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15EC2-473A-4BCD-8DFA-CCADB714ACE2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C5093-8969-4978-A433-6D766B6727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8935E-6772-4357-AAC4-A2E74BD5FFE2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C86F-F049-4D9C-BE91-16FDD01517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6C69C-4D01-4BA5-BE97-4B4C3E166B21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EC5C5-260F-478F-8E58-FCF163D56F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F406-38E9-4096-B919-BBED5E8419AE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9365-013D-487E-98D3-1C17D437BE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8A2E1-C6D1-42A3-A449-7E3F8BFE0487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41F4-059B-4261-A923-53AE8755D6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F3828-6859-46E2-B45A-774531701B6D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EBB1A-AB6D-497C-B946-4D2CB36061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95D73-3834-410D-A6EF-7E7958D9183D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56976-C285-400B-AB06-CB3E545FB4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4AA29-4334-4DDC-AF0A-5F0C5576EAC0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2CB54-7137-4FE1-ADC9-7E4FD95028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FED0A-FADC-46D2-9874-0A3CFA49DB7C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F23EB-B8A1-4293-843C-050D9F7AF0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BDEF0-E9AF-496A-BE5D-75CF2E7787DD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4C23-68D1-42E4-A5E7-9ED6676EC2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E5ED-A2D4-478F-927F-AEDB5FD78AC9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ECA6B-1DDD-40FE-888C-BC37DA31E0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B05F73-D8DD-4AE8-B3B7-8A98644F967C}" type="datetimeFigureOut">
              <a:rPr lang="en-GB"/>
              <a:pPr>
                <a:defRPr/>
              </a:pPr>
              <a:t>21/02/2011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292072-36C6-45A8-B729-CEE4C62EE2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 descr="odi_curve_logo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8606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28596" y="2071678"/>
            <a:ext cx="8429683" cy="1747847"/>
          </a:xfrm>
        </p:spPr>
        <p:txBody>
          <a:bodyPr/>
          <a:lstStyle/>
          <a:p>
            <a:pPr eaLnBrk="1" hangingPunct="1"/>
            <a:r>
              <a:rPr lang="fr-FR" dirty="0" smtClean="0"/>
              <a:t>Vue d'ensemble des efforts internationaux accomplis en faveur de la transparence de l’aide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22 février 2010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Marcus Manuel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Responsable du CAP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Directeur de l’initiative de renforcement du budget</a:t>
            </a: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Introduction</a:t>
            </a:r>
            <a:endParaRPr lang="en-GB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 eaLnBrk="1" hangingPunct="1"/>
            <a:r>
              <a:rPr lang="fr-FR" dirty="0" smtClean="0"/>
              <a:t>Trois processus clés liés à la transparence de l’aide sont actifs au niveau mondial</a:t>
            </a:r>
          </a:p>
          <a:p>
            <a:pPr eaLnBrk="1" hangingPunct="1"/>
            <a:r>
              <a:rPr lang="fr-FR" dirty="0" smtClean="0"/>
              <a:t>CAD-SNPC (ou DAC/CRS) – Base de données sur l’aide</a:t>
            </a:r>
          </a:p>
          <a:p>
            <a:pPr eaLnBrk="1" hangingPunct="1"/>
            <a:r>
              <a:rPr lang="fr-FR" dirty="0" smtClean="0"/>
              <a:t>Groupe de travail sur l’efficacité de l’aide : Pôle sur la transparence (coordination)</a:t>
            </a:r>
          </a:p>
          <a:p>
            <a:pPr eaLnBrk="1" hangingPunct="1"/>
            <a:r>
              <a:rPr lang="fr-FR" dirty="0" smtClean="0"/>
              <a:t>IITA – norme (à la </a:t>
            </a:r>
            <a:r>
              <a:rPr lang="fr-FR" dirty="0" smtClean="0"/>
              <a:t>fois l’information et le protocole</a:t>
            </a:r>
            <a:r>
              <a:rPr lang="fr-FR" dirty="0" smtClean="0"/>
              <a:t>) relative à la publication des informations sur l’aide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CAD/Système de </a:t>
            </a:r>
            <a:r>
              <a:rPr lang="fr-FR" dirty="0" smtClean="0"/>
              <a:t>Notification des Pays Créanciers</a:t>
            </a:r>
            <a:endParaRPr lang="fr-FR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fr-FR" sz="1800" dirty="0" smtClean="0"/>
          </a:p>
          <a:p>
            <a:pPr eaLnBrk="1" hangingPunct="1">
              <a:lnSpc>
                <a:spcPct val="80000"/>
              </a:lnSpc>
            </a:pPr>
            <a:r>
              <a:rPr lang="fr-FR" sz="1800" dirty="0" smtClean="0"/>
              <a:t>Le SNPC est la source la plus exhaustive d’informations  systématiques </a:t>
            </a:r>
            <a:r>
              <a:rPr lang="fr-FR" sz="1800" dirty="0" smtClean="0"/>
              <a:t>sur l’aide fournie par les donateurs dans tous les pays et spécifiques à chaque pays</a:t>
            </a:r>
            <a:r>
              <a:rPr lang="fr-FR" sz="1800" dirty="0" smtClean="0"/>
              <a:t>. 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Base de données du domaine public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Tous les donateurs de l’OCDE sous un seul format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Série temporelle historique (a commencé à recueillir des données depuis plus de 40 ans)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fr-FR" sz="1600" dirty="0" smtClean="0"/>
          </a:p>
          <a:p>
            <a:pPr eaLnBrk="1" hangingPunct="1">
              <a:lnSpc>
                <a:spcPct val="80000"/>
              </a:lnSpc>
            </a:pPr>
            <a:r>
              <a:rPr lang="fr-FR" sz="1800" dirty="0" smtClean="0"/>
              <a:t>Ce que le SNPC ne fait pas 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Actualisation des données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Aucun chiffres prévisionnels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Informations au niveau de projet sont limitées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Compatibilité limitée avec les systèmes nationaux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dirty="0" smtClean="0"/>
              <a:t>Nouveaux donateurs : la Chine et la plupart des fondations ne sont pas prises en compte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fr-FR" sz="1400" dirty="0" smtClean="0"/>
          </a:p>
          <a:p>
            <a:pPr eaLnBrk="1" hangingPunct="1">
              <a:lnSpc>
                <a:spcPct val="80000"/>
              </a:lnSpc>
            </a:pPr>
            <a:r>
              <a:rPr lang="fr-FR" sz="1800" dirty="0" smtClean="0"/>
              <a:t>Les normes SNPC sont également souvent appliquées aux activités au niveau de siège et national. Cela comprend l’IITA et un certain nombre de systèmes de gestion de l'information sur </a:t>
            </a:r>
            <a:r>
              <a:rPr lang="fr-FR" sz="1800" dirty="0" smtClean="0"/>
              <a:t>l’aide (AIMS) au niveau national </a:t>
            </a:r>
          </a:p>
          <a:p>
            <a:pPr eaLnBrk="1" hangingPunct="1">
              <a:lnSpc>
                <a:spcPct val="80000"/>
              </a:lnSpc>
              <a:buNone/>
            </a:pPr>
            <a:endParaRPr lang="fr-FR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Nouveaux efforts en vue d’améliorer le SNPC</a:t>
            </a:r>
            <a:endParaRPr lang="en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97207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fr-FR" sz="2700" dirty="0" smtClean="0"/>
              <a:t>Plans actuels en vue de développer le SNPC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100" dirty="0" smtClean="0"/>
              <a:t>Actualisation des informations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100" dirty="0" smtClean="0"/>
              <a:t>Comptes-rendus trimestriels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100" dirty="0" smtClean="0"/>
              <a:t>Davantage d’informations sur les activités de l’aide</a:t>
            </a:r>
            <a:r>
              <a:rPr lang="fr-FR" sz="2100" dirty="0" smtClean="0"/>
              <a:t> (récemment les modalités d’aide)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fr-FR" sz="2100" dirty="0" smtClean="0"/>
          </a:p>
          <a:p>
            <a:pPr eaLnBrk="1" hangingPunct="1">
              <a:lnSpc>
                <a:spcPct val="80000"/>
              </a:lnSpc>
              <a:spcAft>
                <a:spcPts val="300"/>
              </a:spcAft>
            </a:pPr>
            <a:r>
              <a:rPr lang="fr-FR" sz="2700" dirty="0" smtClean="0"/>
              <a:t>La base de données  AidData </a:t>
            </a:r>
            <a:r>
              <a:rPr lang="fr-FR" sz="2700" dirty="0" smtClean="0"/>
              <a:t>rajoute des données complètes au niveau projet et de nouvelles technologies telles que le codage géographique </a:t>
            </a:r>
            <a:r>
              <a:rPr lang="fr-FR" sz="2700" dirty="0" smtClean="0"/>
              <a:t>; les tableaux de bord.</a:t>
            </a:r>
          </a:p>
          <a:p>
            <a:pPr eaLnBrk="1" hangingPunct="1">
              <a:lnSpc>
                <a:spcPct val="80000"/>
              </a:lnSpc>
              <a:spcAft>
                <a:spcPts val="300"/>
              </a:spcAft>
            </a:pPr>
            <a:endParaRPr lang="fr-FR" sz="1100" dirty="0" smtClean="0"/>
          </a:p>
          <a:p>
            <a:pPr eaLnBrk="1" hangingPunct="1">
              <a:lnSpc>
                <a:spcPct val="80000"/>
              </a:lnSpc>
              <a:spcAft>
                <a:spcPts val="300"/>
              </a:spcAft>
            </a:pPr>
            <a:r>
              <a:rPr lang="fr-FR" sz="2700" dirty="0" smtClean="0"/>
              <a:t>AidData est hébergée par  Development Gateway, fournisseur de la Plate-forme de gestion de l’aide (PGA ou AMP) commune à de nombreux pays bénéficiaires, offrant de bonnes possibilités d’expérimenter et de combler l’écart entre le </a:t>
            </a:r>
            <a:r>
              <a:rPr lang="fr-FR" sz="2700" dirty="0" smtClean="0"/>
              <a:t>niveau international et le niveau spécifique à chaque pays, en matière de gestion de l’information sur l’aide.</a:t>
            </a:r>
            <a:endParaRPr lang="fr-FR" sz="2700" dirty="0" smtClean="0"/>
          </a:p>
          <a:p>
            <a:pPr eaLnBrk="1" hangingPunct="1">
              <a:lnSpc>
                <a:spcPct val="80000"/>
              </a:lnSpc>
            </a:pPr>
            <a:endParaRPr lang="en-GB" sz="1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Groupe de travail sur l’efficacité de l’aide</a:t>
            </a:r>
            <a:endParaRPr lang="fr-FR" dirty="0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Le Groupe de travail de l’OCDE sur l’efficacité de l’aide : Pôle « Aide transparente et responsable ».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Processus permettant d'évaluer comment interpréter les engagements du PAA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r-FR" sz="2000" dirty="0" smtClean="0"/>
              <a:t>	</a:t>
            </a:r>
            <a:r>
              <a:rPr lang="fr-FR" sz="2400" dirty="0" smtClean="0"/>
              <a:t>- </a:t>
            </a:r>
            <a:r>
              <a:rPr lang="fr-FR" sz="2000" dirty="0" smtClean="0"/>
              <a:t>       Quelles données divulguer </a:t>
            </a:r>
            <a:r>
              <a:rPr lang="fr-FR" sz="2000" dirty="0" smtClean="0"/>
              <a:t>et </a:t>
            </a:r>
            <a:r>
              <a:rPr lang="fr-FR" sz="2000" dirty="0" smtClean="0"/>
              <a:t>à qui?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Propositions sont actuellement en cours de discussion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Maintenant 25 à 30 pays participants (bonne participation)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Propositions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/>
              <a:t>Rend disponibles les données historiques dans un délai de 4 mois suivant la fin de l’année </a:t>
            </a:r>
            <a:r>
              <a:rPr lang="fr-FR" sz="2000" dirty="0" smtClean="0"/>
              <a:t>civile</a:t>
            </a:r>
            <a:r>
              <a:rPr lang="fr-FR" sz="2000" dirty="0" smtClean="0"/>
              <a:t> (données indicatives), avec </a:t>
            </a:r>
            <a:r>
              <a:rPr lang="fr-FR" sz="2000" dirty="0" smtClean="0"/>
              <a:t>les notifications aux niveau d</a:t>
            </a:r>
            <a:r>
              <a:rPr lang="fr-FR" sz="2000" dirty="0" smtClean="0"/>
              <a:t>es codes sectoriels, des lignes du SNPC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/>
              <a:t>Données prévisionnels seront fournies en tant que notification au niveau ligne du SNPC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1800" dirty="0" smtClean="0"/>
              <a:t>En cours d’essai</a:t>
            </a:r>
            <a:endParaRPr lang="fr-FR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08266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Initiative internationale pour la transparence de l’aide</a:t>
            </a:r>
            <a:endParaRPr lang="fr-FR" sz="3600" dirty="0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715436" cy="5214974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fr-FR" sz="1900" dirty="0" smtClean="0"/>
              <a:t>L’Initiative internationale pour la transparence de l’aide (IITA) a été cré</a:t>
            </a:r>
            <a:r>
              <a:rPr lang="fr-FR" sz="1900" dirty="0" smtClean="0"/>
              <a:t>ée suite à la Déclaration de Paris (2005)</a:t>
            </a:r>
            <a:r>
              <a:rPr lang="fr-FR" sz="1900" dirty="0" smtClean="0"/>
              <a:t> et du Programme d’action d’Accra (2008)</a:t>
            </a:r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Importantes organisations multilatérales, bilatérales européennes et </a:t>
            </a:r>
            <a:r>
              <a:rPr lang="fr-FR" sz="1900" dirty="0" smtClean="0"/>
              <a:t>plusieurs fondations importantes</a:t>
            </a:r>
            <a:endParaRPr lang="fr-FR" sz="1900" dirty="0" smtClean="0"/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Vise</a:t>
            </a:r>
            <a:r>
              <a:rPr lang="fr-FR" sz="1900" dirty="0" smtClean="0"/>
              <a:t> à développer une norme commune relative à la publication de l’information sur l’aide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500" dirty="0" smtClean="0"/>
              <a:t>Type d’informations ; Qualité des informations ; Format ; Fréquence</a:t>
            </a:r>
            <a:endParaRPr lang="fr-FR" sz="17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dirty="0" smtClean="0"/>
              <a:t>Portée de l’IITA</a:t>
            </a:r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L’IITA n’est pas une base de données</a:t>
            </a:r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Il </a:t>
            </a:r>
            <a:r>
              <a:rPr lang="fr-FR" sz="1900" dirty="0" smtClean="0"/>
              <a:t>y aura un registre qui permettra aux utilisateurs de situer l’information à sa source</a:t>
            </a:r>
            <a:endParaRPr lang="fr-FR" sz="1900" dirty="0" smtClean="0"/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Les types principaux de l’information sont les suivants :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politique au niveau organisation et détails financiers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Activité individuelle et détail de la planification financière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Information financière au niveau des opérations (transactions)</a:t>
            </a:r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Mise en œuvre de la norme comprend la publication trimestrielle </a:t>
            </a:r>
            <a:r>
              <a:rPr lang="fr-FR" sz="1900" dirty="0" smtClean="0"/>
              <a:t>(l’idéal serait mensuelle voire même en ligne) des données</a:t>
            </a:r>
            <a:endParaRPr lang="fr-FR" sz="1900" dirty="0" smtClean="0"/>
          </a:p>
          <a:p>
            <a:pPr eaLnBrk="1" hangingPunct="1">
              <a:lnSpc>
                <a:spcPct val="80000"/>
              </a:lnSpc>
            </a:pPr>
            <a:r>
              <a:rPr lang="fr-FR" sz="1900" dirty="0" smtClean="0"/>
              <a:t>La publication des données des donateurs dans le format IITA a déjà commencé avec un nombre restreint de donateurs. Le but est d’avoir tous les signataires publiés d’ici Busan</a:t>
            </a:r>
            <a:r>
              <a:rPr lang="fr-FR" sz="1900" dirty="0" smtClean="0"/>
              <a:t>.</a:t>
            </a:r>
            <a:endParaRPr lang="fr-FR" sz="4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Problèmes qui se posent suite à la mise en œuvre de l’IITA</a:t>
            </a:r>
            <a:endParaRPr lang="fr-FR" dirty="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000" dirty="0" smtClean="0"/>
              <a:t>La norme « Publier par défaut »  que l’IITA installe dans l’information sur l’aide s’avère problématique autant techniquement que juridiquement pour les donateurs.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800" dirty="0" smtClean="0"/>
              <a:t>Notamment</a:t>
            </a:r>
            <a:r>
              <a:rPr lang="fr-FR" sz="1800" dirty="0" smtClean="0"/>
              <a:t> certains des liens clés pour le cycle budgétaire (ventilation trimestrielle et mises à jour ; liens aux normes nationales ; identificateur du budget national).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fr-FR" sz="2000" dirty="0" smtClean="0"/>
              <a:t>Certains donateurs conformes montrent toutefois que l’on peut y parvenir.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fr-FR" sz="2000" dirty="0" smtClean="0"/>
              <a:t>Au niveau national, la soumission régulière d'informations sur l'aide de tous les principaux donateurs au ministère des Finances n'est pas seulement possible, mais est en train de se produire (Malawi).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fr-FR" sz="2000" dirty="0" smtClean="0"/>
              <a:t>Quelques progrès</a:t>
            </a:r>
            <a:r>
              <a:rPr lang="fr-FR" sz="2000" dirty="0" smtClean="0"/>
              <a:t>, MAIS il est important que pays bénéficiaires de l'aide fournissent des demandes claires et exigeantes à IATI quant au type d'informations </a:t>
            </a:r>
            <a:r>
              <a:rPr lang="fr-FR" sz="2000" dirty="0" smtClean="0"/>
              <a:t>n</a:t>
            </a:r>
            <a:r>
              <a:rPr lang="fr-FR" sz="2000" dirty="0" smtClean="0"/>
              <a:t>écessaires.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fr-FR" sz="2000" dirty="0" smtClean="0"/>
              <a:t>IITA et </a:t>
            </a:r>
            <a:r>
              <a:rPr lang="fr-FR" sz="2000" dirty="0" smtClean="0"/>
              <a:t>le SNPC ont une influence limitée sur les pays n’appartenant pas au CAD</a:t>
            </a:r>
            <a:r>
              <a:rPr lang="fr-FR" sz="2000" dirty="0" smtClean="0"/>
              <a:t> – un rôle pour d’autres acteurs ?  </a:t>
            </a:r>
            <a:endParaRPr lang="fr-F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eaLnBrk="1" hangingPunct="1"/>
            <a:r>
              <a:rPr lang="en-GB" dirty="0" smtClean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L’agenda de la transparence budgétaire possède une forte dynamique politique. Pour les donateurs, l’aide est une composante de cet Agenda.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L'intégration avec de nombreux autres pays et, surtout, avec les systèmes publics dans ces pays, rend la transparence de l’aide  particulièrement complexe et difficile.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Paris, Accra et bientôt Busan, sont des forums  très visibles et les participants sont fermement déterminés à obtenir des résultats.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Mais bien qu’il y ait une </a:t>
            </a:r>
            <a:r>
              <a:rPr lang="fr-FR" sz="2000" dirty="0" smtClean="0"/>
              <a:t>demande politique, au niveau technique, il existe une forte résistance au changement des systèmes visant à fournir  l’information sur l’aide.</a:t>
            </a:r>
            <a:endParaRPr lang="fr-FR" sz="2000" dirty="0" smtClean="0"/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Malgré cela, le CAD/SNPC, l’IITA et le débat grandissant sur la transparence de l’aide qui a lieu entre les gouvernements bénéficiaires, constituent des signes encourageants.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À Busan, seront présentés les progrès tangibles en matière de publication des données. Toutefois il reste encore un long chemin à parcourir. Les donateurs ne doivent pas se contenter de simplement publier des données , ils doivent participer activement  pour rendre ces données utilisables et utilisées.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fr-FR" sz="2000" dirty="0" smtClean="0"/>
              <a:t>CABRI et ses pays membres  ont un rôle important à jouer  afin de demander cette participation.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765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Vue d'ensemble des efforts internationaux accomplis en faveur de la transparence de l’aide</vt:lpstr>
      <vt:lpstr>Introduction</vt:lpstr>
      <vt:lpstr>CAD/Système de Notification des Pays Créanciers</vt:lpstr>
      <vt:lpstr>Nouveaux efforts en vue d’améliorer le SNPC</vt:lpstr>
      <vt:lpstr>Groupe de travail sur l’efficacité de l’aide</vt:lpstr>
      <vt:lpstr>Initiative internationale pour la transparence de l’aide</vt:lpstr>
      <vt:lpstr>Problèmes qui se posent suite à la mise en œuvre de l’IITA</vt:lpstr>
      <vt:lpstr>Conclusions</vt:lpstr>
    </vt:vector>
  </TitlesOfParts>
  <Company>Overseas Development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International Efforts for Aid Transparency</dc:title>
  <dc:creator>smoon</dc:creator>
  <cp:lastModifiedBy>User</cp:lastModifiedBy>
  <cp:revision>47</cp:revision>
  <dcterms:created xsi:type="dcterms:W3CDTF">2011-02-17T10:31:36Z</dcterms:created>
  <dcterms:modified xsi:type="dcterms:W3CDTF">2011-02-21T10:53:00Z</dcterms:modified>
</cp:coreProperties>
</file>