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Quattrocento Sans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9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b0eba125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g8b0eba125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c757fc3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75;gcc757fc3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c757fc3f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c757fc3f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c757fc3f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c757fc3f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d8992595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gcd8992595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d89925956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d89925956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cd89925956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cd89925956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d89925956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d89925956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d89925956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d89925956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Left - Text Right">
  <p:cSld name="Picture Left - Text Right">
    <p:bg>
      <p:bgPr>
        <a:solidFill>
          <a:srgbClr val="F7F7F7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bg>
      <p:bgPr>
        <a:solidFill>
          <a:srgbClr val="F7F7F7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629841" y="495300"/>
            <a:ext cx="33609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00">
                <a:solidFill>
                  <a:schemeClr val="dk1"/>
                </a:solidFill>
              </a:defRPr>
            </a:lvl1pPr>
            <a:lvl2pPr lvl="1" rtl="0">
              <a:buNone/>
              <a:defRPr sz="1000">
                <a:solidFill>
                  <a:schemeClr val="dk1"/>
                </a:solidFill>
              </a:defRPr>
            </a:lvl2pPr>
            <a:lvl3pPr lvl="2" rtl="0">
              <a:buNone/>
              <a:defRPr sz="1000">
                <a:solidFill>
                  <a:schemeClr val="dk1"/>
                </a:solidFill>
              </a:defRPr>
            </a:lvl3pPr>
            <a:lvl4pPr lvl="3" rtl="0">
              <a:buNone/>
              <a:defRPr sz="1000">
                <a:solidFill>
                  <a:schemeClr val="dk1"/>
                </a:solidFill>
              </a:defRPr>
            </a:lvl4pPr>
            <a:lvl5pPr lvl="4" rtl="0">
              <a:buNone/>
              <a:defRPr sz="1000">
                <a:solidFill>
                  <a:schemeClr val="dk1"/>
                </a:solidFill>
              </a:defRPr>
            </a:lvl5pPr>
            <a:lvl6pPr lvl="5" rtl="0">
              <a:buNone/>
              <a:defRPr sz="1000">
                <a:solidFill>
                  <a:schemeClr val="dk1"/>
                </a:solidFill>
              </a:defRPr>
            </a:lvl6pPr>
            <a:lvl7pPr lvl="6" rtl="0">
              <a:buNone/>
              <a:defRPr sz="1000">
                <a:solidFill>
                  <a:schemeClr val="dk1"/>
                </a:solidFill>
              </a:defRPr>
            </a:lvl7pPr>
            <a:lvl8pPr lvl="7" rtl="0">
              <a:buNone/>
              <a:defRPr sz="1000">
                <a:solidFill>
                  <a:schemeClr val="dk1"/>
                </a:solidFill>
              </a:defRPr>
            </a:lvl8pPr>
            <a:lvl9pPr lvl="8" rtl="0">
              <a:buNone/>
              <a:defRPr sz="10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s - 3 Collage">
  <p:cSld name="Pictures - 3 Collage">
    <p:bg>
      <p:bgPr>
        <a:solidFill>
          <a:srgbClr val="F7F7F7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>
            <a:spLocks noGrp="1"/>
          </p:cNvSpPr>
          <p:nvPr>
            <p:ph type="pic" idx="2"/>
          </p:nvPr>
        </p:nvSpPr>
        <p:spPr>
          <a:xfrm>
            <a:off x="0" y="0"/>
            <a:ext cx="3048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58" name="Google Shape;58;p15"/>
          <p:cNvSpPr>
            <a:spLocks noGrp="1"/>
          </p:cNvSpPr>
          <p:nvPr>
            <p:ph type="pic" idx="3"/>
          </p:nvPr>
        </p:nvSpPr>
        <p:spPr>
          <a:xfrm>
            <a:off x="3048300" y="0"/>
            <a:ext cx="30483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59" name="Google Shape;59;p15"/>
          <p:cNvSpPr>
            <a:spLocks noGrp="1"/>
          </p:cNvSpPr>
          <p:nvPr>
            <p:ph type="pic" idx="4"/>
          </p:nvPr>
        </p:nvSpPr>
        <p:spPr>
          <a:xfrm>
            <a:off x="6096600" y="0"/>
            <a:ext cx="3047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7F7F7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 dirty="0"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0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228600" y="87474"/>
            <a:ext cx="8610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8610600" cy="3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>
                <a:solidFill>
                  <a:srgbClr val="565756"/>
                </a:solidFill>
              </a:defRPr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rgbClr val="817C6C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rgbClr val="817C6C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rgbClr val="817C6C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rgbClr val="817C6C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rgbClr val="817C6C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rgbClr val="817C6C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rgbClr val="817C6C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rgbClr val="817C6C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 rot="-89689">
            <a:off x="8077295" y="4457619"/>
            <a:ext cx="609507" cy="457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F3D"/>
              </a:buClr>
              <a:buSzPts val="1800"/>
              <a:buFont typeface="Arial"/>
              <a:buNone/>
              <a:defRPr sz="1800" b="0" i="0" u="none">
                <a:solidFill>
                  <a:srgbClr val="5C4F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F3D"/>
              </a:buClr>
              <a:buSzPts val="1800"/>
              <a:buFont typeface="Arial"/>
              <a:buNone/>
              <a:defRPr sz="1800" b="0" i="0" u="none">
                <a:solidFill>
                  <a:srgbClr val="5C4F3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F3D"/>
              </a:buClr>
              <a:buSzPts val="1800"/>
              <a:buFont typeface="Arial"/>
              <a:buNone/>
              <a:defRPr sz="1800" b="0" i="0" u="none">
                <a:solidFill>
                  <a:srgbClr val="5C4F3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F3D"/>
              </a:buClr>
              <a:buSzPts val="1800"/>
              <a:buFont typeface="Arial"/>
              <a:buNone/>
              <a:defRPr sz="1800" b="0" i="0" u="none">
                <a:solidFill>
                  <a:srgbClr val="5C4F3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F3D"/>
              </a:buClr>
              <a:buSzPts val="1800"/>
              <a:buFont typeface="Arial"/>
              <a:buNone/>
              <a:defRPr sz="1800" b="0" i="0" u="none">
                <a:solidFill>
                  <a:srgbClr val="5C4F3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F3D"/>
              </a:buClr>
              <a:buSzPts val="1800"/>
              <a:buFont typeface="Arial"/>
              <a:buNone/>
              <a:defRPr sz="1800" b="0" i="0" u="none">
                <a:solidFill>
                  <a:srgbClr val="5C4F3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F3D"/>
              </a:buClr>
              <a:buSzPts val="1800"/>
              <a:buFont typeface="Arial"/>
              <a:buNone/>
              <a:defRPr sz="1800" b="0" i="0" u="none">
                <a:solidFill>
                  <a:srgbClr val="5C4F3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F3D"/>
              </a:buClr>
              <a:buSzPts val="1800"/>
              <a:buFont typeface="Arial"/>
              <a:buNone/>
              <a:defRPr sz="1800" b="0" i="0" u="none">
                <a:solidFill>
                  <a:srgbClr val="5C4F3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4F3D"/>
              </a:buClr>
              <a:buSzPts val="1800"/>
              <a:buFont typeface="Arial"/>
              <a:buNone/>
              <a:defRPr sz="1800" b="0" i="0" u="none">
                <a:solidFill>
                  <a:srgbClr val="5C4F3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ctrTitle"/>
          </p:nvPr>
        </p:nvSpPr>
        <p:spPr>
          <a:xfrm>
            <a:off x="135467" y="1130675"/>
            <a:ext cx="9008533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Plateforme africaine de fournitures médicales</a:t>
            </a:r>
            <a:endParaRPr sz="3200" dirty="0">
              <a:solidFill>
                <a:srgbClr val="02BDC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1"/>
          </p:nvPr>
        </p:nvSpPr>
        <p:spPr>
          <a:xfrm>
            <a:off x="311700" y="3067824"/>
            <a:ext cx="8520600" cy="12094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sw-FR" dirty="0">
                <a:latin typeface="Quattrocento Sans"/>
                <a:ea typeface="Quattrocento Sans"/>
                <a:cs typeface="Quattrocento Sans"/>
                <a:sym typeface="Quattrocento Sans"/>
              </a:rPr>
              <a:t>Financement des vaccins et vue d’ensemble de l’engagement d’achat anticipé</a:t>
            </a:r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854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7"/>
          <p:cNvPicPr preferRelativeResize="0"/>
          <p:nvPr/>
        </p:nvPicPr>
        <p:blipFill rotWithShape="1">
          <a:blip r:embed="rId4">
            <a:alphaModFix/>
          </a:blip>
          <a:srcRect r="70299"/>
          <a:stretch/>
        </p:blipFill>
        <p:spPr>
          <a:xfrm>
            <a:off x="3944125" y="1146075"/>
            <a:ext cx="1255750" cy="12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6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39831" r="20578"/>
          <a:stretch/>
        </p:blipFill>
        <p:spPr>
          <a:xfrm>
            <a:off x="3048300" y="0"/>
            <a:ext cx="3048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>
            <a:picLocks noGrp="1"/>
          </p:cNvPicPr>
          <p:nvPr>
            <p:ph type="pic" idx="4"/>
          </p:nvPr>
        </p:nvPicPr>
        <p:blipFill rotWithShape="1">
          <a:blip r:embed="rId4">
            <a:alphaModFix/>
          </a:blip>
          <a:srcRect l="8513" r="8505"/>
          <a:stretch/>
        </p:blipFill>
        <p:spPr>
          <a:xfrm>
            <a:off x="6096600" y="0"/>
            <a:ext cx="30474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5">
            <a:alphaModFix/>
          </a:blip>
          <a:srcRect l="30677" r="30677"/>
          <a:stretch/>
        </p:blipFill>
        <p:spPr>
          <a:xfrm>
            <a:off x="0" y="0"/>
            <a:ext cx="3048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 txBox="1"/>
          <p:nvPr/>
        </p:nvSpPr>
        <p:spPr>
          <a:xfrm>
            <a:off x="629875" y="3443050"/>
            <a:ext cx="8126100" cy="1312500"/>
          </a:xfrm>
          <a:prstGeom prst="rect">
            <a:avLst/>
          </a:prstGeom>
          <a:solidFill>
            <a:srgbClr val="02BDC7">
              <a:alpha val="77310"/>
            </a:srgbClr>
          </a:solidFill>
          <a:ln>
            <a:noFill/>
          </a:ln>
        </p:spPr>
        <p:txBody>
          <a:bodyPr spcFirstLastPara="1" wrap="square" lIns="270000" tIns="270000" rIns="270000" bIns="270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ZA" sz="36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JE VOUS REMERCIE</a:t>
            </a:r>
            <a:endParaRPr sz="36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www.amsp.africa</a:t>
            </a:r>
            <a:endParaRPr sz="36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/>
        </p:nvSpPr>
        <p:spPr>
          <a:xfrm>
            <a:off x="4899562" y="1695713"/>
            <a:ext cx="4084800" cy="2612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gsw-FR" sz="3700" dirty="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Qu’est-ce que </a:t>
            </a:r>
            <a:r>
              <a:rPr lang="gsw-FR" sz="37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 Plateforme africaine de fournitures médicales ?</a:t>
            </a:r>
          </a:p>
        </p:txBody>
      </p:sp>
      <p:pic>
        <p:nvPicPr>
          <p:cNvPr id="78" name="Google Shape;78;p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1017" r="21017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311700" y="70575"/>
            <a:ext cx="8520600" cy="858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gsw-FR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Un marché permettant </a:t>
            </a:r>
            <a:r>
              <a:rPr lang="gsw-FR" sz="2400" dirty="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d’accéder à des fournitures médicales essentielles </a:t>
            </a:r>
            <a:r>
              <a:rPr lang="gsw-FR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sur le continent africain</a:t>
            </a:r>
          </a:p>
        </p:txBody>
      </p:sp>
      <p:grpSp>
        <p:nvGrpSpPr>
          <p:cNvPr id="84" name="Google Shape;84;p19"/>
          <p:cNvGrpSpPr/>
          <p:nvPr/>
        </p:nvGrpSpPr>
        <p:grpSpPr>
          <a:xfrm>
            <a:off x="889536" y="996561"/>
            <a:ext cx="2197651" cy="1983699"/>
            <a:chOff x="839788" y="1866900"/>
            <a:chExt cx="3091800" cy="3091800"/>
          </a:xfrm>
        </p:grpSpPr>
        <p:sp>
          <p:nvSpPr>
            <p:cNvPr id="85" name="Google Shape;85;p19"/>
            <p:cNvSpPr/>
            <p:nvPr/>
          </p:nvSpPr>
          <p:spPr>
            <a:xfrm>
              <a:off x="839788" y="1866900"/>
              <a:ext cx="3091800" cy="3091800"/>
            </a:xfrm>
            <a:prstGeom prst="ellipse">
              <a:avLst/>
            </a:prstGeom>
            <a:solidFill>
              <a:srgbClr val="02BDC7">
                <a:alpha val="430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gsw-FR" sz="28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" name="Google Shape;86;p19"/>
            <p:cNvSpPr/>
            <p:nvPr/>
          </p:nvSpPr>
          <p:spPr>
            <a:xfrm>
              <a:off x="1092525" y="2119637"/>
              <a:ext cx="2586300" cy="2586300"/>
            </a:xfrm>
            <a:prstGeom prst="ellipse">
              <a:avLst/>
            </a:prstGeom>
            <a:solidFill>
              <a:srgbClr val="02BD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gsw-FR" sz="1500" b="1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EPI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gsw-FR" sz="1500" b="1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(Équipement de protection individuelle)</a:t>
              </a:r>
            </a:p>
          </p:txBody>
        </p:sp>
      </p:grp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 dirty="0"/>
          </a:p>
        </p:txBody>
      </p:sp>
      <p:grpSp>
        <p:nvGrpSpPr>
          <p:cNvPr id="88" name="Google Shape;88;p19"/>
          <p:cNvGrpSpPr/>
          <p:nvPr/>
        </p:nvGrpSpPr>
        <p:grpSpPr>
          <a:xfrm>
            <a:off x="3664385" y="996561"/>
            <a:ext cx="2197651" cy="1983699"/>
            <a:chOff x="839788" y="1866900"/>
            <a:chExt cx="3091800" cy="3091800"/>
          </a:xfrm>
        </p:grpSpPr>
        <p:sp>
          <p:nvSpPr>
            <p:cNvPr id="89" name="Google Shape;89;p19"/>
            <p:cNvSpPr/>
            <p:nvPr/>
          </p:nvSpPr>
          <p:spPr>
            <a:xfrm>
              <a:off x="839788" y="1866900"/>
              <a:ext cx="3091800" cy="3091800"/>
            </a:xfrm>
            <a:prstGeom prst="ellipse">
              <a:avLst/>
            </a:prstGeom>
            <a:solidFill>
              <a:srgbClr val="FFB600">
                <a:alpha val="376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0" name="Google Shape;90;p19"/>
            <p:cNvSpPr/>
            <p:nvPr/>
          </p:nvSpPr>
          <p:spPr>
            <a:xfrm>
              <a:off x="1092525" y="2119637"/>
              <a:ext cx="2586300" cy="2586300"/>
            </a:xfrm>
            <a:prstGeom prst="ellipse">
              <a:avLst/>
            </a:prstGeom>
            <a:solidFill>
              <a:srgbClr val="FFB6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gsw-FR" sz="1500" b="1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Dispositifs de gestion clinique</a:t>
              </a:r>
            </a:p>
          </p:txBody>
        </p:sp>
      </p:grpSp>
      <p:grpSp>
        <p:nvGrpSpPr>
          <p:cNvPr id="91" name="Google Shape;91;p19"/>
          <p:cNvGrpSpPr/>
          <p:nvPr/>
        </p:nvGrpSpPr>
        <p:grpSpPr>
          <a:xfrm>
            <a:off x="6439235" y="996561"/>
            <a:ext cx="2197651" cy="1983699"/>
            <a:chOff x="839788" y="1866900"/>
            <a:chExt cx="3091800" cy="3091800"/>
          </a:xfrm>
        </p:grpSpPr>
        <p:sp>
          <p:nvSpPr>
            <p:cNvPr id="92" name="Google Shape;92;p19"/>
            <p:cNvSpPr/>
            <p:nvPr/>
          </p:nvSpPr>
          <p:spPr>
            <a:xfrm>
              <a:off x="839788" y="1866900"/>
              <a:ext cx="3091800" cy="3091800"/>
            </a:xfrm>
            <a:prstGeom prst="ellipse">
              <a:avLst/>
            </a:prstGeom>
            <a:solidFill>
              <a:srgbClr val="E91E63">
                <a:alpha val="453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3" name="Google Shape;93;p19"/>
            <p:cNvSpPr/>
            <p:nvPr/>
          </p:nvSpPr>
          <p:spPr>
            <a:xfrm>
              <a:off x="1092525" y="2119637"/>
              <a:ext cx="2586300" cy="2586300"/>
            </a:xfrm>
            <a:prstGeom prst="ellipse">
              <a:avLst/>
            </a:prstGeom>
            <a:solidFill>
              <a:srgbClr val="E91E6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Kits de diagnostic</a:t>
              </a:r>
              <a:endParaRPr sz="1500" b="1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94" name="Google Shape;94;p19"/>
          <p:cNvGrpSpPr/>
          <p:nvPr/>
        </p:nvGrpSpPr>
        <p:grpSpPr>
          <a:xfrm>
            <a:off x="2715538" y="3047974"/>
            <a:ext cx="2031313" cy="1983699"/>
            <a:chOff x="839788" y="1866900"/>
            <a:chExt cx="3091800" cy="3091800"/>
          </a:xfrm>
        </p:grpSpPr>
        <p:sp>
          <p:nvSpPr>
            <p:cNvPr id="95" name="Google Shape;95;p19"/>
            <p:cNvSpPr/>
            <p:nvPr/>
          </p:nvSpPr>
          <p:spPr>
            <a:xfrm>
              <a:off x="839788" y="1866900"/>
              <a:ext cx="3091800" cy="3091800"/>
            </a:xfrm>
            <a:prstGeom prst="ellipse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6" name="Google Shape;96;p19"/>
            <p:cNvSpPr/>
            <p:nvPr/>
          </p:nvSpPr>
          <p:spPr>
            <a:xfrm>
              <a:off x="966155" y="2014098"/>
              <a:ext cx="2839063" cy="2691839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gsw-FR" sz="1500" b="1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Médicaments</a:t>
              </a:r>
            </a:p>
          </p:txBody>
        </p:sp>
      </p:grpSp>
      <p:grpSp>
        <p:nvGrpSpPr>
          <p:cNvPr id="97" name="Google Shape;97;p19"/>
          <p:cNvGrpSpPr/>
          <p:nvPr/>
        </p:nvGrpSpPr>
        <p:grpSpPr>
          <a:xfrm>
            <a:off x="5045145" y="3047974"/>
            <a:ext cx="2031313" cy="1983699"/>
            <a:chOff x="839788" y="1866900"/>
            <a:chExt cx="3091800" cy="3091800"/>
          </a:xfrm>
        </p:grpSpPr>
        <p:sp>
          <p:nvSpPr>
            <p:cNvPr id="98" name="Google Shape;98;p19"/>
            <p:cNvSpPr/>
            <p:nvPr/>
          </p:nvSpPr>
          <p:spPr>
            <a:xfrm>
              <a:off x="839788" y="1866900"/>
              <a:ext cx="3091800" cy="3091800"/>
            </a:xfrm>
            <a:prstGeom prst="ellipse">
              <a:avLst/>
            </a:pr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1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99" name="Google Shape;99;p19"/>
            <p:cNvSpPr/>
            <p:nvPr/>
          </p:nvSpPr>
          <p:spPr>
            <a:xfrm>
              <a:off x="1092525" y="2119637"/>
              <a:ext cx="2586300" cy="25863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gsw-FR" sz="1500" b="1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Vaccins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69675" y="8668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sw-FR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La plateforme fonctionne en </a:t>
            </a:r>
            <a:r>
              <a:rPr lang="gsw-FR" sz="2400" dirty="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 étapes simples</a:t>
            </a:r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 dirty="0"/>
          </a:p>
        </p:txBody>
      </p:sp>
      <p:sp>
        <p:nvSpPr>
          <p:cNvPr id="106" name="Google Shape;106;p20"/>
          <p:cNvSpPr/>
          <p:nvPr/>
        </p:nvSpPr>
        <p:spPr>
          <a:xfrm>
            <a:off x="1723913" y="2406262"/>
            <a:ext cx="538578" cy="45719"/>
          </a:xfrm>
          <a:prstGeom prst="roundRect">
            <a:avLst>
              <a:gd name="adj" fmla="val 50000"/>
            </a:avLst>
          </a:prstGeom>
          <a:solidFill>
            <a:srgbClr val="02BDC7">
              <a:alpha val="37690"/>
            </a:srgbClr>
          </a:solidFill>
          <a:ln w="9525" cap="flat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07" name="Google Shape;107;p20"/>
          <p:cNvGrpSpPr/>
          <p:nvPr/>
        </p:nvGrpSpPr>
        <p:grpSpPr>
          <a:xfrm>
            <a:off x="145613" y="1796554"/>
            <a:ext cx="1947975" cy="2006388"/>
            <a:chOff x="369675" y="1769925"/>
            <a:chExt cx="1578300" cy="1713475"/>
          </a:xfrm>
        </p:grpSpPr>
        <p:sp>
          <p:nvSpPr>
            <p:cNvPr id="108" name="Google Shape;108;p20"/>
            <p:cNvSpPr/>
            <p:nvPr/>
          </p:nvSpPr>
          <p:spPr>
            <a:xfrm>
              <a:off x="658877" y="1769925"/>
              <a:ext cx="999900" cy="999900"/>
            </a:xfrm>
            <a:prstGeom prst="ellipse">
              <a:avLst/>
            </a:prstGeom>
            <a:noFill/>
            <a:ln w="38100" cap="flat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09" name="Google Shape;109;p20"/>
            <p:cNvSpPr txBox="1"/>
            <p:nvPr/>
          </p:nvSpPr>
          <p:spPr>
            <a:xfrm>
              <a:off x="729374" y="1939859"/>
              <a:ext cx="8589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gsw-FR" sz="1000" b="1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Elle se procure des fournitures médicales essentielles</a:t>
              </a:r>
            </a:p>
          </p:txBody>
        </p:sp>
        <p:sp>
          <p:nvSpPr>
            <p:cNvPr id="110" name="Google Shape;110;p20"/>
            <p:cNvSpPr txBox="1"/>
            <p:nvPr/>
          </p:nvSpPr>
          <p:spPr>
            <a:xfrm>
              <a:off x="369675" y="2910700"/>
              <a:ext cx="1578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fr-FR" sz="10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L’équipe de la plateforme CDC Afrique (centres africains de contrôle et de prévention des maladies) et ses partenaires stratégiques
</a:t>
              </a:r>
              <a:endParaRPr sz="10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11" name="Google Shape;111;p20"/>
          <p:cNvSpPr/>
          <p:nvPr/>
        </p:nvSpPr>
        <p:spPr>
          <a:xfrm>
            <a:off x="3531480" y="2397444"/>
            <a:ext cx="500958" cy="45719"/>
          </a:xfrm>
          <a:prstGeom prst="roundRect">
            <a:avLst>
              <a:gd name="adj" fmla="val 50000"/>
            </a:avLst>
          </a:prstGeom>
          <a:solidFill>
            <a:srgbClr val="02BDC7">
              <a:alpha val="37690"/>
            </a:srgbClr>
          </a:solidFill>
          <a:ln w="9525" cap="flat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20"/>
          <p:cNvSpPr/>
          <p:nvPr/>
        </p:nvSpPr>
        <p:spPr>
          <a:xfrm flipV="1">
            <a:off x="5253427" y="2420303"/>
            <a:ext cx="516805" cy="45719"/>
          </a:xfrm>
          <a:prstGeom prst="roundRect">
            <a:avLst>
              <a:gd name="adj" fmla="val 50000"/>
            </a:avLst>
          </a:prstGeom>
          <a:solidFill>
            <a:srgbClr val="02BDC7">
              <a:alpha val="37690"/>
            </a:srgbClr>
          </a:solidFill>
          <a:ln w="9525" cap="flat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20"/>
          <p:cNvSpPr/>
          <p:nvPr/>
        </p:nvSpPr>
        <p:spPr>
          <a:xfrm flipV="1">
            <a:off x="7081970" y="2408874"/>
            <a:ext cx="419610" cy="45719"/>
          </a:xfrm>
          <a:prstGeom prst="roundRect">
            <a:avLst>
              <a:gd name="adj" fmla="val 50000"/>
            </a:avLst>
          </a:prstGeom>
          <a:solidFill>
            <a:srgbClr val="02BDC7">
              <a:alpha val="37690"/>
            </a:srgbClr>
          </a:solidFill>
          <a:ln w="9525" cap="flat" cmpd="sng">
            <a:solidFill>
              <a:srgbClr val="02BD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14" name="Google Shape;114;p20"/>
          <p:cNvGrpSpPr/>
          <p:nvPr/>
        </p:nvGrpSpPr>
        <p:grpSpPr>
          <a:xfrm>
            <a:off x="3706246" y="1796554"/>
            <a:ext cx="2012642" cy="1951262"/>
            <a:chOff x="369675" y="1769925"/>
            <a:chExt cx="1713050" cy="1663375"/>
          </a:xfrm>
        </p:grpSpPr>
        <p:sp>
          <p:nvSpPr>
            <p:cNvPr id="115" name="Google Shape;115;p20"/>
            <p:cNvSpPr/>
            <p:nvPr/>
          </p:nvSpPr>
          <p:spPr>
            <a:xfrm>
              <a:off x="658877" y="1769925"/>
              <a:ext cx="999900" cy="999900"/>
            </a:xfrm>
            <a:prstGeom prst="ellipse">
              <a:avLst/>
            </a:prstGeom>
            <a:noFill/>
            <a:ln w="38100" cap="flat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" name="Google Shape;116;p20"/>
            <p:cNvSpPr txBox="1"/>
            <p:nvPr/>
          </p:nvSpPr>
          <p:spPr>
            <a:xfrm>
              <a:off x="730563" y="1965094"/>
              <a:ext cx="8589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gsw-FR" sz="1000" b="1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Les acheteurs effectuent leur paiement</a:t>
              </a:r>
            </a:p>
          </p:txBody>
        </p:sp>
        <p:sp>
          <p:nvSpPr>
            <p:cNvPr id="117" name="Google Shape;117;p20"/>
            <p:cNvSpPr txBox="1"/>
            <p:nvPr/>
          </p:nvSpPr>
          <p:spPr>
            <a:xfrm>
              <a:off x="369675" y="2986900"/>
              <a:ext cx="171305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gsw-FR" sz="10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L’Afreximbank (Banque africaine d’import-export)</a:t>
              </a:r>
            </a:p>
          </p:txBody>
        </p:sp>
      </p:grpSp>
      <p:grpSp>
        <p:nvGrpSpPr>
          <p:cNvPr id="118" name="Google Shape;118;p20"/>
          <p:cNvGrpSpPr/>
          <p:nvPr/>
        </p:nvGrpSpPr>
        <p:grpSpPr>
          <a:xfrm>
            <a:off x="5466184" y="1796554"/>
            <a:ext cx="1947975" cy="1902169"/>
            <a:chOff x="369675" y="1769925"/>
            <a:chExt cx="1578300" cy="1587175"/>
          </a:xfrm>
        </p:grpSpPr>
        <p:sp>
          <p:nvSpPr>
            <p:cNvPr id="119" name="Google Shape;119;p20"/>
            <p:cNvSpPr/>
            <p:nvPr/>
          </p:nvSpPr>
          <p:spPr>
            <a:xfrm>
              <a:off x="658877" y="1769925"/>
              <a:ext cx="999900" cy="999900"/>
            </a:xfrm>
            <a:prstGeom prst="ellipse">
              <a:avLst/>
            </a:prstGeom>
            <a:noFill/>
            <a:ln w="38100" cap="flat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0" name="Google Shape;120;p20"/>
            <p:cNvSpPr txBox="1"/>
            <p:nvPr/>
          </p:nvSpPr>
          <p:spPr>
            <a:xfrm>
              <a:off x="729373" y="1954275"/>
              <a:ext cx="8589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spcAft>
                  <a:spcPts val="1600"/>
                </a:spcAft>
              </a:pPr>
              <a:r>
                <a:rPr lang="fr-FR" sz="1000" b="1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Le vendeur prépare les expéditions
</a:t>
              </a:r>
              <a:endParaRPr sz="1000" b="1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1" name="Google Shape;121;p20"/>
            <p:cNvSpPr txBox="1"/>
            <p:nvPr/>
          </p:nvSpPr>
          <p:spPr>
            <a:xfrm>
              <a:off x="369675" y="2910700"/>
              <a:ext cx="1578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fr-FR" sz="10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Les fabricants en Afrique et dans le monde
</a:t>
              </a:r>
              <a:endParaRPr sz="10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2" name="Google Shape;122;p20"/>
          <p:cNvGrpSpPr/>
          <p:nvPr/>
        </p:nvGrpSpPr>
        <p:grpSpPr>
          <a:xfrm>
            <a:off x="7183546" y="1793339"/>
            <a:ext cx="1906875" cy="2348089"/>
            <a:chOff x="369675" y="1769925"/>
            <a:chExt cx="1578300" cy="2048913"/>
          </a:xfrm>
        </p:grpSpPr>
        <p:sp>
          <p:nvSpPr>
            <p:cNvPr id="123" name="Google Shape;123;p20"/>
            <p:cNvSpPr/>
            <p:nvPr/>
          </p:nvSpPr>
          <p:spPr>
            <a:xfrm>
              <a:off x="658877" y="1769925"/>
              <a:ext cx="999900" cy="999900"/>
            </a:xfrm>
            <a:prstGeom prst="ellipse">
              <a:avLst/>
            </a:prstGeom>
            <a:noFill/>
            <a:ln w="38100" cap="flat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4" name="Google Shape;124;p20"/>
            <p:cNvSpPr txBox="1"/>
            <p:nvPr/>
          </p:nvSpPr>
          <p:spPr>
            <a:xfrm>
              <a:off x="743923" y="2053060"/>
              <a:ext cx="8589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spcAft>
                  <a:spcPts val="1600"/>
                </a:spcAft>
              </a:pPr>
              <a:r>
                <a:rPr lang="fr-FR" sz="1000" b="1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Le vendeur livre les pays
</a:t>
              </a:r>
              <a:endParaRPr sz="1000" b="1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5" name="Google Shape;125;p20"/>
            <p:cNvSpPr txBox="1"/>
            <p:nvPr/>
          </p:nvSpPr>
          <p:spPr>
            <a:xfrm>
              <a:off x="369675" y="2910699"/>
              <a:ext cx="1578300" cy="908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fr-FR" sz="10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Les partenaires logistiques (par exemple, les compagnies aériennes nationales, les transitaires à l’échelle mondiale</a:t>
              </a:r>
              <a:r>
                <a:rPr lang="en-GB" sz="10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)</a:t>
              </a:r>
              <a:endParaRPr sz="10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126" name="Google Shape;126;p20"/>
          <p:cNvGrpSpPr/>
          <p:nvPr/>
        </p:nvGrpSpPr>
        <p:grpSpPr>
          <a:xfrm>
            <a:off x="1905551" y="1796554"/>
            <a:ext cx="1947975" cy="1902170"/>
            <a:chOff x="369675" y="1769925"/>
            <a:chExt cx="1578300" cy="1587175"/>
          </a:xfrm>
        </p:grpSpPr>
        <p:sp>
          <p:nvSpPr>
            <p:cNvPr id="127" name="Google Shape;127;p20"/>
            <p:cNvSpPr/>
            <p:nvPr/>
          </p:nvSpPr>
          <p:spPr>
            <a:xfrm>
              <a:off x="658877" y="1769925"/>
              <a:ext cx="999900" cy="999900"/>
            </a:xfrm>
            <a:prstGeom prst="ellipse">
              <a:avLst/>
            </a:prstGeom>
            <a:noFill/>
            <a:ln w="38100" cap="flat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8" name="Google Shape;128;p20"/>
            <p:cNvSpPr txBox="1"/>
            <p:nvPr/>
          </p:nvSpPr>
          <p:spPr>
            <a:xfrm>
              <a:off x="616898" y="1954275"/>
              <a:ext cx="1083852" cy="63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>
                <a:lnSpc>
                  <a:spcPct val="115000"/>
                </a:lnSpc>
                <a:spcAft>
                  <a:spcPts val="1600"/>
                </a:spcAft>
              </a:pPr>
              <a:r>
                <a:rPr lang="fr-FR" sz="1000" b="1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Les acheteurs passent leur commande sur la plateforme
</a:t>
              </a:r>
              <a:endParaRPr sz="1000" b="1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29" name="Google Shape;129;p20"/>
            <p:cNvSpPr txBox="1"/>
            <p:nvPr/>
          </p:nvSpPr>
          <p:spPr>
            <a:xfrm>
              <a:off x="369675" y="2910700"/>
              <a:ext cx="15783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130" name="Google Shape;130;p20"/>
          <p:cNvSpPr txBox="1"/>
          <p:nvPr/>
        </p:nvSpPr>
        <p:spPr>
          <a:xfrm>
            <a:off x="1864250" y="3105775"/>
            <a:ext cx="2112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115000"/>
              </a:lnSpc>
            </a:pPr>
            <a:r>
              <a:rPr lang="fr-FR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Les États membres de l’UA, </a:t>
            </a:r>
          </a:p>
          <a:p>
            <a:pPr lvl="0" algn="ctr">
              <a:lnSpc>
                <a:spcPct val="115000"/>
              </a:lnSpc>
            </a:pPr>
            <a:r>
              <a:rPr lang="fr-FR" sz="1000" dirty="0">
                <a:latin typeface="Quattrocento Sans"/>
                <a:ea typeface="Quattrocento Sans"/>
                <a:cs typeface="Quattrocento Sans"/>
                <a:sym typeface="Quattrocento Sans"/>
              </a:rPr>
              <a:t>les fondations et les ONG autorisées 
</a:t>
            </a:r>
            <a:endParaRPr sz="1000" dirty="0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/>
        </p:nvSpPr>
        <p:spPr>
          <a:xfrm>
            <a:off x="4874750" y="1100799"/>
            <a:ext cx="4084800" cy="29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sw-FR" sz="3700" dirty="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L’engagement d’achat anticipé (EAA) </a:t>
            </a:r>
            <a:r>
              <a:rPr lang="gsw-FR" sz="37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de l’équipe spéciale africaine d’acquisition de vaccins (AVATT)</a:t>
            </a:r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3">
            <a:alphaModFix/>
          </a:blip>
          <a:srcRect l="39831" r="20578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 dirty="0"/>
          </a:p>
        </p:txBody>
      </p:sp>
      <p:sp>
        <p:nvSpPr>
          <p:cNvPr id="142" name="Google Shape;142;p22"/>
          <p:cNvSpPr txBox="1"/>
          <p:nvPr/>
        </p:nvSpPr>
        <p:spPr>
          <a:xfrm>
            <a:off x="247875" y="161125"/>
            <a:ext cx="87732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sw-FR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Les efforts de l’AVATT se concentrent sur </a:t>
            </a:r>
            <a:r>
              <a:rPr lang="gsw-FR" sz="2400" dirty="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trois domaines</a:t>
            </a:r>
          </a:p>
        </p:txBody>
      </p:sp>
      <p:grpSp>
        <p:nvGrpSpPr>
          <p:cNvPr id="143" name="Google Shape;143;p22"/>
          <p:cNvGrpSpPr/>
          <p:nvPr/>
        </p:nvGrpSpPr>
        <p:grpSpPr>
          <a:xfrm>
            <a:off x="522181" y="1473946"/>
            <a:ext cx="8224575" cy="2195625"/>
            <a:chOff x="522181" y="1473946"/>
            <a:chExt cx="8224575" cy="2195625"/>
          </a:xfrm>
        </p:grpSpPr>
        <p:grpSp>
          <p:nvGrpSpPr>
            <p:cNvPr id="144" name="Google Shape;144;p22"/>
            <p:cNvGrpSpPr/>
            <p:nvPr/>
          </p:nvGrpSpPr>
          <p:grpSpPr>
            <a:xfrm>
              <a:off x="522181" y="1473946"/>
              <a:ext cx="2330293" cy="2103178"/>
              <a:chOff x="842562" y="1565412"/>
              <a:chExt cx="1854000" cy="1854000"/>
            </a:xfrm>
          </p:grpSpPr>
          <p:sp>
            <p:nvSpPr>
              <p:cNvPr id="145" name="Google Shape;145;p22"/>
              <p:cNvSpPr/>
              <p:nvPr/>
            </p:nvSpPr>
            <p:spPr>
              <a:xfrm>
                <a:off x="842562" y="1565412"/>
                <a:ext cx="1854000" cy="1854000"/>
              </a:xfrm>
              <a:prstGeom prst="ellipse">
                <a:avLst/>
              </a:prstGeom>
              <a:solidFill>
                <a:srgbClr val="02BDC7"/>
              </a:solidFill>
              <a:ln w="28575" cap="flat" cmpd="sng">
                <a:solidFill>
                  <a:srgbClr val="02BDC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46" name="Google Shape;146;p22"/>
              <p:cNvSpPr txBox="1"/>
              <p:nvPr/>
            </p:nvSpPr>
            <p:spPr>
              <a:xfrm>
                <a:off x="1090678" y="1871491"/>
                <a:ext cx="1329600" cy="1265100"/>
              </a:xfrm>
              <a:prstGeom prst="rect">
                <a:avLst/>
              </a:prstGeom>
              <a:solidFill>
                <a:srgbClr val="02BDC7"/>
              </a:solidFill>
              <a:ln w="9525" cap="flat" cmpd="sng">
                <a:solidFill>
                  <a:srgbClr val="02BDC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>
                  <a:lnSpc>
                    <a:spcPct val="115000"/>
                  </a:lnSpc>
                </a:pPr>
                <a:r>
                  <a:rPr lang="fr-FR" sz="1300" b="1" dirty="0">
                    <a:solidFill>
                      <a:srgbClr val="FFFFFF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rPr>
                  <a:t>Obtention de quantités suffisantes de vaccins sûrs et efficaces
</a:t>
                </a:r>
                <a:endParaRPr sz="1300" b="1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  <p:sp>
          <p:nvSpPr>
            <p:cNvPr id="147" name="Google Shape;147;p22"/>
            <p:cNvSpPr/>
            <p:nvPr/>
          </p:nvSpPr>
          <p:spPr>
            <a:xfrm>
              <a:off x="3537581" y="1566271"/>
              <a:ext cx="2330400" cy="2103300"/>
            </a:xfrm>
            <a:prstGeom prst="ellipse">
              <a:avLst/>
            </a:prstGeom>
            <a:solidFill>
              <a:srgbClr val="02BDC7"/>
            </a:solidFill>
            <a:ln w="28575" cap="flat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148;p22"/>
            <p:cNvSpPr/>
            <p:nvPr/>
          </p:nvSpPr>
          <p:spPr>
            <a:xfrm>
              <a:off x="6416356" y="1566271"/>
              <a:ext cx="2330400" cy="2103300"/>
            </a:xfrm>
            <a:prstGeom prst="ellipse">
              <a:avLst/>
            </a:prstGeom>
            <a:solidFill>
              <a:srgbClr val="02BDC7"/>
            </a:solidFill>
            <a:ln w="28575" cap="flat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149;p22"/>
            <p:cNvSpPr txBox="1"/>
            <p:nvPr/>
          </p:nvSpPr>
          <p:spPr>
            <a:xfrm>
              <a:off x="3867137" y="1900313"/>
              <a:ext cx="1671300" cy="1435200"/>
            </a:xfrm>
            <a:prstGeom prst="rect">
              <a:avLst/>
            </a:prstGeom>
            <a:solidFill>
              <a:srgbClr val="02BDC7"/>
            </a:solidFill>
            <a:ln w="9525" cap="flat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fr-FR" sz="1300" b="1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Estimation des besoins de financement pour l’achat et la distribution des vaccins
</a:t>
              </a:r>
              <a:endParaRPr sz="1300" b="1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" name="Google Shape;150;p22"/>
            <p:cNvSpPr txBox="1"/>
            <p:nvPr/>
          </p:nvSpPr>
          <p:spPr>
            <a:xfrm>
              <a:off x="6745912" y="1900313"/>
              <a:ext cx="1671300" cy="1435200"/>
            </a:xfrm>
            <a:prstGeom prst="rect">
              <a:avLst/>
            </a:prstGeom>
            <a:solidFill>
              <a:srgbClr val="02BDC7"/>
            </a:solidFill>
            <a:ln w="9525" cap="flat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fr-FR" sz="1300" b="1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Création du mécanisme de financement nécessaire à l’acquisition des vaccins
</a:t>
              </a:r>
              <a:endParaRPr sz="1300" b="1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 dirty="0"/>
          </a:p>
        </p:txBody>
      </p:sp>
      <p:sp>
        <p:nvSpPr>
          <p:cNvPr id="156" name="Google Shape;156;p23"/>
          <p:cNvSpPr txBox="1"/>
          <p:nvPr/>
        </p:nvSpPr>
        <p:spPr>
          <a:xfrm>
            <a:off x="247875" y="161125"/>
            <a:ext cx="8773200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sw-FR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Principaux objectifs du mécanisme d</a:t>
            </a:r>
            <a:r>
              <a:rPr lang="gsw-FR" sz="2400" dirty="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’</a:t>
            </a:r>
            <a:r>
              <a:rPr lang="gsw-FR" sz="2400" dirty="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Engagement d’achat anticipé (EAA)</a:t>
            </a:r>
          </a:p>
        </p:txBody>
      </p:sp>
      <p:grpSp>
        <p:nvGrpSpPr>
          <p:cNvPr id="157" name="Google Shape;157;p23"/>
          <p:cNvGrpSpPr/>
          <p:nvPr/>
        </p:nvGrpSpPr>
        <p:grpSpPr>
          <a:xfrm>
            <a:off x="903326" y="1395072"/>
            <a:ext cx="7337347" cy="2656356"/>
            <a:chOff x="644501" y="1023247"/>
            <a:chExt cx="7337347" cy="2656356"/>
          </a:xfrm>
        </p:grpSpPr>
        <p:sp>
          <p:nvSpPr>
            <p:cNvPr id="158" name="Google Shape;158;p23"/>
            <p:cNvSpPr/>
            <p:nvPr/>
          </p:nvSpPr>
          <p:spPr>
            <a:xfrm>
              <a:off x="3274216" y="1023247"/>
              <a:ext cx="4707532" cy="885456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 flipH="1">
              <a:off x="1494267" y="1023257"/>
              <a:ext cx="2271379" cy="884218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gsw-FR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 rot="-5400000">
              <a:off x="2948428" y="592034"/>
              <a:ext cx="885257" cy="1747682"/>
            </a:xfrm>
            <a:prstGeom prst="flowChartOffpageConnector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1567665" y="1129726"/>
              <a:ext cx="2389972" cy="682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gsw-FR" sz="1200" b="1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GARANTIE  d’accès aux vaccins</a:t>
              </a:r>
              <a:endParaRPr lang="gsw-FR" sz="120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644501" y="1023247"/>
              <a:ext cx="849735" cy="883805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44501" y="1023257"/>
              <a:ext cx="849735" cy="884218"/>
            </a:xfrm>
            <a:prstGeom prst="rect">
              <a:avLst/>
            </a:prstGeom>
            <a:solidFill>
              <a:srgbClr val="00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01</a:t>
              </a:r>
              <a:endParaRPr sz="26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4086368" y="1024865"/>
              <a:ext cx="3895481" cy="883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GB" sz="12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     </a:t>
              </a:r>
              <a:r>
                <a:rPr lang="en-GB" sz="11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   </a:t>
              </a:r>
              <a:r>
                <a:rPr lang="fr-FR" sz="11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Les États membres doivent être en mesure d’accéder aux vaccins contre la COVID-19 de manière à réduire leur charge budgétaire (ou pression fiscale)</a:t>
              </a:r>
              <a:endParaRPr sz="11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3274216" y="1908697"/>
              <a:ext cx="4707532" cy="885456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 flipH="1">
              <a:off x="1494267" y="1908707"/>
              <a:ext cx="2271379" cy="884218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7" name="Google Shape;167;p23"/>
            <p:cNvSpPr/>
            <p:nvPr/>
          </p:nvSpPr>
          <p:spPr>
            <a:xfrm rot="-5400000">
              <a:off x="2948428" y="1477484"/>
              <a:ext cx="885257" cy="1747682"/>
            </a:xfrm>
            <a:prstGeom prst="flowChartOffpageConnector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1567665" y="2015176"/>
              <a:ext cx="2389972" cy="682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  <a:buClr>
                  <a:schemeClr val="dk1"/>
                </a:buClr>
                <a:buSzPts val="1100"/>
              </a:pPr>
              <a:r>
                <a:rPr lang="fr-FR" sz="1200" dirty="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ACCÈS équitable aux approvisionnements en vaccins contre la COVID-19</a:t>
              </a:r>
              <a:endParaRPr sz="12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644501" y="1908697"/>
              <a:ext cx="849735" cy="883805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644501" y="1908707"/>
              <a:ext cx="849735" cy="884218"/>
            </a:xfrm>
            <a:prstGeom prst="rect">
              <a:avLst/>
            </a:prstGeom>
            <a:solidFill>
              <a:srgbClr val="00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02</a:t>
              </a:r>
              <a:endParaRPr sz="26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4086368" y="1910315"/>
              <a:ext cx="3895481" cy="883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en-GB" sz="12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       </a:t>
              </a:r>
              <a:r>
                <a:rPr lang="en-GB" sz="11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   </a:t>
              </a:r>
              <a:r>
                <a:rPr lang="fr-FR" sz="11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La disponibilité opportune et rentable des approvisionnements en vaccins, et, ce faisant, la réduction des coûts financiers et socio-économiques prolongés liés à la pandémie de COVID-19</a:t>
              </a:r>
              <a:endParaRPr sz="11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3274216" y="2794147"/>
              <a:ext cx="4707532" cy="885456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3" name="Google Shape;173;p23"/>
            <p:cNvSpPr/>
            <p:nvPr/>
          </p:nvSpPr>
          <p:spPr>
            <a:xfrm flipH="1">
              <a:off x="1494267" y="2794157"/>
              <a:ext cx="2271379" cy="884218"/>
            </a:xfrm>
            <a:prstGeom prst="rect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4" name="Google Shape;174;p23"/>
            <p:cNvSpPr/>
            <p:nvPr/>
          </p:nvSpPr>
          <p:spPr>
            <a:xfrm rot="-5400000">
              <a:off x="2948428" y="2362934"/>
              <a:ext cx="885257" cy="1747682"/>
            </a:xfrm>
            <a:prstGeom prst="flowChartOffpageConnector">
              <a:avLst/>
            </a:prstGeom>
            <a:solidFill>
              <a:srgbClr val="0944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1567665" y="2900626"/>
              <a:ext cx="2389972" cy="6823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fr-FR" sz="1200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Mise en place d’une plateforme de financement CRÉDIBLE pour tous les États membres</a:t>
              </a:r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644501" y="2794147"/>
              <a:ext cx="849735" cy="883805"/>
            </a:xfrm>
            <a:prstGeom prst="rect">
              <a:avLst/>
            </a:prstGeom>
            <a:solidFill>
              <a:srgbClr val="B02C20"/>
            </a:solidFill>
            <a:ln>
              <a:noFill/>
            </a:ln>
            <a:effectLst>
              <a:outerShdw blurRad="71438" dist="28575" dir="2700000" algn="bl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644501" y="2794157"/>
              <a:ext cx="849735" cy="884218"/>
            </a:xfrm>
            <a:prstGeom prst="rect">
              <a:avLst/>
            </a:prstGeom>
            <a:solidFill>
              <a:srgbClr val="009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600" dirty="0">
                  <a:solidFill>
                    <a:srgbClr val="FFFFFF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03</a:t>
              </a:r>
              <a:endParaRPr sz="2600" dirty="0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4086368" y="2795765"/>
              <a:ext cx="3895481" cy="8838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lnSpc>
                  <a:spcPct val="115000"/>
                </a:lnSpc>
              </a:pPr>
              <a:r>
                <a:rPr lang="fr-FR" sz="11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Une structure accueillant un dosage de mécanismes de fonds/de financement pour soutenir les exigences d’approvisionnement en vaccins COVID-19
</a:t>
              </a:r>
              <a:endParaRPr sz="1100" dirty="0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311700" y="70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gsw-FR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En collaboration avec l’AVATT, l’Afreximbank a mis en place un mécanisme </a:t>
            </a:r>
            <a:r>
              <a:rPr lang="gsw-FR" sz="2400" dirty="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d’engagement d’achat anticipé (EAA) de 2 milliards d’USD</a:t>
            </a:r>
            <a:r>
              <a:rPr lang="gsw-FR" sz="2400" dirty="0">
                <a:latin typeface="Quattrocento Sans"/>
                <a:ea typeface="Quattrocento Sans"/>
                <a:cs typeface="Quattrocento Sans"/>
                <a:sym typeface="Quattrocento Sans"/>
              </a:rPr>
              <a:t> pour l’acquisition de vaccins</a:t>
            </a:r>
            <a:endParaRPr lang="gsw-FR" sz="2400" dirty="0">
              <a:solidFill>
                <a:srgbClr val="02BDC7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4" name="Google Shape;18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 dirty="0"/>
          </a:p>
        </p:txBody>
      </p:sp>
      <p:pic>
        <p:nvPicPr>
          <p:cNvPr id="185" name="Google Shape;185;p24"/>
          <p:cNvPicPr preferRelativeResize="0"/>
          <p:nvPr/>
        </p:nvPicPr>
        <p:blipFill rotWithShape="1">
          <a:blip r:embed="rId3">
            <a:alphaModFix/>
          </a:blip>
          <a:srcRect r="3929" b="5767"/>
          <a:stretch/>
        </p:blipFill>
        <p:spPr>
          <a:xfrm>
            <a:off x="275250" y="1421050"/>
            <a:ext cx="8372039" cy="324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DAE283-E6A3-4CBC-BF4F-2030E95F51C1}"/>
              </a:ext>
            </a:extLst>
          </p:cNvPr>
          <p:cNvSpPr txBox="1"/>
          <p:nvPr/>
        </p:nvSpPr>
        <p:spPr>
          <a:xfrm>
            <a:off x="404593" y="1659463"/>
            <a:ext cx="1794933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COVAX/donateurs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370EB9-0905-4F6D-90F3-71ECDFADA864}"/>
              </a:ext>
            </a:extLst>
          </p:cNvPr>
          <p:cNvSpPr txBox="1"/>
          <p:nvPr/>
        </p:nvSpPr>
        <p:spPr>
          <a:xfrm>
            <a:off x="2740617" y="1567132"/>
            <a:ext cx="179493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Afreximbank/EAA</a:t>
            </a:r>
          </a:p>
          <a:p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270 millions de doses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A4EFB0-54BA-4ECC-82C9-E902ED6A8A1F}"/>
              </a:ext>
            </a:extLst>
          </p:cNvPr>
          <p:cNvSpPr txBox="1"/>
          <p:nvPr/>
        </p:nvSpPr>
        <p:spPr>
          <a:xfrm>
            <a:off x="4959660" y="1567131"/>
            <a:ext cx="1576607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Banque mondiale/</a:t>
            </a:r>
          </a:p>
          <a:p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autres 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130F56-4217-4BC7-8044-C26B9960304F}"/>
              </a:ext>
            </a:extLst>
          </p:cNvPr>
          <p:cNvSpPr txBox="1"/>
          <p:nvPr/>
        </p:nvSpPr>
        <p:spPr>
          <a:xfrm>
            <a:off x="6711746" y="1382465"/>
            <a:ext cx="2107184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>
                    <a:lumMod val="50000"/>
                  </a:schemeClr>
                </a:solidFill>
              </a:rPr>
              <a:t>Objectif de vaccination recommandée par le CDC Afrique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 dirty="0"/>
          </a:p>
        </p:txBody>
      </p:sp>
      <p:sp>
        <p:nvSpPr>
          <p:cNvPr id="191" name="Google Shape;191;p25"/>
          <p:cNvSpPr txBox="1"/>
          <p:nvPr/>
        </p:nvSpPr>
        <p:spPr>
          <a:xfrm>
            <a:off x="185400" y="185900"/>
            <a:ext cx="8773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sw-FR" sz="2400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Parmi nos </a:t>
            </a:r>
            <a:r>
              <a:rPr lang="gsw-FR" sz="2400" dirty="0">
                <a:solidFill>
                  <a:srgbClr val="02BDC7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réalisations :</a:t>
            </a:r>
          </a:p>
        </p:txBody>
      </p:sp>
      <p:grpSp>
        <p:nvGrpSpPr>
          <p:cNvPr id="192" name="Google Shape;192;p25"/>
          <p:cNvGrpSpPr/>
          <p:nvPr/>
        </p:nvGrpSpPr>
        <p:grpSpPr>
          <a:xfrm>
            <a:off x="239988" y="1691450"/>
            <a:ext cx="8664025" cy="2020325"/>
            <a:chOff x="185400" y="1450150"/>
            <a:chExt cx="8664025" cy="2020325"/>
          </a:xfrm>
        </p:grpSpPr>
        <p:pic>
          <p:nvPicPr>
            <p:cNvPr id="193" name="Google Shape;193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84150" y="1450150"/>
              <a:ext cx="2591564" cy="202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5400" y="1450150"/>
              <a:ext cx="3102850" cy="202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25"/>
            <p:cNvSpPr/>
            <p:nvPr/>
          </p:nvSpPr>
          <p:spPr>
            <a:xfrm>
              <a:off x="6471625" y="1474875"/>
              <a:ext cx="2377800" cy="19956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rgbClr val="9FC5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>
                <a:buClr>
                  <a:schemeClr val="dk1"/>
                </a:buClr>
                <a:buSzPts val="1100"/>
              </a:pPr>
              <a:r>
                <a:rPr lang="fr-FR" b="1" dirty="0">
                  <a:solidFill>
                    <a:srgbClr val="0944A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30 pays du continent africain ont maintenant choisi de participer au mécanisme EAA
</a:t>
              </a:r>
              <a:endParaRPr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417</Words>
  <Application>Microsoft Office PowerPoint</Application>
  <PresentationFormat>On-screen Show (16:9)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Quattrocento Sans</vt:lpstr>
      <vt:lpstr>Simple Light</vt:lpstr>
      <vt:lpstr>Plateforme africaine de fournitures médicales</vt:lpstr>
      <vt:lpstr>PowerPoint Presentation</vt:lpstr>
      <vt:lpstr>Un marché permettant d’accéder à des fournitures médicales essentielles sur le continent africain</vt:lpstr>
      <vt:lpstr>La plateforme fonctionne en 5 étapes simples</vt:lpstr>
      <vt:lpstr>PowerPoint Presentation</vt:lpstr>
      <vt:lpstr>PowerPoint Presentation</vt:lpstr>
      <vt:lpstr>PowerPoint Presentation</vt:lpstr>
      <vt:lpstr>En collaboration avec l’AVATT, l’Afreximbank a mis en place un mécanisme  d’engagement d’achat anticipé (EAA) de 2 milliards d’USD pour l’acquisition de vaccins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 Medical Supplies Platform</dc:title>
  <cp:lastModifiedBy>Valérie Howell</cp:lastModifiedBy>
  <cp:revision>16</cp:revision>
  <dcterms:modified xsi:type="dcterms:W3CDTF">2021-04-13T13:57:37Z</dcterms:modified>
</cp:coreProperties>
</file>