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72" r:id="rId3"/>
    <p:sldId id="269" r:id="rId4"/>
    <p:sldId id="267" r:id="rId5"/>
    <p:sldId id="259" r:id="rId6"/>
    <p:sldId id="260" r:id="rId7"/>
    <p:sldId id="261" r:id="rId8"/>
    <p:sldId id="264" r:id="rId9"/>
    <p:sldId id="265" r:id="rId10"/>
    <p:sldId id="270" r:id="rId11"/>
    <p:sldId id="271" r:id="rId12"/>
  </p:sldIdLst>
  <p:sldSz cx="12192000" cy="6858000"/>
  <p:notesSz cx="6858000" cy="9144000"/>
  <p:defaultTextStyle>
    <a:defPPr>
      <a:defRPr lang="fr-FR"/>
    </a:defPPr>
    <a:lvl1pPr marL="0" algn="l" defTabSz="1183054" rtl="0" eaLnBrk="1" latinLnBrk="0" hangingPunct="1">
      <a:defRPr sz="2300" kern="1200">
        <a:solidFill>
          <a:schemeClr val="tx1"/>
        </a:solidFill>
        <a:latin typeface="+mn-lt"/>
        <a:ea typeface="+mn-ea"/>
        <a:cs typeface="+mn-cs"/>
      </a:defRPr>
    </a:lvl1pPr>
    <a:lvl2pPr marL="591527" algn="l" defTabSz="1183054" rtl="0" eaLnBrk="1" latinLnBrk="0" hangingPunct="1">
      <a:defRPr sz="2300" kern="1200">
        <a:solidFill>
          <a:schemeClr val="tx1"/>
        </a:solidFill>
        <a:latin typeface="+mn-lt"/>
        <a:ea typeface="+mn-ea"/>
        <a:cs typeface="+mn-cs"/>
      </a:defRPr>
    </a:lvl2pPr>
    <a:lvl3pPr marL="1183054" algn="l" defTabSz="1183054" rtl="0" eaLnBrk="1" latinLnBrk="0" hangingPunct="1">
      <a:defRPr sz="2300" kern="1200">
        <a:solidFill>
          <a:schemeClr val="tx1"/>
        </a:solidFill>
        <a:latin typeface="+mn-lt"/>
        <a:ea typeface="+mn-ea"/>
        <a:cs typeface="+mn-cs"/>
      </a:defRPr>
    </a:lvl3pPr>
    <a:lvl4pPr marL="1774581" algn="l" defTabSz="1183054" rtl="0" eaLnBrk="1" latinLnBrk="0" hangingPunct="1">
      <a:defRPr sz="2300" kern="1200">
        <a:solidFill>
          <a:schemeClr val="tx1"/>
        </a:solidFill>
        <a:latin typeface="+mn-lt"/>
        <a:ea typeface="+mn-ea"/>
        <a:cs typeface="+mn-cs"/>
      </a:defRPr>
    </a:lvl4pPr>
    <a:lvl5pPr marL="2366108" algn="l" defTabSz="1183054" rtl="0" eaLnBrk="1" latinLnBrk="0" hangingPunct="1">
      <a:defRPr sz="2300" kern="1200">
        <a:solidFill>
          <a:schemeClr val="tx1"/>
        </a:solidFill>
        <a:latin typeface="+mn-lt"/>
        <a:ea typeface="+mn-ea"/>
        <a:cs typeface="+mn-cs"/>
      </a:defRPr>
    </a:lvl5pPr>
    <a:lvl6pPr marL="2957635" algn="l" defTabSz="1183054" rtl="0" eaLnBrk="1" latinLnBrk="0" hangingPunct="1">
      <a:defRPr sz="2300" kern="1200">
        <a:solidFill>
          <a:schemeClr val="tx1"/>
        </a:solidFill>
        <a:latin typeface="+mn-lt"/>
        <a:ea typeface="+mn-ea"/>
        <a:cs typeface="+mn-cs"/>
      </a:defRPr>
    </a:lvl6pPr>
    <a:lvl7pPr marL="3549163" algn="l" defTabSz="1183054" rtl="0" eaLnBrk="1" latinLnBrk="0" hangingPunct="1">
      <a:defRPr sz="2300" kern="1200">
        <a:solidFill>
          <a:schemeClr val="tx1"/>
        </a:solidFill>
        <a:latin typeface="+mn-lt"/>
        <a:ea typeface="+mn-ea"/>
        <a:cs typeface="+mn-cs"/>
      </a:defRPr>
    </a:lvl7pPr>
    <a:lvl8pPr marL="4140691" algn="l" defTabSz="1183054" rtl="0" eaLnBrk="1" latinLnBrk="0" hangingPunct="1">
      <a:defRPr sz="2300" kern="1200">
        <a:solidFill>
          <a:schemeClr val="tx1"/>
        </a:solidFill>
        <a:latin typeface="+mn-lt"/>
        <a:ea typeface="+mn-ea"/>
        <a:cs typeface="+mn-cs"/>
      </a:defRPr>
    </a:lvl8pPr>
    <a:lvl9pPr marL="4732218" algn="l" defTabSz="1183054" rtl="0" eaLnBrk="1" latinLnBrk="0" hangingPunct="1">
      <a:defRPr sz="23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5000"/>
  </p:normalViewPr>
  <p:slideViewPr>
    <p:cSldViewPr snapToGrid="0" snapToObjects="1">
      <p:cViewPr varScale="1">
        <p:scale>
          <a:sx n="91" d="100"/>
          <a:sy n="91" d="100"/>
        </p:scale>
        <p:origin x="5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8"/>
            <a:ext cx="10363201"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3" y="3886200"/>
            <a:ext cx="8534400" cy="1752600"/>
          </a:xfrm>
        </p:spPr>
        <p:txBody>
          <a:bodyPr/>
          <a:lstStyle>
            <a:lvl1pPr marL="0" indent="0" algn="ctr">
              <a:buNone/>
              <a:defRPr>
                <a:solidFill>
                  <a:schemeClr val="tx1">
                    <a:tint val="75000"/>
                  </a:schemeClr>
                </a:solidFill>
              </a:defRPr>
            </a:lvl1pPr>
            <a:lvl2pPr marL="409573" indent="0" algn="ctr">
              <a:buNone/>
              <a:defRPr>
                <a:solidFill>
                  <a:schemeClr val="tx1">
                    <a:tint val="75000"/>
                  </a:schemeClr>
                </a:solidFill>
              </a:defRPr>
            </a:lvl2pPr>
            <a:lvl3pPr marL="819147" indent="0" algn="ctr">
              <a:buNone/>
              <a:defRPr>
                <a:solidFill>
                  <a:schemeClr val="tx1">
                    <a:tint val="75000"/>
                  </a:schemeClr>
                </a:solidFill>
              </a:defRPr>
            </a:lvl3pPr>
            <a:lvl4pPr marL="1228720" indent="0" algn="ctr">
              <a:buNone/>
              <a:defRPr>
                <a:solidFill>
                  <a:schemeClr val="tx1">
                    <a:tint val="75000"/>
                  </a:schemeClr>
                </a:solidFill>
              </a:defRPr>
            </a:lvl4pPr>
            <a:lvl5pPr marL="1638293" indent="0" algn="ctr">
              <a:buNone/>
              <a:defRPr>
                <a:solidFill>
                  <a:schemeClr val="tx1">
                    <a:tint val="75000"/>
                  </a:schemeClr>
                </a:solidFill>
              </a:defRPr>
            </a:lvl5pPr>
            <a:lvl6pPr marL="2047866" indent="0" algn="ctr">
              <a:buNone/>
              <a:defRPr>
                <a:solidFill>
                  <a:schemeClr val="tx1">
                    <a:tint val="75000"/>
                  </a:schemeClr>
                </a:solidFill>
              </a:defRPr>
            </a:lvl6pPr>
            <a:lvl7pPr marL="2457440" indent="0" algn="ctr">
              <a:buNone/>
              <a:defRPr>
                <a:solidFill>
                  <a:schemeClr val="tx1">
                    <a:tint val="75000"/>
                  </a:schemeClr>
                </a:solidFill>
              </a:defRPr>
            </a:lvl7pPr>
            <a:lvl8pPr marL="2867014" indent="0" algn="ctr">
              <a:buNone/>
              <a:defRPr>
                <a:solidFill>
                  <a:schemeClr val="tx1">
                    <a:tint val="75000"/>
                  </a:schemeClr>
                </a:solidFill>
              </a:defRPr>
            </a:lvl8pPr>
            <a:lvl9pPr marL="3276588" indent="0" algn="ctr">
              <a:buNone/>
              <a:defRPr>
                <a:solidFill>
                  <a:schemeClr val="tx1">
                    <a:tint val="75000"/>
                  </a:schemeClr>
                </a:solidFill>
              </a:defRPr>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31725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8523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1"/>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2" y="274641"/>
            <a:ext cx="8026400" cy="58515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1601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32141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5" y="4406900"/>
            <a:ext cx="10363201" cy="1362075"/>
          </a:xfrm>
        </p:spPr>
        <p:txBody>
          <a:bodyPr anchor="t"/>
          <a:lstStyle>
            <a:lvl1pPr algn="l">
              <a:defRPr sz="36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5" y="2906713"/>
            <a:ext cx="10363201" cy="1500187"/>
          </a:xfrm>
        </p:spPr>
        <p:txBody>
          <a:bodyPr anchor="b"/>
          <a:lstStyle>
            <a:lvl1pPr marL="0" indent="0">
              <a:buNone/>
              <a:defRPr sz="1800">
                <a:solidFill>
                  <a:schemeClr val="tx1">
                    <a:tint val="75000"/>
                  </a:schemeClr>
                </a:solidFill>
              </a:defRPr>
            </a:lvl1pPr>
            <a:lvl2pPr marL="409573" indent="0">
              <a:buNone/>
              <a:defRPr sz="1593">
                <a:solidFill>
                  <a:schemeClr val="tx1">
                    <a:tint val="75000"/>
                  </a:schemeClr>
                </a:solidFill>
              </a:defRPr>
            </a:lvl2pPr>
            <a:lvl3pPr marL="819147" indent="0">
              <a:buNone/>
              <a:defRPr sz="1454">
                <a:solidFill>
                  <a:schemeClr val="tx1">
                    <a:tint val="75000"/>
                  </a:schemeClr>
                </a:solidFill>
              </a:defRPr>
            </a:lvl3pPr>
            <a:lvl4pPr marL="1228720" indent="0">
              <a:buNone/>
              <a:defRPr sz="1246">
                <a:solidFill>
                  <a:schemeClr val="tx1">
                    <a:tint val="75000"/>
                  </a:schemeClr>
                </a:solidFill>
              </a:defRPr>
            </a:lvl4pPr>
            <a:lvl5pPr marL="1638293" indent="0">
              <a:buNone/>
              <a:defRPr sz="1246">
                <a:solidFill>
                  <a:schemeClr val="tx1">
                    <a:tint val="75000"/>
                  </a:schemeClr>
                </a:solidFill>
              </a:defRPr>
            </a:lvl5pPr>
            <a:lvl6pPr marL="2047866" indent="0">
              <a:buNone/>
              <a:defRPr sz="1246">
                <a:solidFill>
                  <a:schemeClr val="tx1">
                    <a:tint val="75000"/>
                  </a:schemeClr>
                </a:solidFill>
              </a:defRPr>
            </a:lvl6pPr>
            <a:lvl7pPr marL="2457440" indent="0">
              <a:buNone/>
              <a:defRPr sz="1246">
                <a:solidFill>
                  <a:schemeClr val="tx1">
                    <a:tint val="75000"/>
                  </a:schemeClr>
                </a:solidFill>
              </a:defRPr>
            </a:lvl7pPr>
            <a:lvl8pPr marL="2867014" indent="0">
              <a:buNone/>
              <a:defRPr sz="1246">
                <a:solidFill>
                  <a:schemeClr val="tx1">
                    <a:tint val="75000"/>
                  </a:schemeClr>
                </a:solidFill>
              </a:defRPr>
            </a:lvl8pPr>
            <a:lvl9pPr marL="3276588" indent="0">
              <a:buNone/>
              <a:defRPr sz="1246">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1815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2" y="1600203"/>
            <a:ext cx="5384800" cy="4525963"/>
          </a:xfrm>
        </p:spPr>
        <p:txBody>
          <a:bodyPr/>
          <a:lstStyle>
            <a:lvl1pPr>
              <a:defRPr sz="2493"/>
            </a:lvl1pPr>
            <a:lvl2pPr>
              <a:defRPr sz="2146"/>
            </a:lvl2pPr>
            <a:lvl3pPr>
              <a:defRPr sz="1800"/>
            </a:lvl3pPr>
            <a:lvl4pPr>
              <a:defRPr sz="1593"/>
            </a:lvl4pPr>
            <a:lvl5pPr>
              <a:defRPr sz="1593"/>
            </a:lvl5pPr>
            <a:lvl6pPr>
              <a:defRPr sz="1593"/>
            </a:lvl6pPr>
            <a:lvl7pPr>
              <a:defRPr sz="1593"/>
            </a:lvl7pPr>
            <a:lvl8pPr>
              <a:defRPr sz="1593"/>
            </a:lvl8pPr>
            <a:lvl9pPr>
              <a:defRPr sz="159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2" y="1600203"/>
            <a:ext cx="5384800" cy="4525963"/>
          </a:xfrm>
        </p:spPr>
        <p:txBody>
          <a:bodyPr/>
          <a:lstStyle>
            <a:lvl1pPr>
              <a:defRPr sz="2493"/>
            </a:lvl1pPr>
            <a:lvl2pPr>
              <a:defRPr sz="2146"/>
            </a:lvl2pPr>
            <a:lvl3pPr>
              <a:defRPr sz="1800"/>
            </a:lvl3pPr>
            <a:lvl4pPr>
              <a:defRPr sz="1593"/>
            </a:lvl4pPr>
            <a:lvl5pPr>
              <a:defRPr sz="1593"/>
            </a:lvl5pPr>
            <a:lvl6pPr>
              <a:defRPr sz="1593"/>
            </a:lvl6pPr>
            <a:lvl7pPr>
              <a:defRPr sz="1593"/>
            </a:lvl7pPr>
            <a:lvl8pPr>
              <a:defRPr sz="1593"/>
            </a:lvl8pPr>
            <a:lvl9pPr>
              <a:defRPr sz="159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88322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1" y="1535115"/>
            <a:ext cx="5386917" cy="639762"/>
          </a:xfrm>
        </p:spPr>
        <p:txBody>
          <a:bodyPr anchor="b"/>
          <a:lstStyle>
            <a:lvl1pPr marL="0" indent="0">
              <a:buNone/>
              <a:defRPr sz="2146" b="1"/>
            </a:lvl1pPr>
            <a:lvl2pPr marL="409573" indent="0">
              <a:buNone/>
              <a:defRPr sz="1800" b="1"/>
            </a:lvl2pPr>
            <a:lvl3pPr marL="819147" indent="0">
              <a:buNone/>
              <a:defRPr sz="1593" b="1"/>
            </a:lvl3pPr>
            <a:lvl4pPr marL="1228720" indent="0">
              <a:buNone/>
              <a:defRPr sz="1454" b="1"/>
            </a:lvl4pPr>
            <a:lvl5pPr marL="1638293" indent="0">
              <a:buNone/>
              <a:defRPr sz="1454" b="1"/>
            </a:lvl5pPr>
            <a:lvl6pPr marL="2047866" indent="0">
              <a:buNone/>
              <a:defRPr sz="1454" b="1"/>
            </a:lvl6pPr>
            <a:lvl7pPr marL="2457440" indent="0">
              <a:buNone/>
              <a:defRPr sz="1454" b="1"/>
            </a:lvl7pPr>
            <a:lvl8pPr marL="2867014" indent="0">
              <a:buNone/>
              <a:defRPr sz="1454" b="1"/>
            </a:lvl8pPr>
            <a:lvl9pPr marL="3276588" indent="0">
              <a:buNone/>
              <a:defRPr sz="1454" b="1"/>
            </a:lvl9pPr>
          </a:lstStyle>
          <a:p>
            <a:pPr lvl="0"/>
            <a:r>
              <a:rPr lang="fr-FR" smtClean="0"/>
              <a:t>Modifier les styles du texte du masque</a:t>
            </a:r>
          </a:p>
        </p:txBody>
      </p:sp>
      <p:sp>
        <p:nvSpPr>
          <p:cNvPr id="4" name="Espace réservé du contenu 3"/>
          <p:cNvSpPr>
            <a:spLocks noGrp="1"/>
          </p:cNvSpPr>
          <p:nvPr>
            <p:ph sz="half" idx="2"/>
          </p:nvPr>
        </p:nvSpPr>
        <p:spPr>
          <a:xfrm>
            <a:off x="609601" y="2174875"/>
            <a:ext cx="5386917" cy="3951288"/>
          </a:xfrm>
        </p:spPr>
        <p:txBody>
          <a:bodyPr/>
          <a:lstStyle>
            <a:lvl1pPr>
              <a:defRPr sz="2146"/>
            </a:lvl1pPr>
            <a:lvl2pPr>
              <a:defRPr sz="1800"/>
            </a:lvl2pPr>
            <a:lvl3pPr>
              <a:defRPr sz="1593"/>
            </a:lvl3pPr>
            <a:lvl4pPr>
              <a:defRPr sz="1454"/>
            </a:lvl4pPr>
            <a:lvl5pPr>
              <a:defRPr sz="1454"/>
            </a:lvl5pPr>
            <a:lvl6pPr>
              <a:defRPr sz="1454"/>
            </a:lvl6pPr>
            <a:lvl7pPr>
              <a:defRPr sz="1454"/>
            </a:lvl7pPr>
            <a:lvl8pPr>
              <a:defRPr sz="1454"/>
            </a:lvl8pPr>
            <a:lvl9pPr>
              <a:defRPr sz="1454"/>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71" y="1535115"/>
            <a:ext cx="5389034" cy="639762"/>
          </a:xfrm>
        </p:spPr>
        <p:txBody>
          <a:bodyPr anchor="b"/>
          <a:lstStyle>
            <a:lvl1pPr marL="0" indent="0">
              <a:buNone/>
              <a:defRPr sz="2146" b="1"/>
            </a:lvl1pPr>
            <a:lvl2pPr marL="409573" indent="0">
              <a:buNone/>
              <a:defRPr sz="1800" b="1"/>
            </a:lvl2pPr>
            <a:lvl3pPr marL="819147" indent="0">
              <a:buNone/>
              <a:defRPr sz="1593" b="1"/>
            </a:lvl3pPr>
            <a:lvl4pPr marL="1228720" indent="0">
              <a:buNone/>
              <a:defRPr sz="1454" b="1"/>
            </a:lvl4pPr>
            <a:lvl5pPr marL="1638293" indent="0">
              <a:buNone/>
              <a:defRPr sz="1454" b="1"/>
            </a:lvl5pPr>
            <a:lvl6pPr marL="2047866" indent="0">
              <a:buNone/>
              <a:defRPr sz="1454" b="1"/>
            </a:lvl6pPr>
            <a:lvl7pPr marL="2457440" indent="0">
              <a:buNone/>
              <a:defRPr sz="1454" b="1"/>
            </a:lvl7pPr>
            <a:lvl8pPr marL="2867014" indent="0">
              <a:buNone/>
              <a:defRPr sz="1454" b="1"/>
            </a:lvl8pPr>
            <a:lvl9pPr marL="3276588" indent="0">
              <a:buNone/>
              <a:defRPr sz="1454" b="1"/>
            </a:lvl9pPr>
          </a:lstStyle>
          <a:p>
            <a:pPr lvl="0"/>
            <a:r>
              <a:rPr lang="fr-FR" smtClean="0"/>
              <a:t>Modifier les styles du texte du masque</a:t>
            </a:r>
          </a:p>
        </p:txBody>
      </p:sp>
      <p:sp>
        <p:nvSpPr>
          <p:cNvPr id="6" name="Espace réservé du contenu 5"/>
          <p:cNvSpPr>
            <a:spLocks noGrp="1"/>
          </p:cNvSpPr>
          <p:nvPr>
            <p:ph sz="quarter" idx="4"/>
          </p:nvPr>
        </p:nvSpPr>
        <p:spPr>
          <a:xfrm>
            <a:off x="6193371" y="2174875"/>
            <a:ext cx="5389034" cy="3951288"/>
          </a:xfrm>
        </p:spPr>
        <p:txBody>
          <a:bodyPr/>
          <a:lstStyle>
            <a:lvl1pPr>
              <a:defRPr sz="2146"/>
            </a:lvl1pPr>
            <a:lvl2pPr>
              <a:defRPr sz="1800"/>
            </a:lvl2pPr>
            <a:lvl3pPr>
              <a:defRPr sz="1593"/>
            </a:lvl3pPr>
            <a:lvl4pPr>
              <a:defRPr sz="1454"/>
            </a:lvl4pPr>
            <a:lvl5pPr>
              <a:defRPr sz="1454"/>
            </a:lvl5pPr>
            <a:lvl6pPr>
              <a:defRPr sz="1454"/>
            </a:lvl6pPr>
            <a:lvl7pPr>
              <a:defRPr sz="1454"/>
            </a:lvl7pPr>
            <a:lvl8pPr>
              <a:defRPr sz="1454"/>
            </a:lvl8pPr>
            <a:lvl9pPr>
              <a:defRPr sz="1454"/>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65085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7311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310040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50"/>
            <a:ext cx="4011084" cy="1162050"/>
          </a:xfrm>
        </p:spPr>
        <p:txBody>
          <a:bodyPr anchor="b"/>
          <a:lstStyle>
            <a:lvl1pPr algn="l">
              <a:defRPr sz="1800" b="1"/>
            </a:lvl1pPr>
          </a:lstStyle>
          <a:p>
            <a:r>
              <a:rPr lang="fr-FR" smtClean="0"/>
              <a:t>Modifiez le style du titre</a:t>
            </a:r>
            <a:endParaRPr lang="fr-FR"/>
          </a:p>
        </p:txBody>
      </p:sp>
      <p:sp>
        <p:nvSpPr>
          <p:cNvPr id="3" name="Espace réservé du contenu 2"/>
          <p:cNvSpPr>
            <a:spLocks noGrp="1"/>
          </p:cNvSpPr>
          <p:nvPr>
            <p:ph idx="1"/>
          </p:nvPr>
        </p:nvSpPr>
        <p:spPr>
          <a:xfrm>
            <a:off x="4766736" y="273050"/>
            <a:ext cx="6815667" cy="5853113"/>
          </a:xfrm>
        </p:spPr>
        <p:txBody>
          <a:bodyPr/>
          <a:lstStyle>
            <a:lvl1pPr>
              <a:defRPr sz="2839"/>
            </a:lvl1pPr>
            <a:lvl2pPr>
              <a:defRPr sz="2493"/>
            </a:lvl2pPr>
            <a:lvl3pPr>
              <a:defRPr sz="2146"/>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2" y="1435100"/>
            <a:ext cx="4011084" cy="4691063"/>
          </a:xfrm>
        </p:spPr>
        <p:txBody>
          <a:bodyPr/>
          <a:lstStyle>
            <a:lvl1pPr marL="0" indent="0">
              <a:buNone/>
              <a:defRPr sz="1246"/>
            </a:lvl1pPr>
            <a:lvl2pPr marL="409573" indent="0">
              <a:buNone/>
              <a:defRPr sz="1108"/>
            </a:lvl2pPr>
            <a:lvl3pPr marL="819147" indent="0">
              <a:buNone/>
              <a:defRPr sz="900"/>
            </a:lvl3pPr>
            <a:lvl4pPr marL="1228720" indent="0">
              <a:buNone/>
              <a:defRPr sz="831"/>
            </a:lvl4pPr>
            <a:lvl5pPr marL="1638293" indent="0">
              <a:buNone/>
              <a:defRPr sz="831"/>
            </a:lvl5pPr>
            <a:lvl6pPr marL="2047866" indent="0">
              <a:buNone/>
              <a:defRPr sz="831"/>
            </a:lvl6pPr>
            <a:lvl7pPr marL="2457440" indent="0">
              <a:buNone/>
              <a:defRPr sz="831"/>
            </a:lvl7pPr>
            <a:lvl8pPr marL="2867014" indent="0">
              <a:buNone/>
              <a:defRPr sz="831"/>
            </a:lvl8pPr>
            <a:lvl9pPr marL="3276588" indent="0">
              <a:buNone/>
              <a:defRPr sz="831"/>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8A87A34-81AB-432B-8DAE-1953F412C126}" type="datetimeFigureOut">
              <a:rPr lang="en-US" smtClean="0"/>
              <a:t>4/8/2021</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467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8" y="4800600"/>
            <a:ext cx="7315200" cy="566738"/>
          </a:xfrm>
        </p:spPr>
        <p:txBody>
          <a:bodyPr anchor="b"/>
          <a:lstStyle>
            <a:lvl1pPr algn="l">
              <a:defRPr sz="18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8" y="612775"/>
            <a:ext cx="7315200" cy="4114800"/>
          </a:xfrm>
        </p:spPr>
        <p:txBody>
          <a:bodyPr/>
          <a:lstStyle>
            <a:lvl1pPr marL="0" indent="0">
              <a:buNone/>
              <a:defRPr sz="2839"/>
            </a:lvl1pPr>
            <a:lvl2pPr marL="409573" indent="0">
              <a:buNone/>
              <a:defRPr sz="2493"/>
            </a:lvl2pPr>
            <a:lvl3pPr marL="819147" indent="0">
              <a:buNone/>
              <a:defRPr sz="2146"/>
            </a:lvl3pPr>
            <a:lvl4pPr marL="1228720" indent="0">
              <a:buNone/>
              <a:defRPr sz="1800"/>
            </a:lvl4pPr>
            <a:lvl5pPr marL="1638293" indent="0">
              <a:buNone/>
              <a:defRPr sz="1800"/>
            </a:lvl5pPr>
            <a:lvl6pPr marL="2047866" indent="0">
              <a:buNone/>
              <a:defRPr sz="1800"/>
            </a:lvl6pPr>
            <a:lvl7pPr marL="2457440" indent="0">
              <a:buNone/>
              <a:defRPr sz="1800"/>
            </a:lvl7pPr>
            <a:lvl8pPr marL="2867014" indent="0">
              <a:buNone/>
              <a:defRPr sz="1800"/>
            </a:lvl8pPr>
            <a:lvl9pPr marL="3276588" indent="0">
              <a:buNone/>
              <a:defRPr sz="18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2389718" y="5367338"/>
            <a:ext cx="7315200" cy="804862"/>
          </a:xfrm>
        </p:spPr>
        <p:txBody>
          <a:bodyPr/>
          <a:lstStyle>
            <a:lvl1pPr marL="0" indent="0">
              <a:buNone/>
              <a:defRPr sz="1246"/>
            </a:lvl1pPr>
            <a:lvl2pPr marL="409573" indent="0">
              <a:buNone/>
              <a:defRPr sz="1108"/>
            </a:lvl2pPr>
            <a:lvl3pPr marL="819147" indent="0">
              <a:buNone/>
              <a:defRPr sz="900"/>
            </a:lvl3pPr>
            <a:lvl4pPr marL="1228720" indent="0">
              <a:buNone/>
              <a:defRPr sz="831"/>
            </a:lvl4pPr>
            <a:lvl5pPr marL="1638293" indent="0">
              <a:buNone/>
              <a:defRPr sz="831"/>
            </a:lvl5pPr>
            <a:lvl6pPr marL="2047866" indent="0">
              <a:buNone/>
              <a:defRPr sz="831"/>
            </a:lvl6pPr>
            <a:lvl7pPr marL="2457440" indent="0">
              <a:buNone/>
              <a:defRPr sz="831"/>
            </a:lvl7pPr>
            <a:lvl8pPr marL="2867014" indent="0">
              <a:buNone/>
              <a:defRPr sz="831"/>
            </a:lvl8pPr>
            <a:lvl9pPr marL="3276588" indent="0">
              <a:buNone/>
              <a:defRPr sz="831"/>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8A87A34-81AB-432B-8DAE-1953F412C126}" type="datetimeFigureOut">
              <a:rPr lang="en-US" smtClean="0"/>
              <a:pPr/>
              <a:t>4/8/2021</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1820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3" y="274638"/>
            <a:ext cx="10972800" cy="1143000"/>
          </a:xfrm>
          <a:prstGeom prst="rect">
            <a:avLst/>
          </a:prstGeom>
        </p:spPr>
        <p:txBody>
          <a:bodyPr vert="horz" lIns="118305" tIns="59153" rIns="118305" bIns="59153"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609603" y="1600203"/>
            <a:ext cx="10972800" cy="4525963"/>
          </a:xfrm>
          <a:prstGeom prst="rect">
            <a:avLst/>
          </a:prstGeom>
        </p:spPr>
        <p:txBody>
          <a:bodyPr vert="horz" lIns="118305" tIns="59153" rIns="118305" bIns="59153"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3" y="6356350"/>
            <a:ext cx="2844800" cy="365125"/>
          </a:xfrm>
          <a:prstGeom prst="rect">
            <a:avLst/>
          </a:prstGeom>
        </p:spPr>
        <p:txBody>
          <a:bodyPr vert="horz" lIns="118305" tIns="59153" rIns="118305" bIns="59153" rtlCol="0" anchor="ctr"/>
          <a:lstStyle>
            <a:lvl1pPr algn="l">
              <a:defRPr sz="1108">
                <a:solidFill>
                  <a:schemeClr val="tx1">
                    <a:tint val="75000"/>
                  </a:schemeClr>
                </a:solidFill>
              </a:defRPr>
            </a:lvl1pPr>
          </a:lstStyle>
          <a:p>
            <a:fld id="{48A87A34-81AB-432B-8DAE-1953F412C126}" type="datetimeFigureOut">
              <a:rPr lang="en-US" smtClean="0"/>
              <a:pPr/>
              <a:t>4/8/2021</a:t>
            </a:fld>
            <a:endParaRPr lang="en-US" dirty="0"/>
          </a:p>
        </p:txBody>
      </p:sp>
      <p:sp>
        <p:nvSpPr>
          <p:cNvPr id="5" name="Espace réservé du pied de page 4"/>
          <p:cNvSpPr>
            <a:spLocks noGrp="1"/>
          </p:cNvSpPr>
          <p:nvPr>
            <p:ph type="ftr" sz="quarter" idx="3"/>
          </p:nvPr>
        </p:nvSpPr>
        <p:spPr>
          <a:xfrm>
            <a:off x="4165600" y="6356350"/>
            <a:ext cx="3860801" cy="365125"/>
          </a:xfrm>
          <a:prstGeom prst="rect">
            <a:avLst/>
          </a:prstGeom>
        </p:spPr>
        <p:txBody>
          <a:bodyPr vert="horz" lIns="118305" tIns="59153" rIns="118305" bIns="59153" rtlCol="0" anchor="ctr"/>
          <a:lstStyle>
            <a:lvl1pPr algn="ctr">
              <a:defRPr sz="1108">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8737603" y="6356350"/>
            <a:ext cx="2844800" cy="365125"/>
          </a:xfrm>
          <a:prstGeom prst="rect">
            <a:avLst/>
          </a:prstGeom>
        </p:spPr>
        <p:txBody>
          <a:bodyPr vert="horz" lIns="118305" tIns="59153" rIns="118305" bIns="59153" rtlCol="0" anchor="ctr"/>
          <a:lstStyle>
            <a:lvl1pPr algn="r">
              <a:defRPr sz="1108">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507976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819147" rtl="0" eaLnBrk="1" latinLnBrk="0" hangingPunct="1">
        <a:spcBef>
          <a:spcPct val="0"/>
        </a:spcBef>
        <a:buNone/>
        <a:defRPr sz="3947" kern="1200">
          <a:solidFill>
            <a:schemeClr val="tx1"/>
          </a:solidFill>
          <a:latin typeface="+mj-lt"/>
          <a:ea typeface="+mj-ea"/>
          <a:cs typeface="+mj-cs"/>
        </a:defRPr>
      </a:lvl1pPr>
    </p:titleStyle>
    <p:bodyStyle>
      <a:lvl1pPr marL="307180" indent="-307180" algn="l" defTabSz="819147" rtl="0" eaLnBrk="1" latinLnBrk="0" hangingPunct="1">
        <a:spcBef>
          <a:spcPct val="20000"/>
        </a:spcBef>
        <a:buFont typeface="Arial" pitchFamily="34" charset="0"/>
        <a:buChar char="•"/>
        <a:defRPr sz="2839" kern="1200">
          <a:solidFill>
            <a:schemeClr val="tx1"/>
          </a:solidFill>
          <a:latin typeface="+mn-lt"/>
          <a:ea typeface="+mn-ea"/>
          <a:cs typeface="+mn-cs"/>
        </a:defRPr>
      </a:lvl1pPr>
      <a:lvl2pPr marL="665557" indent="-255984" algn="l" defTabSz="819147" rtl="0" eaLnBrk="1" latinLnBrk="0" hangingPunct="1">
        <a:spcBef>
          <a:spcPct val="20000"/>
        </a:spcBef>
        <a:buFont typeface="Arial" pitchFamily="34" charset="0"/>
        <a:buChar char="–"/>
        <a:defRPr sz="2493" kern="1200">
          <a:solidFill>
            <a:schemeClr val="tx1"/>
          </a:solidFill>
          <a:latin typeface="+mn-lt"/>
          <a:ea typeface="+mn-ea"/>
          <a:cs typeface="+mn-cs"/>
        </a:defRPr>
      </a:lvl2pPr>
      <a:lvl3pPr marL="1023934" indent="-204787" algn="l" defTabSz="819147" rtl="0" eaLnBrk="1" latinLnBrk="0" hangingPunct="1">
        <a:spcBef>
          <a:spcPct val="20000"/>
        </a:spcBef>
        <a:buFont typeface="Arial" pitchFamily="34" charset="0"/>
        <a:buChar char="•"/>
        <a:defRPr sz="2146" kern="1200">
          <a:solidFill>
            <a:schemeClr val="tx1"/>
          </a:solidFill>
          <a:latin typeface="+mn-lt"/>
          <a:ea typeface="+mn-ea"/>
          <a:cs typeface="+mn-cs"/>
        </a:defRPr>
      </a:lvl3pPr>
      <a:lvl4pPr marL="1433508"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43081"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52654"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62227"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71801"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81375"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fr-FR"/>
      </a:defPPr>
      <a:lvl1pPr marL="0" algn="l" defTabSz="819147" rtl="0" eaLnBrk="1" latinLnBrk="0" hangingPunct="1">
        <a:defRPr sz="1593" kern="1200">
          <a:solidFill>
            <a:schemeClr val="tx1"/>
          </a:solidFill>
          <a:latin typeface="+mn-lt"/>
          <a:ea typeface="+mn-ea"/>
          <a:cs typeface="+mn-cs"/>
        </a:defRPr>
      </a:lvl1pPr>
      <a:lvl2pPr marL="409573" algn="l" defTabSz="819147" rtl="0" eaLnBrk="1" latinLnBrk="0" hangingPunct="1">
        <a:defRPr sz="1593" kern="1200">
          <a:solidFill>
            <a:schemeClr val="tx1"/>
          </a:solidFill>
          <a:latin typeface="+mn-lt"/>
          <a:ea typeface="+mn-ea"/>
          <a:cs typeface="+mn-cs"/>
        </a:defRPr>
      </a:lvl2pPr>
      <a:lvl3pPr marL="819147" algn="l" defTabSz="819147" rtl="0" eaLnBrk="1" latinLnBrk="0" hangingPunct="1">
        <a:defRPr sz="1593" kern="1200">
          <a:solidFill>
            <a:schemeClr val="tx1"/>
          </a:solidFill>
          <a:latin typeface="+mn-lt"/>
          <a:ea typeface="+mn-ea"/>
          <a:cs typeface="+mn-cs"/>
        </a:defRPr>
      </a:lvl3pPr>
      <a:lvl4pPr marL="1228720" algn="l" defTabSz="819147" rtl="0" eaLnBrk="1" latinLnBrk="0" hangingPunct="1">
        <a:defRPr sz="1593" kern="1200">
          <a:solidFill>
            <a:schemeClr val="tx1"/>
          </a:solidFill>
          <a:latin typeface="+mn-lt"/>
          <a:ea typeface="+mn-ea"/>
          <a:cs typeface="+mn-cs"/>
        </a:defRPr>
      </a:lvl4pPr>
      <a:lvl5pPr marL="1638293" algn="l" defTabSz="819147" rtl="0" eaLnBrk="1" latinLnBrk="0" hangingPunct="1">
        <a:defRPr sz="1593" kern="1200">
          <a:solidFill>
            <a:schemeClr val="tx1"/>
          </a:solidFill>
          <a:latin typeface="+mn-lt"/>
          <a:ea typeface="+mn-ea"/>
          <a:cs typeface="+mn-cs"/>
        </a:defRPr>
      </a:lvl5pPr>
      <a:lvl6pPr marL="2047866" algn="l" defTabSz="819147" rtl="0" eaLnBrk="1" latinLnBrk="0" hangingPunct="1">
        <a:defRPr sz="1593" kern="1200">
          <a:solidFill>
            <a:schemeClr val="tx1"/>
          </a:solidFill>
          <a:latin typeface="+mn-lt"/>
          <a:ea typeface="+mn-ea"/>
          <a:cs typeface="+mn-cs"/>
        </a:defRPr>
      </a:lvl6pPr>
      <a:lvl7pPr marL="2457440" algn="l" defTabSz="819147" rtl="0" eaLnBrk="1" latinLnBrk="0" hangingPunct="1">
        <a:defRPr sz="1593" kern="1200">
          <a:solidFill>
            <a:schemeClr val="tx1"/>
          </a:solidFill>
          <a:latin typeface="+mn-lt"/>
          <a:ea typeface="+mn-ea"/>
          <a:cs typeface="+mn-cs"/>
        </a:defRPr>
      </a:lvl7pPr>
      <a:lvl8pPr marL="2867014" algn="l" defTabSz="819147" rtl="0" eaLnBrk="1" latinLnBrk="0" hangingPunct="1">
        <a:defRPr sz="1593" kern="1200">
          <a:solidFill>
            <a:schemeClr val="tx1"/>
          </a:solidFill>
          <a:latin typeface="+mn-lt"/>
          <a:ea typeface="+mn-ea"/>
          <a:cs typeface="+mn-cs"/>
        </a:defRPr>
      </a:lvl8pPr>
      <a:lvl9pPr marL="3276588" algn="l" defTabSz="819147" rtl="0" eaLnBrk="1" latinLnBrk="0" hangingPunct="1">
        <a:defRPr sz="15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31EC89-BB8B-D041-8FFD-144B0D8DBF78}"/>
              </a:ext>
            </a:extLst>
          </p:cNvPr>
          <p:cNvSpPr>
            <a:spLocks noGrp="1"/>
          </p:cNvSpPr>
          <p:nvPr>
            <p:ph type="ctrTitle"/>
          </p:nvPr>
        </p:nvSpPr>
        <p:spPr/>
        <p:txBody>
          <a:bodyPr>
            <a:normAutofit fontScale="90000"/>
          </a:bodyPr>
          <a:lstStyle/>
          <a:p>
            <a:r>
              <a:rPr lang="fr-FR" dirty="0" smtClean="0"/>
              <a:t>LE </a:t>
            </a:r>
            <a:r>
              <a:rPr lang="fr-FR" dirty="0"/>
              <a:t>FINANCEMENT </a:t>
            </a:r>
            <a:r>
              <a:rPr lang="fr-FR" dirty="0" smtClean="0"/>
              <a:t>Des VACCINS </a:t>
            </a:r>
            <a:r>
              <a:rPr lang="fr-FR" dirty="0"/>
              <a:t>COVID 19 AU </a:t>
            </a:r>
            <a:r>
              <a:rPr lang="fr-FR" dirty="0" smtClean="0"/>
              <a:t>SENEGAL</a:t>
            </a:r>
            <a:br>
              <a:rPr lang="fr-FR" dirty="0" smtClean="0"/>
            </a:br>
            <a:r>
              <a:rPr lang="fr-FR" sz="2000" b="1" dirty="0" smtClean="0"/>
              <a:t>Dr Baye Samba DIOP, Chef de division régulation et affaires juridiques ARMP</a:t>
            </a:r>
            <a:br>
              <a:rPr lang="fr-FR" sz="2000" b="1" dirty="0" smtClean="0"/>
            </a:br>
            <a:r>
              <a:rPr lang="fr-FR" sz="2000" b="1" dirty="0" smtClean="0"/>
              <a:t>bayesambadiop@yahoo.fr</a:t>
            </a:r>
            <a:endParaRPr lang="fr-FR" sz="2000" b="1" dirty="0"/>
          </a:p>
        </p:txBody>
      </p:sp>
      <p:sp>
        <p:nvSpPr>
          <p:cNvPr id="3" name="Sous-titre 2">
            <a:extLst>
              <a:ext uri="{FF2B5EF4-FFF2-40B4-BE49-F238E27FC236}">
                <a16:creationId xmlns:a16="http://schemas.microsoft.com/office/drawing/2014/main" id="{F16232B0-85D6-8548-8E5B-C00FEFDF2BB8}"/>
              </a:ext>
            </a:extLst>
          </p:cNvPr>
          <p:cNvSpPr>
            <a:spLocks noGrp="1"/>
          </p:cNvSpPr>
          <p:nvPr>
            <p:ph type="subTitle" idx="1"/>
          </p:nvPr>
        </p:nvSpPr>
        <p:spPr>
          <a:xfrm>
            <a:off x="1856509" y="3983420"/>
            <a:ext cx="9198343" cy="1492469"/>
          </a:xfrm>
        </p:spPr>
        <p:txBody>
          <a:bodyPr>
            <a:normAutofit/>
          </a:bodyPr>
          <a:lstStyle/>
          <a:p>
            <a:r>
              <a:rPr lang="fr-MA" dirty="0"/>
              <a:t>  </a:t>
            </a:r>
            <a:endParaRPr lang="fr-FR" dirty="0">
              <a:solidFill>
                <a:schemeClr val="tx1"/>
              </a:solidFill>
            </a:endParaRPr>
          </a:p>
        </p:txBody>
      </p:sp>
    </p:spTree>
    <p:extLst>
      <p:ext uri="{BB962C8B-B14F-4D97-AF65-F5344CB8AC3E}">
        <p14:creationId xmlns:p14="http://schemas.microsoft.com/office/powerpoint/2010/main" val="1277000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2FC797-F062-BB4C-B193-3128CA13EB73}"/>
              </a:ext>
            </a:extLst>
          </p:cNvPr>
          <p:cNvSpPr>
            <a:spLocks noGrp="1"/>
          </p:cNvSpPr>
          <p:nvPr>
            <p:ph type="title"/>
          </p:nvPr>
        </p:nvSpPr>
        <p:spPr/>
        <p:txBody>
          <a:bodyPr/>
          <a:lstStyle/>
          <a:p>
            <a:r>
              <a:rPr lang="fr-FR" dirty="0"/>
              <a:t>                 collaboration armp/AC</a:t>
            </a:r>
          </a:p>
        </p:txBody>
      </p:sp>
      <p:sp>
        <p:nvSpPr>
          <p:cNvPr id="3" name="Espace réservé du contenu 2">
            <a:extLst>
              <a:ext uri="{FF2B5EF4-FFF2-40B4-BE49-F238E27FC236}">
                <a16:creationId xmlns:a16="http://schemas.microsoft.com/office/drawing/2014/main" id="{891E2B18-F28F-9A4F-9FBF-BE0F0CC07A3C}"/>
              </a:ext>
            </a:extLst>
          </p:cNvPr>
          <p:cNvSpPr>
            <a:spLocks noGrp="1"/>
          </p:cNvSpPr>
          <p:nvPr>
            <p:ph idx="1"/>
          </p:nvPr>
        </p:nvSpPr>
        <p:spPr/>
        <p:txBody>
          <a:bodyPr>
            <a:normAutofit fontScale="92500" lnSpcReduction="20000"/>
          </a:bodyPr>
          <a:lstStyle/>
          <a:p>
            <a:r>
              <a:rPr lang="fr-MA" smtClean="0"/>
              <a:t>Le  CRD de l’ARMP a permis aux autorités contractantes, durant la pandémie, d’ de recourir,  exceptionnellement durant la période, à l’envoi de soumission par voie électronique, en lieu et place de la version physique « Original » des documents</a:t>
            </a:r>
          </a:p>
          <a:p>
            <a:r>
              <a:rPr lang="fr-MA" smtClean="0"/>
              <a:t>La force majeure est applicable au cas où le titulaire s’est trouvé dans l’impossibilité d’exécuter les obligations du fait de la situation liée à la COVID-19 qui résulte de circonstances imprévisibles et qui est extérieure à la volonté des parties</a:t>
            </a:r>
          </a:p>
          <a:p>
            <a:r>
              <a:rPr lang="fr-MA" smtClean="0"/>
              <a:t>Par l’avis n° 06/2020/ARMP/CRD du 1</a:t>
            </a:r>
            <a:r>
              <a:rPr lang="fr-MA" baseline="30000" smtClean="0"/>
              <a:t>er</a:t>
            </a:r>
            <a:r>
              <a:rPr lang="fr-MA" smtClean="0"/>
              <a:t> avril 2020, le CRD a recommandé aux autorités contractantes le respect des mesures prises par les autorités dans le cadre de la lutte contre la pandémie lors des séances d’ouverture des plis</a:t>
            </a:r>
          </a:p>
          <a:p>
            <a:pPr marL="0" indent="0">
              <a:buNone/>
            </a:pPr>
            <a:r>
              <a:rPr lang="fr-MA" smtClean="0"/>
              <a:t> </a:t>
            </a:r>
            <a:endParaRPr lang="fr-FR" dirty="0"/>
          </a:p>
        </p:txBody>
      </p:sp>
    </p:spTree>
    <p:extLst>
      <p:ext uri="{BB962C8B-B14F-4D97-AF65-F5344CB8AC3E}">
        <p14:creationId xmlns:p14="http://schemas.microsoft.com/office/powerpoint/2010/main" val="3989415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ne pas conclure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Merci de votre attention</a:t>
            </a:r>
            <a:endParaRPr lang="fr-FR" b="1" dirty="0"/>
          </a:p>
        </p:txBody>
      </p:sp>
    </p:spTree>
    <p:extLst>
      <p:ext uri="{BB962C8B-B14F-4D97-AF65-F5344CB8AC3E}">
        <p14:creationId xmlns:p14="http://schemas.microsoft.com/office/powerpoint/2010/main" val="3487253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a:t>
            </a:r>
            <a:endParaRPr lang="fr-FR" dirty="0"/>
          </a:p>
        </p:txBody>
      </p:sp>
      <p:sp>
        <p:nvSpPr>
          <p:cNvPr id="3" name="Espace réservé du contenu 2"/>
          <p:cNvSpPr>
            <a:spLocks noGrp="1"/>
          </p:cNvSpPr>
          <p:nvPr>
            <p:ph idx="1"/>
          </p:nvPr>
        </p:nvSpPr>
        <p:spPr/>
        <p:txBody>
          <a:bodyPr/>
          <a:lstStyle/>
          <a:p>
            <a:r>
              <a:rPr lang="fr-MA" dirty="0"/>
              <a:t>Comment ADAPTER l’urgence qui s’attache à l’achat des biens, services et  prestations entrant dans le cadre de la lutte contre la COVID-19  AU SOUCI  D’EFFICACITE ET DE RESPONSABILITE dans la passation des marches publics ?</a:t>
            </a:r>
            <a:endParaRPr lang="fr-FR" dirty="0"/>
          </a:p>
          <a:p>
            <a:endParaRPr lang="fr-FR" dirty="0"/>
          </a:p>
        </p:txBody>
      </p:sp>
    </p:spTree>
    <p:extLst>
      <p:ext uri="{BB962C8B-B14F-4D97-AF65-F5344CB8AC3E}">
        <p14:creationId xmlns:p14="http://schemas.microsoft.com/office/powerpoint/2010/main" val="384337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0FE7F0-C164-5843-8B0D-78670E78D5A5}"/>
              </a:ext>
            </a:extLst>
          </p:cNvPr>
          <p:cNvSpPr>
            <a:spLocks noGrp="1"/>
          </p:cNvSpPr>
          <p:nvPr>
            <p:ph type="title"/>
          </p:nvPr>
        </p:nvSpPr>
        <p:spPr/>
        <p:txBody>
          <a:bodyPr/>
          <a:lstStyle/>
          <a:p>
            <a:r>
              <a:rPr lang="fr-FR" dirty="0"/>
              <a:t>       </a:t>
            </a:r>
            <a:r>
              <a:rPr lang="fr-FR" b="1" dirty="0"/>
              <a:t>IMPACT AU Sénégal DU COVID</a:t>
            </a:r>
          </a:p>
        </p:txBody>
      </p:sp>
      <p:sp>
        <p:nvSpPr>
          <p:cNvPr id="3" name="Espace réservé du contenu 2">
            <a:extLst>
              <a:ext uri="{FF2B5EF4-FFF2-40B4-BE49-F238E27FC236}">
                <a16:creationId xmlns:a16="http://schemas.microsoft.com/office/drawing/2014/main" id="{F44C301C-379A-2542-95A8-91B5984A4E8A}"/>
              </a:ext>
            </a:extLst>
          </p:cNvPr>
          <p:cNvSpPr>
            <a:spLocks noGrp="1"/>
          </p:cNvSpPr>
          <p:nvPr>
            <p:ph idx="1"/>
          </p:nvPr>
        </p:nvSpPr>
        <p:spPr/>
        <p:txBody>
          <a:bodyPr>
            <a:normAutofit fontScale="92500" lnSpcReduction="10000"/>
          </a:bodyPr>
          <a:lstStyle/>
          <a:p>
            <a:r>
              <a:rPr lang="fr-MA" dirty="0"/>
              <a:t>La faiblesse de notre économie, le niveau de vie de la population et l’organisation même de la société fait qu’il est difficile de faire un confinement total. </a:t>
            </a:r>
          </a:p>
          <a:p>
            <a:r>
              <a:rPr lang="fr-MA" dirty="0"/>
              <a:t>L’Etat a déjà engagé la somme de 1000 milliards de nos francs avec le fonds force covid-19 pour soutenir l’économie nationale, et également 69 milliards pour assister les ménages dans cette situation de crise </a:t>
            </a:r>
          </a:p>
          <a:p>
            <a:r>
              <a:rPr lang="fr-MA" dirty="0"/>
              <a:t>Cette pandémie aura certainement des conséquences néfastes sur notre économie qui depuis 2014 enregistre des taux de croissance très élevés, 6% en moyenne. Et notre perspective d’émergence en 2035 risque d’être remise en cause par ces évènements. Le taux de croissance en 2020 a chuté de 6% à 1,7 %  en 2020. </a:t>
            </a:r>
          </a:p>
          <a:p>
            <a:pPr marL="0" indent="0">
              <a:buNone/>
            </a:pPr>
            <a:endParaRPr lang="fr-FR" dirty="0"/>
          </a:p>
        </p:txBody>
      </p:sp>
    </p:spTree>
    <p:extLst>
      <p:ext uri="{BB962C8B-B14F-4D97-AF65-F5344CB8AC3E}">
        <p14:creationId xmlns:p14="http://schemas.microsoft.com/office/powerpoint/2010/main" val="328712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264046-9680-8844-ACDA-FF0BC20DA0E5}"/>
              </a:ext>
            </a:extLst>
          </p:cNvPr>
          <p:cNvSpPr>
            <a:spLocks noGrp="1"/>
          </p:cNvSpPr>
          <p:nvPr>
            <p:ph type="title"/>
          </p:nvPr>
        </p:nvSpPr>
        <p:spPr/>
        <p:txBody>
          <a:bodyPr/>
          <a:lstStyle/>
          <a:p>
            <a:r>
              <a:rPr lang="fr-FR" b="1" dirty="0"/>
              <a:t>                    Cadre JURIDIQUE</a:t>
            </a:r>
          </a:p>
        </p:txBody>
      </p:sp>
      <p:sp>
        <p:nvSpPr>
          <p:cNvPr id="5" name="Espace réservé du contenu 4">
            <a:extLst>
              <a:ext uri="{FF2B5EF4-FFF2-40B4-BE49-F238E27FC236}">
                <a16:creationId xmlns:a16="http://schemas.microsoft.com/office/drawing/2014/main" id="{23603ECF-1A8B-444A-8547-01681FDE2D59}"/>
              </a:ext>
            </a:extLst>
          </p:cNvPr>
          <p:cNvSpPr>
            <a:spLocks noGrp="1"/>
          </p:cNvSpPr>
          <p:nvPr>
            <p:ph idx="1"/>
          </p:nvPr>
        </p:nvSpPr>
        <p:spPr/>
        <p:txBody>
          <a:bodyPr>
            <a:normAutofit fontScale="92500"/>
          </a:bodyPr>
          <a:lstStyle/>
          <a:p>
            <a:r>
              <a:rPr lang="fr-MA" dirty="0"/>
              <a:t>L’ État du Sénégal a institué le décret n° 2014-1212 du 22 septembre 2014 portant Code des marchés publics dans un souci de réforme du système national de passation et de gestion des marchés publics</a:t>
            </a:r>
          </a:p>
          <a:p>
            <a:r>
              <a:rPr lang="fr-MA" dirty="0"/>
              <a:t>Le PR va dans un souci de célérité et de responsabilité prendre le décret n° 2020-781 du18 mars 2020 portant dérogation au code des marchés publics</a:t>
            </a:r>
          </a:p>
          <a:p>
            <a:r>
              <a:rPr lang="fr-MA" dirty="0"/>
              <a:t>Par la suite, le décret n°2020-1774 du 16 septembre 2020 va abroger ce décret n°2020-781 du 18 mars 2020</a:t>
            </a:r>
          </a:p>
          <a:p>
            <a:r>
              <a:rPr lang="fr-MA" dirty="0"/>
              <a:t>Dans le cadre du </a:t>
            </a:r>
            <a:r>
              <a:rPr lang="fr-FR" dirty="0" smtClean="0"/>
              <a:t> </a:t>
            </a:r>
            <a:r>
              <a:rPr lang="fr-MA" dirty="0"/>
              <a:t>décret n° 2014-1212 du 22 septembre 2014 portant Code des marchés publics</a:t>
            </a:r>
            <a:r>
              <a:rPr lang="fr-FR" dirty="0" smtClean="0"/>
              <a:t> , </a:t>
            </a:r>
            <a:r>
              <a:rPr lang="fr-FR" dirty="0"/>
              <a:t>le CRD a émis un avis favorable sur la liste de médicaments et produits essentiels à utiliser en médecine d’urgence</a:t>
            </a:r>
          </a:p>
          <a:p>
            <a:endParaRPr lang="fr-MA" dirty="0"/>
          </a:p>
          <a:p>
            <a:endParaRPr lang="fr-MA" dirty="0"/>
          </a:p>
          <a:p>
            <a:endParaRPr lang="fr-MA" dirty="0"/>
          </a:p>
          <a:p>
            <a:pPr marL="0" indent="0">
              <a:buNone/>
            </a:pPr>
            <a:endParaRPr lang="fr-MA" dirty="0"/>
          </a:p>
          <a:p>
            <a:endParaRPr lang="fr-FR" dirty="0"/>
          </a:p>
        </p:txBody>
      </p:sp>
    </p:spTree>
    <p:extLst>
      <p:ext uri="{BB962C8B-B14F-4D97-AF65-F5344CB8AC3E}">
        <p14:creationId xmlns:p14="http://schemas.microsoft.com/office/powerpoint/2010/main" val="2922319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4F8C71-DDDF-F44A-A9CF-E20622EFC02B}"/>
              </a:ext>
            </a:extLst>
          </p:cNvPr>
          <p:cNvSpPr>
            <a:spLocks noGrp="1"/>
          </p:cNvSpPr>
          <p:nvPr>
            <p:ph type="title"/>
          </p:nvPr>
        </p:nvSpPr>
        <p:spPr/>
        <p:txBody>
          <a:bodyPr/>
          <a:lstStyle/>
          <a:p>
            <a:r>
              <a:rPr lang="fr-FR" dirty="0"/>
              <a:t>                  </a:t>
            </a:r>
            <a:r>
              <a:rPr lang="fr-FR" b="1" dirty="0"/>
              <a:t>INITIATIVE COVAX </a:t>
            </a:r>
          </a:p>
        </p:txBody>
      </p:sp>
      <p:sp>
        <p:nvSpPr>
          <p:cNvPr id="3" name="Espace réservé du contenu 2">
            <a:extLst>
              <a:ext uri="{FF2B5EF4-FFF2-40B4-BE49-F238E27FC236}">
                <a16:creationId xmlns:a16="http://schemas.microsoft.com/office/drawing/2014/main" id="{0BEB29DF-E040-E840-B092-B2CDBE640AEF}"/>
              </a:ext>
            </a:extLst>
          </p:cNvPr>
          <p:cNvSpPr>
            <a:spLocks noGrp="1"/>
          </p:cNvSpPr>
          <p:nvPr>
            <p:ph idx="1"/>
          </p:nvPr>
        </p:nvSpPr>
        <p:spPr/>
        <p:txBody>
          <a:bodyPr>
            <a:normAutofit fontScale="92500" lnSpcReduction="20000"/>
          </a:bodyPr>
          <a:lstStyle/>
          <a:p>
            <a:pPr fontAlgn="base"/>
            <a:r>
              <a:rPr lang="fr-MA" dirty="0"/>
              <a:t>Le Sénégal fait partie de l’initiative commune « Covax », le mécanisme chapeauté par l’Organisation mondiale de la santé, pour un achat groupé de vaccins. Mais en parallèle, les autorités ont été en discussion avec la Chine pour pour l’acquisition de doses  « sinopharm » et récemment l’Inde (lot de 324.000 doses du vaccin Astra Zeneca/ Oxford produit sous licence par Serum Institute of India, dans le cadre de l’initiative Covax pilotée par l’OMS et l’Alliance pour le vaccin GAVI en anglais).</a:t>
            </a:r>
          </a:p>
          <a:p>
            <a:pPr fontAlgn="base"/>
            <a:r>
              <a:rPr lang="fr-MA" dirty="0"/>
              <a:t>Avec l’accélération des livraisons de vaccins anti-COVID-19, la riposte à la pandémie bénéficie d'un élan très attendu. Depuis le 24 </a:t>
            </a:r>
            <a:r>
              <a:rPr lang="fr-MA" dirty="0" smtClean="0"/>
              <a:t>février 2021, </a:t>
            </a:r>
            <a:r>
              <a:rPr lang="fr-MA" dirty="0"/>
              <a:t>plus de 14,6 millions de doses de vaccins ont été livrées à 22 pays africains à travers le COVAX, un effort mené conjointement par la Coalition pour les innovations en matière de préparation aux épidémies (CEPI), Gavi l’Alliance du vaccin et l’Organisation mondiale de la Santé (OMS), en partenariat avec l’UNICEF. </a:t>
            </a:r>
          </a:p>
          <a:p>
            <a:pPr fontAlgn="base"/>
            <a:endParaRPr lang="fr-MA" dirty="0"/>
          </a:p>
          <a:p>
            <a:pPr marL="0" indent="0" fontAlgn="base">
              <a:buNone/>
            </a:pPr>
            <a:endParaRPr lang="fr-MA" dirty="0"/>
          </a:p>
          <a:p>
            <a:endParaRPr lang="fr-FR" dirty="0"/>
          </a:p>
        </p:txBody>
      </p:sp>
    </p:spTree>
    <p:extLst>
      <p:ext uri="{BB962C8B-B14F-4D97-AF65-F5344CB8AC3E}">
        <p14:creationId xmlns:p14="http://schemas.microsoft.com/office/powerpoint/2010/main" val="170410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3FFF3B-D04D-F348-82EE-B7D5C7523CA7}"/>
              </a:ext>
            </a:extLst>
          </p:cNvPr>
          <p:cNvSpPr>
            <a:spLocks noGrp="1"/>
          </p:cNvSpPr>
          <p:nvPr>
            <p:ph type="title"/>
          </p:nvPr>
        </p:nvSpPr>
        <p:spPr/>
        <p:txBody>
          <a:bodyPr>
            <a:normAutofit fontScale="90000"/>
          </a:bodyPr>
          <a:lstStyle/>
          <a:p>
            <a:r>
              <a:rPr lang="fr-FR" dirty="0"/>
              <a:t>    </a:t>
            </a:r>
            <a:br>
              <a:rPr lang="fr-FR" dirty="0"/>
            </a:br>
            <a:r>
              <a:rPr lang="fr-FR" b="1" dirty="0"/>
              <a:t>                   OBJECTIFS de COVAX </a:t>
            </a:r>
          </a:p>
        </p:txBody>
      </p:sp>
      <p:sp>
        <p:nvSpPr>
          <p:cNvPr id="3" name="Espace réservé du contenu 2">
            <a:extLst>
              <a:ext uri="{FF2B5EF4-FFF2-40B4-BE49-F238E27FC236}">
                <a16:creationId xmlns:a16="http://schemas.microsoft.com/office/drawing/2014/main" id="{A47FEBE8-EADC-6346-BEE5-49D1C0E5197C}"/>
              </a:ext>
            </a:extLst>
          </p:cNvPr>
          <p:cNvSpPr>
            <a:spLocks noGrp="1"/>
          </p:cNvSpPr>
          <p:nvPr>
            <p:ph idx="1"/>
          </p:nvPr>
        </p:nvSpPr>
        <p:spPr/>
        <p:txBody>
          <a:bodyPr>
            <a:normAutofit/>
          </a:bodyPr>
          <a:lstStyle/>
          <a:p>
            <a:r>
              <a:rPr lang="fr-MA" dirty="0"/>
              <a:t>Donner à tous les pays du monde, quel que soit leur niveau de revenu, un accès équitable et abordable à des vaccins sûrs et efficaces contre la COVID19</a:t>
            </a:r>
          </a:p>
          <a:p>
            <a:r>
              <a:rPr lang="fr-FR" dirty="0"/>
              <a:t>Disponibilité rapide et efficace des vaccins partout dans le monde pour stopper l’hémorragie,  réduire les impacts socioéconomiques de la pandémie</a:t>
            </a:r>
          </a:p>
          <a:p>
            <a:r>
              <a:rPr lang="fr-MA" dirty="0"/>
              <a:t>Travailler avec les États et les fabricants pour veiller à ce que les vaccins contre la COVID-19 soient disponibles dans le monde entier, aussi bien dans les pays à revenu élevé que dans les pays à revenu faible.</a:t>
            </a:r>
            <a:endParaRPr lang="fr-FR" dirty="0"/>
          </a:p>
        </p:txBody>
      </p:sp>
    </p:spTree>
    <p:extLst>
      <p:ext uri="{BB962C8B-B14F-4D97-AF65-F5344CB8AC3E}">
        <p14:creationId xmlns:p14="http://schemas.microsoft.com/office/powerpoint/2010/main" val="2543698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26C3CC-EB8F-5143-B1CB-4881B033A1F7}"/>
              </a:ext>
            </a:extLst>
          </p:cNvPr>
          <p:cNvSpPr>
            <a:spLocks noGrp="1"/>
          </p:cNvSpPr>
          <p:nvPr>
            <p:ph type="title"/>
          </p:nvPr>
        </p:nvSpPr>
        <p:spPr/>
        <p:txBody>
          <a:bodyPr/>
          <a:lstStyle/>
          <a:p>
            <a:r>
              <a:rPr lang="fr-FR" dirty="0"/>
              <a:t>      </a:t>
            </a:r>
            <a:r>
              <a:rPr lang="fr-FR" b="1" dirty="0"/>
              <a:t>cadre institutionnel de la riposte</a:t>
            </a:r>
          </a:p>
        </p:txBody>
      </p:sp>
      <p:sp>
        <p:nvSpPr>
          <p:cNvPr id="3" name="Espace réservé du contenu 2">
            <a:extLst>
              <a:ext uri="{FF2B5EF4-FFF2-40B4-BE49-F238E27FC236}">
                <a16:creationId xmlns:a16="http://schemas.microsoft.com/office/drawing/2014/main" id="{656C53F3-A96B-464F-A87F-D0F876FD6D48}"/>
              </a:ext>
            </a:extLst>
          </p:cNvPr>
          <p:cNvSpPr>
            <a:spLocks noGrp="1"/>
          </p:cNvSpPr>
          <p:nvPr>
            <p:ph idx="1"/>
          </p:nvPr>
        </p:nvSpPr>
        <p:spPr/>
        <p:txBody>
          <a:bodyPr>
            <a:normAutofit fontScale="85000" lnSpcReduction="20000"/>
          </a:bodyPr>
          <a:lstStyle/>
          <a:p>
            <a:r>
              <a:rPr lang="fr-MA" dirty="0"/>
              <a:t>L’UNICEF tire parti de son expérience en tant que plus grand acheteur de vaccins au monde et travaille avec les fabricants et les partenaires pour l’achat des doses de vaccin anti-COVID-19, ainsi que sur le fret, la logistique et le stockage.</a:t>
            </a:r>
          </a:p>
          <a:p>
            <a:r>
              <a:rPr lang="fr-MA" dirty="0"/>
              <a:t>la Coalition pour les innovations en matière de préparation aux épidémies ( CEPI ) est un partenariat innovant entre des organisations publiques, privées, philanthropiques et civiles, créé à Davos en 2017 pour développer des vaccins permettant de mettre fin aux épidémies futures</a:t>
            </a:r>
          </a:p>
          <a:p>
            <a:r>
              <a:rPr lang="fr-MA" dirty="0"/>
              <a:t>Le Dispositif pour accélérer l’accès aux outils de lutte contre la COVID-19 (Accélérateur ACT) est une nouvelle collaboration mondiale novatrice visant à accélérer la mise au point et la production de produits de diagnostic, de traitements et de vaccins contre la COVID-19 et à assurer un accès équitable à ceux-ci. Il a été créé à la suite d’un appel des dirigeants du G20 en mars puis lancé par l’OMS</a:t>
            </a:r>
          </a:p>
          <a:p>
            <a:r>
              <a:rPr lang="fr-MA" dirty="0"/>
              <a:t>Il y a aussi l’UNICEF, l’OMS qui sont des instances internationales à ne plus présenter</a:t>
            </a:r>
            <a:endParaRPr lang="fr-FR" dirty="0"/>
          </a:p>
          <a:p>
            <a:pPr marL="0" indent="0">
              <a:buNone/>
            </a:pPr>
            <a:endParaRPr lang="fr-FR" dirty="0"/>
          </a:p>
        </p:txBody>
      </p:sp>
    </p:spTree>
    <p:extLst>
      <p:ext uri="{BB962C8B-B14F-4D97-AF65-F5344CB8AC3E}">
        <p14:creationId xmlns:p14="http://schemas.microsoft.com/office/powerpoint/2010/main" val="3836613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D9D144-5CE8-6F4C-9A4A-BFACE8DAF41D}"/>
              </a:ext>
            </a:extLst>
          </p:cNvPr>
          <p:cNvSpPr>
            <a:spLocks noGrp="1"/>
          </p:cNvSpPr>
          <p:nvPr>
            <p:ph type="title"/>
          </p:nvPr>
        </p:nvSpPr>
        <p:spPr/>
        <p:txBody>
          <a:bodyPr/>
          <a:lstStyle/>
          <a:p>
            <a:r>
              <a:rPr lang="fr-FR" b="1" dirty="0"/>
              <a:t>     MODALITES passation des marches</a:t>
            </a:r>
          </a:p>
        </p:txBody>
      </p:sp>
      <p:sp>
        <p:nvSpPr>
          <p:cNvPr id="3" name="Espace réservé du contenu 2">
            <a:extLst>
              <a:ext uri="{FF2B5EF4-FFF2-40B4-BE49-F238E27FC236}">
                <a16:creationId xmlns:a16="http://schemas.microsoft.com/office/drawing/2014/main" id="{EBC44B37-1C05-8540-923A-B4306C4B83B6}"/>
              </a:ext>
            </a:extLst>
          </p:cNvPr>
          <p:cNvSpPr>
            <a:spLocks noGrp="1"/>
          </p:cNvSpPr>
          <p:nvPr>
            <p:ph idx="1"/>
          </p:nvPr>
        </p:nvSpPr>
        <p:spPr/>
        <p:txBody>
          <a:bodyPr>
            <a:normAutofit fontScale="92500"/>
          </a:bodyPr>
          <a:lstStyle/>
          <a:p>
            <a:r>
              <a:rPr lang="fr-MA" dirty="0"/>
              <a:t> Au Sénégal, l’achat public, en vertu de l’article 24 du Code des Obligations de l’Administration (COA), est régi par les principes de liberté d’accès à la commande publique, d’égalité de traitement des candidats et de transparence des procédures.</a:t>
            </a:r>
          </a:p>
          <a:p>
            <a:r>
              <a:rPr lang="fr-MA" dirty="0"/>
              <a:t>les marchés passés en application d’accords de financement ou de traités sont soumis </a:t>
            </a:r>
            <a:r>
              <a:rPr lang="fr-MA" dirty="0" smtClean="0"/>
              <a:t>au Code des Marchés publics, </a:t>
            </a:r>
            <a:r>
              <a:rPr lang="fr-MA" dirty="0"/>
              <a:t>sous réserve de l’application de dispositions contraires résultant des procédures prévues par lesdits accords ou traités internationaux ( art 3 du code des marchés publics au Sénégal)</a:t>
            </a:r>
          </a:p>
          <a:p>
            <a:r>
              <a:rPr lang="fr-MA" dirty="0"/>
              <a:t>L’Etat a aussi la possibilité de conclure tout contrat d’achats de vaccins Covid-19 en application de dispositions des règles du commerce international public</a:t>
            </a:r>
          </a:p>
          <a:p>
            <a:pPr marL="0" indent="0">
              <a:buNone/>
            </a:pPr>
            <a:endParaRPr lang="fr-FR" dirty="0"/>
          </a:p>
        </p:txBody>
      </p:sp>
    </p:spTree>
    <p:extLst>
      <p:ext uri="{BB962C8B-B14F-4D97-AF65-F5344CB8AC3E}">
        <p14:creationId xmlns:p14="http://schemas.microsoft.com/office/powerpoint/2010/main" val="3273014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ACBFD7-3674-5746-A96E-11C50BDDA688}"/>
              </a:ext>
            </a:extLst>
          </p:cNvPr>
          <p:cNvSpPr>
            <a:spLocks noGrp="1"/>
          </p:cNvSpPr>
          <p:nvPr>
            <p:ph type="title"/>
          </p:nvPr>
        </p:nvSpPr>
        <p:spPr/>
        <p:txBody>
          <a:bodyPr/>
          <a:lstStyle/>
          <a:p>
            <a:r>
              <a:rPr lang="fr-FR" dirty="0"/>
              <a:t>    </a:t>
            </a:r>
            <a:r>
              <a:rPr lang="fr-FR" b="1" dirty="0"/>
              <a:t>MODALITES PASSATION DES MARCHES</a:t>
            </a:r>
            <a:endParaRPr lang="fr-FR" dirty="0"/>
          </a:p>
        </p:txBody>
      </p:sp>
      <p:sp>
        <p:nvSpPr>
          <p:cNvPr id="3" name="Espace réservé du contenu 2">
            <a:extLst>
              <a:ext uri="{FF2B5EF4-FFF2-40B4-BE49-F238E27FC236}">
                <a16:creationId xmlns:a16="http://schemas.microsoft.com/office/drawing/2014/main" id="{F1BFDF02-37A0-D240-AEC2-7E34A2A7C8D4}"/>
              </a:ext>
            </a:extLst>
          </p:cNvPr>
          <p:cNvSpPr>
            <a:spLocks noGrp="1"/>
          </p:cNvSpPr>
          <p:nvPr>
            <p:ph idx="1"/>
          </p:nvPr>
        </p:nvSpPr>
        <p:spPr/>
        <p:txBody>
          <a:bodyPr>
            <a:normAutofit fontScale="92500" lnSpcReduction="20000"/>
          </a:bodyPr>
          <a:lstStyle/>
          <a:p>
            <a:r>
              <a:rPr lang="fr-MA" dirty="0"/>
              <a:t>L’entente directe est un régime aménagé par le code des marché publics ( art 76 du CMP) où l’autorité contractante engage directement les discussions avec un ou plusieurs opérateurs économiques et attribue le marché au candidat qu’elle a retenu</a:t>
            </a:r>
            <a:endParaRPr lang="fr-FR" dirty="0"/>
          </a:p>
          <a:p>
            <a:r>
              <a:rPr lang="fr-FR" dirty="0"/>
              <a:t>Dans le cadre d’un marché public international, l’Etat peut aussi lancer un appel d’offres international pour l’acquisition de produits, de travaux et de services en matière sanitaire</a:t>
            </a:r>
          </a:p>
          <a:p>
            <a:r>
              <a:rPr lang="fr-FR" dirty="0"/>
              <a:t>Pour les appels d’offres de portée internationale, les avis d’appel public à la concurrence sont insérés dans une publication à large diffusion internationale ( décret 2014-1212 du 22 septembre 2014). </a:t>
            </a:r>
          </a:p>
          <a:p>
            <a:r>
              <a:rPr lang="fr-FR" dirty="0"/>
              <a:t>Il y a deux modalités dans le cadre de l’AOI: un appel d’offres restreint et un appel d’offres ouvert</a:t>
            </a:r>
          </a:p>
        </p:txBody>
      </p:sp>
    </p:spTree>
    <p:extLst>
      <p:ext uri="{BB962C8B-B14F-4D97-AF65-F5344CB8AC3E}">
        <p14:creationId xmlns:p14="http://schemas.microsoft.com/office/powerpoint/2010/main" val="551593718"/>
      </p:ext>
    </p:extLst>
  </p:cSld>
  <p:clrMapOvr>
    <a:masterClrMapping/>
  </p:clrMapOvr>
</p:sld>
</file>

<file path=ppt/theme/theme1.xml><?xml version="1.0" encoding="utf-8"?>
<a:theme xmlns:a="http://schemas.openxmlformats.org/drawingml/2006/main" name="COMMUNICATION ARMP CONSEIL ECONOMIQUE ET SOCIAL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COMMUNICATION ARMP CONSEIL ECONOMIQUE ET SOCIAL  2015</Template>
  <TotalTime>1872</TotalTime>
  <Words>1162</Words>
  <Application>Microsoft Office PowerPoint</Application>
  <PresentationFormat>Grand écran</PresentationFormat>
  <Paragraphs>45</Paragraphs>
  <Slides>11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Arial</vt:lpstr>
      <vt:lpstr>Calibri</vt:lpstr>
      <vt:lpstr>COMMUNICATION ARMP CONSEIL ECONOMIQUE ET SOCIAL  2015</vt:lpstr>
      <vt:lpstr>LE FINANCEMENT Des VACCINS COVID 19 AU SENEGAL Dr Baye Samba DIOP, Chef de division régulation et affaires juridiques ARMP bayesambadiop@yahoo.fr</vt:lpstr>
      <vt:lpstr>Problématique</vt:lpstr>
      <vt:lpstr>       IMPACT AU Sénégal DU COVID</vt:lpstr>
      <vt:lpstr>                    Cadre JURIDIQUE</vt:lpstr>
      <vt:lpstr>                  INITIATIVE COVAX </vt:lpstr>
      <vt:lpstr>                        OBJECTIFS de COVAX </vt:lpstr>
      <vt:lpstr>      cadre institutionnel de la riposte</vt:lpstr>
      <vt:lpstr>     MODALITES passation des marches</vt:lpstr>
      <vt:lpstr>    MODALITES PASSATION DES MARCHES</vt:lpstr>
      <vt:lpstr>                 collaboration armp/AC</vt:lpstr>
      <vt:lpstr>Pour ne pas conclure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SUR LE FINANCEMENT DU VACCIN COVID 19 AU SENEGAL</dc:title>
  <dc:creator>Microsoft Office User</dc:creator>
  <cp:lastModifiedBy>baye samba</cp:lastModifiedBy>
  <cp:revision>64</cp:revision>
  <dcterms:created xsi:type="dcterms:W3CDTF">2021-03-16T12:54:03Z</dcterms:created>
  <dcterms:modified xsi:type="dcterms:W3CDTF">2021-04-08T09:08:29Z</dcterms:modified>
</cp:coreProperties>
</file>