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204700" cy="6858000"/>
  <p:notesSz cx="122047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5352" y="2125980"/>
            <a:ext cx="10373995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30705" y="3840480"/>
            <a:ext cx="854329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2000"/>
              </a:lnSpc>
            </a:pPr>
            <a:r>
              <a:rPr spc="-5" dirty="0"/>
              <a:t>NPHCDA</a:t>
            </a:r>
            <a:r>
              <a:rPr dirty="0"/>
              <a:t> –</a:t>
            </a:r>
            <a:r>
              <a:rPr spc="5" dirty="0"/>
              <a:t> </a:t>
            </a:r>
            <a:r>
              <a:rPr spc="-5" dirty="0"/>
              <a:t>National</a:t>
            </a:r>
            <a:r>
              <a:rPr spc="5" dirty="0"/>
              <a:t> </a:t>
            </a:r>
            <a:r>
              <a:rPr dirty="0"/>
              <a:t>Primary</a:t>
            </a:r>
            <a:r>
              <a:rPr spc="10" dirty="0"/>
              <a:t> </a:t>
            </a:r>
            <a:r>
              <a:rPr dirty="0"/>
              <a:t>Health</a:t>
            </a:r>
            <a:r>
              <a:rPr spc="5" dirty="0"/>
              <a:t> </a:t>
            </a:r>
            <a:r>
              <a:rPr spc="-5" dirty="0"/>
              <a:t>Care</a:t>
            </a:r>
            <a:r>
              <a:rPr spc="10" dirty="0"/>
              <a:t> </a:t>
            </a:r>
            <a:r>
              <a:rPr spc="-5" dirty="0"/>
              <a:t>Development</a:t>
            </a:r>
            <a:r>
              <a:rPr spc="5" dirty="0"/>
              <a:t> </a:t>
            </a:r>
            <a:r>
              <a:rPr spc="-5" dirty="0"/>
              <a:t>Agency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2045"/>
              </a:lnSpc>
            </a:pPr>
            <a:fld id="{81D60167-4931-47E6-BA6A-407CBD079E47}" type="slidenum">
              <a:rPr sz="1800" dirty="0"/>
              <a:t>‹#›</a:t>
            </a:fld>
            <a:endParaRPr sz="18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7562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2000"/>
              </a:lnSpc>
            </a:pPr>
            <a:r>
              <a:rPr spc="-5" dirty="0"/>
              <a:t>NPHCDA</a:t>
            </a:r>
            <a:r>
              <a:rPr dirty="0"/>
              <a:t> –</a:t>
            </a:r>
            <a:r>
              <a:rPr spc="5" dirty="0"/>
              <a:t> </a:t>
            </a:r>
            <a:r>
              <a:rPr spc="-5" dirty="0"/>
              <a:t>National</a:t>
            </a:r>
            <a:r>
              <a:rPr spc="5" dirty="0"/>
              <a:t> </a:t>
            </a:r>
            <a:r>
              <a:rPr dirty="0"/>
              <a:t>Primary</a:t>
            </a:r>
            <a:r>
              <a:rPr spc="10" dirty="0"/>
              <a:t> </a:t>
            </a:r>
            <a:r>
              <a:rPr dirty="0"/>
              <a:t>Health</a:t>
            </a:r>
            <a:r>
              <a:rPr spc="5" dirty="0"/>
              <a:t> </a:t>
            </a:r>
            <a:r>
              <a:rPr spc="-5" dirty="0"/>
              <a:t>Care</a:t>
            </a:r>
            <a:r>
              <a:rPr spc="10" dirty="0"/>
              <a:t> </a:t>
            </a:r>
            <a:r>
              <a:rPr spc="-5" dirty="0"/>
              <a:t>Development</a:t>
            </a:r>
            <a:r>
              <a:rPr spc="5" dirty="0"/>
              <a:t> </a:t>
            </a:r>
            <a:r>
              <a:rPr spc="-5" dirty="0"/>
              <a:t>Agency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2045"/>
              </a:lnSpc>
            </a:pPr>
            <a:fld id="{81D60167-4931-47E6-BA6A-407CBD079E47}" type="slidenum">
              <a:rPr sz="1800" dirty="0"/>
              <a:t>‹#›</a:t>
            </a:fld>
            <a:endParaRPr sz="18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7562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0235" y="1577340"/>
            <a:ext cx="5309044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5420" y="1577340"/>
            <a:ext cx="5309044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2000"/>
              </a:lnSpc>
            </a:pPr>
            <a:r>
              <a:rPr spc="-5" dirty="0"/>
              <a:t>NPHCDA</a:t>
            </a:r>
            <a:r>
              <a:rPr dirty="0"/>
              <a:t> –</a:t>
            </a:r>
            <a:r>
              <a:rPr spc="5" dirty="0"/>
              <a:t> </a:t>
            </a:r>
            <a:r>
              <a:rPr spc="-5" dirty="0"/>
              <a:t>National</a:t>
            </a:r>
            <a:r>
              <a:rPr spc="5" dirty="0"/>
              <a:t> </a:t>
            </a:r>
            <a:r>
              <a:rPr dirty="0"/>
              <a:t>Primary</a:t>
            </a:r>
            <a:r>
              <a:rPr spc="10" dirty="0"/>
              <a:t> </a:t>
            </a:r>
            <a:r>
              <a:rPr dirty="0"/>
              <a:t>Health</a:t>
            </a:r>
            <a:r>
              <a:rPr spc="5" dirty="0"/>
              <a:t> </a:t>
            </a:r>
            <a:r>
              <a:rPr spc="-5" dirty="0"/>
              <a:t>Care</a:t>
            </a:r>
            <a:r>
              <a:rPr spc="10" dirty="0"/>
              <a:t> </a:t>
            </a:r>
            <a:r>
              <a:rPr spc="-5" dirty="0"/>
              <a:t>Development</a:t>
            </a:r>
            <a:r>
              <a:rPr spc="5" dirty="0"/>
              <a:t> </a:t>
            </a:r>
            <a:r>
              <a:rPr spc="-5" dirty="0"/>
              <a:t>Agency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2045"/>
              </a:lnSpc>
            </a:pPr>
            <a:fld id="{81D60167-4931-47E6-BA6A-407CBD079E47}" type="slidenum">
              <a:rPr sz="1800" dirty="0"/>
              <a:t>‹#›</a:t>
            </a:fld>
            <a:endParaRPr sz="18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rgbClr val="37562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2000"/>
              </a:lnSpc>
            </a:pPr>
            <a:r>
              <a:rPr spc="-5" dirty="0"/>
              <a:t>NPHCDA</a:t>
            </a:r>
            <a:r>
              <a:rPr dirty="0"/>
              <a:t> –</a:t>
            </a:r>
            <a:r>
              <a:rPr spc="5" dirty="0"/>
              <a:t> </a:t>
            </a:r>
            <a:r>
              <a:rPr spc="-5" dirty="0"/>
              <a:t>National</a:t>
            </a:r>
            <a:r>
              <a:rPr spc="5" dirty="0"/>
              <a:t> </a:t>
            </a:r>
            <a:r>
              <a:rPr dirty="0"/>
              <a:t>Primary</a:t>
            </a:r>
            <a:r>
              <a:rPr spc="10" dirty="0"/>
              <a:t> </a:t>
            </a:r>
            <a:r>
              <a:rPr dirty="0"/>
              <a:t>Health</a:t>
            </a:r>
            <a:r>
              <a:rPr spc="5" dirty="0"/>
              <a:t> </a:t>
            </a:r>
            <a:r>
              <a:rPr spc="-5" dirty="0"/>
              <a:t>Care</a:t>
            </a:r>
            <a:r>
              <a:rPr spc="10" dirty="0"/>
              <a:t> </a:t>
            </a:r>
            <a:r>
              <a:rPr spc="-5" dirty="0"/>
              <a:t>Development</a:t>
            </a:r>
            <a:r>
              <a:rPr spc="5" dirty="0"/>
              <a:t> </a:t>
            </a:r>
            <a:r>
              <a:rPr spc="-5" dirty="0"/>
              <a:t>Agency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2045"/>
              </a:lnSpc>
            </a:pPr>
            <a:fld id="{81D60167-4931-47E6-BA6A-407CBD079E47}" type="slidenum">
              <a:rPr sz="1800" dirty="0"/>
              <a:t>‹#›</a:t>
            </a:fld>
            <a:endParaRPr sz="18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355" y="6446875"/>
            <a:ext cx="12192635" cy="399415"/>
          </a:xfrm>
          <a:custGeom>
            <a:avLst/>
            <a:gdLst/>
            <a:ahLst/>
            <a:cxnLst/>
            <a:rect l="l" t="t" r="r" b="b"/>
            <a:pathLst>
              <a:path w="12192635" h="399415">
                <a:moveTo>
                  <a:pt x="0" y="0"/>
                </a:moveTo>
                <a:lnTo>
                  <a:pt x="12192469" y="0"/>
                </a:lnTo>
                <a:lnTo>
                  <a:pt x="12192469" y="399249"/>
                </a:lnTo>
                <a:lnTo>
                  <a:pt x="0" y="399249"/>
                </a:lnTo>
                <a:lnTo>
                  <a:pt x="0" y="0"/>
                </a:lnTo>
                <a:close/>
              </a:path>
            </a:pathLst>
          </a:custGeom>
          <a:solidFill>
            <a:srgbClr val="375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2000"/>
              </a:lnSpc>
            </a:pPr>
            <a:r>
              <a:rPr spc="-5" dirty="0"/>
              <a:t>NPHCDA</a:t>
            </a:r>
            <a:r>
              <a:rPr dirty="0"/>
              <a:t> –</a:t>
            </a:r>
            <a:r>
              <a:rPr spc="5" dirty="0"/>
              <a:t> </a:t>
            </a:r>
            <a:r>
              <a:rPr spc="-5" dirty="0"/>
              <a:t>National</a:t>
            </a:r>
            <a:r>
              <a:rPr spc="5" dirty="0"/>
              <a:t> </a:t>
            </a:r>
            <a:r>
              <a:rPr dirty="0"/>
              <a:t>Primary</a:t>
            </a:r>
            <a:r>
              <a:rPr spc="10" dirty="0"/>
              <a:t> </a:t>
            </a:r>
            <a:r>
              <a:rPr dirty="0"/>
              <a:t>Health</a:t>
            </a:r>
            <a:r>
              <a:rPr spc="5" dirty="0"/>
              <a:t> </a:t>
            </a:r>
            <a:r>
              <a:rPr spc="-5" dirty="0"/>
              <a:t>Care</a:t>
            </a:r>
            <a:r>
              <a:rPr spc="10" dirty="0"/>
              <a:t> </a:t>
            </a:r>
            <a:r>
              <a:rPr spc="-5" dirty="0"/>
              <a:t>Development</a:t>
            </a:r>
            <a:r>
              <a:rPr spc="5" dirty="0"/>
              <a:t> </a:t>
            </a:r>
            <a:r>
              <a:rPr spc="-5" dirty="0"/>
              <a:t>Agency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2045"/>
              </a:lnSpc>
            </a:pPr>
            <a:fld id="{81D60167-4931-47E6-BA6A-407CBD079E47}" type="slidenum">
              <a:rPr sz="1800" dirty="0"/>
              <a:t>‹#›</a:t>
            </a:fld>
            <a:endParaRPr sz="18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355" y="6446875"/>
            <a:ext cx="12192635" cy="399415"/>
          </a:xfrm>
          <a:custGeom>
            <a:avLst/>
            <a:gdLst/>
            <a:ahLst/>
            <a:cxnLst/>
            <a:rect l="l" t="t" r="r" b="b"/>
            <a:pathLst>
              <a:path w="12192635" h="399415">
                <a:moveTo>
                  <a:pt x="0" y="0"/>
                </a:moveTo>
                <a:lnTo>
                  <a:pt x="12192469" y="0"/>
                </a:lnTo>
                <a:lnTo>
                  <a:pt x="12192469" y="399249"/>
                </a:lnTo>
                <a:lnTo>
                  <a:pt x="0" y="399249"/>
                </a:lnTo>
                <a:lnTo>
                  <a:pt x="0" y="0"/>
                </a:lnTo>
                <a:close/>
              </a:path>
            </a:pathLst>
          </a:custGeom>
          <a:solidFill>
            <a:srgbClr val="375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2"/>
            <a:ext cx="1009802" cy="85679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92040" y="12"/>
            <a:ext cx="1000074" cy="91403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64425" y="110426"/>
            <a:ext cx="10075849" cy="893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rgbClr val="37562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221" y="1380502"/>
            <a:ext cx="11572240" cy="20377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909417" y="6544161"/>
            <a:ext cx="6366509" cy="280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2000"/>
              </a:lnSpc>
            </a:pPr>
            <a:r>
              <a:rPr spc="-5" dirty="0"/>
              <a:t>NPHCDA</a:t>
            </a:r>
            <a:r>
              <a:rPr dirty="0"/>
              <a:t> –</a:t>
            </a:r>
            <a:r>
              <a:rPr spc="5" dirty="0"/>
              <a:t> </a:t>
            </a:r>
            <a:r>
              <a:rPr spc="-5" dirty="0"/>
              <a:t>National</a:t>
            </a:r>
            <a:r>
              <a:rPr spc="5" dirty="0"/>
              <a:t> </a:t>
            </a:r>
            <a:r>
              <a:rPr dirty="0"/>
              <a:t>Primary</a:t>
            </a:r>
            <a:r>
              <a:rPr spc="10" dirty="0"/>
              <a:t> </a:t>
            </a:r>
            <a:r>
              <a:rPr dirty="0"/>
              <a:t>Health</a:t>
            </a:r>
            <a:r>
              <a:rPr spc="5" dirty="0"/>
              <a:t> </a:t>
            </a:r>
            <a:r>
              <a:rPr spc="-5" dirty="0"/>
              <a:t>Care</a:t>
            </a:r>
            <a:r>
              <a:rPr spc="10" dirty="0"/>
              <a:t> </a:t>
            </a:r>
            <a:r>
              <a:rPr spc="-5" dirty="0"/>
              <a:t>Development</a:t>
            </a:r>
            <a:r>
              <a:rPr spc="5" dirty="0"/>
              <a:t> </a:t>
            </a:r>
            <a:r>
              <a:rPr spc="-5" dirty="0"/>
              <a:t>Agency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10235" y="6377940"/>
            <a:ext cx="2807081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32538" y="6531647"/>
            <a:ext cx="309245" cy="2832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2045"/>
              </a:lnSpc>
            </a:pPr>
            <a:fld id="{81D60167-4931-47E6-BA6A-407CBD079E47}" type="slidenum">
              <a:rPr sz="1800" dirty="0"/>
              <a:t>‹#›</a:t>
            </a:fld>
            <a:endParaRPr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13" Type="http://schemas.openxmlformats.org/officeDocument/2006/relationships/image" Target="../media/image38.jpg"/><Relationship Id="rId3" Type="http://schemas.openxmlformats.org/officeDocument/2006/relationships/image" Target="../media/image28.png"/><Relationship Id="rId7" Type="http://schemas.openxmlformats.org/officeDocument/2006/relationships/image" Target="../media/image32.jp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jp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8.pn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epi.net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55" y="6428879"/>
            <a:ext cx="12192635" cy="430530"/>
          </a:xfrm>
          <a:custGeom>
            <a:avLst/>
            <a:gdLst/>
            <a:ahLst/>
            <a:cxnLst/>
            <a:rect l="l" t="t" r="r" b="b"/>
            <a:pathLst>
              <a:path w="12192635" h="430529">
                <a:moveTo>
                  <a:pt x="12192114" y="0"/>
                </a:moveTo>
                <a:lnTo>
                  <a:pt x="0" y="0"/>
                </a:lnTo>
                <a:lnTo>
                  <a:pt x="0" y="430199"/>
                </a:lnTo>
                <a:lnTo>
                  <a:pt x="6096241" y="430199"/>
                </a:lnTo>
                <a:lnTo>
                  <a:pt x="12192114" y="430199"/>
                </a:lnTo>
                <a:lnTo>
                  <a:pt x="12192114" y="0"/>
                </a:lnTo>
                <a:close/>
              </a:path>
            </a:pathLst>
          </a:custGeom>
          <a:solidFill>
            <a:srgbClr val="2E57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463019" y="6537858"/>
            <a:ext cx="58419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Arial MT"/>
                <a:cs typeface="Arial MT"/>
              </a:rPr>
              <a:t>|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12196445" cy="5035550"/>
            <a:chOff x="0" y="0"/>
            <a:chExt cx="12196445" cy="5035550"/>
          </a:xfrm>
        </p:grpSpPr>
        <p:sp>
          <p:nvSpPr>
            <p:cNvPr id="5" name="object 5"/>
            <p:cNvSpPr/>
            <p:nvPr/>
          </p:nvSpPr>
          <p:spPr>
            <a:xfrm>
              <a:off x="0" y="12"/>
              <a:ext cx="12192000" cy="5026025"/>
            </a:xfrm>
            <a:custGeom>
              <a:avLst/>
              <a:gdLst/>
              <a:ahLst/>
              <a:cxnLst/>
              <a:rect l="l" t="t" r="r" b="b"/>
              <a:pathLst>
                <a:path w="12192000" h="5026025">
                  <a:moveTo>
                    <a:pt x="12191758" y="0"/>
                  </a:moveTo>
                  <a:lnTo>
                    <a:pt x="0" y="0"/>
                  </a:lnTo>
                  <a:lnTo>
                    <a:pt x="0" y="5025948"/>
                  </a:lnTo>
                  <a:lnTo>
                    <a:pt x="12191758" y="5025948"/>
                  </a:lnTo>
                  <a:lnTo>
                    <a:pt x="12191758" y="0"/>
                  </a:lnTo>
                  <a:close/>
                </a:path>
              </a:pathLst>
            </a:custGeom>
            <a:solidFill>
              <a:srgbClr val="2E571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12"/>
              <a:ext cx="12192000" cy="5026025"/>
            </a:xfrm>
            <a:custGeom>
              <a:avLst/>
              <a:gdLst/>
              <a:ahLst/>
              <a:cxnLst/>
              <a:rect l="l" t="t" r="r" b="b"/>
              <a:pathLst>
                <a:path w="12192000" h="5026025">
                  <a:moveTo>
                    <a:pt x="6095885" y="5025948"/>
                  </a:moveTo>
                  <a:lnTo>
                    <a:pt x="0" y="5025948"/>
                  </a:lnTo>
                </a:path>
                <a:path w="12192000" h="5026025">
                  <a:moveTo>
                    <a:pt x="12191758" y="0"/>
                  </a:moveTo>
                  <a:lnTo>
                    <a:pt x="12191758" y="5025948"/>
                  </a:lnTo>
                  <a:lnTo>
                    <a:pt x="6095885" y="5025948"/>
                  </a:lnTo>
                </a:path>
              </a:pathLst>
            </a:custGeom>
            <a:ln w="9359">
              <a:solidFill>
                <a:srgbClr val="445B1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02962" y="5165280"/>
            <a:ext cx="1255674" cy="116207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14" y="5165280"/>
            <a:ext cx="1357198" cy="1144803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162134" y="5749455"/>
            <a:ext cx="58889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ndara"/>
                <a:cs typeface="Candara"/>
              </a:rPr>
              <a:t>NATIONAL</a:t>
            </a:r>
            <a:r>
              <a:rPr sz="1800" b="1" dirty="0">
                <a:latin typeface="Candara"/>
                <a:cs typeface="Candara"/>
              </a:rPr>
              <a:t> </a:t>
            </a:r>
            <a:r>
              <a:rPr sz="1800" b="1" spc="-5" dirty="0">
                <a:latin typeface="Candara"/>
                <a:cs typeface="Candara"/>
              </a:rPr>
              <a:t>PRIMARY</a:t>
            </a:r>
            <a:r>
              <a:rPr sz="1800" b="1" dirty="0">
                <a:latin typeface="Candara"/>
                <a:cs typeface="Candara"/>
              </a:rPr>
              <a:t> </a:t>
            </a:r>
            <a:r>
              <a:rPr sz="1800" b="1" spc="-5" dirty="0">
                <a:latin typeface="Candara"/>
                <a:cs typeface="Candara"/>
              </a:rPr>
              <a:t>HEALTH</a:t>
            </a:r>
            <a:r>
              <a:rPr sz="1800" b="1" dirty="0">
                <a:latin typeface="Candara"/>
                <a:cs typeface="Candara"/>
              </a:rPr>
              <a:t> </a:t>
            </a:r>
            <a:r>
              <a:rPr sz="1800" b="1" spc="-5" dirty="0">
                <a:latin typeface="Candara"/>
                <a:cs typeface="Candara"/>
              </a:rPr>
              <a:t>CARE DEVELOPMENT</a:t>
            </a:r>
            <a:r>
              <a:rPr sz="1800" b="1" spc="5" dirty="0">
                <a:latin typeface="Candara"/>
                <a:cs typeface="Candara"/>
              </a:rPr>
              <a:t> </a:t>
            </a:r>
            <a:r>
              <a:rPr sz="1800" b="1" spc="-5" dirty="0">
                <a:latin typeface="Candara"/>
                <a:cs typeface="Candara"/>
              </a:rPr>
              <a:t>AGENCY</a:t>
            </a:r>
            <a:endParaRPr sz="1800">
              <a:latin typeface="Candara"/>
              <a:cs typeface="Candar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935619" y="218414"/>
            <a:ext cx="833691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73250" algn="l"/>
              </a:tabLst>
            </a:pP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Nigeria	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COVID-19</a:t>
            </a:r>
            <a:r>
              <a:rPr sz="40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FFFFFF"/>
                </a:solidFill>
                <a:latin typeface="Arial"/>
                <a:cs typeface="Arial"/>
              </a:rPr>
              <a:t>Vaccine</a:t>
            </a:r>
            <a:r>
              <a:rPr sz="40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000" spc="-10" dirty="0">
                <a:solidFill>
                  <a:srgbClr val="FFFFFF"/>
                </a:solidFill>
                <a:latin typeface="Arial"/>
                <a:cs typeface="Arial"/>
              </a:rPr>
              <a:t>Roll-out</a:t>
            </a:r>
            <a:endParaRPr sz="4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3456" y="1582457"/>
            <a:ext cx="11754485" cy="951865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5195570" marR="5080" indent="-5183505">
              <a:lnSpc>
                <a:spcPts val="3450"/>
              </a:lnSpc>
              <a:spcBef>
                <a:spcPts val="540"/>
              </a:spcBef>
            </a:pP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Planning </a:t>
            </a:r>
            <a:r>
              <a:rPr sz="3200" b="1" dirty="0">
                <a:solidFill>
                  <a:srgbClr val="FFFFFF"/>
                </a:solidFill>
                <a:latin typeface="Arial"/>
                <a:cs typeface="Arial"/>
              </a:rPr>
              <a:t>for the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COVID-19 vaccination programme roll out in </a:t>
            </a:r>
            <a:r>
              <a:rPr sz="3200" b="1" spc="-8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Arial"/>
                <a:cs typeface="Arial"/>
              </a:rPr>
              <a:t>Nigeria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732377" y="4217657"/>
            <a:ext cx="45459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FFFFFF"/>
                </a:solidFill>
                <a:latin typeface="Candara"/>
                <a:cs typeface="Candara"/>
              </a:rPr>
              <a:t>Dr.</a:t>
            </a:r>
            <a:r>
              <a:rPr sz="3200" b="1" spc="-2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ndara"/>
                <a:cs typeface="Candara"/>
              </a:rPr>
              <a:t>Bakunawa</a:t>
            </a:r>
            <a:r>
              <a:rPr sz="3200" b="1" spc="-15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ndara"/>
                <a:cs typeface="Candara"/>
              </a:rPr>
              <a:t>Garba</a:t>
            </a:r>
            <a:r>
              <a:rPr sz="3200" b="1" spc="-20" dirty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ndara"/>
                <a:cs typeface="Candara"/>
              </a:rPr>
              <a:t>Bello</a:t>
            </a:r>
            <a:endParaRPr sz="32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0393" y="1358388"/>
            <a:ext cx="9150985" cy="4030979"/>
            <a:chOff x="1520393" y="1358388"/>
            <a:chExt cx="9150985" cy="40309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83002" y="2192045"/>
              <a:ext cx="3264830" cy="319706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54235" y="2846158"/>
              <a:ext cx="457199" cy="130464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3885" y="1368005"/>
              <a:ext cx="9144355" cy="21437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523885" y="1361881"/>
              <a:ext cx="9144000" cy="5080"/>
            </a:xfrm>
            <a:custGeom>
              <a:avLst/>
              <a:gdLst/>
              <a:ahLst/>
              <a:cxnLst/>
              <a:rect l="l" t="t" r="r" b="b"/>
              <a:pathLst>
                <a:path w="9144000" h="5080">
                  <a:moveTo>
                    <a:pt x="0" y="4679"/>
                  </a:moveTo>
                  <a:lnTo>
                    <a:pt x="9144000" y="4679"/>
                  </a:lnTo>
                </a:path>
                <a:path w="9144000" h="508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6483">
              <a:solidFill>
                <a:srgbClr val="1F3F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14839" y="1452600"/>
              <a:ext cx="2148205" cy="1054735"/>
            </a:xfrm>
            <a:custGeom>
              <a:avLst/>
              <a:gdLst/>
              <a:ahLst/>
              <a:cxnLst/>
              <a:rect l="l" t="t" r="r" b="b"/>
              <a:pathLst>
                <a:path w="2148204" h="1054735">
                  <a:moveTo>
                    <a:pt x="2148116" y="0"/>
                  </a:moveTo>
                  <a:lnTo>
                    <a:pt x="0" y="0"/>
                  </a:lnTo>
                  <a:lnTo>
                    <a:pt x="0" y="1027442"/>
                  </a:lnTo>
                  <a:lnTo>
                    <a:pt x="0" y="1054442"/>
                  </a:lnTo>
                  <a:lnTo>
                    <a:pt x="2148116" y="1054442"/>
                  </a:lnTo>
                  <a:lnTo>
                    <a:pt x="2148116" y="1027442"/>
                  </a:lnTo>
                  <a:lnTo>
                    <a:pt x="2148116" y="0"/>
                  </a:lnTo>
                  <a:close/>
                </a:path>
              </a:pathLst>
            </a:custGeom>
            <a:solidFill>
              <a:srgbClr val="7F7F7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Candara"/>
                <a:cs typeface="Candara"/>
              </a:rPr>
              <a:t>The</a:t>
            </a:r>
            <a:r>
              <a:rPr sz="2400" spc="155" dirty="0">
                <a:latin typeface="Candara"/>
                <a:cs typeface="Candara"/>
              </a:rPr>
              <a:t> </a:t>
            </a:r>
            <a:r>
              <a:rPr sz="2400" spc="-10" dirty="0">
                <a:latin typeface="Candara"/>
                <a:cs typeface="Candara"/>
              </a:rPr>
              <a:t>TEACH</a:t>
            </a:r>
            <a:r>
              <a:rPr sz="2400" spc="175" dirty="0">
                <a:latin typeface="Candara"/>
                <a:cs typeface="Candara"/>
              </a:rPr>
              <a:t> </a:t>
            </a:r>
            <a:r>
              <a:rPr sz="2400" spc="-5" dirty="0">
                <a:latin typeface="Candara"/>
                <a:cs typeface="Candara"/>
              </a:rPr>
              <a:t>Strategy</a:t>
            </a:r>
            <a:r>
              <a:rPr sz="2400" spc="170" dirty="0">
                <a:latin typeface="Candara"/>
                <a:cs typeface="Candara"/>
              </a:rPr>
              <a:t> </a:t>
            </a:r>
            <a:r>
              <a:rPr sz="2400" spc="-5" dirty="0">
                <a:latin typeface="Candara"/>
                <a:cs typeface="Candara"/>
              </a:rPr>
              <a:t>for</a:t>
            </a:r>
            <a:r>
              <a:rPr sz="2400" spc="170" dirty="0">
                <a:latin typeface="Candara"/>
                <a:cs typeface="Candara"/>
              </a:rPr>
              <a:t> </a:t>
            </a:r>
            <a:r>
              <a:rPr sz="2400" spc="-5" dirty="0">
                <a:latin typeface="Candara"/>
                <a:cs typeface="Candara"/>
              </a:rPr>
              <a:t>COVID</a:t>
            </a:r>
            <a:r>
              <a:rPr sz="2400" spc="170" dirty="0">
                <a:latin typeface="Candara"/>
                <a:cs typeface="Candara"/>
              </a:rPr>
              <a:t> </a:t>
            </a:r>
            <a:r>
              <a:rPr sz="2400" spc="-5" dirty="0">
                <a:latin typeface="Candara"/>
                <a:cs typeface="Candara"/>
              </a:rPr>
              <a:t>19</a:t>
            </a:r>
            <a:r>
              <a:rPr sz="2400" spc="170" dirty="0">
                <a:latin typeface="Candara"/>
                <a:cs typeface="Candara"/>
              </a:rPr>
              <a:t> </a:t>
            </a:r>
            <a:r>
              <a:rPr sz="2400" spc="-5" dirty="0">
                <a:latin typeface="Candara"/>
                <a:cs typeface="Candara"/>
              </a:rPr>
              <a:t>vaccination</a:t>
            </a:r>
            <a:r>
              <a:rPr sz="2400" spc="160" dirty="0">
                <a:latin typeface="Candara"/>
                <a:cs typeface="Candara"/>
              </a:rPr>
              <a:t> </a:t>
            </a:r>
            <a:r>
              <a:rPr sz="2400" spc="-5" dirty="0">
                <a:latin typeface="Candara"/>
                <a:cs typeface="Candara"/>
              </a:rPr>
              <a:t>rollout</a:t>
            </a:r>
            <a:r>
              <a:rPr sz="2400" spc="175" dirty="0">
                <a:latin typeface="Candara"/>
                <a:cs typeface="Candara"/>
              </a:rPr>
              <a:t> </a:t>
            </a:r>
            <a:r>
              <a:rPr sz="2400" dirty="0">
                <a:latin typeface="Candara"/>
                <a:cs typeface="Candara"/>
              </a:rPr>
              <a:t>will</a:t>
            </a:r>
            <a:r>
              <a:rPr sz="2400" spc="165" dirty="0">
                <a:latin typeface="Candara"/>
                <a:cs typeface="Candara"/>
              </a:rPr>
              <a:t> </a:t>
            </a:r>
            <a:r>
              <a:rPr sz="2400" spc="-5" dirty="0">
                <a:latin typeface="Candara"/>
                <a:cs typeface="Candara"/>
              </a:rPr>
              <a:t>target</a:t>
            </a:r>
            <a:r>
              <a:rPr sz="2400" spc="175" dirty="0">
                <a:latin typeface="Candara"/>
                <a:cs typeface="Candara"/>
              </a:rPr>
              <a:t> </a:t>
            </a:r>
            <a:r>
              <a:rPr sz="2400" spc="-5" dirty="0">
                <a:latin typeface="Candara"/>
                <a:cs typeface="Candara"/>
              </a:rPr>
              <a:t>the</a:t>
            </a:r>
            <a:r>
              <a:rPr sz="2400" spc="155" dirty="0">
                <a:latin typeface="Candara"/>
                <a:cs typeface="Candara"/>
              </a:rPr>
              <a:t> </a:t>
            </a:r>
            <a:r>
              <a:rPr sz="2400" spc="-5" dirty="0">
                <a:latin typeface="Candara"/>
                <a:cs typeface="Candara"/>
              </a:rPr>
              <a:t>37.85M </a:t>
            </a:r>
            <a:r>
              <a:rPr sz="2400" spc="-505" dirty="0">
                <a:latin typeface="Candara"/>
                <a:cs typeface="Candara"/>
              </a:rPr>
              <a:t> </a:t>
            </a:r>
            <a:r>
              <a:rPr sz="2400" spc="-5" dirty="0">
                <a:latin typeface="Candara"/>
                <a:cs typeface="Candara"/>
              </a:rPr>
              <a:t>eligible</a:t>
            </a:r>
            <a:r>
              <a:rPr sz="2400" spc="-20" dirty="0">
                <a:latin typeface="Candara"/>
                <a:cs typeface="Candara"/>
              </a:rPr>
              <a:t> </a:t>
            </a:r>
            <a:r>
              <a:rPr sz="2400" spc="-5" dirty="0">
                <a:latin typeface="Candara"/>
                <a:cs typeface="Candara"/>
              </a:rPr>
              <a:t>Nigerians with</a:t>
            </a:r>
            <a:r>
              <a:rPr sz="2400" spc="-15" dirty="0">
                <a:latin typeface="Candara"/>
                <a:cs typeface="Candara"/>
              </a:rPr>
              <a:t> </a:t>
            </a:r>
            <a:r>
              <a:rPr sz="2400" spc="-5" dirty="0">
                <a:latin typeface="Candara"/>
                <a:cs typeface="Candara"/>
              </a:rPr>
              <a:t>57.3M</a:t>
            </a:r>
            <a:r>
              <a:rPr sz="2400" spc="-10" dirty="0">
                <a:latin typeface="Candara"/>
                <a:cs typeface="Candara"/>
              </a:rPr>
              <a:t> </a:t>
            </a:r>
            <a:r>
              <a:rPr sz="2400" spc="-5" dirty="0">
                <a:latin typeface="Candara"/>
                <a:cs typeface="Candara"/>
              </a:rPr>
              <a:t>doses</a:t>
            </a:r>
            <a:r>
              <a:rPr sz="2400" spc="-10" dirty="0">
                <a:latin typeface="Candara"/>
                <a:cs typeface="Candara"/>
              </a:rPr>
              <a:t> </a:t>
            </a:r>
            <a:r>
              <a:rPr sz="2400" spc="-5" dirty="0">
                <a:latin typeface="Candara"/>
                <a:cs typeface="Candara"/>
              </a:rPr>
              <a:t>of</a:t>
            </a:r>
            <a:r>
              <a:rPr sz="2400" spc="-10" dirty="0">
                <a:latin typeface="Candara"/>
                <a:cs typeface="Candara"/>
              </a:rPr>
              <a:t> </a:t>
            </a:r>
            <a:r>
              <a:rPr sz="2400" spc="-5" dirty="0">
                <a:latin typeface="Candara"/>
                <a:cs typeface="Candara"/>
              </a:rPr>
              <a:t>**COVID-19 vaccines</a:t>
            </a:r>
            <a:endParaRPr sz="2400">
              <a:latin typeface="Candara"/>
              <a:cs typeface="Candar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90238" y="1689524"/>
            <a:ext cx="1701164" cy="57912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91770" indent="-192405">
              <a:lnSpc>
                <a:spcPts val="1410"/>
              </a:lnSpc>
              <a:spcBef>
                <a:spcPts val="229"/>
              </a:spcBef>
            </a:pPr>
            <a:r>
              <a:rPr sz="1500" spc="-969" dirty="0">
                <a:solidFill>
                  <a:srgbClr val="7F7F7F"/>
                </a:solidFill>
                <a:latin typeface="Arial MT"/>
                <a:cs typeface="Arial MT"/>
              </a:rPr>
              <a:t>▪ </a:t>
            </a:r>
            <a:r>
              <a:rPr sz="1500" spc="145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1800" b="1" spc="7" baseline="2314" dirty="0">
                <a:solidFill>
                  <a:srgbClr val="7F7F7F"/>
                </a:solidFill>
                <a:latin typeface="Arial"/>
                <a:cs typeface="Arial"/>
              </a:rPr>
              <a:t>P</a:t>
            </a:r>
            <a:r>
              <a:rPr sz="1800" b="1" baseline="2314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800" b="1" spc="-7" baseline="2314" dirty="0">
                <a:solidFill>
                  <a:srgbClr val="7F7F7F"/>
                </a:solidFill>
                <a:latin typeface="Arial"/>
                <a:cs typeface="Arial"/>
              </a:rPr>
              <a:t>io</a:t>
            </a:r>
            <a:r>
              <a:rPr sz="1800" b="1" baseline="2314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800" b="1" spc="7" baseline="2314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1800" b="1" spc="-15" baseline="2314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1800" b="1" baseline="2314" dirty="0">
                <a:solidFill>
                  <a:srgbClr val="7F7F7F"/>
                </a:solidFill>
                <a:latin typeface="Arial"/>
                <a:cs typeface="Arial"/>
              </a:rPr>
              <a:t>y</a:t>
            </a:r>
            <a:r>
              <a:rPr sz="1800" b="1" spc="7" baseline="231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spc="-7" baseline="2314" dirty="0">
                <a:solidFill>
                  <a:srgbClr val="7F7F7F"/>
                </a:solidFill>
                <a:latin typeface="Arial"/>
                <a:cs typeface="Arial"/>
              </a:rPr>
              <a:t>g</a:t>
            </a:r>
            <a:r>
              <a:rPr sz="1800" b="1" baseline="2314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1800" b="1" spc="-7" baseline="2314" dirty="0">
                <a:solidFill>
                  <a:srgbClr val="7F7F7F"/>
                </a:solidFill>
                <a:latin typeface="Arial"/>
                <a:cs typeface="Arial"/>
              </a:rPr>
              <a:t>ou</a:t>
            </a:r>
            <a:r>
              <a:rPr sz="1800" b="1" baseline="2314" dirty="0">
                <a:solidFill>
                  <a:srgbClr val="7F7F7F"/>
                </a:solidFill>
                <a:latin typeface="Arial"/>
                <a:cs typeface="Arial"/>
              </a:rPr>
              <a:t>p 1</a:t>
            </a:r>
            <a:r>
              <a:rPr sz="1800" b="1" spc="30" baseline="231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aseline="2314" dirty="0">
                <a:solidFill>
                  <a:srgbClr val="7F7F7F"/>
                </a:solidFill>
                <a:latin typeface="Arial MT"/>
                <a:cs typeface="Arial MT"/>
              </a:rPr>
              <a:t>&amp;  </a:t>
            </a:r>
            <a:r>
              <a:rPr sz="1200" dirty="0">
                <a:solidFill>
                  <a:srgbClr val="7F7F7F"/>
                </a:solidFill>
                <a:latin typeface="Arial MT"/>
                <a:cs typeface="Arial MT"/>
              </a:rPr>
              <a:t>other</a:t>
            </a:r>
            <a:r>
              <a:rPr sz="1200" spc="-20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7F7F7F"/>
                </a:solidFill>
                <a:latin typeface="Arial MT"/>
                <a:cs typeface="Arial MT"/>
              </a:rPr>
              <a:t>frontline workers</a:t>
            </a:r>
            <a:endParaRPr sz="1200">
              <a:latin typeface="Arial MT"/>
              <a:cs typeface="Arial MT"/>
            </a:endParaRPr>
          </a:p>
          <a:p>
            <a:pPr>
              <a:lnSpc>
                <a:spcPts val="1430"/>
              </a:lnSpc>
            </a:pPr>
            <a:r>
              <a:rPr sz="1500" spc="-969" dirty="0">
                <a:solidFill>
                  <a:srgbClr val="7F7F7F"/>
                </a:solidFill>
                <a:latin typeface="Arial MT"/>
                <a:cs typeface="Arial MT"/>
              </a:rPr>
              <a:t>▪ </a:t>
            </a:r>
            <a:r>
              <a:rPr sz="1500" spc="145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1800" spc="7" baseline="2314" dirty="0">
                <a:solidFill>
                  <a:srgbClr val="7F7F7F"/>
                </a:solidFill>
                <a:latin typeface="Arial MT"/>
                <a:cs typeface="Arial MT"/>
              </a:rPr>
              <a:t>S</a:t>
            </a:r>
            <a:r>
              <a:rPr sz="1800" baseline="2314" dirty="0">
                <a:solidFill>
                  <a:srgbClr val="7F7F7F"/>
                </a:solidFill>
                <a:latin typeface="Arial MT"/>
                <a:cs typeface="Arial MT"/>
              </a:rPr>
              <a:t>o</a:t>
            </a:r>
            <a:r>
              <a:rPr sz="1800" spc="-15" baseline="2314" dirty="0">
                <a:solidFill>
                  <a:srgbClr val="7F7F7F"/>
                </a:solidFill>
                <a:latin typeface="Arial MT"/>
                <a:cs typeface="Arial MT"/>
              </a:rPr>
              <a:t>m</a:t>
            </a:r>
            <a:r>
              <a:rPr sz="1800" baseline="2314" dirty="0">
                <a:solidFill>
                  <a:srgbClr val="7F7F7F"/>
                </a:solidFill>
                <a:latin typeface="Arial MT"/>
                <a:cs typeface="Arial MT"/>
              </a:rPr>
              <a:t>e</a:t>
            </a:r>
            <a:r>
              <a:rPr sz="1800" spc="7" baseline="2314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1800" spc="15" baseline="2314" dirty="0">
                <a:solidFill>
                  <a:srgbClr val="7F7F7F"/>
                </a:solidFill>
                <a:latin typeface="Arial MT"/>
                <a:cs typeface="Arial MT"/>
              </a:rPr>
              <a:t>6</a:t>
            </a:r>
            <a:r>
              <a:rPr sz="1800" baseline="2314" dirty="0">
                <a:solidFill>
                  <a:srgbClr val="7F7F7F"/>
                </a:solidFill>
                <a:latin typeface="Arial MT"/>
                <a:cs typeface="Arial MT"/>
              </a:rPr>
              <a:t>0</a:t>
            </a:r>
            <a:r>
              <a:rPr sz="1800" spc="-15" baseline="2314" dirty="0">
                <a:solidFill>
                  <a:srgbClr val="7F7F7F"/>
                </a:solidFill>
                <a:latin typeface="Arial MT"/>
                <a:cs typeface="Arial MT"/>
              </a:rPr>
              <a:t>-</a:t>
            </a:r>
            <a:r>
              <a:rPr sz="1800" spc="15" baseline="2314" dirty="0">
                <a:solidFill>
                  <a:srgbClr val="7F7F7F"/>
                </a:solidFill>
                <a:latin typeface="Arial MT"/>
                <a:cs typeface="Arial MT"/>
              </a:rPr>
              <a:t>6</a:t>
            </a:r>
            <a:r>
              <a:rPr sz="1800" baseline="2314" dirty="0">
                <a:solidFill>
                  <a:srgbClr val="7F7F7F"/>
                </a:solidFill>
                <a:latin typeface="Arial MT"/>
                <a:cs typeface="Arial MT"/>
              </a:rPr>
              <a:t>9</a:t>
            </a:r>
            <a:r>
              <a:rPr sz="1800" spc="-7" baseline="2314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1800" baseline="2314" dirty="0">
                <a:solidFill>
                  <a:srgbClr val="7F7F7F"/>
                </a:solidFill>
                <a:latin typeface="Arial MT"/>
                <a:cs typeface="Arial MT"/>
              </a:rPr>
              <a:t>y</a:t>
            </a:r>
            <a:r>
              <a:rPr sz="1800" spc="15" baseline="2314" dirty="0">
                <a:solidFill>
                  <a:srgbClr val="7F7F7F"/>
                </a:solidFill>
                <a:latin typeface="Arial MT"/>
                <a:cs typeface="Arial MT"/>
              </a:rPr>
              <a:t>e</a:t>
            </a:r>
            <a:r>
              <a:rPr sz="1800" baseline="2314" dirty="0">
                <a:solidFill>
                  <a:srgbClr val="7F7F7F"/>
                </a:solidFill>
                <a:latin typeface="Arial MT"/>
                <a:cs typeface="Arial MT"/>
              </a:rPr>
              <a:t>a</a:t>
            </a:r>
            <a:r>
              <a:rPr sz="1800" spc="-15" baseline="2314" dirty="0">
                <a:solidFill>
                  <a:srgbClr val="7F7F7F"/>
                </a:solidFill>
                <a:latin typeface="Arial MT"/>
                <a:cs typeface="Arial MT"/>
              </a:rPr>
              <a:t>r</a:t>
            </a:r>
            <a:r>
              <a:rPr sz="1800" baseline="2314" dirty="0">
                <a:solidFill>
                  <a:srgbClr val="7F7F7F"/>
                </a:solidFill>
                <a:latin typeface="Arial MT"/>
                <a:cs typeface="Arial MT"/>
              </a:rPr>
              <a:t>s</a:t>
            </a:r>
            <a:endParaRPr sz="1800" baseline="2314">
              <a:latin typeface="Arial MT"/>
              <a:cs typeface="Arial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87838" y="1425600"/>
            <a:ext cx="2148205" cy="1054735"/>
          </a:xfrm>
          <a:custGeom>
            <a:avLst/>
            <a:gdLst/>
            <a:ahLst/>
            <a:cxnLst/>
            <a:rect l="l" t="t" r="r" b="b"/>
            <a:pathLst>
              <a:path w="2148204" h="1054735">
                <a:moveTo>
                  <a:pt x="0" y="0"/>
                </a:moveTo>
                <a:lnTo>
                  <a:pt x="2148116" y="0"/>
                </a:lnTo>
                <a:lnTo>
                  <a:pt x="2148116" y="1054442"/>
                </a:lnTo>
                <a:lnTo>
                  <a:pt x="0" y="105444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63593" y="1670291"/>
            <a:ext cx="1712595" cy="58166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91770" marR="5080" indent="-192405">
              <a:lnSpc>
                <a:spcPts val="1410"/>
              </a:lnSpc>
              <a:spcBef>
                <a:spcPts val="170"/>
              </a:spcBef>
              <a:buClr>
                <a:srgbClr val="41844A"/>
              </a:buClr>
              <a:buSzPct val="125000"/>
              <a:buFont typeface="Arial MT"/>
              <a:buChar char="▪"/>
              <a:tabLst>
                <a:tab pos="192405" algn="l"/>
              </a:tabLst>
            </a:pPr>
            <a:r>
              <a:rPr sz="1800" b="1" spc="-7" baseline="2314" dirty="0">
                <a:latin typeface="Arial"/>
                <a:cs typeface="Arial"/>
              </a:rPr>
              <a:t>Priority group </a:t>
            </a:r>
            <a:r>
              <a:rPr sz="1800" b="1" baseline="2314" dirty="0">
                <a:latin typeface="Arial"/>
                <a:cs typeface="Arial"/>
              </a:rPr>
              <a:t>1</a:t>
            </a:r>
            <a:r>
              <a:rPr sz="1800" b="1" spc="22" baseline="2314" dirty="0">
                <a:latin typeface="Arial"/>
                <a:cs typeface="Arial"/>
              </a:rPr>
              <a:t> </a:t>
            </a:r>
            <a:r>
              <a:rPr sz="1800" baseline="2314" dirty="0">
                <a:latin typeface="Arial MT"/>
                <a:cs typeface="Arial MT"/>
              </a:rPr>
              <a:t>&amp; </a:t>
            </a:r>
            <a:r>
              <a:rPr sz="1800" spc="7" baseline="2314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other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frontline</a:t>
            </a:r>
            <a:r>
              <a:rPr sz="1200" spc="-4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workers</a:t>
            </a:r>
            <a:endParaRPr sz="1200">
              <a:latin typeface="Arial MT"/>
              <a:cs typeface="Arial MT"/>
            </a:endParaRPr>
          </a:p>
          <a:p>
            <a:pPr marL="191770" indent="-192405">
              <a:lnSpc>
                <a:spcPts val="1430"/>
              </a:lnSpc>
              <a:buClr>
                <a:srgbClr val="41844A"/>
              </a:buClr>
              <a:buSzPct val="125000"/>
              <a:buChar char="▪"/>
              <a:tabLst>
                <a:tab pos="192405" algn="l"/>
              </a:tabLst>
            </a:pPr>
            <a:r>
              <a:rPr sz="1800" spc="-7" baseline="2314" dirty="0">
                <a:latin typeface="Arial MT"/>
                <a:cs typeface="Arial MT"/>
              </a:rPr>
              <a:t>Some</a:t>
            </a:r>
            <a:r>
              <a:rPr sz="1800" spc="-37" baseline="2314" dirty="0">
                <a:latin typeface="Arial MT"/>
                <a:cs typeface="Arial MT"/>
              </a:rPr>
              <a:t> </a:t>
            </a:r>
            <a:r>
              <a:rPr sz="1800" baseline="2314" dirty="0">
                <a:latin typeface="Arial MT"/>
                <a:cs typeface="Arial MT"/>
              </a:rPr>
              <a:t>60-69</a:t>
            </a:r>
            <a:r>
              <a:rPr sz="1800" spc="-30" baseline="2314" dirty="0">
                <a:latin typeface="Arial MT"/>
                <a:cs typeface="Arial MT"/>
              </a:rPr>
              <a:t> </a:t>
            </a:r>
            <a:r>
              <a:rPr sz="1800" baseline="2314" dirty="0">
                <a:latin typeface="Arial MT"/>
                <a:cs typeface="Arial MT"/>
              </a:rPr>
              <a:t>years</a:t>
            </a:r>
            <a:endParaRPr sz="1800" baseline="2314"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52960" y="1452600"/>
            <a:ext cx="2146935" cy="1054735"/>
          </a:xfrm>
          <a:custGeom>
            <a:avLst/>
            <a:gdLst/>
            <a:ahLst/>
            <a:cxnLst/>
            <a:rect l="l" t="t" r="r" b="b"/>
            <a:pathLst>
              <a:path w="2146934" h="1054735">
                <a:moveTo>
                  <a:pt x="2146681" y="0"/>
                </a:moveTo>
                <a:lnTo>
                  <a:pt x="0" y="0"/>
                </a:lnTo>
                <a:lnTo>
                  <a:pt x="0" y="1027442"/>
                </a:lnTo>
                <a:lnTo>
                  <a:pt x="0" y="1054442"/>
                </a:lnTo>
                <a:lnTo>
                  <a:pt x="2146681" y="1054442"/>
                </a:lnTo>
                <a:lnTo>
                  <a:pt x="2146681" y="1027442"/>
                </a:lnTo>
                <a:lnTo>
                  <a:pt x="2146681" y="0"/>
                </a:lnTo>
                <a:close/>
              </a:path>
            </a:pathLst>
          </a:custGeom>
          <a:solidFill>
            <a:srgbClr val="7F7F7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226924" y="1902978"/>
            <a:ext cx="1263015" cy="170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b="1" dirty="0">
                <a:solidFill>
                  <a:srgbClr val="7F7F7F"/>
                </a:solidFill>
                <a:latin typeface="Arial"/>
                <a:cs typeface="Arial"/>
              </a:rPr>
              <a:t>5.6m</a:t>
            </a:r>
            <a:r>
              <a:rPr sz="1200" b="1" spc="-2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F7F7F"/>
                </a:solidFill>
                <a:latin typeface="Arial"/>
                <a:cs typeface="Arial"/>
              </a:rPr>
              <a:t>doses</a:t>
            </a:r>
            <a:r>
              <a:rPr sz="1200" b="1" spc="-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7F7F7F"/>
                </a:solidFill>
                <a:latin typeface="Arial"/>
                <a:cs typeface="Arial"/>
              </a:rPr>
              <a:t>of</a:t>
            </a:r>
            <a:r>
              <a:rPr sz="1200" b="1" spc="-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7F7F7F"/>
                </a:solidFill>
                <a:latin typeface="Arial"/>
                <a:cs typeface="Arial"/>
              </a:rPr>
              <a:t>AZ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925959" y="1425600"/>
            <a:ext cx="2146935" cy="1054735"/>
          </a:xfrm>
          <a:custGeom>
            <a:avLst/>
            <a:gdLst/>
            <a:ahLst/>
            <a:cxnLst/>
            <a:rect l="l" t="t" r="r" b="b"/>
            <a:pathLst>
              <a:path w="2146934" h="1054735">
                <a:moveTo>
                  <a:pt x="0" y="0"/>
                </a:moveTo>
                <a:lnTo>
                  <a:pt x="2146680" y="0"/>
                </a:lnTo>
                <a:lnTo>
                  <a:pt x="2146680" y="1054442"/>
                </a:lnTo>
                <a:lnTo>
                  <a:pt x="0" y="105444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200279" y="1849208"/>
            <a:ext cx="127571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Arial"/>
                <a:cs typeface="Arial"/>
              </a:rPr>
              <a:t>5.6m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doses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of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AZ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191437" y="1390319"/>
            <a:ext cx="3362960" cy="1113155"/>
          </a:xfrm>
          <a:custGeom>
            <a:avLst/>
            <a:gdLst/>
            <a:ahLst/>
            <a:cxnLst/>
            <a:rect l="l" t="t" r="r" b="b"/>
            <a:pathLst>
              <a:path w="3362959" h="1113155">
                <a:moveTo>
                  <a:pt x="3362769" y="0"/>
                </a:moveTo>
                <a:lnTo>
                  <a:pt x="0" y="0"/>
                </a:lnTo>
                <a:lnTo>
                  <a:pt x="0" y="1085761"/>
                </a:lnTo>
                <a:lnTo>
                  <a:pt x="0" y="1112761"/>
                </a:lnTo>
                <a:lnTo>
                  <a:pt x="3362769" y="1112761"/>
                </a:lnTo>
                <a:lnTo>
                  <a:pt x="3362769" y="1085761"/>
                </a:lnTo>
                <a:lnTo>
                  <a:pt x="3362769" y="0"/>
                </a:lnTo>
                <a:close/>
              </a:path>
            </a:pathLst>
          </a:custGeom>
          <a:solidFill>
            <a:srgbClr val="7F7F7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465756" y="1566397"/>
            <a:ext cx="3004185" cy="76009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>
              <a:lnSpc>
                <a:spcPts val="1435"/>
              </a:lnSpc>
              <a:spcBef>
                <a:spcPts val="155"/>
              </a:spcBef>
              <a:tabLst>
                <a:tab pos="285750" algn="l"/>
              </a:tabLst>
            </a:pPr>
            <a:r>
              <a:rPr sz="1500" dirty="0">
                <a:solidFill>
                  <a:srgbClr val="7F7F7F"/>
                </a:solidFill>
                <a:latin typeface="Arial MT"/>
                <a:cs typeface="Arial MT"/>
              </a:rPr>
              <a:t>•	</a:t>
            </a:r>
            <a:r>
              <a:rPr sz="1800" b="1" baseline="2314" dirty="0">
                <a:solidFill>
                  <a:srgbClr val="7F7F7F"/>
                </a:solidFill>
                <a:latin typeface="Arial"/>
                <a:cs typeface="Arial"/>
              </a:rPr>
              <a:t>2.8m</a:t>
            </a:r>
            <a:r>
              <a:rPr sz="1800" b="1" spc="-37" baseline="231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baseline="2314" dirty="0">
                <a:solidFill>
                  <a:srgbClr val="7F7F7F"/>
                </a:solidFill>
                <a:latin typeface="Arial"/>
                <a:cs typeface="Arial"/>
              </a:rPr>
              <a:t>eligible</a:t>
            </a:r>
            <a:r>
              <a:rPr sz="1800" b="1" spc="-22" baseline="231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spc="-7" baseline="2314" dirty="0">
                <a:solidFill>
                  <a:srgbClr val="7F7F7F"/>
                </a:solidFill>
                <a:latin typeface="Arial"/>
                <a:cs typeface="Arial"/>
              </a:rPr>
              <a:t>persons</a:t>
            </a:r>
            <a:endParaRPr sz="1800" baseline="2314">
              <a:latin typeface="Arial"/>
              <a:cs typeface="Arial"/>
            </a:endParaRPr>
          </a:p>
          <a:p>
            <a:pPr>
              <a:lnSpc>
                <a:spcPts val="1420"/>
              </a:lnSpc>
              <a:tabLst>
                <a:tab pos="285750" algn="l"/>
              </a:tabLst>
            </a:pPr>
            <a:r>
              <a:rPr sz="1500" dirty="0">
                <a:solidFill>
                  <a:srgbClr val="7F7F7F"/>
                </a:solidFill>
                <a:latin typeface="Arial MT"/>
                <a:cs typeface="Arial MT"/>
              </a:rPr>
              <a:t>•	</a:t>
            </a:r>
            <a:r>
              <a:rPr sz="1800" baseline="2314" dirty="0">
                <a:solidFill>
                  <a:srgbClr val="7F7F7F"/>
                </a:solidFill>
                <a:latin typeface="Arial MT"/>
                <a:cs typeface="Arial MT"/>
              </a:rPr>
              <a:t>Vaccinated</a:t>
            </a:r>
            <a:r>
              <a:rPr sz="1800" spc="-7" baseline="2314" dirty="0">
                <a:solidFill>
                  <a:srgbClr val="7F7F7F"/>
                </a:solidFill>
                <a:latin typeface="Arial MT"/>
                <a:cs typeface="Arial MT"/>
              </a:rPr>
              <a:t> using</a:t>
            </a:r>
            <a:r>
              <a:rPr sz="1800" spc="22" baseline="2314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1800" b="1" baseline="2314" dirty="0">
                <a:solidFill>
                  <a:srgbClr val="7F7F7F"/>
                </a:solidFill>
                <a:latin typeface="Arial"/>
                <a:cs typeface="Arial"/>
              </a:rPr>
              <a:t>Fixed</a:t>
            </a:r>
            <a:r>
              <a:rPr sz="1800" b="1" spc="-22" baseline="231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baseline="2314" dirty="0">
                <a:solidFill>
                  <a:srgbClr val="7F7F7F"/>
                </a:solidFill>
                <a:latin typeface="Arial"/>
                <a:cs typeface="Arial"/>
              </a:rPr>
              <a:t>post</a:t>
            </a:r>
            <a:r>
              <a:rPr sz="1800" b="1" spc="-22" baseline="231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baseline="2314" dirty="0">
                <a:solidFill>
                  <a:srgbClr val="7F7F7F"/>
                </a:solidFill>
                <a:latin typeface="Arial"/>
                <a:cs typeface="Arial"/>
              </a:rPr>
              <a:t>(60%)</a:t>
            </a:r>
            <a:r>
              <a:rPr sz="1800" b="1" spc="7" baseline="231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aseline="2314" dirty="0">
                <a:solidFill>
                  <a:srgbClr val="7F7F7F"/>
                </a:solidFill>
                <a:latin typeface="Arial MT"/>
                <a:cs typeface="Arial MT"/>
              </a:rPr>
              <a:t>and</a:t>
            </a:r>
            <a:endParaRPr sz="1800" baseline="2314">
              <a:latin typeface="Arial MT"/>
              <a:cs typeface="Arial MT"/>
            </a:endParaRPr>
          </a:p>
          <a:p>
            <a:pPr marL="285750">
              <a:lnSpc>
                <a:spcPts val="1425"/>
              </a:lnSpc>
            </a:pPr>
            <a:r>
              <a:rPr sz="1200" b="1" spc="-5" dirty="0">
                <a:solidFill>
                  <a:srgbClr val="7F7F7F"/>
                </a:solidFill>
                <a:latin typeface="Arial"/>
                <a:cs typeface="Arial"/>
              </a:rPr>
              <a:t>Temporary</a:t>
            </a:r>
            <a:r>
              <a:rPr sz="1200" b="1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F7F7F"/>
                </a:solidFill>
                <a:latin typeface="Arial"/>
                <a:cs typeface="Arial"/>
              </a:rPr>
              <a:t>Fixed</a:t>
            </a:r>
            <a:r>
              <a:rPr sz="1200" b="1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F7F7F"/>
                </a:solidFill>
                <a:latin typeface="Arial"/>
                <a:cs typeface="Arial"/>
              </a:rPr>
              <a:t>Post</a:t>
            </a:r>
            <a:r>
              <a:rPr sz="1200" b="1" spc="-2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F7F7F"/>
                </a:solidFill>
                <a:latin typeface="Arial"/>
                <a:cs typeface="Arial"/>
              </a:rPr>
              <a:t>(40%)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tabLst>
                <a:tab pos="285750" algn="l"/>
              </a:tabLst>
            </a:pPr>
            <a:r>
              <a:rPr sz="1500" dirty="0">
                <a:solidFill>
                  <a:srgbClr val="7F7F7F"/>
                </a:solidFill>
                <a:latin typeface="Arial MT"/>
                <a:cs typeface="Arial MT"/>
              </a:rPr>
              <a:t>•	</a:t>
            </a:r>
            <a:r>
              <a:rPr sz="1800" b="1" spc="-7" baseline="2314" dirty="0">
                <a:solidFill>
                  <a:srgbClr val="7F7F7F"/>
                </a:solidFill>
                <a:latin typeface="Arial"/>
                <a:cs typeface="Arial"/>
              </a:rPr>
              <a:t>Campaign</a:t>
            </a:r>
            <a:r>
              <a:rPr sz="1800" b="1" spc="-15" baseline="231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spc="-7" baseline="2314" dirty="0">
                <a:solidFill>
                  <a:srgbClr val="7F7F7F"/>
                </a:solidFill>
                <a:latin typeface="Arial"/>
                <a:cs typeface="Arial"/>
              </a:rPr>
              <a:t>mode</a:t>
            </a:r>
            <a:r>
              <a:rPr sz="1800" b="1" baseline="2314" dirty="0">
                <a:solidFill>
                  <a:srgbClr val="7F7F7F"/>
                </a:solidFill>
                <a:latin typeface="Arial"/>
                <a:cs typeface="Arial"/>
              </a:rPr>
              <a:t> (~10days)</a:t>
            </a:r>
            <a:r>
              <a:rPr sz="1800" b="1" spc="-22" baseline="231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spc="-7" baseline="2314" dirty="0">
                <a:solidFill>
                  <a:srgbClr val="7F7F7F"/>
                </a:solidFill>
                <a:latin typeface="Arial"/>
                <a:cs typeface="Arial"/>
              </a:rPr>
              <a:t>in rounds</a:t>
            </a:r>
            <a:endParaRPr sz="1800" baseline="2314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164436" y="1363319"/>
            <a:ext cx="3362960" cy="1113155"/>
          </a:xfrm>
          <a:custGeom>
            <a:avLst/>
            <a:gdLst/>
            <a:ahLst/>
            <a:cxnLst/>
            <a:rect l="l" t="t" r="r" b="b"/>
            <a:pathLst>
              <a:path w="3362959" h="1113155">
                <a:moveTo>
                  <a:pt x="0" y="0"/>
                </a:moveTo>
                <a:lnTo>
                  <a:pt x="3362769" y="0"/>
                </a:lnTo>
                <a:lnTo>
                  <a:pt x="3362769" y="1112761"/>
                </a:lnTo>
                <a:lnTo>
                  <a:pt x="0" y="111276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191436" y="1545729"/>
            <a:ext cx="3362960" cy="763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1495" indent="-284480">
              <a:lnSpc>
                <a:spcPct val="100000"/>
              </a:lnSpc>
              <a:spcBef>
                <a:spcPts val="100"/>
              </a:spcBef>
              <a:buClr>
                <a:srgbClr val="41844A"/>
              </a:buClr>
              <a:buSzPct val="125000"/>
              <a:buFont typeface="Arial MT"/>
              <a:buChar char="•"/>
              <a:tabLst>
                <a:tab pos="531495" algn="l"/>
                <a:tab pos="532130" algn="l"/>
              </a:tabLst>
            </a:pPr>
            <a:r>
              <a:rPr sz="1800" b="1" baseline="2314" dirty="0">
                <a:latin typeface="Arial"/>
                <a:cs typeface="Arial"/>
              </a:rPr>
              <a:t>2.8m</a:t>
            </a:r>
            <a:r>
              <a:rPr sz="1800" b="1" spc="-37" baseline="2314" dirty="0">
                <a:latin typeface="Arial"/>
                <a:cs typeface="Arial"/>
              </a:rPr>
              <a:t> </a:t>
            </a:r>
            <a:r>
              <a:rPr sz="1800" b="1" baseline="2314" dirty="0">
                <a:latin typeface="Arial"/>
                <a:cs typeface="Arial"/>
              </a:rPr>
              <a:t>eligible</a:t>
            </a:r>
            <a:r>
              <a:rPr sz="1800" b="1" spc="-30" baseline="2314" dirty="0">
                <a:latin typeface="Arial"/>
                <a:cs typeface="Arial"/>
              </a:rPr>
              <a:t> </a:t>
            </a:r>
            <a:r>
              <a:rPr sz="1800" b="1" spc="-7" baseline="2314" dirty="0">
                <a:latin typeface="Arial"/>
                <a:cs typeface="Arial"/>
              </a:rPr>
              <a:t>persons</a:t>
            </a:r>
            <a:endParaRPr sz="1800" baseline="2314">
              <a:latin typeface="Arial"/>
              <a:cs typeface="Arial"/>
            </a:endParaRPr>
          </a:p>
          <a:p>
            <a:pPr marL="531495" indent="-284480">
              <a:lnSpc>
                <a:spcPts val="1425"/>
              </a:lnSpc>
              <a:buClr>
                <a:srgbClr val="41844A"/>
              </a:buClr>
              <a:buSzPct val="125000"/>
              <a:buChar char="•"/>
              <a:tabLst>
                <a:tab pos="531495" algn="l"/>
                <a:tab pos="532130" algn="l"/>
              </a:tabLst>
            </a:pPr>
            <a:r>
              <a:rPr sz="1800" baseline="2314" dirty="0">
                <a:latin typeface="Arial MT"/>
                <a:cs typeface="Arial MT"/>
              </a:rPr>
              <a:t>Vaccinated</a:t>
            </a:r>
            <a:r>
              <a:rPr sz="1800" spc="-15" baseline="2314" dirty="0">
                <a:latin typeface="Arial MT"/>
                <a:cs typeface="Arial MT"/>
              </a:rPr>
              <a:t> </a:t>
            </a:r>
            <a:r>
              <a:rPr sz="1800" spc="-7" baseline="2314" dirty="0">
                <a:latin typeface="Arial MT"/>
                <a:cs typeface="Arial MT"/>
              </a:rPr>
              <a:t>using</a:t>
            </a:r>
            <a:r>
              <a:rPr sz="1800" spc="30" baseline="2314" dirty="0">
                <a:latin typeface="Arial MT"/>
                <a:cs typeface="Arial MT"/>
              </a:rPr>
              <a:t> </a:t>
            </a:r>
            <a:r>
              <a:rPr sz="1800" b="1" baseline="2314" dirty="0">
                <a:latin typeface="Arial"/>
                <a:cs typeface="Arial"/>
              </a:rPr>
              <a:t>Fixed</a:t>
            </a:r>
            <a:r>
              <a:rPr sz="1800" b="1" spc="-22" baseline="2314" dirty="0">
                <a:latin typeface="Arial"/>
                <a:cs typeface="Arial"/>
              </a:rPr>
              <a:t> </a:t>
            </a:r>
            <a:r>
              <a:rPr sz="1800" b="1" baseline="2314" dirty="0">
                <a:latin typeface="Arial"/>
                <a:cs typeface="Arial"/>
              </a:rPr>
              <a:t>post</a:t>
            </a:r>
            <a:r>
              <a:rPr sz="1800" b="1" spc="-22" baseline="2314" dirty="0">
                <a:latin typeface="Arial"/>
                <a:cs typeface="Arial"/>
              </a:rPr>
              <a:t> </a:t>
            </a:r>
            <a:r>
              <a:rPr sz="1800" b="1" baseline="2314" dirty="0">
                <a:latin typeface="Arial"/>
                <a:cs typeface="Arial"/>
              </a:rPr>
              <a:t>(60%) </a:t>
            </a:r>
            <a:r>
              <a:rPr sz="1800" baseline="2314" dirty="0">
                <a:latin typeface="Arial MT"/>
                <a:cs typeface="Arial MT"/>
              </a:rPr>
              <a:t>and</a:t>
            </a:r>
            <a:endParaRPr sz="1800" baseline="2314">
              <a:latin typeface="Arial MT"/>
              <a:cs typeface="Arial MT"/>
            </a:endParaRPr>
          </a:p>
          <a:p>
            <a:pPr marL="531495">
              <a:lnSpc>
                <a:spcPts val="1425"/>
              </a:lnSpc>
            </a:pPr>
            <a:r>
              <a:rPr sz="1200" b="1" spc="-5" dirty="0">
                <a:latin typeface="Arial"/>
                <a:cs typeface="Arial"/>
              </a:rPr>
              <a:t>Temporary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Fixed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Post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(40%)</a:t>
            </a:r>
            <a:endParaRPr sz="1200">
              <a:latin typeface="Arial"/>
              <a:cs typeface="Arial"/>
            </a:endParaRPr>
          </a:p>
          <a:p>
            <a:pPr marL="531495" indent="-284480">
              <a:lnSpc>
                <a:spcPct val="100000"/>
              </a:lnSpc>
              <a:spcBef>
                <a:spcPts val="15"/>
              </a:spcBef>
              <a:buClr>
                <a:srgbClr val="41844A"/>
              </a:buClr>
              <a:buSzPct val="125000"/>
              <a:buFont typeface="Arial MT"/>
              <a:buChar char="•"/>
              <a:tabLst>
                <a:tab pos="531495" algn="l"/>
                <a:tab pos="532130" algn="l"/>
              </a:tabLst>
            </a:pPr>
            <a:r>
              <a:rPr sz="1800" b="1" spc="-7" baseline="2314" dirty="0">
                <a:latin typeface="Arial"/>
                <a:cs typeface="Arial"/>
              </a:rPr>
              <a:t>Campaign</a:t>
            </a:r>
            <a:r>
              <a:rPr sz="1800" b="1" baseline="2314" dirty="0">
                <a:latin typeface="Arial"/>
                <a:cs typeface="Arial"/>
              </a:rPr>
              <a:t> </a:t>
            </a:r>
            <a:r>
              <a:rPr sz="1800" b="1" spc="-7" baseline="2314" dirty="0">
                <a:latin typeface="Arial"/>
                <a:cs typeface="Arial"/>
              </a:rPr>
              <a:t>mode</a:t>
            </a:r>
            <a:r>
              <a:rPr sz="1800" b="1" spc="7" baseline="2314" dirty="0">
                <a:latin typeface="Arial"/>
                <a:cs typeface="Arial"/>
              </a:rPr>
              <a:t> </a:t>
            </a:r>
            <a:r>
              <a:rPr sz="1800" b="1" spc="-7" baseline="2314" dirty="0">
                <a:latin typeface="Arial"/>
                <a:cs typeface="Arial"/>
              </a:rPr>
              <a:t>(~10days) </a:t>
            </a:r>
            <a:r>
              <a:rPr sz="1800" b="1" baseline="2314" dirty="0">
                <a:latin typeface="Arial"/>
                <a:cs typeface="Arial"/>
              </a:rPr>
              <a:t>in </a:t>
            </a:r>
            <a:r>
              <a:rPr sz="1800" b="1" spc="-7" baseline="2314" dirty="0">
                <a:latin typeface="Arial"/>
                <a:cs typeface="Arial"/>
              </a:rPr>
              <a:t>rounds</a:t>
            </a:r>
            <a:endParaRPr sz="1800" baseline="2314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22199" y="1092238"/>
            <a:ext cx="2402840" cy="266700"/>
          </a:xfrm>
          <a:prstGeom prst="rect">
            <a:avLst/>
          </a:prstGeom>
          <a:solidFill>
            <a:srgbClr val="E2F0E4"/>
          </a:solidFill>
        </p:spPr>
        <p:txBody>
          <a:bodyPr vert="horz" wrap="square" lIns="0" tIns="1397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10"/>
              </a:spcBef>
            </a:pPr>
            <a:r>
              <a:rPr sz="1400" b="1" i="1" spc="-5" dirty="0">
                <a:latin typeface="Arial"/>
                <a:cs typeface="Arial"/>
              </a:rPr>
              <a:t>Pulse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39585" y="5864669"/>
            <a:ext cx="6789420" cy="481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i="1" spc="-5" dirty="0">
                <a:latin typeface="Arial"/>
                <a:cs typeface="Arial"/>
              </a:rPr>
              <a:t>Fixed Post</a:t>
            </a:r>
            <a:r>
              <a:rPr sz="1000" i="1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(FP) </a:t>
            </a:r>
            <a:r>
              <a:rPr sz="1000" i="1" dirty="0">
                <a:latin typeface="Arial"/>
                <a:cs typeface="Arial"/>
              </a:rPr>
              <a:t>-</a:t>
            </a:r>
            <a:r>
              <a:rPr sz="1000" i="1" spc="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&lt;2km;</a:t>
            </a:r>
            <a:r>
              <a:rPr sz="1000" i="1" spc="-1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Temporary</a:t>
            </a:r>
            <a:r>
              <a:rPr sz="1000" i="1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Fixed Post</a:t>
            </a:r>
            <a:r>
              <a:rPr sz="1000" i="1" spc="-1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(TFP) 2-5km,</a:t>
            </a:r>
            <a:r>
              <a:rPr sz="1000" i="1" spc="-10" dirty="0">
                <a:latin typeface="Arial"/>
                <a:cs typeface="Arial"/>
              </a:rPr>
              <a:t> Mobile</a:t>
            </a:r>
            <a:r>
              <a:rPr sz="1000" i="1" spc="-5" dirty="0">
                <a:latin typeface="Arial"/>
                <a:cs typeface="Arial"/>
              </a:rPr>
              <a:t> </a:t>
            </a:r>
            <a:r>
              <a:rPr sz="1000" i="1" spc="-10" dirty="0">
                <a:latin typeface="Arial"/>
                <a:cs typeface="Arial"/>
              </a:rPr>
              <a:t>Team</a:t>
            </a:r>
            <a:r>
              <a:rPr sz="1000" i="1" spc="-5" dirty="0">
                <a:latin typeface="Arial"/>
                <a:cs typeface="Arial"/>
              </a:rPr>
              <a:t> (MT </a:t>
            </a:r>
            <a:r>
              <a:rPr sz="1000" i="1" dirty="0">
                <a:latin typeface="Arial"/>
                <a:cs typeface="Arial"/>
              </a:rPr>
              <a:t>)</a:t>
            </a:r>
            <a:r>
              <a:rPr sz="1000" i="1" spc="-5" dirty="0">
                <a:latin typeface="Arial"/>
                <a:cs typeface="Arial"/>
              </a:rPr>
              <a:t> &gt;5km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95"/>
              </a:lnSpc>
            </a:pPr>
            <a:r>
              <a:rPr sz="1000" i="1" spc="-5" dirty="0">
                <a:latin typeface="Arial"/>
                <a:cs typeface="Arial"/>
              </a:rPr>
              <a:t>*As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vaccine</a:t>
            </a:r>
            <a:r>
              <a:rPr sz="1000" i="1" spc="-20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supply</a:t>
            </a:r>
            <a:r>
              <a:rPr sz="1000" i="1" spc="-25" dirty="0">
                <a:latin typeface="Arial"/>
                <a:cs typeface="Arial"/>
              </a:rPr>
              <a:t> </a:t>
            </a:r>
            <a:r>
              <a:rPr sz="1000" i="1" spc="-5" dirty="0">
                <a:latin typeface="Arial"/>
                <a:cs typeface="Arial"/>
              </a:rPr>
              <a:t>improves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95"/>
              </a:lnSpc>
            </a:pPr>
            <a:r>
              <a:rPr sz="1000" dirty="0">
                <a:latin typeface="Calibri"/>
                <a:cs typeface="Calibri"/>
              </a:rPr>
              <a:t>**</a:t>
            </a:r>
            <a:r>
              <a:rPr sz="1000" spc="-5" dirty="0">
                <a:latin typeface="Calibri"/>
                <a:cs typeface="Calibri"/>
              </a:rPr>
              <a:t> There are additional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1.5M </a:t>
            </a:r>
            <a:r>
              <a:rPr sz="1000" dirty="0">
                <a:latin typeface="Calibri"/>
                <a:cs typeface="Calibri"/>
              </a:rPr>
              <a:t>and</a:t>
            </a:r>
            <a:r>
              <a:rPr sz="1000" spc="-5" dirty="0">
                <a:latin typeface="Calibri"/>
                <a:cs typeface="Calibri"/>
              </a:rPr>
              <a:t> 100,000 doses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-5" dirty="0">
                <a:latin typeface="Calibri"/>
                <a:cs typeface="Calibri"/>
              </a:rPr>
              <a:t> AstraZeneca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vaccines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expected from</a:t>
            </a:r>
            <a:r>
              <a:rPr sz="1000" spc="-10" dirty="0">
                <a:latin typeface="Calibri"/>
                <a:cs typeface="Calibri"/>
              </a:rPr>
              <a:t> </a:t>
            </a:r>
            <a:r>
              <a:rPr sz="1000" spc="-5" dirty="0">
                <a:latin typeface="Calibri"/>
                <a:cs typeface="Calibri"/>
              </a:rPr>
              <a:t>MTN</a:t>
            </a:r>
            <a:r>
              <a:rPr sz="1000" spc="5" dirty="0">
                <a:latin typeface="Calibri"/>
                <a:cs typeface="Calibri"/>
              </a:rPr>
              <a:t> </a:t>
            </a:r>
            <a:r>
              <a:rPr sz="1000" dirty="0">
                <a:latin typeface="Calibri"/>
                <a:cs typeface="Calibri"/>
              </a:rPr>
              <a:t>and</a:t>
            </a:r>
            <a:r>
              <a:rPr sz="1000" spc="-5" dirty="0">
                <a:latin typeface="Calibri"/>
                <a:cs typeface="Calibri"/>
              </a:rPr>
              <a:t> Government </a:t>
            </a:r>
            <a:r>
              <a:rPr sz="1000" dirty="0">
                <a:latin typeface="Calibri"/>
                <a:cs typeface="Calibri"/>
              </a:rPr>
              <a:t>of</a:t>
            </a:r>
            <a:r>
              <a:rPr sz="1000" spc="-5" dirty="0">
                <a:latin typeface="Calibri"/>
                <a:cs typeface="Calibri"/>
              </a:rPr>
              <a:t> India</a:t>
            </a:r>
            <a:r>
              <a:rPr sz="1000" dirty="0">
                <a:latin typeface="Calibri"/>
                <a:cs typeface="Calibri"/>
              </a:rPr>
              <a:t> </a:t>
            </a:r>
            <a:r>
              <a:rPr sz="1000" spc="-10" dirty="0">
                <a:latin typeface="Calibri"/>
                <a:cs typeface="Calibri"/>
              </a:rPr>
              <a:t>respectively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687838" y="1128598"/>
            <a:ext cx="2148205" cy="200660"/>
          </a:xfrm>
          <a:prstGeom prst="rect">
            <a:avLst/>
          </a:prstGeom>
          <a:solidFill>
            <a:srgbClr val="E2F0E4"/>
          </a:solidFill>
        </p:spPr>
        <p:txBody>
          <a:bodyPr vert="horz" wrap="square" lIns="0" tIns="88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70"/>
              </a:spcBef>
            </a:pPr>
            <a:r>
              <a:rPr sz="1200" b="1" i="1" spc="-5" dirty="0">
                <a:latin typeface="Arial"/>
                <a:cs typeface="Arial"/>
              </a:rPr>
              <a:t>Target</a:t>
            </a:r>
            <a:r>
              <a:rPr sz="1200" b="1" i="1" spc="-2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Priority</a:t>
            </a:r>
            <a:r>
              <a:rPr sz="1200" b="1" i="1" spc="-25" dirty="0">
                <a:latin typeface="Arial"/>
                <a:cs typeface="Arial"/>
              </a:rPr>
              <a:t> </a:t>
            </a:r>
            <a:r>
              <a:rPr sz="1200" b="1" i="1" spc="-5" dirty="0">
                <a:latin typeface="Arial"/>
                <a:cs typeface="Arial"/>
              </a:rPr>
              <a:t>Group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3796" y="1472755"/>
            <a:ext cx="2402205" cy="901065"/>
          </a:xfrm>
          <a:prstGeom prst="rect">
            <a:avLst/>
          </a:prstGeom>
          <a:solidFill>
            <a:srgbClr val="FAE4D5"/>
          </a:solidFill>
        </p:spPr>
        <p:txBody>
          <a:bodyPr vert="horz" wrap="square" lIns="0" tIns="173355" rIns="0" bIns="0" rtlCol="0">
            <a:spAutoFit/>
          </a:bodyPr>
          <a:lstStyle/>
          <a:p>
            <a:pPr marL="495300">
              <a:lnSpc>
                <a:spcPct val="100000"/>
              </a:lnSpc>
              <a:spcBef>
                <a:spcPts val="1365"/>
              </a:spcBef>
            </a:pPr>
            <a:r>
              <a:rPr sz="2800" b="1" spc="-5" dirty="0">
                <a:latin typeface="Candara"/>
                <a:cs typeface="Candara"/>
              </a:rPr>
              <a:t>Pulse</a:t>
            </a:r>
            <a:r>
              <a:rPr sz="2800" b="1" spc="-45" dirty="0">
                <a:latin typeface="Candara"/>
                <a:cs typeface="Candara"/>
              </a:rPr>
              <a:t> </a:t>
            </a:r>
            <a:r>
              <a:rPr sz="2800" b="1" dirty="0">
                <a:latin typeface="Candara"/>
                <a:cs typeface="Candara"/>
              </a:rPr>
              <a:t>1</a:t>
            </a:r>
            <a:endParaRPr sz="2800">
              <a:latin typeface="Candara"/>
              <a:cs typeface="Candara"/>
            </a:endParaRPr>
          </a:p>
        </p:txBody>
      </p:sp>
      <p:pic>
        <p:nvPicPr>
          <p:cNvPr id="24" name="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4675" y="2547708"/>
            <a:ext cx="2401925" cy="901446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288721" y="3625926"/>
            <a:ext cx="2402205" cy="899160"/>
          </a:xfrm>
          <a:prstGeom prst="rect">
            <a:avLst/>
          </a:prstGeom>
          <a:solidFill>
            <a:srgbClr val="FAE4D5"/>
          </a:solidFill>
        </p:spPr>
        <p:txBody>
          <a:bodyPr vert="horz" wrap="square" lIns="0" tIns="172085" rIns="0" bIns="0" rtlCol="0">
            <a:spAutoFit/>
          </a:bodyPr>
          <a:lstStyle/>
          <a:p>
            <a:pPr marL="495934">
              <a:lnSpc>
                <a:spcPct val="100000"/>
              </a:lnSpc>
              <a:spcBef>
                <a:spcPts val="1355"/>
              </a:spcBef>
            </a:pPr>
            <a:r>
              <a:rPr sz="2800" b="1" spc="-10" dirty="0">
                <a:latin typeface="Candara"/>
                <a:cs typeface="Candara"/>
              </a:rPr>
              <a:t>Pulse</a:t>
            </a:r>
            <a:r>
              <a:rPr sz="2800" b="1" spc="-40" dirty="0">
                <a:latin typeface="Candara"/>
                <a:cs typeface="Candara"/>
              </a:rPr>
              <a:t> </a:t>
            </a:r>
            <a:r>
              <a:rPr sz="2800" b="1" dirty="0">
                <a:latin typeface="Candara"/>
                <a:cs typeface="Candara"/>
              </a:rPr>
              <a:t>3</a:t>
            </a:r>
            <a:endParaRPr sz="2800">
              <a:latin typeface="Candara"/>
              <a:cs typeface="Candar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02805" y="4973428"/>
            <a:ext cx="1078865" cy="356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90"/>
              </a:lnSpc>
            </a:pPr>
            <a:r>
              <a:rPr sz="2800" b="1" spc="-5" dirty="0">
                <a:latin typeface="Candara"/>
                <a:cs typeface="Candara"/>
              </a:rPr>
              <a:t>Pulse</a:t>
            </a:r>
            <a:r>
              <a:rPr sz="2800" b="1" spc="-90" dirty="0">
                <a:latin typeface="Candara"/>
                <a:cs typeface="Candara"/>
              </a:rPr>
              <a:t> </a:t>
            </a:r>
            <a:r>
              <a:rPr sz="2800" b="1" dirty="0">
                <a:latin typeface="Candara"/>
                <a:cs typeface="Candara"/>
              </a:rPr>
              <a:t>4</a:t>
            </a:r>
            <a:endParaRPr sz="2800">
              <a:latin typeface="Candara"/>
              <a:cs typeface="Candar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925604" y="1114196"/>
            <a:ext cx="2148840" cy="200660"/>
          </a:xfrm>
          <a:prstGeom prst="rect">
            <a:avLst/>
          </a:prstGeom>
          <a:solidFill>
            <a:srgbClr val="E2F0E4"/>
          </a:solidFill>
        </p:spPr>
        <p:txBody>
          <a:bodyPr vert="horz" wrap="square" lIns="0" tIns="825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65"/>
              </a:spcBef>
            </a:pPr>
            <a:r>
              <a:rPr sz="1200" b="1" i="1" spc="-5" dirty="0">
                <a:latin typeface="Arial"/>
                <a:cs typeface="Arial"/>
              </a:rPr>
              <a:t>Qty</a:t>
            </a:r>
            <a:r>
              <a:rPr sz="1200" b="1" i="1" spc="-15" dirty="0">
                <a:latin typeface="Arial"/>
                <a:cs typeface="Arial"/>
              </a:rPr>
              <a:t> </a:t>
            </a:r>
            <a:r>
              <a:rPr sz="1200" b="1" i="1" spc="-5" dirty="0">
                <a:latin typeface="Arial"/>
                <a:cs typeface="Arial"/>
              </a:rPr>
              <a:t>of</a:t>
            </a:r>
            <a:r>
              <a:rPr sz="1200" b="1" i="1" spc="-2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vaccines</a:t>
            </a:r>
            <a:r>
              <a:rPr sz="1200" b="1" i="1" spc="-1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expected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164436" y="1092238"/>
            <a:ext cx="3362960" cy="208915"/>
          </a:xfrm>
          <a:prstGeom prst="rect">
            <a:avLst/>
          </a:prstGeom>
          <a:solidFill>
            <a:srgbClr val="E2F0E4"/>
          </a:solidFill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Arial"/>
                <a:cs typeface="Arial"/>
              </a:rPr>
              <a:t>Population to be</a:t>
            </a:r>
            <a:r>
              <a:rPr sz="1200" b="1" i="1" dirty="0">
                <a:latin typeface="Arial"/>
                <a:cs typeface="Arial"/>
              </a:rPr>
              <a:t> covered</a:t>
            </a:r>
            <a:r>
              <a:rPr sz="1200" b="1" i="1" spc="-5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+</a:t>
            </a:r>
            <a:r>
              <a:rPr sz="1200" b="1" i="1" spc="-15" dirty="0">
                <a:latin typeface="Arial"/>
                <a:cs typeface="Arial"/>
              </a:rPr>
              <a:t> </a:t>
            </a:r>
            <a:r>
              <a:rPr sz="1200" b="1" i="1" spc="-5" dirty="0">
                <a:latin typeface="Arial"/>
                <a:cs typeface="Arial"/>
              </a:rPr>
              <a:t>Strategy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714839" y="2705036"/>
            <a:ext cx="2148205" cy="868680"/>
          </a:xfrm>
          <a:custGeom>
            <a:avLst/>
            <a:gdLst/>
            <a:ahLst/>
            <a:cxnLst/>
            <a:rect l="l" t="t" r="r" b="b"/>
            <a:pathLst>
              <a:path w="2148204" h="868679">
                <a:moveTo>
                  <a:pt x="2148116" y="0"/>
                </a:moveTo>
                <a:lnTo>
                  <a:pt x="0" y="0"/>
                </a:lnTo>
                <a:lnTo>
                  <a:pt x="0" y="841679"/>
                </a:lnTo>
                <a:lnTo>
                  <a:pt x="0" y="868680"/>
                </a:lnTo>
                <a:lnTo>
                  <a:pt x="2148116" y="868680"/>
                </a:lnTo>
                <a:lnTo>
                  <a:pt x="2148116" y="841679"/>
                </a:lnTo>
                <a:lnTo>
                  <a:pt x="2148116" y="0"/>
                </a:lnTo>
                <a:close/>
              </a:path>
            </a:pathLst>
          </a:custGeom>
          <a:solidFill>
            <a:srgbClr val="7F7F7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990238" y="2757645"/>
            <a:ext cx="1544955" cy="74803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91770" indent="-192405">
              <a:lnSpc>
                <a:spcPct val="99000"/>
              </a:lnSpc>
              <a:spcBef>
                <a:spcPts val="170"/>
              </a:spcBef>
            </a:pPr>
            <a:r>
              <a:rPr sz="1500" spc="-969" dirty="0">
                <a:solidFill>
                  <a:srgbClr val="7F7F7F"/>
                </a:solidFill>
                <a:latin typeface="Arial MT"/>
                <a:cs typeface="Arial MT"/>
              </a:rPr>
              <a:t>▪ </a:t>
            </a:r>
            <a:r>
              <a:rPr sz="1500" spc="145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1800" b="1" baseline="2314" dirty="0">
                <a:solidFill>
                  <a:srgbClr val="7F7F7F"/>
                </a:solidFill>
                <a:latin typeface="Arial"/>
                <a:cs typeface="Arial"/>
              </a:rPr>
              <a:t>2&amp;3: </a:t>
            </a:r>
            <a:r>
              <a:rPr sz="1800" spc="-7" baseline="2314" dirty="0">
                <a:solidFill>
                  <a:srgbClr val="7F7F7F"/>
                </a:solidFill>
                <a:latin typeface="Arial MT"/>
                <a:cs typeface="Arial MT"/>
              </a:rPr>
              <a:t>&gt;</a:t>
            </a:r>
            <a:r>
              <a:rPr sz="1800" baseline="2314" dirty="0">
                <a:solidFill>
                  <a:srgbClr val="7F7F7F"/>
                </a:solidFill>
                <a:latin typeface="Arial MT"/>
                <a:cs typeface="Arial MT"/>
              </a:rPr>
              <a:t>50</a:t>
            </a:r>
            <a:r>
              <a:rPr sz="1800" spc="7" baseline="2314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1800" baseline="2314" dirty="0">
                <a:solidFill>
                  <a:srgbClr val="7F7F7F"/>
                </a:solidFill>
                <a:latin typeface="Arial MT"/>
                <a:cs typeface="Arial MT"/>
              </a:rPr>
              <a:t>-</a:t>
            </a:r>
            <a:r>
              <a:rPr sz="1800" spc="-7" baseline="2314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1800" baseline="2314" dirty="0">
                <a:solidFill>
                  <a:srgbClr val="7F7F7F"/>
                </a:solidFill>
                <a:latin typeface="Arial MT"/>
                <a:cs typeface="Arial MT"/>
              </a:rPr>
              <a:t>5</a:t>
            </a:r>
            <a:r>
              <a:rPr sz="1800" spc="15" baseline="2314" dirty="0">
                <a:solidFill>
                  <a:srgbClr val="7F7F7F"/>
                </a:solidFill>
                <a:latin typeface="Arial MT"/>
                <a:cs typeface="Arial MT"/>
              </a:rPr>
              <a:t>9</a:t>
            </a:r>
            <a:r>
              <a:rPr sz="1800" spc="-15" baseline="2314" dirty="0">
                <a:solidFill>
                  <a:srgbClr val="7F7F7F"/>
                </a:solidFill>
                <a:latin typeface="Arial MT"/>
                <a:cs typeface="Arial MT"/>
              </a:rPr>
              <a:t>y</a:t>
            </a:r>
            <a:r>
              <a:rPr sz="1800" spc="15" baseline="2314" dirty="0">
                <a:solidFill>
                  <a:srgbClr val="7F7F7F"/>
                </a:solidFill>
                <a:latin typeface="Arial MT"/>
                <a:cs typeface="Arial MT"/>
              </a:rPr>
              <a:t>e</a:t>
            </a:r>
            <a:r>
              <a:rPr sz="1800" baseline="2314" dirty="0">
                <a:solidFill>
                  <a:srgbClr val="7F7F7F"/>
                </a:solidFill>
                <a:latin typeface="Arial MT"/>
                <a:cs typeface="Arial MT"/>
              </a:rPr>
              <a:t>a</a:t>
            </a:r>
            <a:r>
              <a:rPr sz="1800" spc="-15" baseline="2314" dirty="0">
                <a:solidFill>
                  <a:srgbClr val="7F7F7F"/>
                </a:solidFill>
                <a:latin typeface="Arial MT"/>
                <a:cs typeface="Arial MT"/>
              </a:rPr>
              <a:t>r</a:t>
            </a:r>
            <a:r>
              <a:rPr sz="1800" spc="7" baseline="2314" dirty="0">
                <a:solidFill>
                  <a:srgbClr val="7F7F7F"/>
                </a:solidFill>
                <a:latin typeface="Arial MT"/>
                <a:cs typeface="Arial MT"/>
              </a:rPr>
              <a:t>s</a:t>
            </a:r>
            <a:r>
              <a:rPr sz="1800" baseline="2314" dirty="0">
                <a:solidFill>
                  <a:srgbClr val="7F7F7F"/>
                </a:solidFill>
                <a:latin typeface="Arial MT"/>
                <a:cs typeface="Arial MT"/>
              </a:rPr>
              <a:t>,  </a:t>
            </a:r>
            <a:r>
              <a:rPr sz="1200" spc="-5" dirty="0">
                <a:solidFill>
                  <a:srgbClr val="7F7F7F"/>
                </a:solidFill>
                <a:latin typeface="Arial MT"/>
                <a:cs typeface="Arial MT"/>
              </a:rPr>
              <a:t>70+, </a:t>
            </a:r>
            <a:r>
              <a:rPr sz="1200" dirty="0">
                <a:solidFill>
                  <a:srgbClr val="7F7F7F"/>
                </a:solidFill>
                <a:latin typeface="Arial MT"/>
                <a:cs typeface="Arial MT"/>
              </a:rPr>
              <a:t>people 18 - </a:t>
            </a:r>
            <a:r>
              <a:rPr sz="1200" spc="5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7F7F7F"/>
                </a:solidFill>
                <a:latin typeface="Arial MT"/>
                <a:cs typeface="Arial MT"/>
              </a:rPr>
              <a:t>48years </a:t>
            </a:r>
            <a:r>
              <a:rPr sz="1200" spc="-5" dirty="0">
                <a:solidFill>
                  <a:srgbClr val="7F7F7F"/>
                </a:solidFill>
                <a:latin typeface="Arial MT"/>
                <a:cs typeface="Arial MT"/>
              </a:rPr>
              <a:t>with Co- </a:t>
            </a:r>
            <a:r>
              <a:rPr sz="1200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7F7F7F"/>
                </a:solidFill>
                <a:latin typeface="Arial MT"/>
                <a:cs typeface="Arial MT"/>
              </a:rPr>
              <a:t>morbidities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687838" y="2678036"/>
            <a:ext cx="2148205" cy="868680"/>
          </a:xfrm>
          <a:custGeom>
            <a:avLst/>
            <a:gdLst/>
            <a:ahLst/>
            <a:cxnLst/>
            <a:rect l="l" t="t" r="r" b="b"/>
            <a:pathLst>
              <a:path w="2148204" h="868679">
                <a:moveTo>
                  <a:pt x="0" y="0"/>
                </a:moveTo>
                <a:lnTo>
                  <a:pt x="2148116" y="0"/>
                </a:lnTo>
                <a:lnTo>
                  <a:pt x="2148116" y="868679"/>
                </a:lnTo>
                <a:lnTo>
                  <a:pt x="0" y="868679"/>
                </a:lnTo>
                <a:lnTo>
                  <a:pt x="0" y="0"/>
                </a:lnTo>
                <a:close/>
              </a:path>
            </a:pathLst>
          </a:custGeom>
          <a:solidFill>
            <a:srgbClr val="DDEA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714838" y="2700261"/>
            <a:ext cx="2148205" cy="789940"/>
          </a:xfrm>
          <a:prstGeom prst="rect">
            <a:avLst/>
          </a:prstGeom>
        </p:spPr>
        <p:txBody>
          <a:bodyPr vert="horz" wrap="square" lIns="0" tIns="52069" rIns="0" bIns="0" rtlCol="0">
            <a:spAutoFit/>
          </a:bodyPr>
          <a:lstStyle/>
          <a:p>
            <a:pPr marL="440055" marR="347980" indent="-192405">
              <a:lnSpc>
                <a:spcPct val="99000"/>
              </a:lnSpc>
              <a:spcBef>
                <a:spcPts val="409"/>
              </a:spcBef>
              <a:buClr>
                <a:srgbClr val="41844A"/>
              </a:buClr>
              <a:buSzPct val="125000"/>
              <a:buFont typeface="Arial MT"/>
              <a:buChar char="▪"/>
              <a:tabLst>
                <a:tab pos="440690" algn="l"/>
              </a:tabLst>
            </a:pPr>
            <a:r>
              <a:rPr sz="1800" b="1" baseline="2314" dirty="0">
                <a:latin typeface="Arial"/>
                <a:cs typeface="Arial"/>
              </a:rPr>
              <a:t>2&amp;3:</a:t>
            </a:r>
            <a:r>
              <a:rPr sz="1800" b="1" spc="-44" baseline="2314" dirty="0">
                <a:latin typeface="Arial"/>
                <a:cs typeface="Arial"/>
              </a:rPr>
              <a:t> </a:t>
            </a:r>
            <a:r>
              <a:rPr sz="1800" spc="-7" baseline="2314" dirty="0">
                <a:latin typeface="Arial MT"/>
                <a:cs typeface="Arial MT"/>
              </a:rPr>
              <a:t>&gt;50</a:t>
            </a:r>
            <a:r>
              <a:rPr sz="1800" spc="-37" baseline="2314" dirty="0">
                <a:latin typeface="Arial MT"/>
                <a:cs typeface="Arial MT"/>
              </a:rPr>
              <a:t> </a:t>
            </a:r>
            <a:r>
              <a:rPr sz="1800" baseline="2314" dirty="0">
                <a:latin typeface="Arial MT"/>
                <a:cs typeface="Arial MT"/>
              </a:rPr>
              <a:t>-</a:t>
            </a:r>
            <a:r>
              <a:rPr sz="1800" spc="-52" baseline="2314" dirty="0">
                <a:latin typeface="Arial MT"/>
                <a:cs typeface="Arial MT"/>
              </a:rPr>
              <a:t> </a:t>
            </a:r>
            <a:r>
              <a:rPr sz="1800" baseline="2314" dirty="0">
                <a:latin typeface="Arial MT"/>
                <a:cs typeface="Arial MT"/>
              </a:rPr>
              <a:t>59years, </a:t>
            </a:r>
            <a:r>
              <a:rPr sz="1800" spc="-480" baseline="2314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70+, </a:t>
            </a:r>
            <a:r>
              <a:rPr sz="1200" dirty="0">
                <a:latin typeface="Arial MT"/>
                <a:cs typeface="Arial MT"/>
              </a:rPr>
              <a:t>people 18 -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48years </a:t>
            </a:r>
            <a:r>
              <a:rPr sz="1200" spc="-5" dirty="0">
                <a:latin typeface="Arial MT"/>
                <a:cs typeface="Arial MT"/>
              </a:rPr>
              <a:t>with </a:t>
            </a:r>
            <a:r>
              <a:rPr sz="1200" dirty="0">
                <a:latin typeface="Arial MT"/>
                <a:cs typeface="Arial MT"/>
              </a:rPr>
              <a:t>Co-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morbidities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226924" y="3062539"/>
            <a:ext cx="1263650" cy="170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b="1" dirty="0">
                <a:solidFill>
                  <a:srgbClr val="7F7F7F"/>
                </a:solidFill>
                <a:latin typeface="Arial"/>
                <a:cs typeface="Arial"/>
              </a:rPr>
              <a:t>33.3m</a:t>
            </a:r>
            <a:r>
              <a:rPr sz="1200" b="1" spc="-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F7F7F"/>
                </a:solidFill>
                <a:latin typeface="Arial"/>
                <a:cs typeface="Arial"/>
              </a:rPr>
              <a:t>doses</a:t>
            </a:r>
            <a:r>
              <a:rPr sz="1200" b="1" spc="-3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7F7F7F"/>
                </a:solidFill>
                <a:latin typeface="Arial"/>
                <a:cs typeface="Arial"/>
              </a:rPr>
              <a:t>(AZ)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925959" y="2705036"/>
            <a:ext cx="2174240" cy="868680"/>
          </a:xfrm>
          <a:prstGeom prst="rect">
            <a:avLst/>
          </a:prstGeom>
          <a:solidFill>
            <a:srgbClr val="DDEAF6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274320">
              <a:lnSpc>
                <a:spcPct val="100000"/>
              </a:lnSpc>
              <a:spcBef>
                <a:spcPts val="994"/>
              </a:spcBef>
            </a:pPr>
            <a:r>
              <a:rPr sz="1200" b="1" dirty="0">
                <a:latin typeface="Arial"/>
                <a:cs typeface="Arial"/>
              </a:rPr>
              <a:t>33.3m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doses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(AZ)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191437" y="2641675"/>
            <a:ext cx="3362960" cy="932180"/>
          </a:xfrm>
          <a:custGeom>
            <a:avLst/>
            <a:gdLst/>
            <a:ahLst/>
            <a:cxnLst/>
            <a:rect l="l" t="t" r="r" b="b"/>
            <a:pathLst>
              <a:path w="3362959" h="932179">
                <a:moveTo>
                  <a:pt x="3362769" y="0"/>
                </a:moveTo>
                <a:lnTo>
                  <a:pt x="0" y="0"/>
                </a:lnTo>
                <a:lnTo>
                  <a:pt x="0" y="905040"/>
                </a:lnTo>
                <a:lnTo>
                  <a:pt x="0" y="932040"/>
                </a:lnTo>
                <a:lnTo>
                  <a:pt x="3362769" y="932040"/>
                </a:lnTo>
                <a:lnTo>
                  <a:pt x="3362769" y="905040"/>
                </a:lnTo>
                <a:lnTo>
                  <a:pt x="3362769" y="0"/>
                </a:lnTo>
                <a:close/>
              </a:path>
            </a:pathLst>
          </a:custGeom>
          <a:solidFill>
            <a:srgbClr val="7F7F7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465756" y="2725603"/>
            <a:ext cx="2868295" cy="76200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5"/>
              </a:spcBef>
              <a:tabLst>
                <a:tab pos="285750" algn="l"/>
              </a:tabLst>
            </a:pPr>
            <a:r>
              <a:rPr sz="1500" dirty="0">
                <a:solidFill>
                  <a:srgbClr val="7F7F7F"/>
                </a:solidFill>
                <a:latin typeface="Arial MT"/>
                <a:cs typeface="Arial MT"/>
              </a:rPr>
              <a:t>•	</a:t>
            </a:r>
            <a:r>
              <a:rPr sz="1800" b="1" baseline="2314" dirty="0">
                <a:solidFill>
                  <a:srgbClr val="7F7F7F"/>
                </a:solidFill>
                <a:latin typeface="Arial"/>
                <a:cs typeface="Arial"/>
              </a:rPr>
              <a:t>16.7m</a:t>
            </a:r>
            <a:r>
              <a:rPr sz="1800" b="1" spc="-52" baseline="231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spc="-7" baseline="2314" dirty="0">
                <a:solidFill>
                  <a:srgbClr val="7F7F7F"/>
                </a:solidFill>
                <a:latin typeface="Arial"/>
                <a:cs typeface="Arial"/>
              </a:rPr>
              <a:t>persons</a:t>
            </a:r>
            <a:endParaRPr sz="1800" baseline="2314">
              <a:latin typeface="Arial"/>
              <a:cs typeface="Arial"/>
            </a:endParaRPr>
          </a:p>
          <a:p>
            <a:pPr marL="285750" marR="264795" indent="-286385">
              <a:lnSpc>
                <a:spcPts val="1410"/>
              </a:lnSpc>
              <a:spcBef>
                <a:spcPts val="75"/>
              </a:spcBef>
              <a:tabLst>
                <a:tab pos="285750" algn="l"/>
                <a:tab pos="1816100" algn="l"/>
              </a:tabLst>
            </a:pPr>
            <a:r>
              <a:rPr sz="1500" dirty="0">
                <a:solidFill>
                  <a:srgbClr val="7F7F7F"/>
                </a:solidFill>
                <a:latin typeface="Arial MT"/>
                <a:cs typeface="Arial MT"/>
              </a:rPr>
              <a:t>•	</a:t>
            </a:r>
            <a:r>
              <a:rPr sz="1800" baseline="2314" dirty="0">
                <a:solidFill>
                  <a:srgbClr val="7F7F7F"/>
                </a:solidFill>
                <a:latin typeface="Arial MT"/>
                <a:cs typeface="Arial MT"/>
              </a:rPr>
              <a:t>Vaccinated</a:t>
            </a:r>
            <a:r>
              <a:rPr sz="1800" spc="7" baseline="2314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1800" spc="-7" baseline="2314" dirty="0">
                <a:solidFill>
                  <a:srgbClr val="7F7F7F"/>
                </a:solidFill>
                <a:latin typeface="Arial MT"/>
                <a:cs typeface="Arial MT"/>
              </a:rPr>
              <a:t>using</a:t>
            </a:r>
            <a:r>
              <a:rPr sz="1800" spc="52" baseline="2314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1800" b="1" spc="-7" baseline="2314" dirty="0">
                <a:solidFill>
                  <a:srgbClr val="7F7F7F"/>
                </a:solidFill>
                <a:latin typeface="Arial"/>
                <a:cs typeface="Arial"/>
              </a:rPr>
              <a:t>FP	(50%),</a:t>
            </a:r>
            <a:r>
              <a:rPr sz="1800" b="1" spc="-112" baseline="231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baseline="2314" dirty="0">
                <a:solidFill>
                  <a:srgbClr val="7F7F7F"/>
                </a:solidFill>
                <a:latin typeface="Arial"/>
                <a:cs typeface="Arial"/>
              </a:rPr>
              <a:t>TFP </a:t>
            </a:r>
            <a:r>
              <a:rPr sz="1800" b="1" spc="-472" baseline="231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7F7F7F"/>
                </a:solidFill>
                <a:latin typeface="Arial"/>
                <a:cs typeface="Arial"/>
              </a:rPr>
              <a:t>(30%), </a:t>
            </a:r>
            <a:r>
              <a:rPr sz="1200" b="1" dirty="0">
                <a:solidFill>
                  <a:srgbClr val="7F7F7F"/>
                </a:solidFill>
                <a:latin typeface="Arial"/>
                <a:cs typeface="Arial"/>
              </a:rPr>
              <a:t>MT</a:t>
            </a:r>
            <a:r>
              <a:rPr sz="1200" b="1" spc="3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F7F7F"/>
                </a:solidFill>
                <a:latin typeface="Arial"/>
                <a:cs typeface="Arial"/>
              </a:rPr>
              <a:t>(20%)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1430"/>
              </a:lnSpc>
              <a:tabLst>
                <a:tab pos="285750" algn="l"/>
              </a:tabLst>
            </a:pPr>
            <a:r>
              <a:rPr sz="1500" dirty="0">
                <a:solidFill>
                  <a:srgbClr val="7F7F7F"/>
                </a:solidFill>
                <a:latin typeface="Arial MT"/>
                <a:cs typeface="Arial MT"/>
              </a:rPr>
              <a:t>•	</a:t>
            </a:r>
            <a:r>
              <a:rPr sz="1800" b="1" spc="-7" baseline="2314" dirty="0">
                <a:solidFill>
                  <a:srgbClr val="7F7F7F"/>
                </a:solidFill>
                <a:latin typeface="Arial"/>
                <a:cs typeface="Arial"/>
              </a:rPr>
              <a:t>Campaign mode</a:t>
            </a:r>
            <a:r>
              <a:rPr sz="1800" b="1" baseline="2314" dirty="0">
                <a:solidFill>
                  <a:srgbClr val="7F7F7F"/>
                </a:solidFill>
                <a:latin typeface="Arial"/>
                <a:cs typeface="Arial"/>
              </a:rPr>
              <a:t> (10days)</a:t>
            </a:r>
            <a:r>
              <a:rPr sz="1800" b="1" spc="-7" baseline="231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baseline="2314" dirty="0">
                <a:solidFill>
                  <a:srgbClr val="7F7F7F"/>
                </a:solidFill>
                <a:latin typeface="Arial"/>
                <a:cs typeface="Arial"/>
              </a:rPr>
              <a:t>in</a:t>
            </a:r>
            <a:r>
              <a:rPr sz="1800" b="1" spc="-7" baseline="2314" dirty="0">
                <a:solidFill>
                  <a:srgbClr val="7F7F7F"/>
                </a:solidFill>
                <a:latin typeface="Arial"/>
                <a:cs typeface="Arial"/>
              </a:rPr>
              <a:t> rounds</a:t>
            </a:r>
            <a:endParaRPr sz="1800" baseline="2314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164436" y="2614676"/>
            <a:ext cx="3362960" cy="932180"/>
          </a:xfrm>
          <a:custGeom>
            <a:avLst/>
            <a:gdLst/>
            <a:ahLst/>
            <a:cxnLst/>
            <a:rect l="l" t="t" r="r" b="b"/>
            <a:pathLst>
              <a:path w="3362959" h="932179">
                <a:moveTo>
                  <a:pt x="0" y="0"/>
                </a:moveTo>
                <a:lnTo>
                  <a:pt x="3362769" y="0"/>
                </a:lnTo>
                <a:lnTo>
                  <a:pt x="3362769" y="932040"/>
                </a:lnTo>
                <a:lnTo>
                  <a:pt x="0" y="932040"/>
                </a:lnTo>
                <a:lnTo>
                  <a:pt x="0" y="0"/>
                </a:lnTo>
                <a:close/>
              </a:path>
            </a:pathLst>
          </a:custGeom>
          <a:solidFill>
            <a:srgbClr val="DDEA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8426424" y="2706370"/>
            <a:ext cx="2892425" cy="763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6545" indent="-284480">
              <a:lnSpc>
                <a:spcPct val="100000"/>
              </a:lnSpc>
              <a:spcBef>
                <a:spcPts val="100"/>
              </a:spcBef>
              <a:buClr>
                <a:srgbClr val="41844A"/>
              </a:buClr>
              <a:buSzPct val="125000"/>
              <a:buFont typeface="Arial MT"/>
              <a:buChar char="•"/>
              <a:tabLst>
                <a:tab pos="296545" algn="l"/>
                <a:tab pos="297180" algn="l"/>
              </a:tabLst>
            </a:pPr>
            <a:r>
              <a:rPr sz="1800" b="1" baseline="2314" dirty="0">
                <a:latin typeface="Arial"/>
                <a:cs typeface="Arial"/>
              </a:rPr>
              <a:t>16.7m</a:t>
            </a:r>
            <a:r>
              <a:rPr sz="1800" b="1" spc="-44" baseline="2314" dirty="0">
                <a:latin typeface="Arial"/>
                <a:cs typeface="Arial"/>
              </a:rPr>
              <a:t> </a:t>
            </a:r>
            <a:r>
              <a:rPr sz="1800" b="1" spc="-7" baseline="2314" dirty="0">
                <a:latin typeface="Arial"/>
                <a:cs typeface="Arial"/>
              </a:rPr>
              <a:t>persons</a:t>
            </a:r>
            <a:endParaRPr sz="1800" baseline="2314">
              <a:latin typeface="Arial"/>
              <a:cs typeface="Arial"/>
            </a:endParaRPr>
          </a:p>
          <a:p>
            <a:pPr marL="296545" marR="277495" indent="-284480">
              <a:lnSpc>
                <a:spcPts val="1410"/>
              </a:lnSpc>
              <a:spcBef>
                <a:spcPts val="70"/>
              </a:spcBef>
              <a:buClr>
                <a:srgbClr val="41844A"/>
              </a:buClr>
              <a:buSzPct val="125000"/>
              <a:buChar char="•"/>
              <a:tabLst>
                <a:tab pos="296545" algn="l"/>
                <a:tab pos="297180" algn="l"/>
                <a:tab pos="1828164" algn="l"/>
              </a:tabLst>
            </a:pPr>
            <a:r>
              <a:rPr sz="1800" spc="7" baseline="2314" dirty="0">
                <a:latin typeface="Arial MT"/>
                <a:cs typeface="Arial MT"/>
              </a:rPr>
              <a:t>V</a:t>
            </a:r>
            <a:r>
              <a:rPr sz="1800" baseline="2314" dirty="0">
                <a:latin typeface="Arial MT"/>
                <a:cs typeface="Arial MT"/>
              </a:rPr>
              <a:t>acc</a:t>
            </a:r>
            <a:r>
              <a:rPr sz="1800" spc="-15" baseline="2314" dirty="0">
                <a:latin typeface="Arial MT"/>
                <a:cs typeface="Arial MT"/>
              </a:rPr>
              <a:t>i</a:t>
            </a:r>
            <a:r>
              <a:rPr sz="1800" spc="15" baseline="2314" dirty="0">
                <a:latin typeface="Arial MT"/>
                <a:cs typeface="Arial MT"/>
              </a:rPr>
              <a:t>n</a:t>
            </a:r>
            <a:r>
              <a:rPr sz="1800" baseline="2314" dirty="0">
                <a:latin typeface="Arial MT"/>
                <a:cs typeface="Arial MT"/>
              </a:rPr>
              <a:t>a</a:t>
            </a:r>
            <a:r>
              <a:rPr sz="1800" spc="7" baseline="2314" dirty="0">
                <a:latin typeface="Arial MT"/>
                <a:cs typeface="Arial MT"/>
              </a:rPr>
              <a:t>t</a:t>
            </a:r>
            <a:r>
              <a:rPr sz="1800" baseline="2314" dirty="0">
                <a:latin typeface="Arial MT"/>
                <a:cs typeface="Arial MT"/>
              </a:rPr>
              <a:t>ed</a:t>
            </a:r>
            <a:r>
              <a:rPr sz="1800" spc="7" baseline="2314" dirty="0">
                <a:latin typeface="Arial MT"/>
                <a:cs typeface="Arial MT"/>
              </a:rPr>
              <a:t> </a:t>
            </a:r>
            <a:r>
              <a:rPr sz="1800" baseline="2314" dirty="0">
                <a:latin typeface="Arial MT"/>
                <a:cs typeface="Arial MT"/>
              </a:rPr>
              <a:t>us</a:t>
            </a:r>
            <a:r>
              <a:rPr sz="1800" spc="-15" baseline="2314" dirty="0">
                <a:latin typeface="Arial MT"/>
                <a:cs typeface="Arial MT"/>
              </a:rPr>
              <a:t>i</a:t>
            </a:r>
            <a:r>
              <a:rPr sz="1800" baseline="2314" dirty="0">
                <a:latin typeface="Arial MT"/>
                <a:cs typeface="Arial MT"/>
              </a:rPr>
              <a:t>ng</a:t>
            </a:r>
            <a:r>
              <a:rPr sz="1800" spc="44" baseline="2314" dirty="0">
                <a:latin typeface="Arial MT"/>
                <a:cs typeface="Arial MT"/>
              </a:rPr>
              <a:t> </a:t>
            </a:r>
            <a:r>
              <a:rPr sz="1800" b="1" spc="-7" baseline="2314" dirty="0">
                <a:latin typeface="Arial"/>
                <a:cs typeface="Arial"/>
              </a:rPr>
              <a:t>F</a:t>
            </a:r>
            <a:r>
              <a:rPr sz="1800" b="1" baseline="2314" dirty="0">
                <a:latin typeface="Arial"/>
                <a:cs typeface="Arial"/>
              </a:rPr>
              <a:t>P	(50%), </a:t>
            </a:r>
            <a:r>
              <a:rPr sz="1800" b="1" spc="-7" baseline="2314" dirty="0">
                <a:latin typeface="Arial"/>
                <a:cs typeface="Arial"/>
              </a:rPr>
              <a:t>TF</a:t>
            </a:r>
            <a:r>
              <a:rPr sz="1800" b="1" baseline="2314" dirty="0">
                <a:latin typeface="Arial"/>
                <a:cs typeface="Arial"/>
              </a:rPr>
              <a:t>P  </a:t>
            </a:r>
            <a:r>
              <a:rPr sz="1200" b="1" dirty="0">
                <a:latin typeface="Arial"/>
                <a:cs typeface="Arial"/>
              </a:rPr>
              <a:t>(30%),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MT</a:t>
            </a:r>
            <a:r>
              <a:rPr sz="1200" b="1" spc="3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(20%)</a:t>
            </a:r>
            <a:endParaRPr sz="1200">
              <a:latin typeface="Arial"/>
              <a:cs typeface="Arial"/>
            </a:endParaRPr>
          </a:p>
          <a:p>
            <a:pPr marL="296545" indent="-284480">
              <a:lnSpc>
                <a:spcPts val="1420"/>
              </a:lnSpc>
              <a:buClr>
                <a:srgbClr val="41844A"/>
              </a:buClr>
              <a:buSzPct val="125000"/>
              <a:buFont typeface="Arial MT"/>
              <a:buChar char="•"/>
              <a:tabLst>
                <a:tab pos="296545" algn="l"/>
                <a:tab pos="297180" algn="l"/>
              </a:tabLst>
            </a:pPr>
            <a:r>
              <a:rPr sz="1800" b="1" spc="-7" baseline="2314" dirty="0">
                <a:latin typeface="Arial"/>
                <a:cs typeface="Arial"/>
              </a:rPr>
              <a:t>Campaign</a:t>
            </a:r>
            <a:r>
              <a:rPr sz="1800" b="1" spc="-15" baseline="2314" dirty="0">
                <a:latin typeface="Arial"/>
                <a:cs typeface="Arial"/>
              </a:rPr>
              <a:t> </a:t>
            </a:r>
            <a:r>
              <a:rPr sz="1800" b="1" spc="-7" baseline="2314" dirty="0">
                <a:latin typeface="Arial"/>
                <a:cs typeface="Arial"/>
              </a:rPr>
              <a:t>mode</a:t>
            </a:r>
            <a:r>
              <a:rPr sz="1800" b="1" baseline="2314" dirty="0">
                <a:latin typeface="Arial"/>
                <a:cs typeface="Arial"/>
              </a:rPr>
              <a:t> (10days)</a:t>
            </a:r>
            <a:r>
              <a:rPr sz="1800" b="1" spc="-15" baseline="2314" dirty="0">
                <a:latin typeface="Arial"/>
                <a:cs typeface="Arial"/>
              </a:rPr>
              <a:t> </a:t>
            </a:r>
            <a:r>
              <a:rPr sz="1800" b="1" spc="-7" baseline="2314" dirty="0">
                <a:latin typeface="Arial"/>
                <a:cs typeface="Arial"/>
              </a:rPr>
              <a:t>in rounds</a:t>
            </a:r>
            <a:endParaRPr sz="1800" baseline="2314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008234" y="3843639"/>
            <a:ext cx="1732280" cy="657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15"/>
              </a:lnSpc>
            </a:pPr>
            <a:r>
              <a:rPr sz="1100" b="1" dirty="0">
                <a:solidFill>
                  <a:srgbClr val="7F7F7F"/>
                </a:solidFill>
                <a:latin typeface="Arial"/>
                <a:cs typeface="Arial"/>
              </a:rPr>
              <a:t>Priority Group</a:t>
            </a:r>
            <a:r>
              <a:rPr sz="1100" b="1" spc="-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100" b="1" dirty="0">
                <a:solidFill>
                  <a:srgbClr val="7F7F7F"/>
                </a:solidFill>
                <a:latin typeface="Arial"/>
                <a:cs typeface="Arial"/>
              </a:rPr>
              <a:t>4:</a:t>
            </a:r>
            <a:r>
              <a:rPr sz="1100" b="1" spc="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100" spc="-5" dirty="0">
                <a:solidFill>
                  <a:srgbClr val="7F7F7F"/>
                </a:solidFill>
                <a:latin typeface="Arial MT"/>
                <a:cs typeface="Arial MT"/>
              </a:rPr>
              <a:t>Focus on</a:t>
            </a:r>
            <a:endParaRPr sz="1100">
              <a:latin typeface="Arial MT"/>
              <a:cs typeface="Arial MT"/>
            </a:endParaRPr>
          </a:p>
          <a:p>
            <a:pPr marR="34925">
              <a:lnSpc>
                <a:spcPct val="99500"/>
              </a:lnSpc>
              <a:spcBef>
                <a:spcPts val="5"/>
              </a:spcBef>
            </a:pPr>
            <a:r>
              <a:rPr sz="1100" dirty="0">
                <a:solidFill>
                  <a:srgbClr val="7F7F7F"/>
                </a:solidFill>
                <a:latin typeface="Arial MT"/>
                <a:cs typeface="Arial MT"/>
              </a:rPr>
              <a:t>states/LGAs </a:t>
            </a:r>
            <a:r>
              <a:rPr sz="1100" spc="-5" dirty="0">
                <a:solidFill>
                  <a:srgbClr val="7F7F7F"/>
                </a:solidFill>
                <a:latin typeface="Arial MT"/>
                <a:cs typeface="Arial MT"/>
              </a:rPr>
              <a:t>with highest </a:t>
            </a:r>
            <a:r>
              <a:rPr sz="1100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7F7F7F"/>
                </a:solidFill>
                <a:latin typeface="Arial MT"/>
                <a:cs typeface="Arial MT"/>
              </a:rPr>
              <a:t>disease burden</a:t>
            </a:r>
            <a:r>
              <a:rPr sz="1100" spc="-10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7F7F7F"/>
                </a:solidFill>
                <a:latin typeface="Arial MT"/>
                <a:cs typeface="Arial MT"/>
              </a:rPr>
              <a:t>and</a:t>
            </a:r>
            <a:r>
              <a:rPr sz="1100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7F7F7F"/>
                </a:solidFill>
                <a:latin typeface="Arial MT"/>
                <a:cs typeface="Arial MT"/>
              </a:rPr>
              <a:t>people </a:t>
            </a:r>
            <a:r>
              <a:rPr sz="1100" spc="-290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7F7F7F"/>
                </a:solidFill>
                <a:latin typeface="Arial MT"/>
                <a:cs typeface="Arial MT"/>
              </a:rPr>
              <a:t>who</a:t>
            </a:r>
            <a:r>
              <a:rPr sz="1100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7F7F7F"/>
                </a:solidFill>
                <a:latin typeface="Arial MT"/>
                <a:cs typeface="Arial MT"/>
              </a:rPr>
              <a:t>missed</a:t>
            </a:r>
            <a:r>
              <a:rPr sz="1100" spc="-10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1100" dirty="0">
                <a:solidFill>
                  <a:srgbClr val="7F7F7F"/>
                </a:solidFill>
                <a:latin typeface="Arial MT"/>
                <a:cs typeface="Arial MT"/>
              </a:rPr>
              <a:t>first 2 </a:t>
            </a:r>
            <a:r>
              <a:rPr sz="1100" spc="-5" dirty="0">
                <a:solidFill>
                  <a:srgbClr val="7F7F7F"/>
                </a:solidFill>
                <a:latin typeface="Arial MT"/>
                <a:cs typeface="Arial MT"/>
              </a:rPr>
              <a:t>pulses</a:t>
            </a:r>
            <a:endParaRPr sz="1100">
              <a:latin typeface="Arial MT"/>
              <a:cs typeface="Arial MT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307797" y="3714838"/>
            <a:ext cx="5574665" cy="1887220"/>
            <a:chOff x="307797" y="3714838"/>
            <a:chExt cx="5574665" cy="1887220"/>
          </a:xfrm>
        </p:grpSpPr>
        <p:sp>
          <p:nvSpPr>
            <p:cNvPr id="41" name="object 41"/>
            <p:cNvSpPr/>
            <p:nvPr/>
          </p:nvSpPr>
          <p:spPr>
            <a:xfrm>
              <a:off x="3733914" y="3714838"/>
              <a:ext cx="2148205" cy="900430"/>
            </a:xfrm>
            <a:custGeom>
              <a:avLst/>
              <a:gdLst/>
              <a:ahLst/>
              <a:cxnLst/>
              <a:rect l="l" t="t" r="r" b="b"/>
              <a:pathLst>
                <a:path w="2148204" h="900429">
                  <a:moveTo>
                    <a:pt x="2148128" y="0"/>
                  </a:moveTo>
                  <a:lnTo>
                    <a:pt x="0" y="0"/>
                  </a:lnTo>
                  <a:lnTo>
                    <a:pt x="0" y="873366"/>
                  </a:lnTo>
                  <a:lnTo>
                    <a:pt x="0" y="900366"/>
                  </a:lnTo>
                  <a:lnTo>
                    <a:pt x="2148128" y="900366"/>
                  </a:lnTo>
                  <a:lnTo>
                    <a:pt x="2148128" y="873366"/>
                  </a:lnTo>
                  <a:lnTo>
                    <a:pt x="2148128" y="0"/>
                  </a:lnTo>
                  <a:close/>
                </a:path>
              </a:pathLst>
            </a:custGeom>
            <a:solidFill>
              <a:srgbClr val="7F7F7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4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7797" y="4700155"/>
              <a:ext cx="2416327" cy="901801"/>
            </a:xfrm>
            <a:prstGeom prst="rect">
              <a:avLst/>
            </a:prstGeom>
          </p:spPr>
        </p:pic>
      </p:grpSp>
      <p:sp>
        <p:nvSpPr>
          <p:cNvPr id="43" name="object 43"/>
          <p:cNvSpPr/>
          <p:nvPr/>
        </p:nvSpPr>
        <p:spPr>
          <a:xfrm>
            <a:off x="3706914" y="3687838"/>
            <a:ext cx="2148205" cy="900430"/>
          </a:xfrm>
          <a:custGeom>
            <a:avLst/>
            <a:gdLst/>
            <a:ahLst/>
            <a:cxnLst/>
            <a:rect l="l" t="t" r="r" b="b"/>
            <a:pathLst>
              <a:path w="2148204" h="900429">
                <a:moveTo>
                  <a:pt x="0" y="0"/>
                </a:moveTo>
                <a:lnTo>
                  <a:pt x="2148128" y="0"/>
                </a:lnTo>
                <a:lnTo>
                  <a:pt x="2148128" y="900366"/>
                </a:lnTo>
                <a:lnTo>
                  <a:pt x="0" y="90036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733914" y="3791064"/>
            <a:ext cx="2148205" cy="694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7650" marR="160655">
              <a:lnSpc>
                <a:spcPct val="99700"/>
              </a:lnSpc>
              <a:spcBef>
                <a:spcPts val="100"/>
              </a:spcBef>
            </a:pPr>
            <a:r>
              <a:rPr sz="1100" b="1" dirty="0">
                <a:latin typeface="Arial"/>
                <a:cs typeface="Arial"/>
              </a:rPr>
              <a:t>Priority Group </a:t>
            </a:r>
            <a:r>
              <a:rPr sz="1100" b="1" spc="-5" dirty="0">
                <a:latin typeface="Arial"/>
                <a:cs typeface="Arial"/>
              </a:rPr>
              <a:t>4: </a:t>
            </a:r>
            <a:r>
              <a:rPr sz="1100" spc="-5" dirty="0">
                <a:latin typeface="Arial MT"/>
                <a:cs typeface="Arial MT"/>
              </a:rPr>
              <a:t>Focus on </a:t>
            </a:r>
            <a:r>
              <a:rPr sz="1100" spc="-29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states/LGAs </a:t>
            </a:r>
            <a:r>
              <a:rPr sz="1100" spc="-5" dirty="0">
                <a:latin typeface="Arial MT"/>
                <a:cs typeface="Arial MT"/>
              </a:rPr>
              <a:t>with highest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disease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burden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and people </a:t>
            </a:r>
            <a:r>
              <a:rPr sz="110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who</a:t>
            </a:r>
            <a:r>
              <a:rPr sz="1100" dirty="0">
                <a:latin typeface="Arial MT"/>
                <a:cs typeface="Arial MT"/>
              </a:rPr>
              <a:t> missed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first</a:t>
            </a:r>
            <a:r>
              <a:rPr sz="1100" spc="-5" dirty="0">
                <a:latin typeface="Arial MT"/>
                <a:cs typeface="Arial MT"/>
              </a:rPr>
              <a:t> </a:t>
            </a:r>
            <a:r>
              <a:rPr sz="1100" dirty="0">
                <a:latin typeface="Arial MT"/>
                <a:cs typeface="Arial MT"/>
              </a:rPr>
              <a:t>2</a:t>
            </a:r>
            <a:r>
              <a:rPr sz="1100" spc="-1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pulses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972035" y="3714838"/>
            <a:ext cx="2146935" cy="843280"/>
          </a:xfrm>
          <a:custGeom>
            <a:avLst/>
            <a:gdLst/>
            <a:ahLst/>
            <a:cxnLst/>
            <a:rect l="l" t="t" r="r" b="b"/>
            <a:pathLst>
              <a:path w="2146934" h="843279">
                <a:moveTo>
                  <a:pt x="0" y="843114"/>
                </a:moveTo>
                <a:lnTo>
                  <a:pt x="2146681" y="843114"/>
                </a:lnTo>
                <a:lnTo>
                  <a:pt x="2146681" y="0"/>
                </a:lnTo>
                <a:lnTo>
                  <a:pt x="0" y="0"/>
                </a:lnTo>
                <a:lnTo>
                  <a:pt x="0" y="843114"/>
                </a:lnTo>
                <a:close/>
              </a:path>
            </a:pathLst>
          </a:custGeom>
          <a:solidFill>
            <a:srgbClr val="7F7F7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6245999" y="4073421"/>
            <a:ext cx="1341120" cy="1701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b="1" dirty="0">
                <a:solidFill>
                  <a:srgbClr val="7F7F7F"/>
                </a:solidFill>
                <a:latin typeface="Arial"/>
                <a:cs typeface="Arial"/>
              </a:rPr>
              <a:t>18.4m</a:t>
            </a:r>
            <a:r>
              <a:rPr sz="1200" b="1" spc="-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F7F7F"/>
                </a:solidFill>
                <a:latin typeface="Arial"/>
                <a:cs typeface="Arial"/>
              </a:rPr>
              <a:t>doses</a:t>
            </a:r>
            <a:r>
              <a:rPr sz="1200" b="1" spc="-2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200" b="1" spc="-5" dirty="0">
                <a:solidFill>
                  <a:srgbClr val="7F7F7F"/>
                </a:solidFill>
                <a:latin typeface="Arial"/>
                <a:cs typeface="Arial"/>
              </a:rPr>
              <a:t>(J&amp;J)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5945035" y="3687838"/>
            <a:ext cx="2146935" cy="870585"/>
          </a:xfrm>
          <a:custGeom>
            <a:avLst/>
            <a:gdLst/>
            <a:ahLst/>
            <a:cxnLst/>
            <a:rect l="l" t="t" r="r" b="b"/>
            <a:pathLst>
              <a:path w="2146934" h="870585">
                <a:moveTo>
                  <a:pt x="0" y="0"/>
                </a:moveTo>
                <a:lnTo>
                  <a:pt x="2146681" y="0"/>
                </a:lnTo>
                <a:lnTo>
                  <a:pt x="2146681" y="870115"/>
                </a:lnTo>
                <a:lnTo>
                  <a:pt x="0" y="8701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972035" y="3714838"/>
            <a:ext cx="2146935" cy="870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 marL="247015">
              <a:lnSpc>
                <a:spcPct val="100000"/>
              </a:lnSpc>
              <a:spcBef>
                <a:spcPts val="994"/>
              </a:spcBef>
            </a:pPr>
            <a:r>
              <a:rPr sz="1200" b="1" dirty="0">
                <a:latin typeface="Arial"/>
                <a:cs typeface="Arial"/>
              </a:rPr>
              <a:t>18.4m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doses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(J&amp;J)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8210525" y="3652913"/>
            <a:ext cx="3362960" cy="932180"/>
          </a:xfrm>
          <a:custGeom>
            <a:avLst/>
            <a:gdLst/>
            <a:ahLst/>
            <a:cxnLst/>
            <a:rect l="l" t="t" r="r" b="b"/>
            <a:pathLst>
              <a:path w="3362959" h="932179">
                <a:moveTo>
                  <a:pt x="3362756" y="0"/>
                </a:moveTo>
                <a:lnTo>
                  <a:pt x="0" y="0"/>
                </a:lnTo>
                <a:lnTo>
                  <a:pt x="0" y="905040"/>
                </a:lnTo>
                <a:lnTo>
                  <a:pt x="0" y="932040"/>
                </a:lnTo>
                <a:lnTo>
                  <a:pt x="3362756" y="932040"/>
                </a:lnTo>
                <a:lnTo>
                  <a:pt x="3362756" y="905040"/>
                </a:lnTo>
                <a:lnTo>
                  <a:pt x="3362756" y="0"/>
                </a:lnTo>
                <a:close/>
              </a:path>
            </a:pathLst>
          </a:custGeom>
          <a:solidFill>
            <a:srgbClr val="7F7F7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8484844" y="3737920"/>
            <a:ext cx="2598420" cy="760730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>
              <a:lnSpc>
                <a:spcPts val="1435"/>
              </a:lnSpc>
              <a:spcBef>
                <a:spcPts val="155"/>
              </a:spcBef>
              <a:tabLst>
                <a:tab pos="285750" algn="l"/>
              </a:tabLst>
            </a:pPr>
            <a:r>
              <a:rPr sz="1500" dirty="0">
                <a:solidFill>
                  <a:srgbClr val="7F7F7F"/>
                </a:solidFill>
                <a:latin typeface="Arial MT"/>
                <a:cs typeface="Arial MT"/>
              </a:rPr>
              <a:t>•	</a:t>
            </a:r>
            <a:r>
              <a:rPr sz="1800" b="1" spc="-7" baseline="2314" dirty="0">
                <a:solidFill>
                  <a:srgbClr val="7F7F7F"/>
                </a:solidFill>
                <a:latin typeface="Arial"/>
                <a:cs typeface="Arial"/>
              </a:rPr>
              <a:t>(18.4m</a:t>
            </a:r>
            <a:r>
              <a:rPr sz="1800" b="1" spc="-22" baseline="231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spc="-7" baseline="2314" dirty="0">
                <a:solidFill>
                  <a:srgbClr val="7F7F7F"/>
                </a:solidFill>
                <a:latin typeface="Arial"/>
                <a:cs typeface="Arial"/>
              </a:rPr>
              <a:t>persons)</a:t>
            </a:r>
            <a:endParaRPr sz="1800" baseline="2314">
              <a:latin typeface="Arial"/>
              <a:cs typeface="Arial"/>
            </a:endParaRPr>
          </a:p>
          <a:p>
            <a:pPr marL="285750" indent="-286385">
              <a:lnSpc>
                <a:spcPts val="1410"/>
              </a:lnSpc>
              <a:spcBef>
                <a:spcPts val="70"/>
              </a:spcBef>
              <a:tabLst>
                <a:tab pos="285750" algn="l"/>
              </a:tabLst>
            </a:pPr>
            <a:r>
              <a:rPr sz="1500" dirty="0">
                <a:solidFill>
                  <a:srgbClr val="7F7F7F"/>
                </a:solidFill>
                <a:latin typeface="Arial MT"/>
                <a:cs typeface="Arial MT"/>
              </a:rPr>
              <a:t>•	</a:t>
            </a:r>
            <a:r>
              <a:rPr sz="1800" b="1" spc="-7" baseline="2314" dirty="0">
                <a:solidFill>
                  <a:srgbClr val="7F7F7F"/>
                </a:solidFill>
                <a:latin typeface="Arial"/>
                <a:cs typeface="Arial"/>
              </a:rPr>
              <a:t>Vaccinated using FP </a:t>
            </a:r>
            <a:r>
              <a:rPr sz="1800" b="1" baseline="2314" dirty="0">
                <a:solidFill>
                  <a:srgbClr val="7F7F7F"/>
                </a:solidFill>
                <a:latin typeface="Arial"/>
                <a:cs typeface="Arial"/>
              </a:rPr>
              <a:t>(70%), </a:t>
            </a:r>
            <a:r>
              <a:rPr sz="1800" b="1" spc="-7" baseline="2314" dirty="0">
                <a:solidFill>
                  <a:srgbClr val="7F7F7F"/>
                </a:solidFill>
                <a:latin typeface="Arial"/>
                <a:cs typeface="Arial"/>
              </a:rPr>
              <a:t>TFP </a:t>
            </a:r>
            <a:r>
              <a:rPr sz="1800" b="1" spc="-480" baseline="231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F7F7F"/>
                </a:solidFill>
                <a:latin typeface="Arial"/>
                <a:cs typeface="Arial"/>
              </a:rPr>
              <a:t>(30%)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1430"/>
              </a:lnSpc>
              <a:tabLst>
                <a:tab pos="285750" algn="l"/>
              </a:tabLst>
            </a:pPr>
            <a:r>
              <a:rPr sz="1500" dirty="0">
                <a:solidFill>
                  <a:srgbClr val="7F7F7F"/>
                </a:solidFill>
                <a:latin typeface="Arial MT"/>
                <a:cs typeface="Arial MT"/>
              </a:rPr>
              <a:t>•	</a:t>
            </a:r>
            <a:r>
              <a:rPr sz="1800" b="1" spc="-7" baseline="2314" dirty="0">
                <a:solidFill>
                  <a:srgbClr val="7F7F7F"/>
                </a:solidFill>
                <a:latin typeface="Arial"/>
                <a:cs typeface="Arial"/>
              </a:rPr>
              <a:t>Routine mode </a:t>
            </a:r>
            <a:r>
              <a:rPr sz="1800" b="1" baseline="2314" dirty="0">
                <a:solidFill>
                  <a:srgbClr val="7F7F7F"/>
                </a:solidFill>
                <a:latin typeface="Arial"/>
                <a:cs typeface="Arial"/>
              </a:rPr>
              <a:t>+</a:t>
            </a:r>
            <a:r>
              <a:rPr sz="1800" b="1" spc="-30" baseline="231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spc="-7" baseline="2314" dirty="0">
                <a:solidFill>
                  <a:srgbClr val="7F7F7F"/>
                </a:solidFill>
                <a:latin typeface="Arial"/>
                <a:cs typeface="Arial"/>
              </a:rPr>
              <a:t>campaign</a:t>
            </a:r>
            <a:endParaRPr sz="1800" baseline="2314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8183524" y="3625926"/>
            <a:ext cx="3362960" cy="932180"/>
          </a:xfrm>
          <a:custGeom>
            <a:avLst/>
            <a:gdLst/>
            <a:ahLst/>
            <a:cxnLst/>
            <a:rect l="l" t="t" r="r" b="b"/>
            <a:pathLst>
              <a:path w="3362959" h="932179">
                <a:moveTo>
                  <a:pt x="0" y="0"/>
                </a:moveTo>
                <a:lnTo>
                  <a:pt x="3362756" y="0"/>
                </a:lnTo>
                <a:lnTo>
                  <a:pt x="3362756" y="932027"/>
                </a:lnTo>
                <a:lnTo>
                  <a:pt x="0" y="93202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8445500" y="3717251"/>
            <a:ext cx="2623820" cy="764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8450" indent="-286385">
              <a:lnSpc>
                <a:spcPct val="100000"/>
              </a:lnSpc>
              <a:spcBef>
                <a:spcPts val="100"/>
              </a:spcBef>
              <a:buClr>
                <a:srgbClr val="41844A"/>
              </a:buClr>
              <a:buSzPct val="125000"/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sz="1800" b="1" spc="-7" baseline="2314" dirty="0">
                <a:latin typeface="Arial"/>
                <a:cs typeface="Arial"/>
              </a:rPr>
              <a:t>(18.4m</a:t>
            </a:r>
            <a:r>
              <a:rPr sz="1800" b="1" spc="-22" baseline="2314" dirty="0">
                <a:latin typeface="Arial"/>
                <a:cs typeface="Arial"/>
              </a:rPr>
              <a:t> </a:t>
            </a:r>
            <a:r>
              <a:rPr sz="1800" b="1" spc="-7" baseline="2314" dirty="0">
                <a:latin typeface="Arial"/>
                <a:cs typeface="Arial"/>
              </a:rPr>
              <a:t>persons)</a:t>
            </a:r>
            <a:endParaRPr sz="1800" baseline="2314">
              <a:latin typeface="Arial"/>
              <a:cs typeface="Arial"/>
            </a:endParaRPr>
          </a:p>
          <a:p>
            <a:pPr marL="298450" marR="5080" indent="-286385">
              <a:lnSpc>
                <a:spcPts val="1410"/>
              </a:lnSpc>
              <a:spcBef>
                <a:spcPts val="70"/>
              </a:spcBef>
              <a:buClr>
                <a:srgbClr val="41844A"/>
              </a:buClr>
              <a:buSzPct val="125000"/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sz="1800" b="1" spc="-7" baseline="2314" dirty="0">
                <a:latin typeface="Arial"/>
                <a:cs typeface="Arial"/>
              </a:rPr>
              <a:t>Vaccinated using FP </a:t>
            </a:r>
            <a:r>
              <a:rPr sz="1800" b="1" baseline="2314" dirty="0">
                <a:latin typeface="Arial"/>
                <a:cs typeface="Arial"/>
              </a:rPr>
              <a:t>(70%), </a:t>
            </a:r>
            <a:r>
              <a:rPr sz="1800" b="1" spc="-7" baseline="2314" dirty="0">
                <a:latin typeface="Arial"/>
                <a:cs typeface="Arial"/>
              </a:rPr>
              <a:t>TFP </a:t>
            </a:r>
            <a:r>
              <a:rPr sz="1800" b="1" spc="-480" baseline="2314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(30%)</a:t>
            </a:r>
            <a:endParaRPr sz="1200">
              <a:latin typeface="Arial"/>
              <a:cs typeface="Arial"/>
            </a:endParaRPr>
          </a:p>
          <a:p>
            <a:pPr marL="298450" indent="-286385">
              <a:lnSpc>
                <a:spcPts val="1430"/>
              </a:lnSpc>
              <a:buClr>
                <a:srgbClr val="41844A"/>
              </a:buClr>
              <a:buSzPct val="125000"/>
              <a:buFont typeface="Arial MT"/>
              <a:buChar char="•"/>
              <a:tabLst>
                <a:tab pos="298450" algn="l"/>
                <a:tab pos="299085" algn="l"/>
              </a:tabLst>
            </a:pPr>
            <a:r>
              <a:rPr sz="1800" b="1" spc="-7" baseline="2314" dirty="0">
                <a:latin typeface="Arial"/>
                <a:cs typeface="Arial"/>
              </a:rPr>
              <a:t>Routine</a:t>
            </a:r>
            <a:r>
              <a:rPr sz="1800" b="1" spc="-30" baseline="2314" dirty="0">
                <a:latin typeface="Arial"/>
                <a:cs typeface="Arial"/>
              </a:rPr>
              <a:t> </a:t>
            </a:r>
            <a:r>
              <a:rPr sz="1800" b="1" baseline="2314" dirty="0">
                <a:latin typeface="Arial"/>
                <a:cs typeface="Arial"/>
              </a:rPr>
              <a:t>mode</a:t>
            </a:r>
            <a:r>
              <a:rPr sz="1800" b="1" spc="-22" baseline="2314" dirty="0">
                <a:latin typeface="Arial"/>
                <a:cs typeface="Arial"/>
              </a:rPr>
              <a:t> </a:t>
            </a:r>
            <a:r>
              <a:rPr sz="1800" b="1" baseline="2314" dirty="0">
                <a:latin typeface="Arial"/>
                <a:cs typeface="Arial"/>
              </a:rPr>
              <a:t>+</a:t>
            </a:r>
            <a:r>
              <a:rPr sz="1800" b="1" spc="-22" baseline="2314" dirty="0">
                <a:latin typeface="Arial"/>
                <a:cs typeface="Arial"/>
              </a:rPr>
              <a:t> </a:t>
            </a:r>
            <a:r>
              <a:rPr sz="1800" b="1" spc="-7" baseline="2314" dirty="0">
                <a:latin typeface="Arial"/>
                <a:cs typeface="Arial"/>
              </a:rPr>
              <a:t>campaign</a:t>
            </a:r>
            <a:endParaRPr sz="1800" baseline="2314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733914" y="5618518"/>
            <a:ext cx="2148205" cy="27305"/>
          </a:xfrm>
          <a:custGeom>
            <a:avLst/>
            <a:gdLst/>
            <a:ahLst/>
            <a:cxnLst/>
            <a:rect l="l" t="t" r="r" b="b"/>
            <a:pathLst>
              <a:path w="2148204" h="27304">
                <a:moveTo>
                  <a:pt x="0" y="27000"/>
                </a:moveTo>
                <a:lnTo>
                  <a:pt x="2148128" y="27000"/>
                </a:lnTo>
                <a:lnTo>
                  <a:pt x="2148128" y="0"/>
                </a:lnTo>
                <a:lnTo>
                  <a:pt x="0" y="0"/>
                </a:lnTo>
                <a:lnTo>
                  <a:pt x="0" y="27000"/>
                </a:lnTo>
                <a:close/>
              </a:path>
            </a:pathLst>
          </a:custGeom>
          <a:solidFill>
            <a:srgbClr val="7F7F7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3981602" y="4759127"/>
            <a:ext cx="1405255" cy="865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</a:pPr>
            <a:r>
              <a:rPr sz="1400" spc="-805" dirty="0">
                <a:latin typeface="Arial MT"/>
                <a:cs typeface="Arial MT"/>
              </a:rPr>
              <a:t>R</a:t>
            </a:r>
            <a:r>
              <a:rPr sz="2100" spc="-322" baseline="-7936" dirty="0">
                <a:solidFill>
                  <a:srgbClr val="7F7F7F"/>
                </a:solidFill>
                <a:latin typeface="Arial MT"/>
                <a:cs typeface="Arial MT"/>
              </a:rPr>
              <a:t>R</a:t>
            </a:r>
            <a:r>
              <a:rPr sz="1400" spc="-5" dirty="0">
                <a:latin typeface="Arial MT"/>
                <a:cs typeface="Arial MT"/>
              </a:rPr>
              <a:t>e</a:t>
            </a:r>
            <a:r>
              <a:rPr sz="1400" spc="-1270" dirty="0">
                <a:latin typeface="Arial MT"/>
                <a:cs typeface="Arial MT"/>
              </a:rPr>
              <a:t>s</a:t>
            </a:r>
            <a:r>
              <a:rPr sz="2100" spc="-7" baseline="-7936" dirty="0">
                <a:solidFill>
                  <a:srgbClr val="7F7F7F"/>
                </a:solidFill>
                <a:latin typeface="Arial MT"/>
                <a:cs typeface="Arial MT"/>
              </a:rPr>
              <a:t>e</a:t>
            </a:r>
            <a:r>
              <a:rPr sz="2100" spc="-307" baseline="-7936" dirty="0">
                <a:solidFill>
                  <a:srgbClr val="7F7F7F"/>
                </a:solidFill>
                <a:latin typeface="Arial MT"/>
                <a:cs typeface="Arial MT"/>
              </a:rPr>
              <a:t>s</a:t>
            </a:r>
            <a:r>
              <a:rPr sz="1400" spc="-180" dirty="0">
                <a:latin typeface="Arial MT"/>
                <a:cs typeface="Arial MT"/>
              </a:rPr>
              <a:t>t</a:t>
            </a:r>
            <a:r>
              <a:rPr sz="2100" baseline="-7936" dirty="0">
                <a:solidFill>
                  <a:srgbClr val="7F7F7F"/>
                </a:solidFill>
                <a:latin typeface="Arial MT"/>
                <a:cs typeface="Arial MT"/>
              </a:rPr>
              <a:t>t</a:t>
            </a:r>
            <a:r>
              <a:rPr sz="2100" spc="-300" baseline="-7936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</a:t>
            </a:r>
            <a:r>
              <a:rPr sz="1400" spc="-960" dirty="0">
                <a:latin typeface="Arial MT"/>
                <a:cs typeface="Arial MT"/>
              </a:rPr>
              <a:t>f</a:t>
            </a:r>
            <a:r>
              <a:rPr sz="2100" spc="-7" baseline="-7936" dirty="0">
                <a:solidFill>
                  <a:srgbClr val="7F7F7F"/>
                </a:solidFill>
                <a:latin typeface="Arial MT"/>
                <a:cs typeface="Arial MT"/>
              </a:rPr>
              <a:t>o</a:t>
            </a:r>
            <a:r>
              <a:rPr sz="2100" baseline="-7936" dirty="0">
                <a:solidFill>
                  <a:srgbClr val="7F7F7F"/>
                </a:solidFill>
                <a:latin typeface="Arial MT"/>
                <a:cs typeface="Arial MT"/>
              </a:rPr>
              <a:t>f </a:t>
            </a:r>
            <a:r>
              <a:rPr sz="2100" spc="-300" baseline="-7936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1400" spc="-220" dirty="0">
                <a:latin typeface="Arial MT"/>
                <a:cs typeface="Arial MT"/>
              </a:rPr>
              <a:t>el</a:t>
            </a:r>
            <a:r>
              <a:rPr sz="2100" spc="-330" baseline="-7936" dirty="0">
                <a:solidFill>
                  <a:srgbClr val="7F7F7F"/>
                </a:solidFill>
                <a:latin typeface="Arial MT"/>
                <a:cs typeface="Arial MT"/>
              </a:rPr>
              <a:t>el</a:t>
            </a:r>
            <a:r>
              <a:rPr sz="1400" spc="-220" dirty="0">
                <a:latin typeface="Arial MT"/>
                <a:cs typeface="Arial MT"/>
              </a:rPr>
              <a:t>i</a:t>
            </a:r>
            <a:r>
              <a:rPr sz="2100" spc="-330" baseline="-7936" dirty="0">
                <a:solidFill>
                  <a:srgbClr val="7F7F7F"/>
                </a:solidFill>
                <a:latin typeface="Arial MT"/>
                <a:cs typeface="Arial MT"/>
              </a:rPr>
              <a:t>i</a:t>
            </a:r>
            <a:r>
              <a:rPr sz="1400" spc="-220" dirty="0">
                <a:latin typeface="Arial MT"/>
                <a:cs typeface="Arial MT"/>
              </a:rPr>
              <a:t>gi</a:t>
            </a:r>
            <a:r>
              <a:rPr sz="2100" spc="-330" baseline="-7936" dirty="0">
                <a:solidFill>
                  <a:srgbClr val="7F7F7F"/>
                </a:solidFill>
                <a:latin typeface="Arial MT"/>
                <a:cs typeface="Arial MT"/>
              </a:rPr>
              <a:t>gi</a:t>
            </a:r>
            <a:r>
              <a:rPr sz="1400" spc="-220" dirty="0">
                <a:latin typeface="Arial MT"/>
                <a:cs typeface="Arial MT"/>
              </a:rPr>
              <a:t>bl</a:t>
            </a:r>
            <a:r>
              <a:rPr sz="2100" spc="-330" baseline="-7936" dirty="0">
                <a:solidFill>
                  <a:srgbClr val="7F7F7F"/>
                </a:solidFill>
                <a:latin typeface="Arial MT"/>
                <a:cs typeface="Arial MT"/>
              </a:rPr>
              <a:t>bl</a:t>
            </a:r>
            <a:r>
              <a:rPr sz="1400" spc="-220" dirty="0">
                <a:latin typeface="Arial MT"/>
                <a:cs typeface="Arial MT"/>
              </a:rPr>
              <a:t>e</a:t>
            </a:r>
            <a:r>
              <a:rPr sz="2100" spc="-330" baseline="-7936" dirty="0">
                <a:solidFill>
                  <a:srgbClr val="7F7F7F"/>
                </a:solidFill>
                <a:latin typeface="Arial MT"/>
                <a:cs typeface="Arial MT"/>
              </a:rPr>
              <a:t>e</a:t>
            </a:r>
            <a:endParaRPr sz="2100" baseline="-7936">
              <a:latin typeface="Arial MT"/>
              <a:cs typeface="Arial MT"/>
            </a:endParaRPr>
          </a:p>
          <a:p>
            <a:pPr>
              <a:lnSpc>
                <a:spcPct val="99700"/>
              </a:lnSpc>
              <a:spcBef>
                <a:spcPts val="5"/>
              </a:spcBef>
            </a:pPr>
            <a:r>
              <a:rPr sz="1400" spc="-114" dirty="0">
                <a:latin typeface="Arial MT"/>
                <a:cs typeface="Arial MT"/>
              </a:rPr>
              <a:t>popul</a:t>
            </a:r>
            <a:r>
              <a:rPr sz="2100" spc="-172" baseline="-7936" dirty="0">
                <a:solidFill>
                  <a:srgbClr val="7F7F7F"/>
                </a:solidFill>
                <a:latin typeface="Arial MT"/>
                <a:cs typeface="Arial MT"/>
              </a:rPr>
              <a:t>popul</a:t>
            </a:r>
            <a:r>
              <a:rPr sz="1400" spc="-114" dirty="0">
                <a:latin typeface="Arial MT"/>
                <a:cs typeface="Arial MT"/>
              </a:rPr>
              <a:t>at</a:t>
            </a:r>
            <a:r>
              <a:rPr sz="2100" spc="-172" baseline="-7936" dirty="0">
                <a:solidFill>
                  <a:srgbClr val="7F7F7F"/>
                </a:solidFill>
                <a:latin typeface="Arial MT"/>
                <a:cs typeface="Arial MT"/>
              </a:rPr>
              <a:t>at</a:t>
            </a:r>
            <a:r>
              <a:rPr sz="1400" spc="-114" dirty="0">
                <a:latin typeface="Arial MT"/>
                <a:cs typeface="Arial MT"/>
              </a:rPr>
              <a:t>i</a:t>
            </a:r>
            <a:r>
              <a:rPr sz="2100" spc="-172" baseline="-7936" dirty="0">
                <a:solidFill>
                  <a:srgbClr val="7F7F7F"/>
                </a:solidFill>
                <a:latin typeface="Arial MT"/>
                <a:cs typeface="Arial MT"/>
              </a:rPr>
              <a:t>i</a:t>
            </a:r>
            <a:r>
              <a:rPr sz="1400" spc="-114" dirty="0">
                <a:latin typeface="Arial MT"/>
                <a:cs typeface="Arial MT"/>
              </a:rPr>
              <a:t>on</a:t>
            </a:r>
            <a:r>
              <a:rPr sz="2100" spc="-172" baseline="-7936" dirty="0">
                <a:solidFill>
                  <a:srgbClr val="7F7F7F"/>
                </a:solidFill>
                <a:latin typeface="Arial MT"/>
                <a:cs typeface="Arial MT"/>
              </a:rPr>
              <a:t>on </a:t>
            </a:r>
            <a:r>
              <a:rPr sz="2100" spc="-165" baseline="-7936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1400" spc="-950" dirty="0">
                <a:latin typeface="Arial MT"/>
                <a:cs typeface="Arial MT"/>
              </a:rPr>
              <a:t>a</a:t>
            </a:r>
            <a:r>
              <a:rPr sz="2100" spc="-577" baseline="-7936" dirty="0">
                <a:solidFill>
                  <a:srgbClr val="7F7F7F"/>
                </a:solidFill>
                <a:latin typeface="Arial MT"/>
                <a:cs typeface="Arial MT"/>
              </a:rPr>
              <a:t>a</a:t>
            </a:r>
            <a:r>
              <a:rPr sz="2100" spc="-1950" baseline="-7936" dirty="0">
                <a:solidFill>
                  <a:srgbClr val="7F7F7F"/>
                </a:solidFill>
                <a:latin typeface="Arial MT"/>
                <a:cs typeface="Arial MT"/>
              </a:rPr>
              <a:t>s</a:t>
            </a:r>
            <a:r>
              <a:rPr sz="1400" spc="-380" dirty="0">
                <a:latin typeface="Arial MT"/>
                <a:cs typeface="Arial MT"/>
              </a:rPr>
              <a:t>s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495" dirty="0">
                <a:latin typeface="Arial MT"/>
                <a:cs typeface="Arial MT"/>
              </a:rPr>
              <a:t>v</a:t>
            </a:r>
            <a:r>
              <a:rPr sz="2100" spc="-307" baseline="-7936" dirty="0">
                <a:solidFill>
                  <a:srgbClr val="7F7F7F"/>
                </a:solidFill>
                <a:latin typeface="Arial MT"/>
                <a:cs typeface="Arial MT"/>
              </a:rPr>
              <a:t>v</a:t>
            </a:r>
            <a:r>
              <a:rPr sz="1400" spc="-5" dirty="0">
                <a:latin typeface="Arial MT"/>
                <a:cs typeface="Arial MT"/>
              </a:rPr>
              <a:t>a</a:t>
            </a:r>
            <a:r>
              <a:rPr sz="1400" spc="-1270" dirty="0">
                <a:latin typeface="Arial MT"/>
                <a:cs typeface="Arial MT"/>
              </a:rPr>
              <a:t>c</a:t>
            </a:r>
            <a:r>
              <a:rPr sz="2100" spc="-7" baseline="-7936" dirty="0">
                <a:solidFill>
                  <a:srgbClr val="7F7F7F"/>
                </a:solidFill>
                <a:latin typeface="Arial MT"/>
                <a:cs typeface="Arial MT"/>
              </a:rPr>
              <a:t>a</a:t>
            </a:r>
            <a:r>
              <a:rPr sz="2100" spc="-307" baseline="-7936" dirty="0">
                <a:solidFill>
                  <a:srgbClr val="7F7F7F"/>
                </a:solidFill>
                <a:latin typeface="Arial MT"/>
                <a:cs typeface="Arial MT"/>
              </a:rPr>
              <a:t>c</a:t>
            </a:r>
            <a:r>
              <a:rPr sz="1400" dirty="0">
                <a:latin typeface="Arial MT"/>
                <a:cs typeface="Arial MT"/>
              </a:rPr>
              <a:t>c</a:t>
            </a:r>
            <a:r>
              <a:rPr sz="1400" spc="-805" dirty="0">
                <a:latin typeface="Arial MT"/>
                <a:cs typeface="Arial MT"/>
              </a:rPr>
              <a:t>i</a:t>
            </a:r>
            <a:r>
              <a:rPr sz="2100" baseline="-7936" dirty="0">
                <a:solidFill>
                  <a:srgbClr val="7F7F7F"/>
                </a:solidFill>
                <a:latin typeface="Arial MT"/>
                <a:cs typeface="Arial MT"/>
              </a:rPr>
              <a:t>c</a:t>
            </a:r>
            <a:r>
              <a:rPr sz="2100" spc="-307" baseline="-7936" dirty="0">
                <a:solidFill>
                  <a:srgbClr val="7F7F7F"/>
                </a:solidFill>
                <a:latin typeface="Arial MT"/>
                <a:cs typeface="Arial MT"/>
              </a:rPr>
              <a:t>i</a:t>
            </a:r>
            <a:r>
              <a:rPr sz="1400" spc="-5" dirty="0">
                <a:latin typeface="Arial MT"/>
                <a:cs typeface="Arial MT"/>
              </a:rPr>
              <a:t>n</a:t>
            </a:r>
            <a:r>
              <a:rPr sz="1400" spc="-1350" dirty="0">
                <a:latin typeface="Arial MT"/>
                <a:cs typeface="Arial MT"/>
              </a:rPr>
              <a:t>e</a:t>
            </a:r>
            <a:r>
              <a:rPr sz="2100" spc="-7" baseline="-7936" dirty="0">
                <a:solidFill>
                  <a:srgbClr val="7F7F7F"/>
                </a:solidFill>
                <a:latin typeface="Arial MT"/>
                <a:cs typeface="Arial MT"/>
              </a:rPr>
              <a:t>ne</a:t>
            </a:r>
            <a:r>
              <a:rPr sz="2100" spc="-1380" baseline="-7936" dirty="0">
                <a:solidFill>
                  <a:srgbClr val="7F7F7F"/>
                </a:solidFill>
                <a:latin typeface="Arial MT"/>
                <a:cs typeface="Arial MT"/>
              </a:rPr>
              <a:t>s</a:t>
            </a:r>
            <a:r>
              <a:rPr sz="1400" dirty="0">
                <a:latin typeface="Arial MT"/>
                <a:cs typeface="Arial MT"/>
              </a:rPr>
              <a:t>s 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spc="-245" dirty="0">
                <a:latin typeface="Arial MT"/>
                <a:cs typeface="Arial MT"/>
              </a:rPr>
              <a:t>bec</a:t>
            </a:r>
            <a:r>
              <a:rPr sz="2100" spc="-367" baseline="-7936" dirty="0">
                <a:solidFill>
                  <a:srgbClr val="7F7F7F"/>
                </a:solidFill>
                <a:latin typeface="Arial MT"/>
                <a:cs typeface="Arial MT"/>
              </a:rPr>
              <a:t>bec</a:t>
            </a:r>
            <a:r>
              <a:rPr sz="1400" spc="-245" dirty="0">
                <a:latin typeface="Arial MT"/>
                <a:cs typeface="Arial MT"/>
              </a:rPr>
              <a:t>om</a:t>
            </a:r>
            <a:r>
              <a:rPr sz="2100" spc="-367" baseline="-7936" dirty="0">
                <a:solidFill>
                  <a:srgbClr val="7F7F7F"/>
                </a:solidFill>
                <a:latin typeface="Arial MT"/>
                <a:cs typeface="Arial MT"/>
              </a:rPr>
              <a:t>om</a:t>
            </a:r>
            <a:r>
              <a:rPr sz="1400" spc="-245" dirty="0">
                <a:latin typeface="Arial MT"/>
                <a:cs typeface="Arial MT"/>
              </a:rPr>
              <a:t>e</a:t>
            </a:r>
            <a:r>
              <a:rPr sz="2100" spc="-367" baseline="-7936" dirty="0">
                <a:solidFill>
                  <a:srgbClr val="7F7F7F"/>
                </a:solidFill>
                <a:latin typeface="Arial MT"/>
                <a:cs typeface="Arial MT"/>
              </a:rPr>
              <a:t>e </a:t>
            </a:r>
            <a:r>
              <a:rPr sz="2100" spc="-359" baseline="-7936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1400" spc="-165" dirty="0">
                <a:latin typeface="Arial MT"/>
                <a:cs typeface="Arial MT"/>
              </a:rPr>
              <a:t>av</a:t>
            </a:r>
            <a:r>
              <a:rPr sz="2100" spc="-247" baseline="-7936" dirty="0">
                <a:solidFill>
                  <a:srgbClr val="7F7F7F"/>
                </a:solidFill>
                <a:latin typeface="Arial MT"/>
                <a:cs typeface="Arial MT"/>
              </a:rPr>
              <a:t>av</a:t>
            </a:r>
            <a:r>
              <a:rPr sz="1400" spc="-165" dirty="0">
                <a:latin typeface="Arial MT"/>
                <a:cs typeface="Arial MT"/>
              </a:rPr>
              <a:t>ai</a:t>
            </a:r>
            <a:r>
              <a:rPr sz="2100" spc="-247" baseline="-7936" dirty="0">
                <a:solidFill>
                  <a:srgbClr val="7F7F7F"/>
                </a:solidFill>
                <a:latin typeface="Arial MT"/>
                <a:cs typeface="Arial MT"/>
              </a:rPr>
              <a:t>ai</a:t>
            </a:r>
            <a:r>
              <a:rPr sz="1400" spc="-165" dirty="0">
                <a:latin typeface="Arial MT"/>
                <a:cs typeface="Arial MT"/>
              </a:rPr>
              <a:t>l</a:t>
            </a:r>
            <a:r>
              <a:rPr sz="2100" spc="-247" baseline="-7936" dirty="0">
                <a:solidFill>
                  <a:srgbClr val="7F7F7F"/>
                </a:solidFill>
                <a:latin typeface="Arial MT"/>
                <a:cs typeface="Arial MT"/>
              </a:rPr>
              <a:t>l</a:t>
            </a:r>
            <a:r>
              <a:rPr sz="1400" spc="-165" dirty="0">
                <a:latin typeface="Arial MT"/>
                <a:cs typeface="Arial MT"/>
              </a:rPr>
              <a:t>abl</a:t>
            </a:r>
            <a:r>
              <a:rPr sz="2100" spc="-247" baseline="-7936" dirty="0">
                <a:solidFill>
                  <a:srgbClr val="7F7F7F"/>
                </a:solidFill>
                <a:latin typeface="Arial MT"/>
                <a:cs typeface="Arial MT"/>
              </a:rPr>
              <a:t>abl</a:t>
            </a:r>
            <a:r>
              <a:rPr sz="1400" spc="-165" dirty="0">
                <a:latin typeface="Arial MT"/>
                <a:cs typeface="Arial MT"/>
              </a:rPr>
              <a:t>e</a:t>
            </a:r>
            <a:r>
              <a:rPr sz="2100" spc="-247" baseline="-7936" dirty="0">
                <a:solidFill>
                  <a:srgbClr val="7F7F7F"/>
                </a:solidFill>
                <a:latin typeface="Arial MT"/>
                <a:cs typeface="Arial MT"/>
              </a:rPr>
              <a:t>e</a:t>
            </a:r>
            <a:endParaRPr sz="2100" baseline="-7936">
              <a:latin typeface="Arial MT"/>
              <a:cs typeface="Arial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458200" y="4678359"/>
            <a:ext cx="2910205" cy="913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20"/>
              </a:lnSpc>
              <a:tabLst>
                <a:tab pos="285750" algn="l"/>
              </a:tabLst>
            </a:pPr>
            <a:r>
              <a:rPr sz="1750" spc="-409" dirty="0">
                <a:solidFill>
                  <a:srgbClr val="41844A"/>
                </a:solidFill>
                <a:latin typeface="Arial MT"/>
                <a:cs typeface="Arial MT"/>
              </a:rPr>
              <a:t>•</a:t>
            </a:r>
            <a:r>
              <a:rPr sz="2625" spc="-7" baseline="-6349" dirty="0">
                <a:solidFill>
                  <a:srgbClr val="7F7F7F"/>
                </a:solidFill>
                <a:latin typeface="Arial MT"/>
                <a:cs typeface="Arial MT"/>
              </a:rPr>
              <a:t>•</a:t>
            </a:r>
            <a:r>
              <a:rPr sz="2625" baseline="-6349" dirty="0">
                <a:solidFill>
                  <a:srgbClr val="7F7F7F"/>
                </a:solidFill>
                <a:latin typeface="Arial MT"/>
                <a:cs typeface="Arial MT"/>
              </a:rPr>
              <a:t>	</a:t>
            </a:r>
            <a:r>
              <a:rPr sz="2100" b="1" spc="-855" baseline="1984" dirty="0">
                <a:latin typeface="Arial"/>
                <a:cs typeface="Arial"/>
              </a:rPr>
              <a:t>1</a:t>
            </a:r>
            <a:r>
              <a:rPr sz="2100" b="1" spc="-7" baseline="-5952" dirty="0">
                <a:solidFill>
                  <a:srgbClr val="7F7F7F"/>
                </a:solidFill>
                <a:latin typeface="Arial"/>
                <a:cs typeface="Arial"/>
              </a:rPr>
              <a:t>16</a:t>
            </a:r>
            <a:r>
              <a:rPr sz="2100" b="1" spc="-2085" baseline="-5952" dirty="0">
                <a:solidFill>
                  <a:srgbClr val="7F7F7F"/>
                </a:solidFill>
                <a:latin typeface="Arial"/>
                <a:cs typeface="Arial"/>
              </a:rPr>
              <a:t>.</a:t>
            </a:r>
            <a:r>
              <a:rPr sz="2100" b="1" spc="-7" baseline="1984" dirty="0">
                <a:latin typeface="Arial"/>
                <a:cs typeface="Arial"/>
              </a:rPr>
              <a:t>6</a:t>
            </a:r>
            <a:r>
              <a:rPr sz="2100" b="1" spc="15" baseline="1984" dirty="0">
                <a:latin typeface="Arial"/>
                <a:cs typeface="Arial"/>
              </a:rPr>
              <a:t>.</a:t>
            </a:r>
            <a:r>
              <a:rPr sz="2100" b="1" spc="-7" baseline="1984" dirty="0">
                <a:latin typeface="Arial"/>
                <a:cs typeface="Arial"/>
              </a:rPr>
              <a:t>7</a:t>
            </a:r>
            <a:r>
              <a:rPr sz="2100" b="1" spc="-2729" baseline="1984" dirty="0">
                <a:latin typeface="Arial"/>
                <a:cs typeface="Arial"/>
              </a:rPr>
              <a:t>m</a:t>
            </a:r>
            <a:r>
              <a:rPr sz="2100" b="1" spc="-7" baseline="-5952" dirty="0">
                <a:solidFill>
                  <a:srgbClr val="7F7F7F"/>
                </a:solidFill>
                <a:latin typeface="Arial"/>
                <a:cs typeface="Arial"/>
              </a:rPr>
              <a:t>7</a:t>
            </a:r>
            <a:r>
              <a:rPr sz="2100" b="1" baseline="-5952" dirty="0">
                <a:solidFill>
                  <a:srgbClr val="7F7F7F"/>
                </a:solidFill>
                <a:latin typeface="Arial"/>
                <a:cs typeface="Arial"/>
              </a:rPr>
              <a:t>m</a:t>
            </a:r>
            <a:r>
              <a:rPr sz="2100" b="1" spc="-307" baseline="-595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100" b="1" spc="-960" baseline="1984" dirty="0">
                <a:latin typeface="Arial"/>
                <a:cs typeface="Arial"/>
              </a:rPr>
              <a:t>p</a:t>
            </a:r>
            <a:r>
              <a:rPr sz="2100" b="1" spc="-330" baseline="-5952" dirty="0">
                <a:solidFill>
                  <a:srgbClr val="7F7F7F"/>
                </a:solidFill>
                <a:latin typeface="Arial"/>
                <a:cs typeface="Arial"/>
              </a:rPr>
              <a:t>p</a:t>
            </a:r>
            <a:r>
              <a:rPr sz="2100" b="1" spc="-7" baseline="1984" dirty="0">
                <a:latin typeface="Arial"/>
                <a:cs typeface="Arial"/>
              </a:rPr>
              <a:t>e</a:t>
            </a:r>
            <a:r>
              <a:rPr sz="2100" b="1" spc="-1672" baseline="1984" dirty="0">
                <a:latin typeface="Arial"/>
                <a:cs typeface="Arial"/>
              </a:rPr>
              <a:t>r</a:t>
            </a:r>
            <a:r>
              <a:rPr sz="2100" b="1" spc="-7" baseline="-5952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2100" b="1" spc="-315" baseline="-5952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2100" b="1" spc="-7" baseline="1984" dirty="0">
                <a:latin typeface="Arial"/>
                <a:cs typeface="Arial"/>
              </a:rPr>
              <a:t>s</a:t>
            </a:r>
            <a:r>
              <a:rPr sz="2100" b="1" spc="-2137" baseline="1984" dirty="0">
                <a:latin typeface="Arial"/>
                <a:cs typeface="Arial"/>
              </a:rPr>
              <a:t>o</a:t>
            </a:r>
            <a:r>
              <a:rPr sz="2100" b="1" spc="-7" baseline="-5952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r>
              <a:rPr sz="2100" b="1" spc="-322" baseline="-5952" dirty="0">
                <a:solidFill>
                  <a:srgbClr val="7F7F7F"/>
                </a:solidFill>
                <a:latin typeface="Arial"/>
                <a:cs typeface="Arial"/>
              </a:rPr>
              <a:t>o</a:t>
            </a:r>
            <a:r>
              <a:rPr sz="2100" b="1" spc="-975" baseline="1984" dirty="0">
                <a:latin typeface="Arial"/>
                <a:cs typeface="Arial"/>
              </a:rPr>
              <a:t>n</a:t>
            </a:r>
            <a:r>
              <a:rPr sz="2100" b="1" spc="-330" baseline="-5952" dirty="0">
                <a:solidFill>
                  <a:srgbClr val="7F7F7F"/>
                </a:solidFill>
                <a:latin typeface="Arial"/>
                <a:cs typeface="Arial"/>
              </a:rPr>
              <a:t>n</a:t>
            </a:r>
            <a:r>
              <a:rPr sz="2100" b="1" spc="-847" baseline="1984" dirty="0">
                <a:latin typeface="Arial"/>
                <a:cs typeface="Arial"/>
              </a:rPr>
              <a:t>s</a:t>
            </a:r>
            <a:r>
              <a:rPr sz="2100" b="1" baseline="-5952" dirty="0">
                <a:solidFill>
                  <a:srgbClr val="7F7F7F"/>
                </a:solidFill>
                <a:latin typeface="Arial"/>
                <a:cs typeface="Arial"/>
              </a:rPr>
              <a:t>s</a:t>
            </a:r>
            <a:endParaRPr sz="2100" baseline="-5952">
              <a:latin typeface="Arial"/>
              <a:cs typeface="Arial"/>
            </a:endParaRPr>
          </a:p>
          <a:p>
            <a:pPr>
              <a:lnSpc>
                <a:spcPts val="1830"/>
              </a:lnSpc>
              <a:tabLst>
                <a:tab pos="285750" algn="l"/>
              </a:tabLst>
            </a:pPr>
            <a:r>
              <a:rPr sz="1750" spc="-204" dirty="0">
                <a:solidFill>
                  <a:srgbClr val="41844A"/>
                </a:solidFill>
                <a:latin typeface="Arial MT"/>
                <a:cs typeface="Arial MT"/>
              </a:rPr>
              <a:t>•</a:t>
            </a:r>
            <a:r>
              <a:rPr sz="2625" spc="-307" baseline="-6349" dirty="0">
                <a:solidFill>
                  <a:srgbClr val="7F7F7F"/>
                </a:solidFill>
                <a:latin typeface="Arial MT"/>
                <a:cs typeface="Arial MT"/>
              </a:rPr>
              <a:t>•	</a:t>
            </a:r>
            <a:r>
              <a:rPr sz="2100" spc="-367" baseline="1984" dirty="0">
                <a:latin typeface="Arial MT"/>
                <a:cs typeface="Arial MT"/>
              </a:rPr>
              <a:t>V</a:t>
            </a:r>
            <a:r>
              <a:rPr sz="2100" spc="-367" baseline="-5952" dirty="0">
                <a:solidFill>
                  <a:srgbClr val="7F7F7F"/>
                </a:solidFill>
                <a:latin typeface="Arial MT"/>
                <a:cs typeface="Arial MT"/>
              </a:rPr>
              <a:t>V</a:t>
            </a:r>
            <a:r>
              <a:rPr sz="2100" spc="-367" baseline="1984" dirty="0">
                <a:latin typeface="Arial MT"/>
                <a:cs typeface="Arial MT"/>
              </a:rPr>
              <a:t>ac</a:t>
            </a:r>
            <a:r>
              <a:rPr sz="2100" spc="-367" baseline="-5952" dirty="0">
                <a:solidFill>
                  <a:srgbClr val="7F7F7F"/>
                </a:solidFill>
                <a:latin typeface="Arial MT"/>
                <a:cs typeface="Arial MT"/>
              </a:rPr>
              <a:t>ac</a:t>
            </a:r>
            <a:r>
              <a:rPr sz="2100" spc="-367" baseline="1984" dirty="0">
                <a:latin typeface="Arial MT"/>
                <a:cs typeface="Arial MT"/>
              </a:rPr>
              <a:t>c</a:t>
            </a:r>
            <a:r>
              <a:rPr sz="2100" spc="-367" baseline="-5952" dirty="0">
                <a:solidFill>
                  <a:srgbClr val="7F7F7F"/>
                </a:solidFill>
                <a:latin typeface="Arial MT"/>
                <a:cs typeface="Arial MT"/>
              </a:rPr>
              <a:t>c</a:t>
            </a:r>
            <a:r>
              <a:rPr sz="2100" spc="-367" baseline="1984" dirty="0">
                <a:latin typeface="Arial MT"/>
                <a:cs typeface="Arial MT"/>
              </a:rPr>
              <a:t>i</a:t>
            </a:r>
            <a:r>
              <a:rPr sz="2100" spc="-367" baseline="-5952" dirty="0">
                <a:solidFill>
                  <a:srgbClr val="7F7F7F"/>
                </a:solidFill>
                <a:latin typeface="Arial MT"/>
                <a:cs typeface="Arial MT"/>
              </a:rPr>
              <a:t>i</a:t>
            </a:r>
            <a:r>
              <a:rPr sz="2100" spc="-367" baseline="1984" dirty="0">
                <a:latin typeface="Arial MT"/>
                <a:cs typeface="Arial MT"/>
              </a:rPr>
              <a:t>nat</a:t>
            </a:r>
            <a:r>
              <a:rPr sz="2100" spc="-367" baseline="-5952" dirty="0">
                <a:solidFill>
                  <a:srgbClr val="7F7F7F"/>
                </a:solidFill>
                <a:latin typeface="Arial MT"/>
                <a:cs typeface="Arial MT"/>
              </a:rPr>
              <a:t>nat</a:t>
            </a:r>
            <a:r>
              <a:rPr sz="2100" spc="-367" baseline="1984" dirty="0">
                <a:latin typeface="Arial MT"/>
                <a:cs typeface="Arial MT"/>
              </a:rPr>
              <a:t>e</a:t>
            </a:r>
            <a:r>
              <a:rPr sz="2100" spc="-367" baseline="-5952" dirty="0">
                <a:solidFill>
                  <a:srgbClr val="7F7F7F"/>
                </a:solidFill>
                <a:latin typeface="Arial MT"/>
                <a:cs typeface="Arial MT"/>
              </a:rPr>
              <a:t>ed</a:t>
            </a:r>
            <a:r>
              <a:rPr sz="2100" spc="-367" baseline="1984" dirty="0">
                <a:latin typeface="Arial MT"/>
                <a:cs typeface="Arial MT"/>
              </a:rPr>
              <a:t>d</a:t>
            </a:r>
            <a:r>
              <a:rPr sz="2100" spc="277" baseline="1984" dirty="0">
                <a:latin typeface="Arial MT"/>
                <a:cs typeface="Arial MT"/>
              </a:rPr>
              <a:t> </a:t>
            </a:r>
            <a:r>
              <a:rPr sz="2100" spc="-307" baseline="1984" dirty="0">
                <a:latin typeface="Arial MT"/>
                <a:cs typeface="Arial MT"/>
              </a:rPr>
              <a:t>us</a:t>
            </a:r>
            <a:r>
              <a:rPr sz="2100" spc="-307" baseline="-5952" dirty="0">
                <a:solidFill>
                  <a:srgbClr val="7F7F7F"/>
                </a:solidFill>
                <a:latin typeface="Arial MT"/>
                <a:cs typeface="Arial MT"/>
              </a:rPr>
              <a:t>us</a:t>
            </a:r>
            <a:r>
              <a:rPr sz="2100" spc="-307" baseline="1984" dirty="0">
                <a:latin typeface="Arial MT"/>
                <a:cs typeface="Arial MT"/>
              </a:rPr>
              <a:t>i</a:t>
            </a:r>
            <a:r>
              <a:rPr sz="2100" spc="-307" baseline="-5952" dirty="0">
                <a:solidFill>
                  <a:srgbClr val="7F7F7F"/>
                </a:solidFill>
                <a:latin typeface="Arial MT"/>
                <a:cs typeface="Arial MT"/>
              </a:rPr>
              <a:t>i</a:t>
            </a:r>
            <a:r>
              <a:rPr sz="2100" spc="-307" baseline="1984" dirty="0">
                <a:latin typeface="Arial MT"/>
                <a:cs typeface="Arial MT"/>
              </a:rPr>
              <a:t>ng</a:t>
            </a:r>
            <a:r>
              <a:rPr sz="2100" spc="-307" baseline="-5952" dirty="0">
                <a:solidFill>
                  <a:srgbClr val="7F7F7F"/>
                </a:solidFill>
                <a:latin typeface="Arial MT"/>
                <a:cs typeface="Arial MT"/>
              </a:rPr>
              <a:t>ng</a:t>
            </a:r>
            <a:r>
              <a:rPr sz="2100" spc="-30" baseline="-5952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2100" b="1" spc="-600" baseline="1984" dirty="0">
                <a:latin typeface="Arial"/>
                <a:cs typeface="Arial"/>
              </a:rPr>
              <a:t>F</a:t>
            </a:r>
            <a:r>
              <a:rPr sz="2100" b="1" spc="-600" baseline="-5952" dirty="0">
                <a:solidFill>
                  <a:srgbClr val="7F7F7F"/>
                </a:solidFill>
                <a:latin typeface="Arial"/>
                <a:cs typeface="Arial"/>
              </a:rPr>
              <a:t>F</a:t>
            </a:r>
            <a:r>
              <a:rPr sz="2100" b="1" spc="-600" baseline="1984" dirty="0">
                <a:latin typeface="Arial"/>
                <a:cs typeface="Arial"/>
              </a:rPr>
              <a:t>P</a:t>
            </a:r>
            <a:r>
              <a:rPr sz="2100" b="1" spc="-600" baseline="-5952" dirty="0">
                <a:solidFill>
                  <a:srgbClr val="7F7F7F"/>
                </a:solidFill>
                <a:latin typeface="Arial"/>
                <a:cs typeface="Arial"/>
              </a:rPr>
              <a:t>P </a:t>
            </a:r>
            <a:r>
              <a:rPr sz="2100" b="1" spc="-562" baseline="-595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100" b="1" spc="-577" baseline="1984" dirty="0">
                <a:latin typeface="Arial"/>
                <a:cs typeface="Arial"/>
              </a:rPr>
              <a:t>(</a:t>
            </a:r>
            <a:r>
              <a:rPr sz="2100" b="1" spc="-502" baseline="-5952" dirty="0">
                <a:solidFill>
                  <a:srgbClr val="7F7F7F"/>
                </a:solidFill>
                <a:latin typeface="Arial"/>
                <a:cs typeface="Arial"/>
              </a:rPr>
              <a:t>(</a:t>
            </a:r>
            <a:r>
              <a:rPr sz="2100" b="1" spc="-195" baseline="1984" dirty="0">
                <a:latin typeface="Arial"/>
                <a:cs typeface="Arial"/>
              </a:rPr>
              <a:t>50</a:t>
            </a:r>
            <a:r>
              <a:rPr sz="2100" b="1" spc="-4079" baseline="1984" dirty="0">
                <a:latin typeface="Arial"/>
                <a:cs typeface="Arial"/>
              </a:rPr>
              <a:t>%</a:t>
            </a:r>
            <a:r>
              <a:rPr sz="2100" b="1" spc="-195" baseline="-5952" dirty="0">
                <a:solidFill>
                  <a:srgbClr val="7F7F7F"/>
                </a:solidFill>
                <a:latin typeface="Arial"/>
                <a:cs typeface="Arial"/>
              </a:rPr>
              <a:t>50</a:t>
            </a:r>
            <a:r>
              <a:rPr sz="2100" b="1" spc="-502" baseline="-5952" dirty="0">
                <a:solidFill>
                  <a:srgbClr val="7F7F7F"/>
                </a:solidFill>
                <a:latin typeface="Arial"/>
                <a:cs typeface="Arial"/>
              </a:rPr>
              <a:t>%</a:t>
            </a:r>
            <a:r>
              <a:rPr sz="2100" b="1" spc="-577" baseline="1984" dirty="0">
                <a:latin typeface="Arial"/>
                <a:cs typeface="Arial"/>
              </a:rPr>
              <a:t>)</a:t>
            </a:r>
            <a:r>
              <a:rPr sz="2100" b="1" spc="-517" baseline="-5952" dirty="0">
                <a:solidFill>
                  <a:srgbClr val="7F7F7F"/>
                </a:solidFill>
                <a:latin typeface="Arial"/>
                <a:cs typeface="Arial"/>
              </a:rPr>
              <a:t>)</a:t>
            </a:r>
            <a:r>
              <a:rPr sz="2100" b="1" spc="-450" baseline="1984" dirty="0">
                <a:latin typeface="Arial"/>
                <a:cs typeface="Arial"/>
              </a:rPr>
              <a:t>,</a:t>
            </a:r>
            <a:r>
              <a:rPr sz="2100" b="1" spc="-187" baseline="-5952" dirty="0">
                <a:solidFill>
                  <a:srgbClr val="7F7F7F"/>
                </a:solidFill>
                <a:latin typeface="Arial"/>
                <a:cs typeface="Arial"/>
              </a:rPr>
              <a:t>,</a:t>
            </a:r>
            <a:r>
              <a:rPr sz="2100" b="1" spc="-300" baseline="-595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100" b="1" spc="-975" baseline="1984" dirty="0">
                <a:latin typeface="Arial"/>
                <a:cs typeface="Arial"/>
              </a:rPr>
              <a:t>T</a:t>
            </a:r>
            <a:r>
              <a:rPr sz="2100" b="1" spc="-322" baseline="-5952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2100" b="1" spc="-975" baseline="1984" dirty="0">
                <a:latin typeface="Arial"/>
                <a:cs typeface="Arial"/>
              </a:rPr>
              <a:t>F</a:t>
            </a:r>
            <a:r>
              <a:rPr sz="2100" b="1" spc="-322" baseline="-5952" dirty="0">
                <a:solidFill>
                  <a:srgbClr val="7F7F7F"/>
                </a:solidFill>
                <a:latin typeface="Arial"/>
                <a:cs typeface="Arial"/>
              </a:rPr>
              <a:t>F</a:t>
            </a:r>
            <a:r>
              <a:rPr sz="2100" b="1" spc="-1095" baseline="1984" dirty="0">
                <a:latin typeface="Arial"/>
                <a:cs typeface="Arial"/>
              </a:rPr>
              <a:t>P</a:t>
            </a:r>
            <a:r>
              <a:rPr sz="2100" b="1" baseline="-5952" dirty="0">
                <a:solidFill>
                  <a:srgbClr val="7F7F7F"/>
                </a:solidFill>
                <a:latin typeface="Arial"/>
                <a:cs typeface="Arial"/>
              </a:rPr>
              <a:t>P</a:t>
            </a:r>
            <a:endParaRPr sz="2100" baseline="-5952">
              <a:latin typeface="Arial"/>
              <a:cs typeface="Arial"/>
            </a:endParaRPr>
          </a:p>
          <a:p>
            <a:pPr marL="285750">
              <a:lnSpc>
                <a:spcPts val="1465"/>
              </a:lnSpc>
            </a:pPr>
            <a:r>
              <a:rPr sz="1400" b="1" spc="-260" dirty="0">
                <a:latin typeface="Arial"/>
                <a:cs typeface="Arial"/>
              </a:rPr>
              <a:t>(</a:t>
            </a:r>
            <a:r>
              <a:rPr sz="2100" b="1" spc="-330" baseline="-7936" dirty="0">
                <a:solidFill>
                  <a:srgbClr val="7F7F7F"/>
                </a:solidFill>
                <a:latin typeface="Arial"/>
                <a:cs typeface="Arial"/>
              </a:rPr>
              <a:t>(</a:t>
            </a:r>
            <a:r>
              <a:rPr sz="1400" b="1" spc="-5" dirty="0">
                <a:latin typeface="Arial"/>
                <a:cs typeface="Arial"/>
              </a:rPr>
              <a:t>30</a:t>
            </a:r>
            <a:r>
              <a:rPr sz="1400" b="1" spc="-2585" dirty="0">
                <a:latin typeface="Arial"/>
                <a:cs typeface="Arial"/>
              </a:rPr>
              <a:t>%</a:t>
            </a:r>
            <a:r>
              <a:rPr sz="2100" b="1" spc="-15" baseline="-7936" dirty="0">
                <a:solidFill>
                  <a:srgbClr val="7F7F7F"/>
                </a:solidFill>
                <a:latin typeface="Arial"/>
                <a:cs typeface="Arial"/>
              </a:rPr>
              <a:t>3</a:t>
            </a:r>
            <a:r>
              <a:rPr sz="2100" b="1" spc="-7" baseline="-7936" dirty="0">
                <a:solidFill>
                  <a:srgbClr val="7F7F7F"/>
                </a:solidFill>
                <a:latin typeface="Arial"/>
                <a:cs typeface="Arial"/>
              </a:rPr>
              <a:t>0</a:t>
            </a:r>
            <a:r>
              <a:rPr sz="2100" b="1" spc="-315" baseline="-7936" dirty="0">
                <a:solidFill>
                  <a:srgbClr val="7F7F7F"/>
                </a:solidFill>
                <a:latin typeface="Arial"/>
                <a:cs typeface="Arial"/>
              </a:rPr>
              <a:t>%</a:t>
            </a:r>
            <a:r>
              <a:rPr sz="1400" b="1" spc="-260" dirty="0">
                <a:latin typeface="Arial"/>
                <a:cs typeface="Arial"/>
              </a:rPr>
              <a:t>)</a:t>
            </a:r>
            <a:r>
              <a:rPr sz="2100" b="1" spc="-315" baseline="-7936" dirty="0">
                <a:solidFill>
                  <a:srgbClr val="7F7F7F"/>
                </a:solidFill>
                <a:latin typeface="Arial"/>
                <a:cs typeface="Arial"/>
              </a:rPr>
              <a:t>)</a:t>
            </a:r>
            <a:r>
              <a:rPr sz="1400" b="1" spc="-180" dirty="0">
                <a:latin typeface="Arial"/>
                <a:cs typeface="Arial"/>
              </a:rPr>
              <a:t>,</a:t>
            </a:r>
            <a:r>
              <a:rPr sz="2100" b="1" baseline="-7936" dirty="0">
                <a:solidFill>
                  <a:srgbClr val="7F7F7F"/>
                </a:solidFill>
                <a:latin typeface="Arial"/>
                <a:cs typeface="Arial"/>
              </a:rPr>
              <a:t>,</a:t>
            </a:r>
            <a:r>
              <a:rPr sz="2100" b="1" spc="-300" baseline="-7936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400" b="1" spc="-960" dirty="0">
                <a:latin typeface="Arial"/>
                <a:cs typeface="Arial"/>
              </a:rPr>
              <a:t>M</a:t>
            </a:r>
            <a:r>
              <a:rPr sz="2100" b="1" spc="-315" baseline="-7936" dirty="0">
                <a:solidFill>
                  <a:srgbClr val="7F7F7F"/>
                </a:solidFill>
                <a:latin typeface="Arial"/>
                <a:cs typeface="Arial"/>
              </a:rPr>
              <a:t>M</a:t>
            </a:r>
            <a:r>
              <a:rPr sz="1400" b="1" spc="-650" dirty="0">
                <a:latin typeface="Arial"/>
                <a:cs typeface="Arial"/>
              </a:rPr>
              <a:t>T</a:t>
            </a:r>
            <a:r>
              <a:rPr sz="2100" b="1" baseline="-7936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2100" b="1" spc="-322" baseline="-7936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400" b="1" spc="-250" dirty="0">
                <a:latin typeface="Arial"/>
                <a:cs typeface="Arial"/>
              </a:rPr>
              <a:t>(</a:t>
            </a:r>
            <a:r>
              <a:rPr sz="2100" b="1" spc="-330" baseline="-7936" dirty="0">
                <a:solidFill>
                  <a:srgbClr val="7F7F7F"/>
                </a:solidFill>
                <a:latin typeface="Arial"/>
                <a:cs typeface="Arial"/>
              </a:rPr>
              <a:t>(</a:t>
            </a:r>
            <a:r>
              <a:rPr sz="1400" b="1" spc="-5" dirty="0">
                <a:latin typeface="Arial"/>
                <a:cs typeface="Arial"/>
              </a:rPr>
              <a:t>20</a:t>
            </a:r>
            <a:r>
              <a:rPr sz="1400" b="1" spc="-2595" dirty="0">
                <a:latin typeface="Arial"/>
                <a:cs typeface="Arial"/>
              </a:rPr>
              <a:t>%</a:t>
            </a:r>
            <a:r>
              <a:rPr sz="2100" b="1" spc="-7" baseline="-7936" dirty="0">
                <a:solidFill>
                  <a:srgbClr val="7F7F7F"/>
                </a:solidFill>
                <a:latin typeface="Arial"/>
                <a:cs typeface="Arial"/>
              </a:rPr>
              <a:t>20</a:t>
            </a:r>
            <a:r>
              <a:rPr sz="2100" b="1" spc="-315" baseline="-7936" dirty="0">
                <a:solidFill>
                  <a:srgbClr val="7F7F7F"/>
                </a:solidFill>
                <a:latin typeface="Arial"/>
                <a:cs typeface="Arial"/>
              </a:rPr>
              <a:t>%</a:t>
            </a:r>
            <a:r>
              <a:rPr sz="1400" b="1" spc="-260" dirty="0">
                <a:latin typeface="Arial"/>
                <a:cs typeface="Arial"/>
              </a:rPr>
              <a:t>)</a:t>
            </a:r>
            <a:r>
              <a:rPr sz="2100" b="1" baseline="-7936" dirty="0">
                <a:solidFill>
                  <a:srgbClr val="7F7F7F"/>
                </a:solidFill>
                <a:latin typeface="Arial"/>
                <a:cs typeface="Arial"/>
              </a:rPr>
              <a:t>)</a:t>
            </a:r>
            <a:endParaRPr sz="2100" baseline="-7936">
              <a:latin typeface="Arial"/>
              <a:cs typeface="Arial"/>
            </a:endParaRPr>
          </a:p>
          <a:p>
            <a:pPr>
              <a:lnSpc>
                <a:spcPts val="1945"/>
              </a:lnSpc>
              <a:tabLst>
                <a:tab pos="285750" algn="l"/>
              </a:tabLst>
            </a:pPr>
            <a:r>
              <a:rPr sz="1750" spc="-409" dirty="0">
                <a:solidFill>
                  <a:srgbClr val="41844A"/>
                </a:solidFill>
                <a:latin typeface="Arial MT"/>
                <a:cs typeface="Arial MT"/>
              </a:rPr>
              <a:t>•</a:t>
            </a:r>
            <a:r>
              <a:rPr sz="2625" spc="-7" baseline="-6349" dirty="0">
                <a:solidFill>
                  <a:srgbClr val="7F7F7F"/>
                </a:solidFill>
                <a:latin typeface="Arial MT"/>
                <a:cs typeface="Arial MT"/>
              </a:rPr>
              <a:t>•</a:t>
            </a:r>
            <a:r>
              <a:rPr sz="2625" baseline="-6349" dirty="0">
                <a:solidFill>
                  <a:srgbClr val="7F7F7F"/>
                </a:solidFill>
                <a:latin typeface="Arial MT"/>
                <a:cs typeface="Arial MT"/>
              </a:rPr>
              <a:t>	</a:t>
            </a:r>
            <a:r>
              <a:rPr sz="2100" b="1" spc="-1207" baseline="1984" dirty="0">
                <a:latin typeface="Arial"/>
                <a:cs typeface="Arial"/>
              </a:rPr>
              <a:t>R</a:t>
            </a:r>
            <a:r>
              <a:rPr sz="2100" b="1" spc="-337" baseline="-5952" dirty="0">
                <a:solidFill>
                  <a:srgbClr val="7F7F7F"/>
                </a:solidFill>
                <a:latin typeface="Arial"/>
                <a:cs typeface="Arial"/>
              </a:rPr>
              <a:t>R</a:t>
            </a:r>
            <a:r>
              <a:rPr sz="2100" b="1" spc="-960" baseline="1984" dirty="0">
                <a:latin typeface="Arial"/>
                <a:cs typeface="Arial"/>
              </a:rPr>
              <a:t>o</a:t>
            </a:r>
            <a:r>
              <a:rPr sz="2100" b="1" spc="-337" baseline="-5952" dirty="0">
                <a:solidFill>
                  <a:srgbClr val="7F7F7F"/>
                </a:solidFill>
                <a:latin typeface="Arial"/>
                <a:cs typeface="Arial"/>
              </a:rPr>
              <a:t>o</a:t>
            </a:r>
            <a:r>
              <a:rPr sz="2100" b="1" spc="-960" baseline="1984" dirty="0">
                <a:latin typeface="Arial"/>
                <a:cs typeface="Arial"/>
              </a:rPr>
              <a:t>u</a:t>
            </a:r>
            <a:r>
              <a:rPr sz="2100" b="1" spc="-330" baseline="-5952" dirty="0">
                <a:solidFill>
                  <a:srgbClr val="7F7F7F"/>
                </a:solidFill>
                <a:latin typeface="Arial"/>
                <a:cs typeface="Arial"/>
              </a:rPr>
              <a:t>u</a:t>
            </a:r>
            <a:r>
              <a:rPr sz="2100" b="1" spc="-390" baseline="1984" dirty="0">
                <a:latin typeface="Arial"/>
                <a:cs typeface="Arial"/>
              </a:rPr>
              <a:t>t</a:t>
            </a:r>
            <a:r>
              <a:rPr sz="2100" b="1" spc="-315" baseline="-5952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2100" b="1" spc="-270" baseline="1984" dirty="0">
                <a:latin typeface="Arial"/>
                <a:cs typeface="Arial"/>
              </a:rPr>
              <a:t>i</a:t>
            </a:r>
            <a:r>
              <a:rPr sz="2100" b="1" spc="-322" baseline="-5952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2100" b="1" spc="-967" baseline="1984" dirty="0">
                <a:latin typeface="Arial"/>
                <a:cs typeface="Arial"/>
              </a:rPr>
              <a:t>n</a:t>
            </a:r>
            <a:r>
              <a:rPr sz="2100" b="1" spc="-330" baseline="-5952" dirty="0">
                <a:solidFill>
                  <a:srgbClr val="7F7F7F"/>
                </a:solidFill>
                <a:latin typeface="Arial"/>
                <a:cs typeface="Arial"/>
              </a:rPr>
              <a:t>n</a:t>
            </a:r>
            <a:r>
              <a:rPr sz="2100" b="1" spc="-839" baseline="1984" dirty="0">
                <a:latin typeface="Arial"/>
                <a:cs typeface="Arial"/>
              </a:rPr>
              <a:t>e</a:t>
            </a:r>
            <a:r>
              <a:rPr sz="2100" b="1" baseline="-5952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2100" b="1" spc="-315" baseline="-5952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100" b="1" spc="-1552" baseline="1984" dirty="0">
                <a:latin typeface="Arial"/>
                <a:cs typeface="Arial"/>
              </a:rPr>
              <a:t>m</a:t>
            </a:r>
            <a:r>
              <a:rPr sz="2100" b="1" spc="-315" baseline="-5952" dirty="0">
                <a:solidFill>
                  <a:srgbClr val="7F7F7F"/>
                </a:solidFill>
                <a:latin typeface="Arial"/>
                <a:cs typeface="Arial"/>
              </a:rPr>
              <a:t>m</a:t>
            </a:r>
            <a:r>
              <a:rPr sz="2100" b="1" spc="-967" baseline="1984" dirty="0">
                <a:latin typeface="Arial"/>
                <a:cs typeface="Arial"/>
              </a:rPr>
              <a:t>o</a:t>
            </a:r>
            <a:r>
              <a:rPr sz="2100" b="1" spc="-330" baseline="-5952" dirty="0">
                <a:solidFill>
                  <a:srgbClr val="7F7F7F"/>
                </a:solidFill>
                <a:latin typeface="Arial"/>
                <a:cs typeface="Arial"/>
              </a:rPr>
              <a:t>o</a:t>
            </a:r>
            <a:r>
              <a:rPr sz="2100" b="1" spc="-967" baseline="1984" dirty="0">
                <a:latin typeface="Arial"/>
                <a:cs typeface="Arial"/>
              </a:rPr>
              <a:t>d</a:t>
            </a:r>
            <a:r>
              <a:rPr sz="2100" b="1" spc="-330" baseline="-5952" dirty="0">
                <a:solidFill>
                  <a:srgbClr val="7F7F7F"/>
                </a:solidFill>
                <a:latin typeface="Arial"/>
                <a:cs typeface="Arial"/>
              </a:rPr>
              <a:t>d</a:t>
            </a:r>
            <a:r>
              <a:rPr sz="2100" b="1" spc="-855" baseline="1984" dirty="0">
                <a:latin typeface="Arial"/>
                <a:cs typeface="Arial"/>
              </a:rPr>
              <a:t>e</a:t>
            </a:r>
            <a:r>
              <a:rPr sz="2100" b="1" baseline="-5952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endParaRPr sz="2100" baseline="-5952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749764" y="4745164"/>
            <a:ext cx="2146935" cy="899160"/>
          </a:xfrm>
          <a:custGeom>
            <a:avLst/>
            <a:gdLst/>
            <a:ahLst/>
            <a:cxnLst/>
            <a:rect l="l" t="t" r="r" b="b"/>
            <a:pathLst>
              <a:path w="2146935" h="899160">
                <a:moveTo>
                  <a:pt x="2146681" y="0"/>
                </a:moveTo>
                <a:lnTo>
                  <a:pt x="0" y="0"/>
                </a:lnTo>
                <a:lnTo>
                  <a:pt x="0" y="871918"/>
                </a:lnTo>
                <a:lnTo>
                  <a:pt x="0" y="898918"/>
                </a:lnTo>
                <a:lnTo>
                  <a:pt x="2146681" y="898918"/>
                </a:lnTo>
                <a:lnTo>
                  <a:pt x="2146681" y="871918"/>
                </a:lnTo>
                <a:lnTo>
                  <a:pt x="2146681" y="0"/>
                </a:lnTo>
                <a:close/>
              </a:path>
            </a:pathLst>
          </a:custGeom>
          <a:solidFill>
            <a:srgbClr val="7F7F7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4024795" y="4935624"/>
            <a:ext cx="1746885" cy="535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0"/>
              </a:lnSpc>
            </a:pPr>
            <a:r>
              <a:rPr sz="1200" spc="-5" dirty="0">
                <a:solidFill>
                  <a:srgbClr val="7F7F7F"/>
                </a:solidFill>
                <a:latin typeface="Arial MT"/>
                <a:cs typeface="Arial MT"/>
              </a:rPr>
              <a:t>Rest</a:t>
            </a:r>
            <a:r>
              <a:rPr sz="1200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1200" spc="5" dirty="0">
                <a:solidFill>
                  <a:srgbClr val="7F7F7F"/>
                </a:solidFill>
                <a:latin typeface="Arial MT"/>
                <a:cs typeface="Arial MT"/>
              </a:rPr>
              <a:t>of </a:t>
            </a:r>
            <a:r>
              <a:rPr sz="1200" spc="-5" dirty="0">
                <a:solidFill>
                  <a:srgbClr val="7F7F7F"/>
                </a:solidFill>
                <a:latin typeface="Arial MT"/>
                <a:cs typeface="Arial MT"/>
              </a:rPr>
              <a:t>eligible</a:t>
            </a:r>
            <a:r>
              <a:rPr sz="1200" spc="5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7F7F7F"/>
                </a:solidFill>
                <a:latin typeface="Arial MT"/>
                <a:cs typeface="Arial MT"/>
              </a:rPr>
              <a:t>population</a:t>
            </a:r>
            <a:endParaRPr sz="1200">
              <a:latin typeface="Arial MT"/>
              <a:cs typeface="Arial MT"/>
            </a:endParaRPr>
          </a:p>
          <a:p>
            <a:pPr marR="356870">
              <a:lnSpc>
                <a:spcPts val="1440"/>
              </a:lnSpc>
              <a:spcBef>
                <a:spcPts val="10"/>
              </a:spcBef>
            </a:pPr>
            <a:r>
              <a:rPr sz="1200" dirty="0">
                <a:solidFill>
                  <a:srgbClr val="7F7F7F"/>
                </a:solidFill>
                <a:latin typeface="Arial MT"/>
                <a:cs typeface="Arial MT"/>
              </a:rPr>
              <a:t>as</a:t>
            </a:r>
            <a:r>
              <a:rPr sz="1200" spc="-55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7F7F7F"/>
                </a:solidFill>
                <a:latin typeface="Arial MT"/>
                <a:cs typeface="Arial MT"/>
              </a:rPr>
              <a:t>vaccines</a:t>
            </a:r>
            <a:r>
              <a:rPr sz="1200" spc="-50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7F7F7F"/>
                </a:solidFill>
                <a:latin typeface="Arial MT"/>
                <a:cs typeface="Arial MT"/>
              </a:rPr>
              <a:t>become </a:t>
            </a:r>
            <a:r>
              <a:rPr sz="1200" spc="-315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7F7F7F"/>
                </a:solidFill>
                <a:latin typeface="Arial MT"/>
                <a:cs typeface="Arial MT"/>
              </a:rPr>
              <a:t>available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722763" y="4718164"/>
            <a:ext cx="2146935" cy="899160"/>
          </a:xfrm>
          <a:custGeom>
            <a:avLst/>
            <a:gdLst/>
            <a:ahLst/>
            <a:cxnLst/>
            <a:rect l="l" t="t" r="r" b="b"/>
            <a:pathLst>
              <a:path w="2146935" h="899160">
                <a:moveTo>
                  <a:pt x="0" y="0"/>
                </a:moveTo>
                <a:lnTo>
                  <a:pt x="2146681" y="0"/>
                </a:lnTo>
                <a:lnTo>
                  <a:pt x="2146681" y="898918"/>
                </a:lnTo>
                <a:lnTo>
                  <a:pt x="0" y="898918"/>
                </a:lnTo>
                <a:lnTo>
                  <a:pt x="0" y="0"/>
                </a:lnTo>
                <a:close/>
              </a:path>
            </a:pathLst>
          </a:custGeom>
          <a:solidFill>
            <a:srgbClr val="FFE5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3749763" y="4880774"/>
            <a:ext cx="21202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6379" marR="116839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Rest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of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eligible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population </a:t>
            </a:r>
            <a:r>
              <a:rPr sz="1200" spc="-3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as vaccines become 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available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4" name="object 6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pc="-5" dirty="0"/>
              <a:t>NPHCDA</a:t>
            </a:r>
            <a:r>
              <a:rPr dirty="0"/>
              <a:t> –</a:t>
            </a:r>
            <a:r>
              <a:rPr spc="5" dirty="0"/>
              <a:t> </a:t>
            </a:r>
            <a:r>
              <a:rPr spc="-5" dirty="0"/>
              <a:t>National</a:t>
            </a:r>
            <a:r>
              <a:rPr spc="5" dirty="0"/>
              <a:t> </a:t>
            </a:r>
            <a:r>
              <a:rPr dirty="0"/>
              <a:t>Primary</a:t>
            </a:r>
            <a:r>
              <a:rPr spc="10" dirty="0"/>
              <a:t> </a:t>
            </a:r>
            <a:r>
              <a:rPr dirty="0"/>
              <a:t>Health</a:t>
            </a:r>
            <a:r>
              <a:rPr spc="5" dirty="0"/>
              <a:t> </a:t>
            </a:r>
            <a:r>
              <a:rPr spc="-5" dirty="0"/>
              <a:t>Care</a:t>
            </a:r>
            <a:r>
              <a:rPr spc="10" dirty="0"/>
              <a:t> </a:t>
            </a:r>
            <a:r>
              <a:rPr spc="-5" dirty="0"/>
              <a:t>Development</a:t>
            </a:r>
            <a:r>
              <a:rPr spc="5" dirty="0"/>
              <a:t> </a:t>
            </a:r>
            <a:r>
              <a:rPr spc="-5" dirty="0"/>
              <a:t>Agency</a:t>
            </a:r>
          </a:p>
        </p:txBody>
      </p:sp>
      <p:sp>
        <p:nvSpPr>
          <p:cNvPr id="65" name="object 65"/>
          <p:cNvSpPr txBox="1"/>
          <p:nvPr/>
        </p:nvSpPr>
        <p:spPr>
          <a:xfrm>
            <a:off x="11857938" y="6560807"/>
            <a:ext cx="2571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810"/>
              </a:lnSpc>
            </a:pPr>
            <a:r>
              <a:rPr sz="1800" spc="-5" dirty="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262204" y="5042546"/>
            <a:ext cx="1289685" cy="353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25"/>
              </a:lnSpc>
            </a:pPr>
            <a:r>
              <a:rPr sz="1200" dirty="0">
                <a:solidFill>
                  <a:srgbClr val="7F7F7F"/>
                </a:solidFill>
                <a:latin typeface="Arial MT"/>
                <a:cs typeface="Arial MT"/>
              </a:rPr>
              <a:t>Based</a:t>
            </a:r>
            <a:r>
              <a:rPr sz="1200" spc="-30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1200" spc="5" dirty="0">
                <a:solidFill>
                  <a:srgbClr val="7F7F7F"/>
                </a:solidFill>
                <a:latin typeface="Arial MT"/>
                <a:cs typeface="Arial MT"/>
              </a:rPr>
              <a:t>on</a:t>
            </a:r>
            <a:r>
              <a:rPr sz="1200" spc="-25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7F7F7F"/>
                </a:solidFill>
                <a:latin typeface="Arial MT"/>
                <a:cs typeface="Arial MT"/>
              </a:rPr>
              <a:t>available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r>
              <a:rPr sz="1200" dirty="0">
                <a:solidFill>
                  <a:srgbClr val="7F7F7F"/>
                </a:solidFill>
                <a:latin typeface="Arial MT"/>
                <a:cs typeface="Arial MT"/>
              </a:rPr>
              <a:t>vaccines*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987884" y="4745164"/>
            <a:ext cx="2146300" cy="932180"/>
          </a:xfrm>
          <a:prstGeom prst="rect">
            <a:avLst/>
          </a:prstGeom>
          <a:solidFill>
            <a:srgbClr val="FFE599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750">
              <a:latin typeface="Times New Roman"/>
              <a:cs typeface="Times New Roman"/>
            </a:endParaRPr>
          </a:p>
          <a:p>
            <a:pPr marL="247650" marR="600075">
              <a:lnSpc>
                <a:spcPct val="100000"/>
              </a:lnSpc>
            </a:pPr>
            <a:r>
              <a:rPr sz="1200" spc="-5" dirty="0">
                <a:latin typeface="Arial MT"/>
                <a:cs typeface="Arial MT"/>
              </a:rPr>
              <a:t>Based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on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available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vaccines*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498878" y="4766798"/>
            <a:ext cx="3001010" cy="76009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>
              <a:lnSpc>
                <a:spcPts val="1435"/>
              </a:lnSpc>
              <a:spcBef>
                <a:spcPts val="155"/>
              </a:spcBef>
              <a:tabLst>
                <a:tab pos="285750" algn="l"/>
              </a:tabLst>
            </a:pPr>
            <a:r>
              <a:rPr sz="1500" dirty="0">
                <a:solidFill>
                  <a:srgbClr val="7F7F7F"/>
                </a:solidFill>
                <a:latin typeface="Arial MT"/>
                <a:cs typeface="Arial MT"/>
              </a:rPr>
              <a:t>•	</a:t>
            </a:r>
            <a:r>
              <a:rPr sz="1800" b="1" baseline="2314" dirty="0">
                <a:solidFill>
                  <a:srgbClr val="7F7F7F"/>
                </a:solidFill>
                <a:latin typeface="Arial"/>
                <a:cs typeface="Arial"/>
              </a:rPr>
              <a:t>16.7m</a:t>
            </a:r>
            <a:r>
              <a:rPr sz="1800" b="1" spc="-37" baseline="231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spc="-7" baseline="2314" dirty="0">
                <a:solidFill>
                  <a:srgbClr val="7F7F7F"/>
                </a:solidFill>
                <a:latin typeface="Arial"/>
                <a:cs typeface="Arial"/>
              </a:rPr>
              <a:t>persons</a:t>
            </a:r>
            <a:endParaRPr sz="1800" baseline="2314">
              <a:latin typeface="Arial"/>
              <a:cs typeface="Arial"/>
            </a:endParaRPr>
          </a:p>
          <a:p>
            <a:pPr marL="285750" indent="-286385">
              <a:lnSpc>
                <a:spcPts val="1410"/>
              </a:lnSpc>
              <a:spcBef>
                <a:spcPts val="65"/>
              </a:spcBef>
              <a:tabLst>
                <a:tab pos="285750" algn="l"/>
              </a:tabLst>
            </a:pPr>
            <a:r>
              <a:rPr sz="1500" dirty="0">
                <a:solidFill>
                  <a:srgbClr val="7F7F7F"/>
                </a:solidFill>
                <a:latin typeface="Arial MT"/>
                <a:cs typeface="Arial MT"/>
              </a:rPr>
              <a:t>•	</a:t>
            </a:r>
            <a:r>
              <a:rPr sz="1800" baseline="2314" dirty="0">
                <a:solidFill>
                  <a:srgbClr val="7F7F7F"/>
                </a:solidFill>
                <a:latin typeface="Arial MT"/>
                <a:cs typeface="Arial MT"/>
              </a:rPr>
              <a:t>Vaccinated</a:t>
            </a:r>
            <a:r>
              <a:rPr sz="1800" spc="-7" baseline="2314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1800" baseline="2314" dirty="0">
                <a:solidFill>
                  <a:srgbClr val="7F7F7F"/>
                </a:solidFill>
                <a:latin typeface="Arial MT"/>
                <a:cs typeface="Arial MT"/>
              </a:rPr>
              <a:t>using</a:t>
            </a:r>
            <a:r>
              <a:rPr sz="1800" spc="22" baseline="2314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1800" b="1" spc="-7" baseline="2314" dirty="0">
                <a:solidFill>
                  <a:srgbClr val="7F7F7F"/>
                </a:solidFill>
                <a:latin typeface="Arial"/>
                <a:cs typeface="Arial"/>
              </a:rPr>
              <a:t>FP</a:t>
            </a:r>
            <a:r>
              <a:rPr sz="1800" b="1" spc="-15" baseline="231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spc="-7" baseline="2314" dirty="0">
                <a:solidFill>
                  <a:srgbClr val="7F7F7F"/>
                </a:solidFill>
                <a:latin typeface="Arial"/>
                <a:cs typeface="Arial"/>
              </a:rPr>
              <a:t>(50%), TFP</a:t>
            </a:r>
            <a:r>
              <a:rPr sz="1800" b="1" spc="-15" baseline="231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spc="-7" baseline="2314" dirty="0">
                <a:solidFill>
                  <a:srgbClr val="7F7F7F"/>
                </a:solidFill>
                <a:latin typeface="Arial"/>
                <a:cs typeface="Arial"/>
              </a:rPr>
              <a:t>(30%), </a:t>
            </a:r>
            <a:r>
              <a:rPr sz="1800" b="1" spc="-480" baseline="231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F7F7F"/>
                </a:solidFill>
                <a:latin typeface="Arial"/>
                <a:cs typeface="Arial"/>
              </a:rPr>
              <a:t>MT</a:t>
            </a:r>
            <a:r>
              <a:rPr sz="1200" b="1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7F7F7F"/>
                </a:solidFill>
                <a:latin typeface="Arial"/>
                <a:cs typeface="Arial"/>
              </a:rPr>
              <a:t>(20%)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1430"/>
              </a:lnSpc>
              <a:tabLst>
                <a:tab pos="285750" algn="l"/>
              </a:tabLst>
            </a:pPr>
            <a:r>
              <a:rPr sz="1500" dirty="0">
                <a:solidFill>
                  <a:srgbClr val="7F7F7F"/>
                </a:solidFill>
                <a:latin typeface="Arial MT"/>
                <a:cs typeface="Arial MT"/>
              </a:rPr>
              <a:t>•	</a:t>
            </a:r>
            <a:r>
              <a:rPr sz="1800" b="1" spc="-7" baseline="2314" dirty="0">
                <a:solidFill>
                  <a:srgbClr val="7F7F7F"/>
                </a:solidFill>
                <a:latin typeface="Arial"/>
                <a:cs typeface="Arial"/>
              </a:rPr>
              <a:t>Routine</a:t>
            </a:r>
            <a:r>
              <a:rPr sz="1800" b="1" spc="-44" baseline="2314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b="1" spc="-7" baseline="2314" dirty="0">
                <a:solidFill>
                  <a:srgbClr val="7F7F7F"/>
                </a:solidFill>
                <a:latin typeface="Arial"/>
                <a:cs typeface="Arial"/>
              </a:rPr>
              <a:t>mode</a:t>
            </a:r>
            <a:endParaRPr sz="1800" baseline="2314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210524" y="4654080"/>
            <a:ext cx="3357245" cy="961390"/>
          </a:xfrm>
          <a:prstGeom prst="rect">
            <a:avLst/>
          </a:prstGeom>
          <a:solidFill>
            <a:srgbClr val="FFE599"/>
          </a:solidFill>
        </p:spPr>
        <p:txBody>
          <a:bodyPr vert="horz" wrap="square" lIns="0" tIns="104139" rIns="0" bIns="0" rtlCol="0">
            <a:spAutoFit/>
          </a:bodyPr>
          <a:lstStyle/>
          <a:p>
            <a:pPr marL="547370" indent="-286385">
              <a:lnSpc>
                <a:spcPct val="100000"/>
              </a:lnSpc>
              <a:spcBef>
                <a:spcPts val="819"/>
              </a:spcBef>
              <a:buClr>
                <a:srgbClr val="41844A"/>
              </a:buClr>
              <a:buSzPct val="125000"/>
              <a:buFont typeface="Arial MT"/>
              <a:buChar char="•"/>
              <a:tabLst>
                <a:tab pos="547370" algn="l"/>
                <a:tab pos="548005" algn="l"/>
              </a:tabLst>
            </a:pPr>
            <a:r>
              <a:rPr sz="1800" b="1" baseline="2314" dirty="0">
                <a:latin typeface="Arial"/>
                <a:cs typeface="Arial"/>
              </a:rPr>
              <a:t>16.7m</a:t>
            </a:r>
            <a:r>
              <a:rPr sz="1800" b="1" spc="-52" baseline="2314" dirty="0">
                <a:latin typeface="Arial"/>
                <a:cs typeface="Arial"/>
              </a:rPr>
              <a:t> </a:t>
            </a:r>
            <a:r>
              <a:rPr sz="1800" b="1" spc="-7" baseline="2314" dirty="0">
                <a:latin typeface="Arial"/>
                <a:cs typeface="Arial"/>
              </a:rPr>
              <a:t>persons</a:t>
            </a:r>
            <a:endParaRPr sz="1800" baseline="2314">
              <a:latin typeface="Arial"/>
              <a:cs typeface="Arial"/>
            </a:endParaRPr>
          </a:p>
          <a:p>
            <a:pPr marL="547370" marR="86360" indent="-286385">
              <a:lnSpc>
                <a:spcPts val="1410"/>
              </a:lnSpc>
              <a:spcBef>
                <a:spcPts val="75"/>
              </a:spcBef>
              <a:buClr>
                <a:srgbClr val="41844A"/>
              </a:buClr>
              <a:buSzPct val="125000"/>
              <a:buChar char="•"/>
              <a:tabLst>
                <a:tab pos="547370" algn="l"/>
                <a:tab pos="548005" algn="l"/>
              </a:tabLst>
            </a:pPr>
            <a:r>
              <a:rPr sz="1800" baseline="2314" dirty="0">
                <a:latin typeface="Arial MT"/>
                <a:cs typeface="Arial MT"/>
              </a:rPr>
              <a:t>Vaccinated using </a:t>
            </a:r>
            <a:r>
              <a:rPr sz="1800" b="1" baseline="2314" dirty="0">
                <a:latin typeface="Arial"/>
                <a:cs typeface="Arial"/>
              </a:rPr>
              <a:t>FP </a:t>
            </a:r>
            <a:r>
              <a:rPr sz="1800" b="1" spc="-7" baseline="2314" dirty="0">
                <a:latin typeface="Arial"/>
                <a:cs typeface="Arial"/>
              </a:rPr>
              <a:t>(50%), </a:t>
            </a:r>
            <a:r>
              <a:rPr sz="1800" b="1" baseline="2314" dirty="0">
                <a:latin typeface="Arial"/>
                <a:cs typeface="Arial"/>
              </a:rPr>
              <a:t>TFP </a:t>
            </a:r>
            <a:r>
              <a:rPr sz="1800" b="1" spc="-7" baseline="2314" dirty="0">
                <a:latin typeface="Arial"/>
                <a:cs typeface="Arial"/>
              </a:rPr>
              <a:t>(30%), </a:t>
            </a:r>
            <a:r>
              <a:rPr sz="1800" b="1" spc="-480" baseline="2314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MT </a:t>
            </a:r>
            <a:r>
              <a:rPr sz="1200" b="1" dirty="0">
                <a:latin typeface="Arial"/>
                <a:cs typeface="Arial"/>
              </a:rPr>
              <a:t>(20%)</a:t>
            </a:r>
            <a:endParaRPr sz="1200">
              <a:latin typeface="Arial"/>
              <a:cs typeface="Arial"/>
            </a:endParaRPr>
          </a:p>
          <a:p>
            <a:pPr marL="547370" indent="-286385">
              <a:lnSpc>
                <a:spcPts val="1415"/>
              </a:lnSpc>
              <a:buClr>
                <a:srgbClr val="41844A"/>
              </a:buClr>
              <a:buSzPct val="125000"/>
              <a:buFont typeface="Arial MT"/>
              <a:buChar char="•"/>
              <a:tabLst>
                <a:tab pos="547370" algn="l"/>
                <a:tab pos="548005" algn="l"/>
              </a:tabLst>
            </a:pPr>
            <a:r>
              <a:rPr sz="1800" b="1" spc="-7" baseline="2314" dirty="0">
                <a:latin typeface="Arial"/>
                <a:cs typeface="Arial"/>
              </a:rPr>
              <a:t>Routine</a:t>
            </a:r>
            <a:r>
              <a:rPr sz="1800" b="1" spc="-44" baseline="2314" dirty="0">
                <a:latin typeface="Arial"/>
                <a:cs typeface="Arial"/>
              </a:rPr>
              <a:t> </a:t>
            </a:r>
            <a:r>
              <a:rPr sz="1800" b="1" spc="-7" baseline="2314" dirty="0">
                <a:latin typeface="Arial"/>
                <a:cs typeface="Arial"/>
              </a:rPr>
              <a:t>mode</a:t>
            </a:r>
            <a:endParaRPr sz="1800" baseline="2314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1704" y="232460"/>
            <a:ext cx="10099675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7124700" algn="l"/>
              </a:tabLst>
            </a:pPr>
            <a:r>
              <a:rPr sz="2100" spc="-5" dirty="0">
                <a:latin typeface="Candara"/>
                <a:cs typeface="Candara"/>
              </a:rPr>
              <a:t>The</a:t>
            </a:r>
            <a:r>
              <a:rPr sz="2100" spc="135" dirty="0">
                <a:latin typeface="Candara"/>
                <a:cs typeface="Candara"/>
              </a:rPr>
              <a:t> </a:t>
            </a:r>
            <a:r>
              <a:rPr sz="2100" spc="-5" dirty="0">
                <a:latin typeface="Candara"/>
                <a:cs typeface="Candara"/>
              </a:rPr>
              <a:t>NPHCDA</a:t>
            </a:r>
            <a:r>
              <a:rPr sz="2100" spc="135" dirty="0">
                <a:latin typeface="Candara"/>
                <a:cs typeface="Candara"/>
              </a:rPr>
              <a:t> </a:t>
            </a:r>
            <a:r>
              <a:rPr sz="2100" spc="-5" dirty="0">
                <a:latin typeface="Candara"/>
                <a:cs typeface="Candara"/>
              </a:rPr>
              <a:t>and</a:t>
            </a:r>
            <a:r>
              <a:rPr sz="2100" spc="145" dirty="0">
                <a:latin typeface="Candara"/>
                <a:cs typeface="Candara"/>
              </a:rPr>
              <a:t> </a:t>
            </a:r>
            <a:r>
              <a:rPr sz="2100" spc="-5" dirty="0">
                <a:latin typeface="Candara"/>
                <a:cs typeface="Candara"/>
              </a:rPr>
              <a:t>partners</a:t>
            </a:r>
            <a:r>
              <a:rPr sz="2100" spc="140" dirty="0">
                <a:latin typeface="Candara"/>
                <a:cs typeface="Candara"/>
              </a:rPr>
              <a:t> </a:t>
            </a:r>
            <a:r>
              <a:rPr sz="2100" dirty="0">
                <a:latin typeface="Candara"/>
                <a:cs typeface="Candara"/>
              </a:rPr>
              <a:t>have</a:t>
            </a:r>
            <a:r>
              <a:rPr sz="2100" spc="140" dirty="0">
                <a:latin typeface="Candara"/>
                <a:cs typeface="Candara"/>
              </a:rPr>
              <a:t> </a:t>
            </a:r>
            <a:r>
              <a:rPr sz="2100" spc="-5" dirty="0">
                <a:latin typeface="Candara"/>
                <a:cs typeface="Candara"/>
              </a:rPr>
              <a:t>developed</a:t>
            </a:r>
            <a:r>
              <a:rPr sz="2100" spc="135" dirty="0">
                <a:latin typeface="Candara"/>
                <a:cs typeface="Candara"/>
              </a:rPr>
              <a:t> </a:t>
            </a:r>
            <a:r>
              <a:rPr sz="2100" dirty="0">
                <a:latin typeface="Candara"/>
                <a:cs typeface="Candara"/>
              </a:rPr>
              <a:t>a</a:t>
            </a:r>
            <a:r>
              <a:rPr sz="2100" spc="140" dirty="0">
                <a:latin typeface="Candara"/>
                <a:cs typeface="Candara"/>
              </a:rPr>
              <a:t> </a:t>
            </a:r>
            <a:r>
              <a:rPr sz="2100" spc="-5" dirty="0">
                <a:latin typeface="Candara"/>
                <a:cs typeface="Candara"/>
              </a:rPr>
              <a:t>comprehensive	training</a:t>
            </a:r>
            <a:r>
              <a:rPr sz="2100" spc="120" dirty="0">
                <a:latin typeface="Candara"/>
                <a:cs typeface="Candara"/>
              </a:rPr>
              <a:t> </a:t>
            </a:r>
            <a:r>
              <a:rPr sz="2100" spc="-5" dirty="0">
                <a:latin typeface="Candara"/>
                <a:cs typeface="Candara"/>
              </a:rPr>
              <a:t>plan</a:t>
            </a:r>
            <a:r>
              <a:rPr sz="2100" spc="105" dirty="0">
                <a:latin typeface="Candara"/>
                <a:cs typeface="Candara"/>
              </a:rPr>
              <a:t> </a:t>
            </a:r>
            <a:r>
              <a:rPr sz="2100" spc="-5" dirty="0">
                <a:latin typeface="Candara"/>
                <a:cs typeface="Candara"/>
              </a:rPr>
              <a:t>to</a:t>
            </a:r>
            <a:r>
              <a:rPr sz="2100" spc="110" dirty="0">
                <a:latin typeface="Candara"/>
                <a:cs typeface="Candara"/>
              </a:rPr>
              <a:t> </a:t>
            </a:r>
            <a:r>
              <a:rPr sz="2100" spc="-5" dirty="0">
                <a:latin typeface="Candara"/>
                <a:cs typeface="Candara"/>
              </a:rPr>
              <a:t>guide</a:t>
            </a:r>
            <a:r>
              <a:rPr sz="2100" spc="114" dirty="0">
                <a:latin typeface="Candara"/>
                <a:cs typeface="Candara"/>
              </a:rPr>
              <a:t> </a:t>
            </a:r>
            <a:r>
              <a:rPr sz="2100" spc="-5" dirty="0">
                <a:latin typeface="Candara"/>
                <a:cs typeface="Candara"/>
              </a:rPr>
              <a:t>the </a:t>
            </a:r>
            <a:r>
              <a:rPr sz="2100" spc="-440" dirty="0">
                <a:latin typeface="Candara"/>
                <a:cs typeface="Candara"/>
              </a:rPr>
              <a:t> </a:t>
            </a:r>
            <a:r>
              <a:rPr sz="2100" spc="-5" dirty="0">
                <a:latin typeface="Candara"/>
                <a:cs typeface="Candara"/>
              </a:rPr>
              <a:t>overall coordination and implementation</a:t>
            </a:r>
            <a:r>
              <a:rPr sz="2100" dirty="0">
                <a:latin typeface="Candara"/>
                <a:cs typeface="Candara"/>
              </a:rPr>
              <a:t> </a:t>
            </a:r>
            <a:r>
              <a:rPr sz="2100" spc="-5" dirty="0">
                <a:latin typeface="Candara"/>
                <a:cs typeface="Candara"/>
              </a:rPr>
              <a:t>of </a:t>
            </a:r>
            <a:r>
              <a:rPr sz="2100" spc="-10" dirty="0">
                <a:latin typeface="Candara"/>
                <a:cs typeface="Candara"/>
              </a:rPr>
              <a:t>the</a:t>
            </a:r>
            <a:r>
              <a:rPr sz="2100" dirty="0">
                <a:latin typeface="Candara"/>
                <a:cs typeface="Candara"/>
              </a:rPr>
              <a:t> </a:t>
            </a:r>
            <a:r>
              <a:rPr sz="2100" spc="-5" dirty="0">
                <a:latin typeface="Candara"/>
                <a:cs typeface="Candara"/>
              </a:rPr>
              <a:t>COVID-19</a:t>
            </a:r>
            <a:r>
              <a:rPr sz="2100" spc="-10" dirty="0">
                <a:latin typeface="Candara"/>
                <a:cs typeface="Candara"/>
              </a:rPr>
              <a:t> </a:t>
            </a:r>
            <a:r>
              <a:rPr sz="2100" spc="-5" dirty="0">
                <a:latin typeface="Candara"/>
                <a:cs typeface="Candara"/>
              </a:rPr>
              <a:t>vaccine</a:t>
            </a:r>
            <a:r>
              <a:rPr sz="2100" spc="5" dirty="0">
                <a:latin typeface="Candara"/>
                <a:cs typeface="Candara"/>
              </a:rPr>
              <a:t> </a:t>
            </a:r>
            <a:r>
              <a:rPr sz="2100" spc="-5" dirty="0">
                <a:latin typeface="Candara"/>
                <a:cs typeface="Candara"/>
              </a:rPr>
              <a:t>introduction</a:t>
            </a:r>
            <a:endParaRPr sz="2100">
              <a:latin typeface="Candara"/>
              <a:cs typeface="Candar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28320" y="1127074"/>
            <a:ext cx="4156710" cy="408940"/>
            <a:chOff x="428320" y="1127074"/>
            <a:chExt cx="4156710" cy="408940"/>
          </a:xfrm>
        </p:grpSpPr>
        <p:sp>
          <p:nvSpPr>
            <p:cNvPr id="4" name="object 4"/>
            <p:cNvSpPr/>
            <p:nvPr/>
          </p:nvSpPr>
          <p:spPr>
            <a:xfrm>
              <a:off x="433082" y="1492923"/>
              <a:ext cx="4147185" cy="38735"/>
            </a:xfrm>
            <a:custGeom>
              <a:avLst/>
              <a:gdLst/>
              <a:ahLst/>
              <a:cxnLst/>
              <a:rect l="l" t="t" r="r" b="b"/>
              <a:pathLst>
                <a:path w="4147185" h="38734">
                  <a:moveTo>
                    <a:pt x="0" y="38150"/>
                  </a:moveTo>
                  <a:lnTo>
                    <a:pt x="4146842" y="38150"/>
                  </a:lnTo>
                  <a:lnTo>
                    <a:pt x="4146842" y="0"/>
                  </a:lnTo>
                  <a:lnTo>
                    <a:pt x="0" y="0"/>
                  </a:lnTo>
                  <a:lnTo>
                    <a:pt x="0" y="38150"/>
                  </a:lnTo>
                  <a:close/>
                </a:path>
              </a:pathLst>
            </a:custGeom>
            <a:solidFill>
              <a:srgbClr val="7F7F7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33082" y="1131836"/>
              <a:ext cx="4147185" cy="399415"/>
            </a:xfrm>
            <a:custGeom>
              <a:avLst/>
              <a:gdLst/>
              <a:ahLst/>
              <a:cxnLst/>
              <a:rect l="l" t="t" r="r" b="b"/>
              <a:pathLst>
                <a:path w="4147185" h="399415">
                  <a:moveTo>
                    <a:pt x="4146842" y="0"/>
                  </a:moveTo>
                  <a:lnTo>
                    <a:pt x="0" y="0"/>
                  </a:lnTo>
                  <a:lnTo>
                    <a:pt x="0" y="399237"/>
                  </a:lnTo>
                  <a:lnTo>
                    <a:pt x="4146842" y="399237"/>
                  </a:lnTo>
                  <a:lnTo>
                    <a:pt x="4146842" y="0"/>
                  </a:lnTo>
                  <a:close/>
                </a:path>
              </a:pathLst>
            </a:custGeom>
            <a:ln w="935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23074" y="1202356"/>
            <a:ext cx="3899535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0"/>
              </a:lnSpc>
            </a:pP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Operational</a:t>
            </a:r>
            <a:r>
              <a:rPr sz="2000" b="1" spc="-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and</a:t>
            </a:r>
            <a:r>
              <a:rPr sz="2000" b="1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7F7F7F"/>
                </a:solidFill>
                <a:latin typeface="Arial"/>
                <a:cs typeface="Arial"/>
              </a:rPr>
              <a:t>training</a:t>
            </a:r>
            <a:r>
              <a:rPr sz="2000" b="1" spc="-1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7F7F7F"/>
                </a:solidFill>
                <a:latin typeface="Arial"/>
                <a:cs typeface="Arial"/>
              </a:rPr>
              <a:t>manual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428402" y="1089006"/>
            <a:ext cx="4156710" cy="408940"/>
            <a:chOff x="428402" y="1089006"/>
            <a:chExt cx="4156710" cy="408940"/>
          </a:xfrm>
        </p:grpSpPr>
        <p:sp>
          <p:nvSpPr>
            <p:cNvPr id="8" name="object 8"/>
            <p:cNvSpPr/>
            <p:nvPr/>
          </p:nvSpPr>
          <p:spPr>
            <a:xfrm>
              <a:off x="433082" y="1093685"/>
              <a:ext cx="4147185" cy="399415"/>
            </a:xfrm>
            <a:custGeom>
              <a:avLst/>
              <a:gdLst/>
              <a:ahLst/>
              <a:cxnLst/>
              <a:rect l="l" t="t" r="r" b="b"/>
              <a:pathLst>
                <a:path w="4147185" h="399415">
                  <a:moveTo>
                    <a:pt x="4146842" y="0"/>
                  </a:moveTo>
                  <a:lnTo>
                    <a:pt x="0" y="0"/>
                  </a:lnTo>
                  <a:lnTo>
                    <a:pt x="0" y="399237"/>
                  </a:lnTo>
                  <a:lnTo>
                    <a:pt x="4146842" y="399237"/>
                  </a:lnTo>
                  <a:lnTo>
                    <a:pt x="4146842" y="0"/>
                  </a:lnTo>
                  <a:close/>
                </a:path>
              </a:pathLst>
            </a:custGeom>
            <a:solidFill>
              <a:srgbClr val="E1EF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33082" y="1093685"/>
              <a:ext cx="4147185" cy="399415"/>
            </a:xfrm>
            <a:custGeom>
              <a:avLst/>
              <a:gdLst/>
              <a:ahLst/>
              <a:cxnLst/>
              <a:rect l="l" t="t" r="r" b="b"/>
              <a:pathLst>
                <a:path w="4147185" h="399415">
                  <a:moveTo>
                    <a:pt x="4146842" y="0"/>
                  </a:moveTo>
                  <a:lnTo>
                    <a:pt x="0" y="0"/>
                  </a:lnTo>
                  <a:lnTo>
                    <a:pt x="0" y="399237"/>
                  </a:lnTo>
                  <a:lnTo>
                    <a:pt x="4146842" y="399237"/>
                  </a:lnTo>
                  <a:lnTo>
                    <a:pt x="4146842" y="0"/>
                  </a:lnTo>
                  <a:close/>
                </a:path>
              </a:pathLst>
            </a:custGeom>
            <a:ln w="9359">
              <a:solidFill>
                <a:srgbClr val="3756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437762" y="1127772"/>
            <a:ext cx="41376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375622"/>
                </a:solidFill>
                <a:latin typeface="Arial"/>
                <a:cs typeface="Arial"/>
              </a:rPr>
              <a:t>Operational</a:t>
            </a:r>
            <a:r>
              <a:rPr sz="2000" b="1" spc="-30" dirty="0">
                <a:solidFill>
                  <a:srgbClr val="375622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375622"/>
                </a:solidFill>
                <a:latin typeface="Arial"/>
                <a:cs typeface="Arial"/>
              </a:rPr>
              <a:t>and</a:t>
            </a:r>
            <a:r>
              <a:rPr sz="2000" b="1" spc="-20" dirty="0">
                <a:solidFill>
                  <a:srgbClr val="375622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75622"/>
                </a:solidFill>
                <a:latin typeface="Arial"/>
                <a:cs typeface="Arial"/>
              </a:rPr>
              <a:t>training</a:t>
            </a:r>
            <a:r>
              <a:rPr sz="2000" b="1" spc="-10" dirty="0">
                <a:solidFill>
                  <a:srgbClr val="375622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75622"/>
                </a:solidFill>
                <a:latin typeface="Arial"/>
                <a:cs typeface="Arial"/>
              </a:rPr>
              <a:t>manual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092814" y="1678940"/>
            <a:ext cx="4539615" cy="465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400"/>
              </a:lnSpc>
              <a:spcBef>
                <a:spcPts val="100"/>
              </a:spcBef>
            </a:pPr>
            <a:r>
              <a:rPr sz="2000" dirty="0">
                <a:latin typeface="Arial MT"/>
                <a:cs typeface="Arial MT"/>
              </a:rPr>
              <a:t>Training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materials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developed</a:t>
            </a:r>
            <a:endParaRPr sz="2000">
              <a:latin typeface="Arial MT"/>
              <a:cs typeface="Arial MT"/>
            </a:endParaRPr>
          </a:p>
          <a:p>
            <a:pPr marL="102235" indent="-90170">
              <a:lnSpc>
                <a:spcPct val="100000"/>
              </a:lnSpc>
              <a:buSzPct val="95000"/>
              <a:buChar char="•"/>
              <a:tabLst>
                <a:tab pos="102870" algn="l"/>
              </a:tabLst>
            </a:pPr>
            <a:r>
              <a:rPr sz="2000" spc="-5" dirty="0">
                <a:latin typeface="Arial MT"/>
                <a:cs typeface="Arial MT"/>
              </a:rPr>
              <a:t>Training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manual</a:t>
            </a:r>
            <a:endParaRPr sz="2000">
              <a:latin typeface="Arial MT"/>
              <a:cs typeface="Arial MT"/>
            </a:endParaRPr>
          </a:p>
          <a:p>
            <a:pPr marL="102235" indent="-90170">
              <a:lnSpc>
                <a:spcPct val="100000"/>
              </a:lnSpc>
              <a:buSzPct val="95000"/>
              <a:buChar char="•"/>
              <a:tabLst>
                <a:tab pos="102870" algn="l"/>
              </a:tabLst>
            </a:pPr>
            <a:r>
              <a:rPr sz="2000" spc="-5" dirty="0">
                <a:latin typeface="Arial MT"/>
                <a:cs typeface="Arial MT"/>
              </a:rPr>
              <a:t>Data</a:t>
            </a:r>
            <a:r>
              <a:rPr sz="2000" spc="-3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tools</a:t>
            </a:r>
            <a:endParaRPr sz="2000">
              <a:latin typeface="Arial MT"/>
              <a:cs typeface="Arial MT"/>
            </a:endParaRPr>
          </a:p>
          <a:p>
            <a:pPr marL="102235" indent="-90170">
              <a:lnSpc>
                <a:spcPct val="100000"/>
              </a:lnSpc>
              <a:buSzPct val="95000"/>
              <a:buChar char="•"/>
              <a:tabLst>
                <a:tab pos="102870" algn="l"/>
              </a:tabLst>
            </a:pPr>
            <a:r>
              <a:rPr sz="2000" spc="-5" dirty="0">
                <a:latin typeface="Arial MT"/>
                <a:cs typeface="Arial MT"/>
              </a:rPr>
              <a:t>Monitoring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and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supervisory</a:t>
            </a:r>
            <a:r>
              <a:rPr sz="2000" spc="-5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checklists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2000" dirty="0">
                <a:latin typeface="Arial MT"/>
                <a:cs typeface="Arial MT"/>
              </a:rPr>
              <a:t>Training </a:t>
            </a:r>
            <a:r>
              <a:rPr sz="2000" spc="-5" dirty="0">
                <a:latin typeface="Arial MT"/>
                <a:cs typeface="Arial MT"/>
              </a:rPr>
              <a:t>slides </a:t>
            </a:r>
            <a:r>
              <a:rPr sz="2000" dirty="0">
                <a:latin typeface="Arial MT"/>
                <a:cs typeface="Arial MT"/>
              </a:rPr>
              <a:t>developed </a:t>
            </a:r>
            <a:r>
              <a:rPr sz="2000" spc="-5" dirty="0">
                <a:latin typeface="Arial MT"/>
                <a:cs typeface="Arial MT"/>
              </a:rPr>
              <a:t>for </a:t>
            </a:r>
            <a:r>
              <a:rPr sz="2000" dirty="0">
                <a:latin typeface="Arial MT"/>
                <a:cs typeface="Arial MT"/>
              </a:rPr>
              <a:t>use during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virtual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dirty="0">
                <a:latin typeface="Arial MT"/>
                <a:cs typeface="Arial MT"/>
              </a:rPr>
              <a:t>trainings</a:t>
            </a:r>
            <a:endParaRPr sz="20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Arial MT"/>
              <a:cs typeface="Arial MT"/>
            </a:endParaRPr>
          </a:p>
          <a:p>
            <a:pPr marL="12700" marR="83820">
              <a:lnSpc>
                <a:spcPct val="100000"/>
              </a:lnSpc>
            </a:pPr>
            <a:r>
              <a:rPr sz="1800" spc="-10" dirty="0">
                <a:latin typeface="Arial MT"/>
                <a:cs typeface="Arial MT"/>
              </a:rPr>
              <a:t>National Planning </a:t>
            </a:r>
            <a:r>
              <a:rPr sz="1800" spc="-5" dirty="0">
                <a:latin typeface="Arial MT"/>
                <a:cs typeface="Arial MT"/>
              </a:rPr>
              <a:t>Meeting </a:t>
            </a:r>
            <a:r>
              <a:rPr sz="1800" dirty="0">
                <a:latin typeface="Arial MT"/>
                <a:cs typeface="Arial MT"/>
              </a:rPr>
              <a:t>– </a:t>
            </a:r>
            <a:r>
              <a:rPr sz="1800" spc="-5" dirty="0">
                <a:latin typeface="Arial MT"/>
                <a:cs typeface="Arial MT"/>
              </a:rPr>
              <a:t>Feb 23 </a:t>
            </a:r>
            <a:r>
              <a:rPr sz="1800" dirty="0">
                <a:latin typeface="Arial MT"/>
                <a:cs typeface="Arial MT"/>
              </a:rPr>
              <a:t>- </a:t>
            </a:r>
            <a:r>
              <a:rPr sz="1800" spc="-5" dirty="0">
                <a:latin typeface="Arial MT"/>
                <a:cs typeface="Arial MT"/>
              </a:rPr>
              <a:t>24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National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Training</a:t>
            </a:r>
            <a:r>
              <a:rPr sz="1800" spc="-5" dirty="0">
                <a:latin typeface="Arial MT"/>
                <a:cs typeface="Arial MT"/>
              </a:rPr>
              <a:t> of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Trainers </a:t>
            </a:r>
            <a:r>
              <a:rPr sz="1800" dirty="0">
                <a:latin typeface="Arial MT"/>
                <a:cs typeface="Arial MT"/>
              </a:rPr>
              <a:t>–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Feb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25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- </a:t>
            </a:r>
            <a:r>
              <a:rPr sz="1800" spc="-10" dirty="0">
                <a:latin typeface="Arial MT"/>
                <a:cs typeface="Arial MT"/>
              </a:rPr>
              <a:t>27 </a:t>
            </a:r>
            <a:r>
              <a:rPr sz="1800" spc="-5" dirty="0">
                <a:latin typeface="Arial MT"/>
                <a:cs typeface="Arial MT"/>
              </a:rPr>
              <a:t> State/LGA </a:t>
            </a:r>
            <a:r>
              <a:rPr sz="1800" spc="-10" dirty="0">
                <a:latin typeface="Arial MT"/>
                <a:cs typeface="Arial MT"/>
              </a:rPr>
              <a:t>Planning </a:t>
            </a:r>
            <a:r>
              <a:rPr sz="1800" spc="-5" dirty="0">
                <a:latin typeface="Arial MT"/>
                <a:cs typeface="Arial MT"/>
              </a:rPr>
              <a:t>Meeting </a:t>
            </a:r>
            <a:r>
              <a:rPr sz="1800" dirty="0">
                <a:latin typeface="Arial MT"/>
                <a:cs typeface="Arial MT"/>
              </a:rPr>
              <a:t>– </a:t>
            </a:r>
            <a:r>
              <a:rPr sz="1800" spc="-5" dirty="0">
                <a:latin typeface="Arial MT"/>
                <a:cs typeface="Arial MT"/>
              </a:rPr>
              <a:t>Mar </a:t>
            </a:r>
            <a:r>
              <a:rPr sz="1800" dirty="0">
                <a:latin typeface="Arial MT"/>
                <a:cs typeface="Arial MT"/>
              </a:rPr>
              <a:t>1 – 2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LGA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Training</a:t>
            </a:r>
            <a:r>
              <a:rPr sz="1800" spc="-5" dirty="0">
                <a:latin typeface="Arial MT"/>
                <a:cs typeface="Arial MT"/>
              </a:rPr>
              <a:t> of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Trainers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–</a:t>
            </a:r>
            <a:r>
              <a:rPr sz="1800" spc="-5" dirty="0">
                <a:latin typeface="Arial MT"/>
                <a:cs typeface="Arial MT"/>
              </a:rPr>
              <a:t> Mar</a:t>
            </a:r>
            <a:r>
              <a:rPr sz="1800" dirty="0">
                <a:latin typeface="Arial MT"/>
                <a:cs typeface="Arial MT"/>
              </a:rPr>
              <a:t> 3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-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6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Strategic</a:t>
            </a:r>
            <a:r>
              <a:rPr sz="1800" spc="114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Politicians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Launch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–</a:t>
            </a:r>
            <a:r>
              <a:rPr sz="1800" spc="1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Mar</a:t>
            </a:r>
            <a:r>
              <a:rPr sz="1800" spc="1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8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Launch </a:t>
            </a:r>
            <a:r>
              <a:rPr sz="1800" spc="-5" dirty="0">
                <a:latin typeface="Arial MT"/>
                <a:cs typeface="Arial MT"/>
              </a:rPr>
              <a:t>for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General</a:t>
            </a:r>
            <a:r>
              <a:rPr sz="1800" spc="-10" dirty="0">
                <a:latin typeface="Arial MT"/>
                <a:cs typeface="Arial MT"/>
              </a:rPr>
              <a:t> Population </a:t>
            </a:r>
            <a:r>
              <a:rPr sz="1800" dirty="0">
                <a:latin typeface="Arial MT"/>
                <a:cs typeface="Arial MT"/>
              </a:rPr>
              <a:t>–</a:t>
            </a:r>
            <a:r>
              <a:rPr sz="1800" spc="-5" dirty="0">
                <a:latin typeface="Arial MT"/>
                <a:cs typeface="Arial MT"/>
              </a:rPr>
              <a:t> Mar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15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Arial"/>
                <a:cs typeface="Arial"/>
              </a:rPr>
              <a:t>COVID-19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Vaccination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Launch </a:t>
            </a:r>
            <a:r>
              <a:rPr sz="1800" b="1" dirty="0">
                <a:latin typeface="Arial"/>
                <a:cs typeface="Arial"/>
              </a:rPr>
              <a:t>–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Mar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8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34241" y="1191193"/>
            <a:ext cx="3065145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0"/>
              </a:lnSpc>
            </a:pPr>
            <a:r>
              <a:rPr sz="2000" b="1" spc="-5" dirty="0">
                <a:solidFill>
                  <a:srgbClr val="7F7F7F"/>
                </a:solidFill>
                <a:latin typeface="Arial"/>
                <a:cs typeface="Arial"/>
              </a:rPr>
              <a:t>Training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7F7F7F"/>
                </a:solidFill>
                <a:latin typeface="Arial"/>
                <a:cs typeface="Arial"/>
              </a:rPr>
              <a:t>plans</a:t>
            </a:r>
            <a:r>
              <a:rPr sz="2000" b="1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7F7F7F"/>
                </a:solidFill>
                <a:latin typeface="Arial"/>
                <a:cs typeface="Arial"/>
              </a:rPr>
              <a:t>developed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17236" y="1093685"/>
            <a:ext cx="5387340" cy="399415"/>
          </a:xfrm>
          <a:prstGeom prst="rect">
            <a:avLst/>
          </a:prstGeom>
          <a:solidFill>
            <a:srgbClr val="E1EFD8"/>
          </a:solidFill>
          <a:ln w="9359">
            <a:solidFill>
              <a:srgbClr val="375622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2000" b="1" spc="-5" dirty="0">
                <a:solidFill>
                  <a:srgbClr val="375622"/>
                </a:solidFill>
                <a:latin typeface="Arial"/>
                <a:cs typeface="Arial"/>
              </a:rPr>
              <a:t>Training</a:t>
            </a:r>
            <a:r>
              <a:rPr sz="2000" b="1" spc="-20" dirty="0">
                <a:solidFill>
                  <a:srgbClr val="375622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75622"/>
                </a:solidFill>
                <a:latin typeface="Arial"/>
                <a:cs typeface="Arial"/>
              </a:rPr>
              <a:t>plans</a:t>
            </a:r>
            <a:r>
              <a:rPr sz="2000" b="1" spc="-15" dirty="0">
                <a:solidFill>
                  <a:srgbClr val="375622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375622"/>
                </a:solidFill>
                <a:latin typeface="Arial"/>
                <a:cs typeface="Arial"/>
              </a:rPr>
              <a:t>developed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49396" y="1606498"/>
            <a:ext cx="11927205" cy="4985385"/>
            <a:chOff x="149396" y="1606498"/>
            <a:chExt cx="11927205" cy="4985385"/>
          </a:xfrm>
        </p:grpSpPr>
        <p:sp>
          <p:nvSpPr>
            <p:cNvPr id="15" name="object 15"/>
            <p:cNvSpPr/>
            <p:nvPr/>
          </p:nvSpPr>
          <p:spPr>
            <a:xfrm>
              <a:off x="4917605" y="1612798"/>
              <a:ext cx="5386705" cy="4972685"/>
            </a:xfrm>
            <a:custGeom>
              <a:avLst/>
              <a:gdLst/>
              <a:ahLst/>
              <a:cxnLst/>
              <a:rect l="l" t="t" r="r" b="b"/>
              <a:pathLst>
                <a:path w="5386705" h="4972684">
                  <a:moveTo>
                    <a:pt x="2693517" y="4972316"/>
                  </a:moveTo>
                  <a:lnTo>
                    <a:pt x="0" y="4972316"/>
                  </a:lnTo>
                  <a:lnTo>
                    <a:pt x="0" y="0"/>
                  </a:lnTo>
                  <a:lnTo>
                    <a:pt x="5386679" y="0"/>
                  </a:lnTo>
                  <a:lnTo>
                    <a:pt x="5386679" y="4972316"/>
                  </a:lnTo>
                  <a:lnTo>
                    <a:pt x="2693517" y="4972316"/>
                  </a:lnTo>
                  <a:close/>
                </a:path>
              </a:pathLst>
            </a:custGeom>
            <a:ln w="12599">
              <a:solidFill>
                <a:srgbClr val="3756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67836" y="2987281"/>
              <a:ext cx="1908365" cy="186551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8762" y="1722247"/>
              <a:ext cx="4421162" cy="4627435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54076" y="1717916"/>
              <a:ext cx="4431030" cy="4637405"/>
            </a:xfrm>
            <a:custGeom>
              <a:avLst/>
              <a:gdLst/>
              <a:ahLst/>
              <a:cxnLst/>
              <a:rect l="l" t="t" r="r" b="b"/>
              <a:pathLst>
                <a:path w="4431030" h="4637405">
                  <a:moveTo>
                    <a:pt x="0" y="0"/>
                  </a:moveTo>
                  <a:lnTo>
                    <a:pt x="4430522" y="0"/>
                  </a:lnTo>
                  <a:lnTo>
                    <a:pt x="4430522" y="4636808"/>
                  </a:lnTo>
                  <a:lnTo>
                    <a:pt x="0" y="4636808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130355" y="3896639"/>
              <a:ext cx="4421505" cy="60960"/>
            </a:xfrm>
            <a:custGeom>
              <a:avLst/>
              <a:gdLst/>
              <a:ahLst/>
              <a:cxnLst/>
              <a:rect l="l" t="t" r="r" b="b"/>
              <a:pathLst>
                <a:path w="4421505" h="60960">
                  <a:moveTo>
                    <a:pt x="2210409" y="0"/>
                  </a:moveTo>
                  <a:lnTo>
                    <a:pt x="128721" y="19921"/>
                  </a:lnTo>
                  <a:lnTo>
                    <a:pt x="71551" y="22410"/>
                  </a:lnTo>
                  <a:lnTo>
                    <a:pt x="31361" y="24960"/>
                  </a:lnTo>
                  <a:lnTo>
                    <a:pt x="0" y="30238"/>
                  </a:lnTo>
                  <a:lnTo>
                    <a:pt x="7794" y="32907"/>
                  </a:lnTo>
                  <a:lnTo>
                    <a:pt x="71685" y="38068"/>
                  </a:lnTo>
                  <a:lnTo>
                    <a:pt x="128800" y="40559"/>
                  </a:lnTo>
                  <a:lnTo>
                    <a:pt x="203376" y="42991"/>
                  </a:lnTo>
                  <a:lnTo>
                    <a:pt x="548442" y="50189"/>
                  </a:lnTo>
                  <a:lnTo>
                    <a:pt x="2210409" y="60477"/>
                  </a:lnTo>
                  <a:lnTo>
                    <a:pt x="2319895" y="60442"/>
                  </a:lnTo>
                  <a:lnTo>
                    <a:pt x="2426668" y="60337"/>
                  </a:lnTo>
                  <a:lnTo>
                    <a:pt x="2531031" y="60164"/>
                  </a:lnTo>
                  <a:lnTo>
                    <a:pt x="2633288" y="59924"/>
                  </a:lnTo>
                  <a:lnTo>
                    <a:pt x="2733743" y="59620"/>
                  </a:lnTo>
                  <a:lnTo>
                    <a:pt x="2832698" y="59252"/>
                  </a:lnTo>
                  <a:lnTo>
                    <a:pt x="2930457" y="58822"/>
                  </a:lnTo>
                  <a:lnTo>
                    <a:pt x="3027323" y="58332"/>
                  </a:lnTo>
                  <a:lnTo>
                    <a:pt x="3123600" y="57783"/>
                  </a:lnTo>
                  <a:lnTo>
                    <a:pt x="4086147" y="46228"/>
                  </a:lnTo>
                  <a:lnTo>
                    <a:pt x="4292098" y="40559"/>
                  </a:lnTo>
                  <a:lnTo>
                    <a:pt x="4349299" y="38068"/>
                  </a:lnTo>
                  <a:lnTo>
                    <a:pt x="4389549" y="35517"/>
                  </a:lnTo>
                  <a:lnTo>
                    <a:pt x="4421162" y="30238"/>
                  </a:lnTo>
                  <a:lnTo>
                    <a:pt x="4413340" y="27569"/>
                  </a:lnTo>
                  <a:lnTo>
                    <a:pt x="4389549" y="24960"/>
                  </a:lnTo>
                  <a:lnTo>
                    <a:pt x="4349299" y="22410"/>
                  </a:lnTo>
                  <a:lnTo>
                    <a:pt x="4292098" y="19921"/>
                  </a:lnTo>
                  <a:lnTo>
                    <a:pt x="2832698" y="1225"/>
                  </a:lnTo>
                  <a:lnTo>
                    <a:pt x="2733743" y="857"/>
                  </a:lnTo>
                  <a:lnTo>
                    <a:pt x="2633288" y="552"/>
                  </a:lnTo>
                  <a:lnTo>
                    <a:pt x="2531031" y="313"/>
                  </a:lnTo>
                  <a:lnTo>
                    <a:pt x="2426668" y="140"/>
                  </a:lnTo>
                  <a:lnTo>
                    <a:pt x="2319895" y="35"/>
                  </a:lnTo>
                  <a:lnTo>
                    <a:pt x="2210409" y="0"/>
                  </a:lnTo>
                  <a:close/>
                </a:path>
              </a:pathLst>
            </a:custGeom>
            <a:solidFill>
              <a:srgbClr val="7F7F7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130355" y="3896639"/>
              <a:ext cx="4421505" cy="60960"/>
            </a:xfrm>
            <a:custGeom>
              <a:avLst/>
              <a:gdLst/>
              <a:ahLst/>
              <a:cxnLst/>
              <a:rect l="l" t="t" r="r" b="b"/>
              <a:pathLst>
                <a:path w="4421505" h="60960">
                  <a:moveTo>
                    <a:pt x="2210409" y="0"/>
                  </a:moveTo>
                  <a:lnTo>
                    <a:pt x="2265510" y="8"/>
                  </a:lnTo>
                  <a:lnTo>
                    <a:pt x="2319895" y="35"/>
                  </a:lnTo>
                  <a:lnTo>
                    <a:pt x="2373602" y="79"/>
                  </a:lnTo>
                  <a:lnTo>
                    <a:pt x="2426668" y="140"/>
                  </a:lnTo>
                  <a:lnTo>
                    <a:pt x="2479132" y="218"/>
                  </a:lnTo>
                  <a:lnTo>
                    <a:pt x="2531031" y="313"/>
                  </a:lnTo>
                  <a:lnTo>
                    <a:pt x="2582404" y="424"/>
                  </a:lnTo>
                  <a:lnTo>
                    <a:pt x="2633288" y="552"/>
                  </a:lnTo>
                  <a:lnTo>
                    <a:pt x="2683722" y="697"/>
                  </a:lnTo>
                  <a:lnTo>
                    <a:pt x="2733743" y="857"/>
                  </a:lnTo>
                  <a:lnTo>
                    <a:pt x="2783389" y="1033"/>
                  </a:lnTo>
                  <a:lnTo>
                    <a:pt x="2832698" y="1225"/>
                  </a:lnTo>
                  <a:lnTo>
                    <a:pt x="2881708" y="1432"/>
                  </a:lnTo>
                  <a:lnTo>
                    <a:pt x="2930457" y="1655"/>
                  </a:lnTo>
                  <a:lnTo>
                    <a:pt x="2978982" y="1892"/>
                  </a:lnTo>
                  <a:lnTo>
                    <a:pt x="3027323" y="2145"/>
                  </a:lnTo>
                  <a:lnTo>
                    <a:pt x="3075516" y="2412"/>
                  </a:lnTo>
                  <a:lnTo>
                    <a:pt x="3123600" y="2694"/>
                  </a:lnTo>
                  <a:lnTo>
                    <a:pt x="3171613" y="2990"/>
                  </a:lnTo>
                  <a:lnTo>
                    <a:pt x="3219592" y="3300"/>
                  </a:lnTo>
                  <a:lnTo>
                    <a:pt x="3267575" y="3624"/>
                  </a:lnTo>
                  <a:lnTo>
                    <a:pt x="3315601" y="3962"/>
                  </a:lnTo>
                  <a:lnTo>
                    <a:pt x="3380535" y="4511"/>
                  </a:lnTo>
                  <a:lnTo>
                    <a:pt x="3443220" y="5077"/>
                  </a:lnTo>
                  <a:lnTo>
                    <a:pt x="3503729" y="5661"/>
                  </a:lnTo>
                  <a:lnTo>
                    <a:pt x="3562133" y="6263"/>
                  </a:lnTo>
                  <a:lnTo>
                    <a:pt x="3618503" y="6885"/>
                  </a:lnTo>
                  <a:lnTo>
                    <a:pt x="3672911" y="7525"/>
                  </a:lnTo>
                  <a:lnTo>
                    <a:pt x="3725430" y="8186"/>
                  </a:lnTo>
                  <a:lnTo>
                    <a:pt x="3776130" y="8867"/>
                  </a:lnTo>
                  <a:lnTo>
                    <a:pt x="3825084" y="9570"/>
                  </a:lnTo>
                  <a:lnTo>
                    <a:pt x="3872363" y="10294"/>
                  </a:lnTo>
                  <a:lnTo>
                    <a:pt x="3918039" y="11040"/>
                  </a:lnTo>
                  <a:lnTo>
                    <a:pt x="3962184" y="11809"/>
                  </a:lnTo>
                  <a:lnTo>
                    <a:pt x="4004869" y="12602"/>
                  </a:lnTo>
                  <a:lnTo>
                    <a:pt x="4046166" y="13418"/>
                  </a:lnTo>
                  <a:lnTo>
                    <a:pt x="4086147" y="14259"/>
                  </a:lnTo>
                  <a:lnTo>
                    <a:pt x="4124883" y="15125"/>
                  </a:lnTo>
                  <a:lnTo>
                    <a:pt x="4217456" y="17493"/>
                  </a:lnTo>
                  <a:lnTo>
                    <a:pt x="4292098" y="19921"/>
                  </a:lnTo>
                  <a:lnTo>
                    <a:pt x="4349299" y="22410"/>
                  </a:lnTo>
                  <a:lnTo>
                    <a:pt x="4389549" y="24960"/>
                  </a:lnTo>
                  <a:lnTo>
                    <a:pt x="4421162" y="30238"/>
                  </a:lnTo>
                  <a:lnTo>
                    <a:pt x="4413340" y="32907"/>
                  </a:lnTo>
                  <a:lnTo>
                    <a:pt x="4349299" y="38068"/>
                  </a:lnTo>
                  <a:lnTo>
                    <a:pt x="4292098" y="40559"/>
                  </a:lnTo>
                  <a:lnTo>
                    <a:pt x="4217456" y="42991"/>
                  </a:lnTo>
                  <a:lnTo>
                    <a:pt x="4124883" y="45364"/>
                  </a:lnTo>
                  <a:lnTo>
                    <a:pt x="4086147" y="46228"/>
                  </a:lnTo>
                  <a:lnTo>
                    <a:pt x="4046166" y="47067"/>
                  </a:lnTo>
                  <a:lnTo>
                    <a:pt x="4004869" y="47882"/>
                  </a:lnTo>
                  <a:lnTo>
                    <a:pt x="3962184" y="48674"/>
                  </a:lnTo>
                  <a:lnTo>
                    <a:pt x="3918039" y="49443"/>
                  </a:lnTo>
                  <a:lnTo>
                    <a:pt x="3872363" y="50189"/>
                  </a:lnTo>
                  <a:lnTo>
                    <a:pt x="3825084" y="50913"/>
                  </a:lnTo>
                  <a:lnTo>
                    <a:pt x="3776130" y="51615"/>
                  </a:lnTo>
                  <a:lnTo>
                    <a:pt x="3725430" y="52297"/>
                  </a:lnTo>
                  <a:lnTo>
                    <a:pt x="3672911" y="52957"/>
                  </a:lnTo>
                  <a:lnTo>
                    <a:pt x="3618503" y="53598"/>
                  </a:lnTo>
                  <a:lnTo>
                    <a:pt x="3562133" y="54219"/>
                  </a:lnTo>
                  <a:lnTo>
                    <a:pt x="3503729" y="54820"/>
                  </a:lnTo>
                  <a:lnTo>
                    <a:pt x="3443220" y="55403"/>
                  </a:lnTo>
                  <a:lnTo>
                    <a:pt x="3380535" y="55968"/>
                  </a:lnTo>
                  <a:lnTo>
                    <a:pt x="3315601" y="56514"/>
                  </a:lnTo>
                  <a:lnTo>
                    <a:pt x="3267575" y="56852"/>
                  </a:lnTo>
                  <a:lnTo>
                    <a:pt x="3219592" y="57176"/>
                  </a:lnTo>
                  <a:lnTo>
                    <a:pt x="3171613" y="57487"/>
                  </a:lnTo>
                  <a:lnTo>
                    <a:pt x="3123600" y="57783"/>
                  </a:lnTo>
                  <a:lnTo>
                    <a:pt x="3075516" y="58064"/>
                  </a:lnTo>
                  <a:lnTo>
                    <a:pt x="3027323" y="58332"/>
                  </a:lnTo>
                  <a:lnTo>
                    <a:pt x="2978982" y="58584"/>
                  </a:lnTo>
                  <a:lnTo>
                    <a:pt x="2930457" y="58822"/>
                  </a:lnTo>
                  <a:lnTo>
                    <a:pt x="2881708" y="59044"/>
                  </a:lnTo>
                  <a:lnTo>
                    <a:pt x="2832698" y="59252"/>
                  </a:lnTo>
                  <a:lnTo>
                    <a:pt x="2783389" y="59443"/>
                  </a:lnTo>
                  <a:lnTo>
                    <a:pt x="2733743" y="59620"/>
                  </a:lnTo>
                  <a:lnTo>
                    <a:pt x="2683722" y="59780"/>
                  </a:lnTo>
                  <a:lnTo>
                    <a:pt x="2633288" y="59924"/>
                  </a:lnTo>
                  <a:lnTo>
                    <a:pt x="2582404" y="60052"/>
                  </a:lnTo>
                  <a:lnTo>
                    <a:pt x="2531031" y="60164"/>
                  </a:lnTo>
                  <a:lnTo>
                    <a:pt x="2479132" y="60259"/>
                  </a:lnTo>
                  <a:lnTo>
                    <a:pt x="2426668" y="60337"/>
                  </a:lnTo>
                  <a:lnTo>
                    <a:pt x="2373602" y="60398"/>
                  </a:lnTo>
                  <a:lnTo>
                    <a:pt x="2319895" y="60442"/>
                  </a:lnTo>
                  <a:lnTo>
                    <a:pt x="2265510" y="60468"/>
                  </a:lnTo>
                  <a:lnTo>
                    <a:pt x="2210409" y="60477"/>
                  </a:lnTo>
                  <a:lnTo>
                    <a:pt x="2155306" y="60468"/>
                  </a:lnTo>
                  <a:lnTo>
                    <a:pt x="2100920" y="60442"/>
                  </a:lnTo>
                  <a:lnTo>
                    <a:pt x="2047212" y="60398"/>
                  </a:lnTo>
                  <a:lnTo>
                    <a:pt x="1994144" y="60337"/>
                  </a:lnTo>
                  <a:lnTo>
                    <a:pt x="1941679" y="60259"/>
                  </a:lnTo>
                  <a:lnTo>
                    <a:pt x="1889779" y="60164"/>
                  </a:lnTo>
                  <a:lnTo>
                    <a:pt x="1838405" y="60052"/>
                  </a:lnTo>
                  <a:lnTo>
                    <a:pt x="1787520" y="59924"/>
                  </a:lnTo>
                  <a:lnTo>
                    <a:pt x="1737086" y="59780"/>
                  </a:lnTo>
                  <a:lnTo>
                    <a:pt x="1687065" y="59620"/>
                  </a:lnTo>
                  <a:lnTo>
                    <a:pt x="1637418" y="59443"/>
                  </a:lnTo>
                  <a:lnTo>
                    <a:pt x="1588109" y="59252"/>
                  </a:lnTo>
                  <a:lnTo>
                    <a:pt x="1539099" y="59044"/>
                  </a:lnTo>
                  <a:lnTo>
                    <a:pt x="1490350" y="58822"/>
                  </a:lnTo>
                  <a:lnTo>
                    <a:pt x="1441824" y="58584"/>
                  </a:lnTo>
                  <a:lnTo>
                    <a:pt x="1393483" y="58332"/>
                  </a:lnTo>
                  <a:lnTo>
                    <a:pt x="1345289" y="58064"/>
                  </a:lnTo>
                  <a:lnTo>
                    <a:pt x="1297205" y="57783"/>
                  </a:lnTo>
                  <a:lnTo>
                    <a:pt x="1249193" y="57487"/>
                  </a:lnTo>
                  <a:lnTo>
                    <a:pt x="1201214" y="57176"/>
                  </a:lnTo>
                  <a:lnTo>
                    <a:pt x="1153230" y="56852"/>
                  </a:lnTo>
                  <a:lnTo>
                    <a:pt x="1105204" y="56514"/>
                  </a:lnTo>
                  <a:lnTo>
                    <a:pt x="1040270" y="55968"/>
                  </a:lnTo>
                  <a:lnTo>
                    <a:pt x="977585" y="55403"/>
                  </a:lnTo>
                  <a:lnTo>
                    <a:pt x="917076" y="54820"/>
                  </a:lnTo>
                  <a:lnTo>
                    <a:pt x="858673" y="54219"/>
                  </a:lnTo>
                  <a:lnTo>
                    <a:pt x="802303" y="53598"/>
                  </a:lnTo>
                  <a:lnTo>
                    <a:pt x="747894" y="52957"/>
                  </a:lnTo>
                  <a:lnTo>
                    <a:pt x="695376" y="52297"/>
                  </a:lnTo>
                  <a:lnTo>
                    <a:pt x="644675" y="51615"/>
                  </a:lnTo>
                  <a:lnTo>
                    <a:pt x="595721" y="50913"/>
                  </a:lnTo>
                  <a:lnTo>
                    <a:pt x="548442" y="50189"/>
                  </a:lnTo>
                  <a:lnTo>
                    <a:pt x="502766" y="49443"/>
                  </a:lnTo>
                  <a:lnTo>
                    <a:pt x="458622" y="48674"/>
                  </a:lnTo>
                  <a:lnTo>
                    <a:pt x="415937" y="47882"/>
                  </a:lnTo>
                  <a:lnTo>
                    <a:pt x="374640" y="47067"/>
                  </a:lnTo>
                  <a:lnTo>
                    <a:pt x="334659" y="46228"/>
                  </a:lnTo>
                  <a:lnTo>
                    <a:pt x="295922" y="45364"/>
                  </a:lnTo>
                  <a:lnTo>
                    <a:pt x="203376" y="42991"/>
                  </a:lnTo>
                  <a:lnTo>
                    <a:pt x="128800" y="40559"/>
                  </a:lnTo>
                  <a:lnTo>
                    <a:pt x="71685" y="38068"/>
                  </a:lnTo>
                  <a:lnTo>
                    <a:pt x="31519" y="35517"/>
                  </a:lnTo>
                  <a:lnTo>
                    <a:pt x="0" y="30238"/>
                  </a:lnTo>
                  <a:lnTo>
                    <a:pt x="7671" y="27569"/>
                  </a:lnTo>
                  <a:lnTo>
                    <a:pt x="71551" y="22410"/>
                  </a:lnTo>
                  <a:lnTo>
                    <a:pt x="128721" y="19921"/>
                  </a:lnTo>
                  <a:lnTo>
                    <a:pt x="203351" y="17493"/>
                  </a:lnTo>
                  <a:lnTo>
                    <a:pt x="295922" y="15125"/>
                  </a:lnTo>
                  <a:lnTo>
                    <a:pt x="334659" y="14259"/>
                  </a:lnTo>
                  <a:lnTo>
                    <a:pt x="374640" y="13418"/>
                  </a:lnTo>
                  <a:lnTo>
                    <a:pt x="415937" y="12602"/>
                  </a:lnTo>
                  <a:lnTo>
                    <a:pt x="458622" y="11809"/>
                  </a:lnTo>
                  <a:lnTo>
                    <a:pt x="502766" y="11040"/>
                  </a:lnTo>
                  <a:lnTo>
                    <a:pt x="548442" y="10294"/>
                  </a:lnTo>
                  <a:lnTo>
                    <a:pt x="595721" y="9570"/>
                  </a:lnTo>
                  <a:lnTo>
                    <a:pt x="644675" y="8867"/>
                  </a:lnTo>
                  <a:lnTo>
                    <a:pt x="695376" y="8186"/>
                  </a:lnTo>
                  <a:lnTo>
                    <a:pt x="747894" y="7525"/>
                  </a:lnTo>
                  <a:lnTo>
                    <a:pt x="802303" y="6885"/>
                  </a:lnTo>
                  <a:lnTo>
                    <a:pt x="858673" y="6263"/>
                  </a:lnTo>
                  <a:lnTo>
                    <a:pt x="917076" y="5661"/>
                  </a:lnTo>
                  <a:lnTo>
                    <a:pt x="977585" y="5077"/>
                  </a:lnTo>
                  <a:lnTo>
                    <a:pt x="1040270" y="4511"/>
                  </a:lnTo>
                  <a:lnTo>
                    <a:pt x="1105204" y="3962"/>
                  </a:lnTo>
                  <a:lnTo>
                    <a:pt x="1153230" y="3624"/>
                  </a:lnTo>
                  <a:lnTo>
                    <a:pt x="1201214" y="3300"/>
                  </a:lnTo>
                  <a:lnTo>
                    <a:pt x="1249193" y="2990"/>
                  </a:lnTo>
                  <a:lnTo>
                    <a:pt x="1297205" y="2694"/>
                  </a:lnTo>
                  <a:lnTo>
                    <a:pt x="1345289" y="2412"/>
                  </a:lnTo>
                  <a:lnTo>
                    <a:pt x="1393483" y="2145"/>
                  </a:lnTo>
                  <a:lnTo>
                    <a:pt x="1441824" y="1892"/>
                  </a:lnTo>
                  <a:lnTo>
                    <a:pt x="1490350" y="1655"/>
                  </a:lnTo>
                  <a:lnTo>
                    <a:pt x="1539099" y="1432"/>
                  </a:lnTo>
                  <a:lnTo>
                    <a:pt x="1588109" y="1225"/>
                  </a:lnTo>
                  <a:lnTo>
                    <a:pt x="1637418" y="1033"/>
                  </a:lnTo>
                  <a:lnTo>
                    <a:pt x="1687065" y="857"/>
                  </a:lnTo>
                  <a:lnTo>
                    <a:pt x="1737086" y="697"/>
                  </a:lnTo>
                  <a:lnTo>
                    <a:pt x="1787520" y="552"/>
                  </a:lnTo>
                  <a:lnTo>
                    <a:pt x="1838405" y="424"/>
                  </a:lnTo>
                  <a:lnTo>
                    <a:pt x="1889779" y="313"/>
                  </a:lnTo>
                  <a:lnTo>
                    <a:pt x="1941679" y="218"/>
                  </a:lnTo>
                  <a:lnTo>
                    <a:pt x="1994144" y="140"/>
                  </a:lnTo>
                  <a:lnTo>
                    <a:pt x="2047212" y="79"/>
                  </a:lnTo>
                  <a:lnTo>
                    <a:pt x="2100920" y="35"/>
                  </a:lnTo>
                  <a:lnTo>
                    <a:pt x="2155306" y="8"/>
                  </a:lnTo>
                  <a:lnTo>
                    <a:pt x="2210409" y="0"/>
                  </a:lnTo>
                  <a:close/>
                </a:path>
              </a:pathLst>
            </a:custGeom>
            <a:ln w="1259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130355" y="3934802"/>
              <a:ext cx="4421505" cy="60960"/>
            </a:xfrm>
            <a:custGeom>
              <a:avLst/>
              <a:gdLst/>
              <a:ahLst/>
              <a:cxnLst/>
              <a:rect l="l" t="t" r="r" b="b"/>
              <a:pathLst>
                <a:path w="4421505" h="60960">
                  <a:moveTo>
                    <a:pt x="2210409" y="0"/>
                  </a:moveTo>
                  <a:lnTo>
                    <a:pt x="128721" y="19917"/>
                  </a:lnTo>
                  <a:lnTo>
                    <a:pt x="71551" y="22409"/>
                  </a:lnTo>
                  <a:lnTo>
                    <a:pt x="31361" y="24959"/>
                  </a:lnTo>
                  <a:lnTo>
                    <a:pt x="0" y="30238"/>
                  </a:lnTo>
                  <a:lnTo>
                    <a:pt x="7794" y="32907"/>
                  </a:lnTo>
                  <a:lnTo>
                    <a:pt x="71685" y="38066"/>
                  </a:lnTo>
                  <a:lnTo>
                    <a:pt x="128800" y="40555"/>
                  </a:lnTo>
                  <a:lnTo>
                    <a:pt x="203376" y="42984"/>
                  </a:lnTo>
                  <a:lnTo>
                    <a:pt x="548442" y="50183"/>
                  </a:lnTo>
                  <a:lnTo>
                    <a:pt x="2210409" y="60477"/>
                  </a:lnTo>
                  <a:lnTo>
                    <a:pt x="2319895" y="60442"/>
                  </a:lnTo>
                  <a:lnTo>
                    <a:pt x="2426668" y="60337"/>
                  </a:lnTo>
                  <a:lnTo>
                    <a:pt x="2531031" y="60164"/>
                  </a:lnTo>
                  <a:lnTo>
                    <a:pt x="2633288" y="59924"/>
                  </a:lnTo>
                  <a:lnTo>
                    <a:pt x="2733743" y="59620"/>
                  </a:lnTo>
                  <a:lnTo>
                    <a:pt x="2832698" y="59252"/>
                  </a:lnTo>
                  <a:lnTo>
                    <a:pt x="2930457" y="58822"/>
                  </a:lnTo>
                  <a:lnTo>
                    <a:pt x="3027323" y="58332"/>
                  </a:lnTo>
                  <a:lnTo>
                    <a:pt x="3123600" y="57783"/>
                  </a:lnTo>
                  <a:lnTo>
                    <a:pt x="4086147" y="46217"/>
                  </a:lnTo>
                  <a:lnTo>
                    <a:pt x="4292098" y="40555"/>
                  </a:lnTo>
                  <a:lnTo>
                    <a:pt x="4349299" y="38066"/>
                  </a:lnTo>
                  <a:lnTo>
                    <a:pt x="4389549" y="35517"/>
                  </a:lnTo>
                  <a:lnTo>
                    <a:pt x="4421162" y="30238"/>
                  </a:lnTo>
                  <a:lnTo>
                    <a:pt x="4413340" y="27569"/>
                  </a:lnTo>
                  <a:lnTo>
                    <a:pt x="4389549" y="24959"/>
                  </a:lnTo>
                  <a:lnTo>
                    <a:pt x="4349299" y="22409"/>
                  </a:lnTo>
                  <a:lnTo>
                    <a:pt x="4292098" y="19917"/>
                  </a:lnTo>
                  <a:lnTo>
                    <a:pt x="3123600" y="2694"/>
                  </a:lnTo>
                  <a:lnTo>
                    <a:pt x="3027323" y="2145"/>
                  </a:lnTo>
                  <a:lnTo>
                    <a:pt x="2930457" y="1655"/>
                  </a:lnTo>
                  <a:lnTo>
                    <a:pt x="2832698" y="1225"/>
                  </a:lnTo>
                  <a:lnTo>
                    <a:pt x="2733743" y="857"/>
                  </a:lnTo>
                  <a:lnTo>
                    <a:pt x="2633288" y="552"/>
                  </a:lnTo>
                  <a:lnTo>
                    <a:pt x="2531031" y="313"/>
                  </a:lnTo>
                  <a:lnTo>
                    <a:pt x="2426668" y="140"/>
                  </a:lnTo>
                  <a:lnTo>
                    <a:pt x="2319895" y="35"/>
                  </a:lnTo>
                  <a:lnTo>
                    <a:pt x="2210409" y="0"/>
                  </a:lnTo>
                  <a:close/>
                </a:path>
              </a:pathLst>
            </a:custGeom>
            <a:solidFill>
              <a:srgbClr val="37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130355" y="3934802"/>
              <a:ext cx="4421505" cy="60960"/>
            </a:xfrm>
            <a:custGeom>
              <a:avLst/>
              <a:gdLst/>
              <a:ahLst/>
              <a:cxnLst/>
              <a:rect l="l" t="t" r="r" b="b"/>
              <a:pathLst>
                <a:path w="4421505" h="60960">
                  <a:moveTo>
                    <a:pt x="2210409" y="0"/>
                  </a:moveTo>
                  <a:lnTo>
                    <a:pt x="2265510" y="8"/>
                  </a:lnTo>
                  <a:lnTo>
                    <a:pt x="2319895" y="35"/>
                  </a:lnTo>
                  <a:lnTo>
                    <a:pt x="2373602" y="79"/>
                  </a:lnTo>
                  <a:lnTo>
                    <a:pt x="2426668" y="140"/>
                  </a:lnTo>
                  <a:lnTo>
                    <a:pt x="2479132" y="218"/>
                  </a:lnTo>
                  <a:lnTo>
                    <a:pt x="2531031" y="313"/>
                  </a:lnTo>
                  <a:lnTo>
                    <a:pt x="2582404" y="424"/>
                  </a:lnTo>
                  <a:lnTo>
                    <a:pt x="2633288" y="552"/>
                  </a:lnTo>
                  <a:lnTo>
                    <a:pt x="2683722" y="697"/>
                  </a:lnTo>
                  <a:lnTo>
                    <a:pt x="2733743" y="857"/>
                  </a:lnTo>
                  <a:lnTo>
                    <a:pt x="2783389" y="1033"/>
                  </a:lnTo>
                  <a:lnTo>
                    <a:pt x="2832698" y="1225"/>
                  </a:lnTo>
                  <a:lnTo>
                    <a:pt x="2881708" y="1432"/>
                  </a:lnTo>
                  <a:lnTo>
                    <a:pt x="2930457" y="1655"/>
                  </a:lnTo>
                  <a:lnTo>
                    <a:pt x="2978982" y="1892"/>
                  </a:lnTo>
                  <a:lnTo>
                    <a:pt x="3027323" y="2145"/>
                  </a:lnTo>
                  <a:lnTo>
                    <a:pt x="3075516" y="2412"/>
                  </a:lnTo>
                  <a:lnTo>
                    <a:pt x="3123600" y="2694"/>
                  </a:lnTo>
                  <a:lnTo>
                    <a:pt x="3171613" y="2990"/>
                  </a:lnTo>
                  <a:lnTo>
                    <a:pt x="3219592" y="3300"/>
                  </a:lnTo>
                  <a:lnTo>
                    <a:pt x="3267575" y="3624"/>
                  </a:lnTo>
                  <a:lnTo>
                    <a:pt x="3315601" y="3962"/>
                  </a:lnTo>
                  <a:lnTo>
                    <a:pt x="3380535" y="4509"/>
                  </a:lnTo>
                  <a:lnTo>
                    <a:pt x="3443220" y="5073"/>
                  </a:lnTo>
                  <a:lnTo>
                    <a:pt x="3503729" y="5656"/>
                  </a:lnTo>
                  <a:lnTo>
                    <a:pt x="3562133" y="6258"/>
                  </a:lnTo>
                  <a:lnTo>
                    <a:pt x="3618503" y="6879"/>
                  </a:lnTo>
                  <a:lnTo>
                    <a:pt x="3672911" y="7519"/>
                  </a:lnTo>
                  <a:lnTo>
                    <a:pt x="3725430" y="8180"/>
                  </a:lnTo>
                  <a:lnTo>
                    <a:pt x="3776130" y="8861"/>
                  </a:lnTo>
                  <a:lnTo>
                    <a:pt x="3825084" y="9563"/>
                  </a:lnTo>
                  <a:lnTo>
                    <a:pt x="3872363" y="10287"/>
                  </a:lnTo>
                  <a:lnTo>
                    <a:pt x="3918039" y="11033"/>
                  </a:lnTo>
                  <a:lnTo>
                    <a:pt x="3962184" y="11802"/>
                  </a:lnTo>
                  <a:lnTo>
                    <a:pt x="4004869" y="12594"/>
                  </a:lnTo>
                  <a:lnTo>
                    <a:pt x="4046166" y="13409"/>
                  </a:lnTo>
                  <a:lnTo>
                    <a:pt x="4086147" y="14249"/>
                  </a:lnTo>
                  <a:lnTo>
                    <a:pt x="4124883" y="15112"/>
                  </a:lnTo>
                  <a:lnTo>
                    <a:pt x="4217456" y="17485"/>
                  </a:lnTo>
                  <a:lnTo>
                    <a:pt x="4292098" y="19917"/>
                  </a:lnTo>
                  <a:lnTo>
                    <a:pt x="4349299" y="22409"/>
                  </a:lnTo>
                  <a:lnTo>
                    <a:pt x="4389549" y="24959"/>
                  </a:lnTo>
                  <a:lnTo>
                    <a:pt x="4421162" y="30238"/>
                  </a:lnTo>
                  <a:lnTo>
                    <a:pt x="4413340" y="32907"/>
                  </a:lnTo>
                  <a:lnTo>
                    <a:pt x="4349299" y="38066"/>
                  </a:lnTo>
                  <a:lnTo>
                    <a:pt x="4292098" y="40555"/>
                  </a:lnTo>
                  <a:lnTo>
                    <a:pt x="4217456" y="42984"/>
                  </a:lnTo>
                  <a:lnTo>
                    <a:pt x="4124883" y="45351"/>
                  </a:lnTo>
                  <a:lnTo>
                    <a:pt x="4086147" y="46217"/>
                  </a:lnTo>
                  <a:lnTo>
                    <a:pt x="4046166" y="47058"/>
                  </a:lnTo>
                  <a:lnTo>
                    <a:pt x="4004869" y="47875"/>
                  </a:lnTo>
                  <a:lnTo>
                    <a:pt x="3962184" y="48667"/>
                  </a:lnTo>
                  <a:lnTo>
                    <a:pt x="3918039" y="49436"/>
                  </a:lnTo>
                  <a:lnTo>
                    <a:pt x="3872363" y="50183"/>
                  </a:lnTo>
                  <a:lnTo>
                    <a:pt x="3825084" y="50907"/>
                  </a:lnTo>
                  <a:lnTo>
                    <a:pt x="3776130" y="51609"/>
                  </a:lnTo>
                  <a:lnTo>
                    <a:pt x="3725430" y="52290"/>
                  </a:lnTo>
                  <a:lnTo>
                    <a:pt x="3672911" y="52951"/>
                  </a:lnTo>
                  <a:lnTo>
                    <a:pt x="3618503" y="53592"/>
                  </a:lnTo>
                  <a:lnTo>
                    <a:pt x="3562133" y="54213"/>
                  </a:lnTo>
                  <a:lnTo>
                    <a:pt x="3503729" y="54815"/>
                  </a:lnTo>
                  <a:lnTo>
                    <a:pt x="3443220" y="55399"/>
                  </a:lnTo>
                  <a:lnTo>
                    <a:pt x="3380535" y="55966"/>
                  </a:lnTo>
                  <a:lnTo>
                    <a:pt x="3315601" y="56514"/>
                  </a:lnTo>
                  <a:lnTo>
                    <a:pt x="3267575" y="56852"/>
                  </a:lnTo>
                  <a:lnTo>
                    <a:pt x="3219592" y="57176"/>
                  </a:lnTo>
                  <a:lnTo>
                    <a:pt x="3171613" y="57487"/>
                  </a:lnTo>
                  <a:lnTo>
                    <a:pt x="3123600" y="57783"/>
                  </a:lnTo>
                  <a:lnTo>
                    <a:pt x="3075516" y="58064"/>
                  </a:lnTo>
                  <a:lnTo>
                    <a:pt x="3027323" y="58332"/>
                  </a:lnTo>
                  <a:lnTo>
                    <a:pt x="2978982" y="58584"/>
                  </a:lnTo>
                  <a:lnTo>
                    <a:pt x="2930457" y="58822"/>
                  </a:lnTo>
                  <a:lnTo>
                    <a:pt x="2881708" y="59044"/>
                  </a:lnTo>
                  <a:lnTo>
                    <a:pt x="2832698" y="59252"/>
                  </a:lnTo>
                  <a:lnTo>
                    <a:pt x="2783389" y="59443"/>
                  </a:lnTo>
                  <a:lnTo>
                    <a:pt x="2733743" y="59620"/>
                  </a:lnTo>
                  <a:lnTo>
                    <a:pt x="2683722" y="59780"/>
                  </a:lnTo>
                  <a:lnTo>
                    <a:pt x="2633288" y="59924"/>
                  </a:lnTo>
                  <a:lnTo>
                    <a:pt x="2582404" y="60052"/>
                  </a:lnTo>
                  <a:lnTo>
                    <a:pt x="2531031" y="60164"/>
                  </a:lnTo>
                  <a:lnTo>
                    <a:pt x="2479132" y="60259"/>
                  </a:lnTo>
                  <a:lnTo>
                    <a:pt x="2426668" y="60337"/>
                  </a:lnTo>
                  <a:lnTo>
                    <a:pt x="2373602" y="60398"/>
                  </a:lnTo>
                  <a:lnTo>
                    <a:pt x="2319895" y="60442"/>
                  </a:lnTo>
                  <a:lnTo>
                    <a:pt x="2265510" y="60468"/>
                  </a:lnTo>
                  <a:lnTo>
                    <a:pt x="2210409" y="60477"/>
                  </a:lnTo>
                  <a:lnTo>
                    <a:pt x="2155306" y="60468"/>
                  </a:lnTo>
                  <a:lnTo>
                    <a:pt x="2100920" y="60442"/>
                  </a:lnTo>
                  <a:lnTo>
                    <a:pt x="2047212" y="60398"/>
                  </a:lnTo>
                  <a:lnTo>
                    <a:pt x="1994144" y="60337"/>
                  </a:lnTo>
                  <a:lnTo>
                    <a:pt x="1941679" y="60259"/>
                  </a:lnTo>
                  <a:lnTo>
                    <a:pt x="1889779" y="60164"/>
                  </a:lnTo>
                  <a:lnTo>
                    <a:pt x="1838405" y="60052"/>
                  </a:lnTo>
                  <a:lnTo>
                    <a:pt x="1787520" y="59924"/>
                  </a:lnTo>
                  <a:lnTo>
                    <a:pt x="1737086" y="59780"/>
                  </a:lnTo>
                  <a:lnTo>
                    <a:pt x="1687065" y="59620"/>
                  </a:lnTo>
                  <a:lnTo>
                    <a:pt x="1637418" y="59443"/>
                  </a:lnTo>
                  <a:lnTo>
                    <a:pt x="1588109" y="59252"/>
                  </a:lnTo>
                  <a:lnTo>
                    <a:pt x="1539099" y="59044"/>
                  </a:lnTo>
                  <a:lnTo>
                    <a:pt x="1490350" y="58822"/>
                  </a:lnTo>
                  <a:lnTo>
                    <a:pt x="1441824" y="58584"/>
                  </a:lnTo>
                  <a:lnTo>
                    <a:pt x="1393483" y="58332"/>
                  </a:lnTo>
                  <a:lnTo>
                    <a:pt x="1345289" y="58064"/>
                  </a:lnTo>
                  <a:lnTo>
                    <a:pt x="1297205" y="57783"/>
                  </a:lnTo>
                  <a:lnTo>
                    <a:pt x="1249193" y="57487"/>
                  </a:lnTo>
                  <a:lnTo>
                    <a:pt x="1201214" y="57176"/>
                  </a:lnTo>
                  <a:lnTo>
                    <a:pt x="1153230" y="56852"/>
                  </a:lnTo>
                  <a:lnTo>
                    <a:pt x="1105204" y="56514"/>
                  </a:lnTo>
                  <a:lnTo>
                    <a:pt x="1040270" y="55966"/>
                  </a:lnTo>
                  <a:lnTo>
                    <a:pt x="977585" y="55399"/>
                  </a:lnTo>
                  <a:lnTo>
                    <a:pt x="917076" y="54815"/>
                  </a:lnTo>
                  <a:lnTo>
                    <a:pt x="858673" y="54213"/>
                  </a:lnTo>
                  <a:lnTo>
                    <a:pt x="802303" y="53592"/>
                  </a:lnTo>
                  <a:lnTo>
                    <a:pt x="747894" y="52951"/>
                  </a:lnTo>
                  <a:lnTo>
                    <a:pt x="695376" y="52290"/>
                  </a:lnTo>
                  <a:lnTo>
                    <a:pt x="644675" y="51609"/>
                  </a:lnTo>
                  <a:lnTo>
                    <a:pt x="595721" y="50907"/>
                  </a:lnTo>
                  <a:lnTo>
                    <a:pt x="548442" y="50183"/>
                  </a:lnTo>
                  <a:lnTo>
                    <a:pt x="502766" y="49436"/>
                  </a:lnTo>
                  <a:lnTo>
                    <a:pt x="458622" y="48667"/>
                  </a:lnTo>
                  <a:lnTo>
                    <a:pt x="415937" y="47875"/>
                  </a:lnTo>
                  <a:lnTo>
                    <a:pt x="374640" y="47058"/>
                  </a:lnTo>
                  <a:lnTo>
                    <a:pt x="334659" y="46217"/>
                  </a:lnTo>
                  <a:lnTo>
                    <a:pt x="295922" y="45351"/>
                  </a:lnTo>
                  <a:lnTo>
                    <a:pt x="203376" y="42984"/>
                  </a:lnTo>
                  <a:lnTo>
                    <a:pt x="128800" y="40555"/>
                  </a:lnTo>
                  <a:lnTo>
                    <a:pt x="71685" y="38066"/>
                  </a:lnTo>
                  <a:lnTo>
                    <a:pt x="31519" y="35517"/>
                  </a:lnTo>
                  <a:lnTo>
                    <a:pt x="0" y="30238"/>
                  </a:lnTo>
                  <a:lnTo>
                    <a:pt x="7671" y="27569"/>
                  </a:lnTo>
                  <a:lnTo>
                    <a:pt x="71551" y="22409"/>
                  </a:lnTo>
                  <a:lnTo>
                    <a:pt x="128721" y="19917"/>
                  </a:lnTo>
                  <a:lnTo>
                    <a:pt x="203351" y="17485"/>
                  </a:lnTo>
                  <a:lnTo>
                    <a:pt x="295922" y="15112"/>
                  </a:lnTo>
                  <a:lnTo>
                    <a:pt x="334659" y="14249"/>
                  </a:lnTo>
                  <a:lnTo>
                    <a:pt x="374640" y="13409"/>
                  </a:lnTo>
                  <a:lnTo>
                    <a:pt x="415937" y="12594"/>
                  </a:lnTo>
                  <a:lnTo>
                    <a:pt x="458622" y="11802"/>
                  </a:lnTo>
                  <a:lnTo>
                    <a:pt x="502766" y="11033"/>
                  </a:lnTo>
                  <a:lnTo>
                    <a:pt x="548442" y="10287"/>
                  </a:lnTo>
                  <a:lnTo>
                    <a:pt x="595721" y="9563"/>
                  </a:lnTo>
                  <a:lnTo>
                    <a:pt x="644675" y="8861"/>
                  </a:lnTo>
                  <a:lnTo>
                    <a:pt x="695376" y="8180"/>
                  </a:lnTo>
                  <a:lnTo>
                    <a:pt x="747894" y="7519"/>
                  </a:lnTo>
                  <a:lnTo>
                    <a:pt x="802303" y="6879"/>
                  </a:lnTo>
                  <a:lnTo>
                    <a:pt x="858673" y="6258"/>
                  </a:lnTo>
                  <a:lnTo>
                    <a:pt x="917076" y="5656"/>
                  </a:lnTo>
                  <a:lnTo>
                    <a:pt x="977585" y="5073"/>
                  </a:lnTo>
                  <a:lnTo>
                    <a:pt x="1040270" y="4509"/>
                  </a:lnTo>
                  <a:lnTo>
                    <a:pt x="1105204" y="3962"/>
                  </a:lnTo>
                  <a:lnTo>
                    <a:pt x="1153230" y="3624"/>
                  </a:lnTo>
                  <a:lnTo>
                    <a:pt x="1201214" y="3300"/>
                  </a:lnTo>
                  <a:lnTo>
                    <a:pt x="1249193" y="2990"/>
                  </a:lnTo>
                  <a:lnTo>
                    <a:pt x="1297205" y="2694"/>
                  </a:lnTo>
                  <a:lnTo>
                    <a:pt x="1345289" y="2412"/>
                  </a:lnTo>
                  <a:lnTo>
                    <a:pt x="1393483" y="2145"/>
                  </a:lnTo>
                  <a:lnTo>
                    <a:pt x="1441824" y="1892"/>
                  </a:lnTo>
                  <a:lnTo>
                    <a:pt x="1490350" y="1655"/>
                  </a:lnTo>
                  <a:lnTo>
                    <a:pt x="1539099" y="1432"/>
                  </a:lnTo>
                  <a:lnTo>
                    <a:pt x="1588109" y="1225"/>
                  </a:lnTo>
                  <a:lnTo>
                    <a:pt x="1637418" y="1033"/>
                  </a:lnTo>
                  <a:lnTo>
                    <a:pt x="1687065" y="857"/>
                  </a:lnTo>
                  <a:lnTo>
                    <a:pt x="1737086" y="697"/>
                  </a:lnTo>
                  <a:lnTo>
                    <a:pt x="1787520" y="552"/>
                  </a:lnTo>
                  <a:lnTo>
                    <a:pt x="1838405" y="424"/>
                  </a:lnTo>
                  <a:lnTo>
                    <a:pt x="1889779" y="313"/>
                  </a:lnTo>
                  <a:lnTo>
                    <a:pt x="1941679" y="218"/>
                  </a:lnTo>
                  <a:lnTo>
                    <a:pt x="1994144" y="140"/>
                  </a:lnTo>
                  <a:lnTo>
                    <a:pt x="2047212" y="79"/>
                  </a:lnTo>
                  <a:lnTo>
                    <a:pt x="2100920" y="35"/>
                  </a:lnTo>
                  <a:lnTo>
                    <a:pt x="2155306" y="8"/>
                  </a:lnTo>
                  <a:lnTo>
                    <a:pt x="2210409" y="0"/>
                  </a:lnTo>
                  <a:close/>
                </a:path>
              </a:pathLst>
            </a:custGeom>
            <a:ln w="12599">
              <a:solidFill>
                <a:srgbClr val="40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282996" y="5875197"/>
              <a:ext cx="4421505" cy="60960"/>
            </a:xfrm>
            <a:custGeom>
              <a:avLst/>
              <a:gdLst/>
              <a:ahLst/>
              <a:cxnLst/>
              <a:rect l="l" t="t" r="r" b="b"/>
              <a:pathLst>
                <a:path w="4421505" h="60960">
                  <a:moveTo>
                    <a:pt x="2210396" y="0"/>
                  </a:moveTo>
                  <a:lnTo>
                    <a:pt x="128721" y="19842"/>
                  </a:lnTo>
                  <a:lnTo>
                    <a:pt x="71551" y="22277"/>
                  </a:lnTo>
                  <a:lnTo>
                    <a:pt x="31361" y="24802"/>
                  </a:lnTo>
                  <a:lnTo>
                    <a:pt x="0" y="30238"/>
                  </a:lnTo>
                  <a:lnTo>
                    <a:pt x="7794" y="33035"/>
                  </a:lnTo>
                  <a:lnTo>
                    <a:pt x="71685" y="38206"/>
                  </a:lnTo>
                  <a:lnTo>
                    <a:pt x="128800" y="40641"/>
                  </a:lnTo>
                  <a:lnTo>
                    <a:pt x="458622" y="48830"/>
                  </a:lnTo>
                  <a:lnTo>
                    <a:pt x="1737083" y="60120"/>
                  </a:lnTo>
                  <a:lnTo>
                    <a:pt x="1838401" y="60406"/>
                  </a:lnTo>
                  <a:lnTo>
                    <a:pt x="1941673" y="60621"/>
                  </a:lnTo>
                  <a:lnTo>
                    <a:pt x="2047204" y="60764"/>
                  </a:lnTo>
                  <a:lnTo>
                    <a:pt x="2155295" y="60836"/>
                  </a:lnTo>
                  <a:lnTo>
                    <a:pt x="2265499" y="60836"/>
                  </a:lnTo>
                  <a:lnTo>
                    <a:pt x="3918039" y="49607"/>
                  </a:lnTo>
                  <a:lnTo>
                    <a:pt x="4292098" y="40641"/>
                  </a:lnTo>
                  <a:lnTo>
                    <a:pt x="4349299" y="38206"/>
                  </a:lnTo>
                  <a:lnTo>
                    <a:pt x="4389549" y="35681"/>
                  </a:lnTo>
                  <a:lnTo>
                    <a:pt x="4421162" y="30238"/>
                  </a:lnTo>
                  <a:lnTo>
                    <a:pt x="4413340" y="27446"/>
                  </a:lnTo>
                  <a:lnTo>
                    <a:pt x="4389549" y="24802"/>
                  </a:lnTo>
                  <a:lnTo>
                    <a:pt x="4349299" y="22277"/>
                  </a:lnTo>
                  <a:lnTo>
                    <a:pt x="4292098" y="19842"/>
                  </a:lnTo>
                  <a:lnTo>
                    <a:pt x="2210396" y="0"/>
                  </a:lnTo>
                  <a:close/>
                </a:path>
              </a:pathLst>
            </a:custGeom>
            <a:solidFill>
              <a:srgbClr val="7F7F7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282996" y="5875197"/>
              <a:ext cx="4421505" cy="60960"/>
            </a:xfrm>
            <a:custGeom>
              <a:avLst/>
              <a:gdLst/>
              <a:ahLst/>
              <a:cxnLst/>
              <a:rect l="l" t="t" r="r" b="b"/>
              <a:pathLst>
                <a:path w="4421505" h="60960">
                  <a:moveTo>
                    <a:pt x="2210396" y="0"/>
                  </a:moveTo>
                  <a:lnTo>
                    <a:pt x="2265499" y="6"/>
                  </a:lnTo>
                  <a:lnTo>
                    <a:pt x="2319886" y="27"/>
                  </a:lnTo>
                  <a:lnTo>
                    <a:pt x="2373594" y="62"/>
                  </a:lnTo>
                  <a:lnTo>
                    <a:pt x="2426661" y="111"/>
                  </a:lnTo>
                  <a:lnTo>
                    <a:pt x="2479126" y="175"/>
                  </a:lnTo>
                  <a:lnTo>
                    <a:pt x="2531027" y="255"/>
                  </a:lnTo>
                  <a:lnTo>
                    <a:pt x="2582400" y="351"/>
                  </a:lnTo>
                  <a:lnTo>
                    <a:pt x="2633285" y="463"/>
                  </a:lnTo>
                  <a:lnTo>
                    <a:pt x="2683719" y="591"/>
                  </a:lnTo>
                  <a:lnTo>
                    <a:pt x="2733741" y="737"/>
                  </a:lnTo>
                  <a:lnTo>
                    <a:pt x="2783387" y="900"/>
                  </a:lnTo>
                  <a:lnTo>
                    <a:pt x="2832696" y="1080"/>
                  </a:lnTo>
                  <a:lnTo>
                    <a:pt x="2881707" y="1280"/>
                  </a:lnTo>
                  <a:lnTo>
                    <a:pt x="2930456" y="1498"/>
                  </a:lnTo>
                  <a:lnTo>
                    <a:pt x="2978982" y="1734"/>
                  </a:lnTo>
                  <a:lnTo>
                    <a:pt x="3027323" y="1991"/>
                  </a:lnTo>
                  <a:lnTo>
                    <a:pt x="3075516" y="2267"/>
                  </a:lnTo>
                  <a:lnTo>
                    <a:pt x="3123600" y="2564"/>
                  </a:lnTo>
                  <a:lnTo>
                    <a:pt x="3171613" y="2881"/>
                  </a:lnTo>
                  <a:lnTo>
                    <a:pt x="3219592" y="3220"/>
                  </a:lnTo>
                  <a:lnTo>
                    <a:pt x="3267575" y="3580"/>
                  </a:lnTo>
                  <a:lnTo>
                    <a:pt x="3315601" y="3962"/>
                  </a:lnTo>
                  <a:lnTo>
                    <a:pt x="3380535" y="4507"/>
                  </a:lnTo>
                  <a:lnTo>
                    <a:pt x="3443220" y="5062"/>
                  </a:lnTo>
                  <a:lnTo>
                    <a:pt x="3503729" y="5631"/>
                  </a:lnTo>
                  <a:lnTo>
                    <a:pt x="3562133" y="6213"/>
                  </a:lnTo>
                  <a:lnTo>
                    <a:pt x="3618503" y="6813"/>
                  </a:lnTo>
                  <a:lnTo>
                    <a:pt x="3672911" y="7432"/>
                  </a:lnTo>
                  <a:lnTo>
                    <a:pt x="3725430" y="8071"/>
                  </a:lnTo>
                  <a:lnTo>
                    <a:pt x="3776130" y="8734"/>
                  </a:lnTo>
                  <a:lnTo>
                    <a:pt x="3825084" y="9422"/>
                  </a:lnTo>
                  <a:lnTo>
                    <a:pt x="3872363" y="10138"/>
                  </a:lnTo>
                  <a:lnTo>
                    <a:pt x="3918039" y="10883"/>
                  </a:lnTo>
                  <a:lnTo>
                    <a:pt x="3962184" y="11659"/>
                  </a:lnTo>
                  <a:lnTo>
                    <a:pt x="4004869" y="12470"/>
                  </a:lnTo>
                  <a:lnTo>
                    <a:pt x="4046166" y="13316"/>
                  </a:lnTo>
                  <a:lnTo>
                    <a:pt x="4086147" y="14201"/>
                  </a:lnTo>
                  <a:lnTo>
                    <a:pt x="4124883" y="15125"/>
                  </a:lnTo>
                  <a:lnTo>
                    <a:pt x="4217456" y="17468"/>
                  </a:lnTo>
                  <a:lnTo>
                    <a:pt x="4292098" y="19842"/>
                  </a:lnTo>
                  <a:lnTo>
                    <a:pt x="4349299" y="22277"/>
                  </a:lnTo>
                  <a:lnTo>
                    <a:pt x="4389549" y="24802"/>
                  </a:lnTo>
                  <a:lnTo>
                    <a:pt x="4421162" y="30238"/>
                  </a:lnTo>
                  <a:lnTo>
                    <a:pt x="4413340" y="33035"/>
                  </a:lnTo>
                  <a:lnTo>
                    <a:pt x="4349299" y="38206"/>
                  </a:lnTo>
                  <a:lnTo>
                    <a:pt x="4292098" y="40641"/>
                  </a:lnTo>
                  <a:lnTo>
                    <a:pt x="4217456" y="43017"/>
                  </a:lnTo>
                  <a:lnTo>
                    <a:pt x="4124883" y="45364"/>
                  </a:lnTo>
                  <a:lnTo>
                    <a:pt x="4086147" y="46288"/>
                  </a:lnTo>
                  <a:lnTo>
                    <a:pt x="4046166" y="47173"/>
                  </a:lnTo>
                  <a:lnTo>
                    <a:pt x="4004869" y="48019"/>
                  </a:lnTo>
                  <a:lnTo>
                    <a:pt x="3962184" y="48830"/>
                  </a:lnTo>
                  <a:lnTo>
                    <a:pt x="3918039" y="49607"/>
                  </a:lnTo>
                  <a:lnTo>
                    <a:pt x="3872363" y="50352"/>
                  </a:lnTo>
                  <a:lnTo>
                    <a:pt x="3825084" y="51067"/>
                  </a:lnTo>
                  <a:lnTo>
                    <a:pt x="3776130" y="51755"/>
                  </a:lnTo>
                  <a:lnTo>
                    <a:pt x="3725430" y="52418"/>
                  </a:lnTo>
                  <a:lnTo>
                    <a:pt x="3672911" y="53058"/>
                  </a:lnTo>
                  <a:lnTo>
                    <a:pt x="3618503" y="53676"/>
                  </a:lnTo>
                  <a:lnTo>
                    <a:pt x="3562133" y="54276"/>
                  </a:lnTo>
                  <a:lnTo>
                    <a:pt x="3503729" y="54859"/>
                  </a:lnTo>
                  <a:lnTo>
                    <a:pt x="3443220" y="55427"/>
                  </a:lnTo>
                  <a:lnTo>
                    <a:pt x="3380535" y="55982"/>
                  </a:lnTo>
                  <a:lnTo>
                    <a:pt x="3315601" y="56527"/>
                  </a:lnTo>
                  <a:lnTo>
                    <a:pt x="3267575" y="56910"/>
                  </a:lnTo>
                  <a:lnTo>
                    <a:pt x="3219592" y="57275"/>
                  </a:lnTo>
                  <a:lnTo>
                    <a:pt x="3171613" y="57622"/>
                  </a:lnTo>
                  <a:lnTo>
                    <a:pt x="3123600" y="57952"/>
                  </a:lnTo>
                  <a:lnTo>
                    <a:pt x="3075516" y="58263"/>
                  </a:lnTo>
                  <a:lnTo>
                    <a:pt x="3027323" y="58558"/>
                  </a:lnTo>
                  <a:lnTo>
                    <a:pt x="2978982" y="58834"/>
                  </a:lnTo>
                  <a:lnTo>
                    <a:pt x="2930456" y="59093"/>
                  </a:lnTo>
                  <a:lnTo>
                    <a:pt x="2881707" y="59334"/>
                  </a:lnTo>
                  <a:lnTo>
                    <a:pt x="2832696" y="59557"/>
                  </a:lnTo>
                  <a:lnTo>
                    <a:pt x="2783387" y="59763"/>
                  </a:lnTo>
                  <a:lnTo>
                    <a:pt x="2733741" y="59950"/>
                  </a:lnTo>
                  <a:lnTo>
                    <a:pt x="2683719" y="60120"/>
                  </a:lnTo>
                  <a:lnTo>
                    <a:pt x="2633285" y="60272"/>
                  </a:lnTo>
                  <a:lnTo>
                    <a:pt x="2582400" y="60406"/>
                  </a:lnTo>
                  <a:lnTo>
                    <a:pt x="2531027" y="60523"/>
                  </a:lnTo>
                  <a:lnTo>
                    <a:pt x="2479126" y="60621"/>
                  </a:lnTo>
                  <a:lnTo>
                    <a:pt x="2426661" y="60702"/>
                  </a:lnTo>
                  <a:lnTo>
                    <a:pt x="2373594" y="60764"/>
                  </a:lnTo>
                  <a:lnTo>
                    <a:pt x="2319886" y="60809"/>
                  </a:lnTo>
                  <a:lnTo>
                    <a:pt x="2265499" y="60836"/>
                  </a:lnTo>
                  <a:lnTo>
                    <a:pt x="2210396" y="60845"/>
                  </a:lnTo>
                  <a:lnTo>
                    <a:pt x="2155295" y="60836"/>
                  </a:lnTo>
                  <a:lnTo>
                    <a:pt x="2100910" y="60809"/>
                  </a:lnTo>
                  <a:lnTo>
                    <a:pt x="2047204" y="60764"/>
                  </a:lnTo>
                  <a:lnTo>
                    <a:pt x="1994137" y="60702"/>
                  </a:lnTo>
                  <a:lnTo>
                    <a:pt x="1941673" y="60621"/>
                  </a:lnTo>
                  <a:lnTo>
                    <a:pt x="1889774" y="60523"/>
                  </a:lnTo>
                  <a:lnTo>
                    <a:pt x="1838401" y="60406"/>
                  </a:lnTo>
                  <a:lnTo>
                    <a:pt x="1787517" y="60272"/>
                  </a:lnTo>
                  <a:lnTo>
                    <a:pt x="1737083" y="60120"/>
                  </a:lnTo>
                  <a:lnTo>
                    <a:pt x="1687063" y="59950"/>
                  </a:lnTo>
                  <a:lnTo>
                    <a:pt x="1637417" y="59763"/>
                  </a:lnTo>
                  <a:lnTo>
                    <a:pt x="1588108" y="59557"/>
                  </a:lnTo>
                  <a:lnTo>
                    <a:pt x="1539098" y="59334"/>
                  </a:lnTo>
                  <a:lnTo>
                    <a:pt x="1490349" y="59093"/>
                  </a:lnTo>
                  <a:lnTo>
                    <a:pt x="1441823" y="58834"/>
                  </a:lnTo>
                  <a:lnTo>
                    <a:pt x="1393483" y="58558"/>
                  </a:lnTo>
                  <a:lnTo>
                    <a:pt x="1345289" y="58263"/>
                  </a:lnTo>
                  <a:lnTo>
                    <a:pt x="1297205" y="57952"/>
                  </a:lnTo>
                  <a:lnTo>
                    <a:pt x="1249193" y="57622"/>
                  </a:lnTo>
                  <a:lnTo>
                    <a:pt x="1201214" y="57275"/>
                  </a:lnTo>
                  <a:lnTo>
                    <a:pt x="1153230" y="56910"/>
                  </a:lnTo>
                  <a:lnTo>
                    <a:pt x="1105204" y="56527"/>
                  </a:lnTo>
                  <a:lnTo>
                    <a:pt x="1040270" y="55982"/>
                  </a:lnTo>
                  <a:lnTo>
                    <a:pt x="977585" y="55427"/>
                  </a:lnTo>
                  <a:lnTo>
                    <a:pt x="917076" y="54859"/>
                  </a:lnTo>
                  <a:lnTo>
                    <a:pt x="858673" y="54276"/>
                  </a:lnTo>
                  <a:lnTo>
                    <a:pt x="802303" y="53676"/>
                  </a:lnTo>
                  <a:lnTo>
                    <a:pt x="747894" y="53058"/>
                  </a:lnTo>
                  <a:lnTo>
                    <a:pt x="695376" y="52418"/>
                  </a:lnTo>
                  <a:lnTo>
                    <a:pt x="644675" y="51755"/>
                  </a:lnTo>
                  <a:lnTo>
                    <a:pt x="595721" y="51067"/>
                  </a:lnTo>
                  <a:lnTo>
                    <a:pt x="548442" y="50352"/>
                  </a:lnTo>
                  <a:lnTo>
                    <a:pt x="502766" y="49607"/>
                  </a:lnTo>
                  <a:lnTo>
                    <a:pt x="458622" y="48830"/>
                  </a:lnTo>
                  <a:lnTo>
                    <a:pt x="415937" y="48019"/>
                  </a:lnTo>
                  <a:lnTo>
                    <a:pt x="374640" y="47173"/>
                  </a:lnTo>
                  <a:lnTo>
                    <a:pt x="334659" y="46288"/>
                  </a:lnTo>
                  <a:lnTo>
                    <a:pt x="295922" y="45364"/>
                  </a:lnTo>
                  <a:lnTo>
                    <a:pt x="203376" y="43017"/>
                  </a:lnTo>
                  <a:lnTo>
                    <a:pt x="128800" y="40641"/>
                  </a:lnTo>
                  <a:lnTo>
                    <a:pt x="71685" y="38206"/>
                  </a:lnTo>
                  <a:lnTo>
                    <a:pt x="31519" y="35681"/>
                  </a:lnTo>
                  <a:lnTo>
                    <a:pt x="0" y="30238"/>
                  </a:lnTo>
                  <a:lnTo>
                    <a:pt x="7671" y="27446"/>
                  </a:lnTo>
                  <a:lnTo>
                    <a:pt x="71551" y="22277"/>
                  </a:lnTo>
                  <a:lnTo>
                    <a:pt x="128721" y="19842"/>
                  </a:lnTo>
                  <a:lnTo>
                    <a:pt x="203351" y="17468"/>
                  </a:lnTo>
                  <a:lnTo>
                    <a:pt x="295922" y="15125"/>
                  </a:lnTo>
                  <a:lnTo>
                    <a:pt x="334659" y="14201"/>
                  </a:lnTo>
                  <a:lnTo>
                    <a:pt x="374640" y="13316"/>
                  </a:lnTo>
                  <a:lnTo>
                    <a:pt x="415937" y="12470"/>
                  </a:lnTo>
                  <a:lnTo>
                    <a:pt x="458622" y="11659"/>
                  </a:lnTo>
                  <a:lnTo>
                    <a:pt x="502766" y="10883"/>
                  </a:lnTo>
                  <a:lnTo>
                    <a:pt x="548442" y="10138"/>
                  </a:lnTo>
                  <a:lnTo>
                    <a:pt x="595721" y="9422"/>
                  </a:lnTo>
                  <a:lnTo>
                    <a:pt x="644675" y="8734"/>
                  </a:lnTo>
                  <a:lnTo>
                    <a:pt x="695376" y="8071"/>
                  </a:lnTo>
                  <a:lnTo>
                    <a:pt x="747894" y="7432"/>
                  </a:lnTo>
                  <a:lnTo>
                    <a:pt x="802303" y="6813"/>
                  </a:lnTo>
                  <a:lnTo>
                    <a:pt x="858673" y="6213"/>
                  </a:lnTo>
                  <a:lnTo>
                    <a:pt x="917076" y="5631"/>
                  </a:lnTo>
                  <a:lnTo>
                    <a:pt x="977585" y="5062"/>
                  </a:lnTo>
                  <a:lnTo>
                    <a:pt x="1040270" y="4507"/>
                  </a:lnTo>
                  <a:lnTo>
                    <a:pt x="1105204" y="3962"/>
                  </a:lnTo>
                  <a:lnTo>
                    <a:pt x="1153230" y="3580"/>
                  </a:lnTo>
                  <a:lnTo>
                    <a:pt x="1201214" y="3220"/>
                  </a:lnTo>
                  <a:lnTo>
                    <a:pt x="1249193" y="2881"/>
                  </a:lnTo>
                  <a:lnTo>
                    <a:pt x="1297205" y="2564"/>
                  </a:lnTo>
                  <a:lnTo>
                    <a:pt x="1345289" y="2267"/>
                  </a:lnTo>
                  <a:lnTo>
                    <a:pt x="1393483" y="1991"/>
                  </a:lnTo>
                  <a:lnTo>
                    <a:pt x="1441823" y="1734"/>
                  </a:lnTo>
                  <a:lnTo>
                    <a:pt x="1490349" y="1498"/>
                  </a:lnTo>
                  <a:lnTo>
                    <a:pt x="1539098" y="1280"/>
                  </a:lnTo>
                  <a:lnTo>
                    <a:pt x="1588108" y="1080"/>
                  </a:lnTo>
                  <a:lnTo>
                    <a:pt x="1637417" y="900"/>
                  </a:lnTo>
                  <a:lnTo>
                    <a:pt x="1687063" y="737"/>
                  </a:lnTo>
                  <a:lnTo>
                    <a:pt x="1737083" y="591"/>
                  </a:lnTo>
                  <a:lnTo>
                    <a:pt x="1787517" y="463"/>
                  </a:lnTo>
                  <a:lnTo>
                    <a:pt x="1838401" y="351"/>
                  </a:lnTo>
                  <a:lnTo>
                    <a:pt x="1889774" y="255"/>
                  </a:lnTo>
                  <a:lnTo>
                    <a:pt x="1941673" y="175"/>
                  </a:lnTo>
                  <a:lnTo>
                    <a:pt x="1994137" y="111"/>
                  </a:lnTo>
                  <a:lnTo>
                    <a:pt x="2047204" y="62"/>
                  </a:lnTo>
                  <a:lnTo>
                    <a:pt x="2100910" y="27"/>
                  </a:lnTo>
                  <a:lnTo>
                    <a:pt x="2155295" y="6"/>
                  </a:lnTo>
                  <a:lnTo>
                    <a:pt x="2210396" y="0"/>
                  </a:lnTo>
                  <a:close/>
                </a:path>
              </a:pathLst>
            </a:custGeom>
            <a:ln w="12599">
              <a:solidFill>
                <a:srgbClr val="7F7F7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282996" y="5913361"/>
              <a:ext cx="4421505" cy="60960"/>
            </a:xfrm>
            <a:custGeom>
              <a:avLst/>
              <a:gdLst/>
              <a:ahLst/>
              <a:cxnLst/>
              <a:rect l="l" t="t" r="r" b="b"/>
              <a:pathLst>
                <a:path w="4421505" h="60960">
                  <a:moveTo>
                    <a:pt x="2210396" y="0"/>
                  </a:moveTo>
                  <a:lnTo>
                    <a:pt x="128721" y="19835"/>
                  </a:lnTo>
                  <a:lnTo>
                    <a:pt x="71551" y="22271"/>
                  </a:lnTo>
                  <a:lnTo>
                    <a:pt x="31361" y="24796"/>
                  </a:lnTo>
                  <a:lnTo>
                    <a:pt x="0" y="30238"/>
                  </a:lnTo>
                  <a:lnTo>
                    <a:pt x="7794" y="33035"/>
                  </a:lnTo>
                  <a:lnTo>
                    <a:pt x="71685" y="38206"/>
                  </a:lnTo>
                  <a:lnTo>
                    <a:pt x="128800" y="40641"/>
                  </a:lnTo>
                  <a:lnTo>
                    <a:pt x="458622" y="48824"/>
                  </a:lnTo>
                  <a:lnTo>
                    <a:pt x="1737083" y="60111"/>
                  </a:lnTo>
                  <a:lnTo>
                    <a:pt x="1838401" y="60396"/>
                  </a:lnTo>
                  <a:lnTo>
                    <a:pt x="1941673" y="60610"/>
                  </a:lnTo>
                  <a:lnTo>
                    <a:pt x="2047204" y="60752"/>
                  </a:lnTo>
                  <a:lnTo>
                    <a:pt x="2155295" y="60824"/>
                  </a:lnTo>
                  <a:lnTo>
                    <a:pt x="2265499" y="60824"/>
                  </a:lnTo>
                  <a:lnTo>
                    <a:pt x="3918039" y="49601"/>
                  </a:lnTo>
                  <a:lnTo>
                    <a:pt x="4292098" y="40641"/>
                  </a:lnTo>
                  <a:lnTo>
                    <a:pt x="4349299" y="38206"/>
                  </a:lnTo>
                  <a:lnTo>
                    <a:pt x="4389549" y="35681"/>
                  </a:lnTo>
                  <a:lnTo>
                    <a:pt x="4421162" y="30238"/>
                  </a:lnTo>
                  <a:lnTo>
                    <a:pt x="4413340" y="27441"/>
                  </a:lnTo>
                  <a:lnTo>
                    <a:pt x="4389549" y="24796"/>
                  </a:lnTo>
                  <a:lnTo>
                    <a:pt x="4349299" y="22271"/>
                  </a:lnTo>
                  <a:lnTo>
                    <a:pt x="4292098" y="19835"/>
                  </a:lnTo>
                  <a:lnTo>
                    <a:pt x="2210396" y="0"/>
                  </a:lnTo>
                  <a:close/>
                </a:path>
              </a:pathLst>
            </a:custGeom>
            <a:solidFill>
              <a:srgbClr val="37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282996" y="5913361"/>
              <a:ext cx="4421505" cy="60960"/>
            </a:xfrm>
            <a:custGeom>
              <a:avLst/>
              <a:gdLst/>
              <a:ahLst/>
              <a:cxnLst/>
              <a:rect l="l" t="t" r="r" b="b"/>
              <a:pathLst>
                <a:path w="4421505" h="60960">
                  <a:moveTo>
                    <a:pt x="2210396" y="0"/>
                  </a:moveTo>
                  <a:lnTo>
                    <a:pt x="2265499" y="6"/>
                  </a:lnTo>
                  <a:lnTo>
                    <a:pt x="2319886" y="27"/>
                  </a:lnTo>
                  <a:lnTo>
                    <a:pt x="2373594" y="62"/>
                  </a:lnTo>
                  <a:lnTo>
                    <a:pt x="2426661" y="111"/>
                  </a:lnTo>
                  <a:lnTo>
                    <a:pt x="2479126" y="175"/>
                  </a:lnTo>
                  <a:lnTo>
                    <a:pt x="2531027" y="255"/>
                  </a:lnTo>
                  <a:lnTo>
                    <a:pt x="2582400" y="351"/>
                  </a:lnTo>
                  <a:lnTo>
                    <a:pt x="2633285" y="463"/>
                  </a:lnTo>
                  <a:lnTo>
                    <a:pt x="2683719" y="591"/>
                  </a:lnTo>
                  <a:lnTo>
                    <a:pt x="2733741" y="737"/>
                  </a:lnTo>
                  <a:lnTo>
                    <a:pt x="2783387" y="900"/>
                  </a:lnTo>
                  <a:lnTo>
                    <a:pt x="2832696" y="1080"/>
                  </a:lnTo>
                  <a:lnTo>
                    <a:pt x="2881707" y="1280"/>
                  </a:lnTo>
                  <a:lnTo>
                    <a:pt x="2930456" y="1498"/>
                  </a:lnTo>
                  <a:lnTo>
                    <a:pt x="2978982" y="1734"/>
                  </a:lnTo>
                  <a:lnTo>
                    <a:pt x="3027323" y="1991"/>
                  </a:lnTo>
                  <a:lnTo>
                    <a:pt x="3075516" y="2267"/>
                  </a:lnTo>
                  <a:lnTo>
                    <a:pt x="3123600" y="2564"/>
                  </a:lnTo>
                  <a:lnTo>
                    <a:pt x="3171613" y="2881"/>
                  </a:lnTo>
                  <a:lnTo>
                    <a:pt x="3219592" y="3220"/>
                  </a:lnTo>
                  <a:lnTo>
                    <a:pt x="3267575" y="3580"/>
                  </a:lnTo>
                  <a:lnTo>
                    <a:pt x="3315601" y="3962"/>
                  </a:lnTo>
                  <a:lnTo>
                    <a:pt x="3380535" y="4505"/>
                  </a:lnTo>
                  <a:lnTo>
                    <a:pt x="3443220" y="5059"/>
                  </a:lnTo>
                  <a:lnTo>
                    <a:pt x="3503729" y="5626"/>
                  </a:lnTo>
                  <a:lnTo>
                    <a:pt x="3562133" y="6208"/>
                  </a:lnTo>
                  <a:lnTo>
                    <a:pt x="3618503" y="6807"/>
                  </a:lnTo>
                  <a:lnTo>
                    <a:pt x="3672911" y="7425"/>
                  </a:lnTo>
                  <a:lnTo>
                    <a:pt x="3725430" y="8065"/>
                  </a:lnTo>
                  <a:lnTo>
                    <a:pt x="3776130" y="8728"/>
                  </a:lnTo>
                  <a:lnTo>
                    <a:pt x="3825084" y="9416"/>
                  </a:lnTo>
                  <a:lnTo>
                    <a:pt x="3872363" y="10131"/>
                  </a:lnTo>
                  <a:lnTo>
                    <a:pt x="3918039" y="10876"/>
                  </a:lnTo>
                  <a:lnTo>
                    <a:pt x="3962184" y="11652"/>
                  </a:lnTo>
                  <a:lnTo>
                    <a:pt x="4004869" y="12462"/>
                  </a:lnTo>
                  <a:lnTo>
                    <a:pt x="4046166" y="13307"/>
                  </a:lnTo>
                  <a:lnTo>
                    <a:pt x="4086147" y="14190"/>
                  </a:lnTo>
                  <a:lnTo>
                    <a:pt x="4124883" y="15112"/>
                  </a:lnTo>
                  <a:lnTo>
                    <a:pt x="4217456" y="17460"/>
                  </a:lnTo>
                  <a:lnTo>
                    <a:pt x="4292098" y="19835"/>
                  </a:lnTo>
                  <a:lnTo>
                    <a:pt x="4349299" y="22271"/>
                  </a:lnTo>
                  <a:lnTo>
                    <a:pt x="4389549" y="24796"/>
                  </a:lnTo>
                  <a:lnTo>
                    <a:pt x="4421162" y="30238"/>
                  </a:lnTo>
                  <a:lnTo>
                    <a:pt x="4413340" y="33035"/>
                  </a:lnTo>
                  <a:lnTo>
                    <a:pt x="4349299" y="38206"/>
                  </a:lnTo>
                  <a:lnTo>
                    <a:pt x="4292098" y="40641"/>
                  </a:lnTo>
                  <a:lnTo>
                    <a:pt x="4217456" y="43017"/>
                  </a:lnTo>
                  <a:lnTo>
                    <a:pt x="4124883" y="45364"/>
                  </a:lnTo>
                  <a:lnTo>
                    <a:pt x="4086147" y="46286"/>
                  </a:lnTo>
                  <a:lnTo>
                    <a:pt x="4046166" y="47169"/>
                  </a:lnTo>
                  <a:lnTo>
                    <a:pt x="4004869" y="48015"/>
                  </a:lnTo>
                  <a:lnTo>
                    <a:pt x="3962184" y="48824"/>
                  </a:lnTo>
                  <a:lnTo>
                    <a:pt x="3918039" y="49601"/>
                  </a:lnTo>
                  <a:lnTo>
                    <a:pt x="3872363" y="50345"/>
                  </a:lnTo>
                  <a:lnTo>
                    <a:pt x="3825084" y="51061"/>
                  </a:lnTo>
                  <a:lnTo>
                    <a:pt x="3776130" y="51749"/>
                  </a:lnTo>
                  <a:lnTo>
                    <a:pt x="3725430" y="52412"/>
                  </a:lnTo>
                  <a:lnTo>
                    <a:pt x="3672911" y="53051"/>
                  </a:lnTo>
                  <a:lnTo>
                    <a:pt x="3618503" y="53669"/>
                  </a:lnTo>
                  <a:lnTo>
                    <a:pt x="3562133" y="54269"/>
                  </a:lnTo>
                  <a:lnTo>
                    <a:pt x="3503729" y="54851"/>
                  </a:lnTo>
                  <a:lnTo>
                    <a:pt x="3443220" y="55418"/>
                  </a:lnTo>
                  <a:lnTo>
                    <a:pt x="3380535" y="55972"/>
                  </a:lnTo>
                  <a:lnTo>
                    <a:pt x="3315601" y="56514"/>
                  </a:lnTo>
                  <a:lnTo>
                    <a:pt x="3267575" y="56899"/>
                  </a:lnTo>
                  <a:lnTo>
                    <a:pt x="3219592" y="57265"/>
                  </a:lnTo>
                  <a:lnTo>
                    <a:pt x="3171613" y="57613"/>
                  </a:lnTo>
                  <a:lnTo>
                    <a:pt x="3123600" y="57943"/>
                  </a:lnTo>
                  <a:lnTo>
                    <a:pt x="3075516" y="58256"/>
                  </a:lnTo>
                  <a:lnTo>
                    <a:pt x="3027323" y="58550"/>
                  </a:lnTo>
                  <a:lnTo>
                    <a:pt x="2978982" y="58827"/>
                  </a:lnTo>
                  <a:lnTo>
                    <a:pt x="2930456" y="59086"/>
                  </a:lnTo>
                  <a:lnTo>
                    <a:pt x="2881707" y="59327"/>
                  </a:lnTo>
                  <a:lnTo>
                    <a:pt x="2832696" y="59550"/>
                  </a:lnTo>
                  <a:lnTo>
                    <a:pt x="2783387" y="59755"/>
                  </a:lnTo>
                  <a:lnTo>
                    <a:pt x="2733741" y="59942"/>
                  </a:lnTo>
                  <a:lnTo>
                    <a:pt x="2683719" y="60111"/>
                  </a:lnTo>
                  <a:lnTo>
                    <a:pt x="2633285" y="60263"/>
                  </a:lnTo>
                  <a:lnTo>
                    <a:pt x="2582400" y="60396"/>
                  </a:lnTo>
                  <a:lnTo>
                    <a:pt x="2531027" y="60512"/>
                  </a:lnTo>
                  <a:lnTo>
                    <a:pt x="2479126" y="60610"/>
                  </a:lnTo>
                  <a:lnTo>
                    <a:pt x="2426661" y="60690"/>
                  </a:lnTo>
                  <a:lnTo>
                    <a:pt x="2373594" y="60752"/>
                  </a:lnTo>
                  <a:lnTo>
                    <a:pt x="2319886" y="60797"/>
                  </a:lnTo>
                  <a:lnTo>
                    <a:pt x="2265499" y="60824"/>
                  </a:lnTo>
                  <a:lnTo>
                    <a:pt x="2210396" y="60832"/>
                  </a:lnTo>
                  <a:lnTo>
                    <a:pt x="2155295" y="60824"/>
                  </a:lnTo>
                  <a:lnTo>
                    <a:pt x="2100910" y="60797"/>
                  </a:lnTo>
                  <a:lnTo>
                    <a:pt x="2047204" y="60752"/>
                  </a:lnTo>
                  <a:lnTo>
                    <a:pt x="1994137" y="60690"/>
                  </a:lnTo>
                  <a:lnTo>
                    <a:pt x="1941673" y="60610"/>
                  </a:lnTo>
                  <a:lnTo>
                    <a:pt x="1889774" y="60512"/>
                  </a:lnTo>
                  <a:lnTo>
                    <a:pt x="1838401" y="60396"/>
                  </a:lnTo>
                  <a:lnTo>
                    <a:pt x="1787517" y="60263"/>
                  </a:lnTo>
                  <a:lnTo>
                    <a:pt x="1737083" y="60111"/>
                  </a:lnTo>
                  <a:lnTo>
                    <a:pt x="1687063" y="59942"/>
                  </a:lnTo>
                  <a:lnTo>
                    <a:pt x="1637417" y="59755"/>
                  </a:lnTo>
                  <a:lnTo>
                    <a:pt x="1588108" y="59550"/>
                  </a:lnTo>
                  <a:lnTo>
                    <a:pt x="1539098" y="59327"/>
                  </a:lnTo>
                  <a:lnTo>
                    <a:pt x="1490349" y="59086"/>
                  </a:lnTo>
                  <a:lnTo>
                    <a:pt x="1441823" y="58827"/>
                  </a:lnTo>
                  <a:lnTo>
                    <a:pt x="1393483" y="58550"/>
                  </a:lnTo>
                  <a:lnTo>
                    <a:pt x="1345289" y="58256"/>
                  </a:lnTo>
                  <a:lnTo>
                    <a:pt x="1297205" y="57943"/>
                  </a:lnTo>
                  <a:lnTo>
                    <a:pt x="1249193" y="57613"/>
                  </a:lnTo>
                  <a:lnTo>
                    <a:pt x="1201214" y="57265"/>
                  </a:lnTo>
                  <a:lnTo>
                    <a:pt x="1153230" y="56899"/>
                  </a:lnTo>
                  <a:lnTo>
                    <a:pt x="1105204" y="56514"/>
                  </a:lnTo>
                  <a:lnTo>
                    <a:pt x="1040270" y="55972"/>
                  </a:lnTo>
                  <a:lnTo>
                    <a:pt x="977585" y="55418"/>
                  </a:lnTo>
                  <a:lnTo>
                    <a:pt x="917076" y="54851"/>
                  </a:lnTo>
                  <a:lnTo>
                    <a:pt x="858673" y="54269"/>
                  </a:lnTo>
                  <a:lnTo>
                    <a:pt x="802303" y="53669"/>
                  </a:lnTo>
                  <a:lnTo>
                    <a:pt x="747894" y="53051"/>
                  </a:lnTo>
                  <a:lnTo>
                    <a:pt x="695376" y="52412"/>
                  </a:lnTo>
                  <a:lnTo>
                    <a:pt x="644675" y="51749"/>
                  </a:lnTo>
                  <a:lnTo>
                    <a:pt x="595721" y="51061"/>
                  </a:lnTo>
                  <a:lnTo>
                    <a:pt x="548442" y="50345"/>
                  </a:lnTo>
                  <a:lnTo>
                    <a:pt x="502766" y="49601"/>
                  </a:lnTo>
                  <a:lnTo>
                    <a:pt x="458622" y="48824"/>
                  </a:lnTo>
                  <a:lnTo>
                    <a:pt x="415937" y="48015"/>
                  </a:lnTo>
                  <a:lnTo>
                    <a:pt x="374640" y="47169"/>
                  </a:lnTo>
                  <a:lnTo>
                    <a:pt x="334659" y="46286"/>
                  </a:lnTo>
                  <a:lnTo>
                    <a:pt x="295922" y="45364"/>
                  </a:lnTo>
                  <a:lnTo>
                    <a:pt x="203376" y="43017"/>
                  </a:lnTo>
                  <a:lnTo>
                    <a:pt x="128800" y="40641"/>
                  </a:lnTo>
                  <a:lnTo>
                    <a:pt x="71685" y="38206"/>
                  </a:lnTo>
                  <a:lnTo>
                    <a:pt x="31519" y="35681"/>
                  </a:lnTo>
                  <a:lnTo>
                    <a:pt x="0" y="30238"/>
                  </a:lnTo>
                  <a:lnTo>
                    <a:pt x="7671" y="27441"/>
                  </a:lnTo>
                  <a:lnTo>
                    <a:pt x="71551" y="22271"/>
                  </a:lnTo>
                  <a:lnTo>
                    <a:pt x="128721" y="19835"/>
                  </a:lnTo>
                  <a:lnTo>
                    <a:pt x="203351" y="17460"/>
                  </a:lnTo>
                  <a:lnTo>
                    <a:pt x="295922" y="15112"/>
                  </a:lnTo>
                  <a:lnTo>
                    <a:pt x="334659" y="14190"/>
                  </a:lnTo>
                  <a:lnTo>
                    <a:pt x="374640" y="13307"/>
                  </a:lnTo>
                  <a:lnTo>
                    <a:pt x="415937" y="12462"/>
                  </a:lnTo>
                  <a:lnTo>
                    <a:pt x="458622" y="11652"/>
                  </a:lnTo>
                  <a:lnTo>
                    <a:pt x="502766" y="10876"/>
                  </a:lnTo>
                  <a:lnTo>
                    <a:pt x="548442" y="10131"/>
                  </a:lnTo>
                  <a:lnTo>
                    <a:pt x="595721" y="9416"/>
                  </a:lnTo>
                  <a:lnTo>
                    <a:pt x="644675" y="8728"/>
                  </a:lnTo>
                  <a:lnTo>
                    <a:pt x="695376" y="8065"/>
                  </a:lnTo>
                  <a:lnTo>
                    <a:pt x="747894" y="7425"/>
                  </a:lnTo>
                  <a:lnTo>
                    <a:pt x="802303" y="6807"/>
                  </a:lnTo>
                  <a:lnTo>
                    <a:pt x="858673" y="6208"/>
                  </a:lnTo>
                  <a:lnTo>
                    <a:pt x="917076" y="5626"/>
                  </a:lnTo>
                  <a:lnTo>
                    <a:pt x="977585" y="5059"/>
                  </a:lnTo>
                  <a:lnTo>
                    <a:pt x="1040270" y="4505"/>
                  </a:lnTo>
                  <a:lnTo>
                    <a:pt x="1105204" y="3962"/>
                  </a:lnTo>
                  <a:lnTo>
                    <a:pt x="1153230" y="3580"/>
                  </a:lnTo>
                  <a:lnTo>
                    <a:pt x="1201214" y="3220"/>
                  </a:lnTo>
                  <a:lnTo>
                    <a:pt x="1249193" y="2881"/>
                  </a:lnTo>
                  <a:lnTo>
                    <a:pt x="1297205" y="2564"/>
                  </a:lnTo>
                  <a:lnTo>
                    <a:pt x="1345289" y="2267"/>
                  </a:lnTo>
                  <a:lnTo>
                    <a:pt x="1393483" y="1991"/>
                  </a:lnTo>
                  <a:lnTo>
                    <a:pt x="1441823" y="1734"/>
                  </a:lnTo>
                  <a:lnTo>
                    <a:pt x="1490349" y="1498"/>
                  </a:lnTo>
                  <a:lnTo>
                    <a:pt x="1539098" y="1280"/>
                  </a:lnTo>
                  <a:lnTo>
                    <a:pt x="1588108" y="1080"/>
                  </a:lnTo>
                  <a:lnTo>
                    <a:pt x="1637417" y="900"/>
                  </a:lnTo>
                  <a:lnTo>
                    <a:pt x="1687063" y="737"/>
                  </a:lnTo>
                  <a:lnTo>
                    <a:pt x="1737083" y="591"/>
                  </a:lnTo>
                  <a:lnTo>
                    <a:pt x="1787517" y="463"/>
                  </a:lnTo>
                  <a:lnTo>
                    <a:pt x="1838401" y="351"/>
                  </a:lnTo>
                  <a:lnTo>
                    <a:pt x="1889774" y="255"/>
                  </a:lnTo>
                  <a:lnTo>
                    <a:pt x="1941673" y="175"/>
                  </a:lnTo>
                  <a:lnTo>
                    <a:pt x="1994137" y="111"/>
                  </a:lnTo>
                  <a:lnTo>
                    <a:pt x="2047204" y="62"/>
                  </a:lnTo>
                  <a:lnTo>
                    <a:pt x="2100910" y="27"/>
                  </a:lnTo>
                  <a:lnTo>
                    <a:pt x="2155295" y="6"/>
                  </a:lnTo>
                  <a:lnTo>
                    <a:pt x="2210396" y="0"/>
                  </a:lnTo>
                  <a:close/>
                </a:path>
              </a:pathLst>
            </a:custGeom>
            <a:ln w="12599">
              <a:solidFill>
                <a:srgbClr val="40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pc="-5" dirty="0"/>
              <a:t>NPHCDA</a:t>
            </a:r>
            <a:r>
              <a:rPr dirty="0"/>
              <a:t> –</a:t>
            </a:r>
            <a:r>
              <a:rPr spc="5" dirty="0"/>
              <a:t> </a:t>
            </a:r>
            <a:r>
              <a:rPr spc="-5" dirty="0"/>
              <a:t>National</a:t>
            </a:r>
            <a:r>
              <a:rPr spc="5" dirty="0"/>
              <a:t> </a:t>
            </a:r>
            <a:r>
              <a:rPr dirty="0"/>
              <a:t>Primary</a:t>
            </a:r>
            <a:r>
              <a:rPr spc="10" dirty="0"/>
              <a:t> </a:t>
            </a:r>
            <a:r>
              <a:rPr dirty="0"/>
              <a:t>Health</a:t>
            </a:r>
            <a:r>
              <a:rPr spc="5" dirty="0"/>
              <a:t> </a:t>
            </a:r>
            <a:r>
              <a:rPr spc="-5" dirty="0"/>
              <a:t>Care</a:t>
            </a:r>
            <a:r>
              <a:rPr spc="10" dirty="0"/>
              <a:t> </a:t>
            </a:r>
            <a:r>
              <a:rPr spc="-5" dirty="0"/>
              <a:t>Development</a:t>
            </a:r>
            <a:r>
              <a:rPr spc="5" dirty="0"/>
              <a:t> </a:t>
            </a:r>
            <a:r>
              <a:rPr spc="-5" dirty="0"/>
              <a:t>Agency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45"/>
              </a:lnSpc>
            </a:pPr>
            <a:fld id="{81D60167-4931-47E6-BA6A-407CBD079E47}" type="slidenum">
              <a:rPr sz="1800" dirty="0"/>
              <a:t>11</a:t>
            </a:fld>
            <a:endParaRPr sz="1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69833" y="1293558"/>
            <a:ext cx="8368665" cy="751840"/>
            <a:chOff x="1769833" y="1293558"/>
            <a:chExt cx="8368665" cy="751840"/>
          </a:xfrm>
        </p:grpSpPr>
        <p:sp>
          <p:nvSpPr>
            <p:cNvPr id="3" name="object 3"/>
            <p:cNvSpPr/>
            <p:nvPr/>
          </p:nvSpPr>
          <p:spPr>
            <a:xfrm>
              <a:off x="1789201" y="1312926"/>
              <a:ext cx="8329930" cy="713105"/>
            </a:xfrm>
            <a:custGeom>
              <a:avLst/>
              <a:gdLst/>
              <a:ahLst/>
              <a:cxnLst/>
              <a:rect l="l" t="t" r="r" b="b"/>
              <a:pathLst>
                <a:path w="8329930" h="713105">
                  <a:moveTo>
                    <a:pt x="8329675" y="0"/>
                  </a:moveTo>
                  <a:lnTo>
                    <a:pt x="0" y="0"/>
                  </a:lnTo>
                  <a:lnTo>
                    <a:pt x="0" y="712800"/>
                  </a:lnTo>
                  <a:lnTo>
                    <a:pt x="4164838" y="712800"/>
                  </a:lnTo>
                  <a:lnTo>
                    <a:pt x="8329675" y="712800"/>
                  </a:lnTo>
                  <a:lnTo>
                    <a:pt x="8329675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89201" y="1312926"/>
              <a:ext cx="8329930" cy="713105"/>
            </a:xfrm>
            <a:custGeom>
              <a:avLst/>
              <a:gdLst/>
              <a:ahLst/>
              <a:cxnLst/>
              <a:rect l="l" t="t" r="r" b="b"/>
              <a:pathLst>
                <a:path w="8329930" h="713105">
                  <a:moveTo>
                    <a:pt x="4164838" y="712800"/>
                  </a:moveTo>
                  <a:lnTo>
                    <a:pt x="0" y="712800"/>
                  </a:lnTo>
                  <a:lnTo>
                    <a:pt x="0" y="0"/>
                  </a:lnTo>
                  <a:lnTo>
                    <a:pt x="8329675" y="0"/>
                  </a:lnTo>
                  <a:lnTo>
                    <a:pt x="8329675" y="712800"/>
                  </a:lnTo>
                  <a:lnTo>
                    <a:pt x="4164838" y="712800"/>
                  </a:lnTo>
                  <a:close/>
                </a:path>
              </a:pathLst>
            </a:custGeom>
            <a:ln w="38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770121" y="2216158"/>
            <a:ext cx="8368030" cy="722630"/>
            <a:chOff x="1770121" y="2216158"/>
            <a:chExt cx="8368030" cy="722630"/>
          </a:xfrm>
        </p:grpSpPr>
        <p:sp>
          <p:nvSpPr>
            <p:cNvPr id="6" name="object 6"/>
            <p:cNvSpPr/>
            <p:nvPr/>
          </p:nvSpPr>
          <p:spPr>
            <a:xfrm>
              <a:off x="1789201" y="2235238"/>
              <a:ext cx="8329930" cy="684530"/>
            </a:xfrm>
            <a:custGeom>
              <a:avLst/>
              <a:gdLst/>
              <a:ahLst/>
              <a:cxnLst/>
              <a:rect l="l" t="t" r="r" b="b"/>
              <a:pathLst>
                <a:path w="8329930" h="684530">
                  <a:moveTo>
                    <a:pt x="8329675" y="0"/>
                  </a:moveTo>
                  <a:lnTo>
                    <a:pt x="0" y="0"/>
                  </a:lnTo>
                  <a:lnTo>
                    <a:pt x="0" y="683996"/>
                  </a:lnTo>
                  <a:lnTo>
                    <a:pt x="4164838" y="683996"/>
                  </a:lnTo>
                  <a:lnTo>
                    <a:pt x="8329675" y="683996"/>
                  </a:lnTo>
                  <a:lnTo>
                    <a:pt x="8329675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89201" y="2235238"/>
              <a:ext cx="8329930" cy="684530"/>
            </a:xfrm>
            <a:custGeom>
              <a:avLst/>
              <a:gdLst/>
              <a:ahLst/>
              <a:cxnLst/>
              <a:rect l="l" t="t" r="r" b="b"/>
              <a:pathLst>
                <a:path w="8329930" h="684530">
                  <a:moveTo>
                    <a:pt x="4164838" y="683996"/>
                  </a:moveTo>
                  <a:lnTo>
                    <a:pt x="0" y="683996"/>
                  </a:lnTo>
                  <a:lnTo>
                    <a:pt x="0" y="0"/>
                  </a:lnTo>
                  <a:lnTo>
                    <a:pt x="8329675" y="0"/>
                  </a:lnTo>
                  <a:lnTo>
                    <a:pt x="8329675" y="683996"/>
                  </a:lnTo>
                  <a:lnTo>
                    <a:pt x="4164838" y="683996"/>
                  </a:lnTo>
                  <a:close/>
                </a:path>
              </a:pathLst>
            </a:custGeom>
            <a:ln w="38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229015" y="1581010"/>
            <a:ext cx="4577715" cy="12388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Background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Planning,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coordination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and </a:t>
            </a:r>
            <a:r>
              <a:rPr sz="2000" b="1" spc="-5" dirty="0">
                <a:latin typeface="Calibri"/>
                <a:cs typeface="Calibri"/>
              </a:rPr>
              <a:t>service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delivery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770121" y="3158638"/>
            <a:ext cx="8368030" cy="748030"/>
            <a:chOff x="1770121" y="3158638"/>
            <a:chExt cx="8368030" cy="748030"/>
          </a:xfrm>
        </p:grpSpPr>
        <p:sp>
          <p:nvSpPr>
            <p:cNvPr id="10" name="object 10"/>
            <p:cNvSpPr/>
            <p:nvPr/>
          </p:nvSpPr>
          <p:spPr>
            <a:xfrm>
              <a:off x="1789201" y="3177717"/>
              <a:ext cx="8329930" cy="709930"/>
            </a:xfrm>
            <a:custGeom>
              <a:avLst/>
              <a:gdLst/>
              <a:ahLst/>
              <a:cxnLst/>
              <a:rect l="l" t="t" r="r" b="b"/>
              <a:pathLst>
                <a:path w="8329930" h="709929">
                  <a:moveTo>
                    <a:pt x="8329675" y="0"/>
                  </a:moveTo>
                  <a:lnTo>
                    <a:pt x="0" y="0"/>
                  </a:lnTo>
                  <a:lnTo>
                    <a:pt x="0" y="709561"/>
                  </a:lnTo>
                  <a:lnTo>
                    <a:pt x="4164838" y="709561"/>
                  </a:lnTo>
                  <a:lnTo>
                    <a:pt x="8329675" y="709561"/>
                  </a:lnTo>
                  <a:lnTo>
                    <a:pt x="8329675" y="0"/>
                  </a:lnTo>
                  <a:close/>
                </a:path>
              </a:pathLst>
            </a:custGeom>
            <a:solidFill>
              <a:srgbClr val="37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89201" y="3177717"/>
              <a:ext cx="8329930" cy="709930"/>
            </a:xfrm>
            <a:custGeom>
              <a:avLst/>
              <a:gdLst/>
              <a:ahLst/>
              <a:cxnLst/>
              <a:rect l="l" t="t" r="r" b="b"/>
              <a:pathLst>
                <a:path w="8329930" h="709929">
                  <a:moveTo>
                    <a:pt x="4164838" y="709561"/>
                  </a:moveTo>
                  <a:lnTo>
                    <a:pt x="0" y="709561"/>
                  </a:lnTo>
                  <a:lnTo>
                    <a:pt x="0" y="0"/>
                  </a:lnTo>
                  <a:lnTo>
                    <a:pt x="8329675" y="0"/>
                  </a:lnTo>
                  <a:lnTo>
                    <a:pt x="8329675" y="709561"/>
                  </a:lnTo>
                  <a:lnTo>
                    <a:pt x="4164838" y="709561"/>
                  </a:lnTo>
                  <a:close/>
                </a:path>
              </a:pathLst>
            </a:custGeom>
            <a:ln w="38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229015" y="3442932"/>
            <a:ext cx="54381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Management,</a:t>
            </a:r>
            <a:r>
              <a:rPr sz="20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Surveillance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b="1" spc="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microplanning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417098" y="382219"/>
            <a:ext cx="887094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Outline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0" y="999718"/>
            <a:ext cx="12193270" cy="1032510"/>
            <a:chOff x="0" y="999718"/>
            <a:chExt cx="12193270" cy="103251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99718"/>
              <a:ext cx="12192838" cy="38771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109522" y="1069555"/>
              <a:ext cx="9465310" cy="27305"/>
            </a:xfrm>
            <a:custGeom>
              <a:avLst/>
              <a:gdLst/>
              <a:ahLst/>
              <a:cxnLst/>
              <a:rect l="l" t="t" r="r" b="b"/>
              <a:pathLst>
                <a:path w="9465310" h="27305">
                  <a:moveTo>
                    <a:pt x="0" y="27000"/>
                  </a:moveTo>
                  <a:lnTo>
                    <a:pt x="9464751" y="0"/>
                  </a:lnTo>
                </a:path>
              </a:pathLst>
            </a:custGeom>
            <a:ln w="6479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14437" y="1325156"/>
              <a:ext cx="200660" cy="700405"/>
            </a:xfrm>
            <a:custGeom>
              <a:avLst/>
              <a:gdLst/>
              <a:ahLst/>
              <a:cxnLst/>
              <a:rect l="l" t="t" r="r" b="b"/>
              <a:pathLst>
                <a:path w="200659" h="700405">
                  <a:moveTo>
                    <a:pt x="200164" y="0"/>
                  </a:moveTo>
                  <a:lnTo>
                    <a:pt x="0" y="0"/>
                  </a:lnTo>
                  <a:lnTo>
                    <a:pt x="0" y="700201"/>
                  </a:lnTo>
                  <a:lnTo>
                    <a:pt x="100088" y="700201"/>
                  </a:lnTo>
                  <a:lnTo>
                    <a:pt x="200164" y="700201"/>
                  </a:lnTo>
                  <a:lnTo>
                    <a:pt x="200164" y="0"/>
                  </a:lnTo>
                  <a:close/>
                </a:path>
              </a:pathLst>
            </a:custGeom>
            <a:solidFill>
              <a:srgbClr val="37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14437" y="1325156"/>
              <a:ext cx="200660" cy="700405"/>
            </a:xfrm>
            <a:custGeom>
              <a:avLst/>
              <a:gdLst/>
              <a:ahLst/>
              <a:cxnLst/>
              <a:rect l="l" t="t" r="r" b="b"/>
              <a:pathLst>
                <a:path w="200659" h="700405">
                  <a:moveTo>
                    <a:pt x="100088" y="700201"/>
                  </a:moveTo>
                  <a:lnTo>
                    <a:pt x="0" y="700201"/>
                  </a:lnTo>
                  <a:lnTo>
                    <a:pt x="0" y="0"/>
                  </a:lnTo>
                  <a:lnTo>
                    <a:pt x="200164" y="0"/>
                  </a:lnTo>
                  <a:lnTo>
                    <a:pt x="200164" y="700201"/>
                  </a:lnTo>
                  <a:lnTo>
                    <a:pt x="100088" y="700201"/>
                  </a:lnTo>
                  <a:close/>
                </a:path>
              </a:pathLst>
            </a:custGeom>
            <a:ln w="12599">
              <a:solidFill>
                <a:srgbClr val="40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408137" y="2213101"/>
            <a:ext cx="213360" cy="712470"/>
            <a:chOff x="1408137" y="2213101"/>
            <a:chExt cx="213360" cy="712470"/>
          </a:xfrm>
        </p:grpSpPr>
        <p:sp>
          <p:nvSpPr>
            <p:cNvPr id="20" name="object 20"/>
            <p:cNvSpPr/>
            <p:nvPr/>
          </p:nvSpPr>
          <p:spPr>
            <a:xfrm>
              <a:off x="1414437" y="2219401"/>
              <a:ext cx="200660" cy="700405"/>
            </a:xfrm>
            <a:custGeom>
              <a:avLst/>
              <a:gdLst/>
              <a:ahLst/>
              <a:cxnLst/>
              <a:rect l="l" t="t" r="r" b="b"/>
              <a:pathLst>
                <a:path w="200659" h="700405">
                  <a:moveTo>
                    <a:pt x="200164" y="0"/>
                  </a:moveTo>
                  <a:lnTo>
                    <a:pt x="0" y="0"/>
                  </a:lnTo>
                  <a:lnTo>
                    <a:pt x="0" y="699833"/>
                  </a:lnTo>
                  <a:lnTo>
                    <a:pt x="100088" y="699833"/>
                  </a:lnTo>
                  <a:lnTo>
                    <a:pt x="200164" y="699833"/>
                  </a:lnTo>
                  <a:lnTo>
                    <a:pt x="200164" y="0"/>
                  </a:lnTo>
                  <a:close/>
                </a:path>
              </a:pathLst>
            </a:custGeom>
            <a:solidFill>
              <a:srgbClr val="37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14437" y="2219401"/>
              <a:ext cx="200660" cy="700405"/>
            </a:xfrm>
            <a:custGeom>
              <a:avLst/>
              <a:gdLst/>
              <a:ahLst/>
              <a:cxnLst/>
              <a:rect l="l" t="t" r="r" b="b"/>
              <a:pathLst>
                <a:path w="200659" h="700405">
                  <a:moveTo>
                    <a:pt x="100088" y="699833"/>
                  </a:moveTo>
                  <a:lnTo>
                    <a:pt x="0" y="699833"/>
                  </a:lnTo>
                  <a:lnTo>
                    <a:pt x="0" y="0"/>
                  </a:lnTo>
                  <a:lnTo>
                    <a:pt x="200164" y="0"/>
                  </a:lnTo>
                  <a:lnTo>
                    <a:pt x="200164" y="699833"/>
                  </a:lnTo>
                  <a:lnTo>
                    <a:pt x="100088" y="699833"/>
                  </a:lnTo>
                  <a:close/>
                </a:path>
              </a:pathLst>
            </a:custGeom>
            <a:ln w="12599">
              <a:solidFill>
                <a:srgbClr val="40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407781" y="3181501"/>
            <a:ext cx="232410" cy="712470"/>
            <a:chOff x="1407781" y="3181501"/>
            <a:chExt cx="232410" cy="712470"/>
          </a:xfrm>
        </p:grpSpPr>
        <p:sp>
          <p:nvSpPr>
            <p:cNvPr id="23" name="object 23"/>
            <p:cNvSpPr/>
            <p:nvPr/>
          </p:nvSpPr>
          <p:spPr>
            <a:xfrm>
              <a:off x="1414081" y="3187801"/>
              <a:ext cx="219710" cy="700405"/>
            </a:xfrm>
            <a:custGeom>
              <a:avLst/>
              <a:gdLst/>
              <a:ahLst/>
              <a:cxnLst/>
              <a:rect l="l" t="t" r="r" b="b"/>
              <a:pathLst>
                <a:path w="219710" h="700404">
                  <a:moveTo>
                    <a:pt x="219240" y="0"/>
                  </a:moveTo>
                  <a:lnTo>
                    <a:pt x="0" y="0"/>
                  </a:lnTo>
                  <a:lnTo>
                    <a:pt x="0" y="699833"/>
                  </a:lnTo>
                  <a:lnTo>
                    <a:pt x="109804" y="699833"/>
                  </a:lnTo>
                  <a:lnTo>
                    <a:pt x="219240" y="699833"/>
                  </a:lnTo>
                  <a:lnTo>
                    <a:pt x="219240" y="0"/>
                  </a:lnTo>
                  <a:close/>
                </a:path>
              </a:pathLst>
            </a:custGeom>
            <a:solidFill>
              <a:srgbClr val="37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14081" y="3187801"/>
              <a:ext cx="219710" cy="700405"/>
            </a:xfrm>
            <a:custGeom>
              <a:avLst/>
              <a:gdLst/>
              <a:ahLst/>
              <a:cxnLst/>
              <a:rect l="l" t="t" r="r" b="b"/>
              <a:pathLst>
                <a:path w="219710" h="700404">
                  <a:moveTo>
                    <a:pt x="109804" y="699833"/>
                  </a:moveTo>
                  <a:lnTo>
                    <a:pt x="0" y="699833"/>
                  </a:lnTo>
                  <a:lnTo>
                    <a:pt x="0" y="0"/>
                  </a:lnTo>
                  <a:lnTo>
                    <a:pt x="219240" y="0"/>
                  </a:lnTo>
                  <a:lnTo>
                    <a:pt x="219240" y="699833"/>
                  </a:lnTo>
                  <a:lnTo>
                    <a:pt x="109804" y="699833"/>
                  </a:lnTo>
                  <a:close/>
                </a:path>
              </a:pathLst>
            </a:custGeom>
            <a:ln w="12599">
              <a:solidFill>
                <a:srgbClr val="40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42178" y="5128920"/>
            <a:ext cx="1211240" cy="1085761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1788841" y="4111201"/>
            <a:ext cx="8368030" cy="738505"/>
            <a:chOff x="1788841" y="4111201"/>
            <a:chExt cx="8368030" cy="738505"/>
          </a:xfrm>
        </p:grpSpPr>
        <p:sp>
          <p:nvSpPr>
            <p:cNvPr id="27" name="object 27"/>
            <p:cNvSpPr/>
            <p:nvPr/>
          </p:nvSpPr>
          <p:spPr>
            <a:xfrm>
              <a:off x="1807921" y="4130281"/>
              <a:ext cx="8329930" cy="700405"/>
            </a:xfrm>
            <a:custGeom>
              <a:avLst/>
              <a:gdLst/>
              <a:ahLst/>
              <a:cxnLst/>
              <a:rect l="l" t="t" r="r" b="b"/>
              <a:pathLst>
                <a:path w="8329930" h="700404">
                  <a:moveTo>
                    <a:pt x="8329320" y="0"/>
                  </a:moveTo>
                  <a:lnTo>
                    <a:pt x="0" y="0"/>
                  </a:lnTo>
                  <a:lnTo>
                    <a:pt x="0" y="700201"/>
                  </a:lnTo>
                  <a:lnTo>
                    <a:pt x="4164838" y="700201"/>
                  </a:lnTo>
                  <a:lnTo>
                    <a:pt x="8329320" y="700201"/>
                  </a:lnTo>
                  <a:lnTo>
                    <a:pt x="8329320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07921" y="4130281"/>
              <a:ext cx="8329930" cy="700405"/>
            </a:xfrm>
            <a:custGeom>
              <a:avLst/>
              <a:gdLst/>
              <a:ahLst/>
              <a:cxnLst/>
              <a:rect l="l" t="t" r="r" b="b"/>
              <a:pathLst>
                <a:path w="8329930" h="700404">
                  <a:moveTo>
                    <a:pt x="4164838" y="700201"/>
                  </a:moveTo>
                  <a:lnTo>
                    <a:pt x="0" y="700201"/>
                  </a:lnTo>
                  <a:lnTo>
                    <a:pt x="0" y="0"/>
                  </a:lnTo>
                  <a:lnTo>
                    <a:pt x="8329320" y="0"/>
                  </a:lnTo>
                  <a:lnTo>
                    <a:pt x="8329320" y="700201"/>
                  </a:lnTo>
                  <a:lnTo>
                    <a:pt x="4164838" y="700201"/>
                  </a:lnTo>
                  <a:close/>
                </a:path>
              </a:pathLst>
            </a:custGeom>
            <a:ln w="38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1412823" y="4107064"/>
            <a:ext cx="227329" cy="712470"/>
            <a:chOff x="1412823" y="4107064"/>
            <a:chExt cx="227329" cy="712470"/>
          </a:xfrm>
        </p:grpSpPr>
        <p:sp>
          <p:nvSpPr>
            <p:cNvPr id="30" name="object 30"/>
            <p:cNvSpPr/>
            <p:nvPr/>
          </p:nvSpPr>
          <p:spPr>
            <a:xfrm>
              <a:off x="1419123" y="4113364"/>
              <a:ext cx="214629" cy="700405"/>
            </a:xfrm>
            <a:custGeom>
              <a:avLst/>
              <a:gdLst/>
              <a:ahLst/>
              <a:cxnLst/>
              <a:rect l="l" t="t" r="r" b="b"/>
              <a:pathLst>
                <a:path w="214630" h="700404">
                  <a:moveTo>
                    <a:pt x="214553" y="0"/>
                  </a:moveTo>
                  <a:lnTo>
                    <a:pt x="0" y="0"/>
                  </a:lnTo>
                  <a:lnTo>
                    <a:pt x="0" y="699833"/>
                  </a:lnTo>
                  <a:lnTo>
                    <a:pt x="107276" y="699833"/>
                  </a:lnTo>
                  <a:lnTo>
                    <a:pt x="214553" y="699833"/>
                  </a:lnTo>
                  <a:lnTo>
                    <a:pt x="214553" y="0"/>
                  </a:lnTo>
                  <a:close/>
                </a:path>
              </a:pathLst>
            </a:custGeom>
            <a:solidFill>
              <a:srgbClr val="37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419123" y="4113364"/>
              <a:ext cx="214629" cy="700405"/>
            </a:xfrm>
            <a:custGeom>
              <a:avLst/>
              <a:gdLst/>
              <a:ahLst/>
              <a:cxnLst/>
              <a:rect l="l" t="t" r="r" b="b"/>
              <a:pathLst>
                <a:path w="214630" h="700404">
                  <a:moveTo>
                    <a:pt x="107276" y="699833"/>
                  </a:moveTo>
                  <a:lnTo>
                    <a:pt x="0" y="699833"/>
                  </a:lnTo>
                  <a:lnTo>
                    <a:pt x="0" y="0"/>
                  </a:lnTo>
                  <a:lnTo>
                    <a:pt x="214553" y="0"/>
                  </a:lnTo>
                  <a:lnTo>
                    <a:pt x="214553" y="699833"/>
                  </a:lnTo>
                  <a:lnTo>
                    <a:pt x="107276" y="699833"/>
                  </a:lnTo>
                  <a:close/>
                </a:path>
              </a:pathLst>
            </a:custGeom>
            <a:ln w="12599">
              <a:solidFill>
                <a:srgbClr val="40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1788841" y="5059434"/>
            <a:ext cx="8368030" cy="738505"/>
            <a:chOff x="1788841" y="5059434"/>
            <a:chExt cx="8368030" cy="738505"/>
          </a:xfrm>
        </p:grpSpPr>
        <p:sp>
          <p:nvSpPr>
            <p:cNvPr id="33" name="object 33"/>
            <p:cNvSpPr/>
            <p:nvPr/>
          </p:nvSpPr>
          <p:spPr>
            <a:xfrm>
              <a:off x="1807921" y="5078514"/>
              <a:ext cx="8329930" cy="700405"/>
            </a:xfrm>
            <a:custGeom>
              <a:avLst/>
              <a:gdLst/>
              <a:ahLst/>
              <a:cxnLst/>
              <a:rect l="l" t="t" r="r" b="b"/>
              <a:pathLst>
                <a:path w="8329930" h="700404">
                  <a:moveTo>
                    <a:pt x="8329320" y="0"/>
                  </a:moveTo>
                  <a:lnTo>
                    <a:pt x="0" y="0"/>
                  </a:lnTo>
                  <a:lnTo>
                    <a:pt x="0" y="699846"/>
                  </a:lnTo>
                  <a:lnTo>
                    <a:pt x="4164838" y="699846"/>
                  </a:lnTo>
                  <a:lnTo>
                    <a:pt x="8329320" y="699846"/>
                  </a:lnTo>
                  <a:lnTo>
                    <a:pt x="8329320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07921" y="5078514"/>
              <a:ext cx="8329930" cy="700405"/>
            </a:xfrm>
            <a:custGeom>
              <a:avLst/>
              <a:gdLst/>
              <a:ahLst/>
              <a:cxnLst/>
              <a:rect l="l" t="t" r="r" b="b"/>
              <a:pathLst>
                <a:path w="8329930" h="700404">
                  <a:moveTo>
                    <a:pt x="4164838" y="699846"/>
                  </a:moveTo>
                  <a:lnTo>
                    <a:pt x="0" y="699846"/>
                  </a:lnTo>
                  <a:lnTo>
                    <a:pt x="0" y="0"/>
                  </a:lnTo>
                  <a:lnTo>
                    <a:pt x="8329320" y="0"/>
                  </a:lnTo>
                  <a:lnTo>
                    <a:pt x="8329320" y="699846"/>
                  </a:lnTo>
                  <a:lnTo>
                    <a:pt x="4164838" y="699846"/>
                  </a:lnTo>
                  <a:close/>
                </a:path>
              </a:pathLst>
            </a:custGeom>
            <a:ln w="38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247734" y="4390097"/>
            <a:ext cx="4820285" cy="1279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Vaccine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safety,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cold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chain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logistics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Risk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communication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and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Demand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Generation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412823" y="5054218"/>
            <a:ext cx="227329" cy="713105"/>
            <a:chOff x="1412823" y="5054218"/>
            <a:chExt cx="227329" cy="713105"/>
          </a:xfrm>
        </p:grpSpPr>
        <p:sp>
          <p:nvSpPr>
            <p:cNvPr id="37" name="object 37"/>
            <p:cNvSpPr/>
            <p:nvPr/>
          </p:nvSpPr>
          <p:spPr>
            <a:xfrm>
              <a:off x="1419123" y="5060518"/>
              <a:ext cx="214629" cy="700405"/>
            </a:xfrm>
            <a:custGeom>
              <a:avLst/>
              <a:gdLst/>
              <a:ahLst/>
              <a:cxnLst/>
              <a:rect l="l" t="t" r="r" b="b"/>
              <a:pathLst>
                <a:path w="214630" h="700404">
                  <a:moveTo>
                    <a:pt x="214553" y="0"/>
                  </a:moveTo>
                  <a:lnTo>
                    <a:pt x="0" y="0"/>
                  </a:lnTo>
                  <a:lnTo>
                    <a:pt x="0" y="700201"/>
                  </a:lnTo>
                  <a:lnTo>
                    <a:pt x="107276" y="700201"/>
                  </a:lnTo>
                  <a:lnTo>
                    <a:pt x="214553" y="700201"/>
                  </a:lnTo>
                  <a:lnTo>
                    <a:pt x="214553" y="0"/>
                  </a:lnTo>
                  <a:close/>
                </a:path>
              </a:pathLst>
            </a:custGeom>
            <a:solidFill>
              <a:srgbClr val="37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419123" y="5060518"/>
              <a:ext cx="214629" cy="700405"/>
            </a:xfrm>
            <a:custGeom>
              <a:avLst/>
              <a:gdLst/>
              <a:ahLst/>
              <a:cxnLst/>
              <a:rect l="l" t="t" r="r" b="b"/>
              <a:pathLst>
                <a:path w="214630" h="700404">
                  <a:moveTo>
                    <a:pt x="107276" y="700201"/>
                  </a:moveTo>
                  <a:lnTo>
                    <a:pt x="0" y="700201"/>
                  </a:lnTo>
                  <a:lnTo>
                    <a:pt x="0" y="0"/>
                  </a:lnTo>
                  <a:lnTo>
                    <a:pt x="214553" y="0"/>
                  </a:lnTo>
                  <a:lnTo>
                    <a:pt x="214553" y="700201"/>
                  </a:lnTo>
                  <a:lnTo>
                    <a:pt x="107276" y="700201"/>
                  </a:lnTo>
                  <a:close/>
                </a:path>
              </a:pathLst>
            </a:custGeom>
            <a:ln w="12599">
              <a:solidFill>
                <a:srgbClr val="40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pc="-5" dirty="0"/>
              <a:t>NPHCDA</a:t>
            </a:r>
            <a:r>
              <a:rPr dirty="0"/>
              <a:t> –</a:t>
            </a:r>
            <a:r>
              <a:rPr spc="5" dirty="0"/>
              <a:t> </a:t>
            </a:r>
            <a:r>
              <a:rPr spc="-5" dirty="0"/>
              <a:t>National</a:t>
            </a:r>
            <a:r>
              <a:rPr spc="5" dirty="0"/>
              <a:t> </a:t>
            </a:r>
            <a:r>
              <a:rPr dirty="0"/>
              <a:t>Primary</a:t>
            </a:r>
            <a:r>
              <a:rPr spc="10" dirty="0"/>
              <a:t> </a:t>
            </a:r>
            <a:r>
              <a:rPr dirty="0"/>
              <a:t>Health</a:t>
            </a:r>
            <a:r>
              <a:rPr spc="5" dirty="0"/>
              <a:t> </a:t>
            </a:r>
            <a:r>
              <a:rPr spc="-5" dirty="0"/>
              <a:t>Care</a:t>
            </a:r>
            <a:r>
              <a:rPr spc="10" dirty="0"/>
              <a:t> </a:t>
            </a:r>
            <a:r>
              <a:rPr spc="-5" dirty="0"/>
              <a:t>Development</a:t>
            </a:r>
            <a:r>
              <a:rPr spc="5" dirty="0"/>
              <a:t> </a:t>
            </a:r>
            <a:r>
              <a:rPr spc="-5" dirty="0"/>
              <a:t>Agency</a:t>
            </a:r>
          </a:p>
        </p:txBody>
      </p:sp>
      <p:sp>
        <p:nvSpPr>
          <p:cNvPr id="40" name="object 4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45"/>
              </a:lnSpc>
            </a:pPr>
            <a:fld id="{81D60167-4931-47E6-BA6A-407CBD079E47}" type="slidenum">
              <a:rPr sz="1800" dirty="0"/>
              <a:t>12</a:t>
            </a:fld>
            <a:endParaRPr sz="18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2740" rIns="0" bIns="0" rtlCol="0">
            <a:spAutoFit/>
          </a:bodyPr>
          <a:lstStyle/>
          <a:p>
            <a:pPr marL="47625" marR="30480">
              <a:lnSpc>
                <a:spcPts val="2270"/>
              </a:lnSpc>
              <a:spcBef>
                <a:spcPts val="180"/>
              </a:spcBef>
            </a:pPr>
            <a:r>
              <a:rPr sz="1900" dirty="0">
                <a:latin typeface="Arial"/>
                <a:cs typeface="Arial"/>
              </a:rPr>
              <a:t>The</a:t>
            </a:r>
            <a:r>
              <a:rPr sz="1900" spc="10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pre-testing</a:t>
            </a:r>
            <a:r>
              <a:rPr sz="1900" spc="11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of</a:t>
            </a:r>
            <a:r>
              <a:rPr sz="1900" spc="12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e-registration</a:t>
            </a:r>
            <a:r>
              <a:rPr sz="1900" spc="125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and</a:t>
            </a:r>
            <a:r>
              <a:rPr sz="1900" spc="12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scheduling</a:t>
            </a:r>
            <a:r>
              <a:rPr sz="1900" spc="114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of</a:t>
            </a:r>
            <a:r>
              <a:rPr sz="1900" spc="114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health</a:t>
            </a:r>
            <a:r>
              <a:rPr sz="1900" spc="12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workers</a:t>
            </a:r>
            <a:r>
              <a:rPr sz="1900" spc="120" dirty="0">
                <a:latin typeface="Arial"/>
                <a:cs typeface="Arial"/>
              </a:rPr>
              <a:t> </a:t>
            </a:r>
            <a:r>
              <a:rPr sz="1900" dirty="0">
                <a:latin typeface="Arial"/>
                <a:cs typeface="Arial"/>
              </a:rPr>
              <a:t>for</a:t>
            </a:r>
            <a:r>
              <a:rPr sz="1900" spc="10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vaccination</a:t>
            </a:r>
            <a:r>
              <a:rPr sz="1900" spc="12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has </a:t>
            </a:r>
            <a:r>
              <a:rPr sz="1900" spc="-509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been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concluded </a:t>
            </a:r>
            <a:r>
              <a:rPr sz="1900" spc="5" dirty="0">
                <a:latin typeface="Arial"/>
                <a:cs typeface="Arial"/>
              </a:rPr>
              <a:t>(1</a:t>
            </a:r>
            <a:r>
              <a:rPr sz="1650" spc="7" baseline="27777" dirty="0">
                <a:latin typeface="Arial"/>
                <a:cs typeface="Arial"/>
              </a:rPr>
              <a:t>st</a:t>
            </a:r>
            <a:r>
              <a:rPr sz="1650" spc="330" baseline="27777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week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of February 2021)</a:t>
            </a:r>
            <a:endParaRPr sz="1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pc="-5" dirty="0"/>
              <a:t>NPHCDA</a:t>
            </a:r>
            <a:r>
              <a:rPr dirty="0"/>
              <a:t> –</a:t>
            </a:r>
            <a:r>
              <a:rPr spc="5" dirty="0"/>
              <a:t> </a:t>
            </a:r>
            <a:r>
              <a:rPr spc="-5" dirty="0"/>
              <a:t>National</a:t>
            </a:r>
            <a:r>
              <a:rPr spc="5" dirty="0"/>
              <a:t> </a:t>
            </a:r>
            <a:r>
              <a:rPr dirty="0"/>
              <a:t>Primary</a:t>
            </a:r>
            <a:r>
              <a:rPr spc="10" dirty="0"/>
              <a:t> </a:t>
            </a:r>
            <a:r>
              <a:rPr dirty="0"/>
              <a:t>Health</a:t>
            </a:r>
            <a:r>
              <a:rPr spc="5" dirty="0"/>
              <a:t> </a:t>
            </a:r>
            <a:r>
              <a:rPr spc="-5" dirty="0"/>
              <a:t>Care</a:t>
            </a:r>
            <a:r>
              <a:rPr spc="10" dirty="0"/>
              <a:t> </a:t>
            </a:r>
            <a:r>
              <a:rPr spc="-5" dirty="0"/>
              <a:t>Development</a:t>
            </a:r>
            <a:r>
              <a:rPr spc="5" dirty="0"/>
              <a:t> </a:t>
            </a:r>
            <a:r>
              <a:rPr spc="-5" dirty="0"/>
              <a:t>Agency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45"/>
              </a:lnSpc>
            </a:pPr>
            <a:fld id="{81D60167-4931-47E6-BA6A-407CBD079E47}" type="slidenum">
              <a:rPr sz="1800" dirty="0"/>
              <a:t>13</a:t>
            </a:fld>
            <a:endParaRPr sz="180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8615" indent="-285750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348615" algn="l"/>
                <a:tab pos="349250" algn="l"/>
              </a:tabLst>
            </a:pPr>
            <a:r>
              <a:rPr sz="2400" dirty="0"/>
              <a:t>A</a:t>
            </a:r>
            <a:r>
              <a:rPr sz="2400" spc="20" dirty="0"/>
              <a:t> </a:t>
            </a:r>
            <a:r>
              <a:rPr sz="2400" spc="-5" dirty="0"/>
              <a:t>Mini-manual</a:t>
            </a:r>
            <a:r>
              <a:rPr sz="2400" spc="20" dirty="0"/>
              <a:t> </a:t>
            </a:r>
            <a:r>
              <a:rPr sz="2400" spc="-5" dirty="0"/>
              <a:t>for</a:t>
            </a:r>
            <a:r>
              <a:rPr sz="2400" spc="25" dirty="0"/>
              <a:t> </a:t>
            </a:r>
            <a:r>
              <a:rPr sz="2400" spc="-5" dirty="0"/>
              <a:t>the</a:t>
            </a:r>
            <a:r>
              <a:rPr sz="2400" spc="35" dirty="0"/>
              <a:t> </a:t>
            </a:r>
            <a:r>
              <a:rPr sz="2400" spc="-5" dirty="0"/>
              <a:t>e-registration</a:t>
            </a:r>
            <a:r>
              <a:rPr sz="2400" spc="20" dirty="0"/>
              <a:t> </a:t>
            </a:r>
            <a:r>
              <a:rPr sz="2400" spc="-5" dirty="0"/>
              <a:t>process</a:t>
            </a:r>
            <a:r>
              <a:rPr sz="2400" spc="15" dirty="0"/>
              <a:t> </a:t>
            </a:r>
            <a:r>
              <a:rPr sz="2400" spc="-5" dirty="0"/>
              <a:t>has</a:t>
            </a:r>
            <a:r>
              <a:rPr sz="2400" spc="15" dirty="0"/>
              <a:t> </a:t>
            </a:r>
            <a:r>
              <a:rPr sz="2400" dirty="0"/>
              <a:t>been</a:t>
            </a:r>
            <a:r>
              <a:rPr sz="2400" spc="15" dirty="0"/>
              <a:t> </a:t>
            </a:r>
            <a:r>
              <a:rPr sz="2400" spc="-5" dirty="0"/>
              <a:t>developed</a:t>
            </a:r>
            <a:r>
              <a:rPr sz="2400" spc="20" dirty="0"/>
              <a:t> </a:t>
            </a:r>
            <a:r>
              <a:rPr sz="2400" spc="-5" dirty="0"/>
              <a:t>for</a:t>
            </a:r>
            <a:r>
              <a:rPr sz="2400" spc="20" dirty="0"/>
              <a:t> </a:t>
            </a:r>
            <a:r>
              <a:rPr sz="2400" dirty="0"/>
              <a:t>HWs</a:t>
            </a:r>
            <a:r>
              <a:rPr sz="2400" spc="10" dirty="0"/>
              <a:t> </a:t>
            </a:r>
            <a:r>
              <a:rPr sz="2400" dirty="0"/>
              <a:t>and</a:t>
            </a:r>
            <a:r>
              <a:rPr sz="2400" spc="15" dirty="0"/>
              <a:t> </a:t>
            </a:r>
            <a:r>
              <a:rPr sz="2400" spc="-5" dirty="0"/>
              <a:t>other</a:t>
            </a:r>
            <a:r>
              <a:rPr sz="2400" spc="25" dirty="0"/>
              <a:t> </a:t>
            </a:r>
            <a:r>
              <a:rPr sz="2400" spc="-5" dirty="0"/>
              <a:t>users</a:t>
            </a:r>
            <a:endParaRPr sz="2400"/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"/>
            </a:pPr>
            <a:endParaRPr sz="2650"/>
          </a:p>
          <a:p>
            <a:pPr marL="348615" indent="-285750">
              <a:lnSpc>
                <a:spcPct val="100000"/>
              </a:lnSpc>
              <a:buFont typeface="Wingdings"/>
              <a:buChar char=""/>
              <a:tabLst>
                <a:tab pos="348615" algn="l"/>
                <a:tab pos="349250" algn="l"/>
                <a:tab pos="1746885" algn="l"/>
              </a:tabLst>
            </a:pPr>
            <a:r>
              <a:rPr sz="2400" spc="-10" dirty="0"/>
              <a:t>Pretesting	</a:t>
            </a:r>
            <a:r>
              <a:rPr sz="2400" spc="-5" dirty="0"/>
              <a:t>of</a:t>
            </a:r>
            <a:r>
              <a:rPr sz="2400" spc="-15" dirty="0"/>
              <a:t> </a:t>
            </a:r>
            <a:r>
              <a:rPr sz="2400" spc="-5" dirty="0"/>
              <a:t>the</a:t>
            </a:r>
            <a:r>
              <a:rPr sz="2400" dirty="0"/>
              <a:t> </a:t>
            </a:r>
            <a:r>
              <a:rPr sz="2400" spc="-5" dirty="0"/>
              <a:t>e-registration </a:t>
            </a:r>
            <a:r>
              <a:rPr sz="2400" dirty="0"/>
              <a:t>was</a:t>
            </a:r>
            <a:r>
              <a:rPr sz="2400" spc="-15" dirty="0"/>
              <a:t> </a:t>
            </a:r>
            <a:r>
              <a:rPr sz="2400" spc="-5" dirty="0"/>
              <a:t>conducted in</a:t>
            </a:r>
            <a:r>
              <a:rPr sz="2400" spc="-10" dirty="0"/>
              <a:t> </a:t>
            </a:r>
            <a:r>
              <a:rPr sz="2400" dirty="0"/>
              <a:t>Bwari</a:t>
            </a:r>
            <a:r>
              <a:rPr sz="2400" spc="-5" dirty="0"/>
              <a:t> </a:t>
            </a:r>
            <a:r>
              <a:rPr sz="2400" dirty="0"/>
              <a:t>area</a:t>
            </a:r>
            <a:r>
              <a:rPr sz="2400" spc="-5" dirty="0"/>
              <a:t> council</a:t>
            </a:r>
            <a:r>
              <a:rPr sz="2400" dirty="0"/>
              <a:t> </a:t>
            </a:r>
            <a:r>
              <a:rPr sz="2400" spc="-5" dirty="0"/>
              <a:t>from Feb.</a:t>
            </a:r>
            <a:r>
              <a:rPr sz="2400" spc="-10" dirty="0"/>
              <a:t> </a:t>
            </a:r>
            <a:r>
              <a:rPr sz="2400" spc="25" dirty="0"/>
              <a:t>2</a:t>
            </a:r>
            <a:r>
              <a:rPr sz="2025" spc="37" baseline="28806" dirty="0"/>
              <a:t>nd</a:t>
            </a:r>
            <a:r>
              <a:rPr sz="2025" spc="345" baseline="28806" dirty="0"/>
              <a:t> </a:t>
            </a:r>
            <a:r>
              <a:rPr sz="2400" dirty="0"/>
              <a:t>–</a:t>
            </a:r>
            <a:r>
              <a:rPr sz="2400" spc="-5" dirty="0"/>
              <a:t> </a:t>
            </a:r>
            <a:r>
              <a:rPr sz="2400" spc="5" dirty="0"/>
              <a:t>5</a:t>
            </a:r>
            <a:r>
              <a:rPr sz="2025" spc="7" baseline="28806" dirty="0"/>
              <a:t>th</a:t>
            </a:r>
            <a:endParaRPr sz="2025" baseline="28806"/>
          </a:p>
          <a:p>
            <a:pPr>
              <a:lnSpc>
                <a:spcPct val="100000"/>
              </a:lnSpc>
              <a:spcBef>
                <a:spcPts val="50"/>
              </a:spcBef>
              <a:buFont typeface="Wingdings"/>
              <a:buChar char=""/>
            </a:pPr>
            <a:endParaRPr sz="3200"/>
          </a:p>
          <a:p>
            <a:pPr marL="417195" indent="-35433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417195" algn="l"/>
                <a:tab pos="417830" algn="l"/>
              </a:tabLst>
            </a:pPr>
            <a:r>
              <a:rPr sz="2400" spc="-10" dirty="0"/>
              <a:t>Prioritized</a:t>
            </a:r>
            <a:r>
              <a:rPr sz="2400" dirty="0"/>
              <a:t> </a:t>
            </a:r>
            <a:r>
              <a:rPr sz="2400" spc="-5" dirty="0"/>
              <a:t>health</a:t>
            </a:r>
            <a:r>
              <a:rPr sz="2400" spc="5" dirty="0"/>
              <a:t> </a:t>
            </a:r>
            <a:r>
              <a:rPr sz="2400" spc="-5" dirty="0"/>
              <a:t>workers</a:t>
            </a:r>
            <a:r>
              <a:rPr sz="2400" spc="5" dirty="0"/>
              <a:t> </a:t>
            </a:r>
            <a:r>
              <a:rPr sz="2400" spc="-5" dirty="0"/>
              <a:t>will</a:t>
            </a:r>
            <a:r>
              <a:rPr sz="2400" dirty="0"/>
              <a:t> </a:t>
            </a:r>
            <a:r>
              <a:rPr sz="2400" spc="-5" dirty="0"/>
              <a:t>be</a:t>
            </a:r>
            <a:r>
              <a:rPr sz="2400" spc="10" dirty="0"/>
              <a:t> </a:t>
            </a:r>
            <a:r>
              <a:rPr sz="2400" spc="-5" dirty="0"/>
              <a:t>scheduled</a:t>
            </a:r>
            <a:r>
              <a:rPr sz="2400" dirty="0"/>
              <a:t> </a:t>
            </a:r>
            <a:r>
              <a:rPr sz="2400" spc="-5" dirty="0"/>
              <a:t>for</a:t>
            </a:r>
            <a:r>
              <a:rPr sz="2400" dirty="0"/>
              <a:t> </a:t>
            </a:r>
            <a:r>
              <a:rPr sz="2400" spc="-10" dirty="0"/>
              <a:t>vaccinations</a:t>
            </a:r>
            <a:r>
              <a:rPr sz="2400" spc="5" dirty="0"/>
              <a:t> </a:t>
            </a:r>
            <a:r>
              <a:rPr sz="2400" spc="-5" dirty="0"/>
              <a:t>viz: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706221" y="3360496"/>
            <a:ext cx="16319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o  o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91704" y="3390734"/>
            <a:ext cx="10746740" cy="249428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sz="1800" spc="-5" dirty="0">
                <a:latin typeface="Calibri"/>
                <a:cs typeface="Calibri"/>
              </a:rPr>
              <a:t>Share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prioritized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list of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health workers with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states </a:t>
            </a:r>
            <a:r>
              <a:rPr sz="1800" dirty="0">
                <a:latin typeface="Calibri"/>
                <a:cs typeface="Calibri"/>
              </a:rPr>
              <a:t>and</a:t>
            </a:r>
            <a:r>
              <a:rPr sz="1800" spc="-5" dirty="0">
                <a:latin typeface="Calibri"/>
                <a:cs typeface="Calibri"/>
              </a:rPr>
              <a:t> LGAs</a:t>
            </a:r>
            <a:endParaRPr sz="1800">
              <a:latin typeface="Calibri"/>
              <a:cs typeface="Calibri"/>
            </a:endParaRPr>
          </a:p>
          <a:p>
            <a:pPr marL="12700" marR="5715">
              <a:lnSpc>
                <a:spcPct val="150000"/>
              </a:lnSpc>
            </a:pPr>
            <a:r>
              <a:rPr sz="1800" spc="-5" dirty="0">
                <a:latin typeface="Calibri"/>
                <a:cs typeface="Calibri"/>
              </a:rPr>
              <a:t>States/LGAs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are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guided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to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develop</a:t>
            </a:r>
            <a:r>
              <a:rPr sz="1800" spc="1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scheduling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plan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with</a:t>
            </a:r>
            <a:r>
              <a:rPr sz="1800" spc="1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names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health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workers</a:t>
            </a:r>
            <a:r>
              <a:rPr sz="1800" spc="19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in</a:t>
            </a:r>
            <a:r>
              <a:rPr sz="1800" spc="1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facilities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where</a:t>
            </a:r>
            <a:r>
              <a:rPr sz="1800" spc="2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they</a:t>
            </a:r>
            <a:r>
              <a:rPr sz="1800" spc="1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will</a:t>
            </a:r>
            <a:r>
              <a:rPr sz="1800" spc="18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be </a:t>
            </a:r>
            <a:r>
              <a:rPr sz="1800" spc="-39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vaccinated.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50000"/>
              </a:lnSpc>
            </a:pPr>
            <a:r>
              <a:rPr sz="1800" dirty="0">
                <a:latin typeface="Calibri"/>
                <a:cs typeface="Calibri"/>
              </a:rPr>
              <a:t>A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system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generated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SMS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sent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to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health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workers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scheduled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for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vaccination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to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notify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them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</a:t>
            </a:r>
            <a:r>
              <a:rPr sz="1800" spc="8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7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dates</a:t>
            </a:r>
            <a:r>
              <a:rPr sz="1800" spc="8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and</a:t>
            </a:r>
            <a:r>
              <a:rPr sz="1800" spc="7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venues </a:t>
            </a:r>
            <a:r>
              <a:rPr sz="1800" spc="-39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of vaccination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</a:pPr>
            <a:r>
              <a:rPr sz="1800" dirty="0">
                <a:latin typeface="Calibri"/>
                <a:cs typeface="Calibri"/>
              </a:rPr>
              <a:t>A </a:t>
            </a:r>
            <a:r>
              <a:rPr sz="1800" spc="-5" dirty="0">
                <a:latin typeface="Calibri"/>
                <a:cs typeface="Calibri"/>
              </a:rPr>
              <a:t>defaulter tracking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system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is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activated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by </a:t>
            </a:r>
            <a:r>
              <a:rPr sz="1800" spc="-5" dirty="0">
                <a:latin typeface="Calibri"/>
                <a:cs typeface="Calibri"/>
              </a:rPr>
              <a:t>the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state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operations</a:t>
            </a:r>
            <a:r>
              <a:rPr sz="180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room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for possible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rescheduling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where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necessary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6221" y="4732096"/>
            <a:ext cx="163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o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6221" y="5555056"/>
            <a:ext cx="163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ourier New"/>
                <a:cs typeface="Courier New"/>
              </a:rPr>
              <a:t>o</a:t>
            </a:r>
            <a:endParaRPr sz="1800">
              <a:latin typeface="Courier New"/>
              <a:cs typeface="Courier Ne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2664" y="84861"/>
            <a:ext cx="828167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spc="-15" dirty="0">
                <a:latin typeface="Calibri Light"/>
                <a:cs typeface="Calibri Light"/>
              </a:rPr>
              <a:t>Operationalization…..(1/2)</a:t>
            </a:r>
            <a:r>
              <a:rPr sz="2800" b="0" dirty="0">
                <a:latin typeface="Calibri Light"/>
                <a:cs typeface="Calibri Light"/>
              </a:rPr>
              <a:t> –</a:t>
            </a:r>
            <a:r>
              <a:rPr sz="2800" b="0" spc="-10" dirty="0">
                <a:latin typeface="Calibri Light"/>
                <a:cs typeface="Calibri Light"/>
              </a:rPr>
              <a:t> </a:t>
            </a:r>
            <a:r>
              <a:rPr sz="2800" b="0" dirty="0">
                <a:latin typeface="Calibri Light"/>
                <a:cs typeface="Calibri Light"/>
              </a:rPr>
              <a:t>a</a:t>
            </a:r>
            <a:r>
              <a:rPr sz="2800" b="0" spc="-15" dirty="0">
                <a:latin typeface="Calibri Light"/>
                <a:cs typeface="Calibri Light"/>
              </a:rPr>
              <a:t> </a:t>
            </a:r>
            <a:r>
              <a:rPr sz="2800" b="0" spc="-10" dirty="0">
                <a:latin typeface="Calibri Light"/>
                <a:cs typeface="Calibri Light"/>
              </a:rPr>
              <a:t>simple</a:t>
            </a:r>
            <a:r>
              <a:rPr sz="2800" b="0" spc="-15" dirty="0">
                <a:latin typeface="Calibri Light"/>
                <a:cs typeface="Calibri Light"/>
              </a:rPr>
              <a:t> </a:t>
            </a:r>
            <a:r>
              <a:rPr sz="2800" b="0" spc="-5" dirty="0">
                <a:latin typeface="Calibri Light"/>
                <a:cs typeface="Calibri Light"/>
              </a:rPr>
              <a:t>link </a:t>
            </a:r>
            <a:r>
              <a:rPr sz="2800" b="0" spc="-25" dirty="0">
                <a:latin typeface="Calibri Light"/>
                <a:cs typeface="Calibri Light"/>
              </a:rPr>
              <a:t>for</a:t>
            </a:r>
            <a:r>
              <a:rPr sz="2800" b="0" spc="-5" dirty="0">
                <a:latin typeface="Calibri Light"/>
                <a:cs typeface="Calibri Light"/>
              </a:rPr>
              <a:t> </a:t>
            </a:r>
            <a:r>
              <a:rPr sz="2800" b="0" spc="-20" dirty="0">
                <a:latin typeface="Calibri Light"/>
                <a:cs typeface="Calibri Light"/>
              </a:rPr>
              <a:t>eRegistration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133" y="2289860"/>
            <a:ext cx="2073275" cy="216344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41300" marR="96520" indent="-228600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10" dirty="0">
                <a:solidFill>
                  <a:srgbClr val="375622"/>
                </a:solidFill>
                <a:latin typeface="Calibri"/>
                <a:cs typeface="Calibri"/>
              </a:rPr>
              <a:t>Use</a:t>
            </a:r>
            <a:r>
              <a:rPr sz="2400" spc="-55" dirty="0">
                <a:solidFill>
                  <a:srgbClr val="375622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75622"/>
                </a:solidFill>
                <a:latin typeface="Calibri"/>
                <a:cs typeface="Calibri"/>
              </a:rPr>
              <a:t>of</a:t>
            </a:r>
            <a:r>
              <a:rPr sz="2400" spc="-50" dirty="0">
                <a:solidFill>
                  <a:srgbClr val="375622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75622"/>
                </a:solidFill>
                <a:latin typeface="Calibri"/>
                <a:cs typeface="Calibri"/>
              </a:rPr>
              <a:t>Mobile </a:t>
            </a:r>
            <a:r>
              <a:rPr sz="2400" spc="-525" dirty="0">
                <a:solidFill>
                  <a:srgbClr val="375622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375622"/>
                </a:solidFill>
                <a:latin typeface="Calibri"/>
                <a:cs typeface="Calibri"/>
              </a:rPr>
              <a:t>phones</a:t>
            </a:r>
            <a:endParaRPr sz="2400">
              <a:latin typeface="Calibri"/>
              <a:cs typeface="Calibri"/>
            </a:endParaRPr>
          </a:p>
          <a:p>
            <a:pPr marL="241300" marR="5080" indent="-228600">
              <a:lnSpc>
                <a:spcPct val="89900"/>
              </a:lnSpc>
              <a:spcBef>
                <a:spcPts val="965"/>
              </a:spcBef>
              <a:buFont typeface="Arial MT"/>
              <a:buChar char="•"/>
              <a:tabLst>
                <a:tab pos="241300" algn="l"/>
              </a:tabLst>
            </a:pPr>
            <a:r>
              <a:rPr sz="2400" spc="-5" dirty="0">
                <a:solidFill>
                  <a:srgbClr val="375622"/>
                </a:solidFill>
                <a:latin typeface="Calibri"/>
                <a:cs typeface="Calibri"/>
              </a:rPr>
              <a:t>Mobile app/ </a:t>
            </a:r>
            <a:r>
              <a:rPr sz="2400" dirty="0">
                <a:solidFill>
                  <a:srgbClr val="37562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75622"/>
                </a:solidFill>
                <a:latin typeface="Calibri"/>
                <a:cs typeface="Calibri"/>
              </a:rPr>
              <a:t>mobile </a:t>
            </a:r>
            <a:r>
              <a:rPr sz="2400" spc="-5" dirty="0">
                <a:solidFill>
                  <a:srgbClr val="375622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375622"/>
                </a:solidFill>
                <a:latin typeface="Calibri"/>
                <a:cs typeface="Calibri"/>
              </a:rPr>
              <a:t>optimized</a:t>
            </a:r>
            <a:r>
              <a:rPr sz="2400" spc="-95" dirty="0">
                <a:solidFill>
                  <a:srgbClr val="375622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375622"/>
                </a:solidFill>
                <a:latin typeface="Calibri"/>
                <a:cs typeface="Calibri"/>
              </a:rPr>
              <a:t>web </a:t>
            </a:r>
            <a:r>
              <a:rPr sz="2400" spc="-525" dirty="0">
                <a:solidFill>
                  <a:srgbClr val="375622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375622"/>
                </a:solidFill>
                <a:latin typeface="Calibri"/>
                <a:cs typeface="Calibri"/>
              </a:rPr>
              <a:t>pages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751474" y="1125721"/>
            <a:ext cx="2573020" cy="2607945"/>
            <a:chOff x="2751474" y="1125721"/>
            <a:chExt cx="2573020" cy="26079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60840" y="1135100"/>
              <a:ext cx="2554185" cy="258911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756153" y="1130401"/>
              <a:ext cx="2564130" cy="2599055"/>
            </a:xfrm>
            <a:custGeom>
              <a:avLst/>
              <a:gdLst/>
              <a:ahLst/>
              <a:cxnLst/>
              <a:rect l="l" t="t" r="r" b="b"/>
              <a:pathLst>
                <a:path w="2564129" h="2599054">
                  <a:moveTo>
                    <a:pt x="0" y="0"/>
                  </a:moveTo>
                  <a:lnTo>
                    <a:pt x="2563571" y="0"/>
                  </a:lnTo>
                  <a:lnTo>
                    <a:pt x="2563571" y="2598483"/>
                  </a:lnTo>
                  <a:lnTo>
                    <a:pt x="0" y="2598483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8750522" y="1125721"/>
            <a:ext cx="2628900" cy="2607945"/>
            <a:chOff x="8750522" y="1125721"/>
            <a:chExt cx="2628900" cy="260794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59875" y="1135100"/>
              <a:ext cx="2609634" cy="2589110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755202" y="1130401"/>
              <a:ext cx="2619375" cy="2599055"/>
            </a:xfrm>
            <a:custGeom>
              <a:avLst/>
              <a:gdLst/>
              <a:ahLst/>
              <a:cxnLst/>
              <a:rect l="l" t="t" r="r" b="b"/>
              <a:pathLst>
                <a:path w="2619375" h="2599054">
                  <a:moveTo>
                    <a:pt x="0" y="0"/>
                  </a:moveTo>
                  <a:lnTo>
                    <a:pt x="2618994" y="0"/>
                  </a:lnTo>
                  <a:lnTo>
                    <a:pt x="2618994" y="2598483"/>
                  </a:lnTo>
                  <a:lnTo>
                    <a:pt x="0" y="2598483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842082" y="1125721"/>
            <a:ext cx="2440305" cy="2607945"/>
            <a:chOff x="5842082" y="1125721"/>
            <a:chExt cx="2440305" cy="260794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51436" y="1135100"/>
              <a:ext cx="2420988" cy="2589110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5846762" y="1130401"/>
              <a:ext cx="2430780" cy="2599055"/>
            </a:xfrm>
            <a:custGeom>
              <a:avLst/>
              <a:gdLst/>
              <a:ahLst/>
              <a:cxnLst/>
              <a:rect l="l" t="t" r="r" b="b"/>
              <a:pathLst>
                <a:path w="2430779" h="2599054">
                  <a:moveTo>
                    <a:pt x="0" y="0"/>
                  </a:moveTo>
                  <a:lnTo>
                    <a:pt x="2430360" y="0"/>
                  </a:lnTo>
                  <a:lnTo>
                    <a:pt x="2430360" y="2598483"/>
                  </a:lnTo>
                  <a:lnTo>
                    <a:pt x="0" y="2598483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751474" y="3961085"/>
            <a:ext cx="2573020" cy="2301875"/>
            <a:chOff x="2751474" y="3961085"/>
            <a:chExt cx="2573020" cy="230187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60840" y="3970451"/>
              <a:ext cx="2554185" cy="228274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756153" y="3965765"/>
              <a:ext cx="2564130" cy="2292350"/>
            </a:xfrm>
            <a:custGeom>
              <a:avLst/>
              <a:gdLst/>
              <a:ahLst/>
              <a:cxnLst/>
              <a:rect l="l" t="t" r="r" b="b"/>
              <a:pathLst>
                <a:path w="2564129" h="2292350">
                  <a:moveTo>
                    <a:pt x="0" y="0"/>
                  </a:moveTo>
                  <a:lnTo>
                    <a:pt x="2563571" y="0"/>
                  </a:lnTo>
                  <a:lnTo>
                    <a:pt x="2563571" y="2292108"/>
                  </a:lnTo>
                  <a:lnTo>
                    <a:pt x="0" y="2292108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8750522" y="3961085"/>
            <a:ext cx="2628900" cy="2341245"/>
            <a:chOff x="8750522" y="3961085"/>
            <a:chExt cx="2628900" cy="2341245"/>
          </a:xfrm>
        </p:grpSpPr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59875" y="3970464"/>
              <a:ext cx="2609634" cy="2322347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755202" y="3965765"/>
              <a:ext cx="2619375" cy="2331720"/>
            </a:xfrm>
            <a:custGeom>
              <a:avLst/>
              <a:gdLst/>
              <a:ahLst/>
              <a:cxnLst/>
              <a:rect l="l" t="t" r="r" b="b"/>
              <a:pathLst>
                <a:path w="2619375" h="2331720">
                  <a:moveTo>
                    <a:pt x="0" y="0"/>
                  </a:moveTo>
                  <a:lnTo>
                    <a:pt x="2618994" y="0"/>
                  </a:lnTo>
                  <a:lnTo>
                    <a:pt x="2618994" y="2331720"/>
                  </a:lnTo>
                  <a:lnTo>
                    <a:pt x="0" y="2331720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842082" y="3961085"/>
            <a:ext cx="2440305" cy="2341245"/>
            <a:chOff x="5842082" y="3961085"/>
            <a:chExt cx="2440305" cy="2341245"/>
          </a:xfrm>
        </p:grpSpPr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851436" y="3970464"/>
              <a:ext cx="2420988" cy="2322347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5846762" y="3965765"/>
              <a:ext cx="2430780" cy="2331720"/>
            </a:xfrm>
            <a:custGeom>
              <a:avLst/>
              <a:gdLst/>
              <a:ahLst/>
              <a:cxnLst/>
              <a:rect l="l" t="t" r="r" b="b"/>
              <a:pathLst>
                <a:path w="2430779" h="2331720">
                  <a:moveTo>
                    <a:pt x="0" y="0"/>
                  </a:moveTo>
                  <a:lnTo>
                    <a:pt x="2430360" y="0"/>
                  </a:lnTo>
                  <a:lnTo>
                    <a:pt x="2430360" y="2331720"/>
                  </a:lnTo>
                  <a:lnTo>
                    <a:pt x="0" y="2331720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5851080" y="483844"/>
            <a:ext cx="3266440" cy="292735"/>
          </a:xfrm>
          <a:custGeom>
            <a:avLst/>
            <a:gdLst/>
            <a:ahLst/>
            <a:cxnLst/>
            <a:rect l="l" t="t" r="r" b="b"/>
            <a:pathLst>
              <a:path w="3266440" h="292734">
                <a:moveTo>
                  <a:pt x="0" y="0"/>
                </a:moveTo>
                <a:lnTo>
                  <a:pt x="3265919" y="0"/>
                </a:lnTo>
                <a:lnTo>
                  <a:pt x="3265919" y="292315"/>
                </a:lnTo>
                <a:lnTo>
                  <a:pt x="0" y="2923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928385" y="517944"/>
            <a:ext cx="2373630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spc="-10" dirty="0">
                <a:solidFill>
                  <a:srgbClr val="BF0000"/>
                </a:solidFill>
                <a:latin typeface="Calibri Light"/>
                <a:cs typeface="Calibri Light"/>
              </a:rPr>
              <a:t>https://nphcdaict.com.ng/publicreg</a:t>
            </a:r>
            <a:endParaRPr sz="1300">
              <a:latin typeface="Calibri Light"/>
              <a:cs typeface="Calibri Light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pc="-5" dirty="0"/>
              <a:t>NPHCDA</a:t>
            </a:r>
            <a:r>
              <a:rPr dirty="0"/>
              <a:t> –</a:t>
            </a:r>
            <a:r>
              <a:rPr spc="5" dirty="0"/>
              <a:t> </a:t>
            </a:r>
            <a:r>
              <a:rPr spc="-5" dirty="0"/>
              <a:t>National</a:t>
            </a:r>
            <a:r>
              <a:rPr spc="5" dirty="0"/>
              <a:t> </a:t>
            </a:r>
            <a:r>
              <a:rPr dirty="0"/>
              <a:t>Primary</a:t>
            </a:r>
            <a:r>
              <a:rPr spc="10" dirty="0"/>
              <a:t> </a:t>
            </a:r>
            <a:r>
              <a:rPr dirty="0"/>
              <a:t>Health</a:t>
            </a:r>
            <a:r>
              <a:rPr spc="5" dirty="0"/>
              <a:t> </a:t>
            </a:r>
            <a:r>
              <a:rPr spc="-5" dirty="0"/>
              <a:t>Care</a:t>
            </a:r>
            <a:r>
              <a:rPr spc="10" dirty="0"/>
              <a:t> </a:t>
            </a:r>
            <a:r>
              <a:rPr spc="-5" dirty="0"/>
              <a:t>Development</a:t>
            </a:r>
            <a:r>
              <a:rPr spc="5" dirty="0"/>
              <a:t> </a:t>
            </a:r>
            <a:r>
              <a:rPr spc="-5" dirty="0"/>
              <a:t>Agency</a:t>
            </a:r>
          </a:p>
        </p:txBody>
      </p:sp>
      <p:sp>
        <p:nvSpPr>
          <p:cNvPr id="25" name="object 2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45"/>
              </a:lnSpc>
            </a:pPr>
            <a:fld id="{81D60167-4931-47E6-BA6A-407CBD079E47}" type="slidenum">
              <a:rPr sz="1800" dirty="0"/>
              <a:t>14</a:t>
            </a:fld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2664" y="154698"/>
            <a:ext cx="381889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spc="-15" dirty="0">
                <a:latin typeface="Calibri Light"/>
                <a:cs typeface="Calibri Light"/>
              </a:rPr>
              <a:t>Operationalization……(2/2)</a:t>
            </a:r>
            <a:endParaRPr sz="2800">
              <a:latin typeface="Calibri Light"/>
              <a:cs typeface="Calibri Light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194560" y="1342322"/>
            <a:ext cx="4538345" cy="1530350"/>
            <a:chOff x="2194560" y="1342322"/>
            <a:chExt cx="4538345" cy="15303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14609" y="1342322"/>
              <a:ext cx="323502" cy="44179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4560" y="2161794"/>
              <a:ext cx="376923" cy="51732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70600" y="1953757"/>
              <a:ext cx="762172" cy="918677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397063" y="1418653"/>
            <a:ext cx="8026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480">
              <a:lnSpc>
                <a:spcPct val="100000"/>
              </a:lnSpc>
              <a:spcBef>
                <a:spcPts val="100"/>
              </a:spcBef>
            </a:pPr>
            <a:r>
              <a:rPr sz="700" i="1" spc="-10" dirty="0">
                <a:latin typeface="Calibri"/>
                <a:cs typeface="Calibri"/>
              </a:rPr>
              <a:t>S</a:t>
            </a:r>
            <a:r>
              <a:rPr sz="700" i="1" spc="5" dirty="0">
                <a:latin typeface="Calibri"/>
                <a:cs typeface="Calibri"/>
              </a:rPr>
              <a:t>e</a:t>
            </a:r>
            <a:r>
              <a:rPr sz="700" i="1" spc="-15" dirty="0">
                <a:latin typeface="Calibri"/>
                <a:cs typeface="Calibri"/>
              </a:rPr>
              <a:t>l</a:t>
            </a:r>
            <a:r>
              <a:rPr sz="700" i="1" spc="5" dirty="0">
                <a:latin typeface="Calibri"/>
                <a:cs typeface="Calibri"/>
              </a:rPr>
              <a:t>f</a:t>
            </a:r>
            <a:r>
              <a:rPr sz="700" i="1" spc="-5" dirty="0">
                <a:latin typeface="Calibri"/>
                <a:cs typeface="Calibri"/>
              </a:rPr>
              <a:t>-Registra</a:t>
            </a:r>
            <a:r>
              <a:rPr sz="700" i="1" spc="-10" dirty="0">
                <a:latin typeface="Calibri"/>
                <a:cs typeface="Calibri"/>
              </a:rPr>
              <a:t>ti</a:t>
            </a:r>
            <a:r>
              <a:rPr sz="700" i="1" spc="-5" dirty="0">
                <a:latin typeface="Calibri"/>
                <a:cs typeface="Calibri"/>
              </a:rPr>
              <a:t>o</a:t>
            </a:r>
            <a:r>
              <a:rPr sz="700" i="1" dirty="0">
                <a:latin typeface="Calibri"/>
                <a:cs typeface="Calibri"/>
              </a:rPr>
              <a:t>n</a:t>
            </a:r>
            <a:r>
              <a:rPr sz="700" i="1" spc="-10" dirty="0">
                <a:latin typeface="Calibri"/>
                <a:cs typeface="Calibri"/>
              </a:rPr>
              <a:t> </a:t>
            </a:r>
            <a:r>
              <a:rPr sz="700" i="1" spc="5" dirty="0">
                <a:latin typeface="Calibri"/>
                <a:cs typeface="Calibri"/>
              </a:rPr>
              <a:t>f</a:t>
            </a:r>
            <a:r>
              <a:rPr sz="700" i="1" spc="-5" dirty="0">
                <a:latin typeface="Calibri"/>
                <a:cs typeface="Calibri"/>
              </a:rPr>
              <a:t>or  </a:t>
            </a:r>
            <a:r>
              <a:rPr sz="700" i="1" spc="-10" dirty="0">
                <a:latin typeface="Calibri"/>
                <a:cs typeface="Calibri"/>
              </a:rPr>
              <a:t>C</a:t>
            </a:r>
            <a:r>
              <a:rPr sz="700" i="1" dirty="0">
                <a:latin typeface="Calibri"/>
                <a:cs typeface="Calibri"/>
              </a:rPr>
              <a:t>O</a:t>
            </a:r>
            <a:r>
              <a:rPr sz="700" i="1" spc="-10" dirty="0">
                <a:latin typeface="Calibri"/>
                <a:cs typeface="Calibri"/>
              </a:rPr>
              <a:t>V</a:t>
            </a:r>
            <a:r>
              <a:rPr sz="700" i="1" dirty="0">
                <a:latin typeface="Calibri"/>
                <a:cs typeface="Calibri"/>
              </a:rPr>
              <a:t>I</a:t>
            </a:r>
            <a:r>
              <a:rPr sz="700" i="1" spc="-5" dirty="0">
                <a:latin typeface="Calibri"/>
                <a:cs typeface="Calibri"/>
              </a:rPr>
              <a:t>D</a:t>
            </a:r>
            <a:r>
              <a:rPr sz="700" i="1" dirty="0">
                <a:latin typeface="Calibri"/>
                <a:cs typeface="Calibri"/>
              </a:rPr>
              <a:t>-</a:t>
            </a:r>
            <a:r>
              <a:rPr sz="700" i="1" spc="-5" dirty="0">
                <a:latin typeface="Calibri"/>
                <a:cs typeface="Calibri"/>
              </a:rPr>
              <a:t>1</a:t>
            </a:r>
            <a:r>
              <a:rPr sz="700" i="1" dirty="0">
                <a:latin typeface="Calibri"/>
                <a:cs typeface="Calibri"/>
              </a:rPr>
              <a:t>9</a:t>
            </a:r>
            <a:r>
              <a:rPr sz="700" i="1" spc="-15" dirty="0">
                <a:latin typeface="Calibri"/>
                <a:cs typeface="Calibri"/>
              </a:rPr>
              <a:t> </a:t>
            </a:r>
            <a:r>
              <a:rPr sz="700" i="1" spc="-5" dirty="0">
                <a:latin typeface="Calibri"/>
                <a:cs typeface="Calibri"/>
              </a:rPr>
              <a:t>vacc</a:t>
            </a:r>
            <a:r>
              <a:rPr sz="700" i="1" spc="-10" dirty="0">
                <a:latin typeface="Calibri"/>
                <a:cs typeface="Calibri"/>
              </a:rPr>
              <a:t>inat</a:t>
            </a:r>
            <a:r>
              <a:rPr sz="700" i="1" spc="-20" dirty="0">
                <a:latin typeface="Calibri"/>
                <a:cs typeface="Calibri"/>
              </a:rPr>
              <a:t>i</a:t>
            </a:r>
            <a:r>
              <a:rPr sz="700" i="1" spc="-5" dirty="0">
                <a:latin typeface="Calibri"/>
                <a:cs typeface="Calibri"/>
              </a:rPr>
              <a:t>on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25306" y="1525219"/>
            <a:ext cx="93281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8844" algn="l"/>
              </a:tabLst>
            </a:pPr>
            <a:r>
              <a:rPr sz="7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80375" y="2761094"/>
            <a:ext cx="111696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indent="-17145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3515" algn="l"/>
                <a:tab pos="184150" algn="l"/>
              </a:tabLst>
            </a:pPr>
            <a:r>
              <a:rPr sz="700" i="1" spc="-5" dirty="0">
                <a:latin typeface="Calibri"/>
                <a:cs typeface="Calibri"/>
              </a:rPr>
              <a:t>Assisted</a:t>
            </a:r>
            <a:r>
              <a:rPr sz="700" i="1" spc="-10" dirty="0">
                <a:latin typeface="Calibri"/>
                <a:cs typeface="Calibri"/>
              </a:rPr>
              <a:t> registration,</a:t>
            </a:r>
            <a:endParaRPr sz="700">
              <a:latin typeface="Calibri"/>
              <a:cs typeface="Calibri"/>
            </a:endParaRPr>
          </a:p>
          <a:p>
            <a:pPr marL="183515" indent="-171450">
              <a:lnSpc>
                <a:spcPts val="840"/>
              </a:lnSpc>
              <a:buFont typeface="Arial MT"/>
              <a:buChar char="•"/>
              <a:tabLst>
                <a:tab pos="183515" algn="l"/>
                <a:tab pos="184150" algn="l"/>
              </a:tabLst>
            </a:pPr>
            <a:r>
              <a:rPr sz="700" i="1" spc="-10" dirty="0">
                <a:latin typeface="Calibri"/>
                <a:cs typeface="Calibri"/>
              </a:rPr>
              <a:t>Vaccination</a:t>
            </a:r>
            <a:endParaRPr sz="700">
              <a:latin typeface="Calibri"/>
              <a:cs typeface="Calibri"/>
            </a:endParaRPr>
          </a:p>
          <a:p>
            <a:pPr marL="183515" indent="-171450">
              <a:lnSpc>
                <a:spcPct val="100000"/>
              </a:lnSpc>
              <a:buFont typeface="Arial MT"/>
              <a:buChar char="•"/>
              <a:tabLst>
                <a:tab pos="183515" algn="l"/>
                <a:tab pos="184150" algn="l"/>
              </a:tabLst>
            </a:pPr>
            <a:r>
              <a:rPr sz="700" i="1" spc="5" dirty="0">
                <a:latin typeface="Calibri"/>
                <a:cs typeface="Calibri"/>
              </a:rPr>
              <a:t>F</a:t>
            </a:r>
            <a:r>
              <a:rPr sz="700" i="1" spc="-5" dirty="0">
                <a:latin typeface="Calibri"/>
                <a:cs typeface="Calibri"/>
              </a:rPr>
              <a:t>o</a:t>
            </a:r>
            <a:r>
              <a:rPr sz="700" i="1" spc="-15" dirty="0">
                <a:latin typeface="Calibri"/>
                <a:cs typeface="Calibri"/>
              </a:rPr>
              <a:t>l</a:t>
            </a:r>
            <a:r>
              <a:rPr sz="700" i="1" spc="-5" dirty="0">
                <a:latin typeface="Calibri"/>
                <a:cs typeface="Calibri"/>
              </a:rPr>
              <a:t>lo</a:t>
            </a:r>
            <a:r>
              <a:rPr sz="700" i="1" spc="-15" dirty="0">
                <a:latin typeface="Calibri"/>
                <a:cs typeface="Calibri"/>
              </a:rPr>
              <a:t>w</a:t>
            </a:r>
            <a:r>
              <a:rPr sz="700" i="1" dirty="0">
                <a:latin typeface="Calibri"/>
                <a:cs typeface="Calibri"/>
              </a:rPr>
              <a:t>-</a:t>
            </a:r>
            <a:r>
              <a:rPr sz="700" i="1" spc="-5" dirty="0">
                <a:latin typeface="Calibri"/>
                <a:cs typeface="Calibri"/>
              </a:rPr>
              <a:t>u</a:t>
            </a:r>
            <a:r>
              <a:rPr sz="700" i="1" dirty="0">
                <a:latin typeface="Calibri"/>
                <a:cs typeface="Calibri"/>
              </a:rPr>
              <a:t>p</a:t>
            </a:r>
            <a:r>
              <a:rPr sz="700" i="1" spc="-10" dirty="0">
                <a:latin typeface="Calibri"/>
                <a:cs typeface="Calibri"/>
              </a:rPr>
              <a:t> </a:t>
            </a:r>
            <a:r>
              <a:rPr sz="700" i="1" spc="-5" dirty="0">
                <a:latin typeface="Calibri"/>
                <a:cs typeface="Calibri"/>
              </a:rPr>
              <a:t>docum</a:t>
            </a:r>
            <a:r>
              <a:rPr sz="700" i="1" spc="5" dirty="0">
                <a:latin typeface="Calibri"/>
                <a:cs typeface="Calibri"/>
              </a:rPr>
              <a:t>e</a:t>
            </a:r>
            <a:r>
              <a:rPr sz="700" i="1" spc="-5" dirty="0">
                <a:latin typeface="Calibri"/>
                <a:cs typeface="Calibri"/>
              </a:rPr>
              <a:t>nt</a:t>
            </a:r>
            <a:r>
              <a:rPr sz="700" i="1" spc="-10" dirty="0">
                <a:latin typeface="Calibri"/>
                <a:cs typeface="Calibri"/>
              </a:rPr>
              <a:t>at</a:t>
            </a:r>
            <a:r>
              <a:rPr sz="700" i="1" spc="-15" dirty="0">
                <a:latin typeface="Calibri"/>
                <a:cs typeface="Calibri"/>
              </a:rPr>
              <a:t>i</a:t>
            </a:r>
            <a:r>
              <a:rPr sz="700" i="1" spc="-5" dirty="0">
                <a:latin typeface="Calibri"/>
                <a:cs typeface="Calibri"/>
              </a:rPr>
              <a:t>on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32018" y="2860090"/>
            <a:ext cx="1268095" cy="450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20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4150" algn="l"/>
                <a:tab pos="184785" algn="l"/>
              </a:tabLst>
            </a:pPr>
            <a:r>
              <a:rPr sz="700" i="1" spc="-10" dirty="0">
                <a:latin typeface="Calibri"/>
                <a:cs typeface="Calibri"/>
              </a:rPr>
              <a:t>R</a:t>
            </a:r>
            <a:r>
              <a:rPr sz="700" i="1" spc="5" dirty="0">
                <a:latin typeface="Calibri"/>
                <a:cs typeface="Calibri"/>
              </a:rPr>
              <a:t>e</a:t>
            </a:r>
            <a:r>
              <a:rPr sz="700" i="1" spc="-5" dirty="0">
                <a:latin typeface="Calibri"/>
                <a:cs typeface="Calibri"/>
              </a:rPr>
              <a:t>gist</a:t>
            </a:r>
            <a:r>
              <a:rPr sz="700" i="1" spc="-10" dirty="0">
                <a:latin typeface="Calibri"/>
                <a:cs typeface="Calibri"/>
              </a:rPr>
              <a:t>rat</a:t>
            </a:r>
            <a:r>
              <a:rPr sz="700" i="1" spc="-20" dirty="0">
                <a:latin typeface="Calibri"/>
                <a:cs typeface="Calibri"/>
              </a:rPr>
              <a:t>i</a:t>
            </a:r>
            <a:r>
              <a:rPr sz="700" i="1" spc="-5" dirty="0">
                <a:latin typeface="Calibri"/>
                <a:cs typeface="Calibri"/>
              </a:rPr>
              <a:t>o</a:t>
            </a:r>
            <a:r>
              <a:rPr sz="700" i="1" dirty="0">
                <a:latin typeface="Calibri"/>
                <a:cs typeface="Calibri"/>
              </a:rPr>
              <a:t>n </a:t>
            </a:r>
            <a:r>
              <a:rPr sz="700" i="1" spc="-5" dirty="0">
                <a:latin typeface="Calibri"/>
                <a:cs typeface="Calibri"/>
              </a:rPr>
              <a:t>databas</a:t>
            </a:r>
            <a:r>
              <a:rPr sz="700" i="1" dirty="0">
                <a:latin typeface="Calibri"/>
                <a:cs typeface="Calibri"/>
              </a:rPr>
              <a:t>e</a:t>
            </a:r>
            <a:endParaRPr sz="700">
              <a:latin typeface="Calibri"/>
              <a:cs typeface="Calibri"/>
            </a:endParaRPr>
          </a:p>
          <a:p>
            <a:pPr marL="184150" indent="-172085">
              <a:lnSpc>
                <a:spcPct val="100000"/>
              </a:lnSpc>
              <a:buFont typeface="Arial MT"/>
              <a:buChar char="•"/>
              <a:tabLst>
                <a:tab pos="184150" algn="l"/>
                <a:tab pos="184785" algn="l"/>
              </a:tabLst>
            </a:pPr>
            <a:r>
              <a:rPr sz="700" i="1" dirty="0">
                <a:latin typeface="Calibri"/>
                <a:cs typeface="Calibri"/>
              </a:rPr>
              <a:t>V</a:t>
            </a:r>
            <a:r>
              <a:rPr sz="700" i="1" spc="-5" dirty="0">
                <a:latin typeface="Calibri"/>
                <a:cs typeface="Calibri"/>
              </a:rPr>
              <a:t>a</a:t>
            </a:r>
            <a:r>
              <a:rPr sz="700" i="1" spc="-15" dirty="0">
                <a:latin typeface="Calibri"/>
                <a:cs typeface="Calibri"/>
              </a:rPr>
              <a:t>c</a:t>
            </a:r>
            <a:r>
              <a:rPr sz="700" i="1" spc="-5" dirty="0">
                <a:latin typeface="Calibri"/>
                <a:cs typeface="Calibri"/>
              </a:rPr>
              <a:t>c</a:t>
            </a:r>
            <a:r>
              <a:rPr sz="700" i="1" spc="-10" dirty="0">
                <a:latin typeface="Calibri"/>
                <a:cs typeface="Calibri"/>
              </a:rPr>
              <a:t>inat</a:t>
            </a:r>
            <a:r>
              <a:rPr sz="700" i="1" spc="-20" dirty="0">
                <a:latin typeface="Calibri"/>
                <a:cs typeface="Calibri"/>
              </a:rPr>
              <a:t>i</a:t>
            </a:r>
            <a:r>
              <a:rPr sz="700" i="1" spc="-5" dirty="0">
                <a:latin typeface="Calibri"/>
                <a:cs typeface="Calibri"/>
              </a:rPr>
              <a:t>o</a:t>
            </a:r>
            <a:r>
              <a:rPr sz="700" i="1" dirty="0">
                <a:latin typeface="Calibri"/>
                <a:cs typeface="Calibri"/>
              </a:rPr>
              <a:t>n </a:t>
            </a:r>
            <a:r>
              <a:rPr sz="700" i="1" spc="-5" dirty="0">
                <a:latin typeface="Calibri"/>
                <a:cs typeface="Calibri"/>
              </a:rPr>
              <a:t>databas</a:t>
            </a:r>
            <a:r>
              <a:rPr sz="700" i="1" dirty="0">
                <a:latin typeface="Calibri"/>
                <a:cs typeface="Calibri"/>
              </a:rPr>
              <a:t>e</a:t>
            </a:r>
            <a:endParaRPr sz="700">
              <a:latin typeface="Calibri"/>
              <a:cs typeface="Calibri"/>
            </a:endParaRPr>
          </a:p>
          <a:p>
            <a:pPr marL="184150" indent="-172085">
              <a:lnSpc>
                <a:spcPts val="835"/>
              </a:lnSpc>
              <a:buFont typeface="Arial MT"/>
              <a:buChar char="•"/>
              <a:tabLst>
                <a:tab pos="184150" algn="l"/>
                <a:tab pos="184785" algn="l"/>
              </a:tabLst>
            </a:pPr>
            <a:r>
              <a:rPr sz="700" i="1" spc="-5" dirty="0">
                <a:latin typeface="Calibri"/>
                <a:cs typeface="Calibri"/>
              </a:rPr>
              <a:t>Follow</a:t>
            </a:r>
            <a:r>
              <a:rPr sz="700" i="1" spc="-35" dirty="0">
                <a:latin typeface="Calibri"/>
                <a:cs typeface="Calibri"/>
              </a:rPr>
              <a:t> </a:t>
            </a:r>
            <a:r>
              <a:rPr sz="700" i="1" spc="-5" dirty="0">
                <a:latin typeface="Calibri"/>
                <a:cs typeface="Calibri"/>
              </a:rPr>
              <a:t>up</a:t>
            </a:r>
            <a:r>
              <a:rPr sz="700" i="1" spc="-30" dirty="0">
                <a:latin typeface="Calibri"/>
                <a:cs typeface="Calibri"/>
              </a:rPr>
              <a:t> </a:t>
            </a:r>
            <a:r>
              <a:rPr sz="700" i="1" spc="-5" dirty="0">
                <a:latin typeface="Calibri"/>
                <a:cs typeface="Calibri"/>
              </a:rPr>
              <a:t>database</a:t>
            </a:r>
            <a:endParaRPr sz="700">
              <a:latin typeface="Calibri"/>
              <a:cs typeface="Calibri"/>
            </a:endParaRPr>
          </a:p>
          <a:p>
            <a:pPr marL="184150" indent="-172085">
              <a:lnSpc>
                <a:spcPts val="835"/>
              </a:lnSpc>
              <a:buFont typeface="Arial MT"/>
              <a:buChar char="•"/>
              <a:tabLst>
                <a:tab pos="184150" algn="l"/>
                <a:tab pos="184785" algn="l"/>
              </a:tabLst>
            </a:pPr>
            <a:r>
              <a:rPr sz="700" i="1" spc="-5" dirty="0">
                <a:latin typeface="Calibri"/>
                <a:cs typeface="Calibri"/>
              </a:rPr>
              <a:t>Vaccine</a:t>
            </a:r>
            <a:r>
              <a:rPr sz="700" i="1" spc="-25" dirty="0">
                <a:latin typeface="Calibri"/>
                <a:cs typeface="Calibri"/>
              </a:rPr>
              <a:t> </a:t>
            </a:r>
            <a:r>
              <a:rPr sz="700" i="1" spc="-5" dirty="0">
                <a:latin typeface="Calibri"/>
                <a:cs typeface="Calibri"/>
              </a:rPr>
              <a:t>and</a:t>
            </a:r>
            <a:r>
              <a:rPr sz="700" i="1" spc="-20" dirty="0">
                <a:latin typeface="Calibri"/>
                <a:cs typeface="Calibri"/>
              </a:rPr>
              <a:t> </a:t>
            </a:r>
            <a:r>
              <a:rPr sz="700" i="1" spc="-5" dirty="0">
                <a:latin typeface="Calibri"/>
                <a:cs typeface="Calibri"/>
              </a:rPr>
              <a:t>devices</a:t>
            </a:r>
            <a:r>
              <a:rPr sz="700" i="1" spc="-20" dirty="0">
                <a:latin typeface="Calibri"/>
                <a:cs typeface="Calibri"/>
              </a:rPr>
              <a:t> </a:t>
            </a:r>
            <a:r>
              <a:rPr sz="700" i="1" spc="-5" dirty="0">
                <a:latin typeface="Calibri"/>
                <a:cs typeface="Calibri"/>
              </a:rPr>
              <a:t>database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88214" y="1807095"/>
            <a:ext cx="58610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i="1" spc="-5" dirty="0">
                <a:latin typeface="Calibri"/>
                <a:cs typeface="Calibri"/>
              </a:rPr>
              <a:t>NPHC</a:t>
            </a:r>
            <a:r>
              <a:rPr sz="700" b="1" i="1" spc="5" dirty="0">
                <a:latin typeface="Calibri"/>
                <a:cs typeface="Calibri"/>
              </a:rPr>
              <a:t>D</a:t>
            </a:r>
            <a:r>
              <a:rPr sz="700" b="1" i="1" dirty="0">
                <a:latin typeface="Calibri"/>
                <a:cs typeface="Calibri"/>
              </a:rPr>
              <a:t>A</a:t>
            </a:r>
            <a:r>
              <a:rPr sz="700" b="1" i="1" spc="-15" dirty="0">
                <a:latin typeface="Calibri"/>
                <a:cs typeface="Calibri"/>
              </a:rPr>
              <a:t> </a:t>
            </a:r>
            <a:r>
              <a:rPr sz="700" b="1" i="1" dirty="0">
                <a:latin typeface="Calibri"/>
                <a:cs typeface="Calibri"/>
              </a:rPr>
              <a:t>s</a:t>
            </a:r>
            <a:r>
              <a:rPr sz="700" b="1" i="1" spc="-15" dirty="0">
                <a:latin typeface="Calibri"/>
                <a:cs typeface="Calibri"/>
              </a:rPr>
              <a:t>e</a:t>
            </a:r>
            <a:r>
              <a:rPr sz="700" b="1" i="1" dirty="0">
                <a:latin typeface="Calibri"/>
                <a:cs typeface="Calibri"/>
              </a:rPr>
              <a:t>r</a:t>
            </a:r>
            <a:r>
              <a:rPr sz="700" b="1" i="1" spc="-10" dirty="0">
                <a:latin typeface="Calibri"/>
                <a:cs typeface="Calibri"/>
              </a:rPr>
              <a:t>v</a:t>
            </a:r>
            <a:r>
              <a:rPr sz="700" b="1" i="1" spc="-5" dirty="0">
                <a:latin typeface="Calibri"/>
                <a:cs typeface="Calibri"/>
              </a:rPr>
              <a:t>e</a:t>
            </a:r>
            <a:r>
              <a:rPr sz="700" b="1" i="1" dirty="0">
                <a:latin typeface="Calibri"/>
                <a:cs typeface="Calibri"/>
              </a:rPr>
              <a:t>r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2537637" y="1121532"/>
            <a:ext cx="3997325" cy="1628139"/>
            <a:chOff x="2537637" y="1121532"/>
            <a:chExt cx="3997325" cy="1628139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70396" y="1121532"/>
              <a:ext cx="364033" cy="43906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40602" y="1593722"/>
              <a:ext cx="75603" cy="19404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608198" y="1281595"/>
              <a:ext cx="3532504" cy="229235"/>
            </a:xfrm>
            <a:custGeom>
              <a:avLst/>
              <a:gdLst/>
              <a:ahLst/>
              <a:cxnLst/>
              <a:rect l="l" t="t" r="r" b="b"/>
              <a:pathLst>
                <a:path w="3532504" h="229234">
                  <a:moveTo>
                    <a:pt x="3531958" y="0"/>
                  </a:moveTo>
                  <a:lnTo>
                    <a:pt x="1730883" y="0"/>
                  </a:lnTo>
                  <a:lnTo>
                    <a:pt x="1730883" y="228968"/>
                  </a:lnTo>
                  <a:lnTo>
                    <a:pt x="0" y="228968"/>
                  </a:lnTo>
                </a:path>
              </a:pathLst>
            </a:custGeom>
            <a:ln w="6479">
              <a:solidFill>
                <a:srgbClr val="EC7C3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37637" y="147275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5603" y="0"/>
                  </a:moveTo>
                  <a:lnTo>
                    <a:pt x="0" y="37807"/>
                  </a:lnTo>
                  <a:lnTo>
                    <a:pt x="75603" y="75603"/>
                  </a:lnTo>
                  <a:lnTo>
                    <a:pt x="7560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48554" y="1130757"/>
              <a:ext cx="380517" cy="32472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21717" y="2581922"/>
              <a:ext cx="392036" cy="16775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5855398" y="2167559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5603"/>
                  </a:lnTo>
                  <a:lnTo>
                    <a:pt x="75603" y="37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642044" y="2421000"/>
              <a:ext cx="3218180" cy="3810"/>
            </a:xfrm>
            <a:custGeom>
              <a:avLst/>
              <a:gdLst/>
              <a:ahLst/>
              <a:cxnLst/>
              <a:rect l="l" t="t" r="r" b="b"/>
              <a:pathLst>
                <a:path w="3218179" h="3810">
                  <a:moveTo>
                    <a:pt x="0" y="0"/>
                  </a:moveTo>
                  <a:lnTo>
                    <a:pt x="3218040" y="3238"/>
                  </a:lnTo>
                </a:path>
              </a:pathLst>
            </a:custGeom>
            <a:ln w="64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571483" y="2383205"/>
              <a:ext cx="3359785" cy="79375"/>
            </a:xfrm>
            <a:custGeom>
              <a:avLst/>
              <a:gdLst/>
              <a:ahLst/>
              <a:cxnLst/>
              <a:rect l="l" t="t" r="r" b="b"/>
              <a:pathLst>
                <a:path w="3359785" h="79375">
                  <a:moveTo>
                    <a:pt x="75590" y="0"/>
                  </a:moveTo>
                  <a:lnTo>
                    <a:pt x="0" y="37795"/>
                  </a:lnTo>
                  <a:lnTo>
                    <a:pt x="75590" y="75590"/>
                  </a:lnTo>
                  <a:lnTo>
                    <a:pt x="75590" y="0"/>
                  </a:lnTo>
                  <a:close/>
                </a:path>
                <a:path w="3359785" h="79375">
                  <a:moveTo>
                    <a:pt x="3359162" y="41033"/>
                  </a:moveTo>
                  <a:lnTo>
                    <a:pt x="3283559" y="3238"/>
                  </a:lnTo>
                  <a:lnTo>
                    <a:pt x="3283559" y="78828"/>
                  </a:lnTo>
                  <a:lnTo>
                    <a:pt x="3359162" y="410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620797" y="1689836"/>
              <a:ext cx="3254375" cy="616585"/>
            </a:xfrm>
            <a:custGeom>
              <a:avLst/>
              <a:gdLst/>
              <a:ahLst/>
              <a:cxnLst/>
              <a:rect l="l" t="t" r="r" b="b"/>
              <a:pathLst>
                <a:path w="3254375" h="616585">
                  <a:moveTo>
                    <a:pt x="3254044" y="616318"/>
                  </a:moveTo>
                  <a:lnTo>
                    <a:pt x="706678" y="616318"/>
                  </a:lnTo>
                  <a:lnTo>
                    <a:pt x="706678" y="0"/>
                  </a:lnTo>
                  <a:lnTo>
                    <a:pt x="0" y="0"/>
                  </a:lnTo>
                </a:path>
              </a:pathLst>
            </a:custGeom>
            <a:ln w="6479">
              <a:solidFill>
                <a:srgbClr val="BE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550236" y="165204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5603" y="0"/>
                  </a:moveTo>
                  <a:lnTo>
                    <a:pt x="0" y="37795"/>
                  </a:lnTo>
                  <a:lnTo>
                    <a:pt x="75603" y="75603"/>
                  </a:lnTo>
                  <a:lnTo>
                    <a:pt x="75603" y="0"/>
                  </a:lnTo>
                  <a:close/>
                </a:path>
              </a:pathLst>
            </a:custGeom>
            <a:solidFill>
              <a:srgbClr val="BE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84396" y="2064613"/>
              <a:ext cx="820788" cy="516940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261038" y="2217242"/>
              <a:ext cx="259562" cy="190436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6039980" y="876135"/>
            <a:ext cx="5854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640" marR="5080" indent="-155575">
              <a:lnSpc>
                <a:spcPct val="100000"/>
              </a:lnSpc>
              <a:spcBef>
                <a:spcPts val="100"/>
              </a:spcBef>
            </a:pPr>
            <a:r>
              <a:rPr sz="700" b="1" i="1" dirty="0">
                <a:latin typeface="Calibri"/>
                <a:cs typeface="Calibri"/>
              </a:rPr>
              <a:t>S</a:t>
            </a:r>
            <a:r>
              <a:rPr sz="700" b="1" i="1" spc="-5" dirty="0">
                <a:latin typeface="Calibri"/>
                <a:cs typeface="Calibri"/>
              </a:rPr>
              <a:t>M</a:t>
            </a:r>
            <a:r>
              <a:rPr sz="700" b="1" i="1" dirty="0">
                <a:latin typeface="Calibri"/>
                <a:cs typeface="Calibri"/>
              </a:rPr>
              <a:t>S</a:t>
            </a:r>
            <a:r>
              <a:rPr sz="700" b="1" i="1" spc="-10" dirty="0">
                <a:latin typeface="Calibri"/>
                <a:cs typeface="Calibri"/>
              </a:rPr>
              <a:t> </a:t>
            </a:r>
            <a:r>
              <a:rPr sz="700" b="1" i="1" dirty="0">
                <a:latin typeface="Calibri"/>
                <a:cs typeface="Calibri"/>
              </a:rPr>
              <a:t>ga</a:t>
            </a:r>
            <a:r>
              <a:rPr sz="700" b="1" i="1" spc="5" dirty="0">
                <a:latin typeface="Calibri"/>
                <a:cs typeface="Calibri"/>
              </a:rPr>
              <a:t>t</a:t>
            </a:r>
            <a:r>
              <a:rPr sz="700" b="1" i="1" spc="-15" dirty="0">
                <a:latin typeface="Calibri"/>
                <a:cs typeface="Calibri"/>
              </a:rPr>
              <a:t>e</a:t>
            </a:r>
            <a:r>
              <a:rPr sz="700" b="1" i="1" spc="-5" dirty="0">
                <a:latin typeface="Calibri"/>
                <a:cs typeface="Calibri"/>
              </a:rPr>
              <a:t>w</a:t>
            </a:r>
            <a:r>
              <a:rPr sz="700" b="1" i="1" dirty="0">
                <a:latin typeface="Calibri"/>
                <a:cs typeface="Calibri"/>
              </a:rPr>
              <a:t>ay</a:t>
            </a:r>
            <a:r>
              <a:rPr sz="700" b="1" i="1" spc="-10" dirty="0">
                <a:latin typeface="Calibri"/>
                <a:cs typeface="Calibri"/>
              </a:rPr>
              <a:t> </a:t>
            </a:r>
            <a:r>
              <a:rPr sz="700" b="1" i="1" dirty="0">
                <a:latin typeface="Calibri"/>
                <a:cs typeface="Calibri"/>
              </a:rPr>
              <a:t>/  </a:t>
            </a:r>
            <a:r>
              <a:rPr sz="700" b="1" i="1" spc="-5" dirty="0">
                <a:latin typeface="Calibri"/>
                <a:cs typeface="Calibri"/>
              </a:rPr>
              <a:t>service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254224" y="1226769"/>
            <a:ext cx="27051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i="1" spc="-5" dirty="0">
                <a:solidFill>
                  <a:srgbClr val="BF0000"/>
                </a:solidFill>
                <a:latin typeface="Calibri"/>
                <a:cs typeface="Calibri"/>
              </a:rPr>
              <a:t>Cli</a:t>
            </a:r>
            <a:r>
              <a:rPr sz="700" b="1" i="1" spc="-15" dirty="0">
                <a:solidFill>
                  <a:srgbClr val="BF0000"/>
                </a:solidFill>
                <a:latin typeface="Calibri"/>
                <a:cs typeface="Calibri"/>
              </a:rPr>
              <a:t>e</a:t>
            </a:r>
            <a:r>
              <a:rPr sz="700" b="1" i="1" spc="10" dirty="0">
                <a:solidFill>
                  <a:srgbClr val="BF0000"/>
                </a:solidFill>
                <a:latin typeface="Calibri"/>
                <a:cs typeface="Calibri"/>
              </a:rPr>
              <a:t>n</a:t>
            </a:r>
            <a:r>
              <a:rPr sz="700" b="1" i="1" spc="-5" dirty="0">
                <a:solidFill>
                  <a:srgbClr val="BF0000"/>
                </a:solidFill>
                <a:latin typeface="Calibri"/>
                <a:cs typeface="Calibri"/>
              </a:rPr>
              <a:t>t</a:t>
            </a:r>
            <a:r>
              <a:rPr sz="700" b="1" i="1" dirty="0">
                <a:solidFill>
                  <a:srgbClr val="BF0000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81415" y="2027059"/>
            <a:ext cx="60896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i="1" spc="5" dirty="0">
                <a:solidFill>
                  <a:srgbClr val="BF0000"/>
                </a:solidFill>
                <a:latin typeface="Calibri"/>
                <a:cs typeface="Calibri"/>
              </a:rPr>
              <a:t>H</a:t>
            </a:r>
            <a:r>
              <a:rPr sz="700" b="1" i="1" spc="-15" dirty="0">
                <a:solidFill>
                  <a:srgbClr val="BF0000"/>
                </a:solidFill>
                <a:latin typeface="Calibri"/>
                <a:cs typeface="Calibri"/>
              </a:rPr>
              <a:t>e</a:t>
            </a:r>
            <a:r>
              <a:rPr sz="700" b="1" i="1" dirty="0">
                <a:solidFill>
                  <a:srgbClr val="BF0000"/>
                </a:solidFill>
                <a:latin typeface="Calibri"/>
                <a:cs typeface="Calibri"/>
              </a:rPr>
              <a:t>a</a:t>
            </a:r>
            <a:r>
              <a:rPr sz="700" b="1" i="1" spc="-5" dirty="0">
                <a:solidFill>
                  <a:srgbClr val="BF0000"/>
                </a:solidFill>
                <a:latin typeface="Calibri"/>
                <a:cs typeface="Calibri"/>
              </a:rPr>
              <a:t>lt</a:t>
            </a:r>
            <a:r>
              <a:rPr sz="700" b="1" i="1" dirty="0">
                <a:solidFill>
                  <a:srgbClr val="BF0000"/>
                </a:solidFill>
                <a:latin typeface="Calibri"/>
                <a:cs typeface="Calibri"/>
              </a:rPr>
              <a:t>h </a:t>
            </a:r>
            <a:r>
              <a:rPr sz="700" b="1" i="1" spc="-5" dirty="0">
                <a:solidFill>
                  <a:srgbClr val="BF0000"/>
                </a:solidFill>
                <a:latin typeface="Calibri"/>
                <a:cs typeface="Calibri"/>
              </a:rPr>
              <a:t>F</a:t>
            </a:r>
            <a:r>
              <a:rPr sz="700" b="1" i="1" spc="5" dirty="0">
                <a:solidFill>
                  <a:srgbClr val="BF0000"/>
                </a:solidFill>
                <a:latin typeface="Calibri"/>
                <a:cs typeface="Calibri"/>
              </a:rPr>
              <a:t>a</a:t>
            </a:r>
            <a:r>
              <a:rPr sz="700" b="1" i="1" spc="-10" dirty="0">
                <a:solidFill>
                  <a:srgbClr val="BF0000"/>
                </a:solidFill>
                <a:latin typeface="Calibri"/>
                <a:cs typeface="Calibri"/>
              </a:rPr>
              <a:t>c</a:t>
            </a:r>
            <a:r>
              <a:rPr sz="700" b="1" i="1" spc="-5" dirty="0">
                <a:solidFill>
                  <a:srgbClr val="BF0000"/>
                </a:solidFill>
                <a:latin typeface="Calibri"/>
                <a:cs typeface="Calibri"/>
              </a:rPr>
              <a:t>ilit</a:t>
            </a:r>
            <a:r>
              <a:rPr sz="700" b="1" i="1" spc="-20" dirty="0">
                <a:solidFill>
                  <a:srgbClr val="BF0000"/>
                </a:solidFill>
                <a:latin typeface="Calibri"/>
                <a:cs typeface="Calibri"/>
              </a:rPr>
              <a:t>i</a:t>
            </a:r>
            <a:r>
              <a:rPr sz="700" b="1" i="1" spc="-5" dirty="0">
                <a:solidFill>
                  <a:srgbClr val="BF0000"/>
                </a:solidFill>
                <a:latin typeface="Calibri"/>
                <a:cs typeface="Calibri"/>
              </a:rPr>
              <a:t>e</a:t>
            </a:r>
            <a:r>
              <a:rPr sz="700" b="1" i="1" dirty="0">
                <a:solidFill>
                  <a:srgbClr val="BF0000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999446" y="4303728"/>
            <a:ext cx="4327525" cy="1563370"/>
            <a:chOff x="999446" y="4303728"/>
            <a:chExt cx="4327525" cy="1563370"/>
          </a:xfrm>
        </p:grpSpPr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9446" y="4303728"/>
              <a:ext cx="309790" cy="45374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96841" y="4922932"/>
              <a:ext cx="729741" cy="943629"/>
            </a:xfrm>
            <a:prstGeom prst="rect">
              <a:avLst/>
            </a:prstGeom>
          </p:spPr>
        </p:pic>
      </p:grpSp>
      <p:sp>
        <p:nvSpPr>
          <p:cNvPr id="32" name="object 32"/>
          <p:cNvSpPr txBox="1"/>
          <p:nvPr/>
        </p:nvSpPr>
        <p:spPr>
          <a:xfrm>
            <a:off x="491655" y="5759538"/>
            <a:ext cx="105791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i="1" spc="-10" dirty="0">
                <a:solidFill>
                  <a:srgbClr val="4371C3"/>
                </a:solidFill>
                <a:latin typeface="Calibri"/>
                <a:cs typeface="Calibri"/>
              </a:rPr>
              <a:t>Routine immunization</a:t>
            </a:r>
            <a:r>
              <a:rPr sz="700" i="1" dirty="0">
                <a:solidFill>
                  <a:srgbClr val="4371C3"/>
                </a:solidFill>
                <a:latin typeface="Calibri"/>
                <a:cs typeface="Calibri"/>
              </a:rPr>
              <a:t> </a:t>
            </a:r>
            <a:r>
              <a:rPr sz="700" i="1" spc="-5" dirty="0">
                <a:solidFill>
                  <a:srgbClr val="4371C3"/>
                </a:solidFill>
                <a:latin typeface="Calibri"/>
                <a:cs typeface="Calibri"/>
              </a:rPr>
              <a:t>at</a:t>
            </a:r>
            <a:r>
              <a:rPr sz="700" i="1" spc="-15" dirty="0">
                <a:solidFill>
                  <a:srgbClr val="4371C3"/>
                </a:solidFill>
                <a:latin typeface="Calibri"/>
                <a:cs typeface="Calibri"/>
              </a:rPr>
              <a:t> </a:t>
            </a:r>
            <a:r>
              <a:rPr sz="700" i="1" spc="-5" dirty="0">
                <a:solidFill>
                  <a:srgbClr val="4371C3"/>
                </a:solidFill>
                <a:latin typeface="Calibri"/>
                <a:cs typeface="Calibri"/>
              </a:rPr>
              <a:t>HFs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119740" y="5877610"/>
            <a:ext cx="1268095" cy="450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208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4150" algn="l"/>
                <a:tab pos="184785" algn="l"/>
              </a:tabLst>
            </a:pPr>
            <a:r>
              <a:rPr sz="700" i="1" spc="-10" dirty="0">
                <a:latin typeface="Calibri"/>
                <a:cs typeface="Calibri"/>
              </a:rPr>
              <a:t>R</a:t>
            </a:r>
            <a:r>
              <a:rPr sz="700" i="1" spc="-5" dirty="0">
                <a:latin typeface="Calibri"/>
                <a:cs typeface="Calibri"/>
              </a:rPr>
              <a:t>egistra</a:t>
            </a:r>
            <a:r>
              <a:rPr sz="700" i="1" spc="-10" dirty="0">
                <a:latin typeface="Calibri"/>
                <a:cs typeface="Calibri"/>
              </a:rPr>
              <a:t>ti</a:t>
            </a:r>
            <a:r>
              <a:rPr sz="700" i="1" spc="-5" dirty="0">
                <a:latin typeface="Calibri"/>
                <a:cs typeface="Calibri"/>
              </a:rPr>
              <a:t>o</a:t>
            </a:r>
            <a:r>
              <a:rPr sz="700" i="1" dirty="0">
                <a:latin typeface="Calibri"/>
                <a:cs typeface="Calibri"/>
              </a:rPr>
              <a:t>n</a:t>
            </a:r>
            <a:r>
              <a:rPr sz="700" i="1" spc="-10" dirty="0">
                <a:latin typeface="Calibri"/>
                <a:cs typeface="Calibri"/>
              </a:rPr>
              <a:t> </a:t>
            </a:r>
            <a:r>
              <a:rPr sz="700" i="1" spc="-5" dirty="0">
                <a:latin typeface="Calibri"/>
                <a:cs typeface="Calibri"/>
              </a:rPr>
              <a:t>databa</a:t>
            </a:r>
            <a:r>
              <a:rPr sz="700" i="1" spc="5" dirty="0">
                <a:latin typeface="Calibri"/>
                <a:cs typeface="Calibri"/>
              </a:rPr>
              <a:t>s</a:t>
            </a:r>
            <a:r>
              <a:rPr sz="700" i="1" dirty="0">
                <a:latin typeface="Calibri"/>
                <a:cs typeface="Calibri"/>
              </a:rPr>
              <a:t>e</a:t>
            </a:r>
            <a:endParaRPr sz="700">
              <a:latin typeface="Calibri"/>
              <a:cs typeface="Calibri"/>
            </a:endParaRPr>
          </a:p>
          <a:p>
            <a:pPr marL="184150" indent="-172085">
              <a:lnSpc>
                <a:spcPct val="100000"/>
              </a:lnSpc>
              <a:buFont typeface="Arial MT"/>
              <a:buChar char="•"/>
              <a:tabLst>
                <a:tab pos="184150" algn="l"/>
                <a:tab pos="184785" algn="l"/>
              </a:tabLst>
            </a:pPr>
            <a:r>
              <a:rPr sz="700" i="1" spc="-10" dirty="0">
                <a:latin typeface="Calibri"/>
                <a:cs typeface="Calibri"/>
              </a:rPr>
              <a:t>V</a:t>
            </a:r>
            <a:r>
              <a:rPr sz="700" i="1" spc="-5" dirty="0">
                <a:latin typeface="Calibri"/>
                <a:cs typeface="Calibri"/>
              </a:rPr>
              <a:t>acc</a:t>
            </a:r>
            <a:r>
              <a:rPr sz="700" i="1" spc="-15" dirty="0">
                <a:latin typeface="Calibri"/>
                <a:cs typeface="Calibri"/>
              </a:rPr>
              <a:t>i</a:t>
            </a:r>
            <a:r>
              <a:rPr sz="700" i="1" spc="-10" dirty="0">
                <a:latin typeface="Calibri"/>
                <a:cs typeface="Calibri"/>
              </a:rPr>
              <a:t>natio</a:t>
            </a:r>
            <a:r>
              <a:rPr sz="700" i="1" spc="-5" dirty="0">
                <a:latin typeface="Calibri"/>
                <a:cs typeface="Calibri"/>
              </a:rPr>
              <a:t>n</a:t>
            </a:r>
            <a:r>
              <a:rPr sz="700" i="1" spc="-10" dirty="0">
                <a:latin typeface="Calibri"/>
                <a:cs typeface="Calibri"/>
              </a:rPr>
              <a:t> </a:t>
            </a:r>
            <a:r>
              <a:rPr sz="700" i="1" spc="-5" dirty="0">
                <a:latin typeface="Calibri"/>
                <a:cs typeface="Calibri"/>
              </a:rPr>
              <a:t>databa</a:t>
            </a:r>
            <a:r>
              <a:rPr sz="700" i="1" spc="5" dirty="0">
                <a:latin typeface="Calibri"/>
                <a:cs typeface="Calibri"/>
              </a:rPr>
              <a:t>s</a:t>
            </a:r>
            <a:r>
              <a:rPr sz="700" i="1" dirty="0">
                <a:latin typeface="Calibri"/>
                <a:cs typeface="Calibri"/>
              </a:rPr>
              <a:t>e</a:t>
            </a:r>
            <a:endParaRPr sz="700">
              <a:latin typeface="Calibri"/>
              <a:cs typeface="Calibri"/>
            </a:endParaRPr>
          </a:p>
          <a:p>
            <a:pPr marL="184150" indent="-172085">
              <a:lnSpc>
                <a:spcPts val="835"/>
              </a:lnSpc>
              <a:buFont typeface="Arial MT"/>
              <a:buChar char="•"/>
              <a:tabLst>
                <a:tab pos="184150" algn="l"/>
                <a:tab pos="184785" algn="l"/>
              </a:tabLst>
            </a:pPr>
            <a:r>
              <a:rPr sz="700" i="1" spc="-10" dirty="0">
                <a:latin typeface="Calibri"/>
                <a:cs typeface="Calibri"/>
              </a:rPr>
              <a:t>Follow</a:t>
            </a:r>
            <a:r>
              <a:rPr sz="700" i="1" spc="-30" dirty="0">
                <a:latin typeface="Calibri"/>
                <a:cs typeface="Calibri"/>
              </a:rPr>
              <a:t> </a:t>
            </a:r>
            <a:r>
              <a:rPr sz="700" i="1" spc="-5" dirty="0">
                <a:latin typeface="Calibri"/>
                <a:cs typeface="Calibri"/>
              </a:rPr>
              <a:t>up</a:t>
            </a:r>
            <a:r>
              <a:rPr sz="700" i="1" spc="-20" dirty="0">
                <a:latin typeface="Calibri"/>
                <a:cs typeface="Calibri"/>
              </a:rPr>
              <a:t> </a:t>
            </a:r>
            <a:r>
              <a:rPr sz="700" i="1" spc="-5" dirty="0">
                <a:latin typeface="Calibri"/>
                <a:cs typeface="Calibri"/>
              </a:rPr>
              <a:t>database</a:t>
            </a:r>
            <a:endParaRPr sz="700">
              <a:latin typeface="Calibri"/>
              <a:cs typeface="Calibri"/>
            </a:endParaRPr>
          </a:p>
          <a:p>
            <a:pPr marL="184150" indent="-172085">
              <a:lnSpc>
                <a:spcPts val="835"/>
              </a:lnSpc>
              <a:buFont typeface="Arial MT"/>
              <a:buChar char="•"/>
              <a:tabLst>
                <a:tab pos="184150" algn="l"/>
                <a:tab pos="184785" algn="l"/>
              </a:tabLst>
            </a:pPr>
            <a:r>
              <a:rPr sz="700" i="1" spc="-10" dirty="0">
                <a:latin typeface="Calibri"/>
                <a:cs typeface="Calibri"/>
              </a:rPr>
              <a:t>Vaccine</a:t>
            </a:r>
            <a:r>
              <a:rPr sz="700" i="1" spc="-5" dirty="0">
                <a:latin typeface="Calibri"/>
                <a:cs typeface="Calibri"/>
              </a:rPr>
              <a:t> and</a:t>
            </a:r>
            <a:r>
              <a:rPr sz="700" i="1" spc="-20" dirty="0">
                <a:latin typeface="Calibri"/>
                <a:cs typeface="Calibri"/>
              </a:rPr>
              <a:t> </a:t>
            </a:r>
            <a:r>
              <a:rPr sz="700" i="1" spc="-5" dirty="0">
                <a:latin typeface="Calibri"/>
                <a:cs typeface="Calibri"/>
              </a:rPr>
              <a:t>devices</a:t>
            </a:r>
            <a:r>
              <a:rPr sz="700" i="1" spc="-15" dirty="0">
                <a:latin typeface="Calibri"/>
                <a:cs typeface="Calibri"/>
              </a:rPr>
              <a:t> </a:t>
            </a:r>
            <a:r>
              <a:rPr sz="700" i="1" spc="-5" dirty="0">
                <a:latin typeface="Calibri"/>
                <a:cs typeface="Calibri"/>
              </a:rPr>
              <a:t>database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641735" y="4796891"/>
            <a:ext cx="58674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i="1" spc="-5" dirty="0">
                <a:latin typeface="Calibri"/>
                <a:cs typeface="Calibri"/>
              </a:rPr>
              <a:t>NPHC</a:t>
            </a:r>
            <a:r>
              <a:rPr sz="700" b="1" i="1" spc="5" dirty="0">
                <a:latin typeface="Calibri"/>
                <a:cs typeface="Calibri"/>
              </a:rPr>
              <a:t>D</a:t>
            </a:r>
            <a:r>
              <a:rPr sz="700" b="1" i="1" dirty="0">
                <a:latin typeface="Calibri"/>
                <a:cs typeface="Calibri"/>
              </a:rPr>
              <a:t>A</a:t>
            </a:r>
            <a:r>
              <a:rPr sz="700" b="1" i="1" spc="-5" dirty="0">
                <a:latin typeface="Calibri"/>
                <a:cs typeface="Calibri"/>
              </a:rPr>
              <a:t> </a:t>
            </a:r>
            <a:r>
              <a:rPr sz="700" b="1" i="1" spc="-10" dirty="0">
                <a:latin typeface="Calibri"/>
                <a:cs typeface="Calibri"/>
              </a:rPr>
              <a:t>s</a:t>
            </a:r>
            <a:r>
              <a:rPr sz="700" b="1" i="1" spc="-15" dirty="0">
                <a:latin typeface="Calibri"/>
                <a:cs typeface="Calibri"/>
              </a:rPr>
              <a:t>e</a:t>
            </a:r>
            <a:r>
              <a:rPr sz="700" b="1" i="1" dirty="0">
                <a:latin typeface="Calibri"/>
                <a:cs typeface="Calibri"/>
              </a:rPr>
              <a:t>r</a:t>
            </a:r>
            <a:r>
              <a:rPr sz="700" b="1" i="1" spc="-10" dirty="0">
                <a:latin typeface="Calibri"/>
                <a:cs typeface="Calibri"/>
              </a:rPr>
              <a:t>v</a:t>
            </a:r>
            <a:r>
              <a:rPr sz="700" b="1" i="1" spc="-5" dirty="0">
                <a:latin typeface="Calibri"/>
                <a:cs typeface="Calibri"/>
              </a:rPr>
              <a:t>e</a:t>
            </a:r>
            <a:r>
              <a:rPr sz="700" b="1" i="1" dirty="0">
                <a:latin typeface="Calibri"/>
                <a:cs typeface="Calibri"/>
              </a:rPr>
              <a:t>r</a:t>
            </a:r>
            <a:endParaRPr sz="7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307160" y="4076505"/>
            <a:ext cx="3830320" cy="1672589"/>
            <a:chOff x="1307160" y="4076505"/>
            <a:chExt cx="3830320" cy="1672589"/>
          </a:xfrm>
        </p:grpSpPr>
        <p:pic>
          <p:nvPicPr>
            <p:cNvPr id="36" name="object 3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88357" y="4076505"/>
              <a:ext cx="348655" cy="450854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853520" y="4562284"/>
              <a:ext cx="75603" cy="200151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377721" y="4243323"/>
              <a:ext cx="3381375" cy="235585"/>
            </a:xfrm>
            <a:custGeom>
              <a:avLst/>
              <a:gdLst/>
              <a:ahLst/>
              <a:cxnLst/>
              <a:rect l="l" t="t" r="r" b="b"/>
              <a:pathLst>
                <a:path w="3381375" h="235585">
                  <a:moveTo>
                    <a:pt x="3381121" y="0"/>
                  </a:moveTo>
                  <a:lnTo>
                    <a:pt x="1655279" y="0"/>
                  </a:lnTo>
                  <a:lnTo>
                    <a:pt x="1655279" y="235076"/>
                  </a:lnTo>
                  <a:lnTo>
                    <a:pt x="0" y="235076"/>
                  </a:lnTo>
                </a:path>
              </a:pathLst>
            </a:custGeom>
            <a:ln w="6479">
              <a:solidFill>
                <a:srgbClr val="BE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307160" y="4440605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5603" y="0"/>
                  </a:moveTo>
                  <a:lnTo>
                    <a:pt x="0" y="37795"/>
                  </a:lnTo>
                  <a:lnTo>
                    <a:pt x="75603" y="75590"/>
                  </a:lnTo>
                  <a:lnTo>
                    <a:pt x="75603" y="0"/>
                  </a:lnTo>
                  <a:close/>
                </a:path>
              </a:pathLst>
            </a:custGeom>
            <a:solidFill>
              <a:srgbClr val="BE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18001" y="4086351"/>
              <a:ext cx="364324" cy="333362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645799" y="5576760"/>
              <a:ext cx="375475" cy="172084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2245677" y="5422684"/>
              <a:ext cx="2244090" cy="257810"/>
            </a:xfrm>
            <a:custGeom>
              <a:avLst/>
              <a:gdLst/>
              <a:ahLst/>
              <a:cxnLst/>
              <a:rect l="l" t="t" r="r" b="b"/>
              <a:pathLst>
                <a:path w="2244090" h="257810">
                  <a:moveTo>
                    <a:pt x="0" y="257390"/>
                  </a:moveTo>
                  <a:lnTo>
                    <a:pt x="2243518" y="0"/>
                  </a:lnTo>
                </a:path>
              </a:pathLst>
            </a:custGeom>
            <a:ln w="64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175484" y="5385955"/>
              <a:ext cx="2384425" cy="331470"/>
            </a:xfrm>
            <a:custGeom>
              <a:avLst/>
              <a:gdLst/>
              <a:ahLst/>
              <a:cxnLst/>
              <a:rect l="l" t="t" r="r" b="b"/>
              <a:pathLst>
                <a:path w="2384425" h="331470">
                  <a:moveTo>
                    <a:pt x="79552" y="330847"/>
                  </a:moveTo>
                  <a:lnTo>
                    <a:pt x="70916" y="255968"/>
                  </a:lnTo>
                  <a:lnTo>
                    <a:pt x="0" y="302044"/>
                  </a:lnTo>
                  <a:lnTo>
                    <a:pt x="79552" y="330847"/>
                  </a:lnTo>
                  <a:close/>
                </a:path>
                <a:path w="2384425" h="331470">
                  <a:moveTo>
                    <a:pt x="2383917" y="28803"/>
                  </a:moveTo>
                  <a:lnTo>
                    <a:pt x="2304351" y="0"/>
                  </a:lnTo>
                  <a:lnTo>
                    <a:pt x="2313000" y="74879"/>
                  </a:lnTo>
                  <a:lnTo>
                    <a:pt x="2383917" y="2880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391043" y="4662004"/>
              <a:ext cx="3114675" cy="632460"/>
            </a:xfrm>
            <a:custGeom>
              <a:avLst/>
              <a:gdLst/>
              <a:ahLst/>
              <a:cxnLst/>
              <a:rect l="l" t="t" r="r" b="b"/>
              <a:pathLst>
                <a:path w="3114675" h="632460">
                  <a:moveTo>
                    <a:pt x="3114357" y="632155"/>
                  </a:moveTo>
                  <a:lnTo>
                    <a:pt x="673912" y="632155"/>
                  </a:lnTo>
                  <a:lnTo>
                    <a:pt x="673912" y="0"/>
                  </a:lnTo>
                  <a:lnTo>
                    <a:pt x="0" y="0"/>
                  </a:lnTo>
                </a:path>
              </a:pathLst>
            </a:custGeom>
            <a:ln w="6479">
              <a:solidFill>
                <a:srgbClr val="BE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320482" y="4624196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75603" y="0"/>
                  </a:moveTo>
                  <a:lnTo>
                    <a:pt x="0" y="37807"/>
                  </a:lnTo>
                  <a:lnTo>
                    <a:pt x="75603" y="75603"/>
                  </a:lnTo>
                  <a:lnTo>
                    <a:pt x="75603" y="0"/>
                  </a:lnTo>
                  <a:close/>
                </a:path>
              </a:pathLst>
            </a:custGeom>
            <a:solidFill>
              <a:srgbClr val="BE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598839" y="5045773"/>
              <a:ext cx="785876" cy="530986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917518" y="5202364"/>
              <a:ext cx="248399" cy="195478"/>
            </a:xfrm>
            <a:prstGeom prst="rect">
              <a:avLst/>
            </a:prstGeom>
          </p:spPr>
        </p:pic>
      </p:grpSp>
      <p:sp>
        <p:nvSpPr>
          <p:cNvPr id="48" name="object 48"/>
          <p:cNvSpPr txBox="1"/>
          <p:nvPr/>
        </p:nvSpPr>
        <p:spPr>
          <a:xfrm>
            <a:off x="4684941" y="3823817"/>
            <a:ext cx="58547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7640" marR="5080" indent="-155575">
              <a:lnSpc>
                <a:spcPct val="100000"/>
              </a:lnSpc>
              <a:spcBef>
                <a:spcPts val="100"/>
              </a:spcBef>
            </a:pPr>
            <a:r>
              <a:rPr sz="700" b="1" i="1" dirty="0">
                <a:latin typeface="Calibri"/>
                <a:cs typeface="Calibri"/>
              </a:rPr>
              <a:t>S</a:t>
            </a:r>
            <a:r>
              <a:rPr sz="700" b="1" i="1" spc="-5" dirty="0">
                <a:latin typeface="Calibri"/>
                <a:cs typeface="Calibri"/>
              </a:rPr>
              <a:t>M</a:t>
            </a:r>
            <a:r>
              <a:rPr sz="700" b="1" i="1" dirty="0">
                <a:latin typeface="Calibri"/>
                <a:cs typeface="Calibri"/>
              </a:rPr>
              <a:t>S</a:t>
            </a:r>
            <a:r>
              <a:rPr sz="700" b="1" i="1" spc="-10" dirty="0">
                <a:latin typeface="Calibri"/>
                <a:cs typeface="Calibri"/>
              </a:rPr>
              <a:t> </a:t>
            </a:r>
            <a:r>
              <a:rPr sz="700" b="1" i="1" dirty="0">
                <a:latin typeface="Calibri"/>
                <a:cs typeface="Calibri"/>
              </a:rPr>
              <a:t>ga</a:t>
            </a:r>
            <a:r>
              <a:rPr sz="700" b="1" i="1" spc="5" dirty="0">
                <a:latin typeface="Calibri"/>
                <a:cs typeface="Calibri"/>
              </a:rPr>
              <a:t>t</a:t>
            </a:r>
            <a:r>
              <a:rPr sz="700" b="1" i="1" spc="-15" dirty="0">
                <a:latin typeface="Calibri"/>
                <a:cs typeface="Calibri"/>
              </a:rPr>
              <a:t>e</a:t>
            </a:r>
            <a:r>
              <a:rPr sz="700" b="1" i="1" spc="-5" dirty="0">
                <a:latin typeface="Calibri"/>
                <a:cs typeface="Calibri"/>
              </a:rPr>
              <a:t>w</a:t>
            </a:r>
            <a:r>
              <a:rPr sz="700" b="1" i="1" dirty="0">
                <a:latin typeface="Calibri"/>
                <a:cs typeface="Calibri"/>
              </a:rPr>
              <a:t>ay</a:t>
            </a:r>
            <a:r>
              <a:rPr sz="700" b="1" i="1" spc="-10" dirty="0">
                <a:latin typeface="Calibri"/>
                <a:cs typeface="Calibri"/>
              </a:rPr>
              <a:t> </a:t>
            </a:r>
            <a:r>
              <a:rPr sz="700" b="1" i="1" dirty="0">
                <a:latin typeface="Calibri"/>
                <a:cs typeface="Calibri"/>
              </a:rPr>
              <a:t>/  </a:t>
            </a:r>
            <a:r>
              <a:rPr sz="700" b="1" i="1" spc="-5" dirty="0">
                <a:latin typeface="Calibri"/>
                <a:cs typeface="Calibri"/>
              </a:rPr>
              <a:t>service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17257" y="4180928"/>
            <a:ext cx="27051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i="1" spc="-5" dirty="0">
                <a:solidFill>
                  <a:srgbClr val="BF0000"/>
                </a:solidFill>
                <a:latin typeface="Calibri"/>
                <a:cs typeface="Calibri"/>
              </a:rPr>
              <a:t>Cli</a:t>
            </a:r>
            <a:r>
              <a:rPr sz="700" b="1" i="1" spc="-15" dirty="0">
                <a:solidFill>
                  <a:srgbClr val="BF0000"/>
                </a:solidFill>
                <a:latin typeface="Calibri"/>
                <a:cs typeface="Calibri"/>
              </a:rPr>
              <a:t>e</a:t>
            </a:r>
            <a:r>
              <a:rPr sz="700" b="1" i="1" spc="10" dirty="0">
                <a:solidFill>
                  <a:srgbClr val="BF0000"/>
                </a:solidFill>
                <a:latin typeface="Calibri"/>
                <a:cs typeface="Calibri"/>
              </a:rPr>
              <a:t>n</a:t>
            </a:r>
            <a:r>
              <a:rPr sz="700" b="1" i="1" spc="-5" dirty="0">
                <a:solidFill>
                  <a:srgbClr val="BF0000"/>
                </a:solidFill>
                <a:latin typeface="Calibri"/>
                <a:cs typeface="Calibri"/>
              </a:rPr>
              <a:t>t</a:t>
            </a:r>
            <a:r>
              <a:rPr sz="700" b="1" i="1" dirty="0">
                <a:solidFill>
                  <a:srgbClr val="BF0000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46975" y="4963210"/>
            <a:ext cx="60896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i="1" spc="5" dirty="0">
                <a:solidFill>
                  <a:srgbClr val="BF0000"/>
                </a:solidFill>
                <a:latin typeface="Calibri"/>
                <a:cs typeface="Calibri"/>
              </a:rPr>
              <a:t>H</a:t>
            </a:r>
            <a:r>
              <a:rPr sz="700" b="1" i="1" spc="-15" dirty="0">
                <a:solidFill>
                  <a:srgbClr val="BF0000"/>
                </a:solidFill>
                <a:latin typeface="Calibri"/>
                <a:cs typeface="Calibri"/>
              </a:rPr>
              <a:t>e</a:t>
            </a:r>
            <a:r>
              <a:rPr sz="700" b="1" i="1" spc="5" dirty="0">
                <a:solidFill>
                  <a:srgbClr val="BF0000"/>
                </a:solidFill>
                <a:latin typeface="Calibri"/>
                <a:cs typeface="Calibri"/>
              </a:rPr>
              <a:t>a</a:t>
            </a:r>
            <a:r>
              <a:rPr sz="700" b="1" i="1" spc="-5" dirty="0">
                <a:solidFill>
                  <a:srgbClr val="BF0000"/>
                </a:solidFill>
                <a:latin typeface="Calibri"/>
                <a:cs typeface="Calibri"/>
              </a:rPr>
              <a:t>l</a:t>
            </a:r>
            <a:r>
              <a:rPr sz="700" b="1" i="1" spc="-15" dirty="0">
                <a:solidFill>
                  <a:srgbClr val="BF0000"/>
                </a:solidFill>
                <a:latin typeface="Calibri"/>
                <a:cs typeface="Calibri"/>
              </a:rPr>
              <a:t>t</a:t>
            </a:r>
            <a:r>
              <a:rPr sz="700" b="1" i="1" dirty="0">
                <a:solidFill>
                  <a:srgbClr val="BF0000"/>
                </a:solidFill>
                <a:latin typeface="Calibri"/>
                <a:cs typeface="Calibri"/>
              </a:rPr>
              <a:t>h </a:t>
            </a:r>
            <a:r>
              <a:rPr sz="700" b="1" i="1" spc="5" dirty="0">
                <a:solidFill>
                  <a:srgbClr val="BF0000"/>
                </a:solidFill>
                <a:latin typeface="Calibri"/>
                <a:cs typeface="Calibri"/>
              </a:rPr>
              <a:t>F</a:t>
            </a:r>
            <a:r>
              <a:rPr sz="700" b="1" i="1" dirty="0">
                <a:solidFill>
                  <a:srgbClr val="BF0000"/>
                </a:solidFill>
                <a:latin typeface="Calibri"/>
                <a:cs typeface="Calibri"/>
              </a:rPr>
              <a:t>ac</a:t>
            </a:r>
            <a:r>
              <a:rPr sz="700" b="1" i="1" spc="-15" dirty="0">
                <a:solidFill>
                  <a:srgbClr val="BF0000"/>
                </a:solidFill>
                <a:latin typeface="Calibri"/>
                <a:cs typeface="Calibri"/>
              </a:rPr>
              <a:t>i</a:t>
            </a:r>
            <a:r>
              <a:rPr sz="700" b="1" i="1" spc="-5" dirty="0">
                <a:solidFill>
                  <a:srgbClr val="BF0000"/>
                </a:solidFill>
                <a:latin typeface="Calibri"/>
                <a:cs typeface="Calibri"/>
              </a:rPr>
              <a:t>li</a:t>
            </a:r>
            <a:r>
              <a:rPr sz="700" b="1" i="1" spc="-10" dirty="0">
                <a:solidFill>
                  <a:srgbClr val="BF0000"/>
                </a:solidFill>
                <a:latin typeface="Calibri"/>
                <a:cs typeface="Calibri"/>
              </a:rPr>
              <a:t>ti</a:t>
            </a:r>
            <a:r>
              <a:rPr sz="700" b="1" i="1" spc="-20" dirty="0">
                <a:solidFill>
                  <a:srgbClr val="BF0000"/>
                </a:solidFill>
                <a:latin typeface="Calibri"/>
                <a:cs typeface="Calibri"/>
              </a:rPr>
              <a:t>e</a:t>
            </a:r>
            <a:r>
              <a:rPr sz="700" b="1" i="1" dirty="0">
                <a:solidFill>
                  <a:srgbClr val="BF0000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8520124" y="903236"/>
            <a:ext cx="808355" cy="2413635"/>
          </a:xfrm>
          <a:custGeom>
            <a:avLst/>
            <a:gdLst/>
            <a:ahLst/>
            <a:cxnLst/>
            <a:rect l="l" t="t" r="r" b="b"/>
            <a:pathLst>
              <a:path w="808354" h="2413635">
                <a:moveTo>
                  <a:pt x="0" y="0"/>
                </a:moveTo>
                <a:lnTo>
                  <a:pt x="67041" y="938"/>
                </a:lnTo>
                <a:lnTo>
                  <a:pt x="132420" y="3609"/>
                </a:lnTo>
                <a:lnTo>
                  <a:pt x="194475" y="7802"/>
                </a:lnTo>
                <a:lnTo>
                  <a:pt x="251543" y="13300"/>
                </a:lnTo>
                <a:lnTo>
                  <a:pt x="301963" y="19892"/>
                </a:lnTo>
                <a:lnTo>
                  <a:pt x="344072" y="27364"/>
                </a:lnTo>
                <a:lnTo>
                  <a:pt x="396708" y="44091"/>
                </a:lnTo>
                <a:lnTo>
                  <a:pt x="403910" y="52920"/>
                </a:lnTo>
                <a:lnTo>
                  <a:pt x="403910" y="1153439"/>
                </a:lnTo>
                <a:lnTo>
                  <a:pt x="411114" y="1162178"/>
                </a:lnTo>
                <a:lnTo>
                  <a:pt x="463765" y="1178843"/>
                </a:lnTo>
                <a:lnTo>
                  <a:pt x="505894" y="1186326"/>
                </a:lnTo>
                <a:lnTo>
                  <a:pt x="556346" y="1192946"/>
                </a:lnTo>
                <a:lnTo>
                  <a:pt x="613460" y="1198482"/>
                </a:lnTo>
                <a:lnTo>
                  <a:pt x="675579" y="1202710"/>
                </a:lnTo>
                <a:lnTo>
                  <a:pt x="741042" y="1205410"/>
                </a:lnTo>
                <a:lnTo>
                  <a:pt x="808189" y="1206360"/>
                </a:lnTo>
                <a:lnTo>
                  <a:pt x="741042" y="1207310"/>
                </a:lnTo>
                <a:lnTo>
                  <a:pt x="675579" y="1210011"/>
                </a:lnTo>
                <a:lnTo>
                  <a:pt x="613460" y="1214241"/>
                </a:lnTo>
                <a:lnTo>
                  <a:pt x="556346" y="1219778"/>
                </a:lnTo>
                <a:lnTo>
                  <a:pt x="505894" y="1226399"/>
                </a:lnTo>
                <a:lnTo>
                  <a:pt x="463765" y="1233882"/>
                </a:lnTo>
                <a:lnTo>
                  <a:pt x="411114" y="1250545"/>
                </a:lnTo>
                <a:lnTo>
                  <a:pt x="403910" y="1259281"/>
                </a:lnTo>
                <a:lnTo>
                  <a:pt x="403910" y="2359799"/>
                </a:lnTo>
                <a:lnTo>
                  <a:pt x="396708" y="2368644"/>
                </a:lnTo>
                <a:lnTo>
                  <a:pt x="344072" y="2385457"/>
                </a:lnTo>
                <a:lnTo>
                  <a:pt x="301963" y="2392986"/>
                </a:lnTo>
                <a:lnTo>
                  <a:pt x="251543" y="2399638"/>
                </a:lnTo>
                <a:lnTo>
                  <a:pt x="194475" y="2405194"/>
                </a:lnTo>
                <a:lnTo>
                  <a:pt x="132420" y="2409433"/>
                </a:lnTo>
                <a:lnTo>
                  <a:pt x="67041" y="2412138"/>
                </a:lnTo>
                <a:lnTo>
                  <a:pt x="0" y="2413088"/>
                </a:lnTo>
              </a:path>
            </a:pathLst>
          </a:custGeom>
          <a:ln w="64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2" name="object 52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449241" y="3296877"/>
            <a:ext cx="114477" cy="374768"/>
          </a:xfrm>
          <a:prstGeom prst="rect">
            <a:avLst/>
          </a:prstGeom>
        </p:spPr>
      </p:pic>
      <p:sp>
        <p:nvSpPr>
          <p:cNvPr id="53" name="object 53"/>
          <p:cNvSpPr/>
          <p:nvPr/>
        </p:nvSpPr>
        <p:spPr>
          <a:xfrm>
            <a:off x="8620200" y="3935514"/>
            <a:ext cx="784860" cy="2226310"/>
          </a:xfrm>
          <a:custGeom>
            <a:avLst/>
            <a:gdLst/>
            <a:ahLst/>
            <a:cxnLst/>
            <a:rect l="l" t="t" r="r" b="b"/>
            <a:pathLst>
              <a:path w="784859" h="2226310">
                <a:moveTo>
                  <a:pt x="0" y="0"/>
                </a:moveTo>
                <a:lnTo>
                  <a:pt x="73071" y="1149"/>
                </a:lnTo>
                <a:lnTo>
                  <a:pt x="143873" y="4399"/>
                </a:lnTo>
                <a:lnTo>
                  <a:pt x="210102" y="9455"/>
                </a:lnTo>
                <a:lnTo>
                  <a:pt x="269455" y="16022"/>
                </a:lnTo>
                <a:lnTo>
                  <a:pt x="319629" y="23804"/>
                </a:lnTo>
                <a:lnTo>
                  <a:pt x="358319" y="32505"/>
                </a:lnTo>
                <a:lnTo>
                  <a:pt x="392036" y="51485"/>
                </a:lnTo>
                <a:lnTo>
                  <a:pt x="392036" y="1061288"/>
                </a:lnTo>
                <a:lnTo>
                  <a:pt x="400850" y="1070836"/>
                </a:lnTo>
                <a:lnTo>
                  <a:pt x="464462" y="1088803"/>
                </a:lnTo>
                <a:lnTo>
                  <a:pt x="514662" y="1096606"/>
                </a:lnTo>
                <a:lnTo>
                  <a:pt x="574059" y="1103212"/>
                </a:lnTo>
                <a:lnTo>
                  <a:pt x="640354" y="1108311"/>
                </a:lnTo>
                <a:lnTo>
                  <a:pt x="711248" y="1111597"/>
                </a:lnTo>
                <a:lnTo>
                  <a:pt x="784440" y="1112761"/>
                </a:lnTo>
                <a:lnTo>
                  <a:pt x="711248" y="1113925"/>
                </a:lnTo>
                <a:lnTo>
                  <a:pt x="640354" y="1117210"/>
                </a:lnTo>
                <a:lnTo>
                  <a:pt x="574059" y="1122310"/>
                </a:lnTo>
                <a:lnTo>
                  <a:pt x="514662" y="1128917"/>
                </a:lnTo>
                <a:lnTo>
                  <a:pt x="464462" y="1136722"/>
                </a:lnTo>
                <a:lnTo>
                  <a:pt x="425758" y="1145417"/>
                </a:lnTo>
                <a:lnTo>
                  <a:pt x="392036" y="1164247"/>
                </a:lnTo>
                <a:lnTo>
                  <a:pt x="392036" y="2174049"/>
                </a:lnTo>
                <a:lnTo>
                  <a:pt x="383223" y="2183719"/>
                </a:lnTo>
                <a:lnTo>
                  <a:pt x="319629" y="2201843"/>
                </a:lnTo>
                <a:lnTo>
                  <a:pt x="269455" y="2209690"/>
                </a:lnTo>
                <a:lnTo>
                  <a:pt x="210102" y="2216322"/>
                </a:lnTo>
                <a:lnTo>
                  <a:pt x="143873" y="2221435"/>
                </a:lnTo>
                <a:lnTo>
                  <a:pt x="73071" y="2224726"/>
                </a:lnTo>
                <a:lnTo>
                  <a:pt x="0" y="2225890"/>
                </a:lnTo>
              </a:path>
            </a:pathLst>
          </a:custGeom>
          <a:ln w="64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7998383" y="3458057"/>
            <a:ext cx="164465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spc="-5" dirty="0">
                <a:solidFill>
                  <a:srgbClr val="006FBF"/>
                </a:solidFill>
                <a:latin typeface="Calibri"/>
                <a:cs typeface="Calibri"/>
              </a:rPr>
              <a:t>Optimization</a:t>
            </a:r>
            <a:r>
              <a:rPr sz="1000" b="1" i="1" spc="-30" dirty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000" b="1" i="1" dirty="0">
                <a:solidFill>
                  <a:srgbClr val="006FBF"/>
                </a:solidFill>
                <a:latin typeface="Calibri"/>
                <a:cs typeface="Calibri"/>
              </a:rPr>
              <a:t>and</a:t>
            </a:r>
            <a:r>
              <a:rPr sz="1000" b="1" i="1" spc="-25" dirty="0">
                <a:solidFill>
                  <a:srgbClr val="006FBF"/>
                </a:solidFill>
                <a:latin typeface="Calibri"/>
                <a:cs typeface="Calibri"/>
              </a:rPr>
              <a:t> </a:t>
            </a:r>
            <a:r>
              <a:rPr sz="1000" b="1" i="1" spc="-5" dirty="0">
                <a:solidFill>
                  <a:srgbClr val="006FBF"/>
                </a:solidFill>
                <a:latin typeface="Calibri"/>
                <a:cs typeface="Calibri"/>
              </a:rPr>
              <a:t>transitioning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9718103" y="1996452"/>
            <a:ext cx="14147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i="1" spc="-5" dirty="0">
                <a:latin typeface="Calibri"/>
                <a:cs typeface="Calibri"/>
              </a:rPr>
              <a:t>COVID-19</a:t>
            </a:r>
            <a:r>
              <a:rPr sz="1200" b="1" i="1" spc="-20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Vaccination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9834740" y="4926495"/>
            <a:ext cx="167068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440"/>
              </a:lnSpc>
              <a:spcBef>
                <a:spcPts val="100"/>
              </a:spcBef>
            </a:pPr>
            <a:r>
              <a:rPr sz="1200" b="1" i="1" spc="-5" dirty="0">
                <a:latin typeface="Calibri"/>
                <a:cs typeface="Calibri"/>
              </a:rPr>
              <a:t>Routine</a:t>
            </a:r>
            <a:r>
              <a:rPr sz="1200" b="1" i="1" spc="-10" dirty="0">
                <a:latin typeface="Calibri"/>
                <a:cs typeface="Calibri"/>
              </a:rPr>
              <a:t> </a:t>
            </a:r>
            <a:r>
              <a:rPr sz="1200" b="1" i="1" spc="-5" dirty="0">
                <a:latin typeface="Calibri"/>
                <a:cs typeface="Calibri"/>
              </a:rPr>
              <a:t>immunization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000" b="1" i="1" spc="-5" dirty="0">
                <a:solidFill>
                  <a:srgbClr val="4371C3"/>
                </a:solidFill>
                <a:latin typeface="Calibri"/>
                <a:cs typeface="Calibri"/>
              </a:rPr>
              <a:t>(All</a:t>
            </a:r>
            <a:r>
              <a:rPr sz="1000" b="1" i="1" spc="-20" dirty="0">
                <a:solidFill>
                  <a:srgbClr val="4371C3"/>
                </a:solidFill>
                <a:latin typeface="Calibri"/>
                <a:cs typeface="Calibri"/>
              </a:rPr>
              <a:t> </a:t>
            </a:r>
            <a:r>
              <a:rPr sz="1000" b="1" i="1" spc="-5" dirty="0">
                <a:solidFill>
                  <a:srgbClr val="4371C3"/>
                </a:solidFill>
                <a:latin typeface="Calibri"/>
                <a:cs typeface="Calibri"/>
              </a:rPr>
              <a:t>vaccines</a:t>
            </a:r>
            <a:r>
              <a:rPr sz="1000" b="1" i="1" spc="-15" dirty="0">
                <a:solidFill>
                  <a:srgbClr val="4371C3"/>
                </a:solidFill>
                <a:latin typeface="Calibri"/>
                <a:cs typeface="Calibri"/>
              </a:rPr>
              <a:t> </a:t>
            </a:r>
            <a:r>
              <a:rPr sz="1000" b="1" i="1" spc="-5" dirty="0">
                <a:solidFill>
                  <a:srgbClr val="4371C3"/>
                </a:solidFill>
                <a:latin typeface="Calibri"/>
                <a:cs typeface="Calibri"/>
              </a:rPr>
              <a:t>in</a:t>
            </a:r>
            <a:r>
              <a:rPr sz="1000" b="1" i="1" spc="-10" dirty="0">
                <a:solidFill>
                  <a:srgbClr val="4371C3"/>
                </a:solidFill>
                <a:latin typeface="Calibri"/>
                <a:cs typeface="Calibri"/>
              </a:rPr>
              <a:t> </a:t>
            </a:r>
            <a:r>
              <a:rPr sz="1000" b="1" i="1" spc="-5" dirty="0">
                <a:solidFill>
                  <a:srgbClr val="4371C3"/>
                </a:solidFill>
                <a:latin typeface="Calibri"/>
                <a:cs typeface="Calibri"/>
              </a:rPr>
              <a:t>the</a:t>
            </a:r>
            <a:r>
              <a:rPr sz="1000" b="1" i="1" spc="-10" dirty="0">
                <a:solidFill>
                  <a:srgbClr val="4371C3"/>
                </a:solidFill>
                <a:latin typeface="Calibri"/>
                <a:cs typeface="Calibri"/>
              </a:rPr>
              <a:t> </a:t>
            </a:r>
            <a:r>
              <a:rPr sz="1000" b="1" i="1" dirty="0">
                <a:solidFill>
                  <a:srgbClr val="4371C3"/>
                </a:solidFill>
                <a:latin typeface="Calibri"/>
                <a:cs typeface="Calibri"/>
              </a:rPr>
              <a:t>RI</a:t>
            </a:r>
            <a:r>
              <a:rPr sz="1000" b="1" i="1" spc="-20" dirty="0">
                <a:solidFill>
                  <a:srgbClr val="4371C3"/>
                </a:solidFill>
                <a:latin typeface="Calibri"/>
                <a:cs typeface="Calibri"/>
              </a:rPr>
              <a:t> </a:t>
            </a:r>
            <a:r>
              <a:rPr sz="1000" b="1" i="1" spc="-5" dirty="0">
                <a:solidFill>
                  <a:srgbClr val="4371C3"/>
                </a:solidFill>
                <a:latin typeface="Calibri"/>
                <a:cs typeface="Calibri"/>
              </a:rPr>
              <a:t>Schedule)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57" name="object 57"/>
          <p:cNvGrpSpPr/>
          <p:nvPr/>
        </p:nvGrpSpPr>
        <p:grpSpPr>
          <a:xfrm>
            <a:off x="5895721" y="5367604"/>
            <a:ext cx="643255" cy="85725"/>
            <a:chOff x="5895721" y="5367604"/>
            <a:chExt cx="643255" cy="85725"/>
          </a:xfrm>
        </p:grpSpPr>
        <p:sp>
          <p:nvSpPr>
            <p:cNvPr id="58" name="object 58"/>
            <p:cNvSpPr/>
            <p:nvPr/>
          </p:nvSpPr>
          <p:spPr>
            <a:xfrm>
              <a:off x="5975273" y="5410085"/>
              <a:ext cx="483870" cy="1270"/>
            </a:xfrm>
            <a:custGeom>
              <a:avLst/>
              <a:gdLst/>
              <a:ahLst/>
              <a:cxnLst/>
              <a:rect l="l" t="t" r="r" b="b"/>
              <a:pathLst>
                <a:path w="483870" h="1270">
                  <a:moveTo>
                    <a:pt x="0" y="0"/>
                  </a:moveTo>
                  <a:lnTo>
                    <a:pt x="483844" y="711"/>
                  </a:lnTo>
                </a:path>
              </a:pathLst>
            </a:custGeom>
            <a:ln w="28439">
              <a:solidFill>
                <a:srgbClr val="BE8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895721" y="5367604"/>
              <a:ext cx="643255" cy="85725"/>
            </a:xfrm>
            <a:custGeom>
              <a:avLst/>
              <a:gdLst/>
              <a:ahLst/>
              <a:cxnLst/>
              <a:rect l="l" t="t" r="r" b="b"/>
              <a:pathLst>
                <a:path w="643254" h="85725">
                  <a:moveTo>
                    <a:pt x="85318" y="0"/>
                  </a:moveTo>
                  <a:lnTo>
                    <a:pt x="0" y="42481"/>
                  </a:lnTo>
                  <a:lnTo>
                    <a:pt x="85318" y="85318"/>
                  </a:lnTo>
                  <a:lnTo>
                    <a:pt x="85318" y="0"/>
                  </a:lnTo>
                  <a:close/>
                </a:path>
                <a:path w="643254" h="85725">
                  <a:moveTo>
                    <a:pt x="642962" y="43192"/>
                  </a:moveTo>
                  <a:lnTo>
                    <a:pt x="557644" y="355"/>
                  </a:lnTo>
                  <a:lnTo>
                    <a:pt x="557644" y="85674"/>
                  </a:lnTo>
                  <a:lnTo>
                    <a:pt x="642962" y="43192"/>
                  </a:lnTo>
                  <a:close/>
                </a:path>
              </a:pathLst>
            </a:custGeom>
            <a:solidFill>
              <a:srgbClr val="BE8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60"/>
          <p:cNvGrpSpPr/>
          <p:nvPr/>
        </p:nvGrpSpPr>
        <p:grpSpPr>
          <a:xfrm>
            <a:off x="6662521" y="4943706"/>
            <a:ext cx="850265" cy="1099185"/>
            <a:chOff x="6662521" y="4943706"/>
            <a:chExt cx="850265" cy="1099185"/>
          </a:xfrm>
        </p:grpSpPr>
        <p:pic>
          <p:nvPicPr>
            <p:cNvPr id="61" name="object 6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62521" y="4943706"/>
              <a:ext cx="849757" cy="1098889"/>
            </a:xfrm>
            <a:prstGeom prst="rect">
              <a:avLst/>
            </a:prstGeom>
          </p:spPr>
        </p:pic>
        <p:pic>
          <p:nvPicPr>
            <p:cNvPr id="62" name="object 6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75195" y="5639752"/>
              <a:ext cx="375475" cy="172084"/>
            </a:xfrm>
            <a:prstGeom prst="rect">
              <a:avLst/>
            </a:prstGeom>
          </p:spPr>
        </p:pic>
      </p:grpSp>
      <p:sp>
        <p:nvSpPr>
          <p:cNvPr id="63" name="object 63"/>
          <p:cNvSpPr txBox="1"/>
          <p:nvPr/>
        </p:nvSpPr>
        <p:spPr>
          <a:xfrm>
            <a:off x="6581063" y="4686375"/>
            <a:ext cx="914400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i="1" spc="-5" dirty="0">
                <a:latin typeface="Calibri"/>
                <a:cs typeface="Calibri"/>
              </a:rPr>
              <a:t>National</a:t>
            </a:r>
            <a:r>
              <a:rPr sz="700" b="1" i="1" spc="-30" dirty="0">
                <a:latin typeface="Calibri"/>
                <a:cs typeface="Calibri"/>
              </a:rPr>
              <a:t> </a:t>
            </a:r>
            <a:r>
              <a:rPr sz="700" b="1" i="1" spc="-5" dirty="0">
                <a:latin typeface="Calibri"/>
                <a:cs typeface="Calibri"/>
              </a:rPr>
              <a:t>DHIS2</a:t>
            </a:r>
            <a:r>
              <a:rPr sz="700" b="1" i="1" spc="-20" dirty="0">
                <a:latin typeface="Calibri"/>
                <a:cs typeface="Calibri"/>
              </a:rPr>
              <a:t> </a:t>
            </a:r>
            <a:r>
              <a:rPr sz="700" b="1" i="1" spc="-5" dirty="0">
                <a:latin typeface="Calibri"/>
                <a:cs typeface="Calibri"/>
              </a:rPr>
              <a:t>instance</a:t>
            </a:r>
            <a:endParaRPr sz="700">
              <a:latin typeface="Calibri"/>
              <a:cs typeface="Calibri"/>
            </a:endParaRPr>
          </a:p>
        </p:txBody>
      </p:sp>
      <p:pic>
        <p:nvPicPr>
          <p:cNvPr id="64" name="object 6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597725" y="2014194"/>
            <a:ext cx="276123" cy="276123"/>
          </a:xfrm>
          <a:prstGeom prst="rect">
            <a:avLst/>
          </a:prstGeom>
        </p:spPr>
      </p:pic>
      <p:pic>
        <p:nvPicPr>
          <p:cNvPr id="65" name="object 6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5486400" y="5043233"/>
            <a:ext cx="279361" cy="279361"/>
          </a:xfrm>
          <a:prstGeom prst="rect">
            <a:avLst/>
          </a:prstGeom>
        </p:spPr>
      </p:pic>
      <p:sp>
        <p:nvSpPr>
          <p:cNvPr id="66" name="object 66"/>
          <p:cNvSpPr txBox="1"/>
          <p:nvPr/>
        </p:nvSpPr>
        <p:spPr>
          <a:xfrm>
            <a:off x="5481256" y="5327535"/>
            <a:ext cx="36004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i="1" spc="-5" dirty="0">
                <a:solidFill>
                  <a:srgbClr val="7E5F00"/>
                </a:solidFill>
                <a:latin typeface="Calibri"/>
                <a:cs typeface="Calibri"/>
              </a:rPr>
              <a:t>A</a:t>
            </a:r>
            <a:r>
              <a:rPr sz="700" b="1" i="1" dirty="0">
                <a:solidFill>
                  <a:srgbClr val="7E5F00"/>
                </a:solidFill>
                <a:latin typeface="Calibri"/>
                <a:cs typeface="Calibri"/>
              </a:rPr>
              <a:t>n</a:t>
            </a:r>
            <a:r>
              <a:rPr sz="700" b="1" i="1" spc="5" dirty="0">
                <a:solidFill>
                  <a:srgbClr val="7E5F00"/>
                </a:solidFill>
                <a:latin typeface="Calibri"/>
                <a:cs typeface="Calibri"/>
              </a:rPr>
              <a:t>a</a:t>
            </a:r>
            <a:r>
              <a:rPr sz="700" b="1" i="1" spc="-15" dirty="0">
                <a:solidFill>
                  <a:srgbClr val="7E5F00"/>
                </a:solidFill>
                <a:latin typeface="Calibri"/>
                <a:cs typeface="Calibri"/>
              </a:rPr>
              <a:t>l</a:t>
            </a:r>
            <a:r>
              <a:rPr sz="700" b="1" i="1" spc="-10" dirty="0">
                <a:solidFill>
                  <a:srgbClr val="7E5F00"/>
                </a:solidFill>
                <a:latin typeface="Calibri"/>
                <a:cs typeface="Calibri"/>
              </a:rPr>
              <a:t>yti</a:t>
            </a:r>
            <a:r>
              <a:rPr sz="700" b="1" i="1" spc="-5" dirty="0">
                <a:solidFill>
                  <a:srgbClr val="7E5F00"/>
                </a:solidFill>
                <a:latin typeface="Calibri"/>
                <a:cs typeface="Calibri"/>
              </a:rPr>
              <a:t>c</a:t>
            </a:r>
            <a:r>
              <a:rPr sz="700" b="1" i="1" dirty="0">
                <a:solidFill>
                  <a:srgbClr val="7E5F00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579984" y="2265730"/>
            <a:ext cx="358775" cy="132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i="1" spc="-5" dirty="0">
                <a:solidFill>
                  <a:srgbClr val="7E5F00"/>
                </a:solidFill>
                <a:latin typeface="Calibri"/>
                <a:cs typeface="Calibri"/>
              </a:rPr>
              <a:t>A</a:t>
            </a:r>
            <a:r>
              <a:rPr sz="700" b="1" i="1" dirty="0">
                <a:solidFill>
                  <a:srgbClr val="7E5F00"/>
                </a:solidFill>
                <a:latin typeface="Calibri"/>
                <a:cs typeface="Calibri"/>
              </a:rPr>
              <a:t>na</a:t>
            </a:r>
            <a:r>
              <a:rPr sz="700" b="1" i="1" spc="-5" dirty="0">
                <a:solidFill>
                  <a:srgbClr val="7E5F00"/>
                </a:solidFill>
                <a:latin typeface="Calibri"/>
                <a:cs typeface="Calibri"/>
              </a:rPr>
              <a:t>l</a:t>
            </a:r>
            <a:r>
              <a:rPr sz="700" b="1" i="1" spc="-10" dirty="0">
                <a:solidFill>
                  <a:srgbClr val="7E5F00"/>
                </a:solidFill>
                <a:latin typeface="Calibri"/>
                <a:cs typeface="Calibri"/>
              </a:rPr>
              <a:t>yti</a:t>
            </a:r>
            <a:r>
              <a:rPr sz="700" b="1" i="1" spc="-5" dirty="0">
                <a:solidFill>
                  <a:srgbClr val="7E5F00"/>
                </a:solidFill>
                <a:latin typeface="Calibri"/>
                <a:cs typeface="Calibri"/>
              </a:rPr>
              <a:t>c</a:t>
            </a:r>
            <a:r>
              <a:rPr sz="700" b="1" i="1" dirty="0">
                <a:solidFill>
                  <a:srgbClr val="7E5F00"/>
                </a:solidFill>
                <a:latin typeface="Calibri"/>
                <a:cs typeface="Calibri"/>
              </a:rPr>
              <a:t>s</a:t>
            </a:r>
            <a:endParaRPr sz="700">
              <a:latin typeface="Calibri"/>
              <a:cs typeface="Calibri"/>
            </a:endParaRPr>
          </a:p>
        </p:txBody>
      </p:sp>
      <p:pic>
        <p:nvPicPr>
          <p:cNvPr id="68" name="object 68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027161" y="5160606"/>
            <a:ext cx="297002" cy="527037"/>
          </a:xfrm>
          <a:prstGeom prst="rect">
            <a:avLst/>
          </a:prstGeom>
        </p:spPr>
      </p:pic>
      <p:sp>
        <p:nvSpPr>
          <p:cNvPr id="69" name="object 6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pc="-5" dirty="0"/>
              <a:t>NPHCDA</a:t>
            </a:r>
            <a:r>
              <a:rPr dirty="0"/>
              <a:t> –</a:t>
            </a:r>
            <a:r>
              <a:rPr spc="5" dirty="0"/>
              <a:t> </a:t>
            </a:r>
            <a:r>
              <a:rPr spc="-5" dirty="0"/>
              <a:t>National</a:t>
            </a:r>
            <a:r>
              <a:rPr spc="5" dirty="0"/>
              <a:t> </a:t>
            </a:r>
            <a:r>
              <a:rPr dirty="0"/>
              <a:t>Primary</a:t>
            </a:r>
            <a:r>
              <a:rPr spc="10" dirty="0"/>
              <a:t> </a:t>
            </a:r>
            <a:r>
              <a:rPr dirty="0"/>
              <a:t>Health</a:t>
            </a:r>
            <a:r>
              <a:rPr spc="5" dirty="0"/>
              <a:t> </a:t>
            </a:r>
            <a:r>
              <a:rPr spc="-5" dirty="0"/>
              <a:t>Care</a:t>
            </a:r>
            <a:r>
              <a:rPr spc="10" dirty="0"/>
              <a:t> </a:t>
            </a:r>
            <a:r>
              <a:rPr spc="-5" dirty="0"/>
              <a:t>Development</a:t>
            </a:r>
            <a:r>
              <a:rPr spc="5" dirty="0"/>
              <a:t> </a:t>
            </a:r>
            <a:r>
              <a:rPr spc="-5" dirty="0"/>
              <a:t>Agency</a:t>
            </a:r>
          </a:p>
        </p:txBody>
      </p:sp>
      <p:sp>
        <p:nvSpPr>
          <p:cNvPr id="70" name="object 7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45"/>
              </a:lnSpc>
            </a:pPr>
            <a:fld id="{81D60167-4931-47E6-BA6A-407CBD079E47}" type="slidenum">
              <a:rPr sz="1800" dirty="0"/>
              <a:t>15</a:t>
            </a:fld>
            <a:endParaRPr sz="18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77517" y="1363319"/>
            <a:ext cx="4318635" cy="490855"/>
          </a:xfrm>
          <a:prstGeom prst="rect">
            <a:avLst/>
          </a:prstGeom>
          <a:solidFill>
            <a:srgbClr val="006FBF"/>
          </a:solidFill>
          <a:ln w="9359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60"/>
              </a:spcBef>
            </a:pP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1)</a:t>
            </a:r>
            <a:r>
              <a:rPr sz="13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Original</a:t>
            </a:r>
            <a:r>
              <a:rPr sz="13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hand</a:t>
            </a:r>
            <a:r>
              <a:rPr sz="13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drawn 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map</a:t>
            </a:r>
            <a:r>
              <a:rPr sz="13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3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microplan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87157" y="1981352"/>
            <a:ext cx="4318635" cy="3776345"/>
            <a:chOff x="1587157" y="1981352"/>
            <a:chExt cx="4318635" cy="377634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6605" y="1990445"/>
              <a:ext cx="4299483" cy="372919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91919" y="1986114"/>
              <a:ext cx="4309110" cy="3766820"/>
            </a:xfrm>
            <a:custGeom>
              <a:avLst/>
              <a:gdLst/>
              <a:ahLst/>
              <a:cxnLst/>
              <a:rect l="l" t="t" r="r" b="b"/>
              <a:pathLst>
                <a:path w="4309110" h="3766820">
                  <a:moveTo>
                    <a:pt x="0" y="3766680"/>
                  </a:moveTo>
                  <a:lnTo>
                    <a:pt x="0" y="0"/>
                  </a:lnTo>
                  <a:lnTo>
                    <a:pt x="4308843" y="0"/>
                  </a:lnTo>
                  <a:lnTo>
                    <a:pt x="4308843" y="3766680"/>
                  </a:lnTo>
                  <a:lnTo>
                    <a:pt x="0" y="3766680"/>
                  </a:lnTo>
                  <a:close/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961877" y="2495880"/>
              <a:ext cx="245745" cy="302260"/>
            </a:xfrm>
            <a:custGeom>
              <a:avLst/>
              <a:gdLst/>
              <a:ahLst/>
              <a:cxnLst/>
              <a:rect l="l" t="t" r="r" b="b"/>
              <a:pathLst>
                <a:path w="245745" h="302260">
                  <a:moveTo>
                    <a:pt x="122402" y="0"/>
                  </a:moveTo>
                  <a:lnTo>
                    <a:pt x="75777" y="11085"/>
                  </a:lnTo>
                  <a:lnTo>
                    <a:pt x="35464" y="43784"/>
                  </a:lnTo>
                  <a:lnTo>
                    <a:pt x="8963" y="93328"/>
                  </a:lnTo>
                  <a:lnTo>
                    <a:pt x="962" y="130722"/>
                  </a:lnTo>
                  <a:lnTo>
                    <a:pt x="0" y="150837"/>
                  </a:lnTo>
                  <a:lnTo>
                    <a:pt x="962" y="170955"/>
                  </a:lnTo>
                  <a:lnTo>
                    <a:pt x="8963" y="208352"/>
                  </a:lnTo>
                  <a:lnTo>
                    <a:pt x="25161" y="243298"/>
                  </a:lnTo>
                  <a:lnTo>
                    <a:pt x="61201" y="281520"/>
                  </a:lnTo>
                  <a:lnTo>
                    <a:pt x="106005" y="300810"/>
                  </a:lnTo>
                  <a:lnTo>
                    <a:pt x="122402" y="302044"/>
                  </a:lnTo>
                  <a:lnTo>
                    <a:pt x="138800" y="300810"/>
                  </a:lnTo>
                  <a:lnTo>
                    <a:pt x="183603" y="281520"/>
                  </a:lnTo>
                  <a:lnTo>
                    <a:pt x="219644" y="243298"/>
                  </a:lnTo>
                  <a:lnTo>
                    <a:pt x="235897" y="208352"/>
                  </a:lnTo>
                  <a:lnTo>
                    <a:pt x="244143" y="170955"/>
                  </a:lnTo>
                  <a:lnTo>
                    <a:pt x="245160" y="150837"/>
                  </a:lnTo>
                  <a:lnTo>
                    <a:pt x="244143" y="130722"/>
                  </a:lnTo>
                  <a:lnTo>
                    <a:pt x="235897" y="93328"/>
                  </a:lnTo>
                  <a:lnTo>
                    <a:pt x="219644" y="58379"/>
                  </a:lnTo>
                  <a:lnTo>
                    <a:pt x="183603" y="20154"/>
                  </a:lnTo>
                  <a:lnTo>
                    <a:pt x="138800" y="1175"/>
                  </a:lnTo>
                  <a:lnTo>
                    <a:pt x="122402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961877" y="2495880"/>
              <a:ext cx="245745" cy="302260"/>
            </a:xfrm>
            <a:custGeom>
              <a:avLst/>
              <a:gdLst/>
              <a:ahLst/>
              <a:cxnLst/>
              <a:rect l="l" t="t" r="r" b="b"/>
              <a:pathLst>
                <a:path w="245745" h="302260">
                  <a:moveTo>
                    <a:pt x="122402" y="0"/>
                  </a:moveTo>
                  <a:lnTo>
                    <a:pt x="169028" y="11085"/>
                  </a:lnTo>
                  <a:lnTo>
                    <a:pt x="209340" y="43784"/>
                  </a:lnTo>
                  <a:lnTo>
                    <a:pt x="235897" y="93328"/>
                  </a:lnTo>
                  <a:lnTo>
                    <a:pt x="244143" y="130722"/>
                  </a:lnTo>
                  <a:lnTo>
                    <a:pt x="245160" y="150837"/>
                  </a:lnTo>
                  <a:lnTo>
                    <a:pt x="244143" y="170955"/>
                  </a:lnTo>
                  <a:lnTo>
                    <a:pt x="235897" y="208352"/>
                  </a:lnTo>
                  <a:lnTo>
                    <a:pt x="219644" y="243298"/>
                  </a:lnTo>
                  <a:lnTo>
                    <a:pt x="183603" y="281520"/>
                  </a:lnTo>
                  <a:lnTo>
                    <a:pt x="138800" y="300810"/>
                  </a:lnTo>
                  <a:lnTo>
                    <a:pt x="122402" y="302044"/>
                  </a:lnTo>
                  <a:lnTo>
                    <a:pt x="106005" y="300810"/>
                  </a:lnTo>
                  <a:lnTo>
                    <a:pt x="61201" y="281520"/>
                  </a:lnTo>
                  <a:lnTo>
                    <a:pt x="25161" y="243298"/>
                  </a:lnTo>
                  <a:lnTo>
                    <a:pt x="8963" y="208352"/>
                  </a:lnTo>
                  <a:lnTo>
                    <a:pt x="962" y="170955"/>
                  </a:lnTo>
                  <a:lnTo>
                    <a:pt x="0" y="150837"/>
                  </a:lnTo>
                  <a:lnTo>
                    <a:pt x="962" y="130722"/>
                  </a:lnTo>
                  <a:lnTo>
                    <a:pt x="8963" y="93328"/>
                  </a:lnTo>
                  <a:lnTo>
                    <a:pt x="25161" y="58379"/>
                  </a:lnTo>
                  <a:lnTo>
                    <a:pt x="61201" y="20154"/>
                  </a:lnTo>
                  <a:lnTo>
                    <a:pt x="106005" y="1175"/>
                  </a:lnTo>
                  <a:lnTo>
                    <a:pt x="122402" y="0"/>
                  </a:lnTo>
                  <a:close/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978437" y="2430615"/>
            <a:ext cx="96520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3436111" y="3432518"/>
            <a:ext cx="299085" cy="321945"/>
            <a:chOff x="3436111" y="3432518"/>
            <a:chExt cx="299085" cy="321945"/>
          </a:xfrm>
        </p:grpSpPr>
        <p:sp>
          <p:nvSpPr>
            <p:cNvPr id="10" name="object 10"/>
            <p:cNvSpPr/>
            <p:nvPr/>
          </p:nvSpPr>
          <p:spPr>
            <a:xfrm>
              <a:off x="3440874" y="3437280"/>
              <a:ext cx="289560" cy="312420"/>
            </a:xfrm>
            <a:custGeom>
              <a:avLst/>
              <a:gdLst/>
              <a:ahLst/>
              <a:cxnLst/>
              <a:rect l="l" t="t" r="r" b="b"/>
              <a:pathLst>
                <a:path w="289560" h="312420">
                  <a:moveTo>
                    <a:pt x="144360" y="0"/>
                  </a:moveTo>
                  <a:lnTo>
                    <a:pt x="89287" y="11540"/>
                  </a:lnTo>
                  <a:lnTo>
                    <a:pt x="55894" y="32199"/>
                  </a:lnTo>
                  <a:lnTo>
                    <a:pt x="29737" y="60369"/>
                  </a:lnTo>
                  <a:lnTo>
                    <a:pt x="10485" y="96397"/>
                  </a:lnTo>
                  <a:lnTo>
                    <a:pt x="1109" y="135015"/>
                  </a:lnTo>
                  <a:lnTo>
                    <a:pt x="0" y="155879"/>
                  </a:lnTo>
                  <a:lnTo>
                    <a:pt x="1109" y="176743"/>
                  </a:lnTo>
                  <a:lnTo>
                    <a:pt x="10485" y="215362"/>
                  </a:lnTo>
                  <a:lnTo>
                    <a:pt x="29737" y="251390"/>
                  </a:lnTo>
                  <a:lnTo>
                    <a:pt x="55894" y="279560"/>
                  </a:lnTo>
                  <a:lnTo>
                    <a:pt x="89287" y="300274"/>
                  </a:lnTo>
                  <a:lnTo>
                    <a:pt x="144360" y="312115"/>
                  </a:lnTo>
                  <a:lnTo>
                    <a:pt x="163668" y="310822"/>
                  </a:lnTo>
                  <a:lnTo>
                    <a:pt x="216725" y="290880"/>
                  </a:lnTo>
                  <a:lnTo>
                    <a:pt x="246829" y="266487"/>
                  </a:lnTo>
                  <a:lnTo>
                    <a:pt x="269646" y="233997"/>
                  </a:lnTo>
                  <a:lnTo>
                    <a:pt x="284364" y="196424"/>
                  </a:lnTo>
                  <a:lnTo>
                    <a:pt x="289090" y="155879"/>
                  </a:lnTo>
                  <a:lnTo>
                    <a:pt x="287925" y="135015"/>
                  </a:lnTo>
                  <a:lnTo>
                    <a:pt x="278304" y="96397"/>
                  </a:lnTo>
                  <a:lnTo>
                    <a:pt x="258996" y="60369"/>
                  </a:lnTo>
                  <a:lnTo>
                    <a:pt x="232840" y="32199"/>
                  </a:lnTo>
                  <a:lnTo>
                    <a:pt x="199446" y="11540"/>
                  </a:lnTo>
                  <a:lnTo>
                    <a:pt x="144360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40874" y="3437280"/>
              <a:ext cx="289560" cy="312420"/>
            </a:xfrm>
            <a:custGeom>
              <a:avLst/>
              <a:gdLst/>
              <a:ahLst/>
              <a:cxnLst/>
              <a:rect l="l" t="t" r="r" b="b"/>
              <a:pathLst>
                <a:path w="289560" h="312420">
                  <a:moveTo>
                    <a:pt x="144360" y="0"/>
                  </a:moveTo>
                  <a:lnTo>
                    <a:pt x="199446" y="11540"/>
                  </a:lnTo>
                  <a:lnTo>
                    <a:pt x="232840" y="32199"/>
                  </a:lnTo>
                  <a:lnTo>
                    <a:pt x="258996" y="60369"/>
                  </a:lnTo>
                  <a:lnTo>
                    <a:pt x="278304" y="96397"/>
                  </a:lnTo>
                  <a:lnTo>
                    <a:pt x="287925" y="135015"/>
                  </a:lnTo>
                  <a:lnTo>
                    <a:pt x="289090" y="155879"/>
                  </a:lnTo>
                  <a:lnTo>
                    <a:pt x="287925" y="176743"/>
                  </a:lnTo>
                  <a:lnTo>
                    <a:pt x="278304" y="215362"/>
                  </a:lnTo>
                  <a:lnTo>
                    <a:pt x="258996" y="251390"/>
                  </a:lnTo>
                  <a:lnTo>
                    <a:pt x="232840" y="279560"/>
                  </a:lnTo>
                  <a:lnTo>
                    <a:pt x="199446" y="300274"/>
                  </a:lnTo>
                  <a:lnTo>
                    <a:pt x="144360" y="312115"/>
                  </a:lnTo>
                  <a:lnTo>
                    <a:pt x="125060" y="310822"/>
                  </a:lnTo>
                  <a:lnTo>
                    <a:pt x="72009" y="290880"/>
                  </a:lnTo>
                  <a:lnTo>
                    <a:pt x="41905" y="266487"/>
                  </a:lnTo>
                  <a:lnTo>
                    <a:pt x="19088" y="233997"/>
                  </a:lnTo>
                  <a:lnTo>
                    <a:pt x="4548" y="196424"/>
                  </a:lnTo>
                  <a:lnTo>
                    <a:pt x="0" y="155879"/>
                  </a:lnTo>
                  <a:lnTo>
                    <a:pt x="1109" y="135015"/>
                  </a:lnTo>
                  <a:lnTo>
                    <a:pt x="10485" y="96397"/>
                  </a:lnTo>
                  <a:lnTo>
                    <a:pt x="29737" y="60369"/>
                  </a:lnTo>
                  <a:lnTo>
                    <a:pt x="55894" y="32199"/>
                  </a:lnTo>
                  <a:lnTo>
                    <a:pt x="89287" y="11540"/>
                  </a:lnTo>
                  <a:lnTo>
                    <a:pt x="144360" y="0"/>
                  </a:lnTo>
                  <a:close/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492360" y="3381743"/>
            <a:ext cx="96520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47199" y="4699355"/>
            <a:ext cx="241935" cy="321945"/>
            <a:chOff x="3347199" y="4699355"/>
            <a:chExt cx="241935" cy="321945"/>
          </a:xfrm>
        </p:grpSpPr>
        <p:sp>
          <p:nvSpPr>
            <p:cNvPr id="14" name="object 14"/>
            <p:cNvSpPr/>
            <p:nvPr/>
          </p:nvSpPr>
          <p:spPr>
            <a:xfrm>
              <a:off x="3351961" y="4704118"/>
              <a:ext cx="232410" cy="312420"/>
            </a:xfrm>
            <a:custGeom>
              <a:avLst/>
              <a:gdLst/>
              <a:ahLst/>
              <a:cxnLst/>
              <a:rect l="l" t="t" r="r" b="b"/>
              <a:pathLst>
                <a:path w="232410" h="312420">
                  <a:moveTo>
                    <a:pt x="115912" y="0"/>
                  </a:moveTo>
                  <a:lnTo>
                    <a:pt x="71773" y="11540"/>
                  </a:lnTo>
                  <a:lnTo>
                    <a:pt x="33616" y="45272"/>
                  </a:lnTo>
                  <a:lnTo>
                    <a:pt x="8502" y="96397"/>
                  </a:lnTo>
                  <a:lnTo>
                    <a:pt x="899" y="135015"/>
                  </a:lnTo>
                  <a:lnTo>
                    <a:pt x="0" y="155879"/>
                  </a:lnTo>
                  <a:lnTo>
                    <a:pt x="899" y="176743"/>
                  </a:lnTo>
                  <a:lnTo>
                    <a:pt x="8502" y="215362"/>
                  </a:lnTo>
                  <a:lnTo>
                    <a:pt x="23890" y="251391"/>
                  </a:lnTo>
                  <a:lnTo>
                    <a:pt x="57962" y="290880"/>
                  </a:lnTo>
                  <a:lnTo>
                    <a:pt x="100480" y="310833"/>
                  </a:lnTo>
                  <a:lnTo>
                    <a:pt x="115912" y="312127"/>
                  </a:lnTo>
                  <a:lnTo>
                    <a:pt x="131352" y="310833"/>
                  </a:lnTo>
                  <a:lnTo>
                    <a:pt x="173875" y="290880"/>
                  </a:lnTo>
                  <a:lnTo>
                    <a:pt x="207947" y="251391"/>
                  </a:lnTo>
                  <a:lnTo>
                    <a:pt x="223385" y="215362"/>
                  </a:lnTo>
                  <a:lnTo>
                    <a:pt x="231237" y="176743"/>
                  </a:lnTo>
                  <a:lnTo>
                    <a:pt x="232194" y="155879"/>
                  </a:lnTo>
                  <a:lnTo>
                    <a:pt x="231237" y="135015"/>
                  </a:lnTo>
                  <a:lnTo>
                    <a:pt x="223385" y="96397"/>
                  </a:lnTo>
                  <a:lnTo>
                    <a:pt x="207947" y="60369"/>
                  </a:lnTo>
                  <a:lnTo>
                    <a:pt x="173875" y="20878"/>
                  </a:lnTo>
                  <a:lnTo>
                    <a:pt x="131352" y="1237"/>
                  </a:lnTo>
                  <a:lnTo>
                    <a:pt x="115912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351961" y="4704118"/>
              <a:ext cx="232410" cy="312420"/>
            </a:xfrm>
            <a:custGeom>
              <a:avLst/>
              <a:gdLst/>
              <a:ahLst/>
              <a:cxnLst/>
              <a:rect l="l" t="t" r="r" b="b"/>
              <a:pathLst>
                <a:path w="232410" h="312420">
                  <a:moveTo>
                    <a:pt x="115912" y="0"/>
                  </a:moveTo>
                  <a:lnTo>
                    <a:pt x="160064" y="11540"/>
                  </a:lnTo>
                  <a:lnTo>
                    <a:pt x="198221" y="45272"/>
                  </a:lnTo>
                  <a:lnTo>
                    <a:pt x="223385" y="96397"/>
                  </a:lnTo>
                  <a:lnTo>
                    <a:pt x="231237" y="135015"/>
                  </a:lnTo>
                  <a:lnTo>
                    <a:pt x="232194" y="155879"/>
                  </a:lnTo>
                  <a:lnTo>
                    <a:pt x="231237" y="176743"/>
                  </a:lnTo>
                  <a:lnTo>
                    <a:pt x="223385" y="215362"/>
                  </a:lnTo>
                  <a:lnTo>
                    <a:pt x="207947" y="251391"/>
                  </a:lnTo>
                  <a:lnTo>
                    <a:pt x="173875" y="290880"/>
                  </a:lnTo>
                  <a:lnTo>
                    <a:pt x="131352" y="310833"/>
                  </a:lnTo>
                  <a:lnTo>
                    <a:pt x="115912" y="312127"/>
                  </a:lnTo>
                  <a:lnTo>
                    <a:pt x="100480" y="310833"/>
                  </a:lnTo>
                  <a:lnTo>
                    <a:pt x="57962" y="290880"/>
                  </a:lnTo>
                  <a:lnTo>
                    <a:pt x="23890" y="251391"/>
                  </a:lnTo>
                  <a:lnTo>
                    <a:pt x="8502" y="215362"/>
                  </a:lnTo>
                  <a:lnTo>
                    <a:pt x="899" y="176743"/>
                  </a:lnTo>
                  <a:lnTo>
                    <a:pt x="0" y="155879"/>
                  </a:lnTo>
                  <a:lnTo>
                    <a:pt x="899" y="135015"/>
                  </a:lnTo>
                  <a:lnTo>
                    <a:pt x="8502" y="96397"/>
                  </a:lnTo>
                  <a:lnTo>
                    <a:pt x="23890" y="60369"/>
                  </a:lnTo>
                  <a:lnTo>
                    <a:pt x="57962" y="20878"/>
                  </a:lnTo>
                  <a:lnTo>
                    <a:pt x="100480" y="1237"/>
                  </a:lnTo>
                  <a:lnTo>
                    <a:pt x="115912" y="0"/>
                  </a:lnTo>
                  <a:close/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351606" y="4649304"/>
            <a:ext cx="96520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2237676" y="4246117"/>
            <a:ext cx="255270" cy="323215"/>
            <a:chOff x="2237676" y="4246117"/>
            <a:chExt cx="255270" cy="323215"/>
          </a:xfrm>
        </p:grpSpPr>
        <p:sp>
          <p:nvSpPr>
            <p:cNvPr id="18" name="object 18"/>
            <p:cNvSpPr/>
            <p:nvPr/>
          </p:nvSpPr>
          <p:spPr>
            <a:xfrm>
              <a:off x="2242439" y="4250880"/>
              <a:ext cx="245745" cy="313690"/>
            </a:xfrm>
            <a:custGeom>
              <a:avLst/>
              <a:gdLst/>
              <a:ahLst/>
              <a:cxnLst/>
              <a:rect l="l" t="t" r="r" b="b"/>
              <a:pathLst>
                <a:path w="245744" h="313689">
                  <a:moveTo>
                    <a:pt x="122402" y="0"/>
                  </a:moveTo>
                  <a:lnTo>
                    <a:pt x="75777" y="11540"/>
                  </a:lnTo>
                  <a:lnTo>
                    <a:pt x="35459" y="45627"/>
                  </a:lnTo>
                  <a:lnTo>
                    <a:pt x="8963" y="97110"/>
                  </a:lnTo>
                  <a:lnTo>
                    <a:pt x="962" y="135737"/>
                  </a:lnTo>
                  <a:lnTo>
                    <a:pt x="0" y="156603"/>
                  </a:lnTo>
                  <a:lnTo>
                    <a:pt x="962" y="177468"/>
                  </a:lnTo>
                  <a:lnTo>
                    <a:pt x="8963" y="216234"/>
                  </a:lnTo>
                  <a:lnTo>
                    <a:pt x="25155" y="252475"/>
                  </a:lnTo>
                  <a:lnTo>
                    <a:pt x="61201" y="292315"/>
                  </a:lnTo>
                  <a:lnTo>
                    <a:pt x="106005" y="311957"/>
                  </a:lnTo>
                  <a:lnTo>
                    <a:pt x="122402" y="313194"/>
                  </a:lnTo>
                  <a:lnTo>
                    <a:pt x="138800" y="311957"/>
                  </a:lnTo>
                  <a:lnTo>
                    <a:pt x="183603" y="292315"/>
                  </a:lnTo>
                  <a:lnTo>
                    <a:pt x="219644" y="252475"/>
                  </a:lnTo>
                  <a:lnTo>
                    <a:pt x="235897" y="216234"/>
                  </a:lnTo>
                  <a:lnTo>
                    <a:pt x="244143" y="177468"/>
                  </a:lnTo>
                  <a:lnTo>
                    <a:pt x="245160" y="156603"/>
                  </a:lnTo>
                  <a:lnTo>
                    <a:pt x="244143" y="135737"/>
                  </a:lnTo>
                  <a:lnTo>
                    <a:pt x="235897" y="97110"/>
                  </a:lnTo>
                  <a:lnTo>
                    <a:pt x="219644" y="60869"/>
                  </a:lnTo>
                  <a:lnTo>
                    <a:pt x="183603" y="20878"/>
                  </a:lnTo>
                  <a:lnTo>
                    <a:pt x="138800" y="1237"/>
                  </a:lnTo>
                  <a:lnTo>
                    <a:pt x="122402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42439" y="4250880"/>
              <a:ext cx="245745" cy="313690"/>
            </a:xfrm>
            <a:custGeom>
              <a:avLst/>
              <a:gdLst/>
              <a:ahLst/>
              <a:cxnLst/>
              <a:rect l="l" t="t" r="r" b="b"/>
              <a:pathLst>
                <a:path w="245744" h="313689">
                  <a:moveTo>
                    <a:pt x="122402" y="0"/>
                  </a:moveTo>
                  <a:lnTo>
                    <a:pt x="169028" y="11540"/>
                  </a:lnTo>
                  <a:lnTo>
                    <a:pt x="209340" y="45627"/>
                  </a:lnTo>
                  <a:lnTo>
                    <a:pt x="235897" y="97110"/>
                  </a:lnTo>
                  <a:lnTo>
                    <a:pt x="244143" y="135737"/>
                  </a:lnTo>
                  <a:lnTo>
                    <a:pt x="245160" y="156603"/>
                  </a:lnTo>
                  <a:lnTo>
                    <a:pt x="244143" y="177468"/>
                  </a:lnTo>
                  <a:lnTo>
                    <a:pt x="235897" y="216234"/>
                  </a:lnTo>
                  <a:lnTo>
                    <a:pt x="219644" y="252475"/>
                  </a:lnTo>
                  <a:lnTo>
                    <a:pt x="183603" y="292315"/>
                  </a:lnTo>
                  <a:lnTo>
                    <a:pt x="138800" y="311957"/>
                  </a:lnTo>
                  <a:lnTo>
                    <a:pt x="122402" y="313194"/>
                  </a:lnTo>
                  <a:lnTo>
                    <a:pt x="106005" y="311957"/>
                  </a:lnTo>
                  <a:lnTo>
                    <a:pt x="61201" y="292315"/>
                  </a:lnTo>
                  <a:lnTo>
                    <a:pt x="25155" y="252475"/>
                  </a:lnTo>
                  <a:lnTo>
                    <a:pt x="8963" y="216234"/>
                  </a:lnTo>
                  <a:lnTo>
                    <a:pt x="962" y="177468"/>
                  </a:lnTo>
                  <a:lnTo>
                    <a:pt x="0" y="156603"/>
                  </a:lnTo>
                  <a:lnTo>
                    <a:pt x="962" y="135737"/>
                  </a:lnTo>
                  <a:lnTo>
                    <a:pt x="8963" y="97110"/>
                  </a:lnTo>
                  <a:lnTo>
                    <a:pt x="25155" y="60869"/>
                  </a:lnTo>
                  <a:lnTo>
                    <a:pt x="61201" y="20878"/>
                  </a:lnTo>
                  <a:lnTo>
                    <a:pt x="106005" y="1237"/>
                  </a:lnTo>
                  <a:lnTo>
                    <a:pt x="122402" y="0"/>
                  </a:lnTo>
                  <a:close/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257920" y="4193540"/>
            <a:ext cx="96520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968005" y="4642554"/>
            <a:ext cx="259079" cy="322580"/>
            <a:chOff x="4968005" y="4642554"/>
            <a:chExt cx="259079" cy="322580"/>
          </a:xfrm>
        </p:grpSpPr>
        <p:sp>
          <p:nvSpPr>
            <p:cNvPr id="22" name="object 22"/>
            <p:cNvSpPr/>
            <p:nvPr/>
          </p:nvSpPr>
          <p:spPr>
            <a:xfrm>
              <a:off x="4972685" y="4647234"/>
              <a:ext cx="249554" cy="313690"/>
            </a:xfrm>
            <a:custGeom>
              <a:avLst/>
              <a:gdLst/>
              <a:ahLst/>
              <a:cxnLst/>
              <a:rect l="l" t="t" r="r" b="b"/>
              <a:pathLst>
                <a:path w="249554" h="313689">
                  <a:moveTo>
                    <a:pt x="124548" y="0"/>
                  </a:moveTo>
                  <a:lnTo>
                    <a:pt x="77123" y="11551"/>
                  </a:lnTo>
                  <a:lnTo>
                    <a:pt x="36310" y="45635"/>
                  </a:lnTo>
                  <a:lnTo>
                    <a:pt x="16560" y="78486"/>
                  </a:lnTo>
                  <a:lnTo>
                    <a:pt x="4094" y="116058"/>
                  </a:lnTo>
                  <a:lnTo>
                    <a:pt x="0" y="156603"/>
                  </a:lnTo>
                  <a:lnTo>
                    <a:pt x="1017" y="177473"/>
                  </a:lnTo>
                  <a:lnTo>
                    <a:pt x="9263" y="216241"/>
                  </a:lnTo>
                  <a:lnTo>
                    <a:pt x="25778" y="252487"/>
                  </a:lnTo>
                  <a:lnTo>
                    <a:pt x="62280" y="292328"/>
                  </a:lnTo>
                  <a:lnTo>
                    <a:pt x="107884" y="311970"/>
                  </a:lnTo>
                  <a:lnTo>
                    <a:pt x="124548" y="313207"/>
                  </a:lnTo>
                  <a:lnTo>
                    <a:pt x="141220" y="311970"/>
                  </a:lnTo>
                  <a:lnTo>
                    <a:pt x="186829" y="292328"/>
                  </a:lnTo>
                  <a:lnTo>
                    <a:pt x="223330" y="252487"/>
                  </a:lnTo>
                  <a:lnTo>
                    <a:pt x="239846" y="216241"/>
                  </a:lnTo>
                  <a:lnTo>
                    <a:pt x="248092" y="177473"/>
                  </a:lnTo>
                  <a:lnTo>
                    <a:pt x="249110" y="156603"/>
                  </a:lnTo>
                  <a:lnTo>
                    <a:pt x="248092" y="135739"/>
                  </a:lnTo>
                  <a:lnTo>
                    <a:pt x="239846" y="97121"/>
                  </a:lnTo>
                  <a:lnTo>
                    <a:pt x="223330" y="60880"/>
                  </a:lnTo>
                  <a:lnTo>
                    <a:pt x="186829" y="20891"/>
                  </a:lnTo>
                  <a:lnTo>
                    <a:pt x="141220" y="1239"/>
                  </a:lnTo>
                  <a:lnTo>
                    <a:pt x="124548" y="0"/>
                  </a:lnTo>
                  <a:close/>
                </a:path>
              </a:pathLst>
            </a:custGeom>
            <a:solidFill>
              <a:srgbClr val="0000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972685" y="4647234"/>
              <a:ext cx="249554" cy="313690"/>
            </a:xfrm>
            <a:custGeom>
              <a:avLst/>
              <a:gdLst/>
              <a:ahLst/>
              <a:cxnLst/>
              <a:rect l="l" t="t" r="r" b="b"/>
              <a:pathLst>
                <a:path w="249554" h="313689">
                  <a:moveTo>
                    <a:pt x="124548" y="0"/>
                  </a:moveTo>
                  <a:lnTo>
                    <a:pt x="171986" y="11551"/>
                  </a:lnTo>
                  <a:lnTo>
                    <a:pt x="212794" y="45635"/>
                  </a:lnTo>
                  <a:lnTo>
                    <a:pt x="232549" y="78486"/>
                  </a:lnTo>
                  <a:lnTo>
                    <a:pt x="245016" y="116058"/>
                  </a:lnTo>
                  <a:lnTo>
                    <a:pt x="249110" y="156603"/>
                  </a:lnTo>
                  <a:lnTo>
                    <a:pt x="248092" y="177473"/>
                  </a:lnTo>
                  <a:lnTo>
                    <a:pt x="239846" y="216241"/>
                  </a:lnTo>
                  <a:lnTo>
                    <a:pt x="223330" y="252487"/>
                  </a:lnTo>
                  <a:lnTo>
                    <a:pt x="186829" y="292328"/>
                  </a:lnTo>
                  <a:lnTo>
                    <a:pt x="141220" y="311970"/>
                  </a:lnTo>
                  <a:lnTo>
                    <a:pt x="124548" y="313207"/>
                  </a:lnTo>
                  <a:lnTo>
                    <a:pt x="107884" y="311970"/>
                  </a:lnTo>
                  <a:lnTo>
                    <a:pt x="62280" y="292328"/>
                  </a:lnTo>
                  <a:lnTo>
                    <a:pt x="25778" y="252487"/>
                  </a:lnTo>
                  <a:lnTo>
                    <a:pt x="9263" y="216241"/>
                  </a:lnTo>
                  <a:lnTo>
                    <a:pt x="1017" y="177473"/>
                  </a:lnTo>
                  <a:lnTo>
                    <a:pt x="0" y="156603"/>
                  </a:lnTo>
                  <a:lnTo>
                    <a:pt x="1017" y="135739"/>
                  </a:lnTo>
                  <a:lnTo>
                    <a:pt x="9263" y="97121"/>
                  </a:lnTo>
                  <a:lnTo>
                    <a:pt x="25778" y="60880"/>
                  </a:lnTo>
                  <a:lnTo>
                    <a:pt x="62280" y="20891"/>
                  </a:lnTo>
                  <a:lnTo>
                    <a:pt x="107884" y="1239"/>
                  </a:lnTo>
                  <a:lnTo>
                    <a:pt x="124548" y="0"/>
                  </a:lnTo>
                  <a:close/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989957" y="4592066"/>
            <a:ext cx="96520" cy="224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5961234" y="2035435"/>
            <a:ext cx="4655185" cy="3723004"/>
            <a:chOff x="5961234" y="2035435"/>
            <a:chExt cx="4655185" cy="3723004"/>
          </a:xfrm>
        </p:grpSpPr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70600" y="2044446"/>
              <a:ext cx="4636084" cy="369865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965914" y="2040115"/>
              <a:ext cx="4645660" cy="3713479"/>
            </a:xfrm>
            <a:custGeom>
              <a:avLst/>
              <a:gdLst/>
              <a:ahLst/>
              <a:cxnLst/>
              <a:rect l="l" t="t" r="r" b="b"/>
              <a:pathLst>
                <a:path w="4645659" h="3713479">
                  <a:moveTo>
                    <a:pt x="0" y="0"/>
                  </a:moveTo>
                  <a:lnTo>
                    <a:pt x="4645444" y="0"/>
                  </a:lnTo>
                  <a:lnTo>
                    <a:pt x="4645444" y="3713048"/>
                  </a:lnTo>
                  <a:lnTo>
                    <a:pt x="0" y="3713048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5970600" y="1368005"/>
            <a:ext cx="4643755" cy="490855"/>
          </a:xfrm>
          <a:prstGeom prst="rect">
            <a:avLst/>
          </a:prstGeom>
          <a:solidFill>
            <a:srgbClr val="006FBF"/>
          </a:solidFill>
          <a:ln w="9359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 marR="211454">
              <a:lnSpc>
                <a:spcPct val="100000"/>
              </a:lnSpc>
              <a:spcBef>
                <a:spcPts val="370"/>
              </a:spcBef>
            </a:pP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2)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Revised</a:t>
            </a:r>
            <a:r>
              <a:rPr sz="13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microplan</a:t>
            </a:r>
            <a:r>
              <a:rPr sz="13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map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sz="13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300" b="1" spc="2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GIS</a:t>
            </a:r>
            <a:r>
              <a:rPr sz="13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data</a:t>
            </a:r>
            <a:r>
              <a:rPr sz="13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optimized</a:t>
            </a:r>
            <a:r>
              <a:rPr sz="13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dirty="0">
                <a:solidFill>
                  <a:srgbClr val="FFFFFF"/>
                </a:solidFill>
                <a:latin typeface="Calibri"/>
                <a:cs typeface="Calibri"/>
              </a:rPr>
              <a:t>11 </a:t>
            </a:r>
            <a:r>
              <a:rPr sz="1300" b="1" spc="-2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FFFFFF"/>
                </a:solidFill>
                <a:latin typeface="Calibri"/>
                <a:cs typeface="Calibri"/>
              </a:rPr>
              <a:t>vaccination</a:t>
            </a:r>
            <a:r>
              <a:rPr sz="13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300" b="1" spc="-5" dirty="0">
                <a:solidFill>
                  <a:srgbClr val="FFFFFF"/>
                </a:solidFill>
                <a:latin typeface="Calibri"/>
                <a:cs typeface="Calibri"/>
              </a:rPr>
              <a:t>teams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pc="-5" dirty="0"/>
              <a:t>NPHCDA</a:t>
            </a:r>
            <a:r>
              <a:rPr dirty="0"/>
              <a:t> –</a:t>
            </a:r>
            <a:r>
              <a:rPr spc="5" dirty="0"/>
              <a:t> </a:t>
            </a:r>
            <a:r>
              <a:rPr spc="-5" dirty="0"/>
              <a:t>National</a:t>
            </a:r>
            <a:r>
              <a:rPr spc="5" dirty="0"/>
              <a:t> </a:t>
            </a:r>
            <a:r>
              <a:rPr dirty="0"/>
              <a:t>Primary</a:t>
            </a:r>
            <a:r>
              <a:rPr spc="10" dirty="0"/>
              <a:t> </a:t>
            </a:r>
            <a:r>
              <a:rPr dirty="0"/>
              <a:t>Health</a:t>
            </a:r>
            <a:r>
              <a:rPr spc="5" dirty="0"/>
              <a:t> </a:t>
            </a:r>
            <a:r>
              <a:rPr spc="-5" dirty="0"/>
              <a:t>Care</a:t>
            </a:r>
            <a:r>
              <a:rPr spc="10" dirty="0"/>
              <a:t> </a:t>
            </a:r>
            <a:r>
              <a:rPr spc="-5" dirty="0"/>
              <a:t>Development</a:t>
            </a:r>
            <a:r>
              <a:rPr spc="5" dirty="0"/>
              <a:t> </a:t>
            </a:r>
            <a:r>
              <a:rPr spc="-5" dirty="0"/>
              <a:t>Agency</a:t>
            </a: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45"/>
              </a:lnSpc>
            </a:pPr>
            <a:fld id="{81D60167-4931-47E6-BA6A-407CBD079E47}" type="slidenum">
              <a:rPr sz="1800" dirty="0"/>
              <a:t>16</a:t>
            </a:fld>
            <a:endParaRPr sz="1800"/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76225" marR="5080">
              <a:lnSpc>
                <a:spcPts val="2590"/>
              </a:lnSpc>
              <a:spcBef>
                <a:spcPts val="425"/>
              </a:spcBef>
            </a:pPr>
            <a:r>
              <a:rPr sz="2400" spc="-5" dirty="0"/>
              <a:t>There</a:t>
            </a:r>
            <a:r>
              <a:rPr sz="2400" spc="120" dirty="0"/>
              <a:t> </a:t>
            </a:r>
            <a:r>
              <a:rPr sz="2400" spc="-5" dirty="0"/>
              <a:t>is</a:t>
            </a:r>
            <a:r>
              <a:rPr sz="2400" spc="125" dirty="0"/>
              <a:t> </a:t>
            </a:r>
            <a:r>
              <a:rPr sz="2400" dirty="0"/>
              <a:t>a</a:t>
            </a:r>
            <a:r>
              <a:rPr sz="2400" spc="120" dirty="0"/>
              <a:t> </a:t>
            </a:r>
            <a:r>
              <a:rPr sz="2400" spc="-20" dirty="0"/>
              <a:t>shift</a:t>
            </a:r>
            <a:r>
              <a:rPr sz="2400" spc="105" dirty="0"/>
              <a:t> </a:t>
            </a:r>
            <a:r>
              <a:rPr sz="2400" spc="-5" dirty="0"/>
              <a:t>from</a:t>
            </a:r>
            <a:r>
              <a:rPr sz="2400" spc="120" dirty="0"/>
              <a:t> </a:t>
            </a:r>
            <a:r>
              <a:rPr sz="2400" spc="-5" dirty="0"/>
              <a:t>hand-drawn</a:t>
            </a:r>
            <a:r>
              <a:rPr sz="2400" spc="120" dirty="0"/>
              <a:t> </a:t>
            </a:r>
            <a:r>
              <a:rPr sz="2400" spc="-5" dirty="0"/>
              <a:t>maps</a:t>
            </a:r>
            <a:r>
              <a:rPr sz="2400" spc="114" dirty="0"/>
              <a:t> </a:t>
            </a:r>
            <a:r>
              <a:rPr sz="2400" spc="-5" dirty="0"/>
              <a:t>to</a:t>
            </a:r>
            <a:r>
              <a:rPr sz="2400" spc="120" dirty="0"/>
              <a:t> </a:t>
            </a:r>
            <a:r>
              <a:rPr sz="2400" spc="-5" dirty="0"/>
              <a:t>Geographical</a:t>
            </a:r>
            <a:r>
              <a:rPr sz="2400" spc="114" dirty="0"/>
              <a:t> </a:t>
            </a:r>
            <a:r>
              <a:rPr sz="2400" spc="-5" dirty="0"/>
              <a:t>Information</a:t>
            </a:r>
            <a:r>
              <a:rPr sz="2400" spc="114" dirty="0"/>
              <a:t> </a:t>
            </a:r>
            <a:r>
              <a:rPr sz="2400" spc="-5" dirty="0"/>
              <a:t>System </a:t>
            </a:r>
            <a:r>
              <a:rPr sz="2400" spc="-530" dirty="0"/>
              <a:t> </a:t>
            </a:r>
            <a:r>
              <a:rPr sz="2400" spc="-10" dirty="0"/>
              <a:t>(GIS) </a:t>
            </a:r>
            <a:r>
              <a:rPr sz="2400" spc="-5" dirty="0"/>
              <a:t>high</a:t>
            </a:r>
            <a:r>
              <a:rPr sz="2400" spc="-15" dirty="0"/>
              <a:t> </a:t>
            </a:r>
            <a:r>
              <a:rPr sz="2400" spc="-5" dirty="0"/>
              <a:t>resolution maps in the conduct</a:t>
            </a:r>
            <a:r>
              <a:rPr sz="2400" spc="-15" dirty="0"/>
              <a:t> </a:t>
            </a:r>
            <a:r>
              <a:rPr sz="2400" dirty="0"/>
              <a:t>of</a:t>
            </a:r>
            <a:r>
              <a:rPr sz="2400" spc="-10" dirty="0"/>
              <a:t> </a:t>
            </a:r>
            <a:r>
              <a:rPr sz="2400" spc="-5" dirty="0"/>
              <a:t>micro</a:t>
            </a:r>
            <a:r>
              <a:rPr sz="2400" spc="-10" dirty="0"/>
              <a:t> </a:t>
            </a:r>
            <a:r>
              <a:rPr sz="2400" spc="-5" dirty="0"/>
              <a:t>planning</a:t>
            </a:r>
            <a:endParaRPr sz="2400"/>
          </a:p>
        </p:txBody>
      </p:sp>
      <p:sp>
        <p:nvSpPr>
          <p:cNvPr id="30" name="object 30"/>
          <p:cNvSpPr txBox="1"/>
          <p:nvPr/>
        </p:nvSpPr>
        <p:spPr>
          <a:xfrm>
            <a:off x="1866861" y="5716346"/>
            <a:ext cx="2319020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spc="-5" dirty="0">
                <a:latin typeface="Calibri"/>
                <a:cs typeface="Calibri"/>
              </a:rPr>
              <a:t>Dundubus</a:t>
            </a:r>
            <a:r>
              <a:rPr sz="1000" b="1" i="1" spc="-15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Ward,</a:t>
            </a:r>
            <a:r>
              <a:rPr sz="1000" b="1" i="1" spc="-10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Duste LGA</a:t>
            </a:r>
            <a:r>
              <a:rPr sz="1000" b="1" i="1" spc="-10" dirty="0">
                <a:latin typeface="Calibri"/>
                <a:cs typeface="Calibri"/>
              </a:rPr>
              <a:t> </a:t>
            </a:r>
            <a:r>
              <a:rPr sz="1000" b="1" i="1" dirty="0">
                <a:latin typeface="Calibri"/>
                <a:cs typeface="Calibri"/>
              </a:rPr>
              <a:t>of</a:t>
            </a:r>
            <a:r>
              <a:rPr sz="1000" b="1" i="1" spc="-20" dirty="0">
                <a:latin typeface="Calibri"/>
                <a:cs typeface="Calibri"/>
              </a:rPr>
              <a:t> </a:t>
            </a:r>
            <a:r>
              <a:rPr sz="1000" b="1" i="1" spc="-5" dirty="0">
                <a:latin typeface="Calibri"/>
                <a:cs typeface="Calibri"/>
              </a:rPr>
              <a:t>Jigawa State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55" y="6446875"/>
            <a:ext cx="12192635" cy="399415"/>
          </a:xfrm>
          <a:custGeom>
            <a:avLst/>
            <a:gdLst/>
            <a:ahLst/>
            <a:cxnLst/>
            <a:rect l="l" t="t" r="r" b="b"/>
            <a:pathLst>
              <a:path w="12192635" h="399415">
                <a:moveTo>
                  <a:pt x="0" y="0"/>
                </a:moveTo>
                <a:lnTo>
                  <a:pt x="12192469" y="0"/>
                </a:lnTo>
                <a:lnTo>
                  <a:pt x="12192469" y="399249"/>
                </a:lnTo>
                <a:lnTo>
                  <a:pt x="0" y="399249"/>
                </a:lnTo>
                <a:lnTo>
                  <a:pt x="0" y="0"/>
                </a:lnTo>
                <a:close/>
              </a:path>
            </a:pathLst>
          </a:custGeom>
          <a:solidFill>
            <a:srgbClr val="3756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76146" y="6480619"/>
            <a:ext cx="77247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500" b="1" i="1" spc="-7" baseline="36111" dirty="0">
                <a:latin typeface="Calibri"/>
                <a:cs typeface="Calibri"/>
              </a:rPr>
              <a:t>Dundubus</a:t>
            </a:r>
            <a:r>
              <a:rPr sz="1500" b="1" i="1" baseline="36111" dirty="0">
                <a:latin typeface="Calibri"/>
                <a:cs typeface="Calibri"/>
              </a:rPr>
              <a:t> </a:t>
            </a:r>
            <a:r>
              <a:rPr sz="1500" b="1" i="1" spc="-7" baseline="36111" dirty="0">
                <a:latin typeface="Calibri"/>
                <a:cs typeface="Calibri"/>
              </a:rPr>
              <a:t>Ward,</a:t>
            </a:r>
            <a:r>
              <a:rPr sz="1500" b="1" i="1" baseline="36111" dirty="0">
                <a:latin typeface="Calibri"/>
                <a:cs typeface="Calibri"/>
              </a:rPr>
              <a:t> </a:t>
            </a:r>
            <a:r>
              <a:rPr sz="1500" b="1" i="1" spc="-7" baseline="36111" dirty="0">
                <a:latin typeface="Calibri"/>
                <a:cs typeface="Calibri"/>
              </a:rPr>
              <a:t>Duste</a:t>
            </a:r>
            <a:r>
              <a:rPr sz="1500" b="1" i="1" spc="7" baseline="36111" dirty="0">
                <a:latin typeface="Calibri"/>
                <a:cs typeface="Calibri"/>
              </a:rPr>
              <a:t> </a:t>
            </a:r>
            <a:r>
              <a:rPr sz="1500" b="1" i="1" spc="-487" baseline="36111" dirty="0">
                <a:latin typeface="Calibri"/>
                <a:cs typeface="Calibri"/>
              </a:rPr>
              <a:t>LG</a:t>
            </a:r>
            <a:r>
              <a:rPr sz="2000" spc="-325" dirty="0">
                <a:solidFill>
                  <a:srgbClr val="FFFFFF"/>
                </a:solidFill>
                <a:latin typeface="Calibri Light"/>
                <a:cs typeface="Calibri Light"/>
              </a:rPr>
              <a:t>N</a:t>
            </a:r>
            <a:r>
              <a:rPr sz="1500" b="1" i="1" spc="-487" baseline="36111" dirty="0">
                <a:latin typeface="Calibri"/>
                <a:cs typeface="Calibri"/>
              </a:rPr>
              <a:t>A</a:t>
            </a:r>
            <a:r>
              <a:rPr sz="1500" b="1" i="1" spc="-172" baseline="36111" dirty="0">
                <a:latin typeface="Calibri"/>
                <a:cs typeface="Calibri"/>
              </a:rPr>
              <a:t> </a:t>
            </a:r>
            <a:r>
              <a:rPr sz="2000" spc="-355" dirty="0">
                <a:solidFill>
                  <a:srgbClr val="FFFFFF"/>
                </a:solidFill>
                <a:latin typeface="Calibri Light"/>
                <a:cs typeface="Calibri Light"/>
              </a:rPr>
              <a:t>P</a:t>
            </a:r>
            <a:r>
              <a:rPr sz="1500" b="1" i="1" spc="-532" baseline="36111" dirty="0">
                <a:latin typeface="Calibri"/>
                <a:cs typeface="Calibri"/>
              </a:rPr>
              <a:t>of</a:t>
            </a:r>
            <a:r>
              <a:rPr sz="2000" spc="-355" dirty="0">
                <a:solidFill>
                  <a:srgbClr val="FFFFFF"/>
                </a:solidFill>
                <a:latin typeface="Calibri Light"/>
                <a:cs typeface="Calibri Light"/>
              </a:rPr>
              <a:t>H</a:t>
            </a:r>
            <a:r>
              <a:rPr sz="1500" b="1" i="1" spc="-532" baseline="36111" dirty="0">
                <a:latin typeface="Calibri"/>
                <a:cs typeface="Calibri"/>
              </a:rPr>
              <a:t>Jig</a:t>
            </a:r>
            <a:r>
              <a:rPr sz="2000" spc="-355" dirty="0">
                <a:solidFill>
                  <a:srgbClr val="FFFFFF"/>
                </a:solidFill>
                <a:latin typeface="Calibri Light"/>
                <a:cs typeface="Calibri Light"/>
              </a:rPr>
              <a:t>C</a:t>
            </a:r>
            <a:r>
              <a:rPr sz="1500" b="1" i="1" spc="-532" baseline="36111" dirty="0">
                <a:latin typeface="Calibri"/>
                <a:cs typeface="Calibri"/>
              </a:rPr>
              <a:t>aw</a:t>
            </a:r>
            <a:r>
              <a:rPr sz="2000" spc="-355" dirty="0">
                <a:solidFill>
                  <a:srgbClr val="FFFFFF"/>
                </a:solidFill>
                <a:latin typeface="Calibri Light"/>
                <a:cs typeface="Calibri Light"/>
              </a:rPr>
              <a:t>D</a:t>
            </a:r>
            <a:r>
              <a:rPr sz="1500" b="1" i="1" spc="-532" baseline="36111" dirty="0">
                <a:latin typeface="Calibri"/>
                <a:cs typeface="Calibri"/>
              </a:rPr>
              <a:t>a</a:t>
            </a:r>
            <a:r>
              <a:rPr sz="1500" b="1" i="1" spc="7" baseline="36111" dirty="0">
                <a:latin typeface="Calibri"/>
                <a:cs typeface="Calibri"/>
              </a:rPr>
              <a:t> </a:t>
            </a:r>
            <a:r>
              <a:rPr sz="1500" b="1" i="1" spc="-322" baseline="36111" dirty="0">
                <a:latin typeface="Calibri"/>
                <a:cs typeface="Calibri"/>
              </a:rPr>
              <a:t>S</a:t>
            </a:r>
            <a:r>
              <a:rPr sz="2000" spc="-215" dirty="0">
                <a:solidFill>
                  <a:srgbClr val="FFFFFF"/>
                </a:solidFill>
                <a:latin typeface="Calibri Light"/>
                <a:cs typeface="Calibri Light"/>
              </a:rPr>
              <a:t>A</a:t>
            </a:r>
            <a:r>
              <a:rPr sz="1500" b="1" i="1" spc="-322" baseline="36111" dirty="0">
                <a:latin typeface="Calibri"/>
                <a:cs typeface="Calibri"/>
              </a:rPr>
              <a:t>tate</a:t>
            </a:r>
            <a:r>
              <a:rPr sz="2000" spc="-215" dirty="0">
                <a:solidFill>
                  <a:srgbClr val="FFFFFF"/>
                </a:solidFill>
                <a:latin typeface="Calibri Light"/>
                <a:cs typeface="Calibri Light"/>
              </a:rPr>
              <a:t>–</a:t>
            </a:r>
            <a:r>
              <a:rPr sz="20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National</a:t>
            </a:r>
            <a:r>
              <a:rPr sz="20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Primary</a:t>
            </a:r>
            <a:r>
              <a:rPr sz="200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 Light"/>
                <a:cs typeface="Calibri Light"/>
              </a:rPr>
              <a:t>Health</a:t>
            </a:r>
            <a:r>
              <a:rPr sz="20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Care</a:t>
            </a:r>
            <a:r>
              <a:rPr sz="2000" spc="15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Development</a:t>
            </a:r>
            <a:r>
              <a:rPr sz="2000" spc="10" dirty="0">
                <a:solidFill>
                  <a:srgbClr val="FFFFFF"/>
                </a:solidFill>
                <a:latin typeface="Calibri Light"/>
                <a:cs typeface="Calibri Light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libri Light"/>
                <a:cs typeface="Calibri Light"/>
              </a:rPr>
              <a:t>Agency</a:t>
            </a:r>
            <a:endParaRPr sz="2000">
              <a:latin typeface="Calibri Light"/>
              <a:cs typeface="Calibri Ligh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009802" cy="85679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92040" y="12"/>
            <a:ext cx="1000074" cy="91403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2157482" y="1489322"/>
            <a:ext cx="7977505" cy="4735195"/>
            <a:chOff x="2157482" y="1489322"/>
            <a:chExt cx="7977505" cy="473519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66835" y="1498320"/>
              <a:ext cx="7958162" cy="470997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2162162" y="1494002"/>
              <a:ext cx="7967980" cy="4726305"/>
            </a:xfrm>
            <a:custGeom>
              <a:avLst/>
              <a:gdLst/>
              <a:ahLst/>
              <a:cxnLst/>
              <a:rect l="l" t="t" r="r" b="b"/>
              <a:pathLst>
                <a:path w="7967980" h="4726305">
                  <a:moveTo>
                    <a:pt x="0" y="0"/>
                  </a:moveTo>
                  <a:lnTo>
                    <a:pt x="7967522" y="0"/>
                  </a:lnTo>
                  <a:lnTo>
                    <a:pt x="7967522" y="4725720"/>
                  </a:lnTo>
                  <a:lnTo>
                    <a:pt x="0" y="4725720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146635" y="1498676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-19079" y="18903"/>
                  </a:moveTo>
                  <a:lnTo>
                    <a:pt x="19079" y="18903"/>
                  </a:lnTo>
                </a:path>
              </a:pathLst>
            </a:custGeom>
            <a:ln w="37807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127555" y="1593176"/>
              <a:ext cx="38735" cy="151765"/>
            </a:xfrm>
            <a:custGeom>
              <a:avLst/>
              <a:gdLst/>
              <a:ahLst/>
              <a:cxnLst/>
              <a:rect l="l" t="t" r="r" b="b"/>
              <a:pathLst>
                <a:path w="38735" h="151764">
                  <a:moveTo>
                    <a:pt x="0" y="0"/>
                  </a:moveTo>
                  <a:lnTo>
                    <a:pt x="38159" y="0"/>
                  </a:lnTo>
                </a:path>
                <a:path w="38735" h="151764">
                  <a:moveTo>
                    <a:pt x="0" y="75603"/>
                  </a:moveTo>
                  <a:lnTo>
                    <a:pt x="38159" y="75603"/>
                  </a:lnTo>
                </a:path>
                <a:path w="38735" h="151764">
                  <a:moveTo>
                    <a:pt x="0" y="151206"/>
                  </a:moveTo>
                  <a:lnTo>
                    <a:pt x="38159" y="151206"/>
                  </a:lnTo>
                </a:path>
              </a:pathLst>
            </a:custGeom>
            <a:ln w="37795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146635" y="1801075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-19079" y="18903"/>
                  </a:moveTo>
                  <a:lnTo>
                    <a:pt x="19079" y="18903"/>
                  </a:lnTo>
                </a:path>
              </a:pathLst>
            </a:custGeom>
            <a:ln w="37807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127555" y="1895576"/>
              <a:ext cx="38735" cy="151765"/>
            </a:xfrm>
            <a:custGeom>
              <a:avLst/>
              <a:gdLst/>
              <a:ahLst/>
              <a:cxnLst/>
              <a:rect l="l" t="t" r="r" b="b"/>
              <a:pathLst>
                <a:path w="38735" h="151764">
                  <a:moveTo>
                    <a:pt x="0" y="0"/>
                  </a:moveTo>
                  <a:lnTo>
                    <a:pt x="38159" y="0"/>
                  </a:lnTo>
                </a:path>
                <a:path w="38735" h="151764">
                  <a:moveTo>
                    <a:pt x="0" y="75603"/>
                  </a:moveTo>
                  <a:lnTo>
                    <a:pt x="38159" y="75603"/>
                  </a:lnTo>
                </a:path>
                <a:path w="38735" h="151764">
                  <a:moveTo>
                    <a:pt x="0" y="151206"/>
                  </a:moveTo>
                  <a:lnTo>
                    <a:pt x="38159" y="151206"/>
                  </a:lnTo>
                </a:path>
              </a:pathLst>
            </a:custGeom>
            <a:ln w="37795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146635" y="2103475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-19079" y="18903"/>
                  </a:moveTo>
                  <a:lnTo>
                    <a:pt x="19079" y="18903"/>
                  </a:lnTo>
                </a:path>
              </a:pathLst>
            </a:custGeom>
            <a:ln w="37807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27555" y="2197976"/>
              <a:ext cx="38735" cy="151765"/>
            </a:xfrm>
            <a:custGeom>
              <a:avLst/>
              <a:gdLst/>
              <a:ahLst/>
              <a:cxnLst/>
              <a:rect l="l" t="t" r="r" b="b"/>
              <a:pathLst>
                <a:path w="38735" h="151764">
                  <a:moveTo>
                    <a:pt x="0" y="0"/>
                  </a:moveTo>
                  <a:lnTo>
                    <a:pt x="38159" y="0"/>
                  </a:lnTo>
                </a:path>
                <a:path w="38735" h="151764">
                  <a:moveTo>
                    <a:pt x="0" y="75603"/>
                  </a:moveTo>
                  <a:lnTo>
                    <a:pt x="38159" y="75603"/>
                  </a:lnTo>
                </a:path>
                <a:path w="38735" h="151764">
                  <a:moveTo>
                    <a:pt x="0" y="151206"/>
                  </a:moveTo>
                  <a:lnTo>
                    <a:pt x="38159" y="151206"/>
                  </a:lnTo>
                </a:path>
              </a:pathLst>
            </a:custGeom>
            <a:ln w="37795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146635" y="2405875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-19079" y="18903"/>
                  </a:moveTo>
                  <a:lnTo>
                    <a:pt x="19079" y="18903"/>
                  </a:lnTo>
                </a:path>
              </a:pathLst>
            </a:custGeom>
            <a:ln w="37807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46635" y="2481478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-19079" y="18903"/>
                  </a:moveTo>
                  <a:lnTo>
                    <a:pt x="19079" y="18903"/>
                  </a:lnTo>
                </a:path>
              </a:pathLst>
            </a:custGeom>
            <a:ln w="37807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27555" y="2575979"/>
              <a:ext cx="38735" cy="76200"/>
            </a:xfrm>
            <a:custGeom>
              <a:avLst/>
              <a:gdLst/>
              <a:ahLst/>
              <a:cxnLst/>
              <a:rect l="l" t="t" r="r" b="b"/>
              <a:pathLst>
                <a:path w="38735" h="76200">
                  <a:moveTo>
                    <a:pt x="0" y="0"/>
                  </a:moveTo>
                  <a:lnTo>
                    <a:pt x="38159" y="0"/>
                  </a:lnTo>
                </a:path>
                <a:path w="38735" h="76200">
                  <a:moveTo>
                    <a:pt x="0" y="75603"/>
                  </a:moveTo>
                  <a:lnTo>
                    <a:pt x="38159" y="75603"/>
                  </a:lnTo>
                </a:path>
              </a:pathLst>
            </a:custGeom>
            <a:ln w="37795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146635" y="2708275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-19079" y="18903"/>
                  </a:moveTo>
                  <a:lnTo>
                    <a:pt x="19079" y="18903"/>
                  </a:lnTo>
                </a:path>
              </a:pathLst>
            </a:custGeom>
            <a:ln w="37807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146635" y="2783878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-19079" y="18903"/>
                  </a:moveTo>
                  <a:lnTo>
                    <a:pt x="19079" y="18903"/>
                  </a:lnTo>
                </a:path>
              </a:pathLst>
            </a:custGeom>
            <a:ln w="37807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127555" y="2878378"/>
              <a:ext cx="38735" cy="76200"/>
            </a:xfrm>
            <a:custGeom>
              <a:avLst/>
              <a:gdLst/>
              <a:ahLst/>
              <a:cxnLst/>
              <a:rect l="l" t="t" r="r" b="b"/>
              <a:pathLst>
                <a:path w="38735" h="76200">
                  <a:moveTo>
                    <a:pt x="0" y="0"/>
                  </a:moveTo>
                  <a:lnTo>
                    <a:pt x="38159" y="0"/>
                  </a:lnTo>
                </a:path>
                <a:path w="38735" h="76200">
                  <a:moveTo>
                    <a:pt x="0" y="75603"/>
                  </a:moveTo>
                  <a:lnTo>
                    <a:pt x="38159" y="75603"/>
                  </a:lnTo>
                </a:path>
              </a:pathLst>
            </a:custGeom>
            <a:ln w="37795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146635" y="3010674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-19079" y="18903"/>
                  </a:moveTo>
                  <a:lnTo>
                    <a:pt x="19079" y="18903"/>
                  </a:lnTo>
                </a:path>
              </a:pathLst>
            </a:custGeom>
            <a:ln w="37807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146635" y="3086277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-19079" y="18903"/>
                  </a:moveTo>
                  <a:lnTo>
                    <a:pt x="19079" y="18903"/>
                  </a:lnTo>
                </a:path>
              </a:pathLst>
            </a:custGeom>
            <a:ln w="37807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127555" y="3180778"/>
              <a:ext cx="38735" cy="76200"/>
            </a:xfrm>
            <a:custGeom>
              <a:avLst/>
              <a:gdLst/>
              <a:ahLst/>
              <a:cxnLst/>
              <a:rect l="l" t="t" r="r" b="b"/>
              <a:pathLst>
                <a:path w="38735" h="76200">
                  <a:moveTo>
                    <a:pt x="0" y="0"/>
                  </a:moveTo>
                  <a:lnTo>
                    <a:pt x="38159" y="0"/>
                  </a:lnTo>
                </a:path>
                <a:path w="38735" h="76200">
                  <a:moveTo>
                    <a:pt x="0" y="75603"/>
                  </a:moveTo>
                  <a:lnTo>
                    <a:pt x="38159" y="75603"/>
                  </a:lnTo>
                </a:path>
              </a:pathLst>
            </a:custGeom>
            <a:ln w="37795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146635" y="3313074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-19079" y="18903"/>
                  </a:moveTo>
                  <a:lnTo>
                    <a:pt x="19079" y="18903"/>
                  </a:lnTo>
                </a:path>
              </a:pathLst>
            </a:custGeom>
            <a:ln w="37807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146635" y="3388677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-19079" y="18903"/>
                  </a:moveTo>
                  <a:lnTo>
                    <a:pt x="19079" y="18903"/>
                  </a:lnTo>
                </a:path>
              </a:pathLst>
            </a:custGeom>
            <a:ln w="37807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127555" y="3483178"/>
              <a:ext cx="38735" cy="76200"/>
            </a:xfrm>
            <a:custGeom>
              <a:avLst/>
              <a:gdLst/>
              <a:ahLst/>
              <a:cxnLst/>
              <a:rect l="l" t="t" r="r" b="b"/>
              <a:pathLst>
                <a:path w="38735" h="76200">
                  <a:moveTo>
                    <a:pt x="0" y="0"/>
                  </a:moveTo>
                  <a:lnTo>
                    <a:pt x="38159" y="0"/>
                  </a:lnTo>
                </a:path>
                <a:path w="38735" h="76200">
                  <a:moveTo>
                    <a:pt x="0" y="75603"/>
                  </a:moveTo>
                  <a:lnTo>
                    <a:pt x="38159" y="75603"/>
                  </a:lnTo>
                </a:path>
              </a:pathLst>
            </a:custGeom>
            <a:ln w="37795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127555" y="3634378"/>
              <a:ext cx="38735" cy="76200"/>
            </a:xfrm>
            <a:custGeom>
              <a:avLst/>
              <a:gdLst/>
              <a:ahLst/>
              <a:cxnLst/>
              <a:rect l="l" t="t" r="r" b="b"/>
              <a:pathLst>
                <a:path w="38735" h="76200">
                  <a:moveTo>
                    <a:pt x="0" y="0"/>
                  </a:moveTo>
                  <a:lnTo>
                    <a:pt x="38159" y="0"/>
                  </a:lnTo>
                </a:path>
                <a:path w="38735" h="76200">
                  <a:moveTo>
                    <a:pt x="0" y="75603"/>
                  </a:moveTo>
                  <a:lnTo>
                    <a:pt x="38159" y="75603"/>
                  </a:lnTo>
                </a:path>
              </a:pathLst>
            </a:custGeom>
            <a:ln w="37807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127555" y="3785577"/>
              <a:ext cx="38735" cy="76200"/>
            </a:xfrm>
            <a:custGeom>
              <a:avLst/>
              <a:gdLst/>
              <a:ahLst/>
              <a:cxnLst/>
              <a:rect l="l" t="t" r="r" b="b"/>
              <a:pathLst>
                <a:path w="38735" h="76200">
                  <a:moveTo>
                    <a:pt x="0" y="0"/>
                  </a:moveTo>
                  <a:lnTo>
                    <a:pt x="38159" y="0"/>
                  </a:lnTo>
                </a:path>
                <a:path w="38735" h="76200">
                  <a:moveTo>
                    <a:pt x="0" y="75603"/>
                  </a:moveTo>
                  <a:lnTo>
                    <a:pt x="38159" y="75603"/>
                  </a:lnTo>
                </a:path>
              </a:pathLst>
            </a:custGeom>
            <a:ln w="37795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127555" y="3936777"/>
              <a:ext cx="38735" cy="76200"/>
            </a:xfrm>
            <a:custGeom>
              <a:avLst/>
              <a:gdLst/>
              <a:ahLst/>
              <a:cxnLst/>
              <a:rect l="l" t="t" r="r" b="b"/>
              <a:pathLst>
                <a:path w="38735" h="76200">
                  <a:moveTo>
                    <a:pt x="0" y="0"/>
                  </a:moveTo>
                  <a:lnTo>
                    <a:pt x="38159" y="0"/>
                  </a:lnTo>
                </a:path>
                <a:path w="38735" h="76200">
                  <a:moveTo>
                    <a:pt x="0" y="75603"/>
                  </a:moveTo>
                  <a:lnTo>
                    <a:pt x="38159" y="75603"/>
                  </a:lnTo>
                </a:path>
              </a:pathLst>
            </a:custGeom>
            <a:ln w="37807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127555" y="4087977"/>
              <a:ext cx="38735" cy="151765"/>
            </a:xfrm>
            <a:custGeom>
              <a:avLst/>
              <a:gdLst/>
              <a:ahLst/>
              <a:cxnLst/>
              <a:rect l="l" t="t" r="r" b="b"/>
              <a:pathLst>
                <a:path w="38735" h="151764">
                  <a:moveTo>
                    <a:pt x="0" y="0"/>
                  </a:moveTo>
                  <a:lnTo>
                    <a:pt x="38159" y="0"/>
                  </a:lnTo>
                </a:path>
                <a:path w="38735" h="151764">
                  <a:moveTo>
                    <a:pt x="0" y="75603"/>
                  </a:moveTo>
                  <a:lnTo>
                    <a:pt x="38159" y="75603"/>
                  </a:lnTo>
                </a:path>
                <a:path w="38735" h="151764">
                  <a:moveTo>
                    <a:pt x="0" y="151206"/>
                  </a:moveTo>
                  <a:lnTo>
                    <a:pt x="38159" y="151206"/>
                  </a:lnTo>
                </a:path>
              </a:pathLst>
            </a:custGeom>
            <a:ln w="37795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146635" y="4295876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-19079" y="18903"/>
                  </a:moveTo>
                  <a:lnTo>
                    <a:pt x="19079" y="18903"/>
                  </a:lnTo>
                </a:path>
              </a:pathLst>
            </a:custGeom>
            <a:ln w="37807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127555" y="4390377"/>
              <a:ext cx="38735" cy="151765"/>
            </a:xfrm>
            <a:custGeom>
              <a:avLst/>
              <a:gdLst/>
              <a:ahLst/>
              <a:cxnLst/>
              <a:rect l="l" t="t" r="r" b="b"/>
              <a:pathLst>
                <a:path w="38735" h="151764">
                  <a:moveTo>
                    <a:pt x="0" y="0"/>
                  </a:moveTo>
                  <a:lnTo>
                    <a:pt x="38159" y="0"/>
                  </a:lnTo>
                </a:path>
                <a:path w="38735" h="151764">
                  <a:moveTo>
                    <a:pt x="0" y="75603"/>
                  </a:moveTo>
                  <a:lnTo>
                    <a:pt x="38159" y="75603"/>
                  </a:lnTo>
                </a:path>
                <a:path w="38735" h="151764">
                  <a:moveTo>
                    <a:pt x="0" y="151206"/>
                  </a:moveTo>
                  <a:lnTo>
                    <a:pt x="38159" y="151206"/>
                  </a:lnTo>
                </a:path>
              </a:pathLst>
            </a:custGeom>
            <a:ln w="37795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146635" y="4598276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-19079" y="18903"/>
                  </a:moveTo>
                  <a:lnTo>
                    <a:pt x="19079" y="18903"/>
                  </a:lnTo>
                </a:path>
              </a:pathLst>
            </a:custGeom>
            <a:ln w="37807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127555" y="4692777"/>
              <a:ext cx="38735" cy="151765"/>
            </a:xfrm>
            <a:custGeom>
              <a:avLst/>
              <a:gdLst/>
              <a:ahLst/>
              <a:cxnLst/>
              <a:rect l="l" t="t" r="r" b="b"/>
              <a:pathLst>
                <a:path w="38735" h="151764">
                  <a:moveTo>
                    <a:pt x="0" y="0"/>
                  </a:moveTo>
                  <a:lnTo>
                    <a:pt x="38159" y="0"/>
                  </a:lnTo>
                </a:path>
                <a:path w="38735" h="151764">
                  <a:moveTo>
                    <a:pt x="0" y="75603"/>
                  </a:moveTo>
                  <a:lnTo>
                    <a:pt x="38159" y="75603"/>
                  </a:lnTo>
                </a:path>
                <a:path w="38735" h="151764">
                  <a:moveTo>
                    <a:pt x="0" y="151206"/>
                  </a:moveTo>
                  <a:lnTo>
                    <a:pt x="38159" y="151206"/>
                  </a:lnTo>
                </a:path>
              </a:pathLst>
            </a:custGeom>
            <a:ln w="37795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146635" y="4900676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-19079" y="18903"/>
                  </a:moveTo>
                  <a:lnTo>
                    <a:pt x="19079" y="18903"/>
                  </a:lnTo>
                </a:path>
              </a:pathLst>
            </a:custGeom>
            <a:ln w="37807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127555" y="4995176"/>
              <a:ext cx="38735" cy="151765"/>
            </a:xfrm>
            <a:custGeom>
              <a:avLst/>
              <a:gdLst/>
              <a:ahLst/>
              <a:cxnLst/>
              <a:rect l="l" t="t" r="r" b="b"/>
              <a:pathLst>
                <a:path w="38735" h="151764">
                  <a:moveTo>
                    <a:pt x="0" y="0"/>
                  </a:moveTo>
                  <a:lnTo>
                    <a:pt x="38159" y="0"/>
                  </a:lnTo>
                </a:path>
                <a:path w="38735" h="151764">
                  <a:moveTo>
                    <a:pt x="0" y="75603"/>
                  </a:moveTo>
                  <a:lnTo>
                    <a:pt x="38159" y="75603"/>
                  </a:lnTo>
                </a:path>
                <a:path w="38735" h="151764">
                  <a:moveTo>
                    <a:pt x="0" y="151206"/>
                  </a:moveTo>
                  <a:lnTo>
                    <a:pt x="38159" y="151206"/>
                  </a:lnTo>
                </a:path>
              </a:pathLst>
            </a:custGeom>
            <a:ln w="37795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6146635" y="5203075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-19079" y="18903"/>
                  </a:moveTo>
                  <a:lnTo>
                    <a:pt x="19079" y="18903"/>
                  </a:lnTo>
                </a:path>
              </a:pathLst>
            </a:custGeom>
            <a:ln w="37807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6127555" y="5297576"/>
              <a:ext cx="38735" cy="151765"/>
            </a:xfrm>
            <a:custGeom>
              <a:avLst/>
              <a:gdLst/>
              <a:ahLst/>
              <a:cxnLst/>
              <a:rect l="l" t="t" r="r" b="b"/>
              <a:pathLst>
                <a:path w="38735" h="151764">
                  <a:moveTo>
                    <a:pt x="0" y="0"/>
                  </a:moveTo>
                  <a:lnTo>
                    <a:pt x="38159" y="0"/>
                  </a:lnTo>
                </a:path>
                <a:path w="38735" h="151764">
                  <a:moveTo>
                    <a:pt x="0" y="75603"/>
                  </a:moveTo>
                  <a:lnTo>
                    <a:pt x="38159" y="75603"/>
                  </a:lnTo>
                </a:path>
                <a:path w="38735" h="151764">
                  <a:moveTo>
                    <a:pt x="0" y="151206"/>
                  </a:moveTo>
                  <a:lnTo>
                    <a:pt x="38159" y="151206"/>
                  </a:lnTo>
                </a:path>
              </a:pathLst>
            </a:custGeom>
            <a:ln w="37795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6146635" y="5505475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-19079" y="18903"/>
                  </a:moveTo>
                  <a:lnTo>
                    <a:pt x="19079" y="18903"/>
                  </a:lnTo>
                </a:path>
              </a:pathLst>
            </a:custGeom>
            <a:ln w="37807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127555" y="5599976"/>
              <a:ext cx="38735" cy="151765"/>
            </a:xfrm>
            <a:custGeom>
              <a:avLst/>
              <a:gdLst/>
              <a:ahLst/>
              <a:cxnLst/>
              <a:rect l="l" t="t" r="r" b="b"/>
              <a:pathLst>
                <a:path w="38735" h="151764">
                  <a:moveTo>
                    <a:pt x="0" y="0"/>
                  </a:moveTo>
                  <a:lnTo>
                    <a:pt x="38159" y="0"/>
                  </a:lnTo>
                </a:path>
                <a:path w="38735" h="151764">
                  <a:moveTo>
                    <a:pt x="0" y="75603"/>
                  </a:moveTo>
                  <a:lnTo>
                    <a:pt x="38159" y="75603"/>
                  </a:lnTo>
                </a:path>
                <a:path w="38735" h="151764">
                  <a:moveTo>
                    <a:pt x="0" y="151206"/>
                  </a:moveTo>
                  <a:lnTo>
                    <a:pt x="38159" y="151206"/>
                  </a:lnTo>
                </a:path>
              </a:pathLst>
            </a:custGeom>
            <a:ln w="37795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6146635" y="5807875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-19079" y="18903"/>
                  </a:moveTo>
                  <a:lnTo>
                    <a:pt x="19079" y="18903"/>
                  </a:lnTo>
                </a:path>
              </a:pathLst>
            </a:custGeom>
            <a:ln w="37807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6146635" y="5883478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-19079" y="18903"/>
                  </a:moveTo>
                  <a:lnTo>
                    <a:pt x="19079" y="18903"/>
                  </a:lnTo>
                </a:path>
              </a:pathLst>
            </a:custGeom>
            <a:ln w="37807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146635" y="5959081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-19079" y="18897"/>
                  </a:moveTo>
                  <a:lnTo>
                    <a:pt x="19079" y="18897"/>
                  </a:lnTo>
                </a:path>
              </a:pathLst>
            </a:custGeom>
            <a:ln w="37795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146635" y="6034684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-19079" y="18897"/>
                  </a:moveTo>
                  <a:lnTo>
                    <a:pt x="19079" y="18897"/>
                  </a:lnTo>
                </a:path>
              </a:pathLst>
            </a:custGeom>
            <a:ln w="37795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6146635" y="6110274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h="38100">
                  <a:moveTo>
                    <a:pt x="-19079" y="18903"/>
                  </a:moveTo>
                  <a:lnTo>
                    <a:pt x="19079" y="18903"/>
                  </a:lnTo>
                </a:path>
              </a:pathLst>
            </a:custGeom>
            <a:ln w="37807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146635" y="6185877"/>
              <a:ext cx="0" cy="29209"/>
            </a:xfrm>
            <a:custGeom>
              <a:avLst/>
              <a:gdLst/>
              <a:ahLst/>
              <a:cxnLst/>
              <a:rect l="l" t="t" r="r" b="b"/>
              <a:pathLst>
                <a:path h="29210">
                  <a:moveTo>
                    <a:pt x="-19079" y="14579"/>
                  </a:moveTo>
                  <a:lnTo>
                    <a:pt x="19079" y="14579"/>
                  </a:lnTo>
                </a:path>
              </a:pathLst>
            </a:custGeom>
            <a:ln w="29159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42439" y="3855961"/>
              <a:ext cx="7673975" cy="0"/>
            </a:xfrm>
            <a:custGeom>
              <a:avLst/>
              <a:gdLst/>
              <a:ahLst/>
              <a:cxnLst/>
              <a:rect l="l" t="t" r="r" b="b"/>
              <a:pathLst>
                <a:path w="7673975">
                  <a:moveTo>
                    <a:pt x="0" y="0"/>
                  </a:moveTo>
                  <a:lnTo>
                    <a:pt x="37795" y="0"/>
                  </a:lnTo>
                </a:path>
                <a:path w="7673975">
                  <a:moveTo>
                    <a:pt x="75603" y="0"/>
                  </a:moveTo>
                  <a:lnTo>
                    <a:pt x="113398" y="0"/>
                  </a:lnTo>
                </a:path>
                <a:path w="7673975">
                  <a:moveTo>
                    <a:pt x="151206" y="0"/>
                  </a:moveTo>
                  <a:lnTo>
                    <a:pt x="189001" y="0"/>
                  </a:lnTo>
                </a:path>
                <a:path w="7673975">
                  <a:moveTo>
                    <a:pt x="226796" y="0"/>
                  </a:moveTo>
                  <a:lnTo>
                    <a:pt x="264604" y="0"/>
                  </a:lnTo>
                </a:path>
                <a:path w="7673975">
                  <a:moveTo>
                    <a:pt x="302399" y="0"/>
                  </a:moveTo>
                  <a:lnTo>
                    <a:pt x="340194" y="0"/>
                  </a:lnTo>
                </a:path>
                <a:path w="7673975">
                  <a:moveTo>
                    <a:pt x="378002" y="0"/>
                  </a:moveTo>
                  <a:lnTo>
                    <a:pt x="415798" y="0"/>
                  </a:lnTo>
                </a:path>
                <a:path w="7673975">
                  <a:moveTo>
                    <a:pt x="453605" y="0"/>
                  </a:moveTo>
                  <a:lnTo>
                    <a:pt x="491401" y="0"/>
                  </a:lnTo>
                </a:path>
                <a:path w="7673975">
                  <a:moveTo>
                    <a:pt x="529196" y="0"/>
                  </a:moveTo>
                  <a:lnTo>
                    <a:pt x="567004" y="0"/>
                  </a:lnTo>
                </a:path>
                <a:path w="7673975">
                  <a:moveTo>
                    <a:pt x="604799" y="0"/>
                  </a:moveTo>
                  <a:lnTo>
                    <a:pt x="642607" y="0"/>
                  </a:lnTo>
                </a:path>
                <a:path w="7673975">
                  <a:moveTo>
                    <a:pt x="680402" y="0"/>
                  </a:moveTo>
                  <a:lnTo>
                    <a:pt x="718197" y="0"/>
                  </a:lnTo>
                </a:path>
                <a:path w="7673975">
                  <a:moveTo>
                    <a:pt x="756005" y="0"/>
                  </a:moveTo>
                  <a:lnTo>
                    <a:pt x="793800" y="0"/>
                  </a:lnTo>
                </a:path>
                <a:path w="7673975">
                  <a:moveTo>
                    <a:pt x="831596" y="0"/>
                  </a:moveTo>
                  <a:lnTo>
                    <a:pt x="869403" y="0"/>
                  </a:lnTo>
                </a:path>
                <a:path w="7673975">
                  <a:moveTo>
                    <a:pt x="907199" y="0"/>
                  </a:moveTo>
                  <a:lnTo>
                    <a:pt x="945007" y="0"/>
                  </a:lnTo>
                </a:path>
                <a:path w="7673975">
                  <a:moveTo>
                    <a:pt x="982802" y="0"/>
                  </a:moveTo>
                  <a:lnTo>
                    <a:pt x="1020597" y="0"/>
                  </a:lnTo>
                </a:path>
                <a:path w="7673975">
                  <a:moveTo>
                    <a:pt x="1058405" y="0"/>
                  </a:moveTo>
                  <a:lnTo>
                    <a:pt x="1096200" y="0"/>
                  </a:lnTo>
                </a:path>
                <a:path w="7673975">
                  <a:moveTo>
                    <a:pt x="1133995" y="0"/>
                  </a:moveTo>
                  <a:lnTo>
                    <a:pt x="1171803" y="0"/>
                  </a:lnTo>
                </a:path>
                <a:path w="7673975">
                  <a:moveTo>
                    <a:pt x="1209598" y="0"/>
                  </a:moveTo>
                  <a:lnTo>
                    <a:pt x="1247406" y="0"/>
                  </a:lnTo>
                </a:path>
                <a:path w="7673975">
                  <a:moveTo>
                    <a:pt x="1285201" y="0"/>
                  </a:moveTo>
                  <a:lnTo>
                    <a:pt x="1322997" y="0"/>
                  </a:lnTo>
                </a:path>
                <a:path w="7673975">
                  <a:moveTo>
                    <a:pt x="1360805" y="0"/>
                  </a:moveTo>
                  <a:lnTo>
                    <a:pt x="1398600" y="0"/>
                  </a:lnTo>
                </a:path>
                <a:path w="7673975">
                  <a:moveTo>
                    <a:pt x="1436395" y="0"/>
                  </a:moveTo>
                  <a:lnTo>
                    <a:pt x="1474203" y="0"/>
                  </a:lnTo>
                </a:path>
                <a:path w="7673975">
                  <a:moveTo>
                    <a:pt x="1511998" y="0"/>
                  </a:moveTo>
                  <a:lnTo>
                    <a:pt x="1549806" y="0"/>
                  </a:lnTo>
                </a:path>
                <a:path w="7673975">
                  <a:moveTo>
                    <a:pt x="1587601" y="0"/>
                  </a:moveTo>
                  <a:lnTo>
                    <a:pt x="1625396" y="0"/>
                  </a:lnTo>
                </a:path>
                <a:path w="7673975">
                  <a:moveTo>
                    <a:pt x="1663204" y="0"/>
                  </a:moveTo>
                  <a:lnTo>
                    <a:pt x="1700999" y="0"/>
                  </a:lnTo>
                </a:path>
                <a:path w="7673975">
                  <a:moveTo>
                    <a:pt x="1738795" y="0"/>
                  </a:moveTo>
                  <a:lnTo>
                    <a:pt x="1776602" y="0"/>
                  </a:lnTo>
                </a:path>
                <a:path w="7673975">
                  <a:moveTo>
                    <a:pt x="1814398" y="0"/>
                  </a:moveTo>
                  <a:lnTo>
                    <a:pt x="1852206" y="0"/>
                  </a:lnTo>
                </a:path>
                <a:path w="7673975">
                  <a:moveTo>
                    <a:pt x="1890001" y="0"/>
                  </a:moveTo>
                  <a:lnTo>
                    <a:pt x="1927796" y="0"/>
                  </a:lnTo>
                </a:path>
                <a:path w="7673975">
                  <a:moveTo>
                    <a:pt x="1965604" y="0"/>
                  </a:moveTo>
                  <a:lnTo>
                    <a:pt x="2003399" y="0"/>
                  </a:lnTo>
                </a:path>
                <a:path w="7673975">
                  <a:moveTo>
                    <a:pt x="2041194" y="0"/>
                  </a:moveTo>
                  <a:lnTo>
                    <a:pt x="2079002" y="0"/>
                  </a:lnTo>
                </a:path>
                <a:path w="7673975">
                  <a:moveTo>
                    <a:pt x="2116797" y="0"/>
                  </a:moveTo>
                  <a:lnTo>
                    <a:pt x="2154605" y="0"/>
                  </a:lnTo>
                </a:path>
                <a:path w="7673975">
                  <a:moveTo>
                    <a:pt x="2192401" y="0"/>
                  </a:moveTo>
                  <a:lnTo>
                    <a:pt x="2230196" y="0"/>
                  </a:lnTo>
                </a:path>
                <a:path w="7673975">
                  <a:moveTo>
                    <a:pt x="2268004" y="0"/>
                  </a:moveTo>
                  <a:lnTo>
                    <a:pt x="2305799" y="0"/>
                  </a:lnTo>
                </a:path>
                <a:path w="7673975">
                  <a:moveTo>
                    <a:pt x="2343607" y="0"/>
                  </a:moveTo>
                  <a:lnTo>
                    <a:pt x="2381402" y="0"/>
                  </a:lnTo>
                </a:path>
                <a:path w="7673975">
                  <a:moveTo>
                    <a:pt x="2419197" y="0"/>
                  </a:moveTo>
                  <a:lnTo>
                    <a:pt x="2457005" y="0"/>
                  </a:lnTo>
                </a:path>
                <a:path w="7673975">
                  <a:moveTo>
                    <a:pt x="2494800" y="0"/>
                  </a:moveTo>
                  <a:lnTo>
                    <a:pt x="2532595" y="0"/>
                  </a:lnTo>
                </a:path>
                <a:path w="7673975">
                  <a:moveTo>
                    <a:pt x="2570403" y="0"/>
                  </a:moveTo>
                  <a:lnTo>
                    <a:pt x="2608199" y="0"/>
                  </a:lnTo>
                </a:path>
                <a:path w="7673975">
                  <a:moveTo>
                    <a:pt x="2646006" y="0"/>
                  </a:moveTo>
                  <a:lnTo>
                    <a:pt x="2683802" y="0"/>
                  </a:lnTo>
                </a:path>
                <a:path w="7673975">
                  <a:moveTo>
                    <a:pt x="2721597" y="0"/>
                  </a:moveTo>
                  <a:lnTo>
                    <a:pt x="2759405" y="0"/>
                  </a:lnTo>
                </a:path>
                <a:path w="7673975">
                  <a:moveTo>
                    <a:pt x="2797200" y="0"/>
                  </a:moveTo>
                  <a:lnTo>
                    <a:pt x="2834995" y="0"/>
                  </a:lnTo>
                </a:path>
                <a:path w="7673975">
                  <a:moveTo>
                    <a:pt x="2872803" y="0"/>
                  </a:moveTo>
                  <a:lnTo>
                    <a:pt x="2910598" y="0"/>
                  </a:lnTo>
                </a:path>
                <a:path w="7673975">
                  <a:moveTo>
                    <a:pt x="2948406" y="0"/>
                  </a:moveTo>
                  <a:lnTo>
                    <a:pt x="2986201" y="0"/>
                  </a:lnTo>
                </a:path>
                <a:path w="7673975">
                  <a:moveTo>
                    <a:pt x="3023997" y="0"/>
                  </a:moveTo>
                  <a:lnTo>
                    <a:pt x="3061804" y="0"/>
                  </a:lnTo>
                </a:path>
                <a:path w="7673975">
                  <a:moveTo>
                    <a:pt x="3099600" y="0"/>
                  </a:moveTo>
                  <a:lnTo>
                    <a:pt x="3137395" y="0"/>
                  </a:lnTo>
                </a:path>
                <a:path w="7673975">
                  <a:moveTo>
                    <a:pt x="3175203" y="0"/>
                  </a:moveTo>
                  <a:lnTo>
                    <a:pt x="3212998" y="0"/>
                  </a:lnTo>
                </a:path>
                <a:path w="7673975">
                  <a:moveTo>
                    <a:pt x="3250806" y="0"/>
                  </a:moveTo>
                  <a:lnTo>
                    <a:pt x="3288601" y="0"/>
                  </a:lnTo>
                </a:path>
                <a:path w="7673975">
                  <a:moveTo>
                    <a:pt x="3326396" y="0"/>
                  </a:moveTo>
                  <a:lnTo>
                    <a:pt x="3364204" y="0"/>
                  </a:lnTo>
                </a:path>
                <a:path w="7673975">
                  <a:moveTo>
                    <a:pt x="3401999" y="0"/>
                  </a:moveTo>
                  <a:lnTo>
                    <a:pt x="3439795" y="0"/>
                  </a:lnTo>
                </a:path>
                <a:path w="7673975">
                  <a:moveTo>
                    <a:pt x="3477602" y="0"/>
                  </a:moveTo>
                  <a:lnTo>
                    <a:pt x="3515398" y="0"/>
                  </a:lnTo>
                </a:path>
                <a:path w="7673975">
                  <a:moveTo>
                    <a:pt x="3553206" y="0"/>
                  </a:moveTo>
                  <a:lnTo>
                    <a:pt x="3591001" y="0"/>
                  </a:lnTo>
                </a:path>
                <a:path w="7673975">
                  <a:moveTo>
                    <a:pt x="3628796" y="0"/>
                  </a:moveTo>
                  <a:lnTo>
                    <a:pt x="3666604" y="0"/>
                  </a:lnTo>
                </a:path>
                <a:path w="7673975">
                  <a:moveTo>
                    <a:pt x="3704399" y="0"/>
                  </a:moveTo>
                  <a:lnTo>
                    <a:pt x="3742194" y="0"/>
                  </a:lnTo>
                </a:path>
                <a:path w="7673975">
                  <a:moveTo>
                    <a:pt x="3780002" y="0"/>
                  </a:moveTo>
                  <a:lnTo>
                    <a:pt x="3817797" y="0"/>
                  </a:lnTo>
                </a:path>
                <a:path w="7673975">
                  <a:moveTo>
                    <a:pt x="3855605" y="0"/>
                  </a:moveTo>
                  <a:lnTo>
                    <a:pt x="3893400" y="0"/>
                  </a:lnTo>
                </a:path>
                <a:path w="7673975">
                  <a:moveTo>
                    <a:pt x="3931196" y="0"/>
                  </a:moveTo>
                  <a:lnTo>
                    <a:pt x="3969004" y="0"/>
                  </a:lnTo>
                </a:path>
                <a:path w="7673975">
                  <a:moveTo>
                    <a:pt x="4006799" y="0"/>
                  </a:moveTo>
                  <a:lnTo>
                    <a:pt x="4044607" y="0"/>
                  </a:lnTo>
                </a:path>
                <a:path w="7673975">
                  <a:moveTo>
                    <a:pt x="4082402" y="0"/>
                  </a:moveTo>
                  <a:lnTo>
                    <a:pt x="4120197" y="0"/>
                  </a:lnTo>
                </a:path>
                <a:path w="7673975">
                  <a:moveTo>
                    <a:pt x="4158005" y="0"/>
                  </a:moveTo>
                  <a:lnTo>
                    <a:pt x="4195800" y="0"/>
                  </a:lnTo>
                </a:path>
                <a:path w="7673975">
                  <a:moveTo>
                    <a:pt x="4233595" y="0"/>
                  </a:moveTo>
                  <a:lnTo>
                    <a:pt x="4271403" y="0"/>
                  </a:lnTo>
                </a:path>
                <a:path w="7673975">
                  <a:moveTo>
                    <a:pt x="4309198" y="0"/>
                  </a:moveTo>
                  <a:lnTo>
                    <a:pt x="4347006" y="0"/>
                  </a:lnTo>
                </a:path>
                <a:path w="7673975">
                  <a:moveTo>
                    <a:pt x="4384802" y="0"/>
                  </a:moveTo>
                  <a:lnTo>
                    <a:pt x="4422597" y="0"/>
                  </a:lnTo>
                </a:path>
                <a:path w="7673975">
                  <a:moveTo>
                    <a:pt x="4460405" y="0"/>
                  </a:moveTo>
                  <a:lnTo>
                    <a:pt x="4498200" y="0"/>
                  </a:lnTo>
                </a:path>
                <a:path w="7673975">
                  <a:moveTo>
                    <a:pt x="4535995" y="0"/>
                  </a:moveTo>
                  <a:lnTo>
                    <a:pt x="4573803" y="0"/>
                  </a:lnTo>
                </a:path>
                <a:path w="7673975">
                  <a:moveTo>
                    <a:pt x="4611598" y="0"/>
                  </a:moveTo>
                  <a:lnTo>
                    <a:pt x="4649406" y="0"/>
                  </a:lnTo>
                </a:path>
                <a:path w="7673975">
                  <a:moveTo>
                    <a:pt x="4687201" y="0"/>
                  </a:moveTo>
                  <a:lnTo>
                    <a:pt x="4724996" y="0"/>
                  </a:lnTo>
                </a:path>
                <a:path w="7673975">
                  <a:moveTo>
                    <a:pt x="4762804" y="0"/>
                  </a:moveTo>
                  <a:lnTo>
                    <a:pt x="4800600" y="0"/>
                  </a:lnTo>
                </a:path>
                <a:path w="7673975">
                  <a:moveTo>
                    <a:pt x="4838395" y="0"/>
                  </a:moveTo>
                  <a:lnTo>
                    <a:pt x="4876203" y="0"/>
                  </a:lnTo>
                </a:path>
                <a:path w="7673975">
                  <a:moveTo>
                    <a:pt x="4913998" y="0"/>
                  </a:moveTo>
                  <a:lnTo>
                    <a:pt x="4951806" y="0"/>
                  </a:lnTo>
                </a:path>
                <a:path w="7673975">
                  <a:moveTo>
                    <a:pt x="4989601" y="0"/>
                  </a:moveTo>
                  <a:lnTo>
                    <a:pt x="5027396" y="0"/>
                  </a:lnTo>
                </a:path>
                <a:path w="7673975">
                  <a:moveTo>
                    <a:pt x="5065204" y="0"/>
                  </a:moveTo>
                  <a:lnTo>
                    <a:pt x="5102999" y="0"/>
                  </a:lnTo>
                </a:path>
                <a:path w="7673975">
                  <a:moveTo>
                    <a:pt x="5140794" y="0"/>
                  </a:moveTo>
                  <a:lnTo>
                    <a:pt x="5178602" y="0"/>
                  </a:lnTo>
                </a:path>
                <a:path w="7673975">
                  <a:moveTo>
                    <a:pt x="5216397" y="0"/>
                  </a:moveTo>
                  <a:lnTo>
                    <a:pt x="5254205" y="0"/>
                  </a:lnTo>
                </a:path>
                <a:path w="7673975">
                  <a:moveTo>
                    <a:pt x="5292001" y="0"/>
                  </a:moveTo>
                  <a:lnTo>
                    <a:pt x="5329796" y="0"/>
                  </a:lnTo>
                </a:path>
                <a:path w="7673975">
                  <a:moveTo>
                    <a:pt x="5367604" y="0"/>
                  </a:moveTo>
                  <a:lnTo>
                    <a:pt x="5405399" y="0"/>
                  </a:lnTo>
                </a:path>
                <a:path w="7673975">
                  <a:moveTo>
                    <a:pt x="5443207" y="0"/>
                  </a:moveTo>
                  <a:lnTo>
                    <a:pt x="5481002" y="0"/>
                  </a:lnTo>
                </a:path>
                <a:path w="7673975">
                  <a:moveTo>
                    <a:pt x="5518797" y="0"/>
                  </a:moveTo>
                  <a:lnTo>
                    <a:pt x="5556605" y="0"/>
                  </a:lnTo>
                </a:path>
                <a:path w="7673975">
                  <a:moveTo>
                    <a:pt x="5594400" y="0"/>
                  </a:moveTo>
                  <a:lnTo>
                    <a:pt x="5632195" y="0"/>
                  </a:lnTo>
                </a:path>
                <a:path w="7673975">
                  <a:moveTo>
                    <a:pt x="5670003" y="0"/>
                  </a:moveTo>
                  <a:lnTo>
                    <a:pt x="5707799" y="0"/>
                  </a:lnTo>
                </a:path>
                <a:path w="7673975">
                  <a:moveTo>
                    <a:pt x="5745607" y="0"/>
                  </a:moveTo>
                  <a:lnTo>
                    <a:pt x="5783402" y="0"/>
                  </a:lnTo>
                </a:path>
                <a:path w="7673975">
                  <a:moveTo>
                    <a:pt x="5821197" y="0"/>
                  </a:moveTo>
                  <a:lnTo>
                    <a:pt x="5859005" y="0"/>
                  </a:lnTo>
                </a:path>
                <a:path w="7673975">
                  <a:moveTo>
                    <a:pt x="5896800" y="0"/>
                  </a:moveTo>
                  <a:lnTo>
                    <a:pt x="5934595" y="0"/>
                  </a:lnTo>
                </a:path>
                <a:path w="7673975">
                  <a:moveTo>
                    <a:pt x="5972403" y="0"/>
                  </a:moveTo>
                  <a:lnTo>
                    <a:pt x="6010198" y="0"/>
                  </a:lnTo>
                </a:path>
                <a:path w="7673975">
                  <a:moveTo>
                    <a:pt x="6048006" y="0"/>
                  </a:moveTo>
                  <a:lnTo>
                    <a:pt x="6085801" y="0"/>
                  </a:lnTo>
                </a:path>
                <a:path w="7673975">
                  <a:moveTo>
                    <a:pt x="6123597" y="0"/>
                  </a:moveTo>
                  <a:lnTo>
                    <a:pt x="6161405" y="0"/>
                  </a:lnTo>
                </a:path>
                <a:path w="7673975">
                  <a:moveTo>
                    <a:pt x="6199200" y="0"/>
                  </a:moveTo>
                  <a:lnTo>
                    <a:pt x="6236995" y="0"/>
                  </a:lnTo>
                </a:path>
                <a:path w="7673975">
                  <a:moveTo>
                    <a:pt x="6274803" y="0"/>
                  </a:moveTo>
                  <a:lnTo>
                    <a:pt x="6312598" y="0"/>
                  </a:lnTo>
                </a:path>
                <a:path w="7673975">
                  <a:moveTo>
                    <a:pt x="6350406" y="0"/>
                  </a:moveTo>
                  <a:lnTo>
                    <a:pt x="6388201" y="0"/>
                  </a:lnTo>
                </a:path>
                <a:path w="7673975">
                  <a:moveTo>
                    <a:pt x="6425996" y="0"/>
                  </a:moveTo>
                  <a:lnTo>
                    <a:pt x="6463804" y="0"/>
                  </a:lnTo>
                </a:path>
                <a:path w="7673975">
                  <a:moveTo>
                    <a:pt x="6501599" y="0"/>
                  </a:moveTo>
                  <a:lnTo>
                    <a:pt x="6539395" y="0"/>
                  </a:lnTo>
                </a:path>
                <a:path w="7673975">
                  <a:moveTo>
                    <a:pt x="6577203" y="0"/>
                  </a:moveTo>
                  <a:lnTo>
                    <a:pt x="6614998" y="0"/>
                  </a:lnTo>
                </a:path>
                <a:path w="7673975">
                  <a:moveTo>
                    <a:pt x="6652806" y="0"/>
                  </a:moveTo>
                  <a:lnTo>
                    <a:pt x="6690601" y="0"/>
                  </a:lnTo>
                </a:path>
                <a:path w="7673975">
                  <a:moveTo>
                    <a:pt x="6728396" y="0"/>
                  </a:moveTo>
                  <a:lnTo>
                    <a:pt x="6766204" y="0"/>
                  </a:lnTo>
                </a:path>
                <a:path w="7673975">
                  <a:moveTo>
                    <a:pt x="6803999" y="0"/>
                  </a:moveTo>
                  <a:lnTo>
                    <a:pt x="6841794" y="0"/>
                  </a:lnTo>
                </a:path>
                <a:path w="7673975">
                  <a:moveTo>
                    <a:pt x="6879602" y="0"/>
                  </a:moveTo>
                  <a:lnTo>
                    <a:pt x="6917397" y="0"/>
                  </a:lnTo>
                </a:path>
                <a:path w="7673975">
                  <a:moveTo>
                    <a:pt x="6955205" y="0"/>
                  </a:moveTo>
                  <a:lnTo>
                    <a:pt x="6993001" y="0"/>
                  </a:lnTo>
                </a:path>
                <a:path w="7673975">
                  <a:moveTo>
                    <a:pt x="7030796" y="0"/>
                  </a:moveTo>
                  <a:lnTo>
                    <a:pt x="7068604" y="0"/>
                  </a:lnTo>
                </a:path>
                <a:path w="7673975">
                  <a:moveTo>
                    <a:pt x="7106399" y="0"/>
                  </a:moveTo>
                  <a:lnTo>
                    <a:pt x="7144207" y="0"/>
                  </a:lnTo>
                </a:path>
                <a:path w="7673975">
                  <a:moveTo>
                    <a:pt x="7182002" y="0"/>
                  </a:moveTo>
                  <a:lnTo>
                    <a:pt x="7219797" y="0"/>
                  </a:lnTo>
                </a:path>
                <a:path w="7673975">
                  <a:moveTo>
                    <a:pt x="7257605" y="0"/>
                  </a:moveTo>
                  <a:lnTo>
                    <a:pt x="7295400" y="0"/>
                  </a:lnTo>
                </a:path>
                <a:path w="7673975">
                  <a:moveTo>
                    <a:pt x="7333195" y="0"/>
                  </a:moveTo>
                  <a:lnTo>
                    <a:pt x="7371003" y="0"/>
                  </a:lnTo>
                </a:path>
                <a:path w="7673975">
                  <a:moveTo>
                    <a:pt x="7408799" y="0"/>
                  </a:moveTo>
                  <a:lnTo>
                    <a:pt x="7446606" y="0"/>
                  </a:lnTo>
                </a:path>
                <a:path w="7673975">
                  <a:moveTo>
                    <a:pt x="7484402" y="0"/>
                  </a:moveTo>
                  <a:lnTo>
                    <a:pt x="7522197" y="0"/>
                  </a:lnTo>
                </a:path>
                <a:path w="7673975">
                  <a:moveTo>
                    <a:pt x="7560005" y="0"/>
                  </a:moveTo>
                  <a:lnTo>
                    <a:pt x="7597800" y="0"/>
                  </a:lnTo>
                </a:path>
                <a:path w="7673975">
                  <a:moveTo>
                    <a:pt x="7635595" y="0"/>
                  </a:moveTo>
                  <a:lnTo>
                    <a:pt x="7673403" y="0"/>
                  </a:lnTo>
                </a:path>
              </a:pathLst>
            </a:custGeom>
            <a:ln w="38159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953638" y="3844442"/>
              <a:ext cx="38100" cy="31115"/>
            </a:xfrm>
            <a:custGeom>
              <a:avLst/>
              <a:gdLst/>
              <a:ahLst/>
              <a:cxnLst/>
              <a:rect l="l" t="t" r="r" b="b"/>
              <a:pathLst>
                <a:path w="38100" h="31114">
                  <a:moveTo>
                    <a:pt x="37807" y="19075"/>
                  </a:moveTo>
                  <a:lnTo>
                    <a:pt x="0" y="19075"/>
                  </a:lnTo>
                  <a:lnTo>
                    <a:pt x="0" y="30607"/>
                  </a:lnTo>
                  <a:lnTo>
                    <a:pt x="37807" y="30607"/>
                  </a:lnTo>
                  <a:lnTo>
                    <a:pt x="37807" y="19075"/>
                  </a:lnTo>
                  <a:close/>
                </a:path>
                <a:path w="38100" h="31114">
                  <a:moveTo>
                    <a:pt x="37807" y="0"/>
                  </a:moveTo>
                  <a:lnTo>
                    <a:pt x="0" y="0"/>
                  </a:lnTo>
                  <a:lnTo>
                    <a:pt x="0" y="11518"/>
                  </a:lnTo>
                  <a:lnTo>
                    <a:pt x="37807" y="11518"/>
                  </a:lnTo>
                  <a:lnTo>
                    <a:pt x="37807" y="0"/>
                  </a:lnTo>
                  <a:close/>
                </a:path>
              </a:pathLst>
            </a:custGeom>
            <a:solidFill>
              <a:srgbClr val="5A9A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0029240" y="3850199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>
                  <a:moveTo>
                    <a:pt x="0" y="0"/>
                  </a:moveTo>
                  <a:lnTo>
                    <a:pt x="37795" y="0"/>
                  </a:lnTo>
                </a:path>
              </a:pathLst>
            </a:custGeom>
            <a:ln w="26636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0114921" y="3836881"/>
              <a:ext cx="0" cy="26670"/>
            </a:xfrm>
            <a:custGeom>
              <a:avLst/>
              <a:gdLst/>
              <a:ahLst/>
              <a:cxnLst/>
              <a:rect l="l" t="t" r="r" b="b"/>
              <a:pathLst>
                <a:path h="26670">
                  <a:moveTo>
                    <a:pt x="0" y="0"/>
                  </a:moveTo>
                  <a:lnTo>
                    <a:pt x="0" y="26636"/>
                  </a:lnTo>
                </a:path>
              </a:pathLst>
            </a:custGeom>
            <a:ln w="20154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93345" marR="5080">
              <a:lnSpc>
                <a:spcPts val="2160"/>
              </a:lnSpc>
              <a:spcBef>
                <a:spcPts val="370"/>
              </a:spcBef>
            </a:pPr>
            <a:r>
              <a:rPr sz="2000" spc="-5" dirty="0"/>
              <a:t>To</a:t>
            </a:r>
            <a:r>
              <a:rPr sz="2000" spc="350" dirty="0"/>
              <a:t> </a:t>
            </a:r>
            <a:r>
              <a:rPr sz="2000" spc="-5" dirty="0"/>
              <a:t>improve</a:t>
            </a:r>
            <a:r>
              <a:rPr sz="2000" spc="340" dirty="0"/>
              <a:t> </a:t>
            </a:r>
            <a:r>
              <a:rPr sz="2000" spc="-5" dirty="0"/>
              <a:t>vaccine</a:t>
            </a:r>
            <a:r>
              <a:rPr sz="2000" spc="345" dirty="0"/>
              <a:t> </a:t>
            </a:r>
            <a:r>
              <a:rPr sz="2000" spc="-5" dirty="0"/>
              <a:t>coverage</a:t>
            </a:r>
            <a:r>
              <a:rPr sz="2000" spc="340" dirty="0"/>
              <a:t> </a:t>
            </a:r>
            <a:r>
              <a:rPr sz="2000" spc="-5" dirty="0"/>
              <a:t>and</a:t>
            </a:r>
            <a:r>
              <a:rPr sz="2000" spc="350" dirty="0"/>
              <a:t> </a:t>
            </a:r>
            <a:r>
              <a:rPr sz="2000" spc="-5" dirty="0"/>
              <a:t>minimize</a:t>
            </a:r>
            <a:r>
              <a:rPr sz="2000" spc="345" dirty="0"/>
              <a:t> </a:t>
            </a:r>
            <a:r>
              <a:rPr sz="2000" spc="-5" dirty="0"/>
              <a:t>wastage,</a:t>
            </a:r>
            <a:r>
              <a:rPr sz="2000" spc="340" dirty="0"/>
              <a:t> </a:t>
            </a:r>
            <a:r>
              <a:rPr sz="2000" dirty="0"/>
              <a:t>a</a:t>
            </a:r>
            <a:r>
              <a:rPr sz="2000" spc="330" dirty="0"/>
              <a:t> </a:t>
            </a:r>
            <a:r>
              <a:rPr sz="2000" spc="-5" dirty="0"/>
              <a:t>micro-planning</a:t>
            </a:r>
            <a:r>
              <a:rPr sz="2000" spc="335" dirty="0"/>
              <a:t> </a:t>
            </a:r>
            <a:r>
              <a:rPr sz="2000" spc="-5" dirty="0"/>
              <a:t>exercise</a:t>
            </a:r>
            <a:r>
              <a:rPr sz="2000" spc="340" dirty="0"/>
              <a:t> </a:t>
            </a:r>
            <a:r>
              <a:rPr sz="2000" dirty="0"/>
              <a:t>conducted </a:t>
            </a:r>
            <a:r>
              <a:rPr sz="2000" spc="-434" dirty="0"/>
              <a:t> </a:t>
            </a:r>
            <a:r>
              <a:rPr sz="2000" spc="-5" dirty="0"/>
              <a:t>over</a:t>
            </a:r>
            <a:r>
              <a:rPr sz="2000" spc="5" dirty="0"/>
              <a:t> </a:t>
            </a:r>
            <a:r>
              <a:rPr sz="2000" dirty="0"/>
              <a:t>a</a:t>
            </a:r>
            <a:r>
              <a:rPr sz="2000" spc="-5" dirty="0"/>
              <a:t> period</a:t>
            </a:r>
            <a:r>
              <a:rPr sz="2000" spc="5" dirty="0"/>
              <a:t> </a:t>
            </a:r>
            <a:r>
              <a:rPr sz="2000" dirty="0"/>
              <a:t>of</a:t>
            </a:r>
            <a:r>
              <a:rPr sz="2000" spc="15" dirty="0"/>
              <a:t> </a:t>
            </a:r>
            <a:r>
              <a:rPr sz="2000" spc="-5" dirty="0"/>
              <a:t>4-5</a:t>
            </a:r>
            <a:r>
              <a:rPr sz="2000" spc="5" dirty="0"/>
              <a:t> </a:t>
            </a:r>
            <a:r>
              <a:rPr sz="2000" dirty="0"/>
              <a:t>days is</a:t>
            </a:r>
            <a:r>
              <a:rPr sz="2000" spc="10" dirty="0"/>
              <a:t> </a:t>
            </a:r>
            <a:r>
              <a:rPr sz="2000" spc="-5" dirty="0"/>
              <a:t>critical</a:t>
            </a:r>
            <a:r>
              <a:rPr sz="2000" spc="5" dirty="0"/>
              <a:t> </a:t>
            </a:r>
            <a:r>
              <a:rPr sz="2000" spc="-5" dirty="0"/>
              <a:t>for</a:t>
            </a:r>
            <a:r>
              <a:rPr sz="2000" spc="5" dirty="0"/>
              <a:t> </a:t>
            </a:r>
            <a:r>
              <a:rPr sz="2000" spc="-10" dirty="0"/>
              <a:t>effective</a:t>
            </a:r>
            <a:r>
              <a:rPr sz="2000" dirty="0"/>
              <a:t> </a:t>
            </a:r>
            <a:r>
              <a:rPr sz="2000" spc="-5" dirty="0"/>
              <a:t>planning</a:t>
            </a:r>
            <a:r>
              <a:rPr sz="2000" dirty="0"/>
              <a:t> </a:t>
            </a:r>
            <a:r>
              <a:rPr sz="2000" spc="-5" dirty="0"/>
              <a:t>and</a:t>
            </a:r>
            <a:r>
              <a:rPr sz="2000" spc="15" dirty="0"/>
              <a:t> </a:t>
            </a:r>
            <a:r>
              <a:rPr sz="2000" spc="-5" dirty="0"/>
              <a:t>delivery</a:t>
            </a:r>
            <a:r>
              <a:rPr sz="2000" dirty="0"/>
              <a:t> of</a:t>
            </a:r>
            <a:r>
              <a:rPr sz="2000" spc="5" dirty="0"/>
              <a:t> </a:t>
            </a:r>
            <a:r>
              <a:rPr sz="2000" spc="-5" dirty="0"/>
              <a:t>Covid-19</a:t>
            </a:r>
            <a:r>
              <a:rPr sz="2000" spc="15" dirty="0"/>
              <a:t> </a:t>
            </a:r>
            <a:r>
              <a:rPr sz="2000" spc="-5" dirty="0"/>
              <a:t>vaccines</a:t>
            </a:r>
            <a:endParaRPr sz="2000"/>
          </a:p>
        </p:txBody>
      </p:sp>
      <p:sp>
        <p:nvSpPr>
          <p:cNvPr id="52" name="object 52"/>
          <p:cNvSpPr txBox="1"/>
          <p:nvPr/>
        </p:nvSpPr>
        <p:spPr>
          <a:xfrm>
            <a:off x="1514525" y="1498320"/>
            <a:ext cx="682625" cy="292735"/>
          </a:xfrm>
          <a:prstGeom prst="rect">
            <a:avLst/>
          </a:prstGeom>
          <a:solidFill>
            <a:srgbClr val="EC7C30"/>
          </a:solidFill>
        </p:spPr>
        <p:txBody>
          <a:bodyPr vert="horz" wrap="square" lIns="0" tIns="46990" rIns="0" bIns="0" rtlCol="0">
            <a:spAutoFit/>
          </a:bodyPr>
          <a:lstStyle/>
          <a:p>
            <a:pPr marL="154305">
              <a:lnSpc>
                <a:spcPct val="100000"/>
              </a:lnSpc>
              <a:spcBef>
                <a:spcPts val="370"/>
              </a:spcBef>
            </a:pPr>
            <a:r>
              <a:rPr sz="1300" spc="-5" dirty="0">
                <a:latin typeface="Calibri"/>
                <a:cs typeface="Calibri"/>
              </a:rPr>
              <a:t>Day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980638" y="3863517"/>
            <a:ext cx="681990" cy="292735"/>
          </a:xfrm>
          <a:prstGeom prst="rect">
            <a:avLst/>
          </a:prstGeom>
          <a:solidFill>
            <a:srgbClr val="EC7C30"/>
          </a:solidFill>
        </p:spPr>
        <p:txBody>
          <a:bodyPr vert="horz" wrap="square" lIns="0" tIns="46990" rIns="0" bIns="0" rtlCol="0">
            <a:spAutoFit/>
          </a:bodyPr>
          <a:lstStyle/>
          <a:p>
            <a:pPr marL="153670">
              <a:lnSpc>
                <a:spcPct val="100000"/>
              </a:lnSpc>
              <a:spcBef>
                <a:spcPts val="370"/>
              </a:spcBef>
            </a:pPr>
            <a:r>
              <a:rPr sz="1300" spc="-5" dirty="0">
                <a:latin typeface="Calibri"/>
                <a:cs typeface="Calibri"/>
              </a:rPr>
              <a:t>Day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4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9989997" y="1498320"/>
            <a:ext cx="681990" cy="292735"/>
          </a:xfrm>
          <a:prstGeom prst="rect">
            <a:avLst/>
          </a:prstGeom>
          <a:solidFill>
            <a:srgbClr val="EC7C30"/>
          </a:solidFill>
        </p:spPr>
        <p:txBody>
          <a:bodyPr vert="horz" wrap="square" lIns="0" tIns="46990" rIns="0" bIns="0" rtlCol="0">
            <a:spAutoFit/>
          </a:bodyPr>
          <a:lstStyle/>
          <a:p>
            <a:pPr marL="153035">
              <a:lnSpc>
                <a:spcPct val="100000"/>
              </a:lnSpc>
              <a:spcBef>
                <a:spcPts val="370"/>
              </a:spcBef>
            </a:pPr>
            <a:r>
              <a:rPr sz="1300" spc="-5" dirty="0">
                <a:latin typeface="Calibri"/>
                <a:cs typeface="Calibri"/>
              </a:rPr>
              <a:t>Day</a:t>
            </a:r>
            <a:r>
              <a:rPr sz="1300" spc="-50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3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535036" y="3836517"/>
            <a:ext cx="681990" cy="292735"/>
          </a:xfrm>
          <a:prstGeom prst="rect">
            <a:avLst/>
          </a:prstGeom>
          <a:solidFill>
            <a:srgbClr val="EC7C30"/>
          </a:solidFill>
        </p:spPr>
        <p:txBody>
          <a:bodyPr vert="horz" wrap="square" lIns="0" tIns="46990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370"/>
              </a:spcBef>
            </a:pPr>
            <a:r>
              <a:rPr sz="1300" spc="-5" dirty="0">
                <a:latin typeface="Calibri"/>
                <a:cs typeface="Calibri"/>
              </a:rPr>
              <a:t>Day</a:t>
            </a:r>
            <a:r>
              <a:rPr sz="1300" spc="-45" dirty="0">
                <a:latin typeface="Calibri"/>
                <a:cs typeface="Calibri"/>
              </a:rPr>
              <a:t> </a:t>
            </a:r>
            <a:r>
              <a:rPr sz="1300" dirty="0">
                <a:latin typeface="Calibri"/>
                <a:cs typeface="Calibri"/>
              </a:rPr>
              <a:t>2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1861901" y="6503657"/>
            <a:ext cx="254635" cy="2971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750" spc="10" dirty="0">
                <a:solidFill>
                  <a:srgbClr val="FFFFFF"/>
                </a:solidFill>
                <a:latin typeface="Calibri"/>
                <a:cs typeface="Calibri"/>
              </a:rPr>
              <a:t>17</a:t>
            </a:r>
            <a:endParaRPr sz="1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69833" y="1293558"/>
            <a:ext cx="8368665" cy="751840"/>
            <a:chOff x="1769833" y="1293558"/>
            <a:chExt cx="8368665" cy="751840"/>
          </a:xfrm>
        </p:grpSpPr>
        <p:sp>
          <p:nvSpPr>
            <p:cNvPr id="3" name="object 3"/>
            <p:cNvSpPr/>
            <p:nvPr/>
          </p:nvSpPr>
          <p:spPr>
            <a:xfrm>
              <a:off x="1789201" y="1312926"/>
              <a:ext cx="8329930" cy="713105"/>
            </a:xfrm>
            <a:custGeom>
              <a:avLst/>
              <a:gdLst/>
              <a:ahLst/>
              <a:cxnLst/>
              <a:rect l="l" t="t" r="r" b="b"/>
              <a:pathLst>
                <a:path w="8329930" h="713105">
                  <a:moveTo>
                    <a:pt x="8329675" y="0"/>
                  </a:moveTo>
                  <a:lnTo>
                    <a:pt x="0" y="0"/>
                  </a:lnTo>
                  <a:lnTo>
                    <a:pt x="0" y="712800"/>
                  </a:lnTo>
                  <a:lnTo>
                    <a:pt x="4164838" y="712800"/>
                  </a:lnTo>
                  <a:lnTo>
                    <a:pt x="8329675" y="712800"/>
                  </a:lnTo>
                  <a:lnTo>
                    <a:pt x="8329675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89201" y="1312926"/>
              <a:ext cx="8329930" cy="713105"/>
            </a:xfrm>
            <a:custGeom>
              <a:avLst/>
              <a:gdLst/>
              <a:ahLst/>
              <a:cxnLst/>
              <a:rect l="l" t="t" r="r" b="b"/>
              <a:pathLst>
                <a:path w="8329930" h="713105">
                  <a:moveTo>
                    <a:pt x="4164838" y="712800"/>
                  </a:moveTo>
                  <a:lnTo>
                    <a:pt x="0" y="712800"/>
                  </a:lnTo>
                  <a:lnTo>
                    <a:pt x="0" y="0"/>
                  </a:lnTo>
                  <a:lnTo>
                    <a:pt x="8329675" y="0"/>
                  </a:lnTo>
                  <a:lnTo>
                    <a:pt x="8329675" y="712800"/>
                  </a:lnTo>
                  <a:lnTo>
                    <a:pt x="4164838" y="712800"/>
                  </a:lnTo>
                  <a:close/>
                </a:path>
              </a:pathLst>
            </a:custGeom>
            <a:ln w="38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770121" y="2216158"/>
            <a:ext cx="8368030" cy="722630"/>
            <a:chOff x="1770121" y="2216158"/>
            <a:chExt cx="8368030" cy="722630"/>
          </a:xfrm>
        </p:grpSpPr>
        <p:sp>
          <p:nvSpPr>
            <p:cNvPr id="6" name="object 6"/>
            <p:cNvSpPr/>
            <p:nvPr/>
          </p:nvSpPr>
          <p:spPr>
            <a:xfrm>
              <a:off x="1789201" y="2235238"/>
              <a:ext cx="8329930" cy="684530"/>
            </a:xfrm>
            <a:custGeom>
              <a:avLst/>
              <a:gdLst/>
              <a:ahLst/>
              <a:cxnLst/>
              <a:rect l="l" t="t" r="r" b="b"/>
              <a:pathLst>
                <a:path w="8329930" h="684530">
                  <a:moveTo>
                    <a:pt x="8329675" y="0"/>
                  </a:moveTo>
                  <a:lnTo>
                    <a:pt x="0" y="0"/>
                  </a:lnTo>
                  <a:lnTo>
                    <a:pt x="0" y="683996"/>
                  </a:lnTo>
                  <a:lnTo>
                    <a:pt x="4164838" y="683996"/>
                  </a:lnTo>
                  <a:lnTo>
                    <a:pt x="8329675" y="683996"/>
                  </a:lnTo>
                  <a:lnTo>
                    <a:pt x="8329675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89201" y="2235238"/>
              <a:ext cx="8329930" cy="684530"/>
            </a:xfrm>
            <a:custGeom>
              <a:avLst/>
              <a:gdLst/>
              <a:ahLst/>
              <a:cxnLst/>
              <a:rect l="l" t="t" r="r" b="b"/>
              <a:pathLst>
                <a:path w="8329930" h="684530">
                  <a:moveTo>
                    <a:pt x="4164838" y="683996"/>
                  </a:moveTo>
                  <a:lnTo>
                    <a:pt x="0" y="683996"/>
                  </a:lnTo>
                  <a:lnTo>
                    <a:pt x="0" y="0"/>
                  </a:lnTo>
                  <a:lnTo>
                    <a:pt x="8329675" y="0"/>
                  </a:lnTo>
                  <a:lnTo>
                    <a:pt x="8329675" y="683996"/>
                  </a:lnTo>
                  <a:lnTo>
                    <a:pt x="4164838" y="683996"/>
                  </a:lnTo>
                  <a:close/>
                </a:path>
              </a:pathLst>
            </a:custGeom>
            <a:ln w="38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770121" y="3158638"/>
            <a:ext cx="8368030" cy="748030"/>
            <a:chOff x="1770121" y="3158638"/>
            <a:chExt cx="8368030" cy="748030"/>
          </a:xfrm>
        </p:grpSpPr>
        <p:sp>
          <p:nvSpPr>
            <p:cNvPr id="9" name="object 9"/>
            <p:cNvSpPr/>
            <p:nvPr/>
          </p:nvSpPr>
          <p:spPr>
            <a:xfrm>
              <a:off x="1789201" y="3177717"/>
              <a:ext cx="8329930" cy="709930"/>
            </a:xfrm>
            <a:custGeom>
              <a:avLst/>
              <a:gdLst/>
              <a:ahLst/>
              <a:cxnLst/>
              <a:rect l="l" t="t" r="r" b="b"/>
              <a:pathLst>
                <a:path w="8329930" h="709929">
                  <a:moveTo>
                    <a:pt x="8329675" y="0"/>
                  </a:moveTo>
                  <a:lnTo>
                    <a:pt x="0" y="0"/>
                  </a:lnTo>
                  <a:lnTo>
                    <a:pt x="0" y="709561"/>
                  </a:lnTo>
                  <a:lnTo>
                    <a:pt x="4164838" y="709561"/>
                  </a:lnTo>
                  <a:lnTo>
                    <a:pt x="8329675" y="709561"/>
                  </a:lnTo>
                  <a:lnTo>
                    <a:pt x="8329675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89201" y="3177717"/>
              <a:ext cx="8329930" cy="709930"/>
            </a:xfrm>
            <a:custGeom>
              <a:avLst/>
              <a:gdLst/>
              <a:ahLst/>
              <a:cxnLst/>
              <a:rect l="l" t="t" r="r" b="b"/>
              <a:pathLst>
                <a:path w="8329930" h="709929">
                  <a:moveTo>
                    <a:pt x="4164838" y="709561"/>
                  </a:moveTo>
                  <a:lnTo>
                    <a:pt x="0" y="709561"/>
                  </a:lnTo>
                  <a:lnTo>
                    <a:pt x="0" y="0"/>
                  </a:lnTo>
                  <a:lnTo>
                    <a:pt x="8329675" y="0"/>
                  </a:lnTo>
                  <a:lnTo>
                    <a:pt x="8329675" y="709561"/>
                  </a:lnTo>
                  <a:lnTo>
                    <a:pt x="4164838" y="709561"/>
                  </a:lnTo>
                  <a:close/>
                </a:path>
              </a:pathLst>
            </a:custGeom>
            <a:ln w="38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229015" y="1581010"/>
            <a:ext cx="5438140" cy="2193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Background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Planning,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coordination</a:t>
            </a:r>
            <a:r>
              <a:rPr sz="2000" b="1" dirty="0">
                <a:latin typeface="Calibri"/>
                <a:cs typeface="Calibri"/>
              </a:rPr>
              <a:t> and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service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delivery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1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Data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Management,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Surveillance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and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microplanning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417098" y="382219"/>
            <a:ext cx="887094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Outline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0" y="999718"/>
            <a:ext cx="12193270" cy="1032510"/>
            <a:chOff x="0" y="999718"/>
            <a:chExt cx="12193270" cy="103251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99718"/>
              <a:ext cx="12192838" cy="38771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09522" y="1069555"/>
              <a:ext cx="9465310" cy="27305"/>
            </a:xfrm>
            <a:custGeom>
              <a:avLst/>
              <a:gdLst/>
              <a:ahLst/>
              <a:cxnLst/>
              <a:rect l="l" t="t" r="r" b="b"/>
              <a:pathLst>
                <a:path w="9465310" h="27305">
                  <a:moveTo>
                    <a:pt x="0" y="27000"/>
                  </a:moveTo>
                  <a:lnTo>
                    <a:pt x="9464751" y="0"/>
                  </a:lnTo>
                </a:path>
              </a:pathLst>
            </a:custGeom>
            <a:ln w="6479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14437" y="1325156"/>
              <a:ext cx="200660" cy="700405"/>
            </a:xfrm>
            <a:custGeom>
              <a:avLst/>
              <a:gdLst/>
              <a:ahLst/>
              <a:cxnLst/>
              <a:rect l="l" t="t" r="r" b="b"/>
              <a:pathLst>
                <a:path w="200659" h="700405">
                  <a:moveTo>
                    <a:pt x="200164" y="0"/>
                  </a:moveTo>
                  <a:lnTo>
                    <a:pt x="0" y="0"/>
                  </a:lnTo>
                  <a:lnTo>
                    <a:pt x="0" y="700201"/>
                  </a:lnTo>
                  <a:lnTo>
                    <a:pt x="100088" y="700201"/>
                  </a:lnTo>
                  <a:lnTo>
                    <a:pt x="200164" y="700201"/>
                  </a:lnTo>
                  <a:lnTo>
                    <a:pt x="200164" y="0"/>
                  </a:lnTo>
                  <a:close/>
                </a:path>
              </a:pathLst>
            </a:custGeom>
            <a:solidFill>
              <a:srgbClr val="37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14437" y="1325156"/>
              <a:ext cx="200660" cy="700405"/>
            </a:xfrm>
            <a:custGeom>
              <a:avLst/>
              <a:gdLst/>
              <a:ahLst/>
              <a:cxnLst/>
              <a:rect l="l" t="t" r="r" b="b"/>
              <a:pathLst>
                <a:path w="200659" h="700405">
                  <a:moveTo>
                    <a:pt x="100088" y="700201"/>
                  </a:moveTo>
                  <a:lnTo>
                    <a:pt x="0" y="700201"/>
                  </a:lnTo>
                  <a:lnTo>
                    <a:pt x="0" y="0"/>
                  </a:lnTo>
                  <a:lnTo>
                    <a:pt x="200164" y="0"/>
                  </a:lnTo>
                  <a:lnTo>
                    <a:pt x="200164" y="700201"/>
                  </a:lnTo>
                  <a:lnTo>
                    <a:pt x="100088" y="700201"/>
                  </a:lnTo>
                  <a:close/>
                </a:path>
              </a:pathLst>
            </a:custGeom>
            <a:ln w="12599">
              <a:solidFill>
                <a:srgbClr val="40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408137" y="2213101"/>
            <a:ext cx="213360" cy="712470"/>
            <a:chOff x="1408137" y="2213101"/>
            <a:chExt cx="213360" cy="712470"/>
          </a:xfrm>
        </p:grpSpPr>
        <p:sp>
          <p:nvSpPr>
            <p:cNvPr id="19" name="object 19"/>
            <p:cNvSpPr/>
            <p:nvPr/>
          </p:nvSpPr>
          <p:spPr>
            <a:xfrm>
              <a:off x="1414437" y="2219401"/>
              <a:ext cx="200660" cy="700405"/>
            </a:xfrm>
            <a:custGeom>
              <a:avLst/>
              <a:gdLst/>
              <a:ahLst/>
              <a:cxnLst/>
              <a:rect l="l" t="t" r="r" b="b"/>
              <a:pathLst>
                <a:path w="200659" h="700405">
                  <a:moveTo>
                    <a:pt x="200164" y="0"/>
                  </a:moveTo>
                  <a:lnTo>
                    <a:pt x="0" y="0"/>
                  </a:lnTo>
                  <a:lnTo>
                    <a:pt x="0" y="699833"/>
                  </a:lnTo>
                  <a:lnTo>
                    <a:pt x="100088" y="699833"/>
                  </a:lnTo>
                  <a:lnTo>
                    <a:pt x="200164" y="699833"/>
                  </a:lnTo>
                  <a:lnTo>
                    <a:pt x="200164" y="0"/>
                  </a:lnTo>
                  <a:close/>
                </a:path>
              </a:pathLst>
            </a:custGeom>
            <a:solidFill>
              <a:srgbClr val="37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14437" y="2219401"/>
              <a:ext cx="200660" cy="700405"/>
            </a:xfrm>
            <a:custGeom>
              <a:avLst/>
              <a:gdLst/>
              <a:ahLst/>
              <a:cxnLst/>
              <a:rect l="l" t="t" r="r" b="b"/>
              <a:pathLst>
                <a:path w="200659" h="700405">
                  <a:moveTo>
                    <a:pt x="100088" y="699833"/>
                  </a:moveTo>
                  <a:lnTo>
                    <a:pt x="0" y="699833"/>
                  </a:lnTo>
                  <a:lnTo>
                    <a:pt x="0" y="0"/>
                  </a:lnTo>
                  <a:lnTo>
                    <a:pt x="200164" y="0"/>
                  </a:lnTo>
                  <a:lnTo>
                    <a:pt x="200164" y="699833"/>
                  </a:lnTo>
                  <a:lnTo>
                    <a:pt x="100088" y="699833"/>
                  </a:lnTo>
                  <a:close/>
                </a:path>
              </a:pathLst>
            </a:custGeom>
            <a:ln w="12599">
              <a:solidFill>
                <a:srgbClr val="40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407781" y="3181501"/>
            <a:ext cx="232410" cy="712470"/>
            <a:chOff x="1407781" y="3181501"/>
            <a:chExt cx="232410" cy="712470"/>
          </a:xfrm>
        </p:grpSpPr>
        <p:sp>
          <p:nvSpPr>
            <p:cNvPr id="22" name="object 22"/>
            <p:cNvSpPr/>
            <p:nvPr/>
          </p:nvSpPr>
          <p:spPr>
            <a:xfrm>
              <a:off x="1414081" y="3187801"/>
              <a:ext cx="219710" cy="700405"/>
            </a:xfrm>
            <a:custGeom>
              <a:avLst/>
              <a:gdLst/>
              <a:ahLst/>
              <a:cxnLst/>
              <a:rect l="l" t="t" r="r" b="b"/>
              <a:pathLst>
                <a:path w="219710" h="700404">
                  <a:moveTo>
                    <a:pt x="219240" y="0"/>
                  </a:moveTo>
                  <a:lnTo>
                    <a:pt x="0" y="0"/>
                  </a:lnTo>
                  <a:lnTo>
                    <a:pt x="0" y="699833"/>
                  </a:lnTo>
                  <a:lnTo>
                    <a:pt x="109804" y="699833"/>
                  </a:lnTo>
                  <a:lnTo>
                    <a:pt x="219240" y="699833"/>
                  </a:lnTo>
                  <a:lnTo>
                    <a:pt x="219240" y="0"/>
                  </a:lnTo>
                  <a:close/>
                </a:path>
              </a:pathLst>
            </a:custGeom>
            <a:solidFill>
              <a:srgbClr val="37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14081" y="3187801"/>
              <a:ext cx="219710" cy="700405"/>
            </a:xfrm>
            <a:custGeom>
              <a:avLst/>
              <a:gdLst/>
              <a:ahLst/>
              <a:cxnLst/>
              <a:rect l="l" t="t" r="r" b="b"/>
              <a:pathLst>
                <a:path w="219710" h="700404">
                  <a:moveTo>
                    <a:pt x="109804" y="699833"/>
                  </a:moveTo>
                  <a:lnTo>
                    <a:pt x="0" y="699833"/>
                  </a:lnTo>
                  <a:lnTo>
                    <a:pt x="0" y="0"/>
                  </a:lnTo>
                  <a:lnTo>
                    <a:pt x="219240" y="0"/>
                  </a:lnTo>
                  <a:lnTo>
                    <a:pt x="219240" y="699833"/>
                  </a:lnTo>
                  <a:lnTo>
                    <a:pt x="109804" y="699833"/>
                  </a:lnTo>
                  <a:close/>
                </a:path>
              </a:pathLst>
            </a:custGeom>
            <a:ln w="12599">
              <a:solidFill>
                <a:srgbClr val="40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42178" y="5128920"/>
            <a:ext cx="1211240" cy="1085761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1788841" y="4111201"/>
            <a:ext cx="8368030" cy="738505"/>
            <a:chOff x="1788841" y="4111201"/>
            <a:chExt cx="8368030" cy="738505"/>
          </a:xfrm>
        </p:grpSpPr>
        <p:sp>
          <p:nvSpPr>
            <p:cNvPr id="26" name="object 26"/>
            <p:cNvSpPr/>
            <p:nvPr/>
          </p:nvSpPr>
          <p:spPr>
            <a:xfrm>
              <a:off x="1807921" y="4130281"/>
              <a:ext cx="8329930" cy="700405"/>
            </a:xfrm>
            <a:custGeom>
              <a:avLst/>
              <a:gdLst/>
              <a:ahLst/>
              <a:cxnLst/>
              <a:rect l="l" t="t" r="r" b="b"/>
              <a:pathLst>
                <a:path w="8329930" h="700404">
                  <a:moveTo>
                    <a:pt x="8329320" y="0"/>
                  </a:moveTo>
                  <a:lnTo>
                    <a:pt x="0" y="0"/>
                  </a:lnTo>
                  <a:lnTo>
                    <a:pt x="0" y="700201"/>
                  </a:lnTo>
                  <a:lnTo>
                    <a:pt x="4164838" y="700201"/>
                  </a:lnTo>
                  <a:lnTo>
                    <a:pt x="8329320" y="700201"/>
                  </a:lnTo>
                  <a:lnTo>
                    <a:pt x="8329320" y="0"/>
                  </a:lnTo>
                  <a:close/>
                </a:path>
              </a:pathLst>
            </a:custGeom>
            <a:solidFill>
              <a:srgbClr val="37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07921" y="4130281"/>
              <a:ext cx="8329930" cy="700405"/>
            </a:xfrm>
            <a:custGeom>
              <a:avLst/>
              <a:gdLst/>
              <a:ahLst/>
              <a:cxnLst/>
              <a:rect l="l" t="t" r="r" b="b"/>
              <a:pathLst>
                <a:path w="8329930" h="700404">
                  <a:moveTo>
                    <a:pt x="4164838" y="700201"/>
                  </a:moveTo>
                  <a:lnTo>
                    <a:pt x="0" y="700201"/>
                  </a:lnTo>
                  <a:lnTo>
                    <a:pt x="0" y="0"/>
                  </a:lnTo>
                  <a:lnTo>
                    <a:pt x="8329320" y="0"/>
                  </a:lnTo>
                  <a:lnTo>
                    <a:pt x="8329320" y="700201"/>
                  </a:lnTo>
                  <a:lnTo>
                    <a:pt x="4164838" y="700201"/>
                  </a:lnTo>
                  <a:close/>
                </a:path>
              </a:pathLst>
            </a:custGeom>
            <a:ln w="38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2247734" y="4390097"/>
            <a:ext cx="4091304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Vaccine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safety,</a:t>
            </a:r>
            <a:r>
              <a:rPr sz="20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cold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chain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logistics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412823" y="4107064"/>
            <a:ext cx="227329" cy="712470"/>
            <a:chOff x="1412823" y="4107064"/>
            <a:chExt cx="227329" cy="712470"/>
          </a:xfrm>
        </p:grpSpPr>
        <p:sp>
          <p:nvSpPr>
            <p:cNvPr id="30" name="object 30"/>
            <p:cNvSpPr/>
            <p:nvPr/>
          </p:nvSpPr>
          <p:spPr>
            <a:xfrm>
              <a:off x="1419123" y="4113364"/>
              <a:ext cx="214629" cy="700405"/>
            </a:xfrm>
            <a:custGeom>
              <a:avLst/>
              <a:gdLst/>
              <a:ahLst/>
              <a:cxnLst/>
              <a:rect l="l" t="t" r="r" b="b"/>
              <a:pathLst>
                <a:path w="214630" h="700404">
                  <a:moveTo>
                    <a:pt x="214553" y="0"/>
                  </a:moveTo>
                  <a:lnTo>
                    <a:pt x="0" y="0"/>
                  </a:lnTo>
                  <a:lnTo>
                    <a:pt x="0" y="699833"/>
                  </a:lnTo>
                  <a:lnTo>
                    <a:pt x="107276" y="699833"/>
                  </a:lnTo>
                  <a:lnTo>
                    <a:pt x="214553" y="699833"/>
                  </a:lnTo>
                  <a:lnTo>
                    <a:pt x="214553" y="0"/>
                  </a:lnTo>
                  <a:close/>
                </a:path>
              </a:pathLst>
            </a:custGeom>
            <a:solidFill>
              <a:srgbClr val="37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419123" y="4113364"/>
              <a:ext cx="214629" cy="700405"/>
            </a:xfrm>
            <a:custGeom>
              <a:avLst/>
              <a:gdLst/>
              <a:ahLst/>
              <a:cxnLst/>
              <a:rect l="l" t="t" r="r" b="b"/>
              <a:pathLst>
                <a:path w="214630" h="700404">
                  <a:moveTo>
                    <a:pt x="107276" y="699833"/>
                  </a:moveTo>
                  <a:lnTo>
                    <a:pt x="0" y="699833"/>
                  </a:lnTo>
                  <a:lnTo>
                    <a:pt x="0" y="0"/>
                  </a:lnTo>
                  <a:lnTo>
                    <a:pt x="214553" y="0"/>
                  </a:lnTo>
                  <a:lnTo>
                    <a:pt x="214553" y="699833"/>
                  </a:lnTo>
                  <a:lnTo>
                    <a:pt x="107276" y="699833"/>
                  </a:lnTo>
                  <a:close/>
                </a:path>
              </a:pathLst>
            </a:custGeom>
            <a:ln w="12599">
              <a:solidFill>
                <a:srgbClr val="40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1788841" y="5059434"/>
            <a:ext cx="8368030" cy="738505"/>
            <a:chOff x="1788841" y="5059434"/>
            <a:chExt cx="8368030" cy="738505"/>
          </a:xfrm>
        </p:grpSpPr>
        <p:sp>
          <p:nvSpPr>
            <p:cNvPr id="33" name="object 33"/>
            <p:cNvSpPr/>
            <p:nvPr/>
          </p:nvSpPr>
          <p:spPr>
            <a:xfrm>
              <a:off x="1807921" y="5078514"/>
              <a:ext cx="8329930" cy="700405"/>
            </a:xfrm>
            <a:custGeom>
              <a:avLst/>
              <a:gdLst/>
              <a:ahLst/>
              <a:cxnLst/>
              <a:rect l="l" t="t" r="r" b="b"/>
              <a:pathLst>
                <a:path w="8329930" h="700404">
                  <a:moveTo>
                    <a:pt x="8329320" y="0"/>
                  </a:moveTo>
                  <a:lnTo>
                    <a:pt x="0" y="0"/>
                  </a:lnTo>
                  <a:lnTo>
                    <a:pt x="0" y="699846"/>
                  </a:lnTo>
                  <a:lnTo>
                    <a:pt x="4164838" y="699846"/>
                  </a:lnTo>
                  <a:lnTo>
                    <a:pt x="8329320" y="699846"/>
                  </a:lnTo>
                  <a:lnTo>
                    <a:pt x="8329320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07921" y="5078514"/>
              <a:ext cx="8329930" cy="700405"/>
            </a:xfrm>
            <a:custGeom>
              <a:avLst/>
              <a:gdLst/>
              <a:ahLst/>
              <a:cxnLst/>
              <a:rect l="l" t="t" r="r" b="b"/>
              <a:pathLst>
                <a:path w="8329930" h="700404">
                  <a:moveTo>
                    <a:pt x="4164838" y="699846"/>
                  </a:moveTo>
                  <a:lnTo>
                    <a:pt x="0" y="699846"/>
                  </a:lnTo>
                  <a:lnTo>
                    <a:pt x="0" y="0"/>
                  </a:lnTo>
                  <a:lnTo>
                    <a:pt x="8329320" y="0"/>
                  </a:lnTo>
                  <a:lnTo>
                    <a:pt x="8329320" y="699846"/>
                  </a:lnTo>
                  <a:lnTo>
                    <a:pt x="4164838" y="699846"/>
                  </a:lnTo>
                  <a:close/>
                </a:path>
              </a:pathLst>
            </a:custGeom>
            <a:ln w="38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247734" y="5339054"/>
            <a:ext cx="48202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Risk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communication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and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Demand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Generation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412823" y="5054218"/>
            <a:ext cx="227329" cy="713105"/>
            <a:chOff x="1412823" y="5054218"/>
            <a:chExt cx="227329" cy="713105"/>
          </a:xfrm>
        </p:grpSpPr>
        <p:sp>
          <p:nvSpPr>
            <p:cNvPr id="37" name="object 37"/>
            <p:cNvSpPr/>
            <p:nvPr/>
          </p:nvSpPr>
          <p:spPr>
            <a:xfrm>
              <a:off x="1419123" y="5060518"/>
              <a:ext cx="214629" cy="700405"/>
            </a:xfrm>
            <a:custGeom>
              <a:avLst/>
              <a:gdLst/>
              <a:ahLst/>
              <a:cxnLst/>
              <a:rect l="l" t="t" r="r" b="b"/>
              <a:pathLst>
                <a:path w="214630" h="700404">
                  <a:moveTo>
                    <a:pt x="214553" y="0"/>
                  </a:moveTo>
                  <a:lnTo>
                    <a:pt x="0" y="0"/>
                  </a:lnTo>
                  <a:lnTo>
                    <a:pt x="0" y="700201"/>
                  </a:lnTo>
                  <a:lnTo>
                    <a:pt x="107276" y="700201"/>
                  </a:lnTo>
                  <a:lnTo>
                    <a:pt x="214553" y="700201"/>
                  </a:lnTo>
                  <a:lnTo>
                    <a:pt x="214553" y="0"/>
                  </a:lnTo>
                  <a:close/>
                </a:path>
              </a:pathLst>
            </a:custGeom>
            <a:solidFill>
              <a:srgbClr val="37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419123" y="5060518"/>
              <a:ext cx="214629" cy="700405"/>
            </a:xfrm>
            <a:custGeom>
              <a:avLst/>
              <a:gdLst/>
              <a:ahLst/>
              <a:cxnLst/>
              <a:rect l="l" t="t" r="r" b="b"/>
              <a:pathLst>
                <a:path w="214630" h="700404">
                  <a:moveTo>
                    <a:pt x="107276" y="700201"/>
                  </a:moveTo>
                  <a:lnTo>
                    <a:pt x="0" y="700201"/>
                  </a:lnTo>
                  <a:lnTo>
                    <a:pt x="0" y="0"/>
                  </a:lnTo>
                  <a:lnTo>
                    <a:pt x="214553" y="0"/>
                  </a:lnTo>
                  <a:lnTo>
                    <a:pt x="214553" y="700201"/>
                  </a:lnTo>
                  <a:lnTo>
                    <a:pt x="107276" y="700201"/>
                  </a:lnTo>
                  <a:close/>
                </a:path>
              </a:pathLst>
            </a:custGeom>
            <a:ln w="12599">
              <a:solidFill>
                <a:srgbClr val="40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pc="-5" dirty="0"/>
              <a:t>NPHCDA</a:t>
            </a:r>
            <a:r>
              <a:rPr dirty="0"/>
              <a:t> –</a:t>
            </a:r>
            <a:r>
              <a:rPr spc="5" dirty="0"/>
              <a:t> </a:t>
            </a:r>
            <a:r>
              <a:rPr spc="-5" dirty="0"/>
              <a:t>National</a:t>
            </a:r>
            <a:r>
              <a:rPr spc="5" dirty="0"/>
              <a:t> </a:t>
            </a:r>
            <a:r>
              <a:rPr dirty="0"/>
              <a:t>Primary</a:t>
            </a:r>
            <a:r>
              <a:rPr spc="10" dirty="0"/>
              <a:t> </a:t>
            </a:r>
            <a:r>
              <a:rPr dirty="0"/>
              <a:t>Health</a:t>
            </a:r>
            <a:r>
              <a:rPr spc="5" dirty="0"/>
              <a:t> </a:t>
            </a:r>
            <a:r>
              <a:rPr spc="-5" dirty="0"/>
              <a:t>Care</a:t>
            </a:r>
            <a:r>
              <a:rPr spc="10" dirty="0"/>
              <a:t> </a:t>
            </a:r>
            <a:r>
              <a:rPr spc="-5" dirty="0"/>
              <a:t>Development</a:t>
            </a:r>
            <a:r>
              <a:rPr spc="5" dirty="0"/>
              <a:t> </a:t>
            </a:r>
            <a:r>
              <a:rPr spc="-5" dirty="0"/>
              <a:t>Agency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11832538" y="6531647"/>
            <a:ext cx="307975" cy="28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9"/>
              </a:lnSpc>
            </a:pPr>
            <a:fld id="{81D60167-4931-47E6-BA6A-407CBD079E47}" type="slidenum"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18</a:t>
            </a:fld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100"/>
              </a:spcBef>
            </a:pPr>
            <a:r>
              <a:rPr sz="1700" spc="-5" dirty="0">
                <a:latin typeface="Arial"/>
                <a:cs typeface="Arial"/>
              </a:rPr>
              <a:t>There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are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sufficient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cold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chain</a:t>
            </a:r>
            <a:r>
              <a:rPr sz="1700" spc="5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equipment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in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space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to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accommodate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all</a:t>
            </a:r>
            <a:r>
              <a:rPr sz="1700" spc="3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the</a:t>
            </a:r>
            <a:r>
              <a:rPr sz="1700" spc="30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expected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doses</a:t>
            </a:r>
            <a:r>
              <a:rPr sz="1700" spc="4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of </a:t>
            </a:r>
            <a:r>
              <a:rPr sz="1700" spc="-45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AstraZeneca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&amp; Johnson</a:t>
            </a:r>
            <a:r>
              <a:rPr sz="1700" spc="-5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&amp; Johnson</a:t>
            </a:r>
            <a:r>
              <a:rPr sz="1700" spc="-5" dirty="0">
                <a:latin typeface="Arial"/>
                <a:cs typeface="Arial"/>
              </a:rPr>
              <a:t> COVID-19 </a:t>
            </a:r>
            <a:r>
              <a:rPr sz="1700" dirty="0">
                <a:latin typeface="Arial"/>
                <a:cs typeface="Arial"/>
              </a:rPr>
              <a:t>Vaccines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at </a:t>
            </a:r>
            <a:r>
              <a:rPr sz="1700" spc="-5" dirty="0">
                <a:latin typeface="Arial"/>
                <a:cs typeface="Arial"/>
              </a:rPr>
              <a:t>national,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zonal</a:t>
            </a:r>
            <a:r>
              <a:rPr sz="1700" spc="-10" dirty="0">
                <a:latin typeface="Arial"/>
                <a:cs typeface="Arial"/>
              </a:rPr>
              <a:t> </a:t>
            </a:r>
            <a:r>
              <a:rPr sz="1700" dirty="0">
                <a:latin typeface="Arial"/>
                <a:cs typeface="Arial"/>
              </a:rPr>
              <a:t>and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state</a:t>
            </a:r>
            <a:r>
              <a:rPr sz="1700" spc="5" dirty="0">
                <a:latin typeface="Arial"/>
                <a:cs typeface="Arial"/>
              </a:rPr>
              <a:t> </a:t>
            </a:r>
            <a:r>
              <a:rPr sz="1700" spc="-5" dirty="0">
                <a:latin typeface="Arial"/>
                <a:cs typeface="Arial"/>
              </a:rPr>
              <a:t>levels</a:t>
            </a:r>
            <a:endParaRPr sz="17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99" y="1028522"/>
            <a:ext cx="5627878" cy="466236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47243" y="5691238"/>
            <a:ext cx="5628640" cy="262255"/>
          </a:xfrm>
          <a:prstGeom prst="rect">
            <a:avLst/>
          </a:prstGeom>
          <a:ln w="9359">
            <a:solidFill>
              <a:srgbClr val="000000"/>
            </a:solidFill>
          </a:ln>
        </p:spPr>
        <p:txBody>
          <a:bodyPr vert="horz" wrap="square" lIns="0" tIns="4635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65"/>
              </a:spcBef>
            </a:pPr>
            <a:r>
              <a:rPr sz="1100" b="1" spc="-5" dirty="0">
                <a:latin typeface="Calibri"/>
                <a:cs typeface="Calibri"/>
              </a:rPr>
              <a:t>Solar</a:t>
            </a:r>
            <a:r>
              <a:rPr sz="1100" b="1" spc="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Direct</a:t>
            </a:r>
            <a:r>
              <a:rPr sz="1100" b="1" spc="1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Drive</a:t>
            </a:r>
            <a:r>
              <a:rPr sz="1100" b="1" spc="1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(SDD)</a:t>
            </a:r>
            <a:r>
              <a:rPr sz="1100" b="1" spc="2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Cold</a:t>
            </a:r>
            <a:r>
              <a:rPr sz="1100" b="1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Chain</a:t>
            </a:r>
            <a:r>
              <a:rPr sz="1100" b="1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Equipment</a:t>
            </a:r>
            <a:r>
              <a:rPr sz="1100" b="1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Stores</a:t>
            </a:r>
            <a:r>
              <a:rPr sz="1100" b="1" spc="1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vaccines</a:t>
            </a:r>
            <a:r>
              <a:rPr sz="1100" b="1" spc="1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at</a:t>
            </a:r>
            <a:r>
              <a:rPr sz="1100" b="1" dirty="0">
                <a:latin typeface="Calibri"/>
                <a:cs typeface="Calibri"/>
              </a:rPr>
              <a:t> +2</a:t>
            </a:r>
            <a:r>
              <a:rPr sz="1100" b="1" spc="1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to</a:t>
            </a:r>
            <a:r>
              <a:rPr sz="1100" b="1" spc="-5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+8</a:t>
            </a:r>
            <a:r>
              <a:rPr sz="1100" b="1" spc="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degree</a:t>
            </a:r>
            <a:r>
              <a:rPr sz="1100" b="1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celsius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043682" y="1019524"/>
            <a:ext cx="6010275" cy="4938395"/>
            <a:chOff x="6043682" y="1019524"/>
            <a:chExt cx="6010275" cy="493839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53035" y="1028522"/>
              <a:ext cx="5991478" cy="466236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48362" y="1024204"/>
              <a:ext cx="6001385" cy="4928870"/>
            </a:xfrm>
            <a:custGeom>
              <a:avLst/>
              <a:gdLst/>
              <a:ahLst/>
              <a:cxnLst/>
              <a:rect l="l" t="t" r="r" b="b"/>
              <a:pathLst>
                <a:path w="6001384" h="4928870">
                  <a:moveTo>
                    <a:pt x="0" y="0"/>
                  </a:moveTo>
                  <a:lnTo>
                    <a:pt x="6000838" y="0"/>
                  </a:lnTo>
                  <a:lnTo>
                    <a:pt x="6000838" y="4671720"/>
                  </a:lnTo>
                  <a:lnTo>
                    <a:pt x="0" y="4671720"/>
                  </a:lnTo>
                  <a:lnTo>
                    <a:pt x="0" y="0"/>
                  </a:lnTo>
                  <a:close/>
                </a:path>
                <a:path w="6001384" h="4928870">
                  <a:moveTo>
                    <a:pt x="4317" y="4667034"/>
                  </a:moveTo>
                  <a:lnTo>
                    <a:pt x="5996152" y="4667034"/>
                  </a:lnTo>
                  <a:lnTo>
                    <a:pt x="5996152" y="4928755"/>
                  </a:lnTo>
                  <a:lnTo>
                    <a:pt x="4317" y="4928755"/>
                  </a:lnTo>
                  <a:lnTo>
                    <a:pt x="4317" y="4667034"/>
                  </a:lnTo>
                  <a:close/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053042" y="5725350"/>
            <a:ext cx="599186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Calibri"/>
                <a:cs typeface="Calibri"/>
              </a:rPr>
              <a:t>Solar</a:t>
            </a:r>
            <a:r>
              <a:rPr sz="1100" b="1" spc="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Direct</a:t>
            </a:r>
            <a:r>
              <a:rPr sz="1100" b="1" spc="1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Drive</a:t>
            </a:r>
            <a:r>
              <a:rPr sz="1100" b="1" spc="1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Refrigerator</a:t>
            </a:r>
            <a:r>
              <a:rPr sz="1100" b="1" spc="1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&amp; it </a:t>
            </a:r>
            <a:r>
              <a:rPr sz="1100" b="1" spc="-5" dirty="0">
                <a:latin typeface="Calibri"/>
                <a:cs typeface="Calibri"/>
              </a:rPr>
              <a:t>components</a:t>
            </a:r>
            <a:r>
              <a:rPr sz="1100" b="1" spc="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at</a:t>
            </a:r>
            <a:r>
              <a:rPr sz="1100" b="1" spc="10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Ojirami</a:t>
            </a:r>
            <a:r>
              <a:rPr sz="1100" b="1" spc="10" dirty="0">
                <a:latin typeface="Calibri"/>
                <a:cs typeface="Calibri"/>
              </a:rPr>
              <a:t> </a:t>
            </a:r>
            <a:r>
              <a:rPr sz="1100" b="1" dirty="0">
                <a:latin typeface="Calibri"/>
                <a:cs typeface="Calibri"/>
              </a:rPr>
              <a:t>PHC,</a:t>
            </a:r>
            <a:r>
              <a:rPr sz="1100" b="1" spc="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Akoko-Edo</a:t>
            </a:r>
            <a:r>
              <a:rPr sz="1100" b="1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LGA</a:t>
            </a:r>
            <a:r>
              <a:rPr sz="1100" b="1" spc="1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of</a:t>
            </a:r>
            <a:r>
              <a:rPr sz="1100" b="1" spc="5" dirty="0">
                <a:latin typeface="Calibri"/>
                <a:cs typeface="Calibri"/>
              </a:rPr>
              <a:t> </a:t>
            </a:r>
            <a:r>
              <a:rPr sz="1100" b="1" spc="-5" dirty="0">
                <a:latin typeface="Calibri"/>
                <a:cs typeface="Calibri"/>
              </a:rPr>
              <a:t>Edo State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pc="-5" dirty="0"/>
              <a:t>NPHCDA</a:t>
            </a:r>
            <a:r>
              <a:rPr dirty="0"/>
              <a:t> –</a:t>
            </a:r>
            <a:r>
              <a:rPr spc="5" dirty="0"/>
              <a:t> </a:t>
            </a:r>
            <a:r>
              <a:rPr spc="-5" dirty="0"/>
              <a:t>National</a:t>
            </a:r>
            <a:r>
              <a:rPr spc="5" dirty="0"/>
              <a:t> </a:t>
            </a:r>
            <a:r>
              <a:rPr dirty="0"/>
              <a:t>Primary</a:t>
            </a:r>
            <a:r>
              <a:rPr spc="10" dirty="0"/>
              <a:t> </a:t>
            </a:r>
            <a:r>
              <a:rPr dirty="0"/>
              <a:t>Health</a:t>
            </a:r>
            <a:r>
              <a:rPr spc="5" dirty="0"/>
              <a:t> </a:t>
            </a:r>
            <a:r>
              <a:rPr spc="-5" dirty="0"/>
              <a:t>Care</a:t>
            </a:r>
            <a:r>
              <a:rPr spc="10" dirty="0"/>
              <a:t> </a:t>
            </a:r>
            <a:r>
              <a:rPr spc="-5" dirty="0"/>
              <a:t>Development</a:t>
            </a:r>
            <a:r>
              <a:rPr spc="5" dirty="0"/>
              <a:t> </a:t>
            </a:r>
            <a:r>
              <a:rPr spc="-5" dirty="0"/>
              <a:t>Agency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832538" y="6531647"/>
            <a:ext cx="307975" cy="28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9"/>
              </a:lnSpc>
            </a:pPr>
            <a:fld id="{81D60167-4931-47E6-BA6A-407CBD079E47}" type="slidenum"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19</a:t>
            </a:fld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69833" y="1293558"/>
            <a:ext cx="8368665" cy="751840"/>
            <a:chOff x="1769833" y="1293558"/>
            <a:chExt cx="8368665" cy="751840"/>
          </a:xfrm>
        </p:grpSpPr>
        <p:sp>
          <p:nvSpPr>
            <p:cNvPr id="3" name="object 3"/>
            <p:cNvSpPr/>
            <p:nvPr/>
          </p:nvSpPr>
          <p:spPr>
            <a:xfrm>
              <a:off x="1789201" y="1312926"/>
              <a:ext cx="8329930" cy="713105"/>
            </a:xfrm>
            <a:custGeom>
              <a:avLst/>
              <a:gdLst/>
              <a:ahLst/>
              <a:cxnLst/>
              <a:rect l="l" t="t" r="r" b="b"/>
              <a:pathLst>
                <a:path w="8329930" h="713105">
                  <a:moveTo>
                    <a:pt x="8329675" y="0"/>
                  </a:moveTo>
                  <a:lnTo>
                    <a:pt x="0" y="0"/>
                  </a:lnTo>
                  <a:lnTo>
                    <a:pt x="0" y="712800"/>
                  </a:lnTo>
                  <a:lnTo>
                    <a:pt x="4164838" y="712800"/>
                  </a:lnTo>
                  <a:lnTo>
                    <a:pt x="8329675" y="712800"/>
                  </a:lnTo>
                  <a:lnTo>
                    <a:pt x="8329675" y="0"/>
                  </a:lnTo>
                  <a:close/>
                </a:path>
              </a:pathLst>
            </a:custGeom>
            <a:solidFill>
              <a:srgbClr val="37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89201" y="1312926"/>
              <a:ext cx="8329930" cy="713105"/>
            </a:xfrm>
            <a:custGeom>
              <a:avLst/>
              <a:gdLst/>
              <a:ahLst/>
              <a:cxnLst/>
              <a:rect l="l" t="t" r="r" b="b"/>
              <a:pathLst>
                <a:path w="8329930" h="713105">
                  <a:moveTo>
                    <a:pt x="4164838" y="712800"/>
                  </a:moveTo>
                  <a:lnTo>
                    <a:pt x="0" y="712800"/>
                  </a:lnTo>
                  <a:lnTo>
                    <a:pt x="0" y="0"/>
                  </a:lnTo>
                  <a:lnTo>
                    <a:pt x="8329675" y="0"/>
                  </a:lnTo>
                  <a:lnTo>
                    <a:pt x="8329675" y="712800"/>
                  </a:lnTo>
                  <a:lnTo>
                    <a:pt x="4164838" y="712800"/>
                  </a:lnTo>
                  <a:close/>
                </a:path>
              </a:pathLst>
            </a:custGeom>
            <a:ln w="38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203462" y="1484541"/>
            <a:ext cx="12795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Background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70121" y="2216158"/>
            <a:ext cx="8368030" cy="722630"/>
            <a:chOff x="1770121" y="2216158"/>
            <a:chExt cx="8368030" cy="722630"/>
          </a:xfrm>
        </p:grpSpPr>
        <p:sp>
          <p:nvSpPr>
            <p:cNvPr id="7" name="object 7"/>
            <p:cNvSpPr/>
            <p:nvPr/>
          </p:nvSpPr>
          <p:spPr>
            <a:xfrm>
              <a:off x="1789201" y="2235238"/>
              <a:ext cx="8329930" cy="684530"/>
            </a:xfrm>
            <a:custGeom>
              <a:avLst/>
              <a:gdLst/>
              <a:ahLst/>
              <a:cxnLst/>
              <a:rect l="l" t="t" r="r" b="b"/>
              <a:pathLst>
                <a:path w="8329930" h="684530">
                  <a:moveTo>
                    <a:pt x="8329675" y="0"/>
                  </a:moveTo>
                  <a:lnTo>
                    <a:pt x="0" y="0"/>
                  </a:lnTo>
                  <a:lnTo>
                    <a:pt x="0" y="683996"/>
                  </a:lnTo>
                  <a:lnTo>
                    <a:pt x="4164838" y="683996"/>
                  </a:lnTo>
                  <a:lnTo>
                    <a:pt x="8329675" y="683996"/>
                  </a:lnTo>
                  <a:lnTo>
                    <a:pt x="8329675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89201" y="2235238"/>
              <a:ext cx="8329930" cy="684530"/>
            </a:xfrm>
            <a:custGeom>
              <a:avLst/>
              <a:gdLst/>
              <a:ahLst/>
              <a:cxnLst/>
              <a:rect l="l" t="t" r="r" b="b"/>
              <a:pathLst>
                <a:path w="8329930" h="684530">
                  <a:moveTo>
                    <a:pt x="4164838" y="683996"/>
                  </a:moveTo>
                  <a:lnTo>
                    <a:pt x="0" y="683996"/>
                  </a:lnTo>
                  <a:lnTo>
                    <a:pt x="0" y="0"/>
                  </a:lnTo>
                  <a:lnTo>
                    <a:pt x="8329675" y="0"/>
                  </a:lnTo>
                  <a:lnTo>
                    <a:pt x="8329675" y="683996"/>
                  </a:lnTo>
                  <a:lnTo>
                    <a:pt x="4164838" y="683996"/>
                  </a:lnTo>
                  <a:close/>
                </a:path>
              </a:pathLst>
            </a:custGeom>
            <a:ln w="38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770121" y="3158638"/>
            <a:ext cx="8368030" cy="748030"/>
            <a:chOff x="1770121" y="3158638"/>
            <a:chExt cx="8368030" cy="748030"/>
          </a:xfrm>
        </p:grpSpPr>
        <p:sp>
          <p:nvSpPr>
            <p:cNvPr id="10" name="object 10"/>
            <p:cNvSpPr/>
            <p:nvPr/>
          </p:nvSpPr>
          <p:spPr>
            <a:xfrm>
              <a:off x="1789201" y="3177717"/>
              <a:ext cx="8329930" cy="709930"/>
            </a:xfrm>
            <a:custGeom>
              <a:avLst/>
              <a:gdLst/>
              <a:ahLst/>
              <a:cxnLst/>
              <a:rect l="l" t="t" r="r" b="b"/>
              <a:pathLst>
                <a:path w="8329930" h="709929">
                  <a:moveTo>
                    <a:pt x="8329675" y="0"/>
                  </a:moveTo>
                  <a:lnTo>
                    <a:pt x="0" y="0"/>
                  </a:lnTo>
                  <a:lnTo>
                    <a:pt x="0" y="709561"/>
                  </a:lnTo>
                  <a:lnTo>
                    <a:pt x="4164838" y="709561"/>
                  </a:lnTo>
                  <a:lnTo>
                    <a:pt x="8329675" y="709561"/>
                  </a:lnTo>
                  <a:lnTo>
                    <a:pt x="8329675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89201" y="3177717"/>
              <a:ext cx="8329930" cy="709930"/>
            </a:xfrm>
            <a:custGeom>
              <a:avLst/>
              <a:gdLst/>
              <a:ahLst/>
              <a:cxnLst/>
              <a:rect l="l" t="t" r="r" b="b"/>
              <a:pathLst>
                <a:path w="8329930" h="709929">
                  <a:moveTo>
                    <a:pt x="4164838" y="709561"/>
                  </a:moveTo>
                  <a:lnTo>
                    <a:pt x="0" y="709561"/>
                  </a:lnTo>
                  <a:lnTo>
                    <a:pt x="0" y="0"/>
                  </a:lnTo>
                  <a:lnTo>
                    <a:pt x="8329675" y="0"/>
                  </a:lnTo>
                  <a:lnTo>
                    <a:pt x="8329675" y="709561"/>
                  </a:lnTo>
                  <a:lnTo>
                    <a:pt x="4164838" y="709561"/>
                  </a:lnTo>
                  <a:close/>
                </a:path>
              </a:pathLst>
            </a:custGeom>
            <a:ln w="38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4417098" y="382219"/>
            <a:ext cx="887094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Outline</a:t>
            </a:r>
          </a:p>
        </p:txBody>
      </p:sp>
      <p:grpSp>
        <p:nvGrpSpPr>
          <p:cNvPr id="13" name="object 13"/>
          <p:cNvGrpSpPr/>
          <p:nvPr/>
        </p:nvGrpSpPr>
        <p:grpSpPr>
          <a:xfrm>
            <a:off x="0" y="999718"/>
            <a:ext cx="12193270" cy="1032510"/>
            <a:chOff x="0" y="999718"/>
            <a:chExt cx="12193270" cy="103251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99718"/>
              <a:ext cx="12192838" cy="38771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09522" y="1069555"/>
              <a:ext cx="9465310" cy="27305"/>
            </a:xfrm>
            <a:custGeom>
              <a:avLst/>
              <a:gdLst/>
              <a:ahLst/>
              <a:cxnLst/>
              <a:rect l="l" t="t" r="r" b="b"/>
              <a:pathLst>
                <a:path w="9465310" h="27305">
                  <a:moveTo>
                    <a:pt x="0" y="27000"/>
                  </a:moveTo>
                  <a:lnTo>
                    <a:pt x="9464751" y="0"/>
                  </a:lnTo>
                </a:path>
              </a:pathLst>
            </a:custGeom>
            <a:ln w="6479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414437" y="1325156"/>
              <a:ext cx="200660" cy="700405"/>
            </a:xfrm>
            <a:custGeom>
              <a:avLst/>
              <a:gdLst/>
              <a:ahLst/>
              <a:cxnLst/>
              <a:rect l="l" t="t" r="r" b="b"/>
              <a:pathLst>
                <a:path w="200659" h="700405">
                  <a:moveTo>
                    <a:pt x="200164" y="0"/>
                  </a:moveTo>
                  <a:lnTo>
                    <a:pt x="0" y="0"/>
                  </a:lnTo>
                  <a:lnTo>
                    <a:pt x="0" y="700201"/>
                  </a:lnTo>
                  <a:lnTo>
                    <a:pt x="100088" y="700201"/>
                  </a:lnTo>
                  <a:lnTo>
                    <a:pt x="200164" y="700201"/>
                  </a:lnTo>
                  <a:lnTo>
                    <a:pt x="200164" y="0"/>
                  </a:lnTo>
                  <a:close/>
                </a:path>
              </a:pathLst>
            </a:custGeom>
            <a:solidFill>
              <a:srgbClr val="37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14437" y="1325156"/>
              <a:ext cx="200660" cy="700405"/>
            </a:xfrm>
            <a:custGeom>
              <a:avLst/>
              <a:gdLst/>
              <a:ahLst/>
              <a:cxnLst/>
              <a:rect l="l" t="t" r="r" b="b"/>
              <a:pathLst>
                <a:path w="200659" h="700405">
                  <a:moveTo>
                    <a:pt x="100088" y="700201"/>
                  </a:moveTo>
                  <a:lnTo>
                    <a:pt x="0" y="700201"/>
                  </a:lnTo>
                  <a:lnTo>
                    <a:pt x="0" y="0"/>
                  </a:lnTo>
                  <a:lnTo>
                    <a:pt x="200164" y="0"/>
                  </a:lnTo>
                  <a:lnTo>
                    <a:pt x="200164" y="700201"/>
                  </a:lnTo>
                  <a:lnTo>
                    <a:pt x="100088" y="700201"/>
                  </a:lnTo>
                  <a:close/>
                </a:path>
              </a:pathLst>
            </a:custGeom>
            <a:ln w="12599">
              <a:solidFill>
                <a:srgbClr val="40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1408137" y="2213101"/>
            <a:ext cx="213360" cy="712470"/>
            <a:chOff x="1408137" y="2213101"/>
            <a:chExt cx="213360" cy="712470"/>
          </a:xfrm>
        </p:grpSpPr>
        <p:sp>
          <p:nvSpPr>
            <p:cNvPr id="19" name="object 19"/>
            <p:cNvSpPr/>
            <p:nvPr/>
          </p:nvSpPr>
          <p:spPr>
            <a:xfrm>
              <a:off x="1414437" y="2219401"/>
              <a:ext cx="200660" cy="700405"/>
            </a:xfrm>
            <a:custGeom>
              <a:avLst/>
              <a:gdLst/>
              <a:ahLst/>
              <a:cxnLst/>
              <a:rect l="l" t="t" r="r" b="b"/>
              <a:pathLst>
                <a:path w="200659" h="700405">
                  <a:moveTo>
                    <a:pt x="200164" y="0"/>
                  </a:moveTo>
                  <a:lnTo>
                    <a:pt x="0" y="0"/>
                  </a:lnTo>
                  <a:lnTo>
                    <a:pt x="0" y="699833"/>
                  </a:lnTo>
                  <a:lnTo>
                    <a:pt x="100088" y="699833"/>
                  </a:lnTo>
                  <a:lnTo>
                    <a:pt x="200164" y="699833"/>
                  </a:lnTo>
                  <a:lnTo>
                    <a:pt x="200164" y="0"/>
                  </a:lnTo>
                  <a:close/>
                </a:path>
              </a:pathLst>
            </a:custGeom>
            <a:solidFill>
              <a:srgbClr val="37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14437" y="2219401"/>
              <a:ext cx="200660" cy="700405"/>
            </a:xfrm>
            <a:custGeom>
              <a:avLst/>
              <a:gdLst/>
              <a:ahLst/>
              <a:cxnLst/>
              <a:rect l="l" t="t" r="r" b="b"/>
              <a:pathLst>
                <a:path w="200659" h="700405">
                  <a:moveTo>
                    <a:pt x="100088" y="699833"/>
                  </a:moveTo>
                  <a:lnTo>
                    <a:pt x="0" y="699833"/>
                  </a:lnTo>
                  <a:lnTo>
                    <a:pt x="0" y="0"/>
                  </a:lnTo>
                  <a:lnTo>
                    <a:pt x="200164" y="0"/>
                  </a:lnTo>
                  <a:lnTo>
                    <a:pt x="200164" y="699833"/>
                  </a:lnTo>
                  <a:lnTo>
                    <a:pt x="100088" y="699833"/>
                  </a:lnTo>
                  <a:close/>
                </a:path>
              </a:pathLst>
            </a:custGeom>
            <a:ln w="12599">
              <a:solidFill>
                <a:srgbClr val="40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1407781" y="3181501"/>
            <a:ext cx="232410" cy="712470"/>
            <a:chOff x="1407781" y="3181501"/>
            <a:chExt cx="232410" cy="712470"/>
          </a:xfrm>
        </p:grpSpPr>
        <p:sp>
          <p:nvSpPr>
            <p:cNvPr id="22" name="object 22"/>
            <p:cNvSpPr/>
            <p:nvPr/>
          </p:nvSpPr>
          <p:spPr>
            <a:xfrm>
              <a:off x="1414081" y="3187801"/>
              <a:ext cx="219710" cy="700405"/>
            </a:xfrm>
            <a:custGeom>
              <a:avLst/>
              <a:gdLst/>
              <a:ahLst/>
              <a:cxnLst/>
              <a:rect l="l" t="t" r="r" b="b"/>
              <a:pathLst>
                <a:path w="219710" h="700404">
                  <a:moveTo>
                    <a:pt x="219240" y="0"/>
                  </a:moveTo>
                  <a:lnTo>
                    <a:pt x="0" y="0"/>
                  </a:lnTo>
                  <a:lnTo>
                    <a:pt x="0" y="699833"/>
                  </a:lnTo>
                  <a:lnTo>
                    <a:pt x="109804" y="699833"/>
                  </a:lnTo>
                  <a:lnTo>
                    <a:pt x="219240" y="699833"/>
                  </a:lnTo>
                  <a:lnTo>
                    <a:pt x="219240" y="0"/>
                  </a:lnTo>
                  <a:close/>
                </a:path>
              </a:pathLst>
            </a:custGeom>
            <a:solidFill>
              <a:srgbClr val="37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414081" y="3187801"/>
              <a:ext cx="219710" cy="700405"/>
            </a:xfrm>
            <a:custGeom>
              <a:avLst/>
              <a:gdLst/>
              <a:ahLst/>
              <a:cxnLst/>
              <a:rect l="l" t="t" r="r" b="b"/>
              <a:pathLst>
                <a:path w="219710" h="700404">
                  <a:moveTo>
                    <a:pt x="109804" y="699833"/>
                  </a:moveTo>
                  <a:lnTo>
                    <a:pt x="0" y="699833"/>
                  </a:lnTo>
                  <a:lnTo>
                    <a:pt x="0" y="0"/>
                  </a:lnTo>
                  <a:lnTo>
                    <a:pt x="219240" y="0"/>
                  </a:lnTo>
                  <a:lnTo>
                    <a:pt x="219240" y="699833"/>
                  </a:lnTo>
                  <a:lnTo>
                    <a:pt x="109804" y="699833"/>
                  </a:lnTo>
                  <a:close/>
                </a:path>
              </a:pathLst>
            </a:custGeom>
            <a:ln w="12599">
              <a:solidFill>
                <a:srgbClr val="40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42178" y="5128920"/>
            <a:ext cx="1211240" cy="1085761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1788841" y="4111201"/>
            <a:ext cx="8368030" cy="738505"/>
            <a:chOff x="1788841" y="4111201"/>
            <a:chExt cx="8368030" cy="738505"/>
          </a:xfrm>
        </p:grpSpPr>
        <p:sp>
          <p:nvSpPr>
            <p:cNvPr id="26" name="object 26"/>
            <p:cNvSpPr/>
            <p:nvPr/>
          </p:nvSpPr>
          <p:spPr>
            <a:xfrm>
              <a:off x="1807921" y="4130281"/>
              <a:ext cx="8329930" cy="700405"/>
            </a:xfrm>
            <a:custGeom>
              <a:avLst/>
              <a:gdLst/>
              <a:ahLst/>
              <a:cxnLst/>
              <a:rect l="l" t="t" r="r" b="b"/>
              <a:pathLst>
                <a:path w="8329930" h="700404">
                  <a:moveTo>
                    <a:pt x="8329320" y="0"/>
                  </a:moveTo>
                  <a:lnTo>
                    <a:pt x="0" y="0"/>
                  </a:lnTo>
                  <a:lnTo>
                    <a:pt x="0" y="700201"/>
                  </a:lnTo>
                  <a:lnTo>
                    <a:pt x="4164838" y="700201"/>
                  </a:lnTo>
                  <a:lnTo>
                    <a:pt x="8329320" y="700201"/>
                  </a:lnTo>
                  <a:lnTo>
                    <a:pt x="8329320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807921" y="4130281"/>
              <a:ext cx="8329930" cy="700405"/>
            </a:xfrm>
            <a:custGeom>
              <a:avLst/>
              <a:gdLst/>
              <a:ahLst/>
              <a:cxnLst/>
              <a:rect l="l" t="t" r="r" b="b"/>
              <a:pathLst>
                <a:path w="8329930" h="700404">
                  <a:moveTo>
                    <a:pt x="4164838" y="700201"/>
                  </a:moveTo>
                  <a:lnTo>
                    <a:pt x="0" y="700201"/>
                  </a:lnTo>
                  <a:lnTo>
                    <a:pt x="0" y="0"/>
                  </a:lnTo>
                  <a:lnTo>
                    <a:pt x="8329320" y="0"/>
                  </a:lnTo>
                  <a:lnTo>
                    <a:pt x="8329320" y="700201"/>
                  </a:lnTo>
                  <a:lnTo>
                    <a:pt x="4164838" y="700201"/>
                  </a:lnTo>
                  <a:close/>
                </a:path>
              </a:pathLst>
            </a:custGeom>
            <a:ln w="38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1412823" y="4107064"/>
            <a:ext cx="227329" cy="712470"/>
            <a:chOff x="1412823" y="4107064"/>
            <a:chExt cx="227329" cy="712470"/>
          </a:xfrm>
        </p:grpSpPr>
        <p:sp>
          <p:nvSpPr>
            <p:cNvPr id="29" name="object 29"/>
            <p:cNvSpPr/>
            <p:nvPr/>
          </p:nvSpPr>
          <p:spPr>
            <a:xfrm>
              <a:off x="1419123" y="4113364"/>
              <a:ext cx="214629" cy="700405"/>
            </a:xfrm>
            <a:custGeom>
              <a:avLst/>
              <a:gdLst/>
              <a:ahLst/>
              <a:cxnLst/>
              <a:rect l="l" t="t" r="r" b="b"/>
              <a:pathLst>
                <a:path w="214630" h="700404">
                  <a:moveTo>
                    <a:pt x="214553" y="0"/>
                  </a:moveTo>
                  <a:lnTo>
                    <a:pt x="0" y="0"/>
                  </a:lnTo>
                  <a:lnTo>
                    <a:pt x="0" y="699833"/>
                  </a:lnTo>
                  <a:lnTo>
                    <a:pt x="107276" y="699833"/>
                  </a:lnTo>
                  <a:lnTo>
                    <a:pt x="214553" y="699833"/>
                  </a:lnTo>
                  <a:lnTo>
                    <a:pt x="214553" y="0"/>
                  </a:lnTo>
                  <a:close/>
                </a:path>
              </a:pathLst>
            </a:custGeom>
            <a:solidFill>
              <a:srgbClr val="37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419123" y="4113364"/>
              <a:ext cx="214629" cy="700405"/>
            </a:xfrm>
            <a:custGeom>
              <a:avLst/>
              <a:gdLst/>
              <a:ahLst/>
              <a:cxnLst/>
              <a:rect l="l" t="t" r="r" b="b"/>
              <a:pathLst>
                <a:path w="214630" h="700404">
                  <a:moveTo>
                    <a:pt x="107276" y="699833"/>
                  </a:moveTo>
                  <a:lnTo>
                    <a:pt x="0" y="699833"/>
                  </a:lnTo>
                  <a:lnTo>
                    <a:pt x="0" y="0"/>
                  </a:lnTo>
                  <a:lnTo>
                    <a:pt x="214553" y="0"/>
                  </a:lnTo>
                  <a:lnTo>
                    <a:pt x="214553" y="699833"/>
                  </a:lnTo>
                  <a:lnTo>
                    <a:pt x="107276" y="699833"/>
                  </a:lnTo>
                  <a:close/>
                </a:path>
              </a:pathLst>
            </a:custGeom>
            <a:ln w="12599">
              <a:solidFill>
                <a:srgbClr val="40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1788841" y="5059434"/>
            <a:ext cx="8368030" cy="738505"/>
            <a:chOff x="1788841" y="5059434"/>
            <a:chExt cx="8368030" cy="738505"/>
          </a:xfrm>
        </p:grpSpPr>
        <p:sp>
          <p:nvSpPr>
            <p:cNvPr id="32" name="object 32"/>
            <p:cNvSpPr/>
            <p:nvPr/>
          </p:nvSpPr>
          <p:spPr>
            <a:xfrm>
              <a:off x="1807921" y="5078514"/>
              <a:ext cx="8329930" cy="700405"/>
            </a:xfrm>
            <a:custGeom>
              <a:avLst/>
              <a:gdLst/>
              <a:ahLst/>
              <a:cxnLst/>
              <a:rect l="l" t="t" r="r" b="b"/>
              <a:pathLst>
                <a:path w="8329930" h="700404">
                  <a:moveTo>
                    <a:pt x="8329320" y="0"/>
                  </a:moveTo>
                  <a:lnTo>
                    <a:pt x="0" y="0"/>
                  </a:lnTo>
                  <a:lnTo>
                    <a:pt x="0" y="699846"/>
                  </a:lnTo>
                  <a:lnTo>
                    <a:pt x="4164838" y="699846"/>
                  </a:lnTo>
                  <a:lnTo>
                    <a:pt x="8329320" y="699846"/>
                  </a:lnTo>
                  <a:lnTo>
                    <a:pt x="8329320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807921" y="5078514"/>
              <a:ext cx="8329930" cy="700405"/>
            </a:xfrm>
            <a:custGeom>
              <a:avLst/>
              <a:gdLst/>
              <a:ahLst/>
              <a:cxnLst/>
              <a:rect l="l" t="t" r="r" b="b"/>
              <a:pathLst>
                <a:path w="8329930" h="700404">
                  <a:moveTo>
                    <a:pt x="4164838" y="699846"/>
                  </a:moveTo>
                  <a:lnTo>
                    <a:pt x="0" y="699846"/>
                  </a:lnTo>
                  <a:lnTo>
                    <a:pt x="0" y="0"/>
                  </a:lnTo>
                  <a:lnTo>
                    <a:pt x="8329320" y="0"/>
                  </a:lnTo>
                  <a:lnTo>
                    <a:pt x="8329320" y="699846"/>
                  </a:lnTo>
                  <a:lnTo>
                    <a:pt x="4164838" y="699846"/>
                  </a:lnTo>
                  <a:close/>
                </a:path>
              </a:pathLst>
            </a:custGeom>
            <a:ln w="38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229015" y="2488933"/>
            <a:ext cx="5438140" cy="3180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Planning,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coordination</a:t>
            </a:r>
            <a:r>
              <a:rPr sz="2000" b="1" dirty="0">
                <a:latin typeface="Calibri"/>
                <a:cs typeface="Calibri"/>
              </a:rPr>
              <a:t> and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service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delivery</a:t>
            </a:r>
            <a:endParaRPr sz="2000">
              <a:latin typeface="Calibri"/>
              <a:cs typeface="Calibri"/>
            </a:endParaRPr>
          </a:p>
          <a:p>
            <a:pPr marL="31115" marR="5080" indent="-19050">
              <a:lnSpc>
                <a:spcPct val="310800"/>
              </a:lnSpc>
              <a:spcBef>
                <a:spcPts val="50"/>
              </a:spcBef>
            </a:pPr>
            <a:r>
              <a:rPr sz="2000" b="1" spc="-5" dirty="0">
                <a:latin typeface="Calibri"/>
                <a:cs typeface="Calibri"/>
              </a:rPr>
              <a:t>Data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Management,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Surveillance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and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microplanning </a:t>
            </a:r>
            <a:r>
              <a:rPr sz="2000" b="1" spc="-434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Vaccine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safety,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cold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chain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and </a:t>
            </a:r>
            <a:r>
              <a:rPr sz="2000" b="1" spc="-5" dirty="0">
                <a:latin typeface="Calibri"/>
                <a:cs typeface="Calibri"/>
              </a:rPr>
              <a:t>logistics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150">
              <a:latin typeface="Calibri"/>
              <a:cs typeface="Calibri"/>
            </a:endParaRPr>
          </a:p>
          <a:p>
            <a:pPr marL="31115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Risk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communication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and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Demand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Generation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412823" y="5054218"/>
            <a:ext cx="227329" cy="713105"/>
            <a:chOff x="1412823" y="5054218"/>
            <a:chExt cx="227329" cy="713105"/>
          </a:xfrm>
        </p:grpSpPr>
        <p:sp>
          <p:nvSpPr>
            <p:cNvPr id="36" name="object 36"/>
            <p:cNvSpPr/>
            <p:nvPr/>
          </p:nvSpPr>
          <p:spPr>
            <a:xfrm>
              <a:off x="1419123" y="5060518"/>
              <a:ext cx="214629" cy="700405"/>
            </a:xfrm>
            <a:custGeom>
              <a:avLst/>
              <a:gdLst/>
              <a:ahLst/>
              <a:cxnLst/>
              <a:rect l="l" t="t" r="r" b="b"/>
              <a:pathLst>
                <a:path w="214630" h="700404">
                  <a:moveTo>
                    <a:pt x="214553" y="0"/>
                  </a:moveTo>
                  <a:lnTo>
                    <a:pt x="0" y="0"/>
                  </a:lnTo>
                  <a:lnTo>
                    <a:pt x="0" y="700201"/>
                  </a:lnTo>
                  <a:lnTo>
                    <a:pt x="107276" y="700201"/>
                  </a:lnTo>
                  <a:lnTo>
                    <a:pt x="214553" y="700201"/>
                  </a:lnTo>
                  <a:lnTo>
                    <a:pt x="214553" y="0"/>
                  </a:lnTo>
                  <a:close/>
                </a:path>
              </a:pathLst>
            </a:custGeom>
            <a:solidFill>
              <a:srgbClr val="37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419123" y="5060518"/>
              <a:ext cx="214629" cy="700405"/>
            </a:xfrm>
            <a:custGeom>
              <a:avLst/>
              <a:gdLst/>
              <a:ahLst/>
              <a:cxnLst/>
              <a:rect l="l" t="t" r="r" b="b"/>
              <a:pathLst>
                <a:path w="214630" h="700404">
                  <a:moveTo>
                    <a:pt x="107276" y="700201"/>
                  </a:moveTo>
                  <a:lnTo>
                    <a:pt x="0" y="700201"/>
                  </a:lnTo>
                  <a:lnTo>
                    <a:pt x="0" y="0"/>
                  </a:lnTo>
                  <a:lnTo>
                    <a:pt x="214553" y="0"/>
                  </a:lnTo>
                  <a:lnTo>
                    <a:pt x="214553" y="700201"/>
                  </a:lnTo>
                  <a:lnTo>
                    <a:pt x="107276" y="700201"/>
                  </a:lnTo>
                  <a:close/>
                </a:path>
              </a:pathLst>
            </a:custGeom>
            <a:ln w="12599">
              <a:solidFill>
                <a:srgbClr val="40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pc="-5" dirty="0"/>
              <a:t>NPHCDA</a:t>
            </a:r>
            <a:r>
              <a:rPr dirty="0"/>
              <a:t> –</a:t>
            </a:r>
            <a:r>
              <a:rPr spc="5" dirty="0"/>
              <a:t> </a:t>
            </a:r>
            <a:r>
              <a:rPr spc="-5" dirty="0"/>
              <a:t>National</a:t>
            </a:r>
            <a:r>
              <a:rPr spc="5" dirty="0"/>
              <a:t> </a:t>
            </a:r>
            <a:r>
              <a:rPr dirty="0"/>
              <a:t>Primary</a:t>
            </a:r>
            <a:r>
              <a:rPr spc="10" dirty="0"/>
              <a:t> </a:t>
            </a:r>
            <a:r>
              <a:rPr dirty="0"/>
              <a:t>Health</a:t>
            </a:r>
            <a:r>
              <a:rPr spc="5" dirty="0"/>
              <a:t> </a:t>
            </a:r>
            <a:r>
              <a:rPr spc="-5" dirty="0"/>
              <a:t>Care</a:t>
            </a:r>
            <a:r>
              <a:rPr spc="10" dirty="0"/>
              <a:t> </a:t>
            </a:r>
            <a:r>
              <a:rPr spc="-5" dirty="0"/>
              <a:t>Development</a:t>
            </a:r>
            <a:r>
              <a:rPr spc="5" dirty="0"/>
              <a:t> </a:t>
            </a:r>
            <a:r>
              <a:rPr spc="-5" dirty="0"/>
              <a:t>Agency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11948096" y="6531647"/>
            <a:ext cx="192405" cy="28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9"/>
              </a:lnSpc>
            </a:pPr>
            <a:fld id="{81D60167-4931-47E6-BA6A-407CBD079E47}" type="slidenum"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</a:t>
            </a:fld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55" y="12"/>
            <a:ext cx="12192635" cy="6846570"/>
            <a:chOff x="-355" y="12"/>
            <a:chExt cx="12192635" cy="68465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92040" y="12"/>
              <a:ext cx="1000074" cy="91403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15237" y="867956"/>
              <a:ext cx="4224235" cy="558325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63" y="918717"/>
              <a:ext cx="4157637" cy="513396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19562" y="867956"/>
              <a:ext cx="3571925" cy="51847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163" y="6070308"/>
              <a:ext cx="4157637" cy="39852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219562" y="6052680"/>
              <a:ext cx="3571925" cy="398526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12"/>
            <a:ext cx="1009802" cy="856792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41374" y="138506"/>
            <a:ext cx="100831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375622"/>
                </a:solidFill>
                <a:latin typeface="Arial"/>
                <a:cs typeface="Arial"/>
              </a:rPr>
              <a:t>The</a:t>
            </a:r>
            <a:r>
              <a:rPr sz="1800" b="1" spc="100" dirty="0">
                <a:solidFill>
                  <a:srgbClr val="37562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75622"/>
                </a:solidFill>
                <a:latin typeface="Arial"/>
                <a:cs typeface="Arial"/>
              </a:rPr>
              <a:t>FGoN</a:t>
            </a:r>
            <a:r>
              <a:rPr sz="1800" b="1" spc="105" dirty="0">
                <a:solidFill>
                  <a:srgbClr val="37562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75622"/>
                </a:solidFill>
                <a:latin typeface="Arial"/>
                <a:cs typeface="Arial"/>
              </a:rPr>
              <a:t>currently</a:t>
            </a:r>
            <a:r>
              <a:rPr sz="1800" b="1" spc="105" dirty="0">
                <a:solidFill>
                  <a:srgbClr val="37562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75622"/>
                </a:solidFill>
                <a:latin typeface="Arial"/>
                <a:cs typeface="Arial"/>
              </a:rPr>
              <a:t>has</a:t>
            </a:r>
            <a:r>
              <a:rPr sz="1800" b="1" spc="105" dirty="0">
                <a:solidFill>
                  <a:srgbClr val="3756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75622"/>
                </a:solidFill>
                <a:latin typeface="Arial"/>
                <a:cs typeface="Arial"/>
              </a:rPr>
              <a:t>3</a:t>
            </a:r>
            <a:r>
              <a:rPr sz="1800" b="1" spc="105" dirty="0">
                <a:solidFill>
                  <a:srgbClr val="37562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75622"/>
                </a:solidFill>
                <a:latin typeface="Arial"/>
                <a:cs typeface="Arial"/>
              </a:rPr>
              <a:t>units</a:t>
            </a:r>
            <a:r>
              <a:rPr sz="1800" b="1" spc="105" dirty="0">
                <a:solidFill>
                  <a:srgbClr val="37562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75622"/>
                </a:solidFill>
                <a:latin typeface="Arial"/>
                <a:cs typeface="Arial"/>
              </a:rPr>
              <a:t>of</a:t>
            </a:r>
            <a:r>
              <a:rPr sz="1800" b="1" spc="110" dirty="0">
                <a:solidFill>
                  <a:srgbClr val="37562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75622"/>
                </a:solidFill>
                <a:latin typeface="Arial"/>
                <a:cs typeface="Arial"/>
              </a:rPr>
              <a:t>Ultra-Cold</a:t>
            </a:r>
            <a:r>
              <a:rPr sz="1800" b="1" spc="114" dirty="0">
                <a:solidFill>
                  <a:srgbClr val="37562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75622"/>
                </a:solidFill>
                <a:latin typeface="Arial"/>
                <a:cs typeface="Arial"/>
              </a:rPr>
              <a:t>Chain</a:t>
            </a:r>
            <a:r>
              <a:rPr sz="1800" b="1" spc="105" dirty="0">
                <a:solidFill>
                  <a:srgbClr val="3756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75622"/>
                </a:solidFill>
                <a:latin typeface="Arial"/>
                <a:cs typeface="Arial"/>
              </a:rPr>
              <a:t>units</a:t>
            </a:r>
            <a:r>
              <a:rPr sz="1800" b="1" spc="95" dirty="0">
                <a:solidFill>
                  <a:srgbClr val="3756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75622"/>
                </a:solidFill>
                <a:latin typeface="Arial"/>
                <a:cs typeface="Arial"/>
              </a:rPr>
              <a:t>to</a:t>
            </a:r>
            <a:r>
              <a:rPr sz="1800" b="1" spc="114" dirty="0">
                <a:solidFill>
                  <a:srgbClr val="37562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75622"/>
                </a:solidFill>
                <a:latin typeface="Arial"/>
                <a:cs typeface="Arial"/>
              </a:rPr>
              <a:t>store</a:t>
            </a:r>
            <a:r>
              <a:rPr sz="1800" b="1" spc="95" dirty="0">
                <a:solidFill>
                  <a:srgbClr val="37562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75622"/>
                </a:solidFill>
                <a:latin typeface="Arial"/>
                <a:cs typeface="Arial"/>
              </a:rPr>
              <a:t>potentially,</a:t>
            </a:r>
            <a:r>
              <a:rPr sz="1800" b="1" spc="114" dirty="0">
                <a:solidFill>
                  <a:srgbClr val="37562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75622"/>
                </a:solidFill>
                <a:latin typeface="Arial"/>
                <a:cs typeface="Arial"/>
              </a:rPr>
              <a:t>Pfizer</a:t>
            </a:r>
            <a:r>
              <a:rPr sz="1800" b="1" spc="105" dirty="0">
                <a:solidFill>
                  <a:srgbClr val="37562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75622"/>
                </a:solidFill>
                <a:latin typeface="Arial"/>
                <a:cs typeface="Arial"/>
              </a:rPr>
              <a:t>COVID- </a:t>
            </a:r>
            <a:r>
              <a:rPr sz="1800" b="1" spc="-484" dirty="0">
                <a:solidFill>
                  <a:srgbClr val="37562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75622"/>
                </a:solidFill>
                <a:latin typeface="Arial"/>
                <a:cs typeface="Arial"/>
              </a:rPr>
              <a:t>19</a:t>
            </a:r>
            <a:r>
              <a:rPr sz="1800" b="1" spc="-5" dirty="0">
                <a:solidFill>
                  <a:srgbClr val="37562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375622"/>
                </a:solidFill>
                <a:latin typeface="Arial"/>
                <a:cs typeface="Arial"/>
              </a:rPr>
              <a:t>vaccines</a:t>
            </a:r>
            <a:r>
              <a:rPr sz="1800" b="1" dirty="0">
                <a:solidFill>
                  <a:srgbClr val="37562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75622"/>
                </a:solidFill>
                <a:latin typeface="Arial"/>
                <a:cs typeface="Arial"/>
              </a:rPr>
              <a:t>and</a:t>
            </a:r>
            <a:r>
              <a:rPr sz="1800" b="1" spc="10" dirty="0">
                <a:solidFill>
                  <a:srgbClr val="37562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75622"/>
                </a:solidFill>
                <a:latin typeface="Arial"/>
                <a:cs typeface="Arial"/>
              </a:rPr>
              <a:t>is </a:t>
            </a:r>
            <a:r>
              <a:rPr sz="1800" b="1" dirty="0">
                <a:solidFill>
                  <a:srgbClr val="375622"/>
                </a:solidFill>
                <a:latin typeface="Arial"/>
                <a:cs typeface="Arial"/>
              </a:rPr>
              <a:t>in</a:t>
            </a:r>
            <a:r>
              <a:rPr sz="1800" b="1" spc="5" dirty="0">
                <a:solidFill>
                  <a:srgbClr val="37562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375622"/>
                </a:solidFill>
                <a:latin typeface="Arial"/>
                <a:cs typeface="Arial"/>
              </a:rPr>
              <a:t>the </a:t>
            </a:r>
            <a:r>
              <a:rPr sz="1800" b="1" spc="-10" dirty="0">
                <a:solidFill>
                  <a:srgbClr val="375622"/>
                </a:solidFill>
                <a:latin typeface="Arial"/>
                <a:cs typeface="Arial"/>
              </a:rPr>
              <a:t>process</a:t>
            </a:r>
            <a:r>
              <a:rPr sz="1800" b="1" spc="-5" dirty="0">
                <a:solidFill>
                  <a:srgbClr val="375622"/>
                </a:solidFill>
                <a:latin typeface="Arial"/>
                <a:cs typeface="Arial"/>
              </a:rPr>
              <a:t> of</a:t>
            </a:r>
            <a:r>
              <a:rPr sz="1800" b="1" spc="5" dirty="0">
                <a:solidFill>
                  <a:srgbClr val="37562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75622"/>
                </a:solidFill>
                <a:latin typeface="Arial"/>
                <a:cs typeface="Arial"/>
              </a:rPr>
              <a:t>procuring</a:t>
            </a:r>
            <a:r>
              <a:rPr sz="1800" b="1" dirty="0">
                <a:solidFill>
                  <a:srgbClr val="37562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75622"/>
                </a:solidFill>
                <a:latin typeface="Arial"/>
                <a:cs typeface="Arial"/>
              </a:rPr>
              <a:t>additional</a:t>
            </a:r>
            <a:r>
              <a:rPr sz="1800" b="1" spc="5" dirty="0">
                <a:solidFill>
                  <a:srgbClr val="37562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75622"/>
                </a:solidFill>
                <a:latin typeface="Arial"/>
                <a:cs typeface="Arial"/>
              </a:rPr>
              <a:t>units</a:t>
            </a:r>
            <a:r>
              <a:rPr sz="1800" b="1" dirty="0">
                <a:solidFill>
                  <a:srgbClr val="375622"/>
                </a:solidFill>
                <a:latin typeface="Arial"/>
                <a:cs typeface="Arial"/>
              </a:rPr>
              <a:t> for</a:t>
            </a:r>
            <a:r>
              <a:rPr sz="1800" b="1" spc="10" dirty="0">
                <a:solidFill>
                  <a:srgbClr val="37562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75622"/>
                </a:solidFill>
                <a:latin typeface="Arial"/>
                <a:cs typeface="Arial"/>
              </a:rPr>
              <a:t>the</a:t>
            </a:r>
            <a:r>
              <a:rPr sz="1800" b="1" dirty="0">
                <a:solidFill>
                  <a:srgbClr val="37562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75622"/>
                </a:solidFill>
                <a:latin typeface="Arial"/>
                <a:cs typeface="Arial"/>
              </a:rPr>
              <a:t>zonal</a:t>
            </a:r>
            <a:r>
              <a:rPr sz="1800" b="1" spc="5" dirty="0">
                <a:solidFill>
                  <a:srgbClr val="37562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75622"/>
                </a:solidFill>
                <a:latin typeface="Arial"/>
                <a:cs typeface="Arial"/>
              </a:rPr>
              <a:t>cold</a:t>
            </a:r>
            <a:r>
              <a:rPr sz="1800" b="1" spc="10" dirty="0">
                <a:solidFill>
                  <a:srgbClr val="375622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375622"/>
                </a:solidFill>
                <a:latin typeface="Arial"/>
                <a:cs typeface="Arial"/>
              </a:rPr>
              <a:t>stores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pc="-5" dirty="0"/>
              <a:t>NPHCDA</a:t>
            </a:r>
            <a:r>
              <a:rPr dirty="0"/>
              <a:t> –</a:t>
            </a:r>
            <a:r>
              <a:rPr spc="5" dirty="0"/>
              <a:t> </a:t>
            </a:r>
            <a:r>
              <a:rPr spc="-5" dirty="0"/>
              <a:t>National</a:t>
            </a:r>
            <a:r>
              <a:rPr spc="5" dirty="0"/>
              <a:t> </a:t>
            </a:r>
            <a:r>
              <a:rPr dirty="0"/>
              <a:t>Primary</a:t>
            </a:r>
            <a:r>
              <a:rPr spc="10" dirty="0"/>
              <a:t> </a:t>
            </a:r>
            <a:r>
              <a:rPr dirty="0"/>
              <a:t>Health</a:t>
            </a:r>
            <a:r>
              <a:rPr spc="5" dirty="0"/>
              <a:t> </a:t>
            </a:r>
            <a:r>
              <a:rPr spc="-5" dirty="0"/>
              <a:t>Care</a:t>
            </a:r>
            <a:r>
              <a:rPr spc="10" dirty="0"/>
              <a:t> </a:t>
            </a:r>
            <a:r>
              <a:rPr spc="-5" dirty="0"/>
              <a:t>Development</a:t>
            </a:r>
            <a:r>
              <a:rPr spc="5" dirty="0"/>
              <a:t> </a:t>
            </a:r>
            <a:r>
              <a:rPr spc="-5" dirty="0"/>
              <a:t>Agency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832538" y="6531647"/>
            <a:ext cx="307975" cy="28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9"/>
              </a:lnSpc>
            </a:pPr>
            <a:fld id="{81D60167-4931-47E6-BA6A-407CBD079E47}" type="slidenum"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20</a:t>
            </a:fld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0454" y="307340"/>
            <a:ext cx="31762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/>
              <a:t>COVID-19</a:t>
            </a:r>
            <a:r>
              <a:rPr sz="2400" spc="-30" dirty="0"/>
              <a:t> </a:t>
            </a:r>
            <a:r>
              <a:rPr sz="2400" spc="-25" dirty="0"/>
              <a:t>Vaccine </a:t>
            </a:r>
            <a:r>
              <a:rPr sz="2400" spc="-10" dirty="0"/>
              <a:t>Arrival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36054" y="1136776"/>
            <a:ext cx="11512550" cy="199390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238760" marR="5080" indent="-226695" algn="just">
              <a:lnSpc>
                <a:spcPts val="2380"/>
              </a:lnSpc>
              <a:spcBef>
                <a:spcPts val="395"/>
              </a:spcBef>
              <a:buFont typeface="Arial MT"/>
              <a:buChar char="•"/>
              <a:tabLst>
                <a:tab pos="239395" algn="l"/>
              </a:tabLst>
            </a:pPr>
            <a:r>
              <a:rPr sz="2200" dirty="0">
                <a:latin typeface="Calibri"/>
                <a:cs typeface="Calibri"/>
              </a:rPr>
              <a:t>In </a:t>
            </a:r>
            <a:r>
              <a:rPr sz="2200" spc="-15" dirty="0">
                <a:latin typeface="Calibri"/>
                <a:cs typeface="Calibri"/>
              </a:rPr>
              <a:t>anticipation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spc="-15" dirty="0">
                <a:latin typeface="Calibri"/>
                <a:cs typeface="Calibri"/>
              </a:rPr>
              <a:t>vaccine </a:t>
            </a:r>
            <a:r>
              <a:rPr sz="2200" spc="-10" dirty="0">
                <a:latin typeface="Calibri"/>
                <a:cs typeface="Calibri"/>
              </a:rPr>
              <a:t>arrival, an application </a:t>
            </a:r>
            <a:r>
              <a:rPr sz="2200" spc="-5" dirty="0">
                <a:latin typeface="Calibri"/>
                <a:cs typeface="Calibri"/>
              </a:rPr>
              <a:t>has </a:t>
            </a:r>
            <a:r>
              <a:rPr sz="2200" spc="-15" dirty="0">
                <a:latin typeface="Calibri"/>
                <a:cs typeface="Calibri"/>
              </a:rPr>
              <a:t>already </a:t>
            </a:r>
            <a:r>
              <a:rPr sz="2200" spc="-5" dirty="0">
                <a:latin typeface="Calibri"/>
                <a:cs typeface="Calibri"/>
              </a:rPr>
              <a:t>been </a:t>
            </a:r>
            <a:r>
              <a:rPr sz="2200" spc="-20" dirty="0">
                <a:latin typeface="Calibri"/>
                <a:cs typeface="Calibri"/>
              </a:rPr>
              <a:t>submitted to </a:t>
            </a:r>
            <a:r>
              <a:rPr sz="2200" spc="-15" dirty="0">
                <a:latin typeface="Calibri"/>
                <a:cs typeface="Calibri"/>
              </a:rPr>
              <a:t>NAFDAC </a:t>
            </a:r>
            <a:r>
              <a:rPr sz="2200" spc="-20" dirty="0">
                <a:latin typeface="Calibri"/>
                <a:cs typeface="Calibri"/>
              </a:rPr>
              <a:t>for </a:t>
            </a:r>
            <a:r>
              <a:rPr sz="2200" spc="-15" dirty="0">
                <a:latin typeface="Calibri"/>
                <a:cs typeface="Calibri"/>
              </a:rPr>
              <a:t>pre- </a:t>
            </a:r>
            <a:r>
              <a:rPr sz="2200" spc="-10" dirty="0">
                <a:latin typeface="Calibri"/>
                <a:cs typeface="Calibri"/>
              </a:rPr>
              <a:t> arrival </a:t>
            </a:r>
            <a:r>
              <a:rPr sz="2200" spc="-15" dirty="0">
                <a:latin typeface="Calibri"/>
                <a:cs typeface="Calibri"/>
              </a:rPr>
              <a:t>regulatory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approvals </a:t>
            </a:r>
            <a:r>
              <a:rPr sz="2200" spc="-5" dirty="0">
                <a:latin typeface="Calibri"/>
                <a:cs typeface="Calibri"/>
              </a:rPr>
              <a:t>(Import</a:t>
            </a:r>
            <a:r>
              <a:rPr sz="2200" spc="-15" dirty="0">
                <a:latin typeface="Calibri"/>
                <a:cs typeface="Calibri"/>
              </a:rPr>
              <a:t> Permit)</a:t>
            </a:r>
            <a:endParaRPr sz="2200">
              <a:latin typeface="Calibri"/>
              <a:cs typeface="Calibri"/>
            </a:endParaRPr>
          </a:p>
          <a:p>
            <a:pPr marL="238760" marR="5080" indent="-226695" algn="just">
              <a:lnSpc>
                <a:spcPts val="2370"/>
              </a:lnSpc>
              <a:spcBef>
                <a:spcPts val="994"/>
              </a:spcBef>
              <a:buFont typeface="Arial MT"/>
              <a:buChar char="•"/>
              <a:tabLst>
                <a:tab pos="239395" algn="l"/>
              </a:tabLst>
            </a:pPr>
            <a:r>
              <a:rPr sz="2200" spc="-15" dirty="0">
                <a:latin typeface="Calibri"/>
                <a:cs typeface="Calibri"/>
              </a:rPr>
              <a:t>For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35" dirty="0">
                <a:latin typeface="Calibri"/>
                <a:cs typeface="Calibri"/>
              </a:rPr>
              <a:t>COVAX </a:t>
            </a:r>
            <a:r>
              <a:rPr sz="2200" spc="-15" dirty="0">
                <a:latin typeface="Calibri"/>
                <a:cs typeface="Calibri"/>
              </a:rPr>
              <a:t>Facility </a:t>
            </a:r>
            <a:r>
              <a:rPr sz="2200" dirty="0">
                <a:latin typeface="Calibri"/>
                <a:cs typeface="Calibri"/>
              </a:rPr>
              <a:t>, </a:t>
            </a:r>
            <a:r>
              <a:rPr sz="2200" spc="-10" dirty="0">
                <a:latin typeface="Calibri"/>
                <a:cs typeface="Calibri"/>
              </a:rPr>
              <a:t>UNICEF </a:t>
            </a:r>
            <a:r>
              <a:rPr sz="2200" spc="-5" dirty="0">
                <a:latin typeface="Calibri"/>
                <a:cs typeface="Calibri"/>
              </a:rPr>
              <a:t>SD </a:t>
            </a:r>
            <a:r>
              <a:rPr sz="2200" spc="-10" dirty="0">
                <a:latin typeface="Calibri"/>
                <a:cs typeface="Calibri"/>
              </a:rPr>
              <a:t>will </a:t>
            </a:r>
            <a:r>
              <a:rPr sz="2200" spc="-5" dirty="0">
                <a:latin typeface="Calibri"/>
                <a:cs typeface="Calibri"/>
              </a:rPr>
              <a:t>send </a:t>
            </a:r>
            <a:r>
              <a:rPr sz="2200" spc="-10" dirty="0">
                <a:latin typeface="Calibri"/>
                <a:cs typeface="Calibri"/>
              </a:rPr>
              <a:t>pre-alerts </a:t>
            </a:r>
            <a:r>
              <a:rPr sz="2200" spc="-15" dirty="0">
                <a:latin typeface="Calibri"/>
                <a:cs typeface="Calibri"/>
              </a:rPr>
              <a:t>at least two </a:t>
            </a:r>
            <a:r>
              <a:rPr sz="2200" spc="-5" dirty="0">
                <a:latin typeface="Calibri"/>
                <a:cs typeface="Calibri"/>
              </a:rPr>
              <a:t>(2) </a:t>
            </a:r>
            <a:r>
              <a:rPr sz="2200" spc="-15" dirty="0">
                <a:latin typeface="Calibri"/>
                <a:cs typeface="Calibri"/>
              </a:rPr>
              <a:t>weeks </a:t>
            </a:r>
            <a:r>
              <a:rPr sz="2200" spc="-25" dirty="0">
                <a:latin typeface="Calibri"/>
                <a:cs typeface="Calibri"/>
              </a:rPr>
              <a:t>before </a:t>
            </a:r>
            <a:r>
              <a:rPr sz="2200" spc="-10" dirty="0">
                <a:latin typeface="Calibri"/>
                <a:cs typeface="Calibri"/>
              </a:rPr>
              <a:t>arrival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COVID-19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vaccines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 </a:t>
            </a:r>
            <a:r>
              <a:rPr sz="2200" spc="-15" dirty="0">
                <a:latin typeface="Calibri"/>
                <a:cs typeface="Calibri"/>
              </a:rPr>
              <a:t>accompanying</a:t>
            </a:r>
            <a:r>
              <a:rPr sz="2200" spc="-10" dirty="0">
                <a:latin typeface="Calibri"/>
                <a:cs typeface="Calibri"/>
              </a:rPr>
              <a:t> devices, </a:t>
            </a:r>
            <a:r>
              <a:rPr sz="2200" dirty="0">
                <a:latin typeface="Calibri"/>
                <a:cs typeface="Calibri"/>
              </a:rPr>
              <a:t>a </a:t>
            </a:r>
            <a:r>
              <a:rPr sz="2200" spc="-10" dirty="0">
                <a:latin typeface="Calibri"/>
                <a:cs typeface="Calibri"/>
              </a:rPr>
              <a:t>clearing </a:t>
            </a:r>
            <a:r>
              <a:rPr sz="2200" spc="-20" dirty="0">
                <a:latin typeface="Calibri"/>
                <a:cs typeface="Calibri"/>
              </a:rPr>
              <a:t>agent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will</a:t>
            </a:r>
            <a:r>
              <a:rPr sz="2200" spc="47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immediately</a:t>
            </a:r>
            <a:r>
              <a:rPr sz="2200" spc="4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be </a:t>
            </a:r>
            <a:r>
              <a:rPr sz="2200" spc="-10" dirty="0">
                <a:latin typeface="Calibri"/>
                <a:cs typeface="Calibri"/>
              </a:rPr>
              <a:t>assigned </a:t>
            </a:r>
            <a:r>
              <a:rPr sz="2200" spc="-15" dirty="0">
                <a:latin typeface="Calibri"/>
                <a:cs typeface="Calibri"/>
              </a:rPr>
              <a:t>to 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start </a:t>
            </a:r>
            <a:r>
              <a:rPr sz="2200" spc="-5" dirty="0">
                <a:latin typeface="Calibri"/>
                <a:cs typeface="Calibri"/>
              </a:rPr>
              <a:t>airport </a:t>
            </a:r>
            <a:r>
              <a:rPr sz="2200" spc="-15" dirty="0">
                <a:latin typeface="Calibri"/>
                <a:cs typeface="Calibri"/>
              </a:rPr>
              <a:t>clearance documentation processes. </a:t>
            </a:r>
            <a:r>
              <a:rPr sz="2200" spc="-45" dirty="0">
                <a:latin typeface="Calibri"/>
                <a:cs typeface="Calibri"/>
              </a:rPr>
              <a:t>We</a:t>
            </a:r>
            <a:r>
              <a:rPr sz="2200" spc="40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have </a:t>
            </a:r>
            <a:r>
              <a:rPr sz="2200" spc="-90" dirty="0">
                <a:latin typeface="Calibri"/>
                <a:cs typeface="Calibri"/>
              </a:rPr>
              <a:t>LTAs</a:t>
            </a:r>
            <a:r>
              <a:rPr sz="2200" spc="3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with clearing </a:t>
            </a:r>
            <a:r>
              <a:rPr sz="2200" spc="-20" dirty="0">
                <a:latin typeface="Calibri"/>
                <a:cs typeface="Calibri"/>
              </a:rPr>
              <a:t>agents </a:t>
            </a:r>
            <a:r>
              <a:rPr sz="2200" spc="-25" dirty="0">
                <a:latin typeface="Calibri"/>
                <a:cs typeface="Calibri"/>
              </a:rPr>
              <a:t>for </a:t>
            </a:r>
            <a:r>
              <a:rPr sz="2200" spc="-15" dirty="0">
                <a:latin typeface="Calibri"/>
                <a:cs typeface="Calibri"/>
              </a:rPr>
              <a:t>vaccines 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devices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6054" y="3197783"/>
            <a:ext cx="1151318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760" indent="-22669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38125" algn="l"/>
                <a:tab pos="239395" algn="l"/>
                <a:tab pos="863600" algn="l"/>
              </a:tabLst>
            </a:pPr>
            <a:r>
              <a:rPr sz="2200" spc="-5" dirty="0">
                <a:latin typeface="Calibri"/>
                <a:cs typeface="Calibri"/>
              </a:rPr>
              <a:t>The	</a:t>
            </a:r>
            <a:r>
              <a:rPr sz="2200" spc="-15" dirty="0">
                <a:latin typeface="Calibri"/>
                <a:cs typeface="Calibri"/>
              </a:rPr>
              <a:t>COVID-19</a:t>
            </a:r>
            <a:r>
              <a:rPr sz="2200" spc="29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vaccine</a:t>
            </a:r>
            <a:r>
              <a:rPr sz="2200" spc="3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spc="3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devices</a:t>
            </a:r>
            <a:r>
              <a:rPr sz="2200" spc="29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will</a:t>
            </a:r>
            <a:r>
              <a:rPr sz="2200" spc="3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be</a:t>
            </a:r>
            <a:r>
              <a:rPr sz="2200" spc="3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airlifted</a:t>
            </a:r>
            <a:r>
              <a:rPr sz="2200" spc="30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to</a:t>
            </a:r>
            <a:r>
              <a:rPr sz="2200" spc="29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3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Nnamdi</a:t>
            </a:r>
            <a:r>
              <a:rPr sz="2200" spc="3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Azikiwe</a:t>
            </a:r>
            <a:r>
              <a:rPr sz="2200" spc="3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International</a:t>
            </a:r>
            <a:r>
              <a:rPr sz="2200" spc="31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airport,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6054" y="3407377"/>
            <a:ext cx="11513185" cy="88201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830"/>
              </a:spcBef>
            </a:pPr>
            <a:r>
              <a:rPr sz="2200" spc="-5" dirty="0">
                <a:latin typeface="Calibri"/>
                <a:cs typeface="Calibri"/>
              </a:rPr>
              <a:t>Abuja</a:t>
            </a:r>
            <a:endParaRPr sz="2200">
              <a:latin typeface="Calibri"/>
              <a:cs typeface="Calibri"/>
            </a:endParaRPr>
          </a:p>
          <a:p>
            <a:pPr marL="238760" indent="-226695">
              <a:lnSpc>
                <a:spcPct val="100000"/>
              </a:lnSpc>
              <a:spcBef>
                <a:spcPts val="730"/>
              </a:spcBef>
              <a:buFont typeface="Arial MT"/>
              <a:buChar char="•"/>
              <a:tabLst>
                <a:tab pos="238125" algn="l"/>
                <a:tab pos="239395" algn="l"/>
              </a:tabLst>
            </a:pPr>
            <a:r>
              <a:rPr sz="2200" spc="-10" dirty="0">
                <a:latin typeface="Calibri"/>
                <a:cs typeface="Calibri"/>
              </a:rPr>
              <a:t>Clearing</a:t>
            </a:r>
            <a:r>
              <a:rPr sz="2200" spc="1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spc="19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19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vaccines</a:t>
            </a:r>
            <a:r>
              <a:rPr sz="2200" spc="1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will</a:t>
            </a:r>
            <a:r>
              <a:rPr sz="2200" spc="19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be</a:t>
            </a:r>
            <a:r>
              <a:rPr sz="2200" spc="1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done</a:t>
            </a:r>
            <a:r>
              <a:rPr sz="2200" spc="1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within</a:t>
            </a:r>
            <a:r>
              <a:rPr sz="2200" spc="1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24</a:t>
            </a:r>
            <a:r>
              <a:rPr sz="2200" spc="18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hours</a:t>
            </a:r>
            <a:r>
              <a:rPr sz="2200" spc="1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spc="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arrival,</a:t>
            </a:r>
            <a:r>
              <a:rPr sz="2200" spc="1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and</a:t>
            </a:r>
            <a:r>
              <a:rPr sz="2200" spc="19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spc="18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vaccines</a:t>
            </a:r>
            <a:r>
              <a:rPr sz="2200" spc="18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delivered</a:t>
            </a:r>
            <a:r>
              <a:rPr sz="2200" spc="17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to</a:t>
            </a:r>
            <a:r>
              <a:rPr sz="2200" spc="19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the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2140" y="4229176"/>
            <a:ext cx="1128712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40460" algn="l"/>
                <a:tab pos="2296160" algn="l"/>
                <a:tab pos="2974340" algn="l"/>
                <a:tab pos="3742054" algn="l"/>
                <a:tab pos="4733925" algn="l"/>
                <a:tab pos="5628640" algn="l"/>
                <a:tab pos="6515100" algn="l"/>
                <a:tab pos="7856855" algn="l"/>
                <a:tab pos="8453120" algn="l"/>
                <a:tab pos="9738360" algn="l"/>
                <a:tab pos="10484485" algn="l"/>
              </a:tabLst>
            </a:pPr>
            <a:r>
              <a:rPr sz="2200" spc="-5" dirty="0">
                <a:latin typeface="Calibri"/>
                <a:cs typeface="Calibri"/>
              </a:rPr>
              <a:t>N</a:t>
            </a:r>
            <a:r>
              <a:rPr sz="2200" spc="-30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tion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l	</a:t>
            </a:r>
            <a:r>
              <a:rPr sz="2200" spc="-5" dirty="0">
                <a:latin typeface="Calibri"/>
                <a:cs typeface="Calibri"/>
              </a:rPr>
              <a:t>S</a:t>
            </a:r>
            <a:r>
              <a:rPr sz="2200" spc="-10" dirty="0">
                <a:latin typeface="Calibri"/>
                <a:cs typeface="Calibri"/>
              </a:rPr>
              <a:t>t</a:t>
            </a:r>
            <a:r>
              <a:rPr sz="2200" spc="-50" dirty="0">
                <a:latin typeface="Calibri"/>
                <a:cs typeface="Calibri"/>
              </a:rPr>
              <a:t>r</a:t>
            </a:r>
            <a:r>
              <a:rPr sz="2200" spc="-25" dirty="0">
                <a:latin typeface="Calibri"/>
                <a:cs typeface="Calibri"/>
              </a:rPr>
              <a:t>a</a:t>
            </a:r>
            <a:r>
              <a:rPr sz="2200" spc="-30" dirty="0">
                <a:latin typeface="Calibri"/>
                <a:cs typeface="Calibri"/>
              </a:rPr>
              <a:t>t</a:t>
            </a:r>
            <a:r>
              <a:rPr sz="2200" spc="-10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g</a:t>
            </a:r>
            <a:r>
              <a:rPr sz="2200" spc="-10" dirty="0">
                <a:latin typeface="Calibri"/>
                <a:cs typeface="Calibri"/>
              </a:rPr>
              <a:t>i</a:t>
            </a:r>
            <a:r>
              <a:rPr sz="2200" dirty="0">
                <a:latin typeface="Calibri"/>
                <a:cs typeface="Calibri"/>
              </a:rPr>
              <a:t>c	</a:t>
            </a:r>
            <a:r>
              <a:rPr sz="2200" spc="-5" dirty="0">
                <a:latin typeface="Calibri"/>
                <a:cs typeface="Calibri"/>
              </a:rPr>
              <a:t>C</a:t>
            </a:r>
            <a:r>
              <a:rPr sz="2200" spc="-10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ld	</a:t>
            </a:r>
            <a:r>
              <a:rPr sz="2200" spc="-5" dirty="0">
                <a:latin typeface="Calibri"/>
                <a:cs typeface="Calibri"/>
              </a:rPr>
              <a:t>S</a:t>
            </a:r>
            <a:r>
              <a:rPr sz="2200" spc="-40" dirty="0">
                <a:latin typeface="Calibri"/>
                <a:cs typeface="Calibri"/>
              </a:rPr>
              <a:t>t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spc="-40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e	</a:t>
            </a:r>
            <a:r>
              <a:rPr sz="2200" spc="-10" dirty="0">
                <a:latin typeface="Calibri"/>
                <a:cs typeface="Calibri"/>
              </a:rPr>
              <a:t>(</a:t>
            </a:r>
            <a:r>
              <a:rPr sz="2200" spc="-5" dirty="0">
                <a:latin typeface="Calibri"/>
                <a:cs typeface="Calibri"/>
              </a:rPr>
              <a:t>NS</a:t>
            </a:r>
            <a:r>
              <a:rPr sz="2200" spc="-15" dirty="0">
                <a:latin typeface="Calibri"/>
                <a:cs typeface="Calibri"/>
              </a:rPr>
              <a:t>C</a:t>
            </a:r>
            <a:r>
              <a:rPr sz="2200" spc="-5" dirty="0">
                <a:latin typeface="Calibri"/>
                <a:cs typeface="Calibri"/>
              </a:rPr>
              <a:t>S</a:t>
            </a:r>
            <a:r>
              <a:rPr sz="2200" spc="-10" dirty="0">
                <a:latin typeface="Calibri"/>
                <a:cs typeface="Calibri"/>
              </a:rPr>
              <a:t>)</a:t>
            </a:r>
            <a:r>
              <a:rPr sz="2200" dirty="0">
                <a:latin typeface="Calibri"/>
                <a:cs typeface="Calibri"/>
              </a:rPr>
              <a:t>,	</a:t>
            </a:r>
            <a:r>
              <a:rPr sz="2200" spc="-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b</a:t>
            </a:r>
            <a:r>
              <a:rPr sz="2200" spc="-10" dirty="0">
                <a:latin typeface="Calibri"/>
                <a:cs typeface="Calibri"/>
              </a:rPr>
              <a:t>u</a:t>
            </a:r>
            <a:r>
              <a:rPr sz="2200" dirty="0">
                <a:latin typeface="Calibri"/>
                <a:cs typeface="Calibri"/>
              </a:rPr>
              <a:t>j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dirty="0">
                <a:latin typeface="Calibri"/>
                <a:cs typeface="Calibri"/>
              </a:rPr>
              <a:t>,	</a:t>
            </a:r>
            <a:r>
              <a:rPr sz="2200" spc="-15" dirty="0">
                <a:latin typeface="Calibri"/>
                <a:cs typeface="Calibri"/>
              </a:rPr>
              <a:t>w</a:t>
            </a:r>
            <a:r>
              <a:rPr sz="2200" spc="-10" dirty="0">
                <a:latin typeface="Calibri"/>
                <a:cs typeface="Calibri"/>
              </a:rPr>
              <a:t>h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40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e	i</a:t>
            </a:r>
            <a:r>
              <a:rPr sz="2200" spc="-10" dirty="0">
                <a:latin typeface="Calibri"/>
                <a:cs typeface="Calibri"/>
              </a:rPr>
              <a:t>n</a:t>
            </a:r>
            <a:r>
              <a:rPr sz="2200" spc="-15" dirty="0">
                <a:latin typeface="Calibri"/>
                <a:cs typeface="Calibri"/>
              </a:rPr>
              <a:t>s</a:t>
            </a:r>
            <a:r>
              <a:rPr sz="2200" spc="-10" dirty="0">
                <a:latin typeface="Calibri"/>
                <a:cs typeface="Calibri"/>
              </a:rPr>
              <a:t>pe</a:t>
            </a:r>
            <a:r>
              <a:rPr sz="2200" spc="-5" dirty="0">
                <a:latin typeface="Calibri"/>
                <a:cs typeface="Calibri"/>
              </a:rPr>
              <a:t>c</a:t>
            </a:r>
            <a:r>
              <a:rPr sz="2200" spc="-15" dirty="0">
                <a:latin typeface="Calibri"/>
                <a:cs typeface="Calibri"/>
              </a:rPr>
              <a:t>t</a:t>
            </a:r>
            <a:r>
              <a:rPr sz="2200" spc="-20" dirty="0">
                <a:latin typeface="Calibri"/>
                <a:cs typeface="Calibri"/>
              </a:rPr>
              <a:t>i</a:t>
            </a:r>
            <a:r>
              <a:rPr sz="2200" spc="-5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n	</a:t>
            </a:r>
            <a:r>
              <a:rPr sz="2200" spc="-15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n</a:t>
            </a:r>
            <a:r>
              <a:rPr sz="2200" dirty="0">
                <a:latin typeface="Calibri"/>
                <a:cs typeface="Calibri"/>
              </a:rPr>
              <a:t>d	n</a:t>
            </a:r>
            <a:r>
              <a:rPr sz="2200" spc="-10" dirty="0">
                <a:latin typeface="Calibri"/>
                <a:cs typeface="Calibri"/>
              </a:rPr>
              <a:t>e</a:t>
            </a:r>
            <a:r>
              <a:rPr sz="2200" spc="-15" dirty="0">
                <a:latin typeface="Calibri"/>
                <a:cs typeface="Calibri"/>
              </a:rPr>
              <a:t>c</a:t>
            </a:r>
            <a:r>
              <a:rPr sz="2200" spc="-10" dirty="0">
                <a:latin typeface="Calibri"/>
                <a:cs typeface="Calibri"/>
              </a:rPr>
              <a:t>e</a:t>
            </a:r>
            <a:r>
              <a:rPr sz="2200" spc="-5" dirty="0">
                <a:latin typeface="Calibri"/>
                <a:cs typeface="Calibri"/>
              </a:rPr>
              <a:t>s</a:t>
            </a:r>
            <a:r>
              <a:rPr sz="2200" spc="-15" dirty="0">
                <a:latin typeface="Calibri"/>
                <a:cs typeface="Calibri"/>
              </a:rPr>
              <a:t>sa</a:t>
            </a:r>
            <a:r>
              <a:rPr sz="2200" dirty="0">
                <a:latin typeface="Calibri"/>
                <a:cs typeface="Calibri"/>
              </a:rPr>
              <a:t>ry	</a:t>
            </a:r>
            <a:r>
              <a:rPr sz="2200" spc="-35" dirty="0">
                <a:latin typeface="Calibri"/>
                <a:cs typeface="Calibri"/>
              </a:rPr>
              <a:t>s</a:t>
            </a:r>
            <a:r>
              <a:rPr sz="2200" spc="-30" dirty="0">
                <a:latin typeface="Calibri"/>
                <a:cs typeface="Calibri"/>
              </a:rPr>
              <a:t>t</a:t>
            </a:r>
            <a:r>
              <a:rPr sz="2200" spc="-10" dirty="0">
                <a:latin typeface="Calibri"/>
                <a:cs typeface="Calibri"/>
              </a:rPr>
              <a:t>o</a:t>
            </a:r>
            <a:r>
              <a:rPr sz="2200" spc="-40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e	</a:t>
            </a:r>
            <a:r>
              <a:rPr sz="2200" spc="-40" dirty="0">
                <a:latin typeface="Calibri"/>
                <a:cs typeface="Calibri"/>
              </a:rPr>
              <a:t>r</a:t>
            </a:r>
            <a:r>
              <a:rPr sz="2200" spc="-10" dirty="0">
                <a:latin typeface="Calibri"/>
                <a:cs typeface="Calibri"/>
              </a:rPr>
              <a:t>e</a:t>
            </a:r>
            <a:r>
              <a:rPr sz="2200" spc="-15" dirty="0">
                <a:latin typeface="Calibri"/>
                <a:cs typeface="Calibri"/>
              </a:rPr>
              <a:t>c</a:t>
            </a:r>
            <a:r>
              <a:rPr sz="2200" spc="-10" dirty="0">
                <a:latin typeface="Calibri"/>
                <a:cs typeface="Calibri"/>
              </a:rPr>
              <a:t>e</a:t>
            </a:r>
            <a:r>
              <a:rPr sz="2200" dirty="0">
                <a:latin typeface="Calibri"/>
                <a:cs typeface="Calibri"/>
              </a:rPr>
              <a:t>i</a:t>
            </a:r>
            <a:r>
              <a:rPr sz="2200" spc="-20" dirty="0">
                <a:latin typeface="Calibri"/>
                <a:cs typeface="Calibri"/>
              </a:rPr>
              <a:t>p</a:t>
            </a:r>
            <a:r>
              <a:rPr sz="2200" dirty="0">
                <a:latin typeface="Calibri"/>
                <a:cs typeface="Calibri"/>
              </a:rPr>
              <a:t>t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6054" y="4437334"/>
            <a:ext cx="11512550" cy="161163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238760">
              <a:lnSpc>
                <a:spcPct val="100000"/>
              </a:lnSpc>
              <a:spcBef>
                <a:spcPts val="830"/>
              </a:spcBef>
            </a:pPr>
            <a:r>
              <a:rPr sz="2200" spc="-15" dirty="0">
                <a:latin typeface="Calibri"/>
                <a:cs typeface="Calibri"/>
              </a:rPr>
              <a:t>documentation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will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be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done</a:t>
            </a:r>
            <a:endParaRPr sz="2200">
              <a:latin typeface="Calibri"/>
              <a:cs typeface="Calibri"/>
            </a:endParaRPr>
          </a:p>
          <a:p>
            <a:pPr marL="238760" marR="5080" indent="-226695">
              <a:lnSpc>
                <a:spcPts val="2380"/>
              </a:lnSpc>
              <a:spcBef>
                <a:spcPts val="1025"/>
              </a:spcBef>
              <a:buFont typeface="Arial MT"/>
              <a:buChar char="•"/>
              <a:tabLst>
                <a:tab pos="238125" algn="l"/>
                <a:tab pos="239395" algn="l"/>
              </a:tabLst>
            </a:pPr>
            <a:r>
              <a:rPr sz="2200" spc="-15" dirty="0">
                <a:latin typeface="Calibri"/>
                <a:cs typeface="Calibri"/>
              </a:rPr>
              <a:t>NAFDAC</a:t>
            </a:r>
            <a:r>
              <a:rPr sz="2200" spc="11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will</a:t>
            </a:r>
            <a:r>
              <a:rPr sz="2200" spc="12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take</a:t>
            </a:r>
            <a:r>
              <a:rPr sz="2200" spc="1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samples</a:t>
            </a:r>
            <a:r>
              <a:rPr sz="2200" spc="1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from</a:t>
            </a:r>
            <a:r>
              <a:rPr sz="2200" spc="1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each</a:t>
            </a:r>
            <a:r>
              <a:rPr sz="2200" spc="1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batch</a:t>
            </a:r>
            <a:r>
              <a:rPr sz="2200" spc="12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for</a:t>
            </a:r>
            <a:r>
              <a:rPr sz="2200" spc="1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analysis</a:t>
            </a:r>
            <a:r>
              <a:rPr sz="2200" spc="1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to</a:t>
            </a:r>
            <a:r>
              <a:rPr sz="2200" spc="1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ensure</a:t>
            </a:r>
            <a:r>
              <a:rPr sz="2200" spc="1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spc="1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quality</a:t>
            </a:r>
            <a:r>
              <a:rPr sz="2200" spc="1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11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spc="1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global</a:t>
            </a:r>
            <a:r>
              <a:rPr sz="2200" spc="12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standards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issue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batch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certificate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release</a:t>
            </a:r>
            <a:endParaRPr sz="2200">
              <a:latin typeface="Calibri"/>
              <a:cs typeface="Calibri"/>
            </a:endParaRPr>
          </a:p>
          <a:p>
            <a:pPr marL="238760" indent="-226695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238125" algn="l"/>
                <a:tab pos="239395" algn="l"/>
              </a:tabLst>
            </a:pPr>
            <a:r>
              <a:rPr sz="2200" spc="-10" dirty="0">
                <a:latin typeface="Calibri"/>
                <a:cs typeface="Calibri"/>
              </a:rPr>
              <a:t>Electronic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Vaccine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Arrival </a:t>
            </a:r>
            <a:r>
              <a:rPr sz="2200" spc="-15" dirty="0">
                <a:latin typeface="Calibri"/>
                <a:cs typeface="Calibri"/>
              </a:rPr>
              <a:t>Report </a:t>
            </a:r>
            <a:r>
              <a:rPr sz="2200" spc="-25" dirty="0">
                <a:latin typeface="Calibri"/>
                <a:cs typeface="Calibri"/>
              </a:rPr>
              <a:t>(eVAR)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to</a:t>
            </a:r>
            <a:r>
              <a:rPr sz="2200" spc="-5" dirty="0">
                <a:latin typeface="Calibri"/>
                <a:cs typeface="Calibri"/>
              </a:rPr>
              <a:t> be</a:t>
            </a:r>
            <a:r>
              <a:rPr sz="2200" spc="-15" dirty="0">
                <a:latin typeface="Calibri"/>
                <a:cs typeface="Calibri"/>
              </a:rPr>
              <a:t> sent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to </a:t>
            </a:r>
            <a:r>
              <a:rPr sz="2200" spc="-10" dirty="0">
                <a:latin typeface="Calibri"/>
                <a:cs typeface="Calibri"/>
              </a:rPr>
              <a:t>UNICEF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SD</a:t>
            </a:r>
            <a:r>
              <a:rPr sz="2200" spc="-10" dirty="0">
                <a:latin typeface="Calibri"/>
                <a:cs typeface="Calibri"/>
              </a:rPr>
              <a:t> within 72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hrs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arrival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1062012"/>
            <a:ext cx="12192635" cy="12700"/>
          </a:xfrm>
          <a:custGeom>
            <a:avLst/>
            <a:gdLst/>
            <a:ahLst/>
            <a:cxnLst/>
            <a:rect l="l" t="t" r="r" b="b"/>
            <a:pathLst>
              <a:path w="12192635" h="12700">
                <a:moveTo>
                  <a:pt x="0" y="0"/>
                </a:moveTo>
                <a:lnTo>
                  <a:pt x="12192114" y="12585"/>
                </a:lnTo>
              </a:path>
            </a:pathLst>
          </a:custGeom>
          <a:ln w="6479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pc="-5" dirty="0"/>
              <a:t>NPHCDA</a:t>
            </a:r>
            <a:r>
              <a:rPr dirty="0"/>
              <a:t> –</a:t>
            </a:r>
            <a:r>
              <a:rPr spc="5" dirty="0"/>
              <a:t> </a:t>
            </a:r>
            <a:r>
              <a:rPr spc="-5" dirty="0"/>
              <a:t>National</a:t>
            </a:r>
            <a:r>
              <a:rPr spc="5" dirty="0"/>
              <a:t> </a:t>
            </a:r>
            <a:r>
              <a:rPr dirty="0"/>
              <a:t>Primary</a:t>
            </a:r>
            <a:r>
              <a:rPr spc="10" dirty="0"/>
              <a:t> </a:t>
            </a:r>
            <a:r>
              <a:rPr dirty="0"/>
              <a:t>Health</a:t>
            </a:r>
            <a:r>
              <a:rPr spc="5" dirty="0"/>
              <a:t> </a:t>
            </a:r>
            <a:r>
              <a:rPr spc="-5" dirty="0"/>
              <a:t>Care</a:t>
            </a:r>
            <a:r>
              <a:rPr spc="10" dirty="0"/>
              <a:t> </a:t>
            </a:r>
            <a:r>
              <a:rPr spc="-5" dirty="0"/>
              <a:t>Development</a:t>
            </a:r>
            <a:r>
              <a:rPr spc="5" dirty="0"/>
              <a:t> </a:t>
            </a:r>
            <a:r>
              <a:rPr spc="-5" dirty="0"/>
              <a:t>Agency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1832538" y="6531647"/>
            <a:ext cx="307975" cy="28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9"/>
              </a:lnSpc>
            </a:pPr>
            <a:fld id="{81D60167-4931-47E6-BA6A-407CBD079E47}" type="slidenum"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21</a:t>
            </a:fld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3901" y="180263"/>
            <a:ext cx="835088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73200" algn="l"/>
              </a:tabLst>
            </a:pPr>
            <a:r>
              <a:rPr sz="3200" spc="-20" dirty="0"/>
              <a:t>Storage	</a:t>
            </a:r>
            <a:r>
              <a:rPr sz="3200" spc="-5" dirty="0"/>
              <a:t>of</a:t>
            </a:r>
            <a:r>
              <a:rPr sz="3200" spc="-20" dirty="0"/>
              <a:t> </a:t>
            </a:r>
            <a:r>
              <a:rPr sz="3200" spc="-5" dirty="0"/>
              <a:t>the</a:t>
            </a:r>
            <a:r>
              <a:rPr sz="3200" spc="-20" dirty="0"/>
              <a:t> AstraZeneca</a:t>
            </a:r>
            <a:r>
              <a:rPr sz="3200" spc="-10" dirty="0"/>
              <a:t> </a:t>
            </a:r>
            <a:r>
              <a:rPr sz="3200" spc="-25" dirty="0"/>
              <a:t>Vaccines</a:t>
            </a:r>
            <a:r>
              <a:rPr sz="3200" spc="-15" dirty="0"/>
              <a:t> </a:t>
            </a:r>
            <a:r>
              <a:rPr sz="3200" spc="-10" dirty="0"/>
              <a:t>from </a:t>
            </a:r>
            <a:r>
              <a:rPr sz="3200" spc="-55" dirty="0"/>
              <a:t>COVAX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79260" y="1294304"/>
            <a:ext cx="9523730" cy="1729739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05"/>
              </a:spcBef>
            </a:pPr>
            <a:r>
              <a:rPr sz="2550" b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Storage</a:t>
            </a:r>
            <a:endParaRPr sz="2550">
              <a:latin typeface="Calibri"/>
              <a:cs typeface="Calibri"/>
            </a:endParaRPr>
          </a:p>
          <a:p>
            <a:pPr marL="172085" indent="-160020">
              <a:lnSpc>
                <a:spcPct val="100000"/>
              </a:lnSpc>
              <a:spcBef>
                <a:spcPts val="1610"/>
              </a:spcBef>
              <a:buSzPct val="96363"/>
              <a:buFont typeface="Wingdings"/>
              <a:buChar char=""/>
              <a:tabLst>
                <a:tab pos="172720" algn="l"/>
                <a:tab pos="915669" algn="l"/>
                <a:tab pos="3954779" algn="l"/>
                <a:tab pos="5589905" algn="l"/>
                <a:tab pos="7175500" algn="l"/>
                <a:tab pos="8441055" algn="l"/>
                <a:tab pos="9154795" algn="l"/>
              </a:tabLst>
            </a:pPr>
            <a:r>
              <a:rPr sz="2750" spc="-15" dirty="0">
                <a:latin typeface="Calibri"/>
                <a:cs typeface="Calibri"/>
              </a:rPr>
              <a:t>T</a:t>
            </a:r>
            <a:r>
              <a:rPr sz="2750" spc="-10" dirty="0">
                <a:latin typeface="Calibri"/>
                <a:cs typeface="Calibri"/>
              </a:rPr>
              <a:t>h</a:t>
            </a:r>
            <a:r>
              <a:rPr sz="2750" spc="-5" dirty="0">
                <a:latin typeface="Calibri"/>
                <a:cs typeface="Calibri"/>
              </a:rPr>
              <a:t>e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15" dirty="0">
                <a:latin typeface="Calibri"/>
                <a:cs typeface="Calibri"/>
              </a:rPr>
              <a:t>A</a:t>
            </a:r>
            <a:r>
              <a:rPr sz="2750" spc="-30" dirty="0">
                <a:latin typeface="Calibri"/>
                <a:cs typeface="Calibri"/>
              </a:rPr>
              <a:t>s</a:t>
            </a:r>
            <a:r>
              <a:rPr sz="2750" spc="-15" dirty="0">
                <a:latin typeface="Calibri"/>
                <a:cs typeface="Calibri"/>
              </a:rPr>
              <a:t>t</a:t>
            </a:r>
            <a:r>
              <a:rPr sz="2750" spc="-65" dirty="0">
                <a:latin typeface="Calibri"/>
                <a:cs typeface="Calibri"/>
              </a:rPr>
              <a:t>r</a:t>
            </a:r>
            <a:r>
              <a:rPr sz="2750" spc="-20" dirty="0">
                <a:latin typeface="Calibri"/>
                <a:cs typeface="Calibri"/>
              </a:rPr>
              <a:t>a</a:t>
            </a:r>
            <a:r>
              <a:rPr sz="2750" spc="-50" dirty="0">
                <a:latin typeface="Calibri"/>
                <a:cs typeface="Calibri"/>
              </a:rPr>
              <a:t>Z</a:t>
            </a:r>
            <a:r>
              <a:rPr sz="2750" spc="-10" dirty="0">
                <a:latin typeface="Calibri"/>
                <a:cs typeface="Calibri"/>
              </a:rPr>
              <a:t>en</a:t>
            </a:r>
            <a:r>
              <a:rPr sz="2750" spc="-20" dirty="0">
                <a:latin typeface="Calibri"/>
                <a:cs typeface="Calibri"/>
              </a:rPr>
              <a:t>e</a:t>
            </a:r>
            <a:r>
              <a:rPr sz="2750" spc="-25" dirty="0">
                <a:latin typeface="Calibri"/>
                <a:cs typeface="Calibri"/>
              </a:rPr>
              <a:t>c</a:t>
            </a:r>
            <a:r>
              <a:rPr sz="2750" spc="-10" dirty="0">
                <a:latin typeface="Calibri"/>
                <a:cs typeface="Calibri"/>
              </a:rPr>
              <a:t>a/</a:t>
            </a:r>
            <a:r>
              <a:rPr sz="2750" spc="-25" dirty="0">
                <a:latin typeface="Calibri"/>
                <a:cs typeface="Calibri"/>
              </a:rPr>
              <a:t>O</a:t>
            </a:r>
            <a:r>
              <a:rPr sz="2750" spc="-15" dirty="0">
                <a:latin typeface="Calibri"/>
                <a:cs typeface="Calibri"/>
              </a:rPr>
              <a:t>x</a:t>
            </a:r>
            <a:r>
              <a:rPr sz="2750" spc="-65" dirty="0">
                <a:latin typeface="Calibri"/>
                <a:cs typeface="Calibri"/>
              </a:rPr>
              <a:t>f</a:t>
            </a:r>
            <a:r>
              <a:rPr sz="2750" spc="-10" dirty="0">
                <a:latin typeface="Calibri"/>
                <a:cs typeface="Calibri"/>
              </a:rPr>
              <a:t>o</a:t>
            </a:r>
            <a:r>
              <a:rPr sz="2750" spc="-40" dirty="0">
                <a:latin typeface="Calibri"/>
                <a:cs typeface="Calibri"/>
              </a:rPr>
              <a:t>r</a:t>
            </a:r>
            <a:r>
              <a:rPr sz="2750" spc="-5" dirty="0">
                <a:latin typeface="Calibri"/>
                <a:cs typeface="Calibri"/>
              </a:rPr>
              <a:t>d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15" dirty="0">
                <a:latin typeface="Calibri"/>
                <a:cs typeface="Calibri"/>
              </a:rPr>
              <a:t>Uni</a:t>
            </a:r>
            <a:r>
              <a:rPr sz="2750" spc="-35" dirty="0">
                <a:latin typeface="Calibri"/>
                <a:cs typeface="Calibri"/>
              </a:rPr>
              <a:t>v</a:t>
            </a:r>
            <a:r>
              <a:rPr sz="2750" spc="-10" dirty="0">
                <a:latin typeface="Calibri"/>
                <a:cs typeface="Calibri"/>
              </a:rPr>
              <a:t>e</a:t>
            </a:r>
            <a:r>
              <a:rPr sz="2750" spc="-55" dirty="0">
                <a:latin typeface="Calibri"/>
                <a:cs typeface="Calibri"/>
              </a:rPr>
              <a:t>r</a:t>
            </a:r>
            <a:r>
              <a:rPr sz="2750" spc="-10" dirty="0">
                <a:latin typeface="Calibri"/>
                <a:cs typeface="Calibri"/>
              </a:rPr>
              <a:t>s</a:t>
            </a:r>
            <a:r>
              <a:rPr sz="2750" spc="-15" dirty="0">
                <a:latin typeface="Calibri"/>
                <a:cs typeface="Calibri"/>
              </a:rPr>
              <a:t>i</a:t>
            </a:r>
            <a:r>
              <a:rPr sz="2750" spc="-5" dirty="0">
                <a:latin typeface="Calibri"/>
                <a:cs typeface="Calibri"/>
              </a:rPr>
              <a:t>ty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25" dirty="0">
                <a:latin typeface="Calibri"/>
                <a:cs typeface="Calibri"/>
              </a:rPr>
              <a:t>C</a:t>
            </a:r>
            <a:r>
              <a:rPr sz="2750" spc="-55" dirty="0">
                <a:latin typeface="Calibri"/>
                <a:cs typeface="Calibri"/>
              </a:rPr>
              <a:t>O</a:t>
            </a:r>
            <a:r>
              <a:rPr sz="2750" spc="-10" dirty="0">
                <a:latin typeface="Calibri"/>
                <a:cs typeface="Calibri"/>
              </a:rPr>
              <a:t>VI</a:t>
            </a:r>
            <a:r>
              <a:rPr sz="2750" spc="-20" dirty="0">
                <a:latin typeface="Calibri"/>
                <a:cs typeface="Calibri"/>
              </a:rPr>
              <a:t>D</a:t>
            </a:r>
            <a:r>
              <a:rPr sz="2750" spc="-10" dirty="0">
                <a:latin typeface="Calibri"/>
                <a:cs typeface="Calibri"/>
              </a:rPr>
              <a:t>-1</a:t>
            </a:r>
            <a:r>
              <a:rPr sz="2750" spc="-5" dirty="0">
                <a:latin typeface="Calibri"/>
                <a:cs typeface="Calibri"/>
              </a:rPr>
              <a:t>9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45" dirty="0">
                <a:latin typeface="Calibri"/>
                <a:cs typeface="Calibri"/>
              </a:rPr>
              <a:t>v</a:t>
            </a:r>
            <a:r>
              <a:rPr sz="2750" spc="-10" dirty="0">
                <a:latin typeface="Calibri"/>
                <a:cs typeface="Calibri"/>
              </a:rPr>
              <a:t>a</a:t>
            </a:r>
            <a:r>
              <a:rPr sz="2750" spc="-15" dirty="0">
                <a:latin typeface="Calibri"/>
                <a:cs typeface="Calibri"/>
              </a:rPr>
              <a:t>cc</a:t>
            </a:r>
            <a:r>
              <a:rPr sz="2750" spc="-10" dirty="0">
                <a:latin typeface="Calibri"/>
                <a:cs typeface="Calibri"/>
              </a:rPr>
              <a:t>in</a:t>
            </a:r>
            <a:r>
              <a:rPr sz="2750" spc="-5" dirty="0">
                <a:latin typeface="Calibri"/>
                <a:cs typeface="Calibri"/>
              </a:rPr>
              <a:t>e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25" dirty="0">
                <a:latin typeface="Calibri"/>
                <a:cs typeface="Calibri"/>
              </a:rPr>
              <a:t>c</a:t>
            </a:r>
            <a:r>
              <a:rPr sz="2750" spc="-10" dirty="0">
                <a:latin typeface="Calibri"/>
                <a:cs typeface="Calibri"/>
              </a:rPr>
              <a:t>a</a:t>
            </a:r>
            <a:r>
              <a:rPr sz="2750" spc="-5" dirty="0">
                <a:latin typeface="Calibri"/>
                <a:cs typeface="Calibri"/>
              </a:rPr>
              <a:t>n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10" dirty="0">
                <a:latin typeface="Calibri"/>
                <a:cs typeface="Calibri"/>
              </a:rPr>
              <a:t>be</a:t>
            </a:r>
            <a:endParaRPr sz="27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750" b="1" spc="-15" dirty="0">
                <a:latin typeface="Calibri"/>
                <a:cs typeface="Calibri"/>
              </a:rPr>
              <a:t>months</a:t>
            </a:r>
            <a:r>
              <a:rPr sz="2750" b="1" spc="5" dirty="0">
                <a:latin typeface="Calibri"/>
                <a:cs typeface="Calibri"/>
              </a:rPr>
              <a:t> </a:t>
            </a:r>
            <a:r>
              <a:rPr sz="2750" b="1" spc="-25" dirty="0">
                <a:latin typeface="Calibri"/>
                <a:cs typeface="Calibri"/>
              </a:rPr>
              <a:t>at</a:t>
            </a:r>
            <a:r>
              <a:rPr sz="2750" b="1" spc="-10" dirty="0">
                <a:latin typeface="Calibri"/>
                <a:cs typeface="Calibri"/>
              </a:rPr>
              <a:t> </a:t>
            </a:r>
            <a:r>
              <a:rPr sz="2750" b="1" spc="-5" dirty="0">
                <a:latin typeface="Calibri"/>
                <a:cs typeface="Calibri"/>
              </a:rPr>
              <a:t>+2</a:t>
            </a:r>
            <a:r>
              <a:rPr sz="2750" b="1" spc="-10" dirty="0">
                <a:latin typeface="Calibri"/>
                <a:cs typeface="Calibri"/>
              </a:rPr>
              <a:t> °C</a:t>
            </a:r>
            <a:r>
              <a:rPr sz="2750" b="1" spc="5" dirty="0">
                <a:latin typeface="Calibri"/>
                <a:cs typeface="Calibri"/>
              </a:rPr>
              <a:t> </a:t>
            </a:r>
            <a:r>
              <a:rPr sz="2750" b="1" spc="-20" dirty="0">
                <a:latin typeface="Calibri"/>
                <a:cs typeface="Calibri"/>
              </a:rPr>
              <a:t>to</a:t>
            </a:r>
            <a:r>
              <a:rPr sz="2750" b="1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+8°C</a:t>
            </a:r>
            <a:r>
              <a:rPr sz="2750" b="1" spc="2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and</a:t>
            </a:r>
            <a:r>
              <a:rPr sz="2750" dirty="0">
                <a:latin typeface="Calibri"/>
                <a:cs typeface="Calibri"/>
              </a:rPr>
              <a:t> </a:t>
            </a:r>
            <a:r>
              <a:rPr sz="2750" spc="-30" dirty="0">
                <a:latin typeface="Calibri"/>
                <a:cs typeface="Calibri"/>
              </a:rPr>
              <a:t>for</a:t>
            </a:r>
            <a:r>
              <a:rPr sz="2750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30 </a:t>
            </a:r>
            <a:r>
              <a:rPr sz="2750" b="1" spc="-25" dirty="0">
                <a:latin typeface="Calibri"/>
                <a:cs typeface="Calibri"/>
              </a:rPr>
              <a:t>days</a:t>
            </a:r>
            <a:r>
              <a:rPr sz="2750" b="1" spc="-10" dirty="0">
                <a:latin typeface="Calibri"/>
                <a:cs typeface="Calibri"/>
              </a:rPr>
              <a:t> </a:t>
            </a:r>
            <a:r>
              <a:rPr sz="2750" b="1" spc="-25" dirty="0">
                <a:latin typeface="Calibri"/>
                <a:cs typeface="Calibri"/>
              </a:rPr>
              <a:t>at</a:t>
            </a:r>
            <a:r>
              <a:rPr sz="2750" b="1" dirty="0">
                <a:latin typeface="Calibri"/>
                <a:cs typeface="Calibri"/>
              </a:rPr>
              <a:t> </a:t>
            </a:r>
            <a:r>
              <a:rPr sz="2750" b="1" spc="-10" dirty="0">
                <a:latin typeface="Calibri"/>
                <a:cs typeface="Calibri"/>
              </a:rPr>
              <a:t>25°C</a:t>
            </a:r>
            <a:r>
              <a:rPr sz="2750" b="1" spc="3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(Study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ongoing)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97639" y="2079980"/>
            <a:ext cx="1946910" cy="4432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132205" algn="l"/>
                <a:tab pos="1757045" algn="l"/>
              </a:tabLst>
            </a:pPr>
            <a:r>
              <a:rPr sz="2750" spc="-40" dirty="0">
                <a:latin typeface="Calibri"/>
                <a:cs typeface="Calibri"/>
              </a:rPr>
              <a:t>s</a:t>
            </a:r>
            <a:r>
              <a:rPr sz="2750" spc="-35" dirty="0">
                <a:latin typeface="Calibri"/>
                <a:cs typeface="Calibri"/>
              </a:rPr>
              <a:t>t</a:t>
            </a:r>
            <a:r>
              <a:rPr sz="2750" spc="-10" dirty="0">
                <a:latin typeface="Calibri"/>
                <a:cs typeface="Calibri"/>
              </a:rPr>
              <a:t>o</a:t>
            </a:r>
            <a:r>
              <a:rPr sz="2750" spc="-55" dirty="0">
                <a:latin typeface="Calibri"/>
                <a:cs typeface="Calibri"/>
              </a:rPr>
              <a:t>r</a:t>
            </a:r>
            <a:r>
              <a:rPr sz="2750" spc="-10" dirty="0">
                <a:latin typeface="Calibri"/>
                <a:cs typeface="Calibri"/>
              </a:rPr>
              <a:t>e</a:t>
            </a:r>
            <a:r>
              <a:rPr sz="2750" spc="-5" dirty="0">
                <a:latin typeface="Calibri"/>
                <a:cs typeface="Calibri"/>
              </a:rPr>
              <a:t>d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65" dirty="0">
                <a:latin typeface="Calibri"/>
                <a:cs typeface="Calibri"/>
              </a:rPr>
              <a:t>f</a:t>
            </a:r>
            <a:r>
              <a:rPr sz="2750" spc="-10" dirty="0">
                <a:latin typeface="Calibri"/>
                <a:cs typeface="Calibri"/>
              </a:rPr>
              <a:t>o</a:t>
            </a:r>
            <a:r>
              <a:rPr sz="2750" spc="-5" dirty="0">
                <a:latin typeface="Calibri"/>
                <a:cs typeface="Calibri"/>
              </a:rPr>
              <a:t>r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b="1" spc="-5" dirty="0">
                <a:latin typeface="Calibri"/>
                <a:cs typeface="Calibri"/>
              </a:rPr>
              <a:t>9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9260" y="3122678"/>
            <a:ext cx="11660505" cy="2775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255">
              <a:lnSpc>
                <a:spcPct val="119400"/>
              </a:lnSpc>
              <a:spcBef>
                <a:spcPts val="100"/>
              </a:spcBef>
              <a:buSzPct val="96363"/>
              <a:buFont typeface="Wingdings"/>
              <a:buChar char=""/>
              <a:tabLst>
                <a:tab pos="172720" algn="l"/>
                <a:tab pos="2323465" algn="l"/>
                <a:tab pos="6452235" algn="l"/>
                <a:tab pos="9380855" algn="l"/>
              </a:tabLst>
            </a:pP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30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AstraZeneca</a:t>
            </a:r>
            <a:r>
              <a:rPr sz="2750" spc="31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will</a:t>
            </a:r>
            <a:r>
              <a:rPr sz="2750" spc="31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be</a:t>
            </a:r>
            <a:r>
              <a:rPr sz="2750" spc="310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stored</a:t>
            </a:r>
            <a:r>
              <a:rPr sz="2750" spc="31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</a:t>
            </a:r>
            <a:r>
              <a:rPr sz="2750" spc="305" dirty="0">
                <a:latin typeface="Calibri"/>
                <a:cs typeface="Calibri"/>
              </a:rPr>
              <a:t> </a:t>
            </a:r>
            <a:r>
              <a:rPr sz="2750" spc="-35" dirty="0">
                <a:latin typeface="Calibri"/>
                <a:cs typeface="Calibri"/>
              </a:rPr>
              <a:t>Walk</a:t>
            </a:r>
            <a:r>
              <a:rPr sz="2750" spc="31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	Cold</a:t>
            </a:r>
            <a:r>
              <a:rPr sz="2750" spc="30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Rooms(WICR)	</a:t>
            </a:r>
            <a:r>
              <a:rPr sz="2750" spc="-25" dirty="0">
                <a:latin typeface="Calibri"/>
                <a:cs typeface="Calibri"/>
              </a:rPr>
              <a:t>at</a:t>
            </a:r>
            <a:r>
              <a:rPr sz="2750" spc="26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254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National, </a:t>
            </a:r>
            <a:r>
              <a:rPr sz="2750" spc="-605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Zonal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and</a:t>
            </a:r>
            <a:r>
              <a:rPr sz="2750" dirty="0">
                <a:latin typeface="Calibri"/>
                <a:cs typeface="Calibri"/>
              </a:rPr>
              <a:t> </a:t>
            </a:r>
            <a:r>
              <a:rPr sz="2750" spc="-30" dirty="0">
                <a:latin typeface="Calibri"/>
                <a:cs typeface="Calibri"/>
              </a:rPr>
              <a:t>state	</a:t>
            </a:r>
            <a:r>
              <a:rPr sz="2750" spc="-20" dirty="0">
                <a:latin typeface="Calibri"/>
                <a:cs typeface="Calibri"/>
              </a:rPr>
              <a:t>level.</a:t>
            </a:r>
            <a:endParaRPr sz="2750">
              <a:latin typeface="Calibri"/>
              <a:cs typeface="Calibri"/>
            </a:endParaRPr>
          </a:p>
          <a:p>
            <a:pPr marL="172085" indent="-160020">
              <a:lnSpc>
                <a:spcPct val="100000"/>
              </a:lnSpc>
              <a:spcBef>
                <a:spcPts val="1620"/>
              </a:spcBef>
              <a:buSzPct val="96363"/>
              <a:buFont typeface="Wingdings"/>
              <a:buChar char=""/>
              <a:tabLst>
                <a:tab pos="172720" algn="l"/>
              </a:tabLst>
            </a:pPr>
            <a:r>
              <a:rPr sz="2750" spc="-45" dirty="0">
                <a:latin typeface="Calibri"/>
                <a:cs typeface="Calibri"/>
              </a:rPr>
              <a:t>At</a:t>
            </a:r>
            <a:r>
              <a:rPr sz="2750" spc="-10" dirty="0">
                <a:latin typeface="Calibri"/>
                <a:cs typeface="Calibri"/>
              </a:rPr>
              <a:t> the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-30" dirty="0">
                <a:latin typeface="Calibri"/>
                <a:cs typeface="Calibri"/>
              </a:rPr>
              <a:t>LGA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level</a:t>
            </a:r>
            <a:r>
              <a:rPr sz="275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the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-20" dirty="0">
                <a:latin typeface="Calibri"/>
                <a:cs typeface="Calibri"/>
              </a:rPr>
              <a:t>vaccines</a:t>
            </a:r>
            <a:r>
              <a:rPr sz="2750" spc="1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will</a:t>
            </a:r>
            <a:r>
              <a:rPr sz="275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be</a:t>
            </a:r>
            <a:r>
              <a:rPr sz="2750" spc="-5" dirty="0">
                <a:latin typeface="Calibri"/>
                <a:cs typeface="Calibri"/>
              </a:rPr>
              <a:t> </a:t>
            </a:r>
            <a:r>
              <a:rPr sz="2750" spc="-25" dirty="0">
                <a:latin typeface="Calibri"/>
                <a:cs typeface="Calibri"/>
              </a:rPr>
              <a:t>stored</a:t>
            </a:r>
            <a:r>
              <a:rPr sz="2750" dirty="0">
                <a:latin typeface="Calibri"/>
                <a:cs typeface="Calibri"/>
              </a:rPr>
              <a:t> </a:t>
            </a:r>
            <a:r>
              <a:rPr sz="2750" spc="-10" dirty="0">
                <a:latin typeface="Calibri"/>
                <a:cs typeface="Calibri"/>
              </a:rPr>
              <a:t>in</a:t>
            </a:r>
            <a:r>
              <a:rPr sz="2750" dirty="0">
                <a:latin typeface="Calibri"/>
                <a:cs typeface="Calibri"/>
              </a:rPr>
              <a:t> </a:t>
            </a:r>
            <a:r>
              <a:rPr sz="2750" spc="-15" dirty="0">
                <a:latin typeface="Calibri"/>
                <a:cs typeface="Calibri"/>
              </a:rPr>
              <a:t>vaccine</a:t>
            </a:r>
            <a:r>
              <a:rPr sz="2750" spc="-10" dirty="0">
                <a:latin typeface="Calibri"/>
                <a:cs typeface="Calibri"/>
              </a:rPr>
              <a:t> </a:t>
            </a:r>
            <a:r>
              <a:rPr sz="2750" spc="-30" dirty="0">
                <a:latin typeface="Calibri"/>
                <a:cs typeface="Calibri"/>
              </a:rPr>
              <a:t>refrigerators.</a:t>
            </a:r>
            <a:endParaRPr sz="2750">
              <a:latin typeface="Calibri"/>
              <a:cs typeface="Calibri"/>
            </a:endParaRPr>
          </a:p>
          <a:p>
            <a:pPr marL="12700" marR="5080">
              <a:lnSpc>
                <a:spcPct val="119400"/>
              </a:lnSpc>
              <a:spcBef>
                <a:spcPts val="969"/>
              </a:spcBef>
              <a:buSzPct val="96363"/>
              <a:buFont typeface="Wingdings"/>
              <a:buChar char=""/>
              <a:tabLst>
                <a:tab pos="172720" algn="l"/>
                <a:tab pos="1230630" algn="l"/>
                <a:tab pos="2639060" algn="l"/>
                <a:tab pos="3393440" algn="l"/>
                <a:tab pos="4231640" algn="l"/>
                <a:tab pos="4991735" algn="l"/>
                <a:tab pos="5916295" algn="l"/>
                <a:tab pos="7712075" algn="l"/>
                <a:tab pos="8326120" algn="l"/>
                <a:tab pos="9019540" algn="l"/>
                <a:tab pos="9865360" algn="l"/>
                <a:tab pos="10464800" algn="l"/>
              </a:tabLst>
            </a:pPr>
            <a:r>
              <a:rPr sz="2750" spc="-20" dirty="0">
                <a:latin typeface="Calibri"/>
                <a:cs typeface="Calibri"/>
              </a:rPr>
              <a:t>H</a:t>
            </a:r>
            <a:r>
              <a:rPr sz="2750" spc="-10" dirty="0">
                <a:latin typeface="Calibri"/>
                <a:cs typeface="Calibri"/>
              </a:rPr>
              <a:t>ea</a:t>
            </a:r>
            <a:r>
              <a:rPr sz="2750" spc="-15" dirty="0">
                <a:latin typeface="Calibri"/>
                <a:cs typeface="Calibri"/>
              </a:rPr>
              <a:t>lt</a:t>
            </a:r>
            <a:r>
              <a:rPr sz="2750" spc="-5" dirty="0">
                <a:latin typeface="Calibri"/>
                <a:cs typeface="Calibri"/>
              </a:rPr>
              <a:t>h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65" dirty="0">
                <a:latin typeface="Calibri"/>
                <a:cs typeface="Calibri"/>
              </a:rPr>
              <a:t>f</a:t>
            </a:r>
            <a:r>
              <a:rPr sz="2750" spc="-10" dirty="0">
                <a:latin typeface="Calibri"/>
                <a:cs typeface="Calibri"/>
              </a:rPr>
              <a:t>a</a:t>
            </a:r>
            <a:r>
              <a:rPr sz="2750" spc="-15" dirty="0">
                <a:latin typeface="Calibri"/>
                <a:cs typeface="Calibri"/>
              </a:rPr>
              <a:t>ci</a:t>
            </a:r>
            <a:r>
              <a:rPr sz="2750" spc="-10" dirty="0">
                <a:latin typeface="Calibri"/>
                <a:cs typeface="Calibri"/>
              </a:rPr>
              <a:t>l</a:t>
            </a:r>
            <a:r>
              <a:rPr sz="2750" spc="-15" dirty="0">
                <a:latin typeface="Calibri"/>
                <a:cs typeface="Calibri"/>
              </a:rPr>
              <a:t>iti</a:t>
            </a:r>
            <a:r>
              <a:rPr sz="2750" spc="-30" dirty="0">
                <a:latin typeface="Calibri"/>
                <a:cs typeface="Calibri"/>
              </a:rPr>
              <a:t>e</a:t>
            </a:r>
            <a:r>
              <a:rPr sz="2750" spc="-5" dirty="0">
                <a:latin typeface="Calibri"/>
                <a:cs typeface="Calibri"/>
              </a:rPr>
              <a:t>s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10" dirty="0">
                <a:latin typeface="Calibri"/>
                <a:cs typeface="Calibri"/>
              </a:rPr>
              <a:t>wi</a:t>
            </a:r>
            <a:r>
              <a:rPr sz="2750" spc="-15" dirty="0">
                <a:latin typeface="Calibri"/>
                <a:cs typeface="Calibri"/>
              </a:rPr>
              <a:t>t</a:t>
            </a:r>
            <a:r>
              <a:rPr sz="2750" spc="-5" dirty="0">
                <a:latin typeface="Calibri"/>
                <a:cs typeface="Calibri"/>
              </a:rPr>
              <a:t>h</a:t>
            </a:r>
            <a:r>
              <a:rPr sz="2750" dirty="0">
                <a:latin typeface="Calibri"/>
                <a:cs typeface="Calibri"/>
              </a:rPr>
              <a:t>	S</a:t>
            </a:r>
            <a:r>
              <a:rPr sz="2750" spc="-10" dirty="0">
                <a:latin typeface="Calibri"/>
                <a:cs typeface="Calibri"/>
              </a:rPr>
              <a:t>o</a:t>
            </a:r>
            <a:r>
              <a:rPr sz="2750" spc="-15" dirty="0">
                <a:latin typeface="Calibri"/>
                <a:cs typeface="Calibri"/>
              </a:rPr>
              <a:t>l</a:t>
            </a:r>
            <a:r>
              <a:rPr sz="2750" spc="-10" dirty="0">
                <a:latin typeface="Calibri"/>
                <a:cs typeface="Calibri"/>
              </a:rPr>
              <a:t>a</a:t>
            </a:r>
            <a:r>
              <a:rPr sz="2750" spc="-5" dirty="0">
                <a:latin typeface="Calibri"/>
                <a:cs typeface="Calibri"/>
              </a:rPr>
              <a:t>r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5" dirty="0">
                <a:latin typeface="Calibri"/>
                <a:cs typeface="Calibri"/>
              </a:rPr>
              <a:t>C</a:t>
            </a:r>
            <a:r>
              <a:rPr sz="2750" spc="-10" dirty="0">
                <a:latin typeface="Calibri"/>
                <a:cs typeface="Calibri"/>
              </a:rPr>
              <a:t>o</a:t>
            </a:r>
            <a:r>
              <a:rPr sz="2750" spc="-15" dirty="0">
                <a:latin typeface="Calibri"/>
                <a:cs typeface="Calibri"/>
              </a:rPr>
              <a:t>l</a:t>
            </a:r>
            <a:r>
              <a:rPr sz="2750" spc="-5" dirty="0">
                <a:latin typeface="Calibri"/>
                <a:cs typeface="Calibri"/>
              </a:rPr>
              <a:t>d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10" dirty="0">
                <a:latin typeface="Calibri"/>
                <a:cs typeface="Calibri"/>
              </a:rPr>
              <a:t>Chai</a:t>
            </a:r>
            <a:r>
              <a:rPr sz="2750" spc="-5" dirty="0">
                <a:latin typeface="Calibri"/>
                <a:cs typeface="Calibri"/>
              </a:rPr>
              <a:t>n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45" dirty="0">
                <a:latin typeface="Calibri"/>
                <a:cs typeface="Calibri"/>
              </a:rPr>
              <a:t>E</a:t>
            </a:r>
            <a:r>
              <a:rPr sz="2750" spc="-10" dirty="0">
                <a:latin typeface="Calibri"/>
                <a:cs typeface="Calibri"/>
              </a:rPr>
              <a:t>qu</a:t>
            </a:r>
            <a:r>
              <a:rPr sz="2750" spc="-15" dirty="0">
                <a:latin typeface="Calibri"/>
                <a:cs typeface="Calibri"/>
              </a:rPr>
              <a:t>ipm</a:t>
            </a:r>
            <a:r>
              <a:rPr sz="2750" spc="-20" dirty="0">
                <a:latin typeface="Calibri"/>
                <a:cs typeface="Calibri"/>
              </a:rPr>
              <a:t>e</a:t>
            </a:r>
            <a:r>
              <a:rPr sz="2750" spc="-30" dirty="0">
                <a:latin typeface="Calibri"/>
                <a:cs typeface="Calibri"/>
              </a:rPr>
              <a:t>n</a:t>
            </a:r>
            <a:r>
              <a:rPr sz="2750" spc="-5" dirty="0">
                <a:latin typeface="Calibri"/>
                <a:cs typeface="Calibri"/>
              </a:rPr>
              <a:t>t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20" dirty="0">
                <a:latin typeface="Calibri"/>
                <a:cs typeface="Calibri"/>
              </a:rPr>
              <a:t>w</a:t>
            </a:r>
            <a:r>
              <a:rPr sz="2750" spc="-10" dirty="0">
                <a:latin typeface="Calibri"/>
                <a:cs typeface="Calibri"/>
              </a:rPr>
              <a:t>i</a:t>
            </a:r>
            <a:r>
              <a:rPr sz="2750" spc="-15" dirty="0">
                <a:latin typeface="Calibri"/>
                <a:cs typeface="Calibri"/>
              </a:rPr>
              <a:t>l</a:t>
            </a:r>
            <a:r>
              <a:rPr sz="2750" spc="-5" dirty="0">
                <a:latin typeface="Calibri"/>
                <a:cs typeface="Calibri"/>
              </a:rPr>
              <a:t>l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10" dirty="0">
                <a:latin typeface="Calibri"/>
                <a:cs typeface="Calibri"/>
              </a:rPr>
              <a:t>als</a:t>
            </a:r>
            <a:r>
              <a:rPr sz="2750" spc="-5" dirty="0">
                <a:latin typeface="Calibri"/>
                <a:cs typeface="Calibri"/>
              </a:rPr>
              <a:t>o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30" dirty="0">
                <a:latin typeface="Calibri"/>
                <a:cs typeface="Calibri"/>
              </a:rPr>
              <a:t>s</a:t>
            </a:r>
            <a:r>
              <a:rPr sz="2750" spc="-45" dirty="0">
                <a:latin typeface="Calibri"/>
                <a:cs typeface="Calibri"/>
              </a:rPr>
              <a:t>t</a:t>
            </a:r>
            <a:r>
              <a:rPr sz="2750" spc="-10" dirty="0">
                <a:latin typeface="Calibri"/>
                <a:cs typeface="Calibri"/>
              </a:rPr>
              <a:t>o</a:t>
            </a:r>
            <a:r>
              <a:rPr sz="2750" spc="-40" dirty="0">
                <a:latin typeface="Calibri"/>
                <a:cs typeface="Calibri"/>
              </a:rPr>
              <a:t>r</a:t>
            </a:r>
            <a:r>
              <a:rPr sz="2750" spc="-5" dirty="0">
                <a:latin typeface="Calibri"/>
                <a:cs typeface="Calibri"/>
              </a:rPr>
              <a:t>e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15" dirty="0">
                <a:latin typeface="Calibri"/>
                <a:cs typeface="Calibri"/>
              </a:rPr>
              <a:t>t</a:t>
            </a:r>
            <a:r>
              <a:rPr sz="2750" spc="-10" dirty="0">
                <a:latin typeface="Calibri"/>
                <a:cs typeface="Calibri"/>
              </a:rPr>
              <a:t>h</a:t>
            </a:r>
            <a:r>
              <a:rPr sz="2750" spc="-5" dirty="0">
                <a:latin typeface="Calibri"/>
                <a:cs typeface="Calibri"/>
              </a:rPr>
              <a:t>e</a:t>
            </a:r>
            <a:r>
              <a:rPr sz="2750" dirty="0">
                <a:latin typeface="Calibri"/>
                <a:cs typeface="Calibri"/>
              </a:rPr>
              <a:t>	</a:t>
            </a:r>
            <a:r>
              <a:rPr sz="2750" spc="-45" dirty="0">
                <a:latin typeface="Calibri"/>
                <a:cs typeface="Calibri"/>
              </a:rPr>
              <a:t>v</a:t>
            </a:r>
            <a:r>
              <a:rPr sz="2750" spc="-10" dirty="0">
                <a:latin typeface="Calibri"/>
                <a:cs typeface="Calibri"/>
              </a:rPr>
              <a:t>a</a:t>
            </a:r>
            <a:r>
              <a:rPr sz="2750" spc="-15" dirty="0">
                <a:latin typeface="Calibri"/>
                <a:cs typeface="Calibri"/>
              </a:rPr>
              <a:t>cc</a:t>
            </a:r>
            <a:r>
              <a:rPr sz="2750" spc="-10" dirty="0">
                <a:latin typeface="Calibri"/>
                <a:cs typeface="Calibri"/>
              </a:rPr>
              <a:t>ine</a:t>
            </a:r>
            <a:r>
              <a:rPr sz="2750" spc="-5" dirty="0">
                <a:latin typeface="Calibri"/>
                <a:cs typeface="Calibri"/>
              </a:rPr>
              <a:t>s  </a:t>
            </a:r>
            <a:r>
              <a:rPr sz="2750" spc="-10" dirty="0">
                <a:latin typeface="Calibri"/>
                <a:cs typeface="Calibri"/>
              </a:rPr>
              <a:t>during </a:t>
            </a:r>
            <a:r>
              <a:rPr sz="2750" spc="-20" dirty="0">
                <a:latin typeface="Calibri"/>
                <a:cs typeface="Calibri"/>
              </a:rPr>
              <a:t>implementation.</a:t>
            </a:r>
            <a:endParaRPr sz="275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1100175"/>
            <a:ext cx="12192635" cy="12700"/>
          </a:xfrm>
          <a:custGeom>
            <a:avLst/>
            <a:gdLst/>
            <a:ahLst/>
            <a:cxnLst/>
            <a:rect l="l" t="t" r="r" b="b"/>
            <a:pathLst>
              <a:path w="12192635" h="12700">
                <a:moveTo>
                  <a:pt x="0" y="0"/>
                </a:moveTo>
                <a:lnTo>
                  <a:pt x="12192114" y="12585"/>
                </a:lnTo>
              </a:path>
            </a:pathLst>
          </a:custGeom>
          <a:ln w="6479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pc="-5" dirty="0"/>
              <a:t>NPHCDA</a:t>
            </a:r>
            <a:r>
              <a:rPr dirty="0"/>
              <a:t> –</a:t>
            </a:r>
            <a:r>
              <a:rPr spc="5" dirty="0"/>
              <a:t> </a:t>
            </a:r>
            <a:r>
              <a:rPr spc="-5" dirty="0"/>
              <a:t>National</a:t>
            </a:r>
            <a:r>
              <a:rPr spc="5" dirty="0"/>
              <a:t> </a:t>
            </a:r>
            <a:r>
              <a:rPr dirty="0"/>
              <a:t>Primary</a:t>
            </a:r>
            <a:r>
              <a:rPr spc="10" dirty="0"/>
              <a:t> </a:t>
            </a:r>
            <a:r>
              <a:rPr dirty="0"/>
              <a:t>Health</a:t>
            </a:r>
            <a:r>
              <a:rPr spc="5" dirty="0"/>
              <a:t> </a:t>
            </a:r>
            <a:r>
              <a:rPr spc="-5" dirty="0"/>
              <a:t>Care</a:t>
            </a:r>
            <a:r>
              <a:rPr spc="10" dirty="0"/>
              <a:t> </a:t>
            </a:r>
            <a:r>
              <a:rPr spc="-5" dirty="0"/>
              <a:t>Development</a:t>
            </a:r>
            <a:r>
              <a:rPr spc="5" dirty="0"/>
              <a:t> </a:t>
            </a:r>
            <a:r>
              <a:rPr spc="-5" dirty="0"/>
              <a:t>Agency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1832538" y="6544246"/>
            <a:ext cx="3079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22</a:t>
            </a:fld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0221" y="322821"/>
            <a:ext cx="869251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35" dirty="0"/>
              <a:t>Temperature</a:t>
            </a:r>
            <a:r>
              <a:rPr sz="2600" spc="-15" dirty="0"/>
              <a:t> </a:t>
            </a:r>
            <a:r>
              <a:rPr sz="2600" spc="-5" dirty="0"/>
              <a:t>monitoring</a:t>
            </a:r>
            <a:r>
              <a:rPr sz="2600" dirty="0"/>
              <a:t> </a:t>
            </a:r>
            <a:r>
              <a:rPr sz="2600" spc="-15" dirty="0"/>
              <a:t>to</a:t>
            </a:r>
            <a:r>
              <a:rPr sz="2600" spc="5" dirty="0"/>
              <a:t> </a:t>
            </a:r>
            <a:r>
              <a:rPr sz="2600" spc="-10" dirty="0"/>
              <a:t>maintain</a:t>
            </a:r>
            <a:r>
              <a:rPr sz="2600" dirty="0"/>
              <a:t> </a:t>
            </a:r>
            <a:r>
              <a:rPr sz="2600" spc="-15" dirty="0"/>
              <a:t>COVID-19</a:t>
            </a:r>
            <a:r>
              <a:rPr sz="2600" spc="5" dirty="0"/>
              <a:t> </a:t>
            </a:r>
            <a:r>
              <a:rPr sz="2600" spc="-10" dirty="0"/>
              <a:t>vaccine</a:t>
            </a:r>
            <a:r>
              <a:rPr sz="2600" spc="-5" dirty="0"/>
              <a:t> </a:t>
            </a:r>
            <a:r>
              <a:rPr sz="2600" spc="-10" dirty="0"/>
              <a:t>potency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300863" y="1472160"/>
            <a:ext cx="11650345" cy="4179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8760" marR="5080" indent="-226695" algn="just">
              <a:lnSpc>
                <a:spcPct val="119600"/>
              </a:lnSpc>
              <a:spcBef>
                <a:spcPts val="100"/>
              </a:spcBef>
              <a:buFont typeface="Arial MT"/>
              <a:buChar char="•"/>
              <a:tabLst>
                <a:tab pos="239395" algn="l"/>
              </a:tabLst>
            </a:pPr>
            <a:r>
              <a:rPr sz="2800" spc="-45" dirty="0">
                <a:latin typeface="Calibri"/>
                <a:cs typeface="Calibri"/>
              </a:rPr>
              <a:t>At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National </a:t>
            </a:r>
            <a:r>
              <a:rPr sz="2800" spc="-25" dirty="0">
                <a:latin typeface="Calibri"/>
                <a:cs typeface="Calibri"/>
              </a:rPr>
              <a:t>zonal </a:t>
            </a:r>
            <a:r>
              <a:rPr sz="2800" spc="-10" dirty="0">
                <a:latin typeface="Calibri"/>
                <a:cs typeface="Calibri"/>
              </a:rPr>
              <a:t>and </a:t>
            </a:r>
            <a:r>
              <a:rPr sz="2800" spc="-35" dirty="0">
                <a:latin typeface="Calibri"/>
                <a:cs typeface="Calibri"/>
              </a:rPr>
              <a:t>state </a:t>
            </a:r>
            <a:r>
              <a:rPr sz="2800" spc="-15" dirty="0">
                <a:latin typeface="Calibri"/>
                <a:cs typeface="Calibri"/>
              </a:rPr>
              <a:t>levels </a:t>
            </a:r>
            <a:r>
              <a:rPr sz="2800" spc="-20" dirty="0">
                <a:latin typeface="Calibri"/>
                <a:cs typeface="Calibri"/>
              </a:rPr>
              <a:t>remote </a:t>
            </a:r>
            <a:r>
              <a:rPr sz="2800" spc="-25" dirty="0">
                <a:latin typeface="Calibri"/>
                <a:cs typeface="Calibri"/>
              </a:rPr>
              <a:t>temperature </a:t>
            </a:r>
            <a:r>
              <a:rPr sz="2800" spc="-15" dirty="0">
                <a:latin typeface="Calibri"/>
                <a:cs typeface="Calibri"/>
              </a:rPr>
              <a:t>monitoring </a:t>
            </a:r>
            <a:r>
              <a:rPr sz="2800" spc="-10" dirty="0">
                <a:latin typeface="Calibri"/>
                <a:cs typeface="Calibri"/>
              </a:rPr>
              <a:t>devices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are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used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ensure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vaccines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are</a:t>
            </a:r>
            <a:r>
              <a:rPr sz="2800" spc="-15" dirty="0">
                <a:latin typeface="Calibri"/>
                <a:cs typeface="Calibri"/>
              </a:rPr>
              <a:t> maintained</a:t>
            </a:r>
            <a:r>
              <a:rPr sz="2800" spc="-10" dirty="0">
                <a:latin typeface="Calibri"/>
                <a:cs typeface="Calibri"/>
              </a:rPr>
              <a:t> within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recommended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temperature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range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3500">
              <a:latin typeface="Calibri"/>
              <a:cs typeface="Calibri"/>
            </a:endParaRPr>
          </a:p>
          <a:p>
            <a:pPr marL="238760" marR="5715" indent="-226695" algn="just">
              <a:lnSpc>
                <a:spcPct val="119600"/>
              </a:lnSpc>
              <a:spcBef>
                <a:spcPts val="5"/>
              </a:spcBef>
              <a:buFont typeface="Arial MT"/>
              <a:buChar char="•"/>
              <a:tabLst>
                <a:tab pos="239395" algn="l"/>
              </a:tabLst>
            </a:pPr>
            <a:r>
              <a:rPr sz="2800" spc="-45" dirty="0">
                <a:latin typeface="Calibri"/>
                <a:cs typeface="Calibri"/>
              </a:rPr>
              <a:t>At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LGA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cold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stores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and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Health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Facilities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30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D-T-R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(30</a:t>
            </a:r>
            <a:r>
              <a:rPr sz="2800" spc="6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Day</a:t>
            </a:r>
            <a:r>
              <a:rPr sz="2800" spc="58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Temperature 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Recorder)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devices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are</a:t>
            </a:r>
            <a:r>
              <a:rPr sz="2800" spc="-10" dirty="0">
                <a:latin typeface="Calibri"/>
                <a:cs typeface="Calibri"/>
              </a:rPr>
              <a:t> used.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•"/>
            </a:pPr>
            <a:endParaRPr sz="4050">
              <a:latin typeface="Calibri"/>
              <a:cs typeface="Calibri"/>
            </a:endParaRPr>
          </a:p>
          <a:p>
            <a:pPr marL="238760" indent="-226695">
              <a:lnSpc>
                <a:spcPct val="100000"/>
              </a:lnSpc>
              <a:buFont typeface="Arial MT"/>
              <a:buChar char="•"/>
              <a:tabLst>
                <a:tab pos="239395" algn="l"/>
              </a:tabLst>
            </a:pPr>
            <a:r>
              <a:rPr sz="2800" spc="-45" dirty="0">
                <a:latin typeface="Calibri"/>
                <a:cs typeface="Calibri"/>
              </a:rPr>
              <a:t>At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all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levels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temperature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readings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are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charted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twice</a:t>
            </a:r>
            <a:r>
              <a:rPr sz="2800" dirty="0">
                <a:latin typeface="Calibri"/>
                <a:cs typeface="Calibri"/>
              </a:rPr>
              <a:t> 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65" dirty="0">
                <a:latin typeface="Calibri"/>
                <a:cs typeface="Calibri"/>
              </a:rPr>
              <a:t>day.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150937"/>
            <a:ext cx="12192635" cy="12700"/>
          </a:xfrm>
          <a:custGeom>
            <a:avLst/>
            <a:gdLst/>
            <a:ahLst/>
            <a:cxnLst/>
            <a:rect l="l" t="t" r="r" b="b"/>
            <a:pathLst>
              <a:path w="12192635" h="12700">
                <a:moveTo>
                  <a:pt x="0" y="0"/>
                </a:moveTo>
                <a:lnTo>
                  <a:pt x="12192114" y="12585"/>
                </a:lnTo>
              </a:path>
            </a:pathLst>
          </a:custGeom>
          <a:ln w="6479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pc="-5" dirty="0"/>
              <a:t>NPHCDA</a:t>
            </a:r>
            <a:r>
              <a:rPr dirty="0"/>
              <a:t> –</a:t>
            </a:r>
            <a:r>
              <a:rPr spc="5" dirty="0"/>
              <a:t> </a:t>
            </a:r>
            <a:r>
              <a:rPr spc="-5" dirty="0"/>
              <a:t>National</a:t>
            </a:r>
            <a:r>
              <a:rPr spc="5" dirty="0"/>
              <a:t> </a:t>
            </a:r>
            <a:r>
              <a:rPr dirty="0"/>
              <a:t>Primary</a:t>
            </a:r>
            <a:r>
              <a:rPr spc="10" dirty="0"/>
              <a:t> </a:t>
            </a:r>
            <a:r>
              <a:rPr dirty="0"/>
              <a:t>Health</a:t>
            </a:r>
            <a:r>
              <a:rPr spc="5" dirty="0"/>
              <a:t> </a:t>
            </a:r>
            <a:r>
              <a:rPr spc="-5" dirty="0"/>
              <a:t>Care</a:t>
            </a:r>
            <a:r>
              <a:rPr spc="10" dirty="0"/>
              <a:t> </a:t>
            </a:r>
            <a:r>
              <a:rPr spc="-5" dirty="0"/>
              <a:t>Development</a:t>
            </a:r>
            <a:r>
              <a:rPr spc="5" dirty="0"/>
              <a:t> </a:t>
            </a:r>
            <a:r>
              <a:rPr spc="-5" dirty="0"/>
              <a:t>Agency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832538" y="6544246"/>
            <a:ext cx="3079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23</a:t>
            </a:fld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0304" y="289699"/>
            <a:ext cx="464947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/>
              <a:t>Distribution </a:t>
            </a:r>
            <a:r>
              <a:rPr sz="2600" spc="-5" dirty="0"/>
              <a:t>of </a:t>
            </a:r>
            <a:r>
              <a:rPr sz="2600" spc="-15" dirty="0"/>
              <a:t>COVID-19</a:t>
            </a:r>
            <a:r>
              <a:rPr sz="2600" dirty="0"/>
              <a:t> </a:t>
            </a:r>
            <a:r>
              <a:rPr sz="2600" spc="-25" dirty="0"/>
              <a:t>Vaccines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245059" y="1141969"/>
            <a:ext cx="11374755" cy="4867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029" marR="5715" indent="-227965" algn="just">
              <a:lnSpc>
                <a:spcPct val="110000"/>
              </a:lnSpc>
              <a:spcBef>
                <a:spcPts val="100"/>
              </a:spcBef>
              <a:buFont typeface="Arial MT"/>
              <a:buChar char="•"/>
              <a:tabLst>
                <a:tab pos="240665" algn="l"/>
              </a:tabLst>
            </a:pPr>
            <a:r>
              <a:rPr sz="2400" spc="-15" dirty="0">
                <a:solidFill>
                  <a:srgbClr val="072E3A"/>
                </a:solidFill>
                <a:latin typeface="Calibri"/>
                <a:cs typeface="Calibri"/>
              </a:rPr>
              <a:t>COVID-19 </a:t>
            </a:r>
            <a:r>
              <a:rPr sz="2400" spc="-10" dirty="0">
                <a:solidFill>
                  <a:srgbClr val="072E3A"/>
                </a:solidFill>
                <a:latin typeface="Calibri"/>
                <a:cs typeface="Calibri"/>
              </a:rPr>
              <a:t>vaccines </a:t>
            </a:r>
            <a:r>
              <a:rPr sz="2400" dirty="0">
                <a:solidFill>
                  <a:srgbClr val="072E3A"/>
                </a:solidFill>
                <a:latin typeface="Calibri"/>
                <a:cs typeface="Calibri"/>
              </a:rPr>
              <a:t>and</a:t>
            </a:r>
            <a:r>
              <a:rPr sz="2400" spc="5" dirty="0">
                <a:solidFill>
                  <a:srgbClr val="072E3A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72E3A"/>
                </a:solidFill>
                <a:latin typeface="Calibri"/>
                <a:cs typeface="Calibri"/>
              </a:rPr>
              <a:t>supplies will be</a:t>
            </a:r>
            <a:r>
              <a:rPr sz="2400" dirty="0">
                <a:solidFill>
                  <a:srgbClr val="072E3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72E3A"/>
                </a:solidFill>
                <a:latin typeface="Calibri"/>
                <a:cs typeface="Calibri"/>
              </a:rPr>
              <a:t>distributed </a:t>
            </a:r>
            <a:r>
              <a:rPr sz="2400" spc="-15" dirty="0">
                <a:solidFill>
                  <a:srgbClr val="072E3A"/>
                </a:solidFill>
                <a:latin typeface="Calibri"/>
                <a:cs typeface="Calibri"/>
              </a:rPr>
              <a:t>through </a:t>
            </a:r>
            <a:r>
              <a:rPr sz="2400" dirty="0">
                <a:solidFill>
                  <a:srgbClr val="072E3A"/>
                </a:solidFill>
                <a:latin typeface="Calibri"/>
                <a:cs typeface="Calibri"/>
              </a:rPr>
              <a:t>a </a:t>
            </a:r>
            <a:r>
              <a:rPr sz="2400" spc="-10" dirty="0">
                <a:solidFill>
                  <a:srgbClr val="072E3A"/>
                </a:solidFill>
                <a:latin typeface="Calibri"/>
                <a:cs typeface="Calibri"/>
              </a:rPr>
              <a:t>push </a:t>
            </a:r>
            <a:r>
              <a:rPr sz="2400" spc="-25" dirty="0">
                <a:solidFill>
                  <a:srgbClr val="072E3A"/>
                </a:solidFill>
                <a:latin typeface="Calibri"/>
                <a:cs typeface="Calibri"/>
              </a:rPr>
              <a:t>system </a:t>
            </a:r>
            <a:r>
              <a:rPr sz="2400" spc="-20" dirty="0">
                <a:solidFill>
                  <a:srgbClr val="072E3A"/>
                </a:solidFill>
                <a:latin typeface="Calibri"/>
                <a:cs typeface="Calibri"/>
              </a:rPr>
              <a:t>from </a:t>
            </a:r>
            <a:r>
              <a:rPr sz="2400" spc="-5" dirty="0">
                <a:solidFill>
                  <a:srgbClr val="072E3A"/>
                </a:solidFill>
                <a:latin typeface="Calibri"/>
                <a:cs typeface="Calibri"/>
              </a:rPr>
              <a:t>the </a:t>
            </a:r>
            <a:r>
              <a:rPr sz="2400" dirty="0">
                <a:solidFill>
                  <a:srgbClr val="072E3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72E3A"/>
                </a:solidFill>
                <a:latin typeface="Calibri"/>
                <a:cs typeface="Calibri"/>
              </a:rPr>
              <a:t>national </a:t>
            </a:r>
            <a:r>
              <a:rPr sz="2400" spc="-15" dirty="0">
                <a:solidFill>
                  <a:srgbClr val="072E3A"/>
                </a:solidFill>
                <a:latin typeface="Calibri"/>
                <a:cs typeface="Calibri"/>
              </a:rPr>
              <a:t>level to </a:t>
            </a:r>
            <a:r>
              <a:rPr sz="2400" spc="-5" dirty="0">
                <a:solidFill>
                  <a:srgbClr val="072E3A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072E3A"/>
                </a:solidFill>
                <a:latin typeface="Calibri"/>
                <a:cs typeface="Calibri"/>
              </a:rPr>
              <a:t>zonal </a:t>
            </a:r>
            <a:r>
              <a:rPr sz="2400" spc="-10" dirty="0">
                <a:solidFill>
                  <a:srgbClr val="072E3A"/>
                </a:solidFill>
                <a:latin typeface="Calibri"/>
                <a:cs typeface="Calibri"/>
              </a:rPr>
              <a:t>cold </a:t>
            </a:r>
            <a:r>
              <a:rPr sz="2400" spc="-20" dirty="0">
                <a:solidFill>
                  <a:srgbClr val="072E3A"/>
                </a:solidFill>
                <a:latin typeface="Calibri"/>
                <a:cs typeface="Calibri"/>
              </a:rPr>
              <a:t>stores </a:t>
            </a:r>
            <a:r>
              <a:rPr sz="2400" dirty="0">
                <a:solidFill>
                  <a:srgbClr val="072E3A"/>
                </a:solidFill>
                <a:latin typeface="Calibri"/>
                <a:cs typeface="Calibri"/>
              </a:rPr>
              <a:t>and </a:t>
            </a:r>
            <a:r>
              <a:rPr sz="2400" spc="-20" dirty="0">
                <a:solidFill>
                  <a:srgbClr val="072E3A"/>
                </a:solidFill>
                <a:latin typeface="Calibri"/>
                <a:cs typeface="Calibri"/>
              </a:rPr>
              <a:t>from </a:t>
            </a:r>
            <a:r>
              <a:rPr sz="2400" spc="-5" dirty="0">
                <a:solidFill>
                  <a:srgbClr val="072E3A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072E3A"/>
                </a:solidFill>
                <a:latin typeface="Calibri"/>
                <a:cs typeface="Calibri"/>
              </a:rPr>
              <a:t>zonal stores </a:t>
            </a:r>
            <a:r>
              <a:rPr sz="2400" spc="-15" dirty="0">
                <a:solidFill>
                  <a:srgbClr val="072E3A"/>
                </a:solidFill>
                <a:latin typeface="Calibri"/>
                <a:cs typeface="Calibri"/>
              </a:rPr>
              <a:t>to </a:t>
            </a:r>
            <a:r>
              <a:rPr sz="2400" spc="-5" dirty="0">
                <a:solidFill>
                  <a:srgbClr val="072E3A"/>
                </a:solidFill>
                <a:latin typeface="Calibri"/>
                <a:cs typeface="Calibri"/>
              </a:rPr>
              <a:t>the </a:t>
            </a:r>
            <a:r>
              <a:rPr sz="2400" spc="-10" dirty="0">
                <a:solidFill>
                  <a:srgbClr val="072E3A"/>
                </a:solidFill>
                <a:latin typeface="Calibri"/>
                <a:cs typeface="Calibri"/>
              </a:rPr>
              <a:t>thirty-six </a:t>
            </a:r>
            <a:r>
              <a:rPr sz="2400" spc="-25" dirty="0">
                <a:solidFill>
                  <a:srgbClr val="072E3A"/>
                </a:solidFill>
                <a:latin typeface="Calibri"/>
                <a:cs typeface="Calibri"/>
              </a:rPr>
              <a:t>state </a:t>
            </a:r>
            <a:r>
              <a:rPr sz="2400" spc="-15" dirty="0">
                <a:solidFill>
                  <a:srgbClr val="072E3A"/>
                </a:solidFill>
                <a:latin typeface="Calibri"/>
                <a:cs typeface="Calibri"/>
              </a:rPr>
              <a:t>cold </a:t>
            </a:r>
            <a:r>
              <a:rPr sz="2400" spc="-10" dirty="0">
                <a:solidFill>
                  <a:srgbClr val="072E3A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72E3A"/>
                </a:solidFill>
                <a:latin typeface="Calibri"/>
                <a:cs typeface="Calibri"/>
              </a:rPr>
              <a:t>stores</a:t>
            </a:r>
            <a:r>
              <a:rPr sz="2400" spc="-5" dirty="0">
                <a:solidFill>
                  <a:srgbClr val="072E3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72E3A"/>
                </a:solidFill>
                <a:latin typeface="Calibri"/>
                <a:cs typeface="Calibri"/>
              </a:rPr>
              <a:t>of</a:t>
            </a:r>
            <a:r>
              <a:rPr sz="2400" spc="-5" dirty="0">
                <a:solidFill>
                  <a:srgbClr val="072E3A"/>
                </a:solidFill>
                <a:latin typeface="Calibri"/>
                <a:cs typeface="Calibri"/>
              </a:rPr>
              <a:t> the</a:t>
            </a:r>
            <a:r>
              <a:rPr sz="2400" spc="-10" dirty="0">
                <a:solidFill>
                  <a:srgbClr val="072E3A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72E3A"/>
                </a:solidFill>
                <a:latin typeface="Calibri"/>
                <a:cs typeface="Calibri"/>
              </a:rPr>
              <a:t>federation</a:t>
            </a:r>
            <a:r>
              <a:rPr sz="2400" spc="-5" dirty="0">
                <a:solidFill>
                  <a:srgbClr val="072E3A"/>
                </a:solidFill>
                <a:latin typeface="Calibri"/>
                <a:cs typeface="Calibri"/>
              </a:rPr>
              <a:t> including</a:t>
            </a:r>
            <a:r>
              <a:rPr sz="2400" spc="535" dirty="0">
                <a:solidFill>
                  <a:srgbClr val="072E3A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72E3A"/>
                </a:solidFill>
                <a:latin typeface="Calibri"/>
                <a:cs typeface="Calibri"/>
              </a:rPr>
              <a:t>Federal</a:t>
            </a:r>
            <a:r>
              <a:rPr sz="2400" spc="-5" dirty="0">
                <a:solidFill>
                  <a:srgbClr val="072E3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72E3A"/>
                </a:solidFill>
                <a:latin typeface="Calibri"/>
                <a:cs typeface="Calibri"/>
              </a:rPr>
              <a:t>Capital</a:t>
            </a:r>
            <a:r>
              <a:rPr sz="2400" dirty="0">
                <a:solidFill>
                  <a:srgbClr val="072E3A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072E3A"/>
                </a:solidFill>
                <a:latin typeface="Calibri"/>
                <a:cs typeface="Calibri"/>
              </a:rPr>
              <a:t>Territory</a:t>
            </a:r>
            <a:r>
              <a:rPr sz="2400" spc="-10" dirty="0">
                <a:solidFill>
                  <a:srgbClr val="072E3A"/>
                </a:solidFill>
                <a:latin typeface="Calibri"/>
                <a:cs typeface="Calibri"/>
              </a:rPr>
              <a:t> (FCT)</a:t>
            </a:r>
            <a:endParaRPr sz="2400">
              <a:latin typeface="Calibri"/>
              <a:cs typeface="Calibri"/>
            </a:endParaRPr>
          </a:p>
          <a:p>
            <a:pPr marL="240029" marR="5080" indent="-227965" algn="just">
              <a:lnSpc>
                <a:spcPct val="110000"/>
              </a:lnSpc>
              <a:spcBef>
                <a:spcPts val="995"/>
              </a:spcBef>
              <a:buClr>
                <a:srgbClr val="072E3A"/>
              </a:buClr>
              <a:buFont typeface="Arial MT"/>
              <a:buChar char="•"/>
              <a:tabLst>
                <a:tab pos="351155" algn="l"/>
              </a:tabLst>
            </a:pPr>
            <a:r>
              <a:rPr dirty="0"/>
              <a:t>	</a:t>
            </a:r>
            <a:r>
              <a:rPr sz="2400" spc="-10" dirty="0">
                <a:solidFill>
                  <a:srgbClr val="072E3A"/>
                </a:solidFill>
                <a:latin typeface="Calibri"/>
                <a:cs typeface="Calibri"/>
              </a:rPr>
              <a:t>Distribution </a:t>
            </a:r>
            <a:r>
              <a:rPr sz="2400" spc="-5" dirty="0">
                <a:solidFill>
                  <a:srgbClr val="072E3A"/>
                </a:solidFill>
                <a:latin typeface="Calibri"/>
                <a:cs typeface="Calibri"/>
              </a:rPr>
              <a:t>will be</a:t>
            </a:r>
            <a:r>
              <a:rPr sz="2400" spc="535" dirty="0">
                <a:solidFill>
                  <a:srgbClr val="072E3A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72E3A"/>
                </a:solidFill>
                <a:latin typeface="Calibri"/>
                <a:cs typeface="Calibri"/>
              </a:rPr>
              <a:t>funded </a:t>
            </a:r>
            <a:r>
              <a:rPr sz="2400" spc="-10" dirty="0">
                <a:solidFill>
                  <a:srgbClr val="072E3A"/>
                </a:solidFill>
                <a:latin typeface="Calibri"/>
                <a:cs typeface="Calibri"/>
              </a:rPr>
              <a:t>by </a:t>
            </a:r>
            <a:r>
              <a:rPr sz="2400" spc="-5" dirty="0">
                <a:solidFill>
                  <a:srgbClr val="072E3A"/>
                </a:solidFill>
                <a:latin typeface="Calibri"/>
                <a:cs typeface="Calibri"/>
              </a:rPr>
              <a:t>the </a:t>
            </a:r>
            <a:r>
              <a:rPr sz="2400" spc="-20" dirty="0">
                <a:solidFill>
                  <a:srgbClr val="072E3A"/>
                </a:solidFill>
                <a:latin typeface="Calibri"/>
                <a:cs typeface="Calibri"/>
              </a:rPr>
              <a:t>Federal </a:t>
            </a:r>
            <a:r>
              <a:rPr sz="2400" spc="-15" dirty="0">
                <a:solidFill>
                  <a:srgbClr val="072E3A"/>
                </a:solidFill>
                <a:latin typeface="Calibri"/>
                <a:cs typeface="Calibri"/>
              </a:rPr>
              <a:t>Government</a:t>
            </a:r>
            <a:r>
              <a:rPr sz="2400" spc="515" dirty="0">
                <a:solidFill>
                  <a:srgbClr val="072E3A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72E3A"/>
                </a:solidFill>
                <a:latin typeface="Calibri"/>
                <a:cs typeface="Calibri"/>
              </a:rPr>
              <a:t>through</a:t>
            </a:r>
            <a:r>
              <a:rPr sz="2400" spc="1040" dirty="0">
                <a:solidFill>
                  <a:srgbClr val="072E3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72E3A"/>
                </a:solidFill>
                <a:latin typeface="Calibri"/>
                <a:cs typeface="Calibri"/>
              </a:rPr>
              <a:t>third </a:t>
            </a:r>
            <a:r>
              <a:rPr sz="2400" spc="-5" dirty="0">
                <a:solidFill>
                  <a:srgbClr val="072E3A"/>
                </a:solidFill>
                <a:latin typeface="Calibri"/>
                <a:cs typeface="Calibri"/>
              </a:rPr>
              <a:t>party </a:t>
            </a:r>
            <a:r>
              <a:rPr sz="2400" spc="-10" dirty="0">
                <a:solidFill>
                  <a:srgbClr val="072E3A"/>
                </a:solidFill>
                <a:latin typeface="Calibri"/>
                <a:cs typeface="Calibri"/>
              </a:rPr>
              <a:t>logistics </a:t>
            </a:r>
            <a:r>
              <a:rPr sz="2400" spc="-5" dirty="0">
                <a:solidFill>
                  <a:srgbClr val="072E3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72E3A"/>
                </a:solidFill>
                <a:latin typeface="Calibri"/>
                <a:cs typeface="Calibri"/>
              </a:rPr>
              <a:t>firms (3PLs)</a:t>
            </a:r>
            <a:endParaRPr sz="2400">
              <a:latin typeface="Calibri"/>
              <a:cs typeface="Calibri"/>
            </a:endParaRPr>
          </a:p>
          <a:p>
            <a:pPr marL="240029" indent="-227965" algn="just">
              <a:lnSpc>
                <a:spcPct val="100000"/>
              </a:lnSpc>
              <a:spcBef>
                <a:spcPts val="1280"/>
              </a:spcBef>
              <a:buFont typeface="Arial MT"/>
              <a:buChar char="•"/>
              <a:tabLst>
                <a:tab pos="240665" algn="l"/>
              </a:tabLst>
            </a:pPr>
            <a:r>
              <a:rPr sz="2400" spc="-10" dirty="0">
                <a:solidFill>
                  <a:srgbClr val="072E3A"/>
                </a:solidFill>
                <a:latin typeface="Calibri"/>
                <a:cs typeface="Calibri"/>
              </a:rPr>
              <a:t>The distribution</a:t>
            </a:r>
            <a:r>
              <a:rPr sz="2400" dirty="0">
                <a:solidFill>
                  <a:srgbClr val="072E3A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72E3A"/>
                </a:solidFill>
                <a:latin typeface="Calibri"/>
                <a:cs typeface="Calibri"/>
              </a:rPr>
              <a:t>will</a:t>
            </a:r>
            <a:r>
              <a:rPr sz="2400" dirty="0">
                <a:solidFill>
                  <a:srgbClr val="072E3A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72E3A"/>
                </a:solidFill>
                <a:latin typeface="Calibri"/>
                <a:cs typeface="Calibri"/>
              </a:rPr>
              <a:t>be</a:t>
            </a:r>
            <a:r>
              <a:rPr sz="2400" spc="-10" dirty="0">
                <a:solidFill>
                  <a:srgbClr val="072E3A"/>
                </a:solidFill>
                <a:latin typeface="Calibri"/>
                <a:cs typeface="Calibri"/>
              </a:rPr>
              <a:t> based</a:t>
            </a:r>
            <a:r>
              <a:rPr sz="2400" spc="-5" dirty="0">
                <a:solidFill>
                  <a:srgbClr val="072E3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72E3A"/>
                </a:solidFill>
                <a:latin typeface="Calibri"/>
                <a:cs typeface="Calibri"/>
              </a:rPr>
              <a:t>on</a:t>
            </a:r>
            <a:r>
              <a:rPr sz="2400" spc="-5" dirty="0">
                <a:solidFill>
                  <a:srgbClr val="072E3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72E3A"/>
                </a:solidFill>
                <a:latin typeface="Calibri"/>
                <a:cs typeface="Calibri"/>
              </a:rPr>
              <a:t>verified</a:t>
            </a:r>
            <a:r>
              <a:rPr sz="2400" spc="-5" dirty="0">
                <a:solidFill>
                  <a:srgbClr val="072E3A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72E3A"/>
                </a:solidFill>
                <a:latin typeface="Calibri"/>
                <a:cs typeface="Calibri"/>
              </a:rPr>
              <a:t>micro</a:t>
            </a:r>
            <a:r>
              <a:rPr sz="2400" spc="-5" dirty="0">
                <a:solidFill>
                  <a:srgbClr val="072E3A"/>
                </a:solidFill>
                <a:latin typeface="Calibri"/>
                <a:cs typeface="Calibri"/>
              </a:rPr>
              <a:t> plan </a:t>
            </a:r>
            <a:r>
              <a:rPr sz="2400" spc="-20" dirty="0">
                <a:solidFill>
                  <a:srgbClr val="072E3A"/>
                </a:solidFill>
                <a:latin typeface="Calibri"/>
                <a:cs typeface="Calibri"/>
              </a:rPr>
              <a:t>submitted</a:t>
            </a:r>
            <a:r>
              <a:rPr sz="2400" dirty="0">
                <a:solidFill>
                  <a:srgbClr val="072E3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72E3A"/>
                </a:solidFill>
                <a:latin typeface="Calibri"/>
                <a:cs typeface="Calibri"/>
              </a:rPr>
              <a:t>by </a:t>
            </a:r>
            <a:r>
              <a:rPr sz="2400" spc="-25" dirty="0">
                <a:solidFill>
                  <a:srgbClr val="072E3A"/>
                </a:solidFill>
                <a:latin typeface="Calibri"/>
                <a:cs typeface="Calibri"/>
              </a:rPr>
              <a:t>states</a:t>
            </a:r>
            <a:endParaRPr sz="2400">
              <a:latin typeface="Calibri"/>
              <a:cs typeface="Calibri"/>
            </a:endParaRPr>
          </a:p>
          <a:p>
            <a:pPr marL="240029" marR="97155" indent="-227965" algn="just">
              <a:lnSpc>
                <a:spcPct val="110100"/>
              </a:lnSpc>
              <a:spcBef>
                <a:spcPts val="985"/>
              </a:spcBef>
              <a:buFont typeface="Arial MT"/>
              <a:buChar char="•"/>
              <a:tabLst>
                <a:tab pos="240665" algn="l"/>
              </a:tabLst>
            </a:pPr>
            <a:r>
              <a:rPr sz="2400" spc="-10" dirty="0">
                <a:solidFill>
                  <a:srgbClr val="072E3A"/>
                </a:solidFill>
                <a:latin typeface="Calibri"/>
                <a:cs typeface="Calibri"/>
              </a:rPr>
              <a:t>The </a:t>
            </a:r>
            <a:r>
              <a:rPr sz="2400" spc="-5" dirty="0">
                <a:solidFill>
                  <a:srgbClr val="072E3A"/>
                </a:solidFill>
                <a:latin typeface="Calibri"/>
                <a:cs typeface="Calibri"/>
              </a:rPr>
              <a:t>bundled </a:t>
            </a:r>
            <a:r>
              <a:rPr sz="2400" spc="-10" dirty="0">
                <a:solidFill>
                  <a:srgbClr val="072E3A"/>
                </a:solidFill>
                <a:latin typeface="Calibri"/>
                <a:cs typeface="Calibri"/>
              </a:rPr>
              <a:t>vaccines </a:t>
            </a:r>
            <a:r>
              <a:rPr sz="2400" spc="-5" dirty="0">
                <a:solidFill>
                  <a:srgbClr val="072E3A"/>
                </a:solidFill>
                <a:latin typeface="Calibri"/>
                <a:cs typeface="Calibri"/>
              </a:rPr>
              <a:t>will be</a:t>
            </a:r>
            <a:r>
              <a:rPr sz="2400" spc="1070" dirty="0">
                <a:solidFill>
                  <a:srgbClr val="072E3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72E3A"/>
                </a:solidFill>
                <a:latin typeface="Calibri"/>
                <a:cs typeface="Calibri"/>
              </a:rPr>
              <a:t>distributed </a:t>
            </a:r>
            <a:r>
              <a:rPr sz="2400" spc="-15" dirty="0">
                <a:solidFill>
                  <a:srgbClr val="072E3A"/>
                </a:solidFill>
                <a:latin typeface="Calibri"/>
                <a:cs typeface="Calibri"/>
              </a:rPr>
              <a:t>to </a:t>
            </a:r>
            <a:r>
              <a:rPr sz="2400" spc="-25" dirty="0">
                <a:solidFill>
                  <a:srgbClr val="072E3A"/>
                </a:solidFill>
                <a:latin typeface="Calibri"/>
                <a:cs typeface="Calibri"/>
              </a:rPr>
              <a:t>LGA</a:t>
            </a:r>
            <a:r>
              <a:rPr sz="2400" spc="490" dirty="0">
                <a:solidFill>
                  <a:srgbClr val="072E3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72E3A"/>
                </a:solidFill>
                <a:latin typeface="Calibri"/>
                <a:cs typeface="Calibri"/>
              </a:rPr>
              <a:t>cold </a:t>
            </a:r>
            <a:r>
              <a:rPr sz="2400" spc="-20" dirty="0">
                <a:solidFill>
                  <a:srgbClr val="072E3A"/>
                </a:solidFill>
                <a:latin typeface="Calibri"/>
                <a:cs typeface="Calibri"/>
              </a:rPr>
              <a:t>stores </a:t>
            </a:r>
            <a:r>
              <a:rPr sz="2400" spc="-5" dirty="0">
                <a:solidFill>
                  <a:srgbClr val="072E3A"/>
                </a:solidFill>
                <a:latin typeface="Calibri"/>
                <a:cs typeface="Calibri"/>
              </a:rPr>
              <a:t>and during </a:t>
            </a:r>
            <a:r>
              <a:rPr sz="2400" spc="-15" dirty="0">
                <a:solidFill>
                  <a:srgbClr val="072E3A"/>
                </a:solidFill>
                <a:latin typeface="Calibri"/>
                <a:cs typeface="Calibri"/>
              </a:rPr>
              <a:t>implementation </a:t>
            </a:r>
            <a:r>
              <a:rPr sz="2400" spc="-10" dirty="0">
                <a:solidFill>
                  <a:srgbClr val="072E3A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72E3A"/>
                </a:solidFill>
                <a:latin typeface="Calibri"/>
                <a:cs typeface="Calibri"/>
              </a:rPr>
              <a:t>to</a:t>
            </a:r>
            <a:r>
              <a:rPr sz="2400" spc="-15" dirty="0">
                <a:solidFill>
                  <a:srgbClr val="072E3A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72E3A"/>
                </a:solidFill>
                <a:latin typeface="Calibri"/>
                <a:cs typeface="Calibri"/>
              </a:rPr>
              <a:t>health </a:t>
            </a:r>
            <a:r>
              <a:rPr sz="2400" spc="-15" dirty="0">
                <a:solidFill>
                  <a:srgbClr val="072E3A"/>
                </a:solidFill>
                <a:latin typeface="Calibri"/>
                <a:cs typeface="Calibri"/>
              </a:rPr>
              <a:t>facilities</a:t>
            </a:r>
            <a:r>
              <a:rPr sz="2400" spc="-5" dirty="0">
                <a:solidFill>
                  <a:srgbClr val="072E3A"/>
                </a:solidFill>
                <a:latin typeface="Calibri"/>
                <a:cs typeface="Calibri"/>
              </a:rPr>
              <a:t> with </a:t>
            </a:r>
            <a:r>
              <a:rPr sz="2400" spc="-10" dirty="0">
                <a:solidFill>
                  <a:srgbClr val="072E3A"/>
                </a:solidFill>
                <a:latin typeface="Calibri"/>
                <a:cs typeface="Calibri"/>
              </a:rPr>
              <a:t>cold</a:t>
            </a:r>
            <a:r>
              <a:rPr sz="2400" spc="-5" dirty="0">
                <a:solidFill>
                  <a:srgbClr val="072E3A"/>
                </a:solidFill>
                <a:latin typeface="Calibri"/>
                <a:cs typeface="Calibri"/>
              </a:rPr>
              <a:t> chain </a:t>
            </a:r>
            <a:r>
              <a:rPr sz="2400" spc="-25" dirty="0">
                <a:solidFill>
                  <a:srgbClr val="072E3A"/>
                </a:solidFill>
                <a:latin typeface="Calibri"/>
                <a:cs typeface="Calibri"/>
              </a:rPr>
              <a:t>storage</a:t>
            </a:r>
            <a:r>
              <a:rPr sz="2400" spc="-20" dirty="0">
                <a:solidFill>
                  <a:srgbClr val="072E3A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72E3A"/>
                </a:solidFill>
                <a:latin typeface="Calibri"/>
                <a:cs typeface="Calibri"/>
              </a:rPr>
              <a:t>capacity</a:t>
            </a:r>
            <a:endParaRPr sz="2400">
              <a:latin typeface="Calibri"/>
              <a:cs typeface="Calibri"/>
            </a:endParaRPr>
          </a:p>
          <a:p>
            <a:pPr marL="240029" marR="5080" indent="-227965" algn="just">
              <a:lnSpc>
                <a:spcPct val="109900"/>
              </a:lnSpc>
              <a:spcBef>
                <a:spcPts val="305"/>
              </a:spcBef>
              <a:buFont typeface="Arial MT"/>
              <a:buChar char="•"/>
              <a:tabLst>
                <a:tab pos="240665" algn="l"/>
              </a:tabLst>
            </a:pPr>
            <a:r>
              <a:rPr sz="2400" spc="-10" dirty="0">
                <a:solidFill>
                  <a:srgbClr val="072E3A"/>
                </a:solidFill>
                <a:latin typeface="Calibri"/>
                <a:cs typeface="Calibri"/>
              </a:rPr>
              <a:t>The</a:t>
            </a:r>
            <a:r>
              <a:rPr sz="2400" spc="-5" dirty="0">
                <a:solidFill>
                  <a:srgbClr val="072E3A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72E3A"/>
                </a:solidFill>
                <a:latin typeface="Calibri"/>
                <a:cs typeface="Calibri"/>
              </a:rPr>
              <a:t>Vaccines</a:t>
            </a:r>
            <a:r>
              <a:rPr sz="2400" spc="-20" dirty="0">
                <a:solidFill>
                  <a:srgbClr val="072E3A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72E3A"/>
                </a:solidFill>
                <a:latin typeface="Calibri"/>
                <a:cs typeface="Calibri"/>
              </a:rPr>
              <a:t>will</a:t>
            </a:r>
            <a:r>
              <a:rPr sz="2400" dirty="0">
                <a:solidFill>
                  <a:srgbClr val="072E3A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72E3A"/>
                </a:solidFill>
                <a:latin typeface="Calibri"/>
                <a:cs typeface="Calibri"/>
              </a:rPr>
              <a:t>be</a:t>
            </a:r>
            <a:r>
              <a:rPr sz="2400" dirty="0">
                <a:solidFill>
                  <a:srgbClr val="072E3A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72E3A"/>
                </a:solidFill>
                <a:latin typeface="Calibri"/>
                <a:cs typeface="Calibri"/>
              </a:rPr>
              <a:t>transported</a:t>
            </a:r>
            <a:r>
              <a:rPr sz="2400" spc="-10" dirty="0">
                <a:solidFill>
                  <a:srgbClr val="072E3A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72E3A"/>
                </a:solidFill>
                <a:latin typeface="Calibri"/>
                <a:cs typeface="Calibri"/>
              </a:rPr>
              <a:t>in</a:t>
            </a:r>
            <a:r>
              <a:rPr sz="2400" dirty="0">
                <a:solidFill>
                  <a:srgbClr val="072E3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72E3A"/>
                </a:solidFill>
                <a:latin typeface="Calibri"/>
                <a:cs typeface="Calibri"/>
              </a:rPr>
              <a:t>cold</a:t>
            </a:r>
            <a:r>
              <a:rPr sz="2400" spc="-5" dirty="0">
                <a:solidFill>
                  <a:srgbClr val="072E3A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072E3A"/>
                </a:solidFill>
                <a:latin typeface="Calibri"/>
                <a:cs typeface="Calibri"/>
              </a:rPr>
              <a:t>boxes</a:t>
            </a:r>
            <a:r>
              <a:rPr sz="2400" spc="-25" dirty="0">
                <a:solidFill>
                  <a:srgbClr val="072E3A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72E3A"/>
                </a:solidFill>
                <a:latin typeface="Calibri"/>
                <a:cs typeface="Calibri"/>
              </a:rPr>
              <a:t>using</a:t>
            </a:r>
            <a:r>
              <a:rPr sz="2400" dirty="0">
                <a:solidFill>
                  <a:srgbClr val="072E3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72E3A"/>
                </a:solidFill>
                <a:latin typeface="Calibri"/>
                <a:cs typeface="Calibri"/>
              </a:rPr>
              <a:t>conditioned</a:t>
            </a:r>
            <a:r>
              <a:rPr sz="2400" spc="-5" dirty="0">
                <a:solidFill>
                  <a:srgbClr val="072E3A"/>
                </a:solidFill>
                <a:latin typeface="Calibri"/>
                <a:cs typeface="Calibri"/>
              </a:rPr>
              <a:t> iced</a:t>
            </a:r>
            <a:r>
              <a:rPr sz="2400" dirty="0">
                <a:solidFill>
                  <a:srgbClr val="072E3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72E3A"/>
                </a:solidFill>
                <a:latin typeface="Calibri"/>
                <a:cs typeface="Calibri"/>
              </a:rPr>
              <a:t>packs</a:t>
            </a:r>
            <a:r>
              <a:rPr sz="2400" spc="520" dirty="0">
                <a:solidFill>
                  <a:srgbClr val="072E3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72E3A"/>
                </a:solidFill>
                <a:latin typeface="Calibri"/>
                <a:cs typeface="Calibri"/>
              </a:rPr>
              <a:t>as</a:t>
            </a:r>
            <a:r>
              <a:rPr sz="2400" spc="545" dirty="0">
                <a:solidFill>
                  <a:srgbClr val="072E3A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72E3A"/>
                </a:solidFill>
                <a:latin typeface="Calibri"/>
                <a:cs typeface="Calibri"/>
              </a:rPr>
              <a:t>the </a:t>
            </a:r>
            <a:r>
              <a:rPr sz="2400" dirty="0">
                <a:solidFill>
                  <a:srgbClr val="072E3A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72E3A"/>
                </a:solidFill>
                <a:latin typeface="Calibri"/>
                <a:cs typeface="Calibri"/>
              </a:rPr>
              <a:t>coolant, </a:t>
            </a:r>
            <a:r>
              <a:rPr sz="2400" spc="-5" dirty="0">
                <a:solidFill>
                  <a:srgbClr val="072E3A"/>
                </a:solidFill>
                <a:latin typeface="Calibri"/>
                <a:cs typeface="Calibri"/>
              </a:rPr>
              <a:t>each </a:t>
            </a:r>
            <a:r>
              <a:rPr sz="2400" spc="-10" dirty="0">
                <a:solidFill>
                  <a:srgbClr val="072E3A"/>
                </a:solidFill>
                <a:latin typeface="Calibri"/>
                <a:cs typeface="Calibri"/>
              </a:rPr>
              <a:t>cold </a:t>
            </a:r>
            <a:r>
              <a:rPr sz="2400" spc="-25" dirty="0">
                <a:solidFill>
                  <a:srgbClr val="072E3A"/>
                </a:solidFill>
                <a:latin typeface="Calibri"/>
                <a:cs typeface="Calibri"/>
              </a:rPr>
              <a:t>box </a:t>
            </a:r>
            <a:r>
              <a:rPr sz="2400" spc="-5" dirty="0">
                <a:solidFill>
                  <a:srgbClr val="072E3A"/>
                </a:solidFill>
                <a:latin typeface="Calibri"/>
                <a:cs typeface="Calibri"/>
              </a:rPr>
              <a:t>will </a:t>
            </a:r>
            <a:r>
              <a:rPr sz="2400" spc="-25" dirty="0">
                <a:solidFill>
                  <a:srgbClr val="072E3A"/>
                </a:solidFill>
                <a:latin typeface="Calibri"/>
                <a:cs typeface="Calibri"/>
              </a:rPr>
              <a:t>have</a:t>
            </a:r>
            <a:r>
              <a:rPr sz="2400" spc="-20" dirty="0">
                <a:solidFill>
                  <a:srgbClr val="072E3A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72E3A"/>
                </a:solidFill>
                <a:latin typeface="Calibri"/>
                <a:cs typeface="Calibri"/>
              </a:rPr>
              <a:t>a </a:t>
            </a:r>
            <a:r>
              <a:rPr sz="2400" spc="-25" dirty="0">
                <a:solidFill>
                  <a:srgbClr val="072E3A"/>
                </a:solidFill>
                <a:latin typeface="Calibri"/>
                <a:cs typeface="Calibri"/>
              </a:rPr>
              <a:t>freeze </a:t>
            </a:r>
            <a:r>
              <a:rPr sz="2400" spc="-15" dirty="0">
                <a:solidFill>
                  <a:srgbClr val="072E3A"/>
                </a:solidFill>
                <a:latin typeface="Calibri"/>
                <a:cs typeface="Calibri"/>
              </a:rPr>
              <a:t>tag</a:t>
            </a:r>
            <a:r>
              <a:rPr sz="2400" spc="-10" dirty="0">
                <a:solidFill>
                  <a:srgbClr val="072E3A"/>
                </a:solidFill>
                <a:latin typeface="Calibri"/>
                <a:cs typeface="Calibri"/>
              </a:rPr>
              <a:t> because</a:t>
            </a:r>
            <a:r>
              <a:rPr sz="2400" spc="-5" dirty="0">
                <a:solidFill>
                  <a:srgbClr val="072E3A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072E3A"/>
                </a:solidFill>
                <a:latin typeface="Calibri"/>
                <a:cs typeface="Calibri"/>
              </a:rPr>
              <a:t>AstraZeneca</a:t>
            </a:r>
            <a:r>
              <a:rPr sz="2400" spc="-15" dirty="0">
                <a:solidFill>
                  <a:srgbClr val="072E3A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072E3A"/>
                </a:solidFill>
                <a:latin typeface="Calibri"/>
                <a:cs typeface="Calibri"/>
              </a:rPr>
              <a:t>vaccine </a:t>
            </a:r>
            <a:r>
              <a:rPr sz="2400" spc="-5" dirty="0">
                <a:solidFill>
                  <a:srgbClr val="072E3A"/>
                </a:solidFill>
                <a:latin typeface="Calibri"/>
                <a:cs typeface="Calibri"/>
              </a:rPr>
              <a:t>is</a:t>
            </a:r>
            <a:r>
              <a:rPr sz="2400" dirty="0">
                <a:solidFill>
                  <a:srgbClr val="072E3A"/>
                </a:solidFill>
                <a:latin typeface="Calibri"/>
                <a:cs typeface="Calibri"/>
              </a:rPr>
              <a:t> </a:t>
            </a:r>
            <a:r>
              <a:rPr sz="2400" spc="-25" dirty="0">
                <a:solidFill>
                  <a:srgbClr val="072E3A"/>
                </a:solidFill>
                <a:latin typeface="Calibri"/>
                <a:cs typeface="Calibri"/>
              </a:rPr>
              <a:t>freeze </a:t>
            </a:r>
            <a:r>
              <a:rPr sz="2400" spc="-20" dirty="0">
                <a:solidFill>
                  <a:srgbClr val="072E3A"/>
                </a:solidFill>
                <a:latin typeface="Calibri"/>
                <a:cs typeface="Calibri"/>
              </a:rPr>
              <a:t> </a:t>
            </a:r>
            <a:r>
              <a:rPr sz="2400" spc="-15" dirty="0">
                <a:solidFill>
                  <a:srgbClr val="072E3A"/>
                </a:solidFill>
                <a:latin typeface="Calibri"/>
                <a:cs typeface="Calibri"/>
              </a:rPr>
              <a:t>sensitive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062012"/>
            <a:ext cx="12192635" cy="12700"/>
          </a:xfrm>
          <a:custGeom>
            <a:avLst/>
            <a:gdLst/>
            <a:ahLst/>
            <a:cxnLst/>
            <a:rect l="l" t="t" r="r" b="b"/>
            <a:pathLst>
              <a:path w="12192635" h="12700">
                <a:moveTo>
                  <a:pt x="0" y="0"/>
                </a:moveTo>
                <a:lnTo>
                  <a:pt x="12192114" y="12585"/>
                </a:lnTo>
              </a:path>
            </a:pathLst>
          </a:custGeom>
          <a:ln w="6479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pc="-5" dirty="0"/>
              <a:t>NPHCDA</a:t>
            </a:r>
            <a:r>
              <a:rPr dirty="0"/>
              <a:t> –</a:t>
            </a:r>
            <a:r>
              <a:rPr spc="5" dirty="0"/>
              <a:t> </a:t>
            </a:r>
            <a:r>
              <a:rPr spc="-5" dirty="0"/>
              <a:t>National</a:t>
            </a:r>
            <a:r>
              <a:rPr spc="5" dirty="0"/>
              <a:t> </a:t>
            </a:r>
            <a:r>
              <a:rPr dirty="0"/>
              <a:t>Primary</a:t>
            </a:r>
            <a:r>
              <a:rPr spc="10" dirty="0"/>
              <a:t> </a:t>
            </a:r>
            <a:r>
              <a:rPr dirty="0"/>
              <a:t>Health</a:t>
            </a:r>
            <a:r>
              <a:rPr spc="5" dirty="0"/>
              <a:t> </a:t>
            </a:r>
            <a:r>
              <a:rPr spc="-5" dirty="0"/>
              <a:t>Care</a:t>
            </a:r>
            <a:r>
              <a:rPr spc="10" dirty="0"/>
              <a:t> </a:t>
            </a:r>
            <a:r>
              <a:rPr spc="-5" dirty="0"/>
              <a:t>Development</a:t>
            </a:r>
            <a:r>
              <a:rPr spc="5" dirty="0"/>
              <a:t> </a:t>
            </a:r>
            <a:r>
              <a:rPr spc="-5" dirty="0"/>
              <a:t>Agency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832538" y="6544246"/>
            <a:ext cx="3079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24</a:t>
            </a:fld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4663" y="243979"/>
            <a:ext cx="954405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30" dirty="0"/>
              <a:t>Vaccine</a:t>
            </a:r>
            <a:r>
              <a:rPr sz="3200" spc="-20" dirty="0"/>
              <a:t> accountability,</a:t>
            </a:r>
            <a:r>
              <a:rPr sz="3200" spc="-10" dirty="0"/>
              <a:t> </a:t>
            </a:r>
            <a:r>
              <a:rPr sz="3200" spc="-20" dirty="0"/>
              <a:t>Traceability</a:t>
            </a:r>
            <a:r>
              <a:rPr sz="3200" spc="-15" dirty="0"/>
              <a:t> </a:t>
            </a:r>
            <a:r>
              <a:rPr sz="3200" spc="-5" dirty="0"/>
              <a:t>and</a:t>
            </a:r>
            <a:r>
              <a:rPr sz="3200" spc="-15" dirty="0"/>
              <a:t> </a:t>
            </a:r>
            <a:r>
              <a:rPr sz="3200" spc="-20" dirty="0"/>
              <a:t>Reverse</a:t>
            </a:r>
            <a:r>
              <a:rPr sz="3200" spc="-15" dirty="0"/>
              <a:t> </a:t>
            </a:r>
            <a:r>
              <a:rPr sz="3200" spc="-10" dirty="0"/>
              <a:t>Logistics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270624" y="1245870"/>
            <a:ext cx="11666220" cy="46437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239395" marR="6350" indent="-227329" algn="just">
              <a:lnSpc>
                <a:spcPts val="2590"/>
              </a:lnSpc>
              <a:spcBef>
                <a:spcPts val="42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25" dirty="0">
                <a:latin typeface="Calibri"/>
                <a:cs typeface="Calibri"/>
              </a:rPr>
              <a:t>Vaccines </a:t>
            </a:r>
            <a:r>
              <a:rPr sz="2400" spc="-5" dirty="0">
                <a:latin typeface="Calibri"/>
                <a:cs typeface="Calibri"/>
              </a:rPr>
              <a:t>will </a:t>
            </a:r>
            <a:r>
              <a:rPr sz="2400" spc="-10" dirty="0">
                <a:latin typeface="Calibri"/>
                <a:cs typeface="Calibri"/>
              </a:rPr>
              <a:t>be issued by </a:t>
            </a:r>
            <a:r>
              <a:rPr sz="2400" spc="-20" dirty="0">
                <a:latin typeface="Calibri"/>
                <a:cs typeface="Calibri"/>
              </a:rPr>
              <a:t>batch </a:t>
            </a:r>
            <a:r>
              <a:rPr sz="2400" spc="-15" dirty="0">
                <a:latin typeface="Calibri"/>
                <a:cs typeface="Calibri"/>
              </a:rPr>
              <a:t>numbers </a:t>
            </a:r>
            <a:r>
              <a:rPr sz="2400" spc="-5" dirty="0">
                <a:latin typeface="Calibri"/>
                <a:cs typeface="Calibri"/>
              </a:rPr>
              <a:t>which will be clearly </a:t>
            </a:r>
            <a:r>
              <a:rPr sz="2400" spc="-15" dirty="0">
                <a:latin typeface="Calibri"/>
                <a:cs typeface="Calibri"/>
              </a:rPr>
              <a:t>documented </a:t>
            </a:r>
            <a:r>
              <a:rPr sz="2400" spc="-10" dirty="0">
                <a:latin typeface="Calibri"/>
                <a:cs typeface="Calibri"/>
              </a:rPr>
              <a:t>at </a:t>
            </a:r>
            <a:r>
              <a:rPr sz="2400" spc="-5" dirty="0">
                <a:latin typeface="Calibri"/>
                <a:cs typeface="Calibri"/>
              </a:rPr>
              <a:t>both </a:t>
            </a:r>
            <a:r>
              <a:rPr sz="2400" spc="-10" dirty="0">
                <a:latin typeface="Calibri"/>
                <a:cs typeface="Calibri"/>
              </a:rPr>
              <a:t>issuing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-10" dirty="0">
                <a:latin typeface="Calibri"/>
                <a:cs typeface="Calibri"/>
              </a:rPr>
              <a:t> receiving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stores</a:t>
            </a:r>
            <a:endParaRPr sz="2400">
              <a:latin typeface="Calibri"/>
              <a:cs typeface="Calibri"/>
            </a:endParaRPr>
          </a:p>
          <a:p>
            <a:pPr marL="239395" indent="-227329" algn="just">
              <a:lnSpc>
                <a:spcPct val="100000"/>
              </a:lnSpc>
              <a:spcBef>
                <a:spcPts val="66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20" dirty="0">
                <a:latin typeface="Calibri"/>
                <a:cs typeface="Calibri"/>
              </a:rPr>
              <a:t>Every</a:t>
            </a:r>
            <a:r>
              <a:rPr sz="2400" spc="-10" dirty="0">
                <a:latin typeface="Calibri"/>
                <a:cs typeface="Calibri"/>
              </a:rPr>
              <a:t> shipment</a:t>
            </a:r>
            <a:r>
              <a:rPr sz="2400" spc="-5" dirty="0">
                <a:latin typeface="Calibri"/>
                <a:cs typeface="Calibri"/>
              </a:rPr>
              <a:t> of</a:t>
            </a:r>
            <a:r>
              <a:rPr sz="2400" spc="-10" dirty="0">
                <a:latin typeface="Calibri"/>
                <a:cs typeface="Calibri"/>
              </a:rPr>
              <a:t> vaccines </a:t>
            </a:r>
            <a:r>
              <a:rPr sz="2400" spc="-5" dirty="0">
                <a:latin typeface="Calibri"/>
                <a:cs typeface="Calibri"/>
              </a:rPr>
              <a:t>will be </a:t>
            </a:r>
            <a:r>
              <a:rPr sz="2400" spc="-10" dirty="0">
                <a:latin typeface="Calibri"/>
                <a:cs typeface="Calibri"/>
              </a:rPr>
              <a:t>accompanied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by</a:t>
            </a:r>
            <a:r>
              <a:rPr sz="2400" spc="-5" dirty="0">
                <a:latin typeface="Calibri"/>
                <a:cs typeface="Calibri"/>
              </a:rPr>
              <a:t> armed security </a:t>
            </a:r>
            <a:r>
              <a:rPr sz="2400" spc="-10" dirty="0">
                <a:latin typeface="Calibri"/>
                <a:cs typeface="Calibri"/>
              </a:rPr>
              <a:t>personnel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 </a:t>
            </a:r>
            <a:r>
              <a:rPr sz="2400" spc="-15" dirty="0">
                <a:latin typeface="Calibri"/>
                <a:cs typeface="Calibri"/>
              </a:rPr>
              <a:t>validators</a:t>
            </a:r>
            <a:endParaRPr sz="2400">
              <a:latin typeface="Calibri"/>
              <a:cs typeface="Calibri"/>
            </a:endParaRPr>
          </a:p>
          <a:p>
            <a:pPr marL="239395" marR="5715" indent="-227329" algn="just">
              <a:lnSpc>
                <a:spcPct val="90100"/>
              </a:lnSpc>
              <a:spcBef>
                <a:spcPts val="994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15" dirty="0">
                <a:latin typeface="Calibri"/>
                <a:cs typeface="Calibri"/>
              </a:rPr>
              <a:t>NPHCDA </a:t>
            </a:r>
            <a:r>
              <a:rPr sz="2400" spc="-5" dirty="0">
                <a:latin typeface="Calibri"/>
                <a:cs typeface="Calibri"/>
              </a:rPr>
              <a:t>will be </a:t>
            </a:r>
            <a:r>
              <a:rPr sz="2400" spc="-15" dirty="0">
                <a:latin typeface="Calibri"/>
                <a:cs typeface="Calibri"/>
              </a:rPr>
              <a:t>leveraging </a:t>
            </a:r>
            <a:r>
              <a:rPr sz="2400" spc="-5" dirty="0">
                <a:latin typeface="Calibri"/>
                <a:cs typeface="Calibri"/>
              </a:rPr>
              <a:t>on </a:t>
            </a:r>
            <a:r>
              <a:rPr sz="2400" dirty="0">
                <a:latin typeface="Calibri"/>
                <a:cs typeface="Calibri"/>
              </a:rPr>
              <a:t>the </a:t>
            </a:r>
            <a:r>
              <a:rPr sz="2400" spc="-15" dirty="0">
                <a:latin typeface="Calibri"/>
                <a:cs typeface="Calibri"/>
              </a:rPr>
              <a:t>Polio </a:t>
            </a:r>
            <a:r>
              <a:rPr sz="2400" spc="-10" dirty="0">
                <a:latin typeface="Calibri"/>
                <a:cs typeface="Calibri"/>
              </a:rPr>
              <a:t>experience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10" dirty="0">
                <a:latin typeface="Calibri"/>
                <a:cs typeface="Calibri"/>
              </a:rPr>
              <a:t>select </a:t>
            </a:r>
            <a:r>
              <a:rPr sz="2400" spc="-5" dirty="0">
                <a:latin typeface="Calibri"/>
                <a:cs typeface="Calibri"/>
              </a:rPr>
              <a:t>the </a:t>
            </a:r>
            <a:r>
              <a:rPr sz="2400" spc="-25" dirty="0">
                <a:latin typeface="Calibri"/>
                <a:cs typeface="Calibri"/>
              </a:rPr>
              <a:t>Vaccine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Accountability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Officers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(VAOs)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at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national,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States,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LGAs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Ward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levels,</a:t>
            </a:r>
            <a:r>
              <a:rPr sz="2400" spc="-5" dirty="0">
                <a:latin typeface="Calibri"/>
                <a:cs typeface="Calibri"/>
              </a:rPr>
              <a:t> with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clear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TORs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are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to</a:t>
            </a:r>
            <a:r>
              <a:rPr sz="2400" spc="509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be 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appointed </a:t>
            </a:r>
            <a:r>
              <a:rPr sz="2400" spc="-15" dirty="0">
                <a:latin typeface="Calibri"/>
                <a:cs typeface="Calibri"/>
              </a:rPr>
              <a:t>to </a:t>
            </a:r>
            <a:r>
              <a:rPr sz="2400" spc="-5" dirty="0">
                <a:latin typeface="Calibri"/>
                <a:cs typeface="Calibri"/>
              </a:rPr>
              <a:t>support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vaccine accountability</a:t>
            </a:r>
            <a:endParaRPr sz="2400">
              <a:latin typeface="Calibri"/>
              <a:cs typeface="Calibri"/>
            </a:endParaRPr>
          </a:p>
          <a:p>
            <a:pPr marL="239395" marR="5080" indent="-227329">
              <a:lnSpc>
                <a:spcPts val="2590"/>
              </a:lnSpc>
              <a:spcBef>
                <a:spcPts val="1025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The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VAOs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will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keep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records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quantities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vaccines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batch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numbers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6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ensure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physical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count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dirty="0">
                <a:latin typeface="Calibri"/>
                <a:cs typeface="Calibri"/>
              </a:rPr>
              <a:t> all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returned</a:t>
            </a:r>
            <a:r>
              <a:rPr sz="2400" spc="-5" dirty="0">
                <a:latin typeface="Calibri"/>
                <a:cs typeface="Calibri"/>
              </a:rPr>
              <a:t> vials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(opened and</a:t>
            </a:r>
            <a:r>
              <a:rPr sz="2400" spc="-10" dirty="0">
                <a:latin typeface="Calibri"/>
                <a:cs typeface="Calibri"/>
              </a:rPr>
              <a:t> unopened)</a:t>
            </a:r>
            <a:endParaRPr sz="2400">
              <a:latin typeface="Calibri"/>
              <a:cs typeface="Calibri"/>
            </a:endParaRPr>
          </a:p>
          <a:p>
            <a:pPr marL="239395" marR="7620" indent="-227329">
              <a:lnSpc>
                <a:spcPts val="2590"/>
              </a:lnSpc>
              <a:spcBef>
                <a:spcPts val="100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The</a:t>
            </a:r>
            <a:r>
              <a:rPr sz="2400" spc="33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VAOs</a:t>
            </a:r>
            <a:r>
              <a:rPr sz="2400" spc="3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will</a:t>
            </a:r>
            <a:r>
              <a:rPr sz="2400" spc="3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also</a:t>
            </a:r>
            <a:r>
              <a:rPr sz="2400" spc="3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review</a:t>
            </a:r>
            <a:r>
              <a:rPr sz="2400" spc="34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data</a:t>
            </a:r>
            <a:r>
              <a:rPr sz="2400" spc="3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spc="3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issuance,</a:t>
            </a:r>
            <a:r>
              <a:rPr sz="2400" spc="3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receipt</a:t>
            </a:r>
            <a:r>
              <a:rPr sz="2400" spc="3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3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utilization</a:t>
            </a:r>
            <a:r>
              <a:rPr sz="2400" spc="3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3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vaccines</a:t>
            </a:r>
            <a:r>
              <a:rPr sz="2400" spc="3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spc="3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3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daily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basis</a:t>
            </a:r>
            <a:endParaRPr sz="2400">
              <a:latin typeface="Calibri"/>
              <a:cs typeface="Calibri"/>
            </a:endParaRPr>
          </a:p>
          <a:p>
            <a:pPr marL="239395" marR="6985" indent="-227329">
              <a:lnSpc>
                <a:spcPts val="2590"/>
              </a:lnSpc>
              <a:spcBef>
                <a:spcPts val="1000"/>
              </a:spcBef>
              <a:buFont typeface="Arial MT"/>
              <a:buChar char="•"/>
              <a:tabLst>
                <a:tab pos="240029" algn="l"/>
              </a:tabLst>
            </a:pPr>
            <a:r>
              <a:rPr sz="2400" spc="-10" dirty="0">
                <a:latin typeface="Calibri"/>
                <a:cs typeface="Calibri"/>
              </a:rPr>
              <a:t>The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VAOs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will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also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ensure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that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records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on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reverse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logistics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(usable,</a:t>
            </a:r>
            <a:r>
              <a:rPr sz="2400" spc="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punctured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vials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4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filled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Safety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Boxes)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are</a:t>
            </a:r>
            <a:r>
              <a:rPr sz="2400" spc="-10" dirty="0">
                <a:latin typeface="Calibri"/>
                <a:cs typeface="Calibri"/>
              </a:rPr>
              <a:t> properly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kept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062012"/>
            <a:ext cx="12192635" cy="12700"/>
          </a:xfrm>
          <a:custGeom>
            <a:avLst/>
            <a:gdLst/>
            <a:ahLst/>
            <a:cxnLst/>
            <a:rect l="l" t="t" r="r" b="b"/>
            <a:pathLst>
              <a:path w="12192635" h="12700">
                <a:moveTo>
                  <a:pt x="0" y="0"/>
                </a:moveTo>
                <a:lnTo>
                  <a:pt x="12192114" y="12585"/>
                </a:lnTo>
              </a:path>
            </a:pathLst>
          </a:custGeom>
          <a:ln w="6479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pc="-5" dirty="0"/>
              <a:t>NPHCDA</a:t>
            </a:r>
            <a:r>
              <a:rPr dirty="0"/>
              <a:t> –</a:t>
            </a:r>
            <a:r>
              <a:rPr spc="5" dirty="0"/>
              <a:t> </a:t>
            </a:r>
            <a:r>
              <a:rPr spc="-5" dirty="0"/>
              <a:t>National</a:t>
            </a:r>
            <a:r>
              <a:rPr spc="5" dirty="0"/>
              <a:t> </a:t>
            </a:r>
            <a:r>
              <a:rPr dirty="0"/>
              <a:t>Primary</a:t>
            </a:r>
            <a:r>
              <a:rPr spc="10" dirty="0"/>
              <a:t> </a:t>
            </a:r>
            <a:r>
              <a:rPr dirty="0"/>
              <a:t>Health</a:t>
            </a:r>
            <a:r>
              <a:rPr spc="5" dirty="0"/>
              <a:t> </a:t>
            </a:r>
            <a:r>
              <a:rPr spc="-5" dirty="0"/>
              <a:t>Care</a:t>
            </a:r>
            <a:r>
              <a:rPr spc="10" dirty="0"/>
              <a:t> </a:t>
            </a:r>
            <a:r>
              <a:rPr spc="-5" dirty="0"/>
              <a:t>Development</a:t>
            </a:r>
            <a:r>
              <a:rPr spc="5" dirty="0"/>
              <a:t> </a:t>
            </a:r>
            <a:r>
              <a:rPr spc="-5" dirty="0"/>
              <a:t>Agency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10">
              <a:lnSpc>
                <a:spcPts val="2010"/>
              </a:lnSpc>
            </a:pPr>
            <a:fld id="{81D60167-4931-47E6-BA6A-407CBD079E47}" type="slidenum">
              <a:rPr spc="15" dirty="0"/>
              <a:t>25</a:t>
            </a:fld>
            <a:endParaRPr spc="1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80756" y="761758"/>
            <a:ext cx="8892540" cy="5508625"/>
            <a:chOff x="1580756" y="761758"/>
            <a:chExt cx="8892540" cy="55086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19564" y="761758"/>
              <a:ext cx="2847962" cy="30351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98561" y="3544557"/>
              <a:ext cx="3029038" cy="27255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11924" y="761758"/>
              <a:ext cx="3660838" cy="30351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448236" y="3460318"/>
              <a:ext cx="3301923" cy="280979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80756" y="799922"/>
              <a:ext cx="1694180" cy="1798955"/>
            </a:xfrm>
            <a:custGeom>
              <a:avLst/>
              <a:gdLst/>
              <a:ahLst/>
              <a:cxnLst/>
              <a:rect l="l" t="t" r="r" b="b"/>
              <a:pathLst>
                <a:path w="1694179" h="1798955">
                  <a:moveTo>
                    <a:pt x="1693799" y="0"/>
                  </a:moveTo>
                  <a:lnTo>
                    <a:pt x="0" y="0"/>
                  </a:lnTo>
                  <a:lnTo>
                    <a:pt x="0" y="1798916"/>
                  </a:lnTo>
                  <a:lnTo>
                    <a:pt x="847090" y="1798916"/>
                  </a:lnTo>
                  <a:lnTo>
                    <a:pt x="1693799" y="1798916"/>
                  </a:lnTo>
                  <a:lnTo>
                    <a:pt x="1693799" y="0"/>
                  </a:lnTo>
                  <a:close/>
                </a:path>
              </a:pathLst>
            </a:custGeom>
            <a:solidFill>
              <a:srgbClr val="DDEAF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658785" y="834377"/>
            <a:ext cx="1383030" cy="1730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4150">
              <a:lnSpc>
                <a:spcPct val="99800"/>
              </a:lnSpc>
              <a:spcBef>
                <a:spcPts val="100"/>
              </a:spcBef>
            </a:pPr>
            <a:r>
              <a:rPr sz="1400" spc="-5" dirty="0">
                <a:latin typeface="Calibri Light"/>
                <a:cs typeface="Calibri Light"/>
              </a:rPr>
              <a:t>GENERAL AND </a:t>
            </a:r>
            <a:r>
              <a:rPr sz="140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HEALTH </a:t>
            </a:r>
            <a:r>
              <a:rPr sz="140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I</a:t>
            </a:r>
            <a:r>
              <a:rPr sz="1400" spc="5" dirty="0">
                <a:latin typeface="Calibri Light"/>
                <a:cs typeface="Calibri Light"/>
              </a:rPr>
              <a:t>N</a:t>
            </a:r>
            <a:r>
              <a:rPr sz="1400" spc="10" dirty="0">
                <a:latin typeface="Calibri Light"/>
                <a:cs typeface="Calibri Light"/>
              </a:rPr>
              <a:t>T</a:t>
            </a:r>
            <a:r>
              <a:rPr sz="1400" spc="-5" dirty="0">
                <a:latin typeface="Calibri Light"/>
                <a:cs typeface="Calibri Light"/>
              </a:rPr>
              <a:t>ER</a:t>
            </a:r>
            <a:r>
              <a:rPr sz="1400" spc="15" dirty="0">
                <a:latin typeface="Calibri Light"/>
                <a:cs typeface="Calibri Light"/>
              </a:rPr>
              <a:t>N</a:t>
            </a:r>
            <a:r>
              <a:rPr sz="1400" spc="-5" dirty="0">
                <a:latin typeface="Calibri Light"/>
                <a:cs typeface="Calibri Light"/>
              </a:rPr>
              <a:t>A</a:t>
            </a:r>
            <a:r>
              <a:rPr sz="1400" dirty="0">
                <a:latin typeface="Calibri Light"/>
                <a:cs typeface="Calibri Light"/>
              </a:rPr>
              <a:t>T</a:t>
            </a:r>
            <a:r>
              <a:rPr sz="1400" spc="5" dirty="0">
                <a:latin typeface="Calibri Light"/>
                <a:cs typeface="Calibri Light"/>
              </a:rPr>
              <a:t>I</a:t>
            </a:r>
            <a:r>
              <a:rPr sz="1400" dirty="0">
                <a:latin typeface="Calibri Light"/>
                <a:cs typeface="Calibri Light"/>
              </a:rPr>
              <a:t>O</a:t>
            </a:r>
            <a:r>
              <a:rPr sz="1400" spc="5" dirty="0">
                <a:latin typeface="Calibri Light"/>
                <a:cs typeface="Calibri Light"/>
              </a:rPr>
              <a:t>NA</a:t>
            </a:r>
            <a:r>
              <a:rPr sz="1400" dirty="0">
                <a:latin typeface="Calibri Light"/>
                <a:cs typeface="Calibri Light"/>
              </a:rPr>
              <a:t>L  LIMITED</a:t>
            </a:r>
            <a:r>
              <a:rPr sz="1400" spc="-3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FLEET</a:t>
            </a:r>
            <a:endParaRPr sz="1400">
              <a:latin typeface="Calibri Light"/>
              <a:cs typeface="Calibri Light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Calibri Light"/>
                <a:cs typeface="Calibri Light"/>
              </a:rPr>
              <a:t>Plot 622,Atiku </a:t>
            </a:r>
            <a:r>
              <a:rPr sz="140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Abubakar</a:t>
            </a:r>
            <a:r>
              <a:rPr sz="1400" spc="-40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Way,</a:t>
            </a:r>
            <a:r>
              <a:rPr sz="1400" spc="-30" dirty="0">
                <a:latin typeface="Calibri Light"/>
                <a:cs typeface="Calibri Light"/>
              </a:rPr>
              <a:t> </a:t>
            </a:r>
            <a:r>
              <a:rPr sz="1400" dirty="0">
                <a:latin typeface="Calibri Light"/>
                <a:cs typeface="Calibri Light"/>
              </a:rPr>
              <a:t>Idu </a:t>
            </a:r>
            <a:r>
              <a:rPr sz="1400" spc="-300" dirty="0">
                <a:latin typeface="Calibri Light"/>
                <a:cs typeface="Calibri Light"/>
              </a:rPr>
              <a:t> </a:t>
            </a:r>
            <a:r>
              <a:rPr sz="1400" spc="-5" dirty="0">
                <a:latin typeface="Calibri Light"/>
                <a:cs typeface="Calibri Light"/>
              </a:rPr>
              <a:t>Industrial Area, </a:t>
            </a:r>
            <a:r>
              <a:rPr sz="1400" dirty="0">
                <a:latin typeface="Calibri Light"/>
                <a:cs typeface="Calibri Light"/>
              </a:rPr>
              <a:t> Abuja</a:t>
            </a:r>
            <a:endParaRPr sz="1400">
              <a:latin typeface="Calibri Light"/>
              <a:cs typeface="Calibri Ligh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pc="-5" dirty="0"/>
              <a:t>NPHCDA</a:t>
            </a:r>
            <a:r>
              <a:rPr dirty="0"/>
              <a:t> –</a:t>
            </a:r>
            <a:r>
              <a:rPr spc="5" dirty="0"/>
              <a:t> </a:t>
            </a:r>
            <a:r>
              <a:rPr spc="-5" dirty="0"/>
              <a:t>National</a:t>
            </a:r>
            <a:r>
              <a:rPr spc="5" dirty="0"/>
              <a:t> </a:t>
            </a:r>
            <a:r>
              <a:rPr dirty="0"/>
              <a:t>Primary</a:t>
            </a:r>
            <a:r>
              <a:rPr spc="10" dirty="0"/>
              <a:t> </a:t>
            </a:r>
            <a:r>
              <a:rPr dirty="0"/>
              <a:t>Health</a:t>
            </a:r>
            <a:r>
              <a:rPr spc="5" dirty="0"/>
              <a:t> </a:t>
            </a:r>
            <a:r>
              <a:rPr spc="-5" dirty="0"/>
              <a:t>Care</a:t>
            </a:r>
            <a:r>
              <a:rPr spc="10" dirty="0"/>
              <a:t> </a:t>
            </a:r>
            <a:r>
              <a:rPr spc="-5" dirty="0"/>
              <a:t>Development</a:t>
            </a:r>
            <a:r>
              <a:rPr spc="5" dirty="0"/>
              <a:t> </a:t>
            </a:r>
            <a:r>
              <a:rPr spc="-5" dirty="0"/>
              <a:t>Agency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10">
              <a:lnSpc>
                <a:spcPts val="2010"/>
              </a:lnSpc>
            </a:pPr>
            <a:fld id="{81D60167-4931-47E6-BA6A-407CBD079E47}" type="slidenum">
              <a:rPr spc="15" dirty="0"/>
              <a:t>26</a:t>
            </a:fld>
            <a:endParaRPr spc="15" dirty="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051458" y="117983"/>
            <a:ext cx="100336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Prepositioned</a:t>
            </a:r>
            <a:r>
              <a:rPr sz="2400" dirty="0"/>
              <a:t> </a:t>
            </a:r>
            <a:r>
              <a:rPr sz="2400" spc="-5" dirty="0"/>
              <a:t>Cold</a:t>
            </a:r>
            <a:r>
              <a:rPr sz="2400" spc="-10" dirty="0"/>
              <a:t> </a:t>
            </a:r>
            <a:r>
              <a:rPr sz="2400" spc="-5" dirty="0"/>
              <a:t>Vaccine</a:t>
            </a:r>
            <a:r>
              <a:rPr sz="2400" spc="5" dirty="0"/>
              <a:t> </a:t>
            </a:r>
            <a:r>
              <a:rPr sz="2400" spc="-5" dirty="0"/>
              <a:t>delivery</a:t>
            </a:r>
            <a:r>
              <a:rPr sz="2400" spc="10" dirty="0"/>
              <a:t> </a:t>
            </a:r>
            <a:r>
              <a:rPr sz="2400" spc="-10" dirty="0"/>
              <a:t>Vans</a:t>
            </a:r>
            <a:r>
              <a:rPr sz="2400" dirty="0"/>
              <a:t> </a:t>
            </a:r>
            <a:r>
              <a:rPr sz="2400" spc="-5" dirty="0"/>
              <a:t>from</a:t>
            </a:r>
            <a:r>
              <a:rPr sz="2400" spc="5" dirty="0"/>
              <a:t> </a:t>
            </a:r>
            <a:r>
              <a:rPr sz="2400" spc="-5" dirty="0"/>
              <a:t>private</a:t>
            </a:r>
            <a:r>
              <a:rPr sz="2400" spc="10" dirty="0"/>
              <a:t> </a:t>
            </a:r>
            <a:r>
              <a:rPr sz="2400" spc="-5" dirty="0"/>
              <a:t>vendors</a:t>
            </a:r>
            <a:r>
              <a:rPr sz="2400" spc="5" dirty="0"/>
              <a:t> </a:t>
            </a:r>
            <a:r>
              <a:rPr sz="2400" dirty="0"/>
              <a:t>– more </a:t>
            </a:r>
            <a:r>
              <a:rPr sz="2400" spc="-5" dirty="0"/>
              <a:t>pictures</a:t>
            </a:r>
            <a:endParaRPr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1974" y="350545"/>
            <a:ext cx="25787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30" dirty="0"/>
              <a:t>Waste</a:t>
            </a:r>
            <a:r>
              <a:rPr sz="2400" spc="-70" dirty="0"/>
              <a:t> </a:t>
            </a:r>
            <a:r>
              <a:rPr sz="2400" spc="-10" dirty="0"/>
              <a:t>Management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90944" y="1070627"/>
            <a:ext cx="11687810" cy="4965065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marL="264795" indent="-227329">
              <a:lnSpc>
                <a:spcPct val="100000"/>
              </a:lnSpc>
              <a:spcBef>
                <a:spcPts val="1360"/>
              </a:spcBef>
              <a:buFont typeface="Arial MT"/>
              <a:buChar char="•"/>
              <a:tabLst>
                <a:tab pos="264795" algn="l"/>
                <a:tab pos="265430" algn="l"/>
              </a:tabLst>
            </a:pP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Disposal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vaccine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 vials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will 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be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through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boil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bury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methods.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Other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25" dirty="0">
                <a:solidFill>
                  <a:srgbClr val="FF0000"/>
                </a:solidFill>
                <a:latin typeface="Calibri"/>
                <a:cs typeface="Calibri"/>
              </a:rPr>
              <a:t>wastes</a:t>
            </a:r>
            <a:r>
              <a:rPr sz="2200" spc="-10" dirty="0">
                <a:solidFill>
                  <a:srgbClr val="FF0000"/>
                </a:solidFill>
                <a:latin typeface="Calibri"/>
                <a:cs typeface="Calibri"/>
              </a:rPr>
              <a:t> will</a:t>
            </a:r>
            <a:r>
              <a:rPr sz="2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Calibri"/>
                <a:cs typeface="Calibri"/>
              </a:rPr>
              <a:t>be </a:t>
            </a:r>
            <a:r>
              <a:rPr sz="2200" spc="-15" dirty="0">
                <a:solidFill>
                  <a:srgbClr val="FF0000"/>
                </a:solidFill>
                <a:latin typeface="Calibri"/>
                <a:cs typeface="Calibri"/>
              </a:rPr>
              <a:t>incinerated</a:t>
            </a:r>
            <a:endParaRPr sz="2200">
              <a:latin typeface="Calibri"/>
              <a:cs typeface="Calibri"/>
            </a:endParaRPr>
          </a:p>
          <a:p>
            <a:pPr marL="264795" marR="30480" indent="-227329">
              <a:lnSpc>
                <a:spcPct val="109800"/>
              </a:lnSpc>
              <a:spcBef>
                <a:spcPts val="1000"/>
              </a:spcBef>
              <a:buFont typeface="Arial MT"/>
              <a:buChar char="•"/>
              <a:tabLst>
                <a:tab pos="264795" algn="l"/>
                <a:tab pos="265430" algn="l"/>
              </a:tabLst>
            </a:pPr>
            <a:r>
              <a:rPr sz="2200" spc="-35" dirty="0">
                <a:latin typeface="Calibri"/>
                <a:cs typeface="Calibri"/>
              </a:rPr>
              <a:t>Waste</a:t>
            </a:r>
            <a:r>
              <a:rPr sz="2200" spc="34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management</a:t>
            </a:r>
            <a:r>
              <a:rPr sz="2200" spc="35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committees</a:t>
            </a:r>
            <a:r>
              <a:rPr sz="2200" spc="3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will</a:t>
            </a:r>
            <a:r>
              <a:rPr sz="2200" spc="3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be</a:t>
            </a:r>
            <a:r>
              <a:rPr sz="2200" spc="34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reactivated</a:t>
            </a:r>
            <a:r>
              <a:rPr sz="2200" spc="35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at</a:t>
            </a:r>
            <a:r>
              <a:rPr sz="2200" spc="3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spc="35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State,</a:t>
            </a:r>
            <a:r>
              <a:rPr sz="2200" spc="33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LGA</a:t>
            </a:r>
            <a:r>
              <a:rPr sz="2200" spc="3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and</a:t>
            </a:r>
            <a:r>
              <a:rPr sz="2200" spc="345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Ward</a:t>
            </a:r>
            <a:r>
              <a:rPr sz="2200" spc="3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levels</a:t>
            </a:r>
            <a:r>
              <a:rPr sz="2200" spc="3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with</a:t>
            </a:r>
            <a:r>
              <a:rPr sz="2200" spc="3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clear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terms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spc="-25" dirty="0">
                <a:latin typeface="Calibri"/>
                <a:cs typeface="Calibri"/>
              </a:rPr>
              <a:t>reference</a:t>
            </a:r>
            <a:endParaRPr sz="2200">
              <a:latin typeface="Calibri"/>
              <a:cs typeface="Calibri"/>
            </a:endParaRPr>
          </a:p>
          <a:p>
            <a:pPr marL="264795" indent="-227329">
              <a:lnSpc>
                <a:spcPct val="100000"/>
              </a:lnSpc>
              <a:spcBef>
                <a:spcPts val="1260"/>
              </a:spcBef>
              <a:buFont typeface="Arial MT"/>
              <a:buChar char="•"/>
              <a:tabLst>
                <a:tab pos="264795" algn="l"/>
                <a:tab pos="265430" algn="l"/>
              </a:tabLst>
            </a:pP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-10" dirty="0">
                <a:latin typeface="Calibri"/>
                <a:cs typeface="Calibri"/>
              </a:rPr>
              <a:t> WMCs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will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develop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waste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management</a:t>
            </a:r>
            <a:r>
              <a:rPr sz="2200" spc="-10" dirty="0">
                <a:latin typeface="Calibri"/>
                <a:cs typeface="Calibri"/>
              </a:rPr>
              <a:t> plans,</a:t>
            </a:r>
            <a:r>
              <a:rPr sz="2200" spc="-15" dirty="0">
                <a:latin typeface="Calibri"/>
                <a:cs typeface="Calibri"/>
              </a:rPr>
              <a:t> suitable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for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their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areas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responsibility</a:t>
            </a:r>
            <a:endParaRPr sz="2200">
              <a:latin typeface="Calibri"/>
              <a:cs typeface="Calibri"/>
            </a:endParaRPr>
          </a:p>
          <a:p>
            <a:pPr marL="264795" indent="-227329">
              <a:lnSpc>
                <a:spcPct val="100000"/>
              </a:lnSpc>
              <a:spcBef>
                <a:spcPts val="1260"/>
              </a:spcBef>
              <a:buFont typeface="Arial MT"/>
              <a:buChar char="•"/>
              <a:tabLst>
                <a:tab pos="264795" algn="l"/>
                <a:tab pos="265430" algn="l"/>
              </a:tabLst>
            </a:pP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committees</a:t>
            </a:r>
            <a:r>
              <a:rPr sz="2200" spc="-10" dirty="0">
                <a:latin typeface="Calibri"/>
                <a:cs typeface="Calibri"/>
              </a:rPr>
              <a:t> will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be </a:t>
            </a:r>
            <a:r>
              <a:rPr sz="2200" spc="-15" dirty="0">
                <a:latin typeface="Calibri"/>
                <a:cs typeface="Calibri"/>
              </a:rPr>
              <a:t>responsible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for:</a:t>
            </a:r>
            <a:endParaRPr sz="2200">
              <a:latin typeface="Calibri"/>
              <a:cs typeface="Calibri"/>
            </a:endParaRPr>
          </a:p>
          <a:p>
            <a:pPr marL="721995" lvl="1" indent="-227329">
              <a:lnSpc>
                <a:spcPct val="100000"/>
              </a:lnSpc>
              <a:spcBef>
                <a:spcPts val="750"/>
              </a:spcBef>
              <a:buFont typeface="Courier New"/>
              <a:buChar char="o"/>
              <a:tabLst>
                <a:tab pos="722630" algn="l"/>
              </a:tabLst>
            </a:pPr>
            <a:r>
              <a:rPr sz="2200" spc="-15" dirty="0">
                <a:latin typeface="Calibri"/>
                <a:cs typeface="Calibri"/>
              </a:rPr>
              <a:t>Identification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spc="-10" dirty="0">
                <a:latin typeface="Calibri"/>
                <a:cs typeface="Calibri"/>
              </a:rPr>
              <a:t>collection/holding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points </a:t>
            </a:r>
            <a:r>
              <a:rPr sz="2200" spc="-25" dirty="0">
                <a:latin typeface="Calibri"/>
                <a:cs typeface="Calibri"/>
              </a:rPr>
              <a:t>for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wastes,</a:t>
            </a:r>
            <a:endParaRPr sz="2200">
              <a:latin typeface="Calibri"/>
              <a:cs typeface="Calibri"/>
            </a:endParaRPr>
          </a:p>
          <a:p>
            <a:pPr marL="721995" lvl="1" indent="-227329">
              <a:lnSpc>
                <a:spcPct val="100000"/>
              </a:lnSpc>
              <a:spcBef>
                <a:spcPts val="760"/>
              </a:spcBef>
              <a:buFont typeface="Courier New"/>
              <a:buChar char="o"/>
              <a:tabLst>
                <a:tab pos="722630" algn="l"/>
              </a:tabLst>
            </a:pPr>
            <a:r>
              <a:rPr sz="2200" spc="-15" dirty="0">
                <a:latin typeface="Calibri"/>
                <a:cs typeface="Calibri"/>
              </a:rPr>
              <a:t>Proper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documentation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 </a:t>
            </a:r>
            <a:r>
              <a:rPr sz="2200" spc="-25" dirty="0">
                <a:latin typeface="Calibri"/>
                <a:cs typeface="Calibri"/>
              </a:rPr>
              <a:t>wastes</a:t>
            </a:r>
            <a:r>
              <a:rPr sz="2200" spc="-15" dirty="0">
                <a:latin typeface="Calibri"/>
                <a:cs typeface="Calibri"/>
              </a:rPr>
              <a:t> collected,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especially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for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sharps</a:t>
            </a:r>
            <a:endParaRPr sz="2200">
              <a:latin typeface="Calibri"/>
              <a:cs typeface="Calibri"/>
            </a:endParaRPr>
          </a:p>
          <a:p>
            <a:pPr marL="721995" lvl="1" indent="-227329">
              <a:lnSpc>
                <a:spcPct val="100000"/>
              </a:lnSpc>
              <a:spcBef>
                <a:spcPts val="760"/>
              </a:spcBef>
              <a:buFont typeface="Courier New"/>
              <a:buChar char="o"/>
              <a:tabLst>
                <a:tab pos="722630" algn="l"/>
              </a:tabLst>
            </a:pPr>
            <a:r>
              <a:rPr sz="2200" spc="-10" dirty="0">
                <a:latin typeface="Calibri"/>
                <a:cs typeface="Calibri"/>
              </a:rPr>
              <a:t>Designing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efficient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waste</a:t>
            </a:r>
            <a:r>
              <a:rPr sz="2200" spc="-15" dirty="0">
                <a:latin typeface="Calibri"/>
                <a:cs typeface="Calibri"/>
              </a:rPr>
              <a:t> transportation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system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where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required,</a:t>
            </a:r>
            <a:endParaRPr sz="2200">
              <a:latin typeface="Calibri"/>
              <a:cs typeface="Calibri"/>
            </a:endParaRPr>
          </a:p>
          <a:p>
            <a:pPr marL="721995" lvl="1" indent="-227329">
              <a:lnSpc>
                <a:spcPct val="100000"/>
              </a:lnSpc>
              <a:spcBef>
                <a:spcPts val="760"/>
              </a:spcBef>
              <a:buFont typeface="Courier New"/>
              <a:buChar char="o"/>
              <a:tabLst>
                <a:tab pos="722630" algn="l"/>
              </a:tabLst>
            </a:pPr>
            <a:r>
              <a:rPr sz="2200" spc="-15" dirty="0">
                <a:latin typeface="Calibri"/>
                <a:cs typeface="Calibri"/>
              </a:rPr>
              <a:t>Identification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incineration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facilities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10" dirty="0">
                <a:latin typeface="Calibri"/>
                <a:cs typeface="Calibri"/>
              </a:rPr>
              <a:t> the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state</a:t>
            </a:r>
            <a:endParaRPr sz="2200">
              <a:latin typeface="Calibri"/>
              <a:cs typeface="Calibri"/>
            </a:endParaRPr>
          </a:p>
          <a:p>
            <a:pPr marL="721995" lvl="1" indent="-227329">
              <a:lnSpc>
                <a:spcPct val="100000"/>
              </a:lnSpc>
              <a:spcBef>
                <a:spcPts val="760"/>
              </a:spcBef>
              <a:buFont typeface="Courier New"/>
              <a:buChar char="o"/>
              <a:tabLst>
                <a:tab pos="722630" algn="l"/>
              </a:tabLst>
            </a:pPr>
            <a:r>
              <a:rPr sz="2200" spc="-15" dirty="0">
                <a:latin typeface="Calibri"/>
                <a:cs typeface="Calibri"/>
              </a:rPr>
              <a:t>Mobilization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required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resources</a:t>
            </a:r>
            <a:r>
              <a:rPr sz="2200" spc="-20" dirty="0">
                <a:latin typeface="Calibri"/>
                <a:cs typeface="Calibri"/>
              </a:rPr>
              <a:t> for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waste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management</a:t>
            </a:r>
            <a:endParaRPr sz="2200">
              <a:latin typeface="Calibri"/>
              <a:cs typeface="Calibri"/>
            </a:endParaRPr>
          </a:p>
          <a:p>
            <a:pPr marL="721995" lvl="1" indent="-227329">
              <a:lnSpc>
                <a:spcPct val="100000"/>
              </a:lnSpc>
              <a:spcBef>
                <a:spcPts val="760"/>
              </a:spcBef>
              <a:buFont typeface="Courier New"/>
              <a:buChar char="o"/>
              <a:tabLst>
                <a:tab pos="722630" algn="l"/>
              </a:tabLst>
            </a:pPr>
            <a:r>
              <a:rPr sz="2200" spc="-10" dirty="0">
                <a:latin typeface="Calibri"/>
                <a:cs typeface="Calibri"/>
              </a:rPr>
              <a:t>Monitoring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waste </a:t>
            </a:r>
            <a:r>
              <a:rPr sz="2200" spc="-15" dirty="0">
                <a:latin typeface="Calibri"/>
                <a:cs typeface="Calibri"/>
              </a:rPr>
              <a:t>management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practices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1062012"/>
            <a:ext cx="12192635" cy="12700"/>
          </a:xfrm>
          <a:custGeom>
            <a:avLst/>
            <a:gdLst/>
            <a:ahLst/>
            <a:cxnLst/>
            <a:rect l="l" t="t" r="r" b="b"/>
            <a:pathLst>
              <a:path w="12192635" h="12700">
                <a:moveTo>
                  <a:pt x="0" y="0"/>
                </a:moveTo>
                <a:lnTo>
                  <a:pt x="12192114" y="12585"/>
                </a:lnTo>
              </a:path>
            </a:pathLst>
          </a:custGeom>
          <a:ln w="6479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pc="-5" dirty="0"/>
              <a:t>NPHCDA</a:t>
            </a:r>
            <a:r>
              <a:rPr dirty="0"/>
              <a:t> –</a:t>
            </a:r>
            <a:r>
              <a:rPr spc="5" dirty="0"/>
              <a:t> </a:t>
            </a:r>
            <a:r>
              <a:rPr spc="-5" dirty="0"/>
              <a:t>National</a:t>
            </a:r>
            <a:r>
              <a:rPr spc="5" dirty="0"/>
              <a:t> </a:t>
            </a:r>
            <a:r>
              <a:rPr dirty="0"/>
              <a:t>Primary</a:t>
            </a:r>
            <a:r>
              <a:rPr spc="10" dirty="0"/>
              <a:t> </a:t>
            </a:r>
            <a:r>
              <a:rPr dirty="0"/>
              <a:t>Health</a:t>
            </a:r>
            <a:r>
              <a:rPr spc="5" dirty="0"/>
              <a:t> </a:t>
            </a:r>
            <a:r>
              <a:rPr spc="-5" dirty="0"/>
              <a:t>Care</a:t>
            </a:r>
            <a:r>
              <a:rPr spc="10" dirty="0"/>
              <a:t> </a:t>
            </a:r>
            <a:r>
              <a:rPr spc="-5" dirty="0"/>
              <a:t>Development</a:t>
            </a:r>
            <a:r>
              <a:rPr spc="5" dirty="0"/>
              <a:t> </a:t>
            </a:r>
            <a:r>
              <a:rPr spc="-5" dirty="0"/>
              <a:t>Agency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10">
              <a:lnSpc>
                <a:spcPts val="2010"/>
              </a:lnSpc>
            </a:pPr>
            <a:fld id="{81D60167-4931-47E6-BA6A-407CBD079E47}" type="slidenum">
              <a:rPr spc="15" dirty="0"/>
              <a:t>27</a:t>
            </a:fld>
            <a:endParaRPr spc="15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81974" y="354139"/>
            <a:ext cx="67398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5" dirty="0">
                <a:solidFill>
                  <a:srgbClr val="000000"/>
                </a:solidFill>
                <a:latin typeface="Calibri"/>
                <a:cs typeface="Calibri"/>
              </a:rPr>
              <a:t>COVID-19</a:t>
            </a:r>
            <a:r>
              <a:rPr sz="2400" b="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b="0" spc="-20" dirty="0">
                <a:solidFill>
                  <a:srgbClr val="000000"/>
                </a:solidFill>
                <a:latin typeface="Calibri"/>
                <a:cs typeface="Calibri"/>
              </a:rPr>
              <a:t>Vaccine:</a:t>
            </a:r>
            <a:r>
              <a:rPr sz="2400" b="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2400" spc="-30" dirty="0"/>
              <a:t>Waste</a:t>
            </a:r>
            <a:r>
              <a:rPr sz="2400" dirty="0"/>
              <a:t> </a:t>
            </a:r>
            <a:r>
              <a:rPr sz="2400" spc="-5" dirty="0"/>
              <a:t>Disposal</a:t>
            </a:r>
            <a:r>
              <a:rPr sz="2400" spc="-10" dirty="0"/>
              <a:t> Management</a:t>
            </a:r>
            <a:r>
              <a:rPr sz="2400" dirty="0"/>
              <a:t> </a:t>
            </a:r>
            <a:r>
              <a:rPr sz="2400" spc="-10" dirty="0"/>
              <a:t>Flow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494002" y="1603082"/>
            <a:ext cx="8351520" cy="4556125"/>
            <a:chOff x="1494002" y="1603082"/>
            <a:chExt cx="8351520" cy="45561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0804" y="1603082"/>
              <a:ext cx="6864121" cy="317591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032645" y="4131005"/>
              <a:ext cx="1870075" cy="1435100"/>
            </a:xfrm>
            <a:custGeom>
              <a:avLst/>
              <a:gdLst/>
              <a:ahLst/>
              <a:cxnLst/>
              <a:rect l="l" t="t" r="r" b="b"/>
              <a:pathLst>
                <a:path w="1870075" h="1435100">
                  <a:moveTo>
                    <a:pt x="110870" y="1278356"/>
                  </a:moveTo>
                  <a:lnTo>
                    <a:pt x="0" y="1366189"/>
                  </a:lnTo>
                  <a:lnTo>
                    <a:pt x="13677" y="1381315"/>
                  </a:lnTo>
                  <a:lnTo>
                    <a:pt x="29870" y="1394993"/>
                  </a:lnTo>
                  <a:lnTo>
                    <a:pt x="69113" y="1415872"/>
                  </a:lnTo>
                  <a:lnTo>
                    <a:pt x="116268" y="1429194"/>
                  </a:lnTo>
                  <a:lnTo>
                    <a:pt x="171716" y="1434592"/>
                  </a:lnTo>
                  <a:lnTo>
                    <a:pt x="201955" y="1434592"/>
                  </a:lnTo>
                  <a:lnTo>
                    <a:pt x="267830" y="1427759"/>
                  </a:lnTo>
                  <a:lnTo>
                    <a:pt x="339471" y="1412989"/>
                  </a:lnTo>
                  <a:lnTo>
                    <a:pt x="377634" y="1403273"/>
                  </a:lnTo>
                  <a:lnTo>
                    <a:pt x="417233" y="1391030"/>
                  </a:lnTo>
                  <a:lnTo>
                    <a:pt x="457555" y="1376997"/>
                  </a:lnTo>
                  <a:lnTo>
                    <a:pt x="499313" y="1361160"/>
                  </a:lnTo>
                  <a:lnTo>
                    <a:pt x="534882" y="1346390"/>
                  </a:lnTo>
                  <a:lnTo>
                    <a:pt x="280428" y="1346390"/>
                  </a:lnTo>
                  <a:lnTo>
                    <a:pt x="252349" y="1344955"/>
                  </a:lnTo>
                  <a:lnTo>
                    <a:pt x="201955" y="1335239"/>
                  </a:lnTo>
                  <a:lnTo>
                    <a:pt x="159118" y="1317955"/>
                  </a:lnTo>
                  <a:lnTo>
                    <a:pt x="124917" y="1293469"/>
                  </a:lnTo>
                  <a:lnTo>
                    <a:pt x="110870" y="1278356"/>
                  </a:lnTo>
                  <a:close/>
                </a:path>
                <a:path w="1870075" h="1435100">
                  <a:moveTo>
                    <a:pt x="1805402" y="142189"/>
                  </a:moveTo>
                  <a:lnTo>
                    <a:pt x="1702790" y="142189"/>
                  </a:lnTo>
                  <a:lnTo>
                    <a:pt x="1702790" y="167398"/>
                  </a:lnTo>
                  <a:lnTo>
                    <a:pt x="1700631" y="193675"/>
                  </a:lnTo>
                  <a:lnTo>
                    <a:pt x="1689468" y="250189"/>
                  </a:lnTo>
                  <a:lnTo>
                    <a:pt x="1668957" y="312470"/>
                  </a:lnTo>
                  <a:lnTo>
                    <a:pt x="1639798" y="378358"/>
                  </a:lnTo>
                  <a:lnTo>
                    <a:pt x="1621434" y="412915"/>
                  </a:lnTo>
                  <a:lnTo>
                    <a:pt x="1601279" y="448551"/>
                  </a:lnTo>
                  <a:lnTo>
                    <a:pt x="1578952" y="483831"/>
                  </a:lnTo>
                  <a:lnTo>
                    <a:pt x="1554835" y="520560"/>
                  </a:lnTo>
                  <a:lnTo>
                    <a:pt x="1528559" y="557631"/>
                  </a:lnTo>
                  <a:lnTo>
                    <a:pt x="1500479" y="595071"/>
                  </a:lnTo>
                  <a:lnTo>
                    <a:pt x="1470228" y="632879"/>
                  </a:lnTo>
                  <a:lnTo>
                    <a:pt x="1438554" y="670674"/>
                  </a:lnTo>
                  <a:lnTo>
                    <a:pt x="1405077" y="709193"/>
                  </a:lnTo>
                  <a:lnTo>
                    <a:pt x="1370152" y="746988"/>
                  </a:lnTo>
                  <a:lnTo>
                    <a:pt x="1333792" y="784796"/>
                  </a:lnTo>
                  <a:lnTo>
                    <a:pt x="1295996" y="822591"/>
                  </a:lnTo>
                  <a:lnTo>
                    <a:pt x="1257109" y="860031"/>
                  </a:lnTo>
                  <a:lnTo>
                    <a:pt x="1216799" y="897115"/>
                  </a:lnTo>
                  <a:lnTo>
                    <a:pt x="1175753" y="933119"/>
                  </a:lnTo>
                  <a:lnTo>
                    <a:pt x="1133640" y="969479"/>
                  </a:lnTo>
                  <a:lnTo>
                    <a:pt x="1088999" y="1001877"/>
                  </a:lnTo>
                  <a:lnTo>
                    <a:pt x="1044714" y="1033195"/>
                  </a:lnTo>
                  <a:lnTo>
                    <a:pt x="999718" y="1064158"/>
                  </a:lnTo>
                  <a:lnTo>
                    <a:pt x="954709" y="1093317"/>
                  </a:lnTo>
                  <a:lnTo>
                    <a:pt x="909358" y="1121397"/>
                  </a:lnTo>
                  <a:lnTo>
                    <a:pt x="864717" y="1148029"/>
                  </a:lnTo>
                  <a:lnTo>
                    <a:pt x="820077" y="1173238"/>
                  </a:lnTo>
                  <a:lnTo>
                    <a:pt x="775792" y="1197000"/>
                  </a:lnTo>
                  <a:lnTo>
                    <a:pt x="731520" y="1218958"/>
                  </a:lnTo>
                  <a:lnTo>
                    <a:pt x="688314" y="1239837"/>
                  </a:lnTo>
                  <a:lnTo>
                    <a:pt x="645477" y="1258557"/>
                  </a:lnTo>
                  <a:lnTo>
                    <a:pt x="603351" y="1275829"/>
                  </a:lnTo>
                  <a:lnTo>
                    <a:pt x="562673" y="1290955"/>
                  </a:lnTo>
                  <a:lnTo>
                    <a:pt x="522719" y="1304632"/>
                  </a:lnTo>
                  <a:lnTo>
                    <a:pt x="483831" y="1316151"/>
                  </a:lnTo>
                  <a:lnTo>
                    <a:pt x="446392" y="1326235"/>
                  </a:lnTo>
                  <a:lnTo>
                    <a:pt x="375119" y="1340269"/>
                  </a:lnTo>
                  <a:lnTo>
                    <a:pt x="310311" y="1346390"/>
                  </a:lnTo>
                  <a:lnTo>
                    <a:pt x="534882" y="1346390"/>
                  </a:lnTo>
                  <a:lnTo>
                    <a:pt x="585000" y="1324432"/>
                  </a:lnTo>
                  <a:lnTo>
                    <a:pt x="673188" y="1280515"/>
                  </a:lnTo>
                  <a:lnTo>
                    <a:pt x="718197" y="1256030"/>
                  </a:lnTo>
                  <a:lnTo>
                    <a:pt x="763549" y="1230109"/>
                  </a:lnTo>
                  <a:lnTo>
                    <a:pt x="808913" y="1202753"/>
                  </a:lnTo>
                  <a:lnTo>
                    <a:pt x="854278" y="1174673"/>
                  </a:lnTo>
                  <a:lnTo>
                    <a:pt x="899629" y="1144790"/>
                  </a:lnTo>
                  <a:lnTo>
                    <a:pt x="945349" y="1113472"/>
                  </a:lnTo>
                  <a:lnTo>
                    <a:pt x="989990" y="1081430"/>
                  </a:lnTo>
                  <a:lnTo>
                    <a:pt x="1034630" y="1048308"/>
                  </a:lnTo>
                  <a:lnTo>
                    <a:pt x="1078560" y="1014120"/>
                  </a:lnTo>
                  <a:lnTo>
                    <a:pt x="1189799" y="925918"/>
                  </a:lnTo>
                  <a:lnTo>
                    <a:pt x="1233360" y="890269"/>
                  </a:lnTo>
                  <a:lnTo>
                    <a:pt x="1276197" y="854633"/>
                  </a:lnTo>
                  <a:lnTo>
                    <a:pt x="1358988" y="780834"/>
                  </a:lnTo>
                  <a:lnTo>
                    <a:pt x="1398600" y="742670"/>
                  </a:lnTo>
                  <a:lnTo>
                    <a:pt x="1437119" y="704875"/>
                  </a:lnTo>
                  <a:lnTo>
                    <a:pt x="1474190" y="666356"/>
                  </a:lnTo>
                  <a:lnTo>
                    <a:pt x="1509839" y="627837"/>
                  </a:lnTo>
                  <a:lnTo>
                    <a:pt x="1543672" y="589673"/>
                  </a:lnTo>
                  <a:lnTo>
                    <a:pt x="1576070" y="551154"/>
                  </a:lnTo>
                  <a:lnTo>
                    <a:pt x="1606677" y="512991"/>
                  </a:lnTo>
                  <a:lnTo>
                    <a:pt x="1635836" y="474840"/>
                  </a:lnTo>
                  <a:lnTo>
                    <a:pt x="1662468" y="437400"/>
                  </a:lnTo>
                  <a:lnTo>
                    <a:pt x="1687309" y="400316"/>
                  </a:lnTo>
                  <a:lnTo>
                    <a:pt x="1709991" y="363956"/>
                  </a:lnTo>
                  <a:lnTo>
                    <a:pt x="1730870" y="328320"/>
                  </a:lnTo>
                  <a:lnTo>
                    <a:pt x="1749234" y="293395"/>
                  </a:lnTo>
                  <a:lnTo>
                    <a:pt x="1779473" y="226440"/>
                  </a:lnTo>
                  <a:lnTo>
                    <a:pt x="1800720" y="163791"/>
                  </a:lnTo>
                  <a:lnTo>
                    <a:pt x="1805402" y="142189"/>
                  </a:lnTo>
                  <a:close/>
                </a:path>
                <a:path w="1870075" h="1435100">
                  <a:moveTo>
                    <a:pt x="1723669" y="0"/>
                  </a:moveTo>
                  <a:lnTo>
                    <a:pt x="1646999" y="186118"/>
                  </a:lnTo>
                  <a:lnTo>
                    <a:pt x="1702790" y="142189"/>
                  </a:lnTo>
                  <a:lnTo>
                    <a:pt x="1805402" y="142189"/>
                  </a:lnTo>
                  <a:lnTo>
                    <a:pt x="1807197" y="133908"/>
                  </a:lnTo>
                  <a:lnTo>
                    <a:pt x="1811870" y="106197"/>
                  </a:lnTo>
                  <a:lnTo>
                    <a:pt x="1814029" y="79197"/>
                  </a:lnTo>
                  <a:lnTo>
                    <a:pt x="1813674" y="54000"/>
                  </a:lnTo>
                  <a:lnTo>
                    <a:pt x="1869478" y="9715"/>
                  </a:lnTo>
                  <a:lnTo>
                    <a:pt x="1723669" y="0"/>
                  </a:lnTo>
                  <a:close/>
                </a:path>
              </a:pathLst>
            </a:custGeom>
            <a:solidFill>
              <a:srgbClr val="5A9A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32645" y="4131005"/>
              <a:ext cx="1870075" cy="1435100"/>
            </a:xfrm>
            <a:custGeom>
              <a:avLst/>
              <a:gdLst/>
              <a:ahLst/>
              <a:cxnLst/>
              <a:rect l="l" t="t" r="r" b="b"/>
              <a:pathLst>
                <a:path w="1870075" h="1435100">
                  <a:moveTo>
                    <a:pt x="0" y="1366189"/>
                  </a:moveTo>
                  <a:lnTo>
                    <a:pt x="29870" y="1394993"/>
                  </a:lnTo>
                  <a:lnTo>
                    <a:pt x="69113" y="1415872"/>
                  </a:lnTo>
                  <a:lnTo>
                    <a:pt x="116268" y="1429194"/>
                  </a:lnTo>
                  <a:lnTo>
                    <a:pt x="171716" y="1434592"/>
                  </a:lnTo>
                  <a:lnTo>
                    <a:pt x="201955" y="1434592"/>
                  </a:lnTo>
                  <a:lnTo>
                    <a:pt x="267830" y="1427759"/>
                  </a:lnTo>
                  <a:lnTo>
                    <a:pt x="339471" y="1412989"/>
                  </a:lnTo>
                  <a:lnTo>
                    <a:pt x="377634" y="1403273"/>
                  </a:lnTo>
                  <a:lnTo>
                    <a:pt x="417233" y="1391030"/>
                  </a:lnTo>
                  <a:lnTo>
                    <a:pt x="457555" y="1376997"/>
                  </a:lnTo>
                  <a:lnTo>
                    <a:pt x="499313" y="1361160"/>
                  </a:lnTo>
                  <a:lnTo>
                    <a:pt x="541794" y="1343520"/>
                  </a:lnTo>
                  <a:lnTo>
                    <a:pt x="585000" y="1324432"/>
                  </a:lnTo>
                  <a:lnTo>
                    <a:pt x="628548" y="1302829"/>
                  </a:lnTo>
                  <a:lnTo>
                    <a:pt x="673188" y="1280515"/>
                  </a:lnTo>
                  <a:lnTo>
                    <a:pt x="718197" y="1256030"/>
                  </a:lnTo>
                  <a:lnTo>
                    <a:pt x="763549" y="1230109"/>
                  </a:lnTo>
                  <a:lnTo>
                    <a:pt x="808913" y="1202753"/>
                  </a:lnTo>
                  <a:lnTo>
                    <a:pt x="854278" y="1174673"/>
                  </a:lnTo>
                  <a:lnTo>
                    <a:pt x="899629" y="1144790"/>
                  </a:lnTo>
                  <a:lnTo>
                    <a:pt x="945349" y="1113472"/>
                  </a:lnTo>
                  <a:lnTo>
                    <a:pt x="989990" y="1081430"/>
                  </a:lnTo>
                  <a:lnTo>
                    <a:pt x="1034630" y="1048308"/>
                  </a:lnTo>
                  <a:lnTo>
                    <a:pt x="1078560" y="1014120"/>
                  </a:lnTo>
                  <a:lnTo>
                    <a:pt x="1189799" y="925918"/>
                  </a:lnTo>
                  <a:lnTo>
                    <a:pt x="1233360" y="890269"/>
                  </a:lnTo>
                  <a:lnTo>
                    <a:pt x="1276197" y="854633"/>
                  </a:lnTo>
                  <a:lnTo>
                    <a:pt x="1317955" y="817549"/>
                  </a:lnTo>
                  <a:lnTo>
                    <a:pt x="1358988" y="780834"/>
                  </a:lnTo>
                  <a:lnTo>
                    <a:pt x="1398600" y="742670"/>
                  </a:lnTo>
                  <a:lnTo>
                    <a:pt x="1437119" y="704875"/>
                  </a:lnTo>
                  <a:lnTo>
                    <a:pt x="1474190" y="666356"/>
                  </a:lnTo>
                  <a:lnTo>
                    <a:pt x="1509839" y="627837"/>
                  </a:lnTo>
                  <a:lnTo>
                    <a:pt x="1543672" y="589673"/>
                  </a:lnTo>
                  <a:lnTo>
                    <a:pt x="1576070" y="551154"/>
                  </a:lnTo>
                  <a:lnTo>
                    <a:pt x="1606677" y="512991"/>
                  </a:lnTo>
                  <a:lnTo>
                    <a:pt x="1635836" y="474840"/>
                  </a:lnTo>
                  <a:lnTo>
                    <a:pt x="1662468" y="437400"/>
                  </a:lnTo>
                  <a:lnTo>
                    <a:pt x="1687309" y="400316"/>
                  </a:lnTo>
                  <a:lnTo>
                    <a:pt x="1709991" y="363956"/>
                  </a:lnTo>
                  <a:lnTo>
                    <a:pt x="1730870" y="328320"/>
                  </a:lnTo>
                  <a:lnTo>
                    <a:pt x="1749234" y="293395"/>
                  </a:lnTo>
                  <a:lnTo>
                    <a:pt x="1779473" y="226440"/>
                  </a:lnTo>
                  <a:lnTo>
                    <a:pt x="1800720" y="163791"/>
                  </a:lnTo>
                  <a:lnTo>
                    <a:pt x="1811870" y="106197"/>
                  </a:lnTo>
                  <a:lnTo>
                    <a:pt x="1814029" y="79197"/>
                  </a:lnTo>
                  <a:lnTo>
                    <a:pt x="1813674" y="54000"/>
                  </a:lnTo>
                  <a:lnTo>
                    <a:pt x="1869478" y="9715"/>
                  </a:lnTo>
                  <a:lnTo>
                    <a:pt x="1723669" y="0"/>
                  </a:lnTo>
                  <a:lnTo>
                    <a:pt x="1646999" y="186118"/>
                  </a:lnTo>
                  <a:lnTo>
                    <a:pt x="1702790" y="142189"/>
                  </a:lnTo>
                  <a:lnTo>
                    <a:pt x="1702790" y="167398"/>
                  </a:lnTo>
                  <a:lnTo>
                    <a:pt x="1696669" y="221399"/>
                  </a:lnTo>
                  <a:lnTo>
                    <a:pt x="1680832" y="280796"/>
                  </a:lnTo>
                  <a:lnTo>
                    <a:pt x="1655279" y="344868"/>
                  </a:lnTo>
                  <a:lnTo>
                    <a:pt x="1621434" y="412915"/>
                  </a:lnTo>
                  <a:lnTo>
                    <a:pt x="1601279" y="448551"/>
                  </a:lnTo>
                  <a:lnTo>
                    <a:pt x="1578952" y="483831"/>
                  </a:lnTo>
                  <a:lnTo>
                    <a:pt x="1554835" y="520560"/>
                  </a:lnTo>
                  <a:lnTo>
                    <a:pt x="1528559" y="557631"/>
                  </a:lnTo>
                  <a:lnTo>
                    <a:pt x="1500479" y="595071"/>
                  </a:lnTo>
                  <a:lnTo>
                    <a:pt x="1470228" y="632879"/>
                  </a:lnTo>
                  <a:lnTo>
                    <a:pt x="1438554" y="670674"/>
                  </a:lnTo>
                  <a:lnTo>
                    <a:pt x="1405077" y="709193"/>
                  </a:lnTo>
                  <a:lnTo>
                    <a:pt x="1370152" y="746988"/>
                  </a:lnTo>
                  <a:lnTo>
                    <a:pt x="1333792" y="784796"/>
                  </a:lnTo>
                  <a:lnTo>
                    <a:pt x="1295996" y="822591"/>
                  </a:lnTo>
                  <a:lnTo>
                    <a:pt x="1257109" y="860031"/>
                  </a:lnTo>
                  <a:lnTo>
                    <a:pt x="1216799" y="897115"/>
                  </a:lnTo>
                  <a:lnTo>
                    <a:pt x="1175753" y="933119"/>
                  </a:lnTo>
                  <a:lnTo>
                    <a:pt x="1133640" y="969479"/>
                  </a:lnTo>
                  <a:lnTo>
                    <a:pt x="1088999" y="1001877"/>
                  </a:lnTo>
                  <a:lnTo>
                    <a:pt x="1044714" y="1033195"/>
                  </a:lnTo>
                  <a:lnTo>
                    <a:pt x="999718" y="1064158"/>
                  </a:lnTo>
                  <a:lnTo>
                    <a:pt x="954709" y="1093317"/>
                  </a:lnTo>
                  <a:lnTo>
                    <a:pt x="909358" y="1121397"/>
                  </a:lnTo>
                  <a:lnTo>
                    <a:pt x="864717" y="1148029"/>
                  </a:lnTo>
                  <a:lnTo>
                    <a:pt x="820077" y="1173238"/>
                  </a:lnTo>
                  <a:lnTo>
                    <a:pt x="775792" y="1197000"/>
                  </a:lnTo>
                  <a:lnTo>
                    <a:pt x="731520" y="1218958"/>
                  </a:lnTo>
                  <a:lnTo>
                    <a:pt x="688314" y="1239837"/>
                  </a:lnTo>
                  <a:lnTo>
                    <a:pt x="645477" y="1258557"/>
                  </a:lnTo>
                  <a:lnTo>
                    <a:pt x="603351" y="1275829"/>
                  </a:lnTo>
                  <a:lnTo>
                    <a:pt x="562673" y="1290955"/>
                  </a:lnTo>
                  <a:lnTo>
                    <a:pt x="522719" y="1304632"/>
                  </a:lnTo>
                  <a:lnTo>
                    <a:pt x="483831" y="1316151"/>
                  </a:lnTo>
                  <a:lnTo>
                    <a:pt x="446392" y="1326235"/>
                  </a:lnTo>
                  <a:lnTo>
                    <a:pt x="375119" y="1340269"/>
                  </a:lnTo>
                  <a:lnTo>
                    <a:pt x="310311" y="1346390"/>
                  </a:lnTo>
                  <a:lnTo>
                    <a:pt x="280428" y="1346390"/>
                  </a:lnTo>
                  <a:lnTo>
                    <a:pt x="226072" y="1340992"/>
                  </a:lnTo>
                  <a:lnTo>
                    <a:pt x="179273" y="1327670"/>
                  </a:lnTo>
                  <a:lnTo>
                    <a:pt x="140754" y="1306436"/>
                  </a:lnTo>
                  <a:lnTo>
                    <a:pt x="110870" y="1278356"/>
                  </a:lnTo>
                  <a:lnTo>
                    <a:pt x="0" y="1366189"/>
                  </a:lnTo>
                  <a:close/>
                </a:path>
              </a:pathLst>
            </a:custGeom>
            <a:ln w="12599">
              <a:solidFill>
                <a:srgbClr val="40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32645" y="5056923"/>
              <a:ext cx="1189990" cy="509270"/>
            </a:xfrm>
            <a:custGeom>
              <a:avLst/>
              <a:gdLst/>
              <a:ahLst/>
              <a:cxnLst/>
              <a:rect l="l" t="t" r="r" b="b"/>
              <a:pathLst>
                <a:path w="1189989" h="509270">
                  <a:moveTo>
                    <a:pt x="110870" y="352437"/>
                  </a:moveTo>
                  <a:lnTo>
                    <a:pt x="0" y="440270"/>
                  </a:lnTo>
                  <a:lnTo>
                    <a:pt x="13677" y="455396"/>
                  </a:lnTo>
                  <a:lnTo>
                    <a:pt x="29870" y="469074"/>
                  </a:lnTo>
                  <a:lnTo>
                    <a:pt x="69113" y="489953"/>
                  </a:lnTo>
                  <a:lnTo>
                    <a:pt x="116268" y="503275"/>
                  </a:lnTo>
                  <a:lnTo>
                    <a:pt x="171716" y="508673"/>
                  </a:lnTo>
                  <a:lnTo>
                    <a:pt x="201955" y="508673"/>
                  </a:lnTo>
                  <a:lnTo>
                    <a:pt x="267830" y="501840"/>
                  </a:lnTo>
                  <a:lnTo>
                    <a:pt x="339471" y="487070"/>
                  </a:lnTo>
                  <a:lnTo>
                    <a:pt x="377634" y="477354"/>
                  </a:lnTo>
                  <a:lnTo>
                    <a:pt x="417233" y="465112"/>
                  </a:lnTo>
                  <a:lnTo>
                    <a:pt x="457555" y="451078"/>
                  </a:lnTo>
                  <a:lnTo>
                    <a:pt x="499313" y="435241"/>
                  </a:lnTo>
                  <a:lnTo>
                    <a:pt x="534882" y="420471"/>
                  </a:lnTo>
                  <a:lnTo>
                    <a:pt x="280428" y="420471"/>
                  </a:lnTo>
                  <a:lnTo>
                    <a:pt x="252349" y="419036"/>
                  </a:lnTo>
                  <a:lnTo>
                    <a:pt x="201955" y="409321"/>
                  </a:lnTo>
                  <a:lnTo>
                    <a:pt x="159118" y="392036"/>
                  </a:lnTo>
                  <a:lnTo>
                    <a:pt x="124917" y="367550"/>
                  </a:lnTo>
                  <a:lnTo>
                    <a:pt x="110870" y="352437"/>
                  </a:lnTo>
                  <a:close/>
                </a:path>
                <a:path w="1189989" h="509270">
                  <a:moveTo>
                    <a:pt x="1189799" y="0"/>
                  </a:moveTo>
                  <a:lnTo>
                    <a:pt x="1185837" y="2870"/>
                  </a:lnTo>
                  <a:lnTo>
                    <a:pt x="1178636" y="8636"/>
                  </a:lnTo>
                  <a:lnTo>
                    <a:pt x="1174673" y="11874"/>
                  </a:lnTo>
                  <a:lnTo>
                    <a:pt x="1167472" y="17640"/>
                  </a:lnTo>
                  <a:lnTo>
                    <a:pt x="1163510" y="20154"/>
                  </a:lnTo>
                  <a:lnTo>
                    <a:pt x="1159916" y="23037"/>
                  </a:lnTo>
                  <a:lnTo>
                    <a:pt x="1155953" y="25920"/>
                  </a:lnTo>
                  <a:lnTo>
                    <a:pt x="1152359" y="28790"/>
                  </a:lnTo>
                  <a:lnTo>
                    <a:pt x="1148397" y="32042"/>
                  </a:lnTo>
                  <a:lnTo>
                    <a:pt x="1144790" y="34556"/>
                  </a:lnTo>
                  <a:lnTo>
                    <a:pt x="1140828" y="37439"/>
                  </a:lnTo>
                  <a:lnTo>
                    <a:pt x="1137234" y="40678"/>
                  </a:lnTo>
                  <a:lnTo>
                    <a:pt x="1133640" y="43561"/>
                  </a:lnTo>
                  <a:lnTo>
                    <a:pt x="1088999" y="75958"/>
                  </a:lnTo>
                  <a:lnTo>
                    <a:pt x="1044714" y="107276"/>
                  </a:lnTo>
                  <a:lnTo>
                    <a:pt x="999718" y="138239"/>
                  </a:lnTo>
                  <a:lnTo>
                    <a:pt x="954709" y="167398"/>
                  </a:lnTo>
                  <a:lnTo>
                    <a:pt x="909358" y="195478"/>
                  </a:lnTo>
                  <a:lnTo>
                    <a:pt x="864717" y="222110"/>
                  </a:lnTo>
                  <a:lnTo>
                    <a:pt x="820077" y="247319"/>
                  </a:lnTo>
                  <a:lnTo>
                    <a:pt x="775792" y="271081"/>
                  </a:lnTo>
                  <a:lnTo>
                    <a:pt x="731520" y="293039"/>
                  </a:lnTo>
                  <a:lnTo>
                    <a:pt x="688314" y="313918"/>
                  </a:lnTo>
                  <a:lnTo>
                    <a:pt x="645477" y="332638"/>
                  </a:lnTo>
                  <a:lnTo>
                    <a:pt x="603351" y="349910"/>
                  </a:lnTo>
                  <a:lnTo>
                    <a:pt x="562673" y="365036"/>
                  </a:lnTo>
                  <a:lnTo>
                    <a:pt x="522719" y="378714"/>
                  </a:lnTo>
                  <a:lnTo>
                    <a:pt x="483831" y="390232"/>
                  </a:lnTo>
                  <a:lnTo>
                    <a:pt x="446392" y="400316"/>
                  </a:lnTo>
                  <a:lnTo>
                    <a:pt x="375119" y="414350"/>
                  </a:lnTo>
                  <a:lnTo>
                    <a:pt x="310311" y="420471"/>
                  </a:lnTo>
                  <a:lnTo>
                    <a:pt x="534882" y="420471"/>
                  </a:lnTo>
                  <a:lnTo>
                    <a:pt x="585000" y="398513"/>
                  </a:lnTo>
                  <a:lnTo>
                    <a:pt x="673188" y="354596"/>
                  </a:lnTo>
                  <a:lnTo>
                    <a:pt x="718197" y="330111"/>
                  </a:lnTo>
                  <a:lnTo>
                    <a:pt x="763549" y="304190"/>
                  </a:lnTo>
                  <a:lnTo>
                    <a:pt x="808913" y="276834"/>
                  </a:lnTo>
                  <a:lnTo>
                    <a:pt x="854278" y="248754"/>
                  </a:lnTo>
                  <a:lnTo>
                    <a:pt x="899629" y="218871"/>
                  </a:lnTo>
                  <a:lnTo>
                    <a:pt x="945349" y="187553"/>
                  </a:lnTo>
                  <a:lnTo>
                    <a:pt x="989990" y="155511"/>
                  </a:lnTo>
                  <a:lnTo>
                    <a:pt x="1034630" y="122389"/>
                  </a:lnTo>
                  <a:lnTo>
                    <a:pt x="1078560" y="88201"/>
                  </a:lnTo>
                  <a:lnTo>
                    <a:pt x="1189799" y="0"/>
                  </a:lnTo>
                  <a:close/>
                </a:path>
              </a:pathLst>
            </a:custGeom>
            <a:solidFill>
              <a:srgbClr val="3F6B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32645" y="5056923"/>
              <a:ext cx="1189990" cy="509270"/>
            </a:xfrm>
            <a:custGeom>
              <a:avLst/>
              <a:gdLst/>
              <a:ahLst/>
              <a:cxnLst/>
              <a:rect l="l" t="t" r="r" b="b"/>
              <a:pathLst>
                <a:path w="1189989" h="509270">
                  <a:moveTo>
                    <a:pt x="0" y="440270"/>
                  </a:moveTo>
                  <a:lnTo>
                    <a:pt x="29870" y="469074"/>
                  </a:lnTo>
                  <a:lnTo>
                    <a:pt x="69113" y="489953"/>
                  </a:lnTo>
                  <a:lnTo>
                    <a:pt x="116268" y="503275"/>
                  </a:lnTo>
                  <a:lnTo>
                    <a:pt x="171716" y="508673"/>
                  </a:lnTo>
                  <a:lnTo>
                    <a:pt x="201955" y="508673"/>
                  </a:lnTo>
                  <a:lnTo>
                    <a:pt x="267830" y="501840"/>
                  </a:lnTo>
                  <a:lnTo>
                    <a:pt x="339471" y="487070"/>
                  </a:lnTo>
                  <a:lnTo>
                    <a:pt x="377634" y="477354"/>
                  </a:lnTo>
                  <a:lnTo>
                    <a:pt x="417233" y="465112"/>
                  </a:lnTo>
                  <a:lnTo>
                    <a:pt x="457555" y="451078"/>
                  </a:lnTo>
                  <a:lnTo>
                    <a:pt x="499313" y="435241"/>
                  </a:lnTo>
                  <a:lnTo>
                    <a:pt x="541794" y="417601"/>
                  </a:lnTo>
                  <a:lnTo>
                    <a:pt x="585000" y="398513"/>
                  </a:lnTo>
                  <a:lnTo>
                    <a:pt x="628548" y="376910"/>
                  </a:lnTo>
                  <a:lnTo>
                    <a:pt x="673188" y="354596"/>
                  </a:lnTo>
                  <a:lnTo>
                    <a:pt x="718197" y="330111"/>
                  </a:lnTo>
                  <a:lnTo>
                    <a:pt x="763549" y="304190"/>
                  </a:lnTo>
                  <a:lnTo>
                    <a:pt x="808913" y="276834"/>
                  </a:lnTo>
                  <a:lnTo>
                    <a:pt x="854278" y="248754"/>
                  </a:lnTo>
                  <a:lnTo>
                    <a:pt x="899629" y="218871"/>
                  </a:lnTo>
                  <a:lnTo>
                    <a:pt x="945349" y="187553"/>
                  </a:lnTo>
                  <a:lnTo>
                    <a:pt x="989990" y="155511"/>
                  </a:lnTo>
                  <a:lnTo>
                    <a:pt x="1034630" y="122389"/>
                  </a:lnTo>
                  <a:lnTo>
                    <a:pt x="1078560" y="88201"/>
                  </a:lnTo>
                  <a:lnTo>
                    <a:pt x="1189799" y="0"/>
                  </a:lnTo>
                  <a:lnTo>
                    <a:pt x="1185837" y="2870"/>
                  </a:lnTo>
                  <a:lnTo>
                    <a:pt x="1182230" y="5753"/>
                  </a:lnTo>
                  <a:lnTo>
                    <a:pt x="1178636" y="8636"/>
                  </a:lnTo>
                  <a:lnTo>
                    <a:pt x="1174673" y="11874"/>
                  </a:lnTo>
                  <a:lnTo>
                    <a:pt x="1171079" y="14757"/>
                  </a:lnTo>
                  <a:lnTo>
                    <a:pt x="1167472" y="17640"/>
                  </a:lnTo>
                  <a:lnTo>
                    <a:pt x="1163510" y="20154"/>
                  </a:lnTo>
                  <a:lnTo>
                    <a:pt x="1159916" y="23037"/>
                  </a:lnTo>
                  <a:lnTo>
                    <a:pt x="1155953" y="25920"/>
                  </a:lnTo>
                  <a:lnTo>
                    <a:pt x="1152359" y="28790"/>
                  </a:lnTo>
                  <a:lnTo>
                    <a:pt x="1148397" y="32042"/>
                  </a:lnTo>
                  <a:lnTo>
                    <a:pt x="1144790" y="34556"/>
                  </a:lnTo>
                  <a:lnTo>
                    <a:pt x="1140828" y="37439"/>
                  </a:lnTo>
                  <a:lnTo>
                    <a:pt x="1137234" y="40678"/>
                  </a:lnTo>
                  <a:lnTo>
                    <a:pt x="1133640" y="43561"/>
                  </a:lnTo>
                  <a:lnTo>
                    <a:pt x="1088999" y="75958"/>
                  </a:lnTo>
                  <a:lnTo>
                    <a:pt x="1044714" y="107276"/>
                  </a:lnTo>
                  <a:lnTo>
                    <a:pt x="999718" y="138239"/>
                  </a:lnTo>
                  <a:lnTo>
                    <a:pt x="954709" y="167398"/>
                  </a:lnTo>
                  <a:lnTo>
                    <a:pt x="909358" y="195478"/>
                  </a:lnTo>
                  <a:lnTo>
                    <a:pt x="864717" y="222110"/>
                  </a:lnTo>
                  <a:lnTo>
                    <a:pt x="820077" y="247319"/>
                  </a:lnTo>
                  <a:lnTo>
                    <a:pt x="775792" y="271081"/>
                  </a:lnTo>
                  <a:lnTo>
                    <a:pt x="731520" y="293039"/>
                  </a:lnTo>
                  <a:lnTo>
                    <a:pt x="688314" y="313918"/>
                  </a:lnTo>
                  <a:lnTo>
                    <a:pt x="645477" y="332638"/>
                  </a:lnTo>
                  <a:lnTo>
                    <a:pt x="603351" y="349910"/>
                  </a:lnTo>
                  <a:lnTo>
                    <a:pt x="562673" y="365036"/>
                  </a:lnTo>
                  <a:lnTo>
                    <a:pt x="522719" y="378714"/>
                  </a:lnTo>
                  <a:lnTo>
                    <a:pt x="483831" y="390232"/>
                  </a:lnTo>
                  <a:lnTo>
                    <a:pt x="446392" y="400316"/>
                  </a:lnTo>
                  <a:lnTo>
                    <a:pt x="375119" y="414350"/>
                  </a:lnTo>
                  <a:lnTo>
                    <a:pt x="310311" y="420471"/>
                  </a:lnTo>
                  <a:lnTo>
                    <a:pt x="280428" y="420471"/>
                  </a:lnTo>
                  <a:lnTo>
                    <a:pt x="226072" y="415074"/>
                  </a:lnTo>
                  <a:lnTo>
                    <a:pt x="179273" y="401751"/>
                  </a:lnTo>
                  <a:lnTo>
                    <a:pt x="140754" y="380517"/>
                  </a:lnTo>
                  <a:lnTo>
                    <a:pt x="110870" y="352437"/>
                  </a:lnTo>
                  <a:lnTo>
                    <a:pt x="0" y="440270"/>
                  </a:lnTo>
                  <a:close/>
                </a:path>
              </a:pathLst>
            </a:custGeom>
            <a:ln w="12599">
              <a:solidFill>
                <a:srgbClr val="40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94002" y="5066639"/>
              <a:ext cx="1570316" cy="1092238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137856" y="5931979"/>
            <a:ext cx="27565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Service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delivery</a:t>
            </a:r>
            <a:r>
              <a:rPr sz="2400" b="1" spc="-30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point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880648" y="3329775"/>
            <a:ext cx="1988185" cy="1063625"/>
            <a:chOff x="4880648" y="3329775"/>
            <a:chExt cx="1988185" cy="1063625"/>
          </a:xfrm>
        </p:grpSpPr>
        <p:sp>
          <p:nvSpPr>
            <p:cNvPr id="12" name="object 12"/>
            <p:cNvSpPr/>
            <p:nvPr/>
          </p:nvSpPr>
          <p:spPr>
            <a:xfrm>
              <a:off x="4886998" y="3336125"/>
              <a:ext cx="1975485" cy="1050925"/>
            </a:xfrm>
            <a:custGeom>
              <a:avLst/>
              <a:gdLst/>
              <a:ahLst/>
              <a:cxnLst/>
              <a:rect l="l" t="t" r="r" b="b"/>
              <a:pathLst>
                <a:path w="1975484" h="1050925">
                  <a:moveTo>
                    <a:pt x="128524" y="860399"/>
                  </a:moveTo>
                  <a:lnTo>
                    <a:pt x="0" y="925194"/>
                  </a:lnTo>
                  <a:lnTo>
                    <a:pt x="10807" y="943190"/>
                  </a:lnTo>
                  <a:lnTo>
                    <a:pt x="23761" y="960119"/>
                  </a:lnTo>
                  <a:lnTo>
                    <a:pt x="56883" y="989634"/>
                  </a:lnTo>
                  <a:lnTo>
                    <a:pt x="98996" y="1014120"/>
                  </a:lnTo>
                  <a:lnTo>
                    <a:pt x="149758" y="1031760"/>
                  </a:lnTo>
                  <a:lnTo>
                    <a:pt x="208445" y="1043990"/>
                  </a:lnTo>
                  <a:lnTo>
                    <a:pt x="274675" y="1050112"/>
                  </a:lnTo>
                  <a:lnTo>
                    <a:pt x="310324" y="1050836"/>
                  </a:lnTo>
                  <a:lnTo>
                    <a:pt x="347395" y="1049756"/>
                  </a:lnTo>
                  <a:lnTo>
                    <a:pt x="385927" y="1047229"/>
                  </a:lnTo>
                  <a:lnTo>
                    <a:pt x="426237" y="1042911"/>
                  </a:lnTo>
                  <a:lnTo>
                    <a:pt x="467283" y="1037513"/>
                  </a:lnTo>
                  <a:lnTo>
                    <a:pt x="509765" y="1030312"/>
                  </a:lnTo>
                  <a:lnTo>
                    <a:pt x="553326" y="1021676"/>
                  </a:lnTo>
                  <a:lnTo>
                    <a:pt x="597598" y="1011593"/>
                  </a:lnTo>
                  <a:lnTo>
                    <a:pt x="642607" y="1000074"/>
                  </a:lnTo>
                  <a:lnTo>
                    <a:pt x="688327" y="986751"/>
                  </a:lnTo>
                  <a:lnTo>
                    <a:pt x="691807" y="985672"/>
                  </a:lnTo>
                  <a:lnTo>
                    <a:pt x="432358" y="985672"/>
                  </a:lnTo>
                  <a:lnTo>
                    <a:pt x="397802" y="984592"/>
                  </a:lnTo>
                  <a:lnTo>
                    <a:pt x="332638" y="978471"/>
                  </a:lnTo>
                  <a:lnTo>
                    <a:pt x="275399" y="966241"/>
                  </a:lnTo>
                  <a:lnTo>
                    <a:pt x="225717" y="947877"/>
                  </a:lnTo>
                  <a:lnTo>
                    <a:pt x="184327" y="924115"/>
                  </a:lnTo>
                  <a:lnTo>
                    <a:pt x="151917" y="894600"/>
                  </a:lnTo>
                  <a:lnTo>
                    <a:pt x="138963" y="878039"/>
                  </a:lnTo>
                  <a:lnTo>
                    <a:pt x="128524" y="860399"/>
                  </a:lnTo>
                  <a:close/>
                </a:path>
                <a:path w="1975484" h="1050925">
                  <a:moveTo>
                    <a:pt x="1895708" y="136436"/>
                  </a:moveTo>
                  <a:lnTo>
                    <a:pt x="1781644" y="136436"/>
                  </a:lnTo>
                  <a:lnTo>
                    <a:pt x="1778038" y="160197"/>
                  </a:lnTo>
                  <a:lnTo>
                    <a:pt x="1771916" y="185394"/>
                  </a:lnTo>
                  <a:lnTo>
                    <a:pt x="1752841" y="237959"/>
                  </a:lnTo>
                  <a:lnTo>
                    <a:pt x="1724405" y="292671"/>
                  </a:lnTo>
                  <a:lnTo>
                    <a:pt x="1686966" y="349554"/>
                  </a:lnTo>
                  <a:lnTo>
                    <a:pt x="1640522" y="408228"/>
                  </a:lnTo>
                  <a:lnTo>
                    <a:pt x="1614246" y="437400"/>
                  </a:lnTo>
                  <a:lnTo>
                    <a:pt x="1586166" y="467271"/>
                  </a:lnTo>
                  <a:lnTo>
                    <a:pt x="1555927" y="496798"/>
                  </a:lnTo>
                  <a:lnTo>
                    <a:pt x="1524241" y="526669"/>
                  </a:lnTo>
                  <a:lnTo>
                    <a:pt x="1490764" y="556196"/>
                  </a:lnTo>
                  <a:lnTo>
                    <a:pt x="1455483" y="585355"/>
                  </a:lnTo>
                  <a:lnTo>
                    <a:pt x="1418767" y="614159"/>
                  </a:lnTo>
                  <a:lnTo>
                    <a:pt x="1380604" y="642950"/>
                  </a:lnTo>
                  <a:lnTo>
                    <a:pt x="1341005" y="671029"/>
                  </a:lnTo>
                  <a:lnTo>
                    <a:pt x="1300327" y="698398"/>
                  </a:lnTo>
                  <a:lnTo>
                    <a:pt x="1258201" y="725754"/>
                  </a:lnTo>
                  <a:lnTo>
                    <a:pt x="1215720" y="752030"/>
                  </a:lnTo>
                  <a:lnTo>
                    <a:pt x="1171448" y="777595"/>
                  </a:lnTo>
                  <a:lnTo>
                    <a:pt x="1126807" y="802792"/>
                  </a:lnTo>
                  <a:lnTo>
                    <a:pt x="1080719" y="823671"/>
                  </a:lnTo>
                  <a:lnTo>
                    <a:pt x="1034288" y="843838"/>
                  </a:lnTo>
                  <a:lnTo>
                    <a:pt x="987844" y="862558"/>
                  </a:lnTo>
                  <a:lnTo>
                    <a:pt x="941044" y="880554"/>
                  </a:lnTo>
                  <a:lnTo>
                    <a:pt x="894956" y="897115"/>
                  </a:lnTo>
                  <a:lnTo>
                    <a:pt x="849236" y="912240"/>
                  </a:lnTo>
                  <a:lnTo>
                    <a:pt x="803516" y="925918"/>
                  </a:lnTo>
                  <a:lnTo>
                    <a:pt x="758520" y="938148"/>
                  </a:lnTo>
                  <a:lnTo>
                    <a:pt x="714248" y="949312"/>
                  </a:lnTo>
                  <a:lnTo>
                    <a:pt x="670687" y="958672"/>
                  </a:lnTo>
                  <a:lnTo>
                    <a:pt x="627837" y="966952"/>
                  </a:lnTo>
                  <a:lnTo>
                    <a:pt x="586447" y="973797"/>
                  </a:lnTo>
                  <a:lnTo>
                    <a:pt x="546125" y="979195"/>
                  </a:lnTo>
                  <a:lnTo>
                    <a:pt x="506882" y="982789"/>
                  </a:lnTo>
                  <a:lnTo>
                    <a:pt x="468718" y="984961"/>
                  </a:lnTo>
                  <a:lnTo>
                    <a:pt x="432358" y="985672"/>
                  </a:lnTo>
                  <a:lnTo>
                    <a:pt x="691807" y="985672"/>
                  </a:lnTo>
                  <a:lnTo>
                    <a:pt x="734758" y="972350"/>
                  </a:lnTo>
                  <a:lnTo>
                    <a:pt x="781202" y="956868"/>
                  </a:lnTo>
                  <a:lnTo>
                    <a:pt x="828357" y="939596"/>
                  </a:lnTo>
                  <a:lnTo>
                    <a:pt x="875525" y="921232"/>
                  </a:lnTo>
                  <a:lnTo>
                    <a:pt x="922324" y="901788"/>
                  </a:lnTo>
                  <a:lnTo>
                    <a:pt x="969848" y="880910"/>
                  </a:lnTo>
                  <a:lnTo>
                    <a:pt x="1016279" y="858951"/>
                  </a:lnTo>
                  <a:lnTo>
                    <a:pt x="1062723" y="836269"/>
                  </a:lnTo>
                  <a:lnTo>
                    <a:pt x="1191602" y="771118"/>
                  </a:lnTo>
                  <a:lnTo>
                    <a:pt x="1238046" y="747001"/>
                  </a:lnTo>
                  <a:lnTo>
                    <a:pt x="1283398" y="722160"/>
                  </a:lnTo>
                  <a:lnTo>
                    <a:pt x="1328407" y="696239"/>
                  </a:lnTo>
                  <a:lnTo>
                    <a:pt x="1372323" y="669594"/>
                  </a:lnTo>
                  <a:lnTo>
                    <a:pt x="1415516" y="642594"/>
                  </a:lnTo>
                  <a:lnTo>
                    <a:pt x="1457286" y="614514"/>
                  </a:lnTo>
                  <a:lnTo>
                    <a:pt x="1497964" y="586079"/>
                  </a:lnTo>
                  <a:lnTo>
                    <a:pt x="1537208" y="557276"/>
                  </a:lnTo>
                  <a:lnTo>
                    <a:pt x="1575003" y="527761"/>
                  </a:lnTo>
                  <a:lnTo>
                    <a:pt x="1611007" y="498233"/>
                  </a:lnTo>
                  <a:lnTo>
                    <a:pt x="1645564" y="467994"/>
                  </a:lnTo>
                  <a:lnTo>
                    <a:pt x="1678317" y="438111"/>
                  </a:lnTo>
                  <a:lnTo>
                    <a:pt x="1709635" y="407873"/>
                  </a:lnTo>
                  <a:lnTo>
                    <a:pt x="1738807" y="377990"/>
                  </a:lnTo>
                  <a:lnTo>
                    <a:pt x="1765439" y="347751"/>
                  </a:lnTo>
                  <a:lnTo>
                    <a:pt x="1790280" y="317881"/>
                  </a:lnTo>
                  <a:lnTo>
                    <a:pt x="1833486" y="259194"/>
                  </a:lnTo>
                  <a:lnTo>
                    <a:pt x="1867687" y="201955"/>
                  </a:lnTo>
                  <a:lnTo>
                    <a:pt x="1892160" y="147231"/>
                  </a:lnTo>
                  <a:lnTo>
                    <a:pt x="1895708" y="136436"/>
                  </a:lnTo>
                  <a:close/>
                </a:path>
                <a:path w="1975484" h="1050925">
                  <a:moveTo>
                    <a:pt x="1829155" y="0"/>
                  </a:moveTo>
                  <a:lnTo>
                    <a:pt x="1717560" y="168478"/>
                  </a:lnTo>
                  <a:lnTo>
                    <a:pt x="1781644" y="136436"/>
                  </a:lnTo>
                  <a:lnTo>
                    <a:pt x="1895708" y="136436"/>
                  </a:lnTo>
                  <a:lnTo>
                    <a:pt x="1900796" y="120954"/>
                  </a:lnTo>
                  <a:lnTo>
                    <a:pt x="1906917" y="95389"/>
                  </a:lnTo>
                  <a:lnTo>
                    <a:pt x="1910524" y="70916"/>
                  </a:lnTo>
                  <a:lnTo>
                    <a:pt x="1974964" y="38519"/>
                  </a:lnTo>
                  <a:lnTo>
                    <a:pt x="1829155" y="0"/>
                  </a:lnTo>
                  <a:close/>
                </a:path>
              </a:pathLst>
            </a:custGeom>
            <a:solidFill>
              <a:srgbClr val="5A9A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86998" y="3336125"/>
              <a:ext cx="1975485" cy="1050925"/>
            </a:xfrm>
            <a:custGeom>
              <a:avLst/>
              <a:gdLst/>
              <a:ahLst/>
              <a:cxnLst/>
              <a:rect l="l" t="t" r="r" b="b"/>
              <a:pathLst>
                <a:path w="1975484" h="1050925">
                  <a:moveTo>
                    <a:pt x="0" y="925194"/>
                  </a:moveTo>
                  <a:lnTo>
                    <a:pt x="23761" y="960119"/>
                  </a:lnTo>
                  <a:lnTo>
                    <a:pt x="56883" y="989634"/>
                  </a:lnTo>
                  <a:lnTo>
                    <a:pt x="98996" y="1014120"/>
                  </a:lnTo>
                  <a:lnTo>
                    <a:pt x="149758" y="1031760"/>
                  </a:lnTo>
                  <a:lnTo>
                    <a:pt x="208445" y="1043990"/>
                  </a:lnTo>
                  <a:lnTo>
                    <a:pt x="274675" y="1050112"/>
                  </a:lnTo>
                  <a:lnTo>
                    <a:pt x="310324" y="1050836"/>
                  </a:lnTo>
                  <a:lnTo>
                    <a:pt x="347395" y="1049756"/>
                  </a:lnTo>
                  <a:lnTo>
                    <a:pt x="385927" y="1047229"/>
                  </a:lnTo>
                  <a:lnTo>
                    <a:pt x="426237" y="1042911"/>
                  </a:lnTo>
                  <a:lnTo>
                    <a:pt x="467283" y="1037513"/>
                  </a:lnTo>
                  <a:lnTo>
                    <a:pt x="509765" y="1030312"/>
                  </a:lnTo>
                  <a:lnTo>
                    <a:pt x="553326" y="1021676"/>
                  </a:lnTo>
                  <a:lnTo>
                    <a:pt x="597598" y="1011593"/>
                  </a:lnTo>
                  <a:lnTo>
                    <a:pt x="642607" y="1000074"/>
                  </a:lnTo>
                  <a:lnTo>
                    <a:pt x="688327" y="986751"/>
                  </a:lnTo>
                  <a:lnTo>
                    <a:pt x="734758" y="972350"/>
                  </a:lnTo>
                  <a:lnTo>
                    <a:pt x="781202" y="956868"/>
                  </a:lnTo>
                  <a:lnTo>
                    <a:pt x="828357" y="939596"/>
                  </a:lnTo>
                  <a:lnTo>
                    <a:pt x="875525" y="921232"/>
                  </a:lnTo>
                  <a:lnTo>
                    <a:pt x="922324" y="901788"/>
                  </a:lnTo>
                  <a:lnTo>
                    <a:pt x="969848" y="880910"/>
                  </a:lnTo>
                  <a:lnTo>
                    <a:pt x="1016279" y="858951"/>
                  </a:lnTo>
                  <a:lnTo>
                    <a:pt x="1062723" y="836269"/>
                  </a:lnTo>
                  <a:lnTo>
                    <a:pt x="1191602" y="771118"/>
                  </a:lnTo>
                  <a:lnTo>
                    <a:pt x="1238046" y="747001"/>
                  </a:lnTo>
                  <a:lnTo>
                    <a:pt x="1283398" y="722160"/>
                  </a:lnTo>
                  <a:lnTo>
                    <a:pt x="1328407" y="696239"/>
                  </a:lnTo>
                  <a:lnTo>
                    <a:pt x="1372323" y="669594"/>
                  </a:lnTo>
                  <a:lnTo>
                    <a:pt x="1415516" y="642594"/>
                  </a:lnTo>
                  <a:lnTo>
                    <a:pt x="1457286" y="614514"/>
                  </a:lnTo>
                  <a:lnTo>
                    <a:pt x="1497964" y="586079"/>
                  </a:lnTo>
                  <a:lnTo>
                    <a:pt x="1537208" y="557276"/>
                  </a:lnTo>
                  <a:lnTo>
                    <a:pt x="1575003" y="527761"/>
                  </a:lnTo>
                  <a:lnTo>
                    <a:pt x="1611007" y="498233"/>
                  </a:lnTo>
                  <a:lnTo>
                    <a:pt x="1645564" y="467994"/>
                  </a:lnTo>
                  <a:lnTo>
                    <a:pt x="1678317" y="438111"/>
                  </a:lnTo>
                  <a:lnTo>
                    <a:pt x="1709635" y="407873"/>
                  </a:lnTo>
                  <a:lnTo>
                    <a:pt x="1738807" y="377990"/>
                  </a:lnTo>
                  <a:lnTo>
                    <a:pt x="1765439" y="347751"/>
                  </a:lnTo>
                  <a:lnTo>
                    <a:pt x="1790280" y="317881"/>
                  </a:lnTo>
                  <a:lnTo>
                    <a:pt x="1833486" y="259194"/>
                  </a:lnTo>
                  <a:lnTo>
                    <a:pt x="1867687" y="201955"/>
                  </a:lnTo>
                  <a:lnTo>
                    <a:pt x="1892160" y="147231"/>
                  </a:lnTo>
                  <a:lnTo>
                    <a:pt x="1906917" y="95389"/>
                  </a:lnTo>
                  <a:lnTo>
                    <a:pt x="1910524" y="70916"/>
                  </a:lnTo>
                  <a:lnTo>
                    <a:pt x="1974964" y="38519"/>
                  </a:lnTo>
                  <a:lnTo>
                    <a:pt x="1829155" y="0"/>
                  </a:lnTo>
                  <a:lnTo>
                    <a:pt x="1717560" y="168478"/>
                  </a:lnTo>
                  <a:lnTo>
                    <a:pt x="1781644" y="136436"/>
                  </a:lnTo>
                  <a:lnTo>
                    <a:pt x="1778038" y="160197"/>
                  </a:lnTo>
                  <a:lnTo>
                    <a:pt x="1763280" y="211315"/>
                  </a:lnTo>
                  <a:lnTo>
                    <a:pt x="1739887" y="265315"/>
                  </a:lnTo>
                  <a:lnTo>
                    <a:pt x="1706765" y="321119"/>
                  </a:lnTo>
                  <a:lnTo>
                    <a:pt x="1664639" y="379069"/>
                  </a:lnTo>
                  <a:lnTo>
                    <a:pt x="1614246" y="437400"/>
                  </a:lnTo>
                  <a:lnTo>
                    <a:pt x="1586166" y="467271"/>
                  </a:lnTo>
                  <a:lnTo>
                    <a:pt x="1555927" y="496798"/>
                  </a:lnTo>
                  <a:lnTo>
                    <a:pt x="1524241" y="526669"/>
                  </a:lnTo>
                  <a:lnTo>
                    <a:pt x="1490764" y="556196"/>
                  </a:lnTo>
                  <a:lnTo>
                    <a:pt x="1455483" y="585355"/>
                  </a:lnTo>
                  <a:lnTo>
                    <a:pt x="1418767" y="614159"/>
                  </a:lnTo>
                  <a:lnTo>
                    <a:pt x="1380604" y="642950"/>
                  </a:lnTo>
                  <a:lnTo>
                    <a:pt x="1341005" y="671029"/>
                  </a:lnTo>
                  <a:lnTo>
                    <a:pt x="1300327" y="698398"/>
                  </a:lnTo>
                  <a:lnTo>
                    <a:pt x="1258201" y="725754"/>
                  </a:lnTo>
                  <a:lnTo>
                    <a:pt x="1215720" y="752030"/>
                  </a:lnTo>
                  <a:lnTo>
                    <a:pt x="1171448" y="777595"/>
                  </a:lnTo>
                  <a:lnTo>
                    <a:pt x="1126807" y="802792"/>
                  </a:lnTo>
                  <a:lnTo>
                    <a:pt x="1080719" y="823671"/>
                  </a:lnTo>
                  <a:lnTo>
                    <a:pt x="1034288" y="843838"/>
                  </a:lnTo>
                  <a:lnTo>
                    <a:pt x="987844" y="862558"/>
                  </a:lnTo>
                  <a:lnTo>
                    <a:pt x="941044" y="880554"/>
                  </a:lnTo>
                  <a:lnTo>
                    <a:pt x="894956" y="897115"/>
                  </a:lnTo>
                  <a:lnTo>
                    <a:pt x="849236" y="912240"/>
                  </a:lnTo>
                  <a:lnTo>
                    <a:pt x="803516" y="925918"/>
                  </a:lnTo>
                  <a:lnTo>
                    <a:pt x="758520" y="938148"/>
                  </a:lnTo>
                  <a:lnTo>
                    <a:pt x="714248" y="949312"/>
                  </a:lnTo>
                  <a:lnTo>
                    <a:pt x="670687" y="958672"/>
                  </a:lnTo>
                  <a:lnTo>
                    <a:pt x="627837" y="966952"/>
                  </a:lnTo>
                  <a:lnTo>
                    <a:pt x="586447" y="973797"/>
                  </a:lnTo>
                  <a:lnTo>
                    <a:pt x="546125" y="979195"/>
                  </a:lnTo>
                  <a:lnTo>
                    <a:pt x="506882" y="982789"/>
                  </a:lnTo>
                  <a:lnTo>
                    <a:pt x="468718" y="984961"/>
                  </a:lnTo>
                  <a:lnTo>
                    <a:pt x="432358" y="985672"/>
                  </a:lnTo>
                  <a:lnTo>
                    <a:pt x="397802" y="984592"/>
                  </a:lnTo>
                  <a:lnTo>
                    <a:pt x="332638" y="978471"/>
                  </a:lnTo>
                  <a:lnTo>
                    <a:pt x="275399" y="966241"/>
                  </a:lnTo>
                  <a:lnTo>
                    <a:pt x="225717" y="947877"/>
                  </a:lnTo>
                  <a:lnTo>
                    <a:pt x="184327" y="924115"/>
                  </a:lnTo>
                  <a:lnTo>
                    <a:pt x="151917" y="894600"/>
                  </a:lnTo>
                  <a:lnTo>
                    <a:pt x="128524" y="860399"/>
                  </a:lnTo>
                  <a:lnTo>
                    <a:pt x="0" y="925194"/>
                  </a:lnTo>
                  <a:close/>
                </a:path>
              </a:pathLst>
            </a:custGeom>
            <a:ln w="12599">
              <a:solidFill>
                <a:srgbClr val="40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886998" y="4107243"/>
              <a:ext cx="1191895" cy="280035"/>
            </a:xfrm>
            <a:custGeom>
              <a:avLst/>
              <a:gdLst/>
              <a:ahLst/>
              <a:cxnLst/>
              <a:rect l="l" t="t" r="r" b="b"/>
              <a:pathLst>
                <a:path w="1191895" h="280035">
                  <a:moveTo>
                    <a:pt x="128524" y="89281"/>
                  </a:moveTo>
                  <a:lnTo>
                    <a:pt x="0" y="154076"/>
                  </a:lnTo>
                  <a:lnTo>
                    <a:pt x="10807" y="172072"/>
                  </a:lnTo>
                  <a:lnTo>
                    <a:pt x="23761" y="189001"/>
                  </a:lnTo>
                  <a:lnTo>
                    <a:pt x="56883" y="218516"/>
                  </a:lnTo>
                  <a:lnTo>
                    <a:pt x="98996" y="243001"/>
                  </a:lnTo>
                  <a:lnTo>
                    <a:pt x="149758" y="260642"/>
                  </a:lnTo>
                  <a:lnTo>
                    <a:pt x="208445" y="272872"/>
                  </a:lnTo>
                  <a:lnTo>
                    <a:pt x="274675" y="278993"/>
                  </a:lnTo>
                  <a:lnTo>
                    <a:pt x="310324" y="279717"/>
                  </a:lnTo>
                  <a:lnTo>
                    <a:pt x="347395" y="278638"/>
                  </a:lnTo>
                  <a:lnTo>
                    <a:pt x="385927" y="276110"/>
                  </a:lnTo>
                  <a:lnTo>
                    <a:pt x="426237" y="271792"/>
                  </a:lnTo>
                  <a:lnTo>
                    <a:pt x="467283" y="266395"/>
                  </a:lnTo>
                  <a:lnTo>
                    <a:pt x="509765" y="259194"/>
                  </a:lnTo>
                  <a:lnTo>
                    <a:pt x="553326" y="250558"/>
                  </a:lnTo>
                  <a:lnTo>
                    <a:pt x="597598" y="240474"/>
                  </a:lnTo>
                  <a:lnTo>
                    <a:pt x="642607" y="228955"/>
                  </a:lnTo>
                  <a:lnTo>
                    <a:pt x="688327" y="215633"/>
                  </a:lnTo>
                  <a:lnTo>
                    <a:pt x="691807" y="214553"/>
                  </a:lnTo>
                  <a:lnTo>
                    <a:pt x="432358" y="214553"/>
                  </a:lnTo>
                  <a:lnTo>
                    <a:pt x="397802" y="213474"/>
                  </a:lnTo>
                  <a:lnTo>
                    <a:pt x="332638" y="207352"/>
                  </a:lnTo>
                  <a:lnTo>
                    <a:pt x="275399" y="195122"/>
                  </a:lnTo>
                  <a:lnTo>
                    <a:pt x="225717" y="176758"/>
                  </a:lnTo>
                  <a:lnTo>
                    <a:pt x="184327" y="152996"/>
                  </a:lnTo>
                  <a:lnTo>
                    <a:pt x="151917" y="123482"/>
                  </a:lnTo>
                  <a:lnTo>
                    <a:pt x="138963" y="106921"/>
                  </a:lnTo>
                  <a:lnTo>
                    <a:pt x="128524" y="89281"/>
                  </a:lnTo>
                  <a:close/>
                </a:path>
                <a:path w="1191895" h="280035">
                  <a:moveTo>
                    <a:pt x="1165692" y="13098"/>
                  </a:moveTo>
                  <a:lnTo>
                    <a:pt x="1161719" y="14757"/>
                  </a:lnTo>
                  <a:lnTo>
                    <a:pt x="1157046" y="16916"/>
                  </a:lnTo>
                  <a:lnTo>
                    <a:pt x="1153083" y="19075"/>
                  </a:lnTo>
                  <a:lnTo>
                    <a:pt x="1148765" y="21234"/>
                  </a:lnTo>
                  <a:lnTo>
                    <a:pt x="1140117" y="25196"/>
                  </a:lnTo>
                  <a:lnTo>
                    <a:pt x="1135799" y="27355"/>
                  </a:lnTo>
                  <a:lnTo>
                    <a:pt x="1131125" y="29514"/>
                  </a:lnTo>
                  <a:lnTo>
                    <a:pt x="1080719" y="52552"/>
                  </a:lnTo>
                  <a:lnTo>
                    <a:pt x="1034288" y="72720"/>
                  </a:lnTo>
                  <a:lnTo>
                    <a:pt x="987844" y="91440"/>
                  </a:lnTo>
                  <a:lnTo>
                    <a:pt x="941044" y="109435"/>
                  </a:lnTo>
                  <a:lnTo>
                    <a:pt x="894956" y="125996"/>
                  </a:lnTo>
                  <a:lnTo>
                    <a:pt x="849236" y="141122"/>
                  </a:lnTo>
                  <a:lnTo>
                    <a:pt x="803516" y="154800"/>
                  </a:lnTo>
                  <a:lnTo>
                    <a:pt x="758520" y="167030"/>
                  </a:lnTo>
                  <a:lnTo>
                    <a:pt x="714248" y="178193"/>
                  </a:lnTo>
                  <a:lnTo>
                    <a:pt x="670687" y="187553"/>
                  </a:lnTo>
                  <a:lnTo>
                    <a:pt x="627837" y="195834"/>
                  </a:lnTo>
                  <a:lnTo>
                    <a:pt x="586447" y="202679"/>
                  </a:lnTo>
                  <a:lnTo>
                    <a:pt x="546125" y="208076"/>
                  </a:lnTo>
                  <a:lnTo>
                    <a:pt x="506882" y="211670"/>
                  </a:lnTo>
                  <a:lnTo>
                    <a:pt x="468718" y="213842"/>
                  </a:lnTo>
                  <a:lnTo>
                    <a:pt x="432358" y="214553"/>
                  </a:lnTo>
                  <a:lnTo>
                    <a:pt x="691807" y="214553"/>
                  </a:lnTo>
                  <a:lnTo>
                    <a:pt x="734758" y="201231"/>
                  </a:lnTo>
                  <a:lnTo>
                    <a:pt x="781202" y="185750"/>
                  </a:lnTo>
                  <a:lnTo>
                    <a:pt x="828357" y="168478"/>
                  </a:lnTo>
                  <a:lnTo>
                    <a:pt x="875525" y="150114"/>
                  </a:lnTo>
                  <a:lnTo>
                    <a:pt x="922324" y="130670"/>
                  </a:lnTo>
                  <a:lnTo>
                    <a:pt x="969848" y="109791"/>
                  </a:lnTo>
                  <a:lnTo>
                    <a:pt x="1016279" y="87833"/>
                  </a:lnTo>
                  <a:lnTo>
                    <a:pt x="1062723" y="65151"/>
                  </a:lnTo>
                  <a:lnTo>
                    <a:pt x="1165692" y="13098"/>
                  </a:lnTo>
                  <a:close/>
                </a:path>
                <a:path w="1191895" h="280035">
                  <a:moveTo>
                    <a:pt x="1166809" y="12533"/>
                  </a:moveTo>
                  <a:lnTo>
                    <a:pt x="1165692" y="13098"/>
                  </a:lnTo>
                  <a:lnTo>
                    <a:pt x="1166037" y="12954"/>
                  </a:lnTo>
                  <a:lnTo>
                    <a:pt x="1166809" y="12533"/>
                  </a:lnTo>
                  <a:close/>
                </a:path>
                <a:path w="1191895" h="280035">
                  <a:moveTo>
                    <a:pt x="1172802" y="9504"/>
                  </a:moveTo>
                  <a:lnTo>
                    <a:pt x="1170000" y="10795"/>
                  </a:lnTo>
                  <a:lnTo>
                    <a:pt x="1166809" y="12533"/>
                  </a:lnTo>
                  <a:lnTo>
                    <a:pt x="1172802" y="9504"/>
                  </a:lnTo>
                  <a:close/>
                </a:path>
                <a:path w="1191895" h="280035">
                  <a:moveTo>
                    <a:pt x="1176740" y="7512"/>
                  </a:moveTo>
                  <a:lnTo>
                    <a:pt x="1172802" y="9504"/>
                  </a:lnTo>
                  <a:lnTo>
                    <a:pt x="1174686" y="8636"/>
                  </a:lnTo>
                  <a:lnTo>
                    <a:pt x="1176740" y="7512"/>
                  </a:lnTo>
                  <a:close/>
                </a:path>
                <a:path w="1191895" h="280035">
                  <a:moveTo>
                    <a:pt x="1184060" y="3812"/>
                  </a:moveTo>
                  <a:lnTo>
                    <a:pt x="1182966" y="4318"/>
                  </a:lnTo>
                  <a:lnTo>
                    <a:pt x="1178636" y="6477"/>
                  </a:lnTo>
                  <a:lnTo>
                    <a:pt x="1176740" y="7512"/>
                  </a:lnTo>
                  <a:lnTo>
                    <a:pt x="1184060" y="3812"/>
                  </a:lnTo>
                  <a:close/>
                </a:path>
                <a:path w="1191895" h="280035">
                  <a:moveTo>
                    <a:pt x="1191602" y="0"/>
                  </a:moveTo>
                  <a:lnTo>
                    <a:pt x="1184060" y="3812"/>
                  </a:lnTo>
                  <a:lnTo>
                    <a:pt x="1187640" y="2159"/>
                  </a:lnTo>
                  <a:lnTo>
                    <a:pt x="1191602" y="0"/>
                  </a:lnTo>
                  <a:close/>
                </a:path>
              </a:pathLst>
            </a:custGeom>
            <a:solidFill>
              <a:srgbClr val="3F6B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86998" y="4107243"/>
              <a:ext cx="1191895" cy="280035"/>
            </a:xfrm>
            <a:custGeom>
              <a:avLst/>
              <a:gdLst/>
              <a:ahLst/>
              <a:cxnLst/>
              <a:rect l="l" t="t" r="r" b="b"/>
              <a:pathLst>
                <a:path w="1191895" h="280035">
                  <a:moveTo>
                    <a:pt x="0" y="154076"/>
                  </a:moveTo>
                  <a:lnTo>
                    <a:pt x="23761" y="189001"/>
                  </a:lnTo>
                  <a:lnTo>
                    <a:pt x="56883" y="218516"/>
                  </a:lnTo>
                  <a:lnTo>
                    <a:pt x="98996" y="243001"/>
                  </a:lnTo>
                  <a:lnTo>
                    <a:pt x="149758" y="260642"/>
                  </a:lnTo>
                  <a:lnTo>
                    <a:pt x="208445" y="272872"/>
                  </a:lnTo>
                  <a:lnTo>
                    <a:pt x="274675" y="278993"/>
                  </a:lnTo>
                  <a:lnTo>
                    <a:pt x="310324" y="279717"/>
                  </a:lnTo>
                  <a:lnTo>
                    <a:pt x="347395" y="278638"/>
                  </a:lnTo>
                  <a:lnTo>
                    <a:pt x="385927" y="276110"/>
                  </a:lnTo>
                  <a:lnTo>
                    <a:pt x="426237" y="271792"/>
                  </a:lnTo>
                  <a:lnTo>
                    <a:pt x="467283" y="266395"/>
                  </a:lnTo>
                  <a:lnTo>
                    <a:pt x="509765" y="259194"/>
                  </a:lnTo>
                  <a:lnTo>
                    <a:pt x="553326" y="250558"/>
                  </a:lnTo>
                  <a:lnTo>
                    <a:pt x="597598" y="240474"/>
                  </a:lnTo>
                  <a:lnTo>
                    <a:pt x="642607" y="228955"/>
                  </a:lnTo>
                  <a:lnTo>
                    <a:pt x="688327" y="215633"/>
                  </a:lnTo>
                  <a:lnTo>
                    <a:pt x="734758" y="201231"/>
                  </a:lnTo>
                  <a:lnTo>
                    <a:pt x="781202" y="185750"/>
                  </a:lnTo>
                  <a:lnTo>
                    <a:pt x="828357" y="168478"/>
                  </a:lnTo>
                  <a:lnTo>
                    <a:pt x="875525" y="150114"/>
                  </a:lnTo>
                  <a:lnTo>
                    <a:pt x="922324" y="130670"/>
                  </a:lnTo>
                  <a:lnTo>
                    <a:pt x="969848" y="109791"/>
                  </a:lnTo>
                  <a:lnTo>
                    <a:pt x="1016279" y="87833"/>
                  </a:lnTo>
                  <a:lnTo>
                    <a:pt x="1062723" y="65151"/>
                  </a:lnTo>
                  <a:lnTo>
                    <a:pt x="1191602" y="0"/>
                  </a:lnTo>
                  <a:lnTo>
                    <a:pt x="1187640" y="2159"/>
                  </a:lnTo>
                  <a:lnTo>
                    <a:pt x="1182966" y="4318"/>
                  </a:lnTo>
                  <a:lnTo>
                    <a:pt x="1178636" y="6477"/>
                  </a:lnTo>
                  <a:lnTo>
                    <a:pt x="1174686" y="8636"/>
                  </a:lnTo>
                  <a:lnTo>
                    <a:pt x="1170000" y="10795"/>
                  </a:lnTo>
                  <a:lnTo>
                    <a:pt x="1166037" y="12954"/>
                  </a:lnTo>
                  <a:lnTo>
                    <a:pt x="1161719" y="14757"/>
                  </a:lnTo>
                  <a:lnTo>
                    <a:pt x="1157046" y="16916"/>
                  </a:lnTo>
                  <a:lnTo>
                    <a:pt x="1153083" y="19075"/>
                  </a:lnTo>
                  <a:lnTo>
                    <a:pt x="1148765" y="21234"/>
                  </a:lnTo>
                  <a:lnTo>
                    <a:pt x="1144079" y="23393"/>
                  </a:lnTo>
                  <a:lnTo>
                    <a:pt x="1140117" y="25196"/>
                  </a:lnTo>
                  <a:lnTo>
                    <a:pt x="1135799" y="27355"/>
                  </a:lnTo>
                  <a:lnTo>
                    <a:pt x="1131125" y="29514"/>
                  </a:lnTo>
                  <a:lnTo>
                    <a:pt x="1126807" y="31673"/>
                  </a:lnTo>
                  <a:lnTo>
                    <a:pt x="1080719" y="52552"/>
                  </a:lnTo>
                  <a:lnTo>
                    <a:pt x="1034288" y="72720"/>
                  </a:lnTo>
                  <a:lnTo>
                    <a:pt x="987844" y="91440"/>
                  </a:lnTo>
                  <a:lnTo>
                    <a:pt x="941044" y="109435"/>
                  </a:lnTo>
                  <a:lnTo>
                    <a:pt x="894956" y="125996"/>
                  </a:lnTo>
                  <a:lnTo>
                    <a:pt x="849236" y="141122"/>
                  </a:lnTo>
                  <a:lnTo>
                    <a:pt x="803516" y="154800"/>
                  </a:lnTo>
                  <a:lnTo>
                    <a:pt x="758520" y="167030"/>
                  </a:lnTo>
                  <a:lnTo>
                    <a:pt x="714248" y="178193"/>
                  </a:lnTo>
                  <a:lnTo>
                    <a:pt x="670687" y="187553"/>
                  </a:lnTo>
                  <a:lnTo>
                    <a:pt x="627837" y="195834"/>
                  </a:lnTo>
                  <a:lnTo>
                    <a:pt x="586447" y="202679"/>
                  </a:lnTo>
                  <a:lnTo>
                    <a:pt x="546125" y="208076"/>
                  </a:lnTo>
                  <a:lnTo>
                    <a:pt x="506882" y="211670"/>
                  </a:lnTo>
                  <a:lnTo>
                    <a:pt x="468718" y="213842"/>
                  </a:lnTo>
                  <a:lnTo>
                    <a:pt x="432358" y="214553"/>
                  </a:lnTo>
                  <a:lnTo>
                    <a:pt x="397802" y="213474"/>
                  </a:lnTo>
                  <a:lnTo>
                    <a:pt x="332638" y="207352"/>
                  </a:lnTo>
                  <a:lnTo>
                    <a:pt x="275399" y="195122"/>
                  </a:lnTo>
                  <a:lnTo>
                    <a:pt x="225717" y="176758"/>
                  </a:lnTo>
                  <a:lnTo>
                    <a:pt x="184327" y="152996"/>
                  </a:lnTo>
                  <a:lnTo>
                    <a:pt x="151917" y="123482"/>
                  </a:lnTo>
                  <a:lnTo>
                    <a:pt x="128524" y="89281"/>
                  </a:lnTo>
                  <a:lnTo>
                    <a:pt x="0" y="154076"/>
                  </a:lnTo>
                  <a:close/>
                </a:path>
              </a:pathLst>
            </a:custGeom>
            <a:ln w="12599">
              <a:solidFill>
                <a:srgbClr val="40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988166" y="4427283"/>
            <a:ext cx="1974214" cy="1191895"/>
          </a:xfrm>
          <a:prstGeom prst="rect">
            <a:avLst/>
          </a:prstGeom>
          <a:solidFill>
            <a:srgbClr val="5A9AD4"/>
          </a:solidFill>
        </p:spPr>
        <p:txBody>
          <a:bodyPr vert="horz" wrap="square" lIns="0" tIns="46355" rIns="0" bIns="0" rtlCol="0">
            <a:spAutoFit/>
          </a:bodyPr>
          <a:lstStyle/>
          <a:p>
            <a:pPr marL="90170" marR="163830">
              <a:lnSpc>
                <a:spcPct val="100000"/>
              </a:lnSpc>
              <a:spcBef>
                <a:spcPts val="365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WFP</a:t>
            </a:r>
            <a:r>
              <a:rPr sz="18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collects</a:t>
            </a:r>
            <a:r>
              <a:rPr sz="18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1800" b="1" spc="-3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vaccination point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move to LGA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holding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point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7031646" y="3027375"/>
            <a:ext cx="2084070" cy="2684780"/>
            <a:chOff x="7031646" y="3027375"/>
            <a:chExt cx="2084070" cy="2684780"/>
          </a:xfrm>
        </p:grpSpPr>
        <p:sp>
          <p:nvSpPr>
            <p:cNvPr id="18" name="object 18"/>
            <p:cNvSpPr/>
            <p:nvPr/>
          </p:nvSpPr>
          <p:spPr>
            <a:xfrm>
              <a:off x="7037996" y="3033725"/>
              <a:ext cx="1703705" cy="680085"/>
            </a:xfrm>
            <a:custGeom>
              <a:avLst/>
              <a:gdLst/>
              <a:ahLst/>
              <a:cxnLst/>
              <a:rect l="l" t="t" r="r" b="b"/>
              <a:pathLst>
                <a:path w="1703704" h="680085">
                  <a:moveTo>
                    <a:pt x="100088" y="527392"/>
                  </a:moveTo>
                  <a:lnTo>
                    <a:pt x="0" y="562317"/>
                  </a:lnTo>
                  <a:lnTo>
                    <a:pt x="6121" y="576719"/>
                  </a:lnTo>
                  <a:lnTo>
                    <a:pt x="14401" y="590029"/>
                  </a:lnTo>
                  <a:lnTo>
                    <a:pt x="51485" y="625309"/>
                  </a:lnTo>
                  <a:lnTo>
                    <a:pt x="86398" y="644029"/>
                  </a:lnTo>
                  <a:lnTo>
                    <a:pt x="128879" y="659155"/>
                  </a:lnTo>
                  <a:lnTo>
                    <a:pt x="178561" y="670318"/>
                  </a:lnTo>
                  <a:lnTo>
                    <a:pt x="234365" y="677151"/>
                  </a:lnTo>
                  <a:lnTo>
                    <a:pt x="296278" y="679678"/>
                  </a:lnTo>
                  <a:lnTo>
                    <a:pt x="329399" y="679310"/>
                  </a:lnTo>
                  <a:lnTo>
                    <a:pt x="398881" y="675360"/>
                  </a:lnTo>
                  <a:lnTo>
                    <a:pt x="472681" y="667435"/>
                  </a:lnTo>
                  <a:lnTo>
                    <a:pt x="510844" y="662038"/>
                  </a:lnTo>
                  <a:lnTo>
                    <a:pt x="589318" y="647992"/>
                  </a:lnTo>
                  <a:lnTo>
                    <a:pt x="605293" y="644398"/>
                  </a:lnTo>
                  <a:lnTo>
                    <a:pt x="392760" y="644398"/>
                  </a:lnTo>
                  <a:lnTo>
                    <a:pt x="361442" y="643674"/>
                  </a:lnTo>
                  <a:lnTo>
                    <a:pt x="303123" y="638632"/>
                  </a:lnTo>
                  <a:lnTo>
                    <a:pt x="250926" y="629640"/>
                  </a:lnTo>
                  <a:lnTo>
                    <a:pt x="205562" y="616673"/>
                  </a:lnTo>
                  <a:lnTo>
                    <a:pt x="167398" y="599389"/>
                  </a:lnTo>
                  <a:lnTo>
                    <a:pt x="124917" y="566991"/>
                  </a:lnTo>
                  <a:lnTo>
                    <a:pt x="106197" y="541439"/>
                  </a:lnTo>
                  <a:lnTo>
                    <a:pt x="100088" y="527392"/>
                  </a:lnTo>
                  <a:close/>
                </a:path>
                <a:path w="1703704" h="680085">
                  <a:moveTo>
                    <a:pt x="1638355" y="96113"/>
                  </a:moveTo>
                  <a:lnTo>
                    <a:pt x="1551965" y="96113"/>
                  </a:lnTo>
                  <a:lnTo>
                    <a:pt x="1545844" y="113753"/>
                  </a:lnTo>
                  <a:lnTo>
                    <a:pt x="1537563" y="132118"/>
                  </a:lnTo>
                  <a:lnTo>
                    <a:pt x="1514525" y="169913"/>
                  </a:lnTo>
                  <a:lnTo>
                    <a:pt x="1483918" y="209511"/>
                  </a:lnTo>
                  <a:lnTo>
                    <a:pt x="1444688" y="249478"/>
                  </a:lnTo>
                  <a:lnTo>
                    <a:pt x="1399324" y="290156"/>
                  </a:lnTo>
                  <a:lnTo>
                    <a:pt x="1346403" y="330835"/>
                  </a:lnTo>
                  <a:lnTo>
                    <a:pt x="1287360" y="371157"/>
                  </a:lnTo>
                  <a:lnTo>
                    <a:pt x="1222565" y="410400"/>
                  </a:lnTo>
                  <a:lnTo>
                    <a:pt x="1188720" y="429475"/>
                  </a:lnTo>
                  <a:lnTo>
                    <a:pt x="1153439" y="448195"/>
                  </a:lnTo>
                  <a:lnTo>
                    <a:pt x="1117447" y="466559"/>
                  </a:lnTo>
                  <a:lnTo>
                    <a:pt x="1041844" y="501840"/>
                  </a:lnTo>
                  <a:lnTo>
                    <a:pt x="1003325" y="518756"/>
                  </a:lnTo>
                  <a:lnTo>
                    <a:pt x="963726" y="534593"/>
                  </a:lnTo>
                  <a:lnTo>
                    <a:pt x="923759" y="550075"/>
                  </a:lnTo>
                  <a:lnTo>
                    <a:pt x="883437" y="563029"/>
                  </a:lnTo>
                  <a:lnTo>
                    <a:pt x="842403" y="574916"/>
                  </a:lnTo>
                  <a:lnTo>
                    <a:pt x="802081" y="586079"/>
                  </a:lnTo>
                  <a:lnTo>
                    <a:pt x="761758" y="596519"/>
                  </a:lnTo>
                  <a:lnTo>
                    <a:pt x="682205" y="614159"/>
                  </a:lnTo>
                  <a:lnTo>
                    <a:pt x="643318" y="621360"/>
                  </a:lnTo>
                  <a:lnTo>
                    <a:pt x="567004" y="633234"/>
                  </a:lnTo>
                  <a:lnTo>
                    <a:pt x="493928" y="640791"/>
                  </a:lnTo>
                  <a:lnTo>
                    <a:pt x="425526" y="644398"/>
                  </a:lnTo>
                  <a:lnTo>
                    <a:pt x="605293" y="644398"/>
                  </a:lnTo>
                  <a:lnTo>
                    <a:pt x="669607" y="629640"/>
                  </a:lnTo>
                  <a:lnTo>
                    <a:pt x="710285" y="619188"/>
                  </a:lnTo>
                  <a:lnTo>
                    <a:pt x="751319" y="607669"/>
                  </a:lnTo>
                  <a:lnTo>
                    <a:pt x="791997" y="595795"/>
                  </a:lnTo>
                  <a:lnTo>
                    <a:pt x="833043" y="582472"/>
                  </a:lnTo>
                  <a:lnTo>
                    <a:pt x="1015199" y="518756"/>
                  </a:lnTo>
                  <a:lnTo>
                    <a:pt x="1095476" y="487070"/>
                  </a:lnTo>
                  <a:lnTo>
                    <a:pt x="1135087" y="470154"/>
                  </a:lnTo>
                  <a:lnTo>
                    <a:pt x="1173606" y="452869"/>
                  </a:lnTo>
                  <a:lnTo>
                    <a:pt x="1248117" y="416153"/>
                  </a:lnTo>
                  <a:lnTo>
                    <a:pt x="1283766" y="397078"/>
                  </a:lnTo>
                  <a:lnTo>
                    <a:pt x="1318323" y="377990"/>
                  </a:lnTo>
                  <a:lnTo>
                    <a:pt x="1351800" y="358559"/>
                  </a:lnTo>
                  <a:lnTo>
                    <a:pt x="1384198" y="338391"/>
                  </a:lnTo>
                  <a:lnTo>
                    <a:pt x="1443964" y="298069"/>
                  </a:lnTo>
                  <a:lnTo>
                    <a:pt x="1497241" y="257035"/>
                  </a:lnTo>
                  <a:lnTo>
                    <a:pt x="1544040" y="215988"/>
                  </a:lnTo>
                  <a:lnTo>
                    <a:pt x="1583639" y="175310"/>
                  </a:lnTo>
                  <a:lnTo>
                    <a:pt x="1614957" y="135712"/>
                  </a:lnTo>
                  <a:lnTo>
                    <a:pt x="1638007" y="96837"/>
                  </a:lnTo>
                  <a:lnTo>
                    <a:pt x="1638355" y="96113"/>
                  </a:lnTo>
                  <a:close/>
                </a:path>
                <a:path w="1703704" h="680085">
                  <a:moveTo>
                    <a:pt x="1602727" y="0"/>
                  </a:moveTo>
                  <a:lnTo>
                    <a:pt x="1501927" y="113398"/>
                  </a:lnTo>
                  <a:lnTo>
                    <a:pt x="1551965" y="96113"/>
                  </a:lnTo>
                  <a:lnTo>
                    <a:pt x="1638355" y="96113"/>
                  </a:lnTo>
                  <a:lnTo>
                    <a:pt x="1646643" y="78828"/>
                  </a:lnTo>
                  <a:lnTo>
                    <a:pt x="1652765" y="60477"/>
                  </a:lnTo>
                  <a:lnTo>
                    <a:pt x="1703158" y="42837"/>
                  </a:lnTo>
                  <a:lnTo>
                    <a:pt x="1602727" y="0"/>
                  </a:lnTo>
                  <a:close/>
                </a:path>
              </a:pathLst>
            </a:custGeom>
            <a:solidFill>
              <a:srgbClr val="5A9A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037996" y="3033725"/>
              <a:ext cx="1703705" cy="680085"/>
            </a:xfrm>
            <a:custGeom>
              <a:avLst/>
              <a:gdLst/>
              <a:ahLst/>
              <a:cxnLst/>
              <a:rect l="l" t="t" r="r" b="b"/>
              <a:pathLst>
                <a:path w="1703704" h="680085">
                  <a:moveTo>
                    <a:pt x="0" y="562317"/>
                  </a:moveTo>
                  <a:lnTo>
                    <a:pt x="24485" y="602640"/>
                  </a:lnTo>
                  <a:lnTo>
                    <a:pt x="68046" y="635038"/>
                  </a:lnTo>
                  <a:lnTo>
                    <a:pt x="106921" y="652310"/>
                  </a:lnTo>
                  <a:lnTo>
                    <a:pt x="152641" y="665276"/>
                  </a:lnTo>
                  <a:lnTo>
                    <a:pt x="205562" y="674281"/>
                  </a:lnTo>
                  <a:lnTo>
                    <a:pt x="264604" y="678954"/>
                  </a:lnTo>
                  <a:lnTo>
                    <a:pt x="296278" y="679678"/>
                  </a:lnTo>
                  <a:lnTo>
                    <a:pt x="329399" y="679310"/>
                  </a:lnTo>
                  <a:lnTo>
                    <a:pt x="398881" y="675360"/>
                  </a:lnTo>
                  <a:lnTo>
                    <a:pt x="472681" y="667435"/>
                  </a:lnTo>
                  <a:lnTo>
                    <a:pt x="510844" y="662038"/>
                  </a:lnTo>
                  <a:lnTo>
                    <a:pt x="549719" y="655193"/>
                  </a:lnTo>
                  <a:lnTo>
                    <a:pt x="589318" y="647992"/>
                  </a:lnTo>
                  <a:lnTo>
                    <a:pt x="629284" y="639000"/>
                  </a:lnTo>
                  <a:lnTo>
                    <a:pt x="669607" y="629640"/>
                  </a:lnTo>
                  <a:lnTo>
                    <a:pt x="710285" y="619188"/>
                  </a:lnTo>
                  <a:lnTo>
                    <a:pt x="751319" y="607669"/>
                  </a:lnTo>
                  <a:lnTo>
                    <a:pt x="791997" y="595795"/>
                  </a:lnTo>
                  <a:lnTo>
                    <a:pt x="833043" y="582472"/>
                  </a:lnTo>
                  <a:lnTo>
                    <a:pt x="873721" y="568439"/>
                  </a:lnTo>
                  <a:lnTo>
                    <a:pt x="974521" y="533158"/>
                  </a:lnTo>
                  <a:lnTo>
                    <a:pt x="1015199" y="518756"/>
                  </a:lnTo>
                  <a:lnTo>
                    <a:pt x="1055522" y="502920"/>
                  </a:lnTo>
                  <a:lnTo>
                    <a:pt x="1095476" y="487070"/>
                  </a:lnTo>
                  <a:lnTo>
                    <a:pt x="1135087" y="470154"/>
                  </a:lnTo>
                  <a:lnTo>
                    <a:pt x="1173606" y="452869"/>
                  </a:lnTo>
                  <a:lnTo>
                    <a:pt x="1211046" y="434517"/>
                  </a:lnTo>
                  <a:lnTo>
                    <a:pt x="1248117" y="416153"/>
                  </a:lnTo>
                  <a:lnTo>
                    <a:pt x="1283766" y="397078"/>
                  </a:lnTo>
                  <a:lnTo>
                    <a:pt x="1318323" y="377990"/>
                  </a:lnTo>
                  <a:lnTo>
                    <a:pt x="1351800" y="358559"/>
                  </a:lnTo>
                  <a:lnTo>
                    <a:pt x="1384198" y="338391"/>
                  </a:lnTo>
                  <a:lnTo>
                    <a:pt x="1443964" y="298069"/>
                  </a:lnTo>
                  <a:lnTo>
                    <a:pt x="1497241" y="257035"/>
                  </a:lnTo>
                  <a:lnTo>
                    <a:pt x="1544040" y="215988"/>
                  </a:lnTo>
                  <a:lnTo>
                    <a:pt x="1583639" y="175310"/>
                  </a:lnTo>
                  <a:lnTo>
                    <a:pt x="1614957" y="135712"/>
                  </a:lnTo>
                  <a:lnTo>
                    <a:pt x="1638007" y="96837"/>
                  </a:lnTo>
                  <a:lnTo>
                    <a:pt x="1652765" y="60477"/>
                  </a:lnTo>
                  <a:lnTo>
                    <a:pt x="1703158" y="42837"/>
                  </a:lnTo>
                  <a:lnTo>
                    <a:pt x="1602727" y="0"/>
                  </a:lnTo>
                  <a:lnTo>
                    <a:pt x="1501927" y="113398"/>
                  </a:lnTo>
                  <a:lnTo>
                    <a:pt x="1551965" y="96113"/>
                  </a:lnTo>
                  <a:lnTo>
                    <a:pt x="1545844" y="113753"/>
                  </a:lnTo>
                  <a:lnTo>
                    <a:pt x="1526768" y="150837"/>
                  </a:lnTo>
                  <a:lnTo>
                    <a:pt x="1500124" y="189712"/>
                  </a:lnTo>
                  <a:lnTo>
                    <a:pt x="1465199" y="229311"/>
                  </a:lnTo>
                  <a:lnTo>
                    <a:pt x="1423085" y="269633"/>
                  </a:lnTo>
                  <a:lnTo>
                    <a:pt x="1373403" y="310311"/>
                  </a:lnTo>
                  <a:lnTo>
                    <a:pt x="1317599" y="350989"/>
                  </a:lnTo>
                  <a:lnTo>
                    <a:pt x="1256042" y="390956"/>
                  </a:lnTo>
                  <a:lnTo>
                    <a:pt x="1222565" y="410400"/>
                  </a:lnTo>
                  <a:lnTo>
                    <a:pt x="1188720" y="429475"/>
                  </a:lnTo>
                  <a:lnTo>
                    <a:pt x="1153439" y="448195"/>
                  </a:lnTo>
                  <a:lnTo>
                    <a:pt x="1117447" y="466559"/>
                  </a:lnTo>
                  <a:lnTo>
                    <a:pt x="1080007" y="484200"/>
                  </a:lnTo>
                  <a:lnTo>
                    <a:pt x="1041844" y="501840"/>
                  </a:lnTo>
                  <a:lnTo>
                    <a:pt x="1003325" y="518756"/>
                  </a:lnTo>
                  <a:lnTo>
                    <a:pt x="963726" y="534593"/>
                  </a:lnTo>
                  <a:lnTo>
                    <a:pt x="923759" y="550075"/>
                  </a:lnTo>
                  <a:lnTo>
                    <a:pt x="883437" y="563029"/>
                  </a:lnTo>
                  <a:lnTo>
                    <a:pt x="842403" y="574916"/>
                  </a:lnTo>
                  <a:lnTo>
                    <a:pt x="802081" y="586079"/>
                  </a:lnTo>
                  <a:lnTo>
                    <a:pt x="761758" y="596519"/>
                  </a:lnTo>
                  <a:lnTo>
                    <a:pt x="721804" y="605510"/>
                  </a:lnTo>
                  <a:lnTo>
                    <a:pt x="682205" y="614159"/>
                  </a:lnTo>
                  <a:lnTo>
                    <a:pt x="643318" y="621360"/>
                  </a:lnTo>
                  <a:lnTo>
                    <a:pt x="604443" y="627468"/>
                  </a:lnTo>
                  <a:lnTo>
                    <a:pt x="529920" y="637552"/>
                  </a:lnTo>
                  <a:lnTo>
                    <a:pt x="459358" y="642950"/>
                  </a:lnTo>
                  <a:lnTo>
                    <a:pt x="425526" y="644398"/>
                  </a:lnTo>
                  <a:lnTo>
                    <a:pt x="392760" y="644398"/>
                  </a:lnTo>
                  <a:lnTo>
                    <a:pt x="331558" y="641870"/>
                  </a:lnTo>
                  <a:lnTo>
                    <a:pt x="276123" y="634314"/>
                  </a:lnTo>
                  <a:lnTo>
                    <a:pt x="227164" y="623519"/>
                  </a:lnTo>
                  <a:lnTo>
                    <a:pt x="185407" y="608749"/>
                  </a:lnTo>
                  <a:lnTo>
                    <a:pt x="151561" y="589673"/>
                  </a:lnTo>
                  <a:lnTo>
                    <a:pt x="114477" y="554748"/>
                  </a:lnTo>
                  <a:lnTo>
                    <a:pt x="100088" y="527392"/>
                  </a:lnTo>
                  <a:lnTo>
                    <a:pt x="0" y="562317"/>
                  </a:lnTo>
                  <a:close/>
                </a:path>
              </a:pathLst>
            </a:custGeom>
            <a:ln w="12599">
              <a:solidFill>
                <a:srgbClr val="40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037996" y="3561118"/>
              <a:ext cx="974725" cy="152400"/>
            </a:xfrm>
            <a:custGeom>
              <a:avLst/>
              <a:gdLst/>
              <a:ahLst/>
              <a:cxnLst/>
              <a:rect l="l" t="t" r="r" b="b"/>
              <a:pathLst>
                <a:path w="974725" h="152400">
                  <a:moveTo>
                    <a:pt x="100088" y="0"/>
                  </a:moveTo>
                  <a:lnTo>
                    <a:pt x="0" y="34925"/>
                  </a:lnTo>
                  <a:lnTo>
                    <a:pt x="6121" y="49326"/>
                  </a:lnTo>
                  <a:lnTo>
                    <a:pt x="14401" y="62636"/>
                  </a:lnTo>
                  <a:lnTo>
                    <a:pt x="51485" y="97916"/>
                  </a:lnTo>
                  <a:lnTo>
                    <a:pt x="86398" y="116636"/>
                  </a:lnTo>
                  <a:lnTo>
                    <a:pt x="128879" y="131762"/>
                  </a:lnTo>
                  <a:lnTo>
                    <a:pt x="178561" y="142925"/>
                  </a:lnTo>
                  <a:lnTo>
                    <a:pt x="234365" y="149758"/>
                  </a:lnTo>
                  <a:lnTo>
                    <a:pt x="296278" y="152285"/>
                  </a:lnTo>
                  <a:lnTo>
                    <a:pt x="329399" y="151917"/>
                  </a:lnTo>
                  <a:lnTo>
                    <a:pt x="398881" y="147967"/>
                  </a:lnTo>
                  <a:lnTo>
                    <a:pt x="472681" y="140042"/>
                  </a:lnTo>
                  <a:lnTo>
                    <a:pt x="510844" y="134645"/>
                  </a:lnTo>
                  <a:lnTo>
                    <a:pt x="589318" y="120599"/>
                  </a:lnTo>
                  <a:lnTo>
                    <a:pt x="605293" y="117005"/>
                  </a:lnTo>
                  <a:lnTo>
                    <a:pt x="392760" y="117005"/>
                  </a:lnTo>
                  <a:lnTo>
                    <a:pt x="361442" y="116281"/>
                  </a:lnTo>
                  <a:lnTo>
                    <a:pt x="303123" y="111239"/>
                  </a:lnTo>
                  <a:lnTo>
                    <a:pt x="250926" y="102247"/>
                  </a:lnTo>
                  <a:lnTo>
                    <a:pt x="205562" y="89280"/>
                  </a:lnTo>
                  <a:lnTo>
                    <a:pt x="167398" y="71996"/>
                  </a:lnTo>
                  <a:lnTo>
                    <a:pt x="124917" y="39598"/>
                  </a:lnTo>
                  <a:lnTo>
                    <a:pt x="106197" y="14046"/>
                  </a:lnTo>
                  <a:lnTo>
                    <a:pt x="100088" y="0"/>
                  </a:lnTo>
                  <a:close/>
                </a:path>
                <a:path w="974725" h="152400">
                  <a:moveTo>
                    <a:pt x="945736" y="15840"/>
                  </a:moveTo>
                  <a:lnTo>
                    <a:pt x="943927" y="16205"/>
                  </a:lnTo>
                  <a:lnTo>
                    <a:pt x="934199" y="19443"/>
                  </a:lnTo>
                  <a:lnTo>
                    <a:pt x="930605" y="20878"/>
                  </a:lnTo>
                  <a:lnTo>
                    <a:pt x="927366" y="21958"/>
                  </a:lnTo>
                  <a:lnTo>
                    <a:pt x="923759" y="22682"/>
                  </a:lnTo>
                  <a:lnTo>
                    <a:pt x="883437" y="35636"/>
                  </a:lnTo>
                  <a:lnTo>
                    <a:pt x="842403" y="47523"/>
                  </a:lnTo>
                  <a:lnTo>
                    <a:pt x="802081" y="58686"/>
                  </a:lnTo>
                  <a:lnTo>
                    <a:pt x="761758" y="69126"/>
                  </a:lnTo>
                  <a:lnTo>
                    <a:pt x="682205" y="86766"/>
                  </a:lnTo>
                  <a:lnTo>
                    <a:pt x="643318" y="93967"/>
                  </a:lnTo>
                  <a:lnTo>
                    <a:pt x="567004" y="105841"/>
                  </a:lnTo>
                  <a:lnTo>
                    <a:pt x="493928" y="113398"/>
                  </a:lnTo>
                  <a:lnTo>
                    <a:pt x="425526" y="117005"/>
                  </a:lnTo>
                  <a:lnTo>
                    <a:pt x="605293" y="117005"/>
                  </a:lnTo>
                  <a:lnTo>
                    <a:pt x="669607" y="102247"/>
                  </a:lnTo>
                  <a:lnTo>
                    <a:pt x="710285" y="91795"/>
                  </a:lnTo>
                  <a:lnTo>
                    <a:pt x="751319" y="80276"/>
                  </a:lnTo>
                  <a:lnTo>
                    <a:pt x="791997" y="68402"/>
                  </a:lnTo>
                  <a:lnTo>
                    <a:pt x="833043" y="55079"/>
                  </a:lnTo>
                  <a:lnTo>
                    <a:pt x="945736" y="15840"/>
                  </a:lnTo>
                  <a:close/>
                </a:path>
                <a:path w="974725" h="152400">
                  <a:moveTo>
                    <a:pt x="950369" y="14219"/>
                  </a:moveTo>
                  <a:lnTo>
                    <a:pt x="945736" y="15840"/>
                  </a:lnTo>
                  <a:lnTo>
                    <a:pt x="947521" y="15481"/>
                  </a:lnTo>
                  <a:lnTo>
                    <a:pt x="950369" y="14219"/>
                  </a:lnTo>
                  <a:close/>
                </a:path>
                <a:path w="974725" h="152400">
                  <a:moveTo>
                    <a:pt x="951476" y="13831"/>
                  </a:moveTo>
                  <a:lnTo>
                    <a:pt x="950760" y="14046"/>
                  </a:lnTo>
                  <a:lnTo>
                    <a:pt x="950369" y="14219"/>
                  </a:lnTo>
                  <a:lnTo>
                    <a:pt x="951476" y="13831"/>
                  </a:lnTo>
                  <a:close/>
                </a:path>
                <a:path w="974725" h="152400">
                  <a:moveTo>
                    <a:pt x="961637" y="10275"/>
                  </a:moveTo>
                  <a:lnTo>
                    <a:pt x="951476" y="13831"/>
                  </a:lnTo>
                  <a:lnTo>
                    <a:pt x="954366" y="12966"/>
                  </a:lnTo>
                  <a:lnTo>
                    <a:pt x="957605" y="11887"/>
                  </a:lnTo>
                  <a:lnTo>
                    <a:pt x="961637" y="10275"/>
                  </a:lnTo>
                  <a:close/>
                </a:path>
                <a:path w="974725" h="152400">
                  <a:moveTo>
                    <a:pt x="965260" y="9007"/>
                  </a:moveTo>
                  <a:lnTo>
                    <a:pt x="964082" y="9359"/>
                  </a:lnTo>
                  <a:lnTo>
                    <a:pt x="961637" y="10275"/>
                  </a:lnTo>
                  <a:lnTo>
                    <a:pt x="965260" y="9007"/>
                  </a:lnTo>
                  <a:close/>
                </a:path>
                <a:path w="974725" h="152400">
                  <a:moveTo>
                    <a:pt x="974521" y="5765"/>
                  </a:moveTo>
                  <a:lnTo>
                    <a:pt x="965260" y="9007"/>
                  </a:lnTo>
                  <a:lnTo>
                    <a:pt x="967689" y="8280"/>
                  </a:lnTo>
                  <a:lnTo>
                    <a:pt x="970927" y="7200"/>
                  </a:lnTo>
                  <a:lnTo>
                    <a:pt x="974521" y="5765"/>
                  </a:lnTo>
                  <a:close/>
                </a:path>
              </a:pathLst>
            </a:custGeom>
            <a:solidFill>
              <a:srgbClr val="3F6B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037996" y="3561118"/>
              <a:ext cx="974725" cy="152400"/>
            </a:xfrm>
            <a:custGeom>
              <a:avLst/>
              <a:gdLst/>
              <a:ahLst/>
              <a:cxnLst/>
              <a:rect l="l" t="t" r="r" b="b"/>
              <a:pathLst>
                <a:path w="974725" h="152400">
                  <a:moveTo>
                    <a:pt x="0" y="34925"/>
                  </a:moveTo>
                  <a:lnTo>
                    <a:pt x="24485" y="75247"/>
                  </a:lnTo>
                  <a:lnTo>
                    <a:pt x="68046" y="107645"/>
                  </a:lnTo>
                  <a:lnTo>
                    <a:pt x="106921" y="124917"/>
                  </a:lnTo>
                  <a:lnTo>
                    <a:pt x="152641" y="137883"/>
                  </a:lnTo>
                  <a:lnTo>
                    <a:pt x="205562" y="146888"/>
                  </a:lnTo>
                  <a:lnTo>
                    <a:pt x="264604" y="151561"/>
                  </a:lnTo>
                  <a:lnTo>
                    <a:pt x="296278" y="152285"/>
                  </a:lnTo>
                  <a:lnTo>
                    <a:pt x="329399" y="151917"/>
                  </a:lnTo>
                  <a:lnTo>
                    <a:pt x="398881" y="147967"/>
                  </a:lnTo>
                  <a:lnTo>
                    <a:pt x="472681" y="140042"/>
                  </a:lnTo>
                  <a:lnTo>
                    <a:pt x="510844" y="134645"/>
                  </a:lnTo>
                  <a:lnTo>
                    <a:pt x="549719" y="127800"/>
                  </a:lnTo>
                  <a:lnTo>
                    <a:pt x="589318" y="120599"/>
                  </a:lnTo>
                  <a:lnTo>
                    <a:pt x="629284" y="111607"/>
                  </a:lnTo>
                  <a:lnTo>
                    <a:pt x="669607" y="102247"/>
                  </a:lnTo>
                  <a:lnTo>
                    <a:pt x="710285" y="91795"/>
                  </a:lnTo>
                  <a:lnTo>
                    <a:pt x="751319" y="80276"/>
                  </a:lnTo>
                  <a:lnTo>
                    <a:pt x="791997" y="68402"/>
                  </a:lnTo>
                  <a:lnTo>
                    <a:pt x="833043" y="55079"/>
                  </a:lnTo>
                  <a:lnTo>
                    <a:pt x="873721" y="41046"/>
                  </a:lnTo>
                  <a:lnTo>
                    <a:pt x="974521" y="5765"/>
                  </a:lnTo>
                  <a:lnTo>
                    <a:pt x="970927" y="7200"/>
                  </a:lnTo>
                  <a:lnTo>
                    <a:pt x="967689" y="8280"/>
                  </a:lnTo>
                  <a:lnTo>
                    <a:pt x="964082" y="9359"/>
                  </a:lnTo>
                  <a:lnTo>
                    <a:pt x="961199" y="10439"/>
                  </a:lnTo>
                  <a:lnTo>
                    <a:pt x="957605" y="11887"/>
                  </a:lnTo>
                  <a:lnTo>
                    <a:pt x="954366" y="12966"/>
                  </a:lnTo>
                  <a:lnTo>
                    <a:pt x="950760" y="14046"/>
                  </a:lnTo>
                  <a:lnTo>
                    <a:pt x="947521" y="15481"/>
                  </a:lnTo>
                  <a:lnTo>
                    <a:pt x="943927" y="16205"/>
                  </a:lnTo>
                  <a:lnTo>
                    <a:pt x="940689" y="17284"/>
                  </a:lnTo>
                  <a:lnTo>
                    <a:pt x="937437" y="18364"/>
                  </a:lnTo>
                  <a:lnTo>
                    <a:pt x="934199" y="19443"/>
                  </a:lnTo>
                  <a:lnTo>
                    <a:pt x="930605" y="20878"/>
                  </a:lnTo>
                  <a:lnTo>
                    <a:pt x="927366" y="21958"/>
                  </a:lnTo>
                  <a:lnTo>
                    <a:pt x="923759" y="22682"/>
                  </a:lnTo>
                  <a:lnTo>
                    <a:pt x="883437" y="35636"/>
                  </a:lnTo>
                  <a:lnTo>
                    <a:pt x="842403" y="47523"/>
                  </a:lnTo>
                  <a:lnTo>
                    <a:pt x="802081" y="58686"/>
                  </a:lnTo>
                  <a:lnTo>
                    <a:pt x="761758" y="69126"/>
                  </a:lnTo>
                  <a:lnTo>
                    <a:pt x="721804" y="78117"/>
                  </a:lnTo>
                  <a:lnTo>
                    <a:pt x="682205" y="86766"/>
                  </a:lnTo>
                  <a:lnTo>
                    <a:pt x="643318" y="93967"/>
                  </a:lnTo>
                  <a:lnTo>
                    <a:pt x="604443" y="100075"/>
                  </a:lnTo>
                  <a:lnTo>
                    <a:pt x="529920" y="110159"/>
                  </a:lnTo>
                  <a:lnTo>
                    <a:pt x="459358" y="115557"/>
                  </a:lnTo>
                  <a:lnTo>
                    <a:pt x="425526" y="117005"/>
                  </a:lnTo>
                  <a:lnTo>
                    <a:pt x="392760" y="117005"/>
                  </a:lnTo>
                  <a:lnTo>
                    <a:pt x="331558" y="114477"/>
                  </a:lnTo>
                  <a:lnTo>
                    <a:pt x="276123" y="106921"/>
                  </a:lnTo>
                  <a:lnTo>
                    <a:pt x="227164" y="96126"/>
                  </a:lnTo>
                  <a:lnTo>
                    <a:pt x="185407" y="81356"/>
                  </a:lnTo>
                  <a:lnTo>
                    <a:pt x="151561" y="62280"/>
                  </a:lnTo>
                  <a:lnTo>
                    <a:pt x="114477" y="27355"/>
                  </a:lnTo>
                  <a:lnTo>
                    <a:pt x="100088" y="0"/>
                  </a:lnTo>
                  <a:lnTo>
                    <a:pt x="0" y="34925"/>
                  </a:lnTo>
                  <a:close/>
                </a:path>
              </a:pathLst>
            </a:custGeom>
            <a:ln w="12599">
              <a:solidFill>
                <a:srgbClr val="40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136637" y="3665880"/>
              <a:ext cx="1974214" cy="2041525"/>
            </a:xfrm>
            <a:custGeom>
              <a:avLst/>
              <a:gdLst/>
              <a:ahLst/>
              <a:cxnLst/>
              <a:rect l="l" t="t" r="r" b="b"/>
              <a:pathLst>
                <a:path w="1974215" h="2041525">
                  <a:moveTo>
                    <a:pt x="0" y="0"/>
                  </a:moveTo>
                  <a:lnTo>
                    <a:pt x="1973884" y="0"/>
                  </a:lnTo>
                  <a:lnTo>
                    <a:pt x="1973884" y="2041194"/>
                  </a:lnTo>
                  <a:lnTo>
                    <a:pt x="0" y="20411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9A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36637" y="3665880"/>
              <a:ext cx="1974214" cy="2041525"/>
            </a:xfrm>
            <a:custGeom>
              <a:avLst/>
              <a:gdLst/>
              <a:ahLst/>
              <a:cxnLst/>
              <a:rect l="l" t="t" r="r" b="b"/>
              <a:pathLst>
                <a:path w="1974215" h="2041525">
                  <a:moveTo>
                    <a:pt x="0" y="0"/>
                  </a:moveTo>
                  <a:lnTo>
                    <a:pt x="1973884" y="0"/>
                  </a:lnTo>
                  <a:lnTo>
                    <a:pt x="1973884" y="2041194"/>
                  </a:lnTo>
                  <a:lnTo>
                    <a:pt x="0" y="2041194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5A9A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213574" y="3699624"/>
            <a:ext cx="1800860" cy="19735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LGA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and State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work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together</a:t>
            </a:r>
            <a:r>
              <a:rPr sz="16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600" b="1" spc="-3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move</a:t>
            </a:r>
            <a:r>
              <a:rPr sz="1600" b="1" spc="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600" b="1" spc="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waste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from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holding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point to the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Incineration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point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states with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incinerator.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327966" y="2820600"/>
            <a:ext cx="1983739" cy="1320165"/>
          </a:xfrm>
          <a:prstGeom prst="rect">
            <a:avLst/>
          </a:prstGeom>
          <a:solidFill>
            <a:srgbClr val="5A9AD4"/>
          </a:solidFill>
        </p:spPr>
        <p:txBody>
          <a:bodyPr vert="horz" wrap="square" lIns="0" tIns="50800" rIns="0" bIns="0" rtlCol="0">
            <a:spAutoFit/>
          </a:bodyPr>
          <a:lstStyle/>
          <a:p>
            <a:pPr marL="93980" marR="323215">
              <a:lnSpc>
                <a:spcPct val="100000"/>
              </a:lnSpc>
              <a:spcBef>
                <a:spcPts val="400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The State will be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responsible for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incinerating the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waste at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731681" y="1042555"/>
            <a:ext cx="4987925" cy="3152140"/>
          </a:xfrm>
          <a:custGeom>
            <a:avLst/>
            <a:gdLst/>
            <a:ahLst/>
            <a:cxnLst/>
            <a:rect l="l" t="t" r="r" b="b"/>
            <a:pathLst>
              <a:path w="4987925" h="3152140">
                <a:moveTo>
                  <a:pt x="4603318" y="0"/>
                </a:moveTo>
                <a:lnTo>
                  <a:pt x="0" y="2421001"/>
                </a:lnTo>
                <a:lnTo>
                  <a:pt x="384479" y="3151809"/>
                </a:lnTo>
                <a:lnTo>
                  <a:pt x="4987798" y="731164"/>
                </a:lnTo>
                <a:lnTo>
                  <a:pt x="4603318" y="0"/>
                </a:lnTo>
                <a:close/>
              </a:path>
            </a:pathLst>
          </a:custGeom>
          <a:solidFill>
            <a:srgbClr val="99A7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 rot="19980000">
            <a:off x="2919552" y="2346683"/>
            <a:ext cx="4485256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80"/>
              </a:lnSpc>
            </a:pPr>
            <a:r>
              <a:rPr sz="3600" b="1" spc="-44" baseline="-6944" dirty="0">
                <a:solidFill>
                  <a:srgbClr val="FFFFFF"/>
                </a:solidFill>
                <a:latin typeface="Calibri"/>
                <a:cs typeface="Calibri"/>
              </a:rPr>
              <a:t>Was</a:t>
            </a:r>
            <a:r>
              <a:rPr sz="3600" b="1" spc="-44" baseline="-5787" dirty="0">
                <a:solidFill>
                  <a:srgbClr val="FFFFFF"/>
                </a:solidFill>
                <a:latin typeface="Calibri"/>
                <a:cs typeface="Calibri"/>
              </a:rPr>
              <a:t>te</a:t>
            </a:r>
            <a:r>
              <a:rPr sz="3600" b="1" spc="-60" baseline="-578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44" baseline="-5787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3600" b="1" spc="-44" baseline="-4629" dirty="0">
                <a:solidFill>
                  <a:srgbClr val="FFFFFF"/>
                </a:solidFill>
                <a:latin typeface="Calibri"/>
                <a:cs typeface="Calibri"/>
              </a:rPr>
              <a:t>ana</a:t>
            </a:r>
            <a:r>
              <a:rPr sz="3600" b="1" spc="-44" baseline="-3472" dirty="0">
                <a:solidFill>
                  <a:srgbClr val="FFFFFF"/>
                </a:solidFill>
                <a:latin typeface="Calibri"/>
                <a:cs typeface="Calibri"/>
              </a:rPr>
              <a:t>gem</a:t>
            </a:r>
            <a:r>
              <a:rPr sz="3600" b="1" spc="-44" baseline="-2314" dirty="0">
                <a:solidFill>
                  <a:srgbClr val="FFFFFF"/>
                </a:solidFill>
                <a:latin typeface="Calibri"/>
                <a:cs typeface="Calibri"/>
              </a:rPr>
              <a:t>ent</a:t>
            </a:r>
            <a:r>
              <a:rPr sz="3600" b="1" spc="-67" baseline="-231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15" baseline="-1157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3600" b="1" spc="-75" baseline="-115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baseline="-1157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3600" b="1" spc="-60" baseline="-115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44" baseline="-1157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ulti</a:t>
            </a:r>
            <a:r>
              <a:rPr sz="3600" b="1" spc="-44" baseline="1157" dirty="0">
                <a:solidFill>
                  <a:srgbClr val="FFFFFF"/>
                </a:solidFill>
                <a:latin typeface="Calibri"/>
                <a:cs typeface="Calibri"/>
              </a:rPr>
              <a:t>-le</a:t>
            </a:r>
            <a:r>
              <a:rPr sz="3600" b="1" spc="-44" baseline="2314" dirty="0">
                <a:solidFill>
                  <a:srgbClr val="FFFFFF"/>
                </a:solidFill>
                <a:latin typeface="Calibri"/>
                <a:cs typeface="Calibri"/>
              </a:rPr>
              <a:t>vel</a:t>
            </a:r>
            <a:endParaRPr sz="3600" baseline="2314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 rot="19980000">
            <a:off x="4432354" y="2685488"/>
            <a:ext cx="1737117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65"/>
              </a:lnSpc>
            </a:pP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res</a:t>
            </a:r>
            <a:r>
              <a:rPr sz="3600" b="1" spc="-52" baseline="1157" dirty="0">
                <a:solidFill>
                  <a:srgbClr val="FFFFFF"/>
                </a:solidFill>
                <a:latin typeface="Calibri"/>
                <a:cs typeface="Calibri"/>
              </a:rPr>
              <a:t>pon</a:t>
            </a:r>
            <a:r>
              <a:rPr sz="3600" b="1" spc="-52" baseline="2314" dirty="0">
                <a:solidFill>
                  <a:srgbClr val="FFFFFF"/>
                </a:solidFill>
                <a:latin typeface="Calibri"/>
                <a:cs typeface="Calibri"/>
              </a:rPr>
              <a:t>sibil</a:t>
            </a:r>
            <a:r>
              <a:rPr sz="3600" b="1" spc="-52" baseline="3472" dirty="0">
                <a:solidFill>
                  <a:srgbClr val="FFFFFF"/>
                </a:solidFill>
                <a:latin typeface="Calibri"/>
                <a:cs typeface="Calibri"/>
              </a:rPr>
              <a:t>ity</a:t>
            </a:r>
            <a:endParaRPr sz="3600" baseline="3472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-3239" y="995399"/>
            <a:ext cx="12199620" cy="4902835"/>
            <a:chOff x="-3239" y="995399"/>
            <a:chExt cx="12199620" cy="4902835"/>
          </a:xfrm>
        </p:grpSpPr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007436" y="5442115"/>
              <a:ext cx="499681" cy="442442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04082" y="5455792"/>
              <a:ext cx="499681" cy="442442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0" y="998639"/>
              <a:ext cx="12193270" cy="12700"/>
            </a:xfrm>
            <a:custGeom>
              <a:avLst/>
              <a:gdLst/>
              <a:ahLst/>
              <a:cxnLst/>
              <a:rect l="l" t="t" r="r" b="b"/>
              <a:pathLst>
                <a:path w="12193270" h="12700">
                  <a:moveTo>
                    <a:pt x="0" y="0"/>
                  </a:moveTo>
                  <a:lnTo>
                    <a:pt x="12192838" y="12586"/>
                  </a:lnTo>
                </a:path>
              </a:pathLst>
            </a:custGeom>
            <a:ln w="6479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pc="-5" dirty="0"/>
              <a:t>NPHCDA</a:t>
            </a:r>
            <a:r>
              <a:rPr dirty="0"/>
              <a:t> –</a:t>
            </a:r>
            <a:r>
              <a:rPr spc="5" dirty="0"/>
              <a:t> </a:t>
            </a:r>
            <a:r>
              <a:rPr spc="-5" dirty="0"/>
              <a:t>National</a:t>
            </a:r>
            <a:r>
              <a:rPr spc="5" dirty="0"/>
              <a:t> </a:t>
            </a:r>
            <a:r>
              <a:rPr dirty="0"/>
              <a:t>Primary</a:t>
            </a:r>
            <a:r>
              <a:rPr spc="10" dirty="0"/>
              <a:t> </a:t>
            </a:r>
            <a:r>
              <a:rPr dirty="0"/>
              <a:t>Health</a:t>
            </a:r>
            <a:r>
              <a:rPr spc="5" dirty="0"/>
              <a:t> </a:t>
            </a:r>
            <a:r>
              <a:rPr spc="-5" dirty="0"/>
              <a:t>Care</a:t>
            </a:r>
            <a:r>
              <a:rPr spc="10" dirty="0"/>
              <a:t> </a:t>
            </a:r>
            <a:r>
              <a:rPr spc="-5" dirty="0"/>
              <a:t>Development</a:t>
            </a:r>
            <a:r>
              <a:rPr spc="5" dirty="0"/>
              <a:t> </a:t>
            </a:r>
            <a:r>
              <a:rPr spc="-5" dirty="0"/>
              <a:t>Agency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10">
              <a:lnSpc>
                <a:spcPts val="2010"/>
              </a:lnSpc>
            </a:pPr>
            <a:fld id="{81D60167-4931-47E6-BA6A-407CBD079E47}" type="slidenum">
              <a:rPr spc="15" dirty="0"/>
              <a:t>28</a:t>
            </a:fld>
            <a:endParaRPr spc="15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999718"/>
            <a:ext cx="12193270" cy="1045210"/>
            <a:chOff x="0" y="999718"/>
            <a:chExt cx="12193270" cy="1045210"/>
          </a:xfrm>
        </p:grpSpPr>
        <p:sp>
          <p:nvSpPr>
            <p:cNvPr id="3" name="object 3"/>
            <p:cNvSpPr/>
            <p:nvPr/>
          </p:nvSpPr>
          <p:spPr>
            <a:xfrm>
              <a:off x="1789201" y="1312926"/>
              <a:ext cx="8329930" cy="713105"/>
            </a:xfrm>
            <a:custGeom>
              <a:avLst/>
              <a:gdLst/>
              <a:ahLst/>
              <a:cxnLst/>
              <a:rect l="l" t="t" r="r" b="b"/>
              <a:pathLst>
                <a:path w="8329930" h="713105">
                  <a:moveTo>
                    <a:pt x="8329675" y="0"/>
                  </a:moveTo>
                  <a:lnTo>
                    <a:pt x="0" y="0"/>
                  </a:lnTo>
                  <a:lnTo>
                    <a:pt x="0" y="712800"/>
                  </a:lnTo>
                  <a:lnTo>
                    <a:pt x="4164838" y="712800"/>
                  </a:lnTo>
                  <a:lnTo>
                    <a:pt x="8329675" y="712800"/>
                  </a:lnTo>
                  <a:lnTo>
                    <a:pt x="8329675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89201" y="1312926"/>
              <a:ext cx="8329930" cy="713105"/>
            </a:xfrm>
            <a:custGeom>
              <a:avLst/>
              <a:gdLst/>
              <a:ahLst/>
              <a:cxnLst/>
              <a:rect l="l" t="t" r="r" b="b"/>
              <a:pathLst>
                <a:path w="8329930" h="713105">
                  <a:moveTo>
                    <a:pt x="4164838" y="712800"/>
                  </a:moveTo>
                  <a:lnTo>
                    <a:pt x="0" y="712800"/>
                  </a:lnTo>
                  <a:lnTo>
                    <a:pt x="0" y="0"/>
                  </a:lnTo>
                  <a:lnTo>
                    <a:pt x="8329675" y="0"/>
                  </a:lnTo>
                  <a:lnTo>
                    <a:pt x="8329675" y="712800"/>
                  </a:lnTo>
                  <a:lnTo>
                    <a:pt x="4164838" y="712800"/>
                  </a:lnTo>
                  <a:close/>
                </a:path>
              </a:pathLst>
            </a:custGeom>
            <a:ln w="38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99718"/>
              <a:ext cx="12192838" cy="38771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09522" y="1069555"/>
              <a:ext cx="9465310" cy="27305"/>
            </a:xfrm>
            <a:custGeom>
              <a:avLst/>
              <a:gdLst/>
              <a:ahLst/>
              <a:cxnLst/>
              <a:rect l="l" t="t" r="r" b="b"/>
              <a:pathLst>
                <a:path w="9465310" h="27305">
                  <a:moveTo>
                    <a:pt x="0" y="27000"/>
                  </a:moveTo>
                  <a:lnTo>
                    <a:pt x="9464751" y="0"/>
                  </a:lnTo>
                </a:path>
              </a:pathLst>
            </a:custGeom>
            <a:ln w="6479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14437" y="1325156"/>
              <a:ext cx="200660" cy="700405"/>
            </a:xfrm>
            <a:custGeom>
              <a:avLst/>
              <a:gdLst/>
              <a:ahLst/>
              <a:cxnLst/>
              <a:rect l="l" t="t" r="r" b="b"/>
              <a:pathLst>
                <a:path w="200659" h="700405">
                  <a:moveTo>
                    <a:pt x="200164" y="0"/>
                  </a:moveTo>
                  <a:lnTo>
                    <a:pt x="0" y="0"/>
                  </a:lnTo>
                  <a:lnTo>
                    <a:pt x="0" y="700201"/>
                  </a:lnTo>
                  <a:lnTo>
                    <a:pt x="100088" y="700201"/>
                  </a:lnTo>
                  <a:lnTo>
                    <a:pt x="200164" y="700201"/>
                  </a:lnTo>
                  <a:lnTo>
                    <a:pt x="200164" y="0"/>
                  </a:lnTo>
                  <a:close/>
                </a:path>
              </a:pathLst>
            </a:custGeom>
            <a:solidFill>
              <a:srgbClr val="37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14437" y="1325156"/>
              <a:ext cx="200660" cy="700405"/>
            </a:xfrm>
            <a:custGeom>
              <a:avLst/>
              <a:gdLst/>
              <a:ahLst/>
              <a:cxnLst/>
              <a:rect l="l" t="t" r="r" b="b"/>
              <a:pathLst>
                <a:path w="200659" h="700405">
                  <a:moveTo>
                    <a:pt x="100088" y="700201"/>
                  </a:moveTo>
                  <a:lnTo>
                    <a:pt x="0" y="700201"/>
                  </a:lnTo>
                  <a:lnTo>
                    <a:pt x="0" y="0"/>
                  </a:lnTo>
                  <a:lnTo>
                    <a:pt x="200164" y="0"/>
                  </a:lnTo>
                  <a:lnTo>
                    <a:pt x="200164" y="700201"/>
                  </a:lnTo>
                  <a:lnTo>
                    <a:pt x="100088" y="700201"/>
                  </a:lnTo>
                  <a:close/>
                </a:path>
              </a:pathLst>
            </a:custGeom>
            <a:ln w="12599">
              <a:solidFill>
                <a:srgbClr val="40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770121" y="2216158"/>
            <a:ext cx="8368030" cy="722630"/>
            <a:chOff x="1770121" y="2216158"/>
            <a:chExt cx="8368030" cy="722630"/>
          </a:xfrm>
        </p:grpSpPr>
        <p:sp>
          <p:nvSpPr>
            <p:cNvPr id="10" name="object 10"/>
            <p:cNvSpPr/>
            <p:nvPr/>
          </p:nvSpPr>
          <p:spPr>
            <a:xfrm>
              <a:off x="1789201" y="2235238"/>
              <a:ext cx="8329930" cy="684530"/>
            </a:xfrm>
            <a:custGeom>
              <a:avLst/>
              <a:gdLst/>
              <a:ahLst/>
              <a:cxnLst/>
              <a:rect l="l" t="t" r="r" b="b"/>
              <a:pathLst>
                <a:path w="8329930" h="684530">
                  <a:moveTo>
                    <a:pt x="8329675" y="0"/>
                  </a:moveTo>
                  <a:lnTo>
                    <a:pt x="0" y="0"/>
                  </a:lnTo>
                  <a:lnTo>
                    <a:pt x="0" y="683996"/>
                  </a:lnTo>
                  <a:lnTo>
                    <a:pt x="4164838" y="683996"/>
                  </a:lnTo>
                  <a:lnTo>
                    <a:pt x="8329675" y="683996"/>
                  </a:lnTo>
                  <a:lnTo>
                    <a:pt x="8329675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89201" y="2235238"/>
              <a:ext cx="8329930" cy="684530"/>
            </a:xfrm>
            <a:custGeom>
              <a:avLst/>
              <a:gdLst/>
              <a:ahLst/>
              <a:cxnLst/>
              <a:rect l="l" t="t" r="r" b="b"/>
              <a:pathLst>
                <a:path w="8329930" h="684530">
                  <a:moveTo>
                    <a:pt x="4164838" y="683996"/>
                  </a:moveTo>
                  <a:lnTo>
                    <a:pt x="0" y="683996"/>
                  </a:lnTo>
                  <a:lnTo>
                    <a:pt x="0" y="0"/>
                  </a:lnTo>
                  <a:lnTo>
                    <a:pt x="8329675" y="0"/>
                  </a:lnTo>
                  <a:lnTo>
                    <a:pt x="8329675" y="683996"/>
                  </a:lnTo>
                  <a:lnTo>
                    <a:pt x="4164838" y="683996"/>
                  </a:lnTo>
                  <a:close/>
                </a:path>
              </a:pathLst>
            </a:custGeom>
            <a:ln w="38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770121" y="3158638"/>
            <a:ext cx="8368030" cy="748030"/>
            <a:chOff x="1770121" y="3158638"/>
            <a:chExt cx="8368030" cy="748030"/>
          </a:xfrm>
        </p:grpSpPr>
        <p:sp>
          <p:nvSpPr>
            <p:cNvPr id="13" name="object 13"/>
            <p:cNvSpPr/>
            <p:nvPr/>
          </p:nvSpPr>
          <p:spPr>
            <a:xfrm>
              <a:off x="1789201" y="3177717"/>
              <a:ext cx="8329930" cy="709930"/>
            </a:xfrm>
            <a:custGeom>
              <a:avLst/>
              <a:gdLst/>
              <a:ahLst/>
              <a:cxnLst/>
              <a:rect l="l" t="t" r="r" b="b"/>
              <a:pathLst>
                <a:path w="8329930" h="709929">
                  <a:moveTo>
                    <a:pt x="8329675" y="0"/>
                  </a:moveTo>
                  <a:lnTo>
                    <a:pt x="0" y="0"/>
                  </a:lnTo>
                  <a:lnTo>
                    <a:pt x="0" y="709561"/>
                  </a:lnTo>
                  <a:lnTo>
                    <a:pt x="4164838" y="709561"/>
                  </a:lnTo>
                  <a:lnTo>
                    <a:pt x="8329675" y="709561"/>
                  </a:lnTo>
                  <a:lnTo>
                    <a:pt x="8329675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789201" y="3177717"/>
              <a:ext cx="8329930" cy="709930"/>
            </a:xfrm>
            <a:custGeom>
              <a:avLst/>
              <a:gdLst/>
              <a:ahLst/>
              <a:cxnLst/>
              <a:rect l="l" t="t" r="r" b="b"/>
              <a:pathLst>
                <a:path w="8329930" h="709929">
                  <a:moveTo>
                    <a:pt x="4164838" y="709561"/>
                  </a:moveTo>
                  <a:lnTo>
                    <a:pt x="0" y="709561"/>
                  </a:lnTo>
                  <a:lnTo>
                    <a:pt x="0" y="0"/>
                  </a:lnTo>
                  <a:lnTo>
                    <a:pt x="8329675" y="0"/>
                  </a:lnTo>
                  <a:lnTo>
                    <a:pt x="8329675" y="709561"/>
                  </a:lnTo>
                  <a:lnTo>
                    <a:pt x="4164838" y="709561"/>
                  </a:lnTo>
                  <a:close/>
                </a:path>
              </a:pathLst>
            </a:custGeom>
            <a:ln w="38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4417098" y="382219"/>
            <a:ext cx="887094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Outline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1408137" y="2213101"/>
            <a:ext cx="213360" cy="712470"/>
            <a:chOff x="1408137" y="2213101"/>
            <a:chExt cx="213360" cy="712470"/>
          </a:xfrm>
        </p:grpSpPr>
        <p:sp>
          <p:nvSpPr>
            <p:cNvPr id="17" name="object 17"/>
            <p:cNvSpPr/>
            <p:nvPr/>
          </p:nvSpPr>
          <p:spPr>
            <a:xfrm>
              <a:off x="1414437" y="2219401"/>
              <a:ext cx="200660" cy="700405"/>
            </a:xfrm>
            <a:custGeom>
              <a:avLst/>
              <a:gdLst/>
              <a:ahLst/>
              <a:cxnLst/>
              <a:rect l="l" t="t" r="r" b="b"/>
              <a:pathLst>
                <a:path w="200659" h="700405">
                  <a:moveTo>
                    <a:pt x="200164" y="0"/>
                  </a:moveTo>
                  <a:lnTo>
                    <a:pt x="0" y="0"/>
                  </a:lnTo>
                  <a:lnTo>
                    <a:pt x="0" y="699833"/>
                  </a:lnTo>
                  <a:lnTo>
                    <a:pt x="100088" y="699833"/>
                  </a:lnTo>
                  <a:lnTo>
                    <a:pt x="200164" y="699833"/>
                  </a:lnTo>
                  <a:lnTo>
                    <a:pt x="200164" y="0"/>
                  </a:lnTo>
                  <a:close/>
                </a:path>
              </a:pathLst>
            </a:custGeom>
            <a:solidFill>
              <a:srgbClr val="37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14437" y="2219401"/>
              <a:ext cx="200660" cy="700405"/>
            </a:xfrm>
            <a:custGeom>
              <a:avLst/>
              <a:gdLst/>
              <a:ahLst/>
              <a:cxnLst/>
              <a:rect l="l" t="t" r="r" b="b"/>
              <a:pathLst>
                <a:path w="200659" h="700405">
                  <a:moveTo>
                    <a:pt x="100088" y="699833"/>
                  </a:moveTo>
                  <a:lnTo>
                    <a:pt x="0" y="699833"/>
                  </a:lnTo>
                  <a:lnTo>
                    <a:pt x="0" y="0"/>
                  </a:lnTo>
                  <a:lnTo>
                    <a:pt x="200164" y="0"/>
                  </a:lnTo>
                  <a:lnTo>
                    <a:pt x="200164" y="699833"/>
                  </a:lnTo>
                  <a:lnTo>
                    <a:pt x="100088" y="699833"/>
                  </a:lnTo>
                  <a:close/>
                </a:path>
              </a:pathLst>
            </a:custGeom>
            <a:ln w="12599">
              <a:solidFill>
                <a:srgbClr val="40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407781" y="3181501"/>
            <a:ext cx="232410" cy="712470"/>
            <a:chOff x="1407781" y="3181501"/>
            <a:chExt cx="232410" cy="712470"/>
          </a:xfrm>
        </p:grpSpPr>
        <p:sp>
          <p:nvSpPr>
            <p:cNvPr id="20" name="object 20"/>
            <p:cNvSpPr/>
            <p:nvPr/>
          </p:nvSpPr>
          <p:spPr>
            <a:xfrm>
              <a:off x="1414081" y="3187801"/>
              <a:ext cx="219710" cy="700405"/>
            </a:xfrm>
            <a:custGeom>
              <a:avLst/>
              <a:gdLst/>
              <a:ahLst/>
              <a:cxnLst/>
              <a:rect l="l" t="t" r="r" b="b"/>
              <a:pathLst>
                <a:path w="219710" h="700404">
                  <a:moveTo>
                    <a:pt x="219240" y="0"/>
                  </a:moveTo>
                  <a:lnTo>
                    <a:pt x="0" y="0"/>
                  </a:lnTo>
                  <a:lnTo>
                    <a:pt x="0" y="699833"/>
                  </a:lnTo>
                  <a:lnTo>
                    <a:pt x="109804" y="699833"/>
                  </a:lnTo>
                  <a:lnTo>
                    <a:pt x="219240" y="699833"/>
                  </a:lnTo>
                  <a:lnTo>
                    <a:pt x="219240" y="0"/>
                  </a:lnTo>
                  <a:close/>
                </a:path>
              </a:pathLst>
            </a:custGeom>
            <a:solidFill>
              <a:srgbClr val="37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14081" y="3187801"/>
              <a:ext cx="219710" cy="700405"/>
            </a:xfrm>
            <a:custGeom>
              <a:avLst/>
              <a:gdLst/>
              <a:ahLst/>
              <a:cxnLst/>
              <a:rect l="l" t="t" r="r" b="b"/>
              <a:pathLst>
                <a:path w="219710" h="700404">
                  <a:moveTo>
                    <a:pt x="109804" y="699833"/>
                  </a:moveTo>
                  <a:lnTo>
                    <a:pt x="0" y="699833"/>
                  </a:lnTo>
                  <a:lnTo>
                    <a:pt x="0" y="0"/>
                  </a:lnTo>
                  <a:lnTo>
                    <a:pt x="219240" y="0"/>
                  </a:lnTo>
                  <a:lnTo>
                    <a:pt x="219240" y="699833"/>
                  </a:lnTo>
                  <a:lnTo>
                    <a:pt x="109804" y="699833"/>
                  </a:lnTo>
                  <a:close/>
                </a:path>
              </a:pathLst>
            </a:custGeom>
            <a:ln w="12599">
              <a:solidFill>
                <a:srgbClr val="40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42178" y="5128920"/>
            <a:ext cx="1211240" cy="1085761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1788841" y="4111201"/>
            <a:ext cx="8368030" cy="738505"/>
            <a:chOff x="1788841" y="4111201"/>
            <a:chExt cx="8368030" cy="738505"/>
          </a:xfrm>
        </p:grpSpPr>
        <p:sp>
          <p:nvSpPr>
            <p:cNvPr id="24" name="object 24"/>
            <p:cNvSpPr/>
            <p:nvPr/>
          </p:nvSpPr>
          <p:spPr>
            <a:xfrm>
              <a:off x="1807921" y="4130281"/>
              <a:ext cx="8329930" cy="700405"/>
            </a:xfrm>
            <a:custGeom>
              <a:avLst/>
              <a:gdLst/>
              <a:ahLst/>
              <a:cxnLst/>
              <a:rect l="l" t="t" r="r" b="b"/>
              <a:pathLst>
                <a:path w="8329930" h="700404">
                  <a:moveTo>
                    <a:pt x="8329320" y="0"/>
                  </a:moveTo>
                  <a:lnTo>
                    <a:pt x="0" y="0"/>
                  </a:lnTo>
                  <a:lnTo>
                    <a:pt x="0" y="700201"/>
                  </a:lnTo>
                  <a:lnTo>
                    <a:pt x="4164838" y="700201"/>
                  </a:lnTo>
                  <a:lnTo>
                    <a:pt x="8329320" y="700201"/>
                  </a:lnTo>
                  <a:lnTo>
                    <a:pt x="8329320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07921" y="4130281"/>
              <a:ext cx="8329930" cy="700405"/>
            </a:xfrm>
            <a:custGeom>
              <a:avLst/>
              <a:gdLst/>
              <a:ahLst/>
              <a:cxnLst/>
              <a:rect l="l" t="t" r="r" b="b"/>
              <a:pathLst>
                <a:path w="8329930" h="700404">
                  <a:moveTo>
                    <a:pt x="4164838" y="700201"/>
                  </a:moveTo>
                  <a:lnTo>
                    <a:pt x="0" y="700201"/>
                  </a:lnTo>
                  <a:lnTo>
                    <a:pt x="0" y="0"/>
                  </a:lnTo>
                  <a:lnTo>
                    <a:pt x="8329320" y="0"/>
                  </a:lnTo>
                  <a:lnTo>
                    <a:pt x="8329320" y="700201"/>
                  </a:lnTo>
                  <a:lnTo>
                    <a:pt x="4164838" y="700201"/>
                  </a:lnTo>
                  <a:close/>
                </a:path>
              </a:pathLst>
            </a:custGeom>
            <a:ln w="38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2229015" y="1581010"/>
            <a:ext cx="5438140" cy="3141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Background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8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Planning,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coordination</a:t>
            </a:r>
            <a:r>
              <a:rPr sz="2000" b="1" dirty="0">
                <a:latin typeface="Calibri"/>
                <a:cs typeface="Calibri"/>
              </a:rPr>
              <a:t> and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service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delivery</a:t>
            </a:r>
            <a:endParaRPr sz="2000">
              <a:latin typeface="Calibri"/>
              <a:cs typeface="Calibri"/>
            </a:endParaRPr>
          </a:p>
          <a:p>
            <a:pPr marL="31115" marR="5080" indent="-19050">
              <a:lnSpc>
                <a:spcPct val="310900"/>
              </a:lnSpc>
              <a:spcBef>
                <a:spcPts val="60"/>
              </a:spcBef>
            </a:pPr>
            <a:r>
              <a:rPr sz="2000" b="1" spc="-5" dirty="0">
                <a:latin typeface="Calibri"/>
                <a:cs typeface="Calibri"/>
              </a:rPr>
              <a:t>Data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Management,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Surveillance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and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microplanning </a:t>
            </a:r>
            <a:r>
              <a:rPr sz="2000" b="1" spc="-434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Vaccine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safety,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cold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chain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and </a:t>
            </a:r>
            <a:r>
              <a:rPr sz="2000" b="1" spc="-5" dirty="0">
                <a:latin typeface="Calibri"/>
                <a:cs typeface="Calibri"/>
              </a:rPr>
              <a:t>logistics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412823" y="4107064"/>
            <a:ext cx="227329" cy="712470"/>
            <a:chOff x="1412823" y="4107064"/>
            <a:chExt cx="227329" cy="712470"/>
          </a:xfrm>
        </p:grpSpPr>
        <p:sp>
          <p:nvSpPr>
            <p:cNvPr id="28" name="object 28"/>
            <p:cNvSpPr/>
            <p:nvPr/>
          </p:nvSpPr>
          <p:spPr>
            <a:xfrm>
              <a:off x="1419123" y="4113364"/>
              <a:ext cx="214629" cy="700405"/>
            </a:xfrm>
            <a:custGeom>
              <a:avLst/>
              <a:gdLst/>
              <a:ahLst/>
              <a:cxnLst/>
              <a:rect l="l" t="t" r="r" b="b"/>
              <a:pathLst>
                <a:path w="214630" h="700404">
                  <a:moveTo>
                    <a:pt x="214553" y="0"/>
                  </a:moveTo>
                  <a:lnTo>
                    <a:pt x="0" y="0"/>
                  </a:lnTo>
                  <a:lnTo>
                    <a:pt x="0" y="699833"/>
                  </a:lnTo>
                  <a:lnTo>
                    <a:pt x="107276" y="699833"/>
                  </a:lnTo>
                  <a:lnTo>
                    <a:pt x="214553" y="699833"/>
                  </a:lnTo>
                  <a:lnTo>
                    <a:pt x="214553" y="0"/>
                  </a:lnTo>
                  <a:close/>
                </a:path>
              </a:pathLst>
            </a:custGeom>
            <a:solidFill>
              <a:srgbClr val="37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419123" y="4113364"/>
              <a:ext cx="214629" cy="700405"/>
            </a:xfrm>
            <a:custGeom>
              <a:avLst/>
              <a:gdLst/>
              <a:ahLst/>
              <a:cxnLst/>
              <a:rect l="l" t="t" r="r" b="b"/>
              <a:pathLst>
                <a:path w="214630" h="700404">
                  <a:moveTo>
                    <a:pt x="107276" y="699833"/>
                  </a:moveTo>
                  <a:lnTo>
                    <a:pt x="0" y="699833"/>
                  </a:lnTo>
                  <a:lnTo>
                    <a:pt x="0" y="0"/>
                  </a:lnTo>
                  <a:lnTo>
                    <a:pt x="214553" y="0"/>
                  </a:lnTo>
                  <a:lnTo>
                    <a:pt x="214553" y="699833"/>
                  </a:lnTo>
                  <a:lnTo>
                    <a:pt x="107276" y="699833"/>
                  </a:lnTo>
                  <a:close/>
                </a:path>
              </a:pathLst>
            </a:custGeom>
            <a:ln w="12599">
              <a:solidFill>
                <a:srgbClr val="40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0" name="object 30"/>
          <p:cNvGrpSpPr/>
          <p:nvPr/>
        </p:nvGrpSpPr>
        <p:grpSpPr>
          <a:xfrm>
            <a:off x="1788841" y="5054036"/>
            <a:ext cx="8368030" cy="738505"/>
            <a:chOff x="1788841" y="5054036"/>
            <a:chExt cx="8368030" cy="738505"/>
          </a:xfrm>
        </p:grpSpPr>
        <p:sp>
          <p:nvSpPr>
            <p:cNvPr id="31" name="object 31"/>
            <p:cNvSpPr/>
            <p:nvPr/>
          </p:nvSpPr>
          <p:spPr>
            <a:xfrm>
              <a:off x="1807921" y="5073116"/>
              <a:ext cx="8329930" cy="700405"/>
            </a:xfrm>
            <a:custGeom>
              <a:avLst/>
              <a:gdLst/>
              <a:ahLst/>
              <a:cxnLst/>
              <a:rect l="l" t="t" r="r" b="b"/>
              <a:pathLst>
                <a:path w="8329930" h="700404">
                  <a:moveTo>
                    <a:pt x="8329320" y="0"/>
                  </a:moveTo>
                  <a:lnTo>
                    <a:pt x="0" y="0"/>
                  </a:lnTo>
                  <a:lnTo>
                    <a:pt x="0" y="700201"/>
                  </a:lnTo>
                  <a:lnTo>
                    <a:pt x="4164838" y="700201"/>
                  </a:lnTo>
                  <a:lnTo>
                    <a:pt x="8329320" y="700201"/>
                  </a:lnTo>
                  <a:lnTo>
                    <a:pt x="8329320" y="0"/>
                  </a:lnTo>
                  <a:close/>
                </a:path>
              </a:pathLst>
            </a:custGeom>
            <a:solidFill>
              <a:srgbClr val="37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807921" y="5073116"/>
              <a:ext cx="8329930" cy="700405"/>
            </a:xfrm>
            <a:custGeom>
              <a:avLst/>
              <a:gdLst/>
              <a:ahLst/>
              <a:cxnLst/>
              <a:rect l="l" t="t" r="r" b="b"/>
              <a:pathLst>
                <a:path w="8329930" h="700404">
                  <a:moveTo>
                    <a:pt x="4164838" y="700201"/>
                  </a:moveTo>
                  <a:lnTo>
                    <a:pt x="0" y="700201"/>
                  </a:lnTo>
                  <a:lnTo>
                    <a:pt x="0" y="0"/>
                  </a:lnTo>
                  <a:lnTo>
                    <a:pt x="8329320" y="0"/>
                  </a:lnTo>
                  <a:lnTo>
                    <a:pt x="8329320" y="700201"/>
                  </a:lnTo>
                  <a:lnTo>
                    <a:pt x="4164838" y="700201"/>
                  </a:lnTo>
                  <a:close/>
                </a:path>
              </a:pathLst>
            </a:custGeom>
            <a:ln w="38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247734" y="5334012"/>
            <a:ext cx="482028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Risk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communication</a:t>
            </a:r>
            <a:r>
              <a:rPr sz="20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0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Demand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Generation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412823" y="5054218"/>
            <a:ext cx="227329" cy="713105"/>
            <a:chOff x="1412823" y="5054218"/>
            <a:chExt cx="227329" cy="713105"/>
          </a:xfrm>
        </p:grpSpPr>
        <p:sp>
          <p:nvSpPr>
            <p:cNvPr id="35" name="object 35"/>
            <p:cNvSpPr/>
            <p:nvPr/>
          </p:nvSpPr>
          <p:spPr>
            <a:xfrm>
              <a:off x="1419123" y="5060518"/>
              <a:ext cx="214629" cy="700405"/>
            </a:xfrm>
            <a:custGeom>
              <a:avLst/>
              <a:gdLst/>
              <a:ahLst/>
              <a:cxnLst/>
              <a:rect l="l" t="t" r="r" b="b"/>
              <a:pathLst>
                <a:path w="214630" h="700404">
                  <a:moveTo>
                    <a:pt x="214553" y="0"/>
                  </a:moveTo>
                  <a:lnTo>
                    <a:pt x="0" y="0"/>
                  </a:lnTo>
                  <a:lnTo>
                    <a:pt x="0" y="700201"/>
                  </a:lnTo>
                  <a:lnTo>
                    <a:pt x="107276" y="700201"/>
                  </a:lnTo>
                  <a:lnTo>
                    <a:pt x="214553" y="700201"/>
                  </a:lnTo>
                  <a:lnTo>
                    <a:pt x="214553" y="0"/>
                  </a:lnTo>
                  <a:close/>
                </a:path>
              </a:pathLst>
            </a:custGeom>
            <a:solidFill>
              <a:srgbClr val="37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419123" y="5060518"/>
              <a:ext cx="214629" cy="700405"/>
            </a:xfrm>
            <a:custGeom>
              <a:avLst/>
              <a:gdLst/>
              <a:ahLst/>
              <a:cxnLst/>
              <a:rect l="l" t="t" r="r" b="b"/>
              <a:pathLst>
                <a:path w="214630" h="700404">
                  <a:moveTo>
                    <a:pt x="107276" y="700201"/>
                  </a:moveTo>
                  <a:lnTo>
                    <a:pt x="0" y="700201"/>
                  </a:lnTo>
                  <a:lnTo>
                    <a:pt x="0" y="0"/>
                  </a:lnTo>
                  <a:lnTo>
                    <a:pt x="214553" y="0"/>
                  </a:lnTo>
                  <a:lnTo>
                    <a:pt x="214553" y="700201"/>
                  </a:lnTo>
                  <a:lnTo>
                    <a:pt x="107276" y="700201"/>
                  </a:lnTo>
                  <a:close/>
                </a:path>
              </a:pathLst>
            </a:custGeom>
            <a:ln w="12599">
              <a:solidFill>
                <a:srgbClr val="40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pc="-5" dirty="0"/>
              <a:t>NPHCDA</a:t>
            </a:r>
            <a:r>
              <a:rPr dirty="0"/>
              <a:t> –</a:t>
            </a:r>
            <a:r>
              <a:rPr spc="5" dirty="0"/>
              <a:t> </a:t>
            </a:r>
            <a:r>
              <a:rPr spc="-5" dirty="0"/>
              <a:t>National</a:t>
            </a:r>
            <a:r>
              <a:rPr spc="5" dirty="0"/>
              <a:t> </a:t>
            </a:r>
            <a:r>
              <a:rPr dirty="0"/>
              <a:t>Primary</a:t>
            </a:r>
            <a:r>
              <a:rPr spc="10" dirty="0"/>
              <a:t> </a:t>
            </a:r>
            <a:r>
              <a:rPr dirty="0"/>
              <a:t>Health</a:t>
            </a:r>
            <a:r>
              <a:rPr spc="5" dirty="0"/>
              <a:t> </a:t>
            </a:r>
            <a:r>
              <a:rPr spc="-5" dirty="0"/>
              <a:t>Care</a:t>
            </a:r>
            <a:r>
              <a:rPr spc="10" dirty="0"/>
              <a:t> </a:t>
            </a:r>
            <a:r>
              <a:rPr spc="-5" dirty="0"/>
              <a:t>Development</a:t>
            </a:r>
            <a:r>
              <a:rPr spc="5" dirty="0"/>
              <a:t> </a:t>
            </a:r>
            <a:r>
              <a:rPr spc="-5" dirty="0"/>
              <a:t>Agency</a:t>
            </a:r>
          </a:p>
        </p:txBody>
      </p:sp>
      <p:sp>
        <p:nvSpPr>
          <p:cNvPr id="38" name="object 3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10">
              <a:lnSpc>
                <a:spcPts val="2010"/>
              </a:lnSpc>
            </a:pPr>
            <a:fld id="{81D60167-4931-47E6-BA6A-407CBD079E47}" type="slidenum">
              <a:rPr spc="15" dirty="0"/>
              <a:t>29</a:t>
            </a:fld>
            <a:endParaRPr spc="1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9437" y="1033564"/>
            <a:ext cx="11367135" cy="12700"/>
          </a:xfrm>
          <a:custGeom>
            <a:avLst/>
            <a:gdLst/>
            <a:ahLst/>
            <a:cxnLst/>
            <a:rect l="l" t="t" r="r" b="b"/>
            <a:pathLst>
              <a:path w="11367135" h="12700">
                <a:moveTo>
                  <a:pt x="0" y="0"/>
                </a:moveTo>
                <a:lnTo>
                  <a:pt x="11366639" y="12598"/>
                </a:lnTo>
              </a:path>
            </a:pathLst>
          </a:custGeom>
          <a:ln w="6479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8259" y="1177454"/>
            <a:ext cx="1536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Wingdings"/>
                <a:cs typeface="Wingdings"/>
              </a:rPr>
              <a:t></a:t>
            </a:r>
            <a:endParaRPr sz="2200">
              <a:latin typeface="Wingdings"/>
              <a:cs typeface="Wingdings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pc="-5" dirty="0"/>
              <a:t>NPHCDA</a:t>
            </a:r>
            <a:r>
              <a:rPr dirty="0"/>
              <a:t> –</a:t>
            </a:r>
            <a:r>
              <a:rPr spc="5" dirty="0"/>
              <a:t> </a:t>
            </a:r>
            <a:r>
              <a:rPr spc="-5" dirty="0"/>
              <a:t>National</a:t>
            </a:r>
            <a:r>
              <a:rPr spc="5" dirty="0"/>
              <a:t> </a:t>
            </a:r>
            <a:r>
              <a:rPr dirty="0"/>
              <a:t>Primary</a:t>
            </a:r>
            <a:r>
              <a:rPr spc="10" dirty="0"/>
              <a:t> </a:t>
            </a:r>
            <a:r>
              <a:rPr dirty="0"/>
              <a:t>Health</a:t>
            </a:r>
            <a:r>
              <a:rPr spc="5" dirty="0"/>
              <a:t> </a:t>
            </a:r>
            <a:r>
              <a:rPr spc="-5" dirty="0"/>
              <a:t>Care</a:t>
            </a:r>
            <a:r>
              <a:rPr spc="10" dirty="0"/>
              <a:t> </a:t>
            </a:r>
            <a:r>
              <a:rPr spc="-5" dirty="0"/>
              <a:t>Development</a:t>
            </a:r>
            <a:r>
              <a:rPr spc="5" dirty="0"/>
              <a:t> </a:t>
            </a:r>
            <a:r>
              <a:rPr spc="-5" dirty="0"/>
              <a:t>Agency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1948096" y="6531647"/>
            <a:ext cx="192405" cy="283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039"/>
              </a:lnSpc>
            </a:pPr>
            <a:fld id="{81D60167-4931-47E6-BA6A-407CBD079E47}" type="slidenum"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3</a:t>
            </a:fld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9902" y="1125339"/>
            <a:ext cx="11410315" cy="2548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20000"/>
              </a:lnSpc>
              <a:spcBef>
                <a:spcPts val="100"/>
              </a:spcBef>
            </a:pPr>
            <a:r>
              <a:rPr sz="2200" spc="-5" dirty="0">
                <a:latin typeface="Calibri"/>
                <a:cs typeface="Calibri"/>
              </a:rPr>
              <a:t>There</a:t>
            </a:r>
            <a:r>
              <a:rPr sz="2200" dirty="0">
                <a:latin typeface="Calibri"/>
                <a:cs typeface="Calibri"/>
              </a:rPr>
              <a:t> is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functional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multi-sectoral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(COVID19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Vaccines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Introduction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Technical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2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Working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Group </a:t>
            </a:r>
            <a:r>
              <a:rPr sz="2200" b="1" dirty="0">
                <a:latin typeface="Calibri"/>
                <a:cs typeface="Calibri"/>
              </a:rPr>
              <a:t> </a:t>
            </a:r>
            <a:r>
              <a:rPr sz="2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(TWG)</a:t>
            </a:r>
            <a:r>
              <a:rPr sz="2200" b="1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ensure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readiness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for </a:t>
            </a:r>
            <a:r>
              <a:rPr sz="2200" spc="-10" dirty="0">
                <a:latin typeface="Calibri"/>
                <a:cs typeface="Calibri"/>
              </a:rPr>
              <a:t>timely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COVID-19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vaccine introduction 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country</a:t>
            </a:r>
            <a:endParaRPr sz="2200">
              <a:latin typeface="Calibri"/>
              <a:cs typeface="Calibri"/>
            </a:endParaRPr>
          </a:p>
          <a:p>
            <a:pPr marL="12700" marR="12700" algn="just">
              <a:lnSpc>
                <a:spcPct val="119900"/>
              </a:lnSpc>
              <a:spcBef>
                <a:spcPts val="865"/>
              </a:spcBef>
            </a:pPr>
            <a:r>
              <a:rPr sz="2200" spc="-10" dirty="0">
                <a:latin typeface="Calibri"/>
                <a:cs typeface="Calibri"/>
              </a:rPr>
              <a:t>Members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TWG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includes</a:t>
            </a:r>
            <a:r>
              <a:rPr sz="2200" spc="-5" dirty="0">
                <a:latin typeface="Calibri"/>
                <a:cs typeface="Calibri"/>
              </a:rPr>
              <a:t> stakeholders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involved</a:t>
            </a:r>
            <a:r>
              <a:rPr sz="2200" dirty="0">
                <a:latin typeface="Calibri"/>
                <a:cs typeface="Calibri"/>
              </a:rPr>
              <a:t> in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COVID-19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response: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PTF</a:t>
            </a:r>
            <a:r>
              <a:rPr sz="2200" dirty="0">
                <a:latin typeface="Calibri"/>
                <a:cs typeface="Calibri"/>
              </a:rPr>
              <a:t> on</a:t>
            </a:r>
            <a:r>
              <a:rPr sz="2200" spc="49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COVID-19, </a:t>
            </a:r>
            <a:r>
              <a:rPr sz="2200" spc="-4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FMoH,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NPHCDA,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NCDC,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NAFDAC,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NGF,</a:t>
            </a:r>
            <a:r>
              <a:rPr sz="2200" spc="-5" dirty="0">
                <a:latin typeface="Calibri"/>
                <a:cs typeface="Calibri"/>
              </a:rPr>
              <a:t> Federal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Min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Finance,</a:t>
            </a:r>
            <a:r>
              <a:rPr sz="2200" spc="-5" dirty="0">
                <a:latin typeface="Calibri"/>
                <a:cs typeface="Calibri"/>
              </a:rPr>
              <a:t> Budget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National</a:t>
            </a:r>
            <a:r>
              <a:rPr sz="2200" spc="48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Planning, </a:t>
            </a:r>
            <a:r>
              <a:rPr sz="2200" spc="-5" dirty="0">
                <a:latin typeface="Calibri"/>
                <a:cs typeface="Calibri"/>
              </a:rPr>
              <a:t> Federal Ministry of Information, National </a:t>
            </a:r>
            <a:r>
              <a:rPr sz="2200" spc="-10" dirty="0">
                <a:latin typeface="Calibri"/>
                <a:cs typeface="Calibri"/>
              </a:rPr>
              <a:t>Orientation Agency (NOA), </a:t>
            </a:r>
            <a:r>
              <a:rPr sz="2200" spc="-5" dirty="0">
                <a:latin typeface="Calibri"/>
                <a:cs typeface="Calibri"/>
              </a:rPr>
              <a:t>NTA, CSOs, Professional bodies </a:t>
            </a:r>
            <a:r>
              <a:rPr sz="2200" dirty="0">
                <a:latin typeface="Calibri"/>
                <a:cs typeface="Calibri"/>
              </a:rPr>
              <a:t> &amp;</a:t>
            </a:r>
            <a:r>
              <a:rPr sz="2200" spc="-5" dirty="0">
                <a:latin typeface="Calibri"/>
                <a:cs typeface="Calibri"/>
              </a:rPr>
              <a:t> Organized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private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sectors.</a:t>
            </a:r>
            <a:r>
              <a:rPr sz="2200" spc="-10" dirty="0">
                <a:latin typeface="Calibri"/>
                <a:cs typeface="Calibri"/>
              </a:rPr>
              <a:t> Other members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include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development</a:t>
            </a:r>
            <a:r>
              <a:rPr sz="2200" spc="47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partners and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donors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8259" y="2090419"/>
            <a:ext cx="1536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Wingdings"/>
                <a:cs typeface="Wingdings"/>
              </a:rPr>
              <a:t></a:t>
            </a:r>
            <a:endParaRPr sz="2200">
              <a:latin typeface="Wingdings"/>
              <a:cs typeface="Wingding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259" y="3808691"/>
            <a:ext cx="1536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Wingdings"/>
                <a:cs typeface="Wingdings"/>
              </a:rPr>
              <a:t></a:t>
            </a:r>
            <a:endParaRPr sz="2200">
              <a:latin typeface="Wingdings"/>
              <a:cs typeface="Wingding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4502" y="3756919"/>
            <a:ext cx="11457305" cy="2548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3655">
              <a:lnSpc>
                <a:spcPct val="120000"/>
              </a:lnSpc>
              <a:spcBef>
                <a:spcPts val="100"/>
              </a:spcBef>
            </a:pP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3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National</a:t>
            </a:r>
            <a:r>
              <a:rPr sz="2200" spc="3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Vaccine</a:t>
            </a:r>
            <a:r>
              <a:rPr sz="2200" spc="3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Deployment</a:t>
            </a:r>
            <a:r>
              <a:rPr sz="2200" spc="3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Plan</a:t>
            </a:r>
            <a:r>
              <a:rPr sz="2200" spc="3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(NVDP)</a:t>
            </a:r>
            <a:r>
              <a:rPr sz="2200" spc="3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3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3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COVID-19</a:t>
            </a:r>
            <a:r>
              <a:rPr sz="2200" spc="3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vaccines</a:t>
            </a:r>
            <a:r>
              <a:rPr sz="2200" spc="36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introduction</a:t>
            </a:r>
            <a:r>
              <a:rPr sz="2200" spc="3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has</a:t>
            </a:r>
            <a:r>
              <a:rPr sz="2200" spc="3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been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developed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spc="-15" dirty="0">
                <a:latin typeface="Calibri"/>
                <a:cs typeface="Calibri"/>
              </a:rPr>
              <a:t> submitted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to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COVAX</a:t>
            </a:r>
            <a:r>
              <a:rPr sz="2200" spc="-10" dirty="0">
                <a:latin typeface="Calibri"/>
                <a:cs typeface="Calibri"/>
              </a:rPr>
              <a:t> Facility</a:t>
            </a:r>
            <a:r>
              <a:rPr sz="2200" spc="-5" dirty="0">
                <a:latin typeface="Calibri"/>
                <a:cs typeface="Calibri"/>
              </a:rPr>
              <a:t> and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African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Union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(AU)</a:t>
            </a:r>
            <a:endParaRPr sz="2200">
              <a:latin typeface="Calibri"/>
              <a:cs typeface="Calibri"/>
            </a:endParaRPr>
          </a:p>
          <a:p>
            <a:pPr marL="38100" marR="34290">
              <a:lnSpc>
                <a:spcPct val="119700"/>
              </a:lnSpc>
              <a:spcBef>
                <a:spcPts val="10"/>
              </a:spcBef>
            </a:pP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1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main</a:t>
            </a:r>
            <a:r>
              <a:rPr sz="2200" spc="1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objective</a:t>
            </a:r>
            <a:r>
              <a:rPr sz="2200" spc="1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spc="1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spc="1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plan</a:t>
            </a:r>
            <a:r>
              <a:rPr sz="2200" spc="1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17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to</a:t>
            </a:r>
            <a:r>
              <a:rPr sz="2200" spc="1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introduce</a:t>
            </a:r>
            <a:r>
              <a:rPr sz="2200" spc="17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COVID19</a:t>
            </a:r>
            <a:r>
              <a:rPr sz="2200" spc="1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vaccine</a:t>
            </a:r>
            <a:r>
              <a:rPr sz="2200" spc="17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spc="1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Nigeria</a:t>
            </a:r>
            <a:r>
              <a:rPr sz="2200" spc="1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to</a:t>
            </a:r>
            <a:r>
              <a:rPr sz="2200" spc="16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achieve</a:t>
            </a:r>
            <a:r>
              <a:rPr sz="2200" spc="1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1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faster</a:t>
            </a:r>
            <a:r>
              <a:rPr sz="2200" spc="17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herd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immunity</a:t>
            </a:r>
            <a:r>
              <a:rPr sz="2200" spc="-5" dirty="0">
                <a:latin typeface="Calibri"/>
                <a:cs typeface="Calibri"/>
              </a:rPr>
              <a:t> to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slowdown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interrupt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transmission of COVID19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all parts </a:t>
            </a:r>
            <a:r>
              <a:rPr sz="2200" dirty="0">
                <a:latin typeface="Calibri"/>
                <a:cs typeface="Calibri"/>
              </a:rPr>
              <a:t>of</a:t>
            </a:r>
            <a:r>
              <a:rPr sz="2200" spc="-10" dirty="0">
                <a:latin typeface="Calibri"/>
                <a:cs typeface="Calibri"/>
              </a:rPr>
              <a:t> the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country</a:t>
            </a:r>
            <a:endParaRPr sz="2200">
              <a:latin typeface="Calibri"/>
              <a:cs typeface="Calibri"/>
            </a:endParaRPr>
          </a:p>
          <a:p>
            <a:pPr marL="38100" marR="30480">
              <a:lnSpc>
                <a:spcPct val="120000"/>
              </a:lnSpc>
              <a:spcBef>
                <a:spcPts val="860"/>
              </a:spcBef>
            </a:pP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1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country</a:t>
            </a:r>
            <a:r>
              <a:rPr sz="2200" spc="1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has</a:t>
            </a:r>
            <a:r>
              <a:rPr sz="2200" spc="1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commenced</a:t>
            </a:r>
            <a:r>
              <a:rPr sz="2200" spc="1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phased</a:t>
            </a:r>
            <a:r>
              <a:rPr sz="2200" spc="1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introduction</a:t>
            </a:r>
            <a:r>
              <a:rPr sz="2200" spc="1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of</a:t>
            </a:r>
            <a:r>
              <a:rPr sz="2200" spc="14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the</a:t>
            </a:r>
            <a:r>
              <a:rPr sz="2200" spc="1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COVID-19</a:t>
            </a:r>
            <a:r>
              <a:rPr sz="2200" spc="1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vaccine</a:t>
            </a:r>
            <a:r>
              <a:rPr sz="2200" spc="1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in</a:t>
            </a:r>
            <a:r>
              <a:rPr sz="2200" spc="1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the</a:t>
            </a:r>
            <a:r>
              <a:rPr sz="2200" spc="1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country</a:t>
            </a:r>
            <a:r>
              <a:rPr sz="2200" spc="1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from</a:t>
            </a:r>
            <a:r>
              <a:rPr sz="2200" spc="1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the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March </a:t>
            </a:r>
            <a:r>
              <a:rPr sz="2200" spc="10" dirty="0">
                <a:latin typeface="Calibri"/>
                <a:cs typeface="Calibri"/>
              </a:rPr>
              <a:t>8</a:t>
            </a:r>
            <a:r>
              <a:rPr sz="1875" spc="15" baseline="42222" dirty="0">
                <a:latin typeface="Calibri"/>
                <a:cs typeface="Calibri"/>
              </a:rPr>
              <a:t>th</a:t>
            </a:r>
            <a:r>
              <a:rPr sz="1875" spc="307" baseline="42222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2021 using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AstraZeneca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vaccine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for</a:t>
            </a:r>
            <a:r>
              <a:rPr sz="2200" spc="-10" dirty="0">
                <a:latin typeface="Calibri"/>
                <a:cs typeface="Calibri"/>
              </a:rPr>
              <a:t> the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health </a:t>
            </a:r>
            <a:r>
              <a:rPr sz="2200" spc="-5" dirty="0">
                <a:latin typeface="Calibri"/>
                <a:cs typeface="Calibri"/>
              </a:rPr>
              <a:t>workers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and other</a:t>
            </a:r>
            <a:r>
              <a:rPr sz="2200" spc="-10" dirty="0">
                <a:latin typeface="Calibri"/>
                <a:cs typeface="Calibri"/>
              </a:rPr>
              <a:t> frontline</a:t>
            </a:r>
            <a:r>
              <a:rPr sz="2200" spc="-5" dirty="0">
                <a:latin typeface="Calibri"/>
                <a:cs typeface="Calibri"/>
              </a:rPr>
              <a:t> workers.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259" y="4612576"/>
            <a:ext cx="1536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Wingdings"/>
                <a:cs typeface="Wingdings"/>
              </a:rPr>
              <a:t></a:t>
            </a:r>
            <a:endParaRPr sz="2200">
              <a:latin typeface="Wingdings"/>
              <a:cs typeface="Wingding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8259" y="5526976"/>
            <a:ext cx="15367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Wingdings"/>
                <a:cs typeface="Wingdings"/>
              </a:rPr>
              <a:t></a:t>
            </a:r>
            <a:endParaRPr sz="2200">
              <a:latin typeface="Wingdings"/>
              <a:cs typeface="Wingdings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78534" y="259105"/>
            <a:ext cx="29559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Background</a:t>
            </a:r>
            <a:r>
              <a:rPr sz="3200" spc="-90" dirty="0"/>
              <a:t> </a:t>
            </a:r>
            <a:r>
              <a:rPr sz="3200" spc="-5" dirty="0"/>
              <a:t>(1/2)</a:t>
            </a:r>
            <a:endParaRPr sz="3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461959"/>
            <a:ext cx="12193270" cy="1419225"/>
            <a:chOff x="0" y="1461959"/>
            <a:chExt cx="12193270" cy="14192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464843"/>
              <a:ext cx="12192838" cy="38771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1461959"/>
              <a:ext cx="12193270" cy="6985"/>
            </a:xfrm>
            <a:custGeom>
              <a:avLst/>
              <a:gdLst/>
              <a:ahLst/>
              <a:cxnLst/>
              <a:rect l="l" t="t" r="r" b="b"/>
              <a:pathLst>
                <a:path w="12193270" h="6984">
                  <a:moveTo>
                    <a:pt x="0" y="6479"/>
                  </a:moveTo>
                  <a:lnTo>
                    <a:pt x="12192838" y="6479"/>
                  </a:lnTo>
                  <a:lnTo>
                    <a:pt x="12192838" y="0"/>
                  </a:lnTo>
                  <a:lnTo>
                    <a:pt x="0" y="0"/>
                  </a:lnTo>
                  <a:lnTo>
                    <a:pt x="0" y="6479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11359" y="1717205"/>
              <a:ext cx="4732655" cy="1157605"/>
            </a:xfrm>
            <a:custGeom>
              <a:avLst/>
              <a:gdLst/>
              <a:ahLst/>
              <a:cxnLst/>
              <a:rect l="l" t="t" r="r" b="b"/>
              <a:pathLst>
                <a:path w="4732655" h="1157605">
                  <a:moveTo>
                    <a:pt x="4539602" y="0"/>
                  </a:moveTo>
                  <a:lnTo>
                    <a:pt x="192963" y="0"/>
                  </a:lnTo>
                  <a:lnTo>
                    <a:pt x="145169" y="7592"/>
                  </a:lnTo>
                  <a:lnTo>
                    <a:pt x="100055" y="28583"/>
                  </a:lnTo>
                  <a:lnTo>
                    <a:pt x="60301" y="60294"/>
                  </a:lnTo>
                  <a:lnTo>
                    <a:pt x="28587" y="100045"/>
                  </a:lnTo>
                  <a:lnTo>
                    <a:pt x="7593" y="145157"/>
                  </a:lnTo>
                  <a:lnTo>
                    <a:pt x="0" y="192951"/>
                  </a:lnTo>
                  <a:lnTo>
                    <a:pt x="0" y="964438"/>
                  </a:lnTo>
                  <a:lnTo>
                    <a:pt x="7593" y="1012231"/>
                  </a:lnTo>
                  <a:lnTo>
                    <a:pt x="28587" y="1057343"/>
                  </a:lnTo>
                  <a:lnTo>
                    <a:pt x="60301" y="1097094"/>
                  </a:lnTo>
                  <a:lnTo>
                    <a:pt x="100055" y="1128805"/>
                  </a:lnTo>
                  <a:lnTo>
                    <a:pt x="145169" y="1149796"/>
                  </a:lnTo>
                  <a:lnTo>
                    <a:pt x="192963" y="1157389"/>
                  </a:lnTo>
                  <a:lnTo>
                    <a:pt x="4539602" y="1157389"/>
                  </a:lnTo>
                  <a:lnTo>
                    <a:pt x="4587396" y="1149796"/>
                  </a:lnTo>
                  <a:lnTo>
                    <a:pt x="4632510" y="1128805"/>
                  </a:lnTo>
                  <a:lnTo>
                    <a:pt x="4672264" y="1097094"/>
                  </a:lnTo>
                  <a:lnTo>
                    <a:pt x="4703978" y="1057343"/>
                  </a:lnTo>
                  <a:lnTo>
                    <a:pt x="4724972" y="1012231"/>
                  </a:lnTo>
                  <a:lnTo>
                    <a:pt x="4732566" y="964438"/>
                  </a:lnTo>
                  <a:lnTo>
                    <a:pt x="4732566" y="192951"/>
                  </a:lnTo>
                  <a:lnTo>
                    <a:pt x="4724972" y="145157"/>
                  </a:lnTo>
                  <a:lnTo>
                    <a:pt x="4703978" y="100045"/>
                  </a:lnTo>
                  <a:lnTo>
                    <a:pt x="4672264" y="60294"/>
                  </a:lnTo>
                  <a:lnTo>
                    <a:pt x="4632510" y="28583"/>
                  </a:lnTo>
                  <a:lnTo>
                    <a:pt x="4587396" y="7592"/>
                  </a:lnTo>
                  <a:lnTo>
                    <a:pt x="4539602" y="0"/>
                  </a:lnTo>
                  <a:close/>
                </a:path>
              </a:pathLst>
            </a:custGeom>
            <a:solidFill>
              <a:srgbClr val="538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11359" y="1717205"/>
              <a:ext cx="4732655" cy="1157605"/>
            </a:xfrm>
            <a:custGeom>
              <a:avLst/>
              <a:gdLst/>
              <a:ahLst/>
              <a:cxnLst/>
              <a:rect l="l" t="t" r="r" b="b"/>
              <a:pathLst>
                <a:path w="4732655" h="1157605">
                  <a:moveTo>
                    <a:pt x="192963" y="0"/>
                  </a:moveTo>
                  <a:lnTo>
                    <a:pt x="145169" y="7592"/>
                  </a:lnTo>
                  <a:lnTo>
                    <a:pt x="100055" y="28583"/>
                  </a:lnTo>
                  <a:lnTo>
                    <a:pt x="60301" y="60294"/>
                  </a:lnTo>
                  <a:lnTo>
                    <a:pt x="28587" y="100045"/>
                  </a:lnTo>
                  <a:lnTo>
                    <a:pt x="7593" y="145157"/>
                  </a:lnTo>
                  <a:lnTo>
                    <a:pt x="0" y="192951"/>
                  </a:lnTo>
                  <a:lnTo>
                    <a:pt x="0" y="964438"/>
                  </a:lnTo>
                  <a:lnTo>
                    <a:pt x="7593" y="1012231"/>
                  </a:lnTo>
                  <a:lnTo>
                    <a:pt x="28587" y="1057343"/>
                  </a:lnTo>
                  <a:lnTo>
                    <a:pt x="60301" y="1097094"/>
                  </a:lnTo>
                  <a:lnTo>
                    <a:pt x="100055" y="1128805"/>
                  </a:lnTo>
                  <a:lnTo>
                    <a:pt x="145169" y="1149796"/>
                  </a:lnTo>
                  <a:lnTo>
                    <a:pt x="192963" y="1157389"/>
                  </a:lnTo>
                  <a:lnTo>
                    <a:pt x="4539602" y="1157389"/>
                  </a:lnTo>
                  <a:lnTo>
                    <a:pt x="4587396" y="1149796"/>
                  </a:lnTo>
                  <a:lnTo>
                    <a:pt x="4632510" y="1128805"/>
                  </a:lnTo>
                  <a:lnTo>
                    <a:pt x="4672264" y="1097094"/>
                  </a:lnTo>
                  <a:lnTo>
                    <a:pt x="4703978" y="1057343"/>
                  </a:lnTo>
                  <a:lnTo>
                    <a:pt x="4724972" y="1012231"/>
                  </a:lnTo>
                  <a:lnTo>
                    <a:pt x="4732566" y="964438"/>
                  </a:lnTo>
                  <a:lnTo>
                    <a:pt x="4732566" y="192951"/>
                  </a:lnTo>
                  <a:lnTo>
                    <a:pt x="4724972" y="145157"/>
                  </a:lnTo>
                  <a:lnTo>
                    <a:pt x="4703978" y="100045"/>
                  </a:lnTo>
                  <a:lnTo>
                    <a:pt x="4672264" y="60294"/>
                  </a:lnTo>
                  <a:lnTo>
                    <a:pt x="4632510" y="28583"/>
                  </a:lnTo>
                  <a:lnTo>
                    <a:pt x="4587396" y="7592"/>
                  </a:lnTo>
                  <a:lnTo>
                    <a:pt x="4539602" y="0"/>
                  </a:lnTo>
                  <a:lnTo>
                    <a:pt x="192963" y="0"/>
                  </a:lnTo>
                  <a:close/>
                </a:path>
              </a:pathLst>
            </a:custGeom>
            <a:ln w="12599">
              <a:solidFill>
                <a:srgbClr val="40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5511" rIns="0" bIns="0" rtlCol="0">
            <a:spAutoFit/>
          </a:bodyPr>
          <a:lstStyle/>
          <a:p>
            <a:pPr marL="346710" marR="5080" indent="-62865">
              <a:lnSpc>
                <a:spcPts val="2370"/>
              </a:lnSpc>
              <a:spcBef>
                <a:spcPts val="400"/>
              </a:spcBef>
            </a:pPr>
            <a:r>
              <a:rPr spc="-5" dirty="0"/>
              <a:t>Risk</a:t>
            </a:r>
            <a:r>
              <a:rPr spc="365" dirty="0"/>
              <a:t> </a:t>
            </a:r>
            <a:r>
              <a:rPr spc="-10" dirty="0"/>
              <a:t>Communication</a:t>
            </a:r>
            <a:r>
              <a:rPr spc="375" dirty="0"/>
              <a:t> </a:t>
            </a:r>
            <a:r>
              <a:rPr spc="-20" dirty="0"/>
              <a:t>Strategies</a:t>
            </a:r>
            <a:r>
              <a:rPr spc="350" dirty="0"/>
              <a:t> </a:t>
            </a:r>
            <a:r>
              <a:rPr spc="-5" dirty="0"/>
              <a:t>is</a:t>
            </a:r>
            <a:r>
              <a:rPr spc="350" dirty="0"/>
              <a:t> </a:t>
            </a:r>
            <a:r>
              <a:rPr spc="-5" dirty="0"/>
              <a:t>being</a:t>
            </a:r>
            <a:r>
              <a:rPr spc="365" dirty="0"/>
              <a:t> </a:t>
            </a:r>
            <a:r>
              <a:rPr spc="-10" dirty="0"/>
              <a:t>implemented</a:t>
            </a:r>
            <a:r>
              <a:rPr spc="360" dirty="0"/>
              <a:t> </a:t>
            </a:r>
            <a:r>
              <a:rPr spc="-10" dirty="0"/>
              <a:t>across</a:t>
            </a:r>
            <a:r>
              <a:rPr spc="350" dirty="0"/>
              <a:t> </a:t>
            </a:r>
            <a:r>
              <a:rPr spc="-10" dirty="0"/>
              <a:t>the</a:t>
            </a:r>
            <a:r>
              <a:rPr spc="350" dirty="0"/>
              <a:t> </a:t>
            </a:r>
            <a:r>
              <a:rPr spc="-25" dirty="0"/>
              <a:t>different</a:t>
            </a:r>
            <a:r>
              <a:rPr spc="350" dirty="0"/>
              <a:t> </a:t>
            </a:r>
            <a:r>
              <a:rPr spc="-10" dirty="0"/>
              <a:t>phases </a:t>
            </a:r>
            <a:r>
              <a:rPr spc="-480" dirty="0"/>
              <a:t> </a:t>
            </a:r>
            <a:r>
              <a:rPr spc="-5" dirty="0"/>
              <a:t>of</a:t>
            </a:r>
            <a:r>
              <a:rPr spc="-15" dirty="0"/>
              <a:t> </a:t>
            </a:r>
            <a:r>
              <a:rPr spc="-5" dirty="0"/>
              <a:t>Covid-19 </a:t>
            </a:r>
            <a:r>
              <a:rPr spc="-25" dirty="0"/>
              <a:t>Vaccine</a:t>
            </a:r>
            <a:r>
              <a:rPr spc="-10" dirty="0"/>
              <a:t> </a:t>
            </a:r>
            <a:r>
              <a:rPr spc="-15" dirty="0"/>
              <a:t>Introduction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544455" y="1709534"/>
            <a:ext cx="4098925" cy="1173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Engage experts (outside govt)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assure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Nigerians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vaccine safety</a:t>
            </a:r>
            <a:endParaRPr sz="1800">
              <a:latin typeface="Calibri"/>
              <a:cs typeface="Calibri"/>
            </a:endParaRPr>
          </a:p>
          <a:p>
            <a:pPr marL="355600" marR="430530" indent="-343535">
              <a:lnSpc>
                <a:spcPct val="100000"/>
              </a:lnSpc>
              <a:spcBef>
                <a:spcPts val="40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Sensitize stakeholders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what the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government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doing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65011" y="1844052"/>
            <a:ext cx="3120390" cy="1024890"/>
            <a:chOff x="165011" y="1844052"/>
            <a:chExt cx="3120390" cy="1024890"/>
          </a:xfrm>
        </p:grpSpPr>
        <p:sp>
          <p:nvSpPr>
            <p:cNvPr id="10" name="object 10"/>
            <p:cNvSpPr/>
            <p:nvPr/>
          </p:nvSpPr>
          <p:spPr>
            <a:xfrm>
              <a:off x="171361" y="1850402"/>
              <a:ext cx="3107690" cy="1012190"/>
            </a:xfrm>
            <a:custGeom>
              <a:avLst/>
              <a:gdLst/>
              <a:ahLst/>
              <a:cxnLst/>
              <a:rect l="l" t="t" r="r" b="b"/>
              <a:pathLst>
                <a:path w="3107690" h="1012189">
                  <a:moveTo>
                    <a:pt x="1553400" y="0"/>
                  </a:moveTo>
                  <a:lnTo>
                    <a:pt x="1496785" y="284"/>
                  </a:lnTo>
                  <a:lnTo>
                    <a:pt x="1441219" y="1141"/>
                  </a:lnTo>
                  <a:lnTo>
                    <a:pt x="1386620" y="2579"/>
                  </a:lnTo>
                  <a:lnTo>
                    <a:pt x="1332904" y="4605"/>
                  </a:lnTo>
                  <a:lnTo>
                    <a:pt x="1279988" y="7225"/>
                  </a:lnTo>
                  <a:lnTo>
                    <a:pt x="1227788" y="10446"/>
                  </a:lnTo>
                  <a:lnTo>
                    <a:pt x="1176223" y="14277"/>
                  </a:lnTo>
                  <a:lnTo>
                    <a:pt x="1125207" y="18723"/>
                  </a:lnTo>
                  <a:lnTo>
                    <a:pt x="1074659" y="23791"/>
                  </a:lnTo>
                  <a:lnTo>
                    <a:pt x="1024494" y="29490"/>
                  </a:lnTo>
                  <a:lnTo>
                    <a:pt x="974630" y="35825"/>
                  </a:lnTo>
                  <a:lnTo>
                    <a:pt x="924983" y="42805"/>
                  </a:lnTo>
                  <a:lnTo>
                    <a:pt x="875471" y="50435"/>
                  </a:lnTo>
                  <a:lnTo>
                    <a:pt x="826009" y="58724"/>
                  </a:lnTo>
                  <a:lnTo>
                    <a:pt x="776516" y="67678"/>
                  </a:lnTo>
                  <a:lnTo>
                    <a:pt x="716031" y="79610"/>
                  </a:lnTo>
                  <a:lnTo>
                    <a:pt x="658336" y="92036"/>
                  </a:lnTo>
                  <a:lnTo>
                    <a:pt x="603308" y="104999"/>
                  </a:lnTo>
                  <a:lnTo>
                    <a:pt x="550826" y="118543"/>
                  </a:lnTo>
                  <a:lnTo>
                    <a:pt x="500769" y="132712"/>
                  </a:lnTo>
                  <a:lnTo>
                    <a:pt x="453015" y="147550"/>
                  </a:lnTo>
                  <a:lnTo>
                    <a:pt x="407443" y="163100"/>
                  </a:lnTo>
                  <a:lnTo>
                    <a:pt x="363933" y="179407"/>
                  </a:lnTo>
                  <a:lnTo>
                    <a:pt x="322362" y="196514"/>
                  </a:lnTo>
                  <a:lnTo>
                    <a:pt x="282610" y="214464"/>
                  </a:lnTo>
                  <a:lnTo>
                    <a:pt x="244555" y="233303"/>
                  </a:lnTo>
                  <a:lnTo>
                    <a:pt x="208076" y="253072"/>
                  </a:lnTo>
                  <a:lnTo>
                    <a:pt x="151417" y="287571"/>
                  </a:lnTo>
                  <a:lnTo>
                    <a:pt x="104103" y="322133"/>
                  </a:lnTo>
                  <a:lnTo>
                    <a:pt x="65915" y="357041"/>
                  </a:lnTo>
                  <a:lnTo>
                    <a:pt x="36631" y="392578"/>
                  </a:lnTo>
                  <a:lnTo>
                    <a:pt x="16032" y="429028"/>
                  </a:lnTo>
                  <a:lnTo>
                    <a:pt x="3895" y="466675"/>
                  </a:lnTo>
                  <a:lnTo>
                    <a:pt x="0" y="505802"/>
                  </a:lnTo>
                  <a:lnTo>
                    <a:pt x="4006" y="544926"/>
                  </a:lnTo>
                  <a:lnTo>
                    <a:pt x="16187" y="582577"/>
                  </a:lnTo>
                  <a:lnTo>
                    <a:pt x="36781" y="619044"/>
                  </a:lnTo>
                  <a:lnTo>
                    <a:pt x="66027" y="654619"/>
                  </a:lnTo>
                  <a:lnTo>
                    <a:pt x="104165" y="689589"/>
                  </a:lnTo>
                  <a:lnTo>
                    <a:pt x="151435" y="724245"/>
                  </a:lnTo>
                  <a:lnTo>
                    <a:pt x="208076" y="758875"/>
                  </a:lnTo>
                  <a:lnTo>
                    <a:pt x="244555" y="778563"/>
                  </a:lnTo>
                  <a:lnTo>
                    <a:pt x="282610" y="797334"/>
                  </a:lnTo>
                  <a:lnTo>
                    <a:pt x="322362" y="815229"/>
                  </a:lnTo>
                  <a:lnTo>
                    <a:pt x="363933" y="832291"/>
                  </a:lnTo>
                  <a:lnTo>
                    <a:pt x="407443" y="848563"/>
                  </a:lnTo>
                  <a:lnTo>
                    <a:pt x="453015" y="864087"/>
                  </a:lnTo>
                  <a:lnTo>
                    <a:pt x="500769" y="878906"/>
                  </a:lnTo>
                  <a:lnTo>
                    <a:pt x="550826" y="893063"/>
                  </a:lnTo>
                  <a:lnTo>
                    <a:pt x="603308" y="906599"/>
                  </a:lnTo>
                  <a:lnTo>
                    <a:pt x="658336" y="919558"/>
                  </a:lnTo>
                  <a:lnTo>
                    <a:pt x="716031" y="931982"/>
                  </a:lnTo>
                  <a:lnTo>
                    <a:pt x="776516" y="943914"/>
                  </a:lnTo>
                  <a:lnTo>
                    <a:pt x="826009" y="952868"/>
                  </a:lnTo>
                  <a:lnTo>
                    <a:pt x="875471" y="961157"/>
                  </a:lnTo>
                  <a:lnTo>
                    <a:pt x="924983" y="968787"/>
                  </a:lnTo>
                  <a:lnTo>
                    <a:pt x="974630" y="975767"/>
                  </a:lnTo>
                  <a:lnTo>
                    <a:pt x="1024494" y="982102"/>
                  </a:lnTo>
                  <a:lnTo>
                    <a:pt x="1074659" y="987801"/>
                  </a:lnTo>
                  <a:lnTo>
                    <a:pt x="1125207" y="992870"/>
                  </a:lnTo>
                  <a:lnTo>
                    <a:pt x="1176223" y="997315"/>
                  </a:lnTo>
                  <a:lnTo>
                    <a:pt x="1227788" y="1001146"/>
                  </a:lnTo>
                  <a:lnTo>
                    <a:pt x="1279988" y="1004367"/>
                  </a:lnTo>
                  <a:lnTo>
                    <a:pt x="1332904" y="1006987"/>
                  </a:lnTo>
                  <a:lnTo>
                    <a:pt x="1386620" y="1009013"/>
                  </a:lnTo>
                  <a:lnTo>
                    <a:pt x="1441219" y="1010451"/>
                  </a:lnTo>
                  <a:lnTo>
                    <a:pt x="1496785" y="1011308"/>
                  </a:lnTo>
                  <a:lnTo>
                    <a:pt x="1553400" y="1011593"/>
                  </a:lnTo>
                  <a:lnTo>
                    <a:pt x="1610015" y="1011308"/>
                  </a:lnTo>
                  <a:lnTo>
                    <a:pt x="1665581" y="1010451"/>
                  </a:lnTo>
                  <a:lnTo>
                    <a:pt x="1720180" y="1009013"/>
                  </a:lnTo>
                  <a:lnTo>
                    <a:pt x="1773896" y="1006987"/>
                  </a:lnTo>
                  <a:lnTo>
                    <a:pt x="1826812" y="1004367"/>
                  </a:lnTo>
                  <a:lnTo>
                    <a:pt x="1879012" y="1001146"/>
                  </a:lnTo>
                  <a:lnTo>
                    <a:pt x="1930577" y="997315"/>
                  </a:lnTo>
                  <a:lnTo>
                    <a:pt x="1981593" y="992870"/>
                  </a:lnTo>
                  <a:lnTo>
                    <a:pt x="2032141" y="987801"/>
                  </a:lnTo>
                  <a:lnTo>
                    <a:pt x="2082306" y="982102"/>
                  </a:lnTo>
                  <a:lnTo>
                    <a:pt x="2132170" y="975767"/>
                  </a:lnTo>
                  <a:lnTo>
                    <a:pt x="2181817" y="968787"/>
                  </a:lnTo>
                  <a:lnTo>
                    <a:pt x="2231329" y="961157"/>
                  </a:lnTo>
                  <a:lnTo>
                    <a:pt x="2280791" y="952868"/>
                  </a:lnTo>
                  <a:lnTo>
                    <a:pt x="2330284" y="943914"/>
                  </a:lnTo>
                  <a:lnTo>
                    <a:pt x="2390769" y="931982"/>
                  </a:lnTo>
                  <a:lnTo>
                    <a:pt x="2448464" y="919558"/>
                  </a:lnTo>
                  <a:lnTo>
                    <a:pt x="2503492" y="906599"/>
                  </a:lnTo>
                  <a:lnTo>
                    <a:pt x="2555974" y="893063"/>
                  </a:lnTo>
                  <a:lnTo>
                    <a:pt x="2606031" y="878906"/>
                  </a:lnTo>
                  <a:lnTo>
                    <a:pt x="2653785" y="864087"/>
                  </a:lnTo>
                  <a:lnTo>
                    <a:pt x="2699357" y="848563"/>
                  </a:lnTo>
                  <a:lnTo>
                    <a:pt x="2742867" y="832291"/>
                  </a:lnTo>
                  <a:lnTo>
                    <a:pt x="2784438" y="815229"/>
                  </a:lnTo>
                  <a:lnTo>
                    <a:pt x="2824190" y="797334"/>
                  </a:lnTo>
                  <a:lnTo>
                    <a:pt x="2862245" y="778563"/>
                  </a:lnTo>
                  <a:lnTo>
                    <a:pt x="2898724" y="758875"/>
                  </a:lnTo>
                  <a:lnTo>
                    <a:pt x="2955380" y="724245"/>
                  </a:lnTo>
                  <a:lnTo>
                    <a:pt x="3002700" y="689589"/>
                  </a:lnTo>
                  <a:lnTo>
                    <a:pt x="3040908" y="654619"/>
                  </a:lnTo>
                  <a:lnTo>
                    <a:pt x="3070231" y="619044"/>
                  </a:lnTo>
                  <a:lnTo>
                    <a:pt x="3090896" y="582577"/>
                  </a:lnTo>
                  <a:lnTo>
                    <a:pt x="3103129" y="544926"/>
                  </a:lnTo>
                  <a:lnTo>
                    <a:pt x="3107156" y="505802"/>
                  </a:lnTo>
                  <a:lnTo>
                    <a:pt x="3103129" y="466675"/>
                  </a:lnTo>
                  <a:lnTo>
                    <a:pt x="3090896" y="429028"/>
                  </a:lnTo>
                  <a:lnTo>
                    <a:pt x="3070231" y="392578"/>
                  </a:lnTo>
                  <a:lnTo>
                    <a:pt x="3040908" y="357041"/>
                  </a:lnTo>
                  <a:lnTo>
                    <a:pt x="3002700" y="322133"/>
                  </a:lnTo>
                  <a:lnTo>
                    <a:pt x="2955380" y="287571"/>
                  </a:lnTo>
                  <a:lnTo>
                    <a:pt x="2898724" y="253072"/>
                  </a:lnTo>
                  <a:lnTo>
                    <a:pt x="2862245" y="233303"/>
                  </a:lnTo>
                  <a:lnTo>
                    <a:pt x="2824190" y="214464"/>
                  </a:lnTo>
                  <a:lnTo>
                    <a:pt x="2784438" y="196514"/>
                  </a:lnTo>
                  <a:lnTo>
                    <a:pt x="2742867" y="179407"/>
                  </a:lnTo>
                  <a:lnTo>
                    <a:pt x="2699357" y="163100"/>
                  </a:lnTo>
                  <a:lnTo>
                    <a:pt x="2653785" y="147550"/>
                  </a:lnTo>
                  <a:lnTo>
                    <a:pt x="2606031" y="132712"/>
                  </a:lnTo>
                  <a:lnTo>
                    <a:pt x="2555974" y="118543"/>
                  </a:lnTo>
                  <a:lnTo>
                    <a:pt x="2503492" y="104999"/>
                  </a:lnTo>
                  <a:lnTo>
                    <a:pt x="2448464" y="92036"/>
                  </a:lnTo>
                  <a:lnTo>
                    <a:pt x="2390769" y="79610"/>
                  </a:lnTo>
                  <a:lnTo>
                    <a:pt x="2330284" y="67678"/>
                  </a:lnTo>
                  <a:lnTo>
                    <a:pt x="2280791" y="58724"/>
                  </a:lnTo>
                  <a:lnTo>
                    <a:pt x="2231329" y="50435"/>
                  </a:lnTo>
                  <a:lnTo>
                    <a:pt x="2181817" y="42805"/>
                  </a:lnTo>
                  <a:lnTo>
                    <a:pt x="2132170" y="35825"/>
                  </a:lnTo>
                  <a:lnTo>
                    <a:pt x="2082306" y="29490"/>
                  </a:lnTo>
                  <a:lnTo>
                    <a:pt x="2032141" y="23791"/>
                  </a:lnTo>
                  <a:lnTo>
                    <a:pt x="1981593" y="18723"/>
                  </a:lnTo>
                  <a:lnTo>
                    <a:pt x="1930577" y="14277"/>
                  </a:lnTo>
                  <a:lnTo>
                    <a:pt x="1879012" y="10446"/>
                  </a:lnTo>
                  <a:lnTo>
                    <a:pt x="1826812" y="7225"/>
                  </a:lnTo>
                  <a:lnTo>
                    <a:pt x="1773896" y="4605"/>
                  </a:lnTo>
                  <a:lnTo>
                    <a:pt x="1720180" y="2579"/>
                  </a:lnTo>
                  <a:lnTo>
                    <a:pt x="1665581" y="1141"/>
                  </a:lnTo>
                  <a:lnTo>
                    <a:pt x="1610015" y="284"/>
                  </a:lnTo>
                  <a:lnTo>
                    <a:pt x="1553400" y="0"/>
                  </a:lnTo>
                  <a:close/>
                </a:path>
              </a:pathLst>
            </a:custGeom>
            <a:solidFill>
              <a:srgbClr val="00A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1361" y="1850402"/>
              <a:ext cx="3107690" cy="1012190"/>
            </a:xfrm>
            <a:custGeom>
              <a:avLst/>
              <a:gdLst/>
              <a:ahLst/>
              <a:cxnLst/>
              <a:rect l="l" t="t" r="r" b="b"/>
              <a:pathLst>
                <a:path w="3107690" h="1012189">
                  <a:moveTo>
                    <a:pt x="1553400" y="0"/>
                  </a:moveTo>
                  <a:lnTo>
                    <a:pt x="1610015" y="284"/>
                  </a:lnTo>
                  <a:lnTo>
                    <a:pt x="1665581" y="1141"/>
                  </a:lnTo>
                  <a:lnTo>
                    <a:pt x="1720180" y="2579"/>
                  </a:lnTo>
                  <a:lnTo>
                    <a:pt x="1773896" y="4605"/>
                  </a:lnTo>
                  <a:lnTo>
                    <a:pt x="1826812" y="7225"/>
                  </a:lnTo>
                  <a:lnTo>
                    <a:pt x="1879012" y="10446"/>
                  </a:lnTo>
                  <a:lnTo>
                    <a:pt x="1930577" y="14277"/>
                  </a:lnTo>
                  <a:lnTo>
                    <a:pt x="1981593" y="18723"/>
                  </a:lnTo>
                  <a:lnTo>
                    <a:pt x="2032141" y="23791"/>
                  </a:lnTo>
                  <a:lnTo>
                    <a:pt x="2082306" y="29490"/>
                  </a:lnTo>
                  <a:lnTo>
                    <a:pt x="2132170" y="35825"/>
                  </a:lnTo>
                  <a:lnTo>
                    <a:pt x="2181817" y="42805"/>
                  </a:lnTo>
                  <a:lnTo>
                    <a:pt x="2231329" y="50435"/>
                  </a:lnTo>
                  <a:lnTo>
                    <a:pt x="2280791" y="58724"/>
                  </a:lnTo>
                  <a:lnTo>
                    <a:pt x="2330284" y="67678"/>
                  </a:lnTo>
                  <a:lnTo>
                    <a:pt x="2390769" y="79610"/>
                  </a:lnTo>
                  <a:lnTo>
                    <a:pt x="2448464" y="92036"/>
                  </a:lnTo>
                  <a:lnTo>
                    <a:pt x="2503492" y="104999"/>
                  </a:lnTo>
                  <a:lnTo>
                    <a:pt x="2555974" y="118543"/>
                  </a:lnTo>
                  <a:lnTo>
                    <a:pt x="2606031" y="132712"/>
                  </a:lnTo>
                  <a:lnTo>
                    <a:pt x="2653785" y="147550"/>
                  </a:lnTo>
                  <a:lnTo>
                    <a:pt x="2699357" y="163100"/>
                  </a:lnTo>
                  <a:lnTo>
                    <a:pt x="2742867" y="179407"/>
                  </a:lnTo>
                  <a:lnTo>
                    <a:pt x="2784438" y="196514"/>
                  </a:lnTo>
                  <a:lnTo>
                    <a:pt x="2824190" y="214464"/>
                  </a:lnTo>
                  <a:lnTo>
                    <a:pt x="2862245" y="233303"/>
                  </a:lnTo>
                  <a:lnTo>
                    <a:pt x="2898724" y="253072"/>
                  </a:lnTo>
                  <a:lnTo>
                    <a:pt x="2955380" y="287571"/>
                  </a:lnTo>
                  <a:lnTo>
                    <a:pt x="3002700" y="322133"/>
                  </a:lnTo>
                  <a:lnTo>
                    <a:pt x="3040908" y="357041"/>
                  </a:lnTo>
                  <a:lnTo>
                    <a:pt x="3070231" y="392578"/>
                  </a:lnTo>
                  <a:lnTo>
                    <a:pt x="3090896" y="429028"/>
                  </a:lnTo>
                  <a:lnTo>
                    <a:pt x="3103129" y="466675"/>
                  </a:lnTo>
                  <a:lnTo>
                    <a:pt x="3107156" y="505802"/>
                  </a:lnTo>
                  <a:lnTo>
                    <a:pt x="3103129" y="544926"/>
                  </a:lnTo>
                  <a:lnTo>
                    <a:pt x="3090896" y="582577"/>
                  </a:lnTo>
                  <a:lnTo>
                    <a:pt x="3070231" y="619044"/>
                  </a:lnTo>
                  <a:lnTo>
                    <a:pt x="3040908" y="654619"/>
                  </a:lnTo>
                  <a:lnTo>
                    <a:pt x="3002700" y="689589"/>
                  </a:lnTo>
                  <a:lnTo>
                    <a:pt x="2955380" y="724245"/>
                  </a:lnTo>
                  <a:lnTo>
                    <a:pt x="2898724" y="758875"/>
                  </a:lnTo>
                  <a:lnTo>
                    <a:pt x="2862245" y="778563"/>
                  </a:lnTo>
                  <a:lnTo>
                    <a:pt x="2824190" y="797334"/>
                  </a:lnTo>
                  <a:lnTo>
                    <a:pt x="2784438" y="815229"/>
                  </a:lnTo>
                  <a:lnTo>
                    <a:pt x="2742867" y="832291"/>
                  </a:lnTo>
                  <a:lnTo>
                    <a:pt x="2699357" y="848563"/>
                  </a:lnTo>
                  <a:lnTo>
                    <a:pt x="2653785" y="864087"/>
                  </a:lnTo>
                  <a:lnTo>
                    <a:pt x="2606031" y="878906"/>
                  </a:lnTo>
                  <a:lnTo>
                    <a:pt x="2555974" y="893063"/>
                  </a:lnTo>
                  <a:lnTo>
                    <a:pt x="2503492" y="906599"/>
                  </a:lnTo>
                  <a:lnTo>
                    <a:pt x="2448464" y="919558"/>
                  </a:lnTo>
                  <a:lnTo>
                    <a:pt x="2390769" y="931982"/>
                  </a:lnTo>
                  <a:lnTo>
                    <a:pt x="2330284" y="943914"/>
                  </a:lnTo>
                  <a:lnTo>
                    <a:pt x="2280791" y="952868"/>
                  </a:lnTo>
                  <a:lnTo>
                    <a:pt x="2231329" y="961157"/>
                  </a:lnTo>
                  <a:lnTo>
                    <a:pt x="2181817" y="968787"/>
                  </a:lnTo>
                  <a:lnTo>
                    <a:pt x="2132170" y="975767"/>
                  </a:lnTo>
                  <a:lnTo>
                    <a:pt x="2082306" y="982102"/>
                  </a:lnTo>
                  <a:lnTo>
                    <a:pt x="2032141" y="987801"/>
                  </a:lnTo>
                  <a:lnTo>
                    <a:pt x="1981593" y="992870"/>
                  </a:lnTo>
                  <a:lnTo>
                    <a:pt x="1930577" y="997315"/>
                  </a:lnTo>
                  <a:lnTo>
                    <a:pt x="1879012" y="1001146"/>
                  </a:lnTo>
                  <a:lnTo>
                    <a:pt x="1826812" y="1004367"/>
                  </a:lnTo>
                  <a:lnTo>
                    <a:pt x="1773896" y="1006987"/>
                  </a:lnTo>
                  <a:lnTo>
                    <a:pt x="1720180" y="1009013"/>
                  </a:lnTo>
                  <a:lnTo>
                    <a:pt x="1665581" y="1010451"/>
                  </a:lnTo>
                  <a:lnTo>
                    <a:pt x="1610015" y="1011308"/>
                  </a:lnTo>
                  <a:lnTo>
                    <a:pt x="1553400" y="1011593"/>
                  </a:lnTo>
                  <a:lnTo>
                    <a:pt x="1496785" y="1011308"/>
                  </a:lnTo>
                  <a:lnTo>
                    <a:pt x="1441219" y="1010451"/>
                  </a:lnTo>
                  <a:lnTo>
                    <a:pt x="1386620" y="1009013"/>
                  </a:lnTo>
                  <a:lnTo>
                    <a:pt x="1332904" y="1006987"/>
                  </a:lnTo>
                  <a:lnTo>
                    <a:pt x="1279988" y="1004367"/>
                  </a:lnTo>
                  <a:lnTo>
                    <a:pt x="1227788" y="1001146"/>
                  </a:lnTo>
                  <a:lnTo>
                    <a:pt x="1176223" y="997315"/>
                  </a:lnTo>
                  <a:lnTo>
                    <a:pt x="1125207" y="992870"/>
                  </a:lnTo>
                  <a:lnTo>
                    <a:pt x="1074659" y="987801"/>
                  </a:lnTo>
                  <a:lnTo>
                    <a:pt x="1024494" y="982102"/>
                  </a:lnTo>
                  <a:lnTo>
                    <a:pt x="974630" y="975767"/>
                  </a:lnTo>
                  <a:lnTo>
                    <a:pt x="924983" y="968787"/>
                  </a:lnTo>
                  <a:lnTo>
                    <a:pt x="875471" y="961157"/>
                  </a:lnTo>
                  <a:lnTo>
                    <a:pt x="826009" y="952868"/>
                  </a:lnTo>
                  <a:lnTo>
                    <a:pt x="776516" y="943914"/>
                  </a:lnTo>
                  <a:lnTo>
                    <a:pt x="716031" y="931982"/>
                  </a:lnTo>
                  <a:lnTo>
                    <a:pt x="658336" y="919558"/>
                  </a:lnTo>
                  <a:lnTo>
                    <a:pt x="603308" y="906599"/>
                  </a:lnTo>
                  <a:lnTo>
                    <a:pt x="550826" y="893063"/>
                  </a:lnTo>
                  <a:lnTo>
                    <a:pt x="500769" y="878906"/>
                  </a:lnTo>
                  <a:lnTo>
                    <a:pt x="453015" y="864087"/>
                  </a:lnTo>
                  <a:lnTo>
                    <a:pt x="407443" y="848563"/>
                  </a:lnTo>
                  <a:lnTo>
                    <a:pt x="363933" y="832291"/>
                  </a:lnTo>
                  <a:lnTo>
                    <a:pt x="322362" y="815229"/>
                  </a:lnTo>
                  <a:lnTo>
                    <a:pt x="282610" y="797334"/>
                  </a:lnTo>
                  <a:lnTo>
                    <a:pt x="244555" y="778563"/>
                  </a:lnTo>
                  <a:lnTo>
                    <a:pt x="208076" y="758875"/>
                  </a:lnTo>
                  <a:lnTo>
                    <a:pt x="151435" y="724245"/>
                  </a:lnTo>
                  <a:lnTo>
                    <a:pt x="104165" y="689589"/>
                  </a:lnTo>
                  <a:lnTo>
                    <a:pt x="66027" y="654619"/>
                  </a:lnTo>
                  <a:lnTo>
                    <a:pt x="36781" y="619044"/>
                  </a:lnTo>
                  <a:lnTo>
                    <a:pt x="16187" y="582577"/>
                  </a:lnTo>
                  <a:lnTo>
                    <a:pt x="4006" y="544926"/>
                  </a:lnTo>
                  <a:lnTo>
                    <a:pt x="0" y="505802"/>
                  </a:lnTo>
                  <a:lnTo>
                    <a:pt x="3895" y="466675"/>
                  </a:lnTo>
                  <a:lnTo>
                    <a:pt x="16032" y="429028"/>
                  </a:lnTo>
                  <a:lnTo>
                    <a:pt x="36631" y="392578"/>
                  </a:lnTo>
                  <a:lnTo>
                    <a:pt x="65915" y="357041"/>
                  </a:lnTo>
                  <a:lnTo>
                    <a:pt x="104103" y="322133"/>
                  </a:lnTo>
                  <a:lnTo>
                    <a:pt x="151417" y="287571"/>
                  </a:lnTo>
                  <a:lnTo>
                    <a:pt x="208076" y="253072"/>
                  </a:lnTo>
                  <a:lnTo>
                    <a:pt x="244555" y="233303"/>
                  </a:lnTo>
                  <a:lnTo>
                    <a:pt x="282610" y="214464"/>
                  </a:lnTo>
                  <a:lnTo>
                    <a:pt x="322362" y="196514"/>
                  </a:lnTo>
                  <a:lnTo>
                    <a:pt x="363933" y="179407"/>
                  </a:lnTo>
                  <a:lnTo>
                    <a:pt x="407443" y="163100"/>
                  </a:lnTo>
                  <a:lnTo>
                    <a:pt x="453015" y="147550"/>
                  </a:lnTo>
                  <a:lnTo>
                    <a:pt x="500769" y="132712"/>
                  </a:lnTo>
                  <a:lnTo>
                    <a:pt x="550826" y="118543"/>
                  </a:lnTo>
                  <a:lnTo>
                    <a:pt x="603308" y="104999"/>
                  </a:lnTo>
                  <a:lnTo>
                    <a:pt x="658336" y="92036"/>
                  </a:lnTo>
                  <a:lnTo>
                    <a:pt x="716031" y="79610"/>
                  </a:lnTo>
                  <a:lnTo>
                    <a:pt x="776516" y="67678"/>
                  </a:lnTo>
                  <a:lnTo>
                    <a:pt x="826009" y="58724"/>
                  </a:lnTo>
                  <a:lnTo>
                    <a:pt x="875471" y="50435"/>
                  </a:lnTo>
                  <a:lnTo>
                    <a:pt x="924983" y="42805"/>
                  </a:lnTo>
                  <a:lnTo>
                    <a:pt x="974630" y="35825"/>
                  </a:lnTo>
                  <a:lnTo>
                    <a:pt x="1024494" y="29490"/>
                  </a:lnTo>
                  <a:lnTo>
                    <a:pt x="1074659" y="23791"/>
                  </a:lnTo>
                  <a:lnTo>
                    <a:pt x="1125207" y="18723"/>
                  </a:lnTo>
                  <a:lnTo>
                    <a:pt x="1176223" y="14277"/>
                  </a:lnTo>
                  <a:lnTo>
                    <a:pt x="1227788" y="10446"/>
                  </a:lnTo>
                  <a:lnTo>
                    <a:pt x="1279988" y="7225"/>
                  </a:lnTo>
                  <a:lnTo>
                    <a:pt x="1332904" y="4605"/>
                  </a:lnTo>
                  <a:lnTo>
                    <a:pt x="1386620" y="2579"/>
                  </a:lnTo>
                  <a:lnTo>
                    <a:pt x="1441219" y="1141"/>
                  </a:lnTo>
                  <a:lnTo>
                    <a:pt x="1496785" y="284"/>
                  </a:lnTo>
                  <a:lnTo>
                    <a:pt x="1553400" y="0"/>
                  </a:lnTo>
                  <a:close/>
                </a:path>
              </a:pathLst>
            </a:custGeom>
            <a:ln w="12599">
              <a:solidFill>
                <a:srgbClr val="40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720255" y="1910067"/>
            <a:ext cx="2007870" cy="892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900" b="1" spc="-5" dirty="0">
                <a:solidFill>
                  <a:srgbClr val="FFFFFF"/>
                </a:solidFill>
                <a:latin typeface="Calibri"/>
                <a:cs typeface="Calibri"/>
              </a:rPr>
              <a:t>(1)</a:t>
            </a:r>
            <a:endParaRPr sz="1900">
              <a:latin typeface="Calibri"/>
              <a:cs typeface="Calibri"/>
            </a:endParaRPr>
          </a:p>
          <a:p>
            <a:pPr marL="12700" marR="5080" algn="ctr">
              <a:lnSpc>
                <a:spcPts val="2270"/>
              </a:lnSpc>
              <a:spcBef>
                <a:spcPts val="85"/>
              </a:spcBef>
            </a:pPr>
            <a:r>
              <a:rPr sz="1900" b="1" spc="-5" dirty="0">
                <a:solidFill>
                  <a:srgbClr val="FFFFFF"/>
                </a:solidFill>
                <a:latin typeface="Calibri"/>
                <a:cs typeface="Calibri"/>
              </a:rPr>
              <a:t>Pre-arrival</a:t>
            </a:r>
            <a:r>
              <a:rPr sz="19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alibri"/>
                <a:cs typeface="Calibri"/>
              </a:rPr>
              <a:t>(Address </a:t>
            </a:r>
            <a:r>
              <a:rPr sz="1900" b="1" spc="-4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alibri"/>
                <a:cs typeface="Calibri"/>
              </a:rPr>
              <a:t>Vaccine</a:t>
            </a:r>
            <a:r>
              <a:rPr sz="19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900" b="1" spc="-5" dirty="0">
                <a:solidFill>
                  <a:srgbClr val="FFFFFF"/>
                </a:solidFill>
                <a:latin typeface="Calibri"/>
                <a:cs typeface="Calibri"/>
              </a:rPr>
              <a:t>Safety)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05838" y="1718995"/>
            <a:ext cx="3797274" cy="1218958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61581" y="1140371"/>
            <a:ext cx="6534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alibri"/>
                <a:cs typeface="Calibri"/>
              </a:rPr>
              <a:t>Ph</a:t>
            </a:r>
            <a:r>
              <a:rPr sz="2000" b="1" spc="-10" dirty="0">
                <a:latin typeface="Calibri"/>
                <a:cs typeface="Calibri"/>
              </a:rPr>
              <a:t>a</a:t>
            </a:r>
            <a:r>
              <a:rPr sz="2000" b="1" spc="10" dirty="0">
                <a:latin typeface="Calibri"/>
                <a:cs typeface="Calibri"/>
              </a:rPr>
              <a:t>s</a:t>
            </a:r>
            <a:r>
              <a:rPr sz="2000" b="1" dirty="0"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88664" y="1140371"/>
            <a:ext cx="573532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862830" algn="l"/>
              </a:tabLst>
            </a:pPr>
            <a:r>
              <a:rPr sz="2000" b="1" spc="-5" dirty="0">
                <a:latin typeface="Calibri"/>
                <a:cs typeface="Calibri"/>
              </a:rPr>
              <a:t>Activities	</a:t>
            </a:r>
            <a:r>
              <a:rPr sz="3000" b="1" spc="-7" baseline="1388" dirty="0">
                <a:latin typeface="Calibri"/>
                <a:cs typeface="Calibri"/>
              </a:rPr>
              <a:t>Channel</a:t>
            </a:r>
            <a:endParaRPr sz="3000" baseline="1388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65061" y="3328377"/>
            <a:ext cx="3119755" cy="1141730"/>
            <a:chOff x="165061" y="3328377"/>
            <a:chExt cx="3119755" cy="1141730"/>
          </a:xfrm>
        </p:grpSpPr>
        <p:sp>
          <p:nvSpPr>
            <p:cNvPr id="17" name="object 17"/>
            <p:cNvSpPr/>
            <p:nvPr/>
          </p:nvSpPr>
          <p:spPr>
            <a:xfrm>
              <a:off x="171361" y="3334676"/>
              <a:ext cx="3107690" cy="1129030"/>
            </a:xfrm>
            <a:custGeom>
              <a:avLst/>
              <a:gdLst/>
              <a:ahLst/>
              <a:cxnLst/>
              <a:rect l="l" t="t" r="r" b="b"/>
              <a:pathLst>
                <a:path w="3107690" h="1129029">
                  <a:moveTo>
                    <a:pt x="1553400" y="0"/>
                  </a:moveTo>
                  <a:lnTo>
                    <a:pt x="1496785" y="318"/>
                  </a:lnTo>
                  <a:lnTo>
                    <a:pt x="1441219" y="1277"/>
                  </a:lnTo>
                  <a:lnTo>
                    <a:pt x="1386620" y="2885"/>
                  </a:lnTo>
                  <a:lnTo>
                    <a:pt x="1332904" y="5151"/>
                  </a:lnTo>
                  <a:lnTo>
                    <a:pt x="1279988" y="8080"/>
                  </a:lnTo>
                  <a:lnTo>
                    <a:pt x="1227788" y="11681"/>
                  </a:lnTo>
                  <a:lnTo>
                    <a:pt x="1176223" y="15963"/>
                  </a:lnTo>
                  <a:lnTo>
                    <a:pt x="1125207" y="20931"/>
                  </a:lnTo>
                  <a:lnTo>
                    <a:pt x="1074659" y="26595"/>
                  </a:lnTo>
                  <a:lnTo>
                    <a:pt x="1024494" y="32961"/>
                  </a:lnTo>
                  <a:lnTo>
                    <a:pt x="974630" y="40038"/>
                  </a:lnTo>
                  <a:lnTo>
                    <a:pt x="924983" y="47833"/>
                  </a:lnTo>
                  <a:lnTo>
                    <a:pt x="875471" y="56353"/>
                  </a:lnTo>
                  <a:lnTo>
                    <a:pt x="826009" y="65607"/>
                  </a:lnTo>
                  <a:lnTo>
                    <a:pt x="776516" y="75603"/>
                  </a:lnTo>
                  <a:lnTo>
                    <a:pt x="716031" y="88840"/>
                  </a:lnTo>
                  <a:lnTo>
                    <a:pt x="658336" y="102660"/>
                  </a:lnTo>
                  <a:lnTo>
                    <a:pt x="603308" y="117104"/>
                  </a:lnTo>
                  <a:lnTo>
                    <a:pt x="550826" y="132216"/>
                  </a:lnTo>
                  <a:lnTo>
                    <a:pt x="500769" y="148038"/>
                  </a:lnTo>
                  <a:lnTo>
                    <a:pt x="453015" y="164612"/>
                  </a:lnTo>
                  <a:lnTo>
                    <a:pt x="407443" y="181982"/>
                  </a:lnTo>
                  <a:lnTo>
                    <a:pt x="363933" y="200189"/>
                  </a:lnTo>
                  <a:lnTo>
                    <a:pt x="322362" y="219276"/>
                  </a:lnTo>
                  <a:lnTo>
                    <a:pt x="282610" y="239286"/>
                  </a:lnTo>
                  <a:lnTo>
                    <a:pt x="244555" y="260261"/>
                  </a:lnTo>
                  <a:lnTo>
                    <a:pt x="208076" y="282244"/>
                  </a:lnTo>
                  <a:lnTo>
                    <a:pt x="157983" y="315942"/>
                  </a:lnTo>
                  <a:lnTo>
                    <a:pt x="115067" y="349678"/>
                  </a:lnTo>
                  <a:lnTo>
                    <a:pt x="79180" y="383660"/>
                  </a:lnTo>
                  <a:lnTo>
                    <a:pt x="50174" y="418093"/>
                  </a:lnTo>
                  <a:lnTo>
                    <a:pt x="27901" y="453185"/>
                  </a:lnTo>
                  <a:lnTo>
                    <a:pt x="12213" y="489142"/>
                  </a:lnTo>
                  <a:lnTo>
                    <a:pt x="2961" y="526170"/>
                  </a:lnTo>
                  <a:lnTo>
                    <a:pt x="0" y="564476"/>
                  </a:lnTo>
                  <a:lnTo>
                    <a:pt x="3064" y="602787"/>
                  </a:lnTo>
                  <a:lnTo>
                    <a:pt x="12363" y="639817"/>
                  </a:lnTo>
                  <a:lnTo>
                    <a:pt x="28057" y="675774"/>
                  </a:lnTo>
                  <a:lnTo>
                    <a:pt x="50307" y="710866"/>
                  </a:lnTo>
                  <a:lnTo>
                    <a:pt x="79274" y="745300"/>
                  </a:lnTo>
                  <a:lnTo>
                    <a:pt x="115117" y="779282"/>
                  </a:lnTo>
                  <a:lnTo>
                    <a:pt x="157998" y="813020"/>
                  </a:lnTo>
                  <a:lnTo>
                    <a:pt x="208076" y="846721"/>
                  </a:lnTo>
                  <a:lnTo>
                    <a:pt x="244555" y="868704"/>
                  </a:lnTo>
                  <a:lnTo>
                    <a:pt x="282610" y="889680"/>
                  </a:lnTo>
                  <a:lnTo>
                    <a:pt x="322362" y="909690"/>
                  </a:lnTo>
                  <a:lnTo>
                    <a:pt x="363933" y="928777"/>
                  </a:lnTo>
                  <a:lnTo>
                    <a:pt x="407443" y="946984"/>
                  </a:lnTo>
                  <a:lnTo>
                    <a:pt x="453015" y="964353"/>
                  </a:lnTo>
                  <a:lnTo>
                    <a:pt x="500769" y="980928"/>
                  </a:lnTo>
                  <a:lnTo>
                    <a:pt x="550826" y="996750"/>
                  </a:lnTo>
                  <a:lnTo>
                    <a:pt x="603308" y="1011861"/>
                  </a:lnTo>
                  <a:lnTo>
                    <a:pt x="658336" y="1026306"/>
                  </a:lnTo>
                  <a:lnTo>
                    <a:pt x="716031" y="1040126"/>
                  </a:lnTo>
                  <a:lnTo>
                    <a:pt x="776516" y="1053363"/>
                  </a:lnTo>
                  <a:lnTo>
                    <a:pt x="826009" y="1063358"/>
                  </a:lnTo>
                  <a:lnTo>
                    <a:pt x="875471" y="1072612"/>
                  </a:lnTo>
                  <a:lnTo>
                    <a:pt x="924983" y="1081133"/>
                  </a:lnTo>
                  <a:lnTo>
                    <a:pt x="974630" y="1088928"/>
                  </a:lnTo>
                  <a:lnTo>
                    <a:pt x="1024494" y="1096004"/>
                  </a:lnTo>
                  <a:lnTo>
                    <a:pt x="1074659" y="1102371"/>
                  </a:lnTo>
                  <a:lnTo>
                    <a:pt x="1125207" y="1108034"/>
                  </a:lnTo>
                  <a:lnTo>
                    <a:pt x="1176223" y="1113003"/>
                  </a:lnTo>
                  <a:lnTo>
                    <a:pt x="1227788" y="1117284"/>
                  </a:lnTo>
                  <a:lnTo>
                    <a:pt x="1279988" y="1120886"/>
                  </a:lnTo>
                  <a:lnTo>
                    <a:pt x="1332904" y="1123815"/>
                  </a:lnTo>
                  <a:lnTo>
                    <a:pt x="1386620" y="1126080"/>
                  </a:lnTo>
                  <a:lnTo>
                    <a:pt x="1441219" y="1127688"/>
                  </a:lnTo>
                  <a:lnTo>
                    <a:pt x="1496785" y="1128648"/>
                  </a:lnTo>
                  <a:lnTo>
                    <a:pt x="1553400" y="1128966"/>
                  </a:lnTo>
                  <a:lnTo>
                    <a:pt x="1610015" y="1128648"/>
                  </a:lnTo>
                  <a:lnTo>
                    <a:pt x="1665581" y="1127688"/>
                  </a:lnTo>
                  <a:lnTo>
                    <a:pt x="1720180" y="1126080"/>
                  </a:lnTo>
                  <a:lnTo>
                    <a:pt x="1773896" y="1123815"/>
                  </a:lnTo>
                  <a:lnTo>
                    <a:pt x="1826812" y="1120886"/>
                  </a:lnTo>
                  <a:lnTo>
                    <a:pt x="1879012" y="1117284"/>
                  </a:lnTo>
                  <a:lnTo>
                    <a:pt x="1930577" y="1113003"/>
                  </a:lnTo>
                  <a:lnTo>
                    <a:pt x="1981593" y="1108034"/>
                  </a:lnTo>
                  <a:lnTo>
                    <a:pt x="2032141" y="1102371"/>
                  </a:lnTo>
                  <a:lnTo>
                    <a:pt x="2082306" y="1096004"/>
                  </a:lnTo>
                  <a:lnTo>
                    <a:pt x="2132170" y="1088928"/>
                  </a:lnTo>
                  <a:lnTo>
                    <a:pt x="2181817" y="1081133"/>
                  </a:lnTo>
                  <a:lnTo>
                    <a:pt x="2231329" y="1072612"/>
                  </a:lnTo>
                  <a:lnTo>
                    <a:pt x="2280791" y="1063358"/>
                  </a:lnTo>
                  <a:lnTo>
                    <a:pt x="2330284" y="1053363"/>
                  </a:lnTo>
                  <a:lnTo>
                    <a:pt x="2390769" y="1040126"/>
                  </a:lnTo>
                  <a:lnTo>
                    <a:pt x="2448464" y="1026306"/>
                  </a:lnTo>
                  <a:lnTo>
                    <a:pt x="2503492" y="1011861"/>
                  </a:lnTo>
                  <a:lnTo>
                    <a:pt x="2555974" y="996750"/>
                  </a:lnTo>
                  <a:lnTo>
                    <a:pt x="2606031" y="980928"/>
                  </a:lnTo>
                  <a:lnTo>
                    <a:pt x="2653785" y="964353"/>
                  </a:lnTo>
                  <a:lnTo>
                    <a:pt x="2699357" y="946984"/>
                  </a:lnTo>
                  <a:lnTo>
                    <a:pt x="2742867" y="928777"/>
                  </a:lnTo>
                  <a:lnTo>
                    <a:pt x="2784438" y="909690"/>
                  </a:lnTo>
                  <a:lnTo>
                    <a:pt x="2824190" y="889680"/>
                  </a:lnTo>
                  <a:lnTo>
                    <a:pt x="2862245" y="868704"/>
                  </a:lnTo>
                  <a:lnTo>
                    <a:pt x="2898724" y="846721"/>
                  </a:lnTo>
                  <a:lnTo>
                    <a:pt x="2948814" y="813020"/>
                  </a:lnTo>
                  <a:lnTo>
                    <a:pt x="2991733" y="779282"/>
                  </a:lnTo>
                  <a:lnTo>
                    <a:pt x="3027633" y="745300"/>
                  </a:lnTo>
                  <a:lnTo>
                    <a:pt x="3056666" y="710866"/>
                  </a:lnTo>
                  <a:lnTo>
                    <a:pt x="3078983" y="675774"/>
                  </a:lnTo>
                  <a:lnTo>
                    <a:pt x="3094736" y="639817"/>
                  </a:lnTo>
                  <a:lnTo>
                    <a:pt x="3104076" y="602787"/>
                  </a:lnTo>
                  <a:lnTo>
                    <a:pt x="3107156" y="564476"/>
                  </a:lnTo>
                  <a:lnTo>
                    <a:pt x="3104076" y="526170"/>
                  </a:lnTo>
                  <a:lnTo>
                    <a:pt x="3094736" y="489142"/>
                  </a:lnTo>
                  <a:lnTo>
                    <a:pt x="3078983" y="453185"/>
                  </a:lnTo>
                  <a:lnTo>
                    <a:pt x="3056666" y="418093"/>
                  </a:lnTo>
                  <a:lnTo>
                    <a:pt x="3027633" y="383660"/>
                  </a:lnTo>
                  <a:lnTo>
                    <a:pt x="2991733" y="349678"/>
                  </a:lnTo>
                  <a:lnTo>
                    <a:pt x="2948814" y="315942"/>
                  </a:lnTo>
                  <a:lnTo>
                    <a:pt x="2898724" y="282244"/>
                  </a:lnTo>
                  <a:lnTo>
                    <a:pt x="2862245" y="260261"/>
                  </a:lnTo>
                  <a:lnTo>
                    <a:pt x="2824190" y="239286"/>
                  </a:lnTo>
                  <a:lnTo>
                    <a:pt x="2784438" y="219276"/>
                  </a:lnTo>
                  <a:lnTo>
                    <a:pt x="2742867" y="200189"/>
                  </a:lnTo>
                  <a:lnTo>
                    <a:pt x="2699357" y="181982"/>
                  </a:lnTo>
                  <a:lnTo>
                    <a:pt x="2653785" y="164612"/>
                  </a:lnTo>
                  <a:lnTo>
                    <a:pt x="2606031" y="148038"/>
                  </a:lnTo>
                  <a:lnTo>
                    <a:pt x="2555974" y="132216"/>
                  </a:lnTo>
                  <a:lnTo>
                    <a:pt x="2503492" y="117104"/>
                  </a:lnTo>
                  <a:lnTo>
                    <a:pt x="2448464" y="102660"/>
                  </a:lnTo>
                  <a:lnTo>
                    <a:pt x="2390769" y="88840"/>
                  </a:lnTo>
                  <a:lnTo>
                    <a:pt x="2330284" y="75603"/>
                  </a:lnTo>
                  <a:lnTo>
                    <a:pt x="2280791" y="65607"/>
                  </a:lnTo>
                  <a:lnTo>
                    <a:pt x="2231329" y="56353"/>
                  </a:lnTo>
                  <a:lnTo>
                    <a:pt x="2181817" y="47833"/>
                  </a:lnTo>
                  <a:lnTo>
                    <a:pt x="2132170" y="40038"/>
                  </a:lnTo>
                  <a:lnTo>
                    <a:pt x="2082306" y="32961"/>
                  </a:lnTo>
                  <a:lnTo>
                    <a:pt x="2032141" y="26595"/>
                  </a:lnTo>
                  <a:lnTo>
                    <a:pt x="1981593" y="20931"/>
                  </a:lnTo>
                  <a:lnTo>
                    <a:pt x="1930577" y="15963"/>
                  </a:lnTo>
                  <a:lnTo>
                    <a:pt x="1879012" y="11681"/>
                  </a:lnTo>
                  <a:lnTo>
                    <a:pt x="1826812" y="8080"/>
                  </a:lnTo>
                  <a:lnTo>
                    <a:pt x="1773896" y="5151"/>
                  </a:lnTo>
                  <a:lnTo>
                    <a:pt x="1720180" y="2885"/>
                  </a:lnTo>
                  <a:lnTo>
                    <a:pt x="1665581" y="1277"/>
                  </a:lnTo>
                  <a:lnTo>
                    <a:pt x="1610015" y="318"/>
                  </a:lnTo>
                  <a:lnTo>
                    <a:pt x="1553400" y="0"/>
                  </a:lnTo>
                  <a:close/>
                </a:path>
              </a:pathLst>
            </a:custGeom>
            <a:solidFill>
              <a:srgbClr val="00A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1361" y="3334676"/>
              <a:ext cx="3107690" cy="1129030"/>
            </a:xfrm>
            <a:custGeom>
              <a:avLst/>
              <a:gdLst/>
              <a:ahLst/>
              <a:cxnLst/>
              <a:rect l="l" t="t" r="r" b="b"/>
              <a:pathLst>
                <a:path w="3107690" h="1129029">
                  <a:moveTo>
                    <a:pt x="1553400" y="0"/>
                  </a:moveTo>
                  <a:lnTo>
                    <a:pt x="1610015" y="318"/>
                  </a:lnTo>
                  <a:lnTo>
                    <a:pt x="1665581" y="1277"/>
                  </a:lnTo>
                  <a:lnTo>
                    <a:pt x="1720180" y="2885"/>
                  </a:lnTo>
                  <a:lnTo>
                    <a:pt x="1773896" y="5151"/>
                  </a:lnTo>
                  <a:lnTo>
                    <a:pt x="1826812" y="8080"/>
                  </a:lnTo>
                  <a:lnTo>
                    <a:pt x="1879012" y="11681"/>
                  </a:lnTo>
                  <a:lnTo>
                    <a:pt x="1930577" y="15963"/>
                  </a:lnTo>
                  <a:lnTo>
                    <a:pt x="1981593" y="20931"/>
                  </a:lnTo>
                  <a:lnTo>
                    <a:pt x="2032141" y="26595"/>
                  </a:lnTo>
                  <a:lnTo>
                    <a:pt x="2082306" y="32961"/>
                  </a:lnTo>
                  <a:lnTo>
                    <a:pt x="2132170" y="40038"/>
                  </a:lnTo>
                  <a:lnTo>
                    <a:pt x="2181817" y="47833"/>
                  </a:lnTo>
                  <a:lnTo>
                    <a:pt x="2231329" y="56353"/>
                  </a:lnTo>
                  <a:lnTo>
                    <a:pt x="2280791" y="65607"/>
                  </a:lnTo>
                  <a:lnTo>
                    <a:pt x="2330284" y="75603"/>
                  </a:lnTo>
                  <a:lnTo>
                    <a:pt x="2390769" y="88840"/>
                  </a:lnTo>
                  <a:lnTo>
                    <a:pt x="2448464" y="102660"/>
                  </a:lnTo>
                  <a:lnTo>
                    <a:pt x="2503492" y="117104"/>
                  </a:lnTo>
                  <a:lnTo>
                    <a:pt x="2555974" y="132216"/>
                  </a:lnTo>
                  <a:lnTo>
                    <a:pt x="2606031" y="148038"/>
                  </a:lnTo>
                  <a:lnTo>
                    <a:pt x="2653785" y="164612"/>
                  </a:lnTo>
                  <a:lnTo>
                    <a:pt x="2699357" y="181982"/>
                  </a:lnTo>
                  <a:lnTo>
                    <a:pt x="2742867" y="200189"/>
                  </a:lnTo>
                  <a:lnTo>
                    <a:pt x="2784438" y="219276"/>
                  </a:lnTo>
                  <a:lnTo>
                    <a:pt x="2824190" y="239286"/>
                  </a:lnTo>
                  <a:lnTo>
                    <a:pt x="2862245" y="260261"/>
                  </a:lnTo>
                  <a:lnTo>
                    <a:pt x="2898724" y="282244"/>
                  </a:lnTo>
                  <a:lnTo>
                    <a:pt x="2948814" y="315942"/>
                  </a:lnTo>
                  <a:lnTo>
                    <a:pt x="2991733" y="349678"/>
                  </a:lnTo>
                  <a:lnTo>
                    <a:pt x="3027633" y="383660"/>
                  </a:lnTo>
                  <a:lnTo>
                    <a:pt x="3056666" y="418093"/>
                  </a:lnTo>
                  <a:lnTo>
                    <a:pt x="3078983" y="453185"/>
                  </a:lnTo>
                  <a:lnTo>
                    <a:pt x="3094736" y="489142"/>
                  </a:lnTo>
                  <a:lnTo>
                    <a:pt x="3104076" y="526170"/>
                  </a:lnTo>
                  <a:lnTo>
                    <a:pt x="3107156" y="564476"/>
                  </a:lnTo>
                  <a:lnTo>
                    <a:pt x="3104076" y="602787"/>
                  </a:lnTo>
                  <a:lnTo>
                    <a:pt x="3094736" y="639817"/>
                  </a:lnTo>
                  <a:lnTo>
                    <a:pt x="3078983" y="675774"/>
                  </a:lnTo>
                  <a:lnTo>
                    <a:pt x="3056666" y="710866"/>
                  </a:lnTo>
                  <a:lnTo>
                    <a:pt x="3027633" y="745300"/>
                  </a:lnTo>
                  <a:lnTo>
                    <a:pt x="2991733" y="779282"/>
                  </a:lnTo>
                  <a:lnTo>
                    <a:pt x="2948814" y="813020"/>
                  </a:lnTo>
                  <a:lnTo>
                    <a:pt x="2898724" y="846721"/>
                  </a:lnTo>
                  <a:lnTo>
                    <a:pt x="2862245" y="868704"/>
                  </a:lnTo>
                  <a:lnTo>
                    <a:pt x="2824190" y="889680"/>
                  </a:lnTo>
                  <a:lnTo>
                    <a:pt x="2784438" y="909690"/>
                  </a:lnTo>
                  <a:lnTo>
                    <a:pt x="2742867" y="928777"/>
                  </a:lnTo>
                  <a:lnTo>
                    <a:pt x="2699357" y="946984"/>
                  </a:lnTo>
                  <a:lnTo>
                    <a:pt x="2653785" y="964353"/>
                  </a:lnTo>
                  <a:lnTo>
                    <a:pt x="2606031" y="980928"/>
                  </a:lnTo>
                  <a:lnTo>
                    <a:pt x="2555974" y="996750"/>
                  </a:lnTo>
                  <a:lnTo>
                    <a:pt x="2503492" y="1011861"/>
                  </a:lnTo>
                  <a:lnTo>
                    <a:pt x="2448464" y="1026306"/>
                  </a:lnTo>
                  <a:lnTo>
                    <a:pt x="2390769" y="1040126"/>
                  </a:lnTo>
                  <a:lnTo>
                    <a:pt x="2330284" y="1053363"/>
                  </a:lnTo>
                  <a:lnTo>
                    <a:pt x="2280791" y="1063358"/>
                  </a:lnTo>
                  <a:lnTo>
                    <a:pt x="2231329" y="1072612"/>
                  </a:lnTo>
                  <a:lnTo>
                    <a:pt x="2181817" y="1081133"/>
                  </a:lnTo>
                  <a:lnTo>
                    <a:pt x="2132170" y="1088928"/>
                  </a:lnTo>
                  <a:lnTo>
                    <a:pt x="2082306" y="1096004"/>
                  </a:lnTo>
                  <a:lnTo>
                    <a:pt x="2032141" y="1102371"/>
                  </a:lnTo>
                  <a:lnTo>
                    <a:pt x="1981593" y="1108034"/>
                  </a:lnTo>
                  <a:lnTo>
                    <a:pt x="1930577" y="1113003"/>
                  </a:lnTo>
                  <a:lnTo>
                    <a:pt x="1879012" y="1117284"/>
                  </a:lnTo>
                  <a:lnTo>
                    <a:pt x="1826812" y="1120886"/>
                  </a:lnTo>
                  <a:lnTo>
                    <a:pt x="1773896" y="1123815"/>
                  </a:lnTo>
                  <a:lnTo>
                    <a:pt x="1720180" y="1126080"/>
                  </a:lnTo>
                  <a:lnTo>
                    <a:pt x="1665581" y="1127688"/>
                  </a:lnTo>
                  <a:lnTo>
                    <a:pt x="1610015" y="1128648"/>
                  </a:lnTo>
                  <a:lnTo>
                    <a:pt x="1553400" y="1128966"/>
                  </a:lnTo>
                  <a:lnTo>
                    <a:pt x="1496785" y="1128648"/>
                  </a:lnTo>
                  <a:lnTo>
                    <a:pt x="1441219" y="1127688"/>
                  </a:lnTo>
                  <a:lnTo>
                    <a:pt x="1386620" y="1126080"/>
                  </a:lnTo>
                  <a:lnTo>
                    <a:pt x="1332904" y="1123815"/>
                  </a:lnTo>
                  <a:lnTo>
                    <a:pt x="1279988" y="1120886"/>
                  </a:lnTo>
                  <a:lnTo>
                    <a:pt x="1227788" y="1117284"/>
                  </a:lnTo>
                  <a:lnTo>
                    <a:pt x="1176223" y="1113003"/>
                  </a:lnTo>
                  <a:lnTo>
                    <a:pt x="1125207" y="1108034"/>
                  </a:lnTo>
                  <a:lnTo>
                    <a:pt x="1074659" y="1102371"/>
                  </a:lnTo>
                  <a:lnTo>
                    <a:pt x="1024494" y="1096004"/>
                  </a:lnTo>
                  <a:lnTo>
                    <a:pt x="974630" y="1088928"/>
                  </a:lnTo>
                  <a:lnTo>
                    <a:pt x="924983" y="1081133"/>
                  </a:lnTo>
                  <a:lnTo>
                    <a:pt x="875471" y="1072612"/>
                  </a:lnTo>
                  <a:lnTo>
                    <a:pt x="826009" y="1063358"/>
                  </a:lnTo>
                  <a:lnTo>
                    <a:pt x="776516" y="1053363"/>
                  </a:lnTo>
                  <a:lnTo>
                    <a:pt x="716031" y="1040126"/>
                  </a:lnTo>
                  <a:lnTo>
                    <a:pt x="658336" y="1026306"/>
                  </a:lnTo>
                  <a:lnTo>
                    <a:pt x="603308" y="1011861"/>
                  </a:lnTo>
                  <a:lnTo>
                    <a:pt x="550826" y="996750"/>
                  </a:lnTo>
                  <a:lnTo>
                    <a:pt x="500769" y="980928"/>
                  </a:lnTo>
                  <a:lnTo>
                    <a:pt x="453015" y="964353"/>
                  </a:lnTo>
                  <a:lnTo>
                    <a:pt x="407443" y="946984"/>
                  </a:lnTo>
                  <a:lnTo>
                    <a:pt x="363933" y="928777"/>
                  </a:lnTo>
                  <a:lnTo>
                    <a:pt x="322362" y="909690"/>
                  </a:lnTo>
                  <a:lnTo>
                    <a:pt x="282610" y="889680"/>
                  </a:lnTo>
                  <a:lnTo>
                    <a:pt x="244555" y="868704"/>
                  </a:lnTo>
                  <a:lnTo>
                    <a:pt x="208076" y="846721"/>
                  </a:lnTo>
                  <a:lnTo>
                    <a:pt x="157998" y="813020"/>
                  </a:lnTo>
                  <a:lnTo>
                    <a:pt x="115117" y="779282"/>
                  </a:lnTo>
                  <a:lnTo>
                    <a:pt x="79274" y="745300"/>
                  </a:lnTo>
                  <a:lnTo>
                    <a:pt x="50307" y="710866"/>
                  </a:lnTo>
                  <a:lnTo>
                    <a:pt x="28057" y="675774"/>
                  </a:lnTo>
                  <a:lnTo>
                    <a:pt x="12363" y="639817"/>
                  </a:lnTo>
                  <a:lnTo>
                    <a:pt x="3064" y="602787"/>
                  </a:lnTo>
                  <a:lnTo>
                    <a:pt x="0" y="564476"/>
                  </a:lnTo>
                  <a:lnTo>
                    <a:pt x="2961" y="526170"/>
                  </a:lnTo>
                  <a:lnTo>
                    <a:pt x="12213" y="489142"/>
                  </a:lnTo>
                  <a:lnTo>
                    <a:pt x="27901" y="453185"/>
                  </a:lnTo>
                  <a:lnTo>
                    <a:pt x="50174" y="418093"/>
                  </a:lnTo>
                  <a:lnTo>
                    <a:pt x="79180" y="383660"/>
                  </a:lnTo>
                  <a:lnTo>
                    <a:pt x="115067" y="349678"/>
                  </a:lnTo>
                  <a:lnTo>
                    <a:pt x="157983" y="315942"/>
                  </a:lnTo>
                  <a:lnTo>
                    <a:pt x="208076" y="282244"/>
                  </a:lnTo>
                  <a:lnTo>
                    <a:pt x="244555" y="260261"/>
                  </a:lnTo>
                  <a:lnTo>
                    <a:pt x="282610" y="239286"/>
                  </a:lnTo>
                  <a:lnTo>
                    <a:pt x="322362" y="219276"/>
                  </a:lnTo>
                  <a:lnTo>
                    <a:pt x="363933" y="200189"/>
                  </a:lnTo>
                  <a:lnTo>
                    <a:pt x="407443" y="181982"/>
                  </a:lnTo>
                  <a:lnTo>
                    <a:pt x="453015" y="164612"/>
                  </a:lnTo>
                  <a:lnTo>
                    <a:pt x="500769" y="148038"/>
                  </a:lnTo>
                  <a:lnTo>
                    <a:pt x="550826" y="132216"/>
                  </a:lnTo>
                  <a:lnTo>
                    <a:pt x="603308" y="117104"/>
                  </a:lnTo>
                  <a:lnTo>
                    <a:pt x="658336" y="102660"/>
                  </a:lnTo>
                  <a:lnTo>
                    <a:pt x="716031" y="88840"/>
                  </a:lnTo>
                  <a:lnTo>
                    <a:pt x="776516" y="75603"/>
                  </a:lnTo>
                  <a:lnTo>
                    <a:pt x="826009" y="65607"/>
                  </a:lnTo>
                  <a:lnTo>
                    <a:pt x="875471" y="56353"/>
                  </a:lnTo>
                  <a:lnTo>
                    <a:pt x="924983" y="47833"/>
                  </a:lnTo>
                  <a:lnTo>
                    <a:pt x="974630" y="40038"/>
                  </a:lnTo>
                  <a:lnTo>
                    <a:pt x="1024494" y="32961"/>
                  </a:lnTo>
                  <a:lnTo>
                    <a:pt x="1074659" y="26595"/>
                  </a:lnTo>
                  <a:lnTo>
                    <a:pt x="1125207" y="20931"/>
                  </a:lnTo>
                  <a:lnTo>
                    <a:pt x="1176223" y="15963"/>
                  </a:lnTo>
                  <a:lnTo>
                    <a:pt x="1227788" y="11681"/>
                  </a:lnTo>
                  <a:lnTo>
                    <a:pt x="1279988" y="8080"/>
                  </a:lnTo>
                  <a:lnTo>
                    <a:pt x="1332904" y="5151"/>
                  </a:lnTo>
                  <a:lnTo>
                    <a:pt x="1386620" y="2885"/>
                  </a:lnTo>
                  <a:lnTo>
                    <a:pt x="1441219" y="1277"/>
                  </a:lnTo>
                  <a:lnTo>
                    <a:pt x="1496785" y="318"/>
                  </a:lnTo>
                  <a:lnTo>
                    <a:pt x="1553400" y="0"/>
                  </a:lnTo>
                  <a:close/>
                </a:path>
              </a:pathLst>
            </a:custGeom>
            <a:ln w="12599">
              <a:solidFill>
                <a:srgbClr val="40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169542" y="3474618"/>
            <a:ext cx="11093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(2)</a:t>
            </a:r>
            <a:endParaRPr sz="1800">
              <a:latin typeface="Calibri"/>
              <a:cs typeface="Calibri"/>
            </a:endParaRPr>
          </a:p>
          <a:p>
            <a:pPr marL="12065" marR="5080" algn="ctr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Arrival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ac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ti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405059" y="3270414"/>
            <a:ext cx="4745355" cy="1270635"/>
            <a:chOff x="3405059" y="3270414"/>
            <a:chExt cx="4745355" cy="1270635"/>
          </a:xfrm>
        </p:grpSpPr>
        <p:sp>
          <p:nvSpPr>
            <p:cNvPr id="21" name="object 21"/>
            <p:cNvSpPr/>
            <p:nvPr/>
          </p:nvSpPr>
          <p:spPr>
            <a:xfrm>
              <a:off x="3411359" y="3276714"/>
              <a:ext cx="4732655" cy="1257935"/>
            </a:xfrm>
            <a:custGeom>
              <a:avLst/>
              <a:gdLst/>
              <a:ahLst/>
              <a:cxnLst/>
              <a:rect l="l" t="t" r="r" b="b"/>
              <a:pathLst>
                <a:path w="4732655" h="1257935">
                  <a:moveTo>
                    <a:pt x="4523041" y="0"/>
                  </a:moveTo>
                  <a:lnTo>
                    <a:pt x="209524" y="0"/>
                  </a:lnTo>
                  <a:lnTo>
                    <a:pt x="164931" y="6108"/>
                  </a:lnTo>
                  <a:lnTo>
                    <a:pt x="122171" y="23212"/>
                  </a:lnTo>
                  <a:lnTo>
                    <a:pt x="83076" y="49479"/>
                  </a:lnTo>
                  <a:lnTo>
                    <a:pt x="49479" y="83076"/>
                  </a:lnTo>
                  <a:lnTo>
                    <a:pt x="23212" y="122171"/>
                  </a:lnTo>
                  <a:lnTo>
                    <a:pt x="6108" y="164931"/>
                  </a:lnTo>
                  <a:lnTo>
                    <a:pt x="0" y="209524"/>
                  </a:lnTo>
                  <a:lnTo>
                    <a:pt x="0" y="1047610"/>
                  </a:lnTo>
                  <a:lnTo>
                    <a:pt x="6108" y="1092218"/>
                  </a:lnTo>
                  <a:lnTo>
                    <a:pt x="23212" y="1135028"/>
                  </a:lnTo>
                  <a:lnTo>
                    <a:pt x="49479" y="1174192"/>
                  </a:lnTo>
                  <a:lnTo>
                    <a:pt x="83076" y="1207866"/>
                  </a:lnTo>
                  <a:lnTo>
                    <a:pt x="122171" y="1234205"/>
                  </a:lnTo>
                  <a:lnTo>
                    <a:pt x="164931" y="1251361"/>
                  </a:lnTo>
                  <a:lnTo>
                    <a:pt x="209524" y="1257490"/>
                  </a:lnTo>
                  <a:lnTo>
                    <a:pt x="4523041" y="1257490"/>
                  </a:lnTo>
                  <a:lnTo>
                    <a:pt x="4567634" y="1251361"/>
                  </a:lnTo>
                  <a:lnTo>
                    <a:pt x="4610394" y="1234205"/>
                  </a:lnTo>
                  <a:lnTo>
                    <a:pt x="4649489" y="1207866"/>
                  </a:lnTo>
                  <a:lnTo>
                    <a:pt x="4683086" y="1174192"/>
                  </a:lnTo>
                  <a:lnTo>
                    <a:pt x="4709353" y="1135028"/>
                  </a:lnTo>
                  <a:lnTo>
                    <a:pt x="4726457" y="1092218"/>
                  </a:lnTo>
                  <a:lnTo>
                    <a:pt x="4732566" y="1047610"/>
                  </a:lnTo>
                  <a:lnTo>
                    <a:pt x="4732566" y="209524"/>
                  </a:lnTo>
                  <a:lnTo>
                    <a:pt x="4726457" y="164931"/>
                  </a:lnTo>
                  <a:lnTo>
                    <a:pt x="4709353" y="122171"/>
                  </a:lnTo>
                  <a:lnTo>
                    <a:pt x="4683086" y="83076"/>
                  </a:lnTo>
                  <a:lnTo>
                    <a:pt x="4649489" y="49479"/>
                  </a:lnTo>
                  <a:lnTo>
                    <a:pt x="4610394" y="23212"/>
                  </a:lnTo>
                  <a:lnTo>
                    <a:pt x="4567634" y="6108"/>
                  </a:lnTo>
                  <a:lnTo>
                    <a:pt x="4523041" y="0"/>
                  </a:lnTo>
                  <a:close/>
                </a:path>
              </a:pathLst>
            </a:custGeom>
            <a:solidFill>
              <a:srgbClr val="538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11359" y="3276714"/>
              <a:ext cx="4732655" cy="1257935"/>
            </a:xfrm>
            <a:custGeom>
              <a:avLst/>
              <a:gdLst/>
              <a:ahLst/>
              <a:cxnLst/>
              <a:rect l="l" t="t" r="r" b="b"/>
              <a:pathLst>
                <a:path w="4732655" h="1257935">
                  <a:moveTo>
                    <a:pt x="209524" y="0"/>
                  </a:moveTo>
                  <a:lnTo>
                    <a:pt x="164931" y="6108"/>
                  </a:lnTo>
                  <a:lnTo>
                    <a:pt x="122171" y="23212"/>
                  </a:lnTo>
                  <a:lnTo>
                    <a:pt x="83076" y="49479"/>
                  </a:lnTo>
                  <a:lnTo>
                    <a:pt x="49479" y="83076"/>
                  </a:lnTo>
                  <a:lnTo>
                    <a:pt x="23212" y="122171"/>
                  </a:lnTo>
                  <a:lnTo>
                    <a:pt x="6108" y="164931"/>
                  </a:lnTo>
                  <a:lnTo>
                    <a:pt x="0" y="209524"/>
                  </a:lnTo>
                  <a:lnTo>
                    <a:pt x="0" y="1047610"/>
                  </a:lnTo>
                  <a:lnTo>
                    <a:pt x="6108" y="1092218"/>
                  </a:lnTo>
                  <a:lnTo>
                    <a:pt x="23212" y="1135028"/>
                  </a:lnTo>
                  <a:lnTo>
                    <a:pt x="49479" y="1174192"/>
                  </a:lnTo>
                  <a:lnTo>
                    <a:pt x="83076" y="1207866"/>
                  </a:lnTo>
                  <a:lnTo>
                    <a:pt x="122171" y="1234205"/>
                  </a:lnTo>
                  <a:lnTo>
                    <a:pt x="164931" y="1251361"/>
                  </a:lnTo>
                  <a:lnTo>
                    <a:pt x="209524" y="1257490"/>
                  </a:lnTo>
                  <a:lnTo>
                    <a:pt x="4523041" y="1257490"/>
                  </a:lnTo>
                  <a:lnTo>
                    <a:pt x="4567634" y="1251361"/>
                  </a:lnTo>
                  <a:lnTo>
                    <a:pt x="4610394" y="1234205"/>
                  </a:lnTo>
                  <a:lnTo>
                    <a:pt x="4649489" y="1207866"/>
                  </a:lnTo>
                  <a:lnTo>
                    <a:pt x="4683086" y="1174192"/>
                  </a:lnTo>
                  <a:lnTo>
                    <a:pt x="4709353" y="1135028"/>
                  </a:lnTo>
                  <a:lnTo>
                    <a:pt x="4726457" y="1092218"/>
                  </a:lnTo>
                  <a:lnTo>
                    <a:pt x="4732566" y="1047610"/>
                  </a:lnTo>
                  <a:lnTo>
                    <a:pt x="4732566" y="209524"/>
                  </a:lnTo>
                  <a:lnTo>
                    <a:pt x="4726457" y="164931"/>
                  </a:lnTo>
                  <a:lnTo>
                    <a:pt x="4709353" y="122171"/>
                  </a:lnTo>
                  <a:lnTo>
                    <a:pt x="4683086" y="83076"/>
                  </a:lnTo>
                  <a:lnTo>
                    <a:pt x="4649489" y="49479"/>
                  </a:lnTo>
                  <a:lnTo>
                    <a:pt x="4610394" y="23212"/>
                  </a:lnTo>
                  <a:lnTo>
                    <a:pt x="4567634" y="6108"/>
                  </a:lnTo>
                  <a:lnTo>
                    <a:pt x="4523041" y="0"/>
                  </a:lnTo>
                  <a:lnTo>
                    <a:pt x="209524" y="0"/>
                  </a:lnTo>
                  <a:close/>
                </a:path>
              </a:pathLst>
            </a:custGeom>
            <a:ln w="12599">
              <a:solidFill>
                <a:srgbClr val="40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549497" y="3404780"/>
            <a:ext cx="4246245" cy="94996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50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Provide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evidence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vaccine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acceptance</a:t>
            </a:r>
            <a:endParaRPr sz="1800">
              <a:latin typeface="Calibri"/>
              <a:cs typeface="Calibri"/>
            </a:endParaRPr>
          </a:p>
          <a:p>
            <a:pPr marL="355600" marR="5080" indent="-343535">
              <a:lnSpc>
                <a:spcPct val="100000"/>
              </a:lnSpc>
              <a:spcBef>
                <a:spcPts val="40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Mobilize communities, create awareness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demand for vaccine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205838" y="3236404"/>
            <a:ext cx="3797274" cy="1359001"/>
          </a:xfrm>
          <a:prstGeom prst="rect">
            <a:avLst/>
          </a:prstGeom>
        </p:spPr>
      </p:pic>
      <p:grpSp>
        <p:nvGrpSpPr>
          <p:cNvPr id="25" name="object 25"/>
          <p:cNvGrpSpPr/>
          <p:nvPr/>
        </p:nvGrpSpPr>
        <p:grpSpPr>
          <a:xfrm>
            <a:off x="163626" y="4975021"/>
            <a:ext cx="3121660" cy="1022985"/>
            <a:chOff x="163626" y="4975021"/>
            <a:chExt cx="3121660" cy="1022985"/>
          </a:xfrm>
        </p:grpSpPr>
        <p:sp>
          <p:nvSpPr>
            <p:cNvPr id="26" name="object 26"/>
            <p:cNvSpPr/>
            <p:nvPr/>
          </p:nvSpPr>
          <p:spPr>
            <a:xfrm>
              <a:off x="169926" y="4981321"/>
              <a:ext cx="3108960" cy="1010285"/>
            </a:xfrm>
            <a:custGeom>
              <a:avLst/>
              <a:gdLst/>
              <a:ahLst/>
              <a:cxnLst/>
              <a:rect l="l" t="t" r="r" b="b"/>
              <a:pathLst>
                <a:path w="3108960" h="1010285">
                  <a:moveTo>
                    <a:pt x="1554111" y="0"/>
                  </a:moveTo>
                  <a:lnTo>
                    <a:pt x="1497434" y="284"/>
                  </a:lnTo>
                  <a:lnTo>
                    <a:pt x="1441823" y="1141"/>
                  </a:lnTo>
                  <a:lnTo>
                    <a:pt x="1387192" y="2579"/>
                  </a:lnTo>
                  <a:lnTo>
                    <a:pt x="1333455" y="4605"/>
                  </a:lnTo>
                  <a:lnTo>
                    <a:pt x="1280528" y="7225"/>
                  </a:lnTo>
                  <a:lnTo>
                    <a:pt x="1228323" y="10446"/>
                  </a:lnTo>
                  <a:lnTo>
                    <a:pt x="1176756" y="14277"/>
                  </a:lnTo>
                  <a:lnTo>
                    <a:pt x="1125740" y="18723"/>
                  </a:lnTo>
                  <a:lnTo>
                    <a:pt x="1075191" y="23791"/>
                  </a:lnTo>
                  <a:lnTo>
                    <a:pt x="1025021" y="29490"/>
                  </a:lnTo>
                  <a:lnTo>
                    <a:pt x="975145" y="35825"/>
                  </a:lnTo>
                  <a:lnTo>
                    <a:pt x="925478" y="42805"/>
                  </a:lnTo>
                  <a:lnTo>
                    <a:pt x="875934" y="50435"/>
                  </a:lnTo>
                  <a:lnTo>
                    <a:pt x="826427" y="58724"/>
                  </a:lnTo>
                  <a:lnTo>
                    <a:pt x="776871" y="67678"/>
                  </a:lnTo>
                  <a:lnTo>
                    <a:pt x="716380" y="79535"/>
                  </a:lnTo>
                  <a:lnTo>
                    <a:pt x="658664" y="91911"/>
                  </a:lnTo>
                  <a:lnTo>
                    <a:pt x="603606" y="104845"/>
                  </a:lnTo>
                  <a:lnTo>
                    <a:pt x="551086" y="118374"/>
                  </a:lnTo>
                  <a:lnTo>
                    <a:pt x="500987" y="132539"/>
                  </a:lnTo>
                  <a:lnTo>
                    <a:pt x="453188" y="147377"/>
                  </a:lnTo>
                  <a:lnTo>
                    <a:pt x="407572" y="162927"/>
                  </a:lnTo>
                  <a:lnTo>
                    <a:pt x="364020" y="179228"/>
                  </a:lnTo>
                  <a:lnTo>
                    <a:pt x="322413" y="196319"/>
                  </a:lnTo>
                  <a:lnTo>
                    <a:pt x="282632" y="214238"/>
                  </a:lnTo>
                  <a:lnTo>
                    <a:pt x="244560" y="233025"/>
                  </a:lnTo>
                  <a:lnTo>
                    <a:pt x="208076" y="252717"/>
                  </a:lnTo>
                  <a:lnTo>
                    <a:pt x="151528" y="287099"/>
                  </a:lnTo>
                  <a:lnTo>
                    <a:pt x="104257" y="321608"/>
                  </a:lnTo>
                  <a:lnTo>
                    <a:pt x="66060" y="356502"/>
                  </a:lnTo>
                  <a:lnTo>
                    <a:pt x="36738" y="392038"/>
                  </a:lnTo>
                  <a:lnTo>
                    <a:pt x="16088" y="428474"/>
                  </a:lnTo>
                  <a:lnTo>
                    <a:pt x="3909" y="466069"/>
                  </a:lnTo>
                  <a:lnTo>
                    <a:pt x="0" y="505078"/>
                  </a:lnTo>
                  <a:lnTo>
                    <a:pt x="4025" y="544088"/>
                  </a:lnTo>
                  <a:lnTo>
                    <a:pt x="16249" y="581683"/>
                  </a:lnTo>
                  <a:lnTo>
                    <a:pt x="36893" y="618119"/>
                  </a:lnTo>
                  <a:lnTo>
                    <a:pt x="66176" y="653655"/>
                  </a:lnTo>
                  <a:lnTo>
                    <a:pt x="104321" y="688549"/>
                  </a:lnTo>
                  <a:lnTo>
                    <a:pt x="151547" y="723058"/>
                  </a:lnTo>
                  <a:lnTo>
                    <a:pt x="208076" y="757440"/>
                  </a:lnTo>
                  <a:lnTo>
                    <a:pt x="244560" y="777132"/>
                  </a:lnTo>
                  <a:lnTo>
                    <a:pt x="282632" y="795919"/>
                  </a:lnTo>
                  <a:lnTo>
                    <a:pt x="322413" y="813838"/>
                  </a:lnTo>
                  <a:lnTo>
                    <a:pt x="364020" y="830929"/>
                  </a:lnTo>
                  <a:lnTo>
                    <a:pt x="407572" y="847230"/>
                  </a:lnTo>
                  <a:lnTo>
                    <a:pt x="453188" y="862780"/>
                  </a:lnTo>
                  <a:lnTo>
                    <a:pt x="500987" y="877618"/>
                  </a:lnTo>
                  <a:lnTo>
                    <a:pt x="551086" y="891783"/>
                  </a:lnTo>
                  <a:lnTo>
                    <a:pt x="603606" y="905312"/>
                  </a:lnTo>
                  <a:lnTo>
                    <a:pt x="658664" y="918246"/>
                  </a:lnTo>
                  <a:lnTo>
                    <a:pt x="716380" y="930622"/>
                  </a:lnTo>
                  <a:lnTo>
                    <a:pt x="776871" y="942479"/>
                  </a:lnTo>
                  <a:lnTo>
                    <a:pt x="826427" y="951429"/>
                  </a:lnTo>
                  <a:lnTo>
                    <a:pt x="875934" y="959704"/>
                  </a:lnTo>
                  <a:lnTo>
                    <a:pt x="925478" y="967315"/>
                  </a:lnTo>
                  <a:lnTo>
                    <a:pt x="975145" y="974269"/>
                  </a:lnTo>
                  <a:lnTo>
                    <a:pt x="1025021" y="980575"/>
                  </a:lnTo>
                  <a:lnTo>
                    <a:pt x="1075191" y="986241"/>
                  </a:lnTo>
                  <a:lnTo>
                    <a:pt x="1125740" y="991274"/>
                  </a:lnTo>
                  <a:lnTo>
                    <a:pt x="1176756" y="995685"/>
                  </a:lnTo>
                  <a:lnTo>
                    <a:pt x="1228323" y="999480"/>
                  </a:lnTo>
                  <a:lnTo>
                    <a:pt x="1280528" y="1002669"/>
                  </a:lnTo>
                  <a:lnTo>
                    <a:pt x="1333455" y="1005259"/>
                  </a:lnTo>
                  <a:lnTo>
                    <a:pt x="1387192" y="1007259"/>
                  </a:lnTo>
                  <a:lnTo>
                    <a:pt x="1441823" y="1008677"/>
                  </a:lnTo>
                  <a:lnTo>
                    <a:pt x="1497434" y="1009522"/>
                  </a:lnTo>
                  <a:lnTo>
                    <a:pt x="1554111" y="1009802"/>
                  </a:lnTo>
                  <a:lnTo>
                    <a:pt x="1610791" y="1009522"/>
                  </a:lnTo>
                  <a:lnTo>
                    <a:pt x="1666404" y="1008677"/>
                  </a:lnTo>
                  <a:lnTo>
                    <a:pt x="1721036" y="1007259"/>
                  </a:lnTo>
                  <a:lnTo>
                    <a:pt x="1774772" y="1005259"/>
                  </a:lnTo>
                  <a:lnTo>
                    <a:pt x="1827700" y="1002669"/>
                  </a:lnTo>
                  <a:lnTo>
                    <a:pt x="1879905" y="999480"/>
                  </a:lnTo>
                  <a:lnTo>
                    <a:pt x="1931471" y="995685"/>
                  </a:lnTo>
                  <a:lnTo>
                    <a:pt x="1982486" y="991274"/>
                  </a:lnTo>
                  <a:lnTo>
                    <a:pt x="2033036" y="986241"/>
                  </a:lnTo>
                  <a:lnTo>
                    <a:pt x="2083204" y="980575"/>
                  </a:lnTo>
                  <a:lnTo>
                    <a:pt x="2133079" y="974269"/>
                  </a:lnTo>
                  <a:lnTo>
                    <a:pt x="2182745" y="967315"/>
                  </a:lnTo>
                  <a:lnTo>
                    <a:pt x="2232289" y="959704"/>
                  </a:lnTo>
                  <a:lnTo>
                    <a:pt x="2281796" y="951429"/>
                  </a:lnTo>
                  <a:lnTo>
                    <a:pt x="2331351" y="942479"/>
                  </a:lnTo>
                  <a:lnTo>
                    <a:pt x="2391845" y="930622"/>
                  </a:lnTo>
                  <a:lnTo>
                    <a:pt x="2449563" y="918246"/>
                  </a:lnTo>
                  <a:lnTo>
                    <a:pt x="2504622" y="905312"/>
                  </a:lnTo>
                  <a:lnTo>
                    <a:pt x="2557142" y="891783"/>
                  </a:lnTo>
                  <a:lnTo>
                    <a:pt x="2607242" y="877618"/>
                  </a:lnTo>
                  <a:lnTo>
                    <a:pt x="2655041" y="862780"/>
                  </a:lnTo>
                  <a:lnTo>
                    <a:pt x="2700657" y="847230"/>
                  </a:lnTo>
                  <a:lnTo>
                    <a:pt x="2744209" y="830929"/>
                  </a:lnTo>
                  <a:lnTo>
                    <a:pt x="2785817" y="813838"/>
                  </a:lnTo>
                  <a:lnTo>
                    <a:pt x="2825598" y="795919"/>
                  </a:lnTo>
                  <a:lnTo>
                    <a:pt x="2863673" y="777132"/>
                  </a:lnTo>
                  <a:lnTo>
                    <a:pt x="2900159" y="757440"/>
                  </a:lnTo>
                  <a:lnTo>
                    <a:pt x="2956703" y="723058"/>
                  </a:lnTo>
                  <a:lnTo>
                    <a:pt x="3003979" y="688549"/>
                  </a:lnTo>
                  <a:lnTo>
                    <a:pt x="3042193" y="653655"/>
                  </a:lnTo>
                  <a:lnTo>
                    <a:pt x="3071554" y="618119"/>
                  </a:lnTo>
                  <a:lnTo>
                    <a:pt x="3092269" y="581683"/>
                  </a:lnTo>
                  <a:lnTo>
                    <a:pt x="3104545" y="544088"/>
                  </a:lnTo>
                  <a:lnTo>
                    <a:pt x="3108591" y="505078"/>
                  </a:lnTo>
                  <a:lnTo>
                    <a:pt x="3104545" y="466069"/>
                  </a:lnTo>
                  <a:lnTo>
                    <a:pt x="3092269" y="428474"/>
                  </a:lnTo>
                  <a:lnTo>
                    <a:pt x="3071554" y="392038"/>
                  </a:lnTo>
                  <a:lnTo>
                    <a:pt x="3042193" y="356502"/>
                  </a:lnTo>
                  <a:lnTo>
                    <a:pt x="3003979" y="321608"/>
                  </a:lnTo>
                  <a:lnTo>
                    <a:pt x="2956703" y="287099"/>
                  </a:lnTo>
                  <a:lnTo>
                    <a:pt x="2900159" y="252717"/>
                  </a:lnTo>
                  <a:lnTo>
                    <a:pt x="2863673" y="233025"/>
                  </a:lnTo>
                  <a:lnTo>
                    <a:pt x="2825598" y="214238"/>
                  </a:lnTo>
                  <a:lnTo>
                    <a:pt x="2785817" y="196319"/>
                  </a:lnTo>
                  <a:lnTo>
                    <a:pt x="2744209" y="179228"/>
                  </a:lnTo>
                  <a:lnTo>
                    <a:pt x="2700657" y="162927"/>
                  </a:lnTo>
                  <a:lnTo>
                    <a:pt x="2655041" y="147377"/>
                  </a:lnTo>
                  <a:lnTo>
                    <a:pt x="2607242" y="132539"/>
                  </a:lnTo>
                  <a:lnTo>
                    <a:pt x="2557142" y="118374"/>
                  </a:lnTo>
                  <a:lnTo>
                    <a:pt x="2504622" y="104845"/>
                  </a:lnTo>
                  <a:lnTo>
                    <a:pt x="2449563" y="91911"/>
                  </a:lnTo>
                  <a:lnTo>
                    <a:pt x="2391845" y="79535"/>
                  </a:lnTo>
                  <a:lnTo>
                    <a:pt x="2331351" y="67678"/>
                  </a:lnTo>
                  <a:lnTo>
                    <a:pt x="2281796" y="58724"/>
                  </a:lnTo>
                  <a:lnTo>
                    <a:pt x="2232289" y="50435"/>
                  </a:lnTo>
                  <a:lnTo>
                    <a:pt x="2182745" y="42805"/>
                  </a:lnTo>
                  <a:lnTo>
                    <a:pt x="2133079" y="35825"/>
                  </a:lnTo>
                  <a:lnTo>
                    <a:pt x="2083204" y="29490"/>
                  </a:lnTo>
                  <a:lnTo>
                    <a:pt x="2033036" y="23791"/>
                  </a:lnTo>
                  <a:lnTo>
                    <a:pt x="1982486" y="18723"/>
                  </a:lnTo>
                  <a:lnTo>
                    <a:pt x="1931471" y="14277"/>
                  </a:lnTo>
                  <a:lnTo>
                    <a:pt x="1879905" y="10446"/>
                  </a:lnTo>
                  <a:lnTo>
                    <a:pt x="1827700" y="7225"/>
                  </a:lnTo>
                  <a:lnTo>
                    <a:pt x="1774772" y="4605"/>
                  </a:lnTo>
                  <a:lnTo>
                    <a:pt x="1721036" y="2579"/>
                  </a:lnTo>
                  <a:lnTo>
                    <a:pt x="1666404" y="1141"/>
                  </a:lnTo>
                  <a:lnTo>
                    <a:pt x="1610791" y="284"/>
                  </a:lnTo>
                  <a:lnTo>
                    <a:pt x="1554111" y="0"/>
                  </a:lnTo>
                  <a:close/>
                </a:path>
              </a:pathLst>
            </a:custGeom>
            <a:solidFill>
              <a:srgbClr val="00AF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9926" y="4981321"/>
              <a:ext cx="3108960" cy="1010285"/>
            </a:xfrm>
            <a:custGeom>
              <a:avLst/>
              <a:gdLst/>
              <a:ahLst/>
              <a:cxnLst/>
              <a:rect l="l" t="t" r="r" b="b"/>
              <a:pathLst>
                <a:path w="3108960" h="1010285">
                  <a:moveTo>
                    <a:pt x="1554111" y="0"/>
                  </a:moveTo>
                  <a:lnTo>
                    <a:pt x="1610791" y="284"/>
                  </a:lnTo>
                  <a:lnTo>
                    <a:pt x="1666404" y="1141"/>
                  </a:lnTo>
                  <a:lnTo>
                    <a:pt x="1721036" y="2579"/>
                  </a:lnTo>
                  <a:lnTo>
                    <a:pt x="1774772" y="4605"/>
                  </a:lnTo>
                  <a:lnTo>
                    <a:pt x="1827700" y="7225"/>
                  </a:lnTo>
                  <a:lnTo>
                    <a:pt x="1879905" y="10446"/>
                  </a:lnTo>
                  <a:lnTo>
                    <a:pt x="1931471" y="14277"/>
                  </a:lnTo>
                  <a:lnTo>
                    <a:pt x="1982486" y="18723"/>
                  </a:lnTo>
                  <a:lnTo>
                    <a:pt x="2033036" y="23791"/>
                  </a:lnTo>
                  <a:lnTo>
                    <a:pt x="2083204" y="29490"/>
                  </a:lnTo>
                  <a:lnTo>
                    <a:pt x="2133079" y="35825"/>
                  </a:lnTo>
                  <a:lnTo>
                    <a:pt x="2182745" y="42805"/>
                  </a:lnTo>
                  <a:lnTo>
                    <a:pt x="2232289" y="50435"/>
                  </a:lnTo>
                  <a:lnTo>
                    <a:pt x="2281796" y="58724"/>
                  </a:lnTo>
                  <a:lnTo>
                    <a:pt x="2331351" y="67678"/>
                  </a:lnTo>
                  <a:lnTo>
                    <a:pt x="2391845" y="79535"/>
                  </a:lnTo>
                  <a:lnTo>
                    <a:pt x="2449563" y="91911"/>
                  </a:lnTo>
                  <a:lnTo>
                    <a:pt x="2504622" y="104845"/>
                  </a:lnTo>
                  <a:lnTo>
                    <a:pt x="2557142" y="118374"/>
                  </a:lnTo>
                  <a:lnTo>
                    <a:pt x="2607242" y="132539"/>
                  </a:lnTo>
                  <a:lnTo>
                    <a:pt x="2655041" y="147377"/>
                  </a:lnTo>
                  <a:lnTo>
                    <a:pt x="2700657" y="162927"/>
                  </a:lnTo>
                  <a:lnTo>
                    <a:pt x="2744209" y="179228"/>
                  </a:lnTo>
                  <a:lnTo>
                    <a:pt x="2785817" y="196319"/>
                  </a:lnTo>
                  <a:lnTo>
                    <a:pt x="2825598" y="214238"/>
                  </a:lnTo>
                  <a:lnTo>
                    <a:pt x="2863673" y="233025"/>
                  </a:lnTo>
                  <a:lnTo>
                    <a:pt x="2900159" y="252717"/>
                  </a:lnTo>
                  <a:lnTo>
                    <a:pt x="2956703" y="287099"/>
                  </a:lnTo>
                  <a:lnTo>
                    <a:pt x="3003979" y="321608"/>
                  </a:lnTo>
                  <a:lnTo>
                    <a:pt x="3042193" y="356502"/>
                  </a:lnTo>
                  <a:lnTo>
                    <a:pt x="3071554" y="392038"/>
                  </a:lnTo>
                  <a:lnTo>
                    <a:pt x="3092269" y="428474"/>
                  </a:lnTo>
                  <a:lnTo>
                    <a:pt x="3104545" y="466069"/>
                  </a:lnTo>
                  <a:lnTo>
                    <a:pt x="3108591" y="505078"/>
                  </a:lnTo>
                  <a:lnTo>
                    <a:pt x="3104545" y="544088"/>
                  </a:lnTo>
                  <a:lnTo>
                    <a:pt x="3092269" y="581683"/>
                  </a:lnTo>
                  <a:lnTo>
                    <a:pt x="3071554" y="618119"/>
                  </a:lnTo>
                  <a:lnTo>
                    <a:pt x="3042193" y="653655"/>
                  </a:lnTo>
                  <a:lnTo>
                    <a:pt x="3003979" y="688549"/>
                  </a:lnTo>
                  <a:lnTo>
                    <a:pt x="2956703" y="723058"/>
                  </a:lnTo>
                  <a:lnTo>
                    <a:pt x="2900159" y="757440"/>
                  </a:lnTo>
                  <a:lnTo>
                    <a:pt x="2863673" y="777132"/>
                  </a:lnTo>
                  <a:lnTo>
                    <a:pt x="2825598" y="795919"/>
                  </a:lnTo>
                  <a:lnTo>
                    <a:pt x="2785817" y="813838"/>
                  </a:lnTo>
                  <a:lnTo>
                    <a:pt x="2744209" y="830929"/>
                  </a:lnTo>
                  <a:lnTo>
                    <a:pt x="2700657" y="847230"/>
                  </a:lnTo>
                  <a:lnTo>
                    <a:pt x="2655041" y="862780"/>
                  </a:lnTo>
                  <a:lnTo>
                    <a:pt x="2607242" y="877618"/>
                  </a:lnTo>
                  <a:lnTo>
                    <a:pt x="2557142" y="891783"/>
                  </a:lnTo>
                  <a:lnTo>
                    <a:pt x="2504622" y="905312"/>
                  </a:lnTo>
                  <a:lnTo>
                    <a:pt x="2449563" y="918246"/>
                  </a:lnTo>
                  <a:lnTo>
                    <a:pt x="2391845" y="930622"/>
                  </a:lnTo>
                  <a:lnTo>
                    <a:pt x="2331351" y="942479"/>
                  </a:lnTo>
                  <a:lnTo>
                    <a:pt x="2281796" y="951429"/>
                  </a:lnTo>
                  <a:lnTo>
                    <a:pt x="2232289" y="959704"/>
                  </a:lnTo>
                  <a:lnTo>
                    <a:pt x="2182745" y="967315"/>
                  </a:lnTo>
                  <a:lnTo>
                    <a:pt x="2133079" y="974269"/>
                  </a:lnTo>
                  <a:lnTo>
                    <a:pt x="2083204" y="980575"/>
                  </a:lnTo>
                  <a:lnTo>
                    <a:pt x="2033036" y="986241"/>
                  </a:lnTo>
                  <a:lnTo>
                    <a:pt x="1982486" y="991274"/>
                  </a:lnTo>
                  <a:lnTo>
                    <a:pt x="1931471" y="995685"/>
                  </a:lnTo>
                  <a:lnTo>
                    <a:pt x="1879905" y="999480"/>
                  </a:lnTo>
                  <a:lnTo>
                    <a:pt x="1827700" y="1002669"/>
                  </a:lnTo>
                  <a:lnTo>
                    <a:pt x="1774772" y="1005259"/>
                  </a:lnTo>
                  <a:lnTo>
                    <a:pt x="1721036" y="1007259"/>
                  </a:lnTo>
                  <a:lnTo>
                    <a:pt x="1666404" y="1008677"/>
                  </a:lnTo>
                  <a:lnTo>
                    <a:pt x="1610791" y="1009522"/>
                  </a:lnTo>
                  <a:lnTo>
                    <a:pt x="1554111" y="1009802"/>
                  </a:lnTo>
                  <a:lnTo>
                    <a:pt x="1497434" y="1009522"/>
                  </a:lnTo>
                  <a:lnTo>
                    <a:pt x="1441823" y="1008677"/>
                  </a:lnTo>
                  <a:lnTo>
                    <a:pt x="1387192" y="1007259"/>
                  </a:lnTo>
                  <a:lnTo>
                    <a:pt x="1333455" y="1005259"/>
                  </a:lnTo>
                  <a:lnTo>
                    <a:pt x="1280528" y="1002669"/>
                  </a:lnTo>
                  <a:lnTo>
                    <a:pt x="1228323" y="999480"/>
                  </a:lnTo>
                  <a:lnTo>
                    <a:pt x="1176756" y="995685"/>
                  </a:lnTo>
                  <a:lnTo>
                    <a:pt x="1125740" y="991274"/>
                  </a:lnTo>
                  <a:lnTo>
                    <a:pt x="1075191" y="986241"/>
                  </a:lnTo>
                  <a:lnTo>
                    <a:pt x="1025021" y="980575"/>
                  </a:lnTo>
                  <a:lnTo>
                    <a:pt x="975145" y="974269"/>
                  </a:lnTo>
                  <a:lnTo>
                    <a:pt x="925478" y="967315"/>
                  </a:lnTo>
                  <a:lnTo>
                    <a:pt x="875934" y="959704"/>
                  </a:lnTo>
                  <a:lnTo>
                    <a:pt x="826427" y="951429"/>
                  </a:lnTo>
                  <a:lnTo>
                    <a:pt x="776871" y="942479"/>
                  </a:lnTo>
                  <a:lnTo>
                    <a:pt x="716380" y="930622"/>
                  </a:lnTo>
                  <a:lnTo>
                    <a:pt x="658664" y="918246"/>
                  </a:lnTo>
                  <a:lnTo>
                    <a:pt x="603606" y="905312"/>
                  </a:lnTo>
                  <a:lnTo>
                    <a:pt x="551086" y="891783"/>
                  </a:lnTo>
                  <a:lnTo>
                    <a:pt x="500987" y="877618"/>
                  </a:lnTo>
                  <a:lnTo>
                    <a:pt x="453188" y="862780"/>
                  </a:lnTo>
                  <a:lnTo>
                    <a:pt x="407572" y="847230"/>
                  </a:lnTo>
                  <a:lnTo>
                    <a:pt x="364020" y="830929"/>
                  </a:lnTo>
                  <a:lnTo>
                    <a:pt x="322413" y="813838"/>
                  </a:lnTo>
                  <a:lnTo>
                    <a:pt x="282632" y="795919"/>
                  </a:lnTo>
                  <a:lnTo>
                    <a:pt x="244560" y="777132"/>
                  </a:lnTo>
                  <a:lnTo>
                    <a:pt x="208076" y="757440"/>
                  </a:lnTo>
                  <a:lnTo>
                    <a:pt x="151547" y="723058"/>
                  </a:lnTo>
                  <a:lnTo>
                    <a:pt x="104321" y="688549"/>
                  </a:lnTo>
                  <a:lnTo>
                    <a:pt x="66176" y="653655"/>
                  </a:lnTo>
                  <a:lnTo>
                    <a:pt x="36893" y="618119"/>
                  </a:lnTo>
                  <a:lnTo>
                    <a:pt x="16249" y="581683"/>
                  </a:lnTo>
                  <a:lnTo>
                    <a:pt x="4025" y="544088"/>
                  </a:lnTo>
                  <a:lnTo>
                    <a:pt x="0" y="505078"/>
                  </a:lnTo>
                  <a:lnTo>
                    <a:pt x="3909" y="466069"/>
                  </a:lnTo>
                  <a:lnTo>
                    <a:pt x="16088" y="428474"/>
                  </a:lnTo>
                  <a:lnTo>
                    <a:pt x="36738" y="392038"/>
                  </a:lnTo>
                  <a:lnTo>
                    <a:pt x="66060" y="356502"/>
                  </a:lnTo>
                  <a:lnTo>
                    <a:pt x="104257" y="321608"/>
                  </a:lnTo>
                  <a:lnTo>
                    <a:pt x="151528" y="287099"/>
                  </a:lnTo>
                  <a:lnTo>
                    <a:pt x="208076" y="252717"/>
                  </a:lnTo>
                  <a:lnTo>
                    <a:pt x="244560" y="233025"/>
                  </a:lnTo>
                  <a:lnTo>
                    <a:pt x="282632" y="214238"/>
                  </a:lnTo>
                  <a:lnTo>
                    <a:pt x="322413" y="196319"/>
                  </a:lnTo>
                  <a:lnTo>
                    <a:pt x="364020" y="179228"/>
                  </a:lnTo>
                  <a:lnTo>
                    <a:pt x="407572" y="162927"/>
                  </a:lnTo>
                  <a:lnTo>
                    <a:pt x="453188" y="147377"/>
                  </a:lnTo>
                  <a:lnTo>
                    <a:pt x="500987" y="132539"/>
                  </a:lnTo>
                  <a:lnTo>
                    <a:pt x="551086" y="118374"/>
                  </a:lnTo>
                  <a:lnTo>
                    <a:pt x="603606" y="104845"/>
                  </a:lnTo>
                  <a:lnTo>
                    <a:pt x="658664" y="91911"/>
                  </a:lnTo>
                  <a:lnTo>
                    <a:pt x="716380" y="79535"/>
                  </a:lnTo>
                  <a:lnTo>
                    <a:pt x="776871" y="67678"/>
                  </a:lnTo>
                  <a:lnTo>
                    <a:pt x="826427" y="58724"/>
                  </a:lnTo>
                  <a:lnTo>
                    <a:pt x="875934" y="50435"/>
                  </a:lnTo>
                  <a:lnTo>
                    <a:pt x="925478" y="42805"/>
                  </a:lnTo>
                  <a:lnTo>
                    <a:pt x="975145" y="35825"/>
                  </a:lnTo>
                  <a:lnTo>
                    <a:pt x="1025021" y="29490"/>
                  </a:lnTo>
                  <a:lnTo>
                    <a:pt x="1075191" y="23791"/>
                  </a:lnTo>
                  <a:lnTo>
                    <a:pt x="1125740" y="18723"/>
                  </a:lnTo>
                  <a:lnTo>
                    <a:pt x="1176756" y="14277"/>
                  </a:lnTo>
                  <a:lnTo>
                    <a:pt x="1228323" y="10446"/>
                  </a:lnTo>
                  <a:lnTo>
                    <a:pt x="1280528" y="7225"/>
                  </a:lnTo>
                  <a:lnTo>
                    <a:pt x="1333455" y="4605"/>
                  </a:lnTo>
                  <a:lnTo>
                    <a:pt x="1387192" y="2579"/>
                  </a:lnTo>
                  <a:lnTo>
                    <a:pt x="1441823" y="1141"/>
                  </a:lnTo>
                  <a:lnTo>
                    <a:pt x="1497434" y="284"/>
                  </a:lnTo>
                  <a:lnTo>
                    <a:pt x="1554111" y="0"/>
                  </a:lnTo>
                  <a:close/>
                </a:path>
              </a:pathLst>
            </a:custGeom>
            <a:ln w="12599">
              <a:solidFill>
                <a:srgbClr val="40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927265" y="5199379"/>
            <a:ext cx="15938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(3)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Post-vaccination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404704" y="4914899"/>
            <a:ext cx="4744085" cy="1283335"/>
            <a:chOff x="3404704" y="4914899"/>
            <a:chExt cx="4744085" cy="1283335"/>
          </a:xfrm>
        </p:grpSpPr>
        <p:sp>
          <p:nvSpPr>
            <p:cNvPr id="30" name="object 30"/>
            <p:cNvSpPr/>
            <p:nvPr/>
          </p:nvSpPr>
          <p:spPr>
            <a:xfrm>
              <a:off x="3411004" y="4921199"/>
              <a:ext cx="4731385" cy="1270635"/>
            </a:xfrm>
            <a:custGeom>
              <a:avLst/>
              <a:gdLst/>
              <a:ahLst/>
              <a:cxnLst/>
              <a:rect l="l" t="t" r="r" b="b"/>
              <a:pathLst>
                <a:path w="4731384" h="1270635">
                  <a:moveTo>
                    <a:pt x="4519079" y="0"/>
                  </a:moveTo>
                  <a:lnTo>
                    <a:pt x="211670" y="0"/>
                  </a:lnTo>
                  <a:lnTo>
                    <a:pt x="166623" y="6171"/>
                  </a:lnTo>
                  <a:lnTo>
                    <a:pt x="123426" y="23451"/>
                  </a:lnTo>
                  <a:lnTo>
                    <a:pt x="83930" y="49989"/>
                  </a:lnTo>
                  <a:lnTo>
                    <a:pt x="49988" y="83932"/>
                  </a:lnTo>
                  <a:lnTo>
                    <a:pt x="23451" y="123430"/>
                  </a:lnTo>
                  <a:lnTo>
                    <a:pt x="6171" y="166631"/>
                  </a:lnTo>
                  <a:lnTo>
                    <a:pt x="0" y="211683"/>
                  </a:lnTo>
                  <a:lnTo>
                    <a:pt x="0" y="1058405"/>
                  </a:lnTo>
                  <a:lnTo>
                    <a:pt x="6171" y="1103477"/>
                  </a:lnTo>
                  <a:lnTo>
                    <a:pt x="23451" y="1146728"/>
                  </a:lnTo>
                  <a:lnTo>
                    <a:pt x="49988" y="1186296"/>
                  </a:lnTo>
                  <a:lnTo>
                    <a:pt x="83930" y="1220315"/>
                  </a:lnTo>
                  <a:lnTo>
                    <a:pt x="123426" y="1246922"/>
                  </a:lnTo>
                  <a:lnTo>
                    <a:pt x="166623" y="1264253"/>
                  </a:lnTo>
                  <a:lnTo>
                    <a:pt x="211670" y="1270444"/>
                  </a:lnTo>
                  <a:lnTo>
                    <a:pt x="4519079" y="1270444"/>
                  </a:lnTo>
                  <a:lnTo>
                    <a:pt x="4564150" y="1264253"/>
                  </a:lnTo>
                  <a:lnTo>
                    <a:pt x="4607402" y="1246922"/>
                  </a:lnTo>
                  <a:lnTo>
                    <a:pt x="4646969" y="1220315"/>
                  </a:lnTo>
                  <a:lnTo>
                    <a:pt x="4680988" y="1186296"/>
                  </a:lnTo>
                  <a:lnTo>
                    <a:pt x="4707595" y="1146728"/>
                  </a:lnTo>
                  <a:lnTo>
                    <a:pt x="4724927" y="1103477"/>
                  </a:lnTo>
                  <a:lnTo>
                    <a:pt x="4731118" y="1058405"/>
                  </a:lnTo>
                  <a:lnTo>
                    <a:pt x="4731118" y="211683"/>
                  </a:lnTo>
                  <a:lnTo>
                    <a:pt x="4724927" y="166631"/>
                  </a:lnTo>
                  <a:lnTo>
                    <a:pt x="4707595" y="123430"/>
                  </a:lnTo>
                  <a:lnTo>
                    <a:pt x="4680988" y="83932"/>
                  </a:lnTo>
                  <a:lnTo>
                    <a:pt x="4646969" y="49989"/>
                  </a:lnTo>
                  <a:lnTo>
                    <a:pt x="4607402" y="23451"/>
                  </a:lnTo>
                  <a:lnTo>
                    <a:pt x="4564150" y="6171"/>
                  </a:lnTo>
                  <a:lnTo>
                    <a:pt x="4519079" y="0"/>
                  </a:lnTo>
                  <a:close/>
                </a:path>
              </a:pathLst>
            </a:custGeom>
            <a:solidFill>
              <a:srgbClr val="5381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411004" y="4921199"/>
              <a:ext cx="4731385" cy="1270635"/>
            </a:xfrm>
            <a:custGeom>
              <a:avLst/>
              <a:gdLst/>
              <a:ahLst/>
              <a:cxnLst/>
              <a:rect l="l" t="t" r="r" b="b"/>
              <a:pathLst>
                <a:path w="4731384" h="1270635">
                  <a:moveTo>
                    <a:pt x="211670" y="0"/>
                  </a:moveTo>
                  <a:lnTo>
                    <a:pt x="166623" y="6171"/>
                  </a:lnTo>
                  <a:lnTo>
                    <a:pt x="123426" y="23451"/>
                  </a:lnTo>
                  <a:lnTo>
                    <a:pt x="83930" y="49989"/>
                  </a:lnTo>
                  <a:lnTo>
                    <a:pt x="49988" y="83932"/>
                  </a:lnTo>
                  <a:lnTo>
                    <a:pt x="23451" y="123430"/>
                  </a:lnTo>
                  <a:lnTo>
                    <a:pt x="6171" y="166631"/>
                  </a:lnTo>
                  <a:lnTo>
                    <a:pt x="0" y="211683"/>
                  </a:lnTo>
                  <a:lnTo>
                    <a:pt x="0" y="1058405"/>
                  </a:lnTo>
                  <a:lnTo>
                    <a:pt x="6171" y="1103477"/>
                  </a:lnTo>
                  <a:lnTo>
                    <a:pt x="23451" y="1146728"/>
                  </a:lnTo>
                  <a:lnTo>
                    <a:pt x="49988" y="1186296"/>
                  </a:lnTo>
                  <a:lnTo>
                    <a:pt x="83930" y="1220315"/>
                  </a:lnTo>
                  <a:lnTo>
                    <a:pt x="123426" y="1246922"/>
                  </a:lnTo>
                  <a:lnTo>
                    <a:pt x="166623" y="1264253"/>
                  </a:lnTo>
                  <a:lnTo>
                    <a:pt x="211670" y="1270444"/>
                  </a:lnTo>
                  <a:lnTo>
                    <a:pt x="4519079" y="1270444"/>
                  </a:lnTo>
                  <a:lnTo>
                    <a:pt x="4564150" y="1264253"/>
                  </a:lnTo>
                  <a:lnTo>
                    <a:pt x="4607402" y="1246922"/>
                  </a:lnTo>
                  <a:lnTo>
                    <a:pt x="4646969" y="1220315"/>
                  </a:lnTo>
                  <a:lnTo>
                    <a:pt x="4680988" y="1186296"/>
                  </a:lnTo>
                  <a:lnTo>
                    <a:pt x="4707595" y="1146728"/>
                  </a:lnTo>
                  <a:lnTo>
                    <a:pt x="4724927" y="1103477"/>
                  </a:lnTo>
                  <a:lnTo>
                    <a:pt x="4731118" y="1058405"/>
                  </a:lnTo>
                  <a:lnTo>
                    <a:pt x="4731118" y="211683"/>
                  </a:lnTo>
                  <a:lnTo>
                    <a:pt x="4724927" y="166631"/>
                  </a:lnTo>
                  <a:lnTo>
                    <a:pt x="4707595" y="123430"/>
                  </a:lnTo>
                  <a:lnTo>
                    <a:pt x="4680988" y="83932"/>
                  </a:lnTo>
                  <a:lnTo>
                    <a:pt x="4646969" y="49989"/>
                  </a:lnTo>
                  <a:lnTo>
                    <a:pt x="4607402" y="23451"/>
                  </a:lnTo>
                  <a:lnTo>
                    <a:pt x="4564150" y="6171"/>
                  </a:lnTo>
                  <a:lnTo>
                    <a:pt x="4519079" y="0"/>
                  </a:lnTo>
                  <a:lnTo>
                    <a:pt x="211670" y="0"/>
                  </a:lnTo>
                  <a:close/>
                </a:path>
              </a:pathLst>
            </a:custGeom>
            <a:ln w="12599">
              <a:solidFill>
                <a:srgbClr val="40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549497" y="4969344"/>
            <a:ext cx="4066540" cy="1174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Follow up on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vaccinated people to give </a:t>
            </a:r>
            <a:r>
              <a:rPr sz="1800" b="1" spc="-3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testimony</a:t>
            </a:r>
            <a:endParaRPr sz="1800">
              <a:latin typeface="Calibri"/>
              <a:cs typeface="Calibri"/>
            </a:endParaRPr>
          </a:p>
          <a:p>
            <a:pPr marL="355600" marR="84455" indent="-343535">
              <a:lnSpc>
                <a:spcPct val="100000"/>
              </a:lnSpc>
              <a:spcBef>
                <a:spcPts val="400"/>
              </a:spcBef>
              <a:buAutoNum type="arabicPeriod"/>
              <a:tabLst>
                <a:tab pos="355600" algn="l"/>
                <a:tab pos="356235" algn="l"/>
              </a:tabLst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Produce evidence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vaccine safety </a:t>
            </a:r>
            <a:r>
              <a:rPr sz="1800" b="1" dirty="0">
                <a:solidFill>
                  <a:srgbClr val="FFFFFF"/>
                </a:solidFill>
                <a:latin typeface="Calibri"/>
                <a:cs typeface="Calibri"/>
              </a:rPr>
              <a:t>&amp; </a:t>
            </a:r>
            <a:r>
              <a:rPr sz="18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libri"/>
                <a:cs typeface="Calibri"/>
              </a:rPr>
              <a:t>efficacy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 and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 post-vaccination wellness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3" name="object 3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205838" y="4889156"/>
            <a:ext cx="3797274" cy="1352524"/>
          </a:xfrm>
          <a:prstGeom prst="rect">
            <a:avLst/>
          </a:prstGeom>
        </p:spPr>
      </p:pic>
      <p:sp>
        <p:nvSpPr>
          <p:cNvPr id="34" name="object 34"/>
          <p:cNvSpPr/>
          <p:nvPr/>
        </p:nvSpPr>
        <p:spPr>
          <a:xfrm>
            <a:off x="304914" y="3063779"/>
            <a:ext cx="11584940" cy="0"/>
          </a:xfrm>
          <a:custGeom>
            <a:avLst/>
            <a:gdLst/>
            <a:ahLst/>
            <a:cxnLst/>
            <a:rect l="l" t="t" r="r" b="b"/>
            <a:pathLst>
              <a:path w="11584940">
                <a:moveTo>
                  <a:pt x="0" y="0"/>
                </a:moveTo>
                <a:lnTo>
                  <a:pt x="11584444" y="0"/>
                </a:lnTo>
              </a:path>
            </a:pathLst>
          </a:custGeom>
          <a:ln w="6479">
            <a:solidFill>
              <a:srgbClr val="A5A5A5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4914" y="4717256"/>
            <a:ext cx="11584940" cy="0"/>
          </a:xfrm>
          <a:custGeom>
            <a:avLst/>
            <a:gdLst/>
            <a:ahLst/>
            <a:cxnLst/>
            <a:rect l="l" t="t" r="r" b="b"/>
            <a:pathLst>
              <a:path w="11584940">
                <a:moveTo>
                  <a:pt x="0" y="0"/>
                </a:moveTo>
                <a:lnTo>
                  <a:pt x="11584444" y="0"/>
                </a:lnTo>
              </a:path>
            </a:pathLst>
          </a:custGeom>
          <a:ln w="6479">
            <a:solidFill>
              <a:srgbClr val="A5A5A5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pc="-5" dirty="0"/>
              <a:t>NPHCDA</a:t>
            </a:r>
            <a:r>
              <a:rPr dirty="0"/>
              <a:t> –</a:t>
            </a:r>
            <a:r>
              <a:rPr spc="5" dirty="0"/>
              <a:t> </a:t>
            </a:r>
            <a:r>
              <a:rPr spc="-5" dirty="0"/>
              <a:t>National</a:t>
            </a:r>
            <a:r>
              <a:rPr spc="5" dirty="0"/>
              <a:t> </a:t>
            </a:r>
            <a:r>
              <a:rPr dirty="0"/>
              <a:t>Primary</a:t>
            </a:r>
            <a:r>
              <a:rPr spc="10" dirty="0"/>
              <a:t> </a:t>
            </a:r>
            <a:r>
              <a:rPr dirty="0"/>
              <a:t>Health</a:t>
            </a:r>
            <a:r>
              <a:rPr spc="5" dirty="0"/>
              <a:t> </a:t>
            </a:r>
            <a:r>
              <a:rPr spc="-5" dirty="0"/>
              <a:t>Care</a:t>
            </a:r>
            <a:r>
              <a:rPr spc="10" dirty="0"/>
              <a:t> </a:t>
            </a:r>
            <a:r>
              <a:rPr spc="-5" dirty="0"/>
              <a:t>Development</a:t>
            </a:r>
            <a:r>
              <a:rPr spc="5" dirty="0"/>
              <a:t> </a:t>
            </a:r>
            <a:r>
              <a:rPr spc="-5" dirty="0"/>
              <a:t>Agency</a:t>
            </a: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10">
              <a:lnSpc>
                <a:spcPts val="2010"/>
              </a:lnSpc>
            </a:pPr>
            <a:fld id="{81D60167-4931-47E6-BA6A-407CBD079E47}" type="slidenum">
              <a:rPr spc="15" dirty="0"/>
              <a:t>30</a:t>
            </a:fld>
            <a:endParaRPr spc="15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4002" y="3504958"/>
            <a:ext cx="10490034" cy="251748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12735" y="246506"/>
            <a:ext cx="788606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Integrated</a:t>
            </a:r>
            <a:r>
              <a:rPr sz="3200" spc="-15" dirty="0"/>
              <a:t> </a:t>
            </a:r>
            <a:r>
              <a:rPr sz="3200" spc="-5" dirty="0"/>
              <a:t>Rumour</a:t>
            </a:r>
            <a:r>
              <a:rPr sz="3200" spc="-15" dirty="0"/>
              <a:t> </a:t>
            </a:r>
            <a:r>
              <a:rPr sz="3200" spc="-5" dirty="0"/>
              <a:t>management</a:t>
            </a:r>
            <a:r>
              <a:rPr sz="3200" spc="-15" dirty="0"/>
              <a:t> </a:t>
            </a:r>
            <a:r>
              <a:rPr sz="3200" dirty="0"/>
              <a:t>for</a:t>
            </a:r>
            <a:r>
              <a:rPr sz="3200" spc="-15" dirty="0"/>
              <a:t> </a:t>
            </a:r>
            <a:r>
              <a:rPr sz="3200" spc="-5" dirty="0"/>
              <a:t>COVID-19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2753537" y="1022299"/>
            <a:ext cx="555434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76855" algn="l"/>
                <a:tab pos="4328795" algn="l"/>
              </a:tabLst>
            </a:pPr>
            <a:r>
              <a:rPr sz="2800" dirty="0">
                <a:latin typeface="Calibri Light"/>
                <a:cs typeface="Calibri Light"/>
              </a:rPr>
              <a:t>F</a:t>
            </a:r>
            <a:r>
              <a:rPr sz="2800" spc="-5" dirty="0">
                <a:latin typeface="Calibri Light"/>
                <a:cs typeface="Calibri Light"/>
              </a:rPr>
              <a:t>r</a:t>
            </a:r>
            <a:r>
              <a:rPr sz="2800" spc="-10" dirty="0">
                <a:latin typeface="Calibri Light"/>
                <a:cs typeface="Calibri Light"/>
              </a:rPr>
              <a:t>am</a:t>
            </a:r>
            <a:r>
              <a:rPr sz="2800" spc="-5" dirty="0">
                <a:latin typeface="Calibri Light"/>
                <a:cs typeface="Calibri Light"/>
              </a:rPr>
              <a:t>e</a:t>
            </a:r>
            <a:r>
              <a:rPr sz="2800" dirty="0">
                <a:latin typeface="Calibri Light"/>
                <a:cs typeface="Calibri Light"/>
              </a:rPr>
              <a:t>w</a:t>
            </a:r>
            <a:r>
              <a:rPr sz="2800" spc="-5" dirty="0">
                <a:latin typeface="Calibri Light"/>
                <a:cs typeface="Calibri Light"/>
              </a:rPr>
              <a:t>or</a:t>
            </a:r>
            <a:r>
              <a:rPr sz="2800" dirty="0">
                <a:latin typeface="Calibri Light"/>
                <a:cs typeface="Calibri Light"/>
              </a:rPr>
              <a:t>k	</a:t>
            </a:r>
            <a:r>
              <a:rPr sz="2800" spc="-5" dirty="0">
                <a:latin typeface="Calibri Light"/>
                <a:cs typeface="Calibri Light"/>
              </a:rPr>
              <a:t>T</a:t>
            </a:r>
            <a:r>
              <a:rPr sz="2800" spc="5" dirty="0">
                <a:latin typeface="Calibri Light"/>
                <a:cs typeface="Calibri Light"/>
              </a:rPr>
              <a:t>o</a:t>
            </a:r>
            <a:r>
              <a:rPr sz="2800" spc="-5" dirty="0">
                <a:latin typeface="Calibri Light"/>
                <a:cs typeface="Calibri Light"/>
              </a:rPr>
              <a:t>o</a:t>
            </a:r>
            <a:r>
              <a:rPr sz="2800" spc="-10" dirty="0">
                <a:latin typeface="Calibri Light"/>
                <a:cs typeface="Calibri Light"/>
              </a:rPr>
              <a:t>l</a:t>
            </a:r>
            <a:r>
              <a:rPr sz="2800" dirty="0">
                <a:latin typeface="Calibri Light"/>
                <a:cs typeface="Calibri Light"/>
              </a:rPr>
              <a:t>s	</a:t>
            </a:r>
            <a:r>
              <a:rPr sz="2800" spc="-5" dirty="0">
                <a:latin typeface="Calibri Light"/>
                <a:cs typeface="Calibri Light"/>
              </a:rPr>
              <a:t>Capac</a:t>
            </a:r>
            <a:r>
              <a:rPr sz="2800" spc="-10" dirty="0">
                <a:latin typeface="Calibri Light"/>
                <a:cs typeface="Calibri Light"/>
              </a:rPr>
              <a:t>i</a:t>
            </a:r>
            <a:r>
              <a:rPr sz="2800" spc="5" dirty="0">
                <a:latin typeface="Calibri Light"/>
                <a:cs typeface="Calibri Light"/>
              </a:rPr>
              <a:t>t</a:t>
            </a:r>
            <a:r>
              <a:rPr sz="2800" dirty="0">
                <a:latin typeface="Calibri Light"/>
                <a:cs typeface="Calibri Light"/>
              </a:rPr>
              <a:t>y</a:t>
            </a:r>
            <a:endParaRPr sz="280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4142" y="4640300"/>
            <a:ext cx="135890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 Light"/>
                <a:cs typeface="Calibri Light"/>
              </a:rPr>
              <a:t>Key</a:t>
            </a:r>
            <a:r>
              <a:rPr sz="2000" spc="-45" dirty="0">
                <a:latin typeface="Calibri Light"/>
                <a:cs typeface="Calibri Light"/>
              </a:rPr>
              <a:t> </a:t>
            </a:r>
            <a:r>
              <a:rPr sz="2000" spc="-5" dirty="0">
                <a:latin typeface="Calibri Light"/>
                <a:cs typeface="Calibri Light"/>
              </a:rPr>
              <a:t>variables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42498" y="2424138"/>
            <a:ext cx="342074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ts val="2120"/>
              </a:lnSpc>
              <a:spcBef>
                <a:spcPts val="100"/>
              </a:spcBef>
            </a:pPr>
            <a:r>
              <a:rPr sz="2000" spc="-5" dirty="0">
                <a:latin typeface="Calibri Light"/>
                <a:cs typeface="Calibri Light"/>
              </a:rPr>
              <a:t>Web-based</a:t>
            </a:r>
            <a:r>
              <a:rPr sz="2000" spc="-20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–</a:t>
            </a:r>
            <a:endParaRPr sz="2000">
              <a:latin typeface="Calibri Light"/>
              <a:cs typeface="Calibri Light"/>
            </a:endParaRPr>
          </a:p>
          <a:p>
            <a:pPr marL="127635" indent="-90170">
              <a:lnSpc>
                <a:spcPts val="3080"/>
              </a:lnSpc>
              <a:buSzPct val="95000"/>
              <a:buFont typeface="Arial MT"/>
              <a:buChar char="•"/>
              <a:tabLst>
                <a:tab pos="128270" algn="l"/>
              </a:tabLst>
            </a:pPr>
            <a:r>
              <a:rPr sz="2000" spc="-5" dirty="0">
                <a:latin typeface="Calibri Light"/>
                <a:cs typeface="Calibri Light"/>
              </a:rPr>
              <a:t>Connect centre,</a:t>
            </a:r>
            <a:r>
              <a:rPr sz="2000" dirty="0">
                <a:latin typeface="Calibri Light"/>
                <a:cs typeface="Calibri Light"/>
              </a:rPr>
              <a:t> Media</a:t>
            </a:r>
            <a:r>
              <a:rPr sz="2000" spc="-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&amp;</a:t>
            </a:r>
            <a:r>
              <a:rPr sz="2000" spc="-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SM</a:t>
            </a:r>
            <a:r>
              <a:rPr sz="2000" spc="470" dirty="0">
                <a:latin typeface="Calibri Light"/>
                <a:cs typeface="Calibri Light"/>
              </a:rPr>
              <a:t> </a:t>
            </a:r>
            <a:r>
              <a:rPr sz="4200" baseline="-9920" dirty="0">
                <a:latin typeface="Calibri Light"/>
                <a:cs typeface="Calibri Light"/>
              </a:rPr>
              <a:t>+</a:t>
            </a:r>
            <a:endParaRPr sz="4200" baseline="-9920">
              <a:latin typeface="Calibri Light"/>
              <a:cs typeface="Calibri Light"/>
            </a:endParaRPr>
          </a:p>
          <a:p>
            <a:pPr marL="38100">
              <a:lnSpc>
                <a:spcPct val="100000"/>
              </a:lnSpc>
              <a:spcBef>
                <a:spcPts val="80"/>
              </a:spcBef>
            </a:pPr>
            <a:r>
              <a:rPr sz="2000" dirty="0">
                <a:latin typeface="Calibri Light"/>
                <a:cs typeface="Calibri Light"/>
              </a:rPr>
              <a:t>scan</a:t>
            </a:r>
            <a:endParaRPr sz="200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4142" y="1079538"/>
            <a:ext cx="1590040" cy="654685"/>
          </a:xfrm>
          <a:prstGeom prst="rect">
            <a:avLst/>
          </a:prstGeom>
        </p:spPr>
        <p:txBody>
          <a:bodyPr vert="horz" wrap="square" lIns="0" tIns="146050" rIns="0" bIns="0" rtlCol="0">
            <a:spAutoFit/>
          </a:bodyPr>
          <a:lstStyle/>
          <a:p>
            <a:pPr marL="12700" marR="5080">
              <a:lnSpc>
                <a:spcPct val="65000"/>
              </a:lnSpc>
              <a:spcBef>
                <a:spcPts val="1150"/>
              </a:spcBef>
            </a:pPr>
            <a:r>
              <a:rPr sz="2500" spc="-5" dirty="0">
                <a:latin typeface="Calibri Light"/>
                <a:cs typeface="Calibri Light"/>
              </a:rPr>
              <a:t>R</a:t>
            </a:r>
            <a:r>
              <a:rPr sz="2500" dirty="0">
                <a:latin typeface="Calibri Light"/>
                <a:cs typeface="Calibri Light"/>
              </a:rPr>
              <a:t>e</a:t>
            </a:r>
            <a:r>
              <a:rPr sz="2500" spc="-10" dirty="0">
                <a:latin typeface="Calibri Light"/>
                <a:cs typeface="Calibri Light"/>
              </a:rPr>
              <a:t>q</a:t>
            </a:r>
            <a:r>
              <a:rPr sz="2500" spc="-5" dirty="0">
                <a:latin typeface="Calibri Light"/>
                <a:cs typeface="Calibri Light"/>
              </a:rPr>
              <a:t>ui</a:t>
            </a:r>
            <a:r>
              <a:rPr sz="2500" spc="5" dirty="0">
                <a:latin typeface="Calibri Light"/>
                <a:cs typeface="Calibri Light"/>
              </a:rPr>
              <a:t>r</a:t>
            </a:r>
            <a:r>
              <a:rPr sz="2500" spc="-10" dirty="0">
                <a:latin typeface="Calibri Light"/>
                <a:cs typeface="Calibri Light"/>
              </a:rPr>
              <a:t>e</a:t>
            </a:r>
            <a:r>
              <a:rPr sz="2500" dirty="0">
                <a:latin typeface="Calibri Light"/>
                <a:cs typeface="Calibri Light"/>
              </a:rPr>
              <a:t>men  </a:t>
            </a:r>
            <a:r>
              <a:rPr sz="2500" spc="-5" dirty="0">
                <a:latin typeface="Calibri Light"/>
                <a:cs typeface="Calibri Light"/>
              </a:rPr>
              <a:t>ts</a:t>
            </a:r>
            <a:endParaRPr sz="25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984337" y="2559138"/>
            <a:ext cx="218376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10" dirty="0">
                <a:latin typeface="Calibri Light"/>
                <a:cs typeface="Calibri Light"/>
              </a:rPr>
              <a:t>Community-based</a:t>
            </a:r>
            <a:r>
              <a:rPr sz="1900" spc="-15" dirty="0">
                <a:latin typeface="Calibri Light"/>
                <a:cs typeface="Calibri Light"/>
              </a:rPr>
              <a:t> </a:t>
            </a:r>
            <a:r>
              <a:rPr sz="1900" dirty="0">
                <a:latin typeface="Calibri Light"/>
                <a:cs typeface="Calibri Light"/>
              </a:rPr>
              <a:t>–</a:t>
            </a:r>
            <a:endParaRPr sz="1900">
              <a:latin typeface="Calibri Light"/>
              <a:cs typeface="Calibri Light"/>
            </a:endParaRPr>
          </a:p>
          <a:p>
            <a:pPr marL="97155" indent="-85090">
              <a:lnSpc>
                <a:spcPct val="100000"/>
              </a:lnSpc>
              <a:buSzPct val="94736"/>
              <a:buFont typeface="Arial MT"/>
              <a:buChar char="•"/>
              <a:tabLst>
                <a:tab pos="97790" algn="l"/>
              </a:tabLst>
            </a:pPr>
            <a:r>
              <a:rPr sz="1900" spc="-10" dirty="0">
                <a:latin typeface="Calibri Light"/>
                <a:cs typeface="Calibri Light"/>
              </a:rPr>
              <a:t>Community</a:t>
            </a:r>
            <a:r>
              <a:rPr sz="1900" spc="-25" dirty="0">
                <a:latin typeface="Calibri Light"/>
                <a:cs typeface="Calibri Light"/>
              </a:rPr>
              <a:t> </a:t>
            </a:r>
            <a:r>
              <a:rPr sz="1900" spc="-10" dirty="0">
                <a:latin typeface="Calibri Light"/>
                <a:cs typeface="Calibri Light"/>
              </a:rPr>
              <a:t>networks</a:t>
            </a:r>
            <a:endParaRPr sz="19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4142" y="2770809"/>
            <a:ext cx="200723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Calibri Light"/>
                <a:cs typeface="Calibri Light"/>
              </a:rPr>
              <a:t>Integrated</a:t>
            </a:r>
            <a:r>
              <a:rPr sz="2000" spc="-65" dirty="0">
                <a:latin typeface="Calibri Light"/>
                <a:cs typeface="Calibri Light"/>
              </a:rPr>
              <a:t> </a:t>
            </a:r>
            <a:r>
              <a:rPr sz="2000" dirty="0">
                <a:latin typeface="Calibri Light"/>
                <a:cs typeface="Calibri Light"/>
              </a:rPr>
              <a:t>Strategy</a:t>
            </a:r>
            <a:endParaRPr sz="2000">
              <a:latin typeface="Calibri Light"/>
              <a:cs typeface="Calibri Ligh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241623" y="2743021"/>
            <a:ext cx="601980" cy="391160"/>
            <a:chOff x="3241623" y="2743021"/>
            <a:chExt cx="601980" cy="391160"/>
          </a:xfrm>
        </p:grpSpPr>
        <p:sp>
          <p:nvSpPr>
            <p:cNvPr id="11" name="object 11"/>
            <p:cNvSpPr/>
            <p:nvPr/>
          </p:nvSpPr>
          <p:spPr>
            <a:xfrm>
              <a:off x="3247923" y="2749321"/>
              <a:ext cx="589915" cy="378460"/>
            </a:xfrm>
            <a:custGeom>
              <a:avLst/>
              <a:gdLst/>
              <a:ahLst/>
              <a:cxnLst/>
              <a:rect l="l" t="t" r="r" b="b"/>
              <a:pathLst>
                <a:path w="589914" h="378460">
                  <a:moveTo>
                    <a:pt x="399961" y="0"/>
                  </a:moveTo>
                  <a:lnTo>
                    <a:pt x="399961" y="94322"/>
                  </a:lnTo>
                  <a:lnTo>
                    <a:pt x="0" y="94322"/>
                  </a:lnTo>
                  <a:lnTo>
                    <a:pt x="0" y="283324"/>
                  </a:lnTo>
                  <a:lnTo>
                    <a:pt x="399961" y="283324"/>
                  </a:lnTo>
                  <a:lnTo>
                    <a:pt x="399961" y="378002"/>
                  </a:lnTo>
                  <a:lnTo>
                    <a:pt x="589318" y="189001"/>
                  </a:lnTo>
                  <a:lnTo>
                    <a:pt x="399961" y="0"/>
                  </a:lnTo>
                  <a:close/>
                </a:path>
              </a:pathLst>
            </a:custGeom>
            <a:solidFill>
              <a:srgbClr val="5A9A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247923" y="2749321"/>
              <a:ext cx="589915" cy="378460"/>
            </a:xfrm>
            <a:custGeom>
              <a:avLst/>
              <a:gdLst/>
              <a:ahLst/>
              <a:cxnLst/>
              <a:rect l="l" t="t" r="r" b="b"/>
              <a:pathLst>
                <a:path w="589914" h="378460">
                  <a:moveTo>
                    <a:pt x="0" y="94322"/>
                  </a:moveTo>
                  <a:lnTo>
                    <a:pt x="399961" y="94322"/>
                  </a:lnTo>
                  <a:lnTo>
                    <a:pt x="399961" y="0"/>
                  </a:lnTo>
                  <a:lnTo>
                    <a:pt x="589318" y="189001"/>
                  </a:lnTo>
                  <a:lnTo>
                    <a:pt x="399961" y="378002"/>
                  </a:lnTo>
                  <a:lnTo>
                    <a:pt x="399961" y="283324"/>
                  </a:lnTo>
                  <a:lnTo>
                    <a:pt x="0" y="283324"/>
                  </a:lnTo>
                  <a:lnTo>
                    <a:pt x="0" y="94322"/>
                  </a:lnTo>
                  <a:close/>
                </a:path>
              </a:pathLst>
            </a:custGeom>
            <a:ln w="12599">
              <a:solidFill>
                <a:srgbClr val="40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265945" y="1032382"/>
            <a:ext cx="167703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" dirty="0">
                <a:latin typeface="Calibri Light"/>
                <a:cs typeface="Calibri Light"/>
              </a:rPr>
              <a:t>P</a:t>
            </a:r>
            <a:r>
              <a:rPr sz="2800" spc="-5" dirty="0">
                <a:latin typeface="Calibri Light"/>
                <a:cs typeface="Calibri Light"/>
              </a:rPr>
              <a:t>ar</a:t>
            </a:r>
            <a:r>
              <a:rPr sz="2800" spc="5" dirty="0">
                <a:latin typeface="Calibri Light"/>
                <a:cs typeface="Calibri Light"/>
              </a:rPr>
              <a:t>t</a:t>
            </a:r>
            <a:r>
              <a:rPr sz="2800" spc="-5" dirty="0">
                <a:latin typeface="Calibri Light"/>
                <a:cs typeface="Calibri Light"/>
              </a:rPr>
              <a:t>nersh</a:t>
            </a:r>
            <a:r>
              <a:rPr sz="2800" spc="-10" dirty="0">
                <a:latin typeface="Calibri Light"/>
                <a:cs typeface="Calibri Light"/>
              </a:rPr>
              <a:t>i</a:t>
            </a:r>
            <a:r>
              <a:rPr sz="2800" dirty="0">
                <a:latin typeface="Calibri Light"/>
                <a:cs typeface="Calibri Light"/>
              </a:rPr>
              <a:t>p</a:t>
            </a:r>
            <a:endParaRPr sz="2800">
              <a:latin typeface="Calibri Light"/>
              <a:cs typeface="Calibri Ligh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971902" y="1195374"/>
            <a:ext cx="601980" cy="391160"/>
            <a:chOff x="1971902" y="1195374"/>
            <a:chExt cx="601980" cy="391160"/>
          </a:xfrm>
        </p:grpSpPr>
        <p:sp>
          <p:nvSpPr>
            <p:cNvPr id="15" name="object 15"/>
            <p:cNvSpPr/>
            <p:nvPr/>
          </p:nvSpPr>
          <p:spPr>
            <a:xfrm>
              <a:off x="1978202" y="1201674"/>
              <a:ext cx="589915" cy="378460"/>
            </a:xfrm>
            <a:custGeom>
              <a:avLst/>
              <a:gdLst/>
              <a:ahLst/>
              <a:cxnLst/>
              <a:rect l="l" t="t" r="r" b="b"/>
              <a:pathLst>
                <a:path w="589914" h="378459">
                  <a:moveTo>
                    <a:pt x="399961" y="0"/>
                  </a:moveTo>
                  <a:lnTo>
                    <a:pt x="399961" y="94322"/>
                  </a:lnTo>
                  <a:lnTo>
                    <a:pt x="0" y="94322"/>
                  </a:lnTo>
                  <a:lnTo>
                    <a:pt x="0" y="283679"/>
                  </a:lnTo>
                  <a:lnTo>
                    <a:pt x="399961" y="283679"/>
                  </a:lnTo>
                  <a:lnTo>
                    <a:pt x="399961" y="378371"/>
                  </a:lnTo>
                  <a:lnTo>
                    <a:pt x="589318" y="189001"/>
                  </a:lnTo>
                  <a:lnTo>
                    <a:pt x="399961" y="0"/>
                  </a:lnTo>
                  <a:close/>
                </a:path>
              </a:pathLst>
            </a:custGeom>
            <a:solidFill>
              <a:srgbClr val="5A9A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78202" y="1201674"/>
              <a:ext cx="589915" cy="378460"/>
            </a:xfrm>
            <a:custGeom>
              <a:avLst/>
              <a:gdLst/>
              <a:ahLst/>
              <a:cxnLst/>
              <a:rect l="l" t="t" r="r" b="b"/>
              <a:pathLst>
                <a:path w="589914" h="378459">
                  <a:moveTo>
                    <a:pt x="0" y="94322"/>
                  </a:moveTo>
                  <a:lnTo>
                    <a:pt x="399961" y="94322"/>
                  </a:lnTo>
                  <a:lnTo>
                    <a:pt x="399961" y="0"/>
                  </a:lnTo>
                  <a:lnTo>
                    <a:pt x="589318" y="189001"/>
                  </a:lnTo>
                  <a:lnTo>
                    <a:pt x="399961" y="378371"/>
                  </a:lnTo>
                  <a:lnTo>
                    <a:pt x="399961" y="283679"/>
                  </a:lnTo>
                  <a:lnTo>
                    <a:pt x="0" y="283679"/>
                  </a:lnTo>
                  <a:lnTo>
                    <a:pt x="0" y="94322"/>
                  </a:lnTo>
                  <a:close/>
                </a:path>
              </a:pathLst>
            </a:custGeom>
            <a:ln w="12599">
              <a:solidFill>
                <a:srgbClr val="40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pc="-5" dirty="0"/>
              <a:t>NPHCDA</a:t>
            </a:r>
            <a:r>
              <a:rPr dirty="0"/>
              <a:t> –</a:t>
            </a:r>
            <a:r>
              <a:rPr spc="5" dirty="0"/>
              <a:t> </a:t>
            </a:r>
            <a:r>
              <a:rPr spc="-5" dirty="0"/>
              <a:t>National</a:t>
            </a:r>
            <a:r>
              <a:rPr spc="5" dirty="0"/>
              <a:t> </a:t>
            </a:r>
            <a:r>
              <a:rPr dirty="0"/>
              <a:t>Primary</a:t>
            </a:r>
            <a:r>
              <a:rPr spc="10" dirty="0"/>
              <a:t> </a:t>
            </a:r>
            <a:r>
              <a:rPr dirty="0"/>
              <a:t>Health</a:t>
            </a:r>
            <a:r>
              <a:rPr spc="5" dirty="0"/>
              <a:t> </a:t>
            </a:r>
            <a:r>
              <a:rPr spc="-5" dirty="0"/>
              <a:t>Care</a:t>
            </a:r>
            <a:r>
              <a:rPr spc="10" dirty="0"/>
              <a:t> </a:t>
            </a:r>
            <a:r>
              <a:rPr spc="-5" dirty="0"/>
              <a:t>Development</a:t>
            </a:r>
            <a:r>
              <a:rPr spc="5" dirty="0"/>
              <a:t> </a:t>
            </a:r>
            <a:r>
              <a:rPr spc="-5" dirty="0"/>
              <a:t>Agency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10">
              <a:lnSpc>
                <a:spcPts val="2010"/>
              </a:lnSpc>
            </a:pPr>
            <a:fld id="{81D60167-4931-47E6-BA6A-407CBD079E47}" type="slidenum">
              <a:rPr spc="15" dirty="0"/>
              <a:t>31</a:t>
            </a:fld>
            <a:endParaRPr spc="15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637" y="914044"/>
            <a:ext cx="10601274" cy="526103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4861" y="238582"/>
            <a:ext cx="425005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5" dirty="0">
                <a:latin typeface="Calibri Light"/>
                <a:cs typeface="Calibri Light"/>
              </a:rPr>
              <a:t>Rumour</a:t>
            </a:r>
            <a:r>
              <a:rPr sz="3200" b="0" spc="-30" dirty="0">
                <a:latin typeface="Calibri Light"/>
                <a:cs typeface="Calibri Light"/>
              </a:rPr>
              <a:t> </a:t>
            </a:r>
            <a:r>
              <a:rPr sz="3200" b="0" spc="-10" dirty="0">
                <a:latin typeface="Calibri Light"/>
                <a:cs typeface="Calibri Light"/>
              </a:rPr>
              <a:t>response</a:t>
            </a:r>
            <a:r>
              <a:rPr sz="3200" b="0" spc="-20" dirty="0">
                <a:latin typeface="Calibri Light"/>
                <a:cs typeface="Calibri Light"/>
              </a:rPr>
              <a:t> </a:t>
            </a:r>
            <a:r>
              <a:rPr sz="3200" b="0" spc="-15" dirty="0">
                <a:latin typeface="Calibri Light"/>
                <a:cs typeface="Calibri Light"/>
              </a:rPr>
              <a:t>process</a:t>
            </a:r>
            <a:endParaRPr sz="32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73546" y="3244938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9385" y="3256457"/>
            <a:ext cx="9169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es</a:t>
            </a:r>
            <a:r>
              <a:rPr sz="1800" spc="-10" dirty="0">
                <a:latin typeface="Calibri"/>
                <a:cs typeface="Calibri"/>
              </a:rPr>
              <a:t>p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nse  </a:t>
            </a:r>
            <a:r>
              <a:rPr sz="1800" spc="-10" dirty="0">
                <a:latin typeface="Calibri"/>
                <a:cs typeface="Calibri"/>
              </a:rPr>
              <a:t>drafted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21421" y="3126854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305825" y="3138017"/>
            <a:ext cx="10039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Infograph </a:t>
            </a:r>
            <a:r>
              <a:rPr sz="1800" dirty="0">
                <a:latin typeface="Calibri"/>
                <a:cs typeface="Calibri"/>
              </a:rPr>
              <a:t> de</a:t>
            </a:r>
            <a:r>
              <a:rPr sz="1800" spc="5" dirty="0">
                <a:latin typeface="Calibri"/>
                <a:cs typeface="Calibri"/>
              </a:rPr>
              <a:t>v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5" dirty="0">
                <a:latin typeface="Calibri"/>
                <a:cs typeface="Calibri"/>
              </a:rPr>
              <a:t>l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ped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01974" y="3244938"/>
            <a:ext cx="106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•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87457" y="3256457"/>
            <a:ext cx="1010919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Response </a:t>
            </a:r>
            <a:r>
              <a:rPr sz="1800" dirty="0">
                <a:latin typeface="Calibri"/>
                <a:cs typeface="Calibri"/>
              </a:rPr>
              <a:t> m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i</a:t>
            </a:r>
            <a:r>
              <a:rPr sz="1800" spc="-15" dirty="0">
                <a:latin typeface="Calibri"/>
                <a:cs typeface="Calibri"/>
              </a:rPr>
              <a:t>t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dirty="0">
                <a:latin typeface="Calibri"/>
                <a:cs typeface="Calibri"/>
              </a:rPr>
              <a:t>red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097085" y="4132084"/>
            <a:ext cx="5561330" cy="1282700"/>
            <a:chOff x="3097085" y="4132084"/>
            <a:chExt cx="5561330" cy="128270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97085" y="4132084"/>
              <a:ext cx="1384553" cy="12826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659725" y="4406404"/>
              <a:ext cx="998639" cy="998639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pc="-5" dirty="0"/>
              <a:t>NPHCDA</a:t>
            </a:r>
            <a:r>
              <a:rPr dirty="0"/>
              <a:t> –</a:t>
            </a:r>
            <a:r>
              <a:rPr spc="5" dirty="0"/>
              <a:t> </a:t>
            </a:r>
            <a:r>
              <a:rPr spc="-5" dirty="0"/>
              <a:t>National</a:t>
            </a:r>
            <a:r>
              <a:rPr spc="5" dirty="0"/>
              <a:t> </a:t>
            </a:r>
            <a:r>
              <a:rPr dirty="0"/>
              <a:t>Primary</a:t>
            </a:r>
            <a:r>
              <a:rPr spc="10" dirty="0"/>
              <a:t> </a:t>
            </a:r>
            <a:r>
              <a:rPr dirty="0"/>
              <a:t>Health</a:t>
            </a:r>
            <a:r>
              <a:rPr spc="5" dirty="0"/>
              <a:t> </a:t>
            </a:r>
            <a:r>
              <a:rPr spc="-5" dirty="0"/>
              <a:t>Care</a:t>
            </a:r>
            <a:r>
              <a:rPr spc="10" dirty="0"/>
              <a:t> </a:t>
            </a:r>
            <a:r>
              <a:rPr spc="-5" dirty="0"/>
              <a:t>Development</a:t>
            </a:r>
            <a:r>
              <a:rPr spc="5" dirty="0"/>
              <a:t> </a:t>
            </a:r>
            <a:r>
              <a:rPr spc="-5" dirty="0"/>
              <a:t>Agency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10">
              <a:lnSpc>
                <a:spcPts val="2010"/>
              </a:lnSpc>
            </a:pPr>
            <a:fld id="{81D60167-4931-47E6-BA6A-407CBD079E47}" type="slidenum">
              <a:rPr spc="15" dirty="0"/>
              <a:t>32</a:t>
            </a:fld>
            <a:endParaRPr spc="15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009802" cy="85679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92040" y="12"/>
            <a:ext cx="1000074" cy="91403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2708" y="1137944"/>
            <a:ext cx="9220091" cy="434326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pc="-5" dirty="0"/>
              <a:t>NPHCDA</a:t>
            </a:r>
            <a:r>
              <a:rPr dirty="0"/>
              <a:t> –</a:t>
            </a:r>
            <a:r>
              <a:rPr spc="5" dirty="0"/>
              <a:t> </a:t>
            </a:r>
            <a:r>
              <a:rPr spc="-5" dirty="0"/>
              <a:t>National</a:t>
            </a:r>
            <a:r>
              <a:rPr spc="5" dirty="0"/>
              <a:t> </a:t>
            </a:r>
            <a:r>
              <a:rPr dirty="0"/>
              <a:t>Primary</a:t>
            </a:r>
            <a:r>
              <a:rPr spc="10" dirty="0"/>
              <a:t> </a:t>
            </a:r>
            <a:r>
              <a:rPr dirty="0"/>
              <a:t>Health</a:t>
            </a:r>
            <a:r>
              <a:rPr spc="5" dirty="0"/>
              <a:t> </a:t>
            </a:r>
            <a:r>
              <a:rPr spc="-5" dirty="0"/>
              <a:t>Care</a:t>
            </a:r>
            <a:r>
              <a:rPr spc="10" dirty="0"/>
              <a:t> </a:t>
            </a:r>
            <a:r>
              <a:rPr spc="-5" dirty="0"/>
              <a:t>Development</a:t>
            </a:r>
            <a:r>
              <a:rPr spc="5" dirty="0"/>
              <a:t> </a:t>
            </a:r>
            <a:r>
              <a:rPr spc="-5" dirty="0"/>
              <a:t>Agency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910">
              <a:lnSpc>
                <a:spcPts val="2010"/>
              </a:lnSpc>
            </a:pPr>
            <a:fld id="{81D60167-4931-47E6-BA6A-407CBD079E47}" type="slidenum">
              <a:rPr spc="15" dirty="0"/>
              <a:t>33</a:t>
            </a:fld>
            <a:endParaRPr spc="1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55" y="6428879"/>
            <a:ext cx="12192635" cy="430530"/>
          </a:xfrm>
          <a:custGeom>
            <a:avLst/>
            <a:gdLst/>
            <a:ahLst/>
            <a:cxnLst/>
            <a:rect l="l" t="t" r="r" b="b"/>
            <a:pathLst>
              <a:path w="12192635" h="430529">
                <a:moveTo>
                  <a:pt x="12192114" y="0"/>
                </a:moveTo>
                <a:lnTo>
                  <a:pt x="0" y="0"/>
                </a:lnTo>
                <a:lnTo>
                  <a:pt x="0" y="430199"/>
                </a:lnTo>
                <a:lnTo>
                  <a:pt x="6096241" y="430199"/>
                </a:lnTo>
                <a:lnTo>
                  <a:pt x="12192114" y="430199"/>
                </a:lnTo>
                <a:lnTo>
                  <a:pt x="12192114" y="0"/>
                </a:lnTo>
                <a:close/>
              </a:path>
            </a:pathLst>
          </a:custGeom>
          <a:solidFill>
            <a:srgbClr val="2E571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14483" y="661695"/>
            <a:ext cx="7491222" cy="562931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63703" y="1164856"/>
            <a:ext cx="10985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Arial MT"/>
                <a:cs typeface="Arial MT"/>
              </a:rPr>
              <a:t>•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9541" y="1178547"/>
            <a:ext cx="6918959" cy="892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99800"/>
              </a:lnSpc>
              <a:spcBef>
                <a:spcPts val="100"/>
              </a:spcBef>
            </a:pPr>
            <a:r>
              <a:rPr sz="1900" spc="-5" dirty="0">
                <a:latin typeface="Arial MT"/>
                <a:cs typeface="Arial MT"/>
              </a:rPr>
              <a:t>The Nigeria COVID-19 vaccine introduction technical working 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group (TWG) has continued to meet daily to track and monitor </a:t>
            </a:r>
            <a:r>
              <a:rPr sz="1900" dirty="0">
                <a:latin typeface="Arial MT"/>
                <a:cs typeface="Arial MT"/>
              </a:rPr>
              <a:t> the</a:t>
            </a:r>
            <a:r>
              <a:rPr sz="1900" spc="45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status</a:t>
            </a:r>
            <a:r>
              <a:rPr sz="1900" spc="45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of</a:t>
            </a:r>
            <a:r>
              <a:rPr sz="1900" spc="44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preparedness</a:t>
            </a:r>
            <a:r>
              <a:rPr sz="1900" spc="459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towards</a:t>
            </a:r>
            <a:r>
              <a:rPr sz="1900" spc="45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the</a:t>
            </a:r>
            <a:r>
              <a:rPr sz="1900" spc="459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successful</a:t>
            </a:r>
            <a:r>
              <a:rPr sz="1900" spc="45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roll-out</a:t>
            </a:r>
            <a:r>
              <a:rPr sz="1900" spc="45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of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9541" y="2046147"/>
            <a:ext cx="322389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5" dirty="0">
                <a:latin typeface="Arial MT"/>
                <a:cs typeface="Arial MT"/>
              </a:rPr>
              <a:t>COVID-19</a:t>
            </a:r>
            <a:r>
              <a:rPr sz="1900" spc="-3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vaccines</a:t>
            </a:r>
            <a:r>
              <a:rPr sz="1900" spc="-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in</a:t>
            </a:r>
            <a:r>
              <a:rPr sz="1900" spc="-2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Nigeria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3703" y="2655620"/>
            <a:ext cx="10985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Arial MT"/>
                <a:cs typeface="Arial MT"/>
              </a:rPr>
              <a:t>•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9541" y="2669666"/>
            <a:ext cx="691832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spc="-5" dirty="0">
                <a:latin typeface="Arial MT"/>
                <a:cs typeface="Arial MT"/>
              </a:rPr>
              <a:t>The</a:t>
            </a:r>
            <a:r>
              <a:rPr sz="1900" spc="27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technical</a:t>
            </a:r>
            <a:r>
              <a:rPr sz="1900" spc="27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working</a:t>
            </a:r>
            <a:r>
              <a:rPr sz="1900" spc="27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group</a:t>
            </a:r>
            <a:r>
              <a:rPr sz="1900" spc="27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(TWG)</a:t>
            </a:r>
            <a:r>
              <a:rPr sz="1900" spc="27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has</a:t>
            </a:r>
            <a:r>
              <a:rPr sz="1900" spc="270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4</a:t>
            </a:r>
            <a:r>
              <a:rPr sz="1900" spc="27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subgroups</a:t>
            </a:r>
            <a:r>
              <a:rPr sz="1900" spc="265" dirty="0">
                <a:latin typeface="Arial MT"/>
                <a:cs typeface="Arial MT"/>
              </a:rPr>
              <a:t> </a:t>
            </a:r>
            <a:r>
              <a:rPr sz="1900" dirty="0">
                <a:latin typeface="Arial MT"/>
                <a:cs typeface="Arial MT"/>
              </a:rPr>
              <a:t>–</a:t>
            </a:r>
            <a:r>
              <a:rPr sz="1900" spc="28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meets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2241" y="2959100"/>
            <a:ext cx="49530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Arial MT"/>
                <a:cs typeface="Arial MT"/>
              </a:rPr>
              <a:t>d</a:t>
            </a:r>
            <a:r>
              <a:rPr sz="1900" spc="-10" dirty="0">
                <a:latin typeface="Arial MT"/>
                <a:cs typeface="Arial MT"/>
              </a:rPr>
              <a:t>a</a:t>
            </a:r>
            <a:r>
              <a:rPr sz="1900" spc="-5" dirty="0">
                <a:latin typeface="Arial MT"/>
                <a:cs typeface="Arial MT"/>
              </a:rPr>
              <a:t>il</a:t>
            </a:r>
            <a:r>
              <a:rPr sz="1900" dirty="0">
                <a:latin typeface="Arial MT"/>
                <a:cs typeface="Arial MT"/>
              </a:rPr>
              <a:t>y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33602" y="3253935"/>
            <a:ext cx="144780" cy="1761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49900"/>
              </a:lnSpc>
              <a:spcBef>
                <a:spcPts val="100"/>
              </a:spcBef>
            </a:pPr>
            <a:r>
              <a:rPr sz="1900" dirty="0">
                <a:latin typeface="Courier New"/>
                <a:cs typeface="Courier New"/>
              </a:rPr>
              <a:t>o  o  o  o</a:t>
            </a:r>
            <a:endParaRPr sz="1900">
              <a:latin typeface="Courier New"/>
              <a:cs typeface="Courier Ne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3980" y="3288136"/>
            <a:ext cx="4885690" cy="1760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86385">
              <a:lnSpc>
                <a:spcPct val="149600"/>
              </a:lnSpc>
              <a:spcBef>
                <a:spcPts val="100"/>
              </a:spcBef>
            </a:pPr>
            <a:r>
              <a:rPr sz="1900" spc="-5" dirty="0">
                <a:latin typeface="Arial MT"/>
                <a:cs typeface="Arial MT"/>
              </a:rPr>
              <a:t>Planning, coordination and service delivery </a:t>
            </a:r>
            <a:r>
              <a:rPr sz="1900" spc="-5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Surveillance</a:t>
            </a:r>
            <a:r>
              <a:rPr sz="1900" spc="-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and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micro-planning</a:t>
            </a:r>
            <a:endParaRPr sz="1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35"/>
              </a:spcBef>
            </a:pPr>
            <a:r>
              <a:rPr sz="1900" spc="-5" dirty="0">
                <a:latin typeface="Arial MT"/>
                <a:cs typeface="Arial MT"/>
              </a:rPr>
              <a:t>Vaccine</a:t>
            </a:r>
            <a:r>
              <a:rPr sz="1900" spc="-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safety,</a:t>
            </a:r>
            <a:r>
              <a:rPr sz="1900" spc="-1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cold</a:t>
            </a:r>
            <a:r>
              <a:rPr sz="1900" spc="-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chain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and</a:t>
            </a:r>
            <a:r>
              <a:rPr sz="1900" spc="-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logistics</a:t>
            </a:r>
            <a:endParaRPr sz="19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145"/>
              </a:spcBef>
            </a:pPr>
            <a:r>
              <a:rPr sz="1900" spc="-5" dirty="0">
                <a:latin typeface="Arial MT"/>
                <a:cs typeface="Arial MT"/>
              </a:rPr>
              <a:t>Risk</a:t>
            </a:r>
            <a:r>
              <a:rPr sz="1900" spc="-1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communication</a:t>
            </a:r>
            <a:r>
              <a:rPr sz="1900" spc="-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and</a:t>
            </a:r>
            <a:r>
              <a:rPr sz="1900" spc="-1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Demand</a:t>
            </a:r>
            <a:r>
              <a:rPr sz="1900" spc="-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Generation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3703" y="5304866"/>
            <a:ext cx="10985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Arial MT"/>
                <a:cs typeface="Arial MT"/>
              </a:rPr>
              <a:t>•</a:t>
            </a:r>
            <a:endParaRPr sz="19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9541" y="5318899"/>
            <a:ext cx="6920230" cy="89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900" spc="-5" dirty="0">
                <a:latin typeface="Arial MT"/>
                <a:cs typeface="Arial MT"/>
              </a:rPr>
              <a:t>The technical sub-committees have been up and doing working </a:t>
            </a:r>
            <a:r>
              <a:rPr sz="1900" dirty="0">
                <a:latin typeface="Arial MT"/>
                <a:cs typeface="Arial MT"/>
              </a:rPr>
              <a:t> to </a:t>
            </a:r>
            <a:r>
              <a:rPr sz="1900" spc="-5" dirty="0">
                <a:latin typeface="Arial MT"/>
                <a:cs typeface="Arial MT"/>
              </a:rPr>
              <a:t>ensure that </a:t>
            </a:r>
            <a:r>
              <a:rPr sz="1900" dirty="0">
                <a:latin typeface="Arial MT"/>
                <a:cs typeface="Arial MT"/>
              </a:rPr>
              <a:t>the </a:t>
            </a:r>
            <a:r>
              <a:rPr sz="1900" spc="-5" dirty="0">
                <a:latin typeface="Arial MT"/>
                <a:cs typeface="Arial MT"/>
              </a:rPr>
              <a:t>country is adequately prepared </a:t>
            </a:r>
            <a:r>
              <a:rPr sz="1900" dirty="0">
                <a:latin typeface="Arial MT"/>
                <a:cs typeface="Arial MT"/>
              </a:rPr>
              <a:t>to </a:t>
            </a:r>
            <a:r>
              <a:rPr sz="1900" spc="-5" dirty="0">
                <a:latin typeface="Arial MT"/>
                <a:cs typeface="Arial MT"/>
              </a:rPr>
              <a:t>vaccinate 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Nigerians with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safe</a:t>
            </a:r>
            <a:r>
              <a:rPr sz="1900" spc="-1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and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efficacious</a:t>
            </a:r>
            <a:r>
              <a:rPr sz="1900" spc="-15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COVID-19</a:t>
            </a:r>
            <a:r>
              <a:rPr sz="1900" dirty="0">
                <a:latin typeface="Arial MT"/>
                <a:cs typeface="Arial MT"/>
              </a:rPr>
              <a:t> </a:t>
            </a:r>
            <a:r>
              <a:rPr sz="1900" spc="-5" dirty="0">
                <a:latin typeface="Arial MT"/>
                <a:cs typeface="Arial MT"/>
              </a:rPr>
              <a:t>vaccines</a:t>
            </a:r>
            <a:endParaRPr sz="19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22396" y="110877"/>
            <a:ext cx="12070080" cy="5882005"/>
            <a:chOff x="122396" y="110877"/>
            <a:chExt cx="12070080" cy="5882005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24964" y="1442516"/>
              <a:ext cx="4279684" cy="433404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615085" y="1171079"/>
              <a:ext cx="4577080" cy="4821555"/>
            </a:xfrm>
            <a:custGeom>
              <a:avLst/>
              <a:gdLst/>
              <a:ahLst/>
              <a:cxnLst/>
              <a:rect l="l" t="t" r="r" b="b"/>
              <a:pathLst>
                <a:path w="4577080" h="4821555">
                  <a:moveTo>
                    <a:pt x="4577029" y="0"/>
                  </a:moveTo>
                  <a:lnTo>
                    <a:pt x="0" y="0"/>
                  </a:lnTo>
                  <a:lnTo>
                    <a:pt x="0" y="4821478"/>
                  </a:lnTo>
                  <a:lnTo>
                    <a:pt x="2288514" y="4821478"/>
                  </a:lnTo>
                  <a:lnTo>
                    <a:pt x="4577029" y="4821478"/>
                  </a:lnTo>
                  <a:lnTo>
                    <a:pt x="4577029" y="0"/>
                  </a:lnTo>
                  <a:close/>
                </a:path>
              </a:pathLst>
            </a:custGeom>
            <a:solidFill>
              <a:srgbClr val="FFFFFF">
                <a:alpha val="6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7076" y="115557"/>
              <a:ext cx="11911330" cy="609600"/>
            </a:xfrm>
            <a:custGeom>
              <a:avLst/>
              <a:gdLst/>
              <a:ahLst/>
              <a:cxnLst/>
              <a:rect l="l" t="t" r="r" b="b"/>
              <a:pathLst>
                <a:path w="11911330" h="609600">
                  <a:moveTo>
                    <a:pt x="5955487" y="609485"/>
                  </a:moveTo>
                  <a:lnTo>
                    <a:pt x="0" y="609485"/>
                  </a:lnTo>
                  <a:lnTo>
                    <a:pt x="0" y="0"/>
                  </a:lnTo>
                  <a:lnTo>
                    <a:pt x="11910961" y="0"/>
                  </a:lnTo>
                  <a:lnTo>
                    <a:pt x="11910961" y="609485"/>
                  </a:lnTo>
                  <a:lnTo>
                    <a:pt x="5955487" y="609485"/>
                  </a:lnTo>
                  <a:close/>
                </a:path>
              </a:pathLst>
            </a:custGeom>
            <a:ln w="93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1973496" y="6503657"/>
            <a:ext cx="1416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114376" y="102857"/>
            <a:ext cx="33426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Arial"/>
                <a:cs typeface="Arial"/>
              </a:rPr>
              <a:t>Background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(2/2)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69833" y="1293558"/>
            <a:ext cx="8368665" cy="751840"/>
            <a:chOff x="1769833" y="1293558"/>
            <a:chExt cx="8368665" cy="751840"/>
          </a:xfrm>
        </p:grpSpPr>
        <p:sp>
          <p:nvSpPr>
            <p:cNvPr id="3" name="object 3"/>
            <p:cNvSpPr/>
            <p:nvPr/>
          </p:nvSpPr>
          <p:spPr>
            <a:xfrm>
              <a:off x="1789201" y="1312926"/>
              <a:ext cx="8329930" cy="713105"/>
            </a:xfrm>
            <a:custGeom>
              <a:avLst/>
              <a:gdLst/>
              <a:ahLst/>
              <a:cxnLst/>
              <a:rect l="l" t="t" r="r" b="b"/>
              <a:pathLst>
                <a:path w="8329930" h="713105">
                  <a:moveTo>
                    <a:pt x="8329675" y="0"/>
                  </a:moveTo>
                  <a:lnTo>
                    <a:pt x="0" y="0"/>
                  </a:lnTo>
                  <a:lnTo>
                    <a:pt x="0" y="712800"/>
                  </a:lnTo>
                  <a:lnTo>
                    <a:pt x="4164838" y="712800"/>
                  </a:lnTo>
                  <a:lnTo>
                    <a:pt x="8329675" y="712800"/>
                  </a:lnTo>
                  <a:lnTo>
                    <a:pt x="8329675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89201" y="1312926"/>
              <a:ext cx="8329930" cy="713105"/>
            </a:xfrm>
            <a:custGeom>
              <a:avLst/>
              <a:gdLst/>
              <a:ahLst/>
              <a:cxnLst/>
              <a:rect l="l" t="t" r="r" b="b"/>
              <a:pathLst>
                <a:path w="8329930" h="713105">
                  <a:moveTo>
                    <a:pt x="4164838" y="712800"/>
                  </a:moveTo>
                  <a:lnTo>
                    <a:pt x="0" y="712800"/>
                  </a:lnTo>
                  <a:lnTo>
                    <a:pt x="0" y="0"/>
                  </a:lnTo>
                  <a:lnTo>
                    <a:pt x="8329675" y="0"/>
                  </a:lnTo>
                  <a:lnTo>
                    <a:pt x="8329675" y="712800"/>
                  </a:lnTo>
                  <a:lnTo>
                    <a:pt x="4164838" y="712800"/>
                  </a:lnTo>
                  <a:close/>
                </a:path>
              </a:pathLst>
            </a:custGeom>
            <a:ln w="38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229015" y="1581010"/>
            <a:ext cx="12795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Background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770121" y="2216158"/>
            <a:ext cx="8368030" cy="722630"/>
            <a:chOff x="1770121" y="2216158"/>
            <a:chExt cx="8368030" cy="722630"/>
          </a:xfrm>
        </p:grpSpPr>
        <p:sp>
          <p:nvSpPr>
            <p:cNvPr id="7" name="object 7"/>
            <p:cNvSpPr/>
            <p:nvPr/>
          </p:nvSpPr>
          <p:spPr>
            <a:xfrm>
              <a:off x="1789201" y="2235238"/>
              <a:ext cx="8329930" cy="684530"/>
            </a:xfrm>
            <a:custGeom>
              <a:avLst/>
              <a:gdLst/>
              <a:ahLst/>
              <a:cxnLst/>
              <a:rect l="l" t="t" r="r" b="b"/>
              <a:pathLst>
                <a:path w="8329930" h="684530">
                  <a:moveTo>
                    <a:pt x="8329675" y="0"/>
                  </a:moveTo>
                  <a:lnTo>
                    <a:pt x="0" y="0"/>
                  </a:lnTo>
                  <a:lnTo>
                    <a:pt x="0" y="683996"/>
                  </a:lnTo>
                  <a:lnTo>
                    <a:pt x="4164838" y="683996"/>
                  </a:lnTo>
                  <a:lnTo>
                    <a:pt x="8329675" y="683996"/>
                  </a:lnTo>
                  <a:lnTo>
                    <a:pt x="8329675" y="0"/>
                  </a:lnTo>
                  <a:close/>
                </a:path>
              </a:pathLst>
            </a:custGeom>
            <a:solidFill>
              <a:srgbClr val="37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89201" y="2235238"/>
              <a:ext cx="8329930" cy="684530"/>
            </a:xfrm>
            <a:custGeom>
              <a:avLst/>
              <a:gdLst/>
              <a:ahLst/>
              <a:cxnLst/>
              <a:rect l="l" t="t" r="r" b="b"/>
              <a:pathLst>
                <a:path w="8329930" h="684530">
                  <a:moveTo>
                    <a:pt x="4164838" y="683996"/>
                  </a:moveTo>
                  <a:lnTo>
                    <a:pt x="0" y="683996"/>
                  </a:lnTo>
                  <a:lnTo>
                    <a:pt x="0" y="0"/>
                  </a:lnTo>
                  <a:lnTo>
                    <a:pt x="8329675" y="0"/>
                  </a:lnTo>
                  <a:lnTo>
                    <a:pt x="8329675" y="683996"/>
                  </a:lnTo>
                  <a:lnTo>
                    <a:pt x="4164838" y="683996"/>
                  </a:lnTo>
                  <a:close/>
                </a:path>
              </a:pathLst>
            </a:custGeom>
            <a:ln w="38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229015" y="2488933"/>
            <a:ext cx="45777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Planning,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coordination</a:t>
            </a:r>
            <a:r>
              <a:rPr sz="20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delivery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770121" y="3158638"/>
            <a:ext cx="8368030" cy="748030"/>
            <a:chOff x="1770121" y="3158638"/>
            <a:chExt cx="8368030" cy="748030"/>
          </a:xfrm>
        </p:grpSpPr>
        <p:sp>
          <p:nvSpPr>
            <p:cNvPr id="11" name="object 11"/>
            <p:cNvSpPr/>
            <p:nvPr/>
          </p:nvSpPr>
          <p:spPr>
            <a:xfrm>
              <a:off x="1789201" y="3177717"/>
              <a:ext cx="8329930" cy="709930"/>
            </a:xfrm>
            <a:custGeom>
              <a:avLst/>
              <a:gdLst/>
              <a:ahLst/>
              <a:cxnLst/>
              <a:rect l="l" t="t" r="r" b="b"/>
              <a:pathLst>
                <a:path w="8329930" h="709929">
                  <a:moveTo>
                    <a:pt x="8329675" y="0"/>
                  </a:moveTo>
                  <a:lnTo>
                    <a:pt x="0" y="0"/>
                  </a:lnTo>
                  <a:lnTo>
                    <a:pt x="0" y="709561"/>
                  </a:lnTo>
                  <a:lnTo>
                    <a:pt x="4164838" y="709561"/>
                  </a:lnTo>
                  <a:lnTo>
                    <a:pt x="8329675" y="709561"/>
                  </a:lnTo>
                  <a:lnTo>
                    <a:pt x="8329675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89201" y="3177717"/>
              <a:ext cx="8329930" cy="709930"/>
            </a:xfrm>
            <a:custGeom>
              <a:avLst/>
              <a:gdLst/>
              <a:ahLst/>
              <a:cxnLst/>
              <a:rect l="l" t="t" r="r" b="b"/>
              <a:pathLst>
                <a:path w="8329930" h="709929">
                  <a:moveTo>
                    <a:pt x="4164838" y="709561"/>
                  </a:moveTo>
                  <a:lnTo>
                    <a:pt x="0" y="709561"/>
                  </a:lnTo>
                  <a:lnTo>
                    <a:pt x="0" y="0"/>
                  </a:lnTo>
                  <a:lnTo>
                    <a:pt x="8329675" y="0"/>
                  </a:lnTo>
                  <a:lnTo>
                    <a:pt x="8329675" y="709561"/>
                  </a:lnTo>
                  <a:lnTo>
                    <a:pt x="4164838" y="709561"/>
                  </a:lnTo>
                  <a:close/>
                </a:path>
              </a:pathLst>
            </a:custGeom>
            <a:ln w="38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417098" y="382219"/>
            <a:ext cx="887094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Outline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0" y="999718"/>
            <a:ext cx="12193270" cy="1032510"/>
            <a:chOff x="0" y="999718"/>
            <a:chExt cx="12193270" cy="103251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99718"/>
              <a:ext cx="12192838" cy="38771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109522" y="1069555"/>
              <a:ext cx="9465310" cy="27305"/>
            </a:xfrm>
            <a:custGeom>
              <a:avLst/>
              <a:gdLst/>
              <a:ahLst/>
              <a:cxnLst/>
              <a:rect l="l" t="t" r="r" b="b"/>
              <a:pathLst>
                <a:path w="9465310" h="27305">
                  <a:moveTo>
                    <a:pt x="0" y="27000"/>
                  </a:moveTo>
                  <a:lnTo>
                    <a:pt x="9464751" y="0"/>
                  </a:lnTo>
                </a:path>
              </a:pathLst>
            </a:custGeom>
            <a:ln w="6479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14437" y="1325156"/>
              <a:ext cx="200660" cy="700405"/>
            </a:xfrm>
            <a:custGeom>
              <a:avLst/>
              <a:gdLst/>
              <a:ahLst/>
              <a:cxnLst/>
              <a:rect l="l" t="t" r="r" b="b"/>
              <a:pathLst>
                <a:path w="200659" h="700405">
                  <a:moveTo>
                    <a:pt x="200164" y="0"/>
                  </a:moveTo>
                  <a:lnTo>
                    <a:pt x="0" y="0"/>
                  </a:lnTo>
                  <a:lnTo>
                    <a:pt x="0" y="700201"/>
                  </a:lnTo>
                  <a:lnTo>
                    <a:pt x="100088" y="700201"/>
                  </a:lnTo>
                  <a:lnTo>
                    <a:pt x="200164" y="700201"/>
                  </a:lnTo>
                  <a:lnTo>
                    <a:pt x="200164" y="0"/>
                  </a:lnTo>
                  <a:close/>
                </a:path>
              </a:pathLst>
            </a:custGeom>
            <a:solidFill>
              <a:srgbClr val="37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14437" y="1325156"/>
              <a:ext cx="200660" cy="700405"/>
            </a:xfrm>
            <a:custGeom>
              <a:avLst/>
              <a:gdLst/>
              <a:ahLst/>
              <a:cxnLst/>
              <a:rect l="l" t="t" r="r" b="b"/>
              <a:pathLst>
                <a:path w="200659" h="700405">
                  <a:moveTo>
                    <a:pt x="100088" y="700201"/>
                  </a:moveTo>
                  <a:lnTo>
                    <a:pt x="0" y="700201"/>
                  </a:lnTo>
                  <a:lnTo>
                    <a:pt x="0" y="0"/>
                  </a:lnTo>
                  <a:lnTo>
                    <a:pt x="200164" y="0"/>
                  </a:lnTo>
                  <a:lnTo>
                    <a:pt x="200164" y="700201"/>
                  </a:lnTo>
                  <a:lnTo>
                    <a:pt x="100088" y="700201"/>
                  </a:lnTo>
                  <a:close/>
                </a:path>
              </a:pathLst>
            </a:custGeom>
            <a:ln w="12599">
              <a:solidFill>
                <a:srgbClr val="40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408137" y="2213101"/>
            <a:ext cx="213360" cy="712470"/>
            <a:chOff x="1408137" y="2213101"/>
            <a:chExt cx="213360" cy="712470"/>
          </a:xfrm>
        </p:grpSpPr>
        <p:sp>
          <p:nvSpPr>
            <p:cNvPr id="20" name="object 20"/>
            <p:cNvSpPr/>
            <p:nvPr/>
          </p:nvSpPr>
          <p:spPr>
            <a:xfrm>
              <a:off x="1414437" y="2219401"/>
              <a:ext cx="200660" cy="700405"/>
            </a:xfrm>
            <a:custGeom>
              <a:avLst/>
              <a:gdLst/>
              <a:ahLst/>
              <a:cxnLst/>
              <a:rect l="l" t="t" r="r" b="b"/>
              <a:pathLst>
                <a:path w="200659" h="700405">
                  <a:moveTo>
                    <a:pt x="200164" y="0"/>
                  </a:moveTo>
                  <a:lnTo>
                    <a:pt x="0" y="0"/>
                  </a:lnTo>
                  <a:lnTo>
                    <a:pt x="0" y="699833"/>
                  </a:lnTo>
                  <a:lnTo>
                    <a:pt x="100088" y="699833"/>
                  </a:lnTo>
                  <a:lnTo>
                    <a:pt x="200164" y="699833"/>
                  </a:lnTo>
                  <a:lnTo>
                    <a:pt x="200164" y="0"/>
                  </a:lnTo>
                  <a:close/>
                </a:path>
              </a:pathLst>
            </a:custGeom>
            <a:solidFill>
              <a:srgbClr val="37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14437" y="2219401"/>
              <a:ext cx="200660" cy="700405"/>
            </a:xfrm>
            <a:custGeom>
              <a:avLst/>
              <a:gdLst/>
              <a:ahLst/>
              <a:cxnLst/>
              <a:rect l="l" t="t" r="r" b="b"/>
              <a:pathLst>
                <a:path w="200659" h="700405">
                  <a:moveTo>
                    <a:pt x="100088" y="699833"/>
                  </a:moveTo>
                  <a:lnTo>
                    <a:pt x="0" y="699833"/>
                  </a:lnTo>
                  <a:lnTo>
                    <a:pt x="0" y="0"/>
                  </a:lnTo>
                  <a:lnTo>
                    <a:pt x="200164" y="0"/>
                  </a:lnTo>
                  <a:lnTo>
                    <a:pt x="200164" y="699833"/>
                  </a:lnTo>
                  <a:lnTo>
                    <a:pt x="100088" y="699833"/>
                  </a:lnTo>
                  <a:close/>
                </a:path>
              </a:pathLst>
            </a:custGeom>
            <a:ln w="12599">
              <a:solidFill>
                <a:srgbClr val="40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407781" y="3181501"/>
            <a:ext cx="232410" cy="712470"/>
            <a:chOff x="1407781" y="3181501"/>
            <a:chExt cx="232410" cy="712470"/>
          </a:xfrm>
        </p:grpSpPr>
        <p:sp>
          <p:nvSpPr>
            <p:cNvPr id="23" name="object 23"/>
            <p:cNvSpPr/>
            <p:nvPr/>
          </p:nvSpPr>
          <p:spPr>
            <a:xfrm>
              <a:off x="1414081" y="3187801"/>
              <a:ext cx="219710" cy="700405"/>
            </a:xfrm>
            <a:custGeom>
              <a:avLst/>
              <a:gdLst/>
              <a:ahLst/>
              <a:cxnLst/>
              <a:rect l="l" t="t" r="r" b="b"/>
              <a:pathLst>
                <a:path w="219710" h="700404">
                  <a:moveTo>
                    <a:pt x="219240" y="0"/>
                  </a:moveTo>
                  <a:lnTo>
                    <a:pt x="0" y="0"/>
                  </a:lnTo>
                  <a:lnTo>
                    <a:pt x="0" y="699833"/>
                  </a:lnTo>
                  <a:lnTo>
                    <a:pt x="109804" y="699833"/>
                  </a:lnTo>
                  <a:lnTo>
                    <a:pt x="219240" y="699833"/>
                  </a:lnTo>
                  <a:lnTo>
                    <a:pt x="219240" y="0"/>
                  </a:lnTo>
                  <a:close/>
                </a:path>
              </a:pathLst>
            </a:custGeom>
            <a:solidFill>
              <a:srgbClr val="37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14081" y="3187801"/>
              <a:ext cx="219710" cy="700405"/>
            </a:xfrm>
            <a:custGeom>
              <a:avLst/>
              <a:gdLst/>
              <a:ahLst/>
              <a:cxnLst/>
              <a:rect l="l" t="t" r="r" b="b"/>
              <a:pathLst>
                <a:path w="219710" h="700404">
                  <a:moveTo>
                    <a:pt x="109804" y="699833"/>
                  </a:moveTo>
                  <a:lnTo>
                    <a:pt x="0" y="699833"/>
                  </a:lnTo>
                  <a:lnTo>
                    <a:pt x="0" y="0"/>
                  </a:lnTo>
                  <a:lnTo>
                    <a:pt x="219240" y="0"/>
                  </a:lnTo>
                  <a:lnTo>
                    <a:pt x="219240" y="699833"/>
                  </a:lnTo>
                  <a:lnTo>
                    <a:pt x="109804" y="699833"/>
                  </a:lnTo>
                  <a:close/>
                </a:path>
              </a:pathLst>
            </a:custGeom>
            <a:ln w="12599">
              <a:solidFill>
                <a:srgbClr val="40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42178" y="5128920"/>
            <a:ext cx="1211240" cy="1085761"/>
          </a:xfrm>
          <a:prstGeom prst="rect">
            <a:avLst/>
          </a:prstGeom>
        </p:spPr>
      </p:pic>
      <p:grpSp>
        <p:nvGrpSpPr>
          <p:cNvPr id="26" name="object 26"/>
          <p:cNvGrpSpPr/>
          <p:nvPr/>
        </p:nvGrpSpPr>
        <p:grpSpPr>
          <a:xfrm>
            <a:off x="1788841" y="4111201"/>
            <a:ext cx="8368030" cy="738505"/>
            <a:chOff x="1788841" y="4111201"/>
            <a:chExt cx="8368030" cy="738505"/>
          </a:xfrm>
        </p:grpSpPr>
        <p:sp>
          <p:nvSpPr>
            <p:cNvPr id="27" name="object 27"/>
            <p:cNvSpPr/>
            <p:nvPr/>
          </p:nvSpPr>
          <p:spPr>
            <a:xfrm>
              <a:off x="1807921" y="4130281"/>
              <a:ext cx="8329930" cy="700405"/>
            </a:xfrm>
            <a:custGeom>
              <a:avLst/>
              <a:gdLst/>
              <a:ahLst/>
              <a:cxnLst/>
              <a:rect l="l" t="t" r="r" b="b"/>
              <a:pathLst>
                <a:path w="8329930" h="700404">
                  <a:moveTo>
                    <a:pt x="8329320" y="0"/>
                  </a:moveTo>
                  <a:lnTo>
                    <a:pt x="0" y="0"/>
                  </a:lnTo>
                  <a:lnTo>
                    <a:pt x="0" y="700201"/>
                  </a:lnTo>
                  <a:lnTo>
                    <a:pt x="4164838" y="700201"/>
                  </a:lnTo>
                  <a:lnTo>
                    <a:pt x="8329320" y="700201"/>
                  </a:lnTo>
                  <a:lnTo>
                    <a:pt x="8329320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807921" y="4130281"/>
              <a:ext cx="8329930" cy="700405"/>
            </a:xfrm>
            <a:custGeom>
              <a:avLst/>
              <a:gdLst/>
              <a:ahLst/>
              <a:cxnLst/>
              <a:rect l="l" t="t" r="r" b="b"/>
              <a:pathLst>
                <a:path w="8329930" h="700404">
                  <a:moveTo>
                    <a:pt x="4164838" y="700201"/>
                  </a:moveTo>
                  <a:lnTo>
                    <a:pt x="0" y="700201"/>
                  </a:lnTo>
                  <a:lnTo>
                    <a:pt x="0" y="0"/>
                  </a:lnTo>
                  <a:lnTo>
                    <a:pt x="8329320" y="0"/>
                  </a:lnTo>
                  <a:lnTo>
                    <a:pt x="8329320" y="700201"/>
                  </a:lnTo>
                  <a:lnTo>
                    <a:pt x="4164838" y="700201"/>
                  </a:lnTo>
                  <a:close/>
                </a:path>
              </a:pathLst>
            </a:custGeom>
            <a:ln w="38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1412823" y="4107064"/>
            <a:ext cx="227329" cy="712470"/>
            <a:chOff x="1412823" y="4107064"/>
            <a:chExt cx="227329" cy="712470"/>
          </a:xfrm>
        </p:grpSpPr>
        <p:sp>
          <p:nvSpPr>
            <p:cNvPr id="30" name="object 30"/>
            <p:cNvSpPr/>
            <p:nvPr/>
          </p:nvSpPr>
          <p:spPr>
            <a:xfrm>
              <a:off x="1419123" y="4113364"/>
              <a:ext cx="214629" cy="700405"/>
            </a:xfrm>
            <a:custGeom>
              <a:avLst/>
              <a:gdLst/>
              <a:ahLst/>
              <a:cxnLst/>
              <a:rect l="l" t="t" r="r" b="b"/>
              <a:pathLst>
                <a:path w="214630" h="700404">
                  <a:moveTo>
                    <a:pt x="214553" y="0"/>
                  </a:moveTo>
                  <a:lnTo>
                    <a:pt x="0" y="0"/>
                  </a:lnTo>
                  <a:lnTo>
                    <a:pt x="0" y="699833"/>
                  </a:lnTo>
                  <a:lnTo>
                    <a:pt x="107276" y="699833"/>
                  </a:lnTo>
                  <a:lnTo>
                    <a:pt x="214553" y="699833"/>
                  </a:lnTo>
                  <a:lnTo>
                    <a:pt x="214553" y="0"/>
                  </a:lnTo>
                  <a:close/>
                </a:path>
              </a:pathLst>
            </a:custGeom>
            <a:solidFill>
              <a:srgbClr val="37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419123" y="4113364"/>
              <a:ext cx="214629" cy="700405"/>
            </a:xfrm>
            <a:custGeom>
              <a:avLst/>
              <a:gdLst/>
              <a:ahLst/>
              <a:cxnLst/>
              <a:rect l="l" t="t" r="r" b="b"/>
              <a:pathLst>
                <a:path w="214630" h="700404">
                  <a:moveTo>
                    <a:pt x="107276" y="699833"/>
                  </a:moveTo>
                  <a:lnTo>
                    <a:pt x="0" y="699833"/>
                  </a:lnTo>
                  <a:lnTo>
                    <a:pt x="0" y="0"/>
                  </a:lnTo>
                  <a:lnTo>
                    <a:pt x="214553" y="0"/>
                  </a:lnTo>
                  <a:lnTo>
                    <a:pt x="214553" y="699833"/>
                  </a:lnTo>
                  <a:lnTo>
                    <a:pt x="107276" y="699833"/>
                  </a:lnTo>
                  <a:close/>
                </a:path>
              </a:pathLst>
            </a:custGeom>
            <a:ln w="12599">
              <a:solidFill>
                <a:srgbClr val="40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1788841" y="5059434"/>
            <a:ext cx="8368030" cy="738505"/>
            <a:chOff x="1788841" y="5059434"/>
            <a:chExt cx="8368030" cy="738505"/>
          </a:xfrm>
        </p:grpSpPr>
        <p:sp>
          <p:nvSpPr>
            <p:cNvPr id="33" name="object 33"/>
            <p:cNvSpPr/>
            <p:nvPr/>
          </p:nvSpPr>
          <p:spPr>
            <a:xfrm>
              <a:off x="1807921" y="5078514"/>
              <a:ext cx="8329930" cy="700405"/>
            </a:xfrm>
            <a:custGeom>
              <a:avLst/>
              <a:gdLst/>
              <a:ahLst/>
              <a:cxnLst/>
              <a:rect l="l" t="t" r="r" b="b"/>
              <a:pathLst>
                <a:path w="8329930" h="700404">
                  <a:moveTo>
                    <a:pt x="8329320" y="0"/>
                  </a:moveTo>
                  <a:lnTo>
                    <a:pt x="0" y="0"/>
                  </a:lnTo>
                  <a:lnTo>
                    <a:pt x="0" y="699846"/>
                  </a:lnTo>
                  <a:lnTo>
                    <a:pt x="4164838" y="699846"/>
                  </a:lnTo>
                  <a:lnTo>
                    <a:pt x="8329320" y="699846"/>
                  </a:lnTo>
                  <a:lnTo>
                    <a:pt x="8329320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807921" y="5078514"/>
              <a:ext cx="8329930" cy="700405"/>
            </a:xfrm>
            <a:custGeom>
              <a:avLst/>
              <a:gdLst/>
              <a:ahLst/>
              <a:cxnLst/>
              <a:rect l="l" t="t" r="r" b="b"/>
              <a:pathLst>
                <a:path w="8329930" h="700404">
                  <a:moveTo>
                    <a:pt x="4164838" y="699846"/>
                  </a:moveTo>
                  <a:lnTo>
                    <a:pt x="0" y="699846"/>
                  </a:lnTo>
                  <a:lnTo>
                    <a:pt x="0" y="0"/>
                  </a:lnTo>
                  <a:lnTo>
                    <a:pt x="8329320" y="0"/>
                  </a:lnTo>
                  <a:lnTo>
                    <a:pt x="8329320" y="699846"/>
                  </a:lnTo>
                  <a:lnTo>
                    <a:pt x="4164838" y="699846"/>
                  </a:lnTo>
                  <a:close/>
                </a:path>
              </a:pathLst>
            </a:custGeom>
            <a:ln w="3815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229015" y="3442932"/>
            <a:ext cx="5438140" cy="2226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alibri"/>
                <a:cs typeface="Calibri"/>
              </a:rPr>
              <a:t>Data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Management,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Surveillance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and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microplanning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00">
              <a:latin typeface="Calibri"/>
              <a:cs typeface="Calibri"/>
            </a:endParaRPr>
          </a:p>
          <a:p>
            <a:pPr marL="31115">
              <a:lnSpc>
                <a:spcPct val="100000"/>
              </a:lnSpc>
              <a:spcBef>
                <a:spcPts val="5"/>
              </a:spcBef>
            </a:pPr>
            <a:r>
              <a:rPr sz="2000" b="1" spc="-5" dirty="0">
                <a:latin typeface="Calibri"/>
                <a:cs typeface="Calibri"/>
              </a:rPr>
              <a:t>Vaccine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safety,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cold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chain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and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logistics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Calibri"/>
              <a:cs typeface="Calibri"/>
            </a:endParaRPr>
          </a:p>
          <a:p>
            <a:pPr marL="31115">
              <a:lnSpc>
                <a:spcPct val="100000"/>
              </a:lnSpc>
            </a:pPr>
            <a:r>
              <a:rPr sz="2000" b="1" spc="-5" dirty="0">
                <a:latin typeface="Calibri"/>
                <a:cs typeface="Calibri"/>
              </a:rPr>
              <a:t>Risk</a:t>
            </a:r>
            <a:r>
              <a:rPr sz="2000" b="1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communication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and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Demand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5" dirty="0">
                <a:latin typeface="Calibri"/>
                <a:cs typeface="Calibri"/>
              </a:rPr>
              <a:t>Generation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412823" y="5054218"/>
            <a:ext cx="227329" cy="713105"/>
            <a:chOff x="1412823" y="5054218"/>
            <a:chExt cx="227329" cy="713105"/>
          </a:xfrm>
        </p:grpSpPr>
        <p:sp>
          <p:nvSpPr>
            <p:cNvPr id="37" name="object 37"/>
            <p:cNvSpPr/>
            <p:nvPr/>
          </p:nvSpPr>
          <p:spPr>
            <a:xfrm>
              <a:off x="1419123" y="5060518"/>
              <a:ext cx="214629" cy="700405"/>
            </a:xfrm>
            <a:custGeom>
              <a:avLst/>
              <a:gdLst/>
              <a:ahLst/>
              <a:cxnLst/>
              <a:rect l="l" t="t" r="r" b="b"/>
              <a:pathLst>
                <a:path w="214630" h="700404">
                  <a:moveTo>
                    <a:pt x="214553" y="0"/>
                  </a:moveTo>
                  <a:lnTo>
                    <a:pt x="0" y="0"/>
                  </a:lnTo>
                  <a:lnTo>
                    <a:pt x="0" y="700201"/>
                  </a:lnTo>
                  <a:lnTo>
                    <a:pt x="107276" y="700201"/>
                  </a:lnTo>
                  <a:lnTo>
                    <a:pt x="214553" y="700201"/>
                  </a:lnTo>
                  <a:lnTo>
                    <a:pt x="214553" y="0"/>
                  </a:lnTo>
                  <a:close/>
                </a:path>
              </a:pathLst>
            </a:custGeom>
            <a:solidFill>
              <a:srgbClr val="3756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419123" y="5060518"/>
              <a:ext cx="214629" cy="700405"/>
            </a:xfrm>
            <a:custGeom>
              <a:avLst/>
              <a:gdLst/>
              <a:ahLst/>
              <a:cxnLst/>
              <a:rect l="l" t="t" r="r" b="b"/>
              <a:pathLst>
                <a:path w="214630" h="700404">
                  <a:moveTo>
                    <a:pt x="107276" y="700201"/>
                  </a:moveTo>
                  <a:lnTo>
                    <a:pt x="0" y="700201"/>
                  </a:lnTo>
                  <a:lnTo>
                    <a:pt x="0" y="0"/>
                  </a:lnTo>
                  <a:lnTo>
                    <a:pt x="214553" y="0"/>
                  </a:lnTo>
                  <a:lnTo>
                    <a:pt x="214553" y="700201"/>
                  </a:lnTo>
                  <a:lnTo>
                    <a:pt x="107276" y="700201"/>
                  </a:lnTo>
                  <a:close/>
                </a:path>
              </a:pathLst>
            </a:custGeom>
            <a:ln w="12599">
              <a:solidFill>
                <a:srgbClr val="4070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1948096" y="6531647"/>
            <a:ext cx="1924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5</a:t>
            </a:fld>
            <a:endParaRPr sz="1800">
              <a:latin typeface="Calibri"/>
              <a:cs typeface="Calibri"/>
            </a:endParaRPr>
          </a:p>
        </p:txBody>
      </p:sp>
      <p:sp>
        <p:nvSpPr>
          <p:cNvPr id="40" name="object 4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pc="-5" dirty="0"/>
              <a:t>NPHCDA</a:t>
            </a:r>
            <a:r>
              <a:rPr dirty="0"/>
              <a:t> –</a:t>
            </a:r>
            <a:r>
              <a:rPr spc="5" dirty="0"/>
              <a:t> </a:t>
            </a:r>
            <a:r>
              <a:rPr spc="-5" dirty="0"/>
              <a:t>National</a:t>
            </a:r>
            <a:r>
              <a:rPr spc="5" dirty="0"/>
              <a:t> </a:t>
            </a:r>
            <a:r>
              <a:rPr dirty="0"/>
              <a:t>Primary</a:t>
            </a:r>
            <a:r>
              <a:rPr spc="10" dirty="0"/>
              <a:t> </a:t>
            </a:r>
            <a:r>
              <a:rPr dirty="0"/>
              <a:t>Health</a:t>
            </a:r>
            <a:r>
              <a:rPr spc="5" dirty="0"/>
              <a:t> </a:t>
            </a:r>
            <a:r>
              <a:rPr spc="-5" dirty="0"/>
              <a:t>Care</a:t>
            </a:r>
            <a:r>
              <a:rPr spc="10" dirty="0"/>
              <a:t> </a:t>
            </a:r>
            <a:r>
              <a:rPr spc="-5" dirty="0"/>
              <a:t>Development</a:t>
            </a:r>
            <a:r>
              <a:rPr spc="5" dirty="0"/>
              <a:t> </a:t>
            </a:r>
            <a:r>
              <a:rPr spc="-5" dirty="0"/>
              <a:t>Agency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4425" y="110426"/>
            <a:ext cx="10047605" cy="8934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900" dirty="0">
                <a:latin typeface="Arial"/>
                <a:cs typeface="Arial"/>
              </a:rPr>
              <a:t>The </a:t>
            </a:r>
            <a:r>
              <a:rPr sz="1900" spc="-5" dirty="0">
                <a:latin typeface="Arial"/>
                <a:cs typeface="Arial"/>
              </a:rPr>
              <a:t>Federal Government </a:t>
            </a:r>
            <a:r>
              <a:rPr sz="1900" dirty="0">
                <a:latin typeface="Arial"/>
                <a:cs typeface="Arial"/>
              </a:rPr>
              <a:t>of </a:t>
            </a:r>
            <a:r>
              <a:rPr sz="1900" spc="-5" dirty="0">
                <a:latin typeface="Arial"/>
                <a:cs typeface="Arial"/>
              </a:rPr>
              <a:t>Nigeria has received multiple commitments </a:t>
            </a:r>
            <a:r>
              <a:rPr sz="1900" dirty="0">
                <a:latin typeface="Arial"/>
                <a:cs typeface="Arial"/>
              </a:rPr>
              <a:t>for the </a:t>
            </a:r>
            <a:r>
              <a:rPr sz="1900" spc="-5" dirty="0">
                <a:latin typeface="Arial"/>
                <a:cs typeface="Arial"/>
              </a:rPr>
              <a:t>delivery </a:t>
            </a:r>
            <a:r>
              <a:rPr sz="1900" dirty="0">
                <a:latin typeface="Arial"/>
                <a:cs typeface="Arial"/>
              </a:rPr>
              <a:t> of </a:t>
            </a:r>
            <a:r>
              <a:rPr sz="1900" spc="-5" dirty="0">
                <a:latin typeface="Arial"/>
                <a:cs typeface="Arial"/>
              </a:rPr>
              <a:t>millions of doses of COVID-19 Vaccines to </a:t>
            </a:r>
            <a:r>
              <a:rPr sz="1900" dirty="0">
                <a:latin typeface="Arial"/>
                <a:cs typeface="Arial"/>
              </a:rPr>
              <a:t>all </a:t>
            </a:r>
            <a:r>
              <a:rPr sz="1900" spc="-5" dirty="0">
                <a:latin typeface="Arial"/>
                <a:cs typeface="Arial"/>
              </a:rPr>
              <a:t>eligible Nigerians </a:t>
            </a:r>
            <a:r>
              <a:rPr sz="1900" dirty="0">
                <a:latin typeface="Arial"/>
                <a:cs typeface="Arial"/>
              </a:rPr>
              <a:t>- </a:t>
            </a:r>
            <a:r>
              <a:rPr sz="1900" spc="-10" dirty="0">
                <a:latin typeface="Arial"/>
                <a:cs typeface="Arial"/>
              </a:rPr>
              <a:t>COVAX </a:t>
            </a:r>
            <a:r>
              <a:rPr sz="1900" spc="-5" dirty="0">
                <a:latin typeface="Arial"/>
                <a:cs typeface="Arial"/>
              </a:rPr>
              <a:t>facility, 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African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Union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Commission,</a:t>
            </a:r>
            <a:r>
              <a:rPr sz="1900" dirty="0">
                <a:latin typeface="Arial"/>
                <a:cs typeface="Arial"/>
              </a:rPr>
              <a:t> the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Government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of </a:t>
            </a:r>
            <a:r>
              <a:rPr sz="1900" dirty="0">
                <a:latin typeface="Arial"/>
                <a:cs typeface="Arial"/>
              </a:rPr>
              <a:t>India</a:t>
            </a:r>
            <a:r>
              <a:rPr sz="1900" spc="-1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and</a:t>
            </a:r>
            <a:r>
              <a:rPr sz="1900" dirty="0">
                <a:latin typeface="Arial"/>
                <a:cs typeface="Arial"/>
              </a:rPr>
              <a:t> </a:t>
            </a:r>
            <a:r>
              <a:rPr sz="1900" spc="-5" dirty="0">
                <a:latin typeface="Arial"/>
                <a:cs typeface="Arial"/>
              </a:rPr>
              <a:t>MTN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402" y="1225080"/>
            <a:ext cx="6698615" cy="4373245"/>
          </a:xfrm>
          <a:custGeom>
            <a:avLst/>
            <a:gdLst/>
            <a:ahLst/>
            <a:cxnLst/>
            <a:rect l="l" t="t" r="r" b="b"/>
            <a:pathLst>
              <a:path w="6698615" h="4373245">
                <a:moveTo>
                  <a:pt x="0" y="0"/>
                </a:moveTo>
                <a:lnTo>
                  <a:pt x="6698513" y="0"/>
                </a:lnTo>
                <a:lnTo>
                  <a:pt x="6698513" y="4372914"/>
                </a:lnTo>
                <a:lnTo>
                  <a:pt x="0" y="4372914"/>
                </a:lnTo>
                <a:lnTo>
                  <a:pt x="0" y="0"/>
                </a:lnTo>
                <a:close/>
              </a:path>
            </a:pathLst>
          </a:custGeom>
          <a:ln w="93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24460" y="1245857"/>
            <a:ext cx="6586855" cy="2103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 marR="5080" indent="-175895" algn="just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88595" algn="l"/>
              </a:tabLst>
            </a:pPr>
            <a:r>
              <a:rPr sz="1900" spc="-5" dirty="0">
                <a:latin typeface="Calibri"/>
                <a:cs typeface="Calibri"/>
              </a:rPr>
              <a:t>The Federal </a:t>
            </a:r>
            <a:r>
              <a:rPr sz="1900" spc="-10" dirty="0">
                <a:latin typeface="Calibri"/>
                <a:cs typeface="Calibri"/>
              </a:rPr>
              <a:t>Government of Nigeria </a:t>
            </a:r>
            <a:r>
              <a:rPr sz="1900" spc="-5" dirty="0">
                <a:latin typeface="Calibri"/>
                <a:cs typeface="Calibri"/>
              </a:rPr>
              <a:t>will be receiving </a:t>
            </a:r>
            <a:r>
              <a:rPr sz="1900" b="1" spc="-5" dirty="0">
                <a:latin typeface="Calibri"/>
                <a:cs typeface="Calibri"/>
              </a:rPr>
              <a:t>16,008,000 </a:t>
            </a:r>
            <a:r>
              <a:rPr sz="1900" b="1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doses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of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AstraZeneca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AZD1222</a:t>
            </a:r>
            <a:r>
              <a:rPr sz="1900" spc="-5" dirty="0">
                <a:latin typeface="Calibri"/>
                <a:cs typeface="Calibri"/>
              </a:rPr>
              <a:t> vaccines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from</a:t>
            </a:r>
            <a:r>
              <a:rPr sz="1900" spc="4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the</a:t>
            </a:r>
            <a:r>
              <a:rPr sz="1900" spc="4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Serum 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Institute </a:t>
            </a:r>
            <a:r>
              <a:rPr sz="1900" spc="-10" dirty="0">
                <a:latin typeface="Calibri"/>
                <a:cs typeface="Calibri"/>
              </a:rPr>
              <a:t>through </a:t>
            </a:r>
            <a:r>
              <a:rPr sz="1900" spc="-5" dirty="0">
                <a:latin typeface="Calibri"/>
                <a:cs typeface="Calibri"/>
              </a:rPr>
              <a:t>the COVAX facility </a:t>
            </a:r>
            <a:r>
              <a:rPr sz="1900" dirty="0">
                <a:latin typeface="Calibri"/>
                <a:cs typeface="Calibri"/>
              </a:rPr>
              <a:t>as </a:t>
            </a:r>
            <a:r>
              <a:rPr sz="1900" spc="-5" dirty="0">
                <a:latin typeface="Calibri"/>
                <a:cs typeface="Calibri"/>
              </a:rPr>
              <a:t>early </a:t>
            </a:r>
            <a:r>
              <a:rPr sz="1900" dirty="0">
                <a:latin typeface="Calibri"/>
                <a:cs typeface="Calibri"/>
              </a:rPr>
              <a:t>as </a:t>
            </a:r>
            <a:r>
              <a:rPr sz="1900" spc="-5" dirty="0">
                <a:latin typeface="Calibri"/>
                <a:cs typeface="Calibri"/>
              </a:rPr>
              <a:t>February. </a:t>
            </a:r>
            <a:r>
              <a:rPr sz="1900" dirty="0">
                <a:latin typeface="Calibri"/>
                <a:cs typeface="Calibri"/>
              </a:rPr>
              <a:t>So </a:t>
            </a:r>
            <a:r>
              <a:rPr sz="1900" spc="-5" dirty="0">
                <a:latin typeface="Calibri"/>
                <a:cs typeface="Calibri"/>
              </a:rPr>
              <a:t>far </a:t>
            </a:r>
            <a:r>
              <a:rPr sz="1900" dirty="0">
                <a:latin typeface="Calibri"/>
                <a:cs typeface="Calibri"/>
              </a:rPr>
              <a:t>a </a:t>
            </a:r>
            <a:r>
              <a:rPr sz="1900" spc="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total </a:t>
            </a:r>
            <a:r>
              <a:rPr sz="1900" spc="-10" dirty="0">
                <a:latin typeface="Calibri"/>
                <a:cs typeface="Calibri"/>
              </a:rPr>
              <a:t>of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3.924million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doses received.</a:t>
            </a:r>
            <a:endParaRPr sz="1900">
              <a:latin typeface="Calibri"/>
              <a:cs typeface="Calibri"/>
            </a:endParaRPr>
          </a:p>
          <a:p>
            <a:pPr marL="187960" marR="5715" indent="-175895" algn="just">
              <a:lnSpc>
                <a:spcPct val="100000"/>
              </a:lnSpc>
              <a:spcBef>
                <a:spcPts val="400"/>
              </a:spcBef>
              <a:buFont typeface="Wingdings"/>
              <a:buChar char=""/>
              <a:tabLst>
                <a:tab pos="188595" algn="l"/>
              </a:tabLst>
            </a:pPr>
            <a:r>
              <a:rPr sz="1900" spc="-5" dirty="0">
                <a:latin typeface="Calibri"/>
                <a:cs typeface="Calibri"/>
              </a:rPr>
              <a:t>The African </a:t>
            </a:r>
            <a:r>
              <a:rPr sz="1900" spc="-10" dirty="0">
                <a:latin typeface="Calibri"/>
                <a:cs typeface="Calibri"/>
              </a:rPr>
              <a:t>Union </a:t>
            </a:r>
            <a:r>
              <a:rPr sz="1900" spc="-5" dirty="0">
                <a:latin typeface="Calibri"/>
                <a:cs typeface="Calibri"/>
              </a:rPr>
              <a:t>has approved approximately </a:t>
            </a:r>
            <a:r>
              <a:rPr sz="1900" b="1" spc="-5" dirty="0">
                <a:latin typeface="Calibri"/>
                <a:cs typeface="Calibri"/>
              </a:rPr>
              <a:t>41,000,000 </a:t>
            </a:r>
            <a:r>
              <a:rPr sz="1900" spc="-5" dirty="0">
                <a:latin typeface="Calibri"/>
                <a:cs typeface="Calibri"/>
              </a:rPr>
              <a:t>doses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of AstraZeneca (22.9M doses) </a:t>
            </a:r>
            <a:r>
              <a:rPr sz="1900" dirty="0">
                <a:latin typeface="Calibri"/>
                <a:cs typeface="Calibri"/>
              </a:rPr>
              <a:t>and </a:t>
            </a:r>
            <a:r>
              <a:rPr sz="1900" spc="-10" dirty="0">
                <a:latin typeface="Calibri"/>
                <a:cs typeface="Calibri"/>
              </a:rPr>
              <a:t>Johnson </a:t>
            </a:r>
            <a:r>
              <a:rPr sz="1900" dirty="0">
                <a:latin typeface="Calibri"/>
                <a:cs typeface="Calibri"/>
              </a:rPr>
              <a:t>&amp; </a:t>
            </a:r>
            <a:r>
              <a:rPr sz="1900" spc="-10" dirty="0">
                <a:latin typeface="Calibri"/>
                <a:cs typeface="Calibri"/>
              </a:rPr>
              <a:t>Johnson </a:t>
            </a:r>
            <a:r>
              <a:rPr sz="1900" spc="-5" dirty="0">
                <a:latin typeface="Calibri"/>
                <a:cs typeface="Calibri"/>
              </a:rPr>
              <a:t>(18.4M 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doses) of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COVID-19 vaccines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in the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Q2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460" y="3713657"/>
            <a:ext cx="6585584" cy="894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 marR="5080" indent="-175895" algn="just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88595" algn="l"/>
              </a:tabLst>
            </a:pPr>
            <a:r>
              <a:rPr sz="1900" spc="-5" dirty="0">
                <a:latin typeface="Calibri"/>
                <a:cs typeface="Calibri"/>
              </a:rPr>
              <a:t>The </a:t>
            </a:r>
            <a:r>
              <a:rPr sz="1900" spc="-10" dirty="0">
                <a:latin typeface="Calibri"/>
                <a:cs typeface="Calibri"/>
              </a:rPr>
              <a:t>Government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of</a:t>
            </a:r>
            <a:r>
              <a:rPr sz="1900" spc="-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India</a:t>
            </a:r>
            <a:r>
              <a:rPr sz="1900" spc="40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has decided to donate</a:t>
            </a:r>
            <a:r>
              <a:rPr sz="1900" spc="420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100,000 </a:t>
            </a:r>
            <a:r>
              <a:rPr sz="1900" spc="-5" dirty="0">
                <a:latin typeface="Calibri"/>
                <a:cs typeface="Calibri"/>
              </a:rPr>
              <a:t>doses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of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Covishield</a:t>
            </a:r>
            <a:r>
              <a:rPr sz="1900" spc="-5" dirty="0">
                <a:latin typeface="Calibri"/>
                <a:cs typeface="Calibri"/>
              </a:rPr>
              <a:t> (AstraZeneca)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vaccines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to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the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FGoN</a:t>
            </a:r>
            <a:r>
              <a:rPr sz="1900" spc="4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from</a:t>
            </a:r>
            <a:r>
              <a:rPr sz="1900" spc="42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the 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Serum Institute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of India.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4460" y="4972227"/>
            <a:ext cx="658368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7960" marR="5080" indent="-175895">
              <a:lnSpc>
                <a:spcPct val="100000"/>
              </a:lnSpc>
              <a:spcBef>
                <a:spcPts val="100"/>
              </a:spcBef>
              <a:buFont typeface="Wingdings"/>
              <a:buChar char=""/>
              <a:tabLst>
                <a:tab pos="188595" algn="l"/>
              </a:tabLst>
            </a:pPr>
            <a:r>
              <a:rPr sz="1900" spc="-5" dirty="0">
                <a:latin typeface="Calibri"/>
                <a:cs typeface="Calibri"/>
              </a:rPr>
              <a:t>Nigeria</a:t>
            </a:r>
            <a:r>
              <a:rPr sz="1900" spc="6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is</a:t>
            </a:r>
            <a:r>
              <a:rPr sz="1900" spc="6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also</a:t>
            </a:r>
            <a:r>
              <a:rPr sz="1900" spc="6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to</a:t>
            </a:r>
            <a:r>
              <a:rPr sz="1900" spc="6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receive</a:t>
            </a:r>
            <a:r>
              <a:rPr sz="1900" spc="100" dirty="0">
                <a:latin typeface="Calibri"/>
                <a:cs typeface="Calibri"/>
              </a:rPr>
              <a:t> </a:t>
            </a:r>
            <a:r>
              <a:rPr sz="1900" b="1" spc="-5" dirty="0">
                <a:latin typeface="Calibri"/>
                <a:cs typeface="Calibri"/>
              </a:rPr>
              <a:t>1,500,000</a:t>
            </a:r>
            <a:r>
              <a:rPr sz="1900" b="1" spc="6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doses</a:t>
            </a:r>
            <a:r>
              <a:rPr sz="1900" spc="5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of</a:t>
            </a:r>
            <a:r>
              <a:rPr sz="1900" spc="5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AstraZeneca</a:t>
            </a:r>
            <a:r>
              <a:rPr sz="1900" spc="5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COVID- </a:t>
            </a:r>
            <a:r>
              <a:rPr sz="1900" spc="-4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19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vaccine</a:t>
            </a:r>
            <a:r>
              <a:rPr sz="190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from</a:t>
            </a:r>
            <a:r>
              <a:rPr sz="1900" spc="-15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MTN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starting with 500,000 doses.</a:t>
            </a:r>
            <a:endParaRPr sz="19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77436" y="3463569"/>
            <a:ext cx="1676514" cy="1847875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6805714" y="2825026"/>
            <a:ext cx="5307330" cy="2496820"/>
            <a:chOff x="6805714" y="2825026"/>
            <a:chExt cx="5307330" cy="249682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15162" y="3455644"/>
              <a:ext cx="1820875" cy="185580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810476" y="3451313"/>
              <a:ext cx="1830705" cy="1865630"/>
            </a:xfrm>
            <a:custGeom>
              <a:avLst/>
              <a:gdLst/>
              <a:ahLst/>
              <a:cxnLst/>
              <a:rect l="l" t="t" r="r" b="b"/>
              <a:pathLst>
                <a:path w="1830704" h="1865629">
                  <a:moveTo>
                    <a:pt x="0" y="0"/>
                  </a:moveTo>
                  <a:lnTo>
                    <a:pt x="1830247" y="0"/>
                  </a:lnTo>
                  <a:lnTo>
                    <a:pt x="1830247" y="1865160"/>
                  </a:lnTo>
                  <a:lnTo>
                    <a:pt x="0" y="1865160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815162" y="2828518"/>
              <a:ext cx="5294630" cy="368300"/>
            </a:xfrm>
            <a:custGeom>
              <a:avLst/>
              <a:gdLst/>
              <a:ahLst/>
              <a:cxnLst/>
              <a:rect l="l" t="t" r="r" b="b"/>
              <a:pathLst>
                <a:path w="5294630" h="368300">
                  <a:moveTo>
                    <a:pt x="2647073" y="368287"/>
                  </a:moveTo>
                  <a:lnTo>
                    <a:pt x="0" y="368287"/>
                  </a:lnTo>
                  <a:lnTo>
                    <a:pt x="0" y="0"/>
                  </a:lnTo>
                  <a:lnTo>
                    <a:pt x="5294160" y="0"/>
                  </a:lnTo>
                  <a:lnTo>
                    <a:pt x="5294160" y="368287"/>
                  </a:lnTo>
                  <a:lnTo>
                    <a:pt x="2647073" y="368287"/>
                  </a:lnTo>
                  <a:close/>
                </a:path>
              </a:pathLst>
            </a:custGeom>
            <a:ln w="64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6815164" y="2862618"/>
            <a:ext cx="5294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445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libri"/>
                <a:cs typeface="Calibri"/>
              </a:rPr>
              <a:t>COVAX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5" dirty="0">
                <a:latin typeface="Calibri"/>
                <a:cs typeface="Calibri"/>
              </a:rPr>
              <a:t>Facility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12365" y="3463569"/>
            <a:ext cx="1707845" cy="1847875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6808684" y="1655634"/>
            <a:ext cx="5307330" cy="3983990"/>
            <a:chOff x="6808684" y="1655634"/>
            <a:chExt cx="5307330" cy="3983990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15162" y="1661756"/>
              <a:ext cx="5294160" cy="116676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811924" y="1658873"/>
              <a:ext cx="5300980" cy="1173480"/>
            </a:xfrm>
            <a:custGeom>
              <a:avLst/>
              <a:gdLst/>
              <a:ahLst/>
              <a:cxnLst/>
              <a:rect l="l" t="t" r="r" b="b"/>
              <a:pathLst>
                <a:path w="5300980" h="1173480">
                  <a:moveTo>
                    <a:pt x="0" y="0"/>
                  </a:moveTo>
                  <a:lnTo>
                    <a:pt x="5300637" y="0"/>
                  </a:lnTo>
                  <a:lnTo>
                    <a:pt x="5300637" y="1173251"/>
                  </a:lnTo>
                  <a:lnTo>
                    <a:pt x="0" y="1173251"/>
                  </a:lnTo>
                  <a:lnTo>
                    <a:pt x="0" y="0"/>
                  </a:lnTo>
                  <a:close/>
                </a:path>
              </a:pathLst>
            </a:custGeom>
            <a:ln w="647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825957" y="5327281"/>
              <a:ext cx="1810385" cy="307975"/>
            </a:xfrm>
            <a:custGeom>
              <a:avLst/>
              <a:gdLst/>
              <a:ahLst/>
              <a:cxnLst/>
              <a:rect l="l" t="t" r="r" b="b"/>
              <a:pathLst>
                <a:path w="1810384" h="307975">
                  <a:moveTo>
                    <a:pt x="0" y="0"/>
                  </a:moveTo>
                  <a:lnTo>
                    <a:pt x="1810080" y="0"/>
                  </a:lnTo>
                  <a:lnTo>
                    <a:pt x="1810080" y="307441"/>
                  </a:lnTo>
                  <a:lnTo>
                    <a:pt x="0" y="307441"/>
                  </a:lnTo>
                  <a:lnTo>
                    <a:pt x="0" y="0"/>
                  </a:lnTo>
                  <a:close/>
                </a:path>
              </a:pathLst>
            </a:custGeom>
            <a:ln w="93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6815156" y="5361736"/>
            <a:ext cx="18211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African</a:t>
            </a:r>
            <a:r>
              <a:rPr sz="1400" b="1" spc="-35" dirty="0">
                <a:latin typeface="Calibri"/>
                <a:cs typeface="Calibri"/>
              </a:rPr>
              <a:t> </a:t>
            </a:r>
            <a:r>
              <a:rPr sz="1400" b="1" spc="-5" dirty="0">
                <a:latin typeface="Calibri"/>
                <a:cs typeface="Calibri"/>
              </a:rPr>
              <a:t>Union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948096" y="6531647"/>
            <a:ext cx="1924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6</a:t>
            </a:fld>
            <a:endParaRPr sz="1800">
              <a:latin typeface="Calibri"/>
              <a:cs typeface="Calibri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pc="-5" dirty="0"/>
              <a:t>NPHCDA</a:t>
            </a:r>
            <a:r>
              <a:rPr dirty="0"/>
              <a:t> –</a:t>
            </a:r>
            <a:r>
              <a:rPr spc="5" dirty="0"/>
              <a:t> </a:t>
            </a:r>
            <a:r>
              <a:rPr spc="-5" dirty="0"/>
              <a:t>National</a:t>
            </a:r>
            <a:r>
              <a:rPr spc="5" dirty="0"/>
              <a:t> </a:t>
            </a:r>
            <a:r>
              <a:rPr dirty="0"/>
              <a:t>Primary</a:t>
            </a:r>
            <a:r>
              <a:rPr spc="10" dirty="0"/>
              <a:t> </a:t>
            </a:r>
            <a:r>
              <a:rPr dirty="0"/>
              <a:t>Health</a:t>
            </a:r>
            <a:r>
              <a:rPr spc="5" dirty="0"/>
              <a:t> </a:t>
            </a:r>
            <a:r>
              <a:rPr spc="-5" dirty="0"/>
              <a:t>Care</a:t>
            </a:r>
            <a:r>
              <a:rPr spc="10" dirty="0"/>
              <a:t> </a:t>
            </a:r>
            <a:r>
              <a:rPr spc="-5" dirty="0"/>
              <a:t>Development</a:t>
            </a:r>
            <a:r>
              <a:rPr spc="5" dirty="0"/>
              <a:t> </a:t>
            </a:r>
            <a:r>
              <a:rPr spc="-5" dirty="0"/>
              <a:t>Agency</a:t>
            </a: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8702999" y="3454558"/>
          <a:ext cx="3465195" cy="2169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41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54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357">
                <a:tc>
                  <a:txBody>
                    <a:bodyPr/>
                    <a:lstStyle/>
                    <a:p>
                      <a:pPr marL="14986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300" b="1" spc="-10" dirty="0">
                          <a:latin typeface="Calibri"/>
                          <a:cs typeface="Calibri"/>
                        </a:rPr>
                        <a:t>Government</a:t>
                      </a:r>
                      <a:r>
                        <a:rPr sz="13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3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b="1" spc="-5" dirty="0">
                          <a:latin typeface="Calibri"/>
                          <a:cs typeface="Calibri"/>
                        </a:rPr>
                        <a:t>India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4381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704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b="1" dirty="0">
                          <a:latin typeface="Calibri"/>
                          <a:cs typeface="Calibri"/>
                        </a:rPr>
                        <a:t>MTN</a:t>
                      </a:r>
                      <a:r>
                        <a:rPr sz="14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dirty="0">
                          <a:latin typeface="Calibri"/>
                          <a:cs typeface="Calibri"/>
                        </a:rPr>
                        <a:t>Africa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4445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" name="object 20"/>
          <p:cNvSpPr txBox="1"/>
          <p:nvPr/>
        </p:nvSpPr>
        <p:spPr>
          <a:xfrm>
            <a:off x="144614" y="6077051"/>
            <a:ext cx="372617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libri"/>
                <a:cs typeface="Calibri"/>
              </a:rPr>
              <a:t>CEPI: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u="sng" spc="-5" dirty="0">
                <a:solidFill>
                  <a:srgbClr val="0462C0"/>
                </a:solidFill>
                <a:uFill>
                  <a:solidFill>
                    <a:srgbClr val="0462C0"/>
                  </a:solidFill>
                </a:uFill>
                <a:latin typeface="Calibri"/>
                <a:cs typeface="Calibri"/>
                <a:hlinkClick r:id="rId6"/>
              </a:rPr>
              <a:t>Coalition</a:t>
            </a:r>
            <a:r>
              <a:rPr sz="1200" u="sng" spc="10" dirty="0">
                <a:solidFill>
                  <a:srgbClr val="0462C0"/>
                </a:solidFill>
                <a:uFill>
                  <a:solidFill>
                    <a:srgbClr val="0462C0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200" u="sng" dirty="0">
                <a:solidFill>
                  <a:srgbClr val="0462C0"/>
                </a:solidFill>
                <a:uFill>
                  <a:solidFill>
                    <a:srgbClr val="0462C0"/>
                  </a:solidFill>
                </a:uFill>
                <a:latin typeface="Calibri"/>
                <a:cs typeface="Calibri"/>
                <a:hlinkClick r:id="rId6"/>
              </a:rPr>
              <a:t>for</a:t>
            </a:r>
            <a:r>
              <a:rPr sz="1200" u="sng" spc="10" dirty="0">
                <a:solidFill>
                  <a:srgbClr val="0462C0"/>
                </a:solidFill>
                <a:uFill>
                  <a:solidFill>
                    <a:srgbClr val="0462C0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200" u="sng" spc="-5" dirty="0">
                <a:solidFill>
                  <a:srgbClr val="0462C0"/>
                </a:solidFill>
                <a:uFill>
                  <a:solidFill>
                    <a:srgbClr val="0462C0"/>
                  </a:solidFill>
                </a:uFill>
                <a:latin typeface="Calibri"/>
                <a:cs typeface="Calibri"/>
                <a:hlinkClick r:id="rId6"/>
              </a:rPr>
              <a:t>Epidemic</a:t>
            </a:r>
            <a:r>
              <a:rPr sz="1200" u="sng" dirty="0">
                <a:solidFill>
                  <a:srgbClr val="0462C0"/>
                </a:solidFill>
                <a:uFill>
                  <a:solidFill>
                    <a:srgbClr val="0462C0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200" u="sng" spc="-5" dirty="0">
                <a:solidFill>
                  <a:srgbClr val="0462C0"/>
                </a:solidFill>
                <a:uFill>
                  <a:solidFill>
                    <a:srgbClr val="0462C0"/>
                  </a:solidFill>
                </a:uFill>
                <a:latin typeface="Calibri"/>
                <a:cs typeface="Calibri"/>
                <a:hlinkClick r:id="rId6"/>
              </a:rPr>
              <a:t>Preparedness</a:t>
            </a:r>
            <a:r>
              <a:rPr sz="1200" u="sng" spc="10" dirty="0">
                <a:solidFill>
                  <a:srgbClr val="0462C0"/>
                </a:solidFill>
                <a:uFill>
                  <a:solidFill>
                    <a:srgbClr val="0462C0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200" u="sng" spc="-5" dirty="0">
                <a:solidFill>
                  <a:srgbClr val="0462C0"/>
                </a:solidFill>
                <a:uFill>
                  <a:solidFill>
                    <a:srgbClr val="0462C0"/>
                  </a:solidFill>
                </a:uFill>
                <a:latin typeface="Calibri"/>
                <a:cs typeface="Calibri"/>
                <a:hlinkClick r:id="rId6"/>
              </a:rPr>
              <a:t>Innovation</a:t>
            </a:r>
            <a:r>
              <a:rPr sz="1200" u="sng" spc="10" dirty="0">
                <a:solidFill>
                  <a:srgbClr val="0462C0"/>
                </a:solidFill>
                <a:uFill>
                  <a:solidFill>
                    <a:srgbClr val="0462C0"/>
                  </a:solidFill>
                </a:uFill>
                <a:latin typeface="Calibri"/>
                <a:cs typeface="Calibri"/>
                <a:hlinkClick r:id="rId6"/>
              </a:rPr>
              <a:t> </a:t>
            </a:r>
            <a:r>
              <a:rPr sz="1200" u="sng" spc="-5" dirty="0">
                <a:solidFill>
                  <a:srgbClr val="0462C0"/>
                </a:solidFill>
                <a:uFill>
                  <a:solidFill>
                    <a:srgbClr val="0462C0"/>
                  </a:solidFill>
                </a:uFill>
                <a:latin typeface="Calibri"/>
                <a:cs typeface="Calibri"/>
                <a:hlinkClick r:id="rId6"/>
              </a:rPr>
              <a:t>(CEPI) </a:t>
            </a:r>
            <a:r>
              <a:rPr sz="1200" spc="-254" dirty="0">
                <a:solidFill>
                  <a:srgbClr val="0462C0"/>
                </a:solidFill>
                <a:latin typeface="Calibri"/>
                <a:cs typeface="Calibri"/>
              </a:rPr>
              <a:t>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Gavi:</a:t>
            </a:r>
            <a:r>
              <a:rPr sz="1200" u="sng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Global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Alliance</a:t>
            </a:r>
            <a:r>
              <a:rPr sz="1200" u="sng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Vaccines</a:t>
            </a:r>
            <a:r>
              <a:rPr sz="1200" u="sng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sz="1200" u="sng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200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Immunization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55" y="6446875"/>
            <a:ext cx="12192635" cy="399415"/>
          </a:xfrm>
          <a:custGeom>
            <a:avLst/>
            <a:gdLst/>
            <a:ahLst/>
            <a:cxnLst/>
            <a:rect l="l" t="t" r="r" b="b"/>
            <a:pathLst>
              <a:path w="12192635" h="399415">
                <a:moveTo>
                  <a:pt x="0" y="0"/>
                </a:moveTo>
                <a:lnTo>
                  <a:pt x="12192469" y="0"/>
                </a:lnTo>
                <a:lnTo>
                  <a:pt x="12192469" y="399249"/>
                </a:lnTo>
                <a:lnTo>
                  <a:pt x="0" y="399249"/>
                </a:lnTo>
                <a:lnTo>
                  <a:pt x="0" y="0"/>
                </a:lnTo>
                <a:close/>
              </a:path>
            </a:pathLst>
          </a:custGeom>
          <a:solidFill>
            <a:srgbClr val="222D0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009802" cy="85679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92040" y="12"/>
            <a:ext cx="1000074" cy="914031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42557" y="1137958"/>
            <a:ext cx="11846560" cy="4360545"/>
          </a:xfrm>
          <a:custGeom>
            <a:avLst/>
            <a:gdLst/>
            <a:ahLst/>
            <a:cxnLst/>
            <a:rect l="l" t="t" r="r" b="b"/>
            <a:pathLst>
              <a:path w="11846560" h="4360545">
                <a:moveTo>
                  <a:pt x="0" y="0"/>
                </a:moveTo>
                <a:lnTo>
                  <a:pt x="11846166" y="0"/>
                </a:lnTo>
                <a:lnTo>
                  <a:pt x="11846166" y="4360316"/>
                </a:lnTo>
                <a:lnTo>
                  <a:pt x="0" y="4360316"/>
                </a:lnTo>
                <a:lnTo>
                  <a:pt x="0" y="0"/>
                </a:lnTo>
                <a:close/>
              </a:path>
            </a:pathLst>
          </a:custGeom>
          <a:ln w="93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6362" y="1172057"/>
            <a:ext cx="11802110" cy="4291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315" marR="60960" indent="-28575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61950" algn="l"/>
              </a:tabLst>
            </a:pPr>
            <a:r>
              <a:rPr sz="2800" spc="-5" dirty="0">
                <a:latin typeface="Calibri"/>
                <a:cs typeface="Calibri"/>
              </a:rPr>
              <a:t>Total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eligible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population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Nigerians</a:t>
            </a:r>
            <a:r>
              <a:rPr sz="2800" spc="-5" dirty="0">
                <a:latin typeface="Calibri"/>
                <a:cs typeface="Calibri"/>
              </a:rPr>
              <a:t> is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about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108,707,569</a:t>
            </a:r>
            <a:r>
              <a:rPr sz="2800" spc="-5" dirty="0">
                <a:latin typeface="Calibri"/>
                <a:cs typeface="Calibri"/>
              </a:rPr>
              <a:t> (18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above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including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pregnant</a:t>
            </a:r>
            <a:r>
              <a:rPr sz="2800" spc="-5" dirty="0">
                <a:latin typeface="Calibri"/>
                <a:cs typeface="Calibri"/>
              </a:rPr>
              <a:t> women</a:t>
            </a:r>
            <a:r>
              <a:rPr sz="2400" spc="-7" baseline="29513" dirty="0">
                <a:latin typeface="Calibri"/>
                <a:cs typeface="Calibri"/>
              </a:rPr>
              <a:t>1</a:t>
            </a:r>
            <a:r>
              <a:rPr sz="2800" spc="-5" dirty="0">
                <a:latin typeface="Calibri"/>
                <a:cs typeface="Calibri"/>
              </a:rPr>
              <a:t>)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which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makes 51.4%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of 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total </a:t>
            </a:r>
            <a:r>
              <a:rPr sz="2800" spc="-10" dirty="0">
                <a:latin typeface="Calibri"/>
                <a:cs typeface="Calibri"/>
              </a:rPr>
              <a:t>population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 MT"/>
              <a:buChar char="•"/>
            </a:pPr>
            <a:endParaRPr sz="2750">
              <a:latin typeface="Calibri"/>
              <a:cs typeface="Calibri"/>
            </a:endParaRPr>
          </a:p>
          <a:p>
            <a:pPr marL="361315" marR="61594" indent="-285750" algn="just">
              <a:lnSpc>
                <a:spcPct val="99800"/>
              </a:lnSpc>
              <a:buFont typeface="Arial MT"/>
              <a:buChar char="•"/>
              <a:tabLst>
                <a:tab pos="361950" algn="l"/>
              </a:tabLst>
            </a:pPr>
            <a:r>
              <a:rPr sz="2800" spc="-5" dirty="0">
                <a:latin typeface="Calibri"/>
                <a:cs typeface="Calibri"/>
              </a:rPr>
              <a:t>Based </a:t>
            </a:r>
            <a:r>
              <a:rPr sz="2800" dirty="0">
                <a:latin typeface="Calibri"/>
                <a:cs typeface="Calibri"/>
              </a:rPr>
              <a:t>on </a:t>
            </a:r>
            <a:r>
              <a:rPr sz="2800" spc="-5" dirty="0">
                <a:latin typeface="Calibri"/>
                <a:cs typeface="Calibri"/>
              </a:rPr>
              <a:t>the Strategic </a:t>
            </a:r>
            <a:r>
              <a:rPr sz="2800" spc="-10" dirty="0">
                <a:latin typeface="Calibri"/>
                <a:cs typeface="Calibri"/>
              </a:rPr>
              <a:t>Advisory </a:t>
            </a:r>
            <a:r>
              <a:rPr sz="2800" spc="-5" dirty="0">
                <a:latin typeface="Calibri"/>
                <a:cs typeface="Calibri"/>
              </a:rPr>
              <a:t>Group </a:t>
            </a:r>
            <a:r>
              <a:rPr sz="2800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Experts </a:t>
            </a:r>
            <a:r>
              <a:rPr sz="2800" dirty="0">
                <a:latin typeface="Calibri"/>
                <a:cs typeface="Calibri"/>
              </a:rPr>
              <a:t>on </a:t>
            </a:r>
            <a:r>
              <a:rPr sz="2800" spc="-10" dirty="0">
                <a:latin typeface="Calibri"/>
                <a:cs typeface="Calibri"/>
              </a:rPr>
              <a:t>Immunization </a:t>
            </a:r>
            <a:r>
              <a:rPr sz="2800" spc="-5" dirty="0">
                <a:latin typeface="Calibri"/>
                <a:cs typeface="Calibri"/>
              </a:rPr>
              <a:t>(SAGE)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recommendation,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country </a:t>
            </a:r>
            <a:r>
              <a:rPr sz="2800" spc="-5" dirty="0">
                <a:latin typeface="Calibri"/>
                <a:cs typeface="Calibri"/>
              </a:rPr>
              <a:t>for now, will </a:t>
            </a:r>
            <a:r>
              <a:rPr sz="2800" spc="-10" dirty="0">
                <a:latin typeface="Calibri"/>
                <a:cs typeface="Calibri"/>
              </a:rPr>
              <a:t>be targeting individuals </a:t>
            </a:r>
            <a:r>
              <a:rPr sz="2800" spc="-5" dirty="0">
                <a:latin typeface="Calibri"/>
                <a:cs typeface="Calibri"/>
              </a:rPr>
              <a:t>aged 18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years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and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above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750">
              <a:latin typeface="Calibri"/>
              <a:cs typeface="Calibri"/>
            </a:endParaRPr>
          </a:p>
          <a:p>
            <a:pPr marL="361315" marR="55880" indent="-285750" algn="just">
              <a:lnSpc>
                <a:spcPct val="100000"/>
              </a:lnSpc>
              <a:spcBef>
                <a:spcPts val="5"/>
              </a:spcBef>
              <a:buFont typeface="Arial MT"/>
              <a:buChar char="•"/>
              <a:tabLst>
                <a:tab pos="361950" algn="l"/>
              </a:tabLst>
            </a:pPr>
            <a:r>
              <a:rPr sz="2800" spc="-10" dirty="0">
                <a:latin typeface="Calibri"/>
                <a:cs typeface="Calibri"/>
              </a:rPr>
              <a:t>Nigeria</a:t>
            </a:r>
            <a:r>
              <a:rPr sz="2800" spc="-5" dirty="0">
                <a:latin typeface="Calibri"/>
                <a:cs typeface="Calibri"/>
              </a:rPr>
              <a:t> will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deploy</a:t>
            </a:r>
            <a:r>
              <a:rPr sz="2800" spc="-5" dirty="0">
                <a:latin typeface="Calibri"/>
                <a:cs typeface="Calibri"/>
              </a:rPr>
              <a:t> the</a:t>
            </a:r>
            <a:r>
              <a:rPr sz="2800" dirty="0">
                <a:latin typeface="Calibri"/>
                <a:cs typeface="Calibri"/>
              </a:rPr>
              <a:t> TEACH</a:t>
            </a:r>
            <a:r>
              <a:rPr sz="2400" baseline="29513" dirty="0">
                <a:latin typeface="Calibri"/>
                <a:cs typeface="Calibri"/>
              </a:rPr>
              <a:t>2</a:t>
            </a:r>
            <a:r>
              <a:rPr sz="2400" spc="7" baseline="29513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strategy</a:t>
            </a:r>
            <a:r>
              <a:rPr sz="2800" dirty="0">
                <a:latin typeface="Calibri"/>
                <a:cs typeface="Calibri"/>
              </a:rPr>
              <a:t> to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vaccinate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eligible</a:t>
            </a:r>
            <a:r>
              <a:rPr sz="2800" spc="6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population </a:t>
            </a:r>
            <a:r>
              <a:rPr sz="2800" spc="-5" dirty="0">
                <a:latin typeface="Calibri"/>
                <a:cs typeface="Calibri"/>
              </a:rPr>
              <a:t> towards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interrupting</a:t>
            </a:r>
            <a:r>
              <a:rPr sz="2800" spc="-5" dirty="0">
                <a:latin typeface="Calibri"/>
                <a:cs typeface="Calibri"/>
              </a:rPr>
              <a:t> 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COVID 19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scourge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building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critical</a:t>
            </a:r>
            <a:r>
              <a:rPr sz="2800" spc="-5" dirty="0">
                <a:latin typeface="Calibri"/>
                <a:cs typeface="Calibri"/>
              </a:rPr>
              <a:t> mass</a:t>
            </a:r>
            <a:r>
              <a:rPr sz="2800" dirty="0">
                <a:latin typeface="Calibri"/>
                <a:cs typeface="Calibri"/>
              </a:rPr>
              <a:t> of 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immunized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Nigerians</a:t>
            </a:r>
            <a:r>
              <a:rPr sz="2800" spc="-5" dirty="0">
                <a:latin typeface="Calibri"/>
                <a:cs typeface="Calibri"/>
              </a:rPr>
              <a:t> against 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disease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48096" y="6531647"/>
            <a:ext cx="1924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7</a:t>
            </a:fld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pc="-5" dirty="0"/>
              <a:t>NPHCDA</a:t>
            </a:r>
            <a:r>
              <a:rPr dirty="0"/>
              <a:t> –</a:t>
            </a:r>
            <a:r>
              <a:rPr spc="5" dirty="0"/>
              <a:t> </a:t>
            </a:r>
            <a:r>
              <a:rPr spc="-5" dirty="0"/>
              <a:t>National</a:t>
            </a:r>
            <a:r>
              <a:rPr spc="5" dirty="0"/>
              <a:t> </a:t>
            </a:r>
            <a:r>
              <a:rPr dirty="0"/>
              <a:t>Primary</a:t>
            </a:r>
            <a:r>
              <a:rPr spc="10" dirty="0"/>
              <a:t> </a:t>
            </a:r>
            <a:r>
              <a:rPr dirty="0"/>
              <a:t>Health</a:t>
            </a:r>
            <a:r>
              <a:rPr spc="5" dirty="0"/>
              <a:t> </a:t>
            </a:r>
            <a:r>
              <a:rPr spc="-5" dirty="0"/>
              <a:t>Care</a:t>
            </a:r>
            <a:r>
              <a:rPr spc="10" dirty="0"/>
              <a:t> </a:t>
            </a:r>
            <a:r>
              <a:rPr spc="-5" dirty="0"/>
              <a:t>Development</a:t>
            </a:r>
            <a:r>
              <a:rPr spc="5" dirty="0"/>
              <a:t> </a:t>
            </a:r>
            <a:r>
              <a:rPr spc="-5" dirty="0"/>
              <a:t>Agency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6656" y="5928017"/>
            <a:ext cx="3349625" cy="437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75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900" i="1" dirty="0">
                <a:latin typeface="Calibri"/>
                <a:cs typeface="Calibri"/>
              </a:rPr>
              <a:t>1.</a:t>
            </a:r>
            <a:r>
              <a:rPr sz="900" i="1" spc="-5" dirty="0">
                <a:latin typeface="Calibri"/>
                <a:cs typeface="Calibri"/>
              </a:rPr>
              <a:t> TEACH</a:t>
            </a:r>
            <a:r>
              <a:rPr sz="900" i="1" spc="5" dirty="0">
                <a:latin typeface="Calibri"/>
                <a:cs typeface="Calibri"/>
              </a:rPr>
              <a:t> </a:t>
            </a:r>
            <a:r>
              <a:rPr sz="900" i="1" dirty="0">
                <a:latin typeface="Calibri"/>
                <a:cs typeface="Calibri"/>
              </a:rPr>
              <a:t>– </a:t>
            </a:r>
            <a:r>
              <a:rPr sz="900" i="1" spc="-5" dirty="0">
                <a:latin typeface="Calibri"/>
                <a:cs typeface="Calibri"/>
              </a:rPr>
              <a:t>Traditional,</a:t>
            </a:r>
            <a:r>
              <a:rPr sz="900" i="1" spc="5" dirty="0">
                <a:latin typeface="Calibri"/>
                <a:cs typeface="Calibri"/>
              </a:rPr>
              <a:t> </a:t>
            </a:r>
            <a:r>
              <a:rPr sz="900" i="1" dirty="0">
                <a:latin typeface="Calibri"/>
                <a:cs typeface="Calibri"/>
              </a:rPr>
              <a:t>e- </a:t>
            </a:r>
            <a:r>
              <a:rPr sz="900" i="1" spc="-5" dirty="0">
                <a:latin typeface="Calibri"/>
                <a:cs typeface="Calibri"/>
              </a:rPr>
              <a:t>self</a:t>
            </a:r>
            <a:r>
              <a:rPr sz="900" i="1" spc="5" dirty="0">
                <a:latin typeface="Calibri"/>
                <a:cs typeface="Calibri"/>
              </a:rPr>
              <a:t> </a:t>
            </a:r>
            <a:r>
              <a:rPr sz="900" i="1" dirty="0">
                <a:latin typeface="Calibri"/>
                <a:cs typeface="Calibri"/>
              </a:rPr>
              <a:t>reg,</a:t>
            </a:r>
            <a:r>
              <a:rPr sz="900" i="1" spc="5" dirty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assisted</a:t>
            </a:r>
            <a:r>
              <a:rPr sz="900" i="1" spc="15" dirty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with</a:t>
            </a:r>
            <a:r>
              <a:rPr sz="900" i="1" dirty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concomitant H2H</a:t>
            </a:r>
            <a:endParaRPr sz="900">
              <a:latin typeface="Calibri"/>
              <a:cs typeface="Calibri"/>
            </a:endParaRPr>
          </a:p>
          <a:p>
            <a:pPr marL="297815" indent="-285750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900" i="1" dirty="0">
                <a:latin typeface="Calibri"/>
                <a:cs typeface="Calibri"/>
              </a:rPr>
              <a:t>2.</a:t>
            </a:r>
            <a:r>
              <a:rPr sz="900" i="1" spc="-5" dirty="0">
                <a:latin typeface="Calibri"/>
                <a:cs typeface="Calibri"/>
              </a:rPr>
              <a:t> </a:t>
            </a:r>
            <a:r>
              <a:rPr sz="900" i="1" dirty="0">
                <a:latin typeface="Calibri"/>
                <a:cs typeface="Calibri"/>
              </a:rPr>
              <a:t>Pregnant </a:t>
            </a:r>
            <a:r>
              <a:rPr sz="900" i="1" spc="-5" dirty="0">
                <a:latin typeface="Calibri"/>
                <a:cs typeface="Calibri"/>
              </a:rPr>
              <a:t>women</a:t>
            </a:r>
            <a:r>
              <a:rPr sz="900" i="1" dirty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will be</a:t>
            </a:r>
            <a:r>
              <a:rPr sz="900" i="1" spc="5" dirty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reviewed</a:t>
            </a:r>
            <a:r>
              <a:rPr sz="900" i="1" dirty="0">
                <a:latin typeface="Calibri"/>
                <a:cs typeface="Calibri"/>
              </a:rPr>
              <a:t> by physicians</a:t>
            </a:r>
            <a:r>
              <a:rPr sz="900" i="1" spc="-5" dirty="0">
                <a:latin typeface="Calibri"/>
                <a:cs typeface="Calibri"/>
              </a:rPr>
              <a:t> for</a:t>
            </a:r>
            <a:r>
              <a:rPr sz="900" i="1" spc="5" dirty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eligibility</a:t>
            </a:r>
            <a:endParaRPr sz="900">
              <a:latin typeface="Calibri"/>
              <a:cs typeface="Calibri"/>
            </a:endParaRPr>
          </a:p>
          <a:p>
            <a:pPr marL="297815" indent="-285750">
              <a:lnSpc>
                <a:spcPct val="100000"/>
              </a:lnSpc>
              <a:buFont typeface="Arial MT"/>
              <a:buChar char="•"/>
              <a:tabLst>
                <a:tab pos="297815" algn="l"/>
                <a:tab pos="298450" algn="l"/>
              </a:tabLst>
            </a:pPr>
            <a:r>
              <a:rPr sz="900" i="1" dirty="0">
                <a:latin typeface="Calibri"/>
                <a:cs typeface="Calibri"/>
              </a:rPr>
              <a:t>2.</a:t>
            </a:r>
            <a:r>
              <a:rPr sz="900" i="1" spc="-5" dirty="0">
                <a:latin typeface="Calibri"/>
                <a:cs typeface="Calibri"/>
              </a:rPr>
              <a:t> </a:t>
            </a:r>
            <a:r>
              <a:rPr sz="900" i="1" dirty="0">
                <a:latin typeface="Calibri"/>
                <a:cs typeface="Calibri"/>
              </a:rPr>
              <a:t>18</a:t>
            </a:r>
            <a:r>
              <a:rPr sz="900" i="1" spc="-10" dirty="0">
                <a:latin typeface="Calibri"/>
                <a:cs typeface="Calibri"/>
              </a:rPr>
              <a:t> </a:t>
            </a:r>
            <a:r>
              <a:rPr sz="900" i="1" dirty="0">
                <a:latin typeface="Calibri"/>
                <a:cs typeface="Calibri"/>
              </a:rPr>
              <a:t>and </a:t>
            </a:r>
            <a:r>
              <a:rPr sz="900" i="1" spc="-5" dirty="0">
                <a:latin typeface="Calibri"/>
                <a:cs typeface="Calibri"/>
              </a:rPr>
              <a:t>above</a:t>
            </a:r>
            <a:r>
              <a:rPr sz="900" i="1" dirty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based</a:t>
            </a:r>
            <a:r>
              <a:rPr sz="900" i="1" spc="10" dirty="0">
                <a:latin typeface="Calibri"/>
                <a:cs typeface="Calibri"/>
              </a:rPr>
              <a:t> </a:t>
            </a:r>
            <a:r>
              <a:rPr sz="900" i="1" spc="-10" dirty="0">
                <a:latin typeface="Calibri"/>
                <a:cs typeface="Calibri"/>
              </a:rPr>
              <a:t>on</a:t>
            </a:r>
            <a:r>
              <a:rPr sz="900" i="1" dirty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SAGE</a:t>
            </a:r>
            <a:r>
              <a:rPr sz="900" i="1" spc="5" dirty="0">
                <a:latin typeface="Calibri"/>
                <a:cs typeface="Calibri"/>
              </a:rPr>
              <a:t> </a:t>
            </a:r>
            <a:r>
              <a:rPr sz="900" i="1" spc="-5" dirty="0">
                <a:latin typeface="Calibri"/>
                <a:cs typeface="Calibri"/>
              </a:rPr>
              <a:t>recommendations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5" dirty="0">
                <a:latin typeface="Arial"/>
                <a:cs typeface="Arial"/>
              </a:rPr>
              <a:t>The</a:t>
            </a:r>
            <a:r>
              <a:rPr spc="14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FGoN</a:t>
            </a:r>
            <a:r>
              <a:rPr spc="14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will</a:t>
            </a:r>
            <a:r>
              <a:rPr spc="15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be</a:t>
            </a:r>
            <a:r>
              <a:rPr spc="15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vaccinating</a:t>
            </a:r>
            <a:r>
              <a:rPr spc="15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all</a:t>
            </a:r>
            <a:r>
              <a:rPr spc="15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eligible</a:t>
            </a:r>
            <a:r>
              <a:rPr spc="14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populations</a:t>
            </a:r>
            <a:r>
              <a:rPr spc="14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(18</a:t>
            </a:r>
            <a:r>
              <a:rPr spc="15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years</a:t>
            </a:r>
            <a:r>
              <a:rPr spc="15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and</a:t>
            </a:r>
            <a:r>
              <a:rPr spc="15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above) </a:t>
            </a:r>
            <a:r>
              <a:rPr spc="-59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with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safe and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effective</a:t>
            </a:r>
            <a:r>
              <a:rPr dirty="0">
                <a:latin typeface="Arial"/>
                <a:cs typeface="Arial"/>
              </a:rPr>
              <a:t> </a:t>
            </a:r>
            <a:r>
              <a:rPr spc="-10" dirty="0">
                <a:latin typeface="Arial"/>
                <a:cs typeface="Arial"/>
              </a:rPr>
              <a:t>COVID-19</a:t>
            </a:r>
            <a:r>
              <a:rPr spc="5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vaccines</a:t>
            </a:r>
            <a:r>
              <a:rPr dirty="0">
                <a:latin typeface="Arial"/>
                <a:cs typeface="Arial"/>
              </a:rPr>
              <a:t> as</a:t>
            </a:r>
            <a:r>
              <a:rPr spc="-5" dirty="0">
                <a:latin typeface="Arial"/>
                <a:cs typeface="Arial"/>
              </a:rPr>
              <a:t> it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becomes</a:t>
            </a:r>
            <a:r>
              <a:rPr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available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19123" y="1360360"/>
            <a:ext cx="10251440" cy="4391025"/>
            <a:chOff x="1519123" y="1360360"/>
            <a:chExt cx="10251440" cy="43910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38437" y="2553842"/>
              <a:ext cx="3264830" cy="319739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24161" y="1931758"/>
              <a:ext cx="452513" cy="356076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780076" y="4452835"/>
              <a:ext cx="6990715" cy="868680"/>
            </a:xfrm>
            <a:custGeom>
              <a:avLst/>
              <a:gdLst/>
              <a:ahLst/>
              <a:cxnLst/>
              <a:rect l="l" t="t" r="r" b="b"/>
              <a:pathLst>
                <a:path w="6990715" h="868679">
                  <a:moveTo>
                    <a:pt x="6990118" y="0"/>
                  </a:moveTo>
                  <a:lnTo>
                    <a:pt x="0" y="0"/>
                  </a:lnTo>
                  <a:lnTo>
                    <a:pt x="0" y="841679"/>
                  </a:lnTo>
                  <a:lnTo>
                    <a:pt x="0" y="868680"/>
                  </a:lnTo>
                  <a:lnTo>
                    <a:pt x="6990118" y="868680"/>
                  </a:lnTo>
                  <a:lnTo>
                    <a:pt x="6990118" y="841679"/>
                  </a:lnTo>
                  <a:lnTo>
                    <a:pt x="6990118" y="0"/>
                  </a:lnTo>
                  <a:close/>
                </a:path>
              </a:pathLst>
            </a:custGeom>
            <a:solidFill>
              <a:srgbClr val="7F7F7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3885" y="1368005"/>
              <a:ext cx="9144355" cy="21437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23885" y="1365122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9359">
              <a:solidFill>
                <a:srgbClr val="1F3F2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87094" y="198259"/>
            <a:ext cx="10169525" cy="5657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90"/>
              </a:spcBef>
            </a:pPr>
            <a:r>
              <a:rPr sz="1750" spc="10" dirty="0">
                <a:latin typeface="Candara"/>
                <a:cs typeface="Candara"/>
              </a:rPr>
              <a:t>TEACH</a:t>
            </a:r>
            <a:r>
              <a:rPr sz="1750" spc="355" dirty="0">
                <a:latin typeface="Candara"/>
                <a:cs typeface="Candara"/>
              </a:rPr>
              <a:t> </a:t>
            </a:r>
            <a:r>
              <a:rPr sz="1750" spc="5" dirty="0">
                <a:latin typeface="Candara"/>
                <a:cs typeface="Candara"/>
              </a:rPr>
              <a:t>Strategy</a:t>
            </a:r>
            <a:r>
              <a:rPr sz="1750" spc="345" dirty="0">
                <a:latin typeface="Candara"/>
                <a:cs typeface="Candara"/>
              </a:rPr>
              <a:t> </a:t>
            </a:r>
            <a:r>
              <a:rPr sz="1750" spc="5" dirty="0">
                <a:latin typeface="Candara"/>
                <a:cs typeface="Candara"/>
              </a:rPr>
              <a:t>will</a:t>
            </a:r>
            <a:r>
              <a:rPr sz="1750" spc="345" dirty="0">
                <a:latin typeface="Candara"/>
                <a:cs typeface="Candara"/>
              </a:rPr>
              <a:t> </a:t>
            </a:r>
            <a:r>
              <a:rPr sz="1750" spc="5" dirty="0">
                <a:latin typeface="Candara"/>
                <a:cs typeface="Candara"/>
              </a:rPr>
              <a:t>combine</a:t>
            </a:r>
            <a:r>
              <a:rPr sz="1750" spc="345" dirty="0">
                <a:latin typeface="Candara"/>
                <a:cs typeface="Candara"/>
              </a:rPr>
              <a:t> </a:t>
            </a:r>
            <a:r>
              <a:rPr sz="1750" dirty="0">
                <a:latin typeface="Candara"/>
                <a:cs typeface="Candara"/>
              </a:rPr>
              <a:t>benefits</a:t>
            </a:r>
            <a:r>
              <a:rPr sz="1750" spc="340" dirty="0">
                <a:latin typeface="Candara"/>
                <a:cs typeface="Candara"/>
              </a:rPr>
              <a:t> </a:t>
            </a:r>
            <a:r>
              <a:rPr sz="1750" spc="10" dirty="0">
                <a:latin typeface="Candara"/>
                <a:cs typeface="Candara"/>
              </a:rPr>
              <a:t>of</a:t>
            </a:r>
            <a:r>
              <a:rPr sz="1750" spc="350" dirty="0">
                <a:latin typeface="Candara"/>
                <a:cs typeface="Candara"/>
              </a:rPr>
              <a:t> </a:t>
            </a:r>
            <a:r>
              <a:rPr sz="1750" spc="5" dirty="0">
                <a:latin typeface="Candara"/>
                <a:cs typeface="Candara"/>
              </a:rPr>
              <a:t>several</a:t>
            </a:r>
            <a:r>
              <a:rPr sz="1750" spc="345" dirty="0">
                <a:latin typeface="Candara"/>
                <a:cs typeface="Candara"/>
              </a:rPr>
              <a:t> </a:t>
            </a:r>
            <a:r>
              <a:rPr sz="1750" spc="10" dirty="0">
                <a:latin typeface="Candara"/>
                <a:cs typeface="Candara"/>
              </a:rPr>
              <a:t>strategies</a:t>
            </a:r>
            <a:r>
              <a:rPr sz="1750" spc="340" dirty="0">
                <a:latin typeface="Candara"/>
                <a:cs typeface="Candara"/>
              </a:rPr>
              <a:t> </a:t>
            </a:r>
            <a:r>
              <a:rPr sz="1750" spc="10" dirty="0">
                <a:latin typeface="Candara"/>
                <a:cs typeface="Candara"/>
              </a:rPr>
              <a:t>to</a:t>
            </a:r>
            <a:r>
              <a:rPr sz="1750" spc="350" dirty="0">
                <a:latin typeface="Candara"/>
                <a:cs typeface="Candara"/>
              </a:rPr>
              <a:t> </a:t>
            </a:r>
            <a:r>
              <a:rPr sz="1750" spc="5" dirty="0">
                <a:latin typeface="Candara"/>
                <a:cs typeface="Candara"/>
              </a:rPr>
              <a:t>deploy</a:t>
            </a:r>
            <a:r>
              <a:rPr sz="1750" spc="350" dirty="0">
                <a:latin typeface="Candara"/>
                <a:cs typeface="Candara"/>
              </a:rPr>
              <a:t> </a:t>
            </a:r>
            <a:r>
              <a:rPr sz="1750" spc="10" dirty="0">
                <a:latin typeface="Candara"/>
                <a:cs typeface="Candara"/>
              </a:rPr>
              <a:t>COVID</a:t>
            </a:r>
            <a:r>
              <a:rPr sz="1750" spc="350" dirty="0">
                <a:latin typeface="Candara"/>
                <a:cs typeface="Candara"/>
              </a:rPr>
              <a:t> </a:t>
            </a:r>
            <a:r>
              <a:rPr sz="1750" spc="10" dirty="0">
                <a:latin typeface="Candara"/>
                <a:cs typeface="Candara"/>
              </a:rPr>
              <a:t>19</a:t>
            </a:r>
            <a:r>
              <a:rPr sz="1750" spc="345" dirty="0">
                <a:latin typeface="Candara"/>
                <a:cs typeface="Candara"/>
              </a:rPr>
              <a:t> </a:t>
            </a:r>
            <a:r>
              <a:rPr sz="1750" spc="5" dirty="0">
                <a:latin typeface="Candara"/>
                <a:cs typeface="Candara"/>
              </a:rPr>
              <a:t>vaccines</a:t>
            </a:r>
            <a:r>
              <a:rPr sz="1750" spc="350" dirty="0">
                <a:latin typeface="Candara"/>
                <a:cs typeface="Candara"/>
              </a:rPr>
              <a:t> </a:t>
            </a:r>
            <a:r>
              <a:rPr sz="1750" spc="5" dirty="0">
                <a:latin typeface="Candara"/>
                <a:cs typeface="Candara"/>
              </a:rPr>
              <a:t>in</a:t>
            </a:r>
            <a:r>
              <a:rPr sz="1750" spc="350" dirty="0">
                <a:latin typeface="Candara"/>
                <a:cs typeface="Candara"/>
              </a:rPr>
              <a:t> </a:t>
            </a:r>
            <a:r>
              <a:rPr sz="1750" spc="5" dirty="0">
                <a:latin typeface="Candara"/>
                <a:cs typeface="Candara"/>
              </a:rPr>
              <a:t>three</a:t>
            </a:r>
            <a:r>
              <a:rPr sz="1750" spc="355" dirty="0">
                <a:latin typeface="Candara"/>
                <a:cs typeface="Candara"/>
              </a:rPr>
              <a:t> </a:t>
            </a:r>
            <a:r>
              <a:rPr sz="1750" spc="5" dirty="0">
                <a:latin typeface="Candara"/>
                <a:cs typeface="Candara"/>
              </a:rPr>
              <a:t>(3) </a:t>
            </a:r>
            <a:r>
              <a:rPr sz="1750" spc="-365" dirty="0">
                <a:latin typeface="Candara"/>
                <a:cs typeface="Candara"/>
              </a:rPr>
              <a:t> </a:t>
            </a:r>
            <a:r>
              <a:rPr sz="1750" spc="5" dirty="0">
                <a:latin typeface="Candara"/>
                <a:cs typeface="Candara"/>
              </a:rPr>
              <a:t>Pulses</a:t>
            </a:r>
            <a:r>
              <a:rPr sz="1750" spc="-10" dirty="0">
                <a:latin typeface="Candara"/>
                <a:cs typeface="Candara"/>
              </a:rPr>
              <a:t> </a:t>
            </a:r>
            <a:r>
              <a:rPr sz="1750" spc="10" dirty="0">
                <a:latin typeface="Candara"/>
                <a:cs typeface="Candara"/>
              </a:rPr>
              <a:t>in</a:t>
            </a:r>
            <a:r>
              <a:rPr sz="1750" spc="-5" dirty="0">
                <a:latin typeface="Candara"/>
                <a:cs typeface="Candara"/>
              </a:rPr>
              <a:t> </a:t>
            </a:r>
            <a:r>
              <a:rPr sz="1750" spc="5" dirty="0">
                <a:latin typeface="Candara"/>
                <a:cs typeface="Candara"/>
              </a:rPr>
              <a:t>2021</a:t>
            </a:r>
            <a:r>
              <a:rPr sz="1750" spc="15" dirty="0">
                <a:latin typeface="Candara"/>
                <a:cs typeface="Candara"/>
              </a:rPr>
              <a:t> </a:t>
            </a:r>
            <a:r>
              <a:rPr sz="1750" spc="10" dirty="0">
                <a:latin typeface="Candara"/>
                <a:cs typeface="Candara"/>
              </a:rPr>
              <a:t>and</a:t>
            </a:r>
            <a:r>
              <a:rPr sz="1750" spc="-5" dirty="0">
                <a:latin typeface="Candara"/>
                <a:cs typeface="Candara"/>
              </a:rPr>
              <a:t> </a:t>
            </a:r>
            <a:r>
              <a:rPr sz="1750" spc="5" dirty="0">
                <a:latin typeface="Candara"/>
                <a:cs typeface="Candara"/>
              </a:rPr>
              <a:t>pulse</a:t>
            </a:r>
            <a:r>
              <a:rPr sz="1750" dirty="0">
                <a:latin typeface="Candara"/>
                <a:cs typeface="Candara"/>
              </a:rPr>
              <a:t> </a:t>
            </a:r>
            <a:r>
              <a:rPr sz="1750" spc="10" dirty="0">
                <a:latin typeface="Candara"/>
                <a:cs typeface="Candara"/>
              </a:rPr>
              <a:t>4</a:t>
            </a:r>
            <a:r>
              <a:rPr sz="1750" spc="5" dirty="0">
                <a:latin typeface="Candara"/>
                <a:cs typeface="Candara"/>
              </a:rPr>
              <a:t> in 2022</a:t>
            </a:r>
            <a:endParaRPr sz="1750">
              <a:latin typeface="Candara"/>
              <a:cs typeface="Candar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54765" y="4583803"/>
            <a:ext cx="6637655" cy="633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45"/>
              </a:lnSpc>
              <a:tabLst>
                <a:tab pos="1264285" algn="l"/>
                <a:tab pos="2583815" algn="l"/>
                <a:tab pos="4872990" algn="l"/>
                <a:tab pos="5443855" algn="l"/>
                <a:tab pos="5852160" algn="l"/>
              </a:tabLst>
            </a:pPr>
            <a:r>
              <a:rPr sz="1400" b="1" spc="-5" dirty="0">
                <a:solidFill>
                  <a:srgbClr val="7F7F7F"/>
                </a:solidFill>
                <a:latin typeface="Arial"/>
                <a:cs typeface="Arial"/>
              </a:rPr>
              <a:t>Concomitant	</a:t>
            </a:r>
            <a:r>
              <a:rPr sz="1400" spc="-5" dirty="0">
                <a:solidFill>
                  <a:srgbClr val="7F7F7F"/>
                </a:solidFill>
                <a:latin typeface="Calibri"/>
                <a:cs typeface="Calibri"/>
              </a:rPr>
              <a:t>eRegistration</a:t>
            </a:r>
            <a:r>
              <a:rPr sz="1400" spc="2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7F7F7F"/>
                </a:solidFill>
                <a:latin typeface="Calibri"/>
                <a:cs typeface="Calibri"/>
              </a:rPr>
              <a:t>of	</a:t>
            </a:r>
            <a:r>
              <a:rPr sz="1400" spc="-5" dirty="0">
                <a:solidFill>
                  <a:srgbClr val="7F7F7F"/>
                </a:solidFill>
                <a:latin typeface="Calibri"/>
                <a:cs typeface="Calibri"/>
              </a:rPr>
              <a:t>general</a:t>
            </a:r>
            <a:r>
              <a:rPr sz="1400" spc="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7F7F7F"/>
                </a:solidFill>
                <a:latin typeface="Calibri"/>
                <a:cs typeface="Calibri"/>
              </a:rPr>
              <a:t>population</a:t>
            </a:r>
            <a:r>
              <a:rPr sz="1400" spc="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7F7F7F"/>
                </a:solidFill>
                <a:latin typeface="Calibri"/>
                <a:cs typeface="Calibri"/>
              </a:rPr>
              <a:t>especially	</a:t>
            </a:r>
            <a:r>
              <a:rPr sz="1400" dirty="0">
                <a:solidFill>
                  <a:srgbClr val="7F7F7F"/>
                </a:solidFill>
                <a:latin typeface="Calibri"/>
                <a:cs typeface="Calibri"/>
              </a:rPr>
              <a:t>when	the	</a:t>
            </a:r>
            <a:r>
              <a:rPr sz="1400" spc="-5" dirty="0">
                <a:solidFill>
                  <a:srgbClr val="7F7F7F"/>
                </a:solidFill>
                <a:latin typeface="Calibri"/>
                <a:cs typeface="Calibri"/>
              </a:rPr>
              <a:t>HCWs</a:t>
            </a:r>
            <a:r>
              <a:rPr sz="1400" spc="-4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7F7F7F"/>
                </a:solidFill>
                <a:latin typeface="Calibri"/>
                <a:cs typeface="Calibri"/>
              </a:rPr>
              <a:t>self-</a:t>
            </a:r>
            <a:endParaRPr sz="1400">
              <a:latin typeface="Calibri"/>
              <a:cs typeface="Calibri"/>
            </a:endParaRPr>
          </a:p>
          <a:p>
            <a:pPr>
              <a:lnSpc>
                <a:spcPts val="1689"/>
              </a:lnSpc>
              <a:spcBef>
                <a:spcPts val="45"/>
              </a:spcBef>
            </a:pPr>
            <a:r>
              <a:rPr sz="1400" spc="-5" dirty="0">
                <a:solidFill>
                  <a:srgbClr val="7F7F7F"/>
                </a:solidFill>
                <a:latin typeface="Calibri"/>
                <a:cs typeface="Calibri"/>
              </a:rPr>
              <a:t>registration</a:t>
            </a:r>
            <a:r>
              <a:rPr sz="1400" spc="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7F7F7F"/>
                </a:solidFill>
                <a:latin typeface="Calibri"/>
                <a:cs typeface="Calibri"/>
              </a:rPr>
              <a:t>has stopped</a:t>
            </a:r>
            <a:r>
              <a:rPr sz="1400" spc="1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7F7F7F"/>
                </a:solidFill>
                <a:latin typeface="Calibri"/>
                <a:cs typeface="Calibri"/>
              </a:rPr>
              <a:t>alongside</a:t>
            </a:r>
            <a:r>
              <a:rPr sz="1400" spc="10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7F7F7F"/>
                </a:solidFill>
                <a:latin typeface="Calibri"/>
                <a:cs typeface="Calibri"/>
              </a:rPr>
              <a:t>vaccination</a:t>
            </a:r>
            <a:r>
              <a:rPr sz="1400" spc="11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spc="5" dirty="0">
                <a:solidFill>
                  <a:srgbClr val="7F7F7F"/>
                </a:solidFill>
                <a:latin typeface="Calibri"/>
                <a:cs typeface="Calibri"/>
              </a:rPr>
              <a:t>of</a:t>
            </a:r>
            <a:r>
              <a:rPr sz="1400" spc="10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7F7F7F"/>
                </a:solidFill>
                <a:latin typeface="Calibri"/>
                <a:cs typeface="Calibri"/>
              </a:rPr>
              <a:t>eligible</a:t>
            </a:r>
            <a:r>
              <a:rPr sz="1400" spc="10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7F7F7F"/>
                </a:solidFill>
                <a:latin typeface="Calibri"/>
                <a:cs typeface="Calibri"/>
              </a:rPr>
              <a:t>population.</a:t>
            </a:r>
            <a:r>
              <a:rPr sz="1400" spc="10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7F7F7F"/>
                </a:solidFill>
                <a:latin typeface="Calibri"/>
                <a:cs typeface="Calibri"/>
              </a:rPr>
              <a:t>This</a:t>
            </a:r>
            <a:r>
              <a:rPr sz="1400" spc="9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7F7F7F"/>
                </a:solidFill>
                <a:latin typeface="Calibri"/>
                <a:cs typeface="Calibri"/>
              </a:rPr>
              <a:t>will</a:t>
            </a:r>
            <a:r>
              <a:rPr sz="1400" spc="10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7F7F7F"/>
                </a:solidFill>
                <a:latin typeface="Calibri"/>
                <a:cs typeface="Calibri"/>
              </a:rPr>
              <a:t>capture</a:t>
            </a:r>
            <a:r>
              <a:rPr sz="1400" spc="9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7F7F7F"/>
                </a:solidFill>
                <a:latin typeface="Calibri"/>
                <a:cs typeface="Calibri"/>
              </a:rPr>
              <a:t>any </a:t>
            </a:r>
            <a:r>
              <a:rPr sz="1400" spc="-30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7F7F7F"/>
                </a:solidFill>
                <a:latin typeface="Calibri"/>
                <a:cs typeface="Calibri"/>
              </a:rPr>
              <a:t>missed</a:t>
            </a:r>
            <a:r>
              <a:rPr sz="1400" spc="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7F7F7F"/>
                </a:solidFill>
                <a:latin typeface="Calibri"/>
                <a:cs typeface="Calibri"/>
              </a:rPr>
              <a:t>beneficiaries</a:t>
            </a:r>
            <a:r>
              <a:rPr sz="1400" spc="-1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7F7F7F"/>
                </a:solidFill>
                <a:latin typeface="Calibri"/>
                <a:cs typeface="Calibri"/>
              </a:rPr>
              <a:t>while</a:t>
            </a:r>
            <a:r>
              <a:rPr sz="1400" spc="-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7F7F7F"/>
                </a:solidFill>
                <a:latin typeface="Calibri"/>
                <a:cs typeface="Calibri"/>
              </a:rPr>
              <a:t>ensuring</a:t>
            </a:r>
            <a:r>
              <a:rPr sz="1400" spc="-1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7F7F7F"/>
                </a:solidFill>
                <a:latin typeface="Calibri"/>
                <a:cs typeface="Calibri"/>
              </a:rPr>
              <a:t>rollout</a:t>
            </a:r>
            <a:r>
              <a:rPr sz="1400" spc="-1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7F7F7F"/>
                </a:solidFill>
                <a:latin typeface="Calibri"/>
                <a:cs typeface="Calibri"/>
              </a:rPr>
              <a:t>of</a:t>
            </a:r>
            <a:r>
              <a:rPr sz="1400" spc="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spc="-5" dirty="0">
                <a:solidFill>
                  <a:srgbClr val="7F7F7F"/>
                </a:solidFill>
                <a:latin typeface="Calibri"/>
                <a:cs typeface="Calibri"/>
              </a:rPr>
              <a:t>vaccination</a:t>
            </a:r>
            <a:r>
              <a:rPr sz="1400" spc="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400" dirty="0">
                <a:solidFill>
                  <a:srgbClr val="7F7F7F"/>
                </a:solidFill>
                <a:latin typeface="Calibri"/>
                <a:cs typeface="Calibri"/>
              </a:rPr>
              <a:t>campaigns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753076" y="4425835"/>
            <a:ext cx="6990715" cy="868680"/>
          </a:xfrm>
          <a:custGeom>
            <a:avLst/>
            <a:gdLst/>
            <a:ahLst/>
            <a:cxnLst/>
            <a:rect l="l" t="t" r="r" b="b"/>
            <a:pathLst>
              <a:path w="6990715" h="868679">
                <a:moveTo>
                  <a:pt x="0" y="0"/>
                </a:moveTo>
                <a:lnTo>
                  <a:pt x="6990118" y="0"/>
                </a:lnTo>
                <a:lnTo>
                  <a:pt x="6990118" y="868680"/>
                </a:lnTo>
                <a:lnTo>
                  <a:pt x="0" y="86868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015064" y="4527626"/>
            <a:ext cx="66624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Concomitant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spc="-5" dirty="0">
                <a:latin typeface="Calibri"/>
                <a:cs typeface="Calibri"/>
              </a:rPr>
              <a:t>eRegistration </a:t>
            </a:r>
            <a:r>
              <a:rPr sz="1400" dirty="0">
                <a:latin typeface="Calibri"/>
                <a:cs typeface="Calibri"/>
              </a:rPr>
              <a:t>of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general </a:t>
            </a:r>
            <a:r>
              <a:rPr sz="1400" dirty="0">
                <a:latin typeface="Calibri"/>
                <a:cs typeface="Calibri"/>
              </a:rPr>
              <a:t>population </a:t>
            </a:r>
            <a:r>
              <a:rPr sz="1400" spc="-5" dirty="0">
                <a:latin typeface="Calibri"/>
                <a:cs typeface="Calibri"/>
              </a:rPr>
              <a:t>especially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when</a:t>
            </a:r>
            <a:r>
              <a:rPr sz="1400" dirty="0">
                <a:latin typeface="Calibri"/>
                <a:cs typeface="Calibri"/>
              </a:rPr>
              <a:t> the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HCWs self- </a:t>
            </a:r>
            <a:r>
              <a:rPr sz="1400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registration </a:t>
            </a:r>
            <a:r>
              <a:rPr sz="1400" dirty="0">
                <a:latin typeface="Calibri"/>
                <a:cs typeface="Calibri"/>
              </a:rPr>
              <a:t>has stopped alongside vaccination of </a:t>
            </a:r>
            <a:r>
              <a:rPr sz="1400" spc="-5" dirty="0">
                <a:latin typeface="Calibri"/>
                <a:cs typeface="Calibri"/>
              </a:rPr>
              <a:t>eligible </a:t>
            </a:r>
            <a:r>
              <a:rPr sz="1400" dirty="0">
                <a:latin typeface="Calibri"/>
                <a:cs typeface="Calibri"/>
              </a:rPr>
              <a:t>population. This will capture any 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missed</a:t>
            </a:r>
            <a:r>
              <a:rPr sz="1400" spc="-5" dirty="0">
                <a:latin typeface="Calibri"/>
                <a:cs typeface="Calibri"/>
              </a:rPr>
              <a:t> beneficiaries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while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ensuring rollout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of vaccination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campaigns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698720" y="5484964"/>
            <a:ext cx="7071359" cy="784860"/>
          </a:xfrm>
          <a:custGeom>
            <a:avLst/>
            <a:gdLst/>
            <a:ahLst/>
            <a:cxnLst/>
            <a:rect l="l" t="t" r="r" b="b"/>
            <a:pathLst>
              <a:path w="7071359" h="784860">
                <a:moveTo>
                  <a:pt x="7071119" y="0"/>
                </a:moveTo>
                <a:lnTo>
                  <a:pt x="0" y="0"/>
                </a:lnTo>
                <a:lnTo>
                  <a:pt x="0" y="757440"/>
                </a:lnTo>
                <a:lnTo>
                  <a:pt x="0" y="784440"/>
                </a:lnTo>
                <a:lnTo>
                  <a:pt x="7071119" y="784440"/>
                </a:lnTo>
                <a:lnTo>
                  <a:pt x="7071119" y="757440"/>
                </a:lnTo>
                <a:lnTo>
                  <a:pt x="7071119" y="0"/>
                </a:lnTo>
                <a:close/>
              </a:path>
            </a:pathLst>
          </a:custGeom>
          <a:solidFill>
            <a:srgbClr val="7F7F7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973396" y="5580632"/>
            <a:ext cx="6712584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0"/>
              </a:lnSpc>
            </a:pPr>
            <a:r>
              <a:rPr sz="1350" b="1" spc="10" dirty="0">
                <a:solidFill>
                  <a:srgbClr val="7F7F7F"/>
                </a:solidFill>
                <a:latin typeface="Arial"/>
                <a:cs typeface="Arial"/>
              </a:rPr>
              <a:t>H2H</a:t>
            </a:r>
            <a:r>
              <a:rPr sz="1350" b="1" spc="5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50" b="1" spc="10" dirty="0">
                <a:solidFill>
                  <a:srgbClr val="7F7F7F"/>
                </a:solidFill>
                <a:latin typeface="Arial"/>
                <a:cs typeface="Arial"/>
              </a:rPr>
              <a:t>teams</a:t>
            </a:r>
            <a:r>
              <a:rPr sz="1350" b="1" spc="6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50" b="1" spc="10" dirty="0">
                <a:solidFill>
                  <a:srgbClr val="7F7F7F"/>
                </a:solidFill>
                <a:latin typeface="Arial"/>
                <a:cs typeface="Arial"/>
              </a:rPr>
              <a:t>deployed</a:t>
            </a:r>
            <a:r>
              <a:rPr sz="1350" b="1" spc="-2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50" b="1" spc="5" dirty="0">
                <a:solidFill>
                  <a:srgbClr val="7F7F7F"/>
                </a:solidFill>
                <a:latin typeface="Arial"/>
                <a:cs typeface="Arial"/>
              </a:rPr>
              <a:t>specifically</a:t>
            </a:r>
            <a:r>
              <a:rPr sz="1350" b="1" spc="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50" b="1" spc="5" dirty="0">
                <a:solidFill>
                  <a:srgbClr val="7F7F7F"/>
                </a:solidFill>
                <a:latin typeface="Arial"/>
                <a:cs typeface="Arial"/>
              </a:rPr>
              <a:t>to</a:t>
            </a:r>
            <a:r>
              <a:rPr sz="1350" b="1" spc="6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350" spc="5" dirty="0">
                <a:solidFill>
                  <a:srgbClr val="7F7F7F"/>
                </a:solidFill>
                <a:latin typeface="Calibri"/>
                <a:cs typeface="Calibri"/>
              </a:rPr>
              <a:t>areas</a:t>
            </a:r>
            <a:r>
              <a:rPr sz="1350" spc="5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7F7F7F"/>
                </a:solidFill>
                <a:latin typeface="Calibri"/>
                <a:cs typeface="Calibri"/>
              </a:rPr>
              <a:t>where</a:t>
            </a:r>
            <a:r>
              <a:rPr sz="1350" spc="3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7F7F7F"/>
                </a:solidFill>
                <a:latin typeface="Calibri"/>
                <a:cs typeface="Calibri"/>
              </a:rPr>
              <a:t>there</a:t>
            </a:r>
            <a:r>
              <a:rPr sz="1350" spc="4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7F7F7F"/>
                </a:solidFill>
                <a:latin typeface="Calibri"/>
                <a:cs typeface="Calibri"/>
              </a:rPr>
              <a:t>is</a:t>
            </a:r>
            <a:r>
              <a:rPr sz="1350" spc="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7F7F7F"/>
                </a:solidFill>
                <a:latin typeface="Calibri"/>
                <a:cs typeface="Calibri"/>
              </a:rPr>
              <a:t>poor</a:t>
            </a:r>
            <a:r>
              <a:rPr sz="1350" spc="5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7F7F7F"/>
                </a:solidFill>
                <a:latin typeface="Calibri"/>
                <a:cs typeface="Calibri"/>
              </a:rPr>
              <a:t>enrollment</a:t>
            </a:r>
            <a:r>
              <a:rPr sz="1350" spc="5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7F7F7F"/>
                </a:solidFill>
                <a:latin typeface="Calibri"/>
                <a:cs typeface="Calibri"/>
              </a:rPr>
              <a:t>or</a:t>
            </a:r>
            <a:r>
              <a:rPr sz="1350" spc="4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7F7F7F"/>
                </a:solidFill>
                <a:latin typeface="Calibri"/>
                <a:cs typeface="Calibri"/>
              </a:rPr>
              <a:t>registration</a:t>
            </a:r>
            <a:endParaRPr sz="1350">
              <a:latin typeface="Calibri"/>
              <a:cs typeface="Calibri"/>
            </a:endParaRPr>
          </a:p>
          <a:p>
            <a:pPr>
              <a:lnSpc>
                <a:spcPct val="101800"/>
              </a:lnSpc>
            </a:pPr>
            <a:r>
              <a:rPr sz="1350" spc="10" dirty="0">
                <a:solidFill>
                  <a:srgbClr val="7F7F7F"/>
                </a:solidFill>
                <a:latin typeface="Calibri"/>
                <a:cs typeface="Calibri"/>
              </a:rPr>
              <a:t>of</a:t>
            </a:r>
            <a:r>
              <a:rPr sz="1350" spc="24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7F7F7F"/>
                </a:solidFill>
                <a:latin typeface="Calibri"/>
                <a:cs typeface="Calibri"/>
              </a:rPr>
              <a:t>eligible</a:t>
            </a:r>
            <a:r>
              <a:rPr sz="1350" spc="25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7F7F7F"/>
                </a:solidFill>
                <a:latin typeface="Calibri"/>
                <a:cs typeface="Calibri"/>
              </a:rPr>
              <a:t>population</a:t>
            </a:r>
            <a:r>
              <a:rPr sz="1350" spc="3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7F7F7F"/>
                </a:solidFill>
                <a:latin typeface="Calibri"/>
                <a:cs typeface="Calibri"/>
              </a:rPr>
              <a:t>with</a:t>
            </a:r>
            <a:r>
              <a:rPr sz="1350" spc="24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7F7F7F"/>
                </a:solidFill>
                <a:latin typeface="Calibri"/>
                <a:cs typeface="Calibri"/>
              </a:rPr>
              <a:t>low</a:t>
            </a:r>
            <a:r>
              <a:rPr sz="1350" spc="24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7F7F7F"/>
                </a:solidFill>
                <a:latin typeface="Calibri"/>
                <a:cs typeface="Calibri"/>
              </a:rPr>
              <a:t>coverage</a:t>
            </a:r>
            <a:r>
              <a:rPr sz="1350" spc="3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7F7F7F"/>
                </a:solidFill>
                <a:latin typeface="Calibri"/>
                <a:cs typeface="Calibri"/>
              </a:rPr>
              <a:t>as</a:t>
            </a:r>
            <a:r>
              <a:rPr sz="1350" spc="254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7F7F7F"/>
                </a:solidFill>
                <a:latin typeface="Calibri"/>
                <a:cs typeface="Calibri"/>
              </a:rPr>
              <a:t>an</a:t>
            </a:r>
            <a:r>
              <a:rPr sz="1350" spc="24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7F7F7F"/>
                </a:solidFill>
                <a:latin typeface="Calibri"/>
                <a:cs typeface="Calibri"/>
              </a:rPr>
              <a:t>added</a:t>
            </a:r>
            <a:r>
              <a:rPr sz="1350" spc="25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7F7F7F"/>
                </a:solidFill>
                <a:latin typeface="Calibri"/>
                <a:cs typeface="Calibri"/>
              </a:rPr>
              <a:t>push</a:t>
            </a:r>
            <a:r>
              <a:rPr sz="1350" spc="24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7F7F7F"/>
                </a:solidFill>
                <a:latin typeface="Calibri"/>
                <a:cs typeface="Calibri"/>
              </a:rPr>
              <a:t>to</a:t>
            </a:r>
            <a:r>
              <a:rPr sz="1350" spc="254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7F7F7F"/>
                </a:solidFill>
                <a:latin typeface="Calibri"/>
                <a:cs typeface="Calibri"/>
              </a:rPr>
              <a:t>register</a:t>
            </a:r>
            <a:r>
              <a:rPr sz="1350" spc="254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7F7F7F"/>
                </a:solidFill>
                <a:latin typeface="Calibri"/>
                <a:cs typeface="Calibri"/>
              </a:rPr>
              <a:t>eligible</a:t>
            </a:r>
            <a:r>
              <a:rPr sz="1350" spc="24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7F7F7F"/>
                </a:solidFill>
                <a:latin typeface="Calibri"/>
                <a:cs typeface="Calibri"/>
              </a:rPr>
              <a:t>beneficiaries </a:t>
            </a:r>
            <a:r>
              <a:rPr sz="1350" spc="-29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7F7F7F"/>
                </a:solidFill>
                <a:latin typeface="Calibri"/>
                <a:cs typeface="Calibri"/>
              </a:rPr>
              <a:t>towards target</a:t>
            </a:r>
            <a:r>
              <a:rPr sz="1350" spc="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7F7F7F"/>
                </a:solidFill>
                <a:latin typeface="Calibri"/>
                <a:cs typeface="Calibri"/>
              </a:rPr>
              <a:t>coverage</a:t>
            </a:r>
            <a:r>
              <a:rPr sz="1350" spc="1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7F7F7F"/>
                </a:solidFill>
                <a:latin typeface="Calibri"/>
                <a:cs typeface="Calibri"/>
              </a:rPr>
              <a:t>to</a:t>
            </a:r>
            <a:r>
              <a:rPr sz="1350" spc="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7F7F7F"/>
                </a:solidFill>
                <a:latin typeface="Calibri"/>
                <a:cs typeface="Calibri"/>
              </a:rPr>
              <a:t>protect</a:t>
            </a:r>
            <a:r>
              <a:rPr sz="1350" spc="1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7F7F7F"/>
                </a:solidFill>
                <a:latin typeface="Calibri"/>
                <a:cs typeface="Calibri"/>
              </a:rPr>
              <a:t>the</a:t>
            </a:r>
            <a:r>
              <a:rPr sz="135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7F7F7F"/>
                </a:solidFill>
                <a:latin typeface="Calibri"/>
                <a:cs typeface="Calibri"/>
              </a:rPr>
              <a:t>entire</a:t>
            </a:r>
            <a:r>
              <a:rPr sz="135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7F7F7F"/>
                </a:solidFill>
                <a:latin typeface="Calibri"/>
                <a:cs typeface="Calibri"/>
              </a:rPr>
              <a:t>population</a:t>
            </a:r>
            <a:r>
              <a:rPr sz="1350" spc="10" dirty="0">
                <a:solidFill>
                  <a:srgbClr val="7F7F7F"/>
                </a:solidFill>
                <a:latin typeface="Arial MT"/>
                <a:cs typeface="Arial MT"/>
              </a:rPr>
              <a:t>.</a:t>
            </a:r>
            <a:endParaRPr sz="1350">
              <a:latin typeface="Arial MT"/>
              <a:cs typeface="Arial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671720" y="5457964"/>
            <a:ext cx="7071359" cy="784860"/>
          </a:xfrm>
          <a:custGeom>
            <a:avLst/>
            <a:gdLst/>
            <a:ahLst/>
            <a:cxnLst/>
            <a:rect l="l" t="t" r="r" b="b"/>
            <a:pathLst>
              <a:path w="7071359" h="784860">
                <a:moveTo>
                  <a:pt x="0" y="0"/>
                </a:moveTo>
                <a:lnTo>
                  <a:pt x="7071118" y="0"/>
                </a:lnTo>
                <a:lnTo>
                  <a:pt x="7071118" y="784440"/>
                </a:lnTo>
                <a:lnTo>
                  <a:pt x="0" y="7844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934064" y="5523382"/>
            <a:ext cx="6737984" cy="6534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just">
              <a:lnSpc>
                <a:spcPct val="101800"/>
              </a:lnSpc>
              <a:spcBef>
                <a:spcPts val="90"/>
              </a:spcBef>
            </a:pPr>
            <a:r>
              <a:rPr sz="1350" b="1" spc="10" dirty="0">
                <a:latin typeface="Arial"/>
                <a:cs typeface="Arial"/>
              </a:rPr>
              <a:t>H2H teams deployed </a:t>
            </a:r>
            <a:r>
              <a:rPr sz="1350" b="1" spc="5" dirty="0">
                <a:latin typeface="Arial"/>
                <a:cs typeface="Arial"/>
              </a:rPr>
              <a:t>specifically </a:t>
            </a:r>
            <a:r>
              <a:rPr sz="1350" b="1" dirty="0">
                <a:latin typeface="Arial"/>
                <a:cs typeface="Arial"/>
              </a:rPr>
              <a:t>to </a:t>
            </a:r>
            <a:r>
              <a:rPr sz="1350" spc="5" dirty="0">
                <a:latin typeface="Calibri"/>
                <a:cs typeface="Calibri"/>
              </a:rPr>
              <a:t>areas where there </a:t>
            </a:r>
            <a:r>
              <a:rPr sz="1350" dirty="0">
                <a:latin typeface="Calibri"/>
                <a:cs typeface="Calibri"/>
              </a:rPr>
              <a:t>is </a:t>
            </a:r>
            <a:r>
              <a:rPr sz="1350" spc="10" dirty="0">
                <a:latin typeface="Calibri"/>
                <a:cs typeface="Calibri"/>
              </a:rPr>
              <a:t>poor </a:t>
            </a:r>
            <a:r>
              <a:rPr sz="1350" spc="5" dirty="0">
                <a:latin typeface="Calibri"/>
                <a:cs typeface="Calibri"/>
              </a:rPr>
              <a:t>enrollment </a:t>
            </a:r>
            <a:r>
              <a:rPr sz="1350" spc="10" dirty="0">
                <a:latin typeface="Calibri"/>
                <a:cs typeface="Calibri"/>
              </a:rPr>
              <a:t>or </a:t>
            </a:r>
            <a:r>
              <a:rPr sz="1350" spc="5" dirty="0">
                <a:latin typeface="Calibri"/>
                <a:cs typeface="Calibri"/>
              </a:rPr>
              <a:t>registration </a:t>
            </a:r>
            <a:r>
              <a:rPr sz="1350" spc="10" dirty="0">
                <a:latin typeface="Calibri"/>
                <a:cs typeface="Calibri"/>
              </a:rPr>
              <a:t> of </a:t>
            </a:r>
            <a:r>
              <a:rPr sz="1350" dirty="0">
                <a:latin typeface="Calibri"/>
                <a:cs typeface="Calibri"/>
              </a:rPr>
              <a:t>eligible </a:t>
            </a:r>
            <a:r>
              <a:rPr sz="1350" spc="5" dirty="0">
                <a:latin typeface="Calibri"/>
                <a:cs typeface="Calibri"/>
              </a:rPr>
              <a:t>population with low </a:t>
            </a:r>
            <a:r>
              <a:rPr sz="1350" spc="10" dirty="0">
                <a:latin typeface="Calibri"/>
                <a:cs typeface="Calibri"/>
              </a:rPr>
              <a:t>coverage </a:t>
            </a:r>
            <a:r>
              <a:rPr sz="1350" spc="5" dirty="0">
                <a:latin typeface="Calibri"/>
                <a:cs typeface="Calibri"/>
              </a:rPr>
              <a:t>as an added </a:t>
            </a:r>
            <a:r>
              <a:rPr sz="1350" dirty="0">
                <a:latin typeface="Calibri"/>
                <a:cs typeface="Calibri"/>
              </a:rPr>
              <a:t>push </a:t>
            </a:r>
            <a:r>
              <a:rPr sz="1350" spc="5" dirty="0">
                <a:latin typeface="Calibri"/>
                <a:cs typeface="Calibri"/>
              </a:rPr>
              <a:t>to register </a:t>
            </a:r>
            <a:r>
              <a:rPr sz="1350" dirty="0">
                <a:latin typeface="Calibri"/>
                <a:cs typeface="Calibri"/>
              </a:rPr>
              <a:t>eligible </a:t>
            </a:r>
            <a:r>
              <a:rPr sz="1350" spc="5" dirty="0">
                <a:latin typeface="Calibri"/>
                <a:cs typeface="Calibri"/>
              </a:rPr>
              <a:t>beneficiaries </a:t>
            </a:r>
            <a:r>
              <a:rPr sz="1350" spc="10" dirty="0">
                <a:latin typeface="Calibri"/>
                <a:cs typeface="Calibri"/>
              </a:rPr>
              <a:t> </a:t>
            </a:r>
            <a:r>
              <a:rPr sz="1350" spc="5" dirty="0">
                <a:latin typeface="Calibri"/>
                <a:cs typeface="Calibri"/>
              </a:rPr>
              <a:t>towards target</a:t>
            </a:r>
            <a:r>
              <a:rPr sz="1350" spc="10" dirty="0">
                <a:latin typeface="Calibri"/>
                <a:cs typeface="Calibri"/>
              </a:rPr>
              <a:t> coverage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10" dirty="0">
                <a:latin typeface="Calibri"/>
                <a:cs typeface="Calibri"/>
              </a:rPr>
              <a:t>to protect </a:t>
            </a:r>
            <a:r>
              <a:rPr sz="1350" spc="5" dirty="0">
                <a:latin typeface="Calibri"/>
                <a:cs typeface="Calibri"/>
              </a:rPr>
              <a:t>the</a:t>
            </a:r>
            <a:r>
              <a:rPr sz="1350" dirty="0">
                <a:latin typeface="Calibri"/>
                <a:cs typeface="Calibri"/>
              </a:rPr>
              <a:t> entire</a:t>
            </a:r>
            <a:r>
              <a:rPr sz="1350" spc="10" dirty="0">
                <a:latin typeface="Calibri"/>
                <a:cs typeface="Calibri"/>
              </a:rPr>
              <a:t> population</a:t>
            </a:r>
            <a:r>
              <a:rPr sz="1350" spc="10" dirty="0">
                <a:latin typeface="Arial MT"/>
                <a:cs typeface="Arial MT"/>
              </a:rPr>
              <a:t>.</a:t>
            </a:r>
            <a:endParaRPr sz="1350">
              <a:latin typeface="Arial MT"/>
              <a:cs typeface="Arial M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738319" y="1449361"/>
            <a:ext cx="7071359" cy="1053465"/>
          </a:xfrm>
          <a:custGeom>
            <a:avLst/>
            <a:gdLst/>
            <a:ahLst/>
            <a:cxnLst/>
            <a:rect l="l" t="t" r="r" b="b"/>
            <a:pathLst>
              <a:path w="7071359" h="1053464">
                <a:moveTo>
                  <a:pt x="7071119" y="0"/>
                </a:moveTo>
                <a:lnTo>
                  <a:pt x="0" y="0"/>
                </a:lnTo>
                <a:lnTo>
                  <a:pt x="0" y="1025994"/>
                </a:lnTo>
                <a:lnTo>
                  <a:pt x="0" y="1052995"/>
                </a:lnTo>
                <a:lnTo>
                  <a:pt x="7071119" y="1052995"/>
                </a:lnTo>
                <a:lnTo>
                  <a:pt x="7071119" y="1025994"/>
                </a:lnTo>
                <a:lnTo>
                  <a:pt x="7071119" y="0"/>
                </a:lnTo>
                <a:close/>
              </a:path>
            </a:pathLst>
          </a:custGeom>
          <a:solidFill>
            <a:srgbClr val="7F7F7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5012639" y="1564848"/>
            <a:ext cx="6711950" cy="840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just">
              <a:lnSpc>
                <a:spcPts val="1550"/>
              </a:lnSpc>
            </a:pPr>
            <a:r>
              <a:rPr sz="1400" b="1" spc="-5" dirty="0">
                <a:solidFill>
                  <a:srgbClr val="7F7F7F"/>
                </a:solidFill>
                <a:latin typeface="Arial"/>
                <a:cs typeface="Arial"/>
              </a:rPr>
              <a:t>Traditional</a:t>
            </a:r>
            <a:r>
              <a:rPr sz="1400" b="1" spc="17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7F7F7F"/>
                </a:solidFill>
                <a:latin typeface="Arial"/>
                <a:cs typeface="Arial"/>
              </a:rPr>
              <a:t>Microplanning</a:t>
            </a:r>
            <a:r>
              <a:rPr sz="1400" b="1" spc="1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7F7F7F"/>
                </a:solidFill>
                <a:latin typeface="Arial"/>
                <a:cs typeface="Arial"/>
              </a:rPr>
              <a:t>–</a:t>
            </a:r>
            <a:r>
              <a:rPr sz="1400" b="1" spc="17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7F7F7F"/>
                </a:solidFill>
                <a:latin typeface="Arial"/>
                <a:cs typeface="Arial"/>
              </a:rPr>
              <a:t>Conduct</a:t>
            </a:r>
            <a:r>
              <a:rPr sz="1400" b="1" spc="17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400" b="1" spc="16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7F7F7F"/>
                </a:solidFill>
                <a:latin typeface="Arial"/>
                <a:cs typeface="Arial"/>
              </a:rPr>
              <a:t>comprehensive</a:t>
            </a:r>
            <a:r>
              <a:rPr sz="1400" b="1" spc="16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7F7F7F"/>
                </a:solidFill>
                <a:latin typeface="Arial"/>
                <a:cs typeface="Arial"/>
              </a:rPr>
              <a:t>desk</a:t>
            </a:r>
            <a:r>
              <a:rPr sz="1400" b="1" spc="17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7F7F7F"/>
                </a:solidFill>
                <a:latin typeface="Arial"/>
                <a:cs typeface="Arial"/>
              </a:rPr>
              <a:t>review</a:t>
            </a:r>
            <a:r>
              <a:rPr sz="1400" b="1" spc="17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7F7F7F"/>
                </a:solidFill>
                <a:latin typeface="Arial"/>
                <a:cs typeface="Arial"/>
              </a:rPr>
              <a:t>Microplan</a:t>
            </a:r>
            <a:endParaRPr sz="1400">
              <a:latin typeface="Arial"/>
              <a:cs typeface="Arial"/>
            </a:endParaRPr>
          </a:p>
          <a:p>
            <a:pPr algn="just">
              <a:lnSpc>
                <a:spcPct val="100000"/>
              </a:lnSpc>
              <a:spcBef>
                <a:spcPts val="10"/>
              </a:spcBef>
            </a:pPr>
            <a:r>
              <a:rPr sz="1400" spc="5" dirty="0">
                <a:solidFill>
                  <a:srgbClr val="7F7F7F"/>
                </a:solidFill>
                <a:latin typeface="Arial MT"/>
                <a:cs typeface="Arial MT"/>
              </a:rPr>
              <a:t>approach to </a:t>
            </a:r>
            <a:r>
              <a:rPr sz="1400" dirty="0">
                <a:solidFill>
                  <a:srgbClr val="7F7F7F"/>
                </a:solidFill>
                <a:latin typeface="Arial MT"/>
                <a:cs typeface="Arial MT"/>
              </a:rPr>
              <a:t>identify resources </a:t>
            </a:r>
            <a:r>
              <a:rPr sz="1400" spc="5" dirty="0">
                <a:solidFill>
                  <a:srgbClr val="7F7F7F"/>
                </a:solidFill>
                <a:latin typeface="Arial MT"/>
                <a:cs typeface="Arial MT"/>
              </a:rPr>
              <a:t>needed to </a:t>
            </a:r>
            <a:r>
              <a:rPr sz="1400" dirty="0">
                <a:solidFill>
                  <a:srgbClr val="7F7F7F"/>
                </a:solidFill>
                <a:latin typeface="Arial MT"/>
                <a:cs typeface="Arial MT"/>
              </a:rPr>
              <a:t>vaccinate </a:t>
            </a:r>
            <a:r>
              <a:rPr sz="1400" spc="5" dirty="0">
                <a:solidFill>
                  <a:srgbClr val="7F7F7F"/>
                </a:solidFill>
                <a:latin typeface="Arial MT"/>
                <a:cs typeface="Arial MT"/>
              </a:rPr>
              <a:t>~50 </a:t>
            </a:r>
            <a:r>
              <a:rPr sz="1400" dirty="0">
                <a:solidFill>
                  <a:srgbClr val="7F7F7F"/>
                </a:solidFill>
                <a:latin typeface="Arial MT"/>
                <a:cs typeface="Arial MT"/>
              </a:rPr>
              <a:t>– 70% of </a:t>
            </a:r>
            <a:r>
              <a:rPr sz="1400" spc="5" dirty="0">
                <a:solidFill>
                  <a:srgbClr val="7F7F7F"/>
                </a:solidFill>
                <a:latin typeface="Arial MT"/>
                <a:cs typeface="Arial MT"/>
              </a:rPr>
              <a:t>the total </a:t>
            </a:r>
            <a:r>
              <a:rPr sz="1400" dirty="0">
                <a:solidFill>
                  <a:srgbClr val="7F7F7F"/>
                </a:solidFill>
                <a:latin typeface="Arial MT"/>
                <a:cs typeface="Arial MT"/>
              </a:rPr>
              <a:t>eligible </a:t>
            </a:r>
            <a:r>
              <a:rPr sz="1400" spc="5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7F7F7F"/>
                </a:solidFill>
                <a:latin typeface="Arial MT"/>
                <a:cs typeface="Arial MT"/>
              </a:rPr>
              <a:t>population using trained health workforce and </a:t>
            </a:r>
            <a:r>
              <a:rPr sz="1400" spc="5" dirty="0">
                <a:solidFill>
                  <a:srgbClr val="7F7F7F"/>
                </a:solidFill>
                <a:latin typeface="Arial MT"/>
                <a:cs typeface="Arial MT"/>
              </a:rPr>
              <a:t>designated </a:t>
            </a:r>
            <a:r>
              <a:rPr sz="1400" dirty="0">
                <a:solidFill>
                  <a:srgbClr val="7F7F7F"/>
                </a:solidFill>
                <a:latin typeface="Arial MT"/>
                <a:cs typeface="Arial MT"/>
              </a:rPr>
              <a:t>vaccination sites. This </a:t>
            </a:r>
            <a:r>
              <a:rPr sz="1400" spc="-5" dirty="0">
                <a:solidFill>
                  <a:srgbClr val="7F7F7F"/>
                </a:solidFill>
                <a:latin typeface="Arial MT"/>
                <a:cs typeface="Arial MT"/>
              </a:rPr>
              <a:t>will </a:t>
            </a:r>
            <a:r>
              <a:rPr sz="1400" dirty="0">
                <a:solidFill>
                  <a:srgbClr val="7F7F7F"/>
                </a:solidFill>
                <a:latin typeface="Arial MT"/>
                <a:cs typeface="Arial MT"/>
              </a:rPr>
              <a:t> leverage</a:t>
            </a:r>
            <a:r>
              <a:rPr sz="1400" spc="10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7F7F7F"/>
                </a:solidFill>
                <a:latin typeface="Arial MT"/>
                <a:cs typeface="Arial MT"/>
              </a:rPr>
              <a:t>already</a:t>
            </a:r>
            <a:r>
              <a:rPr sz="1400" spc="20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7F7F7F"/>
                </a:solidFill>
                <a:latin typeface="Arial MT"/>
                <a:cs typeface="Arial MT"/>
              </a:rPr>
              <a:t>existing</a:t>
            </a:r>
            <a:r>
              <a:rPr sz="1400" spc="10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7F7F7F"/>
                </a:solidFill>
                <a:latin typeface="Arial MT"/>
                <a:cs typeface="Arial MT"/>
              </a:rPr>
              <a:t>structure</a:t>
            </a:r>
            <a:r>
              <a:rPr sz="1400" spc="20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7F7F7F"/>
                </a:solidFill>
                <a:latin typeface="Arial MT"/>
                <a:cs typeface="Arial MT"/>
              </a:rPr>
              <a:t>of</a:t>
            </a:r>
            <a:r>
              <a:rPr sz="1400" spc="15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7F7F7F"/>
                </a:solidFill>
                <a:latin typeface="Arial MT"/>
                <a:cs typeface="Arial MT"/>
              </a:rPr>
              <a:t>HRH,</a:t>
            </a:r>
            <a:r>
              <a:rPr sz="1400" spc="25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7F7F7F"/>
                </a:solidFill>
                <a:latin typeface="Arial MT"/>
                <a:cs typeface="Arial MT"/>
              </a:rPr>
              <a:t>microplanning</a:t>
            </a:r>
            <a:r>
              <a:rPr sz="1400" spc="10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7F7F7F"/>
                </a:solidFill>
                <a:latin typeface="Arial MT"/>
                <a:cs typeface="Arial MT"/>
              </a:rPr>
              <a:t>process</a:t>
            </a:r>
            <a:r>
              <a:rPr sz="1400" spc="20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7F7F7F"/>
                </a:solidFill>
                <a:latin typeface="Arial MT"/>
                <a:cs typeface="Arial MT"/>
              </a:rPr>
              <a:t>and</a:t>
            </a:r>
            <a:r>
              <a:rPr sz="1400" spc="20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7F7F7F"/>
                </a:solidFill>
                <a:latin typeface="Arial MT"/>
                <a:cs typeface="Arial MT"/>
              </a:rPr>
              <a:t>tools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711319" y="1422361"/>
            <a:ext cx="7071359" cy="1053465"/>
          </a:xfrm>
          <a:custGeom>
            <a:avLst/>
            <a:gdLst/>
            <a:ahLst/>
            <a:cxnLst/>
            <a:rect l="l" t="t" r="r" b="b"/>
            <a:pathLst>
              <a:path w="7071359" h="1053464">
                <a:moveTo>
                  <a:pt x="0" y="0"/>
                </a:moveTo>
                <a:lnTo>
                  <a:pt x="7071118" y="0"/>
                </a:lnTo>
                <a:lnTo>
                  <a:pt x="7071118" y="1052995"/>
                </a:lnTo>
                <a:lnTo>
                  <a:pt x="0" y="105299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973294" y="1508658"/>
            <a:ext cx="6737984" cy="8807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Traditional Microplanning </a:t>
            </a:r>
            <a:r>
              <a:rPr sz="1400" b="1" dirty="0">
                <a:latin typeface="Arial"/>
                <a:cs typeface="Arial"/>
              </a:rPr>
              <a:t>– </a:t>
            </a:r>
            <a:r>
              <a:rPr sz="1400" b="1" spc="-5" dirty="0">
                <a:latin typeface="Arial"/>
                <a:cs typeface="Arial"/>
              </a:rPr>
              <a:t>Conduct </a:t>
            </a:r>
            <a:r>
              <a:rPr sz="1400" b="1" dirty="0">
                <a:latin typeface="Arial"/>
                <a:cs typeface="Arial"/>
              </a:rPr>
              <a:t>a </a:t>
            </a:r>
            <a:r>
              <a:rPr sz="1400" b="1" spc="-5" dirty="0">
                <a:latin typeface="Arial"/>
                <a:cs typeface="Arial"/>
              </a:rPr>
              <a:t>comprehensive desk </a:t>
            </a:r>
            <a:r>
              <a:rPr sz="1400" b="1" dirty="0">
                <a:latin typeface="Arial"/>
                <a:cs typeface="Arial"/>
              </a:rPr>
              <a:t>review </a:t>
            </a:r>
            <a:r>
              <a:rPr sz="1400" b="1" spc="-5" dirty="0">
                <a:latin typeface="Arial"/>
                <a:cs typeface="Arial"/>
              </a:rPr>
              <a:t>Microplan 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approach </a:t>
            </a:r>
            <a:r>
              <a:rPr sz="1400" spc="5" dirty="0">
                <a:latin typeface="Arial MT"/>
                <a:cs typeface="Arial MT"/>
              </a:rPr>
              <a:t>to </a:t>
            </a:r>
            <a:r>
              <a:rPr sz="1400" dirty="0">
                <a:latin typeface="Arial MT"/>
                <a:cs typeface="Arial MT"/>
              </a:rPr>
              <a:t>identify resources </a:t>
            </a:r>
            <a:r>
              <a:rPr sz="1400" spc="5" dirty="0">
                <a:latin typeface="Arial MT"/>
                <a:cs typeface="Arial MT"/>
              </a:rPr>
              <a:t>needed to </a:t>
            </a:r>
            <a:r>
              <a:rPr sz="1400" dirty="0">
                <a:latin typeface="Arial MT"/>
                <a:cs typeface="Arial MT"/>
              </a:rPr>
              <a:t>vaccinate </a:t>
            </a:r>
            <a:r>
              <a:rPr sz="1400" spc="5" dirty="0">
                <a:latin typeface="Arial MT"/>
                <a:cs typeface="Arial MT"/>
              </a:rPr>
              <a:t>~50 </a:t>
            </a:r>
            <a:r>
              <a:rPr sz="1400" dirty="0">
                <a:latin typeface="Arial MT"/>
                <a:cs typeface="Arial MT"/>
              </a:rPr>
              <a:t>– 70% of </a:t>
            </a:r>
            <a:r>
              <a:rPr sz="1400" spc="5" dirty="0">
                <a:latin typeface="Arial MT"/>
                <a:cs typeface="Arial MT"/>
              </a:rPr>
              <a:t>the </a:t>
            </a:r>
            <a:r>
              <a:rPr sz="1400" dirty="0">
                <a:latin typeface="Arial MT"/>
                <a:cs typeface="Arial MT"/>
              </a:rPr>
              <a:t>total eligible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population </a:t>
            </a:r>
            <a:r>
              <a:rPr sz="1400" spc="5" dirty="0">
                <a:latin typeface="Arial MT"/>
                <a:cs typeface="Arial MT"/>
              </a:rPr>
              <a:t>using </a:t>
            </a:r>
            <a:r>
              <a:rPr sz="1400" dirty="0">
                <a:latin typeface="Arial MT"/>
                <a:cs typeface="Arial MT"/>
              </a:rPr>
              <a:t>trained </a:t>
            </a:r>
            <a:r>
              <a:rPr sz="1400" spc="5" dirty="0">
                <a:latin typeface="Arial MT"/>
                <a:cs typeface="Arial MT"/>
              </a:rPr>
              <a:t>health </a:t>
            </a:r>
            <a:r>
              <a:rPr sz="1400" dirty="0">
                <a:latin typeface="Arial MT"/>
                <a:cs typeface="Arial MT"/>
              </a:rPr>
              <a:t>workforce </a:t>
            </a:r>
            <a:r>
              <a:rPr sz="1400" spc="5" dirty="0">
                <a:latin typeface="Arial MT"/>
                <a:cs typeface="Arial MT"/>
              </a:rPr>
              <a:t>and designated </a:t>
            </a:r>
            <a:r>
              <a:rPr sz="1400" dirty="0">
                <a:latin typeface="Arial MT"/>
                <a:cs typeface="Arial MT"/>
              </a:rPr>
              <a:t>vaccination sites. This </a:t>
            </a:r>
            <a:r>
              <a:rPr sz="1400" spc="-5" dirty="0">
                <a:latin typeface="Arial MT"/>
                <a:cs typeface="Arial MT"/>
              </a:rPr>
              <a:t>will </a:t>
            </a:r>
            <a:r>
              <a:rPr sz="1400" dirty="0">
                <a:latin typeface="Arial MT"/>
                <a:cs typeface="Arial MT"/>
              </a:rPr>
              <a:t> leverage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already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existing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structure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of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HRH,</a:t>
            </a:r>
            <a:r>
              <a:rPr sz="1400" spc="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microplanning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process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and</a:t>
            </a:r>
            <a:r>
              <a:rPr sz="1400" spc="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tools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38319" y="3526916"/>
            <a:ext cx="7071359" cy="784860"/>
          </a:xfrm>
          <a:custGeom>
            <a:avLst/>
            <a:gdLst/>
            <a:ahLst/>
            <a:cxnLst/>
            <a:rect l="l" t="t" r="r" b="b"/>
            <a:pathLst>
              <a:path w="7071359" h="784860">
                <a:moveTo>
                  <a:pt x="7071119" y="0"/>
                </a:moveTo>
                <a:lnTo>
                  <a:pt x="0" y="0"/>
                </a:lnTo>
                <a:lnTo>
                  <a:pt x="0" y="757809"/>
                </a:lnTo>
                <a:lnTo>
                  <a:pt x="0" y="784809"/>
                </a:lnTo>
                <a:lnTo>
                  <a:pt x="7071119" y="784809"/>
                </a:lnTo>
                <a:lnTo>
                  <a:pt x="7071119" y="757809"/>
                </a:lnTo>
                <a:lnTo>
                  <a:pt x="7071119" y="0"/>
                </a:lnTo>
                <a:close/>
              </a:path>
            </a:pathLst>
          </a:custGeom>
          <a:solidFill>
            <a:srgbClr val="7F7F7F">
              <a:alpha val="3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012639" y="3622229"/>
            <a:ext cx="671449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10"/>
              </a:lnSpc>
              <a:tabLst>
                <a:tab pos="918844" algn="l"/>
                <a:tab pos="1936114" algn="l"/>
                <a:tab pos="3094355" algn="l"/>
                <a:tab pos="3439795" algn="l"/>
                <a:tab pos="5485130" algn="l"/>
                <a:tab pos="5898515" algn="l"/>
                <a:tab pos="6562725" algn="l"/>
              </a:tabLst>
            </a:pPr>
            <a:r>
              <a:rPr sz="1350" b="1" spc="5" dirty="0">
                <a:solidFill>
                  <a:srgbClr val="7F7F7F"/>
                </a:solidFill>
                <a:latin typeface="Arial"/>
                <a:cs typeface="Arial"/>
              </a:rPr>
              <a:t>A</a:t>
            </a:r>
            <a:r>
              <a:rPr sz="1350" b="1" spc="10" dirty="0">
                <a:solidFill>
                  <a:srgbClr val="7F7F7F"/>
                </a:solidFill>
                <a:latin typeface="Arial"/>
                <a:cs typeface="Arial"/>
              </a:rPr>
              <a:t>ssi</a:t>
            </a:r>
            <a:r>
              <a:rPr sz="1350" b="1" spc="5" dirty="0">
                <a:solidFill>
                  <a:srgbClr val="7F7F7F"/>
                </a:solidFill>
                <a:latin typeface="Arial"/>
                <a:cs typeface="Arial"/>
              </a:rPr>
              <a:t>st</a:t>
            </a:r>
            <a:r>
              <a:rPr sz="1350" b="1" spc="15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1350" b="1" spc="10" dirty="0">
                <a:solidFill>
                  <a:srgbClr val="7F7F7F"/>
                </a:solidFill>
                <a:latin typeface="Arial"/>
                <a:cs typeface="Arial"/>
              </a:rPr>
              <a:t>d</a:t>
            </a:r>
            <a:r>
              <a:rPr sz="135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1350" b="1" spc="10" dirty="0">
                <a:solidFill>
                  <a:srgbClr val="7F7F7F"/>
                </a:solidFill>
                <a:latin typeface="Arial"/>
                <a:cs typeface="Arial"/>
              </a:rPr>
              <a:t>ele</a:t>
            </a:r>
            <a:r>
              <a:rPr sz="1350" b="1" spc="5" dirty="0">
                <a:solidFill>
                  <a:srgbClr val="7F7F7F"/>
                </a:solidFill>
                <a:latin typeface="Arial"/>
                <a:cs typeface="Arial"/>
              </a:rPr>
              <a:t>ct</a:t>
            </a:r>
            <a:r>
              <a:rPr sz="1350" b="1" spc="10" dirty="0">
                <a:solidFill>
                  <a:srgbClr val="7F7F7F"/>
                </a:solidFill>
                <a:latin typeface="Arial"/>
                <a:cs typeface="Arial"/>
              </a:rPr>
              <a:t>ron</a:t>
            </a:r>
            <a:r>
              <a:rPr sz="1350" b="1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1350" b="1" spc="10" dirty="0">
                <a:solidFill>
                  <a:srgbClr val="7F7F7F"/>
                </a:solidFill>
                <a:latin typeface="Arial"/>
                <a:cs typeface="Arial"/>
              </a:rPr>
              <a:t>c</a:t>
            </a:r>
            <a:r>
              <a:rPr sz="135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1350" b="1" spc="10" dirty="0">
                <a:solidFill>
                  <a:srgbClr val="7F7F7F"/>
                </a:solidFill>
                <a:latin typeface="Arial"/>
                <a:cs typeface="Arial"/>
              </a:rPr>
              <a:t>re</a:t>
            </a:r>
            <a:r>
              <a:rPr sz="1350" b="1" dirty="0">
                <a:solidFill>
                  <a:srgbClr val="7F7F7F"/>
                </a:solidFill>
                <a:latin typeface="Arial"/>
                <a:cs typeface="Arial"/>
              </a:rPr>
              <a:t>g</a:t>
            </a:r>
            <a:r>
              <a:rPr sz="1350" b="1" spc="10" dirty="0">
                <a:solidFill>
                  <a:srgbClr val="7F7F7F"/>
                </a:solidFill>
                <a:latin typeface="Arial"/>
                <a:cs typeface="Arial"/>
              </a:rPr>
              <a:t>is</a:t>
            </a:r>
            <a:r>
              <a:rPr sz="1350" b="1" spc="-5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1350" b="1" spc="10" dirty="0">
                <a:solidFill>
                  <a:srgbClr val="7F7F7F"/>
                </a:solidFill>
                <a:latin typeface="Arial"/>
                <a:cs typeface="Arial"/>
              </a:rPr>
              <a:t>ra</a:t>
            </a:r>
            <a:r>
              <a:rPr sz="1350" b="1" spc="5" dirty="0">
                <a:solidFill>
                  <a:srgbClr val="7F7F7F"/>
                </a:solidFill>
                <a:latin typeface="Arial"/>
                <a:cs typeface="Arial"/>
              </a:rPr>
              <a:t>t</a:t>
            </a:r>
            <a:r>
              <a:rPr sz="1350" b="1" dirty="0">
                <a:solidFill>
                  <a:srgbClr val="7F7F7F"/>
                </a:solidFill>
                <a:latin typeface="Arial"/>
                <a:cs typeface="Arial"/>
              </a:rPr>
              <a:t>i</a:t>
            </a:r>
            <a:r>
              <a:rPr sz="1350" b="1" spc="10" dirty="0">
                <a:solidFill>
                  <a:srgbClr val="7F7F7F"/>
                </a:solidFill>
                <a:latin typeface="Arial"/>
                <a:cs typeface="Arial"/>
              </a:rPr>
              <a:t>on</a:t>
            </a:r>
            <a:r>
              <a:rPr sz="135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1350" b="1" spc="5" dirty="0">
                <a:solidFill>
                  <a:srgbClr val="7F7F7F"/>
                </a:solidFill>
                <a:latin typeface="Arial"/>
                <a:cs typeface="Arial"/>
              </a:rPr>
              <a:t>of</a:t>
            </a:r>
            <a:r>
              <a:rPr sz="1350" b="1" dirty="0">
                <a:solidFill>
                  <a:srgbClr val="7F7F7F"/>
                </a:solidFill>
                <a:latin typeface="Arial"/>
                <a:cs typeface="Arial"/>
              </a:rPr>
              <a:t>	</a:t>
            </a:r>
            <a:r>
              <a:rPr sz="1350" b="1" spc="20" dirty="0">
                <a:solidFill>
                  <a:srgbClr val="7F7F7F"/>
                </a:solidFill>
                <a:latin typeface="Calibri"/>
                <a:cs typeface="Calibri"/>
              </a:rPr>
              <a:t>H</a:t>
            </a:r>
            <a:r>
              <a:rPr sz="1350" b="1" spc="1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z="1350" b="1" spc="5" dirty="0">
                <a:solidFill>
                  <a:srgbClr val="7F7F7F"/>
                </a:solidFill>
                <a:latin typeface="Calibri"/>
                <a:cs typeface="Calibri"/>
              </a:rPr>
              <a:t>a</a:t>
            </a:r>
            <a:r>
              <a:rPr sz="1350" b="1" spc="-10" dirty="0">
                <a:solidFill>
                  <a:srgbClr val="7F7F7F"/>
                </a:solidFill>
                <a:latin typeface="Calibri"/>
                <a:cs typeface="Calibri"/>
              </a:rPr>
              <a:t>l</a:t>
            </a:r>
            <a:r>
              <a:rPr sz="1350" b="1" spc="15" dirty="0">
                <a:solidFill>
                  <a:srgbClr val="7F7F7F"/>
                </a:solidFill>
                <a:latin typeface="Calibri"/>
                <a:cs typeface="Calibri"/>
              </a:rPr>
              <a:t>t</a:t>
            </a:r>
            <a:r>
              <a:rPr sz="1350" b="1" spc="10" dirty="0">
                <a:solidFill>
                  <a:srgbClr val="7F7F7F"/>
                </a:solidFill>
                <a:latin typeface="Calibri"/>
                <a:cs typeface="Calibri"/>
              </a:rPr>
              <a:t>h</a:t>
            </a:r>
            <a:r>
              <a:rPr sz="1350" b="1" spc="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b="1" spc="10" dirty="0">
                <a:solidFill>
                  <a:srgbClr val="7F7F7F"/>
                </a:solidFill>
                <a:latin typeface="Calibri"/>
                <a:cs typeface="Calibri"/>
              </a:rPr>
              <a:t>C</a:t>
            </a:r>
            <a:r>
              <a:rPr sz="1350" b="1" spc="15" dirty="0">
                <a:solidFill>
                  <a:srgbClr val="7F7F7F"/>
                </a:solidFill>
                <a:latin typeface="Calibri"/>
                <a:cs typeface="Calibri"/>
              </a:rPr>
              <a:t>a</a:t>
            </a:r>
            <a:r>
              <a:rPr sz="1350" b="1" spc="5" dirty="0">
                <a:solidFill>
                  <a:srgbClr val="7F7F7F"/>
                </a:solidFill>
                <a:latin typeface="Calibri"/>
                <a:cs typeface="Calibri"/>
              </a:rPr>
              <a:t>re</a:t>
            </a:r>
            <a:r>
              <a:rPr sz="1350" b="1" spc="1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b="1" spc="10" dirty="0">
                <a:solidFill>
                  <a:srgbClr val="7F7F7F"/>
                </a:solidFill>
                <a:latin typeface="Calibri"/>
                <a:cs typeface="Calibri"/>
              </a:rPr>
              <a:t>W</a:t>
            </a:r>
            <a:r>
              <a:rPr sz="1350" b="1" spc="20" dirty="0">
                <a:solidFill>
                  <a:srgbClr val="7F7F7F"/>
                </a:solidFill>
                <a:latin typeface="Calibri"/>
                <a:cs typeface="Calibri"/>
              </a:rPr>
              <a:t>o</a:t>
            </a:r>
            <a:r>
              <a:rPr sz="1350" b="1" spc="5" dirty="0">
                <a:solidFill>
                  <a:srgbClr val="7F7F7F"/>
                </a:solidFill>
                <a:latin typeface="Calibri"/>
                <a:cs typeface="Calibri"/>
              </a:rPr>
              <a:t>rk</a:t>
            </a:r>
            <a:r>
              <a:rPr sz="1350" b="1" spc="10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z="1350" b="1" spc="5" dirty="0">
                <a:solidFill>
                  <a:srgbClr val="7F7F7F"/>
                </a:solidFill>
                <a:latin typeface="Calibri"/>
                <a:cs typeface="Calibri"/>
              </a:rPr>
              <a:t>rs</a:t>
            </a:r>
            <a:r>
              <a:rPr sz="1350" b="1" spc="1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15" dirty="0">
                <a:solidFill>
                  <a:srgbClr val="7F7F7F"/>
                </a:solidFill>
                <a:latin typeface="Calibri"/>
                <a:cs typeface="Calibri"/>
              </a:rPr>
              <a:t>w</a:t>
            </a:r>
            <a:r>
              <a:rPr sz="1350" spc="5" dirty="0">
                <a:solidFill>
                  <a:srgbClr val="7F7F7F"/>
                </a:solidFill>
                <a:latin typeface="Calibri"/>
                <a:cs typeface="Calibri"/>
              </a:rPr>
              <a:t>h</a:t>
            </a:r>
            <a:r>
              <a:rPr sz="1350" spc="10" dirty="0">
                <a:solidFill>
                  <a:srgbClr val="7F7F7F"/>
                </a:solidFill>
                <a:latin typeface="Calibri"/>
                <a:cs typeface="Calibri"/>
              </a:rPr>
              <a:t>o</a:t>
            </a:r>
            <a:r>
              <a:rPr sz="1350" dirty="0">
                <a:solidFill>
                  <a:srgbClr val="7F7F7F"/>
                </a:solidFill>
                <a:latin typeface="Calibri"/>
                <a:cs typeface="Calibri"/>
              </a:rPr>
              <a:t>	</a:t>
            </a:r>
            <a:r>
              <a:rPr sz="1350" spc="5" dirty="0">
                <a:solidFill>
                  <a:srgbClr val="7F7F7F"/>
                </a:solidFill>
                <a:latin typeface="Calibri"/>
                <a:cs typeface="Calibri"/>
              </a:rPr>
              <a:t>are</a:t>
            </a:r>
            <a:r>
              <a:rPr sz="1350" dirty="0">
                <a:solidFill>
                  <a:srgbClr val="7F7F7F"/>
                </a:solidFill>
                <a:latin typeface="Calibri"/>
                <a:cs typeface="Calibri"/>
              </a:rPr>
              <a:t>	</a:t>
            </a:r>
            <a:r>
              <a:rPr sz="1350" spc="5" dirty="0">
                <a:solidFill>
                  <a:srgbClr val="7F7F7F"/>
                </a:solidFill>
                <a:latin typeface="Calibri"/>
                <a:cs typeface="Calibri"/>
              </a:rPr>
              <a:t>una</a:t>
            </a:r>
            <a:r>
              <a:rPr sz="1350" dirty="0">
                <a:solidFill>
                  <a:srgbClr val="7F7F7F"/>
                </a:solidFill>
                <a:latin typeface="Calibri"/>
                <a:cs typeface="Calibri"/>
              </a:rPr>
              <a:t>bl</a:t>
            </a:r>
            <a:r>
              <a:rPr sz="1350" spc="5" dirty="0">
                <a:solidFill>
                  <a:srgbClr val="7F7F7F"/>
                </a:solidFill>
                <a:latin typeface="Calibri"/>
                <a:cs typeface="Calibri"/>
              </a:rPr>
              <a:t>e</a:t>
            </a:r>
            <a:r>
              <a:rPr sz="1350" dirty="0">
                <a:solidFill>
                  <a:srgbClr val="7F7F7F"/>
                </a:solidFill>
                <a:latin typeface="Calibri"/>
                <a:cs typeface="Calibri"/>
              </a:rPr>
              <a:t>	</a:t>
            </a:r>
            <a:r>
              <a:rPr sz="1350" spc="10" dirty="0">
                <a:solidFill>
                  <a:srgbClr val="7F7F7F"/>
                </a:solidFill>
                <a:latin typeface="Calibri"/>
                <a:cs typeface="Calibri"/>
              </a:rPr>
              <a:t>to</a:t>
            </a:r>
            <a:endParaRPr sz="1350">
              <a:latin typeface="Calibri"/>
              <a:cs typeface="Calibri"/>
            </a:endParaRPr>
          </a:p>
          <a:p>
            <a:pPr marR="3175">
              <a:lnSpc>
                <a:spcPct val="101800"/>
              </a:lnSpc>
            </a:pPr>
            <a:r>
              <a:rPr sz="1350" spc="5" dirty="0">
                <a:solidFill>
                  <a:srgbClr val="7F7F7F"/>
                </a:solidFill>
                <a:latin typeface="Calibri"/>
                <a:cs typeface="Calibri"/>
              </a:rPr>
              <a:t>complete</a:t>
            </a:r>
            <a:r>
              <a:rPr sz="1350" spc="1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7F7F7F"/>
                </a:solidFill>
                <a:latin typeface="Calibri"/>
                <a:cs typeface="Calibri"/>
              </a:rPr>
              <a:t>self-registration</a:t>
            </a:r>
            <a:r>
              <a:rPr sz="1350" spc="24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7F7F7F"/>
                </a:solidFill>
                <a:latin typeface="Calibri"/>
                <a:cs typeface="Calibri"/>
              </a:rPr>
              <a:t>due</a:t>
            </a:r>
            <a:r>
              <a:rPr sz="1350" spc="25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7F7F7F"/>
                </a:solidFill>
                <a:latin typeface="Calibri"/>
                <a:cs typeface="Calibri"/>
              </a:rPr>
              <a:t>to</a:t>
            </a:r>
            <a:r>
              <a:rPr sz="1350" spc="25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7F7F7F"/>
                </a:solidFill>
                <a:latin typeface="Calibri"/>
                <a:cs typeface="Calibri"/>
              </a:rPr>
              <a:t>lack</a:t>
            </a:r>
            <a:r>
              <a:rPr sz="1350" spc="24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7F7F7F"/>
                </a:solidFill>
                <a:latin typeface="Calibri"/>
                <a:cs typeface="Calibri"/>
              </a:rPr>
              <a:t>of</a:t>
            </a:r>
            <a:r>
              <a:rPr sz="1350" spc="24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7F7F7F"/>
                </a:solidFill>
                <a:latin typeface="Calibri"/>
                <a:cs typeface="Calibri"/>
              </a:rPr>
              <a:t>android</a:t>
            </a:r>
            <a:r>
              <a:rPr sz="1350" spc="25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7F7F7F"/>
                </a:solidFill>
                <a:latin typeface="Calibri"/>
                <a:cs typeface="Calibri"/>
              </a:rPr>
              <a:t>devices,</a:t>
            </a:r>
            <a:r>
              <a:rPr sz="1350" spc="25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7F7F7F"/>
                </a:solidFill>
                <a:latin typeface="Calibri"/>
                <a:cs typeface="Calibri"/>
              </a:rPr>
              <a:t>poor</a:t>
            </a:r>
            <a:r>
              <a:rPr sz="1350" spc="24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7F7F7F"/>
                </a:solidFill>
                <a:latin typeface="Calibri"/>
                <a:cs typeface="Calibri"/>
              </a:rPr>
              <a:t>network</a:t>
            </a:r>
            <a:r>
              <a:rPr sz="1350" spc="25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7F7F7F"/>
                </a:solidFill>
                <a:latin typeface="Calibri"/>
                <a:cs typeface="Calibri"/>
              </a:rPr>
              <a:t>or</a:t>
            </a:r>
            <a:r>
              <a:rPr sz="1350" spc="25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7F7F7F"/>
                </a:solidFill>
                <a:latin typeface="Calibri"/>
                <a:cs typeface="Calibri"/>
              </a:rPr>
              <a:t>not</a:t>
            </a:r>
            <a:r>
              <a:rPr sz="1350" spc="24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7F7F7F"/>
                </a:solidFill>
                <a:latin typeface="Calibri"/>
                <a:cs typeface="Calibri"/>
              </a:rPr>
              <a:t>tech</a:t>
            </a:r>
            <a:r>
              <a:rPr sz="1350" spc="23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7F7F7F"/>
                </a:solidFill>
                <a:latin typeface="Calibri"/>
                <a:cs typeface="Calibri"/>
              </a:rPr>
              <a:t>savvy. </a:t>
            </a:r>
            <a:r>
              <a:rPr sz="1350" spc="-29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7F7F7F"/>
                </a:solidFill>
                <a:latin typeface="Calibri"/>
                <a:cs typeface="Calibri"/>
              </a:rPr>
              <a:t>LIOs</a:t>
            </a:r>
            <a:r>
              <a:rPr sz="1350" spc="1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7F7F7F"/>
                </a:solidFill>
                <a:latin typeface="Calibri"/>
                <a:cs typeface="Calibri"/>
              </a:rPr>
              <a:t>and/or other</a:t>
            </a:r>
            <a:r>
              <a:rPr sz="1350" spc="3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7F7F7F"/>
                </a:solidFill>
                <a:latin typeface="Calibri"/>
                <a:cs typeface="Calibri"/>
              </a:rPr>
              <a:t>LGA/Ward</a:t>
            </a:r>
            <a:r>
              <a:rPr sz="1350" spc="1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7F7F7F"/>
                </a:solidFill>
                <a:latin typeface="Calibri"/>
                <a:cs typeface="Calibri"/>
              </a:rPr>
              <a:t>personnel</a:t>
            </a:r>
            <a:r>
              <a:rPr sz="1350" spc="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7F7F7F"/>
                </a:solidFill>
                <a:latin typeface="Calibri"/>
                <a:cs typeface="Calibri"/>
              </a:rPr>
              <a:t>assist</a:t>
            </a:r>
            <a:r>
              <a:rPr sz="1350" spc="2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7F7F7F"/>
                </a:solidFill>
                <a:latin typeface="Calibri"/>
                <a:cs typeface="Calibri"/>
              </a:rPr>
              <a:t>registration</a:t>
            </a:r>
            <a:r>
              <a:rPr sz="1350" spc="1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7F7F7F"/>
                </a:solidFill>
                <a:latin typeface="Calibri"/>
                <a:cs typeface="Calibri"/>
              </a:rPr>
              <a:t>process</a:t>
            </a:r>
            <a:r>
              <a:rPr sz="1350" spc="1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7F7F7F"/>
                </a:solidFill>
                <a:latin typeface="Calibri"/>
                <a:cs typeface="Calibri"/>
              </a:rPr>
              <a:t>for</a:t>
            </a:r>
            <a:r>
              <a:rPr sz="1350" spc="1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7F7F7F"/>
                </a:solidFill>
                <a:latin typeface="Calibri"/>
                <a:cs typeface="Calibri"/>
              </a:rPr>
              <a:t>Health</a:t>
            </a:r>
            <a:r>
              <a:rPr sz="1350" spc="1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7F7F7F"/>
                </a:solidFill>
                <a:latin typeface="Calibri"/>
                <a:cs typeface="Calibri"/>
              </a:rPr>
              <a:t>Care </a:t>
            </a:r>
            <a:r>
              <a:rPr sz="1350" spc="10" dirty="0">
                <a:solidFill>
                  <a:srgbClr val="7F7F7F"/>
                </a:solidFill>
                <a:latin typeface="Calibri"/>
                <a:cs typeface="Calibri"/>
              </a:rPr>
              <a:t>workers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4711319" y="2579763"/>
            <a:ext cx="7098665" cy="1704975"/>
            <a:chOff x="4711319" y="2579763"/>
            <a:chExt cx="7098665" cy="1704975"/>
          </a:xfrm>
        </p:grpSpPr>
        <p:sp>
          <p:nvSpPr>
            <p:cNvPr id="23" name="object 23"/>
            <p:cNvSpPr/>
            <p:nvPr/>
          </p:nvSpPr>
          <p:spPr>
            <a:xfrm>
              <a:off x="4711319" y="3499916"/>
              <a:ext cx="7071359" cy="784860"/>
            </a:xfrm>
            <a:custGeom>
              <a:avLst/>
              <a:gdLst/>
              <a:ahLst/>
              <a:cxnLst/>
              <a:rect l="l" t="t" r="r" b="b"/>
              <a:pathLst>
                <a:path w="7071359" h="784860">
                  <a:moveTo>
                    <a:pt x="0" y="0"/>
                  </a:moveTo>
                  <a:lnTo>
                    <a:pt x="7071118" y="0"/>
                  </a:lnTo>
                  <a:lnTo>
                    <a:pt x="7071118" y="784809"/>
                  </a:lnTo>
                  <a:lnTo>
                    <a:pt x="0" y="7848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38319" y="2579763"/>
              <a:ext cx="7071359" cy="784860"/>
            </a:xfrm>
            <a:custGeom>
              <a:avLst/>
              <a:gdLst/>
              <a:ahLst/>
              <a:cxnLst/>
              <a:rect l="l" t="t" r="r" b="b"/>
              <a:pathLst>
                <a:path w="7071359" h="784860">
                  <a:moveTo>
                    <a:pt x="7071119" y="0"/>
                  </a:moveTo>
                  <a:lnTo>
                    <a:pt x="0" y="0"/>
                  </a:lnTo>
                  <a:lnTo>
                    <a:pt x="0" y="757440"/>
                  </a:lnTo>
                  <a:lnTo>
                    <a:pt x="0" y="784440"/>
                  </a:lnTo>
                  <a:lnTo>
                    <a:pt x="7071119" y="784440"/>
                  </a:lnTo>
                  <a:lnTo>
                    <a:pt x="7071119" y="757440"/>
                  </a:lnTo>
                  <a:lnTo>
                    <a:pt x="7071119" y="0"/>
                  </a:lnTo>
                  <a:close/>
                </a:path>
              </a:pathLst>
            </a:custGeom>
            <a:solidFill>
              <a:srgbClr val="7F7F7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012639" y="2701718"/>
            <a:ext cx="6713220" cy="586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95"/>
              </a:lnSpc>
            </a:pPr>
            <a:r>
              <a:rPr sz="1350" b="1" spc="5" dirty="0">
                <a:solidFill>
                  <a:srgbClr val="7F7F7F"/>
                </a:solidFill>
                <a:latin typeface="Calibri"/>
                <a:cs typeface="Calibri"/>
              </a:rPr>
              <a:t>Electronic</a:t>
            </a:r>
            <a:r>
              <a:rPr sz="1350" b="1" spc="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b="1" spc="5" dirty="0">
                <a:solidFill>
                  <a:srgbClr val="7F7F7F"/>
                </a:solidFill>
                <a:latin typeface="Calibri"/>
                <a:cs typeface="Calibri"/>
              </a:rPr>
              <a:t>self-Registration</a:t>
            </a:r>
            <a:r>
              <a:rPr sz="1350" b="1" spc="3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b="1" spc="10" dirty="0">
                <a:solidFill>
                  <a:srgbClr val="7F7F7F"/>
                </a:solidFill>
                <a:latin typeface="Calibri"/>
                <a:cs typeface="Calibri"/>
              </a:rPr>
              <a:t>of</a:t>
            </a:r>
            <a:r>
              <a:rPr sz="1350" b="1" spc="28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b="1" spc="10" dirty="0">
                <a:solidFill>
                  <a:srgbClr val="7F7F7F"/>
                </a:solidFill>
                <a:latin typeface="Calibri"/>
                <a:cs typeface="Calibri"/>
              </a:rPr>
              <a:t>Health</a:t>
            </a:r>
            <a:r>
              <a:rPr sz="1350" b="1" spc="29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b="1" spc="10" dirty="0">
                <a:solidFill>
                  <a:srgbClr val="7F7F7F"/>
                </a:solidFill>
                <a:latin typeface="Calibri"/>
                <a:cs typeface="Calibri"/>
              </a:rPr>
              <a:t>Care</a:t>
            </a:r>
            <a:r>
              <a:rPr sz="1350" b="1" spc="29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b="1" spc="10" dirty="0">
                <a:solidFill>
                  <a:srgbClr val="7F7F7F"/>
                </a:solidFill>
                <a:latin typeface="Calibri"/>
                <a:cs typeface="Calibri"/>
              </a:rPr>
              <a:t>Workers</a:t>
            </a:r>
            <a:r>
              <a:rPr sz="1350" b="1" spc="4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7F7F7F"/>
                </a:solidFill>
                <a:latin typeface="Calibri"/>
                <a:cs typeface="Calibri"/>
              </a:rPr>
              <a:t>and</a:t>
            </a:r>
            <a:r>
              <a:rPr sz="1350" spc="28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7F7F7F"/>
                </a:solidFill>
                <a:latin typeface="Calibri"/>
                <a:cs typeface="Calibri"/>
              </a:rPr>
              <a:t>other</a:t>
            </a:r>
            <a:r>
              <a:rPr sz="1350" spc="28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7F7F7F"/>
                </a:solidFill>
                <a:latin typeface="Calibri"/>
                <a:cs typeface="Calibri"/>
              </a:rPr>
              <a:t>frontline</a:t>
            </a:r>
            <a:r>
              <a:rPr sz="1350" spc="28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7F7F7F"/>
                </a:solidFill>
                <a:latin typeface="Calibri"/>
                <a:cs typeface="Calibri"/>
              </a:rPr>
              <a:t>workers</a:t>
            </a:r>
            <a:r>
              <a:rPr sz="1350" spc="29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7F7F7F"/>
                </a:solidFill>
                <a:latin typeface="Calibri"/>
                <a:cs typeface="Calibri"/>
              </a:rPr>
              <a:t>using</a:t>
            </a:r>
            <a:r>
              <a:rPr sz="1350" spc="29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7F7F7F"/>
                </a:solidFill>
                <a:latin typeface="Calibri"/>
                <a:cs typeface="Calibri"/>
              </a:rPr>
              <a:t>URL</a:t>
            </a:r>
            <a:endParaRPr sz="1350">
              <a:latin typeface="Calibri"/>
              <a:cs typeface="Calibri"/>
            </a:endParaRPr>
          </a:p>
          <a:p>
            <a:pPr>
              <a:lnSpc>
                <a:spcPct val="101800"/>
              </a:lnSpc>
            </a:pPr>
            <a:r>
              <a:rPr sz="1350" spc="5" dirty="0">
                <a:solidFill>
                  <a:srgbClr val="7F7F7F"/>
                </a:solidFill>
                <a:latin typeface="Calibri"/>
                <a:cs typeface="Calibri"/>
              </a:rPr>
              <a:t>shared</a:t>
            </a:r>
            <a:r>
              <a:rPr sz="1350" spc="114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7F7F7F"/>
                </a:solidFill>
                <a:latin typeface="Calibri"/>
                <a:cs typeface="Calibri"/>
              </a:rPr>
              <a:t>through</a:t>
            </a:r>
            <a:r>
              <a:rPr sz="1350" spc="10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7F7F7F"/>
                </a:solidFill>
                <a:latin typeface="Calibri"/>
                <a:cs typeface="Calibri"/>
              </a:rPr>
              <a:t>health</a:t>
            </a:r>
            <a:r>
              <a:rPr sz="1350" spc="114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7F7F7F"/>
                </a:solidFill>
                <a:latin typeface="Calibri"/>
                <a:cs typeface="Calibri"/>
              </a:rPr>
              <a:t>worker</a:t>
            </a:r>
            <a:r>
              <a:rPr sz="1350" spc="1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7F7F7F"/>
                </a:solidFill>
                <a:latin typeface="Calibri"/>
                <a:cs typeface="Calibri"/>
              </a:rPr>
              <a:t>platforms</a:t>
            </a:r>
            <a:r>
              <a:rPr sz="1350" b="1" spc="5" dirty="0">
                <a:solidFill>
                  <a:srgbClr val="7F7F7F"/>
                </a:solidFill>
                <a:latin typeface="Calibri"/>
                <a:cs typeface="Calibri"/>
              </a:rPr>
              <a:t>.</a:t>
            </a:r>
            <a:r>
              <a:rPr sz="1350" b="1" spc="11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b="1" spc="10" dirty="0">
                <a:solidFill>
                  <a:srgbClr val="7F7F7F"/>
                </a:solidFill>
                <a:latin typeface="Calibri"/>
                <a:cs typeface="Calibri"/>
              </a:rPr>
              <a:t>This</a:t>
            </a:r>
            <a:r>
              <a:rPr sz="1350" b="1" spc="1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b="1" dirty="0">
                <a:solidFill>
                  <a:srgbClr val="7F7F7F"/>
                </a:solidFill>
                <a:latin typeface="Calibri"/>
                <a:cs typeface="Calibri"/>
              </a:rPr>
              <a:t>is</a:t>
            </a:r>
            <a:r>
              <a:rPr sz="1350" b="1" spc="120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b="1" spc="10" dirty="0">
                <a:solidFill>
                  <a:srgbClr val="7F7F7F"/>
                </a:solidFill>
                <a:latin typeface="Calibri"/>
                <a:cs typeface="Calibri"/>
              </a:rPr>
              <a:t>done</a:t>
            </a:r>
            <a:r>
              <a:rPr sz="1350" b="1" spc="145" dirty="0">
                <a:solidFill>
                  <a:srgbClr val="7F7F7F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7F7F7F"/>
                </a:solidFill>
                <a:latin typeface="Arial MT"/>
                <a:cs typeface="Arial MT"/>
              </a:rPr>
              <a:t>within</a:t>
            </a:r>
            <a:r>
              <a:rPr sz="1350" spc="114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1350" spc="10" dirty="0">
                <a:solidFill>
                  <a:srgbClr val="7F7F7F"/>
                </a:solidFill>
                <a:latin typeface="Arial MT"/>
                <a:cs typeface="Arial MT"/>
              </a:rPr>
              <a:t>a</a:t>
            </a:r>
            <a:r>
              <a:rPr sz="1350" spc="130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1350" spc="10" dirty="0">
                <a:solidFill>
                  <a:srgbClr val="7F7F7F"/>
                </a:solidFill>
                <a:latin typeface="Arial MT"/>
                <a:cs typeface="Arial MT"/>
              </a:rPr>
              <a:t>specified</a:t>
            </a:r>
            <a:r>
              <a:rPr sz="1350" spc="110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1350" spc="5" dirty="0">
                <a:solidFill>
                  <a:srgbClr val="7F7F7F"/>
                </a:solidFill>
                <a:latin typeface="Arial MT"/>
                <a:cs typeface="Arial MT"/>
              </a:rPr>
              <a:t>period</a:t>
            </a:r>
            <a:r>
              <a:rPr sz="1350" spc="235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1350" spc="10" dirty="0">
                <a:solidFill>
                  <a:srgbClr val="7F7F7F"/>
                </a:solidFill>
                <a:latin typeface="Arial MT"/>
                <a:cs typeface="Arial MT"/>
              </a:rPr>
              <a:t>and</a:t>
            </a:r>
            <a:r>
              <a:rPr sz="1350" spc="114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1350" spc="15" dirty="0">
                <a:solidFill>
                  <a:srgbClr val="7F7F7F"/>
                </a:solidFill>
                <a:latin typeface="Arial MT"/>
                <a:cs typeface="Arial MT"/>
              </a:rPr>
              <a:t>used </a:t>
            </a:r>
            <a:r>
              <a:rPr sz="1350" spc="-365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1350" spc="5" dirty="0">
                <a:solidFill>
                  <a:srgbClr val="7F7F7F"/>
                </a:solidFill>
                <a:latin typeface="Arial MT"/>
                <a:cs typeface="Arial MT"/>
              </a:rPr>
              <a:t>for</a:t>
            </a:r>
            <a:r>
              <a:rPr sz="1350" dirty="0">
                <a:solidFill>
                  <a:srgbClr val="7F7F7F"/>
                </a:solidFill>
                <a:latin typeface="Arial MT"/>
                <a:cs typeface="Arial MT"/>
              </a:rPr>
              <a:t> </a:t>
            </a:r>
            <a:r>
              <a:rPr sz="1350" spc="10" dirty="0">
                <a:solidFill>
                  <a:srgbClr val="7F7F7F"/>
                </a:solidFill>
                <a:latin typeface="Arial MT"/>
                <a:cs typeface="Arial MT"/>
              </a:rPr>
              <a:t>vaccination scheduling</a:t>
            </a:r>
            <a:endParaRPr sz="1350">
              <a:latin typeface="Arial MT"/>
              <a:cs typeface="Arial MT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711319" y="2552763"/>
            <a:ext cx="7071359" cy="784860"/>
          </a:xfrm>
          <a:custGeom>
            <a:avLst/>
            <a:gdLst/>
            <a:ahLst/>
            <a:cxnLst/>
            <a:rect l="l" t="t" r="r" b="b"/>
            <a:pathLst>
              <a:path w="7071359" h="784860">
                <a:moveTo>
                  <a:pt x="0" y="0"/>
                </a:moveTo>
                <a:lnTo>
                  <a:pt x="7071118" y="0"/>
                </a:lnTo>
                <a:lnTo>
                  <a:pt x="7071118" y="784440"/>
                </a:lnTo>
                <a:lnTo>
                  <a:pt x="0" y="78444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973294" y="2618905"/>
            <a:ext cx="6739890" cy="16008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6350" algn="just">
              <a:lnSpc>
                <a:spcPct val="101800"/>
              </a:lnSpc>
              <a:spcBef>
                <a:spcPts val="90"/>
              </a:spcBef>
            </a:pPr>
            <a:r>
              <a:rPr sz="1350" b="1" spc="5" dirty="0">
                <a:latin typeface="Calibri"/>
                <a:cs typeface="Calibri"/>
              </a:rPr>
              <a:t>Electronic self-Registration of Health</a:t>
            </a:r>
            <a:r>
              <a:rPr sz="1350" b="1" spc="10" dirty="0">
                <a:latin typeface="Calibri"/>
                <a:cs typeface="Calibri"/>
              </a:rPr>
              <a:t> Care Workers </a:t>
            </a:r>
            <a:r>
              <a:rPr sz="1350" spc="5" dirty="0">
                <a:latin typeface="Calibri"/>
                <a:cs typeface="Calibri"/>
              </a:rPr>
              <a:t>and </a:t>
            </a:r>
            <a:r>
              <a:rPr sz="1350" spc="10" dirty="0">
                <a:latin typeface="Calibri"/>
                <a:cs typeface="Calibri"/>
              </a:rPr>
              <a:t>other </a:t>
            </a:r>
            <a:r>
              <a:rPr sz="1350" spc="5" dirty="0">
                <a:latin typeface="Calibri"/>
                <a:cs typeface="Calibri"/>
              </a:rPr>
              <a:t>frontline </a:t>
            </a:r>
            <a:r>
              <a:rPr sz="1350" spc="10" dirty="0">
                <a:latin typeface="Calibri"/>
                <a:cs typeface="Calibri"/>
              </a:rPr>
              <a:t>workers </a:t>
            </a:r>
            <a:r>
              <a:rPr sz="1350" spc="5" dirty="0">
                <a:latin typeface="Calibri"/>
                <a:cs typeface="Calibri"/>
              </a:rPr>
              <a:t>using URL </a:t>
            </a:r>
            <a:r>
              <a:rPr sz="1350" spc="10" dirty="0">
                <a:latin typeface="Calibri"/>
                <a:cs typeface="Calibri"/>
              </a:rPr>
              <a:t> </a:t>
            </a:r>
            <a:r>
              <a:rPr sz="1350" spc="5" dirty="0">
                <a:latin typeface="Calibri"/>
                <a:cs typeface="Calibri"/>
              </a:rPr>
              <a:t>shared through health </a:t>
            </a:r>
            <a:r>
              <a:rPr sz="1350" spc="10" dirty="0">
                <a:latin typeface="Calibri"/>
                <a:cs typeface="Calibri"/>
              </a:rPr>
              <a:t>worker </a:t>
            </a:r>
            <a:r>
              <a:rPr sz="1350" spc="5" dirty="0">
                <a:latin typeface="Calibri"/>
                <a:cs typeface="Calibri"/>
              </a:rPr>
              <a:t>platforms</a:t>
            </a:r>
            <a:r>
              <a:rPr sz="1350" b="1" spc="5" dirty="0">
                <a:latin typeface="Calibri"/>
                <a:cs typeface="Calibri"/>
              </a:rPr>
              <a:t>. </a:t>
            </a:r>
            <a:r>
              <a:rPr sz="1350" b="1" spc="10" dirty="0">
                <a:latin typeface="Calibri"/>
                <a:cs typeface="Calibri"/>
              </a:rPr>
              <a:t>This </a:t>
            </a:r>
            <a:r>
              <a:rPr sz="1350" b="1" spc="5" dirty="0">
                <a:latin typeface="Calibri"/>
                <a:cs typeface="Calibri"/>
              </a:rPr>
              <a:t>is </a:t>
            </a:r>
            <a:r>
              <a:rPr sz="1350" b="1" spc="10" dirty="0">
                <a:latin typeface="Calibri"/>
                <a:cs typeface="Calibri"/>
              </a:rPr>
              <a:t>done </a:t>
            </a:r>
            <a:r>
              <a:rPr sz="1350" spc="5" dirty="0">
                <a:latin typeface="Arial MT"/>
                <a:cs typeface="Arial MT"/>
              </a:rPr>
              <a:t>within </a:t>
            </a:r>
            <a:r>
              <a:rPr sz="1350" spc="10" dirty="0">
                <a:latin typeface="Arial MT"/>
                <a:cs typeface="Arial MT"/>
              </a:rPr>
              <a:t>a specified </a:t>
            </a:r>
            <a:r>
              <a:rPr sz="1350" spc="5" dirty="0">
                <a:latin typeface="Arial MT"/>
                <a:cs typeface="Arial MT"/>
              </a:rPr>
              <a:t>period </a:t>
            </a:r>
            <a:r>
              <a:rPr sz="1350" spc="385" dirty="0">
                <a:latin typeface="Arial MT"/>
                <a:cs typeface="Arial MT"/>
              </a:rPr>
              <a:t> </a:t>
            </a:r>
            <a:r>
              <a:rPr sz="1350" spc="10" dirty="0">
                <a:latin typeface="Arial MT"/>
                <a:cs typeface="Arial MT"/>
              </a:rPr>
              <a:t>and used </a:t>
            </a:r>
            <a:r>
              <a:rPr sz="1350" spc="15" dirty="0">
                <a:latin typeface="Arial MT"/>
                <a:cs typeface="Arial MT"/>
              </a:rPr>
              <a:t> </a:t>
            </a:r>
            <a:r>
              <a:rPr sz="1350" spc="5" dirty="0">
                <a:latin typeface="Arial MT"/>
                <a:cs typeface="Arial MT"/>
              </a:rPr>
              <a:t>for</a:t>
            </a:r>
            <a:r>
              <a:rPr sz="1350" dirty="0">
                <a:latin typeface="Arial MT"/>
                <a:cs typeface="Arial MT"/>
              </a:rPr>
              <a:t> </a:t>
            </a:r>
            <a:r>
              <a:rPr sz="1350" spc="10" dirty="0">
                <a:latin typeface="Arial MT"/>
                <a:cs typeface="Arial MT"/>
              </a:rPr>
              <a:t>vaccination scheduling</a:t>
            </a:r>
            <a:endParaRPr sz="135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150">
              <a:latin typeface="Arial MT"/>
              <a:cs typeface="Arial MT"/>
            </a:endParaRPr>
          </a:p>
          <a:p>
            <a:pPr marL="12700" marR="5080" algn="just">
              <a:lnSpc>
                <a:spcPct val="101800"/>
              </a:lnSpc>
              <a:spcBef>
                <a:spcPts val="5"/>
              </a:spcBef>
            </a:pPr>
            <a:r>
              <a:rPr sz="1350" b="1" spc="10" dirty="0">
                <a:latin typeface="Arial"/>
                <a:cs typeface="Arial"/>
              </a:rPr>
              <a:t>Assisted </a:t>
            </a:r>
            <a:r>
              <a:rPr sz="1350" b="1" spc="15" dirty="0">
                <a:latin typeface="Arial"/>
                <a:cs typeface="Arial"/>
              </a:rPr>
              <a:t> </a:t>
            </a:r>
            <a:r>
              <a:rPr sz="1350" b="1" spc="5" dirty="0">
                <a:latin typeface="Arial"/>
                <a:cs typeface="Arial"/>
              </a:rPr>
              <a:t>electronic</a:t>
            </a:r>
            <a:r>
              <a:rPr sz="1350" b="1" spc="390" dirty="0">
                <a:latin typeface="Arial"/>
                <a:cs typeface="Arial"/>
              </a:rPr>
              <a:t> </a:t>
            </a:r>
            <a:r>
              <a:rPr sz="1350" b="1" spc="10" dirty="0">
                <a:latin typeface="Arial"/>
                <a:cs typeface="Arial"/>
              </a:rPr>
              <a:t>registration </a:t>
            </a:r>
            <a:r>
              <a:rPr sz="1350" b="1" spc="15" dirty="0">
                <a:latin typeface="Arial"/>
                <a:cs typeface="Arial"/>
              </a:rPr>
              <a:t> </a:t>
            </a:r>
            <a:r>
              <a:rPr sz="1350" b="1" spc="5" dirty="0">
                <a:latin typeface="Arial"/>
                <a:cs typeface="Arial"/>
              </a:rPr>
              <a:t>of </a:t>
            </a:r>
            <a:r>
              <a:rPr sz="1350" b="1" spc="385" dirty="0">
                <a:latin typeface="Arial"/>
                <a:cs typeface="Arial"/>
              </a:rPr>
              <a:t> </a:t>
            </a:r>
            <a:r>
              <a:rPr sz="1350" b="1" spc="5" dirty="0">
                <a:latin typeface="Calibri"/>
                <a:cs typeface="Calibri"/>
              </a:rPr>
              <a:t>Health </a:t>
            </a:r>
            <a:r>
              <a:rPr sz="1350" b="1" spc="10" dirty="0">
                <a:latin typeface="Calibri"/>
                <a:cs typeface="Calibri"/>
              </a:rPr>
              <a:t>Care Workers </a:t>
            </a:r>
            <a:r>
              <a:rPr sz="1350" spc="5" dirty="0">
                <a:latin typeface="Calibri"/>
                <a:cs typeface="Calibri"/>
              </a:rPr>
              <a:t>who</a:t>
            </a:r>
            <a:r>
              <a:rPr sz="1350" spc="320" dirty="0">
                <a:latin typeface="Calibri"/>
                <a:cs typeface="Calibri"/>
              </a:rPr>
              <a:t> </a:t>
            </a:r>
            <a:r>
              <a:rPr sz="1350" spc="5" dirty="0">
                <a:latin typeface="Calibri"/>
                <a:cs typeface="Calibri"/>
              </a:rPr>
              <a:t>are</a:t>
            </a:r>
            <a:r>
              <a:rPr sz="1350" spc="320" dirty="0">
                <a:latin typeface="Calibri"/>
                <a:cs typeface="Calibri"/>
              </a:rPr>
              <a:t> </a:t>
            </a:r>
            <a:r>
              <a:rPr sz="1350" spc="5" dirty="0">
                <a:latin typeface="Calibri"/>
                <a:cs typeface="Calibri"/>
              </a:rPr>
              <a:t>unable </a:t>
            </a:r>
            <a:r>
              <a:rPr sz="1350" spc="320" dirty="0">
                <a:latin typeface="Calibri"/>
                <a:cs typeface="Calibri"/>
              </a:rPr>
              <a:t> </a:t>
            </a:r>
            <a:r>
              <a:rPr sz="1350" spc="10" dirty="0">
                <a:latin typeface="Calibri"/>
                <a:cs typeface="Calibri"/>
              </a:rPr>
              <a:t>to </a:t>
            </a:r>
            <a:r>
              <a:rPr sz="1350" spc="15" dirty="0">
                <a:latin typeface="Calibri"/>
                <a:cs typeface="Calibri"/>
              </a:rPr>
              <a:t> </a:t>
            </a:r>
            <a:r>
              <a:rPr sz="1350" spc="10" dirty="0">
                <a:latin typeface="Calibri"/>
                <a:cs typeface="Calibri"/>
              </a:rPr>
              <a:t>complete </a:t>
            </a:r>
            <a:r>
              <a:rPr sz="1350" spc="5" dirty="0">
                <a:latin typeface="Calibri"/>
                <a:cs typeface="Calibri"/>
              </a:rPr>
              <a:t>self-registration</a:t>
            </a:r>
            <a:r>
              <a:rPr sz="1350" spc="10" dirty="0">
                <a:latin typeface="Calibri"/>
                <a:cs typeface="Calibri"/>
              </a:rPr>
              <a:t> </a:t>
            </a:r>
            <a:r>
              <a:rPr sz="1350" spc="5" dirty="0">
                <a:latin typeface="Calibri"/>
                <a:cs typeface="Calibri"/>
              </a:rPr>
              <a:t>due</a:t>
            </a:r>
            <a:r>
              <a:rPr sz="1350" spc="10" dirty="0">
                <a:latin typeface="Calibri"/>
                <a:cs typeface="Calibri"/>
              </a:rPr>
              <a:t> to</a:t>
            </a:r>
            <a:r>
              <a:rPr sz="1350" spc="15" dirty="0">
                <a:latin typeface="Calibri"/>
                <a:cs typeface="Calibri"/>
              </a:rPr>
              <a:t> </a:t>
            </a:r>
            <a:r>
              <a:rPr sz="1350" spc="5" dirty="0">
                <a:latin typeface="Calibri"/>
                <a:cs typeface="Calibri"/>
              </a:rPr>
              <a:t>lack</a:t>
            </a:r>
            <a:r>
              <a:rPr sz="1350" spc="10" dirty="0">
                <a:latin typeface="Calibri"/>
                <a:cs typeface="Calibri"/>
              </a:rPr>
              <a:t> of </a:t>
            </a:r>
            <a:r>
              <a:rPr sz="1350" spc="5" dirty="0">
                <a:latin typeface="Calibri"/>
                <a:cs typeface="Calibri"/>
              </a:rPr>
              <a:t>android</a:t>
            </a:r>
            <a:r>
              <a:rPr sz="1350" spc="10" dirty="0">
                <a:latin typeface="Calibri"/>
                <a:cs typeface="Calibri"/>
              </a:rPr>
              <a:t> </a:t>
            </a:r>
            <a:r>
              <a:rPr sz="1350" spc="5" dirty="0">
                <a:latin typeface="Calibri"/>
                <a:cs typeface="Calibri"/>
              </a:rPr>
              <a:t>devices,</a:t>
            </a:r>
            <a:r>
              <a:rPr sz="1350" spc="10" dirty="0">
                <a:latin typeface="Calibri"/>
                <a:cs typeface="Calibri"/>
              </a:rPr>
              <a:t> poor network  or </a:t>
            </a:r>
            <a:r>
              <a:rPr sz="1350" spc="5" dirty="0">
                <a:latin typeface="Calibri"/>
                <a:cs typeface="Calibri"/>
              </a:rPr>
              <a:t>not  tech  savvy. </a:t>
            </a:r>
            <a:r>
              <a:rPr sz="1350" spc="10" dirty="0">
                <a:latin typeface="Calibri"/>
                <a:cs typeface="Calibri"/>
              </a:rPr>
              <a:t> </a:t>
            </a:r>
            <a:r>
              <a:rPr sz="1350" spc="5" dirty="0">
                <a:latin typeface="Calibri"/>
                <a:cs typeface="Calibri"/>
              </a:rPr>
              <a:t>LIOs</a:t>
            </a:r>
            <a:r>
              <a:rPr sz="1350" spc="15" dirty="0">
                <a:latin typeface="Calibri"/>
                <a:cs typeface="Calibri"/>
              </a:rPr>
              <a:t> </a:t>
            </a:r>
            <a:r>
              <a:rPr sz="1350" spc="5" dirty="0">
                <a:latin typeface="Calibri"/>
                <a:cs typeface="Calibri"/>
              </a:rPr>
              <a:t>and/or other</a:t>
            </a:r>
            <a:r>
              <a:rPr sz="1350" spc="25" dirty="0">
                <a:latin typeface="Calibri"/>
                <a:cs typeface="Calibri"/>
              </a:rPr>
              <a:t> </a:t>
            </a:r>
            <a:r>
              <a:rPr sz="1350" spc="10" dirty="0">
                <a:latin typeface="Calibri"/>
                <a:cs typeface="Calibri"/>
              </a:rPr>
              <a:t>LGA/Ward</a:t>
            </a:r>
            <a:r>
              <a:rPr sz="1350" spc="5" dirty="0">
                <a:latin typeface="Calibri"/>
                <a:cs typeface="Calibri"/>
              </a:rPr>
              <a:t> personnel</a:t>
            </a:r>
            <a:r>
              <a:rPr sz="1350" spc="40" dirty="0">
                <a:latin typeface="Calibri"/>
                <a:cs typeface="Calibri"/>
              </a:rPr>
              <a:t> </a:t>
            </a:r>
            <a:r>
              <a:rPr sz="1350" spc="5" dirty="0">
                <a:latin typeface="Calibri"/>
                <a:cs typeface="Calibri"/>
              </a:rPr>
              <a:t>assist</a:t>
            </a:r>
            <a:r>
              <a:rPr sz="1350" spc="25" dirty="0">
                <a:latin typeface="Calibri"/>
                <a:cs typeface="Calibri"/>
              </a:rPr>
              <a:t> </a:t>
            </a:r>
            <a:r>
              <a:rPr sz="1350" spc="5" dirty="0">
                <a:latin typeface="Calibri"/>
                <a:cs typeface="Calibri"/>
              </a:rPr>
              <a:t>registration process</a:t>
            </a:r>
            <a:r>
              <a:rPr sz="1350" spc="10" dirty="0">
                <a:latin typeface="Calibri"/>
                <a:cs typeface="Calibri"/>
              </a:rPr>
              <a:t> </a:t>
            </a:r>
            <a:r>
              <a:rPr sz="1350" spc="5" dirty="0">
                <a:latin typeface="Calibri"/>
                <a:cs typeface="Calibri"/>
              </a:rPr>
              <a:t>for </a:t>
            </a:r>
            <a:r>
              <a:rPr sz="1350" spc="10" dirty="0">
                <a:latin typeface="Calibri"/>
                <a:cs typeface="Calibri"/>
              </a:rPr>
              <a:t>Health</a:t>
            </a:r>
            <a:r>
              <a:rPr sz="1350" dirty="0">
                <a:latin typeface="Calibri"/>
                <a:cs typeface="Calibri"/>
              </a:rPr>
              <a:t> </a:t>
            </a:r>
            <a:r>
              <a:rPr sz="1350" spc="10" dirty="0">
                <a:latin typeface="Calibri"/>
                <a:cs typeface="Calibri"/>
              </a:rPr>
              <a:t>Care</a:t>
            </a:r>
            <a:r>
              <a:rPr sz="1350" spc="5" dirty="0">
                <a:latin typeface="Calibri"/>
                <a:cs typeface="Calibri"/>
              </a:rPr>
              <a:t> workers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359237" y="3776764"/>
            <a:ext cx="457200" cy="367030"/>
          </a:xfrm>
          <a:custGeom>
            <a:avLst/>
            <a:gdLst/>
            <a:ahLst/>
            <a:cxnLst/>
            <a:rect l="l" t="t" r="r" b="b"/>
            <a:pathLst>
              <a:path w="457200" h="367029">
                <a:moveTo>
                  <a:pt x="457200" y="0"/>
                </a:moveTo>
                <a:lnTo>
                  <a:pt x="0" y="0"/>
                </a:lnTo>
                <a:lnTo>
                  <a:pt x="0" y="366471"/>
                </a:lnTo>
                <a:lnTo>
                  <a:pt x="228600" y="366471"/>
                </a:lnTo>
                <a:lnTo>
                  <a:pt x="457200" y="366471"/>
                </a:lnTo>
                <a:lnTo>
                  <a:pt x="457200" y="0"/>
                </a:lnTo>
                <a:close/>
              </a:path>
            </a:pathLst>
          </a:custGeom>
          <a:solidFill>
            <a:srgbClr val="2D5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502061" y="3825265"/>
            <a:ext cx="172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359237" y="4746244"/>
            <a:ext cx="457200" cy="367030"/>
          </a:xfrm>
          <a:custGeom>
            <a:avLst/>
            <a:gdLst/>
            <a:ahLst/>
            <a:cxnLst/>
            <a:rect l="l" t="t" r="r" b="b"/>
            <a:pathLst>
              <a:path w="457200" h="367029">
                <a:moveTo>
                  <a:pt x="457200" y="0"/>
                </a:moveTo>
                <a:lnTo>
                  <a:pt x="0" y="0"/>
                </a:lnTo>
                <a:lnTo>
                  <a:pt x="0" y="366839"/>
                </a:lnTo>
                <a:lnTo>
                  <a:pt x="228600" y="366839"/>
                </a:lnTo>
                <a:lnTo>
                  <a:pt x="457200" y="366839"/>
                </a:lnTo>
                <a:lnTo>
                  <a:pt x="457200" y="0"/>
                </a:lnTo>
                <a:close/>
              </a:path>
            </a:pathLst>
          </a:custGeom>
          <a:solidFill>
            <a:srgbClr val="2D5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502061" y="4795824"/>
            <a:ext cx="172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359237" y="5716079"/>
            <a:ext cx="457200" cy="367030"/>
          </a:xfrm>
          <a:custGeom>
            <a:avLst/>
            <a:gdLst/>
            <a:ahLst/>
            <a:cxnLst/>
            <a:rect l="l" t="t" r="r" b="b"/>
            <a:pathLst>
              <a:path w="457200" h="367029">
                <a:moveTo>
                  <a:pt x="457200" y="0"/>
                </a:moveTo>
                <a:lnTo>
                  <a:pt x="0" y="0"/>
                </a:lnTo>
                <a:lnTo>
                  <a:pt x="0" y="366839"/>
                </a:lnTo>
                <a:lnTo>
                  <a:pt x="228600" y="366839"/>
                </a:lnTo>
                <a:lnTo>
                  <a:pt x="457200" y="366839"/>
                </a:lnTo>
                <a:lnTo>
                  <a:pt x="457200" y="0"/>
                </a:lnTo>
                <a:close/>
              </a:path>
            </a:pathLst>
          </a:custGeom>
          <a:solidFill>
            <a:srgbClr val="2D5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4502061" y="5764580"/>
            <a:ext cx="1720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335475" y="1676514"/>
            <a:ext cx="457200" cy="365125"/>
          </a:xfrm>
          <a:custGeom>
            <a:avLst/>
            <a:gdLst/>
            <a:ahLst/>
            <a:cxnLst/>
            <a:rect l="l" t="t" r="r" b="b"/>
            <a:pathLst>
              <a:path w="457200" h="365125">
                <a:moveTo>
                  <a:pt x="457200" y="0"/>
                </a:moveTo>
                <a:lnTo>
                  <a:pt x="0" y="0"/>
                </a:lnTo>
                <a:lnTo>
                  <a:pt x="0" y="365048"/>
                </a:lnTo>
                <a:lnTo>
                  <a:pt x="228600" y="365048"/>
                </a:lnTo>
                <a:lnTo>
                  <a:pt x="457200" y="365048"/>
                </a:lnTo>
                <a:lnTo>
                  <a:pt x="457200" y="0"/>
                </a:lnTo>
                <a:close/>
              </a:path>
            </a:pathLst>
          </a:custGeom>
          <a:solidFill>
            <a:srgbClr val="2D5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489462" y="1724659"/>
            <a:ext cx="1498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359237" y="2808363"/>
            <a:ext cx="457200" cy="365125"/>
          </a:xfrm>
          <a:custGeom>
            <a:avLst/>
            <a:gdLst/>
            <a:ahLst/>
            <a:cxnLst/>
            <a:rect l="l" t="t" r="r" b="b"/>
            <a:pathLst>
              <a:path w="457200" h="365125">
                <a:moveTo>
                  <a:pt x="457200" y="0"/>
                </a:moveTo>
                <a:lnTo>
                  <a:pt x="0" y="0"/>
                </a:lnTo>
                <a:lnTo>
                  <a:pt x="0" y="365036"/>
                </a:lnTo>
                <a:lnTo>
                  <a:pt x="228600" y="365036"/>
                </a:lnTo>
                <a:lnTo>
                  <a:pt x="457200" y="365036"/>
                </a:lnTo>
                <a:lnTo>
                  <a:pt x="457200" y="0"/>
                </a:lnTo>
                <a:close/>
              </a:path>
            </a:pathLst>
          </a:custGeom>
          <a:solidFill>
            <a:srgbClr val="2D5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4507103" y="2856509"/>
            <a:ext cx="16129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52539" y="6092190"/>
            <a:ext cx="4016375" cy="178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i="1" spc="-5" dirty="0">
                <a:latin typeface="Arial"/>
                <a:cs typeface="Arial"/>
              </a:rPr>
              <a:t>TEACH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spc="-5" dirty="0">
                <a:latin typeface="Arial"/>
                <a:cs typeface="Arial"/>
              </a:rPr>
              <a:t>strategy</a:t>
            </a:r>
            <a:r>
              <a:rPr sz="1000" b="1" i="1" spc="-20" dirty="0">
                <a:latin typeface="Arial"/>
                <a:cs typeface="Arial"/>
              </a:rPr>
              <a:t> </a:t>
            </a:r>
            <a:r>
              <a:rPr sz="1000" b="1" i="1" dirty="0">
                <a:latin typeface="Arial"/>
                <a:cs typeface="Arial"/>
              </a:rPr>
              <a:t>will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spc="-5" dirty="0">
                <a:latin typeface="Arial"/>
                <a:cs typeface="Arial"/>
              </a:rPr>
              <a:t>combine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spc="-5" dirty="0">
                <a:latin typeface="Arial"/>
                <a:cs typeface="Arial"/>
              </a:rPr>
              <a:t>benefits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spc="-5" dirty="0">
                <a:latin typeface="Arial"/>
                <a:cs typeface="Arial"/>
              </a:rPr>
              <a:t>of</a:t>
            </a:r>
            <a:r>
              <a:rPr sz="1000" b="1" i="1" dirty="0">
                <a:latin typeface="Arial"/>
                <a:cs typeface="Arial"/>
              </a:rPr>
              <a:t> </a:t>
            </a:r>
            <a:r>
              <a:rPr sz="1000" b="1" i="1" spc="-5" dirty="0">
                <a:latin typeface="Arial"/>
                <a:cs typeface="Arial"/>
              </a:rPr>
              <a:t>traditional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spc="-5" dirty="0">
                <a:latin typeface="Arial"/>
                <a:cs typeface="Arial"/>
              </a:rPr>
              <a:t>microplanning</a:t>
            </a:r>
            <a:endParaRPr sz="100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359237" y="1077480"/>
            <a:ext cx="7423784" cy="251460"/>
          </a:xfrm>
          <a:custGeom>
            <a:avLst/>
            <a:gdLst/>
            <a:ahLst/>
            <a:cxnLst/>
            <a:rect l="l" t="t" r="r" b="b"/>
            <a:pathLst>
              <a:path w="7423784" h="251459">
                <a:moveTo>
                  <a:pt x="0" y="0"/>
                </a:moveTo>
                <a:lnTo>
                  <a:pt x="7423569" y="0"/>
                </a:lnTo>
                <a:lnTo>
                  <a:pt x="7423569" y="251282"/>
                </a:lnTo>
                <a:lnTo>
                  <a:pt x="0" y="251282"/>
                </a:lnTo>
                <a:lnTo>
                  <a:pt x="0" y="0"/>
                </a:lnTo>
                <a:close/>
              </a:path>
            </a:pathLst>
          </a:custGeom>
          <a:solidFill>
            <a:srgbClr val="E2F0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436186" y="1083145"/>
            <a:ext cx="131318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i="1" spc="-5" dirty="0">
                <a:latin typeface="Arial"/>
                <a:cs typeface="Arial"/>
              </a:rPr>
              <a:t>Characteristics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52539" y="6256500"/>
            <a:ext cx="3091815" cy="1676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000" b="1" i="1" spc="-5" dirty="0">
                <a:latin typeface="Arial"/>
                <a:cs typeface="Arial"/>
              </a:rPr>
              <a:t>methods</a:t>
            </a:r>
            <a:r>
              <a:rPr sz="1000" b="1" i="1" spc="-25" dirty="0">
                <a:latin typeface="Arial"/>
                <a:cs typeface="Arial"/>
              </a:rPr>
              <a:t> </a:t>
            </a:r>
            <a:r>
              <a:rPr sz="1000" b="1" i="1" spc="-5" dirty="0">
                <a:latin typeface="Arial"/>
                <a:cs typeface="Arial"/>
              </a:rPr>
              <a:t>underpinned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spc="-5" dirty="0">
                <a:latin typeface="Arial"/>
                <a:cs typeface="Arial"/>
              </a:rPr>
              <a:t>with</a:t>
            </a:r>
            <a:r>
              <a:rPr sz="1000" b="1" i="1" spc="-15" dirty="0">
                <a:latin typeface="Arial"/>
                <a:cs typeface="Arial"/>
              </a:rPr>
              <a:t> </a:t>
            </a:r>
            <a:r>
              <a:rPr sz="1000" b="1" i="1" spc="-5" dirty="0">
                <a:latin typeface="Arial"/>
                <a:cs typeface="Arial"/>
              </a:rPr>
              <a:t>appropriate</a:t>
            </a:r>
            <a:r>
              <a:rPr sz="1000" b="1" i="1" spc="-10" dirty="0">
                <a:latin typeface="Arial"/>
                <a:cs typeface="Arial"/>
              </a:rPr>
              <a:t> </a:t>
            </a:r>
            <a:r>
              <a:rPr sz="1000" b="1" i="1" spc="-5" dirty="0">
                <a:latin typeface="Arial"/>
                <a:cs typeface="Arial"/>
              </a:rPr>
              <a:t>technology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pc="-5" dirty="0"/>
              <a:t>NPHCDA</a:t>
            </a:r>
            <a:r>
              <a:rPr dirty="0"/>
              <a:t> –</a:t>
            </a:r>
            <a:r>
              <a:rPr spc="5" dirty="0"/>
              <a:t> </a:t>
            </a:r>
            <a:r>
              <a:rPr spc="-5" dirty="0"/>
              <a:t>National</a:t>
            </a:r>
            <a:r>
              <a:rPr spc="5" dirty="0"/>
              <a:t> </a:t>
            </a:r>
            <a:r>
              <a:rPr dirty="0"/>
              <a:t>Primary</a:t>
            </a:r>
            <a:r>
              <a:rPr spc="10" dirty="0"/>
              <a:t> </a:t>
            </a:r>
            <a:r>
              <a:rPr dirty="0"/>
              <a:t>Health</a:t>
            </a:r>
            <a:r>
              <a:rPr spc="5" dirty="0"/>
              <a:t> </a:t>
            </a:r>
            <a:r>
              <a:rPr spc="-5" dirty="0"/>
              <a:t>Care</a:t>
            </a:r>
            <a:r>
              <a:rPr spc="10" dirty="0"/>
              <a:t> </a:t>
            </a:r>
            <a:r>
              <a:rPr spc="-5" dirty="0"/>
              <a:t>Development</a:t>
            </a:r>
            <a:r>
              <a:rPr spc="5" dirty="0"/>
              <a:t> </a:t>
            </a:r>
            <a:r>
              <a:rPr spc="-5" dirty="0"/>
              <a:t>Agency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1949544" y="6560178"/>
            <a:ext cx="191135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785"/>
              </a:lnSpc>
            </a:pPr>
            <a:fld id="{81D60167-4931-47E6-BA6A-407CBD079E47}" type="slidenum">
              <a:rPr sz="1750" spc="15" dirty="0">
                <a:solidFill>
                  <a:srgbClr val="FFFFFF"/>
                </a:solidFill>
                <a:latin typeface="Calibri"/>
                <a:cs typeface="Calibri"/>
              </a:rPr>
              <a:t>8</a:t>
            </a:fld>
            <a:endParaRPr sz="175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36524" y="1444320"/>
            <a:ext cx="2402840" cy="4523105"/>
          </a:xfrm>
          <a:prstGeom prst="rect">
            <a:avLst/>
          </a:prstGeom>
          <a:solidFill>
            <a:srgbClr val="FAE4D5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800">
              <a:latin typeface="Times New Roman"/>
              <a:cs typeface="Times New Roman"/>
            </a:endParaRPr>
          </a:p>
          <a:p>
            <a:pPr marL="262255">
              <a:lnSpc>
                <a:spcPct val="100000"/>
              </a:lnSpc>
              <a:spcBef>
                <a:spcPts val="2290"/>
              </a:spcBef>
            </a:pPr>
            <a:r>
              <a:rPr sz="2800" b="1" spc="-5" dirty="0">
                <a:latin typeface="Candara"/>
                <a:cs typeface="Candara"/>
              </a:rPr>
              <a:t>T.E.A.C.H</a:t>
            </a:r>
            <a:endParaRPr sz="2800">
              <a:latin typeface="Candara"/>
              <a:cs typeface="Candara"/>
            </a:endParaRPr>
          </a:p>
          <a:p>
            <a:pPr marL="262255">
              <a:lnSpc>
                <a:spcPct val="100000"/>
              </a:lnSpc>
            </a:pPr>
            <a:r>
              <a:rPr sz="2800" b="1" spc="-5" dirty="0">
                <a:latin typeface="Candara"/>
                <a:cs typeface="Candara"/>
              </a:rPr>
              <a:t>Strategy</a:t>
            </a:r>
            <a:endParaRPr sz="2800">
              <a:latin typeface="Candara"/>
              <a:cs typeface="Candar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1224" y="359168"/>
            <a:ext cx="959739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andara"/>
                <a:cs typeface="Candara"/>
              </a:rPr>
              <a:t>Breakdown</a:t>
            </a:r>
            <a:r>
              <a:rPr sz="2000" spc="1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of </a:t>
            </a:r>
            <a:r>
              <a:rPr sz="2000" spc="-5" dirty="0">
                <a:latin typeface="Candara"/>
                <a:cs typeface="Candara"/>
              </a:rPr>
              <a:t>*expected</a:t>
            </a:r>
            <a:r>
              <a:rPr sz="2000" spc="15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allocations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of</a:t>
            </a:r>
            <a:r>
              <a:rPr sz="2000" spc="15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**COVID-19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Vaccines</a:t>
            </a:r>
            <a:r>
              <a:rPr sz="2000" spc="10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–</a:t>
            </a:r>
            <a:r>
              <a:rPr sz="2000" spc="10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COVAX</a:t>
            </a:r>
            <a:r>
              <a:rPr sz="2000" spc="5" dirty="0">
                <a:latin typeface="Candara"/>
                <a:cs typeface="Candara"/>
              </a:rPr>
              <a:t> </a:t>
            </a:r>
            <a:r>
              <a:rPr sz="2000" dirty="0">
                <a:latin typeface="Candara"/>
                <a:cs typeface="Candara"/>
              </a:rPr>
              <a:t>and</a:t>
            </a:r>
            <a:r>
              <a:rPr sz="2000" spc="10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African</a:t>
            </a:r>
            <a:r>
              <a:rPr sz="2000" spc="20" dirty="0">
                <a:latin typeface="Candara"/>
                <a:cs typeface="Candara"/>
              </a:rPr>
              <a:t> </a:t>
            </a:r>
            <a:r>
              <a:rPr sz="2000" spc="-5" dirty="0">
                <a:latin typeface="Candara"/>
                <a:cs typeface="Candara"/>
              </a:rPr>
              <a:t>Union</a:t>
            </a:r>
            <a:endParaRPr sz="2000">
              <a:latin typeface="Candara"/>
              <a:cs typeface="Candar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024" y="6142313"/>
            <a:ext cx="10196195" cy="21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25"/>
              </a:lnSpc>
            </a:pPr>
            <a:r>
              <a:rPr sz="1500" spc="-5" dirty="0">
                <a:latin typeface="Calibri"/>
                <a:cs typeface="Calibri"/>
              </a:rPr>
              <a:t>** </a:t>
            </a:r>
            <a:r>
              <a:rPr sz="1500" dirty="0">
                <a:latin typeface="Calibri"/>
                <a:cs typeface="Calibri"/>
              </a:rPr>
              <a:t>There are </a:t>
            </a:r>
            <a:r>
              <a:rPr sz="1500" spc="-5" dirty="0">
                <a:latin typeface="Calibri"/>
                <a:cs typeface="Calibri"/>
              </a:rPr>
              <a:t>additional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1.5M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 </a:t>
            </a:r>
            <a:r>
              <a:rPr sz="1500" spc="-10" dirty="0">
                <a:latin typeface="Calibri"/>
                <a:cs typeface="Calibri"/>
              </a:rPr>
              <a:t>100,000</a:t>
            </a:r>
            <a:r>
              <a:rPr sz="1500" spc="-5" dirty="0">
                <a:latin typeface="Calibri"/>
                <a:cs typeface="Calibri"/>
              </a:rPr>
              <a:t> doses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of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AstraZeneca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vaccines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expected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from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MTN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and </a:t>
            </a:r>
            <a:r>
              <a:rPr sz="1500" spc="-5" dirty="0">
                <a:latin typeface="Calibri"/>
                <a:cs typeface="Calibri"/>
              </a:rPr>
              <a:t>Government</a:t>
            </a:r>
            <a:r>
              <a:rPr sz="1500" dirty="0">
                <a:latin typeface="Calibri"/>
                <a:cs typeface="Calibri"/>
              </a:rPr>
              <a:t> of </a:t>
            </a:r>
            <a:r>
              <a:rPr sz="1500" spc="-5" dirty="0">
                <a:latin typeface="Calibri"/>
                <a:cs typeface="Calibri"/>
              </a:rPr>
              <a:t>India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respectively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00"/>
              </a:lnSpc>
            </a:pPr>
            <a:r>
              <a:rPr spc="-5" dirty="0"/>
              <a:t>NPHCDA</a:t>
            </a:r>
            <a:r>
              <a:rPr dirty="0"/>
              <a:t> –</a:t>
            </a:r>
            <a:r>
              <a:rPr spc="5" dirty="0"/>
              <a:t> </a:t>
            </a:r>
            <a:r>
              <a:rPr spc="-5" dirty="0"/>
              <a:t>National</a:t>
            </a:r>
            <a:r>
              <a:rPr spc="5" dirty="0"/>
              <a:t> </a:t>
            </a:r>
            <a:r>
              <a:rPr dirty="0"/>
              <a:t>Primary</a:t>
            </a:r>
            <a:r>
              <a:rPr spc="10" dirty="0"/>
              <a:t> </a:t>
            </a:r>
            <a:r>
              <a:rPr dirty="0"/>
              <a:t>Health</a:t>
            </a:r>
            <a:r>
              <a:rPr spc="5" dirty="0"/>
              <a:t> </a:t>
            </a:r>
            <a:r>
              <a:rPr spc="-5" dirty="0"/>
              <a:t>Care</a:t>
            </a:r>
            <a:r>
              <a:rPr spc="10" dirty="0"/>
              <a:t> </a:t>
            </a:r>
            <a:r>
              <a:rPr spc="-5" dirty="0"/>
              <a:t>Development</a:t>
            </a:r>
            <a:r>
              <a:rPr spc="5" dirty="0"/>
              <a:t> </a:t>
            </a:r>
            <a:r>
              <a:rPr spc="-5" dirty="0"/>
              <a:t>Agency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1948096" y="6560807"/>
            <a:ext cx="1924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810"/>
              </a:lnSpc>
            </a:pPr>
            <a:fld id="{81D60167-4931-47E6-BA6A-407CBD079E47}" type="slidenum"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9</a:t>
            </a:fld>
            <a:endParaRPr sz="18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33985" y="1141895"/>
          <a:ext cx="11770995" cy="4255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8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7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17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746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84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570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3794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22439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1700" b="1" spc="-5" dirty="0">
                          <a:latin typeface="Calibri"/>
                          <a:cs typeface="Calibri"/>
                        </a:rPr>
                        <a:t>S/No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1700" b="1" spc="-5" dirty="0">
                          <a:latin typeface="Calibri"/>
                          <a:cs typeface="Calibri"/>
                        </a:rPr>
                        <a:t>Vaccine</a:t>
                      </a:r>
                      <a:r>
                        <a:rPr sz="17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5" dirty="0">
                          <a:latin typeface="Calibri"/>
                          <a:cs typeface="Calibri"/>
                        </a:rPr>
                        <a:t>type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1700" b="1" spc="-5" dirty="0">
                          <a:latin typeface="Calibri"/>
                          <a:cs typeface="Calibri"/>
                        </a:rPr>
                        <a:t>Q1</a:t>
                      </a:r>
                      <a:r>
                        <a:rPr sz="17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5" dirty="0">
                          <a:latin typeface="Calibri"/>
                          <a:cs typeface="Calibri"/>
                        </a:rPr>
                        <a:t>2021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1700" b="1" dirty="0">
                          <a:latin typeface="Calibri"/>
                          <a:cs typeface="Calibri"/>
                        </a:rPr>
                        <a:t>Who</a:t>
                      </a:r>
                      <a:r>
                        <a:rPr sz="17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700" b="1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10" dirty="0">
                          <a:latin typeface="Calibri"/>
                          <a:cs typeface="Calibri"/>
                        </a:rPr>
                        <a:t>target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1700" b="1" spc="-5" dirty="0">
                          <a:latin typeface="Calibri"/>
                          <a:cs typeface="Calibri"/>
                        </a:rPr>
                        <a:t>Q2</a:t>
                      </a:r>
                      <a:r>
                        <a:rPr sz="17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5" dirty="0">
                          <a:latin typeface="Calibri"/>
                          <a:cs typeface="Calibri"/>
                        </a:rPr>
                        <a:t>2021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1700" b="1" dirty="0">
                          <a:latin typeface="Calibri"/>
                          <a:cs typeface="Calibri"/>
                        </a:rPr>
                        <a:t>Who</a:t>
                      </a:r>
                      <a:r>
                        <a:rPr sz="17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7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5" dirty="0">
                          <a:latin typeface="Calibri"/>
                          <a:cs typeface="Calibri"/>
                        </a:rPr>
                        <a:t>target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1700" b="1" spc="-5" dirty="0">
                          <a:latin typeface="Calibri"/>
                          <a:cs typeface="Calibri"/>
                        </a:rPr>
                        <a:t>Q3</a:t>
                      </a:r>
                      <a:r>
                        <a:rPr sz="1700" b="1" spc="3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700" b="1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dirty="0">
                          <a:latin typeface="Calibri"/>
                          <a:cs typeface="Calibri"/>
                        </a:rPr>
                        <a:t>Q4</a:t>
                      </a:r>
                      <a:r>
                        <a:rPr sz="1700" b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5" dirty="0">
                          <a:latin typeface="Calibri"/>
                          <a:cs typeface="Calibri"/>
                        </a:rPr>
                        <a:t>2021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85"/>
                        </a:spcBef>
                      </a:pPr>
                      <a:r>
                        <a:rPr sz="1700" b="1" dirty="0">
                          <a:latin typeface="Calibri"/>
                          <a:cs typeface="Calibri"/>
                        </a:rPr>
                        <a:t>Who</a:t>
                      </a:r>
                      <a:r>
                        <a:rPr sz="17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5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700" b="1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b="1" spc="-5" dirty="0">
                          <a:latin typeface="Calibri"/>
                          <a:cs typeface="Calibri"/>
                        </a:rPr>
                        <a:t>target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18859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5411"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b="1" dirty="0">
                          <a:latin typeface="Calibri"/>
                          <a:cs typeface="Calibri"/>
                        </a:rPr>
                        <a:t>1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835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spc="-5" dirty="0">
                          <a:latin typeface="Calibri"/>
                          <a:cs typeface="Calibri"/>
                        </a:rPr>
                        <a:t>AstraZeneca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35306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b="1" dirty="0">
                          <a:latin typeface="Calibri"/>
                          <a:cs typeface="Calibri"/>
                        </a:rPr>
                        <a:t>5,600,000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17145" marR="12700" algn="ctr">
                        <a:lnSpc>
                          <a:spcPct val="100000"/>
                        </a:lnSpc>
                        <a:spcBef>
                          <a:spcPts val="1165"/>
                        </a:spcBef>
                      </a:pPr>
                      <a:r>
                        <a:rPr sz="1700" spc="-5" dirty="0">
                          <a:latin typeface="Calibri"/>
                          <a:cs typeface="Calibri"/>
                        </a:rPr>
                        <a:t>HCWs,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frontline </a:t>
                      </a:r>
                      <a:r>
                        <a:rPr sz="1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workers, ports of </a:t>
                      </a:r>
                      <a:r>
                        <a:rPr sz="1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entry</a:t>
                      </a:r>
                      <a:r>
                        <a:rPr sz="1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(air,</a:t>
                      </a:r>
                      <a:r>
                        <a:rPr sz="17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land </a:t>
                      </a:r>
                      <a:r>
                        <a:rPr sz="1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and seaports), </a:t>
                      </a:r>
                      <a:r>
                        <a:rPr sz="1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Military,</a:t>
                      </a:r>
                      <a:r>
                        <a:rPr sz="17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COVID</a:t>
                      </a:r>
                      <a:r>
                        <a:rPr sz="17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19 </a:t>
                      </a:r>
                      <a:r>
                        <a:rPr sz="1700" spc="-3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Rapid Response </a:t>
                      </a:r>
                      <a:r>
                        <a:rPr sz="1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Team (RRT),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lab </a:t>
                      </a:r>
                      <a:r>
                        <a:rPr sz="1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network, </a:t>
                      </a:r>
                      <a:r>
                        <a:rPr sz="1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Policemen,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petrol </a:t>
                      </a:r>
                      <a:r>
                        <a:rPr sz="1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station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workers, </a:t>
                      </a:r>
                      <a:r>
                        <a:rPr sz="1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contingency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700" b="1" dirty="0">
                          <a:latin typeface="Calibri"/>
                          <a:cs typeface="Calibri"/>
                        </a:rPr>
                        <a:t>15,300,000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40640" marR="36195" indent="2540" algn="ctr">
                        <a:lnSpc>
                          <a:spcPct val="100000"/>
                        </a:lnSpc>
                        <a:spcBef>
                          <a:spcPts val="1330"/>
                        </a:spcBef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&gt; 50 years, </a:t>
                      </a:r>
                      <a:r>
                        <a:rPr sz="1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significant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 co- </a:t>
                      </a:r>
                      <a:r>
                        <a:rPr sz="1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morbidities,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 schoolteachers, </a:t>
                      </a:r>
                      <a:r>
                        <a:rPr sz="1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admin</a:t>
                      </a:r>
                      <a:r>
                        <a:rPr sz="1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staff</a:t>
                      </a:r>
                      <a:r>
                        <a:rPr sz="17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who</a:t>
                      </a:r>
                      <a:r>
                        <a:rPr sz="17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do </a:t>
                      </a:r>
                      <a:r>
                        <a:rPr sz="1700" spc="-3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not </a:t>
                      </a:r>
                      <a:r>
                        <a:rPr sz="1700" spc="-10" dirty="0">
                          <a:latin typeface="Calibri"/>
                          <a:cs typeface="Calibri"/>
                        </a:rPr>
                        <a:t>fit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first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two </a:t>
                      </a:r>
                      <a:r>
                        <a:rPr sz="1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priority</a:t>
                      </a:r>
                      <a:r>
                        <a:rPr sz="1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groups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DEAF6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b="1" dirty="0">
                          <a:latin typeface="Calibri"/>
                          <a:cs typeface="Calibri"/>
                        </a:rPr>
                        <a:t>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 marL="73025" marR="66040" indent="-1270" algn="ctr">
                        <a:lnSpc>
                          <a:spcPct val="100099"/>
                        </a:lnSpc>
                        <a:spcBef>
                          <a:spcPts val="1445"/>
                        </a:spcBef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LGAs with </a:t>
                      </a:r>
                      <a:r>
                        <a:rPr sz="1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highest </a:t>
                      </a:r>
                      <a:r>
                        <a:rPr sz="1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disease </a:t>
                      </a:r>
                      <a:r>
                        <a:rPr sz="1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burden, daily </a:t>
                      </a:r>
                      <a:r>
                        <a:rPr sz="1700" spc="-3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case reports </a:t>
                      </a:r>
                      <a:r>
                        <a:rPr sz="17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spc="-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7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mortality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575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700" b="1" dirty="0">
                          <a:latin typeface="Calibri"/>
                          <a:cs typeface="Calibri"/>
                        </a:rPr>
                        <a:t>10,400,000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DEA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539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700" b="1" spc="-5" dirty="0">
                          <a:latin typeface="Calibri"/>
                          <a:cs typeface="Calibri"/>
                        </a:rPr>
                        <a:t>7,600,000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DEAF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53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700" b="1" dirty="0">
                          <a:latin typeface="Calibri"/>
                          <a:cs typeface="Calibri"/>
                        </a:rPr>
                        <a:t>2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700" spc="-5" dirty="0">
                          <a:latin typeface="Calibri"/>
                          <a:cs typeface="Calibri"/>
                        </a:rPr>
                        <a:t>Johnson</a:t>
                      </a:r>
                      <a:r>
                        <a:rPr sz="1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&amp;</a:t>
                      </a:r>
                      <a:r>
                        <a:rPr sz="17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700" dirty="0">
                          <a:latin typeface="Calibri"/>
                          <a:cs typeface="Calibri"/>
                        </a:rPr>
                        <a:t>Johnson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700" dirty="0">
                          <a:latin typeface="Calibri"/>
                          <a:cs typeface="Calibri"/>
                        </a:rPr>
                        <a:t>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700" b="1" dirty="0">
                          <a:latin typeface="Calibri"/>
                          <a:cs typeface="Calibri"/>
                        </a:rPr>
                        <a:t>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700" b="1" dirty="0">
                          <a:latin typeface="Calibri"/>
                          <a:cs typeface="Calibri"/>
                        </a:rPr>
                        <a:t>18,400,000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D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53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700" b="1" spc="-5" dirty="0">
                          <a:latin typeface="Calibri"/>
                          <a:cs typeface="Calibri"/>
                        </a:rPr>
                        <a:t>Total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700" b="1" dirty="0">
                          <a:latin typeface="Calibri"/>
                          <a:cs typeface="Calibri"/>
                        </a:rPr>
                        <a:t>5,600,000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BCD6E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700" b="1" dirty="0">
                          <a:latin typeface="Calibri"/>
                          <a:cs typeface="Calibri"/>
                        </a:rPr>
                        <a:t>33,300,000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1DD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DD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700" b="1" dirty="0">
                          <a:latin typeface="Calibri"/>
                          <a:cs typeface="Calibri"/>
                        </a:rPr>
                        <a:t>18,400,000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D1DD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700" b="1" dirty="0">
                          <a:latin typeface="Calibri"/>
                          <a:cs typeface="Calibri"/>
                        </a:rPr>
                        <a:t>37,850,000</a:t>
                      </a:r>
                      <a:endParaRPr sz="1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3B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123024" y="5866104"/>
            <a:ext cx="67214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Calibri"/>
                <a:cs typeface="Calibri"/>
              </a:rPr>
              <a:t>*These </a:t>
            </a:r>
            <a:r>
              <a:rPr sz="1500" dirty="0">
                <a:latin typeface="Calibri"/>
                <a:cs typeface="Calibri"/>
              </a:rPr>
              <a:t>are</a:t>
            </a:r>
            <a:r>
              <a:rPr sz="1500" spc="-5" dirty="0">
                <a:latin typeface="Calibri"/>
                <a:cs typeface="Calibri"/>
              </a:rPr>
              <a:t> expected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indicative allocation</a:t>
            </a:r>
            <a:r>
              <a:rPr sz="1500" spc="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of COVID-19</a:t>
            </a:r>
            <a:r>
              <a:rPr sz="1500" spc="-10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vaccines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at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5" dirty="0">
                <a:latin typeface="Calibri"/>
                <a:cs typeface="Calibri"/>
              </a:rPr>
              <a:t>the moment</a:t>
            </a:r>
            <a:r>
              <a:rPr sz="1500" dirty="0">
                <a:latin typeface="Calibri"/>
                <a:cs typeface="Calibri"/>
              </a:rPr>
              <a:t> in</a:t>
            </a:r>
            <a:r>
              <a:rPr sz="1500" spc="5" dirty="0">
                <a:latin typeface="Calibri"/>
                <a:cs typeface="Calibri"/>
              </a:rPr>
              <a:t> </a:t>
            </a:r>
            <a:r>
              <a:rPr sz="1500" spc="-10" dirty="0">
                <a:latin typeface="Calibri"/>
                <a:cs typeface="Calibri"/>
              </a:rPr>
              <a:t>2021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3617</Words>
  <Application>Microsoft Office PowerPoint</Application>
  <PresentationFormat>Custom</PresentationFormat>
  <Paragraphs>490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Arial MT</vt:lpstr>
      <vt:lpstr>Calibri</vt:lpstr>
      <vt:lpstr>Calibri Light</vt:lpstr>
      <vt:lpstr>Candara</vt:lpstr>
      <vt:lpstr>Courier New</vt:lpstr>
      <vt:lpstr>Times New Roman</vt:lpstr>
      <vt:lpstr>Wingdings</vt:lpstr>
      <vt:lpstr>Office Theme</vt:lpstr>
      <vt:lpstr>Nigeria COVID-19 Vaccine Roll-out</vt:lpstr>
      <vt:lpstr>Outline</vt:lpstr>
      <vt:lpstr>Background (1/2)</vt:lpstr>
      <vt:lpstr>Background (2/2)</vt:lpstr>
      <vt:lpstr>Outline</vt:lpstr>
      <vt:lpstr>The Federal Government of Nigeria has received multiple commitments for the delivery  of millions of doses of COVID-19 Vaccines to all eligible Nigerians - COVAX facility,  African Union Commission, the Government of India and MTN</vt:lpstr>
      <vt:lpstr>The FGoN will be vaccinating all eligible populations (18 years and above)  with safe and effective COVID-19 vaccines as it becomes available</vt:lpstr>
      <vt:lpstr>TEACH Strategy will combine benefits of several strategies to deploy COVID 19 vaccines in three (3)  Pulses in 2021 and pulse 4 in 2022</vt:lpstr>
      <vt:lpstr>Breakdown of *expected allocations of **COVID-19 Vaccines – COVAX and African Union</vt:lpstr>
      <vt:lpstr>The TEACH Strategy for COVID 19 vaccination rollout will target the 37.85M  eligible Nigerians with 57.3M doses of **COVID-19 vaccines</vt:lpstr>
      <vt:lpstr>The NPHCDA and partners have developed a comprehensive training plan to guide the  overall coordination and implementation of the COVID-19 vaccine introduction</vt:lpstr>
      <vt:lpstr>Outline</vt:lpstr>
      <vt:lpstr>The pre-testing of e-registration and scheduling of health workers for vaccination has  been concluded (1st week of February 2021)</vt:lpstr>
      <vt:lpstr>Operationalization…..(1/2) – a simple link for eRegistration</vt:lpstr>
      <vt:lpstr>Operationalization……(2/2)</vt:lpstr>
      <vt:lpstr>There is a shift from hand-drawn maps to Geographical Information System  (GIS) high resolution maps in the conduct of micro planning</vt:lpstr>
      <vt:lpstr>To improve vaccine coverage and minimize wastage, a micro-planning exercise conducted  over a period of 4-5 days is critical for effective planning and delivery of Covid-19 vaccines</vt:lpstr>
      <vt:lpstr>Outline</vt:lpstr>
      <vt:lpstr>There are sufficient cold chain equipment in the space to accommodate all the expected doses of  AstraZeneca &amp; Johnson &amp; Johnson COVID-19 Vaccines at national, zonal and state levels</vt:lpstr>
      <vt:lpstr>PowerPoint Presentation</vt:lpstr>
      <vt:lpstr>COVID-19 Vaccine Arrival</vt:lpstr>
      <vt:lpstr>Storage of the AstraZeneca Vaccines from COVAX</vt:lpstr>
      <vt:lpstr>Temperature monitoring to maintain COVID-19 vaccine potency</vt:lpstr>
      <vt:lpstr>Distribution of COVID-19 Vaccines</vt:lpstr>
      <vt:lpstr>Vaccine accountability, Traceability and Reverse Logistics</vt:lpstr>
      <vt:lpstr>Prepositioned Cold Vaccine delivery Vans from private vendors – more pictures</vt:lpstr>
      <vt:lpstr>Waste Management</vt:lpstr>
      <vt:lpstr>COVID-19 Vaccine: Waste Disposal Management Flow</vt:lpstr>
      <vt:lpstr>Outline</vt:lpstr>
      <vt:lpstr>Risk Communication Strategies is being implemented across the different phases  of Covid-19 Vaccine Introduction</vt:lpstr>
      <vt:lpstr>Integrated Rumour management for COVID-19</vt:lpstr>
      <vt:lpstr>Rumour response process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NPHCDA</dc:creator>
  <cp:lastModifiedBy>Matthieu</cp:lastModifiedBy>
  <cp:revision>1</cp:revision>
  <dcterms:created xsi:type="dcterms:W3CDTF">2021-04-08T15:05:02Z</dcterms:created>
  <dcterms:modified xsi:type="dcterms:W3CDTF">2021-04-08T15:05:28Z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2021-04-06T00:00:00Z</vt:filetime>
  </property>
  <property fmtid="{D5CDD505-2E9C-101B-9397-08002B2CF9AE}" pid="3" name="Creator">
    <vt:lpwstr>Impress</vt:lpwstr>
  </property>
  <property fmtid="{D5CDD505-2E9C-101B-9397-08002B2CF9AE}" pid="4" name="LastSaved">
    <vt:filetime>2021-04-06T00:00:00Z</vt:filetime>
  </property>
</Properties>
</file>