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59" r:id="rId5"/>
    <p:sldId id="289" r:id="rId6"/>
    <p:sldId id="261" r:id="rId7"/>
    <p:sldId id="262" r:id="rId8"/>
    <p:sldId id="263" r:id="rId9"/>
    <p:sldId id="264" r:id="rId10"/>
    <p:sldId id="265" r:id="rId11"/>
    <p:sldId id="266" r:id="rId12"/>
    <p:sldId id="290" r:id="rId13"/>
    <p:sldId id="268" r:id="rId14"/>
    <p:sldId id="269" r:id="rId15"/>
    <p:sldId id="270" r:id="rId16"/>
    <p:sldId id="271" r:id="rId17"/>
    <p:sldId id="272" r:id="rId18"/>
    <p:sldId id="291" r:id="rId19"/>
    <p:sldId id="274" r:id="rId20"/>
    <p:sldId id="275" r:id="rId21"/>
    <p:sldId id="276" r:id="rId22"/>
    <p:sldId id="277" r:id="rId23"/>
    <p:sldId id="278" r:id="rId24"/>
    <p:sldId id="279" r:id="rId25"/>
    <p:sldId id="280" r:id="rId26"/>
    <p:sldId id="281" r:id="rId27"/>
    <p:sldId id="282" r:id="rId28"/>
    <p:sldId id="283" r:id="rId29"/>
    <p:sldId id="292" r:id="rId30"/>
    <p:sldId id="285" r:id="rId31"/>
    <p:sldId id="286" r:id="rId32"/>
    <p:sldId id="287" r:id="rId33"/>
    <p:sldId id="288" r:id="rId34"/>
  </p:sldIdLst>
  <p:sldSz cx="12204700" cy="6858000"/>
  <p:notesSz cx="122047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00"/>
    <a:srgbClr val="63A14D"/>
    <a:srgbClr val="FFD8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3" autoAdjust="0"/>
    <p:restoredTop sz="70084" autoAdjust="0"/>
  </p:normalViewPr>
  <p:slideViewPr>
    <p:cSldViewPr>
      <p:cViewPr varScale="1">
        <p:scale>
          <a:sx n="64" d="100"/>
          <a:sy n="64" d="100"/>
        </p:scale>
        <p:origin x="84" y="28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7963" cy="344488"/>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6913563" y="0"/>
            <a:ext cx="5287962" cy="344488"/>
          </a:xfrm>
          <a:prstGeom prst="rect">
            <a:avLst/>
          </a:prstGeom>
        </p:spPr>
        <p:txBody>
          <a:bodyPr vert="horz" lIns="91440" tIns="45720" rIns="91440" bIns="45720" rtlCol="0"/>
          <a:lstStyle>
            <a:lvl1pPr algn="r">
              <a:defRPr sz="1200"/>
            </a:lvl1pPr>
          </a:lstStyle>
          <a:p>
            <a:fld id="{E82DF003-74CB-4DEF-B4A6-934C49AF2E27}" type="datetimeFigureOut">
              <a:rPr lang="fr-FR" smtClean="0"/>
              <a:t>13/04/2021</a:t>
            </a:fld>
            <a:endParaRPr lang="fr-FR" dirty="0"/>
          </a:p>
        </p:txBody>
      </p:sp>
      <p:sp>
        <p:nvSpPr>
          <p:cNvPr id="4" name="Slide Image Placeholder 3"/>
          <p:cNvSpPr>
            <a:spLocks noGrp="1" noRot="1" noChangeAspect="1"/>
          </p:cNvSpPr>
          <p:nvPr>
            <p:ph type="sldImg" idx="2"/>
          </p:nvPr>
        </p:nvSpPr>
        <p:spPr>
          <a:xfrm>
            <a:off x="4043363" y="857250"/>
            <a:ext cx="4117975" cy="2314575"/>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1220788" y="3300413"/>
            <a:ext cx="9763125"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6513513"/>
            <a:ext cx="5287963" cy="344487"/>
          </a:xfrm>
          <a:prstGeom prst="rect">
            <a:avLst/>
          </a:prstGeom>
        </p:spPr>
        <p:txBody>
          <a:bodyPr vert="horz" lIns="91440" tIns="45720" rIns="91440" bIns="45720" rtlCol="0" anchor="b"/>
          <a:lstStyle>
            <a:lvl1pPr algn="l">
              <a:defRPr sz="1200"/>
            </a:lvl1pPr>
          </a:lstStyle>
          <a:p>
            <a:endParaRPr lang="fr-FR" dirty="0"/>
          </a:p>
        </p:txBody>
      </p:sp>
      <p:sp>
        <p:nvSpPr>
          <p:cNvPr id="7" name="Slide Number Placeholder 6"/>
          <p:cNvSpPr>
            <a:spLocks noGrp="1"/>
          </p:cNvSpPr>
          <p:nvPr>
            <p:ph type="sldNum" sz="quarter" idx="5"/>
          </p:nvPr>
        </p:nvSpPr>
        <p:spPr>
          <a:xfrm>
            <a:off x="6913563" y="6513513"/>
            <a:ext cx="5287962" cy="344487"/>
          </a:xfrm>
          <a:prstGeom prst="rect">
            <a:avLst/>
          </a:prstGeom>
        </p:spPr>
        <p:txBody>
          <a:bodyPr vert="horz" lIns="91440" tIns="45720" rIns="91440" bIns="45720" rtlCol="0" anchor="b"/>
          <a:lstStyle>
            <a:lvl1pPr algn="r">
              <a:defRPr sz="1200"/>
            </a:lvl1pPr>
          </a:lstStyle>
          <a:p>
            <a:fld id="{98BE61B0-AE4D-4D92-AF0F-19E25CC32B1E}" type="slidenum">
              <a:rPr lang="fr-FR" smtClean="0"/>
              <a:t>‹#›</a:t>
            </a:fld>
            <a:endParaRPr lang="fr-FR" dirty="0"/>
          </a:p>
        </p:txBody>
      </p:sp>
    </p:spTree>
    <p:extLst>
      <p:ext uri="{BB962C8B-B14F-4D97-AF65-F5344CB8AC3E}">
        <p14:creationId xmlns:p14="http://schemas.microsoft.com/office/powerpoint/2010/main" val="23382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8BE61B0-AE4D-4D92-AF0F-19E25CC32B1E}" type="slidenum">
              <a:rPr lang="fr-FR" smtClean="0"/>
              <a:t>3</a:t>
            </a:fld>
            <a:endParaRPr lang="fr-FR" dirty="0"/>
          </a:p>
        </p:txBody>
      </p:sp>
    </p:spTree>
    <p:extLst>
      <p:ext uri="{BB962C8B-B14F-4D97-AF65-F5344CB8AC3E}">
        <p14:creationId xmlns:p14="http://schemas.microsoft.com/office/powerpoint/2010/main" val="185636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8BE61B0-AE4D-4D92-AF0F-19E25CC32B1E}" type="slidenum">
              <a:rPr lang="fr-FR" smtClean="0"/>
              <a:t>7</a:t>
            </a:fld>
            <a:endParaRPr lang="fr-FR" dirty="0"/>
          </a:p>
        </p:txBody>
      </p:sp>
    </p:spTree>
    <p:extLst>
      <p:ext uri="{BB962C8B-B14F-4D97-AF65-F5344CB8AC3E}">
        <p14:creationId xmlns:p14="http://schemas.microsoft.com/office/powerpoint/2010/main" val="2055741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8BE61B0-AE4D-4D92-AF0F-19E25CC32B1E}" type="slidenum">
              <a:rPr lang="fr-FR" smtClean="0"/>
              <a:t>15</a:t>
            </a:fld>
            <a:endParaRPr lang="fr-FR" dirty="0"/>
          </a:p>
        </p:txBody>
      </p:sp>
    </p:spTree>
    <p:extLst>
      <p:ext uri="{BB962C8B-B14F-4D97-AF65-F5344CB8AC3E}">
        <p14:creationId xmlns:p14="http://schemas.microsoft.com/office/powerpoint/2010/main" val="3400939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8BE61B0-AE4D-4D92-AF0F-19E25CC32B1E}" type="slidenum">
              <a:rPr lang="fr-FR" smtClean="0"/>
              <a:t>21</a:t>
            </a:fld>
            <a:endParaRPr lang="fr-FR" dirty="0"/>
          </a:p>
        </p:txBody>
      </p:sp>
    </p:spTree>
    <p:extLst>
      <p:ext uri="{BB962C8B-B14F-4D97-AF65-F5344CB8AC3E}">
        <p14:creationId xmlns:p14="http://schemas.microsoft.com/office/powerpoint/2010/main" val="53373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8BE61B0-AE4D-4D92-AF0F-19E25CC32B1E}" type="slidenum">
              <a:rPr lang="fr-FR" smtClean="0"/>
              <a:t>24</a:t>
            </a:fld>
            <a:endParaRPr lang="fr-FR" dirty="0"/>
          </a:p>
        </p:txBody>
      </p:sp>
    </p:spTree>
    <p:extLst>
      <p:ext uri="{BB962C8B-B14F-4D97-AF65-F5344CB8AC3E}">
        <p14:creationId xmlns:p14="http://schemas.microsoft.com/office/powerpoint/2010/main" val="3095444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8BE61B0-AE4D-4D92-AF0F-19E25CC32B1E}" type="slidenum">
              <a:rPr lang="fr-FR" smtClean="0"/>
              <a:t>25</a:t>
            </a:fld>
            <a:endParaRPr lang="fr-FR" dirty="0"/>
          </a:p>
        </p:txBody>
      </p:sp>
    </p:spTree>
    <p:extLst>
      <p:ext uri="{BB962C8B-B14F-4D97-AF65-F5344CB8AC3E}">
        <p14:creationId xmlns:p14="http://schemas.microsoft.com/office/powerpoint/2010/main" val="1786789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8BE61B0-AE4D-4D92-AF0F-19E25CC32B1E}" type="slidenum">
              <a:rPr lang="fr-FR" smtClean="0"/>
              <a:t>30</a:t>
            </a:fld>
            <a:endParaRPr lang="fr-FR" dirty="0"/>
          </a:p>
        </p:txBody>
      </p:sp>
    </p:spTree>
    <p:extLst>
      <p:ext uri="{BB962C8B-B14F-4D97-AF65-F5344CB8AC3E}">
        <p14:creationId xmlns:p14="http://schemas.microsoft.com/office/powerpoint/2010/main" val="1445904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8BE61B0-AE4D-4D92-AF0F-19E25CC32B1E}" type="slidenum">
              <a:rPr lang="fr-FR" smtClean="0"/>
              <a:t>31</a:t>
            </a:fld>
            <a:endParaRPr lang="fr-FR" dirty="0"/>
          </a:p>
        </p:txBody>
      </p:sp>
    </p:spTree>
    <p:extLst>
      <p:ext uri="{BB962C8B-B14F-4D97-AF65-F5344CB8AC3E}">
        <p14:creationId xmlns:p14="http://schemas.microsoft.com/office/powerpoint/2010/main" val="4154714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5352" y="2125980"/>
            <a:ext cx="10373995"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30705" y="3840480"/>
            <a:ext cx="854329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2000" b="0" i="0">
                <a:solidFill>
                  <a:schemeClr val="bg1"/>
                </a:solidFill>
                <a:latin typeface="Calibri Light"/>
                <a:cs typeface="Calibri Light"/>
              </a:defRPr>
            </a:lvl1pPr>
          </a:lstStyle>
          <a:p>
            <a:pPr marL="12700">
              <a:lnSpc>
                <a:spcPts val="2000"/>
              </a:lnSpc>
            </a:pPr>
            <a:r>
              <a:rPr spc="-5" dirty="0"/>
              <a:t>NPHCDA</a:t>
            </a:r>
            <a:r>
              <a:rPr dirty="0"/>
              <a:t> –</a:t>
            </a:r>
            <a:r>
              <a:rPr spc="5" dirty="0"/>
              <a:t> </a:t>
            </a:r>
            <a:r>
              <a:rPr spc="-5" dirty="0"/>
              <a:t>National</a:t>
            </a:r>
            <a:r>
              <a:rPr spc="5" dirty="0"/>
              <a:t> </a:t>
            </a:r>
            <a:r>
              <a:rPr dirty="0"/>
              <a:t>Primary</a:t>
            </a:r>
            <a:r>
              <a:rPr spc="10" dirty="0"/>
              <a:t> </a:t>
            </a:r>
            <a:r>
              <a:rPr dirty="0"/>
              <a:t>Health</a:t>
            </a:r>
            <a:r>
              <a:rPr spc="5" dirty="0"/>
              <a:t> </a:t>
            </a:r>
            <a:r>
              <a:rPr spc="-5" dirty="0"/>
              <a:t>Care</a:t>
            </a:r>
            <a:r>
              <a:rPr spc="10" dirty="0"/>
              <a:t> </a:t>
            </a:r>
            <a:r>
              <a:rPr spc="-5" dirty="0"/>
              <a:t>Development</a:t>
            </a:r>
            <a:r>
              <a:rPr spc="5" dirty="0"/>
              <a:t> </a:t>
            </a:r>
            <a:r>
              <a:rPr spc="-5" dirty="0"/>
              <a:t>Agency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4/13/2021</a:t>
            </a:fld>
            <a:endParaRPr lang="en-US" dirty="0"/>
          </a:p>
        </p:txBody>
      </p:sp>
      <p:sp>
        <p:nvSpPr>
          <p:cNvPr id="6" name="Holder 6"/>
          <p:cNvSpPr>
            <a:spLocks noGrp="1"/>
          </p:cNvSpPr>
          <p:nvPr>
            <p:ph type="sldNum" sz="quarter" idx="7"/>
          </p:nvPr>
        </p:nvSpPr>
        <p:spPr/>
        <p:txBody>
          <a:bodyPr lIns="0" tIns="0" rIns="0" bIns="0"/>
          <a:lstStyle>
            <a:lvl1pPr>
              <a:defRPr sz="1750" b="0" i="0">
                <a:solidFill>
                  <a:schemeClr val="bg1"/>
                </a:solidFill>
                <a:latin typeface="Calibri"/>
                <a:cs typeface="Calibri"/>
              </a:defRPr>
            </a:lvl1pPr>
          </a:lstStyle>
          <a:p>
            <a:pPr marL="38100">
              <a:lnSpc>
                <a:spcPts val="2045"/>
              </a:lnSpc>
            </a:pPr>
            <a:fld id="{81D60167-4931-47E6-BA6A-407CBD079E47}" type="slidenum">
              <a:rPr sz="1800" dirty="0"/>
              <a:t>‹#›</a:t>
            </a:fld>
            <a:endParaRPr sz="18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375622"/>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2000" b="0" i="0">
                <a:solidFill>
                  <a:schemeClr val="bg1"/>
                </a:solidFill>
                <a:latin typeface="Calibri Light"/>
                <a:cs typeface="Calibri Light"/>
              </a:defRPr>
            </a:lvl1pPr>
          </a:lstStyle>
          <a:p>
            <a:pPr marL="12700">
              <a:lnSpc>
                <a:spcPts val="2000"/>
              </a:lnSpc>
            </a:pPr>
            <a:r>
              <a:rPr spc="-5" dirty="0"/>
              <a:t>NPHCDA</a:t>
            </a:r>
            <a:r>
              <a:rPr dirty="0"/>
              <a:t> –</a:t>
            </a:r>
            <a:r>
              <a:rPr spc="5" dirty="0"/>
              <a:t> </a:t>
            </a:r>
            <a:r>
              <a:rPr spc="-5" dirty="0"/>
              <a:t>National</a:t>
            </a:r>
            <a:r>
              <a:rPr spc="5" dirty="0"/>
              <a:t> </a:t>
            </a:r>
            <a:r>
              <a:rPr dirty="0"/>
              <a:t>Primary</a:t>
            </a:r>
            <a:r>
              <a:rPr spc="10" dirty="0"/>
              <a:t> </a:t>
            </a:r>
            <a:r>
              <a:rPr dirty="0"/>
              <a:t>Health</a:t>
            </a:r>
            <a:r>
              <a:rPr spc="5" dirty="0"/>
              <a:t> </a:t>
            </a:r>
            <a:r>
              <a:rPr spc="-5" dirty="0"/>
              <a:t>Care</a:t>
            </a:r>
            <a:r>
              <a:rPr spc="10" dirty="0"/>
              <a:t> </a:t>
            </a:r>
            <a:r>
              <a:rPr spc="-5" dirty="0"/>
              <a:t>Development</a:t>
            </a:r>
            <a:r>
              <a:rPr spc="5" dirty="0"/>
              <a:t> </a:t>
            </a:r>
            <a:r>
              <a:rPr spc="-5" dirty="0"/>
              <a:t>Agency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4/13/2021</a:t>
            </a:fld>
            <a:endParaRPr lang="en-US" dirty="0"/>
          </a:p>
        </p:txBody>
      </p:sp>
      <p:sp>
        <p:nvSpPr>
          <p:cNvPr id="6" name="Holder 6"/>
          <p:cNvSpPr>
            <a:spLocks noGrp="1"/>
          </p:cNvSpPr>
          <p:nvPr>
            <p:ph type="sldNum" sz="quarter" idx="7"/>
          </p:nvPr>
        </p:nvSpPr>
        <p:spPr/>
        <p:txBody>
          <a:bodyPr lIns="0" tIns="0" rIns="0" bIns="0"/>
          <a:lstStyle>
            <a:lvl1pPr>
              <a:defRPr sz="1750" b="0" i="0">
                <a:solidFill>
                  <a:schemeClr val="bg1"/>
                </a:solidFill>
                <a:latin typeface="Calibri"/>
                <a:cs typeface="Calibri"/>
              </a:defRPr>
            </a:lvl1pPr>
          </a:lstStyle>
          <a:p>
            <a:pPr marL="38100">
              <a:lnSpc>
                <a:spcPts val="2045"/>
              </a:lnSpc>
            </a:pPr>
            <a:fld id="{81D60167-4931-47E6-BA6A-407CBD079E47}" type="slidenum">
              <a:rPr sz="1800" dirty="0"/>
              <a:t>‹#›</a:t>
            </a:fld>
            <a:endParaRPr sz="18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375622"/>
                </a:solidFill>
                <a:latin typeface="Calibri"/>
                <a:cs typeface="Calibri"/>
              </a:defRPr>
            </a:lvl1pPr>
          </a:lstStyle>
          <a:p>
            <a:endParaRPr/>
          </a:p>
        </p:txBody>
      </p:sp>
      <p:sp>
        <p:nvSpPr>
          <p:cNvPr id="3" name="Holder 3"/>
          <p:cNvSpPr>
            <a:spLocks noGrp="1"/>
          </p:cNvSpPr>
          <p:nvPr>
            <p:ph sz="half" idx="2"/>
          </p:nvPr>
        </p:nvSpPr>
        <p:spPr>
          <a:xfrm>
            <a:off x="610235" y="1577340"/>
            <a:ext cx="5309044"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5420" y="1577340"/>
            <a:ext cx="5309044"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2000" b="0" i="0">
                <a:solidFill>
                  <a:schemeClr val="bg1"/>
                </a:solidFill>
                <a:latin typeface="Calibri Light"/>
                <a:cs typeface="Calibri Light"/>
              </a:defRPr>
            </a:lvl1pPr>
          </a:lstStyle>
          <a:p>
            <a:pPr marL="12700">
              <a:lnSpc>
                <a:spcPts val="2000"/>
              </a:lnSpc>
            </a:pPr>
            <a:r>
              <a:rPr spc="-5" dirty="0"/>
              <a:t>NPHCDA</a:t>
            </a:r>
            <a:r>
              <a:rPr dirty="0"/>
              <a:t> –</a:t>
            </a:r>
            <a:r>
              <a:rPr spc="5" dirty="0"/>
              <a:t> </a:t>
            </a:r>
            <a:r>
              <a:rPr spc="-5" dirty="0"/>
              <a:t>National</a:t>
            </a:r>
            <a:r>
              <a:rPr spc="5" dirty="0"/>
              <a:t> </a:t>
            </a:r>
            <a:r>
              <a:rPr dirty="0"/>
              <a:t>Primary</a:t>
            </a:r>
            <a:r>
              <a:rPr spc="10" dirty="0"/>
              <a:t> </a:t>
            </a:r>
            <a:r>
              <a:rPr dirty="0"/>
              <a:t>Health</a:t>
            </a:r>
            <a:r>
              <a:rPr spc="5" dirty="0"/>
              <a:t> </a:t>
            </a:r>
            <a:r>
              <a:rPr spc="-5" dirty="0"/>
              <a:t>Care</a:t>
            </a:r>
            <a:r>
              <a:rPr spc="10" dirty="0"/>
              <a:t> </a:t>
            </a:r>
            <a:r>
              <a:rPr spc="-5" dirty="0"/>
              <a:t>Development</a:t>
            </a:r>
            <a:r>
              <a:rPr spc="5" dirty="0"/>
              <a:t> </a:t>
            </a:r>
            <a:r>
              <a:rPr spc="-5" dirty="0"/>
              <a:t>Agency</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4/13/2021</a:t>
            </a:fld>
            <a:endParaRPr lang="en-US" dirty="0"/>
          </a:p>
        </p:txBody>
      </p:sp>
      <p:sp>
        <p:nvSpPr>
          <p:cNvPr id="7" name="Holder 7"/>
          <p:cNvSpPr>
            <a:spLocks noGrp="1"/>
          </p:cNvSpPr>
          <p:nvPr>
            <p:ph type="sldNum" sz="quarter" idx="7"/>
          </p:nvPr>
        </p:nvSpPr>
        <p:spPr/>
        <p:txBody>
          <a:bodyPr lIns="0" tIns="0" rIns="0" bIns="0"/>
          <a:lstStyle>
            <a:lvl1pPr>
              <a:defRPr sz="1750" b="0" i="0">
                <a:solidFill>
                  <a:schemeClr val="bg1"/>
                </a:solidFill>
                <a:latin typeface="Calibri"/>
                <a:cs typeface="Calibri"/>
              </a:defRPr>
            </a:lvl1pPr>
          </a:lstStyle>
          <a:p>
            <a:pPr marL="38100">
              <a:lnSpc>
                <a:spcPts val="2045"/>
              </a:lnSpc>
            </a:pPr>
            <a:fld id="{81D60167-4931-47E6-BA6A-407CBD079E47}" type="slidenum">
              <a:rPr sz="1800" dirty="0"/>
              <a:t>‹#›</a:t>
            </a:fld>
            <a:endParaRPr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375622"/>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2000" b="0" i="0">
                <a:solidFill>
                  <a:schemeClr val="bg1"/>
                </a:solidFill>
                <a:latin typeface="Calibri Light"/>
                <a:cs typeface="Calibri Light"/>
              </a:defRPr>
            </a:lvl1pPr>
          </a:lstStyle>
          <a:p>
            <a:pPr marL="12700">
              <a:lnSpc>
                <a:spcPts val="2000"/>
              </a:lnSpc>
            </a:pPr>
            <a:r>
              <a:rPr spc="-5" dirty="0"/>
              <a:t>NPHCDA</a:t>
            </a:r>
            <a:r>
              <a:rPr dirty="0"/>
              <a:t> –</a:t>
            </a:r>
            <a:r>
              <a:rPr spc="5" dirty="0"/>
              <a:t> </a:t>
            </a:r>
            <a:r>
              <a:rPr spc="-5" dirty="0"/>
              <a:t>National</a:t>
            </a:r>
            <a:r>
              <a:rPr spc="5" dirty="0"/>
              <a:t> </a:t>
            </a:r>
            <a:r>
              <a:rPr dirty="0"/>
              <a:t>Primary</a:t>
            </a:r>
            <a:r>
              <a:rPr spc="10" dirty="0"/>
              <a:t> </a:t>
            </a:r>
            <a:r>
              <a:rPr dirty="0"/>
              <a:t>Health</a:t>
            </a:r>
            <a:r>
              <a:rPr spc="5" dirty="0"/>
              <a:t> </a:t>
            </a:r>
            <a:r>
              <a:rPr spc="-5" dirty="0"/>
              <a:t>Care</a:t>
            </a:r>
            <a:r>
              <a:rPr spc="10" dirty="0"/>
              <a:t> </a:t>
            </a:r>
            <a:r>
              <a:rPr spc="-5" dirty="0"/>
              <a:t>Development</a:t>
            </a:r>
            <a:r>
              <a:rPr spc="5" dirty="0"/>
              <a:t> </a:t>
            </a:r>
            <a:r>
              <a:rPr spc="-5" dirty="0"/>
              <a:t>Agency</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4/13/2021</a:t>
            </a:fld>
            <a:endParaRPr lang="en-US" dirty="0"/>
          </a:p>
        </p:txBody>
      </p:sp>
      <p:sp>
        <p:nvSpPr>
          <p:cNvPr id="5" name="Holder 5"/>
          <p:cNvSpPr>
            <a:spLocks noGrp="1"/>
          </p:cNvSpPr>
          <p:nvPr>
            <p:ph type="sldNum" sz="quarter" idx="7"/>
          </p:nvPr>
        </p:nvSpPr>
        <p:spPr/>
        <p:txBody>
          <a:bodyPr lIns="0" tIns="0" rIns="0" bIns="0"/>
          <a:lstStyle>
            <a:lvl1pPr>
              <a:defRPr sz="1750" b="0" i="0">
                <a:solidFill>
                  <a:schemeClr val="bg1"/>
                </a:solidFill>
                <a:latin typeface="Calibri"/>
                <a:cs typeface="Calibri"/>
              </a:defRPr>
            </a:lvl1pPr>
          </a:lstStyle>
          <a:p>
            <a:pPr marL="38100">
              <a:lnSpc>
                <a:spcPts val="2045"/>
              </a:lnSpc>
            </a:pPr>
            <a:fld id="{81D60167-4931-47E6-BA6A-407CBD079E47}" type="slidenum">
              <a:rPr sz="1800" dirty="0"/>
              <a:t>‹#›</a:t>
            </a:fld>
            <a:endParaRPr sz="18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55" y="6446875"/>
            <a:ext cx="12192635" cy="399415"/>
          </a:xfrm>
          <a:custGeom>
            <a:avLst/>
            <a:gdLst/>
            <a:ahLst/>
            <a:cxnLst/>
            <a:rect l="l" t="t" r="r" b="b"/>
            <a:pathLst>
              <a:path w="12192635" h="399415">
                <a:moveTo>
                  <a:pt x="0" y="0"/>
                </a:moveTo>
                <a:lnTo>
                  <a:pt x="12192469" y="0"/>
                </a:lnTo>
                <a:lnTo>
                  <a:pt x="12192469" y="399249"/>
                </a:lnTo>
                <a:lnTo>
                  <a:pt x="0" y="399249"/>
                </a:lnTo>
                <a:lnTo>
                  <a:pt x="0" y="0"/>
                </a:lnTo>
                <a:close/>
              </a:path>
            </a:pathLst>
          </a:custGeom>
          <a:solidFill>
            <a:srgbClr val="375622"/>
          </a:solid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defRPr sz="2000" b="0" i="0">
                <a:solidFill>
                  <a:schemeClr val="bg1"/>
                </a:solidFill>
                <a:latin typeface="Calibri Light"/>
                <a:cs typeface="Calibri Light"/>
              </a:defRPr>
            </a:lvl1pPr>
          </a:lstStyle>
          <a:p>
            <a:pPr marL="12700">
              <a:lnSpc>
                <a:spcPts val="2000"/>
              </a:lnSpc>
            </a:pPr>
            <a:r>
              <a:rPr spc="-5" dirty="0"/>
              <a:t>NPHCDA</a:t>
            </a:r>
            <a:r>
              <a:rPr dirty="0"/>
              <a:t> –</a:t>
            </a:r>
            <a:r>
              <a:rPr spc="5" dirty="0"/>
              <a:t> </a:t>
            </a:r>
            <a:r>
              <a:rPr spc="-5" dirty="0"/>
              <a:t>National</a:t>
            </a:r>
            <a:r>
              <a:rPr spc="5" dirty="0"/>
              <a:t> </a:t>
            </a:r>
            <a:r>
              <a:rPr dirty="0"/>
              <a:t>Primary</a:t>
            </a:r>
            <a:r>
              <a:rPr spc="10" dirty="0"/>
              <a:t> </a:t>
            </a:r>
            <a:r>
              <a:rPr dirty="0"/>
              <a:t>Health</a:t>
            </a:r>
            <a:r>
              <a:rPr spc="5" dirty="0"/>
              <a:t> </a:t>
            </a:r>
            <a:r>
              <a:rPr spc="-5" dirty="0"/>
              <a:t>Care</a:t>
            </a:r>
            <a:r>
              <a:rPr spc="10" dirty="0"/>
              <a:t> </a:t>
            </a:r>
            <a:r>
              <a:rPr spc="-5" dirty="0"/>
              <a:t>Development</a:t>
            </a:r>
            <a:r>
              <a:rPr spc="5" dirty="0"/>
              <a:t> </a:t>
            </a:r>
            <a:r>
              <a:rPr spc="-5" dirty="0"/>
              <a:t>Agency</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4/13/2021</a:t>
            </a:fld>
            <a:endParaRPr lang="en-US" dirty="0"/>
          </a:p>
        </p:txBody>
      </p:sp>
      <p:sp>
        <p:nvSpPr>
          <p:cNvPr id="4" name="Holder 4"/>
          <p:cNvSpPr>
            <a:spLocks noGrp="1"/>
          </p:cNvSpPr>
          <p:nvPr>
            <p:ph type="sldNum" sz="quarter" idx="7"/>
          </p:nvPr>
        </p:nvSpPr>
        <p:spPr/>
        <p:txBody>
          <a:bodyPr lIns="0" tIns="0" rIns="0" bIns="0"/>
          <a:lstStyle>
            <a:lvl1pPr>
              <a:defRPr sz="1750" b="0" i="0">
                <a:solidFill>
                  <a:schemeClr val="bg1"/>
                </a:solidFill>
                <a:latin typeface="Calibri"/>
                <a:cs typeface="Calibri"/>
              </a:defRPr>
            </a:lvl1pPr>
          </a:lstStyle>
          <a:p>
            <a:pPr marL="38100">
              <a:lnSpc>
                <a:spcPts val="2045"/>
              </a:lnSpc>
            </a:pPr>
            <a:fld id="{81D60167-4931-47E6-BA6A-407CBD079E47}" type="slidenum">
              <a:rPr sz="1800" dirty="0"/>
              <a:t>‹#›</a:t>
            </a:fld>
            <a:endParaRPr sz="18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55" y="6446875"/>
            <a:ext cx="12192635" cy="399415"/>
          </a:xfrm>
          <a:custGeom>
            <a:avLst/>
            <a:gdLst/>
            <a:ahLst/>
            <a:cxnLst/>
            <a:rect l="l" t="t" r="r" b="b"/>
            <a:pathLst>
              <a:path w="12192635" h="399415">
                <a:moveTo>
                  <a:pt x="0" y="0"/>
                </a:moveTo>
                <a:lnTo>
                  <a:pt x="12192469" y="0"/>
                </a:lnTo>
                <a:lnTo>
                  <a:pt x="12192469" y="399249"/>
                </a:lnTo>
                <a:lnTo>
                  <a:pt x="0" y="399249"/>
                </a:lnTo>
                <a:lnTo>
                  <a:pt x="0" y="0"/>
                </a:lnTo>
                <a:close/>
              </a:path>
            </a:pathLst>
          </a:custGeom>
          <a:solidFill>
            <a:srgbClr val="375622"/>
          </a:solidFill>
        </p:spPr>
        <p:txBody>
          <a:bodyPr wrap="square" lIns="0" tIns="0" rIns="0" bIns="0" rtlCol="0"/>
          <a:lstStyle/>
          <a:p>
            <a:endParaRPr dirty="0"/>
          </a:p>
        </p:txBody>
      </p:sp>
      <p:pic>
        <p:nvPicPr>
          <p:cNvPr id="17" name="bg object 17"/>
          <p:cNvPicPr/>
          <p:nvPr/>
        </p:nvPicPr>
        <p:blipFill>
          <a:blip r:embed="rId7" cstate="print"/>
          <a:stretch>
            <a:fillRect/>
          </a:stretch>
        </p:blipFill>
        <p:spPr>
          <a:xfrm>
            <a:off x="0" y="12"/>
            <a:ext cx="1009802" cy="856792"/>
          </a:xfrm>
          <a:prstGeom prst="rect">
            <a:avLst/>
          </a:prstGeom>
        </p:spPr>
      </p:pic>
      <p:pic>
        <p:nvPicPr>
          <p:cNvPr id="18" name="bg object 18"/>
          <p:cNvPicPr/>
          <p:nvPr/>
        </p:nvPicPr>
        <p:blipFill>
          <a:blip r:embed="rId8" cstate="print"/>
          <a:stretch>
            <a:fillRect/>
          </a:stretch>
        </p:blipFill>
        <p:spPr>
          <a:xfrm>
            <a:off x="11192040" y="12"/>
            <a:ext cx="1000074" cy="914031"/>
          </a:xfrm>
          <a:prstGeom prst="rect">
            <a:avLst/>
          </a:prstGeom>
        </p:spPr>
      </p:pic>
      <p:sp>
        <p:nvSpPr>
          <p:cNvPr id="2" name="Holder 2"/>
          <p:cNvSpPr>
            <a:spLocks noGrp="1"/>
          </p:cNvSpPr>
          <p:nvPr>
            <p:ph type="title"/>
          </p:nvPr>
        </p:nvSpPr>
        <p:spPr>
          <a:xfrm>
            <a:off x="1064425" y="110426"/>
            <a:ext cx="10075849" cy="893444"/>
          </a:xfrm>
          <a:prstGeom prst="rect">
            <a:avLst/>
          </a:prstGeom>
        </p:spPr>
        <p:txBody>
          <a:bodyPr wrap="square" lIns="0" tIns="0" rIns="0" bIns="0">
            <a:spAutoFit/>
          </a:bodyPr>
          <a:lstStyle>
            <a:lvl1pPr>
              <a:defRPr sz="2200" b="1" i="0">
                <a:solidFill>
                  <a:srgbClr val="375622"/>
                </a:solidFill>
                <a:latin typeface="Calibri"/>
                <a:cs typeface="Calibri"/>
              </a:defRPr>
            </a:lvl1pPr>
          </a:lstStyle>
          <a:p>
            <a:endParaRPr/>
          </a:p>
        </p:txBody>
      </p:sp>
      <p:sp>
        <p:nvSpPr>
          <p:cNvPr id="3" name="Holder 3"/>
          <p:cNvSpPr>
            <a:spLocks noGrp="1"/>
          </p:cNvSpPr>
          <p:nvPr>
            <p:ph type="body" idx="1"/>
          </p:nvPr>
        </p:nvSpPr>
        <p:spPr>
          <a:xfrm>
            <a:off x="198221" y="1380502"/>
            <a:ext cx="11572240" cy="2037714"/>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2909417" y="6544161"/>
            <a:ext cx="6366509" cy="280034"/>
          </a:xfrm>
          <a:prstGeom prst="rect">
            <a:avLst/>
          </a:prstGeom>
        </p:spPr>
        <p:txBody>
          <a:bodyPr wrap="square" lIns="0" tIns="0" rIns="0" bIns="0">
            <a:spAutoFit/>
          </a:bodyPr>
          <a:lstStyle>
            <a:lvl1pPr>
              <a:defRPr sz="2000" b="0" i="0">
                <a:solidFill>
                  <a:schemeClr val="bg1"/>
                </a:solidFill>
                <a:latin typeface="Calibri Light"/>
                <a:cs typeface="Calibri Light"/>
              </a:defRPr>
            </a:lvl1pPr>
          </a:lstStyle>
          <a:p>
            <a:pPr marL="12700">
              <a:lnSpc>
                <a:spcPts val="2000"/>
              </a:lnSpc>
            </a:pPr>
            <a:r>
              <a:rPr spc="-5" dirty="0"/>
              <a:t>NPHCDA</a:t>
            </a:r>
            <a:r>
              <a:rPr dirty="0"/>
              <a:t> –</a:t>
            </a:r>
            <a:r>
              <a:rPr spc="5" dirty="0"/>
              <a:t> </a:t>
            </a:r>
            <a:r>
              <a:rPr spc="-5" dirty="0"/>
              <a:t>National</a:t>
            </a:r>
            <a:r>
              <a:rPr spc="5" dirty="0"/>
              <a:t> </a:t>
            </a:r>
            <a:r>
              <a:rPr dirty="0"/>
              <a:t>Primary</a:t>
            </a:r>
            <a:r>
              <a:rPr spc="10" dirty="0"/>
              <a:t> </a:t>
            </a:r>
            <a:r>
              <a:rPr dirty="0"/>
              <a:t>Health</a:t>
            </a:r>
            <a:r>
              <a:rPr spc="5" dirty="0"/>
              <a:t> </a:t>
            </a:r>
            <a:r>
              <a:rPr spc="-5" dirty="0"/>
              <a:t>Care</a:t>
            </a:r>
            <a:r>
              <a:rPr spc="10" dirty="0"/>
              <a:t> </a:t>
            </a:r>
            <a:r>
              <a:rPr spc="-5" dirty="0"/>
              <a:t>Development</a:t>
            </a:r>
            <a:r>
              <a:rPr spc="5" dirty="0"/>
              <a:t> </a:t>
            </a:r>
            <a:r>
              <a:rPr spc="-5" dirty="0"/>
              <a:t>Agency</a:t>
            </a:r>
          </a:p>
        </p:txBody>
      </p:sp>
      <p:sp>
        <p:nvSpPr>
          <p:cNvPr id="5" name="Holder 5"/>
          <p:cNvSpPr>
            <a:spLocks noGrp="1"/>
          </p:cNvSpPr>
          <p:nvPr>
            <p:ph type="dt" sz="half" idx="6"/>
          </p:nvPr>
        </p:nvSpPr>
        <p:spPr>
          <a:xfrm>
            <a:off x="610235" y="6377940"/>
            <a:ext cx="2807081"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4/13/2021</a:t>
            </a:fld>
            <a:endParaRPr lang="en-US" dirty="0"/>
          </a:p>
        </p:txBody>
      </p:sp>
      <p:sp>
        <p:nvSpPr>
          <p:cNvPr id="6" name="Holder 6"/>
          <p:cNvSpPr>
            <a:spLocks noGrp="1"/>
          </p:cNvSpPr>
          <p:nvPr>
            <p:ph type="sldNum" sz="quarter" idx="7"/>
          </p:nvPr>
        </p:nvSpPr>
        <p:spPr>
          <a:xfrm>
            <a:off x="11832538" y="6531647"/>
            <a:ext cx="309245" cy="283209"/>
          </a:xfrm>
          <a:prstGeom prst="rect">
            <a:avLst/>
          </a:prstGeom>
        </p:spPr>
        <p:txBody>
          <a:bodyPr wrap="square" lIns="0" tIns="0" rIns="0" bIns="0">
            <a:spAutoFit/>
          </a:bodyPr>
          <a:lstStyle>
            <a:lvl1pPr>
              <a:defRPr sz="1750" b="0" i="0">
                <a:solidFill>
                  <a:schemeClr val="bg1"/>
                </a:solidFill>
                <a:latin typeface="Calibri"/>
                <a:cs typeface="Calibri"/>
              </a:defRPr>
            </a:lvl1pPr>
          </a:lstStyle>
          <a:p>
            <a:pPr marL="38100">
              <a:lnSpc>
                <a:spcPts val="2045"/>
              </a:lnSpc>
            </a:pPr>
            <a:fld id="{81D60167-4931-47E6-BA6A-407CBD079E47}" type="slidenum">
              <a:rPr sz="1800" dirty="0"/>
              <a:t>‹#›</a:t>
            </a:fld>
            <a:endParaRPr sz="18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8" Type="http://schemas.openxmlformats.org/officeDocument/2006/relationships/image" Target="../media/image30.jp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jpg"/><Relationship Id="rId12"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jp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jpg"/><Relationship Id="rId14" Type="http://schemas.openxmlformats.org/officeDocument/2006/relationships/image" Target="../media/image36.jpg"/></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jpg"/><Relationship Id="rId4" Type="http://schemas.openxmlformats.org/officeDocument/2006/relationships/image" Target="../media/image44.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 Id="rId5" Type="http://schemas.openxmlformats.org/officeDocument/2006/relationships/image" Target="../media/image51.jpg"/><Relationship Id="rId4" Type="http://schemas.openxmlformats.org/officeDocument/2006/relationships/image" Target="../media/image5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63.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http://cepi.net/"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5" y="6428879"/>
            <a:ext cx="12192635" cy="430530"/>
          </a:xfrm>
          <a:custGeom>
            <a:avLst/>
            <a:gdLst/>
            <a:ahLst/>
            <a:cxnLst/>
            <a:rect l="l" t="t" r="r" b="b"/>
            <a:pathLst>
              <a:path w="12192635" h="430529">
                <a:moveTo>
                  <a:pt x="12192114" y="0"/>
                </a:moveTo>
                <a:lnTo>
                  <a:pt x="0" y="0"/>
                </a:lnTo>
                <a:lnTo>
                  <a:pt x="0" y="430199"/>
                </a:lnTo>
                <a:lnTo>
                  <a:pt x="6096241" y="430199"/>
                </a:lnTo>
                <a:lnTo>
                  <a:pt x="12192114" y="430199"/>
                </a:lnTo>
                <a:lnTo>
                  <a:pt x="12192114" y="0"/>
                </a:lnTo>
                <a:close/>
              </a:path>
            </a:pathLst>
          </a:custGeom>
          <a:solidFill>
            <a:srgbClr val="2E571E"/>
          </a:solidFill>
        </p:spPr>
        <p:txBody>
          <a:bodyPr wrap="square" lIns="0" tIns="0" rIns="0" bIns="0" rtlCol="0"/>
          <a:lstStyle/>
          <a:p>
            <a:endParaRPr dirty="0"/>
          </a:p>
        </p:txBody>
      </p:sp>
      <p:sp>
        <p:nvSpPr>
          <p:cNvPr id="3" name="object 3"/>
          <p:cNvSpPr txBox="1"/>
          <p:nvPr/>
        </p:nvSpPr>
        <p:spPr>
          <a:xfrm>
            <a:off x="11463019" y="6537858"/>
            <a:ext cx="58419" cy="178435"/>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Arial MT"/>
                <a:cs typeface="Arial MT"/>
              </a:rPr>
              <a:t>|</a:t>
            </a:r>
            <a:endParaRPr sz="1000" dirty="0">
              <a:latin typeface="Arial MT"/>
              <a:cs typeface="Arial MT"/>
            </a:endParaRPr>
          </a:p>
        </p:txBody>
      </p:sp>
      <p:grpSp>
        <p:nvGrpSpPr>
          <p:cNvPr id="4" name="object 4"/>
          <p:cNvGrpSpPr/>
          <p:nvPr/>
        </p:nvGrpSpPr>
        <p:grpSpPr>
          <a:xfrm>
            <a:off x="0" y="0"/>
            <a:ext cx="12196445" cy="5035550"/>
            <a:chOff x="0" y="0"/>
            <a:chExt cx="12196445" cy="5035550"/>
          </a:xfrm>
        </p:grpSpPr>
        <p:sp>
          <p:nvSpPr>
            <p:cNvPr id="5" name="object 5"/>
            <p:cNvSpPr/>
            <p:nvPr/>
          </p:nvSpPr>
          <p:spPr>
            <a:xfrm>
              <a:off x="0" y="12"/>
              <a:ext cx="12192000" cy="5026025"/>
            </a:xfrm>
            <a:custGeom>
              <a:avLst/>
              <a:gdLst/>
              <a:ahLst/>
              <a:cxnLst/>
              <a:rect l="l" t="t" r="r" b="b"/>
              <a:pathLst>
                <a:path w="12192000" h="5026025">
                  <a:moveTo>
                    <a:pt x="12191758" y="0"/>
                  </a:moveTo>
                  <a:lnTo>
                    <a:pt x="0" y="0"/>
                  </a:lnTo>
                  <a:lnTo>
                    <a:pt x="0" y="5025948"/>
                  </a:lnTo>
                  <a:lnTo>
                    <a:pt x="12191758" y="5025948"/>
                  </a:lnTo>
                  <a:lnTo>
                    <a:pt x="12191758" y="0"/>
                  </a:lnTo>
                  <a:close/>
                </a:path>
              </a:pathLst>
            </a:custGeom>
            <a:solidFill>
              <a:srgbClr val="2E571E"/>
            </a:solidFill>
          </p:spPr>
          <p:txBody>
            <a:bodyPr wrap="square" lIns="0" tIns="0" rIns="0" bIns="0" rtlCol="0"/>
            <a:lstStyle/>
            <a:p>
              <a:endParaRPr dirty="0"/>
            </a:p>
          </p:txBody>
        </p:sp>
        <p:sp>
          <p:nvSpPr>
            <p:cNvPr id="6" name="object 6"/>
            <p:cNvSpPr/>
            <p:nvPr/>
          </p:nvSpPr>
          <p:spPr>
            <a:xfrm>
              <a:off x="0" y="12"/>
              <a:ext cx="12192000" cy="5026025"/>
            </a:xfrm>
            <a:custGeom>
              <a:avLst/>
              <a:gdLst/>
              <a:ahLst/>
              <a:cxnLst/>
              <a:rect l="l" t="t" r="r" b="b"/>
              <a:pathLst>
                <a:path w="12192000" h="5026025">
                  <a:moveTo>
                    <a:pt x="6095885" y="5025948"/>
                  </a:moveTo>
                  <a:lnTo>
                    <a:pt x="0" y="5025948"/>
                  </a:lnTo>
                </a:path>
                <a:path w="12192000" h="5026025">
                  <a:moveTo>
                    <a:pt x="12191758" y="0"/>
                  </a:moveTo>
                  <a:lnTo>
                    <a:pt x="12191758" y="5025948"/>
                  </a:lnTo>
                  <a:lnTo>
                    <a:pt x="6095885" y="5025948"/>
                  </a:lnTo>
                </a:path>
              </a:pathLst>
            </a:custGeom>
            <a:ln w="9359">
              <a:solidFill>
                <a:srgbClr val="445B18"/>
              </a:solidFill>
            </a:ln>
          </p:spPr>
          <p:txBody>
            <a:bodyPr wrap="square" lIns="0" tIns="0" rIns="0" bIns="0" rtlCol="0"/>
            <a:lstStyle/>
            <a:p>
              <a:endParaRPr dirty="0"/>
            </a:p>
          </p:txBody>
        </p:sp>
      </p:grpSp>
      <p:pic>
        <p:nvPicPr>
          <p:cNvPr id="7" name="object 7"/>
          <p:cNvPicPr/>
          <p:nvPr/>
        </p:nvPicPr>
        <p:blipFill>
          <a:blip r:embed="rId2" cstate="print"/>
          <a:stretch>
            <a:fillRect/>
          </a:stretch>
        </p:blipFill>
        <p:spPr>
          <a:xfrm>
            <a:off x="10902962" y="5165280"/>
            <a:ext cx="1255674" cy="1162075"/>
          </a:xfrm>
          <a:prstGeom prst="rect">
            <a:avLst/>
          </a:prstGeom>
        </p:spPr>
      </p:pic>
      <p:pic>
        <p:nvPicPr>
          <p:cNvPr id="8" name="object 8"/>
          <p:cNvPicPr/>
          <p:nvPr/>
        </p:nvPicPr>
        <p:blipFill>
          <a:blip r:embed="rId3" cstate="print"/>
          <a:stretch>
            <a:fillRect/>
          </a:stretch>
        </p:blipFill>
        <p:spPr>
          <a:xfrm>
            <a:off x="49314" y="5165280"/>
            <a:ext cx="1357198" cy="1144803"/>
          </a:xfrm>
          <a:prstGeom prst="rect">
            <a:avLst/>
          </a:prstGeom>
        </p:spPr>
      </p:pic>
      <p:sp>
        <p:nvSpPr>
          <p:cNvPr id="9" name="object 9"/>
          <p:cNvSpPr txBox="1"/>
          <p:nvPr/>
        </p:nvSpPr>
        <p:spPr>
          <a:xfrm>
            <a:off x="3162134" y="5749455"/>
            <a:ext cx="588899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ndara"/>
                <a:cs typeface="Candara"/>
              </a:rPr>
              <a:t>NATIONAL</a:t>
            </a:r>
            <a:r>
              <a:rPr sz="1800" b="1" dirty="0">
                <a:latin typeface="Candara"/>
                <a:cs typeface="Candara"/>
              </a:rPr>
              <a:t> </a:t>
            </a:r>
            <a:r>
              <a:rPr sz="1800" b="1" spc="-5" dirty="0">
                <a:latin typeface="Candara"/>
                <a:cs typeface="Candara"/>
              </a:rPr>
              <a:t>PRIMARY</a:t>
            </a:r>
            <a:r>
              <a:rPr sz="1800" b="1" dirty="0">
                <a:latin typeface="Candara"/>
                <a:cs typeface="Candara"/>
              </a:rPr>
              <a:t> </a:t>
            </a:r>
            <a:r>
              <a:rPr sz="1800" b="1" spc="-5" dirty="0">
                <a:latin typeface="Candara"/>
                <a:cs typeface="Candara"/>
              </a:rPr>
              <a:t>HEALTH</a:t>
            </a:r>
            <a:r>
              <a:rPr sz="1800" b="1" dirty="0">
                <a:latin typeface="Candara"/>
                <a:cs typeface="Candara"/>
              </a:rPr>
              <a:t> </a:t>
            </a:r>
            <a:r>
              <a:rPr sz="1800" b="1" spc="-5" dirty="0">
                <a:latin typeface="Candara"/>
                <a:cs typeface="Candara"/>
              </a:rPr>
              <a:t>CARE DEVELOPMENT</a:t>
            </a:r>
            <a:r>
              <a:rPr sz="1800" b="1" spc="5" dirty="0">
                <a:latin typeface="Candara"/>
                <a:cs typeface="Candara"/>
              </a:rPr>
              <a:t> </a:t>
            </a:r>
            <a:r>
              <a:rPr sz="1800" b="1" spc="-5" dirty="0">
                <a:latin typeface="Candara"/>
                <a:cs typeface="Candara"/>
              </a:rPr>
              <a:t>AGENCY</a:t>
            </a:r>
            <a:endParaRPr sz="1800" dirty="0">
              <a:latin typeface="Candara"/>
              <a:cs typeface="Candara"/>
            </a:endParaRPr>
          </a:p>
        </p:txBody>
      </p:sp>
      <p:sp>
        <p:nvSpPr>
          <p:cNvPr id="10" name="object 10"/>
          <p:cNvSpPr txBox="1">
            <a:spLocks noGrp="1"/>
          </p:cNvSpPr>
          <p:nvPr>
            <p:ph type="title"/>
          </p:nvPr>
        </p:nvSpPr>
        <p:spPr>
          <a:xfrm>
            <a:off x="311151" y="218414"/>
            <a:ext cx="11754484" cy="1243930"/>
          </a:xfrm>
          <a:prstGeom prst="rect">
            <a:avLst/>
          </a:prstGeom>
        </p:spPr>
        <p:txBody>
          <a:bodyPr vert="horz" wrap="square" lIns="0" tIns="12700" rIns="0" bIns="0" rtlCol="0">
            <a:spAutoFit/>
          </a:bodyPr>
          <a:lstStyle/>
          <a:p>
            <a:pPr marL="12700" algn="ctr">
              <a:lnSpc>
                <a:spcPct val="100000"/>
              </a:lnSpc>
              <a:spcBef>
                <a:spcPts val="100"/>
              </a:spcBef>
              <a:tabLst>
                <a:tab pos="1873250" algn="l"/>
              </a:tabLst>
            </a:pPr>
            <a:r>
              <a:rPr lang="gsw-FR" sz="4000" spc="-5">
                <a:solidFill>
                  <a:srgbClr val="FFFFFF"/>
                </a:solidFill>
                <a:latin typeface="Arial"/>
                <a:cs typeface="Arial"/>
              </a:rPr>
              <a:t>Déploiement du vaccin contre la </a:t>
            </a:r>
            <a:r>
              <a:rPr lang="gsw-FR" sz="4000" spc="-10">
                <a:solidFill>
                  <a:srgbClr val="FFFFFF"/>
                </a:solidFill>
                <a:latin typeface="Arial"/>
                <a:cs typeface="Arial"/>
              </a:rPr>
              <a:t>COVID-19</a:t>
            </a:r>
            <a:r>
              <a:rPr lang="gsw-FR" sz="4000" spc="-30">
                <a:solidFill>
                  <a:srgbClr val="FFFFFF"/>
                </a:solidFill>
                <a:latin typeface="Arial"/>
                <a:cs typeface="Arial"/>
              </a:rPr>
              <a:t>  au Nigéria</a:t>
            </a:r>
            <a:endParaRPr lang="gsw-FR" sz="4000">
              <a:latin typeface="Arial"/>
              <a:cs typeface="Arial"/>
            </a:endParaRPr>
          </a:p>
        </p:txBody>
      </p:sp>
      <p:sp>
        <p:nvSpPr>
          <p:cNvPr id="11" name="object 11"/>
          <p:cNvSpPr txBox="1"/>
          <p:nvPr/>
        </p:nvSpPr>
        <p:spPr>
          <a:xfrm>
            <a:off x="404151" y="2527308"/>
            <a:ext cx="11754485" cy="966931"/>
          </a:xfrm>
          <a:prstGeom prst="rect">
            <a:avLst/>
          </a:prstGeom>
        </p:spPr>
        <p:txBody>
          <a:bodyPr vert="horz" wrap="square" lIns="0" tIns="68580" rIns="0" bIns="0" rtlCol="0">
            <a:spAutoFit/>
          </a:bodyPr>
          <a:lstStyle/>
          <a:p>
            <a:pPr marL="5195570" marR="5080" indent="-5183505">
              <a:lnSpc>
                <a:spcPts val="3450"/>
              </a:lnSpc>
              <a:spcBef>
                <a:spcPts val="540"/>
              </a:spcBef>
            </a:pPr>
            <a:r>
              <a:rPr lang="gsw-FR" sz="3200" b="1" spc="-5">
                <a:solidFill>
                  <a:srgbClr val="FFFFFF"/>
                </a:solidFill>
                <a:latin typeface="Arial"/>
                <a:cs typeface="Arial"/>
              </a:rPr>
              <a:t>Planifier le déploiement du programme de vaccination anti-</a:t>
            </a:r>
            <a:r>
              <a:rPr lang="gsw-FR" sz="3200" b="1">
                <a:solidFill>
                  <a:srgbClr val="FFFFFF"/>
                </a:solidFill>
                <a:latin typeface="Arial"/>
                <a:cs typeface="Arial"/>
              </a:rPr>
              <a:t> </a:t>
            </a:r>
            <a:r>
              <a:rPr lang="gsw-FR" sz="3200" b="1" spc="-5">
                <a:solidFill>
                  <a:srgbClr val="FFFFFF"/>
                </a:solidFill>
                <a:latin typeface="Arial"/>
                <a:cs typeface="Arial"/>
              </a:rPr>
              <a:t>COVID-19 au </a:t>
            </a:r>
            <a:r>
              <a:rPr lang="gsw-FR" sz="3200" b="1" spc="-875">
                <a:solidFill>
                  <a:srgbClr val="FFFFFF"/>
                </a:solidFill>
                <a:latin typeface="Arial"/>
                <a:cs typeface="Arial"/>
              </a:rPr>
              <a:t> </a:t>
            </a:r>
            <a:r>
              <a:rPr lang="gsw-FR" sz="3200" b="1" spc="-5">
                <a:solidFill>
                  <a:srgbClr val="FFFFFF"/>
                </a:solidFill>
                <a:latin typeface="Arial"/>
                <a:cs typeface="Arial"/>
              </a:rPr>
              <a:t>Nigéria</a:t>
            </a:r>
            <a:endParaRPr lang="gsw-FR" sz="3200">
              <a:latin typeface="Arial"/>
              <a:cs typeface="Arial"/>
            </a:endParaRPr>
          </a:p>
        </p:txBody>
      </p:sp>
      <p:sp>
        <p:nvSpPr>
          <p:cNvPr id="12" name="object 12"/>
          <p:cNvSpPr txBox="1"/>
          <p:nvPr/>
        </p:nvSpPr>
        <p:spPr>
          <a:xfrm>
            <a:off x="3732377" y="4217657"/>
            <a:ext cx="4545965" cy="513715"/>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FFFFF"/>
                </a:solidFill>
                <a:latin typeface="Candara"/>
                <a:cs typeface="Candara"/>
              </a:rPr>
              <a:t>D</a:t>
            </a:r>
            <a:r>
              <a:rPr sz="3200" b="1" baseline="30000" dirty="0">
                <a:solidFill>
                  <a:srgbClr val="FFFFFF"/>
                </a:solidFill>
                <a:latin typeface="Candara"/>
                <a:cs typeface="Candara"/>
              </a:rPr>
              <a:t>r</a:t>
            </a:r>
            <a:r>
              <a:rPr sz="3200" b="1" dirty="0">
                <a:solidFill>
                  <a:srgbClr val="FFFFFF"/>
                </a:solidFill>
                <a:latin typeface="Candara"/>
                <a:cs typeface="Candara"/>
              </a:rPr>
              <a:t>.</a:t>
            </a:r>
            <a:r>
              <a:rPr sz="3200" b="1" spc="-25" dirty="0">
                <a:solidFill>
                  <a:srgbClr val="FFFFFF"/>
                </a:solidFill>
                <a:latin typeface="Candara"/>
                <a:cs typeface="Candara"/>
              </a:rPr>
              <a:t> </a:t>
            </a:r>
            <a:r>
              <a:rPr sz="3200" b="1" spc="-5" dirty="0">
                <a:solidFill>
                  <a:srgbClr val="FFFFFF"/>
                </a:solidFill>
                <a:latin typeface="Candara"/>
                <a:cs typeface="Candara"/>
              </a:rPr>
              <a:t>Bakunawa</a:t>
            </a:r>
            <a:r>
              <a:rPr sz="3200" b="1" spc="-15" dirty="0">
                <a:solidFill>
                  <a:srgbClr val="FFFFFF"/>
                </a:solidFill>
                <a:latin typeface="Candara"/>
                <a:cs typeface="Candara"/>
              </a:rPr>
              <a:t> </a:t>
            </a:r>
            <a:r>
              <a:rPr sz="3200" b="1" spc="-5" dirty="0">
                <a:solidFill>
                  <a:srgbClr val="FFFFFF"/>
                </a:solidFill>
                <a:latin typeface="Candara"/>
                <a:cs typeface="Candara"/>
              </a:rPr>
              <a:t>Garba</a:t>
            </a:r>
            <a:r>
              <a:rPr sz="3200" b="1" spc="-20" dirty="0">
                <a:solidFill>
                  <a:srgbClr val="FFFFFF"/>
                </a:solidFill>
                <a:latin typeface="Candara"/>
                <a:cs typeface="Candara"/>
              </a:rPr>
              <a:t> </a:t>
            </a:r>
            <a:r>
              <a:rPr sz="3200" b="1" spc="-5" dirty="0">
                <a:solidFill>
                  <a:srgbClr val="FFFFFF"/>
                </a:solidFill>
                <a:latin typeface="Candara"/>
                <a:cs typeface="Candara"/>
              </a:rPr>
              <a:t>Bello</a:t>
            </a:r>
            <a:endParaRPr sz="3200" dirty="0">
              <a:latin typeface="Candara"/>
              <a:cs typeface="Candara"/>
            </a:endParaRPr>
          </a:p>
        </p:txBody>
      </p:sp>
      <p:sp>
        <p:nvSpPr>
          <p:cNvPr id="13" name="object 38">
            <a:extLst>
              <a:ext uri="{FF2B5EF4-FFF2-40B4-BE49-F238E27FC236}">
                <a16:creationId xmlns:a16="http://schemas.microsoft.com/office/drawing/2014/main" id="{6904C206-699A-412B-A8F2-B219177EA3BB}"/>
              </a:ext>
            </a:extLst>
          </p:cNvPr>
          <p:cNvSpPr txBox="1">
            <a:spLocks noGrp="1"/>
          </p:cNvSpPr>
          <p:nvPr>
            <p:ph type="ftr" sz="quarter" idx="5"/>
          </p:nvPr>
        </p:nvSpPr>
        <p:spPr>
          <a:xfrm>
            <a:off x="2368550" y="5789104"/>
            <a:ext cx="8077200" cy="260071"/>
          </a:xfrm>
          <a:prstGeom prst="rect">
            <a:avLst/>
          </a:prstGeom>
          <a:solidFill>
            <a:schemeClr val="bg1"/>
          </a:solidFill>
        </p:spPr>
        <p:txBody>
          <a:bodyPr vert="horz" wrap="square" lIns="0" tIns="0" rIns="0" bIns="0" rtlCol="0">
            <a:spAutoFit/>
          </a:bodyPr>
          <a:lstStyle/>
          <a:p>
            <a:pPr marL="12700">
              <a:lnSpc>
                <a:spcPts val="2000"/>
              </a:lnSpc>
            </a:pPr>
            <a:r>
              <a:rPr lang="gsw-FR" b="1" cap="all" spc="5" dirty="0">
                <a:solidFill>
                  <a:schemeClr val="tx1"/>
                </a:solidFill>
              </a:rPr>
              <a:t>Agence nationale de développement des soins de santé primaires</a:t>
            </a:r>
            <a:endParaRPr lang="gsw-FR" b="1" cap="all" spc="-5"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0393" y="1358388"/>
            <a:ext cx="9150985" cy="4030979"/>
            <a:chOff x="1520393" y="1358388"/>
            <a:chExt cx="9150985" cy="4030979"/>
          </a:xfrm>
        </p:grpSpPr>
        <p:pic>
          <p:nvPicPr>
            <p:cNvPr id="3" name="object 3"/>
            <p:cNvPicPr/>
            <p:nvPr/>
          </p:nvPicPr>
          <p:blipFill>
            <a:blip r:embed="rId2" cstate="print"/>
            <a:stretch>
              <a:fillRect/>
            </a:stretch>
          </p:blipFill>
          <p:spPr>
            <a:xfrm>
              <a:off x="2583002" y="2192045"/>
              <a:ext cx="3264830" cy="3197061"/>
            </a:xfrm>
            <a:prstGeom prst="rect">
              <a:avLst/>
            </a:prstGeom>
          </p:spPr>
        </p:pic>
        <p:pic>
          <p:nvPicPr>
            <p:cNvPr id="4" name="object 4"/>
            <p:cNvPicPr/>
            <p:nvPr/>
          </p:nvPicPr>
          <p:blipFill>
            <a:blip r:embed="rId3" cstate="print"/>
            <a:stretch>
              <a:fillRect/>
            </a:stretch>
          </p:blipFill>
          <p:spPr>
            <a:xfrm>
              <a:off x="3054235" y="2846158"/>
              <a:ext cx="457199" cy="1304645"/>
            </a:xfrm>
            <a:prstGeom prst="rect">
              <a:avLst/>
            </a:prstGeom>
          </p:spPr>
        </p:pic>
        <p:pic>
          <p:nvPicPr>
            <p:cNvPr id="5" name="object 5"/>
            <p:cNvPicPr/>
            <p:nvPr/>
          </p:nvPicPr>
          <p:blipFill>
            <a:blip r:embed="rId4" cstate="print"/>
            <a:stretch>
              <a:fillRect/>
            </a:stretch>
          </p:blipFill>
          <p:spPr>
            <a:xfrm>
              <a:off x="1523885" y="1368005"/>
              <a:ext cx="9144355" cy="214379"/>
            </a:xfrm>
            <a:prstGeom prst="rect">
              <a:avLst/>
            </a:prstGeom>
          </p:spPr>
        </p:pic>
        <p:sp>
          <p:nvSpPr>
            <p:cNvPr id="6" name="object 6"/>
            <p:cNvSpPr/>
            <p:nvPr/>
          </p:nvSpPr>
          <p:spPr>
            <a:xfrm>
              <a:off x="1523885" y="1361881"/>
              <a:ext cx="9144000" cy="5080"/>
            </a:xfrm>
            <a:custGeom>
              <a:avLst/>
              <a:gdLst/>
              <a:ahLst/>
              <a:cxnLst/>
              <a:rect l="l" t="t" r="r" b="b"/>
              <a:pathLst>
                <a:path w="9144000" h="5080">
                  <a:moveTo>
                    <a:pt x="0" y="4679"/>
                  </a:moveTo>
                  <a:lnTo>
                    <a:pt x="9144000" y="4679"/>
                  </a:lnTo>
                </a:path>
                <a:path w="9144000" h="5080">
                  <a:moveTo>
                    <a:pt x="0" y="0"/>
                  </a:moveTo>
                  <a:lnTo>
                    <a:pt x="9144000" y="0"/>
                  </a:lnTo>
                </a:path>
              </a:pathLst>
            </a:custGeom>
            <a:ln w="6483">
              <a:solidFill>
                <a:srgbClr val="1F3F23"/>
              </a:solidFill>
            </a:ln>
          </p:spPr>
          <p:txBody>
            <a:bodyPr wrap="square" lIns="0" tIns="0" rIns="0" bIns="0" rtlCol="0"/>
            <a:lstStyle/>
            <a:p>
              <a:endParaRPr dirty="0"/>
            </a:p>
          </p:txBody>
        </p:sp>
        <p:sp>
          <p:nvSpPr>
            <p:cNvPr id="7" name="object 7"/>
            <p:cNvSpPr/>
            <p:nvPr/>
          </p:nvSpPr>
          <p:spPr>
            <a:xfrm>
              <a:off x="3714839" y="1452600"/>
              <a:ext cx="2148205" cy="1054735"/>
            </a:xfrm>
            <a:custGeom>
              <a:avLst/>
              <a:gdLst/>
              <a:ahLst/>
              <a:cxnLst/>
              <a:rect l="l" t="t" r="r" b="b"/>
              <a:pathLst>
                <a:path w="2148204" h="1054735">
                  <a:moveTo>
                    <a:pt x="2148116" y="0"/>
                  </a:moveTo>
                  <a:lnTo>
                    <a:pt x="0" y="0"/>
                  </a:lnTo>
                  <a:lnTo>
                    <a:pt x="0" y="1027442"/>
                  </a:lnTo>
                  <a:lnTo>
                    <a:pt x="0" y="1054442"/>
                  </a:lnTo>
                  <a:lnTo>
                    <a:pt x="2148116" y="1054442"/>
                  </a:lnTo>
                  <a:lnTo>
                    <a:pt x="2148116" y="1027442"/>
                  </a:lnTo>
                  <a:lnTo>
                    <a:pt x="2148116" y="0"/>
                  </a:lnTo>
                  <a:close/>
                </a:path>
              </a:pathLst>
            </a:custGeom>
            <a:solidFill>
              <a:srgbClr val="7F7F7F">
                <a:alpha val="39999"/>
              </a:srgbClr>
            </a:solidFill>
          </p:spPr>
          <p:txBody>
            <a:bodyPr wrap="square" lIns="0" tIns="0" rIns="0" bIns="0" rtlCol="0"/>
            <a:lstStyle/>
            <a:p>
              <a:endParaRPr dirty="0"/>
            </a:p>
          </p:txBody>
        </p:sp>
      </p:grpSp>
      <p:sp>
        <p:nvSpPr>
          <p:cNvPr id="8" name="object 8"/>
          <p:cNvSpPr txBox="1">
            <a:spLocks noGrp="1"/>
          </p:cNvSpPr>
          <p:nvPr>
            <p:ph type="title"/>
          </p:nvPr>
        </p:nvSpPr>
        <p:spPr>
          <a:xfrm>
            <a:off x="1064425" y="14689"/>
            <a:ext cx="10075849" cy="1120820"/>
          </a:xfrm>
          <a:prstGeom prst="rect">
            <a:avLst/>
          </a:prstGeom>
        </p:spPr>
        <p:txBody>
          <a:bodyPr vert="horz" wrap="square" lIns="0" tIns="12700" rIns="0" bIns="0" rtlCol="0">
            <a:spAutoFit/>
          </a:bodyPr>
          <a:lstStyle/>
          <a:p>
            <a:pPr marL="29845" marR="5080">
              <a:lnSpc>
                <a:spcPct val="100000"/>
              </a:lnSpc>
              <a:spcBef>
                <a:spcPts val="100"/>
              </a:spcBef>
            </a:pPr>
            <a:r>
              <a:rPr lang="gsw-FR" sz="2400" spc="-5">
                <a:latin typeface="Candara"/>
                <a:cs typeface="Candara"/>
              </a:rPr>
              <a:t>La stratégie</a:t>
            </a:r>
            <a:r>
              <a:rPr lang="gsw-FR" sz="2400" spc="155">
                <a:latin typeface="Candara"/>
                <a:cs typeface="Candara"/>
              </a:rPr>
              <a:t> </a:t>
            </a:r>
            <a:r>
              <a:rPr lang="gsw-FR" sz="2400" spc="-10">
                <a:latin typeface="Candara"/>
                <a:cs typeface="Candara"/>
              </a:rPr>
              <a:t>TEACH</a:t>
            </a:r>
            <a:r>
              <a:rPr lang="gsw-FR" sz="2400" spc="-5">
                <a:latin typeface="Candara"/>
                <a:cs typeface="Candara"/>
              </a:rPr>
              <a:t> pour le déploiement de la vaccination contre la COVID-19 ciblera les 37,85 millions de Nigérians éligibles avec 57,3 millions de doses de vaccins **anti-COVID-19</a:t>
            </a:r>
            <a:endParaRPr lang="gsw-FR" sz="2400">
              <a:latin typeface="Candara"/>
              <a:cs typeface="Candara"/>
            </a:endParaRPr>
          </a:p>
        </p:txBody>
      </p:sp>
      <p:sp>
        <p:nvSpPr>
          <p:cNvPr id="9" name="object 9"/>
          <p:cNvSpPr txBox="1"/>
          <p:nvPr/>
        </p:nvSpPr>
        <p:spPr>
          <a:xfrm>
            <a:off x="3990238" y="1689524"/>
            <a:ext cx="1701164" cy="579120"/>
          </a:xfrm>
          <a:prstGeom prst="rect">
            <a:avLst/>
          </a:prstGeom>
        </p:spPr>
        <p:txBody>
          <a:bodyPr vert="horz" wrap="square" lIns="0" tIns="29209" rIns="0" bIns="0" rtlCol="0">
            <a:spAutoFit/>
          </a:bodyPr>
          <a:lstStyle/>
          <a:p>
            <a:pPr marL="191770" indent="-192405">
              <a:lnSpc>
                <a:spcPts val="1410"/>
              </a:lnSpc>
              <a:spcBef>
                <a:spcPts val="229"/>
              </a:spcBef>
            </a:pPr>
            <a:r>
              <a:rPr sz="1500" spc="-969" dirty="0">
                <a:solidFill>
                  <a:srgbClr val="7F7F7F"/>
                </a:solidFill>
                <a:latin typeface="Arial MT"/>
                <a:cs typeface="Arial MT"/>
              </a:rPr>
              <a:t>▪ </a:t>
            </a:r>
            <a:r>
              <a:rPr sz="1500" spc="145" dirty="0">
                <a:solidFill>
                  <a:srgbClr val="7F7F7F"/>
                </a:solidFill>
                <a:latin typeface="Arial MT"/>
                <a:cs typeface="Arial MT"/>
              </a:rPr>
              <a:t> </a:t>
            </a:r>
            <a:r>
              <a:rPr sz="1800" b="1" spc="7" baseline="2314" dirty="0">
                <a:solidFill>
                  <a:srgbClr val="7F7F7F"/>
                </a:solidFill>
                <a:latin typeface="Arial"/>
                <a:cs typeface="Arial"/>
              </a:rPr>
              <a:t>P</a:t>
            </a:r>
            <a:r>
              <a:rPr sz="1800" b="1" baseline="2314" dirty="0">
                <a:solidFill>
                  <a:srgbClr val="7F7F7F"/>
                </a:solidFill>
                <a:latin typeface="Arial"/>
                <a:cs typeface="Arial"/>
              </a:rPr>
              <a:t>r</a:t>
            </a:r>
            <a:r>
              <a:rPr sz="1800" b="1" spc="-7" baseline="2314" dirty="0">
                <a:solidFill>
                  <a:srgbClr val="7F7F7F"/>
                </a:solidFill>
                <a:latin typeface="Arial"/>
                <a:cs typeface="Arial"/>
              </a:rPr>
              <a:t>io</a:t>
            </a:r>
            <a:r>
              <a:rPr sz="1800" b="1" baseline="2314" dirty="0">
                <a:solidFill>
                  <a:srgbClr val="7F7F7F"/>
                </a:solidFill>
                <a:latin typeface="Arial"/>
                <a:cs typeface="Arial"/>
              </a:rPr>
              <a:t>r</a:t>
            </a:r>
            <a:r>
              <a:rPr sz="1800" b="1" spc="7" baseline="2314" dirty="0">
                <a:solidFill>
                  <a:srgbClr val="7F7F7F"/>
                </a:solidFill>
                <a:latin typeface="Arial"/>
                <a:cs typeface="Arial"/>
              </a:rPr>
              <a:t>i</a:t>
            </a:r>
            <a:r>
              <a:rPr sz="1800" b="1" spc="-15" baseline="2314" dirty="0">
                <a:solidFill>
                  <a:srgbClr val="7F7F7F"/>
                </a:solidFill>
                <a:latin typeface="Arial"/>
                <a:cs typeface="Arial"/>
              </a:rPr>
              <a:t>t</a:t>
            </a:r>
            <a:r>
              <a:rPr sz="1800" b="1" baseline="2314" dirty="0">
                <a:solidFill>
                  <a:srgbClr val="7F7F7F"/>
                </a:solidFill>
                <a:latin typeface="Arial"/>
                <a:cs typeface="Arial"/>
              </a:rPr>
              <a:t>y</a:t>
            </a:r>
            <a:r>
              <a:rPr sz="1800" b="1" spc="7" baseline="2314" dirty="0">
                <a:solidFill>
                  <a:srgbClr val="7F7F7F"/>
                </a:solidFill>
                <a:latin typeface="Arial"/>
                <a:cs typeface="Arial"/>
              </a:rPr>
              <a:t> </a:t>
            </a:r>
            <a:r>
              <a:rPr sz="1800" b="1" spc="-7" baseline="2314" dirty="0">
                <a:solidFill>
                  <a:srgbClr val="7F7F7F"/>
                </a:solidFill>
                <a:latin typeface="Arial"/>
                <a:cs typeface="Arial"/>
              </a:rPr>
              <a:t>g</a:t>
            </a:r>
            <a:r>
              <a:rPr sz="1800" b="1" baseline="2314" dirty="0">
                <a:solidFill>
                  <a:srgbClr val="7F7F7F"/>
                </a:solidFill>
                <a:latin typeface="Arial"/>
                <a:cs typeface="Arial"/>
              </a:rPr>
              <a:t>r</a:t>
            </a:r>
            <a:r>
              <a:rPr sz="1800" b="1" spc="-7" baseline="2314" dirty="0">
                <a:solidFill>
                  <a:srgbClr val="7F7F7F"/>
                </a:solidFill>
                <a:latin typeface="Arial"/>
                <a:cs typeface="Arial"/>
              </a:rPr>
              <a:t>ou</a:t>
            </a:r>
            <a:r>
              <a:rPr sz="1800" b="1" baseline="2314" dirty="0">
                <a:solidFill>
                  <a:srgbClr val="7F7F7F"/>
                </a:solidFill>
                <a:latin typeface="Arial"/>
                <a:cs typeface="Arial"/>
              </a:rPr>
              <a:t>p 1</a:t>
            </a:r>
            <a:r>
              <a:rPr sz="1800" b="1" spc="30" baseline="2314" dirty="0">
                <a:solidFill>
                  <a:srgbClr val="7F7F7F"/>
                </a:solidFill>
                <a:latin typeface="Arial"/>
                <a:cs typeface="Arial"/>
              </a:rPr>
              <a:t> </a:t>
            </a:r>
            <a:r>
              <a:rPr sz="1800" baseline="2314" dirty="0">
                <a:solidFill>
                  <a:srgbClr val="7F7F7F"/>
                </a:solidFill>
                <a:latin typeface="Arial MT"/>
                <a:cs typeface="Arial MT"/>
              </a:rPr>
              <a:t>&amp;  </a:t>
            </a:r>
            <a:r>
              <a:rPr sz="1200" dirty="0">
                <a:solidFill>
                  <a:srgbClr val="7F7F7F"/>
                </a:solidFill>
                <a:latin typeface="Arial MT"/>
                <a:cs typeface="Arial MT"/>
              </a:rPr>
              <a:t>other</a:t>
            </a:r>
            <a:r>
              <a:rPr sz="1200" spc="-20" dirty="0">
                <a:solidFill>
                  <a:srgbClr val="7F7F7F"/>
                </a:solidFill>
                <a:latin typeface="Arial MT"/>
                <a:cs typeface="Arial MT"/>
              </a:rPr>
              <a:t> </a:t>
            </a:r>
            <a:r>
              <a:rPr sz="1200" spc="-5" dirty="0">
                <a:solidFill>
                  <a:srgbClr val="7F7F7F"/>
                </a:solidFill>
                <a:latin typeface="Arial MT"/>
                <a:cs typeface="Arial MT"/>
              </a:rPr>
              <a:t>frontline workers</a:t>
            </a:r>
            <a:endParaRPr sz="1200" dirty="0">
              <a:latin typeface="Arial MT"/>
              <a:cs typeface="Arial MT"/>
            </a:endParaRPr>
          </a:p>
          <a:p>
            <a:pPr>
              <a:lnSpc>
                <a:spcPts val="1430"/>
              </a:lnSpc>
            </a:pPr>
            <a:r>
              <a:rPr sz="1500" spc="-969" dirty="0">
                <a:solidFill>
                  <a:srgbClr val="7F7F7F"/>
                </a:solidFill>
                <a:latin typeface="Arial MT"/>
                <a:cs typeface="Arial MT"/>
              </a:rPr>
              <a:t>▪ </a:t>
            </a:r>
            <a:r>
              <a:rPr sz="1500" spc="145" dirty="0">
                <a:solidFill>
                  <a:srgbClr val="7F7F7F"/>
                </a:solidFill>
                <a:latin typeface="Arial MT"/>
                <a:cs typeface="Arial MT"/>
              </a:rPr>
              <a:t> </a:t>
            </a:r>
            <a:r>
              <a:rPr sz="1800" spc="7" baseline="2314" dirty="0">
                <a:solidFill>
                  <a:srgbClr val="7F7F7F"/>
                </a:solidFill>
                <a:latin typeface="Arial MT"/>
                <a:cs typeface="Arial MT"/>
              </a:rPr>
              <a:t>S</a:t>
            </a:r>
            <a:r>
              <a:rPr sz="1800" baseline="2314" dirty="0">
                <a:solidFill>
                  <a:srgbClr val="7F7F7F"/>
                </a:solidFill>
                <a:latin typeface="Arial MT"/>
                <a:cs typeface="Arial MT"/>
              </a:rPr>
              <a:t>o</a:t>
            </a:r>
            <a:r>
              <a:rPr sz="1800" spc="-15" baseline="2314" dirty="0">
                <a:solidFill>
                  <a:srgbClr val="7F7F7F"/>
                </a:solidFill>
                <a:latin typeface="Arial MT"/>
                <a:cs typeface="Arial MT"/>
              </a:rPr>
              <a:t>m</a:t>
            </a:r>
            <a:r>
              <a:rPr sz="1800" baseline="2314" dirty="0">
                <a:solidFill>
                  <a:srgbClr val="7F7F7F"/>
                </a:solidFill>
                <a:latin typeface="Arial MT"/>
                <a:cs typeface="Arial MT"/>
              </a:rPr>
              <a:t>e</a:t>
            </a:r>
            <a:r>
              <a:rPr sz="1800" spc="7" baseline="2314" dirty="0">
                <a:solidFill>
                  <a:srgbClr val="7F7F7F"/>
                </a:solidFill>
                <a:latin typeface="Arial MT"/>
                <a:cs typeface="Arial MT"/>
              </a:rPr>
              <a:t> </a:t>
            </a:r>
            <a:r>
              <a:rPr sz="1800" spc="15" baseline="2314" dirty="0">
                <a:solidFill>
                  <a:srgbClr val="7F7F7F"/>
                </a:solidFill>
                <a:latin typeface="Arial MT"/>
                <a:cs typeface="Arial MT"/>
              </a:rPr>
              <a:t>6</a:t>
            </a:r>
            <a:r>
              <a:rPr sz="1800" baseline="2314" dirty="0">
                <a:solidFill>
                  <a:srgbClr val="7F7F7F"/>
                </a:solidFill>
                <a:latin typeface="Arial MT"/>
                <a:cs typeface="Arial MT"/>
              </a:rPr>
              <a:t>0</a:t>
            </a:r>
            <a:r>
              <a:rPr sz="1800" spc="-15" baseline="2314" dirty="0">
                <a:solidFill>
                  <a:srgbClr val="7F7F7F"/>
                </a:solidFill>
                <a:latin typeface="Arial MT"/>
                <a:cs typeface="Arial MT"/>
              </a:rPr>
              <a:t>-</a:t>
            </a:r>
            <a:r>
              <a:rPr sz="1800" spc="15" baseline="2314" dirty="0">
                <a:solidFill>
                  <a:srgbClr val="7F7F7F"/>
                </a:solidFill>
                <a:latin typeface="Arial MT"/>
                <a:cs typeface="Arial MT"/>
              </a:rPr>
              <a:t>6</a:t>
            </a:r>
            <a:r>
              <a:rPr sz="1800" baseline="2314" dirty="0">
                <a:solidFill>
                  <a:srgbClr val="7F7F7F"/>
                </a:solidFill>
                <a:latin typeface="Arial MT"/>
                <a:cs typeface="Arial MT"/>
              </a:rPr>
              <a:t>9</a:t>
            </a:r>
            <a:r>
              <a:rPr sz="1800" spc="-7" baseline="2314" dirty="0">
                <a:solidFill>
                  <a:srgbClr val="7F7F7F"/>
                </a:solidFill>
                <a:latin typeface="Arial MT"/>
                <a:cs typeface="Arial MT"/>
              </a:rPr>
              <a:t> </a:t>
            </a:r>
            <a:r>
              <a:rPr sz="1800" baseline="2314" dirty="0">
                <a:solidFill>
                  <a:srgbClr val="7F7F7F"/>
                </a:solidFill>
                <a:latin typeface="Arial MT"/>
                <a:cs typeface="Arial MT"/>
              </a:rPr>
              <a:t>y</a:t>
            </a:r>
            <a:r>
              <a:rPr sz="1800" spc="15" baseline="2314" dirty="0">
                <a:solidFill>
                  <a:srgbClr val="7F7F7F"/>
                </a:solidFill>
                <a:latin typeface="Arial MT"/>
                <a:cs typeface="Arial MT"/>
              </a:rPr>
              <a:t>e</a:t>
            </a:r>
            <a:r>
              <a:rPr sz="1800" baseline="2314" dirty="0">
                <a:solidFill>
                  <a:srgbClr val="7F7F7F"/>
                </a:solidFill>
                <a:latin typeface="Arial MT"/>
                <a:cs typeface="Arial MT"/>
              </a:rPr>
              <a:t>a</a:t>
            </a:r>
            <a:r>
              <a:rPr sz="1800" spc="-15" baseline="2314" dirty="0">
                <a:solidFill>
                  <a:srgbClr val="7F7F7F"/>
                </a:solidFill>
                <a:latin typeface="Arial MT"/>
                <a:cs typeface="Arial MT"/>
              </a:rPr>
              <a:t>r</a:t>
            </a:r>
            <a:r>
              <a:rPr sz="1800" baseline="2314" dirty="0">
                <a:solidFill>
                  <a:srgbClr val="7F7F7F"/>
                </a:solidFill>
                <a:latin typeface="Arial MT"/>
                <a:cs typeface="Arial MT"/>
              </a:rPr>
              <a:t>s</a:t>
            </a:r>
            <a:endParaRPr sz="1800" baseline="2314" dirty="0">
              <a:latin typeface="Arial MT"/>
              <a:cs typeface="Arial MT"/>
            </a:endParaRPr>
          </a:p>
        </p:txBody>
      </p:sp>
      <p:sp>
        <p:nvSpPr>
          <p:cNvPr id="10" name="object 10"/>
          <p:cNvSpPr/>
          <p:nvPr/>
        </p:nvSpPr>
        <p:spPr>
          <a:xfrm>
            <a:off x="3687838" y="1425600"/>
            <a:ext cx="2148205" cy="1054735"/>
          </a:xfrm>
          <a:custGeom>
            <a:avLst/>
            <a:gdLst/>
            <a:ahLst/>
            <a:cxnLst/>
            <a:rect l="l" t="t" r="r" b="b"/>
            <a:pathLst>
              <a:path w="2148204" h="1054735">
                <a:moveTo>
                  <a:pt x="0" y="0"/>
                </a:moveTo>
                <a:lnTo>
                  <a:pt x="2148116" y="0"/>
                </a:lnTo>
                <a:lnTo>
                  <a:pt x="2148116" y="1054442"/>
                </a:lnTo>
                <a:lnTo>
                  <a:pt x="0" y="1054442"/>
                </a:lnTo>
                <a:lnTo>
                  <a:pt x="0" y="0"/>
                </a:lnTo>
                <a:close/>
              </a:path>
            </a:pathLst>
          </a:custGeom>
          <a:solidFill>
            <a:srgbClr val="FFFFFF"/>
          </a:solidFill>
        </p:spPr>
        <p:txBody>
          <a:bodyPr wrap="square" lIns="0" tIns="0" rIns="0" bIns="0" rtlCol="0"/>
          <a:lstStyle/>
          <a:p>
            <a:endParaRPr dirty="0"/>
          </a:p>
        </p:txBody>
      </p:sp>
      <p:sp>
        <p:nvSpPr>
          <p:cNvPr id="11" name="object 11"/>
          <p:cNvSpPr txBox="1"/>
          <p:nvPr/>
        </p:nvSpPr>
        <p:spPr>
          <a:xfrm>
            <a:off x="3963593" y="1670291"/>
            <a:ext cx="1712595" cy="765594"/>
          </a:xfrm>
          <a:prstGeom prst="rect">
            <a:avLst/>
          </a:prstGeom>
        </p:spPr>
        <p:txBody>
          <a:bodyPr vert="horz" wrap="square" lIns="0" tIns="21590" rIns="0" bIns="0" rtlCol="0">
            <a:spAutoFit/>
          </a:bodyPr>
          <a:lstStyle/>
          <a:p>
            <a:pPr marL="191770" marR="5080" indent="-192405">
              <a:lnSpc>
                <a:spcPts val="1410"/>
              </a:lnSpc>
              <a:spcBef>
                <a:spcPts val="170"/>
              </a:spcBef>
              <a:buClr>
                <a:srgbClr val="41844A"/>
              </a:buClr>
              <a:buSzPct val="125000"/>
              <a:buFont typeface="Arial MT"/>
              <a:buChar char="▪"/>
              <a:tabLst>
                <a:tab pos="192405" algn="l"/>
              </a:tabLst>
            </a:pPr>
            <a:r>
              <a:rPr lang="gsw-FR" b="1" spc="-7" baseline="2314" dirty="0">
                <a:latin typeface="Arial"/>
                <a:cs typeface="Arial"/>
              </a:rPr>
              <a:t>Groupe prioritaire </a:t>
            </a:r>
            <a:r>
              <a:rPr lang="gsw-FR" sz="1800" b="1" baseline="2314" dirty="0">
                <a:latin typeface="Arial"/>
                <a:cs typeface="Arial"/>
              </a:rPr>
              <a:t>1</a:t>
            </a:r>
            <a:r>
              <a:rPr lang="gsw-FR" sz="1800" b="1" spc="22" baseline="2314" dirty="0">
                <a:latin typeface="Arial"/>
                <a:cs typeface="Arial"/>
              </a:rPr>
              <a:t> </a:t>
            </a:r>
            <a:r>
              <a:rPr lang="gsw-FR" sz="1800" baseline="2314" dirty="0">
                <a:latin typeface="Arial MT"/>
                <a:cs typeface="Arial MT"/>
              </a:rPr>
              <a:t>&amp; </a:t>
            </a:r>
            <a:r>
              <a:rPr lang="gsw-FR" sz="1800" spc="7" baseline="2314" dirty="0">
                <a:latin typeface="Arial MT"/>
                <a:cs typeface="Arial MT"/>
              </a:rPr>
              <a:t> </a:t>
            </a:r>
            <a:r>
              <a:rPr lang="gsw-FR" sz="1200" dirty="0">
                <a:latin typeface="Arial MT"/>
                <a:cs typeface="Arial MT"/>
              </a:rPr>
              <a:t>autres travailleurs de première ligne
Entre 60 et 69 ans</a:t>
            </a:r>
            <a:endParaRPr lang="gsw-FR" sz="1800" baseline="2314" dirty="0">
              <a:latin typeface="Arial MT"/>
              <a:cs typeface="Arial MT"/>
            </a:endParaRPr>
          </a:p>
        </p:txBody>
      </p:sp>
      <p:sp>
        <p:nvSpPr>
          <p:cNvPr id="12" name="object 12"/>
          <p:cNvSpPr/>
          <p:nvPr/>
        </p:nvSpPr>
        <p:spPr>
          <a:xfrm>
            <a:off x="5952960" y="1452600"/>
            <a:ext cx="2146935" cy="1054735"/>
          </a:xfrm>
          <a:custGeom>
            <a:avLst/>
            <a:gdLst/>
            <a:ahLst/>
            <a:cxnLst/>
            <a:rect l="l" t="t" r="r" b="b"/>
            <a:pathLst>
              <a:path w="2146934" h="1054735">
                <a:moveTo>
                  <a:pt x="2146681" y="0"/>
                </a:moveTo>
                <a:lnTo>
                  <a:pt x="0" y="0"/>
                </a:lnTo>
                <a:lnTo>
                  <a:pt x="0" y="1027442"/>
                </a:lnTo>
                <a:lnTo>
                  <a:pt x="0" y="1054442"/>
                </a:lnTo>
                <a:lnTo>
                  <a:pt x="2146681" y="1054442"/>
                </a:lnTo>
                <a:lnTo>
                  <a:pt x="2146681" y="1027442"/>
                </a:lnTo>
                <a:lnTo>
                  <a:pt x="2146681" y="0"/>
                </a:lnTo>
                <a:close/>
              </a:path>
            </a:pathLst>
          </a:custGeom>
          <a:solidFill>
            <a:srgbClr val="7F7F7F">
              <a:alpha val="39999"/>
            </a:srgbClr>
          </a:solidFill>
        </p:spPr>
        <p:txBody>
          <a:bodyPr wrap="square" lIns="0" tIns="0" rIns="0" bIns="0" rtlCol="0"/>
          <a:lstStyle/>
          <a:p>
            <a:endParaRPr dirty="0"/>
          </a:p>
        </p:txBody>
      </p:sp>
      <p:sp>
        <p:nvSpPr>
          <p:cNvPr id="13" name="object 13"/>
          <p:cNvSpPr txBox="1"/>
          <p:nvPr/>
        </p:nvSpPr>
        <p:spPr>
          <a:xfrm>
            <a:off x="6226924" y="1902978"/>
            <a:ext cx="1263015" cy="170180"/>
          </a:xfrm>
          <a:prstGeom prst="rect">
            <a:avLst/>
          </a:prstGeom>
        </p:spPr>
        <p:txBody>
          <a:bodyPr vert="horz" wrap="square" lIns="0" tIns="0" rIns="0" bIns="0" rtlCol="0">
            <a:spAutoFit/>
          </a:bodyPr>
          <a:lstStyle/>
          <a:p>
            <a:pPr>
              <a:lnSpc>
                <a:spcPts val="1325"/>
              </a:lnSpc>
            </a:pPr>
            <a:r>
              <a:rPr sz="1200" b="1" dirty="0">
                <a:solidFill>
                  <a:srgbClr val="7F7F7F"/>
                </a:solidFill>
                <a:latin typeface="Arial"/>
                <a:cs typeface="Arial"/>
              </a:rPr>
              <a:t>5.6m</a:t>
            </a:r>
            <a:r>
              <a:rPr sz="1200" b="1" spc="-20" dirty="0">
                <a:solidFill>
                  <a:srgbClr val="7F7F7F"/>
                </a:solidFill>
                <a:latin typeface="Arial"/>
                <a:cs typeface="Arial"/>
              </a:rPr>
              <a:t> </a:t>
            </a:r>
            <a:r>
              <a:rPr sz="1200" b="1" dirty="0">
                <a:solidFill>
                  <a:srgbClr val="7F7F7F"/>
                </a:solidFill>
                <a:latin typeface="Arial"/>
                <a:cs typeface="Arial"/>
              </a:rPr>
              <a:t>doses</a:t>
            </a:r>
            <a:r>
              <a:rPr sz="1200" b="1" spc="-30" dirty="0">
                <a:solidFill>
                  <a:srgbClr val="7F7F7F"/>
                </a:solidFill>
                <a:latin typeface="Arial"/>
                <a:cs typeface="Arial"/>
              </a:rPr>
              <a:t> </a:t>
            </a:r>
            <a:r>
              <a:rPr sz="1200" b="1" spc="-5" dirty="0">
                <a:solidFill>
                  <a:srgbClr val="7F7F7F"/>
                </a:solidFill>
                <a:latin typeface="Arial"/>
                <a:cs typeface="Arial"/>
              </a:rPr>
              <a:t>of</a:t>
            </a:r>
            <a:r>
              <a:rPr sz="1200" b="1" spc="-25" dirty="0">
                <a:solidFill>
                  <a:srgbClr val="7F7F7F"/>
                </a:solidFill>
                <a:latin typeface="Arial"/>
                <a:cs typeface="Arial"/>
              </a:rPr>
              <a:t> </a:t>
            </a:r>
            <a:r>
              <a:rPr sz="1200" b="1" spc="-5" dirty="0">
                <a:solidFill>
                  <a:srgbClr val="7F7F7F"/>
                </a:solidFill>
                <a:latin typeface="Arial"/>
                <a:cs typeface="Arial"/>
              </a:rPr>
              <a:t>AZ</a:t>
            </a:r>
            <a:endParaRPr sz="1200" dirty="0">
              <a:latin typeface="Arial"/>
              <a:cs typeface="Arial"/>
            </a:endParaRPr>
          </a:p>
        </p:txBody>
      </p:sp>
      <p:sp>
        <p:nvSpPr>
          <p:cNvPr id="14" name="object 14"/>
          <p:cNvSpPr/>
          <p:nvPr/>
        </p:nvSpPr>
        <p:spPr>
          <a:xfrm>
            <a:off x="5925959" y="1425600"/>
            <a:ext cx="2146935" cy="1054735"/>
          </a:xfrm>
          <a:custGeom>
            <a:avLst/>
            <a:gdLst/>
            <a:ahLst/>
            <a:cxnLst/>
            <a:rect l="l" t="t" r="r" b="b"/>
            <a:pathLst>
              <a:path w="2146934" h="1054735">
                <a:moveTo>
                  <a:pt x="0" y="0"/>
                </a:moveTo>
                <a:lnTo>
                  <a:pt x="2146680" y="0"/>
                </a:lnTo>
                <a:lnTo>
                  <a:pt x="2146680" y="1054442"/>
                </a:lnTo>
                <a:lnTo>
                  <a:pt x="0" y="1054442"/>
                </a:lnTo>
                <a:lnTo>
                  <a:pt x="0" y="0"/>
                </a:lnTo>
                <a:close/>
              </a:path>
            </a:pathLst>
          </a:custGeom>
          <a:solidFill>
            <a:srgbClr val="FFFFFF"/>
          </a:solidFill>
        </p:spPr>
        <p:txBody>
          <a:bodyPr wrap="square" lIns="0" tIns="0" rIns="0" bIns="0" rtlCol="0"/>
          <a:lstStyle/>
          <a:p>
            <a:endParaRPr dirty="0"/>
          </a:p>
        </p:txBody>
      </p:sp>
      <p:sp>
        <p:nvSpPr>
          <p:cNvPr id="15" name="object 15"/>
          <p:cNvSpPr txBox="1"/>
          <p:nvPr/>
        </p:nvSpPr>
        <p:spPr>
          <a:xfrm>
            <a:off x="6200279" y="1849208"/>
            <a:ext cx="1799717" cy="382156"/>
          </a:xfrm>
          <a:prstGeom prst="rect">
            <a:avLst/>
          </a:prstGeom>
        </p:spPr>
        <p:txBody>
          <a:bodyPr vert="horz" wrap="square" lIns="0" tIns="12700" rIns="0" bIns="0" rtlCol="0">
            <a:spAutoFit/>
          </a:bodyPr>
          <a:lstStyle/>
          <a:p>
            <a:pPr>
              <a:lnSpc>
                <a:spcPct val="100000"/>
              </a:lnSpc>
              <a:spcBef>
                <a:spcPts val="100"/>
              </a:spcBef>
            </a:pPr>
            <a:r>
              <a:rPr lang="gsw-FR" sz="1200" b="1">
                <a:latin typeface="Arial"/>
                <a:cs typeface="Arial"/>
              </a:rPr>
              <a:t>5,6 millions de</a:t>
            </a:r>
            <a:r>
              <a:rPr lang="gsw-FR" sz="1200" b="1" spc="-20">
                <a:latin typeface="Arial"/>
                <a:cs typeface="Arial"/>
              </a:rPr>
              <a:t> </a:t>
            </a:r>
            <a:r>
              <a:rPr lang="gsw-FR" sz="1200" b="1" spc="-5">
                <a:latin typeface="Arial"/>
                <a:cs typeface="Arial"/>
              </a:rPr>
              <a:t>doses</a:t>
            </a:r>
            <a:r>
              <a:rPr lang="gsw-FR" sz="1200" b="1" spc="-15">
                <a:latin typeface="Arial"/>
                <a:cs typeface="Arial"/>
              </a:rPr>
              <a:t> d’</a:t>
            </a:r>
            <a:r>
              <a:rPr lang="gsw-FR" sz="1200" b="1" spc="-25">
                <a:latin typeface="Arial"/>
                <a:cs typeface="Arial"/>
              </a:rPr>
              <a:t> </a:t>
            </a:r>
            <a:r>
              <a:rPr lang="gsw-FR" sz="1200" b="1" spc="-5">
                <a:latin typeface="Arial"/>
                <a:cs typeface="Arial"/>
              </a:rPr>
              <a:t>AZ</a:t>
            </a:r>
            <a:endParaRPr lang="gsw-FR" sz="1200">
              <a:latin typeface="Arial"/>
              <a:cs typeface="Arial"/>
            </a:endParaRPr>
          </a:p>
        </p:txBody>
      </p:sp>
      <p:sp>
        <p:nvSpPr>
          <p:cNvPr id="16" name="object 16"/>
          <p:cNvSpPr/>
          <p:nvPr/>
        </p:nvSpPr>
        <p:spPr>
          <a:xfrm>
            <a:off x="8191437" y="1390319"/>
            <a:ext cx="3362960" cy="1113155"/>
          </a:xfrm>
          <a:custGeom>
            <a:avLst/>
            <a:gdLst/>
            <a:ahLst/>
            <a:cxnLst/>
            <a:rect l="l" t="t" r="r" b="b"/>
            <a:pathLst>
              <a:path w="3362959" h="1113155">
                <a:moveTo>
                  <a:pt x="3362769" y="0"/>
                </a:moveTo>
                <a:lnTo>
                  <a:pt x="0" y="0"/>
                </a:lnTo>
                <a:lnTo>
                  <a:pt x="0" y="1085761"/>
                </a:lnTo>
                <a:lnTo>
                  <a:pt x="0" y="1112761"/>
                </a:lnTo>
                <a:lnTo>
                  <a:pt x="3362769" y="1112761"/>
                </a:lnTo>
                <a:lnTo>
                  <a:pt x="3362769" y="1085761"/>
                </a:lnTo>
                <a:lnTo>
                  <a:pt x="3362769" y="0"/>
                </a:lnTo>
                <a:close/>
              </a:path>
            </a:pathLst>
          </a:custGeom>
          <a:solidFill>
            <a:srgbClr val="7F7F7F">
              <a:alpha val="39999"/>
            </a:srgbClr>
          </a:solidFill>
        </p:spPr>
        <p:txBody>
          <a:bodyPr wrap="square" lIns="0" tIns="0" rIns="0" bIns="0" rtlCol="0"/>
          <a:lstStyle/>
          <a:p>
            <a:endParaRPr dirty="0"/>
          </a:p>
        </p:txBody>
      </p:sp>
      <p:sp>
        <p:nvSpPr>
          <p:cNvPr id="17" name="object 17"/>
          <p:cNvSpPr txBox="1"/>
          <p:nvPr/>
        </p:nvSpPr>
        <p:spPr>
          <a:xfrm>
            <a:off x="8465756" y="1566397"/>
            <a:ext cx="3004185" cy="760095"/>
          </a:xfrm>
          <a:prstGeom prst="rect">
            <a:avLst/>
          </a:prstGeom>
        </p:spPr>
        <p:txBody>
          <a:bodyPr vert="horz" wrap="square" lIns="0" tIns="19685" rIns="0" bIns="0" rtlCol="0">
            <a:spAutoFit/>
          </a:bodyPr>
          <a:lstStyle/>
          <a:p>
            <a:pPr>
              <a:lnSpc>
                <a:spcPts val="1435"/>
              </a:lnSpc>
              <a:spcBef>
                <a:spcPts val="155"/>
              </a:spcBef>
              <a:tabLst>
                <a:tab pos="285750" algn="l"/>
              </a:tabLst>
            </a:pPr>
            <a:r>
              <a:rPr sz="1500" dirty="0">
                <a:solidFill>
                  <a:srgbClr val="7F7F7F"/>
                </a:solidFill>
                <a:latin typeface="Arial MT"/>
                <a:cs typeface="Arial MT"/>
              </a:rPr>
              <a:t>•	</a:t>
            </a:r>
            <a:r>
              <a:rPr sz="1800" b="1" baseline="2314" dirty="0">
                <a:solidFill>
                  <a:srgbClr val="7F7F7F"/>
                </a:solidFill>
                <a:latin typeface="Arial"/>
                <a:cs typeface="Arial"/>
              </a:rPr>
              <a:t>2.8m</a:t>
            </a:r>
            <a:r>
              <a:rPr sz="1800" b="1" spc="-37" baseline="2314" dirty="0">
                <a:solidFill>
                  <a:srgbClr val="7F7F7F"/>
                </a:solidFill>
                <a:latin typeface="Arial"/>
                <a:cs typeface="Arial"/>
              </a:rPr>
              <a:t> </a:t>
            </a:r>
            <a:r>
              <a:rPr sz="1800" b="1" baseline="2314" dirty="0">
                <a:solidFill>
                  <a:srgbClr val="7F7F7F"/>
                </a:solidFill>
                <a:latin typeface="Arial"/>
                <a:cs typeface="Arial"/>
              </a:rPr>
              <a:t>eligible</a:t>
            </a:r>
            <a:r>
              <a:rPr sz="1800" b="1" spc="-22" baseline="2314" dirty="0">
                <a:solidFill>
                  <a:srgbClr val="7F7F7F"/>
                </a:solidFill>
                <a:latin typeface="Arial"/>
                <a:cs typeface="Arial"/>
              </a:rPr>
              <a:t> </a:t>
            </a:r>
            <a:r>
              <a:rPr sz="1800" b="1" spc="-7" baseline="2314" dirty="0">
                <a:solidFill>
                  <a:srgbClr val="7F7F7F"/>
                </a:solidFill>
                <a:latin typeface="Arial"/>
                <a:cs typeface="Arial"/>
              </a:rPr>
              <a:t>persons</a:t>
            </a:r>
            <a:endParaRPr sz="1800" baseline="2314" dirty="0">
              <a:latin typeface="Arial"/>
              <a:cs typeface="Arial"/>
            </a:endParaRPr>
          </a:p>
          <a:p>
            <a:pPr>
              <a:lnSpc>
                <a:spcPts val="1420"/>
              </a:lnSpc>
              <a:tabLst>
                <a:tab pos="285750" algn="l"/>
              </a:tabLst>
            </a:pPr>
            <a:r>
              <a:rPr sz="1500" dirty="0">
                <a:solidFill>
                  <a:srgbClr val="7F7F7F"/>
                </a:solidFill>
                <a:latin typeface="Arial MT"/>
                <a:cs typeface="Arial MT"/>
              </a:rPr>
              <a:t>•	</a:t>
            </a:r>
            <a:r>
              <a:rPr sz="1800" baseline="2314" dirty="0">
                <a:solidFill>
                  <a:srgbClr val="7F7F7F"/>
                </a:solidFill>
                <a:latin typeface="Arial MT"/>
                <a:cs typeface="Arial MT"/>
              </a:rPr>
              <a:t>Vaccinated</a:t>
            </a:r>
            <a:r>
              <a:rPr sz="1800" spc="-7" baseline="2314" dirty="0">
                <a:solidFill>
                  <a:srgbClr val="7F7F7F"/>
                </a:solidFill>
                <a:latin typeface="Arial MT"/>
                <a:cs typeface="Arial MT"/>
              </a:rPr>
              <a:t> using</a:t>
            </a:r>
            <a:r>
              <a:rPr sz="1800" spc="22" baseline="2314" dirty="0">
                <a:solidFill>
                  <a:srgbClr val="7F7F7F"/>
                </a:solidFill>
                <a:latin typeface="Arial MT"/>
                <a:cs typeface="Arial MT"/>
              </a:rPr>
              <a:t> </a:t>
            </a:r>
            <a:r>
              <a:rPr sz="1800" b="1" baseline="2314" dirty="0">
                <a:solidFill>
                  <a:srgbClr val="7F7F7F"/>
                </a:solidFill>
                <a:latin typeface="Arial"/>
                <a:cs typeface="Arial"/>
              </a:rPr>
              <a:t>Fixed</a:t>
            </a:r>
            <a:r>
              <a:rPr sz="1800" b="1" spc="-22" baseline="2314" dirty="0">
                <a:solidFill>
                  <a:srgbClr val="7F7F7F"/>
                </a:solidFill>
                <a:latin typeface="Arial"/>
                <a:cs typeface="Arial"/>
              </a:rPr>
              <a:t> </a:t>
            </a:r>
            <a:r>
              <a:rPr sz="1800" b="1" baseline="2314" dirty="0">
                <a:solidFill>
                  <a:srgbClr val="7F7F7F"/>
                </a:solidFill>
                <a:latin typeface="Arial"/>
                <a:cs typeface="Arial"/>
              </a:rPr>
              <a:t>post</a:t>
            </a:r>
            <a:r>
              <a:rPr sz="1800" b="1" spc="-22" baseline="2314" dirty="0">
                <a:solidFill>
                  <a:srgbClr val="7F7F7F"/>
                </a:solidFill>
                <a:latin typeface="Arial"/>
                <a:cs typeface="Arial"/>
              </a:rPr>
              <a:t> </a:t>
            </a:r>
            <a:r>
              <a:rPr sz="1800" b="1" baseline="2314" dirty="0">
                <a:solidFill>
                  <a:srgbClr val="7F7F7F"/>
                </a:solidFill>
                <a:latin typeface="Arial"/>
                <a:cs typeface="Arial"/>
              </a:rPr>
              <a:t>(60%)</a:t>
            </a:r>
            <a:r>
              <a:rPr sz="1800" b="1" spc="7" baseline="2314" dirty="0">
                <a:solidFill>
                  <a:srgbClr val="7F7F7F"/>
                </a:solidFill>
                <a:latin typeface="Arial"/>
                <a:cs typeface="Arial"/>
              </a:rPr>
              <a:t> </a:t>
            </a:r>
            <a:r>
              <a:rPr sz="1800" baseline="2314" dirty="0">
                <a:solidFill>
                  <a:srgbClr val="7F7F7F"/>
                </a:solidFill>
                <a:latin typeface="Arial MT"/>
                <a:cs typeface="Arial MT"/>
              </a:rPr>
              <a:t>and</a:t>
            </a:r>
            <a:endParaRPr sz="1800" baseline="2314" dirty="0">
              <a:latin typeface="Arial MT"/>
              <a:cs typeface="Arial MT"/>
            </a:endParaRPr>
          </a:p>
          <a:p>
            <a:pPr marL="285750">
              <a:lnSpc>
                <a:spcPts val="1425"/>
              </a:lnSpc>
            </a:pPr>
            <a:r>
              <a:rPr sz="1200" b="1" spc="-5" dirty="0">
                <a:solidFill>
                  <a:srgbClr val="7F7F7F"/>
                </a:solidFill>
                <a:latin typeface="Arial"/>
                <a:cs typeface="Arial"/>
              </a:rPr>
              <a:t>Temporary</a:t>
            </a:r>
            <a:r>
              <a:rPr sz="1200" b="1" spc="-15" dirty="0">
                <a:solidFill>
                  <a:srgbClr val="7F7F7F"/>
                </a:solidFill>
                <a:latin typeface="Arial"/>
                <a:cs typeface="Arial"/>
              </a:rPr>
              <a:t> </a:t>
            </a:r>
            <a:r>
              <a:rPr sz="1200" b="1" dirty="0">
                <a:solidFill>
                  <a:srgbClr val="7F7F7F"/>
                </a:solidFill>
                <a:latin typeface="Arial"/>
                <a:cs typeface="Arial"/>
              </a:rPr>
              <a:t>Fixed</a:t>
            </a:r>
            <a:r>
              <a:rPr sz="1200" b="1" spc="-15" dirty="0">
                <a:solidFill>
                  <a:srgbClr val="7F7F7F"/>
                </a:solidFill>
                <a:latin typeface="Arial"/>
                <a:cs typeface="Arial"/>
              </a:rPr>
              <a:t> </a:t>
            </a:r>
            <a:r>
              <a:rPr sz="1200" b="1" dirty="0">
                <a:solidFill>
                  <a:srgbClr val="7F7F7F"/>
                </a:solidFill>
                <a:latin typeface="Arial"/>
                <a:cs typeface="Arial"/>
              </a:rPr>
              <a:t>Post</a:t>
            </a:r>
            <a:r>
              <a:rPr sz="1200" b="1" spc="-20" dirty="0">
                <a:solidFill>
                  <a:srgbClr val="7F7F7F"/>
                </a:solidFill>
                <a:latin typeface="Arial"/>
                <a:cs typeface="Arial"/>
              </a:rPr>
              <a:t> </a:t>
            </a:r>
            <a:r>
              <a:rPr sz="1200" b="1" dirty="0">
                <a:solidFill>
                  <a:srgbClr val="7F7F7F"/>
                </a:solidFill>
                <a:latin typeface="Arial"/>
                <a:cs typeface="Arial"/>
              </a:rPr>
              <a:t>(40%)</a:t>
            </a:r>
            <a:endParaRPr sz="1200" dirty="0">
              <a:latin typeface="Arial"/>
              <a:cs typeface="Arial"/>
            </a:endParaRPr>
          </a:p>
          <a:p>
            <a:pPr>
              <a:lnSpc>
                <a:spcPct val="100000"/>
              </a:lnSpc>
              <a:spcBef>
                <a:spcPts val="30"/>
              </a:spcBef>
              <a:tabLst>
                <a:tab pos="285750" algn="l"/>
              </a:tabLst>
            </a:pPr>
            <a:r>
              <a:rPr sz="1500" dirty="0">
                <a:solidFill>
                  <a:srgbClr val="7F7F7F"/>
                </a:solidFill>
                <a:latin typeface="Arial MT"/>
                <a:cs typeface="Arial MT"/>
              </a:rPr>
              <a:t>•	</a:t>
            </a:r>
            <a:r>
              <a:rPr sz="1800" b="1" spc="-7" baseline="2314" dirty="0">
                <a:solidFill>
                  <a:srgbClr val="7F7F7F"/>
                </a:solidFill>
                <a:latin typeface="Arial"/>
                <a:cs typeface="Arial"/>
              </a:rPr>
              <a:t>Campaign</a:t>
            </a:r>
            <a:r>
              <a:rPr sz="1800" b="1" spc="-15" baseline="2314" dirty="0">
                <a:solidFill>
                  <a:srgbClr val="7F7F7F"/>
                </a:solidFill>
                <a:latin typeface="Arial"/>
                <a:cs typeface="Arial"/>
              </a:rPr>
              <a:t> </a:t>
            </a:r>
            <a:r>
              <a:rPr sz="1800" b="1" spc="-7" baseline="2314" dirty="0">
                <a:solidFill>
                  <a:srgbClr val="7F7F7F"/>
                </a:solidFill>
                <a:latin typeface="Arial"/>
                <a:cs typeface="Arial"/>
              </a:rPr>
              <a:t>mode</a:t>
            </a:r>
            <a:r>
              <a:rPr sz="1800" b="1" baseline="2314" dirty="0">
                <a:solidFill>
                  <a:srgbClr val="7F7F7F"/>
                </a:solidFill>
                <a:latin typeface="Arial"/>
                <a:cs typeface="Arial"/>
              </a:rPr>
              <a:t> (~10days)</a:t>
            </a:r>
            <a:r>
              <a:rPr sz="1800" b="1" spc="-22" baseline="2314" dirty="0">
                <a:solidFill>
                  <a:srgbClr val="7F7F7F"/>
                </a:solidFill>
                <a:latin typeface="Arial"/>
                <a:cs typeface="Arial"/>
              </a:rPr>
              <a:t> </a:t>
            </a:r>
            <a:r>
              <a:rPr sz="1800" b="1" spc="-7" baseline="2314" dirty="0">
                <a:solidFill>
                  <a:srgbClr val="7F7F7F"/>
                </a:solidFill>
                <a:latin typeface="Arial"/>
                <a:cs typeface="Arial"/>
              </a:rPr>
              <a:t>in rounds</a:t>
            </a:r>
            <a:endParaRPr sz="1800" baseline="2314" dirty="0">
              <a:latin typeface="Arial"/>
              <a:cs typeface="Arial"/>
            </a:endParaRPr>
          </a:p>
        </p:txBody>
      </p:sp>
      <p:sp>
        <p:nvSpPr>
          <p:cNvPr id="18" name="object 18"/>
          <p:cNvSpPr/>
          <p:nvPr/>
        </p:nvSpPr>
        <p:spPr>
          <a:xfrm>
            <a:off x="8164436" y="1363319"/>
            <a:ext cx="3362960" cy="1113155"/>
          </a:xfrm>
          <a:custGeom>
            <a:avLst/>
            <a:gdLst/>
            <a:ahLst/>
            <a:cxnLst/>
            <a:rect l="l" t="t" r="r" b="b"/>
            <a:pathLst>
              <a:path w="3362959" h="1113155">
                <a:moveTo>
                  <a:pt x="0" y="0"/>
                </a:moveTo>
                <a:lnTo>
                  <a:pt x="3362769" y="0"/>
                </a:lnTo>
                <a:lnTo>
                  <a:pt x="3362769" y="1112761"/>
                </a:lnTo>
                <a:lnTo>
                  <a:pt x="0" y="1112761"/>
                </a:lnTo>
                <a:lnTo>
                  <a:pt x="0" y="0"/>
                </a:lnTo>
                <a:close/>
              </a:path>
            </a:pathLst>
          </a:custGeom>
          <a:solidFill>
            <a:srgbClr val="FFFFFF"/>
          </a:solidFill>
        </p:spPr>
        <p:txBody>
          <a:bodyPr wrap="square" lIns="0" tIns="0" rIns="0" bIns="0" rtlCol="0"/>
          <a:lstStyle/>
          <a:p>
            <a:endParaRPr dirty="0"/>
          </a:p>
        </p:txBody>
      </p:sp>
      <p:sp>
        <p:nvSpPr>
          <p:cNvPr id="19" name="object 19"/>
          <p:cNvSpPr txBox="1"/>
          <p:nvPr/>
        </p:nvSpPr>
        <p:spPr>
          <a:xfrm>
            <a:off x="8191436" y="1545729"/>
            <a:ext cx="3362960" cy="695062"/>
          </a:xfrm>
          <a:prstGeom prst="rect">
            <a:avLst/>
          </a:prstGeom>
        </p:spPr>
        <p:txBody>
          <a:bodyPr vert="horz" wrap="square" lIns="0" tIns="12700" rIns="0" bIns="0" rtlCol="0">
            <a:spAutoFit/>
          </a:bodyPr>
          <a:lstStyle/>
          <a:p>
            <a:pPr marL="531495" indent="-284480">
              <a:lnSpc>
                <a:spcPct val="100000"/>
              </a:lnSpc>
              <a:spcBef>
                <a:spcPts val="100"/>
              </a:spcBef>
              <a:buClr>
                <a:srgbClr val="41844A"/>
              </a:buClr>
              <a:buSzPct val="125000"/>
              <a:buFont typeface="Arial MT"/>
              <a:buChar char="•"/>
              <a:tabLst>
                <a:tab pos="531495" algn="l"/>
                <a:tab pos="532130" algn="l"/>
              </a:tabLst>
            </a:pPr>
            <a:r>
              <a:rPr lang="gsw-FR" sz="1600" b="1" baseline="2314" dirty="0">
                <a:latin typeface="Arial"/>
                <a:cs typeface="Arial"/>
              </a:rPr>
              <a:t>2.8 millions de personnes éligibles
</a:t>
            </a:r>
            <a:r>
              <a:rPr lang="gsw-FR" sz="1600" baseline="2314" dirty="0">
                <a:latin typeface="Arial MT"/>
                <a:cs typeface="Arial MT"/>
              </a:rPr>
              <a:t>Vaccinées en utilisant une station fixe (SF) (60 %) et un station fixe provisoire (SFP) (40%)
</a:t>
            </a:r>
            <a:r>
              <a:rPr lang="gsw-FR" sz="1600" b="1" spc="-7" baseline="2314" dirty="0">
                <a:latin typeface="Arial"/>
                <a:cs typeface="Arial"/>
              </a:rPr>
              <a:t>Mode de campagne (~10 jours) en cycleS</a:t>
            </a:r>
            <a:endParaRPr lang="gsw-FR" sz="1600" baseline="2314" dirty="0">
              <a:latin typeface="Arial"/>
              <a:cs typeface="Arial"/>
            </a:endParaRPr>
          </a:p>
        </p:txBody>
      </p:sp>
      <p:sp>
        <p:nvSpPr>
          <p:cNvPr id="20" name="object 20"/>
          <p:cNvSpPr txBox="1"/>
          <p:nvPr/>
        </p:nvSpPr>
        <p:spPr>
          <a:xfrm>
            <a:off x="322199" y="1092238"/>
            <a:ext cx="2402840" cy="229550"/>
          </a:xfrm>
          <a:prstGeom prst="rect">
            <a:avLst/>
          </a:prstGeom>
          <a:solidFill>
            <a:srgbClr val="E2F0E4"/>
          </a:solidFill>
        </p:spPr>
        <p:txBody>
          <a:bodyPr vert="horz" wrap="square" lIns="0" tIns="13970" rIns="0" bIns="0" rtlCol="0">
            <a:spAutoFit/>
          </a:bodyPr>
          <a:lstStyle/>
          <a:p>
            <a:pPr marL="90170">
              <a:lnSpc>
                <a:spcPct val="100000"/>
              </a:lnSpc>
              <a:spcBef>
                <a:spcPts val="110"/>
              </a:spcBef>
            </a:pPr>
            <a:r>
              <a:rPr lang="en-ZA" sz="1400" b="1" i="1" spc="-5" dirty="0">
                <a:latin typeface="Arial"/>
                <a:cs typeface="Arial"/>
              </a:rPr>
              <a:t>Impulsion</a:t>
            </a:r>
            <a:endParaRPr sz="1400" dirty="0">
              <a:latin typeface="Arial"/>
              <a:cs typeface="Arial"/>
            </a:endParaRPr>
          </a:p>
        </p:txBody>
      </p:sp>
      <p:sp>
        <p:nvSpPr>
          <p:cNvPr id="21" name="object 21"/>
          <p:cNvSpPr txBox="1"/>
          <p:nvPr/>
        </p:nvSpPr>
        <p:spPr>
          <a:xfrm>
            <a:off x="256081" y="5866201"/>
            <a:ext cx="11077969" cy="507447"/>
          </a:xfrm>
          <a:prstGeom prst="rect">
            <a:avLst/>
          </a:prstGeom>
        </p:spPr>
        <p:txBody>
          <a:bodyPr vert="horz" wrap="square" lIns="0" tIns="12700" rIns="0" bIns="0" rtlCol="0">
            <a:spAutoFit/>
          </a:bodyPr>
          <a:lstStyle/>
          <a:p>
            <a:pPr marL="12700">
              <a:lnSpc>
                <a:spcPct val="100000"/>
              </a:lnSpc>
              <a:spcBef>
                <a:spcPts val="100"/>
              </a:spcBef>
            </a:pPr>
            <a:r>
              <a:rPr lang="gsw-FR" sz="1200" i="1" spc="-5" dirty="0">
                <a:latin typeface="Arial"/>
                <a:cs typeface="Arial"/>
              </a:rPr>
              <a:t>Station fixe</a:t>
            </a:r>
            <a:r>
              <a:rPr lang="gsw-FR" sz="1200" i="1" dirty="0">
                <a:latin typeface="Arial"/>
                <a:cs typeface="Arial"/>
              </a:rPr>
              <a:t> </a:t>
            </a:r>
            <a:r>
              <a:rPr lang="gsw-FR" sz="1200" i="1" spc="-5" dirty="0">
                <a:latin typeface="Arial"/>
                <a:cs typeface="Arial"/>
              </a:rPr>
              <a:t>(SF) </a:t>
            </a:r>
            <a:r>
              <a:rPr lang="gsw-FR" sz="1200" i="1" dirty="0">
                <a:latin typeface="Arial"/>
                <a:cs typeface="Arial"/>
              </a:rPr>
              <a:t>-</a:t>
            </a:r>
            <a:r>
              <a:rPr lang="gsw-FR" sz="1200" i="1" spc="5" dirty="0">
                <a:latin typeface="Arial"/>
                <a:cs typeface="Arial"/>
              </a:rPr>
              <a:t> </a:t>
            </a:r>
            <a:r>
              <a:rPr lang="gsw-FR" sz="1200" i="1" spc="-5" dirty="0">
                <a:latin typeface="Arial"/>
                <a:cs typeface="Arial"/>
              </a:rPr>
              <a:t>&lt;2 km ;</a:t>
            </a:r>
            <a:r>
              <a:rPr lang="gsw-FR" sz="1200" i="1" spc="-10" dirty="0">
                <a:latin typeface="Arial"/>
                <a:cs typeface="Arial"/>
              </a:rPr>
              <a:t> </a:t>
            </a:r>
            <a:r>
              <a:rPr lang="gsw-FR" sz="1200" i="1" spc="-5" dirty="0">
                <a:latin typeface="Arial"/>
                <a:cs typeface="Arial"/>
              </a:rPr>
              <a:t>Station fixe provisoire</a:t>
            </a:r>
            <a:r>
              <a:rPr lang="gsw-FR" sz="1200" i="1" spc="-10" dirty="0">
                <a:latin typeface="Arial"/>
                <a:cs typeface="Arial"/>
              </a:rPr>
              <a:t> </a:t>
            </a:r>
            <a:r>
              <a:rPr lang="gsw-FR" sz="1200" i="1" spc="-5" dirty="0">
                <a:latin typeface="Arial"/>
                <a:cs typeface="Arial"/>
              </a:rPr>
              <a:t>(SFP) 2 à 5 km,</a:t>
            </a:r>
            <a:r>
              <a:rPr lang="gsw-FR" sz="1200" i="1" spc="-10" dirty="0">
                <a:latin typeface="Arial"/>
                <a:cs typeface="Arial"/>
              </a:rPr>
              <a:t> Équipe mobile </a:t>
            </a:r>
            <a:r>
              <a:rPr lang="gsw-FR" sz="1200" i="1" spc="-5" dirty="0">
                <a:latin typeface="Arial"/>
                <a:cs typeface="Arial"/>
              </a:rPr>
              <a:t>(EM </a:t>
            </a:r>
            <a:r>
              <a:rPr lang="gsw-FR" sz="1200" i="1" dirty="0">
                <a:latin typeface="Arial"/>
                <a:cs typeface="Arial"/>
              </a:rPr>
              <a:t>)</a:t>
            </a:r>
            <a:r>
              <a:rPr lang="gsw-FR" sz="1200" i="1" spc="-5" dirty="0">
                <a:latin typeface="Arial"/>
                <a:cs typeface="Arial"/>
              </a:rPr>
              <a:t> &gt;5 km.</a:t>
            </a:r>
            <a:endParaRPr lang="gsw-FR" sz="1200" dirty="0">
              <a:latin typeface="Arial"/>
              <a:cs typeface="Arial"/>
            </a:endParaRPr>
          </a:p>
          <a:p>
            <a:pPr marL="12700">
              <a:lnSpc>
                <a:spcPts val="1195"/>
              </a:lnSpc>
            </a:pPr>
            <a:r>
              <a:rPr lang="gsw-FR" sz="1200" i="1" spc="-5" dirty="0">
                <a:latin typeface="Arial"/>
                <a:cs typeface="Arial"/>
              </a:rPr>
              <a:t>*À mesure que l’approvisionnement en vaccins s’améliore.
</a:t>
            </a:r>
            <a:r>
              <a:rPr lang="gsw-FR" sz="1200" dirty="0">
                <a:latin typeface="Calibri"/>
                <a:cs typeface="Calibri"/>
              </a:rPr>
              <a:t>**</a:t>
            </a:r>
            <a:r>
              <a:rPr lang="gsw-FR" sz="1200" spc="-5" dirty="0">
                <a:latin typeface="Calibri"/>
                <a:cs typeface="Calibri"/>
              </a:rPr>
              <a:t> </a:t>
            </a:r>
            <a:r>
              <a:rPr lang="gsw-FR" sz="1200" spc="-5" dirty="0">
                <a:cs typeface="Calibri"/>
              </a:rPr>
              <a:t>1,5 million  de doses et 100 000 doses supplémentaires de vaccins AstraZeneca sont attendues respectivement de MTN et du gouvernement indien.</a:t>
            </a:r>
            <a:endParaRPr lang="gsw-FR" sz="1200" dirty="0">
              <a:latin typeface="Calibri"/>
              <a:cs typeface="Calibri"/>
            </a:endParaRPr>
          </a:p>
        </p:txBody>
      </p:sp>
      <p:sp>
        <p:nvSpPr>
          <p:cNvPr id="22" name="object 22"/>
          <p:cNvSpPr txBox="1"/>
          <p:nvPr/>
        </p:nvSpPr>
        <p:spPr>
          <a:xfrm>
            <a:off x="3687838" y="1128598"/>
            <a:ext cx="2148205" cy="200660"/>
          </a:xfrm>
          <a:prstGeom prst="rect">
            <a:avLst/>
          </a:prstGeom>
          <a:solidFill>
            <a:srgbClr val="E2F0E4"/>
          </a:solidFill>
        </p:spPr>
        <p:txBody>
          <a:bodyPr vert="horz" wrap="square" lIns="0" tIns="8890" rIns="0" bIns="0" rtlCol="0">
            <a:spAutoFit/>
          </a:bodyPr>
          <a:lstStyle/>
          <a:p>
            <a:pPr marL="90170">
              <a:lnSpc>
                <a:spcPct val="100000"/>
              </a:lnSpc>
              <a:spcBef>
                <a:spcPts val="70"/>
              </a:spcBef>
            </a:pPr>
            <a:r>
              <a:rPr lang="gsw-FR" sz="1200" b="1" i="1" spc="-5">
                <a:latin typeface="Arial"/>
                <a:cs typeface="Arial"/>
              </a:rPr>
              <a:t>Groupe cible prioritaire</a:t>
            </a:r>
            <a:endParaRPr lang="gsw-FR" sz="1200">
              <a:latin typeface="Arial"/>
              <a:cs typeface="Arial"/>
            </a:endParaRPr>
          </a:p>
        </p:txBody>
      </p:sp>
      <p:sp>
        <p:nvSpPr>
          <p:cNvPr id="23" name="object 23"/>
          <p:cNvSpPr txBox="1"/>
          <p:nvPr/>
        </p:nvSpPr>
        <p:spPr>
          <a:xfrm>
            <a:off x="197132" y="1682766"/>
            <a:ext cx="2402205" cy="605935"/>
          </a:xfrm>
          <a:prstGeom prst="rect">
            <a:avLst/>
          </a:prstGeom>
          <a:solidFill>
            <a:srgbClr val="FAE4D5"/>
          </a:solidFill>
        </p:spPr>
        <p:txBody>
          <a:bodyPr vert="horz" wrap="square" lIns="0" tIns="173355" rIns="0" bIns="0" rtlCol="0">
            <a:spAutoFit/>
          </a:bodyPr>
          <a:lstStyle/>
          <a:p>
            <a:pPr marL="495300">
              <a:lnSpc>
                <a:spcPct val="100000"/>
              </a:lnSpc>
              <a:spcBef>
                <a:spcPts val="1365"/>
              </a:spcBef>
            </a:pPr>
            <a:r>
              <a:rPr lang="en-ZA" sz="2800" b="1" spc="-5" dirty="0">
                <a:latin typeface="Candara"/>
                <a:cs typeface="Candara"/>
              </a:rPr>
              <a:t>Impulsion</a:t>
            </a:r>
            <a:r>
              <a:rPr sz="2800" b="1" spc="-45" dirty="0">
                <a:latin typeface="Candara"/>
                <a:cs typeface="Candara"/>
              </a:rPr>
              <a:t> </a:t>
            </a:r>
            <a:r>
              <a:rPr sz="2800" b="1" dirty="0">
                <a:latin typeface="Candara"/>
                <a:cs typeface="Candara"/>
              </a:rPr>
              <a:t>1</a:t>
            </a:r>
            <a:endParaRPr sz="2800" dirty="0">
              <a:latin typeface="Candara"/>
              <a:cs typeface="Candara"/>
            </a:endParaRPr>
          </a:p>
        </p:txBody>
      </p:sp>
      <p:sp>
        <p:nvSpPr>
          <p:cNvPr id="25" name="object 25"/>
          <p:cNvSpPr txBox="1"/>
          <p:nvPr/>
        </p:nvSpPr>
        <p:spPr>
          <a:xfrm>
            <a:off x="173579" y="3643472"/>
            <a:ext cx="2402205" cy="604653"/>
          </a:xfrm>
          <a:prstGeom prst="rect">
            <a:avLst/>
          </a:prstGeom>
          <a:solidFill>
            <a:srgbClr val="FAE4D5"/>
          </a:solidFill>
        </p:spPr>
        <p:txBody>
          <a:bodyPr vert="horz" wrap="square" lIns="0" tIns="172085" rIns="0" bIns="0" rtlCol="0">
            <a:spAutoFit/>
          </a:bodyPr>
          <a:lstStyle/>
          <a:p>
            <a:pPr marL="495934">
              <a:lnSpc>
                <a:spcPct val="100000"/>
              </a:lnSpc>
              <a:spcBef>
                <a:spcPts val="1355"/>
              </a:spcBef>
            </a:pPr>
            <a:r>
              <a:rPr lang="en-ZA" sz="2800" b="1" spc="-10" dirty="0">
                <a:latin typeface="Candara"/>
                <a:cs typeface="Candara"/>
              </a:rPr>
              <a:t>Impulsion</a:t>
            </a:r>
            <a:r>
              <a:rPr sz="2800" b="1" spc="-40" dirty="0">
                <a:latin typeface="Candara"/>
                <a:cs typeface="Candara"/>
              </a:rPr>
              <a:t> </a:t>
            </a:r>
            <a:r>
              <a:rPr sz="2800" b="1" dirty="0">
                <a:latin typeface="Candara"/>
                <a:cs typeface="Candara"/>
              </a:rPr>
              <a:t>3</a:t>
            </a:r>
            <a:endParaRPr sz="2800" dirty="0">
              <a:latin typeface="Candara"/>
              <a:cs typeface="Candara"/>
            </a:endParaRPr>
          </a:p>
        </p:txBody>
      </p:sp>
      <p:sp>
        <p:nvSpPr>
          <p:cNvPr id="27" name="object 27"/>
          <p:cNvSpPr txBox="1"/>
          <p:nvPr/>
        </p:nvSpPr>
        <p:spPr>
          <a:xfrm>
            <a:off x="5925604" y="1114196"/>
            <a:ext cx="2148840" cy="390492"/>
          </a:xfrm>
          <a:prstGeom prst="rect">
            <a:avLst/>
          </a:prstGeom>
          <a:solidFill>
            <a:srgbClr val="E2F0E4"/>
          </a:solidFill>
        </p:spPr>
        <p:txBody>
          <a:bodyPr vert="horz" wrap="square" lIns="0" tIns="8255" rIns="0" bIns="0" rtlCol="0">
            <a:spAutoFit/>
          </a:bodyPr>
          <a:lstStyle/>
          <a:p>
            <a:pPr marL="90170">
              <a:lnSpc>
                <a:spcPct val="100000"/>
              </a:lnSpc>
              <a:spcBef>
                <a:spcPts val="65"/>
              </a:spcBef>
            </a:pPr>
            <a:r>
              <a:rPr lang="gsw-FR" sz="1200" b="1" i="1" spc="-5" dirty="0">
                <a:latin typeface="Arial"/>
                <a:cs typeface="Arial"/>
              </a:rPr>
              <a:t>Qté de vaccins attendus
</a:t>
            </a:r>
            <a:endParaRPr lang="gsw-FR" sz="1200" dirty="0">
              <a:latin typeface="Arial"/>
              <a:cs typeface="Arial"/>
            </a:endParaRPr>
          </a:p>
        </p:txBody>
      </p:sp>
      <p:sp>
        <p:nvSpPr>
          <p:cNvPr id="28" name="object 28"/>
          <p:cNvSpPr txBox="1"/>
          <p:nvPr/>
        </p:nvSpPr>
        <p:spPr>
          <a:xfrm>
            <a:off x="8164436" y="1092238"/>
            <a:ext cx="3362960" cy="394980"/>
          </a:xfrm>
          <a:prstGeom prst="rect">
            <a:avLst/>
          </a:prstGeom>
          <a:solidFill>
            <a:srgbClr val="E2F0E4"/>
          </a:solidFill>
        </p:spPr>
        <p:txBody>
          <a:bodyPr vert="horz" wrap="square" lIns="0" tIns="12700" rIns="0" bIns="0" rtlCol="0">
            <a:spAutoFit/>
          </a:bodyPr>
          <a:lstStyle/>
          <a:p>
            <a:pPr marL="90170">
              <a:lnSpc>
                <a:spcPct val="100000"/>
              </a:lnSpc>
              <a:spcBef>
                <a:spcPts val="100"/>
              </a:spcBef>
            </a:pPr>
            <a:r>
              <a:rPr lang="gsw-FR" sz="1200" b="1" i="1" spc="-5">
                <a:latin typeface="Arial"/>
                <a:cs typeface="Arial"/>
              </a:rPr>
              <a:t>Population à couvrir + Stratégie
</a:t>
            </a:r>
            <a:endParaRPr lang="gsw-FR" sz="1200">
              <a:latin typeface="Arial"/>
              <a:cs typeface="Arial"/>
            </a:endParaRPr>
          </a:p>
        </p:txBody>
      </p:sp>
      <p:sp>
        <p:nvSpPr>
          <p:cNvPr id="29" name="object 29"/>
          <p:cNvSpPr/>
          <p:nvPr/>
        </p:nvSpPr>
        <p:spPr>
          <a:xfrm>
            <a:off x="3714839" y="2705036"/>
            <a:ext cx="2148205" cy="868680"/>
          </a:xfrm>
          <a:custGeom>
            <a:avLst/>
            <a:gdLst/>
            <a:ahLst/>
            <a:cxnLst/>
            <a:rect l="l" t="t" r="r" b="b"/>
            <a:pathLst>
              <a:path w="2148204" h="868679">
                <a:moveTo>
                  <a:pt x="2148116" y="0"/>
                </a:moveTo>
                <a:lnTo>
                  <a:pt x="0" y="0"/>
                </a:lnTo>
                <a:lnTo>
                  <a:pt x="0" y="841679"/>
                </a:lnTo>
                <a:lnTo>
                  <a:pt x="0" y="868680"/>
                </a:lnTo>
                <a:lnTo>
                  <a:pt x="2148116" y="868680"/>
                </a:lnTo>
                <a:lnTo>
                  <a:pt x="2148116" y="841679"/>
                </a:lnTo>
                <a:lnTo>
                  <a:pt x="2148116" y="0"/>
                </a:lnTo>
                <a:close/>
              </a:path>
            </a:pathLst>
          </a:custGeom>
          <a:solidFill>
            <a:srgbClr val="7F7F7F">
              <a:alpha val="39999"/>
            </a:srgbClr>
          </a:solidFill>
        </p:spPr>
        <p:txBody>
          <a:bodyPr wrap="square" lIns="0" tIns="0" rIns="0" bIns="0" rtlCol="0"/>
          <a:lstStyle/>
          <a:p>
            <a:endParaRPr dirty="0"/>
          </a:p>
        </p:txBody>
      </p:sp>
      <p:sp>
        <p:nvSpPr>
          <p:cNvPr id="30" name="object 30"/>
          <p:cNvSpPr txBox="1"/>
          <p:nvPr/>
        </p:nvSpPr>
        <p:spPr>
          <a:xfrm>
            <a:off x="3990238" y="2757645"/>
            <a:ext cx="1544955" cy="748030"/>
          </a:xfrm>
          <a:prstGeom prst="rect">
            <a:avLst/>
          </a:prstGeom>
        </p:spPr>
        <p:txBody>
          <a:bodyPr vert="horz" wrap="square" lIns="0" tIns="21590" rIns="0" bIns="0" rtlCol="0">
            <a:spAutoFit/>
          </a:bodyPr>
          <a:lstStyle/>
          <a:p>
            <a:pPr marL="191770" indent="-192405">
              <a:lnSpc>
                <a:spcPct val="99000"/>
              </a:lnSpc>
              <a:spcBef>
                <a:spcPts val="170"/>
              </a:spcBef>
            </a:pPr>
            <a:r>
              <a:rPr sz="1500" spc="-969" dirty="0">
                <a:solidFill>
                  <a:srgbClr val="7F7F7F"/>
                </a:solidFill>
                <a:latin typeface="Arial MT"/>
                <a:cs typeface="Arial MT"/>
              </a:rPr>
              <a:t>▪ </a:t>
            </a:r>
            <a:r>
              <a:rPr sz="1500" spc="145" dirty="0">
                <a:solidFill>
                  <a:srgbClr val="7F7F7F"/>
                </a:solidFill>
                <a:latin typeface="Arial MT"/>
                <a:cs typeface="Arial MT"/>
              </a:rPr>
              <a:t> </a:t>
            </a:r>
            <a:r>
              <a:rPr sz="1800" b="1" baseline="2314" dirty="0">
                <a:solidFill>
                  <a:srgbClr val="7F7F7F"/>
                </a:solidFill>
                <a:latin typeface="Arial"/>
                <a:cs typeface="Arial"/>
              </a:rPr>
              <a:t>2&amp;3: </a:t>
            </a:r>
            <a:r>
              <a:rPr sz="1800" spc="-7" baseline="2314" dirty="0">
                <a:solidFill>
                  <a:srgbClr val="7F7F7F"/>
                </a:solidFill>
                <a:latin typeface="Arial MT"/>
                <a:cs typeface="Arial MT"/>
              </a:rPr>
              <a:t>&gt;</a:t>
            </a:r>
            <a:r>
              <a:rPr sz="1800" baseline="2314" dirty="0">
                <a:solidFill>
                  <a:srgbClr val="7F7F7F"/>
                </a:solidFill>
                <a:latin typeface="Arial MT"/>
                <a:cs typeface="Arial MT"/>
              </a:rPr>
              <a:t>50</a:t>
            </a:r>
            <a:r>
              <a:rPr sz="1800" spc="7" baseline="2314" dirty="0">
                <a:solidFill>
                  <a:srgbClr val="7F7F7F"/>
                </a:solidFill>
                <a:latin typeface="Arial MT"/>
                <a:cs typeface="Arial MT"/>
              </a:rPr>
              <a:t> </a:t>
            </a:r>
            <a:r>
              <a:rPr sz="1800" baseline="2314" dirty="0">
                <a:solidFill>
                  <a:srgbClr val="7F7F7F"/>
                </a:solidFill>
                <a:latin typeface="Arial MT"/>
                <a:cs typeface="Arial MT"/>
              </a:rPr>
              <a:t>-</a:t>
            </a:r>
            <a:r>
              <a:rPr sz="1800" spc="-7" baseline="2314" dirty="0">
                <a:solidFill>
                  <a:srgbClr val="7F7F7F"/>
                </a:solidFill>
                <a:latin typeface="Arial MT"/>
                <a:cs typeface="Arial MT"/>
              </a:rPr>
              <a:t> </a:t>
            </a:r>
            <a:r>
              <a:rPr sz="1800" baseline="2314" dirty="0">
                <a:solidFill>
                  <a:srgbClr val="7F7F7F"/>
                </a:solidFill>
                <a:latin typeface="Arial MT"/>
                <a:cs typeface="Arial MT"/>
              </a:rPr>
              <a:t>5</a:t>
            </a:r>
            <a:r>
              <a:rPr sz="1800" spc="15" baseline="2314" dirty="0">
                <a:solidFill>
                  <a:srgbClr val="7F7F7F"/>
                </a:solidFill>
                <a:latin typeface="Arial MT"/>
                <a:cs typeface="Arial MT"/>
              </a:rPr>
              <a:t>9</a:t>
            </a:r>
            <a:r>
              <a:rPr sz="1800" spc="-15" baseline="2314" dirty="0">
                <a:solidFill>
                  <a:srgbClr val="7F7F7F"/>
                </a:solidFill>
                <a:latin typeface="Arial MT"/>
                <a:cs typeface="Arial MT"/>
              </a:rPr>
              <a:t>y</a:t>
            </a:r>
            <a:r>
              <a:rPr sz="1800" spc="15" baseline="2314" dirty="0">
                <a:solidFill>
                  <a:srgbClr val="7F7F7F"/>
                </a:solidFill>
                <a:latin typeface="Arial MT"/>
                <a:cs typeface="Arial MT"/>
              </a:rPr>
              <a:t>e</a:t>
            </a:r>
            <a:r>
              <a:rPr sz="1800" baseline="2314" dirty="0">
                <a:solidFill>
                  <a:srgbClr val="7F7F7F"/>
                </a:solidFill>
                <a:latin typeface="Arial MT"/>
                <a:cs typeface="Arial MT"/>
              </a:rPr>
              <a:t>a</a:t>
            </a:r>
            <a:r>
              <a:rPr sz="1800" spc="-15" baseline="2314" dirty="0">
                <a:solidFill>
                  <a:srgbClr val="7F7F7F"/>
                </a:solidFill>
                <a:latin typeface="Arial MT"/>
                <a:cs typeface="Arial MT"/>
              </a:rPr>
              <a:t>r</a:t>
            </a:r>
            <a:r>
              <a:rPr sz="1800" spc="7" baseline="2314" dirty="0">
                <a:solidFill>
                  <a:srgbClr val="7F7F7F"/>
                </a:solidFill>
                <a:latin typeface="Arial MT"/>
                <a:cs typeface="Arial MT"/>
              </a:rPr>
              <a:t>s</a:t>
            </a:r>
            <a:r>
              <a:rPr sz="1800" baseline="2314" dirty="0">
                <a:solidFill>
                  <a:srgbClr val="7F7F7F"/>
                </a:solidFill>
                <a:latin typeface="Arial MT"/>
                <a:cs typeface="Arial MT"/>
              </a:rPr>
              <a:t>,  </a:t>
            </a:r>
            <a:r>
              <a:rPr sz="1200" spc="-5" dirty="0">
                <a:solidFill>
                  <a:srgbClr val="7F7F7F"/>
                </a:solidFill>
                <a:latin typeface="Arial MT"/>
                <a:cs typeface="Arial MT"/>
              </a:rPr>
              <a:t>70+, </a:t>
            </a:r>
            <a:r>
              <a:rPr sz="1200" dirty="0">
                <a:solidFill>
                  <a:srgbClr val="7F7F7F"/>
                </a:solidFill>
                <a:latin typeface="Arial MT"/>
                <a:cs typeface="Arial MT"/>
              </a:rPr>
              <a:t>people 18 - </a:t>
            </a:r>
            <a:r>
              <a:rPr sz="1200" spc="5" dirty="0">
                <a:solidFill>
                  <a:srgbClr val="7F7F7F"/>
                </a:solidFill>
                <a:latin typeface="Arial MT"/>
                <a:cs typeface="Arial MT"/>
              </a:rPr>
              <a:t> </a:t>
            </a:r>
            <a:r>
              <a:rPr sz="1200" dirty="0">
                <a:solidFill>
                  <a:srgbClr val="7F7F7F"/>
                </a:solidFill>
                <a:latin typeface="Arial MT"/>
                <a:cs typeface="Arial MT"/>
              </a:rPr>
              <a:t>48years </a:t>
            </a:r>
            <a:r>
              <a:rPr sz="1200" spc="-5" dirty="0">
                <a:solidFill>
                  <a:srgbClr val="7F7F7F"/>
                </a:solidFill>
                <a:latin typeface="Arial MT"/>
                <a:cs typeface="Arial MT"/>
              </a:rPr>
              <a:t>with Co- </a:t>
            </a:r>
            <a:r>
              <a:rPr sz="1200" dirty="0">
                <a:solidFill>
                  <a:srgbClr val="7F7F7F"/>
                </a:solidFill>
                <a:latin typeface="Arial MT"/>
                <a:cs typeface="Arial MT"/>
              </a:rPr>
              <a:t> </a:t>
            </a:r>
            <a:r>
              <a:rPr sz="1200" spc="-5" dirty="0">
                <a:solidFill>
                  <a:srgbClr val="7F7F7F"/>
                </a:solidFill>
                <a:latin typeface="Arial MT"/>
                <a:cs typeface="Arial MT"/>
              </a:rPr>
              <a:t>morbidities</a:t>
            </a:r>
            <a:endParaRPr sz="1200" dirty="0">
              <a:latin typeface="Arial MT"/>
              <a:cs typeface="Arial MT"/>
            </a:endParaRPr>
          </a:p>
        </p:txBody>
      </p:sp>
      <p:sp>
        <p:nvSpPr>
          <p:cNvPr id="31" name="object 31"/>
          <p:cNvSpPr/>
          <p:nvPr/>
        </p:nvSpPr>
        <p:spPr>
          <a:xfrm>
            <a:off x="3687838" y="2678036"/>
            <a:ext cx="2148205" cy="868680"/>
          </a:xfrm>
          <a:custGeom>
            <a:avLst/>
            <a:gdLst/>
            <a:ahLst/>
            <a:cxnLst/>
            <a:rect l="l" t="t" r="r" b="b"/>
            <a:pathLst>
              <a:path w="2148204" h="868679">
                <a:moveTo>
                  <a:pt x="0" y="0"/>
                </a:moveTo>
                <a:lnTo>
                  <a:pt x="2148116" y="0"/>
                </a:lnTo>
                <a:lnTo>
                  <a:pt x="2148116" y="868679"/>
                </a:lnTo>
                <a:lnTo>
                  <a:pt x="0" y="868679"/>
                </a:lnTo>
                <a:lnTo>
                  <a:pt x="0" y="0"/>
                </a:lnTo>
                <a:close/>
              </a:path>
            </a:pathLst>
          </a:custGeom>
          <a:solidFill>
            <a:srgbClr val="DDEAF6"/>
          </a:solidFill>
        </p:spPr>
        <p:txBody>
          <a:bodyPr wrap="square" lIns="0" tIns="0" rIns="0" bIns="0" rtlCol="0"/>
          <a:lstStyle/>
          <a:p>
            <a:endParaRPr dirty="0"/>
          </a:p>
        </p:txBody>
      </p:sp>
      <p:sp>
        <p:nvSpPr>
          <p:cNvPr id="32" name="object 32"/>
          <p:cNvSpPr txBox="1"/>
          <p:nvPr/>
        </p:nvSpPr>
        <p:spPr>
          <a:xfrm>
            <a:off x="3714838" y="2700261"/>
            <a:ext cx="2148205" cy="783803"/>
          </a:xfrm>
          <a:prstGeom prst="rect">
            <a:avLst/>
          </a:prstGeom>
        </p:spPr>
        <p:txBody>
          <a:bodyPr vert="horz" wrap="square" lIns="0" tIns="52069" rIns="0" bIns="0" rtlCol="0">
            <a:spAutoFit/>
          </a:bodyPr>
          <a:lstStyle/>
          <a:p>
            <a:pPr marL="440055" marR="347980" indent="-192405">
              <a:lnSpc>
                <a:spcPct val="99000"/>
              </a:lnSpc>
              <a:spcBef>
                <a:spcPts val="409"/>
              </a:spcBef>
              <a:buClr>
                <a:srgbClr val="41844A"/>
              </a:buClr>
              <a:buSzPct val="125000"/>
              <a:buFont typeface="Arial MT"/>
              <a:buChar char="▪"/>
              <a:tabLst>
                <a:tab pos="440690" algn="l"/>
              </a:tabLst>
            </a:pPr>
            <a:r>
              <a:rPr lang="gsw-FR" sz="1800" b="1" baseline="2314">
                <a:latin typeface="Arial"/>
                <a:cs typeface="Arial"/>
              </a:rPr>
              <a:t>2&amp;3 :</a:t>
            </a:r>
            <a:r>
              <a:rPr lang="gsw-FR" sz="1800" b="1" spc="-44" baseline="2314">
                <a:latin typeface="Arial"/>
                <a:cs typeface="Arial"/>
              </a:rPr>
              <a:t> </a:t>
            </a:r>
            <a:r>
              <a:rPr lang="gsw-FR" sz="1800" spc="-7" baseline="2314">
                <a:latin typeface="Arial MT"/>
                <a:cs typeface="Arial MT"/>
              </a:rPr>
              <a:t>&gt;50</a:t>
            </a:r>
            <a:r>
              <a:rPr lang="gsw-FR" sz="1800" spc="-37" baseline="2314">
                <a:latin typeface="Arial MT"/>
                <a:cs typeface="Arial MT"/>
              </a:rPr>
              <a:t> </a:t>
            </a:r>
            <a:r>
              <a:rPr lang="gsw-FR" spc="-37" baseline="2314">
                <a:latin typeface="Arial MT"/>
                <a:cs typeface="Arial MT"/>
              </a:rPr>
              <a:t>à 59 ans</a:t>
            </a:r>
            <a:r>
              <a:rPr lang="gsw-FR" sz="1800" spc="-52" baseline="2314">
                <a:latin typeface="Arial MT"/>
                <a:cs typeface="Arial MT"/>
              </a:rPr>
              <a:t> </a:t>
            </a:r>
            <a:r>
              <a:rPr lang="gsw-FR" sz="1800" baseline="2314">
                <a:latin typeface="Arial MT"/>
                <a:cs typeface="Arial MT"/>
              </a:rPr>
              <a:t>, </a:t>
            </a:r>
            <a:r>
              <a:rPr lang="gsw-FR" sz="1800" spc="-480" baseline="2314">
                <a:latin typeface="Arial MT"/>
                <a:cs typeface="Arial MT"/>
              </a:rPr>
              <a:t> </a:t>
            </a:r>
            <a:r>
              <a:rPr lang="gsw-FR" sz="1200" spc="-5">
                <a:latin typeface="Arial MT"/>
                <a:cs typeface="Arial MT"/>
              </a:rPr>
              <a:t>70+, </a:t>
            </a:r>
            <a:r>
              <a:rPr lang="gsw-FR" sz="1200">
                <a:latin typeface="Arial MT"/>
                <a:cs typeface="Arial MT"/>
              </a:rPr>
              <a:t>personnes 18 à </a:t>
            </a:r>
            <a:r>
              <a:rPr lang="gsw-FR" sz="1200" spc="5">
                <a:latin typeface="Arial MT"/>
                <a:cs typeface="Arial MT"/>
              </a:rPr>
              <a:t> </a:t>
            </a:r>
            <a:r>
              <a:rPr lang="gsw-FR" sz="1200">
                <a:latin typeface="Arial MT"/>
                <a:cs typeface="Arial MT"/>
              </a:rPr>
              <a:t>48 ans atteintes de co</a:t>
            </a:r>
            <a:r>
              <a:rPr lang="gsw-FR" sz="1200" spc="-5">
                <a:latin typeface="Arial MT"/>
                <a:cs typeface="Arial MT"/>
              </a:rPr>
              <a:t>morbidités</a:t>
            </a:r>
            <a:endParaRPr lang="gsw-FR" sz="1200">
              <a:latin typeface="Arial MT"/>
              <a:cs typeface="Arial MT"/>
            </a:endParaRPr>
          </a:p>
        </p:txBody>
      </p:sp>
      <p:sp>
        <p:nvSpPr>
          <p:cNvPr id="33" name="object 33"/>
          <p:cNvSpPr txBox="1"/>
          <p:nvPr/>
        </p:nvSpPr>
        <p:spPr>
          <a:xfrm>
            <a:off x="6226924" y="3062539"/>
            <a:ext cx="1263650" cy="170180"/>
          </a:xfrm>
          <a:prstGeom prst="rect">
            <a:avLst/>
          </a:prstGeom>
        </p:spPr>
        <p:txBody>
          <a:bodyPr vert="horz" wrap="square" lIns="0" tIns="0" rIns="0" bIns="0" rtlCol="0">
            <a:spAutoFit/>
          </a:bodyPr>
          <a:lstStyle/>
          <a:p>
            <a:pPr>
              <a:lnSpc>
                <a:spcPts val="1325"/>
              </a:lnSpc>
            </a:pPr>
            <a:r>
              <a:rPr sz="1200" b="1" dirty="0">
                <a:solidFill>
                  <a:srgbClr val="7F7F7F"/>
                </a:solidFill>
                <a:latin typeface="Arial"/>
                <a:cs typeface="Arial"/>
              </a:rPr>
              <a:t>33.3m</a:t>
            </a:r>
            <a:r>
              <a:rPr sz="1200" b="1" spc="-40" dirty="0">
                <a:solidFill>
                  <a:srgbClr val="7F7F7F"/>
                </a:solidFill>
                <a:latin typeface="Arial"/>
                <a:cs typeface="Arial"/>
              </a:rPr>
              <a:t> </a:t>
            </a:r>
            <a:r>
              <a:rPr sz="1200" b="1" dirty="0">
                <a:solidFill>
                  <a:srgbClr val="7F7F7F"/>
                </a:solidFill>
                <a:latin typeface="Arial"/>
                <a:cs typeface="Arial"/>
              </a:rPr>
              <a:t>doses</a:t>
            </a:r>
            <a:r>
              <a:rPr sz="1200" b="1" spc="-30" dirty="0">
                <a:solidFill>
                  <a:srgbClr val="7F7F7F"/>
                </a:solidFill>
                <a:latin typeface="Arial"/>
                <a:cs typeface="Arial"/>
              </a:rPr>
              <a:t> </a:t>
            </a:r>
            <a:r>
              <a:rPr sz="1200" b="1" spc="-5" dirty="0">
                <a:solidFill>
                  <a:srgbClr val="7F7F7F"/>
                </a:solidFill>
                <a:latin typeface="Arial"/>
                <a:cs typeface="Arial"/>
              </a:rPr>
              <a:t>(AZ)</a:t>
            </a:r>
            <a:endParaRPr sz="1200" dirty="0">
              <a:latin typeface="Arial"/>
              <a:cs typeface="Arial"/>
            </a:endParaRPr>
          </a:p>
        </p:txBody>
      </p:sp>
      <p:sp>
        <p:nvSpPr>
          <p:cNvPr id="34" name="object 34"/>
          <p:cNvSpPr txBox="1"/>
          <p:nvPr/>
        </p:nvSpPr>
        <p:spPr>
          <a:xfrm>
            <a:off x="5925959" y="2705036"/>
            <a:ext cx="2174240" cy="697627"/>
          </a:xfrm>
          <a:prstGeom prst="rect">
            <a:avLst/>
          </a:prstGeom>
          <a:solidFill>
            <a:srgbClr val="DDEAF6"/>
          </a:solidFill>
        </p:spPr>
        <p:txBody>
          <a:bodyPr vert="horz" wrap="square" lIns="0" tIns="0" rIns="0" bIns="0" rtlCol="0">
            <a:spAutoFit/>
          </a:bodyPr>
          <a:lstStyle/>
          <a:p>
            <a:pPr>
              <a:lnSpc>
                <a:spcPct val="100000"/>
              </a:lnSpc>
            </a:pPr>
            <a:endParaRPr lang="gsw-FR" sz="1300" dirty="0">
              <a:latin typeface="Times New Roman"/>
              <a:cs typeface="Times New Roman"/>
            </a:endParaRPr>
          </a:p>
          <a:p>
            <a:pPr marL="274320">
              <a:lnSpc>
                <a:spcPct val="100000"/>
              </a:lnSpc>
              <a:spcBef>
                <a:spcPts val="994"/>
              </a:spcBef>
            </a:pPr>
            <a:r>
              <a:rPr lang="gsw-FR" sz="1200" b="1" dirty="0">
                <a:latin typeface="Arial"/>
                <a:cs typeface="Arial"/>
              </a:rPr>
              <a:t>33,3 millions de</a:t>
            </a:r>
            <a:r>
              <a:rPr lang="gsw-FR" sz="1200" b="1" spc="-25" dirty="0">
                <a:latin typeface="Arial"/>
                <a:cs typeface="Arial"/>
              </a:rPr>
              <a:t> </a:t>
            </a:r>
            <a:r>
              <a:rPr lang="gsw-FR" sz="1200" b="1" dirty="0">
                <a:latin typeface="Arial"/>
                <a:cs typeface="Arial"/>
              </a:rPr>
              <a:t>doses</a:t>
            </a:r>
            <a:r>
              <a:rPr lang="gsw-FR" sz="1200" b="1" spc="-25" dirty="0">
                <a:latin typeface="Arial"/>
                <a:cs typeface="Arial"/>
              </a:rPr>
              <a:t> </a:t>
            </a:r>
            <a:r>
              <a:rPr lang="gsw-FR" sz="1200" b="1" spc="-5" dirty="0">
                <a:latin typeface="Arial"/>
                <a:cs typeface="Arial"/>
              </a:rPr>
              <a:t>(AZ)</a:t>
            </a:r>
            <a:endParaRPr lang="gsw-FR" sz="1200" dirty="0">
              <a:latin typeface="Arial"/>
              <a:cs typeface="Arial"/>
            </a:endParaRPr>
          </a:p>
        </p:txBody>
      </p:sp>
      <p:sp>
        <p:nvSpPr>
          <p:cNvPr id="35" name="object 35"/>
          <p:cNvSpPr/>
          <p:nvPr/>
        </p:nvSpPr>
        <p:spPr>
          <a:xfrm>
            <a:off x="8191437" y="2641675"/>
            <a:ext cx="3362960" cy="932180"/>
          </a:xfrm>
          <a:custGeom>
            <a:avLst/>
            <a:gdLst/>
            <a:ahLst/>
            <a:cxnLst/>
            <a:rect l="l" t="t" r="r" b="b"/>
            <a:pathLst>
              <a:path w="3362959" h="932179">
                <a:moveTo>
                  <a:pt x="3362769" y="0"/>
                </a:moveTo>
                <a:lnTo>
                  <a:pt x="0" y="0"/>
                </a:lnTo>
                <a:lnTo>
                  <a:pt x="0" y="905040"/>
                </a:lnTo>
                <a:lnTo>
                  <a:pt x="0" y="932040"/>
                </a:lnTo>
                <a:lnTo>
                  <a:pt x="3362769" y="932040"/>
                </a:lnTo>
                <a:lnTo>
                  <a:pt x="3362769" y="905040"/>
                </a:lnTo>
                <a:lnTo>
                  <a:pt x="3362769" y="0"/>
                </a:lnTo>
                <a:close/>
              </a:path>
            </a:pathLst>
          </a:custGeom>
          <a:solidFill>
            <a:srgbClr val="7F7F7F">
              <a:alpha val="39999"/>
            </a:srgbClr>
          </a:solidFill>
        </p:spPr>
        <p:txBody>
          <a:bodyPr wrap="square" lIns="0" tIns="0" rIns="0" bIns="0" rtlCol="0"/>
          <a:lstStyle/>
          <a:p>
            <a:endParaRPr dirty="0"/>
          </a:p>
        </p:txBody>
      </p:sp>
      <p:sp>
        <p:nvSpPr>
          <p:cNvPr id="36" name="object 36"/>
          <p:cNvSpPr txBox="1"/>
          <p:nvPr/>
        </p:nvSpPr>
        <p:spPr>
          <a:xfrm>
            <a:off x="8465756" y="2725603"/>
            <a:ext cx="2868295" cy="762000"/>
          </a:xfrm>
          <a:prstGeom prst="rect">
            <a:avLst/>
          </a:prstGeom>
        </p:spPr>
        <p:txBody>
          <a:bodyPr vert="horz" wrap="square" lIns="0" tIns="19685" rIns="0" bIns="0" rtlCol="0">
            <a:spAutoFit/>
          </a:bodyPr>
          <a:lstStyle/>
          <a:p>
            <a:pPr>
              <a:lnSpc>
                <a:spcPct val="100000"/>
              </a:lnSpc>
              <a:spcBef>
                <a:spcPts val="155"/>
              </a:spcBef>
              <a:tabLst>
                <a:tab pos="285750" algn="l"/>
              </a:tabLst>
            </a:pPr>
            <a:r>
              <a:rPr sz="1500" dirty="0">
                <a:solidFill>
                  <a:srgbClr val="7F7F7F"/>
                </a:solidFill>
                <a:latin typeface="Arial MT"/>
                <a:cs typeface="Arial MT"/>
              </a:rPr>
              <a:t>•	</a:t>
            </a:r>
            <a:r>
              <a:rPr sz="1800" b="1" baseline="2314" dirty="0">
                <a:solidFill>
                  <a:srgbClr val="7F7F7F"/>
                </a:solidFill>
                <a:latin typeface="Arial"/>
                <a:cs typeface="Arial"/>
              </a:rPr>
              <a:t>16.7m</a:t>
            </a:r>
            <a:r>
              <a:rPr sz="1800" b="1" spc="-52" baseline="2314" dirty="0">
                <a:solidFill>
                  <a:srgbClr val="7F7F7F"/>
                </a:solidFill>
                <a:latin typeface="Arial"/>
                <a:cs typeface="Arial"/>
              </a:rPr>
              <a:t> </a:t>
            </a:r>
            <a:r>
              <a:rPr sz="1800" b="1" spc="-7" baseline="2314" dirty="0">
                <a:solidFill>
                  <a:srgbClr val="7F7F7F"/>
                </a:solidFill>
                <a:latin typeface="Arial"/>
                <a:cs typeface="Arial"/>
              </a:rPr>
              <a:t>persons</a:t>
            </a:r>
            <a:endParaRPr sz="1800" baseline="2314" dirty="0">
              <a:latin typeface="Arial"/>
              <a:cs typeface="Arial"/>
            </a:endParaRPr>
          </a:p>
          <a:p>
            <a:pPr marL="285750" marR="264795" indent="-286385">
              <a:lnSpc>
                <a:spcPts val="1410"/>
              </a:lnSpc>
              <a:spcBef>
                <a:spcPts val="75"/>
              </a:spcBef>
              <a:tabLst>
                <a:tab pos="285750" algn="l"/>
                <a:tab pos="1816100" algn="l"/>
              </a:tabLst>
            </a:pPr>
            <a:r>
              <a:rPr sz="1500" dirty="0">
                <a:solidFill>
                  <a:srgbClr val="7F7F7F"/>
                </a:solidFill>
                <a:latin typeface="Arial MT"/>
                <a:cs typeface="Arial MT"/>
              </a:rPr>
              <a:t>•	</a:t>
            </a:r>
            <a:r>
              <a:rPr sz="1800" baseline="2314" dirty="0">
                <a:solidFill>
                  <a:srgbClr val="7F7F7F"/>
                </a:solidFill>
                <a:latin typeface="Arial MT"/>
                <a:cs typeface="Arial MT"/>
              </a:rPr>
              <a:t>Vaccinated</a:t>
            </a:r>
            <a:r>
              <a:rPr sz="1800" spc="7" baseline="2314" dirty="0">
                <a:solidFill>
                  <a:srgbClr val="7F7F7F"/>
                </a:solidFill>
                <a:latin typeface="Arial MT"/>
                <a:cs typeface="Arial MT"/>
              </a:rPr>
              <a:t> </a:t>
            </a:r>
            <a:r>
              <a:rPr sz="1800" spc="-7" baseline="2314" dirty="0">
                <a:solidFill>
                  <a:srgbClr val="7F7F7F"/>
                </a:solidFill>
                <a:latin typeface="Arial MT"/>
                <a:cs typeface="Arial MT"/>
              </a:rPr>
              <a:t>using</a:t>
            </a:r>
            <a:r>
              <a:rPr sz="1800" spc="52" baseline="2314" dirty="0">
                <a:solidFill>
                  <a:srgbClr val="7F7F7F"/>
                </a:solidFill>
                <a:latin typeface="Arial MT"/>
                <a:cs typeface="Arial MT"/>
              </a:rPr>
              <a:t> </a:t>
            </a:r>
            <a:r>
              <a:rPr sz="1800" b="1" spc="-7" baseline="2314" dirty="0">
                <a:solidFill>
                  <a:srgbClr val="7F7F7F"/>
                </a:solidFill>
                <a:latin typeface="Arial"/>
                <a:cs typeface="Arial"/>
              </a:rPr>
              <a:t>FP	(50%),</a:t>
            </a:r>
            <a:r>
              <a:rPr sz="1800" b="1" spc="-112" baseline="2314" dirty="0">
                <a:solidFill>
                  <a:srgbClr val="7F7F7F"/>
                </a:solidFill>
                <a:latin typeface="Arial"/>
                <a:cs typeface="Arial"/>
              </a:rPr>
              <a:t> </a:t>
            </a:r>
            <a:r>
              <a:rPr sz="1800" b="1" baseline="2314" dirty="0">
                <a:solidFill>
                  <a:srgbClr val="7F7F7F"/>
                </a:solidFill>
                <a:latin typeface="Arial"/>
                <a:cs typeface="Arial"/>
              </a:rPr>
              <a:t>TFP </a:t>
            </a:r>
            <a:r>
              <a:rPr sz="1800" b="1" spc="-472" baseline="2314" dirty="0">
                <a:solidFill>
                  <a:srgbClr val="7F7F7F"/>
                </a:solidFill>
                <a:latin typeface="Arial"/>
                <a:cs typeface="Arial"/>
              </a:rPr>
              <a:t> </a:t>
            </a:r>
            <a:r>
              <a:rPr sz="1200" b="1" spc="-5" dirty="0">
                <a:solidFill>
                  <a:srgbClr val="7F7F7F"/>
                </a:solidFill>
                <a:latin typeface="Arial"/>
                <a:cs typeface="Arial"/>
              </a:rPr>
              <a:t>(30%), </a:t>
            </a:r>
            <a:r>
              <a:rPr sz="1200" b="1" dirty="0">
                <a:solidFill>
                  <a:srgbClr val="7F7F7F"/>
                </a:solidFill>
                <a:latin typeface="Arial"/>
                <a:cs typeface="Arial"/>
              </a:rPr>
              <a:t>MT</a:t>
            </a:r>
            <a:r>
              <a:rPr sz="1200" b="1" spc="325" dirty="0">
                <a:solidFill>
                  <a:srgbClr val="7F7F7F"/>
                </a:solidFill>
                <a:latin typeface="Arial"/>
                <a:cs typeface="Arial"/>
              </a:rPr>
              <a:t> </a:t>
            </a:r>
            <a:r>
              <a:rPr sz="1200" b="1" dirty="0">
                <a:solidFill>
                  <a:srgbClr val="7F7F7F"/>
                </a:solidFill>
                <a:latin typeface="Arial"/>
                <a:cs typeface="Arial"/>
              </a:rPr>
              <a:t>(20%)</a:t>
            </a:r>
            <a:endParaRPr sz="1200" dirty="0">
              <a:latin typeface="Arial"/>
              <a:cs typeface="Arial"/>
            </a:endParaRPr>
          </a:p>
          <a:p>
            <a:pPr>
              <a:lnSpc>
                <a:spcPts val="1430"/>
              </a:lnSpc>
              <a:tabLst>
                <a:tab pos="285750" algn="l"/>
              </a:tabLst>
            </a:pPr>
            <a:r>
              <a:rPr sz="1500" dirty="0">
                <a:solidFill>
                  <a:srgbClr val="7F7F7F"/>
                </a:solidFill>
                <a:latin typeface="Arial MT"/>
                <a:cs typeface="Arial MT"/>
              </a:rPr>
              <a:t>•	</a:t>
            </a:r>
            <a:r>
              <a:rPr sz="1800" b="1" spc="-7" baseline="2314" dirty="0">
                <a:solidFill>
                  <a:srgbClr val="7F7F7F"/>
                </a:solidFill>
                <a:latin typeface="Arial"/>
                <a:cs typeface="Arial"/>
              </a:rPr>
              <a:t>Campaign mode</a:t>
            </a:r>
            <a:r>
              <a:rPr sz="1800" b="1" baseline="2314" dirty="0">
                <a:solidFill>
                  <a:srgbClr val="7F7F7F"/>
                </a:solidFill>
                <a:latin typeface="Arial"/>
                <a:cs typeface="Arial"/>
              </a:rPr>
              <a:t> (10days)</a:t>
            </a:r>
            <a:r>
              <a:rPr sz="1800" b="1" spc="-7" baseline="2314" dirty="0">
                <a:solidFill>
                  <a:srgbClr val="7F7F7F"/>
                </a:solidFill>
                <a:latin typeface="Arial"/>
                <a:cs typeface="Arial"/>
              </a:rPr>
              <a:t> </a:t>
            </a:r>
            <a:r>
              <a:rPr sz="1800" b="1" baseline="2314" dirty="0">
                <a:solidFill>
                  <a:srgbClr val="7F7F7F"/>
                </a:solidFill>
                <a:latin typeface="Arial"/>
                <a:cs typeface="Arial"/>
              </a:rPr>
              <a:t>in</a:t>
            </a:r>
            <a:r>
              <a:rPr sz="1800" b="1" spc="-7" baseline="2314" dirty="0">
                <a:solidFill>
                  <a:srgbClr val="7F7F7F"/>
                </a:solidFill>
                <a:latin typeface="Arial"/>
                <a:cs typeface="Arial"/>
              </a:rPr>
              <a:t> rounds</a:t>
            </a:r>
            <a:endParaRPr sz="1800" baseline="2314" dirty="0">
              <a:latin typeface="Arial"/>
              <a:cs typeface="Arial"/>
            </a:endParaRPr>
          </a:p>
        </p:txBody>
      </p:sp>
      <p:sp>
        <p:nvSpPr>
          <p:cNvPr id="37" name="object 37"/>
          <p:cNvSpPr/>
          <p:nvPr/>
        </p:nvSpPr>
        <p:spPr>
          <a:xfrm>
            <a:off x="8164436" y="2614676"/>
            <a:ext cx="3362960" cy="932180"/>
          </a:xfrm>
          <a:custGeom>
            <a:avLst/>
            <a:gdLst/>
            <a:ahLst/>
            <a:cxnLst/>
            <a:rect l="l" t="t" r="r" b="b"/>
            <a:pathLst>
              <a:path w="3362959" h="932179">
                <a:moveTo>
                  <a:pt x="0" y="0"/>
                </a:moveTo>
                <a:lnTo>
                  <a:pt x="3362769" y="0"/>
                </a:lnTo>
                <a:lnTo>
                  <a:pt x="3362769" y="932040"/>
                </a:lnTo>
                <a:lnTo>
                  <a:pt x="0" y="932040"/>
                </a:lnTo>
                <a:lnTo>
                  <a:pt x="0" y="0"/>
                </a:lnTo>
                <a:close/>
              </a:path>
            </a:pathLst>
          </a:custGeom>
          <a:solidFill>
            <a:srgbClr val="DDEAF6"/>
          </a:solidFill>
        </p:spPr>
        <p:txBody>
          <a:bodyPr wrap="square" lIns="0" tIns="0" rIns="0" bIns="0" rtlCol="0"/>
          <a:lstStyle/>
          <a:p>
            <a:endParaRPr dirty="0"/>
          </a:p>
        </p:txBody>
      </p:sp>
      <p:sp>
        <p:nvSpPr>
          <p:cNvPr id="38" name="object 38"/>
          <p:cNvSpPr txBox="1"/>
          <p:nvPr/>
        </p:nvSpPr>
        <p:spPr>
          <a:xfrm>
            <a:off x="8206648" y="2706370"/>
            <a:ext cx="3293240" cy="765979"/>
          </a:xfrm>
          <a:prstGeom prst="rect">
            <a:avLst/>
          </a:prstGeom>
        </p:spPr>
        <p:txBody>
          <a:bodyPr vert="horz" wrap="square" lIns="0" tIns="12700" rIns="0" bIns="0" rtlCol="0">
            <a:spAutoFit/>
          </a:bodyPr>
          <a:lstStyle/>
          <a:p>
            <a:pPr marL="296545" indent="-284480">
              <a:lnSpc>
                <a:spcPct val="100000"/>
              </a:lnSpc>
              <a:spcBef>
                <a:spcPts val="100"/>
              </a:spcBef>
              <a:buClr>
                <a:srgbClr val="41844A"/>
              </a:buClr>
              <a:buSzPct val="125000"/>
              <a:buFont typeface="Arial MT"/>
              <a:buChar char="•"/>
              <a:tabLst>
                <a:tab pos="296545" algn="l"/>
                <a:tab pos="297180" algn="l"/>
              </a:tabLst>
            </a:pPr>
            <a:r>
              <a:rPr lang="gsw-FR" sz="1600" b="1" baseline="2314" dirty="0">
                <a:latin typeface="Arial"/>
                <a:cs typeface="Arial"/>
              </a:rPr>
              <a:t>16,7 millions de personnes
</a:t>
            </a:r>
            <a:r>
              <a:rPr lang="fr-FR" sz="1600" spc="7" baseline="2314" dirty="0">
                <a:latin typeface="Arial MT"/>
                <a:cs typeface="Arial MT"/>
              </a:rPr>
              <a:t>Vaccinées en utilisant des SF (50 %), des SFP (30 %), des Équipe mobiles  (EM)(20 %)</a:t>
            </a:r>
            <a:endParaRPr lang="gsw-FR" sz="1600" dirty="0">
              <a:latin typeface="Arial"/>
              <a:cs typeface="Arial"/>
            </a:endParaRPr>
          </a:p>
          <a:p>
            <a:pPr marL="296545" indent="-284480">
              <a:lnSpc>
                <a:spcPts val="1420"/>
              </a:lnSpc>
              <a:buClr>
                <a:srgbClr val="41844A"/>
              </a:buClr>
              <a:buSzPct val="125000"/>
              <a:buFont typeface="Arial MT"/>
              <a:buChar char="•"/>
              <a:tabLst>
                <a:tab pos="296545" algn="l"/>
                <a:tab pos="297180" algn="l"/>
              </a:tabLst>
            </a:pPr>
            <a:r>
              <a:rPr lang="fr-FR" sz="1600" b="1" spc="-7" baseline="2314" dirty="0">
                <a:latin typeface="Arial"/>
                <a:cs typeface="Arial"/>
              </a:rPr>
              <a:t>Mode de campagne (~10 jours) en cycles</a:t>
            </a:r>
            <a:endParaRPr lang="gsw-FR" sz="1600" baseline="2314" dirty="0">
              <a:latin typeface="Arial"/>
              <a:cs typeface="Arial"/>
            </a:endParaRPr>
          </a:p>
        </p:txBody>
      </p:sp>
      <p:sp>
        <p:nvSpPr>
          <p:cNvPr id="39" name="object 39"/>
          <p:cNvSpPr txBox="1"/>
          <p:nvPr/>
        </p:nvSpPr>
        <p:spPr>
          <a:xfrm>
            <a:off x="4008234" y="3843639"/>
            <a:ext cx="1732280" cy="657860"/>
          </a:xfrm>
          <a:prstGeom prst="rect">
            <a:avLst/>
          </a:prstGeom>
        </p:spPr>
        <p:txBody>
          <a:bodyPr vert="horz" wrap="square" lIns="0" tIns="0" rIns="0" bIns="0" rtlCol="0">
            <a:spAutoFit/>
          </a:bodyPr>
          <a:lstStyle/>
          <a:p>
            <a:pPr>
              <a:lnSpc>
                <a:spcPts val="1215"/>
              </a:lnSpc>
            </a:pPr>
            <a:r>
              <a:rPr sz="1100" b="1" dirty="0">
                <a:solidFill>
                  <a:srgbClr val="7F7F7F"/>
                </a:solidFill>
                <a:latin typeface="Arial"/>
                <a:cs typeface="Arial"/>
              </a:rPr>
              <a:t>Priority Group</a:t>
            </a:r>
            <a:r>
              <a:rPr sz="1100" b="1" spc="-5" dirty="0">
                <a:solidFill>
                  <a:srgbClr val="7F7F7F"/>
                </a:solidFill>
                <a:latin typeface="Arial"/>
                <a:cs typeface="Arial"/>
              </a:rPr>
              <a:t> </a:t>
            </a:r>
            <a:r>
              <a:rPr sz="1100" b="1" dirty="0">
                <a:solidFill>
                  <a:srgbClr val="7F7F7F"/>
                </a:solidFill>
                <a:latin typeface="Arial"/>
                <a:cs typeface="Arial"/>
              </a:rPr>
              <a:t>4:</a:t>
            </a:r>
            <a:r>
              <a:rPr sz="1100" b="1" spc="5" dirty="0">
                <a:solidFill>
                  <a:srgbClr val="7F7F7F"/>
                </a:solidFill>
                <a:latin typeface="Arial"/>
                <a:cs typeface="Arial"/>
              </a:rPr>
              <a:t> </a:t>
            </a:r>
            <a:r>
              <a:rPr sz="1100" spc="-5" dirty="0">
                <a:solidFill>
                  <a:srgbClr val="7F7F7F"/>
                </a:solidFill>
                <a:latin typeface="Arial MT"/>
                <a:cs typeface="Arial MT"/>
              </a:rPr>
              <a:t>Focus on</a:t>
            </a:r>
            <a:endParaRPr sz="1100" dirty="0">
              <a:latin typeface="Arial MT"/>
              <a:cs typeface="Arial MT"/>
            </a:endParaRPr>
          </a:p>
          <a:p>
            <a:pPr marR="34925">
              <a:lnSpc>
                <a:spcPct val="99500"/>
              </a:lnSpc>
              <a:spcBef>
                <a:spcPts val="5"/>
              </a:spcBef>
            </a:pPr>
            <a:r>
              <a:rPr sz="1100" dirty="0">
                <a:solidFill>
                  <a:srgbClr val="7F7F7F"/>
                </a:solidFill>
                <a:latin typeface="Arial MT"/>
                <a:cs typeface="Arial MT"/>
              </a:rPr>
              <a:t>states/LGAs </a:t>
            </a:r>
            <a:r>
              <a:rPr sz="1100" spc="-5" dirty="0">
                <a:solidFill>
                  <a:srgbClr val="7F7F7F"/>
                </a:solidFill>
                <a:latin typeface="Arial MT"/>
                <a:cs typeface="Arial MT"/>
              </a:rPr>
              <a:t>with highest </a:t>
            </a:r>
            <a:r>
              <a:rPr sz="1100" dirty="0">
                <a:solidFill>
                  <a:srgbClr val="7F7F7F"/>
                </a:solidFill>
                <a:latin typeface="Arial MT"/>
                <a:cs typeface="Arial MT"/>
              </a:rPr>
              <a:t> </a:t>
            </a:r>
            <a:r>
              <a:rPr sz="1100" spc="-5" dirty="0">
                <a:solidFill>
                  <a:srgbClr val="7F7F7F"/>
                </a:solidFill>
                <a:latin typeface="Arial MT"/>
                <a:cs typeface="Arial MT"/>
              </a:rPr>
              <a:t>disease burden</a:t>
            </a:r>
            <a:r>
              <a:rPr sz="1100" spc="-10" dirty="0">
                <a:solidFill>
                  <a:srgbClr val="7F7F7F"/>
                </a:solidFill>
                <a:latin typeface="Arial MT"/>
                <a:cs typeface="Arial MT"/>
              </a:rPr>
              <a:t> </a:t>
            </a:r>
            <a:r>
              <a:rPr sz="1100" spc="-5" dirty="0">
                <a:solidFill>
                  <a:srgbClr val="7F7F7F"/>
                </a:solidFill>
                <a:latin typeface="Arial MT"/>
                <a:cs typeface="Arial MT"/>
              </a:rPr>
              <a:t>and</a:t>
            </a:r>
            <a:r>
              <a:rPr sz="1100" dirty="0">
                <a:solidFill>
                  <a:srgbClr val="7F7F7F"/>
                </a:solidFill>
                <a:latin typeface="Arial MT"/>
                <a:cs typeface="Arial MT"/>
              </a:rPr>
              <a:t> </a:t>
            </a:r>
            <a:r>
              <a:rPr sz="1100" spc="-5" dirty="0">
                <a:solidFill>
                  <a:srgbClr val="7F7F7F"/>
                </a:solidFill>
                <a:latin typeface="Arial MT"/>
                <a:cs typeface="Arial MT"/>
              </a:rPr>
              <a:t>people </a:t>
            </a:r>
            <a:r>
              <a:rPr sz="1100" spc="-290" dirty="0">
                <a:solidFill>
                  <a:srgbClr val="7F7F7F"/>
                </a:solidFill>
                <a:latin typeface="Arial MT"/>
                <a:cs typeface="Arial MT"/>
              </a:rPr>
              <a:t> </a:t>
            </a:r>
            <a:r>
              <a:rPr sz="1100" spc="-5" dirty="0">
                <a:solidFill>
                  <a:srgbClr val="7F7F7F"/>
                </a:solidFill>
                <a:latin typeface="Arial MT"/>
                <a:cs typeface="Arial MT"/>
              </a:rPr>
              <a:t>who</a:t>
            </a:r>
            <a:r>
              <a:rPr sz="1100" dirty="0">
                <a:solidFill>
                  <a:srgbClr val="7F7F7F"/>
                </a:solidFill>
                <a:latin typeface="Arial MT"/>
                <a:cs typeface="Arial MT"/>
              </a:rPr>
              <a:t> </a:t>
            </a:r>
            <a:r>
              <a:rPr sz="1100" spc="-5" dirty="0">
                <a:solidFill>
                  <a:srgbClr val="7F7F7F"/>
                </a:solidFill>
                <a:latin typeface="Arial MT"/>
                <a:cs typeface="Arial MT"/>
              </a:rPr>
              <a:t>missed</a:t>
            </a:r>
            <a:r>
              <a:rPr sz="1100" spc="-10" dirty="0">
                <a:solidFill>
                  <a:srgbClr val="7F7F7F"/>
                </a:solidFill>
                <a:latin typeface="Arial MT"/>
                <a:cs typeface="Arial MT"/>
              </a:rPr>
              <a:t> </a:t>
            </a:r>
            <a:r>
              <a:rPr sz="1100" dirty="0">
                <a:solidFill>
                  <a:srgbClr val="7F7F7F"/>
                </a:solidFill>
                <a:latin typeface="Arial MT"/>
                <a:cs typeface="Arial MT"/>
              </a:rPr>
              <a:t>first 2 </a:t>
            </a:r>
            <a:r>
              <a:rPr sz="1100" spc="-5" dirty="0">
                <a:solidFill>
                  <a:srgbClr val="7F7F7F"/>
                </a:solidFill>
                <a:latin typeface="Arial MT"/>
                <a:cs typeface="Arial MT"/>
              </a:rPr>
              <a:t>pulses</a:t>
            </a:r>
            <a:endParaRPr sz="1100" dirty="0">
              <a:latin typeface="Arial MT"/>
              <a:cs typeface="Arial MT"/>
            </a:endParaRPr>
          </a:p>
        </p:txBody>
      </p:sp>
      <p:sp>
        <p:nvSpPr>
          <p:cNvPr id="43" name="object 43"/>
          <p:cNvSpPr/>
          <p:nvPr/>
        </p:nvSpPr>
        <p:spPr>
          <a:xfrm>
            <a:off x="3706914" y="3687838"/>
            <a:ext cx="2148205" cy="900430"/>
          </a:xfrm>
          <a:custGeom>
            <a:avLst/>
            <a:gdLst/>
            <a:ahLst/>
            <a:cxnLst/>
            <a:rect l="l" t="t" r="r" b="b"/>
            <a:pathLst>
              <a:path w="2148204" h="900429">
                <a:moveTo>
                  <a:pt x="0" y="0"/>
                </a:moveTo>
                <a:lnTo>
                  <a:pt x="2148128" y="0"/>
                </a:lnTo>
                <a:lnTo>
                  <a:pt x="2148128" y="900366"/>
                </a:lnTo>
                <a:lnTo>
                  <a:pt x="0" y="900366"/>
                </a:lnTo>
                <a:lnTo>
                  <a:pt x="0" y="0"/>
                </a:lnTo>
                <a:close/>
              </a:path>
            </a:pathLst>
          </a:custGeom>
          <a:solidFill>
            <a:srgbClr val="FFFFFF"/>
          </a:solidFill>
        </p:spPr>
        <p:txBody>
          <a:bodyPr wrap="square" lIns="0" tIns="0" rIns="0" bIns="0" rtlCol="0"/>
          <a:lstStyle/>
          <a:p>
            <a:endParaRPr dirty="0"/>
          </a:p>
        </p:txBody>
      </p:sp>
      <p:sp>
        <p:nvSpPr>
          <p:cNvPr id="44" name="object 44"/>
          <p:cNvSpPr txBox="1"/>
          <p:nvPr/>
        </p:nvSpPr>
        <p:spPr>
          <a:xfrm>
            <a:off x="3511434" y="3695391"/>
            <a:ext cx="2476450" cy="1028487"/>
          </a:xfrm>
          <a:prstGeom prst="rect">
            <a:avLst/>
          </a:prstGeom>
        </p:spPr>
        <p:txBody>
          <a:bodyPr vert="horz" wrap="square" lIns="0" tIns="12700" rIns="0" bIns="0" rtlCol="0">
            <a:spAutoFit/>
          </a:bodyPr>
          <a:lstStyle/>
          <a:p>
            <a:pPr marL="247650" marR="160655">
              <a:lnSpc>
                <a:spcPct val="99700"/>
              </a:lnSpc>
              <a:spcBef>
                <a:spcPts val="100"/>
              </a:spcBef>
            </a:pPr>
            <a:r>
              <a:rPr lang="gsw-FR" sz="1100" b="1" dirty="0">
                <a:latin typeface="Arial"/>
                <a:cs typeface="Arial"/>
              </a:rPr>
              <a:t>Groupe prioritaire 4 </a:t>
            </a:r>
            <a:r>
              <a:rPr lang="gsw-FR" sz="1100" b="1" spc="-5" dirty="0">
                <a:latin typeface="Arial"/>
                <a:cs typeface="Arial"/>
              </a:rPr>
              <a:t>: </a:t>
            </a:r>
            <a:r>
              <a:rPr lang="gsw-FR" sz="1100" spc="-5" dirty="0">
                <a:latin typeface="Arial"/>
                <a:cs typeface="Arial"/>
              </a:rPr>
              <a:t>se concentre sur les États fédérés/ZAL affichant </a:t>
            </a:r>
            <a:r>
              <a:rPr lang="gsw-FR" sz="1100" spc="-5" dirty="0">
                <a:latin typeface="Arial MT"/>
                <a:cs typeface="Arial MT"/>
              </a:rPr>
              <a:t> la charge de morbidité la plus élevée et  sur les personnes qui ont manqué les 2 premières impulsions</a:t>
            </a:r>
            <a:endParaRPr lang="gsw-FR" sz="1100" dirty="0">
              <a:latin typeface="Arial MT"/>
              <a:cs typeface="Arial MT"/>
            </a:endParaRPr>
          </a:p>
        </p:txBody>
      </p:sp>
      <p:sp>
        <p:nvSpPr>
          <p:cNvPr id="45" name="object 45"/>
          <p:cNvSpPr/>
          <p:nvPr/>
        </p:nvSpPr>
        <p:spPr>
          <a:xfrm>
            <a:off x="5972035" y="3714838"/>
            <a:ext cx="2146935" cy="843280"/>
          </a:xfrm>
          <a:custGeom>
            <a:avLst/>
            <a:gdLst/>
            <a:ahLst/>
            <a:cxnLst/>
            <a:rect l="l" t="t" r="r" b="b"/>
            <a:pathLst>
              <a:path w="2146934" h="843279">
                <a:moveTo>
                  <a:pt x="0" y="843114"/>
                </a:moveTo>
                <a:lnTo>
                  <a:pt x="2146681" y="843114"/>
                </a:lnTo>
                <a:lnTo>
                  <a:pt x="2146681" y="0"/>
                </a:lnTo>
                <a:lnTo>
                  <a:pt x="0" y="0"/>
                </a:lnTo>
                <a:lnTo>
                  <a:pt x="0" y="843114"/>
                </a:lnTo>
                <a:close/>
              </a:path>
            </a:pathLst>
          </a:custGeom>
          <a:solidFill>
            <a:srgbClr val="7F7F7F">
              <a:alpha val="39999"/>
            </a:srgbClr>
          </a:solidFill>
        </p:spPr>
        <p:txBody>
          <a:bodyPr wrap="square" lIns="0" tIns="0" rIns="0" bIns="0" rtlCol="0"/>
          <a:lstStyle/>
          <a:p>
            <a:endParaRPr dirty="0"/>
          </a:p>
        </p:txBody>
      </p:sp>
      <p:sp>
        <p:nvSpPr>
          <p:cNvPr id="46" name="object 46"/>
          <p:cNvSpPr txBox="1"/>
          <p:nvPr/>
        </p:nvSpPr>
        <p:spPr>
          <a:xfrm>
            <a:off x="6245999" y="4073421"/>
            <a:ext cx="1341120" cy="170180"/>
          </a:xfrm>
          <a:prstGeom prst="rect">
            <a:avLst/>
          </a:prstGeom>
        </p:spPr>
        <p:txBody>
          <a:bodyPr vert="horz" wrap="square" lIns="0" tIns="0" rIns="0" bIns="0" rtlCol="0">
            <a:spAutoFit/>
          </a:bodyPr>
          <a:lstStyle/>
          <a:p>
            <a:pPr>
              <a:lnSpc>
                <a:spcPts val="1325"/>
              </a:lnSpc>
            </a:pPr>
            <a:r>
              <a:rPr sz="1200" b="1" dirty="0">
                <a:solidFill>
                  <a:srgbClr val="7F7F7F"/>
                </a:solidFill>
                <a:latin typeface="Arial"/>
                <a:cs typeface="Arial"/>
              </a:rPr>
              <a:t>18.4m</a:t>
            </a:r>
            <a:r>
              <a:rPr sz="1200" b="1" spc="-35" dirty="0">
                <a:solidFill>
                  <a:srgbClr val="7F7F7F"/>
                </a:solidFill>
                <a:latin typeface="Arial"/>
                <a:cs typeface="Arial"/>
              </a:rPr>
              <a:t> </a:t>
            </a:r>
            <a:r>
              <a:rPr sz="1200" b="1" dirty="0">
                <a:solidFill>
                  <a:srgbClr val="7F7F7F"/>
                </a:solidFill>
                <a:latin typeface="Arial"/>
                <a:cs typeface="Arial"/>
              </a:rPr>
              <a:t>doses</a:t>
            </a:r>
            <a:r>
              <a:rPr sz="1200" b="1" spc="-20" dirty="0">
                <a:solidFill>
                  <a:srgbClr val="7F7F7F"/>
                </a:solidFill>
                <a:latin typeface="Arial"/>
                <a:cs typeface="Arial"/>
              </a:rPr>
              <a:t> </a:t>
            </a:r>
            <a:r>
              <a:rPr sz="1200" b="1" spc="-5" dirty="0">
                <a:solidFill>
                  <a:srgbClr val="7F7F7F"/>
                </a:solidFill>
                <a:latin typeface="Arial"/>
                <a:cs typeface="Arial"/>
              </a:rPr>
              <a:t>(J&amp;J)</a:t>
            </a:r>
            <a:endParaRPr sz="1200" dirty="0">
              <a:latin typeface="Arial"/>
              <a:cs typeface="Arial"/>
            </a:endParaRPr>
          </a:p>
        </p:txBody>
      </p:sp>
      <p:sp>
        <p:nvSpPr>
          <p:cNvPr id="47" name="object 47"/>
          <p:cNvSpPr/>
          <p:nvPr/>
        </p:nvSpPr>
        <p:spPr>
          <a:xfrm>
            <a:off x="5945035" y="3687838"/>
            <a:ext cx="2146935" cy="870585"/>
          </a:xfrm>
          <a:custGeom>
            <a:avLst/>
            <a:gdLst/>
            <a:ahLst/>
            <a:cxnLst/>
            <a:rect l="l" t="t" r="r" b="b"/>
            <a:pathLst>
              <a:path w="2146934" h="870585">
                <a:moveTo>
                  <a:pt x="0" y="0"/>
                </a:moveTo>
                <a:lnTo>
                  <a:pt x="2146681" y="0"/>
                </a:lnTo>
                <a:lnTo>
                  <a:pt x="2146681" y="870115"/>
                </a:lnTo>
                <a:lnTo>
                  <a:pt x="0" y="870115"/>
                </a:lnTo>
                <a:lnTo>
                  <a:pt x="0" y="0"/>
                </a:lnTo>
                <a:close/>
              </a:path>
            </a:pathLst>
          </a:custGeom>
          <a:solidFill>
            <a:srgbClr val="FFFFFF"/>
          </a:solidFill>
        </p:spPr>
        <p:txBody>
          <a:bodyPr wrap="square" lIns="0" tIns="0" rIns="0" bIns="0" rtlCol="0"/>
          <a:lstStyle/>
          <a:p>
            <a:endParaRPr dirty="0"/>
          </a:p>
        </p:txBody>
      </p:sp>
      <p:sp>
        <p:nvSpPr>
          <p:cNvPr id="48" name="object 48"/>
          <p:cNvSpPr txBox="1"/>
          <p:nvPr/>
        </p:nvSpPr>
        <p:spPr>
          <a:xfrm>
            <a:off x="5972035" y="3714838"/>
            <a:ext cx="2146935" cy="697627"/>
          </a:xfrm>
          <a:prstGeom prst="rect">
            <a:avLst/>
          </a:prstGeom>
        </p:spPr>
        <p:txBody>
          <a:bodyPr vert="horz" wrap="square" lIns="0" tIns="0" rIns="0" bIns="0" rtlCol="0">
            <a:spAutoFit/>
          </a:bodyPr>
          <a:lstStyle/>
          <a:p>
            <a:pPr>
              <a:lnSpc>
                <a:spcPct val="100000"/>
              </a:lnSpc>
            </a:pPr>
            <a:endParaRPr lang="gsw-FR" sz="1300" dirty="0">
              <a:latin typeface="Times New Roman"/>
              <a:cs typeface="Times New Roman"/>
            </a:endParaRPr>
          </a:p>
          <a:p>
            <a:pPr marL="247015">
              <a:lnSpc>
                <a:spcPct val="100000"/>
              </a:lnSpc>
              <a:spcBef>
                <a:spcPts val="994"/>
              </a:spcBef>
            </a:pPr>
            <a:r>
              <a:rPr lang="gsw-FR" sz="1200" b="1" dirty="0">
                <a:latin typeface="Arial"/>
                <a:cs typeface="Arial"/>
              </a:rPr>
              <a:t>18,4 millions de</a:t>
            </a:r>
            <a:r>
              <a:rPr lang="gsw-FR" sz="1200" b="1" spc="-30" dirty="0">
                <a:latin typeface="Arial"/>
                <a:cs typeface="Arial"/>
              </a:rPr>
              <a:t> </a:t>
            </a:r>
            <a:r>
              <a:rPr lang="gsw-FR" sz="1200" b="1" dirty="0">
                <a:latin typeface="Arial"/>
                <a:cs typeface="Arial"/>
              </a:rPr>
              <a:t>doses</a:t>
            </a:r>
            <a:r>
              <a:rPr lang="gsw-FR" sz="1200" b="1" spc="-30" dirty="0">
                <a:latin typeface="Arial"/>
                <a:cs typeface="Arial"/>
              </a:rPr>
              <a:t> </a:t>
            </a:r>
            <a:r>
              <a:rPr lang="gsw-FR" sz="1200" b="1" dirty="0">
                <a:latin typeface="Arial"/>
                <a:cs typeface="Arial"/>
              </a:rPr>
              <a:t>(J&amp;J)</a:t>
            </a:r>
            <a:endParaRPr lang="gsw-FR" sz="1200" dirty="0">
              <a:latin typeface="Arial"/>
              <a:cs typeface="Arial"/>
            </a:endParaRPr>
          </a:p>
        </p:txBody>
      </p:sp>
      <p:sp>
        <p:nvSpPr>
          <p:cNvPr id="49" name="object 49"/>
          <p:cNvSpPr/>
          <p:nvPr/>
        </p:nvSpPr>
        <p:spPr>
          <a:xfrm>
            <a:off x="8210525" y="3652913"/>
            <a:ext cx="3362960" cy="932180"/>
          </a:xfrm>
          <a:custGeom>
            <a:avLst/>
            <a:gdLst/>
            <a:ahLst/>
            <a:cxnLst/>
            <a:rect l="l" t="t" r="r" b="b"/>
            <a:pathLst>
              <a:path w="3362959" h="932179">
                <a:moveTo>
                  <a:pt x="3362756" y="0"/>
                </a:moveTo>
                <a:lnTo>
                  <a:pt x="0" y="0"/>
                </a:lnTo>
                <a:lnTo>
                  <a:pt x="0" y="905040"/>
                </a:lnTo>
                <a:lnTo>
                  <a:pt x="0" y="932040"/>
                </a:lnTo>
                <a:lnTo>
                  <a:pt x="3362756" y="932040"/>
                </a:lnTo>
                <a:lnTo>
                  <a:pt x="3362756" y="905040"/>
                </a:lnTo>
                <a:lnTo>
                  <a:pt x="3362756" y="0"/>
                </a:lnTo>
                <a:close/>
              </a:path>
            </a:pathLst>
          </a:custGeom>
          <a:solidFill>
            <a:srgbClr val="7F7F7F">
              <a:alpha val="39999"/>
            </a:srgbClr>
          </a:solidFill>
        </p:spPr>
        <p:txBody>
          <a:bodyPr wrap="square" lIns="0" tIns="0" rIns="0" bIns="0" rtlCol="0"/>
          <a:lstStyle/>
          <a:p>
            <a:endParaRPr dirty="0"/>
          </a:p>
        </p:txBody>
      </p:sp>
      <p:sp>
        <p:nvSpPr>
          <p:cNvPr id="50" name="object 50"/>
          <p:cNvSpPr txBox="1"/>
          <p:nvPr/>
        </p:nvSpPr>
        <p:spPr>
          <a:xfrm>
            <a:off x="8484844" y="3737920"/>
            <a:ext cx="2598420" cy="760730"/>
          </a:xfrm>
          <a:prstGeom prst="rect">
            <a:avLst/>
          </a:prstGeom>
        </p:spPr>
        <p:txBody>
          <a:bodyPr vert="horz" wrap="square" lIns="0" tIns="19685" rIns="0" bIns="0" rtlCol="0">
            <a:spAutoFit/>
          </a:bodyPr>
          <a:lstStyle/>
          <a:p>
            <a:pPr>
              <a:lnSpc>
                <a:spcPts val="1435"/>
              </a:lnSpc>
              <a:spcBef>
                <a:spcPts val="155"/>
              </a:spcBef>
              <a:tabLst>
                <a:tab pos="285750" algn="l"/>
              </a:tabLst>
            </a:pPr>
            <a:r>
              <a:rPr sz="1500" dirty="0">
                <a:solidFill>
                  <a:srgbClr val="7F7F7F"/>
                </a:solidFill>
                <a:latin typeface="Arial MT"/>
                <a:cs typeface="Arial MT"/>
              </a:rPr>
              <a:t>•	</a:t>
            </a:r>
            <a:r>
              <a:rPr sz="1800" b="1" spc="-7" baseline="2314" dirty="0">
                <a:solidFill>
                  <a:srgbClr val="7F7F7F"/>
                </a:solidFill>
                <a:latin typeface="Arial"/>
                <a:cs typeface="Arial"/>
              </a:rPr>
              <a:t>(18.4m</a:t>
            </a:r>
            <a:r>
              <a:rPr sz="1800" b="1" spc="-22" baseline="2314" dirty="0">
                <a:solidFill>
                  <a:srgbClr val="7F7F7F"/>
                </a:solidFill>
                <a:latin typeface="Arial"/>
                <a:cs typeface="Arial"/>
              </a:rPr>
              <a:t> </a:t>
            </a:r>
            <a:r>
              <a:rPr sz="1800" b="1" spc="-7" baseline="2314" dirty="0">
                <a:solidFill>
                  <a:srgbClr val="7F7F7F"/>
                </a:solidFill>
                <a:latin typeface="Arial"/>
                <a:cs typeface="Arial"/>
              </a:rPr>
              <a:t>persons)</a:t>
            </a:r>
            <a:endParaRPr sz="1800" baseline="2314" dirty="0">
              <a:latin typeface="Arial"/>
              <a:cs typeface="Arial"/>
            </a:endParaRPr>
          </a:p>
          <a:p>
            <a:pPr marL="285750" indent="-286385">
              <a:lnSpc>
                <a:spcPts val="1410"/>
              </a:lnSpc>
              <a:spcBef>
                <a:spcPts val="70"/>
              </a:spcBef>
              <a:tabLst>
                <a:tab pos="285750" algn="l"/>
              </a:tabLst>
            </a:pPr>
            <a:r>
              <a:rPr sz="1500" dirty="0">
                <a:solidFill>
                  <a:srgbClr val="7F7F7F"/>
                </a:solidFill>
                <a:latin typeface="Arial MT"/>
                <a:cs typeface="Arial MT"/>
              </a:rPr>
              <a:t>•	</a:t>
            </a:r>
            <a:r>
              <a:rPr sz="1800" b="1" spc="-7" baseline="2314" dirty="0">
                <a:solidFill>
                  <a:srgbClr val="7F7F7F"/>
                </a:solidFill>
                <a:latin typeface="Arial"/>
                <a:cs typeface="Arial"/>
              </a:rPr>
              <a:t>Vaccinated using FP </a:t>
            </a:r>
            <a:r>
              <a:rPr sz="1800" b="1" baseline="2314" dirty="0">
                <a:solidFill>
                  <a:srgbClr val="7F7F7F"/>
                </a:solidFill>
                <a:latin typeface="Arial"/>
                <a:cs typeface="Arial"/>
              </a:rPr>
              <a:t>(70%), </a:t>
            </a:r>
            <a:r>
              <a:rPr sz="1800" b="1" spc="-7" baseline="2314" dirty="0">
                <a:solidFill>
                  <a:srgbClr val="7F7F7F"/>
                </a:solidFill>
                <a:latin typeface="Arial"/>
                <a:cs typeface="Arial"/>
              </a:rPr>
              <a:t>TFP </a:t>
            </a:r>
            <a:r>
              <a:rPr sz="1800" b="1" spc="-480" baseline="2314" dirty="0">
                <a:solidFill>
                  <a:srgbClr val="7F7F7F"/>
                </a:solidFill>
                <a:latin typeface="Arial"/>
                <a:cs typeface="Arial"/>
              </a:rPr>
              <a:t> </a:t>
            </a:r>
            <a:r>
              <a:rPr sz="1200" b="1" dirty="0">
                <a:solidFill>
                  <a:srgbClr val="7F7F7F"/>
                </a:solidFill>
                <a:latin typeface="Arial"/>
                <a:cs typeface="Arial"/>
              </a:rPr>
              <a:t>(30%)</a:t>
            </a:r>
            <a:endParaRPr sz="1200" dirty="0">
              <a:latin typeface="Arial"/>
              <a:cs typeface="Arial"/>
            </a:endParaRPr>
          </a:p>
          <a:p>
            <a:pPr>
              <a:lnSpc>
                <a:spcPts val="1430"/>
              </a:lnSpc>
              <a:tabLst>
                <a:tab pos="285750" algn="l"/>
              </a:tabLst>
            </a:pPr>
            <a:r>
              <a:rPr sz="1500" dirty="0">
                <a:solidFill>
                  <a:srgbClr val="7F7F7F"/>
                </a:solidFill>
                <a:latin typeface="Arial MT"/>
                <a:cs typeface="Arial MT"/>
              </a:rPr>
              <a:t>•	</a:t>
            </a:r>
            <a:r>
              <a:rPr sz="1800" b="1" spc="-7" baseline="2314" dirty="0">
                <a:solidFill>
                  <a:srgbClr val="7F7F7F"/>
                </a:solidFill>
                <a:latin typeface="Arial"/>
                <a:cs typeface="Arial"/>
              </a:rPr>
              <a:t>Routine mode </a:t>
            </a:r>
            <a:r>
              <a:rPr sz="1800" b="1" baseline="2314" dirty="0">
                <a:solidFill>
                  <a:srgbClr val="7F7F7F"/>
                </a:solidFill>
                <a:latin typeface="Arial"/>
                <a:cs typeface="Arial"/>
              </a:rPr>
              <a:t>+</a:t>
            </a:r>
            <a:r>
              <a:rPr sz="1800" b="1" spc="-30" baseline="2314" dirty="0">
                <a:solidFill>
                  <a:srgbClr val="7F7F7F"/>
                </a:solidFill>
                <a:latin typeface="Arial"/>
                <a:cs typeface="Arial"/>
              </a:rPr>
              <a:t> </a:t>
            </a:r>
            <a:r>
              <a:rPr sz="1800" b="1" spc="-7" baseline="2314" dirty="0">
                <a:solidFill>
                  <a:srgbClr val="7F7F7F"/>
                </a:solidFill>
                <a:latin typeface="Arial"/>
                <a:cs typeface="Arial"/>
              </a:rPr>
              <a:t>campaign</a:t>
            </a:r>
            <a:endParaRPr sz="1800" baseline="2314" dirty="0">
              <a:latin typeface="Arial"/>
              <a:cs typeface="Arial"/>
            </a:endParaRPr>
          </a:p>
        </p:txBody>
      </p:sp>
      <p:sp>
        <p:nvSpPr>
          <p:cNvPr id="51" name="object 51"/>
          <p:cNvSpPr/>
          <p:nvPr/>
        </p:nvSpPr>
        <p:spPr>
          <a:xfrm>
            <a:off x="8183524" y="3625926"/>
            <a:ext cx="3362960" cy="932180"/>
          </a:xfrm>
          <a:custGeom>
            <a:avLst/>
            <a:gdLst/>
            <a:ahLst/>
            <a:cxnLst/>
            <a:rect l="l" t="t" r="r" b="b"/>
            <a:pathLst>
              <a:path w="3362959" h="932179">
                <a:moveTo>
                  <a:pt x="0" y="0"/>
                </a:moveTo>
                <a:lnTo>
                  <a:pt x="3362756" y="0"/>
                </a:lnTo>
                <a:lnTo>
                  <a:pt x="3362756" y="932027"/>
                </a:lnTo>
                <a:lnTo>
                  <a:pt x="0" y="932027"/>
                </a:lnTo>
                <a:lnTo>
                  <a:pt x="0" y="0"/>
                </a:lnTo>
                <a:close/>
              </a:path>
            </a:pathLst>
          </a:custGeom>
          <a:solidFill>
            <a:srgbClr val="FFFFFF"/>
          </a:solidFill>
        </p:spPr>
        <p:txBody>
          <a:bodyPr wrap="square" lIns="0" tIns="0" rIns="0" bIns="0" rtlCol="0"/>
          <a:lstStyle/>
          <a:p>
            <a:endParaRPr dirty="0"/>
          </a:p>
        </p:txBody>
      </p:sp>
      <p:sp>
        <p:nvSpPr>
          <p:cNvPr id="52" name="object 52"/>
          <p:cNvSpPr txBox="1"/>
          <p:nvPr/>
        </p:nvSpPr>
        <p:spPr>
          <a:xfrm>
            <a:off x="8445499" y="3717251"/>
            <a:ext cx="2922905" cy="764540"/>
          </a:xfrm>
          <a:prstGeom prst="rect">
            <a:avLst/>
          </a:prstGeom>
        </p:spPr>
        <p:txBody>
          <a:bodyPr vert="horz" wrap="square" lIns="0" tIns="12700" rIns="0" bIns="0" rtlCol="0">
            <a:spAutoFit/>
          </a:bodyPr>
          <a:lstStyle/>
          <a:p>
            <a:pPr marL="298450" indent="-286385">
              <a:lnSpc>
                <a:spcPct val="100000"/>
              </a:lnSpc>
              <a:spcBef>
                <a:spcPts val="100"/>
              </a:spcBef>
              <a:buClr>
                <a:srgbClr val="41844A"/>
              </a:buClr>
              <a:buSzPct val="125000"/>
              <a:buFont typeface="Arial MT"/>
              <a:buChar char="•"/>
              <a:tabLst>
                <a:tab pos="298450" algn="l"/>
                <a:tab pos="299085" algn="l"/>
              </a:tabLst>
            </a:pPr>
            <a:r>
              <a:rPr lang="gsw-FR" sz="1800" b="1" spc="-7" baseline="2314" dirty="0">
                <a:latin typeface="Arial"/>
                <a:cs typeface="Arial"/>
              </a:rPr>
              <a:t>(18,4 millions de</a:t>
            </a:r>
            <a:r>
              <a:rPr lang="gsw-FR" sz="1800" b="1" spc="-22" baseline="2314" dirty="0">
                <a:latin typeface="Arial"/>
                <a:cs typeface="Arial"/>
              </a:rPr>
              <a:t> </a:t>
            </a:r>
            <a:r>
              <a:rPr lang="gsw-FR" sz="1800" b="1" spc="-7" baseline="2314" dirty="0">
                <a:latin typeface="Arial"/>
                <a:cs typeface="Arial"/>
              </a:rPr>
              <a:t>personnes)</a:t>
            </a:r>
            <a:endParaRPr lang="gsw-FR" sz="1800" baseline="2314" dirty="0">
              <a:latin typeface="Arial"/>
              <a:cs typeface="Arial"/>
            </a:endParaRPr>
          </a:p>
          <a:p>
            <a:pPr marL="298450" marR="5080" indent="-286385">
              <a:lnSpc>
                <a:spcPts val="1410"/>
              </a:lnSpc>
              <a:spcBef>
                <a:spcPts val="70"/>
              </a:spcBef>
              <a:buClr>
                <a:srgbClr val="41844A"/>
              </a:buClr>
              <a:buSzPct val="125000"/>
              <a:buFont typeface="Arial MT"/>
              <a:buChar char="•"/>
              <a:tabLst>
                <a:tab pos="298450" algn="l"/>
                <a:tab pos="299085" algn="l"/>
              </a:tabLst>
            </a:pPr>
            <a:r>
              <a:rPr lang="gsw-FR" b="1" spc="-7" baseline="2314" dirty="0">
                <a:latin typeface="Arial"/>
                <a:cs typeface="Arial"/>
              </a:rPr>
              <a:t>Vacciné en utilisant des SF (70 %), des SFP (30 %)
</a:t>
            </a:r>
            <a:r>
              <a:rPr lang="gsw-FR" sz="1800" b="1" spc="-7" baseline="2314" dirty="0">
                <a:latin typeface="Arial"/>
                <a:cs typeface="Arial"/>
              </a:rPr>
              <a:t>Mode de routine </a:t>
            </a:r>
            <a:r>
              <a:rPr lang="gsw-FR" sz="1800" b="1" baseline="2314" dirty="0">
                <a:latin typeface="Arial"/>
                <a:cs typeface="Arial"/>
              </a:rPr>
              <a:t>+</a:t>
            </a:r>
            <a:r>
              <a:rPr lang="gsw-FR" sz="1800" b="1" spc="-22" baseline="2314" dirty="0">
                <a:latin typeface="Arial"/>
                <a:cs typeface="Arial"/>
              </a:rPr>
              <a:t> </a:t>
            </a:r>
            <a:r>
              <a:rPr lang="gsw-FR" sz="1800" b="1" spc="-7" baseline="2314" dirty="0">
                <a:latin typeface="Arial"/>
                <a:cs typeface="Arial"/>
              </a:rPr>
              <a:t>campagne</a:t>
            </a:r>
            <a:endParaRPr lang="gsw-FR" sz="1800" baseline="2314" dirty="0">
              <a:latin typeface="Arial"/>
              <a:cs typeface="Arial"/>
            </a:endParaRPr>
          </a:p>
        </p:txBody>
      </p:sp>
      <p:sp>
        <p:nvSpPr>
          <p:cNvPr id="53" name="object 53"/>
          <p:cNvSpPr/>
          <p:nvPr/>
        </p:nvSpPr>
        <p:spPr>
          <a:xfrm>
            <a:off x="3733914" y="5618518"/>
            <a:ext cx="2148205" cy="27305"/>
          </a:xfrm>
          <a:custGeom>
            <a:avLst/>
            <a:gdLst/>
            <a:ahLst/>
            <a:cxnLst/>
            <a:rect l="l" t="t" r="r" b="b"/>
            <a:pathLst>
              <a:path w="2148204" h="27304">
                <a:moveTo>
                  <a:pt x="0" y="27000"/>
                </a:moveTo>
                <a:lnTo>
                  <a:pt x="2148128" y="27000"/>
                </a:lnTo>
                <a:lnTo>
                  <a:pt x="2148128" y="0"/>
                </a:lnTo>
                <a:lnTo>
                  <a:pt x="0" y="0"/>
                </a:lnTo>
                <a:lnTo>
                  <a:pt x="0" y="27000"/>
                </a:lnTo>
                <a:close/>
              </a:path>
            </a:pathLst>
          </a:custGeom>
          <a:solidFill>
            <a:srgbClr val="7F7F7F">
              <a:alpha val="39999"/>
            </a:srgbClr>
          </a:solidFill>
        </p:spPr>
        <p:txBody>
          <a:bodyPr wrap="square" lIns="0" tIns="0" rIns="0" bIns="0" rtlCol="0"/>
          <a:lstStyle/>
          <a:p>
            <a:endParaRPr dirty="0"/>
          </a:p>
        </p:txBody>
      </p:sp>
      <p:sp>
        <p:nvSpPr>
          <p:cNvPr id="54" name="object 54"/>
          <p:cNvSpPr txBox="1"/>
          <p:nvPr/>
        </p:nvSpPr>
        <p:spPr>
          <a:xfrm>
            <a:off x="3981602" y="4759127"/>
            <a:ext cx="1405255" cy="815608"/>
          </a:xfrm>
          <a:prstGeom prst="rect">
            <a:avLst/>
          </a:prstGeom>
        </p:spPr>
        <p:txBody>
          <a:bodyPr vert="horz" wrap="square" lIns="0" tIns="0" rIns="0" bIns="0" rtlCol="0">
            <a:spAutoFit/>
          </a:bodyPr>
          <a:lstStyle/>
          <a:p>
            <a:pPr>
              <a:lnSpc>
                <a:spcPts val="1545"/>
              </a:lnSpc>
            </a:pPr>
            <a:r>
              <a:rPr lang="gsw-FR" sz="1400" spc="-805">
                <a:latin typeface="Arial MT"/>
                <a:cs typeface="Arial MT"/>
              </a:rPr>
              <a:t>R</a:t>
            </a:r>
            <a:r>
              <a:rPr lang="gsw-FR" sz="2100" spc="-322" baseline="-7936">
                <a:solidFill>
                  <a:srgbClr val="7F7F7F"/>
                </a:solidFill>
                <a:latin typeface="Arial MT"/>
                <a:cs typeface="Arial MT"/>
              </a:rPr>
              <a:t>R</a:t>
            </a:r>
            <a:r>
              <a:rPr lang="gsw-FR" sz="1400" spc="-5">
                <a:latin typeface="Arial MT"/>
                <a:cs typeface="Arial MT"/>
              </a:rPr>
              <a:t>e</a:t>
            </a:r>
            <a:r>
              <a:rPr lang="gsw-FR" sz="1400" spc="-1270">
                <a:latin typeface="Arial MT"/>
                <a:cs typeface="Arial MT"/>
              </a:rPr>
              <a:t>s</a:t>
            </a:r>
            <a:r>
              <a:rPr lang="gsw-FR" sz="2100" spc="-7" baseline="-7936">
                <a:solidFill>
                  <a:srgbClr val="7F7F7F"/>
                </a:solidFill>
                <a:latin typeface="Arial MT"/>
                <a:cs typeface="Arial MT"/>
              </a:rPr>
              <a:t>e</a:t>
            </a:r>
            <a:r>
              <a:rPr lang="gsw-FR" sz="2100" spc="-307" baseline="-7936">
                <a:solidFill>
                  <a:srgbClr val="7F7F7F"/>
                </a:solidFill>
                <a:latin typeface="Arial MT"/>
                <a:cs typeface="Arial MT"/>
              </a:rPr>
              <a:t>s</a:t>
            </a:r>
            <a:r>
              <a:rPr lang="gsw-FR" sz="1400" spc="-180">
                <a:latin typeface="Arial MT"/>
                <a:cs typeface="Arial MT"/>
              </a:rPr>
              <a:t>t</a:t>
            </a:r>
            <a:r>
              <a:rPr lang="gsw-FR" sz="2100" baseline="-7936">
                <a:solidFill>
                  <a:srgbClr val="7F7F7F"/>
                </a:solidFill>
                <a:latin typeface="Arial MT"/>
                <a:cs typeface="Arial MT"/>
              </a:rPr>
              <a:t>t</a:t>
            </a:r>
            <a:r>
              <a:rPr lang="gsw-FR" sz="2100" spc="-300" baseline="-7936">
                <a:solidFill>
                  <a:srgbClr val="7F7F7F"/>
                </a:solidFill>
                <a:latin typeface="Arial MT"/>
                <a:cs typeface="Arial MT"/>
              </a:rPr>
              <a:t> </a:t>
            </a:r>
            <a:r>
              <a:rPr lang="gsw-FR" sz="1400" spc="-5">
                <a:latin typeface="Arial MT"/>
                <a:cs typeface="Arial MT"/>
              </a:rPr>
              <a:t>o</a:t>
            </a:r>
            <a:r>
              <a:rPr lang="gsw-FR" sz="1400" spc="-960">
                <a:latin typeface="Arial MT"/>
                <a:cs typeface="Arial MT"/>
              </a:rPr>
              <a:t>f</a:t>
            </a:r>
            <a:r>
              <a:rPr lang="gsw-FR" sz="2100" spc="-7" baseline="-7936">
                <a:solidFill>
                  <a:srgbClr val="7F7F7F"/>
                </a:solidFill>
                <a:latin typeface="Arial MT"/>
                <a:cs typeface="Arial MT"/>
              </a:rPr>
              <a:t>o</a:t>
            </a:r>
            <a:r>
              <a:rPr lang="gsw-FR" sz="2100" baseline="-7936">
                <a:solidFill>
                  <a:srgbClr val="7F7F7F"/>
                </a:solidFill>
                <a:latin typeface="Arial MT"/>
                <a:cs typeface="Arial MT"/>
              </a:rPr>
              <a:t>f </a:t>
            </a:r>
            <a:r>
              <a:rPr lang="gsw-FR" sz="2100" spc="-300" baseline="-7936">
                <a:solidFill>
                  <a:srgbClr val="7F7F7F"/>
                </a:solidFill>
                <a:latin typeface="Arial MT"/>
                <a:cs typeface="Arial MT"/>
              </a:rPr>
              <a:t> </a:t>
            </a:r>
            <a:r>
              <a:rPr lang="gsw-FR" sz="1400" spc="-220">
                <a:latin typeface="Arial MT"/>
                <a:cs typeface="Arial MT"/>
              </a:rPr>
              <a:t>el</a:t>
            </a:r>
            <a:r>
              <a:rPr lang="gsw-FR" sz="2100" spc="-330" baseline="-7936">
                <a:solidFill>
                  <a:srgbClr val="7F7F7F"/>
                </a:solidFill>
                <a:latin typeface="Arial MT"/>
                <a:cs typeface="Arial MT"/>
              </a:rPr>
              <a:t>el</a:t>
            </a:r>
            <a:r>
              <a:rPr lang="gsw-FR" sz="1400" spc="-220">
                <a:latin typeface="Arial MT"/>
                <a:cs typeface="Arial MT"/>
              </a:rPr>
              <a:t>i</a:t>
            </a:r>
            <a:r>
              <a:rPr lang="gsw-FR" sz="2100" spc="-330" baseline="-7936">
                <a:solidFill>
                  <a:srgbClr val="7F7F7F"/>
                </a:solidFill>
                <a:latin typeface="Arial MT"/>
                <a:cs typeface="Arial MT"/>
              </a:rPr>
              <a:t>i</a:t>
            </a:r>
            <a:r>
              <a:rPr lang="gsw-FR" sz="1400" spc="-220">
                <a:latin typeface="Arial MT"/>
                <a:cs typeface="Arial MT"/>
              </a:rPr>
              <a:t>gi</a:t>
            </a:r>
            <a:r>
              <a:rPr lang="gsw-FR" sz="2100" spc="-330" baseline="-7936">
                <a:solidFill>
                  <a:srgbClr val="7F7F7F"/>
                </a:solidFill>
                <a:latin typeface="Arial MT"/>
                <a:cs typeface="Arial MT"/>
              </a:rPr>
              <a:t>gi</a:t>
            </a:r>
            <a:r>
              <a:rPr lang="gsw-FR" sz="1400" spc="-220">
                <a:latin typeface="Arial MT"/>
                <a:cs typeface="Arial MT"/>
              </a:rPr>
              <a:t>bl</a:t>
            </a:r>
            <a:r>
              <a:rPr lang="gsw-FR" sz="2100" spc="-330" baseline="-7936">
                <a:solidFill>
                  <a:srgbClr val="7F7F7F"/>
                </a:solidFill>
                <a:latin typeface="Arial MT"/>
                <a:cs typeface="Arial MT"/>
              </a:rPr>
              <a:t>bl</a:t>
            </a:r>
            <a:r>
              <a:rPr lang="gsw-FR" sz="1400" spc="-220">
                <a:latin typeface="Arial MT"/>
                <a:cs typeface="Arial MT"/>
              </a:rPr>
              <a:t>e</a:t>
            </a:r>
            <a:r>
              <a:rPr lang="gsw-FR" sz="2100" spc="-330" baseline="-7936">
                <a:solidFill>
                  <a:srgbClr val="7F7F7F"/>
                </a:solidFill>
                <a:latin typeface="Arial MT"/>
                <a:cs typeface="Arial MT"/>
              </a:rPr>
              <a:t>e</a:t>
            </a:r>
            <a:endParaRPr lang="gsw-FR" sz="2100" baseline="-7936">
              <a:latin typeface="Arial MT"/>
              <a:cs typeface="Arial MT"/>
            </a:endParaRPr>
          </a:p>
          <a:p>
            <a:pPr>
              <a:lnSpc>
                <a:spcPct val="99700"/>
              </a:lnSpc>
              <a:spcBef>
                <a:spcPts val="5"/>
              </a:spcBef>
            </a:pPr>
            <a:r>
              <a:rPr lang="gsw-FR" sz="1400" spc="-114">
                <a:latin typeface="Arial MT"/>
                <a:cs typeface="Arial MT"/>
              </a:rPr>
              <a:t>popul</a:t>
            </a:r>
            <a:r>
              <a:rPr lang="gsw-FR" sz="2100" spc="-172" baseline="-7936">
                <a:solidFill>
                  <a:srgbClr val="7F7F7F"/>
                </a:solidFill>
                <a:latin typeface="Arial MT"/>
                <a:cs typeface="Arial MT"/>
              </a:rPr>
              <a:t>popul</a:t>
            </a:r>
            <a:r>
              <a:rPr lang="gsw-FR" sz="1400" spc="-114">
                <a:latin typeface="Arial MT"/>
                <a:cs typeface="Arial MT"/>
              </a:rPr>
              <a:t>at</a:t>
            </a:r>
            <a:r>
              <a:rPr lang="gsw-FR" sz="2100" spc="-172" baseline="-7936">
                <a:solidFill>
                  <a:srgbClr val="7F7F7F"/>
                </a:solidFill>
                <a:latin typeface="Arial MT"/>
                <a:cs typeface="Arial MT"/>
              </a:rPr>
              <a:t>at</a:t>
            </a:r>
            <a:r>
              <a:rPr lang="gsw-FR" sz="1400" spc="-114">
                <a:latin typeface="Arial MT"/>
                <a:cs typeface="Arial MT"/>
              </a:rPr>
              <a:t>i</a:t>
            </a:r>
            <a:r>
              <a:rPr lang="gsw-FR" sz="2100" spc="-172" baseline="-7936">
                <a:solidFill>
                  <a:srgbClr val="7F7F7F"/>
                </a:solidFill>
                <a:latin typeface="Arial MT"/>
                <a:cs typeface="Arial MT"/>
              </a:rPr>
              <a:t>i</a:t>
            </a:r>
            <a:r>
              <a:rPr lang="gsw-FR" sz="1400" spc="-114">
                <a:latin typeface="Arial MT"/>
                <a:cs typeface="Arial MT"/>
              </a:rPr>
              <a:t>on</a:t>
            </a:r>
            <a:r>
              <a:rPr lang="gsw-FR" sz="2100" spc="-172" baseline="-7936">
                <a:solidFill>
                  <a:srgbClr val="7F7F7F"/>
                </a:solidFill>
                <a:latin typeface="Arial MT"/>
                <a:cs typeface="Arial MT"/>
              </a:rPr>
              <a:t>on </a:t>
            </a:r>
            <a:r>
              <a:rPr lang="gsw-FR" sz="2100" spc="-165" baseline="-7936">
                <a:solidFill>
                  <a:srgbClr val="7F7F7F"/>
                </a:solidFill>
                <a:latin typeface="Arial MT"/>
                <a:cs typeface="Arial MT"/>
              </a:rPr>
              <a:t> </a:t>
            </a:r>
            <a:r>
              <a:rPr lang="gsw-FR" sz="1400" spc="-950">
                <a:latin typeface="Arial MT"/>
                <a:cs typeface="Arial MT"/>
              </a:rPr>
              <a:t>a</a:t>
            </a:r>
            <a:r>
              <a:rPr lang="gsw-FR" sz="2100" spc="-577" baseline="-7936">
                <a:solidFill>
                  <a:srgbClr val="7F7F7F"/>
                </a:solidFill>
                <a:latin typeface="Arial MT"/>
                <a:cs typeface="Arial MT"/>
              </a:rPr>
              <a:t>a</a:t>
            </a:r>
            <a:r>
              <a:rPr lang="gsw-FR" sz="2100" spc="-1950" baseline="-7936">
                <a:solidFill>
                  <a:srgbClr val="7F7F7F"/>
                </a:solidFill>
                <a:latin typeface="Arial MT"/>
                <a:cs typeface="Arial MT"/>
              </a:rPr>
              <a:t>s</a:t>
            </a:r>
            <a:r>
              <a:rPr lang="gsw-FR" sz="1400" spc="-380">
                <a:latin typeface="Arial MT"/>
                <a:cs typeface="Arial MT"/>
              </a:rPr>
              <a:t>s</a:t>
            </a:r>
            <a:r>
              <a:rPr lang="gsw-FR" sz="1400">
                <a:latin typeface="Arial MT"/>
                <a:cs typeface="Arial MT"/>
              </a:rPr>
              <a:t> </a:t>
            </a:r>
            <a:r>
              <a:rPr lang="gsw-FR" sz="1400" spc="-495">
                <a:latin typeface="Arial MT"/>
                <a:cs typeface="Arial MT"/>
              </a:rPr>
              <a:t>v</a:t>
            </a:r>
            <a:r>
              <a:rPr lang="gsw-FR" sz="2100" spc="-307" baseline="-7936">
                <a:solidFill>
                  <a:srgbClr val="7F7F7F"/>
                </a:solidFill>
                <a:latin typeface="Arial MT"/>
                <a:cs typeface="Arial MT"/>
              </a:rPr>
              <a:t>v</a:t>
            </a:r>
            <a:r>
              <a:rPr lang="gsw-FR" sz="1400" spc="-5">
                <a:latin typeface="Arial MT"/>
                <a:cs typeface="Arial MT"/>
              </a:rPr>
              <a:t>a</a:t>
            </a:r>
            <a:r>
              <a:rPr lang="gsw-FR" sz="1400" spc="-1270">
                <a:latin typeface="Arial MT"/>
                <a:cs typeface="Arial MT"/>
              </a:rPr>
              <a:t>c</a:t>
            </a:r>
            <a:r>
              <a:rPr lang="gsw-FR" sz="2100" spc="-7" baseline="-7936">
                <a:solidFill>
                  <a:srgbClr val="7F7F7F"/>
                </a:solidFill>
                <a:latin typeface="Arial MT"/>
                <a:cs typeface="Arial MT"/>
              </a:rPr>
              <a:t>a</a:t>
            </a:r>
            <a:r>
              <a:rPr lang="gsw-FR" sz="2100" spc="-307" baseline="-7936">
                <a:solidFill>
                  <a:srgbClr val="7F7F7F"/>
                </a:solidFill>
                <a:latin typeface="Arial MT"/>
                <a:cs typeface="Arial MT"/>
              </a:rPr>
              <a:t>c</a:t>
            </a:r>
            <a:r>
              <a:rPr lang="gsw-FR" sz="1400">
                <a:latin typeface="Arial MT"/>
                <a:cs typeface="Arial MT"/>
              </a:rPr>
              <a:t>c</a:t>
            </a:r>
            <a:r>
              <a:rPr lang="gsw-FR" sz="1400" spc="-805">
                <a:latin typeface="Arial MT"/>
                <a:cs typeface="Arial MT"/>
              </a:rPr>
              <a:t>i</a:t>
            </a:r>
            <a:r>
              <a:rPr lang="gsw-FR" sz="2100" baseline="-7936">
                <a:solidFill>
                  <a:srgbClr val="7F7F7F"/>
                </a:solidFill>
                <a:latin typeface="Arial MT"/>
                <a:cs typeface="Arial MT"/>
              </a:rPr>
              <a:t>c</a:t>
            </a:r>
            <a:r>
              <a:rPr lang="gsw-FR" sz="2100" spc="-307" baseline="-7936">
                <a:solidFill>
                  <a:srgbClr val="7F7F7F"/>
                </a:solidFill>
                <a:latin typeface="Arial MT"/>
                <a:cs typeface="Arial MT"/>
              </a:rPr>
              <a:t>i</a:t>
            </a:r>
            <a:r>
              <a:rPr lang="gsw-FR" sz="1400" spc="-5">
                <a:latin typeface="Arial MT"/>
                <a:cs typeface="Arial MT"/>
              </a:rPr>
              <a:t>n</a:t>
            </a:r>
            <a:r>
              <a:rPr lang="gsw-FR" sz="1400" spc="-1350">
                <a:latin typeface="Arial MT"/>
                <a:cs typeface="Arial MT"/>
              </a:rPr>
              <a:t>e</a:t>
            </a:r>
            <a:r>
              <a:rPr lang="gsw-FR" sz="2100" spc="-7" baseline="-7936">
                <a:solidFill>
                  <a:srgbClr val="7F7F7F"/>
                </a:solidFill>
                <a:latin typeface="Arial MT"/>
                <a:cs typeface="Arial MT"/>
              </a:rPr>
              <a:t>ne</a:t>
            </a:r>
            <a:r>
              <a:rPr lang="gsw-FR" sz="2100" spc="-1380" baseline="-7936">
                <a:solidFill>
                  <a:srgbClr val="7F7F7F"/>
                </a:solidFill>
                <a:latin typeface="Arial MT"/>
                <a:cs typeface="Arial MT"/>
              </a:rPr>
              <a:t>s</a:t>
            </a:r>
            <a:r>
              <a:rPr lang="gsw-FR" sz="1400">
                <a:latin typeface="Arial MT"/>
                <a:cs typeface="Arial MT"/>
              </a:rPr>
              <a:t>s </a:t>
            </a:r>
            <a:r>
              <a:rPr lang="gsw-FR" sz="1400" spc="15">
                <a:latin typeface="Arial MT"/>
                <a:cs typeface="Arial MT"/>
              </a:rPr>
              <a:t> </a:t>
            </a:r>
            <a:r>
              <a:rPr lang="gsw-FR" sz="1400" spc="-245">
                <a:latin typeface="Arial MT"/>
                <a:cs typeface="Arial MT"/>
              </a:rPr>
              <a:t>be</a:t>
            </a:r>
            <a:endParaRPr lang="gsw-FR" sz="2100" baseline="-7936">
              <a:latin typeface="Arial MT"/>
              <a:cs typeface="Arial MT"/>
            </a:endParaRPr>
          </a:p>
        </p:txBody>
      </p:sp>
      <p:sp>
        <p:nvSpPr>
          <p:cNvPr id="55" name="object 55"/>
          <p:cNvSpPr txBox="1"/>
          <p:nvPr/>
        </p:nvSpPr>
        <p:spPr>
          <a:xfrm>
            <a:off x="8458200" y="4678359"/>
            <a:ext cx="2910205" cy="913765"/>
          </a:xfrm>
          <a:prstGeom prst="rect">
            <a:avLst/>
          </a:prstGeom>
        </p:spPr>
        <p:txBody>
          <a:bodyPr vert="horz" wrap="square" lIns="0" tIns="0" rIns="0" bIns="0" rtlCol="0">
            <a:spAutoFit/>
          </a:bodyPr>
          <a:lstStyle/>
          <a:p>
            <a:pPr>
              <a:lnSpc>
                <a:spcPts val="1720"/>
              </a:lnSpc>
              <a:tabLst>
                <a:tab pos="285750" algn="l"/>
              </a:tabLst>
            </a:pPr>
            <a:r>
              <a:rPr sz="1750" spc="-409" dirty="0">
                <a:solidFill>
                  <a:srgbClr val="41844A"/>
                </a:solidFill>
                <a:latin typeface="Arial MT"/>
                <a:cs typeface="Arial MT"/>
              </a:rPr>
              <a:t>•</a:t>
            </a:r>
            <a:r>
              <a:rPr sz="2625" spc="-7" baseline="-6349" dirty="0">
                <a:solidFill>
                  <a:srgbClr val="7F7F7F"/>
                </a:solidFill>
                <a:latin typeface="Arial MT"/>
                <a:cs typeface="Arial MT"/>
              </a:rPr>
              <a:t>•</a:t>
            </a:r>
            <a:r>
              <a:rPr sz="2625" baseline="-6349" dirty="0">
                <a:solidFill>
                  <a:srgbClr val="7F7F7F"/>
                </a:solidFill>
                <a:latin typeface="Arial MT"/>
                <a:cs typeface="Arial MT"/>
              </a:rPr>
              <a:t>	</a:t>
            </a:r>
            <a:r>
              <a:rPr sz="2100" b="1" spc="-855" baseline="1984" dirty="0">
                <a:latin typeface="Arial"/>
                <a:cs typeface="Arial"/>
              </a:rPr>
              <a:t>1</a:t>
            </a:r>
            <a:r>
              <a:rPr sz="2100" b="1" spc="-7" baseline="-5952" dirty="0">
                <a:solidFill>
                  <a:srgbClr val="7F7F7F"/>
                </a:solidFill>
                <a:latin typeface="Arial"/>
                <a:cs typeface="Arial"/>
              </a:rPr>
              <a:t>16</a:t>
            </a:r>
            <a:r>
              <a:rPr sz="2100" b="1" spc="-2085" baseline="-5952" dirty="0">
                <a:solidFill>
                  <a:srgbClr val="7F7F7F"/>
                </a:solidFill>
                <a:latin typeface="Arial"/>
                <a:cs typeface="Arial"/>
              </a:rPr>
              <a:t>.</a:t>
            </a:r>
            <a:r>
              <a:rPr sz="2100" b="1" spc="-7" baseline="1984" dirty="0">
                <a:latin typeface="Arial"/>
                <a:cs typeface="Arial"/>
              </a:rPr>
              <a:t>6</a:t>
            </a:r>
            <a:r>
              <a:rPr sz="2100" b="1" spc="15" baseline="1984" dirty="0">
                <a:latin typeface="Arial"/>
                <a:cs typeface="Arial"/>
              </a:rPr>
              <a:t>.</a:t>
            </a:r>
            <a:r>
              <a:rPr sz="2100" b="1" spc="-7" baseline="1984" dirty="0">
                <a:latin typeface="Arial"/>
                <a:cs typeface="Arial"/>
              </a:rPr>
              <a:t>7</a:t>
            </a:r>
            <a:r>
              <a:rPr sz="2100" b="1" spc="-2729" baseline="1984" dirty="0">
                <a:latin typeface="Arial"/>
                <a:cs typeface="Arial"/>
              </a:rPr>
              <a:t>m</a:t>
            </a:r>
            <a:r>
              <a:rPr sz="2100" b="1" spc="-7" baseline="-5952" dirty="0">
                <a:solidFill>
                  <a:srgbClr val="7F7F7F"/>
                </a:solidFill>
                <a:latin typeface="Arial"/>
                <a:cs typeface="Arial"/>
              </a:rPr>
              <a:t>7</a:t>
            </a:r>
            <a:r>
              <a:rPr sz="2100" b="1" baseline="-5952" dirty="0">
                <a:solidFill>
                  <a:srgbClr val="7F7F7F"/>
                </a:solidFill>
                <a:latin typeface="Arial"/>
                <a:cs typeface="Arial"/>
              </a:rPr>
              <a:t>m</a:t>
            </a:r>
            <a:r>
              <a:rPr sz="2100" b="1" spc="-307" baseline="-5952" dirty="0">
                <a:solidFill>
                  <a:srgbClr val="7F7F7F"/>
                </a:solidFill>
                <a:latin typeface="Arial"/>
                <a:cs typeface="Arial"/>
              </a:rPr>
              <a:t> </a:t>
            </a:r>
            <a:r>
              <a:rPr sz="2100" b="1" spc="-960" baseline="1984" dirty="0">
                <a:latin typeface="Arial"/>
                <a:cs typeface="Arial"/>
              </a:rPr>
              <a:t>p</a:t>
            </a:r>
            <a:r>
              <a:rPr sz="2100" b="1" spc="-330" baseline="-5952" dirty="0">
                <a:solidFill>
                  <a:srgbClr val="7F7F7F"/>
                </a:solidFill>
                <a:latin typeface="Arial"/>
                <a:cs typeface="Arial"/>
              </a:rPr>
              <a:t>p</a:t>
            </a:r>
            <a:r>
              <a:rPr sz="2100" b="1" spc="-7" baseline="1984" dirty="0">
                <a:latin typeface="Arial"/>
                <a:cs typeface="Arial"/>
              </a:rPr>
              <a:t>e</a:t>
            </a:r>
            <a:r>
              <a:rPr sz="2100" b="1" spc="-1672" baseline="1984" dirty="0">
                <a:latin typeface="Arial"/>
                <a:cs typeface="Arial"/>
              </a:rPr>
              <a:t>r</a:t>
            </a:r>
            <a:r>
              <a:rPr sz="2100" b="1" spc="-7" baseline="-5952" dirty="0">
                <a:solidFill>
                  <a:srgbClr val="7F7F7F"/>
                </a:solidFill>
                <a:latin typeface="Arial"/>
                <a:cs typeface="Arial"/>
              </a:rPr>
              <a:t>e</a:t>
            </a:r>
            <a:r>
              <a:rPr sz="2100" b="1" spc="-315" baseline="-5952" dirty="0">
                <a:solidFill>
                  <a:srgbClr val="7F7F7F"/>
                </a:solidFill>
                <a:latin typeface="Arial"/>
                <a:cs typeface="Arial"/>
              </a:rPr>
              <a:t>r</a:t>
            </a:r>
            <a:r>
              <a:rPr sz="2100" b="1" spc="-7" baseline="1984" dirty="0">
                <a:latin typeface="Arial"/>
                <a:cs typeface="Arial"/>
              </a:rPr>
              <a:t>s</a:t>
            </a:r>
            <a:r>
              <a:rPr sz="2100" b="1" spc="-2137" baseline="1984" dirty="0">
                <a:latin typeface="Arial"/>
                <a:cs typeface="Arial"/>
              </a:rPr>
              <a:t>o</a:t>
            </a:r>
            <a:r>
              <a:rPr sz="2100" b="1" spc="-7" baseline="-5952" dirty="0">
                <a:solidFill>
                  <a:srgbClr val="7F7F7F"/>
                </a:solidFill>
                <a:latin typeface="Arial"/>
                <a:cs typeface="Arial"/>
              </a:rPr>
              <a:t>s</a:t>
            </a:r>
            <a:r>
              <a:rPr sz="2100" b="1" spc="-322" baseline="-5952" dirty="0">
                <a:solidFill>
                  <a:srgbClr val="7F7F7F"/>
                </a:solidFill>
                <a:latin typeface="Arial"/>
                <a:cs typeface="Arial"/>
              </a:rPr>
              <a:t>o</a:t>
            </a:r>
            <a:r>
              <a:rPr sz="2100" b="1" spc="-975" baseline="1984" dirty="0">
                <a:latin typeface="Arial"/>
                <a:cs typeface="Arial"/>
              </a:rPr>
              <a:t>n</a:t>
            </a:r>
            <a:r>
              <a:rPr sz="2100" b="1" spc="-330" baseline="-5952" dirty="0">
                <a:solidFill>
                  <a:srgbClr val="7F7F7F"/>
                </a:solidFill>
                <a:latin typeface="Arial"/>
                <a:cs typeface="Arial"/>
              </a:rPr>
              <a:t>n</a:t>
            </a:r>
            <a:r>
              <a:rPr sz="2100" b="1" spc="-847" baseline="1984" dirty="0">
                <a:latin typeface="Arial"/>
                <a:cs typeface="Arial"/>
              </a:rPr>
              <a:t>s</a:t>
            </a:r>
            <a:r>
              <a:rPr sz="2100" b="1" baseline="-5952" dirty="0">
                <a:solidFill>
                  <a:srgbClr val="7F7F7F"/>
                </a:solidFill>
                <a:latin typeface="Arial"/>
                <a:cs typeface="Arial"/>
              </a:rPr>
              <a:t>s</a:t>
            </a:r>
            <a:endParaRPr sz="2100" baseline="-5952" dirty="0">
              <a:latin typeface="Arial"/>
              <a:cs typeface="Arial"/>
            </a:endParaRPr>
          </a:p>
          <a:p>
            <a:pPr>
              <a:lnSpc>
                <a:spcPts val="1830"/>
              </a:lnSpc>
              <a:tabLst>
                <a:tab pos="285750" algn="l"/>
              </a:tabLst>
            </a:pPr>
            <a:r>
              <a:rPr sz="1750" spc="-204" dirty="0">
                <a:solidFill>
                  <a:srgbClr val="41844A"/>
                </a:solidFill>
                <a:latin typeface="Arial MT"/>
                <a:cs typeface="Arial MT"/>
              </a:rPr>
              <a:t>•</a:t>
            </a:r>
            <a:r>
              <a:rPr sz="2625" spc="-307" baseline="-6349" dirty="0">
                <a:solidFill>
                  <a:srgbClr val="7F7F7F"/>
                </a:solidFill>
                <a:latin typeface="Arial MT"/>
                <a:cs typeface="Arial MT"/>
              </a:rPr>
              <a:t>•	</a:t>
            </a:r>
            <a:r>
              <a:rPr sz="2100" spc="-367" baseline="1984" dirty="0">
                <a:latin typeface="Arial MT"/>
                <a:cs typeface="Arial MT"/>
              </a:rPr>
              <a:t>V</a:t>
            </a:r>
            <a:r>
              <a:rPr sz="2100" spc="-367" baseline="-5952" dirty="0">
                <a:solidFill>
                  <a:srgbClr val="7F7F7F"/>
                </a:solidFill>
                <a:latin typeface="Arial MT"/>
                <a:cs typeface="Arial MT"/>
              </a:rPr>
              <a:t>V</a:t>
            </a:r>
            <a:r>
              <a:rPr sz="2100" spc="-367" baseline="1984" dirty="0">
                <a:latin typeface="Arial MT"/>
                <a:cs typeface="Arial MT"/>
              </a:rPr>
              <a:t>ac</a:t>
            </a:r>
            <a:r>
              <a:rPr sz="2100" spc="-367" baseline="-5952" dirty="0">
                <a:solidFill>
                  <a:srgbClr val="7F7F7F"/>
                </a:solidFill>
                <a:latin typeface="Arial MT"/>
                <a:cs typeface="Arial MT"/>
              </a:rPr>
              <a:t>ac</a:t>
            </a:r>
            <a:r>
              <a:rPr sz="2100" spc="-367" baseline="1984" dirty="0">
                <a:latin typeface="Arial MT"/>
                <a:cs typeface="Arial MT"/>
              </a:rPr>
              <a:t>c</a:t>
            </a:r>
            <a:r>
              <a:rPr sz="2100" spc="-367" baseline="-5952" dirty="0">
                <a:solidFill>
                  <a:srgbClr val="7F7F7F"/>
                </a:solidFill>
                <a:latin typeface="Arial MT"/>
                <a:cs typeface="Arial MT"/>
              </a:rPr>
              <a:t>c</a:t>
            </a:r>
            <a:r>
              <a:rPr sz="2100" spc="-367" baseline="1984" dirty="0">
                <a:latin typeface="Arial MT"/>
                <a:cs typeface="Arial MT"/>
              </a:rPr>
              <a:t>i</a:t>
            </a:r>
            <a:r>
              <a:rPr sz="2100" spc="-367" baseline="-5952" dirty="0">
                <a:solidFill>
                  <a:srgbClr val="7F7F7F"/>
                </a:solidFill>
                <a:latin typeface="Arial MT"/>
                <a:cs typeface="Arial MT"/>
              </a:rPr>
              <a:t>i</a:t>
            </a:r>
            <a:r>
              <a:rPr sz="2100" spc="-367" baseline="1984" dirty="0">
                <a:latin typeface="Arial MT"/>
                <a:cs typeface="Arial MT"/>
              </a:rPr>
              <a:t>nat</a:t>
            </a:r>
            <a:r>
              <a:rPr sz="2100" spc="-367" baseline="-5952" dirty="0">
                <a:solidFill>
                  <a:srgbClr val="7F7F7F"/>
                </a:solidFill>
                <a:latin typeface="Arial MT"/>
                <a:cs typeface="Arial MT"/>
              </a:rPr>
              <a:t>nat</a:t>
            </a:r>
            <a:r>
              <a:rPr sz="2100" spc="-367" baseline="1984" dirty="0">
                <a:latin typeface="Arial MT"/>
                <a:cs typeface="Arial MT"/>
              </a:rPr>
              <a:t>e</a:t>
            </a:r>
            <a:r>
              <a:rPr sz="2100" spc="-367" baseline="-5952" dirty="0">
                <a:solidFill>
                  <a:srgbClr val="7F7F7F"/>
                </a:solidFill>
                <a:latin typeface="Arial MT"/>
                <a:cs typeface="Arial MT"/>
              </a:rPr>
              <a:t>ed</a:t>
            </a:r>
            <a:r>
              <a:rPr sz="2100" spc="-367" baseline="1984" dirty="0">
                <a:latin typeface="Arial MT"/>
                <a:cs typeface="Arial MT"/>
              </a:rPr>
              <a:t>d</a:t>
            </a:r>
            <a:r>
              <a:rPr sz="2100" spc="277" baseline="1984" dirty="0">
                <a:latin typeface="Arial MT"/>
                <a:cs typeface="Arial MT"/>
              </a:rPr>
              <a:t> </a:t>
            </a:r>
            <a:r>
              <a:rPr sz="2100" spc="-307" baseline="1984" dirty="0">
                <a:latin typeface="Arial MT"/>
                <a:cs typeface="Arial MT"/>
              </a:rPr>
              <a:t>us</a:t>
            </a:r>
            <a:r>
              <a:rPr sz="2100" spc="-307" baseline="-5952" dirty="0">
                <a:solidFill>
                  <a:srgbClr val="7F7F7F"/>
                </a:solidFill>
                <a:latin typeface="Arial MT"/>
                <a:cs typeface="Arial MT"/>
              </a:rPr>
              <a:t>us</a:t>
            </a:r>
            <a:r>
              <a:rPr sz="2100" spc="-307" baseline="1984" dirty="0">
                <a:latin typeface="Arial MT"/>
                <a:cs typeface="Arial MT"/>
              </a:rPr>
              <a:t>i</a:t>
            </a:r>
            <a:r>
              <a:rPr sz="2100" spc="-307" baseline="-5952" dirty="0">
                <a:solidFill>
                  <a:srgbClr val="7F7F7F"/>
                </a:solidFill>
                <a:latin typeface="Arial MT"/>
                <a:cs typeface="Arial MT"/>
              </a:rPr>
              <a:t>i</a:t>
            </a:r>
            <a:r>
              <a:rPr sz="2100" spc="-307" baseline="1984" dirty="0">
                <a:latin typeface="Arial MT"/>
                <a:cs typeface="Arial MT"/>
              </a:rPr>
              <a:t>ng</a:t>
            </a:r>
            <a:r>
              <a:rPr sz="2100" spc="-307" baseline="-5952" dirty="0">
                <a:solidFill>
                  <a:srgbClr val="7F7F7F"/>
                </a:solidFill>
                <a:latin typeface="Arial MT"/>
                <a:cs typeface="Arial MT"/>
              </a:rPr>
              <a:t>ng</a:t>
            </a:r>
            <a:r>
              <a:rPr sz="2100" spc="-30" baseline="-5952" dirty="0">
                <a:solidFill>
                  <a:srgbClr val="7F7F7F"/>
                </a:solidFill>
                <a:latin typeface="Arial MT"/>
                <a:cs typeface="Arial MT"/>
              </a:rPr>
              <a:t> </a:t>
            </a:r>
            <a:r>
              <a:rPr sz="2100" b="1" spc="-600" baseline="1984" dirty="0">
                <a:latin typeface="Arial"/>
                <a:cs typeface="Arial"/>
              </a:rPr>
              <a:t>F</a:t>
            </a:r>
            <a:r>
              <a:rPr sz="2100" b="1" spc="-600" baseline="-5952" dirty="0">
                <a:solidFill>
                  <a:srgbClr val="7F7F7F"/>
                </a:solidFill>
                <a:latin typeface="Arial"/>
                <a:cs typeface="Arial"/>
              </a:rPr>
              <a:t>F</a:t>
            </a:r>
            <a:r>
              <a:rPr sz="2100" b="1" spc="-600" baseline="1984" dirty="0">
                <a:latin typeface="Arial"/>
                <a:cs typeface="Arial"/>
              </a:rPr>
              <a:t>P</a:t>
            </a:r>
            <a:r>
              <a:rPr sz="2100" b="1" spc="-600" baseline="-5952" dirty="0">
                <a:solidFill>
                  <a:srgbClr val="7F7F7F"/>
                </a:solidFill>
                <a:latin typeface="Arial"/>
                <a:cs typeface="Arial"/>
              </a:rPr>
              <a:t>P </a:t>
            </a:r>
            <a:r>
              <a:rPr sz="2100" b="1" spc="-562" baseline="-5952" dirty="0">
                <a:solidFill>
                  <a:srgbClr val="7F7F7F"/>
                </a:solidFill>
                <a:latin typeface="Arial"/>
                <a:cs typeface="Arial"/>
              </a:rPr>
              <a:t> </a:t>
            </a:r>
            <a:r>
              <a:rPr sz="2100" b="1" spc="-577" baseline="1984" dirty="0">
                <a:latin typeface="Arial"/>
                <a:cs typeface="Arial"/>
              </a:rPr>
              <a:t>(</a:t>
            </a:r>
            <a:r>
              <a:rPr sz="2100" b="1" spc="-502" baseline="-5952" dirty="0">
                <a:solidFill>
                  <a:srgbClr val="7F7F7F"/>
                </a:solidFill>
                <a:latin typeface="Arial"/>
                <a:cs typeface="Arial"/>
              </a:rPr>
              <a:t>(</a:t>
            </a:r>
            <a:r>
              <a:rPr sz="2100" b="1" spc="-195" baseline="1984" dirty="0">
                <a:latin typeface="Arial"/>
                <a:cs typeface="Arial"/>
              </a:rPr>
              <a:t>50</a:t>
            </a:r>
            <a:r>
              <a:rPr sz="2100" b="1" spc="-4079" baseline="1984" dirty="0">
                <a:latin typeface="Arial"/>
                <a:cs typeface="Arial"/>
              </a:rPr>
              <a:t>%</a:t>
            </a:r>
            <a:r>
              <a:rPr sz="2100" b="1" spc="-195" baseline="-5952" dirty="0">
                <a:solidFill>
                  <a:srgbClr val="7F7F7F"/>
                </a:solidFill>
                <a:latin typeface="Arial"/>
                <a:cs typeface="Arial"/>
              </a:rPr>
              <a:t>50</a:t>
            </a:r>
            <a:r>
              <a:rPr sz="2100" b="1" spc="-502" baseline="-5952" dirty="0">
                <a:solidFill>
                  <a:srgbClr val="7F7F7F"/>
                </a:solidFill>
                <a:latin typeface="Arial"/>
                <a:cs typeface="Arial"/>
              </a:rPr>
              <a:t>%</a:t>
            </a:r>
            <a:r>
              <a:rPr sz="2100" b="1" spc="-577" baseline="1984" dirty="0">
                <a:latin typeface="Arial"/>
                <a:cs typeface="Arial"/>
              </a:rPr>
              <a:t>)</a:t>
            </a:r>
            <a:r>
              <a:rPr sz="2100" b="1" spc="-517" baseline="-5952" dirty="0">
                <a:solidFill>
                  <a:srgbClr val="7F7F7F"/>
                </a:solidFill>
                <a:latin typeface="Arial"/>
                <a:cs typeface="Arial"/>
              </a:rPr>
              <a:t>)</a:t>
            </a:r>
            <a:r>
              <a:rPr sz="2100" b="1" spc="-450" baseline="1984" dirty="0">
                <a:latin typeface="Arial"/>
                <a:cs typeface="Arial"/>
              </a:rPr>
              <a:t>,</a:t>
            </a:r>
            <a:r>
              <a:rPr sz="2100" b="1" spc="-187" baseline="-5952" dirty="0">
                <a:solidFill>
                  <a:srgbClr val="7F7F7F"/>
                </a:solidFill>
                <a:latin typeface="Arial"/>
                <a:cs typeface="Arial"/>
              </a:rPr>
              <a:t>,</a:t>
            </a:r>
            <a:r>
              <a:rPr sz="2100" b="1" spc="-300" baseline="-5952" dirty="0">
                <a:solidFill>
                  <a:srgbClr val="7F7F7F"/>
                </a:solidFill>
                <a:latin typeface="Arial"/>
                <a:cs typeface="Arial"/>
              </a:rPr>
              <a:t> </a:t>
            </a:r>
            <a:r>
              <a:rPr sz="2100" b="1" spc="-975" baseline="1984" dirty="0">
                <a:latin typeface="Arial"/>
                <a:cs typeface="Arial"/>
              </a:rPr>
              <a:t>T</a:t>
            </a:r>
            <a:r>
              <a:rPr sz="2100" b="1" spc="-322" baseline="-5952" dirty="0">
                <a:solidFill>
                  <a:srgbClr val="7F7F7F"/>
                </a:solidFill>
                <a:latin typeface="Arial"/>
                <a:cs typeface="Arial"/>
              </a:rPr>
              <a:t>T</a:t>
            </a:r>
            <a:r>
              <a:rPr sz="2100" b="1" spc="-975" baseline="1984" dirty="0">
                <a:latin typeface="Arial"/>
                <a:cs typeface="Arial"/>
              </a:rPr>
              <a:t>F</a:t>
            </a:r>
            <a:r>
              <a:rPr sz="2100" b="1" spc="-322" baseline="-5952" dirty="0">
                <a:solidFill>
                  <a:srgbClr val="7F7F7F"/>
                </a:solidFill>
                <a:latin typeface="Arial"/>
                <a:cs typeface="Arial"/>
              </a:rPr>
              <a:t>F</a:t>
            </a:r>
            <a:r>
              <a:rPr sz="2100" b="1" spc="-1095" baseline="1984" dirty="0">
                <a:latin typeface="Arial"/>
                <a:cs typeface="Arial"/>
              </a:rPr>
              <a:t>P</a:t>
            </a:r>
            <a:r>
              <a:rPr sz="2100" b="1" baseline="-5952" dirty="0">
                <a:solidFill>
                  <a:srgbClr val="7F7F7F"/>
                </a:solidFill>
                <a:latin typeface="Arial"/>
                <a:cs typeface="Arial"/>
              </a:rPr>
              <a:t>P</a:t>
            </a:r>
            <a:endParaRPr sz="2100" baseline="-5952" dirty="0">
              <a:latin typeface="Arial"/>
              <a:cs typeface="Arial"/>
            </a:endParaRPr>
          </a:p>
          <a:p>
            <a:pPr marL="285750">
              <a:lnSpc>
                <a:spcPts val="1465"/>
              </a:lnSpc>
            </a:pPr>
            <a:r>
              <a:rPr sz="1400" b="1" spc="-260" dirty="0">
                <a:latin typeface="Arial"/>
                <a:cs typeface="Arial"/>
              </a:rPr>
              <a:t>(</a:t>
            </a:r>
            <a:r>
              <a:rPr sz="2100" b="1" spc="-330" baseline="-7936" dirty="0">
                <a:solidFill>
                  <a:srgbClr val="7F7F7F"/>
                </a:solidFill>
                <a:latin typeface="Arial"/>
                <a:cs typeface="Arial"/>
              </a:rPr>
              <a:t>(</a:t>
            </a:r>
            <a:r>
              <a:rPr sz="1400" b="1" spc="-5" dirty="0">
                <a:latin typeface="Arial"/>
                <a:cs typeface="Arial"/>
              </a:rPr>
              <a:t>30</a:t>
            </a:r>
            <a:r>
              <a:rPr sz="1400" b="1" spc="-2585" dirty="0">
                <a:latin typeface="Arial"/>
                <a:cs typeface="Arial"/>
              </a:rPr>
              <a:t>%</a:t>
            </a:r>
            <a:r>
              <a:rPr sz="2100" b="1" spc="-15" baseline="-7936" dirty="0">
                <a:solidFill>
                  <a:srgbClr val="7F7F7F"/>
                </a:solidFill>
                <a:latin typeface="Arial"/>
                <a:cs typeface="Arial"/>
              </a:rPr>
              <a:t>3</a:t>
            </a:r>
            <a:r>
              <a:rPr sz="2100" b="1" spc="-7" baseline="-7936" dirty="0">
                <a:solidFill>
                  <a:srgbClr val="7F7F7F"/>
                </a:solidFill>
                <a:latin typeface="Arial"/>
                <a:cs typeface="Arial"/>
              </a:rPr>
              <a:t>0</a:t>
            </a:r>
            <a:r>
              <a:rPr sz="2100" b="1" spc="-315" baseline="-7936" dirty="0">
                <a:solidFill>
                  <a:srgbClr val="7F7F7F"/>
                </a:solidFill>
                <a:latin typeface="Arial"/>
                <a:cs typeface="Arial"/>
              </a:rPr>
              <a:t>%</a:t>
            </a:r>
            <a:r>
              <a:rPr sz="1400" b="1" spc="-260" dirty="0">
                <a:latin typeface="Arial"/>
                <a:cs typeface="Arial"/>
              </a:rPr>
              <a:t>)</a:t>
            </a:r>
            <a:r>
              <a:rPr sz="2100" b="1" spc="-315" baseline="-7936" dirty="0">
                <a:solidFill>
                  <a:srgbClr val="7F7F7F"/>
                </a:solidFill>
                <a:latin typeface="Arial"/>
                <a:cs typeface="Arial"/>
              </a:rPr>
              <a:t>)</a:t>
            </a:r>
            <a:r>
              <a:rPr sz="1400" b="1" spc="-180" dirty="0">
                <a:latin typeface="Arial"/>
                <a:cs typeface="Arial"/>
              </a:rPr>
              <a:t>,</a:t>
            </a:r>
            <a:r>
              <a:rPr sz="2100" b="1" baseline="-7936" dirty="0">
                <a:solidFill>
                  <a:srgbClr val="7F7F7F"/>
                </a:solidFill>
                <a:latin typeface="Arial"/>
                <a:cs typeface="Arial"/>
              </a:rPr>
              <a:t>,</a:t>
            </a:r>
            <a:r>
              <a:rPr sz="2100" b="1" spc="-300" baseline="-7936" dirty="0">
                <a:solidFill>
                  <a:srgbClr val="7F7F7F"/>
                </a:solidFill>
                <a:latin typeface="Arial"/>
                <a:cs typeface="Arial"/>
              </a:rPr>
              <a:t> </a:t>
            </a:r>
            <a:r>
              <a:rPr sz="1400" b="1" spc="-960" dirty="0">
                <a:latin typeface="Arial"/>
                <a:cs typeface="Arial"/>
              </a:rPr>
              <a:t>M</a:t>
            </a:r>
            <a:r>
              <a:rPr sz="2100" b="1" spc="-315" baseline="-7936" dirty="0">
                <a:solidFill>
                  <a:srgbClr val="7F7F7F"/>
                </a:solidFill>
                <a:latin typeface="Arial"/>
                <a:cs typeface="Arial"/>
              </a:rPr>
              <a:t>M</a:t>
            </a:r>
            <a:r>
              <a:rPr sz="1400" b="1" spc="-650" dirty="0">
                <a:latin typeface="Arial"/>
                <a:cs typeface="Arial"/>
              </a:rPr>
              <a:t>T</a:t>
            </a:r>
            <a:r>
              <a:rPr sz="2100" b="1" baseline="-7936" dirty="0">
                <a:solidFill>
                  <a:srgbClr val="7F7F7F"/>
                </a:solidFill>
                <a:latin typeface="Arial"/>
                <a:cs typeface="Arial"/>
              </a:rPr>
              <a:t>T</a:t>
            </a:r>
            <a:r>
              <a:rPr sz="2100" b="1" spc="-322" baseline="-7936" dirty="0">
                <a:solidFill>
                  <a:srgbClr val="7F7F7F"/>
                </a:solidFill>
                <a:latin typeface="Arial"/>
                <a:cs typeface="Arial"/>
              </a:rPr>
              <a:t> </a:t>
            </a:r>
            <a:r>
              <a:rPr sz="1400" b="1" spc="-250" dirty="0">
                <a:latin typeface="Arial"/>
                <a:cs typeface="Arial"/>
              </a:rPr>
              <a:t>(</a:t>
            </a:r>
            <a:r>
              <a:rPr sz="2100" b="1" spc="-330" baseline="-7936" dirty="0">
                <a:solidFill>
                  <a:srgbClr val="7F7F7F"/>
                </a:solidFill>
                <a:latin typeface="Arial"/>
                <a:cs typeface="Arial"/>
              </a:rPr>
              <a:t>(</a:t>
            </a:r>
            <a:r>
              <a:rPr sz="1400" b="1" spc="-5" dirty="0">
                <a:latin typeface="Arial"/>
                <a:cs typeface="Arial"/>
              </a:rPr>
              <a:t>20</a:t>
            </a:r>
            <a:r>
              <a:rPr sz="1400" b="1" spc="-2595" dirty="0">
                <a:latin typeface="Arial"/>
                <a:cs typeface="Arial"/>
              </a:rPr>
              <a:t>%</a:t>
            </a:r>
            <a:r>
              <a:rPr sz="2100" b="1" spc="-7" baseline="-7936" dirty="0">
                <a:solidFill>
                  <a:srgbClr val="7F7F7F"/>
                </a:solidFill>
                <a:latin typeface="Arial"/>
                <a:cs typeface="Arial"/>
              </a:rPr>
              <a:t>20</a:t>
            </a:r>
            <a:r>
              <a:rPr sz="2100" b="1" spc="-315" baseline="-7936" dirty="0">
                <a:solidFill>
                  <a:srgbClr val="7F7F7F"/>
                </a:solidFill>
                <a:latin typeface="Arial"/>
                <a:cs typeface="Arial"/>
              </a:rPr>
              <a:t>%</a:t>
            </a:r>
            <a:r>
              <a:rPr sz="1400" b="1" spc="-260" dirty="0">
                <a:latin typeface="Arial"/>
                <a:cs typeface="Arial"/>
              </a:rPr>
              <a:t>)</a:t>
            </a:r>
            <a:r>
              <a:rPr sz="2100" b="1" baseline="-7936" dirty="0">
                <a:solidFill>
                  <a:srgbClr val="7F7F7F"/>
                </a:solidFill>
                <a:latin typeface="Arial"/>
                <a:cs typeface="Arial"/>
              </a:rPr>
              <a:t>)</a:t>
            </a:r>
            <a:endParaRPr sz="2100" baseline="-7936" dirty="0">
              <a:latin typeface="Arial"/>
              <a:cs typeface="Arial"/>
            </a:endParaRPr>
          </a:p>
          <a:p>
            <a:pPr>
              <a:lnSpc>
                <a:spcPts val="1945"/>
              </a:lnSpc>
              <a:tabLst>
                <a:tab pos="285750" algn="l"/>
              </a:tabLst>
            </a:pPr>
            <a:r>
              <a:rPr sz="1750" spc="-409" dirty="0">
                <a:solidFill>
                  <a:srgbClr val="41844A"/>
                </a:solidFill>
                <a:latin typeface="Arial MT"/>
                <a:cs typeface="Arial MT"/>
              </a:rPr>
              <a:t>•</a:t>
            </a:r>
            <a:r>
              <a:rPr sz="2625" spc="-7" baseline="-6349" dirty="0">
                <a:solidFill>
                  <a:srgbClr val="7F7F7F"/>
                </a:solidFill>
                <a:latin typeface="Arial MT"/>
                <a:cs typeface="Arial MT"/>
              </a:rPr>
              <a:t>•</a:t>
            </a:r>
            <a:r>
              <a:rPr sz="2625" baseline="-6349" dirty="0">
                <a:solidFill>
                  <a:srgbClr val="7F7F7F"/>
                </a:solidFill>
                <a:latin typeface="Arial MT"/>
                <a:cs typeface="Arial MT"/>
              </a:rPr>
              <a:t>	</a:t>
            </a:r>
            <a:r>
              <a:rPr sz="2100" b="1" spc="-1207" baseline="1984" dirty="0">
                <a:latin typeface="Arial"/>
                <a:cs typeface="Arial"/>
              </a:rPr>
              <a:t>R</a:t>
            </a:r>
            <a:r>
              <a:rPr sz="2100" b="1" spc="-337" baseline="-5952" dirty="0">
                <a:solidFill>
                  <a:srgbClr val="7F7F7F"/>
                </a:solidFill>
                <a:latin typeface="Arial"/>
                <a:cs typeface="Arial"/>
              </a:rPr>
              <a:t>R</a:t>
            </a:r>
            <a:r>
              <a:rPr sz="2100" b="1" spc="-960" baseline="1984" dirty="0">
                <a:latin typeface="Arial"/>
                <a:cs typeface="Arial"/>
              </a:rPr>
              <a:t>o</a:t>
            </a:r>
            <a:r>
              <a:rPr sz="2100" b="1" spc="-337" baseline="-5952" dirty="0">
                <a:solidFill>
                  <a:srgbClr val="7F7F7F"/>
                </a:solidFill>
                <a:latin typeface="Arial"/>
                <a:cs typeface="Arial"/>
              </a:rPr>
              <a:t>o</a:t>
            </a:r>
            <a:r>
              <a:rPr sz="2100" b="1" spc="-960" baseline="1984" dirty="0">
                <a:latin typeface="Arial"/>
                <a:cs typeface="Arial"/>
              </a:rPr>
              <a:t>u</a:t>
            </a:r>
            <a:r>
              <a:rPr sz="2100" b="1" spc="-330" baseline="-5952" dirty="0">
                <a:solidFill>
                  <a:srgbClr val="7F7F7F"/>
                </a:solidFill>
                <a:latin typeface="Arial"/>
                <a:cs typeface="Arial"/>
              </a:rPr>
              <a:t>u</a:t>
            </a:r>
            <a:r>
              <a:rPr sz="2100" b="1" spc="-390" baseline="1984" dirty="0">
                <a:latin typeface="Arial"/>
                <a:cs typeface="Arial"/>
              </a:rPr>
              <a:t>t</a:t>
            </a:r>
            <a:r>
              <a:rPr sz="2100" b="1" spc="-315" baseline="-5952" dirty="0">
                <a:solidFill>
                  <a:srgbClr val="7F7F7F"/>
                </a:solidFill>
                <a:latin typeface="Arial"/>
                <a:cs typeface="Arial"/>
              </a:rPr>
              <a:t>t</a:t>
            </a:r>
            <a:r>
              <a:rPr sz="2100" b="1" spc="-270" baseline="1984" dirty="0">
                <a:latin typeface="Arial"/>
                <a:cs typeface="Arial"/>
              </a:rPr>
              <a:t>i</a:t>
            </a:r>
            <a:r>
              <a:rPr sz="2100" b="1" spc="-322" baseline="-5952" dirty="0">
                <a:solidFill>
                  <a:srgbClr val="7F7F7F"/>
                </a:solidFill>
                <a:latin typeface="Arial"/>
                <a:cs typeface="Arial"/>
              </a:rPr>
              <a:t>i</a:t>
            </a:r>
            <a:r>
              <a:rPr sz="2100" b="1" spc="-967" baseline="1984" dirty="0">
                <a:latin typeface="Arial"/>
                <a:cs typeface="Arial"/>
              </a:rPr>
              <a:t>n</a:t>
            </a:r>
            <a:r>
              <a:rPr sz="2100" b="1" spc="-330" baseline="-5952" dirty="0">
                <a:solidFill>
                  <a:srgbClr val="7F7F7F"/>
                </a:solidFill>
                <a:latin typeface="Arial"/>
                <a:cs typeface="Arial"/>
              </a:rPr>
              <a:t>n</a:t>
            </a:r>
            <a:r>
              <a:rPr sz="2100" b="1" spc="-839" baseline="1984" dirty="0">
                <a:latin typeface="Arial"/>
                <a:cs typeface="Arial"/>
              </a:rPr>
              <a:t>e</a:t>
            </a:r>
            <a:r>
              <a:rPr sz="2100" b="1" baseline="-5952" dirty="0">
                <a:solidFill>
                  <a:srgbClr val="7F7F7F"/>
                </a:solidFill>
                <a:latin typeface="Arial"/>
                <a:cs typeface="Arial"/>
              </a:rPr>
              <a:t>e</a:t>
            </a:r>
            <a:r>
              <a:rPr sz="2100" b="1" spc="-315" baseline="-5952" dirty="0">
                <a:solidFill>
                  <a:srgbClr val="7F7F7F"/>
                </a:solidFill>
                <a:latin typeface="Arial"/>
                <a:cs typeface="Arial"/>
              </a:rPr>
              <a:t> </a:t>
            </a:r>
            <a:r>
              <a:rPr sz="2100" b="1" spc="-1552" baseline="1984" dirty="0">
                <a:latin typeface="Arial"/>
                <a:cs typeface="Arial"/>
              </a:rPr>
              <a:t>m</a:t>
            </a:r>
            <a:r>
              <a:rPr sz="2100" b="1" spc="-315" baseline="-5952" dirty="0">
                <a:solidFill>
                  <a:srgbClr val="7F7F7F"/>
                </a:solidFill>
                <a:latin typeface="Arial"/>
                <a:cs typeface="Arial"/>
              </a:rPr>
              <a:t>m</a:t>
            </a:r>
            <a:r>
              <a:rPr sz="2100" b="1" spc="-967" baseline="1984" dirty="0">
                <a:latin typeface="Arial"/>
                <a:cs typeface="Arial"/>
              </a:rPr>
              <a:t>o</a:t>
            </a:r>
            <a:r>
              <a:rPr sz="2100" b="1" spc="-330" baseline="-5952" dirty="0">
                <a:solidFill>
                  <a:srgbClr val="7F7F7F"/>
                </a:solidFill>
                <a:latin typeface="Arial"/>
                <a:cs typeface="Arial"/>
              </a:rPr>
              <a:t>o</a:t>
            </a:r>
            <a:r>
              <a:rPr sz="2100" b="1" spc="-967" baseline="1984" dirty="0">
                <a:latin typeface="Arial"/>
                <a:cs typeface="Arial"/>
              </a:rPr>
              <a:t>d</a:t>
            </a:r>
            <a:r>
              <a:rPr sz="2100" b="1" spc="-330" baseline="-5952" dirty="0">
                <a:solidFill>
                  <a:srgbClr val="7F7F7F"/>
                </a:solidFill>
                <a:latin typeface="Arial"/>
                <a:cs typeface="Arial"/>
              </a:rPr>
              <a:t>d</a:t>
            </a:r>
            <a:r>
              <a:rPr sz="2100" b="1" spc="-855" baseline="1984" dirty="0">
                <a:latin typeface="Arial"/>
                <a:cs typeface="Arial"/>
              </a:rPr>
              <a:t>e</a:t>
            </a:r>
            <a:r>
              <a:rPr sz="2100" b="1" baseline="-5952" dirty="0">
                <a:solidFill>
                  <a:srgbClr val="7F7F7F"/>
                </a:solidFill>
                <a:latin typeface="Arial"/>
                <a:cs typeface="Arial"/>
              </a:rPr>
              <a:t>e</a:t>
            </a:r>
            <a:endParaRPr sz="2100" baseline="-5952" dirty="0">
              <a:latin typeface="Arial"/>
              <a:cs typeface="Arial"/>
            </a:endParaRPr>
          </a:p>
        </p:txBody>
      </p:sp>
      <p:sp>
        <p:nvSpPr>
          <p:cNvPr id="56" name="object 56"/>
          <p:cNvSpPr/>
          <p:nvPr/>
        </p:nvSpPr>
        <p:spPr>
          <a:xfrm>
            <a:off x="3749764" y="4745164"/>
            <a:ext cx="2146935" cy="899160"/>
          </a:xfrm>
          <a:custGeom>
            <a:avLst/>
            <a:gdLst/>
            <a:ahLst/>
            <a:cxnLst/>
            <a:rect l="l" t="t" r="r" b="b"/>
            <a:pathLst>
              <a:path w="2146935" h="899160">
                <a:moveTo>
                  <a:pt x="2146681" y="0"/>
                </a:moveTo>
                <a:lnTo>
                  <a:pt x="0" y="0"/>
                </a:lnTo>
                <a:lnTo>
                  <a:pt x="0" y="871918"/>
                </a:lnTo>
                <a:lnTo>
                  <a:pt x="0" y="898918"/>
                </a:lnTo>
                <a:lnTo>
                  <a:pt x="2146681" y="898918"/>
                </a:lnTo>
                <a:lnTo>
                  <a:pt x="2146681" y="871918"/>
                </a:lnTo>
                <a:lnTo>
                  <a:pt x="2146681" y="0"/>
                </a:lnTo>
                <a:close/>
              </a:path>
            </a:pathLst>
          </a:custGeom>
          <a:solidFill>
            <a:srgbClr val="7F7F7F">
              <a:alpha val="39999"/>
            </a:srgbClr>
          </a:solidFill>
        </p:spPr>
        <p:txBody>
          <a:bodyPr wrap="square" lIns="0" tIns="0" rIns="0" bIns="0" rtlCol="0"/>
          <a:lstStyle/>
          <a:p>
            <a:endParaRPr dirty="0"/>
          </a:p>
        </p:txBody>
      </p:sp>
      <p:sp>
        <p:nvSpPr>
          <p:cNvPr id="57" name="object 57"/>
          <p:cNvSpPr txBox="1"/>
          <p:nvPr/>
        </p:nvSpPr>
        <p:spPr>
          <a:xfrm>
            <a:off x="4024795" y="4935624"/>
            <a:ext cx="1746885" cy="535305"/>
          </a:xfrm>
          <a:prstGeom prst="rect">
            <a:avLst/>
          </a:prstGeom>
        </p:spPr>
        <p:txBody>
          <a:bodyPr vert="horz" wrap="square" lIns="0" tIns="0" rIns="0" bIns="0" rtlCol="0">
            <a:spAutoFit/>
          </a:bodyPr>
          <a:lstStyle/>
          <a:p>
            <a:pPr>
              <a:lnSpc>
                <a:spcPts val="1320"/>
              </a:lnSpc>
            </a:pPr>
            <a:r>
              <a:rPr sz="1200" spc="-5" dirty="0">
                <a:solidFill>
                  <a:srgbClr val="7F7F7F"/>
                </a:solidFill>
                <a:latin typeface="Arial MT"/>
                <a:cs typeface="Arial MT"/>
              </a:rPr>
              <a:t>Rest</a:t>
            </a:r>
            <a:r>
              <a:rPr sz="1200" dirty="0">
                <a:solidFill>
                  <a:srgbClr val="7F7F7F"/>
                </a:solidFill>
                <a:latin typeface="Arial MT"/>
                <a:cs typeface="Arial MT"/>
              </a:rPr>
              <a:t> </a:t>
            </a:r>
            <a:r>
              <a:rPr sz="1200" spc="5" dirty="0">
                <a:solidFill>
                  <a:srgbClr val="7F7F7F"/>
                </a:solidFill>
                <a:latin typeface="Arial MT"/>
                <a:cs typeface="Arial MT"/>
              </a:rPr>
              <a:t>of </a:t>
            </a:r>
            <a:r>
              <a:rPr sz="1200" spc="-5" dirty="0">
                <a:solidFill>
                  <a:srgbClr val="7F7F7F"/>
                </a:solidFill>
                <a:latin typeface="Arial MT"/>
                <a:cs typeface="Arial MT"/>
              </a:rPr>
              <a:t>eligible</a:t>
            </a:r>
            <a:r>
              <a:rPr sz="1200" spc="5" dirty="0">
                <a:solidFill>
                  <a:srgbClr val="7F7F7F"/>
                </a:solidFill>
                <a:latin typeface="Arial MT"/>
                <a:cs typeface="Arial MT"/>
              </a:rPr>
              <a:t> </a:t>
            </a:r>
            <a:r>
              <a:rPr sz="1200" spc="-5" dirty="0">
                <a:solidFill>
                  <a:srgbClr val="7F7F7F"/>
                </a:solidFill>
                <a:latin typeface="Arial MT"/>
                <a:cs typeface="Arial MT"/>
              </a:rPr>
              <a:t>population</a:t>
            </a:r>
            <a:endParaRPr sz="1200" dirty="0">
              <a:latin typeface="Arial MT"/>
              <a:cs typeface="Arial MT"/>
            </a:endParaRPr>
          </a:p>
          <a:p>
            <a:pPr marR="356870">
              <a:lnSpc>
                <a:spcPts val="1440"/>
              </a:lnSpc>
              <a:spcBef>
                <a:spcPts val="10"/>
              </a:spcBef>
            </a:pPr>
            <a:r>
              <a:rPr sz="1200" dirty="0">
                <a:solidFill>
                  <a:srgbClr val="7F7F7F"/>
                </a:solidFill>
                <a:latin typeface="Arial MT"/>
                <a:cs typeface="Arial MT"/>
              </a:rPr>
              <a:t>as</a:t>
            </a:r>
            <a:r>
              <a:rPr sz="1200" spc="-55" dirty="0">
                <a:solidFill>
                  <a:srgbClr val="7F7F7F"/>
                </a:solidFill>
                <a:latin typeface="Arial MT"/>
                <a:cs typeface="Arial MT"/>
              </a:rPr>
              <a:t> </a:t>
            </a:r>
            <a:r>
              <a:rPr sz="1200" dirty="0">
                <a:solidFill>
                  <a:srgbClr val="7F7F7F"/>
                </a:solidFill>
                <a:latin typeface="Arial MT"/>
                <a:cs typeface="Arial MT"/>
              </a:rPr>
              <a:t>vaccines</a:t>
            </a:r>
            <a:r>
              <a:rPr sz="1200" spc="-50" dirty="0">
                <a:solidFill>
                  <a:srgbClr val="7F7F7F"/>
                </a:solidFill>
                <a:latin typeface="Arial MT"/>
                <a:cs typeface="Arial MT"/>
              </a:rPr>
              <a:t> </a:t>
            </a:r>
            <a:r>
              <a:rPr sz="1200" dirty="0">
                <a:solidFill>
                  <a:srgbClr val="7F7F7F"/>
                </a:solidFill>
                <a:latin typeface="Arial MT"/>
                <a:cs typeface="Arial MT"/>
              </a:rPr>
              <a:t>become </a:t>
            </a:r>
            <a:r>
              <a:rPr sz="1200" spc="-315" dirty="0">
                <a:solidFill>
                  <a:srgbClr val="7F7F7F"/>
                </a:solidFill>
                <a:latin typeface="Arial MT"/>
                <a:cs typeface="Arial MT"/>
              </a:rPr>
              <a:t> </a:t>
            </a:r>
            <a:r>
              <a:rPr sz="1200" spc="-5" dirty="0">
                <a:solidFill>
                  <a:srgbClr val="7F7F7F"/>
                </a:solidFill>
                <a:latin typeface="Arial MT"/>
                <a:cs typeface="Arial MT"/>
              </a:rPr>
              <a:t>available</a:t>
            </a:r>
            <a:endParaRPr sz="1200" dirty="0">
              <a:latin typeface="Arial MT"/>
              <a:cs typeface="Arial MT"/>
            </a:endParaRPr>
          </a:p>
        </p:txBody>
      </p:sp>
      <p:sp>
        <p:nvSpPr>
          <p:cNvPr id="58" name="object 58"/>
          <p:cNvSpPr/>
          <p:nvPr/>
        </p:nvSpPr>
        <p:spPr>
          <a:xfrm>
            <a:off x="3722763" y="4718164"/>
            <a:ext cx="2146935" cy="899160"/>
          </a:xfrm>
          <a:custGeom>
            <a:avLst/>
            <a:gdLst/>
            <a:ahLst/>
            <a:cxnLst/>
            <a:rect l="l" t="t" r="r" b="b"/>
            <a:pathLst>
              <a:path w="2146935" h="899160">
                <a:moveTo>
                  <a:pt x="0" y="0"/>
                </a:moveTo>
                <a:lnTo>
                  <a:pt x="2146681" y="0"/>
                </a:lnTo>
                <a:lnTo>
                  <a:pt x="2146681" y="898918"/>
                </a:lnTo>
                <a:lnTo>
                  <a:pt x="0" y="898918"/>
                </a:lnTo>
                <a:lnTo>
                  <a:pt x="0" y="0"/>
                </a:lnTo>
                <a:close/>
              </a:path>
            </a:pathLst>
          </a:custGeom>
          <a:solidFill>
            <a:srgbClr val="FFE599"/>
          </a:solidFill>
        </p:spPr>
        <p:txBody>
          <a:bodyPr wrap="square" lIns="0" tIns="0" rIns="0" bIns="0" rtlCol="0"/>
          <a:lstStyle/>
          <a:p>
            <a:endParaRPr dirty="0"/>
          </a:p>
        </p:txBody>
      </p:sp>
      <p:sp>
        <p:nvSpPr>
          <p:cNvPr id="59" name="object 59"/>
          <p:cNvSpPr txBox="1"/>
          <p:nvPr/>
        </p:nvSpPr>
        <p:spPr>
          <a:xfrm>
            <a:off x="3749763" y="4880774"/>
            <a:ext cx="2120265" cy="948978"/>
          </a:xfrm>
          <a:prstGeom prst="rect">
            <a:avLst/>
          </a:prstGeom>
        </p:spPr>
        <p:txBody>
          <a:bodyPr vert="horz" wrap="square" lIns="0" tIns="12700" rIns="0" bIns="0" rtlCol="0">
            <a:spAutoFit/>
          </a:bodyPr>
          <a:lstStyle/>
          <a:p>
            <a:pPr marL="246379" marR="116839">
              <a:lnSpc>
                <a:spcPct val="100000"/>
              </a:lnSpc>
              <a:spcBef>
                <a:spcPts val="100"/>
              </a:spcBef>
            </a:pPr>
            <a:r>
              <a:rPr lang="fr-FR" sz="1200" dirty="0">
                <a:latin typeface="Arial MT"/>
                <a:cs typeface="Arial MT"/>
              </a:rPr>
              <a:t>Reste de la population éligible à mesure que les vaccins deviennent disponibles
</a:t>
            </a:r>
            <a:endParaRPr sz="1200" dirty="0">
              <a:latin typeface="Arial MT"/>
              <a:cs typeface="Arial MT"/>
            </a:endParaRPr>
          </a:p>
        </p:txBody>
      </p:sp>
      <p:sp>
        <p:nvSpPr>
          <p:cNvPr id="65" name="object 65"/>
          <p:cNvSpPr txBox="1"/>
          <p:nvPr/>
        </p:nvSpPr>
        <p:spPr>
          <a:xfrm>
            <a:off x="11857938" y="6560807"/>
            <a:ext cx="257175" cy="254000"/>
          </a:xfrm>
          <a:prstGeom prst="rect">
            <a:avLst/>
          </a:prstGeom>
        </p:spPr>
        <p:txBody>
          <a:bodyPr vert="horz" wrap="square" lIns="0" tIns="0" rIns="0" bIns="0" rtlCol="0">
            <a:spAutoFit/>
          </a:bodyPr>
          <a:lstStyle/>
          <a:p>
            <a:pPr marL="12700">
              <a:lnSpc>
                <a:spcPts val="1810"/>
              </a:lnSpc>
            </a:pPr>
            <a:r>
              <a:rPr sz="1800" spc="-5" dirty="0">
                <a:solidFill>
                  <a:srgbClr val="FFFFFF"/>
                </a:solidFill>
                <a:latin typeface="Calibri"/>
                <a:cs typeface="Calibri"/>
              </a:rPr>
              <a:t>10</a:t>
            </a:r>
            <a:endParaRPr sz="1800" dirty="0">
              <a:latin typeface="Calibri"/>
              <a:cs typeface="Calibri"/>
            </a:endParaRPr>
          </a:p>
        </p:txBody>
      </p:sp>
      <p:sp>
        <p:nvSpPr>
          <p:cNvPr id="60" name="object 60"/>
          <p:cNvSpPr txBox="1"/>
          <p:nvPr/>
        </p:nvSpPr>
        <p:spPr>
          <a:xfrm>
            <a:off x="6262204" y="5042546"/>
            <a:ext cx="1289685" cy="353060"/>
          </a:xfrm>
          <a:prstGeom prst="rect">
            <a:avLst/>
          </a:prstGeom>
        </p:spPr>
        <p:txBody>
          <a:bodyPr vert="horz" wrap="square" lIns="0" tIns="0" rIns="0" bIns="0" rtlCol="0">
            <a:spAutoFit/>
          </a:bodyPr>
          <a:lstStyle/>
          <a:p>
            <a:pPr>
              <a:lnSpc>
                <a:spcPts val="1325"/>
              </a:lnSpc>
            </a:pPr>
            <a:r>
              <a:rPr sz="1200" dirty="0">
                <a:solidFill>
                  <a:srgbClr val="7F7F7F"/>
                </a:solidFill>
                <a:latin typeface="Arial MT"/>
                <a:cs typeface="Arial MT"/>
              </a:rPr>
              <a:t>Based</a:t>
            </a:r>
            <a:r>
              <a:rPr sz="1200" spc="-30" dirty="0">
                <a:solidFill>
                  <a:srgbClr val="7F7F7F"/>
                </a:solidFill>
                <a:latin typeface="Arial MT"/>
                <a:cs typeface="Arial MT"/>
              </a:rPr>
              <a:t> </a:t>
            </a:r>
            <a:r>
              <a:rPr sz="1200" spc="5" dirty="0">
                <a:solidFill>
                  <a:srgbClr val="7F7F7F"/>
                </a:solidFill>
                <a:latin typeface="Arial MT"/>
                <a:cs typeface="Arial MT"/>
              </a:rPr>
              <a:t>on</a:t>
            </a:r>
            <a:r>
              <a:rPr sz="1200" spc="-25" dirty="0">
                <a:solidFill>
                  <a:srgbClr val="7F7F7F"/>
                </a:solidFill>
                <a:latin typeface="Arial MT"/>
                <a:cs typeface="Arial MT"/>
              </a:rPr>
              <a:t> </a:t>
            </a:r>
            <a:r>
              <a:rPr sz="1200" spc="-5" dirty="0">
                <a:solidFill>
                  <a:srgbClr val="7F7F7F"/>
                </a:solidFill>
                <a:latin typeface="Arial MT"/>
                <a:cs typeface="Arial MT"/>
              </a:rPr>
              <a:t>available</a:t>
            </a:r>
            <a:endParaRPr sz="1200" dirty="0">
              <a:latin typeface="Arial MT"/>
              <a:cs typeface="Arial MT"/>
            </a:endParaRPr>
          </a:p>
          <a:p>
            <a:pPr>
              <a:lnSpc>
                <a:spcPct val="100000"/>
              </a:lnSpc>
            </a:pPr>
            <a:r>
              <a:rPr sz="1200" dirty="0">
                <a:solidFill>
                  <a:srgbClr val="7F7F7F"/>
                </a:solidFill>
                <a:latin typeface="Arial MT"/>
                <a:cs typeface="Arial MT"/>
              </a:rPr>
              <a:t>vaccines*</a:t>
            </a:r>
            <a:endParaRPr sz="1200" dirty="0">
              <a:latin typeface="Arial MT"/>
              <a:cs typeface="Arial MT"/>
            </a:endParaRPr>
          </a:p>
        </p:txBody>
      </p:sp>
      <p:sp>
        <p:nvSpPr>
          <p:cNvPr id="61" name="object 61"/>
          <p:cNvSpPr txBox="1"/>
          <p:nvPr/>
        </p:nvSpPr>
        <p:spPr>
          <a:xfrm>
            <a:off x="5987884" y="4745164"/>
            <a:ext cx="2146300" cy="1008609"/>
          </a:xfrm>
          <a:prstGeom prst="rect">
            <a:avLst/>
          </a:prstGeom>
          <a:solidFill>
            <a:srgbClr val="FFE599"/>
          </a:solidFill>
        </p:spPr>
        <p:txBody>
          <a:bodyPr vert="horz" wrap="square" lIns="0" tIns="635" rIns="0" bIns="0" rtlCol="0">
            <a:spAutoFit/>
          </a:bodyPr>
          <a:lstStyle/>
          <a:p>
            <a:pPr>
              <a:lnSpc>
                <a:spcPct val="100000"/>
              </a:lnSpc>
              <a:spcBef>
                <a:spcPts val="5"/>
              </a:spcBef>
            </a:pPr>
            <a:endParaRPr sz="1750" dirty="0">
              <a:latin typeface="Times New Roman"/>
              <a:cs typeface="Times New Roman"/>
            </a:endParaRPr>
          </a:p>
          <a:p>
            <a:pPr marL="247650" marR="600075">
              <a:lnSpc>
                <a:spcPct val="100000"/>
              </a:lnSpc>
            </a:pPr>
            <a:r>
              <a:rPr lang="fr-FR" sz="1200" spc="-5" dirty="0">
                <a:latin typeface="Arial MT"/>
                <a:cs typeface="Arial MT"/>
              </a:rPr>
              <a:t>Basé sur les vaccins disponibles*
</a:t>
            </a:r>
            <a:endParaRPr sz="1200" dirty="0">
              <a:latin typeface="Arial MT"/>
              <a:cs typeface="Arial MT"/>
            </a:endParaRPr>
          </a:p>
        </p:txBody>
      </p:sp>
      <p:sp>
        <p:nvSpPr>
          <p:cNvPr id="62" name="object 62"/>
          <p:cNvSpPr txBox="1"/>
          <p:nvPr/>
        </p:nvSpPr>
        <p:spPr>
          <a:xfrm>
            <a:off x="8498878" y="4766798"/>
            <a:ext cx="3001010" cy="760095"/>
          </a:xfrm>
          <a:prstGeom prst="rect">
            <a:avLst/>
          </a:prstGeom>
        </p:spPr>
        <p:txBody>
          <a:bodyPr vert="horz" wrap="square" lIns="0" tIns="19685" rIns="0" bIns="0" rtlCol="0">
            <a:spAutoFit/>
          </a:bodyPr>
          <a:lstStyle/>
          <a:p>
            <a:pPr>
              <a:lnSpc>
                <a:spcPts val="1435"/>
              </a:lnSpc>
              <a:spcBef>
                <a:spcPts val="155"/>
              </a:spcBef>
              <a:tabLst>
                <a:tab pos="285750" algn="l"/>
              </a:tabLst>
            </a:pPr>
            <a:r>
              <a:rPr sz="1500" dirty="0">
                <a:solidFill>
                  <a:srgbClr val="7F7F7F"/>
                </a:solidFill>
                <a:latin typeface="Arial MT"/>
                <a:cs typeface="Arial MT"/>
              </a:rPr>
              <a:t>•	</a:t>
            </a:r>
            <a:r>
              <a:rPr sz="1800" b="1" baseline="2314" dirty="0">
                <a:solidFill>
                  <a:srgbClr val="7F7F7F"/>
                </a:solidFill>
                <a:latin typeface="Arial"/>
                <a:cs typeface="Arial"/>
              </a:rPr>
              <a:t>16.7m</a:t>
            </a:r>
            <a:r>
              <a:rPr sz="1800" b="1" spc="-37" baseline="2314" dirty="0">
                <a:solidFill>
                  <a:srgbClr val="7F7F7F"/>
                </a:solidFill>
                <a:latin typeface="Arial"/>
                <a:cs typeface="Arial"/>
              </a:rPr>
              <a:t> </a:t>
            </a:r>
            <a:r>
              <a:rPr sz="1800" b="1" spc="-7" baseline="2314" dirty="0">
                <a:solidFill>
                  <a:srgbClr val="7F7F7F"/>
                </a:solidFill>
                <a:latin typeface="Arial"/>
                <a:cs typeface="Arial"/>
              </a:rPr>
              <a:t>persons</a:t>
            </a:r>
            <a:endParaRPr sz="1800" baseline="2314" dirty="0">
              <a:latin typeface="Arial"/>
              <a:cs typeface="Arial"/>
            </a:endParaRPr>
          </a:p>
          <a:p>
            <a:pPr marL="285750" indent="-286385">
              <a:lnSpc>
                <a:spcPts val="1410"/>
              </a:lnSpc>
              <a:spcBef>
                <a:spcPts val="65"/>
              </a:spcBef>
              <a:tabLst>
                <a:tab pos="285750" algn="l"/>
              </a:tabLst>
            </a:pPr>
            <a:r>
              <a:rPr sz="1500" dirty="0">
                <a:solidFill>
                  <a:srgbClr val="7F7F7F"/>
                </a:solidFill>
                <a:latin typeface="Arial MT"/>
                <a:cs typeface="Arial MT"/>
              </a:rPr>
              <a:t>•	</a:t>
            </a:r>
            <a:r>
              <a:rPr sz="1800" baseline="2314" dirty="0">
                <a:solidFill>
                  <a:srgbClr val="7F7F7F"/>
                </a:solidFill>
                <a:latin typeface="Arial MT"/>
                <a:cs typeface="Arial MT"/>
              </a:rPr>
              <a:t>Vaccinated</a:t>
            </a:r>
            <a:r>
              <a:rPr sz="1800" spc="-7" baseline="2314" dirty="0">
                <a:solidFill>
                  <a:srgbClr val="7F7F7F"/>
                </a:solidFill>
                <a:latin typeface="Arial MT"/>
                <a:cs typeface="Arial MT"/>
              </a:rPr>
              <a:t> </a:t>
            </a:r>
            <a:r>
              <a:rPr sz="1800" baseline="2314" dirty="0">
                <a:solidFill>
                  <a:srgbClr val="7F7F7F"/>
                </a:solidFill>
                <a:latin typeface="Arial MT"/>
                <a:cs typeface="Arial MT"/>
              </a:rPr>
              <a:t>using</a:t>
            </a:r>
            <a:r>
              <a:rPr sz="1800" spc="22" baseline="2314" dirty="0">
                <a:solidFill>
                  <a:srgbClr val="7F7F7F"/>
                </a:solidFill>
                <a:latin typeface="Arial MT"/>
                <a:cs typeface="Arial MT"/>
              </a:rPr>
              <a:t> </a:t>
            </a:r>
            <a:r>
              <a:rPr sz="1800" b="1" spc="-7" baseline="2314" dirty="0">
                <a:solidFill>
                  <a:srgbClr val="7F7F7F"/>
                </a:solidFill>
                <a:latin typeface="Arial"/>
                <a:cs typeface="Arial"/>
              </a:rPr>
              <a:t>FP</a:t>
            </a:r>
            <a:r>
              <a:rPr sz="1800" b="1" spc="-15" baseline="2314" dirty="0">
                <a:solidFill>
                  <a:srgbClr val="7F7F7F"/>
                </a:solidFill>
                <a:latin typeface="Arial"/>
                <a:cs typeface="Arial"/>
              </a:rPr>
              <a:t> </a:t>
            </a:r>
            <a:r>
              <a:rPr sz="1800" b="1" spc="-7" baseline="2314" dirty="0">
                <a:solidFill>
                  <a:srgbClr val="7F7F7F"/>
                </a:solidFill>
                <a:latin typeface="Arial"/>
                <a:cs typeface="Arial"/>
              </a:rPr>
              <a:t>(50%), TFP</a:t>
            </a:r>
            <a:r>
              <a:rPr sz="1800" b="1" spc="-15" baseline="2314" dirty="0">
                <a:solidFill>
                  <a:srgbClr val="7F7F7F"/>
                </a:solidFill>
                <a:latin typeface="Arial"/>
                <a:cs typeface="Arial"/>
              </a:rPr>
              <a:t> </a:t>
            </a:r>
            <a:r>
              <a:rPr sz="1800" b="1" spc="-7" baseline="2314" dirty="0">
                <a:solidFill>
                  <a:srgbClr val="7F7F7F"/>
                </a:solidFill>
                <a:latin typeface="Arial"/>
                <a:cs typeface="Arial"/>
              </a:rPr>
              <a:t>(30%), </a:t>
            </a:r>
            <a:r>
              <a:rPr sz="1800" b="1" spc="-480" baseline="2314" dirty="0">
                <a:solidFill>
                  <a:srgbClr val="7F7F7F"/>
                </a:solidFill>
                <a:latin typeface="Arial"/>
                <a:cs typeface="Arial"/>
              </a:rPr>
              <a:t> </a:t>
            </a:r>
            <a:r>
              <a:rPr sz="1200" b="1" dirty="0">
                <a:solidFill>
                  <a:srgbClr val="7F7F7F"/>
                </a:solidFill>
                <a:latin typeface="Arial"/>
                <a:cs typeface="Arial"/>
              </a:rPr>
              <a:t>MT</a:t>
            </a:r>
            <a:r>
              <a:rPr sz="1200" b="1" spc="-15" dirty="0">
                <a:solidFill>
                  <a:srgbClr val="7F7F7F"/>
                </a:solidFill>
                <a:latin typeface="Arial"/>
                <a:cs typeface="Arial"/>
              </a:rPr>
              <a:t> </a:t>
            </a:r>
            <a:r>
              <a:rPr sz="1200" b="1" dirty="0">
                <a:solidFill>
                  <a:srgbClr val="7F7F7F"/>
                </a:solidFill>
                <a:latin typeface="Arial"/>
                <a:cs typeface="Arial"/>
              </a:rPr>
              <a:t>(20%)</a:t>
            </a:r>
            <a:endParaRPr sz="1200" dirty="0">
              <a:latin typeface="Arial"/>
              <a:cs typeface="Arial"/>
            </a:endParaRPr>
          </a:p>
          <a:p>
            <a:pPr>
              <a:lnSpc>
                <a:spcPts val="1430"/>
              </a:lnSpc>
              <a:tabLst>
                <a:tab pos="285750" algn="l"/>
              </a:tabLst>
            </a:pPr>
            <a:r>
              <a:rPr sz="1500" dirty="0">
                <a:solidFill>
                  <a:srgbClr val="7F7F7F"/>
                </a:solidFill>
                <a:latin typeface="Arial MT"/>
                <a:cs typeface="Arial MT"/>
              </a:rPr>
              <a:t>•	</a:t>
            </a:r>
            <a:r>
              <a:rPr sz="1800" b="1" spc="-7" baseline="2314" dirty="0">
                <a:solidFill>
                  <a:srgbClr val="7F7F7F"/>
                </a:solidFill>
                <a:latin typeface="Arial"/>
                <a:cs typeface="Arial"/>
              </a:rPr>
              <a:t>Routine</a:t>
            </a:r>
            <a:r>
              <a:rPr sz="1800" b="1" spc="-44" baseline="2314" dirty="0">
                <a:solidFill>
                  <a:srgbClr val="7F7F7F"/>
                </a:solidFill>
                <a:latin typeface="Arial"/>
                <a:cs typeface="Arial"/>
              </a:rPr>
              <a:t> </a:t>
            </a:r>
            <a:r>
              <a:rPr sz="1800" b="1" spc="-7" baseline="2314" dirty="0">
                <a:solidFill>
                  <a:srgbClr val="7F7F7F"/>
                </a:solidFill>
                <a:latin typeface="Arial"/>
                <a:cs typeface="Arial"/>
              </a:rPr>
              <a:t>mode</a:t>
            </a:r>
            <a:endParaRPr sz="1800" baseline="2314" dirty="0">
              <a:latin typeface="Arial"/>
              <a:cs typeface="Arial"/>
            </a:endParaRPr>
          </a:p>
        </p:txBody>
      </p:sp>
      <p:sp>
        <p:nvSpPr>
          <p:cNvPr id="63" name="object 63"/>
          <p:cNvSpPr txBox="1"/>
          <p:nvPr/>
        </p:nvSpPr>
        <p:spPr>
          <a:xfrm>
            <a:off x="8210524" y="4654080"/>
            <a:ext cx="3357245" cy="1228540"/>
          </a:xfrm>
          <a:prstGeom prst="rect">
            <a:avLst/>
          </a:prstGeom>
          <a:solidFill>
            <a:srgbClr val="FFE599"/>
          </a:solidFill>
        </p:spPr>
        <p:txBody>
          <a:bodyPr vert="horz" wrap="square" lIns="0" tIns="104139" rIns="0" bIns="0" rtlCol="0">
            <a:spAutoFit/>
          </a:bodyPr>
          <a:lstStyle/>
          <a:p>
            <a:pPr marL="547370" indent="-286385">
              <a:lnSpc>
                <a:spcPct val="100000"/>
              </a:lnSpc>
              <a:spcBef>
                <a:spcPts val="819"/>
              </a:spcBef>
              <a:buClr>
                <a:srgbClr val="41844A"/>
              </a:buClr>
              <a:buSzPct val="125000"/>
              <a:buFont typeface="Arial MT"/>
              <a:buChar char="•"/>
              <a:tabLst>
                <a:tab pos="547370" algn="l"/>
                <a:tab pos="548005" algn="l"/>
              </a:tabLst>
            </a:pPr>
            <a:r>
              <a:rPr lang="gsw-FR" b="1" baseline="2314" dirty="0">
                <a:latin typeface="Arial"/>
                <a:cs typeface="Arial"/>
              </a:rPr>
              <a:t>16,7 millions de personnes</a:t>
            </a:r>
          </a:p>
          <a:p>
            <a:pPr marL="547370" indent="-286385">
              <a:lnSpc>
                <a:spcPct val="100000"/>
              </a:lnSpc>
              <a:spcBef>
                <a:spcPts val="819"/>
              </a:spcBef>
              <a:buClr>
                <a:srgbClr val="41844A"/>
              </a:buClr>
              <a:buSzPct val="125000"/>
              <a:buFont typeface="Arial MT"/>
              <a:buChar char="•"/>
              <a:tabLst>
                <a:tab pos="547370" algn="l"/>
                <a:tab pos="548005" algn="l"/>
              </a:tabLst>
            </a:pPr>
            <a:r>
              <a:rPr lang="gsw-FR" baseline="2314" dirty="0">
                <a:latin typeface="Arial MT"/>
                <a:cs typeface="Arial MT"/>
              </a:rPr>
              <a:t>Vacciné en utilisant des SF(50 %), des SFP (30 %), des EM (20 %)
</a:t>
            </a:r>
            <a:r>
              <a:rPr lang="gsw-FR" b="1" spc="-7" baseline="2314" dirty="0">
                <a:latin typeface="Arial"/>
                <a:cs typeface="Arial"/>
              </a:rPr>
              <a:t>Mode de routine</a:t>
            </a:r>
          </a:p>
          <a:p>
            <a:pPr marL="547370" indent="-286385">
              <a:lnSpc>
                <a:spcPts val="1415"/>
              </a:lnSpc>
              <a:buClr>
                <a:srgbClr val="41844A"/>
              </a:buClr>
              <a:buSzPct val="125000"/>
              <a:buFont typeface="Arial MT"/>
              <a:buChar char="•"/>
              <a:tabLst>
                <a:tab pos="547370" algn="l"/>
                <a:tab pos="548005" algn="l"/>
              </a:tabLst>
            </a:pPr>
            <a:endParaRPr lang="gsw-FR" sz="1800" baseline="2314" dirty="0">
              <a:latin typeface="Arial"/>
              <a:cs typeface="Arial"/>
            </a:endParaRPr>
          </a:p>
        </p:txBody>
      </p:sp>
      <p:sp>
        <p:nvSpPr>
          <p:cNvPr id="66" name="object 38">
            <a:extLst>
              <a:ext uri="{FF2B5EF4-FFF2-40B4-BE49-F238E27FC236}">
                <a16:creationId xmlns:a16="http://schemas.microsoft.com/office/drawing/2014/main" id="{D643D7E2-30FA-4E97-97B3-86B93F3827C6}"/>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
        <p:nvSpPr>
          <p:cNvPr id="67" name="object 23">
            <a:extLst>
              <a:ext uri="{FF2B5EF4-FFF2-40B4-BE49-F238E27FC236}">
                <a16:creationId xmlns:a16="http://schemas.microsoft.com/office/drawing/2014/main" id="{DACBAC3A-79C7-46E8-B234-939D91BD0384}"/>
              </a:ext>
            </a:extLst>
          </p:cNvPr>
          <p:cNvSpPr txBox="1"/>
          <p:nvPr/>
        </p:nvSpPr>
        <p:spPr>
          <a:xfrm>
            <a:off x="178043" y="2764264"/>
            <a:ext cx="2402205" cy="605935"/>
          </a:xfrm>
          <a:prstGeom prst="rect">
            <a:avLst/>
          </a:prstGeom>
          <a:solidFill>
            <a:schemeClr val="accent1">
              <a:lumMod val="20000"/>
              <a:lumOff val="80000"/>
            </a:schemeClr>
          </a:solidFill>
        </p:spPr>
        <p:txBody>
          <a:bodyPr vert="horz" wrap="square" lIns="0" tIns="173355" rIns="0" bIns="0" rtlCol="0">
            <a:spAutoFit/>
          </a:bodyPr>
          <a:lstStyle/>
          <a:p>
            <a:pPr marL="495300">
              <a:lnSpc>
                <a:spcPct val="100000"/>
              </a:lnSpc>
              <a:spcBef>
                <a:spcPts val="1365"/>
              </a:spcBef>
            </a:pPr>
            <a:r>
              <a:rPr lang="en-ZA" sz="2800" b="1" spc="-5" dirty="0">
                <a:latin typeface="Candara"/>
                <a:cs typeface="Candara"/>
              </a:rPr>
              <a:t>Impulsion</a:t>
            </a:r>
            <a:r>
              <a:rPr sz="2800" b="1" spc="-45" dirty="0">
                <a:latin typeface="Candara"/>
                <a:cs typeface="Candara"/>
              </a:rPr>
              <a:t> </a:t>
            </a:r>
            <a:r>
              <a:rPr lang="en-ZA" sz="2800" b="1" dirty="0">
                <a:latin typeface="Candara"/>
                <a:cs typeface="Candara"/>
              </a:rPr>
              <a:t>2</a:t>
            </a:r>
            <a:endParaRPr sz="2800" dirty="0">
              <a:latin typeface="Candara"/>
              <a:cs typeface="Candara"/>
            </a:endParaRPr>
          </a:p>
        </p:txBody>
      </p:sp>
      <p:sp>
        <p:nvSpPr>
          <p:cNvPr id="68" name="object 23">
            <a:extLst>
              <a:ext uri="{FF2B5EF4-FFF2-40B4-BE49-F238E27FC236}">
                <a16:creationId xmlns:a16="http://schemas.microsoft.com/office/drawing/2014/main" id="{DE567680-E577-4C2E-BBDA-B4B2EF374935}"/>
              </a:ext>
            </a:extLst>
          </p:cNvPr>
          <p:cNvSpPr txBox="1"/>
          <p:nvPr/>
        </p:nvSpPr>
        <p:spPr>
          <a:xfrm>
            <a:off x="197132" y="4750646"/>
            <a:ext cx="2402205" cy="605935"/>
          </a:xfrm>
          <a:prstGeom prst="rect">
            <a:avLst/>
          </a:prstGeom>
          <a:solidFill>
            <a:srgbClr val="FFD88B"/>
          </a:solidFill>
        </p:spPr>
        <p:txBody>
          <a:bodyPr vert="horz" wrap="square" lIns="0" tIns="173355" rIns="0" bIns="0" rtlCol="0">
            <a:spAutoFit/>
          </a:bodyPr>
          <a:lstStyle/>
          <a:p>
            <a:pPr marL="495300">
              <a:lnSpc>
                <a:spcPct val="100000"/>
              </a:lnSpc>
              <a:spcBef>
                <a:spcPts val="1365"/>
              </a:spcBef>
            </a:pPr>
            <a:r>
              <a:rPr lang="en-ZA" sz="2800" b="1" spc="-5" dirty="0">
                <a:latin typeface="Candara"/>
                <a:cs typeface="Candara"/>
              </a:rPr>
              <a:t>Impulsion</a:t>
            </a:r>
            <a:r>
              <a:rPr sz="2800" b="1" spc="-45" dirty="0">
                <a:latin typeface="Candara"/>
                <a:cs typeface="Candara"/>
              </a:rPr>
              <a:t> </a:t>
            </a:r>
            <a:r>
              <a:rPr lang="en-ZA" sz="2800" b="1" spc="-45" dirty="0">
                <a:latin typeface="Candara"/>
                <a:cs typeface="Candara"/>
              </a:rPr>
              <a:t>4</a:t>
            </a:r>
            <a:endParaRPr sz="2800" dirty="0">
              <a:latin typeface="Candara"/>
              <a:cs typeface="Canda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1704" y="232460"/>
            <a:ext cx="10099675" cy="666115"/>
          </a:xfrm>
          <a:prstGeom prst="rect">
            <a:avLst/>
          </a:prstGeom>
        </p:spPr>
        <p:txBody>
          <a:bodyPr vert="horz" wrap="square" lIns="0" tIns="12700" rIns="0" bIns="0" rtlCol="0">
            <a:spAutoFit/>
          </a:bodyPr>
          <a:lstStyle/>
          <a:p>
            <a:pPr marL="12700" marR="5080">
              <a:lnSpc>
                <a:spcPct val="100000"/>
              </a:lnSpc>
              <a:spcBef>
                <a:spcPts val="100"/>
              </a:spcBef>
              <a:tabLst>
                <a:tab pos="7124700" algn="l"/>
              </a:tabLst>
            </a:pPr>
            <a:r>
              <a:rPr lang="en-ZA" sz="2100" spc="-5" dirty="0">
                <a:latin typeface="Candara"/>
                <a:cs typeface="Candara"/>
              </a:rPr>
              <a:t>La </a:t>
            </a:r>
            <a:r>
              <a:rPr sz="2100" spc="-5" dirty="0">
                <a:latin typeface="Candara"/>
                <a:cs typeface="Candara"/>
              </a:rPr>
              <a:t>NPHCDA</a:t>
            </a:r>
            <a:r>
              <a:rPr sz="2100" spc="135" dirty="0">
                <a:latin typeface="Candara"/>
                <a:cs typeface="Candara"/>
              </a:rPr>
              <a:t> </a:t>
            </a:r>
            <a:r>
              <a:rPr lang="fr-FR" sz="2100" spc="-5" dirty="0">
                <a:latin typeface="Candara"/>
                <a:cs typeface="Candara"/>
              </a:rPr>
              <a:t>et les partenaires ont élaboré un plan de formation complet pour guider la coordination et la mise en œuvre globales de l’introduction du vaccin contre la COVID-19</a:t>
            </a:r>
            <a:endParaRPr sz="2100" dirty="0">
              <a:latin typeface="Candara"/>
              <a:cs typeface="Candara"/>
            </a:endParaRPr>
          </a:p>
        </p:txBody>
      </p:sp>
      <p:grpSp>
        <p:nvGrpSpPr>
          <p:cNvPr id="3" name="object 3"/>
          <p:cNvGrpSpPr/>
          <p:nvPr/>
        </p:nvGrpSpPr>
        <p:grpSpPr>
          <a:xfrm>
            <a:off x="428320" y="1127074"/>
            <a:ext cx="4156710" cy="408940"/>
            <a:chOff x="428320" y="1127074"/>
            <a:chExt cx="4156710" cy="408940"/>
          </a:xfrm>
        </p:grpSpPr>
        <p:sp>
          <p:nvSpPr>
            <p:cNvPr id="4" name="object 4"/>
            <p:cNvSpPr/>
            <p:nvPr/>
          </p:nvSpPr>
          <p:spPr>
            <a:xfrm>
              <a:off x="433082" y="1492923"/>
              <a:ext cx="4147185" cy="38735"/>
            </a:xfrm>
            <a:custGeom>
              <a:avLst/>
              <a:gdLst/>
              <a:ahLst/>
              <a:cxnLst/>
              <a:rect l="l" t="t" r="r" b="b"/>
              <a:pathLst>
                <a:path w="4147185" h="38734">
                  <a:moveTo>
                    <a:pt x="0" y="38150"/>
                  </a:moveTo>
                  <a:lnTo>
                    <a:pt x="4146842" y="38150"/>
                  </a:lnTo>
                  <a:lnTo>
                    <a:pt x="4146842" y="0"/>
                  </a:lnTo>
                  <a:lnTo>
                    <a:pt x="0" y="0"/>
                  </a:lnTo>
                  <a:lnTo>
                    <a:pt x="0" y="38150"/>
                  </a:lnTo>
                  <a:close/>
                </a:path>
              </a:pathLst>
            </a:custGeom>
            <a:solidFill>
              <a:srgbClr val="7F7F7F">
                <a:alpha val="39999"/>
              </a:srgbClr>
            </a:solidFill>
          </p:spPr>
          <p:txBody>
            <a:bodyPr wrap="square" lIns="0" tIns="0" rIns="0" bIns="0" rtlCol="0"/>
            <a:lstStyle/>
            <a:p>
              <a:endParaRPr dirty="0"/>
            </a:p>
          </p:txBody>
        </p:sp>
        <p:sp>
          <p:nvSpPr>
            <p:cNvPr id="5" name="object 5"/>
            <p:cNvSpPr/>
            <p:nvPr/>
          </p:nvSpPr>
          <p:spPr>
            <a:xfrm>
              <a:off x="433082" y="1131836"/>
              <a:ext cx="4147185" cy="399415"/>
            </a:xfrm>
            <a:custGeom>
              <a:avLst/>
              <a:gdLst/>
              <a:ahLst/>
              <a:cxnLst/>
              <a:rect l="l" t="t" r="r" b="b"/>
              <a:pathLst>
                <a:path w="4147185" h="399415">
                  <a:moveTo>
                    <a:pt x="4146842" y="0"/>
                  </a:moveTo>
                  <a:lnTo>
                    <a:pt x="0" y="0"/>
                  </a:lnTo>
                  <a:lnTo>
                    <a:pt x="0" y="399237"/>
                  </a:lnTo>
                  <a:lnTo>
                    <a:pt x="4146842" y="399237"/>
                  </a:lnTo>
                  <a:lnTo>
                    <a:pt x="4146842" y="0"/>
                  </a:lnTo>
                  <a:close/>
                </a:path>
              </a:pathLst>
            </a:custGeom>
            <a:ln w="9359">
              <a:solidFill>
                <a:srgbClr val="7F7F7F"/>
              </a:solidFill>
            </a:ln>
          </p:spPr>
          <p:txBody>
            <a:bodyPr wrap="square" lIns="0" tIns="0" rIns="0" bIns="0" rtlCol="0"/>
            <a:lstStyle/>
            <a:p>
              <a:endParaRPr dirty="0"/>
            </a:p>
          </p:txBody>
        </p:sp>
      </p:grpSp>
      <p:sp>
        <p:nvSpPr>
          <p:cNvPr id="6" name="object 6"/>
          <p:cNvSpPr txBox="1"/>
          <p:nvPr/>
        </p:nvSpPr>
        <p:spPr>
          <a:xfrm>
            <a:off x="523074" y="1202356"/>
            <a:ext cx="3899535" cy="284480"/>
          </a:xfrm>
          <a:prstGeom prst="rect">
            <a:avLst/>
          </a:prstGeom>
        </p:spPr>
        <p:txBody>
          <a:bodyPr vert="horz" wrap="square" lIns="0" tIns="0" rIns="0" bIns="0" rtlCol="0">
            <a:spAutoFit/>
          </a:bodyPr>
          <a:lstStyle/>
          <a:p>
            <a:pPr>
              <a:lnSpc>
                <a:spcPts val="2210"/>
              </a:lnSpc>
            </a:pPr>
            <a:r>
              <a:rPr sz="2000" b="1" dirty="0">
                <a:solidFill>
                  <a:srgbClr val="7F7F7F"/>
                </a:solidFill>
                <a:latin typeface="Arial"/>
                <a:cs typeface="Arial"/>
              </a:rPr>
              <a:t>Operational</a:t>
            </a:r>
            <a:r>
              <a:rPr sz="2000" b="1" spc="-25" dirty="0">
                <a:solidFill>
                  <a:srgbClr val="7F7F7F"/>
                </a:solidFill>
                <a:latin typeface="Arial"/>
                <a:cs typeface="Arial"/>
              </a:rPr>
              <a:t> </a:t>
            </a:r>
            <a:r>
              <a:rPr sz="2000" b="1" dirty="0">
                <a:solidFill>
                  <a:srgbClr val="7F7F7F"/>
                </a:solidFill>
                <a:latin typeface="Arial"/>
                <a:cs typeface="Arial"/>
              </a:rPr>
              <a:t>and</a:t>
            </a:r>
            <a:r>
              <a:rPr sz="2000" b="1" spc="-15" dirty="0">
                <a:solidFill>
                  <a:srgbClr val="7F7F7F"/>
                </a:solidFill>
                <a:latin typeface="Arial"/>
                <a:cs typeface="Arial"/>
              </a:rPr>
              <a:t> </a:t>
            </a:r>
            <a:r>
              <a:rPr sz="2000" b="1" spc="-5" dirty="0">
                <a:solidFill>
                  <a:srgbClr val="7F7F7F"/>
                </a:solidFill>
                <a:latin typeface="Arial"/>
                <a:cs typeface="Arial"/>
              </a:rPr>
              <a:t>training</a:t>
            </a:r>
            <a:r>
              <a:rPr sz="2000" b="1" spc="-10" dirty="0">
                <a:solidFill>
                  <a:srgbClr val="7F7F7F"/>
                </a:solidFill>
                <a:latin typeface="Arial"/>
                <a:cs typeface="Arial"/>
              </a:rPr>
              <a:t> </a:t>
            </a:r>
            <a:r>
              <a:rPr sz="2000" b="1" spc="-5" dirty="0">
                <a:solidFill>
                  <a:srgbClr val="7F7F7F"/>
                </a:solidFill>
                <a:latin typeface="Arial"/>
                <a:cs typeface="Arial"/>
              </a:rPr>
              <a:t>manual</a:t>
            </a:r>
            <a:endParaRPr sz="2000" dirty="0">
              <a:latin typeface="Arial"/>
              <a:cs typeface="Arial"/>
            </a:endParaRPr>
          </a:p>
        </p:txBody>
      </p:sp>
      <p:grpSp>
        <p:nvGrpSpPr>
          <p:cNvPr id="7" name="object 7"/>
          <p:cNvGrpSpPr/>
          <p:nvPr/>
        </p:nvGrpSpPr>
        <p:grpSpPr>
          <a:xfrm>
            <a:off x="428402" y="1089006"/>
            <a:ext cx="4156710" cy="408940"/>
            <a:chOff x="428402" y="1089006"/>
            <a:chExt cx="4156710" cy="408940"/>
          </a:xfrm>
        </p:grpSpPr>
        <p:sp>
          <p:nvSpPr>
            <p:cNvPr id="8" name="object 8"/>
            <p:cNvSpPr/>
            <p:nvPr/>
          </p:nvSpPr>
          <p:spPr>
            <a:xfrm>
              <a:off x="433082" y="1093685"/>
              <a:ext cx="4147185" cy="399415"/>
            </a:xfrm>
            <a:custGeom>
              <a:avLst/>
              <a:gdLst/>
              <a:ahLst/>
              <a:cxnLst/>
              <a:rect l="l" t="t" r="r" b="b"/>
              <a:pathLst>
                <a:path w="4147185" h="399415">
                  <a:moveTo>
                    <a:pt x="4146842" y="0"/>
                  </a:moveTo>
                  <a:lnTo>
                    <a:pt x="0" y="0"/>
                  </a:lnTo>
                  <a:lnTo>
                    <a:pt x="0" y="399237"/>
                  </a:lnTo>
                  <a:lnTo>
                    <a:pt x="4146842" y="399237"/>
                  </a:lnTo>
                  <a:lnTo>
                    <a:pt x="4146842" y="0"/>
                  </a:lnTo>
                  <a:close/>
                </a:path>
              </a:pathLst>
            </a:custGeom>
            <a:solidFill>
              <a:srgbClr val="E1EFD8"/>
            </a:solidFill>
          </p:spPr>
          <p:txBody>
            <a:bodyPr wrap="square" lIns="0" tIns="0" rIns="0" bIns="0" rtlCol="0"/>
            <a:lstStyle/>
            <a:p>
              <a:endParaRPr dirty="0"/>
            </a:p>
          </p:txBody>
        </p:sp>
        <p:sp>
          <p:nvSpPr>
            <p:cNvPr id="9" name="object 9"/>
            <p:cNvSpPr/>
            <p:nvPr/>
          </p:nvSpPr>
          <p:spPr>
            <a:xfrm>
              <a:off x="433082" y="1093685"/>
              <a:ext cx="4147185" cy="399415"/>
            </a:xfrm>
            <a:custGeom>
              <a:avLst/>
              <a:gdLst/>
              <a:ahLst/>
              <a:cxnLst/>
              <a:rect l="l" t="t" r="r" b="b"/>
              <a:pathLst>
                <a:path w="4147185" h="399415">
                  <a:moveTo>
                    <a:pt x="4146842" y="0"/>
                  </a:moveTo>
                  <a:lnTo>
                    <a:pt x="0" y="0"/>
                  </a:lnTo>
                  <a:lnTo>
                    <a:pt x="0" y="399237"/>
                  </a:lnTo>
                  <a:lnTo>
                    <a:pt x="4146842" y="399237"/>
                  </a:lnTo>
                  <a:lnTo>
                    <a:pt x="4146842" y="0"/>
                  </a:lnTo>
                  <a:close/>
                </a:path>
              </a:pathLst>
            </a:custGeom>
            <a:ln w="9359">
              <a:solidFill>
                <a:srgbClr val="375622"/>
              </a:solidFill>
            </a:ln>
          </p:spPr>
          <p:txBody>
            <a:bodyPr wrap="square" lIns="0" tIns="0" rIns="0" bIns="0" rtlCol="0"/>
            <a:lstStyle/>
            <a:p>
              <a:endParaRPr dirty="0"/>
            </a:p>
          </p:txBody>
        </p:sp>
      </p:grpSp>
      <p:sp>
        <p:nvSpPr>
          <p:cNvPr id="10" name="object 10"/>
          <p:cNvSpPr txBox="1"/>
          <p:nvPr/>
        </p:nvSpPr>
        <p:spPr>
          <a:xfrm>
            <a:off x="467327" y="1149430"/>
            <a:ext cx="4479309" cy="579646"/>
          </a:xfrm>
          <a:prstGeom prst="rect">
            <a:avLst/>
          </a:prstGeom>
        </p:spPr>
        <p:txBody>
          <a:bodyPr vert="horz" wrap="square" lIns="0" tIns="12700" rIns="0" bIns="0" rtlCol="0">
            <a:spAutoFit/>
          </a:bodyPr>
          <a:lstStyle/>
          <a:p>
            <a:pPr marL="85090">
              <a:lnSpc>
                <a:spcPct val="100000"/>
              </a:lnSpc>
              <a:spcBef>
                <a:spcPts val="100"/>
              </a:spcBef>
            </a:pPr>
            <a:r>
              <a:rPr lang="fr-FR" b="1" dirty="0">
                <a:solidFill>
                  <a:srgbClr val="375622"/>
                </a:solidFill>
                <a:latin typeface="Arial"/>
                <a:cs typeface="Arial"/>
              </a:rPr>
              <a:t>Manuel opérationnel et de formation
</a:t>
            </a:r>
            <a:endParaRPr dirty="0">
              <a:latin typeface="Arial"/>
              <a:cs typeface="Arial"/>
            </a:endParaRPr>
          </a:p>
        </p:txBody>
      </p:sp>
      <p:sp>
        <p:nvSpPr>
          <p:cNvPr id="11" name="object 11"/>
          <p:cNvSpPr txBox="1"/>
          <p:nvPr/>
        </p:nvSpPr>
        <p:spPr>
          <a:xfrm>
            <a:off x="4946635" y="1678940"/>
            <a:ext cx="5690173" cy="4721805"/>
          </a:xfrm>
          <a:prstGeom prst="rect">
            <a:avLst/>
          </a:prstGeom>
        </p:spPr>
        <p:txBody>
          <a:bodyPr vert="horz" wrap="square" lIns="0" tIns="12700" rIns="0" bIns="0" rtlCol="0">
            <a:spAutoFit/>
          </a:bodyPr>
          <a:lstStyle/>
          <a:p>
            <a:pPr marL="12700">
              <a:lnSpc>
                <a:spcPts val="2400"/>
              </a:lnSpc>
              <a:spcBef>
                <a:spcPts val="100"/>
              </a:spcBef>
            </a:pPr>
            <a:r>
              <a:rPr lang="gsw-FR" dirty="0">
                <a:latin typeface="Arial MT"/>
                <a:cs typeface="Arial MT"/>
              </a:rPr>
              <a:t>Matériel de formation développé.</a:t>
            </a:r>
          </a:p>
          <a:p>
            <a:pPr marL="102235" indent="-90170">
              <a:lnSpc>
                <a:spcPct val="100000"/>
              </a:lnSpc>
              <a:buSzPct val="95000"/>
              <a:buChar char="•"/>
              <a:tabLst>
                <a:tab pos="102870" algn="l"/>
              </a:tabLst>
            </a:pPr>
            <a:r>
              <a:rPr lang="gsw-FR" spc="-5" dirty="0">
                <a:latin typeface="Arial MT"/>
                <a:cs typeface="Arial MT"/>
              </a:rPr>
              <a:t>Manuel de formation
Outils de données
Listes de contrôle de suivi et de surveillance</a:t>
            </a:r>
          </a:p>
          <a:p>
            <a:pPr marL="102235" indent="-90170">
              <a:lnSpc>
                <a:spcPct val="100000"/>
              </a:lnSpc>
              <a:buSzPct val="95000"/>
              <a:buChar char="•"/>
              <a:tabLst>
                <a:tab pos="102870" algn="l"/>
              </a:tabLst>
            </a:pPr>
            <a:endParaRPr lang="gsw-FR" dirty="0">
              <a:latin typeface="Arial MT"/>
              <a:cs typeface="Arial MT"/>
            </a:endParaRPr>
          </a:p>
          <a:p>
            <a:pPr marL="12700" marR="5080">
              <a:lnSpc>
                <a:spcPct val="100000"/>
              </a:lnSpc>
            </a:pPr>
            <a:r>
              <a:rPr lang="gsw-FR" dirty="0">
                <a:latin typeface="Arial MT"/>
                <a:cs typeface="Arial MT"/>
              </a:rPr>
              <a:t>Diapositives de formation développées pour une utilisation lors des formations virtuelles
</a:t>
            </a:r>
          </a:p>
          <a:p>
            <a:pPr marL="12700" marR="83820">
              <a:lnSpc>
                <a:spcPct val="100000"/>
              </a:lnSpc>
            </a:pPr>
            <a:endParaRPr lang="gsw-FR" spc="-10" dirty="0">
              <a:latin typeface="Arial MT"/>
              <a:cs typeface="Arial MT"/>
            </a:endParaRPr>
          </a:p>
          <a:p>
            <a:pPr marL="12700" marR="83820">
              <a:lnSpc>
                <a:spcPct val="100000"/>
              </a:lnSpc>
            </a:pPr>
            <a:r>
              <a:rPr lang="gsw-FR" spc="-10" dirty="0">
                <a:latin typeface="Arial MT"/>
                <a:cs typeface="Arial MT"/>
              </a:rPr>
              <a:t>Réunion nationale de planification </a:t>
            </a:r>
            <a:r>
              <a:rPr lang="gsw-FR" dirty="0">
                <a:latin typeface="Arial MT"/>
                <a:cs typeface="Arial MT"/>
              </a:rPr>
              <a:t>: </a:t>
            </a:r>
            <a:r>
              <a:rPr lang="gsw-FR" sz="1600" spc="-5" dirty="0">
                <a:latin typeface="Arial MT"/>
                <a:cs typeface="Arial MT"/>
              </a:rPr>
              <a:t>23 et 24 fév</a:t>
            </a:r>
            <a:r>
              <a:rPr lang="gsw-FR" spc="-5" dirty="0">
                <a:latin typeface="Arial MT"/>
                <a:cs typeface="Arial MT"/>
              </a:rPr>
              <a:t>. </a:t>
            </a:r>
            <a:r>
              <a:rPr lang="gsw-FR" spc="-10" dirty="0">
                <a:latin typeface="Arial MT"/>
                <a:cs typeface="Arial MT"/>
              </a:rPr>
              <a:t>Formation nationale des formateurs </a:t>
            </a:r>
            <a:r>
              <a:rPr lang="gsw-FR" dirty="0">
                <a:latin typeface="Arial MT"/>
                <a:cs typeface="Arial MT"/>
              </a:rPr>
              <a:t>:</a:t>
            </a:r>
            <a:r>
              <a:rPr lang="gsw-FR" spc="5" dirty="0">
                <a:latin typeface="Arial MT"/>
                <a:cs typeface="Arial MT"/>
              </a:rPr>
              <a:t> </a:t>
            </a:r>
            <a:r>
              <a:rPr lang="gsw-FR" sz="1600" spc="-10" dirty="0">
                <a:latin typeface="Arial MT"/>
                <a:cs typeface="Arial MT"/>
              </a:rPr>
              <a:t>du</a:t>
            </a:r>
            <a:r>
              <a:rPr lang="gsw-FR" sz="1600" dirty="0">
                <a:latin typeface="Arial MT"/>
                <a:cs typeface="Arial MT"/>
              </a:rPr>
              <a:t> </a:t>
            </a:r>
            <a:r>
              <a:rPr lang="gsw-FR" sz="1600" spc="-10" dirty="0">
                <a:latin typeface="Arial MT"/>
                <a:cs typeface="Arial MT"/>
              </a:rPr>
              <a:t>25</a:t>
            </a:r>
            <a:r>
              <a:rPr lang="gsw-FR" sz="1600" spc="-5" dirty="0">
                <a:latin typeface="Arial MT"/>
                <a:cs typeface="Arial MT"/>
              </a:rPr>
              <a:t> </a:t>
            </a:r>
            <a:r>
              <a:rPr lang="gsw-FR" sz="1600" dirty="0">
                <a:latin typeface="Arial MT"/>
                <a:cs typeface="Arial MT"/>
              </a:rPr>
              <a:t>au </a:t>
            </a:r>
            <a:r>
              <a:rPr lang="gsw-FR" sz="1600" spc="-10" dirty="0">
                <a:latin typeface="Arial MT"/>
                <a:cs typeface="Arial MT"/>
              </a:rPr>
              <a:t>27 fév.</a:t>
            </a:r>
            <a:r>
              <a:rPr lang="gsw-FR" spc="-10" dirty="0">
                <a:latin typeface="Arial MT"/>
                <a:cs typeface="Arial MT"/>
              </a:rPr>
              <a:t>  </a:t>
            </a:r>
            <a:r>
              <a:rPr lang="gsw-FR" spc="-5" dirty="0">
                <a:latin typeface="Arial MT"/>
                <a:cs typeface="Arial MT"/>
              </a:rPr>
              <a:t> Réunion de planification État fédéré/ZAL </a:t>
            </a:r>
            <a:r>
              <a:rPr lang="gsw-FR" dirty="0">
                <a:latin typeface="Arial MT"/>
                <a:cs typeface="Arial MT"/>
              </a:rPr>
              <a:t>: </a:t>
            </a:r>
            <a:r>
              <a:rPr lang="gsw-FR" sz="1600" spc="-5" dirty="0">
                <a:latin typeface="Arial MT"/>
                <a:cs typeface="Arial MT"/>
              </a:rPr>
              <a:t>1</a:t>
            </a:r>
            <a:r>
              <a:rPr lang="gsw-FR" sz="1600" spc="-5" baseline="30000" dirty="0">
                <a:latin typeface="Arial MT"/>
                <a:cs typeface="Arial MT"/>
              </a:rPr>
              <a:t>er </a:t>
            </a:r>
            <a:r>
              <a:rPr lang="gsw-FR" sz="1600" spc="-5" dirty="0">
                <a:latin typeface="Arial MT"/>
                <a:cs typeface="Arial MT"/>
              </a:rPr>
              <a:t> et 2 mars </a:t>
            </a:r>
            <a:r>
              <a:rPr lang="gsw-FR" spc="-5" dirty="0">
                <a:latin typeface="Arial MT"/>
                <a:cs typeface="Arial MT"/>
              </a:rPr>
              <a:t>Formation des formateurs des ZAL </a:t>
            </a:r>
            <a:r>
              <a:rPr lang="gsw-FR" dirty="0">
                <a:latin typeface="Arial MT"/>
                <a:cs typeface="Arial MT"/>
              </a:rPr>
              <a:t>:</a:t>
            </a:r>
            <a:r>
              <a:rPr lang="gsw-FR" spc="-5" dirty="0">
                <a:latin typeface="Arial MT"/>
                <a:cs typeface="Arial MT"/>
              </a:rPr>
              <a:t> </a:t>
            </a:r>
            <a:r>
              <a:rPr lang="gsw-FR" sz="1600" spc="-5" dirty="0">
                <a:latin typeface="Arial MT"/>
                <a:cs typeface="Arial MT"/>
              </a:rPr>
              <a:t>du 3 au 6 mars </a:t>
            </a:r>
            <a:r>
              <a:rPr lang="gsw-FR" spc="-5" dirty="0">
                <a:latin typeface="Arial MT"/>
                <a:cs typeface="Arial MT"/>
              </a:rPr>
              <a:t>Lancement stratégiques par les politiciens </a:t>
            </a:r>
            <a:r>
              <a:rPr lang="gsw-FR" dirty="0">
                <a:latin typeface="Arial MT"/>
                <a:cs typeface="Arial MT"/>
              </a:rPr>
              <a:t>:</a:t>
            </a:r>
            <a:r>
              <a:rPr lang="gsw-FR" spc="120" dirty="0">
                <a:latin typeface="Arial MT"/>
                <a:cs typeface="Arial MT"/>
              </a:rPr>
              <a:t> </a:t>
            </a:r>
            <a:r>
              <a:rPr lang="gsw-FR" sz="1600" spc="-5" dirty="0">
                <a:latin typeface="Arial MT"/>
                <a:cs typeface="Arial MT"/>
              </a:rPr>
              <a:t>le 8 mars</a:t>
            </a:r>
            <a:r>
              <a:rPr lang="gsw-FR" sz="1600" dirty="0">
                <a:latin typeface="Arial MT"/>
                <a:cs typeface="Arial MT"/>
              </a:rPr>
              <a:t> </a:t>
            </a:r>
            <a:r>
              <a:rPr lang="gsw-FR" sz="1600" spc="5" dirty="0">
                <a:latin typeface="Arial MT"/>
                <a:cs typeface="Arial MT"/>
              </a:rPr>
              <a:t> </a:t>
            </a:r>
            <a:r>
              <a:rPr lang="gsw-FR" spc="-10" dirty="0">
                <a:latin typeface="Arial MT"/>
                <a:cs typeface="Arial MT"/>
              </a:rPr>
              <a:t>Lancement pour la population générale </a:t>
            </a:r>
            <a:r>
              <a:rPr lang="gsw-FR" dirty="0">
                <a:latin typeface="Arial MT"/>
                <a:cs typeface="Arial MT"/>
              </a:rPr>
              <a:t>:</a:t>
            </a:r>
            <a:r>
              <a:rPr lang="gsw-FR" spc="-5" dirty="0">
                <a:latin typeface="Arial MT"/>
                <a:cs typeface="Arial MT"/>
              </a:rPr>
              <a:t> </a:t>
            </a:r>
            <a:r>
              <a:rPr lang="gsw-FR" sz="1600" spc="-5" dirty="0">
                <a:latin typeface="Arial MT"/>
                <a:cs typeface="Arial MT"/>
              </a:rPr>
              <a:t>le</a:t>
            </a:r>
            <a:r>
              <a:rPr lang="gsw-FR" sz="1600" dirty="0">
                <a:latin typeface="Arial MT"/>
                <a:cs typeface="Arial MT"/>
              </a:rPr>
              <a:t> </a:t>
            </a:r>
            <a:r>
              <a:rPr lang="gsw-FR" sz="1600" spc="-10" dirty="0">
                <a:latin typeface="Arial MT"/>
                <a:cs typeface="Arial MT"/>
              </a:rPr>
              <a:t>15 mars</a:t>
            </a:r>
            <a:endParaRPr lang="gsw-FR" sz="1600" dirty="0">
              <a:latin typeface="Arial MT"/>
              <a:cs typeface="Arial MT"/>
            </a:endParaRPr>
          </a:p>
          <a:p>
            <a:pPr>
              <a:lnSpc>
                <a:spcPct val="100000"/>
              </a:lnSpc>
              <a:spcBef>
                <a:spcPts val="30"/>
              </a:spcBef>
            </a:pPr>
            <a:endParaRPr lang="gsw-FR" dirty="0">
              <a:latin typeface="Arial MT"/>
              <a:cs typeface="Arial MT"/>
            </a:endParaRPr>
          </a:p>
          <a:p>
            <a:pPr marL="12700">
              <a:lnSpc>
                <a:spcPct val="100000"/>
              </a:lnSpc>
            </a:pPr>
            <a:r>
              <a:rPr lang="gsw-FR" sz="1600" b="1" spc="-5" dirty="0">
                <a:latin typeface="Arial"/>
                <a:cs typeface="Arial"/>
              </a:rPr>
              <a:t>Lancement de la vaccination contre la </a:t>
            </a:r>
            <a:r>
              <a:rPr lang="gsw-FR" sz="1400" b="1" spc="-5" dirty="0">
                <a:latin typeface="Arial"/>
                <a:cs typeface="Arial"/>
              </a:rPr>
              <a:t>COVID-19 </a:t>
            </a:r>
            <a:r>
              <a:rPr lang="gsw-FR" sz="1600" b="1" spc="-5" dirty="0">
                <a:latin typeface="Arial"/>
                <a:cs typeface="Arial"/>
              </a:rPr>
              <a:t>: 8 mars</a:t>
            </a:r>
            <a:endParaRPr lang="gsw-FR" dirty="0">
              <a:latin typeface="Arial"/>
              <a:cs typeface="Arial"/>
            </a:endParaRPr>
          </a:p>
        </p:txBody>
      </p:sp>
      <p:sp>
        <p:nvSpPr>
          <p:cNvPr id="12" name="object 12"/>
          <p:cNvSpPr txBox="1"/>
          <p:nvPr/>
        </p:nvSpPr>
        <p:spPr>
          <a:xfrm>
            <a:off x="5034241" y="1191193"/>
            <a:ext cx="3065145" cy="284480"/>
          </a:xfrm>
          <a:prstGeom prst="rect">
            <a:avLst/>
          </a:prstGeom>
        </p:spPr>
        <p:txBody>
          <a:bodyPr vert="horz" wrap="square" lIns="0" tIns="0" rIns="0" bIns="0" rtlCol="0">
            <a:spAutoFit/>
          </a:bodyPr>
          <a:lstStyle/>
          <a:p>
            <a:pPr>
              <a:lnSpc>
                <a:spcPts val="2210"/>
              </a:lnSpc>
            </a:pPr>
            <a:r>
              <a:rPr sz="2000" b="1" spc="-5" dirty="0">
                <a:solidFill>
                  <a:srgbClr val="7F7F7F"/>
                </a:solidFill>
                <a:latin typeface="Arial"/>
                <a:cs typeface="Arial"/>
              </a:rPr>
              <a:t>Training</a:t>
            </a:r>
            <a:r>
              <a:rPr sz="2000" b="1" dirty="0">
                <a:solidFill>
                  <a:srgbClr val="7F7F7F"/>
                </a:solidFill>
                <a:latin typeface="Arial"/>
                <a:cs typeface="Arial"/>
              </a:rPr>
              <a:t> </a:t>
            </a:r>
            <a:r>
              <a:rPr sz="2000" b="1" spc="-5" dirty="0">
                <a:solidFill>
                  <a:srgbClr val="7F7F7F"/>
                </a:solidFill>
                <a:latin typeface="Arial"/>
                <a:cs typeface="Arial"/>
              </a:rPr>
              <a:t>plans</a:t>
            </a:r>
            <a:r>
              <a:rPr sz="2000" b="1" dirty="0">
                <a:solidFill>
                  <a:srgbClr val="7F7F7F"/>
                </a:solidFill>
                <a:latin typeface="Arial"/>
                <a:cs typeface="Arial"/>
              </a:rPr>
              <a:t> </a:t>
            </a:r>
            <a:r>
              <a:rPr sz="2000" b="1" spc="-5" dirty="0">
                <a:solidFill>
                  <a:srgbClr val="7F7F7F"/>
                </a:solidFill>
                <a:latin typeface="Arial"/>
                <a:cs typeface="Arial"/>
              </a:rPr>
              <a:t>developed</a:t>
            </a:r>
            <a:endParaRPr sz="2000" dirty="0">
              <a:latin typeface="Arial"/>
              <a:cs typeface="Arial"/>
            </a:endParaRPr>
          </a:p>
        </p:txBody>
      </p:sp>
      <p:sp>
        <p:nvSpPr>
          <p:cNvPr id="13" name="object 13"/>
          <p:cNvSpPr txBox="1"/>
          <p:nvPr/>
        </p:nvSpPr>
        <p:spPr>
          <a:xfrm>
            <a:off x="4917236" y="1093685"/>
            <a:ext cx="5387340" cy="355225"/>
          </a:xfrm>
          <a:prstGeom prst="rect">
            <a:avLst/>
          </a:prstGeom>
          <a:solidFill>
            <a:srgbClr val="E1EFD8"/>
          </a:solidFill>
          <a:ln w="9359">
            <a:solidFill>
              <a:srgbClr val="375622"/>
            </a:solidFill>
          </a:ln>
        </p:spPr>
        <p:txBody>
          <a:bodyPr vert="horz" wrap="square" lIns="0" tIns="46990" rIns="0" bIns="0" rtlCol="0">
            <a:spAutoFit/>
          </a:bodyPr>
          <a:lstStyle/>
          <a:p>
            <a:pPr marL="90170">
              <a:lnSpc>
                <a:spcPct val="100000"/>
              </a:lnSpc>
              <a:spcBef>
                <a:spcPts val="370"/>
              </a:spcBef>
            </a:pPr>
            <a:r>
              <a:rPr lang="gsw-FR" sz="2000" b="1" spc="-5">
                <a:solidFill>
                  <a:srgbClr val="375622"/>
                </a:solidFill>
                <a:latin typeface="Arial"/>
                <a:cs typeface="Arial"/>
              </a:rPr>
              <a:t>Plans de formation élaborés</a:t>
            </a:r>
            <a:endParaRPr lang="gsw-FR" sz="2000">
              <a:latin typeface="Arial"/>
              <a:cs typeface="Arial"/>
            </a:endParaRPr>
          </a:p>
        </p:txBody>
      </p:sp>
      <p:grpSp>
        <p:nvGrpSpPr>
          <p:cNvPr id="14" name="object 14"/>
          <p:cNvGrpSpPr/>
          <p:nvPr/>
        </p:nvGrpSpPr>
        <p:grpSpPr>
          <a:xfrm>
            <a:off x="214578" y="1586996"/>
            <a:ext cx="11927205" cy="4985385"/>
            <a:chOff x="149396" y="1606498"/>
            <a:chExt cx="11927205" cy="4985385"/>
          </a:xfrm>
        </p:grpSpPr>
        <p:sp>
          <p:nvSpPr>
            <p:cNvPr id="15" name="object 15"/>
            <p:cNvSpPr/>
            <p:nvPr/>
          </p:nvSpPr>
          <p:spPr>
            <a:xfrm>
              <a:off x="4917605" y="1612798"/>
              <a:ext cx="5386705" cy="4972685"/>
            </a:xfrm>
            <a:custGeom>
              <a:avLst/>
              <a:gdLst/>
              <a:ahLst/>
              <a:cxnLst/>
              <a:rect l="l" t="t" r="r" b="b"/>
              <a:pathLst>
                <a:path w="5386705" h="4972684">
                  <a:moveTo>
                    <a:pt x="2693517" y="4972316"/>
                  </a:moveTo>
                  <a:lnTo>
                    <a:pt x="0" y="4972316"/>
                  </a:lnTo>
                  <a:lnTo>
                    <a:pt x="0" y="0"/>
                  </a:lnTo>
                  <a:lnTo>
                    <a:pt x="5386679" y="0"/>
                  </a:lnTo>
                  <a:lnTo>
                    <a:pt x="5386679" y="4972316"/>
                  </a:lnTo>
                  <a:lnTo>
                    <a:pt x="2693517" y="4972316"/>
                  </a:lnTo>
                  <a:close/>
                </a:path>
              </a:pathLst>
            </a:custGeom>
            <a:ln w="12599">
              <a:solidFill>
                <a:srgbClr val="375622"/>
              </a:solidFill>
            </a:ln>
          </p:spPr>
          <p:txBody>
            <a:bodyPr wrap="square" lIns="0" tIns="0" rIns="0" bIns="0" rtlCol="0"/>
            <a:lstStyle/>
            <a:p>
              <a:endParaRPr dirty="0"/>
            </a:p>
          </p:txBody>
        </p:sp>
        <p:pic>
          <p:nvPicPr>
            <p:cNvPr id="16" name="object 16"/>
            <p:cNvPicPr/>
            <p:nvPr/>
          </p:nvPicPr>
          <p:blipFill>
            <a:blip r:embed="rId2" cstate="print"/>
            <a:stretch>
              <a:fillRect/>
            </a:stretch>
          </p:blipFill>
          <p:spPr>
            <a:xfrm>
              <a:off x="10167836" y="2987281"/>
              <a:ext cx="1908365" cy="1865515"/>
            </a:xfrm>
            <a:prstGeom prst="rect">
              <a:avLst/>
            </a:prstGeom>
          </p:spPr>
        </p:pic>
        <p:pic>
          <p:nvPicPr>
            <p:cNvPr id="17" name="object 17"/>
            <p:cNvPicPr/>
            <p:nvPr/>
          </p:nvPicPr>
          <p:blipFill>
            <a:blip r:embed="rId3" cstate="print"/>
            <a:stretch>
              <a:fillRect/>
            </a:stretch>
          </p:blipFill>
          <p:spPr>
            <a:xfrm>
              <a:off x="158762" y="1722247"/>
              <a:ext cx="4421162" cy="4627435"/>
            </a:xfrm>
            <a:prstGeom prst="rect">
              <a:avLst/>
            </a:prstGeom>
          </p:spPr>
        </p:pic>
        <p:sp>
          <p:nvSpPr>
            <p:cNvPr id="18" name="object 18"/>
            <p:cNvSpPr/>
            <p:nvPr/>
          </p:nvSpPr>
          <p:spPr>
            <a:xfrm>
              <a:off x="154076" y="1717916"/>
              <a:ext cx="4431030" cy="4637405"/>
            </a:xfrm>
            <a:custGeom>
              <a:avLst/>
              <a:gdLst/>
              <a:ahLst/>
              <a:cxnLst/>
              <a:rect l="l" t="t" r="r" b="b"/>
              <a:pathLst>
                <a:path w="4431030" h="4637405">
                  <a:moveTo>
                    <a:pt x="0" y="0"/>
                  </a:moveTo>
                  <a:lnTo>
                    <a:pt x="4430522" y="0"/>
                  </a:lnTo>
                  <a:lnTo>
                    <a:pt x="4430522" y="4636808"/>
                  </a:lnTo>
                  <a:lnTo>
                    <a:pt x="0" y="4636808"/>
                  </a:lnTo>
                  <a:lnTo>
                    <a:pt x="0" y="0"/>
                  </a:lnTo>
                  <a:close/>
                </a:path>
              </a:pathLst>
            </a:custGeom>
            <a:ln w="9359">
              <a:solidFill>
                <a:srgbClr val="000000"/>
              </a:solidFill>
            </a:ln>
          </p:spPr>
          <p:txBody>
            <a:bodyPr wrap="square" lIns="0" tIns="0" rIns="0" bIns="0" rtlCol="0"/>
            <a:lstStyle/>
            <a:p>
              <a:endParaRPr dirty="0"/>
            </a:p>
          </p:txBody>
        </p:sp>
        <p:sp>
          <p:nvSpPr>
            <p:cNvPr id="19" name="object 19"/>
            <p:cNvSpPr/>
            <p:nvPr/>
          </p:nvSpPr>
          <p:spPr>
            <a:xfrm>
              <a:off x="5130355" y="3896639"/>
              <a:ext cx="4421505" cy="60960"/>
            </a:xfrm>
            <a:custGeom>
              <a:avLst/>
              <a:gdLst/>
              <a:ahLst/>
              <a:cxnLst/>
              <a:rect l="l" t="t" r="r" b="b"/>
              <a:pathLst>
                <a:path w="4421505" h="60960">
                  <a:moveTo>
                    <a:pt x="2210409" y="0"/>
                  </a:moveTo>
                  <a:lnTo>
                    <a:pt x="128721" y="19921"/>
                  </a:lnTo>
                  <a:lnTo>
                    <a:pt x="71551" y="22410"/>
                  </a:lnTo>
                  <a:lnTo>
                    <a:pt x="31361" y="24960"/>
                  </a:lnTo>
                  <a:lnTo>
                    <a:pt x="0" y="30238"/>
                  </a:lnTo>
                  <a:lnTo>
                    <a:pt x="7794" y="32907"/>
                  </a:lnTo>
                  <a:lnTo>
                    <a:pt x="71685" y="38068"/>
                  </a:lnTo>
                  <a:lnTo>
                    <a:pt x="128800" y="40559"/>
                  </a:lnTo>
                  <a:lnTo>
                    <a:pt x="203376" y="42991"/>
                  </a:lnTo>
                  <a:lnTo>
                    <a:pt x="548442" y="50189"/>
                  </a:lnTo>
                  <a:lnTo>
                    <a:pt x="2210409" y="60477"/>
                  </a:lnTo>
                  <a:lnTo>
                    <a:pt x="2319895" y="60442"/>
                  </a:lnTo>
                  <a:lnTo>
                    <a:pt x="2426668" y="60337"/>
                  </a:lnTo>
                  <a:lnTo>
                    <a:pt x="2531031" y="60164"/>
                  </a:lnTo>
                  <a:lnTo>
                    <a:pt x="2633288" y="59924"/>
                  </a:lnTo>
                  <a:lnTo>
                    <a:pt x="2733743" y="59620"/>
                  </a:lnTo>
                  <a:lnTo>
                    <a:pt x="2832698" y="59252"/>
                  </a:lnTo>
                  <a:lnTo>
                    <a:pt x="2930457" y="58822"/>
                  </a:lnTo>
                  <a:lnTo>
                    <a:pt x="3027323" y="58332"/>
                  </a:lnTo>
                  <a:lnTo>
                    <a:pt x="3123600" y="57783"/>
                  </a:lnTo>
                  <a:lnTo>
                    <a:pt x="4086147" y="46228"/>
                  </a:lnTo>
                  <a:lnTo>
                    <a:pt x="4292098" y="40559"/>
                  </a:lnTo>
                  <a:lnTo>
                    <a:pt x="4349299" y="38068"/>
                  </a:lnTo>
                  <a:lnTo>
                    <a:pt x="4389549" y="35517"/>
                  </a:lnTo>
                  <a:lnTo>
                    <a:pt x="4421162" y="30238"/>
                  </a:lnTo>
                  <a:lnTo>
                    <a:pt x="4413340" y="27569"/>
                  </a:lnTo>
                  <a:lnTo>
                    <a:pt x="4389549" y="24960"/>
                  </a:lnTo>
                  <a:lnTo>
                    <a:pt x="4349299" y="22410"/>
                  </a:lnTo>
                  <a:lnTo>
                    <a:pt x="4292098" y="19921"/>
                  </a:lnTo>
                  <a:lnTo>
                    <a:pt x="2832698" y="1225"/>
                  </a:lnTo>
                  <a:lnTo>
                    <a:pt x="2733743" y="857"/>
                  </a:lnTo>
                  <a:lnTo>
                    <a:pt x="2633288" y="552"/>
                  </a:lnTo>
                  <a:lnTo>
                    <a:pt x="2531031" y="313"/>
                  </a:lnTo>
                  <a:lnTo>
                    <a:pt x="2426668" y="140"/>
                  </a:lnTo>
                  <a:lnTo>
                    <a:pt x="2319895" y="35"/>
                  </a:lnTo>
                  <a:lnTo>
                    <a:pt x="2210409" y="0"/>
                  </a:lnTo>
                  <a:close/>
                </a:path>
              </a:pathLst>
            </a:custGeom>
            <a:solidFill>
              <a:srgbClr val="7F7F7F">
                <a:alpha val="39999"/>
              </a:srgbClr>
            </a:solidFill>
          </p:spPr>
          <p:txBody>
            <a:bodyPr wrap="square" lIns="0" tIns="0" rIns="0" bIns="0" rtlCol="0"/>
            <a:lstStyle/>
            <a:p>
              <a:endParaRPr dirty="0"/>
            </a:p>
          </p:txBody>
        </p:sp>
        <p:sp>
          <p:nvSpPr>
            <p:cNvPr id="20" name="object 20"/>
            <p:cNvSpPr/>
            <p:nvPr/>
          </p:nvSpPr>
          <p:spPr>
            <a:xfrm>
              <a:off x="5130355" y="3896639"/>
              <a:ext cx="4421505" cy="60960"/>
            </a:xfrm>
            <a:custGeom>
              <a:avLst/>
              <a:gdLst/>
              <a:ahLst/>
              <a:cxnLst/>
              <a:rect l="l" t="t" r="r" b="b"/>
              <a:pathLst>
                <a:path w="4421505" h="60960">
                  <a:moveTo>
                    <a:pt x="2210409" y="0"/>
                  </a:moveTo>
                  <a:lnTo>
                    <a:pt x="2265510" y="8"/>
                  </a:lnTo>
                  <a:lnTo>
                    <a:pt x="2319895" y="35"/>
                  </a:lnTo>
                  <a:lnTo>
                    <a:pt x="2373602" y="79"/>
                  </a:lnTo>
                  <a:lnTo>
                    <a:pt x="2426668" y="140"/>
                  </a:lnTo>
                  <a:lnTo>
                    <a:pt x="2479132" y="218"/>
                  </a:lnTo>
                  <a:lnTo>
                    <a:pt x="2531031" y="313"/>
                  </a:lnTo>
                  <a:lnTo>
                    <a:pt x="2582404" y="424"/>
                  </a:lnTo>
                  <a:lnTo>
                    <a:pt x="2633288" y="552"/>
                  </a:lnTo>
                  <a:lnTo>
                    <a:pt x="2683722" y="697"/>
                  </a:lnTo>
                  <a:lnTo>
                    <a:pt x="2733743" y="857"/>
                  </a:lnTo>
                  <a:lnTo>
                    <a:pt x="2783389" y="1033"/>
                  </a:lnTo>
                  <a:lnTo>
                    <a:pt x="2832698" y="1225"/>
                  </a:lnTo>
                  <a:lnTo>
                    <a:pt x="2881708" y="1432"/>
                  </a:lnTo>
                  <a:lnTo>
                    <a:pt x="2930457" y="1655"/>
                  </a:lnTo>
                  <a:lnTo>
                    <a:pt x="2978982" y="1892"/>
                  </a:lnTo>
                  <a:lnTo>
                    <a:pt x="3027323" y="2145"/>
                  </a:lnTo>
                  <a:lnTo>
                    <a:pt x="3075516" y="2412"/>
                  </a:lnTo>
                  <a:lnTo>
                    <a:pt x="3123600" y="2694"/>
                  </a:lnTo>
                  <a:lnTo>
                    <a:pt x="3171613" y="2990"/>
                  </a:lnTo>
                  <a:lnTo>
                    <a:pt x="3219592" y="3300"/>
                  </a:lnTo>
                  <a:lnTo>
                    <a:pt x="3267575" y="3624"/>
                  </a:lnTo>
                  <a:lnTo>
                    <a:pt x="3315601" y="3962"/>
                  </a:lnTo>
                  <a:lnTo>
                    <a:pt x="3380535" y="4511"/>
                  </a:lnTo>
                  <a:lnTo>
                    <a:pt x="3443220" y="5077"/>
                  </a:lnTo>
                  <a:lnTo>
                    <a:pt x="3503729" y="5661"/>
                  </a:lnTo>
                  <a:lnTo>
                    <a:pt x="3562133" y="6263"/>
                  </a:lnTo>
                  <a:lnTo>
                    <a:pt x="3618503" y="6885"/>
                  </a:lnTo>
                  <a:lnTo>
                    <a:pt x="3672911" y="7525"/>
                  </a:lnTo>
                  <a:lnTo>
                    <a:pt x="3725430" y="8186"/>
                  </a:lnTo>
                  <a:lnTo>
                    <a:pt x="3776130" y="8867"/>
                  </a:lnTo>
                  <a:lnTo>
                    <a:pt x="3825084" y="9570"/>
                  </a:lnTo>
                  <a:lnTo>
                    <a:pt x="3872363" y="10294"/>
                  </a:lnTo>
                  <a:lnTo>
                    <a:pt x="3918039" y="11040"/>
                  </a:lnTo>
                  <a:lnTo>
                    <a:pt x="3962184" y="11809"/>
                  </a:lnTo>
                  <a:lnTo>
                    <a:pt x="4004869" y="12602"/>
                  </a:lnTo>
                  <a:lnTo>
                    <a:pt x="4046166" y="13418"/>
                  </a:lnTo>
                  <a:lnTo>
                    <a:pt x="4086147" y="14259"/>
                  </a:lnTo>
                  <a:lnTo>
                    <a:pt x="4124883" y="15125"/>
                  </a:lnTo>
                  <a:lnTo>
                    <a:pt x="4217456" y="17493"/>
                  </a:lnTo>
                  <a:lnTo>
                    <a:pt x="4292098" y="19921"/>
                  </a:lnTo>
                  <a:lnTo>
                    <a:pt x="4349299" y="22410"/>
                  </a:lnTo>
                  <a:lnTo>
                    <a:pt x="4389549" y="24960"/>
                  </a:lnTo>
                  <a:lnTo>
                    <a:pt x="4421162" y="30238"/>
                  </a:lnTo>
                  <a:lnTo>
                    <a:pt x="4413340" y="32907"/>
                  </a:lnTo>
                  <a:lnTo>
                    <a:pt x="4349299" y="38068"/>
                  </a:lnTo>
                  <a:lnTo>
                    <a:pt x="4292098" y="40559"/>
                  </a:lnTo>
                  <a:lnTo>
                    <a:pt x="4217456" y="42991"/>
                  </a:lnTo>
                  <a:lnTo>
                    <a:pt x="4124883" y="45364"/>
                  </a:lnTo>
                  <a:lnTo>
                    <a:pt x="4086147" y="46228"/>
                  </a:lnTo>
                  <a:lnTo>
                    <a:pt x="4046166" y="47067"/>
                  </a:lnTo>
                  <a:lnTo>
                    <a:pt x="4004869" y="47882"/>
                  </a:lnTo>
                  <a:lnTo>
                    <a:pt x="3962184" y="48674"/>
                  </a:lnTo>
                  <a:lnTo>
                    <a:pt x="3918039" y="49443"/>
                  </a:lnTo>
                  <a:lnTo>
                    <a:pt x="3872363" y="50189"/>
                  </a:lnTo>
                  <a:lnTo>
                    <a:pt x="3825084" y="50913"/>
                  </a:lnTo>
                  <a:lnTo>
                    <a:pt x="3776130" y="51615"/>
                  </a:lnTo>
                  <a:lnTo>
                    <a:pt x="3725430" y="52297"/>
                  </a:lnTo>
                  <a:lnTo>
                    <a:pt x="3672911" y="52957"/>
                  </a:lnTo>
                  <a:lnTo>
                    <a:pt x="3618503" y="53598"/>
                  </a:lnTo>
                  <a:lnTo>
                    <a:pt x="3562133" y="54219"/>
                  </a:lnTo>
                  <a:lnTo>
                    <a:pt x="3503729" y="54820"/>
                  </a:lnTo>
                  <a:lnTo>
                    <a:pt x="3443220" y="55403"/>
                  </a:lnTo>
                  <a:lnTo>
                    <a:pt x="3380535" y="55968"/>
                  </a:lnTo>
                  <a:lnTo>
                    <a:pt x="3315601" y="56514"/>
                  </a:lnTo>
                  <a:lnTo>
                    <a:pt x="3267575" y="56852"/>
                  </a:lnTo>
                  <a:lnTo>
                    <a:pt x="3219592" y="57176"/>
                  </a:lnTo>
                  <a:lnTo>
                    <a:pt x="3171613" y="57487"/>
                  </a:lnTo>
                  <a:lnTo>
                    <a:pt x="3123600" y="57783"/>
                  </a:lnTo>
                  <a:lnTo>
                    <a:pt x="3075516" y="58064"/>
                  </a:lnTo>
                  <a:lnTo>
                    <a:pt x="3027323" y="58332"/>
                  </a:lnTo>
                  <a:lnTo>
                    <a:pt x="2978982" y="58584"/>
                  </a:lnTo>
                  <a:lnTo>
                    <a:pt x="2930457" y="58822"/>
                  </a:lnTo>
                  <a:lnTo>
                    <a:pt x="2881708" y="59044"/>
                  </a:lnTo>
                  <a:lnTo>
                    <a:pt x="2832698" y="59252"/>
                  </a:lnTo>
                  <a:lnTo>
                    <a:pt x="2783389" y="59443"/>
                  </a:lnTo>
                  <a:lnTo>
                    <a:pt x="2733743" y="59620"/>
                  </a:lnTo>
                  <a:lnTo>
                    <a:pt x="2683722" y="59780"/>
                  </a:lnTo>
                  <a:lnTo>
                    <a:pt x="2633288" y="59924"/>
                  </a:lnTo>
                  <a:lnTo>
                    <a:pt x="2582404" y="60052"/>
                  </a:lnTo>
                  <a:lnTo>
                    <a:pt x="2531031" y="60164"/>
                  </a:lnTo>
                  <a:lnTo>
                    <a:pt x="2479132" y="60259"/>
                  </a:lnTo>
                  <a:lnTo>
                    <a:pt x="2426668" y="60337"/>
                  </a:lnTo>
                  <a:lnTo>
                    <a:pt x="2373602" y="60398"/>
                  </a:lnTo>
                  <a:lnTo>
                    <a:pt x="2319895" y="60442"/>
                  </a:lnTo>
                  <a:lnTo>
                    <a:pt x="2265510" y="60468"/>
                  </a:lnTo>
                  <a:lnTo>
                    <a:pt x="2210409" y="60477"/>
                  </a:lnTo>
                  <a:lnTo>
                    <a:pt x="2155306" y="60468"/>
                  </a:lnTo>
                  <a:lnTo>
                    <a:pt x="2100920" y="60442"/>
                  </a:lnTo>
                  <a:lnTo>
                    <a:pt x="2047212" y="60398"/>
                  </a:lnTo>
                  <a:lnTo>
                    <a:pt x="1994144" y="60337"/>
                  </a:lnTo>
                  <a:lnTo>
                    <a:pt x="1941679" y="60259"/>
                  </a:lnTo>
                  <a:lnTo>
                    <a:pt x="1889779" y="60164"/>
                  </a:lnTo>
                  <a:lnTo>
                    <a:pt x="1838405" y="60052"/>
                  </a:lnTo>
                  <a:lnTo>
                    <a:pt x="1787520" y="59924"/>
                  </a:lnTo>
                  <a:lnTo>
                    <a:pt x="1737086" y="59780"/>
                  </a:lnTo>
                  <a:lnTo>
                    <a:pt x="1687065" y="59620"/>
                  </a:lnTo>
                  <a:lnTo>
                    <a:pt x="1637418" y="59443"/>
                  </a:lnTo>
                  <a:lnTo>
                    <a:pt x="1588109" y="59252"/>
                  </a:lnTo>
                  <a:lnTo>
                    <a:pt x="1539099" y="59044"/>
                  </a:lnTo>
                  <a:lnTo>
                    <a:pt x="1490350" y="58822"/>
                  </a:lnTo>
                  <a:lnTo>
                    <a:pt x="1441824" y="58584"/>
                  </a:lnTo>
                  <a:lnTo>
                    <a:pt x="1393483" y="58332"/>
                  </a:lnTo>
                  <a:lnTo>
                    <a:pt x="1345289" y="58064"/>
                  </a:lnTo>
                  <a:lnTo>
                    <a:pt x="1297205" y="57783"/>
                  </a:lnTo>
                  <a:lnTo>
                    <a:pt x="1249193" y="57487"/>
                  </a:lnTo>
                  <a:lnTo>
                    <a:pt x="1201214" y="57176"/>
                  </a:lnTo>
                  <a:lnTo>
                    <a:pt x="1153230" y="56852"/>
                  </a:lnTo>
                  <a:lnTo>
                    <a:pt x="1105204" y="56514"/>
                  </a:lnTo>
                  <a:lnTo>
                    <a:pt x="1040270" y="55968"/>
                  </a:lnTo>
                  <a:lnTo>
                    <a:pt x="977585" y="55403"/>
                  </a:lnTo>
                  <a:lnTo>
                    <a:pt x="917076" y="54820"/>
                  </a:lnTo>
                  <a:lnTo>
                    <a:pt x="858673" y="54219"/>
                  </a:lnTo>
                  <a:lnTo>
                    <a:pt x="802303" y="53598"/>
                  </a:lnTo>
                  <a:lnTo>
                    <a:pt x="747894" y="52957"/>
                  </a:lnTo>
                  <a:lnTo>
                    <a:pt x="695376" y="52297"/>
                  </a:lnTo>
                  <a:lnTo>
                    <a:pt x="644675" y="51615"/>
                  </a:lnTo>
                  <a:lnTo>
                    <a:pt x="595721" y="50913"/>
                  </a:lnTo>
                  <a:lnTo>
                    <a:pt x="548442" y="50189"/>
                  </a:lnTo>
                  <a:lnTo>
                    <a:pt x="502766" y="49443"/>
                  </a:lnTo>
                  <a:lnTo>
                    <a:pt x="458622" y="48674"/>
                  </a:lnTo>
                  <a:lnTo>
                    <a:pt x="415937" y="47882"/>
                  </a:lnTo>
                  <a:lnTo>
                    <a:pt x="374640" y="47067"/>
                  </a:lnTo>
                  <a:lnTo>
                    <a:pt x="334659" y="46228"/>
                  </a:lnTo>
                  <a:lnTo>
                    <a:pt x="295922" y="45364"/>
                  </a:lnTo>
                  <a:lnTo>
                    <a:pt x="203376" y="42991"/>
                  </a:lnTo>
                  <a:lnTo>
                    <a:pt x="128800" y="40559"/>
                  </a:lnTo>
                  <a:lnTo>
                    <a:pt x="71685" y="38068"/>
                  </a:lnTo>
                  <a:lnTo>
                    <a:pt x="31519" y="35517"/>
                  </a:lnTo>
                  <a:lnTo>
                    <a:pt x="0" y="30238"/>
                  </a:lnTo>
                  <a:lnTo>
                    <a:pt x="7671" y="27569"/>
                  </a:lnTo>
                  <a:lnTo>
                    <a:pt x="71551" y="22410"/>
                  </a:lnTo>
                  <a:lnTo>
                    <a:pt x="128721" y="19921"/>
                  </a:lnTo>
                  <a:lnTo>
                    <a:pt x="203351" y="17493"/>
                  </a:lnTo>
                  <a:lnTo>
                    <a:pt x="295922" y="15125"/>
                  </a:lnTo>
                  <a:lnTo>
                    <a:pt x="334659" y="14259"/>
                  </a:lnTo>
                  <a:lnTo>
                    <a:pt x="374640" y="13418"/>
                  </a:lnTo>
                  <a:lnTo>
                    <a:pt x="415937" y="12602"/>
                  </a:lnTo>
                  <a:lnTo>
                    <a:pt x="458622" y="11809"/>
                  </a:lnTo>
                  <a:lnTo>
                    <a:pt x="502766" y="11040"/>
                  </a:lnTo>
                  <a:lnTo>
                    <a:pt x="548442" y="10294"/>
                  </a:lnTo>
                  <a:lnTo>
                    <a:pt x="595721" y="9570"/>
                  </a:lnTo>
                  <a:lnTo>
                    <a:pt x="644675" y="8867"/>
                  </a:lnTo>
                  <a:lnTo>
                    <a:pt x="695376" y="8186"/>
                  </a:lnTo>
                  <a:lnTo>
                    <a:pt x="747894" y="7525"/>
                  </a:lnTo>
                  <a:lnTo>
                    <a:pt x="802303" y="6885"/>
                  </a:lnTo>
                  <a:lnTo>
                    <a:pt x="858673" y="6263"/>
                  </a:lnTo>
                  <a:lnTo>
                    <a:pt x="917076" y="5661"/>
                  </a:lnTo>
                  <a:lnTo>
                    <a:pt x="977585" y="5077"/>
                  </a:lnTo>
                  <a:lnTo>
                    <a:pt x="1040270" y="4511"/>
                  </a:lnTo>
                  <a:lnTo>
                    <a:pt x="1105204" y="3962"/>
                  </a:lnTo>
                  <a:lnTo>
                    <a:pt x="1153230" y="3624"/>
                  </a:lnTo>
                  <a:lnTo>
                    <a:pt x="1201214" y="3300"/>
                  </a:lnTo>
                  <a:lnTo>
                    <a:pt x="1249193" y="2990"/>
                  </a:lnTo>
                  <a:lnTo>
                    <a:pt x="1297205" y="2694"/>
                  </a:lnTo>
                  <a:lnTo>
                    <a:pt x="1345289" y="2412"/>
                  </a:lnTo>
                  <a:lnTo>
                    <a:pt x="1393483" y="2145"/>
                  </a:lnTo>
                  <a:lnTo>
                    <a:pt x="1441824" y="1892"/>
                  </a:lnTo>
                  <a:lnTo>
                    <a:pt x="1490350" y="1655"/>
                  </a:lnTo>
                  <a:lnTo>
                    <a:pt x="1539099" y="1432"/>
                  </a:lnTo>
                  <a:lnTo>
                    <a:pt x="1588109" y="1225"/>
                  </a:lnTo>
                  <a:lnTo>
                    <a:pt x="1637418" y="1033"/>
                  </a:lnTo>
                  <a:lnTo>
                    <a:pt x="1687065" y="857"/>
                  </a:lnTo>
                  <a:lnTo>
                    <a:pt x="1737086" y="697"/>
                  </a:lnTo>
                  <a:lnTo>
                    <a:pt x="1787520" y="552"/>
                  </a:lnTo>
                  <a:lnTo>
                    <a:pt x="1838405" y="424"/>
                  </a:lnTo>
                  <a:lnTo>
                    <a:pt x="1889779" y="313"/>
                  </a:lnTo>
                  <a:lnTo>
                    <a:pt x="1941679" y="218"/>
                  </a:lnTo>
                  <a:lnTo>
                    <a:pt x="1994144" y="140"/>
                  </a:lnTo>
                  <a:lnTo>
                    <a:pt x="2047212" y="79"/>
                  </a:lnTo>
                  <a:lnTo>
                    <a:pt x="2100920" y="35"/>
                  </a:lnTo>
                  <a:lnTo>
                    <a:pt x="2155306" y="8"/>
                  </a:lnTo>
                  <a:lnTo>
                    <a:pt x="2210409" y="0"/>
                  </a:lnTo>
                  <a:close/>
                </a:path>
              </a:pathLst>
            </a:custGeom>
            <a:ln w="12599">
              <a:solidFill>
                <a:srgbClr val="7F7F7F"/>
              </a:solidFill>
            </a:ln>
          </p:spPr>
          <p:txBody>
            <a:bodyPr wrap="square" lIns="0" tIns="0" rIns="0" bIns="0" rtlCol="0"/>
            <a:lstStyle/>
            <a:p>
              <a:endParaRPr dirty="0"/>
            </a:p>
          </p:txBody>
        </p:sp>
        <p:sp>
          <p:nvSpPr>
            <p:cNvPr id="21" name="object 21"/>
            <p:cNvSpPr/>
            <p:nvPr/>
          </p:nvSpPr>
          <p:spPr>
            <a:xfrm>
              <a:off x="5130355" y="3934802"/>
              <a:ext cx="4421505" cy="60960"/>
            </a:xfrm>
            <a:custGeom>
              <a:avLst/>
              <a:gdLst/>
              <a:ahLst/>
              <a:cxnLst/>
              <a:rect l="l" t="t" r="r" b="b"/>
              <a:pathLst>
                <a:path w="4421505" h="60960">
                  <a:moveTo>
                    <a:pt x="2210409" y="0"/>
                  </a:moveTo>
                  <a:lnTo>
                    <a:pt x="128721" y="19917"/>
                  </a:lnTo>
                  <a:lnTo>
                    <a:pt x="71551" y="22409"/>
                  </a:lnTo>
                  <a:lnTo>
                    <a:pt x="31361" y="24959"/>
                  </a:lnTo>
                  <a:lnTo>
                    <a:pt x="0" y="30238"/>
                  </a:lnTo>
                  <a:lnTo>
                    <a:pt x="7794" y="32907"/>
                  </a:lnTo>
                  <a:lnTo>
                    <a:pt x="71685" y="38066"/>
                  </a:lnTo>
                  <a:lnTo>
                    <a:pt x="128800" y="40555"/>
                  </a:lnTo>
                  <a:lnTo>
                    <a:pt x="203376" y="42984"/>
                  </a:lnTo>
                  <a:lnTo>
                    <a:pt x="548442" y="50183"/>
                  </a:lnTo>
                  <a:lnTo>
                    <a:pt x="2210409" y="60477"/>
                  </a:lnTo>
                  <a:lnTo>
                    <a:pt x="2319895" y="60442"/>
                  </a:lnTo>
                  <a:lnTo>
                    <a:pt x="2426668" y="60337"/>
                  </a:lnTo>
                  <a:lnTo>
                    <a:pt x="2531031" y="60164"/>
                  </a:lnTo>
                  <a:lnTo>
                    <a:pt x="2633288" y="59924"/>
                  </a:lnTo>
                  <a:lnTo>
                    <a:pt x="2733743" y="59620"/>
                  </a:lnTo>
                  <a:lnTo>
                    <a:pt x="2832698" y="59252"/>
                  </a:lnTo>
                  <a:lnTo>
                    <a:pt x="2930457" y="58822"/>
                  </a:lnTo>
                  <a:lnTo>
                    <a:pt x="3027323" y="58332"/>
                  </a:lnTo>
                  <a:lnTo>
                    <a:pt x="3123600" y="57783"/>
                  </a:lnTo>
                  <a:lnTo>
                    <a:pt x="4086147" y="46217"/>
                  </a:lnTo>
                  <a:lnTo>
                    <a:pt x="4292098" y="40555"/>
                  </a:lnTo>
                  <a:lnTo>
                    <a:pt x="4349299" y="38066"/>
                  </a:lnTo>
                  <a:lnTo>
                    <a:pt x="4389549" y="35517"/>
                  </a:lnTo>
                  <a:lnTo>
                    <a:pt x="4421162" y="30238"/>
                  </a:lnTo>
                  <a:lnTo>
                    <a:pt x="4413340" y="27569"/>
                  </a:lnTo>
                  <a:lnTo>
                    <a:pt x="4389549" y="24959"/>
                  </a:lnTo>
                  <a:lnTo>
                    <a:pt x="4349299" y="22409"/>
                  </a:lnTo>
                  <a:lnTo>
                    <a:pt x="4292098" y="19917"/>
                  </a:lnTo>
                  <a:lnTo>
                    <a:pt x="3123600" y="2694"/>
                  </a:lnTo>
                  <a:lnTo>
                    <a:pt x="3027323" y="2145"/>
                  </a:lnTo>
                  <a:lnTo>
                    <a:pt x="2930457" y="1655"/>
                  </a:lnTo>
                  <a:lnTo>
                    <a:pt x="2832698" y="1225"/>
                  </a:lnTo>
                  <a:lnTo>
                    <a:pt x="2733743" y="857"/>
                  </a:lnTo>
                  <a:lnTo>
                    <a:pt x="2633288" y="552"/>
                  </a:lnTo>
                  <a:lnTo>
                    <a:pt x="2531031" y="313"/>
                  </a:lnTo>
                  <a:lnTo>
                    <a:pt x="2426668" y="140"/>
                  </a:lnTo>
                  <a:lnTo>
                    <a:pt x="2319895" y="35"/>
                  </a:lnTo>
                  <a:lnTo>
                    <a:pt x="2210409" y="0"/>
                  </a:lnTo>
                  <a:close/>
                </a:path>
              </a:pathLst>
            </a:custGeom>
            <a:solidFill>
              <a:srgbClr val="375622"/>
            </a:solidFill>
          </p:spPr>
          <p:txBody>
            <a:bodyPr wrap="square" lIns="0" tIns="0" rIns="0" bIns="0" rtlCol="0"/>
            <a:lstStyle/>
            <a:p>
              <a:endParaRPr dirty="0"/>
            </a:p>
          </p:txBody>
        </p:sp>
        <p:sp>
          <p:nvSpPr>
            <p:cNvPr id="22" name="object 22"/>
            <p:cNvSpPr/>
            <p:nvPr/>
          </p:nvSpPr>
          <p:spPr>
            <a:xfrm>
              <a:off x="5130355" y="3934802"/>
              <a:ext cx="4421505" cy="60960"/>
            </a:xfrm>
            <a:custGeom>
              <a:avLst/>
              <a:gdLst/>
              <a:ahLst/>
              <a:cxnLst/>
              <a:rect l="l" t="t" r="r" b="b"/>
              <a:pathLst>
                <a:path w="4421505" h="60960">
                  <a:moveTo>
                    <a:pt x="2210409" y="0"/>
                  </a:moveTo>
                  <a:lnTo>
                    <a:pt x="2265510" y="8"/>
                  </a:lnTo>
                  <a:lnTo>
                    <a:pt x="2319895" y="35"/>
                  </a:lnTo>
                  <a:lnTo>
                    <a:pt x="2373602" y="79"/>
                  </a:lnTo>
                  <a:lnTo>
                    <a:pt x="2426668" y="140"/>
                  </a:lnTo>
                  <a:lnTo>
                    <a:pt x="2479132" y="218"/>
                  </a:lnTo>
                  <a:lnTo>
                    <a:pt x="2531031" y="313"/>
                  </a:lnTo>
                  <a:lnTo>
                    <a:pt x="2582404" y="424"/>
                  </a:lnTo>
                  <a:lnTo>
                    <a:pt x="2633288" y="552"/>
                  </a:lnTo>
                  <a:lnTo>
                    <a:pt x="2683722" y="697"/>
                  </a:lnTo>
                  <a:lnTo>
                    <a:pt x="2733743" y="857"/>
                  </a:lnTo>
                  <a:lnTo>
                    <a:pt x="2783389" y="1033"/>
                  </a:lnTo>
                  <a:lnTo>
                    <a:pt x="2832698" y="1225"/>
                  </a:lnTo>
                  <a:lnTo>
                    <a:pt x="2881708" y="1432"/>
                  </a:lnTo>
                  <a:lnTo>
                    <a:pt x="2930457" y="1655"/>
                  </a:lnTo>
                  <a:lnTo>
                    <a:pt x="2978982" y="1892"/>
                  </a:lnTo>
                  <a:lnTo>
                    <a:pt x="3027323" y="2145"/>
                  </a:lnTo>
                  <a:lnTo>
                    <a:pt x="3075516" y="2412"/>
                  </a:lnTo>
                  <a:lnTo>
                    <a:pt x="3123600" y="2694"/>
                  </a:lnTo>
                  <a:lnTo>
                    <a:pt x="3171613" y="2990"/>
                  </a:lnTo>
                  <a:lnTo>
                    <a:pt x="3219592" y="3300"/>
                  </a:lnTo>
                  <a:lnTo>
                    <a:pt x="3267575" y="3624"/>
                  </a:lnTo>
                  <a:lnTo>
                    <a:pt x="3315601" y="3962"/>
                  </a:lnTo>
                  <a:lnTo>
                    <a:pt x="3380535" y="4509"/>
                  </a:lnTo>
                  <a:lnTo>
                    <a:pt x="3443220" y="5073"/>
                  </a:lnTo>
                  <a:lnTo>
                    <a:pt x="3503729" y="5656"/>
                  </a:lnTo>
                  <a:lnTo>
                    <a:pt x="3562133" y="6258"/>
                  </a:lnTo>
                  <a:lnTo>
                    <a:pt x="3618503" y="6879"/>
                  </a:lnTo>
                  <a:lnTo>
                    <a:pt x="3672911" y="7519"/>
                  </a:lnTo>
                  <a:lnTo>
                    <a:pt x="3725430" y="8180"/>
                  </a:lnTo>
                  <a:lnTo>
                    <a:pt x="3776130" y="8861"/>
                  </a:lnTo>
                  <a:lnTo>
                    <a:pt x="3825084" y="9563"/>
                  </a:lnTo>
                  <a:lnTo>
                    <a:pt x="3872363" y="10287"/>
                  </a:lnTo>
                  <a:lnTo>
                    <a:pt x="3918039" y="11033"/>
                  </a:lnTo>
                  <a:lnTo>
                    <a:pt x="3962184" y="11802"/>
                  </a:lnTo>
                  <a:lnTo>
                    <a:pt x="4004869" y="12594"/>
                  </a:lnTo>
                  <a:lnTo>
                    <a:pt x="4046166" y="13409"/>
                  </a:lnTo>
                  <a:lnTo>
                    <a:pt x="4086147" y="14249"/>
                  </a:lnTo>
                  <a:lnTo>
                    <a:pt x="4124883" y="15112"/>
                  </a:lnTo>
                  <a:lnTo>
                    <a:pt x="4217456" y="17485"/>
                  </a:lnTo>
                  <a:lnTo>
                    <a:pt x="4292098" y="19917"/>
                  </a:lnTo>
                  <a:lnTo>
                    <a:pt x="4349299" y="22409"/>
                  </a:lnTo>
                  <a:lnTo>
                    <a:pt x="4389549" y="24959"/>
                  </a:lnTo>
                  <a:lnTo>
                    <a:pt x="4421162" y="30238"/>
                  </a:lnTo>
                  <a:lnTo>
                    <a:pt x="4413340" y="32907"/>
                  </a:lnTo>
                  <a:lnTo>
                    <a:pt x="4349299" y="38066"/>
                  </a:lnTo>
                  <a:lnTo>
                    <a:pt x="4292098" y="40555"/>
                  </a:lnTo>
                  <a:lnTo>
                    <a:pt x="4217456" y="42984"/>
                  </a:lnTo>
                  <a:lnTo>
                    <a:pt x="4124883" y="45351"/>
                  </a:lnTo>
                  <a:lnTo>
                    <a:pt x="4086147" y="46217"/>
                  </a:lnTo>
                  <a:lnTo>
                    <a:pt x="4046166" y="47058"/>
                  </a:lnTo>
                  <a:lnTo>
                    <a:pt x="4004869" y="47875"/>
                  </a:lnTo>
                  <a:lnTo>
                    <a:pt x="3962184" y="48667"/>
                  </a:lnTo>
                  <a:lnTo>
                    <a:pt x="3918039" y="49436"/>
                  </a:lnTo>
                  <a:lnTo>
                    <a:pt x="3872363" y="50183"/>
                  </a:lnTo>
                  <a:lnTo>
                    <a:pt x="3825084" y="50907"/>
                  </a:lnTo>
                  <a:lnTo>
                    <a:pt x="3776130" y="51609"/>
                  </a:lnTo>
                  <a:lnTo>
                    <a:pt x="3725430" y="52290"/>
                  </a:lnTo>
                  <a:lnTo>
                    <a:pt x="3672911" y="52951"/>
                  </a:lnTo>
                  <a:lnTo>
                    <a:pt x="3618503" y="53592"/>
                  </a:lnTo>
                  <a:lnTo>
                    <a:pt x="3562133" y="54213"/>
                  </a:lnTo>
                  <a:lnTo>
                    <a:pt x="3503729" y="54815"/>
                  </a:lnTo>
                  <a:lnTo>
                    <a:pt x="3443220" y="55399"/>
                  </a:lnTo>
                  <a:lnTo>
                    <a:pt x="3380535" y="55966"/>
                  </a:lnTo>
                  <a:lnTo>
                    <a:pt x="3315601" y="56514"/>
                  </a:lnTo>
                  <a:lnTo>
                    <a:pt x="3267575" y="56852"/>
                  </a:lnTo>
                  <a:lnTo>
                    <a:pt x="3219592" y="57176"/>
                  </a:lnTo>
                  <a:lnTo>
                    <a:pt x="3171613" y="57487"/>
                  </a:lnTo>
                  <a:lnTo>
                    <a:pt x="3123600" y="57783"/>
                  </a:lnTo>
                  <a:lnTo>
                    <a:pt x="3075516" y="58064"/>
                  </a:lnTo>
                  <a:lnTo>
                    <a:pt x="3027323" y="58332"/>
                  </a:lnTo>
                  <a:lnTo>
                    <a:pt x="2978982" y="58584"/>
                  </a:lnTo>
                  <a:lnTo>
                    <a:pt x="2930457" y="58822"/>
                  </a:lnTo>
                  <a:lnTo>
                    <a:pt x="2881708" y="59044"/>
                  </a:lnTo>
                  <a:lnTo>
                    <a:pt x="2832698" y="59252"/>
                  </a:lnTo>
                  <a:lnTo>
                    <a:pt x="2783389" y="59443"/>
                  </a:lnTo>
                  <a:lnTo>
                    <a:pt x="2733743" y="59620"/>
                  </a:lnTo>
                  <a:lnTo>
                    <a:pt x="2683722" y="59780"/>
                  </a:lnTo>
                  <a:lnTo>
                    <a:pt x="2633288" y="59924"/>
                  </a:lnTo>
                  <a:lnTo>
                    <a:pt x="2582404" y="60052"/>
                  </a:lnTo>
                  <a:lnTo>
                    <a:pt x="2531031" y="60164"/>
                  </a:lnTo>
                  <a:lnTo>
                    <a:pt x="2479132" y="60259"/>
                  </a:lnTo>
                  <a:lnTo>
                    <a:pt x="2426668" y="60337"/>
                  </a:lnTo>
                  <a:lnTo>
                    <a:pt x="2373602" y="60398"/>
                  </a:lnTo>
                  <a:lnTo>
                    <a:pt x="2319895" y="60442"/>
                  </a:lnTo>
                  <a:lnTo>
                    <a:pt x="2265510" y="60468"/>
                  </a:lnTo>
                  <a:lnTo>
                    <a:pt x="2210409" y="60477"/>
                  </a:lnTo>
                  <a:lnTo>
                    <a:pt x="2155306" y="60468"/>
                  </a:lnTo>
                  <a:lnTo>
                    <a:pt x="2100920" y="60442"/>
                  </a:lnTo>
                  <a:lnTo>
                    <a:pt x="2047212" y="60398"/>
                  </a:lnTo>
                  <a:lnTo>
                    <a:pt x="1994144" y="60337"/>
                  </a:lnTo>
                  <a:lnTo>
                    <a:pt x="1941679" y="60259"/>
                  </a:lnTo>
                  <a:lnTo>
                    <a:pt x="1889779" y="60164"/>
                  </a:lnTo>
                  <a:lnTo>
                    <a:pt x="1838405" y="60052"/>
                  </a:lnTo>
                  <a:lnTo>
                    <a:pt x="1787520" y="59924"/>
                  </a:lnTo>
                  <a:lnTo>
                    <a:pt x="1737086" y="59780"/>
                  </a:lnTo>
                  <a:lnTo>
                    <a:pt x="1687065" y="59620"/>
                  </a:lnTo>
                  <a:lnTo>
                    <a:pt x="1637418" y="59443"/>
                  </a:lnTo>
                  <a:lnTo>
                    <a:pt x="1588109" y="59252"/>
                  </a:lnTo>
                  <a:lnTo>
                    <a:pt x="1539099" y="59044"/>
                  </a:lnTo>
                  <a:lnTo>
                    <a:pt x="1490350" y="58822"/>
                  </a:lnTo>
                  <a:lnTo>
                    <a:pt x="1441824" y="58584"/>
                  </a:lnTo>
                  <a:lnTo>
                    <a:pt x="1393483" y="58332"/>
                  </a:lnTo>
                  <a:lnTo>
                    <a:pt x="1345289" y="58064"/>
                  </a:lnTo>
                  <a:lnTo>
                    <a:pt x="1297205" y="57783"/>
                  </a:lnTo>
                  <a:lnTo>
                    <a:pt x="1249193" y="57487"/>
                  </a:lnTo>
                  <a:lnTo>
                    <a:pt x="1201214" y="57176"/>
                  </a:lnTo>
                  <a:lnTo>
                    <a:pt x="1153230" y="56852"/>
                  </a:lnTo>
                  <a:lnTo>
                    <a:pt x="1105204" y="56514"/>
                  </a:lnTo>
                  <a:lnTo>
                    <a:pt x="1040270" y="55966"/>
                  </a:lnTo>
                  <a:lnTo>
                    <a:pt x="977585" y="55399"/>
                  </a:lnTo>
                  <a:lnTo>
                    <a:pt x="917076" y="54815"/>
                  </a:lnTo>
                  <a:lnTo>
                    <a:pt x="858673" y="54213"/>
                  </a:lnTo>
                  <a:lnTo>
                    <a:pt x="802303" y="53592"/>
                  </a:lnTo>
                  <a:lnTo>
                    <a:pt x="747894" y="52951"/>
                  </a:lnTo>
                  <a:lnTo>
                    <a:pt x="695376" y="52290"/>
                  </a:lnTo>
                  <a:lnTo>
                    <a:pt x="644675" y="51609"/>
                  </a:lnTo>
                  <a:lnTo>
                    <a:pt x="595721" y="50907"/>
                  </a:lnTo>
                  <a:lnTo>
                    <a:pt x="548442" y="50183"/>
                  </a:lnTo>
                  <a:lnTo>
                    <a:pt x="502766" y="49436"/>
                  </a:lnTo>
                  <a:lnTo>
                    <a:pt x="458622" y="48667"/>
                  </a:lnTo>
                  <a:lnTo>
                    <a:pt x="415937" y="47875"/>
                  </a:lnTo>
                  <a:lnTo>
                    <a:pt x="374640" y="47058"/>
                  </a:lnTo>
                  <a:lnTo>
                    <a:pt x="334659" y="46217"/>
                  </a:lnTo>
                  <a:lnTo>
                    <a:pt x="295922" y="45351"/>
                  </a:lnTo>
                  <a:lnTo>
                    <a:pt x="203376" y="42984"/>
                  </a:lnTo>
                  <a:lnTo>
                    <a:pt x="128800" y="40555"/>
                  </a:lnTo>
                  <a:lnTo>
                    <a:pt x="71685" y="38066"/>
                  </a:lnTo>
                  <a:lnTo>
                    <a:pt x="31519" y="35517"/>
                  </a:lnTo>
                  <a:lnTo>
                    <a:pt x="0" y="30238"/>
                  </a:lnTo>
                  <a:lnTo>
                    <a:pt x="7671" y="27569"/>
                  </a:lnTo>
                  <a:lnTo>
                    <a:pt x="71551" y="22409"/>
                  </a:lnTo>
                  <a:lnTo>
                    <a:pt x="128721" y="19917"/>
                  </a:lnTo>
                  <a:lnTo>
                    <a:pt x="203351" y="17485"/>
                  </a:lnTo>
                  <a:lnTo>
                    <a:pt x="295922" y="15112"/>
                  </a:lnTo>
                  <a:lnTo>
                    <a:pt x="334659" y="14249"/>
                  </a:lnTo>
                  <a:lnTo>
                    <a:pt x="374640" y="13409"/>
                  </a:lnTo>
                  <a:lnTo>
                    <a:pt x="415937" y="12594"/>
                  </a:lnTo>
                  <a:lnTo>
                    <a:pt x="458622" y="11802"/>
                  </a:lnTo>
                  <a:lnTo>
                    <a:pt x="502766" y="11033"/>
                  </a:lnTo>
                  <a:lnTo>
                    <a:pt x="548442" y="10287"/>
                  </a:lnTo>
                  <a:lnTo>
                    <a:pt x="595721" y="9563"/>
                  </a:lnTo>
                  <a:lnTo>
                    <a:pt x="644675" y="8861"/>
                  </a:lnTo>
                  <a:lnTo>
                    <a:pt x="695376" y="8180"/>
                  </a:lnTo>
                  <a:lnTo>
                    <a:pt x="747894" y="7519"/>
                  </a:lnTo>
                  <a:lnTo>
                    <a:pt x="802303" y="6879"/>
                  </a:lnTo>
                  <a:lnTo>
                    <a:pt x="858673" y="6258"/>
                  </a:lnTo>
                  <a:lnTo>
                    <a:pt x="917076" y="5656"/>
                  </a:lnTo>
                  <a:lnTo>
                    <a:pt x="977585" y="5073"/>
                  </a:lnTo>
                  <a:lnTo>
                    <a:pt x="1040270" y="4509"/>
                  </a:lnTo>
                  <a:lnTo>
                    <a:pt x="1105204" y="3962"/>
                  </a:lnTo>
                  <a:lnTo>
                    <a:pt x="1153230" y="3624"/>
                  </a:lnTo>
                  <a:lnTo>
                    <a:pt x="1201214" y="3300"/>
                  </a:lnTo>
                  <a:lnTo>
                    <a:pt x="1249193" y="2990"/>
                  </a:lnTo>
                  <a:lnTo>
                    <a:pt x="1297205" y="2694"/>
                  </a:lnTo>
                  <a:lnTo>
                    <a:pt x="1345289" y="2412"/>
                  </a:lnTo>
                  <a:lnTo>
                    <a:pt x="1393483" y="2145"/>
                  </a:lnTo>
                  <a:lnTo>
                    <a:pt x="1441824" y="1892"/>
                  </a:lnTo>
                  <a:lnTo>
                    <a:pt x="1490350" y="1655"/>
                  </a:lnTo>
                  <a:lnTo>
                    <a:pt x="1539099" y="1432"/>
                  </a:lnTo>
                  <a:lnTo>
                    <a:pt x="1588109" y="1225"/>
                  </a:lnTo>
                  <a:lnTo>
                    <a:pt x="1637418" y="1033"/>
                  </a:lnTo>
                  <a:lnTo>
                    <a:pt x="1687065" y="857"/>
                  </a:lnTo>
                  <a:lnTo>
                    <a:pt x="1737086" y="697"/>
                  </a:lnTo>
                  <a:lnTo>
                    <a:pt x="1787520" y="552"/>
                  </a:lnTo>
                  <a:lnTo>
                    <a:pt x="1838405" y="424"/>
                  </a:lnTo>
                  <a:lnTo>
                    <a:pt x="1889779" y="313"/>
                  </a:lnTo>
                  <a:lnTo>
                    <a:pt x="1941679" y="218"/>
                  </a:lnTo>
                  <a:lnTo>
                    <a:pt x="1994144" y="140"/>
                  </a:lnTo>
                  <a:lnTo>
                    <a:pt x="2047212" y="79"/>
                  </a:lnTo>
                  <a:lnTo>
                    <a:pt x="2100920" y="35"/>
                  </a:lnTo>
                  <a:lnTo>
                    <a:pt x="2155306" y="8"/>
                  </a:lnTo>
                  <a:lnTo>
                    <a:pt x="2210409" y="0"/>
                  </a:lnTo>
                  <a:close/>
                </a:path>
              </a:pathLst>
            </a:custGeom>
            <a:ln w="12599">
              <a:solidFill>
                <a:srgbClr val="40709B"/>
              </a:solidFill>
            </a:ln>
          </p:spPr>
          <p:txBody>
            <a:bodyPr wrap="square" lIns="0" tIns="0" rIns="0" bIns="0" rtlCol="0"/>
            <a:lstStyle/>
            <a:p>
              <a:endParaRPr dirty="0"/>
            </a:p>
          </p:txBody>
        </p:sp>
        <p:sp>
          <p:nvSpPr>
            <p:cNvPr id="23" name="object 23"/>
            <p:cNvSpPr/>
            <p:nvPr/>
          </p:nvSpPr>
          <p:spPr>
            <a:xfrm>
              <a:off x="5282996" y="5875197"/>
              <a:ext cx="4421505" cy="60960"/>
            </a:xfrm>
            <a:custGeom>
              <a:avLst/>
              <a:gdLst/>
              <a:ahLst/>
              <a:cxnLst/>
              <a:rect l="l" t="t" r="r" b="b"/>
              <a:pathLst>
                <a:path w="4421505" h="60960">
                  <a:moveTo>
                    <a:pt x="2210396" y="0"/>
                  </a:moveTo>
                  <a:lnTo>
                    <a:pt x="128721" y="19842"/>
                  </a:lnTo>
                  <a:lnTo>
                    <a:pt x="71551" y="22277"/>
                  </a:lnTo>
                  <a:lnTo>
                    <a:pt x="31361" y="24802"/>
                  </a:lnTo>
                  <a:lnTo>
                    <a:pt x="0" y="30238"/>
                  </a:lnTo>
                  <a:lnTo>
                    <a:pt x="7794" y="33035"/>
                  </a:lnTo>
                  <a:lnTo>
                    <a:pt x="71685" y="38206"/>
                  </a:lnTo>
                  <a:lnTo>
                    <a:pt x="128800" y="40641"/>
                  </a:lnTo>
                  <a:lnTo>
                    <a:pt x="458622" y="48830"/>
                  </a:lnTo>
                  <a:lnTo>
                    <a:pt x="1737083" y="60120"/>
                  </a:lnTo>
                  <a:lnTo>
                    <a:pt x="1838401" y="60406"/>
                  </a:lnTo>
                  <a:lnTo>
                    <a:pt x="1941673" y="60621"/>
                  </a:lnTo>
                  <a:lnTo>
                    <a:pt x="2047204" y="60764"/>
                  </a:lnTo>
                  <a:lnTo>
                    <a:pt x="2155295" y="60836"/>
                  </a:lnTo>
                  <a:lnTo>
                    <a:pt x="2265499" y="60836"/>
                  </a:lnTo>
                  <a:lnTo>
                    <a:pt x="3918039" y="49607"/>
                  </a:lnTo>
                  <a:lnTo>
                    <a:pt x="4292098" y="40641"/>
                  </a:lnTo>
                  <a:lnTo>
                    <a:pt x="4349299" y="38206"/>
                  </a:lnTo>
                  <a:lnTo>
                    <a:pt x="4389549" y="35681"/>
                  </a:lnTo>
                  <a:lnTo>
                    <a:pt x="4421162" y="30238"/>
                  </a:lnTo>
                  <a:lnTo>
                    <a:pt x="4413340" y="27446"/>
                  </a:lnTo>
                  <a:lnTo>
                    <a:pt x="4389549" y="24802"/>
                  </a:lnTo>
                  <a:lnTo>
                    <a:pt x="4349299" y="22277"/>
                  </a:lnTo>
                  <a:lnTo>
                    <a:pt x="4292098" y="19842"/>
                  </a:lnTo>
                  <a:lnTo>
                    <a:pt x="2210396" y="0"/>
                  </a:lnTo>
                  <a:close/>
                </a:path>
              </a:pathLst>
            </a:custGeom>
            <a:solidFill>
              <a:srgbClr val="7F7F7F">
                <a:alpha val="39999"/>
              </a:srgbClr>
            </a:solidFill>
          </p:spPr>
          <p:txBody>
            <a:bodyPr wrap="square" lIns="0" tIns="0" rIns="0" bIns="0" rtlCol="0"/>
            <a:lstStyle/>
            <a:p>
              <a:endParaRPr dirty="0"/>
            </a:p>
          </p:txBody>
        </p:sp>
        <p:sp>
          <p:nvSpPr>
            <p:cNvPr id="24" name="object 24"/>
            <p:cNvSpPr/>
            <p:nvPr/>
          </p:nvSpPr>
          <p:spPr>
            <a:xfrm>
              <a:off x="5282996" y="5875197"/>
              <a:ext cx="4421505" cy="60960"/>
            </a:xfrm>
            <a:custGeom>
              <a:avLst/>
              <a:gdLst/>
              <a:ahLst/>
              <a:cxnLst/>
              <a:rect l="l" t="t" r="r" b="b"/>
              <a:pathLst>
                <a:path w="4421505" h="60960">
                  <a:moveTo>
                    <a:pt x="2210396" y="0"/>
                  </a:moveTo>
                  <a:lnTo>
                    <a:pt x="2265499" y="6"/>
                  </a:lnTo>
                  <a:lnTo>
                    <a:pt x="2319886" y="27"/>
                  </a:lnTo>
                  <a:lnTo>
                    <a:pt x="2373594" y="62"/>
                  </a:lnTo>
                  <a:lnTo>
                    <a:pt x="2426661" y="111"/>
                  </a:lnTo>
                  <a:lnTo>
                    <a:pt x="2479126" y="175"/>
                  </a:lnTo>
                  <a:lnTo>
                    <a:pt x="2531027" y="255"/>
                  </a:lnTo>
                  <a:lnTo>
                    <a:pt x="2582400" y="351"/>
                  </a:lnTo>
                  <a:lnTo>
                    <a:pt x="2633285" y="463"/>
                  </a:lnTo>
                  <a:lnTo>
                    <a:pt x="2683719" y="591"/>
                  </a:lnTo>
                  <a:lnTo>
                    <a:pt x="2733741" y="737"/>
                  </a:lnTo>
                  <a:lnTo>
                    <a:pt x="2783387" y="900"/>
                  </a:lnTo>
                  <a:lnTo>
                    <a:pt x="2832696" y="1080"/>
                  </a:lnTo>
                  <a:lnTo>
                    <a:pt x="2881707" y="1280"/>
                  </a:lnTo>
                  <a:lnTo>
                    <a:pt x="2930456" y="1498"/>
                  </a:lnTo>
                  <a:lnTo>
                    <a:pt x="2978982" y="1734"/>
                  </a:lnTo>
                  <a:lnTo>
                    <a:pt x="3027323" y="1991"/>
                  </a:lnTo>
                  <a:lnTo>
                    <a:pt x="3075516" y="2267"/>
                  </a:lnTo>
                  <a:lnTo>
                    <a:pt x="3123600" y="2564"/>
                  </a:lnTo>
                  <a:lnTo>
                    <a:pt x="3171613" y="2881"/>
                  </a:lnTo>
                  <a:lnTo>
                    <a:pt x="3219592" y="3220"/>
                  </a:lnTo>
                  <a:lnTo>
                    <a:pt x="3267575" y="3580"/>
                  </a:lnTo>
                  <a:lnTo>
                    <a:pt x="3315601" y="3962"/>
                  </a:lnTo>
                  <a:lnTo>
                    <a:pt x="3380535" y="4507"/>
                  </a:lnTo>
                  <a:lnTo>
                    <a:pt x="3443220" y="5062"/>
                  </a:lnTo>
                  <a:lnTo>
                    <a:pt x="3503729" y="5631"/>
                  </a:lnTo>
                  <a:lnTo>
                    <a:pt x="3562133" y="6213"/>
                  </a:lnTo>
                  <a:lnTo>
                    <a:pt x="3618503" y="6813"/>
                  </a:lnTo>
                  <a:lnTo>
                    <a:pt x="3672911" y="7432"/>
                  </a:lnTo>
                  <a:lnTo>
                    <a:pt x="3725430" y="8071"/>
                  </a:lnTo>
                  <a:lnTo>
                    <a:pt x="3776130" y="8734"/>
                  </a:lnTo>
                  <a:lnTo>
                    <a:pt x="3825084" y="9422"/>
                  </a:lnTo>
                  <a:lnTo>
                    <a:pt x="3872363" y="10138"/>
                  </a:lnTo>
                  <a:lnTo>
                    <a:pt x="3918039" y="10883"/>
                  </a:lnTo>
                  <a:lnTo>
                    <a:pt x="3962184" y="11659"/>
                  </a:lnTo>
                  <a:lnTo>
                    <a:pt x="4004869" y="12470"/>
                  </a:lnTo>
                  <a:lnTo>
                    <a:pt x="4046166" y="13316"/>
                  </a:lnTo>
                  <a:lnTo>
                    <a:pt x="4086147" y="14201"/>
                  </a:lnTo>
                  <a:lnTo>
                    <a:pt x="4124883" y="15125"/>
                  </a:lnTo>
                  <a:lnTo>
                    <a:pt x="4217456" y="17468"/>
                  </a:lnTo>
                  <a:lnTo>
                    <a:pt x="4292098" y="19842"/>
                  </a:lnTo>
                  <a:lnTo>
                    <a:pt x="4349299" y="22277"/>
                  </a:lnTo>
                  <a:lnTo>
                    <a:pt x="4389549" y="24802"/>
                  </a:lnTo>
                  <a:lnTo>
                    <a:pt x="4421162" y="30238"/>
                  </a:lnTo>
                  <a:lnTo>
                    <a:pt x="4413340" y="33035"/>
                  </a:lnTo>
                  <a:lnTo>
                    <a:pt x="4349299" y="38206"/>
                  </a:lnTo>
                  <a:lnTo>
                    <a:pt x="4292098" y="40641"/>
                  </a:lnTo>
                  <a:lnTo>
                    <a:pt x="4217456" y="43017"/>
                  </a:lnTo>
                  <a:lnTo>
                    <a:pt x="4124883" y="45364"/>
                  </a:lnTo>
                  <a:lnTo>
                    <a:pt x="4086147" y="46288"/>
                  </a:lnTo>
                  <a:lnTo>
                    <a:pt x="4046166" y="47173"/>
                  </a:lnTo>
                  <a:lnTo>
                    <a:pt x="4004869" y="48019"/>
                  </a:lnTo>
                  <a:lnTo>
                    <a:pt x="3962184" y="48830"/>
                  </a:lnTo>
                  <a:lnTo>
                    <a:pt x="3918039" y="49607"/>
                  </a:lnTo>
                  <a:lnTo>
                    <a:pt x="3872363" y="50352"/>
                  </a:lnTo>
                  <a:lnTo>
                    <a:pt x="3825084" y="51067"/>
                  </a:lnTo>
                  <a:lnTo>
                    <a:pt x="3776130" y="51755"/>
                  </a:lnTo>
                  <a:lnTo>
                    <a:pt x="3725430" y="52418"/>
                  </a:lnTo>
                  <a:lnTo>
                    <a:pt x="3672911" y="53058"/>
                  </a:lnTo>
                  <a:lnTo>
                    <a:pt x="3618503" y="53676"/>
                  </a:lnTo>
                  <a:lnTo>
                    <a:pt x="3562133" y="54276"/>
                  </a:lnTo>
                  <a:lnTo>
                    <a:pt x="3503729" y="54859"/>
                  </a:lnTo>
                  <a:lnTo>
                    <a:pt x="3443220" y="55427"/>
                  </a:lnTo>
                  <a:lnTo>
                    <a:pt x="3380535" y="55982"/>
                  </a:lnTo>
                  <a:lnTo>
                    <a:pt x="3315601" y="56527"/>
                  </a:lnTo>
                  <a:lnTo>
                    <a:pt x="3267575" y="56910"/>
                  </a:lnTo>
                  <a:lnTo>
                    <a:pt x="3219592" y="57275"/>
                  </a:lnTo>
                  <a:lnTo>
                    <a:pt x="3171613" y="57622"/>
                  </a:lnTo>
                  <a:lnTo>
                    <a:pt x="3123600" y="57952"/>
                  </a:lnTo>
                  <a:lnTo>
                    <a:pt x="3075516" y="58263"/>
                  </a:lnTo>
                  <a:lnTo>
                    <a:pt x="3027323" y="58558"/>
                  </a:lnTo>
                  <a:lnTo>
                    <a:pt x="2978982" y="58834"/>
                  </a:lnTo>
                  <a:lnTo>
                    <a:pt x="2930456" y="59093"/>
                  </a:lnTo>
                  <a:lnTo>
                    <a:pt x="2881707" y="59334"/>
                  </a:lnTo>
                  <a:lnTo>
                    <a:pt x="2832696" y="59557"/>
                  </a:lnTo>
                  <a:lnTo>
                    <a:pt x="2783387" y="59763"/>
                  </a:lnTo>
                  <a:lnTo>
                    <a:pt x="2733741" y="59950"/>
                  </a:lnTo>
                  <a:lnTo>
                    <a:pt x="2683719" y="60120"/>
                  </a:lnTo>
                  <a:lnTo>
                    <a:pt x="2633285" y="60272"/>
                  </a:lnTo>
                  <a:lnTo>
                    <a:pt x="2582400" y="60406"/>
                  </a:lnTo>
                  <a:lnTo>
                    <a:pt x="2531027" y="60523"/>
                  </a:lnTo>
                  <a:lnTo>
                    <a:pt x="2479126" y="60621"/>
                  </a:lnTo>
                  <a:lnTo>
                    <a:pt x="2426661" y="60702"/>
                  </a:lnTo>
                  <a:lnTo>
                    <a:pt x="2373594" y="60764"/>
                  </a:lnTo>
                  <a:lnTo>
                    <a:pt x="2319886" y="60809"/>
                  </a:lnTo>
                  <a:lnTo>
                    <a:pt x="2265499" y="60836"/>
                  </a:lnTo>
                  <a:lnTo>
                    <a:pt x="2210396" y="60845"/>
                  </a:lnTo>
                  <a:lnTo>
                    <a:pt x="2155295" y="60836"/>
                  </a:lnTo>
                  <a:lnTo>
                    <a:pt x="2100910" y="60809"/>
                  </a:lnTo>
                  <a:lnTo>
                    <a:pt x="2047204" y="60764"/>
                  </a:lnTo>
                  <a:lnTo>
                    <a:pt x="1994137" y="60702"/>
                  </a:lnTo>
                  <a:lnTo>
                    <a:pt x="1941673" y="60621"/>
                  </a:lnTo>
                  <a:lnTo>
                    <a:pt x="1889774" y="60523"/>
                  </a:lnTo>
                  <a:lnTo>
                    <a:pt x="1838401" y="60406"/>
                  </a:lnTo>
                  <a:lnTo>
                    <a:pt x="1787517" y="60272"/>
                  </a:lnTo>
                  <a:lnTo>
                    <a:pt x="1737083" y="60120"/>
                  </a:lnTo>
                  <a:lnTo>
                    <a:pt x="1687063" y="59950"/>
                  </a:lnTo>
                  <a:lnTo>
                    <a:pt x="1637417" y="59763"/>
                  </a:lnTo>
                  <a:lnTo>
                    <a:pt x="1588108" y="59557"/>
                  </a:lnTo>
                  <a:lnTo>
                    <a:pt x="1539098" y="59334"/>
                  </a:lnTo>
                  <a:lnTo>
                    <a:pt x="1490349" y="59093"/>
                  </a:lnTo>
                  <a:lnTo>
                    <a:pt x="1441823" y="58834"/>
                  </a:lnTo>
                  <a:lnTo>
                    <a:pt x="1393483" y="58558"/>
                  </a:lnTo>
                  <a:lnTo>
                    <a:pt x="1345289" y="58263"/>
                  </a:lnTo>
                  <a:lnTo>
                    <a:pt x="1297205" y="57952"/>
                  </a:lnTo>
                  <a:lnTo>
                    <a:pt x="1249193" y="57622"/>
                  </a:lnTo>
                  <a:lnTo>
                    <a:pt x="1201214" y="57275"/>
                  </a:lnTo>
                  <a:lnTo>
                    <a:pt x="1153230" y="56910"/>
                  </a:lnTo>
                  <a:lnTo>
                    <a:pt x="1105204" y="56527"/>
                  </a:lnTo>
                  <a:lnTo>
                    <a:pt x="1040270" y="55982"/>
                  </a:lnTo>
                  <a:lnTo>
                    <a:pt x="977585" y="55427"/>
                  </a:lnTo>
                  <a:lnTo>
                    <a:pt x="917076" y="54859"/>
                  </a:lnTo>
                  <a:lnTo>
                    <a:pt x="858673" y="54276"/>
                  </a:lnTo>
                  <a:lnTo>
                    <a:pt x="802303" y="53676"/>
                  </a:lnTo>
                  <a:lnTo>
                    <a:pt x="747894" y="53058"/>
                  </a:lnTo>
                  <a:lnTo>
                    <a:pt x="695376" y="52418"/>
                  </a:lnTo>
                  <a:lnTo>
                    <a:pt x="644675" y="51755"/>
                  </a:lnTo>
                  <a:lnTo>
                    <a:pt x="595721" y="51067"/>
                  </a:lnTo>
                  <a:lnTo>
                    <a:pt x="548442" y="50352"/>
                  </a:lnTo>
                  <a:lnTo>
                    <a:pt x="502766" y="49607"/>
                  </a:lnTo>
                  <a:lnTo>
                    <a:pt x="458622" y="48830"/>
                  </a:lnTo>
                  <a:lnTo>
                    <a:pt x="415937" y="48019"/>
                  </a:lnTo>
                  <a:lnTo>
                    <a:pt x="374640" y="47173"/>
                  </a:lnTo>
                  <a:lnTo>
                    <a:pt x="334659" y="46288"/>
                  </a:lnTo>
                  <a:lnTo>
                    <a:pt x="295922" y="45364"/>
                  </a:lnTo>
                  <a:lnTo>
                    <a:pt x="203376" y="43017"/>
                  </a:lnTo>
                  <a:lnTo>
                    <a:pt x="128800" y="40641"/>
                  </a:lnTo>
                  <a:lnTo>
                    <a:pt x="71685" y="38206"/>
                  </a:lnTo>
                  <a:lnTo>
                    <a:pt x="31519" y="35681"/>
                  </a:lnTo>
                  <a:lnTo>
                    <a:pt x="0" y="30238"/>
                  </a:lnTo>
                  <a:lnTo>
                    <a:pt x="7671" y="27446"/>
                  </a:lnTo>
                  <a:lnTo>
                    <a:pt x="71551" y="22277"/>
                  </a:lnTo>
                  <a:lnTo>
                    <a:pt x="128721" y="19842"/>
                  </a:lnTo>
                  <a:lnTo>
                    <a:pt x="203351" y="17468"/>
                  </a:lnTo>
                  <a:lnTo>
                    <a:pt x="295922" y="15125"/>
                  </a:lnTo>
                  <a:lnTo>
                    <a:pt x="334659" y="14201"/>
                  </a:lnTo>
                  <a:lnTo>
                    <a:pt x="374640" y="13316"/>
                  </a:lnTo>
                  <a:lnTo>
                    <a:pt x="415937" y="12470"/>
                  </a:lnTo>
                  <a:lnTo>
                    <a:pt x="458622" y="11659"/>
                  </a:lnTo>
                  <a:lnTo>
                    <a:pt x="502766" y="10883"/>
                  </a:lnTo>
                  <a:lnTo>
                    <a:pt x="548442" y="10138"/>
                  </a:lnTo>
                  <a:lnTo>
                    <a:pt x="595721" y="9422"/>
                  </a:lnTo>
                  <a:lnTo>
                    <a:pt x="644675" y="8734"/>
                  </a:lnTo>
                  <a:lnTo>
                    <a:pt x="695376" y="8071"/>
                  </a:lnTo>
                  <a:lnTo>
                    <a:pt x="747894" y="7432"/>
                  </a:lnTo>
                  <a:lnTo>
                    <a:pt x="802303" y="6813"/>
                  </a:lnTo>
                  <a:lnTo>
                    <a:pt x="858673" y="6213"/>
                  </a:lnTo>
                  <a:lnTo>
                    <a:pt x="917076" y="5631"/>
                  </a:lnTo>
                  <a:lnTo>
                    <a:pt x="977585" y="5062"/>
                  </a:lnTo>
                  <a:lnTo>
                    <a:pt x="1040270" y="4507"/>
                  </a:lnTo>
                  <a:lnTo>
                    <a:pt x="1105204" y="3962"/>
                  </a:lnTo>
                  <a:lnTo>
                    <a:pt x="1153230" y="3580"/>
                  </a:lnTo>
                  <a:lnTo>
                    <a:pt x="1201214" y="3220"/>
                  </a:lnTo>
                  <a:lnTo>
                    <a:pt x="1249193" y="2881"/>
                  </a:lnTo>
                  <a:lnTo>
                    <a:pt x="1297205" y="2564"/>
                  </a:lnTo>
                  <a:lnTo>
                    <a:pt x="1345289" y="2267"/>
                  </a:lnTo>
                  <a:lnTo>
                    <a:pt x="1393483" y="1991"/>
                  </a:lnTo>
                  <a:lnTo>
                    <a:pt x="1441823" y="1734"/>
                  </a:lnTo>
                  <a:lnTo>
                    <a:pt x="1490349" y="1498"/>
                  </a:lnTo>
                  <a:lnTo>
                    <a:pt x="1539098" y="1280"/>
                  </a:lnTo>
                  <a:lnTo>
                    <a:pt x="1588108" y="1080"/>
                  </a:lnTo>
                  <a:lnTo>
                    <a:pt x="1637417" y="900"/>
                  </a:lnTo>
                  <a:lnTo>
                    <a:pt x="1687063" y="737"/>
                  </a:lnTo>
                  <a:lnTo>
                    <a:pt x="1737083" y="591"/>
                  </a:lnTo>
                  <a:lnTo>
                    <a:pt x="1787517" y="463"/>
                  </a:lnTo>
                  <a:lnTo>
                    <a:pt x="1838401" y="351"/>
                  </a:lnTo>
                  <a:lnTo>
                    <a:pt x="1889774" y="255"/>
                  </a:lnTo>
                  <a:lnTo>
                    <a:pt x="1941673" y="175"/>
                  </a:lnTo>
                  <a:lnTo>
                    <a:pt x="1994137" y="111"/>
                  </a:lnTo>
                  <a:lnTo>
                    <a:pt x="2047204" y="62"/>
                  </a:lnTo>
                  <a:lnTo>
                    <a:pt x="2100910" y="27"/>
                  </a:lnTo>
                  <a:lnTo>
                    <a:pt x="2155295" y="6"/>
                  </a:lnTo>
                  <a:lnTo>
                    <a:pt x="2210396" y="0"/>
                  </a:lnTo>
                  <a:close/>
                </a:path>
              </a:pathLst>
            </a:custGeom>
            <a:ln w="12599">
              <a:solidFill>
                <a:srgbClr val="7F7F7F"/>
              </a:solidFill>
            </a:ln>
          </p:spPr>
          <p:txBody>
            <a:bodyPr wrap="square" lIns="0" tIns="0" rIns="0" bIns="0" rtlCol="0"/>
            <a:lstStyle/>
            <a:p>
              <a:endParaRPr dirty="0"/>
            </a:p>
          </p:txBody>
        </p:sp>
        <p:sp>
          <p:nvSpPr>
            <p:cNvPr id="25" name="object 25"/>
            <p:cNvSpPr/>
            <p:nvPr/>
          </p:nvSpPr>
          <p:spPr>
            <a:xfrm>
              <a:off x="5282996" y="5913361"/>
              <a:ext cx="4421505" cy="60960"/>
            </a:xfrm>
            <a:custGeom>
              <a:avLst/>
              <a:gdLst/>
              <a:ahLst/>
              <a:cxnLst/>
              <a:rect l="l" t="t" r="r" b="b"/>
              <a:pathLst>
                <a:path w="4421505" h="60960">
                  <a:moveTo>
                    <a:pt x="2210396" y="0"/>
                  </a:moveTo>
                  <a:lnTo>
                    <a:pt x="128721" y="19835"/>
                  </a:lnTo>
                  <a:lnTo>
                    <a:pt x="71551" y="22271"/>
                  </a:lnTo>
                  <a:lnTo>
                    <a:pt x="31361" y="24796"/>
                  </a:lnTo>
                  <a:lnTo>
                    <a:pt x="0" y="30238"/>
                  </a:lnTo>
                  <a:lnTo>
                    <a:pt x="7794" y="33035"/>
                  </a:lnTo>
                  <a:lnTo>
                    <a:pt x="71685" y="38206"/>
                  </a:lnTo>
                  <a:lnTo>
                    <a:pt x="128800" y="40641"/>
                  </a:lnTo>
                  <a:lnTo>
                    <a:pt x="458622" y="48824"/>
                  </a:lnTo>
                  <a:lnTo>
                    <a:pt x="1737083" y="60111"/>
                  </a:lnTo>
                  <a:lnTo>
                    <a:pt x="1838401" y="60396"/>
                  </a:lnTo>
                  <a:lnTo>
                    <a:pt x="1941673" y="60610"/>
                  </a:lnTo>
                  <a:lnTo>
                    <a:pt x="2047204" y="60752"/>
                  </a:lnTo>
                  <a:lnTo>
                    <a:pt x="2155295" y="60824"/>
                  </a:lnTo>
                  <a:lnTo>
                    <a:pt x="2265499" y="60824"/>
                  </a:lnTo>
                  <a:lnTo>
                    <a:pt x="3918039" y="49601"/>
                  </a:lnTo>
                  <a:lnTo>
                    <a:pt x="4292098" y="40641"/>
                  </a:lnTo>
                  <a:lnTo>
                    <a:pt x="4349299" y="38206"/>
                  </a:lnTo>
                  <a:lnTo>
                    <a:pt x="4389549" y="35681"/>
                  </a:lnTo>
                  <a:lnTo>
                    <a:pt x="4421162" y="30238"/>
                  </a:lnTo>
                  <a:lnTo>
                    <a:pt x="4413340" y="27441"/>
                  </a:lnTo>
                  <a:lnTo>
                    <a:pt x="4389549" y="24796"/>
                  </a:lnTo>
                  <a:lnTo>
                    <a:pt x="4349299" y="22271"/>
                  </a:lnTo>
                  <a:lnTo>
                    <a:pt x="4292098" y="19835"/>
                  </a:lnTo>
                  <a:lnTo>
                    <a:pt x="2210396" y="0"/>
                  </a:lnTo>
                  <a:close/>
                </a:path>
              </a:pathLst>
            </a:custGeom>
            <a:solidFill>
              <a:srgbClr val="375622"/>
            </a:solidFill>
          </p:spPr>
          <p:txBody>
            <a:bodyPr wrap="square" lIns="0" tIns="0" rIns="0" bIns="0" rtlCol="0"/>
            <a:lstStyle/>
            <a:p>
              <a:endParaRPr dirty="0"/>
            </a:p>
          </p:txBody>
        </p:sp>
        <p:sp>
          <p:nvSpPr>
            <p:cNvPr id="26" name="object 26"/>
            <p:cNvSpPr/>
            <p:nvPr/>
          </p:nvSpPr>
          <p:spPr>
            <a:xfrm>
              <a:off x="5282996" y="5913361"/>
              <a:ext cx="4421505" cy="60960"/>
            </a:xfrm>
            <a:custGeom>
              <a:avLst/>
              <a:gdLst/>
              <a:ahLst/>
              <a:cxnLst/>
              <a:rect l="l" t="t" r="r" b="b"/>
              <a:pathLst>
                <a:path w="4421505" h="60960">
                  <a:moveTo>
                    <a:pt x="2210396" y="0"/>
                  </a:moveTo>
                  <a:lnTo>
                    <a:pt x="2265499" y="6"/>
                  </a:lnTo>
                  <a:lnTo>
                    <a:pt x="2319886" y="27"/>
                  </a:lnTo>
                  <a:lnTo>
                    <a:pt x="2373594" y="62"/>
                  </a:lnTo>
                  <a:lnTo>
                    <a:pt x="2426661" y="111"/>
                  </a:lnTo>
                  <a:lnTo>
                    <a:pt x="2479126" y="175"/>
                  </a:lnTo>
                  <a:lnTo>
                    <a:pt x="2531027" y="255"/>
                  </a:lnTo>
                  <a:lnTo>
                    <a:pt x="2582400" y="351"/>
                  </a:lnTo>
                  <a:lnTo>
                    <a:pt x="2633285" y="463"/>
                  </a:lnTo>
                  <a:lnTo>
                    <a:pt x="2683719" y="591"/>
                  </a:lnTo>
                  <a:lnTo>
                    <a:pt x="2733741" y="737"/>
                  </a:lnTo>
                  <a:lnTo>
                    <a:pt x="2783387" y="900"/>
                  </a:lnTo>
                  <a:lnTo>
                    <a:pt x="2832696" y="1080"/>
                  </a:lnTo>
                  <a:lnTo>
                    <a:pt x="2881707" y="1280"/>
                  </a:lnTo>
                  <a:lnTo>
                    <a:pt x="2930456" y="1498"/>
                  </a:lnTo>
                  <a:lnTo>
                    <a:pt x="2978982" y="1734"/>
                  </a:lnTo>
                  <a:lnTo>
                    <a:pt x="3027323" y="1991"/>
                  </a:lnTo>
                  <a:lnTo>
                    <a:pt x="3075516" y="2267"/>
                  </a:lnTo>
                  <a:lnTo>
                    <a:pt x="3123600" y="2564"/>
                  </a:lnTo>
                  <a:lnTo>
                    <a:pt x="3171613" y="2881"/>
                  </a:lnTo>
                  <a:lnTo>
                    <a:pt x="3219592" y="3220"/>
                  </a:lnTo>
                  <a:lnTo>
                    <a:pt x="3267575" y="3580"/>
                  </a:lnTo>
                  <a:lnTo>
                    <a:pt x="3315601" y="3962"/>
                  </a:lnTo>
                  <a:lnTo>
                    <a:pt x="3380535" y="4505"/>
                  </a:lnTo>
                  <a:lnTo>
                    <a:pt x="3443220" y="5059"/>
                  </a:lnTo>
                  <a:lnTo>
                    <a:pt x="3503729" y="5626"/>
                  </a:lnTo>
                  <a:lnTo>
                    <a:pt x="3562133" y="6208"/>
                  </a:lnTo>
                  <a:lnTo>
                    <a:pt x="3618503" y="6807"/>
                  </a:lnTo>
                  <a:lnTo>
                    <a:pt x="3672911" y="7425"/>
                  </a:lnTo>
                  <a:lnTo>
                    <a:pt x="3725430" y="8065"/>
                  </a:lnTo>
                  <a:lnTo>
                    <a:pt x="3776130" y="8728"/>
                  </a:lnTo>
                  <a:lnTo>
                    <a:pt x="3825084" y="9416"/>
                  </a:lnTo>
                  <a:lnTo>
                    <a:pt x="3872363" y="10131"/>
                  </a:lnTo>
                  <a:lnTo>
                    <a:pt x="3918039" y="10876"/>
                  </a:lnTo>
                  <a:lnTo>
                    <a:pt x="3962184" y="11652"/>
                  </a:lnTo>
                  <a:lnTo>
                    <a:pt x="4004869" y="12462"/>
                  </a:lnTo>
                  <a:lnTo>
                    <a:pt x="4046166" y="13307"/>
                  </a:lnTo>
                  <a:lnTo>
                    <a:pt x="4086147" y="14190"/>
                  </a:lnTo>
                  <a:lnTo>
                    <a:pt x="4124883" y="15112"/>
                  </a:lnTo>
                  <a:lnTo>
                    <a:pt x="4217456" y="17460"/>
                  </a:lnTo>
                  <a:lnTo>
                    <a:pt x="4292098" y="19835"/>
                  </a:lnTo>
                  <a:lnTo>
                    <a:pt x="4349299" y="22271"/>
                  </a:lnTo>
                  <a:lnTo>
                    <a:pt x="4389549" y="24796"/>
                  </a:lnTo>
                  <a:lnTo>
                    <a:pt x="4421162" y="30238"/>
                  </a:lnTo>
                  <a:lnTo>
                    <a:pt x="4413340" y="33035"/>
                  </a:lnTo>
                  <a:lnTo>
                    <a:pt x="4349299" y="38206"/>
                  </a:lnTo>
                  <a:lnTo>
                    <a:pt x="4292098" y="40641"/>
                  </a:lnTo>
                  <a:lnTo>
                    <a:pt x="4217456" y="43017"/>
                  </a:lnTo>
                  <a:lnTo>
                    <a:pt x="4124883" y="45364"/>
                  </a:lnTo>
                  <a:lnTo>
                    <a:pt x="4086147" y="46286"/>
                  </a:lnTo>
                  <a:lnTo>
                    <a:pt x="4046166" y="47169"/>
                  </a:lnTo>
                  <a:lnTo>
                    <a:pt x="4004869" y="48015"/>
                  </a:lnTo>
                  <a:lnTo>
                    <a:pt x="3962184" y="48824"/>
                  </a:lnTo>
                  <a:lnTo>
                    <a:pt x="3918039" y="49601"/>
                  </a:lnTo>
                  <a:lnTo>
                    <a:pt x="3872363" y="50345"/>
                  </a:lnTo>
                  <a:lnTo>
                    <a:pt x="3825084" y="51061"/>
                  </a:lnTo>
                  <a:lnTo>
                    <a:pt x="3776130" y="51749"/>
                  </a:lnTo>
                  <a:lnTo>
                    <a:pt x="3725430" y="52412"/>
                  </a:lnTo>
                  <a:lnTo>
                    <a:pt x="3672911" y="53051"/>
                  </a:lnTo>
                  <a:lnTo>
                    <a:pt x="3618503" y="53669"/>
                  </a:lnTo>
                  <a:lnTo>
                    <a:pt x="3562133" y="54269"/>
                  </a:lnTo>
                  <a:lnTo>
                    <a:pt x="3503729" y="54851"/>
                  </a:lnTo>
                  <a:lnTo>
                    <a:pt x="3443220" y="55418"/>
                  </a:lnTo>
                  <a:lnTo>
                    <a:pt x="3380535" y="55972"/>
                  </a:lnTo>
                  <a:lnTo>
                    <a:pt x="3315601" y="56514"/>
                  </a:lnTo>
                  <a:lnTo>
                    <a:pt x="3267575" y="56899"/>
                  </a:lnTo>
                  <a:lnTo>
                    <a:pt x="3219592" y="57265"/>
                  </a:lnTo>
                  <a:lnTo>
                    <a:pt x="3171613" y="57613"/>
                  </a:lnTo>
                  <a:lnTo>
                    <a:pt x="3123600" y="57943"/>
                  </a:lnTo>
                  <a:lnTo>
                    <a:pt x="3075516" y="58256"/>
                  </a:lnTo>
                  <a:lnTo>
                    <a:pt x="3027323" y="58550"/>
                  </a:lnTo>
                  <a:lnTo>
                    <a:pt x="2978982" y="58827"/>
                  </a:lnTo>
                  <a:lnTo>
                    <a:pt x="2930456" y="59086"/>
                  </a:lnTo>
                  <a:lnTo>
                    <a:pt x="2881707" y="59327"/>
                  </a:lnTo>
                  <a:lnTo>
                    <a:pt x="2832696" y="59550"/>
                  </a:lnTo>
                  <a:lnTo>
                    <a:pt x="2783387" y="59755"/>
                  </a:lnTo>
                  <a:lnTo>
                    <a:pt x="2733741" y="59942"/>
                  </a:lnTo>
                  <a:lnTo>
                    <a:pt x="2683719" y="60111"/>
                  </a:lnTo>
                  <a:lnTo>
                    <a:pt x="2633285" y="60263"/>
                  </a:lnTo>
                  <a:lnTo>
                    <a:pt x="2582400" y="60396"/>
                  </a:lnTo>
                  <a:lnTo>
                    <a:pt x="2531027" y="60512"/>
                  </a:lnTo>
                  <a:lnTo>
                    <a:pt x="2479126" y="60610"/>
                  </a:lnTo>
                  <a:lnTo>
                    <a:pt x="2426661" y="60690"/>
                  </a:lnTo>
                  <a:lnTo>
                    <a:pt x="2373594" y="60752"/>
                  </a:lnTo>
                  <a:lnTo>
                    <a:pt x="2319886" y="60797"/>
                  </a:lnTo>
                  <a:lnTo>
                    <a:pt x="2265499" y="60824"/>
                  </a:lnTo>
                  <a:lnTo>
                    <a:pt x="2210396" y="60832"/>
                  </a:lnTo>
                  <a:lnTo>
                    <a:pt x="2155295" y="60824"/>
                  </a:lnTo>
                  <a:lnTo>
                    <a:pt x="2100910" y="60797"/>
                  </a:lnTo>
                  <a:lnTo>
                    <a:pt x="2047204" y="60752"/>
                  </a:lnTo>
                  <a:lnTo>
                    <a:pt x="1994137" y="60690"/>
                  </a:lnTo>
                  <a:lnTo>
                    <a:pt x="1941673" y="60610"/>
                  </a:lnTo>
                  <a:lnTo>
                    <a:pt x="1889774" y="60512"/>
                  </a:lnTo>
                  <a:lnTo>
                    <a:pt x="1838401" y="60396"/>
                  </a:lnTo>
                  <a:lnTo>
                    <a:pt x="1787517" y="60263"/>
                  </a:lnTo>
                  <a:lnTo>
                    <a:pt x="1737083" y="60111"/>
                  </a:lnTo>
                  <a:lnTo>
                    <a:pt x="1687063" y="59942"/>
                  </a:lnTo>
                  <a:lnTo>
                    <a:pt x="1637417" y="59755"/>
                  </a:lnTo>
                  <a:lnTo>
                    <a:pt x="1588108" y="59550"/>
                  </a:lnTo>
                  <a:lnTo>
                    <a:pt x="1539098" y="59327"/>
                  </a:lnTo>
                  <a:lnTo>
                    <a:pt x="1490349" y="59086"/>
                  </a:lnTo>
                  <a:lnTo>
                    <a:pt x="1441823" y="58827"/>
                  </a:lnTo>
                  <a:lnTo>
                    <a:pt x="1393483" y="58550"/>
                  </a:lnTo>
                  <a:lnTo>
                    <a:pt x="1345289" y="58256"/>
                  </a:lnTo>
                  <a:lnTo>
                    <a:pt x="1297205" y="57943"/>
                  </a:lnTo>
                  <a:lnTo>
                    <a:pt x="1249193" y="57613"/>
                  </a:lnTo>
                  <a:lnTo>
                    <a:pt x="1201214" y="57265"/>
                  </a:lnTo>
                  <a:lnTo>
                    <a:pt x="1153230" y="56899"/>
                  </a:lnTo>
                  <a:lnTo>
                    <a:pt x="1105204" y="56514"/>
                  </a:lnTo>
                  <a:lnTo>
                    <a:pt x="1040270" y="55972"/>
                  </a:lnTo>
                  <a:lnTo>
                    <a:pt x="977585" y="55418"/>
                  </a:lnTo>
                  <a:lnTo>
                    <a:pt x="917076" y="54851"/>
                  </a:lnTo>
                  <a:lnTo>
                    <a:pt x="858673" y="54269"/>
                  </a:lnTo>
                  <a:lnTo>
                    <a:pt x="802303" y="53669"/>
                  </a:lnTo>
                  <a:lnTo>
                    <a:pt x="747894" y="53051"/>
                  </a:lnTo>
                  <a:lnTo>
                    <a:pt x="695376" y="52412"/>
                  </a:lnTo>
                  <a:lnTo>
                    <a:pt x="644675" y="51749"/>
                  </a:lnTo>
                  <a:lnTo>
                    <a:pt x="595721" y="51061"/>
                  </a:lnTo>
                  <a:lnTo>
                    <a:pt x="548442" y="50345"/>
                  </a:lnTo>
                  <a:lnTo>
                    <a:pt x="502766" y="49601"/>
                  </a:lnTo>
                  <a:lnTo>
                    <a:pt x="458622" y="48824"/>
                  </a:lnTo>
                  <a:lnTo>
                    <a:pt x="415937" y="48015"/>
                  </a:lnTo>
                  <a:lnTo>
                    <a:pt x="374640" y="47169"/>
                  </a:lnTo>
                  <a:lnTo>
                    <a:pt x="334659" y="46286"/>
                  </a:lnTo>
                  <a:lnTo>
                    <a:pt x="295922" y="45364"/>
                  </a:lnTo>
                  <a:lnTo>
                    <a:pt x="203376" y="43017"/>
                  </a:lnTo>
                  <a:lnTo>
                    <a:pt x="128800" y="40641"/>
                  </a:lnTo>
                  <a:lnTo>
                    <a:pt x="71685" y="38206"/>
                  </a:lnTo>
                  <a:lnTo>
                    <a:pt x="31519" y="35681"/>
                  </a:lnTo>
                  <a:lnTo>
                    <a:pt x="0" y="30238"/>
                  </a:lnTo>
                  <a:lnTo>
                    <a:pt x="7671" y="27441"/>
                  </a:lnTo>
                  <a:lnTo>
                    <a:pt x="71551" y="22271"/>
                  </a:lnTo>
                  <a:lnTo>
                    <a:pt x="128721" y="19835"/>
                  </a:lnTo>
                  <a:lnTo>
                    <a:pt x="203351" y="17460"/>
                  </a:lnTo>
                  <a:lnTo>
                    <a:pt x="295922" y="15112"/>
                  </a:lnTo>
                  <a:lnTo>
                    <a:pt x="334659" y="14190"/>
                  </a:lnTo>
                  <a:lnTo>
                    <a:pt x="374640" y="13307"/>
                  </a:lnTo>
                  <a:lnTo>
                    <a:pt x="415937" y="12462"/>
                  </a:lnTo>
                  <a:lnTo>
                    <a:pt x="458622" y="11652"/>
                  </a:lnTo>
                  <a:lnTo>
                    <a:pt x="502766" y="10876"/>
                  </a:lnTo>
                  <a:lnTo>
                    <a:pt x="548442" y="10131"/>
                  </a:lnTo>
                  <a:lnTo>
                    <a:pt x="595721" y="9416"/>
                  </a:lnTo>
                  <a:lnTo>
                    <a:pt x="644675" y="8728"/>
                  </a:lnTo>
                  <a:lnTo>
                    <a:pt x="695376" y="8065"/>
                  </a:lnTo>
                  <a:lnTo>
                    <a:pt x="747894" y="7425"/>
                  </a:lnTo>
                  <a:lnTo>
                    <a:pt x="802303" y="6807"/>
                  </a:lnTo>
                  <a:lnTo>
                    <a:pt x="858673" y="6208"/>
                  </a:lnTo>
                  <a:lnTo>
                    <a:pt x="917076" y="5626"/>
                  </a:lnTo>
                  <a:lnTo>
                    <a:pt x="977585" y="5059"/>
                  </a:lnTo>
                  <a:lnTo>
                    <a:pt x="1040270" y="4505"/>
                  </a:lnTo>
                  <a:lnTo>
                    <a:pt x="1105204" y="3962"/>
                  </a:lnTo>
                  <a:lnTo>
                    <a:pt x="1153230" y="3580"/>
                  </a:lnTo>
                  <a:lnTo>
                    <a:pt x="1201214" y="3220"/>
                  </a:lnTo>
                  <a:lnTo>
                    <a:pt x="1249193" y="2881"/>
                  </a:lnTo>
                  <a:lnTo>
                    <a:pt x="1297205" y="2564"/>
                  </a:lnTo>
                  <a:lnTo>
                    <a:pt x="1345289" y="2267"/>
                  </a:lnTo>
                  <a:lnTo>
                    <a:pt x="1393483" y="1991"/>
                  </a:lnTo>
                  <a:lnTo>
                    <a:pt x="1441823" y="1734"/>
                  </a:lnTo>
                  <a:lnTo>
                    <a:pt x="1490349" y="1498"/>
                  </a:lnTo>
                  <a:lnTo>
                    <a:pt x="1539098" y="1280"/>
                  </a:lnTo>
                  <a:lnTo>
                    <a:pt x="1588108" y="1080"/>
                  </a:lnTo>
                  <a:lnTo>
                    <a:pt x="1637417" y="900"/>
                  </a:lnTo>
                  <a:lnTo>
                    <a:pt x="1687063" y="737"/>
                  </a:lnTo>
                  <a:lnTo>
                    <a:pt x="1737083" y="591"/>
                  </a:lnTo>
                  <a:lnTo>
                    <a:pt x="1787517" y="463"/>
                  </a:lnTo>
                  <a:lnTo>
                    <a:pt x="1838401" y="351"/>
                  </a:lnTo>
                  <a:lnTo>
                    <a:pt x="1889774" y="255"/>
                  </a:lnTo>
                  <a:lnTo>
                    <a:pt x="1941673" y="175"/>
                  </a:lnTo>
                  <a:lnTo>
                    <a:pt x="1994137" y="111"/>
                  </a:lnTo>
                  <a:lnTo>
                    <a:pt x="2047204" y="62"/>
                  </a:lnTo>
                  <a:lnTo>
                    <a:pt x="2100910" y="27"/>
                  </a:lnTo>
                  <a:lnTo>
                    <a:pt x="2155295" y="6"/>
                  </a:lnTo>
                  <a:lnTo>
                    <a:pt x="2210396" y="0"/>
                  </a:lnTo>
                  <a:close/>
                </a:path>
              </a:pathLst>
            </a:custGeom>
            <a:ln w="12599">
              <a:solidFill>
                <a:srgbClr val="40709B"/>
              </a:solidFill>
            </a:ln>
          </p:spPr>
          <p:txBody>
            <a:bodyPr wrap="square" lIns="0" tIns="0" rIns="0" bIns="0" rtlCol="0"/>
            <a:lstStyle/>
            <a:p>
              <a:endParaRPr dirty="0"/>
            </a:p>
          </p:txBody>
        </p:sp>
      </p:grpSp>
      <p:sp>
        <p:nvSpPr>
          <p:cNvPr id="28" name="object 28"/>
          <p:cNvSpPr txBox="1">
            <a:spLocks noGrp="1"/>
          </p:cNvSpPr>
          <p:nvPr>
            <p:ph type="sldNum" sz="quarter" idx="7"/>
          </p:nvPr>
        </p:nvSpPr>
        <p:spPr>
          <a:prstGeom prst="rect">
            <a:avLst/>
          </a:prstGeom>
        </p:spPr>
        <p:txBody>
          <a:bodyPr vert="horz" wrap="square" lIns="0" tIns="0" rIns="0" bIns="0" rtlCol="0">
            <a:spAutoFit/>
          </a:bodyPr>
          <a:lstStyle/>
          <a:p>
            <a:pPr marL="38100">
              <a:lnSpc>
                <a:spcPts val="2045"/>
              </a:lnSpc>
            </a:pPr>
            <a:fld id="{81D60167-4931-47E6-BA6A-407CBD079E47}" type="slidenum">
              <a:rPr sz="1800" dirty="0"/>
              <a:t>11</a:t>
            </a:fld>
            <a:endParaRPr sz="1800" dirty="0"/>
          </a:p>
        </p:txBody>
      </p:sp>
      <p:sp>
        <p:nvSpPr>
          <p:cNvPr id="29" name="object 38">
            <a:extLst>
              <a:ext uri="{FF2B5EF4-FFF2-40B4-BE49-F238E27FC236}">
                <a16:creationId xmlns:a16="http://schemas.microsoft.com/office/drawing/2014/main" id="{16560AA0-0411-4AA8-B9C0-E3138F3E9FD3}"/>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69833" y="1293558"/>
            <a:ext cx="8368665" cy="751840"/>
            <a:chOff x="1769833" y="1293558"/>
            <a:chExt cx="8368665" cy="751840"/>
          </a:xfrm>
        </p:grpSpPr>
        <p:sp>
          <p:nvSpPr>
            <p:cNvPr id="3" name="object 3"/>
            <p:cNvSpPr/>
            <p:nvPr/>
          </p:nvSpPr>
          <p:spPr>
            <a:xfrm>
              <a:off x="1789201" y="1312926"/>
              <a:ext cx="8329930" cy="713105"/>
            </a:xfrm>
            <a:custGeom>
              <a:avLst/>
              <a:gdLst/>
              <a:ahLst/>
              <a:cxnLst/>
              <a:rect l="l" t="t" r="r" b="b"/>
              <a:pathLst>
                <a:path w="8329930" h="713105">
                  <a:moveTo>
                    <a:pt x="8329675" y="0"/>
                  </a:moveTo>
                  <a:lnTo>
                    <a:pt x="0" y="0"/>
                  </a:lnTo>
                  <a:lnTo>
                    <a:pt x="0" y="712800"/>
                  </a:lnTo>
                  <a:lnTo>
                    <a:pt x="4164838" y="712800"/>
                  </a:lnTo>
                  <a:lnTo>
                    <a:pt x="8329675" y="712800"/>
                  </a:lnTo>
                  <a:lnTo>
                    <a:pt x="8329675" y="0"/>
                  </a:lnTo>
                  <a:close/>
                </a:path>
              </a:pathLst>
            </a:custGeom>
            <a:solidFill>
              <a:schemeClr val="bg1">
                <a:lumMod val="85000"/>
              </a:schemeClr>
            </a:solidFill>
          </p:spPr>
          <p:txBody>
            <a:bodyPr wrap="square" lIns="0" tIns="0" rIns="0" bIns="0" rtlCol="0"/>
            <a:lstStyle/>
            <a:p>
              <a:endParaRPr lang="gsw-FR" dirty="0"/>
            </a:p>
          </p:txBody>
        </p:sp>
        <p:sp>
          <p:nvSpPr>
            <p:cNvPr id="4" name="object 4"/>
            <p:cNvSpPr/>
            <p:nvPr/>
          </p:nvSpPr>
          <p:spPr>
            <a:xfrm>
              <a:off x="1789201" y="1312926"/>
              <a:ext cx="8329930" cy="713105"/>
            </a:xfrm>
            <a:custGeom>
              <a:avLst/>
              <a:gdLst/>
              <a:ahLst/>
              <a:cxnLst/>
              <a:rect l="l" t="t" r="r" b="b"/>
              <a:pathLst>
                <a:path w="8329930" h="713105">
                  <a:moveTo>
                    <a:pt x="4164838" y="712800"/>
                  </a:moveTo>
                  <a:lnTo>
                    <a:pt x="0" y="712800"/>
                  </a:lnTo>
                  <a:lnTo>
                    <a:pt x="0" y="0"/>
                  </a:lnTo>
                  <a:lnTo>
                    <a:pt x="8329675" y="0"/>
                  </a:lnTo>
                  <a:lnTo>
                    <a:pt x="8329675" y="712800"/>
                  </a:lnTo>
                  <a:lnTo>
                    <a:pt x="4164838" y="712800"/>
                  </a:lnTo>
                  <a:close/>
                </a:path>
              </a:pathLst>
            </a:custGeom>
            <a:ln w="38159">
              <a:solidFill>
                <a:srgbClr val="FFFFFF"/>
              </a:solidFill>
            </a:ln>
          </p:spPr>
          <p:txBody>
            <a:bodyPr wrap="square" lIns="0" tIns="0" rIns="0" bIns="0" rtlCol="0"/>
            <a:lstStyle/>
            <a:p>
              <a:endParaRPr lang="gsw-FR"/>
            </a:p>
          </p:txBody>
        </p:sp>
      </p:grpSp>
      <p:sp>
        <p:nvSpPr>
          <p:cNvPr id="5" name="object 5"/>
          <p:cNvSpPr txBox="1"/>
          <p:nvPr/>
        </p:nvSpPr>
        <p:spPr>
          <a:xfrm>
            <a:off x="2203462" y="1484541"/>
            <a:ext cx="1279525" cy="330835"/>
          </a:xfrm>
          <a:prstGeom prst="rect">
            <a:avLst/>
          </a:prstGeom>
        </p:spPr>
        <p:txBody>
          <a:bodyPr vert="horz" wrap="square" lIns="0" tIns="12700" rIns="0" bIns="0" rtlCol="0">
            <a:spAutoFit/>
          </a:bodyPr>
          <a:lstStyle/>
          <a:p>
            <a:pPr marL="12700">
              <a:lnSpc>
                <a:spcPct val="100000"/>
              </a:lnSpc>
              <a:spcBef>
                <a:spcPts val="100"/>
              </a:spcBef>
            </a:pPr>
            <a:r>
              <a:rPr lang="gsw-FR" sz="2000" b="1" spc="-5" dirty="0">
                <a:latin typeface="Calibri"/>
                <a:cs typeface="Calibri"/>
              </a:rPr>
              <a:t>Contexte</a:t>
            </a:r>
            <a:endParaRPr lang="gsw-FR" sz="2000" dirty="0">
              <a:latin typeface="Calibri"/>
              <a:cs typeface="Calibri"/>
            </a:endParaRPr>
          </a:p>
        </p:txBody>
      </p:sp>
      <p:grpSp>
        <p:nvGrpSpPr>
          <p:cNvPr id="6" name="object 6"/>
          <p:cNvGrpSpPr/>
          <p:nvPr/>
        </p:nvGrpSpPr>
        <p:grpSpPr>
          <a:xfrm>
            <a:off x="1770121" y="2216158"/>
            <a:ext cx="8368030" cy="722630"/>
            <a:chOff x="1770121" y="2216158"/>
            <a:chExt cx="8368030" cy="722630"/>
          </a:xfrm>
        </p:grpSpPr>
        <p:sp>
          <p:nvSpPr>
            <p:cNvPr id="7" name="object 7"/>
            <p:cNvSpPr/>
            <p:nvPr/>
          </p:nvSpPr>
          <p:spPr>
            <a:xfrm>
              <a:off x="1789201" y="2235238"/>
              <a:ext cx="8329930" cy="684530"/>
            </a:xfrm>
            <a:custGeom>
              <a:avLst/>
              <a:gdLst/>
              <a:ahLst/>
              <a:cxnLst/>
              <a:rect l="l" t="t" r="r" b="b"/>
              <a:pathLst>
                <a:path w="8329930" h="684530">
                  <a:moveTo>
                    <a:pt x="8329675" y="0"/>
                  </a:moveTo>
                  <a:lnTo>
                    <a:pt x="0" y="0"/>
                  </a:lnTo>
                  <a:lnTo>
                    <a:pt x="0" y="683996"/>
                  </a:lnTo>
                  <a:lnTo>
                    <a:pt x="4164838" y="683996"/>
                  </a:lnTo>
                  <a:lnTo>
                    <a:pt x="8329675" y="683996"/>
                  </a:lnTo>
                  <a:lnTo>
                    <a:pt x="8329675" y="0"/>
                  </a:lnTo>
                  <a:close/>
                </a:path>
              </a:pathLst>
            </a:custGeom>
            <a:solidFill>
              <a:schemeClr val="bg1">
                <a:lumMod val="85000"/>
              </a:schemeClr>
            </a:solidFill>
          </p:spPr>
          <p:txBody>
            <a:bodyPr wrap="square" lIns="0" tIns="0" rIns="0" bIns="0" rtlCol="0"/>
            <a:lstStyle/>
            <a:p>
              <a:endParaRPr dirty="0"/>
            </a:p>
          </p:txBody>
        </p:sp>
        <p:sp>
          <p:nvSpPr>
            <p:cNvPr id="8" name="object 8"/>
            <p:cNvSpPr/>
            <p:nvPr/>
          </p:nvSpPr>
          <p:spPr>
            <a:xfrm>
              <a:off x="1789201" y="2235238"/>
              <a:ext cx="8329930" cy="684530"/>
            </a:xfrm>
            <a:custGeom>
              <a:avLst/>
              <a:gdLst/>
              <a:ahLst/>
              <a:cxnLst/>
              <a:rect l="l" t="t" r="r" b="b"/>
              <a:pathLst>
                <a:path w="8329930" h="684530">
                  <a:moveTo>
                    <a:pt x="4164838" y="683996"/>
                  </a:moveTo>
                  <a:lnTo>
                    <a:pt x="0" y="683996"/>
                  </a:lnTo>
                  <a:lnTo>
                    <a:pt x="0" y="0"/>
                  </a:lnTo>
                  <a:lnTo>
                    <a:pt x="8329675" y="0"/>
                  </a:lnTo>
                  <a:lnTo>
                    <a:pt x="8329675" y="683996"/>
                  </a:lnTo>
                  <a:lnTo>
                    <a:pt x="4164838" y="683996"/>
                  </a:lnTo>
                  <a:close/>
                </a:path>
              </a:pathLst>
            </a:custGeom>
            <a:ln w="38159">
              <a:solidFill>
                <a:srgbClr val="FFFFFF"/>
              </a:solidFill>
            </a:ln>
          </p:spPr>
          <p:txBody>
            <a:bodyPr wrap="square" lIns="0" tIns="0" rIns="0" bIns="0" rtlCol="0"/>
            <a:lstStyle/>
            <a:p>
              <a:endParaRPr dirty="0"/>
            </a:p>
          </p:txBody>
        </p:sp>
      </p:grpSp>
      <p:grpSp>
        <p:nvGrpSpPr>
          <p:cNvPr id="9" name="object 9"/>
          <p:cNvGrpSpPr/>
          <p:nvPr/>
        </p:nvGrpSpPr>
        <p:grpSpPr>
          <a:xfrm>
            <a:off x="1770121" y="3158638"/>
            <a:ext cx="8368030" cy="748030"/>
            <a:chOff x="1770121" y="3158638"/>
            <a:chExt cx="8368030" cy="748030"/>
          </a:xfrm>
        </p:grpSpPr>
        <p:sp>
          <p:nvSpPr>
            <p:cNvPr id="10" name="object 10"/>
            <p:cNvSpPr/>
            <p:nvPr/>
          </p:nvSpPr>
          <p:spPr>
            <a:xfrm>
              <a:off x="1789201" y="3177717"/>
              <a:ext cx="8329930" cy="709930"/>
            </a:xfrm>
            <a:custGeom>
              <a:avLst/>
              <a:gdLst/>
              <a:ahLst/>
              <a:cxnLst/>
              <a:rect l="l" t="t" r="r" b="b"/>
              <a:pathLst>
                <a:path w="8329930" h="709929">
                  <a:moveTo>
                    <a:pt x="8329675" y="0"/>
                  </a:moveTo>
                  <a:lnTo>
                    <a:pt x="0" y="0"/>
                  </a:lnTo>
                  <a:lnTo>
                    <a:pt x="0" y="709561"/>
                  </a:lnTo>
                  <a:lnTo>
                    <a:pt x="4164838" y="709561"/>
                  </a:lnTo>
                  <a:lnTo>
                    <a:pt x="8329675" y="709561"/>
                  </a:lnTo>
                  <a:lnTo>
                    <a:pt x="8329675" y="0"/>
                  </a:lnTo>
                  <a:close/>
                </a:path>
              </a:pathLst>
            </a:custGeom>
            <a:solidFill>
              <a:srgbClr val="005000"/>
            </a:solidFill>
          </p:spPr>
          <p:txBody>
            <a:bodyPr wrap="square" lIns="0" tIns="0" rIns="0" bIns="0" rtlCol="0"/>
            <a:lstStyle/>
            <a:p>
              <a:endParaRPr dirty="0"/>
            </a:p>
          </p:txBody>
        </p:sp>
        <p:sp>
          <p:nvSpPr>
            <p:cNvPr id="11" name="object 11"/>
            <p:cNvSpPr/>
            <p:nvPr/>
          </p:nvSpPr>
          <p:spPr>
            <a:xfrm>
              <a:off x="1789201" y="3177717"/>
              <a:ext cx="8329930" cy="709930"/>
            </a:xfrm>
            <a:custGeom>
              <a:avLst/>
              <a:gdLst/>
              <a:ahLst/>
              <a:cxnLst/>
              <a:rect l="l" t="t" r="r" b="b"/>
              <a:pathLst>
                <a:path w="8329930" h="709929">
                  <a:moveTo>
                    <a:pt x="4164838" y="709561"/>
                  </a:moveTo>
                  <a:lnTo>
                    <a:pt x="0" y="709561"/>
                  </a:lnTo>
                  <a:lnTo>
                    <a:pt x="0" y="0"/>
                  </a:lnTo>
                  <a:lnTo>
                    <a:pt x="8329675" y="0"/>
                  </a:lnTo>
                  <a:lnTo>
                    <a:pt x="8329675" y="709561"/>
                  </a:lnTo>
                  <a:lnTo>
                    <a:pt x="4164838" y="709561"/>
                  </a:lnTo>
                  <a:close/>
                </a:path>
              </a:pathLst>
            </a:custGeom>
            <a:ln w="38159">
              <a:solidFill>
                <a:srgbClr val="FFFFFF"/>
              </a:solidFill>
            </a:ln>
          </p:spPr>
          <p:txBody>
            <a:bodyPr wrap="square" lIns="0" tIns="0" rIns="0" bIns="0" rtlCol="0"/>
            <a:lstStyle/>
            <a:p>
              <a:endParaRPr dirty="0"/>
            </a:p>
          </p:txBody>
        </p:sp>
      </p:grpSp>
      <p:sp>
        <p:nvSpPr>
          <p:cNvPr id="12" name="object 12"/>
          <p:cNvSpPr txBox="1">
            <a:spLocks noGrp="1"/>
          </p:cNvSpPr>
          <p:nvPr>
            <p:ph type="title"/>
          </p:nvPr>
        </p:nvSpPr>
        <p:spPr>
          <a:xfrm>
            <a:off x="4417098" y="382219"/>
            <a:ext cx="887094" cy="360680"/>
          </a:xfrm>
          <a:prstGeom prst="rect">
            <a:avLst/>
          </a:prstGeom>
        </p:spPr>
        <p:txBody>
          <a:bodyPr vert="horz" wrap="square" lIns="0" tIns="12700" rIns="0" bIns="0" rtlCol="0">
            <a:spAutoFit/>
          </a:bodyPr>
          <a:lstStyle/>
          <a:p>
            <a:pPr marL="12700">
              <a:lnSpc>
                <a:spcPct val="100000"/>
              </a:lnSpc>
              <a:spcBef>
                <a:spcPts val="100"/>
              </a:spcBef>
            </a:pPr>
            <a:r>
              <a:rPr lang="gsw-FR" spc="-10"/>
              <a:t>Aperçu</a:t>
            </a:r>
          </a:p>
        </p:txBody>
      </p:sp>
      <p:grpSp>
        <p:nvGrpSpPr>
          <p:cNvPr id="13" name="object 13"/>
          <p:cNvGrpSpPr/>
          <p:nvPr/>
        </p:nvGrpSpPr>
        <p:grpSpPr>
          <a:xfrm>
            <a:off x="0" y="999718"/>
            <a:ext cx="12193270" cy="1032510"/>
            <a:chOff x="0" y="999718"/>
            <a:chExt cx="12193270" cy="1032510"/>
          </a:xfrm>
        </p:grpSpPr>
        <p:pic>
          <p:nvPicPr>
            <p:cNvPr id="14" name="object 14"/>
            <p:cNvPicPr/>
            <p:nvPr/>
          </p:nvPicPr>
          <p:blipFill>
            <a:blip r:embed="rId2" cstate="print"/>
            <a:stretch>
              <a:fillRect/>
            </a:stretch>
          </p:blipFill>
          <p:spPr>
            <a:xfrm>
              <a:off x="0" y="999718"/>
              <a:ext cx="12192838" cy="387718"/>
            </a:xfrm>
            <a:prstGeom prst="rect">
              <a:avLst/>
            </a:prstGeom>
          </p:spPr>
        </p:pic>
        <p:sp>
          <p:nvSpPr>
            <p:cNvPr id="15" name="object 15"/>
            <p:cNvSpPr/>
            <p:nvPr/>
          </p:nvSpPr>
          <p:spPr>
            <a:xfrm>
              <a:off x="1109522" y="1069555"/>
              <a:ext cx="9465310" cy="27305"/>
            </a:xfrm>
            <a:custGeom>
              <a:avLst/>
              <a:gdLst/>
              <a:ahLst/>
              <a:cxnLst/>
              <a:rect l="l" t="t" r="r" b="b"/>
              <a:pathLst>
                <a:path w="9465310" h="27305">
                  <a:moveTo>
                    <a:pt x="0" y="27000"/>
                  </a:moveTo>
                  <a:lnTo>
                    <a:pt x="9464751" y="0"/>
                  </a:lnTo>
                </a:path>
              </a:pathLst>
            </a:custGeom>
            <a:ln w="6479">
              <a:solidFill>
                <a:srgbClr val="7E7E7E"/>
              </a:solidFill>
            </a:ln>
          </p:spPr>
          <p:txBody>
            <a:bodyPr wrap="square" lIns="0" tIns="0" rIns="0" bIns="0" rtlCol="0"/>
            <a:lstStyle/>
            <a:p>
              <a:endParaRPr dirty="0"/>
            </a:p>
          </p:txBody>
        </p:sp>
        <p:sp>
          <p:nvSpPr>
            <p:cNvPr id="16" name="object 16"/>
            <p:cNvSpPr/>
            <p:nvPr/>
          </p:nvSpPr>
          <p:spPr>
            <a:xfrm>
              <a:off x="1414437" y="1325156"/>
              <a:ext cx="200660" cy="700405"/>
            </a:xfrm>
            <a:custGeom>
              <a:avLst/>
              <a:gdLst/>
              <a:ahLst/>
              <a:cxnLst/>
              <a:rect l="l" t="t" r="r" b="b"/>
              <a:pathLst>
                <a:path w="200659" h="700405">
                  <a:moveTo>
                    <a:pt x="200164" y="0"/>
                  </a:moveTo>
                  <a:lnTo>
                    <a:pt x="0" y="0"/>
                  </a:lnTo>
                  <a:lnTo>
                    <a:pt x="0" y="700201"/>
                  </a:lnTo>
                  <a:lnTo>
                    <a:pt x="100088" y="700201"/>
                  </a:lnTo>
                  <a:lnTo>
                    <a:pt x="200164" y="700201"/>
                  </a:lnTo>
                  <a:lnTo>
                    <a:pt x="200164" y="0"/>
                  </a:lnTo>
                  <a:close/>
                </a:path>
              </a:pathLst>
            </a:custGeom>
            <a:solidFill>
              <a:srgbClr val="375622"/>
            </a:solidFill>
          </p:spPr>
          <p:txBody>
            <a:bodyPr wrap="square" lIns="0" tIns="0" rIns="0" bIns="0" rtlCol="0"/>
            <a:lstStyle/>
            <a:p>
              <a:endParaRPr dirty="0"/>
            </a:p>
          </p:txBody>
        </p:sp>
        <p:sp>
          <p:nvSpPr>
            <p:cNvPr id="17" name="object 17"/>
            <p:cNvSpPr/>
            <p:nvPr/>
          </p:nvSpPr>
          <p:spPr>
            <a:xfrm>
              <a:off x="1414437" y="1325156"/>
              <a:ext cx="200660" cy="700405"/>
            </a:xfrm>
            <a:custGeom>
              <a:avLst/>
              <a:gdLst/>
              <a:ahLst/>
              <a:cxnLst/>
              <a:rect l="l" t="t" r="r" b="b"/>
              <a:pathLst>
                <a:path w="200659" h="700405">
                  <a:moveTo>
                    <a:pt x="100088" y="700201"/>
                  </a:moveTo>
                  <a:lnTo>
                    <a:pt x="0" y="700201"/>
                  </a:lnTo>
                  <a:lnTo>
                    <a:pt x="0" y="0"/>
                  </a:lnTo>
                  <a:lnTo>
                    <a:pt x="200164" y="0"/>
                  </a:lnTo>
                  <a:lnTo>
                    <a:pt x="200164" y="700201"/>
                  </a:lnTo>
                  <a:lnTo>
                    <a:pt x="100088" y="700201"/>
                  </a:lnTo>
                  <a:close/>
                </a:path>
              </a:pathLst>
            </a:custGeom>
            <a:ln w="12599">
              <a:solidFill>
                <a:srgbClr val="40709B"/>
              </a:solidFill>
            </a:ln>
          </p:spPr>
          <p:txBody>
            <a:bodyPr wrap="square" lIns="0" tIns="0" rIns="0" bIns="0" rtlCol="0"/>
            <a:lstStyle/>
            <a:p>
              <a:endParaRPr dirty="0"/>
            </a:p>
          </p:txBody>
        </p:sp>
      </p:grpSp>
      <p:grpSp>
        <p:nvGrpSpPr>
          <p:cNvPr id="18" name="object 18"/>
          <p:cNvGrpSpPr/>
          <p:nvPr/>
        </p:nvGrpSpPr>
        <p:grpSpPr>
          <a:xfrm>
            <a:off x="1408137" y="2213101"/>
            <a:ext cx="213360" cy="712470"/>
            <a:chOff x="1408137" y="2213101"/>
            <a:chExt cx="213360" cy="712470"/>
          </a:xfrm>
        </p:grpSpPr>
        <p:sp>
          <p:nvSpPr>
            <p:cNvPr id="19" name="object 19"/>
            <p:cNvSpPr/>
            <p:nvPr/>
          </p:nvSpPr>
          <p:spPr>
            <a:xfrm>
              <a:off x="1414437" y="2219401"/>
              <a:ext cx="200660" cy="700405"/>
            </a:xfrm>
            <a:custGeom>
              <a:avLst/>
              <a:gdLst/>
              <a:ahLst/>
              <a:cxnLst/>
              <a:rect l="l" t="t" r="r" b="b"/>
              <a:pathLst>
                <a:path w="200659" h="700405">
                  <a:moveTo>
                    <a:pt x="200164" y="0"/>
                  </a:moveTo>
                  <a:lnTo>
                    <a:pt x="0" y="0"/>
                  </a:lnTo>
                  <a:lnTo>
                    <a:pt x="0" y="699833"/>
                  </a:lnTo>
                  <a:lnTo>
                    <a:pt x="100088" y="699833"/>
                  </a:lnTo>
                  <a:lnTo>
                    <a:pt x="200164" y="699833"/>
                  </a:lnTo>
                  <a:lnTo>
                    <a:pt x="200164" y="0"/>
                  </a:lnTo>
                  <a:close/>
                </a:path>
              </a:pathLst>
            </a:custGeom>
            <a:solidFill>
              <a:srgbClr val="375622"/>
            </a:solidFill>
          </p:spPr>
          <p:txBody>
            <a:bodyPr wrap="square" lIns="0" tIns="0" rIns="0" bIns="0" rtlCol="0"/>
            <a:lstStyle/>
            <a:p>
              <a:endParaRPr dirty="0"/>
            </a:p>
          </p:txBody>
        </p:sp>
        <p:sp>
          <p:nvSpPr>
            <p:cNvPr id="20" name="object 20"/>
            <p:cNvSpPr/>
            <p:nvPr/>
          </p:nvSpPr>
          <p:spPr>
            <a:xfrm>
              <a:off x="1414437" y="2219401"/>
              <a:ext cx="200660" cy="700405"/>
            </a:xfrm>
            <a:custGeom>
              <a:avLst/>
              <a:gdLst/>
              <a:ahLst/>
              <a:cxnLst/>
              <a:rect l="l" t="t" r="r" b="b"/>
              <a:pathLst>
                <a:path w="200659" h="700405">
                  <a:moveTo>
                    <a:pt x="100088" y="699833"/>
                  </a:moveTo>
                  <a:lnTo>
                    <a:pt x="0" y="699833"/>
                  </a:lnTo>
                  <a:lnTo>
                    <a:pt x="0" y="0"/>
                  </a:lnTo>
                  <a:lnTo>
                    <a:pt x="200164" y="0"/>
                  </a:lnTo>
                  <a:lnTo>
                    <a:pt x="200164" y="699833"/>
                  </a:lnTo>
                  <a:lnTo>
                    <a:pt x="100088" y="699833"/>
                  </a:lnTo>
                  <a:close/>
                </a:path>
              </a:pathLst>
            </a:custGeom>
            <a:ln w="12599">
              <a:solidFill>
                <a:srgbClr val="40709B"/>
              </a:solidFill>
            </a:ln>
          </p:spPr>
          <p:txBody>
            <a:bodyPr wrap="square" lIns="0" tIns="0" rIns="0" bIns="0" rtlCol="0"/>
            <a:lstStyle/>
            <a:p>
              <a:endParaRPr dirty="0"/>
            </a:p>
          </p:txBody>
        </p:sp>
      </p:grpSp>
      <p:grpSp>
        <p:nvGrpSpPr>
          <p:cNvPr id="21" name="object 21"/>
          <p:cNvGrpSpPr/>
          <p:nvPr/>
        </p:nvGrpSpPr>
        <p:grpSpPr>
          <a:xfrm>
            <a:off x="1407781" y="3181501"/>
            <a:ext cx="232410" cy="712470"/>
            <a:chOff x="1407781" y="3181501"/>
            <a:chExt cx="232410" cy="712470"/>
          </a:xfrm>
        </p:grpSpPr>
        <p:sp>
          <p:nvSpPr>
            <p:cNvPr id="22" name="object 22"/>
            <p:cNvSpPr/>
            <p:nvPr/>
          </p:nvSpPr>
          <p:spPr>
            <a:xfrm>
              <a:off x="1414081" y="3187801"/>
              <a:ext cx="219710" cy="700405"/>
            </a:xfrm>
            <a:custGeom>
              <a:avLst/>
              <a:gdLst/>
              <a:ahLst/>
              <a:cxnLst/>
              <a:rect l="l" t="t" r="r" b="b"/>
              <a:pathLst>
                <a:path w="219710" h="700404">
                  <a:moveTo>
                    <a:pt x="219240" y="0"/>
                  </a:moveTo>
                  <a:lnTo>
                    <a:pt x="0" y="0"/>
                  </a:lnTo>
                  <a:lnTo>
                    <a:pt x="0" y="699833"/>
                  </a:lnTo>
                  <a:lnTo>
                    <a:pt x="109804" y="699833"/>
                  </a:lnTo>
                  <a:lnTo>
                    <a:pt x="219240" y="699833"/>
                  </a:lnTo>
                  <a:lnTo>
                    <a:pt x="219240" y="0"/>
                  </a:lnTo>
                  <a:close/>
                </a:path>
              </a:pathLst>
            </a:custGeom>
            <a:solidFill>
              <a:srgbClr val="375622"/>
            </a:solidFill>
          </p:spPr>
          <p:txBody>
            <a:bodyPr wrap="square" lIns="0" tIns="0" rIns="0" bIns="0" rtlCol="0"/>
            <a:lstStyle/>
            <a:p>
              <a:endParaRPr dirty="0"/>
            </a:p>
          </p:txBody>
        </p:sp>
        <p:sp>
          <p:nvSpPr>
            <p:cNvPr id="23" name="object 23"/>
            <p:cNvSpPr/>
            <p:nvPr/>
          </p:nvSpPr>
          <p:spPr>
            <a:xfrm>
              <a:off x="1414081" y="3187801"/>
              <a:ext cx="219710" cy="700405"/>
            </a:xfrm>
            <a:custGeom>
              <a:avLst/>
              <a:gdLst/>
              <a:ahLst/>
              <a:cxnLst/>
              <a:rect l="l" t="t" r="r" b="b"/>
              <a:pathLst>
                <a:path w="219710" h="700404">
                  <a:moveTo>
                    <a:pt x="109804" y="699833"/>
                  </a:moveTo>
                  <a:lnTo>
                    <a:pt x="0" y="699833"/>
                  </a:lnTo>
                  <a:lnTo>
                    <a:pt x="0" y="0"/>
                  </a:lnTo>
                  <a:lnTo>
                    <a:pt x="219240" y="0"/>
                  </a:lnTo>
                  <a:lnTo>
                    <a:pt x="219240" y="699833"/>
                  </a:lnTo>
                  <a:lnTo>
                    <a:pt x="109804" y="699833"/>
                  </a:lnTo>
                  <a:close/>
                </a:path>
              </a:pathLst>
            </a:custGeom>
            <a:ln w="12599">
              <a:solidFill>
                <a:srgbClr val="40709B"/>
              </a:solidFill>
            </a:ln>
          </p:spPr>
          <p:txBody>
            <a:bodyPr wrap="square" lIns="0" tIns="0" rIns="0" bIns="0" rtlCol="0"/>
            <a:lstStyle/>
            <a:p>
              <a:endParaRPr dirty="0"/>
            </a:p>
          </p:txBody>
        </p:sp>
      </p:grpSp>
      <p:pic>
        <p:nvPicPr>
          <p:cNvPr id="24" name="object 24"/>
          <p:cNvPicPr/>
          <p:nvPr/>
        </p:nvPicPr>
        <p:blipFill>
          <a:blip r:embed="rId3" cstate="print"/>
          <a:stretch>
            <a:fillRect/>
          </a:stretch>
        </p:blipFill>
        <p:spPr>
          <a:xfrm>
            <a:off x="10642178" y="5128920"/>
            <a:ext cx="1211240" cy="1085761"/>
          </a:xfrm>
          <a:prstGeom prst="rect">
            <a:avLst/>
          </a:prstGeom>
        </p:spPr>
      </p:pic>
      <p:grpSp>
        <p:nvGrpSpPr>
          <p:cNvPr id="25" name="object 25"/>
          <p:cNvGrpSpPr/>
          <p:nvPr/>
        </p:nvGrpSpPr>
        <p:grpSpPr>
          <a:xfrm>
            <a:off x="1788841" y="4111201"/>
            <a:ext cx="8368030" cy="738505"/>
            <a:chOff x="1788841" y="4111201"/>
            <a:chExt cx="8368030" cy="738505"/>
          </a:xfrm>
        </p:grpSpPr>
        <p:sp>
          <p:nvSpPr>
            <p:cNvPr id="26" name="object 26"/>
            <p:cNvSpPr/>
            <p:nvPr/>
          </p:nvSpPr>
          <p:spPr>
            <a:xfrm>
              <a:off x="1807921" y="4130281"/>
              <a:ext cx="8329930" cy="700405"/>
            </a:xfrm>
            <a:custGeom>
              <a:avLst/>
              <a:gdLst/>
              <a:ahLst/>
              <a:cxnLst/>
              <a:rect l="l" t="t" r="r" b="b"/>
              <a:pathLst>
                <a:path w="8329930" h="700404">
                  <a:moveTo>
                    <a:pt x="8329320" y="0"/>
                  </a:moveTo>
                  <a:lnTo>
                    <a:pt x="0" y="0"/>
                  </a:lnTo>
                  <a:lnTo>
                    <a:pt x="0" y="700201"/>
                  </a:lnTo>
                  <a:lnTo>
                    <a:pt x="4164838" y="700201"/>
                  </a:lnTo>
                  <a:lnTo>
                    <a:pt x="8329320" y="700201"/>
                  </a:lnTo>
                  <a:lnTo>
                    <a:pt x="8329320" y="0"/>
                  </a:lnTo>
                  <a:close/>
                </a:path>
              </a:pathLst>
            </a:custGeom>
            <a:solidFill>
              <a:schemeClr val="bg1">
                <a:lumMod val="85000"/>
              </a:schemeClr>
            </a:solidFill>
          </p:spPr>
          <p:txBody>
            <a:bodyPr wrap="square" lIns="0" tIns="0" rIns="0" bIns="0" rtlCol="0"/>
            <a:lstStyle/>
            <a:p>
              <a:endParaRPr dirty="0"/>
            </a:p>
          </p:txBody>
        </p:sp>
        <p:sp>
          <p:nvSpPr>
            <p:cNvPr id="27" name="object 27"/>
            <p:cNvSpPr/>
            <p:nvPr/>
          </p:nvSpPr>
          <p:spPr>
            <a:xfrm>
              <a:off x="1807921" y="4130281"/>
              <a:ext cx="8329930" cy="700405"/>
            </a:xfrm>
            <a:custGeom>
              <a:avLst/>
              <a:gdLst/>
              <a:ahLst/>
              <a:cxnLst/>
              <a:rect l="l" t="t" r="r" b="b"/>
              <a:pathLst>
                <a:path w="8329930" h="700404">
                  <a:moveTo>
                    <a:pt x="4164838" y="700201"/>
                  </a:moveTo>
                  <a:lnTo>
                    <a:pt x="0" y="700201"/>
                  </a:lnTo>
                  <a:lnTo>
                    <a:pt x="0" y="0"/>
                  </a:lnTo>
                  <a:lnTo>
                    <a:pt x="8329320" y="0"/>
                  </a:lnTo>
                  <a:lnTo>
                    <a:pt x="8329320" y="700201"/>
                  </a:lnTo>
                  <a:lnTo>
                    <a:pt x="4164838" y="700201"/>
                  </a:lnTo>
                  <a:close/>
                </a:path>
              </a:pathLst>
            </a:custGeom>
            <a:ln w="38159">
              <a:solidFill>
                <a:srgbClr val="FFFFFF"/>
              </a:solidFill>
            </a:ln>
          </p:spPr>
          <p:txBody>
            <a:bodyPr wrap="square" lIns="0" tIns="0" rIns="0" bIns="0" rtlCol="0"/>
            <a:lstStyle/>
            <a:p>
              <a:endParaRPr dirty="0"/>
            </a:p>
          </p:txBody>
        </p:sp>
      </p:grpSp>
      <p:grpSp>
        <p:nvGrpSpPr>
          <p:cNvPr id="28" name="object 28"/>
          <p:cNvGrpSpPr/>
          <p:nvPr/>
        </p:nvGrpSpPr>
        <p:grpSpPr>
          <a:xfrm>
            <a:off x="1412823" y="4107064"/>
            <a:ext cx="227329" cy="712470"/>
            <a:chOff x="1412823" y="4107064"/>
            <a:chExt cx="227329" cy="712470"/>
          </a:xfrm>
        </p:grpSpPr>
        <p:sp>
          <p:nvSpPr>
            <p:cNvPr id="29" name="object 29"/>
            <p:cNvSpPr/>
            <p:nvPr/>
          </p:nvSpPr>
          <p:spPr>
            <a:xfrm>
              <a:off x="1419123" y="4113364"/>
              <a:ext cx="214629" cy="700405"/>
            </a:xfrm>
            <a:custGeom>
              <a:avLst/>
              <a:gdLst/>
              <a:ahLst/>
              <a:cxnLst/>
              <a:rect l="l" t="t" r="r" b="b"/>
              <a:pathLst>
                <a:path w="214630" h="700404">
                  <a:moveTo>
                    <a:pt x="214553" y="0"/>
                  </a:moveTo>
                  <a:lnTo>
                    <a:pt x="0" y="0"/>
                  </a:lnTo>
                  <a:lnTo>
                    <a:pt x="0" y="699833"/>
                  </a:lnTo>
                  <a:lnTo>
                    <a:pt x="107276" y="699833"/>
                  </a:lnTo>
                  <a:lnTo>
                    <a:pt x="214553" y="699833"/>
                  </a:lnTo>
                  <a:lnTo>
                    <a:pt x="214553" y="0"/>
                  </a:lnTo>
                  <a:close/>
                </a:path>
              </a:pathLst>
            </a:custGeom>
            <a:solidFill>
              <a:srgbClr val="375622"/>
            </a:solidFill>
          </p:spPr>
          <p:txBody>
            <a:bodyPr wrap="square" lIns="0" tIns="0" rIns="0" bIns="0" rtlCol="0"/>
            <a:lstStyle/>
            <a:p>
              <a:endParaRPr dirty="0"/>
            </a:p>
          </p:txBody>
        </p:sp>
        <p:sp>
          <p:nvSpPr>
            <p:cNvPr id="30" name="object 30"/>
            <p:cNvSpPr/>
            <p:nvPr/>
          </p:nvSpPr>
          <p:spPr>
            <a:xfrm>
              <a:off x="1419123" y="4113364"/>
              <a:ext cx="214629" cy="700405"/>
            </a:xfrm>
            <a:custGeom>
              <a:avLst/>
              <a:gdLst/>
              <a:ahLst/>
              <a:cxnLst/>
              <a:rect l="l" t="t" r="r" b="b"/>
              <a:pathLst>
                <a:path w="214630" h="700404">
                  <a:moveTo>
                    <a:pt x="107276" y="699833"/>
                  </a:moveTo>
                  <a:lnTo>
                    <a:pt x="0" y="699833"/>
                  </a:lnTo>
                  <a:lnTo>
                    <a:pt x="0" y="0"/>
                  </a:lnTo>
                  <a:lnTo>
                    <a:pt x="214553" y="0"/>
                  </a:lnTo>
                  <a:lnTo>
                    <a:pt x="214553" y="699833"/>
                  </a:lnTo>
                  <a:lnTo>
                    <a:pt x="107276" y="699833"/>
                  </a:lnTo>
                  <a:close/>
                </a:path>
              </a:pathLst>
            </a:custGeom>
            <a:ln w="12599">
              <a:solidFill>
                <a:srgbClr val="40709B"/>
              </a:solidFill>
            </a:ln>
          </p:spPr>
          <p:txBody>
            <a:bodyPr wrap="square" lIns="0" tIns="0" rIns="0" bIns="0" rtlCol="0"/>
            <a:lstStyle/>
            <a:p>
              <a:endParaRPr dirty="0"/>
            </a:p>
          </p:txBody>
        </p:sp>
      </p:grpSp>
      <p:grpSp>
        <p:nvGrpSpPr>
          <p:cNvPr id="31" name="object 31"/>
          <p:cNvGrpSpPr/>
          <p:nvPr/>
        </p:nvGrpSpPr>
        <p:grpSpPr>
          <a:xfrm>
            <a:off x="1788841" y="5059434"/>
            <a:ext cx="8368030" cy="738505"/>
            <a:chOff x="1788841" y="5059434"/>
            <a:chExt cx="8368030" cy="738505"/>
          </a:xfrm>
        </p:grpSpPr>
        <p:sp>
          <p:nvSpPr>
            <p:cNvPr id="32" name="object 32"/>
            <p:cNvSpPr/>
            <p:nvPr/>
          </p:nvSpPr>
          <p:spPr>
            <a:xfrm>
              <a:off x="1807921" y="5078514"/>
              <a:ext cx="8329930" cy="700405"/>
            </a:xfrm>
            <a:custGeom>
              <a:avLst/>
              <a:gdLst/>
              <a:ahLst/>
              <a:cxnLst/>
              <a:rect l="l" t="t" r="r" b="b"/>
              <a:pathLst>
                <a:path w="8329930" h="700404">
                  <a:moveTo>
                    <a:pt x="8329320" y="0"/>
                  </a:moveTo>
                  <a:lnTo>
                    <a:pt x="0" y="0"/>
                  </a:lnTo>
                  <a:lnTo>
                    <a:pt x="0" y="699846"/>
                  </a:lnTo>
                  <a:lnTo>
                    <a:pt x="4164838" y="699846"/>
                  </a:lnTo>
                  <a:lnTo>
                    <a:pt x="8329320" y="699846"/>
                  </a:lnTo>
                  <a:lnTo>
                    <a:pt x="8329320" y="0"/>
                  </a:lnTo>
                  <a:close/>
                </a:path>
              </a:pathLst>
            </a:custGeom>
            <a:solidFill>
              <a:schemeClr val="bg1">
                <a:lumMod val="85000"/>
              </a:schemeClr>
            </a:solidFill>
          </p:spPr>
          <p:txBody>
            <a:bodyPr wrap="square" lIns="0" tIns="0" rIns="0" bIns="0" rtlCol="0"/>
            <a:lstStyle/>
            <a:p>
              <a:endParaRPr dirty="0"/>
            </a:p>
          </p:txBody>
        </p:sp>
        <p:sp>
          <p:nvSpPr>
            <p:cNvPr id="33" name="object 33"/>
            <p:cNvSpPr/>
            <p:nvPr/>
          </p:nvSpPr>
          <p:spPr>
            <a:xfrm>
              <a:off x="1807921" y="5078514"/>
              <a:ext cx="8329930" cy="700405"/>
            </a:xfrm>
            <a:custGeom>
              <a:avLst/>
              <a:gdLst/>
              <a:ahLst/>
              <a:cxnLst/>
              <a:rect l="l" t="t" r="r" b="b"/>
              <a:pathLst>
                <a:path w="8329930" h="700404">
                  <a:moveTo>
                    <a:pt x="4164838" y="699846"/>
                  </a:moveTo>
                  <a:lnTo>
                    <a:pt x="0" y="699846"/>
                  </a:lnTo>
                  <a:lnTo>
                    <a:pt x="0" y="0"/>
                  </a:lnTo>
                  <a:lnTo>
                    <a:pt x="8329320" y="0"/>
                  </a:lnTo>
                  <a:lnTo>
                    <a:pt x="8329320" y="699846"/>
                  </a:lnTo>
                  <a:lnTo>
                    <a:pt x="4164838" y="699846"/>
                  </a:lnTo>
                  <a:close/>
                </a:path>
              </a:pathLst>
            </a:custGeom>
            <a:ln w="38159">
              <a:solidFill>
                <a:srgbClr val="FFFFFF"/>
              </a:solidFill>
            </a:ln>
          </p:spPr>
          <p:txBody>
            <a:bodyPr wrap="square" lIns="0" tIns="0" rIns="0" bIns="0" rtlCol="0"/>
            <a:lstStyle/>
            <a:p>
              <a:endParaRPr dirty="0"/>
            </a:p>
          </p:txBody>
        </p:sp>
      </p:grpSp>
      <p:sp>
        <p:nvSpPr>
          <p:cNvPr id="34" name="object 34"/>
          <p:cNvSpPr txBox="1"/>
          <p:nvPr/>
        </p:nvSpPr>
        <p:spPr>
          <a:xfrm>
            <a:off x="2229014" y="2488933"/>
            <a:ext cx="7607136" cy="3194208"/>
          </a:xfrm>
          <a:prstGeom prst="rect">
            <a:avLst/>
          </a:prstGeom>
        </p:spPr>
        <p:txBody>
          <a:bodyPr vert="horz" wrap="square" lIns="0" tIns="12700" rIns="0" bIns="0" rtlCol="0">
            <a:spAutoFit/>
          </a:bodyPr>
          <a:lstStyle/>
          <a:p>
            <a:pPr marL="12700">
              <a:lnSpc>
                <a:spcPct val="100000"/>
              </a:lnSpc>
              <a:spcBef>
                <a:spcPts val="100"/>
              </a:spcBef>
            </a:pPr>
            <a:r>
              <a:rPr lang="gsw-FR" sz="2000" b="1" spc="-5" dirty="0">
                <a:latin typeface="Calibri"/>
                <a:cs typeface="Calibri"/>
              </a:rPr>
              <a:t>Planification,</a:t>
            </a:r>
            <a:r>
              <a:rPr lang="gsw-FR" sz="2000" b="1" spc="5" dirty="0">
                <a:latin typeface="Calibri"/>
                <a:cs typeface="Calibri"/>
              </a:rPr>
              <a:t> </a:t>
            </a:r>
            <a:r>
              <a:rPr lang="gsw-FR" sz="2000" b="1" spc="-5" dirty="0">
                <a:latin typeface="Calibri"/>
                <a:cs typeface="Calibri"/>
              </a:rPr>
              <a:t>coordination</a:t>
            </a:r>
            <a:r>
              <a:rPr lang="gsw-FR" sz="2000" b="1" dirty="0">
                <a:latin typeface="Calibri"/>
                <a:cs typeface="Calibri"/>
              </a:rPr>
              <a:t> et prestation de services</a:t>
            </a:r>
            <a:endParaRPr lang="gsw-FR" sz="2000" dirty="0">
              <a:latin typeface="Calibri"/>
              <a:cs typeface="Calibri"/>
            </a:endParaRPr>
          </a:p>
          <a:p>
            <a:pPr marL="31115" marR="5080" indent="-19050">
              <a:lnSpc>
                <a:spcPct val="310800"/>
              </a:lnSpc>
              <a:spcBef>
                <a:spcPts val="50"/>
              </a:spcBef>
            </a:pPr>
            <a:r>
              <a:rPr lang="gsw-FR" sz="2000" b="1" spc="-5" dirty="0">
                <a:solidFill>
                  <a:schemeClr val="bg1"/>
                </a:solidFill>
                <a:latin typeface="Calibri"/>
                <a:cs typeface="Calibri"/>
              </a:rPr>
              <a:t>Gestion des données,</a:t>
            </a:r>
            <a:r>
              <a:rPr lang="gsw-FR" sz="2000" b="1" spc="15" dirty="0">
                <a:solidFill>
                  <a:schemeClr val="bg1"/>
                </a:solidFill>
                <a:latin typeface="Calibri"/>
                <a:cs typeface="Calibri"/>
              </a:rPr>
              <a:t> </a:t>
            </a:r>
            <a:r>
              <a:rPr lang="gsw-FR" sz="2000" b="1" spc="-5" dirty="0">
                <a:solidFill>
                  <a:schemeClr val="bg1"/>
                </a:solidFill>
                <a:latin typeface="Calibri"/>
                <a:cs typeface="Calibri"/>
              </a:rPr>
              <a:t>surveillance</a:t>
            </a:r>
            <a:r>
              <a:rPr lang="gsw-FR" sz="2000" b="1" spc="10" dirty="0">
                <a:solidFill>
                  <a:schemeClr val="bg1"/>
                </a:solidFill>
                <a:latin typeface="Calibri"/>
                <a:cs typeface="Calibri"/>
              </a:rPr>
              <a:t> et</a:t>
            </a:r>
            <a:r>
              <a:rPr lang="gsw-FR" sz="2000" b="1" spc="25" dirty="0">
                <a:solidFill>
                  <a:schemeClr val="bg1"/>
                </a:solidFill>
                <a:latin typeface="Calibri"/>
                <a:cs typeface="Calibri"/>
              </a:rPr>
              <a:t> </a:t>
            </a:r>
            <a:r>
              <a:rPr lang="gsw-FR" sz="2000" b="1" spc="-5" dirty="0">
                <a:solidFill>
                  <a:schemeClr val="bg1"/>
                </a:solidFill>
                <a:latin typeface="Calibri"/>
                <a:cs typeface="Calibri"/>
              </a:rPr>
              <a:t>microplanication                            </a:t>
            </a:r>
            <a:r>
              <a:rPr lang="gsw-FR" sz="2000" b="1" spc="-5" dirty="0">
                <a:latin typeface="Calibri"/>
                <a:cs typeface="Calibri"/>
              </a:rPr>
              <a:t>Sécurité du vaccin,</a:t>
            </a:r>
            <a:r>
              <a:rPr lang="gsw-FR" sz="2000" b="1" spc="5" dirty="0">
                <a:latin typeface="Calibri"/>
                <a:cs typeface="Calibri"/>
              </a:rPr>
              <a:t> chaîne du froid et logistique</a:t>
            </a:r>
            <a:endParaRPr lang="gsw-FR" sz="2000" dirty="0">
              <a:latin typeface="Calibri"/>
              <a:cs typeface="Calibri"/>
            </a:endParaRPr>
          </a:p>
          <a:p>
            <a:pPr>
              <a:lnSpc>
                <a:spcPct val="100000"/>
              </a:lnSpc>
            </a:pPr>
            <a:endParaRPr lang="gsw-FR" sz="2000" dirty="0">
              <a:latin typeface="Calibri"/>
              <a:cs typeface="Calibri"/>
            </a:endParaRPr>
          </a:p>
          <a:p>
            <a:pPr>
              <a:lnSpc>
                <a:spcPct val="100000"/>
              </a:lnSpc>
              <a:spcBef>
                <a:spcPts val="10"/>
              </a:spcBef>
            </a:pPr>
            <a:endParaRPr lang="gsw-FR" sz="2150" dirty="0">
              <a:latin typeface="Calibri"/>
              <a:cs typeface="Calibri"/>
            </a:endParaRPr>
          </a:p>
          <a:p>
            <a:pPr marL="31115">
              <a:lnSpc>
                <a:spcPct val="100000"/>
              </a:lnSpc>
            </a:pPr>
            <a:r>
              <a:rPr lang="gsw-FR" sz="2000" b="1" spc="-5" dirty="0">
                <a:latin typeface="Calibri"/>
                <a:cs typeface="Calibri"/>
              </a:rPr>
              <a:t>Communication des risques et</a:t>
            </a:r>
            <a:r>
              <a:rPr lang="gsw-FR" sz="2000" b="1" spc="10" dirty="0">
                <a:latin typeface="Calibri"/>
                <a:cs typeface="Calibri"/>
              </a:rPr>
              <a:t> </a:t>
            </a:r>
            <a:r>
              <a:rPr lang="gsw-FR" sz="2000" b="1" spc="-5" dirty="0">
                <a:latin typeface="Calibri"/>
                <a:cs typeface="Calibri"/>
              </a:rPr>
              <a:t>génération de demandes</a:t>
            </a:r>
            <a:endParaRPr lang="gsw-FR" sz="2000" dirty="0">
              <a:latin typeface="Calibri"/>
              <a:cs typeface="Calibri"/>
            </a:endParaRPr>
          </a:p>
        </p:txBody>
      </p:sp>
      <p:grpSp>
        <p:nvGrpSpPr>
          <p:cNvPr id="35" name="object 35"/>
          <p:cNvGrpSpPr/>
          <p:nvPr/>
        </p:nvGrpSpPr>
        <p:grpSpPr>
          <a:xfrm>
            <a:off x="1412823" y="5054218"/>
            <a:ext cx="227329" cy="713105"/>
            <a:chOff x="1412823" y="5054218"/>
            <a:chExt cx="227329" cy="713105"/>
          </a:xfrm>
        </p:grpSpPr>
        <p:sp>
          <p:nvSpPr>
            <p:cNvPr id="36" name="object 36"/>
            <p:cNvSpPr/>
            <p:nvPr/>
          </p:nvSpPr>
          <p:spPr>
            <a:xfrm>
              <a:off x="1419123" y="5060518"/>
              <a:ext cx="214629" cy="700405"/>
            </a:xfrm>
            <a:custGeom>
              <a:avLst/>
              <a:gdLst/>
              <a:ahLst/>
              <a:cxnLst/>
              <a:rect l="l" t="t" r="r" b="b"/>
              <a:pathLst>
                <a:path w="214630" h="700404">
                  <a:moveTo>
                    <a:pt x="214553" y="0"/>
                  </a:moveTo>
                  <a:lnTo>
                    <a:pt x="0" y="0"/>
                  </a:lnTo>
                  <a:lnTo>
                    <a:pt x="0" y="700201"/>
                  </a:lnTo>
                  <a:lnTo>
                    <a:pt x="107276" y="700201"/>
                  </a:lnTo>
                  <a:lnTo>
                    <a:pt x="214553" y="700201"/>
                  </a:lnTo>
                  <a:lnTo>
                    <a:pt x="214553" y="0"/>
                  </a:lnTo>
                  <a:close/>
                </a:path>
              </a:pathLst>
            </a:custGeom>
            <a:solidFill>
              <a:srgbClr val="375622"/>
            </a:solidFill>
          </p:spPr>
          <p:txBody>
            <a:bodyPr wrap="square" lIns="0" tIns="0" rIns="0" bIns="0" rtlCol="0"/>
            <a:lstStyle/>
            <a:p>
              <a:endParaRPr dirty="0"/>
            </a:p>
          </p:txBody>
        </p:sp>
        <p:sp>
          <p:nvSpPr>
            <p:cNvPr id="37" name="object 37"/>
            <p:cNvSpPr/>
            <p:nvPr/>
          </p:nvSpPr>
          <p:spPr>
            <a:xfrm>
              <a:off x="1419123" y="5060518"/>
              <a:ext cx="214629" cy="700405"/>
            </a:xfrm>
            <a:custGeom>
              <a:avLst/>
              <a:gdLst/>
              <a:ahLst/>
              <a:cxnLst/>
              <a:rect l="l" t="t" r="r" b="b"/>
              <a:pathLst>
                <a:path w="214630" h="700404">
                  <a:moveTo>
                    <a:pt x="107276" y="700201"/>
                  </a:moveTo>
                  <a:lnTo>
                    <a:pt x="0" y="700201"/>
                  </a:lnTo>
                  <a:lnTo>
                    <a:pt x="0" y="0"/>
                  </a:lnTo>
                  <a:lnTo>
                    <a:pt x="214553" y="0"/>
                  </a:lnTo>
                  <a:lnTo>
                    <a:pt x="214553" y="700201"/>
                  </a:lnTo>
                  <a:lnTo>
                    <a:pt x="107276" y="700201"/>
                  </a:lnTo>
                  <a:close/>
                </a:path>
              </a:pathLst>
            </a:custGeom>
            <a:ln w="12599">
              <a:solidFill>
                <a:srgbClr val="40709B"/>
              </a:solidFill>
            </a:ln>
          </p:spPr>
          <p:txBody>
            <a:bodyPr wrap="square" lIns="0" tIns="0" rIns="0" bIns="0" rtlCol="0"/>
            <a:lstStyle/>
            <a:p>
              <a:endParaRPr dirty="0"/>
            </a:p>
          </p:txBody>
        </p:sp>
      </p:grpSp>
      <p:sp>
        <p:nvSpPr>
          <p:cNvPr id="38" name="object 38"/>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a:t>NPHCDA</a:t>
            </a:r>
            <a:r>
              <a:rPr lang="gsw-FR"/>
              <a:t> –</a:t>
            </a:r>
            <a:r>
              <a:rPr lang="gsw-FR" spc="5"/>
              <a:t> Agence nationale de développement des soins de santé primaires</a:t>
            </a:r>
            <a:endParaRPr lang="gsw-FR" spc="-5"/>
          </a:p>
        </p:txBody>
      </p:sp>
      <p:sp>
        <p:nvSpPr>
          <p:cNvPr id="39" name="object 39"/>
          <p:cNvSpPr txBox="1"/>
          <p:nvPr/>
        </p:nvSpPr>
        <p:spPr>
          <a:xfrm>
            <a:off x="11948096" y="6531647"/>
            <a:ext cx="192405" cy="283210"/>
          </a:xfrm>
          <a:prstGeom prst="rect">
            <a:avLst/>
          </a:prstGeom>
        </p:spPr>
        <p:txBody>
          <a:bodyPr vert="horz" wrap="square" lIns="0" tIns="0" rIns="0" bIns="0" rtlCol="0">
            <a:spAutoFit/>
          </a:bodyPr>
          <a:lstStyle/>
          <a:p>
            <a:pPr marL="38100">
              <a:lnSpc>
                <a:spcPts val="2039"/>
              </a:lnSpc>
            </a:pPr>
            <a:fld id="{81D60167-4931-47E6-BA6A-407CBD079E47}" type="slidenum">
              <a:rPr sz="1800" dirty="0">
                <a:solidFill>
                  <a:srgbClr val="FFFFFF"/>
                </a:solidFill>
                <a:latin typeface="Calibri"/>
                <a:cs typeface="Calibri"/>
              </a:rPr>
              <a:t>12</a:t>
            </a:fld>
            <a:endParaRPr sz="1800" dirty="0">
              <a:latin typeface="Calibri"/>
              <a:cs typeface="Calibri"/>
            </a:endParaRPr>
          </a:p>
        </p:txBody>
      </p:sp>
    </p:spTree>
    <p:extLst>
      <p:ext uri="{BB962C8B-B14F-4D97-AF65-F5344CB8AC3E}">
        <p14:creationId xmlns:p14="http://schemas.microsoft.com/office/powerpoint/2010/main" val="2428970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4425" y="110426"/>
            <a:ext cx="10075849" cy="1127245"/>
          </a:xfrm>
          <a:prstGeom prst="rect">
            <a:avLst/>
          </a:prstGeom>
        </p:spPr>
        <p:txBody>
          <a:bodyPr vert="horz" wrap="square" lIns="0" tIns="232740" rIns="0" bIns="0" rtlCol="0">
            <a:spAutoFit/>
          </a:bodyPr>
          <a:lstStyle/>
          <a:p>
            <a:pPr marL="47625" marR="30480">
              <a:lnSpc>
                <a:spcPts val="2270"/>
              </a:lnSpc>
              <a:spcBef>
                <a:spcPts val="180"/>
              </a:spcBef>
            </a:pPr>
            <a:r>
              <a:rPr lang="fr-FR" sz="1900" dirty="0">
                <a:latin typeface="Arial"/>
                <a:cs typeface="Arial"/>
              </a:rPr>
              <a:t>Le pré-test de l’inscription électronique et de la planification de la vaccination des travailleurs de la santé a été conclu (1</a:t>
            </a:r>
            <a:r>
              <a:rPr lang="fr-FR" sz="1900" baseline="30000" dirty="0">
                <a:latin typeface="Arial"/>
                <a:cs typeface="Arial"/>
              </a:rPr>
              <a:t>re</a:t>
            </a:r>
            <a:r>
              <a:rPr lang="fr-FR" sz="1900" dirty="0">
                <a:latin typeface="Arial"/>
                <a:cs typeface="Arial"/>
              </a:rPr>
              <a:t> semaine de février 2021)
</a:t>
            </a:r>
            <a:endParaRPr sz="1900" dirty="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2045"/>
              </a:lnSpc>
            </a:pPr>
            <a:fld id="{81D60167-4931-47E6-BA6A-407CBD079E47}" type="slidenum">
              <a:rPr sz="1800" dirty="0"/>
              <a:t>13</a:t>
            </a:fld>
            <a:endParaRPr sz="1800" dirty="0"/>
          </a:p>
        </p:txBody>
      </p:sp>
      <p:sp>
        <p:nvSpPr>
          <p:cNvPr id="3" name="object 3"/>
          <p:cNvSpPr txBox="1">
            <a:spLocks noGrp="1"/>
          </p:cNvSpPr>
          <p:nvPr>
            <p:ph type="body" idx="1"/>
          </p:nvPr>
        </p:nvSpPr>
        <p:spPr>
          <a:xfrm>
            <a:off x="414920" y="1421367"/>
            <a:ext cx="11572240" cy="1859483"/>
          </a:xfrm>
          <a:prstGeom prst="rect">
            <a:avLst/>
          </a:prstGeom>
        </p:spPr>
        <p:txBody>
          <a:bodyPr vert="horz" wrap="square" lIns="0" tIns="12700" rIns="0" bIns="0" rtlCol="0">
            <a:spAutoFit/>
          </a:bodyPr>
          <a:lstStyle/>
          <a:p>
            <a:pPr marL="348615" indent="-285750">
              <a:lnSpc>
                <a:spcPct val="100000"/>
              </a:lnSpc>
              <a:spcBef>
                <a:spcPts val="100"/>
              </a:spcBef>
              <a:buFont typeface="Wingdings"/>
              <a:buChar char=""/>
              <a:tabLst>
                <a:tab pos="348615" algn="l"/>
                <a:tab pos="349250" algn="l"/>
              </a:tabLst>
            </a:pPr>
            <a:r>
              <a:rPr lang="fr-FR" dirty="0"/>
              <a:t>Un mini-manuel pour le processus d’inscription électronique a été élaboré pour le personnel de santé et autres utilisateurs</a:t>
            </a:r>
            <a:endParaRPr sz="2650" dirty="0"/>
          </a:p>
          <a:p>
            <a:pPr marL="348615" indent="-285750">
              <a:lnSpc>
                <a:spcPct val="100000"/>
              </a:lnSpc>
              <a:buFont typeface="Wingdings"/>
              <a:buChar char=""/>
              <a:tabLst>
                <a:tab pos="348615" algn="l"/>
                <a:tab pos="349250" algn="l"/>
                <a:tab pos="1746885" algn="l"/>
              </a:tabLst>
            </a:pPr>
            <a:r>
              <a:rPr lang="fr-FR" spc="-10" dirty="0"/>
              <a:t>Le pré-test de l’inscription électronique a été effectué au conseil de la zone de Bwari du 2 au 5 février</a:t>
            </a:r>
            <a:endParaRPr sz="3200" dirty="0"/>
          </a:p>
          <a:p>
            <a:pPr marL="417195" indent="-354330">
              <a:lnSpc>
                <a:spcPct val="100000"/>
              </a:lnSpc>
              <a:spcBef>
                <a:spcPts val="5"/>
              </a:spcBef>
              <a:buFont typeface="Wingdings"/>
              <a:buChar char=""/>
              <a:tabLst>
                <a:tab pos="417195" algn="l"/>
                <a:tab pos="417830" algn="l"/>
              </a:tabLst>
            </a:pPr>
            <a:r>
              <a:rPr lang="fr-FR" spc="-10" dirty="0"/>
              <a:t>Les travailleurs de la santé prioritaires seront programmés pour les vaccinations, c.-à-d. </a:t>
            </a:r>
            <a:r>
              <a:rPr sz="2400" spc="-5" dirty="0"/>
              <a:t>:</a:t>
            </a:r>
            <a:endParaRPr sz="2400" dirty="0"/>
          </a:p>
        </p:txBody>
      </p:sp>
      <p:sp>
        <p:nvSpPr>
          <p:cNvPr id="4" name="object 4"/>
          <p:cNvSpPr txBox="1"/>
          <p:nvPr/>
        </p:nvSpPr>
        <p:spPr>
          <a:xfrm>
            <a:off x="706221" y="3360496"/>
            <a:ext cx="163195" cy="848360"/>
          </a:xfrm>
          <a:prstGeom prst="rect">
            <a:avLst/>
          </a:prstGeom>
        </p:spPr>
        <p:txBody>
          <a:bodyPr vert="horz" wrap="square" lIns="0" tIns="12700" rIns="0" bIns="0" rtlCol="0">
            <a:spAutoFit/>
          </a:bodyPr>
          <a:lstStyle/>
          <a:p>
            <a:pPr marL="12700" marR="5080">
              <a:lnSpc>
                <a:spcPct val="150000"/>
              </a:lnSpc>
              <a:spcBef>
                <a:spcPts val="100"/>
              </a:spcBef>
            </a:pPr>
            <a:r>
              <a:rPr sz="1800" dirty="0">
                <a:latin typeface="Courier New"/>
                <a:cs typeface="Courier New"/>
              </a:rPr>
              <a:t>o  o</a:t>
            </a:r>
          </a:p>
        </p:txBody>
      </p:sp>
      <p:sp>
        <p:nvSpPr>
          <p:cNvPr id="5" name="object 5"/>
          <p:cNvSpPr txBox="1"/>
          <p:nvPr/>
        </p:nvSpPr>
        <p:spPr>
          <a:xfrm>
            <a:off x="991704" y="3390734"/>
            <a:ext cx="10995456" cy="2662267"/>
          </a:xfrm>
          <a:prstGeom prst="rect">
            <a:avLst/>
          </a:prstGeom>
        </p:spPr>
        <p:txBody>
          <a:bodyPr vert="horz" wrap="square" lIns="0" tIns="149860" rIns="0" bIns="0" rtlCol="0">
            <a:spAutoFit/>
          </a:bodyPr>
          <a:lstStyle/>
          <a:p>
            <a:pPr marL="12700">
              <a:lnSpc>
                <a:spcPct val="100000"/>
              </a:lnSpc>
              <a:spcBef>
                <a:spcPts val="1180"/>
              </a:spcBef>
            </a:pPr>
            <a:r>
              <a:rPr lang="fr-FR" spc="-5" dirty="0">
                <a:cs typeface="Calibri"/>
              </a:rPr>
              <a:t>Partager la liste prioritaire des travailleurs de la santé avec les États fédérés et les ZAL.
</a:t>
            </a:r>
            <a:r>
              <a:rPr lang="fr-FR" spc="-5" dirty="0">
                <a:latin typeface="Calibri"/>
                <a:cs typeface="Calibri"/>
              </a:rPr>
              <a:t>Les États fédérés</a:t>
            </a:r>
            <a:r>
              <a:rPr sz="1800" spc="-5" dirty="0">
                <a:latin typeface="Calibri"/>
                <a:cs typeface="Calibri"/>
              </a:rPr>
              <a:t>/</a:t>
            </a:r>
            <a:r>
              <a:rPr lang="en-ZA" sz="1800" spc="-5" dirty="0">
                <a:latin typeface="Calibri"/>
                <a:cs typeface="Calibri"/>
              </a:rPr>
              <a:t>ZAL</a:t>
            </a:r>
            <a:r>
              <a:rPr sz="1800" spc="190" dirty="0">
                <a:latin typeface="Calibri"/>
                <a:cs typeface="Calibri"/>
              </a:rPr>
              <a:t> </a:t>
            </a:r>
            <a:r>
              <a:rPr lang="fr-FR" spc="-5" dirty="0">
                <a:cs typeface="Calibri"/>
              </a:rPr>
              <a:t>sont guidés pour élaborer un calendrier avec les noms des travailleurs de la santé dans les établissements où ils seront vaccinés.</a:t>
            </a:r>
            <a:endParaRPr sz="1800" dirty="0">
              <a:latin typeface="Calibri"/>
              <a:cs typeface="Calibri"/>
            </a:endParaRPr>
          </a:p>
          <a:p>
            <a:pPr marL="12700" marR="5080">
              <a:lnSpc>
                <a:spcPct val="150000"/>
              </a:lnSpc>
            </a:pPr>
            <a:r>
              <a:rPr lang="fr-FR" dirty="0">
                <a:cs typeface="Calibri"/>
              </a:rPr>
              <a:t>Un système a généré des SMS qui ont été envoyés aux travailleurs de la Santé qui doivent être vaccinés pour les informer des dates et des lieux </a:t>
            </a:r>
            <a:r>
              <a:rPr lang="en-ZA" spc="-5" dirty="0">
                <a:latin typeface="Calibri"/>
                <a:cs typeface="Calibri"/>
              </a:rPr>
              <a:t>d</a:t>
            </a:r>
            <a:r>
              <a:rPr lang="en-ZA" sz="1800" spc="-5" dirty="0">
                <a:latin typeface="Calibri"/>
                <a:cs typeface="Calibri"/>
              </a:rPr>
              <a:t>e</a:t>
            </a:r>
            <a:r>
              <a:rPr sz="1800" spc="-5" dirty="0">
                <a:latin typeface="Calibri"/>
                <a:cs typeface="Calibri"/>
              </a:rPr>
              <a:t> vaccination</a:t>
            </a:r>
            <a:r>
              <a:rPr lang="en-ZA" sz="1800" spc="-5" dirty="0">
                <a:latin typeface="Calibri"/>
                <a:cs typeface="Calibri"/>
              </a:rPr>
              <a:t>.</a:t>
            </a:r>
            <a:endParaRPr sz="1800" dirty="0">
              <a:latin typeface="Calibri"/>
              <a:cs typeface="Calibri"/>
            </a:endParaRPr>
          </a:p>
          <a:p>
            <a:pPr marL="12700">
              <a:lnSpc>
                <a:spcPct val="100000"/>
              </a:lnSpc>
              <a:spcBef>
                <a:spcPts val="1080"/>
              </a:spcBef>
            </a:pPr>
            <a:r>
              <a:rPr lang="en-ZA" dirty="0">
                <a:latin typeface="Calibri"/>
                <a:cs typeface="Calibri"/>
              </a:rPr>
              <a:t>Un</a:t>
            </a:r>
            <a:r>
              <a:rPr sz="1800" dirty="0">
                <a:latin typeface="Calibri"/>
                <a:cs typeface="Calibri"/>
              </a:rPr>
              <a:t> </a:t>
            </a:r>
            <a:r>
              <a:rPr lang="fr-FR" spc="-5" dirty="0">
                <a:cs typeface="Calibri"/>
              </a:rPr>
              <a:t>système de suivi par défaut est activé par la salle d’opérations de l’État pour une éventuelle révision du calendrier  si nécessaire.</a:t>
            </a:r>
            <a:endParaRPr sz="1800" dirty="0">
              <a:latin typeface="Calibri"/>
              <a:cs typeface="Calibri"/>
            </a:endParaRPr>
          </a:p>
        </p:txBody>
      </p:sp>
      <p:sp>
        <p:nvSpPr>
          <p:cNvPr id="6" name="object 6"/>
          <p:cNvSpPr txBox="1"/>
          <p:nvPr/>
        </p:nvSpPr>
        <p:spPr>
          <a:xfrm>
            <a:off x="706221" y="4732096"/>
            <a:ext cx="16319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o</a:t>
            </a:r>
          </a:p>
        </p:txBody>
      </p:sp>
      <p:sp>
        <p:nvSpPr>
          <p:cNvPr id="7" name="object 7"/>
          <p:cNvSpPr txBox="1"/>
          <p:nvPr/>
        </p:nvSpPr>
        <p:spPr>
          <a:xfrm>
            <a:off x="706221" y="5555056"/>
            <a:ext cx="16319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o</a:t>
            </a:r>
          </a:p>
        </p:txBody>
      </p:sp>
      <p:sp>
        <p:nvSpPr>
          <p:cNvPr id="10" name="object 38">
            <a:extLst>
              <a:ext uri="{FF2B5EF4-FFF2-40B4-BE49-F238E27FC236}">
                <a16:creationId xmlns:a16="http://schemas.microsoft.com/office/drawing/2014/main" id="{EC50D40A-BCD4-4170-887B-BE233800FD80}"/>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0750" y="103722"/>
            <a:ext cx="10629874" cy="443711"/>
          </a:xfrm>
          <a:prstGeom prst="rect">
            <a:avLst/>
          </a:prstGeom>
        </p:spPr>
        <p:txBody>
          <a:bodyPr vert="horz" wrap="square" lIns="0" tIns="12700" rIns="0" bIns="0" rtlCol="0">
            <a:spAutoFit/>
          </a:bodyPr>
          <a:lstStyle/>
          <a:p>
            <a:pPr marL="12700">
              <a:lnSpc>
                <a:spcPct val="100000"/>
              </a:lnSpc>
              <a:spcBef>
                <a:spcPts val="100"/>
              </a:spcBef>
            </a:pPr>
            <a:r>
              <a:rPr lang="gsw-FR" sz="2800" b="0" spc="-15" dirty="0">
                <a:latin typeface="Calibri Light"/>
                <a:cs typeface="Calibri Light"/>
              </a:rPr>
              <a:t>Mise en service…..(1/2)</a:t>
            </a:r>
            <a:r>
              <a:rPr lang="gsw-FR" sz="2800" b="0" dirty="0">
                <a:latin typeface="Calibri Light"/>
                <a:cs typeface="Calibri Light"/>
              </a:rPr>
              <a:t> –</a:t>
            </a:r>
            <a:r>
              <a:rPr lang="gsw-FR" sz="2800" b="0" spc="-10" dirty="0">
                <a:latin typeface="Calibri Light"/>
                <a:cs typeface="Calibri Light"/>
              </a:rPr>
              <a:t> </a:t>
            </a:r>
            <a:r>
              <a:rPr lang="gsw-FR" sz="2800" b="0" dirty="0">
                <a:latin typeface="Calibri Light"/>
                <a:cs typeface="Calibri Light"/>
              </a:rPr>
              <a:t>un lien simple pour l’inscription électronique</a:t>
            </a:r>
            <a:endParaRPr lang="gsw-FR" sz="2800" dirty="0">
              <a:latin typeface="Calibri Light"/>
              <a:cs typeface="Calibri Light"/>
            </a:endParaRPr>
          </a:p>
        </p:txBody>
      </p:sp>
      <p:sp>
        <p:nvSpPr>
          <p:cNvPr id="3" name="object 3"/>
          <p:cNvSpPr txBox="1"/>
          <p:nvPr/>
        </p:nvSpPr>
        <p:spPr>
          <a:xfrm>
            <a:off x="156133" y="2289860"/>
            <a:ext cx="2420988" cy="2439770"/>
          </a:xfrm>
          <a:prstGeom prst="rect">
            <a:avLst/>
          </a:prstGeom>
        </p:spPr>
        <p:txBody>
          <a:bodyPr vert="horz" wrap="square" lIns="0" tIns="53975" rIns="0" bIns="0" rtlCol="0">
            <a:spAutoFit/>
          </a:bodyPr>
          <a:lstStyle/>
          <a:p>
            <a:pPr marL="241300" marR="96520" indent="-228600">
              <a:lnSpc>
                <a:spcPts val="2590"/>
              </a:lnSpc>
              <a:spcBef>
                <a:spcPts val="425"/>
              </a:spcBef>
              <a:buFont typeface="Arial MT"/>
              <a:buChar char="•"/>
              <a:tabLst>
                <a:tab pos="241300" algn="l"/>
              </a:tabLst>
            </a:pPr>
            <a:r>
              <a:rPr lang="gsw-FR" sz="2400" spc="-10">
                <a:solidFill>
                  <a:srgbClr val="375622"/>
                </a:solidFill>
                <a:cs typeface="Calibri"/>
              </a:rPr>
              <a:t>Utilisation des téléphones mobiles
</a:t>
            </a:r>
            <a:r>
              <a:rPr lang="gsw-FR" sz="2400" spc="-5">
                <a:solidFill>
                  <a:srgbClr val="375622"/>
                </a:solidFill>
                <a:cs typeface="Calibri"/>
              </a:rPr>
              <a:t>Application mobile/ pages Web optimisées mobiles</a:t>
            </a:r>
            <a:endParaRPr lang="gsw-FR" sz="2400">
              <a:latin typeface="Calibri"/>
              <a:cs typeface="Calibri"/>
            </a:endParaRPr>
          </a:p>
        </p:txBody>
      </p:sp>
      <p:grpSp>
        <p:nvGrpSpPr>
          <p:cNvPr id="4" name="object 4"/>
          <p:cNvGrpSpPr/>
          <p:nvPr/>
        </p:nvGrpSpPr>
        <p:grpSpPr>
          <a:xfrm>
            <a:off x="2751474" y="1125721"/>
            <a:ext cx="2573020" cy="2607945"/>
            <a:chOff x="2751474" y="1125721"/>
            <a:chExt cx="2573020" cy="2607945"/>
          </a:xfrm>
        </p:grpSpPr>
        <p:pic>
          <p:nvPicPr>
            <p:cNvPr id="5" name="object 5"/>
            <p:cNvPicPr/>
            <p:nvPr/>
          </p:nvPicPr>
          <p:blipFill>
            <a:blip r:embed="rId2" cstate="print"/>
            <a:stretch>
              <a:fillRect/>
            </a:stretch>
          </p:blipFill>
          <p:spPr>
            <a:xfrm>
              <a:off x="2760840" y="1135100"/>
              <a:ext cx="2554185" cy="2589110"/>
            </a:xfrm>
            <a:prstGeom prst="rect">
              <a:avLst/>
            </a:prstGeom>
          </p:spPr>
        </p:pic>
        <p:sp>
          <p:nvSpPr>
            <p:cNvPr id="6" name="object 6"/>
            <p:cNvSpPr/>
            <p:nvPr/>
          </p:nvSpPr>
          <p:spPr>
            <a:xfrm>
              <a:off x="2756153" y="1130401"/>
              <a:ext cx="2564130" cy="2599055"/>
            </a:xfrm>
            <a:custGeom>
              <a:avLst/>
              <a:gdLst/>
              <a:ahLst/>
              <a:cxnLst/>
              <a:rect l="l" t="t" r="r" b="b"/>
              <a:pathLst>
                <a:path w="2564129" h="2599054">
                  <a:moveTo>
                    <a:pt x="0" y="0"/>
                  </a:moveTo>
                  <a:lnTo>
                    <a:pt x="2563571" y="0"/>
                  </a:lnTo>
                  <a:lnTo>
                    <a:pt x="2563571" y="2598483"/>
                  </a:lnTo>
                  <a:lnTo>
                    <a:pt x="0" y="2598483"/>
                  </a:lnTo>
                  <a:lnTo>
                    <a:pt x="0" y="0"/>
                  </a:lnTo>
                  <a:close/>
                </a:path>
              </a:pathLst>
            </a:custGeom>
            <a:ln w="9359">
              <a:solidFill>
                <a:srgbClr val="000000"/>
              </a:solidFill>
            </a:ln>
          </p:spPr>
          <p:txBody>
            <a:bodyPr wrap="square" lIns="0" tIns="0" rIns="0" bIns="0" rtlCol="0"/>
            <a:lstStyle/>
            <a:p>
              <a:endParaRPr dirty="0"/>
            </a:p>
          </p:txBody>
        </p:sp>
      </p:grpSp>
      <p:grpSp>
        <p:nvGrpSpPr>
          <p:cNvPr id="7" name="object 7"/>
          <p:cNvGrpSpPr/>
          <p:nvPr/>
        </p:nvGrpSpPr>
        <p:grpSpPr>
          <a:xfrm>
            <a:off x="8750522" y="1125721"/>
            <a:ext cx="2628900" cy="2607945"/>
            <a:chOff x="8750522" y="1125721"/>
            <a:chExt cx="2628900" cy="2607945"/>
          </a:xfrm>
        </p:grpSpPr>
        <p:pic>
          <p:nvPicPr>
            <p:cNvPr id="8" name="object 8"/>
            <p:cNvPicPr/>
            <p:nvPr/>
          </p:nvPicPr>
          <p:blipFill>
            <a:blip r:embed="rId3" cstate="print"/>
            <a:stretch>
              <a:fillRect/>
            </a:stretch>
          </p:blipFill>
          <p:spPr>
            <a:xfrm>
              <a:off x="8759875" y="1135100"/>
              <a:ext cx="2609634" cy="2589110"/>
            </a:xfrm>
            <a:prstGeom prst="rect">
              <a:avLst/>
            </a:prstGeom>
          </p:spPr>
        </p:pic>
        <p:sp>
          <p:nvSpPr>
            <p:cNvPr id="9" name="object 9"/>
            <p:cNvSpPr/>
            <p:nvPr/>
          </p:nvSpPr>
          <p:spPr>
            <a:xfrm>
              <a:off x="8755202" y="1130401"/>
              <a:ext cx="2619375" cy="2599055"/>
            </a:xfrm>
            <a:custGeom>
              <a:avLst/>
              <a:gdLst/>
              <a:ahLst/>
              <a:cxnLst/>
              <a:rect l="l" t="t" r="r" b="b"/>
              <a:pathLst>
                <a:path w="2619375" h="2599054">
                  <a:moveTo>
                    <a:pt x="0" y="0"/>
                  </a:moveTo>
                  <a:lnTo>
                    <a:pt x="2618994" y="0"/>
                  </a:lnTo>
                  <a:lnTo>
                    <a:pt x="2618994" y="2598483"/>
                  </a:lnTo>
                  <a:lnTo>
                    <a:pt x="0" y="2598483"/>
                  </a:lnTo>
                  <a:lnTo>
                    <a:pt x="0" y="0"/>
                  </a:lnTo>
                  <a:close/>
                </a:path>
              </a:pathLst>
            </a:custGeom>
            <a:ln w="9359">
              <a:solidFill>
                <a:srgbClr val="000000"/>
              </a:solidFill>
            </a:ln>
          </p:spPr>
          <p:txBody>
            <a:bodyPr wrap="square" lIns="0" tIns="0" rIns="0" bIns="0" rtlCol="0"/>
            <a:lstStyle/>
            <a:p>
              <a:endParaRPr dirty="0"/>
            </a:p>
          </p:txBody>
        </p:sp>
      </p:grpSp>
      <p:grpSp>
        <p:nvGrpSpPr>
          <p:cNvPr id="10" name="object 10"/>
          <p:cNvGrpSpPr/>
          <p:nvPr/>
        </p:nvGrpSpPr>
        <p:grpSpPr>
          <a:xfrm>
            <a:off x="5842082" y="1125721"/>
            <a:ext cx="2440305" cy="2607945"/>
            <a:chOff x="5842082" y="1125721"/>
            <a:chExt cx="2440305" cy="2607945"/>
          </a:xfrm>
        </p:grpSpPr>
        <p:pic>
          <p:nvPicPr>
            <p:cNvPr id="11" name="object 11"/>
            <p:cNvPicPr/>
            <p:nvPr/>
          </p:nvPicPr>
          <p:blipFill>
            <a:blip r:embed="rId4" cstate="print"/>
            <a:stretch>
              <a:fillRect/>
            </a:stretch>
          </p:blipFill>
          <p:spPr>
            <a:xfrm>
              <a:off x="5851436" y="1135100"/>
              <a:ext cx="2420988" cy="2589110"/>
            </a:xfrm>
            <a:prstGeom prst="rect">
              <a:avLst/>
            </a:prstGeom>
          </p:spPr>
        </p:pic>
        <p:sp>
          <p:nvSpPr>
            <p:cNvPr id="12" name="object 12"/>
            <p:cNvSpPr/>
            <p:nvPr/>
          </p:nvSpPr>
          <p:spPr>
            <a:xfrm>
              <a:off x="5846762" y="1130401"/>
              <a:ext cx="2430780" cy="2599055"/>
            </a:xfrm>
            <a:custGeom>
              <a:avLst/>
              <a:gdLst/>
              <a:ahLst/>
              <a:cxnLst/>
              <a:rect l="l" t="t" r="r" b="b"/>
              <a:pathLst>
                <a:path w="2430779" h="2599054">
                  <a:moveTo>
                    <a:pt x="0" y="0"/>
                  </a:moveTo>
                  <a:lnTo>
                    <a:pt x="2430360" y="0"/>
                  </a:lnTo>
                  <a:lnTo>
                    <a:pt x="2430360" y="2598483"/>
                  </a:lnTo>
                  <a:lnTo>
                    <a:pt x="0" y="2598483"/>
                  </a:lnTo>
                  <a:lnTo>
                    <a:pt x="0" y="0"/>
                  </a:lnTo>
                  <a:close/>
                </a:path>
              </a:pathLst>
            </a:custGeom>
            <a:ln w="9359">
              <a:solidFill>
                <a:srgbClr val="000000"/>
              </a:solidFill>
            </a:ln>
          </p:spPr>
          <p:txBody>
            <a:bodyPr wrap="square" lIns="0" tIns="0" rIns="0" bIns="0" rtlCol="0"/>
            <a:lstStyle/>
            <a:p>
              <a:endParaRPr dirty="0"/>
            </a:p>
          </p:txBody>
        </p:sp>
      </p:grpSp>
      <p:grpSp>
        <p:nvGrpSpPr>
          <p:cNvPr id="13" name="object 13"/>
          <p:cNvGrpSpPr/>
          <p:nvPr/>
        </p:nvGrpSpPr>
        <p:grpSpPr>
          <a:xfrm>
            <a:off x="2751474" y="3961085"/>
            <a:ext cx="2573020" cy="2301875"/>
            <a:chOff x="2751474" y="3961085"/>
            <a:chExt cx="2573020" cy="2301875"/>
          </a:xfrm>
        </p:grpSpPr>
        <p:pic>
          <p:nvPicPr>
            <p:cNvPr id="14" name="object 14"/>
            <p:cNvPicPr/>
            <p:nvPr/>
          </p:nvPicPr>
          <p:blipFill>
            <a:blip r:embed="rId5" cstate="print"/>
            <a:stretch>
              <a:fillRect/>
            </a:stretch>
          </p:blipFill>
          <p:spPr>
            <a:xfrm>
              <a:off x="2760840" y="3970451"/>
              <a:ext cx="2554185" cy="2282748"/>
            </a:xfrm>
            <a:prstGeom prst="rect">
              <a:avLst/>
            </a:prstGeom>
          </p:spPr>
        </p:pic>
        <p:sp>
          <p:nvSpPr>
            <p:cNvPr id="15" name="object 15"/>
            <p:cNvSpPr/>
            <p:nvPr/>
          </p:nvSpPr>
          <p:spPr>
            <a:xfrm>
              <a:off x="2756153" y="3965765"/>
              <a:ext cx="2564130" cy="2292350"/>
            </a:xfrm>
            <a:custGeom>
              <a:avLst/>
              <a:gdLst/>
              <a:ahLst/>
              <a:cxnLst/>
              <a:rect l="l" t="t" r="r" b="b"/>
              <a:pathLst>
                <a:path w="2564129" h="2292350">
                  <a:moveTo>
                    <a:pt x="0" y="0"/>
                  </a:moveTo>
                  <a:lnTo>
                    <a:pt x="2563571" y="0"/>
                  </a:lnTo>
                  <a:lnTo>
                    <a:pt x="2563571" y="2292108"/>
                  </a:lnTo>
                  <a:lnTo>
                    <a:pt x="0" y="2292108"/>
                  </a:lnTo>
                  <a:lnTo>
                    <a:pt x="0" y="0"/>
                  </a:lnTo>
                  <a:close/>
                </a:path>
              </a:pathLst>
            </a:custGeom>
            <a:ln w="9359">
              <a:solidFill>
                <a:srgbClr val="000000"/>
              </a:solidFill>
            </a:ln>
          </p:spPr>
          <p:txBody>
            <a:bodyPr wrap="square" lIns="0" tIns="0" rIns="0" bIns="0" rtlCol="0"/>
            <a:lstStyle/>
            <a:p>
              <a:endParaRPr dirty="0"/>
            </a:p>
          </p:txBody>
        </p:sp>
      </p:grpSp>
      <p:grpSp>
        <p:nvGrpSpPr>
          <p:cNvPr id="16" name="object 16"/>
          <p:cNvGrpSpPr/>
          <p:nvPr/>
        </p:nvGrpSpPr>
        <p:grpSpPr>
          <a:xfrm>
            <a:off x="8750522" y="3961085"/>
            <a:ext cx="2628900" cy="2341245"/>
            <a:chOff x="8750522" y="3961085"/>
            <a:chExt cx="2628900" cy="2341245"/>
          </a:xfrm>
        </p:grpSpPr>
        <p:pic>
          <p:nvPicPr>
            <p:cNvPr id="17" name="object 17"/>
            <p:cNvPicPr/>
            <p:nvPr/>
          </p:nvPicPr>
          <p:blipFill>
            <a:blip r:embed="rId6" cstate="print"/>
            <a:stretch>
              <a:fillRect/>
            </a:stretch>
          </p:blipFill>
          <p:spPr>
            <a:xfrm>
              <a:off x="8759875" y="3970464"/>
              <a:ext cx="2609634" cy="2322347"/>
            </a:xfrm>
            <a:prstGeom prst="rect">
              <a:avLst/>
            </a:prstGeom>
          </p:spPr>
        </p:pic>
        <p:sp>
          <p:nvSpPr>
            <p:cNvPr id="18" name="object 18"/>
            <p:cNvSpPr/>
            <p:nvPr/>
          </p:nvSpPr>
          <p:spPr>
            <a:xfrm>
              <a:off x="8755202" y="3965765"/>
              <a:ext cx="2619375" cy="2331720"/>
            </a:xfrm>
            <a:custGeom>
              <a:avLst/>
              <a:gdLst/>
              <a:ahLst/>
              <a:cxnLst/>
              <a:rect l="l" t="t" r="r" b="b"/>
              <a:pathLst>
                <a:path w="2619375" h="2331720">
                  <a:moveTo>
                    <a:pt x="0" y="0"/>
                  </a:moveTo>
                  <a:lnTo>
                    <a:pt x="2618994" y="0"/>
                  </a:lnTo>
                  <a:lnTo>
                    <a:pt x="2618994" y="2331720"/>
                  </a:lnTo>
                  <a:lnTo>
                    <a:pt x="0" y="2331720"/>
                  </a:lnTo>
                  <a:lnTo>
                    <a:pt x="0" y="0"/>
                  </a:lnTo>
                  <a:close/>
                </a:path>
              </a:pathLst>
            </a:custGeom>
            <a:ln w="9359">
              <a:solidFill>
                <a:srgbClr val="000000"/>
              </a:solidFill>
            </a:ln>
          </p:spPr>
          <p:txBody>
            <a:bodyPr wrap="square" lIns="0" tIns="0" rIns="0" bIns="0" rtlCol="0"/>
            <a:lstStyle/>
            <a:p>
              <a:endParaRPr dirty="0"/>
            </a:p>
          </p:txBody>
        </p:sp>
      </p:grpSp>
      <p:grpSp>
        <p:nvGrpSpPr>
          <p:cNvPr id="19" name="object 19"/>
          <p:cNvGrpSpPr/>
          <p:nvPr/>
        </p:nvGrpSpPr>
        <p:grpSpPr>
          <a:xfrm>
            <a:off x="5842082" y="3961085"/>
            <a:ext cx="2440305" cy="2341245"/>
            <a:chOff x="5842082" y="3961085"/>
            <a:chExt cx="2440305" cy="2341245"/>
          </a:xfrm>
        </p:grpSpPr>
        <p:pic>
          <p:nvPicPr>
            <p:cNvPr id="20" name="object 20"/>
            <p:cNvPicPr/>
            <p:nvPr/>
          </p:nvPicPr>
          <p:blipFill>
            <a:blip r:embed="rId7" cstate="print"/>
            <a:stretch>
              <a:fillRect/>
            </a:stretch>
          </p:blipFill>
          <p:spPr>
            <a:xfrm>
              <a:off x="5851436" y="3970464"/>
              <a:ext cx="2420988" cy="2322347"/>
            </a:xfrm>
            <a:prstGeom prst="rect">
              <a:avLst/>
            </a:prstGeom>
          </p:spPr>
        </p:pic>
        <p:sp>
          <p:nvSpPr>
            <p:cNvPr id="21" name="object 21"/>
            <p:cNvSpPr/>
            <p:nvPr/>
          </p:nvSpPr>
          <p:spPr>
            <a:xfrm>
              <a:off x="5846762" y="3965765"/>
              <a:ext cx="2430780" cy="2331720"/>
            </a:xfrm>
            <a:custGeom>
              <a:avLst/>
              <a:gdLst/>
              <a:ahLst/>
              <a:cxnLst/>
              <a:rect l="l" t="t" r="r" b="b"/>
              <a:pathLst>
                <a:path w="2430779" h="2331720">
                  <a:moveTo>
                    <a:pt x="0" y="0"/>
                  </a:moveTo>
                  <a:lnTo>
                    <a:pt x="2430360" y="0"/>
                  </a:lnTo>
                  <a:lnTo>
                    <a:pt x="2430360" y="2331720"/>
                  </a:lnTo>
                  <a:lnTo>
                    <a:pt x="0" y="2331720"/>
                  </a:lnTo>
                  <a:lnTo>
                    <a:pt x="0" y="0"/>
                  </a:lnTo>
                  <a:close/>
                </a:path>
              </a:pathLst>
            </a:custGeom>
            <a:ln w="9359">
              <a:solidFill>
                <a:srgbClr val="000000"/>
              </a:solidFill>
            </a:ln>
          </p:spPr>
          <p:txBody>
            <a:bodyPr wrap="square" lIns="0" tIns="0" rIns="0" bIns="0" rtlCol="0"/>
            <a:lstStyle/>
            <a:p>
              <a:endParaRPr dirty="0"/>
            </a:p>
          </p:txBody>
        </p:sp>
      </p:grpSp>
      <p:sp>
        <p:nvSpPr>
          <p:cNvPr id="22" name="object 22"/>
          <p:cNvSpPr/>
          <p:nvPr/>
        </p:nvSpPr>
        <p:spPr>
          <a:xfrm>
            <a:off x="5851080" y="483844"/>
            <a:ext cx="3266440" cy="292735"/>
          </a:xfrm>
          <a:custGeom>
            <a:avLst/>
            <a:gdLst/>
            <a:ahLst/>
            <a:cxnLst/>
            <a:rect l="l" t="t" r="r" b="b"/>
            <a:pathLst>
              <a:path w="3266440" h="292734">
                <a:moveTo>
                  <a:pt x="0" y="0"/>
                </a:moveTo>
                <a:lnTo>
                  <a:pt x="3265919" y="0"/>
                </a:lnTo>
                <a:lnTo>
                  <a:pt x="3265919" y="292315"/>
                </a:lnTo>
                <a:lnTo>
                  <a:pt x="0" y="292315"/>
                </a:lnTo>
                <a:lnTo>
                  <a:pt x="0" y="0"/>
                </a:lnTo>
                <a:close/>
              </a:path>
            </a:pathLst>
          </a:custGeom>
          <a:solidFill>
            <a:srgbClr val="FFFFFF"/>
          </a:solidFill>
        </p:spPr>
        <p:txBody>
          <a:bodyPr wrap="square" lIns="0" tIns="0" rIns="0" bIns="0" rtlCol="0"/>
          <a:lstStyle/>
          <a:p>
            <a:endParaRPr dirty="0"/>
          </a:p>
        </p:txBody>
      </p:sp>
      <p:sp>
        <p:nvSpPr>
          <p:cNvPr id="23" name="object 23"/>
          <p:cNvSpPr txBox="1"/>
          <p:nvPr/>
        </p:nvSpPr>
        <p:spPr>
          <a:xfrm>
            <a:off x="5928385" y="517944"/>
            <a:ext cx="2373630" cy="224154"/>
          </a:xfrm>
          <a:prstGeom prst="rect">
            <a:avLst/>
          </a:prstGeom>
        </p:spPr>
        <p:txBody>
          <a:bodyPr vert="horz" wrap="square" lIns="0" tIns="12700" rIns="0" bIns="0" rtlCol="0">
            <a:spAutoFit/>
          </a:bodyPr>
          <a:lstStyle/>
          <a:p>
            <a:pPr marL="12700">
              <a:lnSpc>
                <a:spcPct val="100000"/>
              </a:lnSpc>
              <a:spcBef>
                <a:spcPts val="100"/>
              </a:spcBef>
            </a:pPr>
            <a:r>
              <a:rPr sz="1300" spc="-10" dirty="0">
                <a:solidFill>
                  <a:srgbClr val="BF0000"/>
                </a:solidFill>
                <a:latin typeface="Calibri Light"/>
                <a:cs typeface="Calibri Light"/>
              </a:rPr>
              <a:t>https://nphcdaict.com.ng/publicreg</a:t>
            </a:r>
            <a:endParaRPr sz="1300" dirty="0">
              <a:latin typeface="Calibri Light"/>
              <a:cs typeface="Calibri Light"/>
            </a:endParaRP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38100">
              <a:lnSpc>
                <a:spcPts val="2045"/>
              </a:lnSpc>
            </a:pPr>
            <a:fld id="{81D60167-4931-47E6-BA6A-407CBD079E47}" type="slidenum">
              <a:rPr sz="1800" dirty="0"/>
              <a:t>14</a:t>
            </a:fld>
            <a:endParaRPr sz="1800" dirty="0"/>
          </a:p>
        </p:txBody>
      </p:sp>
      <p:sp>
        <p:nvSpPr>
          <p:cNvPr id="26" name="object 38">
            <a:extLst>
              <a:ext uri="{FF2B5EF4-FFF2-40B4-BE49-F238E27FC236}">
                <a16:creationId xmlns:a16="http://schemas.microsoft.com/office/drawing/2014/main" id="{85C7D6CD-B3CD-43C5-A78D-2D03ECAF488E}"/>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2664" y="154698"/>
            <a:ext cx="3818890" cy="452755"/>
          </a:xfrm>
          <a:prstGeom prst="rect">
            <a:avLst/>
          </a:prstGeom>
        </p:spPr>
        <p:txBody>
          <a:bodyPr vert="horz" wrap="square" lIns="0" tIns="12700" rIns="0" bIns="0" rtlCol="0">
            <a:spAutoFit/>
          </a:bodyPr>
          <a:lstStyle/>
          <a:p>
            <a:pPr marL="12700">
              <a:lnSpc>
                <a:spcPct val="100000"/>
              </a:lnSpc>
              <a:spcBef>
                <a:spcPts val="100"/>
              </a:spcBef>
            </a:pPr>
            <a:r>
              <a:rPr lang="gsw-FR" sz="2800" b="0" spc="-15">
                <a:latin typeface="Calibri Light"/>
                <a:cs typeface="Calibri Light"/>
              </a:rPr>
              <a:t>Mise en service……(2/2)</a:t>
            </a:r>
            <a:endParaRPr lang="gsw-FR" sz="2800">
              <a:latin typeface="Calibri Light"/>
              <a:cs typeface="Calibri Light"/>
            </a:endParaRPr>
          </a:p>
        </p:txBody>
      </p:sp>
      <p:grpSp>
        <p:nvGrpSpPr>
          <p:cNvPr id="3" name="object 3"/>
          <p:cNvGrpSpPr/>
          <p:nvPr/>
        </p:nvGrpSpPr>
        <p:grpSpPr>
          <a:xfrm>
            <a:off x="2194560" y="1342322"/>
            <a:ext cx="4538345" cy="1530350"/>
            <a:chOff x="2194560" y="1342322"/>
            <a:chExt cx="4538345" cy="1530350"/>
          </a:xfrm>
        </p:grpSpPr>
        <p:pic>
          <p:nvPicPr>
            <p:cNvPr id="4" name="object 4"/>
            <p:cNvPicPr/>
            <p:nvPr/>
          </p:nvPicPr>
          <p:blipFill>
            <a:blip r:embed="rId3" cstate="print"/>
            <a:stretch>
              <a:fillRect/>
            </a:stretch>
          </p:blipFill>
          <p:spPr>
            <a:xfrm>
              <a:off x="2214609" y="1342322"/>
              <a:ext cx="323502" cy="441794"/>
            </a:xfrm>
            <a:prstGeom prst="rect">
              <a:avLst/>
            </a:prstGeom>
          </p:spPr>
        </p:pic>
        <p:pic>
          <p:nvPicPr>
            <p:cNvPr id="5" name="object 5"/>
            <p:cNvPicPr/>
            <p:nvPr/>
          </p:nvPicPr>
          <p:blipFill>
            <a:blip r:embed="rId4" cstate="print"/>
            <a:stretch>
              <a:fillRect/>
            </a:stretch>
          </p:blipFill>
          <p:spPr>
            <a:xfrm>
              <a:off x="2194560" y="2161794"/>
              <a:ext cx="376923" cy="517321"/>
            </a:xfrm>
            <a:prstGeom prst="rect">
              <a:avLst/>
            </a:prstGeom>
          </p:spPr>
        </p:pic>
        <p:pic>
          <p:nvPicPr>
            <p:cNvPr id="6" name="object 6"/>
            <p:cNvPicPr/>
            <p:nvPr/>
          </p:nvPicPr>
          <p:blipFill>
            <a:blip r:embed="rId5" cstate="print"/>
            <a:stretch>
              <a:fillRect/>
            </a:stretch>
          </p:blipFill>
          <p:spPr>
            <a:xfrm>
              <a:off x="5970600" y="1953757"/>
              <a:ext cx="762172" cy="918677"/>
            </a:xfrm>
            <a:prstGeom prst="rect">
              <a:avLst/>
            </a:prstGeom>
          </p:spPr>
        </p:pic>
      </p:grpSp>
      <p:sp>
        <p:nvSpPr>
          <p:cNvPr id="7" name="object 7"/>
          <p:cNvSpPr txBox="1"/>
          <p:nvPr/>
        </p:nvSpPr>
        <p:spPr>
          <a:xfrm>
            <a:off x="1397063" y="1418653"/>
            <a:ext cx="802640" cy="456535"/>
          </a:xfrm>
          <a:prstGeom prst="rect">
            <a:avLst/>
          </a:prstGeom>
        </p:spPr>
        <p:txBody>
          <a:bodyPr vert="horz" wrap="square" lIns="0" tIns="12700" rIns="0" bIns="0" rtlCol="0">
            <a:spAutoFit/>
          </a:bodyPr>
          <a:lstStyle/>
          <a:p>
            <a:pPr marL="12700" marR="5080" indent="30480">
              <a:lnSpc>
                <a:spcPct val="100000"/>
              </a:lnSpc>
              <a:spcBef>
                <a:spcPts val="100"/>
              </a:spcBef>
            </a:pPr>
            <a:r>
              <a:rPr lang="fr-FR" sz="700" i="1" spc="-10" dirty="0">
                <a:cs typeface="Calibri"/>
              </a:rPr>
              <a:t>Auto-inscription pour la vaccination contre la COVID-19
</a:t>
            </a:r>
            <a:endParaRPr sz="700" dirty="0">
              <a:latin typeface="Calibri"/>
              <a:cs typeface="Calibri"/>
            </a:endParaRPr>
          </a:p>
        </p:txBody>
      </p:sp>
      <p:sp>
        <p:nvSpPr>
          <p:cNvPr id="8" name="object 8"/>
          <p:cNvSpPr txBox="1"/>
          <p:nvPr/>
        </p:nvSpPr>
        <p:spPr>
          <a:xfrm>
            <a:off x="2525306" y="1525219"/>
            <a:ext cx="932815" cy="132715"/>
          </a:xfrm>
          <a:prstGeom prst="rect">
            <a:avLst/>
          </a:prstGeom>
        </p:spPr>
        <p:txBody>
          <a:bodyPr vert="horz" wrap="square" lIns="0" tIns="12700" rIns="0" bIns="0" rtlCol="0">
            <a:spAutoFit/>
          </a:bodyPr>
          <a:lstStyle/>
          <a:p>
            <a:pPr marL="12700">
              <a:lnSpc>
                <a:spcPct val="100000"/>
              </a:lnSpc>
              <a:spcBef>
                <a:spcPts val="100"/>
              </a:spcBef>
              <a:tabLst>
                <a:tab pos="918844" algn="l"/>
              </a:tabLst>
            </a:pPr>
            <a:r>
              <a:rPr sz="700" u="sng" dirty="0">
                <a:uFill>
                  <a:solidFill>
                    <a:srgbClr val="000000"/>
                  </a:solidFill>
                </a:uFill>
                <a:latin typeface="Times New Roman"/>
                <a:cs typeface="Times New Roman"/>
              </a:rPr>
              <a:t> 	</a:t>
            </a:r>
            <a:endParaRPr sz="700" dirty="0">
              <a:latin typeface="Times New Roman"/>
              <a:cs typeface="Times New Roman"/>
            </a:endParaRPr>
          </a:p>
        </p:txBody>
      </p:sp>
      <p:sp>
        <p:nvSpPr>
          <p:cNvPr id="9" name="object 9"/>
          <p:cNvSpPr txBox="1"/>
          <p:nvPr/>
        </p:nvSpPr>
        <p:spPr>
          <a:xfrm>
            <a:off x="1680375" y="2761094"/>
            <a:ext cx="1116965" cy="330860"/>
          </a:xfrm>
          <a:prstGeom prst="rect">
            <a:avLst/>
          </a:prstGeom>
        </p:spPr>
        <p:txBody>
          <a:bodyPr vert="horz" wrap="square" lIns="0" tIns="12700" rIns="0" bIns="0" rtlCol="0">
            <a:spAutoFit/>
          </a:bodyPr>
          <a:lstStyle/>
          <a:p>
            <a:pPr marL="183515" indent="-171450">
              <a:lnSpc>
                <a:spcPct val="100000"/>
              </a:lnSpc>
              <a:spcBef>
                <a:spcPts val="100"/>
              </a:spcBef>
              <a:buFont typeface="Arial MT"/>
              <a:buChar char="•"/>
              <a:tabLst>
                <a:tab pos="183515" algn="l"/>
                <a:tab pos="184150" algn="l"/>
              </a:tabLst>
            </a:pPr>
            <a:r>
              <a:rPr lang="gsw-FR" sz="700" i="1" spc="-5">
                <a:cs typeface="Calibri"/>
              </a:rPr>
              <a:t>Inscription assistée</a:t>
            </a:r>
            <a:r>
              <a:rPr lang="gsw-FR" sz="700" i="1" spc="-10">
                <a:latin typeface="Calibri"/>
                <a:cs typeface="Calibri"/>
              </a:rPr>
              <a:t>,</a:t>
            </a:r>
            <a:endParaRPr lang="gsw-FR" sz="700">
              <a:latin typeface="Calibri"/>
              <a:cs typeface="Calibri"/>
            </a:endParaRPr>
          </a:p>
          <a:p>
            <a:pPr marL="183515" indent="-171450">
              <a:lnSpc>
                <a:spcPts val="840"/>
              </a:lnSpc>
              <a:buFont typeface="Arial MT"/>
              <a:buChar char="•"/>
              <a:tabLst>
                <a:tab pos="183515" algn="l"/>
                <a:tab pos="184150" algn="l"/>
              </a:tabLst>
            </a:pPr>
            <a:r>
              <a:rPr lang="gsw-FR" sz="700" i="1" spc="-10">
                <a:latin typeface="Calibri"/>
                <a:cs typeface="Calibri"/>
              </a:rPr>
              <a:t>Vaccination</a:t>
            </a:r>
            <a:endParaRPr lang="gsw-FR" sz="700">
              <a:latin typeface="Calibri"/>
              <a:cs typeface="Calibri"/>
            </a:endParaRPr>
          </a:p>
          <a:p>
            <a:pPr marL="183515" indent="-171450">
              <a:lnSpc>
                <a:spcPct val="100000"/>
              </a:lnSpc>
              <a:buFont typeface="Arial MT"/>
              <a:buChar char="•"/>
              <a:tabLst>
                <a:tab pos="183515" algn="l"/>
                <a:tab pos="184150" algn="l"/>
              </a:tabLst>
            </a:pPr>
            <a:r>
              <a:rPr lang="gsw-FR" sz="700" i="1" spc="5">
                <a:cs typeface="Calibri"/>
              </a:rPr>
              <a:t>Documentation de suivi</a:t>
            </a:r>
            <a:endParaRPr lang="gsw-FR" sz="700">
              <a:latin typeface="Calibri"/>
              <a:cs typeface="Calibri"/>
            </a:endParaRPr>
          </a:p>
        </p:txBody>
      </p:sp>
      <p:sp>
        <p:nvSpPr>
          <p:cNvPr id="10" name="object 10"/>
          <p:cNvSpPr txBox="1"/>
          <p:nvPr/>
        </p:nvSpPr>
        <p:spPr>
          <a:xfrm>
            <a:off x="5532018" y="2860090"/>
            <a:ext cx="1560932" cy="548868"/>
          </a:xfrm>
          <a:prstGeom prst="rect">
            <a:avLst/>
          </a:prstGeom>
        </p:spPr>
        <p:txBody>
          <a:bodyPr vert="horz" wrap="square" lIns="0" tIns="12700" rIns="0" bIns="0" rtlCol="0">
            <a:spAutoFit/>
          </a:bodyPr>
          <a:lstStyle/>
          <a:p>
            <a:pPr marL="184150" indent="-172085">
              <a:lnSpc>
                <a:spcPct val="100000"/>
              </a:lnSpc>
              <a:spcBef>
                <a:spcPts val="100"/>
              </a:spcBef>
              <a:buFont typeface="Arial MT"/>
              <a:buChar char="•"/>
              <a:tabLst>
                <a:tab pos="184150" algn="l"/>
                <a:tab pos="184785" algn="l"/>
              </a:tabLst>
            </a:pPr>
            <a:r>
              <a:rPr lang="gsw-FR" sz="700" i="1" spc="-10" dirty="0">
                <a:cs typeface="Calibri"/>
              </a:rPr>
              <a:t>Base de données d’inscription
</a:t>
            </a:r>
            <a:r>
              <a:rPr lang="gsw-FR" sz="700" i="1" dirty="0">
                <a:cs typeface="Calibri"/>
              </a:rPr>
              <a:t>Base de données de vaccination</a:t>
            </a:r>
            <a:endParaRPr lang="gsw-FR" sz="700" dirty="0">
              <a:latin typeface="Calibri"/>
              <a:cs typeface="Calibri"/>
            </a:endParaRPr>
          </a:p>
          <a:p>
            <a:pPr marL="184150" indent="-172085">
              <a:lnSpc>
                <a:spcPts val="835"/>
              </a:lnSpc>
              <a:buFont typeface="Arial MT"/>
              <a:buChar char="•"/>
              <a:tabLst>
                <a:tab pos="184150" algn="l"/>
                <a:tab pos="184785" algn="l"/>
              </a:tabLst>
            </a:pPr>
            <a:r>
              <a:rPr lang="gsw-FR" sz="700" i="1" spc="-5" dirty="0">
                <a:cs typeface="Calibri"/>
              </a:rPr>
              <a:t>Base de données de suivi
Base de données sur les vaccins et les appareils</a:t>
            </a:r>
            <a:endParaRPr lang="gsw-FR" sz="700" dirty="0">
              <a:latin typeface="Calibri"/>
              <a:cs typeface="Calibri"/>
            </a:endParaRPr>
          </a:p>
        </p:txBody>
      </p:sp>
      <p:sp>
        <p:nvSpPr>
          <p:cNvPr id="11" name="object 11"/>
          <p:cNvSpPr txBox="1"/>
          <p:nvPr/>
        </p:nvSpPr>
        <p:spPr>
          <a:xfrm>
            <a:off x="6088214" y="1776678"/>
            <a:ext cx="850545" cy="120546"/>
          </a:xfrm>
          <a:prstGeom prst="rect">
            <a:avLst/>
          </a:prstGeom>
        </p:spPr>
        <p:txBody>
          <a:bodyPr vert="horz" wrap="square" lIns="0" tIns="12700" rIns="0" bIns="0" rtlCol="0">
            <a:spAutoFit/>
          </a:bodyPr>
          <a:lstStyle/>
          <a:p>
            <a:pPr marL="12700">
              <a:lnSpc>
                <a:spcPct val="100000"/>
              </a:lnSpc>
              <a:spcBef>
                <a:spcPts val="100"/>
              </a:spcBef>
            </a:pPr>
            <a:r>
              <a:rPr lang="gsw-FR" sz="700" b="1" i="1" spc="-5">
                <a:latin typeface="Calibri"/>
                <a:cs typeface="Calibri"/>
              </a:rPr>
              <a:t>Serveur de la NPHC</a:t>
            </a:r>
            <a:r>
              <a:rPr lang="gsw-FR" sz="700" b="1" i="1" spc="5">
                <a:latin typeface="Calibri"/>
                <a:cs typeface="Calibri"/>
              </a:rPr>
              <a:t>D</a:t>
            </a:r>
            <a:r>
              <a:rPr lang="gsw-FR" sz="700" b="1" i="1">
                <a:latin typeface="Calibri"/>
                <a:cs typeface="Calibri"/>
              </a:rPr>
              <a:t>A</a:t>
            </a:r>
            <a:r>
              <a:rPr lang="gsw-FR" sz="700" b="1" i="1" spc="-15">
                <a:latin typeface="Calibri"/>
                <a:cs typeface="Calibri"/>
              </a:rPr>
              <a:t> </a:t>
            </a:r>
            <a:endParaRPr lang="gsw-FR" sz="700">
              <a:latin typeface="Calibri"/>
              <a:cs typeface="Calibri"/>
            </a:endParaRPr>
          </a:p>
        </p:txBody>
      </p:sp>
      <p:grpSp>
        <p:nvGrpSpPr>
          <p:cNvPr id="12" name="object 12"/>
          <p:cNvGrpSpPr/>
          <p:nvPr/>
        </p:nvGrpSpPr>
        <p:grpSpPr>
          <a:xfrm>
            <a:off x="2537637" y="1121532"/>
            <a:ext cx="3997325" cy="1628139"/>
            <a:chOff x="2537637" y="1121532"/>
            <a:chExt cx="3997325" cy="1628139"/>
          </a:xfrm>
        </p:grpSpPr>
        <p:pic>
          <p:nvPicPr>
            <p:cNvPr id="13" name="object 13"/>
            <p:cNvPicPr/>
            <p:nvPr/>
          </p:nvPicPr>
          <p:blipFill>
            <a:blip r:embed="rId5" cstate="print"/>
            <a:stretch>
              <a:fillRect/>
            </a:stretch>
          </p:blipFill>
          <p:spPr>
            <a:xfrm>
              <a:off x="6170396" y="1121532"/>
              <a:ext cx="364033" cy="439069"/>
            </a:xfrm>
            <a:prstGeom prst="rect">
              <a:avLst/>
            </a:prstGeom>
          </p:spPr>
        </p:pic>
        <p:pic>
          <p:nvPicPr>
            <p:cNvPr id="14" name="object 14"/>
            <p:cNvPicPr/>
            <p:nvPr/>
          </p:nvPicPr>
          <p:blipFill>
            <a:blip r:embed="rId6" cstate="print"/>
            <a:stretch>
              <a:fillRect/>
            </a:stretch>
          </p:blipFill>
          <p:spPr>
            <a:xfrm>
              <a:off x="6240602" y="1593722"/>
              <a:ext cx="75603" cy="194043"/>
            </a:xfrm>
            <a:prstGeom prst="rect">
              <a:avLst/>
            </a:prstGeom>
          </p:spPr>
        </p:pic>
        <p:sp>
          <p:nvSpPr>
            <p:cNvPr id="15" name="object 15"/>
            <p:cNvSpPr/>
            <p:nvPr/>
          </p:nvSpPr>
          <p:spPr>
            <a:xfrm>
              <a:off x="2608198" y="1281595"/>
              <a:ext cx="3532504" cy="229235"/>
            </a:xfrm>
            <a:custGeom>
              <a:avLst/>
              <a:gdLst/>
              <a:ahLst/>
              <a:cxnLst/>
              <a:rect l="l" t="t" r="r" b="b"/>
              <a:pathLst>
                <a:path w="3532504" h="229234">
                  <a:moveTo>
                    <a:pt x="3531958" y="0"/>
                  </a:moveTo>
                  <a:lnTo>
                    <a:pt x="1730883" y="0"/>
                  </a:lnTo>
                  <a:lnTo>
                    <a:pt x="1730883" y="228968"/>
                  </a:lnTo>
                  <a:lnTo>
                    <a:pt x="0" y="228968"/>
                  </a:lnTo>
                </a:path>
              </a:pathLst>
            </a:custGeom>
            <a:ln w="6479">
              <a:solidFill>
                <a:srgbClr val="EC7C30"/>
              </a:solidFill>
            </a:ln>
          </p:spPr>
          <p:txBody>
            <a:bodyPr wrap="square" lIns="0" tIns="0" rIns="0" bIns="0" rtlCol="0"/>
            <a:lstStyle/>
            <a:p>
              <a:endParaRPr dirty="0"/>
            </a:p>
          </p:txBody>
        </p:sp>
        <p:sp>
          <p:nvSpPr>
            <p:cNvPr id="16" name="object 16"/>
            <p:cNvSpPr/>
            <p:nvPr/>
          </p:nvSpPr>
          <p:spPr>
            <a:xfrm>
              <a:off x="2537637" y="1472755"/>
              <a:ext cx="76200" cy="76200"/>
            </a:xfrm>
            <a:custGeom>
              <a:avLst/>
              <a:gdLst/>
              <a:ahLst/>
              <a:cxnLst/>
              <a:rect l="l" t="t" r="r" b="b"/>
              <a:pathLst>
                <a:path w="76200" h="76200">
                  <a:moveTo>
                    <a:pt x="75603" y="0"/>
                  </a:moveTo>
                  <a:lnTo>
                    <a:pt x="0" y="37807"/>
                  </a:lnTo>
                  <a:lnTo>
                    <a:pt x="75603" y="75603"/>
                  </a:lnTo>
                  <a:lnTo>
                    <a:pt x="75603" y="0"/>
                  </a:lnTo>
                  <a:close/>
                </a:path>
              </a:pathLst>
            </a:custGeom>
            <a:solidFill>
              <a:srgbClr val="EC7C30"/>
            </a:solidFill>
          </p:spPr>
          <p:txBody>
            <a:bodyPr wrap="square" lIns="0" tIns="0" rIns="0" bIns="0" rtlCol="0"/>
            <a:lstStyle/>
            <a:p>
              <a:endParaRPr dirty="0"/>
            </a:p>
          </p:txBody>
        </p:sp>
        <p:pic>
          <p:nvPicPr>
            <p:cNvPr id="17" name="object 17"/>
            <p:cNvPicPr/>
            <p:nvPr/>
          </p:nvPicPr>
          <p:blipFill>
            <a:blip r:embed="rId7" cstate="print"/>
            <a:stretch>
              <a:fillRect/>
            </a:stretch>
          </p:blipFill>
          <p:spPr>
            <a:xfrm>
              <a:off x="4948554" y="1130757"/>
              <a:ext cx="380517" cy="324726"/>
            </a:xfrm>
            <a:prstGeom prst="rect">
              <a:avLst/>
            </a:prstGeom>
          </p:spPr>
        </p:pic>
        <p:pic>
          <p:nvPicPr>
            <p:cNvPr id="18" name="object 18"/>
            <p:cNvPicPr/>
            <p:nvPr/>
          </p:nvPicPr>
          <p:blipFill>
            <a:blip r:embed="rId8" cstate="print"/>
            <a:stretch>
              <a:fillRect/>
            </a:stretch>
          </p:blipFill>
          <p:spPr>
            <a:xfrm>
              <a:off x="6021717" y="2581922"/>
              <a:ext cx="392036" cy="167754"/>
            </a:xfrm>
            <a:prstGeom prst="rect">
              <a:avLst/>
            </a:prstGeom>
          </p:spPr>
        </p:pic>
        <p:sp>
          <p:nvSpPr>
            <p:cNvPr id="19" name="object 19"/>
            <p:cNvSpPr/>
            <p:nvPr/>
          </p:nvSpPr>
          <p:spPr>
            <a:xfrm>
              <a:off x="5855398" y="2167559"/>
              <a:ext cx="76200" cy="76200"/>
            </a:xfrm>
            <a:custGeom>
              <a:avLst/>
              <a:gdLst/>
              <a:ahLst/>
              <a:cxnLst/>
              <a:rect l="l" t="t" r="r" b="b"/>
              <a:pathLst>
                <a:path w="76200" h="76200">
                  <a:moveTo>
                    <a:pt x="0" y="0"/>
                  </a:moveTo>
                  <a:lnTo>
                    <a:pt x="0" y="75603"/>
                  </a:lnTo>
                  <a:lnTo>
                    <a:pt x="75603" y="37795"/>
                  </a:lnTo>
                  <a:lnTo>
                    <a:pt x="0" y="0"/>
                  </a:lnTo>
                  <a:close/>
                </a:path>
              </a:pathLst>
            </a:custGeom>
            <a:solidFill>
              <a:srgbClr val="000000"/>
            </a:solidFill>
          </p:spPr>
          <p:txBody>
            <a:bodyPr wrap="square" lIns="0" tIns="0" rIns="0" bIns="0" rtlCol="0"/>
            <a:lstStyle/>
            <a:p>
              <a:endParaRPr dirty="0"/>
            </a:p>
          </p:txBody>
        </p:sp>
        <p:sp>
          <p:nvSpPr>
            <p:cNvPr id="20" name="object 20"/>
            <p:cNvSpPr/>
            <p:nvPr/>
          </p:nvSpPr>
          <p:spPr>
            <a:xfrm>
              <a:off x="2642044" y="2421000"/>
              <a:ext cx="3218180" cy="3810"/>
            </a:xfrm>
            <a:custGeom>
              <a:avLst/>
              <a:gdLst/>
              <a:ahLst/>
              <a:cxnLst/>
              <a:rect l="l" t="t" r="r" b="b"/>
              <a:pathLst>
                <a:path w="3218179" h="3810">
                  <a:moveTo>
                    <a:pt x="0" y="0"/>
                  </a:moveTo>
                  <a:lnTo>
                    <a:pt x="3218040" y="3238"/>
                  </a:lnTo>
                </a:path>
              </a:pathLst>
            </a:custGeom>
            <a:ln w="6479">
              <a:solidFill>
                <a:srgbClr val="000000"/>
              </a:solidFill>
            </a:ln>
          </p:spPr>
          <p:txBody>
            <a:bodyPr wrap="square" lIns="0" tIns="0" rIns="0" bIns="0" rtlCol="0"/>
            <a:lstStyle/>
            <a:p>
              <a:endParaRPr dirty="0"/>
            </a:p>
          </p:txBody>
        </p:sp>
        <p:sp>
          <p:nvSpPr>
            <p:cNvPr id="21" name="object 21"/>
            <p:cNvSpPr/>
            <p:nvPr/>
          </p:nvSpPr>
          <p:spPr>
            <a:xfrm>
              <a:off x="2571483" y="2383205"/>
              <a:ext cx="3359785" cy="79375"/>
            </a:xfrm>
            <a:custGeom>
              <a:avLst/>
              <a:gdLst/>
              <a:ahLst/>
              <a:cxnLst/>
              <a:rect l="l" t="t" r="r" b="b"/>
              <a:pathLst>
                <a:path w="3359785" h="79375">
                  <a:moveTo>
                    <a:pt x="75590" y="0"/>
                  </a:moveTo>
                  <a:lnTo>
                    <a:pt x="0" y="37795"/>
                  </a:lnTo>
                  <a:lnTo>
                    <a:pt x="75590" y="75590"/>
                  </a:lnTo>
                  <a:lnTo>
                    <a:pt x="75590" y="0"/>
                  </a:lnTo>
                  <a:close/>
                </a:path>
                <a:path w="3359785" h="79375">
                  <a:moveTo>
                    <a:pt x="3359162" y="41033"/>
                  </a:moveTo>
                  <a:lnTo>
                    <a:pt x="3283559" y="3238"/>
                  </a:lnTo>
                  <a:lnTo>
                    <a:pt x="3283559" y="78828"/>
                  </a:lnTo>
                  <a:lnTo>
                    <a:pt x="3359162" y="41033"/>
                  </a:lnTo>
                  <a:close/>
                </a:path>
              </a:pathLst>
            </a:custGeom>
            <a:solidFill>
              <a:srgbClr val="000000"/>
            </a:solidFill>
          </p:spPr>
          <p:txBody>
            <a:bodyPr wrap="square" lIns="0" tIns="0" rIns="0" bIns="0" rtlCol="0"/>
            <a:lstStyle/>
            <a:p>
              <a:endParaRPr dirty="0"/>
            </a:p>
          </p:txBody>
        </p:sp>
        <p:sp>
          <p:nvSpPr>
            <p:cNvPr id="22" name="object 22"/>
            <p:cNvSpPr/>
            <p:nvPr/>
          </p:nvSpPr>
          <p:spPr>
            <a:xfrm>
              <a:off x="2620797" y="1689836"/>
              <a:ext cx="3254375" cy="616585"/>
            </a:xfrm>
            <a:custGeom>
              <a:avLst/>
              <a:gdLst/>
              <a:ahLst/>
              <a:cxnLst/>
              <a:rect l="l" t="t" r="r" b="b"/>
              <a:pathLst>
                <a:path w="3254375" h="616585">
                  <a:moveTo>
                    <a:pt x="3254044" y="616318"/>
                  </a:moveTo>
                  <a:lnTo>
                    <a:pt x="706678" y="616318"/>
                  </a:lnTo>
                  <a:lnTo>
                    <a:pt x="706678" y="0"/>
                  </a:lnTo>
                  <a:lnTo>
                    <a:pt x="0" y="0"/>
                  </a:lnTo>
                </a:path>
              </a:pathLst>
            </a:custGeom>
            <a:ln w="6479">
              <a:solidFill>
                <a:srgbClr val="BE8F00"/>
              </a:solidFill>
            </a:ln>
          </p:spPr>
          <p:txBody>
            <a:bodyPr wrap="square" lIns="0" tIns="0" rIns="0" bIns="0" rtlCol="0"/>
            <a:lstStyle/>
            <a:p>
              <a:endParaRPr dirty="0"/>
            </a:p>
          </p:txBody>
        </p:sp>
        <p:sp>
          <p:nvSpPr>
            <p:cNvPr id="23" name="object 23"/>
            <p:cNvSpPr/>
            <p:nvPr/>
          </p:nvSpPr>
          <p:spPr>
            <a:xfrm>
              <a:off x="2550236" y="1652041"/>
              <a:ext cx="76200" cy="76200"/>
            </a:xfrm>
            <a:custGeom>
              <a:avLst/>
              <a:gdLst/>
              <a:ahLst/>
              <a:cxnLst/>
              <a:rect l="l" t="t" r="r" b="b"/>
              <a:pathLst>
                <a:path w="76200" h="76200">
                  <a:moveTo>
                    <a:pt x="75603" y="0"/>
                  </a:moveTo>
                  <a:lnTo>
                    <a:pt x="0" y="37795"/>
                  </a:lnTo>
                  <a:lnTo>
                    <a:pt x="75603" y="75603"/>
                  </a:lnTo>
                  <a:lnTo>
                    <a:pt x="75603" y="0"/>
                  </a:lnTo>
                  <a:close/>
                </a:path>
              </a:pathLst>
            </a:custGeom>
            <a:solidFill>
              <a:srgbClr val="BE8F00"/>
            </a:solidFill>
          </p:spPr>
          <p:txBody>
            <a:bodyPr wrap="square" lIns="0" tIns="0" rIns="0" bIns="0" rtlCol="0"/>
            <a:lstStyle/>
            <a:p>
              <a:endParaRPr dirty="0"/>
            </a:p>
          </p:txBody>
        </p:sp>
        <p:pic>
          <p:nvPicPr>
            <p:cNvPr id="24" name="object 24"/>
            <p:cNvPicPr/>
            <p:nvPr/>
          </p:nvPicPr>
          <p:blipFill>
            <a:blip r:embed="rId9" cstate="print"/>
            <a:stretch>
              <a:fillRect/>
            </a:stretch>
          </p:blipFill>
          <p:spPr>
            <a:xfrm>
              <a:off x="3884396" y="2064613"/>
              <a:ext cx="820788" cy="516940"/>
            </a:xfrm>
            <a:prstGeom prst="rect">
              <a:avLst/>
            </a:prstGeom>
          </p:spPr>
        </p:pic>
        <p:pic>
          <p:nvPicPr>
            <p:cNvPr id="25" name="object 25"/>
            <p:cNvPicPr/>
            <p:nvPr/>
          </p:nvPicPr>
          <p:blipFill>
            <a:blip r:embed="rId10" cstate="print"/>
            <a:stretch>
              <a:fillRect/>
            </a:stretch>
          </p:blipFill>
          <p:spPr>
            <a:xfrm>
              <a:off x="5261038" y="2217242"/>
              <a:ext cx="259562" cy="190436"/>
            </a:xfrm>
            <a:prstGeom prst="rect">
              <a:avLst/>
            </a:prstGeom>
          </p:spPr>
        </p:pic>
      </p:grpSp>
      <p:sp>
        <p:nvSpPr>
          <p:cNvPr id="26" name="object 26"/>
          <p:cNvSpPr txBox="1"/>
          <p:nvPr/>
        </p:nvSpPr>
        <p:spPr>
          <a:xfrm>
            <a:off x="6039979" y="876135"/>
            <a:ext cx="735215" cy="348813"/>
          </a:xfrm>
          <a:prstGeom prst="rect">
            <a:avLst/>
          </a:prstGeom>
        </p:spPr>
        <p:txBody>
          <a:bodyPr vert="horz" wrap="square" lIns="0" tIns="12700" rIns="0" bIns="0" rtlCol="0">
            <a:spAutoFit/>
          </a:bodyPr>
          <a:lstStyle/>
          <a:p>
            <a:pPr marL="167640" marR="5080" indent="-155575">
              <a:lnSpc>
                <a:spcPct val="100000"/>
              </a:lnSpc>
              <a:spcBef>
                <a:spcPts val="100"/>
              </a:spcBef>
            </a:pPr>
            <a:r>
              <a:rPr lang="gsw-FR" sz="700" b="1" i="1">
                <a:cs typeface="Calibri"/>
              </a:rPr>
              <a:t>Passerelle/Service SMS
</a:t>
            </a:r>
            <a:endParaRPr lang="gsw-FR" sz="700">
              <a:latin typeface="Calibri"/>
              <a:cs typeface="Calibri"/>
            </a:endParaRPr>
          </a:p>
        </p:txBody>
      </p:sp>
      <p:sp>
        <p:nvSpPr>
          <p:cNvPr id="27" name="object 27"/>
          <p:cNvSpPr txBox="1"/>
          <p:nvPr/>
        </p:nvSpPr>
        <p:spPr>
          <a:xfrm>
            <a:off x="2254224" y="1226769"/>
            <a:ext cx="270510" cy="132715"/>
          </a:xfrm>
          <a:prstGeom prst="rect">
            <a:avLst/>
          </a:prstGeom>
        </p:spPr>
        <p:txBody>
          <a:bodyPr vert="horz" wrap="square" lIns="0" tIns="12700" rIns="0" bIns="0" rtlCol="0">
            <a:spAutoFit/>
          </a:bodyPr>
          <a:lstStyle/>
          <a:p>
            <a:pPr marL="12700">
              <a:lnSpc>
                <a:spcPct val="100000"/>
              </a:lnSpc>
              <a:spcBef>
                <a:spcPts val="100"/>
              </a:spcBef>
            </a:pPr>
            <a:r>
              <a:rPr sz="700" b="1" i="1" spc="-5" dirty="0">
                <a:solidFill>
                  <a:srgbClr val="BF0000"/>
                </a:solidFill>
                <a:latin typeface="Calibri"/>
                <a:cs typeface="Calibri"/>
              </a:rPr>
              <a:t>Cli</a:t>
            </a:r>
            <a:r>
              <a:rPr sz="700" b="1" i="1" spc="-15" dirty="0">
                <a:solidFill>
                  <a:srgbClr val="BF0000"/>
                </a:solidFill>
                <a:latin typeface="Calibri"/>
                <a:cs typeface="Calibri"/>
              </a:rPr>
              <a:t>e</a:t>
            </a:r>
            <a:r>
              <a:rPr sz="700" b="1" i="1" spc="10" dirty="0">
                <a:solidFill>
                  <a:srgbClr val="BF0000"/>
                </a:solidFill>
                <a:latin typeface="Calibri"/>
                <a:cs typeface="Calibri"/>
              </a:rPr>
              <a:t>n</a:t>
            </a:r>
            <a:r>
              <a:rPr sz="700" b="1" i="1" spc="-5" dirty="0">
                <a:solidFill>
                  <a:srgbClr val="BF0000"/>
                </a:solidFill>
                <a:latin typeface="Calibri"/>
                <a:cs typeface="Calibri"/>
              </a:rPr>
              <a:t>t</a:t>
            </a:r>
            <a:r>
              <a:rPr sz="700" b="1" i="1" dirty="0">
                <a:solidFill>
                  <a:srgbClr val="BF0000"/>
                </a:solidFill>
                <a:latin typeface="Calibri"/>
                <a:cs typeface="Calibri"/>
              </a:rPr>
              <a:t>s</a:t>
            </a:r>
            <a:endParaRPr sz="700" dirty="0">
              <a:latin typeface="Calibri"/>
              <a:cs typeface="Calibri"/>
            </a:endParaRPr>
          </a:p>
        </p:txBody>
      </p:sp>
      <p:sp>
        <p:nvSpPr>
          <p:cNvPr id="28" name="object 28"/>
          <p:cNvSpPr txBox="1"/>
          <p:nvPr/>
        </p:nvSpPr>
        <p:spPr>
          <a:xfrm>
            <a:off x="2044392" y="1946226"/>
            <a:ext cx="875042" cy="348813"/>
          </a:xfrm>
          <a:prstGeom prst="rect">
            <a:avLst/>
          </a:prstGeom>
        </p:spPr>
        <p:txBody>
          <a:bodyPr vert="horz" wrap="square" lIns="0" tIns="12700" rIns="0" bIns="0" rtlCol="0">
            <a:spAutoFit/>
          </a:bodyPr>
          <a:lstStyle/>
          <a:p>
            <a:pPr marL="12700">
              <a:lnSpc>
                <a:spcPct val="100000"/>
              </a:lnSpc>
              <a:spcBef>
                <a:spcPts val="100"/>
              </a:spcBef>
            </a:pPr>
            <a:r>
              <a:rPr lang="gsw-FR" sz="700" b="1" i="1" spc="5">
                <a:solidFill>
                  <a:srgbClr val="BF0000"/>
                </a:solidFill>
                <a:cs typeface="Calibri"/>
              </a:rPr>
              <a:t>Établissements de santé (ES)
</a:t>
            </a:r>
            <a:endParaRPr lang="gsw-FR" sz="700">
              <a:latin typeface="Calibri"/>
              <a:cs typeface="Calibri"/>
            </a:endParaRPr>
          </a:p>
        </p:txBody>
      </p:sp>
      <p:grpSp>
        <p:nvGrpSpPr>
          <p:cNvPr id="29" name="object 29"/>
          <p:cNvGrpSpPr/>
          <p:nvPr/>
        </p:nvGrpSpPr>
        <p:grpSpPr>
          <a:xfrm>
            <a:off x="999446" y="4303728"/>
            <a:ext cx="4327525" cy="1563370"/>
            <a:chOff x="999446" y="4303728"/>
            <a:chExt cx="4327525" cy="1563370"/>
          </a:xfrm>
        </p:grpSpPr>
        <p:pic>
          <p:nvPicPr>
            <p:cNvPr id="30" name="object 30"/>
            <p:cNvPicPr/>
            <p:nvPr/>
          </p:nvPicPr>
          <p:blipFill>
            <a:blip r:embed="rId3" cstate="print"/>
            <a:stretch>
              <a:fillRect/>
            </a:stretch>
          </p:blipFill>
          <p:spPr>
            <a:xfrm>
              <a:off x="999446" y="4303728"/>
              <a:ext cx="309790" cy="453742"/>
            </a:xfrm>
            <a:prstGeom prst="rect">
              <a:avLst/>
            </a:prstGeom>
          </p:spPr>
        </p:pic>
        <p:pic>
          <p:nvPicPr>
            <p:cNvPr id="31" name="object 31"/>
            <p:cNvPicPr/>
            <p:nvPr/>
          </p:nvPicPr>
          <p:blipFill>
            <a:blip r:embed="rId5" cstate="print"/>
            <a:stretch>
              <a:fillRect/>
            </a:stretch>
          </p:blipFill>
          <p:spPr>
            <a:xfrm>
              <a:off x="4596841" y="4922932"/>
              <a:ext cx="729741" cy="943629"/>
            </a:xfrm>
            <a:prstGeom prst="rect">
              <a:avLst/>
            </a:prstGeom>
          </p:spPr>
        </p:pic>
      </p:grpSp>
      <p:sp>
        <p:nvSpPr>
          <p:cNvPr id="32" name="object 32"/>
          <p:cNvSpPr txBox="1"/>
          <p:nvPr/>
        </p:nvSpPr>
        <p:spPr>
          <a:xfrm>
            <a:off x="491655" y="5759538"/>
            <a:ext cx="1535506" cy="241092"/>
          </a:xfrm>
          <a:prstGeom prst="rect">
            <a:avLst/>
          </a:prstGeom>
        </p:spPr>
        <p:txBody>
          <a:bodyPr vert="horz" wrap="square" lIns="0" tIns="12700" rIns="0" bIns="0" rtlCol="0">
            <a:spAutoFit/>
          </a:bodyPr>
          <a:lstStyle/>
          <a:p>
            <a:pPr marL="12700">
              <a:lnSpc>
                <a:spcPct val="100000"/>
              </a:lnSpc>
              <a:spcBef>
                <a:spcPts val="100"/>
              </a:spcBef>
            </a:pPr>
            <a:r>
              <a:rPr lang="fr-FR" sz="700" i="1" spc="-10" dirty="0">
                <a:solidFill>
                  <a:srgbClr val="4371C3"/>
                </a:solidFill>
                <a:cs typeface="Calibri"/>
              </a:rPr>
              <a:t>Vaccination systématique dans les ES
</a:t>
            </a:r>
            <a:endParaRPr sz="700" dirty="0">
              <a:latin typeface="Calibri"/>
              <a:cs typeface="Calibri"/>
            </a:endParaRPr>
          </a:p>
        </p:txBody>
      </p:sp>
      <p:sp>
        <p:nvSpPr>
          <p:cNvPr id="33" name="object 33"/>
          <p:cNvSpPr txBox="1"/>
          <p:nvPr/>
        </p:nvSpPr>
        <p:spPr>
          <a:xfrm>
            <a:off x="4119740" y="5877610"/>
            <a:ext cx="1735658" cy="548868"/>
          </a:xfrm>
          <a:prstGeom prst="rect">
            <a:avLst/>
          </a:prstGeom>
        </p:spPr>
        <p:txBody>
          <a:bodyPr vert="horz" wrap="square" lIns="0" tIns="12700" rIns="0" bIns="0" rtlCol="0">
            <a:spAutoFit/>
          </a:bodyPr>
          <a:lstStyle/>
          <a:p>
            <a:pPr marL="184150" indent="-172085">
              <a:lnSpc>
                <a:spcPct val="100000"/>
              </a:lnSpc>
              <a:spcBef>
                <a:spcPts val="100"/>
              </a:spcBef>
              <a:buFont typeface="Arial MT"/>
              <a:buChar char="•"/>
              <a:tabLst>
                <a:tab pos="184150" algn="l"/>
                <a:tab pos="184785" algn="l"/>
              </a:tabLst>
            </a:pPr>
            <a:r>
              <a:rPr lang="gsw-FR" sz="700" i="1" spc="-10" dirty="0">
                <a:cs typeface="Calibri"/>
              </a:rPr>
              <a:t>Base de données d’inscription
Base de données de vaccination</a:t>
            </a:r>
            <a:endParaRPr lang="gsw-FR" sz="700" dirty="0">
              <a:latin typeface="Calibri"/>
              <a:cs typeface="Calibri"/>
            </a:endParaRPr>
          </a:p>
          <a:p>
            <a:pPr marL="184150" indent="-172085">
              <a:lnSpc>
                <a:spcPts val="835"/>
              </a:lnSpc>
              <a:buFont typeface="Arial MT"/>
              <a:buChar char="•"/>
              <a:tabLst>
                <a:tab pos="184150" algn="l"/>
                <a:tab pos="184785" algn="l"/>
              </a:tabLst>
            </a:pPr>
            <a:r>
              <a:rPr lang="gsw-FR" sz="700" i="1" spc="-10" dirty="0">
                <a:cs typeface="Calibri"/>
              </a:rPr>
              <a:t>Base de données de suivi
Base de données sur les vaccins et les appareils</a:t>
            </a:r>
            <a:endParaRPr lang="gsw-FR" sz="700" dirty="0">
              <a:latin typeface="Calibri"/>
              <a:cs typeface="Calibri"/>
            </a:endParaRPr>
          </a:p>
        </p:txBody>
      </p:sp>
      <p:sp>
        <p:nvSpPr>
          <p:cNvPr id="34" name="object 34"/>
          <p:cNvSpPr txBox="1"/>
          <p:nvPr/>
        </p:nvSpPr>
        <p:spPr>
          <a:xfrm>
            <a:off x="4641734" y="4796891"/>
            <a:ext cx="971905" cy="120546"/>
          </a:xfrm>
          <a:prstGeom prst="rect">
            <a:avLst/>
          </a:prstGeom>
        </p:spPr>
        <p:txBody>
          <a:bodyPr vert="horz" wrap="square" lIns="0" tIns="12700" rIns="0" bIns="0" rtlCol="0">
            <a:spAutoFit/>
          </a:bodyPr>
          <a:lstStyle/>
          <a:p>
            <a:pPr marL="12700">
              <a:lnSpc>
                <a:spcPct val="100000"/>
              </a:lnSpc>
              <a:spcBef>
                <a:spcPts val="100"/>
              </a:spcBef>
            </a:pPr>
            <a:r>
              <a:rPr lang="gsw-FR" sz="700" b="1" i="1" spc="-5">
                <a:latin typeface="Calibri"/>
                <a:cs typeface="Calibri"/>
              </a:rPr>
              <a:t>Serveur de la NPHC</a:t>
            </a:r>
            <a:r>
              <a:rPr lang="gsw-FR" sz="700" b="1" i="1" spc="5">
                <a:latin typeface="Calibri"/>
                <a:cs typeface="Calibri"/>
              </a:rPr>
              <a:t>D</a:t>
            </a:r>
            <a:r>
              <a:rPr lang="gsw-FR" sz="700" b="1" i="1">
                <a:latin typeface="Calibri"/>
                <a:cs typeface="Calibri"/>
              </a:rPr>
              <a:t>A</a:t>
            </a:r>
            <a:endParaRPr lang="gsw-FR" sz="700">
              <a:latin typeface="Calibri"/>
              <a:cs typeface="Calibri"/>
            </a:endParaRPr>
          </a:p>
        </p:txBody>
      </p:sp>
      <p:grpSp>
        <p:nvGrpSpPr>
          <p:cNvPr id="35" name="object 35"/>
          <p:cNvGrpSpPr/>
          <p:nvPr/>
        </p:nvGrpSpPr>
        <p:grpSpPr>
          <a:xfrm>
            <a:off x="1307160" y="4076505"/>
            <a:ext cx="3830320" cy="1672589"/>
            <a:chOff x="1307160" y="4076505"/>
            <a:chExt cx="3830320" cy="1672589"/>
          </a:xfrm>
        </p:grpSpPr>
        <p:pic>
          <p:nvPicPr>
            <p:cNvPr id="36" name="object 36"/>
            <p:cNvPicPr/>
            <p:nvPr/>
          </p:nvPicPr>
          <p:blipFill>
            <a:blip r:embed="rId5" cstate="print"/>
            <a:stretch>
              <a:fillRect/>
            </a:stretch>
          </p:blipFill>
          <p:spPr>
            <a:xfrm>
              <a:off x="4788357" y="4076505"/>
              <a:ext cx="348655" cy="450854"/>
            </a:xfrm>
            <a:prstGeom prst="rect">
              <a:avLst/>
            </a:prstGeom>
          </p:spPr>
        </p:pic>
        <p:pic>
          <p:nvPicPr>
            <p:cNvPr id="37" name="object 37"/>
            <p:cNvPicPr/>
            <p:nvPr/>
          </p:nvPicPr>
          <p:blipFill>
            <a:blip r:embed="rId11" cstate="print"/>
            <a:stretch>
              <a:fillRect/>
            </a:stretch>
          </p:blipFill>
          <p:spPr>
            <a:xfrm>
              <a:off x="4853520" y="4562284"/>
              <a:ext cx="75603" cy="200151"/>
            </a:xfrm>
            <a:prstGeom prst="rect">
              <a:avLst/>
            </a:prstGeom>
          </p:spPr>
        </p:pic>
        <p:sp>
          <p:nvSpPr>
            <p:cNvPr id="38" name="object 38"/>
            <p:cNvSpPr/>
            <p:nvPr/>
          </p:nvSpPr>
          <p:spPr>
            <a:xfrm>
              <a:off x="1377721" y="4243323"/>
              <a:ext cx="3381375" cy="235585"/>
            </a:xfrm>
            <a:custGeom>
              <a:avLst/>
              <a:gdLst/>
              <a:ahLst/>
              <a:cxnLst/>
              <a:rect l="l" t="t" r="r" b="b"/>
              <a:pathLst>
                <a:path w="3381375" h="235585">
                  <a:moveTo>
                    <a:pt x="3381121" y="0"/>
                  </a:moveTo>
                  <a:lnTo>
                    <a:pt x="1655279" y="0"/>
                  </a:lnTo>
                  <a:lnTo>
                    <a:pt x="1655279" y="235076"/>
                  </a:lnTo>
                  <a:lnTo>
                    <a:pt x="0" y="235076"/>
                  </a:lnTo>
                </a:path>
              </a:pathLst>
            </a:custGeom>
            <a:ln w="6479">
              <a:solidFill>
                <a:srgbClr val="BE8F00"/>
              </a:solidFill>
            </a:ln>
          </p:spPr>
          <p:txBody>
            <a:bodyPr wrap="square" lIns="0" tIns="0" rIns="0" bIns="0" rtlCol="0"/>
            <a:lstStyle/>
            <a:p>
              <a:endParaRPr dirty="0"/>
            </a:p>
          </p:txBody>
        </p:sp>
        <p:sp>
          <p:nvSpPr>
            <p:cNvPr id="39" name="object 39"/>
            <p:cNvSpPr/>
            <p:nvPr/>
          </p:nvSpPr>
          <p:spPr>
            <a:xfrm>
              <a:off x="1307160" y="4440605"/>
              <a:ext cx="76200" cy="76200"/>
            </a:xfrm>
            <a:custGeom>
              <a:avLst/>
              <a:gdLst/>
              <a:ahLst/>
              <a:cxnLst/>
              <a:rect l="l" t="t" r="r" b="b"/>
              <a:pathLst>
                <a:path w="76200" h="76200">
                  <a:moveTo>
                    <a:pt x="75603" y="0"/>
                  </a:moveTo>
                  <a:lnTo>
                    <a:pt x="0" y="37795"/>
                  </a:lnTo>
                  <a:lnTo>
                    <a:pt x="75603" y="75590"/>
                  </a:lnTo>
                  <a:lnTo>
                    <a:pt x="75603" y="0"/>
                  </a:lnTo>
                  <a:close/>
                </a:path>
              </a:pathLst>
            </a:custGeom>
            <a:solidFill>
              <a:srgbClr val="BE8F00"/>
            </a:solidFill>
          </p:spPr>
          <p:txBody>
            <a:bodyPr wrap="square" lIns="0" tIns="0" rIns="0" bIns="0" rtlCol="0"/>
            <a:lstStyle/>
            <a:p>
              <a:endParaRPr dirty="0"/>
            </a:p>
          </p:txBody>
        </p:sp>
        <p:pic>
          <p:nvPicPr>
            <p:cNvPr id="40" name="object 40"/>
            <p:cNvPicPr/>
            <p:nvPr/>
          </p:nvPicPr>
          <p:blipFill>
            <a:blip r:embed="rId7" cstate="print"/>
            <a:stretch>
              <a:fillRect/>
            </a:stretch>
          </p:blipFill>
          <p:spPr>
            <a:xfrm>
              <a:off x="3618001" y="4086351"/>
              <a:ext cx="364324" cy="333362"/>
            </a:xfrm>
            <a:prstGeom prst="rect">
              <a:avLst/>
            </a:prstGeom>
          </p:spPr>
        </p:pic>
        <p:pic>
          <p:nvPicPr>
            <p:cNvPr id="41" name="object 41"/>
            <p:cNvPicPr/>
            <p:nvPr/>
          </p:nvPicPr>
          <p:blipFill>
            <a:blip r:embed="rId8" cstate="print"/>
            <a:stretch>
              <a:fillRect/>
            </a:stretch>
          </p:blipFill>
          <p:spPr>
            <a:xfrm>
              <a:off x="4645799" y="5576760"/>
              <a:ext cx="375475" cy="172084"/>
            </a:xfrm>
            <a:prstGeom prst="rect">
              <a:avLst/>
            </a:prstGeom>
          </p:spPr>
        </p:pic>
        <p:sp>
          <p:nvSpPr>
            <p:cNvPr id="42" name="object 42"/>
            <p:cNvSpPr/>
            <p:nvPr/>
          </p:nvSpPr>
          <p:spPr>
            <a:xfrm>
              <a:off x="2245677" y="5422684"/>
              <a:ext cx="2244090" cy="257810"/>
            </a:xfrm>
            <a:custGeom>
              <a:avLst/>
              <a:gdLst/>
              <a:ahLst/>
              <a:cxnLst/>
              <a:rect l="l" t="t" r="r" b="b"/>
              <a:pathLst>
                <a:path w="2244090" h="257810">
                  <a:moveTo>
                    <a:pt x="0" y="257390"/>
                  </a:moveTo>
                  <a:lnTo>
                    <a:pt x="2243518" y="0"/>
                  </a:lnTo>
                </a:path>
              </a:pathLst>
            </a:custGeom>
            <a:ln w="6479">
              <a:solidFill>
                <a:srgbClr val="000000"/>
              </a:solidFill>
            </a:ln>
          </p:spPr>
          <p:txBody>
            <a:bodyPr wrap="square" lIns="0" tIns="0" rIns="0" bIns="0" rtlCol="0"/>
            <a:lstStyle/>
            <a:p>
              <a:endParaRPr dirty="0"/>
            </a:p>
          </p:txBody>
        </p:sp>
        <p:sp>
          <p:nvSpPr>
            <p:cNvPr id="43" name="object 43"/>
            <p:cNvSpPr/>
            <p:nvPr/>
          </p:nvSpPr>
          <p:spPr>
            <a:xfrm>
              <a:off x="2175484" y="5385955"/>
              <a:ext cx="2384425" cy="331470"/>
            </a:xfrm>
            <a:custGeom>
              <a:avLst/>
              <a:gdLst/>
              <a:ahLst/>
              <a:cxnLst/>
              <a:rect l="l" t="t" r="r" b="b"/>
              <a:pathLst>
                <a:path w="2384425" h="331470">
                  <a:moveTo>
                    <a:pt x="79552" y="330847"/>
                  </a:moveTo>
                  <a:lnTo>
                    <a:pt x="70916" y="255968"/>
                  </a:lnTo>
                  <a:lnTo>
                    <a:pt x="0" y="302044"/>
                  </a:lnTo>
                  <a:lnTo>
                    <a:pt x="79552" y="330847"/>
                  </a:lnTo>
                  <a:close/>
                </a:path>
                <a:path w="2384425" h="331470">
                  <a:moveTo>
                    <a:pt x="2383917" y="28803"/>
                  </a:moveTo>
                  <a:lnTo>
                    <a:pt x="2304351" y="0"/>
                  </a:lnTo>
                  <a:lnTo>
                    <a:pt x="2313000" y="74879"/>
                  </a:lnTo>
                  <a:lnTo>
                    <a:pt x="2383917" y="28803"/>
                  </a:lnTo>
                  <a:close/>
                </a:path>
              </a:pathLst>
            </a:custGeom>
            <a:solidFill>
              <a:srgbClr val="000000"/>
            </a:solidFill>
          </p:spPr>
          <p:txBody>
            <a:bodyPr wrap="square" lIns="0" tIns="0" rIns="0" bIns="0" rtlCol="0"/>
            <a:lstStyle/>
            <a:p>
              <a:endParaRPr dirty="0"/>
            </a:p>
          </p:txBody>
        </p:sp>
        <p:sp>
          <p:nvSpPr>
            <p:cNvPr id="44" name="object 44"/>
            <p:cNvSpPr/>
            <p:nvPr/>
          </p:nvSpPr>
          <p:spPr>
            <a:xfrm>
              <a:off x="1391043" y="4662004"/>
              <a:ext cx="3114675" cy="632460"/>
            </a:xfrm>
            <a:custGeom>
              <a:avLst/>
              <a:gdLst/>
              <a:ahLst/>
              <a:cxnLst/>
              <a:rect l="l" t="t" r="r" b="b"/>
              <a:pathLst>
                <a:path w="3114675" h="632460">
                  <a:moveTo>
                    <a:pt x="3114357" y="632155"/>
                  </a:moveTo>
                  <a:lnTo>
                    <a:pt x="673912" y="632155"/>
                  </a:lnTo>
                  <a:lnTo>
                    <a:pt x="673912" y="0"/>
                  </a:lnTo>
                  <a:lnTo>
                    <a:pt x="0" y="0"/>
                  </a:lnTo>
                </a:path>
              </a:pathLst>
            </a:custGeom>
            <a:ln w="6479">
              <a:solidFill>
                <a:srgbClr val="BE8F00"/>
              </a:solidFill>
            </a:ln>
          </p:spPr>
          <p:txBody>
            <a:bodyPr wrap="square" lIns="0" tIns="0" rIns="0" bIns="0" rtlCol="0"/>
            <a:lstStyle/>
            <a:p>
              <a:endParaRPr dirty="0"/>
            </a:p>
          </p:txBody>
        </p:sp>
        <p:sp>
          <p:nvSpPr>
            <p:cNvPr id="45" name="object 45"/>
            <p:cNvSpPr/>
            <p:nvPr/>
          </p:nvSpPr>
          <p:spPr>
            <a:xfrm>
              <a:off x="1320482" y="4624196"/>
              <a:ext cx="76200" cy="76200"/>
            </a:xfrm>
            <a:custGeom>
              <a:avLst/>
              <a:gdLst/>
              <a:ahLst/>
              <a:cxnLst/>
              <a:rect l="l" t="t" r="r" b="b"/>
              <a:pathLst>
                <a:path w="76200" h="76200">
                  <a:moveTo>
                    <a:pt x="75603" y="0"/>
                  </a:moveTo>
                  <a:lnTo>
                    <a:pt x="0" y="37807"/>
                  </a:lnTo>
                  <a:lnTo>
                    <a:pt x="75603" y="75603"/>
                  </a:lnTo>
                  <a:lnTo>
                    <a:pt x="75603" y="0"/>
                  </a:lnTo>
                  <a:close/>
                </a:path>
              </a:pathLst>
            </a:custGeom>
            <a:solidFill>
              <a:srgbClr val="BE8F00"/>
            </a:solidFill>
          </p:spPr>
          <p:txBody>
            <a:bodyPr wrap="square" lIns="0" tIns="0" rIns="0" bIns="0" rtlCol="0"/>
            <a:lstStyle/>
            <a:p>
              <a:endParaRPr dirty="0"/>
            </a:p>
          </p:txBody>
        </p:sp>
        <p:pic>
          <p:nvPicPr>
            <p:cNvPr id="46" name="object 46"/>
            <p:cNvPicPr/>
            <p:nvPr/>
          </p:nvPicPr>
          <p:blipFill>
            <a:blip r:embed="rId9" cstate="print"/>
            <a:stretch>
              <a:fillRect/>
            </a:stretch>
          </p:blipFill>
          <p:spPr>
            <a:xfrm>
              <a:off x="2598839" y="5045773"/>
              <a:ext cx="785876" cy="530986"/>
            </a:xfrm>
            <a:prstGeom prst="rect">
              <a:avLst/>
            </a:prstGeom>
          </p:spPr>
        </p:pic>
        <p:pic>
          <p:nvPicPr>
            <p:cNvPr id="47" name="object 47"/>
            <p:cNvPicPr/>
            <p:nvPr/>
          </p:nvPicPr>
          <p:blipFill>
            <a:blip r:embed="rId12" cstate="print"/>
            <a:stretch>
              <a:fillRect/>
            </a:stretch>
          </p:blipFill>
          <p:spPr>
            <a:xfrm>
              <a:off x="3917518" y="5202364"/>
              <a:ext cx="248399" cy="195478"/>
            </a:xfrm>
            <a:prstGeom prst="rect">
              <a:avLst/>
            </a:prstGeom>
          </p:spPr>
        </p:pic>
      </p:grpSp>
      <p:sp>
        <p:nvSpPr>
          <p:cNvPr id="48" name="object 48"/>
          <p:cNvSpPr txBox="1"/>
          <p:nvPr/>
        </p:nvSpPr>
        <p:spPr>
          <a:xfrm>
            <a:off x="4684940" y="3823817"/>
            <a:ext cx="731609" cy="228268"/>
          </a:xfrm>
          <a:prstGeom prst="rect">
            <a:avLst/>
          </a:prstGeom>
        </p:spPr>
        <p:txBody>
          <a:bodyPr vert="horz" wrap="square" lIns="0" tIns="12700" rIns="0" bIns="0" rtlCol="0">
            <a:spAutoFit/>
          </a:bodyPr>
          <a:lstStyle/>
          <a:p>
            <a:pPr marL="167640" marR="5080" indent="-155575">
              <a:lnSpc>
                <a:spcPct val="100000"/>
              </a:lnSpc>
              <a:spcBef>
                <a:spcPts val="100"/>
              </a:spcBef>
            </a:pPr>
            <a:r>
              <a:rPr lang="gsw-FR" sz="700" b="1" i="1" dirty="0">
                <a:cs typeface="Calibri"/>
              </a:rPr>
              <a:t>Passerelle/service SMS</a:t>
            </a:r>
            <a:endParaRPr lang="gsw-FR" sz="700" dirty="0">
              <a:latin typeface="Calibri"/>
              <a:cs typeface="Calibri"/>
            </a:endParaRPr>
          </a:p>
        </p:txBody>
      </p:sp>
      <p:sp>
        <p:nvSpPr>
          <p:cNvPr id="49" name="object 49"/>
          <p:cNvSpPr txBox="1"/>
          <p:nvPr/>
        </p:nvSpPr>
        <p:spPr>
          <a:xfrm>
            <a:off x="1017257" y="4180928"/>
            <a:ext cx="270510" cy="132715"/>
          </a:xfrm>
          <a:prstGeom prst="rect">
            <a:avLst/>
          </a:prstGeom>
        </p:spPr>
        <p:txBody>
          <a:bodyPr vert="horz" wrap="square" lIns="0" tIns="12700" rIns="0" bIns="0" rtlCol="0">
            <a:spAutoFit/>
          </a:bodyPr>
          <a:lstStyle/>
          <a:p>
            <a:pPr marL="12700">
              <a:lnSpc>
                <a:spcPct val="100000"/>
              </a:lnSpc>
              <a:spcBef>
                <a:spcPts val="100"/>
              </a:spcBef>
            </a:pPr>
            <a:r>
              <a:rPr sz="700" b="1" i="1" spc="-5" dirty="0">
                <a:solidFill>
                  <a:srgbClr val="BF0000"/>
                </a:solidFill>
                <a:latin typeface="Calibri"/>
                <a:cs typeface="Calibri"/>
              </a:rPr>
              <a:t>Cli</a:t>
            </a:r>
            <a:r>
              <a:rPr sz="700" b="1" i="1" spc="-15" dirty="0">
                <a:solidFill>
                  <a:srgbClr val="BF0000"/>
                </a:solidFill>
                <a:latin typeface="Calibri"/>
                <a:cs typeface="Calibri"/>
              </a:rPr>
              <a:t>e</a:t>
            </a:r>
            <a:r>
              <a:rPr sz="700" b="1" i="1" spc="10" dirty="0">
                <a:solidFill>
                  <a:srgbClr val="BF0000"/>
                </a:solidFill>
                <a:latin typeface="Calibri"/>
                <a:cs typeface="Calibri"/>
              </a:rPr>
              <a:t>n</a:t>
            </a:r>
            <a:r>
              <a:rPr sz="700" b="1" i="1" spc="-5" dirty="0">
                <a:solidFill>
                  <a:srgbClr val="BF0000"/>
                </a:solidFill>
                <a:latin typeface="Calibri"/>
                <a:cs typeface="Calibri"/>
              </a:rPr>
              <a:t>t</a:t>
            </a:r>
            <a:r>
              <a:rPr sz="700" b="1" i="1" dirty="0">
                <a:solidFill>
                  <a:srgbClr val="BF0000"/>
                </a:solidFill>
                <a:latin typeface="Calibri"/>
                <a:cs typeface="Calibri"/>
              </a:rPr>
              <a:t>s</a:t>
            </a:r>
            <a:endParaRPr sz="700" dirty="0">
              <a:latin typeface="Calibri"/>
              <a:cs typeface="Calibri"/>
            </a:endParaRPr>
          </a:p>
        </p:txBody>
      </p:sp>
      <p:sp>
        <p:nvSpPr>
          <p:cNvPr id="50" name="object 50"/>
          <p:cNvSpPr txBox="1"/>
          <p:nvPr/>
        </p:nvSpPr>
        <p:spPr>
          <a:xfrm>
            <a:off x="851967" y="4963210"/>
            <a:ext cx="744270" cy="348813"/>
          </a:xfrm>
          <a:prstGeom prst="rect">
            <a:avLst/>
          </a:prstGeom>
        </p:spPr>
        <p:txBody>
          <a:bodyPr vert="horz" wrap="square" lIns="0" tIns="12700" rIns="0" bIns="0" rtlCol="0">
            <a:spAutoFit/>
          </a:bodyPr>
          <a:lstStyle/>
          <a:p>
            <a:pPr marL="12700">
              <a:lnSpc>
                <a:spcPct val="100000"/>
              </a:lnSpc>
              <a:spcBef>
                <a:spcPts val="100"/>
              </a:spcBef>
            </a:pPr>
            <a:r>
              <a:rPr lang="gsw-FR" sz="700" b="1" i="1" spc="5">
                <a:solidFill>
                  <a:srgbClr val="BF0000"/>
                </a:solidFill>
                <a:cs typeface="Calibri"/>
              </a:rPr>
              <a:t>Établissements de santé (ES)
</a:t>
            </a:r>
            <a:endParaRPr lang="gsw-FR" sz="700">
              <a:latin typeface="Calibri"/>
              <a:cs typeface="Calibri"/>
            </a:endParaRPr>
          </a:p>
        </p:txBody>
      </p:sp>
      <p:sp>
        <p:nvSpPr>
          <p:cNvPr id="51" name="object 51"/>
          <p:cNvSpPr/>
          <p:nvPr/>
        </p:nvSpPr>
        <p:spPr>
          <a:xfrm>
            <a:off x="8520124" y="903236"/>
            <a:ext cx="808355" cy="2413635"/>
          </a:xfrm>
          <a:custGeom>
            <a:avLst/>
            <a:gdLst/>
            <a:ahLst/>
            <a:cxnLst/>
            <a:rect l="l" t="t" r="r" b="b"/>
            <a:pathLst>
              <a:path w="808354" h="2413635">
                <a:moveTo>
                  <a:pt x="0" y="0"/>
                </a:moveTo>
                <a:lnTo>
                  <a:pt x="67041" y="938"/>
                </a:lnTo>
                <a:lnTo>
                  <a:pt x="132420" y="3609"/>
                </a:lnTo>
                <a:lnTo>
                  <a:pt x="194475" y="7802"/>
                </a:lnTo>
                <a:lnTo>
                  <a:pt x="251543" y="13300"/>
                </a:lnTo>
                <a:lnTo>
                  <a:pt x="301963" y="19892"/>
                </a:lnTo>
                <a:lnTo>
                  <a:pt x="344072" y="27364"/>
                </a:lnTo>
                <a:lnTo>
                  <a:pt x="396708" y="44091"/>
                </a:lnTo>
                <a:lnTo>
                  <a:pt x="403910" y="52920"/>
                </a:lnTo>
                <a:lnTo>
                  <a:pt x="403910" y="1153439"/>
                </a:lnTo>
                <a:lnTo>
                  <a:pt x="411114" y="1162178"/>
                </a:lnTo>
                <a:lnTo>
                  <a:pt x="463765" y="1178843"/>
                </a:lnTo>
                <a:lnTo>
                  <a:pt x="505894" y="1186326"/>
                </a:lnTo>
                <a:lnTo>
                  <a:pt x="556346" y="1192946"/>
                </a:lnTo>
                <a:lnTo>
                  <a:pt x="613460" y="1198482"/>
                </a:lnTo>
                <a:lnTo>
                  <a:pt x="675579" y="1202710"/>
                </a:lnTo>
                <a:lnTo>
                  <a:pt x="741042" y="1205410"/>
                </a:lnTo>
                <a:lnTo>
                  <a:pt x="808189" y="1206360"/>
                </a:lnTo>
                <a:lnTo>
                  <a:pt x="741042" y="1207310"/>
                </a:lnTo>
                <a:lnTo>
                  <a:pt x="675579" y="1210011"/>
                </a:lnTo>
                <a:lnTo>
                  <a:pt x="613460" y="1214241"/>
                </a:lnTo>
                <a:lnTo>
                  <a:pt x="556346" y="1219778"/>
                </a:lnTo>
                <a:lnTo>
                  <a:pt x="505894" y="1226399"/>
                </a:lnTo>
                <a:lnTo>
                  <a:pt x="463765" y="1233882"/>
                </a:lnTo>
                <a:lnTo>
                  <a:pt x="411114" y="1250545"/>
                </a:lnTo>
                <a:lnTo>
                  <a:pt x="403910" y="1259281"/>
                </a:lnTo>
                <a:lnTo>
                  <a:pt x="403910" y="2359799"/>
                </a:lnTo>
                <a:lnTo>
                  <a:pt x="396708" y="2368644"/>
                </a:lnTo>
                <a:lnTo>
                  <a:pt x="344072" y="2385457"/>
                </a:lnTo>
                <a:lnTo>
                  <a:pt x="301963" y="2392986"/>
                </a:lnTo>
                <a:lnTo>
                  <a:pt x="251543" y="2399638"/>
                </a:lnTo>
                <a:lnTo>
                  <a:pt x="194475" y="2405194"/>
                </a:lnTo>
                <a:lnTo>
                  <a:pt x="132420" y="2409433"/>
                </a:lnTo>
                <a:lnTo>
                  <a:pt x="67041" y="2412138"/>
                </a:lnTo>
                <a:lnTo>
                  <a:pt x="0" y="2413088"/>
                </a:lnTo>
              </a:path>
            </a:pathLst>
          </a:custGeom>
          <a:ln w="6479">
            <a:solidFill>
              <a:srgbClr val="000000"/>
            </a:solidFill>
          </a:ln>
        </p:spPr>
        <p:txBody>
          <a:bodyPr wrap="square" lIns="0" tIns="0" rIns="0" bIns="0" rtlCol="0"/>
          <a:lstStyle/>
          <a:p>
            <a:endParaRPr dirty="0"/>
          </a:p>
        </p:txBody>
      </p:sp>
      <p:pic>
        <p:nvPicPr>
          <p:cNvPr id="52" name="object 52"/>
          <p:cNvPicPr/>
          <p:nvPr/>
        </p:nvPicPr>
        <p:blipFill>
          <a:blip r:embed="rId13" cstate="print"/>
          <a:stretch>
            <a:fillRect/>
          </a:stretch>
        </p:blipFill>
        <p:spPr>
          <a:xfrm>
            <a:off x="4449241" y="3296877"/>
            <a:ext cx="114477" cy="374768"/>
          </a:xfrm>
          <a:prstGeom prst="rect">
            <a:avLst/>
          </a:prstGeom>
        </p:spPr>
      </p:pic>
      <p:sp>
        <p:nvSpPr>
          <p:cNvPr id="53" name="object 53"/>
          <p:cNvSpPr/>
          <p:nvPr/>
        </p:nvSpPr>
        <p:spPr>
          <a:xfrm>
            <a:off x="8620200" y="3935514"/>
            <a:ext cx="784860" cy="2226310"/>
          </a:xfrm>
          <a:custGeom>
            <a:avLst/>
            <a:gdLst/>
            <a:ahLst/>
            <a:cxnLst/>
            <a:rect l="l" t="t" r="r" b="b"/>
            <a:pathLst>
              <a:path w="784859" h="2226310">
                <a:moveTo>
                  <a:pt x="0" y="0"/>
                </a:moveTo>
                <a:lnTo>
                  <a:pt x="73071" y="1149"/>
                </a:lnTo>
                <a:lnTo>
                  <a:pt x="143873" y="4399"/>
                </a:lnTo>
                <a:lnTo>
                  <a:pt x="210102" y="9455"/>
                </a:lnTo>
                <a:lnTo>
                  <a:pt x="269455" y="16022"/>
                </a:lnTo>
                <a:lnTo>
                  <a:pt x="319629" y="23804"/>
                </a:lnTo>
                <a:lnTo>
                  <a:pt x="358319" y="32505"/>
                </a:lnTo>
                <a:lnTo>
                  <a:pt x="392036" y="51485"/>
                </a:lnTo>
                <a:lnTo>
                  <a:pt x="392036" y="1061288"/>
                </a:lnTo>
                <a:lnTo>
                  <a:pt x="400850" y="1070836"/>
                </a:lnTo>
                <a:lnTo>
                  <a:pt x="464462" y="1088803"/>
                </a:lnTo>
                <a:lnTo>
                  <a:pt x="514662" y="1096606"/>
                </a:lnTo>
                <a:lnTo>
                  <a:pt x="574059" y="1103212"/>
                </a:lnTo>
                <a:lnTo>
                  <a:pt x="640354" y="1108311"/>
                </a:lnTo>
                <a:lnTo>
                  <a:pt x="711248" y="1111597"/>
                </a:lnTo>
                <a:lnTo>
                  <a:pt x="784440" y="1112761"/>
                </a:lnTo>
                <a:lnTo>
                  <a:pt x="711248" y="1113925"/>
                </a:lnTo>
                <a:lnTo>
                  <a:pt x="640354" y="1117210"/>
                </a:lnTo>
                <a:lnTo>
                  <a:pt x="574059" y="1122310"/>
                </a:lnTo>
                <a:lnTo>
                  <a:pt x="514662" y="1128917"/>
                </a:lnTo>
                <a:lnTo>
                  <a:pt x="464462" y="1136722"/>
                </a:lnTo>
                <a:lnTo>
                  <a:pt x="425758" y="1145417"/>
                </a:lnTo>
                <a:lnTo>
                  <a:pt x="392036" y="1164247"/>
                </a:lnTo>
                <a:lnTo>
                  <a:pt x="392036" y="2174049"/>
                </a:lnTo>
                <a:lnTo>
                  <a:pt x="383223" y="2183719"/>
                </a:lnTo>
                <a:lnTo>
                  <a:pt x="319629" y="2201843"/>
                </a:lnTo>
                <a:lnTo>
                  <a:pt x="269455" y="2209690"/>
                </a:lnTo>
                <a:lnTo>
                  <a:pt x="210102" y="2216322"/>
                </a:lnTo>
                <a:lnTo>
                  <a:pt x="143873" y="2221435"/>
                </a:lnTo>
                <a:lnTo>
                  <a:pt x="73071" y="2224726"/>
                </a:lnTo>
                <a:lnTo>
                  <a:pt x="0" y="2225890"/>
                </a:lnTo>
              </a:path>
            </a:pathLst>
          </a:custGeom>
          <a:ln w="6479">
            <a:solidFill>
              <a:srgbClr val="000000"/>
            </a:solidFill>
          </a:ln>
        </p:spPr>
        <p:txBody>
          <a:bodyPr wrap="square" lIns="0" tIns="0" rIns="0" bIns="0" rtlCol="0"/>
          <a:lstStyle/>
          <a:p>
            <a:endParaRPr dirty="0"/>
          </a:p>
        </p:txBody>
      </p:sp>
      <p:sp>
        <p:nvSpPr>
          <p:cNvPr id="54" name="object 54"/>
          <p:cNvSpPr txBox="1"/>
          <p:nvPr/>
        </p:nvSpPr>
        <p:spPr>
          <a:xfrm>
            <a:off x="7998383" y="3458057"/>
            <a:ext cx="1644650" cy="333425"/>
          </a:xfrm>
          <a:prstGeom prst="rect">
            <a:avLst/>
          </a:prstGeom>
        </p:spPr>
        <p:txBody>
          <a:bodyPr vert="horz" wrap="square" lIns="0" tIns="12700" rIns="0" bIns="0" rtlCol="0">
            <a:spAutoFit/>
          </a:bodyPr>
          <a:lstStyle/>
          <a:p>
            <a:pPr marL="12700">
              <a:lnSpc>
                <a:spcPct val="100000"/>
              </a:lnSpc>
              <a:spcBef>
                <a:spcPts val="100"/>
              </a:spcBef>
            </a:pPr>
            <a:r>
              <a:rPr lang="en-ZA" sz="1000" b="1" i="1" spc="-5" dirty="0">
                <a:solidFill>
                  <a:srgbClr val="006FBF"/>
                </a:solidFill>
                <a:cs typeface="Calibri"/>
              </a:rPr>
              <a:t>Optimisation et transition
</a:t>
            </a:r>
            <a:endParaRPr sz="1000" dirty="0">
              <a:latin typeface="Calibri"/>
              <a:cs typeface="Calibri"/>
            </a:endParaRPr>
          </a:p>
        </p:txBody>
      </p:sp>
      <p:sp>
        <p:nvSpPr>
          <p:cNvPr id="55" name="object 55"/>
          <p:cNvSpPr txBox="1"/>
          <p:nvPr/>
        </p:nvSpPr>
        <p:spPr>
          <a:xfrm>
            <a:off x="9718103" y="1996452"/>
            <a:ext cx="1414780" cy="382156"/>
          </a:xfrm>
          <a:prstGeom prst="rect">
            <a:avLst/>
          </a:prstGeom>
        </p:spPr>
        <p:txBody>
          <a:bodyPr vert="horz" wrap="square" lIns="0" tIns="12700" rIns="0" bIns="0" rtlCol="0">
            <a:spAutoFit/>
          </a:bodyPr>
          <a:lstStyle/>
          <a:p>
            <a:pPr marL="12700">
              <a:lnSpc>
                <a:spcPct val="100000"/>
              </a:lnSpc>
              <a:spcBef>
                <a:spcPts val="100"/>
              </a:spcBef>
            </a:pPr>
            <a:r>
              <a:rPr lang="gsw-FR" sz="1200" b="1" i="1" spc="-5">
                <a:latin typeface="Calibri"/>
                <a:cs typeface="Calibri"/>
              </a:rPr>
              <a:t>Vaccination contre la COVID-19</a:t>
            </a:r>
            <a:endParaRPr lang="gsw-FR" sz="1200">
              <a:latin typeface="Calibri"/>
              <a:cs typeface="Calibri"/>
            </a:endParaRPr>
          </a:p>
        </p:txBody>
      </p:sp>
      <p:sp>
        <p:nvSpPr>
          <p:cNvPr id="56" name="object 56"/>
          <p:cNvSpPr txBox="1"/>
          <p:nvPr/>
        </p:nvSpPr>
        <p:spPr>
          <a:xfrm>
            <a:off x="9834740" y="4926495"/>
            <a:ext cx="1670685" cy="732765"/>
          </a:xfrm>
          <a:prstGeom prst="rect">
            <a:avLst/>
          </a:prstGeom>
        </p:spPr>
        <p:txBody>
          <a:bodyPr vert="horz" wrap="square" lIns="0" tIns="12700" rIns="0" bIns="0" rtlCol="0">
            <a:spAutoFit/>
          </a:bodyPr>
          <a:lstStyle/>
          <a:p>
            <a:pPr algn="ctr">
              <a:lnSpc>
                <a:spcPts val="1440"/>
              </a:lnSpc>
              <a:spcBef>
                <a:spcPts val="100"/>
              </a:spcBef>
            </a:pPr>
            <a:r>
              <a:rPr lang="gsw-FR" sz="1200" b="1" i="1" spc="-5">
                <a:cs typeface="Calibri"/>
              </a:rPr>
              <a:t>Vaccination systématique
</a:t>
            </a:r>
            <a:r>
              <a:rPr lang="gsw-FR" sz="1000" b="1" i="1" spc="-5">
                <a:solidFill>
                  <a:srgbClr val="4371C3"/>
                </a:solidFill>
                <a:latin typeface="Calibri"/>
                <a:cs typeface="Calibri"/>
              </a:rPr>
              <a:t>(</a:t>
            </a:r>
            <a:r>
              <a:rPr lang="gsw-FR" sz="1000" b="1" i="1" spc="-5">
                <a:solidFill>
                  <a:srgbClr val="4371C3"/>
                </a:solidFill>
                <a:cs typeface="Calibri"/>
              </a:rPr>
              <a:t>Tous les vaccins dans le calendrier de vaccination systématique)</a:t>
            </a:r>
            <a:endParaRPr lang="gsw-FR" sz="1000">
              <a:latin typeface="Calibri"/>
              <a:cs typeface="Calibri"/>
            </a:endParaRPr>
          </a:p>
        </p:txBody>
      </p:sp>
      <p:grpSp>
        <p:nvGrpSpPr>
          <p:cNvPr id="57" name="object 57"/>
          <p:cNvGrpSpPr/>
          <p:nvPr/>
        </p:nvGrpSpPr>
        <p:grpSpPr>
          <a:xfrm>
            <a:off x="5895721" y="5367604"/>
            <a:ext cx="643255" cy="85725"/>
            <a:chOff x="5895721" y="5367604"/>
            <a:chExt cx="643255" cy="85725"/>
          </a:xfrm>
        </p:grpSpPr>
        <p:sp>
          <p:nvSpPr>
            <p:cNvPr id="58" name="object 58"/>
            <p:cNvSpPr/>
            <p:nvPr/>
          </p:nvSpPr>
          <p:spPr>
            <a:xfrm>
              <a:off x="5975273" y="5410085"/>
              <a:ext cx="483870" cy="1270"/>
            </a:xfrm>
            <a:custGeom>
              <a:avLst/>
              <a:gdLst/>
              <a:ahLst/>
              <a:cxnLst/>
              <a:rect l="l" t="t" r="r" b="b"/>
              <a:pathLst>
                <a:path w="483870" h="1270">
                  <a:moveTo>
                    <a:pt x="0" y="0"/>
                  </a:moveTo>
                  <a:lnTo>
                    <a:pt x="483844" y="711"/>
                  </a:lnTo>
                </a:path>
              </a:pathLst>
            </a:custGeom>
            <a:ln w="28439">
              <a:solidFill>
                <a:srgbClr val="BE8F00"/>
              </a:solidFill>
            </a:ln>
          </p:spPr>
          <p:txBody>
            <a:bodyPr wrap="square" lIns="0" tIns="0" rIns="0" bIns="0" rtlCol="0"/>
            <a:lstStyle/>
            <a:p>
              <a:endParaRPr dirty="0"/>
            </a:p>
          </p:txBody>
        </p:sp>
        <p:sp>
          <p:nvSpPr>
            <p:cNvPr id="59" name="object 59"/>
            <p:cNvSpPr/>
            <p:nvPr/>
          </p:nvSpPr>
          <p:spPr>
            <a:xfrm>
              <a:off x="5895721" y="5367604"/>
              <a:ext cx="643255" cy="85725"/>
            </a:xfrm>
            <a:custGeom>
              <a:avLst/>
              <a:gdLst/>
              <a:ahLst/>
              <a:cxnLst/>
              <a:rect l="l" t="t" r="r" b="b"/>
              <a:pathLst>
                <a:path w="643254" h="85725">
                  <a:moveTo>
                    <a:pt x="85318" y="0"/>
                  </a:moveTo>
                  <a:lnTo>
                    <a:pt x="0" y="42481"/>
                  </a:lnTo>
                  <a:lnTo>
                    <a:pt x="85318" y="85318"/>
                  </a:lnTo>
                  <a:lnTo>
                    <a:pt x="85318" y="0"/>
                  </a:lnTo>
                  <a:close/>
                </a:path>
                <a:path w="643254" h="85725">
                  <a:moveTo>
                    <a:pt x="642962" y="43192"/>
                  </a:moveTo>
                  <a:lnTo>
                    <a:pt x="557644" y="355"/>
                  </a:lnTo>
                  <a:lnTo>
                    <a:pt x="557644" y="85674"/>
                  </a:lnTo>
                  <a:lnTo>
                    <a:pt x="642962" y="43192"/>
                  </a:lnTo>
                  <a:close/>
                </a:path>
              </a:pathLst>
            </a:custGeom>
            <a:solidFill>
              <a:srgbClr val="BE8F00"/>
            </a:solidFill>
          </p:spPr>
          <p:txBody>
            <a:bodyPr wrap="square" lIns="0" tIns="0" rIns="0" bIns="0" rtlCol="0"/>
            <a:lstStyle/>
            <a:p>
              <a:endParaRPr dirty="0"/>
            </a:p>
          </p:txBody>
        </p:sp>
      </p:grpSp>
      <p:grpSp>
        <p:nvGrpSpPr>
          <p:cNvPr id="60" name="object 60"/>
          <p:cNvGrpSpPr/>
          <p:nvPr/>
        </p:nvGrpSpPr>
        <p:grpSpPr>
          <a:xfrm>
            <a:off x="6662521" y="4943706"/>
            <a:ext cx="850265" cy="1099185"/>
            <a:chOff x="6662521" y="4943706"/>
            <a:chExt cx="850265" cy="1099185"/>
          </a:xfrm>
        </p:grpSpPr>
        <p:pic>
          <p:nvPicPr>
            <p:cNvPr id="61" name="object 61"/>
            <p:cNvPicPr/>
            <p:nvPr/>
          </p:nvPicPr>
          <p:blipFill>
            <a:blip r:embed="rId5" cstate="print"/>
            <a:stretch>
              <a:fillRect/>
            </a:stretch>
          </p:blipFill>
          <p:spPr>
            <a:xfrm>
              <a:off x="6662521" y="4943706"/>
              <a:ext cx="849757" cy="1098889"/>
            </a:xfrm>
            <a:prstGeom prst="rect">
              <a:avLst/>
            </a:prstGeom>
          </p:spPr>
        </p:pic>
        <p:pic>
          <p:nvPicPr>
            <p:cNvPr id="62" name="object 62"/>
            <p:cNvPicPr/>
            <p:nvPr/>
          </p:nvPicPr>
          <p:blipFill>
            <a:blip r:embed="rId8" cstate="print"/>
            <a:stretch>
              <a:fillRect/>
            </a:stretch>
          </p:blipFill>
          <p:spPr>
            <a:xfrm>
              <a:off x="6775195" y="5639752"/>
              <a:ext cx="375475" cy="172084"/>
            </a:xfrm>
            <a:prstGeom prst="rect">
              <a:avLst/>
            </a:prstGeom>
          </p:spPr>
        </p:pic>
      </p:grpSp>
      <p:sp>
        <p:nvSpPr>
          <p:cNvPr id="63" name="object 63"/>
          <p:cNvSpPr txBox="1"/>
          <p:nvPr/>
        </p:nvSpPr>
        <p:spPr>
          <a:xfrm>
            <a:off x="6581063" y="4686375"/>
            <a:ext cx="914400" cy="348813"/>
          </a:xfrm>
          <a:prstGeom prst="rect">
            <a:avLst/>
          </a:prstGeom>
        </p:spPr>
        <p:txBody>
          <a:bodyPr vert="horz" wrap="square" lIns="0" tIns="12700" rIns="0" bIns="0" rtlCol="0">
            <a:spAutoFit/>
          </a:bodyPr>
          <a:lstStyle/>
          <a:p>
            <a:pPr marL="12700">
              <a:lnSpc>
                <a:spcPct val="100000"/>
              </a:lnSpc>
              <a:spcBef>
                <a:spcPts val="100"/>
              </a:spcBef>
            </a:pPr>
            <a:r>
              <a:rPr lang="gsw-FR" sz="700" b="1" i="1" spc="-5" dirty="0">
                <a:cs typeface="Calibri"/>
              </a:rPr>
              <a:t>Instance nationale DHIS2
</a:t>
            </a:r>
            <a:endParaRPr lang="gsw-FR" sz="700" dirty="0">
              <a:latin typeface="Calibri"/>
              <a:cs typeface="Calibri"/>
            </a:endParaRPr>
          </a:p>
        </p:txBody>
      </p:sp>
      <p:pic>
        <p:nvPicPr>
          <p:cNvPr id="64" name="object 64"/>
          <p:cNvPicPr/>
          <p:nvPr/>
        </p:nvPicPr>
        <p:blipFill>
          <a:blip r:embed="rId14" cstate="print"/>
          <a:stretch>
            <a:fillRect/>
          </a:stretch>
        </p:blipFill>
        <p:spPr>
          <a:xfrm>
            <a:off x="6597725" y="2014194"/>
            <a:ext cx="276123" cy="276123"/>
          </a:xfrm>
          <a:prstGeom prst="rect">
            <a:avLst/>
          </a:prstGeom>
        </p:spPr>
      </p:pic>
      <p:pic>
        <p:nvPicPr>
          <p:cNvPr id="65" name="object 65"/>
          <p:cNvPicPr/>
          <p:nvPr/>
        </p:nvPicPr>
        <p:blipFill>
          <a:blip r:embed="rId15" cstate="print"/>
          <a:stretch>
            <a:fillRect/>
          </a:stretch>
        </p:blipFill>
        <p:spPr>
          <a:xfrm>
            <a:off x="5486400" y="5043233"/>
            <a:ext cx="279361" cy="279361"/>
          </a:xfrm>
          <a:prstGeom prst="rect">
            <a:avLst/>
          </a:prstGeom>
        </p:spPr>
      </p:pic>
      <p:sp>
        <p:nvSpPr>
          <p:cNvPr id="66" name="object 66"/>
          <p:cNvSpPr txBox="1"/>
          <p:nvPr/>
        </p:nvSpPr>
        <p:spPr>
          <a:xfrm>
            <a:off x="5466041" y="5327535"/>
            <a:ext cx="375260" cy="120546"/>
          </a:xfrm>
          <a:prstGeom prst="rect">
            <a:avLst/>
          </a:prstGeom>
        </p:spPr>
        <p:txBody>
          <a:bodyPr vert="horz" wrap="square" lIns="0" tIns="12700" rIns="0" bIns="0" rtlCol="0">
            <a:spAutoFit/>
          </a:bodyPr>
          <a:lstStyle/>
          <a:p>
            <a:pPr marL="12700">
              <a:lnSpc>
                <a:spcPct val="100000"/>
              </a:lnSpc>
              <a:spcBef>
                <a:spcPts val="100"/>
              </a:spcBef>
            </a:pPr>
            <a:r>
              <a:rPr lang="gsw-FR" sz="700" b="1" i="1" spc="-5">
                <a:solidFill>
                  <a:srgbClr val="7E5F00"/>
                </a:solidFill>
                <a:latin typeface="Calibri"/>
                <a:cs typeface="Calibri"/>
              </a:rPr>
              <a:t>A</a:t>
            </a:r>
            <a:r>
              <a:rPr lang="gsw-FR" sz="700" b="1" i="1">
                <a:solidFill>
                  <a:srgbClr val="7E5F00"/>
                </a:solidFill>
                <a:latin typeface="Calibri"/>
                <a:cs typeface="Calibri"/>
              </a:rPr>
              <a:t>n</a:t>
            </a:r>
            <a:r>
              <a:rPr lang="gsw-FR" sz="700" b="1" i="1" spc="5">
                <a:solidFill>
                  <a:srgbClr val="7E5F00"/>
                </a:solidFill>
                <a:latin typeface="Calibri"/>
                <a:cs typeface="Calibri"/>
              </a:rPr>
              <a:t>a</a:t>
            </a:r>
            <a:r>
              <a:rPr lang="gsw-FR" sz="700" b="1" i="1" spc="-15">
                <a:solidFill>
                  <a:srgbClr val="7E5F00"/>
                </a:solidFill>
                <a:latin typeface="Calibri"/>
                <a:cs typeface="Calibri"/>
              </a:rPr>
              <a:t>l</a:t>
            </a:r>
            <a:r>
              <a:rPr lang="gsw-FR" sz="700" b="1" i="1" spc="-10">
                <a:solidFill>
                  <a:srgbClr val="7E5F00"/>
                </a:solidFill>
                <a:latin typeface="Calibri"/>
                <a:cs typeface="Calibri"/>
              </a:rPr>
              <a:t>yse</a:t>
            </a:r>
            <a:endParaRPr lang="gsw-FR" sz="700">
              <a:latin typeface="Calibri"/>
              <a:cs typeface="Calibri"/>
            </a:endParaRPr>
          </a:p>
        </p:txBody>
      </p:sp>
      <p:sp>
        <p:nvSpPr>
          <p:cNvPr id="67" name="object 67"/>
          <p:cNvSpPr txBox="1"/>
          <p:nvPr/>
        </p:nvSpPr>
        <p:spPr>
          <a:xfrm>
            <a:off x="6579984" y="2265730"/>
            <a:ext cx="358775" cy="120546"/>
          </a:xfrm>
          <a:prstGeom prst="rect">
            <a:avLst/>
          </a:prstGeom>
        </p:spPr>
        <p:txBody>
          <a:bodyPr vert="horz" wrap="square" lIns="0" tIns="12700" rIns="0" bIns="0" rtlCol="0">
            <a:spAutoFit/>
          </a:bodyPr>
          <a:lstStyle/>
          <a:p>
            <a:pPr marL="12700">
              <a:lnSpc>
                <a:spcPct val="100000"/>
              </a:lnSpc>
              <a:spcBef>
                <a:spcPts val="100"/>
              </a:spcBef>
            </a:pPr>
            <a:r>
              <a:rPr lang="gsw-FR" sz="700" b="1" i="1" spc="-5">
                <a:solidFill>
                  <a:srgbClr val="7E5F00"/>
                </a:solidFill>
                <a:latin typeface="Calibri"/>
                <a:cs typeface="Calibri"/>
              </a:rPr>
              <a:t>A</a:t>
            </a:r>
            <a:r>
              <a:rPr lang="gsw-FR" sz="700" b="1" i="1">
                <a:solidFill>
                  <a:srgbClr val="7E5F00"/>
                </a:solidFill>
                <a:latin typeface="Calibri"/>
                <a:cs typeface="Calibri"/>
              </a:rPr>
              <a:t>na</a:t>
            </a:r>
            <a:r>
              <a:rPr lang="gsw-FR" sz="700" b="1" i="1" spc="-5">
                <a:solidFill>
                  <a:srgbClr val="7E5F00"/>
                </a:solidFill>
                <a:latin typeface="Calibri"/>
                <a:cs typeface="Calibri"/>
              </a:rPr>
              <a:t>l</a:t>
            </a:r>
            <a:r>
              <a:rPr lang="gsw-FR" sz="700" b="1" i="1" spc="-10">
                <a:solidFill>
                  <a:srgbClr val="7E5F00"/>
                </a:solidFill>
                <a:latin typeface="Calibri"/>
                <a:cs typeface="Calibri"/>
              </a:rPr>
              <a:t>yse</a:t>
            </a:r>
            <a:endParaRPr lang="gsw-FR" sz="700">
              <a:latin typeface="Calibri"/>
              <a:cs typeface="Calibri"/>
            </a:endParaRPr>
          </a:p>
        </p:txBody>
      </p:sp>
      <p:pic>
        <p:nvPicPr>
          <p:cNvPr id="68" name="object 68"/>
          <p:cNvPicPr/>
          <p:nvPr/>
        </p:nvPicPr>
        <p:blipFill>
          <a:blip r:embed="rId16" cstate="print"/>
          <a:stretch>
            <a:fillRect/>
          </a:stretch>
        </p:blipFill>
        <p:spPr>
          <a:xfrm>
            <a:off x="2027161" y="5160606"/>
            <a:ext cx="297002" cy="527037"/>
          </a:xfrm>
          <a:prstGeom prst="rect">
            <a:avLst/>
          </a:prstGeom>
        </p:spPr>
      </p:pic>
      <p:sp>
        <p:nvSpPr>
          <p:cNvPr id="70" name="object 70"/>
          <p:cNvSpPr txBox="1">
            <a:spLocks noGrp="1"/>
          </p:cNvSpPr>
          <p:nvPr>
            <p:ph type="sldNum" sz="quarter" idx="7"/>
          </p:nvPr>
        </p:nvSpPr>
        <p:spPr>
          <a:prstGeom prst="rect">
            <a:avLst/>
          </a:prstGeom>
        </p:spPr>
        <p:txBody>
          <a:bodyPr vert="horz" wrap="square" lIns="0" tIns="0" rIns="0" bIns="0" rtlCol="0">
            <a:spAutoFit/>
          </a:bodyPr>
          <a:lstStyle/>
          <a:p>
            <a:pPr marL="38100">
              <a:lnSpc>
                <a:spcPts val="2045"/>
              </a:lnSpc>
            </a:pPr>
            <a:fld id="{81D60167-4931-47E6-BA6A-407CBD079E47}" type="slidenum">
              <a:rPr sz="1800" dirty="0"/>
              <a:t>15</a:t>
            </a:fld>
            <a:endParaRPr sz="1800" dirty="0"/>
          </a:p>
        </p:txBody>
      </p:sp>
      <p:sp>
        <p:nvSpPr>
          <p:cNvPr id="71" name="object 38">
            <a:extLst>
              <a:ext uri="{FF2B5EF4-FFF2-40B4-BE49-F238E27FC236}">
                <a16:creationId xmlns:a16="http://schemas.microsoft.com/office/drawing/2014/main" id="{2DFC53C2-DE53-4625-AE85-6E58CE91C0FF}"/>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77517" y="1363319"/>
            <a:ext cx="4318635" cy="246221"/>
          </a:xfrm>
          <a:prstGeom prst="rect">
            <a:avLst/>
          </a:prstGeom>
          <a:solidFill>
            <a:srgbClr val="006FBF"/>
          </a:solidFill>
          <a:ln w="9359">
            <a:solidFill>
              <a:srgbClr val="000000"/>
            </a:solidFill>
          </a:ln>
        </p:spPr>
        <p:txBody>
          <a:bodyPr vert="horz" wrap="square" lIns="0" tIns="45720" rIns="0" bIns="0" rtlCol="0">
            <a:spAutoFit/>
          </a:bodyPr>
          <a:lstStyle/>
          <a:p>
            <a:pPr marL="89535">
              <a:lnSpc>
                <a:spcPct val="100000"/>
              </a:lnSpc>
              <a:spcBef>
                <a:spcPts val="360"/>
              </a:spcBef>
            </a:pPr>
            <a:r>
              <a:rPr lang="gsw-FR" sz="1300" b="1">
                <a:solidFill>
                  <a:srgbClr val="FFFFFF"/>
                </a:solidFill>
                <a:latin typeface="Calibri"/>
                <a:cs typeface="Calibri"/>
              </a:rPr>
              <a:t>1)</a:t>
            </a:r>
            <a:r>
              <a:rPr lang="gsw-FR" sz="1300" b="1" spc="-15">
                <a:solidFill>
                  <a:srgbClr val="FFFFFF"/>
                </a:solidFill>
                <a:latin typeface="Calibri"/>
                <a:cs typeface="Calibri"/>
              </a:rPr>
              <a:t> </a:t>
            </a:r>
            <a:r>
              <a:rPr lang="gsw-FR" sz="1300" b="1" spc="-5">
                <a:solidFill>
                  <a:srgbClr val="FFFFFF"/>
                </a:solidFill>
                <a:cs typeface="Calibri"/>
              </a:rPr>
              <a:t>Carte originale dessinée à la main pour microplan</a:t>
            </a:r>
            <a:endParaRPr lang="gsw-FR" sz="1300">
              <a:latin typeface="Calibri"/>
              <a:cs typeface="Calibri"/>
            </a:endParaRPr>
          </a:p>
        </p:txBody>
      </p:sp>
      <p:grpSp>
        <p:nvGrpSpPr>
          <p:cNvPr id="3" name="object 3"/>
          <p:cNvGrpSpPr/>
          <p:nvPr/>
        </p:nvGrpSpPr>
        <p:grpSpPr>
          <a:xfrm>
            <a:off x="1587157" y="1981352"/>
            <a:ext cx="4318635" cy="3776345"/>
            <a:chOff x="1587157" y="1981352"/>
            <a:chExt cx="4318635" cy="3776345"/>
          </a:xfrm>
        </p:grpSpPr>
        <p:pic>
          <p:nvPicPr>
            <p:cNvPr id="4" name="object 4"/>
            <p:cNvPicPr/>
            <p:nvPr/>
          </p:nvPicPr>
          <p:blipFill>
            <a:blip r:embed="rId2" cstate="print"/>
            <a:stretch>
              <a:fillRect/>
            </a:stretch>
          </p:blipFill>
          <p:spPr>
            <a:xfrm>
              <a:off x="1596605" y="1990445"/>
              <a:ext cx="4299483" cy="3729190"/>
            </a:xfrm>
            <a:prstGeom prst="rect">
              <a:avLst/>
            </a:prstGeom>
          </p:spPr>
        </p:pic>
        <p:sp>
          <p:nvSpPr>
            <p:cNvPr id="5" name="object 5"/>
            <p:cNvSpPr/>
            <p:nvPr/>
          </p:nvSpPr>
          <p:spPr>
            <a:xfrm>
              <a:off x="1591919" y="1986114"/>
              <a:ext cx="4309110" cy="3766820"/>
            </a:xfrm>
            <a:custGeom>
              <a:avLst/>
              <a:gdLst/>
              <a:ahLst/>
              <a:cxnLst/>
              <a:rect l="l" t="t" r="r" b="b"/>
              <a:pathLst>
                <a:path w="4309110" h="3766820">
                  <a:moveTo>
                    <a:pt x="0" y="3766680"/>
                  </a:moveTo>
                  <a:lnTo>
                    <a:pt x="0" y="0"/>
                  </a:lnTo>
                  <a:lnTo>
                    <a:pt x="4308843" y="0"/>
                  </a:lnTo>
                  <a:lnTo>
                    <a:pt x="4308843" y="3766680"/>
                  </a:lnTo>
                  <a:lnTo>
                    <a:pt x="0" y="3766680"/>
                  </a:lnTo>
                  <a:close/>
                </a:path>
              </a:pathLst>
            </a:custGeom>
            <a:ln w="9359">
              <a:solidFill>
                <a:srgbClr val="000000"/>
              </a:solidFill>
            </a:ln>
          </p:spPr>
          <p:txBody>
            <a:bodyPr wrap="square" lIns="0" tIns="0" rIns="0" bIns="0" rtlCol="0"/>
            <a:lstStyle/>
            <a:p>
              <a:endParaRPr dirty="0"/>
            </a:p>
          </p:txBody>
        </p:sp>
        <p:sp>
          <p:nvSpPr>
            <p:cNvPr id="6" name="object 6"/>
            <p:cNvSpPr/>
            <p:nvPr/>
          </p:nvSpPr>
          <p:spPr>
            <a:xfrm>
              <a:off x="4961877" y="2495880"/>
              <a:ext cx="245745" cy="302260"/>
            </a:xfrm>
            <a:custGeom>
              <a:avLst/>
              <a:gdLst/>
              <a:ahLst/>
              <a:cxnLst/>
              <a:rect l="l" t="t" r="r" b="b"/>
              <a:pathLst>
                <a:path w="245745" h="302260">
                  <a:moveTo>
                    <a:pt x="122402" y="0"/>
                  </a:moveTo>
                  <a:lnTo>
                    <a:pt x="75777" y="11085"/>
                  </a:lnTo>
                  <a:lnTo>
                    <a:pt x="35464" y="43784"/>
                  </a:lnTo>
                  <a:lnTo>
                    <a:pt x="8963" y="93328"/>
                  </a:lnTo>
                  <a:lnTo>
                    <a:pt x="962" y="130722"/>
                  </a:lnTo>
                  <a:lnTo>
                    <a:pt x="0" y="150837"/>
                  </a:lnTo>
                  <a:lnTo>
                    <a:pt x="962" y="170955"/>
                  </a:lnTo>
                  <a:lnTo>
                    <a:pt x="8963" y="208352"/>
                  </a:lnTo>
                  <a:lnTo>
                    <a:pt x="25161" y="243298"/>
                  </a:lnTo>
                  <a:lnTo>
                    <a:pt x="61201" y="281520"/>
                  </a:lnTo>
                  <a:lnTo>
                    <a:pt x="106005" y="300810"/>
                  </a:lnTo>
                  <a:lnTo>
                    <a:pt x="122402" y="302044"/>
                  </a:lnTo>
                  <a:lnTo>
                    <a:pt x="138800" y="300810"/>
                  </a:lnTo>
                  <a:lnTo>
                    <a:pt x="183603" y="281520"/>
                  </a:lnTo>
                  <a:lnTo>
                    <a:pt x="219644" y="243298"/>
                  </a:lnTo>
                  <a:lnTo>
                    <a:pt x="235897" y="208352"/>
                  </a:lnTo>
                  <a:lnTo>
                    <a:pt x="244143" y="170955"/>
                  </a:lnTo>
                  <a:lnTo>
                    <a:pt x="245160" y="150837"/>
                  </a:lnTo>
                  <a:lnTo>
                    <a:pt x="244143" y="130722"/>
                  </a:lnTo>
                  <a:lnTo>
                    <a:pt x="235897" y="93328"/>
                  </a:lnTo>
                  <a:lnTo>
                    <a:pt x="219644" y="58379"/>
                  </a:lnTo>
                  <a:lnTo>
                    <a:pt x="183603" y="20154"/>
                  </a:lnTo>
                  <a:lnTo>
                    <a:pt x="138800" y="1175"/>
                  </a:lnTo>
                  <a:lnTo>
                    <a:pt x="122402" y="0"/>
                  </a:lnTo>
                  <a:close/>
                </a:path>
              </a:pathLst>
            </a:custGeom>
            <a:solidFill>
              <a:srgbClr val="000099"/>
            </a:solidFill>
          </p:spPr>
          <p:txBody>
            <a:bodyPr wrap="square" lIns="0" tIns="0" rIns="0" bIns="0" rtlCol="0"/>
            <a:lstStyle/>
            <a:p>
              <a:endParaRPr dirty="0"/>
            </a:p>
          </p:txBody>
        </p:sp>
        <p:sp>
          <p:nvSpPr>
            <p:cNvPr id="7" name="object 7"/>
            <p:cNvSpPr/>
            <p:nvPr/>
          </p:nvSpPr>
          <p:spPr>
            <a:xfrm>
              <a:off x="4961877" y="2495880"/>
              <a:ext cx="245745" cy="302260"/>
            </a:xfrm>
            <a:custGeom>
              <a:avLst/>
              <a:gdLst/>
              <a:ahLst/>
              <a:cxnLst/>
              <a:rect l="l" t="t" r="r" b="b"/>
              <a:pathLst>
                <a:path w="245745" h="302260">
                  <a:moveTo>
                    <a:pt x="122402" y="0"/>
                  </a:moveTo>
                  <a:lnTo>
                    <a:pt x="169028" y="11085"/>
                  </a:lnTo>
                  <a:lnTo>
                    <a:pt x="209340" y="43784"/>
                  </a:lnTo>
                  <a:lnTo>
                    <a:pt x="235897" y="93328"/>
                  </a:lnTo>
                  <a:lnTo>
                    <a:pt x="244143" y="130722"/>
                  </a:lnTo>
                  <a:lnTo>
                    <a:pt x="245160" y="150837"/>
                  </a:lnTo>
                  <a:lnTo>
                    <a:pt x="244143" y="170955"/>
                  </a:lnTo>
                  <a:lnTo>
                    <a:pt x="235897" y="208352"/>
                  </a:lnTo>
                  <a:lnTo>
                    <a:pt x="219644" y="243298"/>
                  </a:lnTo>
                  <a:lnTo>
                    <a:pt x="183603" y="281520"/>
                  </a:lnTo>
                  <a:lnTo>
                    <a:pt x="138800" y="300810"/>
                  </a:lnTo>
                  <a:lnTo>
                    <a:pt x="122402" y="302044"/>
                  </a:lnTo>
                  <a:lnTo>
                    <a:pt x="106005" y="300810"/>
                  </a:lnTo>
                  <a:lnTo>
                    <a:pt x="61201" y="281520"/>
                  </a:lnTo>
                  <a:lnTo>
                    <a:pt x="25161" y="243298"/>
                  </a:lnTo>
                  <a:lnTo>
                    <a:pt x="8963" y="208352"/>
                  </a:lnTo>
                  <a:lnTo>
                    <a:pt x="962" y="170955"/>
                  </a:lnTo>
                  <a:lnTo>
                    <a:pt x="0" y="150837"/>
                  </a:lnTo>
                  <a:lnTo>
                    <a:pt x="962" y="130722"/>
                  </a:lnTo>
                  <a:lnTo>
                    <a:pt x="8963" y="93328"/>
                  </a:lnTo>
                  <a:lnTo>
                    <a:pt x="25161" y="58379"/>
                  </a:lnTo>
                  <a:lnTo>
                    <a:pt x="61201" y="20154"/>
                  </a:lnTo>
                  <a:lnTo>
                    <a:pt x="106005" y="1175"/>
                  </a:lnTo>
                  <a:lnTo>
                    <a:pt x="122402" y="0"/>
                  </a:lnTo>
                  <a:close/>
                </a:path>
              </a:pathLst>
            </a:custGeom>
            <a:ln w="9359">
              <a:solidFill>
                <a:srgbClr val="000000"/>
              </a:solidFill>
            </a:ln>
          </p:spPr>
          <p:txBody>
            <a:bodyPr wrap="square" lIns="0" tIns="0" rIns="0" bIns="0" rtlCol="0"/>
            <a:lstStyle/>
            <a:p>
              <a:endParaRPr dirty="0"/>
            </a:p>
          </p:txBody>
        </p:sp>
      </p:grpSp>
      <p:sp>
        <p:nvSpPr>
          <p:cNvPr id="8" name="object 8"/>
          <p:cNvSpPr txBox="1"/>
          <p:nvPr/>
        </p:nvSpPr>
        <p:spPr>
          <a:xfrm>
            <a:off x="4978437" y="2430615"/>
            <a:ext cx="96520" cy="224154"/>
          </a:xfrm>
          <a:prstGeom prst="rect">
            <a:avLst/>
          </a:prstGeom>
        </p:spPr>
        <p:txBody>
          <a:bodyPr vert="horz" wrap="square" lIns="0" tIns="12700" rIns="0" bIns="0" rtlCol="0">
            <a:spAutoFit/>
          </a:bodyPr>
          <a:lstStyle/>
          <a:p>
            <a:pPr>
              <a:lnSpc>
                <a:spcPct val="100000"/>
              </a:lnSpc>
              <a:spcBef>
                <a:spcPts val="100"/>
              </a:spcBef>
            </a:pPr>
            <a:r>
              <a:rPr sz="1300" b="1" dirty="0">
                <a:solidFill>
                  <a:srgbClr val="FFFFFF"/>
                </a:solidFill>
                <a:latin typeface="Calibri"/>
                <a:cs typeface="Calibri"/>
              </a:rPr>
              <a:t>2</a:t>
            </a:r>
            <a:endParaRPr sz="1300" dirty="0">
              <a:latin typeface="Calibri"/>
              <a:cs typeface="Calibri"/>
            </a:endParaRPr>
          </a:p>
        </p:txBody>
      </p:sp>
      <p:grpSp>
        <p:nvGrpSpPr>
          <p:cNvPr id="9" name="object 9"/>
          <p:cNvGrpSpPr/>
          <p:nvPr/>
        </p:nvGrpSpPr>
        <p:grpSpPr>
          <a:xfrm>
            <a:off x="3436111" y="3432518"/>
            <a:ext cx="299085" cy="321945"/>
            <a:chOff x="3436111" y="3432518"/>
            <a:chExt cx="299085" cy="321945"/>
          </a:xfrm>
        </p:grpSpPr>
        <p:sp>
          <p:nvSpPr>
            <p:cNvPr id="10" name="object 10"/>
            <p:cNvSpPr/>
            <p:nvPr/>
          </p:nvSpPr>
          <p:spPr>
            <a:xfrm>
              <a:off x="3440874" y="3437280"/>
              <a:ext cx="289560" cy="312420"/>
            </a:xfrm>
            <a:custGeom>
              <a:avLst/>
              <a:gdLst/>
              <a:ahLst/>
              <a:cxnLst/>
              <a:rect l="l" t="t" r="r" b="b"/>
              <a:pathLst>
                <a:path w="289560" h="312420">
                  <a:moveTo>
                    <a:pt x="144360" y="0"/>
                  </a:moveTo>
                  <a:lnTo>
                    <a:pt x="89287" y="11540"/>
                  </a:lnTo>
                  <a:lnTo>
                    <a:pt x="55894" y="32199"/>
                  </a:lnTo>
                  <a:lnTo>
                    <a:pt x="29737" y="60369"/>
                  </a:lnTo>
                  <a:lnTo>
                    <a:pt x="10485" y="96397"/>
                  </a:lnTo>
                  <a:lnTo>
                    <a:pt x="1109" y="135015"/>
                  </a:lnTo>
                  <a:lnTo>
                    <a:pt x="0" y="155879"/>
                  </a:lnTo>
                  <a:lnTo>
                    <a:pt x="1109" y="176743"/>
                  </a:lnTo>
                  <a:lnTo>
                    <a:pt x="10485" y="215362"/>
                  </a:lnTo>
                  <a:lnTo>
                    <a:pt x="29737" y="251390"/>
                  </a:lnTo>
                  <a:lnTo>
                    <a:pt x="55894" y="279560"/>
                  </a:lnTo>
                  <a:lnTo>
                    <a:pt x="89287" y="300274"/>
                  </a:lnTo>
                  <a:lnTo>
                    <a:pt x="144360" y="312115"/>
                  </a:lnTo>
                  <a:lnTo>
                    <a:pt x="163668" y="310822"/>
                  </a:lnTo>
                  <a:lnTo>
                    <a:pt x="216725" y="290880"/>
                  </a:lnTo>
                  <a:lnTo>
                    <a:pt x="246829" y="266487"/>
                  </a:lnTo>
                  <a:lnTo>
                    <a:pt x="269646" y="233997"/>
                  </a:lnTo>
                  <a:lnTo>
                    <a:pt x="284364" y="196424"/>
                  </a:lnTo>
                  <a:lnTo>
                    <a:pt x="289090" y="155879"/>
                  </a:lnTo>
                  <a:lnTo>
                    <a:pt x="287925" y="135015"/>
                  </a:lnTo>
                  <a:lnTo>
                    <a:pt x="278304" y="96397"/>
                  </a:lnTo>
                  <a:lnTo>
                    <a:pt x="258996" y="60369"/>
                  </a:lnTo>
                  <a:lnTo>
                    <a:pt x="232840" y="32199"/>
                  </a:lnTo>
                  <a:lnTo>
                    <a:pt x="199446" y="11540"/>
                  </a:lnTo>
                  <a:lnTo>
                    <a:pt x="144360" y="0"/>
                  </a:lnTo>
                  <a:close/>
                </a:path>
              </a:pathLst>
            </a:custGeom>
            <a:solidFill>
              <a:srgbClr val="000099"/>
            </a:solidFill>
          </p:spPr>
          <p:txBody>
            <a:bodyPr wrap="square" lIns="0" tIns="0" rIns="0" bIns="0" rtlCol="0"/>
            <a:lstStyle/>
            <a:p>
              <a:endParaRPr dirty="0"/>
            </a:p>
          </p:txBody>
        </p:sp>
        <p:sp>
          <p:nvSpPr>
            <p:cNvPr id="11" name="object 11"/>
            <p:cNvSpPr/>
            <p:nvPr/>
          </p:nvSpPr>
          <p:spPr>
            <a:xfrm>
              <a:off x="3440874" y="3437280"/>
              <a:ext cx="289560" cy="312420"/>
            </a:xfrm>
            <a:custGeom>
              <a:avLst/>
              <a:gdLst/>
              <a:ahLst/>
              <a:cxnLst/>
              <a:rect l="l" t="t" r="r" b="b"/>
              <a:pathLst>
                <a:path w="289560" h="312420">
                  <a:moveTo>
                    <a:pt x="144360" y="0"/>
                  </a:moveTo>
                  <a:lnTo>
                    <a:pt x="199446" y="11540"/>
                  </a:lnTo>
                  <a:lnTo>
                    <a:pt x="232840" y="32199"/>
                  </a:lnTo>
                  <a:lnTo>
                    <a:pt x="258996" y="60369"/>
                  </a:lnTo>
                  <a:lnTo>
                    <a:pt x="278304" y="96397"/>
                  </a:lnTo>
                  <a:lnTo>
                    <a:pt x="287925" y="135015"/>
                  </a:lnTo>
                  <a:lnTo>
                    <a:pt x="289090" y="155879"/>
                  </a:lnTo>
                  <a:lnTo>
                    <a:pt x="287925" y="176743"/>
                  </a:lnTo>
                  <a:lnTo>
                    <a:pt x="278304" y="215362"/>
                  </a:lnTo>
                  <a:lnTo>
                    <a:pt x="258996" y="251390"/>
                  </a:lnTo>
                  <a:lnTo>
                    <a:pt x="232840" y="279560"/>
                  </a:lnTo>
                  <a:lnTo>
                    <a:pt x="199446" y="300274"/>
                  </a:lnTo>
                  <a:lnTo>
                    <a:pt x="144360" y="312115"/>
                  </a:lnTo>
                  <a:lnTo>
                    <a:pt x="125060" y="310822"/>
                  </a:lnTo>
                  <a:lnTo>
                    <a:pt x="72009" y="290880"/>
                  </a:lnTo>
                  <a:lnTo>
                    <a:pt x="41905" y="266487"/>
                  </a:lnTo>
                  <a:lnTo>
                    <a:pt x="19088" y="233997"/>
                  </a:lnTo>
                  <a:lnTo>
                    <a:pt x="4548" y="196424"/>
                  </a:lnTo>
                  <a:lnTo>
                    <a:pt x="0" y="155879"/>
                  </a:lnTo>
                  <a:lnTo>
                    <a:pt x="1109" y="135015"/>
                  </a:lnTo>
                  <a:lnTo>
                    <a:pt x="10485" y="96397"/>
                  </a:lnTo>
                  <a:lnTo>
                    <a:pt x="29737" y="60369"/>
                  </a:lnTo>
                  <a:lnTo>
                    <a:pt x="55894" y="32199"/>
                  </a:lnTo>
                  <a:lnTo>
                    <a:pt x="89287" y="11540"/>
                  </a:lnTo>
                  <a:lnTo>
                    <a:pt x="144360" y="0"/>
                  </a:lnTo>
                  <a:close/>
                </a:path>
              </a:pathLst>
            </a:custGeom>
            <a:ln w="9359">
              <a:solidFill>
                <a:srgbClr val="000000"/>
              </a:solidFill>
            </a:ln>
          </p:spPr>
          <p:txBody>
            <a:bodyPr wrap="square" lIns="0" tIns="0" rIns="0" bIns="0" rtlCol="0"/>
            <a:lstStyle/>
            <a:p>
              <a:endParaRPr dirty="0"/>
            </a:p>
          </p:txBody>
        </p:sp>
      </p:grpSp>
      <p:sp>
        <p:nvSpPr>
          <p:cNvPr id="12" name="object 12"/>
          <p:cNvSpPr txBox="1"/>
          <p:nvPr/>
        </p:nvSpPr>
        <p:spPr>
          <a:xfrm>
            <a:off x="3492360" y="3381743"/>
            <a:ext cx="96520" cy="224154"/>
          </a:xfrm>
          <a:prstGeom prst="rect">
            <a:avLst/>
          </a:prstGeom>
        </p:spPr>
        <p:txBody>
          <a:bodyPr vert="horz" wrap="square" lIns="0" tIns="12700" rIns="0" bIns="0" rtlCol="0">
            <a:spAutoFit/>
          </a:bodyPr>
          <a:lstStyle/>
          <a:p>
            <a:pPr>
              <a:lnSpc>
                <a:spcPct val="100000"/>
              </a:lnSpc>
              <a:spcBef>
                <a:spcPts val="100"/>
              </a:spcBef>
            </a:pPr>
            <a:r>
              <a:rPr sz="1300" b="1" dirty="0">
                <a:solidFill>
                  <a:srgbClr val="FFFFFF"/>
                </a:solidFill>
                <a:latin typeface="Calibri"/>
                <a:cs typeface="Calibri"/>
              </a:rPr>
              <a:t>1</a:t>
            </a:r>
            <a:endParaRPr sz="1300" dirty="0">
              <a:latin typeface="Calibri"/>
              <a:cs typeface="Calibri"/>
            </a:endParaRPr>
          </a:p>
        </p:txBody>
      </p:sp>
      <p:grpSp>
        <p:nvGrpSpPr>
          <p:cNvPr id="13" name="object 13"/>
          <p:cNvGrpSpPr/>
          <p:nvPr/>
        </p:nvGrpSpPr>
        <p:grpSpPr>
          <a:xfrm>
            <a:off x="3347199" y="4699355"/>
            <a:ext cx="241935" cy="321945"/>
            <a:chOff x="3347199" y="4699355"/>
            <a:chExt cx="241935" cy="321945"/>
          </a:xfrm>
        </p:grpSpPr>
        <p:sp>
          <p:nvSpPr>
            <p:cNvPr id="14" name="object 14"/>
            <p:cNvSpPr/>
            <p:nvPr/>
          </p:nvSpPr>
          <p:spPr>
            <a:xfrm>
              <a:off x="3351961" y="4704118"/>
              <a:ext cx="232410" cy="312420"/>
            </a:xfrm>
            <a:custGeom>
              <a:avLst/>
              <a:gdLst/>
              <a:ahLst/>
              <a:cxnLst/>
              <a:rect l="l" t="t" r="r" b="b"/>
              <a:pathLst>
                <a:path w="232410" h="312420">
                  <a:moveTo>
                    <a:pt x="115912" y="0"/>
                  </a:moveTo>
                  <a:lnTo>
                    <a:pt x="71773" y="11540"/>
                  </a:lnTo>
                  <a:lnTo>
                    <a:pt x="33616" y="45272"/>
                  </a:lnTo>
                  <a:lnTo>
                    <a:pt x="8502" y="96397"/>
                  </a:lnTo>
                  <a:lnTo>
                    <a:pt x="899" y="135015"/>
                  </a:lnTo>
                  <a:lnTo>
                    <a:pt x="0" y="155879"/>
                  </a:lnTo>
                  <a:lnTo>
                    <a:pt x="899" y="176743"/>
                  </a:lnTo>
                  <a:lnTo>
                    <a:pt x="8502" y="215362"/>
                  </a:lnTo>
                  <a:lnTo>
                    <a:pt x="23890" y="251391"/>
                  </a:lnTo>
                  <a:lnTo>
                    <a:pt x="57962" y="290880"/>
                  </a:lnTo>
                  <a:lnTo>
                    <a:pt x="100480" y="310833"/>
                  </a:lnTo>
                  <a:lnTo>
                    <a:pt x="115912" y="312127"/>
                  </a:lnTo>
                  <a:lnTo>
                    <a:pt x="131352" y="310833"/>
                  </a:lnTo>
                  <a:lnTo>
                    <a:pt x="173875" y="290880"/>
                  </a:lnTo>
                  <a:lnTo>
                    <a:pt x="207947" y="251391"/>
                  </a:lnTo>
                  <a:lnTo>
                    <a:pt x="223385" y="215362"/>
                  </a:lnTo>
                  <a:lnTo>
                    <a:pt x="231237" y="176743"/>
                  </a:lnTo>
                  <a:lnTo>
                    <a:pt x="232194" y="155879"/>
                  </a:lnTo>
                  <a:lnTo>
                    <a:pt x="231237" y="135015"/>
                  </a:lnTo>
                  <a:lnTo>
                    <a:pt x="223385" y="96397"/>
                  </a:lnTo>
                  <a:lnTo>
                    <a:pt x="207947" y="60369"/>
                  </a:lnTo>
                  <a:lnTo>
                    <a:pt x="173875" y="20878"/>
                  </a:lnTo>
                  <a:lnTo>
                    <a:pt x="131352" y="1237"/>
                  </a:lnTo>
                  <a:lnTo>
                    <a:pt x="115912" y="0"/>
                  </a:lnTo>
                  <a:close/>
                </a:path>
              </a:pathLst>
            </a:custGeom>
            <a:solidFill>
              <a:srgbClr val="000099"/>
            </a:solidFill>
          </p:spPr>
          <p:txBody>
            <a:bodyPr wrap="square" lIns="0" tIns="0" rIns="0" bIns="0" rtlCol="0"/>
            <a:lstStyle/>
            <a:p>
              <a:endParaRPr dirty="0"/>
            </a:p>
          </p:txBody>
        </p:sp>
        <p:sp>
          <p:nvSpPr>
            <p:cNvPr id="15" name="object 15"/>
            <p:cNvSpPr/>
            <p:nvPr/>
          </p:nvSpPr>
          <p:spPr>
            <a:xfrm>
              <a:off x="3351961" y="4704118"/>
              <a:ext cx="232410" cy="312420"/>
            </a:xfrm>
            <a:custGeom>
              <a:avLst/>
              <a:gdLst/>
              <a:ahLst/>
              <a:cxnLst/>
              <a:rect l="l" t="t" r="r" b="b"/>
              <a:pathLst>
                <a:path w="232410" h="312420">
                  <a:moveTo>
                    <a:pt x="115912" y="0"/>
                  </a:moveTo>
                  <a:lnTo>
                    <a:pt x="160064" y="11540"/>
                  </a:lnTo>
                  <a:lnTo>
                    <a:pt x="198221" y="45272"/>
                  </a:lnTo>
                  <a:lnTo>
                    <a:pt x="223385" y="96397"/>
                  </a:lnTo>
                  <a:lnTo>
                    <a:pt x="231237" y="135015"/>
                  </a:lnTo>
                  <a:lnTo>
                    <a:pt x="232194" y="155879"/>
                  </a:lnTo>
                  <a:lnTo>
                    <a:pt x="231237" y="176743"/>
                  </a:lnTo>
                  <a:lnTo>
                    <a:pt x="223385" y="215362"/>
                  </a:lnTo>
                  <a:lnTo>
                    <a:pt x="207947" y="251391"/>
                  </a:lnTo>
                  <a:lnTo>
                    <a:pt x="173875" y="290880"/>
                  </a:lnTo>
                  <a:lnTo>
                    <a:pt x="131352" y="310833"/>
                  </a:lnTo>
                  <a:lnTo>
                    <a:pt x="115912" y="312127"/>
                  </a:lnTo>
                  <a:lnTo>
                    <a:pt x="100480" y="310833"/>
                  </a:lnTo>
                  <a:lnTo>
                    <a:pt x="57962" y="290880"/>
                  </a:lnTo>
                  <a:lnTo>
                    <a:pt x="23890" y="251391"/>
                  </a:lnTo>
                  <a:lnTo>
                    <a:pt x="8502" y="215362"/>
                  </a:lnTo>
                  <a:lnTo>
                    <a:pt x="899" y="176743"/>
                  </a:lnTo>
                  <a:lnTo>
                    <a:pt x="0" y="155879"/>
                  </a:lnTo>
                  <a:lnTo>
                    <a:pt x="899" y="135015"/>
                  </a:lnTo>
                  <a:lnTo>
                    <a:pt x="8502" y="96397"/>
                  </a:lnTo>
                  <a:lnTo>
                    <a:pt x="23890" y="60369"/>
                  </a:lnTo>
                  <a:lnTo>
                    <a:pt x="57962" y="20878"/>
                  </a:lnTo>
                  <a:lnTo>
                    <a:pt x="100480" y="1237"/>
                  </a:lnTo>
                  <a:lnTo>
                    <a:pt x="115912" y="0"/>
                  </a:lnTo>
                  <a:close/>
                </a:path>
              </a:pathLst>
            </a:custGeom>
            <a:ln w="9359">
              <a:solidFill>
                <a:srgbClr val="000000"/>
              </a:solidFill>
            </a:ln>
          </p:spPr>
          <p:txBody>
            <a:bodyPr wrap="square" lIns="0" tIns="0" rIns="0" bIns="0" rtlCol="0"/>
            <a:lstStyle/>
            <a:p>
              <a:endParaRPr dirty="0"/>
            </a:p>
          </p:txBody>
        </p:sp>
      </p:grpSp>
      <p:sp>
        <p:nvSpPr>
          <p:cNvPr id="16" name="object 16"/>
          <p:cNvSpPr txBox="1"/>
          <p:nvPr/>
        </p:nvSpPr>
        <p:spPr>
          <a:xfrm>
            <a:off x="3351606" y="4649304"/>
            <a:ext cx="96520" cy="224154"/>
          </a:xfrm>
          <a:prstGeom prst="rect">
            <a:avLst/>
          </a:prstGeom>
        </p:spPr>
        <p:txBody>
          <a:bodyPr vert="horz" wrap="square" lIns="0" tIns="12700" rIns="0" bIns="0" rtlCol="0">
            <a:spAutoFit/>
          </a:bodyPr>
          <a:lstStyle/>
          <a:p>
            <a:pPr>
              <a:lnSpc>
                <a:spcPct val="100000"/>
              </a:lnSpc>
              <a:spcBef>
                <a:spcPts val="100"/>
              </a:spcBef>
            </a:pPr>
            <a:r>
              <a:rPr sz="1300" b="1" dirty="0">
                <a:solidFill>
                  <a:srgbClr val="FFFFFF"/>
                </a:solidFill>
                <a:latin typeface="Calibri"/>
                <a:cs typeface="Calibri"/>
              </a:rPr>
              <a:t>5</a:t>
            </a:r>
            <a:endParaRPr sz="1300" dirty="0">
              <a:latin typeface="Calibri"/>
              <a:cs typeface="Calibri"/>
            </a:endParaRPr>
          </a:p>
        </p:txBody>
      </p:sp>
      <p:grpSp>
        <p:nvGrpSpPr>
          <p:cNvPr id="17" name="object 17"/>
          <p:cNvGrpSpPr/>
          <p:nvPr/>
        </p:nvGrpSpPr>
        <p:grpSpPr>
          <a:xfrm>
            <a:off x="2237676" y="4246117"/>
            <a:ext cx="255270" cy="323215"/>
            <a:chOff x="2237676" y="4246117"/>
            <a:chExt cx="255270" cy="323215"/>
          </a:xfrm>
        </p:grpSpPr>
        <p:sp>
          <p:nvSpPr>
            <p:cNvPr id="18" name="object 18"/>
            <p:cNvSpPr/>
            <p:nvPr/>
          </p:nvSpPr>
          <p:spPr>
            <a:xfrm>
              <a:off x="2242439" y="4250880"/>
              <a:ext cx="245745" cy="313690"/>
            </a:xfrm>
            <a:custGeom>
              <a:avLst/>
              <a:gdLst/>
              <a:ahLst/>
              <a:cxnLst/>
              <a:rect l="l" t="t" r="r" b="b"/>
              <a:pathLst>
                <a:path w="245744" h="313689">
                  <a:moveTo>
                    <a:pt x="122402" y="0"/>
                  </a:moveTo>
                  <a:lnTo>
                    <a:pt x="75777" y="11540"/>
                  </a:lnTo>
                  <a:lnTo>
                    <a:pt x="35459" y="45627"/>
                  </a:lnTo>
                  <a:lnTo>
                    <a:pt x="8963" y="97110"/>
                  </a:lnTo>
                  <a:lnTo>
                    <a:pt x="962" y="135737"/>
                  </a:lnTo>
                  <a:lnTo>
                    <a:pt x="0" y="156603"/>
                  </a:lnTo>
                  <a:lnTo>
                    <a:pt x="962" y="177468"/>
                  </a:lnTo>
                  <a:lnTo>
                    <a:pt x="8963" y="216234"/>
                  </a:lnTo>
                  <a:lnTo>
                    <a:pt x="25155" y="252475"/>
                  </a:lnTo>
                  <a:lnTo>
                    <a:pt x="61201" y="292315"/>
                  </a:lnTo>
                  <a:lnTo>
                    <a:pt x="106005" y="311957"/>
                  </a:lnTo>
                  <a:lnTo>
                    <a:pt x="122402" y="313194"/>
                  </a:lnTo>
                  <a:lnTo>
                    <a:pt x="138800" y="311957"/>
                  </a:lnTo>
                  <a:lnTo>
                    <a:pt x="183603" y="292315"/>
                  </a:lnTo>
                  <a:lnTo>
                    <a:pt x="219644" y="252475"/>
                  </a:lnTo>
                  <a:lnTo>
                    <a:pt x="235897" y="216234"/>
                  </a:lnTo>
                  <a:lnTo>
                    <a:pt x="244143" y="177468"/>
                  </a:lnTo>
                  <a:lnTo>
                    <a:pt x="245160" y="156603"/>
                  </a:lnTo>
                  <a:lnTo>
                    <a:pt x="244143" y="135737"/>
                  </a:lnTo>
                  <a:lnTo>
                    <a:pt x="235897" y="97110"/>
                  </a:lnTo>
                  <a:lnTo>
                    <a:pt x="219644" y="60869"/>
                  </a:lnTo>
                  <a:lnTo>
                    <a:pt x="183603" y="20878"/>
                  </a:lnTo>
                  <a:lnTo>
                    <a:pt x="138800" y="1237"/>
                  </a:lnTo>
                  <a:lnTo>
                    <a:pt x="122402" y="0"/>
                  </a:lnTo>
                  <a:close/>
                </a:path>
              </a:pathLst>
            </a:custGeom>
            <a:solidFill>
              <a:srgbClr val="000099"/>
            </a:solidFill>
          </p:spPr>
          <p:txBody>
            <a:bodyPr wrap="square" lIns="0" tIns="0" rIns="0" bIns="0" rtlCol="0"/>
            <a:lstStyle/>
            <a:p>
              <a:endParaRPr dirty="0"/>
            </a:p>
          </p:txBody>
        </p:sp>
        <p:sp>
          <p:nvSpPr>
            <p:cNvPr id="19" name="object 19"/>
            <p:cNvSpPr/>
            <p:nvPr/>
          </p:nvSpPr>
          <p:spPr>
            <a:xfrm>
              <a:off x="2242439" y="4250880"/>
              <a:ext cx="245745" cy="313690"/>
            </a:xfrm>
            <a:custGeom>
              <a:avLst/>
              <a:gdLst/>
              <a:ahLst/>
              <a:cxnLst/>
              <a:rect l="l" t="t" r="r" b="b"/>
              <a:pathLst>
                <a:path w="245744" h="313689">
                  <a:moveTo>
                    <a:pt x="122402" y="0"/>
                  </a:moveTo>
                  <a:lnTo>
                    <a:pt x="169028" y="11540"/>
                  </a:lnTo>
                  <a:lnTo>
                    <a:pt x="209340" y="45627"/>
                  </a:lnTo>
                  <a:lnTo>
                    <a:pt x="235897" y="97110"/>
                  </a:lnTo>
                  <a:lnTo>
                    <a:pt x="244143" y="135737"/>
                  </a:lnTo>
                  <a:lnTo>
                    <a:pt x="245160" y="156603"/>
                  </a:lnTo>
                  <a:lnTo>
                    <a:pt x="244143" y="177468"/>
                  </a:lnTo>
                  <a:lnTo>
                    <a:pt x="235897" y="216234"/>
                  </a:lnTo>
                  <a:lnTo>
                    <a:pt x="219644" y="252475"/>
                  </a:lnTo>
                  <a:lnTo>
                    <a:pt x="183603" y="292315"/>
                  </a:lnTo>
                  <a:lnTo>
                    <a:pt x="138800" y="311957"/>
                  </a:lnTo>
                  <a:lnTo>
                    <a:pt x="122402" y="313194"/>
                  </a:lnTo>
                  <a:lnTo>
                    <a:pt x="106005" y="311957"/>
                  </a:lnTo>
                  <a:lnTo>
                    <a:pt x="61201" y="292315"/>
                  </a:lnTo>
                  <a:lnTo>
                    <a:pt x="25155" y="252475"/>
                  </a:lnTo>
                  <a:lnTo>
                    <a:pt x="8963" y="216234"/>
                  </a:lnTo>
                  <a:lnTo>
                    <a:pt x="962" y="177468"/>
                  </a:lnTo>
                  <a:lnTo>
                    <a:pt x="0" y="156603"/>
                  </a:lnTo>
                  <a:lnTo>
                    <a:pt x="962" y="135737"/>
                  </a:lnTo>
                  <a:lnTo>
                    <a:pt x="8963" y="97110"/>
                  </a:lnTo>
                  <a:lnTo>
                    <a:pt x="25155" y="60869"/>
                  </a:lnTo>
                  <a:lnTo>
                    <a:pt x="61201" y="20878"/>
                  </a:lnTo>
                  <a:lnTo>
                    <a:pt x="106005" y="1237"/>
                  </a:lnTo>
                  <a:lnTo>
                    <a:pt x="122402" y="0"/>
                  </a:lnTo>
                  <a:close/>
                </a:path>
              </a:pathLst>
            </a:custGeom>
            <a:ln w="9359">
              <a:solidFill>
                <a:srgbClr val="000000"/>
              </a:solidFill>
            </a:ln>
          </p:spPr>
          <p:txBody>
            <a:bodyPr wrap="square" lIns="0" tIns="0" rIns="0" bIns="0" rtlCol="0"/>
            <a:lstStyle/>
            <a:p>
              <a:endParaRPr dirty="0"/>
            </a:p>
          </p:txBody>
        </p:sp>
      </p:grpSp>
      <p:sp>
        <p:nvSpPr>
          <p:cNvPr id="20" name="object 20"/>
          <p:cNvSpPr txBox="1"/>
          <p:nvPr/>
        </p:nvSpPr>
        <p:spPr>
          <a:xfrm>
            <a:off x="2257920" y="4193540"/>
            <a:ext cx="96520" cy="224154"/>
          </a:xfrm>
          <a:prstGeom prst="rect">
            <a:avLst/>
          </a:prstGeom>
        </p:spPr>
        <p:txBody>
          <a:bodyPr vert="horz" wrap="square" lIns="0" tIns="12700" rIns="0" bIns="0" rtlCol="0">
            <a:spAutoFit/>
          </a:bodyPr>
          <a:lstStyle/>
          <a:p>
            <a:pPr>
              <a:lnSpc>
                <a:spcPct val="100000"/>
              </a:lnSpc>
              <a:spcBef>
                <a:spcPts val="100"/>
              </a:spcBef>
            </a:pPr>
            <a:r>
              <a:rPr sz="1300" b="1" dirty="0">
                <a:solidFill>
                  <a:srgbClr val="FFFFFF"/>
                </a:solidFill>
                <a:latin typeface="Calibri"/>
                <a:cs typeface="Calibri"/>
              </a:rPr>
              <a:t>4</a:t>
            </a:r>
            <a:endParaRPr sz="1300" dirty="0">
              <a:latin typeface="Calibri"/>
              <a:cs typeface="Calibri"/>
            </a:endParaRPr>
          </a:p>
        </p:txBody>
      </p:sp>
      <p:grpSp>
        <p:nvGrpSpPr>
          <p:cNvPr id="21" name="object 21"/>
          <p:cNvGrpSpPr/>
          <p:nvPr/>
        </p:nvGrpSpPr>
        <p:grpSpPr>
          <a:xfrm>
            <a:off x="4968005" y="4642554"/>
            <a:ext cx="259079" cy="322580"/>
            <a:chOff x="4968005" y="4642554"/>
            <a:chExt cx="259079" cy="322580"/>
          </a:xfrm>
        </p:grpSpPr>
        <p:sp>
          <p:nvSpPr>
            <p:cNvPr id="22" name="object 22"/>
            <p:cNvSpPr/>
            <p:nvPr/>
          </p:nvSpPr>
          <p:spPr>
            <a:xfrm>
              <a:off x="4972685" y="4647234"/>
              <a:ext cx="249554" cy="313690"/>
            </a:xfrm>
            <a:custGeom>
              <a:avLst/>
              <a:gdLst/>
              <a:ahLst/>
              <a:cxnLst/>
              <a:rect l="l" t="t" r="r" b="b"/>
              <a:pathLst>
                <a:path w="249554" h="313689">
                  <a:moveTo>
                    <a:pt x="124548" y="0"/>
                  </a:moveTo>
                  <a:lnTo>
                    <a:pt x="77123" y="11551"/>
                  </a:lnTo>
                  <a:lnTo>
                    <a:pt x="36310" y="45635"/>
                  </a:lnTo>
                  <a:lnTo>
                    <a:pt x="16560" y="78486"/>
                  </a:lnTo>
                  <a:lnTo>
                    <a:pt x="4094" y="116058"/>
                  </a:lnTo>
                  <a:lnTo>
                    <a:pt x="0" y="156603"/>
                  </a:lnTo>
                  <a:lnTo>
                    <a:pt x="1017" y="177473"/>
                  </a:lnTo>
                  <a:lnTo>
                    <a:pt x="9263" y="216241"/>
                  </a:lnTo>
                  <a:lnTo>
                    <a:pt x="25778" y="252487"/>
                  </a:lnTo>
                  <a:lnTo>
                    <a:pt x="62280" y="292328"/>
                  </a:lnTo>
                  <a:lnTo>
                    <a:pt x="107884" y="311970"/>
                  </a:lnTo>
                  <a:lnTo>
                    <a:pt x="124548" y="313207"/>
                  </a:lnTo>
                  <a:lnTo>
                    <a:pt x="141220" y="311970"/>
                  </a:lnTo>
                  <a:lnTo>
                    <a:pt x="186829" y="292328"/>
                  </a:lnTo>
                  <a:lnTo>
                    <a:pt x="223330" y="252487"/>
                  </a:lnTo>
                  <a:lnTo>
                    <a:pt x="239846" y="216241"/>
                  </a:lnTo>
                  <a:lnTo>
                    <a:pt x="248092" y="177473"/>
                  </a:lnTo>
                  <a:lnTo>
                    <a:pt x="249110" y="156603"/>
                  </a:lnTo>
                  <a:lnTo>
                    <a:pt x="248092" y="135739"/>
                  </a:lnTo>
                  <a:lnTo>
                    <a:pt x="239846" y="97121"/>
                  </a:lnTo>
                  <a:lnTo>
                    <a:pt x="223330" y="60880"/>
                  </a:lnTo>
                  <a:lnTo>
                    <a:pt x="186829" y="20891"/>
                  </a:lnTo>
                  <a:lnTo>
                    <a:pt x="141220" y="1239"/>
                  </a:lnTo>
                  <a:lnTo>
                    <a:pt x="124548" y="0"/>
                  </a:lnTo>
                  <a:close/>
                </a:path>
              </a:pathLst>
            </a:custGeom>
            <a:solidFill>
              <a:srgbClr val="000099"/>
            </a:solidFill>
          </p:spPr>
          <p:txBody>
            <a:bodyPr wrap="square" lIns="0" tIns="0" rIns="0" bIns="0" rtlCol="0"/>
            <a:lstStyle/>
            <a:p>
              <a:endParaRPr dirty="0"/>
            </a:p>
          </p:txBody>
        </p:sp>
        <p:sp>
          <p:nvSpPr>
            <p:cNvPr id="23" name="object 23"/>
            <p:cNvSpPr/>
            <p:nvPr/>
          </p:nvSpPr>
          <p:spPr>
            <a:xfrm>
              <a:off x="4972685" y="4647234"/>
              <a:ext cx="249554" cy="313690"/>
            </a:xfrm>
            <a:custGeom>
              <a:avLst/>
              <a:gdLst/>
              <a:ahLst/>
              <a:cxnLst/>
              <a:rect l="l" t="t" r="r" b="b"/>
              <a:pathLst>
                <a:path w="249554" h="313689">
                  <a:moveTo>
                    <a:pt x="124548" y="0"/>
                  </a:moveTo>
                  <a:lnTo>
                    <a:pt x="171986" y="11551"/>
                  </a:lnTo>
                  <a:lnTo>
                    <a:pt x="212794" y="45635"/>
                  </a:lnTo>
                  <a:lnTo>
                    <a:pt x="232549" y="78486"/>
                  </a:lnTo>
                  <a:lnTo>
                    <a:pt x="245016" y="116058"/>
                  </a:lnTo>
                  <a:lnTo>
                    <a:pt x="249110" y="156603"/>
                  </a:lnTo>
                  <a:lnTo>
                    <a:pt x="248092" y="177473"/>
                  </a:lnTo>
                  <a:lnTo>
                    <a:pt x="239846" y="216241"/>
                  </a:lnTo>
                  <a:lnTo>
                    <a:pt x="223330" y="252487"/>
                  </a:lnTo>
                  <a:lnTo>
                    <a:pt x="186829" y="292328"/>
                  </a:lnTo>
                  <a:lnTo>
                    <a:pt x="141220" y="311970"/>
                  </a:lnTo>
                  <a:lnTo>
                    <a:pt x="124548" y="313207"/>
                  </a:lnTo>
                  <a:lnTo>
                    <a:pt x="107884" y="311970"/>
                  </a:lnTo>
                  <a:lnTo>
                    <a:pt x="62280" y="292328"/>
                  </a:lnTo>
                  <a:lnTo>
                    <a:pt x="25778" y="252487"/>
                  </a:lnTo>
                  <a:lnTo>
                    <a:pt x="9263" y="216241"/>
                  </a:lnTo>
                  <a:lnTo>
                    <a:pt x="1017" y="177473"/>
                  </a:lnTo>
                  <a:lnTo>
                    <a:pt x="0" y="156603"/>
                  </a:lnTo>
                  <a:lnTo>
                    <a:pt x="1017" y="135739"/>
                  </a:lnTo>
                  <a:lnTo>
                    <a:pt x="9263" y="97121"/>
                  </a:lnTo>
                  <a:lnTo>
                    <a:pt x="25778" y="60880"/>
                  </a:lnTo>
                  <a:lnTo>
                    <a:pt x="62280" y="20891"/>
                  </a:lnTo>
                  <a:lnTo>
                    <a:pt x="107884" y="1239"/>
                  </a:lnTo>
                  <a:lnTo>
                    <a:pt x="124548" y="0"/>
                  </a:lnTo>
                  <a:close/>
                </a:path>
              </a:pathLst>
            </a:custGeom>
            <a:ln w="9359">
              <a:solidFill>
                <a:srgbClr val="000000"/>
              </a:solidFill>
            </a:ln>
          </p:spPr>
          <p:txBody>
            <a:bodyPr wrap="square" lIns="0" tIns="0" rIns="0" bIns="0" rtlCol="0"/>
            <a:lstStyle/>
            <a:p>
              <a:endParaRPr dirty="0"/>
            </a:p>
          </p:txBody>
        </p:sp>
      </p:grpSp>
      <p:sp>
        <p:nvSpPr>
          <p:cNvPr id="24" name="object 24"/>
          <p:cNvSpPr txBox="1"/>
          <p:nvPr/>
        </p:nvSpPr>
        <p:spPr>
          <a:xfrm>
            <a:off x="4989957" y="4592066"/>
            <a:ext cx="96520" cy="224154"/>
          </a:xfrm>
          <a:prstGeom prst="rect">
            <a:avLst/>
          </a:prstGeom>
        </p:spPr>
        <p:txBody>
          <a:bodyPr vert="horz" wrap="square" lIns="0" tIns="12700" rIns="0" bIns="0" rtlCol="0">
            <a:spAutoFit/>
          </a:bodyPr>
          <a:lstStyle/>
          <a:p>
            <a:pPr>
              <a:lnSpc>
                <a:spcPct val="100000"/>
              </a:lnSpc>
              <a:spcBef>
                <a:spcPts val="100"/>
              </a:spcBef>
            </a:pPr>
            <a:r>
              <a:rPr sz="1300" b="1" dirty="0">
                <a:solidFill>
                  <a:srgbClr val="FFFFFF"/>
                </a:solidFill>
                <a:latin typeface="Calibri"/>
                <a:cs typeface="Calibri"/>
              </a:rPr>
              <a:t>3</a:t>
            </a:r>
            <a:endParaRPr sz="1300" dirty="0">
              <a:latin typeface="Calibri"/>
              <a:cs typeface="Calibri"/>
            </a:endParaRPr>
          </a:p>
        </p:txBody>
      </p:sp>
      <p:grpSp>
        <p:nvGrpSpPr>
          <p:cNvPr id="25" name="object 25"/>
          <p:cNvGrpSpPr/>
          <p:nvPr/>
        </p:nvGrpSpPr>
        <p:grpSpPr>
          <a:xfrm>
            <a:off x="5961234" y="2035435"/>
            <a:ext cx="4655185" cy="3723004"/>
            <a:chOff x="5961234" y="2035435"/>
            <a:chExt cx="4655185" cy="3723004"/>
          </a:xfrm>
        </p:grpSpPr>
        <p:pic>
          <p:nvPicPr>
            <p:cNvPr id="26" name="object 26"/>
            <p:cNvPicPr/>
            <p:nvPr/>
          </p:nvPicPr>
          <p:blipFill>
            <a:blip r:embed="rId3" cstate="print"/>
            <a:stretch>
              <a:fillRect/>
            </a:stretch>
          </p:blipFill>
          <p:spPr>
            <a:xfrm>
              <a:off x="5970600" y="2044446"/>
              <a:ext cx="4636084" cy="3698657"/>
            </a:xfrm>
            <a:prstGeom prst="rect">
              <a:avLst/>
            </a:prstGeom>
          </p:spPr>
        </p:pic>
        <p:sp>
          <p:nvSpPr>
            <p:cNvPr id="27" name="object 27"/>
            <p:cNvSpPr/>
            <p:nvPr/>
          </p:nvSpPr>
          <p:spPr>
            <a:xfrm>
              <a:off x="5965914" y="2040115"/>
              <a:ext cx="4645660" cy="3713479"/>
            </a:xfrm>
            <a:custGeom>
              <a:avLst/>
              <a:gdLst/>
              <a:ahLst/>
              <a:cxnLst/>
              <a:rect l="l" t="t" r="r" b="b"/>
              <a:pathLst>
                <a:path w="4645659" h="3713479">
                  <a:moveTo>
                    <a:pt x="0" y="0"/>
                  </a:moveTo>
                  <a:lnTo>
                    <a:pt x="4645444" y="0"/>
                  </a:lnTo>
                  <a:lnTo>
                    <a:pt x="4645444" y="3713048"/>
                  </a:lnTo>
                  <a:lnTo>
                    <a:pt x="0" y="3713048"/>
                  </a:lnTo>
                  <a:lnTo>
                    <a:pt x="0" y="0"/>
                  </a:lnTo>
                  <a:close/>
                </a:path>
              </a:pathLst>
            </a:custGeom>
            <a:ln w="9359">
              <a:solidFill>
                <a:srgbClr val="000000"/>
              </a:solidFill>
            </a:ln>
          </p:spPr>
          <p:txBody>
            <a:bodyPr wrap="square" lIns="0" tIns="0" rIns="0" bIns="0" rtlCol="0"/>
            <a:lstStyle/>
            <a:p>
              <a:endParaRPr dirty="0"/>
            </a:p>
          </p:txBody>
        </p:sp>
      </p:grpSp>
      <p:sp>
        <p:nvSpPr>
          <p:cNvPr id="28" name="object 28"/>
          <p:cNvSpPr txBox="1"/>
          <p:nvPr/>
        </p:nvSpPr>
        <p:spPr>
          <a:xfrm>
            <a:off x="5970600" y="1368005"/>
            <a:ext cx="4643755" cy="447558"/>
          </a:xfrm>
          <a:prstGeom prst="rect">
            <a:avLst/>
          </a:prstGeom>
          <a:solidFill>
            <a:srgbClr val="006FBF"/>
          </a:solidFill>
          <a:ln w="9359">
            <a:solidFill>
              <a:srgbClr val="000000"/>
            </a:solidFill>
          </a:ln>
        </p:spPr>
        <p:txBody>
          <a:bodyPr vert="horz" wrap="square" lIns="0" tIns="46990" rIns="0" bIns="0" rtlCol="0">
            <a:spAutoFit/>
          </a:bodyPr>
          <a:lstStyle/>
          <a:p>
            <a:pPr marL="89535" marR="211454">
              <a:lnSpc>
                <a:spcPct val="100000"/>
              </a:lnSpc>
              <a:spcBef>
                <a:spcPts val="370"/>
              </a:spcBef>
            </a:pPr>
            <a:r>
              <a:rPr lang="gsw-FR" sz="1300" b="1">
                <a:solidFill>
                  <a:srgbClr val="FFFFFF"/>
                </a:solidFill>
                <a:latin typeface="Calibri"/>
                <a:cs typeface="Calibri"/>
              </a:rPr>
              <a:t>2)</a:t>
            </a:r>
            <a:r>
              <a:rPr lang="gsw-FR" sz="1300" b="1" spc="-10">
                <a:solidFill>
                  <a:srgbClr val="FFFFFF"/>
                </a:solidFill>
                <a:latin typeface="Calibri"/>
                <a:cs typeface="Calibri"/>
              </a:rPr>
              <a:t> </a:t>
            </a:r>
            <a:r>
              <a:rPr lang="gsw-FR" sz="1300" b="1" spc="-5">
                <a:solidFill>
                  <a:srgbClr val="FFFFFF"/>
                </a:solidFill>
                <a:cs typeface="Calibri"/>
              </a:rPr>
              <a:t>Carte microplan révisée basée sur les données SIG avec 11 équipes de vaccination optimisées</a:t>
            </a:r>
            <a:endParaRPr lang="gsw-FR" sz="1300">
              <a:latin typeface="Calibri"/>
              <a:cs typeface="Calibri"/>
            </a:endParaRPr>
          </a:p>
        </p:txBody>
      </p:sp>
      <p:sp>
        <p:nvSpPr>
          <p:cNvPr id="32" name="object 32"/>
          <p:cNvSpPr txBox="1">
            <a:spLocks noGrp="1"/>
          </p:cNvSpPr>
          <p:nvPr>
            <p:ph type="sldNum" sz="quarter" idx="7"/>
          </p:nvPr>
        </p:nvSpPr>
        <p:spPr>
          <a:prstGeom prst="rect">
            <a:avLst/>
          </a:prstGeom>
        </p:spPr>
        <p:txBody>
          <a:bodyPr vert="horz" wrap="square" lIns="0" tIns="0" rIns="0" bIns="0" rtlCol="0">
            <a:spAutoFit/>
          </a:bodyPr>
          <a:lstStyle/>
          <a:p>
            <a:pPr marL="38100">
              <a:lnSpc>
                <a:spcPts val="2045"/>
              </a:lnSpc>
            </a:pPr>
            <a:fld id="{81D60167-4931-47E6-BA6A-407CBD079E47}" type="slidenum">
              <a:rPr sz="1800" dirty="0"/>
              <a:t>16</a:t>
            </a:fld>
            <a:endParaRPr sz="1800" dirty="0"/>
          </a:p>
        </p:txBody>
      </p:sp>
      <p:sp>
        <p:nvSpPr>
          <p:cNvPr id="29" name="object 29"/>
          <p:cNvSpPr txBox="1">
            <a:spLocks noGrp="1"/>
          </p:cNvSpPr>
          <p:nvPr>
            <p:ph type="title"/>
          </p:nvPr>
        </p:nvSpPr>
        <p:spPr>
          <a:xfrm>
            <a:off x="1064425" y="110426"/>
            <a:ext cx="10075849" cy="1054776"/>
          </a:xfrm>
          <a:prstGeom prst="rect">
            <a:avLst/>
          </a:prstGeom>
        </p:spPr>
        <p:txBody>
          <a:bodyPr vert="horz" wrap="square" lIns="0" tIns="53975" rIns="0" bIns="0" rtlCol="0">
            <a:spAutoFit/>
          </a:bodyPr>
          <a:lstStyle/>
          <a:p>
            <a:pPr marL="276225" marR="5080">
              <a:lnSpc>
                <a:spcPts val="2590"/>
              </a:lnSpc>
              <a:spcBef>
                <a:spcPts val="425"/>
              </a:spcBef>
            </a:pPr>
            <a:r>
              <a:rPr lang="fr-FR" sz="2400" spc="-5" dirty="0"/>
              <a:t>On est passé de cartes dessinées à la main aux cartes à haute résolution du Système d’information géographique (SIG) pour effectuer la microplanification</a:t>
            </a:r>
            <a:endParaRPr sz="2400" dirty="0"/>
          </a:p>
        </p:txBody>
      </p:sp>
      <p:sp>
        <p:nvSpPr>
          <p:cNvPr id="30" name="object 30"/>
          <p:cNvSpPr txBox="1"/>
          <p:nvPr/>
        </p:nvSpPr>
        <p:spPr>
          <a:xfrm>
            <a:off x="1866861" y="5716346"/>
            <a:ext cx="2319020" cy="320601"/>
          </a:xfrm>
          <a:prstGeom prst="rect">
            <a:avLst/>
          </a:prstGeom>
        </p:spPr>
        <p:txBody>
          <a:bodyPr vert="horz" wrap="square" lIns="0" tIns="12700" rIns="0" bIns="0" rtlCol="0">
            <a:spAutoFit/>
          </a:bodyPr>
          <a:lstStyle/>
          <a:p>
            <a:pPr marL="12700">
              <a:lnSpc>
                <a:spcPct val="100000"/>
              </a:lnSpc>
              <a:spcBef>
                <a:spcPts val="100"/>
              </a:spcBef>
            </a:pPr>
            <a:r>
              <a:rPr lang="gsw-FR" sz="1000" b="1" i="1" spc="-5" dirty="0">
                <a:latin typeface="Calibri"/>
                <a:cs typeface="Calibri"/>
              </a:rPr>
              <a:t>District de Dundubus,</a:t>
            </a:r>
            <a:r>
              <a:rPr lang="gsw-FR" sz="1000" b="1" i="1" spc="-10" dirty="0">
                <a:latin typeface="Calibri"/>
                <a:cs typeface="Calibri"/>
              </a:rPr>
              <a:t> ZAL </a:t>
            </a:r>
            <a:r>
              <a:rPr lang="gsw-FR" sz="1000" b="1" i="1" spc="-5" dirty="0">
                <a:latin typeface="Calibri"/>
                <a:cs typeface="Calibri"/>
              </a:rPr>
              <a:t>Duste de</a:t>
            </a:r>
            <a:r>
              <a:rPr lang="gsw-FR" sz="1000" b="1" i="1" spc="-20" dirty="0">
                <a:latin typeface="Calibri"/>
                <a:cs typeface="Calibri"/>
              </a:rPr>
              <a:t> l’État de </a:t>
            </a:r>
            <a:r>
              <a:rPr lang="gsw-FR" sz="1000" b="1" i="1" spc="-5" dirty="0">
                <a:latin typeface="Calibri"/>
                <a:cs typeface="Calibri"/>
              </a:rPr>
              <a:t>Jigawa </a:t>
            </a:r>
            <a:endParaRPr lang="gsw-FR" sz="1000" dirty="0">
              <a:latin typeface="Calibri"/>
              <a:cs typeface="Calibri"/>
            </a:endParaRPr>
          </a:p>
        </p:txBody>
      </p:sp>
      <p:sp>
        <p:nvSpPr>
          <p:cNvPr id="33" name="object 38">
            <a:extLst>
              <a:ext uri="{FF2B5EF4-FFF2-40B4-BE49-F238E27FC236}">
                <a16:creationId xmlns:a16="http://schemas.microsoft.com/office/drawing/2014/main" id="{6FB9EB55-8B72-4FB9-9912-28A5506558EE}"/>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5" y="6446875"/>
            <a:ext cx="12192635" cy="399415"/>
          </a:xfrm>
          <a:custGeom>
            <a:avLst/>
            <a:gdLst/>
            <a:ahLst/>
            <a:cxnLst/>
            <a:rect l="l" t="t" r="r" b="b"/>
            <a:pathLst>
              <a:path w="12192635" h="399415">
                <a:moveTo>
                  <a:pt x="0" y="0"/>
                </a:moveTo>
                <a:lnTo>
                  <a:pt x="12192469" y="0"/>
                </a:lnTo>
                <a:lnTo>
                  <a:pt x="12192469" y="399249"/>
                </a:lnTo>
                <a:lnTo>
                  <a:pt x="0" y="399249"/>
                </a:lnTo>
                <a:lnTo>
                  <a:pt x="0" y="0"/>
                </a:lnTo>
                <a:close/>
              </a:path>
            </a:pathLst>
          </a:custGeom>
          <a:solidFill>
            <a:srgbClr val="375622"/>
          </a:solidFill>
        </p:spPr>
        <p:txBody>
          <a:bodyPr wrap="square" lIns="0" tIns="0" rIns="0" bIns="0" rtlCol="0"/>
          <a:lstStyle/>
          <a:p>
            <a:endParaRPr dirty="0"/>
          </a:p>
        </p:txBody>
      </p:sp>
      <p:pic>
        <p:nvPicPr>
          <p:cNvPr id="4" name="object 4"/>
          <p:cNvPicPr/>
          <p:nvPr/>
        </p:nvPicPr>
        <p:blipFill>
          <a:blip r:embed="rId2" cstate="print"/>
          <a:stretch>
            <a:fillRect/>
          </a:stretch>
        </p:blipFill>
        <p:spPr>
          <a:xfrm>
            <a:off x="0" y="12"/>
            <a:ext cx="1009802" cy="856792"/>
          </a:xfrm>
          <a:prstGeom prst="rect">
            <a:avLst/>
          </a:prstGeom>
        </p:spPr>
      </p:pic>
      <p:pic>
        <p:nvPicPr>
          <p:cNvPr id="5" name="object 5"/>
          <p:cNvPicPr/>
          <p:nvPr/>
        </p:nvPicPr>
        <p:blipFill>
          <a:blip r:embed="rId3" cstate="print"/>
          <a:stretch>
            <a:fillRect/>
          </a:stretch>
        </p:blipFill>
        <p:spPr>
          <a:xfrm>
            <a:off x="11192040" y="12"/>
            <a:ext cx="1000074" cy="914031"/>
          </a:xfrm>
          <a:prstGeom prst="rect">
            <a:avLst/>
          </a:prstGeom>
        </p:spPr>
      </p:pic>
      <p:grpSp>
        <p:nvGrpSpPr>
          <p:cNvPr id="6" name="object 6"/>
          <p:cNvGrpSpPr/>
          <p:nvPr/>
        </p:nvGrpSpPr>
        <p:grpSpPr>
          <a:xfrm>
            <a:off x="2157482" y="1489322"/>
            <a:ext cx="7977505" cy="4735195"/>
            <a:chOff x="2157482" y="1489322"/>
            <a:chExt cx="7977505" cy="4735195"/>
          </a:xfrm>
        </p:grpSpPr>
        <p:pic>
          <p:nvPicPr>
            <p:cNvPr id="7" name="object 7"/>
            <p:cNvPicPr/>
            <p:nvPr/>
          </p:nvPicPr>
          <p:blipFill>
            <a:blip r:embed="rId4" cstate="print"/>
            <a:stretch>
              <a:fillRect/>
            </a:stretch>
          </p:blipFill>
          <p:spPr>
            <a:xfrm>
              <a:off x="2166835" y="1498320"/>
              <a:ext cx="7958162" cy="4709970"/>
            </a:xfrm>
            <a:prstGeom prst="rect">
              <a:avLst/>
            </a:prstGeom>
          </p:spPr>
        </p:pic>
        <p:sp>
          <p:nvSpPr>
            <p:cNvPr id="8" name="object 8"/>
            <p:cNvSpPr/>
            <p:nvPr/>
          </p:nvSpPr>
          <p:spPr>
            <a:xfrm>
              <a:off x="2162162" y="1494002"/>
              <a:ext cx="7967980" cy="4726305"/>
            </a:xfrm>
            <a:custGeom>
              <a:avLst/>
              <a:gdLst/>
              <a:ahLst/>
              <a:cxnLst/>
              <a:rect l="l" t="t" r="r" b="b"/>
              <a:pathLst>
                <a:path w="7967980" h="4726305">
                  <a:moveTo>
                    <a:pt x="0" y="0"/>
                  </a:moveTo>
                  <a:lnTo>
                    <a:pt x="7967522" y="0"/>
                  </a:lnTo>
                  <a:lnTo>
                    <a:pt x="7967522" y="4725720"/>
                  </a:lnTo>
                  <a:lnTo>
                    <a:pt x="0" y="4725720"/>
                  </a:lnTo>
                  <a:lnTo>
                    <a:pt x="0" y="0"/>
                  </a:lnTo>
                  <a:close/>
                </a:path>
              </a:pathLst>
            </a:custGeom>
            <a:ln w="9359">
              <a:solidFill>
                <a:srgbClr val="000000"/>
              </a:solidFill>
            </a:ln>
          </p:spPr>
          <p:txBody>
            <a:bodyPr wrap="square" lIns="0" tIns="0" rIns="0" bIns="0" rtlCol="0"/>
            <a:lstStyle/>
            <a:p>
              <a:endParaRPr dirty="0"/>
            </a:p>
          </p:txBody>
        </p:sp>
        <p:sp>
          <p:nvSpPr>
            <p:cNvPr id="9" name="object 9"/>
            <p:cNvSpPr/>
            <p:nvPr/>
          </p:nvSpPr>
          <p:spPr>
            <a:xfrm>
              <a:off x="6146635" y="1498676"/>
              <a:ext cx="0" cy="38100"/>
            </a:xfrm>
            <a:custGeom>
              <a:avLst/>
              <a:gdLst/>
              <a:ahLst/>
              <a:cxnLst/>
              <a:rect l="l" t="t" r="r" b="b"/>
              <a:pathLst>
                <a:path h="38100">
                  <a:moveTo>
                    <a:pt x="-19079" y="18903"/>
                  </a:moveTo>
                  <a:lnTo>
                    <a:pt x="19079" y="18903"/>
                  </a:lnTo>
                </a:path>
              </a:pathLst>
            </a:custGeom>
            <a:ln w="37807">
              <a:solidFill>
                <a:srgbClr val="5A9AD4"/>
              </a:solidFill>
            </a:ln>
          </p:spPr>
          <p:txBody>
            <a:bodyPr wrap="square" lIns="0" tIns="0" rIns="0" bIns="0" rtlCol="0"/>
            <a:lstStyle/>
            <a:p>
              <a:endParaRPr dirty="0"/>
            </a:p>
          </p:txBody>
        </p:sp>
        <p:sp>
          <p:nvSpPr>
            <p:cNvPr id="10" name="object 10"/>
            <p:cNvSpPr/>
            <p:nvPr/>
          </p:nvSpPr>
          <p:spPr>
            <a:xfrm>
              <a:off x="6127555" y="1593176"/>
              <a:ext cx="38735" cy="151765"/>
            </a:xfrm>
            <a:custGeom>
              <a:avLst/>
              <a:gdLst/>
              <a:ahLst/>
              <a:cxnLst/>
              <a:rect l="l" t="t" r="r" b="b"/>
              <a:pathLst>
                <a:path w="38735" h="151764">
                  <a:moveTo>
                    <a:pt x="0" y="0"/>
                  </a:moveTo>
                  <a:lnTo>
                    <a:pt x="38159" y="0"/>
                  </a:lnTo>
                </a:path>
                <a:path w="38735" h="151764">
                  <a:moveTo>
                    <a:pt x="0" y="75603"/>
                  </a:moveTo>
                  <a:lnTo>
                    <a:pt x="38159" y="75603"/>
                  </a:lnTo>
                </a:path>
                <a:path w="38735" h="151764">
                  <a:moveTo>
                    <a:pt x="0" y="151206"/>
                  </a:moveTo>
                  <a:lnTo>
                    <a:pt x="38159" y="151206"/>
                  </a:lnTo>
                </a:path>
              </a:pathLst>
            </a:custGeom>
            <a:ln w="37795">
              <a:solidFill>
                <a:srgbClr val="5A9AD4"/>
              </a:solidFill>
            </a:ln>
          </p:spPr>
          <p:txBody>
            <a:bodyPr wrap="square" lIns="0" tIns="0" rIns="0" bIns="0" rtlCol="0"/>
            <a:lstStyle/>
            <a:p>
              <a:endParaRPr dirty="0"/>
            </a:p>
          </p:txBody>
        </p:sp>
        <p:sp>
          <p:nvSpPr>
            <p:cNvPr id="11" name="object 11"/>
            <p:cNvSpPr/>
            <p:nvPr/>
          </p:nvSpPr>
          <p:spPr>
            <a:xfrm>
              <a:off x="6146635" y="1801075"/>
              <a:ext cx="0" cy="38100"/>
            </a:xfrm>
            <a:custGeom>
              <a:avLst/>
              <a:gdLst/>
              <a:ahLst/>
              <a:cxnLst/>
              <a:rect l="l" t="t" r="r" b="b"/>
              <a:pathLst>
                <a:path h="38100">
                  <a:moveTo>
                    <a:pt x="-19079" y="18903"/>
                  </a:moveTo>
                  <a:lnTo>
                    <a:pt x="19079" y="18903"/>
                  </a:lnTo>
                </a:path>
              </a:pathLst>
            </a:custGeom>
            <a:ln w="37807">
              <a:solidFill>
                <a:srgbClr val="5A9AD4"/>
              </a:solidFill>
            </a:ln>
          </p:spPr>
          <p:txBody>
            <a:bodyPr wrap="square" lIns="0" tIns="0" rIns="0" bIns="0" rtlCol="0"/>
            <a:lstStyle/>
            <a:p>
              <a:endParaRPr dirty="0"/>
            </a:p>
          </p:txBody>
        </p:sp>
        <p:sp>
          <p:nvSpPr>
            <p:cNvPr id="12" name="object 12"/>
            <p:cNvSpPr/>
            <p:nvPr/>
          </p:nvSpPr>
          <p:spPr>
            <a:xfrm>
              <a:off x="6127555" y="1895576"/>
              <a:ext cx="38735" cy="151765"/>
            </a:xfrm>
            <a:custGeom>
              <a:avLst/>
              <a:gdLst/>
              <a:ahLst/>
              <a:cxnLst/>
              <a:rect l="l" t="t" r="r" b="b"/>
              <a:pathLst>
                <a:path w="38735" h="151764">
                  <a:moveTo>
                    <a:pt x="0" y="0"/>
                  </a:moveTo>
                  <a:lnTo>
                    <a:pt x="38159" y="0"/>
                  </a:lnTo>
                </a:path>
                <a:path w="38735" h="151764">
                  <a:moveTo>
                    <a:pt x="0" y="75603"/>
                  </a:moveTo>
                  <a:lnTo>
                    <a:pt x="38159" y="75603"/>
                  </a:lnTo>
                </a:path>
                <a:path w="38735" h="151764">
                  <a:moveTo>
                    <a:pt x="0" y="151206"/>
                  </a:moveTo>
                  <a:lnTo>
                    <a:pt x="38159" y="151206"/>
                  </a:lnTo>
                </a:path>
              </a:pathLst>
            </a:custGeom>
            <a:ln w="37795">
              <a:solidFill>
                <a:srgbClr val="5A9AD4"/>
              </a:solidFill>
            </a:ln>
          </p:spPr>
          <p:txBody>
            <a:bodyPr wrap="square" lIns="0" tIns="0" rIns="0" bIns="0" rtlCol="0"/>
            <a:lstStyle/>
            <a:p>
              <a:endParaRPr dirty="0"/>
            </a:p>
          </p:txBody>
        </p:sp>
        <p:sp>
          <p:nvSpPr>
            <p:cNvPr id="13" name="object 13"/>
            <p:cNvSpPr/>
            <p:nvPr/>
          </p:nvSpPr>
          <p:spPr>
            <a:xfrm>
              <a:off x="6146635" y="2103475"/>
              <a:ext cx="0" cy="38100"/>
            </a:xfrm>
            <a:custGeom>
              <a:avLst/>
              <a:gdLst/>
              <a:ahLst/>
              <a:cxnLst/>
              <a:rect l="l" t="t" r="r" b="b"/>
              <a:pathLst>
                <a:path h="38100">
                  <a:moveTo>
                    <a:pt x="-19079" y="18903"/>
                  </a:moveTo>
                  <a:lnTo>
                    <a:pt x="19079" y="18903"/>
                  </a:lnTo>
                </a:path>
              </a:pathLst>
            </a:custGeom>
            <a:ln w="37807">
              <a:solidFill>
                <a:srgbClr val="5A9AD4"/>
              </a:solidFill>
            </a:ln>
          </p:spPr>
          <p:txBody>
            <a:bodyPr wrap="square" lIns="0" tIns="0" rIns="0" bIns="0" rtlCol="0"/>
            <a:lstStyle/>
            <a:p>
              <a:endParaRPr dirty="0"/>
            </a:p>
          </p:txBody>
        </p:sp>
        <p:sp>
          <p:nvSpPr>
            <p:cNvPr id="14" name="object 14"/>
            <p:cNvSpPr/>
            <p:nvPr/>
          </p:nvSpPr>
          <p:spPr>
            <a:xfrm>
              <a:off x="6127555" y="2197976"/>
              <a:ext cx="38735" cy="151765"/>
            </a:xfrm>
            <a:custGeom>
              <a:avLst/>
              <a:gdLst/>
              <a:ahLst/>
              <a:cxnLst/>
              <a:rect l="l" t="t" r="r" b="b"/>
              <a:pathLst>
                <a:path w="38735" h="151764">
                  <a:moveTo>
                    <a:pt x="0" y="0"/>
                  </a:moveTo>
                  <a:lnTo>
                    <a:pt x="38159" y="0"/>
                  </a:lnTo>
                </a:path>
                <a:path w="38735" h="151764">
                  <a:moveTo>
                    <a:pt x="0" y="75603"/>
                  </a:moveTo>
                  <a:lnTo>
                    <a:pt x="38159" y="75603"/>
                  </a:lnTo>
                </a:path>
                <a:path w="38735" h="151764">
                  <a:moveTo>
                    <a:pt x="0" y="151206"/>
                  </a:moveTo>
                  <a:lnTo>
                    <a:pt x="38159" y="151206"/>
                  </a:lnTo>
                </a:path>
              </a:pathLst>
            </a:custGeom>
            <a:ln w="37795">
              <a:solidFill>
                <a:srgbClr val="5A9AD4"/>
              </a:solidFill>
            </a:ln>
          </p:spPr>
          <p:txBody>
            <a:bodyPr wrap="square" lIns="0" tIns="0" rIns="0" bIns="0" rtlCol="0"/>
            <a:lstStyle/>
            <a:p>
              <a:endParaRPr dirty="0"/>
            </a:p>
          </p:txBody>
        </p:sp>
        <p:sp>
          <p:nvSpPr>
            <p:cNvPr id="15" name="object 15"/>
            <p:cNvSpPr/>
            <p:nvPr/>
          </p:nvSpPr>
          <p:spPr>
            <a:xfrm>
              <a:off x="6146635" y="2405875"/>
              <a:ext cx="0" cy="38100"/>
            </a:xfrm>
            <a:custGeom>
              <a:avLst/>
              <a:gdLst/>
              <a:ahLst/>
              <a:cxnLst/>
              <a:rect l="l" t="t" r="r" b="b"/>
              <a:pathLst>
                <a:path h="38100">
                  <a:moveTo>
                    <a:pt x="-19079" y="18903"/>
                  </a:moveTo>
                  <a:lnTo>
                    <a:pt x="19079" y="18903"/>
                  </a:lnTo>
                </a:path>
              </a:pathLst>
            </a:custGeom>
            <a:ln w="37807">
              <a:solidFill>
                <a:srgbClr val="5A9AD4"/>
              </a:solidFill>
            </a:ln>
          </p:spPr>
          <p:txBody>
            <a:bodyPr wrap="square" lIns="0" tIns="0" rIns="0" bIns="0" rtlCol="0"/>
            <a:lstStyle/>
            <a:p>
              <a:endParaRPr dirty="0"/>
            </a:p>
          </p:txBody>
        </p:sp>
        <p:sp>
          <p:nvSpPr>
            <p:cNvPr id="16" name="object 16"/>
            <p:cNvSpPr/>
            <p:nvPr/>
          </p:nvSpPr>
          <p:spPr>
            <a:xfrm>
              <a:off x="6146635" y="2481478"/>
              <a:ext cx="0" cy="38100"/>
            </a:xfrm>
            <a:custGeom>
              <a:avLst/>
              <a:gdLst/>
              <a:ahLst/>
              <a:cxnLst/>
              <a:rect l="l" t="t" r="r" b="b"/>
              <a:pathLst>
                <a:path h="38100">
                  <a:moveTo>
                    <a:pt x="-19079" y="18903"/>
                  </a:moveTo>
                  <a:lnTo>
                    <a:pt x="19079" y="18903"/>
                  </a:lnTo>
                </a:path>
              </a:pathLst>
            </a:custGeom>
            <a:ln w="37807">
              <a:solidFill>
                <a:srgbClr val="5A9AD4"/>
              </a:solidFill>
            </a:ln>
          </p:spPr>
          <p:txBody>
            <a:bodyPr wrap="square" lIns="0" tIns="0" rIns="0" bIns="0" rtlCol="0"/>
            <a:lstStyle/>
            <a:p>
              <a:endParaRPr dirty="0"/>
            </a:p>
          </p:txBody>
        </p:sp>
        <p:sp>
          <p:nvSpPr>
            <p:cNvPr id="17" name="object 17"/>
            <p:cNvSpPr/>
            <p:nvPr/>
          </p:nvSpPr>
          <p:spPr>
            <a:xfrm>
              <a:off x="6127555" y="2575979"/>
              <a:ext cx="38735" cy="76200"/>
            </a:xfrm>
            <a:custGeom>
              <a:avLst/>
              <a:gdLst/>
              <a:ahLst/>
              <a:cxnLst/>
              <a:rect l="l" t="t" r="r" b="b"/>
              <a:pathLst>
                <a:path w="38735" h="76200">
                  <a:moveTo>
                    <a:pt x="0" y="0"/>
                  </a:moveTo>
                  <a:lnTo>
                    <a:pt x="38159" y="0"/>
                  </a:lnTo>
                </a:path>
                <a:path w="38735" h="76200">
                  <a:moveTo>
                    <a:pt x="0" y="75603"/>
                  </a:moveTo>
                  <a:lnTo>
                    <a:pt x="38159" y="75603"/>
                  </a:lnTo>
                </a:path>
              </a:pathLst>
            </a:custGeom>
            <a:ln w="37795">
              <a:solidFill>
                <a:srgbClr val="5A9AD4"/>
              </a:solidFill>
            </a:ln>
          </p:spPr>
          <p:txBody>
            <a:bodyPr wrap="square" lIns="0" tIns="0" rIns="0" bIns="0" rtlCol="0"/>
            <a:lstStyle/>
            <a:p>
              <a:endParaRPr dirty="0"/>
            </a:p>
          </p:txBody>
        </p:sp>
        <p:sp>
          <p:nvSpPr>
            <p:cNvPr id="18" name="object 18"/>
            <p:cNvSpPr/>
            <p:nvPr/>
          </p:nvSpPr>
          <p:spPr>
            <a:xfrm>
              <a:off x="6146635" y="2708275"/>
              <a:ext cx="0" cy="38100"/>
            </a:xfrm>
            <a:custGeom>
              <a:avLst/>
              <a:gdLst/>
              <a:ahLst/>
              <a:cxnLst/>
              <a:rect l="l" t="t" r="r" b="b"/>
              <a:pathLst>
                <a:path h="38100">
                  <a:moveTo>
                    <a:pt x="-19079" y="18903"/>
                  </a:moveTo>
                  <a:lnTo>
                    <a:pt x="19079" y="18903"/>
                  </a:lnTo>
                </a:path>
              </a:pathLst>
            </a:custGeom>
            <a:ln w="37807">
              <a:solidFill>
                <a:srgbClr val="5A9AD4"/>
              </a:solidFill>
            </a:ln>
          </p:spPr>
          <p:txBody>
            <a:bodyPr wrap="square" lIns="0" tIns="0" rIns="0" bIns="0" rtlCol="0"/>
            <a:lstStyle/>
            <a:p>
              <a:endParaRPr dirty="0"/>
            </a:p>
          </p:txBody>
        </p:sp>
        <p:sp>
          <p:nvSpPr>
            <p:cNvPr id="19" name="object 19"/>
            <p:cNvSpPr/>
            <p:nvPr/>
          </p:nvSpPr>
          <p:spPr>
            <a:xfrm>
              <a:off x="6146635" y="2783878"/>
              <a:ext cx="0" cy="38100"/>
            </a:xfrm>
            <a:custGeom>
              <a:avLst/>
              <a:gdLst/>
              <a:ahLst/>
              <a:cxnLst/>
              <a:rect l="l" t="t" r="r" b="b"/>
              <a:pathLst>
                <a:path h="38100">
                  <a:moveTo>
                    <a:pt x="-19079" y="18903"/>
                  </a:moveTo>
                  <a:lnTo>
                    <a:pt x="19079" y="18903"/>
                  </a:lnTo>
                </a:path>
              </a:pathLst>
            </a:custGeom>
            <a:ln w="37807">
              <a:solidFill>
                <a:srgbClr val="5A9AD4"/>
              </a:solidFill>
            </a:ln>
          </p:spPr>
          <p:txBody>
            <a:bodyPr wrap="square" lIns="0" tIns="0" rIns="0" bIns="0" rtlCol="0"/>
            <a:lstStyle/>
            <a:p>
              <a:endParaRPr dirty="0"/>
            </a:p>
          </p:txBody>
        </p:sp>
        <p:sp>
          <p:nvSpPr>
            <p:cNvPr id="20" name="object 20"/>
            <p:cNvSpPr/>
            <p:nvPr/>
          </p:nvSpPr>
          <p:spPr>
            <a:xfrm>
              <a:off x="6127555" y="2878378"/>
              <a:ext cx="38735" cy="76200"/>
            </a:xfrm>
            <a:custGeom>
              <a:avLst/>
              <a:gdLst/>
              <a:ahLst/>
              <a:cxnLst/>
              <a:rect l="l" t="t" r="r" b="b"/>
              <a:pathLst>
                <a:path w="38735" h="76200">
                  <a:moveTo>
                    <a:pt x="0" y="0"/>
                  </a:moveTo>
                  <a:lnTo>
                    <a:pt x="38159" y="0"/>
                  </a:lnTo>
                </a:path>
                <a:path w="38735" h="76200">
                  <a:moveTo>
                    <a:pt x="0" y="75603"/>
                  </a:moveTo>
                  <a:lnTo>
                    <a:pt x="38159" y="75603"/>
                  </a:lnTo>
                </a:path>
              </a:pathLst>
            </a:custGeom>
            <a:ln w="37795">
              <a:solidFill>
                <a:srgbClr val="5A9AD4"/>
              </a:solidFill>
            </a:ln>
          </p:spPr>
          <p:txBody>
            <a:bodyPr wrap="square" lIns="0" tIns="0" rIns="0" bIns="0" rtlCol="0"/>
            <a:lstStyle/>
            <a:p>
              <a:endParaRPr dirty="0"/>
            </a:p>
          </p:txBody>
        </p:sp>
        <p:sp>
          <p:nvSpPr>
            <p:cNvPr id="21" name="object 21"/>
            <p:cNvSpPr/>
            <p:nvPr/>
          </p:nvSpPr>
          <p:spPr>
            <a:xfrm>
              <a:off x="6146635" y="3010674"/>
              <a:ext cx="0" cy="38100"/>
            </a:xfrm>
            <a:custGeom>
              <a:avLst/>
              <a:gdLst/>
              <a:ahLst/>
              <a:cxnLst/>
              <a:rect l="l" t="t" r="r" b="b"/>
              <a:pathLst>
                <a:path h="38100">
                  <a:moveTo>
                    <a:pt x="-19079" y="18903"/>
                  </a:moveTo>
                  <a:lnTo>
                    <a:pt x="19079" y="18903"/>
                  </a:lnTo>
                </a:path>
              </a:pathLst>
            </a:custGeom>
            <a:ln w="37807">
              <a:solidFill>
                <a:srgbClr val="5A9AD4"/>
              </a:solidFill>
            </a:ln>
          </p:spPr>
          <p:txBody>
            <a:bodyPr wrap="square" lIns="0" tIns="0" rIns="0" bIns="0" rtlCol="0"/>
            <a:lstStyle/>
            <a:p>
              <a:endParaRPr dirty="0"/>
            </a:p>
          </p:txBody>
        </p:sp>
        <p:sp>
          <p:nvSpPr>
            <p:cNvPr id="22" name="object 22"/>
            <p:cNvSpPr/>
            <p:nvPr/>
          </p:nvSpPr>
          <p:spPr>
            <a:xfrm>
              <a:off x="6146635" y="3086277"/>
              <a:ext cx="0" cy="38100"/>
            </a:xfrm>
            <a:custGeom>
              <a:avLst/>
              <a:gdLst/>
              <a:ahLst/>
              <a:cxnLst/>
              <a:rect l="l" t="t" r="r" b="b"/>
              <a:pathLst>
                <a:path h="38100">
                  <a:moveTo>
                    <a:pt x="-19079" y="18903"/>
                  </a:moveTo>
                  <a:lnTo>
                    <a:pt x="19079" y="18903"/>
                  </a:lnTo>
                </a:path>
              </a:pathLst>
            </a:custGeom>
            <a:ln w="37807">
              <a:solidFill>
                <a:srgbClr val="5A9AD4"/>
              </a:solidFill>
            </a:ln>
          </p:spPr>
          <p:txBody>
            <a:bodyPr wrap="square" lIns="0" tIns="0" rIns="0" bIns="0" rtlCol="0"/>
            <a:lstStyle/>
            <a:p>
              <a:endParaRPr dirty="0"/>
            </a:p>
          </p:txBody>
        </p:sp>
        <p:sp>
          <p:nvSpPr>
            <p:cNvPr id="23" name="object 23"/>
            <p:cNvSpPr/>
            <p:nvPr/>
          </p:nvSpPr>
          <p:spPr>
            <a:xfrm>
              <a:off x="6127555" y="3180778"/>
              <a:ext cx="38735" cy="76200"/>
            </a:xfrm>
            <a:custGeom>
              <a:avLst/>
              <a:gdLst/>
              <a:ahLst/>
              <a:cxnLst/>
              <a:rect l="l" t="t" r="r" b="b"/>
              <a:pathLst>
                <a:path w="38735" h="76200">
                  <a:moveTo>
                    <a:pt x="0" y="0"/>
                  </a:moveTo>
                  <a:lnTo>
                    <a:pt x="38159" y="0"/>
                  </a:lnTo>
                </a:path>
                <a:path w="38735" h="76200">
                  <a:moveTo>
                    <a:pt x="0" y="75603"/>
                  </a:moveTo>
                  <a:lnTo>
                    <a:pt x="38159" y="75603"/>
                  </a:lnTo>
                </a:path>
              </a:pathLst>
            </a:custGeom>
            <a:ln w="37795">
              <a:solidFill>
                <a:srgbClr val="5A9AD4"/>
              </a:solidFill>
            </a:ln>
          </p:spPr>
          <p:txBody>
            <a:bodyPr wrap="square" lIns="0" tIns="0" rIns="0" bIns="0" rtlCol="0"/>
            <a:lstStyle/>
            <a:p>
              <a:endParaRPr dirty="0"/>
            </a:p>
          </p:txBody>
        </p:sp>
        <p:sp>
          <p:nvSpPr>
            <p:cNvPr id="24" name="object 24"/>
            <p:cNvSpPr/>
            <p:nvPr/>
          </p:nvSpPr>
          <p:spPr>
            <a:xfrm>
              <a:off x="6146635" y="3313074"/>
              <a:ext cx="0" cy="38100"/>
            </a:xfrm>
            <a:custGeom>
              <a:avLst/>
              <a:gdLst/>
              <a:ahLst/>
              <a:cxnLst/>
              <a:rect l="l" t="t" r="r" b="b"/>
              <a:pathLst>
                <a:path h="38100">
                  <a:moveTo>
                    <a:pt x="-19079" y="18903"/>
                  </a:moveTo>
                  <a:lnTo>
                    <a:pt x="19079" y="18903"/>
                  </a:lnTo>
                </a:path>
              </a:pathLst>
            </a:custGeom>
            <a:ln w="37807">
              <a:solidFill>
                <a:srgbClr val="5A9AD4"/>
              </a:solidFill>
            </a:ln>
          </p:spPr>
          <p:txBody>
            <a:bodyPr wrap="square" lIns="0" tIns="0" rIns="0" bIns="0" rtlCol="0"/>
            <a:lstStyle/>
            <a:p>
              <a:endParaRPr dirty="0"/>
            </a:p>
          </p:txBody>
        </p:sp>
        <p:sp>
          <p:nvSpPr>
            <p:cNvPr id="25" name="object 25"/>
            <p:cNvSpPr/>
            <p:nvPr/>
          </p:nvSpPr>
          <p:spPr>
            <a:xfrm>
              <a:off x="6146635" y="3388677"/>
              <a:ext cx="0" cy="38100"/>
            </a:xfrm>
            <a:custGeom>
              <a:avLst/>
              <a:gdLst/>
              <a:ahLst/>
              <a:cxnLst/>
              <a:rect l="l" t="t" r="r" b="b"/>
              <a:pathLst>
                <a:path h="38100">
                  <a:moveTo>
                    <a:pt x="-19079" y="18903"/>
                  </a:moveTo>
                  <a:lnTo>
                    <a:pt x="19079" y="18903"/>
                  </a:lnTo>
                </a:path>
              </a:pathLst>
            </a:custGeom>
            <a:ln w="37807">
              <a:solidFill>
                <a:srgbClr val="5A9AD4"/>
              </a:solidFill>
            </a:ln>
          </p:spPr>
          <p:txBody>
            <a:bodyPr wrap="square" lIns="0" tIns="0" rIns="0" bIns="0" rtlCol="0"/>
            <a:lstStyle/>
            <a:p>
              <a:endParaRPr dirty="0"/>
            </a:p>
          </p:txBody>
        </p:sp>
        <p:sp>
          <p:nvSpPr>
            <p:cNvPr id="26" name="object 26"/>
            <p:cNvSpPr/>
            <p:nvPr/>
          </p:nvSpPr>
          <p:spPr>
            <a:xfrm>
              <a:off x="6127555" y="3483178"/>
              <a:ext cx="38735" cy="76200"/>
            </a:xfrm>
            <a:custGeom>
              <a:avLst/>
              <a:gdLst/>
              <a:ahLst/>
              <a:cxnLst/>
              <a:rect l="l" t="t" r="r" b="b"/>
              <a:pathLst>
                <a:path w="38735" h="76200">
                  <a:moveTo>
                    <a:pt x="0" y="0"/>
                  </a:moveTo>
                  <a:lnTo>
                    <a:pt x="38159" y="0"/>
                  </a:lnTo>
                </a:path>
                <a:path w="38735" h="76200">
                  <a:moveTo>
                    <a:pt x="0" y="75603"/>
                  </a:moveTo>
                  <a:lnTo>
                    <a:pt x="38159" y="75603"/>
                  </a:lnTo>
                </a:path>
              </a:pathLst>
            </a:custGeom>
            <a:ln w="37795">
              <a:solidFill>
                <a:srgbClr val="5A9AD4"/>
              </a:solidFill>
            </a:ln>
          </p:spPr>
          <p:txBody>
            <a:bodyPr wrap="square" lIns="0" tIns="0" rIns="0" bIns="0" rtlCol="0"/>
            <a:lstStyle/>
            <a:p>
              <a:endParaRPr dirty="0"/>
            </a:p>
          </p:txBody>
        </p:sp>
        <p:sp>
          <p:nvSpPr>
            <p:cNvPr id="27" name="object 27"/>
            <p:cNvSpPr/>
            <p:nvPr/>
          </p:nvSpPr>
          <p:spPr>
            <a:xfrm>
              <a:off x="6127555" y="3634378"/>
              <a:ext cx="38735" cy="76200"/>
            </a:xfrm>
            <a:custGeom>
              <a:avLst/>
              <a:gdLst/>
              <a:ahLst/>
              <a:cxnLst/>
              <a:rect l="l" t="t" r="r" b="b"/>
              <a:pathLst>
                <a:path w="38735" h="76200">
                  <a:moveTo>
                    <a:pt x="0" y="0"/>
                  </a:moveTo>
                  <a:lnTo>
                    <a:pt x="38159" y="0"/>
                  </a:lnTo>
                </a:path>
                <a:path w="38735" h="76200">
                  <a:moveTo>
                    <a:pt x="0" y="75603"/>
                  </a:moveTo>
                  <a:lnTo>
                    <a:pt x="38159" y="75603"/>
                  </a:lnTo>
                </a:path>
              </a:pathLst>
            </a:custGeom>
            <a:ln w="37807">
              <a:solidFill>
                <a:srgbClr val="5A9AD4"/>
              </a:solidFill>
            </a:ln>
          </p:spPr>
          <p:txBody>
            <a:bodyPr wrap="square" lIns="0" tIns="0" rIns="0" bIns="0" rtlCol="0"/>
            <a:lstStyle/>
            <a:p>
              <a:endParaRPr dirty="0"/>
            </a:p>
          </p:txBody>
        </p:sp>
        <p:sp>
          <p:nvSpPr>
            <p:cNvPr id="28" name="object 28"/>
            <p:cNvSpPr/>
            <p:nvPr/>
          </p:nvSpPr>
          <p:spPr>
            <a:xfrm>
              <a:off x="6127555" y="3785577"/>
              <a:ext cx="38735" cy="76200"/>
            </a:xfrm>
            <a:custGeom>
              <a:avLst/>
              <a:gdLst/>
              <a:ahLst/>
              <a:cxnLst/>
              <a:rect l="l" t="t" r="r" b="b"/>
              <a:pathLst>
                <a:path w="38735" h="76200">
                  <a:moveTo>
                    <a:pt x="0" y="0"/>
                  </a:moveTo>
                  <a:lnTo>
                    <a:pt x="38159" y="0"/>
                  </a:lnTo>
                </a:path>
                <a:path w="38735" h="76200">
                  <a:moveTo>
                    <a:pt x="0" y="75603"/>
                  </a:moveTo>
                  <a:lnTo>
                    <a:pt x="38159" y="75603"/>
                  </a:lnTo>
                </a:path>
              </a:pathLst>
            </a:custGeom>
            <a:ln w="37795">
              <a:solidFill>
                <a:srgbClr val="5A9AD4"/>
              </a:solidFill>
            </a:ln>
          </p:spPr>
          <p:txBody>
            <a:bodyPr wrap="square" lIns="0" tIns="0" rIns="0" bIns="0" rtlCol="0"/>
            <a:lstStyle/>
            <a:p>
              <a:endParaRPr dirty="0"/>
            </a:p>
          </p:txBody>
        </p:sp>
        <p:sp>
          <p:nvSpPr>
            <p:cNvPr id="29" name="object 29"/>
            <p:cNvSpPr/>
            <p:nvPr/>
          </p:nvSpPr>
          <p:spPr>
            <a:xfrm>
              <a:off x="6127555" y="3936777"/>
              <a:ext cx="38735" cy="76200"/>
            </a:xfrm>
            <a:custGeom>
              <a:avLst/>
              <a:gdLst/>
              <a:ahLst/>
              <a:cxnLst/>
              <a:rect l="l" t="t" r="r" b="b"/>
              <a:pathLst>
                <a:path w="38735" h="76200">
                  <a:moveTo>
                    <a:pt x="0" y="0"/>
                  </a:moveTo>
                  <a:lnTo>
                    <a:pt x="38159" y="0"/>
                  </a:lnTo>
                </a:path>
                <a:path w="38735" h="76200">
                  <a:moveTo>
                    <a:pt x="0" y="75603"/>
                  </a:moveTo>
                  <a:lnTo>
                    <a:pt x="38159" y="75603"/>
                  </a:lnTo>
                </a:path>
              </a:pathLst>
            </a:custGeom>
            <a:ln w="37807">
              <a:solidFill>
                <a:srgbClr val="5A9AD4"/>
              </a:solidFill>
            </a:ln>
          </p:spPr>
          <p:txBody>
            <a:bodyPr wrap="square" lIns="0" tIns="0" rIns="0" bIns="0" rtlCol="0"/>
            <a:lstStyle/>
            <a:p>
              <a:endParaRPr dirty="0"/>
            </a:p>
          </p:txBody>
        </p:sp>
        <p:sp>
          <p:nvSpPr>
            <p:cNvPr id="30" name="object 30"/>
            <p:cNvSpPr/>
            <p:nvPr/>
          </p:nvSpPr>
          <p:spPr>
            <a:xfrm>
              <a:off x="6127555" y="4087977"/>
              <a:ext cx="38735" cy="151765"/>
            </a:xfrm>
            <a:custGeom>
              <a:avLst/>
              <a:gdLst/>
              <a:ahLst/>
              <a:cxnLst/>
              <a:rect l="l" t="t" r="r" b="b"/>
              <a:pathLst>
                <a:path w="38735" h="151764">
                  <a:moveTo>
                    <a:pt x="0" y="0"/>
                  </a:moveTo>
                  <a:lnTo>
                    <a:pt x="38159" y="0"/>
                  </a:lnTo>
                </a:path>
                <a:path w="38735" h="151764">
                  <a:moveTo>
                    <a:pt x="0" y="75603"/>
                  </a:moveTo>
                  <a:lnTo>
                    <a:pt x="38159" y="75603"/>
                  </a:lnTo>
                </a:path>
                <a:path w="38735" h="151764">
                  <a:moveTo>
                    <a:pt x="0" y="151206"/>
                  </a:moveTo>
                  <a:lnTo>
                    <a:pt x="38159" y="151206"/>
                  </a:lnTo>
                </a:path>
              </a:pathLst>
            </a:custGeom>
            <a:ln w="37795">
              <a:solidFill>
                <a:srgbClr val="5A9AD4"/>
              </a:solidFill>
            </a:ln>
          </p:spPr>
          <p:txBody>
            <a:bodyPr wrap="square" lIns="0" tIns="0" rIns="0" bIns="0" rtlCol="0"/>
            <a:lstStyle/>
            <a:p>
              <a:endParaRPr dirty="0"/>
            </a:p>
          </p:txBody>
        </p:sp>
        <p:sp>
          <p:nvSpPr>
            <p:cNvPr id="31" name="object 31"/>
            <p:cNvSpPr/>
            <p:nvPr/>
          </p:nvSpPr>
          <p:spPr>
            <a:xfrm>
              <a:off x="6146635" y="4295876"/>
              <a:ext cx="0" cy="38100"/>
            </a:xfrm>
            <a:custGeom>
              <a:avLst/>
              <a:gdLst/>
              <a:ahLst/>
              <a:cxnLst/>
              <a:rect l="l" t="t" r="r" b="b"/>
              <a:pathLst>
                <a:path h="38100">
                  <a:moveTo>
                    <a:pt x="-19079" y="18903"/>
                  </a:moveTo>
                  <a:lnTo>
                    <a:pt x="19079" y="18903"/>
                  </a:lnTo>
                </a:path>
              </a:pathLst>
            </a:custGeom>
            <a:ln w="37807">
              <a:solidFill>
                <a:srgbClr val="5A9AD4"/>
              </a:solidFill>
            </a:ln>
          </p:spPr>
          <p:txBody>
            <a:bodyPr wrap="square" lIns="0" tIns="0" rIns="0" bIns="0" rtlCol="0"/>
            <a:lstStyle/>
            <a:p>
              <a:endParaRPr dirty="0"/>
            </a:p>
          </p:txBody>
        </p:sp>
        <p:sp>
          <p:nvSpPr>
            <p:cNvPr id="32" name="object 32"/>
            <p:cNvSpPr/>
            <p:nvPr/>
          </p:nvSpPr>
          <p:spPr>
            <a:xfrm>
              <a:off x="6127555" y="4390377"/>
              <a:ext cx="38735" cy="151765"/>
            </a:xfrm>
            <a:custGeom>
              <a:avLst/>
              <a:gdLst/>
              <a:ahLst/>
              <a:cxnLst/>
              <a:rect l="l" t="t" r="r" b="b"/>
              <a:pathLst>
                <a:path w="38735" h="151764">
                  <a:moveTo>
                    <a:pt x="0" y="0"/>
                  </a:moveTo>
                  <a:lnTo>
                    <a:pt x="38159" y="0"/>
                  </a:lnTo>
                </a:path>
                <a:path w="38735" h="151764">
                  <a:moveTo>
                    <a:pt x="0" y="75603"/>
                  </a:moveTo>
                  <a:lnTo>
                    <a:pt x="38159" y="75603"/>
                  </a:lnTo>
                </a:path>
                <a:path w="38735" h="151764">
                  <a:moveTo>
                    <a:pt x="0" y="151206"/>
                  </a:moveTo>
                  <a:lnTo>
                    <a:pt x="38159" y="151206"/>
                  </a:lnTo>
                </a:path>
              </a:pathLst>
            </a:custGeom>
            <a:ln w="37795">
              <a:solidFill>
                <a:srgbClr val="5A9AD4"/>
              </a:solidFill>
            </a:ln>
          </p:spPr>
          <p:txBody>
            <a:bodyPr wrap="square" lIns="0" tIns="0" rIns="0" bIns="0" rtlCol="0"/>
            <a:lstStyle/>
            <a:p>
              <a:endParaRPr dirty="0"/>
            </a:p>
          </p:txBody>
        </p:sp>
        <p:sp>
          <p:nvSpPr>
            <p:cNvPr id="33" name="object 33"/>
            <p:cNvSpPr/>
            <p:nvPr/>
          </p:nvSpPr>
          <p:spPr>
            <a:xfrm>
              <a:off x="6146635" y="4598276"/>
              <a:ext cx="0" cy="38100"/>
            </a:xfrm>
            <a:custGeom>
              <a:avLst/>
              <a:gdLst/>
              <a:ahLst/>
              <a:cxnLst/>
              <a:rect l="l" t="t" r="r" b="b"/>
              <a:pathLst>
                <a:path h="38100">
                  <a:moveTo>
                    <a:pt x="-19079" y="18903"/>
                  </a:moveTo>
                  <a:lnTo>
                    <a:pt x="19079" y="18903"/>
                  </a:lnTo>
                </a:path>
              </a:pathLst>
            </a:custGeom>
            <a:ln w="37807">
              <a:solidFill>
                <a:srgbClr val="5A9AD4"/>
              </a:solidFill>
            </a:ln>
          </p:spPr>
          <p:txBody>
            <a:bodyPr wrap="square" lIns="0" tIns="0" rIns="0" bIns="0" rtlCol="0"/>
            <a:lstStyle/>
            <a:p>
              <a:endParaRPr dirty="0"/>
            </a:p>
          </p:txBody>
        </p:sp>
        <p:sp>
          <p:nvSpPr>
            <p:cNvPr id="34" name="object 34"/>
            <p:cNvSpPr/>
            <p:nvPr/>
          </p:nvSpPr>
          <p:spPr>
            <a:xfrm>
              <a:off x="6127555" y="4692777"/>
              <a:ext cx="38735" cy="151765"/>
            </a:xfrm>
            <a:custGeom>
              <a:avLst/>
              <a:gdLst/>
              <a:ahLst/>
              <a:cxnLst/>
              <a:rect l="l" t="t" r="r" b="b"/>
              <a:pathLst>
                <a:path w="38735" h="151764">
                  <a:moveTo>
                    <a:pt x="0" y="0"/>
                  </a:moveTo>
                  <a:lnTo>
                    <a:pt x="38159" y="0"/>
                  </a:lnTo>
                </a:path>
                <a:path w="38735" h="151764">
                  <a:moveTo>
                    <a:pt x="0" y="75603"/>
                  </a:moveTo>
                  <a:lnTo>
                    <a:pt x="38159" y="75603"/>
                  </a:lnTo>
                </a:path>
                <a:path w="38735" h="151764">
                  <a:moveTo>
                    <a:pt x="0" y="151206"/>
                  </a:moveTo>
                  <a:lnTo>
                    <a:pt x="38159" y="151206"/>
                  </a:lnTo>
                </a:path>
              </a:pathLst>
            </a:custGeom>
            <a:ln w="37795">
              <a:solidFill>
                <a:srgbClr val="5A9AD4"/>
              </a:solidFill>
            </a:ln>
          </p:spPr>
          <p:txBody>
            <a:bodyPr wrap="square" lIns="0" tIns="0" rIns="0" bIns="0" rtlCol="0"/>
            <a:lstStyle/>
            <a:p>
              <a:endParaRPr dirty="0"/>
            </a:p>
          </p:txBody>
        </p:sp>
        <p:sp>
          <p:nvSpPr>
            <p:cNvPr id="35" name="object 35"/>
            <p:cNvSpPr/>
            <p:nvPr/>
          </p:nvSpPr>
          <p:spPr>
            <a:xfrm>
              <a:off x="6146635" y="4900676"/>
              <a:ext cx="0" cy="38100"/>
            </a:xfrm>
            <a:custGeom>
              <a:avLst/>
              <a:gdLst/>
              <a:ahLst/>
              <a:cxnLst/>
              <a:rect l="l" t="t" r="r" b="b"/>
              <a:pathLst>
                <a:path h="38100">
                  <a:moveTo>
                    <a:pt x="-19079" y="18903"/>
                  </a:moveTo>
                  <a:lnTo>
                    <a:pt x="19079" y="18903"/>
                  </a:lnTo>
                </a:path>
              </a:pathLst>
            </a:custGeom>
            <a:ln w="37807">
              <a:solidFill>
                <a:srgbClr val="5A9AD4"/>
              </a:solidFill>
            </a:ln>
          </p:spPr>
          <p:txBody>
            <a:bodyPr wrap="square" lIns="0" tIns="0" rIns="0" bIns="0" rtlCol="0"/>
            <a:lstStyle/>
            <a:p>
              <a:endParaRPr dirty="0"/>
            </a:p>
          </p:txBody>
        </p:sp>
        <p:sp>
          <p:nvSpPr>
            <p:cNvPr id="36" name="object 36"/>
            <p:cNvSpPr/>
            <p:nvPr/>
          </p:nvSpPr>
          <p:spPr>
            <a:xfrm>
              <a:off x="6127555" y="4995176"/>
              <a:ext cx="38735" cy="151765"/>
            </a:xfrm>
            <a:custGeom>
              <a:avLst/>
              <a:gdLst/>
              <a:ahLst/>
              <a:cxnLst/>
              <a:rect l="l" t="t" r="r" b="b"/>
              <a:pathLst>
                <a:path w="38735" h="151764">
                  <a:moveTo>
                    <a:pt x="0" y="0"/>
                  </a:moveTo>
                  <a:lnTo>
                    <a:pt x="38159" y="0"/>
                  </a:lnTo>
                </a:path>
                <a:path w="38735" h="151764">
                  <a:moveTo>
                    <a:pt x="0" y="75603"/>
                  </a:moveTo>
                  <a:lnTo>
                    <a:pt x="38159" y="75603"/>
                  </a:lnTo>
                </a:path>
                <a:path w="38735" h="151764">
                  <a:moveTo>
                    <a:pt x="0" y="151206"/>
                  </a:moveTo>
                  <a:lnTo>
                    <a:pt x="38159" y="151206"/>
                  </a:lnTo>
                </a:path>
              </a:pathLst>
            </a:custGeom>
            <a:ln w="37795">
              <a:solidFill>
                <a:srgbClr val="5A9AD4"/>
              </a:solidFill>
            </a:ln>
          </p:spPr>
          <p:txBody>
            <a:bodyPr wrap="square" lIns="0" tIns="0" rIns="0" bIns="0" rtlCol="0"/>
            <a:lstStyle/>
            <a:p>
              <a:endParaRPr dirty="0"/>
            </a:p>
          </p:txBody>
        </p:sp>
        <p:sp>
          <p:nvSpPr>
            <p:cNvPr id="37" name="object 37"/>
            <p:cNvSpPr/>
            <p:nvPr/>
          </p:nvSpPr>
          <p:spPr>
            <a:xfrm>
              <a:off x="6146635" y="5203075"/>
              <a:ext cx="0" cy="38100"/>
            </a:xfrm>
            <a:custGeom>
              <a:avLst/>
              <a:gdLst/>
              <a:ahLst/>
              <a:cxnLst/>
              <a:rect l="l" t="t" r="r" b="b"/>
              <a:pathLst>
                <a:path h="38100">
                  <a:moveTo>
                    <a:pt x="-19079" y="18903"/>
                  </a:moveTo>
                  <a:lnTo>
                    <a:pt x="19079" y="18903"/>
                  </a:lnTo>
                </a:path>
              </a:pathLst>
            </a:custGeom>
            <a:ln w="37807">
              <a:solidFill>
                <a:srgbClr val="5A9AD4"/>
              </a:solidFill>
            </a:ln>
          </p:spPr>
          <p:txBody>
            <a:bodyPr wrap="square" lIns="0" tIns="0" rIns="0" bIns="0" rtlCol="0"/>
            <a:lstStyle/>
            <a:p>
              <a:endParaRPr dirty="0"/>
            </a:p>
          </p:txBody>
        </p:sp>
        <p:sp>
          <p:nvSpPr>
            <p:cNvPr id="38" name="object 38"/>
            <p:cNvSpPr/>
            <p:nvPr/>
          </p:nvSpPr>
          <p:spPr>
            <a:xfrm>
              <a:off x="6127555" y="5297576"/>
              <a:ext cx="38735" cy="151765"/>
            </a:xfrm>
            <a:custGeom>
              <a:avLst/>
              <a:gdLst/>
              <a:ahLst/>
              <a:cxnLst/>
              <a:rect l="l" t="t" r="r" b="b"/>
              <a:pathLst>
                <a:path w="38735" h="151764">
                  <a:moveTo>
                    <a:pt x="0" y="0"/>
                  </a:moveTo>
                  <a:lnTo>
                    <a:pt x="38159" y="0"/>
                  </a:lnTo>
                </a:path>
                <a:path w="38735" h="151764">
                  <a:moveTo>
                    <a:pt x="0" y="75603"/>
                  </a:moveTo>
                  <a:lnTo>
                    <a:pt x="38159" y="75603"/>
                  </a:lnTo>
                </a:path>
                <a:path w="38735" h="151764">
                  <a:moveTo>
                    <a:pt x="0" y="151206"/>
                  </a:moveTo>
                  <a:lnTo>
                    <a:pt x="38159" y="151206"/>
                  </a:lnTo>
                </a:path>
              </a:pathLst>
            </a:custGeom>
            <a:ln w="37795">
              <a:solidFill>
                <a:srgbClr val="5A9AD4"/>
              </a:solidFill>
            </a:ln>
          </p:spPr>
          <p:txBody>
            <a:bodyPr wrap="square" lIns="0" tIns="0" rIns="0" bIns="0" rtlCol="0"/>
            <a:lstStyle/>
            <a:p>
              <a:endParaRPr dirty="0"/>
            </a:p>
          </p:txBody>
        </p:sp>
        <p:sp>
          <p:nvSpPr>
            <p:cNvPr id="39" name="object 39"/>
            <p:cNvSpPr/>
            <p:nvPr/>
          </p:nvSpPr>
          <p:spPr>
            <a:xfrm>
              <a:off x="6146635" y="5505475"/>
              <a:ext cx="0" cy="38100"/>
            </a:xfrm>
            <a:custGeom>
              <a:avLst/>
              <a:gdLst/>
              <a:ahLst/>
              <a:cxnLst/>
              <a:rect l="l" t="t" r="r" b="b"/>
              <a:pathLst>
                <a:path h="38100">
                  <a:moveTo>
                    <a:pt x="-19079" y="18903"/>
                  </a:moveTo>
                  <a:lnTo>
                    <a:pt x="19079" y="18903"/>
                  </a:lnTo>
                </a:path>
              </a:pathLst>
            </a:custGeom>
            <a:ln w="37807">
              <a:solidFill>
                <a:srgbClr val="5A9AD4"/>
              </a:solidFill>
            </a:ln>
          </p:spPr>
          <p:txBody>
            <a:bodyPr wrap="square" lIns="0" tIns="0" rIns="0" bIns="0" rtlCol="0"/>
            <a:lstStyle/>
            <a:p>
              <a:endParaRPr dirty="0"/>
            </a:p>
          </p:txBody>
        </p:sp>
        <p:sp>
          <p:nvSpPr>
            <p:cNvPr id="40" name="object 40"/>
            <p:cNvSpPr/>
            <p:nvPr/>
          </p:nvSpPr>
          <p:spPr>
            <a:xfrm>
              <a:off x="6127555" y="5599976"/>
              <a:ext cx="38735" cy="151765"/>
            </a:xfrm>
            <a:custGeom>
              <a:avLst/>
              <a:gdLst/>
              <a:ahLst/>
              <a:cxnLst/>
              <a:rect l="l" t="t" r="r" b="b"/>
              <a:pathLst>
                <a:path w="38735" h="151764">
                  <a:moveTo>
                    <a:pt x="0" y="0"/>
                  </a:moveTo>
                  <a:lnTo>
                    <a:pt x="38159" y="0"/>
                  </a:lnTo>
                </a:path>
                <a:path w="38735" h="151764">
                  <a:moveTo>
                    <a:pt x="0" y="75603"/>
                  </a:moveTo>
                  <a:lnTo>
                    <a:pt x="38159" y="75603"/>
                  </a:lnTo>
                </a:path>
                <a:path w="38735" h="151764">
                  <a:moveTo>
                    <a:pt x="0" y="151206"/>
                  </a:moveTo>
                  <a:lnTo>
                    <a:pt x="38159" y="151206"/>
                  </a:lnTo>
                </a:path>
              </a:pathLst>
            </a:custGeom>
            <a:ln w="37795">
              <a:solidFill>
                <a:srgbClr val="5A9AD4"/>
              </a:solidFill>
            </a:ln>
          </p:spPr>
          <p:txBody>
            <a:bodyPr wrap="square" lIns="0" tIns="0" rIns="0" bIns="0" rtlCol="0"/>
            <a:lstStyle/>
            <a:p>
              <a:endParaRPr dirty="0"/>
            </a:p>
          </p:txBody>
        </p:sp>
        <p:sp>
          <p:nvSpPr>
            <p:cNvPr id="41" name="object 41"/>
            <p:cNvSpPr/>
            <p:nvPr/>
          </p:nvSpPr>
          <p:spPr>
            <a:xfrm>
              <a:off x="6146635" y="5807875"/>
              <a:ext cx="0" cy="38100"/>
            </a:xfrm>
            <a:custGeom>
              <a:avLst/>
              <a:gdLst/>
              <a:ahLst/>
              <a:cxnLst/>
              <a:rect l="l" t="t" r="r" b="b"/>
              <a:pathLst>
                <a:path h="38100">
                  <a:moveTo>
                    <a:pt x="-19079" y="18903"/>
                  </a:moveTo>
                  <a:lnTo>
                    <a:pt x="19079" y="18903"/>
                  </a:lnTo>
                </a:path>
              </a:pathLst>
            </a:custGeom>
            <a:ln w="37807">
              <a:solidFill>
                <a:srgbClr val="5A9AD4"/>
              </a:solidFill>
            </a:ln>
          </p:spPr>
          <p:txBody>
            <a:bodyPr wrap="square" lIns="0" tIns="0" rIns="0" bIns="0" rtlCol="0"/>
            <a:lstStyle/>
            <a:p>
              <a:endParaRPr dirty="0"/>
            </a:p>
          </p:txBody>
        </p:sp>
        <p:sp>
          <p:nvSpPr>
            <p:cNvPr id="42" name="object 42"/>
            <p:cNvSpPr/>
            <p:nvPr/>
          </p:nvSpPr>
          <p:spPr>
            <a:xfrm>
              <a:off x="6146635" y="5883478"/>
              <a:ext cx="0" cy="38100"/>
            </a:xfrm>
            <a:custGeom>
              <a:avLst/>
              <a:gdLst/>
              <a:ahLst/>
              <a:cxnLst/>
              <a:rect l="l" t="t" r="r" b="b"/>
              <a:pathLst>
                <a:path h="38100">
                  <a:moveTo>
                    <a:pt x="-19079" y="18903"/>
                  </a:moveTo>
                  <a:lnTo>
                    <a:pt x="19079" y="18903"/>
                  </a:lnTo>
                </a:path>
              </a:pathLst>
            </a:custGeom>
            <a:ln w="37807">
              <a:solidFill>
                <a:srgbClr val="5A9AD4"/>
              </a:solidFill>
            </a:ln>
          </p:spPr>
          <p:txBody>
            <a:bodyPr wrap="square" lIns="0" tIns="0" rIns="0" bIns="0" rtlCol="0"/>
            <a:lstStyle/>
            <a:p>
              <a:endParaRPr dirty="0"/>
            </a:p>
          </p:txBody>
        </p:sp>
        <p:sp>
          <p:nvSpPr>
            <p:cNvPr id="43" name="object 43"/>
            <p:cNvSpPr/>
            <p:nvPr/>
          </p:nvSpPr>
          <p:spPr>
            <a:xfrm>
              <a:off x="6146635" y="5959081"/>
              <a:ext cx="0" cy="38100"/>
            </a:xfrm>
            <a:custGeom>
              <a:avLst/>
              <a:gdLst/>
              <a:ahLst/>
              <a:cxnLst/>
              <a:rect l="l" t="t" r="r" b="b"/>
              <a:pathLst>
                <a:path h="38100">
                  <a:moveTo>
                    <a:pt x="-19079" y="18897"/>
                  </a:moveTo>
                  <a:lnTo>
                    <a:pt x="19079" y="18897"/>
                  </a:lnTo>
                </a:path>
              </a:pathLst>
            </a:custGeom>
            <a:ln w="37795">
              <a:solidFill>
                <a:srgbClr val="5A9AD4"/>
              </a:solidFill>
            </a:ln>
          </p:spPr>
          <p:txBody>
            <a:bodyPr wrap="square" lIns="0" tIns="0" rIns="0" bIns="0" rtlCol="0"/>
            <a:lstStyle/>
            <a:p>
              <a:endParaRPr dirty="0"/>
            </a:p>
          </p:txBody>
        </p:sp>
        <p:sp>
          <p:nvSpPr>
            <p:cNvPr id="44" name="object 44"/>
            <p:cNvSpPr/>
            <p:nvPr/>
          </p:nvSpPr>
          <p:spPr>
            <a:xfrm>
              <a:off x="6146635" y="6034684"/>
              <a:ext cx="0" cy="38100"/>
            </a:xfrm>
            <a:custGeom>
              <a:avLst/>
              <a:gdLst/>
              <a:ahLst/>
              <a:cxnLst/>
              <a:rect l="l" t="t" r="r" b="b"/>
              <a:pathLst>
                <a:path h="38100">
                  <a:moveTo>
                    <a:pt x="-19079" y="18897"/>
                  </a:moveTo>
                  <a:lnTo>
                    <a:pt x="19079" y="18897"/>
                  </a:lnTo>
                </a:path>
              </a:pathLst>
            </a:custGeom>
            <a:ln w="37795">
              <a:solidFill>
                <a:srgbClr val="5A9AD4"/>
              </a:solidFill>
            </a:ln>
          </p:spPr>
          <p:txBody>
            <a:bodyPr wrap="square" lIns="0" tIns="0" rIns="0" bIns="0" rtlCol="0"/>
            <a:lstStyle/>
            <a:p>
              <a:endParaRPr dirty="0"/>
            </a:p>
          </p:txBody>
        </p:sp>
        <p:sp>
          <p:nvSpPr>
            <p:cNvPr id="45" name="object 45"/>
            <p:cNvSpPr/>
            <p:nvPr/>
          </p:nvSpPr>
          <p:spPr>
            <a:xfrm>
              <a:off x="6146635" y="6110274"/>
              <a:ext cx="0" cy="38100"/>
            </a:xfrm>
            <a:custGeom>
              <a:avLst/>
              <a:gdLst/>
              <a:ahLst/>
              <a:cxnLst/>
              <a:rect l="l" t="t" r="r" b="b"/>
              <a:pathLst>
                <a:path h="38100">
                  <a:moveTo>
                    <a:pt x="-19079" y="18903"/>
                  </a:moveTo>
                  <a:lnTo>
                    <a:pt x="19079" y="18903"/>
                  </a:lnTo>
                </a:path>
              </a:pathLst>
            </a:custGeom>
            <a:ln w="37807">
              <a:solidFill>
                <a:srgbClr val="5A9AD4"/>
              </a:solidFill>
            </a:ln>
          </p:spPr>
          <p:txBody>
            <a:bodyPr wrap="square" lIns="0" tIns="0" rIns="0" bIns="0" rtlCol="0"/>
            <a:lstStyle/>
            <a:p>
              <a:endParaRPr dirty="0"/>
            </a:p>
          </p:txBody>
        </p:sp>
        <p:sp>
          <p:nvSpPr>
            <p:cNvPr id="46" name="object 46"/>
            <p:cNvSpPr/>
            <p:nvPr/>
          </p:nvSpPr>
          <p:spPr>
            <a:xfrm>
              <a:off x="6146635" y="6185877"/>
              <a:ext cx="0" cy="29209"/>
            </a:xfrm>
            <a:custGeom>
              <a:avLst/>
              <a:gdLst/>
              <a:ahLst/>
              <a:cxnLst/>
              <a:rect l="l" t="t" r="r" b="b"/>
              <a:pathLst>
                <a:path h="29210">
                  <a:moveTo>
                    <a:pt x="-19079" y="14579"/>
                  </a:moveTo>
                  <a:lnTo>
                    <a:pt x="19079" y="14579"/>
                  </a:lnTo>
                </a:path>
              </a:pathLst>
            </a:custGeom>
            <a:ln w="29159">
              <a:solidFill>
                <a:srgbClr val="5A9AD4"/>
              </a:solidFill>
            </a:ln>
          </p:spPr>
          <p:txBody>
            <a:bodyPr wrap="square" lIns="0" tIns="0" rIns="0" bIns="0" rtlCol="0"/>
            <a:lstStyle/>
            <a:p>
              <a:endParaRPr dirty="0"/>
            </a:p>
          </p:txBody>
        </p:sp>
        <p:sp>
          <p:nvSpPr>
            <p:cNvPr id="47" name="object 47"/>
            <p:cNvSpPr/>
            <p:nvPr/>
          </p:nvSpPr>
          <p:spPr>
            <a:xfrm>
              <a:off x="2242439" y="3855961"/>
              <a:ext cx="7673975" cy="0"/>
            </a:xfrm>
            <a:custGeom>
              <a:avLst/>
              <a:gdLst/>
              <a:ahLst/>
              <a:cxnLst/>
              <a:rect l="l" t="t" r="r" b="b"/>
              <a:pathLst>
                <a:path w="7673975">
                  <a:moveTo>
                    <a:pt x="0" y="0"/>
                  </a:moveTo>
                  <a:lnTo>
                    <a:pt x="37795" y="0"/>
                  </a:lnTo>
                </a:path>
                <a:path w="7673975">
                  <a:moveTo>
                    <a:pt x="75603" y="0"/>
                  </a:moveTo>
                  <a:lnTo>
                    <a:pt x="113398" y="0"/>
                  </a:lnTo>
                </a:path>
                <a:path w="7673975">
                  <a:moveTo>
                    <a:pt x="151206" y="0"/>
                  </a:moveTo>
                  <a:lnTo>
                    <a:pt x="189001" y="0"/>
                  </a:lnTo>
                </a:path>
                <a:path w="7673975">
                  <a:moveTo>
                    <a:pt x="226796" y="0"/>
                  </a:moveTo>
                  <a:lnTo>
                    <a:pt x="264604" y="0"/>
                  </a:lnTo>
                </a:path>
                <a:path w="7673975">
                  <a:moveTo>
                    <a:pt x="302399" y="0"/>
                  </a:moveTo>
                  <a:lnTo>
                    <a:pt x="340194" y="0"/>
                  </a:lnTo>
                </a:path>
                <a:path w="7673975">
                  <a:moveTo>
                    <a:pt x="378002" y="0"/>
                  </a:moveTo>
                  <a:lnTo>
                    <a:pt x="415798" y="0"/>
                  </a:lnTo>
                </a:path>
                <a:path w="7673975">
                  <a:moveTo>
                    <a:pt x="453605" y="0"/>
                  </a:moveTo>
                  <a:lnTo>
                    <a:pt x="491401" y="0"/>
                  </a:lnTo>
                </a:path>
                <a:path w="7673975">
                  <a:moveTo>
                    <a:pt x="529196" y="0"/>
                  </a:moveTo>
                  <a:lnTo>
                    <a:pt x="567004" y="0"/>
                  </a:lnTo>
                </a:path>
                <a:path w="7673975">
                  <a:moveTo>
                    <a:pt x="604799" y="0"/>
                  </a:moveTo>
                  <a:lnTo>
                    <a:pt x="642607" y="0"/>
                  </a:lnTo>
                </a:path>
                <a:path w="7673975">
                  <a:moveTo>
                    <a:pt x="680402" y="0"/>
                  </a:moveTo>
                  <a:lnTo>
                    <a:pt x="718197" y="0"/>
                  </a:lnTo>
                </a:path>
                <a:path w="7673975">
                  <a:moveTo>
                    <a:pt x="756005" y="0"/>
                  </a:moveTo>
                  <a:lnTo>
                    <a:pt x="793800" y="0"/>
                  </a:lnTo>
                </a:path>
                <a:path w="7673975">
                  <a:moveTo>
                    <a:pt x="831596" y="0"/>
                  </a:moveTo>
                  <a:lnTo>
                    <a:pt x="869403" y="0"/>
                  </a:lnTo>
                </a:path>
                <a:path w="7673975">
                  <a:moveTo>
                    <a:pt x="907199" y="0"/>
                  </a:moveTo>
                  <a:lnTo>
                    <a:pt x="945007" y="0"/>
                  </a:lnTo>
                </a:path>
                <a:path w="7673975">
                  <a:moveTo>
                    <a:pt x="982802" y="0"/>
                  </a:moveTo>
                  <a:lnTo>
                    <a:pt x="1020597" y="0"/>
                  </a:lnTo>
                </a:path>
                <a:path w="7673975">
                  <a:moveTo>
                    <a:pt x="1058405" y="0"/>
                  </a:moveTo>
                  <a:lnTo>
                    <a:pt x="1096200" y="0"/>
                  </a:lnTo>
                </a:path>
                <a:path w="7673975">
                  <a:moveTo>
                    <a:pt x="1133995" y="0"/>
                  </a:moveTo>
                  <a:lnTo>
                    <a:pt x="1171803" y="0"/>
                  </a:lnTo>
                </a:path>
                <a:path w="7673975">
                  <a:moveTo>
                    <a:pt x="1209598" y="0"/>
                  </a:moveTo>
                  <a:lnTo>
                    <a:pt x="1247406" y="0"/>
                  </a:lnTo>
                </a:path>
                <a:path w="7673975">
                  <a:moveTo>
                    <a:pt x="1285201" y="0"/>
                  </a:moveTo>
                  <a:lnTo>
                    <a:pt x="1322997" y="0"/>
                  </a:lnTo>
                </a:path>
                <a:path w="7673975">
                  <a:moveTo>
                    <a:pt x="1360805" y="0"/>
                  </a:moveTo>
                  <a:lnTo>
                    <a:pt x="1398600" y="0"/>
                  </a:lnTo>
                </a:path>
                <a:path w="7673975">
                  <a:moveTo>
                    <a:pt x="1436395" y="0"/>
                  </a:moveTo>
                  <a:lnTo>
                    <a:pt x="1474203" y="0"/>
                  </a:lnTo>
                </a:path>
                <a:path w="7673975">
                  <a:moveTo>
                    <a:pt x="1511998" y="0"/>
                  </a:moveTo>
                  <a:lnTo>
                    <a:pt x="1549806" y="0"/>
                  </a:lnTo>
                </a:path>
                <a:path w="7673975">
                  <a:moveTo>
                    <a:pt x="1587601" y="0"/>
                  </a:moveTo>
                  <a:lnTo>
                    <a:pt x="1625396" y="0"/>
                  </a:lnTo>
                </a:path>
                <a:path w="7673975">
                  <a:moveTo>
                    <a:pt x="1663204" y="0"/>
                  </a:moveTo>
                  <a:lnTo>
                    <a:pt x="1700999" y="0"/>
                  </a:lnTo>
                </a:path>
                <a:path w="7673975">
                  <a:moveTo>
                    <a:pt x="1738795" y="0"/>
                  </a:moveTo>
                  <a:lnTo>
                    <a:pt x="1776602" y="0"/>
                  </a:lnTo>
                </a:path>
                <a:path w="7673975">
                  <a:moveTo>
                    <a:pt x="1814398" y="0"/>
                  </a:moveTo>
                  <a:lnTo>
                    <a:pt x="1852206" y="0"/>
                  </a:lnTo>
                </a:path>
                <a:path w="7673975">
                  <a:moveTo>
                    <a:pt x="1890001" y="0"/>
                  </a:moveTo>
                  <a:lnTo>
                    <a:pt x="1927796" y="0"/>
                  </a:lnTo>
                </a:path>
                <a:path w="7673975">
                  <a:moveTo>
                    <a:pt x="1965604" y="0"/>
                  </a:moveTo>
                  <a:lnTo>
                    <a:pt x="2003399" y="0"/>
                  </a:lnTo>
                </a:path>
                <a:path w="7673975">
                  <a:moveTo>
                    <a:pt x="2041194" y="0"/>
                  </a:moveTo>
                  <a:lnTo>
                    <a:pt x="2079002" y="0"/>
                  </a:lnTo>
                </a:path>
                <a:path w="7673975">
                  <a:moveTo>
                    <a:pt x="2116797" y="0"/>
                  </a:moveTo>
                  <a:lnTo>
                    <a:pt x="2154605" y="0"/>
                  </a:lnTo>
                </a:path>
                <a:path w="7673975">
                  <a:moveTo>
                    <a:pt x="2192401" y="0"/>
                  </a:moveTo>
                  <a:lnTo>
                    <a:pt x="2230196" y="0"/>
                  </a:lnTo>
                </a:path>
                <a:path w="7673975">
                  <a:moveTo>
                    <a:pt x="2268004" y="0"/>
                  </a:moveTo>
                  <a:lnTo>
                    <a:pt x="2305799" y="0"/>
                  </a:lnTo>
                </a:path>
                <a:path w="7673975">
                  <a:moveTo>
                    <a:pt x="2343607" y="0"/>
                  </a:moveTo>
                  <a:lnTo>
                    <a:pt x="2381402" y="0"/>
                  </a:lnTo>
                </a:path>
                <a:path w="7673975">
                  <a:moveTo>
                    <a:pt x="2419197" y="0"/>
                  </a:moveTo>
                  <a:lnTo>
                    <a:pt x="2457005" y="0"/>
                  </a:lnTo>
                </a:path>
                <a:path w="7673975">
                  <a:moveTo>
                    <a:pt x="2494800" y="0"/>
                  </a:moveTo>
                  <a:lnTo>
                    <a:pt x="2532595" y="0"/>
                  </a:lnTo>
                </a:path>
                <a:path w="7673975">
                  <a:moveTo>
                    <a:pt x="2570403" y="0"/>
                  </a:moveTo>
                  <a:lnTo>
                    <a:pt x="2608199" y="0"/>
                  </a:lnTo>
                </a:path>
                <a:path w="7673975">
                  <a:moveTo>
                    <a:pt x="2646006" y="0"/>
                  </a:moveTo>
                  <a:lnTo>
                    <a:pt x="2683802" y="0"/>
                  </a:lnTo>
                </a:path>
                <a:path w="7673975">
                  <a:moveTo>
                    <a:pt x="2721597" y="0"/>
                  </a:moveTo>
                  <a:lnTo>
                    <a:pt x="2759405" y="0"/>
                  </a:lnTo>
                </a:path>
                <a:path w="7673975">
                  <a:moveTo>
                    <a:pt x="2797200" y="0"/>
                  </a:moveTo>
                  <a:lnTo>
                    <a:pt x="2834995" y="0"/>
                  </a:lnTo>
                </a:path>
                <a:path w="7673975">
                  <a:moveTo>
                    <a:pt x="2872803" y="0"/>
                  </a:moveTo>
                  <a:lnTo>
                    <a:pt x="2910598" y="0"/>
                  </a:lnTo>
                </a:path>
                <a:path w="7673975">
                  <a:moveTo>
                    <a:pt x="2948406" y="0"/>
                  </a:moveTo>
                  <a:lnTo>
                    <a:pt x="2986201" y="0"/>
                  </a:lnTo>
                </a:path>
                <a:path w="7673975">
                  <a:moveTo>
                    <a:pt x="3023997" y="0"/>
                  </a:moveTo>
                  <a:lnTo>
                    <a:pt x="3061804" y="0"/>
                  </a:lnTo>
                </a:path>
                <a:path w="7673975">
                  <a:moveTo>
                    <a:pt x="3099600" y="0"/>
                  </a:moveTo>
                  <a:lnTo>
                    <a:pt x="3137395" y="0"/>
                  </a:lnTo>
                </a:path>
                <a:path w="7673975">
                  <a:moveTo>
                    <a:pt x="3175203" y="0"/>
                  </a:moveTo>
                  <a:lnTo>
                    <a:pt x="3212998" y="0"/>
                  </a:lnTo>
                </a:path>
                <a:path w="7673975">
                  <a:moveTo>
                    <a:pt x="3250806" y="0"/>
                  </a:moveTo>
                  <a:lnTo>
                    <a:pt x="3288601" y="0"/>
                  </a:lnTo>
                </a:path>
                <a:path w="7673975">
                  <a:moveTo>
                    <a:pt x="3326396" y="0"/>
                  </a:moveTo>
                  <a:lnTo>
                    <a:pt x="3364204" y="0"/>
                  </a:lnTo>
                </a:path>
                <a:path w="7673975">
                  <a:moveTo>
                    <a:pt x="3401999" y="0"/>
                  </a:moveTo>
                  <a:lnTo>
                    <a:pt x="3439795" y="0"/>
                  </a:lnTo>
                </a:path>
                <a:path w="7673975">
                  <a:moveTo>
                    <a:pt x="3477602" y="0"/>
                  </a:moveTo>
                  <a:lnTo>
                    <a:pt x="3515398" y="0"/>
                  </a:lnTo>
                </a:path>
                <a:path w="7673975">
                  <a:moveTo>
                    <a:pt x="3553206" y="0"/>
                  </a:moveTo>
                  <a:lnTo>
                    <a:pt x="3591001" y="0"/>
                  </a:lnTo>
                </a:path>
                <a:path w="7673975">
                  <a:moveTo>
                    <a:pt x="3628796" y="0"/>
                  </a:moveTo>
                  <a:lnTo>
                    <a:pt x="3666604" y="0"/>
                  </a:lnTo>
                </a:path>
                <a:path w="7673975">
                  <a:moveTo>
                    <a:pt x="3704399" y="0"/>
                  </a:moveTo>
                  <a:lnTo>
                    <a:pt x="3742194" y="0"/>
                  </a:lnTo>
                </a:path>
                <a:path w="7673975">
                  <a:moveTo>
                    <a:pt x="3780002" y="0"/>
                  </a:moveTo>
                  <a:lnTo>
                    <a:pt x="3817797" y="0"/>
                  </a:lnTo>
                </a:path>
                <a:path w="7673975">
                  <a:moveTo>
                    <a:pt x="3855605" y="0"/>
                  </a:moveTo>
                  <a:lnTo>
                    <a:pt x="3893400" y="0"/>
                  </a:lnTo>
                </a:path>
                <a:path w="7673975">
                  <a:moveTo>
                    <a:pt x="3931196" y="0"/>
                  </a:moveTo>
                  <a:lnTo>
                    <a:pt x="3969004" y="0"/>
                  </a:lnTo>
                </a:path>
                <a:path w="7673975">
                  <a:moveTo>
                    <a:pt x="4006799" y="0"/>
                  </a:moveTo>
                  <a:lnTo>
                    <a:pt x="4044607" y="0"/>
                  </a:lnTo>
                </a:path>
                <a:path w="7673975">
                  <a:moveTo>
                    <a:pt x="4082402" y="0"/>
                  </a:moveTo>
                  <a:lnTo>
                    <a:pt x="4120197" y="0"/>
                  </a:lnTo>
                </a:path>
                <a:path w="7673975">
                  <a:moveTo>
                    <a:pt x="4158005" y="0"/>
                  </a:moveTo>
                  <a:lnTo>
                    <a:pt x="4195800" y="0"/>
                  </a:lnTo>
                </a:path>
                <a:path w="7673975">
                  <a:moveTo>
                    <a:pt x="4233595" y="0"/>
                  </a:moveTo>
                  <a:lnTo>
                    <a:pt x="4271403" y="0"/>
                  </a:lnTo>
                </a:path>
                <a:path w="7673975">
                  <a:moveTo>
                    <a:pt x="4309198" y="0"/>
                  </a:moveTo>
                  <a:lnTo>
                    <a:pt x="4347006" y="0"/>
                  </a:lnTo>
                </a:path>
                <a:path w="7673975">
                  <a:moveTo>
                    <a:pt x="4384802" y="0"/>
                  </a:moveTo>
                  <a:lnTo>
                    <a:pt x="4422597" y="0"/>
                  </a:lnTo>
                </a:path>
                <a:path w="7673975">
                  <a:moveTo>
                    <a:pt x="4460405" y="0"/>
                  </a:moveTo>
                  <a:lnTo>
                    <a:pt x="4498200" y="0"/>
                  </a:lnTo>
                </a:path>
                <a:path w="7673975">
                  <a:moveTo>
                    <a:pt x="4535995" y="0"/>
                  </a:moveTo>
                  <a:lnTo>
                    <a:pt x="4573803" y="0"/>
                  </a:lnTo>
                </a:path>
                <a:path w="7673975">
                  <a:moveTo>
                    <a:pt x="4611598" y="0"/>
                  </a:moveTo>
                  <a:lnTo>
                    <a:pt x="4649406" y="0"/>
                  </a:lnTo>
                </a:path>
                <a:path w="7673975">
                  <a:moveTo>
                    <a:pt x="4687201" y="0"/>
                  </a:moveTo>
                  <a:lnTo>
                    <a:pt x="4724996" y="0"/>
                  </a:lnTo>
                </a:path>
                <a:path w="7673975">
                  <a:moveTo>
                    <a:pt x="4762804" y="0"/>
                  </a:moveTo>
                  <a:lnTo>
                    <a:pt x="4800600" y="0"/>
                  </a:lnTo>
                </a:path>
                <a:path w="7673975">
                  <a:moveTo>
                    <a:pt x="4838395" y="0"/>
                  </a:moveTo>
                  <a:lnTo>
                    <a:pt x="4876203" y="0"/>
                  </a:lnTo>
                </a:path>
                <a:path w="7673975">
                  <a:moveTo>
                    <a:pt x="4913998" y="0"/>
                  </a:moveTo>
                  <a:lnTo>
                    <a:pt x="4951806" y="0"/>
                  </a:lnTo>
                </a:path>
                <a:path w="7673975">
                  <a:moveTo>
                    <a:pt x="4989601" y="0"/>
                  </a:moveTo>
                  <a:lnTo>
                    <a:pt x="5027396" y="0"/>
                  </a:lnTo>
                </a:path>
                <a:path w="7673975">
                  <a:moveTo>
                    <a:pt x="5065204" y="0"/>
                  </a:moveTo>
                  <a:lnTo>
                    <a:pt x="5102999" y="0"/>
                  </a:lnTo>
                </a:path>
                <a:path w="7673975">
                  <a:moveTo>
                    <a:pt x="5140794" y="0"/>
                  </a:moveTo>
                  <a:lnTo>
                    <a:pt x="5178602" y="0"/>
                  </a:lnTo>
                </a:path>
                <a:path w="7673975">
                  <a:moveTo>
                    <a:pt x="5216397" y="0"/>
                  </a:moveTo>
                  <a:lnTo>
                    <a:pt x="5254205" y="0"/>
                  </a:lnTo>
                </a:path>
                <a:path w="7673975">
                  <a:moveTo>
                    <a:pt x="5292001" y="0"/>
                  </a:moveTo>
                  <a:lnTo>
                    <a:pt x="5329796" y="0"/>
                  </a:lnTo>
                </a:path>
                <a:path w="7673975">
                  <a:moveTo>
                    <a:pt x="5367604" y="0"/>
                  </a:moveTo>
                  <a:lnTo>
                    <a:pt x="5405399" y="0"/>
                  </a:lnTo>
                </a:path>
                <a:path w="7673975">
                  <a:moveTo>
                    <a:pt x="5443207" y="0"/>
                  </a:moveTo>
                  <a:lnTo>
                    <a:pt x="5481002" y="0"/>
                  </a:lnTo>
                </a:path>
                <a:path w="7673975">
                  <a:moveTo>
                    <a:pt x="5518797" y="0"/>
                  </a:moveTo>
                  <a:lnTo>
                    <a:pt x="5556605" y="0"/>
                  </a:lnTo>
                </a:path>
                <a:path w="7673975">
                  <a:moveTo>
                    <a:pt x="5594400" y="0"/>
                  </a:moveTo>
                  <a:lnTo>
                    <a:pt x="5632195" y="0"/>
                  </a:lnTo>
                </a:path>
                <a:path w="7673975">
                  <a:moveTo>
                    <a:pt x="5670003" y="0"/>
                  </a:moveTo>
                  <a:lnTo>
                    <a:pt x="5707799" y="0"/>
                  </a:lnTo>
                </a:path>
                <a:path w="7673975">
                  <a:moveTo>
                    <a:pt x="5745607" y="0"/>
                  </a:moveTo>
                  <a:lnTo>
                    <a:pt x="5783402" y="0"/>
                  </a:lnTo>
                </a:path>
                <a:path w="7673975">
                  <a:moveTo>
                    <a:pt x="5821197" y="0"/>
                  </a:moveTo>
                  <a:lnTo>
                    <a:pt x="5859005" y="0"/>
                  </a:lnTo>
                </a:path>
                <a:path w="7673975">
                  <a:moveTo>
                    <a:pt x="5896800" y="0"/>
                  </a:moveTo>
                  <a:lnTo>
                    <a:pt x="5934595" y="0"/>
                  </a:lnTo>
                </a:path>
                <a:path w="7673975">
                  <a:moveTo>
                    <a:pt x="5972403" y="0"/>
                  </a:moveTo>
                  <a:lnTo>
                    <a:pt x="6010198" y="0"/>
                  </a:lnTo>
                </a:path>
                <a:path w="7673975">
                  <a:moveTo>
                    <a:pt x="6048006" y="0"/>
                  </a:moveTo>
                  <a:lnTo>
                    <a:pt x="6085801" y="0"/>
                  </a:lnTo>
                </a:path>
                <a:path w="7673975">
                  <a:moveTo>
                    <a:pt x="6123597" y="0"/>
                  </a:moveTo>
                  <a:lnTo>
                    <a:pt x="6161405" y="0"/>
                  </a:lnTo>
                </a:path>
                <a:path w="7673975">
                  <a:moveTo>
                    <a:pt x="6199200" y="0"/>
                  </a:moveTo>
                  <a:lnTo>
                    <a:pt x="6236995" y="0"/>
                  </a:lnTo>
                </a:path>
                <a:path w="7673975">
                  <a:moveTo>
                    <a:pt x="6274803" y="0"/>
                  </a:moveTo>
                  <a:lnTo>
                    <a:pt x="6312598" y="0"/>
                  </a:lnTo>
                </a:path>
                <a:path w="7673975">
                  <a:moveTo>
                    <a:pt x="6350406" y="0"/>
                  </a:moveTo>
                  <a:lnTo>
                    <a:pt x="6388201" y="0"/>
                  </a:lnTo>
                </a:path>
                <a:path w="7673975">
                  <a:moveTo>
                    <a:pt x="6425996" y="0"/>
                  </a:moveTo>
                  <a:lnTo>
                    <a:pt x="6463804" y="0"/>
                  </a:lnTo>
                </a:path>
                <a:path w="7673975">
                  <a:moveTo>
                    <a:pt x="6501599" y="0"/>
                  </a:moveTo>
                  <a:lnTo>
                    <a:pt x="6539395" y="0"/>
                  </a:lnTo>
                </a:path>
                <a:path w="7673975">
                  <a:moveTo>
                    <a:pt x="6577203" y="0"/>
                  </a:moveTo>
                  <a:lnTo>
                    <a:pt x="6614998" y="0"/>
                  </a:lnTo>
                </a:path>
                <a:path w="7673975">
                  <a:moveTo>
                    <a:pt x="6652806" y="0"/>
                  </a:moveTo>
                  <a:lnTo>
                    <a:pt x="6690601" y="0"/>
                  </a:lnTo>
                </a:path>
                <a:path w="7673975">
                  <a:moveTo>
                    <a:pt x="6728396" y="0"/>
                  </a:moveTo>
                  <a:lnTo>
                    <a:pt x="6766204" y="0"/>
                  </a:lnTo>
                </a:path>
                <a:path w="7673975">
                  <a:moveTo>
                    <a:pt x="6803999" y="0"/>
                  </a:moveTo>
                  <a:lnTo>
                    <a:pt x="6841794" y="0"/>
                  </a:lnTo>
                </a:path>
                <a:path w="7673975">
                  <a:moveTo>
                    <a:pt x="6879602" y="0"/>
                  </a:moveTo>
                  <a:lnTo>
                    <a:pt x="6917397" y="0"/>
                  </a:lnTo>
                </a:path>
                <a:path w="7673975">
                  <a:moveTo>
                    <a:pt x="6955205" y="0"/>
                  </a:moveTo>
                  <a:lnTo>
                    <a:pt x="6993001" y="0"/>
                  </a:lnTo>
                </a:path>
                <a:path w="7673975">
                  <a:moveTo>
                    <a:pt x="7030796" y="0"/>
                  </a:moveTo>
                  <a:lnTo>
                    <a:pt x="7068604" y="0"/>
                  </a:lnTo>
                </a:path>
                <a:path w="7673975">
                  <a:moveTo>
                    <a:pt x="7106399" y="0"/>
                  </a:moveTo>
                  <a:lnTo>
                    <a:pt x="7144207" y="0"/>
                  </a:lnTo>
                </a:path>
                <a:path w="7673975">
                  <a:moveTo>
                    <a:pt x="7182002" y="0"/>
                  </a:moveTo>
                  <a:lnTo>
                    <a:pt x="7219797" y="0"/>
                  </a:lnTo>
                </a:path>
                <a:path w="7673975">
                  <a:moveTo>
                    <a:pt x="7257605" y="0"/>
                  </a:moveTo>
                  <a:lnTo>
                    <a:pt x="7295400" y="0"/>
                  </a:lnTo>
                </a:path>
                <a:path w="7673975">
                  <a:moveTo>
                    <a:pt x="7333195" y="0"/>
                  </a:moveTo>
                  <a:lnTo>
                    <a:pt x="7371003" y="0"/>
                  </a:lnTo>
                </a:path>
                <a:path w="7673975">
                  <a:moveTo>
                    <a:pt x="7408799" y="0"/>
                  </a:moveTo>
                  <a:lnTo>
                    <a:pt x="7446606" y="0"/>
                  </a:lnTo>
                </a:path>
                <a:path w="7673975">
                  <a:moveTo>
                    <a:pt x="7484402" y="0"/>
                  </a:moveTo>
                  <a:lnTo>
                    <a:pt x="7522197" y="0"/>
                  </a:lnTo>
                </a:path>
                <a:path w="7673975">
                  <a:moveTo>
                    <a:pt x="7560005" y="0"/>
                  </a:moveTo>
                  <a:lnTo>
                    <a:pt x="7597800" y="0"/>
                  </a:lnTo>
                </a:path>
                <a:path w="7673975">
                  <a:moveTo>
                    <a:pt x="7635595" y="0"/>
                  </a:moveTo>
                  <a:lnTo>
                    <a:pt x="7673403" y="0"/>
                  </a:lnTo>
                </a:path>
              </a:pathLst>
            </a:custGeom>
            <a:ln w="38159">
              <a:solidFill>
                <a:srgbClr val="5A9AD4"/>
              </a:solidFill>
            </a:ln>
          </p:spPr>
          <p:txBody>
            <a:bodyPr wrap="square" lIns="0" tIns="0" rIns="0" bIns="0" rtlCol="0"/>
            <a:lstStyle/>
            <a:p>
              <a:endParaRPr dirty="0"/>
            </a:p>
          </p:txBody>
        </p:sp>
        <p:sp>
          <p:nvSpPr>
            <p:cNvPr id="48" name="object 48"/>
            <p:cNvSpPr/>
            <p:nvPr/>
          </p:nvSpPr>
          <p:spPr>
            <a:xfrm>
              <a:off x="9953638" y="3844442"/>
              <a:ext cx="38100" cy="31115"/>
            </a:xfrm>
            <a:custGeom>
              <a:avLst/>
              <a:gdLst/>
              <a:ahLst/>
              <a:cxnLst/>
              <a:rect l="l" t="t" r="r" b="b"/>
              <a:pathLst>
                <a:path w="38100" h="31114">
                  <a:moveTo>
                    <a:pt x="37807" y="19075"/>
                  </a:moveTo>
                  <a:lnTo>
                    <a:pt x="0" y="19075"/>
                  </a:lnTo>
                  <a:lnTo>
                    <a:pt x="0" y="30607"/>
                  </a:lnTo>
                  <a:lnTo>
                    <a:pt x="37807" y="30607"/>
                  </a:lnTo>
                  <a:lnTo>
                    <a:pt x="37807" y="19075"/>
                  </a:lnTo>
                  <a:close/>
                </a:path>
                <a:path w="38100" h="31114">
                  <a:moveTo>
                    <a:pt x="37807" y="0"/>
                  </a:moveTo>
                  <a:lnTo>
                    <a:pt x="0" y="0"/>
                  </a:lnTo>
                  <a:lnTo>
                    <a:pt x="0" y="11518"/>
                  </a:lnTo>
                  <a:lnTo>
                    <a:pt x="37807" y="11518"/>
                  </a:lnTo>
                  <a:lnTo>
                    <a:pt x="37807" y="0"/>
                  </a:lnTo>
                  <a:close/>
                </a:path>
              </a:pathLst>
            </a:custGeom>
            <a:solidFill>
              <a:srgbClr val="5A9AD4"/>
            </a:solidFill>
          </p:spPr>
          <p:txBody>
            <a:bodyPr wrap="square" lIns="0" tIns="0" rIns="0" bIns="0" rtlCol="0"/>
            <a:lstStyle/>
            <a:p>
              <a:endParaRPr dirty="0"/>
            </a:p>
          </p:txBody>
        </p:sp>
        <p:sp>
          <p:nvSpPr>
            <p:cNvPr id="49" name="object 49"/>
            <p:cNvSpPr/>
            <p:nvPr/>
          </p:nvSpPr>
          <p:spPr>
            <a:xfrm>
              <a:off x="10029240" y="3850199"/>
              <a:ext cx="38100" cy="0"/>
            </a:xfrm>
            <a:custGeom>
              <a:avLst/>
              <a:gdLst/>
              <a:ahLst/>
              <a:cxnLst/>
              <a:rect l="l" t="t" r="r" b="b"/>
              <a:pathLst>
                <a:path w="38100">
                  <a:moveTo>
                    <a:pt x="0" y="0"/>
                  </a:moveTo>
                  <a:lnTo>
                    <a:pt x="37795" y="0"/>
                  </a:lnTo>
                </a:path>
              </a:pathLst>
            </a:custGeom>
            <a:ln w="26636">
              <a:solidFill>
                <a:srgbClr val="5A9AD4"/>
              </a:solidFill>
            </a:ln>
          </p:spPr>
          <p:txBody>
            <a:bodyPr wrap="square" lIns="0" tIns="0" rIns="0" bIns="0" rtlCol="0"/>
            <a:lstStyle/>
            <a:p>
              <a:endParaRPr dirty="0"/>
            </a:p>
          </p:txBody>
        </p:sp>
        <p:sp>
          <p:nvSpPr>
            <p:cNvPr id="50" name="object 50"/>
            <p:cNvSpPr/>
            <p:nvPr/>
          </p:nvSpPr>
          <p:spPr>
            <a:xfrm>
              <a:off x="10114921" y="3836881"/>
              <a:ext cx="0" cy="26670"/>
            </a:xfrm>
            <a:custGeom>
              <a:avLst/>
              <a:gdLst/>
              <a:ahLst/>
              <a:cxnLst/>
              <a:rect l="l" t="t" r="r" b="b"/>
              <a:pathLst>
                <a:path h="26670">
                  <a:moveTo>
                    <a:pt x="0" y="0"/>
                  </a:moveTo>
                  <a:lnTo>
                    <a:pt x="0" y="26636"/>
                  </a:lnTo>
                </a:path>
              </a:pathLst>
            </a:custGeom>
            <a:ln w="20154">
              <a:solidFill>
                <a:srgbClr val="5A9AD4"/>
              </a:solidFill>
            </a:ln>
          </p:spPr>
          <p:txBody>
            <a:bodyPr wrap="square" lIns="0" tIns="0" rIns="0" bIns="0" rtlCol="0"/>
            <a:lstStyle/>
            <a:p>
              <a:endParaRPr dirty="0"/>
            </a:p>
          </p:txBody>
        </p:sp>
      </p:grpSp>
      <p:sp>
        <p:nvSpPr>
          <p:cNvPr id="51" name="object 51"/>
          <p:cNvSpPr txBox="1">
            <a:spLocks noGrp="1"/>
          </p:cNvSpPr>
          <p:nvPr>
            <p:ph type="title"/>
          </p:nvPr>
        </p:nvSpPr>
        <p:spPr>
          <a:xfrm>
            <a:off x="1064425" y="110426"/>
            <a:ext cx="10075849" cy="1227259"/>
          </a:xfrm>
          <a:prstGeom prst="rect">
            <a:avLst/>
          </a:prstGeom>
        </p:spPr>
        <p:txBody>
          <a:bodyPr vert="horz" wrap="square" lIns="0" tIns="46990" rIns="0" bIns="0" rtlCol="0">
            <a:spAutoFit/>
          </a:bodyPr>
          <a:lstStyle/>
          <a:p>
            <a:pPr marL="93345" marR="5080">
              <a:lnSpc>
                <a:spcPts val="2160"/>
              </a:lnSpc>
              <a:spcBef>
                <a:spcPts val="370"/>
              </a:spcBef>
            </a:pPr>
            <a:r>
              <a:rPr lang="fr-FR" sz="2000" spc="-5" dirty="0"/>
              <a:t>Afin d’améliorer la couverture vaccinale et de minimiser le gaspillage, un exercice de microplanification mené sur une période de 4 à 5 jours est essentiel à une planification et à une livraison efficaces des vaccins anti-COVID-19.
</a:t>
            </a:r>
            <a:endParaRPr sz="2000" dirty="0"/>
          </a:p>
        </p:txBody>
      </p:sp>
      <p:sp>
        <p:nvSpPr>
          <p:cNvPr id="52" name="object 52"/>
          <p:cNvSpPr txBox="1"/>
          <p:nvPr/>
        </p:nvSpPr>
        <p:spPr>
          <a:xfrm>
            <a:off x="1514525" y="1498320"/>
            <a:ext cx="682625" cy="247504"/>
          </a:xfrm>
          <a:prstGeom prst="rect">
            <a:avLst/>
          </a:prstGeom>
          <a:solidFill>
            <a:srgbClr val="EC7C30"/>
          </a:solidFill>
        </p:spPr>
        <p:txBody>
          <a:bodyPr vert="horz" wrap="square" lIns="0" tIns="46990" rIns="0" bIns="0" rtlCol="0">
            <a:spAutoFit/>
          </a:bodyPr>
          <a:lstStyle/>
          <a:p>
            <a:pPr marL="154305">
              <a:lnSpc>
                <a:spcPct val="100000"/>
              </a:lnSpc>
              <a:spcBef>
                <a:spcPts val="370"/>
              </a:spcBef>
            </a:pPr>
            <a:r>
              <a:rPr lang="en-ZA" sz="1300" spc="-5" dirty="0">
                <a:latin typeface="Calibri"/>
                <a:cs typeface="Calibri"/>
              </a:rPr>
              <a:t>1</a:t>
            </a:r>
            <a:r>
              <a:rPr lang="en-ZA" sz="1300" spc="-5" baseline="30000" dirty="0">
                <a:latin typeface="Calibri"/>
                <a:cs typeface="Calibri"/>
              </a:rPr>
              <a:t>er</a:t>
            </a:r>
            <a:r>
              <a:rPr lang="en-ZA" sz="1300" spc="-5" dirty="0">
                <a:latin typeface="Calibri"/>
                <a:cs typeface="Calibri"/>
              </a:rPr>
              <a:t> jour</a:t>
            </a:r>
            <a:endParaRPr sz="1300" dirty="0">
              <a:latin typeface="Calibri"/>
              <a:cs typeface="Calibri"/>
            </a:endParaRPr>
          </a:p>
        </p:txBody>
      </p:sp>
      <p:sp>
        <p:nvSpPr>
          <p:cNvPr id="53" name="object 53"/>
          <p:cNvSpPr txBox="1"/>
          <p:nvPr/>
        </p:nvSpPr>
        <p:spPr>
          <a:xfrm>
            <a:off x="9980638" y="3863517"/>
            <a:ext cx="681990" cy="247504"/>
          </a:xfrm>
          <a:prstGeom prst="rect">
            <a:avLst/>
          </a:prstGeom>
          <a:solidFill>
            <a:srgbClr val="EC7C30"/>
          </a:solidFill>
        </p:spPr>
        <p:txBody>
          <a:bodyPr vert="horz" wrap="square" lIns="0" tIns="46990" rIns="0" bIns="0" rtlCol="0">
            <a:spAutoFit/>
          </a:bodyPr>
          <a:lstStyle/>
          <a:p>
            <a:pPr marL="153670">
              <a:lnSpc>
                <a:spcPct val="100000"/>
              </a:lnSpc>
              <a:spcBef>
                <a:spcPts val="370"/>
              </a:spcBef>
            </a:pPr>
            <a:r>
              <a:rPr lang="en-ZA" sz="1300" spc="-5" dirty="0">
                <a:latin typeface="Calibri"/>
                <a:cs typeface="Calibri"/>
              </a:rPr>
              <a:t>4</a:t>
            </a:r>
            <a:r>
              <a:rPr lang="en-ZA" sz="1300" spc="-5" baseline="30000" dirty="0">
                <a:latin typeface="Calibri"/>
                <a:cs typeface="Calibri"/>
              </a:rPr>
              <a:t>e</a:t>
            </a:r>
            <a:r>
              <a:rPr lang="en-ZA" sz="1300" spc="-5" dirty="0">
                <a:latin typeface="Calibri"/>
                <a:cs typeface="Calibri"/>
              </a:rPr>
              <a:t> jour</a:t>
            </a:r>
            <a:endParaRPr sz="1300" dirty="0">
              <a:latin typeface="Calibri"/>
              <a:cs typeface="Calibri"/>
            </a:endParaRPr>
          </a:p>
        </p:txBody>
      </p:sp>
      <p:sp>
        <p:nvSpPr>
          <p:cNvPr id="54" name="object 54"/>
          <p:cNvSpPr txBox="1"/>
          <p:nvPr/>
        </p:nvSpPr>
        <p:spPr>
          <a:xfrm>
            <a:off x="9989997" y="1498320"/>
            <a:ext cx="681990" cy="247504"/>
          </a:xfrm>
          <a:prstGeom prst="rect">
            <a:avLst/>
          </a:prstGeom>
          <a:solidFill>
            <a:srgbClr val="EC7C30"/>
          </a:solidFill>
        </p:spPr>
        <p:txBody>
          <a:bodyPr vert="horz" wrap="square" lIns="0" tIns="46990" rIns="0" bIns="0" rtlCol="0">
            <a:spAutoFit/>
          </a:bodyPr>
          <a:lstStyle/>
          <a:p>
            <a:pPr marL="153035">
              <a:lnSpc>
                <a:spcPct val="100000"/>
              </a:lnSpc>
              <a:spcBef>
                <a:spcPts val="370"/>
              </a:spcBef>
            </a:pPr>
            <a:r>
              <a:rPr lang="en-ZA" sz="1300" spc="-5" dirty="0">
                <a:latin typeface="Calibri"/>
                <a:cs typeface="Calibri"/>
              </a:rPr>
              <a:t>3</a:t>
            </a:r>
            <a:r>
              <a:rPr lang="en-ZA" sz="1300" spc="-5" baseline="30000" dirty="0">
                <a:latin typeface="Calibri"/>
                <a:cs typeface="Calibri"/>
              </a:rPr>
              <a:t>e</a:t>
            </a:r>
            <a:r>
              <a:rPr lang="en-ZA" sz="1300" spc="-5" dirty="0">
                <a:latin typeface="Calibri"/>
                <a:cs typeface="Calibri"/>
              </a:rPr>
              <a:t> jour</a:t>
            </a:r>
            <a:endParaRPr sz="1300" dirty="0">
              <a:latin typeface="Calibri"/>
              <a:cs typeface="Calibri"/>
            </a:endParaRPr>
          </a:p>
        </p:txBody>
      </p:sp>
      <p:sp>
        <p:nvSpPr>
          <p:cNvPr id="55" name="object 55"/>
          <p:cNvSpPr txBox="1"/>
          <p:nvPr/>
        </p:nvSpPr>
        <p:spPr>
          <a:xfrm>
            <a:off x="1535036" y="3836517"/>
            <a:ext cx="681990" cy="247504"/>
          </a:xfrm>
          <a:prstGeom prst="rect">
            <a:avLst/>
          </a:prstGeom>
          <a:solidFill>
            <a:srgbClr val="EC7C30"/>
          </a:solidFill>
        </p:spPr>
        <p:txBody>
          <a:bodyPr vert="horz" wrap="square" lIns="0" tIns="46990" rIns="0" bIns="0" rtlCol="0">
            <a:spAutoFit/>
          </a:bodyPr>
          <a:lstStyle/>
          <a:p>
            <a:pPr marL="152400">
              <a:lnSpc>
                <a:spcPct val="100000"/>
              </a:lnSpc>
              <a:spcBef>
                <a:spcPts val="370"/>
              </a:spcBef>
            </a:pPr>
            <a:r>
              <a:rPr lang="en-ZA" sz="1300" spc="-5" dirty="0">
                <a:latin typeface="Calibri"/>
                <a:cs typeface="Calibri"/>
              </a:rPr>
              <a:t>2</a:t>
            </a:r>
            <a:r>
              <a:rPr lang="en-ZA" sz="1300" spc="-5" baseline="30000" dirty="0">
                <a:latin typeface="Calibri"/>
                <a:cs typeface="Calibri"/>
              </a:rPr>
              <a:t>e</a:t>
            </a:r>
            <a:r>
              <a:rPr lang="en-ZA" sz="1300" spc="-5" dirty="0">
                <a:latin typeface="Calibri"/>
                <a:cs typeface="Calibri"/>
              </a:rPr>
              <a:t> jour</a:t>
            </a:r>
            <a:endParaRPr sz="1300" dirty="0">
              <a:latin typeface="Calibri"/>
              <a:cs typeface="Calibri"/>
            </a:endParaRPr>
          </a:p>
        </p:txBody>
      </p:sp>
      <p:sp>
        <p:nvSpPr>
          <p:cNvPr id="56" name="object 56"/>
          <p:cNvSpPr txBox="1"/>
          <p:nvPr/>
        </p:nvSpPr>
        <p:spPr>
          <a:xfrm>
            <a:off x="11861901" y="6503657"/>
            <a:ext cx="254635" cy="297180"/>
          </a:xfrm>
          <a:prstGeom prst="rect">
            <a:avLst/>
          </a:prstGeom>
        </p:spPr>
        <p:txBody>
          <a:bodyPr vert="horz" wrap="square" lIns="0" tIns="16510" rIns="0" bIns="0" rtlCol="0">
            <a:spAutoFit/>
          </a:bodyPr>
          <a:lstStyle/>
          <a:p>
            <a:pPr marL="12700">
              <a:lnSpc>
                <a:spcPct val="100000"/>
              </a:lnSpc>
              <a:spcBef>
                <a:spcPts val="130"/>
              </a:spcBef>
            </a:pPr>
            <a:r>
              <a:rPr sz="1750" spc="10" dirty="0">
                <a:solidFill>
                  <a:srgbClr val="FFFFFF"/>
                </a:solidFill>
                <a:latin typeface="Calibri"/>
                <a:cs typeface="Calibri"/>
              </a:rPr>
              <a:t>17</a:t>
            </a:r>
            <a:endParaRPr sz="1750" dirty="0">
              <a:latin typeface="Calibri"/>
              <a:cs typeface="Calibri"/>
            </a:endParaRPr>
          </a:p>
        </p:txBody>
      </p:sp>
      <p:sp>
        <p:nvSpPr>
          <p:cNvPr id="57" name="object 38">
            <a:extLst>
              <a:ext uri="{FF2B5EF4-FFF2-40B4-BE49-F238E27FC236}">
                <a16:creationId xmlns:a16="http://schemas.microsoft.com/office/drawing/2014/main" id="{560D1306-5554-46FC-84D8-BD72DCFB954F}"/>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69833" y="1293558"/>
            <a:ext cx="8368665" cy="751840"/>
            <a:chOff x="1769833" y="1293558"/>
            <a:chExt cx="8368665" cy="751840"/>
          </a:xfrm>
        </p:grpSpPr>
        <p:sp>
          <p:nvSpPr>
            <p:cNvPr id="3" name="object 3"/>
            <p:cNvSpPr/>
            <p:nvPr/>
          </p:nvSpPr>
          <p:spPr>
            <a:xfrm>
              <a:off x="1789201" y="1312926"/>
              <a:ext cx="8329930" cy="713105"/>
            </a:xfrm>
            <a:custGeom>
              <a:avLst/>
              <a:gdLst/>
              <a:ahLst/>
              <a:cxnLst/>
              <a:rect l="l" t="t" r="r" b="b"/>
              <a:pathLst>
                <a:path w="8329930" h="713105">
                  <a:moveTo>
                    <a:pt x="8329675" y="0"/>
                  </a:moveTo>
                  <a:lnTo>
                    <a:pt x="0" y="0"/>
                  </a:lnTo>
                  <a:lnTo>
                    <a:pt x="0" y="712800"/>
                  </a:lnTo>
                  <a:lnTo>
                    <a:pt x="4164838" y="712800"/>
                  </a:lnTo>
                  <a:lnTo>
                    <a:pt x="8329675" y="712800"/>
                  </a:lnTo>
                  <a:lnTo>
                    <a:pt x="8329675" y="0"/>
                  </a:lnTo>
                  <a:close/>
                </a:path>
              </a:pathLst>
            </a:custGeom>
            <a:solidFill>
              <a:schemeClr val="bg1">
                <a:lumMod val="85000"/>
              </a:schemeClr>
            </a:solidFill>
          </p:spPr>
          <p:txBody>
            <a:bodyPr wrap="square" lIns="0" tIns="0" rIns="0" bIns="0" rtlCol="0"/>
            <a:lstStyle/>
            <a:p>
              <a:endParaRPr lang="gsw-FR" dirty="0"/>
            </a:p>
          </p:txBody>
        </p:sp>
        <p:sp>
          <p:nvSpPr>
            <p:cNvPr id="4" name="object 4"/>
            <p:cNvSpPr/>
            <p:nvPr/>
          </p:nvSpPr>
          <p:spPr>
            <a:xfrm>
              <a:off x="1789201" y="1312926"/>
              <a:ext cx="8329930" cy="713105"/>
            </a:xfrm>
            <a:custGeom>
              <a:avLst/>
              <a:gdLst/>
              <a:ahLst/>
              <a:cxnLst/>
              <a:rect l="l" t="t" r="r" b="b"/>
              <a:pathLst>
                <a:path w="8329930" h="713105">
                  <a:moveTo>
                    <a:pt x="4164838" y="712800"/>
                  </a:moveTo>
                  <a:lnTo>
                    <a:pt x="0" y="712800"/>
                  </a:lnTo>
                  <a:lnTo>
                    <a:pt x="0" y="0"/>
                  </a:lnTo>
                  <a:lnTo>
                    <a:pt x="8329675" y="0"/>
                  </a:lnTo>
                  <a:lnTo>
                    <a:pt x="8329675" y="712800"/>
                  </a:lnTo>
                  <a:lnTo>
                    <a:pt x="4164838" y="712800"/>
                  </a:lnTo>
                  <a:close/>
                </a:path>
              </a:pathLst>
            </a:custGeom>
            <a:ln w="38159">
              <a:solidFill>
                <a:srgbClr val="FFFFFF"/>
              </a:solidFill>
            </a:ln>
          </p:spPr>
          <p:txBody>
            <a:bodyPr wrap="square" lIns="0" tIns="0" rIns="0" bIns="0" rtlCol="0"/>
            <a:lstStyle/>
            <a:p>
              <a:endParaRPr lang="gsw-FR"/>
            </a:p>
          </p:txBody>
        </p:sp>
      </p:grpSp>
      <p:sp>
        <p:nvSpPr>
          <p:cNvPr id="5" name="object 5"/>
          <p:cNvSpPr txBox="1"/>
          <p:nvPr/>
        </p:nvSpPr>
        <p:spPr>
          <a:xfrm>
            <a:off x="2203462" y="1484541"/>
            <a:ext cx="1279525" cy="330835"/>
          </a:xfrm>
          <a:prstGeom prst="rect">
            <a:avLst/>
          </a:prstGeom>
        </p:spPr>
        <p:txBody>
          <a:bodyPr vert="horz" wrap="square" lIns="0" tIns="12700" rIns="0" bIns="0" rtlCol="0">
            <a:spAutoFit/>
          </a:bodyPr>
          <a:lstStyle/>
          <a:p>
            <a:pPr marL="12700">
              <a:lnSpc>
                <a:spcPct val="100000"/>
              </a:lnSpc>
              <a:spcBef>
                <a:spcPts val="100"/>
              </a:spcBef>
            </a:pPr>
            <a:r>
              <a:rPr lang="gsw-FR" sz="2000" b="1" spc="-5" dirty="0">
                <a:latin typeface="Calibri"/>
                <a:cs typeface="Calibri"/>
              </a:rPr>
              <a:t>Contexte</a:t>
            </a:r>
            <a:endParaRPr lang="gsw-FR" sz="2000" dirty="0">
              <a:latin typeface="Calibri"/>
              <a:cs typeface="Calibri"/>
            </a:endParaRPr>
          </a:p>
        </p:txBody>
      </p:sp>
      <p:grpSp>
        <p:nvGrpSpPr>
          <p:cNvPr id="6" name="object 6"/>
          <p:cNvGrpSpPr/>
          <p:nvPr/>
        </p:nvGrpSpPr>
        <p:grpSpPr>
          <a:xfrm>
            <a:off x="1770121" y="2216158"/>
            <a:ext cx="8368030" cy="722630"/>
            <a:chOff x="1770121" y="2216158"/>
            <a:chExt cx="8368030" cy="722630"/>
          </a:xfrm>
        </p:grpSpPr>
        <p:sp>
          <p:nvSpPr>
            <p:cNvPr id="7" name="object 7"/>
            <p:cNvSpPr/>
            <p:nvPr/>
          </p:nvSpPr>
          <p:spPr>
            <a:xfrm>
              <a:off x="1789201" y="2235238"/>
              <a:ext cx="8329930" cy="684530"/>
            </a:xfrm>
            <a:custGeom>
              <a:avLst/>
              <a:gdLst/>
              <a:ahLst/>
              <a:cxnLst/>
              <a:rect l="l" t="t" r="r" b="b"/>
              <a:pathLst>
                <a:path w="8329930" h="684530">
                  <a:moveTo>
                    <a:pt x="8329675" y="0"/>
                  </a:moveTo>
                  <a:lnTo>
                    <a:pt x="0" y="0"/>
                  </a:lnTo>
                  <a:lnTo>
                    <a:pt x="0" y="683996"/>
                  </a:lnTo>
                  <a:lnTo>
                    <a:pt x="4164838" y="683996"/>
                  </a:lnTo>
                  <a:lnTo>
                    <a:pt x="8329675" y="683996"/>
                  </a:lnTo>
                  <a:lnTo>
                    <a:pt x="8329675" y="0"/>
                  </a:lnTo>
                  <a:close/>
                </a:path>
              </a:pathLst>
            </a:custGeom>
            <a:solidFill>
              <a:schemeClr val="bg1">
                <a:lumMod val="85000"/>
              </a:schemeClr>
            </a:solidFill>
          </p:spPr>
          <p:txBody>
            <a:bodyPr wrap="square" lIns="0" tIns="0" rIns="0" bIns="0" rtlCol="0"/>
            <a:lstStyle/>
            <a:p>
              <a:endParaRPr dirty="0"/>
            </a:p>
          </p:txBody>
        </p:sp>
        <p:sp>
          <p:nvSpPr>
            <p:cNvPr id="8" name="object 8"/>
            <p:cNvSpPr/>
            <p:nvPr/>
          </p:nvSpPr>
          <p:spPr>
            <a:xfrm>
              <a:off x="1789201" y="2235238"/>
              <a:ext cx="8329930" cy="684530"/>
            </a:xfrm>
            <a:custGeom>
              <a:avLst/>
              <a:gdLst/>
              <a:ahLst/>
              <a:cxnLst/>
              <a:rect l="l" t="t" r="r" b="b"/>
              <a:pathLst>
                <a:path w="8329930" h="684530">
                  <a:moveTo>
                    <a:pt x="4164838" y="683996"/>
                  </a:moveTo>
                  <a:lnTo>
                    <a:pt x="0" y="683996"/>
                  </a:lnTo>
                  <a:lnTo>
                    <a:pt x="0" y="0"/>
                  </a:lnTo>
                  <a:lnTo>
                    <a:pt x="8329675" y="0"/>
                  </a:lnTo>
                  <a:lnTo>
                    <a:pt x="8329675" y="683996"/>
                  </a:lnTo>
                  <a:lnTo>
                    <a:pt x="4164838" y="683996"/>
                  </a:lnTo>
                  <a:close/>
                </a:path>
              </a:pathLst>
            </a:custGeom>
            <a:ln w="38159">
              <a:solidFill>
                <a:srgbClr val="FFFFFF"/>
              </a:solidFill>
            </a:ln>
          </p:spPr>
          <p:txBody>
            <a:bodyPr wrap="square" lIns="0" tIns="0" rIns="0" bIns="0" rtlCol="0"/>
            <a:lstStyle/>
            <a:p>
              <a:endParaRPr dirty="0"/>
            </a:p>
          </p:txBody>
        </p:sp>
      </p:grpSp>
      <p:grpSp>
        <p:nvGrpSpPr>
          <p:cNvPr id="9" name="object 9"/>
          <p:cNvGrpSpPr/>
          <p:nvPr/>
        </p:nvGrpSpPr>
        <p:grpSpPr>
          <a:xfrm>
            <a:off x="1770121" y="3158638"/>
            <a:ext cx="8368030" cy="748030"/>
            <a:chOff x="1770121" y="3158638"/>
            <a:chExt cx="8368030" cy="748030"/>
          </a:xfrm>
        </p:grpSpPr>
        <p:sp>
          <p:nvSpPr>
            <p:cNvPr id="10" name="object 10"/>
            <p:cNvSpPr/>
            <p:nvPr/>
          </p:nvSpPr>
          <p:spPr>
            <a:xfrm>
              <a:off x="1789201" y="3177717"/>
              <a:ext cx="8329930" cy="709930"/>
            </a:xfrm>
            <a:custGeom>
              <a:avLst/>
              <a:gdLst/>
              <a:ahLst/>
              <a:cxnLst/>
              <a:rect l="l" t="t" r="r" b="b"/>
              <a:pathLst>
                <a:path w="8329930" h="709929">
                  <a:moveTo>
                    <a:pt x="8329675" y="0"/>
                  </a:moveTo>
                  <a:lnTo>
                    <a:pt x="0" y="0"/>
                  </a:lnTo>
                  <a:lnTo>
                    <a:pt x="0" y="709561"/>
                  </a:lnTo>
                  <a:lnTo>
                    <a:pt x="4164838" y="709561"/>
                  </a:lnTo>
                  <a:lnTo>
                    <a:pt x="8329675" y="709561"/>
                  </a:lnTo>
                  <a:lnTo>
                    <a:pt x="8329675" y="0"/>
                  </a:lnTo>
                  <a:close/>
                </a:path>
              </a:pathLst>
            </a:custGeom>
            <a:solidFill>
              <a:schemeClr val="bg1">
                <a:lumMod val="85000"/>
              </a:schemeClr>
            </a:solidFill>
          </p:spPr>
          <p:txBody>
            <a:bodyPr wrap="square" lIns="0" tIns="0" rIns="0" bIns="0" rtlCol="0"/>
            <a:lstStyle/>
            <a:p>
              <a:endParaRPr dirty="0"/>
            </a:p>
          </p:txBody>
        </p:sp>
        <p:sp>
          <p:nvSpPr>
            <p:cNvPr id="11" name="object 11"/>
            <p:cNvSpPr/>
            <p:nvPr/>
          </p:nvSpPr>
          <p:spPr>
            <a:xfrm>
              <a:off x="1789201" y="3177717"/>
              <a:ext cx="8329930" cy="709930"/>
            </a:xfrm>
            <a:custGeom>
              <a:avLst/>
              <a:gdLst/>
              <a:ahLst/>
              <a:cxnLst/>
              <a:rect l="l" t="t" r="r" b="b"/>
              <a:pathLst>
                <a:path w="8329930" h="709929">
                  <a:moveTo>
                    <a:pt x="4164838" y="709561"/>
                  </a:moveTo>
                  <a:lnTo>
                    <a:pt x="0" y="709561"/>
                  </a:lnTo>
                  <a:lnTo>
                    <a:pt x="0" y="0"/>
                  </a:lnTo>
                  <a:lnTo>
                    <a:pt x="8329675" y="0"/>
                  </a:lnTo>
                  <a:lnTo>
                    <a:pt x="8329675" y="709561"/>
                  </a:lnTo>
                  <a:lnTo>
                    <a:pt x="4164838" y="709561"/>
                  </a:lnTo>
                  <a:close/>
                </a:path>
              </a:pathLst>
            </a:custGeom>
            <a:ln w="38159">
              <a:solidFill>
                <a:srgbClr val="FFFFFF"/>
              </a:solidFill>
            </a:ln>
          </p:spPr>
          <p:txBody>
            <a:bodyPr wrap="square" lIns="0" tIns="0" rIns="0" bIns="0" rtlCol="0"/>
            <a:lstStyle/>
            <a:p>
              <a:endParaRPr dirty="0"/>
            </a:p>
          </p:txBody>
        </p:sp>
      </p:grpSp>
      <p:sp>
        <p:nvSpPr>
          <p:cNvPr id="12" name="object 12"/>
          <p:cNvSpPr txBox="1">
            <a:spLocks noGrp="1"/>
          </p:cNvSpPr>
          <p:nvPr>
            <p:ph type="title"/>
          </p:nvPr>
        </p:nvSpPr>
        <p:spPr>
          <a:xfrm>
            <a:off x="4417098" y="382219"/>
            <a:ext cx="887094" cy="360680"/>
          </a:xfrm>
          <a:prstGeom prst="rect">
            <a:avLst/>
          </a:prstGeom>
        </p:spPr>
        <p:txBody>
          <a:bodyPr vert="horz" wrap="square" lIns="0" tIns="12700" rIns="0" bIns="0" rtlCol="0">
            <a:spAutoFit/>
          </a:bodyPr>
          <a:lstStyle/>
          <a:p>
            <a:pPr marL="12700">
              <a:lnSpc>
                <a:spcPct val="100000"/>
              </a:lnSpc>
              <a:spcBef>
                <a:spcPts val="100"/>
              </a:spcBef>
            </a:pPr>
            <a:r>
              <a:rPr lang="gsw-FR" spc="-10"/>
              <a:t>Aperçu</a:t>
            </a:r>
          </a:p>
        </p:txBody>
      </p:sp>
      <p:grpSp>
        <p:nvGrpSpPr>
          <p:cNvPr id="13" name="object 13"/>
          <p:cNvGrpSpPr/>
          <p:nvPr/>
        </p:nvGrpSpPr>
        <p:grpSpPr>
          <a:xfrm>
            <a:off x="0" y="999718"/>
            <a:ext cx="12193270" cy="1032510"/>
            <a:chOff x="0" y="999718"/>
            <a:chExt cx="12193270" cy="1032510"/>
          </a:xfrm>
        </p:grpSpPr>
        <p:pic>
          <p:nvPicPr>
            <p:cNvPr id="14" name="object 14"/>
            <p:cNvPicPr/>
            <p:nvPr/>
          </p:nvPicPr>
          <p:blipFill>
            <a:blip r:embed="rId2" cstate="print"/>
            <a:stretch>
              <a:fillRect/>
            </a:stretch>
          </p:blipFill>
          <p:spPr>
            <a:xfrm>
              <a:off x="0" y="999718"/>
              <a:ext cx="12192838" cy="387718"/>
            </a:xfrm>
            <a:prstGeom prst="rect">
              <a:avLst/>
            </a:prstGeom>
          </p:spPr>
        </p:pic>
        <p:sp>
          <p:nvSpPr>
            <p:cNvPr id="15" name="object 15"/>
            <p:cNvSpPr/>
            <p:nvPr/>
          </p:nvSpPr>
          <p:spPr>
            <a:xfrm>
              <a:off x="1109522" y="1069555"/>
              <a:ext cx="9465310" cy="27305"/>
            </a:xfrm>
            <a:custGeom>
              <a:avLst/>
              <a:gdLst/>
              <a:ahLst/>
              <a:cxnLst/>
              <a:rect l="l" t="t" r="r" b="b"/>
              <a:pathLst>
                <a:path w="9465310" h="27305">
                  <a:moveTo>
                    <a:pt x="0" y="27000"/>
                  </a:moveTo>
                  <a:lnTo>
                    <a:pt x="9464751" y="0"/>
                  </a:lnTo>
                </a:path>
              </a:pathLst>
            </a:custGeom>
            <a:ln w="6479">
              <a:solidFill>
                <a:srgbClr val="7E7E7E"/>
              </a:solidFill>
            </a:ln>
          </p:spPr>
          <p:txBody>
            <a:bodyPr wrap="square" lIns="0" tIns="0" rIns="0" bIns="0" rtlCol="0"/>
            <a:lstStyle/>
            <a:p>
              <a:endParaRPr dirty="0"/>
            </a:p>
          </p:txBody>
        </p:sp>
        <p:sp>
          <p:nvSpPr>
            <p:cNvPr id="16" name="object 16"/>
            <p:cNvSpPr/>
            <p:nvPr/>
          </p:nvSpPr>
          <p:spPr>
            <a:xfrm>
              <a:off x="1414437" y="1325156"/>
              <a:ext cx="200660" cy="700405"/>
            </a:xfrm>
            <a:custGeom>
              <a:avLst/>
              <a:gdLst/>
              <a:ahLst/>
              <a:cxnLst/>
              <a:rect l="l" t="t" r="r" b="b"/>
              <a:pathLst>
                <a:path w="200659" h="700405">
                  <a:moveTo>
                    <a:pt x="200164" y="0"/>
                  </a:moveTo>
                  <a:lnTo>
                    <a:pt x="0" y="0"/>
                  </a:lnTo>
                  <a:lnTo>
                    <a:pt x="0" y="700201"/>
                  </a:lnTo>
                  <a:lnTo>
                    <a:pt x="100088" y="700201"/>
                  </a:lnTo>
                  <a:lnTo>
                    <a:pt x="200164" y="700201"/>
                  </a:lnTo>
                  <a:lnTo>
                    <a:pt x="200164" y="0"/>
                  </a:lnTo>
                  <a:close/>
                </a:path>
              </a:pathLst>
            </a:custGeom>
            <a:solidFill>
              <a:srgbClr val="375622"/>
            </a:solidFill>
          </p:spPr>
          <p:txBody>
            <a:bodyPr wrap="square" lIns="0" tIns="0" rIns="0" bIns="0" rtlCol="0"/>
            <a:lstStyle/>
            <a:p>
              <a:endParaRPr dirty="0"/>
            </a:p>
          </p:txBody>
        </p:sp>
        <p:sp>
          <p:nvSpPr>
            <p:cNvPr id="17" name="object 17"/>
            <p:cNvSpPr/>
            <p:nvPr/>
          </p:nvSpPr>
          <p:spPr>
            <a:xfrm>
              <a:off x="1414437" y="1325156"/>
              <a:ext cx="200660" cy="700405"/>
            </a:xfrm>
            <a:custGeom>
              <a:avLst/>
              <a:gdLst/>
              <a:ahLst/>
              <a:cxnLst/>
              <a:rect l="l" t="t" r="r" b="b"/>
              <a:pathLst>
                <a:path w="200659" h="700405">
                  <a:moveTo>
                    <a:pt x="100088" y="700201"/>
                  </a:moveTo>
                  <a:lnTo>
                    <a:pt x="0" y="700201"/>
                  </a:lnTo>
                  <a:lnTo>
                    <a:pt x="0" y="0"/>
                  </a:lnTo>
                  <a:lnTo>
                    <a:pt x="200164" y="0"/>
                  </a:lnTo>
                  <a:lnTo>
                    <a:pt x="200164" y="700201"/>
                  </a:lnTo>
                  <a:lnTo>
                    <a:pt x="100088" y="700201"/>
                  </a:lnTo>
                  <a:close/>
                </a:path>
              </a:pathLst>
            </a:custGeom>
            <a:ln w="12599">
              <a:solidFill>
                <a:srgbClr val="40709B"/>
              </a:solidFill>
            </a:ln>
          </p:spPr>
          <p:txBody>
            <a:bodyPr wrap="square" lIns="0" tIns="0" rIns="0" bIns="0" rtlCol="0"/>
            <a:lstStyle/>
            <a:p>
              <a:endParaRPr dirty="0"/>
            </a:p>
          </p:txBody>
        </p:sp>
      </p:grpSp>
      <p:grpSp>
        <p:nvGrpSpPr>
          <p:cNvPr id="18" name="object 18"/>
          <p:cNvGrpSpPr/>
          <p:nvPr/>
        </p:nvGrpSpPr>
        <p:grpSpPr>
          <a:xfrm>
            <a:off x="1408137" y="2213101"/>
            <a:ext cx="213360" cy="712470"/>
            <a:chOff x="1408137" y="2213101"/>
            <a:chExt cx="213360" cy="712470"/>
          </a:xfrm>
        </p:grpSpPr>
        <p:sp>
          <p:nvSpPr>
            <p:cNvPr id="19" name="object 19"/>
            <p:cNvSpPr/>
            <p:nvPr/>
          </p:nvSpPr>
          <p:spPr>
            <a:xfrm>
              <a:off x="1414437" y="2219401"/>
              <a:ext cx="200660" cy="700405"/>
            </a:xfrm>
            <a:custGeom>
              <a:avLst/>
              <a:gdLst/>
              <a:ahLst/>
              <a:cxnLst/>
              <a:rect l="l" t="t" r="r" b="b"/>
              <a:pathLst>
                <a:path w="200659" h="700405">
                  <a:moveTo>
                    <a:pt x="200164" y="0"/>
                  </a:moveTo>
                  <a:lnTo>
                    <a:pt x="0" y="0"/>
                  </a:lnTo>
                  <a:lnTo>
                    <a:pt x="0" y="699833"/>
                  </a:lnTo>
                  <a:lnTo>
                    <a:pt x="100088" y="699833"/>
                  </a:lnTo>
                  <a:lnTo>
                    <a:pt x="200164" y="699833"/>
                  </a:lnTo>
                  <a:lnTo>
                    <a:pt x="200164" y="0"/>
                  </a:lnTo>
                  <a:close/>
                </a:path>
              </a:pathLst>
            </a:custGeom>
            <a:solidFill>
              <a:srgbClr val="375622"/>
            </a:solidFill>
          </p:spPr>
          <p:txBody>
            <a:bodyPr wrap="square" lIns="0" tIns="0" rIns="0" bIns="0" rtlCol="0"/>
            <a:lstStyle/>
            <a:p>
              <a:endParaRPr dirty="0"/>
            </a:p>
          </p:txBody>
        </p:sp>
        <p:sp>
          <p:nvSpPr>
            <p:cNvPr id="20" name="object 20"/>
            <p:cNvSpPr/>
            <p:nvPr/>
          </p:nvSpPr>
          <p:spPr>
            <a:xfrm>
              <a:off x="1414437" y="2219401"/>
              <a:ext cx="200660" cy="700405"/>
            </a:xfrm>
            <a:custGeom>
              <a:avLst/>
              <a:gdLst/>
              <a:ahLst/>
              <a:cxnLst/>
              <a:rect l="l" t="t" r="r" b="b"/>
              <a:pathLst>
                <a:path w="200659" h="700405">
                  <a:moveTo>
                    <a:pt x="100088" y="699833"/>
                  </a:moveTo>
                  <a:lnTo>
                    <a:pt x="0" y="699833"/>
                  </a:lnTo>
                  <a:lnTo>
                    <a:pt x="0" y="0"/>
                  </a:lnTo>
                  <a:lnTo>
                    <a:pt x="200164" y="0"/>
                  </a:lnTo>
                  <a:lnTo>
                    <a:pt x="200164" y="699833"/>
                  </a:lnTo>
                  <a:lnTo>
                    <a:pt x="100088" y="699833"/>
                  </a:lnTo>
                  <a:close/>
                </a:path>
              </a:pathLst>
            </a:custGeom>
            <a:ln w="12599">
              <a:solidFill>
                <a:srgbClr val="40709B"/>
              </a:solidFill>
            </a:ln>
          </p:spPr>
          <p:txBody>
            <a:bodyPr wrap="square" lIns="0" tIns="0" rIns="0" bIns="0" rtlCol="0"/>
            <a:lstStyle/>
            <a:p>
              <a:endParaRPr dirty="0"/>
            </a:p>
          </p:txBody>
        </p:sp>
      </p:grpSp>
      <p:grpSp>
        <p:nvGrpSpPr>
          <p:cNvPr id="21" name="object 21"/>
          <p:cNvGrpSpPr/>
          <p:nvPr/>
        </p:nvGrpSpPr>
        <p:grpSpPr>
          <a:xfrm>
            <a:off x="1407781" y="3181501"/>
            <a:ext cx="232410" cy="712470"/>
            <a:chOff x="1407781" y="3181501"/>
            <a:chExt cx="232410" cy="712470"/>
          </a:xfrm>
        </p:grpSpPr>
        <p:sp>
          <p:nvSpPr>
            <p:cNvPr id="22" name="object 22"/>
            <p:cNvSpPr/>
            <p:nvPr/>
          </p:nvSpPr>
          <p:spPr>
            <a:xfrm>
              <a:off x="1414081" y="3187801"/>
              <a:ext cx="219710" cy="700405"/>
            </a:xfrm>
            <a:custGeom>
              <a:avLst/>
              <a:gdLst/>
              <a:ahLst/>
              <a:cxnLst/>
              <a:rect l="l" t="t" r="r" b="b"/>
              <a:pathLst>
                <a:path w="219710" h="700404">
                  <a:moveTo>
                    <a:pt x="219240" y="0"/>
                  </a:moveTo>
                  <a:lnTo>
                    <a:pt x="0" y="0"/>
                  </a:lnTo>
                  <a:lnTo>
                    <a:pt x="0" y="699833"/>
                  </a:lnTo>
                  <a:lnTo>
                    <a:pt x="109804" y="699833"/>
                  </a:lnTo>
                  <a:lnTo>
                    <a:pt x="219240" y="699833"/>
                  </a:lnTo>
                  <a:lnTo>
                    <a:pt x="219240" y="0"/>
                  </a:lnTo>
                  <a:close/>
                </a:path>
              </a:pathLst>
            </a:custGeom>
            <a:solidFill>
              <a:srgbClr val="375622"/>
            </a:solidFill>
          </p:spPr>
          <p:txBody>
            <a:bodyPr wrap="square" lIns="0" tIns="0" rIns="0" bIns="0" rtlCol="0"/>
            <a:lstStyle/>
            <a:p>
              <a:endParaRPr dirty="0"/>
            </a:p>
          </p:txBody>
        </p:sp>
        <p:sp>
          <p:nvSpPr>
            <p:cNvPr id="23" name="object 23"/>
            <p:cNvSpPr/>
            <p:nvPr/>
          </p:nvSpPr>
          <p:spPr>
            <a:xfrm>
              <a:off x="1414081" y="3187801"/>
              <a:ext cx="219710" cy="700405"/>
            </a:xfrm>
            <a:custGeom>
              <a:avLst/>
              <a:gdLst/>
              <a:ahLst/>
              <a:cxnLst/>
              <a:rect l="l" t="t" r="r" b="b"/>
              <a:pathLst>
                <a:path w="219710" h="700404">
                  <a:moveTo>
                    <a:pt x="109804" y="699833"/>
                  </a:moveTo>
                  <a:lnTo>
                    <a:pt x="0" y="699833"/>
                  </a:lnTo>
                  <a:lnTo>
                    <a:pt x="0" y="0"/>
                  </a:lnTo>
                  <a:lnTo>
                    <a:pt x="219240" y="0"/>
                  </a:lnTo>
                  <a:lnTo>
                    <a:pt x="219240" y="699833"/>
                  </a:lnTo>
                  <a:lnTo>
                    <a:pt x="109804" y="699833"/>
                  </a:lnTo>
                  <a:close/>
                </a:path>
              </a:pathLst>
            </a:custGeom>
            <a:ln w="12599">
              <a:solidFill>
                <a:srgbClr val="40709B"/>
              </a:solidFill>
            </a:ln>
          </p:spPr>
          <p:txBody>
            <a:bodyPr wrap="square" lIns="0" tIns="0" rIns="0" bIns="0" rtlCol="0"/>
            <a:lstStyle/>
            <a:p>
              <a:endParaRPr dirty="0"/>
            </a:p>
          </p:txBody>
        </p:sp>
      </p:grpSp>
      <p:pic>
        <p:nvPicPr>
          <p:cNvPr id="24" name="object 24"/>
          <p:cNvPicPr/>
          <p:nvPr/>
        </p:nvPicPr>
        <p:blipFill>
          <a:blip r:embed="rId3" cstate="print"/>
          <a:stretch>
            <a:fillRect/>
          </a:stretch>
        </p:blipFill>
        <p:spPr>
          <a:xfrm>
            <a:off x="10642178" y="5128920"/>
            <a:ext cx="1211240" cy="1085761"/>
          </a:xfrm>
          <a:prstGeom prst="rect">
            <a:avLst/>
          </a:prstGeom>
        </p:spPr>
      </p:pic>
      <p:grpSp>
        <p:nvGrpSpPr>
          <p:cNvPr id="25" name="object 25"/>
          <p:cNvGrpSpPr/>
          <p:nvPr/>
        </p:nvGrpSpPr>
        <p:grpSpPr>
          <a:xfrm>
            <a:off x="1788841" y="4111201"/>
            <a:ext cx="8368030" cy="738505"/>
            <a:chOff x="1788841" y="4111201"/>
            <a:chExt cx="8368030" cy="738505"/>
          </a:xfrm>
        </p:grpSpPr>
        <p:sp>
          <p:nvSpPr>
            <p:cNvPr id="26" name="object 26"/>
            <p:cNvSpPr/>
            <p:nvPr/>
          </p:nvSpPr>
          <p:spPr>
            <a:xfrm>
              <a:off x="1807921" y="4130281"/>
              <a:ext cx="8329930" cy="700405"/>
            </a:xfrm>
            <a:custGeom>
              <a:avLst/>
              <a:gdLst/>
              <a:ahLst/>
              <a:cxnLst/>
              <a:rect l="l" t="t" r="r" b="b"/>
              <a:pathLst>
                <a:path w="8329930" h="700404">
                  <a:moveTo>
                    <a:pt x="8329320" y="0"/>
                  </a:moveTo>
                  <a:lnTo>
                    <a:pt x="0" y="0"/>
                  </a:lnTo>
                  <a:lnTo>
                    <a:pt x="0" y="700201"/>
                  </a:lnTo>
                  <a:lnTo>
                    <a:pt x="4164838" y="700201"/>
                  </a:lnTo>
                  <a:lnTo>
                    <a:pt x="8329320" y="700201"/>
                  </a:lnTo>
                  <a:lnTo>
                    <a:pt x="8329320" y="0"/>
                  </a:lnTo>
                  <a:close/>
                </a:path>
              </a:pathLst>
            </a:custGeom>
            <a:solidFill>
              <a:srgbClr val="005000"/>
            </a:solidFill>
          </p:spPr>
          <p:txBody>
            <a:bodyPr wrap="square" lIns="0" tIns="0" rIns="0" bIns="0" rtlCol="0"/>
            <a:lstStyle/>
            <a:p>
              <a:endParaRPr dirty="0"/>
            </a:p>
          </p:txBody>
        </p:sp>
        <p:sp>
          <p:nvSpPr>
            <p:cNvPr id="27" name="object 27"/>
            <p:cNvSpPr/>
            <p:nvPr/>
          </p:nvSpPr>
          <p:spPr>
            <a:xfrm>
              <a:off x="1807921" y="4130281"/>
              <a:ext cx="8329930" cy="700405"/>
            </a:xfrm>
            <a:custGeom>
              <a:avLst/>
              <a:gdLst/>
              <a:ahLst/>
              <a:cxnLst/>
              <a:rect l="l" t="t" r="r" b="b"/>
              <a:pathLst>
                <a:path w="8329930" h="700404">
                  <a:moveTo>
                    <a:pt x="4164838" y="700201"/>
                  </a:moveTo>
                  <a:lnTo>
                    <a:pt x="0" y="700201"/>
                  </a:lnTo>
                  <a:lnTo>
                    <a:pt x="0" y="0"/>
                  </a:lnTo>
                  <a:lnTo>
                    <a:pt x="8329320" y="0"/>
                  </a:lnTo>
                  <a:lnTo>
                    <a:pt x="8329320" y="700201"/>
                  </a:lnTo>
                  <a:lnTo>
                    <a:pt x="4164838" y="700201"/>
                  </a:lnTo>
                  <a:close/>
                </a:path>
              </a:pathLst>
            </a:custGeom>
            <a:ln w="38159">
              <a:solidFill>
                <a:srgbClr val="FFFFFF"/>
              </a:solidFill>
            </a:ln>
          </p:spPr>
          <p:txBody>
            <a:bodyPr wrap="square" lIns="0" tIns="0" rIns="0" bIns="0" rtlCol="0"/>
            <a:lstStyle/>
            <a:p>
              <a:endParaRPr dirty="0"/>
            </a:p>
          </p:txBody>
        </p:sp>
      </p:grpSp>
      <p:grpSp>
        <p:nvGrpSpPr>
          <p:cNvPr id="28" name="object 28"/>
          <p:cNvGrpSpPr/>
          <p:nvPr/>
        </p:nvGrpSpPr>
        <p:grpSpPr>
          <a:xfrm>
            <a:off x="1412823" y="4107064"/>
            <a:ext cx="227329" cy="712470"/>
            <a:chOff x="1412823" y="4107064"/>
            <a:chExt cx="227329" cy="712470"/>
          </a:xfrm>
        </p:grpSpPr>
        <p:sp>
          <p:nvSpPr>
            <p:cNvPr id="29" name="object 29"/>
            <p:cNvSpPr/>
            <p:nvPr/>
          </p:nvSpPr>
          <p:spPr>
            <a:xfrm>
              <a:off x="1419123" y="4113364"/>
              <a:ext cx="214629" cy="700405"/>
            </a:xfrm>
            <a:custGeom>
              <a:avLst/>
              <a:gdLst/>
              <a:ahLst/>
              <a:cxnLst/>
              <a:rect l="l" t="t" r="r" b="b"/>
              <a:pathLst>
                <a:path w="214630" h="700404">
                  <a:moveTo>
                    <a:pt x="214553" y="0"/>
                  </a:moveTo>
                  <a:lnTo>
                    <a:pt x="0" y="0"/>
                  </a:lnTo>
                  <a:lnTo>
                    <a:pt x="0" y="699833"/>
                  </a:lnTo>
                  <a:lnTo>
                    <a:pt x="107276" y="699833"/>
                  </a:lnTo>
                  <a:lnTo>
                    <a:pt x="214553" y="699833"/>
                  </a:lnTo>
                  <a:lnTo>
                    <a:pt x="214553" y="0"/>
                  </a:lnTo>
                  <a:close/>
                </a:path>
              </a:pathLst>
            </a:custGeom>
            <a:solidFill>
              <a:srgbClr val="375622"/>
            </a:solidFill>
          </p:spPr>
          <p:txBody>
            <a:bodyPr wrap="square" lIns="0" tIns="0" rIns="0" bIns="0" rtlCol="0"/>
            <a:lstStyle/>
            <a:p>
              <a:endParaRPr dirty="0"/>
            </a:p>
          </p:txBody>
        </p:sp>
        <p:sp>
          <p:nvSpPr>
            <p:cNvPr id="30" name="object 30"/>
            <p:cNvSpPr/>
            <p:nvPr/>
          </p:nvSpPr>
          <p:spPr>
            <a:xfrm>
              <a:off x="1419123" y="4113364"/>
              <a:ext cx="214629" cy="700405"/>
            </a:xfrm>
            <a:custGeom>
              <a:avLst/>
              <a:gdLst/>
              <a:ahLst/>
              <a:cxnLst/>
              <a:rect l="l" t="t" r="r" b="b"/>
              <a:pathLst>
                <a:path w="214630" h="700404">
                  <a:moveTo>
                    <a:pt x="107276" y="699833"/>
                  </a:moveTo>
                  <a:lnTo>
                    <a:pt x="0" y="699833"/>
                  </a:lnTo>
                  <a:lnTo>
                    <a:pt x="0" y="0"/>
                  </a:lnTo>
                  <a:lnTo>
                    <a:pt x="214553" y="0"/>
                  </a:lnTo>
                  <a:lnTo>
                    <a:pt x="214553" y="699833"/>
                  </a:lnTo>
                  <a:lnTo>
                    <a:pt x="107276" y="699833"/>
                  </a:lnTo>
                  <a:close/>
                </a:path>
              </a:pathLst>
            </a:custGeom>
            <a:ln w="12599">
              <a:solidFill>
                <a:srgbClr val="40709B"/>
              </a:solidFill>
            </a:ln>
          </p:spPr>
          <p:txBody>
            <a:bodyPr wrap="square" lIns="0" tIns="0" rIns="0" bIns="0" rtlCol="0"/>
            <a:lstStyle/>
            <a:p>
              <a:endParaRPr dirty="0"/>
            </a:p>
          </p:txBody>
        </p:sp>
      </p:grpSp>
      <p:grpSp>
        <p:nvGrpSpPr>
          <p:cNvPr id="31" name="object 31"/>
          <p:cNvGrpSpPr/>
          <p:nvPr/>
        </p:nvGrpSpPr>
        <p:grpSpPr>
          <a:xfrm>
            <a:off x="1788841" y="5059434"/>
            <a:ext cx="8368030" cy="738505"/>
            <a:chOff x="1788841" y="5059434"/>
            <a:chExt cx="8368030" cy="738505"/>
          </a:xfrm>
        </p:grpSpPr>
        <p:sp>
          <p:nvSpPr>
            <p:cNvPr id="32" name="object 32"/>
            <p:cNvSpPr/>
            <p:nvPr/>
          </p:nvSpPr>
          <p:spPr>
            <a:xfrm>
              <a:off x="1807921" y="5078514"/>
              <a:ext cx="8329930" cy="700405"/>
            </a:xfrm>
            <a:custGeom>
              <a:avLst/>
              <a:gdLst/>
              <a:ahLst/>
              <a:cxnLst/>
              <a:rect l="l" t="t" r="r" b="b"/>
              <a:pathLst>
                <a:path w="8329930" h="700404">
                  <a:moveTo>
                    <a:pt x="8329320" y="0"/>
                  </a:moveTo>
                  <a:lnTo>
                    <a:pt x="0" y="0"/>
                  </a:lnTo>
                  <a:lnTo>
                    <a:pt x="0" y="699846"/>
                  </a:lnTo>
                  <a:lnTo>
                    <a:pt x="4164838" y="699846"/>
                  </a:lnTo>
                  <a:lnTo>
                    <a:pt x="8329320" y="699846"/>
                  </a:lnTo>
                  <a:lnTo>
                    <a:pt x="8329320" y="0"/>
                  </a:lnTo>
                  <a:close/>
                </a:path>
              </a:pathLst>
            </a:custGeom>
            <a:solidFill>
              <a:schemeClr val="bg1">
                <a:lumMod val="85000"/>
              </a:schemeClr>
            </a:solidFill>
          </p:spPr>
          <p:txBody>
            <a:bodyPr wrap="square" lIns="0" tIns="0" rIns="0" bIns="0" rtlCol="0"/>
            <a:lstStyle/>
            <a:p>
              <a:endParaRPr dirty="0"/>
            </a:p>
          </p:txBody>
        </p:sp>
        <p:sp>
          <p:nvSpPr>
            <p:cNvPr id="33" name="object 33"/>
            <p:cNvSpPr/>
            <p:nvPr/>
          </p:nvSpPr>
          <p:spPr>
            <a:xfrm>
              <a:off x="1807921" y="5078514"/>
              <a:ext cx="8329930" cy="700405"/>
            </a:xfrm>
            <a:custGeom>
              <a:avLst/>
              <a:gdLst/>
              <a:ahLst/>
              <a:cxnLst/>
              <a:rect l="l" t="t" r="r" b="b"/>
              <a:pathLst>
                <a:path w="8329930" h="700404">
                  <a:moveTo>
                    <a:pt x="4164838" y="699846"/>
                  </a:moveTo>
                  <a:lnTo>
                    <a:pt x="0" y="699846"/>
                  </a:lnTo>
                  <a:lnTo>
                    <a:pt x="0" y="0"/>
                  </a:lnTo>
                  <a:lnTo>
                    <a:pt x="8329320" y="0"/>
                  </a:lnTo>
                  <a:lnTo>
                    <a:pt x="8329320" y="699846"/>
                  </a:lnTo>
                  <a:lnTo>
                    <a:pt x="4164838" y="699846"/>
                  </a:lnTo>
                  <a:close/>
                </a:path>
              </a:pathLst>
            </a:custGeom>
            <a:ln w="38159">
              <a:solidFill>
                <a:srgbClr val="FFFFFF"/>
              </a:solidFill>
            </a:ln>
          </p:spPr>
          <p:txBody>
            <a:bodyPr wrap="square" lIns="0" tIns="0" rIns="0" bIns="0" rtlCol="0"/>
            <a:lstStyle/>
            <a:p>
              <a:endParaRPr dirty="0"/>
            </a:p>
          </p:txBody>
        </p:sp>
      </p:grpSp>
      <p:sp>
        <p:nvSpPr>
          <p:cNvPr id="34" name="object 34"/>
          <p:cNvSpPr txBox="1"/>
          <p:nvPr/>
        </p:nvSpPr>
        <p:spPr>
          <a:xfrm>
            <a:off x="2229014" y="2488933"/>
            <a:ext cx="7607136" cy="3194208"/>
          </a:xfrm>
          <a:prstGeom prst="rect">
            <a:avLst/>
          </a:prstGeom>
        </p:spPr>
        <p:txBody>
          <a:bodyPr vert="horz" wrap="square" lIns="0" tIns="12700" rIns="0" bIns="0" rtlCol="0">
            <a:spAutoFit/>
          </a:bodyPr>
          <a:lstStyle/>
          <a:p>
            <a:pPr marL="12700">
              <a:lnSpc>
                <a:spcPct val="100000"/>
              </a:lnSpc>
              <a:spcBef>
                <a:spcPts val="100"/>
              </a:spcBef>
            </a:pPr>
            <a:r>
              <a:rPr lang="gsw-FR" sz="2000" b="1" spc="-5" dirty="0">
                <a:latin typeface="Calibri"/>
                <a:cs typeface="Calibri"/>
              </a:rPr>
              <a:t>Planification,</a:t>
            </a:r>
            <a:r>
              <a:rPr lang="gsw-FR" sz="2000" b="1" spc="5" dirty="0">
                <a:latin typeface="Calibri"/>
                <a:cs typeface="Calibri"/>
              </a:rPr>
              <a:t> </a:t>
            </a:r>
            <a:r>
              <a:rPr lang="gsw-FR" sz="2000" b="1" spc="-5" dirty="0">
                <a:latin typeface="Calibri"/>
                <a:cs typeface="Calibri"/>
              </a:rPr>
              <a:t>coordination</a:t>
            </a:r>
            <a:r>
              <a:rPr lang="gsw-FR" sz="2000" b="1" dirty="0">
                <a:latin typeface="Calibri"/>
                <a:cs typeface="Calibri"/>
              </a:rPr>
              <a:t> et prestation de services</a:t>
            </a:r>
            <a:endParaRPr lang="gsw-FR" sz="2000" dirty="0">
              <a:latin typeface="Calibri"/>
              <a:cs typeface="Calibri"/>
            </a:endParaRPr>
          </a:p>
          <a:p>
            <a:pPr marL="31115" marR="5080" indent="-19050">
              <a:lnSpc>
                <a:spcPct val="310800"/>
              </a:lnSpc>
              <a:spcBef>
                <a:spcPts val="50"/>
              </a:spcBef>
            </a:pPr>
            <a:r>
              <a:rPr lang="gsw-FR" sz="2000" b="1" spc="-5" dirty="0">
                <a:latin typeface="Calibri"/>
                <a:cs typeface="Calibri"/>
              </a:rPr>
              <a:t>Gestion des données,</a:t>
            </a:r>
            <a:r>
              <a:rPr lang="gsw-FR" sz="2000" b="1" spc="15" dirty="0">
                <a:latin typeface="Calibri"/>
                <a:cs typeface="Calibri"/>
              </a:rPr>
              <a:t> </a:t>
            </a:r>
            <a:r>
              <a:rPr lang="gsw-FR" sz="2000" b="1" spc="-5" dirty="0">
                <a:latin typeface="Calibri"/>
                <a:cs typeface="Calibri"/>
              </a:rPr>
              <a:t>surveillance</a:t>
            </a:r>
            <a:r>
              <a:rPr lang="gsw-FR" sz="2000" b="1" spc="10" dirty="0">
                <a:latin typeface="Calibri"/>
                <a:cs typeface="Calibri"/>
              </a:rPr>
              <a:t> et</a:t>
            </a:r>
            <a:r>
              <a:rPr lang="gsw-FR" sz="2000" b="1" spc="25" dirty="0">
                <a:latin typeface="Calibri"/>
                <a:cs typeface="Calibri"/>
              </a:rPr>
              <a:t> </a:t>
            </a:r>
            <a:r>
              <a:rPr lang="gsw-FR" sz="2000" b="1" spc="-5" dirty="0">
                <a:latin typeface="Calibri"/>
                <a:cs typeface="Calibri"/>
              </a:rPr>
              <a:t>microplanication                            </a:t>
            </a:r>
            <a:r>
              <a:rPr lang="gsw-FR" sz="2000" b="1" spc="-5" dirty="0">
                <a:solidFill>
                  <a:schemeClr val="bg1"/>
                </a:solidFill>
                <a:latin typeface="Calibri"/>
                <a:cs typeface="Calibri"/>
              </a:rPr>
              <a:t>Sécurité du vaccin,</a:t>
            </a:r>
            <a:r>
              <a:rPr lang="gsw-FR" sz="2000" b="1" spc="5" dirty="0">
                <a:solidFill>
                  <a:schemeClr val="bg1"/>
                </a:solidFill>
                <a:latin typeface="Calibri"/>
                <a:cs typeface="Calibri"/>
              </a:rPr>
              <a:t> chaîne du froid et logistique</a:t>
            </a:r>
            <a:endParaRPr lang="gsw-FR" sz="2000" dirty="0">
              <a:solidFill>
                <a:schemeClr val="bg1"/>
              </a:solidFill>
              <a:latin typeface="Calibri"/>
              <a:cs typeface="Calibri"/>
            </a:endParaRPr>
          </a:p>
          <a:p>
            <a:pPr>
              <a:lnSpc>
                <a:spcPct val="100000"/>
              </a:lnSpc>
            </a:pPr>
            <a:endParaRPr lang="gsw-FR" sz="2000" dirty="0">
              <a:latin typeface="Calibri"/>
              <a:cs typeface="Calibri"/>
            </a:endParaRPr>
          </a:p>
          <a:p>
            <a:pPr>
              <a:lnSpc>
                <a:spcPct val="100000"/>
              </a:lnSpc>
              <a:spcBef>
                <a:spcPts val="10"/>
              </a:spcBef>
            </a:pPr>
            <a:endParaRPr lang="gsw-FR" sz="2150" dirty="0">
              <a:latin typeface="Calibri"/>
              <a:cs typeface="Calibri"/>
            </a:endParaRPr>
          </a:p>
          <a:p>
            <a:pPr marL="31115">
              <a:lnSpc>
                <a:spcPct val="100000"/>
              </a:lnSpc>
            </a:pPr>
            <a:r>
              <a:rPr lang="gsw-FR" sz="2000" b="1" spc="-5" dirty="0">
                <a:latin typeface="Calibri"/>
                <a:cs typeface="Calibri"/>
              </a:rPr>
              <a:t>Communication des risques et</a:t>
            </a:r>
            <a:r>
              <a:rPr lang="gsw-FR" sz="2000" b="1" spc="10" dirty="0">
                <a:latin typeface="Calibri"/>
                <a:cs typeface="Calibri"/>
              </a:rPr>
              <a:t> </a:t>
            </a:r>
            <a:r>
              <a:rPr lang="gsw-FR" sz="2000" b="1" spc="-5" dirty="0">
                <a:latin typeface="Calibri"/>
                <a:cs typeface="Calibri"/>
              </a:rPr>
              <a:t>génération de demandes</a:t>
            </a:r>
            <a:endParaRPr lang="gsw-FR" sz="2000" dirty="0">
              <a:latin typeface="Calibri"/>
              <a:cs typeface="Calibri"/>
            </a:endParaRPr>
          </a:p>
        </p:txBody>
      </p:sp>
      <p:grpSp>
        <p:nvGrpSpPr>
          <p:cNvPr id="35" name="object 35"/>
          <p:cNvGrpSpPr/>
          <p:nvPr/>
        </p:nvGrpSpPr>
        <p:grpSpPr>
          <a:xfrm>
            <a:off x="1412823" y="5054218"/>
            <a:ext cx="227329" cy="713105"/>
            <a:chOff x="1412823" y="5054218"/>
            <a:chExt cx="227329" cy="713105"/>
          </a:xfrm>
        </p:grpSpPr>
        <p:sp>
          <p:nvSpPr>
            <p:cNvPr id="36" name="object 36"/>
            <p:cNvSpPr/>
            <p:nvPr/>
          </p:nvSpPr>
          <p:spPr>
            <a:xfrm>
              <a:off x="1419123" y="5060518"/>
              <a:ext cx="214629" cy="700405"/>
            </a:xfrm>
            <a:custGeom>
              <a:avLst/>
              <a:gdLst/>
              <a:ahLst/>
              <a:cxnLst/>
              <a:rect l="l" t="t" r="r" b="b"/>
              <a:pathLst>
                <a:path w="214630" h="700404">
                  <a:moveTo>
                    <a:pt x="214553" y="0"/>
                  </a:moveTo>
                  <a:lnTo>
                    <a:pt x="0" y="0"/>
                  </a:lnTo>
                  <a:lnTo>
                    <a:pt x="0" y="700201"/>
                  </a:lnTo>
                  <a:lnTo>
                    <a:pt x="107276" y="700201"/>
                  </a:lnTo>
                  <a:lnTo>
                    <a:pt x="214553" y="700201"/>
                  </a:lnTo>
                  <a:lnTo>
                    <a:pt x="214553" y="0"/>
                  </a:lnTo>
                  <a:close/>
                </a:path>
              </a:pathLst>
            </a:custGeom>
            <a:solidFill>
              <a:srgbClr val="375622"/>
            </a:solidFill>
          </p:spPr>
          <p:txBody>
            <a:bodyPr wrap="square" lIns="0" tIns="0" rIns="0" bIns="0" rtlCol="0"/>
            <a:lstStyle/>
            <a:p>
              <a:endParaRPr dirty="0"/>
            </a:p>
          </p:txBody>
        </p:sp>
        <p:sp>
          <p:nvSpPr>
            <p:cNvPr id="37" name="object 37"/>
            <p:cNvSpPr/>
            <p:nvPr/>
          </p:nvSpPr>
          <p:spPr>
            <a:xfrm>
              <a:off x="1419123" y="5060518"/>
              <a:ext cx="214629" cy="700405"/>
            </a:xfrm>
            <a:custGeom>
              <a:avLst/>
              <a:gdLst/>
              <a:ahLst/>
              <a:cxnLst/>
              <a:rect l="l" t="t" r="r" b="b"/>
              <a:pathLst>
                <a:path w="214630" h="700404">
                  <a:moveTo>
                    <a:pt x="107276" y="700201"/>
                  </a:moveTo>
                  <a:lnTo>
                    <a:pt x="0" y="700201"/>
                  </a:lnTo>
                  <a:lnTo>
                    <a:pt x="0" y="0"/>
                  </a:lnTo>
                  <a:lnTo>
                    <a:pt x="214553" y="0"/>
                  </a:lnTo>
                  <a:lnTo>
                    <a:pt x="214553" y="700201"/>
                  </a:lnTo>
                  <a:lnTo>
                    <a:pt x="107276" y="700201"/>
                  </a:lnTo>
                  <a:close/>
                </a:path>
              </a:pathLst>
            </a:custGeom>
            <a:ln w="12599">
              <a:solidFill>
                <a:srgbClr val="40709B"/>
              </a:solidFill>
            </a:ln>
          </p:spPr>
          <p:txBody>
            <a:bodyPr wrap="square" lIns="0" tIns="0" rIns="0" bIns="0" rtlCol="0"/>
            <a:lstStyle/>
            <a:p>
              <a:endParaRPr dirty="0"/>
            </a:p>
          </p:txBody>
        </p:sp>
      </p:grpSp>
      <p:sp>
        <p:nvSpPr>
          <p:cNvPr id="38" name="object 38"/>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a:t>NPHCDA</a:t>
            </a:r>
            <a:r>
              <a:rPr lang="gsw-FR"/>
              <a:t> –</a:t>
            </a:r>
            <a:r>
              <a:rPr lang="gsw-FR" spc="5"/>
              <a:t> Agence nationale de développement des soins de santé primaires</a:t>
            </a:r>
            <a:endParaRPr lang="gsw-FR" spc="-5"/>
          </a:p>
        </p:txBody>
      </p:sp>
      <p:sp>
        <p:nvSpPr>
          <p:cNvPr id="39" name="object 39"/>
          <p:cNvSpPr txBox="1"/>
          <p:nvPr/>
        </p:nvSpPr>
        <p:spPr>
          <a:xfrm>
            <a:off x="11948096" y="6531647"/>
            <a:ext cx="192405" cy="283210"/>
          </a:xfrm>
          <a:prstGeom prst="rect">
            <a:avLst/>
          </a:prstGeom>
        </p:spPr>
        <p:txBody>
          <a:bodyPr vert="horz" wrap="square" lIns="0" tIns="0" rIns="0" bIns="0" rtlCol="0">
            <a:spAutoFit/>
          </a:bodyPr>
          <a:lstStyle/>
          <a:p>
            <a:pPr marL="38100">
              <a:lnSpc>
                <a:spcPts val="2039"/>
              </a:lnSpc>
            </a:pPr>
            <a:fld id="{81D60167-4931-47E6-BA6A-407CBD079E47}" type="slidenum">
              <a:rPr sz="1800" dirty="0">
                <a:solidFill>
                  <a:srgbClr val="FFFFFF"/>
                </a:solidFill>
                <a:latin typeface="Calibri"/>
                <a:cs typeface="Calibri"/>
              </a:rPr>
              <a:t>18</a:t>
            </a:fld>
            <a:endParaRPr sz="1800" dirty="0">
              <a:latin typeface="Calibri"/>
              <a:cs typeface="Calibri"/>
            </a:endParaRPr>
          </a:p>
        </p:txBody>
      </p:sp>
    </p:spTree>
    <p:extLst>
      <p:ext uri="{BB962C8B-B14F-4D97-AF65-F5344CB8AC3E}">
        <p14:creationId xmlns:p14="http://schemas.microsoft.com/office/powerpoint/2010/main" val="234335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4425" y="110426"/>
            <a:ext cx="10075849" cy="1072088"/>
          </a:xfrm>
          <a:prstGeom prst="rect">
            <a:avLst/>
          </a:prstGeom>
        </p:spPr>
        <p:txBody>
          <a:bodyPr vert="horz" wrap="square" lIns="0" tIns="12700" rIns="0" bIns="0" rtlCol="0">
            <a:spAutoFit/>
          </a:bodyPr>
          <a:lstStyle/>
          <a:p>
            <a:pPr marR="5080">
              <a:lnSpc>
                <a:spcPct val="100000"/>
              </a:lnSpc>
              <a:spcBef>
                <a:spcPts val="100"/>
              </a:spcBef>
            </a:pPr>
            <a:r>
              <a:rPr lang="fr-FR" sz="1700" spc="-5" dirty="0">
                <a:latin typeface="Arial"/>
                <a:cs typeface="Arial"/>
              </a:rPr>
              <a:t>Il y a suffisamment d’équipements de la chaîne du froid sur le territoire pour accueillir toutes les doses prévues de vaccins AstraZeneca &amp; Johnson &amp; Johnson COVID-19 aux niveaux fédéral, fédéré et zonal.
</a:t>
            </a:r>
            <a:endParaRPr sz="1700" dirty="0">
              <a:latin typeface="Arial"/>
              <a:cs typeface="Arial"/>
            </a:endParaRPr>
          </a:p>
        </p:txBody>
      </p:sp>
      <p:pic>
        <p:nvPicPr>
          <p:cNvPr id="3" name="object 3"/>
          <p:cNvPicPr/>
          <p:nvPr/>
        </p:nvPicPr>
        <p:blipFill>
          <a:blip r:embed="rId2" cstate="print"/>
          <a:stretch>
            <a:fillRect/>
          </a:stretch>
        </p:blipFill>
        <p:spPr>
          <a:xfrm>
            <a:off x="147599" y="1028522"/>
            <a:ext cx="5627878" cy="4662360"/>
          </a:xfrm>
          <a:prstGeom prst="rect">
            <a:avLst/>
          </a:prstGeom>
        </p:spPr>
      </p:pic>
      <p:sp>
        <p:nvSpPr>
          <p:cNvPr id="4" name="object 4"/>
          <p:cNvSpPr txBox="1"/>
          <p:nvPr/>
        </p:nvSpPr>
        <p:spPr>
          <a:xfrm>
            <a:off x="154953" y="5708358"/>
            <a:ext cx="5628640" cy="385362"/>
          </a:xfrm>
          <a:prstGeom prst="rect">
            <a:avLst/>
          </a:prstGeom>
          <a:ln w="9359">
            <a:solidFill>
              <a:srgbClr val="000000"/>
            </a:solidFill>
          </a:ln>
        </p:spPr>
        <p:txBody>
          <a:bodyPr vert="horz" wrap="square" lIns="0" tIns="46355" rIns="0" bIns="0" rtlCol="0">
            <a:spAutoFit/>
          </a:bodyPr>
          <a:lstStyle/>
          <a:p>
            <a:pPr marL="90170">
              <a:lnSpc>
                <a:spcPct val="100000"/>
              </a:lnSpc>
              <a:spcBef>
                <a:spcPts val="365"/>
              </a:spcBef>
            </a:pPr>
            <a:r>
              <a:rPr lang="gsw-FR" sz="1100" b="1" spc="-5" dirty="0">
                <a:latin typeface="Calibri"/>
                <a:cs typeface="Calibri"/>
              </a:rPr>
              <a:t>Équipement de la chaîne du frois solaire à entraînement direct (SDD)</a:t>
            </a:r>
            <a:r>
              <a:rPr lang="gsw-FR" sz="1100" b="1" spc="20" dirty="0">
                <a:latin typeface="Calibri"/>
                <a:cs typeface="Calibri"/>
              </a:rPr>
              <a:t> </a:t>
            </a:r>
            <a:r>
              <a:rPr lang="gsw-FR" sz="1100" b="1" spc="-5" dirty="0">
                <a:latin typeface="Calibri"/>
                <a:cs typeface="Calibri"/>
              </a:rPr>
              <a:t>qui stocke à une temperature entre</a:t>
            </a:r>
            <a:r>
              <a:rPr lang="gsw-FR" sz="1100" b="1" dirty="0">
                <a:latin typeface="Calibri"/>
                <a:cs typeface="Calibri"/>
              </a:rPr>
              <a:t> +2</a:t>
            </a:r>
            <a:r>
              <a:rPr lang="gsw-FR" sz="1100" b="1" spc="15" dirty="0">
                <a:latin typeface="Calibri"/>
                <a:cs typeface="Calibri"/>
              </a:rPr>
              <a:t> </a:t>
            </a:r>
            <a:r>
              <a:rPr lang="gsw-FR" sz="1100" b="1" dirty="0">
                <a:latin typeface="Calibri"/>
                <a:cs typeface="Calibri"/>
              </a:rPr>
              <a:t>et</a:t>
            </a:r>
            <a:r>
              <a:rPr lang="gsw-FR" sz="1100" b="1" spc="-5" dirty="0">
                <a:latin typeface="Calibri"/>
                <a:cs typeface="Calibri"/>
              </a:rPr>
              <a:t> </a:t>
            </a:r>
            <a:r>
              <a:rPr lang="gsw-FR" sz="1100" b="1" dirty="0">
                <a:latin typeface="Calibri"/>
                <a:cs typeface="Calibri"/>
              </a:rPr>
              <a:t>+8</a:t>
            </a:r>
            <a:r>
              <a:rPr lang="gsw-FR" sz="1100" b="1" spc="5" dirty="0">
                <a:latin typeface="Calibri"/>
                <a:cs typeface="Calibri"/>
              </a:rPr>
              <a:t> </a:t>
            </a:r>
            <a:r>
              <a:rPr lang="gsw-FR" sz="1100" b="1" spc="-5" dirty="0">
                <a:latin typeface="Calibri"/>
                <a:cs typeface="Calibri"/>
              </a:rPr>
              <a:t>°C.</a:t>
            </a:r>
            <a:endParaRPr lang="gsw-FR" sz="1100" dirty="0">
              <a:latin typeface="Calibri"/>
              <a:cs typeface="Calibri"/>
            </a:endParaRPr>
          </a:p>
        </p:txBody>
      </p:sp>
      <p:grpSp>
        <p:nvGrpSpPr>
          <p:cNvPr id="5" name="object 5"/>
          <p:cNvGrpSpPr/>
          <p:nvPr/>
        </p:nvGrpSpPr>
        <p:grpSpPr>
          <a:xfrm>
            <a:off x="5976250" y="1045491"/>
            <a:ext cx="6010275" cy="4938395"/>
            <a:chOff x="6043682" y="1019524"/>
            <a:chExt cx="6010275" cy="4938395"/>
          </a:xfrm>
        </p:grpSpPr>
        <p:pic>
          <p:nvPicPr>
            <p:cNvPr id="6" name="object 6"/>
            <p:cNvPicPr/>
            <p:nvPr/>
          </p:nvPicPr>
          <p:blipFill>
            <a:blip r:embed="rId3" cstate="print"/>
            <a:stretch>
              <a:fillRect/>
            </a:stretch>
          </p:blipFill>
          <p:spPr>
            <a:xfrm>
              <a:off x="6053035" y="1028522"/>
              <a:ext cx="5991478" cy="4662360"/>
            </a:xfrm>
            <a:prstGeom prst="rect">
              <a:avLst/>
            </a:prstGeom>
          </p:spPr>
        </p:pic>
        <p:sp>
          <p:nvSpPr>
            <p:cNvPr id="7" name="object 7"/>
            <p:cNvSpPr/>
            <p:nvPr/>
          </p:nvSpPr>
          <p:spPr>
            <a:xfrm>
              <a:off x="6048362" y="1024204"/>
              <a:ext cx="6001385" cy="4928870"/>
            </a:xfrm>
            <a:custGeom>
              <a:avLst/>
              <a:gdLst/>
              <a:ahLst/>
              <a:cxnLst/>
              <a:rect l="l" t="t" r="r" b="b"/>
              <a:pathLst>
                <a:path w="6001384" h="4928870">
                  <a:moveTo>
                    <a:pt x="0" y="0"/>
                  </a:moveTo>
                  <a:lnTo>
                    <a:pt x="6000838" y="0"/>
                  </a:lnTo>
                  <a:lnTo>
                    <a:pt x="6000838" y="4671720"/>
                  </a:lnTo>
                  <a:lnTo>
                    <a:pt x="0" y="4671720"/>
                  </a:lnTo>
                  <a:lnTo>
                    <a:pt x="0" y="0"/>
                  </a:lnTo>
                  <a:close/>
                </a:path>
                <a:path w="6001384" h="4928870">
                  <a:moveTo>
                    <a:pt x="4317" y="4667034"/>
                  </a:moveTo>
                  <a:lnTo>
                    <a:pt x="5996152" y="4667034"/>
                  </a:lnTo>
                  <a:lnTo>
                    <a:pt x="5996152" y="4928755"/>
                  </a:lnTo>
                  <a:lnTo>
                    <a:pt x="4317" y="4928755"/>
                  </a:lnTo>
                  <a:lnTo>
                    <a:pt x="4317" y="4667034"/>
                  </a:lnTo>
                  <a:close/>
                </a:path>
              </a:pathLst>
            </a:custGeom>
            <a:ln w="9359">
              <a:solidFill>
                <a:srgbClr val="000000"/>
              </a:solidFill>
            </a:ln>
          </p:spPr>
          <p:txBody>
            <a:bodyPr wrap="square" lIns="0" tIns="0" rIns="0" bIns="0" rtlCol="0"/>
            <a:lstStyle/>
            <a:p>
              <a:endParaRPr dirty="0"/>
            </a:p>
          </p:txBody>
        </p:sp>
      </p:grpSp>
      <p:sp>
        <p:nvSpPr>
          <p:cNvPr id="8" name="object 8"/>
          <p:cNvSpPr txBox="1"/>
          <p:nvPr/>
        </p:nvSpPr>
        <p:spPr>
          <a:xfrm>
            <a:off x="6053042" y="5725350"/>
            <a:ext cx="5991860" cy="351378"/>
          </a:xfrm>
          <a:prstGeom prst="rect">
            <a:avLst/>
          </a:prstGeom>
        </p:spPr>
        <p:txBody>
          <a:bodyPr vert="horz" wrap="square" lIns="0" tIns="12700" rIns="0" bIns="0" rtlCol="0">
            <a:spAutoFit/>
          </a:bodyPr>
          <a:lstStyle/>
          <a:p>
            <a:pPr marL="89535">
              <a:lnSpc>
                <a:spcPct val="100000"/>
              </a:lnSpc>
              <a:spcBef>
                <a:spcPts val="100"/>
              </a:spcBef>
            </a:pPr>
            <a:r>
              <a:rPr lang="gsw-FR" sz="1100" b="1" spc="-5" dirty="0">
                <a:latin typeface="Calibri"/>
                <a:cs typeface="Calibri"/>
              </a:rPr>
              <a:t>Réfrigérateur solaire à entraînement direct</a:t>
            </a:r>
            <a:r>
              <a:rPr lang="gsw-FR" sz="1100" b="1" spc="10" dirty="0">
                <a:latin typeface="Calibri"/>
                <a:cs typeface="Calibri"/>
              </a:rPr>
              <a:t> </a:t>
            </a:r>
            <a:r>
              <a:rPr lang="gsw-FR" sz="1100" b="1" dirty="0">
                <a:latin typeface="Calibri"/>
                <a:cs typeface="Calibri"/>
              </a:rPr>
              <a:t>&amp; ses composants au</a:t>
            </a:r>
            <a:r>
              <a:rPr lang="gsw-FR" sz="1100" b="1" spc="10" dirty="0">
                <a:latin typeface="Calibri"/>
                <a:cs typeface="Calibri"/>
              </a:rPr>
              <a:t> centre de soins de santé primaires d’</a:t>
            </a:r>
            <a:r>
              <a:rPr lang="gsw-FR" sz="1100" b="1" spc="-5" dirty="0">
                <a:latin typeface="Calibri"/>
                <a:cs typeface="Calibri"/>
              </a:rPr>
              <a:t>Ojirami</a:t>
            </a:r>
            <a:r>
              <a:rPr lang="gsw-FR" sz="1100" b="1" dirty="0">
                <a:latin typeface="Calibri"/>
                <a:cs typeface="Calibri"/>
              </a:rPr>
              <a:t>,</a:t>
            </a:r>
            <a:r>
              <a:rPr lang="gsw-FR" sz="1100" b="1" spc="5" dirty="0">
                <a:latin typeface="Calibri"/>
                <a:cs typeface="Calibri"/>
              </a:rPr>
              <a:t> ZAL </a:t>
            </a:r>
            <a:r>
              <a:rPr lang="gsw-FR" sz="1100" b="1" spc="-5" dirty="0">
                <a:latin typeface="Calibri"/>
                <a:cs typeface="Calibri"/>
              </a:rPr>
              <a:t>Akoko-Edo de l’État d’Edo</a:t>
            </a:r>
            <a:endParaRPr lang="gsw-FR" sz="1100" dirty="0">
              <a:latin typeface="Calibri"/>
              <a:cs typeface="Calibri"/>
            </a:endParaRPr>
          </a:p>
        </p:txBody>
      </p:sp>
      <p:sp>
        <p:nvSpPr>
          <p:cNvPr id="10" name="object 10"/>
          <p:cNvSpPr txBox="1"/>
          <p:nvPr/>
        </p:nvSpPr>
        <p:spPr>
          <a:xfrm>
            <a:off x="11832538" y="6531647"/>
            <a:ext cx="307975" cy="283210"/>
          </a:xfrm>
          <a:prstGeom prst="rect">
            <a:avLst/>
          </a:prstGeom>
        </p:spPr>
        <p:txBody>
          <a:bodyPr vert="horz" wrap="square" lIns="0" tIns="0" rIns="0" bIns="0" rtlCol="0">
            <a:spAutoFit/>
          </a:bodyPr>
          <a:lstStyle/>
          <a:p>
            <a:pPr marL="38100">
              <a:lnSpc>
                <a:spcPts val="2039"/>
              </a:lnSpc>
            </a:pPr>
            <a:fld id="{81D60167-4931-47E6-BA6A-407CBD079E47}" type="slidenum">
              <a:rPr sz="1800" dirty="0">
                <a:solidFill>
                  <a:srgbClr val="FFFFFF"/>
                </a:solidFill>
                <a:latin typeface="Calibri"/>
                <a:cs typeface="Calibri"/>
              </a:rPr>
              <a:t>19</a:t>
            </a:fld>
            <a:endParaRPr sz="1800" dirty="0">
              <a:latin typeface="Calibri"/>
              <a:cs typeface="Calibri"/>
            </a:endParaRPr>
          </a:p>
        </p:txBody>
      </p:sp>
      <p:sp>
        <p:nvSpPr>
          <p:cNvPr id="11" name="object 38">
            <a:extLst>
              <a:ext uri="{FF2B5EF4-FFF2-40B4-BE49-F238E27FC236}">
                <a16:creationId xmlns:a16="http://schemas.microsoft.com/office/drawing/2014/main" id="{0C1BAB16-171E-4E10-927D-6275BDA8DC7B}"/>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69833" y="1293558"/>
            <a:ext cx="8368665" cy="751840"/>
            <a:chOff x="1769833" y="1293558"/>
            <a:chExt cx="8368665" cy="751840"/>
          </a:xfrm>
        </p:grpSpPr>
        <p:sp>
          <p:nvSpPr>
            <p:cNvPr id="3" name="object 3"/>
            <p:cNvSpPr/>
            <p:nvPr/>
          </p:nvSpPr>
          <p:spPr>
            <a:xfrm>
              <a:off x="1789201" y="1312926"/>
              <a:ext cx="8329930" cy="713105"/>
            </a:xfrm>
            <a:custGeom>
              <a:avLst/>
              <a:gdLst/>
              <a:ahLst/>
              <a:cxnLst/>
              <a:rect l="l" t="t" r="r" b="b"/>
              <a:pathLst>
                <a:path w="8329930" h="713105">
                  <a:moveTo>
                    <a:pt x="8329675" y="0"/>
                  </a:moveTo>
                  <a:lnTo>
                    <a:pt x="0" y="0"/>
                  </a:lnTo>
                  <a:lnTo>
                    <a:pt x="0" y="712800"/>
                  </a:lnTo>
                  <a:lnTo>
                    <a:pt x="4164838" y="712800"/>
                  </a:lnTo>
                  <a:lnTo>
                    <a:pt x="8329675" y="712800"/>
                  </a:lnTo>
                  <a:lnTo>
                    <a:pt x="8329675" y="0"/>
                  </a:lnTo>
                  <a:close/>
                </a:path>
              </a:pathLst>
            </a:custGeom>
            <a:solidFill>
              <a:srgbClr val="005000"/>
            </a:solidFill>
          </p:spPr>
          <p:txBody>
            <a:bodyPr wrap="square" lIns="0" tIns="0" rIns="0" bIns="0" rtlCol="0"/>
            <a:lstStyle/>
            <a:p>
              <a:endParaRPr lang="gsw-FR" dirty="0"/>
            </a:p>
          </p:txBody>
        </p:sp>
        <p:sp>
          <p:nvSpPr>
            <p:cNvPr id="4" name="object 4"/>
            <p:cNvSpPr/>
            <p:nvPr/>
          </p:nvSpPr>
          <p:spPr>
            <a:xfrm>
              <a:off x="1789201" y="1312926"/>
              <a:ext cx="8329930" cy="713105"/>
            </a:xfrm>
            <a:custGeom>
              <a:avLst/>
              <a:gdLst/>
              <a:ahLst/>
              <a:cxnLst/>
              <a:rect l="l" t="t" r="r" b="b"/>
              <a:pathLst>
                <a:path w="8329930" h="713105">
                  <a:moveTo>
                    <a:pt x="4164838" y="712800"/>
                  </a:moveTo>
                  <a:lnTo>
                    <a:pt x="0" y="712800"/>
                  </a:lnTo>
                  <a:lnTo>
                    <a:pt x="0" y="0"/>
                  </a:lnTo>
                  <a:lnTo>
                    <a:pt x="8329675" y="0"/>
                  </a:lnTo>
                  <a:lnTo>
                    <a:pt x="8329675" y="712800"/>
                  </a:lnTo>
                  <a:lnTo>
                    <a:pt x="4164838" y="712800"/>
                  </a:lnTo>
                  <a:close/>
                </a:path>
              </a:pathLst>
            </a:custGeom>
            <a:ln w="38159">
              <a:solidFill>
                <a:srgbClr val="FFFFFF"/>
              </a:solidFill>
            </a:ln>
          </p:spPr>
          <p:txBody>
            <a:bodyPr wrap="square" lIns="0" tIns="0" rIns="0" bIns="0" rtlCol="0"/>
            <a:lstStyle/>
            <a:p>
              <a:endParaRPr lang="gsw-FR"/>
            </a:p>
          </p:txBody>
        </p:sp>
      </p:grpSp>
      <p:sp>
        <p:nvSpPr>
          <p:cNvPr id="5" name="object 5"/>
          <p:cNvSpPr txBox="1"/>
          <p:nvPr/>
        </p:nvSpPr>
        <p:spPr>
          <a:xfrm>
            <a:off x="2203462" y="1484541"/>
            <a:ext cx="1279525" cy="330835"/>
          </a:xfrm>
          <a:prstGeom prst="rect">
            <a:avLst/>
          </a:prstGeom>
        </p:spPr>
        <p:txBody>
          <a:bodyPr vert="horz" wrap="square" lIns="0" tIns="12700" rIns="0" bIns="0" rtlCol="0">
            <a:spAutoFit/>
          </a:bodyPr>
          <a:lstStyle/>
          <a:p>
            <a:pPr marL="12700">
              <a:lnSpc>
                <a:spcPct val="100000"/>
              </a:lnSpc>
              <a:spcBef>
                <a:spcPts val="100"/>
              </a:spcBef>
            </a:pPr>
            <a:r>
              <a:rPr lang="gsw-FR" sz="2000" b="1" spc="-5">
                <a:solidFill>
                  <a:srgbClr val="FFFFFF"/>
                </a:solidFill>
                <a:latin typeface="Calibri"/>
                <a:cs typeface="Calibri"/>
              </a:rPr>
              <a:t>Contexte</a:t>
            </a:r>
            <a:endParaRPr lang="gsw-FR" sz="2000">
              <a:latin typeface="Calibri"/>
              <a:cs typeface="Calibri"/>
            </a:endParaRPr>
          </a:p>
        </p:txBody>
      </p:sp>
      <p:grpSp>
        <p:nvGrpSpPr>
          <p:cNvPr id="6" name="object 6"/>
          <p:cNvGrpSpPr/>
          <p:nvPr/>
        </p:nvGrpSpPr>
        <p:grpSpPr>
          <a:xfrm>
            <a:off x="1770121" y="2216158"/>
            <a:ext cx="8368030" cy="722630"/>
            <a:chOff x="1770121" y="2216158"/>
            <a:chExt cx="8368030" cy="722630"/>
          </a:xfrm>
        </p:grpSpPr>
        <p:sp>
          <p:nvSpPr>
            <p:cNvPr id="7" name="object 7"/>
            <p:cNvSpPr/>
            <p:nvPr/>
          </p:nvSpPr>
          <p:spPr>
            <a:xfrm>
              <a:off x="1789201" y="2235238"/>
              <a:ext cx="8329930" cy="684530"/>
            </a:xfrm>
            <a:custGeom>
              <a:avLst/>
              <a:gdLst/>
              <a:ahLst/>
              <a:cxnLst/>
              <a:rect l="l" t="t" r="r" b="b"/>
              <a:pathLst>
                <a:path w="8329930" h="684530">
                  <a:moveTo>
                    <a:pt x="8329675" y="0"/>
                  </a:moveTo>
                  <a:lnTo>
                    <a:pt x="0" y="0"/>
                  </a:lnTo>
                  <a:lnTo>
                    <a:pt x="0" y="683996"/>
                  </a:lnTo>
                  <a:lnTo>
                    <a:pt x="4164838" y="683996"/>
                  </a:lnTo>
                  <a:lnTo>
                    <a:pt x="8329675" y="683996"/>
                  </a:lnTo>
                  <a:lnTo>
                    <a:pt x="8329675" y="0"/>
                  </a:lnTo>
                  <a:close/>
                </a:path>
              </a:pathLst>
            </a:custGeom>
            <a:solidFill>
              <a:schemeClr val="bg1">
                <a:lumMod val="85000"/>
              </a:schemeClr>
            </a:solidFill>
          </p:spPr>
          <p:txBody>
            <a:bodyPr wrap="square" lIns="0" tIns="0" rIns="0" bIns="0" rtlCol="0"/>
            <a:lstStyle/>
            <a:p>
              <a:endParaRPr dirty="0"/>
            </a:p>
          </p:txBody>
        </p:sp>
        <p:sp>
          <p:nvSpPr>
            <p:cNvPr id="8" name="object 8"/>
            <p:cNvSpPr/>
            <p:nvPr/>
          </p:nvSpPr>
          <p:spPr>
            <a:xfrm>
              <a:off x="1789201" y="2235238"/>
              <a:ext cx="8329930" cy="684530"/>
            </a:xfrm>
            <a:custGeom>
              <a:avLst/>
              <a:gdLst/>
              <a:ahLst/>
              <a:cxnLst/>
              <a:rect l="l" t="t" r="r" b="b"/>
              <a:pathLst>
                <a:path w="8329930" h="684530">
                  <a:moveTo>
                    <a:pt x="4164838" y="683996"/>
                  </a:moveTo>
                  <a:lnTo>
                    <a:pt x="0" y="683996"/>
                  </a:lnTo>
                  <a:lnTo>
                    <a:pt x="0" y="0"/>
                  </a:lnTo>
                  <a:lnTo>
                    <a:pt x="8329675" y="0"/>
                  </a:lnTo>
                  <a:lnTo>
                    <a:pt x="8329675" y="683996"/>
                  </a:lnTo>
                  <a:lnTo>
                    <a:pt x="4164838" y="683996"/>
                  </a:lnTo>
                  <a:close/>
                </a:path>
              </a:pathLst>
            </a:custGeom>
            <a:ln w="38159">
              <a:solidFill>
                <a:srgbClr val="FFFFFF"/>
              </a:solidFill>
            </a:ln>
          </p:spPr>
          <p:txBody>
            <a:bodyPr wrap="square" lIns="0" tIns="0" rIns="0" bIns="0" rtlCol="0"/>
            <a:lstStyle/>
            <a:p>
              <a:endParaRPr dirty="0"/>
            </a:p>
          </p:txBody>
        </p:sp>
      </p:grpSp>
      <p:grpSp>
        <p:nvGrpSpPr>
          <p:cNvPr id="9" name="object 9"/>
          <p:cNvGrpSpPr/>
          <p:nvPr/>
        </p:nvGrpSpPr>
        <p:grpSpPr>
          <a:xfrm>
            <a:off x="1770121" y="3158638"/>
            <a:ext cx="8368030" cy="748030"/>
            <a:chOff x="1770121" y="3158638"/>
            <a:chExt cx="8368030" cy="748030"/>
          </a:xfrm>
        </p:grpSpPr>
        <p:sp>
          <p:nvSpPr>
            <p:cNvPr id="10" name="object 10"/>
            <p:cNvSpPr/>
            <p:nvPr/>
          </p:nvSpPr>
          <p:spPr>
            <a:xfrm>
              <a:off x="1789201" y="3177717"/>
              <a:ext cx="8329930" cy="709930"/>
            </a:xfrm>
            <a:custGeom>
              <a:avLst/>
              <a:gdLst/>
              <a:ahLst/>
              <a:cxnLst/>
              <a:rect l="l" t="t" r="r" b="b"/>
              <a:pathLst>
                <a:path w="8329930" h="709929">
                  <a:moveTo>
                    <a:pt x="8329675" y="0"/>
                  </a:moveTo>
                  <a:lnTo>
                    <a:pt x="0" y="0"/>
                  </a:lnTo>
                  <a:lnTo>
                    <a:pt x="0" y="709561"/>
                  </a:lnTo>
                  <a:lnTo>
                    <a:pt x="4164838" y="709561"/>
                  </a:lnTo>
                  <a:lnTo>
                    <a:pt x="8329675" y="709561"/>
                  </a:lnTo>
                  <a:lnTo>
                    <a:pt x="8329675" y="0"/>
                  </a:lnTo>
                  <a:close/>
                </a:path>
              </a:pathLst>
            </a:custGeom>
            <a:solidFill>
              <a:schemeClr val="bg1">
                <a:lumMod val="85000"/>
              </a:schemeClr>
            </a:solidFill>
          </p:spPr>
          <p:txBody>
            <a:bodyPr wrap="square" lIns="0" tIns="0" rIns="0" bIns="0" rtlCol="0"/>
            <a:lstStyle/>
            <a:p>
              <a:endParaRPr dirty="0"/>
            </a:p>
          </p:txBody>
        </p:sp>
        <p:sp>
          <p:nvSpPr>
            <p:cNvPr id="11" name="object 11"/>
            <p:cNvSpPr/>
            <p:nvPr/>
          </p:nvSpPr>
          <p:spPr>
            <a:xfrm>
              <a:off x="1789201" y="3177717"/>
              <a:ext cx="8329930" cy="709930"/>
            </a:xfrm>
            <a:custGeom>
              <a:avLst/>
              <a:gdLst/>
              <a:ahLst/>
              <a:cxnLst/>
              <a:rect l="l" t="t" r="r" b="b"/>
              <a:pathLst>
                <a:path w="8329930" h="709929">
                  <a:moveTo>
                    <a:pt x="4164838" y="709561"/>
                  </a:moveTo>
                  <a:lnTo>
                    <a:pt x="0" y="709561"/>
                  </a:lnTo>
                  <a:lnTo>
                    <a:pt x="0" y="0"/>
                  </a:lnTo>
                  <a:lnTo>
                    <a:pt x="8329675" y="0"/>
                  </a:lnTo>
                  <a:lnTo>
                    <a:pt x="8329675" y="709561"/>
                  </a:lnTo>
                  <a:lnTo>
                    <a:pt x="4164838" y="709561"/>
                  </a:lnTo>
                  <a:close/>
                </a:path>
              </a:pathLst>
            </a:custGeom>
            <a:ln w="38159">
              <a:solidFill>
                <a:srgbClr val="FFFFFF"/>
              </a:solidFill>
            </a:ln>
          </p:spPr>
          <p:txBody>
            <a:bodyPr wrap="square" lIns="0" tIns="0" rIns="0" bIns="0" rtlCol="0"/>
            <a:lstStyle/>
            <a:p>
              <a:endParaRPr dirty="0"/>
            </a:p>
          </p:txBody>
        </p:sp>
      </p:grpSp>
      <p:sp>
        <p:nvSpPr>
          <p:cNvPr id="12" name="object 12"/>
          <p:cNvSpPr txBox="1">
            <a:spLocks noGrp="1"/>
          </p:cNvSpPr>
          <p:nvPr>
            <p:ph type="title"/>
          </p:nvPr>
        </p:nvSpPr>
        <p:spPr>
          <a:xfrm>
            <a:off x="4417098" y="382219"/>
            <a:ext cx="887094" cy="360680"/>
          </a:xfrm>
          <a:prstGeom prst="rect">
            <a:avLst/>
          </a:prstGeom>
        </p:spPr>
        <p:txBody>
          <a:bodyPr vert="horz" wrap="square" lIns="0" tIns="12700" rIns="0" bIns="0" rtlCol="0">
            <a:spAutoFit/>
          </a:bodyPr>
          <a:lstStyle/>
          <a:p>
            <a:pPr marL="12700">
              <a:lnSpc>
                <a:spcPct val="100000"/>
              </a:lnSpc>
              <a:spcBef>
                <a:spcPts val="100"/>
              </a:spcBef>
            </a:pPr>
            <a:r>
              <a:rPr lang="gsw-FR" spc="-10"/>
              <a:t>Aperçu</a:t>
            </a:r>
          </a:p>
        </p:txBody>
      </p:sp>
      <p:grpSp>
        <p:nvGrpSpPr>
          <p:cNvPr id="13" name="object 13"/>
          <p:cNvGrpSpPr/>
          <p:nvPr/>
        </p:nvGrpSpPr>
        <p:grpSpPr>
          <a:xfrm>
            <a:off x="0" y="999718"/>
            <a:ext cx="12193270" cy="1032510"/>
            <a:chOff x="0" y="999718"/>
            <a:chExt cx="12193270" cy="1032510"/>
          </a:xfrm>
        </p:grpSpPr>
        <p:pic>
          <p:nvPicPr>
            <p:cNvPr id="14" name="object 14"/>
            <p:cNvPicPr/>
            <p:nvPr/>
          </p:nvPicPr>
          <p:blipFill>
            <a:blip r:embed="rId2" cstate="print"/>
            <a:stretch>
              <a:fillRect/>
            </a:stretch>
          </p:blipFill>
          <p:spPr>
            <a:xfrm>
              <a:off x="0" y="999718"/>
              <a:ext cx="12192838" cy="387718"/>
            </a:xfrm>
            <a:prstGeom prst="rect">
              <a:avLst/>
            </a:prstGeom>
          </p:spPr>
        </p:pic>
        <p:sp>
          <p:nvSpPr>
            <p:cNvPr id="15" name="object 15"/>
            <p:cNvSpPr/>
            <p:nvPr/>
          </p:nvSpPr>
          <p:spPr>
            <a:xfrm>
              <a:off x="1109522" y="1069555"/>
              <a:ext cx="9465310" cy="27305"/>
            </a:xfrm>
            <a:custGeom>
              <a:avLst/>
              <a:gdLst/>
              <a:ahLst/>
              <a:cxnLst/>
              <a:rect l="l" t="t" r="r" b="b"/>
              <a:pathLst>
                <a:path w="9465310" h="27305">
                  <a:moveTo>
                    <a:pt x="0" y="27000"/>
                  </a:moveTo>
                  <a:lnTo>
                    <a:pt x="9464751" y="0"/>
                  </a:lnTo>
                </a:path>
              </a:pathLst>
            </a:custGeom>
            <a:ln w="6479">
              <a:solidFill>
                <a:srgbClr val="7E7E7E"/>
              </a:solidFill>
            </a:ln>
          </p:spPr>
          <p:txBody>
            <a:bodyPr wrap="square" lIns="0" tIns="0" rIns="0" bIns="0" rtlCol="0"/>
            <a:lstStyle/>
            <a:p>
              <a:endParaRPr dirty="0"/>
            </a:p>
          </p:txBody>
        </p:sp>
        <p:sp>
          <p:nvSpPr>
            <p:cNvPr id="16" name="object 16"/>
            <p:cNvSpPr/>
            <p:nvPr/>
          </p:nvSpPr>
          <p:spPr>
            <a:xfrm>
              <a:off x="1414437" y="1325156"/>
              <a:ext cx="200660" cy="700405"/>
            </a:xfrm>
            <a:custGeom>
              <a:avLst/>
              <a:gdLst/>
              <a:ahLst/>
              <a:cxnLst/>
              <a:rect l="l" t="t" r="r" b="b"/>
              <a:pathLst>
                <a:path w="200659" h="700405">
                  <a:moveTo>
                    <a:pt x="200164" y="0"/>
                  </a:moveTo>
                  <a:lnTo>
                    <a:pt x="0" y="0"/>
                  </a:lnTo>
                  <a:lnTo>
                    <a:pt x="0" y="700201"/>
                  </a:lnTo>
                  <a:lnTo>
                    <a:pt x="100088" y="700201"/>
                  </a:lnTo>
                  <a:lnTo>
                    <a:pt x="200164" y="700201"/>
                  </a:lnTo>
                  <a:lnTo>
                    <a:pt x="200164" y="0"/>
                  </a:lnTo>
                  <a:close/>
                </a:path>
              </a:pathLst>
            </a:custGeom>
            <a:solidFill>
              <a:srgbClr val="375622"/>
            </a:solidFill>
          </p:spPr>
          <p:txBody>
            <a:bodyPr wrap="square" lIns="0" tIns="0" rIns="0" bIns="0" rtlCol="0"/>
            <a:lstStyle/>
            <a:p>
              <a:endParaRPr dirty="0"/>
            </a:p>
          </p:txBody>
        </p:sp>
        <p:sp>
          <p:nvSpPr>
            <p:cNvPr id="17" name="object 17"/>
            <p:cNvSpPr/>
            <p:nvPr/>
          </p:nvSpPr>
          <p:spPr>
            <a:xfrm>
              <a:off x="1414437" y="1325156"/>
              <a:ext cx="200660" cy="700405"/>
            </a:xfrm>
            <a:custGeom>
              <a:avLst/>
              <a:gdLst/>
              <a:ahLst/>
              <a:cxnLst/>
              <a:rect l="l" t="t" r="r" b="b"/>
              <a:pathLst>
                <a:path w="200659" h="700405">
                  <a:moveTo>
                    <a:pt x="100088" y="700201"/>
                  </a:moveTo>
                  <a:lnTo>
                    <a:pt x="0" y="700201"/>
                  </a:lnTo>
                  <a:lnTo>
                    <a:pt x="0" y="0"/>
                  </a:lnTo>
                  <a:lnTo>
                    <a:pt x="200164" y="0"/>
                  </a:lnTo>
                  <a:lnTo>
                    <a:pt x="200164" y="700201"/>
                  </a:lnTo>
                  <a:lnTo>
                    <a:pt x="100088" y="700201"/>
                  </a:lnTo>
                  <a:close/>
                </a:path>
              </a:pathLst>
            </a:custGeom>
            <a:ln w="12599">
              <a:solidFill>
                <a:srgbClr val="40709B"/>
              </a:solidFill>
            </a:ln>
          </p:spPr>
          <p:txBody>
            <a:bodyPr wrap="square" lIns="0" tIns="0" rIns="0" bIns="0" rtlCol="0"/>
            <a:lstStyle/>
            <a:p>
              <a:endParaRPr dirty="0"/>
            </a:p>
          </p:txBody>
        </p:sp>
      </p:grpSp>
      <p:grpSp>
        <p:nvGrpSpPr>
          <p:cNvPr id="18" name="object 18"/>
          <p:cNvGrpSpPr/>
          <p:nvPr/>
        </p:nvGrpSpPr>
        <p:grpSpPr>
          <a:xfrm>
            <a:off x="1408137" y="2213101"/>
            <a:ext cx="213360" cy="712470"/>
            <a:chOff x="1408137" y="2213101"/>
            <a:chExt cx="213360" cy="712470"/>
          </a:xfrm>
        </p:grpSpPr>
        <p:sp>
          <p:nvSpPr>
            <p:cNvPr id="19" name="object 19"/>
            <p:cNvSpPr/>
            <p:nvPr/>
          </p:nvSpPr>
          <p:spPr>
            <a:xfrm>
              <a:off x="1414437" y="2219401"/>
              <a:ext cx="200660" cy="700405"/>
            </a:xfrm>
            <a:custGeom>
              <a:avLst/>
              <a:gdLst/>
              <a:ahLst/>
              <a:cxnLst/>
              <a:rect l="l" t="t" r="r" b="b"/>
              <a:pathLst>
                <a:path w="200659" h="700405">
                  <a:moveTo>
                    <a:pt x="200164" y="0"/>
                  </a:moveTo>
                  <a:lnTo>
                    <a:pt x="0" y="0"/>
                  </a:lnTo>
                  <a:lnTo>
                    <a:pt x="0" y="699833"/>
                  </a:lnTo>
                  <a:lnTo>
                    <a:pt x="100088" y="699833"/>
                  </a:lnTo>
                  <a:lnTo>
                    <a:pt x="200164" y="699833"/>
                  </a:lnTo>
                  <a:lnTo>
                    <a:pt x="200164" y="0"/>
                  </a:lnTo>
                  <a:close/>
                </a:path>
              </a:pathLst>
            </a:custGeom>
            <a:solidFill>
              <a:srgbClr val="375622"/>
            </a:solidFill>
          </p:spPr>
          <p:txBody>
            <a:bodyPr wrap="square" lIns="0" tIns="0" rIns="0" bIns="0" rtlCol="0"/>
            <a:lstStyle/>
            <a:p>
              <a:endParaRPr dirty="0"/>
            </a:p>
          </p:txBody>
        </p:sp>
        <p:sp>
          <p:nvSpPr>
            <p:cNvPr id="20" name="object 20"/>
            <p:cNvSpPr/>
            <p:nvPr/>
          </p:nvSpPr>
          <p:spPr>
            <a:xfrm>
              <a:off x="1414437" y="2219401"/>
              <a:ext cx="200660" cy="700405"/>
            </a:xfrm>
            <a:custGeom>
              <a:avLst/>
              <a:gdLst/>
              <a:ahLst/>
              <a:cxnLst/>
              <a:rect l="l" t="t" r="r" b="b"/>
              <a:pathLst>
                <a:path w="200659" h="700405">
                  <a:moveTo>
                    <a:pt x="100088" y="699833"/>
                  </a:moveTo>
                  <a:lnTo>
                    <a:pt x="0" y="699833"/>
                  </a:lnTo>
                  <a:lnTo>
                    <a:pt x="0" y="0"/>
                  </a:lnTo>
                  <a:lnTo>
                    <a:pt x="200164" y="0"/>
                  </a:lnTo>
                  <a:lnTo>
                    <a:pt x="200164" y="699833"/>
                  </a:lnTo>
                  <a:lnTo>
                    <a:pt x="100088" y="699833"/>
                  </a:lnTo>
                  <a:close/>
                </a:path>
              </a:pathLst>
            </a:custGeom>
            <a:ln w="12599">
              <a:solidFill>
                <a:srgbClr val="40709B"/>
              </a:solidFill>
            </a:ln>
          </p:spPr>
          <p:txBody>
            <a:bodyPr wrap="square" lIns="0" tIns="0" rIns="0" bIns="0" rtlCol="0"/>
            <a:lstStyle/>
            <a:p>
              <a:endParaRPr dirty="0"/>
            </a:p>
          </p:txBody>
        </p:sp>
      </p:grpSp>
      <p:grpSp>
        <p:nvGrpSpPr>
          <p:cNvPr id="21" name="object 21"/>
          <p:cNvGrpSpPr/>
          <p:nvPr/>
        </p:nvGrpSpPr>
        <p:grpSpPr>
          <a:xfrm>
            <a:off x="1407781" y="3181501"/>
            <a:ext cx="232410" cy="712470"/>
            <a:chOff x="1407781" y="3181501"/>
            <a:chExt cx="232410" cy="712470"/>
          </a:xfrm>
        </p:grpSpPr>
        <p:sp>
          <p:nvSpPr>
            <p:cNvPr id="22" name="object 22"/>
            <p:cNvSpPr/>
            <p:nvPr/>
          </p:nvSpPr>
          <p:spPr>
            <a:xfrm>
              <a:off x="1414081" y="3187801"/>
              <a:ext cx="219710" cy="700405"/>
            </a:xfrm>
            <a:custGeom>
              <a:avLst/>
              <a:gdLst/>
              <a:ahLst/>
              <a:cxnLst/>
              <a:rect l="l" t="t" r="r" b="b"/>
              <a:pathLst>
                <a:path w="219710" h="700404">
                  <a:moveTo>
                    <a:pt x="219240" y="0"/>
                  </a:moveTo>
                  <a:lnTo>
                    <a:pt x="0" y="0"/>
                  </a:lnTo>
                  <a:lnTo>
                    <a:pt x="0" y="699833"/>
                  </a:lnTo>
                  <a:lnTo>
                    <a:pt x="109804" y="699833"/>
                  </a:lnTo>
                  <a:lnTo>
                    <a:pt x="219240" y="699833"/>
                  </a:lnTo>
                  <a:lnTo>
                    <a:pt x="219240" y="0"/>
                  </a:lnTo>
                  <a:close/>
                </a:path>
              </a:pathLst>
            </a:custGeom>
            <a:solidFill>
              <a:srgbClr val="375622"/>
            </a:solidFill>
          </p:spPr>
          <p:txBody>
            <a:bodyPr wrap="square" lIns="0" tIns="0" rIns="0" bIns="0" rtlCol="0"/>
            <a:lstStyle/>
            <a:p>
              <a:endParaRPr dirty="0"/>
            </a:p>
          </p:txBody>
        </p:sp>
        <p:sp>
          <p:nvSpPr>
            <p:cNvPr id="23" name="object 23"/>
            <p:cNvSpPr/>
            <p:nvPr/>
          </p:nvSpPr>
          <p:spPr>
            <a:xfrm>
              <a:off x="1414081" y="3187801"/>
              <a:ext cx="219710" cy="700405"/>
            </a:xfrm>
            <a:custGeom>
              <a:avLst/>
              <a:gdLst/>
              <a:ahLst/>
              <a:cxnLst/>
              <a:rect l="l" t="t" r="r" b="b"/>
              <a:pathLst>
                <a:path w="219710" h="700404">
                  <a:moveTo>
                    <a:pt x="109804" y="699833"/>
                  </a:moveTo>
                  <a:lnTo>
                    <a:pt x="0" y="699833"/>
                  </a:lnTo>
                  <a:lnTo>
                    <a:pt x="0" y="0"/>
                  </a:lnTo>
                  <a:lnTo>
                    <a:pt x="219240" y="0"/>
                  </a:lnTo>
                  <a:lnTo>
                    <a:pt x="219240" y="699833"/>
                  </a:lnTo>
                  <a:lnTo>
                    <a:pt x="109804" y="699833"/>
                  </a:lnTo>
                  <a:close/>
                </a:path>
              </a:pathLst>
            </a:custGeom>
            <a:ln w="12599">
              <a:solidFill>
                <a:srgbClr val="40709B"/>
              </a:solidFill>
            </a:ln>
          </p:spPr>
          <p:txBody>
            <a:bodyPr wrap="square" lIns="0" tIns="0" rIns="0" bIns="0" rtlCol="0"/>
            <a:lstStyle/>
            <a:p>
              <a:endParaRPr dirty="0"/>
            </a:p>
          </p:txBody>
        </p:sp>
      </p:grpSp>
      <p:pic>
        <p:nvPicPr>
          <p:cNvPr id="24" name="object 24"/>
          <p:cNvPicPr/>
          <p:nvPr/>
        </p:nvPicPr>
        <p:blipFill>
          <a:blip r:embed="rId3" cstate="print"/>
          <a:stretch>
            <a:fillRect/>
          </a:stretch>
        </p:blipFill>
        <p:spPr>
          <a:xfrm>
            <a:off x="10642178" y="5128920"/>
            <a:ext cx="1211240" cy="1085761"/>
          </a:xfrm>
          <a:prstGeom prst="rect">
            <a:avLst/>
          </a:prstGeom>
        </p:spPr>
      </p:pic>
      <p:grpSp>
        <p:nvGrpSpPr>
          <p:cNvPr id="25" name="object 25"/>
          <p:cNvGrpSpPr/>
          <p:nvPr/>
        </p:nvGrpSpPr>
        <p:grpSpPr>
          <a:xfrm>
            <a:off x="1788841" y="4111201"/>
            <a:ext cx="8368030" cy="738505"/>
            <a:chOff x="1788841" y="4111201"/>
            <a:chExt cx="8368030" cy="738505"/>
          </a:xfrm>
        </p:grpSpPr>
        <p:sp>
          <p:nvSpPr>
            <p:cNvPr id="26" name="object 26"/>
            <p:cNvSpPr/>
            <p:nvPr/>
          </p:nvSpPr>
          <p:spPr>
            <a:xfrm>
              <a:off x="1807921" y="4130281"/>
              <a:ext cx="8329930" cy="700405"/>
            </a:xfrm>
            <a:custGeom>
              <a:avLst/>
              <a:gdLst/>
              <a:ahLst/>
              <a:cxnLst/>
              <a:rect l="l" t="t" r="r" b="b"/>
              <a:pathLst>
                <a:path w="8329930" h="700404">
                  <a:moveTo>
                    <a:pt x="8329320" y="0"/>
                  </a:moveTo>
                  <a:lnTo>
                    <a:pt x="0" y="0"/>
                  </a:lnTo>
                  <a:lnTo>
                    <a:pt x="0" y="700201"/>
                  </a:lnTo>
                  <a:lnTo>
                    <a:pt x="4164838" y="700201"/>
                  </a:lnTo>
                  <a:lnTo>
                    <a:pt x="8329320" y="700201"/>
                  </a:lnTo>
                  <a:lnTo>
                    <a:pt x="8329320" y="0"/>
                  </a:lnTo>
                  <a:close/>
                </a:path>
              </a:pathLst>
            </a:custGeom>
            <a:solidFill>
              <a:schemeClr val="bg1">
                <a:lumMod val="85000"/>
              </a:schemeClr>
            </a:solidFill>
          </p:spPr>
          <p:txBody>
            <a:bodyPr wrap="square" lIns="0" tIns="0" rIns="0" bIns="0" rtlCol="0"/>
            <a:lstStyle/>
            <a:p>
              <a:endParaRPr dirty="0"/>
            </a:p>
          </p:txBody>
        </p:sp>
        <p:sp>
          <p:nvSpPr>
            <p:cNvPr id="27" name="object 27"/>
            <p:cNvSpPr/>
            <p:nvPr/>
          </p:nvSpPr>
          <p:spPr>
            <a:xfrm>
              <a:off x="1807921" y="4130281"/>
              <a:ext cx="8329930" cy="700405"/>
            </a:xfrm>
            <a:custGeom>
              <a:avLst/>
              <a:gdLst/>
              <a:ahLst/>
              <a:cxnLst/>
              <a:rect l="l" t="t" r="r" b="b"/>
              <a:pathLst>
                <a:path w="8329930" h="700404">
                  <a:moveTo>
                    <a:pt x="4164838" y="700201"/>
                  </a:moveTo>
                  <a:lnTo>
                    <a:pt x="0" y="700201"/>
                  </a:lnTo>
                  <a:lnTo>
                    <a:pt x="0" y="0"/>
                  </a:lnTo>
                  <a:lnTo>
                    <a:pt x="8329320" y="0"/>
                  </a:lnTo>
                  <a:lnTo>
                    <a:pt x="8329320" y="700201"/>
                  </a:lnTo>
                  <a:lnTo>
                    <a:pt x="4164838" y="700201"/>
                  </a:lnTo>
                  <a:close/>
                </a:path>
              </a:pathLst>
            </a:custGeom>
            <a:ln w="38159">
              <a:solidFill>
                <a:srgbClr val="FFFFFF"/>
              </a:solidFill>
            </a:ln>
          </p:spPr>
          <p:txBody>
            <a:bodyPr wrap="square" lIns="0" tIns="0" rIns="0" bIns="0" rtlCol="0"/>
            <a:lstStyle/>
            <a:p>
              <a:endParaRPr dirty="0"/>
            </a:p>
          </p:txBody>
        </p:sp>
      </p:grpSp>
      <p:grpSp>
        <p:nvGrpSpPr>
          <p:cNvPr id="28" name="object 28"/>
          <p:cNvGrpSpPr/>
          <p:nvPr/>
        </p:nvGrpSpPr>
        <p:grpSpPr>
          <a:xfrm>
            <a:off x="1412823" y="4107064"/>
            <a:ext cx="227329" cy="712470"/>
            <a:chOff x="1412823" y="4107064"/>
            <a:chExt cx="227329" cy="712470"/>
          </a:xfrm>
        </p:grpSpPr>
        <p:sp>
          <p:nvSpPr>
            <p:cNvPr id="29" name="object 29"/>
            <p:cNvSpPr/>
            <p:nvPr/>
          </p:nvSpPr>
          <p:spPr>
            <a:xfrm>
              <a:off x="1419123" y="4113364"/>
              <a:ext cx="214629" cy="700405"/>
            </a:xfrm>
            <a:custGeom>
              <a:avLst/>
              <a:gdLst/>
              <a:ahLst/>
              <a:cxnLst/>
              <a:rect l="l" t="t" r="r" b="b"/>
              <a:pathLst>
                <a:path w="214630" h="700404">
                  <a:moveTo>
                    <a:pt x="214553" y="0"/>
                  </a:moveTo>
                  <a:lnTo>
                    <a:pt x="0" y="0"/>
                  </a:lnTo>
                  <a:lnTo>
                    <a:pt x="0" y="699833"/>
                  </a:lnTo>
                  <a:lnTo>
                    <a:pt x="107276" y="699833"/>
                  </a:lnTo>
                  <a:lnTo>
                    <a:pt x="214553" y="699833"/>
                  </a:lnTo>
                  <a:lnTo>
                    <a:pt x="214553" y="0"/>
                  </a:lnTo>
                  <a:close/>
                </a:path>
              </a:pathLst>
            </a:custGeom>
            <a:solidFill>
              <a:srgbClr val="375622"/>
            </a:solidFill>
          </p:spPr>
          <p:txBody>
            <a:bodyPr wrap="square" lIns="0" tIns="0" rIns="0" bIns="0" rtlCol="0"/>
            <a:lstStyle/>
            <a:p>
              <a:endParaRPr dirty="0"/>
            </a:p>
          </p:txBody>
        </p:sp>
        <p:sp>
          <p:nvSpPr>
            <p:cNvPr id="30" name="object 30"/>
            <p:cNvSpPr/>
            <p:nvPr/>
          </p:nvSpPr>
          <p:spPr>
            <a:xfrm>
              <a:off x="1419123" y="4113364"/>
              <a:ext cx="214629" cy="700405"/>
            </a:xfrm>
            <a:custGeom>
              <a:avLst/>
              <a:gdLst/>
              <a:ahLst/>
              <a:cxnLst/>
              <a:rect l="l" t="t" r="r" b="b"/>
              <a:pathLst>
                <a:path w="214630" h="700404">
                  <a:moveTo>
                    <a:pt x="107276" y="699833"/>
                  </a:moveTo>
                  <a:lnTo>
                    <a:pt x="0" y="699833"/>
                  </a:lnTo>
                  <a:lnTo>
                    <a:pt x="0" y="0"/>
                  </a:lnTo>
                  <a:lnTo>
                    <a:pt x="214553" y="0"/>
                  </a:lnTo>
                  <a:lnTo>
                    <a:pt x="214553" y="699833"/>
                  </a:lnTo>
                  <a:lnTo>
                    <a:pt x="107276" y="699833"/>
                  </a:lnTo>
                  <a:close/>
                </a:path>
              </a:pathLst>
            </a:custGeom>
            <a:ln w="12599">
              <a:solidFill>
                <a:srgbClr val="40709B"/>
              </a:solidFill>
            </a:ln>
          </p:spPr>
          <p:txBody>
            <a:bodyPr wrap="square" lIns="0" tIns="0" rIns="0" bIns="0" rtlCol="0"/>
            <a:lstStyle/>
            <a:p>
              <a:endParaRPr dirty="0"/>
            </a:p>
          </p:txBody>
        </p:sp>
      </p:grpSp>
      <p:grpSp>
        <p:nvGrpSpPr>
          <p:cNvPr id="31" name="object 31"/>
          <p:cNvGrpSpPr/>
          <p:nvPr/>
        </p:nvGrpSpPr>
        <p:grpSpPr>
          <a:xfrm>
            <a:off x="1788841" y="5059434"/>
            <a:ext cx="8368030" cy="738505"/>
            <a:chOff x="1788841" y="5059434"/>
            <a:chExt cx="8368030" cy="738505"/>
          </a:xfrm>
        </p:grpSpPr>
        <p:sp>
          <p:nvSpPr>
            <p:cNvPr id="32" name="object 32"/>
            <p:cNvSpPr/>
            <p:nvPr/>
          </p:nvSpPr>
          <p:spPr>
            <a:xfrm>
              <a:off x="1807921" y="5078514"/>
              <a:ext cx="8329930" cy="700405"/>
            </a:xfrm>
            <a:custGeom>
              <a:avLst/>
              <a:gdLst/>
              <a:ahLst/>
              <a:cxnLst/>
              <a:rect l="l" t="t" r="r" b="b"/>
              <a:pathLst>
                <a:path w="8329930" h="700404">
                  <a:moveTo>
                    <a:pt x="8329320" y="0"/>
                  </a:moveTo>
                  <a:lnTo>
                    <a:pt x="0" y="0"/>
                  </a:lnTo>
                  <a:lnTo>
                    <a:pt x="0" y="699846"/>
                  </a:lnTo>
                  <a:lnTo>
                    <a:pt x="4164838" y="699846"/>
                  </a:lnTo>
                  <a:lnTo>
                    <a:pt x="8329320" y="699846"/>
                  </a:lnTo>
                  <a:lnTo>
                    <a:pt x="8329320" y="0"/>
                  </a:lnTo>
                  <a:close/>
                </a:path>
              </a:pathLst>
            </a:custGeom>
            <a:solidFill>
              <a:schemeClr val="bg1">
                <a:lumMod val="85000"/>
              </a:schemeClr>
            </a:solidFill>
          </p:spPr>
          <p:txBody>
            <a:bodyPr wrap="square" lIns="0" tIns="0" rIns="0" bIns="0" rtlCol="0"/>
            <a:lstStyle/>
            <a:p>
              <a:endParaRPr dirty="0"/>
            </a:p>
          </p:txBody>
        </p:sp>
        <p:sp>
          <p:nvSpPr>
            <p:cNvPr id="33" name="object 33"/>
            <p:cNvSpPr/>
            <p:nvPr/>
          </p:nvSpPr>
          <p:spPr>
            <a:xfrm>
              <a:off x="1807921" y="5078514"/>
              <a:ext cx="8329930" cy="700405"/>
            </a:xfrm>
            <a:custGeom>
              <a:avLst/>
              <a:gdLst/>
              <a:ahLst/>
              <a:cxnLst/>
              <a:rect l="l" t="t" r="r" b="b"/>
              <a:pathLst>
                <a:path w="8329930" h="700404">
                  <a:moveTo>
                    <a:pt x="4164838" y="699846"/>
                  </a:moveTo>
                  <a:lnTo>
                    <a:pt x="0" y="699846"/>
                  </a:lnTo>
                  <a:lnTo>
                    <a:pt x="0" y="0"/>
                  </a:lnTo>
                  <a:lnTo>
                    <a:pt x="8329320" y="0"/>
                  </a:lnTo>
                  <a:lnTo>
                    <a:pt x="8329320" y="699846"/>
                  </a:lnTo>
                  <a:lnTo>
                    <a:pt x="4164838" y="699846"/>
                  </a:lnTo>
                  <a:close/>
                </a:path>
              </a:pathLst>
            </a:custGeom>
            <a:ln w="38159">
              <a:solidFill>
                <a:srgbClr val="FFFFFF"/>
              </a:solidFill>
            </a:ln>
          </p:spPr>
          <p:txBody>
            <a:bodyPr wrap="square" lIns="0" tIns="0" rIns="0" bIns="0" rtlCol="0"/>
            <a:lstStyle/>
            <a:p>
              <a:endParaRPr dirty="0"/>
            </a:p>
          </p:txBody>
        </p:sp>
      </p:grpSp>
      <p:sp>
        <p:nvSpPr>
          <p:cNvPr id="34" name="object 34"/>
          <p:cNvSpPr txBox="1"/>
          <p:nvPr/>
        </p:nvSpPr>
        <p:spPr>
          <a:xfrm>
            <a:off x="2229014" y="2488933"/>
            <a:ext cx="7607136" cy="3194208"/>
          </a:xfrm>
          <a:prstGeom prst="rect">
            <a:avLst/>
          </a:prstGeom>
        </p:spPr>
        <p:txBody>
          <a:bodyPr vert="horz" wrap="square" lIns="0" tIns="12700" rIns="0" bIns="0" rtlCol="0">
            <a:spAutoFit/>
          </a:bodyPr>
          <a:lstStyle/>
          <a:p>
            <a:pPr marL="12700">
              <a:lnSpc>
                <a:spcPct val="100000"/>
              </a:lnSpc>
              <a:spcBef>
                <a:spcPts val="100"/>
              </a:spcBef>
            </a:pPr>
            <a:r>
              <a:rPr lang="gsw-FR" sz="2000" b="1" spc="-5" dirty="0">
                <a:latin typeface="Calibri"/>
                <a:cs typeface="Calibri"/>
              </a:rPr>
              <a:t>Planification,</a:t>
            </a:r>
            <a:r>
              <a:rPr lang="gsw-FR" sz="2000" b="1" spc="5" dirty="0">
                <a:latin typeface="Calibri"/>
                <a:cs typeface="Calibri"/>
              </a:rPr>
              <a:t> </a:t>
            </a:r>
            <a:r>
              <a:rPr lang="gsw-FR" sz="2000" b="1" spc="-5" dirty="0">
                <a:latin typeface="Calibri"/>
                <a:cs typeface="Calibri"/>
              </a:rPr>
              <a:t>coordination</a:t>
            </a:r>
            <a:r>
              <a:rPr lang="gsw-FR" sz="2000" b="1" dirty="0">
                <a:latin typeface="Calibri"/>
                <a:cs typeface="Calibri"/>
              </a:rPr>
              <a:t> et prestation de services</a:t>
            </a:r>
            <a:endParaRPr lang="gsw-FR" sz="2000" dirty="0">
              <a:latin typeface="Calibri"/>
              <a:cs typeface="Calibri"/>
            </a:endParaRPr>
          </a:p>
          <a:p>
            <a:pPr marL="31115" marR="5080" indent="-19050">
              <a:lnSpc>
                <a:spcPct val="310800"/>
              </a:lnSpc>
              <a:spcBef>
                <a:spcPts val="50"/>
              </a:spcBef>
            </a:pPr>
            <a:r>
              <a:rPr lang="gsw-FR" sz="2000" b="1" spc="-5" dirty="0">
                <a:latin typeface="Calibri"/>
                <a:cs typeface="Calibri"/>
              </a:rPr>
              <a:t>Gestion des données,</a:t>
            </a:r>
            <a:r>
              <a:rPr lang="gsw-FR" sz="2000" b="1" spc="15" dirty="0">
                <a:latin typeface="Calibri"/>
                <a:cs typeface="Calibri"/>
              </a:rPr>
              <a:t> </a:t>
            </a:r>
            <a:r>
              <a:rPr lang="gsw-FR" sz="2000" b="1" spc="-5" dirty="0">
                <a:latin typeface="Calibri"/>
                <a:cs typeface="Calibri"/>
              </a:rPr>
              <a:t>surveillance</a:t>
            </a:r>
            <a:r>
              <a:rPr lang="gsw-FR" sz="2000" b="1" spc="10" dirty="0">
                <a:latin typeface="Calibri"/>
                <a:cs typeface="Calibri"/>
              </a:rPr>
              <a:t> et</a:t>
            </a:r>
            <a:r>
              <a:rPr lang="gsw-FR" sz="2000" b="1" spc="25" dirty="0">
                <a:latin typeface="Calibri"/>
                <a:cs typeface="Calibri"/>
              </a:rPr>
              <a:t> </a:t>
            </a:r>
            <a:r>
              <a:rPr lang="gsw-FR" sz="2000" b="1" spc="-5" dirty="0">
                <a:latin typeface="Calibri"/>
                <a:cs typeface="Calibri"/>
              </a:rPr>
              <a:t>microplanication                            Sécurité du vaccin,</a:t>
            </a:r>
            <a:r>
              <a:rPr lang="gsw-FR" sz="2000" b="1" spc="5" dirty="0">
                <a:latin typeface="Calibri"/>
                <a:cs typeface="Calibri"/>
              </a:rPr>
              <a:t> chaîne du froid et logistique</a:t>
            </a:r>
            <a:endParaRPr lang="gsw-FR" sz="2000" dirty="0">
              <a:latin typeface="Calibri"/>
              <a:cs typeface="Calibri"/>
            </a:endParaRPr>
          </a:p>
          <a:p>
            <a:pPr>
              <a:lnSpc>
                <a:spcPct val="100000"/>
              </a:lnSpc>
            </a:pPr>
            <a:endParaRPr lang="gsw-FR" sz="2000" dirty="0">
              <a:latin typeface="Calibri"/>
              <a:cs typeface="Calibri"/>
            </a:endParaRPr>
          </a:p>
          <a:p>
            <a:pPr>
              <a:lnSpc>
                <a:spcPct val="100000"/>
              </a:lnSpc>
              <a:spcBef>
                <a:spcPts val="10"/>
              </a:spcBef>
            </a:pPr>
            <a:endParaRPr lang="gsw-FR" sz="2150" dirty="0">
              <a:latin typeface="Calibri"/>
              <a:cs typeface="Calibri"/>
            </a:endParaRPr>
          </a:p>
          <a:p>
            <a:pPr marL="31115">
              <a:lnSpc>
                <a:spcPct val="100000"/>
              </a:lnSpc>
            </a:pPr>
            <a:r>
              <a:rPr lang="gsw-FR" sz="2000" b="1" spc="-5" dirty="0">
                <a:latin typeface="Calibri"/>
                <a:cs typeface="Calibri"/>
              </a:rPr>
              <a:t>Communication des risques et</a:t>
            </a:r>
            <a:r>
              <a:rPr lang="gsw-FR" sz="2000" b="1" spc="10" dirty="0">
                <a:latin typeface="Calibri"/>
                <a:cs typeface="Calibri"/>
              </a:rPr>
              <a:t> </a:t>
            </a:r>
            <a:r>
              <a:rPr lang="gsw-FR" sz="2000" b="1" spc="-5" dirty="0">
                <a:latin typeface="Calibri"/>
                <a:cs typeface="Calibri"/>
              </a:rPr>
              <a:t>génération de demandes</a:t>
            </a:r>
            <a:endParaRPr lang="gsw-FR" sz="2000" dirty="0">
              <a:latin typeface="Calibri"/>
              <a:cs typeface="Calibri"/>
            </a:endParaRPr>
          </a:p>
        </p:txBody>
      </p:sp>
      <p:grpSp>
        <p:nvGrpSpPr>
          <p:cNvPr id="35" name="object 35"/>
          <p:cNvGrpSpPr/>
          <p:nvPr/>
        </p:nvGrpSpPr>
        <p:grpSpPr>
          <a:xfrm>
            <a:off x="1412823" y="5054218"/>
            <a:ext cx="227329" cy="713105"/>
            <a:chOff x="1412823" y="5054218"/>
            <a:chExt cx="227329" cy="713105"/>
          </a:xfrm>
        </p:grpSpPr>
        <p:sp>
          <p:nvSpPr>
            <p:cNvPr id="36" name="object 36"/>
            <p:cNvSpPr/>
            <p:nvPr/>
          </p:nvSpPr>
          <p:spPr>
            <a:xfrm>
              <a:off x="1419123" y="5060518"/>
              <a:ext cx="214629" cy="700405"/>
            </a:xfrm>
            <a:custGeom>
              <a:avLst/>
              <a:gdLst/>
              <a:ahLst/>
              <a:cxnLst/>
              <a:rect l="l" t="t" r="r" b="b"/>
              <a:pathLst>
                <a:path w="214630" h="700404">
                  <a:moveTo>
                    <a:pt x="214553" y="0"/>
                  </a:moveTo>
                  <a:lnTo>
                    <a:pt x="0" y="0"/>
                  </a:lnTo>
                  <a:lnTo>
                    <a:pt x="0" y="700201"/>
                  </a:lnTo>
                  <a:lnTo>
                    <a:pt x="107276" y="700201"/>
                  </a:lnTo>
                  <a:lnTo>
                    <a:pt x="214553" y="700201"/>
                  </a:lnTo>
                  <a:lnTo>
                    <a:pt x="214553" y="0"/>
                  </a:lnTo>
                  <a:close/>
                </a:path>
              </a:pathLst>
            </a:custGeom>
            <a:solidFill>
              <a:srgbClr val="375622"/>
            </a:solidFill>
          </p:spPr>
          <p:txBody>
            <a:bodyPr wrap="square" lIns="0" tIns="0" rIns="0" bIns="0" rtlCol="0"/>
            <a:lstStyle/>
            <a:p>
              <a:endParaRPr dirty="0"/>
            </a:p>
          </p:txBody>
        </p:sp>
        <p:sp>
          <p:nvSpPr>
            <p:cNvPr id="37" name="object 37"/>
            <p:cNvSpPr/>
            <p:nvPr/>
          </p:nvSpPr>
          <p:spPr>
            <a:xfrm>
              <a:off x="1419123" y="5060518"/>
              <a:ext cx="214629" cy="700405"/>
            </a:xfrm>
            <a:custGeom>
              <a:avLst/>
              <a:gdLst/>
              <a:ahLst/>
              <a:cxnLst/>
              <a:rect l="l" t="t" r="r" b="b"/>
              <a:pathLst>
                <a:path w="214630" h="700404">
                  <a:moveTo>
                    <a:pt x="107276" y="700201"/>
                  </a:moveTo>
                  <a:lnTo>
                    <a:pt x="0" y="700201"/>
                  </a:lnTo>
                  <a:lnTo>
                    <a:pt x="0" y="0"/>
                  </a:lnTo>
                  <a:lnTo>
                    <a:pt x="214553" y="0"/>
                  </a:lnTo>
                  <a:lnTo>
                    <a:pt x="214553" y="700201"/>
                  </a:lnTo>
                  <a:lnTo>
                    <a:pt x="107276" y="700201"/>
                  </a:lnTo>
                  <a:close/>
                </a:path>
              </a:pathLst>
            </a:custGeom>
            <a:ln w="12599">
              <a:solidFill>
                <a:srgbClr val="40709B"/>
              </a:solidFill>
            </a:ln>
          </p:spPr>
          <p:txBody>
            <a:bodyPr wrap="square" lIns="0" tIns="0" rIns="0" bIns="0" rtlCol="0"/>
            <a:lstStyle/>
            <a:p>
              <a:endParaRPr dirty="0"/>
            </a:p>
          </p:txBody>
        </p:sp>
      </p:grpSp>
      <p:sp>
        <p:nvSpPr>
          <p:cNvPr id="38" name="object 38"/>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
        <p:nvSpPr>
          <p:cNvPr id="39" name="object 39"/>
          <p:cNvSpPr txBox="1"/>
          <p:nvPr/>
        </p:nvSpPr>
        <p:spPr>
          <a:xfrm>
            <a:off x="11948096" y="6531647"/>
            <a:ext cx="192405" cy="283210"/>
          </a:xfrm>
          <a:prstGeom prst="rect">
            <a:avLst/>
          </a:prstGeom>
        </p:spPr>
        <p:txBody>
          <a:bodyPr vert="horz" wrap="square" lIns="0" tIns="0" rIns="0" bIns="0" rtlCol="0">
            <a:spAutoFit/>
          </a:bodyPr>
          <a:lstStyle/>
          <a:p>
            <a:pPr marL="38100">
              <a:lnSpc>
                <a:spcPts val="2039"/>
              </a:lnSpc>
            </a:pPr>
            <a:fld id="{81D60167-4931-47E6-BA6A-407CBD079E47}" type="slidenum">
              <a:rPr sz="1800" dirty="0">
                <a:solidFill>
                  <a:srgbClr val="FFFFFF"/>
                </a:solidFill>
                <a:latin typeface="Calibri"/>
                <a:cs typeface="Calibri"/>
              </a:rPr>
              <a:t>2</a:t>
            </a:fld>
            <a:endParaRPr sz="18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55" y="12"/>
            <a:ext cx="12192635" cy="6846570"/>
            <a:chOff x="-355" y="12"/>
            <a:chExt cx="12192635" cy="6846570"/>
          </a:xfrm>
        </p:grpSpPr>
        <p:pic>
          <p:nvPicPr>
            <p:cNvPr id="3" name="object 3"/>
            <p:cNvPicPr/>
            <p:nvPr/>
          </p:nvPicPr>
          <p:blipFill>
            <a:blip r:embed="rId2" cstate="print"/>
            <a:stretch>
              <a:fillRect/>
            </a:stretch>
          </p:blipFill>
          <p:spPr>
            <a:xfrm>
              <a:off x="11192040" y="12"/>
              <a:ext cx="1000074" cy="914031"/>
            </a:xfrm>
            <a:prstGeom prst="rect">
              <a:avLst/>
            </a:prstGeom>
          </p:spPr>
        </p:pic>
        <p:pic>
          <p:nvPicPr>
            <p:cNvPr id="4" name="object 4"/>
            <p:cNvPicPr/>
            <p:nvPr/>
          </p:nvPicPr>
          <p:blipFill>
            <a:blip r:embed="rId3" cstate="print"/>
            <a:stretch>
              <a:fillRect/>
            </a:stretch>
          </p:blipFill>
          <p:spPr>
            <a:xfrm>
              <a:off x="7815237" y="867956"/>
              <a:ext cx="4224235" cy="5583250"/>
            </a:xfrm>
            <a:prstGeom prst="rect">
              <a:avLst/>
            </a:prstGeom>
          </p:spPr>
        </p:pic>
        <p:pic>
          <p:nvPicPr>
            <p:cNvPr id="5" name="object 5"/>
            <p:cNvPicPr/>
            <p:nvPr/>
          </p:nvPicPr>
          <p:blipFill>
            <a:blip r:embed="rId4" cstate="print"/>
            <a:stretch>
              <a:fillRect/>
            </a:stretch>
          </p:blipFill>
          <p:spPr>
            <a:xfrm>
              <a:off x="38163" y="918717"/>
              <a:ext cx="4157637" cy="5133962"/>
            </a:xfrm>
            <a:prstGeom prst="rect">
              <a:avLst/>
            </a:prstGeom>
          </p:spPr>
        </p:pic>
        <p:pic>
          <p:nvPicPr>
            <p:cNvPr id="6" name="object 6"/>
            <p:cNvPicPr/>
            <p:nvPr/>
          </p:nvPicPr>
          <p:blipFill>
            <a:blip r:embed="rId5" cstate="print"/>
            <a:stretch>
              <a:fillRect/>
            </a:stretch>
          </p:blipFill>
          <p:spPr>
            <a:xfrm>
              <a:off x="4219562" y="867956"/>
              <a:ext cx="3571925" cy="5184724"/>
            </a:xfrm>
            <a:prstGeom prst="rect">
              <a:avLst/>
            </a:prstGeom>
          </p:spPr>
        </p:pic>
        <p:pic>
          <p:nvPicPr>
            <p:cNvPr id="7" name="object 7"/>
            <p:cNvPicPr/>
            <p:nvPr/>
          </p:nvPicPr>
          <p:blipFill>
            <a:blip r:embed="rId6" cstate="print"/>
            <a:stretch>
              <a:fillRect/>
            </a:stretch>
          </p:blipFill>
          <p:spPr>
            <a:xfrm>
              <a:off x="38163" y="6070308"/>
              <a:ext cx="4157637" cy="398525"/>
            </a:xfrm>
            <a:prstGeom prst="rect">
              <a:avLst/>
            </a:prstGeom>
          </p:spPr>
        </p:pic>
        <p:pic>
          <p:nvPicPr>
            <p:cNvPr id="8" name="object 8"/>
            <p:cNvPicPr/>
            <p:nvPr/>
          </p:nvPicPr>
          <p:blipFill>
            <a:blip r:embed="rId7" cstate="print"/>
            <a:stretch>
              <a:fillRect/>
            </a:stretch>
          </p:blipFill>
          <p:spPr>
            <a:xfrm>
              <a:off x="4219562" y="6052680"/>
              <a:ext cx="3571925" cy="398526"/>
            </a:xfrm>
            <a:prstGeom prst="rect">
              <a:avLst/>
            </a:prstGeom>
          </p:spPr>
        </p:pic>
      </p:grpSp>
      <p:pic>
        <p:nvPicPr>
          <p:cNvPr id="9" name="object 9"/>
          <p:cNvPicPr/>
          <p:nvPr/>
        </p:nvPicPr>
        <p:blipFill>
          <a:blip r:embed="rId8" cstate="print"/>
          <a:stretch>
            <a:fillRect/>
          </a:stretch>
        </p:blipFill>
        <p:spPr>
          <a:xfrm>
            <a:off x="0" y="12"/>
            <a:ext cx="1009802" cy="856792"/>
          </a:xfrm>
          <a:prstGeom prst="rect">
            <a:avLst/>
          </a:prstGeom>
        </p:spPr>
      </p:pic>
      <p:sp>
        <p:nvSpPr>
          <p:cNvPr id="10" name="object 10"/>
          <p:cNvSpPr txBox="1"/>
          <p:nvPr/>
        </p:nvSpPr>
        <p:spPr>
          <a:xfrm>
            <a:off x="1047759" y="57669"/>
            <a:ext cx="10083165" cy="1133644"/>
          </a:xfrm>
          <a:prstGeom prst="rect">
            <a:avLst/>
          </a:prstGeom>
        </p:spPr>
        <p:txBody>
          <a:bodyPr vert="horz" wrap="square" lIns="0" tIns="12700" rIns="0" bIns="0" rtlCol="0">
            <a:spAutoFit/>
          </a:bodyPr>
          <a:lstStyle/>
          <a:p>
            <a:pPr marL="12700" marR="5080">
              <a:lnSpc>
                <a:spcPct val="100000"/>
              </a:lnSpc>
              <a:spcBef>
                <a:spcPts val="100"/>
              </a:spcBef>
            </a:pPr>
            <a:r>
              <a:rPr lang="fr-FR" b="1" dirty="0">
                <a:solidFill>
                  <a:srgbClr val="375622"/>
                </a:solidFill>
                <a:latin typeface="Arial"/>
                <a:cs typeface="Arial"/>
              </a:rPr>
              <a:t>Le GFN dispose actuellement de 3 unités de chaînes de l’ultra-froid pour stocker potentiellement, le vaccin Pfizer contre la COVID-19. Par ailleurs, il est en train d’acheter des unités supplémentaires pour les entrepôts frigorifiques des ZAL.
</a:t>
            </a:r>
            <a:endParaRPr sz="1800" dirty="0">
              <a:latin typeface="Arial"/>
              <a:cs typeface="Arial"/>
            </a:endParaRPr>
          </a:p>
        </p:txBody>
      </p:sp>
      <p:sp>
        <p:nvSpPr>
          <p:cNvPr id="12" name="object 12"/>
          <p:cNvSpPr txBox="1"/>
          <p:nvPr/>
        </p:nvSpPr>
        <p:spPr>
          <a:xfrm>
            <a:off x="11832538" y="6531647"/>
            <a:ext cx="307975" cy="283210"/>
          </a:xfrm>
          <a:prstGeom prst="rect">
            <a:avLst/>
          </a:prstGeom>
        </p:spPr>
        <p:txBody>
          <a:bodyPr vert="horz" wrap="square" lIns="0" tIns="0" rIns="0" bIns="0" rtlCol="0">
            <a:spAutoFit/>
          </a:bodyPr>
          <a:lstStyle/>
          <a:p>
            <a:pPr marL="38100">
              <a:lnSpc>
                <a:spcPts val="2039"/>
              </a:lnSpc>
            </a:pPr>
            <a:fld id="{81D60167-4931-47E6-BA6A-407CBD079E47}" type="slidenum">
              <a:rPr sz="1800" dirty="0">
                <a:solidFill>
                  <a:srgbClr val="FFFFFF"/>
                </a:solidFill>
                <a:latin typeface="Calibri"/>
                <a:cs typeface="Calibri"/>
              </a:rPr>
              <a:t>20</a:t>
            </a:fld>
            <a:endParaRPr sz="1800" dirty="0">
              <a:latin typeface="Calibri"/>
              <a:cs typeface="Calibri"/>
            </a:endParaRPr>
          </a:p>
        </p:txBody>
      </p:sp>
      <p:sp>
        <p:nvSpPr>
          <p:cNvPr id="13" name="object 38">
            <a:extLst>
              <a:ext uri="{FF2B5EF4-FFF2-40B4-BE49-F238E27FC236}">
                <a16:creationId xmlns:a16="http://schemas.microsoft.com/office/drawing/2014/main" id="{6D294D76-207B-4377-9A2B-84691FDC4FFD}"/>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
        <p:nvSpPr>
          <p:cNvPr id="15" name="TextBox 14">
            <a:extLst>
              <a:ext uri="{FF2B5EF4-FFF2-40B4-BE49-F238E27FC236}">
                <a16:creationId xmlns:a16="http://schemas.microsoft.com/office/drawing/2014/main" id="{6F42E3D7-77F1-428C-B6F7-43A64043F3B3}"/>
              </a:ext>
            </a:extLst>
          </p:cNvPr>
          <p:cNvSpPr txBox="1"/>
          <p:nvPr/>
        </p:nvSpPr>
        <p:spPr>
          <a:xfrm>
            <a:off x="123518" y="6084904"/>
            <a:ext cx="3986926" cy="369332"/>
          </a:xfrm>
          <a:prstGeom prst="rect">
            <a:avLst/>
          </a:prstGeom>
          <a:solidFill>
            <a:schemeClr val="bg1"/>
          </a:solidFill>
        </p:spPr>
        <p:txBody>
          <a:bodyPr wrap="square" rtlCol="0">
            <a:spAutoFit/>
          </a:bodyPr>
          <a:lstStyle/>
          <a:p>
            <a:r>
              <a:rPr lang="fr-FR" sz="900" dirty="0"/>
              <a:t>Image 3: Armoire frigorifique MELNG ultra-basse température installée au NSCS (Entrepôt frigorifique national stratégique)</a:t>
            </a:r>
          </a:p>
        </p:txBody>
      </p:sp>
      <p:sp>
        <p:nvSpPr>
          <p:cNvPr id="16" name="TextBox 15">
            <a:extLst>
              <a:ext uri="{FF2B5EF4-FFF2-40B4-BE49-F238E27FC236}">
                <a16:creationId xmlns:a16="http://schemas.microsoft.com/office/drawing/2014/main" id="{1531951F-8E8E-4FBB-87DA-3FAE0202D586}"/>
              </a:ext>
            </a:extLst>
          </p:cNvPr>
          <p:cNvSpPr txBox="1"/>
          <p:nvPr/>
        </p:nvSpPr>
        <p:spPr>
          <a:xfrm>
            <a:off x="4110444" y="6067277"/>
            <a:ext cx="3898458" cy="369332"/>
          </a:xfrm>
          <a:prstGeom prst="rect">
            <a:avLst/>
          </a:prstGeom>
          <a:solidFill>
            <a:schemeClr val="bg1"/>
          </a:solidFill>
        </p:spPr>
        <p:txBody>
          <a:bodyPr wrap="square" rtlCol="0">
            <a:spAutoFit/>
          </a:bodyPr>
          <a:lstStyle/>
          <a:p>
            <a:r>
              <a:rPr lang="fr-FR" sz="900" dirty="0"/>
              <a:t>Image 4: Hajia Kubura Daradara, Directrice , Direction logistique &amp; produits de santé, NPHCDA, avec le congélateur UCC (Chaîne de l’Ultra froid)  installé.</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0454" y="307340"/>
            <a:ext cx="6628296" cy="764312"/>
          </a:xfrm>
          <a:prstGeom prst="rect">
            <a:avLst/>
          </a:prstGeom>
        </p:spPr>
        <p:txBody>
          <a:bodyPr vert="horz" wrap="square" lIns="0" tIns="12700" rIns="0" bIns="0" rtlCol="0">
            <a:spAutoFit/>
          </a:bodyPr>
          <a:lstStyle/>
          <a:p>
            <a:pPr marL="12700">
              <a:lnSpc>
                <a:spcPct val="100000"/>
              </a:lnSpc>
              <a:spcBef>
                <a:spcPts val="100"/>
              </a:spcBef>
            </a:pPr>
            <a:r>
              <a:rPr lang="gsw-FR" sz="2400" spc="-15" dirty="0"/>
              <a:t>Arrivée des vaccins contre la COVID-19
</a:t>
            </a:r>
            <a:endParaRPr lang="gsw-FR" sz="2400" dirty="0"/>
          </a:p>
        </p:txBody>
      </p:sp>
      <p:sp>
        <p:nvSpPr>
          <p:cNvPr id="3" name="object 3"/>
          <p:cNvSpPr txBox="1"/>
          <p:nvPr/>
        </p:nvSpPr>
        <p:spPr>
          <a:xfrm>
            <a:off x="158750" y="1176271"/>
            <a:ext cx="11512550" cy="5215530"/>
          </a:xfrm>
          <a:prstGeom prst="rect">
            <a:avLst/>
          </a:prstGeom>
        </p:spPr>
        <p:txBody>
          <a:bodyPr vert="horz" wrap="square" lIns="0" tIns="50165" rIns="0" bIns="0" rtlCol="0">
            <a:spAutoFit/>
          </a:bodyPr>
          <a:lstStyle/>
          <a:p>
            <a:pPr marL="238760" marR="5080" indent="-226695" algn="just">
              <a:lnSpc>
                <a:spcPts val="2380"/>
              </a:lnSpc>
              <a:spcBef>
                <a:spcPts val="395"/>
              </a:spcBef>
              <a:buFont typeface="Arial MT"/>
              <a:buChar char="•"/>
              <a:tabLst>
                <a:tab pos="239395" algn="l"/>
              </a:tabLst>
            </a:pPr>
            <a:r>
              <a:rPr lang="fr-FR" dirty="0">
                <a:cs typeface="Calibri"/>
              </a:rPr>
              <a:t>En prévision de l’arrivée des vaccins, une demande a déjà été soumise à la NAFDAC pour les approbations réglementaires avant leur arrivée (permis d’importation</a:t>
            </a:r>
            <a:r>
              <a:rPr spc="-15" dirty="0">
                <a:latin typeface="Calibri"/>
                <a:cs typeface="Calibri"/>
              </a:rPr>
              <a:t>)</a:t>
            </a:r>
            <a:r>
              <a:rPr lang="en-ZA" spc="-15" dirty="0">
                <a:latin typeface="Calibri"/>
                <a:cs typeface="Calibri"/>
              </a:rPr>
              <a:t>.</a:t>
            </a:r>
            <a:endParaRPr lang="en-ZA" dirty="0">
              <a:latin typeface="Calibri"/>
              <a:cs typeface="Calibri"/>
            </a:endParaRPr>
          </a:p>
          <a:p>
            <a:pPr marL="238760" marR="5080" indent="-226695" algn="just">
              <a:lnSpc>
                <a:spcPts val="2380"/>
              </a:lnSpc>
              <a:spcBef>
                <a:spcPts val="395"/>
              </a:spcBef>
              <a:buFont typeface="Arial MT"/>
              <a:buChar char="•"/>
              <a:tabLst>
                <a:tab pos="239395" algn="l"/>
              </a:tabLst>
            </a:pPr>
            <a:r>
              <a:rPr lang="fr-FR" spc="-15" dirty="0">
                <a:cs typeface="Calibri"/>
              </a:rPr>
              <a:t>En ce qui concerne le mécanisme COVAX, la Division des approvisionnements (DA) de l’UNICEF enverra des pré-alertes au moins deux (2) semaines avant l’arrivée des vaccins contre la COVID-19 et du matériel/des appareils d’accompagnement. En outre, un agent de dédouanement sera immédiatement affecté pour s’occuper des documents de procédure de dédouanement à l’aéroport. Nous avons conclu des ALT (accords à long terme) avec des agents de dédouanement pour les vaccins et le matériel/les appareils.</a:t>
            </a:r>
          </a:p>
          <a:p>
            <a:pPr marL="238760" marR="5080" indent="-226695" algn="just">
              <a:lnSpc>
                <a:spcPts val="2380"/>
              </a:lnSpc>
              <a:spcBef>
                <a:spcPts val="395"/>
              </a:spcBef>
              <a:buFont typeface="Arial MT"/>
              <a:buChar char="•"/>
              <a:tabLst>
                <a:tab pos="239395" algn="l"/>
              </a:tabLst>
            </a:pPr>
            <a:r>
              <a:rPr lang="fr-FR" dirty="0">
                <a:latin typeface="Calibri"/>
                <a:cs typeface="Calibri"/>
              </a:rPr>
              <a:t>Les vaccins contre la COVID-19 et le matériel d’accompagnement seront acheminés par avion à l’aéroport international Nnamdi Azikiwe, à Abuja.</a:t>
            </a:r>
          </a:p>
          <a:p>
            <a:pPr marL="238760" marR="5080" indent="-226695" algn="just">
              <a:lnSpc>
                <a:spcPts val="2380"/>
              </a:lnSpc>
              <a:spcBef>
                <a:spcPts val="395"/>
              </a:spcBef>
              <a:buFont typeface="Arial MT"/>
              <a:buChar char="•"/>
              <a:tabLst>
                <a:tab pos="239395" algn="l"/>
              </a:tabLst>
            </a:pPr>
            <a:r>
              <a:rPr lang="fr-FR" dirty="0">
                <a:latin typeface="Calibri"/>
                <a:cs typeface="Calibri"/>
              </a:rPr>
              <a:t>Le dédouanement des vaccins se fera dans les 24 heures suivant l’arrivée, et, les vaccins seront livrés à l’Entrepôt frigorifique national stratégique (NSCS) à Abuja, où  seront effectuées l’inspection et le traitement de la documentation  de réception en entrepôt nécessaires.</a:t>
            </a:r>
          </a:p>
          <a:p>
            <a:pPr marL="238760" marR="5080" indent="-226695" algn="just">
              <a:lnSpc>
                <a:spcPts val="2380"/>
              </a:lnSpc>
              <a:spcBef>
                <a:spcPts val="395"/>
              </a:spcBef>
              <a:buFont typeface="Arial MT"/>
              <a:buChar char="•"/>
              <a:tabLst>
                <a:tab pos="239395" algn="l"/>
              </a:tabLst>
            </a:pPr>
            <a:r>
              <a:rPr lang="fr-FR" dirty="0">
                <a:latin typeface="Calibri"/>
                <a:cs typeface="Calibri"/>
              </a:rPr>
              <a:t>La NAFDAC prélèvera des échantillons de chaque lot pour les analyser afin de s’assurer que leur qualité correspond aux normes mondiales et d’émettre un certificat de libération des lots.</a:t>
            </a:r>
          </a:p>
          <a:p>
            <a:pPr marL="238760" marR="5080" indent="-226695" algn="just">
              <a:lnSpc>
                <a:spcPts val="2380"/>
              </a:lnSpc>
              <a:spcBef>
                <a:spcPts val="395"/>
              </a:spcBef>
              <a:buFont typeface="Arial MT"/>
              <a:buChar char="•"/>
              <a:tabLst>
                <a:tab pos="239395" algn="l"/>
              </a:tabLst>
            </a:pPr>
            <a:r>
              <a:rPr lang="fr-FR" dirty="0">
                <a:latin typeface="Calibri"/>
                <a:cs typeface="Calibri"/>
              </a:rPr>
              <a:t>Un rapport électronique de notification de l’arrivée des vaccins (EVAR) sera envoyé à la DA de l’UNICEF dans les 72 heures qui suivent leur arrivée.</a:t>
            </a:r>
          </a:p>
        </p:txBody>
      </p:sp>
      <p:sp>
        <p:nvSpPr>
          <p:cNvPr id="8" name="object 8"/>
          <p:cNvSpPr/>
          <p:nvPr/>
        </p:nvSpPr>
        <p:spPr>
          <a:xfrm>
            <a:off x="0" y="1062012"/>
            <a:ext cx="12192635" cy="12700"/>
          </a:xfrm>
          <a:custGeom>
            <a:avLst/>
            <a:gdLst/>
            <a:ahLst/>
            <a:cxnLst/>
            <a:rect l="l" t="t" r="r" b="b"/>
            <a:pathLst>
              <a:path w="12192635" h="12700">
                <a:moveTo>
                  <a:pt x="0" y="0"/>
                </a:moveTo>
                <a:lnTo>
                  <a:pt x="12192114" y="12585"/>
                </a:lnTo>
              </a:path>
            </a:pathLst>
          </a:custGeom>
          <a:ln w="6479">
            <a:solidFill>
              <a:srgbClr val="7E7E7E"/>
            </a:solidFill>
          </a:ln>
        </p:spPr>
        <p:txBody>
          <a:bodyPr wrap="square" lIns="0" tIns="0" rIns="0" bIns="0" rtlCol="0"/>
          <a:lstStyle/>
          <a:p>
            <a:endParaRPr dirty="0"/>
          </a:p>
        </p:txBody>
      </p:sp>
      <p:sp>
        <p:nvSpPr>
          <p:cNvPr id="10" name="object 10"/>
          <p:cNvSpPr txBox="1"/>
          <p:nvPr/>
        </p:nvSpPr>
        <p:spPr>
          <a:xfrm>
            <a:off x="11832538" y="6531647"/>
            <a:ext cx="307975" cy="283210"/>
          </a:xfrm>
          <a:prstGeom prst="rect">
            <a:avLst/>
          </a:prstGeom>
        </p:spPr>
        <p:txBody>
          <a:bodyPr vert="horz" wrap="square" lIns="0" tIns="0" rIns="0" bIns="0" rtlCol="0">
            <a:spAutoFit/>
          </a:bodyPr>
          <a:lstStyle/>
          <a:p>
            <a:pPr marL="38100">
              <a:lnSpc>
                <a:spcPts val="2039"/>
              </a:lnSpc>
            </a:pPr>
            <a:fld id="{81D60167-4931-47E6-BA6A-407CBD079E47}" type="slidenum">
              <a:rPr sz="1800" dirty="0">
                <a:solidFill>
                  <a:srgbClr val="FFFFFF"/>
                </a:solidFill>
                <a:latin typeface="Calibri"/>
                <a:cs typeface="Calibri"/>
              </a:rPr>
              <a:t>21</a:t>
            </a:fld>
            <a:endParaRPr sz="1800" dirty="0">
              <a:latin typeface="Calibri"/>
              <a:cs typeface="Calibri"/>
            </a:endParaRPr>
          </a:p>
        </p:txBody>
      </p:sp>
      <p:sp>
        <p:nvSpPr>
          <p:cNvPr id="11" name="object 38">
            <a:extLst>
              <a:ext uri="{FF2B5EF4-FFF2-40B4-BE49-F238E27FC236}">
                <a16:creationId xmlns:a16="http://schemas.microsoft.com/office/drawing/2014/main" id="{9A1D274E-3255-4F90-9C0F-C1135D9C4901}"/>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3901" y="180263"/>
            <a:ext cx="8350884" cy="1010533"/>
          </a:xfrm>
          <a:prstGeom prst="rect">
            <a:avLst/>
          </a:prstGeom>
        </p:spPr>
        <p:txBody>
          <a:bodyPr vert="horz" wrap="square" lIns="0" tIns="12700" rIns="0" bIns="0" rtlCol="0">
            <a:spAutoFit/>
          </a:bodyPr>
          <a:lstStyle/>
          <a:p>
            <a:pPr marL="12700">
              <a:lnSpc>
                <a:spcPct val="100000"/>
              </a:lnSpc>
              <a:spcBef>
                <a:spcPts val="100"/>
              </a:spcBef>
              <a:tabLst>
                <a:tab pos="1473200" algn="l"/>
              </a:tabLst>
            </a:pPr>
            <a:r>
              <a:rPr lang="pt-BR" sz="3200" spc="-20" dirty="0"/>
              <a:t>Stockage des vaccins AstraZeneca de COVAX
</a:t>
            </a:r>
            <a:endParaRPr sz="3200" dirty="0"/>
          </a:p>
        </p:txBody>
      </p:sp>
      <p:sp>
        <p:nvSpPr>
          <p:cNvPr id="3" name="object 3"/>
          <p:cNvSpPr txBox="1"/>
          <p:nvPr/>
        </p:nvSpPr>
        <p:spPr>
          <a:xfrm>
            <a:off x="446444" y="860190"/>
            <a:ext cx="11660505" cy="6689652"/>
          </a:xfrm>
          <a:prstGeom prst="rect">
            <a:avLst/>
          </a:prstGeom>
        </p:spPr>
        <p:txBody>
          <a:bodyPr vert="horz" wrap="square" lIns="0" tIns="203835" rIns="0" bIns="0" rtlCol="0">
            <a:spAutoFit/>
          </a:bodyPr>
          <a:lstStyle/>
          <a:p>
            <a:pPr marL="12700">
              <a:lnSpc>
                <a:spcPct val="100000"/>
              </a:lnSpc>
              <a:spcBef>
                <a:spcPts val="1605"/>
              </a:spcBef>
            </a:pPr>
            <a:r>
              <a:rPr lang="en-ZA" sz="2550" b="1" u="heavy" spc="-15" dirty="0">
                <a:uFill>
                  <a:solidFill>
                    <a:srgbClr val="000000"/>
                  </a:solidFill>
                </a:uFill>
                <a:latin typeface="Calibri"/>
                <a:cs typeface="Calibri"/>
              </a:rPr>
              <a:t>Stockage</a:t>
            </a:r>
            <a:endParaRPr sz="2550" dirty="0">
              <a:latin typeface="Calibri"/>
              <a:cs typeface="Calibri"/>
            </a:endParaRPr>
          </a:p>
          <a:p>
            <a:pPr marL="172085" indent="-160020">
              <a:lnSpc>
                <a:spcPct val="100000"/>
              </a:lnSpc>
              <a:spcBef>
                <a:spcPts val="1610"/>
              </a:spcBef>
              <a:buSzPct val="96363"/>
              <a:buFont typeface="Wingdings"/>
              <a:buChar char=""/>
              <a:tabLst>
                <a:tab pos="172720" algn="l"/>
                <a:tab pos="915669" algn="l"/>
                <a:tab pos="3954779" algn="l"/>
                <a:tab pos="5589905" algn="l"/>
                <a:tab pos="7175500" algn="l"/>
                <a:tab pos="8441055" algn="l"/>
                <a:tab pos="9154795" algn="l"/>
              </a:tabLst>
            </a:pPr>
            <a:r>
              <a:rPr lang="fr-FR" sz="2750" spc="-15" dirty="0">
                <a:cs typeface="Calibri"/>
              </a:rPr>
              <a:t> Le vaccin AstraZeneca/Université d’Oxford contre la COVID-19 peut être stocké pendant 9 mois à une température entre +2 °C et +8 °C et pendant 30 jours à      25 °C (Étude en cours).
 L’AstraZeneca sera stocké dans des chambres-armoires froide (WICR) au niveau fédéral, fédéré et zonal.</a:t>
            </a:r>
          </a:p>
          <a:p>
            <a:pPr marL="172085" indent="-160020">
              <a:lnSpc>
                <a:spcPct val="100000"/>
              </a:lnSpc>
              <a:spcBef>
                <a:spcPts val="1610"/>
              </a:spcBef>
              <a:buSzPct val="96363"/>
              <a:buFont typeface="Wingdings"/>
              <a:buChar char=""/>
              <a:tabLst>
                <a:tab pos="172720" algn="l"/>
                <a:tab pos="915669" algn="l"/>
                <a:tab pos="3954779" algn="l"/>
                <a:tab pos="5589905" algn="l"/>
                <a:tab pos="7175500" algn="l"/>
                <a:tab pos="8441055" algn="l"/>
                <a:tab pos="9154795" algn="l"/>
              </a:tabLst>
            </a:pPr>
            <a:r>
              <a:rPr lang="fr-FR" sz="2750" spc="-15" dirty="0">
                <a:cs typeface="Calibri"/>
              </a:rPr>
              <a:t> Au niveau des ZAL, les vaccins seront stockés dans des réfrigérateurs à vaccins.</a:t>
            </a:r>
          </a:p>
          <a:p>
            <a:pPr marL="172085" indent="-160020">
              <a:lnSpc>
                <a:spcPct val="100000"/>
              </a:lnSpc>
              <a:spcBef>
                <a:spcPts val="1610"/>
              </a:spcBef>
              <a:buSzPct val="96363"/>
              <a:buFont typeface="Wingdings"/>
              <a:buChar char=""/>
              <a:tabLst>
                <a:tab pos="172720" algn="l"/>
                <a:tab pos="915669" algn="l"/>
                <a:tab pos="3954779" algn="l"/>
                <a:tab pos="5589905" algn="l"/>
                <a:tab pos="7175500" algn="l"/>
                <a:tab pos="8441055" algn="l"/>
                <a:tab pos="9154795" algn="l"/>
              </a:tabLst>
            </a:pPr>
            <a:r>
              <a:rPr lang="fr-FR" sz="2750" spc="-15" dirty="0">
                <a:cs typeface="Calibri"/>
              </a:rPr>
              <a:t> Les établissements de santé dotés de réfrigérateurs solaires stockeront également les vaccins lors de la mise en œuvre.</a:t>
            </a:r>
          </a:p>
          <a:p>
            <a:pPr marL="172085" indent="-160020">
              <a:lnSpc>
                <a:spcPct val="100000"/>
              </a:lnSpc>
              <a:spcBef>
                <a:spcPts val="1610"/>
              </a:spcBef>
              <a:buSzPct val="96363"/>
              <a:buFont typeface="Wingdings"/>
              <a:buChar char=""/>
              <a:tabLst>
                <a:tab pos="172720" algn="l"/>
                <a:tab pos="915669" algn="l"/>
                <a:tab pos="3954779" algn="l"/>
                <a:tab pos="5589905" algn="l"/>
                <a:tab pos="7175500" algn="l"/>
                <a:tab pos="8441055" algn="l"/>
                <a:tab pos="9154795" algn="l"/>
              </a:tabLst>
            </a:pPr>
            <a:endParaRPr lang="fr-FR" sz="2750" spc="-15" dirty="0">
              <a:cs typeface="Calibri"/>
            </a:endParaRPr>
          </a:p>
          <a:p>
            <a:pPr marL="172085" indent="-160020">
              <a:lnSpc>
                <a:spcPct val="100000"/>
              </a:lnSpc>
              <a:spcBef>
                <a:spcPts val="1610"/>
              </a:spcBef>
              <a:buSzPct val="96363"/>
              <a:buFont typeface="Wingdings"/>
              <a:buChar char=""/>
              <a:tabLst>
                <a:tab pos="172720" algn="l"/>
                <a:tab pos="915669" algn="l"/>
                <a:tab pos="3954779" algn="l"/>
                <a:tab pos="5589905" algn="l"/>
                <a:tab pos="7175500" algn="l"/>
                <a:tab pos="8441055" algn="l"/>
                <a:tab pos="9154795" algn="l"/>
              </a:tabLst>
            </a:pPr>
            <a:endParaRPr lang="fr-FR" sz="2750" spc="-15" dirty="0">
              <a:cs typeface="Calibri"/>
            </a:endParaRPr>
          </a:p>
          <a:p>
            <a:pPr marL="172085" indent="-160020">
              <a:lnSpc>
                <a:spcPct val="100000"/>
              </a:lnSpc>
              <a:spcBef>
                <a:spcPts val="1610"/>
              </a:spcBef>
              <a:buSzPct val="96363"/>
              <a:buFont typeface="Wingdings"/>
              <a:buChar char=""/>
              <a:tabLst>
                <a:tab pos="172720" algn="l"/>
                <a:tab pos="915669" algn="l"/>
                <a:tab pos="3954779" algn="l"/>
                <a:tab pos="5589905" algn="l"/>
                <a:tab pos="7175500" algn="l"/>
                <a:tab pos="8441055" algn="l"/>
                <a:tab pos="9154795" algn="l"/>
              </a:tabLst>
            </a:pPr>
            <a:endParaRPr sz="2750" dirty="0">
              <a:latin typeface="Calibri"/>
              <a:cs typeface="Calibri"/>
            </a:endParaRPr>
          </a:p>
        </p:txBody>
      </p:sp>
      <p:sp>
        <p:nvSpPr>
          <p:cNvPr id="6" name="object 6"/>
          <p:cNvSpPr/>
          <p:nvPr/>
        </p:nvSpPr>
        <p:spPr>
          <a:xfrm>
            <a:off x="0" y="1100175"/>
            <a:ext cx="12192635" cy="12700"/>
          </a:xfrm>
          <a:custGeom>
            <a:avLst/>
            <a:gdLst/>
            <a:ahLst/>
            <a:cxnLst/>
            <a:rect l="l" t="t" r="r" b="b"/>
            <a:pathLst>
              <a:path w="12192635" h="12700">
                <a:moveTo>
                  <a:pt x="0" y="0"/>
                </a:moveTo>
                <a:lnTo>
                  <a:pt x="12192114" y="12585"/>
                </a:lnTo>
              </a:path>
            </a:pathLst>
          </a:custGeom>
          <a:ln w="6479">
            <a:solidFill>
              <a:srgbClr val="7E7E7E"/>
            </a:solidFill>
          </a:ln>
        </p:spPr>
        <p:txBody>
          <a:bodyPr wrap="square" lIns="0" tIns="0" rIns="0" bIns="0" rtlCol="0"/>
          <a:lstStyle/>
          <a:p>
            <a:endParaRPr dirty="0"/>
          </a:p>
        </p:txBody>
      </p:sp>
      <p:sp>
        <p:nvSpPr>
          <p:cNvPr id="8" name="object 8"/>
          <p:cNvSpPr txBox="1"/>
          <p:nvPr/>
        </p:nvSpPr>
        <p:spPr>
          <a:xfrm>
            <a:off x="11832538" y="6544246"/>
            <a:ext cx="307975" cy="254000"/>
          </a:xfrm>
          <a:prstGeom prst="rect">
            <a:avLst/>
          </a:prstGeom>
        </p:spPr>
        <p:txBody>
          <a:bodyPr vert="horz" wrap="square" lIns="0" tIns="0" rIns="0" bIns="0" rtlCol="0">
            <a:spAutoFit/>
          </a:bodyPr>
          <a:lstStyle/>
          <a:p>
            <a:pPr marL="38100">
              <a:lnSpc>
                <a:spcPts val="1810"/>
              </a:lnSpc>
            </a:pPr>
            <a:fld id="{81D60167-4931-47E6-BA6A-407CBD079E47}" type="slidenum">
              <a:rPr sz="1800" dirty="0">
                <a:solidFill>
                  <a:srgbClr val="FFFFFF"/>
                </a:solidFill>
                <a:latin typeface="Calibri"/>
                <a:cs typeface="Calibri"/>
              </a:rPr>
              <a:t>22</a:t>
            </a:fld>
            <a:endParaRPr sz="1800" dirty="0">
              <a:latin typeface="Calibri"/>
              <a:cs typeface="Calibri"/>
            </a:endParaRPr>
          </a:p>
        </p:txBody>
      </p:sp>
      <p:sp>
        <p:nvSpPr>
          <p:cNvPr id="9" name="object 38">
            <a:extLst>
              <a:ext uri="{FF2B5EF4-FFF2-40B4-BE49-F238E27FC236}">
                <a16:creationId xmlns:a16="http://schemas.microsoft.com/office/drawing/2014/main" id="{3BC2DA62-8313-463B-9B9E-478A2F9617EE}"/>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9350" y="98334"/>
            <a:ext cx="8692515" cy="813043"/>
          </a:xfrm>
          <a:prstGeom prst="rect">
            <a:avLst/>
          </a:prstGeom>
        </p:spPr>
        <p:txBody>
          <a:bodyPr vert="horz" wrap="square" lIns="0" tIns="12700" rIns="0" bIns="0" rtlCol="0">
            <a:spAutoFit/>
          </a:bodyPr>
          <a:lstStyle/>
          <a:p>
            <a:pPr marL="12700">
              <a:lnSpc>
                <a:spcPct val="100000"/>
              </a:lnSpc>
              <a:spcBef>
                <a:spcPts val="100"/>
              </a:spcBef>
            </a:pPr>
            <a:r>
              <a:rPr lang="fr-FR" sz="2600" spc="-35" dirty="0"/>
              <a:t>Contrôle de la température pour conserver la teneur des vaccins contre la COVID-19 </a:t>
            </a:r>
            <a:endParaRPr sz="2600" dirty="0"/>
          </a:p>
        </p:txBody>
      </p:sp>
      <p:sp>
        <p:nvSpPr>
          <p:cNvPr id="3" name="object 3"/>
          <p:cNvSpPr txBox="1"/>
          <p:nvPr/>
        </p:nvSpPr>
        <p:spPr>
          <a:xfrm>
            <a:off x="300863" y="1472160"/>
            <a:ext cx="11650345" cy="4742324"/>
          </a:xfrm>
          <a:prstGeom prst="rect">
            <a:avLst/>
          </a:prstGeom>
        </p:spPr>
        <p:txBody>
          <a:bodyPr vert="horz" wrap="square" lIns="0" tIns="12700" rIns="0" bIns="0" rtlCol="0">
            <a:spAutoFit/>
          </a:bodyPr>
          <a:lstStyle/>
          <a:p>
            <a:pPr marL="238760" marR="5080" indent="-226695" algn="just">
              <a:lnSpc>
                <a:spcPct val="119600"/>
              </a:lnSpc>
              <a:spcBef>
                <a:spcPts val="100"/>
              </a:spcBef>
              <a:buFont typeface="Arial MT"/>
              <a:buChar char="•"/>
              <a:tabLst>
                <a:tab pos="239395" algn="l"/>
              </a:tabLst>
            </a:pPr>
            <a:r>
              <a:rPr lang="fr-FR" sz="2800" spc="-45" dirty="0">
                <a:cs typeface="Calibri"/>
              </a:rPr>
              <a:t>Aux niveaux fédéral, fédéré et zonal, des dispositifs de contrôle à distance de la température sont utilisés pour s’assurer que les vaccins sont maintenus dans une gamme de température recommandée.</a:t>
            </a:r>
          </a:p>
          <a:p>
            <a:pPr marL="238760" marR="5080" indent="-226695" algn="just">
              <a:lnSpc>
                <a:spcPct val="119600"/>
              </a:lnSpc>
              <a:spcBef>
                <a:spcPts val="100"/>
              </a:spcBef>
              <a:buFont typeface="Arial MT"/>
              <a:buChar char="•"/>
              <a:tabLst>
                <a:tab pos="239395" algn="l"/>
              </a:tabLst>
            </a:pPr>
            <a:endParaRPr sz="3500" dirty="0">
              <a:latin typeface="Calibri"/>
              <a:cs typeface="Calibri"/>
            </a:endParaRPr>
          </a:p>
          <a:p>
            <a:pPr marL="238760" marR="5715" indent="-226695" algn="just">
              <a:lnSpc>
                <a:spcPct val="119600"/>
              </a:lnSpc>
              <a:spcBef>
                <a:spcPts val="5"/>
              </a:spcBef>
              <a:buFont typeface="Arial MT"/>
              <a:buChar char="•"/>
              <a:tabLst>
                <a:tab pos="239395" algn="l"/>
              </a:tabLst>
            </a:pPr>
            <a:r>
              <a:rPr lang="fr-FR" sz="2800" spc="-45" dirty="0">
                <a:cs typeface="Calibri"/>
              </a:rPr>
              <a:t>Dans les entrepôts frigorifiques et les établissements de santé des ZAL, 30 appareils D-T-R (enregistreur de température sur 30 jours) sont utilisés</a:t>
            </a:r>
            <a:r>
              <a:rPr sz="2800" spc="-10" dirty="0">
                <a:latin typeface="Calibri"/>
                <a:cs typeface="Calibri"/>
              </a:rPr>
              <a:t>.</a:t>
            </a:r>
            <a:endParaRPr sz="2800" dirty="0">
              <a:latin typeface="Calibri"/>
              <a:cs typeface="Calibri"/>
            </a:endParaRPr>
          </a:p>
          <a:p>
            <a:pPr>
              <a:lnSpc>
                <a:spcPct val="100000"/>
              </a:lnSpc>
              <a:spcBef>
                <a:spcPts val="5"/>
              </a:spcBef>
              <a:buFont typeface="Arial MT"/>
              <a:buChar char="•"/>
            </a:pPr>
            <a:endParaRPr sz="4050" dirty="0">
              <a:latin typeface="Calibri"/>
              <a:cs typeface="Calibri"/>
            </a:endParaRPr>
          </a:p>
          <a:p>
            <a:pPr marL="238760" indent="-226695">
              <a:lnSpc>
                <a:spcPct val="100000"/>
              </a:lnSpc>
              <a:buFont typeface="Arial MT"/>
              <a:buChar char="•"/>
              <a:tabLst>
                <a:tab pos="239395" algn="l"/>
              </a:tabLst>
            </a:pPr>
            <a:r>
              <a:rPr lang="fr-FR" sz="2800" spc="-45" dirty="0">
                <a:cs typeface="Calibri"/>
              </a:rPr>
              <a:t>À tous les niveaux, les relevés de température sont cartographiés deux fois par jour.</a:t>
            </a:r>
            <a:endParaRPr sz="2800" dirty="0">
              <a:latin typeface="Calibri"/>
              <a:cs typeface="Calibri"/>
            </a:endParaRPr>
          </a:p>
        </p:txBody>
      </p:sp>
      <p:sp>
        <p:nvSpPr>
          <p:cNvPr id="4" name="object 4"/>
          <p:cNvSpPr/>
          <p:nvPr/>
        </p:nvSpPr>
        <p:spPr>
          <a:xfrm>
            <a:off x="0" y="1150937"/>
            <a:ext cx="12192635" cy="12700"/>
          </a:xfrm>
          <a:custGeom>
            <a:avLst/>
            <a:gdLst/>
            <a:ahLst/>
            <a:cxnLst/>
            <a:rect l="l" t="t" r="r" b="b"/>
            <a:pathLst>
              <a:path w="12192635" h="12700">
                <a:moveTo>
                  <a:pt x="0" y="0"/>
                </a:moveTo>
                <a:lnTo>
                  <a:pt x="12192114" y="12585"/>
                </a:lnTo>
              </a:path>
            </a:pathLst>
          </a:custGeom>
          <a:ln w="6479">
            <a:solidFill>
              <a:srgbClr val="7E7E7E"/>
            </a:solidFill>
          </a:ln>
        </p:spPr>
        <p:txBody>
          <a:bodyPr wrap="square" lIns="0" tIns="0" rIns="0" bIns="0" rtlCol="0"/>
          <a:lstStyle/>
          <a:p>
            <a:endParaRPr dirty="0"/>
          </a:p>
        </p:txBody>
      </p:sp>
      <p:sp>
        <p:nvSpPr>
          <p:cNvPr id="6" name="object 6"/>
          <p:cNvSpPr txBox="1"/>
          <p:nvPr/>
        </p:nvSpPr>
        <p:spPr>
          <a:xfrm>
            <a:off x="11832538" y="6544246"/>
            <a:ext cx="307975" cy="254000"/>
          </a:xfrm>
          <a:prstGeom prst="rect">
            <a:avLst/>
          </a:prstGeom>
        </p:spPr>
        <p:txBody>
          <a:bodyPr vert="horz" wrap="square" lIns="0" tIns="0" rIns="0" bIns="0" rtlCol="0">
            <a:spAutoFit/>
          </a:bodyPr>
          <a:lstStyle/>
          <a:p>
            <a:pPr marL="38100">
              <a:lnSpc>
                <a:spcPts val="1810"/>
              </a:lnSpc>
            </a:pPr>
            <a:fld id="{81D60167-4931-47E6-BA6A-407CBD079E47}" type="slidenum">
              <a:rPr sz="1800" dirty="0">
                <a:solidFill>
                  <a:srgbClr val="FFFFFF"/>
                </a:solidFill>
                <a:latin typeface="Calibri"/>
                <a:cs typeface="Calibri"/>
              </a:rPr>
              <a:t>23</a:t>
            </a:fld>
            <a:endParaRPr sz="1800" dirty="0">
              <a:latin typeface="Calibri"/>
              <a:cs typeface="Calibri"/>
            </a:endParaRPr>
          </a:p>
        </p:txBody>
      </p:sp>
      <p:sp>
        <p:nvSpPr>
          <p:cNvPr id="7" name="object 38">
            <a:extLst>
              <a:ext uri="{FF2B5EF4-FFF2-40B4-BE49-F238E27FC236}">
                <a16:creationId xmlns:a16="http://schemas.microsoft.com/office/drawing/2014/main" id="{5925436F-22EC-4ED2-B9E7-C84B5CD4CC8C}"/>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304" y="289699"/>
            <a:ext cx="9149246" cy="825867"/>
          </a:xfrm>
          <a:prstGeom prst="rect">
            <a:avLst/>
          </a:prstGeom>
        </p:spPr>
        <p:txBody>
          <a:bodyPr vert="horz" wrap="square" lIns="0" tIns="12700" rIns="0" bIns="0" rtlCol="0">
            <a:spAutoFit/>
          </a:bodyPr>
          <a:lstStyle/>
          <a:p>
            <a:pPr marL="12700">
              <a:lnSpc>
                <a:spcPct val="100000"/>
              </a:lnSpc>
              <a:spcBef>
                <a:spcPts val="100"/>
              </a:spcBef>
            </a:pPr>
            <a:r>
              <a:rPr lang="gsw-FR" sz="2600" spc="-10"/>
              <a:t>Distribution des vaccins contre la COVID-19
</a:t>
            </a:r>
            <a:endParaRPr lang="gsw-FR" sz="2600"/>
          </a:p>
        </p:txBody>
      </p:sp>
      <p:sp>
        <p:nvSpPr>
          <p:cNvPr id="3" name="object 3"/>
          <p:cNvSpPr txBox="1"/>
          <p:nvPr/>
        </p:nvSpPr>
        <p:spPr>
          <a:xfrm>
            <a:off x="245059" y="1141969"/>
            <a:ext cx="11374755" cy="4579202"/>
          </a:xfrm>
          <a:prstGeom prst="rect">
            <a:avLst/>
          </a:prstGeom>
        </p:spPr>
        <p:txBody>
          <a:bodyPr vert="horz" wrap="square" lIns="0" tIns="12700" rIns="0" bIns="0" rtlCol="0">
            <a:spAutoFit/>
          </a:bodyPr>
          <a:lstStyle/>
          <a:p>
            <a:pPr marL="240029" marR="5715" indent="-227965" algn="just">
              <a:lnSpc>
                <a:spcPct val="110000"/>
              </a:lnSpc>
              <a:spcBef>
                <a:spcPts val="100"/>
              </a:spcBef>
              <a:buFont typeface="Arial MT"/>
              <a:buChar char="•"/>
              <a:tabLst>
                <a:tab pos="240665" algn="l"/>
              </a:tabLst>
            </a:pPr>
            <a:r>
              <a:rPr lang="fr-FR" sz="2000" spc="-15" dirty="0">
                <a:solidFill>
                  <a:srgbClr val="072E3A"/>
                </a:solidFill>
                <a:cs typeface="Calibri"/>
              </a:rPr>
              <a:t>Les vaccins contre la COVID-19 et les fournitures COVID-19 seront distribués par le biais d’un système de poussée du niveau national (fédéral) aux entrepôts frigorifiques zonaux, puis de ces entrepôts zonaux aux trente-six centres de réfrigération des États de la Fédération, ainsi qu’à celui du Territoire de la capitale fédérale (TCF).</a:t>
            </a:r>
            <a:endParaRPr sz="2000" dirty="0">
              <a:latin typeface="Calibri"/>
              <a:cs typeface="Calibri"/>
            </a:endParaRPr>
          </a:p>
          <a:p>
            <a:pPr marL="240029" marR="5080" indent="-227965" algn="just">
              <a:lnSpc>
                <a:spcPct val="110000"/>
              </a:lnSpc>
              <a:spcBef>
                <a:spcPts val="995"/>
              </a:spcBef>
              <a:buClr>
                <a:srgbClr val="072E3A"/>
              </a:buClr>
              <a:buFont typeface="Arial MT"/>
              <a:buChar char="•"/>
              <a:tabLst>
                <a:tab pos="351155" algn="l"/>
              </a:tabLst>
            </a:pPr>
            <a:r>
              <a:rPr sz="2000" dirty="0"/>
              <a:t>	</a:t>
            </a:r>
            <a:r>
              <a:rPr lang="fr-FR" sz="2000" spc="-10" dirty="0">
                <a:solidFill>
                  <a:srgbClr val="072E3A"/>
                </a:solidFill>
                <a:cs typeface="Calibri"/>
              </a:rPr>
              <a:t>La distribution sera financée par le gouvernement fédéral par l’intermédiaire d’entreprises de logistique tierce (3PL)</a:t>
            </a:r>
            <a:r>
              <a:rPr lang="fr-FR" sz="2000" spc="-10" dirty="0">
                <a:solidFill>
                  <a:srgbClr val="072E3A"/>
                </a:solidFill>
                <a:latin typeface="Calibri"/>
                <a:cs typeface="Calibri"/>
              </a:rPr>
              <a:t>.</a:t>
            </a:r>
            <a:endParaRPr sz="2000" dirty="0">
              <a:latin typeface="Calibri"/>
              <a:cs typeface="Calibri"/>
            </a:endParaRPr>
          </a:p>
          <a:p>
            <a:pPr marL="240029" indent="-227965" algn="just">
              <a:lnSpc>
                <a:spcPct val="100000"/>
              </a:lnSpc>
              <a:spcBef>
                <a:spcPts val="1280"/>
              </a:spcBef>
              <a:buFont typeface="Arial MT"/>
              <a:buChar char="•"/>
              <a:tabLst>
                <a:tab pos="240665" algn="l"/>
              </a:tabLst>
            </a:pPr>
            <a:r>
              <a:rPr lang="fr-FR" sz="2000" spc="-10" dirty="0">
                <a:solidFill>
                  <a:srgbClr val="072E3A"/>
                </a:solidFill>
                <a:cs typeface="Calibri"/>
              </a:rPr>
              <a:t>La distribution reposera sur un </a:t>
            </a:r>
            <a:r>
              <a:rPr lang="fr-FR" sz="2000" spc="-10" dirty="0" err="1">
                <a:solidFill>
                  <a:srgbClr val="072E3A"/>
                </a:solidFill>
                <a:cs typeface="Calibri"/>
              </a:rPr>
              <a:t>microplan</a:t>
            </a:r>
            <a:r>
              <a:rPr lang="fr-FR" sz="2000" spc="-10" dirty="0">
                <a:solidFill>
                  <a:srgbClr val="072E3A"/>
                </a:solidFill>
                <a:cs typeface="Calibri"/>
              </a:rPr>
              <a:t> vérifié soumis par les États fédérés.</a:t>
            </a:r>
            <a:endParaRPr sz="2000" dirty="0">
              <a:latin typeface="Calibri"/>
              <a:cs typeface="Calibri"/>
            </a:endParaRPr>
          </a:p>
          <a:p>
            <a:pPr marL="240029" marR="97155" indent="-227965" algn="just">
              <a:lnSpc>
                <a:spcPct val="110100"/>
              </a:lnSpc>
              <a:spcBef>
                <a:spcPts val="985"/>
              </a:spcBef>
              <a:buFont typeface="Arial MT"/>
              <a:buChar char="•"/>
              <a:tabLst>
                <a:tab pos="240665" algn="l"/>
              </a:tabLst>
            </a:pPr>
            <a:r>
              <a:rPr lang="fr-FR" sz="2000" spc="-10" dirty="0">
                <a:solidFill>
                  <a:srgbClr val="072E3A"/>
                </a:solidFill>
                <a:cs typeface="Calibri"/>
              </a:rPr>
              <a:t>Les vaccins groupés seront distribués aux entrepôts frigorifiques des ZAL, et, lors de leur mise en œuvre, aux établissements de santé disposant d’une capacité d’entreposage frigorifique.
Les vaccins seront transportés dans des boîtes réfrigérées en utilisant des paquets glacés (briquettes) conditionnés qui serviront de  fluide de refroidissement, chaque boîte froide aura une étiquette de congélation, car le vaccin AstraZeneca est sensible au gel.</a:t>
            </a:r>
            <a:endParaRPr sz="2000" dirty="0">
              <a:latin typeface="Calibri"/>
              <a:cs typeface="Calibri"/>
            </a:endParaRPr>
          </a:p>
        </p:txBody>
      </p:sp>
      <p:sp>
        <p:nvSpPr>
          <p:cNvPr id="4" name="object 4"/>
          <p:cNvSpPr/>
          <p:nvPr/>
        </p:nvSpPr>
        <p:spPr>
          <a:xfrm>
            <a:off x="0" y="1062012"/>
            <a:ext cx="12192635" cy="12700"/>
          </a:xfrm>
          <a:custGeom>
            <a:avLst/>
            <a:gdLst/>
            <a:ahLst/>
            <a:cxnLst/>
            <a:rect l="l" t="t" r="r" b="b"/>
            <a:pathLst>
              <a:path w="12192635" h="12700">
                <a:moveTo>
                  <a:pt x="0" y="0"/>
                </a:moveTo>
                <a:lnTo>
                  <a:pt x="12192114" y="12585"/>
                </a:lnTo>
              </a:path>
            </a:pathLst>
          </a:custGeom>
          <a:ln w="6479">
            <a:solidFill>
              <a:srgbClr val="7E7E7E"/>
            </a:solidFill>
          </a:ln>
        </p:spPr>
        <p:txBody>
          <a:bodyPr wrap="square" lIns="0" tIns="0" rIns="0" bIns="0" rtlCol="0"/>
          <a:lstStyle/>
          <a:p>
            <a:endParaRPr dirty="0"/>
          </a:p>
        </p:txBody>
      </p:sp>
      <p:sp>
        <p:nvSpPr>
          <p:cNvPr id="6" name="object 6"/>
          <p:cNvSpPr txBox="1"/>
          <p:nvPr/>
        </p:nvSpPr>
        <p:spPr>
          <a:xfrm>
            <a:off x="11832538" y="6544246"/>
            <a:ext cx="307975" cy="254000"/>
          </a:xfrm>
          <a:prstGeom prst="rect">
            <a:avLst/>
          </a:prstGeom>
        </p:spPr>
        <p:txBody>
          <a:bodyPr vert="horz" wrap="square" lIns="0" tIns="0" rIns="0" bIns="0" rtlCol="0">
            <a:spAutoFit/>
          </a:bodyPr>
          <a:lstStyle/>
          <a:p>
            <a:pPr marL="38100">
              <a:lnSpc>
                <a:spcPts val="1810"/>
              </a:lnSpc>
            </a:pPr>
            <a:fld id="{81D60167-4931-47E6-BA6A-407CBD079E47}" type="slidenum">
              <a:rPr sz="1800" dirty="0">
                <a:solidFill>
                  <a:srgbClr val="FFFFFF"/>
                </a:solidFill>
                <a:latin typeface="Calibri"/>
                <a:cs typeface="Calibri"/>
              </a:rPr>
              <a:t>24</a:t>
            </a:fld>
            <a:endParaRPr sz="1800" dirty="0">
              <a:latin typeface="Calibri"/>
              <a:cs typeface="Calibri"/>
            </a:endParaRPr>
          </a:p>
        </p:txBody>
      </p:sp>
      <p:sp>
        <p:nvSpPr>
          <p:cNvPr id="7" name="object 38">
            <a:extLst>
              <a:ext uri="{FF2B5EF4-FFF2-40B4-BE49-F238E27FC236}">
                <a16:creationId xmlns:a16="http://schemas.microsoft.com/office/drawing/2014/main" id="{A03A0C57-4442-4B31-8826-68C15BE854C8}"/>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4663" y="243979"/>
            <a:ext cx="9544050" cy="1010533"/>
          </a:xfrm>
          <a:prstGeom prst="rect">
            <a:avLst/>
          </a:prstGeom>
        </p:spPr>
        <p:txBody>
          <a:bodyPr vert="horz" wrap="square" lIns="0" tIns="12700" rIns="0" bIns="0" rtlCol="0">
            <a:spAutoFit/>
          </a:bodyPr>
          <a:lstStyle/>
          <a:p>
            <a:pPr marL="12700">
              <a:lnSpc>
                <a:spcPct val="100000"/>
              </a:lnSpc>
              <a:spcBef>
                <a:spcPts val="100"/>
              </a:spcBef>
            </a:pPr>
            <a:r>
              <a:rPr lang="fr-FR" sz="3200" spc="-30" dirty="0"/>
              <a:t>Responsabilité, traçabilité et logistique inverse
</a:t>
            </a:r>
            <a:endParaRPr sz="3200" dirty="0"/>
          </a:p>
        </p:txBody>
      </p:sp>
      <p:sp>
        <p:nvSpPr>
          <p:cNvPr id="3" name="object 3"/>
          <p:cNvSpPr txBox="1"/>
          <p:nvPr/>
        </p:nvSpPr>
        <p:spPr>
          <a:xfrm>
            <a:off x="270624" y="1245870"/>
            <a:ext cx="11666220" cy="4949175"/>
          </a:xfrm>
          <a:prstGeom prst="rect">
            <a:avLst/>
          </a:prstGeom>
        </p:spPr>
        <p:txBody>
          <a:bodyPr vert="horz" wrap="square" lIns="0" tIns="53975" rIns="0" bIns="0" rtlCol="0">
            <a:spAutoFit/>
          </a:bodyPr>
          <a:lstStyle/>
          <a:p>
            <a:pPr marL="239395" marR="6350" indent="-227329" algn="just">
              <a:lnSpc>
                <a:spcPts val="2590"/>
              </a:lnSpc>
              <a:spcBef>
                <a:spcPts val="425"/>
              </a:spcBef>
              <a:buFont typeface="Arial MT"/>
              <a:buChar char="•"/>
              <a:tabLst>
                <a:tab pos="240029" algn="l"/>
              </a:tabLst>
            </a:pPr>
            <a:r>
              <a:rPr lang="fr-FR" sz="2400" spc="-25" dirty="0">
                <a:cs typeface="Calibri"/>
              </a:rPr>
              <a:t>Les vaccins seront émis par numéro de lots qui seront clairement documentés dans les entrepôts d’émission et de réception.
</a:t>
            </a:r>
            <a:r>
              <a:rPr lang="fr-FR" sz="2400" spc="-20" dirty="0">
                <a:cs typeface="Calibri"/>
              </a:rPr>
              <a:t>Chaque envoi de vaccins sera accompagné d’un personnel de sécurité armé et de validateurs.</a:t>
            </a:r>
            <a:endParaRPr sz="2400" dirty="0">
              <a:latin typeface="Calibri"/>
              <a:cs typeface="Calibri"/>
            </a:endParaRPr>
          </a:p>
          <a:p>
            <a:pPr marL="239395" marR="5715" indent="-227329" algn="just">
              <a:lnSpc>
                <a:spcPct val="90100"/>
              </a:lnSpc>
              <a:spcBef>
                <a:spcPts val="994"/>
              </a:spcBef>
              <a:buFont typeface="Arial MT"/>
              <a:buChar char="•"/>
              <a:tabLst>
                <a:tab pos="240029" algn="l"/>
              </a:tabLst>
            </a:pPr>
            <a:r>
              <a:rPr lang="en-ZA" sz="2400" spc="-15" dirty="0">
                <a:latin typeface="Calibri"/>
                <a:cs typeface="Calibri"/>
              </a:rPr>
              <a:t>La </a:t>
            </a:r>
            <a:r>
              <a:rPr sz="2400" spc="-15" dirty="0">
                <a:latin typeface="Calibri"/>
                <a:cs typeface="Calibri"/>
              </a:rPr>
              <a:t>NPHCDA </a:t>
            </a:r>
            <a:r>
              <a:rPr lang="fr-FR" sz="2400" spc="-5" dirty="0">
                <a:cs typeface="Calibri"/>
              </a:rPr>
              <a:t>tirera parti de l’expérience de la vaccination contre la poliomyélite pour sélectionner les agents chargés de garantir la  responsabilisation en matière de vaccins (VAO) aux niveaux national (fédéral), des États fédérés, des ZAL et des districts, qui seront nommés en s’appuyant sur des TdR clairs, pour soutenir la responsabilité liée aux vaccins.</a:t>
            </a:r>
            <a:endParaRPr sz="2400" dirty="0">
              <a:latin typeface="Calibri"/>
              <a:cs typeface="Calibri"/>
            </a:endParaRPr>
          </a:p>
          <a:p>
            <a:pPr marL="239395" marR="5080" indent="-227329">
              <a:lnSpc>
                <a:spcPts val="2590"/>
              </a:lnSpc>
              <a:spcBef>
                <a:spcPts val="1025"/>
              </a:spcBef>
              <a:buFont typeface="Arial MT"/>
              <a:buChar char="•"/>
              <a:tabLst>
                <a:tab pos="240029" algn="l"/>
              </a:tabLst>
            </a:pPr>
            <a:r>
              <a:rPr lang="fr-FR" sz="2400" spc="-10" dirty="0">
                <a:cs typeface="Calibri"/>
              </a:rPr>
              <a:t>Les VAO tiendront des registres des quantités de vaccins et des numéros de lots et veilleront au dénombrement physique de tous les flacons retournés (ouverts et non ouverts</a:t>
            </a:r>
            <a:r>
              <a:rPr sz="2400" spc="-10" dirty="0">
                <a:latin typeface="Calibri"/>
                <a:cs typeface="Calibri"/>
              </a:rPr>
              <a:t>)</a:t>
            </a:r>
            <a:r>
              <a:rPr lang="en-ZA" sz="2400" spc="-10" dirty="0">
                <a:latin typeface="Calibri"/>
                <a:cs typeface="Calibri"/>
              </a:rPr>
              <a:t>.</a:t>
            </a:r>
            <a:endParaRPr sz="2400" dirty="0">
              <a:latin typeface="Calibri"/>
              <a:cs typeface="Calibri"/>
            </a:endParaRPr>
          </a:p>
          <a:p>
            <a:pPr marL="239395" marR="7620" indent="-227329">
              <a:lnSpc>
                <a:spcPts val="2590"/>
              </a:lnSpc>
              <a:spcBef>
                <a:spcPts val="1000"/>
              </a:spcBef>
              <a:buFont typeface="Arial MT"/>
              <a:buChar char="•"/>
              <a:tabLst>
                <a:tab pos="240029" algn="l"/>
              </a:tabLst>
            </a:pPr>
            <a:r>
              <a:rPr lang="fr-FR" sz="2400" spc="-10" dirty="0">
                <a:cs typeface="Calibri"/>
              </a:rPr>
              <a:t>Quotidiennement, les VAO passeront également en revue les données sur l’émission, la réception et l’utilisation des vaccins.
Les VAOs veilleront également à ce que les dossiers sur la logistique inverse (flacons utilisables, perforés/endommagés et boîtes de sécurité remplies) soient correctement tenus.</a:t>
            </a:r>
            <a:endParaRPr sz="2400" dirty="0">
              <a:latin typeface="Calibri"/>
              <a:cs typeface="Calibri"/>
            </a:endParaRPr>
          </a:p>
        </p:txBody>
      </p:sp>
      <p:sp>
        <p:nvSpPr>
          <p:cNvPr id="4" name="object 4"/>
          <p:cNvSpPr/>
          <p:nvPr/>
        </p:nvSpPr>
        <p:spPr>
          <a:xfrm>
            <a:off x="0" y="1062012"/>
            <a:ext cx="12192635" cy="12700"/>
          </a:xfrm>
          <a:custGeom>
            <a:avLst/>
            <a:gdLst/>
            <a:ahLst/>
            <a:cxnLst/>
            <a:rect l="l" t="t" r="r" b="b"/>
            <a:pathLst>
              <a:path w="12192635" h="12700">
                <a:moveTo>
                  <a:pt x="0" y="0"/>
                </a:moveTo>
                <a:lnTo>
                  <a:pt x="12192114" y="12585"/>
                </a:lnTo>
              </a:path>
            </a:pathLst>
          </a:custGeom>
          <a:ln w="6479">
            <a:solidFill>
              <a:srgbClr val="7E7E7E"/>
            </a:solidFill>
          </a:ln>
        </p:spPr>
        <p:txBody>
          <a:bodyPr wrap="square" lIns="0" tIns="0" rIns="0" bIns="0" rtlCol="0"/>
          <a:lstStyle/>
          <a:p>
            <a:endParaRPr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41910">
              <a:lnSpc>
                <a:spcPts val="2010"/>
              </a:lnSpc>
            </a:pPr>
            <a:fld id="{81D60167-4931-47E6-BA6A-407CBD079E47}" type="slidenum">
              <a:rPr spc="15" dirty="0"/>
              <a:t>25</a:t>
            </a:fld>
            <a:endParaRPr spc="15" dirty="0"/>
          </a:p>
        </p:txBody>
      </p:sp>
      <p:sp>
        <p:nvSpPr>
          <p:cNvPr id="7" name="object 38">
            <a:extLst>
              <a:ext uri="{FF2B5EF4-FFF2-40B4-BE49-F238E27FC236}">
                <a16:creationId xmlns:a16="http://schemas.microsoft.com/office/drawing/2014/main" id="{04E09658-ADE2-4D2A-8065-C8B0AC57B0F9}"/>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80756" y="761758"/>
            <a:ext cx="8892540" cy="5508625"/>
            <a:chOff x="1580756" y="761758"/>
            <a:chExt cx="8892540" cy="5508625"/>
          </a:xfrm>
        </p:grpSpPr>
        <p:pic>
          <p:nvPicPr>
            <p:cNvPr id="3" name="object 3"/>
            <p:cNvPicPr/>
            <p:nvPr/>
          </p:nvPicPr>
          <p:blipFill>
            <a:blip r:embed="rId2" cstate="print"/>
            <a:stretch>
              <a:fillRect/>
            </a:stretch>
          </p:blipFill>
          <p:spPr>
            <a:xfrm>
              <a:off x="3319564" y="761758"/>
              <a:ext cx="2847962" cy="3035160"/>
            </a:xfrm>
            <a:prstGeom prst="rect">
              <a:avLst/>
            </a:prstGeom>
          </p:spPr>
        </p:pic>
        <p:pic>
          <p:nvPicPr>
            <p:cNvPr id="4" name="object 4"/>
            <p:cNvPicPr/>
            <p:nvPr/>
          </p:nvPicPr>
          <p:blipFill>
            <a:blip r:embed="rId3" cstate="print"/>
            <a:stretch>
              <a:fillRect/>
            </a:stretch>
          </p:blipFill>
          <p:spPr>
            <a:xfrm>
              <a:off x="1798561" y="3544557"/>
              <a:ext cx="3029038" cy="2725559"/>
            </a:xfrm>
            <a:prstGeom prst="rect">
              <a:avLst/>
            </a:prstGeom>
          </p:spPr>
        </p:pic>
        <p:pic>
          <p:nvPicPr>
            <p:cNvPr id="5" name="object 5"/>
            <p:cNvPicPr/>
            <p:nvPr/>
          </p:nvPicPr>
          <p:blipFill>
            <a:blip r:embed="rId4" cstate="print"/>
            <a:stretch>
              <a:fillRect/>
            </a:stretch>
          </p:blipFill>
          <p:spPr>
            <a:xfrm>
              <a:off x="6811924" y="761758"/>
              <a:ext cx="3660838" cy="3035160"/>
            </a:xfrm>
            <a:prstGeom prst="rect">
              <a:avLst/>
            </a:prstGeom>
          </p:spPr>
        </p:pic>
        <p:pic>
          <p:nvPicPr>
            <p:cNvPr id="6" name="object 6"/>
            <p:cNvPicPr/>
            <p:nvPr/>
          </p:nvPicPr>
          <p:blipFill>
            <a:blip r:embed="rId5" cstate="print"/>
            <a:stretch>
              <a:fillRect/>
            </a:stretch>
          </p:blipFill>
          <p:spPr>
            <a:xfrm>
              <a:off x="5448236" y="3460318"/>
              <a:ext cx="3301923" cy="2809798"/>
            </a:xfrm>
            <a:prstGeom prst="rect">
              <a:avLst/>
            </a:prstGeom>
          </p:spPr>
        </p:pic>
        <p:sp>
          <p:nvSpPr>
            <p:cNvPr id="7" name="object 7"/>
            <p:cNvSpPr/>
            <p:nvPr/>
          </p:nvSpPr>
          <p:spPr>
            <a:xfrm>
              <a:off x="1580756" y="799922"/>
              <a:ext cx="1694180" cy="1798955"/>
            </a:xfrm>
            <a:custGeom>
              <a:avLst/>
              <a:gdLst/>
              <a:ahLst/>
              <a:cxnLst/>
              <a:rect l="l" t="t" r="r" b="b"/>
              <a:pathLst>
                <a:path w="1694179" h="1798955">
                  <a:moveTo>
                    <a:pt x="1693799" y="0"/>
                  </a:moveTo>
                  <a:lnTo>
                    <a:pt x="0" y="0"/>
                  </a:lnTo>
                  <a:lnTo>
                    <a:pt x="0" y="1798916"/>
                  </a:lnTo>
                  <a:lnTo>
                    <a:pt x="847090" y="1798916"/>
                  </a:lnTo>
                  <a:lnTo>
                    <a:pt x="1693799" y="1798916"/>
                  </a:lnTo>
                  <a:lnTo>
                    <a:pt x="1693799" y="0"/>
                  </a:lnTo>
                  <a:close/>
                </a:path>
              </a:pathLst>
            </a:custGeom>
            <a:solidFill>
              <a:srgbClr val="DDEAF6"/>
            </a:solidFill>
          </p:spPr>
          <p:txBody>
            <a:bodyPr wrap="square" lIns="0" tIns="0" rIns="0" bIns="0" rtlCol="0"/>
            <a:lstStyle/>
            <a:p>
              <a:endParaRPr dirty="0"/>
            </a:p>
          </p:txBody>
        </p:sp>
      </p:grpSp>
      <p:sp>
        <p:nvSpPr>
          <p:cNvPr id="8" name="object 8"/>
          <p:cNvSpPr txBox="1"/>
          <p:nvPr/>
        </p:nvSpPr>
        <p:spPr>
          <a:xfrm>
            <a:off x="1658784" y="834377"/>
            <a:ext cx="1616151" cy="1736373"/>
          </a:xfrm>
          <a:prstGeom prst="rect">
            <a:avLst/>
          </a:prstGeom>
        </p:spPr>
        <p:txBody>
          <a:bodyPr vert="horz" wrap="square" lIns="0" tIns="12700" rIns="0" bIns="0" rtlCol="0">
            <a:spAutoFit/>
          </a:bodyPr>
          <a:lstStyle/>
          <a:p>
            <a:pPr marL="12700" marR="184150">
              <a:lnSpc>
                <a:spcPct val="99800"/>
              </a:lnSpc>
              <a:spcBef>
                <a:spcPts val="100"/>
              </a:spcBef>
            </a:pPr>
            <a:r>
              <a:rPr lang="en-ZA" sz="1400" spc="-5" dirty="0">
                <a:latin typeface="Calibri Light"/>
                <a:cs typeface="Calibri Light"/>
              </a:rPr>
              <a:t>Parc de camions de la </a:t>
            </a:r>
            <a:r>
              <a:rPr sz="1400" i="1" spc="-5" dirty="0">
                <a:latin typeface="Calibri Light"/>
                <a:cs typeface="Calibri Light"/>
              </a:rPr>
              <a:t>GENERAL AND </a:t>
            </a:r>
            <a:r>
              <a:rPr sz="1400" i="1" dirty="0">
                <a:latin typeface="Calibri Light"/>
                <a:cs typeface="Calibri Light"/>
              </a:rPr>
              <a:t> </a:t>
            </a:r>
            <a:r>
              <a:rPr sz="1400" i="1" spc="-5" dirty="0">
                <a:latin typeface="Calibri Light"/>
                <a:cs typeface="Calibri Light"/>
              </a:rPr>
              <a:t>HEALTH </a:t>
            </a:r>
            <a:r>
              <a:rPr sz="1400" i="1" dirty="0">
                <a:latin typeface="Calibri Light"/>
                <a:cs typeface="Calibri Light"/>
              </a:rPr>
              <a:t> </a:t>
            </a:r>
            <a:r>
              <a:rPr sz="1400" i="1" spc="-5" dirty="0">
                <a:latin typeface="Calibri Light"/>
                <a:cs typeface="Calibri Light"/>
              </a:rPr>
              <a:t>I</a:t>
            </a:r>
            <a:r>
              <a:rPr sz="1400" i="1" spc="5" dirty="0">
                <a:latin typeface="Calibri Light"/>
                <a:cs typeface="Calibri Light"/>
              </a:rPr>
              <a:t>N</a:t>
            </a:r>
            <a:r>
              <a:rPr sz="1400" i="1" spc="10" dirty="0">
                <a:latin typeface="Calibri Light"/>
                <a:cs typeface="Calibri Light"/>
              </a:rPr>
              <a:t>T</a:t>
            </a:r>
            <a:r>
              <a:rPr sz="1400" i="1" spc="-5" dirty="0">
                <a:latin typeface="Calibri Light"/>
                <a:cs typeface="Calibri Light"/>
              </a:rPr>
              <a:t>ER</a:t>
            </a:r>
            <a:r>
              <a:rPr sz="1400" i="1" spc="15" dirty="0">
                <a:latin typeface="Calibri Light"/>
                <a:cs typeface="Calibri Light"/>
              </a:rPr>
              <a:t>N</a:t>
            </a:r>
            <a:r>
              <a:rPr sz="1400" i="1" spc="-5" dirty="0">
                <a:latin typeface="Calibri Light"/>
                <a:cs typeface="Calibri Light"/>
              </a:rPr>
              <a:t>A</a:t>
            </a:r>
            <a:r>
              <a:rPr sz="1400" i="1" dirty="0">
                <a:latin typeface="Calibri Light"/>
                <a:cs typeface="Calibri Light"/>
              </a:rPr>
              <a:t>T</a:t>
            </a:r>
            <a:r>
              <a:rPr sz="1400" i="1" spc="5" dirty="0">
                <a:latin typeface="Calibri Light"/>
                <a:cs typeface="Calibri Light"/>
              </a:rPr>
              <a:t>I</a:t>
            </a:r>
            <a:r>
              <a:rPr sz="1400" i="1" dirty="0">
                <a:latin typeface="Calibri Light"/>
                <a:cs typeface="Calibri Light"/>
              </a:rPr>
              <a:t>O</a:t>
            </a:r>
            <a:r>
              <a:rPr sz="1400" i="1" spc="5" dirty="0">
                <a:latin typeface="Calibri Light"/>
                <a:cs typeface="Calibri Light"/>
              </a:rPr>
              <a:t>NA</a:t>
            </a:r>
            <a:r>
              <a:rPr sz="1400" i="1" dirty="0">
                <a:latin typeface="Calibri Light"/>
                <a:cs typeface="Calibri Light"/>
              </a:rPr>
              <a:t>L  LIMITED</a:t>
            </a:r>
            <a:r>
              <a:rPr sz="1400" i="1" spc="-30" dirty="0">
                <a:latin typeface="Calibri Light"/>
                <a:cs typeface="Calibri Light"/>
              </a:rPr>
              <a:t> </a:t>
            </a:r>
            <a:r>
              <a:rPr sz="1400" i="1" spc="-5" dirty="0">
                <a:latin typeface="Calibri Light"/>
                <a:cs typeface="Calibri Light"/>
              </a:rPr>
              <a:t>FLEET</a:t>
            </a:r>
            <a:endParaRPr sz="1400" i="1" dirty="0">
              <a:latin typeface="Calibri Light"/>
              <a:cs typeface="Calibri Light"/>
            </a:endParaRPr>
          </a:p>
          <a:p>
            <a:pPr marL="12700" marR="5080">
              <a:lnSpc>
                <a:spcPct val="100000"/>
              </a:lnSpc>
              <a:spcBef>
                <a:spcPts val="5"/>
              </a:spcBef>
            </a:pPr>
            <a:r>
              <a:rPr sz="1400" spc="-5" dirty="0">
                <a:latin typeface="Calibri Light"/>
                <a:cs typeface="Calibri Light"/>
              </a:rPr>
              <a:t>Plot 622,Atiku </a:t>
            </a:r>
            <a:r>
              <a:rPr sz="1400" dirty="0">
                <a:latin typeface="Calibri Light"/>
                <a:cs typeface="Calibri Light"/>
              </a:rPr>
              <a:t> </a:t>
            </a:r>
            <a:r>
              <a:rPr sz="1400" spc="-5" dirty="0">
                <a:latin typeface="Calibri Light"/>
                <a:cs typeface="Calibri Light"/>
              </a:rPr>
              <a:t>Abubakar</a:t>
            </a:r>
            <a:r>
              <a:rPr sz="1400" spc="-40" dirty="0">
                <a:latin typeface="Calibri Light"/>
                <a:cs typeface="Calibri Light"/>
              </a:rPr>
              <a:t> </a:t>
            </a:r>
            <a:r>
              <a:rPr sz="1400" dirty="0">
                <a:latin typeface="Calibri Light"/>
                <a:cs typeface="Calibri Light"/>
              </a:rPr>
              <a:t>Way,</a:t>
            </a:r>
            <a:r>
              <a:rPr sz="1400" spc="-30" dirty="0">
                <a:latin typeface="Calibri Light"/>
                <a:cs typeface="Calibri Light"/>
              </a:rPr>
              <a:t> </a:t>
            </a:r>
            <a:r>
              <a:rPr sz="1400" dirty="0">
                <a:latin typeface="Calibri Light"/>
                <a:cs typeface="Calibri Light"/>
              </a:rPr>
              <a:t>Idu </a:t>
            </a:r>
            <a:r>
              <a:rPr sz="1400" spc="-300" dirty="0">
                <a:latin typeface="Calibri Light"/>
                <a:cs typeface="Calibri Light"/>
              </a:rPr>
              <a:t> </a:t>
            </a:r>
            <a:r>
              <a:rPr sz="1400" spc="-5" dirty="0">
                <a:latin typeface="Calibri Light"/>
                <a:cs typeface="Calibri Light"/>
              </a:rPr>
              <a:t>Industrial Area, </a:t>
            </a:r>
            <a:r>
              <a:rPr sz="1400" dirty="0">
                <a:latin typeface="Calibri Light"/>
                <a:cs typeface="Calibri Light"/>
              </a:rPr>
              <a:t> Abuja</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41910">
              <a:lnSpc>
                <a:spcPts val="2010"/>
              </a:lnSpc>
            </a:pPr>
            <a:fld id="{81D60167-4931-47E6-BA6A-407CBD079E47}" type="slidenum">
              <a:rPr spc="15" dirty="0"/>
              <a:t>26</a:t>
            </a:fld>
            <a:endParaRPr spc="15" dirty="0"/>
          </a:p>
        </p:txBody>
      </p:sp>
      <p:sp>
        <p:nvSpPr>
          <p:cNvPr id="9" name="object 9"/>
          <p:cNvSpPr txBox="1">
            <a:spLocks noGrp="1"/>
          </p:cNvSpPr>
          <p:nvPr>
            <p:ph type="title"/>
          </p:nvPr>
        </p:nvSpPr>
        <p:spPr>
          <a:xfrm>
            <a:off x="1150708" y="10270"/>
            <a:ext cx="10033635" cy="751488"/>
          </a:xfrm>
          <a:prstGeom prst="rect">
            <a:avLst/>
          </a:prstGeom>
        </p:spPr>
        <p:txBody>
          <a:bodyPr vert="horz" wrap="square" lIns="0" tIns="12700" rIns="0" bIns="0" rtlCol="0">
            <a:spAutoFit/>
          </a:bodyPr>
          <a:lstStyle/>
          <a:p>
            <a:pPr marL="12700">
              <a:lnSpc>
                <a:spcPct val="100000"/>
              </a:lnSpc>
              <a:spcBef>
                <a:spcPts val="100"/>
              </a:spcBef>
            </a:pPr>
            <a:r>
              <a:rPr lang="fr-FR" sz="2400" spc="-10" dirty="0"/>
              <a:t>Pré-positionnement de camions frigorifiques de livraison des vaccins de fournisseurs privés – quelques photos supplémentaires</a:t>
            </a:r>
            <a:endParaRPr lang="fr-FR" sz="2400" dirty="0"/>
          </a:p>
        </p:txBody>
      </p:sp>
      <p:sp>
        <p:nvSpPr>
          <p:cNvPr id="12" name="object 38">
            <a:extLst>
              <a:ext uri="{FF2B5EF4-FFF2-40B4-BE49-F238E27FC236}">
                <a16:creationId xmlns:a16="http://schemas.microsoft.com/office/drawing/2014/main" id="{FFECB716-176A-49F6-B7AA-6DAFF3465AB9}"/>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5566" y="268671"/>
            <a:ext cx="2578735" cy="764312"/>
          </a:xfrm>
          <a:prstGeom prst="rect">
            <a:avLst/>
          </a:prstGeom>
        </p:spPr>
        <p:txBody>
          <a:bodyPr vert="horz" wrap="square" lIns="0" tIns="12700" rIns="0" bIns="0" rtlCol="0">
            <a:spAutoFit/>
          </a:bodyPr>
          <a:lstStyle/>
          <a:p>
            <a:pPr marL="12700">
              <a:lnSpc>
                <a:spcPct val="100000"/>
              </a:lnSpc>
              <a:spcBef>
                <a:spcPts val="100"/>
              </a:spcBef>
            </a:pPr>
            <a:r>
              <a:rPr lang="gsw-FR" sz="2400" spc="-30"/>
              <a:t>Gestion des déchets
</a:t>
            </a:r>
            <a:endParaRPr lang="gsw-FR" sz="2400"/>
          </a:p>
        </p:txBody>
      </p:sp>
      <p:sp>
        <p:nvSpPr>
          <p:cNvPr id="3" name="object 3"/>
          <p:cNvSpPr txBox="1"/>
          <p:nvPr/>
        </p:nvSpPr>
        <p:spPr>
          <a:xfrm>
            <a:off x="290944" y="1070627"/>
            <a:ext cx="11687810" cy="5818516"/>
          </a:xfrm>
          <a:prstGeom prst="rect">
            <a:avLst/>
          </a:prstGeom>
        </p:spPr>
        <p:txBody>
          <a:bodyPr vert="horz" wrap="square" lIns="0" tIns="172720" rIns="0" bIns="0" rtlCol="0">
            <a:spAutoFit/>
          </a:bodyPr>
          <a:lstStyle/>
          <a:p>
            <a:pPr marL="264795" indent="-227329">
              <a:lnSpc>
                <a:spcPct val="100000"/>
              </a:lnSpc>
              <a:spcBef>
                <a:spcPts val="1360"/>
              </a:spcBef>
              <a:buFont typeface="Arial MT"/>
              <a:buChar char="•"/>
              <a:tabLst>
                <a:tab pos="264795" algn="l"/>
                <a:tab pos="265430" algn="l"/>
              </a:tabLst>
            </a:pPr>
            <a:r>
              <a:rPr lang="gsw-FR" sz="2200" spc="-10" dirty="0">
                <a:solidFill>
                  <a:srgbClr val="FF0000"/>
                </a:solidFill>
                <a:cs typeface="Calibri"/>
              </a:rPr>
              <a:t>L’élimination des flacons de vaccin se fera par des méthodes d’ébullition et d’enfouissement. D’autres déchets seront incinérés.</a:t>
            </a:r>
            <a:endParaRPr lang="gsw-FR" sz="2200" dirty="0">
              <a:latin typeface="Calibri"/>
              <a:cs typeface="Calibri"/>
            </a:endParaRPr>
          </a:p>
          <a:p>
            <a:pPr marL="264795" marR="30480" indent="-227329">
              <a:lnSpc>
                <a:spcPct val="109800"/>
              </a:lnSpc>
              <a:spcBef>
                <a:spcPts val="1000"/>
              </a:spcBef>
              <a:buFont typeface="Arial MT"/>
              <a:buChar char="•"/>
              <a:tabLst>
                <a:tab pos="264795" algn="l"/>
                <a:tab pos="265430" algn="l"/>
              </a:tabLst>
            </a:pPr>
            <a:r>
              <a:rPr lang="gsw-FR" sz="2200" spc="-35" dirty="0">
                <a:cs typeface="Calibri"/>
              </a:rPr>
              <a:t>Les comités de gestion des déchets  (CGD), dont le </a:t>
            </a:r>
            <a:r>
              <a:rPr lang="fr-FR" sz="2200" spc="-35" dirty="0">
                <a:cs typeface="Calibri"/>
              </a:rPr>
              <a:t>mandat (termes de référence) sera clairement défini,</a:t>
            </a:r>
            <a:r>
              <a:rPr lang="gsw-FR" sz="2200" spc="-35" dirty="0">
                <a:cs typeface="Calibri"/>
              </a:rPr>
              <a:t> seront réactivés aux niveaux des États fédérés, des ZAL et des districts.
</a:t>
            </a:r>
            <a:r>
              <a:rPr lang="gsw-FR" sz="2200" spc="-5" dirty="0">
                <a:cs typeface="Calibri"/>
              </a:rPr>
              <a:t>Les CGD élaboreront des plans de gestion des déchets adaptés à leurs domaines de responsabilité.</a:t>
            </a:r>
            <a:endParaRPr lang="gsw-FR" sz="2200" dirty="0">
              <a:latin typeface="Calibri"/>
              <a:cs typeface="Calibri"/>
            </a:endParaRPr>
          </a:p>
          <a:p>
            <a:pPr marL="264795" indent="-227329">
              <a:lnSpc>
                <a:spcPct val="100000"/>
              </a:lnSpc>
              <a:spcBef>
                <a:spcPts val="1260"/>
              </a:spcBef>
              <a:buFont typeface="Arial MT"/>
              <a:buChar char="•"/>
              <a:tabLst>
                <a:tab pos="264795" algn="l"/>
                <a:tab pos="265430" algn="l"/>
              </a:tabLst>
            </a:pPr>
            <a:r>
              <a:rPr lang="gsw-FR" sz="2200" spc="-5" dirty="0">
                <a:cs typeface="Calibri"/>
              </a:rPr>
              <a:t>Les comités seront responsables de </a:t>
            </a:r>
            <a:r>
              <a:rPr lang="gsw-FR" sz="2200" spc="-20" dirty="0">
                <a:latin typeface="Calibri"/>
                <a:cs typeface="Calibri"/>
              </a:rPr>
              <a:t>:</a:t>
            </a:r>
            <a:endParaRPr lang="gsw-FR" sz="2200" dirty="0">
              <a:latin typeface="Calibri"/>
              <a:cs typeface="Calibri"/>
            </a:endParaRPr>
          </a:p>
          <a:p>
            <a:pPr marL="721995" lvl="1" indent="-227329">
              <a:lnSpc>
                <a:spcPct val="100000"/>
              </a:lnSpc>
              <a:spcBef>
                <a:spcPts val="750"/>
              </a:spcBef>
              <a:buFont typeface="Courier New"/>
              <a:buChar char="o"/>
              <a:tabLst>
                <a:tab pos="722630" algn="l"/>
              </a:tabLst>
            </a:pPr>
            <a:r>
              <a:rPr lang="gsw-FR" sz="2200" spc="-15" dirty="0">
                <a:cs typeface="Calibri"/>
              </a:rPr>
              <a:t>l’identification des points de collecte/détention des déchets </a:t>
            </a:r>
            <a:r>
              <a:rPr lang="gsw-FR" sz="2200" spc="-20" dirty="0">
                <a:latin typeface="Calibri"/>
                <a:cs typeface="Calibri"/>
              </a:rPr>
              <a:t>;</a:t>
            </a:r>
            <a:endParaRPr lang="gsw-FR" sz="2200" dirty="0">
              <a:latin typeface="Calibri"/>
              <a:cs typeface="Calibri"/>
            </a:endParaRPr>
          </a:p>
          <a:p>
            <a:pPr marL="721995" lvl="1" indent="-227329">
              <a:lnSpc>
                <a:spcPct val="100000"/>
              </a:lnSpc>
              <a:spcBef>
                <a:spcPts val="760"/>
              </a:spcBef>
              <a:buFont typeface="Courier New"/>
              <a:buChar char="o"/>
              <a:tabLst>
                <a:tab pos="722630" algn="l"/>
              </a:tabLst>
            </a:pPr>
            <a:r>
              <a:rPr lang="gsw-FR" sz="2200" spc="-15" dirty="0">
                <a:cs typeface="Calibri"/>
              </a:rPr>
              <a:t>la documentation adéquate des déchets collectés, en particulier pour les objets tranchants ;</a:t>
            </a:r>
          </a:p>
          <a:p>
            <a:pPr marL="721995" lvl="1" indent="-227329">
              <a:lnSpc>
                <a:spcPct val="100000"/>
              </a:lnSpc>
              <a:spcBef>
                <a:spcPts val="760"/>
              </a:spcBef>
              <a:buFont typeface="Courier New"/>
              <a:buChar char="o"/>
              <a:tabLst>
                <a:tab pos="722630" algn="l"/>
              </a:tabLst>
            </a:pPr>
            <a:r>
              <a:rPr lang="gsw-FR" sz="2200" spc="-15" dirty="0">
                <a:cs typeface="Calibri"/>
              </a:rPr>
              <a:t>la conception d’</a:t>
            </a:r>
            <a:r>
              <a:rPr lang="gsw-FR" sz="2200" spc="-10" dirty="0">
                <a:cs typeface="Calibri"/>
              </a:rPr>
              <a:t>un système efficace de transport des déchets, s’il y a lieu ;</a:t>
            </a:r>
            <a:endParaRPr lang="gsw-FR" sz="2200" dirty="0">
              <a:latin typeface="Calibri"/>
              <a:cs typeface="Calibri"/>
            </a:endParaRPr>
          </a:p>
          <a:p>
            <a:pPr marL="721995" lvl="1" indent="-227329">
              <a:lnSpc>
                <a:spcPct val="100000"/>
              </a:lnSpc>
              <a:spcBef>
                <a:spcPts val="760"/>
              </a:spcBef>
              <a:buFont typeface="Courier New"/>
              <a:buChar char="o"/>
              <a:tabLst>
                <a:tab pos="722630" algn="l"/>
              </a:tabLst>
            </a:pPr>
            <a:r>
              <a:rPr lang="gsw-FR" sz="2200" spc="-15" dirty="0">
                <a:cs typeface="Calibri"/>
              </a:rPr>
              <a:t>l’identification des unités d’incinération dans l’État fédéré ;
la mobilisation des ressources nécessaires à la gestion des déchets ; et,</a:t>
            </a:r>
            <a:endParaRPr lang="gsw-FR" sz="2200" dirty="0">
              <a:latin typeface="Calibri"/>
              <a:cs typeface="Calibri"/>
            </a:endParaRPr>
          </a:p>
          <a:p>
            <a:pPr marL="721995" lvl="1" indent="-227329">
              <a:lnSpc>
                <a:spcPct val="100000"/>
              </a:lnSpc>
              <a:spcBef>
                <a:spcPts val="760"/>
              </a:spcBef>
              <a:buFont typeface="Courier New"/>
              <a:buChar char="o"/>
              <a:tabLst>
                <a:tab pos="722630" algn="l"/>
              </a:tabLst>
            </a:pPr>
            <a:r>
              <a:rPr lang="gsw-FR" sz="2200" spc="-10" dirty="0">
                <a:cs typeface="Calibri"/>
              </a:rPr>
              <a:t>le suivi des pratiques de gestion des déchets.
</a:t>
            </a:r>
            <a:endParaRPr lang="gsw-FR" sz="2200" dirty="0">
              <a:latin typeface="Calibri"/>
              <a:cs typeface="Calibri"/>
            </a:endParaRPr>
          </a:p>
        </p:txBody>
      </p:sp>
      <p:sp>
        <p:nvSpPr>
          <p:cNvPr id="4" name="object 4"/>
          <p:cNvSpPr/>
          <p:nvPr/>
        </p:nvSpPr>
        <p:spPr>
          <a:xfrm>
            <a:off x="0" y="1062012"/>
            <a:ext cx="12192635" cy="12700"/>
          </a:xfrm>
          <a:custGeom>
            <a:avLst/>
            <a:gdLst/>
            <a:ahLst/>
            <a:cxnLst/>
            <a:rect l="l" t="t" r="r" b="b"/>
            <a:pathLst>
              <a:path w="12192635" h="12700">
                <a:moveTo>
                  <a:pt x="0" y="0"/>
                </a:moveTo>
                <a:lnTo>
                  <a:pt x="12192114" y="12585"/>
                </a:lnTo>
              </a:path>
            </a:pathLst>
          </a:custGeom>
          <a:ln w="6479">
            <a:solidFill>
              <a:srgbClr val="7E7E7E"/>
            </a:solidFill>
          </a:ln>
        </p:spPr>
        <p:txBody>
          <a:bodyPr wrap="square" lIns="0" tIns="0" rIns="0" bIns="0" rtlCol="0"/>
          <a:lstStyle/>
          <a:p>
            <a:endParaRPr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41910">
              <a:lnSpc>
                <a:spcPts val="2010"/>
              </a:lnSpc>
            </a:pPr>
            <a:fld id="{81D60167-4931-47E6-BA6A-407CBD079E47}" type="slidenum">
              <a:rPr spc="15" dirty="0"/>
              <a:t>27</a:t>
            </a:fld>
            <a:endParaRPr spc="15" dirty="0"/>
          </a:p>
        </p:txBody>
      </p:sp>
      <p:sp>
        <p:nvSpPr>
          <p:cNvPr id="7" name="object 38">
            <a:extLst>
              <a:ext uri="{FF2B5EF4-FFF2-40B4-BE49-F238E27FC236}">
                <a16:creationId xmlns:a16="http://schemas.microsoft.com/office/drawing/2014/main" id="{BF87B45A-10AA-48CE-807C-1655989DF209}"/>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7855" y="354139"/>
            <a:ext cx="9765095" cy="382156"/>
          </a:xfrm>
          <a:prstGeom prst="rect">
            <a:avLst/>
          </a:prstGeom>
        </p:spPr>
        <p:txBody>
          <a:bodyPr vert="horz" wrap="square" lIns="0" tIns="12700" rIns="0" bIns="0" rtlCol="0">
            <a:spAutoFit/>
          </a:bodyPr>
          <a:lstStyle/>
          <a:p>
            <a:pPr marL="12700">
              <a:lnSpc>
                <a:spcPct val="100000"/>
              </a:lnSpc>
              <a:spcBef>
                <a:spcPts val="100"/>
              </a:spcBef>
            </a:pPr>
            <a:r>
              <a:rPr lang="gsw-FR" sz="2400" b="0" spc="-15">
                <a:solidFill>
                  <a:srgbClr val="000000"/>
                </a:solidFill>
                <a:latin typeface="Calibri"/>
                <a:cs typeface="Calibri"/>
              </a:rPr>
              <a:t>Vaccins contre la COVID-19 </a:t>
            </a:r>
            <a:r>
              <a:rPr lang="gsw-FR" sz="2400" b="0" spc="-20">
                <a:solidFill>
                  <a:srgbClr val="000000"/>
                </a:solidFill>
                <a:latin typeface="Calibri"/>
                <a:cs typeface="Calibri"/>
              </a:rPr>
              <a:t>:</a:t>
            </a:r>
            <a:r>
              <a:rPr lang="gsw-FR" sz="2400" b="0" spc="15">
                <a:solidFill>
                  <a:srgbClr val="000000"/>
                </a:solidFill>
                <a:latin typeface="Calibri"/>
                <a:cs typeface="Calibri"/>
              </a:rPr>
              <a:t> </a:t>
            </a:r>
            <a:r>
              <a:rPr lang="gsw-FR" sz="2400" spc="-30"/>
              <a:t>Flux de gestion de l’élimination des déchets</a:t>
            </a:r>
            <a:endParaRPr lang="gsw-FR" sz="2400">
              <a:latin typeface="Calibri"/>
              <a:cs typeface="Calibri"/>
            </a:endParaRPr>
          </a:p>
        </p:txBody>
      </p:sp>
      <p:grpSp>
        <p:nvGrpSpPr>
          <p:cNvPr id="3" name="object 3"/>
          <p:cNvGrpSpPr/>
          <p:nvPr/>
        </p:nvGrpSpPr>
        <p:grpSpPr>
          <a:xfrm>
            <a:off x="1494002" y="1603082"/>
            <a:ext cx="8351520" cy="4556125"/>
            <a:chOff x="1494002" y="1603082"/>
            <a:chExt cx="8351520" cy="4556125"/>
          </a:xfrm>
        </p:grpSpPr>
        <p:pic>
          <p:nvPicPr>
            <p:cNvPr id="4" name="object 4"/>
            <p:cNvPicPr/>
            <p:nvPr/>
          </p:nvPicPr>
          <p:blipFill>
            <a:blip r:embed="rId2" cstate="print"/>
            <a:stretch>
              <a:fillRect/>
            </a:stretch>
          </p:blipFill>
          <p:spPr>
            <a:xfrm>
              <a:off x="2980804" y="1603082"/>
              <a:ext cx="6864121" cy="3175914"/>
            </a:xfrm>
            <a:prstGeom prst="rect">
              <a:avLst/>
            </a:prstGeom>
          </p:spPr>
        </p:pic>
        <p:sp>
          <p:nvSpPr>
            <p:cNvPr id="5" name="object 5"/>
            <p:cNvSpPr/>
            <p:nvPr/>
          </p:nvSpPr>
          <p:spPr>
            <a:xfrm>
              <a:off x="3032645" y="4131005"/>
              <a:ext cx="1870075" cy="1435100"/>
            </a:xfrm>
            <a:custGeom>
              <a:avLst/>
              <a:gdLst/>
              <a:ahLst/>
              <a:cxnLst/>
              <a:rect l="l" t="t" r="r" b="b"/>
              <a:pathLst>
                <a:path w="1870075" h="1435100">
                  <a:moveTo>
                    <a:pt x="110870" y="1278356"/>
                  </a:moveTo>
                  <a:lnTo>
                    <a:pt x="0" y="1366189"/>
                  </a:lnTo>
                  <a:lnTo>
                    <a:pt x="13677" y="1381315"/>
                  </a:lnTo>
                  <a:lnTo>
                    <a:pt x="29870" y="1394993"/>
                  </a:lnTo>
                  <a:lnTo>
                    <a:pt x="69113" y="1415872"/>
                  </a:lnTo>
                  <a:lnTo>
                    <a:pt x="116268" y="1429194"/>
                  </a:lnTo>
                  <a:lnTo>
                    <a:pt x="171716" y="1434592"/>
                  </a:lnTo>
                  <a:lnTo>
                    <a:pt x="201955" y="1434592"/>
                  </a:lnTo>
                  <a:lnTo>
                    <a:pt x="267830" y="1427759"/>
                  </a:lnTo>
                  <a:lnTo>
                    <a:pt x="339471" y="1412989"/>
                  </a:lnTo>
                  <a:lnTo>
                    <a:pt x="377634" y="1403273"/>
                  </a:lnTo>
                  <a:lnTo>
                    <a:pt x="417233" y="1391030"/>
                  </a:lnTo>
                  <a:lnTo>
                    <a:pt x="457555" y="1376997"/>
                  </a:lnTo>
                  <a:lnTo>
                    <a:pt x="499313" y="1361160"/>
                  </a:lnTo>
                  <a:lnTo>
                    <a:pt x="534882" y="1346390"/>
                  </a:lnTo>
                  <a:lnTo>
                    <a:pt x="280428" y="1346390"/>
                  </a:lnTo>
                  <a:lnTo>
                    <a:pt x="252349" y="1344955"/>
                  </a:lnTo>
                  <a:lnTo>
                    <a:pt x="201955" y="1335239"/>
                  </a:lnTo>
                  <a:lnTo>
                    <a:pt x="159118" y="1317955"/>
                  </a:lnTo>
                  <a:lnTo>
                    <a:pt x="124917" y="1293469"/>
                  </a:lnTo>
                  <a:lnTo>
                    <a:pt x="110870" y="1278356"/>
                  </a:lnTo>
                  <a:close/>
                </a:path>
                <a:path w="1870075" h="1435100">
                  <a:moveTo>
                    <a:pt x="1805402" y="142189"/>
                  </a:moveTo>
                  <a:lnTo>
                    <a:pt x="1702790" y="142189"/>
                  </a:lnTo>
                  <a:lnTo>
                    <a:pt x="1702790" y="167398"/>
                  </a:lnTo>
                  <a:lnTo>
                    <a:pt x="1700631" y="193675"/>
                  </a:lnTo>
                  <a:lnTo>
                    <a:pt x="1689468" y="250189"/>
                  </a:lnTo>
                  <a:lnTo>
                    <a:pt x="1668957" y="312470"/>
                  </a:lnTo>
                  <a:lnTo>
                    <a:pt x="1639798" y="378358"/>
                  </a:lnTo>
                  <a:lnTo>
                    <a:pt x="1621434" y="412915"/>
                  </a:lnTo>
                  <a:lnTo>
                    <a:pt x="1601279" y="448551"/>
                  </a:lnTo>
                  <a:lnTo>
                    <a:pt x="1578952" y="483831"/>
                  </a:lnTo>
                  <a:lnTo>
                    <a:pt x="1554835" y="520560"/>
                  </a:lnTo>
                  <a:lnTo>
                    <a:pt x="1528559" y="557631"/>
                  </a:lnTo>
                  <a:lnTo>
                    <a:pt x="1500479" y="595071"/>
                  </a:lnTo>
                  <a:lnTo>
                    <a:pt x="1470228" y="632879"/>
                  </a:lnTo>
                  <a:lnTo>
                    <a:pt x="1438554" y="670674"/>
                  </a:lnTo>
                  <a:lnTo>
                    <a:pt x="1405077" y="709193"/>
                  </a:lnTo>
                  <a:lnTo>
                    <a:pt x="1370152" y="746988"/>
                  </a:lnTo>
                  <a:lnTo>
                    <a:pt x="1333792" y="784796"/>
                  </a:lnTo>
                  <a:lnTo>
                    <a:pt x="1295996" y="822591"/>
                  </a:lnTo>
                  <a:lnTo>
                    <a:pt x="1257109" y="860031"/>
                  </a:lnTo>
                  <a:lnTo>
                    <a:pt x="1216799" y="897115"/>
                  </a:lnTo>
                  <a:lnTo>
                    <a:pt x="1175753" y="933119"/>
                  </a:lnTo>
                  <a:lnTo>
                    <a:pt x="1133640" y="969479"/>
                  </a:lnTo>
                  <a:lnTo>
                    <a:pt x="1088999" y="1001877"/>
                  </a:lnTo>
                  <a:lnTo>
                    <a:pt x="1044714" y="1033195"/>
                  </a:lnTo>
                  <a:lnTo>
                    <a:pt x="999718" y="1064158"/>
                  </a:lnTo>
                  <a:lnTo>
                    <a:pt x="954709" y="1093317"/>
                  </a:lnTo>
                  <a:lnTo>
                    <a:pt x="909358" y="1121397"/>
                  </a:lnTo>
                  <a:lnTo>
                    <a:pt x="864717" y="1148029"/>
                  </a:lnTo>
                  <a:lnTo>
                    <a:pt x="820077" y="1173238"/>
                  </a:lnTo>
                  <a:lnTo>
                    <a:pt x="775792" y="1197000"/>
                  </a:lnTo>
                  <a:lnTo>
                    <a:pt x="731520" y="1218958"/>
                  </a:lnTo>
                  <a:lnTo>
                    <a:pt x="688314" y="1239837"/>
                  </a:lnTo>
                  <a:lnTo>
                    <a:pt x="645477" y="1258557"/>
                  </a:lnTo>
                  <a:lnTo>
                    <a:pt x="603351" y="1275829"/>
                  </a:lnTo>
                  <a:lnTo>
                    <a:pt x="562673" y="1290955"/>
                  </a:lnTo>
                  <a:lnTo>
                    <a:pt x="522719" y="1304632"/>
                  </a:lnTo>
                  <a:lnTo>
                    <a:pt x="483831" y="1316151"/>
                  </a:lnTo>
                  <a:lnTo>
                    <a:pt x="446392" y="1326235"/>
                  </a:lnTo>
                  <a:lnTo>
                    <a:pt x="375119" y="1340269"/>
                  </a:lnTo>
                  <a:lnTo>
                    <a:pt x="310311" y="1346390"/>
                  </a:lnTo>
                  <a:lnTo>
                    <a:pt x="534882" y="1346390"/>
                  </a:lnTo>
                  <a:lnTo>
                    <a:pt x="585000" y="1324432"/>
                  </a:lnTo>
                  <a:lnTo>
                    <a:pt x="673188" y="1280515"/>
                  </a:lnTo>
                  <a:lnTo>
                    <a:pt x="718197" y="1256030"/>
                  </a:lnTo>
                  <a:lnTo>
                    <a:pt x="763549" y="1230109"/>
                  </a:lnTo>
                  <a:lnTo>
                    <a:pt x="808913" y="1202753"/>
                  </a:lnTo>
                  <a:lnTo>
                    <a:pt x="854278" y="1174673"/>
                  </a:lnTo>
                  <a:lnTo>
                    <a:pt x="899629" y="1144790"/>
                  </a:lnTo>
                  <a:lnTo>
                    <a:pt x="945349" y="1113472"/>
                  </a:lnTo>
                  <a:lnTo>
                    <a:pt x="989990" y="1081430"/>
                  </a:lnTo>
                  <a:lnTo>
                    <a:pt x="1034630" y="1048308"/>
                  </a:lnTo>
                  <a:lnTo>
                    <a:pt x="1078560" y="1014120"/>
                  </a:lnTo>
                  <a:lnTo>
                    <a:pt x="1189799" y="925918"/>
                  </a:lnTo>
                  <a:lnTo>
                    <a:pt x="1233360" y="890269"/>
                  </a:lnTo>
                  <a:lnTo>
                    <a:pt x="1276197" y="854633"/>
                  </a:lnTo>
                  <a:lnTo>
                    <a:pt x="1358988" y="780834"/>
                  </a:lnTo>
                  <a:lnTo>
                    <a:pt x="1398600" y="742670"/>
                  </a:lnTo>
                  <a:lnTo>
                    <a:pt x="1437119" y="704875"/>
                  </a:lnTo>
                  <a:lnTo>
                    <a:pt x="1474190" y="666356"/>
                  </a:lnTo>
                  <a:lnTo>
                    <a:pt x="1509839" y="627837"/>
                  </a:lnTo>
                  <a:lnTo>
                    <a:pt x="1543672" y="589673"/>
                  </a:lnTo>
                  <a:lnTo>
                    <a:pt x="1576070" y="551154"/>
                  </a:lnTo>
                  <a:lnTo>
                    <a:pt x="1606677" y="512991"/>
                  </a:lnTo>
                  <a:lnTo>
                    <a:pt x="1635836" y="474840"/>
                  </a:lnTo>
                  <a:lnTo>
                    <a:pt x="1662468" y="437400"/>
                  </a:lnTo>
                  <a:lnTo>
                    <a:pt x="1687309" y="400316"/>
                  </a:lnTo>
                  <a:lnTo>
                    <a:pt x="1709991" y="363956"/>
                  </a:lnTo>
                  <a:lnTo>
                    <a:pt x="1730870" y="328320"/>
                  </a:lnTo>
                  <a:lnTo>
                    <a:pt x="1749234" y="293395"/>
                  </a:lnTo>
                  <a:lnTo>
                    <a:pt x="1779473" y="226440"/>
                  </a:lnTo>
                  <a:lnTo>
                    <a:pt x="1800720" y="163791"/>
                  </a:lnTo>
                  <a:lnTo>
                    <a:pt x="1805402" y="142189"/>
                  </a:lnTo>
                  <a:close/>
                </a:path>
                <a:path w="1870075" h="1435100">
                  <a:moveTo>
                    <a:pt x="1723669" y="0"/>
                  </a:moveTo>
                  <a:lnTo>
                    <a:pt x="1646999" y="186118"/>
                  </a:lnTo>
                  <a:lnTo>
                    <a:pt x="1702790" y="142189"/>
                  </a:lnTo>
                  <a:lnTo>
                    <a:pt x="1805402" y="142189"/>
                  </a:lnTo>
                  <a:lnTo>
                    <a:pt x="1807197" y="133908"/>
                  </a:lnTo>
                  <a:lnTo>
                    <a:pt x="1811870" y="106197"/>
                  </a:lnTo>
                  <a:lnTo>
                    <a:pt x="1814029" y="79197"/>
                  </a:lnTo>
                  <a:lnTo>
                    <a:pt x="1813674" y="54000"/>
                  </a:lnTo>
                  <a:lnTo>
                    <a:pt x="1869478" y="9715"/>
                  </a:lnTo>
                  <a:lnTo>
                    <a:pt x="1723669" y="0"/>
                  </a:lnTo>
                  <a:close/>
                </a:path>
              </a:pathLst>
            </a:custGeom>
            <a:solidFill>
              <a:srgbClr val="5A9AD4"/>
            </a:solidFill>
          </p:spPr>
          <p:txBody>
            <a:bodyPr wrap="square" lIns="0" tIns="0" rIns="0" bIns="0" rtlCol="0"/>
            <a:lstStyle/>
            <a:p>
              <a:endParaRPr dirty="0"/>
            </a:p>
          </p:txBody>
        </p:sp>
        <p:sp>
          <p:nvSpPr>
            <p:cNvPr id="6" name="object 6"/>
            <p:cNvSpPr/>
            <p:nvPr/>
          </p:nvSpPr>
          <p:spPr>
            <a:xfrm>
              <a:off x="3032645" y="4131005"/>
              <a:ext cx="1870075" cy="1435100"/>
            </a:xfrm>
            <a:custGeom>
              <a:avLst/>
              <a:gdLst/>
              <a:ahLst/>
              <a:cxnLst/>
              <a:rect l="l" t="t" r="r" b="b"/>
              <a:pathLst>
                <a:path w="1870075" h="1435100">
                  <a:moveTo>
                    <a:pt x="0" y="1366189"/>
                  </a:moveTo>
                  <a:lnTo>
                    <a:pt x="29870" y="1394993"/>
                  </a:lnTo>
                  <a:lnTo>
                    <a:pt x="69113" y="1415872"/>
                  </a:lnTo>
                  <a:lnTo>
                    <a:pt x="116268" y="1429194"/>
                  </a:lnTo>
                  <a:lnTo>
                    <a:pt x="171716" y="1434592"/>
                  </a:lnTo>
                  <a:lnTo>
                    <a:pt x="201955" y="1434592"/>
                  </a:lnTo>
                  <a:lnTo>
                    <a:pt x="267830" y="1427759"/>
                  </a:lnTo>
                  <a:lnTo>
                    <a:pt x="339471" y="1412989"/>
                  </a:lnTo>
                  <a:lnTo>
                    <a:pt x="377634" y="1403273"/>
                  </a:lnTo>
                  <a:lnTo>
                    <a:pt x="417233" y="1391030"/>
                  </a:lnTo>
                  <a:lnTo>
                    <a:pt x="457555" y="1376997"/>
                  </a:lnTo>
                  <a:lnTo>
                    <a:pt x="499313" y="1361160"/>
                  </a:lnTo>
                  <a:lnTo>
                    <a:pt x="541794" y="1343520"/>
                  </a:lnTo>
                  <a:lnTo>
                    <a:pt x="585000" y="1324432"/>
                  </a:lnTo>
                  <a:lnTo>
                    <a:pt x="628548" y="1302829"/>
                  </a:lnTo>
                  <a:lnTo>
                    <a:pt x="673188" y="1280515"/>
                  </a:lnTo>
                  <a:lnTo>
                    <a:pt x="718197" y="1256030"/>
                  </a:lnTo>
                  <a:lnTo>
                    <a:pt x="763549" y="1230109"/>
                  </a:lnTo>
                  <a:lnTo>
                    <a:pt x="808913" y="1202753"/>
                  </a:lnTo>
                  <a:lnTo>
                    <a:pt x="854278" y="1174673"/>
                  </a:lnTo>
                  <a:lnTo>
                    <a:pt x="899629" y="1144790"/>
                  </a:lnTo>
                  <a:lnTo>
                    <a:pt x="945349" y="1113472"/>
                  </a:lnTo>
                  <a:lnTo>
                    <a:pt x="989990" y="1081430"/>
                  </a:lnTo>
                  <a:lnTo>
                    <a:pt x="1034630" y="1048308"/>
                  </a:lnTo>
                  <a:lnTo>
                    <a:pt x="1078560" y="1014120"/>
                  </a:lnTo>
                  <a:lnTo>
                    <a:pt x="1189799" y="925918"/>
                  </a:lnTo>
                  <a:lnTo>
                    <a:pt x="1233360" y="890269"/>
                  </a:lnTo>
                  <a:lnTo>
                    <a:pt x="1276197" y="854633"/>
                  </a:lnTo>
                  <a:lnTo>
                    <a:pt x="1317955" y="817549"/>
                  </a:lnTo>
                  <a:lnTo>
                    <a:pt x="1358988" y="780834"/>
                  </a:lnTo>
                  <a:lnTo>
                    <a:pt x="1398600" y="742670"/>
                  </a:lnTo>
                  <a:lnTo>
                    <a:pt x="1437119" y="704875"/>
                  </a:lnTo>
                  <a:lnTo>
                    <a:pt x="1474190" y="666356"/>
                  </a:lnTo>
                  <a:lnTo>
                    <a:pt x="1509839" y="627837"/>
                  </a:lnTo>
                  <a:lnTo>
                    <a:pt x="1543672" y="589673"/>
                  </a:lnTo>
                  <a:lnTo>
                    <a:pt x="1576070" y="551154"/>
                  </a:lnTo>
                  <a:lnTo>
                    <a:pt x="1606677" y="512991"/>
                  </a:lnTo>
                  <a:lnTo>
                    <a:pt x="1635836" y="474840"/>
                  </a:lnTo>
                  <a:lnTo>
                    <a:pt x="1662468" y="437400"/>
                  </a:lnTo>
                  <a:lnTo>
                    <a:pt x="1687309" y="400316"/>
                  </a:lnTo>
                  <a:lnTo>
                    <a:pt x="1709991" y="363956"/>
                  </a:lnTo>
                  <a:lnTo>
                    <a:pt x="1730870" y="328320"/>
                  </a:lnTo>
                  <a:lnTo>
                    <a:pt x="1749234" y="293395"/>
                  </a:lnTo>
                  <a:lnTo>
                    <a:pt x="1779473" y="226440"/>
                  </a:lnTo>
                  <a:lnTo>
                    <a:pt x="1800720" y="163791"/>
                  </a:lnTo>
                  <a:lnTo>
                    <a:pt x="1811870" y="106197"/>
                  </a:lnTo>
                  <a:lnTo>
                    <a:pt x="1814029" y="79197"/>
                  </a:lnTo>
                  <a:lnTo>
                    <a:pt x="1813674" y="54000"/>
                  </a:lnTo>
                  <a:lnTo>
                    <a:pt x="1869478" y="9715"/>
                  </a:lnTo>
                  <a:lnTo>
                    <a:pt x="1723669" y="0"/>
                  </a:lnTo>
                  <a:lnTo>
                    <a:pt x="1646999" y="186118"/>
                  </a:lnTo>
                  <a:lnTo>
                    <a:pt x="1702790" y="142189"/>
                  </a:lnTo>
                  <a:lnTo>
                    <a:pt x="1702790" y="167398"/>
                  </a:lnTo>
                  <a:lnTo>
                    <a:pt x="1696669" y="221399"/>
                  </a:lnTo>
                  <a:lnTo>
                    <a:pt x="1680832" y="280796"/>
                  </a:lnTo>
                  <a:lnTo>
                    <a:pt x="1655279" y="344868"/>
                  </a:lnTo>
                  <a:lnTo>
                    <a:pt x="1621434" y="412915"/>
                  </a:lnTo>
                  <a:lnTo>
                    <a:pt x="1601279" y="448551"/>
                  </a:lnTo>
                  <a:lnTo>
                    <a:pt x="1578952" y="483831"/>
                  </a:lnTo>
                  <a:lnTo>
                    <a:pt x="1554835" y="520560"/>
                  </a:lnTo>
                  <a:lnTo>
                    <a:pt x="1528559" y="557631"/>
                  </a:lnTo>
                  <a:lnTo>
                    <a:pt x="1500479" y="595071"/>
                  </a:lnTo>
                  <a:lnTo>
                    <a:pt x="1470228" y="632879"/>
                  </a:lnTo>
                  <a:lnTo>
                    <a:pt x="1438554" y="670674"/>
                  </a:lnTo>
                  <a:lnTo>
                    <a:pt x="1405077" y="709193"/>
                  </a:lnTo>
                  <a:lnTo>
                    <a:pt x="1370152" y="746988"/>
                  </a:lnTo>
                  <a:lnTo>
                    <a:pt x="1333792" y="784796"/>
                  </a:lnTo>
                  <a:lnTo>
                    <a:pt x="1295996" y="822591"/>
                  </a:lnTo>
                  <a:lnTo>
                    <a:pt x="1257109" y="860031"/>
                  </a:lnTo>
                  <a:lnTo>
                    <a:pt x="1216799" y="897115"/>
                  </a:lnTo>
                  <a:lnTo>
                    <a:pt x="1175753" y="933119"/>
                  </a:lnTo>
                  <a:lnTo>
                    <a:pt x="1133640" y="969479"/>
                  </a:lnTo>
                  <a:lnTo>
                    <a:pt x="1088999" y="1001877"/>
                  </a:lnTo>
                  <a:lnTo>
                    <a:pt x="1044714" y="1033195"/>
                  </a:lnTo>
                  <a:lnTo>
                    <a:pt x="999718" y="1064158"/>
                  </a:lnTo>
                  <a:lnTo>
                    <a:pt x="954709" y="1093317"/>
                  </a:lnTo>
                  <a:lnTo>
                    <a:pt x="909358" y="1121397"/>
                  </a:lnTo>
                  <a:lnTo>
                    <a:pt x="864717" y="1148029"/>
                  </a:lnTo>
                  <a:lnTo>
                    <a:pt x="820077" y="1173238"/>
                  </a:lnTo>
                  <a:lnTo>
                    <a:pt x="775792" y="1197000"/>
                  </a:lnTo>
                  <a:lnTo>
                    <a:pt x="731520" y="1218958"/>
                  </a:lnTo>
                  <a:lnTo>
                    <a:pt x="688314" y="1239837"/>
                  </a:lnTo>
                  <a:lnTo>
                    <a:pt x="645477" y="1258557"/>
                  </a:lnTo>
                  <a:lnTo>
                    <a:pt x="603351" y="1275829"/>
                  </a:lnTo>
                  <a:lnTo>
                    <a:pt x="562673" y="1290955"/>
                  </a:lnTo>
                  <a:lnTo>
                    <a:pt x="522719" y="1304632"/>
                  </a:lnTo>
                  <a:lnTo>
                    <a:pt x="483831" y="1316151"/>
                  </a:lnTo>
                  <a:lnTo>
                    <a:pt x="446392" y="1326235"/>
                  </a:lnTo>
                  <a:lnTo>
                    <a:pt x="375119" y="1340269"/>
                  </a:lnTo>
                  <a:lnTo>
                    <a:pt x="310311" y="1346390"/>
                  </a:lnTo>
                  <a:lnTo>
                    <a:pt x="280428" y="1346390"/>
                  </a:lnTo>
                  <a:lnTo>
                    <a:pt x="226072" y="1340992"/>
                  </a:lnTo>
                  <a:lnTo>
                    <a:pt x="179273" y="1327670"/>
                  </a:lnTo>
                  <a:lnTo>
                    <a:pt x="140754" y="1306436"/>
                  </a:lnTo>
                  <a:lnTo>
                    <a:pt x="110870" y="1278356"/>
                  </a:lnTo>
                  <a:lnTo>
                    <a:pt x="0" y="1366189"/>
                  </a:lnTo>
                  <a:close/>
                </a:path>
              </a:pathLst>
            </a:custGeom>
            <a:ln w="12599">
              <a:solidFill>
                <a:srgbClr val="40709B"/>
              </a:solidFill>
            </a:ln>
          </p:spPr>
          <p:txBody>
            <a:bodyPr wrap="square" lIns="0" tIns="0" rIns="0" bIns="0" rtlCol="0"/>
            <a:lstStyle/>
            <a:p>
              <a:endParaRPr dirty="0"/>
            </a:p>
          </p:txBody>
        </p:sp>
        <p:sp>
          <p:nvSpPr>
            <p:cNvPr id="7" name="object 7"/>
            <p:cNvSpPr/>
            <p:nvPr/>
          </p:nvSpPr>
          <p:spPr>
            <a:xfrm>
              <a:off x="3032645" y="5056923"/>
              <a:ext cx="1189990" cy="509270"/>
            </a:xfrm>
            <a:custGeom>
              <a:avLst/>
              <a:gdLst/>
              <a:ahLst/>
              <a:cxnLst/>
              <a:rect l="l" t="t" r="r" b="b"/>
              <a:pathLst>
                <a:path w="1189989" h="509270">
                  <a:moveTo>
                    <a:pt x="110870" y="352437"/>
                  </a:moveTo>
                  <a:lnTo>
                    <a:pt x="0" y="440270"/>
                  </a:lnTo>
                  <a:lnTo>
                    <a:pt x="13677" y="455396"/>
                  </a:lnTo>
                  <a:lnTo>
                    <a:pt x="29870" y="469074"/>
                  </a:lnTo>
                  <a:lnTo>
                    <a:pt x="69113" y="489953"/>
                  </a:lnTo>
                  <a:lnTo>
                    <a:pt x="116268" y="503275"/>
                  </a:lnTo>
                  <a:lnTo>
                    <a:pt x="171716" y="508673"/>
                  </a:lnTo>
                  <a:lnTo>
                    <a:pt x="201955" y="508673"/>
                  </a:lnTo>
                  <a:lnTo>
                    <a:pt x="267830" y="501840"/>
                  </a:lnTo>
                  <a:lnTo>
                    <a:pt x="339471" y="487070"/>
                  </a:lnTo>
                  <a:lnTo>
                    <a:pt x="377634" y="477354"/>
                  </a:lnTo>
                  <a:lnTo>
                    <a:pt x="417233" y="465112"/>
                  </a:lnTo>
                  <a:lnTo>
                    <a:pt x="457555" y="451078"/>
                  </a:lnTo>
                  <a:lnTo>
                    <a:pt x="499313" y="435241"/>
                  </a:lnTo>
                  <a:lnTo>
                    <a:pt x="534882" y="420471"/>
                  </a:lnTo>
                  <a:lnTo>
                    <a:pt x="280428" y="420471"/>
                  </a:lnTo>
                  <a:lnTo>
                    <a:pt x="252349" y="419036"/>
                  </a:lnTo>
                  <a:lnTo>
                    <a:pt x="201955" y="409321"/>
                  </a:lnTo>
                  <a:lnTo>
                    <a:pt x="159118" y="392036"/>
                  </a:lnTo>
                  <a:lnTo>
                    <a:pt x="124917" y="367550"/>
                  </a:lnTo>
                  <a:lnTo>
                    <a:pt x="110870" y="352437"/>
                  </a:lnTo>
                  <a:close/>
                </a:path>
                <a:path w="1189989" h="509270">
                  <a:moveTo>
                    <a:pt x="1189799" y="0"/>
                  </a:moveTo>
                  <a:lnTo>
                    <a:pt x="1185837" y="2870"/>
                  </a:lnTo>
                  <a:lnTo>
                    <a:pt x="1178636" y="8636"/>
                  </a:lnTo>
                  <a:lnTo>
                    <a:pt x="1174673" y="11874"/>
                  </a:lnTo>
                  <a:lnTo>
                    <a:pt x="1167472" y="17640"/>
                  </a:lnTo>
                  <a:lnTo>
                    <a:pt x="1163510" y="20154"/>
                  </a:lnTo>
                  <a:lnTo>
                    <a:pt x="1159916" y="23037"/>
                  </a:lnTo>
                  <a:lnTo>
                    <a:pt x="1155953" y="25920"/>
                  </a:lnTo>
                  <a:lnTo>
                    <a:pt x="1152359" y="28790"/>
                  </a:lnTo>
                  <a:lnTo>
                    <a:pt x="1148397" y="32042"/>
                  </a:lnTo>
                  <a:lnTo>
                    <a:pt x="1144790" y="34556"/>
                  </a:lnTo>
                  <a:lnTo>
                    <a:pt x="1140828" y="37439"/>
                  </a:lnTo>
                  <a:lnTo>
                    <a:pt x="1137234" y="40678"/>
                  </a:lnTo>
                  <a:lnTo>
                    <a:pt x="1133640" y="43561"/>
                  </a:lnTo>
                  <a:lnTo>
                    <a:pt x="1088999" y="75958"/>
                  </a:lnTo>
                  <a:lnTo>
                    <a:pt x="1044714" y="107276"/>
                  </a:lnTo>
                  <a:lnTo>
                    <a:pt x="999718" y="138239"/>
                  </a:lnTo>
                  <a:lnTo>
                    <a:pt x="954709" y="167398"/>
                  </a:lnTo>
                  <a:lnTo>
                    <a:pt x="909358" y="195478"/>
                  </a:lnTo>
                  <a:lnTo>
                    <a:pt x="864717" y="222110"/>
                  </a:lnTo>
                  <a:lnTo>
                    <a:pt x="820077" y="247319"/>
                  </a:lnTo>
                  <a:lnTo>
                    <a:pt x="775792" y="271081"/>
                  </a:lnTo>
                  <a:lnTo>
                    <a:pt x="731520" y="293039"/>
                  </a:lnTo>
                  <a:lnTo>
                    <a:pt x="688314" y="313918"/>
                  </a:lnTo>
                  <a:lnTo>
                    <a:pt x="645477" y="332638"/>
                  </a:lnTo>
                  <a:lnTo>
                    <a:pt x="603351" y="349910"/>
                  </a:lnTo>
                  <a:lnTo>
                    <a:pt x="562673" y="365036"/>
                  </a:lnTo>
                  <a:lnTo>
                    <a:pt x="522719" y="378714"/>
                  </a:lnTo>
                  <a:lnTo>
                    <a:pt x="483831" y="390232"/>
                  </a:lnTo>
                  <a:lnTo>
                    <a:pt x="446392" y="400316"/>
                  </a:lnTo>
                  <a:lnTo>
                    <a:pt x="375119" y="414350"/>
                  </a:lnTo>
                  <a:lnTo>
                    <a:pt x="310311" y="420471"/>
                  </a:lnTo>
                  <a:lnTo>
                    <a:pt x="534882" y="420471"/>
                  </a:lnTo>
                  <a:lnTo>
                    <a:pt x="585000" y="398513"/>
                  </a:lnTo>
                  <a:lnTo>
                    <a:pt x="673188" y="354596"/>
                  </a:lnTo>
                  <a:lnTo>
                    <a:pt x="718197" y="330111"/>
                  </a:lnTo>
                  <a:lnTo>
                    <a:pt x="763549" y="304190"/>
                  </a:lnTo>
                  <a:lnTo>
                    <a:pt x="808913" y="276834"/>
                  </a:lnTo>
                  <a:lnTo>
                    <a:pt x="854278" y="248754"/>
                  </a:lnTo>
                  <a:lnTo>
                    <a:pt x="899629" y="218871"/>
                  </a:lnTo>
                  <a:lnTo>
                    <a:pt x="945349" y="187553"/>
                  </a:lnTo>
                  <a:lnTo>
                    <a:pt x="989990" y="155511"/>
                  </a:lnTo>
                  <a:lnTo>
                    <a:pt x="1034630" y="122389"/>
                  </a:lnTo>
                  <a:lnTo>
                    <a:pt x="1078560" y="88201"/>
                  </a:lnTo>
                  <a:lnTo>
                    <a:pt x="1189799" y="0"/>
                  </a:lnTo>
                  <a:close/>
                </a:path>
              </a:pathLst>
            </a:custGeom>
            <a:solidFill>
              <a:srgbClr val="3F6B94"/>
            </a:solidFill>
          </p:spPr>
          <p:txBody>
            <a:bodyPr wrap="square" lIns="0" tIns="0" rIns="0" bIns="0" rtlCol="0"/>
            <a:lstStyle/>
            <a:p>
              <a:endParaRPr dirty="0"/>
            </a:p>
          </p:txBody>
        </p:sp>
        <p:sp>
          <p:nvSpPr>
            <p:cNvPr id="8" name="object 8"/>
            <p:cNvSpPr/>
            <p:nvPr/>
          </p:nvSpPr>
          <p:spPr>
            <a:xfrm>
              <a:off x="3032645" y="5056923"/>
              <a:ext cx="1189990" cy="509270"/>
            </a:xfrm>
            <a:custGeom>
              <a:avLst/>
              <a:gdLst/>
              <a:ahLst/>
              <a:cxnLst/>
              <a:rect l="l" t="t" r="r" b="b"/>
              <a:pathLst>
                <a:path w="1189989" h="509270">
                  <a:moveTo>
                    <a:pt x="0" y="440270"/>
                  </a:moveTo>
                  <a:lnTo>
                    <a:pt x="29870" y="469074"/>
                  </a:lnTo>
                  <a:lnTo>
                    <a:pt x="69113" y="489953"/>
                  </a:lnTo>
                  <a:lnTo>
                    <a:pt x="116268" y="503275"/>
                  </a:lnTo>
                  <a:lnTo>
                    <a:pt x="171716" y="508673"/>
                  </a:lnTo>
                  <a:lnTo>
                    <a:pt x="201955" y="508673"/>
                  </a:lnTo>
                  <a:lnTo>
                    <a:pt x="267830" y="501840"/>
                  </a:lnTo>
                  <a:lnTo>
                    <a:pt x="339471" y="487070"/>
                  </a:lnTo>
                  <a:lnTo>
                    <a:pt x="377634" y="477354"/>
                  </a:lnTo>
                  <a:lnTo>
                    <a:pt x="417233" y="465112"/>
                  </a:lnTo>
                  <a:lnTo>
                    <a:pt x="457555" y="451078"/>
                  </a:lnTo>
                  <a:lnTo>
                    <a:pt x="499313" y="435241"/>
                  </a:lnTo>
                  <a:lnTo>
                    <a:pt x="541794" y="417601"/>
                  </a:lnTo>
                  <a:lnTo>
                    <a:pt x="585000" y="398513"/>
                  </a:lnTo>
                  <a:lnTo>
                    <a:pt x="628548" y="376910"/>
                  </a:lnTo>
                  <a:lnTo>
                    <a:pt x="673188" y="354596"/>
                  </a:lnTo>
                  <a:lnTo>
                    <a:pt x="718197" y="330111"/>
                  </a:lnTo>
                  <a:lnTo>
                    <a:pt x="763549" y="304190"/>
                  </a:lnTo>
                  <a:lnTo>
                    <a:pt x="808913" y="276834"/>
                  </a:lnTo>
                  <a:lnTo>
                    <a:pt x="854278" y="248754"/>
                  </a:lnTo>
                  <a:lnTo>
                    <a:pt x="899629" y="218871"/>
                  </a:lnTo>
                  <a:lnTo>
                    <a:pt x="945349" y="187553"/>
                  </a:lnTo>
                  <a:lnTo>
                    <a:pt x="989990" y="155511"/>
                  </a:lnTo>
                  <a:lnTo>
                    <a:pt x="1034630" y="122389"/>
                  </a:lnTo>
                  <a:lnTo>
                    <a:pt x="1078560" y="88201"/>
                  </a:lnTo>
                  <a:lnTo>
                    <a:pt x="1189799" y="0"/>
                  </a:lnTo>
                  <a:lnTo>
                    <a:pt x="1185837" y="2870"/>
                  </a:lnTo>
                  <a:lnTo>
                    <a:pt x="1182230" y="5753"/>
                  </a:lnTo>
                  <a:lnTo>
                    <a:pt x="1178636" y="8636"/>
                  </a:lnTo>
                  <a:lnTo>
                    <a:pt x="1174673" y="11874"/>
                  </a:lnTo>
                  <a:lnTo>
                    <a:pt x="1171079" y="14757"/>
                  </a:lnTo>
                  <a:lnTo>
                    <a:pt x="1167472" y="17640"/>
                  </a:lnTo>
                  <a:lnTo>
                    <a:pt x="1163510" y="20154"/>
                  </a:lnTo>
                  <a:lnTo>
                    <a:pt x="1159916" y="23037"/>
                  </a:lnTo>
                  <a:lnTo>
                    <a:pt x="1155953" y="25920"/>
                  </a:lnTo>
                  <a:lnTo>
                    <a:pt x="1152359" y="28790"/>
                  </a:lnTo>
                  <a:lnTo>
                    <a:pt x="1148397" y="32042"/>
                  </a:lnTo>
                  <a:lnTo>
                    <a:pt x="1144790" y="34556"/>
                  </a:lnTo>
                  <a:lnTo>
                    <a:pt x="1140828" y="37439"/>
                  </a:lnTo>
                  <a:lnTo>
                    <a:pt x="1137234" y="40678"/>
                  </a:lnTo>
                  <a:lnTo>
                    <a:pt x="1133640" y="43561"/>
                  </a:lnTo>
                  <a:lnTo>
                    <a:pt x="1088999" y="75958"/>
                  </a:lnTo>
                  <a:lnTo>
                    <a:pt x="1044714" y="107276"/>
                  </a:lnTo>
                  <a:lnTo>
                    <a:pt x="999718" y="138239"/>
                  </a:lnTo>
                  <a:lnTo>
                    <a:pt x="954709" y="167398"/>
                  </a:lnTo>
                  <a:lnTo>
                    <a:pt x="909358" y="195478"/>
                  </a:lnTo>
                  <a:lnTo>
                    <a:pt x="864717" y="222110"/>
                  </a:lnTo>
                  <a:lnTo>
                    <a:pt x="820077" y="247319"/>
                  </a:lnTo>
                  <a:lnTo>
                    <a:pt x="775792" y="271081"/>
                  </a:lnTo>
                  <a:lnTo>
                    <a:pt x="731520" y="293039"/>
                  </a:lnTo>
                  <a:lnTo>
                    <a:pt x="688314" y="313918"/>
                  </a:lnTo>
                  <a:lnTo>
                    <a:pt x="645477" y="332638"/>
                  </a:lnTo>
                  <a:lnTo>
                    <a:pt x="603351" y="349910"/>
                  </a:lnTo>
                  <a:lnTo>
                    <a:pt x="562673" y="365036"/>
                  </a:lnTo>
                  <a:lnTo>
                    <a:pt x="522719" y="378714"/>
                  </a:lnTo>
                  <a:lnTo>
                    <a:pt x="483831" y="390232"/>
                  </a:lnTo>
                  <a:lnTo>
                    <a:pt x="446392" y="400316"/>
                  </a:lnTo>
                  <a:lnTo>
                    <a:pt x="375119" y="414350"/>
                  </a:lnTo>
                  <a:lnTo>
                    <a:pt x="310311" y="420471"/>
                  </a:lnTo>
                  <a:lnTo>
                    <a:pt x="280428" y="420471"/>
                  </a:lnTo>
                  <a:lnTo>
                    <a:pt x="226072" y="415074"/>
                  </a:lnTo>
                  <a:lnTo>
                    <a:pt x="179273" y="401751"/>
                  </a:lnTo>
                  <a:lnTo>
                    <a:pt x="140754" y="380517"/>
                  </a:lnTo>
                  <a:lnTo>
                    <a:pt x="110870" y="352437"/>
                  </a:lnTo>
                  <a:lnTo>
                    <a:pt x="0" y="440270"/>
                  </a:lnTo>
                  <a:close/>
                </a:path>
              </a:pathLst>
            </a:custGeom>
            <a:ln w="12599">
              <a:solidFill>
                <a:srgbClr val="40709B"/>
              </a:solidFill>
            </a:ln>
          </p:spPr>
          <p:txBody>
            <a:bodyPr wrap="square" lIns="0" tIns="0" rIns="0" bIns="0" rtlCol="0"/>
            <a:lstStyle/>
            <a:p>
              <a:endParaRPr dirty="0"/>
            </a:p>
          </p:txBody>
        </p:sp>
        <p:pic>
          <p:nvPicPr>
            <p:cNvPr id="9" name="object 9"/>
            <p:cNvPicPr/>
            <p:nvPr/>
          </p:nvPicPr>
          <p:blipFill>
            <a:blip r:embed="rId3" cstate="print"/>
            <a:stretch>
              <a:fillRect/>
            </a:stretch>
          </p:blipFill>
          <p:spPr>
            <a:xfrm>
              <a:off x="1494002" y="5066639"/>
              <a:ext cx="1570316" cy="1092238"/>
            </a:xfrm>
            <a:prstGeom prst="rect">
              <a:avLst/>
            </a:prstGeom>
          </p:spPr>
        </p:pic>
      </p:grpSp>
      <p:sp>
        <p:nvSpPr>
          <p:cNvPr id="10" name="object 10"/>
          <p:cNvSpPr txBox="1"/>
          <p:nvPr/>
        </p:nvSpPr>
        <p:spPr>
          <a:xfrm>
            <a:off x="463550" y="5931979"/>
            <a:ext cx="4524616" cy="382156"/>
          </a:xfrm>
          <a:prstGeom prst="rect">
            <a:avLst/>
          </a:prstGeom>
        </p:spPr>
        <p:txBody>
          <a:bodyPr vert="horz" wrap="square" lIns="0" tIns="12700" rIns="0" bIns="0" rtlCol="0">
            <a:spAutoFit/>
          </a:bodyPr>
          <a:lstStyle/>
          <a:p>
            <a:pPr marL="12700">
              <a:lnSpc>
                <a:spcPct val="100000"/>
              </a:lnSpc>
              <a:spcBef>
                <a:spcPts val="100"/>
              </a:spcBef>
            </a:pPr>
            <a:r>
              <a:rPr lang="fr-FR" sz="2400" b="1" spc="-5" dirty="0">
                <a:cs typeface="Calibri"/>
              </a:rPr>
              <a:t>Point de prestation des services</a:t>
            </a:r>
            <a:endParaRPr sz="2400" dirty="0">
              <a:latin typeface="Calibri"/>
              <a:cs typeface="Calibri"/>
            </a:endParaRPr>
          </a:p>
        </p:txBody>
      </p:sp>
      <p:grpSp>
        <p:nvGrpSpPr>
          <p:cNvPr id="11" name="object 11"/>
          <p:cNvGrpSpPr/>
          <p:nvPr/>
        </p:nvGrpSpPr>
        <p:grpSpPr>
          <a:xfrm>
            <a:off x="4880648" y="3329775"/>
            <a:ext cx="1988185" cy="1063625"/>
            <a:chOff x="4880648" y="3329775"/>
            <a:chExt cx="1988185" cy="1063625"/>
          </a:xfrm>
        </p:grpSpPr>
        <p:sp>
          <p:nvSpPr>
            <p:cNvPr id="12" name="object 12"/>
            <p:cNvSpPr/>
            <p:nvPr/>
          </p:nvSpPr>
          <p:spPr>
            <a:xfrm>
              <a:off x="4886998" y="3336125"/>
              <a:ext cx="1975485" cy="1050925"/>
            </a:xfrm>
            <a:custGeom>
              <a:avLst/>
              <a:gdLst/>
              <a:ahLst/>
              <a:cxnLst/>
              <a:rect l="l" t="t" r="r" b="b"/>
              <a:pathLst>
                <a:path w="1975484" h="1050925">
                  <a:moveTo>
                    <a:pt x="128524" y="860399"/>
                  </a:moveTo>
                  <a:lnTo>
                    <a:pt x="0" y="925194"/>
                  </a:lnTo>
                  <a:lnTo>
                    <a:pt x="10807" y="943190"/>
                  </a:lnTo>
                  <a:lnTo>
                    <a:pt x="23761" y="960119"/>
                  </a:lnTo>
                  <a:lnTo>
                    <a:pt x="56883" y="989634"/>
                  </a:lnTo>
                  <a:lnTo>
                    <a:pt x="98996" y="1014120"/>
                  </a:lnTo>
                  <a:lnTo>
                    <a:pt x="149758" y="1031760"/>
                  </a:lnTo>
                  <a:lnTo>
                    <a:pt x="208445" y="1043990"/>
                  </a:lnTo>
                  <a:lnTo>
                    <a:pt x="274675" y="1050112"/>
                  </a:lnTo>
                  <a:lnTo>
                    <a:pt x="310324" y="1050836"/>
                  </a:lnTo>
                  <a:lnTo>
                    <a:pt x="347395" y="1049756"/>
                  </a:lnTo>
                  <a:lnTo>
                    <a:pt x="385927" y="1047229"/>
                  </a:lnTo>
                  <a:lnTo>
                    <a:pt x="426237" y="1042911"/>
                  </a:lnTo>
                  <a:lnTo>
                    <a:pt x="467283" y="1037513"/>
                  </a:lnTo>
                  <a:lnTo>
                    <a:pt x="509765" y="1030312"/>
                  </a:lnTo>
                  <a:lnTo>
                    <a:pt x="553326" y="1021676"/>
                  </a:lnTo>
                  <a:lnTo>
                    <a:pt x="597598" y="1011593"/>
                  </a:lnTo>
                  <a:lnTo>
                    <a:pt x="642607" y="1000074"/>
                  </a:lnTo>
                  <a:lnTo>
                    <a:pt x="688327" y="986751"/>
                  </a:lnTo>
                  <a:lnTo>
                    <a:pt x="691807" y="985672"/>
                  </a:lnTo>
                  <a:lnTo>
                    <a:pt x="432358" y="985672"/>
                  </a:lnTo>
                  <a:lnTo>
                    <a:pt x="397802" y="984592"/>
                  </a:lnTo>
                  <a:lnTo>
                    <a:pt x="332638" y="978471"/>
                  </a:lnTo>
                  <a:lnTo>
                    <a:pt x="275399" y="966241"/>
                  </a:lnTo>
                  <a:lnTo>
                    <a:pt x="225717" y="947877"/>
                  </a:lnTo>
                  <a:lnTo>
                    <a:pt x="184327" y="924115"/>
                  </a:lnTo>
                  <a:lnTo>
                    <a:pt x="151917" y="894600"/>
                  </a:lnTo>
                  <a:lnTo>
                    <a:pt x="138963" y="878039"/>
                  </a:lnTo>
                  <a:lnTo>
                    <a:pt x="128524" y="860399"/>
                  </a:lnTo>
                  <a:close/>
                </a:path>
                <a:path w="1975484" h="1050925">
                  <a:moveTo>
                    <a:pt x="1895708" y="136436"/>
                  </a:moveTo>
                  <a:lnTo>
                    <a:pt x="1781644" y="136436"/>
                  </a:lnTo>
                  <a:lnTo>
                    <a:pt x="1778038" y="160197"/>
                  </a:lnTo>
                  <a:lnTo>
                    <a:pt x="1771916" y="185394"/>
                  </a:lnTo>
                  <a:lnTo>
                    <a:pt x="1752841" y="237959"/>
                  </a:lnTo>
                  <a:lnTo>
                    <a:pt x="1724405" y="292671"/>
                  </a:lnTo>
                  <a:lnTo>
                    <a:pt x="1686966" y="349554"/>
                  </a:lnTo>
                  <a:lnTo>
                    <a:pt x="1640522" y="408228"/>
                  </a:lnTo>
                  <a:lnTo>
                    <a:pt x="1614246" y="437400"/>
                  </a:lnTo>
                  <a:lnTo>
                    <a:pt x="1586166" y="467271"/>
                  </a:lnTo>
                  <a:lnTo>
                    <a:pt x="1555927" y="496798"/>
                  </a:lnTo>
                  <a:lnTo>
                    <a:pt x="1524241" y="526669"/>
                  </a:lnTo>
                  <a:lnTo>
                    <a:pt x="1490764" y="556196"/>
                  </a:lnTo>
                  <a:lnTo>
                    <a:pt x="1455483" y="585355"/>
                  </a:lnTo>
                  <a:lnTo>
                    <a:pt x="1418767" y="614159"/>
                  </a:lnTo>
                  <a:lnTo>
                    <a:pt x="1380604" y="642950"/>
                  </a:lnTo>
                  <a:lnTo>
                    <a:pt x="1341005" y="671029"/>
                  </a:lnTo>
                  <a:lnTo>
                    <a:pt x="1300327" y="698398"/>
                  </a:lnTo>
                  <a:lnTo>
                    <a:pt x="1258201" y="725754"/>
                  </a:lnTo>
                  <a:lnTo>
                    <a:pt x="1215720" y="752030"/>
                  </a:lnTo>
                  <a:lnTo>
                    <a:pt x="1171448" y="777595"/>
                  </a:lnTo>
                  <a:lnTo>
                    <a:pt x="1126807" y="802792"/>
                  </a:lnTo>
                  <a:lnTo>
                    <a:pt x="1080719" y="823671"/>
                  </a:lnTo>
                  <a:lnTo>
                    <a:pt x="1034288" y="843838"/>
                  </a:lnTo>
                  <a:lnTo>
                    <a:pt x="987844" y="862558"/>
                  </a:lnTo>
                  <a:lnTo>
                    <a:pt x="941044" y="880554"/>
                  </a:lnTo>
                  <a:lnTo>
                    <a:pt x="894956" y="897115"/>
                  </a:lnTo>
                  <a:lnTo>
                    <a:pt x="849236" y="912240"/>
                  </a:lnTo>
                  <a:lnTo>
                    <a:pt x="803516" y="925918"/>
                  </a:lnTo>
                  <a:lnTo>
                    <a:pt x="758520" y="938148"/>
                  </a:lnTo>
                  <a:lnTo>
                    <a:pt x="714248" y="949312"/>
                  </a:lnTo>
                  <a:lnTo>
                    <a:pt x="670687" y="958672"/>
                  </a:lnTo>
                  <a:lnTo>
                    <a:pt x="627837" y="966952"/>
                  </a:lnTo>
                  <a:lnTo>
                    <a:pt x="586447" y="973797"/>
                  </a:lnTo>
                  <a:lnTo>
                    <a:pt x="546125" y="979195"/>
                  </a:lnTo>
                  <a:lnTo>
                    <a:pt x="506882" y="982789"/>
                  </a:lnTo>
                  <a:lnTo>
                    <a:pt x="468718" y="984961"/>
                  </a:lnTo>
                  <a:lnTo>
                    <a:pt x="432358" y="985672"/>
                  </a:lnTo>
                  <a:lnTo>
                    <a:pt x="691807" y="985672"/>
                  </a:lnTo>
                  <a:lnTo>
                    <a:pt x="734758" y="972350"/>
                  </a:lnTo>
                  <a:lnTo>
                    <a:pt x="781202" y="956868"/>
                  </a:lnTo>
                  <a:lnTo>
                    <a:pt x="828357" y="939596"/>
                  </a:lnTo>
                  <a:lnTo>
                    <a:pt x="875525" y="921232"/>
                  </a:lnTo>
                  <a:lnTo>
                    <a:pt x="922324" y="901788"/>
                  </a:lnTo>
                  <a:lnTo>
                    <a:pt x="969848" y="880910"/>
                  </a:lnTo>
                  <a:lnTo>
                    <a:pt x="1016279" y="858951"/>
                  </a:lnTo>
                  <a:lnTo>
                    <a:pt x="1062723" y="836269"/>
                  </a:lnTo>
                  <a:lnTo>
                    <a:pt x="1191602" y="771118"/>
                  </a:lnTo>
                  <a:lnTo>
                    <a:pt x="1238046" y="747001"/>
                  </a:lnTo>
                  <a:lnTo>
                    <a:pt x="1283398" y="722160"/>
                  </a:lnTo>
                  <a:lnTo>
                    <a:pt x="1328407" y="696239"/>
                  </a:lnTo>
                  <a:lnTo>
                    <a:pt x="1372323" y="669594"/>
                  </a:lnTo>
                  <a:lnTo>
                    <a:pt x="1415516" y="642594"/>
                  </a:lnTo>
                  <a:lnTo>
                    <a:pt x="1457286" y="614514"/>
                  </a:lnTo>
                  <a:lnTo>
                    <a:pt x="1497964" y="586079"/>
                  </a:lnTo>
                  <a:lnTo>
                    <a:pt x="1537208" y="557276"/>
                  </a:lnTo>
                  <a:lnTo>
                    <a:pt x="1575003" y="527761"/>
                  </a:lnTo>
                  <a:lnTo>
                    <a:pt x="1611007" y="498233"/>
                  </a:lnTo>
                  <a:lnTo>
                    <a:pt x="1645564" y="467994"/>
                  </a:lnTo>
                  <a:lnTo>
                    <a:pt x="1678317" y="438111"/>
                  </a:lnTo>
                  <a:lnTo>
                    <a:pt x="1709635" y="407873"/>
                  </a:lnTo>
                  <a:lnTo>
                    <a:pt x="1738807" y="377990"/>
                  </a:lnTo>
                  <a:lnTo>
                    <a:pt x="1765439" y="347751"/>
                  </a:lnTo>
                  <a:lnTo>
                    <a:pt x="1790280" y="317881"/>
                  </a:lnTo>
                  <a:lnTo>
                    <a:pt x="1833486" y="259194"/>
                  </a:lnTo>
                  <a:lnTo>
                    <a:pt x="1867687" y="201955"/>
                  </a:lnTo>
                  <a:lnTo>
                    <a:pt x="1892160" y="147231"/>
                  </a:lnTo>
                  <a:lnTo>
                    <a:pt x="1895708" y="136436"/>
                  </a:lnTo>
                  <a:close/>
                </a:path>
                <a:path w="1975484" h="1050925">
                  <a:moveTo>
                    <a:pt x="1829155" y="0"/>
                  </a:moveTo>
                  <a:lnTo>
                    <a:pt x="1717560" y="168478"/>
                  </a:lnTo>
                  <a:lnTo>
                    <a:pt x="1781644" y="136436"/>
                  </a:lnTo>
                  <a:lnTo>
                    <a:pt x="1895708" y="136436"/>
                  </a:lnTo>
                  <a:lnTo>
                    <a:pt x="1900796" y="120954"/>
                  </a:lnTo>
                  <a:lnTo>
                    <a:pt x="1906917" y="95389"/>
                  </a:lnTo>
                  <a:lnTo>
                    <a:pt x="1910524" y="70916"/>
                  </a:lnTo>
                  <a:lnTo>
                    <a:pt x="1974964" y="38519"/>
                  </a:lnTo>
                  <a:lnTo>
                    <a:pt x="1829155" y="0"/>
                  </a:lnTo>
                  <a:close/>
                </a:path>
              </a:pathLst>
            </a:custGeom>
            <a:solidFill>
              <a:srgbClr val="5A9AD4"/>
            </a:solidFill>
          </p:spPr>
          <p:txBody>
            <a:bodyPr wrap="square" lIns="0" tIns="0" rIns="0" bIns="0" rtlCol="0"/>
            <a:lstStyle/>
            <a:p>
              <a:endParaRPr dirty="0"/>
            </a:p>
          </p:txBody>
        </p:sp>
        <p:sp>
          <p:nvSpPr>
            <p:cNvPr id="13" name="object 13"/>
            <p:cNvSpPr/>
            <p:nvPr/>
          </p:nvSpPr>
          <p:spPr>
            <a:xfrm>
              <a:off x="4886998" y="3336125"/>
              <a:ext cx="1975485" cy="1050925"/>
            </a:xfrm>
            <a:custGeom>
              <a:avLst/>
              <a:gdLst/>
              <a:ahLst/>
              <a:cxnLst/>
              <a:rect l="l" t="t" r="r" b="b"/>
              <a:pathLst>
                <a:path w="1975484" h="1050925">
                  <a:moveTo>
                    <a:pt x="0" y="925194"/>
                  </a:moveTo>
                  <a:lnTo>
                    <a:pt x="23761" y="960119"/>
                  </a:lnTo>
                  <a:lnTo>
                    <a:pt x="56883" y="989634"/>
                  </a:lnTo>
                  <a:lnTo>
                    <a:pt x="98996" y="1014120"/>
                  </a:lnTo>
                  <a:lnTo>
                    <a:pt x="149758" y="1031760"/>
                  </a:lnTo>
                  <a:lnTo>
                    <a:pt x="208445" y="1043990"/>
                  </a:lnTo>
                  <a:lnTo>
                    <a:pt x="274675" y="1050112"/>
                  </a:lnTo>
                  <a:lnTo>
                    <a:pt x="310324" y="1050836"/>
                  </a:lnTo>
                  <a:lnTo>
                    <a:pt x="347395" y="1049756"/>
                  </a:lnTo>
                  <a:lnTo>
                    <a:pt x="385927" y="1047229"/>
                  </a:lnTo>
                  <a:lnTo>
                    <a:pt x="426237" y="1042911"/>
                  </a:lnTo>
                  <a:lnTo>
                    <a:pt x="467283" y="1037513"/>
                  </a:lnTo>
                  <a:lnTo>
                    <a:pt x="509765" y="1030312"/>
                  </a:lnTo>
                  <a:lnTo>
                    <a:pt x="553326" y="1021676"/>
                  </a:lnTo>
                  <a:lnTo>
                    <a:pt x="597598" y="1011593"/>
                  </a:lnTo>
                  <a:lnTo>
                    <a:pt x="642607" y="1000074"/>
                  </a:lnTo>
                  <a:lnTo>
                    <a:pt x="688327" y="986751"/>
                  </a:lnTo>
                  <a:lnTo>
                    <a:pt x="734758" y="972350"/>
                  </a:lnTo>
                  <a:lnTo>
                    <a:pt x="781202" y="956868"/>
                  </a:lnTo>
                  <a:lnTo>
                    <a:pt x="828357" y="939596"/>
                  </a:lnTo>
                  <a:lnTo>
                    <a:pt x="875525" y="921232"/>
                  </a:lnTo>
                  <a:lnTo>
                    <a:pt x="922324" y="901788"/>
                  </a:lnTo>
                  <a:lnTo>
                    <a:pt x="969848" y="880910"/>
                  </a:lnTo>
                  <a:lnTo>
                    <a:pt x="1016279" y="858951"/>
                  </a:lnTo>
                  <a:lnTo>
                    <a:pt x="1062723" y="836269"/>
                  </a:lnTo>
                  <a:lnTo>
                    <a:pt x="1191602" y="771118"/>
                  </a:lnTo>
                  <a:lnTo>
                    <a:pt x="1238046" y="747001"/>
                  </a:lnTo>
                  <a:lnTo>
                    <a:pt x="1283398" y="722160"/>
                  </a:lnTo>
                  <a:lnTo>
                    <a:pt x="1328407" y="696239"/>
                  </a:lnTo>
                  <a:lnTo>
                    <a:pt x="1372323" y="669594"/>
                  </a:lnTo>
                  <a:lnTo>
                    <a:pt x="1415516" y="642594"/>
                  </a:lnTo>
                  <a:lnTo>
                    <a:pt x="1457286" y="614514"/>
                  </a:lnTo>
                  <a:lnTo>
                    <a:pt x="1497964" y="586079"/>
                  </a:lnTo>
                  <a:lnTo>
                    <a:pt x="1537208" y="557276"/>
                  </a:lnTo>
                  <a:lnTo>
                    <a:pt x="1575003" y="527761"/>
                  </a:lnTo>
                  <a:lnTo>
                    <a:pt x="1611007" y="498233"/>
                  </a:lnTo>
                  <a:lnTo>
                    <a:pt x="1645564" y="467994"/>
                  </a:lnTo>
                  <a:lnTo>
                    <a:pt x="1678317" y="438111"/>
                  </a:lnTo>
                  <a:lnTo>
                    <a:pt x="1709635" y="407873"/>
                  </a:lnTo>
                  <a:lnTo>
                    <a:pt x="1738807" y="377990"/>
                  </a:lnTo>
                  <a:lnTo>
                    <a:pt x="1765439" y="347751"/>
                  </a:lnTo>
                  <a:lnTo>
                    <a:pt x="1790280" y="317881"/>
                  </a:lnTo>
                  <a:lnTo>
                    <a:pt x="1833486" y="259194"/>
                  </a:lnTo>
                  <a:lnTo>
                    <a:pt x="1867687" y="201955"/>
                  </a:lnTo>
                  <a:lnTo>
                    <a:pt x="1892160" y="147231"/>
                  </a:lnTo>
                  <a:lnTo>
                    <a:pt x="1906917" y="95389"/>
                  </a:lnTo>
                  <a:lnTo>
                    <a:pt x="1910524" y="70916"/>
                  </a:lnTo>
                  <a:lnTo>
                    <a:pt x="1974964" y="38519"/>
                  </a:lnTo>
                  <a:lnTo>
                    <a:pt x="1829155" y="0"/>
                  </a:lnTo>
                  <a:lnTo>
                    <a:pt x="1717560" y="168478"/>
                  </a:lnTo>
                  <a:lnTo>
                    <a:pt x="1781644" y="136436"/>
                  </a:lnTo>
                  <a:lnTo>
                    <a:pt x="1778038" y="160197"/>
                  </a:lnTo>
                  <a:lnTo>
                    <a:pt x="1763280" y="211315"/>
                  </a:lnTo>
                  <a:lnTo>
                    <a:pt x="1739887" y="265315"/>
                  </a:lnTo>
                  <a:lnTo>
                    <a:pt x="1706765" y="321119"/>
                  </a:lnTo>
                  <a:lnTo>
                    <a:pt x="1664639" y="379069"/>
                  </a:lnTo>
                  <a:lnTo>
                    <a:pt x="1614246" y="437400"/>
                  </a:lnTo>
                  <a:lnTo>
                    <a:pt x="1586166" y="467271"/>
                  </a:lnTo>
                  <a:lnTo>
                    <a:pt x="1555927" y="496798"/>
                  </a:lnTo>
                  <a:lnTo>
                    <a:pt x="1524241" y="526669"/>
                  </a:lnTo>
                  <a:lnTo>
                    <a:pt x="1490764" y="556196"/>
                  </a:lnTo>
                  <a:lnTo>
                    <a:pt x="1455483" y="585355"/>
                  </a:lnTo>
                  <a:lnTo>
                    <a:pt x="1418767" y="614159"/>
                  </a:lnTo>
                  <a:lnTo>
                    <a:pt x="1380604" y="642950"/>
                  </a:lnTo>
                  <a:lnTo>
                    <a:pt x="1341005" y="671029"/>
                  </a:lnTo>
                  <a:lnTo>
                    <a:pt x="1300327" y="698398"/>
                  </a:lnTo>
                  <a:lnTo>
                    <a:pt x="1258201" y="725754"/>
                  </a:lnTo>
                  <a:lnTo>
                    <a:pt x="1215720" y="752030"/>
                  </a:lnTo>
                  <a:lnTo>
                    <a:pt x="1171448" y="777595"/>
                  </a:lnTo>
                  <a:lnTo>
                    <a:pt x="1126807" y="802792"/>
                  </a:lnTo>
                  <a:lnTo>
                    <a:pt x="1080719" y="823671"/>
                  </a:lnTo>
                  <a:lnTo>
                    <a:pt x="1034288" y="843838"/>
                  </a:lnTo>
                  <a:lnTo>
                    <a:pt x="987844" y="862558"/>
                  </a:lnTo>
                  <a:lnTo>
                    <a:pt x="941044" y="880554"/>
                  </a:lnTo>
                  <a:lnTo>
                    <a:pt x="894956" y="897115"/>
                  </a:lnTo>
                  <a:lnTo>
                    <a:pt x="849236" y="912240"/>
                  </a:lnTo>
                  <a:lnTo>
                    <a:pt x="803516" y="925918"/>
                  </a:lnTo>
                  <a:lnTo>
                    <a:pt x="758520" y="938148"/>
                  </a:lnTo>
                  <a:lnTo>
                    <a:pt x="714248" y="949312"/>
                  </a:lnTo>
                  <a:lnTo>
                    <a:pt x="670687" y="958672"/>
                  </a:lnTo>
                  <a:lnTo>
                    <a:pt x="627837" y="966952"/>
                  </a:lnTo>
                  <a:lnTo>
                    <a:pt x="586447" y="973797"/>
                  </a:lnTo>
                  <a:lnTo>
                    <a:pt x="546125" y="979195"/>
                  </a:lnTo>
                  <a:lnTo>
                    <a:pt x="506882" y="982789"/>
                  </a:lnTo>
                  <a:lnTo>
                    <a:pt x="468718" y="984961"/>
                  </a:lnTo>
                  <a:lnTo>
                    <a:pt x="432358" y="985672"/>
                  </a:lnTo>
                  <a:lnTo>
                    <a:pt x="397802" y="984592"/>
                  </a:lnTo>
                  <a:lnTo>
                    <a:pt x="332638" y="978471"/>
                  </a:lnTo>
                  <a:lnTo>
                    <a:pt x="275399" y="966241"/>
                  </a:lnTo>
                  <a:lnTo>
                    <a:pt x="225717" y="947877"/>
                  </a:lnTo>
                  <a:lnTo>
                    <a:pt x="184327" y="924115"/>
                  </a:lnTo>
                  <a:lnTo>
                    <a:pt x="151917" y="894600"/>
                  </a:lnTo>
                  <a:lnTo>
                    <a:pt x="128524" y="860399"/>
                  </a:lnTo>
                  <a:lnTo>
                    <a:pt x="0" y="925194"/>
                  </a:lnTo>
                  <a:close/>
                </a:path>
              </a:pathLst>
            </a:custGeom>
            <a:ln w="12599">
              <a:solidFill>
                <a:srgbClr val="40709B"/>
              </a:solidFill>
            </a:ln>
          </p:spPr>
          <p:txBody>
            <a:bodyPr wrap="square" lIns="0" tIns="0" rIns="0" bIns="0" rtlCol="0"/>
            <a:lstStyle/>
            <a:p>
              <a:endParaRPr dirty="0"/>
            </a:p>
          </p:txBody>
        </p:sp>
        <p:sp>
          <p:nvSpPr>
            <p:cNvPr id="14" name="object 14"/>
            <p:cNvSpPr/>
            <p:nvPr/>
          </p:nvSpPr>
          <p:spPr>
            <a:xfrm>
              <a:off x="4886998" y="4107243"/>
              <a:ext cx="1191895" cy="280035"/>
            </a:xfrm>
            <a:custGeom>
              <a:avLst/>
              <a:gdLst/>
              <a:ahLst/>
              <a:cxnLst/>
              <a:rect l="l" t="t" r="r" b="b"/>
              <a:pathLst>
                <a:path w="1191895" h="280035">
                  <a:moveTo>
                    <a:pt x="128524" y="89281"/>
                  </a:moveTo>
                  <a:lnTo>
                    <a:pt x="0" y="154076"/>
                  </a:lnTo>
                  <a:lnTo>
                    <a:pt x="10807" y="172072"/>
                  </a:lnTo>
                  <a:lnTo>
                    <a:pt x="23761" y="189001"/>
                  </a:lnTo>
                  <a:lnTo>
                    <a:pt x="56883" y="218516"/>
                  </a:lnTo>
                  <a:lnTo>
                    <a:pt x="98996" y="243001"/>
                  </a:lnTo>
                  <a:lnTo>
                    <a:pt x="149758" y="260642"/>
                  </a:lnTo>
                  <a:lnTo>
                    <a:pt x="208445" y="272872"/>
                  </a:lnTo>
                  <a:lnTo>
                    <a:pt x="274675" y="278993"/>
                  </a:lnTo>
                  <a:lnTo>
                    <a:pt x="310324" y="279717"/>
                  </a:lnTo>
                  <a:lnTo>
                    <a:pt x="347395" y="278638"/>
                  </a:lnTo>
                  <a:lnTo>
                    <a:pt x="385927" y="276110"/>
                  </a:lnTo>
                  <a:lnTo>
                    <a:pt x="426237" y="271792"/>
                  </a:lnTo>
                  <a:lnTo>
                    <a:pt x="467283" y="266395"/>
                  </a:lnTo>
                  <a:lnTo>
                    <a:pt x="509765" y="259194"/>
                  </a:lnTo>
                  <a:lnTo>
                    <a:pt x="553326" y="250558"/>
                  </a:lnTo>
                  <a:lnTo>
                    <a:pt x="597598" y="240474"/>
                  </a:lnTo>
                  <a:lnTo>
                    <a:pt x="642607" y="228955"/>
                  </a:lnTo>
                  <a:lnTo>
                    <a:pt x="688327" y="215633"/>
                  </a:lnTo>
                  <a:lnTo>
                    <a:pt x="691807" y="214553"/>
                  </a:lnTo>
                  <a:lnTo>
                    <a:pt x="432358" y="214553"/>
                  </a:lnTo>
                  <a:lnTo>
                    <a:pt x="397802" y="213474"/>
                  </a:lnTo>
                  <a:lnTo>
                    <a:pt x="332638" y="207352"/>
                  </a:lnTo>
                  <a:lnTo>
                    <a:pt x="275399" y="195122"/>
                  </a:lnTo>
                  <a:lnTo>
                    <a:pt x="225717" y="176758"/>
                  </a:lnTo>
                  <a:lnTo>
                    <a:pt x="184327" y="152996"/>
                  </a:lnTo>
                  <a:lnTo>
                    <a:pt x="151917" y="123482"/>
                  </a:lnTo>
                  <a:lnTo>
                    <a:pt x="138963" y="106921"/>
                  </a:lnTo>
                  <a:lnTo>
                    <a:pt x="128524" y="89281"/>
                  </a:lnTo>
                  <a:close/>
                </a:path>
                <a:path w="1191895" h="280035">
                  <a:moveTo>
                    <a:pt x="1165692" y="13098"/>
                  </a:moveTo>
                  <a:lnTo>
                    <a:pt x="1161719" y="14757"/>
                  </a:lnTo>
                  <a:lnTo>
                    <a:pt x="1157046" y="16916"/>
                  </a:lnTo>
                  <a:lnTo>
                    <a:pt x="1153083" y="19075"/>
                  </a:lnTo>
                  <a:lnTo>
                    <a:pt x="1148765" y="21234"/>
                  </a:lnTo>
                  <a:lnTo>
                    <a:pt x="1140117" y="25196"/>
                  </a:lnTo>
                  <a:lnTo>
                    <a:pt x="1135799" y="27355"/>
                  </a:lnTo>
                  <a:lnTo>
                    <a:pt x="1131125" y="29514"/>
                  </a:lnTo>
                  <a:lnTo>
                    <a:pt x="1080719" y="52552"/>
                  </a:lnTo>
                  <a:lnTo>
                    <a:pt x="1034288" y="72720"/>
                  </a:lnTo>
                  <a:lnTo>
                    <a:pt x="987844" y="91440"/>
                  </a:lnTo>
                  <a:lnTo>
                    <a:pt x="941044" y="109435"/>
                  </a:lnTo>
                  <a:lnTo>
                    <a:pt x="894956" y="125996"/>
                  </a:lnTo>
                  <a:lnTo>
                    <a:pt x="849236" y="141122"/>
                  </a:lnTo>
                  <a:lnTo>
                    <a:pt x="803516" y="154800"/>
                  </a:lnTo>
                  <a:lnTo>
                    <a:pt x="758520" y="167030"/>
                  </a:lnTo>
                  <a:lnTo>
                    <a:pt x="714248" y="178193"/>
                  </a:lnTo>
                  <a:lnTo>
                    <a:pt x="670687" y="187553"/>
                  </a:lnTo>
                  <a:lnTo>
                    <a:pt x="627837" y="195834"/>
                  </a:lnTo>
                  <a:lnTo>
                    <a:pt x="586447" y="202679"/>
                  </a:lnTo>
                  <a:lnTo>
                    <a:pt x="546125" y="208076"/>
                  </a:lnTo>
                  <a:lnTo>
                    <a:pt x="506882" y="211670"/>
                  </a:lnTo>
                  <a:lnTo>
                    <a:pt x="468718" y="213842"/>
                  </a:lnTo>
                  <a:lnTo>
                    <a:pt x="432358" y="214553"/>
                  </a:lnTo>
                  <a:lnTo>
                    <a:pt x="691807" y="214553"/>
                  </a:lnTo>
                  <a:lnTo>
                    <a:pt x="734758" y="201231"/>
                  </a:lnTo>
                  <a:lnTo>
                    <a:pt x="781202" y="185750"/>
                  </a:lnTo>
                  <a:lnTo>
                    <a:pt x="828357" y="168478"/>
                  </a:lnTo>
                  <a:lnTo>
                    <a:pt x="875525" y="150114"/>
                  </a:lnTo>
                  <a:lnTo>
                    <a:pt x="922324" y="130670"/>
                  </a:lnTo>
                  <a:lnTo>
                    <a:pt x="969848" y="109791"/>
                  </a:lnTo>
                  <a:lnTo>
                    <a:pt x="1016279" y="87833"/>
                  </a:lnTo>
                  <a:lnTo>
                    <a:pt x="1062723" y="65151"/>
                  </a:lnTo>
                  <a:lnTo>
                    <a:pt x="1165692" y="13098"/>
                  </a:lnTo>
                  <a:close/>
                </a:path>
                <a:path w="1191895" h="280035">
                  <a:moveTo>
                    <a:pt x="1166809" y="12533"/>
                  </a:moveTo>
                  <a:lnTo>
                    <a:pt x="1165692" y="13098"/>
                  </a:lnTo>
                  <a:lnTo>
                    <a:pt x="1166037" y="12954"/>
                  </a:lnTo>
                  <a:lnTo>
                    <a:pt x="1166809" y="12533"/>
                  </a:lnTo>
                  <a:close/>
                </a:path>
                <a:path w="1191895" h="280035">
                  <a:moveTo>
                    <a:pt x="1172802" y="9504"/>
                  </a:moveTo>
                  <a:lnTo>
                    <a:pt x="1170000" y="10795"/>
                  </a:lnTo>
                  <a:lnTo>
                    <a:pt x="1166809" y="12533"/>
                  </a:lnTo>
                  <a:lnTo>
                    <a:pt x="1172802" y="9504"/>
                  </a:lnTo>
                  <a:close/>
                </a:path>
                <a:path w="1191895" h="280035">
                  <a:moveTo>
                    <a:pt x="1176740" y="7512"/>
                  </a:moveTo>
                  <a:lnTo>
                    <a:pt x="1172802" y="9504"/>
                  </a:lnTo>
                  <a:lnTo>
                    <a:pt x="1174686" y="8636"/>
                  </a:lnTo>
                  <a:lnTo>
                    <a:pt x="1176740" y="7512"/>
                  </a:lnTo>
                  <a:close/>
                </a:path>
                <a:path w="1191895" h="280035">
                  <a:moveTo>
                    <a:pt x="1184060" y="3812"/>
                  </a:moveTo>
                  <a:lnTo>
                    <a:pt x="1182966" y="4318"/>
                  </a:lnTo>
                  <a:lnTo>
                    <a:pt x="1178636" y="6477"/>
                  </a:lnTo>
                  <a:lnTo>
                    <a:pt x="1176740" y="7512"/>
                  </a:lnTo>
                  <a:lnTo>
                    <a:pt x="1184060" y="3812"/>
                  </a:lnTo>
                  <a:close/>
                </a:path>
                <a:path w="1191895" h="280035">
                  <a:moveTo>
                    <a:pt x="1191602" y="0"/>
                  </a:moveTo>
                  <a:lnTo>
                    <a:pt x="1184060" y="3812"/>
                  </a:lnTo>
                  <a:lnTo>
                    <a:pt x="1187640" y="2159"/>
                  </a:lnTo>
                  <a:lnTo>
                    <a:pt x="1191602" y="0"/>
                  </a:lnTo>
                  <a:close/>
                </a:path>
              </a:pathLst>
            </a:custGeom>
            <a:solidFill>
              <a:srgbClr val="3F6B94"/>
            </a:solidFill>
          </p:spPr>
          <p:txBody>
            <a:bodyPr wrap="square" lIns="0" tIns="0" rIns="0" bIns="0" rtlCol="0"/>
            <a:lstStyle/>
            <a:p>
              <a:endParaRPr dirty="0"/>
            </a:p>
          </p:txBody>
        </p:sp>
        <p:sp>
          <p:nvSpPr>
            <p:cNvPr id="15" name="object 15"/>
            <p:cNvSpPr/>
            <p:nvPr/>
          </p:nvSpPr>
          <p:spPr>
            <a:xfrm>
              <a:off x="4886998" y="4107243"/>
              <a:ext cx="1191895" cy="280035"/>
            </a:xfrm>
            <a:custGeom>
              <a:avLst/>
              <a:gdLst/>
              <a:ahLst/>
              <a:cxnLst/>
              <a:rect l="l" t="t" r="r" b="b"/>
              <a:pathLst>
                <a:path w="1191895" h="280035">
                  <a:moveTo>
                    <a:pt x="0" y="154076"/>
                  </a:moveTo>
                  <a:lnTo>
                    <a:pt x="23761" y="189001"/>
                  </a:lnTo>
                  <a:lnTo>
                    <a:pt x="56883" y="218516"/>
                  </a:lnTo>
                  <a:lnTo>
                    <a:pt x="98996" y="243001"/>
                  </a:lnTo>
                  <a:lnTo>
                    <a:pt x="149758" y="260642"/>
                  </a:lnTo>
                  <a:lnTo>
                    <a:pt x="208445" y="272872"/>
                  </a:lnTo>
                  <a:lnTo>
                    <a:pt x="274675" y="278993"/>
                  </a:lnTo>
                  <a:lnTo>
                    <a:pt x="310324" y="279717"/>
                  </a:lnTo>
                  <a:lnTo>
                    <a:pt x="347395" y="278638"/>
                  </a:lnTo>
                  <a:lnTo>
                    <a:pt x="385927" y="276110"/>
                  </a:lnTo>
                  <a:lnTo>
                    <a:pt x="426237" y="271792"/>
                  </a:lnTo>
                  <a:lnTo>
                    <a:pt x="467283" y="266395"/>
                  </a:lnTo>
                  <a:lnTo>
                    <a:pt x="509765" y="259194"/>
                  </a:lnTo>
                  <a:lnTo>
                    <a:pt x="553326" y="250558"/>
                  </a:lnTo>
                  <a:lnTo>
                    <a:pt x="597598" y="240474"/>
                  </a:lnTo>
                  <a:lnTo>
                    <a:pt x="642607" y="228955"/>
                  </a:lnTo>
                  <a:lnTo>
                    <a:pt x="688327" y="215633"/>
                  </a:lnTo>
                  <a:lnTo>
                    <a:pt x="734758" y="201231"/>
                  </a:lnTo>
                  <a:lnTo>
                    <a:pt x="781202" y="185750"/>
                  </a:lnTo>
                  <a:lnTo>
                    <a:pt x="828357" y="168478"/>
                  </a:lnTo>
                  <a:lnTo>
                    <a:pt x="875525" y="150114"/>
                  </a:lnTo>
                  <a:lnTo>
                    <a:pt x="922324" y="130670"/>
                  </a:lnTo>
                  <a:lnTo>
                    <a:pt x="969848" y="109791"/>
                  </a:lnTo>
                  <a:lnTo>
                    <a:pt x="1016279" y="87833"/>
                  </a:lnTo>
                  <a:lnTo>
                    <a:pt x="1062723" y="65151"/>
                  </a:lnTo>
                  <a:lnTo>
                    <a:pt x="1191602" y="0"/>
                  </a:lnTo>
                  <a:lnTo>
                    <a:pt x="1187640" y="2159"/>
                  </a:lnTo>
                  <a:lnTo>
                    <a:pt x="1182966" y="4318"/>
                  </a:lnTo>
                  <a:lnTo>
                    <a:pt x="1178636" y="6477"/>
                  </a:lnTo>
                  <a:lnTo>
                    <a:pt x="1174686" y="8636"/>
                  </a:lnTo>
                  <a:lnTo>
                    <a:pt x="1170000" y="10795"/>
                  </a:lnTo>
                  <a:lnTo>
                    <a:pt x="1166037" y="12954"/>
                  </a:lnTo>
                  <a:lnTo>
                    <a:pt x="1161719" y="14757"/>
                  </a:lnTo>
                  <a:lnTo>
                    <a:pt x="1157046" y="16916"/>
                  </a:lnTo>
                  <a:lnTo>
                    <a:pt x="1153083" y="19075"/>
                  </a:lnTo>
                  <a:lnTo>
                    <a:pt x="1148765" y="21234"/>
                  </a:lnTo>
                  <a:lnTo>
                    <a:pt x="1144079" y="23393"/>
                  </a:lnTo>
                  <a:lnTo>
                    <a:pt x="1140117" y="25196"/>
                  </a:lnTo>
                  <a:lnTo>
                    <a:pt x="1135799" y="27355"/>
                  </a:lnTo>
                  <a:lnTo>
                    <a:pt x="1131125" y="29514"/>
                  </a:lnTo>
                  <a:lnTo>
                    <a:pt x="1126807" y="31673"/>
                  </a:lnTo>
                  <a:lnTo>
                    <a:pt x="1080719" y="52552"/>
                  </a:lnTo>
                  <a:lnTo>
                    <a:pt x="1034288" y="72720"/>
                  </a:lnTo>
                  <a:lnTo>
                    <a:pt x="987844" y="91440"/>
                  </a:lnTo>
                  <a:lnTo>
                    <a:pt x="941044" y="109435"/>
                  </a:lnTo>
                  <a:lnTo>
                    <a:pt x="894956" y="125996"/>
                  </a:lnTo>
                  <a:lnTo>
                    <a:pt x="849236" y="141122"/>
                  </a:lnTo>
                  <a:lnTo>
                    <a:pt x="803516" y="154800"/>
                  </a:lnTo>
                  <a:lnTo>
                    <a:pt x="758520" y="167030"/>
                  </a:lnTo>
                  <a:lnTo>
                    <a:pt x="714248" y="178193"/>
                  </a:lnTo>
                  <a:lnTo>
                    <a:pt x="670687" y="187553"/>
                  </a:lnTo>
                  <a:lnTo>
                    <a:pt x="627837" y="195834"/>
                  </a:lnTo>
                  <a:lnTo>
                    <a:pt x="586447" y="202679"/>
                  </a:lnTo>
                  <a:lnTo>
                    <a:pt x="546125" y="208076"/>
                  </a:lnTo>
                  <a:lnTo>
                    <a:pt x="506882" y="211670"/>
                  </a:lnTo>
                  <a:lnTo>
                    <a:pt x="468718" y="213842"/>
                  </a:lnTo>
                  <a:lnTo>
                    <a:pt x="432358" y="214553"/>
                  </a:lnTo>
                  <a:lnTo>
                    <a:pt x="397802" y="213474"/>
                  </a:lnTo>
                  <a:lnTo>
                    <a:pt x="332638" y="207352"/>
                  </a:lnTo>
                  <a:lnTo>
                    <a:pt x="275399" y="195122"/>
                  </a:lnTo>
                  <a:lnTo>
                    <a:pt x="225717" y="176758"/>
                  </a:lnTo>
                  <a:lnTo>
                    <a:pt x="184327" y="152996"/>
                  </a:lnTo>
                  <a:lnTo>
                    <a:pt x="151917" y="123482"/>
                  </a:lnTo>
                  <a:lnTo>
                    <a:pt x="128524" y="89281"/>
                  </a:lnTo>
                  <a:lnTo>
                    <a:pt x="0" y="154076"/>
                  </a:lnTo>
                  <a:close/>
                </a:path>
              </a:pathLst>
            </a:custGeom>
            <a:ln w="12599">
              <a:solidFill>
                <a:srgbClr val="40709B"/>
              </a:solidFill>
            </a:ln>
          </p:spPr>
          <p:txBody>
            <a:bodyPr wrap="square" lIns="0" tIns="0" rIns="0" bIns="0" rtlCol="0"/>
            <a:lstStyle/>
            <a:p>
              <a:endParaRPr dirty="0"/>
            </a:p>
          </p:txBody>
        </p:sp>
      </p:grpSp>
      <p:sp>
        <p:nvSpPr>
          <p:cNvPr id="16" name="object 16"/>
          <p:cNvSpPr txBox="1"/>
          <p:nvPr/>
        </p:nvSpPr>
        <p:spPr>
          <a:xfrm>
            <a:off x="4988166" y="4427283"/>
            <a:ext cx="1974214" cy="1770356"/>
          </a:xfrm>
          <a:prstGeom prst="rect">
            <a:avLst/>
          </a:prstGeom>
          <a:solidFill>
            <a:srgbClr val="5A9AD4"/>
          </a:solidFill>
        </p:spPr>
        <p:txBody>
          <a:bodyPr vert="horz" wrap="square" lIns="0" tIns="46355" rIns="0" bIns="0" rtlCol="0">
            <a:spAutoFit/>
          </a:bodyPr>
          <a:lstStyle/>
          <a:p>
            <a:pPr marL="90170" marR="163830" algn="ctr">
              <a:lnSpc>
                <a:spcPct val="100000"/>
              </a:lnSpc>
              <a:spcBef>
                <a:spcPts val="365"/>
              </a:spcBef>
            </a:pPr>
            <a:r>
              <a:rPr lang="fr-FR" sz="1600" b="1" spc="-5" dirty="0">
                <a:solidFill>
                  <a:srgbClr val="FFFFFF"/>
                </a:solidFill>
                <a:cs typeface="Calibri"/>
              </a:rPr>
              <a:t>Le PAM procède à la collecte des déchets au point de vaccination et </a:t>
            </a:r>
            <a:r>
              <a:rPr lang="fr-FR" sz="1600" b="1" spc="-5">
                <a:solidFill>
                  <a:srgbClr val="FFFFFF"/>
                </a:solidFill>
                <a:cs typeface="Calibri"/>
              </a:rPr>
              <a:t>les achemine </a:t>
            </a:r>
            <a:r>
              <a:rPr lang="fr-FR" sz="1600" b="1" spc="-5" dirty="0">
                <a:solidFill>
                  <a:srgbClr val="FFFFFF"/>
                </a:solidFill>
                <a:cs typeface="Calibri"/>
              </a:rPr>
              <a:t>au point de détention de la ZAL</a:t>
            </a:r>
            <a:endParaRPr sz="1600" dirty="0">
              <a:latin typeface="Calibri"/>
              <a:cs typeface="Calibri"/>
            </a:endParaRPr>
          </a:p>
        </p:txBody>
      </p:sp>
      <p:grpSp>
        <p:nvGrpSpPr>
          <p:cNvPr id="17" name="object 17"/>
          <p:cNvGrpSpPr/>
          <p:nvPr/>
        </p:nvGrpSpPr>
        <p:grpSpPr>
          <a:xfrm>
            <a:off x="7031646" y="3027375"/>
            <a:ext cx="2084070" cy="2684780"/>
            <a:chOff x="7031646" y="3027375"/>
            <a:chExt cx="2084070" cy="2684780"/>
          </a:xfrm>
        </p:grpSpPr>
        <p:sp>
          <p:nvSpPr>
            <p:cNvPr id="18" name="object 18"/>
            <p:cNvSpPr/>
            <p:nvPr/>
          </p:nvSpPr>
          <p:spPr>
            <a:xfrm>
              <a:off x="7037996" y="3033725"/>
              <a:ext cx="1703705" cy="680085"/>
            </a:xfrm>
            <a:custGeom>
              <a:avLst/>
              <a:gdLst/>
              <a:ahLst/>
              <a:cxnLst/>
              <a:rect l="l" t="t" r="r" b="b"/>
              <a:pathLst>
                <a:path w="1703704" h="680085">
                  <a:moveTo>
                    <a:pt x="100088" y="527392"/>
                  </a:moveTo>
                  <a:lnTo>
                    <a:pt x="0" y="562317"/>
                  </a:lnTo>
                  <a:lnTo>
                    <a:pt x="6121" y="576719"/>
                  </a:lnTo>
                  <a:lnTo>
                    <a:pt x="14401" y="590029"/>
                  </a:lnTo>
                  <a:lnTo>
                    <a:pt x="51485" y="625309"/>
                  </a:lnTo>
                  <a:lnTo>
                    <a:pt x="86398" y="644029"/>
                  </a:lnTo>
                  <a:lnTo>
                    <a:pt x="128879" y="659155"/>
                  </a:lnTo>
                  <a:lnTo>
                    <a:pt x="178561" y="670318"/>
                  </a:lnTo>
                  <a:lnTo>
                    <a:pt x="234365" y="677151"/>
                  </a:lnTo>
                  <a:lnTo>
                    <a:pt x="296278" y="679678"/>
                  </a:lnTo>
                  <a:lnTo>
                    <a:pt x="329399" y="679310"/>
                  </a:lnTo>
                  <a:lnTo>
                    <a:pt x="398881" y="675360"/>
                  </a:lnTo>
                  <a:lnTo>
                    <a:pt x="472681" y="667435"/>
                  </a:lnTo>
                  <a:lnTo>
                    <a:pt x="510844" y="662038"/>
                  </a:lnTo>
                  <a:lnTo>
                    <a:pt x="589318" y="647992"/>
                  </a:lnTo>
                  <a:lnTo>
                    <a:pt x="605293" y="644398"/>
                  </a:lnTo>
                  <a:lnTo>
                    <a:pt x="392760" y="644398"/>
                  </a:lnTo>
                  <a:lnTo>
                    <a:pt x="361442" y="643674"/>
                  </a:lnTo>
                  <a:lnTo>
                    <a:pt x="303123" y="638632"/>
                  </a:lnTo>
                  <a:lnTo>
                    <a:pt x="250926" y="629640"/>
                  </a:lnTo>
                  <a:lnTo>
                    <a:pt x="205562" y="616673"/>
                  </a:lnTo>
                  <a:lnTo>
                    <a:pt x="167398" y="599389"/>
                  </a:lnTo>
                  <a:lnTo>
                    <a:pt x="124917" y="566991"/>
                  </a:lnTo>
                  <a:lnTo>
                    <a:pt x="106197" y="541439"/>
                  </a:lnTo>
                  <a:lnTo>
                    <a:pt x="100088" y="527392"/>
                  </a:lnTo>
                  <a:close/>
                </a:path>
                <a:path w="1703704" h="680085">
                  <a:moveTo>
                    <a:pt x="1638355" y="96113"/>
                  </a:moveTo>
                  <a:lnTo>
                    <a:pt x="1551965" y="96113"/>
                  </a:lnTo>
                  <a:lnTo>
                    <a:pt x="1545844" y="113753"/>
                  </a:lnTo>
                  <a:lnTo>
                    <a:pt x="1537563" y="132118"/>
                  </a:lnTo>
                  <a:lnTo>
                    <a:pt x="1514525" y="169913"/>
                  </a:lnTo>
                  <a:lnTo>
                    <a:pt x="1483918" y="209511"/>
                  </a:lnTo>
                  <a:lnTo>
                    <a:pt x="1444688" y="249478"/>
                  </a:lnTo>
                  <a:lnTo>
                    <a:pt x="1399324" y="290156"/>
                  </a:lnTo>
                  <a:lnTo>
                    <a:pt x="1346403" y="330835"/>
                  </a:lnTo>
                  <a:lnTo>
                    <a:pt x="1287360" y="371157"/>
                  </a:lnTo>
                  <a:lnTo>
                    <a:pt x="1222565" y="410400"/>
                  </a:lnTo>
                  <a:lnTo>
                    <a:pt x="1188720" y="429475"/>
                  </a:lnTo>
                  <a:lnTo>
                    <a:pt x="1153439" y="448195"/>
                  </a:lnTo>
                  <a:lnTo>
                    <a:pt x="1117447" y="466559"/>
                  </a:lnTo>
                  <a:lnTo>
                    <a:pt x="1041844" y="501840"/>
                  </a:lnTo>
                  <a:lnTo>
                    <a:pt x="1003325" y="518756"/>
                  </a:lnTo>
                  <a:lnTo>
                    <a:pt x="963726" y="534593"/>
                  </a:lnTo>
                  <a:lnTo>
                    <a:pt x="923759" y="550075"/>
                  </a:lnTo>
                  <a:lnTo>
                    <a:pt x="883437" y="563029"/>
                  </a:lnTo>
                  <a:lnTo>
                    <a:pt x="842403" y="574916"/>
                  </a:lnTo>
                  <a:lnTo>
                    <a:pt x="802081" y="586079"/>
                  </a:lnTo>
                  <a:lnTo>
                    <a:pt x="761758" y="596519"/>
                  </a:lnTo>
                  <a:lnTo>
                    <a:pt x="682205" y="614159"/>
                  </a:lnTo>
                  <a:lnTo>
                    <a:pt x="643318" y="621360"/>
                  </a:lnTo>
                  <a:lnTo>
                    <a:pt x="567004" y="633234"/>
                  </a:lnTo>
                  <a:lnTo>
                    <a:pt x="493928" y="640791"/>
                  </a:lnTo>
                  <a:lnTo>
                    <a:pt x="425526" y="644398"/>
                  </a:lnTo>
                  <a:lnTo>
                    <a:pt x="605293" y="644398"/>
                  </a:lnTo>
                  <a:lnTo>
                    <a:pt x="669607" y="629640"/>
                  </a:lnTo>
                  <a:lnTo>
                    <a:pt x="710285" y="619188"/>
                  </a:lnTo>
                  <a:lnTo>
                    <a:pt x="751319" y="607669"/>
                  </a:lnTo>
                  <a:lnTo>
                    <a:pt x="791997" y="595795"/>
                  </a:lnTo>
                  <a:lnTo>
                    <a:pt x="833043" y="582472"/>
                  </a:lnTo>
                  <a:lnTo>
                    <a:pt x="1015199" y="518756"/>
                  </a:lnTo>
                  <a:lnTo>
                    <a:pt x="1095476" y="487070"/>
                  </a:lnTo>
                  <a:lnTo>
                    <a:pt x="1135087" y="470154"/>
                  </a:lnTo>
                  <a:lnTo>
                    <a:pt x="1173606" y="452869"/>
                  </a:lnTo>
                  <a:lnTo>
                    <a:pt x="1248117" y="416153"/>
                  </a:lnTo>
                  <a:lnTo>
                    <a:pt x="1283766" y="397078"/>
                  </a:lnTo>
                  <a:lnTo>
                    <a:pt x="1318323" y="377990"/>
                  </a:lnTo>
                  <a:lnTo>
                    <a:pt x="1351800" y="358559"/>
                  </a:lnTo>
                  <a:lnTo>
                    <a:pt x="1384198" y="338391"/>
                  </a:lnTo>
                  <a:lnTo>
                    <a:pt x="1443964" y="298069"/>
                  </a:lnTo>
                  <a:lnTo>
                    <a:pt x="1497241" y="257035"/>
                  </a:lnTo>
                  <a:lnTo>
                    <a:pt x="1544040" y="215988"/>
                  </a:lnTo>
                  <a:lnTo>
                    <a:pt x="1583639" y="175310"/>
                  </a:lnTo>
                  <a:lnTo>
                    <a:pt x="1614957" y="135712"/>
                  </a:lnTo>
                  <a:lnTo>
                    <a:pt x="1638007" y="96837"/>
                  </a:lnTo>
                  <a:lnTo>
                    <a:pt x="1638355" y="96113"/>
                  </a:lnTo>
                  <a:close/>
                </a:path>
                <a:path w="1703704" h="680085">
                  <a:moveTo>
                    <a:pt x="1602727" y="0"/>
                  </a:moveTo>
                  <a:lnTo>
                    <a:pt x="1501927" y="113398"/>
                  </a:lnTo>
                  <a:lnTo>
                    <a:pt x="1551965" y="96113"/>
                  </a:lnTo>
                  <a:lnTo>
                    <a:pt x="1638355" y="96113"/>
                  </a:lnTo>
                  <a:lnTo>
                    <a:pt x="1646643" y="78828"/>
                  </a:lnTo>
                  <a:lnTo>
                    <a:pt x="1652765" y="60477"/>
                  </a:lnTo>
                  <a:lnTo>
                    <a:pt x="1703158" y="42837"/>
                  </a:lnTo>
                  <a:lnTo>
                    <a:pt x="1602727" y="0"/>
                  </a:lnTo>
                  <a:close/>
                </a:path>
              </a:pathLst>
            </a:custGeom>
            <a:solidFill>
              <a:srgbClr val="5A9AD4"/>
            </a:solidFill>
          </p:spPr>
          <p:txBody>
            <a:bodyPr wrap="square" lIns="0" tIns="0" rIns="0" bIns="0" rtlCol="0"/>
            <a:lstStyle/>
            <a:p>
              <a:endParaRPr dirty="0"/>
            </a:p>
          </p:txBody>
        </p:sp>
        <p:sp>
          <p:nvSpPr>
            <p:cNvPr id="19" name="object 19"/>
            <p:cNvSpPr/>
            <p:nvPr/>
          </p:nvSpPr>
          <p:spPr>
            <a:xfrm>
              <a:off x="7037996" y="3033725"/>
              <a:ext cx="1703705" cy="680085"/>
            </a:xfrm>
            <a:custGeom>
              <a:avLst/>
              <a:gdLst/>
              <a:ahLst/>
              <a:cxnLst/>
              <a:rect l="l" t="t" r="r" b="b"/>
              <a:pathLst>
                <a:path w="1703704" h="680085">
                  <a:moveTo>
                    <a:pt x="0" y="562317"/>
                  </a:moveTo>
                  <a:lnTo>
                    <a:pt x="24485" y="602640"/>
                  </a:lnTo>
                  <a:lnTo>
                    <a:pt x="68046" y="635038"/>
                  </a:lnTo>
                  <a:lnTo>
                    <a:pt x="106921" y="652310"/>
                  </a:lnTo>
                  <a:lnTo>
                    <a:pt x="152641" y="665276"/>
                  </a:lnTo>
                  <a:lnTo>
                    <a:pt x="205562" y="674281"/>
                  </a:lnTo>
                  <a:lnTo>
                    <a:pt x="264604" y="678954"/>
                  </a:lnTo>
                  <a:lnTo>
                    <a:pt x="296278" y="679678"/>
                  </a:lnTo>
                  <a:lnTo>
                    <a:pt x="329399" y="679310"/>
                  </a:lnTo>
                  <a:lnTo>
                    <a:pt x="398881" y="675360"/>
                  </a:lnTo>
                  <a:lnTo>
                    <a:pt x="472681" y="667435"/>
                  </a:lnTo>
                  <a:lnTo>
                    <a:pt x="510844" y="662038"/>
                  </a:lnTo>
                  <a:lnTo>
                    <a:pt x="549719" y="655193"/>
                  </a:lnTo>
                  <a:lnTo>
                    <a:pt x="589318" y="647992"/>
                  </a:lnTo>
                  <a:lnTo>
                    <a:pt x="629284" y="639000"/>
                  </a:lnTo>
                  <a:lnTo>
                    <a:pt x="669607" y="629640"/>
                  </a:lnTo>
                  <a:lnTo>
                    <a:pt x="710285" y="619188"/>
                  </a:lnTo>
                  <a:lnTo>
                    <a:pt x="751319" y="607669"/>
                  </a:lnTo>
                  <a:lnTo>
                    <a:pt x="791997" y="595795"/>
                  </a:lnTo>
                  <a:lnTo>
                    <a:pt x="833043" y="582472"/>
                  </a:lnTo>
                  <a:lnTo>
                    <a:pt x="873721" y="568439"/>
                  </a:lnTo>
                  <a:lnTo>
                    <a:pt x="974521" y="533158"/>
                  </a:lnTo>
                  <a:lnTo>
                    <a:pt x="1015199" y="518756"/>
                  </a:lnTo>
                  <a:lnTo>
                    <a:pt x="1055522" y="502920"/>
                  </a:lnTo>
                  <a:lnTo>
                    <a:pt x="1095476" y="487070"/>
                  </a:lnTo>
                  <a:lnTo>
                    <a:pt x="1135087" y="470154"/>
                  </a:lnTo>
                  <a:lnTo>
                    <a:pt x="1173606" y="452869"/>
                  </a:lnTo>
                  <a:lnTo>
                    <a:pt x="1211046" y="434517"/>
                  </a:lnTo>
                  <a:lnTo>
                    <a:pt x="1248117" y="416153"/>
                  </a:lnTo>
                  <a:lnTo>
                    <a:pt x="1283766" y="397078"/>
                  </a:lnTo>
                  <a:lnTo>
                    <a:pt x="1318323" y="377990"/>
                  </a:lnTo>
                  <a:lnTo>
                    <a:pt x="1351800" y="358559"/>
                  </a:lnTo>
                  <a:lnTo>
                    <a:pt x="1384198" y="338391"/>
                  </a:lnTo>
                  <a:lnTo>
                    <a:pt x="1443964" y="298069"/>
                  </a:lnTo>
                  <a:lnTo>
                    <a:pt x="1497241" y="257035"/>
                  </a:lnTo>
                  <a:lnTo>
                    <a:pt x="1544040" y="215988"/>
                  </a:lnTo>
                  <a:lnTo>
                    <a:pt x="1583639" y="175310"/>
                  </a:lnTo>
                  <a:lnTo>
                    <a:pt x="1614957" y="135712"/>
                  </a:lnTo>
                  <a:lnTo>
                    <a:pt x="1638007" y="96837"/>
                  </a:lnTo>
                  <a:lnTo>
                    <a:pt x="1652765" y="60477"/>
                  </a:lnTo>
                  <a:lnTo>
                    <a:pt x="1703158" y="42837"/>
                  </a:lnTo>
                  <a:lnTo>
                    <a:pt x="1602727" y="0"/>
                  </a:lnTo>
                  <a:lnTo>
                    <a:pt x="1501927" y="113398"/>
                  </a:lnTo>
                  <a:lnTo>
                    <a:pt x="1551965" y="96113"/>
                  </a:lnTo>
                  <a:lnTo>
                    <a:pt x="1545844" y="113753"/>
                  </a:lnTo>
                  <a:lnTo>
                    <a:pt x="1526768" y="150837"/>
                  </a:lnTo>
                  <a:lnTo>
                    <a:pt x="1500124" y="189712"/>
                  </a:lnTo>
                  <a:lnTo>
                    <a:pt x="1465199" y="229311"/>
                  </a:lnTo>
                  <a:lnTo>
                    <a:pt x="1423085" y="269633"/>
                  </a:lnTo>
                  <a:lnTo>
                    <a:pt x="1373403" y="310311"/>
                  </a:lnTo>
                  <a:lnTo>
                    <a:pt x="1317599" y="350989"/>
                  </a:lnTo>
                  <a:lnTo>
                    <a:pt x="1256042" y="390956"/>
                  </a:lnTo>
                  <a:lnTo>
                    <a:pt x="1222565" y="410400"/>
                  </a:lnTo>
                  <a:lnTo>
                    <a:pt x="1188720" y="429475"/>
                  </a:lnTo>
                  <a:lnTo>
                    <a:pt x="1153439" y="448195"/>
                  </a:lnTo>
                  <a:lnTo>
                    <a:pt x="1117447" y="466559"/>
                  </a:lnTo>
                  <a:lnTo>
                    <a:pt x="1080007" y="484200"/>
                  </a:lnTo>
                  <a:lnTo>
                    <a:pt x="1041844" y="501840"/>
                  </a:lnTo>
                  <a:lnTo>
                    <a:pt x="1003325" y="518756"/>
                  </a:lnTo>
                  <a:lnTo>
                    <a:pt x="963726" y="534593"/>
                  </a:lnTo>
                  <a:lnTo>
                    <a:pt x="923759" y="550075"/>
                  </a:lnTo>
                  <a:lnTo>
                    <a:pt x="883437" y="563029"/>
                  </a:lnTo>
                  <a:lnTo>
                    <a:pt x="842403" y="574916"/>
                  </a:lnTo>
                  <a:lnTo>
                    <a:pt x="802081" y="586079"/>
                  </a:lnTo>
                  <a:lnTo>
                    <a:pt x="761758" y="596519"/>
                  </a:lnTo>
                  <a:lnTo>
                    <a:pt x="721804" y="605510"/>
                  </a:lnTo>
                  <a:lnTo>
                    <a:pt x="682205" y="614159"/>
                  </a:lnTo>
                  <a:lnTo>
                    <a:pt x="643318" y="621360"/>
                  </a:lnTo>
                  <a:lnTo>
                    <a:pt x="604443" y="627468"/>
                  </a:lnTo>
                  <a:lnTo>
                    <a:pt x="529920" y="637552"/>
                  </a:lnTo>
                  <a:lnTo>
                    <a:pt x="459358" y="642950"/>
                  </a:lnTo>
                  <a:lnTo>
                    <a:pt x="425526" y="644398"/>
                  </a:lnTo>
                  <a:lnTo>
                    <a:pt x="392760" y="644398"/>
                  </a:lnTo>
                  <a:lnTo>
                    <a:pt x="331558" y="641870"/>
                  </a:lnTo>
                  <a:lnTo>
                    <a:pt x="276123" y="634314"/>
                  </a:lnTo>
                  <a:lnTo>
                    <a:pt x="227164" y="623519"/>
                  </a:lnTo>
                  <a:lnTo>
                    <a:pt x="185407" y="608749"/>
                  </a:lnTo>
                  <a:lnTo>
                    <a:pt x="151561" y="589673"/>
                  </a:lnTo>
                  <a:lnTo>
                    <a:pt x="114477" y="554748"/>
                  </a:lnTo>
                  <a:lnTo>
                    <a:pt x="100088" y="527392"/>
                  </a:lnTo>
                  <a:lnTo>
                    <a:pt x="0" y="562317"/>
                  </a:lnTo>
                  <a:close/>
                </a:path>
              </a:pathLst>
            </a:custGeom>
            <a:ln w="12599">
              <a:solidFill>
                <a:srgbClr val="40709B"/>
              </a:solidFill>
            </a:ln>
          </p:spPr>
          <p:txBody>
            <a:bodyPr wrap="square" lIns="0" tIns="0" rIns="0" bIns="0" rtlCol="0"/>
            <a:lstStyle/>
            <a:p>
              <a:endParaRPr dirty="0"/>
            </a:p>
          </p:txBody>
        </p:sp>
        <p:sp>
          <p:nvSpPr>
            <p:cNvPr id="20" name="object 20"/>
            <p:cNvSpPr/>
            <p:nvPr/>
          </p:nvSpPr>
          <p:spPr>
            <a:xfrm>
              <a:off x="7037996" y="3561118"/>
              <a:ext cx="974725" cy="152400"/>
            </a:xfrm>
            <a:custGeom>
              <a:avLst/>
              <a:gdLst/>
              <a:ahLst/>
              <a:cxnLst/>
              <a:rect l="l" t="t" r="r" b="b"/>
              <a:pathLst>
                <a:path w="974725" h="152400">
                  <a:moveTo>
                    <a:pt x="100088" y="0"/>
                  </a:moveTo>
                  <a:lnTo>
                    <a:pt x="0" y="34925"/>
                  </a:lnTo>
                  <a:lnTo>
                    <a:pt x="6121" y="49326"/>
                  </a:lnTo>
                  <a:lnTo>
                    <a:pt x="14401" y="62636"/>
                  </a:lnTo>
                  <a:lnTo>
                    <a:pt x="51485" y="97916"/>
                  </a:lnTo>
                  <a:lnTo>
                    <a:pt x="86398" y="116636"/>
                  </a:lnTo>
                  <a:lnTo>
                    <a:pt x="128879" y="131762"/>
                  </a:lnTo>
                  <a:lnTo>
                    <a:pt x="178561" y="142925"/>
                  </a:lnTo>
                  <a:lnTo>
                    <a:pt x="234365" y="149758"/>
                  </a:lnTo>
                  <a:lnTo>
                    <a:pt x="296278" y="152285"/>
                  </a:lnTo>
                  <a:lnTo>
                    <a:pt x="329399" y="151917"/>
                  </a:lnTo>
                  <a:lnTo>
                    <a:pt x="398881" y="147967"/>
                  </a:lnTo>
                  <a:lnTo>
                    <a:pt x="472681" y="140042"/>
                  </a:lnTo>
                  <a:lnTo>
                    <a:pt x="510844" y="134645"/>
                  </a:lnTo>
                  <a:lnTo>
                    <a:pt x="589318" y="120599"/>
                  </a:lnTo>
                  <a:lnTo>
                    <a:pt x="605293" y="117005"/>
                  </a:lnTo>
                  <a:lnTo>
                    <a:pt x="392760" y="117005"/>
                  </a:lnTo>
                  <a:lnTo>
                    <a:pt x="361442" y="116281"/>
                  </a:lnTo>
                  <a:lnTo>
                    <a:pt x="303123" y="111239"/>
                  </a:lnTo>
                  <a:lnTo>
                    <a:pt x="250926" y="102247"/>
                  </a:lnTo>
                  <a:lnTo>
                    <a:pt x="205562" y="89280"/>
                  </a:lnTo>
                  <a:lnTo>
                    <a:pt x="167398" y="71996"/>
                  </a:lnTo>
                  <a:lnTo>
                    <a:pt x="124917" y="39598"/>
                  </a:lnTo>
                  <a:lnTo>
                    <a:pt x="106197" y="14046"/>
                  </a:lnTo>
                  <a:lnTo>
                    <a:pt x="100088" y="0"/>
                  </a:lnTo>
                  <a:close/>
                </a:path>
                <a:path w="974725" h="152400">
                  <a:moveTo>
                    <a:pt x="945736" y="15840"/>
                  </a:moveTo>
                  <a:lnTo>
                    <a:pt x="943927" y="16205"/>
                  </a:lnTo>
                  <a:lnTo>
                    <a:pt x="934199" y="19443"/>
                  </a:lnTo>
                  <a:lnTo>
                    <a:pt x="930605" y="20878"/>
                  </a:lnTo>
                  <a:lnTo>
                    <a:pt x="927366" y="21958"/>
                  </a:lnTo>
                  <a:lnTo>
                    <a:pt x="923759" y="22682"/>
                  </a:lnTo>
                  <a:lnTo>
                    <a:pt x="883437" y="35636"/>
                  </a:lnTo>
                  <a:lnTo>
                    <a:pt x="842403" y="47523"/>
                  </a:lnTo>
                  <a:lnTo>
                    <a:pt x="802081" y="58686"/>
                  </a:lnTo>
                  <a:lnTo>
                    <a:pt x="761758" y="69126"/>
                  </a:lnTo>
                  <a:lnTo>
                    <a:pt x="682205" y="86766"/>
                  </a:lnTo>
                  <a:lnTo>
                    <a:pt x="643318" y="93967"/>
                  </a:lnTo>
                  <a:lnTo>
                    <a:pt x="567004" y="105841"/>
                  </a:lnTo>
                  <a:lnTo>
                    <a:pt x="493928" y="113398"/>
                  </a:lnTo>
                  <a:lnTo>
                    <a:pt x="425526" y="117005"/>
                  </a:lnTo>
                  <a:lnTo>
                    <a:pt x="605293" y="117005"/>
                  </a:lnTo>
                  <a:lnTo>
                    <a:pt x="669607" y="102247"/>
                  </a:lnTo>
                  <a:lnTo>
                    <a:pt x="710285" y="91795"/>
                  </a:lnTo>
                  <a:lnTo>
                    <a:pt x="751319" y="80276"/>
                  </a:lnTo>
                  <a:lnTo>
                    <a:pt x="791997" y="68402"/>
                  </a:lnTo>
                  <a:lnTo>
                    <a:pt x="833043" y="55079"/>
                  </a:lnTo>
                  <a:lnTo>
                    <a:pt x="945736" y="15840"/>
                  </a:lnTo>
                  <a:close/>
                </a:path>
                <a:path w="974725" h="152400">
                  <a:moveTo>
                    <a:pt x="950369" y="14219"/>
                  </a:moveTo>
                  <a:lnTo>
                    <a:pt x="945736" y="15840"/>
                  </a:lnTo>
                  <a:lnTo>
                    <a:pt x="947521" y="15481"/>
                  </a:lnTo>
                  <a:lnTo>
                    <a:pt x="950369" y="14219"/>
                  </a:lnTo>
                  <a:close/>
                </a:path>
                <a:path w="974725" h="152400">
                  <a:moveTo>
                    <a:pt x="951476" y="13831"/>
                  </a:moveTo>
                  <a:lnTo>
                    <a:pt x="950760" y="14046"/>
                  </a:lnTo>
                  <a:lnTo>
                    <a:pt x="950369" y="14219"/>
                  </a:lnTo>
                  <a:lnTo>
                    <a:pt x="951476" y="13831"/>
                  </a:lnTo>
                  <a:close/>
                </a:path>
                <a:path w="974725" h="152400">
                  <a:moveTo>
                    <a:pt x="961637" y="10275"/>
                  </a:moveTo>
                  <a:lnTo>
                    <a:pt x="951476" y="13831"/>
                  </a:lnTo>
                  <a:lnTo>
                    <a:pt x="954366" y="12966"/>
                  </a:lnTo>
                  <a:lnTo>
                    <a:pt x="957605" y="11887"/>
                  </a:lnTo>
                  <a:lnTo>
                    <a:pt x="961637" y="10275"/>
                  </a:lnTo>
                  <a:close/>
                </a:path>
                <a:path w="974725" h="152400">
                  <a:moveTo>
                    <a:pt x="965260" y="9007"/>
                  </a:moveTo>
                  <a:lnTo>
                    <a:pt x="964082" y="9359"/>
                  </a:lnTo>
                  <a:lnTo>
                    <a:pt x="961637" y="10275"/>
                  </a:lnTo>
                  <a:lnTo>
                    <a:pt x="965260" y="9007"/>
                  </a:lnTo>
                  <a:close/>
                </a:path>
                <a:path w="974725" h="152400">
                  <a:moveTo>
                    <a:pt x="974521" y="5765"/>
                  </a:moveTo>
                  <a:lnTo>
                    <a:pt x="965260" y="9007"/>
                  </a:lnTo>
                  <a:lnTo>
                    <a:pt x="967689" y="8280"/>
                  </a:lnTo>
                  <a:lnTo>
                    <a:pt x="970927" y="7200"/>
                  </a:lnTo>
                  <a:lnTo>
                    <a:pt x="974521" y="5765"/>
                  </a:lnTo>
                  <a:close/>
                </a:path>
              </a:pathLst>
            </a:custGeom>
            <a:solidFill>
              <a:srgbClr val="3F6B94"/>
            </a:solidFill>
          </p:spPr>
          <p:txBody>
            <a:bodyPr wrap="square" lIns="0" tIns="0" rIns="0" bIns="0" rtlCol="0"/>
            <a:lstStyle/>
            <a:p>
              <a:endParaRPr dirty="0"/>
            </a:p>
          </p:txBody>
        </p:sp>
        <p:sp>
          <p:nvSpPr>
            <p:cNvPr id="21" name="object 21"/>
            <p:cNvSpPr/>
            <p:nvPr/>
          </p:nvSpPr>
          <p:spPr>
            <a:xfrm>
              <a:off x="7037996" y="3561118"/>
              <a:ext cx="974725" cy="152400"/>
            </a:xfrm>
            <a:custGeom>
              <a:avLst/>
              <a:gdLst/>
              <a:ahLst/>
              <a:cxnLst/>
              <a:rect l="l" t="t" r="r" b="b"/>
              <a:pathLst>
                <a:path w="974725" h="152400">
                  <a:moveTo>
                    <a:pt x="0" y="34925"/>
                  </a:moveTo>
                  <a:lnTo>
                    <a:pt x="24485" y="75247"/>
                  </a:lnTo>
                  <a:lnTo>
                    <a:pt x="68046" y="107645"/>
                  </a:lnTo>
                  <a:lnTo>
                    <a:pt x="106921" y="124917"/>
                  </a:lnTo>
                  <a:lnTo>
                    <a:pt x="152641" y="137883"/>
                  </a:lnTo>
                  <a:lnTo>
                    <a:pt x="205562" y="146888"/>
                  </a:lnTo>
                  <a:lnTo>
                    <a:pt x="264604" y="151561"/>
                  </a:lnTo>
                  <a:lnTo>
                    <a:pt x="296278" y="152285"/>
                  </a:lnTo>
                  <a:lnTo>
                    <a:pt x="329399" y="151917"/>
                  </a:lnTo>
                  <a:lnTo>
                    <a:pt x="398881" y="147967"/>
                  </a:lnTo>
                  <a:lnTo>
                    <a:pt x="472681" y="140042"/>
                  </a:lnTo>
                  <a:lnTo>
                    <a:pt x="510844" y="134645"/>
                  </a:lnTo>
                  <a:lnTo>
                    <a:pt x="549719" y="127800"/>
                  </a:lnTo>
                  <a:lnTo>
                    <a:pt x="589318" y="120599"/>
                  </a:lnTo>
                  <a:lnTo>
                    <a:pt x="629284" y="111607"/>
                  </a:lnTo>
                  <a:lnTo>
                    <a:pt x="669607" y="102247"/>
                  </a:lnTo>
                  <a:lnTo>
                    <a:pt x="710285" y="91795"/>
                  </a:lnTo>
                  <a:lnTo>
                    <a:pt x="751319" y="80276"/>
                  </a:lnTo>
                  <a:lnTo>
                    <a:pt x="791997" y="68402"/>
                  </a:lnTo>
                  <a:lnTo>
                    <a:pt x="833043" y="55079"/>
                  </a:lnTo>
                  <a:lnTo>
                    <a:pt x="873721" y="41046"/>
                  </a:lnTo>
                  <a:lnTo>
                    <a:pt x="974521" y="5765"/>
                  </a:lnTo>
                  <a:lnTo>
                    <a:pt x="970927" y="7200"/>
                  </a:lnTo>
                  <a:lnTo>
                    <a:pt x="967689" y="8280"/>
                  </a:lnTo>
                  <a:lnTo>
                    <a:pt x="964082" y="9359"/>
                  </a:lnTo>
                  <a:lnTo>
                    <a:pt x="961199" y="10439"/>
                  </a:lnTo>
                  <a:lnTo>
                    <a:pt x="957605" y="11887"/>
                  </a:lnTo>
                  <a:lnTo>
                    <a:pt x="954366" y="12966"/>
                  </a:lnTo>
                  <a:lnTo>
                    <a:pt x="950760" y="14046"/>
                  </a:lnTo>
                  <a:lnTo>
                    <a:pt x="947521" y="15481"/>
                  </a:lnTo>
                  <a:lnTo>
                    <a:pt x="943927" y="16205"/>
                  </a:lnTo>
                  <a:lnTo>
                    <a:pt x="940689" y="17284"/>
                  </a:lnTo>
                  <a:lnTo>
                    <a:pt x="937437" y="18364"/>
                  </a:lnTo>
                  <a:lnTo>
                    <a:pt x="934199" y="19443"/>
                  </a:lnTo>
                  <a:lnTo>
                    <a:pt x="930605" y="20878"/>
                  </a:lnTo>
                  <a:lnTo>
                    <a:pt x="927366" y="21958"/>
                  </a:lnTo>
                  <a:lnTo>
                    <a:pt x="923759" y="22682"/>
                  </a:lnTo>
                  <a:lnTo>
                    <a:pt x="883437" y="35636"/>
                  </a:lnTo>
                  <a:lnTo>
                    <a:pt x="842403" y="47523"/>
                  </a:lnTo>
                  <a:lnTo>
                    <a:pt x="802081" y="58686"/>
                  </a:lnTo>
                  <a:lnTo>
                    <a:pt x="761758" y="69126"/>
                  </a:lnTo>
                  <a:lnTo>
                    <a:pt x="721804" y="78117"/>
                  </a:lnTo>
                  <a:lnTo>
                    <a:pt x="682205" y="86766"/>
                  </a:lnTo>
                  <a:lnTo>
                    <a:pt x="643318" y="93967"/>
                  </a:lnTo>
                  <a:lnTo>
                    <a:pt x="604443" y="100075"/>
                  </a:lnTo>
                  <a:lnTo>
                    <a:pt x="529920" y="110159"/>
                  </a:lnTo>
                  <a:lnTo>
                    <a:pt x="459358" y="115557"/>
                  </a:lnTo>
                  <a:lnTo>
                    <a:pt x="425526" y="117005"/>
                  </a:lnTo>
                  <a:lnTo>
                    <a:pt x="392760" y="117005"/>
                  </a:lnTo>
                  <a:lnTo>
                    <a:pt x="331558" y="114477"/>
                  </a:lnTo>
                  <a:lnTo>
                    <a:pt x="276123" y="106921"/>
                  </a:lnTo>
                  <a:lnTo>
                    <a:pt x="227164" y="96126"/>
                  </a:lnTo>
                  <a:lnTo>
                    <a:pt x="185407" y="81356"/>
                  </a:lnTo>
                  <a:lnTo>
                    <a:pt x="151561" y="62280"/>
                  </a:lnTo>
                  <a:lnTo>
                    <a:pt x="114477" y="27355"/>
                  </a:lnTo>
                  <a:lnTo>
                    <a:pt x="100088" y="0"/>
                  </a:lnTo>
                  <a:lnTo>
                    <a:pt x="0" y="34925"/>
                  </a:lnTo>
                  <a:close/>
                </a:path>
              </a:pathLst>
            </a:custGeom>
            <a:ln w="12599">
              <a:solidFill>
                <a:srgbClr val="40709B"/>
              </a:solidFill>
            </a:ln>
          </p:spPr>
          <p:txBody>
            <a:bodyPr wrap="square" lIns="0" tIns="0" rIns="0" bIns="0" rtlCol="0"/>
            <a:lstStyle/>
            <a:p>
              <a:endParaRPr dirty="0"/>
            </a:p>
          </p:txBody>
        </p:sp>
        <p:sp>
          <p:nvSpPr>
            <p:cNvPr id="22" name="object 22"/>
            <p:cNvSpPr/>
            <p:nvPr/>
          </p:nvSpPr>
          <p:spPr>
            <a:xfrm>
              <a:off x="7136637" y="3665880"/>
              <a:ext cx="1974214" cy="2041525"/>
            </a:xfrm>
            <a:custGeom>
              <a:avLst/>
              <a:gdLst/>
              <a:ahLst/>
              <a:cxnLst/>
              <a:rect l="l" t="t" r="r" b="b"/>
              <a:pathLst>
                <a:path w="1974215" h="2041525">
                  <a:moveTo>
                    <a:pt x="0" y="0"/>
                  </a:moveTo>
                  <a:lnTo>
                    <a:pt x="1973884" y="0"/>
                  </a:lnTo>
                  <a:lnTo>
                    <a:pt x="1973884" y="2041194"/>
                  </a:lnTo>
                  <a:lnTo>
                    <a:pt x="0" y="2041194"/>
                  </a:lnTo>
                  <a:lnTo>
                    <a:pt x="0" y="0"/>
                  </a:lnTo>
                  <a:close/>
                </a:path>
              </a:pathLst>
            </a:custGeom>
            <a:solidFill>
              <a:srgbClr val="5A9AD4"/>
            </a:solidFill>
          </p:spPr>
          <p:txBody>
            <a:bodyPr wrap="square" lIns="0" tIns="0" rIns="0" bIns="0" rtlCol="0"/>
            <a:lstStyle/>
            <a:p>
              <a:endParaRPr dirty="0"/>
            </a:p>
          </p:txBody>
        </p:sp>
        <p:sp>
          <p:nvSpPr>
            <p:cNvPr id="23" name="object 23"/>
            <p:cNvSpPr/>
            <p:nvPr/>
          </p:nvSpPr>
          <p:spPr>
            <a:xfrm>
              <a:off x="7136637" y="3665880"/>
              <a:ext cx="1974214" cy="2041525"/>
            </a:xfrm>
            <a:custGeom>
              <a:avLst/>
              <a:gdLst/>
              <a:ahLst/>
              <a:cxnLst/>
              <a:rect l="l" t="t" r="r" b="b"/>
              <a:pathLst>
                <a:path w="1974215" h="2041525">
                  <a:moveTo>
                    <a:pt x="0" y="0"/>
                  </a:moveTo>
                  <a:lnTo>
                    <a:pt x="1973884" y="0"/>
                  </a:lnTo>
                  <a:lnTo>
                    <a:pt x="1973884" y="2041194"/>
                  </a:lnTo>
                  <a:lnTo>
                    <a:pt x="0" y="2041194"/>
                  </a:lnTo>
                  <a:lnTo>
                    <a:pt x="0" y="0"/>
                  </a:lnTo>
                  <a:close/>
                </a:path>
              </a:pathLst>
            </a:custGeom>
            <a:ln w="9359">
              <a:solidFill>
                <a:srgbClr val="5A9AD4"/>
              </a:solidFill>
            </a:ln>
          </p:spPr>
          <p:txBody>
            <a:bodyPr wrap="square" lIns="0" tIns="0" rIns="0" bIns="0" rtlCol="0"/>
            <a:lstStyle/>
            <a:p>
              <a:endParaRPr dirty="0"/>
            </a:p>
          </p:txBody>
        </p:sp>
      </p:grpSp>
      <p:sp>
        <p:nvSpPr>
          <p:cNvPr id="24" name="object 24"/>
          <p:cNvSpPr txBox="1"/>
          <p:nvPr/>
        </p:nvSpPr>
        <p:spPr>
          <a:xfrm>
            <a:off x="7136638" y="3699624"/>
            <a:ext cx="1933828" cy="1858842"/>
          </a:xfrm>
          <a:prstGeom prst="rect">
            <a:avLst/>
          </a:prstGeom>
        </p:spPr>
        <p:txBody>
          <a:bodyPr vert="horz" wrap="square" lIns="0" tIns="12065" rIns="0" bIns="0" rtlCol="0">
            <a:spAutoFit/>
          </a:bodyPr>
          <a:lstStyle/>
          <a:p>
            <a:pPr marL="12700" marR="5080" algn="ctr">
              <a:lnSpc>
                <a:spcPct val="100000"/>
              </a:lnSpc>
              <a:spcBef>
                <a:spcPts val="95"/>
              </a:spcBef>
            </a:pPr>
            <a:r>
              <a:rPr lang="fr-FR" sz="1500" b="1" spc="-5" dirty="0">
                <a:solidFill>
                  <a:srgbClr val="FFFFFF"/>
                </a:solidFill>
                <a:cs typeface="Calibri"/>
              </a:rPr>
              <a:t>La ZAL et l’État fédéré travailleront ensemble pour déplacer les déchets du point de détention au point d’incinération dans les États fédérés  possédant un incinérateur.</a:t>
            </a:r>
            <a:endParaRPr sz="1500" dirty="0">
              <a:latin typeface="Calibri"/>
              <a:cs typeface="Calibri"/>
            </a:endParaRPr>
          </a:p>
        </p:txBody>
      </p:sp>
      <p:sp>
        <p:nvSpPr>
          <p:cNvPr id="25" name="object 25"/>
          <p:cNvSpPr txBox="1"/>
          <p:nvPr/>
        </p:nvSpPr>
        <p:spPr>
          <a:xfrm>
            <a:off x="9327966" y="2820600"/>
            <a:ext cx="1983739" cy="1282402"/>
          </a:xfrm>
          <a:prstGeom prst="rect">
            <a:avLst/>
          </a:prstGeom>
          <a:solidFill>
            <a:srgbClr val="5A9AD4"/>
          </a:solidFill>
        </p:spPr>
        <p:txBody>
          <a:bodyPr vert="horz" wrap="square" lIns="0" tIns="50800" rIns="0" bIns="0" rtlCol="0">
            <a:spAutoFit/>
          </a:bodyPr>
          <a:lstStyle/>
          <a:p>
            <a:pPr marL="93980" marR="323215" algn="ctr">
              <a:lnSpc>
                <a:spcPct val="100000"/>
              </a:lnSpc>
              <a:spcBef>
                <a:spcPts val="400"/>
              </a:spcBef>
            </a:pPr>
            <a:r>
              <a:rPr lang="fr-FR" sz="1600" b="1" spc="-5" dirty="0">
                <a:solidFill>
                  <a:srgbClr val="FFFFFF"/>
                </a:solidFill>
                <a:cs typeface="Calibri"/>
              </a:rPr>
              <a:t>L’État fédéré sera chargé d’incinérer les déchets au point d’incinération.</a:t>
            </a:r>
            <a:endParaRPr sz="1600" dirty="0">
              <a:latin typeface="Calibri"/>
              <a:cs typeface="Calibri"/>
            </a:endParaRPr>
          </a:p>
        </p:txBody>
      </p:sp>
      <p:sp>
        <p:nvSpPr>
          <p:cNvPr id="26" name="object 26"/>
          <p:cNvSpPr/>
          <p:nvPr/>
        </p:nvSpPr>
        <p:spPr>
          <a:xfrm>
            <a:off x="2731681" y="1042555"/>
            <a:ext cx="4987925" cy="3152140"/>
          </a:xfrm>
          <a:custGeom>
            <a:avLst/>
            <a:gdLst/>
            <a:ahLst/>
            <a:cxnLst/>
            <a:rect l="l" t="t" r="r" b="b"/>
            <a:pathLst>
              <a:path w="4987925" h="3152140">
                <a:moveTo>
                  <a:pt x="4603318" y="0"/>
                </a:moveTo>
                <a:lnTo>
                  <a:pt x="0" y="2421001"/>
                </a:lnTo>
                <a:lnTo>
                  <a:pt x="384479" y="3151809"/>
                </a:lnTo>
                <a:lnTo>
                  <a:pt x="4987798" y="731164"/>
                </a:lnTo>
                <a:lnTo>
                  <a:pt x="4603318" y="0"/>
                </a:lnTo>
                <a:close/>
              </a:path>
            </a:pathLst>
          </a:custGeom>
          <a:solidFill>
            <a:srgbClr val="99A7BC"/>
          </a:solidFill>
        </p:spPr>
        <p:txBody>
          <a:bodyPr wrap="square" lIns="0" tIns="0" rIns="0" bIns="0" rtlCol="0"/>
          <a:lstStyle/>
          <a:p>
            <a:endParaRPr dirty="0"/>
          </a:p>
        </p:txBody>
      </p:sp>
      <p:sp>
        <p:nvSpPr>
          <p:cNvPr id="27" name="object 27"/>
          <p:cNvSpPr txBox="1"/>
          <p:nvPr/>
        </p:nvSpPr>
        <p:spPr>
          <a:xfrm rot="19980000">
            <a:off x="2983015" y="2338523"/>
            <a:ext cx="4485256" cy="574966"/>
          </a:xfrm>
          <a:prstGeom prst="rect">
            <a:avLst/>
          </a:prstGeom>
        </p:spPr>
        <p:txBody>
          <a:bodyPr vert="horz" wrap="square" lIns="0" tIns="0" rIns="0" bIns="0" rtlCol="0">
            <a:spAutoFit/>
          </a:bodyPr>
          <a:lstStyle/>
          <a:p>
            <a:pPr>
              <a:lnSpc>
                <a:spcPts val="2180"/>
              </a:lnSpc>
            </a:pPr>
            <a:r>
              <a:rPr lang="fr-FR" sz="3600" b="1" spc="-44" baseline="-6944" dirty="0">
                <a:solidFill>
                  <a:srgbClr val="FFFFFF"/>
                </a:solidFill>
                <a:cs typeface="Calibri"/>
              </a:rPr>
              <a:t>La gestion des déchets est une responsabilité à plusieurs niveaux</a:t>
            </a:r>
            <a:endParaRPr sz="3600" baseline="2314" dirty="0">
              <a:latin typeface="Calibri"/>
              <a:cs typeface="Calibri"/>
            </a:endParaRPr>
          </a:p>
        </p:txBody>
      </p:sp>
      <p:grpSp>
        <p:nvGrpSpPr>
          <p:cNvPr id="29" name="object 29"/>
          <p:cNvGrpSpPr/>
          <p:nvPr/>
        </p:nvGrpSpPr>
        <p:grpSpPr>
          <a:xfrm>
            <a:off x="-3239" y="995399"/>
            <a:ext cx="12199620" cy="4902835"/>
            <a:chOff x="-3239" y="995399"/>
            <a:chExt cx="12199620" cy="4902835"/>
          </a:xfrm>
        </p:grpSpPr>
        <p:pic>
          <p:nvPicPr>
            <p:cNvPr id="30" name="object 30"/>
            <p:cNvPicPr/>
            <p:nvPr/>
          </p:nvPicPr>
          <p:blipFill>
            <a:blip r:embed="rId4" cstate="print"/>
            <a:stretch>
              <a:fillRect/>
            </a:stretch>
          </p:blipFill>
          <p:spPr>
            <a:xfrm>
              <a:off x="3007436" y="5442115"/>
              <a:ext cx="499681" cy="442442"/>
            </a:xfrm>
            <a:prstGeom prst="rect">
              <a:avLst/>
            </a:prstGeom>
          </p:spPr>
        </p:pic>
        <p:pic>
          <p:nvPicPr>
            <p:cNvPr id="31" name="object 31"/>
            <p:cNvPicPr/>
            <p:nvPr/>
          </p:nvPicPr>
          <p:blipFill>
            <a:blip r:embed="rId4" cstate="print"/>
            <a:stretch>
              <a:fillRect/>
            </a:stretch>
          </p:blipFill>
          <p:spPr>
            <a:xfrm>
              <a:off x="3304082" y="5455792"/>
              <a:ext cx="499681" cy="442442"/>
            </a:xfrm>
            <a:prstGeom prst="rect">
              <a:avLst/>
            </a:prstGeom>
          </p:spPr>
        </p:pic>
        <p:sp>
          <p:nvSpPr>
            <p:cNvPr id="32" name="object 32"/>
            <p:cNvSpPr/>
            <p:nvPr/>
          </p:nvSpPr>
          <p:spPr>
            <a:xfrm>
              <a:off x="0" y="998639"/>
              <a:ext cx="12193270" cy="12700"/>
            </a:xfrm>
            <a:custGeom>
              <a:avLst/>
              <a:gdLst/>
              <a:ahLst/>
              <a:cxnLst/>
              <a:rect l="l" t="t" r="r" b="b"/>
              <a:pathLst>
                <a:path w="12193270" h="12700">
                  <a:moveTo>
                    <a:pt x="0" y="0"/>
                  </a:moveTo>
                  <a:lnTo>
                    <a:pt x="12192838" y="12586"/>
                  </a:lnTo>
                </a:path>
              </a:pathLst>
            </a:custGeom>
            <a:ln w="6479">
              <a:solidFill>
                <a:srgbClr val="7E7E7E"/>
              </a:solidFill>
            </a:ln>
          </p:spPr>
          <p:txBody>
            <a:bodyPr wrap="square" lIns="0" tIns="0" rIns="0" bIns="0" rtlCol="0"/>
            <a:lstStyle/>
            <a:p>
              <a:endParaRPr dirty="0"/>
            </a:p>
          </p:txBody>
        </p:sp>
      </p:grpSp>
      <p:sp>
        <p:nvSpPr>
          <p:cNvPr id="34" name="object 34"/>
          <p:cNvSpPr txBox="1">
            <a:spLocks noGrp="1"/>
          </p:cNvSpPr>
          <p:nvPr>
            <p:ph type="sldNum" sz="quarter" idx="7"/>
          </p:nvPr>
        </p:nvSpPr>
        <p:spPr>
          <a:prstGeom prst="rect">
            <a:avLst/>
          </a:prstGeom>
        </p:spPr>
        <p:txBody>
          <a:bodyPr vert="horz" wrap="square" lIns="0" tIns="0" rIns="0" bIns="0" rtlCol="0">
            <a:spAutoFit/>
          </a:bodyPr>
          <a:lstStyle/>
          <a:p>
            <a:pPr marL="41910">
              <a:lnSpc>
                <a:spcPts val="2010"/>
              </a:lnSpc>
            </a:pPr>
            <a:fld id="{81D60167-4931-47E6-BA6A-407CBD079E47}" type="slidenum">
              <a:rPr spc="15" dirty="0"/>
              <a:t>28</a:t>
            </a:fld>
            <a:endParaRPr spc="15" dirty="0"/>
          </a:p>
        </p:txBody>
      </p:sp>
      <p:sp>
        <p:nvSpPr>
          <p:cNvPr id="35" name="object 38">
            <a:extLst>
              <a:ext uri="{FF2B5EF4-FFF2-40B4-BE49-F238E27FC236}">
                <a16:creationId xmlns:a16="http://schemas.microsoft.com/office/drawing/2014/main" id="{500E35E1-E920-4223-9511-93FA78DA38DC}"/>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
        <p:nvSpPr>
          <p:cNvPr id="36" name="TextBox 35">
            <a:extLst>
              <a:ext uri="{FF2B5EF4-FFF2-40B4-BE49-F238E27FC236}">
                <a16:creationId xmlns:a16="http://schemas.microsoft.com/office/drawing/2014/main" id="{FA371A78-3BEA-4303-AC8C-0F8BD69C0EB6}"/>
              </a:ext>
            </a:extLst>
          </p:cNvPr>
          <p:cNvSpPr txBox="1"/>
          <p:nvPr/>
        </p:nvSpPr>
        <p:spPr>
          <a:xfrm>
            <a:off x="4579109" y="3851780"/>
            <a:ext cx="1075974" cy="307777"/>
          </a:xfrm>
          <a:prstGeom prst="rect">
            <a:avLst/>
          </a:prstGeom>
          <a:solidFill>
            <a:schemeClr val="bg1"/>
          </a:solidFill>
        </p:spPr>
        <p:txBody>
          <a:bodyPr wrap="square" rtlCol="0">
            <a:spAutoFit/>
          </a:bodyPr>
          <a:lstStyle/>
          <a:p>
            <a:r>
              <a:rPr lang="fr-FR" sz="1400" b="1" dirty="0"/>
              <a:t>Collecte</a:t>
            </a:r>
          </a:p>
        </p:txBody>
      </p:sp>
      <p:sp>
        <p:nvSpPr>
          <p:cNvPr id="37" name="TextBox 36">
            <a:extLst>
              <a:ext uri="{FF2B5EF4-FFF2-40B4-BE49-F238E27FC236}">
                <a16:creationId xmlns:a16="http://schemas.microsoft.com/office/drawing/2014/main" id="{5C32AF28-EBBE-4BE1-910F-AEA8CEE14897}"/>
              </a:ext>
            </a:extLst>
          </p:cNvPr>
          <p:cNvSpPr txBox="1"/>
          <p:nvPr/>
        </p:nvSpPr>
        <p:spPr>
          <a:xfrm>
            <a:off x="5502027" y="3190298"/>
            <a:ext cx="1109705" cy="523220"/>
          </a:xfrm>
          <a:prstGeom prst="rect">
            <a:avLst/>
          </a:prstGeom>
          <a:solidFill>
            <a:schemeClr val="bg1"/>
          </a:solidFill>
        </p:spPr>
        <p:txBody>
          <a:bodyPr wrap="square" rtlCol="0">
            <a:spAutoFit/>
          </a:bodyPr>
          <a:lstStyle/>
          <a:p>
            <a:r>
              <a:rPr lang="fr-FR" sz="1400" b="1" dirty="0"/>
              <a:t>Point de détention</a:t>
            </a:r>
          </a:p>
        </p:txBody>
      </p:sp>
      <p:sp>
        <p:nvSpPr>
          <p:cNvPr id="38" name="TextBox 37">
            <a:extLst>
              <a:ext uri="{FF2B5EF4-FFF2-40B4-BE49-F238E27FC236}">
                <a16:creationId xmlns:a16="http://schemas.microsoft.com/office/drawing/2014/main" id="{EBC4FEC7-CB9B-4300-AA6E-DD353D9E2568}"/>
              </a:ext>
            </a:extLst>
          </p:cNvPr>
          <p:cNvSpPr txBox="1"/>
          <p:nvPr/>
        </p:nvSpPr>
        <p:spPr>
          <a:xfrm>
            <a:off x="7413876" y="2440626"/>
            <a:ext cx="1109705" cy="738664"/>
          </a:xfrm>
          <a:prstGeom prst="rect">
            <a:avLst/>
          </a:prstGeom>
          <a:solidFill>
            <a:schemeClr val="bg1"/>
          </a:solidFill>
        </p:spPr>
        <p:txBody>
          <a:bodyPr wrap="square" rtlCol="0">
            <a:spAutoFit/>
          </a:bodyPr>
          <a:lstStyle/>
          <a:p>
            <a:r>
              <a:rPr lang="fr-FR" sz="1400" b="1" dirty="0"/>
              <a:t>Élimination par incinération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69833" y="1293558"/>
            <a:ext cx="8368665" cy="751840"/>
            <a:chOff x="1769833" y="1293558"/>
            <a:chExt cx="8368665" cy="751840"/>
          </a:xfrm>
        </p:grpSpPr>
        <p:sp>
          <p:nvSpPr>
            <p:cNvPr id="3" name="object 3"/>
            <p:cNvSpPr/>
            <p:nvPr/>
          </p:nvSpPr>
          <p:spPr>
            <a:xfrm>
              <a:off x="1789201" y="1312926"/>
              <a:ext cx="8329930" cy="713105"/>
            </a:xfrm>
            <a:custGeom>
              <a:avLst/>
              <a:gdLst/>
              <a:ahLst/>
              <a:cxnLst/>
              <a:rect l="l" t="t" r="r" b="b"/>
              <a:pathLst>
                <a:path w="8329930" h="713105">
                  <a:moveTo>
                    <a:pt x="8329675" y="0"/>
                  </a:moveTo>
                  <a:lnTo>
                    <a:pt x="0" y="0"/>
                  </a:lnTo>
                  <a:lnTo>
                    <a:pt x="0" y="712800"/>
                  </a:lnTo>
                  <a:lnTo>
                    <a:pt x="4164838" y="712800"/>
                  </a:lnTo>
                  <a:lnTo>
                    <a:pt x="8329675" y="712800"/>
                  </a:lnTo>
                  <a:lnTo>
                    <a:pt x="8329675" y="0"/>
                  </a:lnTo>
                  <a:close/>
                </a:path>
              </a:pathLst>
            </a:custGeom>
            <a:solidFill>
              <a:schemeClr val="bg1">
                <a:lumMod val="85000"/>
              </a:schemeClr>
            </a:solidFill>
          </p:spPr>
          <p:txBody>
            <a:bodyPr wrap="square" lIns="0" tIns="0" rIns="0" bIns="0" rtlCol="0"/>
            <a:lstStyle/>
            <a:p>
              <a:endParaRPr lang="gsw-FR" dirty="0"/>
            </a:p>
          </p:txBody>
        </p:sp>
        <p:sp>
          <p:nvSpPr>
            <p:cNvPr id="4" name="object 4"/>
            <p:cNvSpPr/>
            <p:nvPr/>
          </p:nvSpPr>
          <p:spPr>
            <a:xfrm>
              <a:off x="1789201" y="1312926"/>
              <a:ext cx="8329930" cy="713105"/>
            </a:xfrm>
            <a:custGeom>
              <a:avLst/>
              <a:gdLst/>
              <a:ahLst/>
              <a:cxnLst/>
              <a:rect l="l" t="t" r="r" b="b"/>
              <a:pathLst>
                <a:path w="8329930" h="713105">
                  <a:moveTo>
                    <a:pt x="4164838" y="712800"/>
                  </a:moveTo>
                  <a:lnTo>
                    <a:pt x="0" y="712800"/>
                  </a:lnTo>
                  <a:lnTo>
                    <a:pt x="0" y="0"/>
                  </a:lnTo>
                  <a:lnTo>
                    <a:pt x="8329675" y="0"/>
                  </a:lnTo>
                  <a:lnTo>
                    <a:pt x="8329675" y="712800"/>
                  </a:lnTo>
                  <a:lnTo>
                    <a:pt x="4164838" y="712800"/>
                  </a:lnTo>
                  <a:close/>
                </a:path>
              </a:pathLst>
            </a:custGeom>
            <a:ln w="38159">
              <a:solidFill>
                <a:srgbClr val="FFFFFF"/>
              </a:solidFill>
            </a:ln>
          </p:spPr>
          <p:txBody>
            <a:bodyPr wrap="square" lIns="0" tIns="0" rIns="0" bIns="0" rtlCol="0"/>
            <a:lstStyle/>
            <a:p>
              <a:endParaRPr lang="gsw-FR"/>
            </a:p>
          </p:txBody>
        </p:sp>
      </p:grpSp>
      <p:sp>
        <p:nvSpPr>
          <p:cNvPr id="5" name="object 5"/>
          <p:cNvSpPr txBox="1"/>
          <p:nvPr/>
        </p:nvSpPr>
        <p:spPr>
          <a:xfrm>
            <a:off x="2203462" y="1484541"/>
            <a:ext cx="1279525" cy="330835"/>
          </a:xfrm>
          <a:prstGeom prst="rect">
            <a:avLst/>
          </a:prstGeom>
        </p:spPr>
        <p:txBody>
          <a:bodyPr vert="horz" wrap="square" lIns="0" tIns="12700" rIns="0" bIns="0" rtlCol="0">
            <a:spAutoFit/>
          </a:bodyPr>
          <a:lstStyle/>
          <a:p>
            <a:pPr marL="12700">
              <a:lnSpc>
                <a:spcPct val="100000"/>
              </a:lnSpc>
              <a:spcBef>
                <a:spcPts val="100"/>
              </a:spcBef>
            </a:pPr>
            <a:r>
              <a:rPr lang="gsw-FR" sz="2000" b="1" spc="-5" dirty="0">
                <a:latin typeface="Calibri"/>
                <a:cs typeface="Calibri"/>
              </a:rPr>
              <a:t>Contexte</a:t>
            </a:r>
            <a:endParaRPr lang="gsw-FR" sz="2000" dirty="0">
              <a:latin typeface="Calibri"/>
              <a:cs typeface="Calibri"/>
            </a:endParaRPr>
          </a:p>
        </p:txBody>
      </p:sp>
      <p:grpSp>
        <p:nvGrpSpPr>
          <p:cNvPr id="6" name="object 6"/>
          <p:cNvGrpSpPr/>
          <p:nvPr/>
        </p:nvGrpSpPr>
        <p:grpSpPr>
          <a:xfrm>
            <a:off x="1770121" y="2216158"/>
            <a:ext cx="8368030" cy="722630"/>
            <a:chOff x="1770121" y="2216158"/>
            <a:chExt cx="8368030" cy="722630"/>
          </a:xfrm>
        </p:grpSpPr>
        <p:sp>
          <p:nvSpPr>
            <p:cNvPr id="7" name="object 7"/>
            <p:cNvSpPr/>
            <p:nvPr/>
          </p:nvSpPr>
          <p:spPr>
            <a:xfrm>
              <a:off x="1789201" y="2235238"/>
              <a:ext cx="8329930" cy="684530"/>
            </a:xfrm>
            <a:custGeom>
              <a:avLst/>
              <a:gdLst/>
              <a:ahLst/>
              <a:cxnLst/>
              <a:rect l="l" t="t" r="r" b="b"/>
              <a:pathLst>
                <a:path w="8329930" h="684530">
                  <a:moveTo>
                    <a:pt x="8329675" y="0"/>
                  </a:moveTo>
                  <a:lnTo>
                    <a:pt x="0" y="0"/>
                  </a:lnTo>
                  <a:lnTo>
                    <a:pt x="0" y="683996"/>
                  </a:lnTo>
                  <a:lnTo>
                    <a:pt x="4164838" y="683996"/>
                  </a:lnTo>
                  <a:lnTo>
                    <a:pt x="8329675" y="683996"/>
                  </a:lnTo>
                  <a:lnTo>
                    <a:pt x="8329675" y="0"/>
                  </a:lnTo>
                  <a:close/>
                </a:path>
              </a:pathLst>
            </a:custGeom>
            <a:solidFill>
              <a:schemeClr val="bg1">
                <a:lumMod val="85000"/>
              </a:schemeClr>
            </a:solidFill>
          </p:spPr>
          <p:txBody>
            <a:bodyPr wrap="square" lIns="0" tIns="0" rIns="0" bIns="0" rtlCol="0"/>
            <a:lstStyle/>
            <a:p>
              <a:endParaRPr dirty="0"/>
            </a:p>
          </p:txBody>
        </p:sp>
        <p:sp>
          <p:nvSpPr>
            <p:cNvPr id="8" name="object 8"/>
            <p:cNvSpPr/>
            <p:nvPr/>
          </p:nvSpPr>
          <p:spPr>
            <a:xfrm>
              <a:off x="1789201" y="2235238"/>
              <a:ext cx="8329930" cy="684530"/>
            </a:xfrm>
            <a:custGeom>
              <a:avLst/>
              <a:gdLst/>
              <a:ahLst/>
              <a:cxnLst/>
              <a:rect l="l" t="t" r="r" b="b"/>
              <a:pathLst>
                <a:path w="8329930" h="684530">
                  <a:moveTo>
                    <a:pt x="4164838" y="683996"/>
                  </a:moveTo>
                  <a:lnTo>
                    <a:pt x="0" y="683996"/>
                  </a:lnTo>
                  <a:lnTo>
                    <a:pt x="0" y="0"/>
                  </a:lnTo>
                  <a:lnTo>
                    <a:pt x="8329675" y="0"/>
                  </a:lnTo>
                  <a:lnTo>
                    <a:pt x="8329675" y="683996"/>
                  </a:lnTo>
                  <a:lnTo>
                    <a:pt x="4164838" y="683996"/>
                  </a:lnTo>
                  <a:close/>
                </a:path>
              </a:pathLst>
            </a:custGeom>
            <a:ln w="38159">
              <a:solidFill>
                <a:srgbClr val="FFFFFF"/>
              </a:solidFill>
            </a:ln>
          </p:spPr>
          <p:txBody>
            <a:bodyPr wrap="square" lIns="0" tIns="0" rIns="0" bIns="0" rtlCol="0"/>
            <a:lstStyle/>
            <a:p>
              <a:endParaRPr dirty="0"/>
            </a:p>
          </p:txBody>
        </p:sp>
      </p:grpSp>
      <p:grpSp>
        <p:nvGrpSpPr>
          <p:cNvPr id="9" name="object 9"/>
          <p:cNvGrpSpPr/>
          <p:nvPr/>
        </p:nvGrpSpPr>
        <p:grpSpPr>
          <a:xfrm>
            <a:off x="1770121" y="3158638"/>
            <a:ext cx="8368030" cy="748030"/>
            <a:chOff x="1770121" y="3158638"/>
            <a:chExt cx="8368030" cy="748030"/>
          </a:xfrm>
        </p:grpSpPr>
        <p:sp>
          <p:nvSpPr>
            <p:cNvPr id="10" name="object 10"/>
            <p:cNvSpPr/>
            <p:nvPr/>
          </p:nvSpPr>
          <p:spPr>
            <a:xfrm>
              <a:off x="1789201" y="3177717"/>
              <a:ext cx="8329930" cy="709930"/>
            </a:xfrm>
            <a:custGeom>
              <a:avLst/>
              <a:gdLst/>
              <a:ahLst/>
              <a:cxnLst/>
              <a:rect l="l" t="t" r="r" b="b"/>
              <a:pathLst>
                <a:path w="8329930" h="709929">
                  <a:moveTo>
                    <a:pt x="8329675" y="0"/>
                  </a:moveTo>
                  <a:lnTo>
                    <a:pt x="0" y="0"/>
                  </a:lnTo>
                  <a:lnTo>
                    <a:pt x="0" y="709561"/>
                  </a:lnTo>
                  <a:lnTo>
                    <a:pt x="4164838" y="709561"/>
                  </a:lnTo>
                  <a:lnTo>
                    <a:pt x="8329675" y="709561"/>
                  </a:lnTo>
                  <a:lnTo>
                    <a:pt x="8329675" y="0"/>
                  </a:lnTo>
                  <a:close/>
                </a:path>
              </a:pathLst>
            </a:custGeom>
            <a:solidFill>
              <a:schemeClr val="bg1">
                <a:lumMod val="85000"/>
              </a:schemeClr>
            </a:solidFill>
          </p:spPr>
          <p:txBody>
            <a:bodyPr wrap="square" lIns="0" tIns="0" rIns="0" bIns="0" rtlCol="0"/>
            <a:lstStyle/>
            <a:p>
              <a:endParaRPr dirty="0"/>
            </a:p>
          </p:txBody>
        </p:sp>
        <p:sp>
          <p:nvSpPr>
            <p:cNvPr id="11" name="object 11"/>
            <p:cNvSpPr/>
            <p:nvPr/>
          </p:nvSpPr>
          <p:spPr>
            <a:xfrm>
              <a:off x="1789201" y="3177717"/>
              <a:ext cx="8329930" cy="709930"/>
            </a:xfrm>
            <a:custGeom>
              <a:avLst/>
              <a:gdLst/>
              <a:ahLst/>
              <a:cxnLst/>
              <a:rect l="l" t="t" r="r" b="b"/>
              <a:pathLst>
                <a:path w="8329930" h="709929">
                  <a:moveTo>
                    <a:pt x="4164838" y="709561"/>
                  </a:moveTo>
                  <a:lnTo>
                    <a:pt x="0" y="709561"/>
                  </a:lnTo>
                  <a:lnTo>
                    <a:pt x="0" y="0"/>
                  </a:lnTo>
                  <a:lnTo>
                    <a:pt x="8329675" y="0"/>
                  </a:lnTo>
                  <a:lnTo>
                    <a:pt x="8329675" y="709561"/>
                  </a:lnTo>
                  <a:lnTo>
                    <a:pt x="4164838" y="709561"/>
                  </a:lnTo>
                  <a:close/>
                </a:path>
              </a:pathLst>
            </a:custGeom>
            <a:ln w="38159">
              <a:solidFill>
                <a:srgbClr val="FFFFFF"/>
              </a:solidFill>
            </a:ln>
          </p:spPr>
          <p:txBody>
            <a:bodyPr wrap="square" lIns="0" tIns="0" rIns="0" bIns="0" rtlCol="0"/>
            <a:lstStyle/>
            <a:p>
              <a:endParaRPr dirty="0"/>
            </a:p>
          </p:txBody>
        </p:sp>
      </p:grpSp>
      <p:sp>
        <p:nvSpPr>
          <p:cNvPr id="12" name="object 12"/>
          <p:cNvSpPr txBox="1">
            <a:spLocks noGrp="1"/>
          </p:cNvSpPr>
          <p:nvPr>
            <p:ph type="title"/>
          </p:nvPr>
        </p:nvSpPr>
        <p:spPr>
          <a:xfrm>
            <a:off x="4417098" y="382219"/>
            <a:ext cx="887094" cy="360680"/>
          </a:xfrm>
          <a:prstGeom prst="rect">
            <a:avLst/>
          </a:prstGeom>
        </p:spPr>
        <p:txBody>
          <a:bodyPr vert="horz" wrap="square" lIns="0" tIns="12700" rIns="0" bIns="0" rtlCol="0">
            <a:spAutoFit/>
          </a:bodyPr>
          <a:lstStyle/>
          <a:p>
            <a:pPr marL="12700">
              <a:lnSpc>
                <a:spcPct val="100000"/>
              </a:lnSpc>
              <a:spcBef>
                <a:spcPts val="100"/>
              </a:spcBef>
            </a:pPr>
            <a:r>
              <a:rPr lang="gsw-FR" spc="-10"/>
              <a:t>Aperçu</a:t>
            </a:r>
          </a:p>
        </p:txBody>
      </p:sp>
      <p:grpSp>
        <p:nvGrpSpPr>
          <p:cNvPr id="13" name="object 13"/>
          <p:cNvGrpSpPr/>
          <p:nvPr/>
        </p:nvGrpSpPr>
        <p:grpSpPr>
          <a:xfrm>
            <a:off x="0" y="999718"/>
            <a:ext cx="12193270" cy="1032510"/>
            <a:chOff x="0" y="999718"/>
            <a:chExt cx="12193270" cy="1032510"/>
          </a:xfrm>
        </p:grpSpPr>
        <p:pic>
          <p:nvPicPr>
            <p:cNvPr id="14" name="object 14"/>
            <p:cNvPicPr/>
            <p:nvPr/>
          </p:nvPicPr>
          <p:blipFill>
            <a:blip r:embed="rId2" cstate="print"/>
            <a:stretch>
              <a:fillRect/>
            </a:stretch>
          </p:blipFill>
          <p:spPr>
            <a:xfrm>
              <a:off x="0" y="999718"/>
              <a:ext cx="12192838" cy="387718"/>
            </a:xfrm>
            <a:prstGeom prst="rect">
              <a:avLst/>
            </a:prstGeom>
          </p:spPr>
        </p:pic>
        <p:sp>
          <p:nvSpPr>
            <p:cNvPr id="15" name="object 15"/>
            <p:cNvSpPr/>
            <p:nvPr/>
          </p:nvSpPr>
          <p:spPr>
            <a:xfrm>
              <a:off x="1109522" y="1069555"/>
              <a:ext cx="9465310" cy="27305"/>
            </a:xfrm>
            <a:custGeom>
              <a:avLst/>
              <a:gdLst/>
              <a:ahLst/>
              <a:cxnLst/>
              <a:rect l="l" t="t" r="r" b="b"/>
              <a:pathLst>
                <a:path w="9465310" h="27305">
                  <a:moveTo>
                    <a:pt x="0" y="27000"/>
                  </a:moveTo>
                  <a:lnTo>
                    <a:pt x="9464751" y="0"/>
                  </a:lnTo>
                </a:path>
              </a:pathLst>
            </a:custGeom>
            <a:ln w="6479">
              <a:solidFill>
                <a:srgbClr val="7E7E7E"/>
              </a:solidFill>
            </a:ln>
          </p:spPr>
          <p:txBody>
            <a:bodyPr wrap="square" lIns="0" tIns="0" rIns="0" bIns="0" rtlCol="0"/>
            <a:lstStyle/>
            <a:p>
              <a:endParaRPr dirty="0"/>
            </a:p>
          </p:txBody>
        </p:sp>
        <p:sp>
          <p:nvSpPr>
            <p:cNvPr id="16" name="object 16"/>
            <p:cNvSpPr/>
            <p:nvPr/>
          </p:nvSpPr>
          <p:spPr>
            <a:xfrm>
              <a:off x="1414437" y="1325156"/>
              <a:ext cx="200660" cy="700405"/>
            </a:xfrm>
            <a:custGeom>
              <a:avLst/>
              <a:gdLst/>
              <a:ahLst/>
              <a:cxnLst/>
              <a:rect l="l" t="t" r="r" b="b"/>
              <a:pathLst>
                <a:path w="200659" h="700405">
                  <a:moveTo>
                    <a:pt x="200164" y="0"/>
                  </a:moveTo>
                  <a:lnTo>
                    <a:pt x="0" y="0"/>
                  </a:lnTo>
                  <a:lnTo>
                    <a:pt x="0" y="700201"/>
                  </a:lnTo>
                  <a:lnTo>
                    <a:pt x="100088" y="700201"/>
                  </a:lnTo>
                  <a:lnTo>
                    <a:pt x="200164" y="700201"/>
                  </a:lnTo>
                  <a:lnTo>
                    <a:pt x="200164" y="0"/>
                  </a:lnTo>
                  <a:close/>
                </a:path>
              </a:pathLst>
            </a:custGeom>
            <a:solidFill>
              <a:srgbClr val="375622"/>
            </a:solidFill>
          </p:spPr>
          <p:txBody>
            <a:bodyPr wrap="square" lIns="0" tIns="0" rIns="0" bIns="0" rtlCol="0"/>
            <a:lstStyle/>
            <a:p>
              <a:endParaRPr dirty="0"/>
            </a:p>
          </p:txBody>
        </p:sp>
        <p:sp>
          <p:nvSpPr>
            <p:cNvPr id="17" name="object 17"/>
            <p:cNvSpPr/>
            <p:nvPr/>
          </p:nvSpPr>
          <p:spPr>
            <a:xfrm>
              <a:off x="1414437" y="1325156"/>
              <a:ext cx="200660" cy="700405"/>
            </a:xfrm>
            <a:custGeom>
              <a:avLst/>
              <a:gdLst/>
              <a:ahLst/>
              <a:cxnLst/>
              <a:rect l="l" t="t" r="r" b="b"/>
              <a:pathLst>
                <a:path w="200659" h="700405">
                  <a:moveTo>
                    <a:pt x="100088" y="700201"/>
                  </a:moveTo>
                  <a:lnTo>
                    <a:pt x="0" y="700201"/>
                  </a:lnTo>
                  <a:lnTo>
                    <a:pt x="0" y="0"/>
                  </a:lnTo>
                  <a:lnTo>
                    <a:pt x="200164" y="0"/>
                  </a:lnTo>
                  <a:lnTo>
                    <a:pt x="200164" y="700201"/>
                  </a:lnTo>
                  <a:lnTo>
                    <a:pt x="100088" y="700201"/>
                  </a:lnTo>
                  <a:close/>
                </a:path>
              </a:pathLst>
            </a:custGeom>
            <a:ln w="12599">
              <a:solidFill>
                <a:srgbClr val="40709B"/>
              </a:solidFill>
            </a:ln>
          </p:spPr>
          <p:txBody>
            <a:bodyPr wrap="square" lIns="0" tIns="0" rIns="0" bIns="0" rtlCol="0"/>
            <a:lstStyle/>
            <a:p>
              <a:endParaRPr dirty="0"/>
            </a:p>
          </p:txBody>
        </p:sp>
      </p:grpSp>
      <p:grpSp>
        <p:nvGrpSpPr>
          <p:cNvPr id="18" name="object 18"/>
          <p:cNvGrpSpPr/>
          <p:nvPr/>
        </p:nvGrpSpPr>
        <p:grpSpPr>
          <a:xfrm>
            <a:off x="1408137" y="2213101"/>
            <a:ext cx="213360" cy="712470"/>
            <a:chOff x="1408137" y="2213101"/>
            <a:chExt cx="213360" cy="712470"/>
          </a:xfrm>
        </p:grpSpPr>
        <p:sp>
          <p:nvSpPr>
            <p:cNvPr id="19" name="object 19"/>
            <p:cNvSpPr/>
            <p:nvPr/>
          </p:nvSpPr>
          <p:spPr>
            <a:xfrm>
              <a:off x="1414437" y="2219401"/>
              <a:ext cx="200660" cy="700405"/>
            </a:xfrm>
            <a:custGeom>
              <a:avLst/>
              <a:gdLst/>
              <a:ahLst/>
              <a:cxnLst/>
              <a:rect l="l" t="t" r="r" b="b"/>
              <a:pathLst>
                <a:path w="200659" h="700405">
                  <a:moveTo>
                    <a:pt x="200164" y="0"/>
                  </a:moveTo>
                  <a:lnTo>
                    <a:pt x="0" y="0"/>
                  </a:lnTo>
                  <a:lnTo>
                    <a:pt x="0" y="699833"/>
                  </a:lnTo>
                  <a:lnTo>
                    <a:pt x="100088" y="699833"/>
                  </a:lnTo>
                  <a:lnTo>
                    <a:pt x="200164" y="699833"/>
                  </a:lnTo>
                  <a:lnTo>
                    <a:pt x="200164" y="0"/>
                  </a:lnTo>
                  <a:close/>
                </a:path>
              </a:pathLst>
            </a:custGeom>
            <a:solidFill>
              <a:srgbClr val="375622"/>
            </a:solidFill>
          </p:spPr>
          <p:txBody>
            <a:bodyPr wrap="square" lIns="0" tIns="0" rIns="0" bIns="0" rtlCol="0"/>
            <a:lstStyle/>
            <a:p>
              <a:endParaRPr dirty="0"/>
            </a:p>
          </p:txBody>
        </p:sp>
        <p:sp>
          <p:nvSpPr>
            <p:cNvPr id="20" name="object 20"/>
            <p:cNvSpPr/>
            <p:nvPr/>
          </p:nvSpPr>
          <p:spPr>
            <a:xfrm>
              <a:off x="1414437" y="2219401"/>
              <a:ext cx="200660" cy="700405"/>
            </a:xfrm>
            <a:custGeom>
              <a:avLst/>
              <a:gdLst/>
              <a:ahLst/>
              <a:cxnLst/>
              <a:rect l="l" t="t" r="r" b="b"/>
              <a:pathLst>
                <a:path w="200659" h="700405">
                  <a:moveTo>
                    <a:pt x="100088" y="699833"/>
                  </a:moveTo>
                  <a:lnTo>
                    <a:pt x="0" y="699833"/>
                  </a:lnTo>
                  <a:lnTo>
                    <a:pt x="0" y="0"/>
                  </a:lnTo>
                  <a:lnTo>
                    <a:pt x="200164" y="0"/>
                  </a:lnTo>
                  <a:lnTo>
                    <a:pt x="200164" y="699833"/>
                  </a:lnTo>
                  <a:lnTo>
                    <a:pt x="100088" y="699833"/>
                  </a:lnTo>
                  <a:close/>
                </a:path>
              </a:pathLst>
            </a:custGeom>
            <a:ln w="12599">
              <a:solidFill>
                <a:srgbClr val="40709B"/>
              </a:solidFill>
            </a:ln>
          </p:spPr>
          <p:txBody>
            <a:bodyPr wrap="square" lIns="0" tIns="0" rIns="0" bIns="0" rtlCol="0"/>
            <a:lstStyle/>
            <a:p>
              <a:endParaRPr dirty="0"/>
            </a:p>
          </p:txBody>
        </p:sp>
      </p:grpSp>
      <p:grpSp>
        <p:nvGrpSpPr>
          <p:cNvPr id="21" name="object 21"/>
          <p:cNvGrpSpPr/>
          <p:nvPr/>
        </p:nvGrpSpPr>
        <p:grpSpPr>
          <a:xfrm>
            <a:off x="1407781" y="3181501"/>
            <a:ext cx="232410" cy="712470"/>
            <a:chOff x="1407781" y="3181501"/>
            <a:chExt cx="232410" cy="712470"/>
          </a:xfrm>
        </p:grpSpPr>
        <p:sp>
          <p:nvSpPr>
            <p:cNvPr id="22" name="object 22"/>
            <p:cNvSpPr/>
            <p:nvPr/>
          </p:nvSpPr>
          <p:spPr>
            <a:xfrm>
              <a:off x="1414081" y="3187801"/>
              <a:ext cx="219710" cy="700405"/>
            </a:xfrm>
            <a:custGeom>
              <a:avLst/>
              <a:gdLst/>
              <a:ahLst/>
              <a:cxnLst/>
              <a:rect l="l" t="t" r="r" b="b"/>
              <a:pathLst>
                <a:path w="219710" h="700404">
                  <a:moveTo>
                    <a:pt x="219240" y="0"/>
                  </a:moveTo>
                  <a:lnTo>
                    <a:pt x="0" y="0"/>
                  </a:lnTo>
                  <a:lnTo>
                    <a:pt x="0" y="699833"/>
                  </a:lnTo>
                  <a:lnTo>
                    <a:pt x="109804" y="699833"/>
                  </a:lnTo>
                  <a:lnTo>
                    <a:pt x="219240" y="699833"/>
                  </a:lnTo>
                  <a:lnTo>
                    <a:pt x="219240" y="0"/>
                  </a:lnTo>
                  <a:close/>
                </a:path>
              </a:pathLst>
            </a:custGeom>
            <a:solidFill>
              <a:srgbClr val="375622"/>
            </a:solidFill>
          </p:spPr>
          <p:txBody>
            <a:bodyPr wrap="square" lIns="0" tIns="0" rIns="0" bIns="0" rtlCol="0"/>
            <a:lstStyle/>
            <a:p>
              <a:endParaRPr dirty="0"/>
            </a:p>
          </p:txBody>
        </p:sp>
        <p:sp>
          <p:nvSpPr>
            <p:cNvPr id="23" name="object 23"/>
            <p:cNvSpPr/>
            <p:nvPr/>
          </p:nvSpPr>
          <p:spPr>
            <a:xfrm>
              <a:off x="1414081" y="3187801"/>
              <a:ext cx="219710" cy="700405"/>
            </a:xfrm>
            <a:custGeom>
              <a:avLst/>
              <a:gdLst/>
              <a:ahLst/>
              <a:cxnLst/>
              <a:rect l="l" t="t" r="r" b="b"/>
              <a:pathLst>
                <a:path w="219710" h="700404">
                  <a:moveTo>
                    <a:pt x="109804" y="699833"/>
                  </a:moveTo>
                  <a:lnTo>
                    <a:pt x="0" y="699833"/>
                  </a:lnTo>
                  <a:lnTo>
                    <a:pt x="0" y="0"/>
                  </a:lnTo>
                  <a:lnTo>
                    <a:pt x="219240" y="0"/>
                  </a:lnTo>
                  <a:lnTo>
                    <a:pt x="219240" y="699833"/>
                  </a:lnTo>
                  <a:lnTo>
                    <a:pt x="109804" y="699833"/>
                  </a:lnTo>
                  <a:close/>
                </a:path>
              </a:pathLst>
            </a:custGeom>
            <a:ln w="12599">
              <a:solidFill>
                <a:srgbClr val="40709B"/>
              </a:solidFill>
            </a:ln>
          </p:spPr>
          <p:txBody>
            <a:bodyPr wrap="square" lIns="0" tIns="0" rIns="0" bIns="0" rtlCol="0"/>
            <a:lstStyle/>
            <a:p>
              <a:endParaRPr dirty="0"/>
            </a:p>
          </p:txBody>
        </p:sp>
      </p:grpSp>
      <p:pic>
        <p:nvPicPr>
          <p:cNvPr id="24" name="object 24"/>
          <p:cNvPicPr/>
          <p:nvPr/>
        </p:nvPicPr>
        <p:blipFill>
          <a:blip r:embed="rId3" cstate="print"/>
          <a:stretch>
            <a:fillRect/>
          </a:stretch>
        </p:blipFill>
        <p:spPr>
          <a:xfrm>
            <a:off x="10642178" y="5128920"/>
            <a:ext cx="1211240" cy="1085761"/>
          </a:xfrm>
          <a:prstGeom prst="rect">
            <a:avLst/>
          </a:prstGeom>
        </p:spPr>
      </p:pic>
      <p:grpSp>
        <p:nvGrpSpPr>
          <p:cNvPr id="25" name="object 25"/>
          <p:cNvGrpSpPr/>
          <p:nvPr/>
        </p:nvGrpSpPr>
        <p:grpSpPr>
          <a:xfrm>
            <a:off x="1788841" y="4111201"/>
            <a:ext cx="8368030" cy="738505"/>
            <a:chOff x="1788841" y="4111201"/>
            <a:chExt cx="8368030" cy="738505"/>
          </a:xfrm>
        </p:grpSpPr>
        <p:sp>
          <p:nvSpPr>
            <p:cNvPr id="26" name="object 26"/>
            <p:cNvSpPr/>
            <p:nvPr/>
          </p:nvSpPr>
          <p:spPr>
            <a:xfrm>
              <a:off x="1807921" y="4130281"/>
              <a:ext cx="8329930" cy="700405"/>
            </a:xfrm>
            <a:custGeom>
              <a:avLst/>
              <a:gdLst/>
              <a:ahLst/>
              <a:cxnLst/>
              <a:rect l="l" t="t" r="r" b="b"/>
              <a:pathLst>
                <a:path w="8329930" h="700404">
                  <a:moveTo>
                    <a:pt x="8329320" y="0"/>
                  </a:moveTo>
                  <a:lnTo>
                    <a:pt x="0" y="0"/>
                  </a:lnTo>
                  <a:lnTo>
                    <a:pt x="0" y="700201"/>
                  </a:lnTo>
                  <a:lnTo>
                    <a:pt x="4164838" y="700201"/>
                  </a:lnTo>
                  <a:lnTo>
                    <a:pt x="8329320" y="700201"/>
                  </a:lnTo>
                  <a:lnTo>
                    <a:pt x="8329320" y="0"/>
                  </a:lnTo>
                  <a:close/>
                </a:path>
              </a:pathLst>
            </a:custGeom>
            <a:solidFill>
              <a:schemeClr val="bg1">
                <a:lumMod val="85000"/>
              </a:schemeClr>
            </a:solidFill>
          </p:spPr>
          <p:txBody>
            <a:bodyPr wrap="square" lIns="0" tIns="0" rIns="0" bIns="0" rtlCol="0"/>
            <a:lstStyle/>
            <a:p>
              <a:endParaRPr dirty="0"/>
            </a:p>
          </p:txBody>
        </p:sp>
        <p:sp>
          <p:nvSpPr>
            <p:cNvPr id="27" name="object 27"/>
            <p:cNvSpPr/>
            <p:nvPr/>
          </p:nvSpPr>
          <p:spPr>
            <a:xfrm>
              <a:off x="1807921" y="4130281"/>
              <a:ext cx="8329930" cy="700405"/>
            </a:xfrm>
            <a:custGeom>
              <a:avLst/>
              <a:gdLst/>
              <a:ahLst/>
              <a:cxnLst/>
              <a:rect l="l" t="t" r="r" b="b"/>
              <a:pathLst>
                <a:path w="8329930" h="700404">
                  <a:moveTo>
                    <a:pt x="4164838" y="700201"/>
                  </a:moveTo>
                  <a:lnTo>
                    <a:pt x="0" y="700201"/>
                  </a:lnTo>
                  <a:lnTo>
                    <a:pt x="0" y="0"/>
                  </a:lnTo>
                  <a:lnTo>
                    <a:pt x="8329320" y="0"/>
                  </a:lnTo>
                  <a:lnTo>
                    <a:pt x="8329320" y="700201"/>
                  </a:lnTo>
                  <a:lnTo>
                    <a:pt x="4164838" y="700201"/>
                  </a:lnTo>
                  <a:close/>
                </a:path>
              </a:pathLst>
            </a:custGeom>
            <a:ln w="38159">
              <a:solidFill>
                <a:srgbClr val="FFFFFF"/>
              </a:solidFill>
            </a:ln>
          </p:spPr>
          <p:txBody>
            <a:bodyPr wrap="square" lIns="0" tIns="0" rIns="0" bIns="0" rtlCol="0"/>
            <a:lstStyle/>
            <a:p>
              <a:endParaRPr dirty="0"/>
            </a:p>
          </p:txBody>
        </p:sp>
      </p:grpSp>
      <p:grpSp>
        <p:nvGrpSpPr>
          <p:cNvPr id="28" name="object 28"/>
          <p:cNvGrpSpPr/>
          <p:nvPr/>
        </p:nvGrpSpPr>
        <p:grpSpPr>
          <a:xfrm>
            <a:off x="1412823" y="4107064"/>
            <a:ext cx="227329" cy="712470"/>
            <a:chOff x="1412823" y="4107064"/>
            <a:chExt cx="227329" cy="712470"/>
          </a:xfrm>
        </p:grpSpPr>
        <p:sp>
          <p:nvSpPr>
            <p:cNvPr id="29" name="object 29"/>
            <p:cNvSpPr/>
            <p:nvPr/>
          </p:nvSpPr>
          <p:spPr>
            <a:xfrm>
              <a:off x="1419123" y="4113364"/>
              <a:ext cx="214629" cy="700405"/>
            </a:xfrm>
            <a:custGeom>
              <a:avLst/>
              <a:gdLst/>
              <a:ahLst/>
              <a:cxnLst/>
              <a:rect l="l" t="t" r="r" b="b"/>
              <a:pathLst>
                <a:path w="214630" h="700404">
                  <a:moveTo>
                    <a:pt x="214553" y="0"/>
                  </a:moveTo>
                  <a:lnTo>
                    <a:pt x="0" y="0"/>
                  </a:lnTo>
                  <a:lnTo>
                    <a:pt x="0" y="699833"/>
                  </a:lnTo>
                  <a:lnTo>
                    <a:pt x="107276" y="699833"/>
                  </a:lnTo>
                  <a:lnTo>
                    <a:pt x="214553" y="699833"/>
                  </a:lnTo>
                  <a:lnTo>
                    <a:pt x="214553" y="0"/>
                  </a:lnTo>
                  <a:close/>
                </a:path>
              </a:pathLst>
            </a:custGeom>
            <a:solidFill>
              <a:srgbClr val="375622"/>
            </a:solidFill>
          </p:spPr>
          <p:txBody>
            <a:bodyPr wrap="square" lIns="0" tIns="0" rIns="0" bIns="0" rtlCol="0"/>
            <a:lstStyle/>
            <a:p>
              <a:endParaRPr dirty="0"/>
            </a:p>
          </p:txBody>
        </p:sp>
        <p:sp>
          <p:nvSpPr>
            <p:cNvPr id="30" name="object 30"/>
            <p:cNvSpPr/>
            <p:nvPr/>
          </p:nvSpPr>
          <p:spPr>
            <a:xfrm>
              <a:off x="1419123" y="4113364"/>
              <a:ext cx="214629" cy="700405"/>
            </a:xfrm>
            <a:custGeom>
              <a:avLst/>
              <a:gdLst/>
              <a:ahLst/>
              <a:cxnLst/>
              <a:rect l="l" t="t" r="r" b="b"/>
              <a:pathLst>
                <a:path w="214630" h="700404">
                  <a:moveTo>
                    <a:pt x="107276" y="699833"/>
                  </a:moveTo>
                  <a:lnTo>
                    <a:pt x="0" y="699833"/>
                  </a:lnTo>
                  <a:lnTo>
                    <a:pt x="0" y="0"/>
                  </a:lnTo>
                  <a:lnTo>
                    <a:pt x="214553" y="0"/>
                  </a:lnTo>
                  <a:lnTo>
                    <a:pt x="214553" y="699833"/>
                  </a:lnTo>
                  <a:lnTo>
                    <a:pt x="107276" y="699833"/>
                  </a:lnTo>
                  <a:close/>
                </a:path>
              </a:pathLst>
            </a:custGeom>
            <a:ln w="12599">
              <a:solidFill>
                <a:srgbClr val="40709B"/>
              </a:solidFill>
            </a:ln>
          </p:spPr>
          <p:txBody>
            <a:bodyPr wrap="square" lIns="0" tIns="0" rIns="0" bIns="0" rtlCol="0"/>
            <a:lstStyle/>
            <a:p>
              <a:endParaRPr dirty="0"/>
            </a:p>
          </p:txBody>
        </p:sp>
      </p:grpSp>
      <p:grpSp>
        <p:nvGrpSpPr>
          <p:cNvPr id="31" name="object 31"/>
          <p:cNvGrpSpPr/>
          <p:nvPr/>
        </p:nvGrpSpPr>
        <p:grpSpPr>
          <a:xfrm>
            <a:off x="1788841" y="5059434"/>
            <a:ext cx="8368030" cy="738505"/>
            <a:chOff x="1788841" y="5059434"/>
            <a:chExt cx="8368030" cy="738505"/>
          </a:xfrm>
        </p:grpSpPr>
        <p:sp>
          <p:nvSpPr>
            <p:cNvPr id="32" name="object 32"/>
            <p:cNvSpPr/>
            <p:nvPr/>
          </p:nvSpPr>
          <p:spPr>
            <a:xfrm>
              <a:off x="1807921" y="5078514"/>
              <a:ext cx="8329930" cy="700405"/>
            </a:xfrm>
            <a:custGeom>
              <a:avLst/>
              <a:gdLst/>
              <a:ahLst/>
              <a:cxnLst/>
              <a:rect l="l" t="t" r="r" b="b"/>
              <a:pathLst>
                <a:path w="8329930" h="700404">
                  <a:moveTo>
                    <a:pt x="8329320" y="0"/>
                  </a:moveTo>
                  <a:lnTo>
                    <a:pt x="0" y="0"/>
                  </a:lnTo>
                  <a:lnTo>
                    <a:pt x="0" y="699846"/>
                  </a:lnTo>
                  <a:lnTo>
                    <a:pt x="4164838" y="699846"/>
                  </a:lnTo>
                  <a:lnTo>
                    <a:pt x="8329320" y="699846"/>
                  </a:lnTo>
                  <a:lnTo>
                    <a:pt x="8329320" y="0"/>
                  </a:lnTo>
                  <a:close/>
                </a:path>
              </a:pathLst>
            </a:custGeom>
            <a:solidFill>
              <a:srgbClr val="005000"/>
            </a:solidFill>
          </p:spPr>
          <p:txBody>
            <a:bodyPr wrap="square" lIns="0" tIns="0" rIns="0" bIns="0" rtlCol="0"/>
            <a:lstStyle/>
            <a:p>
              <a:endParaRPr dirty="0"/>
            </a:p>
          </p:txBody>
        </p:sp>
        <p:sp>
          <p:nvSpPr>
            <p:cNvPr id="33" name="object 33"/>
            <p:cNvSpPr/>
            <p:nvPr/>
          </p:nvSpPr>
          <p:spPr>
            <a:xfrm>
              <a:off x="1807921" y="5078514"/>
              <a:ext cx="8329930" cy="700405"/>
            </a:xfrm>
            <a:custGeom>
              <a:avLst/>
              <a:gdLst/>
              <a:ahLst/>
              <a:cxnLst/>
              <a:rect l="l" t="t" r="r" b="b"/>
              <a:pathLst>
                <a:path w="8329930" h="700404">
                  <a:moveTo>
                    <a:pt x="4164838" y="699846"/>
                  </a:moveTo>
                  <a:lnTo>
                    <a:pt x="0" y="699846"/>
                  </a:lnTo>
                  <a:lnTo>
                    <a:pt x="0" y="0"/>
                  </a:lnTo>
                  <a:lnTo>
                    <a:pt x="8329320" y="0"/>
                  </a:lnTo>
                  <a:lnTo>
                    <a:pt x="8329320" y="699846"/>
                  </a:lnTo>
                  <a:lnTo>
                    <a:pt x="4164838" y="699846"/>
                  </a:lnTo>
                  <a:close/>
                </a:path>
              </a:pathLst>
            </a:custGeom>
            <a:ln w="38159">
              <a:solidFill>
                <a:srgbClr val="FFFFFF"/>
              </a:solidFill>
            </a:ln>
          </p:spPr>
          <p:txBody>
            <a:bodyPr wrap="square" lIns="0" tIns="0" rIns="0" bIns="0" rtlCol="0"/>
            <a:lstStyle/>
            <a:p>
              <a:endParaRPr dirty="0"/>
            </a:p>
          </p:txBody>
        </p:sp>
      </p:grpSp>
      <p:sp>
        <p:nvSpPr>
          <p:cNvPr id="34" name="object 34"/>
          <p:cNvSpPr txBox="1"/>
          <p:nvPr/>
        </p:nvSpPr>
        <p:spPr>
          <a:xfrm>
            <a:off x="2229014" y="2488933"/>
            <a:ext cx="7607136" cy="3194208"/>
          </a:xfrm>
          <a:prstGeom prst="rect">
            <a:avLst/>
          </a:prstGeom>
        </p:spPr>
        <p:txBody>
          <a:bodyPr vert="horz" wrap="square" lIns="0" tIns="12700" rIns="0" bIns="0" rtlCol="0">
            <a:spAutoFit/>
          </a:bodyPr>
          <a:lstStyle/>
          <a:p>
            <a:pPr marL="12700">
              <a:lnSpc>
                <a:spcPct val="100000"/>
              </a:lnSpc>
              <a:spcBef>
                <a:spcPts val="100"/>
              </a:spcBef>
            </a:pPr>
            <a:r>
              <a:rPr lang="gsw-FR" sz="2000" b="1" spc="-5" dirty="0">
                <a:latin typeface="Calibri"/>
                <a:cs typeface="Calibri"/>
              </a:rPr>
              <a:t>Planification,</a:t>
            </a:r>
            <a:r>
              <a:rPr lang="gsw-FR" sz="2000" b="1" spc="5" dirty="0">
                <a:latin typeface="Calibri"/>
                <a:cs typeface="Calibri"/>
              </a:rPr>
              <a:t> </a:t>
            </a:r>
            <a:r>
              <a:rPr lang="gsw-FR" sz="2000" b="1" spc="-5" dirty="0">
                <a:latin typeface="Calibri"/>
                <a:cs typeface="Calibri"/>
              </a:rPr>
              <a:t>coordination</a:t>
            </a:r>
            <a:r>
              <a:rPr lang="gsw-FR" sz="2000" b="1" dirty="0">
                <a:latin typeface="Calibri"/>
                <a:cs typeface="Calibri"/>
              </a:rPr>
              <a:t> et prestation de services</a:t>
            </a:r>
            <a:endParaRPr lang="gsw-FR" sz="2000" dirty="0">
              <a:latin typeface="Calibri"/>
              <a:cs typeface="Calibri"/>
            </a:endParaRPr>
          </a:p>
          <a:p>
            <a:pPr marL="31115" marR="5080" indent="-19050">
              <a:lnSpc>
                <a:spcPct val="310800"/>
              </a:lnSpc>
              <a:spcBef>
                <a:spcPts val="50"/>
              </a:spcBef>
            </a:pPr>
            <a:r>
              <a:rPr lang="gsw-FR" sz="2000" b="1" spc="-5" dirty="0">
                <a:latin typeface="Calibri"/>
                <a:cs typeface="Calibri"/>
              </a:rPr>
              <a:t>Gestion des données,</a:t>
            </a:r>
            <a:r>
              <a:rPr lang="gsw-FR" sz="2000" b="1" spc="15" dirty="0">
                <a:latin typeface="Calibri"/>
                <a:cs typeface="Calibri"/>
              </a:rPr>
              <a:t> </a:t>
            </a:r>
            <a:r>
              <a:rPr lang="gsw-FR" sz="2000" b="1" spc="-5" dirty="0">
                <a:latin typeface="Calibri"/>
                <a:cs typeface="Calibri"/>
              </a:rPr>
              <a:t>surveillance</a:t>
            </a:r>
            <a:r>
              <a:rPr lang="gsw-FR" sz="2000" b="1" spc="10" dirty="0">
                <a:latin typeface="Calibri"/>
                <a:cs typeface="Calibri"/>
              </a:rPr>
              <a:t> et</a:t>
            </a:r>
            <a:r>
              <a:rPr lang="gsw-FR" sz="2000" b="1" spc="25" dirty="0">
                <a:latin typeface="Calibri"/>
                <a:cs typeface="Calibri"/>
              </a:rPr>
              <a:t> </a:t>
            </a:r>
            <a:r>
              <a:rPr lang="gsw-FR" sz="2000" b="1" spc="-5" dirty="0">
                <a:latin typeface="Calibri"/>
                <a:cs typeface="Calibri"/>
              </a:rPr>
              <a:t>microplanication                            Sécurité du vaccin,</a:t>
            </a:r>
            <a:r>
              <a:rPr lang="gsw-FR" sz="2000" b="1" spc="5" dirty="0">
                <a:latin typeface="Calibri"/>
                <a:cs typeface="Calibri"/>
              </a:rPr>
              <a:t> chaîne du froid et logistique</a:t>
            </a:r>
            <a:endParaRPr lang="gsw-FR" sz="2000" dirty="0">
              <a:latin typeface="Calibri"/>
              <a:cs typeface="Calibri"/>
            </a:endParaRPr>
          </a:p>
          <a:p>
            <a:pPr>
              <a:lnSpc>
                <a:spcPct val="100000"/>
              </a:lnSpc>
            </a:pPr>
            <a:endParaRPr lang="gsw-FR" sz="2000" dirty="0">
              <a:latin typeface="Calibri"/>
              <a:cs typeface="Calibri"/>
            </a:endParaRPr>
          </a:p>
          <a:p>
            <a:pPr>
              <a:lnSpc>
                <a:spcPct val="100000"/>
              </a:lnSpc>
              <a:spcBef>
                <a:spcPts val="10"/>
              </a:spcBef>
            </a:pPr>
            <a:endParaRPr lang="gsw-FR" sz="2150" dirty="0">
              <a:latin typeface="Calibri"/>
              <a:cs typeface="Calibri"/>
            </a:endParaRPr>
          </a:p>
          <a:p>
            <a:pPr marL="31115">
              <a:lnSpc>
                <a:spcPct val="100000"/>
              </a:lnSpc>
            </a:pPr>
            <a:r>
              <a:rPr lang="gsw-FR" sz="2000" b="1" spc="-5" dirty="0">
                <a:solidFill>
                  <a:schemeClr val="bg1"/>
                </a:solidFill>
                <a:latin typeface="Calibri"/>
                <a:cs typeface="Calibri"/>
              </a:rPr>
              <a:t>Communication des risques et</a:t>
            </a:r>
            <a:r>
              <a:rPr lang="gsw-FR" sz="2000" b="1" spc="10" dirty="0">
                <a:solidFill>
                  <a:schemeClr val="bg1"/>
                </a:solidFill>
                <a:latin typeface="Calibri"/>
                <a:cs typeface="Calibri"/>
              </a:rPr>
              <a:t> </a:t>
            </a:r>
            <a:r>
              <a:rPr lang="gsw-FR" sz="2000" b="1" spc="-5" dirty="0">
                <a:solidFill>
                  <a:schemeClr val="bg1"/>
                </a:solidFill>
                <a:latin typeface="Calibri"/>
                <a:cs typeface="Calibri"/>
              </a:rPr>
              <a:t>génération de demandes</a:t>
            </a:r>
            <a:endParaRPr lang="gsw-FR" sz="2000" dirty="0">
              <a:solidFill>
                <a:schemeClr val="bg1"/>
              </a:solidFill>
              <a:latin typeface="Calibri"/>
              <a:cs typeface="Calibri"/>
            </a:endParaRPr>
          </a:p>
        </p:txBody>
      </p:sp>
      <p:grpSp>
        <p:nvGrpSpPr>
          <p:cNvPr id="35" name="object 35"/>
          <p:cNvGrpSpPr/>
          <p:nvPr/>
        </p:nvGrpSpPr>
        <p:grpSpPr>
          <a:xfrm>
            <a:off x="1412823" y="5054218"/>
            <a:ext cx="227329" cy="713105"/>
            <a:chOff x="1412823" y="5054218"/>
            <a:chExt cx="227329" cy="713105"/>
          </a:xfrm>
        </p:grpSpPr>
        <p:sp>
          <p:nvSpPr>
            <p:cNvPr id="36" name="object 36"/>
            <p:cNvSpPr/>
            <p:nvPr/>
          </p:nvSpPr>
          <p:spPr>
            <a:xfrm>
              <a:off x="1419123" y="5060518"/>
              <a:ext cx="214629" cy="700405"/>
            </a:xfrm>
            <a:custGeom>
              <a:avLst/>
              <a:gdLst/>
              <a:ahLst/>
              <a:cxnLst/>
              <a:rect l="l" t="t" r="r" b="b"/>
              <a:pathLst>
                <a:path w="214630" h="700404">
                  <a:moveTo>
                    <a:pt x="214553" y="0"/>
                  </a:moveTo>
                  <a:lnTo>
                    <a:pt x="0" y="0"/>
                  </a:lnTo>
                  <a:lnTo>
                    <a:pt x="0" y="700201"/>
                  </a:lnTo>
                  <a:lnTo>
                    <a:pt x="107276" y="700201"/>
                  </a:lnTo>
                  <a:lnTo>
                    <a:pt x="214553" y="700201"/>
                  </a:lnTo>
                  <a:lnTo>
                    <a:pt x="214553" y="0"/>
                  </a:lnTo>
                  <a:close/>
                </a:path>
              </a:pathLst>
            </a:custGeom>
            <a:solidFill>
              <a:srgbClr val="375622"/>
            </a:solidFill>
          </p:spPr>
          <p:txBody>
            <a:bodyPr wrap="square" lIns="0" tIns="0" rIns="0" bIns="0" rtlCol="0"/>
            <a:lstStyle/>
            <a:p>
              <a:endParaRPr dirty="0"/>
            </a:p>
          </p:txBody>
        </p:sp>
        <p:sp>
          <p:nvSpPr>
            <p:cNvPr id="37" name="object 37"/>
            <p:cNvSpPr/>
            <p:nvPr/>
          </p:nvSpPr>
          <p:spPr>
            <a:xfrm>
              <a:off x="1419123" y="5060518"/>
              <a:ext cx="214629" cy="700405"/>
            </a:xfrm>
            <a:custGeom>
              <a:avLst/>
              <a:gdLst/>
              <a:ahLst/>
              <a:cxnLst/>
              <a:rect l="l" t="t" r="r" b="b"/>
              <a:pathLst>
                <a:path w="214630" h="700404">
                  <a:moveTo>
                    <a:pt x="107276" y="700201"/>
                  </a:moveTo>
                  <a:lnTo>
                    <a:pt x="0" y="700201"/>
                  </a:lnTo>
                  <a:lnTo>
                    <a:pt x="0" y="0"/>
                  </a:lnTo>
                  <a:lnTo>
                    <a:pt x="214553" y="0"/>
                  </a:lnTo>
                  <a:lnTo>
                    <a:pt x="214553" y="700201"/>
                  </a:lnTo>
                  <a:lnTo>
                    <a:pt x="107276" y="700201"/>
                  </a:lnTo>
                  <a:close/>
                </a:path>
              </a:pathLst>
            </a:custGeom>
            <a:ln w="12599">
              <a:solidFill>
                <a:srgbClr val="40709B"/>
              </a:solidFill>
            </a:ln>
          </p:spPr>
          <p:txBody>
            <a:bodyPr wrap="square" lIns="0" tIns="0" rIns="0" bIns="0" rtlCol="0"/>
            <a:lstStyle/>
            <a:p>
              <a:endParaRPr dirty="0"/>
            </a:p>
          </p:txBody>
        </p:sp>
      </p:grpSp>
      <p:sp>
        <p:nvSpPr>
          <p:cNvPr id="38" name="object 38"/>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a:t>NPHCDA</a:t>
            </a:r>
            <a:r>
              <a:rPr lang="gsw-FR"/>
              <a:t> –</a:t>
            </a:r>
            <a:r>
              <a:rPr lang="gsw-FR" spc="5"/>
              <a:t> Agence nationale de développement des soins de santé primaires</a:t>
            </a:r>
            <a:endParaRPr lang="gsw-FR" spc="-5"/>
          </a:p>
        </p:txBody>
      </p:sp>
      <p:sp>
        <p:nvSpPr>
          <p:cNvPr id="39" name="object 39"/>
          <p:cNvSpPr txBox="1"/>
          <p:nvPr/>
        </p:nvSpPr>
        <p:spPr>
          <a:xfrm>
            <a:off x="11948096" y="6531647"/>
            <a:ext cx="192405" cy="283210"/>
          </a:xfrm>
          <a:prstGeom prst="rect">
            <a:avLst/>
          </a:prstGeom>
        </p:spPr>
        <p:txBody>
          <a:bodyPr vert="horz" wrap="square" lIns="0" tIns="0" rIns="0" bIns="0" rtlCol="0">
            <a:spAutoFit/>
          </a:bodyPr>
          <a:lstStyle/>
          <a:p>
            <a:pPr marL="38100">
              <a:lnSpc>
                <a:spcPts val="2039"/>
              </a:lnSpc>
            </a:pPr>
            <a:fld id="{81D60167-4931-47E6-BA6A-407CBD079E47}" type="slidenum">
              <a:rPr sz="1800" dirty="0">
                <a:solidFill>
                  <a:srgbClr val="FFFFFF"/>
                </a:solidFill>
                <a:latin typeface="Calibri"/>
                <a:cs typeface="Calibri"/>
              </a:rPr>
              <a:t>29</a:t>
            </a:fld>
            <a:endParaRPr sz="1800" dirty="0">
              <a:latin typeface="Calibri"/>
              <a:cs typeface="Calibri"/>
            </a:endParaRPr>
          </a:p>
        </p:txBody>
      </p:sp>
    </p:spTree>
    <p:extLst>
      <p:ext uri="{BB962C8B-B14F-4D97-AF65-F5344CB8AC3E}">
        <p14:creationId xmlns:p14="http://schemas.microsoft.com/office/powerpoint/2010/main" val="4099874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9437" y="1033564"/>
            <a:ext cx="11367135" cy="12700"/>
          </a:xfrm>
          <a:custGeom>
            <a:avLst/>
            <a:gdLst/>
            <a:ahLst/>
            <a:cxnLst/>
            <a:rect l="l" t="t" r="r" b="b"/>
            <a:pathLst>
              <a:path w="11367135" h="12700">
                <a:moveTo>
                  <a:pt x="0" y="0"/>
                </a:moveTo>
                <a:lnTo>
                  <a:pt x="11366639" y="12598"/>
                </a:lnTo>
              </a:path>
            </a:pathLst>
          </a:custGeom>
          <a:ln w="6479">
            <a:solidFill>
              <a:srgbClr val="7E7E7E"/>
            </a:solidFill>
          </a:ln>
        </p:spPr>
        <p:txBody>
          <a:bodyPr wrap="square" lIns="0" tIns="0" rIns="0" bIns="0" rtlCol="0"/>
          <a:lstStyle/>
          <a:p>
            <a:endParaRPr dirty="0"/>
          </a:p>
        </p:txBody>
      </p:sp>
      <p:sp>
        <p:nvSpPr>
          <p:cNvPr id="12" name="object 12"/>
          <p:cNvSpPr txBox="1"/>
          <p:nvPr/>
        </p:nvSpPr>
        <p:spPr>
          <a:xfrm>
            <a:off x="11948096" y="6531647"/>
            <a:ext cx="192405" cy="283210"/>
          </a:xfrm>
          <a:prstGeom prst="rect">
            <a:avLst/>
          </a:prstGeom>
        </p:spPr>
        <p:txBody>
          <a:bodyPr vert="horz" wrap="square" lIns="0" tIns="0" rIns="0" bIns="0" rtlCol="0">
            <a:spAutoFit/>
          </a:bodyPr>
          <a:lstStyle/>
          <a:p>
            <a:pPr marL="38100">
              <a:lnSpc>
                <a:spcPts val="2039"/>
              </a:lnSpc>
            </a:pPr>
            <a:fld id="{81D60167-4931-47E6-BA6A-407CBD079E47}" type="slidenum">
              <a:rPr sz="1800" dirty="0">
                <a:solidFill>
                  <a:srgbClr val="FFFFFF"/>
                </a:solidFill>
                <a:latin typeface="Calibri"/>
                <a:cs typeface="Calibri"/>
              </a:rPr>
              <a:t>3</a:t>
            </a:fld>
            <a:endParaRPr sz="1800" dirty="0">
              <a:latin typeface="Calibri"/>
              <a:cs typeface="Calibri"/>
            </a:endParaRPr>
          </a:p>
        </p:txBody>
      </p:sp>
      <p:sp>
        <p:nvSpPr>
          <p:cNvPr id="4" name="object 4"/>
          <p:cNvSpPr txBox="1"/>
          <p:nvPr/>
        </p:nvSpPr>
        <p:spPr>
          <a:xfrm>
            <a:off x="539902" y="1125339"/>
            <a:ext cx="11410315" cy="3144066"/>
          </a:xfrm>
          <a:prstGeom prst="rect">
            <a:avLst/>
          </a:prstGeom>
        </p:spPr>
        <p:txBody>
          <a:bodyPr vert="horz" wrap="square" lIns="0" tIns="12700" rIns="0" bIns="0" rtlCol="0">
            <a:spAutoFit/>
          </a:bodyPr>
          <a:lstStyle/>
          <a:p>
            <a:pPr marL="298450" marR="5080" indent="-285750" algn="just">
              <a:lnSpc>
                <a:spcPct val="120000"/>
              </a:lnSpc>
              <a:spcBef>
                <a:spcPts val="100"/>
              </a:spcBef>
              <a:buFont typeface="Wingdings" panose="05000000000000000000" pitchFamily="2" charset="2"/>
              <a:buChar char="§"/>
            </a:pPr>
            <a:r>
              <a:rPr lang="gsw-FR" sz="1700" spc="-5" dirty="0">
                <a:cs typeface="Calibri"/>
              </a:rPr>
              <a:t>Il existe un </a:t>
            </a:r>
            <a:r>
              <a:rPr lang="gsw-FR" sz="1700" b="1" u="sng" spc="-5" dirty="0">
                <a:cs typeface="Calibri"/>
              </a:rPr>
              <a:t>groupe de travail technique multisectoriel pour l’introduction des vaccins contre la COVID-19 (GTT) </a:t>
            </a:r>
            <a:r>
              <a:rPr lang="gsw-FR" sz="1700" spc="-5" dirty="0">
                <a:cs typeface="Calibri"/>
              </a:rPr>
              <a:t>fonctionnel, pour assurer la préparation à l’introduction en temps opportun des vaccins contre la COVID-19 dans le pays.
</a:t>
            </a:r>
            <a:r>
              <a:rPr lang="gsw-FR" sz="1700" spc="-10" dirty="0">
                <a:cs typeface="Calibri"/>
              </a:rPr>
              <a:t>Les membres du GTT comprennent les parties prenantes impliquées dans la riposte à la COVID-19 : l’équipe de travail présidentielle (PTF) sur la COVID-19, le ministère fédéral de la Santé (MFS), l’Agence nationale de développement des soins de santé primaires (NPHCDA) , le Centre pour le contrôle et la prévention des maladies du Nigéria (NCDC), l’Agence nationale pour l’administration et le contrôle des produits alimentaires et pharmaceutiques (NAFDAC), le Forum des gouverneurs du Nigéria (NGF), le ministère fédéral des Finances, du Budget et de la Planification nationale (MFFBPN), le ministère fédéral de l’Information (MFI), l’Agence nationale d’orientation (NOA), l’Autorité de la télévision nigériane (NTA), les organisations de la société civile (OSC), les organismes professionnels et le secteur privé organisé. Parmi les autres membres figurent des partenaires du développement et des donateurs.</a:t>
            </a:r>
            <a:endParaRPr lang="gsw-FR" sz="1700" dirty="0">
              <a:latin typeface="Calibri"/>
              <a:cs typeface="Calibri"/>
            </a:endParaRPr>
          </a:p>
        </p:txBody>
      </p:sp>
      <p:sp>
        <p:nvSpPr>
          <p:cNvPr id="7" name="object 7"/>
          <p:cNvSpPr txBox="1"/>
          <p:nvPr/>
        </p:nvSpPr>
        <p:spPr>
          <a:xfrm>
            <a:off x="490791" y="4348480"/>
            <a:ext cx="11457305" cy="1901161"/>
          </a:xfrm>
          <a:prstGeom prst="rect">
            <a:avLst/>
          </a:prstGeom>
        </p:spPr>
        <p:txBody>
          <a:bodyPr vert="horz" wrap="square" lIns="0" tIns="12700" rIns="0" bIns="0" rtlCol="0">
            <a:spAutoFit/>
          </a:bodyPr>
          <a:lstStyle/>
          <a:p>
            <a:pPr marL="323850" marR="33655" indent="-285750">
              <a:lnSpc>
                <a:spcPct val="120000"/>
              </a:lnSpc>
              <a:spcBef>
                <a:spcPts val="100"/>
              </a:spcBef>
              <a:buFont typeface="Wingdings" panose="05000000000000000000" pitchFamily="2" charset="2"/>
              <a:buChar char="§"/>
            </a:pPr>
            <a:r>
              <a:rPr lang="gsw-FR" sz="1700" spc="-5" dirty="0">
                <a:latin typeface="Calibri"/>
                <a:cs typeface="Calibri"/>
              </a:rPr>
              <a:t>Le Plan national de déploiement des vaccins</a:t>
            </a:r>
            <a:r>
              <a:rPr lang="gsw-FR" sz="1700" spc="345" dirty="0">
                <a:latin typeface="Calibri"/>
                <a:cs typeface="Calibri"/>
              </a:rPr>
              <a:t> </a:t>
            </a:r>
            <a:r>
              <a:rPr lang="gsw-FR" sz="1700" spc="-5" dirty="0">
                <a:latin typeface="Calibri"/>
                <a:cs typeface="Calibri"/>
              </a:rPr>
              <a:t>(PNDV)</a:t>
            </a:r>
            <a:r>
              <a:rPr lang="gsw-FR" sz="1700" spc="345" dirty="0">
                <a:latin typeface="Calibri"/>
                <a:cs typeface="Calibri"/>
              </a:rPr>
              <a:t> </a:t>
            </a:r>
            <a:r>
              <a:rPr lang="gsw-FR" sz="1700" dirty="0">
                <a:latin typeface="Calibri"/>
                <a:cs typeface="Calibri"/>
              </a:rPr>
              <a:t>pour l’</a:t>
            </a:r>
            <a:r>
              <a:rPr lang="gsw-FR" sz="1700" spc="-10" dirty="0">
                <a:latin typeface="Calibri"/>
                <a:cs typeface="Calibri"/>
              </a:rPr>
              <a:t>introduction des vaccins contre la COVID-19 a été élaboré et soumis au dispositif (mécanisme) COVAX et à l’Union africaine</a:t>
            </a:r>
            <a:r>
              <a:rPr lang="gsw-FR" sz="1700" spc="-15" dirty="0">
                <a:latin typeface="Calibri"/>
                <a:cs typeface="Calibri"/>
              </a:rPr>
              <a:t> </a:t>
            </a:r>
            <a:r>
              <a:rPr lang="gsw-FR" sz="1700" spc="-10" dirty="0">
                <a:latin typeface="Calibri"/>
                <a:cs typeface="Calibri"/>
              </a:rPr>
              <a:t>(UA). </a:t>
            </a:r>
          </a:p>
          <a:p>
            <a:pPr marL="323850" marR="33655" indent="-285750">
              <a:lnSpc>
                <a:spcPct val="120000"/>
              </a:lnSpc>
              <a:spcBef>
                <a:spcPts val="100"/>
              </a:spcBef>
              <a:buFont typeface="Wingdings" panose="05000000000000000000" pitchFamily="2" charset="2"/>
              <a:buChar char="§"/>
            </a:pPr>
            <a:r>
              <a:rPr lang="fr-FR" sz="1700" spc="-5" dirty="0">
                <a:cs typeface="Calibri"/>
              </a:rPr>
              <a:t>L’objectif principal du plan est d’introduire les vaccins contre la COVID-19 au Nigéria afin d’obtenir une immunité collective plus rapide afin de ralentir et d’enrayer la transmission de la COVID19 dans toutes les régions du pays.
</a:t>
            </a:r>
            <a:r>
              <a:rPr lang="gsw-FR" sz="1700" spc="-5" dirty="0">
                <a:cs typeface="Calibri"/>
              </a:rPr>
              <a:t>Le pays a commencé l’introduction progressive des vaccins contre la COVID-19 dans le pays depuis le 8 mars 2021, en utilisant le vaccin AstraZeneca pour le personnel de santé et les autres travailleurs de première ligne</a:t>
            </a:r>
            <a:r>
              <a:rPr lang="gsw-FR" sz="1700" spc="-5" dirty="0">
                <a:latin typeface="Calibri"/>
                <a:cs typeface="Calibri"/>
              </a:rPr>
              <a:t>.</a:t>
            </a:r>
            <a:endParaRPr lang="gsw-FR" sz="1700" dirty="0">
              <a:latin typeface="Calibri"/>
              <a:cs typeface="Calibri"/>
            </a:endParaRPr>
          </a:p>
        </p:txBody>
      </p:sp>
      <p:sp>
        <p:nvSpPr>
          <p:cNvPr id="10" name="object 10"/>
          <p:cNvSpPr txBox="1">
            <a:spLocks noGrp="1"/>
          </p:cNvSpPr>
          <p:nvPr>
            <p:ph type="title"/>
          </p:nvPr>
        </p:nvSpPr>
        <p:spPr>
          <a:xfrm>
            <a:off x="1178534" y="259105"/>
            <a:ext cx="2955925" cy="513715"/>
          </a:xfrm>
          <a:prstGeom prst="rect">
            <a:avLst/>
          </a:prstGeom>
        </p:spPr>
        <p:txBody>
          <a:bodyPr vert="horz" wrap="square" lIns="0" tIns="12700" rIns="0" bIns="0" rtlCol="0">
            <a:spAutoFit/>
          </a:bodyPr>
          <a:lstStyle/>
          <a:p>
            <a:pPr marL="12700">
              <a:lnSpc>
                <a:spcPct val="100000"/>
              </a:lnSpc>
              <a:spcBef>
                <a:spcPts val="100"/>
              </a:spcBef>
            </a:pPr>
            <a:r>
              <a:rPr lang="gsw-FR" sz="3200" spc="-5"/>
              <a:t>Contexte</a:t>
            </a:r>
            <a:r>
              <a:rPr lang="gsw-FR" sz="3200" spc="-90"/>
              <a:t> </a:t>
            </a:r>
            <a:r>
              <a:rPr lang="gsw-FR" sz="3200" spc="-5"/>
              <a:t>(1/2)</a:t>
            </a:r>
            <a:endParaRPr lang="gsw-FR" sz="3200"/>
          </a:p>
        </p:txBody>
      </p:sp>
      <p:sp>
        <p:nvSpPr>
          <p:cNvPr id="14" name="object 38">
            <a:extLst>
              <a:ext uri="{FF2B5EF4-FFF2-40B4-BE49-F238E27FC236}">
                <a16:creationId xmlns:a16="http://schemas.microsoft.com/office/drawing/2014/main" id="{88DD15B1-3C9C-4E50-81F4-8179DEF4EE72}"/>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461959"/>
            <a:ext cx="12193270" cy="1550691"/>
            <a:chOff x="0" y="1461959"/>
            <a:chExt cx="12193270" cy="1550691"/>
          </a:xfrm>
        </p:grpSpPr>
        <p:pic>
          <p:nvPicPr>
            <p:cNvPr id="3" name="object 3"/>
            <p:cNvPicPr/>
            <p:nvPr/>
          </p:nvPicPr>
          <p:blipFill>
            <a:blip r:embed="rId3" cstate="print"/>
            <a:stretch>
              <a:fillRect/>
            </a:stretch>
          </p:blipFill>
          <p:spPr>
            <a:xfrm>
              <a:off x="0" y="1464843"/>
              <a:ext cx="12192838" cy="387718"/>
            </a:xfrm>
            <a:prstGeom prst="rect">
              <a:avLst/>
            </a:prstGeom>
          </p:spPr>
        </p:pic>
        <p:sp>
          <p:nvSpPr>
            <p:cNvPr id="4" name="object 4"/>
            <p:cNvSpPr/>
            <p:nvPr/>
          </p:nvSpPr>
          <p:spPr>
            <a:xfrm>
              <a:off x="0" y="1461959"/>
              <a:ext cx="12193270" cy="6985"/>
            </a:xfrm>
            <a:custGeom>
              <a:avLst/>
              <a:gdLst/>
              <a:ahLst/>
              <a:cxnLst/>
              <a:rect l="l" t="t" r="r" b="b"/>
              <a:pathLst>
                <a:path w="12193270" h="6984">
                  <a:moveTo>
                    <a:pt x="0" y="6479"/>
                  </a:moveTo>
                  <a:lnTo>
                    <a:pt x="12192838" y="6479"/>
                  </a:lnTo>
                  <a:lnTo>
                    <a:pt x="12192838" y="0"/>
                  </a:lnTo>
                  <a:lnTo>
                    <a:pt x="0" y="0"/>
                  </a:lnTo>
                  <a:lnTo>
                    <a:pt x="0" y="6479"/>
                  </a:lnTo>
                  <a:close/>
                </a:path>
              </a:pathLst>
            </a:custGeom>
            <a:solidFill>
              <a:srgbClr val="7E7E7E"/>
            </a:solidFill>
          </p:spPr>
          <p:txBody>
            <a:bodyPr wrap="square" lIns="0" tIns="0" rIns="0" bIns="0" rtlCol="0"/>
            <a:lstStyle/>
            <a:p>
              <a:endParaRPr dirty="0"/>
            </a:p>
          </p:txBody>
        </p:sp>
        <p:sp>
          <p:nvSpPr>
            <p:cNvPr id="5" name="object 5"/>
            <p:cNvSpPr/>
            <p:nvPr/>
          </p:nvSpPr>
          <p:spPr>
            <a:xfrm>
              <a:off x="3411359" y="1717205"/>
              <a:ext cx="4732655" cy="1157605"/>
            </a:xfrm>
            <a:custGeom>
              <a:avLst/>
              <a:gdLst/>
              <a:ahLst/>
              <a:cxnLst/>
              <a:rect l="l" t="t" r="r" b="b"/>
              <a:pathLst>
                <a:path w="4732655" h="1157605">
                  <a:moveTo>
                    <a:pt x="4539602" y="0"/>
                  </a:moveTo>
                  <a:lnTo>
                    <a:pt x="192963" y="0"/>
                  </a:lnTo>
                  <a:lnTo>
                    <a:pt x="145169" y="7592"/>
                  </a:lnTo>
                  <a:lnTo>
                    <a:pt x="100055" y="28583"/>
                  </a:lnTo>
                  <a:lnTo>
                    <a:pt x="60301" y="60294"/>
                  </a:lnTo>
                  <a:lnTo>
                    <a:pt x="28587" y="100045"/>
                  </a:lnTo>
                  <a:lnTo>
                    <a:pt x="7593" y="145157"/>
                  </a:lnTo>
                  <a:lnTo>
                    <a:pt x="0" y="192951"/>
                  </a:lnTo>
                  <a:lnTo>
                    <a:pt x="0" y="964438"/>
                  </a:lnTo>
                  <a:lnTo>
                    <a:pt x="7593" y="1012231"/>
                  </a:lnTo>
                  <a:lnTo>
                    <a:pt x="28587" y="1057343"/>
                  </a:lnTo>
                  <a:lnTo>
                    <a:pt x="60301" y="1097094"/>
                  </a:lnTo>
                  <a:lnTo>
                    <a:pt x="100055" y="1128805"/>
                  </a:lnTo>
                  <a:lnTo>
                    <a:pt x="145169" y="1149796"/>
                  </a:lnTo>
                  <a:lnTo>
                    <a:pt x="192963" y="1157389"/>
                  </a:lnTo>
                  <a:lnTo>
                    <a:pt x="4539602" y="1157389"/>
                  </a:lnTo>
                  <a:lnTo>
                    <a:pt x="4587396" y="1149796"/>
                  </a:lnTo>
                  <a:lnTo>
                    <a:pt x="4632510" y="1128805"/>
                  </a:lnTo>
                  <a:lnTo>
                    <a:pt x="4672264" y="1097094"/>
                  </a:lnTo>
                  <a:lnTo>
                    <a:pt x="4703978" y="1057343"/>
                  </a:lnTo>
                  <a:lnTo>
                    <a:pt x="4724972" y="1012231"/>
                  </a:lnTo>
                  <a:lnTo>
                    <a:pt x="4732566" y="964438"/>
                  </a:lnTo>
                  <a:lnTo>
                    <a:pt x="4732566" y="192951"/>
                  </a:lnTo>
                  <a:lnTo>
                    <a:pt x="4724972" y="145157"/>
                  </a:lnTo>
                  <a:lnTo>
                    <a:pt x="4703978" y="100045"/>
                  </a:lnTo>
                  <a:lnTo>
                    <a:pt x="4672264" y="60294"/>
                  </a:lnTo>
                  <a:lnTo>
                    <a:pt x="4632510" y="28583"/>
                  </a:lnTo>
                  <a:lnTo>
                    <a:pt x="4587396" y="7592"/>
                  </a:lnTo>
                  <a:lnTo>
                    <a:pt x="4539602" y="0"/>
                  </a:lnTo>
                  <a:close/>
                </a:path>
              </a:pathLst>
            </a:custGeom>
            <a:solidFill>
              <a:srgbClr val="538134"/>
            </a:solidFill>
          </p:spPr>
          <p:txBody>
            <a:bodyPr wrap="square" lIns="0" tIns="0" rIns="0" bIns="0" rtlCol="0"/>
            <a:lstStyle/>
            <a:p>
              <a:endParaRPr dirty="0"/>
            </a:p>
          </p:txBody>
        </p:sp>
        <p:sp>
          <p:nvSpPr>
            <p:cNvPr id="6" name="object 6"/>
            <p:cNvSpPr/>
            <p:nvPr/>
          </p:nvSpPr>
          <p:spPr>
            <a:xfrm>
              <a:off x="3411359" y="1717205"/>
              <a:ext cx="4732655" cy="1295445"/>
            </a:xfrm>
            <a:custGeom>
              <a:avLst/>
              <a:gdLst/>
              <a:ahLst/>
              <a:cxnLst/>
              <a:rect l="l" t="t" r="r" b="b"/>
              <a:pathLst>
                <a:path w="4732655" h="1157605">
                  <a:moveTo>
                    <a:pt x="192963" y="0"/>
                  </a:moveTo>
                  <a:lnTo>
                    <a:pt x="145169" y="7592"/>
                  </a:lnTo>
                  <a:lnTo>
                    <a:pt x="100055" y="28583"/>
                  </a:lnTo>
                  <a:lnTo>
                    <a:pt x="60301" y="60294"/>
                  </a:lnTo>
                  <a:lnTo>
                    <a:pt x="28587" y="100045"/>
                  </a:lnTo>
                  <a:lnTo>
                    <a:pt x="7593" y="145157"/>
                  </a:lnTo>
                  <a:lnTo>
                    <a:pt x="0" y="192951"/>
                  </a:lnTo>
                  <a:lnTo>
                    <a:pt x="0" y="964438"/>
                  </a:lnTo>
                  <a:lnTo>
                    <a:pt x="7593" y="1012231"/>
                  </a:lnTo>
                  <a:lnTo>
                    <a:pt x="28587" y="1057343"/>
                  </a:lnTo>
                  <a:lnTo>
                    <a:pt x="60301" y="1097094"/>
                  </a:lnTo>
                  <a:lnTo>
                    <a:pt x="100055" y="1128805"/>
                  </a:lnTo>
                  <a:lnTo>
                    <a:pt x="145169" y="1149796"/>
                  </a:lnTo>
                  <a:lnTo>
                    <a:pt x="192963" y="1157389"/>
                  </a:lnTo>
                  <a:lnTo>
                    <a:pt x="4539602" y="1157389"/>
                  </a:lnTo>
                  <a:lnTo>
                    <a:pt x="4587396" y="1149796"/>
                  </a:lnTo>
                  <a:lnTo>
                    <a:pt x="4632510" y="1128805"/>
                  </a:lnTo>
                  <a:lnTo>
                    <a:pt x="4672264" y="1097094"/>
                  </a:lnTo>
                  <a:lnTo>
                    <a:pt x="4703978" y="1057343"/>
                  </a:lnTo>
                  <a:lnTo>
                    <a:pt x="4724972" y="1012231"/>
                  </a:lnTo>
                  <a:lnTo>
                    <a:pt x="4732566" y="964438"/>
                  </a:lnTo>
                  <a:lnTo>
                    <a:pt x="4732566" y="192951"/>
                  </a:lnTo>
                  <a:lnTo>
                    <a:pt x="4724972" y="145157"/>
                  </a:lnTo>
                  <a:lnTo>
                    <a:pt x="4703978" y="100045"/>
                  </a:lnTo>
                  <a:lnTo>
                    <a:pt x="4672264" y="60294"/>
                  </a:lnTo>
                  <a:lnTo>
                    <a:pt x="4632510" y="28583"/>
                  </a:lnTo>
                  <a:lnTo>
                    <a:pt x="4587396" y="7592"/>
                  </a:lnTo>
                  <a:lnTo>
                    <a:pt x="4539602" y="0"/>
                  </a:lnTo>
                  <a:lnTo>
                    <a:pt x="192963" y="0"/>
                  </a:lnTo>
                  <a:close/>
                </a:path>
              </a:pathLst>
            </a:custGeom>
            <a:ln w="12599">
              <a:solidFill>
                <a:srgbClr val="40709B"/>
              </a:solidFill>
            </a:ln>
          </p:spPr>
          <p:txBody>
            <a:bodyPr wrap="square" lIns="0" tIns="0" rIns="0" bIns="0" rtlCol="0"/>
            <a:lstStyle/>
            <a:p>
              <a:endParaRPr dirty="0"/>
            </a:p>
          </p:txBody>
        </p:sp>
      </p:grpSp>
      <p:sp>
        <p:nvSpPr>
          <p:cNvPr id="7" name="object 7"/>
          <p:cNvSpPr txBox="1">
            <a:spLocks noGrp="1"/>
          </p:cNvSpPr>
          <p:nvPr>
            <p:ph type="title"/>
          </p:nvPr>
        </p:nvSpPr>
        <p:spPr>
          <a:xfrm>
            <a:off x="1064425" y="110426"/>
            <a:ext cx="10075849" cy="1081167"/>
          </a:xfrm>
          <a:prstGeom prst="rect">
            <a:avLst/>
          </a:prstGeom>
        </p:spPr>
        <p:txBody>
          <a:bodyPr vert="horz" wrap="square" lIns="0" tIns="105511" rIns="0" bIns="0" rtlCol="0">
            <a:spAutoFit/>
          </a:bodyPr>
          <a:lstStyle/>
          <a:p>
            <a:pPr marL="346710" marR="5080" indent="-62865">
              <a:lnSpc>
                <a:spcPts val="2370"/>
              </a:lnSpc>
              <a:spcBef>
                <a:spcPts val="400"/>
              </a:spcBef>
            </a:pPr>
            <a:r>
              <a:rPr lang="fr-FR" spc="-5" dirty="0"/>
              <a:t>Des stratégies de communication des risques sont mises en œuvre au cours des différentes phases de l’introduction des vaccins contre la COVID-19
</a:t>
            </a:r>
            <a:endParaRPr spc="-15" dirty="0"/>
          </a:p>
        </p:txBody>
      </p:sp>
      <p:sp>
        <p:nvSpPr>
          <p:cNvPr id="8" name="object 8"/>
          <p:cNvSpPr txBox="1"/>
          <p:nvPr/>
        </p:nvSpPr>
        <p:spPr>
          <a:xfrm>
            <a:off x="3544455" y="1709534"/>
            <a:ext cx="4471657" cy="1041311"/>
          </a:xfrm>
          <a:prstGeom prst="rect">
            <a:avLst/>
          </a:prstGeom>
        </p:spPr>
        <p:txBody>
          <a:bodyPr vert="horz" wrap="square" lIns="0" tIns="12700" rIns="0" bIns="0" rtlCol="0">
            <a:spAutoFit/>
          </a:bodyPr>
          <a:lstStyle/>
          <a:p>
            <a:pPr marL="355600" marR="5080" indent="-343535">
              <a:lnSpc>
                <a:spcPct val="100000"/>
              </a:lnSpc>
              <a:spcBef>
                <a:spcPts val="100"/>
              </a:spcBef>
              <a:buAutoNum type="arabicPeriod"/>
              <a:tabLst>
                <a:tab pos="355600" algn="l"/>
                <a:tab pos="356235" algn="l"/>
              </a:tabLst>
            </a:pPr>
            <a:r>
              <a:rPr lang="fr-FR" sz="1600" b="1" spc="-5" dirty="0">
                <a:solidFill>
                  <a:srgbClr val="FFFFFF"/>
                </a:solidFill>
                <a:cs typeface="Calibri"/>
              </a:rPr>
              <a:t>Engager des experts (hors gouvernement) pour assurer les Nigérians de l’innocuité des vaccins</a:t>
            </a:r>
            <a:r>
              <a:rPr lang="fr-FR" b="1" spc="-5" dirty="0">
                <a:solidFill>
                  <a:srgbClr val="FFFFFF"/>
                </a:solidFill>
                <a:cs typeface="Calibri"/>
              </a:rPr>
              <a:t>
</a:t>
            </a:r>
            <a:r>
              <a:rPr lang="fr-FR" sz="1600" b="1" spc="-5" dirty="0">
                <a:solidFill>
                  <a:srgbClr val="FFFFFF"/>
                </a:solidFill>
                <a:cs typeface="Calibri"/>
              </a:rPr>
              <a:t>Sensibiliser les parties prenantes aux actions du gouvernement</a:t>
            </a:r>
            <a:endParaRPr sz="1600" dirty="0">
              <a:latin typeface="Calibri"/>
              <a:cs typeface="Calibri"/>
            </a:endParaRPr>
          </a:p>
        </p:txBody>
      </p:sp>
      <p:grpSp>
        <p:nvGrpSpPr>
          <p:cNvPr id="9" name="object 9"/>
          <p:cNvGrpSpPr/>
          <p:nvPr/>
        </p:nvGrpSpPr>
        <p:grpSpPr>
          <a:xfrm>
            <a:off x="165011" y="1844052"/>
            <a:ext cx="3120390" cy="1024890"/>
            <a:chOff x="165011" y="1844052"/>
            <a:chExt cx="3120390" cy="1024890"/>
          </a:xfrm>
        </p:grpSpPr>
        <p:sp>
          <p:nvSpPr>
            <p:cNvPr id="10" name="object 10"/>
            <p:cNvSpPr/>
            <p:nvPr/>
          </p:nvSpPr>
          <p:spPr>
            <a:xfrm>
              <a:off x="171361" y="1850402"/>
              <a:ext cx="3107690" cy="1012190"/>
            </a:xfrm>
            <a:custGeom>
              <a:avLst/>
              <a:gdLst/>
              <a:ahLst/>
              <a:cxnLst/>
              <a:rect l="l" t="t" r="r" b="b"/>
              <a:pathLst>
                <a:path w="3107690" h="1012189">
                  <a:moveTo>
                    <a:pt x="1553400" y="0"/>
                  </a:moveTo>
                  <a:lnTo>
                    <a:pt x="1496785" y="284"/>
                  </a:lnTo>
                  <a:lnTo>
                    <a:pt x="1441219" y="1141"/>
                  </a:lnTo>
                  <a:lnTo>
                    <a:pt x="1386620" y="2579"/>
                  </a:lnTo>
                  <a:lnTo>
                    <a:pt x="1332904" y="4605"/>
                  </a:lnTo>
                  <a:lnTo>
                    <a:pt x="1279988" y="7225"/>
                  </a:lnTo>
                  <a:lnTo>
                    <a:pt x="1227788" y="10446"/>
                  </a:lnTo>
                  <a:lnTo>
                    <a:pt x="1176223" y="14277"/>
                  </a:lnTo>
                  <a:lnTo>
                    <a:pt x="1125207" y="18723"/>
                  </a:lnTo>
                  <a:lnTo>
                    <a:pt x="1074659" y="23791"/>
                  </a:lnTo>
                  <a:lnTo>
                    <a:pt x="1024494" y="29490"/>
                  </a:lnTo>
                  <a:lnTo>
                    <a:pt x="974630" y="35825"/>
                  </a:lnTo>
                  <a:lnTo>
                    <a:pt x="924983" y="42805"/>
                  </a:lnTo>
                  <a:lnTo>
                    <a:pt x="875471" y="50435"/>
                  </a:lnTo>
                  <a:lnTo>
                    <a:pt x="826009" y="58724"/>
                  </a:lnTo>
                  <a:lnTo>
                    <a:pt x="776516" y="67678"/>
                  </a:lnTo>
                  <a:lnTo>
                    <a:pt x="716031" y="79610"/>
                  </a:lnTo>
                  <a:lnTo>
                    <a:pt x="658336" y="92036"/>
                  </a:lnTo>
                  <a:lnTo>
                    <a:pt x="603308" y="104999"/>
                  </a:lnTo>
                  <a:lnTo>
                    <a:pt x="550826" y="118543"/>
                  </a:lnTo>
                  <a:lnTo>
                    <a:pt x="500769" y="132712"/>
                  </a:lnTo>
                  <a:lnTo>
                    <a:pt x="453015" y="147550"/>
                  </a:lnTo>
                  <a:lnTo>
                    <a:pt x="407443" y="163100"/>
                  </a:lnTo>
                  <a:lnTo>
                    <a:pt x="363933" y="179407"/>
                  </a:lnTo>
                  <a:lnTo>
                    <a:pt x="322362" y="196514"/>
                  </a:lnTo>
                  <a:lnTo>
                    <a:pt x="282610" y="214464"/>
                  </a:lnTo>
                  <a:lnTo>
                    <a:pt x="244555" y="233303"/>
                  </a:lnTo>
                  <a:lnTo>
                    <a:pt x="208076" y="253072"/>
                  </a:lnTo>
                  <a:lnTo>
                    <a:pt x="151417" y="287571"/>
                  </a:lnTo>
                  <a:lnTo>
                    <a:pt x="104103" y="322133"/>
                  </a:lnTo>
                  <a:lnTo>
                    <a:pt x="65915" y="357041"/>
                  </a:lnTo>
                  <a:lnTo>
                    <a:pt x="36631" y="392578"/>
                  </a:lnTo>
                  <a:lnTo>
                    <a:pt x="16032" y="429028"/>
                  </a:lnTo>
                  <a:lnTo>
                    <a:pt x="3895" y="466675"/>
                  </a:lnTo>
                  <a:lnTo>
                    <a:pt x="0" y="505802"/>
                  </a:lnTo>
                  <a:lnTo>
                    <a:pt x="4006" y="544926"/>
                  </a:lnTo>
                  <a:lnTo>
                    <a:pt x="16187" y="582577"/>
                  </a:lnTo>
                  <a:lnTo>
                    <a:pt x="36781" y="619044"/>
                  </a:lnTo>
                  <a:lnTo>
                    <a:pt x="66027" y="654619"/>
                  </a:lnTo>
                  <a:lnTo>
                    <a:pt x="104165" y="689589"/>
                  </a:lnTo>
                  <a:lnTo>
                    <a:pt x="151435" y="724245"/>
                  </a:lnTo>
                  <a:lnTo>
                    <a:pt x="208076" y="758875"/>
                  </a:lnTo>
                  <a:lnTo>
                    <a:pt x="244555" y="778563"/>
                  </a:lnTo>
                  <a:lnTo>
                    <a:pt x="282610" y="797334"/>
                  </a:lnTo>
                  <a:lnTo>
                    <a:pt x="322362" y="815229"/>
                  </a:lnTo>
                  <a:lnTo>
                    <a:pt x="363933" y="832291"/>
                  </a:lnTo>
                  <a:lnTo>
                    <a:pt x="407443" y="848563"/>
                  </a:lnTo>
                  <a:lnTo>
                    <a:pt x="453015" y="864087"/>
                  </a:lnTo>
                  <a:lnTo>
                    <a:pt x="500769" y="878906"/>
                  </a:lnTo>
                  <a:lnTo>
                    <a:pt x="550826" y="893063"/>
                  </a:lnTo>
                  <a:lnTo>
                    <a:pt x="603308" y="906599"/>
                  </a:lnTo>
                  <a:lnTo>
                    <a:pt x="658336" y="919558"/>
                  </a:lnTo>
                  <a:lnTo>
                    <a:pt x="716031" y="931982"/>
                  </a:lnTo>
                  <a:lnTo>
                    <a:pt x="776516" y="943914"/>
                  </a:lnTo>
                  <a:lnTo>
                    <a:pt x="826009" y="952868"/>
                  </a:lnTo>
                  <a:lnTo>
                    <a:pt x="875471" y="961157"/>
                  </a:lnTo>
                  <a:lnTo>
                    <a:pt x="924983" y="968787"/>
                  </a:lnTo>
                  <a:lnTo>
                    <a:pt x="974630" y="975767"/>
                  </a:lnTo>
                  <a:lnTo>
                    <a:pt x="1024494" y="982102"/>
                  </a:lnTo>
                  <a:lnTo>
                    <a:pt x="1074659" y="987801"/>
                  </a:lnTo>
                  <a:lnTo>
                    <a:pt x="1125207" y="992870"/>
                  </a:lnTo>
                  <a:lnTo>
                    <a:pt x="1176223" y="997315"/>
                  </a:lnTo>
                  <a:lnTo>
                    <a:pt x="1227788" y="1001146"/>
                  </a:lnTo>
                  <a:lnTo>
                    <a:pt x="1279988" y="1004367"/>
                  </a:lnTo>
                  <a:lnTo>
                    <a:pt x="1332904" y="1006987"/>
                  </a:lnTo>
                  <a:lnTo>
                    <a:pt x="1386620" y="1009013"/>
                  </a:lnTo>
                  <a:lnTo>
                    <a:pt x="1441219" y="1010451"/>
                  </a:lnTo>
                  <a:lnTo>
                    <a:pt x="1496785" y="1011308"/>
                  </a:lnTo>
                  <a:lnTo>
                    <a:pt x="1553400" y="1011593"/>
                  </a:lnTo>
                  <a:lnTo>
                    <a:pt x="1610015" y="1011308"/>
                  </a:lnTo>
                  <a:lnTo>
                    <a:pt x="1665581" y="1010451"/>
                  </a:lnTo>
                  <a:lnTo>
                    <a:pt x="1720180" y="1009013"/>
                  </a:lnTo>
                  <a:lnTo>
                    <a:pt x="1773896" y="1006987"/>
                  </a:lnTo>
                  <a:lnTo>
                    <a:pt x="1826812" y="1004367"/>
                  </a:lnTo>
                  <a:lnTo>
                    <a:pt x="1879012" y="1001146"/>
                  </a:lnTo>
                  <a:lnTo>
                    <a:pt x="1930577" y="997315"/>
                  </a:lnTo>
                  <a:lnTo>
                    <a:pt x="1981593" y="992870"/>
                  </a:lnTo>
                  <a:lnTo>
                    <a:pt x="2032141" y="987801"/>
                  </a:lnTo>
                  <a:lnTo>
                    <a:pt x="2082306" y="982102"/>
                  </a:lnTo>
                  <a:lnTo>
                    <a:pt x="2132170" y="975767"/>
                  </a:lnTo>
                  <a:lnTo>
                    <a:pt x="2181817" y="968787"/>
                  </a:lnTo>
                  <a:lnTo>
                    <a:pt x="2231329" y="961157"/>
                  </a:lnTo>
                  <a:lnTo>
                    <a:pt x="2280791" y="952868"/>
                  </a:lnTo>
                  <a:lnTo>
                    <a:pt x="2330284" y="943914"/>
                  </a:lnTo>
                  <a:lnTo>
                    <a:pt x="2390769" y="931982"/>
                  </a:lnTo>
                  <a:lnTo>
                    <a:pt x="2448464" y="919558"/>
                  </a:lnTo>
                  <a:lnTo>
                    <a:pt x="2503492" y="906599"/>
                  </a:lnTo>
                  <a:lnTo>
                    <a:pt x="2555974" y="893063"/>
                  </a:lnTo>
                  <a:lnTo>
                    <a:pt x="2606031" y="878906"/>
                  </a:lnTo>
                  <a:lnTo>
                    <a:pt x="2653785" y="864087"/>
                  </a:lnTo>
                  <a:lnTo>
                    <a:pt x="2699357" y="848563"/>
                  </a:lnTo>
                  <a:lnTo>
                    <a:pt x="2742867" y="832291"/>
                  </a:lnTo>
                  <a:lnTo>
                    <a:pt x="2784438" y="815229"/>
                  </a:lnTo>
                  <a:lnTo>
                    <a:pt x="2824190" y="797334"/>
                  </a:lnTo>
                  <a:lnTo>
                    <a:pt x="2862245" y="778563"/>
                  </a:lnTo>
                  <a:lnTo>
                    <a:pt x="2898724" y="758875"/>
                  </a:lnTo>
                  <a:lnTo>
                    <a:pt x="2955380" y="724245"/>
                  </a:lnTo>
                  <a:lnTo>
                    <a:pt x="3002700" y="689589"/>
                  </a:lnTo>
                  <a:lnTo>
                    <a:pt x="3040908" y="654619"/>
                  </a:lnTo>
                  <a:lnTo>
                    <a:pt x="3070231" y="619044"/>
                  </a:lnTo>
                  <a:lnTo>
                    <a:pt x="3090896" y="582577"/>
                  </a:lnTo>
                  <a:lnTo>
                    <a:pt x="3103129" y="544926"/>
                  </a:lnTo>
                  <a:lnTo>
                    <a:pt x="3107156" y="505802"/>
                  </a:lnTo>
                  <a:lnTo>
                    <a:pt x="3103129" y="466675"/>
                  </a:lnTo>
                  <a:lnTo>
                    <a:pt x="3090896" y="429028"/>
                  </a:lnTo>
                  <a:lnTo>
                    <a:pt x="3070231" y="392578"/>
                  </a:lnTo>
                  <a:lnTo>
                    <a:pt x="3040908" y="357041"/>
                  </a:lnTo>
                  <a:lnTo>
                    <a:pt x="3002700" y="322133"/>
                  </a:lnTo>
                  <a:lnTo>
                    <a:pt x="2955380" y="287571"/>
                  </a:lnTo>
                  <a:lnTo>
                    <a:pt x="2898724" y="253072"/>
                  </a:lnTo>
                  <a:lnTo>
                    <a:pt x="2862245" y="233303"/>
                  </a:lnTo>
                  <a:lnTo>
                    <a:pt x="2824190" y="214464"/>
                  </a:lnTo>
                  <a:lnTo>
                    <a:pt x="2784438" y="196514"/>
                  </a:lnTo>
                  <a:lnTo>
                    <a:pt x="2742867" y="179407"/>
                  </a:lnTo>
                  <a:lnTo>
                    <a:pt x="2699357" y="163100"/>
                  </a:lnTo>
                  <a:lnTo>
                    <a:pt x="2653785" y="147550"/>
                  </a:lnTo>
                  <a:lnTo>
                    <a:pt x="2606031" y="132712"/>
                  </a:lnTo>
                  <a:lnTo>
                    <a:pt x="2555974" y="118543"/>
                  </a:lnTo>
                  <a:lnTo>
                    <a:pt x="2503492" y="104999"/>
                  </a:lnTo>
                  <a:lnTo>
                    <a:pt x="2448464" y="92036"/>
                  </a:lnTo>
                  <a:lnTo>
                    <a:pt x="2390769" y="79610"/>
                  </a:lnTo>
                  <a:lnTo>
                    <a:pt x="2330284" y="67678"/>
                  </a:lnTo>
                  <a:lnTo>
                    <a:pt x="2280791" y="58724"/>
                  </a:lnTo>
                  <a:lnTo>
                    <a:pt x="2231329" y="50435"/>
                  </a:lnTo>
                  <a:lnTo>
                    <a:pt x="2181817" y="42805"/>
                  </a:lnTo>
                  <a:lnTo>
                    <a:pt x="2132170" y="35825"/>
                  </a:lnTo>
                  <a:lnTo>
                    <a:pt x="2082306" y="29490"/>
                  </a:lnTo>
                  <a:lnTo>
                    <a:pt x="2032141" y="23791"/>
                  </a:lnTo>
                  <a:lnTo>
                    <a:pt x="1981593" y="18723"/>
                  </a:lnTo>
                  <a:lnTo>
                    <a:pt x="1930577" y="14277"/>
                  </a:lnTo>
                  <a:lnTo>
                    <a:pt x="1879012" y="10446"/>
                  </a:lnTo>
                  <a:lnTo>
                    <a:pt x="1826812" y="7225"/>
                  </a:lnTo>
                  <a:lnTo>
                    <a:pt x="1773896" y="4605"/>
                  </a:lnTo>
                  <a:lnTo>
                    <a:pt x="1720180" y="2579"/>
                  </a:lnTo>
                  <a:lnTo>
                    <a:pt x="1665581" y="1141"/>
                  </a:lnTo>
                  <a:lnTo>
                    <a:pt x="1610015" y="284"/>
                  </a:lnTo>
                  <a:lnTo>
                    <a:pt x="1553400" y="0"/>
                  </a:lnTo>
                  <a:close/>
                </a:path>
              </a:pathLst>
            </a:custGeom>
            <a:solidFill>
              <a:srgbClr val="00AF4F"/>
            </a:solidFill>
          </p:spPr>
          <p:txBody>
            <a:bodyPr wrap="square" lIns="0" tIns="0" rIns="0" bIns="0" rtlCol="0"/>
            <a:lstStyle/>
            <a:p>
              <a:endParaRPr dirty="0"/>
            </a:p>
          </p:txBody>
        </p:sp>
        <p:sp>
          <p:nvSpPr>
            <p:cNvPr id="11" name="object 11"/>
            <p:cNvSpPr/>
            <p:nvPr/>
          </p:nvSpPr>
          <p:spPr>
            <a:xfrm>
              <a:off x="171361" y="1850402"/>
              <a:ext cx="3107690" cy="1012190"/>
            </a:xfrm>
            <a:custGeom>
              <a:avLst/>
              <a:gdLst/>
              <a:ahLst/>
              <a:cxnLst/>
              <a:rect l="l" t="t" r="r" b="b"/>
              <a:pathLst>
                <a:path w="3107690" h="1012189">
                  <a:moveTo>
                    <a:pt x="1553400" y="0"/>
                  </a:moveTo>
                  <a:lnTo>
                    <a:pt x="1610015" y="284"/>
                  </a:lnTo>
                  <a:lnTo>
                    <a:pt x="1665581" y="1141"/>
                  </a:lnTo>
                  <a:lnTo>
                    <a:pt x="1720180" y="2579"/>
                  </a:lnTo>
                  <a:lnTo>
                    <a:pt x="1773896" y="4605"/>
                  </a:lnTo>
                  <a:lnTo>
                    <a:pt x="1826812" y="7225"/>
                  </a:lnTo>
                  <a:lnTo>
                    <a:pt x="1879012" y="10446"/>
                  </a:lnTo>
                  <a:lnTo>
                    <a:pt x="1930577" y="14277"/>
                  </a:lnTo>
                  <a:lnTo>
                    <a:pt x="1981593" y="18723"/>
                  </a:lnTo>
                  <a:lnTo>
                    <a:pt x="2032141" y="23791"/>
                  </a:lnTo>
                  <a:lnTo>
                    <a:pt x="2082306" y="29490"/>
                  </a:lnTo>
                  <a:lnTo>
                    <a:pt x="2132170" y="35825"/>
                  </a:lnTo>
                  <a:lnTo>
                    <a:pt x="2181817" y="42805"/>
                  </a:lnTo>
                  <a:lnTo>
                    <a:pt x="2231329" y="50435"/>
                  </a:lnTo>
                  <a:lnTo>
                    <a:pt x="2280791" y="58724"/>
                  </a:lnTo>
                  <a:lnTo>
                    <a:pt x="2330284" y="67678"/>
                  </a:lnTo>
                  <a:lnTo>
                    <a:pt x="2390769" y="79610"/>
                  </a:lnTo>
                  <a:lnTo>
                    <a:pt x="2448464" y="92036"/>
                  </a:lnTo>
                  <a:lnTo>
                    <a:pt x="2503492" y="104999"/>
                  </a:lnTo>
                  <a:lnTo>
                    <a:pt x="2555974" y="118543"/>
                  </a:lnTo>
                  <a:lnTo>
                    <a:pt x="2606031" y="132712"/>
                  </a:lnTo>
                  <a:lnTo>
                    <a:pt x="2653785" y="147550"/>
                  </a:lnTo>
                  <a:lnTo>
                    <a:pt x="2699357" y="163100"/>
                  </a:lnTo>
                  <a:lnTo>
                    <a:pt x="2742867" y="179407"/>
                  </a:lnTo>
                  <a:lnTo>
                    <a:pt x="2784438" y="196514"/>
                  </a:lnTo>
                  <a:lnTo>
                    <a:pt x="2824190" y="214464"/>
                  </a:lnTo>
                  <a:lnTo>
                    <a:pt x="2862245" y="233303"/>
                  </a:lnTo>
                  <a:lnTo>
                    <a:pt x="2898724" y="253072"/>
                  </a:lnTo>
                  <a:lnTo>
                    <a:pt x="2955380" y="287571"/>
                  </a:lnTo>
                  <a:lnTo>
                    <a:pt x="3002700" y="322133"/>
                  </a:lnTo>
                  <a:lnTo>
                    <a:pt x="3040908" y="357041"/>
                  </a:lnTo>
                  <a:lnTo>
                    <a:pt x="3070231" y="392578"/>
                  </a:lnTo>
                  <a:lnTo>
                    <a:pt x="3090896" y="429028"/>
                  </a:lnTo>
                  <a:lnTo>
                    <a:pt x="3103129" y="466675"/>
                  </a:lnTo>
                  <a:lnTo>
                    <a:pt x="3107156" y="505802"/>
                  </a:lnTo>
                  <a:lnTo>
                    <a:pt x="3103129" y="544926"/>
                  </a:lnTo>
                  <a:lnTo>
                    <a:pt x="3090896" y="582577"/>
                  </a:lnTo>
                  <a:lnTo>
                    <a:pt x="3070231" y="619044"/>
                  </a:lnTo>
                  <a:lnTo>
                    <a:pt x="3040908" y="654619"/>
                  </a:lnTo>
                  <a:lnTo>
                    <a:pt x="3002700" y="689589"/>
                  </a:lnTo>
                  <a:lnTo>
                    <a:pt x="2955380" y="724245"/>
                  </a:lnTo>
                  <a:lnTo>
                    <a:pt x="2898724" y="758875"/>
                  </a:lnTo>
                  <a:lnTo>
                    <a:pt x="2862245" y="778563"/>
                  </a:lnTo>
                  <a:lnTo>
                    <a:pt x="2824190" y="797334"/>
                  </a:lnTo>
                  <a:lnTo>
                    <a:pt x="2784438" y="815229"/>
                  </a:lnTo>
                  <a:lnTo>
                    <a:pt x="2742867" y="832291"/>
                  </a:lnTo>
                  <a:lnTo>
                    <a:pt x="2699357" y="848563"/>
                  </a:lnTo>
                  <a:lnTo>
                    <a:pt x="2653785" y="864087"/>
                  </a:lnTo>
                  <a:lnTo>
                    <a:pt x="2606031" y="878906"/>
                  </a:lnTo>
                  <a:lnTo>
                    <a:pt x="2555974" y="893063"/>
                  </a:lnTo>
                  <a:lnTo>
                    <a:pt x="2503492" y="906599"/>
                  </a:lnTo>
                  <a:lnTo>
                    <a:pt x="2448464" y="919558"/>
                  </a:lnTo>
                  <a:lnTo>
                    <a:pt x="2390769" y="931982"/>
                  </a:lnTo>
                  <a:lnTo>
                    <a:pt x="2330284" y="943914"/>
                  </a:lnTo>
                  <a:lnTo>
                    <a:pt x="2280791" y="952868"/>
                  </a:lnTo>
                  <a:lnTo>
                    <a:pt x="2231329" y="961157"/>
                  </a:lnTo>
                  <a:lnTo>
                    <a:pt x="2181817" y="968787"/>
                  </a:lnTo>
                  <a:lnTo>
                    <a:pt x="2132170" y="975767"/>
                  </a:lnTo>
                  <a:lnTo>
                    <a:pt x="2082306" y="982102"/>
                  </a:lnTo>
                  <a:lnTo>
                    <a:pt x="2032141" y="987801"/>
                  </a:lnTo>
                  <a:lnTo>
                    <a:pt x="1981593" y="992870"/>
                  </a:lnTo>
                  <a:lnTo>
                    <a:pt x="1930577" y="997315"/>
                  </a:lnTo>
                  <a:lnTo>
                    <a:pt x="1879012" y="1001146"/>
                  </a:lnTo>
                  <a:lnTo>
                    <a:pt x="1826812" y="1004367"/>
                  </a:lnTo>
                  <a:lnTo>
                    <a:pt x="1773896" y="1006987"/>
                  </a:lnTo>
                  <a:lnTo>
                    <a:pt x="1720180" y="1009013"/>
                  </a:lnTo>
                  <a:lnTo>
                    <a:pt x="1665581" y="1010451"/>
                  </a:lnTo>
                  <a:lnTo>
                    <a:pt x="1610015" y="1011308"/>
                  </a:lnTo>
                  <a:lnTo>
                    <a:pt x="1553400" y="1011593"/>
                  </a:lnTo>
                  <a:lnTo>
                    <a:pt x="1496785" y="1011308"/>
                  </a:lnTo>
                  <a:lnTo>
                    <a:pt x="1441219" y="1010451"/>
                  </a:lnTo>
                  <a:lnTo>
                    <a:pt x="1386620" y="1009013"/>
                  </a:lnTo>
                  <a:lnTo>
                    <a:pt x="1332904" y="1006987"/>
                  </a:lnTo>
                  <a:lnTo>
                    <a:pt x="1279988" y="1004367"/>
                  </a:lnTo>
                  <a:lnTo>
                    <a:pt x="1227788" y="1001146"/>
                  </a:lnTo>
                  <a:lnTo>
                    <a:pt x="1176223" y="997315"/>
                  </a:lnTo>
                  <a:lnTo>
                    <a:pt x="1125207" y="992870"/>
                  </a:lnTo>
                  <a:lnTo>
                    <a:pt x="1074659" y="987801"/>
                  </a:lnTo>
                  <a:lnTo>
                    <a:pt x="1024494" y="982102"/>
                  </a:lnTo>
                  <a:lnTo>
                    <a:pt x="974630" y="975767"/>
                  </a:lnTo>
                  <a:lnTo>
                    <a:pt x="924983" y="968787"/>
                  </a:lnTo>
                  <a:lnTo>
                    <a:pt x="875471" y="961157"/>
                  </a:lnTo>
                  <a:lnTo>
                    <a:pt x="826009" y="952868"/>
                  </a:lnTo>
                  <a:lnTo>
                    <a:pt x="776516" y="943914"/>
                  </a:lnTo>
                  <a:lnTo>
                    <a:pt x="716031" y="931982"/>
                  </a:lnTo>
                  <a:lnTo>
                    <a:pt x="658336" y="919558"/>
                  </a:lnTo>
                  <a:lnTo>
                    <a:pt x="603308" y="906599"/>
                  </a:lnTo>
                  <a:lnTo>
                    <a:pt x="550826" y="893063"/>
                  </a:lnTo>
                  <a:lnTo>
                    <a:pt x="500769" y="878906"/>
                  </a:lnTo>
                  <a:lnTo>
                    <a:pt x="453015" y="864087"/>
                  </a:lnTo>
                  <a:lnTo>
                    <a:pt x="407443" y="848563"/>
                  </a:lnTo>
                  <a:lnTo>
                    <a:pt x="363933" y="832291"/>
                  </a:lnTo>
                  <a:lnTo>
                    <a:pt x="322362" y="815229"/>
                  </a:lnTo>
                  <a:lnTo>
                    <a:pt x="282610" y="797334"/>
                  </a:lnTo>
                  <a:lnTo>
                    <a:pt x="244555" y="778563"/>
                  </a:lnTo>
                  <a:lnTo>
                    <a:pt x="208076" y="758875"/>
                  </a:lnTo>
                  <a:lnTo>
                    <a:pt x="151435" y="724245"/>
                  </a:lnTo>
                  <a:lnTo>
                    <a:pt x="104165" y="689589"/>
                  </a:lnTo>
                  <a:lnTo>
                    <a:pt x="66027" y="654619"/>
                  </a:lnTo>
                  <a:lnTo>
                    <a:pt x="36781" y="619044"/>
                  </a:lnTo>
                  <a:lnTo>
                    <a:pt x="16187" y="582577"/>
                  </a:lnTo>
                  <a:lnTo>
                    <a:pt x="4006" y="544926"/>
                  </a:lnTo>
                  <a:lnTo>
                    <a:pt x="0" y="505802"/>
                  </a:lnTo>
                  <a:lnTo>
                    <a:pt x="3895" y="466675"/>
                  </a:lnTo>
                  <a:lnTo>
                    <a:pt x="16032" y="429028"/>
                  </a:lnTo>
                  <a:lnTo>
                    <a:pt x="36631" y="392578"/>
                  </a:lnTo>
                  <a:lnTo>
                    <a:pt x="65915" y="357041"/>
                  </a:lnTo>
                  <a:lnTo>
                    <a:pt x="104103" y="322133"/>
                  </a:lnTo>
                  <a:lnTo>
                    <a:pt x="151417" y="287571"/>
                  </a:lnTo>
                  <a:lnTo>
                    <a:pt x="208076" y="253072"/>
                  </a:lnTo>
                  <a:lnTo>
                    <a:pt x="244555" y="233303"/>
                  </a:lnTo>
                  <a:lnTo>
                    <a:pt x="282610" y="214464"/>
                  </a:lnTo>
                  <a:lnTo>
                    <a:pt x="322362" y="196514"/>
                  </a:lnTo>
                  <a:lnTo>
                    <a:pt x="363933" y="179407"/>
                  </a:lnTo>
                  <a:lnTo>
                    <a:pt x="407443" y="163100"/>
                  </a:lnTo>
                  <a:lnTo>
                    <a:pt x="453015" y="147550"/>
                  </a:lnTo>
                  <a:lnTo>
                    <a:pt x="500769" y="132712"/>
                  </a:lnTo>
                  <a:lnTo>
                    <a:pt x="550826" y="118543"/>
                  </a:lnTo>
                  <a:lnTo>
                    <a:pt x="603308" y="104999"/>
                  </a:lnTo>
                  <a:lnTo>
                    <a:pt x="658336" y="92036"/>
                  </a:lnTo>
                  <a:lnTo>
                    <a:pt x="716031" y="79610"/>
                  </a:lnTo>
                  <a:lnTo>
                    <a:pt x="776516" y="67678"/>
                  </a:lnTo>
                  <a:lnTo>
                    <a:pt x="826009" y="58724"/>
                  </a:lnTo>
                  <a:lnTo>
                    <a:pt x="875471" y="50435"/>
                  </a:lnTo>
                  <a:lnTo>
                    <a:pt x="924983" y="42805"/>
                  </a:lnTo>
                  <a:lnTo>
                    <a:pt x="974630" y="35825"/>
                  </a:lnTo>
                  <a:lnTo>
                    <a:pt x="1024494" y="29490"/>
                  </a:lnTo>
                  <a:lnTo>
                    <a:pt x="1074659" y="23791"/>
                  </a:lnTo>
                  <a:lnTo>
                    <a:pt x="1125207" y="18723"/>
                  </a:lnTo>
                  <a:lnTo>
                    <a:pt x="1176223" y="14277"/>
                  </a:lnTo>
                  <a:lnTo>
                    <a:pt x="1227788" y="10446"/>
                  </a:lnTo>
                  <a:lnTo>
                    <a:pt x="1279988" y="7225"/>
                  </a:lnTo>
                  <a:lnTo>
                    <a:pt x="1332904" y="4605"/>
                  </a:lnTo>
                  <a:lnTo>
                    <a:pt x="1386620" y="2579"/>
                  </a:lnTo>
                  <a:lnTo>
                    <a:pt x="1441219" y="1141"/>
                  </a:lnTo>
                  <a:lnTo>
                    <a:pt x="1496785" y="284"/>
                  </a:lnTo>
                  <a:lnTo>
                    <a:pt x="1553400" y="0"/>
                  </a:lnTo>
                  <a:close/>
                </a:path>
              </a:pathLst>
            </a:custGeom>
            <a:ln w="12599">
              <a:solidFill>
                <a:srgbClr val="40709B"/>
              </a:solidFill>
            </a:ln>
          </p:spPr>
          <p:txBody>
            <a:bodyPr wrap="square" lIns="0" tIns="0" rIns="0" bIns="0" rtlCol="0"/>
            <a:lstStyle/>
            <a:p>
              <a:endParaRPr dirty="0"/>
            </a:p>
          </p:txBody>
        </p:sp>
      </p:grpSp>
      <p:sp>
        <p:nvSpPr>
          <p:cNvPr id="12" name="object 12"/>
          <p:cNvSpPr txBox="1"/>
          <p:nvPr/>
        </p:nvSpPr>
        <p:spPr>
          <a:xfrm>
            <a:off x="432492" y="1851422"/>
            <a:ext cx="2413279" cy="898579"/>
          </a:xfrm>
          <a:prstGeom prst="rect">
            <a:avLst/>
          </a:prstGeom>
        </p:spPr>
        <p:txBody>
          <a:bodyPr vert="horz" wrap="square" lIns="0" tIns="12700" rIns="0" bIns="0" rtlCol="0">
            <a:spAutoFit/>
          </a:bodyPr>
          <a:lstStyle/>
          <a:p>
            <a:pPr marL="635" algn="ctr">
              <a:lnSpc>
                <a:spcPct val="100000"/>
              </a:lnSpc>
              <a:spcBef>
                <a:spcPts val="100"/>
              </a:spcBef>
            </a:pPr>
            <a:r>
              <a:rPr lang="gsw-FR" b="1" spc="-5">
                <a:solidFill>
                  <a:srgbClr val="FFFFFF"/>
                </a:solidFill>
                <a:latin typeface="Calibri"/>
                <a:cs typeface="Calibri"/>
              </a:rPr>
              <a:t>(1)</a:t>
            </a:r>
            <a:endParaRPr lang="gsw-FR">
              <a:latin typeface="Calibri"/>
              <a:cs typeface="Calibri"/>
            </a:endParaRPr>
          </a:p>
          <a:p>
            <a:pPr marL="12700" marR="5080" algn="ctr">
              <a:lnSpc>
                <a:spcPts val="2270"/>
              </a:lnSpc>
              <a:spcBef>
                <a:spcPts val="85"/>
              </a:spcBef>
            </a:pPr>
            <a:r>
              <a:rPr lang="gsw-FR" b="1" spc="-5">
                <a:solidFill>
                  <a:srgbClr val="FFFFFF"/>
                </a:solidFill>
                <a:latin typeface="Calibri"/>
                <a:cs typeface="Calibri"/>
              </a:rPr>
              <a:t>Avant l’arrive (Aborde la sécurité des vaccins)</a:t>
            </a:r>
            <a:endParaRPr lang="gsw-FR">
              <a:latin typeface="Calibri"/>
              <a:cs typeface="Calibri"/>
            </a:endParaRPr>
          </a:p>
        </p:txBody>
      </p:sp>
      <p:pic>
        <p:nvPicPr>
          <p:cNvPr id="13" name="object 13"/>
          <p:cNvPicPr/>
          <p:nvPr/>
        </p:nvPicPr>
        <p:blipFill>
          <a:blip r:embed="rId4" cstate="print"/>
          <a:stretch>
            <a:fillRect/>
          </a:stretch>
        </p:blipFill>
        <p:spPr>
          <a:xfrm>
            <a:off x="8205838" y="1718995"/>
            <a:ext cx="3797274" cy="1218958"/>
          </a:xfrm>
          <a:prstGeom prst="rect">
            <a:avLst/>
          </a:prstGeom>
        </p:spPr>
      </p:pic>
      <p:sp>
        <p:nvSpPr>
          <p:cNvPr id="14" name="object 14"/>
          <p:cNvSpPr txBox="1"/>
          <p:nvPr/>
        </p:nvSpPr>
        <p:spPr>
          <a:xfrm>
            <a:off x="661581" y="1140371"/>
            <a:ext cx="653415"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Calibri"/>
                <a:cs typeface="Calibri"/>
              </a:rPr>
              <a:t>Ph</a:t>
            </a:r>
            <a:r>
              <a:rPr sz="2000" b="1" spc="-10" dirty="0">
                <a:latin typeface="Calibri"/>
                <a:cs typeface="Calibri"/>
              </a:rPr>
              <a:t>a</a:t>
            </a:r>
            <a:r>
              <a:rPr sz="2000" b="1" spc="10" dirty="0">
                <a:latin typeface="Calibri"/>
                <a:cs typeface="Calibri"/>
              </a:rPr>
              <a:t>s</a:t>
            </a:r>
            <a:r>
              <a:rPr sz="2000" b="1" dirty="0">
                <a:latin typeface="Calibri"/>
                <a:cs typeface="Calibri"/>
              </a:rPr>
              <a:t>e</a:t>
            </a:r>
            <a:endParaRPr sz="2000" dirty="0">
              <a:latin typeface="Calibri"/>
              <a:cs typeface="Calibri"/>
            </a:endParaRPr>
          </a:p>
        </p:txBody>
      </p:sp>
      <p:sp>
        <p:nvSpPr>
          <p:cNvPr id="15" name="object 15"/>
          <p:cNvSpPr txBox="1"/>
          <p:nvPr/>
        </p:nvSpPr>
        <p:spPr>
          <a:xfrm>
            <a:off x="3488664" y="1140371"/>
            <a:ext cx="7651610" cy="320601"/>
          </a:xfrm>
          <a:prstGeom prst="rect">
            <a:avLst/>
          </a:prstGeom>
        </p:spPr>
        <p:txBody>
          <a:bodyPr vert="horz" wrap="square" lIns="0" tIns="12700" rIns="0" bIns="0" rtlCol="0">
            <a:spAutoFit/>
          </a:bodyPr>
          <a:lstStyle/>
          <a:p>
            <a:pPr marL="12700">
              <a:lnSpc>
                <a:spcPct val="100000"/>
              </a:lnSpc>
              <a:spcBef>
                <a:spcPts val="100"/>
              </a:spcBef>
              <a:tabLst>
                <a:tab pos="4862830" algn="l"/>
              </a:tabLst>
            </a:pPr>
            <a:r>
              <a:rPr lang="gsw-FR" sz="2000" b="1" spc="-5">
                <a:latin typeface="Calibri"/>
                <a:cs typeface="Calibri"/>
              </a:rPr>
              <a:t>Activités	</a:t>
            </a:r>
            <a:r>
              <a:rPr lang="gsw-FR" sz="3000" b="1" spc="-7" baseline="1388">
                <a:latin typeface="Calibri"/>
                <a:cs typeface="Calibri"/>
              </a:rPr>
              <a:t>Canal (voie)</a:t>
            </a:r>
            <a:endParaRPr lang="gsw-FR" sz="3000" baseline="1388">
              <a:latin typeface="Calibri"/>
              <a:cs typeface="Calibri"/>
            </a:endParaRPr>
          </a:p>
        </p:txBody>
      </p:sp>
      <p:grpSp>
        <p:nvGrpSpPr>
          <p:cNvPr id="16" name="object 16"/>
          <p:cNvGrpSpPr/>
          <p:nvPr/>
        </p:nvGrpSpPr>
        <p:grpSpPr>
          <a:xfrm>
            <a:off x="165061" y="3328377"/>
            <a:ext cx="3119755" cy="1141730"/>
            <a:chOff x="165061" y="3328377"/>
            <a:chExt cx="3119755" cy="1141730"/>
          </a:xfrm>
        </p:grpSpPr>
        <p:sp>
          <p:nvSpPr>
            <p:cNvPr id="17" name="object 17"/>
            <p:cNvSpPr/>
            <p:nvPr/>
          </p:nvSpPr>
          <p:spPr>
            <a:xfrm>
              <a:off x="171361" y="3334676"/>
              <a:ext cx="3107690" cy="1129030"/>
            </a:xfrm>
            <a:custGeom>
              <a:avLst/>
              <a:gdLst/>
              <a:ahLst/>
              <a:cxnLst/>
              <a:rect l="l" t="t" r="r" b="b"/>
              <a:pathLst>
                <a:path w="3107690" h="1129029">
                  <a:moveTo>
                    <a:pt x="1553400" y="0"/>
                  </a:moveTo>
                  <a:lnTo>
                    <a:pt x="1496785" y="318"/>
                  </a:lnTo>
                  <a:lnTo>
                    <a:pt x="1441219" y="1277"/>
                  </a:lnTo>
                  <a:lnTo>
                    <a:pt x="1386620" y="2885"/>
                  </a:lnTo>
                  <a:lnTo>
                    <a:pt x="1332904" y="5151"/>
                  </a:lnTo>
                  <a:lnTo>
                    <a:pt x="1279988" y="8080"/>
                  </a:lnTo>
                  <a:lnTo>
                    <a:pt x="1227788" y="11681"/>
                  </a:lnTo>
                  <a:lnTo>
                    <a:pt x="1176223" y="15963"/>
                  </a:lnTo>
                  <a:lnTo>
                    <a:pt x="1125207" y="20931"/>
                  </a:lnTo>
                  <a:lnTo>
                    <a:pt x="1074659" y="26595"/>
                  </a:lnTo>
                  <a:lnTo>
                    <a:pt x="1024494" y="32961"/>
                  </a:lnTo>
                  <a:lnTo>
                    <a:pt x="974630" y="40038"/>
                  </a:lnTo>
                  <a:lnTo>
                    <a:pt x="924983" y="47833"/>
                  </a:lnTo>
                  <a:lnTo>
                    <a:pt x="875471" y="56353"/>
                  </a:lnTo>
                  <a:lnTo>
                    <a:pt x="826009" y="65607"/>
                  </a:lnTo>
                  <a:lnTo>
                    <a:pt x="776516" y="75603"/>
                  </a:lnTo>
                  <a:lnTo>
                    <a:pt x="716031" y="88840"/>
                  </a:lnTo>
                  <a:lnTo>
                    <a:pt x="658336" y="102660"/>
                  </a:lnTo>
                  <a:lnTo>
                    <a:pt x="603308" y="117104"/>
                  </a:lnTo>
                  <a:lnTo>
                    <a:pt x="550826" y="132216"/>
                  </a:lnTo>
                  <a:lnTo>
                    <a:pt x="500769" y="148038"/>
                  </a:lnTo>
                  <a:lnTo>
                    <a:pt x="453015" y="164612"/>
                  </a:lnTo>
                  <a:lnTo>
                    <a:pt x="407443" y="181982"/>
                  </a:lnTo>
                  <a:lnTo>
                    <a:pt x="363933" y="200189"/>
                  </a:lnTo>
                  <a:lnTo>
                    <a:pt x="322362" y="219276"/>
                  </a:lnTo>
                  <a:lnTo>
                    <a:pt x="282610" y="239286"/>
                  </a:lnTo>
                  <a:lnTo>
                    <a:pt x="244555" y="260261"/>
                  </a:lnTo>
                  <a:lnTo>
                    <a:pt x="208076" y="282244"/>
                  </a:lnTo>
                  <a:lnTo>
                    <a:pt x="157983" y="315942"/>
                  </a:lnTo>
                  <a:lnTo>
                    <a:pt x="115067" y="349678"/>
                  </a:lnTo>
                  <a:lnTo>
                    <a:pt x="79180" y="383660"/>
                  </a:lnTo>
                  <a:lnTo>
                    <a:pt x="50174" y="418093"/>
                  </a:lnTo>
                  <a:lnTo>
                    <a:pt x="27901" y="453185"/>
                  </a:lnTo>
                  <a:lnTo>
                    <a:pt x="12213" y="489142"/>
                  </a:lnTo>
                  <a:lnTo>
                    <a:pt x="2961" y="526170"/>
                  </a:lnTo>
                  <a:lnTo>
                    <a:pt x="0" y="564476"/>
                  </a:lnTo>
                  <a:lnTo>
                    <a:pt x="3064" y="602787"/>
                  </a:lnTo>
                  <a:lnTo>
                    <a:pt x="12363" y="639817"/>
                  </a:lnTo>
                  <a:lnTo>
                    <a:pt x="28057" y="675774"/>
                  </a:lnTo>
                  <a:lnTo>
                    <a:pt x="50307" y="710866"/>
                  </a:lnTo>
                  <a:lnTo>
                    <a:pt x="79274" y="745300"/>
                  </a:lnTo>
                  <a:lnTo>
                    <a:pt x="115117" y="779282"/>
                  </a:lnTo>
                  <a:lnTo>
                    <a:pt x="157998" y="813020"/>
                  </a:lnTo>
                  <a:lnTo>
                    <a:pt x="208076" y="846721"/>
                  </a:lnTo>
                  <a:lnTo>
                    <a:pt x="244555" y="868704"/>
                  </a:lnTo>
                  <a:lnTo>
                    <a:pt x="282610" y="889680"/>
                  </a:lnTo>
                  <a:lnTo>
                    <a:pt x="322362" y="909690"/>
                  </a:lnTo>
                  <a:lnTo>
                    <a:pt x="363933" y="928777"/>
                  </a:lnTo>
                  <a:lnTo>
                    <a:pt x="407443" y="946984"/>
                  </a:lnTo>
                  <a:lnTo>
                    <a:pt x="453015" y="964353"/>
                  </a:lnTo>
                  <a:lnTo>
                    <a:pt x="500769" y="980928"/>
                  </a:lnTo>
                  <a:lnTo>
                    <a:pt x="550826" y="996750"/>
                  </a:lnTo>
                  <a:lnTo>
                    <a:pt x="603308" y="1011861"/>
                  </a:lnTo>
                  <a:lnTo>
                    <a:pt x="658336" y="1026306"/>
                  </a:lnTo>
                  <a:lnTo>
                    <a:pt x="716031" y="1040126"/>
                  </a:lnTo>
                  <a:lnTo>
                    <a:pt x="776516" y="1053363"/>
                  </a:lnTo>
                  <a:lnTo>
                    <a:pt x="826009" y="1063358"/>
                  </a:lnTo>
                  <a:lnTo>
                    <a:pt x="875471" y="1072612"/>
                  </a:lnTo>
                  <a:lnTo>
                    <a:pt x="924983" y="1081133"/>
                  </a:lnTo>
                  <a:lnTo>
                    <a:pt x="974630" y="1088928"/>
                  </a:lnTo>
                  <a:lnTo>
                    <a:pt x="1024494" y="1096004"/>
                  </a:lnTo>
                  <a:lnTo>
                    <a:pt x="1074659" y="1102371"/>
                  </a:lnTo>
                  <a:lnTo>
                    <a:pt x="1125207" y="1108034"/>
                  </a:lnTo>
                  <a:lnTo>
                    <a:pt x="1176223" y="1113003"/>
                  </a:lnTo>
                  <a:lnTo>
                    <a:pt x="1227788" y="1117284"/>
                  </a:lnTo>
                  <a:lnTo>
                    <a:pt x="1279988" y="1120886"/>
                  </a:lnTo>
                  <a:lnTo>
                    <a:pt x="1332904" y="1123815"/>
                  </a:lnTo>
                  <a:lnTo>
                    <a:pt x="1386620" y="1126080"/>
                  </a:lnTo>
                  <a:lnTo>
                    <a:pt x="1441219" y="1127688"/>
                  </a:lnTo>
                  <a:lnTo>
                    <a:pt x="1496785" y="1128648"/>
                  </a:lnTo>
                  <a:lnTo>
                    <a:pt x="1553400" y="1128966"/>
                  </a:lnTo>
                  <a:lnTo>
                    <a:pt x="1610015" y="1128648"/>
                  </a:lnTo>
                  <a:lnTo>
                    <a:pt x="1665581" y="1127688"/>
                  </a:lnTo>
                  <a:lnTo>
                    <a:pt x="1720180" y="1126080"/>
                  </a:lnTo>
                  <a:lnTo>
                    <a:pt x="1773896" y="1123815"/>
                  </a:lnTo>
                  <a:lnTo>
                    <a:pt x="1826812" y="1120886"/>
                  </a:lnTo>
                  <a:lnTo>
                    <a:pt x="1879012" y="1117284"/>
                  </a:lnTo>
                  <a:lnTo>
                    <a:pt x="1930577" y="1113003"/>
                  </a:lnTo>
                  <a:lnTo>
                    <a:pt x="1981593" y="1108034"/>
                  </a:lnTo>
                  <a:lnTo>
                    <a:pt x="2032141" y="1102371"/>
                  </a:lnTo>
                  <a:lnTo>
                    <a:pt x="2082306" y="1096004"/>
                  </a:lnTo>
                  <a:lnTo>
                    <a:pt x="2132170" y="1088928"/>
                  </a:lnTo>
                  <a:lnTo>
                    <a:pt x="2181817" y="1081133"/>
                  </a:lnTo>
                  <a:lnTo>
                    <a:pt x="2231329" y="1072612"/>
                  </a:lnTo>
                  <a:lnTo>
                    <a:pt x="2280791" y="1063358"/>
                  </a:lnTo>
                  <a:lnTo>
                    <a:pt x="2330284" y="1053363"/>
                  </a:lnTo>
                  <a:lnTo>
                    <a:pt x="2390769" y="1040126"/>
                  </a:lnTo>
                  <a:lnTo>
                    <a:pt x="2448464" y="1026306"/>
                  </a:lnTo>
                  <a:lnTo>
                    <a:pt x="2503492" y="1011861"/>
                  </a:lnTo>
                  <a:lnTo>
                    <a:pt x="2555974" y="996750"/>
                  </a:lnTo>
                  <a:lnTo>
                    <a:pt x="2606031" y="980928"/>
                  </a:lnTo>
                  <a:lnTo>
                    <a:pt x="2653785" y="964353"/>
                  </a:lnTo>
                  <a:lnTo>
                    <a:pt x="2699357" y="946984"/>
                  </a:lnTo>
                  <a:lnTo>
                    <a:pt x="2742867" y="928777"/>
                  </a:lnTo>
                  <a:lnTo>
                    <a:pt x="2784438" y="909690"/>
                  </a:lnTo>
                  <a:lnTo>
                    <a:pt x="2824190" y="889680"/>
                  </a:lnTo>
                  <a:lnTo>
                    <a:pt x="2862245" y="868704"/>
                  </a:lnTo>
                  <a:lnTo>
                    <a:pt x="2898724" y="846721"/>
                  </a:lnTo>
                  <a:lnTo>
                    <a:pt x="2948814" y="813020"/>
                  </a:lnTo>
                  <a:lnTo>
                    <a:pt x="2991733" y="779282"/>
                  </a:lnTo>
                  <a:lnTo>
                    <a:pt x="3027633" y="745300"/>
                  </a:lnTo>
                  <a:lnTo>
                    <a:pt x="3056666" y="710866"/>
                  </a:lnTo>
                  <a:lnTo>
                    <a:pt x="3078983" y="675774"/>
                  </a:lnTo>
                  <a:lnTo>
                    <a:pt x="3094736" y="639817"/>
                  </a:lnTo>
                  <a:lnTo>
                    <a:pt x="3104076" y="602787"/>
                  </a:lnTo>
                  <a:lnTo>
                    <a:pt x="3107156" y="564476"/>
                  </a:lnTo>
                  <a:lnTo>
                    <a:pt x="3104076" y="526170"/>
                  </a:lnTo>
                  <a:lnTo>
                    <a:pt x="3094736" y="489142"/>
                  </a:lnTo>
                  <a:lnTo>
                    <a:pt x="3078983" y="453185"/>
                  </a:lnTo>
                  <a:lnTo>
                    <a:pt x="3056666" y="418093"/>
                  </a:lnTo>
                  <a:lnTo>
                    <a:pt x="3027633" y="383660"/>
                  </a:lnTo>
                  <a:lnTo>
                    <a:pt x="2991733" y="349678"/>
                  </a:lnTo>
                  <a:lnTo>
                    <a:pt x="2948814" y="315942"/>
                  </a:lnTo>
                  <a:lnTo>
                    <a:pt x="2898724" y="282244"/>
                  </a:lnTo>
                  <a:lnTo>
                    <a:pt x="2862245" y="260261"/>
                  </a:lnTo>
                  <a:lnTo>
                    <a:pt x="2824190" y="239286"/>
                  </a:lnTo>
                  <a:lnTo>
                    <a:pt x="2784438" y="219276"/>
                  </a:lnTo>
                  <a:lnTo>
                    <a:pt x="2742867" y="200189"/>
                  </a:lnTo>
                  <a:lnTo>
                    <a:pt x="2699357" y="181982"/>
                  </a:lnTo>
                  <a:lnTo>
                    <a:pt x="2653785" y="164612"/>
                  </a:lnTo>
                  <a:lnTo>
                    <a:pt x="2606031" y="148038"/>
                  </a:lnTo>
                  <a:lnTo>
                    <a:pt x="2555974" y="132216"/>
                  </a:lnTo>
                  <a:lnTo>
                    <a:pt x="2503492" y="117104"/>
                  </a:lnTo>
                  <a:lnTo>
                    <a:pt x="2448464" y="102660"/>
                  </a:lnTo>
                  <a:lnTo>
                    <a:pt x="2390769" y="88840"/>
                  </a:lnTo>
                  <a:lnTo>
                    <a:pt x="2330284" y="75603"/>
                  </a:lnTo>
                  <a:lnTo>
                    <a:pt x="2280791" y="65607"/>
                  </a:lnTo>
                  <a:lnTo>
                    <a:pt x="2231329" y="56353"/>
                  </a:lnTo>
                  <a:lnTo>
                    <a:pt x="2181817" y="47833"/>
                  </a:lnTo>
                  <a:lnTo>
                    <a:pt x="2132170" y="40038"/>
                  </a:lnTo>
                  <a:lnTo>
                    <a:pt x="2082306" y="32961"/>
                  </a:lnTo>
                  <a:lnTo>
                    <a:pt x="2032141" y="26595"/>
                  </a:lnTo>
                  <a:lnTo>
                    <a:pt x="1981593" y="20931"/>
                  </a:lnTo>
                  <a:lnTo>
                    <a:pt x="1930577" y="15963"/>
                  </a:lnTo>
                  <a:lnTo>
                    <a:pt x="1879012" y="11681"/>
                  </a:lnTo>
                  <a:lnTo>
                    <a:pt x="1826812" y="8080"/>
                  </a:lnTo>
                  <a:lnTo>
                    <a:pt x="1773896" y="5151"/>
                  </a:lnTo>
                  <a:lnTo>
                    <a:pt x="1720180" y="2885"/>
                  </a:lnTo>
                  <a:lnTo>
                    <a:pt x="1665581" y="1277"/>
                  </a:lnTo>
                  <a:lnTo>
                    <a:pt x="1610015" y="318"/>
                  </a:lnTo>
                  <a:lnTo>
                    <a:pt x="1553400" y="0"/>
                  </a:lnTo>
                  <a:close/>
                </a:path>
              </a:pathLst>
            </a:custGeom>
            <a:solidFill>
              <a:srgbClr val="00AF4F"/>
            </a:solidFill>
          </p:spPr>
          <p:txBody>
            <a:bodyPr wrap="square" lIns="0" tIns="0" rIns="0" bIns="0" rtlCol="0"/>
            <a:lstStyle/>
            <a:p>
              <a:endParaRPr dirty="0"/>
            </a:p>
          </p:txBody>
        </p:sp>
        <p:sp>
          <p:nvSpPr>
            <p:cNvPr id="18" name="object 18"/>
            <p:cNvSpPr/>
            <p:nvPr/>
          </p:nvSpPr>
          <p:spPr>
            <a:xfrm>
              <a:off x="171361" y="3334676"/>
              <a:ext cx="3107690" cy="1129030"/>
            </a:xfrm>
            <a:custGeom>
              <a:avLst/>
              <a:gdLst/>
              <a:ahLst/>
              <a:cxnLst/>
              <a:rect l="l" t="t" r="r" b="b"/>
              <a:pathLst>
                <a:path w="3107690" h="1129029">
                  <a:moveTo>
                    <a:pt x="1553400" y="0"/>
                  </a:moveTo>
                  <a:lnTo>
                    <a:pt x="1610015" y="318"/>
                  </a:lnTo>
                  <a:lnTo>
                    <a:pt x="1665581" y="1277"/>
                  </a:lnTo>
                  <a:lnTo>
                    <a:pt x="1720180" y="2885"/>
                  </a:lnTo>
                  <a:lnTo>
                    <a:pt x="1773896" y="5151"/>
                  </a:lnTo>
                  <a:lnTo>
                    <a:pt x="1826812" y="8080"/>
                  </a:lnTo>
                  <a:lnTo>
                    <a:pt x="1879012" y="11681"/>
                  </a:lnTo>
                  <a:lnTo>
                    <a:pt x="1930577" y="15963"/>
                  </a:lnTo>
                  <a:lnTo>
                    <a:pt x="1981593" y="20931"/>
                  </a:lnTo>
                  <a:lnTo>
                    <a:pt x="2032141" y="26595"/>
                  </a:lnTo>
                  <a:lnTo>
                    <a:pt x="2082306" y="32961"/>
                  </a:lnTo>
                  <a:lnTo>
                    <a:pt x="2132170" y="40038"/>
                  </a:lnTo>
                  <a:lnTo>
                    <a:pt x="2181817" y="47833"/>
                  </a:lnTo>
                  <a:lnTo>
                    <a:pt x="2231329" y="56353"/>
                  </a:lnTo>
                  <a:lnTo>
                    <a:pt x="2280791" y="65607"/>
                  </a:lnTo>
                  <a:lnTo>
                    <a:pt x="2330284" y="75603"/>
                  </a:lnTo>
                  <a:lnTo>
                    <a:pt x="2390769" y="88840"/>
                  </a:lnTo>
                  <a:lnTo>
                    <a:pt x="2448464" y="102660"/>
                  </a:lnTo>
                  <a:lnTo>
                    <a:pt x="2503492" y="117104"/>
                  </a:lnTo>
                  <a:lnTo>
                    <a:pt x="2555974" y="132216"/>
                  </a:lnTo>
                  <a:lnTo>
                    <a:pt x="2606031" y="148038"/>
                  </a:lnTo>
                  <a:lnTo>
                    <a:pt x="2653785" y="164612"/>
                  </a:lnTo>
                  <a:lnTo>
                    <a:pt x="2699357" y="181982"/>
                  </a:lnTo>
                  <a:lnTo>
                    <a:pt x="2742867" y="200189"/>
                  </a:lnTo>
                  <a:lnTo>
                    <a:pt x="2784438" y="219276"/>
                  </a:lnTo>
                  <a:lnTo>
                    <a:pt x="2824190" y="239286"/>
                  </a:lnTo>
                  <a:lnTo>
                    <a:pt x="2862245" y="260261"/>
                  </a:lnTo>
                  <a:lnTo>
                    <a:pt x="2898724" y="282244"/>
                  </a:lnTo>
                  <a:lnTo>
                    <a:pt x="2948814" y="315942"/>
                  </a:lnTo>
                  <a:lnTo>
                    <a:pt x="2991733" y="349678"/>
                  </a:lnTo>
                  <a:lnTo>
                    <a:pt x="3027633" y="383660"/>
                  </a:lnTo>
                  <a:lnTo>
                    <a:pt x="3056666" y="418093"/>
                  </a:lnTo>
                  <a:lnTo>
                    <a:pt x="3078983" y="453185"/>
                  </a:lnTo>
                  <a:lnTo>
                    <a:pt x="3094736" y="489142"/>
                  </a:lnTo>
                  <a:lnTo>
                    <a:pt x="3104076" y="526170"/>
                  </a:lnTo>
                  <a:lnTo>
                    <a:pt x="3107156" y="564476"/>
                  </a:lnTo>
                  <a:lnTo>
                    <a:pt x="3104076" y="602787"/>
                  </a:lnTo>
                  <a:lnTo>
                    <a:pt x="3094736" y="639817"/>
                  </a:lnTo>
                  <a:lnTo>
                    <a:pt x="3078983" y="675774"/>
                  </a:lnTo>
                  <a:lnTo>
                    <a:pt x="3056666" y="710866"/>
                  </a:lnTo>
                  <a:lnTo>
                    <a:pt x="3027633" y="745300"/>
                  </a:lnTo>
                  <a:lnTo>
                    <a:pt x="2991733" y="779282"/>
                  </a:lnTo>
                  <a:lnTo>
                    <a:pt x="2948814" y="813020"/>
                  </a:lnTo>
                  <a:lnTo>
                    <a:pt x="2898724" y="846721"/>
                  </a:lnTo>
                  <a:lnTo>
                    <a:pt x="2862245" y="868704"/>
                  </a:lnTo>
                  <a:lnTo>
                    <a:pt x="2824190" y="889680"/>
                  </a:lnTo>
                  <a:lnTo>
                    <a:pt x="2784438" y="909690"/>
                  </a:lnTo>
                  <a:lnTo>
                    <a:pt x="2742867" y="928777"/>
                  </a:lnTo>
                  <a:lnTo>
                    <a:pt x="2699357" y="946984"/>
                  </a:lnTo>
                  <a:lnTo>
                    <a:pt x="2653785" y="964353"/>
                  </a:lnTo>
                  <a:lnTo>
                    <a:pt x="2606031" y="980928"/>
                  </a:lnTo>
                  <a:lnTo>
                    <a:pt x="2555974" y="996750"/>
                  </a:lnTo>
                  <a:lnTo>
                    <a:pt x="2503492" y="1011861"/>
                  </a:lnTo>
                  <a:lnTo>
                    <a:pt x="2448464" y="1026306"/>
                  </a:lnTo>
                  <a:lnTo>
                    <a:pt x="2390769" y="1040126"/>
                  </a:lnTo>
                  <a:lnTo>
                    <a:pt x="2330284" y="1053363"/>
                  </a:lnTo>
                  <a:lnTo>
                    <a:pt x="2280791" y="1063358"/>
                  </a:lnTo>
                  <a:lnTo>
                    <a:pt x="2231329" y="1072612"/>
                  </a:lnTo>
                  <a:lnTo>
                    <a:pt x="2181817" y="1081133"/>
                  </a:lnTo>
                  <a:lnTo>
                    <a:pt x="2132170" y="1088928"/>
                  </a:lnTo>
                  <a:lnTo>
                    <a:pt x="2082306" y="1096004"/>
                  </a:lnTo>
                  <a:lnTo>
                    <a:pt x="2032141" y="1102371"/>
                  </a:lnTo>
                  <a:lnTo>
                    <a:pt x="1981593" y="1108034"/>
                  </a:lnTo>
                  <a:lnTo>
                    <a:pt x="1930577" y="1113003"/>
                  </a:lnTo>
                  <a:lnTo>
                    <a:pt x="1879012" y="1117284"/>
                  </a:lnTo>
                  <a:lnTo>
                    <a:pt x="1826812" y="1120886"/>
                  </a:lnTo>
                  <a:lnTo>
                    <a:pt x="1773896" y="1123815"/>
                  </a:lnTo>
                  <a:lnTo>
                    <a:pt x="1720180" y="1126080"/>
                  </a:lnTo>
                  <a:lnTo>
                    <a:pt x="1665581" y="1127688"/>
                  </a:lnTo>
                  <a:lnTo>
                    <a:pt x="1610015" y="1128648"/>
                  </a:lnTo>
                  <a:lnTo>
                    <a:pt x="1553400" y="1128966"/>
                  </a:lnTo>
                  <a:lnTo>
                    <a:pt x="1496785" y="1128648"/>
                  </a:lnTo>
                  <a:lnTo>
                    <a:pt x="1441219" y="1127688"/>
                  </a:lnTo>
                  <a:lnTo>
                    <a:pt x="1386620" y="1126080"/>
                  </a:lnTo>
                  <a:lnTo>
                    <a:pt x="1332904" y="1123815"/>
                  </a:lnTo>
                  <a:lnTo>
                    <a:pt x="1279988" y="1120886"/>
                  </a:lnTo>
                  <a:lnTo>
                    <a:pt x="1227788" y="1117284"/>
                  </a:lnTo>
                  <a:lnTo>
                    <a:pt x="1176223" y="1113003"/>
                  </a:lnTo>
                  <a:lnTo>
                    <a:pt x="1125207" y="1108034"/>
                  </a:lnTo>
                  <a:lnTo>
                    <a:pt x="1074659" y="1102371"/>
                  </a:lnTo>
                  <a:lnTo>
                    <a:pt x="1024494" y="1096004"/>
                  </a:lnTo>
                  <a:lnTo>
                    <a:pt x="974630" y="1088928"/>
                  </a:lnTo>
                  <a:lnTo>
                    <a:pt x="924983" y="1081133"/>
                  </a:lnTo>
                  <a:lnTo>
                    <a:pt x="875471" y="1072612"/>
                  </a:lnTo>
                  <a:lnTo>
                    <a:pt x="826009" y="1063358"/>
                  </a:lnTo>
                  <a:lnTo>
                    <a:pt x="776516" y="1053363"/>
                  </a:lnTo>
                  <a:lnTo>
                    <a:pt x="716031" y="1040126"/>
                  </a:lnTo>
                  <a:lnTo>
                    <a:pt x="658336" y="1026306"/>
                  </a:lnTo>
                  <a:lnTo>
                    <a:pt x="603308" y="1011861"/>
                  </a:lnTo>
                  <a:lnTo>
                    <a:pt x="550826" y="996750"/>
                  </a:lnTo>
                  <a:lnTo>
                    <a:pt x="500769" y="980928"/>
                  </a:lnTo>
                  <a:lnTo>
                    <a:pt x="453015" y="964353"/>
                  </a:lnTo>
                  <a:lnTo>
                    <a:pt x="407443" y="946984"/>
                  </a:lnTo>
                  <a:lnTo>
                    <a:pt x="363933" y="928777"/>
                  </a:lnTo>
                  <a:lnTo>
                    <a:pt x="322362" y="909690"/>
                  </a:lnTo>
                  <a:lnTo>
                    <a:pt x="282610" y="889680"/>
                  </a:lnTo>
                  <a:lnTo>
                    <a:pt x="244555" y="868704"/>
                  </a:lnTo>
                  <a:lnTo>
                    <a:pt x="208076" y="846721"/>
                  </a:lnTo>
                  <a:lnTo>
                    <a:pt x="157998" y="813020"/>
                  </a:lnTo>
                  <a:lnTo>
                    <a:pt x="115117" y="779282"/>
                  </a:lnTo>
                  <a:lnTo>
                    <a:pt x="79274" y="745300"/>
                  </a:lnTo>
                  <a:lnTo>
                    <a:pt x="50307" y="710866"/>
                  </a:lnTo>
                  <a:lnTo>
                    <a:pt x="28057" y="675774"/>
                  </a:lnTo>
                  <a:lnTo>
                    <a:pt x="12363" y="639817"/>
                  </a:lnTo>
                  <a:lnTo>
                    <a:pt x="3064" y="602787"/>
                  </a:lnTo>
                  <a:lnTo>
                    <a:pt x="0" y="564476"/>
                  </a:lnTo>
                  <a:lnTo>
                    <a:pt x="2961" y="526170"/>
                  </a:lnTo>
                  <a:lnTo>
                    <a:pt x="12213" y="489142"/>
                  </a:lnTo>
                  <a:lnTo>
                    <a:pt x="27901" y="453185"/>
                  </a:lnTo>
                  <a:lnTo>
                    <a:pt x="50174" y="418093"/>
                  </a:lnTo>
                  <a:lnTo>
                    <a:pt x="79180" y="383660"/>
                  </a:lnTo>
                  <a:lnTo>
                    <a:pt x="115067" y="349678"/>
                  </a:lnTo>
                  <a:lnTo>
                    <a:pt x="157983" y="315942"/>
                  </a:lnTo>
                  <a:lnTo>
                    <a:pt x="208076" y="282244"/>
                  </a:lnTo>
                  <a:lnTo>
                    <a:pt x="244555" y="260261"/>
                  </a:lnTo>
                  <a:lnTo>
                    <a:pt x="282610" y="239286"/>
                  </a:lnTo>
                  <a:lnTo>
                    <a:pt x="322362" y="219276"/>
                  </a:lnTo>
                  <a:lnTo>
                    <a:pt x="363933" y="200189"/>
                  </a:lnTo>
                  <a:lnTo>
                    <a:pt x="407443" y="181982"/>
                  </a:lnTo>
                  <a:lnTo>
                    <a:pt x="453015" y="164612"/>
                  </a:lnTo>
                  <a:lnTo>
                    <a:pt x="500769" y="148038"/>
                  </a:lnTo>
                  <a:lnTo>
                    <a:pt x="550826" y="132216"/>
                  </a:lnTo>
                  <a:lnTo>
                    <a:pt x="603308" y="117104"/>
                  </a:lnTo>
                  <a:lnTo>
                    <a:pt x="658336" y="102660"/>
                  </a:lnTo>
                  <a:lnTo>
                    <a:pt x="716031" y="88840"/>
                  </a:lnTo>
                  <a:lnTo>
                    <a:pt x="776516" y="75603"/>
                  </a:lnTo>
                  <a:lnTo>
                    <a:pt x="826009" y="65607"/>
                  </a:lnTo>
                  <a:lnTo>
                    <a:pt x="875471" y="56353"/>
                  </a:lnTo>
                  <a:lnTo>
                    <a:pt x="924983" y="47833"/>
                  </a:lnTo>
                  <a:lnTo>
                    <a:pt x="974630" y="40038"/>
                  </a:lnTo>
                  <a:lnTo>
                    <a:pt x="1024494" y="32961"/>
                  </a:lnTo>
                  <a:lnTo>
                    <a:pt x="1074659" y="26595"/>
                  </a:lnTo>
                  <a:lnTo>
                    <a:pt x="1125207" y="20931"/>
                  </a:lnTo>
                  <a:lnTo>
                    <a:pt x="1176223" y="15963"/>
                  </a:lnTo>
                  <a:lnTo>
                    <a:pt x="1227788" y="11681"/>
                  </a:lnTo>
                  <a:lnTo>
                    <a:pt x="1279988" y="8080"/>
                  </a:lnTo>
                  <a:lnTo>
                    <a:pt x="1332904" y="5151"/>
                  </a:lnTo>
                  <a:lnTo>
                    <a:pt x="1386620" y="2885"/>
                  </a:lnTo>
                  <a:lnTo>
                    <a:pt x="1441219" y="1277"/>
                  </a:lnTo>
                  <a:lnTo>
                    <a:pt x="1496785" y="318"/>
                  </a:lnTo>
                  <a:lnTo>
                    <a:pt x="1553400" y="0"/>
                  </a:lnTo>
                  <a:close/>
                </a:path>
              </a:pathLst>
            </a:custGeom>
            <a:ln w="12599">
              <a:solidFill>
                <a:srgbClr val="40709B"/>
              </a:solidFill>
            </a:ln>
          </p:spPr>
          <p:txBody>
            <a:bodyPr wrap="square" lIns="0" tIns="0" rIns="0" bIns="0" rtlCol="0"/>
            <a:lstStyle/>
            <a:p>
              <a:endParaRPr dirty="0"/>
            </a:p>
          </p:txBody>
        </p:sp>
      </p:grpSp>
      <p:sp>
        <p:nvSpPr>
          <p:cNvPr id="19" name="object 19"/>
          <p:cNvSpPr txBox="1"/>
          <p:nvPr/>
        </p:nvSpPr>
        <p:spPr>
          <a:xfrm>
            <a:off x="1169542" y="3474618"/>
            <a:ext cx="1109345" cy="843821"/>
          </a:xfrm>
          <a:prstGeom prst="rect">
            <a:avLst/>
          </a:prstGeom>
        </p:spPr>
        <p:txBody>
          <a:bodyPr vert="horz" wrap="square" lIns="0" tIns="12700" rIns="0" bIns="0" rtlCol="0">
            <a:spAutoFit/>
          </a:bodyPr>
          <a:lstStyle/>
          <a:p>
            <a:pPr marL="635" algn="ctr">
              <a:lnSpc>
                <a:spcPct val="100000"/>
              </a:lnSpc>
              <a:spcBef>
                <a:spcPts val="100"/>
              </a:spcBef>
            </a:pPr>
            <a:r>
              <a:rPr lang="gsw-FR" sz="1800" b="1">
                <a:solidFill>
                  <a:srgbClr val="FFFFFF"/>
                </a:solidFill>
                <a:latin typeface="Calibri"/>
                <a:cs typeface="Calibri"/>
              </a:rPr>
              <a:t>(2)</a:t>
            </a:r>
            <a:endParaRPr lang="gsw-FR" sz="1800">
              <a:latin typeface="Calibri"/>
              <a:cs typeface="Calibri"/>
            </a:endParaRPr>
          </a:p>
          <a:p>
            <a:pPr marL="12065" marR="5080" algn="ctr">
              <a:lnSpc>
                <a:spcPct val="100000"/>
              </a:lnSpc>
            </a:pPr>
            <a:r>
              <a:rPr lang="gsw-FR" sz="1800" b="1" spc="-5">
                <a:solidFill>
                  <a:srgbClr val="FFFFFF"/>
                </a:solidFill>
                <a:latin typeface="Calibri"/>
                <a:cs typeface="Calibri"/>
              </a:rPr>
              <a:t>Arrivée et vaccination</a:t>
            </a:r>
            <a:endParaRPr lang="gsw-FR" sz="1800">
              <a:latin typeface="Calibri"/>
              <a:cs typeface="Calibri"/>
            </a:endParaRPr>
          </a:p>
        </p:txBody>
      </p:sp>
      <p:grpSp>
        <p:nvGrpSpPr>
          <p:cNvPr id="20" name="object 20"/>
          <p:cNvGrpSpPr/>
          <p:nvPr/>
        </p:nvGrpSpPr>
        <p:grpSpPr>
          <a:xfrm>
            <a:off x="3405059" y="3270414"/>
            <a:ext cx="4745355" cy="1270635"/>
            <a:chOff x="3405059" y="3270414"/>
            <a:chExt cx="4745355" cy="1270635"/>
          </a:xfrm>
        </p:grpSpPr>
        <p:sp>
          <p:nvSpPr>
            <p:cNvPr id="21" name="object 21"/>
            <p:cNvSpPr/>
            <p:nvPr/>
          </p:nvSpPr>
          <p:spPr>
            <a:xfrm>
              <a:off x="3411359" y="3276714"/>
              <a:ext cx="4732655" cy="1257935"/>
            </a:xfrm>
            <a:custGeom>
              <a:avLst/>
              <a:gdLst/>
              <a:ahLst/>
              <a:cxnLst/>
              <a:rect l="l" t="t" r="r" b="b"/>
              <a:pathLst>
                <a:path w="4732655" h="1257935">
                  <a:moveTo>
                    <a:pt x="4523041" y="0"/>
                  </a:moveTo>
                  <a:lnTo>
                    <a:pt x="209524" y="0"/>
                  </a:lnTo>
                  <a:lnTo>
                    <a:pt x="164931" y="6108"/>
                  </a:lnTo>
                  <a:lnTo>
                    <a:pt x="122171" y="23212"/>
                  </a:lnTo>
                  <a:lnTo>
                    <a:pt x="83076" y="49479"/>
                  </a:lnTo>
                  <a:lnTo>
                    <a:pt x="49479" y="83076"/>
                  </a:lnTo>
                  <a:lnTo>
                    <a:pt x="23212" y="122171"/>
                  </a:lnTo>
                  <a:lnTo>
                    <a:pt x="6108" y="164931"/>
                  </a:lnTo>
                  <a:lnTo>
                    <a:pt x="0" y="209524"/>
                  </a:lnTo>
                  <a:lnTo>
                    <a:pt x="0" y="1047610"/>
                  </a:lnTo>
                  <a:lnTo>
                    <a:pt x="6108" y="1092218"/>
                  </a:lnTo>
                  <a:lnTo>
                    <a:pt x="23212" y="1135028"/>
                  </a:lnTo>
                  <a:lnTo>
                    <a:pt x="49479" y="1174192"/>
                  </a:lnTo>
                  <a:lnTo>
                    <a:pt x="83076" y="1207866"/>
                  </a:lnTo>
                  <a:lnTo>
                    <a:pt x="122171" y="1234205"/>
                  </a:lnTo>
                  <a:lnTo>
                    <a:pt x="164931" y="1251361"/>
                  </a:lnTo>
                  <a:lnTo>
                    <a:pt x="209524" y="1257490"/>
                  </a:lnTo>
                  <a:lnTo>
                    <a:pt x="4523041" y="1257490"/>
                  </a:lnTo>
                  <a:lnTo>
                    <a:pt x="4567634" y="1251361"/>
                  </a:lnTo>
                  <a:lnTo>
                    <a:pt x="4610394" y="1234205"/>
                  </a:lnTo>
                  <a:lnTo>
                    <a:pt x="4649489" y="1207866"/>
                  </a:lnTo>
                  <a:lnTo>
                    <a:pt x="4683086" y="1174192"/>
                  </a:lnTo>
                  <a:lnTo>
                    <a:pt x="4709353" y="1135028"/>
                  </a:lnTo>
                  <a:lnTo>
                    <a:pt x="4726457" y="1092218"/>
                  </a:lnTo>
                  <a:lnTo>
                    <a:pt x="4732566" y="1047610"/>
                  </a:lnTo>
                  <a:lnTo>
                    <a:pt x="4732566" y="209524"/>
                  </a:lnTo>
                  <a:lnTo>
                    <a:pt x="4726457" y="164931"/>
                  </a:lnTo>
                  <a:lnTo>
                    <a:pt x="4709353" y="122171"/>
                  </a:lnTo>
                  <a:lnTo>
                    <a:pt x="4683086" y="83076"/>
                  </a:lnTo>
                  <a:lnTo>
                    <a:pt x="4649489" y="49479"/>
                  </a:lnTo>
                  <a:lnTo>
                    <a:pt x="4610394" y="23212"/>
                  </a:lnTo>
                  <a:lnTo>
                    <a:pt x="4567634" y="6108"/>
                  </a:lnTo>
                  <a:lnTo>
                    <a:pt x="4523041" y="0"/>
                  </a:lnTo>
                  <a:close/>
                </a:path>
              </a:pathLst>
            </a:custGeom>
            <a:solidFill>
              <a:srgbClr val="538134"/>
            </a:solidFill>
          </p:spPr>
          <p:txBody>
            <a:bodyPr wrap="square" lIns="0" tIns="0" rIns="0" bIns="0" rtlCol="0"/>
            <a:lstStyle/>
            <a:p>
              <a:endParaRPr dirty="0"/>
            </a:p>
          </p:txBody>
        </p:sp>
        <p:sp>
          <p:nvSpPr>
            <p:cNvPr id="22" name="object 22"/>
            <p:cNvSpPr/>
            <p:nvPr/>
          </p:nvSpPr>
          <p:spPr>
            <a:xfrm>
              <a:off x="3411359" y="3276714"/>
              <a:ext cx="4732655" cy="1257935"/>
            </a:xfrm>
            <a:custGeom>
              <a:avLst/>
              <a:gdLst/>
              <a:ahLst/>
              <a:cxnLst/>
              <a:rect l="l" t="t" r="r" b="b"/>
              <a:pathLst>
                <a:path w="4732655" h="1257935">
                  <a:moveTo>
                    <a:pt x="209524" y="0"/>
                  </a:moveTo>
                  <a:lnTo>
                    <a:pt x="164931" y="6108"/>
                  </a:lnTo>
                  <a:lnTo>
                    <a:pt x="122171" y="23212"/>
                  </a:lnTo>
                  <a:lnTo>
                    <a:pt x="83076" y="49479"/>
                  </a:lnTo>
                  <a:lnTo>
                    <a:pt x="49479" y="83076"/>
                  </a:lnTo>
                  <a:lnTo>
                    <a:pt x="23212" y="122171"/>
                  </a:lnTo>
                  <a:lnTo>
                    <a:pt x="6108" y="164931"/>
                  </a:lnTo>
                  <a:lnTo>
                    <a:pt x="0" y="209524"/>
                  </a:lnTo>
                  <a:lnTo>
                    <a:pt x="0" y="1047610"/>
                  </a:lnTo>
                  <a:lnTo>
                    <a:pt x="6108" y="1092218"/>
                  </a:lnTo>
                  <a:lnTo>
                    <a:pt x="23212" y="1135028"/>
                  </a:lnTo>
                  <a:lnTo>
                    <a:pt x="49479" y="1174192"/>
                  </a:lnTo>
                  <a:lnTo>
                    <a:pt x="83076" y="1207866"/>
                  </a:lnTo>
                  <a:lnTo>
                    <a:pt x="122171" y="1234205"/>
                  </a:lnTo>
                  <a:lnTo>
                    <a:pt x="164931" y="1251361"/>
                  </a:lnTo>
                  <a:lnTo>
                    <a:pt x="209524" y="1257490"/>
                  </a:lnTo>
                  <a:lnTo>
                    <a:pt x="4523041" y="1257490"/>
                  </a:lnTo>
                  <a:lnTo>
                    <a:pt x="4567634" y="1251361"/>
                  </a:lnTo>
                  <a:lnTo>
                    <a:pt x="4610394" y="1234205"/>
                  </a:lnTo>
                  <a:lnTo>
                    <a:pt x="4649489" y="1207866"/>
                  </a:lnTo>
                  <a:lnTo>
                    <a:pt x="4683086" y="1174192"/>
                  </a:lnTo>
                  <a:lnTo>
                    <a:pt x="4709353" y="1135028"/>
                  </a:lnTo>
                  <a:lnTo>
                    <a:pt x="4726457" y="1092218"/>
                  </a:lnTo>
                  <a:lnTo>
                    <a:pt x="4732566" y="1047610"/>
                  </a:lnTo>
                  <a:lnTo>
                    <a:pt x="4732566" y="209524"/>
                  </a:lnTo>
                  <a:lnTo>
                    <a:pt x="4726457" y="164931"/>
                  </a:lnTo>
                  <a:lnTo>
                    <a:pt x="4709353" y="122171"/>
                  </a:lnTo>
                  <a:lnTo>
                    <a:pt x="4683086" y="83076"/>
                  </a:lnTo>
                  <a:lnTo>
                    <a:pt x="4649489" y="49479"/>
                  </a:lnTo>
                  <a:lnTo>
                    <a:pt x="4610394" y="23212"/>
                  </a:lnTo>
                  <a:lnTo>
                    <a:pt x="4567634" y="6108"/>
                  </a:lnTo>
                  <a:lnTo>
                    <a:pt x="4523041" y="0"/>
                  </a:lnTo>
                  <a:lnTo>
                    <a:pt x="209524" y="0"/>
                  </a:lnTo>
                  <a:close/>
                </a:path>
              </a:pathLst>
            </a:custGeom>
            <a:ln w="12599">
              <a:solidFill>
                <a:srgbClr val="40709B"/>
              </a:solidFill>
            </a:ln>
          </p:spPr>
          <p:txBody>
            <a:bodyPr wrap="square" lIns="0" tIns="0" rIns="0" bIns="0" rtlCol="0"/>
            <a:lstStyle/>
            <a:p>
              <a:endParaRPr dirty="0"/>
            </a:p>
          </p:txBody>
        </p:sp>
      </p:grpSp>
      <p:sp>
        <p:nvSpPr>
          <p:cNvPr id="23" name="object 23"/>
          <p:cNvSpPr txBox="1"/>
          <p:nvPr/>
        </p:nvSpPr>
        <p:spPr>
          <a:xfrm>
            <a:off x="3549497" y="3404780"/>
            <a:ext cx="4246245" cy="1113125"/>
          </a:xfrm>
          <a:prstGeom prst="rect">
            <a:avLst/>
          </a:prstGeom>
        </p:spPr>
        <p:txBody>
          <a:bodyPr vert="horz" wrap="square" lIns="0" tIns="63500" rIns="0" bIns="0" rtlCol="0">
            <a:spAutoFit/>
          </a:bodyPr>
          <a:lstStyle/>
          <a:p>
            <a:pPr marL="355600" indent="-343535">
              <a:lnSpc>
                <a:spcPct val="100000"/>
              </a:lnSpc>
              <a:spcBef>
                <a:spcPts val="500"/>
              </a:spcBef>
              <a:buAutoNum type="arabicPeriod"/>
              <a:tabLst>
                <a:tab pos="355600" algn="l"/>
                <a:tab pos="356235" algn="l"/>
              </a:tabLst>
            </a:pPr>
            <a:r>
              <a:rPr lang="fr-FR" sz="1600" b="1" spc="-5" dirty="0">
                <a:solidFill>
                  <a:srgbClr val="FFFFFF"/>
                </a:solidFill>
                <a:cs typeface="Calibri"/>
              </a:rPr>
              <a:t>Fournir des preuves de l’acceptation des vaccins
Mobiliser les communautés, sensibiliser et demande de vaccins</a:t>
            </a:r>
            <a:endParaRPr sz="1600" dirty="0">
              <a:latin typeface="Calibri"/>
              <a:cs typeface="Calibri"/>
            </a:endParaRPr>
          </a:p>
        </p:txBody>
      </p:sp>
      <p:pic>
        <p:nvPicPr>
          <p:cNvPr id="24" name="object 24"/>
          <p:cNvPicPr/>
          <p:nvPr/>
        </p:nvPicPr>
        <p:blipFill>
          <a:blip r:embed="rId5" cstate="print"/>
          <a:stretch>
            <a:fillRect/>
          </a:stretch>
        </p:blipFill>
        <p:spPr>
          <a:xfrm>
            <a:off x="8205838" y="3236404"/>
            <a:ext cx="3797274" cy="1359001"/>
          </a:xfrm>
          <a:prstGeom prst="rect">
            <a:avLst/>
          </a:prstGeom>
        </p:spPr>
      </p:pic>
      <p:grpSp>
        <p:nvGrpSpPr>
          <p:cNvPr id="25" name="object 25"/>
          <p:cNvGrpSpPr/>
          <p:nvPr/>
        </p:nvGrpSpPr>
        <p:grpSpPr>
          <a:xfrm>
            <a:off x="163626" y="4975021"/>
            <a:ext cx="3121660" cy="1022985"/>
            <a:chOff x="163626" y="4975021"/>
            <a:chExt cx="3121660" cy="1022985"/>
          </a:xfrm>
        </p:grpSpPr>
        <p:sp>
          <p:nvSpPr>
            <p:cNvPr id="26" name="object 26"/>
            <p:cNvSpPr/>
            <p:nvPr/>
          </p:nvSpPr>
          <p:spPr>
            <a:xfrm>
              <a:off x="169926" y="4981321"/>
              <a:ext cx="3108960" cy="1010285"/>
            </a:xfrm>
            <a:custGeom>
              <a:avLst/>
              <a:gdLst/>
              <a:ahLst/>
              <a:cxnLst/>
              <a:rect l="l" t="t" r="r" b="b"/>
              <a:pathLst>
                <a:path w="3108960" h="1010285">
                  <a:moveTo>
                    <a:pt x="1554111" y="0"/>
                  </a:moveTo>
                  <a:lnTo>
                    <a:pt x="1497434" y="284"/>
                  </a:lnTo>
                  <a:lnTo>
                    <a:pt x="1441823" y="1141"/>
                  </a:lnTo>
                  <a:lnTo>
                    <a:pt x="1387192" y="2579"/>
                  </a:lnTo>
                  <a:lnTo>
                    <a:pt x="1333455" y="4605"/>
                  </a:lnTo>
                  <a:lnTo>
                    <a:pt x="1280528" y="7225"/>
                  </a:lnTo>
                  <a:lnTo>
                    <a:pt x="1228323" y="10446"/>
                  </a:lnTo>
                  <a:lnTo>
                    <a:pt x="1176756" y="14277"/>
                  </a:lnTo>
                  <a:lnTo>
                    <a:pt x="1125740" y="18723"/>
                  </a:lnTo>
                  <a:lnTo>
                    <a:pt x="1075191" y="23791"/>
                  </a:lnTo>
                  <a:lnTo>
                    <a:pt x="1025021" y="29490"/>
                  </a:lnTo>
                  <a:lnTo>
                    <a:pt x="975145" y="35825"/>
                  </a:lnTo>
                  <a:lnTo>
                    <a:pt x="925478" y="42805"/>
                  </a:lnTo>
                  <a:lnTo>
                    <a:pt x="875934" y="50435"/>
                  </a:lnTo>
                  <a:lnTo>
                    <a:pt x="826427" y="58724"/>
                  </a:lnTo>
                  <a:lnTo>
                    <a:pt x="776871" y="67678"/>
                  </a:lnTo>
                  <a:lnTo>
                    <a:pt x="716380" y="79535"/>
                  </a:lnTo>
                  <a:lnTo>
                    <a:pt x="658664" y="91911"/>
                  </a:lnTo>
                  <a:lnTo>
                    <a:pt x="603606" y="104845"/>
                  </a:lnTo>
                  <a:lnTo>
                    <a:pt x="551086" y="118374"/>
                  </a:lnTo>
                  <a:lnTo>
                    <a:pt x="500987" y="132539"/>
                  </a:lnTo>
                  <a:lnTo>
                    <a:pt x="453188" y="147377"/>
                  </a:lnTo>
                  <a:lnTo>
                    <a:pt x="407572" y="162927"/>
                  </a:lnTo>
                  <a:lnTo>
                    <a:pt x="364020" y="179228"/>
                  </a:lnTo>
                  <a:lnTo>
                    <a:pt x="322413" y="196319"/>
                  </a:lnTo>
                  <a:lnTo>
                    <a:pt x="282632" y="214238"/>
                  </a:lnTo>
                  <a:lnTo>
                    <a:pt x="244560" y="233025"/>
                  </a:lnTo>
                  <a:lnTo>
                    <a:pt x="208076" y="252717"/>
                  </a:lnTo>
                  <a:lnTo>
                    <a:pt x="151528" y="287099"/>
                  </a:lnTo>
                  <a:lnTo>
                    <a:pt x="104257" y="321608"/>
                  </a:lnTo>
                  <a:lnTo>
                    <a:pt x="66060" y="356502"/>
                  </a:lnTo>
                  <a:lnTo>
                    <a:pt x="36738" y="392038"/>
                  </a:lnTo>
                  <a:lnTo>
                    <a:pt x="16088" y="428474"/>
                  </a:lnTo>
                  <a:lnTo>
                    <a:pt x="3909" y="466069"/>
                  </a:lnTo>
                  <a:lnTo>
                    <a:pt x="0" y="505078"/>
                  </a:lnTo>
                  <a:lnTo>
                    <a:pt x="4025" y="544088"/>
                  </a:lnTo>
                  <a:lnTo>
                    <a:pt x="16249" y="581683"/>
                  </a:lnTo>
                  <a:lnTo>
                    <a:pt x="36893" y="618119"/>
                  </a:lnTo>
                  <a:lnTo>
                    <a:pt x="66176" y="653655"/>
                  </a:lnTo>
                  <a:lnTo>
                    <a:pt x="104321" y="688549"/>
                  </a:lnTo>
                  <a:lnTo>
                    <a:pt x="151547" y="723058"/>
                  </a:lnTo>
                  <a:lnTo>
                    <a:pt x="208076" y="757440"/>
                  </a:lnTo>
                  <a:lnTo>
                    <a:pt x="244560" y="777132"/>
                  </a:lnTo>
                  <a:lnTo>
                    <a:pt x="282632" y="795919"/>
                  </a:lnTo>
                  <a:lnTo>
                    <a:pt x="322413" y="813838"/>
                  </a:lnTo>
                  <a:lnTo>
                    <a:pt x="364020" y="830929"/>
                  </a:lnTo>
                  <a:lnTo>
                    <a:pt x="407572" y="847230"/>
                  </a:lnTo>
                  <a:lnTo>
                    <a:pt x="453188" y="862780"/>
                  </a:lnTo>
                  <a:lnTo>
                    <a:pt x="500987" y="877618"/>
                  </a:lnTo>
                  <a:lnTo>
                    <a:pt x="551086" y="891783"/>
                  </a:lnTo>
                  <a:lnTo>
                    <a:pt x="603606" y="905312"/>
                  </a:lnTo>
                  <a:lnTo>
                    <a:pt x="658664" y="918246"/>
                  </a:lnTo>
                  <a:lnTo>
                    <a:pt x="716380" y="930622"/>
                  </a:lnTo>
                  <a:lnTo>
                    <a:pt x="776871" y="942479"/>
                  </a:lnTo>
                  <a:lnTo>
                    <a:pt x="826427" y="951429"/>
                  </a:lnTo>
                  <a:lnTo>
                    <a:pt x="875934" y="959704"/>
                  </a:lnTo>
                  <a:lnTo>
                    <a:pt x="925478" y="967315"/>
                  </a:lnTo>
                  <a:lnTo>
                    <a:pt x="975145" y="974269"/>
                  </a:lnTo>
                  <a:lnTo>
                    <a:pt x="1025021" y="980575"/>
                  </a:lnTo>
                  <a:lnTo>
                    <a:pt x="1075191" y="986241"/>
                  </a:lnTo>
                  <a:lnTo>
                    <a:pt x="1125740" y="991274"/>
                  </a:lnTo>
                  <a:lnTo>
                    <a:pt x="1176756" y="995685"/>
                  </a:lnTo>
                  <a:lnTo>
                    <a:pt x="1228323" y="999480"/>
                  </a:lnTo>
                  <a:lnTo>
                    <a:pt x="1280528" y="1002669"/>
                  </a:lnTo>
                  <a:lnTo>
                    <a:pt x="1333455" y="1005259"/>
                  </a:lnTo>
                  <a:lnTo>
                    <a:pt x="1387192" y="1007259"/>
                  </a:lnTo>
                  <a:lnTo>
                    <a:pt x="1441823" y="1008677"/>
                  </a:lnTo>
                  <a:lnTo>
                    <a:pt x="1497434" y="1009522"/>
                  </a:lnTo>
                  <a:lnTo>
                    <a:pt x="1554111" y="1009802"/>
                  </a:lnTo>
                  <a:lnTo>
                    <a:pt x="1610791" y="1009522"/>
                  </a:lnTo>
                  <a:lnTo>
                    <a:pt x="1666404" y="1008677"/>
                  </a:lnTo>
                  <a:lnTo>
                    <a:pt x="1721036" y="1007259"/>
                  </a:lnTo>
                  <a:lnTo>
                    <a:pt x="1774772" y="1005259"/>
                  </a:lnTo>
                  <a:lnTo>
                    <a:pt x="1827700" y="1002669"/>
                  </a:lnTo>
                  <a:lnTo>
                    <a:pt x="1879905" y="999480"/>
                  </a:lnTo>
                  <a:lnTo>
                    <a:pt x="1931471" y="995685"/>
                  </a:lnTo>
                  <a:lnTo>
                    <a:pt x="1982486" y="991274"/>
                  </a:lnTo>
                  <a:lnTo>
                    <a:pt x="2033036" y="986241"/>
                  </a:lnTo>
                  <a:lnTo>
                    <a:pt x="2083204" y="980575"/>
                  </a:lnTo>
                  <a:lnTo>
                    <a:pt x="2133079" y="974269"/>
                  </a:lnTo>
                  <a:lnTo>
                    <a:pt x="2182745" y="967315"/>
                  </a:lnTo>
                  <a:lnTo>
                    <a:pt x="2232289" y="959704"/>
                  </a:lnTo>
                  <a:lnTo>
                    <a:pt x="2281796" y="951429"/>
                  </a:lnTo>
                  <a:lnTo>
                    <a:pt x="2331351" y="942479"/>
                  </a:lnTo>
                  <a:lnTo>
                    <a:pt x="2391845" y="930622"/>
                  </a:lnTo>
                  <a:lnTo>
                    <a:pt x="2449563" y="918246"/>
                  </a:lnTo>
                  <a:lnTo>
                    <a:pt x="2504622" y="905312"/>
                  </a:lnTo>
                  <a:lnTo>
                    <a:pt x="2557142" y="891783"/>
                  </a:lnTo>
                  <a:lnTo>
                    <a:pt x="2607242" y="877618"/>
                  </a:lnTo>
                  <a:lnTo>
                    <a:pt x="2655041" y="862780"/>
                  </a:lnTo>
                  <a:lnTo>
                    <a:pt x="2700657" y="847230"/>
                  </a:lnTo>
                  <a:lnTo>
                    <a:pt x="2744209" y="830929"/>
                  </a:lnTo>
                  <a:lnTo>
                    <a:pt x="2785817" y="813838"/>
                  </a:lnTo>
                  <a:lnTo>
                    <a:pt x="2825598" y="795919"/>
                  </a:lnTo>
                  <a:lnTo>
                    <a:pt x="2863673" y="777132"/>
                  </a:lnTo>
                  <a:lnTo>
                    <a:pt x="2900159" y="757440"/>
                  </a:lnTo>
                  <a:lnTo>
                    <a:pt x="2956703" y="723058"/>
                  </a:lnTo>
                  <a:lnTo>
                    <a:pt x="3003979" y="688549"/>
                  </a:lnTo>
                  <a:lnTo>
                    <a:pt x="3042193" y="653655"/>
                  </a:lnTo>
                  <a:lnTo>
                    <a:pt x="3071554" y="618119"/>
                  </a:lnTo>
                  <a:lnTo>
                    <a:pt x="3092269" y="581683"/>
                  </a:lnTo>
                  <a:lnTo>
                    <a:pt x="3104545" y="544088"/>
                  </a:lnTo>
                  <a:lnTo>
                    <a:pt x="3108591" y="505078"/>
                  </a:lnTo>
                  <a:lnTo>
                    <a:pt x="3104545" y="466069"/>
                  </a:lnTo>
                  <a:lnTo>
                    <a:pt x="3092269" y="428474"/>
                  </a:lnTo>
                  <a:lnTo>
                    <a:pt x="3071554" y="392038"/>
                  </a:lnTo>
                  <a:lnTo>
                    <a:pt x="3042193" y="356502"/>
                  </a:lnTo>
                  <a:lnTo>
                    <a:pt x="3003979" y="321608"/>
                  </a:lnTo>
                  <a:lnTo>
                    <a:pt x="2956703" y="287099"/>
                  </a:lnTo>
                  <a:lnTo>
                    <a:pt x="2900159" y="252717"/>
                  </a:lnTo>
                  <a:lnTo>
                    <a:pt x="2863673" y="233025"/>
                  </a:lnTo>
                  <a:lnTo>
                    <a:pt x="2825598" y="214238"/>
                  </a:lnTo>
                  <a:lnTo>
                    <a:pt x="2785817" y="196319"/>
                  </a:lnTo>
                  <a:lnTo>
                    <a:pt x="2744209" y="179228"/>
                  </a:lnTo>
                  <a:lnTo>
                    <a:pt x="2700657" y="162927"/>
                  </a:lnTo>
                  <a:lnTo>
                    <a:pt x="2655041" y="147377"/>
                  </a:lnTo>
                  <a:lnTo>
                    <a:pt x="2607242" y="132539"/>
                  </a:lnTo>
                  <a:lnTo>
                    <a:pt x="2557142" y="118374"/>
                  </a:lnTo>
                  <a:lnTo>
                    <a:pt x="2504622" y="104845"/>
                  </a:lnTo>
                  <a:lnTo>
                    <a:pt x="2449563" y="91911"/>
                  </a:lnTo>
                  <a:lnTo>
                    <a:pt x="2391845" y="79535"/>
                  </a:lnTo>
                  <a:lnTo>
                    <a:pt x="2331351" y="67678"/>
                  </a:lnTo>
                  <a:lnTo>
                    <a:pt x="2281796" y="58724"/>
                  </a:lnTo>
                  <a:lnTo>
                    <a:pt x="2232289" y="50435"/>
                  </a:lnTo>
                  <a:lnTo>
                    <a:pt x="2182745" y="42805"/>
                  </a:lnTo>
                  <a:lnTo>
                    <a:pt x="2133079" y="35825"/>
                  </a:lnTo>
                  <a:lnTo>
                    <a:pt x="2083204" y="29490"/>
                  </a:lnTo>
                  <a:lnTo>
                    <a:pt x="2033036" y="23791"/>
                  </a:lnTo>
                  <a:lnTo>
                    <a:pt x="1982486" y="18723"/>
                  </a:lnTo>
                  <a:lnTo>
                    <a:pt x="1931471" y="14277"/>
                  </a:lnTo>
                  <a:lnTo>
                    <a:pt x="1879905" y="10446"/>
                  </a:lnTo>
                  <a:lnTo>
                    <a:pt x="1827700" y="7225"/>
                  </a:lnTo>
                  <a:lnTo>
                    <a:pt x="1774772" y="4605"/>
                  </a:lnTo>
                  <a:lnTo>
                    <a:pt x="1721036" y="2579"/>
                  </a:lnTo>
                  <a:lnTo>
                    <a:pt x="1666404" y="1141"/>
                  </a:lnTo>
                  <a:lnTo>
                    <a:pt x="1610791" y="284"/>
                  </a:lnTo>
                  <a:lnTo>
                    <a:pt x="1554111" y="0"/>
                  </a:lnTo>
                  <a:close/>
                </a:path>
              </a:pathLst>
            </a:custGeom>
            <a:solidFill>
              <a:srgbClr val="00AF4F"/>
            </a:solidFill>
          </p:spPr>
          <p:txBody>
            <a:bodyPr wrap="square" lIns="0" tIns="0" rIns="0" bIns="0" rtlCol="0"/>
            <a:lstStyle/>
            <a:p>
              <a:endParaRPr dirty="0"/>
            </a:p>
          </p:txBody>
        </p:sp>
        <p:sp>
          <p:nvSpPr>
            <p:cNvPr id="27" name="object 27"/>
            <p:cNvSpPr/>
            <p:nvPr/>
          </p:nvSpPr>
          <p:spPr>
            <a:xfrm>
              <a:off x="169926" y="4981321"/>
              <a:ext cx="3108960" cy="1010285"/>
            </a:xfrm>
            <a:custGeom>
              <a:avLst/>
              <a:gdLst/>
              <a:ahLst/>
              <a:cxnLst/>
              <a:rect l="l" t="t" r="r" b="b"/>
              <a:pathLst>
                <a:path w="3108960" h="1010285">
                  <a:moveTo>
                    <a:pt x="1554111" y="0"/>
                  </a:moveTo>
                  <a:lnTo>
                    <a:pt x="1610791" y="284"/>
                  </a:lnTo>
                  <a:lnTo>
                    <a:pt x="1666404" y="1141"/>
                  </a:lnTo>
                  <a:lnTo>
                    <a:pt x="1721036" y="2579"/>
                  </a:lnTo>
                  <a:lnTo>
                    <a:pt x="1774772" y="4605"/>
                  </a:lnTo>
                  <a:lnTo>
                    <a:pt x="1827700" y="7225"/>
                  </a:lnTo>
                  <a:lnTo>
                    <a:pt x="1879905" y="10446"/>
                  </a:lnTo>
                  <a:lnTo>
                    <a:pt x="1931471" y="14277"/>
                  </a:lnTo>
                  <a:lnTo>
                    <a:pt x="1982486" y="18723"/>
                  </a:lnTo>
                  <a:lnTo>
                    <a:pt x="2033036" y="23791"/>
                  </a:lnTo>
                  <a:lnTo>
                    <a:pt x="2083204" y="29490"/>
                  </a:lnTo>
                  <a:lnTo>
                    <a:pt x="2133079" y="35825"/>
                  </a:lnTo>
                  <a:lnTo>
                    <a:pt x="2182745" y="42805"/>
                  </a:lnTo>
                  <a:lnTo>
                    <a:pt x="2232289" y="50435"/>
                  </a:lnTo>
                  <a:lnTo>
                    <a:pt x="2281796" y="58724"/>
                  </a:lnTo>
                  <a:lnTo>
                    <a:pt x="2331351" y="67678"/>
                  </a:lnTo>
                  <a:lnTo>
                    <a:pt x="2391845" y="79535"/>
                  </a:lnTo>
                  <a:lnTo>
                    <a:pt x="2449563" y="91911"/>
                  </a:lnTo>
                  <a:lnTo>
                    <a:pt x="2504622" y="104845"/>
                  </a:lnTo>
                  <a:lnTo>
                    <a:pt x="2557142" y="118374"/>
                  </a:lnTo>
                  <a:lnTo>
                    <a:pt x="2607242" y="132539"/>
                  </a:lnTo>
                  <a:lnTo>
                    <a:pt x="2655041" y="147377"/>
                  </a:lnTo>
                  <a:lnTo>
                    <a:pt x="2700657" y="162927"/>
                  </a:lnTo>
                  <a:lnTo>
                    <a:pt x="2744209" y="179228"/>
                  </a:lnTo>
                  <a:lnTo>
                    <a:pt x="2785817" y="196319"/>
                  </a:lnTo>
                  <a:lnTo>
                    <a:pt x="2825598" y="214238"/>
                  </a:lnTo>
                  <a:lnTo>
                    <a:pt x="2863673" y="233025"/>
                  </a:lnTo>
                  <a:lnTo>
                    <a:pt x="2900159" y="252717"/>
                  </a:lnTo>
                  <a:lnTo>
                    <a:pt x="2956703" y="287099"/>
                  </a:lnTo>
                  <a:lnTo>
                    <a:pt x="3003979" y="321608"/>
                  </a:lnTo>
                  <a:lnTo>
                    <a:pt x="3042193" y="356502"/>
                  </a:lnTo>
                  <a:lnTo>
                    <a:pt x="3071554" y="392038"/>
                  </a:lnTo>
                  <a:lnTo>
                    <a:pt x="3092269" y="428474"/>
                  </a:lnTo>
                  <a:lnTo>
                    <a:pt x="3104545" y="466069"/>
                  </a:lnTo>
                  <a:lnTo>
                    <a:pt x="3108591" y="505078"/>
                  </a:lnTo>
                  <a:lnTo>
                    <a:pt x="3104545" y="544088"/>
                  </a:lnTo>
                  <a:lnTo>
                    <a:pt x="3092269" y="581683"/>
                  </a:lnTo>
                  <a:lnTo>
                    <a:pt x="3071554" y="618119"/>
                  </a:lnTo>
                  <a:lnTo>
                    <a:pt x="3042193" y="653655"/>
                  </a:lnTo>
                  <a:lnTo>
                    <a:pt x="3003979" y="688549"/>
                  </a:lnTo>
                  <a:lnTo>
                    <a:pt x="2956703" y="723058"/>
                  </a:lnTo>
                  <a:lnTo>
                    <a:pt x="2900159" y="757440"/>
                  </a:lnTo>
                  <a:lnTo>
                    <a:pt x="2863673" y="777132"/>
                  </a:lnTo>
                  <a:lnTo>
                    <a:pt x="2825598" y="795919"/>
                  </a:lnTo>
                  <a:lnTo>
                    <a:pt x="2785817" y="813838"/>
                  </a:lnTo>
                  <a:lnTo>
                    <a:pt x="2744209" y="830929"/>
                  </a:lnTo>
                  <a:lnTo>
                    <a:pt x="2700657" y="847230"/>
                  </a:lnTo>
                  <a:lnTo>
                    <a:pt x="2655041" y="862780"/>
                  </a:lnTo>
                  <a:lnTo>
                    <a:pt x="2607242" y="877618"/>
                  </a:lnTo>
                  <a:lnTo>
                    <a:pt x="2557142" y="891783"/>
                  </a:lnTo>
                  <a:lnTo>
                    <a:pt x="2504622" y="905312"/>
                  </a:lnTo>
                  <a:lnTo>
                    <a:pt x="2449563" y="918246"/>
                  </a:lnTo>
                  <a:lnTo>
                    <a:pt x="2391845" y="930622"/>
                  </a:lnTo>
                  <a:lnTo>
                    <a:pt x="2331351" y="942479"/>
                  </a:lnTo>
                  <a:lnTo>
                    <a:pt x="2281796" y="951429"/>
                  </a:lnTo>
                  <a:lnTo>
                    <a:pt x="2232289" y="959704"/>
                  </a:lnTo>
                  <a:lnTo>
                    <a:pt x="2182745" y="967315"/>
                  </a:lnTo>
                  <a:lnTo>
                    <a:pt x="2133079" y="974269"/>
                  </a:lnTo>
                  <a:lnTo>
                    <a:pt x="2083204" y="980575"/>
                  </a:lnTo>
                  <a:lnTo>
                    <a:pt x="2033036" y="986241"/>
                  </a:lnTo>
                  <a:lnTo>
                    <a:pt x="1982486" y="991274"/>
                  </a:lnTo>
                  <a:lnTo>
                    <a:pt x="1931471" y="995685"/>
                  </a:lnTo>
                  <a:lnTo>
                    <a:pt x="1879905" y="999480"/>
                  </a:lnTo>
                  <a:lnTo>
                    <a:pt x="1827700" y="1002669"/>
                  </a:lnTo>
                  <a:lnTo>
                    <a:pt x="1774772" y="1005259"/>
                  </a:lnTo>
                  <a:lnTo>
                    <a:pt x="1721036" y="1007259"/>
                  </a:lnTo>
                  <a:lnTo>
                    <a:pt x="1666404" y="1008677"/>
                  </a:lnTo>
                  <a:lnTo>
                    <a:pt x="1610791" y="1009522"/>
                  </a:lnTo>
                  <a:lnTo>
                    <a:pt x="1554111" y="1009802"/>
                  </a:lnTo>
                  <a:lnTo>
                    <a:pt x="1497434" y="1009522"/>
                  </a:lnTo>
                  <a:lnTo>
                    <a:pt x="1441823" y="1008677"/>
                  </a:lnTo>
                  <a:lnTo>
                    <a:pt x="1387192" y="1007259"/>
                  </a:lnTo>
                  <a:lnTo>
                    <a:pt x="1333455" y="1005259"/>
                  </a:lnTo>
                  <a:lnTo>
                    <a:pt x="1280528" y="1002669"/>
                  </a:lnTo>
                  <a:lnTo>
                    <a:pt x="1228323" y="999480"/>
                  </a:lnTo>
                  <a:lnTo>
                    <a:pt x="1176756" y="995685"/>
                  </a:lnTo>
                  <a:lnTo>
                    <a:pt x="1125740" y="991274"/>
                  </a:lnTo>
                  <a:lnTo>
                    <a:pt x="1075191" y="986241"/>
                  </a:lnTo>
                  <a:lnTo>
                    <a:pt x="1025021" y="980575"/>
                  </a:lnTo>
                  <a:lnTo>
                    <a:pt x="975145" y="974269"/>
                  </a:lnTo>
                  <a:lnTo>
                    <a:pt x="925478" y="967315"/>
                  </a:lnTo>
                  <a:lnTo>
                    <a:pt x="875934" y="959704"/>
                  </a:lnTo>
                  <a:lnTo>
                    <a:pt x="826427" y="951429"/>
                  </a:lnTo>
                  <a:lnTo>
                    <a:pt x="776871" y="942479"/>
                  </a:lnTo>
                  <a:lnTo>
                    <a:pt x="716380" y="930622"/>
                  </a:lnTo>
                  <a:lnTo>
                    <a:pt x="658664" y="918246"/>
                  </a:lnTo>
                  <a:lnTo>
                    <a:pt x="603606" y="905312"/>
                  </a:lnTo>
                  <a:lnTo>
                    <a:pt x="551086" y="891783"/>
                  </a:lnTo>
                  <a:lnTo>
                    <a:pt x="500987" y="877618"/>
                  </a:lnTo>
                  <a:lnTo>
                    <a:pt x="453188" y="862780"/>
                  </a:lnTo>
                  <a:lnTo>
                    <a:pt x="407572" y="847230"/>
                  </a:lnTo>
                  <a:lnTo>
                    <a:pt x="364020" y="830929"/>
                  </a:lnTo>
                  <a:lnTo>
                    <a:pt x="322413" y="813838"/>
                  </a:lnTo>
                  <a:lnTo>
                    <a:pt x="282632" y="795919"/>
                  </a:lnTo>
                  <a:lnTo>
                    <a:pt x="244560" y="777132"/>
                  </a:lnTo>
                  <a:lnTo>
                    <a:pt x="208076" y="757440"/>
                  </a:lnTo>
                  <a:lnTo>
                    <a:pt x="151547" y="723058"/>
                  </a:lnTo>
                  <a:lnTo>
                    <a:pt x="104321" y="688549"/>
                  </a:lnTo>
                  <a:lnTo>
                    <a:pt x="66176" y="653655"/>
                  </a:lnTo>
                  <a:lnTo>
                    <a:pt x="36893" y="618119"/>
                  </a:lnTo>
                  <a:lnTo>
                    <a:pt x="16249" y="581683"/>
                  </a:lnTo>
                  <a:lnTo>
                    <a:pt x="4025" y="544088"/>
                  </a:lnTo>
                  <a:lnTo>
                    <a:pt x="0" y="505078"/>
                  </a:lnTo>
                  <a:lnTo>
                    <a:pt x="3909" y="466069"/>
                  </a:lnTo>
                  <a:lnTo>
                    <a:pt x="16088" y="428474"/>
                  </a:lnTo>
                  <a:lnTo>
                    <a:pt x="36738" y="392038"/>
                  </a:lnTo>
                  <a:lnTo>
                    <a:pt x="66060" y="356502"/>
                  </a:lnTo>
                  <a:lnTo>
                    <a:pt x="104257" y="321608"/>
                  </a:lnTo>
                  <a:lnTo>
                    <a:pt x="151528" y="287099"/>
                  </a:lnTo>
                  <a:lnTo>
                    <a:pt x="208076" y="252717"/>
                  </a:lnTo>
                  <a:lnTo>
                    <a:pt x="244560" y="233025"/>
                  </a:lnTo>
                  <a:lnTo>
                    <a:pt x="282632" y="214238"/>
                  </a:lnTo>
                  <a:lnTo>
                    <a:pt x="322413" y="196319"/>
                  </a:lnTo>
                  <a:lnTo>
                    <a:pt x="364020" y="179228"/>
                  </a:lnTo>
                  <a:lnTo>
                    <a:pt x="407572" y="162927"/>
                  </a:lnTo>
                  <a:lnTo>
                    <a:pt x="453188" y="147377"/>
                  </a:lnTo>
                  <a:lnTo>
                    <a:pt x="500987" y="132539"/>
                  </a:lnTo>
                  <a:lnTo>
                    <a:pt x="551086" y="118374"/>
                  </a:lnTo>
                  <a:lnTo>
                    <a:pt x="603606" y="104845"/>
                  </a:lnTo>
                  <a:lnTo>
                    <a:pt x="658664" y="91911"/>
                  </a:lnTo>
                  <a:lnTo>
                    <a:pt x="716380" y="79535"/>
                  </a:lnTo>
                  <a:lnTo>
                    <a:pt x="776871" y="67678"/>
                  </a:lnTo>
                  <a:lnTo>
                    <a:pt x="826427" y="58724"/>
                  </a:lnTo>
                  <a:lnTo>
                    <a:pt x="875934" y="50435"/>
                  </a:lnTo>
                  <a:lnTo>
                    <a:pt x="925478" y="42805"/>
                  </a:lnTo>
                  <a:lnTo>
                    <a:pt x="975145" y="35825"/>
                  </a:lnTo>
                  <a:lnTo>
                    <a:pt x="1025021" y="29490"/>
                  </a:lnTo>
                  <a:lnTo>
                    <a:pt x="1075191" y="23791"/>
                  </a:lnTo>
                  <a:lnTo>
                    <a:pt x="1125740" y="18723"/>
                  </a:lnTo>
                  <a:lnTo>
                    <a:pt x="1176756" y="14277"/>
                  </a:lnTo>
                  <a:lnTo>
                    <a:pt x="1228323" y="10446"/>
                  </a:lnTo>
                  <a:lnTo>
                    <a:pt x="1280528" y="7225"/>
                  </a:lnTo>
                  <a:lnTo>
                    <a:pt x="1333455" y="4605"/>
                  </a:lnTo>
                  <a:lnTo>
                    <a:pt x="1387192" y="2579"/>
                  </a:lnTo>
                  <a:lnTo>
                    <a:pt x="1441823" y="1141"/>
                  </a:lnTo>
                  <a:lnTo>
                    <a:pt x="1497434" y="284"/>
                  </a:lnTo>
                  <a:lnTo>
                    <a:pt x="1554111" y="0"/>
                  </a:lnTo>
                  <a:close/>
                </a:path>
              </a:pathLst>
            </a:custGeom>
            <a:ln w="12599">
              <a:solidFill>
                <a:srgbClr val="40709B"/>
              </a:solidFill>
            </a:ln>
          </p:spPr>
          <p:txBody>
            <a:bodyPr wrap="square" lIns="0" tIns="0" rIns="0" bIns="0" rtlCol="0"/>
            <a:lstStyle/>
            <a:p>
              <a:endParaRPr dirty="0"/>
            </a:p>
          </p:txBody>
        </p:sp>
      </p:grpSp>
      <p:sp>
        <p:nvSpPr>
          <p:cNvPr id="28" name="object 28"/>
          <p:cNvSpPr txBox="1"/>
          <p:nvPr/>
        </p:nvSpPr>
        <p:spPr>
          <a:xfrm>
            <a:off x="745520" y="5150807"/>
            <a:ext cx="1957387" cy="566822"/>
          </a:xfrm>
          <a:prstGeom prst="rect">
            <a:avLst/>
          </a:prstGeom>
        </p:spPr>
        <p:txBody>
          <a:bodyPr vert="horz" wrap="square" lIns="0" tIns="12700" rIns="0" bIns="0" rtlCol="0">
            <a:spAutoFit/>
          </a:bodyPr>
          <a:lstStyle/>
          <a:p>
            <a:pPr algn="ctr">
              <a:lnSpc>
                <a:spcPct val="100000"/>
              </a:lnSpc>
              <a:spcBef>
                <a:spcPts val="100"/>
              </a:spcBef>
            </a:pPr>
            <a:r>
              <a:rPr lang="gsw-FR" sz="1800" b="1" spc="-5">
                <a:solidFill>
                  <a:srgbClr val="FFFFFF"/>
                </a:solidFill>
                <a:latin typeface="Calibri"/>
                <a:cs typeface="Calibri"/>
              </a:rPr>
              <a:t>(3)</a:t>
            </a:r>
            <a:endParaRPr lang="gsw-FR" sz="1800">
              <a:latin typeface="Calibri"/>
              <a:cs typeface="Calibri"/>
            </a:endParaRPr>
          </a:p>
          <a:p>
            <a:pPr algn="ctr">
              <a:lnSpc>
                <a:spcPct val="100000"/>
              </a:lnSpc>
            </a:pPr>
            <a:r>
              <a:rPr lang="gsw-FR" b="1" spc="-5">
                <a:solidFill>
                  <a:srgbClr val="FFFFFF"/>
                </a:solidFill>
                <a:latin typeface="Calibri"/>
                <a:cs typeface="Calibri"/>
              </a:rPr>
              <a:t>Aprés la </a:t>
            </a:r>
            <a:r>
              <a:rPr lang="gsw-FR" sz="1800" b="1" spc="-5">
                <a:solidFill>
                  <a:srgbClr val="FFFFFF"/>
                </a:solidFill>
                <a:latin typeface="Calibri"/>
                <a:cs typeface="Calibri"/>
              </a:rPr>
              <a:t>vaccination</a:t>
            </a:r>
            <a:endParaRPr lang="gsw-FR" sz="1800">
              <a:latin typeface="Calibri"/>
              <a:cs typeface="Calibri"/>
            </a:endParaRPr>
          </a:p>
        </p:txBody>
      </p:sp>
      <p:grpSp>
        <p:nvGrpSpPr>
          <p:cNvPr id="29" name="object 29"/>
          <p:cNvGrpSpPr/>
          <p:nvPr/>
        </p:nvGrpSpPr>
        <p:grpSpPr>
          <a:xfrm>
            <a:off x="3404704" y="4914899"/>
            <a:ext cx="4744085" cy="1283335"/>
            <a:chOff x="3404704" y="4914899"/>
            <a:chExt cx="4744085" cy="1283335"/>
          </a:xfrm>
        </p:grpSpPr>
        <p:sp>
          <p:nvSpPr>
            <p:cNvPr id="30" name="object 30"/>
            <p:cNvSpPr/>
            <p:nvPr/>
          </p:nvSpPr>
          <p:spPr>
            <a:xfrm>
              <a:off x="3411004" y="4921199"/>
              <a:ext cx="4731385" cy="1270635"/>
            </a:xfrm>
            <a:custGeom>
              <a:avLst/>
              <a:gdLst/>
              <a:ahLst/>
              <a:cxnLst/>
              <a:rect l="l" t="t" r="r" b="b"/>
              <a:pathLst>
                <a:path w="4731384" h="1270635">
                  <a:moveTo>
                    <a:pt x="4519079" y="0"/>
                  </a:moveTo>
                  <a:lnTo>
                    <a:pt x="211670" y="0"/>
                  </a:lnTo>
                  <a:lnTo>
                    <a:pt x="166623" y="6171"/>
                  </a:lnTo>
                  <a:lnTo>
                    <a:pt x="123426" y="23451"/>
                  </a:lnTo>
                  <a:lnTo>
                    <a:pt x="83930" y="49989"/>
                  </a:lnTo>
                  <a:lnTo>
                    <a:pt x="49988" y="83932"/>
                  </a:lnTo>
                  <a:lnTo>
                    <a:pt x="23451" y="123430"/>
                  </a:lnTo>
                  <a:lnTo>
                    <a:pt x="6171" y="166631"/>
                  </a:lnTo>
                  <a:lnTo>
                    <a:pt x="0" y="211683"/>
                  </a:lnTo>
                  <a:lnTo>
                    <a:pt x="0" y="1058405"/>
                  </a:lnTo>
                  <a:lnTo>
                    <a:pt x="6171" y="1103477"/>
                  </a:lnTo>
                  <a:lnTo>
                    <a:pt x="23451" y="1146728"/>
                  </a:lnTo>
                  <a:lnTo>
                    <a:pt x="49988" y="1186296"/>
                  </a:lnTo>
                  <a:lnTo>
                    <a:pt x="83930" y="1220315"/>
                  </a:lnTo>
                  <a:lnTo>
                    <a:pt x="123426" y="1246922"/>
                  </a:lnTo>
                  <a:lnTo>
                    <a:pt x="166623" y="1264253"/>
                  </a:lnTo>
                  <a:lnTo>
                    <a:pt x="211670" y="1270444"/>
                  </a:lnTo>
                  <a:lnTo>
                    <a:pt x="4519079" y="1270444"/>
                  </a:lnTo>
                  <a:lnTo>
                    <a:pt x="4564150" y="1264253"/>
                  </a:lnTo>
                  <a:lnTo>
                    <a:pt x="4607402" y="1246922"/>
                  </a:lnTo>
                  <a:lnTo>
                    <a:pt x="4646969" y="1220315"/>
                  </a:lnTo>
                  <a:lnTo>
                    <a:pt x="4680988" y="1186296"/>
                  </a:lnTo>
                  <a:lnTo>
                    <a:pt x="4707595" y="1146728"/>
                  </a:lnTo>
                  <a:lnTo>
                    <a:pt x="4724927" y="1103477"/>
                  </a:lnTo>
                  <a:lnTo>
                    <a:pt x="4731118" y="1058405"/>
                  </a:lnTo>
                  <a:lnTo>
                    <a:pt x="4731118" y="211683"/>
                  </a:lnTo>
                  <a:lnTo>
                    <a:pt x="4724927" y="166631"/>
                  </a:lnTo>
                  <a:lnTo>
                    <a:pt x="4707595" y="123430"/>
                  </a:lnTo>
                  <a:lnTo>
                    <a:pt x="4680988" y="83932"/>
                  </a:lnTo>
                  <a:lnTo>
                    <a:pt x="4646969" y="49989"/>
                  </a:lnTo>
                  <a:lnTo>
                    <a:pt x="4607402" y="23451"/>
                  </a:lnTo>
                  <a:lnTo>
                    <a:pt x="4564150" y="6171"/>
                  </a:lnTo>
                  <a:lnTo>
                    <a:pt x="4519079" y="0"/>
                  </a:lnTo>
                  <a:close/>
                </a:path>
              </a:pathLst>
            </a:custGeom>
            <a:solidFill>
              <a:srgbClr val="538134"/>
            </a:solidFill>
          </p:spPr>
          <p:txBody>
            <a:bodyPr wrap="square" lIns="0" tIns="0" rIns="0" bIns="0" rtlCol="0"/>
            <a:lstStyle/>
            <a:p>
              <a:endParaRPr dirty="0"/>
            </a:p>
          </p:txBody>
        </p:sp>
        <p:sp>
          <p:nvSpPr>
            <p:cNvPr id="31" name="object 31"/>
            <p:cNvSpPr/>
            <p:nvPr/>
          </p:nvSpPr>
          <p:spPr>
            <a:xfrm>
              <a:off x="3411004" y="4921199"/>
              <a:ext cx="4731385" cy="1270635"/>
            </a:xfrm>
            <a:custGeom>
              <a:avLst/>
              <a:gdLst/>
              <a:ahLst/>
              <a:cxnLst/>
              <a:rect l="l" t="t" r="r" b="b"/>
              <a:pathLst>
                <a:path w="4731384" h="1270635">
                  <a:moveTo>
                    <a:pt x="211670" y="0"/>
                  </a:moveTo>
                  <a:lnTo>
                    <a:pt x="166623" y="6171"/>
                  </a:lnTo>
                  <a:lnTo>
                    <a:pt x="123426" y="23451"/>
                  </a:lnTo>
                  <a:lnTo>
                    <a:pt x="83930" y="49989"/>
                  </a:lnTo>
                  <a:lnTo>
                    <a:pt x="49988" y="83932"/>
                  </a:lnTo>
                  <a:lnTo>
                    <a:pt x="23451" y="123430"/>
                  </a:lnTo>
                  <a:lnTo>
                    <a:pt x="6171" y="166631"/>
                  </a:lnTo>
                  <a:lnTo>
                    <a:pt x="0" y="211683"/>
                  </a:lnTo>
                  <a:lnTo>
                    <a:pt x="0" y="1058405"/>
                  </a:lnTo>
                  <a:lnTo>
                    <a:pt x="6171" y="1103477"/>
                  </a:lnTo>
                  <a:lnTo>
                    <a:pt x="23451" y="1146728"/>
                  </a:lnTo>
                  <a:lnTo>
                    <a:pt x="49988" y="1186296"/>
                  </a:lnTo>
                  <a:lnTo>
                    <a:pt x="83930" y="1220315"/>
                  </a:lnTo>
                  <a:lnTo>
                    <a:pt x="123426" y="1246922"/>
                  </a:lnTo>
                  <a:lnTo>
                    <a:pt x="166623" y="1264253"/>
                  </a:lnTo>
                  <a:lnTo>
                    <a:pt x="211670" y="1270444"/>
                  </a:lnTo>
                  <a:lnTo>
                    <a:pt x="4519079" y="1270444"/>
                  </a:lnTo>
                  <a:lnTo>
                    <a:pt x="4564150" y="1264253"/>
                  </a:lnTo>
                  <a:lnTo>
                    <a:pt x="4607402" y="1246922"/>
                  </a:lnTo>
                  <a:lnTo>
                    <a:pt x="4646969" y="1220315"/>
                  </a:lnTo>
                  <a:lnTo>
                    <a:pt x="4680988" y="1186296"/>
                  </a:lnTo>
                  <a:lnTo>
                    <a:pt x="4707595" y="1146728"/>
                  </a:lnTo>
                  <a:lnTo>
                    <a:pt x="4724927" y="1103477"/>
                  </a:lnTo>
                  <a:lnTo>
                    <a:pt x="4731118" y="1058405"/>
                  </a:lnTo>
                  <a:lnTo>
                    <a:pt x="4731118" y="211683"/>
                  </a:lnTo>
                  <a:lnTo>
                    <a:pt x="4724927" y="166631"/>
                  </a:lnTo>
                  <a:lnTo>
                    <a:pt x="4707595" y="123430"/>
                  </a:lnTo>
                  <a:lnTo>
                    <a:pt x="4680988" y="83932"/>
                  </a:lnTo>
                  <a:lnTo>
                    <a:pt x="4646969" y="49989"/>
                  </a:lnTo>
                  <a:lnTo>
                    <a:pt x="4607402" y="23451"/>
                  </a:lnTo>
                  <a:lnTo>
                    <a:pt x="4564150" y="6171"/>
                  </a:lnTo>
                  <a:lnTo>
                    <a:pt x="4519079" y="0"/>
                  </a:lnTo>
                  <a:lnTo>
                    <a:pt x="211670" y="0"/>
                  </a:lnTo>
                  <a:close/>
                </a:path>
              </a:pathLst>
            </a:custGeom>
            <a:ln w="12599">
              <a:solidFill>
                <a:srgbClr val="40709B"/>
              </a:solidFill>
            </a:ln>
          </p:spPr>
          <p:txBody>
            <a:bodyPr wrap="square" lIns="0" tIns="0" rIns="0" bIns="0" rtlCol="0"/>
            <a:lstStyle/>
            <a:p>
              <a:endParaRPr dirty="0"/>
            </a:p>
          </p:txBody>
        </p:sp>
      </p:grpSp>
      <p:sp>
        <p:nvSpPr>
          <p:cNvPr id="32" name="object 32"/>
          <p:cNvSpPr txBox="1"/>
          <p:nvPr/>
        </p:nvSpPr>
        <p:spPr>
          <a:xfrm>
            <a:off x="3549497" y="4969344"/>
            <a:ext cx="4066540" cy="1256754"/>
          </a:xfrm>
          <a:prstGeom prst="rect">
            <a:avLst/>
          </a:prstGeom>
        </p:spPr>
        <p:txBody>
          <a:bodyPr vert="horz" wrap="square" lIns="0" tIns="12700" rIns="0" bIns="0" rtlCol="0">
            <a:spAutoFit/>
          </a:bodyPr>
          <a:lstStyle/>
          <a:p>
            <a:pPr marL="355600" marR="5080" indent="-343535">
              <a:lnSpc>
                <a:spcPct val="100000"/>
              </a:lnSpc>
              <a:spcBef>
                <a:spcPts val="100"/>
              </a:spcBef>
              <a:buAutoNum type="arabicPeriod"/>
              <a:tabLst>
                <a:tab pos="355600" algn="l"/>
                <a:tab pos="356235" algn="l"/>
              </a:tabLst>
            </a:pPr>
            <a:r>
              <a:rPr lang="fr-FR" sz="1600" b="1" dirty="0">
                <a:solidFill>
                  <a:srgbClr val="FFFFFF"/>
                </a:solidFill>
                <a:cs typeface="Calibri"/>
              </a:rPr>
              <a:t>Suivi des personnes vaccinées pour obtenir des témoignages
</a:t>
            </a:r>
            <a:r>
              <a:rPr lang="fr-FR" sz="1600" b="1" spc="-5" dirty="0">
                <a:solidFill>
                  <a:srgbClr val="FFFFFF"/>
                </a:solidFill>
                <a:cs typeface="Calibri"/>
              </a:rPr>
              <a:t>Produire des preuves de l’innocuité et de l’efficacité du vaccin et du bien-être après la vaccination</a:t>
            </a:r>
            <a:endParaRPr sz="1600" dirty="0">
              <a:latin typeface="Calibri"/>
              <a:cs typeface="Calibri"/>
            </a:endParaRPr>
          </a:p>
        </p:txBody>
      </p:sp>
      <p:pic>
        <p:nvPicPr>
          <p:cNvPr id="33" name="object 33"/>
          <p:cNvPicPr/>
          <p:nvPr/>
        </p:nvPicPr>
        <p:blipFill>
          <a:blip r:embed="rId6" cstate="print"/>
          <a:stretch>
            <a:fillRect/>
          </a:stretch>
        </p:blipFill>
        <p:spPr>
          <a:xfrm>
            <a:off x="8205838" y="4889156"/>
            <a:ext cx="3797274" cy="1352524"/>
          </a:xfrm>
          <a:prstGeom prst="rect">
            <a:avLst/>
          </a:prstGeom>
        </p:spPr>
      </p:pic>
      <p:sp>
        <p:nvSpPr>
          <p:cNvPr id="34" name="object 34"/>
          <p:cNvSpPr/>
          <p:nvPr/>
        </p:nvSpPr>
        <p:spPr>
          <a:xfrm>
            <a:off x="304914" y="3063779"/>
            <a:ext cx="11584940" cy="0"/>
          </a:xfrm>
          <a:custGeom>
            <a:avLst/>
            <a:gdLst/>
            <a:ahLst/>
            <a:cxnLst/>
            <a:rect l="l" t="t" r="r" b="b"/>
            <a:pathLst>
              <a:path w="11584940">
                <a:moveTo>
                  <a:pt x="0" y="0"/>
                </a:moveTo>
                <a:lnTo>
                  <a:pt x="11584444" y="0"/>
                </a:lnTo>
              </a:path>
            </a:pathLst>
          </a:custGeom>
          <a:ln w="6479">
            <a:solidFill>
              <a:srgbClr val="A5A5A5"/>
            </a:solidFill>
            <a:prstDash val="sysDot"/>
          </a:ln>
        </p:spPr>
        <p:txBody>
          <a:bodyPr wrap="square" lIns="0" tIns="0" rIns="0" bIns="0" rtlCol="0"/>
          <a:lstStyle/>
          <a:p>
            <a:endParaRPr dirty="0"/>
          </a:p>
        </p:txBody>
      </p:sp>
      <p:sp>
        <p:nvSpPr>
          <p:cNvPr id="35" name="object 35"/>
          <p:cNvSpPr/>
          <p:nvPr/>
        </p:nvSpPr>
        <p:spPr>
          <a:xfrm>
            <a:off x="304914" y="4717256"/>
            <a:ext cx="11584940" cy="0"/>
          </a:xfrm>
          <a:custGeom>
            <a:avLst/>
            <a:gdLst/>
            <a:ahLst/>
            <a:cxnLst/>
            <a:rect l="l" t="t" r="r" b="b"/>
            <a:pathLst>
              <a:path w="11584940">
                <a:moveTo>
                  <a:pt x="0" y="0"/>
                </a:moveTo>
                <a:lnTo>
                  <a:pt x="11584444" y="0"/>
                </a:lnTo>
              </a:path>
            </a:pathLst>
          </a:custGeom>
          <a:ln w="6479">
            <a:solidFill>
              <a:srgbClr val="A5A5A5"/>
            </a:solidFill>
            <a:prstDash val="sysDot"/>
          </a:ln>
        </p:spPr>
        <p:txBody>
          <a:bodyPr wrap="square" lIns="0" tIns="0" rIns="0" bIns="0" rtlCol="0"/>
          <a:lstStyle/>
          <a:p>
            <a:endParaRPr dirty="0"/>
          </a:p>
        </p:txBody>
      </p:sp>
      <p:sp>
        <p:nvSpPr>
          <p:cNvPr id="37" name="object 37"/>
          <p:cNvSpPr txBox="1">
            <a:spLocks noGrp="1"/>
          </p:cNvSpPr>
          <p:nvPr>
            <p:ph type="sldNum" sz="quarter" idx="7"/>
          </p:nvPr>
        </p:nvSpPr>
        <p:spPr>
          <a:prstGeom prst="rect">
            <a:avLst/>
          </a:prstGeom>
        </p:spPr>
        <p:txBody>
          <a:bodyPr vert="horz" wrap="square" lIns="0" tIns="0" rIns="0" bIns="0" rtlCol="0">
            <a:spAutoFit/>
          </a:bodyPr>
          <a:lstStyle/>
          <a:p>
            <a:pPr marL="41910">
              <a:lnSpc>
                <a:spcPts val="2010"/>
              </a:lnSpc>
            </a:pPr>
            <a:fld id="{81D60167-4931-47E6-BA6A-407CBD079E47}" type="slidenum">
              <a:rPr spc="15" dirty="0"/>
              <a:t>30</a:t>
            </a:fld>
            <a:endParaRPr spc="15" dirty="0"/>
          </a:p>
        </p:txBody>
      </p:sp>
      <p:sp>
        <p:nvSpPr>
          <p:cNvPr id="38" name="object 38">
            <a:extLst>
              <a:ext uri="{FF2B5EF4-FFF2-40B4-BE49-F238E27FC236}">
                <a16:creationId xmlns:a16="http://schemas.microsoft.com/office/drawing/2014/main" id="{C613E827-1AD2-4A83-AE51-C78203B2632F}"/>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
        <p:nvSpPr>
          <p:cNvPr id="39" name="TextBox 38">
            <a:extLst>
              <a:ext uri="{FF2B5EF4-FFF2-40B4-BE49-F238E27FC236}">
                <a16:creationId xmlns:a16="http://schemas.microsoft.com/office/drawing/2014/main" id="{95E16D66-C1CC-4071-8A8C-60BD73003BDA}"/>
              </a:ext>
            </a:extLst>
          </p:cNvPr>
          <p:cNvSpPr txBox="1"/>
          <p:nvPr/>
        </p:nvSpPr>
        <p:spPr>
          <a:xfrm>
            <a:off x="8276322" y="1787301"/>
            <a:ext cx="1716444" cy="1077218"/>
          </a:xfrm>
          <a:prstGeom prst="rect">
            <a:avLst/>
          </a:prstGeom>
          <a:solidFill>
            <a:srgbClr val="63A14D"/>
          </a:solidFill>
        </p:spPr>
        <p:txBody>
          <a:bodyPr wrap="square" rtlCol="0">
            <a:spAutoFit/>
          </a:bodyPr>
          <a:lstStyle/>
          <a:p>
            <a:pPr marL="171450" indent="-171450">
              <a:buFont typeface="Wingdings" panose="05000000000000000000" pitchFamily="2" charset="2"/>
              <a:buChar char="§"/>
            </a:pPr>
            <a:r>
              <a:rPr lang="gsw-FR" sz="1600" dirty="0">
                <a:solidFill>
                  <a:schemeClr val="bg1"/>
                </a:solidFill>
              </a:rPr>
              <a:t>Passages à la TV/radio</a:t>
            </a:r>
          </a:p>
          <a:p>
            <a:pPr marL="171450" indent="-171450">
              <a:buFont typeface="Wingdings" panose="05000000000000000000" pitchFamily="2" charset="2"/>
              <a:buChar char="§"/>
            </a:pPr>
            <a:r>
              <a:rPr lang="gsw-FR" sz="1600" dirty="0">
                <a:solidFill>
                  <a:schemeClr val="bg1"/>
                </a:solidFill>
              </a:rPr>
              <a:t>Courtes vidéos</a:t>
            </a:r>
          </a:p>
          <a:p>
            <a:pPr marL="171450" indent="-171450">
              <a:buFont typeface="Wingdings" panose="05000000000000000000" pitchFamily="2" charset="2"/>
              <a:buChar char="§"/>
            </a:pPr>
            <a:r>
              <a:rPr lang="gsw-FR" sz="1600" dirty="0">
                <a:solidFill>
                  <a:schemeClr val="bg1"/>
                </a:solidFill>
              </a:rPr>
              <a:t>Journaux</a:t>
            </a:r>
          </a:p>
        </p:txBody>
      </p:sp>
      <p:sp>
        <p:nvSpPr>
          <p:cNvPr id="40" name="TextBox 39">
            <a:extLst>
              <a:ext uri="{FF2B5EF4-FFF2-40B4-BE49-F238E27FC236}">
                <a16:creationId xmlns:a16="http://schemas.microsoft.com/office/drawing/2014/main" id="{E7C0E5BB-392B-4599-BEB7-30FD5752361E}"/>
              </a:ext>
            </a:extLst>
          </p:cNvPr>
          <p:cNvSpPr txBox="1"/>
          <p:nvPr/>
        </p:nvSpPr>
        <p:spPr>
          <a:xfrm>
            <a:off x="10080257" y="1823490"/>
            <a:ext cx="1716444" cy="830997"/>
          </a:xfrm>
          <a:prstGeom prst="rect">
            <a:avLst/>
          </a:prstGeom>
          <a:solidFill>
            <a:srgbClr val="63A14D"/>
          </a:solidFill>
        </p:spPr>
        <p:txBody>
          <a:bodyPr wrap="square" rtlCol="0">
            <a:spAutoFit/>
          </a:bodyPr>
          <a:lstStyle/>
          <a:p>
            <a:pPr marL="171450" indent="-171450">
              <a:buFont typeface="Wingdings" panose="05000000000000000000" pitchFamily="2" charset="2"/>
              <a:buChar char="§"/>
            </a:pPr>
            <a:r>
              <a:rPr lang="gsw-FR" sz="1600" dirty="0">
                <a:solidFill>
                  <a:schemeClr val="bg1"/>
                </a:solidFill>
              </a:rPr>
              <a:t>Interviews</a:t>
            </a:r>
          </a:p>
          <a:p>
            <a:pPr marL="171450" indent="-171450">
              <a:buFont typeface="Wingdings" panose="05000000000000000000" pitchFamily="2" charset="2"/>
              <a:buChar char="§"/>
            </a:pPr>
            <a:r>
              <a:rPr lang="gsw-FR" sz="1600" dirty="0">
                <a:solidFill>
                  <a:schemeClr val="bg1"/>
                </a:solidFill>
              </a:rPr>
              <a:t>Médias sociaux</a:t>
            </a:r>
          </a:p>
          <a:p>
            <a:pPr marL="171450" indent="-171450">
              <a:buFont typeface="Wingdings" panose="05000000000000000000" pitchFamily="2" charset="2"/>
              <a:buChar char="§"/>
            </a:pPr>
            <a:r>
              <a:rPr lang="gsw-FR" sz="1600" dirty="0">
                <a:solidFill>
                  <a:schemeClr val="bg1"/>
                </a:solidFill>
              </a:rPr>
              <a:t>Réunions</a:t>
            </a:r>
          </a:p>
        </p:txBody>
      </p:sp>
      <p:sp>
        <p:nvSpPr>
          <p:cNvPr id="41" name="TextBox 40">
            <a:extLst>
              <a:ext uri="{FF2B5EF4-FFF2-40B4-BE49-F238E27FC236}">
                <a16:creationId xmlns:a16="http://schemas.microsoft.com/office/drawing/2014/main" id="{38BD0B9C-69EA-4039-8271-46E78F9EAA93}"/>
              </a:ext>
            </a:extLst>
          </p:cNvPr>
          <p:cNvSpPr txBox="1"/>
          <p:nvPr/>
        </p:nvSpPr>
        <p:spPr>
          <a:xfrm>
            <a:off x="8235957" y="3246782"/>
            <a:ext cx="1960461" cy="1323439"/>
          </a:xfrm>
          <a:prstGeom prst="rect">
            <a:avLst/>
          </a:prstGeom>
          <a:solidFill>
            <a:srgbClr val="63A14D"/>
          </a:solidFill>
        </p:spPr>
        <p:txBody>
          <a:bodyPr wrap="square" rtlCol="0">
            <a:spAutoFit/>
          </a:bodyPr>
          <a:lstStyle/>
          <a:p>
            <a:pPr marL="171450" indent="-171450">
              <a:buFont typeface="Wingdings" panose="05000000000000000000" pitchFamily="2" charset="2"/>
              <a:buChar char="§"/>
            </a:pPr>
            <a:r>
              <a:rPr lang="gsw-FR" sz="1600" dirty="0">
                <a:solidFill>
                  <a:schemeClr val="bg1"/>
                </a:solidFill>
              </a:rPr>
              <a:t>Passages à la TV/radio</a:t>
            </a:r>
          </a:p>
          <a:p>
            <a:pPr marL="171450" indent="-171450">
              <a:buFont typeface="Wingdings" panose="05000000000000000000" pitchFamily="2" charset="2"/>
              <a:buChar char="§"/>
            </a:pPr>
            <a:r>
              <a:rPr lang="gsw-FR" sz="1600" dirty="0">
                <a:solidFill>
                  <a:schemeClr val="bg1"/>
                </a:solidFill>
              </a:rPr>
              <a:t>Courtes vidéos</a:t>
            </a:r>
          </a:p>
          <a:p>
            <a:pPr marL="171450" indent="-171450">
              <a:buFont typeface="Wingdings" panose="05000000000000000000" pitchFamily="2" charset="2"/>
              <a:buChar char="§"/>
            </a:pPr>
            <a:r>
              <a:rPr lang="gsw-FR" sz="1600" dirty="0">
                <a:solidFill>
                  <a:schemeClr val="bg1"/>
                </a:solidFill>
              </a:rPr>
              <a:t>Journaux</a:t>
            </a:r>
          </a:p>
          <a:p>
            <a:pPr marL="171450" indent="-171450">
              <a:buFont typeface="Wingdings" panose="05000000000000000000" pitchFamily="2" charset="2"/>
              <a:buChar char="§"/>
            </a:pPr>
            <a:r>
              <a:rPr lang="gsw-FR" sz="1600" dirty="0">
                <a:solidFill>
                  <a:schemeClr val="bg1"/>
                </a:solidFill>
              </a:rPr>
              <a:t>Interviews</a:t>
            </a:r>
          </a:p>
        </p:txBody>
      </p:sp>
      <p:sp>
        <p:nvSpPr>
          <p:cNvPr id="42" name="TextBox 41">
            <a:extLst>
              <a:ext uri="{FF2B5EF4-FFF2-40B4-BE49-F238E27FC236}">
                <a16:creationId xmlns:a16="http://schemas.microsoft.com/office/drawing/2014/main" id="{1C5634C1-1D89-4572-AD52-458753F40429}"/>
              </a:ext>
            </a:extLst>
          </p:cNvPr>
          <p:cNvSpPr txBox="1"/>
          <p:nvPr/>
        </p:nvSpPr>
        <p:spPr>
          <a:xfrm>
            <a:off x="8269007" y="5007224"/>
            <a:ext cx="1716444" cy="1077218"/>
          </a:xfrm>
          <a:prstGeom prst="rect">
            <a:avLst/>
          </a:prstGeom>
          <a:solidFill>
            <a:srgbClr val="63A14D"/>
          </a:solidFill>
        </p:spPr>
        <p:txBody>
          <a:bodyPr wrap="square" rtlCol="0">
            <a:spAutoFit/>
          </a:bodyPr>
          <a:lstStyle/>
          <a:p>
            <a:pPr marL="171450" indent="-171450">
              <a:buFont typeface="Wingdings" panose="05000000000000000000" pitchFamily="2" charset="2"/>
              <a:buChar char="§"/>
            </a:pPr>
            <a:r>
              <a:rPr lang="gsw-FR" sz="1600" dirty="0">
                <a:solidFill>
                  <a:schemeClr val="bg1"/>
                </a:solidFill>
              </a:rPr>
              <a:t>Vidéos</a:t>
            </a:r>
          </a:p>
          <a:p>
            <a:pPr marL="171450" indent="-171450">
              <a:buFont typeface="Wingdings" panose="05000000000000000000" pitchFamily="2" charset="2"/>
              <a:buChar char="§"/>
            </a:pPr>
            <a:r>
              <a:rPr lang="gsw-FR" sz="1600" dirty="0">
                <a:solidFill>
                  <a:schemeClr val="bg1"/>
                </a:solidFill>
              </a:rPr>
              <a:t>Courtes vidéos</a:t>
            </a:r>
          </a:p>
          <a:p>
            <a:pPr marL="171450" indent="-171450">
              <a:buFont typeface="Wingdings" panose="05000000000000000000" pitchFamily="2" charset="2"/>
              <a:buChar char="§"/>
            </a:pPr>
            <a:r>
              <a:rPr lang="gsw-FR" sz="1600" dirty="0">
                <a:solidFill>
                  <a:schemeClr val="bg1"/>
                </a:solidFill>
              </a:rPr>
              <a:t>Journaux</a:t>
            </a:r>
          </a:p>
          <a:p>
            <a:pPr marL="171450" indent="-171450">
              <a:buFont typeface="Wingdings" panose="05000000000000000000" pitchFamily="2" charset="2"/>
              <a:buChar char="§"/>
            </a:pPr>
            <a:r>
              <a:rPr lang="gsw-FR" sz="1600" dirty="0">
                <a:solidFill>
                  <a:schemeClr val="bg1"/>
                </a:solidFill>
              </a:rPr>
              <a:t>Interviews</a:t>
            </a:r>
          </a:p>
        </p:txBody>
      </p:sp>
      <p:sp>
        <p:nvSpPr>
          <p:cNvPr id="43" name="TextBox 42">
            <a:extLst>
              <a:ext uri="{FF2B5EF4-FFF2-40B4-BE49-F238E27FC236}">
                <a16:creationId xmlns:a16="http://schemas.microsoft.com/office/drawing/2014/main" id="{5E214369-89AF-4EDE-8064-35C28A46AF05}"/>
              </a:ext>
            </a:extLst>
          </p:cNvPr>
          <p:cNvSpPr txBox="1"/>
          <p:nvPr/>
        </p:nvSpPr>
        <p:spPr>
          <a:xfrm>
            <a:off x="10196418" y="3327096"/>
            <a:ext cx="1773130" cy="1077218"/>
          </a:xfrm>
          <a:prstGeom prst="rect">
            <a:avLst/>
          </a:prstGeom>
          <a:solidFill>
            <a:srgbClr val="63A14D"/>
          </a:solidFill>
        </p:spPr>
        <p:txBody>
          <a:bodyPr wrap="square" rtlCol="0">
            <a:spAutoFit/>
          </a:bodyPr>
          <a:lstStyle/>
          <a:p>
            <a:pPr marL="171450" indent="-171450">
              <a:buFont typeface="Wingdings" panose="05000000000000000000" pitchFamily="2" charset="2"/>
              <a:buChar char="§"/>
            </a:pPr>
            <a:r>
              <a:rPr lang="gsw-FR" sz="1600" dirty="0">
                <a:solidFill>
                  <a:schemeClr val="bg1"/>
                </a:solidFill>
              </a:rPr>
              <a:t>Médias sociaux</a:t>
            </a:r>
          </a:p>
          <a:p>
            <a:pPr marL="171450" indent="-171450">
              <a:buFont typeface="Wingdings" panose="05000000000000000000" pitchFamily="2" charset="2"/>
              <a:buChar char="§"/>
            </a:pPr>
            <a:r>
              <a:rPr lang="gsw-FR" sz="1600" dirty="0">
                <a:solidFill>
                  <a:schemeClr val="bg1"/>
                </a:solidFill>
              </a:rPr>
              <a:t>Communication interprocessus</a:t>
            </a:r>
          </a:p>
          <a:p>
            <a:pPr marL="171450" indent="-171450">
              <a:buFont typeface="Wingdings" panose="05000000000000000000" pitchFamily="2" charset="2"/>
              <a:buChar char="§"/>
            </a:pPr>
            <a:r>
              <a:rPr lang="gsw-FR" sz="1600" dirty="0">
                <a:solidFill>
                  <a:schemeClr val="bg1"/>
                </a:solidFill>
              </a:rPr>
              <a:t>Réunions</a:t>
            </a:r>
          </a:p>
        </p:txBody>
      </p:sp>
      <p:sp>
        <p:nvSpPr>
          <p:cNvPr id="44" name="TextBox 43">
            <a:extLst>
              <a:ext uri="{FF2B5EF4-FFF2-40B4-BE49-F238E27FC236}">
                <a16:creationId xmlns:a16="http://schemas.microsoft.com/office/drawing/2014/main" id="{E5B73D89-80B6-46FB-A6E6-73039E3E7D2A}"/>
              </a:ext>
            </a:extLst>
          </p:cNvPr>
          <p:cNvSpPr txBox="1"/>
          <p:nvPr/>
        </p:nvSpPr>
        <p:spPr>
          <a:xfrm>
            <a:off x="10048620" y="4995599"/>
            <a:ext cx="1898637" cy="1077218"/>
          </a:xfrm>
          <a:prstGeom prst="rect">
            <a:avLst/>
          </a:prstGeom>
          <a:solidFill>
            <a:srgbClr val="63A14D"/>
          </a:solidFill>
        </p:spPr>
        <p:txBody>
          <a:bodyPr wrap="square" rtlCol="0">
            <a:spAutoFit/>
          </a:bodyPr>
          <a:lstStyle/>
          <a:p>
            <a:pPr marL="171450" indent="-171450">
              <a:buFont typeface="Wingdings" panose="05000000000000000000" pitchFamily="2" charset="2"/>
              <a:buChar char="§"/>
            </a:pPr>
            <a:r>
              <a:rPr lang="gsw-FR" sz="1600" dirty="0">
                <a:solidFill>
                  <a:schemeClr val="bg1"/>
                </a:solidFill>
              </a:rPr>
              <a:t>Médias sociaux</a:t>
            </a:r>
          </a:p>
          <a:p>
            <a:pPr marL="171450" indent="-171450">
              <a:buFont typeface="Wingdings" panose="05000000000000000000" pitchFamily="2" charset="2"/>
              <a:buChar char="§"/>
            </a:pPr>
            <a:r>
              <a:rPr lang="gsw-FR" sz="1600" dirty="0">
                <a:solidFill>
                  <a:schemeClr val="bg1"/>
                </a:solidFill>
              </a:rPr>
              <a:t>Communication interprocessus</a:t>
            </a:r>
          </a:p>
          <a:p>
            <a:pPr marL="171450" indent="-171450">
              <a:buFont typeface="Wingdings" panose="05000000000000000000" pitchFamily="2" charset="2"/>
              <a:buChar char="§"/>
            </a:pPr>
            <a:r>
              <a:rPr lang="gsw-FR" sz="1600" dirty="0">
                <a:solidFill>
                  <a:schemeClr val="bg1"/>
                </a:solidFill>
              </a:rPr>
              <a:t>Réunions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494002" y="3504958"/>
            <a:ext cx="10490034" cy="2517482"/>
          </a:xfrm>
          <a:prstGeom prst="rect">
            <a:avLst/>
          </a:prstGeom>
        </p:spPr>
      </p:pic>
      <p:sp>
        <p:nvSpPr>
          <p:cNvPr id="3" name="object 3"/>
          <p:cNvSpPr txBox="1">
            <a:spLocks noGrp="1"/>
          </p:cNvSpPr>
          <p:nvPr>
            <p:ph type="title"/>
          </p:nvPr>
        </p:nvSpPr>
        <p:spPr>
          <a:xfrm>
            <a:off x="1915566" y="175732"/>
            <a:ext cx="9229547" cy="505267"/>
          </a:xfrm>
          <a:prstGeom prst="rect">
            <a:avLst/>
          </a:prstGeom>
        </p:spPr>
        <p:txBody>
          <a:bodyPr vert="horz" wrap="square" lIns="0" tIns="12700" rIns="0" bIns="0" rtlCol="0">
            <a:spAutoFit/>
          </a:bodyPr>
          <a:lstStyle/>
          <a:p>
            <a:pPr marL="12700">
              <a:lnSpc>
                <a:spcPct val="100000"/>
              </a:lnSpc>
              <a:spcBef>
                <a:spcPts val="100"/>
              </a:spcBef>
            </a:pPr>
            <a:r>
              <a:rPr lang="fr-FR" sz="3200" spc="-5" dirty="0"/>
              <a:t>Gestion intégrée des rumeurs liées à la COVID-19</a:t>
            </a:r>
            <a:endParaRPr lang="fr-FR" sz="3200" dirty="0"/>
          </a:p>
        </p:txBody>
      </p:sp>
      <p:sp>
        <p:nvSpPr>
          <p:cNvPr id="4" name="object 4"/>
          <p:cNvSpPr txBox="1"/>
          <p:nvPr/>
        </p:nvSpPr>
        <p:spPr>
          <a:xfrm>
            <a:off x="2753537" y="1022299"/>
            <a:ext cx="5554345" cy="452755"/>
          </a:xfrm>
          <a:prstGeom prst="rect">
            <a:avLst/>
          </a:prstGeom>
        </p:spPr>
        <p:txBody>
          <a:bodyPr vert="horz" wrap="square" lIns="0" tIns="12700" rIns="0" bIns="0" rtlCol="0">
            <a:spAutoFit/>
          </a:bodyPr>
          <a:lstStyle/>
          <a:p>
            <a:pPr marL="12700">
              <a:lnSpc>
                <a:spcPct val="100000"/>
              </a:lnSpc>
              <a:spcBef>
                <a:spcPts val="100"/>
              </a:spcBef>
              <a:tabLst>
                <a:tab pos="2776855" algn="l"/>
                <a:tab pos="4328795" algn="l"/>
              </a:tabLst>
            </a:pPr>
            <a:r>
              <a:rPr lang="gsw-FR" sz="2800" dirty="0">
                <a:latin typeface="Calibri Light"/>
                <a:cs typeface="Calibri Light"/>
              </a:rPr>
              <a:t>Cadre                    </a:t>
            </a:r>
            <a:r>
              <a:rPr lang="gsw-FR" sz="2800" spc="-5" dirty="0">
                <a:latin typeface="Calibri Light"/>
                <a:cs typeface="Calibri Light"/>
              </a:rPr>
              <a:t>Outils</a:t>
            </a:r>
            <a:r>
              <a:rPr lang="gsw-FR" sz="2800" dirty="0">
                <a:latin typeface="Calibri Light"/>
                <a:cs typeface="Calibri Light"/>
              </a:rPr>
              <a:t>	</a:t>
            </a:r>
            <a:r>
              <a:rPr lang="gsw-FR" sz="2800" spc="-5" dirty="0">
                <a:latin typeface="Calibri Light"/>
                <a:cs typeface="Calibri Light"/>
              </a:rPr>
              <a:t>Capac</a:t>
            </a:r>
            <a:r>
              <a:rPr lang="gsw-FR" sz="2800" spc="-10" dirty="0">
                <a:latin typeface="Calibri Light"/>
                <a:cs typeface="Calibri Light"/>
              </a:rPr>
              <a:t>i</a:t>
            </a:r>
            <a:r>
              <a:rPr lang="gsw-FR" sz="2800" spc="5" dirty="0">
                <a:latin typeface="Calibri Light"/>
                <a:cs typeface="Calibri Light"/>
              </a:rPr>
              <a:t>té</a:t>
            </a:r>
            <a:endParaRPr lang="gsw-FR" sz="2800" dirty="0">
              <a:latin typeface="Calibri Light"/>
              <a:cs typeface="Calibri Light"/>
            </a:endParaRPr>
          </a:p>
        </p:txBody>
      </p:sp>
      <p:sp>
        <p:nvSpPr>
          <p:cNvPr id="5" name="object 5"/>
          <p:cNvSpPr txBox="1"/>
          <p:nvPr/>
        </p:nvSpPr>
        <p:spPr>
          <a:xfrm>
            <a:off x="174142" y="4640300"/>
            <a:ext cx="1358900" cy="628377"/>
          </a:xfrm>
          <a:prstGeom prst="rect">
            <a:avLst/>
          </a:prstGeom>
        </p:spPr>
        <p:txBody>
          <a:bodyPr vert="horz" wrap="square" lIns="0" tIns="12700" rIns="0" bIns="0" rtlCol="0">
            <a:spAutoFit/>
          </a:bodyPr>
          <a:lstStyle/>
          <a:p>
            <a:pPr marL="12700">
              <a:lnSpc>
                <a:spcPct val="100000"/>
              </a:lnSpc>
              <a:spcBef>
                <a:spcPts val="100"/>
              </a:spcBef>
            </a:pPr>
            <a:r>
              <a:rPr lang="gsw-FR" sz="2000">
                <a:latin typeface="Calibri Light"/>
                <a:cs typeface="Calibri Light"/>
              </a:rPr>
              <a:t>Principales variables</a:t>
            </a:r>
          </a:p>
        </p:txBody>
      </p:sp>
      <p:sp>
        <p:nvSpPr>
          <p:cNvPr id="6" name="object 6"/>
          <p:cNvSpPr txBox="1"/>
          <p:nvPr/>
        </p:nvSpPr>
        <p:spPr>
          <a:xfrm>
            <a:off x="4042498" y="2424138"/>
            <a:ext cx="3420745" cy="1443087"/>
          </a:xfrm>
          <a:prstGeom prst="rect">
            <a:avLst/>
          </a:prstGeom>
        </p:spPr>
        <p:txBody>
          <a:bodyPr vert="horz" wrap="square" lIns="0" tIns="12700" rIns="0" bIns="0" rtlCol="0">
            <a:spAutoFit/>
          </a:bodyPr>
          <a:lstStyle/>
          <a:p>
            <a:pPr marL="38100">
              <a:lnSpc>
                <a:spcPts val="2120"/>
              </a:lnSpc>
              <a:spcBef>
                <a:spcPts val="100"/>
              </a:spcBef>
            </a:pPr>
            <a:r>
              <a:rPr lang="gsw-FR" sz="2000" spc="-5" dirty="0">
                <a:latin typeface="Calibri Light"/>
                <a:cs typeface="Calibri Light"/>
              </a:rPr>
              <a:t>Fondée sur le Web</a:t>
            </a:r>
            <a:r>
              <a:rPr lang="gsw-FR" sz="2000" spc="-20" dirty="0">
                <a:latin typeface="Calibri Light"/>
                <a:cs typeface="Calibri Light"/>
              </a:rPr>
              <a:t> </a:t>
            </a:r>
            <a:r>
              <a:rPr lang="gsw-FR" sz="2000" dirty="0">
                <a:latin typeface="Calibri Light"/>
                <a:cs typeface="Calibri Light"/>
              </a:rPr>
              <a:t>–</a:t>
            </a:r>
          </a:p>
          <a:p>
            <a:pPr marL="127635" indent="-90170">
              <a:lnSpc>
                <a:spcPts val="3080"/>
              </a:lnSpc>
              <a:buSzPct val="95000"/>
              <a:buFont typeface="Arial MT"/>
              <a:buChar char="•"/>
              <a:tabLst>
                <a:tab pos="128270" algn="l"/>
              </a:tabLst>
            </a:pPr>
            <a:r>
              <a:rPr lang="gsw-FR" sz="2000" spc="-5" dirty="0">
                <a:latin typeface="Calibri Light"/>
                <a:cs typeface="Calibri Light"/>
              </a:rPr>
              <a:t>Connecte le centre,</a:t>
            </a:r>
            <a:r>
              <a:rPr lang="gsw-FR" sz="2000" dirty="0">
                <a:latin typeface="Calibri Light"/>
                <a:cs typeface="Calibri Light"/>
              </a:rPr>
              <a:t> les médias &amp; les médiaux sociaux + balayer (scruter)</a:t>
            </a:r>
          </a:p>
        </p:txBody>
      </p:sp>
      <p:sp>
        <p:nvSpPr>
          <p:cNvPr id="7" name="object 7"/>
          <p:cNvSpPr txBox="1"/>
          <p:nvPr/>
        </p:nvSpPr>
        <p:spPr>
          <a:xfrm>
            <a:off x="174142" y="1079538"/>
            <a:ext cx="1590040" cy="419667"/>
          </a:xfrm>
          <a:prstGeom prst="rect">
            <a:avLst/>
          </a:prstGeom>
        </p:spPr>
        <p:txBody>
          <a:bodyPr vert="horz" wrap="square" lIns="0" tIns="146050" rIns="0" bIns="0" rtlCol="0">
            <a:spAutoFit/>
          </a:bodyPr>
          <a:lstStyle/>
          <a:p>
            <a:pPr marL="12700" marR="5080">
              <a:lnSpc>
                <a:spcPct val="65000"/>
              </a:lnSpc>
              <a:spcBef>
                <a:spcPts val="1150"/>
              </a:spcBef>
            </a:pPr>
            <a:r>
              <a:rPr lang="en-ZA" sz="2500" spc="-5" dirty="0">
                <a:latin typeface="Calibri Light"/>
                <a:cs typeface="Calibri Light"/>
              </a:rPr>
              <a:t>Exigences</a:t>
            </a:r>
            <a:endParaRPr sz="2500" dirty="0">
              <a:latin typeface="Calibri Light"/>
              <a:cs typeface="Calibri Light"/>
            </a:endParaRPr>
          </a:p>
        </p:txBody>
      </p:sp>
      <p:sp>
        <p:nvSpPr>
          <p:cNvPr id="8" name="object 8"/>
          <p:cNvSpPr txBox="1"/>
          <p:nvPr/>
        </p:nvSpPr>
        <p:spPr>
          <a:xfrm>
            <a:off x="7984337" y="2559138"/>
            <a:ext cx="3160776" cy="597599"/>
          </a:xfrm>
          <a:prstGeom prst="rect">
            <a:avLst/>
          </a:prstGeom>
        </p:spPr>
        <p:txBody>
          <a:bodyPr vert="horz" wrap="square" lIns="0" tIns="12700" rIns="0" bIns="0" rtlCol="0">
            <a:spAutoFit/>
          </a:bodyPr>
          <a:lstStyle/>
          <a:p>
            <a:pPr marL="12700">
              <a:lnSpc>
                <a:spcPct val="100000"/>
              </a:lnSpc>
              <a:spcBef>
                <a:spcPts val="100"/>
              </a:spcBef>
            </a:pPr>
            <a:r>
              <a:rPr lang="gsw-FR" sz="1900" spc="-10">
                <a:latin typeface="Calibri Light"/>
                <a:cs typeface="Calibri Light"/>
              </a:rPr>
              <a:t>Au niveau des communautés</a:t>
            </a:r>
            <a:endParaRPr lang="gsw-FR" sz="1900">
              <a:latin typeface="Calibri Light"/>
              <a:cs typeface="Calibri Light"/>
            </a:endParaRPr>
          </a:p>
          <a:p>
            <a:pPr marL="97155" indent="-85090">
              <a:lnSpc>
                <a:spcPct val="100000"/>
              </a:lnSpc>
              <a:buSzPct val="94736"/>
              <a:buFont typeface="Arial MT"/>
              <a:buChar char="•"/>
              <a:tabLst>
                <a:tab pos="97790" algn="l"/>
              </a:tabLst>
            </a:pPr>
            <a:r>
              <a:rPr lang="gsw-FR" sz="1900" spc="-10">
                <a:latin typeface="Calibri Light"/>
                <a:cs typeface="Calibri Light"/>
              </a:rPr>
              <a:t> Réseaux communautaires</a:t>
            </a:r>
            <a:endParaRPr lang="gsw-FR" sz="1900">
              <a:latin typeface="Calibri Light"/>
              <a:cs typeface="Calibri Light"/>
            </a:endParaRPr>
          </a:p>
        </p:txBody>
      </p:sp>
      <p:sp>
        <p:nvSpPr>
          <p:cNvPr id="9" name="object 9"/>
          <p:cNvSpPr txBox="1"/>
          <p:nvPr/>
        </p:nvSpPr>
        <p:spPr>
          <a:xfrm>
            <a:off x="174142" y="2770809"/>
            <a:ext cx="2007235" cy="330835"/>
          </a:xfrm>
          <a:prstGeom prst="rect">
            <a:avLst/>
          </a:prstGeom>
        </p:spPr>
        <p:txBody>
          <a:bodyPr vert="horz" wrap="square" lIns="0" tIns="12700" rIns="0" bIns="0" rtlCol="0">
            <a:spAutoFit/>
          </a:bodyPr>
          <a:lstStyle/>
          <a:p>
            <a:pPr marL="12700">
              <a:lnSpc>
                <a:spcPct val="100000"/>
              </a:lnSpc>
              <a:spcBef>
                <a:spcPts val="100"/>
              </a:spcBef>
            </a:pPr>
            <a:r>
              <a:rPr lang="gsw-FR" sz="2000">
                <a:latin typeface="Calibri Light"/>
                <a:cs typeface="Calibri Light"/>
              </a:rPr>
              <a:t>Stratégie intégrée</a:t>
            </a:r>
          </a:p>
        </p:txBody>
      </p:sp>
      <p:grpSp>
        <p:nvGrpSpPr>
          <p:cNvPr id="10" name="object 10"/>
          <p:cNvGrpSpPr/>
          <p:nvPr/>
        </p:nvGrpSpPr>
        <p:grpSpPr>
          <a:xfrm>
            <a:off x="3241623" y="2743021"/>
            <a:ext cx="601980" cy="391160"/>
            <a:chOff x="3241623" y="2743021"/>
            <a:chExt cx="601980" cy="391160"/>
          </a:xfrm>
        </p:grpSpPr>
        <p:sp>
          <p:nvSpPr>
            <p:cNvPr id="11" name="object 11"/>
            <p:cNvSpPr/>
            <p:nvPr/>
          </p:nvSpPr>
          <p:spPr>
            <a:xfrm>
              <a:off x="3247923" y="2749321"/>
              <a:ext cx="589915" cy="378460"/>
            </a:xfrm>
            <a:custGeom>
              <a:avLst/>
              <a:gdLst/>
              <a:ahLst/>
              <a:cxnLst/>
              <a:rect l="l" t="t" r="r" b="b"/>
              <a:pathLst>
                <a:path w="589914" h="378460">
                  <a:moveTo>
                    <a:pt x="399961" y="0"/>
                  </a:moveTo>
                  <a:lnTo>
                    <a:pt x="399961" y="94322"/>
                  </a:lnTo>
                  <a:lnTo>
                    <a:pt x="0" y="94322"/>
                  </a:lnTo>
                  <a:lnTo>
                    <a:pt x="0" y="283324"/>
                  </a:lnTo>
                  <a:lnTo>
                    <a:pt x="399961" y="283324"/>
                  </a:lnTo>
                  <a:lnTo>
                    <a:pt x="399961" y="378002"/>
                  </a:lnTo>
                  <a:lnTo>
                    <a:pt x="589318" y="189001"/>
                  </a:lnTo>
                  <a:lnTo>
                    <a:pt x="399961" y="0"/>
                  </a:lnTo>
                  <a:close/>
                </a:path>
              </a:pathLst>
            </a:custGeom>
            <a:solidFill>
              <a:srgbClr val="5A9AD4"/>
            </a:solidFill>
          </p:spPr>
          <p:txBody>
            <a:bodyPr wrap="square" lIns="0" tIns="0" rIns="0" bIns="0" rtlCol="0"/>
            <a:lstStyle/>
            <a:p>
              <a:endParaRPr dirty="0"/>
            </a:p>
          </p:txBody>
        </p:sp>
        <p:sp>
          <p:nvSpPr>
            <p:cNvPr id="12" name="object 12"/>
            <p:cNvSpPr/>
            <p:nvPr/>
          </p:nvSpPr>
          <p:spPr>
            <a:xfrm>
              <a:off x="3247923" y="2749321"/>
              <a:ext cx="589915" cy="378460"/>
            </a:xfrm>
            <a:custGeom>
              <a:avLst/>
              <a:gdLst/>
              <a:ahLst/>
              <a:cxnLst/>
              <a:rect l="l" t="t" r="r" b="b"/>
              <a:pathLst>
                <a:path w="589914" h="378460">
                  <a:moveTo>
                    <a:pt x="0" y="94322"/>
                  </a:moveTo>
                  <a:lnTo>
                    <a:pt x="399961" y="94322"/>
                  </a:lnTo>
                  <a:lnTo>
                    <a:pt x="399961" y="0"/>
                  </a:lnTo>
                  <a:lnTo>
                    <a:pt x="589318" y="189001"/>
                  </a:lnTo>
                  <a:lnTo>
                    <a:pt x="399961" y="378002"/>
                  </a:lnTo>
                  <a:lnTo>
                    <a:pt x="399961" y="283324"/>
                  </a:lnTo>
                  <a:lnTo>
                    <a:pt x="0" y="283324"/>
                  </a:lnTo>
                  <a:lnTo>
                    <a:pt x="0" y="94322"/>
                  </a:lnTo>
                  <a:close/>
                </a:path>
              </a:pathLst>
            </a:custGeom>
            <a:ln w="12599">
              <a:solidFill>
                <a:srgbClr val="40709B"/>
              </a:solidFill>
            </a:ln>
          </p:spPr>
          <p:txBody>
            <a:bodyPr wrap="square" lIns="0" tIns="0" rIns="0" bIns="0" rtlCol="0"/>
            <a:lstStyle/>
            <a:p>
              <a:endParaRPr dirty="0"/>
            </a:p>
          </p:txBody>
        </p:sp>
      </p:grpSp>
      <p:sp>
        <p:nvSpPr>
          <p:cNvPr id="13" name="object 13"/>
          <p:cNvSpPr txBox="1"/>
          <p:nvPr/>
        </p:nvSpPr>
        <p:spPr>
          <a:xfrm>
            <a:off x="9265945" y="1032382"/>
            <a:ext cx="1677035" cy="452755"/>
          </a:xfrm>
          <a:prstGeom prst="rect">
            <a:avLst/>
          </a:prstGeom>
        </p:spPr>
        <p:txBody>
          <a:bodyPr vert="horz" wrap="square" lIns="0" tIns="12700" rIns="0" bIns="0" rtlCol="0">
            <a:spAutoFit/>
          </a:bodyPr>
          <a:lstStyle/>
          <a:p>
            <a:pPr marL="12700">
              <a:lnSpc>
                <a:spcPct val="100000"/>
              </a:lnSpc>
              <a:spcBef>
                <a:spcPts val="100"/>
              </a:spcBef>
            </a:pPr>
            <a:r>
              <a:rPr lang="gsw-FR" sz="2800" spc="-15">
                <a:latin typeface="Calibri Light"/>
                <a:cs typeface="Calibri Light"/>
              </a:rPr>
              <a:t>Partenariat</a:t>
            </a:r>
            <a:endParaRPr lang="gsw-FR" sz="2800">
              <a:latin typeface="Calibri Light"/>
              <a:cs typeface="Calibri Light"/>
            </a:endParaRPr>
          </a:p>
        </p:txBody>
      </p:sp>
      <p:grpSp>
        <p:nvGrpSpPr>
          <p:cNvPr id="14" name="object 14"/>
          <p:cNvGrpSpPr/>
          <p:nvPr/>
        </p:nvGrpSpPr>
        <p:grpSpPr>
          <a:xfrm>
            <a:off x="1971902" y="1195374"/>
            <a:ext cx="601980" cy="391160"/>
            <a:chOff x="1971902" y="1195374"/>
            <a:chExt cx="601980" cy="391160"/>
          </a:xfrm>
        </p:grpSpPr>
        <p:sp>
          <p:nvSpPr>
            <p:cNvPr id="15" name="object 15"/>
            <p:cNvSpPr/>
            <p:nvPr/>
          </p:nvSpPr>
          <p:spPr>
            <a:xfrm>
              <a:off x="1978202" y="1201674"/>
              <a:ext cx="589915" cy="378460"/>
            </a:xfrm>
            <a:custGeom>
              <a:avLst/>
              <a:gdLst/>
              <a:ahLst/>
              <a:cxnLst/>
              <a:rect l="l" t="t" r="r" b="b"/>
              <a:pathLst>
                <a:path w="589914" h="378459">
                  <a:moveTo>
                    <a:pt x="399961" y="0"/>
                  </a:moveTo>
                  <a:lnTo>
                    <a:pt x="399961" y="94322"/>
                  </a:lnTo>
                  <a:lnTo>
                    <a:pt x="0" y="94322"/>
                  </a:lnTo>
                  <a:lnTo>
                    <a:pt x="0" y="283679"/>
                  </a:lnTo>
                  <a:lnTo>
                    <a:pt x="399961" y="283679"/>
                  </a:lnTo>
                  <a:lnTo>
                    <a:pt x="399961" y="378371"/>
                  </a:lnTo>
                  <a:lnTo>
                    <a:pt x="589318" y="189001"/>
                  </a:lnTo>
                  <a:lnTo>
                    <a:pt x="399961" y="0"/>
                  </a:lnTo>
                  <a:close/>
                </a:path>
              </a:pathLst>
            </a:custGeom>
            <a:solidFill>
              <a:srgbClr val="5A9AD4"/>
            </a:solidFill>
          </p:spPr>
          <p:txBody>
            <a:bodyPr wrap="square" lIns="0" tIns="0" rIns="0" bIns="0" rtlCol="0"/>
            <a:lstStyle/>
            <a:p>
              <a:endParaRPr dirty="0"/>
            </a:p>
          </p:txBody>
        </p:sp>
        <p:sp>
          <p:nvSpPr>
            <p:cNvPr id="16" name="object 16"/>
            <p:cNvSpPr/>
            <p:nvPr/>
          </p:nvSpPr>
          <p:spPr>
            <a:xfrm>
              <a:off x="1978202" y="1201674"/>
              <a:ext cx="589915" cy="378460"/>
            </a:xfrm>
            <a:custGeom>
              <a:avLst/>
              <a:gdLst/>
              <a:ahLst/>
              <a:cxnLst/>
              <a:rect l="l" t="t" r="r" b="b"/>
              <a:pathLst>
                <a:path w="589914" h="378459">
                  <a:moveTo>
                    <a:pt x="0" y="94322"/>
                  </a:moveTo>
                  <a:lnTo>
                    <a:pt x="399961" y="94322"/>
                  </a:lnTo>
                  <a:lnTo>
                    <a:pt x="399961" y="0"/>
                  </a:lnTo>
                  <a:lnTo>
                    <a:pt x="589318" y="189001"/>
                  </a:lnTo>
                  <a:lnTo>
                    <a:pt x="399961" y="378371"/>
                  </a:lnTo>
                  <a:lnTo>
                    <a:pt x="399961" y="283679"/>
                  </a:lnTo>
                  <a:lnTo>
                    <a:pt x="0" y="283679"/>
                  </a:lnTo>
                  <a:lnTo>
                    <a:pt x="0" y="94322"/>
                  </a:lnTo>
                  <a:close/>
                </a:path>
              </a:pathLst>
            </a:custGeom>
            <a:ln w="12599">
              <a:solidFill>
                <a:srgbClr val="40709B"/>
              </a:solidFill>
            </a:ln>
          </p:spPr>
          <p:txBody>
            <a:bodyPr wrap="square" lIns="0" tIns="0" rIns="0" bIns="0" rtlCol="0"/>
            <a:lstStyle/>
            <a:p>
              <a:endParaRPr dirty="0"/>
            </a:p>
          </p:txBody>
        </p:sp>
      </p:gr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41910">
              <a:lnSpc>
                <a:spcPts val="2010"/>
              </a:lnSpc>
            </a:pPr>
            <a:fld id="{81D60167-4931-47E6-BA6A-407CBD079E47}" type="slidenum">
              <a:rPr spc="15" dirty="0"/>
              <a:t>31</a:t>
            </a:fld>
            <a:endParaRPr spc="15" dirty="0"/>
          </a:p>
        </p:txBody>
      </p:sp>
      <p:sp>
        <p:nvSpPr>
          <p:cNvPr id="19" name="object 38">
            <a:extLst>
              <a:ext uri="{FF2B5EF4-FFF2-40B4-BE49-F238E27FC236}">
                <a16:creationId xmlns:a16="http://schemas.microsoft.com/office/drawing/2014/main" id="{BFD6617F-F6A6-40D2-98CC-27566AFD0DD4}"/>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
        <p:nvSpPr>
          <p:cNvPr id="20" name="Oval 19">
            <a:extLst>
              <a:ext uri="{FF2B5EF4-FFF2-40B4-BE49-F238E27FC236}">
                <a16:creationId xmlns:a16="http://schemas.microsoft.com/office/drawing/2014/main" id="{F6E40DB7-2665-4E9D-8004-6A65E7B66A74}"/>
              </a:ext>
            </a:extLst>
          </p:cNvPr>
          <p:cNvSpPr/>
          <p:nvPr/>
        </p:nvSpPr>
        <p:spPr>
          <a:xfrm>
            <a:off x="7169150" y="4163845"/>
            <a:ext cx="1963964" cy="1235953"/>
          </a:xfrm>
          <a:prstGeom prst="ellipse">
            <a:avLst/>
          </a:prstGeom>
          <a:solidFill>
            <a:srgbClr val="FF0000"/>
          </a:solidFill>
          <a:ln w="19050"/>
        </p:spPr>
        <p:style>
          <a:lnRef idx="3">
            <a:schemeClr val="lt1"/>
          </a:lnRef>
          <a:fillRef idx="1">
            <a:schemeClr val="accent2"/>
          </a:fillRef>
          <a:effectRef idx="1">
            <a:schemeClr val="accent2"/>
          </a:effectRef>
          <a:fontRef idx="minor">
            <a:schemeClr val="lt1"/>
          </a:fontRef>
        </p:style>
        <p:txBody>
          <a:bodyPr rtlCol="0" anchor="ctr"/>
          <a:lstStyle/>
          <a:p>
            <a:pPr algn="ctr"/>
            <a:r>
              <a:rPr lang="fr-FR" b="1" dirty="0"/>
              <a:t>Impact estimé</a:t>
            </a:r>
          </a:p>
        </p:txBody>
      </p:sp>
      <p:sp>
        <p:nvSpPr>
          <p:cNvPr id="25" name="Oval 24">
            <a:extLst>
              <a:ext uri="{FF2B5EF4-FFF2-40B4-BE49-F238E27FC236}">
                <a16:creationId xmlns:a16="http://schemas.microsoft.com/office/drawing/2014/main" id="{F2688FF1-D534-4797-A623-1FA5686E61AA}"/>
              </a:ext>
            </a:extLst>
          </p:cNvPr>
          <p:cNvSpPr/>
          <p:nvPr/>
        </p:nvSpPr>
        <p:spPr>
          <a:xfrm>
            <a:off x="9133114" y="4058628"/>
            <a:ext cx="2483801" cy="1341170"/>
          </a:xfrm>
          <a:prstGeom prst="ellipse">
            <a:avLst/>
          </a:prstGeom>
          <a:solidFill>
            <a:srgbClr val="00B050"/>
          </a:solidFill>
          <a:ln w="19050"/>
        </p:spPr>
        <p:style>
          <a:lnRef idx="3">
            <a:schemeClr val="lt1"/>
          </a:lnRef>
          <a:fillRef idx="1">
            <a:schemeClr val="accent2"/>
          </a:fillRef>
          <a:effectRef idx="1">
            <a:schemeClr val="accent2"/>
          </a:effectRef>
          <a:fontRef idx="minor">
            <a:schemeClr val="lt1"/>
          </a:fontRef>
        </p:style>
        <p:txBody>
          <a:bodyPr rtlCol="0" anchor="ctr"/>
          <a:lstStyle/>
          <a:p>
            <a:pPr algn="ctr"/>
            <a:r>
              <a:rPr lang="fr-FR" sz="2400" b="1" dirty="0">
                <a:solidFill>
                  <a:schemeClr val="tx1"/>
                </a:solidFill>
              </a:rPr>
              <a:t>Réponse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5637" y="914044"/>
            <a:ext cx="10601274" cy="5261038"/>
          </a:xfrm>
          <a:prstGeom prst="rect">
            <a:avLst/>
          </a:prstGeom>
        </p:spPr>
      </p:pic>
      <p:sp>
        <p:nvSpPr>
          <p:cNvPr id="3" name="object 3"/>
          <p:cNvSpPr txBox="1">
            <a:spLocks noGrp="1"/>
          </p:cNvSpPr>
          <p:nvPr>
            <p:ph type="title"/>
          </p:nvPr>
        </p:nvSpPr>
        <p:spPr>
          <a:xfrm>
            <a:off x="1254861" y="238582"/>
            <a:ext cx="7819289" cy="505267"/>
          </a:xfrm>
          <a:prstGeom prst="rect">
            <a:avLst/>
          </a:prstGeom>
        </p:spPr>
        <p:txBody>
          <a:bodyPr vert="horz" wrap="square" lIns="0" tIns="12700" rIns="0" bIns="0" rtlCol="0">
            <a:spAutoFit/>
          </a:bodyPr>
          <a:lstStyle/>
          <a:p>
            <a:pPr marL="12700">
              <a:lnSpc>
                <a:spcPct val="100000"/>
              </a:lnSpc>
              <a:spcBef>
                <a:spcPts val="100"/>
              </a:spcBef>
            </a:pPr>
            <a:r>
              <a:rPr lang="gsw-FR" sz="3200" b="0" spc="-5">
                <a:latin typeface="Calibri Light"/>
                <a:cs typeface="Calibri Light"/>
              </a:rPr>
              <a:t>Processus de réponse aux rumeurs</a:t>
            </a:r>
            <a:endParaRPr lang="gsw-FR" sz="3200">
              <a:latin typeface="Calibri Light"/>
              <a:cs typeface="Calibri Light"/>
            </a:endParaRPr>
          </a:p>
        </p:txBody>
      </p:sp>
      <p:sp>
        <p:nvSpPr>
          <p:cNvPr id="5" name="object 5"/>
          <p:cNvSpPr txBox="1"/>
          <p:nvPr/>
        </p:nvSpPr>
        <p:spPr>
          <a:xfrm>
            <a:off x="6234456" y="3256457"/>
            <a:ext cx="1293672" cy="843821"/>
          </a:xfrm>
          <a:prstGeom prst="rect">
            <a:avLst/>
          </a:prstGeom>
        </p:spPr>
        <p:txBody>
          <a:bodyPr vert="horz" wrap="square" lIns="0" tIns="12700" rIns="0" bIns="0" rtlCol="0">
            <a:spAutoFit/>
          </a:bodyPr>
          <a:lstStyle/>
          <a:p>
            <a:pPr marL="174625" marR="5080" indent="-161925">
              <a:lnSpc>
                <a:spcPct val="100000"/>
              </a:lnSpc>
              <a:spcBef>
                <a:spcPts val="100"/>
              </a:spcBef>
              <a:buFont typeface="Arial" panose="020B0604020202020204" pitchFamily="34" charset="0"/>
              <a:buChar char="•"/>
            </a:pPr>
            <a:r>
              <a:rPr lang="gsw-FR" sz="1800" spc="-10" dirty="0">
                <a:latin typeface="Calibri"/>
                <a:cs typeface="Calibri"/>
              </a:rPr>
              <a:t>Rédaction de la réponse</a:t>
            </a:r>
            <a:endParaRPr lang="gsw-FR" sz="1800" dirty="0">
              <a:latin typeface="Calibri"/>
              <a:cs typeface="Calibri"/>
            </a:endParaRPr>
          </a:p>
        </p:txBody>
      </p:sp>
      <p:sp>
        <p:nvSpPr>
          <p:cNvPr id="7" name="object 7"/>
          <p:cNvSpPr txBox="1"/>
          <p:nvPr/>
        </p:nvSpPr>
        <p:spPr>
          <a:xfrm>
            <a:off x="8063400" y="3043245"/>
            <a:ext cx="1293672" cy="751488"/>
          </a:xfrm>
          <a:prstGeom prst="rect">
            <a:avLst/>
          </a:prstGeom>
        </p:spPr>
        <p:txBody>
          <a:bodyPr vert="horz" wrap="square" lIns="0" tIns="12700" rIns="0" bIns="0" rtlCol="0">
            <a:spAutoFit/>
          </a:bodyPr>
          <a:lstStyle/>
          <a:p>
            <a:pPr marL="174625" marR="5080" indent="-161925">
              <a:lnSpc>
                <a:spcPct val="100000"/>
              </a:lnSpc>
              <a:spcBef>
                <a:spcPts val="100"/>
              </a:spcBef>
              <a:buFont typeface="Arial" panose="020B0604020202020204" pitchFamily="34" charset="0"/>
              <a:buChar char="•"/>
            </a:pPr>
            <a:r>
              <a:rPr lang="gsw-FR" sz="1600" spc="-5" dirty="0">
                <a:cs typeface="Calibri"/>
              </a:rPr>
              <a:t>Conception de l’infographie</a:t>
            </a:r>
            <a:endParaRPr lang="gsw-FR" sz="1600" dirty="0">
              <a:latin typeface="Calibri"/>
              <a:cs typeface="Calibri"/>
            </a:endParaRPr>
          </a:p>
        </p:txBody>
      </p:sp>
      <p:sp>
        <p:nvSpPr>
          <p:cNvPr id="9" name="object 9"/>
          <p:cNvSpPr txBox="1"/>
          <p:nvPr/>
        </p:nvSpPr>
        <p:spPr>
          <a:xfrm>
            <a:off x="9868613" y="3256457"/>
            <a:ext cx="1229764" cy="566822"/>
          </a:xfrm>
          <a:prstGeom prst="rect">
            <a:avLst/>
          </a:prstGeom>
        </p:spPr>
        <p:txBody>
          <a:bodyPr vert="horz" wrap="square" lIns="0" tIns="12700" rIns="0" bIns="0" rtlCol="0">
            <a:spAutoFit/>
          </a:bodyPr>
          <a:lstStyle/>
          <a:p>
            <a:pPr marL="174625" marR="5080" indent="-161925">
              <a:lnSpc>
                <a:spcPct val="100000"/>
              </a:lnSpc>
              <a:spcBef>
                <a:spcPts val="100"/>
              </a:spcBef>
              <a:buFont typeface="Arial" panose="020B0604020202020204" pitchFamily="34" charset="0"/>
              <a:buChar char="•"/>
            </a:pPr>
            <a:r>
              <a:rPr lang="gsw-FR" spc="-5">
                <a:cs typeface="Calibri"/>
              </a:rPr>
              <a:t>Suivi de la </a:t>
            </a:r>
            <a:r>
              <a:rPr lang="gsw-FR" sz="1600" spc="-5">
                <a:cs typeface="Calibri"/>
              </a:rPr>
              <a:t>réponse</a:t>
            </a:r>
            <a:r>
              <a:rPr lang="gsw-FR" spc="-5">
                <a:cs typeface="Calibri"/>
              </a:rPr>
              <a:t> </a:t>
            </a:r>
            <a:endParaRPr lang="gsw-FR" sz="1800">
              <a:latin typeface="Calibri"/>
              <a:cs typeface="Calibri"/>
            </a:endParaRPr>
          </a:p>
        </p:txBody>
      </p:sp>
      <p:grpSp>
        <p:nvGrpSpPr>
          <p:cNvPr id="10" name="object 10"/>
          <p:cNvGrpSpPr/>
          <p:nvPr/>
        </p:nvGrpSpPr>
        <p:grpSpPr>
          <a:xfrm>
            <a:off x="3097085" y="4132084"/>
            <a:ext cx="5561330" cy="1282700"/>
            <a:chOff x="3097085" y="4132084"/>
            <a:chExt cx="5561330" cy="1282700"/>
          </a:xfrm>
        </p:grpSpPr>
        <p:pic>
          <p:nvPicPr>
            <p:cNvPr id="11" name="object 11"/>
            <p:cNvPicPr/>
            <p:nvPr/>
          </p:nvPicPr>
          <p:blipFill>
            <a:blip r:embed="rId3" cstate="print"/>
            <a:stretch>
              <a:fillRect/>
            </a:stretch>
          </p:blipFill>
          <p:spPr>
            <a:xfrm>
              <a:off x="3097085" y="4132084"/>
              <a:ext cx="1384553" cy="1282674"/>
            </a:xfrm>
            <a:prstGeom prst="rect">
              <a:avLst/>
            </a:prstGeom>
          </p:spPr>
        </p:pic>
        <p:pic>
          <p:nvPicPr>
            <p:cNvPr id="12" name="object 12"/>
            <p:cNvPicPr/>
            <p:nvPr/>
          </p:nvPicPr>
          <p:blipFill>
            <a:blip r:embed="rId4" cstate="print"/>
            <a:stretch>
              <a:fillRect/>
            </a:stretch>
          </p:blipFill>
          <p:spPr>
            <a:xfrm>
              <a:off x="7659725" y="4406404"/>
              <a:ext cx="998639" cy="998639"/>
            </a:xfrm>
            <a:prstGeom prst="rect">
              <a:avLst/>
            </a:prstGeom>
          </p:spPr>
        </p:pic>
      </p:gr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41910">
              <a:lnSpc>
                <a:spcPts val="2010"/>
              </a:lnSpc>
            </a:pPr>
            <a:fld id="{81D60167-4931-47E6-BA6A-407CBD079E47}" type="slidenum">
              <a:rPr spc="15" dirty="0"/>
              <a:t>32</a:t>
            </a:fld>
            <a:endParaRPr spc="15" dirty="0"/>
          </a:p>
        </p:txBody>
      </p:sp>
      <p:sp>
        <p:nvSpPr>
          <p:cNvPr id="15" name="object 38">
            <a:extLst>
              <a:ext uri="{FF2B5EF4-FFF2-40B4-BE49-F238E27FC236}">
                <a16:creationId xmlns:a16="http://schemas.microsoft.com/office/drawing/2014/main" id="{1EACF02F-79E7-4E1F-9D01-18AA0DDB226C}"/>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
        <p:nvSpPr>
          <p:cNvPr id="16" name="Rectangle: Rounded Corners 15">
            <a:extLst>
              <a:ext uri="{FF2B5EF4-FFF2-40B4-BE49-F238E27FC236}">
                <a16:creationId xmlns:a16="http://schemas.microsoft.com/office/drawing/2014/main" id="{82C9DB8B-8705-4251-99E6-4D910E0C0031}"/>
              </a:ext>
            </a:extLst>
          </p:cNvPr>
          <p:cNvSpPr/>
          <p:nvPr/>
        </p:nvSpPr>
        <p:spPr>
          <a:xfrm>
            <a:off x="847789" y="2894215"/>
            <a:ext cx="1429842" cy="12826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a:t>Rumeurs </a:t>
            </a:r>
            <a:r>
              <a:rPr lang="fr-FR" sz="1600" dirty="0"/>
              <a:t>identifiées</a:t>
            </a:r>
          </a:p>
        </p:txBody>
      </p:sp>
      <p:sp>
        <p:nvSpPr>
          <p:cNvPr id="17" name="Rectangle: Rounded Corners 16">
            <a:extLst>
              <a:ext uri="{FF2B5EF4-FFF2-40B4-BE49-F238E27FC236}">
                <a16:creationId xmlns:a16="http://schemas.microsoft.com/office/drawing/2014/main" id="{3A831C21-9596-4262-BB52-559052F91EB7}"/>
              </a:ext>
            </a:extLst>
          </p:cNvPr>
          <p:cNvSpPr/>
          <p:nvPr/>
        </p:nvSpPr>
        <p:spPr>
          <a:xfrm>
            <a:off x="1073150" y="3882264"/>
            <a:ext cx="1384554" cy="464820"/>
          </a:xfrm>
          <a:prstGeom prst="roundRect">
            <a:avLst/>
          </a:prstGeom>
          <a:solidFill>
            <a:srgbClr val="005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dirty="0"/>
              <a:t>Communauté</a:t>
            </a:r>
          </a:p>
          <a:p>
            <a:pPr algn="ctr"/>
            <a:r>
              <a:rPr lang="fr-FR" sz="1400" dirty="0"/>
              <a:t>Web</a:t>
            </a:r>
          </a:p>
        </p:txBody>
      </p:sp>
      <p:sp>
        <p:nvSpPr>
          <p:cNvPr id="22" name="Rectangle: Rounded Corners 21">
            <a:extLst>
              <a:ext uri="{FF2B5EF4-FFF2-40B4-BE49-F238E27FC236}">
                <a16:creationId xmlns:a16="http://schemas.microsoft.com/office/drawing/2014/main" id="{2EA06E74-8312-460A-ABA3-99113388911E}"/>
              </a:ext>
            </a:extLst>
          </p:cNvPr>
          <p:cNvSpPr/>
          <p:nvPr/>
        </p:nvSpPr>
        <p:spPr>
          <a:xfrm>
            <a:off x="6474915" y="2541298"/>
            <a:ext cx="1384554" cy="683502"/>
          </a:xfrm>
          <a:prstGeom prst="roundRect">
            <a:avLst/>
          </a:prstGeom>
          <a:solidFill>
            <a:srgbClr val="005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dirty="0"/>
              <a:t>Équipe chargée des médias sociaux</a:t>
            </a:r>
          </a:p>
        </p:txBody>
      </p:sp>
      <p:sp>
        <p:nvSpPr>
          <p:cNvPr id="23" name="Rectangle: Rounded Corners 22">
            <a:extLst>
              <a:ext uri="{FF2B5EF4-FFF2-40B4-BE49-F238E27FC236}">
                <a16:creationId xmlns:a16="http://schemas.microsoft.com/office/drawing/2014/main" id="{53A92A2A-5288-4F1C-B426-E602CB76420D}"/>
              </a:ext>
            </a:extLst>
          </p:cNvPr>
          <p:cNvSpPr/>
          <p:nvPr/>
        </p:nvSpPr>
        <p:spPr>
          <a:xfrm>
            <a:off x="8273729" y="3829462"/>
            <a:ext cx="1384554" cy="998639"/>
          </a:xfrm>
          <a:prstGeom prst="roundRect">
            <a:avLst/>
          </a:prstGeom>
          <a:solidFill>
            <a:srgbClr val="005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dirty="0"/>
              <a:t>Équipe chargée de la production des supports</a:t>
            </a:r>
          </a:p>
        </p:txBody>
      </p:sp>
      <p:sp>
        <p:nvSpPr>
          <p:cNvPr id="24" name="Rectangle: Rounded Corners 23">
            <a:extLst>
              <a:ext uri="{FF2B5EF4-FFF2-40B4-BE49-F238E27FC236}">
                <a16:creationId xmlns:a16="http://schemas.microsoft.com/office/drawing/2014/main" id="{0F28C73F-919A-4ED7-B4E9-9F7A9B3DE5CA}"/>
              </a:ext>
            </a:extLst>
          </p:cNvPr>
          <p:cNvSpPr/>
          <p:nvPr/>
        </p:nvSpPr>
        <p:spPr>
          <a:xfrm>
            <a:off x="10109797" y="2706540"/>
            <a:ext cx="1384554" cy="464820"/>
          </a:xfrm>
          <a:prstGeom prst="roundRect">
            <a:avLst/>
          </a:prstGeom>
          <a:solidFill>
            <a:srgbClr val="005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dirty="0"/>
              <a:t>Équipe chargée des données</a:t>
            </a:r>
          </a:p>
        </p:txBody>
      </p:sp>
      <p:sp>
        <p:nvSpPr>
          <p:cNvPr id="25" name="Rectangle: Rounded Corners 24">
            <a:extLst>
              <a:ext uri="{FF2B5EF4-FFF2-40B4-BE49-F238E27FC236}">
                <a16:creationId xmlns:a16="http://schemas.microsoft.com/office/drawing/2014/main" id="{928572B8-E563-4A3E-A218-9E27A1534F69}"/>
              </a:ext>
            </a:extLst>
          </p:cNvPr>
          <p:cNvSpPr/>
          <p:nvPr/>
        </p:nvSpPr>
        <p:spPr>
          <a:xfrm>
            <a:off x="2613698" y="2849410"/>
            <a:ext cx="1429842" cy="12826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600" dirty="0"/>
              <a:t>Classées par type et impact</a:t>
            </a:r>
          </a:p>
        </p:txBody>
      </p:sp>
      <p:sp>
        <p:nvSpPr>
          <p:cNvPr id="26" name="Rectangle: Rounded Corners 25">
            <a:extLst>
              <a:ext uri="{FF2B5EF4-FFF2-40B4-BE49-F238E27FC236}">
                <a16:creationId xmlns:a16="http://schemas.microsoft.com/office/drawing/2014/main" id="{40DE7815-4D34-4167-AF07-E853F5096872}"/>
              </a:ext>
            </a:extLst>
          </p:cNvPr>
          <p:cNvSpPr/>
          <p:nvPr/>
        </p:nvSpPr>
        <p:spPr>
          <a:xfrm>
            <a:off x="4315270" y="2894215"/>
            <a:ext cx="1800193" cy="12826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lgn="ctr">
              <a:buFont typeface="Arial" panose="020B0604020202020204" pitchFamily="34" charset="0"/>
              <a:buChar char="•"/>
            </a:pPr>
            <a:r>
              <a:rPr lang="fr-FR" dirty="0"/>
              <a:t>Rassemblées</a:t>
            </a:r>
          </a:p>
          <a:p>
            <a:pPr marL="285750" indent="-285750">
              <a:buFont typeface="Arial" panose="020B0604020202020204" pitchFamily="34" charset="0"/>
              <a:buChar char="•"/>
            </a:pPr>
            <a:r>
              <a:rPr lang="fr-FR" dirty="0"/>
              <a:t>Transmises à     </a:t>
            </a:r>
            <a:r>
              <a:rPr lang="fr-FR" sz="1600" dirty="0"/>
              <a:t>l’échelon</a:t>
            </a:r>
            <a:r>
              <a:rPr lang="fr-FR" dirty="0"/>
              <a:t> supérieur</a:t>
            </a:r>
          </a:p>
        </p:txBody>
      </p:sp>
      <p:sp>
        <p:nvSpPr>
          <p:cNvPr id="20" name="Rectangle: Rounded Corners 19">
            <a:extLst>
              <a:ext uri="{FF2B5EF4-FFF2-40B4-BE49-F238E27FC236}">
                <a16:creationId xmlns:a16="http://schemas.microsoft.com/office/drawing/2014/main" id="{F87A57EC-2F88-4103-A7A3-E84FB86A7D14}"/>
              </a:ext>
            </a:extLst>
          </p:cNvPr>
          <p:cNvSpPr/>
          <p:nvPr/>
        </p:nvSpPr>
        <p:spPr>
          <a:xfrm>
            <a:off x="2793276" y="2374536"/>
            <a:ext cx="1384554" cy="690649"/>
          </a:xfrm>
          <a:prstGeom prst="roundRect">
            <a:avLst/>
          </a:prstGeom>
          <a:solidFill>
            <a:srgbClr val="005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dirty="0"/>
              <a:t>Équipe chargée de s’occuper des rumeurs</a:t>
            </a:r>
          </a:p>
        </p:txBody>
      </p:sp>
      <p:sp>
        <p:nvSpPr>
          <p:cNvPr id="21" name="Rectangle: Rounded Corners 20">
            <a:extLst>
              <a:ext uri="{FF2B5EF4-FFF2-40B4-BE49-F238E27FC236}">
                <a16:creationId xmlns:a16="http://schemas.microsoft.com/office/drawing/2014/main" id="{9EA05D8E-35C6-4279-BBB1-F1D6A907630A}"/>
              </a:ext>
            </a:extLst>
          </p:cNvPr>
          <p:cNvSpPr/>
          <p:nvPr/>
        </p:nvSpPr>
        <p:spPr>
          <a:xfrm>
            <a:off x="4723614" y="4142042"/>
            <a:ext cx="1384554" cy="757346"/>
          </a:xfrm>
          <a:prstGeom prst="roundRect">
            <a:avLst/>
          </a:prstGeom>
          <a:solidFill>
            <a:srgbClr val="005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dirty="0"/>
              <a:t>Équipe chargée de s’occuper des rumeurs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2"/>
            <a:ext cx="1009802" cy="856792"/>
          </a:xfrm>
          <a:prstGeom prst="rect">
            <a:avLst/>
          </a:prstGeom>
        </p:spPr>
      </p:pic>
      <p:pic>
        <p:nvPicPr>
          <p:cNvPr id="3" name="object 3"/>
          <p:cNvPicPr/>
          <p:nvPr/>
        </p:nvPicPr>
        <p:blipFill>
          <a:blip r:embed="rId3" cstate="print"/>
          <a:stretch>
            <a:fillRect/>
          </a:stretch>
        </p:blipFill>
        <p:spPr>
          <a:xfrm>
            <a:off x="11192040" y="12"/>
            <a:ext cx="1000074" cy="914031"/>
          </a:xfrm>
          <a:prstGeom prst="rect">
            <a:avLst/>
          </a:prstGeom>
        </p:spPr>
      </p:pic>
      <p:pic>
        <p:nvPicPr>
          <p:cNvPr id="4" name="object 4"/>
          <p:cNvPicPr/>
          <p:nvPr/>
        </p:nvPicPr>
        <p:blipFill>
          <a:blip r:embed="rId4" cstate="print"/>
          <a:stretch>
            <a:fillRect/>
          </a:stretch>
        </p:blipFill>
        <p:spPr>
          <a:xfrm>
            <a:off x="1752708" y="1137944"/>
            <a:ext cx="9220091" cy="4343269"/>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41910">
              <a:lnSpc>
                <a:spcPts val="2010"/>
              </a:lnSpc>
            </a:pPr>
            <a:fld id="{81D60167-4931-47E6-BA6A-407CBD079E47}" type="slidenum">
              <a:rPr spc="15" dirty="0"/>
              <a:t>33</a:t>
            </a:fld>
            <a:endParaRPr spc="15" dirty="0"/>
          </a:p>
        </p:txBody>
      </p:sp>
      <p:sp>
        <p:nvSpPr>
          <p:cNvPr id="7" name="TextBox 6">
            <a:extLst>
              <a:ext uri="{FF2B5EF4-FFF2-40B4-BE49-F238E27FC236}">
                <a16:creationId xmlns:a16="http://schemas.microsoft.com/office/drawing/2014/main" id="{B3210A2C-DE8D-49DD-9DB3-CC0E180892C4}"/>
              </a:ext>
            </a:extLst>
          </p:cNvPr>
          <p:cNvSpPr txBox="1"/>
          <p:nvPr/>
        </p:nvSpPr>
        <p:spPr>
          <a:xfrm>
            <a:off x="1530350" y="1376787"/>
            <a:ext cx="5715000" cy="4401205"/>
          </a:xfrm>
          <a:prstGeom prst="rect">
            <a:avLst/>
          </a:prstGeom>
          <a:solidFill>
            <a:schemeClr val="bg1"/>
          </a:solidFill>
        </p:spPr>
        <p:txBody>
          <a:bodyPr wrap="square" rtlCol="0">
            <a:spAutoFit/>
          </a:bodyPr>
          <a:lstStyle/>
          <a:p>
            <a:pPr algn="r"/>
            <a:r>
              <a:rPr lang="fr-FR" sz="14000" dirty="0">
                <a:latin typeface="Monotype Corsiva" panose="03010101010201010101" pitchFamily="66" charset="0"/>
              </a:rPr>
              <a:t>Je vous remercie</a:t>
            </a:r>
          </a:p>
        </p:txBody>
      </p:sp>
      <p:sp>
        <p:nvSpPr>
          <p:cNvPr id="8" name="TextBox 7">
            <a:extLst>
              <a:ext uri="{FF2B5EF4-FFF2-40B4-BE49-F238E27FC236}">
                <a16:creationId xmlns:a16="http://schemas.microsoft.com/office/drawing/2014/main" id="{5C4D002E-36CC-4272-8FFE-FE0878ADE5CB}"/>
              </a:ext>
            </a:extLst>
          </p:cNvPr>
          <p:cNvSpPr txBox="1"/>
          <p:nvPr/>
        </p:nvSpPr>
        <p:spPr>
          <a:xfrm>
            <a:off x="6362753" y="914043"/>
            <a:ext cx="1415997" cy="914031"/>
          </a:xfrm>
          <a:prstGeom prst="rect">
            <a:avLst/>
          </a:prstGeom>
          <a:solidFill>
            <a:schemeClr val="bg1"/>
          </a:solidFill>
        </p:spPr>
        <p:txBody>
          <a:bodyPr wrap="square" rtlCol="0">
            <a:spAutoFit/>
          </a:bodyPr>
          <a:lstStyle/>
          <a:p>
            <a:endParaRPr lang="fr-FR" dirty="0"/>
          </a:p>
        </p:txBody>
      </p:sp>
      <p:sp>
        <p:nvSpPr>
          <p:cNvPr id="9" name="object 38">
            <a:extLst>
              <a:ext uri="{FF2B5EF4-FFF2-40B4-BE49-F238E27FC236}">
                <a16:creationId xmlns:a16="http://schemas.microsoft.com/office/drawing/2014/main" id="{E1009678-4976-4E4A-B94C-1425544CE0DD}"/>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5" y="6428879"/>
            <a:ext cx="12192635" cy="430530"/>
          </a:xfrm>
          <a:custGeom>
            <a:avLst/>
            <a:gdLst/>
            <a:ahLst/>
            <a:cxnLst/>
            <a:rect l="l" t="t" r="r" b="b"/>
            <a:pathLst>
              <a:path w="12192635" h="430529">
                <a:moveTo>
                  <a:pt x="12192114" y="0"/>
                </a:moveTo>
                <a:lnTo>
                  <a:pt x="0" y="0"/>
                </a:lnTo>
                <a:lnTo>
                  <a:pt x="0" y="430199"/>
                </a:lnTo>
                <a:lnTo>
                  <a:pt x="6096241" y="430199"/>
                </a:lnTo>
                <a:lnTo>
                  <a:pt x="12192114" y="430199"/>
                </a:lnTo>
                <a:lnTo>
                  <a:pt x="12192114" y="0"/>
                </a:lnTo>
                <a:close/>
              </a:path>
            </a:pathLst>
          </a:custGeom>
          <a:solidFill>
            <a:srgbClr val="2E571E"/>
          </a:solidFill>
        </p:spPr>
        <p:txBody>
          <a:bodyPr wrap="square" lIns="0" tIns="0" rIns="0" bIns="0" rtlCol="0"/>
          <a:lstStyle/>
          <a:p>
            <a:endParaRPr dirty="0"/>
          </a:p>
        </p:txBody>
      </p:sp>
      <p:pic>
        <p:nvPicPr>
          <p:cNvPr id="3" name="object 3"/>
          <p:cNvPicPr/>
          <p:nvPr/>
        </p:nvPicPr>
        <p:blipFill>
          <a:blip r:embed="rId2" cstate="print"/>
          <a:stretch>
            <a:fillRect/>
          </a:stretch>
        </p:blipFill>
        <p:spPr>
          <a:xfrm>
            <a:off x="3714483" y="661695"/>
            <a:ext cx="7491222" cy="5629313"/>
          </a:xfrm>
          <a:prstGeom prst="rect">
            <a:avLst/>
          </a:prstGeom>
        </p:spPr>
      </p:pic>
      <p:sp>
        <p:nvSpPr>
          <p:cNvPr id="4" name="object 4"/>
          <p:cNvSpPr txBox="1"/>
          <p:nvPr/>
        </p:nvSpPr>
        <p:spPr>
          <a:xfrm>
            <a:off x="163703" y="1164856"/>
            <a:ext cx="109855"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Arial MT"/>
                <a:cs typeface="Arial MT"/>
              </a:rPr>
              <a:t>•</a:t>
            </a:r>
          </a:p>
        </p:txBody>
      </p:sp>
      <p:sp>
        <p:nvSpPr>
          <p:cNvPr id="5" name="object 5"/>
          <p:cNvSpPr txBox="1"/>
          <p:nvPr/>
        </p:nvSpPr>
        <p:spPr>
          <a:xfrm>
            <a:off x="449541" y="1178547"/>
            <a:ext cx="6918959" cy="1779974"/>
          </a:xfrm>
          <a:prstGeom prst="rect">
            <a:avLst/>
          </a:prstGeom>
        </p:spPr>
        <p:txBody>
          <a:bodyPr vert="horz" wrap="square" lIns="0" tIns="12700" rIns="0" bIns="0" rtlCol="0">
            <a:spAutoFit/>
          </a:bodyPr>
          <a:lstStyle/>
          <a:p>
            <a:pPr marL="12700" marR="5080" algn="just">
              <a:lnSpc>
                <a:spcPct val="99800"/>
              </a:lnSpc>
              <a:spcBef>
                <a:spcPts val="100"/>
              </a:spcBef>
            </a:pPr>
            <a:r>
              <a:rPr lang="fr-FR" sz="1900" spc="-5" dirty="0">
                <a:latin typeface="Arial MT"/>
                <a:cs typeface="Arial MT"/>
              </a:rPr>
              <a:t>Le Groupe de travail technique pour l’introduction des vaccins contre la COVID-19 au Nigéria a continué de se réunir quotidiennement afin de suivre et de surveiller l’état de préparation au déploiement réussi des vaccins contre la COVID-19 au Nigéria.
</a:t>
            </a:r>
            <a:endParaRPr sz="1900" dirty="0">
              <a:latin typeface="Arial MT"/>
              <a:cs typeface="Arial MT"/>
            </a:endParaRPr>
          </a:p>
        </p:txBody>
      </p:sp>
      <p:sp>
        <p:nvSpPr>
          <p:cNvPr id="7" name="object 7"/>
          <p:cNvSpPr txBox="1"/>
          <p:nvPr/>
        </p:nvSpPr>
        <p:spPr>
          <a:xfrm>
            <a:off x="145591" y="2851014"/>
            <a:ext cx="109855"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Arial MT"/>
                <a:cs typeface="Arial MT"/>
              </a:rPr>
              <a:t>•</a:t>
            </a:r>
          </a:p>
        </p:txBody>
      </p:sp>
      <p:sp>
        <p:nvSpPr>
          <p:cNvPr id="8" name="object 8"/>
          <p:cNvSpPr txBox="1"/>
          <p:nvPr/>
        </p:nvSpPr>
        <p:spPr>
          <a:xfrm>
            <a:off x="418425" y="2860762"/>
            <a:ext cx="6918325" cy="305212"/>
          </a:xfrm>
          <a:prstGeom prst="rect">
            <a:avLst/>
          </a:prstGeom>
        </p:spPr>
        <p:txBody>
          <a:bodyPr vert="horz" wrap="square" lIns="0" tIns="12700" rIns="0" bIns="0" rtlCol="0">
            <a:spAutoFit/>
          </a:bodyPr>
          <a:lstStyle/>
          <a:p>
            <a:pPr marL="12700">
              <a:lnSpc>
                <a:spcPct val="100000"/>
              </a:lnSpc>
              <a:spcBef>
                <a:spcPts val="100"/>
              </a:spcBef>
            </a:pPr>
            <a:r>
              <a:rPr lang="gsw-FR" sz="1900" spc="-5" dirty="0">
                <a:latin typeface="Arial MT"/>
                <a:cs typeface="Arial MT"/>
              </a:rPr>
              <a:t>Le GTT qui se réunit tous les jours, comprend 4 sous-groupes :</a:t>
            </a:r>
            <a:endParaRPr lang="gsw-FR" sz="1900" dirty="0">
              <a:latin typeface="Arial MT"/>
              <a:cs typeface="Arial MT"/>
            </a:endParaRPr>
          </a:p>
        </p:txBody>
      </p:sp>
      <p:sp>
        <p:nvSpPr>
          <p:cNvPr id="10" name="object 10"/>
          <p:cNvSpPr txBox="1"/>
          <p:nvPr/>
        </p:nvSpPr>
        <p:spPr>
          <a:xfrm>
            <a:off x="633602" y="3253935"/>
            <a:ext cx="144780" cy="1761489"/>
          </a:xfrm>
          <a:prstGeom prst="rect">
            <a:avLst/>
          </a:prstGeom>
        </p:spPr>
        <p:txBody>
          <a:bodyPr vert="horz" wrap="square" lIns="0" tIns="12700" rIns="0" bIns="0" rtlCol="0">
            <a:spAutoFit/>
          </a:bodyPr>
          <a:lstStyle/>
          <a:p>
            <a:pPr algn="just">
              <a:lnSpc>
                <a:spcPct val="149900"/>
              </a:lnSpc>
              <a:spcBef>
                <a:spcPts val="100"/>
              </a:spcBef>
            </a:pPr>
            <a:r>
              <a:rPr sz="1900" dirty="0">
                <a:latin typeface="Courier New"/>
                <a:cs typeface="Courier New"/>
              </a:rPr>
              <a:t>o  o  o  o</a:t>
            </a:r>
          </a:p>
        </p:txBody>
      </p:sp>
      <p:sp>
        <p:nvSpPr>
          <p:cNvPr id="11" name="object 11"/>
          <p:cNvSpPr txBox="1"/>
          <p:nvPr/>
        </p:nvSpPr>
        <p:spPr>
          <a:xfrm>
            <a:off x="963980" y="3288136"/>
            <a:ext cx="6227990" cy="1756891"/>
          </a:xfrm>
          <a:prstGeom prst="rect">
            <a:avLst/>
          </a:prstGeom>
        </p:spPr>
        <p:txBody>
          <a:bodyPr vert="horz" wrap="square" lIns="0" tIns="12700" rIns="0" bIns="0" rtlCol="0">
            <a:spAutoFit/>
          </a:bodyPr>
          <a:lstStyle/>
          <a:p>
            <a:pPr marL="12700" marR="286385">
              <a:lnSpc>
                <a:spcPct val="149600"/>
              </a:lnSpc>
              <a:spcBef>
                <a:spcPts val="100"/>
              </a:spcBef>
            </a:pPr>
            <a:r>
              <a:rPr lang="gsw-FR" sz="1900" spc="-5" dirty="0">
                <a:latin typeface="Arial MT"/>
                <a:cs typeface="Arial MT"/>
              </a:rPr>
              <a:t>Planification, coordination et prestation de services  </a:t>
            </a:r>
            <a:r>
              <a:rPr lang="gsw-FR" sz="1900" spc="-515" dirty="0">
                <a:latin typeface="Arial MT"/>
                <a:cs typeface="Arial MT"/>
              </a:rPr>
              <a:t> </a:t>
            </a:r>
            <a:r>
              <a:rPr lang="gsw-FR" sz="1900" spc="-5" dirty="0">
                <a:latin typeface="Arial MT"/>
                <a:cs typeface="Arial MT"/>
              </a:rPr>
              <a:t>Surveillance</a:t>
            </a:r>
            <a:r>
              <a:rPr lang="gsw-FR" sz="1900" spc="-15" dirty="0">
                <a:latin typeface="Arial MT"/>
                <a:cs typeface="Arial MT"/>
              </a:rPr>
              <a:t> et microplanification</a:t>
            </a:r>
            <a:endParaRPr lang="gsw-FR" sz="1900" dirty="0">
              <a:latin typeface="Arial MT"/>
              <a:cs typeface="Arial MT"/>
            </a:endParaRPr>
          </a:p>
          <a:p>
            <a:pPr marL="12700">
              <a:lnSpc>
                <a:spcPct val="100000"/>
              </a:lnSpc>
              <a:spcBef>
                <a:spcPts val="1135"/>
              </a:spcBef>
            </a:pPr>
            <a:r>
              <a:rPr lang="gsw-FR" sz="1900" spc="-5" dirty="0">
                <a:latin typeface="Arial MT"/>
                <a:cs typeface="Arial MT"/>
              </a:rPr>
              <a:t>Sécurité des vaccins, chaîne du froid et logistique</a:t>
            </a:r>
            <a:endParaRPr lang="gsw-FR" sz="1900" dirty="0">
              <a:latin typeface="Arial MT"/>
              <a:cs typeface="Arial MT"/>
            </a:endParaRPr>
          </a:p>
          <a:p>
            <a:pPr marL="12700">
              <a:lnSpc>
                <a:spcPct val="100000"/>
              </a:lnSpc>
              <a:spcBef>
                <a:spcPts val="1145"/>
              </a:spcBef>
            </a:pPr>
            <a:r>
              <a:rPr lang="gsw-FR" sz="1900" spc="-5" dirty="0">
                <a:latin typeface="Arial MT"/>
                <a:cs typeface="Arial MT"/>
              </a:rPr>
              <a:t>Communication des risques et génération de demandes</a:t>
            </a:r>
            <a:endParaRPr lang="gsw-FR" sz="1900" dirty="0">
              <a:latin typeface="Arial MT"/>
              <a:cs typeface="Arial MT"/>
            </a:endParaRPr>
          </a:p>
        </p:txBody>
      </p:sp>
      <p:sp>
        <p:nvSpPr>
          <p:cNvPr id="12" name="object 12"/>
          <p:cNvSpPr txBox="1"/>
          <p:nvPr/>
        </p:nvSpPr>
        <p:spPr>
          <a:xfrm>
            <a:off x="163703" y="5304866"/>
            <a:ext cx="109855"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Arial MT"/>
                <a:cs typeface="Arial MT"/>
              </a:rPr>
              <a:t>•</a:t>
            </a:r>
          </a:p>
        </p:txBody>
      </p:sp>
      <p:sp>
        <p:nvSpPr>
          <p:cNvPr id="13" name="object 13"/>
          <p:cNvSpPr txBox="1"/>
          <p:nvPr/>
        </p:nvSpPr>
        <p:spPr>
          <a:xfrm>
            <a:off x="449541" y="5318899"/>
            <a:ext cx="6920230" cy="1195199"/>
          </a:xfrm>
          <a:prstGeom prst="rect">
            <a:avLst/>
          </a:prstGeom>
        </p:spPr>
        <p:txBody>
          <a:bodyPr vert="horz" wrap="square" lIns="0" tIns="12700" rIns="0" bIns="0" rtlCol="0">
            <a:spAutoFit/>
          </a:bodyPr>
          <a:lstStyle/>
          <a:p>
            <a:pPr marL="12700" marR="5080" algn="just">
              <a:lnSpc>
                <a:spcPct val="100000"/>
              </a:lnSpc>
              <a:spcBef>
                <a:spcPts val="100"/>
              </a:spcBef>
            </a:pPr>
            <a:r>
              <a:rPr lang="fr-FR" sz="1900" spc="-5" dirty="0">
                <a:latin typeface="Arial MT"/>
                <a:cs typeface="Arial MT"/>
              </a:rPr>
              <a:t>Les sous-comités techniques ont travaillé pour s’assurer que le pays est bien préparé à vacciner les Nigérians avec des vaccins contre la COVID-19 sûrs et efficaces
</a:t>
            </a:r>
            <a:endParaRPr sz="1900" dirty="0">
              <a:latin typeface="Arial MT"/>
              <a:cs typeface="Arial MT"/>
            </a:endParaRPr>
          </a:p>
        </p:txBody>
      </p:sp>
      <p:grpSp>
        <p:nvGrpSpPr>
          <p:cNvPr id="14" name="object 14"/>
          <p:cNvGrpSpPr/>
          <p:nvPr/>
        </p:nvGrpSpPr>
        <p:grpSpPr>
          <a:xfrm>
            <a:off x="122396" y="110877"/>
            <a:ext cx="12070080" cy="5882005"/>
            <a:chOff x="122396" y="110877"/>
            <a:chExt cx="12070080" cy="5882005"/>
          </a:xfrm>
        </p:grpSpPr>
        <p:pic>
          <p:nvPicPr>
            <p:cNvPr id="15" name="object 15"/>
            <p:cNvPicPr/>
            <p:nvPr/>
          </p:nvPicPr>
          <p:blipFill>
            <a:blip r:embed="rId3" cstate="print"/>
            <a:stretch>
              <a:fillRect/>
            </a:stretch>
          </p:blipFill>
          <p:spPr>
            <a:xfrm>
              <a:off x="7824964" y="1442516"/>
              <a:ext cx="4279684" cy="4334040"/>
            </a:xfrm>
            <a:prstGeom prst="rect">
              <a:avLst/>
            </a:prstGeom>
          </p:spPr>
        </p:pic>
        <p:sp>
          <p:nvSpPr>
            <p:cNvPr id="16" name="object 16"/>
            <p:cNvSpPr/>
            <p:nvPr/>
          </p:nvSpPr>
          <p:spPr>
            <a:xfrm>
              <a:off x="7615085" y="1171079"/>
              <a:ext cx="4577080" cy="4821555"/>
            </a:xfrm>
            <a:custGeom>
              <a:avLst/>
              <a:gdLst/>
              <a:ahLst/>
              <a:cxnLst/>
              <a:rect l="l" t="t" r="r" b="b"/>
              <a:pathLst>
                <a:path w="4577080" h="4821555">
                  <a:moveTo>
                    <a:pt x="4577029" y="0"/>
                  </a:moveTo>
                  <a:lnTo>
                    <a:pt x="0" y="0"/>
                  </a:lnTo>
                  <a:lnTo>
                    <a:pt x="0" y="4821478"/>
                  </a:lnTo>
                  <a:lnTo>
                    <a:pt x="2288514" y="4821478"/>
                  </a:lnTo>
                  <a:lnTo>
                    <a:pt x="4577029" y="4821478"/>
                  </a:lnTo>
                  <a:lnTo>
                    <a:pt x="4577029" y="0"/>
                  </a:lnTo>
                  <a:close/>
                </a:path>
              </a:pathLst>
            </a:custGeom>
            <a:solidFill>
              <a:srgbClr val="FFFFFF">
                <a:alpha val="69999"/>
              </a:srgbClr>
            </a:solidFill>
          </p:spPr>
          <p:txBody>
            <a:bodyPr wrap="square" lIns="0" tIns="0" rIns="0" bIns="0" rtlCol="0"/>
            <a:lstStyle/>
            <a:p>
              <a:endParaRPr dirty="0"/>
            </a:p>
          </p:txBody>
        </p:sp>
        <p:sp>
          <p:nvSpPr>
            <p:cNvPr id="17" name="object 17"/>
            <p:cNvSpPr/>
            <p:nvPr/>
          </p:nvSpPr>
          <p:spPr>
            <a:xfrm>
              <a:off x="127076" y="115557"/>
              <a:ext cx="11911330" cy="609600"/>
            </a:xfrm>
            <a:custGeom>
              <a:avLst/>
              <a:gdLst/>
              <a:ahLst/>
              <a:cxnLst/>
              <a:rect l="l" t="t" r="r" b="b"/>
              <a:pathLst>
                <a:path w="11911330" h="609600">
                  <a:moveTo>
                    <a:pt x="5955487" y="609485"/>
                  </a:moveTo>
                  <a:lnTo>
                    <a:pt x="0" y="609485"/>
                  </a:lnTo>
                  <a:lnTo>
                    <a:pt x="0" y="0"/>
                  </a:lnTo>
                  <a:lnTo>
                    <a:pt x="11910961" y="0"/>
                  </a:lnTo>
                  <a:lnTo>
                    <a:pt x="11910961" y="609485"/>
                  </a:lnTo>
                  <a:lnTo>
                    <a:pt x="5955487" y="609485"/>
                  </a:lnTo>
                  <a:close/>
                </a:path>
              </a:pathLst>
            </a:custGeom>
            <a:ln w="9359">
              <a:solidFill>
                <a:srgbClr val="FFFFFF"/>
              </a:solidFill>
            </a:ln>
          </p:spPr>
          <p:txBody>
            <a:bodyPr wrap="square" lIns="0" tIns="0" rIns="0" bIns="0" rtlCol="0"/>
            <a:lstStyle/>
            <a:p>
              <a:endParaRPr dirty="0"/>
            </a:p>
          </p:txBody>
        </p:sp>
      </p:grpSp>
      <p:sp>
        <p:nvSpPr>
          <p:cNvPr id="18" name="object 18"/>
          <p:cNvSpPr txBox="1"/>
          <p:nvPr/>
        </p:nvSpPr>
        <p:spPr>
          <a:xfrm>
            <a:off x="11973496" y="6503657"/>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4</a:t>
            </a:r>
            <a:endParaRPr sz="1800" dirty="0">
              <a:latin typeface="Calibri"/>
              <a:cs typeface="Calibri"/>
            </a:endParaRPr>
          </a:p>
        </p:txBody>
      </p:sp>
      <p:sp>
        <p:nvSpPr>
          <p:cNvPr id="19" name="object 19"/>
          <p:cNvSpPr txBox="1">
            <a:spLocks noGrp="1"/>
          </p:cNvSpPr>
          <p:nvPr>
            <p:ph type="title"/>
          </p:nvPr>
        </p:nvSpPr>
        <p:spPr>
          <a:xfrm>
            <a:off x="114376" y="102857"/>
            <a:ext cx="3342640" cy="505267"/>
          </a:xfrm>
          <a:prstGeom prst="rect">
            <a:avLst/>
          </a:prstGeom>
        </p:spPr>
        <p:txBody>
          <a:bodyPr vert="horz" wrap="square" lIns="0" tIns="12700" rIns="0" bIns="0" rtlCol="0">
            <a:spAutoFit/>
          </a:bodyPr>
          <a:lstStyle/>
          <a:p>
            <a:pPr marL="12700">
              <a:lnSpc>
                <a:spcPct val="100000"/>
              </a:lnSpc>
              <a:spcBef>
                <a:spcPts val="100"/>
              </a:spcBef>
            </a:pPr>
            <a:r>
              <a:rPr lang="gsw-FR" sz="3200" spc="-5">
                <a:latin typeface="Arial"/>
                <a:cs typeface="Arial"/>
              </a:rPr>
              <a:t>Contexte (2/2)</a:t>
            </a:r>
            <a:endParaRPr lang="gsw-FR" sz="3200">
              <a:latin typeface="Arial"/>
              <a:cs typeface="Arial"/>
            </a:endParaRPr>
          </a:p>
        </p:txBody>
      </p:sp>
      <p:sp>
        <p:nvSpPr>
          <p:cNvPr id="20" name="object 38">
            <a:extLst>
              <a:ext uri="{FF2B5EF4-FFF2-40B4-BE49-F238E27FC236}">
                <a16:creationId xmlns:a16="http://schemas.microsoft.com/office/drawing/2014/main" id="{B8834F78-6E27-42CD-94CA-75440AA26C9F}"/>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69833" y="1293558"/>
            <a:ext cx="8368665" cy="751840"/>
            <a:chOff x="1769833" y="1293558"/>
            <a:chExt cx="8368665" cy="751840"/>
          </a:xfrm>
        </p:grpSpPr>
        <p:sp>
          <p:nvSpPr>
            <p:cNvPr id="3" name="object 3"/>
            <p:cNvSpPr/>
            <p:nvPr/>
          </p:nvSpPr>
          <p:spPr>
            <a:xfrm>
              <a:off x="1789201" y="1312926"/>
              <a:ext cx="8329930" cy="713105"/>
            </a:xfrm>
            <a:custGeom>
              <a:avLst/>
              <a:gdLst/>
              <a:ahLst/>
              <a:cxnLst/>
              <a:rect l="l" t="t" r="r" b="b"/>
              <a:pathLst>
                <a:path w="8329930" h="713105">
                  <a:moveTo>
                    <a:pt x="8329675" y="0"/>
                  </a:moveTo>
                  <a:lnTo>
                    <a:pt x="0" y="0"/>
                  </a:lnTo>
                  <a:lnTo>
                    <a:pt x="0" y="712800"/>
                  </a:lnTo>
                  <a:lnTo>
                    <a:pt x="4164838" y="712800"/>
                  </a:lnTo>
                  <a:lnTo>
                    <a:pt x="8329675" y="712800"/>
                  </a:lnTo>
                  <a:lnTo>
                    <a:pt x="8329675" y="0"/>
                  </a:lnTo>
                  <a:close/>
                </a:path>
              </a:pathLst>
            </a:custGeom>
            <a:solidFill>
              <a:schemeClr val="bg1">
                <a:lumMod val="85000"/>
              </a:schemeClr>
            </a:solidFill>
          </p:spPr>
          <p:txBody>
            <a:bodyPr wrap="square" lIns="0" tIns="0" rIns="0" bIns="0" rtlCol="0"/>
            <a:lstStyle/>
            <a:p>
              <a:endParaRPr lang="gsw-FR" dirty="0"/>
            </a:p>
          </p:txBody>
        </p:sp>
        <p:sp>
          <p:nvSpPr>
            <p:cNvPr id="4" name="object 4"/>
            <p:cNvSpPr/>
            <p:nvPr/>
          </p:nvSpPr>
          <p:spPr>
            <a:xfrm>
              <a:off x="1789201" y="1312926"/>
              <a:ext cx="8329930" cy="713105"/>
            </a:xfrm>
            <a:custGeom>
              <a:avLst/>
              <a:gdLst/>
              <a:ahLst/>
              <a:cxnLst/>
              <a:rect l="l" t="t" r="r" b="b"/>
              <a:pathLst>
                <a:path w="8329930" h="713105">
                  <a:moveTo>
                    <a:pt x="4164838" y="712800"/>
                  </a:moveTo>
                  <a:lnTo>
                    <a:pt x="0" y="712800"/>
                  </a:lnTo>
                  <a:lnTo>
                    <a:pt x="0" y="0"/>
                  </a:lnTo>
                  <a:lnTo>
                    <a:pt x="8329675" y="0"/>
                  </a:lnTo>
                  <a:lnTo>
                    <a:pt x="8329675" y="712800"/>
                  </a:lnTo>
                  <a:lnTo>
                    <a:pt x="4164838" y="712800"/>
                  </a:lnTo>
                  <a:close/>
                </a:path>
              </a:pathLst>
            </a:custGeom>
            <a:ln w="38159">
              <a:solidFill>
                <a:srgbClr val="FFFFFF"/>
              </a:solidFill>
            </a:ln>
          </p:spPr>
          <p:txBody>
            <a:bodyPr wrap="square" lIns="0" tIns="0" rIns="0" bIns="0" rtlCol="0"/>
            <a:lstStyle/>
            <a:p>
              <a:endParaRPr lang="gsw-FR"/>
            </a:p>
          </p:txBody>
        </p:sp>
      </p:grpSp>
      <p:sp>
        <p:nvSpPr>
          <p:cNvPr id="5" name="object 5"/>
          <p:cNvSpPr txBox="1"/>
          <p:nvPr/>
        </p:nvSpPr>
        <p:spPr>
          <a:xfrm>
            <a:off x="2203462" y="1484541"/>
            <a:ext cx="1279525" cy="330835"/>
          </a:xfrm>
          <a:prstGeom prst="rect">
            <a:avLst/>
          </a:prstGeom>
        </p:spPr>
        <p:txBody>
          <a:bodyPr vert="horz" wrap="square" lIns="0" tIns="12700" rIns="0" bIns="0" rtlCol="0">
            <a:spAutoFit/>
          </a:bodyPr>
          <a:lstStyle/>
          <a:p>
            <a:pPr marL="12700">
              <a:lnSpc>
                <a:spcPct val="100000"/>
              </a:lnSpc>
              <a:spcBef>
                <a:spcPts val="100"/>
              </a:spcBef>
            </a:pPr>
            <a:r>
              <a:rPr lang="gsw-FR" sz="2000" b="1" spc="-5" dirty="0">
                <a:latin typeface="Calibri"/>
                <a:cs typeface="Calibri"/>
              </a:rPr>
              <a:t>Contexte</a:t>
            </a:r>
            <a:endParaRPr lang="gsw-FR" sz="2000" dirty="0">
              <a:latin typeface="Calibri"/>
              <a:cs typeface="Calibri"/>
            </a:endParaRPr>
          </a:p>
        </p:txBody>
      </p:sp>
      <p:grpSp>
        <p:nvGrpSpPr>
          <p:cNvPr id="6" name="object 6"/>
          <p:cNvGrpSpPr/>
          <p:nvPr/>
        </p:nvGrpSpPr>
        <p:grpSpPr>
          <a:xfrm>
            <a:off x="1770121" y="2216158"/>
            <a:ext cx="8368030" cy="722630"/>
            <a:chOff x="1770121" y="2216158"/>
            <a:chExt cx="8368030" cy="722630"/>
          </a:xfrm>
        </p:grpSpPr>
        <p:sp>
          <p:nvSpPr>
            <p:cNvPr id="7" name="object 7"/>
            <p:cNvSpPr/>
            <p:nvPr/>
          </p:nvSpPr>
          <p:spPr>
            <a:xfrm>
              <a:off x="1789201" y="2235238"/>
              <a:ext cx="8329930" cy="684530"/>
            </a:xfrm>
            <a:custGeom>
              <a:avLst/>
              <a:gdLst/>
              <a:ahLst/>
              <a:cxnLst/>
              <a:rect l="l" t="t" r="r" b="b"/>
              <a:pathLst>
                <a:path w="8329930" h="684530">
                  <a:moveTo>
                    <a:pt x="8329675" y="0"/>
                  </a:moveTo>
                  <a:lnTo>
                    <a:pt x="0" y="0"/>
                  </a:lnTo>
                  <a:lnTo>
                    <a:pt x="0" y="683996"/>
                  </a:lnTo>
                  <a:lnTo>
                    <a:pt x="4164838" y="683996"/>
                  </a:lnTo>
                  <a:lnTo>
                    <a:pt x="8329675" y="683996"/>
                  </a:lnTo>
                  <a:lnTo>
                    <a:pt x="8329675" y="0"/>
                  </a:lnTo>
                  <a:close/>
                </a:path>
              </a:pathLst>
            </a:custGeom>
            <a:solidFill>
              <a:srgbClr val="005000"/>
            </a:solidFill>
          </p:spPr>
          <p:txBody>
            <a:bodyPr wrap="square" lIns="0" tIns="0" rIns="0" bIns="0" rtlCol="0"/>
            <a:lstStyle/>
            <a:p>
              <a:endParaRPr dirty="0"/>
            </a:p>
          </p:txBody>
        </p:sp>
        <p:sp>
          <p:nvSpPr>
            <p:cNvPr id="8" name="object 8"/>
            <p:cNvSpPr/>
            <p:nvPr/>
          </p:nvSpPr>
          <p:spPr>
            <a:xfrm>
              <a:off x="1789201" y="2235238"/>
              <a:ext cx="8329930" cy="684530"/>
            </a:xfrm>
            <a:custGeom>
              <a:avLst/>
              <a:gdLst/>
              <a:ahLst/>
              <a:cxnLst/>
              <a:rect l="l" t="t" r="r" b="b"/>
              <a:pathLst>
                <a:path w="8329930" h="684530">
                  <a:moveTo>
                    <a:pt x="4164838" y="683996"/>
                  </a:moveTo>
                  <a:lnTo>
                    <a:pt x="0" y="683996"/>
                  </a:lnTo>
                  <a:lnTo>
                    <a:pt x="0" y="0"/>
                  </a:lnTo>
                  <a:lnTo>
                    <a:pt x="8329675" y="0"/>
                  </a:lnTo>
                  <a:lnTo>
                    <a:pt x="8329675" y="683996"/>
                  </a:lnTo>
                  <a:lnTo>
                    <a:pt x="4164838" y="683996"/>
                  </a:lnTo>
                  <a:close/>
                </a:path>
              </a:pathLst>
            </a:custGeom>
            <a:ln w="38159">
              <a:solidFill>
                <a:srgbClr val="FFFFFF"/>
              </a:solidFill>
            </a:ln>
          </p:spPr>
          <p:txBody>
            <a:bodyPr wrap="square" lIns="0" tIns="0" rIns="0" bIns="0" rtlCol="0"/>
            <a:lstStyle/>
            <a:p>
              <a:endParaRPr dirty="0"/>
            </a:p>
          </p:txBody>
        </p:sp>
      </p:grpSp>
      <p:grpSp>
        <p:nvGrpSpPr>
          <p:cNvPr id="9" name="object 9"/>
          <p:cNvGrpSpPr/>
          <p:nvPr/>
        </p:nvGrpSpPr>
        <p:grpSpPr>
          <a:xfrm>
            <a:off x="1770121" y="3158638"/>
            <a:ext cx="8368030" cy="748030"/>
            <a:chOff x="1770121" y="3158638"/>
            <a:chExt cx="8368030" cy="748030"/>
          </a:xfrm>
        </p:grpSpPr>
        <p:sp>
          <p:nvSpPr>
            <p:cNvPr id="10" name="object 10"/>
            <p:cNvSpPr/>
            <p:nvPr/>
          </p:nvSpPr>
          <p:spPr>
            <a:xfrm>
              <a:off x="1789201" y="3177717"/>
              <a:ext cx="8329930" cy="709930"/>
            </a:xfrm>
            <a:custGeom>
              <a:avLst/>
              <a:gdLst/>
              <a:ahLst/>
              <a:cxnLst/>
              <a:rect l="l" t="t" r="r" b="b"/>
              <a:pathLst>
                <a:path w="8329930" h="709929">
                  <a:moveTo>
                    <a:pt x="8329675" y="0"/>
                  </a:moveTo>
                  <a:lnTo>
                    <a:pt x="0" y="0"/>
                  </a:lnTo>
                  <a:lnTo>
                    <a:pt x="0" y="709561"/>
                  </a:lnTo>
                  <a:lnTo>
                    <a:pt x="4164838" y="709561"/>
                  </a:lnTo>
                  <a:lnTo>
                    <a:pt x="8329675" y="709561"/>
                  </a:lnTo>
                  <a:lnTo>
                    <a:pt x="8329675" y="0"/>
                  </a:lnTo>
                  <a:close/>
                </a:path>
              </a:pathLst>
            </a:custGeom>
            <a:solidFill>
              <a:schemeClr val="bg1">
                <a:lumMod val="85000"/>
              </a:schemeClr>
            </a:solidFill>
          </p:spPr>
          <p:txBody>
            <a:bodyPr wrap="square" lIns="0" tIns="0" rIns="0" bIns="0" rtlCol="0"/>
            <a:lstStyle/>
            <a:p>
              <a:endParaRPr dirty="0"/>
            </a:p>
          </p:txBody>
        </p:sp>
        <p:sp>
          <p:nvSpPr>
            <p:cNvPr id="11" name="object 11"/>
            <p:cNvSpPr/>
            <p:nvPr/>
          </p:nvSpPr>
          <p:spPr>
            <a:xfrm>
              <a:off x="1789201" y="3177717"/>
              <a:ext cx="8329930" cy="709930"/>
            </a:xfrm>
            <a:custGeom>
              <a:avLst/>
              <a:gdLst/>
              <a:ahLst/>
              <a:cxnLst/>
              <a:rect l="l" t="t" r="r" b="b"/>
              <a:pathLst>
                <a:path w="8329930" h="709929">
                  <a:moveTo>
                    <a:pt x="4164838" y="709561"/>
                  </a:moveTo>
                  <a:lnTo>
                    <a:pt x="0" y="709561"/>
                  </a:lnTo>
                  <a:lnTo>
                    <a:pt x="0" y="0"/>
                  </a:lnTo>
                  <a:lnTo>
                    <a:pt x="8329675" y="0"/>
                  </a:lnTo>
                  <a:lnTo>
                    <a:pt x="8329675" y="709561"/>
                  </a:lnTo>
                  <a:lnTo>
                    <a:pt x="4164838" y="709561"/>
                  </a:lnTo>
                  <a:close/>
                </a:path>
              </a:pathLst>
            </a:custGeom>
            <a:ln w="38159">
              <a:solidFill>
                <a:srgbClr val="FFFFFF"/>
              </a:solidFill>
            </a:ln>
          </p:spPr>
          <p:txBody>
            <a:bodyPr wrap="square" lIns="0" tIns="0" rIns="0" bIns="0" rtlCol="0"/>
            <a:lstStyle/>
            <a:p>
              <a:endParaRPr dirty="0"/>
            </a:p>
          </p:txBody>
        </p:sp>
      </p:grpSp>
      <p:sp>
        <p:nvSpPr>
          <p:cNvPr id="12" name="object 12"/>
          <p:cNvSpPr txBox="1">
            <a:spLocks noGrp="1"/>
          </p:cNvSpPr>
          <p:nvPr>
            <p:ph type="title"/>
          </p:nvPr>
        </p:nvSpPr>
        <p:spPr>
          <a:xfrm>
            <a:off x="4417098" y="382219"/>
            <a:ext cx="887094" cy="360680"/>
          </a:xfrm>
          <a:prstGeom prst="rect">
            <a:avLst/>
          </a:prstGeom>
        </p:spPr>
        <p:txBody>
          <a:bodyPr vert="horz" wrap="square" lIns="0" tIns="12700" rIns="0" bIns="0" rtlCol="0">
            <a:spAutoFit/>
          </a:bodyPr>
          <a:lstStyle/>
          <a:p>
            <a:pPr marL="12700">
              <a:lnSpc>
                <a:spcPct val="100000"/>
              </a:lnSpc>
              <a:spcBef>
                <a:spcPts val="100"/>
              </a:spcBef>
            </a:pPr>
            <a:r>
              <a:rPr lang="gsw-FR" spc="-10"/>
              <a:t>Aperçu</a:t>
            </a:r>
          </a:p>
        </p:txBody>
      </p:sp>
      <p:grpSp>
        <p:nvGrpSpPr>
          <p:cNvPr id="13" name="object 13"/>
          <p:cNvGrpSpPr/>
          <p:nvPr/>
        </p:nvGrpSpPr>
        <p:grpSpPr>
          <a:xfrm>
            <a:off x="0" y="999718"/>
            <a:ext cx="12193270" cy="1032510"/>
            <a:chOff x="0" y="999718"/>
            <a:chExt cx="12193270" cy="1032510"/>
          </a:xfrm>
        </p:grpSpPr>
        <p:pic>
          <p:nvPicPr>
            <p:cNvPr id="14" name="object 14"/>
            <p:cNvPicPr/>
            <p:nvPr/>
          </p:nvPicPr>
          <p:blipFill>
            <a:blip r:embed="rId2" cstate="print"/>
            <a:stretch>
              <a:fillRect/>
            </a:stretch>
          </p:blipFill>
          <p:spPr>
            <a:xfrm>
              <a:off x="0" y="999718"/>
              <a:ext cx="12192838" cy="387718"/>
            </a:xfrm>
            <a:prstGeom prst="rect">
              <a:avLst/>
            </a:prstGeom>
          </p:spPr>
        </p:pic>
        <p:sp>
          <p:nvSpPr>
            <p:cNvPr id="15" name="object 15"/>
            <p:cNvSpPr/>
            <p:nvPr/>
          </p:nvSpPr>
          <p:spPr>
            <a:xfrm>
              <a:off x="1109522" y="1069555"/>
              <a:ext cx="9465310" cy="27305"/>
            </a:xfrm>
            <a:custGeom>
              <a:avLst/>
              <a:gdLst/>
              <a:ahLst/>
              <a:cxnLst/>
              <a:rect l="l" t="t" r="r" b="b"/>
              <a:pathLst>
                <a:path w="9465310" h="27305">
                  <a:moveTo>
                    <a:pt x="0" y="27000"/>
                  </a:moveTo>
                  <a:lnTo>
                    <a:pt x="9464751" y="0"/>
                  </a:lnTo>
                </a:path>
              </a:pathLst>
            </a:custGeom>
            <a:ln w="6479">
              <a:solidFill>
                <a:srgbClr val="7E7E7E"/>
              </a:solidFill>
            </a:ln>
          </p:spPr>
          <p:txBody>
            <a:bodyPr wrap="square" lIns="0" tIns="0" rIns="0" bIns="0" rtlCol="0"/>
            <a:lstStyle/>
            <a:p>
              <a:endParaRPr dirty="0"/>
            </a:p>
          </p:txBody>
        </p:sp>
        <p:sp>
          <p:nvSpPr>
            <p:cNvPr id="16" name="object 16"/>
            <p:cNvSpPr/>
            <p:nvPr/>
          </p:nvSpPr>
          <p:spPr>
            <a:xfrm>
              <a:off x="1414437" y="1325156"/>
              <a:ext cx="200660" cy="700405"/>
            </a:xfrm>
            <a:custGeom>
              <a:avLst/>
              <a:gdLst/>
              <a:ahLst/>
              <a:cxnLst/>
              <a:rect l="l" t="t" r="r" b="b"/>
              <a:pathLst>
                <a:path w="200659" h="700405">
                  <a:moveTo>
                    <a:pt x="200164" y="0"/>
                  </a:moveTo>
                  <a:lnTo>
                    <a:pt x="0" y="0"/>
                  </a:lnTo>
                  <a:lnTo>
                    <a:pt x="0" y="700201"/>
                  </a:lnTo>
                  <a:lnTo>
                    <a:pt x="100088" y="700201"/>
                  </a:lnTo>
                  <a:lnTo>
                    <a:pt x="200164" y="700201"/>
                  </a:lnTo>
                  <a:lnTo>
                    <a:pt x="200164" y="0"/>
                  </a:lnTo>
                  <a:close/>
                </a:path>
              </a:pathLst>
            </a:custGeom>
            <a:solidFill>
              <a:srgbClr val="375622"/>
            </a:solidFill>
          </p:spPr>
          <p:txBody>
            <a:bodyPr wrap="square" lIns="0" tIns="0" rIns="0" bIns="0" rtlCol="0"/>
            <a:lstStyle/>
            <a:p>
              <a:endParaRPr dirty="0"/>
            </a:p>
          </p:txBody>
        </p:sp>
        <p:sp>
          <p:nvSpPr>
            <p:cNvPr id="17" name="object 17"/>
            <p:cNvSpPr/>
            <p:nvPr/>
          </p:nvSpPr>
          <p:spPr>
            <a:xfrm>
              <a:off x="1414437" y="1325156"/>
              <a:ext cx="200660" cy="700405"/>
            </a:xfrm>
            <a:custGeom>
              <a:avLst/>
              <a:gdLst/>
              <a:ahLst/>
              <a:cxnLst/>
              <a:rect l="l" t="t" r="r" b="b"/>
              <a:pathLst>
                <a:path w="200659" h="700405">
                  <a:moveTo>
                    <a:pt x="100088" y="700201"/>
                  </a:moveTo>
                  <a:lnTo>
                    <a:pt x="0" y="700201"/>
                  </a:lnTo>
                  <a:lnTo>
                    <a:pt x="0" y="0"/>
                  </a:lnTo>
                  <a:lnTo>
                    <a:pt x="200164" y="0"/>
                  </a:lnTo>
                  <a:lnTo>
                    <a:pt x="200164" y="700201"/>
                  </a:lnTo>
                  <a:lnTo>
                    <a:pt x="100088" y="700201"/>
                  </a:lnTo>
                  <a:close/>
                </a:path>
              </a:pathLst>
            </a:custGeom>
            <a:ln w="12599">
              <a:solidFill>
                <a:srgbClr val="40709B"/>
              </a:solidFill>
            </a:ln>
          </p:spPr>
          <p:txBody>
            <a:bodyPr wrap="square" lIns="0" tIns="0" rIns="0" bIns="0" rtlCol="0"/>
            <a:lstStyle/>
            <a:p>
              <a:endParaRPr dirty="0"/>
            </a:p>
          </p:txBody>
        </p:sp>
      </p:grpSp>
      <p:grpSp>
        <p:nvGrpSpPr>
          <p:cNvPr id="18" name="object 18"/>
          <p:cNvGrpSpPr/>
          <p:nvPr/>
        </p:nvGrpSpPr>
        <p:grpSpPr>
          <a:xfrm>
            <a:off x="1408137" y="2213101"/>
            <a:ext cx="213360" cy="712470"/>
            <a:chOff x="1408137" y="2213101"/>
            <a:chExt cx="213360" cy="712470"/>
          </a:xfrm>
        </p:grpSpPr>
        <p:sp>
          <p:nvSpPr>
            <p:cNvPr id="19" name="object 19"/>
            <p:cNvSpPr/>
            <p:nvPr/>
          </p:nvSpPr>
          <p:spPr>
            <a:xfrm>
              <a:off x="1414437" y="2219401"/>
              <a:ext cx="200660" cy="700405"/>
            </a:xfrm>
            <a:custGeom>
              <a:avLst/>
              <a:gdLst/>
              <a:ahLst/>
              <a:cxnLst/>
              <a:rect l="l" t="t" r="r" b="b"/>
              <a:pathLst>
                <a:path w="200659" h="700405">
                  <a:moveTo>
                    <a:pt x="200164" y="0"/>
                  </a:moveTo>
                  <a:lnTo>
                    <a:pt x="0" y="0"/>
                  </a:lnTo>
                  <a:lnTo>
                    <a:pt x="0" y="699833"/>
                  </a:lnTo>
                  <a:lnTo>
                    <a:pt x="100088" y="699833"/>
                  </a:lnTo>
                  <a:lnTo>
                    <a:pt x="200164" y="699833"/>
                  </a:lnTo>
                  <a:lnTo>
                    <a:pt x="200164" y="0"/>
                  </a:lnTo>
                  <a:close/>
                </a:path>
              </a:pathLst>
            </a:custGeom>
            <a:solidFill>
              <a:srgbClr val="375622"/>
            </a:solidFill>
          </p:spPr>
          <p:txBody>
            <a:bodyPr wrap="square" lIns="0" tIns="0" rIns="0" bIns="0" rtlCol="0"/>
            <a:lstStyle/>
            <a:p>
              <a:endParaRPr dirty="0"/>
            </a:p>
          </p:txBody>
        </p:sp>
        <p:sp>
          <p:nvSpPr>
            <p:cNvPr id="20" name="object 20"/>
            <p:cNvSpPr/>
            <p:nvPr/>
          </p:nvSpPr>
          <p:spPr>
            <a:xfrm>
              <a:off x="1414437" y="2219401"/>
              <a:ext cx="200660" cy="700405"/>
            </a:xfrm>
            <a:custGeom>
              <a:avLst/>
              <a:gdLst/>
              <a:ahLst/>
              <a:cxnLst/>
              <a:rect l="l" t="t" r="r" b="b"/>
              <a:pathLst>
                <a:path w="200659" h="700405">
                  <a:moveTo>
                    <a:pt x="100088" y="699833"/>
                  </a:moveTo>
                  <a:lnTo>
                    <a:pt x="0" y="699833"/>
                  </a:lnTo>
                  <a:lnTo>
                    <a:pt x="0" y="0"/>
                  </a:lnTo>
                  <a:lnTo>
                    <a:pt x="200164" y="0"/>
                  </a:lnTo>
                  <a:lnTo>
                    <a:pt x="200164" y="699833"/>
                  </a:lnTo>
                  <a:lnTo>
                    <a:pt x="100088" y="699833"/>
                  </a:lnTo>
                  <a:close/>
                </a:path>
              </a:pathLst>
            </a:custGeom>
            <a:ln w="12599">
              <a:solidFill>
                <a:srgbClr val="40709B"/>
              </a:solidFill>
            </a:ln>
          </p:spPr>
          <p:txBody>
            <a:bodyPr wrap="square" lIns="0" tIns="0" rIns="0" bIns="0" rtlCol="0"/>
            <a:lstStyle/>
            <a:p>
              <a:endParaRPr dirty="0"/>
            </a:p>
          </p:txBody>
        </p:sp>
      </p:grpSp>
      <p:grpSp>
        <p:nvGrpSpPr>
          <p:cNvPr id="21" name="object 21"/>
          <p:cNvGrpSpPr/>
          <p:nvPr/>
        </p:nvGrpSpPr>
        <p:grpSpPr>
          <a:xfrm>
            <a:off x="1407781" y="3181501"/>
            <a:ext cx="232410" cy="712470"/>
            <a:chOff x="1407781" y="3181501"/>
            <a:chExt cx="232410" cy="712470"/>
          </a:xfrm>
        </p:grpSpPr>
        <p:sp>
          <p:nvSpPr>
            <p:cNvPr id="22" name="object 22"/>
            <p:cNvSpPr/>
            <p:nvPr/>
          </p:nvSpPr>
          <p:spPr>
            <a:xfrm>
              <a:off x="1414081" y="3187801"/>
              <a:ext cx="219710" cy="700405"/>
            </a:xfrm>
            <a:custGeom>
              <a:avLst/>
              <a:gdLst/>
              <a:ahLst/>
              <a:cxnLst/>
              <a:rect l="l" t="t" r="r" b="b"/>
              <a:pathLst>
                <a:path w="219710" h="700404">
                  <a:moveTo>
                    <a:pt x="219240" y="0"/>
                  </a:moveTo>
                  <a:lnTo>
                    <a:pt x="0" y="0"/>
                  </a:lnTo>
                  <a:lnTo>
                    <a:pt x="0" y="699833"/>
                  </a:lnTo>
                  <a:lnTo>
                    <a:pt x="109804" y="699833"/>
                  </a:lnTo>
                  <a:lnTo>
                    <a:pt x="219240" y="699833"/>
                  </a:lnTo>
                  <a:lnTo>
                    <a:pt x="219240" y="0"/>
                  </a:lnTo>
                  <a:close/>
                </a:path>
              </a:pathLst>
            </a:custGeom>
            <a:solidFill>
              <a:srgbClr val="375622"/>
            </a:solidFill>
          </p:spPr>
          <p:txBody>
            <a:bodyPr wrap="square" lIns="0" tIns="0" rIns="0" bIns="0" rtlCol="0"/>
            <a:lstStyle/>
            <a:p>
              <a:endParaRPr dirty="0"/>
            </a:p>
          </p:txBody>
        </p:sp>
        <p:sp>
          <p:nvSpPr>
            <p:cNvPr id="23" name="object 23"/>
            <p:cNvSpPr/>
            <p:nvPr/>
          </p:nvSpPr>
          <p:spPr>
            <a:xfrm>
              <a:off x="1414081" y="3187801"/>
              <a:ext cx="219710" cy="700405"/>
            </a:xfrm>
            <a:custGeom>
              <a:avLst/>
              <a:gdLst/>
              <a:ahLst/>
              <a:cxnLst/>
              <a:rect l="l" t="t" r="r" b="b"/>
              <a:pathLst>
                <a:path w="219710" h="700404">
                  <a:moveTo>
                    <a:pt x="109804" y="699833"/>
                  </a:moveTo>
                  <a:lnTo>
                    <a:pt x="0" y="699833"/>
                  </a:lnTo>
                  <a:lnTo>
                    <a:pt x="0" y="0"/>
                  </a:lnTo>
                  <a:lnTo>
                    <a:pt x="219240" y="0"/>
                  </a:lnTo>
                  <a:lnTo>
                    <a:pt x="219240" y="699833"/>
                  </a:lnTo>
                  <a:lnTo>
                    <a:pt x="109804" y="699833"/>
                  </a:lnTo>
                  <a:close/>
                </a:path>
              </a:pathLst>
            </a:custGeom>
            <a:ln w="12599">
              <a:solidFill>
                <a:srgbClr val="40709B"/>
              </a:solidFill>
            </a:ln>
          </p:spPr>
          <p:txBody>
            <a:bodyPr wrap="square" lIns="0" tIns="0" rIns="0" bIns="0" rtlCol="0"/>
            <a:lstStyle/>
            <a:p>
              <a:endParaRPr dirty="0"/>
            </a:p>
          </p:txBody>
        </p:sp>
      </p:grpSp>
      <p:pic>
        <p:nvPicPr>
          <p:cNvPr id="24" name="object 24"/>
          <p:cNvPicPr/>
          <p:nvPr/>
        </p:nvPicPr>
        <p:blipFill>
          <a:blip r:embed="rId3" cstate="print"/>
          <a:stretch>
            <a:fillRect/>
          </a:stretch>
        </p:blipFill>
        <p:spPr>
          <a:xfrm>
            <a:off x="10642178" y="5128920"/>
            <a:ext cx="1211240" cy="1085761"/>
          </a:xfrm>
          <a:prstGeom prst="rect">
            <a:avLst/>
          </a:prstGeom>
        </p:spPr>
      </p:pic>
      <p:grpSp>
        <p:nvGrpSpPr>
          <p:cNvPr id="25" name="object 25"/>
          <p:cNvGrpSpPr/>
          <p:nvPr/>
        </p:nvGrpSpPr>
        <p:grpSpPr>
          <a:xfrm>
            <a:off x="1788841" y="4111201"/>
            <a:ext cx="8368030" cy="738505"/>
            <a:chOff x="1788841" y="4111201"/>
            <a:chExt cx="8368030" cy="738505"/>
          </a:xfrm>
        </p:grpSpPr>
        <p:sp>
          <p:nvSpPr>
            <p:cNvPr id="26" name="object 26"/>
            <p:cNvSpPr/>
            <p:nvPr/>
          </p:nvSpPr>
          <p:spPr>
            <a:xfrm>
              <a:off x="1807921" y="4130281"/>
              <a:ext cx="8329930" cy="700405"/>
            </a:xfrm>
            <a:custGeom>
              <a:avLst/>
              <a:gdLst/>
              <a:ahLst/>
              <a:cxnLst/>
              <a:rect l="l" t="t" r="r" b="b"/>
              <a:pathLst>
                <a:path w="8329930" h="700404">
                  <a:moveTo>
                    <a:pt x="8329320" y="0"/>
                  </a:moveTo>
                  <a:lnTo>
                    <a:pt x="0" y="0"/>
                  </a:lnTo>
                  <a:lnTo>
                    <a:pt x="0" y="700201"/>
                  </a:lnTo>
                  <a:lnTo>
                    <a:pt x="4164838" y="700201"/>
                  </a:lnTo>
                  <a:lnTo>
                    <a:pt x="8329320" y="700201"/>
                  </a:lnTo>
                  <a:lnTo>
                    <a:pt x="8329320" y="0"/>
                  </a:lnTo>
                  <a:close/>
                </a:path>
              </a:pathLst>
            </a:custGeom>
            <a:solidFill>
              <a:schemeClr val="bg1">
                <a:lumMod val="85000"/>
              </a:schemeClr>
            </a:solidFill>
          </p:spPr>
          <p:txBody>
            <a:bodyPr wrap="square" lIns="0" tIns="0" rIns="0" bIns="0" rtlCol="0"/>
            <a:lstStyle/>
            <a:p>
              <a:endParaRPr dirty="0"/>
            </a:p>
          </p:txBody>
        </p:sp>
        <p:sp>
          <p:nvSpPr>
            <p:cNvPr id="27" name="object 27"/>
            <p:cNvSpPr/>
            <p:nvPr/>
          </p:nvSpPr>
          <p:spPr>
            <a:xfrm>
              <a:off x="1807921" y="4130281"/>
              <a:ext cx="8329930" cy="700405"/>
            </a:xfrm>
            <a:custGeom>
              <a:avLst/>
              <a:gdLst/>
              <a:ahLst/>
              <a:cxnLst/>
              <a:rect l="l" t="t" r="r" b="b"/>
              <a:pathLst>
                <a:path w="8329930" h="700404">
                  <a:moveTo>
                    <a:pt x="4164838" y="700201"/>
                  </a:moveTo>
                  <a:lnTo>
                    <a:pt x="0" y="700201"/>
                  </a:lnTo>
                  <a:lnTo>
                    <a:pt x="0" y="0"/>
                  </a:lnTo>
                  <a:lnTo>
                    <a:pt x="8329320" y="0"/>
                  </a:lnTo>
                  <a:lnTo>
                    <a:pt x="8329320" y="700201"/>
                  </a:lnTo>
                  <a:lnTo>
                    <a:pt x="4164838" y="700201"/>
                  </a:lnTo>
                  <a:close/>
                </a:path>
              </a:pathLst>
            </a:custGeom>
            <a:ln w="38159">
              <a:solidFill>
                <a:srgbClr val="FFFFFF"/>
              </a:solidFill>
            </a:ln>
          </p:spPr>
          <p:txBody>
            <a:bodyPr wrap="square" lIns="0" tIns="0" rIns="0" bIns="0" rtlCol="0"/>
            <a:lstStyle/>
            <a:p>
              <a:endParaRPr dirty="0"/>
            </a:p>
          </p:txBody>
        </p:sp>
      </p:grpSp>
      <p:grpSp>
        <p:nvGrpSpPr>
          <p:cNvPr id="28" name="object 28"/>
          <p:cNvGrpSpPr/>
          <p:nvPr/>
        </p:nvGrpSpPr>
        <p:grpSpPr>
          <a:xfrm>
            <a:off x="1412823" y="4107064"/>
            <a:ext cx="227329" cy="712470"/>
            <a:chOff x="1412823" y="4107064"/>
            <a:chExt cx="227329" cy="712470"/>
          </a:xfrm>
        </p:grpSpPr>
        <p:sp>
          <p:nvSpPr>
            <p:cNvPr id="29" name="object 29"/>
            <p:cNvSpPr/>
            <p:nvPr/>
          </p:nvSpPr>
          <p:spPr>
            <a:xfrm>
              <a:off x="1419123" y="4113364"/>
              <a:ext cx="214629" cy="700405"/>
            </a:xfrm>
            <a:custGeom>
              <a:avLst/>
              <a:gdLst/>
              <a:ahLst/>
              <a:cxnLst/>
              <a:rect l="l" t="t" r="r" b="b"/>
              <a:pathLst>
                <a:path w="214630" h="700404">
                  <a:moveTo>
                    <a:pt x="214553" y="0"/>
                  </a:moveTo>
                  <a:lnTo>
                    <a:pt x="0" y="0"/>
                  </a:lnTo>
                  <a:lnTo>
                    <a:pt x="0" y="699833"/>
                  </a:lnTo>
                  <a:lnTo>
                    <a:pt x="107276" y="699833"/>
                  </a:lnTo>
                  <a:lnTo>
                    <a:pt x="214553" y="699833"/>
                  </a:lnTo>
                  <a:lnTo>
                    <a:pt x="214553" y="0"/>
                  </a:lnTo>
                  <a:close/>
                </a:path>
              </a:pathLst>
            </a:custGeom>
            <a:solidFill>
              <a:srgbClr val="375622"/>
            </a:solidFill>
          </p:spPr>
          <p:txBody>
            <a:bodyPr wrap="square" lIns="0" tIns="0" rIns="0" bIns="0" rtlCol="0"/>
            <a:lstStyle/>
            <a:p>
              <a:endParaRPr dirty="0"/>
            </a:p>
          </p:txBody>
        </p:sp>
        <p:sp>
          <p:nvSpPr>
            <p:cNvPr id="30" name="object 30"/>
            <p:cNvSpPr/>
            <p:nvPr/>
          </p:nvSpPr>
          <p:spPr>
            <a:xfrm>
              <a:off x="1419123" y="4113364"/>
              <a:ext cx="214629" cy="700405"/>
            </a:xfrm>
            <a:custGeom>
              <a:avLst/>
              <a:gdLst/>
              <a:ahLst/>
              <a:cxnLst/>
              <a:rect l="l" t="t" r="r" b="b"/>
              <a:pathLst>
                <a:path w="214630" h="700404">
                  <a:moveTo>
                    <a:pt x="107276" y="699833"/>
                  </a:moveTo>
                  <a:lnTo>
                    <a:pt x="0" y="699833"/>
                  </a:lnTo>
                  <a:lnTo>
                    <a:pt x="0" y="0"/>
                  </a:lnTo>
                  <a:lnTo>
                    <a:pt x="214553" y="0"/>
                  </a:lnTo>
                  <a:lnTo>
                    <a:pt x="214553" y="699833"/>
                  </a:lnTo>
                  <a:lnTo>
                    <a:pt x="107276" y="699833"/>
                  </a:lnTo>
                  <a:close/>
                </a:path>
              </a:pathLst>
            </a:custGeom>
            <a:ln w="12599">
              <a:solidFill>
                <a:srgbClr val="40709B"/>
              </a:solidFill>
            </a:ln>
          </p:spPr>
          <p:txBody>
            <a:bodyPr wrap="square" lIns="0" tIns="0" rIns="0" bIns="0" rtlCol="0"/>
            <a:lstStyle/>
            <a:p>
              <a:endParaRPr dirty="0"/>
            </a:p>
          </p:txBody>
        </p:sp>
      </p:grpSp>
      <p:grpSp>
        <p:nvGrpSpPr>
          <p:cNvPr id="31" name="object 31"/>
          <p:cNvGrpSpPr/>
          <p:nvPr/>
        </p:nvGrpSpPr>
        <p:grpSpPr>
          <a:xfrm>
            <a:off x="1788841" y="5059434"/>
            <a:ext cx="8368030" cy="738505"/>
            <a:chOff x="1788841" y="5059434"/>
            <a:chExt cx="8368030" cy="738505"/>
          </a:xfrm>
        </p:grpSpPr>
        <p:sp>
          <p:nvSpPr>
            <p:cNvPr id="32" name="object 32"/>
            <p:cNvSpPr/>
            <p:nvPr/>
          </p:nvSpPr>
          <p:spPr>
            <a:xfrm>
              <a:off x="1807921" y="5078514"/>
              <a:ext cx="8329930" cy="700405"/>
            </a:xfrm>
            <a:custGeom>
              <a:avLst/>
              <a:gdLst/>
              <a:ahLst/>
              <a:cxnLst/>
              <a:rect l="l" t="t" r="r" b="b"/>
              <a:pathLst>
                <a:path w="8329930" h="700404">
                  <a:moveTo>
                    <a:pt x="8329320" y="0"/>
                  </a:moveTo>
                  <a:lnTo>
                    <a:pt x="0" y="0"/>
                  </a:lnTo>
                  <a:lnTo>
                    <a:pt x="0" y="699846"/>
                  </a:lnTo>
                  <a:lnTo>
                    <a:pt x="4164838" y="699846"/>
                  </a:lnTo>
                  <a:lnTo>
                    <a:pt x="8329320" y="699846"/>
                  </a:lnTo>
                  <a:lnTo>
                    <a:pt x="8329320" y="0"/>
                  </a:lnTo>
                  <a:close/>
                </a:path>
              </a:pathLst>
            </a:custGeom>
            <a:solidFill>
              <a:schemeClr val="bg1">
                <a:lumMod val="85000"/>
              </a:schemeClr>
            </a:solidFill>
          </p:spPr>
          <p:txBody>
            <a:bodyPr wrap="square" lIns="0" tIns="0" rIns="0" bIns="0" rtlCol="0"/>
            <a:lstStyle/>
            <a:p>
              <a:endParaRPr dirty="0"/>
            </a:p>
          </p:txBody>
        </p:sp>
        <p:sp>
          <p:nvSpPr>
            <p:cNvPr id="33" name="object 33"/>
            <p:cNvSpPr/>
            <p:nvPr/>
          </p:nvSpPr>
          <p:spPr>
            <a:xfrm>
              <a:off x="1807921" y="5078514"/>
              <a:ext cx="8329930" cy="700405"/>
            </a:xfrm>
            <a:custGeom>
              <a:avLst/>
              <a:gdLst/>
              <a:ahLst/>
              <a:cxnLst/>
              <a:rect l="l" t="t" r="r" b="b"/>
              <a:pathLst>
                <a:path w="8329930" h="700404">
                  <a:moveTo>
                    <a:pt x="4164838" y="699846"/>
                  </a:moveTo>
                  <a:lnTo>
                    <a:pt x="0" y="699846"/>
                  </a:lnTo>
                  <a:lnTo>
                    <a:pt x="0" y="0"/>
                  </a:lnTo>
                  <a:lnTo>
                    <a:pt x="8329320" y="0"/>
                  </a:lnTo>
                  <a:lnTo>
                    <a:pt x="8329320" y="699846"/>
                  </a:lnTo>
                  <a:lnTo>
                    <a:pt x="4164838" y="699846"/>
                  </a:lnTo>
                  <a:close/>
                </a:path>
              </a:pathLst>
            </a:custGeom>
            <a:ln w="38159">
              <a:solidFill>
                <a:srgbClr val="FFFFFF"/>
              </a:solidFill>
            </a:ln>
          </p:spPr>
          <p:txBody>
            <a:bodyPr wrap="square" lIns="0" tIns="0" rIns="0" bIns="0" rtlCol="0"/>
            <a:lstStyle/>
            <a:p>
              <a:endParaRPr dirty="0"/>
            </a:p>
          </p:txBody>
        </p:sp>
      </p:grpSp>
      <p:sp>
        <p:nvSpPr>
          <p:cNvPr id="34" name="object 34"/>
          <p:cNvSpPr txBox="1"/>
          <p:nvPr/>
        </p:nvSpPr>
        <p:spPr>
          <a:xfrm>
            <a:off x="2229014" y="2488933"/>
            <a:ext cx="7607136" cy="3194208"/>
          </a:xfrm>
          <a:prstGeom prst="rect">
            <a:avLst/>
          </a:prstGeom>
        </p:spPr>
        <p:txBody>
          <a:bodyPr vert="horz" wrap="square" lIns="0" tIns="12700" rIns="0" bIns="0" rtlCol="0">
            <a:spAutoFit/>
          </a:bodyPr>
          <a:lstStyle/>
          <a:p>
            <a:pPr marL="12700">
              <a:lnSpc>
                <a:spcPct val="100000"/>
              </a:lnSpc>
              <a:spcBef>
                <a:spcPts val="100"/>
              </a:spcBef>
            </a:pPr>
            <a:r>
              <a:rPr lang="gsw-FR" sz="2000" b="1" spc="-5" dirty="0">
                <a:solidFill>
                  <a:schemeClr val="bg1"/>
                </a:solidFill>
                <a:latin typeface="Calibri"/>
                <a:cs typeface="Calibri"/>
              </a:rPr>
              <a:t>Planification,</a:t>
            </a:r>
            <a:r>
              <a:rPr lang="gsw-FR" sz="2000" b="1" spc="5" dirty="0">
                <a:solidFill>
                  <a:schemeClr val="bg1"/>
                </a:solidFill>
                <a:latin typeface="Calibri"/>
                <a:cs typeface="Calibri"/>
              </a:rPr>
              <a:t> </a:t>
            </a:r>
            <a:r>
              <a:rPr lang="gsw-FR" sz="2000" b="1" spc="-5" dirty="0">
                <a:solidFill>
                  <a:schemeClr val="bg1"/>
                </a:solidFill>
                <a:latin typeface="Calibri"/>
                <a:cs typeface="Calibri"/>
              </a:rPr>
              <a:t>coordination</a:t>
            </a:r>
            <a:r>
              <a:rPr lang="gsw-FR" sz="2000" b="1" dirty="0">
                <a:solidFill>
                  <a:schemeClr val="bg1"/>
                </a:solidFill>
                <a:latin typeface="Calibri"/>
                <a:cs typeface="Calibri"/>
              </a:rPr>
              <a:t> et prestation de services</a:t>
            </a:r>
            <a:endParaRPr lang="gsw-FR" sz="2000" dirty="0">
              <a:solidFill>
                <a:schemeClr val="bg1"/>
              </a:solidFill>
              <a:latin typeface="Calibri"/>
              <a:cs typeface="Calibri"/>
            </a:endParaRPr>
          </a:p>
          <a:p>
            <a:pPr marL="31115" marR="5080" indent="-19050">
              <a:lnSpc>
                <a:spcPct val="310800"/>
              </a:lnSpc>
              <a:spcBef>
                <a:spcPts val="50"/>
              </a:spcBef>
            </a:pPr>
            <a:r>
              <a:rPr lang="gsw-FR" sz="2000" b="1" spc="-5" dirty="0">
                <a:latin typeface="Calibri"/>
                <a:cs typeface="Calibri"/>
              </a:rPr>
              <a:t>Gestion des données,</a:t>
            </a:r>
            <a:r>
              <a:rPr lang="gsw-FR" sz="2000" b="1" spc="15" dirty="0">
                <a:latin typeface="Calibri"/>
                <a:cs typeface="Calibri"/>
              </a:rPr>
              <a:t> </a:t>
            </a:r>
            <a:r>
              <a:rPr lang="gsw-FR" sz="2000" b="1" spc="-5" dirty="0">
                <a:latin typeface="Calibri"/>
                <a:cs typeface="Calibri"/>
              </a:rPr>
              <a:t>surveillance</a:t>
            </a:r>
            <a:r>
              <a:rPr lang="gsw-FR" sz="2000" b="1" spc="10" dirty="0">
                <a:latin typeface="Calibri"/>
                <a:cs typeface="Calibri"/>
              </a:rPr>
              <a:t> et</a:t>
            </a:r>
            <a:r>
              <a:rPr lang="gsw-FR" sz="2000" b="1" spc="25" dirty="0">
                <a:latin typeface="Calibri"/>
                <a:cs typeface="Calibri"/>
              </a:rPr>
              <a:t> </a:t>
            </a:r>
            <a:r>
              <a:rPr lang="gsw-FR" sz="2000" b="1" spc="-5" dirty="0">
                <a:latin typeface="Calibri"/>
                <a:cs typeface="Calibri"/>
              </a:rPr>
              <a:t>microplanication                            Sécurité du vaccin,</a:t>
            </a:r>
            <a:r>
              <a:rPr lang="gsw-FR" sz="2000" b="1" spc="5" dirty="0">
                <a:latin typeface="Calibri"/>
                <a:cs typeface="Calibri"/>
              </a:rPr>
              <a:t> chaîne du froid et logistique</a:t>
            </a:r>
            <a:endParaRPr lang="gsw-FR" sz="2000" dirty="0">
              <a:latin typeface="Calibri"/>
              <a:cs typeface="Calibri"/>
            </a:endParaRPr>
          </a:p>
          <a:p>
            <a:pPr>
              <a:lnSpc>
                <a:spcPct val="100000"/>
              </a:lnSpc>
            </a:pPr>
            <a:endParaRPr lang="gsw-FR" sz="2000" dirty="0">
              <a:latin typeface="Calibri"/>
              <a:cs typeface="Calibri"/>
            </a:endParaRPr>
          </a:p>
          <a:p>
            <a:pPr>
              <a:lnSpc>
                <a:spcPct val="100000"/>
              </a:lnSpc>
              <a:spcBef>
                <a:spcPts val="10"/>
              </a:spcBef>
            </a:pPr>
            <a:endParaRPr lang="gsw-FR" sz="2150" dirty="0">
              <a:latin typeface="Calibri"/>
              <a:cs typeface="Calibri"/>
            </a:endParaRPr>
          </a:p>
          <a:p>
            <a:pPr marL="31115">
              <a:lnSpc>
                <a:spcPct val="100000"/>
              </a:lnSpc>
            </a:pPr>
            <a:r>
              <a:rPr lang="gsw-FR" sz="2000" b="1" spc="-5" dirty="0">
                <a:latin typeface="Calibri"/>
                <a:cs typeface="Calibri"/>
              </a:rPr>
              <a:t>Communication des risques et</a:t>
            </a:r>
            <a:r>
              <a:rPr lang="gsw-FR" sz="2000" b="1" spc="10" dirty="0">
                <a:latin typeface="Calibri"/>
                <a:cs typeface="Calibri"/>
              </a:rPr>
              <a:t> </a:t>
            </a:r>
            <a:r>
              <a:rPr lang="gsw-FR" sz="2000" b="1" spc="-5" dirty="0">
                <a:latin typeface="Calibri"/>
                <a:cs typeface="Calibri"/>
              </a:rPr>
              <a:t>génération de demandes</a:t>
            </a:r>
            <a:endParaRPr lang="gsw-FR" sz="2000" dirty="0">
              <a:latin typeface="Calibri"/>
              <a:cs typeface="Calibri"/>
            </a:endParaRPr>
          </a:p>
        </p:txBody>
      </p:sp>
      <p:grpSp>
        <p:nvGrpSpPr>
          <p:cNvPr id="35" name="object 35"/>
          <p:cNvGrpSpPr/>
          <p:nvPr/>
        </p:nvGrpSpPr>
        <p:grpSpPr>
          <a:xfrm>
            <a:off x="1412823" y="5054218"/>
            <a:ext cx="227329" cy="713105"/>
            <a:chOff x="1412823" y="5054218"/>
            <a:chExt cx="227329" cy="713105"/>
          </a:xfrm>
        </p:grpSpPr>
        <p:sp>
          <p:nvSpPr>
            <p:cNvPr id="36" name="object 36"/>
            <p:cNvSpPr/>
            <p:nvPr/>
          </p:nvSpPr>
          <p:spPr>
            <a:xfrm>
              <a:off x="1419123" y="5060518"/>
              <a:ext cx="214629" cy="700405"/>
            </a:xfrm>
            <a:custGeom>
              <a:avLst/>
              <a:gdLst/>
              <a:ahLst/>
              <a:cxnLst/>
              <a:rect l="l" t="t" r="r" b="b"/>
              <a:pathLst>
                <a:path w="214630" h="700404">
                  <a:moveTo>
                    <a:pt x="214553" y="0"/>
                  </a:moveTo>
                  <a:lnTo>
                    <a:pt x="0" y="0"/>
                  </a:lnTo>
                  <a:lnTo>
                    <a:pt x="0" y="700201"/>
                  </a:lnTo>
                  <a:lnTo>
                    <a:pt x="107276" y="700201"/>
                  </a:lnTo>
                  <a:lnTo>
                    <a:pt x="214553" y="700201"/>
                  </a:lnTo>
                  <a:lnTo>
                    <a:pt x="214553" y="0"/>
                  </a:lnTo>
                  <a:close/>
                </a:path>
              </a:pathLst>
            </a:custGeom>
            <a:solidFill>
              <a:srgbClr val="375622"/>
            </a:solidFill>
          </p:spPr>
          <p:txBody>
            <a:bodyPr wrap="square" lIns="0" tIns="0" rIns="0" bIns="0" rtlCol="0"/>
            <a:lstStyle/>
            <a:p>
              <a:endParaRPr dirty="0"/>
            </a:p>
          </p:txBody>
        </p:sp>
        <p:sp>
          <p:nvSpPr>
            <p:cNvPr id="37" name="object 37"/>
            <p:cNvSpPr/>
            <p:nvPr/>
          </p:nvSpPr>
          <p:spPr>
            <a:xfrm>
              <a:off x="1419123" y="5060518"/>
              <a:ext cx="214629" cy="700405"/>
            </a:xfrm>
            <a:custGeom>
              <a:avLst/>
              <a:gdLst/>
              <a:ahLst/>
              <a:cxnLst/>
              <a:rect l="l" t="t" r="r" b="b"/>
              <a:pathLst>
                <a:path w="214630" h="700404">
                  <a:moveTo>
                    <a:pt x="107276" y="700201"/>
                  </a:moveTo>
                  <a:lnTo>
                    <a:pt x="0" y="700201"/>
                  </a:lnTo>
                  <a:lnTo>
                    <a:pt x="0" y="0"/>
                  </a:lnTo>
                  <a:lnTo>
                    <a:pt x="214553" y="0"/>
                  </a:lnTo>
                  <a:lnTo>
                    <a:pt x="214553" y="700201"/>
                  </a:lnTo>
                  <a:lnTo>
                    <a:pt x="107276" y="700201"/>
                  </a:lnTo>
                  <a:close/>
                </a:path>
              </a:pathLst>
            </a:custGeom>
            <a:ln w="12599">
              <a:solidFill>
                <a:srgbClr val="40709B"/>
              </a:solidFill>
            </a:ln>
          </p:spPr>
          <p:txBody>
            <a:bodyPr wrap="square" lIns="0" tIns="0" rIns="0" bIns="0" rtlCol="0"/>
            <a:lstStyle/>
            <a:p>
              <a:endParaRPr dirty="0"/>
            </a:p>
          </p:txBody>
        </p:sp>
      </p:grpSp>
      <p:sp>
        <p:nvSpPr>
          <p:cNvPr id="38" name="object 38"/>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
        <p:nvSpPr>
          <p:cNvPr id="39" name="object 39"/>
          <p:cNvSpPr txBox="1"/>
          <p:nvPr/>
        </p:nvSpPr>
        <p:spPr>
          <a:xfrm>
            <a:off x="11948096" y="6531647"/>
            <a:ext cx="192405" cy="283210"/>
          </a:xfrm>
          <a:prstGeom prst="rect">
            <a:avLst/>
          </a:prstGeom>
        </p:spPr>
        <p:txBody>
          <a:bodyPr vert="horz" wrap="square" lIns="0" tIns="0" rIns="0" bIns="0" rtlCol="0">
            <a:spAutoFit/>
          </a:bodyPr>
          <a:lstStyle/>
          <a:p>
            <a:pPr marL="38100">
              <a:lnSpc>
                <a:spcPts val="2039"/>
              </a:lnSpc>
            </a:pPr>
            <a:fld id="{81D60167-4931-47E6-BA6A-407CBD079E47}" type="slidenum">
              <a:rPr sz="1800" dirty="0">
                <a:solidFill>
                  <a:srgbClr val="FFFFFF"/>
                </a:solidFill>
                <a:latin typeface="Calibri"/>
                <a:cs typeface="Calibri"/>
              </a:rPr>
              <a:t>5</a:t>
            </a:fld>
            <a:endParaRPr sz="1800" dirty="0">
              <a:latin typeface="Calibri"/>
              <a:cs typeface="Calibri"/>
            </a:endParaRPr>
          </a:p>
        </p:txBody>
      </p:sp>
    </p:spTree>
    <p:extLst>
      <p:ext uri="{BB962C8B-B14F-4D97-AF65-F5344CB8AC3E}">
        <p14:creationId xmlns:p14="http://schemas.microsoft.com/office/powerpoint/2010/main" val="54511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4425" y="110426"/>
            <a:ext cx="10047605" cy="1487587"/>
          </a:xfrm>
          <a:prstGeom prst="rect">
            <a:avLst/>
          </a:prstGeom>
        </p:spPr>
        <p:txBody>
          <a:bodyPr vert="horz" wrap="square" lIns="0" tIns="12700" rIns="0" bIns="0" rtlCol="0">
            <a:spAutoFit/>
          </a:bodyPr>
          <a:lstStyle/>
          <a:p>
            <a:pPr marL="12700" marR="5080" algn="just">
              <a:lnSpc>
                <a:spcPct val="100000"/>
              </a:lnSpc>
              <a:spcBef>
                <a:spcPts val="100"/>
              </a:spcBef>
            </a:pPr>
            <a:r>
              <a:rPr lang="fr-FR" sz="1900" dirty="0">
                <a:latin typeface="Arial"/>
                <a:cs typeface="Arial"/>
              </a:rPr>
              <a:t>Le Gouvernement fédéral du Nigéria a reçu de multiples engagements pour la livraison de millions de doses de vaccins anti-COVID-19 à tous les Nigérians éligibles – du dispositif COVAX, de la Commission de l’Union africaine, du gouvernement de l’Inde et de MTN
</a:t>
            </a:r>
            <a:endParaRPr sz="1900" dirty="0">
              <a:latin typeface="Arial"/>
              <a:cs typeface="Arial"/>
            </a:endParaRPr>
          </a:p>
        </p:txBody>
      </p:sp>
      <p:sp>
        <p:nvSpPr>
          <p:cNvPr id="3" name="object 3"/>
          <p:cNvSpPr/>
          <p:nvPr/>
        </p:nvSpPr>
        <p:spPr>
          <a:xfrm>
            <a:off x="68402" y="1225080"/>
            <a:ext cx="6698615" cy="4373245"/>
          </a:xfrm>
          <a:custGeom>
            <a:avLst/>
            <a:gdLst/>
            <a:ahLst/>
            <a:cxnLst/>
            <a:rect l="l" t="t" r="r" b="b"/>
            <a:pathLst>
              <a:path w="6698615" h="4373245">
                <a:moveTo>
                  <a:pt x="0" y="0"/>
                </a:moveTo>
                <a:lnTo>
                  <a:pt x="6698513" y="0"/>
                </a:lnTo>
                <a:lnTo>
                  <a:pt x="6698513" y="4372914"/>
                </a:lnTo>
                <a:lnTo>
                  <a:pt x="0" y="4372914"/>
                </a:lnTo>
                <a:lnTo>
                  <a:pt x="0" y="0"/>
                </a:lnTo>
                <a:close/>
              </a:path>
            </a:pathLst>
          </a:custGeom>
          <a:ln w="9359">
            <a:solidFill>
              <a:srgbClr val="000000"/>
            </a:solidFill>
          </a:ln>
        </p:spPr>
        <p:txBody>
          <a:bodyPr wrap="square" lIns="0" tIns="0" rIns="0" bIns="0" rtlCol="0"/>
          <a:lstStyle/>
          <a:p>
            <a:endParaRPr dirty="0"/>
          </a:p>
        </p:txBody>
      </p:sp>
      <p:sp>
        <p:nvSpPr>
          <p:cNvPr id="4" name="object 4"/>
          <p:cNvSpPr txBox="1"/>
          <p:nvPr/>
        </p:nvSpPr>
        <p:spPr>
          <a:xfrm>
            <a:off x="124460" y="1245857"/>
            <a:ext cx="6586855" cy="2746906"/>
          </a:xfrm>
          <a:prstGeom prst="rect">
            <a:avLst/>
          </a:prstGeom>
        </p:spPr>
        <p:txBody>
          <a:bodyPr vert="horz" wrap="square" lIns="0" tIns="12700" rIns="0" bIns="0" rtlCol="0">
            <a:spAutoFit/>
          </a:bodyPr>
          <a:lstStyle/>
          <a:p>
            <a:pPr marL="187960" marR="5080" indent="-175895" algn="just">
              <a:lnSpc>
                <a:spcPct val="100000"/>
              </a:lnSpc>
              <a:spcBef>
                <a:spcPts val="100"/>
              </a:spcBef>
              <a:buFont typeface="Wingdings"/>
              <a:buChar char=""/>
              <a:tabLst>
                <a:tab pos="188595" algn="l"/>
              </a:tabLst>
            </a:pPr>
            <a:r>
              <a:rPr lang="fr-FR" sz="1900" spc="-5" dirty="0">
                <a:cs typeface="Calibri"/>
              </a:rPr>
              <a:t>Le gouvernement fédéral du Nigéria recevra </a:t>
            </a:r>
            <a:r>
              <a:rPr lang="fr-FR" sz="1900" b="1" spc="-5" dirty="0">
                <a:cs typeface="Calibri"/>
              </a:rPr>
              <a:t>16 008 000 </a:t>
            </a:r>
            <a:r>
              <a:rPr lang="fr-FR" sz="1900" spc="-5" dirty="0">
                <a:cs typeface="Calibri"/>
              </a:rPr>
              <a:t>doses de vaccins AstraZeneca AZD1222 de l’Institut indien </a:t>
            </a:r>
            <a:r>
              <a:rPr lang="fr-FR" sz="1900" i="1" spc="-5" dirty="0">
                <a:cs typeface="Calibri"/>
              </a:rPr>
              <a:t>Serum Institute of India </a:t>
            </a:r>
            <a:r>
              <a:rPr lang="fr-FR" sz="1900" spc="-5" dirty="0">
                <a:cs typeface="Calibri"/>
              </a:rPr>
              <a:t>(SII) par l’intermédiaire du dispositif COVAX dès février. Jusqu’à présent, un total de 3,924 millions de doses a été reçu</a:t>
            </a:r>
            <a:r>
              <a:rPr sz="1900" spc="-5" dirty="0">
                <a:latin typeface="Calibri"/>
                <a:cs typeface="Calibri"/>
              </a:rPr>
              <a:t>.</a:t>
            </a:r>
            <a:endParaRPr sz="1900" dirty="0">
              <a:latin typeface="Calibri"/>
              <a:cs typeface="Calibri"/>
            </a:endParaRPr>
          </a:p>
          <a:p>
            <a:pPr marL="187960" marR="5715" indent="-175895" algn="just">
              <a:lnSpc>
                <a:spcPct val="100000"/>
              </a:lnSpc>
              <a:spcBef>
                <a:spcPts val="400"/>
              </a:spcBef>
              <a:buFont typeface="Wingdings"/>
              <a:buChar char=""/>
              <a:tabLst>
                <a:tab pos="188595" algn="l"/>
              </a:tabLst>
            </a:pPr>
            <a:r>
              <a:rPr lang="fr-FR" sz="1900" spc="-5" dirty="0">
                <a:cs typeface="Calibri"/>
              </a:rPr>
              <a:t>L’Union africaine a approuvé environ </a:t>
            </a:r>
            <a:r>
              <a:rPr lang="fr-FR" sz="1900" b="1" spc="-5" dirty="0">
                <a:cs typeface="Calibri"/>
              </a:rPr>
              <a:t>41 000 000 </a:t>
            </a:r>
            <a:r>
              <a:rPr lang="fr-FR" sz="1900" spc="-5" dirty="0">
                <a:cs typeface="Calibri"/>
              </a:rPr>
              <a:t>de doses de vaccins AstraZeneca (22,9 millions de doses) et Johnson &amp; Johnson (18,4 millions de doses) de vaccins COVID-19 au deuxième trimestre.
</a:t>
            </a:r>
            <a:endParaRPr sz="1900" dirty="0">
              <a:latin typeface="Calibri"/>
              <a:cs typeface="Calibri"/>
            </a:endParaRPr>
          </a:p>
        </p:txBody>
      </p:sp>
      <p:sp>
        <p:nvSpPr>
          <p:cNvPr id="5" name="object 5"/>
          <p:cNvSpPr txBox="1"/>
          <p:nvPr/>
        </p:nvSpPr>
        <p:spPr>
          <a:xfrm>
            <a:off x="124460" y="3713657"/>
            <a:ext cx="6585584" cy="894080"/>
          </a:xfrm>
          <a:prstGeom prst="rect">
            <a:avLst/>
          </a:prstGeom>
        </p:spPr>
        <p:txBody>
          <a:bodyPr vert="horz" wrap="square" lIns="0" tIns="12700" rIns="0" bIns="0" rtlCol="0">
            <a:spAutoFit/>
          </a:bodyPr>
          <a:lstStyle/>
          <a:p>
            <a:pPr marL="187960" marR="5080" indent="-175895" algn="just">
              <a:lnSpc>
                <a:spcPct val="100000"/>
              </a:lnSpc>
              <a:spcBef>
                <a:spcPts val="100"/>
              </a:spcBef>
              <a:buFont typeface="Wingdings"/>
              <a:buChar char=""/>
              <a:tabLst>
                <a:tab pos="188595" algn="l"/>
              </a:tabLst>
            </a:pPr>
            <a:r>
              <a:rPr lang="fr-FR" sz="1900" spc="-5" dirty="0">
                <a:cs typeface="Calibri"/>
              </a:rPr>
              <a:t>Le Gouvernement indien a décidé de faire don au gouvernement fédéral nigérian (GFN) de </a:t>
            </a:r>
            <a:r>
              <a:rPr lang="fr-FR" sz="1900" b="1" spc="-5" dirty="0">
                <a:cs typeface="Calibri"/>
              </a:rPr>
              <a:t>100 000 </a:t>
            </a:r>
            <a:r>
              <a:rPr lang="fr-FR" sz="1900" spc="-5" dirty="0">
                <a:cs typeface="Calibri"/>
              </a:rPr>
              <a:t>doses de vaccins Covishield (AstraZeneca) </a:t>
            </a:r>
            <a:r>
              <a:rPr lang="en-ZA" sz="1900" spc="-5" dirty="0">
                <a:cs typeface="Calibri"/>
              </a:rPr>
              <a:t>du SII.</a:t>
            </a:r>
            <a:endParaRPr sz="1900" dirty="0">
              <a:latin typeface="Calibri"/>
              <a:cs typeface="Calibri"/>
            </a:endParaRPr>
          </a:p>
        </p:txBody>
      </p:sp>
      <p:sp>
        <p:nvSpPr>
          <p:cNvPr id="6" name="object 6"/>
          <p:cNvSpPr txBox="1"/>
          <p:nvPr/>
        </p:nvSpPr>
        <p:spPr>
          <a:xfrm>
            <a:off x="124460" y="4707827"/>
            <a:ext cx="6583680" cy="889987"/>
          </a:xfrm>
          <a:prstGeom prst="rect">
            <a:avLst/>
          </a:prstGeom>
        </p:spPr>
        <p:txBody>
          <a:bodyPr vert="horz" wrap="square" lIns="0" tIns="12700" rIns="0" bIns="0" rtlCol="0">
            <a:spAutoFit/>
          </a:bodyPr>
          <a:lstStyle/>
          <a:p>
            <a:pPr marL="187960" marR="5080" indent="-175895">
              <a:lnSpc>
                <a:spcPct val="100000"/>
              </a:lnSpc>
              <a:spcBef>
                <a:spcPts val="100"/>
              </a:spcBef>
              <a:buFont typeface="Wingdings"/>
              <a:buChar char=""/>
              <a:tabLst>
                <a:tab pos="188595" algn="l"/>
              </a:tabLst>
            </a:pPr>
            <a:r>
              <a:rPr lang="fr-FR" sz="1900" spc="-5" dirty="0">
                <a:cs typeface="Calibri"/>
              </a:rPr>
              <a:t>Le Nigéria recevra également </a:t>
            </a:r>
            <a:r>
              <a:rPr lang="fr-FR" sz="1900" b="1" spc="-5" dirty="0">
                <a:cs typeface="Calibri"/>
              </a:rPr>
              <a:t>1 500 000 </a:t>
            </a:r>
            <a:r>
              <a:rPr lang="fr-FR" sz="1900" spc="-5" dirty="0">
                <a:cs typeface="Calibri"/>
              </a:rPr>
              <a:t>doses du vaccin AstraZeneca COVID-19 de MTN, en commençant par 500 000 doses</a:t>
            </a:r>
            <a:r>
              <a:rPr sz="1900" spc="-5" dirty="0">
                <a:latin typeface="Calibri"/>
                <a:cs typeface="Calibri"/>
              </a:rPr>
              <a:t>.</a:t>
            </a:r>
            <a:endParaRPr sz="1900" dirty="0">
              <a:latin typeface="Calibri"/>
              <a:cs typeface="Calibri"/>
            </a:endParaRPr>
          </a:p>
        </p:txBody>
      </p:sp>
      <p:pic>
        <p:nvPicPr>
          <p:cNvPr id="7" name="object 7"/>
          <p:cNvPicPr/>
          <p:nvPr/>
        </p:nvPicPr>
        <p:blipFill>
          <a:blip r:embed="rId2" cstate="print"/>
          <a:stretch>
            <a:fillRect/>
          </a:stretch>
        </p:blipFill>
        <p:spPr>
          <a:xfrm>
            <a:off x="10477436" y="3463569"/>
            <a:ext cx="1676514" cy="1847875"/>
          </a:xfrm>
          <a:prstGeom prst="rect">
            <a:avLst/>
          </a:prstGeom>
        </p:spPr>
      </p:pic>
      <p:grpSp>
        <p:nvGrpSpPr>
          <p:cNvPr id="8" name="object 8"/>
          <p:cNvGrpSpPr/>
          <p:nvPr/>
        </p:nvGrpSpPr>
        <p:grpSpPr>
          <a:xfrm>
            <a:off x="6805714" y="2825026"/>
            <a:ext cx="5307330" cy="2496820"/>
            <a:chOff x="6805714" y="2825026"/>
            <a:chExt cx="5307330" cy="2496820"/>
          </a:xfrm>
        </p:grpSpPr>
        <p:pic>
          <p:nvPicPr>
            <p:cNvPr id="9" name="object 9"/>
            <p:cNvPicPr/>
            <p:nvPr/>
          </p:nvPicPr>
          <p:blipFill>
            <a:blip r:embed="rId3" cstate="print"/>
            <a:stretch>
              <a:fillRect/>
            </a:stretch>
          </p:blipFill>
          <p:spPr>
            <a:xfrm>
              <a:off x="6815162" y="3455644"/>
              <a:ext cx="1820875" cy="1855800"/>
            </a:xfrm>
            <a:prstGeom prst="rect">
              <a:avLst/>
            </a:prstGeom>
          </p:spPr>
        </p:pic>
        <p:sp>
          <p:nvSpPr>
            <p:cNvPr id="10" name="object 10"/>
            <p:cNvSpPr/>
            <p:nvPr/>
          </p:nvSpPr>
          <p:spPr>
            <a:xfrm>
              <a:off x="6810476" y="3451313"/>
              <a:ext cx="1830705" cy="1865630"/>
            </a:xfrm>
            <a:custGeom>
              <a:avLst/>
              <a:gdLst/>
              <a:ahLst/>
              <a:cxnLst/>
              <a:rect l="l" t="t" r="r" b="b"/>
              <a:pathLst>
                <a:path w="1830704" h="1865629">
                  <a:moveTo>
                    <a:pt x="0" y="0"/>
                  </a:moveTo>
                  <a:lnTo>
                    <a:pt x="1830247" y="0"/>
                  </a:lnTo>
                  <a:lnTo>
                    <a:pt x="1830247" y="1865160"/>
                  </a:lnTo>
                  <a:lnTo>
                    <a:pt x="0" y="1865160"/>
                  </a:lnTo>
                  <a:lnTo>
                    <a:pt x="0" y="0"/>
                  </a:lnTo>
                  <a:close/>
                </a:path>
              </a:pathLst>
            </a:custGeom>
            <a:ln w="9359">
              <a:solidFill>
                <a:srgbClr val="000000"/>
              </a:solidFill>
            </a:ln>
          </p:spPr>
          <p:txBody>
            <a:bodyPr wrap="square" lIns="0" tIns="0" rIns="0" bIns="0" rtlCol="0"/>
            <a:lstStyle/>
            <a:p>
              <a:endParaRPr dirty="0"/>
            </a:p>
          </p:txBody>
        </p:sp>
        <p:sp>
          <p:nvSpPr>
            <p:cNvPr id="11" name="object 11"/>
            <p:cNvSpPr/>
            <p:nvPr/>
          </p:nvSpPr>
          <p:spPr>
            <a:xfrm>
              <a:off x="6815162" y="2828518"/>
              <a:ext cx="5294630" cy="368300"/>
            </a:xfrm>
            <a:custGeom>
              <a:avLst/>
              <a:gdLst/>
              <a:ahLst/>
              <a:cxnLst/>
              <a:rect l="l" t="t" r="r" b="b"/>
              <a:pathLst>
                <a:path w="5294630" h="368300">
                  <a:moveTo>
                    <a:pt x="2647073" y="368287"/>
                  </a:moveTo>
                  <a:lnTo>
                    <a:pt x="0" y="368287"/>
                  </a:lnTo>
                  <a:lnTo>
                    <a:pt x="0" y="0"/>
                  </a:lnTo>
                  <a:lnTo>
                    <a:pt x="5294160" y="0"/>
                  </a:lnTo>
                  <a:lnTo>
                    <a:pt x="5294160" y="368287"/>
                  </a:lnTo>
                  <a:lnTo>
                    <a:pt x="2647073" y="368287"/>
                  </a:lnTo>
                  <a:close/>
                </a:path>
              </a:pathLst>
            </a:custGeom>
            <a:ln w="6479">
              <a:solidFill>
                <a:srgbClr val="000000"/>
              </a:solidFill>
            </a:ln>
          </p:spPr>
          <p:txBody>
            <a:bodyPr wrap="square" lIns="0" tIns="0" rIns="0" bIns="0" rtlCol="0"/>
            <a:lstStyle/>
            <a:p>
              <a:endParaRPr dirty="0"/>
            </a:p>
          </p:txBody>
        </p:sp>
      </p:grpSp>
      <p:sp>
        <p:nvSpPr>
          <p:cNvPr id="12" name="object 12"/>
          <p:cNvSpPr txBox="1"/>
          <p:nvPr/>
        </p:nvSpPr>
        <p:spPr>
          <a:xfrm>
            <a:off x="6815164" y="2862618"/>
            <a:ext cx="5294630" cy="299720"/>
          </a:xfrm>
          <a:prstGeom prst="rect">
            <a:avLst/>
          </a:prstGeom>
        </p:spPr>
        <p:txBody>
          <a:bodyPr vert="horz" wrap="square" lIns="0" tIns="12700" rIns="0" bIns="0" rtlCol="0">
            <a:spAutoFit/>
          </a:bodyPr>
          <a:lstStyle/>
          <a:p>
            <a:pPr marR="44450" algn="ctr">
              <a:lnSpc>
                <a:spcPct val="100000"/>
              </a:lnSpc>
              <a:spcBef>
                <a:spcPts val="100"/>
              </a:spcBef>
            </a:pPr>
            <a:r>
              <a:rPr lang="gsw-FR" sz="1800" spc="-5" dirty="0">
                <a:latin typeface="Calibri"/>
                <a:cs typeface="Calibri"/>
              </a:rPr>
              <a:t>Dispositif</a:t>
            </a:r>
            <a:r>
              <a:rPr lang="en-ZA" sz="1800" spc="-5" dirty="0">
                <a:latin typeface="Calibri"/>
                <a:cs typeface="Calibri"/>
              </a:rPr>
              <a:t> COVAX</a:t>
            </a:r>
            <a:endParaRPr sz="1800" dirty="0">
              <a:latin typeface="Calibri"/>
              <a:cs typeface="Calibri"/>
            </a:endParaRPr>
          </a:p>
        </p:txBody>
      </p:sp>
      <p:pic>
        <p:nvPicPr>
          <p:cNvPr id="13" name="object 13"/>
          <p:cNvPicPr/>
          <p:nvPr/>
        </p:nvPicPr>
        <p:blipFill>
          <a:blip r:embed="rId4" cstate="print"/>
          <a:stretch>
            <a:fillRect/>
          </a:stretch>
        </p:blipFill>
        <p:spPr>
          <a:xfrm>
            <a:off x="8712365" y="3463569"/>
            <a:ext cx="1707845" cy="1847875"/>
          </a:xfrm>
          <a:prstGeom prst="rect">
            <a:avLst/>
          </a:prstGeom>
        </p:spPr>
      </p:pic>
      <p:grpSp>
        <p:nvGrpSpPr>
          <p:cNvPr id="14" name="object 14"/>
          <p:cNvGrpSpPr/>
          <p:nvPr/>
        </p:nvGrpSpPr>
        <p:grpSpPr>
          <a:xfrm>
            <a:off x="6808684" y="1655634"/>
            <a:ext cx="5307330" cy="3983990"/>
            <a:chOff x="6808684" y="1655634"/>
            <a:chExt cx="5307330" cy="3983990"/>
          </a:xfrm>
        </p:grpSpPr>
        <p:pic>
          <p:nvPicPr>
            <p:cNvPr id="15" name="object 15"/>
            <p:cNvPicPr/>
            <p:nvPr/>
          </p:nvPicPr>
          <p:blipFill>
            <a:blip r:embed="rId5" cstate="print"/>
            <a:stretch>
              <a:fillRect/>
            </a:stretch>
          </p:blipFill>
          <p:spPr>
            <a:xfrm>
              <a:off x="6815162" y="1661756"/>
              <a:ext cx="5294160" cy="1166761"/>
            </a:xfrm>
            <a:prstGeom prst="rect">
              <a:avLst/>
            </a:prstGeom>
          </p:spPr>
        </p:pic>
        <p:sp>
          <p:nvSpPr>
            <p:cNvPr id="16" name="object 16"/>
            <p:cNvSpPr/>
            <p:nvPr/>
          </p:nvSpPr>
          <p:spPr>
            <a:xfrm>
              <a:off x="6811924" y="1658873"/>
              <a:ext cx="5300980" cy="1173480"/>
            </a:xfrm>
            <a:custGeom>
              <a:avLst/>
              <a:gdLst/>
              <a:ahLst/>
              <a:cxnLst/>
              <a:rect l="l" t="t" r="r" b="b"/>
              <a:pathLst>
                <a:path w="5300980" h="1173480">
                  <a:moveTo>
                    <a:pt x="0" y="0"/>
                  </a:moveTo>
                  <a:lnTo>
                    <a:pt x="5300637" y="0"/>
                  </a:lnTo>
                  <a:lnTo>
                    <a:pt x="5300637" y="1173251"/>
                  </a:lnTo>
                  <a:lnTo>
                    <a:pt x="0" y="1173251"/>
                  </a:lnTo>
                  <a:lnTo>
                    <a:pt x="0" y="0"/>
                  </a:lnTo>
                  <a:close/>
                </a:path>
              </a:pathLst>
            </a:custGeom>
            <a:ln w="6479">
              <a:solidFill>
                <a:srgbClr val="000000"/>
              </a:solidFill>
            </a:ln>
          </p:spPr>
          <p:txBody>
            <a:bodyPr wrap="square" lIns="0" tIns="0" rIns="0" bIns="0" rtlCol="0"/>
            <a:lstStyle/>
            <a:p>
              <a:endParaRPr dirty="0"/>
            </a:p>
          </p:txBody>
        </p:sp>
        <p:sp>
          <p:nvSpPr>
            <p:cNvPr id="17" name="object 17"/>
            <p:cNvSpPr/>
            <p:nvPr/>
          </p:nvSpPr>
          <p:spPr>
            <a:xfrm>
              <a:off x="6825957" y="5327281"/>
              <a:ext cx="1810385" cy="307975"/>
            </a:xfrm>
            <a:custGeom>
              <a:avLst/>
              <a:gdLst/>
              <a:ahLst/>
              <a:cxnLst/>
              <a:rect l="l" t="t" r="r" b="b"/>
              <a:pathLst>
                <a:path w="1810384" h="307975">
                  <a:moveTo>
                    <a:pt x="0" y="0"/>
                  </a:moveTo>
                  <a:lnTo>
                    <a:pt x="1810080" y="0"/>
                  </a:lnTo>
                  <a:lnTo>
                    <a:pt x="1810080" y="307441"/>
                  </a:lnTo>
                  <a:lnTo>
                    <a:pt x="0" y="307441"/>
                  </a:lnTo>
                  <a:lnTo>
                    <a:pt x="0" y="0"/>
                  </a:lnTo>
                  <a:close/>
                </a:path>
              </a:pathLst>
            </a:custGeom>
            <a:ln w="9359">
              <a:solidFill>
                <a:srgbClr val="000000"/>
              </a:solidFill>
            </a:ln>
          </p:spPr>
          <p:txBody>
            <a:bodyPr wrap="square" lIns="0" tIns="0" rIns="0" bIns="0" rtlCol="0"/>
            <a:lstStyle/>
            <a:p>
              <a:endParaRPr dirty="0"/>
            </a:p>
          </p:txBody>
        </p:sp>
      </p:grpSp>
      <p:sp>
        <p:nvSpPr>
          <p:cNvPr id="18" name="object 18"/>
          <p:cNvSpPr txBox="1"/>
          <p:nvPr/>
        </p:nvSpPr>
        <p:spPr>
          <a:xfrm>
            <a:off x="6815156" y="5361736"/>
            <a:ext cx="1821180" cy="228268"/>
          </a:xfrm>
          <a:prstGeom prst="rect">
            <a:avLst/>
          </a:prstGeom>
        </p:spPr>
        <p:txBody>
          <a:bodyPr vert="horz" wrap="square" lIns="0" tIns="12700" rIns="0" bIns="0" rtlCol="0">
            <a:spAutoFit/>
          </a:bodyPr>
          <a:lstStyle/>
          <a:p>
            <a:pPr marL="405765">
              <a:lnSpc>
                <a:spcPct val="100000"/>
              </a:lnSpc>
              <a:spcBef>
                <a:spcPts val="100"/>
              </a:spcBef>
            </a:pPr>
            <a:r>
              <a:rPr lang="gsw-FR" sz="1400" b="1" spc="-5">
                <a:latin typeface="Calibri"/>
                <a:cs typeface="Calibri"/>
              </a:rPr>
              <a:t>Union africaine</a:t>
            </a:r>
            <a:endParaRPr lang="gsw-FR" sz="1400">
              <a:latin typeface="Calibri"/>
              <a:cs typeface="Calibri"/>
            </a:endParaRPr>
          </a:p>
        </p:txBody>
      </p:sp>
      <p:sp>
        <p:nvSpPr>
          <p:cNvPr id="21" name="object 21"/>
          <p:cNvSpPr txBox="1"/>
          <p:nvPr/>
        </p:nvSpPr>
        <p:spPr>
          <a:xfrm>
            <a:off x="11948096" y="6531647"/>
            <a:ext cx="192405" cy="254000"/>
          </a:xfrm>
          <a:prstGeom prst="rect">
            <a:avLst/>
          </a:prstGeom>
        </p:spPr>
        <p:txBody>
          <a:bodyPr vert="horz" wrap="square" lIns="0" tIns="0" rIns="0" bIns="0" rtlCol="0">
            <a:spAutoFit/>
          </a:bodyPr>
          <a:lstStyle/>
          <a:p>
            <a:pPr marL="38100">
              <a:lnSpc>
                <a:spcPts val="1810"/>
              </a:lnSpc>
            </a:pPr>
            <a:fld id="{81D60167-4931-47E6-BA6A-407CBD079E47}" type="slidenum">
              <a:rPr sz="1800" dirty="0">
                <a:solidFill>
                  <a:srgbClr val="FFFFFF"/>
                </a:solidFill>
                <a:latin typeface="Calibri"/>
                <a:cs typeface="Calibri"/>
              </a:rPr>
              <a:t>6</a:t>
            </a:fld>
            <a:endParaRPr sz="1800" dirty="0">
              <a:latin typeface="Calibri"/>
              <a:cs typeface="Calibri"/>
            </a:endParaRPr>
          </a:p>
        </p:txBody>
      </p:sp>
      <p:graphicFrame>
        <p:nvGraphicFramePr>
          <p:cNvPr id="19" name="object 19"/>
          <p:cNvGraphicFramePr>
            <a:graphicFrameLocks noGrp="1"/>
          </p:cNvGraphicFramePr>
          <p:nvPr/>
        </p:nvGraphicFramePr>
        <p:xfrm>
          <a:off x="8702999" y="3454558"/>
          <a:ext cx="3451225" cy="2152077"/>
        </p:xfrm>
        <a:graphic>
          <a:graphicData uri="http://schemas.openxmlformats.org/drawingml/2006/table">
            <a:tbl>
              <a:tblPr firstRow="1" bandRow="1">
                <a:tableStyleId>{2D5ABB26-0587-4C30-8999-92F81FD0307C}</a:tableStyleId>
              </a:tblPr>
              <a:tblGrid>
                <a:gridCol w="1741170">
                  <a:extLst>
                    <a:ext uri="{9D8B030D-6E8A-4147-A177-3AD203B41FA5}">
                      <a16:colId xmlns:a16="http://schemas.microsoft.com/office/drawing/2014/main" val="20000"/>
                    </a:ext>
                  </a:extLst>
                </a:gridCol>
                <a:gridCol w="1710055">
                  <a:extLst>
                    <a:ext uri="{9D8B030D-6E8A-4147-A177-3AD203B41FA5}">
                      <a16:colId xmlns:a16="http://schemas.microsoft.com/office/drawing/2014/main" val="20001"/>
                    </a:ext>
                  </a:extLst>
                </a:gridCol>
              </a:tblGrid>
              <a:tr h="1854720">
                <a:tc>
                  <a:txBody>
                    <a:bodyPr/>
                    <a:lstStyle/>
                    <a:p>
                      <a:pPr>
                        <a:lnSpc>
                          <a:spcPct val="100000"/>
                        </a:lnSpc>
                      </a:pPr>
                      <a:endParaRPr sz="18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a:lnSpc>
                          <a:spcPct val="100000"/>
                        </a:lnSpc>
                      </a:pPr>
                      <a:endParaRPr sz="18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297357">
                <a:tc>
                  <a:txBody>
                    <a:bodyPr/>
                    <a:lstStyle/>
                    <a:p>
                      <a:pPr marL="149860">
                        <a:lnSpc>
                          <a:spcPct val="100000"/>
                        </a:lnSpc>
                        <a:spcBef>
                          <a:spcPts val="345"/>
                        </a:spcBef>
                      </a:pPr>
                      <a:r>
                        <a:rPr sz="1300" b="1" spc="-10" dirty="0">
                          <a:latin typeface="Calibri"/>
                          <a:cs typeface="Calibri"/>
                        </a:rPr>
                        <a:t>Government</a:t>
                      </a:r>
                      <a:r>
                        <a:rPr sz="1300" b="1" spc="-35" dirty="0">
                          <a:latin typeface="Calibri"/>
                          <a:cs typeface="Calibri"/>
                        </a:rPr>
                        <a:t> </a:t>
                      </a:r>
                      <a:r>
                        <a:rPr sz="1300" b="1" spc="-5" dirty="0">
                          <a:latin typeface="Calibri"/>
                          <a:cs typeface="Calibri"/>
                        </a:rPr>
                        <a:t>of</a:t>
                      </a:r>
                      <a:r>
                        <a:rPr sz="1300" b="1" spc="-20" dirty="0">
                          <a:latin typeface="Calibri"/>
                          <a:cs typeface="Calibri"/>
                        </a:rPr>
                        <a:t> </a:t>
                      </a:r>
                      <a:r>
                        <a:rPr sz="1300" b="1" spc="-5" dirty="0">
                          <a:latin typeface="Calibri"/>
                          <a:cs typeface="Calibri"/>
                        </a:rPr>
                        <a:t>India</a:t>
                      </a:r>
                      <a:endParaRPr sz="1300" dirty="0">
                        <a:latin typeface="Calibri"/>
                        <a:cs typeface="Calibri"/>
                      </a:endParaRPr>
                    </a:p>
                  </a:txBody>
                  <a:tcPr marL="0" marR="0" marT="43815"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marL="447040">
                        <a:lnSpc>
                          <a:spcPct val="100000"/>
                        </a:lnSpc>
                        <a:spcBef>
                          <a:spcPts val="350"/>
                        </a:spcBef>
                      </a:pPr>
                      <a:r>
                        <a:rPr sz="1400" b="1" dirty="0">
                          <a:latin typeface="Calibri"/>
                          <a:cs typeface="Calibri"/>
                        </a:rPr>
                        <a:t>MTN</a:t>
                      </a:r>
                      <a:r>
                        <a:rPr sz="1400" b="1" spc="-45" dirty="0">
                          <a:latin typeface="Calibri"/>
                          <a:cs typeface="Calibri"/>
                        </a:rPr>
                        <a:t> </a:t>
                      </a:r>
                      <a:r>
                        <a:rPr sz="1400" b="1" dirty="0">
                          <a:latin typeface="Calibri"/>
                          <a:cs typeface="Calibri"/>
                        </a:rPr>
                        <a:t>Africa</a:t>
                      </a:r>
                      <a:endParaRPr sz="1400" dirty="0">
                        <a:latin typeface="Calibri"/>
                        <a:cs typeface="Calibri"/>
                      </a:endParaRPr>
                    </a:p>
                  </a:txBody>
                  <a:tcPr marL="0" marR="0" marT="4445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bl>
          </a:graphicData>
        </a:graphic>
      </p:graphicFrame>
      <p:sp>
        <p:nvSpPr>
          <p:cNvPr id="20" name="object 20"/>
          <p:cNvSpPr txBox="1"/>
          <p:nvPr/>
        </p:nvSpPr>
        <p:spPr>
          <a:xfrm>
            <a:off x="124460" y="5822441"/>
            <a:ext cx="11823636" cy="394980"/>
          </a:xfrm>
          <a:prstGeom prst="rect">
            <a:avLst/>
          </a:prstGeom>
        </p:spPr>
        <p:txBody>
          <a:bodyPr vert="horz" wrap="square" lIns="0" tIns="12700" rIns="0" bIns="0" rtlCol="0">
            <a:spAutoFit/>
          </a:bodyPr>
          <a:lstStyle/>
          <a:p>
            <a:pPr marL="12700" marR="5080">
              <a:lnSpc>
                <a:spcPct val="100000"/>
              </a:lnSpc>
              <a:spcBef>
                <a:spcPts val="100"/>
              </a:spcBef>
            </a:pPr>
            <a:r>
              <a:rPr lang="gsw-FR" sz="1200" spc="-5">
                <a:latin typeface="Calibri"/>
                <a:cs typeface="Calibri"/>
              </a:rPr>
              <a:t>CEPI :</a:t>
            </a:r>
            <a:r>
              <a:rPr lang="gsw-FR" sz="1200" spc="15">
                <a:latin typeface="Calibri"/>
                <a:cs typeface="Calibri"/>
              </a:rPr>
              <a:t> </a:t>
            </a:r>
            <a:r>
              <a:rPr lang="gsw-FR" sz="1200" u="sng" spc="10">
                <a:solidFill>
                  <a:srgbClr val="0462C0"/>
                </a:solidFill>
                <a:uFill>
                  <a:solidFill>
                    <a:srgbClr val="0462C0"/>
                  </a:solidFill>
                </a:uFill>
                <a:latin typeface="Calibri"/>
                <a:cs typeface="Calibri"/>
                <a:hlinkClick r:id="rId6"/>
              </a:rPr>
              <a:t>Coalition pour les innovations en matière de préparation aux épidémies</a:t>
            </a:r>
            <a:endParaRPr lang="gsw-FR" sz="1200" u="sng" spc="10">
              <a:solidFill>
                <a:srgbClr val="0462C0"/>
              </a:solidFill>
              <a:uFill>
                <a:solidFill>
                  <a:srgbClr val="0462C0"/>
                </a:solidFill>
              </a:uFill>
              <a:latin typeface="Calibri"/>
              <a:cs typeface="Calibri"/>
            </a:endParaRPr>
          </a:p>
          <a:p>
            <a:pPr marL="12700" marR="5080">
              <a:lnSpc>
                <a:spcPct val="100000"/>
              </a:lnSpc>
              <a:spcBef>
                <a:spcPts val="100"/>
              </a:spcBef>
            </a:pPr>
            <a:r>
              <a:rPr lang="gsw-FR" sz="1200" spc="-254">
                <a:solidFill>
                  <a:srgbClr val="0462C0"/>
                </a:solidFill>
                <a:latin typeface="Calibri"/>
                <a:cs typeface="Calibri"/>
              </a:rPr>
              <a:t> </a:t>
            </a:r>
            <a:r>
              <a:rPr lang="gsw-FR" sz="1200" u="sng" spc="-5">
                <a:uFill>
                  <a:solidFill>
                    <a:srgbClr val="000000"/>
                  </a:solidFill>
                </a:uFill>
                <a:latin typeface="Calibri"/>
                <a:cs typeface="Calibri"/>
              </a:rPr>
              <a:t>Gavi :</a:t>
            </a:r>
            <a:r>
              <a:rPr lang="gsw-FR" sz="1200" u="sng" spc="5">
                <a:uFill>
                  <a:solidFill>
                    <a:srgbClr val="000000"/>
                  </a:solidFill>
                </a:uFill>
                <a:latin typeface="Calibri"/>
                <a:cs typeface="Calibri"/>
              </a:rPr>
              <a:t> L’Alliance du vaccin</a:t>
            </a:r>
            <a:endParaRPr lang="gsw-FR" sz="1200">
              <a:latin typeface="Calibri"/>
              <a:cs typeface="Calibri"/>
            </a:endParaRPr>
          </a:p>
        </p:txBody>
      </p:sp>
      <p:sp>
        <p:nvSpPr>
          <p:cNvPr id="23" name="object 38">
            <a:extLst>
              <a:ext uri="{FF2B5EF4-FFF2-40B4-BE49-F238E27FC236}">
                <a16:creationId xmlns:a16="http://schemas.microsoft.com/office/drawing/2014/main" id="{4ED27F31-F454-4CF0-9143-CC03400508AE}"/>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
        <p:nvSpPr>
          <p:cNvPr id="24" name="object 18">
            <a:extLst>
              <a:ext uri="{FF2B5EF4-FFF2-40B4-BE49-F238E27FC236}">
                <a16:creationId xmlns:a16="http://schemas.microsoft.com/office/drawing/2014/main" id="{849FCCAD-2FAA-4239-B397-4A35752FC7D8}"/>
              </a:ext>
            </a:extLst>
          </p:cNvPr>
          <p:cNvSpPr txBox="1"/>
          <p:nvPr/>
        </p:nvSpPr>
        <p:spPr>
          <a:xfrm>
            <a:off x="8512257" y="5344905"/>
            <a:ext cx="2108060" cy="228268"/>
          </a:xfrm>
          <a:prstGeom prst="rect">
            <a:avLst/>
          </a:prstGeom>
          <a:solidFill>
            <a:schemeClr val="bg1"/>
          </a:solidFill>
        </p:spPr>
        <p:txBody>
          <a:bodyPr vert="horz" wrap="square" lIns="0" tIns="12700" rIns="0" bIns="0" rtlCol="0">
            <a:spAutoFit/>
          </a:bodyPr>
          <a:lstStyle/>
          <a:p>
            <a:pPr marL="405765">
              <a:lnSpc>
                <a:spcPct val="100000"/>
              </a:lnSpc>
              <a:spcBef>
                <a:spcPts val="100"/>
              </a:spcBef>
            </a:pPr>
            <a:r>
              <a:rPr lang="gsw-FR" sz="1200" b="1" spc="-5" dirty="0">
                <a:latin typeface="Calibri"/>
                <a:cs typeface="Calibri"/>
              </a:rPr>
              <a:t>Gouvernement</a:t>
            </a:r>
            <a:r>
              <a:rPr lang="gsw-FR" sz="1400" b="1" spc="-5" dirty="0">
                <a:latin typeface="Calibri"/>
                <a:cs typeface="Calibri"/>
              </a:rPr>
              <a:t> </a:t>
            </a:r>
            <a:r>
              <a:rPr lang="gsw-FR" sz="1200" b="1" spc="-5" dirty="0">
                <a:latin typeface="Calibri"/>
                <a:cs typeface="Calibri"/>
              </a:rPr>
              <a:t>indien</a:t>
            </a:r>
            <a:endParaRPr lang="gsw-FR" sz="1200" dirty="0">
              <a:latin typeface="Calibri"/>
              <a:cs typeface="Calibri"/>
            </a:endParaRPr>
          </a:p>
        </p:txBody>
      </p:sp>
      <p:sp>
        <p:nvSpPr>
          <p:cNvPr id="25" name="object 18">
            <a:extLst>
              <a:ext uri="{FF2B5EF4-FFF2-40B4-BE49-F238E27FC236}">
                <a16:creationId xmlns:a16="http://schemas.microsoft.com/office/drawing/2014/main" id="{6D27B57D-5DCB-40A7-AA08-CBFD7093C436}"/>
              </a:ext>
            </a:extLst>
          </p:cNvPr>
          <p:cNvSpPr txBox="1"/>
          <p:nvPr/>
        </p:nvSpPr>
        <p:spPr>
          <a:xfrm>
            <a:off x="10436414" y="5361736"/>
            <a:ext cx="1518032" cy="228268"/>
          </a:xfrm>
          <a:prstGeom prst="rect">
            <a:avLst/>
          </a:prstGeom>
          <a:solidFill>
            <a:schemeClr val="bg1"/>
          </a:solidFill>
        </p:spPr>
        <p:txBody>
          <a:bodyPr vert="horz" wrap="square" lIns="0" tIns="12700" rIns="0" bIns="0" rtlCol="0">
            <a:spAutoFit/>
          </a:bodyPr>
          <a:lstStyle/>
          <a:p>
            <a:pPr marL="405765">
              <a:lnSpc>
                <a:spcPct val="100000"/>
              </a:lnSpc>
              <a:spcBef>
                <a:spcPts val="100"/>
              </a:spcBef>
            </a:pPr>
            <a:r>
              <a:rPr lang="gsw-FR" sz="1400" b="1" spc="-5" dirty="0">
                <a:latin typeface="Calibri"/>
                <a:cs typeface="Calibri"/>
              </a:rPr>
              <a:t>MTN Afrique</a:t>
            </a:r>
            <a:endParaRPr lang="gsw-FR" sz="1400"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5" y="6446875"/>
            <a:ext cx="12192635" cy="399415"/>
          </a:xfrm>
          <a:custGeom>
            <a:avLst/>
            <a:gdLst/>
            <a:ahLst/>
            <a:cxnLst/>
            <a:rect l="l" t="t" r="r" b="b"/>
            <a:pathLst>
              <a:path w="12192635" h="399415">
                <a:moveTo>
                  <a:pt x="0" y="0"/>
                </a:moveTo>
                <a:lnTo>
                  <a:pt x="12192469" y="0"/>
                </a:lnTo>
                <a:lnTo>
                  <a:pt x="12192469" y="399249"/>
                </a:lnTo>
                <a:lnTo>
                  <a:pt x="0" y="399249"/>
                </a:lnTo>
                <a:lnTo>
                  <a:pt x="0" y="0"/>
                </a:lnTo>
                <a:close/>
              </a:path>
            </a:pathLst>
          </a:custGeom>
          <a:solidFill>
            <a:srgbClr val="222D0C"/>
          </a:solidFill>
        </p:spPr>
        <p:txBody>
          <a:bodyPr wrap="square" lIns="0" tIns="0" rIns="0" bIns="0" rtlCol="0"/>
          <a:lstStyle/>
          <a:p>
            <a:endParaRPr dirty="0"/>
          </a:p>
        </p:txBody>
      </p:sp>
      <p:pic>
        <p:nvPicPr>
          <p:cNvPr id="3" name="object 3"/>
          <p:cNvPicPr/>
          <p:nvPr/>
        </p:nvPicPr>
        <p:blipFill>
          <a:blip r:embed="rId3" cstate="print"/>
          <a:stretch>
            <a:fillRect/>
          </a:stretch>
        </p:blipFill>
        <p:spPr>
          <a:xfrm>
            <a:off x="0" y="12"/>
            <a:ext cx="1009802" cy="856792"/>
          </a:xfrm>
          <a:prstGeom prst="rect">
            <a:avLst/>
          </a:prstGeom>
        </p:spPr>
      </p:pic>
      <p:pic>
        <p:nvPicPr>
          <p:cNvPr id="4" name="object 4"/>
          <p:cNvPicPr/>
          <p:nvPr/>
        </p:nvPicPr>
        <p:blipFill>
          <a:blip r:embed="rId4" cstate="print"/>
          <a:stretch>
            <a:fillRect/>
          </a:stretch>
        </p:blipFill>
        <p:spPr>
          <a:xfrm>
            <a:off x="11192040" y="12"/>
            <a:ext cx="1000074" cy="914031"/>
          </a:xfrm>
          <a:prstGeom prst="rect">
            <a:avLst/>
          </a:prstGeom>
        </p:spPr>
      </p:pic>
      <p:sp>
        <p:nvSpPr>
          <p:cNvPr id="5" name="object 5"/>
          <p:cNvSpPr/>
          <p:nvPr/>
        </p:nvSpPr>
        <p:spPr>
          <a:xfrm>
            <a:off x="142557" y="1137958"/>
            <a:ext cx="11846560" cy="4360545"/>
          </a:xfrm>
          <a:custGeom>
            <a:avLst/>
            <a:gdLst/>
            <a:ahLst/>
            <a:cxnLst/>
            <a:rect l="l" t="t" r="r" b="b"/>
            <a:pathLst>
              <a:path w="11846560" h="4360545">
                <a:moveTo>
                  <a:pt x="0" y="0"/>
                </a:moveTo>
                <a:lnTo>
                  <a:pt x="11846166" y="0"/>
                </a:lnTo>
                <a:lnTo>
                  <a:pt x="11846166" y="4360316"/>
                </a:lnTo>
                <a:lnTo>
                  <a:pt x="0" y="4360316"/>
                </a:lnTo>
                <a:lnTo>
                  <a:pt x="0" y="0"/>
                </a:lnTo>
                <a:close/>
              </a:path>
            </a:pathLst>
          </a:custGeom>
          <a:ln w="9359">
            <a:solidFill>
              <a:srgbClr val="000000"/>
            </a:solidFill>
          </a:ln>
        </p:spPr>
        <p:txBody>
          <a:bodyPr wrap="square" lIns="0" tIns="0" rIns="0" bIns="0" rtlCol="0"/>
          <a:lstStyle/>
          <a:p>
            <a:endParaRPr dirty="0"/>
          </a:p>
        </p:txBody>
      </p:sp>
      <p:sp>
        <p:nvSpPr>
          <p:cNvPr id="6" name="object 6"/>
          <p:cNvSpPr txBox="1"/>
          <p:nvPr/>
        </p:nvSpPr>
        <p:spPr>
          <a:xfrm>
            <a:off x="156362" y="1172057"/>
            <a:ext cx="11802110" cy="3890809"/>
          </a:xfrm>
          <a:prstGeom prst="rect">
            <a:avLst/>
          </a:prstGeom>
        </p:spPr>
        <p:txBody>
          <a:bodyPr vert="horz" wrap="square" lIns="0" tIns="12700" rIns="0" bIns="0" rtlCol="0">
            <a:spAutoFit/>
          </a:bodyPr>
          <a:lstStyle/>
          <a:p>
            <a:pPr marL="361315" marR="60960" indent="-285750" algn="just">
              <a:lnSpc>
                <a:spcPct val="100000"/>
              </a:lnSpc>
              <a:spcBef>
                <a:spcPts val="100"/>
              </a:spcBef>
              <a:buFont typeface="Arial MT"/>
              <a:buChar char="•"/>
              <a:tabLst>
                <a:tab pos="361950" algn="l"/>
              </a:tabLst>
            </a:pPr>
            <a:r>
              <a:rPr lang="fr-FR" sz="2800" spc="-5" dirty="0">
                <a:cs typeface="Calibri"/>
              </a:rPr>
              <a:t>La population totale éligible (concernée) des Nigérians est d’environ               </a:t>
            </a:r>
            <a:r>
              <a:rPr lang="fr-FR" sz="2800" b="1" spc="-5" dirty="0">
                <a:cs typeface="Calibri"/>
              </a:rPr>
              <a:t>108 707 569 </a:t>
            </a:r>
            <a:r>
              <a:rPr lang="fr-FR" sz="2800" spc="-5" dirty="0">
                <a:cs typeface="Calibri"/>
              </a:rPr>
              <a:t>personnes (18 ans et plus, y compris les femmes enceintes</a:t>
            </a:r>
            <a:r>
              <a:rPr lang="fr-FR" sz="2800" spc="-5" baseline="30000" dirty="0">
                <a:cs typeface="Calibri"/>
              </a:rPr>
              <a:t>1</a:t>
            </a:r>
            <a:r>
              <a:rPr lang="fr-FR" sz="2800" spc="-5" dirty="0">
                <a:cs typeface="Calibri"/>
              </a:rPr>
              <a:t>), ce qui représente 51,4 % de la population totale.</a:t>
            </a:r>
            <a:endParaRPr sz="2750" dirty="0">
              <a:latin typeface="Calibri"/>
              <a:cs typeface="Calibri"/>
            </a:endParaRPr>
          </a:p>
          <a:p>
            <a:pPr marL="361315" marR="61594" indent="-285750" algn="just">
              <a:lnSpc>
                <a:spcPct val="99800"/>
              </a:lnSpc>
              <a:buFont typeface="Arial MT"/>
              <a:buChar char="•"/>
              <a:tabLst>
                <a:tab pos="361950" algn="l"/>
              </a:tabLst>
            </a:pPr>
            <a:r>
              <a:rPr lang="fr-FR" sz="2800" spc="-5" dirty="0">
                <a:cs typeface="Calibri"/>
              </a:rPr>
              <a:t>Reposant sur la recommandation du Groupe stratégique consultatif d’experts sur la vaccination (SAGE), le pays ciblera pour l’instant les personnes âgées de 18 ans et plus.</a:t>
            </a:r>
            <a:endParaRPr sz="2750" dirty="0">
              <a:latin typeface="Calibri"/>
              <a:cs typeface="Calibri"/>
            </a:endParaRPr>
          </a:p>
          <a:p>
            <a:pPr marL="361315" marR="55880" indent="-285750" algn="just">
              <a:lnSpc>
                <a:spcPct val="100000"/>
              </a:lnSpc>
              <a:spcBef>
                <a:spcPts val="5"/>
              </a:spcBef>
              <a:buFont typeface="Arial MT"/>
              <a:buChar char="•"/>
              <a:tabLst>
                <a:tab pos="361950" algn="l"/>
              </a:tabLst>
            </a:pPr>
            <a:r>
              <a:rPr lang="fr-FR" sz="2800" spc="-10" dirty="0">
                <a:cs typeface="Calibri"/>
              </a:rPr>
              <a:t>Le Nigéria déploiera la stratégie TEACH</a:t>
            </a:r>
            <a:r>
              <a:rPr lang="fr-FR" sz="2800" spc="-10" baseline="30000" dirty="0">
                <a:cs typeface="Calibri"/>
              </a:rPr>
              <a:t>2</a:t>
            </a:r>
            <a:r>
              <a:rPr lang="fr-FR" sz="2800" spc="-10" dirty="0">
                <a:cs typeface="Calibri"/>
              </a:rPr>
              <a:t> pour vacciner la population éligible afin d’interrompre le fléau de la COVID-19 et d’établir une masse critique de Nigérians vaccinés contre la maladie</a:t>
            </a:r>
            <a:r>
              <a:rPr lang="en-ZA" sz="2800" spc="-10" dirty="0">
                <a:latin typeface="Calibri"/>
                <a:cs typeface="Calibri"/>
              </a:rPr>
              <a:t>.</a:t>
            </a:r>
            <a:endParaRPr sz="2800" dirty="0">
              <a:latin typeface="Calibri"/>
              <a:cs typeface="Calibri"/>
            </a:endParaRPr>
          </a:p>
        </p:txBody>
      </p:sp>
      <p:sp>
        <p:nvSpPr>
          <p:cNvPr id="9" name="object 9"/>
          <p:cNvSpPr txBox="1"/>
          <p:nvPr/>
        </p:nvSpPr>
        <p:spPr>
          <a:xfrm>
            <a:off x="11948096" y="6531647"/>
            <a:ext cx="192405" cy="254000"/>
          </a:xfrm>
          <a:prstGeom prst="rect">
            <a:avLst/>
          </a:prstGeom>
        </p:spPr>
        <p:txBody>
          <a:bodyPr vert="horz" wrap="square" lIns="0" tIns="0" rIns="0" bIns="0" rtlCol="0">
            <a:spAutoFit/>
          </a:bodyPr>
          <a:lstStyle/>
          <a:p>
            <a:pPr marL="38100">
              <a:lnSpc>
                <a:spcPts val="1810"/>
              </a:lnSpc>
            </a:pPr>
            <a:fld id="{81D60167-4931-47E6-BA6A-407CBD079E47}" type="slidenum">
              <a:rPr sz="1800" dirty="0">
                <a:solidFill>
                  <a:srgbClr val="FFFFFF"/>
                </a:solidFill>
                <a:latin typeface="Calibri"/>
                <a:cs typeface="Calibri"/>
              </a:rPr>
              <a:t>7</a:t>
            </a:fld>
            <a:endParaRPr sz="1800" dirty="0">
              <a:latin typeface="Calibri"/>
              <a:cs typeface="Calibri"/>
            </a:endParaRPr>
          </a:p>
        </p:txBody>
      </p:sp>
      <p:sp>
        <p:nvSpPr>
          <p:cNvPr id="7" name="object 7"/>
          <p:cNvSpPr txBox="1"/>
          <p:nvPr/>
        </p:nvSpPr>
        <p:spPr>
          <a:xfrm>
            <a:off x="234950" y="5685943"/>
            <a:ext cx="11335894" cy="566822"/>
          </a:xfrm>
          <a:prstGeom prst="rect">
            <a:avLst/>
          </a:prstGeom>
        </p:spPr>
        <p:txBody>
          <a:bodyPr vert="horz" wrap="square" lIns="0" tIns="12700" rIns="0" bIns="0" rtlCol="0">
            <a:spAutoFit/>
          </a:bodyPr>
          <a:lstStyle/>
          <a:p>
            <a:pPr marL="297815" indent="-285750">
              <a:lnSpc>
                <a:spcPct val="100000"/>
              </a:lnSpc>
              <a:buFont typeface="Arial MT"/>
              <a:buChar char="•"/>
              <a:tabLst>
                <a:tab pos="297815" algn="l"/>
                <a:tab pos="298450" algn="l"/>
              </a:tabLst>
            </a:pPr>
            <a:r>
              <a:rPr lang="gsw-FR" sz="1200" i="1" dirty="0">
                <a:latin typeface="Calibri"/>
                <a:cs typeface="Calibri"/>
              </a:rPr>
              <a:t>1.</a:t>
            </a:r>
            <a:r>
              <a:rPr lang="gsw-FR" sz="1200" i="1" spc="-5" dirty="0">
                <a:latin typeface="Calibri"/>
                <a:cs typeface="Calibri"/>
              </a:rPr>
              <a:t> </a:t>
            </a:r>
            <a:r>
              <a:rPr lang="gsw-FR" sz="1200" i="1" dirty="0">
                <a:cs typeface="Calibri"/>
              </a:rPr>
              <a:t>Les femmes enceintes seront examinées par des médecins pour leur admissibilité.</a:t>
            </a:r>
          </a:p>
          <a:p>
            <a:pPr marL="297815" indent="-285750">
              <a:lnSpc>
                <a:spcPct val="100000"/>
              </a:lnSpc>
              <a:buFont typeface="Arial MT"/>
              <a:buChar char="•"/>
              <a:tabLst>
                <a:tab pos="297815" algn="l"/>
                <a:tab pos="298450" algn="l"/>
              </a:tabLst>
            </a:pPr>
            <a:r>
              <a:rPr lang="gsw-FR" sz="1200" i="1" dirty="0">
                <a:latin typeface="Calibri"/>
                <a:cs typeface="Calibri"/>
              </a:rPr>
              <a:t>1.</a:t>
            </a:r>
            <a:r>
              <a:rPr lang="gsw-FR" sz="1200" i="1" spc="-5" dirty="0">
                <a:latin typeface="Calibri"/>
                <a:cs typeface="Calibri"/>
              </a:rPr>
              <a:t> </a:t>
            </a:r>
            <a:r>
              <a:rPr lang="gsw-FR" sz="1200" i="1" dirty="0">
                <a:cs typeface="Calibri"/>
              </a:rPr>
              <a:t>18 et plus sur la base des recommandations du SAGE.</a:t>
            </a:r>
          </a:p>
          <a:p>
            <a:pPr marL="297815" indent="-285750">
              <a:buFont typeface="Arial MT"/>
              <a:buChar char="•"/>
              <a:tabLst>
                <a:tab pos="297815" algn="l"/>
                <a:tab pos="298450" algn="l"/>
              </a:tabLst>
            </a:pPr>
            <a:r>
              <a:rPr lang="gsw-FR" sz="1200" i="1" dirty="0">
                <a:latin typeface="Calibri"/>
                <a:cs typeface="Calibri"/>
              </a:rPr>
              <a:t>2.</a:t>
            </a:r>
            <a:r>
              <a:rPr lang="gsw-FR" sz="1200" i="1" spc="-5" dirty="0">
                <a:latin typeface="Calibri"/>
                <a:cs typeface="Calibri"/>
              </a:rPr>
              <a:t> TEACH</a:t>
            </a:r>
            <a:r>
              <a:rPr lang="gsw-FR" sz="1200" i="1" spc="5" dirty="0">
                <a:latin typeface="Calibri"/>
                <a:cs typeface="Calibri"/>
              </a:rPr>
              <a:t> </a:t>
            </a:r>
            <a:r>
              <a:rPr lang="gsw-FR" sz="1200" i="1" dirty="0">
                <a:latin typeface="Calibri"/>
                <a:cs typeface="Calibri"/>
              </a:rPr>
              <a:t>–  Approche de campagne de vaccination t</a:t>
            </a:r>
            <a:r>
              <a:rPr lang="gsw-FR" sz="1200" i="1" spc="-5" dirty="0">
                <a:latin typeface="Calibri"/>
                <a:cs typeface="Calibri"/>
              </a:rPr>
              <a:t>raditionnelle,</a:t>
            </a:r>
            <a:r>
              <a:rPr lang="gsw-FR" sz="1200" i="1" spc="5" dirty="0">
                <a:latin typeface="Calibri"/>
                <a:cs typeface="Calibri"/>
              </a:rPr>
              <a:t> auto-inscription en ligne</a:t>
            </a:r>
            <a:r>
              <a:rPr lang="gsw-FR" sz="1200" i="1" dirty="0">
                <a:latin typeface="Calibri"/>
                <a:cs typeface="Calibri"/>
              </a:rPr>
              <a:t>,</a:t>
            </a:r>
            <a:r>
              <a:rPr lang="gsw-FR" sz="1200" i="1" spc="5" dirty="0">
                <a:latin typeface="Calibri"/>
                <a:cs typeface="Calibri"/>
              </a:rPr>
              <a:t> </a:t>
            </a:r>
            <a:r>
              <a:rPr lang="gsw-FR" sz="1200" i="1" spc="-5" dirty="0">
                <a:latin typeface="Calibri"/>
                <a:cs typeface="Calibri"/>
              </a:rPr>
              <a:t>assistée,</a:t>
            </a:r>
            <a:r>
              <a:rPr lang="gsw-FR" sz="1200" i="1" spc="15" dirty="0">
                <a:latin typeface="Calibri"/>
                <a:cs typeface="Calibri"/>
              </a:rPr>
              <a:t> </a:t>
            </a:r>
            <a:r>
              <a:rPr lang="gsw-FR" sz="1200" i="1" spc="-5" dirty="0">
                <a:latin typeface="Calibri"/>
                <a:cs typeface="Calibri"/>
              </a:rPr>
              <a:t>concomitante, accompagnée du porte à porte.</a:t>
            </a:r>
            <a:endParaRPr lang="gsw-FR" sz="1200" dirty="0">
              <a:latin typeface="Calibri"/>
              <a:cs typeface="Calibri"/>
            </a:endParaRPr>
          </a:p>
        </p:txBody>
      </p:sp>
      <p:sp>
        <p:nvSpPr>
          <p:cNvPr id="8" name="object 8"/>
          <p:cNvSpPr txBox="1">
            <a:spLocks noGrp="1"/>
          </p:cNvSpPr>
          <p:nvPr>
            <p:ph type="title"/>
          </p:nvPr>
        </p:nvSpPr>
        <p:spPr>
          <a:xfrm>
            <a:off x="1064425" y="110426"/>
            <a:ext cx="10075849" cy="1041311"/>
          </a:xfrm>
          <a:prstGeom prst="rect">
            <a:avLst/>
          </a:prstGeom>
        </p:spPr>
        <p:txBody>
          <a:bodyPr vert="horz" wrap="square" lIns="0" tIns="12700" rIns="0" bIns="0" rtlCol="0">
            <a:spAutoFit/>
          </a:bodyPr>
          <a:lstStyle/>
          <a:p>
            <a:pPr marL="12700" marR="5080">
              <a:lnSpc>
                <a:spcPct val="100000"/>
              </a:lnSpc>
              <a:spcBef>
                <a:spcPts val="100"/>
              </a:spcBef>
            </a:pPr>
            <a:r>
              <a:rPr lang="fr-FR" spc="-5" dirty="0">
                <a:latin typeface="Arial"/>
                <a:cs typeface="Arial"/>
              </a:rPr>
              <a:t>Le GFN vaccinera toutes les populations éligibles (18 ans et plus) avec des vaccins anti-COVID-19 sûrs et efficaces dès qu’ils seront disponibles
</a:t>
            </a:r>
            <a:endParaRPr spc="-5" dirty="0">
              <a:latin typeface="Arial"/>
              <a:cs typeface="Arial"/>
            </a:endParaRPr>
          </a:p>
        </p:txBody>
      </p:sp>
      <p:sp>
        <p:nvSpPr>
          <p:cNvPr id="11" name="object 38">
            <a:extLst>
              <a:ext uri="{FF2B5EF4-FFF2-40B4-BE49-F238E27FC236}">
                <a16:creationId xmlns:a16="http://schemas.microsoft.com/office/drawing/2014/main" id="{BBC6D0B8-012D-43F5-90A0-0ED657E2FBB8}"/>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19123" y="1360360"/>
            <a:ext cx="10251440" cy="4391025"/>
            <a:chOff x="1519123" y="1360360"/>
            <a:chExt cx="10251440" cy="4391025"/>
          </a:xfrm>
        </p:grpSpPr>
        <p:pic>
          <p:nvPicPr>
            <p:cNvPr id="3" name="object 3"/>
            <p:cNvPicPr/>
            <p:nvPr/>
          </p:nvPicPr>
          <p:blipFill>
            <a:blip r:embed="rId2" cstate="print"/>
            <a:stretch>
              <a:fillRect/>
            </a:stretch>
          </p:blipFill>
          <p:spPr>
            <a:xfrm>
              <a:off x="2638437" y="2553842"/>
              <a:ext cx="3264830" cy="3197395"/>
            </a:xfrm>
            <a:prstGeom prst="rect">
              <a:avLst/>
            </a:prstGeom>
          </p:spPr>
        </p:pic>
        <p:pic>
          <p:nvPicPr>
            <p:cNvPr id="4" name="object 4"/>
            <p:cNvPicPr/>
            <p:nvPr/>
          </p:nvPicPr>
          <p:blipFill>
            <a:blip r:embed="rId3" cstate="print"/>
            <a:stretch>
              <a:fillRect/>
            </a:stretch>
          </p:blipFill>
          <p:spPr>
            <a:xfrm>
              <a:off x="3224161" y="1931758"/>
              <a:ext cx="452513" cy="3560762"/>
            </a:xfrm>
            <a:prstGeom prst="rect">
              <a:avLst/>
            </a:prstGeom>
          </p:spPr>
        </p:pic>
        <p:sp>
          <p:nvSpPr>
            <p:cNvPr id="5" name="object 5"/>
            <p:cNvSpPr/>
            <p:nvPr/>
          </p:nvSpPr>
          <p:spPr>
            <a:xfrm>
              <a:off x="4780076" y="4452835"/>
              <a:ext cx="6990715" cy="868680"/>
            </a:xfrm>
            <a:custGeom>
              <a:avLst/>
              <a:gdLst/>
              <a:ahLst/>
              <a:cxnLst/>
              <a:rect l="l" t="t" r="r" b="b"/>
              <a:pathLst>
                <a:path w="6990715" h="868679">
                  <a:moveTo>
                    <a:pt x="6990118" y="0"/>
                  </a:moveTo>
                  <a:lnTo>
                    <a:pt x="0" y="0"/>
                  </a:lnTo>
                  <a:lnTo>
                    <a:pt x="0" y="841679"/>
                  </a:lnTo>
                  <a:lnTo>
                    <a:pt x="0" y="868680"/>
                  </a:lnTo>
                  <a:lnTo>
                    <a:pt x="6990118" y="868680"/>
                  </a:lnTo>
                  <a:lnTo>
                    <a:pt x="6990118" y="841679"/>
                  </a:lnTo>
                  <a:lnTo>
                    <a:pt x="6990118" y="0"/>
                  </a:lnTo>
                  <a:close/>
                </a:path>
              </a:pathLst>
            </a:custGeom>
            <a:solidFill>
              <a:srgbClr val="7F7F7F">
                <a:alpha val="39999"/>
              </a:srgbClr>
            </a:solidFill>
          </p:spPr>
          <p:txBody>
            <a:bodyPr wrap="square" lIns="0" tIns="0" rIns="0" bIns="0" rtlCol="0"/>
            <a:lstStyle/>
            <a:p>
              <a:endParaRPr dirty="0"/>
            </a:p>
          </p:txBody>
        </p:sp>
        <p:pic>
          <p:nvPicPr>
            <p:cNvPr id="6" name="object 6"/>
            <p:cNvPicPr/>
            <p:nvPr/>
          </p:nvPicPr>
          <p:blipFill>
            <a:blip r:embed="rId4" cstate="print"/>
            <a:stretch>
              <a:fillRect/>
            </a:stretch>
          </p:blipFill>
          <p:spPr>
            <a:xfrm>
              <a:off x="1523885" y="1368005"/>
              <a:ext cx="9144355" cy="214379"/>
            </a:xfrm>
            <a:prstGeom prst="rect">
              <a:avLst/>
            </a:prstGeom>
          </p:spPr>
        </p:pic>
        <p:sp>
          <p:nvSpPr>
            <p:cNvPr id="7" name="object 7"/>
            <p:cNvSpPr/>
            <p:nvPr/>
          </p:nvSpPr>
          <p:spPr>
            <a:xfrm>
              <a:off x="1523885" y="1365122"/>
              <a:ext cx="9144000" cy="0"/>
            </a:xfrm>
            <a:custGeom>
              <a:avLst/>
              <a:gdLst/>
              <a:ahLst/>
              <a:cxnLst/>
              <a:rect l="l" t="t" r="r" b="b"/>
              <a:pathLst>
                <a:path w="9144000">
                  <a:moveTo>
                    <a:pt x="0" y="0"/>
                  </a:moveTo>
                  <a:lnTo>
                    <a:pt x="9144000" y="0"/>
                  </a:lnTo>
                </a:path>
              </a:pathLst>
            </a:custGeom>
            <a:ln w="9359">
              <a:solidFill>
                <a:srgbClr val="1F3F23"/>
              </a:solidFill>
            </a:ln>
          </p:spPr>
          <p:txBody>
            <a:bodyPr wrap="square" lIns="0" tIns="0" rIns="0" bIns="0" rtlCol="0"/>
            <a:lstStyle/>
            <a:p>
              <a:endParaRPr dirty="0"/>
            </a:p>
          </p:txBody>
        </p:sp>
      </p:grpSp>
      <p:sp>
        <p:nvSpPr>
          <p:cNvPr id="8" name="object 8"/>
          <p:cNvSpPr txBox="1">
            <a:spLocks noGrp="1"/>
          </p:cNvSpPr>
          <p:nvPr>
            <p:ph type="title"/>
          </p:nvPr>
        </p:nvSpPr>
        <p:spPr>
          <a:xfrm>
            <a:off x="1087094" y="198259"/>
            <a:ext cx="10169525" cy="565785"/>
          </a:xfrm>
          <a:prstGeom prst="rect">
            <a:avLst/>
          </a:prstGeom>
        </p:spPr>
        <p:txBody>
          <a:bodyPr vert="horz" wrap="square" lIns="0" tIns="11430" rIns="0" bIns="0" rtlCol="0">
            <a:spAutoFit/>
          </a:bodyPr>
          <a:lstStyle/>
          <a:p>
            <a:pPr marL="12700" marR="5080">
              <a:lnSpc>
                <a:spcPct val="101400"/>
              </a:lnSpc>
              <a:spcBef>
                <a:spcPts val="90"/>
              </a:spcBef>
            </a:pPr>
            <a:r>
              <a:rPr lang="gsw-FR" sz="1750" spc="10" dirty="0">
                <a:latin typeface="Candara"/>
                <a:cs typeface="Candara"/>
              </a:rPr>
              <a:t>La stratégie TEACH</a:t>
            </a:r>
            <a:r>
              <a:rPr lang="gsw-FR" sz="1750" spc="355" dirty="0">
                <a:latin typeface="Candara"/>
                <a:cs typeface="Candara"/>
              </a:rPr>
              <a:t> </a:t>
            </a:r>
            <a:r>
              <a:rPr lang="gsw-FR" sz="1750" spc="5" dirty="0">
                <a:latin typeface="Candara"/>
                <a:cs typeface="Candara"/>
              </a:rPr>
              <a:t>combinera les avantages de plusieurs stratégies de déploiement des vaccins contre la COVID-19 dans trois (3) « impulsions » en 2021 et dans une quatrième (impulsion 4) en 2022</a:t>
            </a:r>
            <a:endParaRPr lang="gsw-FR" sz="1750" dirty="0">
              <a:latin typeface="Candara"/>
              <a:cs typeface="Candara"/>
            </a:endParaRPr>
          </a:p>
        </p:txBody>
      </p:sp>
      <p:sp>
        <p:nvSpPr>
          <p:cNvPr id="9" name="object 9"/>
          <p:cNvSpPr txBox="1"/>
          <p:nvPr/>
        </p:nvSpPr>
        <p:spPr>
          <a:xfrm>
            <a:off x="5054765" y="4583803"/>
            <a:ext cx="6637655" cy="633730"/>
          </a:xfrm>
          <a:prstGeom prst="rect">
            <a:avLst/>
          </a:prstGeom>
        </p:spPr>
        <p:txBody>
          <a:bodyPr vert="horz" wrap="square" lIns="0" tIns="0" rIns="0" bIns="0" rtlCol="0">
            <a:spAutoFit/>
          </a:bodyPr>
          <a:lstStyle/>
          <a:p>
            <a:pPr>
              <a:lnSpc>
                <a:spcPts val="1545"/>
              </a:lnSpc>
              <a:tabLst>
                <a:tab pos="1264285" algn="l"/>
                <a:tab pos="2583815" algn="l"/>
                <a:tab pos="4872990" algn="l"/>
                <a:tab pos="5443855" algn="l"/>
                <a:tab pos="5852160" algn="l"/>
              </a:tabLst>
            </a:pPr>
            <a:r>
              <a:rPr sz="1400" b="1" spc="-5" dirty="0">
                <a:solidFill>
                  <a:srgbClr val="7F7F7F"/>
                </a:solidFill>
                <a:latin typeface="Arial"/>
                <a:cs typeface="Arial"/>
              </a:rPr>
              <a:t>Concomitant	</a:t>
            </a:r>
            <a:r>
              <a:rPr sz="1400" spc="-5" dirty="0">
                <a:solidFill>
                  <a:srgbClr val="7F7F7F"/>
                </a:solidFill>
                <a:latin typeface="Calibri"/>
                <a:cs typeface="Calibri"/>
              </a:rPr>
              <a:t>eRegistration</a:t>
            </a:r>
            <a:r>
              <a:rPr sz="1400" spc="25" dirty="0">
                <a:solidFill>
                  <a:srgbClr val="7F7F7F"/>
                </a:solidFill>
                <a:latin typeface="Calibri"/>
                <a:cs typeface="Calibri"/>
              </a:rPr>
              <a:t> </a:t>
            </a:r>
            <a:r>
              <a:rPr sz="1400" dirty="0">
                <a:solidFill>
                  <a:srgbClr val="7F7F7F"/>
                </a:solidFill>
                <a:latin typeface="Calibri"/>
                <a:cs typeface="Calibri"/>
              </a:rPr>
              <a:t>of	</a:t>
            </a:r>
            <a:r>
              <a:rPr sz="1400" spc="-5" dirty="0">
                <a:solidFill>
                  <a:srgbClr val="7F7F7F"/>
                </a:solidFill>
                <a:latin typeface="Calibri"/>
                <a:cs typeface="Calibri"/>
              </a:rPr>
              <a:t>general</a:t>
            </a:r>
            <a:r>
              <a:rPr sz="1400" spc="20" dirty="0">
                <a:solidFill>
                  <a:srgbClr val="7F7F7F"/>
                </a:solidFill>
                <a:latin typeface="Calibri"/>
                <a:cs typeface="Calibri"/>
              </a:rPr>
              <a:t> </a:t>
            </a:r>
            <a:r>
              <a:rPr sz="1400" dirty="0">
                <a:solidFill>
                  <a:srgbClr val="7F7F7F"/>
                </a:solidFill>
                <a:latin typeface="Calibri"/>
                <a:cs typeface="Calibri"/>
              </a:rPr>
              <a:t>population</a:t>
            </a:r>
            <a:r>
              <a:rPr sz="1400" spc="20" dirty="0">
                <a:solidFill>
                  <a:srgbClr val="7F7F7F"/>
                </a:solidFill>
                <a:latin typeface="Calibri"/>
                <a:cs typeface="Calibri"/>
              </a:rPr>
              <a:t> </a:t>
            </a:r>
            <a:r>
              <a:rPr sz="1400" spc="-5" dirty="0">
                <a:solidFill>
                  <a:srgbClr val="7F7F7F"/>
                </a:solidFill>
                <a:latin typeface="Calibri"/>
                <a:cs typeface="Calibri"/>
              </a:rPr>
              <a:t>especially	</a:t>
            </a:r>
            <a:r>
              <a:rPr sz="1400" dirty="0">
                <a:solidFill>
                  <a:srgbClr val="7F7F7F"/>
                </a:solidFill>
                <a:latin typeface="Calibri"/>
                <a:cs typeface="Calibri"/>
              </a:rPr>
              <a:t>when	the	</a:t>
            </a:r>
            <a:r>
              <a:rPr sz="1400" spc="-5" dirty="0">
                <a:solidFill>
                  <a:srgbClr val="7F7F7F"/>
                </a:solidFill>
                <a:latin typeface="Calibri"/>
                <a:cs typeface="Calibri"/>
              </a:rPr>
              <a:t>HCWs</a:t>
            </a:r>
            <a:r>
              <a:rPr sz="1400" spc="-45" dirty="0">
                <a:solidFill>
                  <a:srgbClr val="7F7F7F"/>
                </a:solidFill>
                <a:latin typeface="Calibri"/>
                <a:cs typeface="Calibri"/>
              </a:rPr>
              <a:t> </a:t>
            </a:r>
            <a:r>
              <a:rPr sz="1400" dirty="0">
                <a:solidFill>
                  <a:srgbClr val="7F7F7F"/>
                </a:solidFill>
                <a:latin typeface="Calibri"/>
                <a:cs typeface="Calibri"/>
              </a:rPr>
              <a:t>self-</a:t>
            </a:r>
            <a:endParaRPr sz="1400" dirty="0">
              <a:latin typeface="Calibri"/>
              <a:cs typeface="Calibri"/>
            </a:endParaRPr>
          </a:p>
          <a:p>
            <a:pPr>
              <a:lnSpc>
                <a:spcPts val="1689"/>
              </a:lnSpc>
              <a:spcBef>
                <a:spcPts val="45"/>
              </a:spcBef>
            </a:pPr>
            <a:r>
              <a:rPr sz="1400" spc="-5" dirty="0">
                <a:solidFill>
                  <a:srgbClr val="7F7F7F"/>
                </a:solidFill>
                <a:latin typeface="Calibri"/>
                <a:cs typeface="Calibri"/>
              </a:rPr>
              <a:t>registration</a:t>
            </a:r>
            <a:r>
              <a:rPr sz="1400" spc="5" dirty="0">
                <a:solidFill>
                  <a:srgbClr val="7F7F7F"/>
                </a:solidFill>
                <a:latin typeface="Calibri"/>
                <a:cs typeface="Calibri"/>
              </a:rPr>
              <a:t> </a:t>
            </a:r>
            <a:r>
              <a:rPr sz="1400" dirty="0">
                <a:solidFill>
                  <a:srgbClr val="7F7F7F"/>
                </a:solidFill>
                <a:latin typeface="Calibri"/>
                <a:cs typeface="Calibri"/>
              </a:rPr>
              <a:t>has stopped</a:t>
            </a:r>
            <a:r>
              <a:rPr sz="1400" spc="120" dirty="0">
                <a:solidFill>
                  <a:srgbClr val="7F7F7F"/>
                </a:solidFill>
                <a:latin typeface="Calibri"/>
                <a:cs typeface="Calibri"/>
              </a:rPr>
              <a:t> </a:t>
            </a:r>
            <a:r>
              <a:rPr sz="1400" dirty="0">
                <a:solidFill>
                  <a:srgbClr val="7F7F7F"/>
                </a:solidFill>
                <a:latin typeface="Calibri"/>
                <a:cs typeface="Calibri"/>
              </a:rPr>
              <a:t>alongside</a:t>
            </a:r>
            <a:r>
              <a:rPr sz="1400" spc="105" dirty="0">
                <a:solidFill>
                  <a:srgbClr val="7F7F7F"/>
                </a:solidFill>
                <a:latin typeface="Calibri"/>
                <a:cs typeface="Calibri"/>
              </a:rPr>
              <a:t> </a:t>
            </a:r>
            <a:r>
              <a:rPr sz="1400" dirty="0">
                <a:solidFill>
                  <a:srgbClr val="7F7F7F"/>
                </a:solidFill>
                <a:latin typeface="Calibri"/>
                <a:cs typeface="Calibri"/>
              </a:rPr>
              <a:t>vaccination</a:t>
            </a:r>
            <a:r>
              <a:rPr sz="1400" spc="110" dirty="0">
                <a:solidFill>
                  <a:srgbClr val="7F7F7F"/>
                </a:solidFill>
                <a:latin typeface="Calibri"/>
                <a:cs typeface="Calibri"/>
              </a:rPr>
              <a:t> </a:t>
            </a:r>
            <a:r>
              <a:rPr sz="1400" spc="5" dirty="0">
                <a:solidFill>
                  <a:srgbClr val="7F7F7F"/>
                </a:solidFill>
                <a:latin typeface="Calibri"/>
                <a:cs typeface="Calibri"/>
              </a:rPr>
              <a:t>of</a:t>
            </a:r>
            <a:r>
              <a:rPr sz="1400" spc="105" dirty="0">
                <a:solidFill>
                  <a:srgbClr val="7F7F7F"/>
                </a:solidFill>
                <a:latin typeface="Calibri"/>
                <a:cs typeface="Calibri"/>
              </a:rPr>
              <a:t> </a:t>
            </a:r>
            <a:r>
              <a:rPr sz="1400" spc="-5" dirty="0">
                <a:solidFill>
                  <a:srgbClr val="7F7F7F"/>
                </a:solidFill>
                <a:latin typeface="Calibri"/>
                <a:cs typeface="Calibri"/>
              </a:rPr>
              <a:t>eligible</a:t>
            </a:r>
            <a:r>
              <a:rPr sz="1400" spc="105" dirty="0">
                <a:solidFill>
                  <a:srgbClr val="7F7F7F"/>
                </a:solidFill>
                <a:latin typeface="Calibri"/>
                <a:cs typeface="Calibri"/>
              </a:rPr>
              <a:t> </a:t>
            </a:r>
            <a:r>
              <a:rPr sz="1400" dirty="0">
                <a:solidFill>
                  <a:srgbClr val="7F7F7F"/>
                </a:solidFill>
                <a:latin typeface="Calibri"/>
                <a:cs typeface="Calibri"/>
              </a:rPr>
              <a:t>population.</a:t>
            </a:r>
            <a:r>
              <a:rPr sz="1400" spc="100" dirty="0">
                <a:solidFill>
                  <a:srgbClr val="7F7F7F"/>
                </a:solidFill>
                <a:latin typeface="Calibri"/>
                <a:cs typeface="Calibri"/>
              </a:rPr>
              <a:t> </a:t>
            </a:r>
            <a:r>
              <a:rPr sz="1400" dirty="0">
                <a:solidFill>
                  <a:srgbClr val="7F7F7F"/>
                </a:solidFill>
                <a:latin typeface="Calibri"/>
                <a:cs typeface="Calibri"/>
              </a:rPr>
              <a:t>This</a:t>
            </a:r>
            <a:r>
              <a:rPr sz="1400" spc="95" dirty="0">
                <a:solidFill>
                  <a:srgbClr val="7F7F7F"/>
                </a:solidFill>
                <a:latin typeface="Calibri"/>
                <a:cs typeface="Calibri"/>
              </a:rPr>
              <a:t> </a:t>
            </a:r>
            <a:r>
              <a:rPr sz="1400" dirty="0">
                <a:solidFill>
                  <a:srgbClr val="7F7F7F"/>
                </a:solidFill>
                <a:latin typeface="Calibri"/>
                <a:cs typeface="Calibri"/>
              </a:rPr>
              <a:t>will</a:t>
            </a:r>
            <a:r>
              <a:rPr sz="1400" spc="105" dirty="0">
                <a:solidFill>
                  <a:srgbClr val="7F7F7F"/>
                </a:solidFill>
                <a:latin typeface="Calibri"/>
                <a:cs typeface="Calibri"/>
              </a:rPr>
              <a:t> </a:t>
            </a:r>
            <a:r>
              <a:rPr sz="1400" dirty="0">
                <a:solidFill>
                  <a:srgbClr val="7F7F7F"/>
                </a:solidFill>
                <a:latin typeface="Calibri"/>
                <a:cs typeface="Calibri"/>
              </a:rPr>
              <a:t>capture</a:t>
            </a:r>
            <a:r>
              <a:rPr sz="1400" spc="95" dirty="0">
                <a:solidFill>
                  <a:srgbClr val="7F7F7F"/>
                </a:solidFill>
                <a:latin typeface="Calibri"/>
                <a:cs typeface="Calibri"/>
              </a:rPr>
              <a:t> </a:t>
            </a:r>
            <a:r>
              <a:rPr sz="1400" dirty="0">
                <a:solidFill>
                  <a:srgbClr val="7F7F7F"/>
                </a:solidFill>
                <a:latin typeface="Calibri"/>
                <a:cs typeface="Calibri"/>
              </a:rPr>
              <a:t>any </a:t>
            </a:r>
            <a:r>
              <a:rPr sz="1400" spc="-300" dirty="0">
                <a:solidFill>
                  <a:srgbClr val="7F7F7F"/>
                </a:solidFill>
                <a:latin typeface="Calibri"/>
                <a:cs typeface="Calibri"/>
              </a:rPr>
              <a:t> </a:t>
            </a:r>
            <a:r>
              <a:rPr sz="1400" dirty="0">
                <a:solidFill>
                  <a:srgbClr val="7F7F7F"/>
                </a:solidFill>
                <a:latin typeface="Calibri"/>
                <a:cs typeface="Calibri"/>
              </a:rPr>
              <a:t>missed</a:t>
            </a:r>
            <a:r>
              <a:rPr sz="1400" spc="5" dirty="0">
                <a:solidFill>
                  <a:srgbClr val="7F7F7F"/>
                </a:solidFill>
                <a:latin typeface="Calibri"/>
                <a:cs typeface="Calibri"/>
              </a:rPr>
              <a:t> </a:t>
            </a:r>
            <a:r>
              <a:rPr sz="1400" spc="-5" dirty="0">
                <a:solidFill>
                  <a:srgbClr val="7F7F7F"/>
                </a:solidFill>
                <a:latin typeface="Calibri"/>
                <a:cs typeface="Calibri"/>
              </a:rPr>
              <a:t>beneficiaries</a:t>
            </a:r>
            <a:r>
              <a:rPr sz="1400" spc="-10" dirty="0">
                <a:solidFill>
                  <a:srgbClr val="7F7F7F"/>
                </a:solidFill>
                <a:latin typeface="Calibri"/>
                <a:cs typeface="Calibri"/>
              </a:rPr>
              <a:t> </a:t>
            </a:r>
            <a:r>
              <a:rPr sz="1400" dirty="0">
                <a:solidFill>
                  <a:srgbClr val="7F7F7F"/>
                </a:solidFill>
                <a:latin typeface="Calibri"/>
                <a:cs typeface="Calibri"/>
              </a:rPr>
              <a:t>while</a:t>
            </a:r>
            <a:r>
              <a:rPr sz="1400" spc="-5" dirty="0">
                <a:solidFill>
                  <a:srgbClr val="7F7F7F"/>
                </a:solidFill>
                <a:latin typeface="Calibri"/>
                <a:cs typeface="Calibri"/>
              </a:rPr>
              <a:t> </a:t>
            </a:r>
            <a:r>
              <a:rPr sz="1400" dirty="0">
                <a:solidFill>
                  <a:srgbClr val="7F7F7F"/>
                </a:solidFill>
                <a:latin typeface="Calibri"/>
                <a:cs typeface="Calibri"/>
              </a:rPr>
              <a:t>ensuring</a:t>
            </a:r>
            <a:r>
              <a:rPr sz="1400" spc="-10" dirty="0">
                <a:solidFill>
                  <a:srgbClr val="7F7F7F"/>
                </a:solidFill>
                <a:latin typeface="Calibri"/>
                <a:cs typeface="Calibri"/>
              </a:rPr>
              <a:t> </a:t>
            </a:r>
            <a:r>
              <a:rPr sz="1400" dirty="0">
                <a:solidFill>
                  <a:srgbClr val="7F7F7F"/>
                </a:solidFill>
                <a:latin typeface="Calibri"/>
                <a:cs typeface="Calibri"/>
              </a:rPr>
              <a:t>rollout</a:t>
            </a:r>
            <a:r>
              <a:rPr sz="1400" spc="-10" dirty="0">
                <a:solidFill>
                  <a:srgbClr val="7F7F7F"/>
                </a:solidFill>
                <a:latin typeface="Calibri"/>
                <a:cs typeface="Calibri"/>
              </a:rPr>
              <a:t> </a:t>
            </a:r>
            <a:r>
              <a:rPr sz="1400" dirty="0">
                <a:solidFill>
                  <a:srgbClr val="7F7F7F"/>
                </a:solidFill>
                <a:latin typeface="Calibri"/>
                <a:cs typeface="Calibri"/>
              </a:rPr>
              <a:t>of</a:t>
            </a:r>
            <a:r>
              <a:rPr sz="1400" spc="5" dirty="0">
                <a:solidFill>
                  <a:srgbClr val="7F7F7F"/>
                </a:solidFill>
                <a:latin typeface="Calibri"/>
                <a:cs typeface="Calibri"/>
              </a:rPr>
              <a:t> </a:t>
            </a:r>
            <a:r>
              <a:rPr sz="1400" spc="-5" dirty="0">
                <a:solidFill>
                  <a:srgbClr val="7F7F7F"/>
                </a:solidFill>
                <a:latin typeface="Calibri"/>
                <a:cs typeface="Calibri"/>
              </a:rPr>
              <a:t>vaccination</a:t>
            </a:r>
            <a:r>
              <a:rPr sz="1400" spc="5" dirty="0">
                <a:solidFill>
                  <a:srgbClr val="7F7F7F"/>
                </a:solidFill>
                <a:latin typeface="Calibri"/>
                <a:cs typeface="Calibri"/>
              </a:rPr>
              <a:t> </a:t>
            </a:r>
            <a:r>
              <a:rPr sz="1400" dirty="0">
                <a:solidFill>
                  <a:srgbClr val="7F7F7F"/>
                </a:solidFill>
                <a:latin typeface="Calibri"/>
                <a:cs typeface="Calibri"/>
              </a:rPr>
              <a:t>campaigns</a:t>
            </a:r>
            <a:endParaRPr sz="1400" dirty="0">
              <a:latin typeface="Calibri"/>
              <a:cs typeface="Calibri"/>
            </a:endParaRPr>
          </a:p>
        </p:txBody>
      </p:sp>
      <p:sp>
        <p:nvSpPr>
          <p:cNvPr id="10" name="object 10"/>
          <p:cNvSpPr/>
          <p:nvPr/>
        </p:nvSpPr>
        <p:spPr>
          <a:xfrm>
            <a:off x="4753076" y="4425835"/>
            <a:ext cx="6990715" cy="868680"/>
          </a:xfrm>
          <a:custGeom>
            <a:avLst/>
            <a:gdLst/>
            <a:ahLst/>
            <a:cxnLst/>
            <a:rect l="l" t="t" r="r" b="b"/>
            <a:pathLst>
              <a:path w="6990715" h="868679">
                <a:moveTo>
                  <a:pt x="0" y="0"/>
                </a:moveTo>
                <a:lnTo>
                  <a:pt x="6990118" y="0"/>
                </a:lnTo>
                <a:lnTo>
                  <a:pt x="6990118" y="868680"/>
                </a:lnTo>
                <a:lnTo>
                  <a:pt x="0" y="868680"/>
                </a:lnTo>
                <a:lnTo>
                  <a:pt x="0" y="0"/>
                </a:lnTo>
                <a:close/>
              </a:path>
            </a:pathLst>
          </a:custGeom>
          <a:solidFill>
            <a:srgbClr val="FFFFFF"/>
          </a:solidFill>
        </p:spPr>
        <p:txBody>
          <a:bodyPr wrap="square" lIns="0" tIns="0" rIns="0" bIns="0" rtlCol="0"/>
          <a:lstStyle/>
          <a:p>
            <a:endParaRPr dirty="0"/>
          </a:p>
        </p:txBody>
      </p:sp>
      <p:sp>
        <p:nvSpPr>
          <p:cNvPr id="11" name="object 11"/>
          <p:cNvSpPr txBox="1"/>
          <p:nvPr/>
        </p:nvSpPr>
        <p:spPr>
          <a:xfrm>
            <a:off x="5015064" y="4527626"/>
            <a:ext cx="6662420" cy="948978"/>
          </a:xfrm>
          <a:prstGeom prst="rect">
            <a:avLst/>
          </a:prstGeom>
        </p:spPr>
        <p:txBody>
          <a:bodyPr vert="horz" wrap="square" lIns="0" tIns="12700" rIns="0" bIns="0" rtlCol="0">
            <a:spAutoFit/>
          </a:bodyPr>
          <a:lstStyle/>
          <a:p>
            <a:pPr marL="12700" marR="5080" algn="just">
              <a:lnSpc>
                <a:spcPct val="100000"/>
              </a:lnSpc>
              <a:spcBef>
                <a:spcPts val="100"/>
              </a:spcBef>
            </a:pPr>
            <a:r>
              <a:rPr lang="fr-FR" sz="1200" spc="-5" dirty="0">
                <a:latin typeface="Arial"/>
                <a:cs typeface="Arial"/>
              </a:rPr>
              <a:t>Inscription électronique </a:t>
            </a:r>
            <a:r>
              <a:rPr lang="fr-FR" sz="1200" b="1" spc="-5" dirty="0">
                <a:latin typeface="Arial"/>
                <a:cs typeface="Arial"/>
              </a:rPr>
              <a:t>concomitante </a:t>
            </a:r>
            <a:r>
              <a:rPr lang="fr-FR" sz="1200" spc="-5" dirty="0">
                <a:latin typeface="Arial"/>
                <a:cs typeface="Arial"/>
              </a:rPr>
              <a:t>de la population générale, en particulier lorsque l’auto-inscription des travailleurs de la santé a cessé parallèlement à la vaccination de la population éligible. Cela permettra de saisir tous les bénéficiaires manqués tout en assurant le déploiement des campagnes de vaccination.
</a:t>
            </a:r>
            <a:endParaRPr sz="1200" dirty="0">
              <a:latin typeface="Calibri"/>
              <a:cs typeface="Calibri"/>
            </a:endParaRPr>
          </a:p>
        </p:txBody>
      </p:sp>
      <p:sp>
        <p:nvSpPr>
          <p:cNvPr id="12" name="object 12"/>
          <p:cNvSpPr/>
          <p:nvPr/>
        </p:nvSpPr>
        <p:spPr>
          <a:xfrm>
            <a:off x="4698720" y="5484964"/>
            <a:ext cx="7071359" cy="784860"/>
          </a:xfrm>
          <a:custGeom>
            <a:avLst/>
            <a:gdLst/>
            <a:ahLst/>
            <a:cxnLst/>
            <a:rect l="l" t="t" r="r" b="b"/>
            <a:pathLst>
              <a:path w="7071359" h="784860">
                <a:moveTo>
                  <a:pt x="7071119" y="0"/>
                </a:moveTo>
                <a:lnTo>
                  <a:pt x="0" y="0"/>
                </a:lnTo>
                <a:lnTo>
                  <a:pt x="0" y="757440"/>
                </a:lnTo>
                <a:lnTo>
                  <a:pt x="0" y="784440"/>
                </a:lnTo>
                <a:lnTo>
                  <a:pt x="7071119" y="784440"/>
                </a:lnTo>
                <a:lnTo>
                  <a:pt x="7071119" y="757440"/>
                </a:lnTo>
                <a:lnTo>
                  <a:pt x="7071119" y="0"/>
                </a:lnTo>
                <a:close/>
              </a:path>
            </a:pathLst>
          </a:custGeom>
          <a:solidFill>
            <a:srgbClr val="7F7F7F">
              <a:alpha val="39999"/>
            </a:srgbClr>
          </a:solidFill>
        </p:spPr>
        <p:txBody>
          <a:bodyPr wrap="square" lIns="0" tIns="0" rIns="0" bIns="0" rtlCol="0"/>
          <a:lstStyle/>
          <a:p>
            <a:endParaRPr dirty="0"/>
          </a:p>
        </p:txBody>
      </p:sp>
      <p:sp>
        <p:nvSpPr>
          <p:cNvPr id="13" name="object 13"/>
          <p:cNvSpPr txBox="1"/>
          <p:nvPr/>
        </p:nvSpPr>
        <p:spPr>
          <a:xfrm>
            <a:off x="4973396" y="5580632"/>
            <a:ext cx="6712584" cy="620395"/>
          </a:xfrm>
          <a:prstGeom prst="rect">
            <a:avLst/>
          </a:prstGeom>
        </p:spPr>
        <p:txBody>
          <a:bodyPr vert="horz" wrap="square" lIns="0" tIns="0" rIns="0" bIns="0" rtlCol="0">
            <a:spAutoFit/>
          </a:bodyPr>
          <a:lstStyle/>
          <a:p>
            <a:pPr>
              <a:lnSpc>
                <a:spcPts val="1510"/>
              </a:lnSpc>
            </a:pPr>
            <a:r>
              <a:rPr sz="1350" b="1" spc="10" dirty="0">
                <a:solidFill>
                  <a:srgbClr val="7F7F7F"/>
                </a:solidFill>
                <a:latin typeface="Arial"/>
                <a:cs typeface="Arial"/>
              </a:rPr>
              <a:t>H2H</a:t>
            </a:r>
            <a:r>
              <a:rPr sz="1350" b="1" spc="55" dirty="0">
                <a:solidFill>
                  <a:srgbClr val="7F7F7F"/>
                </a:solidFill>
                <a:latin typeface="Arial"/>
                <a:cs typeface="Arial"/>
              </a:rPr>
              <a:t> </a:t>
            </a:r>
            <a:r>
              <a:rPr sz="1350" b="1" spc="10" dirty="0">
                <a:solidFill>
                  <a:srgbClr val="7F7F7F"/>
                </a:solidFill>
                <a:latin typeface="Arial"/>
                <a:cs typeface="Arial"/>
              </a:rPr>
              <a:t>teams</a:t>
            </a:r>
            <a:r>
              <a:rPr sz="1350" b="1" spc="60" dirty="0">
                <a:solidFill>
                  <a:srgbClr val="7F7F7F"/>
                </a:solidFill>
                <a:latin typeface="Arial"/>
                <a:cs typeface="Arial"/>
              </a:rPr>
              <a:t> </a:t>
            </a:r>
            <a:r>
              <a:rPr sz="1350" b="1" spc="10" dirty="0">
                <a:solidFill>
                  <a:srgbClr val="7F7F7F"/>
                </a:solidFill>
                <a:latin typeface="Arial"/>
                <a:cs typeface="Arial"/>
              </a:rPr>
              <a:t>deployed</a:t>
            </a:r>
            <a:r>
              <a:rPr sz="1350" b="1" spc="-25" dirty="0">
                <a:solidFill>
                  <a:srgbClr val="7F7F7F"/>
                </a:solidFill>
                <a:latin typeface="Arial"/>
                <a:cs typeface="Arial"/>
              </a:rPr>
              <a:t> </a:t>
            </a:r>
            <a:r>
              <a:rPr sz="1350" b="1" spc="5" dirty="0">
                <a:solidFill>
                  <a:srgbClr val="7F7F7F"/>
                </a:solidFill>
                <a:latin typeface="Arial"/>
                <a:cs typeface="Arial"/>
              </a:rPr>
              <a:t>specifically</a:t>
            </a:r>
            <a:r>
              <a:rPr sz="1350" b="1" spc="35" dirty="0">
                <a:solidFill>
                  <a:srgbClr val="7F7F7F"/>
                </a:solidFill>
                <a:latin typeface="Arial"/>
                <a:cs typeface="Arial"/>
              </a:rPr>
              <a:t> </a:t>
            </a:r>
            <a:r>
              <a:rPr sz="1350" b="1" spc="5" dirty="0">
                <a:solidFill>
                  <a:srgbClr val="7F7F7F"/>
                </a:solidFill>
                <a:latin typeface="Arial"/>
                <a:cs typeface="Arial"/>
              </a:rPr>
              <a:t>to</a:t>
            </a:r>
            <a:r>
              <a:rPr sz="1350" b="1" spc="60" dirty="0">
                <a:solidFill>
                  <a:srgbClr val="7F7F7F"/>
                </a:solidFill>
                <a:latin typeface="Arial"/>
                <a:cs typeface="Arial"/>
              </a:rPr>
              <a:t> </a:t>
            </a:r>
            <a:r>
              <a:rPr sz="1350" spc="5" dirty="0">
                <a:solidFill>
                  <a:srgbClr val="7F7F7F"/>
                </a:solidFill>
                <a:latin typeface="Calibri"/>
                <a:cs typeface="Calibri"/>
              </a:rPr>
              <a:t>areas</a:t>
            </a:r>
            <a:r>
              <a:rPr sz="1350" spc="50" dirty="0">
                <a:solidFill>
                  <a:srgbClr val="7F7F7F"/>
                </a:solidFill>
                <a:latin typeface="Calibri"/>
                <a:cs typeface="Calibri"/>
              </a:rPr>
              <a:t> </a:t>
            </a:r>
            <a:r>
              <a:rPr sz="1350" spc="5" dirty="0">
                <a:solidFill>
                  <a:srgbClr val="7F7F7F"/>
                </a:solidFill>
                <a:latin typeface="Calibri"/>
                <a:cs typeface="Calibri"/>
              </a:rPr>
              <a:t>where</a:t>
            </a:r>
            <a:r>
              <a:rPr sz="1350" spc="35" dirty="0">
                <a:solidFill>
                  <a:srgbClr val="7F7F7F"/>
                </a:solidFill>
                <a:latin typeface="Calibri"/>
                <a:cs typeface="Calibri"/>
              </a:rPr>
              <a:t> </a:t>
            </a:r>
            <a:r>
              <a:rPr sz="1350" spc="5" dirty="0">
                <a:solidFill>
                  <a:srgbClr val="7F7F7F"/>
                </a:solidFill>
                <a:latin typeface="Calibri"/>
                <a:cs typeface="Calibri"/>
              </a:rPr>
              <a:t>there</a:t>
            </a:r>
            <a:r>
              <a:rPr sz="1350" spc="45" dirty="0">
                <a:solidFill>
                  <a:srgbClr val="7F7F7F"/>
                </a:solidFill>
                <a:latin typeface="Calibri"/>
                <a:cs typeface="Calibri"/>
              </a:rPr>
              <a:t> </a:t>
            </a:r>
            <a:r>
              <a:rPr sz="1350" dirty="0">
                <a:solidFill>
                  <a:srgbClr val="7F7F7F"/>
                </a:solidFill>
                <a:latin typeface="Calibri"/>
                <a:cs typeface="Calibri"/>
              </a:rPr>
              <a:t>is</a:t>
            </a:r>
            <a:r>
              <a:rPr sz="1350" spc="20" dirty="0">
                <a:solidFill>
                  <a:srgbClr val="7F7F7F"/>
                </a:solidFill>
                <a:latin typeface="Calibri"/>
                <a:cs typeface="Calibri"/>
              </a:rPr>
              <a:t> </a:t>
            </a:r>
            <a:r>
              <a:rPr sz="1350" spc="10" dirty="0">
                <a:solidFill>
                  <a:srgbClr val="7F7F7F"/>
                </a:solidFill>
                <a:latin typeface="Calibri"/>
                <a:cs typeface="Calibri"/>
              </a:rPr>
              <a:t>poor</a:t>
            </a:r>
            <a:r>
              <a:rPr sz="1350" spc="50" dirty="0">
                <a:solidFill>
                  <a:srgbClr val="7F7F7F"/>
                </a:solidFill>
                <a:latin typeface="Calibri"/>
                <a:cs typeface="Calibri"/>
              </a:rPr>
              <a:t> </a:t>
            </a:r>
            <a:r>
              <a:rPr sz="1350" spc="5" dirty="0">
                <a:solidFill>
                  <a:srgbClr val="7F7F7F"/>
                </a:solidFill>
                <a:latin typeface="Calibri"/>
                <a:cs typeface="Calibri"/>
              </a:rPr>
              <a:t>enrollment</a:t>
            </a:r>
            <a:r>
              <a:rPr sz="1350" spc="55" dirty="0">
                <a:solidFill>
                  <a:srgbClr val="7F7F7F"/>
                </a:solidFill>
                <a:latin typeface="Calibri"/>
                <a:cs typeface="Calibri"/>
              </a:rPr>
              <a:t> </a:t>
            </a:r>
            <a:r>
              <a:rPr sz="1350" spc="10" dirty="0">
                <a:solidFill>
                  <a:srgbClr val="7F7F7F"/>
                </a:solidFill>
                <a:latin typeface="Calibri"/>
                <a:cs typeface="Calibri"/>
              </a:rPr>
              <a:t>or</a:t>
            </a:r>
            <a:r>
              <a:rPr sz="1350" spc="45" dirty="0">
                <a:solidFill>
                  <a:srgbClr val="7F7F7F"/>
                </a:solidFill>
                <a:latin typeface="Calibri"/>
                <a:cs typeface="Calibri"/>
              </a:rPr>
              <a:t> </a:t>
            </a:r>
            <a:r>
              <a:rPr sz="1350" spc="5" dirty="0">
                <a:solidFill>
                  <a:srgbClr val="7F7F7F"/>
                </a:solidFill>
                <a:latin typeface="Calibri"/>
                <a:cs typeface="Calibri"/>
              </a:rPr>
              <a:t>registration</a:t>
            </a:r>
            <a:endParaRPr sz="1350" dirty="0">
              <a:latin typeface="Calibri"/>
              <a:cs typeface="Calibri"/>
            </a:endParaRPr>
          </a:p>
          <a:p>
            <a:pPr>
              <a:lnSpc>
                <a:spcPct val="101800"/>
              </a:lnSpc>
            </a:pPr>
            <a:r>
              <a:rPr sz="1350" spc="10" dirty="0">
                <a:solidFill>
                  <a:srgbClr val="7F7F7F"/>
                </a:solidFill>
                <a:latin typeface="Calibri"/>
                <a:cs typeface="Calibri"/>
              </a:rPr>
              <a:t>of</a:t>
            </a:r>
            <a:r>
              <a:rPr sz="1350" spc="245" dirty="0">
                <a:solidFill>
                  <a:srgbClr val="7F7F7F"/>
                </a:solidFill>
                <a:latin typeface="Calibri"/>
                <a:cs typeface="Calibri"/>
              </a:rPr>
              <a:t> </a:t>
            </a:r>
            <a:r>
              <a:rPr sz="1350" dirty="0">
                <a:solidFill>
                  <a:srgbClr val="7F7F7F"/>
                </a:solidFill>
                <a:latin typeface="Calibri"/>
                <a:cs typeface="Calibri"/>
              </a:rPr>
              <a:t>eligible</a:t>
            </a:r>
            <a:r>
              <a:rPr sz="1350" spc="250" dirty="0">
                <a:solidFill>
                  <a:srgbClr val="7F7F7F"/>
                </a:solidFill>
                <a:latin typeface="Calibri"/>
                <a:cs typeface="Calibri"/>
              </a:rPr>
              <a:t> </a:t>
            </a:r>
            <a:r>
              <a:rPr sz="1350" spc="5" dirty="0">
                <a:solidFill>
                  <a:srgbClr val="7F7F7F"/>
                </a:solidFill>
                <a:latin typeface="Calibri"/>
                <a:cs typeface="Calibri"/>
              </a:rPr>
              <a:t>population</a:t>
            </a:r>
            <a:r>
              <a:rPr sz="1350" spc="35" dirty="0">
                <a:solidFill>
                  <a:srgbClr val="7F7F7F"/>
                </a:solidFill>
                <a:latin typeface="Calibri"/>
                <a:cs typeface="Calibri"/>
              </a:rPr>
              <a:t> </a:t>
            </a:r>
            <a:r>
              <a:rPr sz="1350" spc="5" dirty="0">
                <a:solidFill>
                  <a:srgbClr val="7F7F7F"/>
                </a:solidFill>
                <a:latin typeface="Calibri"/>
                <a:cs typeface="Calibri"/>
              </a:rPr>
              <a:t>with</a:t>
            </a:r>
            <a:r>
              <a:rPr sz="1350" spc="245" dirty="0">
                <a:solidFill>
                  <a:srgbClr val="7F7F7F"/>
                </a:solidFill>
                <a:latin typeface="Calibri"/>
                <a:cs typeface="Calibri"/>
              </a:rPr>
              <a:t> </a:t>
            </a:r>
            <a:r>
              <a:rPr sz="1350" spc="10" dirty="0">
                <a:solidFill>
                  <a:srgbClr val="7F7F7F"/>
                </a:solidFill>
                <a:latin typeface="Calibri"/>
                <a:cs typeface="Calibri"/>
              </a:rPr>
              <a:t>low</a:t>
            </a:r>
            <a:r>
              <a:rPr sz="1350" spc="245" dirty="0">
                <a:solidFill>
                  <a:srgbClr val="7F7F7F"/>
                </a:solidFill>
                <a:latin typeface="Calibri"/>
                <a:cs typeface="Calibri"/>
              </a:rPr>
              <a:t> </a:t>
            </a:r>
            <a:r>
              <a:rPr sz="1350" spc="10" dirty="0">
                <a:solidFill>
                  <a:srgbClr val="7F7F7F"/>
                </a:solidFill>
                <a:latin typeface="Calibri"/>
                <a:cs typeface="Calibri"/>
              </a:rPr>
              <a:t>coverage</a:t>
            </a:r>
            <a:r>
              <a:rPr sz="1350" spc="35" dirty="0">
                <a:solidFill>
                  <a:srgbClr val="7F7F7F"/>
                </a:solidFill>
                <a:latin typeface="Calibri"/>
                <a:cs typeface="Calibri"/>
              </a:rPr>
              <a:t> </a:t>
            </a:r>
            <a:r>
              <a:rPr sz="1350" spc="5" dirty="0">
                <a:solidFill>
                  <a:srgbClr val="7F7F7F"/>
                </a:solidFill>
                <a:latin typeface="Calibri"/>
                <a:cs typeface="Calibri"/>
              </a:rPr>
              <a:t>as</a:t>
            </a:r>
            <a:r>
              <a:rPr sz="1350" spc="254" dirty="0">
                <a:solidFill>
                  <a:srgbClr val="7F7F7F"/>
                </a:solidFill>
                <a:latin typeface="Calibri"/>
                <a:cs typeface="Calibri"/>
              </a:rPr>
              <a:t> </a:t>
            </a:r>
            <a:r>
              <a:rPr sz="1350" spc="5" dirty="0">
                <a:solidFill>
                  <a:srgbClr val="7F7F7F"/>
                </a:solidFill>
                <a:latin typeface="Calibri"/>
                <a:cs typeface="Calibri"/>
              </a:rPr>
              <a:t>an</a:t>
            </a:r>
            <a:r>
              <a:rPr sz="1350" spc="245" dirty="0">
                <a:solidFill>
                  <a:srgbClr val="7F7F7F"/>
                </a:solidFill>
                <a:latin typeface="Calibri"/>
                <a:cs typeface="Calibri"/>
              </a:rPr>
              <a:t> </a:t>
            </a:r>
            <a:r>
              <a:rPr sz="1350" spc="5" dirty="0">
                <a:solidFill>
                  <a:srgbClr val="7F7F7F"/>
                </a:solidFill>
                <a:latin typeface="Calibri"/>
                <a:cs typeface="Calibri"/>
              </a:rPr>
              <a:t>added</a:t>
            </a:r>
            <a:r>
              <a:rPr sz="1350" spc="250" dirty="0">
                <a:solidFill>
                  <a:srgbClr val="7F7F7F"/>
                </a:solidFill>
                <a:latin typeface="Calibri"/>
                <a:cs typeface="Calibri"/>
              </a:rPr>
              <a:t> </a:t>
            </a:r>
            <a:r>
              <a:rPr sz="1350" spc="5" dirty="0">
                <a:solidFill>
                  <a:srgbClr val="7F7F7F"/>
                </a:solidFill>
                <a:latin typeface="Calibri"/>
                <a:cs typeface="Calibri"/>
              </a:rPr>
              <a:t>push</a:t>
            </a:r>
            <a:r>
              <a:rPr sz="1350" spc="245" dirty="0">
                <a:solidFill>
                  <a:srgbClr val="7F7F7F"/>
                </a:solidFill>
                <a:latin typeface="Calibri"/>
                <a:cs typeface="Calibri"/>
              </a:rPr>
              <a:t> </a:t>
            </a:r>
            <a:r>
              <a:rPr sz="1350" spc="10" dirty="0">
                <a:solidFill>
                  <a:srgbClr val="7F7F7F"/>
                </a:solidFill>
                <a:latin typeface="Calibri"/>
                <a:cs typeface="Calibri"/>
              </a:rPr>
              <a:t>to</a:t>
            </a:r>
            <a:r>
              <a:rPr sz="1350" spc="254" dirty="0">
                <a:solidFill>
                  <a:srgbClr val="7F7F7F"/>
                </a:solidFill>
                <a:latin typeface="Calibri"/>
                <a:cs typeface="Calibri"/>
              </a:rPr>
              <a:t> </a:t>
            </a:r>
            <a:r>
              <a:rPr sz="1350" spc="5" dirty="0">
                <a:solidFill>
                  <a:srgbClr val="7F7F7F"/>
                </a:solidFill>
                <a:latin typeface="Calibri"/>
                <a:cs typeface="Calibri"/>
              </a:rPr>
              <a:t>register</a:t>
            </a:r>
            <a:r>
              <a:rPr sz="1350" spc="254" dirty="0">
                <a:solidFill>
                  <a:srgbClr val="7F7F7F"/>
                </a:solidFill>
                <a:latin typeface="Calibri"/>
                <a:cs typeface="Calibri"/>
              </a:rPr>
              <a:t> </a:t>
            </a:r>
            <a:r>
              <a:rPr sz="1350" dirty="0">
                <a:solidFill>
                  <a:srgbClr val="7F7F7F"/>
                </a:solidFill>
                <a:latin typeface="Calibri"/>
                <a:cs typeface="Calibri"/>
              </a:rPr>
              <a:t>eligible</a:t>
            </a:r>
            <a:r>
              <a:rPr sz="1350" spc="245" dirty="0">
                <a:solidFill>
                  <a:srgbClr val="7F7F7F"/>
                </a:solidFill>
                <a:latin typeface="Calibri"/>
                <a:cs typeface="Calibri"/>
              </a:rPr>
              <a:t> </a:t>
            </a:r>
            <a:r>
              <a:rPr sz="1350" spc="5" dirty="0">
                <a:solidFill>
                  <a:srgbClr val="7F7F7F"/>
                </a:solidFill>
                <a:latin typeface="Calibri"/>
                <a:cs typeface="Calibri"/>
              </a:rPr>
              <a:t>beneficiaries </a:t>
            </a:r>
            <a:r>
              <a:rPr sz="1350" spc="-290" dirty="0">
                <a:solidFill>
                  <a:srgbClr val="7F7F7F"/>
                </a:solidFill>
                <a:latin typeface="Calibri"/>
                <a:cs typeface="Calibri"/>
              </a:rPr>
              <a:t> </a:t>
            </a:r>
            <a:r>
              <a:rPr sz="1350" spc="5" dirty="0">
                <a:solidFill>
                  <a:srgbClr val="7F7F7F"/>
                </a:solidFill>
                <a:latin typeface="Calibri"/>
                <a:cs typeface="Calibri"/>
              </a:rPr>
              <a:t>towards target</a:t>
            </a:r>
            <a:r>
              <a:rPr sz="1350" spc="20" dirty="0">
                <a:solidFill>
                  <a:srgbClr val="7F7F7F"/>
                </a:solidFill>
                <a:latin typeface="Calibri"/>
                <a:cs typeface="Calibri"/>
              </a:rPr>
              <a:t> </a:t>
            </a:r>
            <a:r>
              <a:rPr sz="1350" spc="5" dirty="0">
                <a:solidFill>
                  <a:srgbClr val="7F7F7F"/>
                </a:solidFill>
                <a:latin typeface="Calibri"/>
                <a:cs typeface="Calibri"/>
              </a:rPr>
              <a:t>coverage</a:t>
            </a:r>
            <a:r>
              <a:rPr sz="1350" spc="10" dirty="0">
                <a:solidFill>
                  <a:srgbClr val="7F7F7F"/>
                </a:solidFill>
                <a:latin typeface="Calibri"/>
                <a:cs typeface="Calibri"/>
              </a:rPr>
              <a:t> </a:t>
            </a:r>
            <a:r>
              <a:rPr sz="1350" spc="5" dirty="0">
                <a:solidFill>
                  <a:srgbClr val="7F7F7F"/>
                </a:solidFill>
                <a:latin typeface="Calibri"/>
                <a:cs typeface="Calibri"/>
              </a:rPr>
              <a:t>to</a:t>
            </a:r>
            <a:r>
              <a:rPr sz="1350" spc="20" dirty="0">
                <a:solidFill>
                  <a:srgbClr val="7F7F7F"/>
                </a:solidFill>
                <a:latin typeface="Calibri"/>
                <a:cs typeface="Calibri"/>
              </a:rPr>
              <a:t> </a:t>
            </a:r>
            <a:r>
              <a:rPr sz="1350" spc="5" dirty="0">
                <a:solidFill>
                  <a:srgbClr val="7F7F7F"/>
                </a:solidFill>
                <a:latin typeface="Calibri"/>
                <a:cs typeface="Calibri"/>
              </a:rPr>
              <a:t>protect</a:t>
            </a:r>
            <a:r>
              <a:rPr sz="1350" spc="15" dirty="0">
                <a:solidFill>
                  <a:srgbClr val="7F7F7F"/>
                </a:solidFill>
                <a:latin typeface="Calibri"/>
                <a:cs typeface="Calibri"/>
              </a:rPr>
              <a:t> </a:t>
            </a:r>
            <a:r>
              <a:rPr sz="1350" spc="5" dirty="0">
                <a:solidFill>
                  <a:srgbClr val="7F7F7F"/>
                </a:solidFill>
                <a:latin typeface="Calibri"/>
                <a:cs typeface="Calibri"/>
              </a:rPr>
              <a:t>the</a:t>
            </a:r>
            <a:r>
              <a:rPr sz="1350" dirty="0">
                <a:solidFill>
                  <a:srgbClr val="7F7F7F"/>
                </a:solidFill>
                <a:latin typeface="Calibri"/>
                <a:cs typeface="Calibri"/>
              </a:rPr>
              <a:t> </a:t>
            </a:r>
            <a:r>
              <a:rPr sz="1350" spc="5" dirty="0">
                <a:solidFill>
                  <a:srgbClr val="7F7F7F"/>
                </a:solidFill>
                <a:latin typeface="Calibri"/>
                <a:cs typeface="Calibri"/>
              </a:rPr>
              <a:t>entire</a:t>
            </a:r>
            <a:r>
              <a:rPr sz="1350" dirty="0">
                <a:solidFill>
                  <a:srgbClr val="7F7F7F"/>
                </a:solidFill>
                <a:latin typeface="Calibri"/>
                <a:cs typeface="Calibri"/>
              </a:rPr>
              <a:t> </a:t>
            </a:r>
            <a:r>
              <a:rPr sz="1350" spc="10" dirty="0">
                <a:solidFill>
                  <a:srgbClr val="7F7F7F"/>
                </a:solidFill>
                <a:latin typeface="Calibri"/>
                <a:cs typeface="Calibri"/>
              </a:rPr>
              <a:t>population</a:t>
            </a:r>
            <a:r>
              <a:rPr sz="1350" spc="10" dirty="0">
                <a:solidFill>
                  <a:srgbClr val="7F7F7F"/>
                </a:solidFill>
                <a:latin typeface="Arial MT"/>
                <a:cs typeface="Arial MT"/>
              </a:rPr>
              <a:t>.</a:t>
            </a:r>
            <a:endParaRPr sz="1350" dirty="0">
              <a:latin typeface="Arial MT"/>
              <a:cs typeface="Arial MT"/>
            </a:endParaRPr>
          </a:p>
        </p:txBody>
      </p:sp>
      <p:sp>
        <p:nvSpPr>
          <p:cNvPr id="14" name="object 14"/>
          <p:cNvSpPr/>
          <p:nvPr/>
        </p:nvSpPr>
        <p:spPr>
          <a:xfrm>
            <a:off x="4671720" y="5457964"/>
            <a:ext cx="7071359" cy="784860"/>
          </a:xfrm>
          <a:custGeom>
            <a:avLst/>
            <a:gdLst/>
            <a:ahLst/>
            <a:cxnLst/>
            <a:rect l="l" t="t" r="r" b="b"/>
            <a:pathLst>
              <a:path w="7071359" h="784860">
                <a:moveTo>
                  <a:pt x="0" y="0"/>
                </a:moveTo>
                <a:lnTo>
                  <a:pt x="7071118" y="0"/>
                </a:lnTo>
                <a:lnTo>
                  <a:pt x="7071118" y="784440"/>
                </a:lnTo>
                <a:lnTo>
                  <a:pt x="0" y="784440"/>
                </a:lnTo>
                <a:lnTo>
                  <a:pt x="0" y="0"/>
                </a:lnTo>
                <a:close/>
              </a:path>
            </a:pathLst>
          </a:custGeom>
          <a:solidFill>
            <a:srgbClr val="FFFFFF"/>
          </a:solidFill>
        </p:spPr>
        <p:txBody>
          <a:bodyPr wrap="square" lIns="0" tIns="0" rIns="0" bIns="0" rtlCol="0"/>
          <a:lstStyle/>
          <a:p>
            <a:endParaRPr dirty="0"/>
          </a:p>
        </p:txBody>
      </p:sp>
      <p:sp>
        <p:nvSpPr>
          <p:cNvPr id="15" name="object 15"/>
          <p:cNvSpPr txBox="1"/>
          <p:nvPr/>
        </p:nvSpPr>
        <p:spPr>
          <a:xfrm>
            <a:off x="4934064" y="5523382"/>
            <a:ext cx="6737984" cy="798552"/>
          </a:xfrm>
          <a:prstGeom prst="rect">
            <a:avLst/>
          </a:prstGeom>
        </p:spPr>
        <p:txBody>
          <a:bodyPr vert="horz" wrap="square" lIns="0" tIns="11430" rIns="0" bIns="0" rtlCol="0">
            <a:spAutoFit/>
          </a:bodyPr>
          <a:lstStyle/>
          <a:p>
            <a:pPr marL="12700" marR="5080" algn="just">
              <a:lnSpc>
                <a:spcPct val="101800"/>
              </a:lnSpc>
              <a:spcBef>
                <a:spcPts val="90"/>
              </a:spcBef>
            </a:pPr>
            <a:r>
              <a:rPr lang="fr-FR" sz="1200" b="1" spc="10" dirty="0">
                <a:latin typeface="Arial"/>
                <a:cs typeface="Arial"/>
              </a:rPr>
              <a:t>Les équipes faisant du porte à porte sont déployées spécifiquement </a:t>
            </a:r>
            <a:r>
              <a:rPr lang="fr-FR" sz="1200" spc="10" dirty="0">
                <a:latin typeface="Arial"/>
                <a:cs typeface="Arial"/>
              </a:rPr>
              <a:t>dans les zones où le taux d’inscription est faible/l’inscription de la population éligible est faible, en tant qu’incitation supplémentaire à inscrire les bénéficiaires éligibles afin d’atteindre la couverture cible pour protéger l’ensemble de la population.</a:t>
            </a:r>
            <a:r>
              <a:rPr sz="1350" spc="10" dirty="0">
                <a:latin typeface="Arial MT"/>
                <a:cs typeface="Arial MT"/>
              </a:rPr>
              <a:t>.</a:t>
            </a:r>
            <a:endParaRPr sz="1350" dirty="0">
              <a:latin typeface="Arial MT"/>
              <a:cs typeface="Arial MT"/>
            </a:endParaRPr>
          </a:p>
        </p:txBody>
      </p:sp>
      <p:sp>
        <p:nvSpPr>
          <p:cNvPr id="16" name="object 16"/>
          <p:cNvSpPr/>
          <p:nvPr/>
        </p:nvSpPr>
        <p:spPr>
          <a:xfrm>
            <a:off x="4738319" y="1449361"/>
            <a:ext cx="7071359" cy="1053465"/>
          </a:xfrm>
          <a:custGeom>
            <a:avLst/>
            <a:gdLst/>
            <a:ahLst/>
            <a:cxnLst/>
            <a:rect l="l" t="t" r="r" b="b"/>
            <a:pathLst>
              <a:path w="7071359" h="1053464">
                <a:moveTo>
                  <a:pt x="7071119" y="0"/>
                </a:moveTo>
                <a:lnTo>
                  <a:pt x="0" y="0"/>
                </a:lnTo>
                <a:lnTo>
                  <a:pt x="0" y="1025994"/>
                </a:lnTo>
                <a:lnTo>
                  <a:pt x="0" y="1052995"/>
                </a:lnTo>
                <a:lnTo>
                  <a:pt x="7071119" y="1052995"/>
                </a:lnTo>
                <a:lnTo>
                  <a:pt x="7071119" y="1025994"/>
                </a:lnTo>
                <a:lnTo>
                  <a:pt x="7071119" y="0"/>
                </a:lnTo>
                <a:close/>
              </a:path>
            </a:pathLst>
          </a:custGeom>
          <a:solidFill>
            <a:srgbClr val="7F7F7F">
              <a:alpha val="39999"/>
            </a:srgbClr>
          </a:solidFill>
        </p:spPr>
        <p:txBody>
          <a:bodyPr wrap="square" lIns="0" tIns="0" rIns="0" bIns="0" rtlCol="0"/>
          <a:lstStyle/>
          <a:p>
            <a:endParaRPr dirty="0"/>
          </a:p>
        </p:txBody>
      </p:sp>
      <p:sp>
        <p:nvSpPr>
          <p:cNvPr id="17" name="object 17"/>
          <p:cNvSpPr txBox="1"/>
          <p:nvPr/>
        </p:nvSpPr>
        <p:spPr>
          <a:xfrm>
            <a:off x="5012639" y="1564848"/>
            <a:ext cx="6711950" cy="840740"/>
          </a:xfrm>
          <a:prstGeom prst="rect">
            <a:avLst/>
          </a:prstGeom>
        </p:spPr>
        <p:txBody>
          <a:bodyPr vert="horz" wrap="square" lIns="0" tIns="0" rIns="0" bIns="0" rtlCol="0">
            <a:spAutoFit/>
          </a:bodyPr>
          <a:lstStyle/>
          <a:p>
            <a:pPr algn="just">
              <a:lnSpc>
                <a:spcPts val="1550"/>
              </a:lnSpc>
            </a:pPr>
            <a:r>
              <a:rPr sz="1400" b="1" spc="-5" dirty="0">
                <a:solidFill>
                  <a:srgbClr val="7F7F7F"/>
                </a:solidFill>
                <a:latin typeface="Arial"/>
                <a:cs typeface="Arial"/>
              </a:rPr>
              <a:t>Traditional</a:t>
            </a:r>
            <a:r>
              <a:rPr sz="1400" b="1" spc="175" dirty="0">
                <a:solidFill>
                  <a:srgbClr val="7F7F7F"/>
                </a:solidFill>
                <a:latin typeface="Arial"/>
                <a:cs typeface="Arial"/>
              </a:rPr>
              <a:t> </a:t>
            </a:r>
            <a:r>
              <a:rPr sz="1400" b="1" spc="-5" dirty="0">
                <a:solidFill>
                  <a:srgbClr val="7F7F7F"/>
                </a:solidFill>
                <a:latin typeface="Arial"/>
                <a:cs typeface="Arial"/>
              </a:rPr>
              <a:t>Microplanning</a:t>
            </a:r>
            <a:r>
              <a:rPr sz="1400" b="1" spc="165" dirty="0">
                <a:solidFill>
                  <a:srgbClr val="7F7F7F"/>
                </a:solidFill>
                <a:latin typeface="Arial"/>
                <a:cs typeface="Arial"/>
              </a:rPr>
              <a:t> </a:t>
            </a:r>
            <a:r>
              <a:rPr sz="1400" b="1" dirty="0">
                <a:solidFill>
                  <a:srgbClr val="7F7F7F"/>
                </a:solidFill>
                <a:latin typeface="Arial"/>
                <a:cs typeface="Arial"/>
              </a:rPr>
              <a:t>–</a:t>
            </a:r>
            <a:r>
              <a:rPr sz="1400" b="1" spc="170" dirty="0">
                <a:solidFill>
                  <a:srgbClr val="7F7F7F"/>
                </a:solidFill>
                <a:latin typeface="Arial"/>
                <a:cs typeface="Arial"/>
              </a:rPr>
              <a:t> </a:t>
            </a:r>
            <a:r>
              <a:rPr sz="1400" b="1" spc="-10" dirty="0">
                <a:solidFill>
                  <a:srgbClr val="7F7F7F"/>
                </a:solidFill>
                <a:latin typeface="Arial"/>
                <a:cs typeface="Arial"/>
              </a:rPr>
              <a:t>Conduct</a:t>
            </a:r>
            <a:r>
              <a:rPr sz="1400" b="1" spc="175" dirty="0">
                <a:solidFill>
                  <a:srgbClr val="7F7F7F"/>
                </a:solidFill>
                <a:latin typeface="Arial"/>
                <a:cs typeface="Arial"/>
              </a:rPr>
              <a:t> </a:t>
            </a:r>
            <a:r>
              <a:rPr sz="1400" b="1" dirty="0">
                <a:solidFill>
                  <a:srgbClr val="7F7F7F"/>
                </a:solidFill>
                <a:latin typeface="Arial"/>
                <a:cs typeface="Arial"/>
              </a:rPr>
              <a:t>a</a:t>
            </a:r>
            <a:r>
              <a:rPr sz="1400" b="1" spc="160" dirty="0">
                <a:solidFill>
                  <a:srgbClr val="7F7F7F"/>
                </a:solidFill>
                <a:latin typeface="Arial"/>
                <a:cs typeface="Arial"/>
              </a:rPr>
              <a:t> </a:t>
            </a:r>
            <a:r>
              <a:rPr sz="1400" b="1" spc="-5" dirty="0">
                <a:solidFill>
                  <a:srgbClr val="7F7F7F"/>
                </a:solidFill>
                <a:latin typeface="Arial"/>
                <a:cs typeface="Arial"/>
              </a:rPr>
              <a:t>comprehensive</a:t>
            </a:r>
            <a:r>
              <a:rPr sz="1400" b="1" spc="165" dirty="0">
                <a:solidFill>
                  <a:srgbClr val="7F7F7F"/>
                </a:solidFill>
                <a:latin typeface="Arial"/>
                <a:cs typeface="Arial"/>
              </a:rPr>
              <a:t> </a:t>
            </a:r>
            <a:r>
              <a:rPr sz="1400" b="1" spc="-5" dirty="0">
                <a:solidFill>
                  <a:srgbClr val="7F7F7F"/>
                </a:solidFill>
                <a:latin typeface="Arial"/>
                <a:cs typeface="Arial"/>
              </a:rPr>
              <a:t>desk</a:t>
            </a:r>
            <a:r>
              <a:rPr sz="1400" b="1" spc="170" dirty="0">
                <a:solidFill>
                  <a:srgbClr val="7F7F7F"/>
                </a:solidFill>
                <a:latin typeface="Arial"/>
                <a:cs typeface="Arial"/>
              </a:rPr>
              <a:t> </a:t>
            </a:r>
            <a:r>
              <a:rPr sz="1400" b="1" spc="-5" dirty="0">
                <a:solidFill>
                  <a:srgbClr val="7F7F7F"/>
                </a:solidFill>
                <a:latin typeface="Arial"/>
                <a:cs typeface="Arial"/>
              </a:rPr>
              <a:t>review</a:t>
            </a:r>
            <a:r>
              <a:rPr sz="1400" b="1" spc="175" dirty="0">
                <a:solidFill>
                  <a:srgbClr val="7F7F7F"/>
                </a:solidFill>
                <a:latin typeface="Arial"/>
                <a:cs typeface="Arial"/>
              </a:rPr>
              <a:t> </a:t>
            </a:r>
            <a:r>
              <a:rPr sz="1400" b="1" spc="-5" dirty="0">
                <a:solidFill>
                  <a:srgbClr val="7F7F7F"/>
                </a:solidFill>
                <a:latin typeface="Arial"/>
                <a:cs typeface="Arial"/>
              </a:rPr>
              <a:t>Microplan</a:t>
            </a:r>
            <a:endParaRPr sz="1400" dirty="0">
              <a:latin typeface="Arial"/>
              <a:cs typeface="Arial"/>
            </a:endParaRPr>
          </a:p>
          <a:p>
            <a:pPr algn="just">
              <a:lnSpc>
                <a:spcPct val="100000"/>
              </a:lnSpc>
              <a:spcBef>
                <a:spcPts val="10"/>
              </a:spcBef>
            </a:pPr>
            <a:r>
              <a:rPr sz="1400" spc="5" dirty="0">
                <a:solidFill>
                  <a:srgbClr val="7F7F7F"/>
                </a:solidFill>
                <a:latin typeface="Arial MT"/>
                <a:cs typeface="Arial MT"/>
              </a:rPr>
              <a:t>approach to </a:t>
            </a:r>
            <a:r>
              <a:rPr sz="1400" dirty="0">
                <a:solidFill>
                  <a:srgbClr val="7F7F7F"/>
                </a:solidFill>
                <a:latin typeface="Arial MT"/>
                <a:cs typeface="Arial MT"/>
              </a:rPr>
              <a:t>identify resources </a:t>
            </a:r>
            <a:r>
              <a:rPr sz="1400" spc="5" dirty="0">
                <a:solidFill>
                  <a:srgbClr val="7F7F7F"/>
                </a:solidFill>
                <a:latin typeface="Arial MT"/>
                <a:cs typeface="Arial MT"/>
              </a:rPr>
              <a:t>needed to </a:t>
            </a:r>
            <a:r>
              <a:rPr sz="1400" dirty="0">
                <a:solidFill>
                  <a:srgbClr val="7F7F7F"/>
                </a:solidFill>
                <a:latin typeface="Arial MT"/>
                <a:cs typeface="Arial MT"/>
              </a:rPr>
              <a:t>vaccinate </a:t>
            </a:r>
            <a:r>
              <a:rPr sz="1400" spc="5" dirty="0">
                <a:solidFill>
                  <a:srgbClr val="7F7F7F"/>
                </a:solidFill>
                <a:latin typeface="Arial MT"/>
                <a:cs typeface="Arial MT"/>
              </a:rPr>
              <a:t>~50 </a:t>
            </a:r>
            <a:r>
              <a:rPr sz="1400" dirty="0">
                <a:solidFill>
                  <a:srgbClr val="7F7F7F"/>
                </a:solidFill>
                <a:latin typeface="Arial MT"/>
                <a:cs typeface="Arial MT"/>
              </a:rPr>
              <a:t>– 70% of </a:t>
            </a:r>
            <a:r>
              <a:rPr sz="1400" spc="5" dirty="0">
                <a:solidFill>
                  <a:srgbClr val="7F7F7F"/>
                </a:solidFill>
                <a:latin typeface="Arial MT"/>
                <a:cs typeface="Arial MT"/>
              </a:rPr>
              <a:t>the total </a:t>
            </a:r>
            <a:r>
              <a:rPr sz="1400" dirty="0">
                <a:solidFill>
                  <a:srgbClr val="7F7F7F"/>
                </a:solidFill>
                <a:latin typeface="Arial MT"/>
                <a:cs typeface="Arial MT"/>
              </a:rPr>
              <a:t>eligible </a:t>
            </a:r>
            <a:r>
              <a:rPr sz="1400" spc="5" dirty="0">
                <a:solidFill>
                  <a:srgbClr val="7F7F7F"/>
                </a:solidFill>
                <a:latin typeface="Arial MT"/>
                <a:cs typeface="Arial MT"/>
              </a:rPr>
              <a:t> </a:t>
            </a:r>
            <a:r>
              <a:rPr sz="1400" dirty="0">
                <a:solidFill>
                  <a:srgbClr val="7F7F7F"/>
                </a:solidFill>
                <a:latin typeface="Arial MT"/>
                <a:cs typeface="Arial MT"/>
              </a:rPr>
              <a:t>population using trained health workforce and </a:t>
            </a:r>
            <a:r>
              <a:rPr sz="1400" spc="5" dirty="0">
                <a:solidFill>
                  <a:srgbClr val="7F7F7F"/>
                </a:solidFill>
                <a:latin typeface="Arial MT"/>
                <a:cs typeface="Arial MT"/>
              </a:rPr>
              <a:t>designated </a:t>
            </a:r>
            <a:r>
              <a:rPr sz="1400" dirty="0">
                <a:solidFill>
                  <a:srgbClr val="7F7F7F"/>
                </a:solidFill>
                <a:latin typeface="Arial MT"/>
                <a:cs typeface="Arial MT"/>
              </a:rPr>
              <a:t>vaccination sites. This </a:t>
            </a:r>
            <a:r>
              <a:rPr sz="1400" spc="-5" dirty="0">
                <a:solidFill>
                  <a:srgbClr val="7F7F7F"/>
                </a:solidFill>
                <a:latin typeface="Arial MT"/>
                <a:cs typeface="Arial MT"/>
              </a:rPr>
              <a:t>will </a:t>
            </a:r>
            <a:r>
              <a:rPr sz="1400" dirty="0">
                <a:solidFill>
                  <a:srgbClr val="7F7F7F"/>
                </a:solidFill>
                <a:latin typeface="Arial MT"/>
                <a:cs typeface="Arial MT"/>
              </a:rPr>
              <a:t> leverage</a:t>
            </a:r>
            <a:r>
              <a:rPr sz="1400" spc="10" dirty="0">
                <a:solidFill>
                  <a:srgbClr val="7F7F7F"/>
                </a:solidFill>
                <a:latin typeface="Arial MT"/>
                <a:cs typeface="Arial MT"/>
              </a:rPr>
              <a:t> </a:t>
            </a:r>
            <a:r>
              <a:rPr sz="1400" dirty="0">
                <a:solidFill>
                  <a:srgbClr val="7F7F7F"/>
                </a:solidFill>
                <a:latin typeface="Arial MT"/>
                <a:cs typeface="Arial MT"/>
              </a:rPr>
              <a:t>already</a:t>
            </a:r>
            <a:r>
              <a:rPr sz="1400" spc="20" dirty="0">
                <a:solidFill>
                  <a:srgbClr val="7F7F7F"/>
                </a:solidFill>
                <a:latin typeface="Arial MT"/>
                <a:cs typeface="Arial MT"/>
              </a:rPr>
              <a:t> </a:t>
            </a:r>
            <a:r>
              <a:rPr sz="1400" dirty="0">
                <a:solidFill>
                  <a:srgbClr val="7F7F7F"/>
                </a:solidFill>
                <a:latin typeface="Arial MT"/>
                <a:cs typeface="Arial MT"/>
              </a:rPr>
              <a:t>existing</a:t>
            </a:r>
            <a:r>
              <a:rPr sz="1400" spc="10" dirty="0">
                <a:solidFill>
                  <a:srgbClr val="7F7F7F"/>
                </a:solidFill>
                <a:latin typeface="Arial MT"/>
                <a:cs typeface="Arial MT"/>
              </a:rPr>
              <a:t> </a:t>
            </a:r>
            <a:r>
              <a:rPr sz="1400" dirty="0">
                <a:solidFill>
                  <a:srgbClr val="7F7F7F"/>
                </a:solidFill>
                <a:latin typeface="Arial MT"/>
                <a:cs typeface="Arial MT"/>
              </a:rPr>
              <a:t>structure</a:t>
            </a:r>
            <a:r>
              <a:rPr sz="1400" spc="20" dirty="0">
                <a:solidFill>
                  <a:srgbClr val="7F7F7F"/>
                </a:solidFill>
                <a:latin typeface="Arial MT"/>
                <a:cs typeface="Arial MT"/>
              </a:rPr>
              <a:t> </a:t>
            </a:r>
            <a:r>
              <a:rPr sz="1400" dirty="0">
                <a:solidFill>
                  <a:srgbClr val="7F7F7F"/>
                </a:solidFill>
                <a:latin typeface="Arial MT"/>
                <a:cs typeface="Arial MT"/>
              </a:rPr>
              <a:t>of</a:t>
            </a:r>
            <a:r>
              <a:rPr sz="1400" spc="15" dirty="0">
                <a:solidFill>
                  <a:srgbClr val="7F7F7F"/>
                </a:solidFill>
                <a:latin typeface="Arial MT"/>
                <a:cs typeface="Arial MT"/>
              </a:rPr>
              <a:t> </a:t>
            </a:r>
            <a:r>
              <a:rPr sz="1400" dirty="0">
                <a:solidFill>
                  <a:srgbClr val="7F7F7F"/>
                </a:solidFill>
                <a:latin typeface="Arial MT"/>
                <a:cs typeface="Arial MT"/>
              </a:rPr>
              <a:t>HRH,</a:t>
            </a:r>
            <a:r>
              <a:rPr sz="1400" spc="25" dirty="0">
                <a:solidFill>
                  <a:srgbClr val="7F7F7F"/>
                </a:solidFill>
                <a:latin typeface="Arial MT"/>
                <a:cs typeface="Arial MT"/>
              </a:rPr>
              <a:t> </a:t>
            </a:r>
            <a:r>
              <a:rPr sz="1400" dirty="0">
                <a:solidFill>
                  <a:srgbClr val="7F7F7F"/>
                </a:solidFill>
                <a:latin typeface="Arial MT"/>
                <a:cs typeface="Arial MT"/>
              </a:rPr>
              <a:t>microplanning</a:t>
            </a:r>
            <a:r>
              <a:rPr sz="1400" spc="10" dirty="0">
                <a:solidFill>
                  <a:srgbClr val="7F7F7F"/>
                </a:solidFill>
                <a:latin typeface="Arial MT"/>
                <a:cs typeface="Arial MT"/>
              </a:rPr>
              <a:t> </a:t>
            </a:r>
            <a:r>
              <a:rPr sz="1400" dirty="0">
                <a:solidFill>
                  <a:srgbClr val="7F7F7F"/>
                </a:solidFill>
                <a:latin typeface="Arial MT"/>
                <a:cs typeface="Arial MT"/>
              </a:rPr>
              <a:t>process</a:t>
            </a:r>
            <a:r>
              <a:rPr sz="1400" spc="20" dirty="0">
                <a:solidFill>
                  <a:srgbClr val="7F7F7F"/>
                </a:solidFill>
                <a:latin typeface="Arial MT"/>
                <a:cs typeface="Arial MT"/>
              </a:rPr>
              <a:t> </a:t>
            </a:r>
            <a:r>
              <a:rPr sz="1400" dirty="0">
                <a:solidFill>
                  <a:srgbClr val="7F7F7F"/>
                </a:solidFill>
                <a:latin typeface="Arial MT"/>
                <a:cs typeface="Arial MT"/>
              </a:rPr>
              <a:t>and</a:t>
            </a:r>
            <a:r>
              <a:rPr sz="1400" spc="20" dirty="0">
                <a:solidFill>
                  <a:srgbClr val="7F7F7F"/>
                </a:solidFill>
                <a:latin typeface="Arial MT"/>
                <a:cs typeface="Arial MT"/>
              </a:rPr>
              <a:t> </a:t>
            </a:r>
            <a:r>
              <a:rPr sz="1400" dirty="0">
                <a:solidFill>
                  <a:srgbClr val="7F7F7F"/>
                </a:solidFill>
                <a:latin typeface="Arial MT"/>
                <a:cs typeface="Arial MT"/>
              </a:rPr>
              <a:t>tools</a:t>
            </a:r>
            <a:endParaRPr sz="1400" dirty="0">
              <a:latin typeface="Arial MT"/>
              <a:cs typeface="Arial MT"/>
            </a:endParaRPr>
          </a:p>
        </p:txBody>
      </p:sp>
      <p:sp>
        <p:nvSpPr>
          <p:cNvPr id="18" name="object 18"/>
          <p:cNvSpPr/>
          <p:nvPr/>
        </p:nvSpPr>
        <p:spPr>
          <a:xfrm>
            <a:off x="4711319" y="1422361"/>
            <a:ext cx="7071359" cy="1053465"/>
          </a:xfrm>
          <a:custGeom>
            <a:avLst/>
            <a:gdLst/>
            <a:ahLst/>
            <a:cxnLst/>
            <a:rect l="l" t="t" r="r" b="b"/>
            <a:pathLst>
              <a:path w="7071359" h="1053464">
                <a:moveTo>
                  <a:pt x="0" y="0"/>
                </a:moveTo>
                <a:lnTo>
                  <a:pt x="7071118" y="0"/>
                </a:lnTo>
                <a:lnTo>
                  <a:pt x="7071118" y="1052995"/>
                </a:lnTo>
                <a:lnTo>
                  <a:pt x="0" y="1052995"/>
                </a:lnTo>
                <a:lnTo>
                  <a:pt x="0" y="0"/>
                </a:lnTo>
                <a:close/>
              </a:path>
            </a:pathLst>
          </a:custGeom>
          <a:solidFill>
            <a:srgbClr val="FFFFFF"/>
          </a:solidFill>
        </p:spPr>
        <p:txBody>
          <a:bodyPr wrap="square" lIns="0" tIns="0" rIns="0" bIns="0" rtlCol="0"/>
          <a:lstStyle/>
          <a:p>
            <a:endParaRPr dirty="0"/>
          </a:p>
        </p:txBody>
      </p:sp>
      <p:sp>
        <p:nvSpPr>
          <p:cNvPr id="19" name="object 19"/>
          <p:cNvSpPr txBox="1"/>
          <p:nvPr/>
        </p:nvSpPr>
        <p:spPr>
          <a:xfrm>
            <a:off x="4973294" y="1508658"/>
            <a:ext cx="6737984" cy="1133644"/>
          </a:xfrm>
          <a:prstGeom prst="rect">
            <a:avLst/>
          </a:prstGeom>
        </p:spPr>
        <p:txBody>
          <a:bodyPr vert="horz" wrap="square" lIns="0" tIns="12700" rIns="0" bIns="0" rtlCol="0">
            <a:spAutoFit/>
          </a:bodyPr>
          <a:lstStyle/>
          <a:p>
            <a:pPr marL="12700" marR="5080" algn="just">
              <a:lnSpc>
                <a:spcPct val="100000"/>
              </a:lnSpc>
              <a:spcBef>
                <a:spcPts val="100"/>
              </a:spcBef>
            </a:pPr>
            <a:r>
              <a:rPr lang="fr-FR" sz="1200" b="1" spc="-5" dirty="0">
                <a:latin typeface="Arial"/>
                <a:cs typeface="Arial"/>
              </a:rPr>
              <a:t>Microplanification traditionnelle – Effectuer un examen documentaire complet  de l’Approche Microplan </a:t>
            </a:r>
            <a:r>
              <a:rPr lang="fr-FR" sz="1200" spc="-5" dirty="0">
                <a:latin typeface="Arial"/>
                <a:cs typeface="Arial"/>
              </a:rPr>
              <a:t>pour identifier les ressources nécessaires pour vacciner environ 50 à 70 % de la population éligible totale, en utilisant un personnel de santé qualifié et les sites de vaccination désignés. Cela permettra de tirer parti de la structure déjà existante des RHS (Ressources humaines en santé), des processus et des outils de microplanification</a:t>
            </a:r>
            <a:r>
              <a:rPr lang="fr-FR" sz="1200" b="1" spc="-5" dirty="0">
                <a:latin typeface="Arial"/>
                <a:cs typeface="Arial"/>
              </a:rPr>
              <a:t>.
</a:t>
            </a:r>
            <a:endParaRPr lang="fr-FR" sz="1200" dirty="0">
              <a:latin typeface="Arial MT"/>
              <a:cs typeface="Arial MT"/>
            </a:endParaRPr>
          </a:p>
        </p:txBody>
      </p:sp>
      <p:sp>
        <p:nvSpPr>
          <p:cNvPr id="20" name="object 20"/>
          <p:cNvSpPr/>
          <p:nvPr/>
        </p:nvSpPr>
        <p:spPr>
          <a:xfrm>
            <a:off x="4738319" y="3526916"/>
            <a:ext cx="7071359" cy="784860"/>
          </a:xfrm>
          <a:custGeom>
            <a:avLst/>
            <a:gdLst/>
            <a:ahLst/>
            <a:cxnLst/>
            <a:rect l="l" t="t" r="r" b="b"/>
            <a:pathLst>
              <a:path w="7071359" h="784860">
                <a:moveTo>
                  <a:pt x="7071119" y="0"/>
                </a:moveTo>
                <a:lnTo>
                  <a:pt x="0" y="0"/>
                </a:lnTo>
                <a:lnTo>
                  <a:pt x="0" y="757809"/>
                </a:lnTo>
                <a:lnTo>
                  <a:pt x="0" y="784809"/>
                </a:lnTo>
                <a:lnTo>
                  <a:pt x="7071119" y="784809"/>
                </a:lnTo>
                <a:lnTo>
                  <a:pt x="7071119" y="757809"/>
                </a:lnTo>
                <a:lnTo>
                  <a:pt x="7071119" y="0"/>
                </a:lnTo>
                <a:close/>
              </a:path>
            </a:pathLst>
          </a:custGeom>
          <a:solidFill>
            <a:srgbClr val="7F7F7F">
              <a:alpha val="39999"/>
            </a:srgbClr>
          </a:solidFill>
        </p:spPr>
        <p:txBody>
          <a:bodyPr wrap="square" lIns="0" tIns="0" rIns="0" bIns="0" rtlCol="0"/>
          <a:lstStyle/>
          <a:p>
            <a:endParaRPr dirty="0"/>
          </a:p>
        </p:txBody>
      </p:sp>
      <p:sp>
        <p:nvSpPr>
          <p:cNvPr id="21" name="object 21"/>
          <p:cNvSpPr txBox="1"/>
          <p:nvPr/>
        </p:nvSpPr>
        <p:spPr>
          <a:xfrm>
            <a:off x="5012639" y="3622229"/>
            <a:ext cx="6714490" cy="620395"/>
          </a:xfrm>
          <a:prstGeom prst="rect">
            <a:avLst/>
          </a:prstGeom>
        </p:spPr>
        <p:txBody>
          <a:bodyPr vert="horz" wrap="square" lIns="0" tIns="0" rIns="0" bIns="0" rtlCol="0">
            <a:spAutoFit/>
          </a:bodyPr>
          <a:lstStyle/>
          <a:p>
            <a:pPr>
              <a:lnSpc>
                <a:spcPts val="1510"/>
              </a:lnSpc>
              <a:tabLst>
                <a:tab pos="918844" algn="l"/>
                <a:tab pos="1936114" algn="l"/>
                <a:tab pos="3094355" algn="l"/>
                <a:tab pos="3439795" algn="l"/>
                <a:tab pos="5485130" algn="l"/>
                <a:tab pos="5898515" algn="l"/>
                <a:tab pos="6562725" algn="l"/>
              </a:tabLst>
            </a:pPr>
            <a:r>
              <a:rPr sz="1350" b="1" spc="5" dirty="0">
                <a:solidFill>
                  <a:srgbClr val="7F7F7F"/>
                </a:solidFill>
                <a:latin typeface="Arial"/>
                <a:cs typeface="Arial"/>
              </a:rPr>
              <a:t>A</a:t>
            </a:r>
            <a:r>
              <a:rPr sz="1350" b="1" spc="10" dirty="0">
                <a:solidFill>
                  <a:srgbClr val="7F7F7F"/>
                </a:solidFill>
                <a:latin typeface="Arial"/>
                <a:cs typeface="Arial"/>
              </a:rPr>
              <a:t>ssi</a:t>
            </a:r>
            <a:r>
              <a:rPr sz="1350" b="1" spc="5" dirty="0">
                <a:solidFill>
                  <a:srgbClr val="7F7F7F"/>
                </a:solidFill>
                <a:latin typeface="Arial"/>
                <a:cs typeface="Arial"/>
              </a:rPr>
              <a:t>st</a:t>
            </a:r>
            <a:r>
              <a:rPr sz="1350" b="1" spc="15" dirty="0">
                <a:solidFill>
                  <a:srgbClr val="7F7F7F"/>
                </a:solidFill>
                <a:latin typeface="Arial"/>
                <a:cs typeface="Arial"/>
              </a:rPr>
              <a:t>e</a:t>
            </a:r>
            <a:r>
              <a:rPr sz="1350" b="1" spc="10" dirty="0">
                <a:solidFill>
                  <a:srgbClr val="7F7F7F"/>
                </a:solidFill>
                <a:latin typeface="Arial"/>
                <a:cs typeface="Arial"/>
              </a:rPr>
              <a:t>d</a:t>
            </a:r>
            <a:r>
              <a:rPr sz="1350" b="1" dirty="0">
                <a:solidFill>
                  <a:srgbClr val="7F7F7F"/>
                </a:solidFill>
                <a:latin typeface="Arial"/>
                <a:cs typeface="Arial"/>
              </a:rPr>
              <a:t>	</a:t>
            </a:r>
            <a:r>
              <a:rPr sz="1350" b="1" spc="10" dirty="0">
                <a:solidFill>
                  <a:srgbClr val="7F7F7F"/>
                </a:solidFill>
                <a:latin typeface="Arial"/>
                <a:cs typeface="Arial"/>
              </a:rPr>
              <a:t>ele</a:t>
            </a:r>
            <a:r>
              <a:rPr sz="1350" b="1" spc="5" dirty="0">
                <a:solidFill>
                  <a:srgbClr val="7F7F7F"/>
                </a:solidFill>
                <a:latin typeface="Arial"/>
                <a:cs typeface="Arial"/>
              </a:rPr>
              <a:t>ct</a:t>
            </a:r>
            <a:r>
              <a:rPr sz="1350" b="1" spc="10" dirty="0">
                <a:solidFill>
                  <a:srgbClr val="7F7F7F"/>
                </a:solidFill>
                <a:latin typeface="Arial"/>
                <a:cs typeface="Arial"/>
              </a:rPr>
              <a:t>ron</a:t>
            </a:r>
            <a:r>
              <a:rPr sz="1350" b="1" dirty="0">
                <a:solidFill>
                  <a:srgbClr val="7F7F7F"/>
                </a:solidFill>
                <a:latin typeface="Arial"/>
                <a:cs typeface="Arial"/>
              </a:rPr>
              <a:t>i</a:t>
            </a:r>
            <a:r>
              <a:rPr sz="1350" b="1" spc="10" dirty="0">
                <a:solidFill>
                  <a:srgbClr val="7F7F7F"/>
                </a:solidFill>
                <a:latin typeface="Arial"/>
                <a:cs typeface="Arial"/>
              </a:rPr>
              <a:t>c</a:t>
            </a:r>
            <a:r>
              <a:rPr sz="1350" b="1" dirty="0">
                <a:solidFill>
                  <a:srgbClr val="7F7F7F"/>
                </a:solidFill>
                <a:latin typeface="Arial"/>
                <a:cs typeface="Arial"/>
              </a:rPr>
              <a:t>	</a:t>
            </a:r>
            <a:r>
              <a:rPr sz="1350" b="1" spc="10" dirty="0">
                <a:solidFill>
                  <a:srgbClr val="7F7F7F"/>
                </a:solidFill>
                <a:latin typeface="Arial"/>
                <a:cs typeface="Arial"/>
              </a:rPr>
              <a:t>re</a:t>
            </a:r>
            <a:r>
              <a:rPr sz="1350" b="1" dirty="0">
                <a:solidFill>
                  <a:srgbClr val="7F7F7F"/>
                </a:solidFill>
                <a:latin typeface="Arial"/>
                <a:cs typeface="Arial"/>
              </a:rPr>
              <a:t>g</a:t>
            </a:r>
            <a:r>
              <a:rPr sz="1350" b="1" spc="10" dirty="0">
                <a:solidFill>
                  <a:srgbClr val="7F7F7F"/>
                </a:solidFill>
                <a:latin typeface="Arial"/>
                <a:cs typeface="Arial"/>
              </a:rPr>
              <a:t>is</a:t>
            </a:r>
            <a:r>
              <a:rPr sz="1350" b="1" spc="-5" dirty="0">
                <a:solidFill>
                  <a:srgbClr val="7F7F7F"/>
                </a:solidFill>
                <a:latin typeface="Arial"/>
                <a:cs typeface="Arial"/>
              </a:rPr>
              <a:t>t</a:t>
            </a:r>
            <a:r>
              <a:rPr sz="1350" b="1" spc="10" dirty="0">
                <a:solidFill>
                  <a:srgbClr val="7F7F7F"/>
                </a:solidFill>
                <a:latin typeface="Arial"/>
                <a:cs typeface="Arial"/>
              </a:rPr>
              <a:t>ra</a:t>
            </a:r>
            <a:r>
              <a:rPr sz="1350" b="1" spc="5" dirty="0">
                <a:solidFill>
                  <a:srgbClr val="7F7F7F"/>
                </a:solidFill>
                <a:latin typeface="Arial"/>
                <a:cs typeface="Arial"/>
              </a:rPr>
              <a:t>t</a:t>
            </a:r>
            <a:r>
              <a:rPr sz="1350" b="1" dirty="0">
                <a:solidFill>
                  <a:srgbClr val="7F7F7F"/>
                </a:solidFill>
                <a:latin typeface="Arial"/>
                <a:cs typeface="Arial"/>
              </a:rPr>
              <a:t>i</a:t>
            </a:r>
            <a:r>
              <a:rPr sz="1350" b="1" spc="10" dirty="0">
                <a:solidFill>
                  <a:srgbClr val="7F7F7F"/>
                </a:solidFill>
                <a:latin typeface="Arial"/>
                <a:cs typeface="Arial"/>
              </a:rPr>
              <a:t>on</a:t>
            </a:r>
            <a:r>
              <a:rPr sz="1350" b="1" dirty="0">
                <a:solidFill>
                  <a:srgbClr val="7F7F7F"/>
                </a:solidFill>
                <a:latin typeface="Arial"/>
                <a:cs typeface="Arial"/>
              </a:rPr>
              <a:t>	</a:t>
            </a:r>
            <a:r>
              <a:rPr sz="1350" b="1" spc="5" dirty="0">
                <a:solidFill>
                  <a:srgbClr val="7F7F7F"/>
                </a:solidFill>
                <a:latin typeface="Arial"/>
                <a:cs typeface="Arial"/>
              </a:rPr>
              <a:t>of</a:t>
            </a:r>
            <a:r>
              <a:rPr sz="1350" b="1" dirty="0">
                <a:solidFill>
                  <a:srgbClr val="7F7F7F"/>
                </a:solidFill>
                <a:latin typeface="Arial"/>
                <a:cs typeface="Arial"/>
              </a:rPr>
              <a:t>	</a:t>
            </a:r>
            <a:r>
              <a:rPr sz="1350" b="1" spc="20" dirty="0">
                <a:solidFill>
                  <a:srgbClr val="7F7F7F"/>
                </a:solidFill>
                <a:latin typeface="Calibri"/>
                <a:cs typeface="Calibri"/>
              </a:rPr>
              <a:t>H</a:t>
            </a:r>
            <a:r>
              <a:rPr sz="1350" b="1" spc="10" dirty="0">
                <a:solidFill>
                  <a:srgbClr val="7F7F7F"/>
                </a:solidFill>
                <a:latin typeface="Calibri"/>
                <a:cs typeface="Calibri"/>
              </a:rPr>
              <a:t>e</a:t>
            </a:r>
            <a:r>
              <a:rPr sz="1350" b="1" spc="5" dirty="0">
                <a:solidFill>
                  <a:srgbClr val="7F7F7F"/>
                </a:solidFill>
                <a:latin typeface="Calibri"/>
                <a:cs typeface="Calibri"/>
              </a:rPr>
              <a:t>a</a:t>
            </a:r>
            <a:r>
              <a:rPr sz="1350" b="1" spc="-10" dirty="0">
                <a:solidFill>
                  <a:srgbClr val="7F7F7F"/>
                </a:solidFill>
                <a:latin typeface="Calibri"/>
                <a:cs typeface="Calibri"/>
              </a:rPr>
              <a:t>l</a:t>
            </a:r>
            <a:r>
              <a:rPr sz="1350" b="1" spc="15" dirty="0">
                <a:solidFill>
                  <a:srgbClr val="7F7F7F"/>
                </a:solidFill>
                <a:latin typeface="Calibri"/>
                <a:cs typeface="Calibri"/>
              </a:rPr>
              <a:t>t</a:t>
            </a:r>
            <a:r>
              <a:rPr sz="1350" b="1" spc="10" dirty="0">
                <a:solidFill>
                  <a:srgbClr val="7F7F7F"/>
                </a:solidFill>
                <a:latin typeface="Calibri"/>
                <a:cs typeface="Calibri"/>
              </a:rPr>
              <a:t>h</a:t>
            </a:r>
            <a:r>
              <a:rPr sz="1350" b="1" spc="20" dirty="0">
                <a:solidFill>
                  <a:srgbClr val="7F7F7F"/>
                </a:solidFill>
                <a:latin typeface="Calibri"/>
                <a:cs typeface="Calibri"/>
              </a:rPr>
              <a:t> </a:t>
            </a:r>
            <a:r>
              <a:rPr sz="1350" b="1" spc="10" dirty="0">
                <a:solidFill>
                  <a:srgbClr val="7F7F7F"/>
                </a:solidFill>
                <a:latin typeface="Calibri"/>
                <a:cs typeface="Calibri"/>
              </a:rPr>
              <a:t>C</a:t>
            </a:r>
            <a:r>
              <a:rPr sz="1350" b="1" spc="15" dirty="0">
                <a:solidFill>
                  <a:srgbClr val="7F7F7F"/>
                </a:solidFill>
                <a:latin typeface="Calibri"/>
                <a:cs typeface="Calibri"/>
              </a:rPr>
              <a:t>a</a:t>
            </a:r>
            <a:r>
              <a:rPr sz="1350" b="1" spc="5" dirty="0">
                <a:solidFill>
                  <a:srgbClr val="7F7F7F"/>
                </a:solidFill>
                <a:latin typeface="Calibri"/>
                <a:cs typeface="Calibri"/>
              </a:rPr>
              <a:t>re</a:t>
            </a:r>
            <a:r>
              <a:rPr sz="1350" b="1" spc="15" dirty="0">
                <a:solidFill>
                  <a:srgbClr val="7F7F7F"/>
                </a:solidFill>
                <a:latin typeface="Calibri"/>
                <a:cs typeface="Calibri"/>
              </a:rPr>
              <a:t> </a:t>
            </a:r>
            <a:r>
              <a:rPr sz="1350" b="1" spc="10" dirty="0">
                <a:solidFill>
                  <a:srgbClr val="7F7F7F"/>
                </a:solidFill>
                <a:latin typeface="Calibri"/>
                <a:cs typeface="Calibri"/>
              </a:rPr>
              <a:t>W</a:t>
            </a:r>
            <a:r>
              <a:rPr sz="1350" b="1" spc="20" dirty="0">
                <a:solidFill>
                  <a:srgbClr val="7F7F7F"/>
                </a:solidFill>
                <a:latin typeface="Calibri"/>
                <a:cs typeface="Calibri"/>
              </a:rPr>
              <a:t>o</a:t>
            </a:r>
            <a:r>
              <a:rPr sz="1350" b="1" spc="5" dirty="0">
                <a:solidFill>
                  <a:srgbClr val="7F7F7F"/>
                </a:solidFill>
                <a:latin typeface="Calibri"/>
                <a:cs typeface="Calibri"/>
              </a:rPr>
              <a:t>rk</a:t>
            </a:r>
            <a:r>
              <a:rPr sz="1350" b="1" spc="10" dirty="0">
                <a:solidFill>
                  <a:srgbClr val="7F7F7F"/>
                </a:solidFill>
                <a:latin typeface="Calibri"/>
                <a:cs typeface="Calibri"/>
              </a:rPr>
              <a:t>e</a:t>
            </a:r>
            <a:r>
              <a:rPr sz="1350" b="1" spc="5" dirty="0">
                <a:solidFill>
                  <a:srgbClr val="7F7F7F"/>
                </a:solidFill>
                <a:latin typeface="Calibri"/>
                <a:cs typeface="Calibri"/>
              </a:rPr>
              <a:t>rs</a:t>
            </a:r>
            <a:r>
              <a:rPr sz="1350" b="1" spc="15" dirty="0">
                <a:solidFill>
                  <a:srgbClr val="7F7F7F"/>
                </a:solidFill>
                <a:latin typeface="Calibri"/>
                <a:cs typeface="Calibri"/>
              </a:rPr>
              <a:t> </a:t>
            </a:r>
            <a:r>
              <a:rPr sz="1350" spc="15" dirty="0">
                <a:solidFill>
                  <a:srgbClr val="7F7F7F"/>
                </a:solidFill>
                <a:latin typeface="Calibri"/>
                <a:cs typeface="Calibri"/>
              </a:rPr>
              <a:t>w</a:t>
            </a:r>
            <a:r>
              <a:rPr sz="1350" spc="5" dirty="0">
                <a:solidFill>
                  <a:srgbClr val="7F7F7F"/>
                </a:solidFill>
                <a:latin typeface="Calibri"/>
                <a:cs typeface="Calibri"/>
              </a:rPr>
              <a:t>h</a:t>
            </a:r>
            <a:r>
              <a:rPr sz="1350" spc="10" dirty="0">
                <a:solidFill>
                  <a:srgbClr val="7F7F7F"/>
                </a:solidFill>
                <a:latin typeface="Calibri"/>
                <a:cs typeface="Calibri"/>
              </a:rPr>
              <a:t>o</a:t>
            </a:r>
            <a:r>
              <a:rPr sz="1350" dirty="0">
                <a:solidFill>
                  <a:srgbClr val="7F7F7F"/>
                </a:solidFill>
                <a:latin typeface="Calibri"/>
                <a:cs typeface="Calibri"/>
              </a:rPr>
              <a:t>	</a:t>
            </a:r>
            <a:r>
              <a:rPr sz="1350" spc="5" dirty="0">
                <a:solidFill>
                  <a:srgbClr val="7F7F7F"/>
                </a:solidFill>
                <a:latin typeface="Calibri"/>
                <a:cs typeface="Calibri"/>
              </a:rPr>
              <a:t>are</a:t>
            </a:r>
            <a:r>
              <a:rPr sz="1350" dirty="0">
                <a:solidFill>
                  <a:srgbClr val="7F7F7F"/>
                </a:solidFill>
                <a:latin typeface="Calibri"/>
                <a:cs typeface="Calibri"/>
              </a:rPr>
              <a:t>	</a:t>
            </a:r>
            <a:r>
              <a:rPr sz="1350" spc="5" dirty="0">
                <a:solidFill>
                  <a:srgbClr val="7F7F7F"/>
                </a:solidFill>
                <a:latin typeface="Calibri"/>
                <a:cs typeface="Calibri"/>
              </a:rPr>
              <a:t>una</a:t>
            </a:r>
            <a:r>
              <a:rPr sz="1350" dirty="0">
                <a:solidFill>
                  <a:srgbClr val="7F7F7F"/>
                </a:solidFill>
                <a:latin typeface="Calibri"/>
                <a:cs typeface="Calibri"/>
              </a:rPr>
              <a:t>bl</a:t>
            </a:r>
            <a:r>
              <a:rPr sz="1350" spc="5" dirty="0">
                <a:solidFill>
                  <a:srgbClr val="7F7F7F"/>
                </a:solidFill>
                <a:latin typeface="Calibri"/>
                <a:cs typeface="Calibri"/>
              </a:rPr>
              <a:t>e</a:t>
            </a:r>
            <a:r>
              <a:rPr sz="1350" dirty="0">
                <a:solidFill>
                  <a:srgbClr val="7F7F7F"/>
                </a:solidFill>
                <a:latin typeface="Calibri"/>
                <a:cs typeface="Calibri"/>
              </a:rPr>
              <a:t>	</a:t>
            </a:r>
            <a:r>
              <a:rPr sz="1350" spc="10" dirty="0">
                <a:solidFill>
                  <a:srgbClr val="7F7F7F"/>
                </a:solidFill>
                <a:latin typeface="Calibri"/>
                <a:cs typeface="Calibri"/>
              </a:rPr>
              <a:t>to</a:t>
            </a:r>
            <a:endParaRPr sz="1350" dirty="0">
              <a:latin typeface="Calibri"/>
              <a:cs typeface="Calibri"/>
            </a:endParaRPr>
          </a:p>
          <a:p>
            <a:pPr marR="3175">
              <a:lnSpc>
                <a:spcPct val="101800"/>
              </a:lnSpc>
            </a:pPr>
            <a:r>
              <a:rPr sz="1350" spc="5" dirty="0">
                <a:solidFill>
                  <a:srgbClr val="7F7F7F"/>
                </a:solidFill>
                <a:latin typeface="Calibri"/>
                <a:cs typeface="Calibri"/>
              </a:rPr>
              <a:t>complete</a:t>
            </a:r>
            <a:r>
              <a:rPr sz="1350" spc="10" dirty="0">
                <a:solidFill>
                  <a:srgbClr val="7F7F7F"/>
                </a:solidFill>
                <a:latin typeface="Calibri"/>
                <a:cs typeface="Calibri"/>
              </a:rPr>
              <a:t> </a:t>
            </a:r>
            <a:r>
              <a:rPr sz="1350" spc="5" dirty="0">
                <a:solidFill>
                  <a:srgbClr val="7F7F7F"/>
                </a:solidFill>
                <a:latin typeface="Calibri"/>
                <a:cs typeface="Calibri"/>
              </a:rPr>
              <a:t>self-registration</a:t>
            </a:r>
            <a:r>
              <a:rPr sz="1350" spc="245" dirty="0">
                <a:solidFill>
                  <a:srgbClr val="7F7F7F"/>
                </a:solidFill>
                <a:latin typeface="Calibri"/>
                <a:cs typeface="Calibri"/>
              </a:rPr>
              <a:t> </a:t>
            </a:r>
            <a:r>
              <a:rPr sz="1350" spc="5" dirty="0">
                <a:solidFill>
                  <a:srgbClr val="7F7F7F"/>
                </a:solidFill>
                <a:latin typeface="Calibri"/>
                <a:cs typeface="Calibri"/>
              </a:rPr>
              <a:t>due</a:t>
            </a:r>
            <a:r>
              <a:rPr sz="1350" spc="250" dirty="0">
                <a:solidFill>
                  <a:srgbClr val="7F7F7F"/>
                </a:solidFill>
                <a:latin typeface="Calibri"/>
                <a:cs typeface="Calibri"/>
              </a:rPr>
              <a:t> </a:t>
            </a:r>
            <a:r>
              <a:rPr sz="1350" spc="10" dirty="0">
                <a:solidFill>
                  <a:srgbClr val="7F7F7F"/>
                </a:solidFill>
                <a:latin typeface="Calibri"/>
                <a:cs typeface="Calibri"/>
              </a:rPr>
              <a:t>to</a:t>
            </a:r>
            <a:r>
              <a:rPr sz="1350" spc="250" dirty="0">
                <a:solidFill>
                  <a:srgbClr val="7F7F7F"/>
                </a:solidFill>
                <a:latin typeface="Calibri"/>
                <a:cs typeface="Calibri"/>
              </a:rPr>
              <a:t> </a:t>
            </a:r>
            <a:r>
              <a:rPr sz="1350" spc="5" dirty="0">
                <a:solidFill>
                  <a:srgbClr val="7F7F7F"/>
                </a:solidFill>
                <a:latin typeface="Calibri"/>
                <a:cs typeface="Calibri"/>
              </a:rPr>
              <a:t>lack</a:t>
            </a:r>
            <a:r>
              <a:rPr sz="1350" spc="245" dirty="0">
                <a:solidFill>
                  <a:srgbClr val="7F7F7F"/>
                </a:solidFill>
                <a:latin typeface="Calibri"/>
                <a:cs typeface="Calibri"/>
              </a:rPr>
              <a:t> </a:t>
            </a:r>
            <a:r>
              <a:rPr sz="1350" spc="10" dirty="0">
                <a:solidFill>
                  <a:srgbClr val="7F7F7F"/>
                </a:solidFill>
                <a:latin typeface="Calibri"/>
                <a:cs typeface="Calibri"/>
              </a:rPr>
              <a:t>of</a:t>
            </a:r>
            <a:r>
              <a:rPr sz="1350" spc="245" dirty="0">
                <a:solidFill>
                  <a:srgbClr val="7F7F7F"/>
                </a:solidFill>
                <a:latin typeface="Calibri"/>
                <a:cs typeface="Calibri"/>
              </a:rPr>
              <a:t> </a:t>
            </a:r>
            <a:r>
              <a:rPr sz="1350" spc="5" dirty="0">
                <a:solidFill>
                  <a:srgbClr val="7F7F7F"/>
                </a:solidFill>
                <a:latin typeface="Calibri"/>
                <a:cs typeface="Calibri"/>
              </a:rPr>
              <a:t>android</a:t>
            </a:r>
            <a:r>
              <a:rPr sz="1350" spc="250" dirty="0">
                <a:solidFill>
                  <a:srgbClr val="7F7F7F"/>
                </a:solidFill>
                <a:latin typeface="Calibri"/>
                <a:cs typeface="Calibri"/>
              </a:rPr>
              <a:t> </a:t>
            </a:r>
            <a:r>
              <a:rPr sz="1350" spc="5" dirty="0">
                <a:solidFill>
                  <a:srgbClr val="7F7F7F"/>
                </a:solidFill>
                <a:latin typeface="Calibri"/>
                <a:cs typeface="Calibri"/>
              </a:rPr>
              <a:t>devices,</a:t>
            </a:r>
            <a:r>
              <a:rPr sz="1350" spc="250" dirty="0">
                <a:solidFill>
                  <a:srgbClr val="7F7F7F"/>
                </a:solidFill>
                <a:latin typeface="Calibri"/>
                <a:cs typeface="Calibri"/>
              </a:rPr>
              <a:t> </a:t>
            </a:r>
            <a:r>
              <a:rPr sz="1350" spc="10" dirty="0">
                <a:solidFill>
                  <a:srgbClr val="7F7F7F"/>
                </a:solidFill>
                <a:latin typeface="Calibri"/>
                <a:cs typeface="Calibri"/>
              </a:rPr>
              <a:t>poor</a:t>
            </a:r>
            <a:r>
              <a:rPr sz="1350" spc="245" dirty="0">
                <a:solidFill>
                  <a:srgbClr val="7F7F7F"/>
                </a:solidFill>
                <a:latin typeface="Calibri"/>
                <a:cs typeface="Calibri"/>
              </a:rPr>
              <a:t> </a:t>
            </a:r>
            <a:r>
              <a:rPr sz="1350" spc="5" dirty="0">
                <a:solidFill>
                  <a:srgbClr val="7F7F7F"/>
                </a:solidFill>
                <a:latin typeface="Calibri"/>
                <a:cs typeface="Calibri"/>
              </a:rPr>
              <a:t>network</a:t>
            </a:r>
            <a:r>
              <a:rPr sz="1350" spc="250" dirty="0">
                <a:solidFill>
                  <a:srgbClr val="7F7F7F"/>
                </a:solidFill>
                <a:latin typeface="Calibri"/>
                <a:cs typeface="Calibri"/>
              </a:rPr>
              <a:t> </a:t>
            </a:r>
            <a:r>
              <a:rPr sz="1350" spc="10" dirty="0">
                <a:solidFill>
                  <a:srgbClr val="7F7F7F"/>
                </a:solidFill>
                <a:latin typeface="Calibri"/>
                <a:cs typeface="Calibri"/>
              </a:rPr>
              <a:t>or</a:t>
            </a:r>
            <a:r>
              <a:rPr sz="1350" spc="250" dirty="0">
                <a:solidFill>
                  <a:srgbClr val="7F7F7F"/>
                </a:solidFill>
                <a:latin typeface="Calibri"/>
                <a:cs typeface="Calibri"/>
              </a:rPr>
              <a:t> </a:t>
            </a:r>
            <a:r>
              <a:rPr sz="1350" spc="5" dirty="0">
                <a:solidFill>
                  <a:srgbClr val="7F7F7F"/>
                </a:solidFill>
                <a:latin typeface="Calibri"/>
                <a:cs typeface="Calibri"/>
              </a:rPr>
              <a:t>not</a:t>
            </a:r>
            <a:r>
              <a:rPr sz="1350" spc="245" dirty="0">
                <a:solidFill>
                  <a:srgbClr val="7F7F7F"/>
                </a:solidFill>
                <a:latin typeface="Calibri"/>
                <a:cs typeface="Calibri"/>
              </a:rPr>
              <a:t> </a:t>
            </a:r>
            <a:r>
              <a:rPr sz="1350" spc="5" dirty="0">
                <a:solidFill>
                  <a:srgbClr val="7F7F7F"/>
                </a:solidFill>
                <a:latin typeface="Calibri"/>
                <a:cs typeface="Calibri"/>
              </a:rPr>
              <a:t>tech</a:t>
            </a:r>
            <a:r>
              <a:rPr sz="1350" spc="235" dirty="0">
                <a:solidFill>
                  <a:srgbClr val="7F7F7F"/>
                </a:solidFill>
                <a:latin typeface="Calibri"/>
                <a:cs typeface="Calibri"/>
              </a:rPr>
              <a:t> </a:t>
            </a:r>
            <a:r>
              <a:rPr sz="1350" spc="10" dirty="0">
                <a:solidFill>
                  <a:srgbClr val="7F7F7F"/>
                </a:solidFill>
                <a:latin typeface="Calibri"/>
                <a:cs typeface="Calibri"/>
              </a:rPr>
              <a:t>savvy. </a:t>
            </a:r>
            <a:r>
              <a:rPr sz="1350" spc="-290" dirty="0">
                <a:solidFill>
                  <a:srgbClr val="7F7F7F"/>
                </a:solidFill>
                <a:latin typeface="Calibri"/>
                <a:cs typeface="Calibri"/>
              </a:rPr>
              <a:t> </a:t>
            </a:r>
            <a:r>
              <a:rPr sz="1350" spc="5" dirty="0">
                <a:solidFill>
                  <a:srgbClr val="7F7F7F"/>
                </a:solidFill>
                <a:latin typeface="Calibri"/>
                <a:cs typeface="Calibri"/>
              </a:rPr>
              <a:t>LIOs</a:t>
            </a:r>
            <a:r>
              <a:rPr sz="1350" spc="10" dirty="0">
                <a:solidFill>
                  <a:srgbClr val="7F7F7F"/>
                </a:solidFill>
                <a:latin typeface="Calibri"/>
                <a:cs typeface="Calibri"/>
              </a:rPr>
              <a:t> </a:t>
            </a:r>
            <a:r>
              <a:rPr sz="1350" spc="5" dirty="0">
                <a:solidFill>
                  <a:srgbClr val="7F7F7F"/>
                </a:solidFill>
                <a:latin typeface="Calibri"/>
                <a:cs typeface="Calibri"/>
              </a:rPr>
              <a:t>and/or other</a:t>
            </a:r>
            <a:r>
              <a:rPr sz="1350" spc="35" dirty="0">
                <a:solidFill>
                  <a:srgbClr val="7F7F7F"/>
                </a:solidFill>
                <a:latin typeface="Calibri"/>
                <a:cs typeface="Calibri"/>
              </a:rPr>
              <a:t> </a:t>
            </a:r>
            <a:r>
              <a:rPr sz="1350" spc="10" dirty="0">
                <a:solidFill>
                  <a:srgbClr val="7F7F7F"/>
                </a:solidFill>
                <a:latin typeface="Calibri"/>
                <a:cs typeface="Calibri"/>
              </a:rPr>
              <a:t>LGA/Ward</a:t>
            </a:r>
            <a:r>
              <a:rPr sz="1350" spc="15" dirty="0">
                <a:solidFill>
                  <a:srgbClr val="7F7F7F"/>
                </a:solidFill>
                <a:latin typeface="Calibri"/>
                <a:cs typeface="Calibri"/>
              </a:rPr>
              <a:t> </a:t>
            </a:r>
            <a:r>
              <a:rPr sz="1350" spc="5" dirty="0">
                <a:solidFill>
                  <a:srgbClr val="7F7F7F"/>
                </a:solidFill>
                <a:latin typeface="Calibri"/>
                <a:cs typeface="Calibri"/>
              </a:rPr>
              <a:t>personnel</a:t>
            </a:r>
            <a:r>
              <a:rPr sz="1350" spc="20" dirty="0">
                <a:solidFill>
                  <a:srgbClr val="7F7F7F"/>
                </a:solidFill>
                <a:latin typeface="Calibri"/>
                <a:cs typeface="Calibri"/>
              </a:rPr>
              <a:t> </a:t>
            </a:r>
            <a:r>
              <a:rPr sz="1350" spc="5" dirty="0">
                <a:solidFill>
                  <a:srgbClr val="7F7F7F"/>
                </a:solidFill>
                <a:latin typeface="Calibri"/>
                <a:cs typeface="Calibri"/>
              </a:rPr>
              <a:t>assist</a:t>
            </a:r>
            <a:r>
              <a:rPr sz="1350" spc="25" dirty="0">
                <a:solidFill>
                  <a:srgbClr val="7F7F7F"/>
                </a:solidFill>
                <a:latin typeface="Calibri"/>
                <a:cs typeface="Calibri"/>
              </a:rPr>
              <a:t> </a:t>
            </a:r>
            <a:r>
              <a:rPr sz="1350" spc="5" dirty="0">
                <a:solidFill>
                  <a:srgbClr val="7F7F7F"/>
                </a:solidFill>
                <a:latin typeface="Calibri"/>
                <a:cs typeface="Calibri"/>
              </a:rPr>
              <a:t>registration</a:t>
            </a:r>
            <a:r>
              <a:rPr sz="1350" spc="15" dirty="0">
                <a:solidFill>
                  <a:srgbClr val="7F7F7F"/>
                </a:solidFill>
                <a:latin typeface="Calibri"/>
                <a:cs typeface="Calibri"/>
              </a:rPr>
              <a:t> </a:t>
            </a:r>
            <a:r>
              <a:rPr sz="1350" spc="5" dirty="0">
                <a:solidFill>
                  <a:srgbClr val="7F7F7F"/>
                </a:solidFill>
                <a:latin typeface="Calibri"/>
                <a:cs typeface="Calibri"/>
              </a:rPr>
              <a:t>process</a:t>
            </a:r>
            <a:r>
              <a:rPr sz="1350" spc="10" dirty="0">
                <a:solidFill>
                  <a:srgbClr val="7F7F7F"/>
                </a:solidFill>
                <a:latin typeface="Calibri"/>
                <a:cs typeface="Calibri"/>
              </a:rPr>
              <a:t> </a:t>
            </a:r>
            <a:r>
              <a:rPr sz="1350" spc="5" dirty="0">
                <a:solidFill>
                  <a:srgbClr val="7F7F7F"/>
                </a:solidFill>
                <a:latin typeface="Calibri"/>
                <a:cs typeface="Calibri"/>
              </a:rPr>
              <a:t>for</a:t>
            </a:r>
            <a:r>
              <a:rPr sz="1350" spc="10" dirty="0">
                <a:solidFill>
                  <a:srgbClr val="7F7F7F"/>
                </a:solidFill>
                <a:latin typeface="Calibri"/>
                <a:cs typeface="Calibri"/>
              </a:rPr>
              <a:t> </a:t>
            </a:r>
            <a:r>
              <a:rPr sz="1350" spc="5" dirty="0">
                <a:solidFill>
                  <a:srgbClr val="7F7F7F"/>
                </a:solidFill>
                <a:latin typeface="Calibri"/>
                <a:cs typeface="Calibri"/>
              </a:rPr>
              <a:t>Health</a:t>
            </a:r>
            <a:r>
              <a:rPr sz="1350" spc="15" dirty="0">
                <a:solidFill>
                  <a:srgbClr val="7F7F7F"/>
                </a:solidFill>
                <a:latin typeface="Calibri"/>
                <a:cs typeface="Calibri"/>
              </a:rPr>
              <a:t> </a:t>
            </a:r>
            <a:r>
              <a:rPr sz="1350" spc="5" dirty="0">
                <a:solidFill>
                  <a:srgbClr val="7F7F7F"/>
                </a:solidFill>
                <a:latin typeface="Calibri"/>
                <a:cs typeface="Calibri"/>
              </a:rPr>
              <a:t>Care </a:t>
            </a:r>
            <a:r>
              <a:rPr sz="1350" spc="10" dirty="0">
                <a:solidFill>
                  <a:srgbClr val="7F7F7F"/>
                </a:solidFill>
                <a:latin typeface="Calibri"/>
                <a:cs typeface="Calibri"/>
              </a:rPr>
              <a:t>workers</a:t>
            </a:r>
            <a:endParaRPr sz="1350" dirty="0">
              <a:latin typeface="Calibri"/>
              <a:cs typeface="Calibri"/>
            </a:endParaRPr>
          </a:p>
        </p:txBody>
      </p:sp>
      <p:grpSp>
        <p:nvGrpSpPr>
          <p:cNvPr id="22" name="object 22"/>
          <p:cNvGrpSpPr/>
          <p:nvPr/>
        </p:nvGrpSpPr>
        <p:grpSpPr>
          <a:xfrm>
            <a:off x="4711319" y="2579763"/>
            <a:ext cx="7098665" cy="1704975"/>
            <a:chOff x="4711319" y="2579763"/>
            <a:chExt cx="7098665" cy="1704975"/>
          </a:xfrm>
        </p:grpSpPr>
        <p:sp>
          <p:nvSpPr>
            <p:cNvPr id="23" name="object 23"/>
            <p:cNvSpPr/>
            <p:nvPr/>
          </p:nvSpPr>
          <p:spPr>
            <a:xfrm>
              <a:off x="4711319" y="3499916"/>
              <a:ext cx="7071359" cy="784860"/>
            </a:xfrm>
            <a:custGeom>
              <a:avLst/>
              <a:gdLst/>
              <a:ahLst/>
              <a:cxnLst/>
              <a:rect l="l" t="t" r="r" b="b"/>
              <a:pathLst>
                <a:path w="7071359" h="784860">
                  <a:moveTo>
                    <a:pt x="0" y="0"/>
                  </a:moveTo>
                  <a:lnTo>
                    <a:pt x="7071118" y="0"/>
                  </a:lnTo>
                  <a:lnTo>
                    <a:pt x="7071118" y="784809"/>
                  </a:lnTo>
                  <a:lnTo>
                    <a:pt x="0" y="784809"/>
                  </a:lnTo>
                  <a:lnTo>
                    <a:pt x="0" y="0"/>
                  </a:lnTo>
                  <a:close/>
                </a:path>
              </a:pathLst>
            </a:custGeom>
            <a:solidFill>
              <a:srgbClr val="FFFFFF"/>
            </a:solidFill>
          </p:spPr>
          <p:txBody>
            <a:bodyPr wrap="square" lIns="0" tIns="0" rIns="0" bIns="0" rtlCol="0"/>
            <a:lstStyle/>
            <a:p>
              <a:endParaRPr dirty="0"/>
            </a:p>
          </p:txBody>
        </p:sp>
        <p:sp>
          <p:nvSpPr>
            <p:cNvPr id="24" name="object 24"/>
            <p:cNvSpPr/>
            <p:nvPr/>
          </p:nvSpPr>
          <p:spPr>
            <a:xfrm>
              <a:off x="4738319" y="2579763"/>
              <a:ext cx="7071359" cy="784860"/>
            </a:xfrm>
            <a:custGeom>
              <a:avLst/>
              <a:gdLst/>
              <a:ahLst/>
              <a:cxnLst/>
              <a:rect l="l" t="t" r="r" b="b"/>
              <a:pathLst>
                <a:path w="7071359" h="784860">
                  <a:moveTo>
                    <a:pt x="7071119" y="0"/>
                  </a:moveTo>
                  <a:lnTo>
                    <a:pt x="0" y="0"/>
                  </a:lnTo>
                  <a:lnTo>
                    <a:pt x="0" y="757440"/>
                  </a:lnTo>
                  <a:lnTo>
                    <a:pt x="0" y="784440"/>
                  </a:lnTo>
                  <a:lnTo>
                    <a:pt x="7071119" y="784440"/>
                  </a:lnTo>
                  <a:lnTo>
                    <a:pt x="7071119" y="757440"/>
                  </a:lnTo>
                  <a:lnTo>
                    <a:pt x="7071119" y="0"/>
                  </a:lnTo>
                  <a:close/>
                </a:path>
              </a:pathLst>
            </a:custGeom>
            <a:solidFill>
              <a:srgbClr val="7F7F7F">
                <a:alpha val="39999"/>
              </a:srgbClr>
            </a:solidFill>
          </p:spPr>
          <p:txBody>
            <a:bodyPr wrap="square" lIns="0" tIns="0" rIns="0" bIns="0" rtlCol="0"/>
            <a:lstStyle/>
            <a:p>
              <a:endParaRPr dirty="0"/>
            </a:p>
          </p:txBody>
        </p:sp>
      </p:grpSp>
      <p:sp>
        <p:nvSpPr>
          <p:cNvPr id="25" name="object 25"/>
          <p:cNvSpPr txBox="1"/>
          <p:nvPr/>
        </p:nvSpPr>
        <p:spPr>
          <a:xfrm>
            <a:off x="5012639" y="2701718"/>
            <a:ext cx="6713220" cy="586740"/>
          </a:xfrm>
          <a:prstGeom prst="rect">
            <a:avLst/>
          </a:prstGeom>
        </p:spPr>
        <p:txBody>
          <a:bodyPr vert="horz" wrap="square" lIns="0" tIns="0" rIns="0" bIns="0" rtlCol="0">
            <a:spAutoFit/>
          </a:bodyPr>
          <a:lstStyle/>
          <a:p>
            <a:pPr>
              <a:lnSpc>
                <a:spcPts val="1295"/>
              </a:lnSpc>
            </a:pPr>
            <a:r>
              <a:rPr sz="1350" b="1" spc="5" dirty="0">
                <a:solidFill>
                  <a:srgbClr val="7F7F7F"/>
                </a:solidFill>
                <a:latin typeface="Calibri"/>
                <a:cs typeface="Calibri"/>
              </a:rPr>
              <a:t>Electronic</a:t>
            </a:r>
            <a:r>
              <a:rPr sz="1350" b="1" spc="20" dirty="0">
                <a:solidFill>
                  <a:srgbClr val="7F7F7F"/>
                </a:solidFill>
                <a:latin typeface="Calibri"/>
                <a:cs typeface="Calibri"/>
              </a:rPr>
              <a:t> </a:t>
            </a:r>
            <a:r>
              <a:rPr sz="1350" b="1" spc="5" dirty="0">
                <a:solidFill>
                  <a:srgbClr val="7F7F7F"/>
                </a:solidFill>
                <a:latin typeface="Calibri"/>
                <a:cs typeface="Calibri"/>
              </a:rPr>
              <a:t>self-Registration</a:t>
            </a:r>
            <a:r>
              <a:rPr sz="1350" b="1" spc="35" dirty="0">
                <a:solidFill>
                  <a:srgbClr val="7F7F7F"/>
                </a:solidFill>
                <a:latin typeface="Calibri"/>
                <a:cs typeface="Calibri"/>
              </a:rPr>
              <a:t> </a:t>
            </a:r>
            <a:r>
              <a:rPr sz="1350" b="1" spc="10" dirty="0">
                <a:solidFill>
                  <a:srgbClr val="7F7F7F"/>
                </a:solidFill>
                <a:latin typeface="Calibri"/>
                <a:cs typeface="Calibri"/>
              </a:rPr>
              <a:t>of</a:t>
            </a:r>
            <a:r>
              <a:rPr sz="1350" b="1" spc="285" dirty="0">
                <a:solidFill>
                  <a:srgbClr val="7F7F7F"/>
                </a:solidFill>
                <a:latin typeface="Calibri"/>
                <a:cs typeface="Calibri"/>
              </a:rPr>
              <a:t> </a:t>
            </a:r>
            <a:r>
              <a:rPr sz="1350" b="1" spc="10" dirty="0">
                <a:solidFill>
                  <a:srgbClr val="7F7F7F"/>
                </a:solidFill>
                <a:latin typeface="Calibri"/>
                <a:cs typeface="Calibri"/>
              </a:rPr>
              <a:t>Health</a:t>
            </a:r>
            <a:r>
              <a:rPr sz="1350" b="1" spc="290" dirty="0">
                <a:solidFill>
                  <a:srgbClr val="7F7F7F"/>
                </a:solidFill>
                <a:latin typeface="Calibri"/>
                <a:cs typeface="Calibri"/>
              </a:rPr>
              <a:t> </a:t>
            </a:r>
            <a:r>
              <a:rPr sz="1350" b="1" spc="10" dirty="0">
                <a:solidFill>
                  <a:srgbClr val="7F7F7F"/>
                </a:solidFill>
                <a:latin typeface="Calibri"/>
                <a:cs typeface="Calibri"/>
              </a:rPr>
              <a:t>Care</a:t>
            </a:r>
            <a:r>
              <a:rPr sz="1350" b="1" spc="295" dirty="0">
                <a:solidFill>
                  <a:srgbClr val="7F7F7F"/>
                </a:solidFill>
                <a:latin typeface="Calibri"/>
                <a:cs typeface="Calibri"/>
              </a:rPr>
              <a:t> </a:t>
            </a:r>
            <a:r>
              <a:rPr sz="1350" b="1" spc="10" dirty="0">
                <a:solidFill>
                  <a:srgbClr val="7F7F7F"/>
                </a:solidFill>
                <a:latin typeface="Calibri"/>
                <a:cs typeface="Calibri"/>
              </a:rPr>
              <a:t>Workers</a:t>
            </a:r>
            <a:r>
              <a:rPr sz="1350" b="1" spc="40" dirty="0">
                <a:solidFill>
                  <a:srgbClr val="7F7F7F"/>
                </a:solidFill>
                <a:latin typeface="Calibri"/>
                <a:cs typeface="Calibri"/>
              </a:rPr>
              <a:t> </a:t>
            </a:r>
            <a:r>
              <a:rPr sz="1350" spc="5" dirty="0">
                <a:solidFill>
                  <a:srgbClr val="7F7F7F"/>
                </a:solidFill>
                <a:latin typeface="Calibri"/>
                <a:cs typeface="Calibri"/>
              </a:rPr>
              <a:t>and</a:t>
            </a:r>
            <a:r>
              <a:rPr sz="1350" spc="285" dirty="0">
                <a:solidFill>
                  <a:srgbClr val="7F7F7F"/>
                </a:solidFill>
                <a:latin typeface="Calibri"/>
                <a:cs typeface="Calibri"/>
              </a:rPr>
              <a:t> </a:t>
            </a:r>
            <a:r>
              <a:rPr sz="1350" spc="10" dirty="0">
                <a:solidFill>
                  <a:srgbClr val="7F7F7F"/>
                </a:solidFill>
                <a:latin typeface="Calibri"/>
                <a:cs typeface="Calibri"/>
              </a:rPr>
              <a:t>other</a:t>
            </a:r>
            <a:r>
              <a:rPr sz="1350" spc="285" dirty="0">
                <a:solidFill>
                  <a:srgbClr val="7F7F7F"/>
                </a:solidFill>
                <a:latin typeface="Calibri"/>
                <a:cs typeface="Calibri"/>
              </a:rPr>
              <a:t> </a:t>
            </a:r>
            <a:r>
              <a:rPr sz="1350" spc="5" dirty="0">
                <a:solidFill>
                  <a:srgbClr val="7F7F7F"/>
                </a:solidFill>
                <a:latin typeface="Calibri"/>
                <a:cs typeface="Calibri"/>
              </a:rPr>
              <a:t>frontline</a:t>
            </a:r>
            <a:r>
              <a:rPr sz="1350" spc="285" dirty="0">
                <a:solidFill>
                  <a:srgbClr val="7F7F7F"/>
                </a:solidFill>
                <a:latin typeface="Calibri"/>
                <a:cs typeface="Calibri"/>
              </a:rPr>
              <a:t> </a:t>
            </a:r>
            <a:r>
              <a:rPr sz="1350" spc="10" dirty="0">
                <a:solidFill>
                  <a:srgbClr val="7F7F7F"/>
                </a:solidFill>
                <a:latin typeface="Calibri"/>
                <a:cs typeface="Calibri"/>
              </a:rPr>
              <a:t>workers</a:t>
            </a:r>
            <a:r>
              <a:rPr sz="1350" spc="290" dirty="0">
                <a:solidFill>
                  <a:srgbClr val="7F7F7F"/>
                </a:solidFill>
                <a:latin typeface="Calibri"/>
                <a:cs typeface="Calibri"/>
              </a:rPr>
              <a:t> </a:t>
            </a:r>
            <a:r>
              <a:rPr sz="1350" spc="5" dirty="0">
                <a:solidFill>
                  <a:srgbClr val="7F7F7F"/>
                </a:solidFill>
                <a:latin typeface="Calibri"/>
                <a:cs typeface="Calibri"/>
              </a:rPr>
              <a:t>using</a:t>
            </a:r>
            <a:r>
              <a:rPr sz="1350" spc="295" dirty="0">
                <a:solidFill>
                  <a:srgbClr val="7F7F7F"/>
                </a:solidFill>
                <a:latin typeface="Calibri"/>
                <a:cs typeface="Calibri"/>
              </a:rPr>
              <a:t> </a:t>
            </a:r>
            <a:r>
              <a:rPr sz="1350" spc="10" dirty="0">
                <a:solidFill>
                  <a:srgbClr val="7F7F7F"/>
                </a:solidFill>
                <a:latin typeface="Calibri"/>
                <a:cs typeface="Calibri"/>
              </a:rPr>
              <a:t>URL</a:t>
            </a:r>
            <a:endParaRPr sz="1350" dirty="0">
              <a:latin typeface="Calibri"/>
              <a:cs typeface="Calibri"/>
            </a:endParaRPr>
          </a:p>
          <a:p>
            <a:pPr>
              <a:lnSpc>
                <a:spcPct val="101800"/>
              </a:lnSpc>
            </a:pPr>
            <a:r>
              <a:rPr sz="1350" spc="5" dirty="0">
                <a:solidFill>
                  <a:srgbClr val="7F7F7F"/>
                </a:solidFill>
                <a:latin typeface="Calibri"/>
                <a:cs typeface="Calibri"/>
              </a:rPr>
              <a:t>shared</a:t>
            </a:r>
            <a:r>
              <a:rPr sz="1350" spc="114" dirty="0">
                <a:solidFill>
                  <a:srgbClr val="7F7F7F"/>
                </a:solidFill>
                <a:latin typeface="Calibri"/>
                <a:cs typeface="Calibri"/>
              </a:rPr>
              <a:t> </a:t>
            </a:r>
            <a:r>
              <a:rPr sz="1350" spc="5" dirty="0">
                <a:solidFill>
                  <a:srgbClr val="7F7F7F"/>
                </a:solidFill>
                <a:latin typeface="Calibri"/>
                <a:cs typeface="Calibri"/>
              </a:rPr>
              <a:t>through</a:t>
            </a:r>
            <a:r>
              <a:rPr sz="1350" spc="105" dirty="0">
                <a:solidFill>
                  <a:srgbClr val="7F7F7F"/>
                </a:solidFill>
                <a:latin typeface="Calibri"/>
                <a:cs typeface="Calibri"/>
              </a:rPr>
              <a:t> </a:t>
            </a:r>
            <a:r>
              <a:rPr sz="1350" spc="5" dirty="0">
                <a:solidFill>
                  <a:srgbClr val="7F7F7F"/>
                </a:solidFill>
                <a:latin typeface="Calibri"/>
                <a:cs typeface="Calibri"/>
              </a:rPr>
              <a:t>health</a:t>
            </a:r>
            <a:r>
              <a:rPr sz="1350" spc="114" dirty="0">
                <a:solidFill>
                  <a:srgbClr val="7F7F7F"/>
                </a:solidFill>
                <a:latin typeface="Calibri"/>
                <a:cs typeface="Calibri"/>
              </a:rPr>
              <a:t> </a:t>
            </a:r>
            <a:r>
              <a:rPr sz="1350" spc="5" dirty="0">
                <a:solidFill>
                  <a:srgbClr val="7F7F7F"/>
                </a:solidFill>
                <a:latin typeface="Calibri"/>
                <a:cs typeface="Calibri"/>
              </a:rPr>
              <a:t>worker</a:t>
            </a:r>
            <a:r>
              <a:rPr sz="1350" spc="120" dirty="0">
                <a:solidFill>
                  <a:srgbClr val="7F7F7F"/>
                </a:solidFill>
                <a:latin typeface="Calibri"/>
                <a:cs typeface="Calibri"/>
              </a:rPr>
              <a:t> </a:t>
            </a:r>
            <a:r>
              <a:rPr sz="1350" spc="5" dirty="0">
                <a:solidFill>
                  <a:srgbClr val="7F7F7F"/>
                </a:solidFill>
                <a:latin typeface="Calibri"/>
                <a:cs typeface="Calibri"/>
              </a:rPr>
              <a:t>platforms</a:t>
            </a:r>
            <a:r>
              <a:rPr sz="1350" b="1" spc="5" dirty="0">
                <a:solidFill>
                  <a:srgbClr val="7F7F7F"/>
                </a:solidFill>
                <a:latin typeface="Calibri"/>
                <a:cs typeface="Calibri"/>
              </a:rPr>
              <a:t>.</a:t>
            </a:r>
            <a:r>
              <a:rPr sz="1350" b="1" spc="110" dirty="0">
                <a:solidFill>
                  <a:srgbClr val="7F7F7F"/>
                </a:solidFill>
                <a:latin typeface="Calibri"/>
                <a:cs typeface="Calibri"/>
              </a:rPr>
              <a:t> </a:t>
            </a:r>
            <a:r>
              <a:rPr sz="1350" b="1" spc="10" dirty="0">
                <a:solidFill>
                  <a:srgbClr val="7F7F7F"/>
                </a:solidFill>
                <a:latin typeface="Calibri"/>
                <a:cs typeface="Calibri"/>
              </a:rPr>
              <a:t>This</a:t>
            </a:r>
            <a:r>
              <a:rPr sz="1350" b="1" spc="120" dirty="0">
                <a:solidFill>
                  <a:srgbClr val="7F7F7F"/>
                </a:solidFill>
                <a:latin typeface="Calibri"/>
                <a:cs typeface="Calibri"/>
              </a:rPr>
              <a:t> </a:t>
            </a:r>
            <a:r>
              <a:rPr sz="1350" b="1" dirty="0">
                <a:solidFill>
                  <a:srgbClr val="7F7F7F"/>
                </a:solidFill>
                <a:latin typeface="Calibri"/>
                <a:cs typeface="Calibri"/>
              </a:rPr>
              <a:t>is</a:t>
            </a:r>
            <a:r>
              <a:rPr sz="1350" b="1" spc="120" dirty="0">
                <a:solidFill>
                  <a:srgbClr val="7F7F7F"/>
                </a:solidFill>
                <a:latin typeface="Calibri"/>
                <a:cs typeface="Calibri"/>
              </a:rPr>
              <a:t> </a:t>
            </a:r>
            <a:r>
              <a:rPr sz="1350" b="1" spc="10" dirty="0">
                <a:solidFill>
                  <a:srgbClr val="7F7F7F"/>
                </a:solidFill>
                <a:latin typeface="Calibri"/>
                <a:cs typeface="Calibri"/>
              </a:rPr>
              <a:t>done</a:t>
            </a:r>
            <a:r>
              <a:rPr sz="1350" b="1" spc="145" dirty="0">
                <a:solidFill>
                  <a:srgbClr val="7F7F7F"/>
                </a:solidFill>
                <a:latin typeface="Calibri"/>
                <a:cs typeface="Calibri"/>
              </a:rPr>
              <a:t> </a:t>
            </a:r>
            <a:r>
              <a:rPr sz="1350" spc="10" dirty="0">
                <a:solidFill>
                  <a:srgbClr val="7F7F7F"/>
                </a:solidFill>
                <a:latin typeface="Arial MT"/>
                <a:cs typeface="Arial MT"/>
              </a:rPr>
              <a:t>within</a:t>
            </a:r>
            <a:r>
              <a:rPr sz="1350" spc="114" dirty="0">
                <a:solidFill>
                  <a:srgbClr val="7F7F7F"/>
                </a:solidFill>
                <a:latin typeface="Arial MT"/>
                <a:cs typeface="Arial MT"/>
              </a:rPr>
              <a:t> </a:t>
            </a:r>
            <a:r>
              <a:rPr sz="1350" spc="10" dirty="0">
                <a:solidFill>
                  <a:srgbClr val="7F7F7F"/>
                </a:solidFill>
                <a:latin typeface="Arial MT"/>
                <a:cs typeface="Arial MT"/>
              </a:rPr>
              <a:t>a</a:t>
            </a:r>
            <a:r>
              <a:rPr sz="1350" spc="130" dirty="0">
                <a:solidFill>
                  <a:srgbClr val="7F7F7F"/>
                </a:solidFill>
                <a:latin typeface="Arial MT"/>
                <a:cs typeface="Arial MT"/>
              </a:rPr>
              <a:t> </a:t>
            </a:r>
            <a:r>
              <a:rPr sz="1350" spc="10" dirty="0">
                <a:solidFill>
                  <a:srgbClr val="7F7F7F"/>
                </a:solidFill>
                <a:latin typeface="Arial MT"/>
                <a:cs typeface="Arial MT"/>
              </a:rPr>
              <a:t>specified</a:t>
            </a:r>
            <a:r>
              <a:rPr sz="1350" spc="110" dirty="0">
                <a:solidFill>
                  <a:srgbClr val="7F7F7F"/>
                </a:solidFill>
                <a:latin typeface="Arial MT"/>
                <a:cs typeface="Arial MT"/>
              </a:rPr>
              <a:t> </a:t>
            </a:r>
            <a:r>
              <a:rPr sz="1350" spc="5" dirty="0">
                <a:solidFill>
                  <a:srgbClr val="7F7F7F"/>
                </a:solidFill>
                <a:latin typeface="Arial MT"/>
                <a:cs typeface="Arial MT"/>
              </a:rPr>
              <a:t>period</a:t>
            </a:r>
            <a:r>
              <a:rPr sz="1350" spc="235" dirty="0">
                <a:solidFill>
                  <a:srgbClr val="7F7F7F"/>
                </a:solidFill>
                <a:latin typeface="Arial MT"/>
                <a:cs typeface="Arial MT"/>
              </a:rPr>
              <a:t> </a:t>
            </a:r>
            <a:r>
              <a:rPr sz="1350" spc="10" dirty="0">
                <a:solidFill>
                  <a:srgbClr val="7F7F7F"/>
                </a:solidFill>
                <a:latin typeface="Arial MT"/>
                <a:cs typeface="Arial MT"/>
              </a:rPr>
              <a:t>and</a:t>
            </a:r>
            <a:r>
              <a:rPr sz="1350" spc="114" dirty="0">
                <a:solidFill>
                  <a:srgbClr val="7F7F7F"/>
                </a:solidFill>
                <a:latin typeface="Arial MT"/>
                <a:cs typeface="Arial MT"/>
              </a:rPr>
              <a:t> </a:t>
            </a:r>
            <a:r>
              <a:rPr sz="1350" spc="15" dirty="0">
                <a:solidFill>
                  <a:srgbClr val="7F7F7F"/>
                </a:solidFill>
                <a:latin typeface="Arial MT"/>
                <a:cs typeface="Arial MT"/>
              </a:rPr>
              <a:t>used </a:t>
            </a:r>
            <a:r>
              <a:rPr sz="1350" spc="-365" dirty="0">
                <a:solidFill>
                  <a:srgbClr val="7F7F7F"/>
                </a:solidFill>
                <a:latin typeface="Arial MT"/>
                <a:cs typeface="Arial MT"/>
              </a:rPr>
              <a:t> </a:t>
            </a:r>
            <a:r>
              <a:rPr sz="1350" spc="5" dirty="0">
                <a:solidFill>
                  <a:srgbClr val="7F7F7F"/>
                </a:solidFill>
                <a:latin typeface="Arial MT"/>
                <a:cs typeface="Arial MT"/>
              </a:rPr>
              <a:t>for</a:t>
            </a:r>
            <a:r>
              <a:rPr sz="1350" dirty="0">
                <a:solidFill>
                  <a:srgbClr val="7F7F7F"/>
                </a:solidFill>
                <a:latin typeface="Arial MT"/>
                <a:cs typeface="Arial MT"/>
              </a:rPr>
              <a:t> </a:t>
            </a:r>
            <a:r>
              <a:rPr sz="1350" spc="10" dirty="0">
                <a:solidFill>
                  <a:srgbClr val="7F7F7F"/>
                </a:solidFill>
                <a:latin typeface="Arial MT"/>
                <a:cs typeface="Arial MT"/>
              </a:rPr>
              <a:t>vaccination scheduling</a:t>
            </a:r>
            <a:endParaRPr sz="1350" dirty="0">
              <a:latin typeface="Arial MT"/>
              <a:cs typeface="Arial MT"/>
            </a:endParaRPr>
          </a:p>
        </p:txBody>
      </p:sp>
      <p:sp>
        <p:nvSpPr>
          <p:cNvPr id="26" name="object 26"/>
          <p:cNvSpPr/>
          <p:nvPr/>
        </p:nvSpPr>
        <p:spPr>
          <a:xfrm>
            <a:off x="4711319" y="2552763"/>
            <a:ext cx="7071359" cy="784860"/>
          </a:xfrm>
          <a:custGeom>
            <a:avLst/>
            <a:gdLst/>
            <a:ahLst/>
            <a:cxnLst/>
            <a:rect l="l" t="t" r="r" b="b"/>
            <a:pathLst>
              <a:path w="7071359" h="784860">
                <a:moveTo>
                  <a:pt x="0" y="0"/>
                </a:moveTo>
                <a:lnTo>
                  <a:pt x="7071118" y="0"/>
                </a:lnTo>
                <a:lnTo>
                  <a:pt x="7071118" y="784440"/>
                </a:lnTo>
                <a:lnTo>
                  <a:pt x="0" y="784440"/>
                </a:lnTo>
                <a:lnTo>
                  <a:pt x="0" y="0"/>
                </a:lnTo>
                <a:close/>
              </a:path>
            </a:pathLst>
          </a:custGeom>
          <a:solidFill>
            <a:srgbClr val="FFFFFF"/>
          </a:solidFill>
        </p:spPr>
        <p:txBody>
          <a:bodyPr wrap="square" lIns="0" tIns="0" rIns="0" bIns="0" rtlCol="0"/>
          <a:lstStyle/>
          <a:p>
            <a:endParaRPr dirty="0"/>
          </a:p>
        </p:txBody>
      </p:sp>
      <p:sp>
        <p:nvSpPr>
          <p:cNvPr id="27" name="object 27"/>
          <p:cNvSpPr txBox="1"/>
          <p:nvPr/>
        </p:nvSpPr>
        <p:spPr>
          <a:xfrm>
            <a:off x="4981673" y="2596247"/>
            <a:ext cx="6739890" cy="1914627"/>
          </a:xfrm>
          <a:prstGeom prst="rect">
            <a:avLst/>
          </a:prstGeom>
        </p:spPr>
        <p:txBody>
          <a:bodyPr vert="horz" wrap="square" lIns="0" tIns="11430" rIns="0" bIns="0" rtlCol="0">
            <a:spAutoFit/>
          </a:bodyPr>
          <a:lstStyle/>
          <a:p>
            <a:pPr marL="12700" marR="6350" algn="just">
              <a:lnSpc>
                <a:spcPct val="101800"/>
              </a:lnSpc>
              <a:spcBef>
                <a:spcPts val="90"/>
              </a:spcBef>
            </a:pPr>
            <a:r>
              <a:rPr lang="fr-FR" sz="1200" b="1" spc="5" dirty="0">
                <a:latin typeface="Arial" panose="020B0604020202020204" pitchFamily="34" charset="0"/>
                <a:cs typeface="Arial" panose="020B0604020202020204" pitchFamily="34" charset="0"/>
              </a:rPr>
              <a:t>Auto-inscription électronique des travailleurs de la santé </a:t>
            </a:r>
            <a:r>
              <a:rPr lang="fr-FR" sz="1200" spc="5" dirty="0">
                <a:latin typeface="Arial" panose="020B0604020202020204" pitchFamily="34" charset="0"/>
                <a:cs typeface="Arial" panose="020B0604020202020204" pitchFamily="34" charset="0"/>
              </a:rPr>
              <a:t>et d’autres travailleurs de première ligne, en utilisant des adresses URL communes par l’intermédiaire des plateformes des travailleurs de la santé, ce qui se fait dans un délai déterminé et est  utilisé pour la planification de la vaccination.</a:t>
            </a:r>
            <a:r>
              <a:rPr lang="fr-FR" sz="1200" b="1" spc="5" dirty="0">
                <a:cs typeface="Calibri"/>
              </a:rPr>
              <a:t>
</a:t>
            </a:r>
            <a:r>
              <a:rPr lang="fr-FR" sz="1200" b="1" spc="10" dirty="0">
                <a:latin typeface="Arial"/>
                <a:cs typeface="Arial"/>
              </a:rPr>
              <a:t>Inscription électronique assistée des travailleurs de la santé </a:t>
            </a:r>
            <a:r>
              <a:rPr lang="fr-FR" sz="1200" spc="10" dirty="0">
                <a:latin typeface="Arial"/>
                <a:cs typeface="Arial"/>
              </a:rPr>
              <a:t>qui ne sont pas en mesure de compléter l’auto-inscription en raison du manque d’appareils Android, d’un faible réseau ou d’un manque de savoir-faire technologique.  Les agents d’immunisation locaux et/ou tout autre personnel des zones d’administration locale (ZAL)/districts aident au processus d’inscription du personnel de santé.</a:t>
            </a:r>
            <a:r>
              <a:rPr lang="fr-FR" sz="1200" b="1" spc="10" dirty="0">
                <a:latin typeface="Arial"/>
                <a:cs typeface="Arial"/>
              </a:rPr>
              <a:t>
</a:t>
            </a:r>
            <a:endParaRPr sz="1200" dirty="0">
              <a:latin typeface="Calibri"/>
              <a:cs typeface="Calibri"/>
            </a:endParaRPr>
          </a:p>
        </p:txBody>
      </p:sp>
      <p:sp>
        <p:nvSpPr>
          <p:cNvPr id="28" name="object 28"/>
          <p:cNvSpPr/>
          <p:nvPr/>
        </p:nvSpPr>
        <p:spPr>
          <a:xfrm>
            <a:off x="4359237" y="3776764"/>
            <a:ext cx="457200" cy="367030"/>
          </a:xfrm>
          <a:custGeom>
            <a:avLst/>
            <a:gdLst/>
            <a:ahLst/>
            <a:cxnLst/>
            <a:rect l="l" t="t" r="r" b="b"/>
            <a:pathLst>
              <a:path w="457200" h="367029">
                <a:moveTo>
                  <a:pt x="457200" y="0"/>
                </a:moveTo>
                <a:lnTo>
                  <a:pt x="0" y="0"/>
                </a:lnTo>
                <a:lnTo>
                  <a:pt x="0" y="366471"/>
                </a:lnTo>
                <a:lnTo>
                  <a:pt x="228600" y="366471"/>
                </a:lnTo>
                <a:lnTo>
                  <a:pt x="457200" y="366471"/>
                </a:lnTo>
                <a:lnTo>
                  <a:pt x="457200" y="0"/>
                </a:lnTo>
                <a:close/>
              </a:path>
            </a:pathLst>
          </a:custGeom>
          <a:solidFill>
            <a:srgbClr val="2D5B33"/>
          </a:solidFill>
        </p:spPr>
        <p:txBody>
          <a:bodyPr wrap="square" lIns="0" tIns="0" rIns="0" bIns="0" rtlCol="0"/>
          <a:lstStyle/>
          <a:p>
            <a:endParaRPr dirty="0"/>
          </a:p>
        </p:txBody>
      </p:sp>
      <p:sp>
        <p:nvSpPr>
          <p:cNvPr id="29" name="object 29"/>
          <p:cNvSpPr txBox="1"/>
          <p:nvPr/>
        </p:nvSpPr>
        <p:spPr>
          <a:xfrm>
            <a:off x="4502061" y="3825265"/>
            <a:ext cx="17208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Arial"/>
                <a:cs typeface="Arial"/>
              </a:rPr>
              <a:t>A</a:t>
            </a:r>
            <a:endParaRPr sz="1600" dirty="0">
              <a:latin typeface="Arial"/>
              <a:cs typeface="Arial"/>
            </a:endParaRPr>
          </a:p>
        </p:txBody>
      </p:sp>
      <p:sp>
        <p:nvSpPr>
          <p:cNvPr id="30" name="object 30"/>
          <p:cNvSpPr/>
          <p:nvPr/>
        </p:nvSpPr>
        <p:spPr>
          <a:xfrm>
            <a:off x="4359237" y="4746244"/>
            <a:ext cx="457200" cy="367030"/>
          </a:xfrm>
          <a:custGeom>
            <a:avLst/>
            <a:gdLst/>
            <a:ahLst/>
            <a:cxnLst/>
            <a:rect l="l" t="t" r="r" b="b"/>
            <a:pathLst>
              <a:path w="457200" h="367029">
                <a:moveTo>
                  <a:pt x="457200" y="0"/>
                </a:moveTo>
                <a:lnTo>
                  <a:pt x="0" y="0"/>
                </a:lnTo>
                <a:lnTo>
                  <a:pt x="0" y="366839"/>
                </a:lnTo>
                <a:lnTo>
                  <a:pt x="228600" y="366839"/>
                </a:lnTo>
                <a:lnTo>
                  <a:pt x="457200" y="366839"/>
                </a:lnTo>
                <a:lnTo>
                  <a:pt x="457200" y="0"/>
                </a:lnTo>
                <a:close/>
              </a:path>
            </a:pathLst>
          </a:custGeom>
          <a:solidFill>
            <a:srgbClr val="2D5B33"/>
          </a:solidFill>
        </p:spPr>
        <p:txBody>
          <a:bodyPr wrap="square" lIns="0" tIns="0" rIns="0" bIns="0" rtlCol="0"/>
          <a:lstStyle/>
          <a:p>
            <a:endParaRPr dirty="0"/>
          </a:p>
        </p:txBody>
      </p:sp>
      <p:sp>
        <p:nvSpPr>
          <p:cNvPr id="31" name="object 31"/>
          <p:cNvSpPr txBox="1"/>
          <p:nvPr/>
        </p:nvSpPr>
        <p:spPr>
          <a:xfrm>
            <a:off x="4502061" y="4795824"/>
            <a:ext cx="17208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Arial"/>
                <a:cs typeface="Arial"/>
              </a:rPr>
              <a:t>C</a:t>
            </a:r>
            <a:endParaRPr sz="1600" dirty="0">
              <a:latin typeface="Arial"/>
              <a:cs typeface="Arial"/>
            </a:endParaRPr>
          </a:p>
        </p:txBody>
      </p:sp>
      <p:sp>
        <p:nvSpPr>
          <p:cNvPr id="32" name="object 32"/>
          <p:cNvSpPr/>
          <p:nvPr/>
        </p:nvSpPr>
        <p:spPr>
          <a:xfrm>
            <a:off x="4359237" y="5716079"/>
            <a:ext cx="457200" cy="367030"/>
          </a:xfrm>
          <a:custGeom>
            <a:avLst/>
            <a:gdLst/>
            <a:ahLst/>
            <a:cxnLst/>
            <a:rect l="l" t="t" r="r" b="b"/>
            <a:pathLst>
              <a:path w="457200" h="367029">
                <a:moveTo>
                  <a:pt x="457200" y="0"/>
                </a:moveTo>
                <a:lnTo>
                  <a:pt x="0" y="0"/>
                </a:lnTo>
                <a:lnTo>
                  <a:pt x="0" y="366839"/>
                </a:lnTo>
                <a:lnTo>
                  <a:pt x="228600" y="366839"/>
                </a:lnTo>
                <a:lnTo>
                  <a:pt x="457200" y="366839"/>
                </a:lnTo>
                <a:lnTo>
                  <a:pt x="457200" y="0"/>
                </a:lnTo>
                <a:close/>
              </a:path>
            </a:pathLst>
          </a:custGeom>
          <a:solidFill>
            <a:srgbClr val="2D5B33"/>
          </a:solidFill>
        </p:spPr>
        <p:txBody>
          <a:bodyPr wrap="square" lIns="0" tIns="0" rIns="0" bIns="0" rtlCol="0"/>
          <a:lstStyle/>
          <a:p>
            <a:endParaRPr dirty="0"/>
          </a:p>
        </p:txBody>
      </p:sp>
      <p:sp>
        <p:nvSpPr>
          <p:cNvPr id="33" name="object 33"/>
          <p:cNvSpPr txBox="1"/>
          <p:nvPr/>
        </p:nvSpPr>
        <p:spPr>
          <a:xfrm>
            <a:off x="4502061" y="5764580"/>
            <a:ext cx="17208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Arial"/>
                <a:cs typeface="Arial"/>
              </a:rPr>
              <a:t>H</a:t>
            </a:r>
            <a:endParaRPr sz="1600" dirty="0">
              <a:latin typeface="Arial"/>
              <a:cs typeface="Arial"/>
            </a:endParaRPr>
          </a:p>
        </p:txBody>
      </p:sp>
      <p:sp>
        <p:nvSpPr>
          <p:cNvPr id="34" name="object 34"/>
          <p:cNvSpPr/>
          <p:nvPr/>
        </p:nvSpPr>
        <p:spPr>
          <a:xfrm>
            <a:off x="4335475" y="1676514"/>
            <a:ext cx="457200" cy="365125"/>
          </a:xfrm>
          <a:custGeom>
            <a:avLst/>
            <a:gdLst/>
            <a:ahLst/>
            <a:cxnLst/>
            <a:rect l="l" t="t" r="r" b="b"/>
            <a:pathLst>
              <a:path w="457200" h="365125">
                <a:moveTo>
                  <a:pt x="457200" y="0"/>
                </a:moveTo>
                <a:lnTo>
                  <a:pt x="0" y="0"/>
                </a:lnTo>
                <a:lnTo>
                  <a:pt x="0" y="365048"/>
                </a:lnTo>
                <a:lnTo>
                  <a:pt x="228600" y="365048"/>
                </a:lnTo>
                <a:lnTo>
                  <a:pt x="457200" y="365048"/>
                </a:lnTo>
                <a:lnTo>
                  <a:pt x="457200" y="0"/>
                </a:lnTo>
                <a:close/>
              </a:path>
            </a:pathLst>
          </a:custGeom>
          <a:solidFill>
            <a:srgbClr val="2D5B33"/>
          </a:solidFill>
        </p:spPr>
        <p:txBody>
          <a:bodyPr wrap="square" lIns="0" tIns="0" rIns="0" bIns="0" rtlCol="0"/>
          <a:lstStyle/>
          <a:p>
            <a:endParaRPr dirty="0"/>
          </a:p>
        </p:txBody>
      </p:sp>
      <p:sp>
        <p:nvSpPr>
          <p:cNvPr id="35" name="object 35"/>
          <p:cNvSpPr txBox="1"/>
          <p:nvPr/>
        </p:nvSpPr>
        <p:spPr>
          <a:xfrm>
            <a:off x="4489462" y="1724659"/>
            <a:ext cx="14986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Arial"/>
                <a:cs typeface="Arial"/>
              </a:rPr>
              <a:t>T</a:t>
            </a:r>
            <a:endParaRPr sz="1600" dirty="0">
              <a:latin typeface="Arial"/>
              <a:cs typeface="Arial"/>
            </a:endParaRPr>
          </a:p>
        </p:txBody>
      </p:sp>
      <p:sp>
        <p:nvSpPr>
          <p:cNvPr id="36" name="object 36"/>
          <p:cNvSpPr/>
          <p:nvPr/>
        </p:nvSpPr>
        <p:spPr>
          <a:xfrm>
            <a:off x="4359237" y="2808363"/>
            <a:ext cx="457200" cy="365125"/>
          </a:xfrm>
          <a:custGeom>
            <a:avLst/>
            <a:gdLst/>
            <a:ahLst/>
            <a:cxnLst/>
            <a:rect l="l" t="t" r="r" b="b"/>
            <a:pathLst>
              <a:path w="457200" h="365125">
                <a:moveTo>
                  <a:pt x="457200" y="0"/>
                </a:moveTo>
                <a:lnTo>
                  <a:pt x="0" y="0"/>
                </a:lnTo>
                <a:lnTo>
                  <a:pt x="0" y="365036"/>
                </a:lnTo>
                <a:lnTo>
                  <a:pt x="228600" y="365036"/>
                </a:lnTo>
                <a:lnTo>
                  <a:pt x="457200" y="365036"/>
                </a:lnTo>
                <a:lnTo>
                  <a:pt x="457200" y="0"/>
                </a:lnTo>
                <a:close/>
              </a:path>
            </a:pathLst>
          </a:custGeom>
          <a:solidFill>
            <a:srgbClr val="2D5B33"/>
          </a:solidFill>
        </p:spPr>
        <p:txBody>
          <a:bodyPr wrap="square" lIns="0" tIns="0" rIns="0" bIns="0" rtlCol="0"/>
          <a:lstStyle/>
          <a:p>
            <a:endParaRPr dirty="0"/>
          </a:p>
        </p:txBody>
      </p:sp>
      <p:sp>
        <p:nvSpPr>
          <p:cNvPr id="37" name="object 37"/>
          <p:cNvSpPr txBox="1"/>
          <p:nvPr/>
        </p:nvSpPr>
        <p:spPr>
          <a:xfrm>
            <a:off x="4507103" y="2856509"/>
            <a:ext cx="16129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Arial"/>
                <a:cs typeface="Arial"/>
              </a:rPr>
              <a:t>E</a:t>
            </a:r>
            <a:endParaRPr sz="1600" dirty="0">
              <a:latin typeface="Arial"/>
              <a:cs typeface="Arial"/>
            </a:endParaRPr>
          </a:p>
        </p:txBody>
      </p:sp>
      <p:sp>
        <p:nvSpPr>
          <p:cNvPr id="38" name="object 38"/>
          <p:cNvSpPr txBox="1"/>
          <p:nvPr/>
        </p:nvSpPr>
        <p:spPr>
          <a:xfrm>
            <a:off x="166646" y="5919679"/>
            <a:ext cx="4016375" cy="474489"/>
          </a:xfrm>
          <a:prstGeom prst="rect">
            <a:avLst/>
          </a:prstGeom>
        </p:spPr>
        <p:txBody>
          <a:bodyPr vert="horz" wrap="square" lIns="0" tIns="12700" rIns="0" bIns="0" rtlCol="0">
            <a:spAutoFit/>
          </a:bodyPr>
          <a:lstStyle/>
          <a:p>
            <a:pPr marL="12700">
              <a:lnSpc>
                <a:spcPct val="100000"/>
              </a:lnSpc>
              <a:spcBef>
                <a:spcPts val="100"/>
              </a:spcBef>
            </a:pPr>
            <a:r>
              <a:rPr lang="fr-FR" sz="1000" b="1" i="1" spc="-5" dirty="0">
                <a:latin typeface="Arial"/>
                <a:cs typeface="Arial"/>
              </a:rPr>
              <a:t>La stratégie TEACH combinera les avantages des méthodes traditionnelles de  microplanification de base, avec une technologie appropriée.</a:t>
            </a:r>
            <a:endParaRPr sz="1000" dirty="0">
              <a:latin typeface="Arial"/>
              <a:cs typeface="Arial"/>
            </a:endParaRPr>
          </a:p>
        </p:txBody>
      </p:sp>
      <p:sp>
        <p:nvSpPr>
          <p:cNvPr id="39" name="object 39"/>
          <p:cNvSpPr/>
          <p:nvPr/>
        </p:nvSpPr>
        <p:spPr>
          <a:xfrm>
            <a:off x="4359237" y="1077480"/>
            <a:ext cx="7423784" cy="251460"/>
          </a:xfrm>
          <a:custGeom>
            <a:avLst/>
            <a:gdLst/>
            <a:ahLst/>
            <a:cxnLst/>
            <a:rect l="l" t="t" r="r" b="b"/>
            <a:pathLst>
              <a:path w="7423784" h="251459">
                <a:moveTo>
                  <a:pt x="0" y="0"/>
                </a:moveTo>
                <a:lnTo>
                  <a:pt x="7423569" y="0"/>
                </a:lnTo>
                <a:lnTo>
                  <a:pt x="7423569" y="251282"/>
                </a:lnTo>
                <a:lnTo>
                  <a:pt x="0" y="251282"/>
                </a:lnTo>
                <a:lnTo>
                  <a:pt x="0" y="0"/>
                </a:lnTo>
                <a:close/>
              </a:path>
            </a:pathLst>
          </a:custGeom>
          <a:solidFill>
            <a:srgbClr val="E2F0E4"/>
          </a:solidFill>
        </p:spPr>
        <p:txBody>
          <a:bodyPr wrap="square" lIns="0" tIns="0" rIns="0" bIns="0" rtlCol="0"/>
          <a:lstStyle/>
          <a:p>
            <a:endParaRPr dirty="0"/>
          </a:p>
        </p:txBody>
      </p:sp>
      <p:sp>
        <p:nvSpPr>
          <p:cNvPr id="40" name="object 40"/>
          <p:cNvSpPr txBox="1"/>
          <p:nvPr/>
        </p:nvSpPr>
        <p:spPr>
          <a:xfrm>
            <a:off x="4359237" y="1100080"/>
            <a:ext cx="1970964" cy="228268"/>
          </a:xfrm>
          <a:prstGeom prst="rect">
            <a:avLst/>
          </a:prstGeom>
        </p:spPr>
        <p:txBody>
          <a:bodyPr vert="horz" wrap="square" lIns="0" tIns="12700" rIns="0" bIns="0" rtlCol="0">
            <a:spAutoFit/>
          </a:bodyPr>
          <a:lstStyle/>
          <a:p>
            <a:pPr marL="12700">
              <a:lnSpc>
                <a:spcPct val="100000"/>
              </a:lnSpc>
              <a:spcBef>
                <a:spcPts val="100"/>
              </a:spcBef>
            </a:pPr>
            <a:r>
              <a:rPr lang="gsw-FR" sz="1400" b="1" i="1" spc="-5" dirty="0">
                <a:latin typeface="Arial"/>
                <a:cs typeface="Arial"/>
              </a:rPr>
              <a:t>Caractéristiques</a:t>
            </a:r>
            <a:endParaRPr lang="gsw-FR" sz="1400" dirty="0">
              <a:latin typeface="Arial"/>
              <a:cs typeface="Arial"/>
            </a:endParaRPr>
          </a:p>
        </p:txBody>
      </p:sp>
      <p:sp>
        <p:nvSpPr>
          <p:cNvPr id="44" name="object 44"/>
          <p:cNvSpPr txBox="1"/>
          <p:nvPr/>
        </p:nvSpPr>
        <p:spPr>
          <a:xfrm>
            <a:off x="11949544" y="6560178"/>
            <a:ext cx="191135" cy="252095"/>
          </a:xfrm>
          <a:prstGeom prst="rect">
            <a:avLst/>
          </a:prstGeom>
        </p:spPr>
        <p:txBody>
          <a:bodyPr vert="horz" wrap="square" lIns="0" tIns="0" rIns="0" bIns="0" rtlCol="0">
            <a:spAutoFit/>
          </a:bodyPr>
          <a:lstStyle/>
          <a:p>
            <a:pPr marL="38100">
              <a:lnSpc>
                <a:spcPts val="1785"/>
              </a:lnSpc>
            </a:pPr>
            <a:fld id="{81D60167-4931-47E6-BA6A-407CBD079E47}" type="slidenum">
              <a:rPr sz="1750" spc="15" dirty="0">
                <a:solidFill>
                  <a:srgbClr val="FFFFFF"/>
                </a:solidFill>
                <a:latin typeface="Calibri"/>
                <a:cs typeface="Calibri"/>
              </a:rPr>
              <a:t>8</a:t>
            </a:fld>
            <a:endParaRPr sz="1750" dirty="0">
              <a:latin typeface="Calibri"/>
              <a:cs typeface="Calibri"/>
            </a:endParaRPr>
          </a:p>
        </p:txBody>
      </p:sp>
      <p:sp>
        <p:nvSpPr>
          <p:cNvPr id="41" name="object 41"/>
          <p:cNvSpPr txBox="1"/>
          <p:nvPr/>
        </p:nvSpPr>
        <p:spPr>
          <a:xfrm>
            <a:off x="236524" y="1444320"/>
            <a:ext cx="2402840" cy="4331955"/>
          </a:xfrm>
          <a:prstGeom prst="rect">
            <a:avLst/>
          </a:prstGeom>
          <a:solidFill>
            <a:srgbClr val="FAE4D5"/>
          </a:solidFill>
        </p:spPr>
        <p:txBody>
          <a:bodyPr vert="horz" wrap="square" lIns="0" tIns="0" rIns="0" bIns="0" rtlCol="0">
            <a:spAutoFit/>
          </a:bodyPr>
          <a:lstStyle/>
          <a:p>
            <a:pPr>
              <a:lnSpc>
                <a:spcPct val="100000"/>
              </a:lnSpc>
            </a:pPr>
            <a:endParaRPr lang="gsw-FR" sz="2800">
              <a:latin typeface="Times New Roman"/>
              <a:cs typeface="Times New Roman"/>
            </a:endParaRPr>
          </a:p>
          <a:p>
            <a:pPr>
              <a:lnSpc>
                <a:spcPct val="100000"/>
              </a:lnSpc>
            </a:pPr>
            <a:endParaRPr lang="gsw-FR" sz="2800">
              <a:latin typeface="Times New Roman"/>
              <a:cs typeface="Times New Roman"/>
            </a:endParaRPr>
          </a:p>
          <a:p>
            <a:pPr>
              <a:lnSpc>
                <a:spcPct val="100000"/>
              </a:lnSpc>
            </a:pPr>
            <a:endParaRPr lang="gsw-FR" sz="2800">
              <a:latin typeface="Times New Roman"/>
              <a:cs typeface="Times New Roman"/>
            </a:endParaRPr>
          </a:p>
          <a:p>
            <a:pPr>
              <a:lnSpc>
                <a:spcPct val="100000"/>
              </a:lnSpc>
            </a:pPr>
            <a:endParaRPr lang="gsw-FR" sz="2800">
              <a:latin typeface="Times New Roman"/>
              <a:cs typeface="Times New Roman"/>
            </a:endParaRPr>
          </a:p>
          <a:p>
            <a:pPr marL="262255">
              <a:lnSpc>
                <a:spcPct val="100000"/>
              </a:lnSpc>
              <a:spcBef>
                <a:spcPts val="2290"/>
              </a:spcBef>
            </a:pPr>
            <a:r>
              <a:rPr lang="gsw-FR" sz="2800" b="1" spc="-5">
                <a:latin typeface="Candara"/>
                <a:cs typeface="Candara"/>
              </a:rPr>
              <a:t>Stratégie T.E.A.C.H</a:t>
            </a:r>
          </a:p>
          <a:p>
            <a:pPr marL="262255">
              <a:lnSpc>
                <a:spcPct val="100000"/>
              </a:lnSpc>
              <a:spcBef>
                <a:spcPts val="2290"/>
              </a:spcBef>
            </a:pPr>
            <a:endParaRPr lang="gsw-FR" sz="2800" b="1" spc="-5">
              <a:latin typeface="Candara"/>
              <a:cs typeface="Candara"/>
            </a:endParaRPr>
          </a:p>
          <a:p>
            <a:pPr marL="262255">
              <a:lnSpc>
                <a:spcPct val="100000"/>
              </a:lnSpc>
              <a:spcBef>
                <a:spcPts val="2290"/>
              </a:spcBef>
            </a:pPr>
            <a:endParaRPr lang="gsw-FR" sz="2800">
              <a:latin typeface="Candara"/>
              <a:cs typeface="Candara"/>
            </a:endParaRPr>
          </a:p>
        </p:txBody>
      </p:sp>
      <p:sp>
        <p:nvSpPr>
          <p:cNvPr id="45" name="object 38">
            <a:extLst>
              <a:ext uri="{FF2B5EF4-FFF2-40B4-BE49-F238E27FC236}">
                <a16:creationId xmlns:a16="http://schemas.microsoft.com/office/drawing/2014/main" id="{7A3421EA-123F-4894-9911-7901BE4B0E03}"/>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5471" y="138270"/>
            <a:ext cx="9597390" cy="948978"/>
          </a:xfrm>
          <a:prstGeom prst="rect">
            <a:avLst/>
          </a:prstGeom>
        </p:spPr>
        <p:txBody>
          <a:bodyPr vert="horz" wrap="square" lIns="0" tIns="12700" rIns="0" bIns="0" rtlCol="0">
            <a:spAutoFit/>
          </a:bodyPr>
          <a:lstStyle/>
          <a:p>
            <a:pPr marL="12700">
              <a:lnSpc>
                <a:spcPct val="100000"/>
              </a:lnSpc>
              <a:spcBef>
                <a:spcPts val="100"/>
              </a:spcBef>
            </a:pPr>
            <a:r>
              <a:rPr lang="fr-FR" sz="2000" spc="-5" dirty="0">
                <a:latin typeface="Candara"/>
                <a:cs typeface="Candara"/>
              </a:rPr>
              <a:t>Répartition des *allocations prévues de **vaccins contre la COVID-19 – COVAX et Union africaine
</a:t>
            </a:r>
            <a:endParaRPr sz="2000" dirty="0">
              <a:latin typeface="Candara"/>
              <a:cs typeface="Candara"/>
            </a:endParaRPr>
          </a:p>
        </p:txBody>
      </p:sp>
      <p:sp>
        <p:nvSpPr>
          <p:cNvPr id="5" name="object 5"/>
          <p:cNvSpPr txBox="1"/>
          <p:nvPr/>
        </p:nvSpPr>
        <p:spPr>
          <a:xfrm>
            <a:off x="123024" y="6142313"/>
            <a:ext cx="11825072" cy="195053"/>
          </a:xfrm>
          <a:prstGeom prst="rect">
            <a:avLst/>
          </a:prstGeom>
        </p:spPr>
        <p:txBody>
          <a:bodyPr vert="horz" wrap="square" lIns="0" tIns="0" rIns="0" bIns="0" rtlCol="0">
            <a:spAutoFit/>
          </a:bodyPr>
          <a:lstStyle/>
          <a:p>
            <a:pPr marL="12700">
              <a:lnSpc>
                <a:spcPts val="1525"/>
              </a:lnSpc>
            </a:pPr>
            <a:r>
              <a:rPr sz="1500" spc="-5" dirty="0">
                <a:latin typeface="Calibri"/>
                <a:cs typeface="Calibri"/>
              </a:rPr>
              <a:t>** </a:t>
            </a:r>
            <a:r>
              <a:rPr lang="fr-FR" sz="1500" dirty="0">
                <a:cs typeface="Calibri"/>
              </a:rPr>
              <a:t>1,5 million de doses et 100 000 doses supplémentaires de vaccins AstraZeneca sont attendues respectivement de MTN et du gouvernement indien.</a:t>
            </a:r>
            <a:endParaRPr sz="1500" dirty="0">
              <a:latin typeface="Calibri"/>
              <a:cs typeface="Calibri"/>
            </a:endParaRPr>
          </a:p>
        </p:txBody>
      </p:sp>
      <p:sp>
        <p:nvSpPr>
          <p:cNvPr id="7" name="object 7"/>
          <p:cNvSpPr txBox="1"/>
          <p:nvPr/>
        </p:nvSpPr>
        <p:spPr>
          <a:xfrm>
            <a:off x="11948096" y="6560807"/>
            <a:ext cx="192405" cy="254000"/>
          </a:xfrm>
          <a:prstGeom prst="rect">
            <a:avLst/>
          </a:prstGeom>
        </p:spPr>
        <p:txBody>
          <a:bodyPr vert="horz" wrap="square" lIns="0" tIns="0" rIns="0" bIns="0" rtlCol="0">
            <a:spAutoFit/>
          </a:bodyPr>
          <a:lstStyle/>
          <a:p>
            <a:pPr marL="38100">
              <a:lnSpc>
                <a:spcPts val="1810"/>
              </a:lnSpc>
            </a:pPr>
            <a:fld id="{81D60167-4931-47E6-BA6A-407CBD079E47}" type="slidenum">
              <a:rPr sz="1800" dirty="0">
                <a:solidFill>
                  <a:srgbClr val="FFFFFF"/>
                </a:solidFill>
                <a:latin typeface="Calibri"/>
                <a:cs typeface="Calibri"/>
              </a:rPr>
              <a:t>9</a:t>
            </a:fld>
            <a:endParaRPr sz="1800" dirty="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3657646699"/>
              </p:ext>
            </p:extLst>
          </p:nvPr>
        </p:nvGraphicFramePr>
        <p:xfrm>
          <a:off x="287822" y="954898"/>
          <a:ext cx="11762104" cy="4896713"/>
        </p:xfrm>
        <a:graphic>
          <a:graphicData uri="http://schemas.openxmlformats.org/drawingml/2006/table">
            <a:tbl>
              <a:tblPr firstRow="1" bandRow="1">
                <a:tableStyleId>{2D5ABB26-0587-4C30-8999-92F81FD0307C}</a:tableStyleId>
              </a:tblPr>
              <a:tblGrid>
                <a:gridCol w="668655">
                  <a:extLst>
                    <a:ext uri="{9D8B030D-6E8A-4147-A177-3AD203B41FA5}">
                      <a16:colId xmlns:a16="http://schemas.microsoft.com/office/drawing/2014/main" val="20000"/>
                    </a:ext>
                  </a:extLst>
                </a:gridCol>
                <a:gridCol w="1857375">
                  <a:extLst>
                    <a:ext uri="{9D8B030D-6E8A-4147-A177-3AD203B41FA5}">
                      <a16:colId xmlns:a16="http://schemas.microsoft.com/office/drawing/2014/main" val="20001"/>
                    </a:ext>
                  </a:extLst>
                </a:gridCol>
                <a:gridCol w="1587499">
                  <a:extLst>
                    <a:ext uri="{9D8B030D-6E8A-4147-A177-3AD203B41FA5}">
                      <a16:colId xmlns:a16="http://schemas.microsoft.com/office/drawing/2014/main" val="20002"/>
                    </a:ext>
                  </a:extLst>
                </a:gridCol>
                <a:gridCol w="1661795">
                  <a:extLst>
                    <a:ext uri="{9D8B030D-6E8A-4147-A177-3AD203B41FA5}">
                      <a16:colId xmlns:a16="http://schemas.microsoft.com/office/drawing/2014/main" val="20003"/>
                    </a:ext>
                  </a:extLst>
                </a:gridCol>
                <a:gridCol w="1307465">
                  <a:extLst>
                    <a:ext uri="{9D8B030D-6E8A-4147-A177-3AD203B41FA5}">
                      <a16:colId xmlns:a16="http://schemas.microsoft.com/office/drawing/2014/main" val="20004"/>
                    </a:ext>
                  </a:extLst>
                </a:gridCol>
                <a:gridCol w="1784350">
                  <a:extLst>
                    <a:ext uri="{9D8B030D-6E8A-4147-A177-3AD203B41FA5}">
                      <a16:colId xmlns:a16="http://schemas.microsoft.com/office/drawing/2014/main" val="20005"/>
                    </a:ext>
                  </a:extLst>
                </a:gridCol>
                <a:gridCol w="1557020">
                  <a:extLst>
                    <a:ext uri="{9D8B030D-6E8A-4147-A177-3AD203B41FA5}">
                      <a16:colId xmlns:a16="http://schemas.microsoft.com/office/drawing/2014/main" val="20006"/>
                    </a:ext>
                  </a:extLst>
                </a:gridCol>
                <a:gridCol w="1337945">
                  <a:extLst>
                    <a:ext uri="{9D8B030D-6E8A-4147-A177-3AD203B41FA5}">
                      <a16:colId xmlns:a16="http://schemas.microsoft.com/office/drawing/2014/main" val="20007"/>
                    </a:ext>
                  </a:extLst>
                </a:gridCol>
              </a:tblGrid>
              <a:tr h="335889">
                <a:tc>
                  <a:txBody>
                    <a:bodyPr/>
                    <a:lstStyle/>
                    <a:p>
                      <a:pPr marL="635" algn="ctr">
                        <a:lnSpc>
                          <a:spcPct val="100000"/>
                        </a:lnSpc>
                        <a:spcBef>
                          <a:spcPts val="1485"/>
                        </a:spcBef>
                      </a:pPr>
                      <a:r>
                        <a:rPr lang="gsw-FR" sz="1700" b="1" spc="-5" noProof="0" dirty="0">
                          <a:latin typeface="Calibri"/>
                          <a:cs typeface="Calibri"/>
                        </a:rPr>
                        <a:t>S/No</a:t>
                      </a:r>
                      <a:endParaRPr lang="gsw-FR" sz="1700" noProof="0" dirty="0">
                        <a:latin typeface="Calibri"/>
                        <a:cs typeface="Calibri"/>
                      </a:endParaRPr>
                    </a:p>
                  </a:txBody>
                  <a:tcPr marL="0" marR="0" marT="188595" marB="0">
                    <a:lnL w="6350">
                      <a:solidFill>
                        <a:srgbClr val="000000"/>
                      </a:solidFill>
                      <a:prstDash val="solid"/>
                    </a:lnL>
                    <a:lnR w="6350">
                      <a:solidFill>
                        <a:srgbClr val="FFFFFF"/>
                      </a:solidFill>
                      <a:prstDash val="solid"/>
                    </a:lnR>
                    <a:lnT w="6350">
                      <a:solidFill>
                        <a:srgbClr val="000000"/>
                      </a:solidFill>
                      <a:prstDash val="solid"/>
                    </a:lnT>
                    <a:lnB w="6350">
                      <a:solidFill>
                        <a:srgbClr val="000000"/>
                      </a:solidFill>
                      <a:prstDash val="solid"/>
                    </a:lnB>
                    <a:solidFill>
                      <a:srgbClr val="A8D08D"/>
                    </a:solidFill>
                  </a:tcPr>
                </a:tc>
                <a:tc>
                  <a:txBody>
                    <a:bodyPr/>
                    <a:lstStyle/>
                    <a:p>
                      <a:pPr algn="ctr">
                        <a:lnSpc>
                          <a:spcPct val="100000"/>
                        </a:lnSpc>
                        <a:spcBef>
                          <a:spcPts val="1485"/>
                        </a:spcBef>
                      </a:pPr>
                      <a:r>
                        <a:rPr lang="gsw-FR" sz="1700" b="1" spc="-5" noProof="0">
                          <a:latin typeface="+mn-lt"/>
                          <a:cs typeface="Calibri"/>
                        </a:rPr>
                        <a:t>Type de vaccin</a:t>
                      </a:r>
                      <a:endParaRPr lang="gsw-FR" sz="1700" noProof="0">
                        <a:latin typeface="Calibri"/>
                        <a:cs typeface="Calibri"/>
                      </a:endParaRPr>
                    </a:p>
                  </a:txBody>
                  <a:tcPr marL="0" marR="0" marT="188595" marB="0">
                    <a:lnL w="6350">
                      <a:solidFill>
                        <a:srgbClr val="FFFFFF"/>
                      </a:solidFill>
                      <a:prstDash val="solid"/>
                    </a:lnL>
                    <a:lnR w="6350">
                      <a:solidFill>
                        <a:srgbClr val="FFFFFF"/>
                      </a:solidFill>
                      <a:prstDash val="solid"/>
                    </a:lnR>
                    <a:lnT w="6350">
                      <a:solidFill>
                        <a:srgbClr val="000000"/>
                      </a:solidFill>
                      <a:prstDash val="solid"/>
                    </a:lnT>
                    <a:lnB w="6350">
                      <a:solidFill>
                        <a:srgbClr val="000000"/>
                      </a:solidFill>
                      <a:prstDash val="solid"/>
                    </a:lnB>
                    <a:solidFill>
                      <a:srgbClr val="A8D08D"/>
                    </a:solidFill>
                  </a:tcPr>
                </a:tc>
                <a:tc>
                  <a:txBody>
                    <a:bodyPr/>
                    <a:lstStyle/>
                    <a:p>
                      <a:pPr algn="ctr">
                        <a:lnSpc>
                          <a:spcPct val="100000"/>
                        </a:lnSpc>
                        <a:spcBef>
                          <a:spcPts val="1485"/>
                        </a:spcBef>
                      </a:pPr>
                      <a:r>
                        <a:rPr lang="gsw-FR" sz="1700" b="1" spc="-5" noProof="0">
                          <a:latin typeface="Calibri"/>
                          <a:cs typeface="Calibri"/>
                        </a:rPr>
                        <a:t>T1</a:t>
                      </a:r>
                      <a:r>
                        <a:rPr lang="gsw-FR" sz="1700" b="1" spc="-40" noProof="0">
                          <a:latin typeface="Calibri"/>
                          <a:cs typeface="Calibri"/>
                        </a:rPr>
                        <a:t> </a:t>
                      </a:r>
                      <a:r>
                        <a:rPr lang="gsw-FR" sz="1700" b="1" spc="-5" noProof="0">
                          <a:latin typeface="Calibri"/>
                          <a:cs typeface="Calibri"/>
                        </a:rPr>
                        <a:t>2021</a:t>
                      </a:r>
                      <a:endParaRPr lang="gsw-FR" sz="1700" noProof="0">
                        <a:latin typeface="Calibri"/>
                        <a:cs typeface="Calibri"/>
                      </a:endParaRPr>
                    </a:p>
                  </a:txBody>
                  <a:tcPr marL="0" marR="0" marT="188595" marB="0">
                    <a:lnL w="6350">
                      <a:solidFill>
                        <a:srgbClr val="FFFFFF"/>
                      </a:solidFill>
                      <a:prstDash val="solid"/>
                    </a:lnL>
                    <a:lnR w="6350">
                      <a:solidFill>
                        <a:srgbClr val="FFFFFF"/>
                      </a:solidFill>
                      <a:prstDash val="solid"/>
                    </a:lnR>
                    <a:lnT w="6350">
                      <a:solidFill>
                        <a:srgbClr val="000000"/>
                      </a:solidFill>
                      <a:prstDash val="solid"/>
                    </a:lnT>
                    <a:lnB w="6350">
                      <a:solidFill>
                        <a:srgbClr val="000000"/>
                      </a:solidFill>
                      <a:prstDash val="solid"/>
                    </a:lnB>
                    <a:solidFill>
                      <a:srgbClr val="A8D08D"/>
                    </a:solidFill>
                  </a:tcPr>
                </a:tc>
                <a:tc>
                  <a:txBody>
                    <a:bodyPr/>
                    <a:lstStyle/>
                    <a:p>
                      <a:pPr marL="201930">
                        <a:lnSpc>
                          <a:spcPct val="100000"/>
                        </a:lnSpc>
                        <a:spcBef>
                          <a:spcPts val="1485"/>
                        </a:spcBef>
                      </a:pPr>
                      <a:r>
                        <a:rPr lang="gsw-FR" sz="1700" b="1" noProof="0">
                          <a:latin typeface="+mn-lt"/>
                          <a:cs typeface="Calibri"/>
                        </a:rPr>
                        <a:t>Qui cibler ?</a:t>
                      </a:r>
                      <a:endParaRPr lang="gsw-FR" sz="1700" noProof="0">
                        <a:latin typeface="Calibri"/>
                        <a:cs typeface="Calibri"/>
                      </a:endParaRPr>
                    </a:p>
                  </a:txBody>
                  <a:tcPr marL="0" marR="0" marT="188595" marB="0">
                    <a:lnL w="6350">
                      <a:solidFill>
                        <a:srgbClr val="FFFFFF"/>
                      </a:solidFill>
                      <a:prstDash val="solid"/>
                    </a:lnL>
                    <a:lnR w="6350">
                      <a:solidFill>
                        <a:srgbClr val="FFFFFF"/>
                      </a:solidFill>
                      <a:prstDash val="solid"/>
                    </a:lnR>
                    <a:lnT w="6350">
                      <a:solidFill>
                        <a:srgbClr val="000000"/>
                      </a:solidFill>
                      <a:prstDash val="solid"/>
                    </a:lnT>
                    <a:lnB w="6350">
                      <a:solidFill>
                        <a:srgbClr val="000000"/>
                      </a:solidFill>
                      <a:prstDash val="solid"/>
                    </a:lnB>
                    <a:solidFill>
                      <a:srgbClr val="A8D08D"/>
                    </a:solidFill>
                  </a:tcPr>
                </a:tc>
                <a:tc>
                  <a:txBody>
                    <a:bodyPr/>
                    <a:lstStyle/>
                    <a:p>
                      <a:pPr algn="ctr">
                        <a:lnSpc>
                          <a:spcPct val="100000"/>
                        </a:lnSpc>
                        <a:spcBef>
                          <a:spcPts val="1485"/>
                        </a:spcBef>
                      </a:pPr>
                      <a:r>
                        <a:rPr lang="gsw-FR" sz="1700" b="1" spc="-5" noProof="0">
                          <a:latin typeface="Calibri"/>
                          <a:cs typeface="Calibri"/>
                        </a:rPr>
                        <a:t>T2</a:t>
                      </a:r>
                      <a:r>
                        <a:rPr lang="gsw-FR" sz="1700" b="1" spc="-40" noProof="0">
                          <a:latin typeface="Calibri"/>
                          <a:cs typeface="Calibri"/>
                        </a:rPr>
                        <a:t> </a:t>
                      </a:r>
                      <a:r>
                        <a:rPr lang="gsw-FR" sz="1700" b="1" spc="-5" noProof="0">
                          <a:latin typeface="Calibri"/>
                          <a:cs typeface="Calibri"/>
                        </a:rPr>
                        <a:t>2021</a:t>
                      </a:r>
                      <a:endParaRPr lang="gsw-FR" sz="1700" noProof="0">
                        <a:latin typeface="Calibri"/>
                        <a:cs typeface="Calibri"/>
                      </a:endParaRPr>
                    </a:p>
                  </a:txBody>
                  <a:tcPr marL="0" marR="0" marT="188595" marB="0">
                    <a:lnL w="6350">
                      <a:solidFill>
                        <a:srgbClr val="FFFFFF"/>
                      </a:solidFill>
                      <a:prstDash val="solid"/>
                    </a:lnL>
                    <a:lnR w="6350">
                      <a:solidFill>
                        <a:srgbClr val="FFFFFF"/>
                      </a:solidFill>
                      <a:prstDash val="solid"/>
                    </a:lnR>
                    <a:lnT w="6350">
                      <a:solidFill>
                        <a:srgbClr val="000000"/>
                      </a:solidFill>
                      <a:prstDash val="solid"/>
                    </a:lnT>
                    <a:lnB w="6350">
                      <a:solidFill>
                        <a:srgbClr val="000000"/>
                      </a:solidFill>
                      <a:prstDash val="solid"/>
                    </a:lnB>
                    <a:solidFill>
                      <a:srgbClr val="A8D08D"/>
                    </a:solidFill>
                  </a:tcPr>
                </a:tc>
                <a:tc>
                  <a:txBody>
                    <a:bodyPr/>
                    <a:lstStyle/>
                    <a:p>
                      <a:pPr marL="262890">
                        <a:lnSpc>
                          <a:spcPct val="100000"/>
                        </a:lnSpc>
                        <a:spcBef>
                          <a:spcPts val="1485"/>
                        </a:spcBef>
                      </a:pPr>
                      <a:r>
                        <a:rPr lang="gsw-FR" sz="1700" b="1" noProof="0">
                          <a:latin typeface="+mn-lt"/>
                          <a:cs typeface="Calibri"/>
                        </a:rPr>
                        <a:t>Qui cibler ?</a:t>
                      </a:r>
                      <a:endParaRPr lang="gsw-FR" sz="1700" noProof="0">
                        <a:latin typeface="Calibri"/>
                        <a:cs typeface="Calibri"/>
                      </a:endParaRPr>
                    </a:p>
                  </a:txBody>
                  <a:tcPr marL="0" marR="0" marT="188595" marB="0">
                    <a:lnL w="6350">
                      <a:solidFill>
                        <a:srgbClr val="FFFFFF"/>
                      </a:solidFill>
                      <a:prstDash val="solid"/>
                    </a:lnL>
                    <a:lnR w="6350">
                      <a:solidFill>
                        <a:srgbClr val="FFFFFF"/>
                      </a:solidFill>
                      <a:prstDash val="solid"/>
                    </a:lnR>
                    <a:lnT w="6350">
                      <a:solidFill>
                        <a:srgbClr val="000000"/>
                      </a:solidFill>
                      <a:prstDash val="solid"/>
                    </a:lnT>
                    <a:lnB w="6350">
                      <a:solidFill>
                        <a:srgbClr val="000000"/>
                      </a:solidFill>
                      <a:prstDash val="solid"/>
                    </a:lnB>
                    <a:solidFill>
                      <a:srgbClr val="A8D08D"/>
                    </a:solidFill>
                  </a:tcPr>
                </a:tc>
                <a:tc>
                  <a:txBody>
                    <a:bodyPr/>
                    <a:lstStyle/>
                    <a:p>
                      <a:pPr algn="ctr">
                        <a:lnSpc>
                          <a:spcPct val="100000"/>
                        </a:lnSpc>
                        <a:spcBef>
                          <a:spcPts val="1485"/>
                        </a:spcBef>
                      </a:pPr>
                      <a:r>
                        <a:rPr lang="gsw-FR" sz="1700" b="1" spc="-5" noProof="0">
                          <a:latin typeface="Calibri"/>
                          <a:cs typeface="Calibri"/>
                        </a:rPr>
                        <a:t>T3 à</a:t>
                      </a:r>
                      <a:r>
                        <a:rPr lang="gsw-FR" sz="1700" b="1" spc="345" noProof="0">
                          <a:latin typeface="Calibri"/>
                          <a:cs typeface="Calibri"/>
                        </a:rPr>
                        <a:t> </a:t>
                      </a:r>
                      <a:r>
                        <a:rPr lang="gsw-FR" sz="1700" b="1" noProof="0">
                          <a:latin typeface="Calibri"/>
                          <a:cs typeface="Calibri"/>
                        </a:rPr>
                        <a:t>T4</a:t>
                      </a:r>
                      <a:r>
                        <a:rPr lang="gsw-FR" sz="1700" b="1" spc="-15" noProof="0">
                          <a:latin typeface="Calibri"/>
                          <a:cs typeface="Calibri"/>
                        </a:rPr>
                        <a:t> </a:t>
                      </a:r>
                      <a:r>
                        <a:rPr lang="gsw-FR" sz="1700" b="1" spc="-5" noProof="0">
                          <a:latin typeface="Calibri"/>
                          <a:cs typeface="Calibri"/>
                        </a:rPr>
                        <a:t>2021</a:t>
                      </a:r>
                      <a:endParaRPr lang="gsw-FR" sz="1700" noProof="0">
                        <a:latin typeface="Calibri"/>
                        <a:cs typeface="Calibri"/>
                      </a:endParaRPr>
                    </a:p>
                  </a:txBody>
                  <a:tcPr marL="0" marR="0" marT="188595" marB="0">
                    <a:lnL w="6350">
                      <a:solidFill>
                        <a:srgbClr val="FFFFFF"/>
                      </a:solidFill>
                      <a:prstDash val="solid"/>
                    </a:lnL>
                    <a:lnR w="6350">
                      <a:solidFill>
                        <a:srgbClr val="FFFFFF"/>
                      </a:solidFill>
                      <a:prstDash val="solid"/>
                    </a:lnR>
                    <a:lnT w="6350">
                      <a:solidFill>
                        <a:srgbClr val="000000"/>
                      </a:solidFill>
                      <a:prstDash val="solid"/>
                    </a:lnT>
                    <a:lnB w="6350">
                      <a:solidFill>
                        <a:srgbClr val="000000"/>
                      </a:solidFill>
                      <a:prstDash val="solid"/>
                    </a:lnB>
                    <a:solidFill>
                      <a:srgbClr val="A8D08D"/>
                    </a:solidFill>
                  </a:tcPr>
                </a:tc>
                <a:tc>
                  <a:txBody>
                    <a:bodyPr/>
                    <a:lstStyle/>
                    <a:p>
                      <a:pPr algn="ctr">
                        <a:lnSpc>
                          <a:spcPct val="100000"/>
                        </a:lnSpc>
                        <a:spcBef>
                          <a:spcPts val="1485"/>
                        </a:spcBef>
                      </a:pPr>
                      <a:r>
                        <a:rPr lang="gsw-FR" sz="1700" b="1" noProof="0">
                          <a:latin typeface="+mn-lt"/>
                          <a:cs typeface="Calibri"/>
                        </a:rPr>
                        <a:t>Qui cibler ?</a:t>
                      </a:r>
                      <a:endParaRPr lang="gsw-FR" sz="1700" noProof="0">
                        <a:latin typeface="Calibri"/>
                        <a:cs typeface="Calibri"/>
                      </a:endParaRPr>
                    </a:p>
                  </a:txBody>
                  <a:tcPr marL="0" marR="0" marT="188595" marB="0">
                    <a:lnL w="6350">
                      <a:solidFill>
                        <a:srgbClr val="FFFFFF"/>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A8D08D"/>
                    </a:solidFill>
                  </a:tcPr>
                </a:tc>
                <a:extLst>
                  <a:ext uri="{0D108BD9-81ED-4DB2-BD59-A6C34878D82A}">
                    <a16:rowId xmlns:a16="http://schemas.microsoft.com/office/drawing/2014/main" val="10000"/>
                  </a:ext>
                </a:extLst>
              </a:tr>
              <a:tr h="725411">
                <a:tc rowSpan="3">
                  <a:txBody>
                    <a:bodyPr/>
                    <a:lstStyle/>
                    <a:p>
                      <a:pPr>
                        <a:lnSpc>
                          <a:spcPct val="100000"/>
                        </a:lnSpc>
                      </a:pPr>
                      <a:endParaRPr lang="gsw-FR" sz="1700" noProof="0">
                        <a:latin typeface="Times New Roman"/>
                        <a:cs typeface="Times New Roman"/>
                      </a:endParaRPr>
                    </a:p>
                    <a:p>
                      <a:pPr>
                        <a:lnSpc>
                          <a:spcPct val="100000"/>
                        </a:lnSpc>
                      </a:pPr>
                      <a:endParaRPr lang="gsw-FR" sz="1700" noProof="0">
                        <a:latin typeface="Times New Roman"/>
                        <a:cs typeface="Times New Roman"/>
                      </a:endParaRPr>
                    </a:p>
                    <a:p>
                      <a:pPr>
                        <a:lnSpc>
                          <a:spcPct val="100000"/>
                        </a:lnSpc>
                      </a:pPr>
                      <a:endParaRPr lang="gsw-FR" sz="1700" noProof="0">
                        <a:latin typeface="Times New Roman"/>
                        <a:cs typeface="Times New Roman"/>
                      </a:endParaRPr>
                    </a:p>
                    <a:p>
                      <a:pPr>
                        <a:lnSpc>
                          <a:spcPct val="100000"/>
                        </a:lnSpc>
                        <a:spcBef>
                          <a:spcPts val="15"/>
                        </a:spcBef>
                      </a:pPr>
                      <a:endParaRPr lang="gsw-FR" sz="1500" noProof="0">
                        <a:latin typeface="Times New Roman"/>
                        <a:cs typeface="Times New Roman"/>
                      </a:endParaRPr>
                    </a:p>
                    <a:p>
                      <a:pPr algn="ctr">
                        <a:lnSpc>
                          <a:spcPct val="100000"/>
                        </a:lnSpc>
                        <a:spcBef>
                          <a:spcPts val="5"/>
                        </a:spcBef>
                      </a:pPr>
                      <a:r>
                        <a:rPr lang="gsw-FR" sz="1700" b="1" noProof="0">
                          <a:latin typeface="Calibri"/>
                          <a:cs typeface="Calibri"/>
                        </a:rPr>
                        <a:t>1</a:t>
                      </a:r>
                      <a:endParaRPr lang="gsw-FR" sz="1700" noProof="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pPr>
                      <a:endParaRPr lang="gsw-FR" sz="1700" noProof="0" dirty="0">
                        <a:latin typeface="Times New Roman"/>
                        <a:cs typeface="Times New Roman"/>
                      </a:endParaRPr>
                    </a:p>
                    <a:p>
                      <a:pPr>
                        <a:lnSpc>
                          <a:spcPct val="100000"/>
                        </a:lnSpc>
                      </a:pPr>
                      <a:endParaRPr lang="gsw-FR" sz="1700" noProof="0" dirty="0">
                        <a:latin typeface="Times New Roman"/>
                        <a:cs typeface="Times New Roman"/>
                      </a:endParaRPr>
                    </a:p>
                    <a:p>
                      <a:pPr>
                        <a:lnSpc>
                          <a:spcPct val="100000"/>
                        </a:lnSpc>
                      </a:pPr>
                      <a:endParaRPr lang="gsw-FR" sz="1700" noProof="0" dirty="0">
                        <a:latin typeface="Times New Roman"/>
                        <a:cs typeface="Times New Roman"/>
                      </a:endParaRPr>
                    </a:p>
                    <a:p>
                      <a:pPr>
                        <a:lnSpc>
                          <a:spcPct val="100000"/>
                        </a:lnSpc>
                        <a:spcBef>
                          <a:spcPts val="15"/>
                        </a:spcBef>
                      </a:pPr>
                      <a:endParaRPr lang="gsw-FR" sz="1500" noProof="0" dirty="0">
                        <a:latin typeface="Times New Roman"/>
                        <a:cs typeface="Times New Roman"/>
                      </a:endParaRPr>
                    </a:p>
                    <a:p>
                      <a:pPr marL="383540">
                        <a:lnSpc>
                          <a:spcPct val="100000"/>
                        </a:lnSpc>
                        <a:spcBef>
                          <a:spcPts val="5"/>
                        </a:spcBef>
                      </a:pPr>
                      <a:r>
                        <a:rPr lang="gsw-FR" sz="1700" spc="-5" noProof="0" dirty="0">
                          <a:latin typeface="Calibri"/>
                          <a:cs typeface="Calibri"/>
                        </a:rPr>
                        <a:t>AstraZeneca</a:t>
                      </a:r>
                      <a:endParaRPr lang="gsw-FR" sz="1700" noProof="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pPr>
                      <a:endParaRPr lang="gsw-FR" sz="1700" noProof="0">
                        <a:latin typeface="Times New Roman"/>
                        <a:cs typeface="Times New Roman"/>
                      </a:endParaRPr>
                    </a:p>
                    <a:p>
                      <a:pPr>
                        <a:lnSpc>
                          <a:spcPct val="100000"/>
                        </a:lnSpc>
                      </a:pPr>
                      <a:endParaRPr lang="gsw-FR" sz="1700" noProof="0">
                        <a:latin typeface="Times New Roman"/>
                        <a:cs typeface="Times New Roman"/>
                      </a:endParaRPr>
                    </a:p>
                    <a:p>
                      <a:pPr>
                        <a:lnSpc>
                          <a:spcPct val="100000"/>
                        </a:lnSpc>
                      </a:pPr>
                      <a:endParaRPr lang="gsw-FR" sz="1700" noProof="0">
                        <a:latin typeface="Times New Roman"/>
                        <a:cs typeface="Times New Roman"/>
                      </a:endParaRPr>
                    </a:p>
                    <a:p>
                      <a:pPr>
                        <a:lnSpc>
                          <a:spcPct val="100000"/>
                        </a:lnSpc>
                        <a:spcBef>
                          <a:spcPts val="15"/>
                        </a:spcBef>
                      </a:pPr>
                      <a:endParaRPr lang="gsw-FR" sz="1500" noProof="0">
                        <a:latin typeface="Times New Roman"/>
                        <a:cs typeface="Times New Roman"/>
                      </a:endParaRPr>
                    </a:p>
                    <a:p>
                      <a:pPr marL="353060">
                        <a:lnSpc>
                          <a:spcPct val="100000"/>
                        </a:lnSpc>
                        <a:spcBef>
                          <a:spcPts val="5"/>
                        </a:spcBef>
                      </a:pPr>
                      <a:r>
                        <a:rPr lang="gsw-FR" sz="1700" b="1" noProof="0">
                          <a:latin typeface="Calibri"/>
                          <a:cs typeface="Calibri"/>
                        </a:rPr>
                        <a:t>5 600 000</a:t>
                      </a:r>
                      <a:endParaRPr lang="gsw-FR" sz="1700" noProof="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5">
                  <a:txBody>
                    <a:bodyPr/>
                    <a:lstStyle/>
                    <a:p>
                      <a:pPr>
                        <a:lnSpc>
                          <a:spcPct val="100000"/>
                        </a:lnSpc>
                      </a:pPr>
                      <a:endParaRPr lang="gsw-FR" sz="1700" noProof="0" dirty="0">
                        <a:latin typeface="Times New Roman"/>
                        <a:cs typeface="Times New Roman"/>
                      </a:endParaRPr>
                    </a:p>
                    <a:p>
                      <a:pPr marL="17145" marR="12700" algn="ctr">
                        <a:lnSpc>
                          <a:spcPct val="100000"/>
                        </a:lnSpc>
                        <a:spcBef>
                          <a:spcPts val="1165"/>
                        </a:spcBef>
                      </a:pPr>
                      <a:r>
                        <a:rPr lang="gsw-FR" sz="1400" spc="-5" noProof="0" dirty="0">
                          <a:latin typeface="+mn-lt"/>
                          <a:cs typeface="Calibri"/>
                        </a:rPr>
                        <a:t>Le personnel de santé, les travailleurs de première ligne, les points d’entrée (ports aériens, terrestres et maritimes), les militaires, l’Équipe de riposte rapide à la COVID-19 (RRT), le réseau de laboratoires, les policiers, les travailleurs des stations-service, d’urgence
</a:t>
                      </a:r>
                      <a:endParaRPr lang="gsw-FR" sz="1400" noProof="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DDEAF6"/>
                    </a:solidFill>
                  </a:tcPr>
                </a:tc>
                <a:tc>
                  <a:txBody>
                    <a:bodyPr/>
                    <a:lstStyle/>
                    <a:p>
                      <a:pPr>
                        <a:lnSpc>
                          <a:spcPct val="100000"/>
                        </a:lnSpc>
                        <a:spcBef>
                          <a:spcPts val="55"/>
                        </a:spcBef>
                      </a:pPr>
                      <a:endParaRPr lang="gsw-FR" sz="1600" noProof="0">
                        <a:latin typeface="Times New Roman"/>
                        <a:cs typeface="Times New Roman"/>
                      </a:endParaRPr>
                    </a:p>
                    <a:p>
                      <a:pPr algn="ctr">
                        <a:lnSpc>
                          <a:spcPct val="100000"/>
                        </a:lnSpc>
                      </a:pPr>
                      <a:r>
                        <a:rPr lang="gsw-FR" sz="1700" b="1" noProof="0">
                          <a:latin typeface="Calibri"/>
                          <a:cs typeface="Calibri"/>
                        </a:rPr>
                        <a:t>15 300 000</a:t>
                      </a:r>
                      <a:endParaRPr lang="gsw-FR" sz="1700" noProof="0">
                        <a:latin typeface="Calibri"/>
                        <a:cs typeface="Calibri"/>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5">
                  <a:txBody>
                    <a:bodyPr/>
                    <a:lstStyle/>
                    <a:p>
                      <a:pPr>
                        <a:lnSpc>
                          <a:spcPct val="100000"/>
                        </a:lnSpc>
                      </a:pPr>
                      <a:endParaRPr lang="gsw-FR" sz="1700" noProof="0" dirty="0">
                        <a:latin typeface="Times New Roman"/>
                        <a:cs typeface="Times New Roman"/>
                      </a:endParaRPr>
                    </a:p>
                    <a:p>
                      <a:pPr>
                        <a:lnSpc>
                          <a:spcPct val="100000"/>
                        </a:lnSpc>
                      </a:pPr>
                      <a:endParaRPr lang="gsw-FR" sz="1700" noProof="0" dirty="0">
                        <a:latin typeface="Times New Roman"/>
                        <a:cs typeface="Times New Roman"/>
                      </a:endParaRPr>
                    </a:p>
                    <a:p>
                      <a:pPr>
                        <a:lnSpc>
                          <a:spcPct val="100000"/>
                        </a:lnSpc>
                      </a:pPr>
                      <a:endParaRPr lang="gsw-FR" sz="1700" noProof="0" dirty="0">
                        <a:latin typeface="Times New Roman"/>
                        <a:cs typeface="Times New Roman"/>
                      </a:endParaRPr>
                    </a:p>
                    <a:p>
                      <a:pPr marL="40640" marR="36195" indent="2540" algn="ctr">
                        <a:lnSpc>
                          <a:spcPct val="100000"/>
                        </a:lnSpc>
                        <a:spcBef>
                          <a:spcPts val="1330"/>
                        </a:spcBef>
                      </a:pPr>
                      <a:r>
                        <a:rPr lang="gsw-FR" sz="1600" noProof="0" dirty="0">
                          <a:latin typeface="+mn-lt"/>
                          <a:cs typeface="Calibri"/>
                        </a:rPr>
                        <a:t>Les personnes âgées de plus de 50 ans, celles atteintes de  comorbidités importantes, les enseignants, le personnel administratif, qui ne font pas partie des deux premiers groupes prioritaires
</a:t>
                      </a:r>
                      <a:endParaRPr lang="gsw-FR" sz="1600" noProof="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DDEAF6"/>
                    </a:solidFill>
                  </a:tcPr>
                </a:tc>
                <a:tc rowSpan="3">
                  <a:txBody>
                    <a:bodyPr/>
                    <a:lstStyle/>
                    <a:p>
                      <a:pPr>
                        <a:lnSpc>
                          <a:spcPct val="100000"/>
                        </a:lnSpc>
                      </a:pPr>
                      <a:endParaRPr lang="gsw-FR" sz="1700" noProof="0">
                        <a:latin typeface="Times New Roman"/>
                        <a:cs typeface="Times New Roman"/>
                      </a:endParaRPr>
                    </a:p>
                    <a:p>
                      <a:pPr>
                        <a:lnSpc>
                          <a:spcPct val="100000"/>
                        </a:lnSpc>
                      </a:pPr>
                      <a:endParaRPr lang="gsw-FR" sz="1700" noProof="0">
                        <a:latin typeface="Times New Roman"/>
                        <a:cs typeface="Times New Roman"/>
                      </a:endParaRPr>
                    </a:p>
                    <a:p>
                      <a:pPr>
                        <a:lnSpc>
                          <a:spcPct val="100000"/>
                        </a:lnSpc>
                      </a:pPr>
                      <a:endParaRPr lang="gsw-FR" sz="1700" noProof="0">
                        <a:latin typeface="Times New Roman"/>
                        <a:cs typeface="Times New Roman"/>
                      </a:endParaRPr>
                    </a:p>
                    <a:p>
                      <a:pPr>
                        <a:lnSpc>
                          <a:spcPct val="100000"/>
                        </a:lnSpc>
                        <a:spcBef>
                          <a:spcPts val="15"/>
                        </a:spcBef>
                      </a:pPr>
                      <a:endParaRPr lang="gsw-FR" sz="1500" noProof="0">
                        <a:latin typeface="Times New Roman"/>
                        <a:cs typeface="Times New Roman"/>
                      </a:endParaRPr>
                    </a:p>
                    <a:p>
                      <a:pPr algn="ctr">
                        <a:lnSpc>
                          <a:spcPct val="100000"/>
                        </a:lnSpc>
                        <a:spcBef>
                          <a:spcPts val="5"/>
                        </a:spcBef>
                      </a:pPr>
                      <a:r>
                        <a:rPr lang="gsw-FR" sz="1700" b="1" noProof="0">
                          <a:latin typeface="Calibri"/>
                          <a:cs typeface="Calibri"/>
                        </a:rPr>
                        <a:t>0</a:t>
                      </a:r>
                      <a:endParaRPr lang="gsw-FR" sz="1700" noProof="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4">
                  <a:txBody>
                    <a:bodyPr/>
                    <a:lstStyle/>
                    <a:p>
                      <a:pPr>
                        <a:lnSpc>
                          <a:spcPct val="100000"/>
                        </a:lnSpc>
                      </a:pPr>
                      <a:endParaRPr lang="gsw-FR" sz="1700" noProof="0" dirty="0">
                        <a:latin typeface="Times New Roman"/>
                        <a:cs typeface="Times New Roman"/>
                      </a:endParaRPr>
                    </a:p>
                    <a:p>
                      <a:pPr>
                        <a:lnSpc>
                          <a:spcPct val="100000"/>
                        </a:lnSpc>
                      </a:pPr>
                      <a:endParaRPr lang="gsw-FR" sz="1700" noProof="0" dirty="0">
                        <a:latin typeface="Times New Roman"/>
                        <a:cs typeface="Times New Roman"/>
                      </a:endParaRPr>
                    </a:p>
                    <a:p>
                      <a:pPr marL="73025" marR="66040" indent="-1270" algn="ctr">
                        <a:lnSpc>
                          <a:spcPct val="100099"/>
                        </a:lnSpc>
                        <a:spcBef>
                          <a:spcPts val="1445"/>
                        </a:spcBef>
                      </a:pPr>
                      <a:r>
                        <a:rPr lang="gsw-FR" sz="1700" noProof="0" dirty="0">
                          <a:latin typeface="+mn-lt"/>
                          <a:cs typeface="Calibri"/>
                        </a:rPr>
                        <a:t>Les ZAL ayant les niveaux les plus élevés de charge de morbidité, de rapports de cas quotidiens et de mortalité
</a:t>
                      </a:r>
                      <a:endParaRPr lang="gsw-FR" sz="1700" noProof="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AF6"/>
                    </a:solidFill>
                  </a:tcPr>
                </a:tc>
                <a:extLst>
                  <a:ext uri="{0D108BD9-81ED-4DB2-BD59-A6C34878D82A}">
                    <a16:rowId xmlns:a16="http://schemas.microsoft.com/office/drawing/2014/main" val="10001"/>
                  </a:ext>
                </a:extLst>
              </a:tr>
              <a:tr h="725754">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DDEAF6"/>
                    </a:solidFill>
                  </a:tcPr>
                </a:tc>
                <a:tc>
                  <a:txBody>
                    <a:bodyPr/>
                    <a:lstStyle/>
                    <a:p>
                      <a:pPr>
                        <a:lnSpc>
                          <a:spcPct val="100000"/>
                        </a:lnSpc>
                        <a:spcBef>
                          <a:spcPts val="55"/>
                        </a:spcBef>
                      </a:pPr>
                      <a:endParaRPr lang="gsw-FR" sz="1600" noProof="0">
                        <a:latin typeface="Times New Roman"/>
                        <a:cs typeface="Times New Roman"/>
                      </a:endParaRPr>
                    </a:p>
                    <a:p>
                      <a:pPr algn="ctr">
                        <a:lnSpc>
                          <a:spcPct val="100000"/>
                        </a:lnSpc>
                      </a:pPr>
                      <a:r>
                        <a:rPr lang="gsw-FR" sz="1700" b="1" noProof="0">
                          <a:latin typeface="Calibri"/>
                          <a:cs typeface="Calibri"/>
                        </a:rPr>
                        <a:t>10 400 000</a:t>
                      </a:r>
                      <a:endParaRPr lang="gsw-FR" sz="1700" noProof="0">
                        <a:latin typeface="Calibri"/>
                        <a:cs typeface="Calibri"/>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DDEAF6"/>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AF6"/>
                    </a:solidFill>
                  </a:tcPr>
                </a:tc>
                <a:extLst>
                  <a:ext uri="{0D108BD9-81ED-4DB2-BD59-A6C34878D82A}">
                    <a16:rowId xmlns:a16="http://schemas.microsoft.com/office/drawing/2014/main" val="10002"/>
                  </a:ext>
                </a:extLst>
              </a:tr>
              <a:tr h="725398">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DDEAF6"/>
                    </a:solidFill>
                  </a:tcPr>
                </a:tc>
                <a:tc>
                  <a:txBody>
                    <a:bodyPr/>
                    <a:lstStyle/>
                    <a:p>
                      <a:pPr>
                        <a:lnSpc>
                          <a:spcPct val="100000"/>
                        </a:lnSpc>
                        <a:spcBef>
                          <a:spcPts val="50"/>
                        </a:spcBef>
                      </a:pPr>
                      <a:endParaRPr lang="gsw-FR" sz="1600" noProof="0">
                        <a:latin typeface="Times New Roman"/>
                        <a:cs typeface="Times New Roman"/>
                      </a:endParaRPr>
                    </a:p>
                    <a:p>
                      <a:pPr algn="ctr">
                        <a:lnSpc>
                          <a:spcPct val="100000"/>
                        </a:lnSpc>
                      </a:pPr>
                      <a:r>
                        <a:rPr lang="gsw-FR" sz="1700" b="1" spc="-5" noProof="0">
                          <a:latin typeface="Calibri"/>
                          <a:cs typeface="Calibri"/>
                        </a:rPr>
                        <a:t>7 600 000</a:t>
                      </a:r>
                      <a:endParaRPr lang="gsw-FR" sz="1700" noProof="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DDEAF6"/>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AF6"/>
                    </a:solidFill>
                  </a:tcPr>
                </a:tc>
                <a:extLst>
                  <a:ext uri="{0D108BD9-81ED-4DB2-BD59-A6C34878D82A}">
                    <a16:rowId xmlns:a16="http://schemas.microsoft.com/office/drawing/2014/main" val="10003"/>
                  </a:ext>
                </a:extLst>
              </a:tr>
              <a:tr h="725398">
                <a:tc>
                  <a:txBody>
                    <a:bodyPr/>
                    <a:lstStyle/>
                    <a:p>
                      <a:pPr>
                        <a:lnSpc>
                          <a:spcPct val="100000"/>
                        </a:lnSpc>
                      </a:pPr>
                      <a:endParaRPr lang="gsw-FR" sz="1650" noProof="0">
                        <a:latin typeface="Times New Roman"/>
                        <a:cs typeface="Times New Roman"/>
                      </a:endParaRPr>
                    </a:p>
                    <a:p>
                      <a:pPr algn="ctr">
                        <a:lnSpc>
                          <a:spcPct val="100000"/>
                        </a:lnSpc>
                      </a:pPr>
                      <a:r>
                        <a:rPr lang="gsw-FR" sz="1700" b="1" noProof="0">
                          <a:latin typeface="Calibri"/>
                          <a:cs typeface="Calibri"/>
                        </a:rPr>
                        <a:t>2</a:t>
                      </a:r>
                      <a:endParaRPr lang="gsw-FR" sz="1700" noProof="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lang="gsw-FR" sz="1650" noProof="0">
                        <a:latin typeface="Times New Roman"/>
                        <a:cs typeface="Times New Roman"/>
                      </a:endParaRPr>
                    </a:p>
                    <a:p>
                      <a:pPr algn="ctr">
                        <a:lnSpc>
                          <a:spcPct val="100000"/>
                        </a:lnSpc>
                      </a:pPr>
                      <a:r>
                        <a:rPr lang="gsw-FR" sz="1700" spc="-5" noProof="0">
                          <a:latin typeface="Calibri"/>
                          <a:cs typeface="Calibri"/>
                        </a:rPr>
                        <a:t>Johnson</a:t>
                      </a:r>
                      <a:r>
                        <a:rPr lang="gsw-FR" sz="1700" spc="-20" noProof="0">
                          <a:latin typeface="Calibri"/>
                          <a:cs typeface="Calibri"/>
                        </a:rPr>
                        <a:t> </a:t>
                      </a:r>
                      <a:r>
                        <a:rPr lang="gsw-FR" sz="1700" noProof="0">
                          <a:latin typeface="Calibri"/>
                          <a:cs typeface="Calibri"/>
                        </a:rPr>
                        <a:t>&amp;</a:t>
                      </a:r>
                      <a:r>
                        <a:rPr lang="gsw-FR" sz="1700" spc="-20" noProof="0">
                          <a:latin typeface="Calibri"/>
                          <a:cs typeface="Calibri"/>
                        </a:rPr>
                        <a:t> </a:t>
                      </a:r>
                      <a:r>
                        <a:rPr lang="gsw-FR" sz="1700" noProof="0">
                          <a:latin typeface="Calibri"/>
                          <a:cs typeface="Calibri"/>
                        </a:rPr>
                        <a:t>Johnson</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lang="gsw-FR" sz="1650" noProof="0">
                        <a:latin typeface="Times New Roman"/>
                        <a:cs typeface="Times New Roman"/>
                      </a:endParaRPr>
                    </a:p>
                    <a:p>
                      <a:pPr algn="ctr">
                        <a:lnSpc>
                          <a:spcPct val="100000"/>
                        </a:lnSpc>
                      </a:pPr>
                      <a:r>
                        <a:rPr lang="gsw-FR" sz="1700" noProof="0">
                          <a:latin typeface="Calibri"/>
                          <a:cs typeface="Calibri"/>
                        </a:rPr>
                        <a:t>0</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DDEAF6"/>
                    </a:solidFill>
                  </a:tcPr>
                </a:tc>
                <a:tc>
                  <a:txBody>
                    <a:bodyPr/>
                    <a:lstStyle/>
                    <a:p>
                      <a:pPr>
                        <a:lnSpc>
                          <a:spcPct val="100000"/>
                        </a:lnSpc>
                      </a:pPr>
                      <a:endParaRPr lang="gsw-FR" sz="1650" noProof="0">
                        <a:latin typeface="Times New Roman"/>
                        <a:cs typeface="Times New Roman"/>
                      </a:endParaRPr>
                    </a:p>
                    <a:p>
                      <a:pPr marL="635" algn="ctr">
                        <a:lnSpc>
                          <a:spcPct val="100000"/>
                        </a:lnSpc>
                      </a:pPr>
                      <a:r>
                        <a:rPr lang="gsw-FR" sz="1700" b="1" noProof="0">
                          <a:latin typeface="Calibri"/>
                          <a:cs typeface="Calibri"/>
                        </a:rPr>
                        <a:t>0</a:t>
                      </a:r>
                      <a:endParaRPr lang="gsw-FR" sz="1700" noProof="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DDEAF6"/>
                    </a:solidFill>
                  </a:tcPr>
                </a:tc>
                <a:tc>
                  <a:txBody>
                    <a:bodyPr/>
                    <a:lstStyle/>
                    <a:p>
                      <a:pPr>
                        <a:lnSpc>
                          <a:spcPct val="100000"/>
                        </a:lnSpc>
                      </a:pPr>
                      <a:endParaRPr lang="gsw-FR" sz="1650" noProof="0">
                        <a:latin typeface="Times New Roman"/>
                        <a:cs typeface="Times New Roman"/>
                      </a:endParaRPr>
                    </a:p>
                    <a:p>
                      <a:pPr algn="ctr">
                        <a:lnSpc>
                          <a:spcPct val="100000"/>
                        </a:lnSpc>
                      </a:pPr>
                      <a:r>
                        <a:rPr lang="gsw-FR" sz="1700" b="1" noProof="0">
                          <a:latin typeface="Calibri"/>
                          <a:cs typeface="Calibri"/>
                        </a:rPr>
                        <a:t>18 400 000</a:t>
                      </a:r>
                      <a:endParaRPr lang="gsw-FR" sz="1700" noProof="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AF6"/>
                    </a:solidFill>
                  </a:tcPr>
                </a:tc>
                <a:extLst>
                  <a:ext uri="{0D108BD9-81ED-4DB2-BD59-A6C34878D82A}">
                    <a16:rowId xmlns:a16="http://schemas.microsoft.com/office/drawing/2014/main" val="10004"/>
                  </a:ext>
                </a:extLst>
              </a:tr>
              <a:tr h="725398">
                <a:tc>
                  <a:txBody>
                    <a:bodyPr/>
                    <a:lstStyle/>
                    <a:p>
                      <a:pPr>
                        <a:lnSpc>
                          <a:spcPct val="100000"/>
                        </a:lnSpc>
                      </a:pPr>
                      <a:endParaRPr lang="gsw-FR" sz="1700" noProof="0">
                        <a:latin typeface="Times New Roman"/>
                        <a:cs typeface="Times New Roman"/>
                      </a:endParaRPr>
                    </a:p>
                  </a:txBody>
                  <a:tcPr marL="0" marR="0" marT="0" marB="0">
                    <a:lnL w="6350">
                      <a:solidFill>
                        <a:srgbClr val="000000"/>
                      </a:solidFill>
                      <a:prstDash val="solid"/>
                    </a:lnL>
                    <a:lnR w="6350">
                      <a:solidFill>
                        <a:srgbClr val="FFFFFF"/>
                      </a:solidFill>
                      <a:prstDash val="solid"/>
                    </a:lnR>
                    <a:lnT w="6350">
                      <a:solidFill>
                        <a:srgbClr val="000000"/>
                      </a:solidFill>
                      <a:prstDash val="solid"/>
                    </a:lnT>
                    <a:lnB w="6350">
                      <a:solidFill>
                        <a:srgbClr val="000000"/>
                      </a:solidFill>
                      <a:prstDash val="solid"/>
                    </a:lnB>
                    <a:solidFill>
                      <a:srgbClr val="BCD6ED"/>
                    </a:solidFill>
                  </a:tcPr>
                </a:tc>
                <a:tc>
                  <a:txBody>
                    <a:bodyPr/>
                    <a:lstStyle/>
                    <a:p>
                      <a:pPr>
                        <a:lnSpc>
                          <a:spcPct val="100000"/>
                        </a:lnSpc>
                        <a:spcBef>
                          <a:spcPts val="55"/>
                        </a:spcBef>
                      </a:pPr>
                      <a:endParaRPr lang="gsw-FR" sz="1600" noProof="0">
                        <a:latin typeface="Times New Roman"/>
                        <a:cs typeface="Times New Roman"/>
                      </a:endParaRPr>
                    </a:p>
                    <a:p>
                      <a:pPr algn="ctr">
                        <a:lnSpc>
                          <a:spcPct val="100000"/>
                        </a:lnSpc>
                      </a:pPr>
                      <a:r>
                        <a:rPr lang="gsw-FR" sz="1700" b="1" spc="-5" noProof="0">
                          <a:latin typeface="Calibri"/>
                          <a:cs typeface="Calibri"/>
                        </a:rPr>
                        <a:t>Total</a:t>
                      </a:r>
                      <a:endParaRPr lang="gsw-FR" sz="1700" noProof="0">
                        <a:latin typeface="Calibri"/>
                        <a:cs typeface="Calibri"/>
                      </a:endParaRPr>
                    </a:p>
                  </a:txBody>
                  <a:tcPr marL="0" marR="0" marT="6985" marB="0">
                    <a:lnL w="6350">
                      <a:solidFill>
                        <a:srgbClr val="FFFFFF"/>
                      </a:solidFill>
                      <a:prstDash val="solid"/>
                    </a:lnL>
                    <a:lnR w="6350">
                      <a:solidFill>
                        <a:srgbClr val="FFFFFF"/>
                      </a:solidFill>
                      <a:prstDash val="solid"/>
                    </a:lnR>
                    <a:lnT w="6350">
                      <a:solidFill>
                        <a:srgbClr val="000000"/>
                      </a:solidFill>
                      <a:prstDash val="solid"/>
                    </a:lnT>
                    <a:lnB w="6350">
                      <a:solidFill>
                        <a:srgbClr val="000000"/>
                      </a:solidFill>
                      <a:prstDash val="solid"/>
                    </a:lnB>
                    <a:solidFill>
                      <a:srgbClr val="BCD6ED"/>
                    </a:solidFill>
                  </a:tcPr>
                </a:tc>
                <a:tc>
                  <a:txBody>
                    <a:bodyPr/>
                    <a:lstStyle/>
                    <a:p>
                      <a:pPr>
                        <a:lnSpc>
                          <a:spcPct val="100000"/>
                        </a:lnSpc>
                        <a:spcBef>
                          <a:spcPts val="55"/>
                        </a:spcBef>
                      </a:pPr>
                      <a:endParaRPr lang="gsw-FR" sz="1600" noProof="0">
                        <a:latin typeface="Times New Roman"/>
                        <a:cs typeface="Times New Roman"/>
                      </a:endParaRPr>
                    </a:p>
                    <a:p>
                      <a:pPr algn="ctr">
                        <a:lnSpc>
                          <a:spcPct val="100000"/>
                        </a:lnSpc>
                      </a:pPr>
                      <a:r>
                        <a:rPr lang="gsw-FR" sz="1700" b="1" noProof="0">
                          <a:latin typeface="Calibri"/>
                          <a:cs typeface="Calibri"/>
                        </a:rPr>
                        <a:t>5 600 000</a:t>
                      </a:r>
                      <a:endParaRPr lang="gsw-FR" sz="1700" noProof="0">
                        <a:latin typeface="Calibri"/>
                        <a:cs typeface="Calibri"/>
                      </a:endParaRPr>
                    </a:p>
                  </a:txBody>
                  <a:tcPr marL="0" marR="0" marT="6985" marB="0">
                    <a:lnL w="6350">
                      <a:solidFill>
                        <a:srgbClr val="FFFFFF"/>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CD6ED"/>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DDEAF6"/>
                    </a:solidFill>
                  </a:tcPr>
                </a:tc>
                <a:tc>
                  <a:txBody>
                    <a:bodyPr/>
                    <a:lstStyle/>
                    <a:p>
                      <a:pPr>
                        <a:lnSpc>
                          <a:spcPct val="100000"/>
                        </a:lnSpc>
                        <a:spcBef>
                          <a:spcPts val="55"/>
                        </a:spcBef>
                      </a:pPr>
                      <a:endParaRPr lang="gsw-FR" sz="1600" noProof="0">
                        <a:latin typeface="Times New Roman"/>
                        <a:cs typeface="Times New Roman"/>
                      </a:endParaRPr>
                    </a:p>
                    <a:p>
                      <a:pPr algn="ctr">
                        <a:lnSpc>
                          <a:spcPct val="100000"/>
                        </a:lnSpc>
                      </a:pPr>
                      <a:r>
                        <a:rPr lang="gsw-FR" sz="1700" b="1" noProof="0">
                          <a:latin typeface="Calibri"/>
                          <a:cs typeface="Calibri"/>
                        </a:rPr>
                        <a:t>33 300 000</a:t>
                      </a:r>
                      <a:endParaRPr lang="gsw-FR" sz="1700" noProof="0">
                        <a:latin typeface="Calibri"/>
                        <a:cs typeface="Calibri"/>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1DDEE"/>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DDEAF6"/>
                    </a:solidFill>
                  </a:tcPr>
                </a:tc>
                <a:tc>
                  <a:txBody>
                    <a:bodyPr/>
                    <a:lstStyle/>
                    <a:p>
                      <a:pPr>
                        <a:lnSpc>
                          <a:spcPct val="100000"/>
                        </a:lnSpc>
                        <a:spcBef>
                          <a:spcPts val="55"/>
                        </a:spcBef>
                      </a:pPr>
                      <a:endParaRPr lang="gsw-FR" sz="1600" noProof="0">
                        <a:latin typeface="Times New Roman"/>
                        <a:cs typeface="Times New Roman"/>
                      </a:endParaRPr>
                    </a:p>
                    <a:p>
                      <a:pPr algn="ctr">
                        <a:lnSpc>
                          <a:spcPct val="100000"/>
                        </a:lnSpc>
                      </a:pPr>
                      <a:r>
                        <a:rPr lang="gsw-FR" sz="1700" b="1" noProof="0">
                          <a:latin typeface="Calibri"/>
                          <a:cs typeface="Calibri"/>
                        </a:rPr>
                        <a:t>18 400 000</a:t>
                      </a:r>
                      <a:endParaRPr lang="gsw-FR" sz="1700" noProof="0">
                        <a:latin typeface="Calibri"/>
                        <a:cs typeface="Calibri"/>
                      </a:endParaRPr>
                    </a:p>
                  </a:txBody>
                  <a:tcPr marL="0" marR="0" marT="6985" marB="0">
                    <a:lnL w="6350">
                      <a:solidFill>
                        <a:srgbClr val="000000"/>
                      </a:solidFill>
                      <a:prstDash val="solid"/>
                    </a:lnL>
                    <a:lnR w="6350">
                      <a:solidFill>
                        <a:srgbClr val="FFFFFF"/>
                      </a:solidFill>
                      <a:prstDash val="solid"/>
                    </a:lnR>
                    <a:lnT w="6350">
                      <a:solidFill>
                        <a:srgbClr val="000000"/>
                      </a:solidFill>
                      <a:prstDash val="solid"/>
                    </a:lnT>
                    <a:lnB w="6350">
                      <a:solidFill>
                        <a:srgbClr val="000000"/>
                      </a:solidFill>
                      <a:prstDash val="solid"/>
                    </a:lnB>
                    <a:solidFill>
                      <a:srgbClr val="D1DDEE"/>
                    </a:solidFill>
                  </a:tcPr>
                </a:tc>
                <a:tc>
                  <a:txBody>
                    <a:bodyPr/>
                    <a:lstStyle/>
                    <a:p>
                      <a:pPr>
                        <a:lnSpc>
                          <a:spcPct val="100000"/>
                        </a:lnSpc>
                        <a:spcBef>
                          <a:spcPts val="55"/>
                        </a:spcBef>
                      </a:pPr>
                      <a:endParaRPr lang="gsw-FR" sz="1600" noProof="0" dirty="0">
                        <a:latin typeface="Times New Roman"/>
                        <a:cs typeface="Times New Roman"/>
                      </a:endParaRPr>
                    </a:p>
                    <a:p>
                      <a:pPr algn="ctr">
                        <a:lnSpc>
                          <a:spcPct val="100000"/>
                        </a:lnSpc>
                      </a:pPr>
                      <a:r>
                        <a:rPr lang="gsw-FR" sz="1700" b="1" noProof="0" dirty="0">
                          <a:latin typeface="Calibri"/>
                          <a:cs typeface="Calibri"/>
                        </a:rPr>
                        <a:t>37 850 000</a:t>
                      </a:r>
                      <a:endParaRPr lang="gsw-FR" sz="1700" noProof="0" dirty="0">
                        <a:latin typeface="Calibri"/>
                        <a:cs typeface="Calibri"/>
                      </a:endParaRPr>
                    </a:p>
                  </a:txBody>
                  <a:tcPr marL="0" marR="0" marT="6985" marB="0">
                    <a:lnL w="6350">
                      <a:solidFill>
                        <a:srgbClr val="FFFFFF"/>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3B082"/>
                    </a:solidFill>
                  </a:tcPr>
                </a:tc>
                <a:extLst>
                  <a:ext uri="{0D108BD9-81ED-4DB2-BD59-A6C34878D82A}">
                    <a16:rowId xmlns:a16="http://schemas.microsoft.com/office/drawing/2014/main" val="10005"/>
                  </a:ext>
                </a:extLst>
              </a:tr>
            </a:tbl>
          </a:graphicData>
        </a:graphic>
      </p:graphicFrame>
      <p:sp>
        <p:nvSpPr>
          <p:cNvPr id="4" name="object 4"/>
          <p:cNvSpPr txBox="1"/>
          <p:nvPr/>
        </p:nvSpPr>
        <p:spPr>
          <a:xfrm>
            <a:off x="123024" y="5866104"/>
            <a:ext cx="8874926" cy="243656"/>
          </a:xfrm>
          <a:prstGeom prst="rect">
            <a:avLst/>
          </a:prstGeom>
        </p:spPr>
        <p:txBody>
          <a:bodyPr vert="horz" wrap="square" lIns="0" tIns="12700" rIns="0" bIns="0" rtlCol="0">
            <a:spAutoFit/>
          </a:bodyPr>
          <a:lstStyle/>
          <a:p>
            <a:pPr marL="12700">
              <a:lnSpc>
                <a:spcPct val="100000"/>
              </a:lnSpc>
              <a:spcBef>
                <a:spcPts val="100"/>
              </a:spcBef>
            </a:pPr>
            <a:r>
              <a:rPr lang="gsw-FR" sz="1500" spc="-5" dirty="0">
                <a:latin typeface="Calibri"/>
                <a:cs typeface="Calibri"/>
              </a:rPr>
              <a:t>*Il s’agit des </a:t>
            </a:r>
            <a:r>
              <a:rPr lang="gsw-FR" sz="1500" spc="-5" dirty="0">
                <a:cs typeface="Calibri"/>
              </a:rPr>
              <a:t>allocations indicatives prévues des vaccins anti-COVID-19, actuellement en 2021.</a:t>
            </a:r>
            <a:endParaRPr lang="gsw-FR" sz="1500" dirty="0">
              <a:latin typeface="Calibri"/>
              <a:cs typeface="Calibri"/>
            </a:endParaRPr>
          </a:p>
        </p:txBody>
      </p:sp>
      <p:sp>
        <p:nvSpPr>
          <p:cNvPr id="8" name="object 38">
            <a:extLst>
              <a:ext uri="{FF2B5EF4-FFF2-40B4-BE49-F238E27FC236}">
                <a16:creationId xmlns:a16="http://schemas.microsoft.com/office/drawing/2014/main" id="{F3AB3A2B-BE2D-4590-95CE-24BD47D0F176}"/>
              </a:ext>
            </a:extLst>
          </p:cNvPr>
          <p:cNvSpPr txBox="1">
            <a:spLocks noGrp="1"/>
          </p:cNvSpPr>
          <p:nvPr>
            <p:ph type="ftr" sz="quarter" idx="5"/>
          </p:nvPr>
        </p:nvSpPr>
        <p:spPr>
          <a:xfrm>
            <a:off x="1915566" y="6531647"/>
            <a:ext cx="8077200" cy="260071"/>
          </a:xfrm>
          <a:prstGeom prst="rect">
            <a:avLst/>
          </a:prstGeom>
        </p:spPr>
        <p:txBody>
          <a:bodyPr vert="horz" wrap="square" lIns="0" tIns="0" rIns="0" bIns="0" rtlCol="0">
            <a:spAutoFit/>
          </a:bodyPr>
          <a:lstStyle/>
          <a:p>
            <a:pPr marL="12700">
              <a:lnSpc>
                <a:spcPts val="2000"/>
              </a:lnSpc>
            </a:pPr>
            <a:r>
              <a:rPr lang="gsw-FR" spc="-5" dirty="0"/>
              <a:t>NPHCDA</a:t>
            </a:r>
            <a:r>
              <a:rPr lang="gsw-FR" dirty="0"/>
              <a:t> –</a:t>
            </a:r>
            <a:r>
              <a:rPr lang="gsw-FR" spc="5" dirty="0"/>
              <a:t> Agence nationale de développement des soins de santé primaires</a:t>
            </a:r>
            <a:endParaRPr lang="gsw-FR" spc="-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1169</TotalTime>
  <Words>4880</Words>
  <Application>Microsoft Office PowerPoint</Application>
  <PresentationFormat>Custom</PresentationFormat>
  <Paragraphs>482</Paragraphs>
  <Slides>33</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Arial MT</vt:lpstr>
      <vt:lpstr>Calibri</vt:lpstr>
      <vt:lpstr>Calibri Light</vt:lpstr>
      <vt:lpstr>Candara</vt:lpstr>
      <vt:lpstr>Courier New</vt:lpstr>
      <vt:lpstr>Monotype Corsiva</vt:lpstr>
      <vt:lpstr>Times New Roman</vt:lpstr>
      <vt:lpstr>Wingdings</vt:lpstr>
      <vt:lpstr>Office Theme</vt:lpstr>
      <vt:lpstr>Déploiement du vaccin contre la COVID-19  au Nigéria</vt:lpstr>
      <vt:lpstr>Aperçu</vt:lpstr>
      <vt:lpstr>Contexte (1/2)</vt:lpstr>
      <vt:lpstr>Contexte (2/2)</vt:lpstr>
      <vt:lpstr>Aperçu</vt:lpstr>
      <vt:lpstr>Le Gouvernement fédéral du Nigéria a reçu de multiples engagements pour la livraison de millions de doses de vaccins anti-COVID-19 à tous les Nigérians éligibles – du dispositif COVAX, de la Commission de l’Union africaine, du gouvernement de l’Inde et de MTN
</vt:lpstr>
      <vt:lpstr>Le GFN vaccinera toutes les populations éligibles (18 ans et plus) avec des vaccins anti-COVID-19 sûrs et efficaces dès qu’ils seront disponibles
</vt:lpstr>
      <vt:lpstr>La stratégie TEACH combinera les avantages de plusieurs stratégies de déploiement des vaccins contre la COVID-19 dans trois (3) « impulsions » en 2021 et dans une quatrième (impulsion 4) en 2022</vt:lpstr>
      <vt:lpstr>Répartition des *allocations prévues de **vaccins contre la COVID-19 – COVAX et Union africaine
</vt:lpstr>
      <vt:lpstr>La stratégie TEACH pour le déploiement de la vaccination contre la COVID-19 ciblera les 37,85 millions de Nigérians éligibles avec 57,3 millions de doses de vaccins **anti-COVID-19</vt:lpstr>
      <vt:lpstr>La NPHCDA et les partenaires ont élaboré un plan de formation complet pour guider la coordination et la mise en œuvre globales de l’introduction du vaccin contre la COVID-19</vt:lpstr>
      <vt:lpstr>Aperçu</vt:lpstr>
      <vt:lpstr>Le pré-test de l’inscription électronique et de la planification de la vaccination des travailleurs de la santé a été conclu (1re semaine de février 2021)
</vt:lpstr>
      <vt:lpstr>Mise en service…..(1/2) – un lien simple pour l’inscription électronique</vt:lpstr>
      <vt:lpstr>Mise en service……(2/2)</vt:lpstr>
      <vt:lpstr>On est passé de cartes dessinées à la main aux cartes à haute résolution du Système d’information géographique (SIG) pour effectuer la microplanification</vt:lpstr>
      <vt:lpstr>Afin d’améliorer la couverture vaccinale et de minimiser le gaspillage, un exercice de microplanification mené sur une période de 4 à 5 jours est essentiel à une planification et à une livraison efficaces des vaccins anti-COVID-19.
</vt:lpstr>
      <vt:lpstr>Aperçu</vt:lpstr>
      <vt:lpstr>Il y a suffisamment d’équipements de la chaîne du froid sur le territoire pour accueillir toutes les doses prévues de vaccins AstraZeneca &amp; Johnson &amp; Johnson COVID-19 aux niveaux fédéral, fédéré et zonal.
</vt:lpstr>
      <vt:lpstr>PowerPoint Presentation</vt:lpstr>
      <vt:lpstr>Arrivée des vaccins contre la COVID-19
</vt:lpstr>
      <vt:lpstr>Stockage des vaccins AstraZeneca de COVAX
</vt:lpstr>
      <vt:lpstr>Contrôle de la température pour conserver la teneur des vaccins contre la COVID-19 </vt:lpstr>
      <vt:lpstr>Distribution des vaccins contre la COVID-19
</vt:lpstr>
      <vt:lpstr>Responsabilité, traçabilité et logistique inverse
</vt:lpstr>
      <vt:lpstr>Pré-positionnement de camions frigorifiques de livraison des vaccins de fournisseurs privés – quelques photos supplémentaires</vt:lpstr>
      <vt:lpstr>Gestion des déchets
</vt:lpstr>
      <vt:lpstr>Vaccins contre la COVID-19 : Flux de gestion de l’élimination des déchets</vt:lpstr>
      <vt:lpstr>Aperçu</vt:lpstr>
      <vt:lpstr>Des stratégies de communication des risques sont mises en œuvre au cours des différentes phases de l’introduction des vaccins contre la COVID-19
</vt:lpstr>
      <vt:lpstr>Gestion intégrée des rumeurs liées à la COVID-19</vt:lpstr>
      <vt:lpstr>Processus de réponse aux rumeurs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NPHCDA</dc:creator>
  <cp:lastModifiedBy>Valérie Howell</cp:lastModifiedBy>
  <cp:revision>89</cp:revision>
  <dcterms:created xsi:type="dcterms:W3CDTF">2021-04-08T15:05:02Z</dcterms:created>
  <dcterms:modified xsi:type="dcterms:W3CDTF">2021-04-13T12:13:42Z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2021-04-06T00:00:00Z</vt:filetime>
  </property>
  <property fmtid="{D5CDD505-2E9C-101B-9397-08002B2CF9AE}" pid="3" name="Creator">
    <vt:lpwstr>Impress</vt:lpwstr>
  </property>
  <property fmtid="{D5CDD505-2E9C-101B-9397-08002B2CF9AE}" pid="4" name="LastSaved">
    <vt:filetime>2021-04-06T00:00:00Z</vt:filetime>
  </property>
</Properties>
</file>