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notesSlides/notesSlide5.xml" ContentType="application/vnd.openxmlformats-officedocument.presentationml.notesSlide+xml"/>
  <Override PartName="/ppt/theme/themeOverride7.xml" ContentType="application/vnd.openxmlformats-officedocument.themeOverride+xml"/>
  <Override PartName="/ppt/notesSlides/notesSlide6.xml" ContentType="application/vnd.openxmlformats-officedocument.presentationml.notesSlide+xml"/>
  <Override PartName="/ppt/theme/themeOverride8.xml" ContentType="application/vnd.openxmlformats-officedocument.themeOverride+xml"/>
  <Override PartName="/ppt/notesSlides/notesSlide7.xml" ContentType="application/vnd.openxmlformats-officedocument.presentationml.notesSlide+xml"/>
  <Override PartName="/ppt/theme/themeOverride9.xml" ContentType="application/vnd.openxmlformats-officedocument.themeOverr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0.xml" ContentType="application/vnd.openxmlformats-officedocument.themeOverride+xml"/>
  <Override PartName="/ppt/notesSlides/notesSlide9.xml" ContentType="application/vnd.openxmlformats-officedocument.presentationml.notesSlide+xml"/>
  <Override PartName="/ppt/theme/themeOverride11.xml" ContentType="application/vnd.openxmlformats-officedocument.themeOverr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 id="2147483672" r:id="rId5"/>
  </p:sldMasterIdLst>
  <p:notesMasterIdLst>
    <p:notesMasterId r:id="rId20"/>
  </p:notesMasterIdLst>
  <p:sldIdLst>
    <p:sldId id="349" r:id="rId6"/>
    <p:sldId id="346" r:id="rId7"/>
    <p:sldId id="348" r:id="rId8"/>
    <p:sldId id="350" r:id="rId9"/>
    <p:sldId id="338" r:id="rId10"/>
    <p:sldId id="296" r:id="rId11"/>
    <p:sldId id="335" r:id="rId12"/>
    <p:sldId id="355" r:id="rId13"/>
    <p:sldId id="312" r:id="rId14"/>
    <p:sldId id="316" r:id="rId15"/>
    <p:sldId id="333" r:id="rId16"/>
    <p:sldId id="318" r:id="rId17"/>
    <p:sldId id="327" r:id="rId18"/>
    <p:sldId id="33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ah Sack" initials="HS" lastIdx="6" clrIdx="0">
    <p:extLst>
      <p:ext uri="{19B8F6BF-5375-455C-9EA6-DF929625EA0E}">
        <p15:presenceInfo xmlns:p15="http://schemas.microsoft.com/office/powerpoint/2012/main" userId="Hannah Sack" providerId="None"/>
      </p:ext>
    </p:extLst>
  </p:cmAuthor>
  <p:cmAuthor id="2" name="AF Folscher" initials="AF" lastIdx="2" clrIdx="1">
    <p:extLst>
      <p:ext uri="{19B8F6BF-5375-455C-9EA6-DF929625EA0E}">
        <p15:presenceInfo xmlns:p15="http://schemas.microsoft.com/office/powerpoint/2012/main" userId="d4752f981b8c071f" providerId="Windows Live"/>
      </p:ext>
    </p:extLst>
  </p:cmAuthor>
  <p:cmAuthor id="3" name="Priya Beegun" initials="PB" lastIdx="1" clrIdx="2">
    <p:extLst>
      <p:ext uri="{19B8F6BF-5375-455C-9EA6-DF929625EA0E}">
        <p15:presenceInfo xmlns:p15="http://schemas.microsoft.com/office/powerpoint/2012/main" userId="S::priya.beegun@cabri-sbo.org::e975f017-bbdf-4fb4-8a57-29d873ee06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4A6A"/>
    <a:srgbClr val="FDCDC7"/>
    <a:srgbClr val="E068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C06AD8-E233-2E4A-96BF-3EC857E72C0D}" v="228" dt="2021-06-10T20:11:51.8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59" autoAdjust="0"/>
    <p:restoredTop sz="87957"/>
  </p:normalViewPr>
  <p:slideViewPr>
    <p:cSldViewPr snapToGrid="0">
      <p:cViewPr varScale="1">
        <p:scale>
          <a:sx n="75" d="100"/>
          <a:sy n="75" d="100"/>
        </p:scale>
        <p:origin x="192" y="60"/>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A046F2-85B7-4D42-81B1-B2FAB4047E82}"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F3748986-92ED-0743-8E2F-8615A3432DA8}">
      <dgm:prSet phldrT="[Text]" custT="1"/>
      <dgm:spPr/>
      <dgm:t>
        <a:bodyPr/>
        <a:lstStyle/>
        <a:p>
          <a:r>
            <a:rPr lang="en-ZA" sz="1100" dirty="0"/>
            <a:t>Conception</a:t>
          </a:r>
          <a:endParaRPr lang="en-US" sz="1100" dirty="0"/>
        </a:p>
      </dgm:t>
    </dgm:pt>
    <dgm:pt modelId="{7B3D43C9-4E05-A045-BDF8-95433D77F98B}" type="parTrans" cxnId="{4001BC69-23D2-1C48-AAE5-B4E7C7D38D2B}">
      <dgm:prSet/>
      <dgm:spPr/>
      <dgm:t>
        <a:bodyPr/>
        <a:lstStyle/>
        <a:p>
          <a:endParaRPr lang="en-US"/>
        </a:p>
      </dgm:t>
    </dgm:pt>
    <dgm:pt modelId="{76B1E1D4-5FF1-7343-AC21-A9587CD4EA8E}" type="sibTrans" cxnId="{4001BC69-23D2-1C48-AAE5-B4E7C7D38D2B}">
      <dgm:prSet/>
      <dgm:spPr/>
      <dgm:t>
        <a:bodyPr/>
        <a:lstStyle/>
        <a:p>
          <a:endParaRPr lang="en-US"/>
        </a:p>
      </dgm:t>
    </dgm:pt>
    <dgm:pt modelId="{5E3FF0AC-C50C-A846-8B65-BF2CC5970CF4}">
      <dgm:prSet phldrT="[Text]" custT="1"/>
      <dgm:spPr/>
      <dgm:t>
        <a:bodyPr/>
        <a:lstStyle/>
        <a:p>
          <a:r>
            <a:rPr lang="en-US" sz="1400" dirty="0"/>
            <a:t>Consultation (</a:t>
          </a:r>
          <a:r>
            <a:rPr lang="en-US" sz="1400" dirty="0" err="1"/>
            <a:t>depuis</a:t>
          </a:r>
          <a:r>
            <a:rPr lang="en-US" sz="1400" dirty="0"/>
            <a:t> </a:t>
          </a:r>
          <a:r>
            <a:rPr lang="en-US" sz="1400" dirty="0" err="1"/>
            <a:t>octobre</a:t>
          </a:r>
          <a:r>
            <a:rPr lang="en-US" sz="1400" dirty="0"/>
            <a:t> 2020)</a:t>
          </a:r>
        </a:p>
      </dgm:t>
    </dgm:pt>
    <dgm:pt modelId="{E5833B63-0BBF-FE48-B726-CB7D9044CFBF}" type="parTrans" cxnId="{064578D1-47EF-3F4D-9D7D-13CD89268481}">
      <dgm:prSet/>
      <dgm:spPr/>
      <dgm:t>
        <a:bodyPr/>
        <a:lstStyle/>
        <a:p>
          <a:endParaRPr lang="en-US"/>
        </a:p>
      </dgm:t>
    </dgm:pt>
    <dgm:pt modelId="{5E1BFA46-674F-4B40-9B9B-10B67DE5AC35}" type="sibTrans" cxnId="{064578D1-47EF-3F4D-9D7D-13CD89268481}">
      <dgm:prSet/>
      <dgm:spPr/>
      <dgm:t>
        <a:bodyPr/>
        <a:lstStyle/>
        <a:p>
          <a:endParaRPr lang="en-US"/>
        </a:p>
      </dgm:t>
    </dgm:pt>
    <dgm:pt modelId="{3F49A7C2-EB20-5843-8964-68B42111C279}">
      <dgm:prSet phldrT="[Text]" custT="1"/>
      <dgm:spPr/>
      <dgm:t>
        <a:bodyPr/>
        <a:lstStyle/>
        <a:p>
          <a:r>
            <a:rPr lang="en-ZA" sz="1400" dirty="0"/>
            <a:t>Développement de matériel</a:t>
          </a:r>
          <a:endParaRPr lang="en-US" sz="1400" dirty="0"/>
        </a:p>
      </dgm:t>
    </dgm:pt>
    <dgm:pt modelId="{5B9D5F21-66DA-CC4F-A0BB-2B49F8B99EB8}" type="parTrans" cxnId="{CAEF100B-8868-D042-B40C-2D510529ED5C}">
      <dgm:prSet/>
      <dgm:spPr/>
      <dgm:t>
        <a:bodyPr/>
        <a:lstStyle/>
        <a:p>
          <a:endParaRPr lang="en-US"/>
        </a:p>
      </dgm:t>
    </dgm:pt>
    <dgm:pt modelId="{66CB563B-0089-8E49-8930-6AEC9BA2A01C}" type="sibTrans" cxnId="{CAEF100B-8868-D042-B40C-2D510529ED5C}">
      <dgm:prSet/>
      <dgm:spPr/>
      <dgm:t>
        <a:bodyPr/>
        <a:lstStyle/>
        <a:p>
          <a:endParaRPr lang="en-US"/>
        </a:p>
      </dgm:t>
    </dgm:pt>
    <dgm:pt modelId="{2AD45854-CBCF-F643-9B8C-B3F5DE20D1E9}">
      <dgm:prSet phldrT="[Text]" custT="1"/>
      <dgm:spPr/>
      <dgm:t>
        <a:bodyPr/>
        <a:lstStyle/>
        <a:p>
          <a:r>
            <a:rPr lang="fr-FR" sz="1600" dirty="0"/>
            <a:t>Évaluations des besoins en compétences</a:t>
          </a:r>
          <a:endParaRPr lang="en-US" sz="1600" dirty="0"/>
        </a:p>
      </dgm:t>
    </dgm:pt>
    <dgm:pt modelId="{6859F2E4-7A5A-914A-94BE-516BCE3BC227}" type="parTrans" cxnId="{EC7F60E3-1292-574C-AA58-505202DD35D9}">
      <dgm:prSet/>
      <dgm:spPr/>
      <dgm:t>
        <a:bodyPr/>
        <a:lstStyle/>
        <a:p>
          <a:endParaRPr lang="en-US"/>
        </a:p>
      </dgm:t>
    </dgm:pt>
    <dgm:pt modelId="{4E331A89-052B-FF4B-8F2B-B11EB3CCA784}" type="sibTrans" cxnId="{EC7F60E3-1292-574C-AA58-505202DD35D9}">
      <dgm:prSet/>
      <dgm:spPr/>
      <dgm:t>
        <a:bodyPr/>
        <a:lstStyle/>
        <a:p>
          <a:endParaRPr lang="en-US"/>
        </a:p>
      </dgm:t>
    </dgm:pt>
    <dgm:pt modelId="{73E34D43-0EBD-5240-8E6F-6D25EFB977B4}">
      <dgm:prSet phldrT="[Text]" custT="1"/>
      <dgm:spPr/>
      <dgm:t>
        <a:bodyPr/>
        <a:lstStyle/>
        <a:p>
          <a:r>
            <a:rPr lang="fr-FR" sz="1400" dirty="0"/>
            <a:t>Ateliers de consultation et de sensibilisation</a:t>
          </a:r>
          <a:endParaRPr lang="en-US" sz="1400" dirty="0"/>
        </a:p>
      </dgm:t>
    </dgm:pt>
    <dgm:pt modelId="{BBF7F54B-3AE3-394A-8EC6-1BD1EDF8BFBC}" type="parTrans" cxnId="{BD8B9080-9FB8-0C47-856B-C629ADE7021B}">
      <dgm:prSet/>
      <dgm:spPr/>
      <dgm:t>
        <a:bodyPr/>
        <a:lstStyle/>
        <a:p>
          <a:endParaRPr lang="en-US"/>
        </a:p>
      </dgm:t>
    </dgm:pt>
    <dgm:pt modelId="{2DE657CB-03BE-7549-8266-60CF9CA9A58A}" type="sibTrans" cxnId="{BD8B9080-9FB8-0C47-856B-C629ADE7021B}">
      <dgm:prSet/>
      <dgm:spPr/>
      <dgm:t>
        <a:bodyPr/>
        <a:lstStyle/>
        <a:p>
          <a:endParaRPr lang="en-US"/>
        </a:p>
      </dgm:t>
    </dgm:pt>
    <dgm:pt modelId="{997455FB-14D4-FC4F-8CDA-26C44E0CA664}">
      <dgm:prSet phldrT="[Text]" custT="1"/>
      <dgm:spPr/>
      <dgm:t>
        <a:bodyPr/>
        <a:lstStyle/>
        <a:p>
          <a:r>
            <a:rPr lang="fr-FR" sz="1200" b="0" dirty="0"/>
            <a:t>Synthétiser toutes les informations pour le plan d'action de déploiement</a:t>
          </a:r>
          <a:endParaRPr lang="en-US" sz="1200" b="0" dirty="0"/>
        </a:p>
      </dgm:t>
    </dgm:pt>
    <dgm:pt modelId="{75F23BF1-EB55-AF4B-BD11-05854E736B49}" type="parTrans" cxnId="{020C5532-C72D-FF4A-97E7-26911B8BE086}">
      <dgm:prSet/>
      <dgm:spPr/>
      <dgm:t>
        <a:bodyPr/>
        <a:lstStyle/>
        <a:p>
          <a:endParaRPr lang="en-US"/>
        </a:p>
      </dgm:t>
    </dgm:pt>
    <dgm:pt modelId="{634BB201-F800-9E49-AE89-C6D999DC7F26}" type="sibTrans" cxnId="{020C5532-C72D-FF4A-97E7-26911B8BE086}">
      <dgm:prSet/>
      <dgm:spPr/>
      <dgm:t>
        <a:bodyPr/>
        <a:lstStyle/>
        <a:p>
          <a:endParaRPr lang="en-US"/>
        </a:p>
      </dgm:t>
    </dgm:pt>
    <dgm:pt modelId="{FFCBE857-0925-A64D-8E8C-F95636A364D2}">
      <dgm:prSet phldrT="[Text]"/>
      <dgm:spPr/>
      <dgm:t>
        <a:bodyPr/>
        <a:lstStyle/>
        <a:p>
          <a:r>
            <a:rPr lang="en-US" dirty="0"/>
            <a:t>Piloting</a:t>
          </a:r>
        </a:p>
      </dgm:t>
    </dgm:pt>
    <dgm:pt modelId="{CF170588-D7DE-2948-8CC0-265C27CE962D}" type="parTrans" cxnId="{06A94C62-665D-AA46-9758-3062F85F412A}">
      <dgm:prSet/>
      <dgm:spPr/>
      <dgm:t>
        <a:bodyPr/>
        <a:lstStyle/>
        <a:p>
          <a:endParaRPr lang="en-US"/>
        </a:p>
      </dgm:t>
    </dgm:pt>
    <dgm:pt modelId="{24A271A2-8D98-F145-9301-56FC0AAA1FA9}" type="sibTrans" cxnId="{06A94C62-665D-AA46-9758-3062F85F412A}">
      <dgm:prSet/>
      <dgm:spPr/>
      <dgm:t>
        <a:bodyPr/>
        <a:lstStyle/>
        <a:p>
          <a:endParaRPr lang="en-US"/>
        </a:p>
      </dgm:t>
    </dgm:pt>
    <dgm:pt modelId="{0F4B077B-FB6E-CB4D-AA07-2F06A7C82F32}">
      <dgm:prSet phldrT="[Text]" custT="1"/>
      <dgm:spPr/>
      <dgm:t>
        <a:bodyPr/>
        <a:lstStyle/>
        <a:p>
          <a:r>
            <a:rPr lang="en-US" sz="1400" dirty="0"/>
            <a:t>Revue</a:t>
          </a:r>
        </a:p>
      </dgm:t>
    </dgm:pt>
    <dgm:pt modelId="{B6274633-8A4B-EC4D-A2D2-72861F538A66}" type="parTrans" cxnId="{568AFD3A-A8B6-C84A-B0F3-BC4CD23DB735}">
      <dgm:prSet/>
      <dgm:spPr/>
      <dgm:t>
        <a:bodyPr/>
        <a:lstStyle/>
        <a:p>
          <a:endParaRPr lang="en-US"/>
        </a:p>
      </dgm:t>
    </dgm:pt>
    <dgm:pt modelId="{2A4B9982-FE9C-184F-AFD2-F5CA07CDDC42}" type="sibTrans" cxnId="{568AFD3A-A8B6-C84A-B0F3-BC4CD23DB735}">
      <dgm:prSet/>
      <dgm:spPr/>
      <dgm:t>
        <a:bodyPr/>
        <a:lstStyle/>
        <a:p>
          <a:endParaRPr lang="en-US"/>
        </a:p>
      </dgm:t>
    </dgm:pt>
    <dgm:pt modelId="{1EFF6B34-6748-1D4E-8B76-FD2C3A613405}">
      <dgm:prSet phldrT="[Text]" custT="1"/>
      <dgm:spPr/>
      <dgm:t>
        <a:bodyPr/>
        <a:lstStyle/>
        <a:p>
          <a:r>
            <a:rPr lang="en-US" sz="1400" dirty="0" err="1"/>
            <a:t>Sensibiliser</a:t>
          </a:r>
          <a:endParaRPr lang="en-US" sz="1400" dirty="0"/>
        </a:p>
      </dgm:t>
    </dgm:pt>
    <dgm:pt modelId="{B212586F-16D5-5B48-AF9B-2A79AF21ADA0}" type="parTrans" cxnId="{479B08AC-3927-F949-8A86-6B23BB642AB4}">
      <dgm:prSet/>
      <dgm:spPr/>
      <dgm:t>
        <a:bodyPr/>
        <a:lstStyle/>
        <a:p>
          <a:endParaRPr lang="en-US"/>
        </a:p>
      </dgm:t>
    </dgm:pt>
    <dgm:pt modelId="{8B2DAF2B-629E-7848-80B2-F60408748F19}" type="sibTrans" cxnId="{479B08AC-3927-F949-8A86-6B23BB642AB4}">
      <dgm:prSet/>
      <dgm:spPr/>
      <dgm:t>
        <a:bodyPr/>
        <a:lstStyle/>
        <a:p>
          <a:endParaRPr lang="en-US"/>
        </a:p>
      </dgm:t>
    </dgm:pt>
    <dgm:pt modelId="{A970A166-B5A9-AE41-830F-E9E3494A1F34}">
      <dgm:prSet phldrT="[Text]" custT="1"/>
      <dgm:spPr/>
      <dgm:t>
        <a:bodyPr/>
        <a:lstStyle/>
        <a:p>
          <a:r>
            <a:rPr lang="fr-FR" sz="1400" dirty="0"/>
            <a:t>Consulter sur les coûts et avantages probables du MBC</a:t>
          </a:r>
          <a:endParaRPr lang="en-US" sz="1400" dirty="0"/>
        </a:p>
      </dgm:t>
    </dgm:pt>
    <dgm:pt modelId="{A07BCC23-7469-2749-913A-F45CDC1F449F}" type="parTrans" cxnId="{3A97A3AD-7DF5-B64A-8B86-9E44254994B6}">
      <dgm:prSet/>
      <dgm:spPr/>
      <dgm:t>
        <a:bodyPr/>
        <a:lstStyle/>
        <a:p>
          <a:endParaRPr lang="en-US"/>
        </a:p>
      </dgm:t>
    </dgm:pt>
    <dgm:pt modelId="{CFCF98BD-E751-8F45-ACB2-A88B459FA072}" type="sibTrans" cxnId="{3A97A3AD-7DF5-B64A-8B86-9E44254994B6}">
      <dgm:prSet/>
      <dgm:spPr/>
      <dgm:t>
        <a:bodyPr/>
        <a:lstStyle/>
        <a:p>
          <a:endParaRPr lang="en-US"/>
        </a:p>
      </dgm:t>
    </dgm:pt>
    <dgm:pt modelId="{7BB0EAA7-51FE-D94C-8997-26754A8F9A61}">
      <dgm:prSet phldrT="[Text]" custT="1"/>
      <dgm:spPr/>
      <dgm:t>
        <a:bodyPr/>
        <a:lstStyle/>
        <a:p>
          <a:r>
            <a:rPr lang="en-US" sz="1400" dirty="0"/>
            <a:t>10 sites </a:t>
          </a:r>
          <a:r>
            <a:rPr lang="en-US" sz="1400" dirty="0" err="1"/>
            <a:t>pilotes</a:t>
          </a:r>
          <a:endParaRPr lang="en-US" sz="1400" dirty="0"/>
        </a:p>
      </dgm:t>
    </dgm:pt>
    <dgm:pt modelId="{644BDDCF-511D-CA4C-A973-1E2026B03AD9}" type="parTrans" cxnId="{1261CE7A-5882-0D4E-AC12-7FC7516DDA88}">
      <dgm:prSet/>
      <dgm:spPr/>
      <dgm:t>
        <a:bodyPr/>
        <a:lstStyle/>
        <a:p>
          <a:endParaRPr lang="en-US"/>
        </a:p>
      </dgm:t>
    </dgm:pt>
    <dgm:pt modelId="{8ED93A23-F4EE-6847-9F8E-401BC1EBA12B}" type="sibTrans" cxnId="{1261CE7A-5882-0D4E-AC12-7FC7516DDA88}">
      <dgm:prSet/>
      <dgm:spPr/>
      <dgm:t>
        <a:bodyPr/>
        <a:lstStyle/>
        <a:p>
          <a:endParaRPr lang="en-US"/>
        </a:p>
      </dgm:t>
    </dgm:pt>
    <dgm:pt modelId="{2191B741-D423-FD44-A642-BF221663966D}">
      <dgm:prSet phldrT="[Text]" custT="1"/>
      <dgm:spPr/>
      <dgm:t>
        <a:bodyPr/>
        <a:lstStyle/>
        <a:p>
          <a:r>
            <a:rPr lang="en-US" sz="1400" dirty="0"/>
            <a:t>4 </a:t>
          </a:r>
          <a:r>
            <a:rPr lang="en-US" sz="1400" dirty="0" err="1"/>
            <a:t>secters</a:t>
          </a:r>
          <a:endParaRPr lang="en-US" sz="1400" dirty="0"/>
        </a:p>
      </dgm:t>
    </dgm:pt>
    <dgm:pt modelId="{F335B3CE-CA53-2D4E-A09C-B2FDF4599C4E}" type="parTrans" cxnId="{D5D58184-D122-8C45-AD0E-2CEB4A5ED8D0}">
      <dgm:prSet/>
      <dgm:spPr/>
      <dgm:t>
        <a:bodyPr/>
        <a:lstStyle/>
        <a:p>
          <a:endParaRPr lang="en-US"/>
        </a:p>
      </dgm:t>
    </dgm:pt>
    <dgm:pt modelId="{BA63409D-9C83-3E49-A85D-909396CDC9A7}" type="sibTrans" cxnId="{D5D58184-D122-8C45-AD0E-2CEB4A5ED8D0}">
      <dgm:prSet/>
      <dgm:spPr/>
      <dgm:t>
        <a:bodyPr/>
        <a:lstStyle/>
        <a:p>
          <a:endParaRPr lang="en-US"/>
        </a:p>
      </dgm:t>
    </dgm:pt>
    <dgm:pt modelId="{814D8373-CB48-0545-A70C-38BA71551711}">
      <dgm:prSet phldrT="[Text]" custT="1"/>
      <dgm:spPr/>
      <dgm:t>
        <a:bodyPr/>
        <a:lstStyle/>
        <a:p>
          <a:r>
            <a:rPr lang="en-US" sz="1400" dirty="0"/>
            <a:t>Nat., Prov., </a:t>
          </a:r>
          <a:r>
            <a:rPr lang="en-US" sz="1400" dirty="0" err="1"/>
            <a:t>Gouv</a:t>
          </a:r>
          <a:r>
            <a:rPr lang="en-US" sz="1400" dirty="0"/>
            <a:t>.</a:t>
          </a:r>
        </a:p>
      </dgm:t>
    </dgm:pt>
    <dgm:pt modelId="{8D3A0DCF-C6E6-E149-9A3B-37FD3A58DC18}" type="parTrans" cxnId="{C2706644-2DB5-CD47-B74E-5A2D786F34D2}">
      <dgm:prSet/>
      <dgm:spPr/>
      <dgm:t>
        <a:bodyPr/>
        <a:lstStyle/>
        <a:p>
          <a:endParaRPr lang="en-US"/>
        </a:p>
      </dgm:t>
    </dgm:pt>
    <dgm:pt modelId="{D4A76BDD-45B5-3346-AB91-D4E786E99340}" type="sibTrans" cxnId="{C2706644-2DB5-CD47-B74E-5A2D786F34D2}">
      <dgm:prSet/>
      <dgm:spPr/>
      <dgm:t>
        <a:bodyPr/>
        <a:lstStyle/>
        <a:p>
          <a:endParaRPr lang="en-US"/>
        </a:p>
      </dgm:t>
    </dgm:pt>
    <dgm:pt modelId="{A41E7B62-5583-0545-9423-C0062B797023}">
      <dgm:prSet custT="1"/>
      <dgm:spPr/>
      <dgm:t>
        <a:bodyPr/>
        <a:lstStyle/>
        <a:p>
          <a:r>
            <a:rPr lang="en-US" sz="1400" dirty="0"/>
            <a:t>Pour les </a:t>
          </a:r>
          <a:r>
            <a:rPr lang="en-US" sz="1400" dirty="0" err="1"/>
            <a:t>pilotes</a:t>
          </a:r>
          <a:endParaRPr lang="en-US" sz="1400" dirty="0"/>
        </a:p>
      </dgm:t>
    </dgm:pt>
    <dgm:pt modelId="{9EEED4F9-2C03-564F-A8F9-4F0F1EE55E33}" type="sibTrans" cxnId="{C9B27FB3-72D1-954E-8A50-ECC97040425D}">
      <dgm:prSet/>
      <dgm:spPr/>
      <dgm:t>
        <a:bodyPr/>
        <a:lstStyle/>
        <a:p>
          <a:endParaRPr lang="en-US"/>
        </a:p>
      </dgm:t>
    </dgm:pt>
    <dgm:pt modelId="{1B95397F-2552-C74D-96D6-D354F3D384DA}" type="parTrans" cxnId="{C9B27FB3-72D1-954E-8A50-ECC97040425D}">
      <dgm:prSet/>
      <dgm:spPr/>
      <dgm:t>
        <a:bodyPr/>
        <a:lstStyle/>
        <a:p>
          <a:endParaRPr lang="en-US"/>
        </a:p>
      </dgm:t>
    </dgm:pt>
    <dgm:pt modelId="{697F473D-D1E5-024A-BD5A-50359ED13E1E}">
      <dgm:prSet custT="1"/>
      <dgm:spPr/>
      <dgm:t>
        <a:bodyPr/>
        <a:lstStyle/>
        <a:p>
          <a:r>
            <a:rPr lang="en-US" sz="1400" dirty="0"/>
            <a:t>2e phase </a:t>
          </a:r>
          <a:r>
            <a:rPr lang="en-ZA" sz="1400" dirty="0"/>
            <a:t>é</a:t>
          </a:r>
          <a:r>
            <a:rPr lang="en-US" sz="1400" dirty="0" err="1"/>
            <a:t>largie</a:t>
          </a:r>
          <a:r>
            <a:rPr lang="en-US" sz="1400" dirty="0"/>
            <a:t>, post-</a:t>
          </a:r>
          <a:r>
            <a:rPr lang="en-US" sz="1400" dirty="0" err="1"/>
            <a:t>pilotes</a:t>
          </a:r>
          <a:endParaRPr lang="en-US" sz="1400" dirty="0"/>
        </a:p>
      </dgm:t>
    </dgm:pt>
    <dgm:pt modelId="{AAE5FC92-1AA0-C84B-9418-F064315E8E67}" type="sibTrans" cxnId="{A6725600-2194-364B-9FAD-00E9E20B97FB}">
      <dgm:prSet/>
      <dgm:spPr/>
      <dgm:t>
        <a:bodyPr/>
        <a:lstStyle/>
        <a:p>
          <a:endParaRPr lang="en-US"/>
        </a:p>
      </dgm:t>
    </dgm:pt>
    <dgm:pt modelId="{565F8741-243C-4D43-9900-77104032F6F4}" type="parTrans" cxnId="{A6725600-2194-364B-9FAD-00E9E20B97FB}">
      <dgm:prSet/>
      <dgm:spPr/>
      <dgm:t>
        <a:bodyPr/>
        <a:lstStyle/>
        <a:p>
          <a:endParaRPr lang="en-US"/>
        </a:p>
      </dgm:t>
    </dgm:pt>
    <dgm:pt modelId="{280DC5CA-4B4A-E244-8AF2-5F8D204571BB}">
      <dgm:prSet phldrT="[Text]" custT="1"/>
      <dgm:spPr/>
      <dgm:t>
        <a:bodyPr/>
        <a:lstStyle/>
        <a:p>
          <a:r>
            <a:rPr lang="en-ZA" sz="1400" dirty="0" err="1"/>
            <a:t>Principaux</a:t>
          </a:r>
          <a:r>
            <a:rPr lang="en-ZA" sz="1400" dirty="0"/>
            <a:t> </a:t>
          </a:r>
          <a:r>
            <a:rPr lang="en-ZA" sz="1400" dirty="0" err="1"/>
            <a:t>paramètres</a:t>
          </a:r>
          <a:r>
            <a:rPr lang="en-ZA" sz="1400" dirty="0"/>
            <a:t> de conception</a:t>
          </a:r>
          <a:endParaRPr lang="en-US" sz="1400" dirty="0"/>
        </a:p>
      </dgm:t>
    </dgm:pt>
    <dgm:pt modelId="{8CFEA1C0-3169-4747-B0D9-6DA62DC379F4}" type="parTrans" cxnId="{8C226432-FA8C-6941-845C-AB996F966373}">
      <dgm:prSet/>
      <dgm:spPr/>
      <dgm:t>
        <a:bodyPr/>
        <a:lstStyle/>
        <a:p>
          <a:endParaRPr lang="en-GB"/>
        </a:p>
      </dgm:t>
    </dgm:pt>
    <dgm:pt modelId="{6EDA4538-BDE2-6442-A6B8-C3063717C1D3}" type="sibTrans" cxnId="{8C226432-FA8C-6941-845C-AB996F966373}">
      <dgm:prSet/>
      <dgm:spPr/>
      <dgm:t>
        <a:bodyPr/>
        <a:lstStyle/>
        <a:p>
          <a:endParaRPr lang="en-GB"/>
        </a:p>
      </dgm:t>
    </dgm:pt>
    <dgm:pt modelId="{2CF49E58-1F62-40B7-9EB1-C85ECBC0C77B}">
      <dgm:prSet phldrT="[Text]" custT="1"/>
      <dgm:spPr/>
      <dgm:t>
        <a:bodyPr/>
        <a:lstStyle/>
        <a:p>
          <a:r>
            <a:rPr lang="en-ZA" sz="1200" b="0" dirty="0"/>
            <a:t>Recommandations de gouvernance</a:t>
          </a:r>
          <a:endParaRPr lang="en-US" sz="1200" b="0" dirty="0"/>
        </a:p>
      </dgm:t>
    </dgm:pt>
    <dgm:pt modelId="{ED315798-3854-410D-9180-9F702795759B}" type="parTrans" cxnId="{3A24DC1D-0B7F-4B4E-B910-9F516F937777}">
      <dgm:prSet/>
      <dgm:spPr/>
      <dgm:t>
        <a:bodyPr/>
        <a:lstStyle/>
        <a:p>
          <a:endParaRPr lang="en-ZA"/>
        </a:p>
      </dgm:t>
    </dgm:pt>
    <dgm:pt modelId="{584CFC5D-43C0-4548-BAB3-8F66C0594638}" type="sibTrans" cxnId="{3A24DC1D-0B7F-4B4E-B910-9F516F937777}">
      <dgm:prSet/>
      <dgm:spPr/>
      <dgm:t>
        <a:bodyPr/>
        <a:lstStyle/>
        <a:p>
          <a:endParaRPr lang="en-ZA"/>
        </a:p>
      </dgm:t>
    </dgm:pt>
    <dgm:pt modelId="{9895DC76-18CE-8843-AF84-DEDFEEE320BF}" type="pres">
      <dgm:prSet presAssocID="{E3A046F2-85B7-4D42-81B1-B2FAB4047E82}" presName="Name0" presStyleCnt="0">
        <dgm:presLayoutVars>
          <dgm:dir/>
          <dgm:animLvl val="lvl"/>
          <dgm:resizeHandles/>
        </dgm:presLayoutVars>
      </dgm:prSet>
      <dgm:spPr/>
    </dgm:pt>
    <dgm:pt modelId="{ED305CCD-18B5-DA4D-A822-9EBE1CCF0F0E}" type="pres">
      <dgm:prSet presAssocID="{F3748986-92ED-0743-8E2F-8615A3432DA8}" presName="linNode" presStyleCnt="0"/>
      <dgm:spPr/>
    </dgm:pt>
    <dgm:pt modelId="{BF8248EF-8F84-D748-B37E-6EC8171BCA0F}" type="pres">
      <dgm:prSet presAssocID="{F3748986-92ED-0743-8E2F-8615A3432DA8}" presName="parentShp" presStyleLbl="node1" presStyleIdx="0" presStyleCnt="5" custScaleX="18126" custLinFactNeighborX="-49585" custLinFactNeighborY="-3861">
        <dgm:presLayoutVars>
          <dgm:bulletEnabled val="1"/>
        </dgm:presLayoutVars>
      </dgm:prSet>
      <dgm:spPr/>
    </dgm:pt>
    <dgm:pt modelId="{30DD2B27-76F4-7146-B3B8-57F0A55A2FBF}" type="pres">
      <dgm:prSet presAssocID="{F3748986-92ED-0743-8E2F-8615A3432DA8}" presName="childShp" presStyleLbl="bgAccFollowNode1" presStyleIdx="0" presStyleCnt="5" custScaleX="58478" custLinFactNeighborX="-71094" custLinFactNeighborY="5369">
        <dgm:presLayoutVars>
          <dgm:bulletEnabled val="1"/>
        </dgm:presLayoutVars>
      </dgm:prSet>
      <dgm:spPr/>
    </dgm:pt>
    <dgm:pt modelId="{4D9F999F-CD26-EB45-90A1-AC9A904FC41C}" type="pres">
      <dgm:prSet presAssocID="{76B1E1D4-5FF1-7343-AC21-A9587CD4EA8E}" presName="spacing" presStyleCnt="0"/>
      <dgm:spPr/>
    </dgm:pt>
    <dgm:pt modelId="{6DC3A33B-B0C0-8A44-AF91-70631632A26E}" type="pres">
      <dgm:prSet presAssocID="{2AD45854-CBCF-F643-9B8C-B3F5DE20D1E9}" presName="linNode" presStyleCnt="0"/>
      <dgm:spPr/>
    </dgm:pt>
    <dgm:pt modelId="{19CA2C2C-893F-E842-A7DE-0E0FCE2AC3F5}" type="pres">
      <dgm:prSet presAssocID="{2AD45854-CBCF-F643-9B8C-B3F5DE20D1E9}" presName="parentShp" presStyleLbl="node1" presStyleIdx="1" presStyleCnt="5" custScaleX="45162" custLinFactNeighborX="-4183" custLinFactNeighborY="-13693">
        <dgm:presLayoutVars>
          <dgm:bulletEnabled val="1"/>
        </dgm:presLayoutVars>
      </dgm:prSet>
      <dgm:spPr/>
    </dgm:pt>
    <dgm:pt modelId="{CAF1BB58-0D12-B848-A296-B2D962E48758}" type="pres">
      <dgm:prSet presAssocID="{2AD45854-CBCF-F643-9B8C-B3F5DE20D1E9}" presName="childShp" presStyleLbl="bgAccFollowNode1" presStyleIdx="1" presStyleCnt="5" custScaleX="48954" custLinFactNeighborX="-5125" custLinFactNeighborY="-15896">
        <dgm:presLayoutVars>
          <dgm:bulletEnabled val="1"/>
        </dgm:presLayoutVars>
      </dgm:prSet>
      <dgm:spPr/>
    </dgm:pt>
    <dgm:pt modelId="{31876892-1F43-3748-8165-4A2D0003D788}" type="pres">
      <dgm:prSet presAssocID="{4E331A89-052B-FF4B-8F2B-B11EB3CCA784}" presName="spacing" presStyleCnt="0"/>
      <dgm:spPr/>
    </dgm:pt>
    <dgm:pt modelId="{9E77C52A-D277-D443-9BB4-3D23AB733C32}" type="pres">
      <dgm:prSet presAssocID="{73E34D43-0EBD-5240-8E6F-6D25EFB977B4}" presName="linNode" presStyleCnt="0"/>
      <dgm:spPr/>
    </dgm:pt>
    <dgm:pt modelId="{54391167-A2B0-6049-805B-576A35A92A64}" type="pres">
      <dgm:prSet presAssocID="{73E34D43-0EBD-5240-8E6F-6D25EFB977B4}" presName="parentShp" presStyleLbl="node1" presStyleIdx="2" presStyleCnt="5" custScaleX="44505" custLinFactNeighborX="-2587" custLinFactNeighborY="-18702">
        <dgm:presLayoutVars>
          <dgm:bulletEnabled val="1"/>
        </dgm:presLayoutVars>
      </dgm:prSet>
      <dgm:spPr/>
    </dgm:pt>
    <dgm:pt modelId="{774C883A-BB89-2046-B0AD-6528E3E60936}" type="pres">
      <dgm:prSet presAssocID="{73E34D43-0EBD-5240-8E6F-6D25EFB977B4}" presName="childShp" presStyleLbl="bgAccFollowNode1" presStyleIdx="2" presStyleCnt="5" custScaleX="52584" custScaleY="90119" custLinFactNeighborX="-2063" custLinFactNeighborY="-22538">
        <dgm:presLayoutVars>
          <dgm:bulletEnabled val="1"/>
        </dgm:presLayoutVars>
      </dgm:prSet>
      <dgm:spPr/>
    </dgm:pt>
    <dgm:pt modelId="{13CD339F-7088-854B-8B9A-EF942487781A}" type="pres">
      <dgm:prSet presAssocID="{2DE657CB-03BE-7549-8266-60CF9CA9A58A}" presName="spacing" presStyleCnt="0"/>
      <dgm:spPr/>
    </dgm:pt>
    <dgm:pt modelId="{0EC07BC0-3AD4-824A-B558-228BED5A7A3F}" type="pres">
      <dgm:prSet presAssocID="{FFCBE857-0925-A64D-8E8C-F95636A364D2}" presName="linNode" presStyleCnt="0"/>
      <dgm:spPr/>
    </dgm:pt>
    <dgm:pt modelId="{A31C5AF0-29A1-CB4C-9ED6-0179E843C3B3}" type="pres">
      <dgm:prSet presAssocID="{FFCBE857-0925-A64D-8E8C-F95636A364D2}" presName="parentShp" presStyleLbl="node1" presStyleIdx="3" presStyleCnt="5" custScaleX="19587" custLinFactNeighborX="-16697" custLinFactNeighborY="-14737">
        <dgm:presLayoutVars>
          <dgm:bulletEnabled val="1"/>
        </dgm:presLayoutVars>
      </dgm:prSet>
      <dgm:spPr/>
    </dgm:pt>
    <dgm:pt modelId="{13D064F8-27D1-8045-880D-AF280A0D0FC1}" type="pres">
      <dgm:prSet presAssocID="{FFCBE857-0925-A64D-8E8C-F95636A364D2}" presName="childShp" presStyleLbl="bgAccFollowNode1" presStyleIdx="3" presStyleCnt="5" custScaleX="40280" custLinFactNeighborX="-869" custLinFactNeighborY="52930">
        <dgm:presLayoutVars>
          <dgm:bulletEnabled val="1"/>
        </dgm:presLayoutVars>
      </dgm:prSet>
      <dgm:spPr/>
    </dgm:pt>
    <dgm:pt modelId="{EB692A48-B413-3E4A-A3B4-077E9A016610}" type="pres">
      <dgm:prSet presAssocID="{24A271A2-8D98-F145-9301-56FC0AAA1FA9}" presName="spacing" presStyleCnt="0"/>
      <dgm:spPr/>
    </dgm:pt>
    <dgm:pt modelId="{0B229C56-A467-2B4D-B05D-74343B05DF07}" type="pres">
      <dgm:prSet presAssocID="{0F4B077B-FB6E-CB4D-AA07-2F06A7C82F32}" presName="linNode" presStyleCnt="0"/>
      <dgm:spPr/>
    </dgm:pt>
    <dgm:pt modelId="{B346365D-9484-FB49-AD7A-C25B8B84891F}" type="pres">
      <dgm:prSet presAssocID="{0F4B077B-FB6E-CB4D-AA07-2F06A7C82F32}" presName="parentShp" presStyleLbl="node1" presStyleIdx="4" presStyleCnt="5" custScaleX="15817" custScaleY="82825" custLinFactNeighborX="53774" custLinFactNeighborY="-3448">
        <dgm:presLayoutVars>
          <dgm:bulletEnabled val="1"/>
        </dgm:presLayoutVars>
      </dgm:prSet>
      <dgm:spPr/>
    </dgm:pt>
    <dgm:pt modelId="{5770030D-F58C-704E-BB51-0BA027C8E1AA}" type="pres">
      <dgm:prSet presAssocID="{0F4B077B-FB6E-CB4D-AA07-2F06A7C82F32}" presName="childShp" presStyleLbl="bgAccFollowNode1" presStyleIdx="4" presStyleCnt="5" custScaleX="43744" custScaleY="125265" custLinFactNeighborX="84529" custLinFactNeighborY="-233">
        <dgm:presLayoutVars>
          <dgm:bulletEnabled val="1"/>
        </dgm:presLayoutVars>
      </dgm:prSet>
      <dgm:spPr/>
    </dgm:pt>
  </dgm:ptLst>
  <dgm:cxnLst>
    <dgm:cxn modelId="{A6725600-2194-364B-9FAD-00E9E20B97FB}" srcId="{2AD45854-CBCF-F643-9B8C-B3F5DE20D1E9}" destId="{697F473D-D1E5-024A-BD5A-50359ED13E1E}" srcOrd="1" destOrd="0" parTransId="{565F8741-243C-4D43-9900-77104032F6F4}" sibTransId="{AAE5FC92-1AA0-C84B-9418-F064315E8E67}"/>
    <dgm:cxn modelId="{C9AE5A01-5FF1-9A4E-ABD6-A1D0BD7D081E}" type="presOf" srcId="{997455FB-14D4-FC4F-8CDA-26C44E0CA664}" destId="{5770030D-F58C-704E-BB51-0BA027C8E1AA}" srcOrd="0" destOrd="0" presId="urn:microsoft.com/office/officeart/2005/8/layout/vList6"/>
    <dgm:cxn modelId="{CAEF100B-8868-D042-B40C-2D510529ED5C}" srcId="{F3748986-92ED-0743-8E2F-8615A3432DA8}" destId="{3F49A7C2-EB20-5843-8964-68B42111C279}" srcOrd="2" destOrd="0" parTransId="{5B9D5F21-66DA-CC4F-A0BB-2B49F8B99EB8}" sibTransId="{66CB563B-0089-8E49-8930-6AEC9BA2A01C}"/>
    <dgm:cxn modelId="{3A24DC1D-0B7F-4B4E-B910-9F516F937777}" srcId="{0F4B077B-FB6E-CB4D-AA07-2F06A7C82F32}" destId="{2CF49E58-1F62-40B7-9EB1-C85ECBC0C77B}" srcOrd="1" destOrd="0" parTransId="{ED315798-3854-410D-9180-9F702795759B}" sibTransId="{584CFC5D-43C0-4548-BAB3-8F66C0594638}"/>
    <dgm:cxn modelId="{183F2F21-BDB0-084E-A95F-ED18E02E14D3}" type="presOf" srcId="{3F49A7C2-EB20-5843-8964-68B42111C279}" destId="{30DD2B27-76F4-7146-B3B8-57F0A55A2FBF}" srcOrd="0" destOrd="2" presId="urn:microsoft.com/office/officeart/2005/8/layout/vList6"/>
    <dgm:cxn modelId="{48A75729-C122-B44E-94DE-804D493B0D2D}" type="presOf" srcId="{814D8373-CB48-0545-A70C-38BA71551711}" destId="{13D064F8-27D1-8045-880D-AF280A0D0FC1}" srcOrd="0" destOrd="2" presId="urn:microsoft.com/office/officeart/2005/8/layout/vList6"/>
    <dgm:cxn modelId="{8C226432-FA8C-6941-845C-AB996F966373}" srcId="{F3748986-92ED-0743-8E2F-8615A3432DA8}" destId="{280DC5CA-4B4A-E244-8AF2-5F8D204571BB}" srcOrd="1" destOrd="0" parTransId="{8CFEA1C0-3169-4747-B0D9-6DA62DC379F4}" sibTransId="{6EDA4538-BDE2-6442-A6B8-C3063717C1D3}"/>
    <dgm:cxn modelId="{020C5532-C72D-FF4A-97E7-26911B8BE086}" srcId="{0F4B077B-FB6E-CB4D-AA07-2F06A7C82F32}" destId="{997455FB-14D4-FC4F-8CDA-26C44E0CA664}" srcOrd="0" destOrd="0" parTransId="{75F23BF1-EB55-AF4B-BD11-05854E736B49}" sibTransId="{634BB201-F800-9E49-AE89-C6D999DC7F26}"/>
    <dgm:cxn modelId="{568AFD3A-A8B6-C84A-B0F3-BC4CD23DB735}" srcId="{E3A046F2-85B7-4D42-81B1-B2FAB4047E82}" destId="{0F4B077B-FB6E-CB4D-AA07-2F06A7C82F32}" srcOrd="4" destOrd="0" parTransId="{B6274633-8A4B-EC4D-A2D2-72861F538A66}" sibTransId="{2A4B9982-FE9C-184F-AFD2-F5CA07CDDC42}"/>
    <dgm:cxn modelId="{06A94C62-665D-AA46-9758-3062F85F412A}" srcId="{E3A046F2-85B7-4D42-81B1-B2FAB4047E82}" destId="{FFCBE857-0925-A64D-8E8C-F95636A364D2}" srcOrd="3" destOrd="0" parTransId="{CF170588-D7DE-2948-8CC0-265C27CE962D}" sibTransId="{24A271A2-8D98-F145-9301-56FC0AAA1FA9}"/>
    <dgm:cxn modelId="{C2706644-2DB5-CD47-B74E-5A2D786F34D2}" srcId="{FFCBE857-0925-A64D-8E8C-F95636A364D2}" destId="{814D8373-CB48-0545-A70C-38BA71551711}" srcOrd="2" destOrd="0" parTransId="{8D3A0DCF-C6E6-E149-9A3B-37FD3A58DC18}" sibTransId="{D4A76BDD-45B5-3346-AB91-D4E786E99340}"/>
    <dgm:cxn modelId="{38F8A446-9AE5-564F-A717-ED39F943353B}" type="presOf" srcId="{697F473D-D1E5-024A-BD5A-50359ED13E1E}" destId="{CAF1BB58-0D12-B848-A296-B2D962E48758}" srcOrd="0" destOrd="1" presId="urn:microsoft.com/office/officeart/2005/8/layout/vList6"/>
    <dgm:cxn modelId="{4001BC69-23D2-1C48-AAE5-B4E7C7D38D2B}" srcId="{E3A046F2-85B7-4D42-81B1-B2FAB4047E82}" destId="{F3748986-92ED-0743-8E2F-8615A3432DA8}" srcOrd="0" destOrd="0" parTransId="{7B3D43C9-4E05-A045-BDF8-95433D77F98B}" sibTransId="{76B1E1D4-5FF1-7343-AC21-A9587CD4EA8E}"/>
    <dgm:cxn modelId="{1882AD6A-3C67-CD47-A7FA-6608E2142C18}" type="presOf" srcId="{A41E7B62-5583-0545-9423-C0062B797023}" destId="{CAF1BB58-0D12-B848-A296-B2D962E48758}" srcOrd="0" destOrd="0" presId="urn:microsoft.com/office/officeart/2005/8/layout/vList6"/>
    <dgm:cxn modelId="{60D2884D-BC69-3140-A770-E15726C3CCEB}" type="presOf" srcId="{A970A166-B5A9-AE41-830F-E9E3494A1F34}" destId="{774C883A-BB89-2046-B0AD-6528E3E60936}" srcOrd="0" destOrd="1" presId="urn:microsoft.com/office/officeart/2005/8/layout/vList6"/>
    <dgm:cxn modelId="{EA953A73-FBE2-464A-8D9A-025301546377}" type="presOf" srcId="{E3A046F2-85B7-4D42-81B1-B2FAB4047E82}" destId="{9895DC76-18CE-8843-AF84-DEDFEEE320BF}" srcOrd="0" destOrd="0" presId="urn:microsoft.com/office/officeart/2005/8/layout/vList6"/>
    <dgm:cxn modelId="{455BFE77-7B21-9149-A586-D6440809FF26}" type="presOf" srcId="{5E3FF0AC-C50C-A846-8B65-BF2CC5970CF4}" destId="{30DD2B27-76F4-7146-B3B8-57F0A55A2FBF}" srcOrd="0" destOrd="0" presId="urn:microsoft.com/office/officeart/2005/8/layout/vList6"/>
    <dgm:cxn modelId="{1261CE7A-5882-0D4E-AC12-7FC7516DDA88}" srcId="{FFCBE857-0925-A64D-8E8C-F95636A364D2}" destId="{7BB0EAA7-51FE-D94C-8997-26754A8F9A61}" srcOrd="0" destOrd="0" parTransId="{644BDDCF-511D-CA4C-A973-1E2026B03AD9}" sibTransId="{8ED93A23-F4EE-6847-9F8E-401BC1EBA12B}"/>
    <dgm:cxn modelId="{FD3C327D-8F45-8142-8652-3331522464C1}" type="presOf" srcId="{0F4B077B-FB6E-CB4D-AA07-2F06A7C82F32}" destId="{B346365D-9484-FB49-AD7A-C25B8B84891F}" srcOrd="0" destOrd="0" presId="urn:microsoft.com/office/officeart/2005/8/layout/vList6"/>
    <dgm:cxn modelId="{BD8B9080-9FB8-0C47-856B-C629ADE7021B}" srcId="{E3A046F2-85B7-4D42-81B1-B2FAB4047E82}" destId="{73E34D43-0EBD-5240-8E6F-6D25EFB977B4}" srcOrd="2" destOrd="0" parTransId="{BBF7F54B-3AE3-394A-8EC6-1BD1EDF8BFBC}" sibTransId="{2DE657CB-03BE-7549-8266-60CF9CA9A58A}"/>
    <dgm:cxn modelId="{D5D58184-D122-8C45-AD0E-2CEB4A5ED8D0}" srcId="{FFCBE857-0925-A64D-8E8C-F95636A364D2}" destId="{2191B741-D423-FD44-A642-BF221663966D}" srcOrd="1" destOrd="0" parTransId="{F335B3CE-CA53-2D4E-A09C-B2FDF4599C4E}" sibTransId="{BA63409D-9C83-3E49-A85D-909396CDC9A7}"/>
    <dgm:cxn modelId="{D23E4793-EA35-C742-9F27-D2FECA5B67D9}" type="presOf" srcId="{F3748986-92ED-0743-8E2F-8615A3432DA8}" destId="{BF8248EF-8F84-D748-B37E-6EC8171BCA0F}" srcOrd="0" destOrd="0" presId="urn:microsoft.com/office/officeart/2005/8/layout/vList6"/>
    <dgm:cxn modelId="{EDEAB99C-6F96-4459-8F63-EF560581CB69}" type="presOf" srcId="{2CF49E58-1F62-40B7-9EB1-C85ECBC0C77B}" destId="{5770030D-F58C-704E-BB51-0BA027C8E1AA}" srcOrd="0" destOrd="1" presId="urn:microsoft.com/office/officeart/2005/8/layout/vList6"/>
    <dgm:cxn modelId="{E1E875A0-93AD-5F41-A714-ABF85056D628}" type="presOf" srcId="{2AD45854-CBCF-F643-9B8C-B3F5DE20D1E9}" destId="{19CA2C2C-893F-E842-A7DE-0E0FCE2AC3F5}" srcOrd="0" destOrd="0" presId="urn:microsoft.com/office/officeart/2005/8/layout/vList6"/>
    <dgm:cxn modelId="{9A8C67A2-8E7F-C745-A08D-0E0B5287B1D8}" type="presOf" srcId="{7BB0EAA7-51FE-D94C-8997-26754A8F9A61}" destId="{13D064F8-27D1-8045-880D-AF280A0D0FC1}" srcOrd="0" destOrd="0" presId="urn:microsoft.com/office/officeart/2005/8/layout/vList6"/>
    <dgm:cxn modelId="{479B08AC-3927-F949-8A86-6B23BB642AB4}" srcId="{73E34D43-0EBD-5240-8E6F-6D25EFB977B4}" destId="{1EFF6B34-6748-1D4E-8B76-FD2C3A613405}" srcOrd="0" destOrd="0" parTransId="{B212586F-16D5-5B48-AF9B-2A79AF21ADA0}" sibTransId="{8B2DAF2B-629E-7848-80B2-F60408748F19}"/>
    <dgm:cxn modelId="{3A97A3AD-7DF5-B64A-8B86-9E44254994B6}" srcId="{73E34D43-0EBD-5240-8E6F-6D25EFB977B4}" destId="{A970A166-B5A9-AE41-830F-E9E3494A1F34}" srcOrd="1" destOrd="0" parTransId="{A07BCC23-7469-2749-913A-F45CDC1F449F}" sibTransId="{CFCF98BD-E751-8F45-ACB2-A88B459FA072}"/>
    <dgm:cxn modelId="{C9B27FB3-72D1-954E-8A50-ECC97040425D}" srcId="{2AD45854-CBCF-F643-9B8C-B3F5DE20D1E9}" destId="{A41E7B62-5583-0545-9423-C0062B797023}" srcOrd="0" destOrd="0" parTransId="{1B95397F-2552-C74D-96D6-D354F3D384DA}" sibTransId="{9EEED4F9-2C03-564F-A8F9-4F0F1EE55E33}"/>
    <dgm:cxn modelId="{B45E20D1-E178-0046-B589-99B6921E13F4}" type="presOf" srcId="{2191B741-D423-FD44-A642-BF221663966D}" destId="{13D064F8-27D1-8045-880D-AF280A0D0FC1}" srcOrd="0" destOrd="1" presId="urn:microsoft.com/office/officeart/2005/8/layout/vList6"/>
    <dgm:cxn modelId="{064578D1-47EF-3F4D-9D7D-13CD89268481}" srcId="{F3748986-92ED-0743-8E2F-8615A3432DA8}" destId="{5E3FF0AC-C50C-A846-8B65-BF2CC5970CF4}" srcOrd="0" destOrd="0" parTransId="{E5833B63-0BBF-FE48-B726-CB7D9044CFBF}" sibTransId="{5E1BFA46-674F-4B40-9B9B-10B67DE5AC35}"/>
    <dgm:cxn modelId="{5B81E6D7-2893-6F4A-B414-8D86FCA8E1B5}" type="presOf" srcId="{280DC5CA-4B4A-E244-8AF2-5F8D204571BB}" destId="{30DD2B27-76F4-7146-B3B8-57F0A55A2FBF}" srcOrd="0" destOrd="1" presId="urn:microsoft.com/office/officeart/2005/8/layout/vList6"/>
    <dgm:cxn modelId="{72F86DE0-803C-4741-879F-8FBA0F6CF131}" type="presOf" srcId="{FFCBE857-0925-A64D-8E8C-F95636A364D2}" destId="{A31C5AF0-29A1-CB4C-9ED6-0179E843C3B3}" srcOrd="0" destOrd="0" presId="urn:microsoft.com/office/officeart/2005/8/layout/vList6"/>
    <dgm:cxn modelId="{A6851BE3-E072-9B4E-AECF-5852C0F6E12D}" type="presOf" srcId="{1EFF6B34-6748-1D4E-8B76-FD2C3A613405}" destId="{774C883A-BB89-2046-B0AD-6528E3E60936}" srcOrd="0" destOrd="0" presId="urn:microsoft.com/office/officeart/2005/8/layout/vList6"/>
    <dgm:cxn modelId="{EC7F60E3-1292-574C-AA58-505202DD35D9}" srcId="{E3A046F2-85B7-4D42-81B1-B2FAB4047E82}" destId="{2AD45854-CBCF-F643-9B8C-B3F5DE20D1E9}" srcOrd="1" destOrd="0" parTransId="{6859F2E4-7A5A-914A-94BE-516BCE3BC227}" sibTransId="{4E331A89-052B-FF4B-8F2B-B11EB3CCA784}"/>
    <dgm:cxn modelId="{12E1E1E7-E34E-7548-BED8-5201868CCEF6}" type="presOf" srcId="{73E34D43-0EBD-5240-8E6F-6D25EFB977B4}" destId="{54391167-A2B0-6049-805B-576A35A92A64}" srcOrd="0" destOrd="0" presId="urn:microsoft.com/office/officeart/2005/8/layout/vList6"/>
    <dgm:cxn modelId="{7F6579A2-C20C-BC43-968E-0FB3C3DFC6B6}" type="presParOf" srcId="{9895DC76-18CE-8843-AF84-DEDFEEE320BF}" destId="{ED305CCD-18B5-DA4D-A822-9EBE1CCF0F0E}" srcOrd="0" destOrd="0" presId="urn:microsoft.com/office/officeart/2005/8/layout/vList6"/>
    <dgm:cxn modelId="{4C1A02FE-B604-124D-B69E-1BDD5B36A9C0}" type="presParOf" srcId="{ED305CCD-18B5-DA4D-A822-9EBE1CCF0F0E}" destId="{BF8248EF-8F84-D748-B37E-6EC8171BCA0F}" srcOrd="0" destOrd="0" presId="urn:microsoft.com/office/officeart/2005/8/layout/vList6"/>
    <dgm:cxn modelId="{B09BF315-A4A3-0C44-8E7D-932A7A30C60C}" type="presParOf" srcId="{ED305CCD-18B5-DA4D-A822-9EBE1CCF0F0E}" destId="{30DD2B27-76F4-7146-B3B8-57F0A55A2FBF}" srcOrd="1" destOrd="0" presId="urn:microsoft.com/office/officeart/2005/8/layout/vList6"/>
    <dgm:cxn modelId="{DCFDD46E-3144-1D42-889F-8619BC45A4B2}" type="presParOf" srcId="{9895DC76-18CE-8843-AF84-DEDFEEE320BF}" destId="{4D9F999F-CD26-EB45-90A1-AC9A904FC41C}" srcOrd="1" destOrd="0" presId="urn:microsoft.com/office/officeart/2005/8/layout/vList6"/>
    <dgm:cxn modelId="{9D90B947-7661-1045-8EA1-2E5E7F46F4B6}" type="presParOf" srcId="{9895DC76-18CE-8843-AF84-DEDFEEE320BF}" destId="{6DC3A33B-B0C0-8A44-AF91-70631632A26E}" srcOrd="2" destOrd="0" presId="urn:microsoft.com/office/officeart/2005/8/layout/vList6"/>
    <dgm:cxn modelId="{07C3F67B-5B81-114A-A7ED-434B7E23D5DD}" type="presParOf" srcId="{6DC3A33B-B0C0-8A44-AF91-70631632A26E}" destId="{19CA2C2C-893F-E842-A7DE-0E0FCE2AC3F5}" srcOrd="0" destOrd="0" presId="urn:microsoft.com/office/officeart/2005/8/layout/vList6"/>
    <dgm:cxn modelId="{EC9C52A5-3575-5C49-9F36-7AEBA18237BF}" type="presParOf" srcId="{6DC3A33B-B0C0-8A44-AF91-70631632A26E}" destId="{CAF1BB58-0D12-B848-A296-B2D962E48758}" srcOrd="1" destOrd="0" presId="urn:microsoft.com/office/officeart/2005/8/layout/vList6"/>
    <dgm:cxn modelId="{6D04648C-106A-C448-8345-3A6404FCE7F2}" type="presParOf" srcId="{9895DC76-18CE-8843-AF84-DEDFEEE320BF}" destId="{31876892-1F43-3748-8165-4A2D0003D788}" srcOrd="3" destOrd="0" presId="urn:microsoft.com/office/officeart/2005/8/layout/vList6"/>
    <dgm:cxn modelId="{5796D13B-B8FC-9D42-86AB-0776223E9679}" type="presParOf" srcId="{9895DC76-18CE-8843-AF84-DEDFEEE320BF}" destId="{9E77C52A-D277-D443-9BB4-3D23AB733C32}" srcOrd="4" destOrd="0" presId="urn:microsoft.com/office/officeart/2005/8/layout/vList6"/>
    <dgm:cxn modelId="{0C1A8F70-1DEF-594F-B848-16747FC2383B}" type="presParOf" srcId="{9E77C52A-D277-D443-9BB4-3D23AB733C32}" destId="{54391167-A2B0-6049-805B-576A35A92A64}" srcOrd="0" destOrd="0" presId="urn:microsoft.com/office/officeart/2005/8/layout/vList6"/>
    <dgm:cxn modelId="{A608531A-9AE1-BA49-942E-29CD7726DB39}" type="presParOf" srcId="{9E77C52A-D277-D443-9BB4-3D23AB733C32}" destId="{774C883A-BB89-2046-B0AD-6528E3E60936}" srcOrd="1" destOrd="0" presId="urn:microsoft.com/office/officeart/2005/8/layout/vList6"/>
    <dgm:cxn modelId="{F97FDBBD-CA85-6F4A-8F16-C17F3CAD522F}" type="presParOf" srcId="{9895DC76-18CE-8843-AF84-DEDFEEE320BF}" destId="{13CD339F-7088-854B-8B9A-EF942487781A}" srcOrd="5" destOrd="0" presId="urn:microsoft.com/office/officeart/2005/8/layout/vList6"/>
    <dgm:cxn modelId="{71DD878A-DF05-594E-8CBF-9D236474CD4C}" type="presParOf" srcId="{9895DC76-18CE-8843-AF84-DEDFEEE320BF}" destId="{0EC07BC0-3AD4-824A-B558-228BED5A7A3F}" srcOrd="6" destOrd="0" presId="urn:microsoft.com/office/officeart/2005/8/layout/vList6"/>
    <dgm:cxn modelId="{C3A426F8-0D3A-0A4C-85E0-583C79DE6057}" type="presParOf" srcId="{0EC07BC0-3AD4-824A-B558-228BED5A7A3F}" destId="{A31C5AF0-29A1-CB4C-9ED6-0179E843C3B3}" srcOrd="0" destOrd="0" presId="urn:microsoft.com/office/officeart/2005/8/layout/vList6"/>
    <dgm:cxn modelId="{EDF694D0-AD5F-2742-9018-E0713C2C66C0}" type="presParOf" srcId="{0EC07BC0-3AD4-824A-B558-228BED5A7A3F}" destId="{13D064F8-27D1-8045-880D-AF280A0D0FC1}" srcOrd="1" destOrd="0" presId="urn:microsoft.com/office/officeart/2005/8/layout/vList6"/>
    <dgm:cxn modelId="{9481E8BD-8E6A-7341-9189-F5D4B2A0CFA6}" type="presParOf" srcId="{9895DC76-18CE-8843-AF84-DEDFEEE320BF}" destId="{EB692A48-B413-3E4A-A3B4-077E9A016610}" srcOrd="7" destOrd="0" presId="urn:microsoft.com/office/officeart/2005/8/layout/vList6"/>
    <dgm:cxn modelId="{053A174B-2DDA-264D-A7B8-910551C04ADC}" type="presParOf" srcId="{9895DC76-18CE-8843-AF84-DEDFEEE320BF}" destId="{0B229C56-A467-2B4D-B05D-74343B05DF07}" srcOrd="8" destOrd="0" presId="urn:microsoft.com/office/officeart/2005/8/layout/vList6"/>
    <dgm:cxn modelId="{358253DC-1E7E-8D4E-8599-9A62D76A7EBD}" type="presParOf" srcId="{0B229C56-A467-2B4D-B05D-74343B05DF07}" destId="{B346365D-9484-FB49-AD7A-C25B8B84891F}" srcOrd="0" destOrd="0" presId="urn:microsoft.com/office/officeart/2005/8/layout/vList6"/>
    <dgm:cxn modelId="{0B192162-0061-7D44-ACDA-CEA3AE2E0CF6}" type="presParOf" srcId="{0B229C56-A467-2B4D-B05D-74343B05DF07}" destId="{5770030D-F58C-704E-BB51-0BA027C8E1AA}"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D2B27-76F4-7146-B3B8-57F0A55A2FBF}">
      <dsp:nvSpPr>
        <dsp:cNvPr id="0" name=""/>
        <dsp:cNvSpPr/>
      </dsp:nvSpPr>
      <dsp:spPr>
        <a:xfrm>
          <a:off x="896267" y="48649"/>
          <a:ext cx="4113857" cy="86727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Consultation (</a:t>
          </a:r>
          <a:r>
            <a:rPr lang="en-US" sz="1400" kern="1200" dirty="0" err="1"/>
            <a:t>depuis</a:t>
          </a:r>
          <a:r>
            <a:rPr lang="en-US" sz="1400" kern="1200" dirty="0"/>
            <a:t> </a:t>
          </a:r>
          <a:r>
            <a:rPr lang="en-US" sz="1400" kern="1200" dirty="0" err="1"/>
            <a:t>octobre</a:t>
          </a:r>
          <a:r>
            <a:rPr lang="en-US" sz="1400" kern="1200" dirty="0"/>
            <a:t> 2020)</a:t>
          </a:r>
        </a:p>
        <a:p>
          <a:pPr marL="114300" lvl="1" indent="-114300" algn="l" defTabSz="622300">
            <a:lnSpc>
              <a:spcPct val="90000"/>
            </a:lnSpc>
            <a:spcBef>
              <a:spcPct val="0"/>
            </a:spcBef>
            <a:spcAft>
              <a:spcPct val="15000"/>
            </a:spcAft>
            <a:buChar char="•"/>
          </a:pPr>
          <a:r>
            <a:rPr lang="en-ZA" sz="1400" kern="1200" dirty="0" err="1"/>
            <a:t>Principaux</a:t>
          </a:r>
          <a:r>
            <a:rPr lang="en-ZA" sz="1400" kern="1200" dirty="0"/>
            <a:t> </a:t>
          </a:r>
          <a:r>
            <a:rPr lang="en-ZA" sz="1400" kern="1200" dirty="0" err="1"/>
            <a:t>paramètres</a:t>
          </a:r>
          <a:r>
            <a:rPr lang="en-ZA" sz="1400" kern="1200" dirty="0"/>
            <a:t> de conception</a:t>
          </a:r>
          <a:endParaRPr lang="en-US" sz="1400" kern="1200" dirty="0"/>
        </a:p>
        <a:p>
          <a:pPr marL="114300" lvl="1" indent="-114300" algn="l" defTabSz="622300">
            <a:lnSpc>
              <a:spcPct val="90000"/>
            </a:lnSpc>
            <a:spcBef>
              <a:spcPct val="0"/>
            </a:spcBef>
            <a:spcAft>
              <a:spcPct val="15000"/>
            </a:spcAft>
            <a:buChar char="•"/>
          </a:pPr>
          <a:r>
            <a:rPr lang="en-ZA" sz="1400" kern="1200" dirty="0"/>
            <a:t>Développement de matériel</a:t>
          </a:r>
          <a:endParaRPr lang="en-US" sz="1400" kern="1200" dirty="0"/>
        </a:p>
      </dsp:txBody>
      <dsp:txXfrm>
        <a:off x="896267" y="157058"/>
        <a:ext cx="3788629" cy="650456"/>
      </dsp:txXfrm>
    </dsp:sp>
    <dsp:sp modelId="{BF8248EF-8F84-D748-B37E-6EC8171BCA0F}">
      <dsp:nvSpPr>
        <dsp:cNvPr id="0" name=""/>
        <dsp:cNvSpPr/>
      </dsp:nvSpPr>
      <dsp:spPr>
        <a:xfrm>
          <a:off x="0" y="0"/>
          <a:ext cx="850094" cy="8672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ZA" sz="1100" kern="1200" dirty="0"/>
            <a:t>Conception</a:t>
          </a:r>
          <a:endParaRPr lang="en-US" sz="1100" kern="1200" dirty="0"/>
        </a:p>
      </dsp:txBody>
      <dsp:txXfrm>
        <a:off x="41498" y="41498"/>
        <a:ext cx="767098" cy="784278"/>
      </dsp:txXfrm>
    </dsp:sp>
    <dsp:sp modelId="{CAF1BB58-0D12-B848-A296-B2D962E48758}">
      <dsp:nvSpPr>
        <dsp:cNvPr id="0" name=""/>
        <dsp:cNvSpPr/>
      </dsp:nvSpPr>
      <dsp:spPr>
        <a:xfrm>
          <a:off x="4959144" y="818225"/>
          <a:ext cx="3443855" cy="86727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Pour les </a:t>
          </a:r>
          <a:r>
            <a:rPr lang="en-US" sz="1400" kern="1200" dirty="0" err="1"/>
            <a:t>pilotes</a:t>
          </a:r>
          <a:endParaRPr lang="en-US" sz="1400" kern="1200" dirty="0"/>
        </a:p>
        <a:p>
          <a:pPr marL="114300" lvl="1" indent="-114300" algn="l" defTabSz="622300">
            <a:lnSpc>
              <a:spcPct val="90000"/>
            </a:lnSpc>
            <a:spcBef>
              <a:spcPct val="0"/>
            </a:spcBef>
            <a:spcAft>
              <a:spcPct val="15000"/>
            </a:spcAft>
            <a:buChar char="•"/>
          </a:pPr>
          <a:r>
            <a:rPr lang="en-US" sz="1400" kern="1200" dirty="0"/>
            <a:t>2e phase </a:t>
          </a:r>
          <a:r>
            <a:rPr lang="en-ZA" sz="1400" kern="1200" dirty="0"/>
            <a:t>é</a:t>
          </a:r>
          <a:r>
            <a:rPr lang="en-US" sz="1400" kern="1200" dirty="0" err="1"/>
            <a:t>largie</a:t>
          </a:r>
          <a:r>
            <a:rPr lang="en-US" sz="1400" kern="1200" dirty="0"/>
            <a:t>, post-</a:t>
          </a:r>
          <a:r>
            <a:rPr lang="en-US" sz="1400" kern="1200" dirty="0" err="1"/>
            <a:t>pilotes</a:t>
          </a:r>
          <a:endParaRPr lang="en-US" sz="1400" kern="1200" dirty="0"/>
        </a:p>
      </dsp:txBody>
      <dsp:txXfrm>
        <a:off x="4959144" y="926634"/>
        <a:ext cx="3118627" cy="650456"/>
      </dsp:txXfrm>
    </dsp:sp>
    <dsp:sp modelId="{19CA2C2C-893F-E842-A7DE-0E0FCE2AC3F5}">
      <dsp:nvSpPr>
        <dsp:cNvPr id="0" name=""/>
        <dsp:cNvSpPr/>
      </dsp:nvSpPr>
      <dsp:spPr>
        <a:xfrm>
          <a:off x="2787172" y="837331"/>
          <a:ext cx="2118061" cy="8672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r-FR" sz="1600" kern="1200" dirty="0"/>
            <a:t>Évaluations des besoins en compétences</a:t>
          </a:r>
          <a:endParaRPr lang="en-US" sz="1600" kern="1200" dirty="0"/>
        </a:p>
      </dsp:txBody>
      <dsp:txXfrm>
        <a:off x="2829509" y="879668"/>
        <a:ext cx="2033387" cy="782600"/>
      </dsp:txXfrm>
    </dsp:sp>
    <dsp:sp modelId="{774C883A-BB89-2046-B0AD-6528E3E60936}">
      <dsp:nvSpPr>
        <dsp:cNvPr id="0" name=""/>
        <dsp:cNvSpPr/>
      </dsp:nvSpPr>
      <dsp:spPr>
        <a:xfrm>
          <a:off x="4959660" y="1757470"/>
          <a:ext cx="3699221" cy="78157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err="1"/>
            <a:t>Sensibiliser</a:t>
          </a:r>
          <a:endParaRPr lang="en-US" sz="1400" kern="1200" dirty="0"/>
        </a:p>
        <a:p>
          <a:pPr marL="114300" lvl="1" indent="-114300" algn="l" defTabSz="622300">
            <a:lnSpc>
              <a:spcPct val="90000"/>
            </a:lnSpc>
            <a:spcBef>
              <a:spcPct val="0"/>
            </a:spcBef>
            <a:spcAft>
              <a:spcPct val="15000"/>
            </a:spcAft>
            <a:buChar char="•"/>
          </a:pPr>
          <a:r>
            <a:rPr lang="fr-FR" sz="1400" kern="1200" dirty="0"/>
            <a:t>Consulter sur les coûts et avantages probables du MBC</a:t>
          </a:r>
          <a:endParaRPr lang="en-US" sz="1400" kern="1200" dirty="0"/>
        </a:p>
      </dsp:txBody>
      <dsp:txXfrm>
        <a:off x="4959660" y="1855167"/>
        <a:ext cx="3406129" cy="586185"/>
      </dsp:txXfrm>
    </dsp:sp>
    <dsp:sp modelId="{54391167-A2B0-6049-805B-576A35A92A64}">
      <dsp:nvSpPr>
        <dsp:cNvPr id="0" name=""/>
        <dsp:cNvSpPr/>
      </dsp:nvSpPr>
      <dsp:spPr>
        <a:xfrm>
          <a:off x="2787172" y="1747891"/>
          <a:ext cx="2087248" cy="8672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fr-FR" sz="1400" kern="1200" dirty="0"/>
            <a:t>Ateliers de consultation et de sensibilisation</a:t>
          </a:r>
          <a:endParaRPr lang="en-US" sz="1400" kern="1200" dirty="0"/>
        </a:p>
      </dsp:txBody>
      <dsp:txXfrm>
        <a:off x="2829509" y="1790228"/>
        <a:ext cx="2002574" cy="782600"/>
      </dsp:txXfrm>
    </dsp:sp>
    <dsp:sp modelId="{13D064F8-27D1-8045-880D-AF280A0D0FC1}">
      <dsp:nvSpPr>
        <dsp:cNvPr id="0" name=""/>
        <dsp:cNvSpPr/>
      </dsp:nvSpPr>
      <dsp:spPr>
        <a:xfrm>
          <a:off x="4864127" y="3323139"/>
          <a:ext cx="2833649" cy="86727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10 sites </a:t>
          </a:r>
          <a:r>
            <a:rPr lang="en-US" sz="1400" kern="1200" dirty="0" err="1"/>
            <a:t>pilotes</a:t>
          </a:r>
          <a:endParaRPr lang="en-US" sz="1400" kern="1200" dirty="0"/>
        </a:p>
        <a:p>
          <a:pPr marL="114300" lvl="1" indent="-114300" algn="l" defTabSz="622300">
            <a:lnSpc>
              <a:spcPct val="90000"/>
            </a:lnSpc>
            <a:spcBef>
              <a:spcPct val="0"/>
            </a:spcBef>
            <a:spcAft>
              <a:spcPct val="15000"/>
            </a:spcAft>
            <a:buChar char="•"/>
          </a:pPr>
          <a:r>
            <a:rPr lang="en-US" sz="1400" kern="1200" dirty="0"/>
            <a:t>4 </a:t>
          </a:r>
          <a:r>
            <a:rPr lang="en-US" sz="1400" kern="1200" dirty="0" err="1"/>
            <a:t>secters</a:t>
          </a:r>
          <a:endParaRPr lang="en-US" sz="1400" kern="1200" dirty="0"/>
        </a:p>
        <a:p>
          <a:pPr marL="114300" lvl="1" indent="-114300" algn="l" defTabSz="622300">
            <a:lnSpc>
              <a:spcPct val="90000"/>
            </a:lnSpc>
            <a:spcBef>
              <a:spcPct val="0"/>
            </a:spcBef>
            <a:spcAft>
              <a:spcPct val="15000"/>
            </a:spcAft>
            <a:buChar char="•"/>
          </a:pPr>
          <a:r>
            <a:rPr lang="en-US" sz="1400" kern="1200" dirty="0"/>
            <a:t>Nat., Prov., </a:t>
          </a:r>
          <a:r>
            <a:rPr lang="en-US" sz="1400" kern="1200" dirty="0" err="1"/>
            <a:t>Gouv</a:t>
          </a:r>
          <a:r>
            <a:rPr lang="en-US" sz="1400" kern="1200" dirty="0"/>
            <a:t>.</a:t>
          </a:r>
        </a:p>
      </dsp:txBody>
      <dsp:txXfrm>
        <a:off x="4864127" y="3431548"/>
        <a:ext cx="2508421" cy="650456"/>
      </dsp:txXfrm>
    </dsp:sp>
    <dsp:sp modelId="{A31C5AF0-29A1-CB4C-9ED6-0179E843C3B3}">
      <dsp:nvSpPr>
        <dsp:cNvPr id="0" name=""/>
        <dsp:cNvSpPr/>
      </dsp:nvSpPr>
      <dsp:spPr>
        <a:xfrm>
          <a:off x="2811653" y="2736281"/>
          <a:ext cx="918614" cy="8672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Piloting</a:t>
          </a:r>
        </a:p>
      </dsp:txBody>
      <dsp:txXfrm>
        <a:off x="2853990" y="2778618"/>
        <a:ext cx="833940" cy="782600"/>
      </dsp:txXfrm>
    </dsp:sp>
    <dsp:sp modelId="{5770030D-F58C-704E-BB51-0BA027C8E1AA}">
      <dsp:nvSpPr>
        <dsp:cNvPr id="0" name=""/>
        <dsp:cNvSpPr/>
      </dsp:nvSpPr>
      <dsp:spPr>
        <a:xfrm>
          <a:off x="8650467" y="3816072"/>
          <a:ext cx="3074332" cy="108639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fr-FR" sz="1200" b="0" kern="1200" dirty="0"/>
            <a:t>Synthétiser toutes les informations pour le plan d'action de déploiement</a:t>
          </a:r>
          <a:endParaRPr lang="en-US" sz="1200" b="0" kern="1200" dirty="0"/>
        </a:p>
        <a:p>
          <a:pPr marL="114300" lvl="1" indent="-114300" algn="l" defTabSz="533400">
            <a:lnSpc>
              <a:spcPct val="90000"/>
            </a:lnSpc>
            <a:spcBef>
              <a:spcPct val="0"/>
            </a:spcBef>
            <a:spcAft>
              <a:spcPct val="15000"/>
            </a:spcAft>
            <a:buChar char="•"/>
          </a:pPr>
          <a:r>
            <a:rPr lang="en-ZA" sz="1200" b="0" kern="1200" dirty="0"/>
            <a:t>Recommandations de gouvernance</a:t>
          </a:r>
          <a:endParaRPr lang="en-US" sz="1200" b="0" kern="1200" dirty="0"/>
        </a:p>
      </dsp:txBody>
      <dsp:txXfrm>
        <a:off x="8650467" y="3951871"/>
        <a:ext cx="2666935" cy="814793"/>
      </dsp:txXfrm>
    </dsp:sp>
    <dsp:sp modelId="{B346365D-9484-FB49-AD7A-C25B8B84891F}">
      <dsp:nvSpPr>
        <dsp:cNvPr id="0" name=""/>
        <dsp:cNvSpPr/>
      </dsp:nvSpPr>
      <dsp:spPr>
        <a:xfrm>
          <a:off x="7733935" y="3972225"/>
          <a:ext cx="741080" cy="718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dirty="0"/>
            <a:t>Revue</a:t>
          </a:r>
        </a:p>
      </dsp:txBody>
      <dsp:txXfrm>
        <a:off x="7769000" y="4007290"/>
        <a:ext cx="670950" cy="64819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49E819-637D-4CE8-A139-5CB3B1B3295E}" type="datetimeFigureOut">
              <a:rPr lang="en-GB" smtClean="0"/>
              <a:t>27/06/2021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F12DF6-0939-404D-89C0-041875677CBA}" type="slidenum">
              <a:rPr lang="en-GB" smtClean="0"/>
              <a:t>‹#›</a:t>
            </a:fld>
            <a:endParaRPr lang="en-GB"/>
          </a:p>
        </p:txBody>
      </p:sp>
    </p:spTree>
    <p:extLst>
      <p:ext uri="{BB962C8B-B14F-4D97-AF65-F5344CB8AC3E}">
        <p14:creationId xmlns:p14="http://schemas.microsoft.com/office/powerpoint/2010/main" val="2527889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 typeface="Wingdings" panose="05000000000000000000" pitchFamily="2" charset="2"/>
              <a:buChar char="§"/>
            </a:pPr>
            <a:r>
              <a:rPr lang="en-ZA" sz="900" dirty="0"/>
              <a:t>South Africa is endeavouring to manage climate change-related risks. </a:t>
            </a:r>
            <a:r>
              <a:rPr lang="en-GB" sz="900" dirty="0"/>
              <a:t>In particular, the National Treasury recognises the risk climate change poses to fiscal, financial and economic stability and the need to integrate such risks into fiscal and economic policy modelling</a:t>
            </a:r>
          </a:p>
          <a:p>
            <a:pPr marL="0" indent="0" algn="just">
              <a:buNone/>
            </a:pPr>
            <a:endParaRPr lang="en-ZA" sz="900" dirty="0"/>
          </a:p>
          <a:p>
            <a:pPr lvl="0" algn="just">
              <a:buFont typeface="Wingdings" panose="05000000000000000000" pitchFamily="2" charset="2"/>
              <a:buChar char="§"/>
            </a:pPr>
            <a:r>
              <a:rPr lang="en-ZA" sz="900" dirty="0"/>
              <a:t>Support the integration of climate risks into macro-fiscal planning and infrastructure investment by appropriately reflect climate risks and vulnerabilities to efficiently allocate resources and effective response to extreme events.</a:t>
            </a:r>
          </a:p>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68195D-4AF1-2A47-A883-B473E697B9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8840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F12DF6-0939-404D-89C0-041875677CBA}" type="slidenum">
              <a:rPr lang="en-GB" smtClean="0"/>
              <a:t>14</a:t>
            </a:fld>
            <a:endParaRPr lang="en-GB"/>
          </a:p>
        </p:txBody>
      </p:sp>
    </p:spTree>
    <p:extLst>
      <p:ext uri="{BB962C8B-B14F-4D97-AF65-F5344CB8AC3E}">
        <p14:creationId xmlns:p14="http://schemas.microsoft.com/office/powerpoint/2010/main" val="4175953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rPr>
              <a:t>To achieve the targets as set out in this updated NDC will require financial resources, both public and private. The financial implications thus should consider the costs of climate change mitigation, adaptation and a just transition to a low carbon and climate resilient society. Most of these have been costed - in budget bids, in the NCCAS, the IRP, by the World Bank (transition report) - it would require collating these costs, reviewing them for accuracy and overlaps, to come up with an amount. Without understanding the overall financial implications, it is not possible to determine whether financial constraints are a risk in SA not achieving these targets i.e., if we do not know the financial risks, we cannot track or manage these risks. The financial risk has a bearing of both public and private finance</a:t>
            </a:r>
          </a:p>
          <a:p>
            <a:endParaRPr lang="en-ZA" dirty="0"/>
          </a:p>
        </p:txBody>
      </p:sp>
      <p:sp>
        <p:nvSpPr>
          <p:cNvPr id="4" name="Slide Number Placeholder 3"/>
          <p:cNvSpPr>
            <a:spLocks noGrp="1"/>
          </p:cNvSpPr>
          <p:nvPr>
            <p:ph type="sldNum" sz="quarter" idx="10"/>
          </p:nvPr>
        </p:nvSpPr>
        <p:spPr/>
        <p:txBody>
          <a:bodyPr/>
          <a:lstStyle/>
          <a:p>
            <a:fld id="{DB68195D-4AF1-2A47-A883-B473E697B933}" type="slidenum">
              <a:rPr lang="en-US" smtClean="0"/>
              <a:t>4</a:t>
            </a:fld>
            <a:endParaRPr lang="en-US" dirty="0"/>
          </a:p>
        </p:txBody>
      </p:sp>
    </p:spTree>
    <p:extLst>
      <p:ext uri="{BB962C8B-B14F-4D97-AF65-F5344CB8AC3E}">
        <p14:creationId xmlns:p14="http://schemas.microsoft.com/office/powerpoint/2010/main" val="3834960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F12DF6-0939-404D-89C0-041875677CBA}" type="slidenum">
              <a:rPr lang="en-GB" smtClean="0"/>
              <a:t>6</a:t>
            </a:fld>
            <a:endParaRPr lang="en-GB"/>
          </a:p>
        </p:txBody>
      </p:sp>
    </p:spTree>
    <p:extLst>
      <p:ext uri="{BB962C8B-B14F-4D97-AF65-F5344CB8AC3E}">
        <p14:creationId xmlns:p14="http://schemas.microsoft.com/office/powerpoint/2010/main" val="415591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System capacities</a:t>
            </a:r>
            <a:r>
              <a:rPr lang="en-GB" sz="1200" kern="1200" dirty="0">
                <a:solidFill>
                  <a:schemeClr val="tx1"/>
                </a:solidFill>
                <a:effectLst/>
                <a:latin typeface="+mn-lt"/>
                <a:ea typeface="+mn-ea"/>
                <a:cs typeface="+mn-cs"/>
              </a:rPr>
              <a:t>: There are several features of planning and budgeting systems at the three levels of government that is conducive to a CBT system. These include: </a:t>
            </a:r>
            <a:endParaRPr lang="en-ZA"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use of budget programmes (and votes at sub-national level) as the basis for annual rolling plans, which means that once climate relevance is identified in plans, the information can carry through to budget tags more easily.</a:t>
            </a:r>
            <a:endParaRPr lang="en-ZA"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 functional medium term rolling budget planning system, which means that tags once imbedded in the system, will roll over too, easing annual demands once a spending unit is incorporated into the system.</a:t>
            </a:r>
            <a:endParaRPr lang="en-Z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Uniformity of planning, budget submission, budget documentation and expenditure reporting formats at national and provincial levels of government; and across local governments.</a:t>
            </a:r>
            <a:endParaRPr lang="en-Z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use of a single standard chart of accounts at national and provincial level (SCOA) and high use of common accounting and management information systems.</a:t>
            </a:r>
            <a:endParaRPr lang="en-Z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ongoing implementation of a single municipal chart of accounts (mSCOA) at local level, and roll out of standardised specifications for integrated financial management frameworks</a:t>
            </a:r>
            <a:endParaRPr lang="en-Z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System capability to implement tags through budget formats and/or the chart of accounts at all three levels</a:t>
            </a:r>
            <a:endParaRPr lang="en-Z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management of public entities through the Public Finance  Management Act (PFMA), and Municipal Finance Management Act (MFMA) providing a legal basis for requiring reporting on climate expenditure from key entities. </a:t>
            </a:r>
            <a:endParaRPr lang="en-Z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2F12DF6-0939-404D-89C0-041875677CBA}" type="slidenum">
              <a:rPr lang="en-GB" smtClean="0"/>
              <a:t>7</a:t>
            </a:fld>
            <a:endParaRPr lang="en-GB"/>
          </a:p>
        </p:txBody>
      </p:sp>
    </p:spTree>
    <p:extLst>
      <p:ext uri="{BB962C8B-B14F-4D97-AF65-F5344CB8AC3E}">
        <p14:creationId xmlns:p14="http://schemas.microsoft.com/office/powerpoint/2010/main" val="4087437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F12DF6-0939-404D-89C0-041875677CBA}" type="slidenum">
              <a:rPr lang="en-GB" smtClean="0"/>
              <a:t>9</a:t>
            </a:fld>
            <a:endParaRPr lang="en-GB" dirty="0"/>
          </a:p>
        </p:txBody>
      </p:sp>
    </p:spTree>
    <p:extLst>
      <p:ext uri="{BB962C8B-B14F-4D97-AF65-F5344CB8AC3E}">
        <p14:creationId xmlns:p14="http://schemas.microsoft.com/office/powerpoint/2010/main" val="972306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F12DF6-0939-404D-89C0-041875677CBA}" type="slidenum">
              <a:rPr lang="en-GB" smtClean="0"/>
              <a:t>10</a:t>
            </a:fld>
            <a:endParaRPr lang="en-GB"/>
          </a:p>
        </p:txBody>
      </p:sp>
    </p:spTree>
    <p:extLst>
      <p:ext uri="{BB962C8B-B14F-4D97-AF65-F5344CB8AC3E}">
        <p14:creationId xmlns:p14="http://schemas.microsoft.com/office/powerpoint/2010/main" val="2460656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F12DF6-0939-404D-89C0-041875677CBA}" type="slidenum">
              <a:rPr lang="en-GB" smtClean="0"/>
              <a:t>11</a:t>
            </a:fld>
            <a:endParaRPr lang="en-GB"/>
          </a:p>
        </p:txBody>
      </p:sp>
    </p:spTree>
    <p:extLst>
      <p:ext uri="{BB962C8B-B14F-4D97-AF65-F5344CB8AC3E}">
        <p14:creationId xmlns:p14="http://schemas.microsoft.com/office/powerpoint/2010/main" val="2658426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F12DF6-0939-404D-89C0-041875677CBA}" type="slidenum">
              <a:rPr lang="en-GB" smtClean="0"/>
              <a:t>12</a:t>
            </a:fld>
            <a:endParaRPr lang="en-GB" dirty="0"/>
          </a:p>
        </p:txBody>
      </p:sp>
    </p:spTree>
    <p:extLst>
      <p:ext uri="{BB962C8B-B14F-4D97-AF65-F5344CB8AC3E}">
        <p14:creationId xmlns:p14="http://schemas.microsoft.com/office/powerpoint/2010/main" val="2178578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F12DF6-0939-404D-89C0-041875677CBA}" type="slidenum">
              <a:rPr lang="en-GB" smtClean="0"/>
              <a:t>13</a:t>
            </a:fld>
            <a:endParaRPr lang="en-GB"/>
          </a:p>
        </p:txBody>
      </p:sp>
    </p:spTree>
    <p:extLst>
      <p:ext uri="{BB962C8B-B14F-4D97-AF65-F5344CB8AC3E}">
        <p14:creationId xmlns:p14="http://schemas.microsoft.com/office/powerpoint/2010/main" val="332000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2081264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261730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2307603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4161824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7380A3-0DCF-CA4B-A5D1-B055D47D5FDC}"/>
              </a:ext>
            </a:extLst>
          </p:cNvPr>
          <p:cNvPicPr>
            <a:picLocks noChangeAspect="1"/>
          </p:cNvPicPr>
          <p:nvPr/>
        </p:nvPicPr>
        <p:blipFill>
          <a:blip r:embed="rId2"/>
          <a:stretch>
            <a:fillRect/>
          </a:stretch>
        </p:blipFill>
        <p:spPr>
          <a:xfrm>
            <a:off x="1" y="-1"/>
            <a:ext cx="12191999" cy="1206160"/>
          </a:xfrm>
          <a:prstGeom prst="rect">
            <a:avLst/>
          </a:prstGeom>
        </p:spPr>
      </p:pic>
      <p:sp>
        <p:nvSpPr>
          <p:cNvPr id="2" name="Title 1"/>
          <p:cNvSpPr>
            <a:spLocks noGrp="1"/>
          </p:cNvSpPr>
          <p:nvPr>
            <p:ph type="title" hasCustomPrompt="1"/>
          </p:nvPr>
        </p:nvSpPr>
        <p:spPr>
          <a:xfrm>
            <a:off x="207034" y="138024"/>
            <a:ext cx="9535065" cy="974782"/>
          </a:xfrm>
        </p:spPr>
        <p:txBody>
          <a:bodyPr tIns="72000" bIns="0">
            <a:normAutofit/>
          </a:bodyPr>
          <a:lstStyle>
            <a:lvl1pPr>
              <a:lnSpc>
                <a:spcPts val="3400"/>
              </a:lnSpc>
              <a:defRPr lang="en-ZA" sz="3600" b="1" cap="all" baseline="0" smtClean="0">
                <a:solidFill>
                  <a:schemeClr val="bg1"/>
                </a:solidFill>
                <a:effectLst/>
              </a:defRPr>
            </a:lvl1pPr>
          </a:lstStyle>
          <a:p>
            <a:r>
              <a:rPr lang="en-ZA" b="1" dirty="0">
                <a:effectLst/>
                <a:latin typeface="Calibri" panose="020F0502020204030204" pitchFamily="34" charset="0"/>
              </a:rPr>
              <a:t>TYPE HEADING HERE</a:t>
            </a:r>
            <a:endParaRPr lang="en-ZA" dirty="0">
              <a:effectLst/>
              <a:latin typeface="Calibri" panose="020F0502020204030204" pitchFamily="34" charset="0"/>
            </a:endParaRPr>
          </a:p>
        </p:txBody>
      </p:sp>
      <p:sp>
        <p:nvSpPr>
          <p:cNvPr id="3" name="Content Placeholder 2"/>
          <p:cNvSpPr>
            <a:spLocks noGrp="1"/>
          </p:cNvSpPr>
          <p:nvPr>
            <p:ph idx="1"/>
          </p:nvPr>
        </p:nvSpPr>
        <p:spPr>
          <a:xfrm>
            <a:off x="207033" y="1397479"/>
            <a:ext cx="11743427" cy="495156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DA184F46-E541-2648-B50F-883B6E628EB8}"/>
              </a:ext>
            </a:extLst>
          </p:cNvPr>
          <p:cNvSpPr>
            <a:spLocks noGrp="1"/>
          </p:cNvSpPr>
          <p:nvPr>
            <p:ph type="sldNum" sz="quarter" idx="4"/>
          </p:nvPr>
        </p:nvSpPr>
        <p:spPr>
          <a:xfrm>
            <a:off x="4724399" y="6538824"/>
            <a:ext cx="2743200" cy="182653"/>
          </a:xfrm>
          <a:prstGeom prst="rect">
            <a:avLst/>
          </a:prstGeom>
        </p:spPr>
        <p:txBody>
          <a:bodyPr vert="horz" lIns="91440" tIns="45720" rIns="91440" bIns="45720" rtlCol="0" anchor="ctr"/>
          <a:lstStyle>
            <a:lvl1pPr algn="ctr">
              <a:defRPr sz="1200">
                <a:solidFill>
                  <a:schemeClr val="tx1">
                    <a:tint val="75000"/>
                  </a:schemeClr>
                </a:solidFill>
              </a:defRPr>
            </a:lvl1pPr>
          </a:lstStyle>
          <a:p>
            <a:fld id="{A4E67396-EAD7-1246-A93B-5244FF26795F}" type="slidenum">
              <a:rPr lang="en-US" smtClean="0"/>
              <a:pPr/>
              <a:t>‹#›</a:t>
            </a:fld>
            <a:endParaRPr lang="en-US" dirty="0"/>
          </a:p>
        </p:txBody>
      </p:sp>
      <p:pic>
        <p:nvPicPr>
          <p:cNvPr id="6" name="Picture 5">
            <a:extLst>
              <a:ext uri="{FF2B5EF4-FFF2-40B4-BE49-F238E27FC236}">
                <a16:creationId xmlns:a16="http://schemas.microsoft.com/office/drawing/2014/main" id="{BD7380A3-0DCF-CA4B-A5D1-B055D47D5FDC}"/>
              </a:ext>
            </a:extLst>
          </p:cNvPr>
          <p:cNvPicPr>
            <a:picLocks noChangeAspect="1"/>
          </p:cNvPicPr>
          <p:nvPr userDrawn="1"/>
        </p:nvPicPr>
        <p:blipFill>
          <a:blip r:embed="rId2"/>
          <a:stretch>
            <a:fillRect/>
          </a:stretch>
        </p:blipFill>
        <p:spPr>
          <a:xfrm>
            <a:off x="1" y="-1"/>
            <a:ext cx="12191999" cy="1206160"/>
          </a:xfrm>
          <a:prstGeom prst="rect">
            <a:avLst/>
          </a:prstGeom>
        </p:spPr>
      </p:pic>
    </p:spTree>
    <p:extLst>
      <p:ext uri="{BB962C8B-B14F-4D97-AF65-F5344CB8AC3E}">
        <p14:creationId xmlns:p14="http://schemas.microsoft.com/office/powerpoint/2010/main" val="1521557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4020976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431524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3465135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23721369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4044310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296352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7380A3-0DCF-CA4B-A5D1-B055D47D5FDC}"/>
              </a:ext>
            </a:extLst>
          </p:cNvPr>
          <p:cNvPicPr>
            <a:picLocks noChangeAspect="1"/>
          </p:cNvPicPr>
          <p:nvPr userDrawn="1"/>
        </p:nvPicPr>
        <p:blipFill>
          <a:blip r:embed="rId2"/>
          <a:stretch>
            <a:fillRect/>
          </a:stretch>
        </p:blipFill>
        <p:spPr>
          <a:xfrm>
            <a:off x="1" y="-1"/>
            <a:ext cx="12191999" cy="1206160"/>
          </a:xfrm>
          <a:prstGeom prst="rect">
            <a:avLst/>
          </a:prstGeom>
        </p:spPr>
      </p:pic>
      <p:sp>
        <p:nvSpPr>
          <p:cNvPr id="2" name="Title 1"/>
          <p:cNvSpPr>
            <a:spLocks noGrp="1"/>
          </p:cNvSpPr>
          <p:nvPr>
            <p:ph type="title" hasCustomPrompt="1"/>
          </p:nvPr>
        </p:nvSpPr>
        <p:spPr>
          <a:xfrm>
            <a:off x="207034" y="138024"/>
            <a:ext cx="9535065" cy="974782"/>
          </a:xfrm>
        </p:spPr>
        <p:txBody>
          <a:bodyPr tIns="72000" bIns="0">
            <a:normAutofit/>
          </a:bodyPr>
          <a:lstStyle>
            <a:lvl1pPr>
              <a:lnSpc>
                <a:spcPts val="3400"/>
              </a:lnSpc>
              <a:defRPr lang="en-ZA" sz="3600" b="1" cap="all" baseline="0" smtClean="0">
                <a:solidFill>
                  <a:schemeClr val="bg1"/>
                </a:solidFill>
                <a:effectLst/>
              </a:defRPr>
            </a:lvl1pPr>
          </a:lstStyle>
          <a:p>
            <a:r>
              <a:rPr lang="en-ZA" b="1" dirty="0">
                <a:effectLst/>
                <a:latin typeface="Calibri" panose="020F0502020204030204" pitchFamily="34" charset="0"/>
              </a:rPr>
              <a:t>TYPE HEADING HERE</a:t>
            </a:r>
            <a:endParaRPr lang="en-ZA" dirty="0">
              <a:effectLst/>
              <a:latin typeface="Calibri" panose="020F0502020204030204" pitchFamily="34" charset="0"/>
            </a:endParaRPr>
          </a:p>
        </p:txBody>
      </p:sp>
      <p:sp>
        <p:nvSpPr>
          <p:cNvPr id="3" name="Content Placeholder 2"/>
          <p:cNvSpPr>
            <a:spLocks noGrp="1"/>
          </p:cNvSpPr>
          <p:nvPr>
            <p:ph idx="1"/>
          </p:nvPr>
        </p:nvSpPr>
        <p:spPr>
          <a:xfrm>
            <a:off x="207033" y="1397479"/>
            <a:ext cx="11743427" cy="495156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DA184F46-E541-2648-B50F-883B6E628EB8}"/>
              </a:ext>
            </a:extLst>
          </p:cNvPr>
          <p:cNvSpPr>
            <a:spLocks noGrp="1"/>
          </p:cNvSpPr>
          <p:nvPr>
            <p:ph type="sldNum" sz="quarter" idx="4"/>
          </p:nvPr>
        </p:nvSpPr>
        <p:spPr>
          <a:xfrm>
            <a:off x="4724399" y="6538824"/>
            <a:ext cx="2743200" cy="182653"/>
          </a:xfrm>
          <a:prstGeom prst="rect">
            <a:avLst/>
          </a:prstGeom>
        </p:spPr>
        <p:txBody>
          <a:bodyPr vert="horz" lIns="91440" tIns="45720" rIns="91440" bIns="45720" rtlCol="0" anchor="ctr"/>
          <a:lstStyle>
            <a:lvl1pPr algn="ctr">
              <a:defRPr sz="1200">
                <a:solidFill>
                  <a:schemeClr val="tx1">
                    <a:tint val="75000"/>
                  </a:schemeClr>
                </a:solidFill>
              </a:defRPr>
            </a:lvl1pPr>
          </a:lstStyle>
          <a:p>
            <a:fld id="{A4E67396-EAD7-1246-A93B-5244FF26795F}" type="slidenum">
              <a:rPr lang="en-US" smtClean="0"/>
              <a:pPr/>
              <a:t>‹#›</a:t>
            </a:fld>
            <a:endParaRPr lang="en-US" dirty="0"/>
          </a:p>
        </p:txBody>
      </p:sp>
    </p:spTree>
    <p:extLst>
      <p:ext uri="{BB962C8B-B14F-4D97-AF65-F5344CB8AC3E}">
        <p14:creationId xmlns:p14="http://schemas.microsoft.com/office/powerpoint/2010/main" val="41650007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3974574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4275283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2164943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54484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3278485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4135109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329721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299904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716962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2912921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67396-EAD7-1246-A93B-5244FF26795F}" type="slidenum">
              <a:rPr lang="en-US" smtClean="0"/>
              <a:t>‹#›</a:t>
            </a:fld>
            <a:endParaRPr lang="en-US"/>
          </a:p>
        </p:txBody>
      </p:sp>
    </p:spTree>
    <p:extLst>
      <p:ext uri="{BB962C8B-B14F-4D97-AF65-F5344CB8AC3E}">
        <p14:creationId xmlns:p14="http://schemas.microsoft.com/office/powerpoint/2010/main" val="42534686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67396-EAD7-1246-A93B-5244FF26795F}" type="slidenum">
              <a:rPr lang="en-US" smtClean="0"/>
              <a:t>‹#›</a:t>
            </a:fld>
            <a:endParaRPr lang="en-US"/>
          </a:p>
        </p:txBody>
      </p:sp>
    </p:spTree>
    <p:extLst>
      <p:ext uri="{BB962C8B-B14F-4D97-AF65-F5344CB8AC3E}">
        <p14:creationId xmlns:p14="http://schemas.microsoft.com/office/powerpoint/2010/main" val="36602955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8.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3D701C6-9245-C748-9F59-B80F639B385F}"/>
              </a:ext>
            </a:extLst>
          </p:cNvPr>
          <p:cNvPicPr>
            <a:picLocks noChangeAspect="1"/>
          </p:cNvPicPr>
          <p:nvPr/>
        </p:nvPicPr>
        <p:blipFill>
          <a:blip r:embed="rId2"/>
          <a:stretch>
            <a:fillRect/>
          </a:stretch>
        </p:blipFill>
        <p:spPr>
          <a:xfrm>
            <a:off x="329610" y="297712"/>
            <a:ext cx="11578855" cy="6423765"/>
          </a:xfrm>
          <a:prstGeom prst="rect">
            <a:avLst/>
          </a:prstGeom>
        </p:spPr>
      </p:pic>
      <p:sp>
        <p:nvSpPr>
          <p:cNvPr id="2" name="Title 1">
            <a:extLst>
              <a:ext uri="{FF2B5EF4-FFF2-40B4-BE49-F238E27FC236}">
                <a16:creationId xmlns:a16="http://schemas.microsoft.com/office/drawing/2014/main" id="{D117B3C4-C878-1D4B-89BE-1437A3091716}"/>
              </a:ext>
            </a:extLst>
          </p:cNvPr>
          <p:cNvSpPr>
            <a:spLocks noGrp="1"/>
          </p:cNvSpPr>
          <p:nvPr>
            <p:ph type="ctrTitle"/>
          </p:nvPr>
        </p:nvSpPr>
        <p:spPr>
          <a:xfrm>
            <a:off x="733647" y="1093796"/>
            <a:ext cx="10620153" cy="1627632"/>
          </a:xfrm>
        </p:spPr>
        <p:txBody>
          <a:bodyPr anchor="ctr">
            <a:normAutofit/>
          </a:bodyPr>
          <a:lstStyle/>
          <a:p>
            <a:pPr algn="l"/>
            <a:r>
              <a:rPr lang="en-GB" sz="3200" b="1" cap="all" dirty="0" err="1">
                <a:solidFill>
                  <a:schemeClr val="bg1"/>
                </a:solidFill>
                <a:latin typeface="Calibri" panose="020F0502020204030204" pitchFamily="34" charset="0"/>
              </a:rPr>
              <a:t>Marquage</a:t>
            </a:r>
            <a:r>
              <a:rPr lang="en-GB" sz="3200" b="1" cap="all" dirty="0">
                <a:solidFill>
                  <a:schemeClr val="bg1"/>
                </a:solidFill>
                <a:latin typeface="Calibri" panose="020F0502020204030204" pitchFamily="34" charset="0"/>
              </a:rPr>
              <a:t> du budget pour le </a:t>
            </a:r>
            <a:r>
              <a:rPr lang="en-GB" sz="3200" b="1" cap="all" dirty="0" err="1">
                <a:solidFill>
                  <a:schemeClr val="bg1"/>
                </a:solidFill>
                <a:latin typeface="Calibri" panose="020F0502020204030204" pitchFamily="34" charset="0"/>
              </a:rPr>
              <a:t>climat</a:t>
            </a:r>
            <a:r>
              <a:rPr lang="en-GB" sz="3200" b="1" cap="all" dirty="0">
                <a:solidFill>
                  <a:schemeClr val="bg1"/>
                </a:solidFill>
                <a:latin typeface="Calibri" panose="020F0502020204030204" pitchFamily="34" charset="0"/>
              </a:rPr>
              <a:t> en Afrique du </a:t>
            </a:r>
            <a:r>
              <a:rPr lang="en-GB" sz="3200" b="1" cap="all" dirty="0" err="1">
                <a:solidFill>
                  <a:schemeClr val="bg1"/>
                </a:solidFill>
                <a:latin typeface="Calibri" panose="020F0502020204030204" pitchFamily="34" charset="0"/>
              </a:rPr>
              <a:t>sud</a:t>
            </a:r>
            <a:endParaRPr lang="en-ZA" sz="3200" b="1" cap="all" dirty="0">
              <a:solidFill>
                <a:schemeClr val="bg1"/>
              </a:solidFill>
              <a:latin typeface="Calibri" panose="020F0502020204030204" pitchFamily="34" charset="0"/>
            </a:endParaRPr>
          </a:p>
        </p:txBody>
      </p:sp>
      <p:sp>
        <p:nvSpPr>
          <p:cNvPr id="5" name="Title 1">
            <a:extLst>
              <a:ext uri="{FF2B5EF4-FFF2-40B4-BE49-F238E27FC236}">
                <a16:creationId xmlns:a16="http://schemas.microsoft.com/office/drawing/2014/main" id="{404090F6-3175-40DE-B6E3-032D71ACDEB5}"/>
              </a:ext>
            </a:extLst>
          </p:cNvPr>
          <p:cNvSpPr txBox="1">
            <a:spLocks/>
          </p:cNvSpPr>
          <p:nvPr/>
        </p:nvSpPr>
        <p:spPr>
          <a:xfrm>
            <a:off x="1828799" y="3643004"/>
            <a:ext cx="8910085" cy="125346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ZA" sz="1800" dirty="0">
                <a:solidFill>
                  <a:schemeClr val="bg1"/>
                </a:solidFill>
                <a:latin typeface="Calibri" panose="020F0502020204030204" pitchFamily="34" charset="0"/>
              </a:rPr>
              <a:t>Par:</a:t>
            </a:r>
          </a:p>
          <a:p>
            <a:pPr algn="r"/>
            <a:r>
              <a:rPr lang="en-ZA" sz="1800" dirty="0">
                <a:solidFill>
                  <a:schemeClr val="bg1"/>
                </a:solidFill>
                <a:latin typeface="Calibri" panose="020F0502020204030204" pitchFamily="34" charset="0"/>
              </a:rPr>
              <a:t> Gcobisa Magazi| </a:t>
            </a:r>
            <a:r>
              <a:rPr lang="en-ZA" sz="1800" dirty="0" err="1">
                <a:solidFill>
                  <a:schemeClr val="bg1"/>
                </a:solidFill>
                <a:latin typeface="Calibri" panose="020F0502020204030204" pitchFamily="34" charset="0"/>
              </a:rPr>
              <a:t>Trésorerie</a:t>
            </a:r>
            <a:r>
              <a:rPr lang="en-ZA" sz="1800" dirty="0">
                <a:solidFill>
                  <a:schemeClr val="bg1"/>
                </a:solidFill>
                <a:latin typeface="Calibri" panose="020F0502020204030204" pitchFamily="34" charset="0"/>
              </a:rPr>
              <a:t> </a:t>
            </a:r>
            <a:r>
              <a:rPr lang="en-ZA" sz="1800" dirty="0" err="1">
                <a:solidFill>
                  <a:schemeClr val="bg1"/>
                </a:solidFill>
                <a:latin typeface="Calibri" panose="020F0502020204030204" pitchFamily="34" charset="0"/>
              </a:rPr>
              <a:t>nationale</a:t>
            </a:r>
            <a:endParaRPr lang="en-ZA" sz="1800" dirty="0">
              <a:solidFill>
                <a:schemeClr val="bg1"/>
              </a:solidFill>
              <a:latin typeface="Calibri" panose="020F0502020204030204" pitchFamily="34" charset="0"/>
            </a:endParaRPr>
          </a:p>
          <a:p>
            <a:pPr algn="r"/>
            <a:r>
              <a:rPr lang="en-ZA" sz="1800" dirty="0">
                <a:solidFill>
                  <a:schemeClr val="bg1"/>
                </a:solidFill>
                <a:latin typeface="Calibri" panose="020F0502020204030204" pitchFamily="34" charset="0"/>
              </a:rPr>
              <a:t>30 </a:t>
            </a:r>
            <a:r>
              <a:rPr lang="en-ZA" sz="1800" dirty="0" err="1">
                <a:solidFill>
                  <a:schemeClr val="bg1"/>
                </a:solidFill>
                <a:latin typeface="Calibri" panose="020F0502020204030204" pitchFamily="34" charset="0"/>
              </a:rPr>
              <a:t>juin</a:t>
            </a:r>
            <a:r>
              <a:rPr lang="en-ZA" sz="1800" dirty="0">
                <a:solidFill>
                  <a:schemeClr val="bg1"/>
                </a:solidFill>
                <a:latin typeface="Calibri" panose="020F0502020204030204" pitchFamily="34" charset="0"/>
              </a:rPr>
              <a:t> 2021</a:t>
            </a:r>
          </a:p>
        </p:txBody>
      </p:sp>
      <p:sp>
        <p:nvSpPr>
          <p:cNvPr id="3" name="TextBox 2"/>
          <p:cNvSpPr txBox="1"/>
          <p:nvPr/>
        </p:nvSpPr>
        <p:spPr>
          <a:xfrm>
            <a:off x="733647" y="2864367"/>
            <a:ext cx="10005238" cy="646331"/>
          </a:xfrm>
          <a:prstGeom prst="rect">
            <a:avLst/>
          </a:prstGeom>
          <a:noFill/>
        </p:spPr>
        <p:txBody>
          <a:bodyPr wrap="square" rtlCol="0">
            <a:spAutoFit/>
          </a:bodyPr>
          <a:lstStyle/>
          <a:p>
            <a:pPr algn="just"/>
            <a:r>
              <a:rPr lang="fr-FR" dirty="0">
                <a:solidFill>
                  <a:schemeClr val="bg1">
                    <a:lumMod val="95000"/>
                  </a:schemeClr>
                </a:solidFill>
              </a:rPr>
              <a:t>ÉVÉNEMENT D'APPRENTISSAGE PAR LES PAIRS DE CABRI (4</a:t>
            </a:r>
            <a:r>
              <a:rPr lang="fr-FR" baseline="30000" dirty="0">
                <a:solidFill>
                  <a:schemeClr val="bg1">
                    <a:lumMod val="95000"/>
                  </a:schemeClr>
                </a:solidFill>
              </a:rPr>
              <a:t>e</a:t>
            </a:r>
            <a:r>
              <a:rPr lang="fr-FR" dirty="0">
                <a:solidFill>
                  <a:schemeClr val="bg1">
                    <a:lumMod val="95000"/>
                  </a:schemeClr>
                </a:solidFill>
              </a:rPr>
              <a:t> SESSION) : SUIVI DES DÉPENSES, EXÉCUTION DU BUDGET ET AUDIT</a:t>
            </a:r>
            <a:endParaRPr lang="en-ZA" dirty="0">
              <a:solidFill>
                <a:schemeClr val="bg1">
                  <a:lumMod val="95000"/>
                </a:schemeClr>
              </a:solidFill>
            </a:endParaRPr>
          </a:p>
        </p:txBody>
      </p:sp>
    </p:spTree>
    <p:extLst>
      <p:ext uri="{BB962C8B-B14F-4D97-AF65-F5344CB8AC3E}">
        <p14:creationId xmlns:p14="http://schemas.microsoft.com/office/powerpoint/2010/main" val="2796725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055AB-07E8-9449-A693-5BF85BF20BF6}"/>
              </a:ext>
            </a:extLst>
          </p:cNvPr>
          <p:cNvSpPr>
            <a:spLocks noGrp="1"/>
          </p:cNvSpPr>
          <p:nvPr>
            <p:ph type="title"/>
          </p:nvPr>
        </p:nvSpPr>
        <p:spPr>
          <a:xfrm>
            <a:off x="442913" y="0"/>
            <a:ext cx="10737112" cy="1325563"/>
          </a:xfrm>
        </p:spPr>
        <p:txBody>
          <a:bodyPr/>
          <a:lstStyle/>
          <a:p>
            <a:r>
              <a:rPr lang="fr-FR" dirty="0"/>
              <a:t>Paramètres de conception : </a:t>
            </a:r>
            <a:br>
              <a:rPr lang="fr-FR" dirty="0"/>
            </a:br>
            <a:r>
              <a:rPr lang="fr-FR" dirty="0"/>
              <a:t>pertinence du cc 2</a:t>
            </a:r>
            <a:endParaRPr lang="en-US" dirty="0"/>
          </a:p>
        </p:txBody>
      </p:sp>
      <p:sp>
        <p:nvSpPr>
          <p:cNvPr id="3" name="Content Placeholder 2">
            <a:extLst>
              <a:ext uri="{FF2B5EF4-FFF2-40B4-BE49-F238E27FC236}">
                <a16:creationId xmlns:a16="http://schemas.microsoft.com/office/drawing/2014/main" id="{982A206F-1394-124E-A72B-1AD32D6B9517}"/>
              </a:ext>
            </a:extLst>
          </p:cNvPr>
          <p:cNvSpPr>
            <a:spLocks noGrp="1"/>
          </p:cNvSpPr>
          <p:nvPr>
            <p:ph idx="1"/>
          </p:nvPr>
        </p:nvSpPr>
        <p:spPr>
          <a:xfrm>
            <a:off x="488156" y="1358176"/>
            <a:ext cx="11215688" cy="4561020"/>
          </a:xfrm>
        </p:spPr>
        <p:txBody>
          <a:bodyPr>
            <a:normAutofit fontScale="70000" lnSpcReduction="20000"/>
          </a:bodyPr>
          <a:lstStyle/>
          <a:p>
            <a:r>
              <a:rPr lang="fr-FR" b="1" dirty="0"/>
              <a:t>Évaluation du degré de pertinence fondée sur les avantages par rapport aux objectifs</a:t>
            </a:r>
          </a:p>
          <a:p>
            <a:pPr>
              <a:buFontTx/>
              <a:buChar char="-"/>
            </a:pPr>
            <a:r>
              <a:rPr lang="fr-FR" sz="2000" dirty="0"/>
              <a:t>Basé sur les objectifs : degré auquel les objectifs sont pertinents pour l'atténuation ou l'adaptation au changement climatique </a:t>
            </a:r>
          </a:p>
          <a:p>
            <a:pPr>
              <a:buFontTx/>
              <a:buChar char="-"/>
            </a:pPr>
            <a:r>
              <a:rPr lang="fr-FR" sz="2000" dirty="0"/>
              <a:t>Basé sur les bénéfices : différence entre les dépenses de bénéfices générées dans le cadre du statu quo par rapport au changement climatique</a:t>
            </a:r>
          </a:p>
          <a:p>
            <a:pPr>
              <a:buFontTx/>
              <a:buChar char="-"/>
            </a:pPr>
            <a:r>
              <a:rPr lang="fr-FR" sz="2000" dirty="0"/>
              <a:t>Les deux utilisent des méthodologies pour évaluer de manière cohérente</a:t>
            </a:r>
          </a:p>
          <a:p>
            <a:r>
              <a:rPr lang="fr-FR" b="1" dirty="0"/>
              <a:t>Décision clé, car le système « de base » doit être l'un ou l'autre</a:t>
            </a:r>
          </a:p>
          <a:p>
            <a:pPr>
              <a:buFontTx/>
              <a:buChar char="-"/>
            </a:pPr>
            <a:r>
              <a:rPr lang="fr-FR" sz="2000" dirty="0"/>
              <a:t>Les préférences des parties prenantes sur l'un ou l'autre sont mitigées</a:t>
            </a:r>
          </a:p>
          <a:p>
            <a:pPr>
              <a:buFontTx/>
              <a:buChar char="-"/>
            </a:pPr>
            <a:r>
              <a:rPr lang="fr-FR" sz="2000" dirty="0"/>
              <a:t>Les pilotes testeront donc les deux (évaluation rapide basée sur les bénéfices)</a:t>
            </a:r>
          </a:p>
          <a:p>
            <a:r>
              <a:rPr lang="fr-FR" b="1" dirty="0"/>
              <a:t>S'il est basé sur des objectifs, utilisera l'approche ajustée des marqueurs de Rio pour marquer</a:t>
            </a:r>
          </a:p>
          <a:p>
            <a:pPr>
              <a:buFontTx/>
              <a:buChar char="-"/>
            </a:pPr>
            <a:r>
              <a:rPr lang="fr-FR" sz="2100" dirty="0"/>
              <a:t>Principal, Important, Mineur, Non-ciblé</a:t>
            </a:r>
          </a:p>
          <a:p>
            <a:pPr>
              <a:buFontTx/>
              <a:buChar char="-"/>
            </a:pPr>
            <a:r>
              <a:rPr lang="fr-FR" sz="2100" dirty="0"/>
              <a:t>Puis évaluer selon le score</a:t>
            </a:r>
          </a:p>
          <a:p>
            <a:r>
              <a:rPr lang="fr-FR" b="1" dirty="0"/>
              <a:t>Intérêt en Afrique du sud pour inclure une évaluation basée sur les avantages en raison de l'intérêt pour l'efficacité</a:t>
            </a:r>
          </a:p>
          <a:p>
            <a:pPr>
              <a:buFontTx/>
              <a:buChar char="-"/>
            </a:pPr>
            <a:r>
              <a:rPr lang="fr-FR" sz="2100" dirty="0"/>
              <a:t>Le système de base est une option</a:t>
            </a:r>
          </a:p>
          <a:p>
            <a:pPr>
              <a:buFontTx/>
              <a:buChar char="-"/>
            </a:pPr>
            <a:r>
              <a:rPr lang="fr-FR" sz="2100" dirty="0"/>
              <a:t>En outre, un lien à sens unique ou bidirectionnel vers les évaluations d'impact du changement climatique</a:t>
            </a:r>
            <a:endParaRPr lang="en-US" dirty="0">
              <a:solidFill>
                <a:schemeClr val="accent5">
                  <a:lumMod val="50000"/>
                </a:schemeClr>
              </a:solidFill>
            </a:endParaRPr>
          </a:p>
        </p:txBody>
      </p:sp>
      <p:sp>
        <p:nvSpPr>
          <p:cNvPr id="6" name="Slide Number Placeholder 5"/>
          <p:cNvSpPr>
            <a:spLocks noGrp="1"/>
          </p:cNvSpPr>
          <p:nvPr>
            <p:ph type="sldNum" sz="quarter" idx="4"/>
          </p:nvPr>
        </p:nvSpPr>
        <p:spPr/>
        <p:txBody>
          <a:bodyPr/>
          <a:lstStyle/>
          <a:p>
            <a:fld id="{A4E67396-EAD7-1246-A93B-5244FF26795F}" type="slidenum">
              <a:rPr lang="en-US" smtClean="0"/>
              <a:pPr/>
              <a:t>10</a:t>
            </a:fld>
            <a:endParaRPr lang="en-US" dirty="0"/>
          </a:p>
        </p:txBody>
      </p:sp>
    </p:spTree>
    <p:extLst>
      <p:ext uri="{BB962C8B-B14F-4D97-AF65-F5344CB8AC3E}">
        <p14:creationId xmlns:p14="http://schemas.microsoft.com/office/powerpoint/2010/main" val="3516046666"/>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69992-BC58-C640-A2AA-218C18670F9A}"/>
              </a:ext>
            </a:extLst>
          </p:cNvPr>
          <p:cNvSpPr>
            <a:spLocks noGrp="1"/>
          </p:cNvSpPr>
          <p:nvPr>
            <p:ph type="title"/>
          </p:nvPr>
        </p:nvSpPr>
        <p:spPr>
          <a:xfrm>
            <a:off x="0" y="123825"/>
            <a:ext cx="11799094" cy="1325563"/>
          </a:xfrm>
        </p:spPr>
        <p:txBody>
          <a:bodyPr>
            <a:normAutofit/>
          </a:bodyPr>
          <a:lstStyle/>
          <a:p>
            <a:r>
              <a:rPr lang="fr-FR" sz="2400" dirty="0"/>
              <a:t>Paramètres de conception clés : positionnement dans le cycle de </a:t>
            </a:r>
            <a:br>
              <a:rPr lang="fr-FR" sz="2400" dirty="0"/>
            </a:br>
            <a:r>
              <a:rPr lang="fr-FR" sz="2400" dirty="0"/>
              <a:t>gestion des ressources de l'Afrique du Sud</a:t>
            </a:r>
            <a:endParaRPr lang="en-US" sz="2400" dirty="0"/>
          </a:p>
        </p:txBody>
      </p:sp>
      <p:sp>
        <p:nvSpPr>
          <p:cNvPr id="3" name="Content Placeholder 2">
            <a:extLst>
              <a:ext uri="{FF2B5EF4-FFF2-40B4-BE49-F238E27FC236}">
                <a16:creationId xmlns:a16="http://schemas.microsoft.com/office/drawing/2014/main" id="{E99B0A1B-5ECD-0D42-AC4F-A53C5A3831BB}"/>
              </a:ext>
            </a:extLst>
          </p:cNvPr>
          <p:cNvSpPr>
            <a:spLocks noGrp="1"/>
          </p:cNvSpPr>
          <p:nvPr>
            <p:ph idx="1"/>
          </p:nvPr>
        </p:nvSpPr>
        <p:spPr>
          <a:xfrm>
            <a:off x="0" y="1462088"/>
            <a:ext cx="11196638" cy="4740407"/>
          </a:xfrm>
        </p:spPr>
        <p:txBody>
          <a:bodyPr>
            <a:normAutofit fontScale="70000" lnSpcReduction="20000"/>
          </a:bodyPr>
          <a:lstStyle/>
          <a:p>
            <a:r>
              <a:rPr lang="en-US" sz="2100" b="1" dirty="0" err="1"/>
              <a:t>Positionnement</a:t>
            </a:r>
            <a:r>
              <a:rPr lang="en-US" sz="2100" b="1" dirty="0"/>
              <a:t> du </a:t>
            </a:r>
            <a:r>
              <a:rPr lang="en-US" sz="2100" b="1" dirty="0" err="1"/>
              <a:t>système</a:t>
            </a:r>
            <a:endParaRPr lang="en-US" sz="2100" b="1" dirty="0"/>
          </a:p>
          <a:p>
            <a:pPr marL="0" indent="0">
              <a:buNone/>
            </a:pPr>
            <a:r>
              <a:rPr lang="en-US" sz="2100" b="1" dirty="0"/>
              <a:t>Pour le budget principal</a:t>
            </a:r>
          </a:p>
          <a:p>
            <a:pPr lvl="1"/>
            <a:r>
              <a:rPr lang="fr-FR" sz="2300" dirty="0"/>
              <a:t>Les marqueurs sont identifiés, développés hors système -&gt; utilise ensuite le système pour marquer/générer des rapports</a:t>
            </a:r>
          </a:p>
          <a:p>
            <a:pPr lvl="1"/>
            <a:r>
              <a:rPr lang="fr-FR" sz="2300" dirty="0"/>
              <a:t>Bilan annuel après le premier développement</a:t>
            </a:r>
          </a:p>
          <a:p>
            <a:pPr lvl="1"/>
            <a:r>
              <a:rPr lang="fr-FR" sz="2300" dirty="0"/>
              <a:t>Intégré dans les systèmes de planification, de budgétisation et d'exécution</a:t>
            </a:r>
          </a:p>
          <a:p>
            <a:pPr lvl="1"/>
            <a:r>
              <a:rPr lang="en-US" sz="2300" dirty="0"/>
              <a:t>Works with programmes/sub-programmes and votes/sub-votes</a:t>
            </a:r>
          </a:p>
          <a:p>
            <a:pPr lvl="1"/>
            <a:r>
              <a:rPr lang="fr-FR" sz="2300" dirty="0"/>
              <a:t>Il faut penser à l'harmonisation avec les autres marqueurs en place</a:t>
            </a:r>
          </a:p>
          <a:p>
            <a:pPr lvl="1"/>
            <a:r>
              <a:rPr lang="fr-FR" sz="2300" dirty="0"/>
              <a:t>Pour le financement des donateurs</a:t>
            </a:r>
          </a:p>
          <a:p>
            <a:pPr lvl="1"/>
            <a:r>
              <a:rPr lang="fr-FR" sz="2300" dirty="0"/>
              <a:t>Au sein du système de gestion de l'APD – discussion avec l’IDC</a:t>
            </a:r>
            <a:endParaRPr lang="en-US" sz="2300" dirty="0"/>
          </a:p>
          <a:p>
            <a:r>
              <a:rPr lang="en-US" sz="2100" b="1" dirty="0" err="1"/>
              <a:t>Processus</a:t>
            </a:r>
            <a:r>
              <a:rPr lang="en-US" sz="2100" b="1" dirty="0"/>
              <a:t> de marquage</a:t>
            </a:r>
          </a:p>
          <a:p>
            <a:pPr lvl="1"/>
            <a:r>
              <a:rPr lang="fr-FR" sz="2100" dirty="0"/>
              <a:t>Dans le cycle de planification et de budgétisation</a:t>
            </a:r>
          </a:p>
          <a:p>
            <a:pPr lvl="1"/>
            <a:r>
              <a:rPr lang="fr-FR" sz="2100" dirty="0"/>
              <a:t>Première identification par les unités de dépenses, validation au niveau central (au niveau national provincial et local)</a:t>
            </a:r>
          </a:p>
          <a:p>
            <a:pPr lvl="1"/>
            <a:r>
              <a:rPr lang="fr-FR" sz="2100" dirty="0"/>
              <a:t>Gouvernance du système pas encore discutée – après les pilotes</a:t>
            </a:r>
          </a:p>
          <a:p>
            <a:pPr lvl="1"/>
            <a:r>
              <a:rPr lang="fr-FR" sz="2100" dirty="0"/>
              <a:t>Attente que les informations MBC figureront dans le processus budgétaire</a:t>
            </a:r>
          </a:p>
          <a:p>
            <a:pPr lvl="1"/>
            <a:r>
              <a:rPr lang="fr-FR" sz="2100" dirty="0"/>
              <a:t>Discussion sur comment et dans quel but se situe le pilote de la TN</a:t>
            </a:r>
          </a:p>
          <a:p>
            <a:r>
              <a:rPr lang="en-US" sz="2100" b="1" dirty="0"/>
              <a:t>Le reporting</a:t>
            </a:r>
          </a:p>
          <a:p>
            <a:pPr lvl="1"/>
            <a:r>
              <a:rPr lang="fr-FR" sz="2100" dirty="0"/>
              <a:t>L'attente d’un certain niveau de rapport dans la documentation budgétaire</a:t>
            </a:r>
          </a:p>
          <a:p>
            <a:pPr lvl="1"/>
            <a:r>
              <a:rPr lang="fr-FR" sz="2100" dirty="0"/>
              <a:t>Mais aussi, des rapports séparés réguliers</a:t>
            </a:r>
            <a:endParaRPr lang="en-US" sz="2100" dirty="0">
              <a:solidFill>
                <a:schemeClr val="accent5">
                  <a:lumMod val="50000"/>
                </a:schemeClr>
              </a:solidFill>
            </a:endParaRPr>
          </a:p>
          <a:p>
            <a:pPr marL="0" indent="0">
              <a:buNone/>
            </a:pPr>
            <a:endParaRPr lang="en-US" dirty="0"/>
          </a:p>
        </p:txBody>
      </p:sp>
      <p:sp>
        <p:nvSpPr>
          <p:cNvPr id="4" name="Slide Number Placeholder 3"/>
          <p:cNvSpPr>
            <a:spLocks noGrp="1"/>
          </p:cNvSpPr>
          <p:nvPr>
            <p:ph type="sldNum" sz="quarter" idx="4"/>
          </p:nvPr>
        </p:nvSpPr>
        <p:spPr/>
        <p:txBody>
          <a:bodyPr/>
          <a:lstStyle/>
          <a:p>
            <a:fld id="{9DA73713-55B9-3B41-B88A-C125CC4BAA15}" type="slidenum">
              <a:rPr lang="en-GB" smtClean="0"/>
              <a:pPr/>
              <a:t>11</a:t>
            </a:fld>
            <a:endParaRPr lang="en-GB" dirty="0"/>
          </a:p>
        </p:txBody>
      </p:sp>
      <p:sp>
        <p:nvSpPr>
          <p:cNvPr id="5" name="Slide Number Placeholder 4">
            <a:extLst>
              <a:ext uri="{FF2B5EF4-FFF2-40B4-BE49-F238E27FC236}">
                <a16:creationId xmlns:a16="http://schemas.microsoft.com/office/drawing/2014/main" id="{0D03BDD6-F113-5347-A68F-5EE60BB4845E}"/>
              </a:ext>
            </a:extLst>
          </p:cNvPr>
          <p:cNvSpPr txBox="1">
            <a:spLocks/>
          </p:cNvSpPr>
          <p:nvPr/>
        </p:nvSpPr>
        <p:spPr>
          <a:xfrm>
            <a:off x="9251576" y="6356350"/>
            <a:ext cx="210222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E41127-3D30-4731-8800-3B0F2619CBBC}" type="slidenum">
              <a:rPr lang="en-GB" smtClean="0"/>
              <a:pPr/>
              <a:t>11</a:t>
            </a:fld>
            <a:endParaRPr lang="en-GB" dirty="0"/>
          </a:p>
        </p:txBody>
      </p:sp>
    </p:spTree>
    <p:extLst>
      <p:ext uri="{BB962C8B-B14F-4D97-AF65-F5344CB8AC3E}">
        <p14:creationId xmlns:p14="http://schemas.microsoft.com/office/powerpoint/2010/main" val="185421529"/>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914C0F15-D13C-4041-B576-8076124C5FB4}"/>
              </a:ext>
            </a:extLst>
          </p:cNvPr>
          <p:cNvGrpSpPr/>
          <p:nvPr/>
        </p:nvGrpSpPr>
        <p:grpSpPr>
          <a:xfrm>
            <a:off x="5708821" y="4406322"/>
            <a:ext cx="2682083" cy="731992"/>
            <a:chOff x="5273736" y="2367477"/>
            <a:chExt cx="1814776" cy="797663"/>
          </a:xfrm>
        </p:grpSpPr>
        <p:sp>
          <p:nvSpPr>
            <p:cNvPr id="29" name="Right Arrow 28">
              <a:extLst>
                <a:ext uri="{FF2B5EF4-FFF2-40B4-BE49-F238E27FC236}">
                  <a16:creationId xmlns:a16="http://schemas.microsoft.com/office/drawing/2014/main" id="{C11A58EC-9E3B-CE43-8E89-2186A2FF8596}"/>
                </a:ext>
              </a:extLst>
            </p:cNvPr>
            <p:cNvSpPr/>
            <p:nvPr/>
          </p:nvSpPr>
          <p:spPr>
            <a:xfrm>
              <a:off x="5273736" y="2367477"/>
              <a:ext cx="1814776" cy="797663"/>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0" name="Right Arrow 4">
              <a:extLst>
                <a:ext uri="{FF2B5EF4-FFF2-40B4-BE49-F238E27FC236}">
                  <a16:creationId xmlns:a16="http://schemas.microsoft.com/office/drawing/2014/main" id="{3BF50B0D-CA62-B74B-BDEC-0B2EC6263A8F}"/>
                </a:ext>
              </a:extLst>
            </p:cNvPr>
            <p:cNvSpPr txBox="1"/>
            <p:nvPr/>
          </p:nvSpPr>
          <p:spPr>
            <a:xfrm>
              <a:off x="5273736" y="2467185"/>
              <a:ext cx="1480482" cy="55163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1 – 2 exchanges with other CBT countries</a:t>
              </a:r>
            </a:p>
          </p:txBody>
        </p:sp>
      </p:grpSp>
      <p:sp>
        <p:nvSpPr>
          <p:cNvPr id="2" name="Title 1">
            <a:extLst>
              <a:ext uri="{FF2B5EF4-FFF2-40B4-BE49-F238E27FC236}">
                <a16:creationId xmlns:a16="http://schemas.microsoft.com/office/drawing/2014/main" id="{199B0322-C5C9-D649-88B4-763D081276FA}"/>
              </a:ext>
            </a:extLst>
          </p:cNvPr>
          <p:cNvSpPr>
            <a:spLocks noGrp="1"/>
          </p:cNvSpPr>
          <p:nvPr>
            <p:ph type="title"/>
          </p:nvPr>
        </p:nvSpPr>
        <p:spPr>
          <a:xfrm>
            <a:off x="24964" y="370490"/>
            <a:ext cx="10515600" cy="384022"/>
          </a:xfrm>
        </p:spPr>
        <p:txBody>
          <a:bodyPr>
            <a:normAutofit fontScale="90000"/>
          </a:bodyPr>
          <a:lstStyle/>
          <a:p>
            <a:r>
              <a:rPr lang="en-US" dirty="0" err="1"/>
              <a:t>Processus</a:t>
            </a:r>
            <a:r>
              <a:rPr lang="en-US" dirty="0"/>
              <a:t> de </a:t>
            </a:r>
            <a:r>
              <a:rPr lang="en-US" dirty="0" err="1"/>
              <a:t>projet</a:t>
            </a:r>
            <a:r>
              <a:rPr lang="en-US" dirty="0"/>
              <a:t> MBC</a:t>
            </a:r>
          </a:p>
        </p:txBody>
      </p:sp>
      <p:graphicFrame>
        <p:nvGraphicFramePr>
          <p:cNvPr id="4" name="Content Placeholder 3">
            <a:extLst>
              <a:ext uri="{FF2B5EF4-FFF2-40B4-BE49-F238E27FC236}">
                <a16:creationId xmlns:a16="http://schemas.microsoft.com/office/drawing/2014/main" id="{572B6F8F-380C-B441-A154-6C6638E4B3C8}"/>
              </a:ext>
            </a:extLst>
          </p:cNvPr>
          <p:cNvGraphicFramePr>
            <a:graphicFrameLocks noGrp="1"/>
          </p:cNvGraphicFramePr>
          <p:nvPr>
            <p:ph idx="1"/>
            <p:extLst>
              <p:ext uri="{D42A27DB-BD31-4B8C-83A1-F6EECF244321}">
                <p14:modId xmlns:p14="http://schemas.microsoft.com/office/powerpoint/2010/main" val="3023404309"/>
              </p:ext>
            </p:extLst>
          </p:nvPr>
        </p:nvGraphicFramePr>
        <p:xfrm>
          <a:off x="199080" y="1741877"/>
          <a:ext cx="11724800" cy="49065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7" name="Straight Arrow Connector 6">
            <a:extLst>
              <a:ext uri="{FF2B5EF4-FFF2-40B4-BE49-F238E27FC236}">
                <a16:creationId xmlns:a16="http://schemas.microsoft.com/office/drawing/2014/main" id="{0F8583F7-20FA-E540-A919-73C6A21CBF79}"/>
              </a:ext>
            </a:extLst>
          </p:cNvPr>
          <p:cNvCxnSpPr/>
          <p:nvPr/>
        </p:nvCxnSpPr>
        <p:spPr>
          <a:xfrm flipV="1">
            <a:off x="538755" y="1490874"/>
            <a:ext cx="11271292" cy="7142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995167E-FD45-4241-9808-7D110E729BE9}"/>
              </a:ext>
            </a:extLst>
          </p:cNvPr>
          <p:cNvCxnSpPr>
            <a:cxnSpLocks/>
          </p:cNvCxnSpPr>
          <p:nvPr/>
        </p:nvCxnSpPr>
        <p:spPr>
          <a:xfrm flipV="1">
            <a:off x="838199" y="1369178"/>
            <a:ext cx="0" cy="12169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CF5F1A2-36E4-894B-9E13-EF81AD76CA1C}"/>
              </a:ext>
            </a:extLst>
          </p:cNvPr>
          <p:cNvSpPr/>
          <p:nvPr/>
        </p:nvSpPr>
        <p:spPr>
          <a:xfrm>
            <a:off x="631375" y="1127413"/>
            <a:ext cx="519833" cy="1983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solidFill>
                  <a:schemeClr val="tx1"/>
                </a:solidFill>
              </a:rPr>
              <a:t>Janv</a:t>
            </a:r>
            <a:r>
              <a:rPr lang="en-US" sz="1050" dirty="0">
                <a:solidFill>
                  <a:schemeClr val="tx1"/>
                </a:solidFill>
              </a:rPr>
              <a:t>.</a:t>
            </a:r>
            <a:endParaRPr lang="en-US" dirty="0">
              <a:solidFill>
                <a:schemeClr val="tx1"/>
              </a:solidFill>
            </a:endParaRPr>
          </a:p>
        </p:txBody>
      </p:sp>
      <p:cxnSp>
        <p:nvCxnSpPr>
          <p:cNvPr id="12" name="Straight Connector 11">
            <a:extLst>
              <a:ext uri="{FF2B5EF4-FFF2-40B4-BE49-F238E27FC236}">
                <a16:creationId xmlns:a16="http://schemas.microsoft.com/office/drawing/2014/main" id="{3BE32D65-EC4D-D24E-8923-D59C033C2C7B}"/>
              </a:ext>
            </a:extLst>
          </p:cNvPr>
          <p:cNvCxnSpPr>
            <a:cxnSpLocks/>
          </p:cNvCxnSpPr>
          <p:nvPr/>
        </p:nvCxnSpPr>
        <p:spPr>
          <a:xfrm flipV="1">
            <a:off x="10693609" y="1369178"/>
            <a:ext cx="0" cy="12169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3C82FEE-C2BF-B543-8985-28BA69C19F76}"/>
              </a:ext>
            </a:extLst>
          </p:cNvPr>
          <p:cNvSpPr/>
          <p:nvPr/>
        </p:nvSpPr>
        <p:spPr>
          <a:xfrm>
            <a:off x="9654450" y="1001822"/>
            <a:ext cx="2069937" cy="538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solidFill>
                  <a:schemeClr val="tx1"/>
                </a:solidFill>
              </a:rPr>
              <a:t>Déc</a:t>
            </a:r>
            <a:endParaRPr lang="fr-FR" dirty="0">
              <a:solidFill>
                <a:schemeClr val="tx1"/>
              </a:solidFill>
            </a:endParaRPr>
          </a:p>
        </p:txBody>
      </p:sp>
      <p:cxnSp>
        <p:nvCxnSpPr>
          <p:cNvPr id="14" name="Straight Connector 13">
            <a:extLst>
              <a:ext uri="{FF2B5EF4-FFF2-40B4-BE49-F238E27FC236}">
                <a16:creationId xmlns:a16="http://schemas.microsoft.com/office/drawing/2014/main" id="{1D126F77-70CD-944F-99B2-216EF10ACE43}"/>
              </a:ext>
            </a:extLst>
          </p:cNvPr>
          <p:cNvCxnSpPr>
            <a:cxnSpLocks/>
          </p:cNvCxnSpPr>
          <p:nvPr/>
        </p:nvCxnSpPr>
        <p:spPr>
          <a:xfrm flipV="1">
            <a:off x="5620221" y="1016845"/>
            <a:ext cx="0" cy="12169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64C8EBB-F982-494E-9FE8-E32A788F1725}"/>
              </a:ext>
            </a:extLst>
          </p:cNvPr>
          <p:cNvSpPr/>
          <p:nvPr/>
        </p:nvSpPr>
        <p:spPr>
          <a:xfrm>
            <a:off x="5409937" y="1033769"/>
            <a:ext cx="413647" cy="222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solidFill>
                  <a:schemeClr val="tx1"/>
                </a:solidFill>
              </a:rPr>
              <a:t>Juil</a:t>
            </a:r>
            <a:r>
              <a:rPr lang="en-US" sz="1050" dirty="0">
                <a:solidFill>
                  <a:schemeClr val="tx1"/>
                </a:solidFill>
              </a:rPr>
              <a:t>.</a:t>
            </a:r>
            <a:endParaRPr lang="en-US" dirty="0">
              <a:solidFill>
                <a:schemeClr val="tx1"/>
              </a:solidFill>
            </a:endParaRPr>
          </a:p>
        </p:txBody>
      </p:sp>
      <p:cxnSp>
        <p:nvCxnSpPr>
          <p:cNvPr id="16" name="Straight Connector 15">
            <a:extLst>
              <a:ext uri="{FF2B5EF4-FFF2-40B4-BE49-F238E27FC236}">
                <a16:creationId xmlns:a16="http://schemas.microsoft.com/office/drawing/2014/main" id="{BF85B644-389E-5E40-92B1-7A86A4C6D6B1}"/>
              </a:ext>
            </a:extLst>
          </p:cNvPr>
          <p:cNvCxnSpPr>
            <a:cxnSpLocks/>
          </p:cNvCxnSpPr>
          <p:nvPr/>
        </p:nvCxnSpPr>
        <p:spPr>
          <a:xfrm flipV="1">
            <a:off x="3107232" y="1362747"/>
            <a:ext cx="0" cy="12169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69A0DB1-0CAF-584F-831C-D8CAD2B33C64}"/>
              </a:ext>
            </a:extLst>
          </p:cNvPr>
          <p:cNvSpPr/>
          <p:nvPr/>
        </p:nvSpPr>
        <p:spPr>
          <a:xfrm>
            <a:off x="2913108" y="1103373"/>
            <a:ext cx="413647" cy="222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solidFill>
                  <a:schemeClr val="tx1"/>
                </a:solidFill>
              </a:rPr>
              <a:t>Avr</a:t>
            </a:r>
            <a:r>
              <a:rPr lang="en-US" sz="1050" dirty="0">
                <a:solidFill>
                  <a:schemeClr val="tx1"/>
                </a:solidFill>
              </a:rPr>
              <a:t>.</a:t>
            </a:r>
            <a:endParaRPr lang="en-US" dirty="0">
              <a:solidFill>
                <a:schemeClr val="tx1"/>
              </a:solidFill>
            </a:endParaRPr>
          </a:p>
        </p:txBody>
      </p:sp>
      <p:cxnSp>
        <p:nvCxnSpPr>
          <p:cNvPr id="18" name="Straight Connector 17">
            <a:extLst>
              <a:ext uri="{FF2B5EF4-FFF2-40B4-BE49-F238E27FC236}">
                <a16:creationId xmlns:a16="http://schemas.microsoft.com/office/drawing/2014/main" id="{E7E130E7-693D-9846-B654-24646C3F0D73}"/>
              </a:ext>
            </a:extLst>
          </p:cNvPr>
          <p:cNvCxnSpPr>
            <a:cxnSpLocks/>
          </p:cNvCxnSpPr>
          <p:nvPr/>
        </p:nvCxnSpPr>
        <p:spPr>
          <a:xfrm flipV="1">
            <a:off x="8184080" y="1369178"/>
            <a:ext cx="0" cy="12169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4EFD6B98-8C13-7D4A-87BB-076AD96F131E}"/>
              </a:ext>
            </a:extLst>
          </p:cNvPr>
          <p:cNvSpPr/>
          <p:nvPr/>
        </p:nvSpPr>
        <p:spPr>
          <a:xfrm>
            <a:off x="7984407" y="1170540"/>
            <a:ext cx="413647" cy="222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Oct</a:t>
            </a:r>
            <a:endParaRPr lang="en-US" dirty="0">
              <a:solidFill>
                <a:schemeClr val="tx1"/>
              </a:solidFill>
            </a:endParaRPr>
          </a:p>
        </p:txBody>
      </p:sp>
      <p:sp>
        <p:nvSpPr>
          <p:cNvPr id="20" name="Oval 19">
            <a:extLst>
              <a:ext uri="{FF2B5EF4-FFF2-40B4-BE49-F238E27FC236}">
                <a16:creationId xmlns:a16="http://schemas.microsoft.com/office/drawing/2014/main" id="{F77C3486-31C4-EE4D-8866-AC344F50283C}"/>
              </a:ext>
            </a:extLst>
          </p:cNvPr>
          <p:cNvSpPr/>
          <p:nvPr/>
        </p:nvSpPr>
        <p:spPr>
          <a:xfrm>
            <a:off x="4982075" y="1251919"/>
            <a:ext cx="1264024" cy="875354"/>
          </a:xfrm>
          <a:prstGeom prst="ellips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rgbClr val="3B4A6A"/>
                </a:solidFill>
              </a:rPr>
              <a:t>Matériels</a:t>
            </a:r>
            <a:endParaRPr lang="en-US" sz="1400" dirty="0">
              <a:solidFill>
                <a:srgbClr val="3B4A6A"/>
              </a:solidFill>
            </a:endParaRPr>
          </a:p>
        </p:txBody>
      </p:sp>
      <p:sp>
        <p:nvSpPr>
          <p:cNvPr id="21" name="Oval 20">
            <a:extLst>
              <a:ext uri="{FF2B5EF4-FFF2-40B4-BE49-F238E27FC236}">
                <a16:creationId xmlns:a16="http://schemas.microsoft.com/office/drawing/2014/main" id="{ECDC6003-1BE9-D24D-92C2-5D490F766B50}"/>
              </a:ext>
            </a:extLst>
          </p:cNvPr>
          <p:cNvSpPr/>
          <p:nvPr/>
        </p:nvSpPr>
        <p:spPr>
          <a:xfrm>
            <a:off x="7669893" y="1835811"/>
            <a:ext cx="1506134" cy="1034268"/>
          </a:xfrm>
          <a:prstGeom prst="ellips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rgbClr val="3B4A6A"/>
                </a:solidFill>
              </a:rPr>
              <a:t>Évaluation des besoins en capacités</a:t>
            </a:r>
            <a:endParaRPr lang="en-US" sz="1200" dirty="0">
              <a:solidFill>
                <a:srgbClr val="3B4A6A"/>
              </a:solidFill>
            </a:endParaRPr>
          </a:p>
        </p:txBody>
      </p:sp>
      <p:sp>
        <p:nvSpPr>
          <p:cNvPr id="22" name="Oval 21">
            <a:extLst>
              <a:ext uri="{FF2B5EF4-FFF2-40B4-BE49-F238E27FC236}">
                <a16:creationId xmlns:a16="http://schemas.microsoft.com/office/drawing/2014/main" id="{4CA4F493-03F5-834C-91E8-E1DCEBA474DE}"/>
              </a:ext>
            </a:extLst>
          </p:cNvPr>
          <p:cNvSpPr/>
          <p:nvPr/>
        </p:nvSpPr>
        <p:spPr>
          <a:xfrm>
            <a:off x="7768262" y="2725699"/>
            <a:ext cx="1349234" cy="1034268"/>
          </a:xfrm>
          <a:prstGeom prst="ellips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rgbClr val="3B4A6A"/>
                </a:solidFill>
              </a:rPr>
              <a:t>Note sur les coûts et les avantages du MBC</a:t>
            </a:r>
            <a:endParaRPr lang="en-US" sz="1400" dirty="0">
              <a:solidFill>
                <a:srgbClr val="3B4A6A"/>
              </a:solidFill>
            </a:endParaRPr>
          </a:p>
        </p:txBody>
      </p:sp>
      <p:sp>
        <p:nvSpPr>
          <p:cNvPr id="23" name="Oval 22">
            <a:extLst>
              <a:ext uri="{FF2B5EF4-FFF2-40B4-BE49-F238E27FC236}">
                <a16:creationId xmlns:a16="http://schemas.microsoft.com/office/drawing/2014/main" id="{623AA1F1-1648-C440-BE97-C650711AAC35}"/>
              </a:ext>
            </a:extLst>
          </p:cNvPr>
          <p:cNvSpPr/>
          <p:nvPr/>
        </p:nvSpPr>
        <p:spPr>
          <a:xfrm>
            <a:off x="7766095" y="3720920"/>
            <a:ext cx="1349234" cy="928935"/>
          </a:xfrm>
          <a:prstGeom prst="ellips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B4A6A"/>
                </a:solidFill>
              </a:rPr>
              <a:t>Rapport sur les </a:t>
            </a:r>
            <a:r>
              <a:rPr lang="en-US" sz="1400" dirty="0" err="1">
                <a:solidFill>
                  <a:srgbClr val="3B4A6A"/>
                </a:solidFill>
              </a:rPr>
              <a:t>pilotes</a:t>
            </a:r>
            <a:endParaRPr lang="en-US" sz="1400" dirty="0">
              <a:solidFill>
                <a:srgbClr val="3B4A6A"/>
              </a:solidFill>
            </a:endParaRPr>
          </a:p>
        </p:txBody>
      </p:sp>
      <p:sp>
        <p:nvSpPr>
          <p:cNvPr id="24" name="Oval 23">
            <a:extLst>
              <a:ext uri="{FF2B5EF4-FFF2-40B4-BE49-F238E27FC236}">
                <a16:creationId xmlns:a16="http://schemas.microsoft.com/office/drawing/2014/main" id="{D5200A8C-4D44-0F46-A0EA-75615C05369A}"/>
              </a:ext>
            </a:extLst>
          </p:cNvPr>
          <p:cNvSpPr/>
          <p:nvPr/>
        </p:nvSpPr>
        <p:spPr>
          <a:xfrm>
            <a:off x="10540564" y="4327684"/>
            <a:ext cx="1506134" cy="1150991"/>
          </a:xfrm>
          <a:prstGeom prst="ellips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rgbClr val="3B4A6A"/>
                </a:solidFill>
              </a:rPr>
              <a:t>Plan d'action de déploiement et </a:t>
            </a:r>
            <a:r>
              <a:rPr lang="fr-FR" sz="1100" dirty="0" err="1">
                <a:solidFill>
                  <a:srgbClr val="3B4A6A"/>
                </a:solidFill>
              </a:rPr>
              <a:t>recommandati-ons</a:t>
            </a:r>
            <a:r>
              <a:rPr lang="fr-FR" sz="1100" dirty="0">
                <a:solidFill>
                  <a:srgbClr val="3B4A6A"/>
                </a:solidFill>
              </a:rPr>
              <a:t> de gouvernance</a:t>
            </a:r>
            <a:endParaRPr lang="en-US" sz="1100" dirty="0">
              <a:solidFill>
                <a:srgbClr val="3B4A6A"/>
              </a:solidFill>
            </a:endParaRPr>
          </a:p>
        </p:txBody>
      </p:sp>
      <p:sp>
        <p:nvSpPr>
          <p:cNvPr id="3" name="Rounded Rectangle 2">
            <a:extLst>
              <a:ext uri="{FF2B5EF4-FFF2-40B4-BE49-F238E27FC236}">
                <a16:creationId xmlns:a16="http://schemas.microsoft.com/office/drawing/2014/main" id="{7961C078-31E0-0744-B7E0-A6B677D27101}"/>
              </a:ext>
            </a:extLst>
          </p:cNvPr>
          <p:cNvSpPr/>
          <p:nvPr/>
        </p:nvSpPr>
        <p:spPr>
          <a:xfrm>
            <a:off x="262327" y="2754275"/>
            <a:ext cx="2604702" cy="311294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accent5">
                    <a:lumMod val="50000"/>
                  </a:schemeClr>
                </a:solidFill>
              </a:rPr>
              <a:t>Consultation avec </a:t>
            </a:r>
            <a:r>
              <a:rPr lang="fr-FR" sz="1600" b="1" dirty="0">
                <a:solidFill>
                  <a:schemeClr val="accent5">
                    <a:lumMod val="50000"/>
                  </a:schemeClr>
                </a:solidFill>
              </a:rPr>
              <a:t>les principales parties prenantes</a:t>
            </a:r>
          </a:p>
          <a:p>
            <a:pPr algn="ctr"/>
            <a:r>
              <a:rPr lang="fr-FR" sz="1600" dirty="0">
                <a:solidFill>
                  <a:schemeClr val="accent5">
                    <a:lumMod val="50000"/>
                  </a:schemeClr>
                </a:solidFill>
              </a:rPr>
              <a:t>Par exemple. DFFE, DPME, NPCS, </a:t>
            </a:r>
            <a:r>
              <a:rPr lang="fr-FR" sz="1600" dirty="0" err="1">
                <a:solidFill>
                  <a:schemeClr val="accent5">
                    <a:lumMod val="50000"/>
                  </a:schemeClr>
                </a:solidFill>
              </a:rPr>
              <a:t>DCoG</a:t>
            </a:r>
            <a:r>
              <a:rPr lang="fr-FR" sz="1600" dirty="0">
                <a:solidFill>
                  <a:schemeClr val="accent5">
                    <a:lumMod val="50000"/>
                  </a:schemeClr>
                </a:solidFill>
              </a:rPr>
              <a:t>, </a:t>
            </a:r>
            <a:r>
              <a:rPr lang="fr-FR" sz="1600" dirty="0" err="1">
                <a:solidFill>
                  <a:schemeClr val="accent5">
                    <a:lumMod val="50000"/>
                  </a:schemeClr>
                </a:solidFill>
              </a:rPr>
              <a:t>DoT</a:t>
            </a:r>
            <a:r>
              <a:rPr lang="fr-FR" sz="1600" dirty="0">
                <a:solidFill>
                  <a:schemeClr val="accent5">
                    <a:lumMod val="50000"/>
                  </a:schemeClr>
                </a:solidFill>
              </a:rPr>
              <a:t>, </a:t>
            </a:r>
            <a:r>
              <a:rPr lang="fr-FR" sz="1600" dirty="0" err="1">
                <a:solidFill>
                  <a:schemeClr val="accent5">
                    <a:lumMod val="50000"/>
                  </a:schemeClr>
                </a:solidFill>
              </a:rPr>
              <a:t>DoWS</a:t>
            </a:r>
            <a:r>
              <a:rPr lang="fr-FR" sz="1600" dirty="0">
                <a:solidFill>
                  <a:schemeClr val="accent5">
                    <a:lumMod val="50000"/>
                  </a:schemeClr>
                </a:solidFill>
              </a:rPr>
              <a:t>, </a:t>
            </a:r>
            <a:r>
              <a:rPr lang="fr-FR" sz="1600" dirty="0" err="1">
                <a:solidFill>
                  <a:schemeClr val="accent5">
                    <a:lumMod val="50000"/>
                  </a:schemeClr>
                </a:solidFill>
              </a:rPr>
              <a:t>DoE</a:t>
            </a:r>
            <a:r>
              <a:rPr lang="fr-FR" sz="1600" dirty="0">
                <a:solidFill>
                  <a:schemeClr val="accent5">
                    <a:lumMod val="50000"/>
                  </a:schemeClr>
                </a:solidFill>
              </a:rPr>
              <a:t>, Trésors provinciaux, départements, métros via </a:t>
            </a:r>
            <a:r>
              <a:rPr lang="fr-FR" sz="1600" b="1" dirty="0">
                <a:solidFill>
                  <a:schemeClr val="accent5">
                    <a:lumMod val="50000"/>
                  </a:schemeClr>
                </a:solidFill>
              </a:rPr>
              <a:t>Comité Consultatif </a:t>
            </a:r>
            <a:r>
              <a:rPr lang="fr-FR" sz="1600" dirty="0">
                <a:solidFill>
                  <a:schemeClr val="accent5">
                    <a:lumMod val="50000"/>
                  </a:schemeClr>
                </a:solidFill>
              </a:rPr>
              <a:t>et directement</a:t>
            </a:r>
          </a:p>
          <a:p>
            <a:pPr algn="ctr"/>
            <a:r>
              <a:rPr lang="fr-FR" sz="1600" dirty="0">
                <a:solidFill>
                  <a:schemeClr val="accent5">
                    <a:lumMod val="50000"/>
                  </a:schemeClr>
                </a:solidFill>
              </a:rPr>
              <a:t>Avec unités </a:t>
            </a:r>
            <a:r>
              <a:rPr lang="fr-FR" sz="1600" b="1" dirty="0">
                <a:solidFill>
                  <a:schemeClr val="accent5">
                    <a:lumMod val="50000"/>
                  </a:schemeClr>
                </a:solidFill>
              </a:rPr>
              <a:t>TN</a:t>
            </a:r>
            <a:r>
              <a:rPr lang="fr-FR" sz="1600" dirty="0">
                <a:solidFill>
                  <a:schemeClr val="accent5">
                    <a:lumMod val="50000"/>
                  </a:schemeClr>
                </a:solidFill>
              </a:rPr>
              <a:t> via </a:t>
            </a:r>
            <a:r>
              <a:rPr lang="fr-FR" sz="1600" b="1" i="1" dirty="0">
                <a:solidFill>
                  <a:schemeClr val="accent5">
                    <a:lumMod val="50000"/>
                  </a:schemeClr>
                </a:solidFill>
              </a:rPr>
              <a:t>NTWG</a:t>
            </a:r>
            <a:r>
              <a:rPr lang="fr-FR" sz="1600" dirty="0">
                <a:solidFill>
                  <a:schemeClr val="accent5">
                    <a:lumMod val="50000"/>
                  </a:schemeClr>
                </a:solidFill>
              </a:rPr>
              <a:t> sur CC et directement</a:t>
            </a:r>
            <a:endParaRPr lang="en-US" sz="1600" dirty="0">
              <a:solidFill>
                <a:schemeClr val="accent5">
                  <a:lumMod val="50000"/>
                </a:schemeClr>
              </a:solidFill>
            </a:endParaRPr>
          </a:p>
        </p:txBody>
      </p:sp>
      <p:sp>
        <p:nvSpPr>
          <p:cNvPr id="6" name="Diamond 5">
            <a:extLst>
              <a:ext uri="{FF2B5EF4-FFF2-40B4-BE49-F238E27FC236}">
                <a16:creationId xmlns:a16="http://schemas.microsoft.com/office/drawing/2014/main" id="{C0AC5496-28CE-D243-8CC6-5587B3969A3D}"/>
              </a:ext>
            </a:extLst>
          </p:cNvPr>
          <p:cNvSpPr/>
          <p:nvPr/>
        </p:nvSpPr>
        <p:spPr>
          <a:xfrm>
            <a:off x="9236724" y="2003140"/>
            <a:ext cx="1815589" cy="1951508"/>
          </a:xfrm>
          <a:prstGeom prst="diamond">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accent5">
                    <a:lumMod val="50000"/>
                  </a:schemeClr>
                </a:solidFill>
              </a:rPr>
              <a:t>Possibilité de Phase 2, pour travailler sur le MBC dans les EP</a:t>
            </a:r>
            <a:endParaRPr lang="en-US" sz="1200" dirty="0">
              <a:solidFill>
                <a:schemeClr val="accent5">
                  <a:lumMod val="50000"/>
                </a:schemeClr>
              </a:solidFill>
            </a:endParaRPr>
          </a:p>
        </p:txBody>
      </p:sp>
      <p:sp>
        <p:nvSpPr>
          <p:cNvPr id="8" name="Right Arrow 7">
            <a:extLst>
              <a:ext uri="{FF2B5EF4-FFF2-40B4-BE49-F238E27FC236}">
                <a16:creationId xmlns:a16="http://schemas.microsoft.com/office/drawing/2014/main" id="{6D865909-94AF-E447-9AF9-BCA0260612FB}"/>
              </a:ext>
            </a:extLst>
          </p:cNvPr>
          <p:cNvSpPr/>
          <p:nvPr/>
        </p:nvSpPr>
        <p:spPr>
          <a:xfrm>
            <a:off x="10693609" y="2754275"/>
            <a:ext cx="1116438" cy="517134"/>
          </a:xfrm>
          <a:prstGeom prst="rightArrow">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accent5">
                    <a:lumMod val="50000"/>
                  </a:schemeClr>
                </a:solidFill>
              </a:rPr>
              <a:t>à Mai 2021</a:t>
            </a:r>
          </a:p>
        </p:txBody>
      </p:sp>
      <p:grpSp>
        <p:nvGrpSpPr>
          <p:cNvPr id="26" name="Group 25">
            <a:extLst>
              <a:ext uri="{FF2B5EF4-FFF2-40B4-BE49-F238E27FC236}">
                <a16:creationId xmlns:a16="http://schemas.microsoft.com/office/drawing/2014/main" id="{548E8E37-C0E7-D246-9B05-81E5CC2FDDFF}"/>
              </a:ext>
            </a:extLst>
          </p:cNvPr>
          <p:cNvGrpSpPr/>
          <p:nvPr/>
        </p:nvGrpSpPr>
        <p:grpSpPr>
          <a:xfrm>
            <a:off x="4074110" y="4529518"/>
            <a:ext cx="907965" cy="827943"/>
            <a:chOff x="4819439" y="2619988"/>
            <a:chExt cx="882363" cy="797663"/>
          </a:xfrm>
        </p:grpSpPr>
        <p:sp>
          <p:nvSpPr>
            <p:cNvPr id="27" name="Rounded Rectangle 26">
              <a:extLst>
                <a:ext uri="{FF2B5EF4-FFF2-40B4-BE49-F238E27FC236}">
                  <a16:creationId xmlns:a16="http://schemas.microsoft.com/office/drawing/2014/main" id="{D3BC952D-FF0D-9048-BD33-86AC69150D79}"/>
                </a:ext>
              </a:extLst>
            </p:cNvPr>
            <p:cNvSpPr/>
            <p:nvPr/>
          </p:nvSpPr>
          <p:spPr>
            <a:xfrm>
              <a:off x="4849691" y="2619988"/>
              <a:ext cx="852111" cy="79766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ounded Rectangle 6">
              <a:extLst>
                <a:ext uri="{FF2B5EF4-FFF2-40B4-BE49-F238E27FC236}">
                  <a16:creationId xmlns:a16="http://schemas.microsoft.com/office/drawing/2014/main" id="{4143764B-8299-BD45-8771-11A707135292}"/>
                </a:ext>
              </a:extLst>
            </p:cNvPr>
            <p:cNvSpPr txBox="1"/>
            <p:nvPr/>
          </p:nvSpPr>
          <p:spPr>
            <a:xfrm>
              <a:off x="4819439" y="2672187"/>
              <a:ext cx="882363" cy="6269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400" kern="1200" dirty="0"/>
                <a:t>Peer Exchange</a:t>
              </a:r>
            </a:p>
          </p:txBody>
        </p:sp>
      </p:grpSp>
      <p:sp>
        <p:nvSpPr>
          <p:cNvPr id="33" name="Slide Number Placeholder 32"/>
          <p:cNvSpPr>
            <a:spLocks noGrp="1"/>
          </p:cNvSpPr>
          <p:nvPr>
            <p:ph type="sldNum" sz="quarter" idx="4"/>
          </p:nvPr>
        </p:nvSpPr>
        <p:spPr/>
        <p:txBody>
          <a:bodyPr/>
          <a:lstStyle/>
          <a:p>
            <a:fld id="{A4E67396-EAD7-1246-A93B-5244FF26795F}" type="slidenum">
              <a:rPr lang="en-US" smtClean="0"/>
              <a:pPr/>
              <a:t>12</a:t>
            </a:fld>
            <a:endParaRPr lang="en-US" dirty="0"/>
          </a:p>
        </p:txBody>
      </p:sp>
    </p:spTree>
    <p:extLst>
      <p:ext uri="{BB962C8B-B14F-4D97-AF65-F5344CB8AC3E}">
        <p14:creationId xmlns:p14="http://schemas.microsoft.com/office/powerpoint/2010/main" val="1986660181"/>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A58FB-4CD8-4C5E-93A1-9D4B1334358D}"/>
              </a:ext>
            </a:extLst>
          </p:cNvPr>
          <p:cNvSpPr>
            <a:spLocks noGrp="1"/>
          </p:cNvSpPr>
          <p:nvPr>
            <p:ph type="title"/>
          </p:nvPr>
        </p:nvSpPr>
        <p:spPr/>
        <p:txBody>
          <a:bodyPr/>
          <a:lstStyle/>
          <a:p>
            <a:r>
              <a:rPr lang="en-ZA" dirty="0" err="1"/>
              <a:t>Processus</a:t>
            </a:r>
            <a:r>
              <a:rPr lang="en-ZA" dirty="0"/>
              <a:t> </a:t>
            </a:r>
            <a:r>
              <a:rPr lang="en-ZA" dirty="0" err="1"/>
              <a:t>pilote</a:t>
            </a:r>
            <a:endParaRPr lang="LID4096" dirty="0"/>
          </a:p>
        </p:txBody>
      </p:sp>
      <p:sp>
        <p:nvSpPr>
          <p:cNvPr id="3" name="Content Placeholder 2">
            <a:extLst>
              <a:ext uri="{FF2B5EF4-FFF2-40B4-BE49-F238E27FC236}">
                <a16:creationId xmlns:a16="http://schemas.microsoft.com/office/drawing/2014/main" id="{38EA533D-D8BD-48EA-A146-14B8AB0175DF}"/>
              </a:ext>
            </a:extLst>
          </p:cNvPr>
          <p:cNvSpPr>
            <a:spLocks noGrp="1"/>
          </p:cNvSpPr>
          <p:nvPr>
            <p:ph idx="1"/>
          </p:nvPr>
        </p:nvSpPr>
        <p:spPr>
          <a:xfrm>
            <a:off x="442913" y="1358176"/>
            <a:ext cx="11417783" cy="4749688"/>
          </a:xfrm>
        </p:spPr>
        <p:txBody>
          <a:bodyPr>
            <a:normAutofit/>
          </a:bodyPr>
          <a:lstStyle/>
          <a:p>
            <a:r>
              <a:rPr lang="fr-FR" dirty="0"/>
              <a:t>9 sites pilotes (3 secteurs dans 3 domaines) </a:t>
            </a:r>
          </a:p>
          <a:p>
            <a:pPr lvl="1">
              <a:buFont typeface="Courier New" panose="02070309020205020404" pitchFamily="49" charset="0"/>
              <a:buChar char="-"/>
            </a:pPr>
            <a:r>
              <a:rPr lang="fr-FR" dirty="0"/>
              <a:t>3 secteurs étant donné l’impact sur le CC (énergie) et impact du CC (sur l’agriculture et l’eau)</a:t>
            </a:r>
          </a:p>
          <a:p>
            <a:pPr lvl="1">
              <a:buFont typeface="Courier New" panose="02070309020205020404" pitchFamily="49" charset="0"/>
              <a:buChar char="-"/>
            </a:pPr>
            <a:r>
              <a:rPr lang="fr-FR" dirty="0"/>
              <a:t>Ressources limitées </a:t>
            </a:r>
          </a:p>
          <a:p>
            <a:r>
              <a:rPr lang="fr-FR" dirty="0"/>
              <a:t>Le 10e processus comprend travailler avec la Trésorerie nationale pour déterminer comment le MBC s’insère dans le processus budgétaire, et la préparation et la capacité des tests de résistance au sein de la NT</a:t>
            </a:r>
          </a:p>
          <a:p>
            <a:pPr lvl="1">
              <a:buFont typeface="Courier New" panose="02070309020205020404" pitchFamily="49" charset="0"/>
              <a:buChar char="-"/>
            </a:pPr>
            <a:r>
              <a:rPr lang="fr-FR" dirty="0"/>
              <a:t>Suivi des discussions sur la conception détaillée</a:t>
            </a:r>
          </a:p>
          <a:p>
            <a:r>
              <a:rPr lang="fr-FR" dirty="0"/>
              <a:t>L'approche de pilotage différera entre les domaines, les pilotes municipaux étant plus complexes - MAIS, la même méthodologie MBC appliquée pour tous</a:t>
            </a:r>
          </a:p>
          <a:p>
            <a:pPr marL="457200" lvl="1" indent="0">
              <a:buNone/>
            </a:pPr>
            <a:endParaRPr lang="en-ZA" dirty="0"/>
          </a:p>
        </p:txBody>
      </p:sp>
      <p:sp>
        <p:nvSpPr>
          <p:cNvPr id="5" name="Slide Number Placeholder 4"/>
          <p:cNvSpPr>
            <a:spLocks noGrp="1"/>
          </p:cNvSpPr>
          <p:nvPr>
            <p:ph type="sldNum" sz="quarter" idx="4"/>
          </p:nvPr>
        </p:nvSpPr>
        <p:spPr/>
        <p:txBody>
          <a:bodyPr/>
          <a:lstStyle/>
          <a:p>
            <a:r>
              <a:rPr lang="en-GB"/>
              <a:t>South Africa Climate Budget Tagging Project  -- Slide No </a:t>
            </a:r>
            <a:fld id="{9DA73713-55B9-3B41-B88A-C125CC4BAA15}" type="slidenum">
              <a:rPr lang="en-GB" smtClean="0"/>
              <a:pPr/>
              <a:t>13</a:t>
            </a:fld>
            <a:endParaRPr lang="en-GB" dirty="0"/>
          </a:p>
        </p:txBody>
      </p:sp>
      <p:sp>
        <p:nvSpPr>
          <p:cNvPr id="4" name="Slide Number Placeholder 4">
            <a:extLst>
              <a:ext uri="{FF2B5EF4-FFF2-40B4-BE49-F238E27FC236}">
                <a16:creationId xmlns:a16="http://schemas.microsoft.com/office/drawing/2014/main" id="{9CD69187-895F-9146-9739-116E5045C79D}"/>
              </a:ext>
            </a:extLst>
          </p:cNvPr>
          <p:cNvSpPr txBox="1">
            <a:spLocks/>
          </p:cNvSpPr>
          <p:nvPr/>
        </p:nvSpPr>
        <p:spPr>
          <a:xfrm>
            <a:off x="9251576" y="6356350"/>
            <a:ext cx="210222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E41127-3D30-4731-8800-3B0F2619CBBC}" type="slidenum">
              <a:rPr lang="en-GB" smtClean="0"/>
              <a:pPr/>
              <a:t>13</a:t>
            </a:fld>
            <a:endParaRPr lang="en-GB" dirty="0"/>
          </a:p>
        </p:txBody>
      </p:sp>
      <p:sp>
        <p:nvSpPr>
          <p:cNvPr id="6" name="Footer Placeholder 3">
            <a:extLst>
              <a:ext uri="{FF2B5EF4-FFF2-40B4-BE49-F238E27FC236}">
                <a16:creationId xmlns:a16="http://schemas.microsoft.com/office/drawing/2014/main" id="{F351A0FB-35ED-B14B-A381-D922BC42C51B}"/>
              </a:ext>
            </a:extLst>
          </p:cNvPr>
          <p:cNvSpPr txBox="1">
            <a:spLocks/>
          </p:cNvSpPr>
          <p:nvPr/>
        </p:nvSpPr>
        <p:spPr>
          <a:xfrm>
            <a:off x="442913" y="6369050"/>
            <a:ext cx="401902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t>Climate Budget Tagging in South Africa –  Slide No </a:t>
            </a:r>
            <a:fld id="{D8E9F4EC-980D-9942-9D25-2C075123DFF0}" type="slidenum">
              <a:rPr lang="en-US" b="1" smtClean="0"/>
              <a:t>13</a:t>
            </a:fld>
            <a:r>
              <a:rPr lang="en-US" b="1" dirty="0"/>
              <a:t> </a:t>
            </a:r>
            <a:endParaRPr lang="en-GB" b="1" dirty="0"/>
          </a:p>
        </p:txBody>
      </p:sp>
    </p:spTree>
    <p:extLst>
      <p:ext uri="{BB962C8B-B14F-4D97-AF65-F5344CB8AC3E}">
        <p14:creationId xmlns:p14="http://schemas.microsoft.com/office/powerpoint/2010/main" val="665560048"/>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0C0B34F-CB9C-BE47-A32E-B1D70490EC3F}"/>
              </a:ext>
            </a:extLst>
          </p:cNvPr>
          <p:cNvSpPr>
            <a:spLocks noGrp="1"/>
          </p:cNvSpPr>
          <p:nvPr>
            <p:ph idx="1"/>
          </p:nvPr>
        </p:nvSpPr>
        <p:spPr>
          <a:xfrm>
            <a:off x="571500" y="2300288"/>
            <a:ext cx="11215688" cy="3618908"/>
          </a:xfrm>
        </p:spPr>
        <p:txBody>
          <a:bodyPr>
            <a:normAutofit/>
          </a:bodyPr>
          <a:lstStyle/>
          <a:p>
            <a:pPr marL="0" indent="0" algn="ctr">
              <a:buNone/>
            </a:pPr>
            <a:endParaRPr lang="en-US" sz="4400" b="1" dirty="0"/>
          </a:p>
          <a:p>
            <a:pPr marL="0" indent="0" algn="ctr">
              <a:buNone/>
            </a:pPr>
            <a:r>
              <a:rPr lang="en-US" sz="4400" b="1" dirty="0"/>
              <a:t>Je </a:t>
            </a:r>
            <a:r>
              <a:rPr lang="en-US" sz="4400" b="1" dirty="0" err="1"/>
              <a:t>vous</a:t>
            </a:r>
            <a:r>
              <a:rPr lang="en-US" sz="4400" b="1" dirty="0"/>
              <a:t> </a:t>
            </a:r>
            <a:r>
              <a:rPr lang="en-US" sz="4400" b="1" dirty="0" err="1"/>
              <a:t>remercie</a:t>
            </a:r>
            <a:r>
              <a:rPr lang="en-US" sz="4400" b="1" dirty="0"/>
              <a:t>.</a:t>
            </a:r>
          </a:p>
        </p:txBody>
      </p:sp>
      <p:sp>
        <p:nvSpPr>
          <p:cNvPr id="4" name="Slide Number Placeholder 3">
            <a:extLst>
              <a:ext uri="{FF2B5EF4-FFF2-40B4-BE49-F238E27FC236}">
                <a16:creationId xmlns:a16="http://schemas.microsoft.com/office/drawing/2014/main" id="{718B82A2-75B9-F940-8D31-3FF6D834BF47}"/>
              </a:ext>
            </a:extLst>
          </p:cNvPr>
          <p:cNvSpPr>
            <a:spLocks noGrp="1"/>
          </p:cNvSpPr>
          <p:nvPr>
            <p:ph type="sldNum" sz="quarter" idx="4"/>
          </p:nvPr>
        </p:nvSpPr>
        <p:spPr>
          <a:prstGeom prst="rect">
            <a:avLst/>
          </a:prstGeom>
        </p:spPr>
        <p:txBody>
          <a:bodyPr/>
          <a:lstStyle/>
          <a:p>
            <a:fld id="{9DA73713-55B9-3B41-B88A-C125CC4BAA15}" type="slidenum">
              <a:rPr lang="en-GB" smtClean="0"/>
              <a:pPr/>
              <a:t>14</a:t>
            </a:fld>
            <a:endParaRPr lang="en-GB" dirty="0"/>
          </a:p>
        </p:txBody>
      </p:sp>
    </p:spTree>
    <p:extLst>
      <p:ext uri="{BB962C8B-B14F-4D97-AF65-F5344CB8AC3E}">
        <p14:creationId xmlns:p14="http://schemas.microsoft.com/office/powerpoint/2010/main" val="368539591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0" dirty="0" err="1">
                <a:latin typeface="+mj-lt"/>
              </a:rPr>
              <a:t>sommaire</a:t>
            </a:r>
            <a:endParaRPr lang="en-ZA" b="0" dirty="0">
              <a:latin typeface="+mj-lt"/>
            </a:endParaRPr>
          </a:p>
        </p:txBody>
      </p:sp>
      <p:sp>
        <p:nvSpPr>
          <p:cNvPr id="3" name="Content Placeholder 2"/>
          <p:cNvSpPr>
            <a:spLocks noGrp="1"/>
          </p:cNvSpPr>
          <p:nvPr>
            <p:ph idx="1"/>
          </p:nvPr>
        </p:nvSpPr>
        <p:spPr>
          <a:xfrm>
            <a:off x="207034" y="1387644"/>
            <a:ext cx="11170500" cy="4876342"/>
          </a:xfrm>
        </p:spPr>
        <p:txBody>
          <a:bodyPr>
            <a:normAutofit fontScale="92500" lnSpcReduction="10000"/>
          </a:bodyPr>
          <a:lstStyle/>
          <a:p>
            <a:pPr>
              <a:buFont typeface="Wingdings" panose="05000000000000000000" pitchFamily="2" charset="2"/>
              <a:buChar char="§"/>
            </a:pPr>
            <a:r>
              <a:rPr lang="fr-FR" dirty="0"/>
              <a:t>La politique sud-africaine sur le changement climatique</a:t>
            </a:r>
          </a:p>
          <a:p>
            <a:pPr marL="0" indent="0">
              <a:buNone/>
            </a:pPr>
            <a:endParaRPr lang="en-ZA" dirty="0"/>
          </a:p>
          <a:p>
            <a:pPr>
              <a:buFont typeface="Wingdings" panose="05000000000000000000" pitchFamily="2" charset="2"/>
              <a:buChar char="§"/>
            </a:pPr>
            <a:r>
              <a:rPr lang="fr-FR" dirty="0"/>
              <a:t>Les exigences pour la mise en œuvre des politiques et stratégies sectorielles</a:t>
            </a:r>
          </a:p>
          <a:p>
            <a:pPr marL="0" indent="0">
              <a:buNone/>
            </a:pPr>
            <a:endParaRPr lang="en-ZA" dirty="0"/>
          </a:p>
          <a:p>
            <a:pPr>
              <a:buFont typeface="Wingdings" panose="05000000000000000000" pitchFamily="2" charset="2"/>
              <a:buChar char="§"/>
            </a:pPr>
            <a:r>
              <a:rPr lang="fr-FR" dirty="0"/>
              <a:t>Le rôle de la Trésorerie nationale</a:t>
            </a:r>
          </a:p>
          <a:p>
            <a:pPr marL="0" indent="0">
              <a:buNone/>
            </a:pPr>
            <a:endParaRPr lang="en-ZA" dirty="0"/>
          </a:p>
          <a:p>
            <a:pPr>
              <a:buFont typeface="Wingdings" panose="05000000000000000000" pitchFamily="2" charset="2"/>
              <a:buChar char="§"/>
            </a:pPr>
            <a:r>
              <a:rPr lang="fr-FR" dirty="0"/>
              <a:t>Processus d'élaboration d'un cadre de marquage du changement climatique pour l'Afrique du Sud</a:t>
            </a:r>
          </a:p>
          <a:p>
            <a:pPr>
              <a:buFontTx/>
              <a:buChar char="-"/>
            </a:pPr>
            <a:r>
              <a:rPr lang="fr-FR" dirty="0"/>
              <a:t>Approche et paramètres de conception</a:t>
            </a:r>
          </a:p>
          <a:p>
            <a:pPr>
              <a:buFontTx/>
              <a:buChar char="-"/>
            </a:pPr>
            <a:r>
              <a:rPr lang="fr-FR" dirty="0"/>
              <a:t>Processus et échéances du projet MBC</a:t>
            </a:r>
          </a:p>
          <a:p>
            <a:pPr>
              <a:buFontTx/>
              <a:buChar char="-"/>
            </a:pPr>
            <a:r>
              <a:rPr lang="fr-FR" dirty="0"/>
              <a:t>Processus pilote MBC</a:t>
            </a:r>
            <a:endParaRPr lang="en-ZA" dirty="0"/>
          </a:p>
        </p:txBody>
      </p:sp>
      <p:sp>
        <p:nvSpPr>
          <p:cNvPr id="4" name="Slide Number Placeholder 3"/>
          <p:cNvSpPr>
            <a:spLocks noGrp="1"/>
          </p:cNvSpPr>
          <p:nvPr>
            <p:ph type="sldNum" sz="quarter" idx="4"/>
          </p:nvPr>
        </p:nvSpPr>
        <p:spPr>
          <a:xfrm>
            <a:off x="3817088" y="6379535"/>
            <a:ext cx="5794745" cy="478465"/>
          </a:xfrm>
        </p:spPr>
        <p:txBody>
          <a:bodyPr/>
          <a:lstStyle/>
          <a:p>
            <a:r>
              <a:rPr lang="en-GB" dirty="0"/>
              <a:t> Climate Budget Tagging in South Africa : Slide 2</a:t>
            </a:r>
          </a:p>
        </p:txBody>
      </p:sp>
    </p:spTree>
    <p:extLst>
      <p:ext uri="{BB962C8B-B14F-4D97-AF65-F5344CB8AC3E}">
        <p14:creationId xmlns:p14="http://schemas.microsoft.com/office/powerpoint/2010/main" val="2717141497"/>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CHANGEMENT CLIMATIQUE EN AFRIQUE DU SUD Contexte politique</a:t>
            </a:r>
            <a:endParaRPr lang="en-ZA" dirty="0"/>
          </a:p>
        </p:txBody>
      </p:sp>
      <p:sp>
        <p:nvSpPr>
          <p:cNvPr id="3" name="Content Placeholder 2"/>
          <p:cNvSpPr>
            <a:spLocks noGrp="1"/>
          </p:cNvSpPr>
          <p:nvPr>
            <p:ph idx="1"/>
          </p:nvPr>
        </p:nvSpPr>
        <p:spPr>
          <a:xfrm>
            <a:off x="144406" y="1332650"/>
            <a:ext cx="11743427" cy="5206174"/>
          </a:xfrm>
        </p:spPr>
        <p:txBody>
          <a:bodyPr>
            <a:normAutofit/>
          </a:bodyPr>
          <a:lstStyle/>
          <a:p>
            <a:pPr marL="0" indent="0" algn="just">
              <a:buNone/>
            </a:pPr>
            <a:r>
              <a:rPr lang="en-ZA" dirty="0">
                <a:solidFill>
                  <a:prstClr val="black"/>
                </a:solidFill>
              </a:rPr>
              <a:t> </a:t>
            </a:r>
          </a:p>
          <a:p>
            <a:pPr marL="0" indent="0">
              <a:buNone/>
            </a:pPr>
            <a:endParaRPr lang="en-ZA" dirty="0"/>
          </a:p>
        </p:txBody>
      </p:sp>
      <p:sp>
        <p:nvSpPr>
          <p:cNvPr id="4" name="Slide Number Placeholder 3"/>
          <p:cNvSpPr>
            <a:spLocks noGrp="1"/>
          </p:cNvSpPr>
          <p:nvPr>
            <p:ph type="sldNum" sz="quarter" idx="4"/>
          </p:nvPr>
        </p:nvSpPr>
        <p:spPr/>
        <p:txBody>
          <a:bodyPr/>
          <a:lstStyle/>
          <a:p>
            <a:fld id="{A4E67396-EAD7-1246-A93B-5244FF26795F}" type="slidenum">
              <a:rPr lang="en-US">
                <a:solidFill>
                  <a:prstClr val="black">
                    <a:tint val="75000"/>
                  </a:prstClr>
                </a:solidFill>
                <a:latin typeface="Calibri" panose="020F0502020204030204"/>
              </a:rPr>
              <a:pPr/>
              <a:t>3</a:t>
            </a:fld>
            <a:endParaRPr lang="en-US" dirty="0">
              <a:solidFill>
                <a:prstClr val="black">
                  <a:tint val="75000"/>
                </a:prstClr>
              </a:solidFill>
              <a:latin typeface="Calibri" panose="020F0502020204030204"/>
            </a:endParaRPr>
          </a:p>
        </p:txBody>
      </p:sp>
      <p:cxnSp>
        <p:nvCxnSpPr>
          <p:cNvPr id="10" name="Straight Connector 9"/>
          <p:cNvCxnSpPr/>
          <p:nvPr/>
        </p:nvCxnSpPr>
        <p:spPr>
          <a:xfrm>
            <a:off x="5614920" y="1233240"/>
            <a:ext cx="59750" cy="53969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07033" y="3055393"/>
            <a:ext cx="11785374" cy="498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7033" y="1305633"/>
            <a:ext cx="5337608" cy="1354217"/>
          </a:xfrm>
          <a:prstGeom prst="rect">
            <a:avLst/>
          </a:prstGeom>
          <a:noFill/>
        </p:spPr>
        <p:txBody>
          <a:bodyPr wrap="square" rtlCol="0">
            <a:spAutoFit/>
          </a:bodyPr>
          <a:lstStyle/>
          <a:p>
            <a:pPr algn="just"/>
            <a:r>
              <a:rPr lang="en-ZA" b="1" dirty="0">
                <a:solidFill>
                  <a:prstClr val="black"/>
                </a:solidFill>
                <a:latin typeface="Calibri" panose="020F0502020204030204"/>
              </a:rPr>
              <a:t>CHANGEMENT CLIMATIQUE</a:t>
            </a:r>
          </a:p>
          <a:p>
            <a:pPr algn="just"/>
            <a:endParaRPr lang="en-ZA" sz="1600" b="1" dirty="0">
              <a:solidFill>
                <a:prstClr val="black"/>
              </a:solidFill>
              <a:latin typeface="Calibri" panose="020F0502020204030204"/>
            </a:endParaRPr>
          </a:p>
          <a:p>
            <a:pPr algn="just"/>
            <a:r>
              <a:rPr lang="fr-FR" sz="1600" dirty="0">
                <a:solidFill>
                  <a:prstClr val="black"/>
                </a:solidFill>
                <a:latin typeface="Calibri" panose="020F0502020204030204"/>
              </a:rPr>
              <a:t>Le gouvernement sud-africain reconnait de plus en plus le changement climatique comme une priorité transversale affectant le développement socio-économique.</a:t>
            </a:r>
            <a:endParaRPr lang="en-GB" sz="1600" dirty="0">
              <a:solidFill>
                <a:prstClr val="black"/>
              </a:solidFill>
              <a:latin typeface="Calibri" panose="020F0502020204030204"/>
            </a:endParaRPr>
          </a:p>
        </p:txBody>
      </p:sp>
      <p:sp>
        <p:nvSpPr>
          <p:cNvPr id="19" name="TextBox 18"/>
          <p:cNvSpPr txBox="1"/>
          <p:nvPr/>
        </p:nvSpPr>
        <p:spPr>
          <a:xfrm>
            <a:off x="5797956" y="1302586"/>
            <a:ext cx="6152503" cy="1600438"/>
          </a:xfrm>
          <a:prstGeom prst="rect">
            <a:avLst/>
          </a:prstGeom>
          <a:noFill/>
        </p:spPr>
        <p:txBody>
          <a:bodyPr wrap="square" rtlCol="0">
            <a:spAutoFit/>
          </a:bodyPr>
          <a:lstStyle/>
          <a:p>
            <a:r>
              <a:rPr lang="en-ZA" b="1" dirty="0">
                <a:solidFill>
                  <a:prstClr val="black"/>
                </a:solidFill>
                <a:latin typeface="Calibri" panose="020F0502020204030204"/>
              </a:rPr>
              <a:t>PLAN NATIONAL DE DEVELOPPEMENT</a:t>
            </a:r>
          </a:p>
          <a:p>
            <a:pPr algn="just"/>
            <a:r>
              <a:rPr lang="fr-FR" sz="1600" dirty="0">
                <a:solidFill>
                  <a:prstClr val="black"/>
                </a:solidFill>
                <a:latin typeface="Calibri" panose="020F0502020204030204"/>
              </a:rPr>
              <a:t>Le chapitre 5 du Plan national de développement (PND) préconise une transition vers une économie écologiquement durable, résiliente au changement climatique, à faible émission de carbone et une société juste . Ceux-ci ont également été traduits dans l'itération actuelle du CSMT.</a:t>
            </a:r>
            <a:endParaRPr lang="en-ZA" dirty="0">
              <a:solidFill>
                <a:prstClr val="black"/>
              </a:solidFill>
              <a:latin typeface="Calibri" panose="020F0502020204030204"/>
            </a:endParaRPr>
          </a:p>
        </p:txBody>
      </p:sp>
      <p:sp>
        <p:nvSpPr>
          <p:cNvPr id="20" name="TextBox 19"/>
          <p:cNvSpPr txBox="1"/>
          <p:nvPr/>
        </p:nvSpPr>
        <p:spPr>
          <a:xfrm>
            <a:off x="81781" y="3161305"/>
            <a:ext cx="5240478" cy="3570208"/>
          </a:xfrm>
          <a:prstGeom prst="rect">
            <a:avLst/>
          </a:prstGeom>
          <a:noFill/>
        </p:spPr>
        <p:txBody>
          <a:bodyPr wrap="square" rtlCol="0">
            <a:spAutoFit/>
          </a:bodyPr>
          <a:lstStyle/>
          <a:p>
            <a:pPr algn="just"/>
            <a:r>
              <a:rPr lang="en-ZA" b="1" dirty="0">
                <a:solidFill>
                  <a:prstClr val="black"/>
                </a:solidFill>
                <a:latin typeface="Calibri" panose="020F0502020204030204"/>
              </a:rPr>
              <a:t>ENGAGEMENTS INTERNATIONAUX</a:t>
            </a:r>
          </a:p>
          <a:p>
            <a:pPr algn="just"/>
            <a:r>
              <a:rPr lang="fr-FR" sz="1600" dirty="0">
                <a:solidFill>
                  <a:prstClr val="black"/>
                </a:solidFill>
                <a:latin typeface="Calibri" panose="020F0502020204030204"/>
              </a:rPr>
              <a:t>Contribution déterminée au niveau national (CDN) à la Convention-cadre des Nations Unies sur les changements climatiques (CCNUCC), l'Afrique du Sud s'est engagée à suivre une trajectoire d'émissions qui culminera entre 2020 et 2025, plafonnera pendant une décennie, puis déclinera en termes absolus.</a:t>
            </a:r>
          </a:p>
          <a:p>
            <a:pPr algn="just"/>
            <a:endParaRPr lang="en-US" sz="1600" dirty="0">
              <a:solidFill>
                <a:prstClr val="black"/>
              </a:solidFill>
              <a:latin typeface="Calibri" panose="020F0502020204030204"/>
              <a:ea typeface="Cambria" panose="02040503050406030204" pitchFamily="18" charset="0"/>
            </a:endParaRPr>
          </a:p>
          <a:p>
            <a:pPr algn="just"/>
            <a:r>
              <a:rPr lang="fr-FR" sz="1600" dirty="0"/>
              <a:t>Actuellement, l’Afrique du sud met à jour la CDN pour soumission à la CCNUCC, d’ici la COP 26. La CDN permet à l'Afrique du Sud de se positionner au niveau international tout en répondant aux exigences de développement national pour une transition climatique suffisamment ambitieuse et juste.</a:t>
            </a:r>
            <a:endParaRPr lang="en-US" sz="1600" dirty="0">
              <a:solidFill>
                <a:prstClr val="black"/>
              </a:solidFill>
              <a:latin typeface="Calibri" panose="020F0502020204030204"/>
              <a:ea typeface="Cambria" panose="02040503050406030204" pitchFamily="18" charset="0"/>
            </a:endParaRPr>
          </a:p>
        </p:txBody>
      </p:sp>
      <p:sp>
        <p:nvSpPr>
          <p:cNvPr id="22" name="TextBox 21"/>
          <p:cNvSpPr txBox="1"/>
          <p:nvPr/>
        </p:nvSpPr>
        <p:spPr>
          <a:xfrm>
            <a:off x="6192385" y="3091763"/>
            <a:ext cx="4701387" cy="3385542"/>
          </a:xfrm>
          <a:prstGeom prst="rect">
            <a:avLst/>
          </a:prstGeom>
          <a:noFill/>
        </p:spPr>
        <p:txBody>
          <a:bodyPr wrap="square" rtlCol="0">
            <a:spAutoFit/>
          </a:bodyPr>
          <a:lstStyle/>
          <a:p>
            <a:pPr algn="just"/>
            <a:r>
              <a:rPr lang="en-ZA" b="1" dirty="0">
                <a:solidFill>
                  <a:prstClr val="black"/>
                </a:solidFill>
                <a:latin typeface="Calibri" panose="020F0502020204030204"/>
              </a:rPr>
              <a:t>POLITIQUES ET STRATÉGIES SECTORIELLES</a:t>
            </a:r>
          </a:p>
          <a:p>
            <a:pPr algn="just"/>
            <a:r>
              <a:rPr lang="fr-FR" sz="1400" dirty="0">
                <a:solidFill>
                  <a:prstClr val="black"/>
                </a:solidFill>
                <a:latin typeface="Calibri" panose="020F0502020204030204"/>
              </a:rPr>
              <a:t>L'Afrique du Sud a établi un plan ambitieux pour faire passer l'économie d'une économie à forte intensité de carbone à une trajectoire de croissance et de développement à faible émission de carbone et inclusive d'ici 2050, AS - SDFE 2020.</a:t>
            </a:r>
          </a:p>
          <a:p>
            <a:pPr algn="just"/>
            <a:endParaRPr lang="en-GB" sz="1400" dirty="0">
              <a:solidFill>
                <a:prstClr val="black"/>
              </a:solidFill>
              <a:latin typeface="Calibri" panose="020F0502020204030204"/>
            </a:endParaRPr>
          </a:p>
          <a:p>
            <a:pPr algn="just"/>
            <a:r>
              <a:rPr lang="fr-FR" sz="1400" dirty="0">
                <a:solidFill>
                  <a:prstClr val="black"/>
                </a:solidFill>
                <a:latin typeface="Calibri" panose="020F0502020204030204"/>
              </a:rPr>
              <a:t>La transition rapide qui sera nécessaire présente un risque potentiel pour la croissance économique et le développement durable si elle n'est pas gérée correctement.</a:t>
            </a:r>
          </a:p>
          <a:p>
            <a:pPr algn="just"/>
            <a:endParaRPr lang="en-GB" sz="1400" dirty="0">
              <a:solidFill>
                <a:prstClr val="black"/>
              </a:solidFill>
              <a:latin typeface="Calibri" panose="020F0502020204030204"/>
            </a:endParaRPr>
          </a:p>
          <a:p>
            <a:pPr algn="just"/>
            <a:r>
              <a:rPr lang="fr-FR" sz="1400" dirty="0">
                <a:solidFill>
                  <a:prstClr val="black"/>
                </a:solidFill>
                <a:latin typeface="Calibri" panose="020F0502020204030204"/>
              </a:rPr>
              <a:t>Le Livre Blanc de politique nationale en réponse au changement climatique (2011) souligne la nécessité d'utiliser des cadres macro-fiscaux et budgétaires pour mettre en œuvre la politique, d’aborder les risques et les opportunités et changer les comportements face au changement climatique</a:t>
            </a:r>
            <a:r>
              <a:rPr lang="en-GB" sz="1400" dirty="0">
                <a:solidFill>
                  <a:prstClr val="black"/>
                </a:solidFill>
                <a:latin typeface="Calibri" panose="020F0502020204030204"/>
              </a:rPr>
              <a:t>.</a:t>
            </a:r>
          </a:p>
        </p:txBody>
      </p:sp>
      <p:sp>
        <p:nvSpPr>
          <p:cNvPr id="23" name="Oval 22"/>
          <p:cNvSpPr/>
          <p:nvPr/>
        </p:nvSpPr>
        <p:spPr>
          <a:xfrm>
            <a:off x="5322258" y="2852643"/>
            <a:ext cx="765553" cy="979976"/>
          </a:xfrm>
          <a:prstGeom prst="ellipse">
            <a:avLst/>
          </a:prstGeom>
          <a:ln w="6350"/>
        </p:spPr>
        <p:style>
          <a:lnRef idx="2">
            <a:schemeClr val="dk1"/>
          </a:lnRef>
          <a:fillRef idx="1">
            <a:schemeClr val="lt1"/>
          </a:fillRef>
          <a:effectRef idx="0">
            <a:schemeClr val="dk1"/>
          </a:effectRef>
          <a:fontRef idx="minor">
            <a:schemeClr val="dk1"/>
          </a:fontRef>
        </p:style>
        <p:txBody>
          <a:bodyPr rtlCol="0" anchor="ctr"/>
          <a:lstStyle/>
          <a:p>
            <a:pPr algn="ctr"/>
            <a:endParaRPr lang="en-ZA" dirty="0">
              <a:solidFill>
                <a:prstClr val="black"/>
              </a:solidFill>
              <a:latin typeface="Calibri" panose="020F0502020204030204"/>
            </a:endParaRPr>
          </a:p>
        </p:txBody>
      </p:sp>
      <p:sp>
        <p:nvSpPr>
          <p:cNvPr id="24" name="AutoShape 2" descr="Image result for MONEY PICTURE IN BLACK AND WHITE"/>
          <p:cNvSpPr>
            <a:spLocks noChangeAspect="1" noChangeArrowheads="1"/>
          </p:cNvSpPr>
          <p:nvPr/>
        </p:nvSpPr>
        <p:spPr bwMode="auto">
          <a:xfrm>
            <a:off x="1587501" y="-136525"/>
            <a:ext cx="1381125" cy="1781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solidFill>
                <a:prstClr val="black"/>
              </a:solidFill>
              <a:latin typeface="Calibri" panose="020F0502020204030204"/>
            </a:endParaRPr>
          </a:p>
        </p:txBody>
      </p:sp>
      <p:pic>
        <p:nvPicPr>
          <p:cNvPr id="26" name="Picture 25"/>
          <p:cNvPicPr>
            <a:picLocks noChangeAspect="1"/>
          </p:cNvPicPr>
          <p:nvPr/>
        </p:nvPicPr>
        <p:blipFill>
          <a:blip r:embed="rId3"/>
          <a:stretch>
            <a:fillRect/>
          </a:stretch>
        </p:blipFill>
        <p:spPr>
          <a:xfrm>
            <a:off x="5426832" y="3045248"/>
            <a:ext cx="608521" cy="621064"/>
          </a:xfrm>
          <a:prstGeom prst="rect">
            <a:avLst/>
          </a:prstGeom>
        </p:spPr>
      </p:pic>
      <p:sp>
        <p:nvSpPr>
          <p:cNvPr id="6" name="Oval 5"/>
          <p:cNvSpPr/>
          <p:nvPr/>
        </p:nvSpPr>
        <p:spPr>
          <a:xfrm>
            <a:off x="10919883" y="2811605"/>
            <a:ext cx="1177097" cy="9799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800" b="1" dirty="0">
                <a:solidFill>
                  <a:schemeClr val="tx1"/>
                </a:solidFill>
                <a:latin typeface="Calibri" panose="020F0502020204030204"/>
              </a:rPr>
              <a:t>MOBILISER DES RESSOURCES SUPPLÉMENTAIRES POUR LA TRANSITION</a:t>
            </a:r>
            <a:endParaRPr lang="en-ZA" sz="800" b="1" dirty="0">
              <a:solidFill>
                <a:schemeClr val="tx1"/>
              </a:solidFill>
              <a:latin typeface="Calibri" panose="020F0502020204030204"/>
            </a:endParaRPr>
          </a:p>
        </p:txBody>
      </p:sp>
      <p:sp>
        <p:nvSpPr>
          <p:cNvPr id="17" name="Oval 16"/>
          <p:cNvSpPr/>
          <p:nvPr/>
        </p:nvSpPr>
        <p:spPr>
          <a:xfrm>
            <a:off x="10855435" y="3900724"/>
            <a:ext cx="1336565" cy="10879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800" b="1" dirty="0">
                <a:solidFill>
                  <a:schemeClr val="tx1"/>
                </a:solidFill>
                <a:latin typeface="Calibri" panose="020F0502020204030204"/>
              </a:rPr>
              <a:t>RISQUES CLIMATIQUES ET INTÉGRATION DANS LA MODÉLISATION BUDGÉTAIRE ET ÉCONOMIQUE</a:t>
            </a:r>
            <a:endParaRPr lang="en-ZA" sz="800" b="1" dirty="0">
              <a:solidFill>
                <a:schemeClr val="tx1"/>
              </a:solidFill>
              <a:latin typeface="Calibri" panose="020F0502020204030204"/>
            </a:endParaRPr>
          </a:p>
        </p:txBody>
      </p:sp>
      <p:sp>
        <p:nvSpPr>
          <p:cNvPr id="18" name="Oval 17"/>
          <p:cNvSpPr/>
          <p:nvPr/>
        </p:nvSpPr>
        <p:spPr>
          <a:xfrm>
            <a:off x="10829126" y="5059795"/>
            <a:ext cx="1298228" cy="13855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800" b="1" dirty="0">
                <a:solidFill>
                  <a:schemeClr val="tx1"/>
                </a:solidFill>
                <a:latin typeface="Calibri" panose="020F0502020204030204"/>
              </a:rPr>
              <a:t>POINT DE CONVERGENCE DANS LA PLANIFICATION DES POLITIQUES PUBLIQUES ET DES RESSOURCES SECTORIELLES</a:t>
            </a:r>
            <a:endParaRPr lang="en-ZA" sz="800" b="1" dirty="0">
              <a:solidFill>
                <a:schemeClr val="tx1"/>
              </a:solidFill>
              <a:latin typeface="Calibri" panose="020F0502020204030204"/>
            </a:endParaRPr>
          </a:p>
        </p:txBody>
      </p:sp>
    </p:spTree>
    <p:extLst>
      <p:ext uri="{BB962C8B-B14F-4D97-AF65-F5344CB8AC3E}">
        <p14:creationId xmlns:p14="http://schemas.microsoft.com/office/powerpoint/2010/main" val="2966682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Les EXIGENCES POUR la mise en œuvre des politiques et stratégies sectorielles</a:t>
            </a:r>
            <a:endParaRPr lang="en-ZA" dirty="0"/>
          </a:p>
        </p:txBody>
      </p:sp>
      <p:sp>
        <p:nvSpPr>
          <p:cNvPr id="4" name="Slide Number Placeholder 3"/>
          <p:cNvSpPr>
            <a:spLocks noGrp="1"/>
          </p:cNvSpPr>
          <p:nvPr>
            <p:ph type="sldNum" sz="quarter" idx="4"/>
          </p:nvPr>
        </p:nvSpPr>
        <p:spPr/>
        <p:txBody>
          <a:bodyPr/>
          <a:lstStyle/>
          <a:p>
            <a:fld id="{A4E67396-EAD7-1246-A93B-5244FF26795F}" type="slidenum">
              <a:rPr lang="en-US" smtClean="0"/>
              <a:pPr/>
              <a:t>4</a:t>
            </a:fld>
            <a:endParaRPr lang="en-US" dirty="0"/>
          </a:p>
        </p:txBody>
      </p:sp>
      <p:sp>
        <p:nvSpPr>
          <p:cNvPr id="5" name="Rectangle 4"/>
          <p:cNvSpPr/>
          <p:nvPr/>
        </p:nvSpPr>
        <p:spPr>
          <a:xfrm>
            <a:off x="3810000" y="1314576"/>
            <a:ext cx="6475228" cy="445635"/>
          </a:xfrm>
          <a:prstGeom prst="rect">
            <a:avLst/>
          </a:prstGeom>
        </p:spPr>
        <p:txBody>
          <a:bodyPr wrap="square">
            <a:spAutoFit/>
          </a:bodyPr>
          <a:lstStyle/>
          <a:p>
            <a:pPr marL="609600" indent="-609600" algn="just">
              <a:lnSpc>
                <a:spcPct val="80000"/>
              </a:lnSpc>
              <a:buClr>
                <a:schemeClr val="tx1"/>
              </a:buClr>
            </a:pPr>
            <a:endParaRPr lang="en-ZA" sz="2800" dirty="0">
              <a:cs typeface="Times New Roman" pitchFamily="18" charset="0"/>
            </a:endParaRPr>
          </a:p>
        </p:txBody>
      </p:sp>
      <p:pic>
        <p:nvPicPr>
          <p:cNvPr id="6" name="Content Placeholder 5"/>
          <p:cNvPicPr>
            <a:picLocks noGrp="1" noChangeAspect="1"/>
          </p:cNvPicPr>
          <p:nvPr>
            <p:ph idx="1"/>
          </p:nvPr>
        </p:nvPicPr>
        <p:blipFill>
          <a:blip r:embed="rId3"/>
          <a:stretch>
            <a:fillRect/>
          </a:stretch>
        </p:blipFill>
        <p:spPr>
          <a:xfrm>
            <a:off x="302511" y="1390670"/>
            <a:ext cx="1885950" cy="2428875"/>
          </a:xfrm>
          <a:prstGeom prst="rect">
            <a:avLst/>
          </a:prstGeom>
        </p:spPr>
      </p:pic>
      <p:cxnSp>
        <p:nvCxnSpPr>
          <p:cNvPr id="8" name="Straight Connector 7"/>
          <p:cNvCxnSpPr/>
          <p:nvPr/>
        </p:nvCxnSpPr>
        <p:spPr>
          <a:xfrm>
            <a:off x="2863702" y="1314576"/>
            <a:ext cx="0" cy="54069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07034" y="4321826"/>
            <a:ext cx="2270352" cy="2031325"/>
          </a:xfrm>
          <a:prstGeom prst="rect">
            <a:avLst/>
          </a:prstGeom>
          <a:noFill/>
        </p:spPr>
        <p:txBody>
          <a:bodyPr wrap="square" rtlCol="0">
            <a:spAutoFit/>
          </a:bodyPr>
          <a:lstStyle/>
          <a:p>
            <a:r>
              <a:rPr lang="fr-FR" dirty="0">
                <a:latin typeface="Candara Light" panose="020E0502030303020204" pitchFamily="34" charset="0"/>
              </a:rPr>
              <a:t>Mobilisation de ressources (financements publics, privés et concessionnels avec des IFD multilatérales…</a:t>
            </a:r>
            <a:endParaRPr lang="en-ZA" dirty="0">
              <a:latin typeface="Candara Light" panose="020E0502030303020204" pitchFamily="34" charset="0"/>
            </a:endParaRPr>
          </a:p>
        </p:txBody>
      </p:sp>
      <p:sp>
        <p:nvSpPr>
          <p:cNvPr id="12" name="Rectangle 11"/>
          <p:cNvSpPr/>
          <p:nvPr/>
        </p:nvSpPr>
        <p:spPr>
          <a:xfrm>
            <a:off x="3019647" y="1219437"/>
            <a:ext cx="8771860" cy="5120761"/>
          </a:xfrm>
          <a:prstGeom prst="rect">
            <a:avLst/>
          </a:prstGeom>
        </p:spPr>
        <p:txBody>
          <a:bodyPr wrap="square">
            <a:spAutoFit/>
          </a:bodyPr>
          <a:lstStyle/>
          <a:p>
            <a:pPr algn="just">
              <a:lnSpc>
                <a:spcPct val="80000"/>
              </a:lnSpc>
            </a:pPr>
            <a:r>
              <a:rPr lang="fr-FR" sz="2100" dirty="0">
                <a:solidFill>
                  <a:srgbClr val="000000"/>
                </a:solidFill>
                <a:ea typeface="Times New Roman" panose="02020603050405020304" pitchFamily="18" charset="0"/>
                <a:cs typeface="Times New Roman" panose="02020603050405020304" pitchFamily="18" charset="0"/>
              </a:rPr>
              <a:t>Mesures politiques sectorielles complémentaires visant à décarboner l'économie - par ex. stratégie de transport vert, PIR 2019, </a:t>
            </a:r>
            <a:r>
              <a:rPr lang="fr-FR" sz="2100" i="1" dirty="0">
                <a:solidFill>
                  <a:srgbClr val="000000"/>
                </a:solidFill>
                <a:ea typeface="Times New Roman" panose="02020603050405020304" pitchFamily="18" charset="0"/>
                <a:cs typeface="Times New Roman" panose="02020603050405020304" pitchFamily="18" charset="0"/>
              </a:rPr>
              <a:t>NEES</a:t>
            </a:r>
            <a:r>
              <a:rPr lang="fr-FR" sz="2100" dirty="0">
                <a:solidFill>
                  <a:srgbClr val="000000"/>
                </a:solidFill>
                <a:ea typeface="Times New Roman" panose="02020603050405020304" pitchFamily="18" charset="0"/>
                <a:cs typeface="Times New Roman" panose="02020603050405020304" pitchFamily="18" charset="0"/>
              </a:rPr>
              <a:t>, taxe carbone phase I &amp; II) - nécessitent la mobilisation de ressources supplémentaires et des mesures de recyclage des revenus.</a:t>
            </a:r>
          </a:p>
          <a:p>
            <a:pPr algn="just">
              <a:lnSpc>
                <a:spcPct val="80000"/>
              </a:lnSpc>
            </a:pPr>
            <a:endParaRPr lang="en-GB" sz="2100" dirty="0">
              <a:solidFill>
                <a:srgbClr val="000000"/>
              </a:solidFill>
              <a:ea typeface="Times New Roman" panose="02020603050405020304" pitchFamily="18" charset="0"/>
              <a:cs typeface="Times New Roman" panose="02020603050405020304" pitchFamily="18" charset="0"/>
            </a:endParaRPr>
          </a:p>
          <a:p>
            <a:pPr algn="just">
              <a:lnSpc>
                <a:spcPct val="80000"/>
              </a:lnSpc>
            </a:pPr>
            <a:r>
              <a:rPr lang="fr-FR" sz="2100" dirty="0">
                <a:solidFill>
                  <a:srgbClr val="000000"/>
                </a:solidFill>
                <a:ea typeface="Times New Roman" panose="02020603050405020304" pitchFamily="18" charset="0"/>
                <a:cs typeface="Times New Roman" panose="02020603050405020304" pitchFamily="18" charset="0"/>
              </a:rPr>
              <a:t>Soutenir ces interventions, mesures et programmes politiques, requiert une gamme de leviers de politique budgétaire et d'instruments de financement, une réorientation des finances publiques et des régimes d'incitation dans les différents secteurs de l'économie :</a:t>
            </a:r>
          </a:p>
          <a:p>
            <a:pPr algn="just">
              <a:lnSpc>
                <a:spcPct val="80000"/>
              </a:lnSpc>
            </a:pPr>
            <a:endParaRPr lang="en-ZA" sz="2100" dirty="0">
              <a:latin typeface="Times New Roman" panose="02020603050405020304" pitchFamily="18" charset="0"/>
              <a:ea typeface="Times New Roman" panose="02020603050405020304" pitchFamily="18" charset="0"/>
            </a:endParaRPr>
          </a:p>
          <a:p>
            <a:pPr marL="342900" indent="-342900" algn="just">
              <a:lnSpc>
                <a:spcPct val="80000"/>
              </a:lnSpc>
              <a:buFont typeface="Wingdings" panose="05000000000000000000" pitchFamily="2" charset="2"/>
              <a:buChar char=""/>
            </a:pPr>
            <a:r>
              <a:rPr lang="fr-FR" dirty="0">
                <a:solidFill>
                  <a:srgbClr val="000000"/>
                </a:solidFill>
                <a:ea typeface="Times New Roman" panose="02020603050405020304" pitchFamily="18" charset="0"/>
                <a:cs typeface="Times New Roman" panose="02020603050405020304" pitchFamily="18" charset="0"/>
              </a:rPr>
              <a:t>Renforcer le mécanisme pour intégrer la réponse au changement climatique dans le processus budgétaire intergouvernemental afin d'intégrer les programmes de riposte au changement climatique au niveau national, provincial et local, les institutions financières de développement et les entités publiques.</a:t>
            </a:r>
          </a:p>
          <a:p>
            <a:pPr marL="342900" indent="-342900" algn="just">
              <a:lnSpc>
                <a:spcPct val="80000"/>
              </a:lnSpc>
              <a:buFont typeface="Wingdings" panose="05000000000000000000" pitchFamily="2" charset="2"/>
              <a:buChar char=""/>
            </a:pPr>
            <a:r>
              <a:rPr lang="fr-FR" dirty="0">
                <a:solidFill>
                  <a:srgbClr val="000000"/>
                </a:solidFill>
                <a:ea typeface="Times New Roman" panose="02020603050405020304" pitchFamily="18" charset="0"/>
                <a:cs typeface="Times New Roman" panose="02020603050405020304" pitchFamily="18" charset="0"/>
              </a:rPr>
              <a:t>Le marquage des lignes de dépenses liées au climat est un point de départ utile pour comprendre si les dépenses sont alignées avec les besoins, compte tenu des risques climatiques et des vulnérabilités auxquels sont confrontés les différents secteurs et la société. </a:t>
            </a:r>
          </a:p>
          <a:p>
            <a:pPr marL="342900" indent="-342900" algn="just">
              <a:lnSpc>
                <a:spcPct val="80000"/>
              </a:lnSpc>
              <a:buFont typeface="Wingdings" panose="05000000000000000000" pitchFamily="2" charset="2"/>
              <a:buChar char=""/>
            </a:pPr>
            <a:r>
              <a:rPr lang="fr-FR" dirty="0">
                <a:solidFill>
                  <a:srgbClr val="000000"/>
                </a:solidFill>
                <a:ea typeface="Times New Roman" panose="02020603050405020304" pitchFamily="18" charset="0"/>
                <a:cs typeface="Times New Roman" panose="02020603050405020304" pitchFamily="18" charset="0"/>
              </a:rPr>
              <a:t>Une évaluation diagnostique de la Trésorerie nationale en cours, met en évidence le marquage du budget climat comme l'un des domaines potentiels dans lesquels la Trésorerie nationale pourrait renforcer la riposte au changement climatique.</a:t>
            </a:r>
            <a:endParaRPr lang="en-GB" sz="2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6168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Le rôle de la trésorerie nationale</a:t>
            </a:r>
            <a:endParaRPr lang="en-ZA" dirty="0"/>
          </a:p>
        </p:txBody>
      </p:sp>
      <p:pic>
        <p:nvPicPr>
          <p:cNvPr id="5" name="Content Placeholder 4"/>
          <p:cNvPicPr>
            <a:picLocks noGrp="1" noChangeAspect="1"/>
          </p:cNvPicPr>
          <p:nvPr>
            <p:ph idx="1"/>
          </p:nvPr>
        </p:nvPicPr>
        <p:blipFill>
          <a:blip r:embed="rId3"/>
          <a:stretch>
            <a:fillRect/>
          </a:stretch>
        </p:blipFill>
        <p:spPr>
          <a:xfrm>
            <a:off x="318978" y="1467293"/>
            <a:ext cx="11323674" cy="4518837"/>
          </a:xfrm>
          <a:prstGeom prst="rect">
            <a:avLst/>
          </a:prstGeom>
        </p:spPr>
      </p:pic>
      <p:sp>
        <p:nvSpPr>
          <p:cNvPr id="4" name="Slide Number Placeholder 3"/>
          <p:cNvSpPr>
            <a:spLocks noGrp="1"/>
          </p:cNvSpPr>
          <p:nvPr>
            <p:ph type="sldNum" sz="quarter" idx="4"/>
          </p:nvPr>
        </p:nvSpPr>
        <p:spPr>
          <a:xfrm>
            <a:off x="4974566" y="6485661"/>
            <a:ext cx="2743200" cy="182653"/>
          </a:xfrm>
        </p:spPr>
        <p:txBody>
          <a:bodyPr/>
          <a:lstStyle/>
          <a:p>
            <a:fld id="{9DA73713-55B9-3B41-B88A-C125CC4BAA15}" type="slidenum">
              <a:rPr lang="en-GB" smtClean="0"/>
              <a:pPr/>
              <a:t>5</a:t>
            </a:fld>
            <a:endParaRPr lang="en-GB" dirty="0"/>
          </a:p>
        </p:txBody>
      </p:sp>
      <p:cxnSp>
        <p:nvCxnSpPr>
          <p:cNvPr id="7" name="Straight Connector 6"/>
          <p:cNvCxnSpPr/>
          <p:nvPr/>
        </p:nvCxnSpPr>
        <p:spPr>
          <a:xfrm>
            <a:off x="1605516" y="3795823"/>
            <a:ext cx="2530549" cy="10634"/>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a:off x="1605516" y="3632724"/>
            <a:ext cx="2530549" cy="14621"/>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a:off x="4136065" y="3629213"/>
            <a:ext cx="0" cy="16661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01034724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61F8C-8B98-FA4A-A423-3A8031012D16}"/>
              </a:ext>
            </a:extLst>
          </p:cNvPr>
          <p:cNvSpPr>
            <a:spLocks noGrp="1"/>
          </p:cNvSpPr>
          <p:nvPr>
            <p:ph type="title"/>
          </p:nvPr>
        </p:nvSpPr>
        <p:spPr>
          <a:xfrm>
            <a:off x="0" y="59868"/>
            <a:ext cx="9930809" cy="1163638"/>
          </a:xfrm>
        </p:spPr>
        <p:txBody>
          <a:bodyPr>
            <a:normAutofit/>
          </a:bodyPr>
          <a:lstStyle/>
          <a:p>
            <a:r>
              <a:rPr lang="en-US" dirty="0"/>
              <a:t>Le marquage du budget pour le </a:t>
            </a:r>
            <a:r>
              <a:rPr lang="en-US" dirty="0" err="1"/>
              <a:t>climat</a:t>
            </a:r>
            <a:r>
              <a:rPr lang="en-US" dirty="0"/>
              <a:t> (MBC) en Afrique du </a:t>
            </a:r>
            <a:r>
              <a:rPr lang="en-US" dirty="0" err="1"/>
              <a:t>sud</a:t>
            </a:r>
            <a:endParaRPr lang="en-US" dirty="0"/>
          </a:p>
        </p:txBody>
      </p:sp>
      <p:sp>
        <p:nvSpPr>
          <p:cNvPr id="3" name="Content Placeholder 2">
            <a:extLst>
              <a:ext uri="{FF2B5EF4-FFF2-40B4-BE49-F238E27FC236}">
                <a16:creationId xmlns:a16="http://schemas.microsoft.com/office/drawing/2014/main" id="{2F9D216E-B921-D246-849E-A5929B9990EA}"/>
              </a:ext>
            </a:extLst>
          </p:cNvPr>
          <p:cNvSpPr>
            <a:spLocks noGrp="1"/>
          </p:cNvSpPr>
          <p:nvPr>
            <p:ph idx="1"/>
          </p:nvPr>
        </p:nvSpPr>
        <p:spPr>
          <a:xfrm>
            <a:off x="-1" y="1223506"/>
            <a:ext cx="11982893" cy="4789943"/>
          </a:xfrm>
        </p:spPr>
        <p:txBody>
          <a:bodyPr>
            <a:normAutofit fontScale="85000" lnSpcReduction="20000"/>
          </a:bodyPr>
          <a:lstStyle/>
          <a:p>
            <a:pPr algn="just">
              <a:lnSpc>
                <a:spcPct val="110000"/>
              </a:lnSpc>
              <a:buFont typeface="Wingdings" panose="05000000000000000000" pitchFamily="2" charset="2"/>
              <a:buChar char="§"/>
            </a:pPr>
            <a:r>
              <a:rPr lang="fr-FR" sz="2400" dirty="0"/>
              <a:t>Le MBC est un outil de suivi et de surveillance des décisions relatives au changement climatique dans les budgets publics</a:t>
            </a:r>
          </a:p>
          <a:p>
            <a:pPr algn="just">
              <a:lnSpc>
                <a:spcPct val="110000"/>
              </a:lnSpc>
              <a:buFont typeface="Wingdings" panose="05000000000000000000" pitchFamily="2" charset="2"/>
              <a:buChar char="§"/>
            </a:pPr>
            <a:r>
              <a:rPr lang="en-US" sz="2400" dirty="0"/>
              <a:t>Les objectifs du MBC en Afrique du Sud</a:t>
            </a:r>
          </a:p>
          <a:p>
            <a:pPr lvl="1">
              <a:lnSpc>
                <a:spcPct val="110000"/>
              </a:lnSpc>
              <a:buFont typeface="Courier New" panose="02070309020205020404" pitchFamily="49" charset="0"/>
              <a:buChar char="-"/>
            </a:pPr>
            <a:r>
              <a:rPr lang="fr-FR" sz="2100" dirty="0">
                <a:ea typeface="Tahoma" panose="020B0604030504040204" pitchFamily="34" charset="0"/>
                <a:cs typeface="Tahoma" panose="020B0604030504040204" pitchFamily="34" charset="0"/>
              </a:rPr>
              <a:t>Influencer les décisions budgétaires et politiques à tous les niveaux pour qu'elles soient plus pertinentes pour le climat</a:t>
            </a:r>
          </a:p>
          <a:p>
            <a:pPr lvl="1">
              <a:lnSpc>
                <a:spcPct val="110000"/>
              </a:lnSpc>
              <a:buFont typeface="Courier New" panose="02070309020205020404" pitchFamily="49" charset="0"/>
              <a:buChar char="-"/>
            </a:pPr>
            <a:r>
              <a:rPr lang="fr-FR" sz="2100" dirty="0">
                <a:ea typeface="Tahoma" panose="020B0604030504040204" pitchFamily="34" charset="0"/>
                <a:cs typeface="Tahoma" panose="020B0604030504040204" pitchFamily="34" charset="0"/>
              </a:rPr>
              <a:t>Améliorer l'efficacité des décisions budgétaires et politiques pertinentes pour le climat</a:t>
            </a:r>
          </a:p>
          <a:p>
            <a:pPr lvl="1">
              <a:lnSpc>
                <a:spcPct val="110000"/>
              </a:lnSpc>
              <a:buFont typeface="Courier New" panose="02070309020205020404" pitchFamily="49" charset="0"/>
              <a:buChar char="-"/>
            </a:pPr>
            <a:r>
              <a:rPr lang="fr-FR" sz="2100" dirty="0">
                <a:ea typeface="Tahoma" panose="020B0604030504040204" pitchFamily="34" charset="0"/>
                <a:cs typeface="Tahoma" panose="020B0604030504040204" pitchFamily="34" charset="0"/>
              </a:rPr>
              <a:t>Évaluer l'écart national et promouvoir la redevabilité quant aux responsabilités sur le changement climatique et rendre compte des stratégies, des plans et des engagements sur le changement climatique.</a:t>
            </a:r>
          </a:p>
          <a:p>
            <a:pPr>
              <a:lnSpc>
                <a:spcPct val="110000"/>
              </a:lnSpc>
              <a:buFont typeface="Wingdings" panose="05000000000000000000" pitchFamily="2" charset="2"/>
              <a:buChar char="§"/>
            </a:pPr>
            <a:r>
              <a:rPr lang="fr-FR" dirty="0"/>
              <a:t>Le système MBC structuré est centré sur ces principaux paramètres de conception</a:t>
            </a:r>
          </a:p>
          <a:p>
            <a:pPr marL="0" indent="0">
              <a:lnSpc>
                <a:spcPct val="110000"/>
              </a:lnSpc>
              <a:buNone/>
            </a:pPr>
            <a:r>
              <a:rPr lang="fr-FR" sz="2100" dirty="0">
                <a:ea typeface="Tahoma" panose="020B0604030504040204" pitchFamily="34" charset="0"/>
                <a:cs typeface="Tahoma" panose="020B0604030504040204" pitchFamily="34" charset="0"/>
              </a:rPr>
              <a:t>          - Quelle sera l'approche et la couverture du système?</a:t>
            </a:r>
            <a:endParaRPr lang="en-ZA" sz="2100" dirty="0">
              <a:ea typeface="Tahoma" panose="020B0604030504040204" pitchFamily="34" charset="0"/>
              <a:cs typeface="Tahoma" panose="020B0604030504040204" pitchFamily="34" charset="0"/>
            </a:endParaRPr>
          </a:p>
          <a:p>
            <a:pPr lvl="1">
              <a:lnSpc>
                <a:spcPct val="110000"/>
              </a:lnSpc>
              <a:buFont typeface="Courier New" panose="02070309020205020404" pitchFamily="49" charset="0"/>
              <a:buChar char="-"/>
            </a:pPr>
            <a:r>
              <a:rPr lang="fr-FR" sz="2100" dirty="0">
                <a:ea typeface="Tahoma" panose="020B0604030504040204" pitchFamily="34" charset="0"/>
                <a:cs typeface="Tahoma" panose="020B0604030504040204" pitchFamily="34" charset="0"/>
              </a:rPr>
              <a:t>Comment la pertinence climatique sera-t-elle définie, classée et notée, et comment les dépenses associées seront-elles pondérées?</a:t>
            </a:r>
          </a:p>
          <a:p>
            <a:pPr lvl="1">
              <a:lnSpc>
                <a:spcPct val="110000"/>
              </a:lnSpc>
              <a:buFont typeface="Courier New" panose="02070309020205020404" pitchFamily="49" charset="0"/>
              <a:buChar char="-"/>
            </a:pPr>
            <a:r>
              <a:rPr lang="fr-FR" sz="2100" dirty="0">
                <a:ea typeface="Tahoma" panose="020B0604030504040204" pitchFamily="34" charset="0"/>
                <a:cs typeface="Tahoma" panose="020B0604030504040204" pitchFamily="34" charset="0"/>
              </a:rPr>
              <a:t>Comment est-ce que les marqueurs seront générés dans le cycle de gestion des ressources publiques sud-africaines et comment les informations seront-elles utilisées/rapportées?</a:t>
            </a:r>
          </a:p>
          <a:p>
            <a:pPr lvl="1">
              <a:lnSpc>
                <a:spcPct val="110000"/>
              </a:lnSpc>
              <a:buFont typeface="Courier New" panose="02070309020205020404" pitchFamily="49" charset="0"/>
              <a:buChar char="-"/>
            </a:pPr>
            <a:r>
              <a:rPr lang="fr-FR" sz="2100" dirty="0">
                <a:ea typeface="Tahoma" panose="020B0604030504040204" pitchFamily="34" charset="0"/>
                <a:cs typeface="Tahoma" panose="020B0604030504040204" pitchFamily="34" charset="0"/>
              </a:rPr>
              <a:t>Comment est-ce que le système sera gouverné?</a:t>
            </a:r>
            <a:endParaRPr lang="en-US" sz="2100" dirty="0">
              <a:latin typeface="Tahoma" panose="020B0604030504040204" pitchFamily="34" charset="0"/>
              <a:ea typeface="Tahoma" panose="020B0604030504040204" pitchFamily="34" charset="0"/>
              <a:cs typeface="Tahoma" panose="020B0604030504040204" pitchFamily="34" charset="0"/>
            </a:endParaRPr>
          </a:p>
          <a:p>
            <a:pPr>
              <a:lnSpc>
                <a:spcPct val="110000"/>
              </a:lnSpc>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4"/>
          <p:cNvSpPr txBox="1">
            <a:spLocks/>
          </p:cNvSpPr>
          <p:nvPr/>
        </p:nvSpPr>
        <p:spPr>
          <a:xfrm>
            <a:off x="9251576" y="6356350"/>
            <a:ext cx="210222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E41127-3D30-4731-8800-3B0F2619CBBC}" type="slidenum">
              <a:rPr lang="en-GB" smtClean="0"/>
              <a:pPr/>
              <a:t>6</a:t>
            </a:fld>
            <a:endParaRPr lang="en-GB" dirty="0"/>
          </a:p>
        </p:txBody>
      </p:sp>
      <p:sp>
        <p:nvSpPr>
          <p:cNvPr id="5" name="Footer Placeholder 3"/>
          <p:cNvSpPr txBox="1">
            <a:spLocks/>
          </p:cNvSpPr>
          <p:nvPr/>
        </p:nvSpPr>
        <p:spPr>
          <a:xfrm>
            <a:off x="442913" y="6369050"/>
            <a:ext cx="401902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GB" b="1" dirty="0"/>
          </a:p>
        </p:txBody>
      </p:sp>
    </p:spTree>
    <p:extLst>
      <p:ext uri="{BB962C8B-B14F-4D97-AF65-F5344CB8AC3E}">
        <p14:creationId xmlns:p14="http://schemas.microsoft.com/office/powerpoint/2010/main" val="181474233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4B104-58A9-FE40-8DF9-232572A4FA54}"/>
              </a:ext>
            </a:extLst>
          </p:cNvPr>
          <p:cNvSpPr>
            <a:spLocks noGrp="1"/>
          </p:cNvSpPr>
          <p:nvPr>
            <p:ph type="title"/>
          </p:nvPr>
        </p:nvSpPr>
        <p:spPr>
          <a:xfrm>
            <a:off x="200306" y="0"/>
            <a:ext cx="10515600" cy="1325563"/>
          </a:xfrm>
        </p:spPr>
        <p:txBody>
          <a:bodyPr/>
          <a:lstStyle/>
          <a:p>
            <a:r>
              <a:rPr lang="en-US" dirty="0"/>
              <a:t>Paramètres de conception : </a:t>
            </a:r>
            <a:r>
              <a:rPr lang="en-US" dirty="0" err="1"/>
              <a:t>approche</a:t>
            </a:r>
            <a:endParaRPr lang="en-US" dirty="0"/>
          </a:p>
        </p:txBody>
      </p:sp>
      <p:sp>
        <p:nvSpPr>
          <p:cNvPr id="3" name="Content Placeholder 2">
            <a:extLst>
              <a:ext uri="{FF2B5EF4-FFF2-40B4-BE49-F238E27FC236}">
                <a16:creationId xmlns:a16="http://schemas.microsoft.com/office/drawing/2014/main" id="{F6263E41-2803-2A4C-AC79-D3C37A27FED3}"/>
              </a:ext>
            </a:extLst>
          </p:cNvPr>
          <p:cNvSpPr>
            <a:spLocks noGrp="1"/>
          </p:cNvSpPr>
          <p:nvPr>
            <p:ph idx="1"/>
          </p:nvPr>
        </p:nvSpPr>
        <p:spPr>
          <a:xfrm>
            <a:off x="106658" y="1269345"/>
            <a:ext cx="11791175" cy="5325698"/>
          </a:xfrm>
        </p:spPr>
        <p:txBody>
          <a:bodyPr>
            <a:normAutofit fontScale="92500"/>
          </a:bodyPr>
          <a:lstStyle/>
          <a:p>
            <a:pPr marL="457200" lvl="1" indent="0">
              <a:buNone/>
            </a:pPr>
            <a:r>
              <a:rPr lang="fr-FR" dirty="0"/>
              <a:t>Considération clé dans l'approche MBC pour l'Afrique du Sud:</a:t>
            </a:r>
          </a:p>
          <a:p>
            <a:pPr marL="457200" lvl="1" indent="0">
              <a:buNone/>
            </a:pPr>
            <a:endParaRPr lang="fr-FR" dirty="0"/>
          </a:p>
          <a:p>
            <a:pPr lvl="1">
              <a:buFontTx/>
              <a:buChar char="-"/>
            </a:pPr>
            <a:r>
              <a:rPr lang="fr-FR" sz="2200" dirty="0"/>
              <a:t>Le système fiscal intergouvernemental sud-africain présente les caractéristiques de la décentralisation fiscale (attribution et répartition des responsabilités en matière de dépenses entre les trois branches du gouvernement, différents formats budgétaires).</a:t>
            </a:r>
          </a:p>
          <a:p>
            <a:pPr lvl="1">
              <a:buFontTx/>
              <a:buChar char="-"/>
            </a:pPr>
            <a:r>
              <a:rPr lang="fr-FR" sz="2200" dirty="0"/>
              <a:t>Des complications peuvent survenir en raison des variations dans les systèmes de budgétisation et de reporting comptable entre le gouvernement national et provincial (basé sur la trésorerie) par rapport au gouvernement local (basé sur la comptabilité d'exercice) et les cycles de l'exercice financier.</a:t>
            </a:r>
          </a:p>
          <a:p>
            <a:pPr lvl="1">
              <a:buFontTx/>
              <a:buChar char="-"/>
            </a:pPr>
            <a:r>
              <a:rPr lang="fr-FR" sz="2200" dirty="0"/>
              <a:t>L'intention est de mettre en œuvre un système de MBC dans les trois branches du gouvernement, compte tenu de la répartition des responsabilités au niveau des dépenses dans les secteurs clés du changement climatique, mais d'étaler la mise en œuvre de manière adéquate.</a:t>
            </a:r>
          </a:p>
          <a:p>
            <a:pPr lvl="1">
              <a:buFontTx/>
              <a:buChar char="-"/>
            </a:pPr>
            <a:r>
              <a:rPr lang="fr-FR" sz="2200" dirty="0">
                <a:solidFill>
                  <a:prstClr val="black"/>
                </a:solidFill>
              </a:rPr>
              <a:t>Le MBC utilisera la définition modifiée sud-africaine qui intègre la « transition juste ». Il suivra une approche hybride en termes de notation, en mesurant la pertinence des dépenses en tenant compte à la fois des objectifs et des évaluations nettes des dépenses.</a:t>
            </a:r>
          </a:p>
          <a:p>
            <a:pPr lvl="1">
              <a:buFontTx/>
              <a:buChar char="-"/>
            </a:pPr>
            <a:r>
              <a:rPr lang="fr-FR" sz="2200" dirty="0">
                <a:solidFill>
                  <a:prstClr val="black"/>
                </a:solidFill>
              </a:rPr>
              <a:t>Intégré dans les systèmes gouvernementaux de planification, de préparation du budget, de gestion financière et de reporting.</a:t>
            </a:r>
          </a:p>
          <a:p>
            <a:pPr lvl="1">
              <a:buFontTx/>
              <a:buChar char="-"/>
            </a:pPr>
            <a:r>
              <a:rPr lang="fr-FR" sz="2200" dirty="0">
                <a:solidFill>
                  <a:prstClr val="black"/>
                </a:solidFill>
              </a:rPr>
              <a:t>L'institutionnalisation du MBC à travers le système de GFP peut être pour une période de +/- 5 ans.</a:t>
            </a:r>
            <a:endParaRPr lang="en-US" sz="2000" dirty="0"/>
          </a:p>
        </p:txBody>
      </p:sp>
      <p:sp>
        <p:nvSpPr>
          <p:cNvPr id="5" name="Slide Number Placeholder 4"/>
          <p:cNvSpPr>
            <a:spLocks noGrp="1"/>
          </p:cNvSpPr>
          <p:nvPr>
            <p:ph type="sldNum" sz="quarter" idx="4"/>
          </p:nvPr>
        </p:nvSpPr>
        <p:spPr/>
        <p:txBody>
          <a:bodyPr/>
          <a:lstStyle/>
          <a:p>
            <a:fld id="{9DA73713-55B9-3B41-B88A-C125CC4BAA15}" type="slidenum">
              <a:rPr lang="en-GB" smtClean="0"/>
              <a:pPr/>
              <a:t>7</a:t>
            </a:fld>
            <a:endParaRPr lang="en-GB" dirty="0"/>
          </a:p>
        </p:txBody>
      </p:sp>
    </p:spTree>
    <p:extLst>
      <p:ext uri="{BB962C8B-B14F-4D97-AF65-F5344CB8AC3E}">
        <p14:creationId xmlns:p14="http://schemas.microsoft.com/office/powerpoint/2010/main" val="299882877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AFC3-A797-4FE8-880D-88FC341B46CF}"/>
              </a:ext>
            </a:extLst>
          </p:cNvPr>
          <p:cNvSpPr>
            <a:spLocks noGrp="1"/>
          </p:cNvSpPr>
          <p:nvPr>
            <p:ph type="title"/>
          </p:nvPr>
        </p:nvSpPr>
        <p:spPr/>
        <p:txBody>
          <a:bodyPr/>
          <a:lstStyle/>
          <a:p>
            <a:r>
              <a:rPr lang="en-US" dirty="0"/>
              <a:t>Paramètres de conception </a:t>
            </a:r>
            <a:r>
              <a:rPr lang="en-ZA" dirty="0"/>
              <a:t>: couverture</a:t>
            </a:r>
          </a:p>
        </p:txBody>
      </p:sp>
      <p:sp>
        <p:nvSpPr>
          <p:cNvPr id="3" name="Content Placeholder 2">
            <a:extLst>
              <a:ext uri="{FF2B5EF4-FFF2-40B4-BE49-F238E27FC236}">
                <a16:creationId xmlns:a16="http://schemas.microsoft.com/office/drawing/2014/main" id="{62FA0EEB-4C3E-46AB-A570-D688BC68F0CF}"/>
              </a:ext>
            </a:extLst>
          </p:cNvPr>
          <p:cNvSpPr>
            <a:spLocks noGrp="1"/>
          </p:cNvSpPr>
          <p:nvPr>
            <p:ph idx="1"/>
          </p:nvPr>
        </p:nvSpPr>
        <p:spPr>
          <a:xfrm>
            <a:off x="159026" y="1209369"/>
            <a:ext cx="11396870" cy="5437237"/>
          </a:xfrm>
        </p:spPr>
        <p:txBody>
          <a:bodyPr>
            <a:normAutofit fontScale="55000" lnSpcReduction="20000"/>
          </a:bodyPr>
          <a:lstStyle/>
          <a:p>
            <a:pPr marL="594360" indent="-457200" algn="just">
              <a:lnSpc>
                <a:spcPct val="114000"/>
              </a:lnSpc>
              <a:buFont typeface="Wingdings" panose="05000000000000000000" pitchFamily="2" charset="2"/>
              <a:buChar char="§"/>
            </a:pPr>
            <a:r>
              <a:rPr lang="fr-FR" b="1" i="0" dirty="0">
                <a:solidFill>
                  <a:srgbClr val="202124"/>
                </a:solidFill>
                <a:effectLst/>
                <a:latin typeface="Google Sans"/>
              </a:rPr>
              <a:t>Couverture dans tous les domaines </a:t>
            </a:r>
            <a:r>
              <a:rPr lang="fr-FR" b="0" i="0" dirty="0">
                <a:solidFill>
                  <a:srgbClr val="202124"/>
                </a:solidFill>
                <a:effectLst/>
                <a:latin typeface="Google Sans"/>
              </a:rPr>
              <a:t>: la pertinence climatique des dépenses sera marquée dans les trois sphères de gouvernement, dans les secteurs clés du changement climatique - l'agriculture, l'eau, l'énergie, la protection de l'environnement et la santé. Couverture par étapes au niveau provincial et local : local le plus susceptible de suivre l’IFMIS et PCSM (Plan standard comptable municipal)</a:t>
            </a:r>
          </a:p>
          <a:p>
            <a:pPr marL="422910" indent="-285750" algn="just">
              <a:lnSpc>
                <a:spcPct val="114000"/>
              </a:lnSpc>
              <a:buFont typeface="Wingdings" panose="05000000000000000000" pitchFamily="2" charset="2"/>
              <a:buChar char="§"/>
            </a:pPr>
            <a:r>
              <a:rPr lang="fr-FR" b="1" dirty="0">
                <a:solidFill>
                  <a:prstClr val="black"/>
                </a:solidFill>
              </a:rPr>
              <a:t>Au sein de la couverture de la sphère : </a:t>
            </a:r>
            <a:r>
              <a:rPr lang="fr-FR" dirty="0">
                <a:solidFill>
                  <a:prstClr val="black"/>
                </a:solidFill>
              </a:rPr>
              <a:t>dans une période cible de cinq ans, le déploiement dans les secteurs à forte pertinence climatique sera prioritaire dans les trois sphères, mais il est probable que la couverture ne s'étendra pas à tous les gouvernements locaux</a:t>
            </a:r>
          </a:p>
          <a:p>
            <a:pPr marL="422910" indent="-285750" algn="just">
              <a:lnSpc>
                <a:spcPct val="114000"/>
              </a:lnSpc>
              <a:buFont typeface="Wingdings" panose="05000000000000000000" pitchFamily="2" charset="2"/>
              <a:buChar char="§"/>
            </a:pPr>
            <a:r>
              <a:rPr lang="fr-FR" b="1" dirty="0">
                <a:solidFill>
                  <a:prstClr val="black"/>
                </a:solidFill>
              </a:rPr>
              <a:t>Couverture des entités publiques : </a:t>
            </a:r>
            <a:r>
              <a:rPr lang="fr-FR" dirty="0">
                <a:solidFill>
                  <a:prstClr val="black"/>
                </a:solidFill>
              </a:rPr>
              <a:t>les dépenses des entités publiques seront marquées comme faisant partie du MBC de l'Afrique du Sud, étant donné le rôle que certaines entités jouent par rapport au changement climatique (tels Eskom, les entités de transport et d'infrastructure et les offices des eaux) et le volume des recettes fiscales. Les EP présentent des complexités supplémentaires pour le marquage en raison des configurations du système et de la demande en capacités, le marquage des entités publiques susceptibles de faire partie de la phase II du MBC (approche de test de résistance avec des entités sélectionnées)</a:t>
            </a:r>
          </a:p>
          <a:p>
            <a:pPr marL="422910" indent="-285750" algn="just">
              <a:lnSpc>
                <a:spcPct val="114000"/>
              </a:lnSpc>
              <a:buFont typeface="Wingdings" panose="05000000000000000000" pitchFamily="2" charset="2"/>
              <a:buChar char="§"/>
            </a:pPr>
            <a:r>
              <a:rPr lang="fr-FR" dirty="0">
                <a:solidFill>
                  <a:prstClr val="black"/>
                </a:solidFill>
              </a:rPr>
              <a:t>Inclure les programmes négatifs pour le climat : le MBC en Afrique du Sud inclura les dépenses pertinentes qui reflètent dans des programmes qui sont autrement nuisibles pour l'environnement ou la société (y compris les programmes négatifs pour le climat) comme le font certains pays, mais marquera ces dépenses différemment afin que les rapports sur les dépenses climatiques puissent différencier.</a:t>
            </a:r>
          </a:p>
          <a:p>
            <a:pPr marL="422910" indent="-285750" algn="just">
              <a:lnSpc>
                <a:spcPct val="114000"/>
              </a:lnSpc>
              <a:buFont typeface="Wingdings" panose="05000000000000000000" pitchFamily="2" charset="2"/>
              <a:buChar char="§"/>
            </a:pPr>
            <a:r>
              <a:rPr lang="fr-FR" b="1" dirty="0">
                <a:solidFill>
                  <a:prstClr val="black"/>
                </a:solidFill>
              </a:rPr>
              <a:t>Inclure les dépenses financées par les donateurs : </a:t>
            </a:r>
            <a:r>
              <a:rPr lang="fr-FR" dirty="0">
                <a:solidFill>
                  <a:prstClr val="black"/>
                </a:solidFill>
              </a:rPr>
              <a:t>alors que les dépenses financées par les donateurs représentent une part minime des dépenses publiques globales, il est probable qu'elles représentent une part beaucoup plus importante des dépenses liées au climat. Le système MBC devrait permettre le marquage des dépenses des donateurs, pour une utilisation optimale par le gouvernement sud-africain du système. L'approche à suivre sera déterminée en consultation avec la Direction générale de la coopération internationale au développement de la Trésorerie nationale, et pilotée dans certains sites.</a:t>
            </a:r>
          </a:p>
          <a:p>
            <a:pPr marL="422910" indent="-285750" algn="just">
              <a:lnSpc>
                <a:spcPct val="114000"/>
              </a:lnSpc>
              <a:buFont typeface="Wingdings" panose="05000000000000000000" pitchFamily="2" charset="2"/>
              <a:buChar char="§"/>
            </a:pPr>
            <a:r>
              <a:rPr lang="fr-FR" b="1" dirty="0">
                <a:solidFill>
                  <a:prstClr val="black"/>
                </a:solidFill>
              </a:rPr>
              <a:t>Autre : </a:t>
            </a:r>
            <a:r>
              <a:rPr lang="fr-FR" dirty="0">
                <a:solidFill>
                  <a:prstClr val="black"/>
                </a:solidFill>
              </a:rPr>
              <a:t>Le MBC utilisera la définition modifiée sud-africaine qui intègre la « transition juste ». Il suivra une approche hybride en termes de notation, en mesurant la pertinence des dépenses tout en tenant compte à la fois des objectifs et des évaluations nettes des dépenses.</a:t>
            </a:r>
            <a:endParaRPr lang="en-ZA" sz="1800" dirty="0">
              <a:solidFill>
                <a:prstClr val="black"/>
              </a:solidFill>
            </a:endParaRPr>
          </a:p>
        </p:txBody>
      </p:sp>
      <p:sp>
        <p:nvSpPr>
          <p:cNvPr id="4" name="Slide Number Placeholder 3">
            <a:extLst>
              <a:ext uri="{FF2B5EF4-FFF2-40B4-BE49-F238E27FC236}">
                <a16:creationId xmlns:a16="http://schemas.microsoft.com/office/drawing/2014/main" id="{4CD4FDB3-B4B9-421C-B3DC-BFD2FAA9E51F}"/>
              </a:ext>
            </a:extLst>
          </p:cNvPr>
          <p:cNvSpPr>
            <a:spLocks noGrp="1"/>
          </p:cNvSpPr>
          <p:nvPr>
            <p:ph type="sldNum" sz="quarter" idx="4"/>
          </p:nvPr>
        </p:nvSpPr>
        <p:spPr/>
        <p:txBody>
          <a:bodyPr/>
          <a:lstStyle/>
          <a:p>
            <a:fld id="{A4E67396-EAD7-1246-A93B-5244FF26795F}" type="slidenum">
              <a:rPr lang="en-US" smtClean="0"/>
              <a:pPr/>
              <a:t>8</a:t>
            </a:fld>
            <a:endParaRPr lang="en-US" dirty="0"/>
          </a:p>
        </p:txBody>
      </p:sp>
    </p:spTree>
    <p:extLst>
      <p:ext uri="{BB962C8B-B14F-4D97-AF65-F5344CB8AC3E}">
        <p14:creationId xmlns:p14="http://schemas.microsoft.com/office/powerpoint/2010/main" val="251543333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09D28-EB62-FB4A-9823-FC6534816A33}"/>
              </a:ext>
            </a:extLst>
          </p:cNvPr>
          <p:cNvSpPr>
            <a:spLocks noGrp="1"/>
          </p:cNvSpPr>
          <p:nvPr>
            <p:ph type="title"/>
          </p:nvPr>
        </p:nvSpPr>
        <p:spPr>
          <a:xfrm>
            <a:off x="1" y="-66807"/>
            <a:ext cx="9925878" cy="1325563"/>
          </a:xfrm>
        </p:spPr>
        <p:txBody>
          <a:bodyPr/>
          <a:lstStyle/>
          <a:p>
            <a:r>
              <a:rPr lang="fr-FR" dirty="0"/>
              <a:t>Paramètres de conception : pertinence du cc 1</a:t>
            </a:r>
            <a:endParaRPr lang="en-US" dirty="0"/>
          </a:p>
        </p:txBody>
      </p:sp>
      <p:sp>
        <p:nvSpPr>
          <p:cNvPr id="3" name="Content Placeholder 2">
            <a:extLst>
              <a:ext uri="{FF2B5EF4-FFF2-40B4-BE49-F238E27FC236}">
                <a16:creationId xmlns:a16="http://schemas.microsoft.com/office/drawing/2014/main" id="{A97720E9-A4FE-3F4E-86BC-3A6724FA6574}"/>
              </a:ext>
            </a:extLst>
          </p:cNvPr>
          <p:cNvSpPr>
            <a:spLocks noGrp="1"/>
          </p:cNvSpPr>
          <p:nvPr>
            <p:ph idx="1"/>
          </p:nvPr>
        </p:nvSpPr>
        <p:spPr>
          <a:xfrm>
            <a:off x="0" y="1258756"/>
            <a:ext cx="11565924" cy="4797214"/>
          </a:xfrm>
        </p:spPr>
        <p:txBody>
          <a:bodyPr>
            <a:normAutofit fontScale="77500" lnSpcReduction="20000"/>
          </a:bodyPr>
          <a:lstStyle/>
          <a:p>
            <a:pPr marL="0" indent="0">
              <a:buNone/>
            </a:pPr>
            <a:r>
              <a:rPr lang="fr-FR" sz="2400" b="1" dirty="0"/>
              <a:t>Quelles définitions pour délimiter la pertinence du CC?</a:t>
            </a:r>
          </a:p>
          <a:p>
            <a:pPr>
              <a:buFont typeface="Wingdings" panose="05000000000000000000" pitchFamily="2" charset="2"/>
              <a:buChar char="§"/>
            </a:pPr>
            <a:r>
              <a:rPr lang="fr-FR" dirty="0">
                <a:solidFill>
                  <a:prstClr val="black"/>
                </a:solidFill>
              </a:rPr>
              <a:t>Définir l'atténuation et l'adaptation conformément à la transition juste, mais marquer pour extraire les informations selon les définitions de l'OCDE</a:t>
            </a:r>
          </a:p>
          <a:p>
            <a:pPr>
              <a:buFont typeface="Wingdings" panose="05000000000000000000" pitchFamily="2" charset="2"/>
              <a:buChar char="§"/>
            </a:pPr>
            <a:r>
              <a:rPr lang="fr-FR" dirty="0">
                <a:solidFill>
                  <a:prstClr val="black"/>
                </a:solidFill>
              </a:rPr>
              <a:t>Découvrir comment faire cela dans le développement de matériels et tester dans des sites  pilotes</a:t>
            </a:r>
          </a:p>
          <a:p>
            <a:pPr>
              <a:buFont typeface="Wingdings" panose="05000000000000000000" pitchFamily="2" charset="2"/>
              <a:buChar char="§"/>
            </a:pPr>
            <a:r>
              <a:rPr lang="fr-FR" dirty="0">
                <a:solidFill>
                  <a:prstClr val="black"/>
                </a:solidFill>
              </a:rPr>
              <a:t>Plan pour identifier les dépenses sur les pertes et dommages liés au climat, mais pour une mise en œuvre ultérieure</a:t>
            </a:r>
          </a:p>
          <a:p>
            <a:pPr marL="0" indent="0">
              <a:buNone/>
            </a:pPr>
            <a:r>
              <a:rPr lang="fr-FR" sz="2400" b="1" dirty="0"/>
              <a:t>Quelles informations seront utilisées pour identifier la pertinence climatique ? Explicite ou implicite ? Liens de politique sur le CC ?</a:t>
            </a:r>
          </a:p>
          <a:p>
            <a:pPr>
              <a:buFont typeface="Wingdings" panose="05000000000000000000" pitchFamily="2" charset="2"/>
              <a:buChar char="§"/>
            </a:pPr>
            <a:r>
              <a:rPr lang="fr-FR" dirty="0">
                <a:solidFill>
                  <a:prstClr val="black"/>
                </a:solidFill>
              </a:rPr>
              <a:t>Piloter l'utilisation de listes de référence « permanentes » pour identifier les objectifs/bénéfices pertinents pour le climat</a:t>
            </a:r>
          </a:p>
          <a:p>
            <a:pPr>
              <a:buFont typeface="Wingdings" panose="05000000000000000000" pitchFamily="2" charset="2"/>
              <a:buChar char="§"/>
            </a:pPr>
            <a:r>
              <a:rPr lang="fr-FR" dirty="0">
                <a:solidFill>
                  <a:prstClr val="black"/>
                </a:solidFill>
              </a:rPr>
              <a:t>Tenir compte à la fois de la pertinence explicite et implicite</a:t>
            </a:r>
          </a:p>
          <a:p>
            <a:pPr>
              <a:buFont typeface="Wingdings" panose="05000000000000000000" pitchFamily="2" charset="2"/>
              <a:buChar char="§"/>
            </a:pPr>
            <a:r>
              <a:rPr lang="fr-FR" dirty="0">
                <a:solidFill>
                  <a:prstClr val="black"/>
                </a:solidFill>
              </a:rPr>
              <a:t>Utiliser des couches de classification supplémentaires</a:t>
            </a:r>
          </a:p>
          <a:p>
            <a:r>
              <a:rPr lang="fr-FR" dirty="0"/>
              <a:t>Pertinence politique nationale et de la sphère</a:t>
            </a:r>
          </a:p>
          <a:p>
            <a:r>
              <a:rPr lang="fr-FR" dirty="0"/>
              <a:t>Dépenses directes et dépenses annexes</a:t>
            </a:r>
            <a:endParaRPr lang="en-US" dirty="0">
              <a:solidFill>
                <a:schemeClr val="accent5">
                  <a:lumMod val="50000"/>
                </a:schemeClr>
              </a:solidFill>
            </a:endParaRPr>
          </a:p>
        </p:txBody>
      </p:sp>
      <p:sp>
        <p:nvSpPr>
          <p:cNvPr id="5" name="Slide Number Placeholder 4"/>
          <p:cNvSpPr>
            <a:spLocks noGrp="1"/>
          </p:cNvSpPr>
          <p:nvPr>
            <p:ph type="sldNum" sz="quarter" idx="4"/>
          </p:nvPr>
        </p:nvSpPr>
        <p:spPr/>
        <p:txBody>
          <a:bodyPr/>
          <a:lstStyle/>
          <a:p>
            <a:fld id="{9DA73713-55B9-3B41-B88A-C125CC4BAA15}" type="slidenum">
              <a:rPr lang="en-GB" smtClean="0"/>
              <a:pPr/>
              <a:t>9</a:t>
            </a:fld>
            <a:endParaRPr lang="en-GB" dirty="0"/>
          </a:p>
        </p:txBody>
      </p:sp>
    </p:spTree>
    <p:extLst>
      <p:ext uri="{BB962C8B-B14F-4D97-AF65-F5344CB8AC3E}">
        <p14:creationId xmlns:p14="http://schemas.microsoft.com/office/powerpoint/2010/main" val="1042707739"/>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6C104A8E979F449E7203CF6528D2DE" ma:contentTypeVersion="13" ma:contentTypeDescription="Create a new document." ma:contentTypeScope="" ma:versionID="aa83446b84fe3e5472a087391475cfd8">
  <xsd:schema xmlns:xsd="http://www.w3.org/2001/XMLSchema" xmlns:xs="http://www.w3.org/2001/XMLSchema" xmlns:p="http://schemas.microsoft.com/office/2006/metadata/properties" xmlns:ns2="b4855b58-ad6d-40fd-b77f-c71ade046a38" xmlns:ns3="ff9aaa94-3ebd-42e4-992a-0dc788418511" targetNamespace="http://schemas.microsoft.com/office/2006/metadata/properties" ma:root="true" ma:fieldsID="3904b4c775040775d73a9a9e6f2d6c62" ns2:_="" ns3:_="">
    <xsd:import namespace="b4855b58-ad6d-40fd-b77f-c71ade046a38"/>
    <xsd:import namespace="ff9aaa94-3ebd-42e4-992a-0dc78841851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Folde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855b58-ad6d-40fd-b77f-c71ade046a3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Folder" ma:index="16" nillable="true" ma:displayName="Folder" ma:internalName="Folder" ma:percentage="FALSE">
      <xsd:simpleType>
        <xsd:restriction base="dms:Number"/>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f9aaa94-3ebd-42e4-992a-0dc78841851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older xmlns="b4855b58-ad6d-40fd-b77f-c71ade046a3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E15991-9A13-4174-A36C-CA1F116428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855b58-ad6d-40fd-b77f-c71ade046a38"/>
    <ds:schemaRef ds:uri="ff9aaa94-3ebd-42e4-992a-0dc7884185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2D8855-73F8-42A1-80F7-8B103FCD3C41}">
  <ds:schemaRefs>
    <ds:schemaRef ds:uri="http://purl.org/dc/dcmitype/"/>
    <ds:schemaRef ds:uri="b4855b58-ad6d-40fd-b77f-c71ade046a38"/>
    <ds:schemaRef ds:uri="http://purl.org/dc/elements/1.1/"/>
    <ds:schemaRef ds:uri="ff9aaa94-3ebd-42e4-992a-0dc788418511"/>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8178336-3FCB-4AC3-A51C-B1B83504E4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10145</TotalTime>
  <Words>2808</Words>
  <Application>Microsoft Office PowerPoint</Application>
  <PresentationFormat>Widescreen</PresentationFormat>
  <Paragraphs>199</Paragraphs>
  <Slides>14</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Arial</vt:lpstr>
      <vt:lpstr>Calibri</vt:lpstr>
      <vt:lpstr>Candara Light</vt:lpstr>
      <vt:lpstr>Courier New</vt:lpstr>
      <vt:lpstr>Google Sans</vt:lpstr>
      <vt:lpstr>Tahoma</vt:lpstr>
      <vt:lpstr>Times New Roman</vt:lpstr>
      <vt:lpstr>Wingdings</vt:lpstr>
      <vt:lpstr>1_Office Theme</vt:lpstr>
      <vt:lpstr>2_Office Theme</vt:lpstr>
      <vt:lpstr>Marquage du budget pour le climat en Afrique du sud</vt:lpstr>
      <vt:lpstr>sommaire</vt:lpstr>
      <vt:lpstr>CHANGEMENT CLIMATIQUE EN AFRIQUE DU SUD Contexte politique</vt:lpstr>
      <vt:lpstr>Les EXIGENCES POUR la mise en œuvre des politiques et stratégies sectorielles</vt:lpstr>
      <vt:lpstr>Le rôle de la trésorerie nationale</vt:lpstr>
      <vt:lpstr>Le marquage du budget pour le climat (MBC) en Afrique du sud</vt:lpstr>
      <vt:lpstr>Paramètres de conception : approche</vt:lpstr>
      <vt:lpstr>Paramètres de conception : couverture</vt:lpstr>
      <vt:lpstr>Paramètres de conception : pertinence du cc 1</vt:lpstr>
      <vt:lpstr>Paramètres de conception :  pertinence du cc 2</vt:lpstr>
      <vt:lpstr>Paramètres de conception clés : positionnement dans le cycle de  gestion des ressources de l'Afrique du Sud</vt:lpstr>
      <vt:lpstr>Processus de projet MBC</vt:lpstr>
      <vt:lpstr>Processus pilote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UNICEF Zimbabwe Education Evaluation Inception Mission Harare, 31 July 2017</dc:title>
  <dc:creator>Gcobisa Magazi</dc:creator>
  <cp:lastModifiedBy>Priya Beegun</cp:lastModifiedBy>
  <cp:revision>222</cp:revision>
  <cp:lastPrinted>2020-09-10T11:31:30Z</cp:lastPrinted>
  <dcterms:created xsi:type="dcterms:W3CDTF">2017-07-26T09:12:00Z</dcterms:created>
  <dcterms:modified xsi:type="dcterms:W3CDTF">2021-06-27T13:36:03Z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0x010100266C104A8E979F449E7203CF6528D2DE</vt:lpwstr>
  </property>
</Properties>
</file>