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1">
  <p:sldMasterIdLst>
    <p:sldMasterId id="2147483774" r:id="rId4"/>
  </p:sldMasterIdLst>
  <p:notesMasterIdLst>
    <p:notesMasterId r:id="rId17"/>
  </p:notesMasterIdLst>
  <p:handoutMasterIdLst>
    <p:handoutMasterId r:id="rId18"/>
  </p:handoutMasterIdLst>
  <p:sldIdLst>
    <p:sldId id="256" r:id="rId5"/>
    <p:sldId id="519" r:id="rId6"/>
    <p:sldId id="509" r:id="rId7"/>
    <p:sldId id="510" r:id="rId8"/>
    <p:sldId id="511" r:id="rId9"/>
    <p:sldId id="512" r:id="rId10"/>
    <p:sldId id="513" r:id="rId11"/>
    <p:sldId id="516" r:id="rId12"/>
    <p:sldId id="517" r:id="rId13"/>
    <p:sldId id="514" r:id="rId14"/>
    <p:sldId id="515" r:id="rId15"/>
    <p:sldId id="518" r:id="rId16"/>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riya Beegun" initials="PB" lastIdx="5" clrIdx="6">
    <p:extLst>
      <p:ext uri="{19B8F6BF-5375-455C-9EA6-DF929625EA0E}">
        <p15:presenceInfo xmlns:p15="http://schemas.microsoft.com/office/powerpoint/2012/main" userId="S::priya.beegun@cabri-sbo.org::e975f017-bbdf-4fb4-8a57-29d873ee0655" providerId="AD"/>
      </p:ext>
    </p:extLst>
  </p:cmAuthor>
  <p:cmAuthor id="1" name="Joana Bento" initials="JB" lastIdx="1" clrIdx="0"/>
  <p:cmAuthor id="8" name="Kit Nicholson" initials="KN" lastIdx="3" clrIdx="7">
    <p:extLst>
      <p:ext uri="{19B8F6BF-5375-455C-9EA6-DF929625EA0E}">
        <p15:presenceInfo xmlns:p15="http://schemas.microsoft.com/office/powerpoint/2012/main" userId="5297ed048ed59b51" providerId="Windows Live"/>
      </p:ext>
    </p:extLst>
  </p:cmAuthor>
  <p:cmAuthor id="2" name="anke.braumann" initials="a" lastIdx="7" clrIdx="1"/>
  <p:cmAuthor id="3" name="Leila" initials="" lastIdx="0" clrIdx="2"/>
  <p:cmAuthor id="4" name="Soonsyra Lowe Nicolas" initials="SLN" lastIdx="8" clrIdx="3">
    <p:extLst>
      <p:ext uri="{19B8F6BF-5375-455C-9EA6-DF929625EA0E}">
        <p15:presenceInfo xmlns:p15="http://schemas.microsoft.com/office/powerpoint/2012/main" userId="S-1-5-21-2612044563-3503332062-4066753326-1646" providerId="AD"/>
      </p:ext>
    </p:extLst>
  </p:cmAuthor>
  <p:cmAuthor id="5" name="Ludovic Froget" initials="LF" lastIdx="2" clrIdx="4">
    <p:extLst>
      <p:ext uri="{19B8F6BF-5375-455C-9EA6-DF929625EA0E}">
        <p15:presenceInfo xmlns:p15="http://schemas.microsoft.com/office/powerpoint/2012/main" userId="S::Ludovic.Froget@cabri-sbo.org::6dcb10fd-7809-450d-9213-77bf9778b520" providerId="AD"/>
      </p:ext>
    </p:extLst>
  </p:cmAuthor>
  <p:cmAuthor id="6" name="Soonsyra Lowe Nicolas" initials="SLN [2]" lastIdx="2" clrIdx="5">
    <p:extLst>
      <p:ext uri="{19B8F6BF-5375-455C-9EA6-DF929625EA0E}">
        <p15:presenceInfo xmlns:p15="http://schemas.microsoft.com/office/powerpoint/2012/main" userId="S::Soonsyra.LoweNicolas@cabri-sbo.org::190600f1-7689-4c6c-810c-d5e149ab57e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ADC0"/>
    <a:srgbClr val="B5BD84"/>
    <a:srgbClr val="7DABCF"/>
    <a:srgbClr val="3333FF"/>
    <a:srgbClr val="4472C4"/>
    <a:srgbClr val="858C3A"/>
    <a:srgbClr val="848A37"/>
    <a:srgbClr val="006380"/>
    <a:srgbClr val="F6862B"/>
    <a:srgbClr val="1C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55" autoAdjust="0"/>
    <p:restoredTop sz="72945" autoAdjust="0"/>
  </p:normalViewPr>
  <p:slideViewPr>
    <p:cSldViewPr snapToGrid="0">
      <p:cViewPr varScale="1">
        <p:scale>
          <a:sx n="59" d="100"/>
          <a:sy n="59" d="100"/>
        </p:scale>
        <p:origin x="121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75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9453" cy="351977"/>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5264776" y="1"/>
            <a:ext cx="4029453" cy="351977"/>
          </a:xfrm>
          <a:prstGeom prst="rect">
            <a:avLst/>
          </a:prstGeom>
        </p:spPr>
        <p:txBody>
          <a:bodyPr vert="horz" lIns="91440" tIns="45720" rIns="91440" bIns="45720" rtlCol="0"/>
          <a:lstStyle>
            <a:lvl1pPr algn="r">
              <a:defRPr sz="1200"/>
            </a:lvl1pPr>
          </a:lstStyle>
          <a:p>
            <a:fld id="{37267145-A2F3-43F7-BEB9-797938FCC13D}" type="datetimeFigureOut">
              <a:rPr lang="en-ZA" smtClean="0"/>
              <a:pPr/>
              <a:t>2021/06/25</a:t>
            </a:fld>
            <a:endParaRPr lang="en-ZA"/>
          </a:p>
        </p:txBody>
      </p:sp>
      <p:sp>
        <p:nvSpPr>
          <p:cNvPr id="4" name="Footer Placeholder 3"/>
          <p:cNvSpPr>
            <a:spLocks noGrp="1"/>
          </p:cNvSpPr>
          <p:nvPr>
            <p:ph type="ftr" sz="quarter" idx="2"/>
          </p:nvPr>
        </p:nvSpPr>
        <p:spPr>
          <a:xfrm>
            <a:off x="0" y="6658423"/>
            <a:ext cx="4029453" cy="351977"/>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5264776" y="6658423"/>
            <a:ext cx="4029453" cy="351977"/>
          </a:xfrm>
          <a:prstGeom prst="rect">
            <a:avLst/>
          </a:prstGeom>
        </p:spPr>
        <p:txBody>
          <a:bodyPr vert="horz" lIns="91440" tIns="45720" rIns="91440" bIns="45720" rtlCol="0" anchor="b"/>
          <a:lstStyle>
            <a:lvl1pPr algn="r">
              <a:defRPr sz="1200"/>
            </a:lvl1pPr>
          </a:lstStyle>
          <a:p>
            <a:fld id="{8A918E5A-731C-4BBA-AC12-C9927F5000AE}" type="slidenum">
              <a:rPr lang="en-ZA" smtClean="0"/>
              <a:pPr/>
              <a:t>‹#›</a:t>
            </a:fld>
            <a:endParaRPr lang="en-ZA"/>
          </a:p>
        </p:txBody>
      </p:sp>
    </p:spTree>
    <p:extLst>
      <p:ext uri="{BB962C8B-B14F-4D97-AF65-F5344CB8AC3E}">
        <p14:creationId xmlns:p14="http://schemas.microsoft.com/office/powerpoint/2010/main" val="1349694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5265809" y="0"/>
            <a:ext cx="4028440" cy="350520"/>
          </a:xfrm>
          <a:prstGeom prst="rect">
            <a:avLst/>
          </a:prstGeom>
        </p:spPr>
        <p:txBody>
          <a:bodyPr vert="horz" lIns="91440" tIns="45720" rIns="91440" bIns="45720" rtlCol="0"/>
          <a:lstStyle>
            <a:lvl1pPr algn="r">
              <a:defRPr sz="1200"/>
            </a:lvl1pPr>
          </a:lstStyle>
          <a:p>
            <a:fld id="{6294BCB9-E899-4D69-9768-5918A2974BE3}" type="datetimeFigureOut">
              <a:rPr lang="en-ZA" smtClean="0"/>
              <a:pPr/>
              <a:t>2021/06/25</a:t>
            </a:fld>
            <a:endParaRPr lang="en-ZA"/>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929641" y="3329940"/>
            <a:ext cx="7437120" cy="31546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6658664"/>
            <a:ext cx="4028440" cy="35052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1440" tIns="45720" rIns="91440" bIns="45720" rtlCol="0" anchor="b"/>
          <a:lstStyle>
            <a:lvl1pPr algn="r">
              <a:defRPr sz="1200"/>
            </a:lvl1pPr>
          </a:lstStyle>
          <a:p>
            <a:fld id="{9F663073-3AA0-446F-A543-DCB3535C6240}" type="slidenum">
              <a:rPr lang="en-ZA" smtClean="0"/>
              <a:pPr/>
              <a:t>‹#›</a:t>
            </a:fld>
            <a:endParaRPr lang="en-ZA"/>
          </a:p>
        </p:txBody>
      </p:sp>
    </p:spTree>
    <p:extLst>
      <p:ext uri="{BB962C8B-B14F-4D97-AF65-F5344CB8AC3E}">
        <p14:creationId xmlns:p14="http://schemas.microsoft.com/office/powerpoint/2010/main" val="176376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F663073-3AA0-446F-A543-DCB3535C6240}" type="slidenum">
              <a:rPr lang="en-ZA" smtClean="0"/>
              <a:pPr/>
              <a:t>1</a:t>
            </a:fld>
            <a:endParaRPr lang="en-ZA" dirty="0"/>
          </a:p>
        </p:txBody>
      </p:sp>
    </p:spTree>
    <p:extLst>
      <p:ext uri="{BB962C8B-B14F-4D97-AF65-F5344CB8AC3E}">
        <p14:creationId xmlns:p14="http://schemas.microsoft.com/office/powerpoint/2010/main" val="700052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11</a:t>
            </a:fld>
            <a:endParaRPr lang="en-ZA"/>
          </a:p>
        </p:txBody>
      </p:sp>
    </p:spTree>
    <p:extLst>
      <p:ext uri="{BB962C8B-B14F-4D97-AF65-F5344CB8AC3E}">
        <p14:creationId xmlns:p14="http://schemas.microsoft.com/office/powerpoint/2010/main" val="2890502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12</a:t>
            </a:fld>
            <a:endParaRPr lang="en-ZA"/>
          </a:p>
        </p:txBody>
      </p:sp>
    </p:spTree>
    <p:extLst>
      <p:ext uri="{BB962C8B-B14F-4D97-AF65-F5344CB8AC3E}">
        <p14:creationId xmlns:p14="http://schemas.microsoft.com/office/powerpoint/2010/main" val="168818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2</a:t>
            </a:fld>
            <a:endParaRPr lang="en-ZA"/>
          </a:p>
        </p:txBody>
      </p:sp>
    </p:spTree>
    <p:extLst>
      <p:ext uri="{BB962C8B-B14F-4D97-AF65-F5344CB8AC3E}">
        <p14:creationId xmlns:p14="http://schemas.microsoft.com/office/powerpoint/2010/main" val="1202789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3</a:t>
            </a:fld>
            <a:endParaRPr lang="en-ZA"/>
          </a:p>
        </p:txBody>
      </p:sp>
    </p:spTree>
    <p:extLst>
      <p:ext uri="{BB962C8B-B14F-4D97-AF65-F5344CB8AC3E}">
        <p14:creationId xmlns:p14="http://schemas.microsoft.com/office/powerpoint/2010/main" val="3989979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4</a:t>
            </a:fld>
            <a:endParaRPr lang="en-ZA"/>
          </a:p>
        </p:txBody>
      </p:sp>
    </p:spTree>
    <p:extLst>
      <p:ext uri="{BB962C8B-B14F-4D97-AF65-F5344CB8AC3E}">
        <p14:creationId xmlns:p14="http://schemas.microsoft.com/office/powerpoint/2010/main" val="2786439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5</a:t>
            </a:fld>
            <a:endParaRPr lang="en-ZA"/>
          </a:p>
        </p:txBody>
      </p:sp>
    </p:spTree>
    <p:extLst>
      <p:ext uri="{BB962C8B-B14F-4D97-AF65-F5344CB8AC3E}">
        <p14:creationId xmlns:p14="http://schemas.microsoft.com/office/powerpoint/2010/main" val="3888883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7</a:t>
            </a:fld>
            <a:endParaRPr lang="en-ZA"/>
          </a:p>
        </p:txBody>
      </p:sp>
    </p:spTree>
    <p:extLst>
      <p:ext uri="{BB962C8B-B14F-4D97-AF65-F5344CB8AC3E}">
        <p14:creationId xmlns:p14="http://schemas.microsoft.com/office/powerpoint/2010/main" val="2077266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8</a:t>
            </a:fld>
            <a:endParaRPr lang="en-ZA"/>
          </a:p>
        </p:txBody>
      </p:sp>
    </p:spTree>
    <p:extLst>
      <p:ext uri="{BB962C8B-B14F-4D97-AF65-F5344CB8AC3E}">
        <p14:creationId xmlns:p14="http://schemas.microsoft.com/office/powerpoint/2010/main" val="2349396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9</a:t>
            </a:fld>
            <a:endParaRPr lang="en-ZA"/>
          </a:p>
        </p:txBody>
      </p:sp>
    </p:spTree>
    <p:extLst>
      <p:ext uri="{BB962C8B-B14F-4D97-AF65-F5344CB8AC3E}">
        <p14:creationId xmlns:p14="http://schemas.microsoft.com/office/powerpoint/2010/main" val="1792855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F663073-3AA0-446F-A543-DCB3535C6240}" type="slidenum">
              <a:rPr lang="en-ZA" smtClean="0"/>
              <a:pPr/>
              <a:t>10</a:t>
            </a:fld>
            <a:endParaRPr lang="en-ZA"/>
          </a:p>
        </p:txBody>
      </p:sp>
    </p:spTree>
    <p:extLst>
      <p:ext uri="{BB962C8B-B14F-4D97-AF65-F5344CB8AC3E}">
        <p14:creationId xmlns:p14="http://schemas.microsoft.com/office/powerpoint/2010/main" val="386916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523A1C-4862-4FD3-9A1E-EBC5D43FBCA3}" type="datetime1">
              <a:rPr lang="en-US" smtClean="0"/>
              <a:t>6/25/2021</a:t>
            </a:fld>
            <a:endParaRPr lang="en-US"/>
          </a:p>
        </p:txBody>
      </p:sp>
      <p:sp>
        <p:nvSpPr>
          <p:cNvPr id="5" name="Footer Placeholder 4"/>
          <p:cNvSpPr>
            <a:spLocks noGrp="1"/>
          </p:cNvSpPr>
          <p:nvPr>
            <p:ph type="ftr" sz="quarter" idx="11"/>
          </p:nvPr>
        </p:nvSpPr>
        <p:spPr/>
        <p:txBody>
          <a:bodyPr/>
          <a:lstStyle/>
          <a:p>
            <a:r>
              <a:rPr lang="en-ZA"/>
              <a:t>CLIMATE SCRUTINY</a:t>
            </a:r>
            <a:endParaRPr lang="en-ZA" dirty="0"/>
          </a:p>
        </p:txBody>
      </p:sp>
      <p:sp>
        <p:nvSpPr>
          <p:cNvPr id="6" name="Slide Number Placeholder 5"/>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1838102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4F6BC3-D656-4A9F-B0D9-60C874C77093}" type="datetime1">
              <a:rPr lang="en-US" smtClean="0"/>
              <a:t>6/25/2021</a:t>
            </a:fld>
            <a:endParaRPr lang="en-US"/>
          </a:p>
        </p:txBody>
      </p:sp>
      <p:sp>
        <p:nvSpPr>
          <p:cNvPr id="5" name="Footer Placeholder 4"/>
          <p:cNvSpPr>
            <a:spLocks noGrp="1"/>
          </p:cNvSpPr>
          <p:nvPr>
            <p:ph type="ftr" sz="quarter" idx="11"/>
          </p:nvPr>
        </p:nvSpPr>
        <p:spPr/>
        <p:txBody>
          <a:bodyPr/>
          <a:lstStyle/>
          <a:p>
            <a:r>
              <a:rPr lang="en-ZA"/>
              <a:t>CLIMATE SCRUTINY</a:t>
            </a:r>
            <a:endParaRPr lang="en-ZA" dirty="0"/>
          </a:p>
        </p:txBody>
      </p:sp>
      <p:sp>
        <p:nvSpPr>
          <p:cNvPr id="6" name="Slide Number Placeholder 5"/>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218936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FD0334-7A00-4F14-9D5F-DC15F252ABCC}" type="datetime1">
              <a:rPr lang="en-US" smtClean="0"/>
              <a:t>6/25/2021</a:t>
            </a:fld>
            <a:endParaRPr lang="en-US"/>
          </a:p>
        </p:txBody>
      </p:sp>
      <p:sp>
        <p:nvSpPr>
          <p:cNvPr id="5" name="Footer Placeholder 4"/>
          <p:cNvSpPr>
            <a:spLocks noGrp="1"/>
          </p:cNvSpPr>
          <p:nvPr>
            <p:ph type="ftr" sz="quarter" idx="11"/>
          </p:nvPr>
        </p:nvSpPr>
        <p:spPr/>
        <p:txBody>
          <a:bodyPr/>
          <a:lstStyle/>
          <a:p>
            <a:r>
              <a:rPr lang="en-ZA"/>
              <a:t>CLIMATE SCRUTINY</a:t>
            </a:r>
            <a:endParaRPr lang="en-ZA" dirty="0"/>
          </a:p>
        </p:txBody>
      </p:sp>
      <p:sp>
        <p:nvSpPr>
          <p:cNvPr id="6" name="Slide Number Placeholder 5"/>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3298279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ulleted List - with logo">
    <p:spTree>
      <p:nvGrpSpPr>
        <p:cNvPr id="1" name=""/>
        <p:cNvGrpSpPr/>
        <p:nvPr/>
      </p:nvGrpSpPr>
      <p:grpSpPr>
        <a:xfrm>
          <a:off x="0" y="0"/>
          <a:ext cx="0" cy="0"/>
          <a:chOff x="0" y="0"/>
          <a:chExt cx="0" cy="0"/>
        </a:xfrm>
      </p:grpSpPr>
      <p:sp>
        <p:nvSpPr>
          <p:cNvPr id="10" name="Title 70"/>
          <p:cNvSpPr>
            <a:spLocks noGrp="1"/>
          </p:cNvSpPr>
          <p:nvPr>
            <p:ph type="title"/>
          </p:nvPr>
        </p:nvSpPr>
        <p:spPr>
          <a:xfrm>
            <a:off x="1166812" y="274638"/>
            <a:ext cx="7519987" cy="1143000"/>
          </a:xfrm>
        </p:spPr>
        <p:txBody>
          <a:bodyPr>
            <a:normAutofit/>
          </a:bodyPr>
          <a:lstStyle>
            <a:lvl1pPr algn="l">
              <a:defRPr sz="3600">
                <a:solidFill>
                  <a:schemeClr val="accent1"/>
                </a:solidFill>
              </a:defRPr>
            </a:lvl1pPr>
          </a:lstStyle>
          <a:p>
            <a:r>
              <a:rPr lang="en-US"/>
              <a:t>Click to edit Master title style</a:t>
            </a:r>
            <a:endParaRPr lang="en-US" dirty="0"/>
          </a:p>
        </p:txBody>
      </p:sp>
      <p:sp>
        <p:nvSpPr>
          <p:cNvPr id="6" name="Content Placeholder 9"/>
          <p:cNvSpPr>
            <a:spLocks noGrp="1"/>
          </p:cNvSpPr>
          <p:nvPr>
            <p:ph sz="quarter" idx="13"/>
          </p:nvPr>
        </p:nvSpPr>
        <p:spPr>
          <a:xfrm>
            <a:off x="1166813" y="1782764"/>
            <a:ext cx="7519987" cy="3952122"/>
          </a:xfrm>
        </p:spPr>
        <p:txBody>
          <a:bodyPr>
            <a:norm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30502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pic>
        <p:nvPicPr>
          <p:cNvPr id="8"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553516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285750" marR="0" indent="-285750" algn="l" defTabSz="685800" rtl="0" eaLnBrk="1" fontAlgn="auto" latinLnBrk="0" hangingPunct="1">
              <a:lnSpc>
                <a:spcPct val="130000"/>
              </a:lnSpc>
              <a:spcBef>
                <a:spcPts val="0"/>
              </a:spcBef>
              <a:spcAft>
                <a:spcPts val="0"/>
              </a:spcAft>
              <a:buClrTx/>
              <a:buSzTx/>
              <a:buFont typeface="Wingdings" charset="0"/>
              <a:buChar char="à"/>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471088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32004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pic>
        <p:nvPicPr>
          <p:cNvPr id="10" name="Picture 2" descr="C:\Users\1213\AppData\Local\Microsoft\Windows\Temporary Internet Files\Content.Outlook\6CN1E2SE\Cabri connect share reform logo (2).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692" t="18750" r="8932" b="12500"/>
          <a:stretch/>
        </p:blipFill>
        <p:spPr bwMode="auto">
          <a:xfrm>
            <a:off x="3505200" y="152400"/>
            <a:ext cx="2160240" cy="7920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979640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pic>
        <p:nvPicPr>
          <p:cNvPr id="4" name="Picture 3" descr="Division Slide Design_headin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ubtitle 2"/>
          <p:cNvSpPr>
            <a:spLocks noGrp="1"/>
          </p:cNvSpPr>
          <p:nvPr>
            <p:ph type="subTitle" idx="1"/>
          </p:nvPr>
        </p:nvSpPr>
        <p:spPr>
          <a:xfrm>
            <a:off x="1143000" y="4343400"/>
            <a:ext cx="6858000" cy="936104"/>
          </a:xfrm>
        </p:spPr>
        <p:txBody>
          <a:bodyPr>
            <a:normAutofit/>
          </a:bodyPr>
          <a:lstStyle>
            <a:lvl1pPr marL="0" indent="0" algn="ctr">
              <a:buNone/>
              <a:defRPr sz="2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ZA"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D0CAE0-B735-47BE-B76E-4BFB2353878C}" type="slidenum">
              <a:rPr lang="en-ZA" smtClean="0"/>
              <a:pPr/>
              <a:t>‹#›</a:t>
            </a:fld>
            <a:endParaRPr lang="en-ZA" dirty="0"/>
          </a:p>
        </p:txBody>
      </p:sp>
      <p:sp>
        <p:nvSpPr>
          <p:cNvPr id="15" name="Title 1"/>
          <p:cNvSpPr>
            <a:spLocks noGrp="1"/>
          </p:cNvSpPr>
          <p:nvPr>
            <p:ph type="ctrTitle"/>
          </p:nvPr>
        </p:nvSpPr>
        <p:spPr>
          <a:xfrm>
            <a:off x="0" y="942999"/>
            <a:ext cx="9144000" cy="581001"/>
          </a:xfrm>
        </p:spPr>
        <p:txBody>
          <a:bodyPr anchor="b"/>
          <a:lstStyle>
            <a:lvl1pPr algn="ctr">
              <a:defRPr sz="2200">
                <a:solidFill>
                  <a:schemeClr val="bg1"/>
                </a:solidFill>
                <a:latin typeface="+mj-lt"/>
              </a:defRPr>
            </a:lvl1pPr>
          </a:lstStyle>
          <a:p>
            <a:r>
              <a:rPr lang="en-US" dirty="0"/>
              <a:t>Click to edit Master title style</a:t>
            </a:r>
            <a:endParaRPr lang="en-ZA" dirty="0"/>
          </a:p>
        </p:txBody>
      </p:sp>
      <p:sp>
        <p:nvSpPr>
          <p:cNvPr id="20" name="Text Placeholder 3"/>
          <p:cNvSpPr>
            <a:spLocks noGrp="1"/>
          </p:cNvSpPr>
          <p:nvPr>
            <p:ph type="body" sz="half" idx="2"/>
          </p:nvPr>
        </p:nvSpPr>
        <p:spPr>
          <a:xfrm>
            <a:off x="629840" y="2133600"/>
            <a:ext cx="7371160" cy="1828800"/>
          </a:xfrm>
        </p:spPr>
        <p:txBody>
          <a:bodyPr/>
          <a:lstStyle>
            <a:lvl1pPr marL="171450" marR="0" indent="-171450" algn="l" defTabSz="685800" rtl="0" eaLnBrk="1" fontAlgn="auto" latinLnBrk="0" hangingPunct="1">
              <a:lnSpc>
                <a:spcPct val="130000"/>
              </a:lnSpc>
              <a:spcBef>
                <a:spcPts val="0"/>
              </a:spcBef>
              <a:spcAft>
                <a:spcPts val="0"/>
              </a:spcAft>
              <a:buClrTx/>
              <a:buSzTx/>
              <a:buFont typeface="Arial"/>
              <a:buChar char="•"/>
              <a:tabLst/>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marL="171450" marR="0" lvl="0" indent="-171450" algn="l" defTabSz="685800" rtl="0" eaLnBrk="1" fontAlgn="auto" latinLnBrk="0" hangingPunct="1">
              <a:lnSpc>
                <a:spcPct val="130000"/>
              </a:lnSpc>
              <a:spcBef>
                <a:spcPts val="0"/>
              </a:spcBef>
              <a:spcAft>
                <a:spcPts val="0"/>
              </a:spcAft>
              <a:buClrTx/>
              <a:buSzTx/>
              <a:buFont typeface="Arial"/>
              <a:buChar char="•"/>
              <a:tabLst/>
              <a:defRPr/>
            </a:pPr>
            <a:r>
              <a:rPr lang="en-US" dirty="0"/>
              <a:t>Click to edit Master text styles</a:t>
            </a:r>
          </a:p>
          <a:p>
            <a:pPr lvl="0"/>
            <a:endParaRPr lang="en-US" dirty="0"/>
          </a:p>
        </p:txBody>
      </p:sp>
    </p:spTree>
    <p:extLst>
      <p:ext uri="{BB962C8B-B14F-4D97-AF65-F5344CB8AC3E}">
        <p14:creationId xmlns:p14="http://schemas.microsoft.com/office/powerpoint/2010/main" val="276464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02D0FD-3246-4B2E-8250-F6CDEA69E8E1}" type="datetime1">
              <a:rPr lang="en-US" smtClean="0"/>
              <a:t>6/25/2021</a:t>
            </a:fld>
            <a:endParaRPr lang="en-US"/>
          </a:p>
        </p:txBody>
      </p:sp>
      <p:sp>
        <p:nvSpPr>
          <p:cNvPr id="5" name="Footer Placeholder 4"/>
          <p:cNvSpPr>
            <a:spLocks noGrp="1"/>
          </p:cNvSpPr>
          <p:nvPr>
            <p:ph type="ftr" sz="quarter" idx="11"/>
          </p:nvPr>
        </p:nvSpPr>
        <p:spPr/>
        <p:txBody>
          <a:bodyPr/>
          <a:lstStyle/>
          <a:p>
            <a:r>
              <a:rPr lang="en-ZA"/>
              <a:t>CLIMATE SCRUTINY</a:t>
            </a:r>
            <a:endParaRPr lang="en-ZA" dirty="0"/>
          </a:p>
        </p:txBody>
      </p:sp>
      <p:sp>
        <p:nvSpPr>
          <p:cNvPr id="6" name="Slide Number Placeholder 5"/>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170205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732AAD-44F4-4FF2-B679-6855F5B7F372}" type="datetime1">
              <a:rPr lang="en-US" smtClean="0"/>
              <a:t>6/25/2021</a:t>
            </a:fld>
            <a:endParaRPr lang="en-US"/>
          </a:p>
        </p:txBody>
      </p:sp>
      <p:sp>
        <p:nvSpPr>
          <p:cNvPr id="5" name="Footer Placeholder 4"/>
          <p:cNvSpPr>
            <a:spLocks noGrp="1"/>
          </p:cNvSpPr>
          <p:nvPr>
            <p:ph type="ftr" sz="quarter" idx="11"/>
          </p:nvPr>
        </p:nvSpPr>
        <p:spPr/>
        <p:txBody>
          <a:bodyPr/>
          <a:lstStyle/>
          <a:p>
            <a:r>
              <a:rPr lang="en-ZA"/>
              <a:t>CLIMATE SCRUTINY</a:t>
            </a:r>
            <a:endParaRPr lang="en-ZA" dirty="0"/>
          </a:p>
        </p:txBody>
      </p:sp>
      <p:sp>
        <p:nvSpPr>
          <p:cNvPr id="6" name="Slide Number Placeholder 5"/>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3341140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90C49D-F048-4ED1-A897-3C8A66BB8DC3}" type="datetime1">
              <a:rPr lang="en-US" smtClean="0"/>
              <a:t>6/25/2021</a:t>
            </a:fld>
            <a:endParaRPr lang="en-US"/>
          </a:p>
        </p:txBody>
      </p:sp>
      <p:sp>
        <p:nvSpPr>
          <p:cNvPr id="6" name="Footer Placeholder 5"/>
          <p:cNvSpPr>
            <a:spLocks noGrp="1"/>
          </p:cNvSpPr>
          <p:nvPr>
            <p:ph type="ftr" sz="quarter" idx="11"/>
          </p:nvPr>
        </p:nvSpPr>
        <p:spPr/>
        <p:txBody>
          <a:bodyPr/>
          <a:lstStyle/>
          <a:p>
            <a:r>
              <a:rPr lang="en-ZA"/>
              <a:t>CLIMATE SCRUTINY</a:t>
            </a:r>
            <a:endParaRPr lang="en-ZA" dirty="0"/>
          </a:p>
        </p:txBody>
      </p:sp>
      <p:sp>
        <p:nvSpPr>
          <p:cNvPr id="7" name="Slide Number Placeholder 6"/>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258606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61876E-6CB9-473F-9AC5-74A68AC72D3B}" type="datetime1">
              <a:rPr lang="en-US" smtClean="0"/>
              <a:t>6/25/2021</a:t>
            </a:fld>
            <a:endParaRPr lang="en-US"/>
          </a:p>
        </p:txBody>
      </p:sp>
      <p:sp>
        <p:nvSpPr>
          <p:cNvPr id="8" name="Footer Placeholder 7"/>
          <p:cNvSpPr>
            <a:spLocks noGrp="1"/>
          </p:cNvSpPr>
          <p:nvPr>
            <p:ph type="ftr" sz="quarter" idx="11"/>
          </p:nvPr>
        </p:nvSpPr>
        <p:spPr/>
        <p:txBody>
          <a:bodyPr/>
          <a:lstStyle/>
          <a:p>
            <a:r>
              <a:rPr lang="en-ZA"/>
              <a:t>CLIMATE SCRUTINY</a:t>
            </a:r>
            <a:endParaRPr lang="en-ZA" dirty="0"/>
          </a:p>
        </p:txBody>
      </p:sp>
      <p:sp>
        <p:nvSpPr>
          <p:cNvPr id="9" name="Slide Number Placeholder 8"/>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390879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3951AE-B97D-4088-8101-6FE60C5AF6E2}" type="datetime1">
              <a:rPr lang="en-US" smtClean="0"/>
              <a:t>6/25/2021</a:t>
            </a:fld>
            <a:endParaRPr lang="en-US"/>
          </a:p>
        </p:txBody>
      </p:sp>
      <p:sp>
        <p:nvSpPr>
          <p:cNvPr id="4" name="Footer Placeholder 3"/>
          <p:cNvSpPr>
            <a:spLocks noGrp="1"/>
          </p:cNvSpPr>
          <p:nvPr>
            <p:ph type="ftr" sz="quarter" idx="11"/>
          </p:nvPr>
        </p:nvSpPr>
        <p:spPr/>
        <p:txBody>
          <a:bodyPr/>
          <a:lstStyle/>
          <a:p>
            <a:r>
              <a:rPr lang="en-ZA"/>
              <a:t>CLIMATE SCRUTINY</a:t>
            </a:r>
            <a:endParaRPr lang="en-ZA" dirty="0"/>
          </a:p>
        </p:txBody>
      </p:sp>
      <p:sp>
        <p:nvSpPr>
          <p:cNvPr id="5" name="Slide Number Placeholder 4"/>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404785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071A5-95BB-4D4D-A80A-2E711CDDEFAF}" type="datetime1">
              <a:rPr lang="en-US" smtClean="0"/>
              <a:t>6/25/2021</a:t>
            </a:fld>
            <a:endParaRPr lang="en-US"/>
          </a:p>
        </p:txBody>
      </p:sp>
      <p:sp>
        <p:nvSpPr>
          <p:cNvPr id="3" name="Footer Placeholder 2"/>
          <p:cNvSpPr>
            <a:spLocks noGrp="1"/>
          </p:cNvSpPr>
          <p:nvPr>
            <p:ph type="ftr" sz="quarter" idx="11"/>
          </p:nvPr>
        </p:nvSpPr>
        <p:spPr/>
        <p:txBody>
          <a:bodyPr/>
          <a:lstStyle/>
          <a:p>
            <a:r>
              <a:rPr lang="en-ZA"/>
              <a:t>CLIMATE SCRUTINY</a:t>
            </a:r>
            <a:endParaRPr lang="en-ZA" dirty="0"/>
          </a:p>
        </p:txBody>
      </p:sp>
      <p:sp>
        <p:nvSpPr>
          <p:cNvPr id="4" name="Slide Number Placeholder 3"/>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1655657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394B63-5C8D-45C1-B6DF-6B1C1FD2D361}" type="datetime1">
              <a:rPr lang="en-US" smtClean="0"/>
              <a:t>6/25/2021</a:t>
            </a:fld>
            <a:endParaRPr lang="en-US"/>
          </a:p>
        </p:txBody>
      </p:sp>
      <p:sp>
        <p:nvSpPr>
          <p:cNvPr id="6" name="Footer Placeholder 5"/>
          <p:cNvSpPr>
            <a:spLocks noGrp="1"/>
          </p:cNvSpPr>
          <p:nvPr>
            <p:ph type="ftr" sz="quarter" idx="11"/>
          </p:nvPr>
        </p:nvSpPr>
        <p:spPr/>
        <p:txBody>
          <a:bodyPr/>
          <a:lstStyle/>
          <a:p>
            <a:r>
              <a:rPr lang="en-ZA"/>
              <a:t>CLIMATE SCRUTINY</a:t>
            </a:r>
            <a:endParaRPr lang="en-ZA" dirty="0"/>
          </a:p>
        </p:txBody>
      </p:sp>
      <p:sp>
        <p:nvSpPr>
          <p:cNvPr id="7" name="Slide Number Placeholder 6"/>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16665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EABB8E-771B-4B1F-958A-D0D02484511A}" type="datetime1">
              <a:rPr lang="en-US" smtClean="0"/>
              <a:t>6/25/2021</a:t>
            </a:fld>
            <a:endParaRPr lang="en-US"/>
          </a:p>
        </p:txBody>
      </p:sp>
      <p:sp>
        <p:nvSpPr>
          <p:cNvPr id="6" name="Footer Placeholder 5"/>
          <p:cNvSpPr>
            <a:spLocks noGrp="1"/>
          </p:cNvSpPr>
          <p:nvPr>
            <p:ph type="ftr" sz="quarter" idx="11"/>
          </p:nvPr>
        </p:nvSpPr>
        <p:spPr/>
        <p:txBody>
          <a:bodyPr/>
          <a:lstStyle/>
          <a:p>
            <a:r>
              <a:rPr lang="en-ZA"/>
              <a:t>CLIMATE SCRUTINY</a:t>
            </a:r>
            <a:endParaRPr lang="en-ZA" dirty="0"/>
          </a:p>
        </p:txBody>
      </p:sp>
      <p:sp>
        <p:nvSpPr>
          <p:cNvPr id="7" name="Slide Number Placeholder 6"/>
          <p:cNvSpPr>
            <a:spLocks noGrp="1"/>
          </p:cNvSpPr>
          <p:nvPr>
            <p:ph type="sldNum" sz="quarter" idx="12"/>
          </p:nvPr>
        </p:nvSpPr>
        <p:spPr/>
        <p:txBody>
          <a:body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2071858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F858B7-1A69-4C50-A91C-20341DA50F89}" type="datetime1">
              <a:rPr lang="en-US" smtClean="0"/>
              <a:t>6/25/2021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a:t>CLIMATE SCRUTINY</a:t>
            </a:r>
            <a:endParaRPr lang="en-ZA"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0CAE0-B735-47BE-B76E-4BFB2353878C}" type="slidenum">
              <a:rPr lang="en-ZA" smtClean="0"/>
              <a:pPr/>
              <a:t>‹#›</a:t>
            </a:fld>
            <a:endParaRPr lang="en-ZA" dirty="0"/>
          </a:p>
        </p:txBody>
      </p:sp>
    </p:spTree>
    <p:extLst>
      <p:ext uri="{BB962C8B-B14F-4D97-AF65-F5344CB8AC3E}">
        <p14:creationId xmlns:p14="http://schemas.microsoft.com/office/powerpoint/2010/main" val="168479803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30" r:id="rId13"/>
    <p:sldLayoutId id="2147483732" r:id="rId14"/>
    <p:sldLayoutId id="2147483733" r:id="rId15"/>
    <p:sldLayoutId id="2147483734" r:id="rId16"/>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2264" y="2957243"/>
            <a:ext cx="5673786" cy="1597445"/>
          </a:xfrm>
        </p:spPr>
        <p:txBody>
          <a:bodyPr>
            <a:normAutofit fontScale="90000"/>
          </a:bodyPr>
          <a:lstStyle/>
          <a:p>
            <a:r>
              <a:rPr lang="en-US" sz="8900" dirty="0">
                <a:solidFill>
                  <a:schemeClr val="accent2">
                    <a:lumMod val="75000"/>
                  </a:schemeClr>
                </a:solidFill>
              </a:rPr>
              <a:t>BCSG</a:t>
            </a:r>
            <a:br>
              <a:rPr lang="en-US" sz="3200" dirty="0"/>
            </a:br>
            <a:br>
              <a:rPr lang="en-US" sz="3200" dirty="0"/>
            </a:br>
            <a:r>
              <a:rPr lang="fr-FR" sz="3200" dirty="0"/>
              <a:t>Marquage et score : Les défis et les solutions communs</a:t>
            </a:r>
            <a:endParaRPr lang="en-US" sz="3200" dirty="0"/>
          </a:p>
        </p:txBody>
      </p:sp>
      <p:sp>
        <p:nvSpPr>
          <p:cNvPr id="4" name="Content Placeholder 2">
            <a:extLst>
              <a:ext uri="{FF2B5EF4-FFF2-40B4-BE49-F238E27FC236}">
                <a16:creationId xmlns:a16="http://schemas.microsoft.com/office/drawing/2014/main" id="{77407974-D18F-47C7-8A95-AEB64B7C1703}"/>
              </a:ext>
            </a:extLst>
          </p:cNvPr>
          <p:cNvSpPr txBox="1">
            <a:spLocks/>
          </p:cNvSpPr>
          <p:nvPr/>
        </p:nvSpPr>
        <p:spPr>
          <a:xfrm>
            <a:off x="4971368" y="6103329"/>
            <a:ext cx="4172632" cy="75467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ct val="0"/>
              </a:spcBef>
              <a:buFont typeface="Arial" panose="020B0604020202020204" pitchFamily="34" charset="0"/>
              <a:buNone/>
            </a:pPr>
            <a:r>
              <a:rPr lang="en-GB" sz="3900" b="1" dirty="0">
                <a:solidFill>
                  <a:schemeClr val="accent2">
                    <a:lumMod val="75000"/>
                  </a:schemeClr>
                </a:solidFill>
                <a:latin typeface="+mj-lt"/>
                <a:ea typeface="+mj-ea"/>
                <a:cs typeface="+mj-cs"/>
              </a:rPr>
              <a:t>CLIMATE SCRUTINY</a:t>
            </a:r>
          </a:p>
        </p:txBody>
      </p:sp>
    </p:spTree>
    <p:extLst>
      <p:ext uri="{BB962C8B-B14F-4D97-AF65-F5344CB8AC3E}">
        <p14:creationId xmlns:p14="http://schemas.microsoft.com/office/powerpoint/2010/main" val="2750598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74396-C18B-4F09-A883-02A10FCCAE30}"/>
              </a:ext>
            </a:extLst>
          </p:cNvPr>
          <p:cNvSpPr>
            <a:spLocks noGrp="1"/>
          </p:cNvSpPr>
          <p:nvPr>
            <p:ph type="title"/>
          </p:nvPr>
        </p:nvSpPr>
        <p:spPr>
          <a:xfrm>
            <a:off x="1036183" y="551614"/>
            <a:ext cx="7519987" cy="1143000"/>
          </a:xfrm>
        </p:spPr>
        <p:txBody>
          <a:bodyPr/>
          <a:lstStyle/>
          <a:p>
            <a:r>
              <a:rPr lang="fr-FR" b="1" dirty="0">
                <a:solidFill>
                  <a:schemeClr val="accent2">
                    <a:lumMod val="75000"/>
                  </a:schemeClr>
                </a:solidFill>
              </a:rPr>
              <a:t>Que se passe-t-il si les tendances sont négatives ?</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DB376EA1-364C-4DF4-85FA-D894DE427BA5}"/>
              </a:ext>
            </a:extLst>
          </p:cNvPr>
          <p:cNvSpPr>
            <a:spLocks noGrp="1"/>
          </p:cNvSpPr>
          <p:nvPr>
            <p:ph sz="quarter" idx="13"/>
          </p:nvPr>
        </p:nvSpPr>
        <p:spPr>
          <a:xfrm>
            <a:off x="1036183" y="1929720"/>
            <a:ext cx="7519987" cy="4376665"/>
          </a:xfrm>
        </p:spPr>
        <p:txBody>
          <a:bodyPr>
            <a:normAutofit lnSpcReduction="10000"/>
          </a:bodyPr>
          <a:lstStyle/>
          <a:p>
            <a:pPr marL="285750" indent="-285750">
              <a:buFont typeface="Wingdings" panose="05000000000000000000" pitchFamily="2" charset="2"/>
              <a:buChar char="§"/>
            </a:pPr>
            <a:r>
              <a:rPr lang="fr-FR" sz="2800" dirty="0"/>
              <a:t>Facile à générer des modèles trompeurs par de grands projets avec de petites contributions en matière de genre ou de climat étant donné %CC/%BSG de par exemple 25%</a:t>
            </a:r>
          </a:p>
          <a:p>
            <a:pPr marL="285750" indent="-285750">
              <a:buFont typeface="Wingdings" panose="05000000000000000000" pitchFamily="2" charset="2"/>
              <a:buChar char="§"/>
            </a:pPr>
            <a:r>
              <a:rPr lang="fr-FR" sz="2800" dirty="0"/>
              <a:t>Les Philippines ont abandonné le CRB lorsque le nouveau gouvernement a supprimé les programmes adaptés au climat et ne voulait pas que cela soit mis en évidence</a:t>
            </a:r>
          </a:p>
          <a:p>
            <a:pPr marL="285750" indent="-285750">
              <a:buFont typeface="Wingdings" panose="05000000000000000000" pitchFamily="2" charset="2"/>
              <a:buChar char="§"/>
            </a:pPr>
            <a:r>
              <a:rPr lang="fr-FR" sz="2800" dirty="0"/>
              <a:t>Se concentrer sur les avantages signifie que l'accent est mis sur l'amélioration de l'efficacité et les tendances sont moins importantes</a:t>
            </a:r>
            <a:endParaRPr lang="en-GB" sz="2800" dirty="0"/>
          </a:p>
        </p:txBody>
      </p:sp>
    </p:spTree>
    <p:extLst>
      <p:ext uri="{BB962C8B-B14F-4D97-AF65-F5344CB8AC3E}">
        <p14:creationId xmlns:p14="http://schemas.microsoft.com/office/powerpoint/2010/main" val="2254871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8C8D6-0417-4F78-9BDE-A77CBDB42FF2}"/>
              </a:ext>
            </a:extLst>
          </p:cNvPr>
          <p:cNvSpPr>
            <a:spLocks noGrp="1"/>
          </p:cNvSpPr>
          <p:nvPr>
            <p:ph type="title"/>
          </p:nvPr>
        </p:nvSpPr>
        <p:spPr>
          <a:xfrm>
            <a:off x="1035193" y="630383"/>
            <a:ext cx="7783224" cy="1143000"/>
          </a:xfrm>
        </p:spPr>
        <p:txBody>
          <a:bodyPr>
            <a:normAutofit/>
          </a:bodyPr>
          <a:lstStyle/>
          <a:p>
            <a:r>
              <a:rPr lang="en-GB" b="1" dirty="0" err="1">
                <a:solidFill>
                  <a:schemeClr val="accent2">
                    <a:lumMod val="75000"/>
                  </a:schemeClr>
                </a:solidFill>
              </a:rPr>
              <a:t>Compétence</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8042F610-9BAB-44B1-AD83-DF34B3750FDF}"/>
              </a:ext>
            </a:extLst>
          </p:cNvPr>
          <p:cNvSpPr>
            <a:spLocks noGrp="1"/>
          </p:cNvSpPr>
          <p:nvPr>
            <p:ph sz="quarter" idx="13"/>
          </p:nvPr>
        </p:nvSpPr>
        <p:spPr>
          <a:xfrm>
            <a:off x="1035193" y="1773383"/>
            <a:ext cx="7519987" cy="4454234"/>
          </a:xfrm>
        </p:spPr>
        <p:txBody>
          <a:bodyPr>
            <a:normAutofit fontScale="92500"/>
          </a:bodyPr>
          <a:lstStyle/>
          <a:p>
            <a:pPr marL="285750" indent="-285750">
              <a:buFont typeface="Wingdings" panose="05000000000000000000" pitchFamily="2" charset="2"/>
              <a:buChar char="§"/>
            </a:pPr>
            <a:r>
              <a:rPr lang="fr-FR" sz="2400" dirty="0"/>
              <a:t>Souvent signalé comme un problème majeur</a:t>
            </a:r>
          </a:p>
          <a:p>
            <a:pPr marL="285750" indent="-285750">
              <a:buFont typeface="Wingdings" panose="05000000000000000000" pitchFamily="2" charset="2"/>
              <a:buChar char="§"/>
            </a:pPr>
            <a:r>
              <a:rPr lang="fr-FR" sz="2400" dirty="0"/>
              <a:t>L'accent est souvent mis sur le manque de compétences</a:t>
            </a:r>
          </a:p>
          <a:p>
            <a:pPr marL="285750" indent="-285750">
              <a:buFont typeface="Wingdings" panose="05000000000000000000" pitchFamily="2" charset="2"/>
              <a:buChar char="§"/>
            </a:pPr>
            <a:r>
              <a:rPr lang="fr-FR" sz="2400" dirty="0"/>
              <a:t>Le manque de méthodes/d’orientations claires et cohérentes est souvent aussi important</a:t>
            </a:r>
          </a:p>
          <a:p>
            <a:pPr marL="285750" indent="-285750">
              <a:buFont typeface="Wingdings" panose="05000000000000000000" pitchFamily="2" charset="2"/>
              <a:buChar char="§"/>
            </a:pPr>
            <a:r>
              <a:rPr lang="fr-FR" sz="2400" dirty="0"/>
              <a:t>Idéalement basé sur les méthodes d'évaluation existantes</a:t>
            </a:r>
          </a:p>
          <a:p>
            <a:pPr marL="285750" indent="-285750">
              <a:buFont typeface="Wingdings" panose="05000000000000000000" pitchFamily="2" charset="2"/>
              <a:buChar char="§"/>
            </a:pPr>
            <a:r>
              <a:rPr lang="fr-FR" sz="2400" dirty="0"/>
              <a:t>Les méthodes peuvent être simples et basées sur une évaluation qualitative qui structure l'opinion d'experts de manière à créer un cadre de débat</a:t>
            </a:r>
          </a:p>
          <a:p>
            <a:pPr marL="285750" indent="-285750">
              <a:buFont typeface="Wingdings" panose="05000000000000000000" pitchFamily="2" charset="2"/>
              <a:buChar char="§"/>
            </a:pPr>
            <a:r>
              <a:rPr lang="fr-FR" sz="2400" dirty="0"/>
              <a:t>La plupart des programmes ne doivent être évalués qu'une seule fois, avec une compréhension claire de la manière dont le cadre a été appliqué, afin qu'ils puissent être mis à jour, si cela est justifié</a:t>
            </a:r>
            <a:endParaRPr lang="en-GB" sz="2400" dirty="0"/>
          </a:p>
        </p:txBody>
      </p:sp>
    </p:spTree>
    <p:extLst>
      <p:ext uri="{BB962C8B-B14F-4D97-AF65-F5344CB8AC3E}">
        <p14:creationId xmlns:p14="http://schemas.microsoft.com/office/powerpoint/2010/main" val="1507646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9107E-E5D2-4F50-98AF-6F59E4795EDC}"/>
              </a:ext>
            </a:extLst>
          </p:cNvPr>
          <p:cNvSpPr>
            <a:spLocks noGrp="1"/>
          </p:cNvSpPr>
          <p:nvPr>
            <p:ph type="title"/>
          </p:nvPr>
        </p:nvSpPr>
        <p:spPr>
          <a:xfrm>
            <a:off x="930729" y="639764"/>
            <a:ext cx="7519987" cy="1143000"/>
          </a:xfrm>
        </p:spPr>
        <p:txBody>
          <a:bodyPr/>
          <a:lstStyle/>
          <a:p>
            <a:r>
              <a:rPr lang="fr-FR" b="1" dirty="0">
                <a:solidFill>
                  <a:schemeClr val="accent2">
                    <a:lumMod val="75000"/>
                  </a:schemeClr>
                </a:solidFill>
              </a:rPr>
              <a:t>Options pour renforcer le GRCB</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D72B9715-469E-416E-A802-8121497F3389}"/>
              </a:ext>
            </a:extLst>
          </p:cNvPr>
          <p:cNvSpPr>
            <a:spLocks noGrp="1"/>
          </p:cNvSpPr>
          <p:nvPr>
            <p:ph sz="quarter" idx="13"/>
          </p:nvPr>
        </p:nvSpPr>
        <p:spPr>
          <a:xfrm>
            <a:off x="930729" y="1782764"/>
            <a:ext cx="8047016" cy="4667022"/>
          </a:xfrm>
        </p:spPr>
        <p:txBody>
          <a:bodyPr>
            <a:normAutofit fontScale="92500"/>
          </a:bodyPr>
          <a:lstStyle/>
          <a:p>
            <a:pPr marL="285750" indent="-285750">
              <a:buFont typeface="Wingdings" panose="05000000000000000000" pitchFamily="2" charset="2"/>
              <a:buChar char="§"/>
            </a:pPr>
            <a:r>
              <a:rPr lang="fr-FR" sz="2400" dirty="0"/>
              <a:t>GCPEIR de référence mené par des consultants et des OSC</a:t>
            </a:r>
          </a:p>
          <a:p>
            <a:pPr lvl="1">
              <a:buFont typeface="Wingdings" panose="05000000000000000000" pitchFamily="2" charset="2"/>
              <a:buChar char="§"/>
            </a:pPr>
            <a:r>
              <a:rPr lang="fr-FR" sz="2000" dirty="0"/>
              <a:t>Marquage pour le genre et le CC séparément en utilisant les catégories du CAD de l'OCDE (c.-à-d. 2/1/0)</a:t>
            </a:r>
          </a:p>
          <a:p>
            <a:pPr lvl="1">
              <a:buFont typeface="Wingdings" panose="05000000000000000000" pitchFamily="2" charset="2"/>
              <a:buChar char="§"/>
            </a:pPr>
            <a:r>
              <a:rPr lang="fr-FR" sz="2000" dirty="0"/>
              <a:t>Scores d'avantages qualitatifs les plus simples pour %BSG et %CC</a:t>
            </a:r>
          </a:p>
          <a:p>
            <a:pPr>
              <a:buFont typeface="Wingdings" panose="05000000000000000000" pitchFamily="2" charset="2"/>
              <a:buChar char="§"/>
            </a:pPr>
            <a:r>
              <a:rPr lang="fr-FR" sz="2400" dirty="0"/>
              <a:t>Études de cas sur les avantages quantitatifs pour les programmes clés</a:t>
            </a:r>
          </a:p>
          <a:p>
            <a:pPr>
              <a:buFont typeface="Wingdings" panose="05000000000000000000" pitchFamily="2" charset="2"/>
              <a:buChar char="§"/>
            </a:pPr>
            <a:r>
              <a:rPr lang="fr-FR" sz="2400" dirty="0"/>
              <a:t>Débat sur les programmes offrant les meilleurs avantages genre/climat</a:t>
            </a:r>
          </a:p>
          <a:p>
            <a:pPr>
              <a:buFont typeface="Wingdings" panose="05000000000000000000" pitchFamily="2" charset="2"/>
              <a:buChar char="§"/>
            </a:pPr>
            <a:r>
              <a:rPr lang="fr-FR" sz="2400" dirty="0"/>
              <a:t>Soutien aux ministères de tutelle pour reconcevoir les programmes afin de justifier des pourcentages plus élevés de BSG et de CC</a:t>
            </a:r>
          </a:p>
          <a:p>
            <a:pPr>
              <a:buFont typeface="Wingdings" panose="05000000000000000000" pitchFamily="2" charset="2"/>
              <a:buChar char="§"/>
            </a:pPr>
            <a:r>
              <a:rPr lang="fr-FR" sz="2400" dirty="0"/>
              <a:t>Modifications des directives de soumission de budget pour exiger la déclaration sur %BSG et %CC (phase pilote puis obligatoire)</a:t>
            </a:r>
          </a:p>
          <a:p>
            <a:pPr>
              <a:buFont typeface="Wingdings" panose="05000000000000000000" pitchFamily="2" charset="2"/>
              <a:buChar char="§"/>
            </a:pPr>
            <a:r>
              <a:rPr lang="fr-FR" sz="2400" dirty="0"/>
              <a:t>Études de cas sur les scores combinés genre et climat (%GRC)</a:t>
            </a:r>
            <a:endParaRPr lang="en-GB" sz="2400" dirty="0"/>
          </a:p>
        </p:txBody>
      </p:sp>
    </p:spTree>
    <p:extLst>
      <p:ext uri="{BB962C8B-B14F-4D97-AF65-F5344CB8AC3E}">
        <p14:creationId xmlns:p14="http://schemas.microsoft.com/office/powerpoint/2010/main" val="4186605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22061-8211-413E-9D55-28562612E763}"/>
              </a:ext>
            </a:extLst>
          </p:cNvPr>
          <p:cNvSpPr>
            <a:spLocks noGrp="1"/>
          </p:cNvSpPr>
          <p:nvPr>
            <p:ph type="title"/>
          </p:nvPr>
        </p:nvSpPr>
        <p:spPr>
          <a:xfrm>
            <a:off x="1166811" y="763886"/>
            <a:ext cx="7519987" cy="1143000"/>
          </a:xfrm>
        </p:spPr>
        <p:txBody>
          <a:bodyPr/>
          <a:lstStyle/>
          <a:p>
            <a:r>
              <a:rPr lang="en-GB" b="1" dirty="0">
                <a:solidFill>
                  <a:schemeClr val="accent2">
                    <a:lumMod val="75000"/>
                  </a:schemeClr>
                </a:solidFill>
              </a:rPr>
              <a:t>Nous affirmons que …</a:t>
            </a:r>
          </a:p>
        </p:txBody>
      </p:sp>
      <p:sp>
        <p:nvSpPr>
          <p:cNvPr id="3" name="Content Placeholder 2">
            <a:extLst>
              <a:ext uri="{FF2B5EF4-FFF2-40B4-BE49-F238E27FC236}">
                <a16:creationId xmlns:a16="http://schemas.microsoft.com/office/drawing/2014/main" id="{7C0C8B19-3AEF-4FAA-BA2C-AD263762669D}"/>
              </a:ext>
            </a:extLst>
          </p:cNvPr>
          <p:cNvSpPr>
            <a:spLocks noGrp="1"/>
          </p:cNvSpPr>
          <p:nvPr>
            <p:ph sz="quarter" idx="13"/>
          </p:nvPr>
        </p:nvSpPr>
        <p:spPr>
          <a:xfrm>
            <a:off x="1166811" y="1906886"/>
            <a:ext cx="7977189" cy="4053043"/>
          </a:xfrm>
        </p:spPr>
        <p:txBody>
          <a:bodyPr>
            <a:normAutofit fontScale="850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3200" b="0" i="0" u="none" strike="noStrike" cap="none" normalizeH="0" baseline="0" dirty="0">
                <a:ln>
                  <a:noFill/>
                </a:ln>
                <a:solidFill>
                  <a:srgbClr val="202124"/>
                </a:solidFill>
                <a:effectLst/>
                <a:latin typeface="inherit"/>
              </a:rPr>
              <a:t>Les programmes climatiques sensibles au genre sont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3200" b="0" i="0" u="none" strike="noStrike" cap="none" normalizeH="0" baseline="0" dirty="0">
              <a:ln>
                <a:noFill/>
              </a:ln>
              <a:solidFill>
                <a:srgbClr val="202124"/>
              </a:solidFill>
              <a:effectLst/>
              <a:latin typeface="inherit"/>
            </a:endParaRPr>
          </a:p>
          <a:p>
            <a:pPr marR="0" lvl="0" algn="l" defTabSz="914400" rtl="0" eaLnBrk="0" fontAlgn="base" latinLnBrk="0" hangingPunct="0">
              <a:lnSpc>
                <a:spcPct val="100000"/>
              </a:lnSpc>
              <a:spcBef>
                <a:spcPct val="0"/>
              </a:spcBef>
              <a:spcAft>
                <a:spcPct val="0"/>
              </a:spcAft>
              <a:buClrTx/>
              <a:buSzTx/>
              <a:buFontTx/>
              <a:buChar char="-"/>
              <a:tabLst/>
            </a:pPr>
            <a:r>
              <a:rPr kumimoji="0" lang="fr-FR" altLang="en-US" sz="3200" b="0" i="0" u="none" strike="noStrike" cap="none" normalizeH="0" baseline="0" dirty="0">
                <a:ln>
                  <a:noFill/>
                </a:ln>
                <a:solidFill>
                  <a:srgbClr val="202124"/>
                </a:solidFill>
                <a:effectLst/>
                <a:latin typeface="inherit"/>
              </a:rPr>
              <a:t>plus efficace et</a:t>
            </a:r>
          </a:p>
          <a:p>
            <a:pPr marR="0" lvl="0" algn="l" defTabSz="914400" rtl="0" eaLnBrk="0" fontAlgn="base" latinLnBrk="0" hangingPunct="0">
              <a:lnSpc>
                <a:spcPct val="100000"/>
              </a:lnSpc>
              <a:spcBef>
                <a:spcPct val="0"/>
              </a:spcBef>
              <a:spcAft>
                <a:spcPct val="0"/>
              </a:spcAft>
              <a:buClrTx/>
              <a:buSzTx/>
              <a:buFontTx/>
              <a:buChar char="-"/>
              <a:tabLst/>
            </a:pPr>
            <a:r>
              <a:rPr kumimoji="0" lang="fr-FR" altLang="en-US" sz="3200" b="0" i="0" u="none" strike="noStrike" cap="none" normalizeH="0" baseline="0" dirty="0">
                <a:ln>
                  <a:noFill/>
                </a:ln>
                <a:solidFill>
                  <a:srgbClr val="202124"/>
                </a:solidFill>
                <a:effectLst/>
                <a:latin typeface="inherit"/>
              </a:rPr>
              <a:t>plus équitable</a:t>
            </a:r>
            <a:r>
              <a:rPr kumimoji="0" lang="fr-FR" altLang="en-US" sz="1000" b="0" i="0" u="none" strike="noStrike" cap="none" normalizeH="0" baseline="0" dirty="0">
                <a:ln>
                  <a:noFill/>
                </a:ln>
                <a:solidFill>
                  <a:schemeClr val="tx1"/>
                </a:solidFill>
                <a:effectLst/>
              </a:rPr>
              <a:t> </a:t>
            </a:r>
            <a:endParaRPr kumimoji="0" lang="fr-FR" altLang="en-US" sz="2400" b="0" i="0" u="none" strike="noStrike" cap="none" normalizeH="0" baseline="0" dirty="0">
              <a:ln>
                <a:noFill/>
              </a:ln>
              <a:solidFill>
                <a:schemeClr val="tx1"/>
              </a:solidFill>
              <a:effectLst/>
              <a:latin typeface="Arial" panose="020B0604020202020204" pitchFamily="34" charset="0"/>
            </a:endParaRPr>
          </a:p>
          <a:p>
            <a:pPr marL="0" indent="0">
              <a:buNone/>
            </a:pPr>
            <a:endParaRPr lang="en-GB" sz="3200" dirty="0">
              <a:solidFill>
                <a:srgbClr val="5EADC0"/>
              </a:solidFill>
            </a:endParaRPr>
          </a:p>
          <a:p>
            <a:pPr marL="0" indent="0">
              <a:lnSpc>
                <a:spcPct val="100000"/>
              </a:lnSpc>
              <a:spcBef>
                <a:spcPct val="0"/>
              </a:spcBef>
              <a:buNone/>
            </a:pPr>
            <a:r>
              <a:rPr lang="fr-FR" sz="3900" b="1" dirty="0">
                <a:solidFill>
                  <a:schemeClr val="accent2">
                    <a:lumMod val="75000"/>
                  </a:schemeClr>
                </a:solidFill>
                <a:latin typeface="+mj-lt"/>
                <a:ea typeface="+mj-ea"/>
                <a:cs typeface="+mj-cs"/>
              </a:rPr>
              <a:t>Comment pouvons-nous prouver cette affirmation?</a:t>
            </a:r>
          </a:p>
          <a:p>
            <a:pPr marL="0" indent="0">
              <a:buNone/>
            </a:pPr>
            <a:endParaRPr lang="en-GB" sz="3200" dirty="0"/>
          </a:p>
          <a:p>
            <a:pPr marL="0" indent="0">
              <a:buNone/>
            </a:pPr>
            <a:r>
              <a:rPr lang="en-GB" sz="3200" dirty="0"/>
              <a:t>Et comment en faire un cas dans le budget?</a:t>
            </a:r>
          </a:p>
        </p:txBody>
      </p:sp>
    </p:spTree>
    <p:extLst>
      <p:ext uri="{BB962C8B-B14F-4D97-AF65-F5344CB8AC3E}">
        <p14:creationId xmlns:p14="http://schemas.microsoft.com/office/powerpoint/2010/main" val="2987490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4E8B5-64F2-4F33-A9EA-2F0CBCFD0983}"/>
              </a:ext>
            </a:extLst>
          </p:cNvPr>
          <p:cNvSpPr>
            <a:spLocks noGrp="1"/>
          </p:cNvSpPr>
          <p:nvPr>
            <p:ph type="title"/>
          </p:nvPr>
        </p:nvSpPr>
        <p:spPr>
          <a:xfrm>
            <a:off x="1003527" y="702128"/>
            <a:ext cx="7519987" cy="1143000"/>
          </a:xfrm>
        </p:spPr>
        <p:txBody>
          <a:bodyPr/>
          <a:lstStyle/>
          <a:p>
            <a:r>
              <a:rPr lang="en-GB" b="1" dirty="0">
                <a:solidFill>
                  <a:schemeClr val="accent2">
                    <a:lumMod val="75000"/>
                  </a:schemeClr>
                </a:solidFill>
              </a:rPr>
              <a:t>Les défis avec le BCSG</a:t>
            </a:r>
          </a:p>
        </p:txBody>
      </p:sp>
      <p:sp>
        <p:nvSpPr>
          <p:cNvPr id="3" name="Content Placeholder 2">
            <a:extLst>
              <a:ext uri="{FF2B5EF4-FFF2-40B4-BE49-F238E27FC236}">
                <a16:creationId xmlns:a16="http://schemas.microsoft.com/office/drawing/2014/main" id="{CBA9E70B-317E-4672-9D8D-E134F4CB7869}"/>
              </a:ext>
            </a:extLst>
          </p:cNvPr>
          <p:cNvSpPr>
            <a:spLocks noGrp="1"/>
          </p:cNvSpPr>
          <p:nvPr>
            <p:ph sz="quarter" idx="13"/>
          </p:nvPr>
        </p:nvSpPr>
        <p:spPr>
          <a:xfrm>
            <a:off x="1003527" y="1845128"/>
            <a:ext cx="7813901" cy="4232657"/>
          </a:xfrm>
        </p:spPr>
        <p:txBody>
          <a:bodyPr>
            <a:normAutofit fontScale="92500"/>
          </a:bodyPr>
          <a:lstStyle/>
          <a:p>
            <a:pPr marL="285750" indent="-285750">
              <a:buFont typeface="Wingdings" panose="05000000000000000000" pitchFamily="2" charset="2"/>
              <a:buChar char="§"/>
            </a:pPr>
            <a:r>
              <a:rPr lang="en-GB" sz="2800" dirty="0"/>
              <a:t>Suspicions d’</a:t>
            </a:r>
            <a:r>
              <a:rPr kumimoji="0" lang="fr-FR" altLang="en-US" sz="2800" b="0" i="0" u="none" strike="noStrike" cap="none" normalizeH="0" baseline="0" dirty="0">
                <a:ln>
                  <a:noFill/>
                </a:ln>
                <a:solidFill>
                  <a:srgbClr val="202124"/>
                </a:solidFill>
                <a:effectLst/>
                <a:latin typeface="inherit"/>
              </a:rPr>
              <a:t>é</a:t>
            </a:r>
            <a:r>
              <a:rPr lang="en-GB" sz="2800" dirty="0"/>
              <a:t>coblanchiment ou de ‘washing’ du genre</a:t>
            </a:r>
          </a:p>
          <a:p>
            <a:pPr marL="285750" indent="-285750">
              <a:buFont typeface="Wingdings" panose="05000000000000000000" pitchFamily="2" charset="2"/>
              <a:buChar char="§"/>
            </a:pPr>
            <a:r>
              <a:rPr lang="fr-FR" sz="2800" dirty="0"/>
              <a:t>Concurrence avec d'autres priorités intersectorielles</a:t>
            </a:r>
          </a:p>
          <a:p>
            <a:pPr marL="285750" indent="-285750">
              <a:buFont typeface="Wingdings" panose="05000000000000000000" pitchFamily="2" charset="2"/>
              <a:buChar char="§"/>
            </a:pPr>
            <a:r>
              <a:rPr lang="fr-FR" sz="2800" dirty="0"/>
              <a:t>Les réformes du budget programme sont difficiles sans ajouter le BCGS</a:t>
            </a:r>
          </a:p>
          <a:p>
            <a:pPr marL="285750" indent="-285750">
              <a:buFont typeface="Wingdings" panose="05000000000000000000" pitchFamily="2" charset="2"/>
              <a:buChar char="§"/>
            </a:pPr>
            <a:r>
              <a:rPr lang="fr-FR" sz="2800" dirty="0"/>
              <a:t>De nombreuses institutions élargissent la définition du financement climatique</a:t>
            </a:r>
          </a:p>
          <a:p>
            <a:pPr marL="285750" indent="-285750">
              <a:buFont typeface="Wingdings" panose="05000000000000000000" pitchFamily="2" charset="2"/>
              <a:buChar char="§"/>
            </a:pPr>
            <a:r>
              <a:rPr lang="fr-FR" sz="2800" dirty="0"/>
              <a:t>Que se passe-t-il si les tendances sont négatives?</a:t>
            </a:r>
          </a:p>
          <a:p>
            <a:pPr marL="285750" indent="-285750">
              <a:buFont typeface="Wingdings" panose="05000000000000000000" pitchFamily="2" charset="2"/>
              <a:buChar char="§"/>
            </a:pPr>
            <a:r>
              <a:rPr lang="fr-FR" sz="2800" dirty="0"/>
              <a:t>« Compétence», en particulier en ce qui concerne les rôles et le mandat</a:t>
            </a:r>
            <a:endParaRPr lang="en-GB" sz="2800" dirty="0"/>
          </a:p>
        </p:txBody>
      </p:sp>
    </p:spTree>
    <p:extLst>
      <p:ext uri="{BB962C8B-B14F-4D97-AF65-F5344CB8AC3E}">
        <p14:creationId xmlns:p14="http://schemas.microsoft.com/office/powerpoint/2010/main" val="1828176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5E1F8-5E50-4297-B44E-7212C5693DCD}"/>
              </a:ext>
            </a:extLst>
          </p:cNvPr>
          <p:cNvSpPr>
            <a:spLocks noGrp="1"/>
          </p:cNvSpPr>
          <p:nvPr>
            <p:ph type="title"/>
          </p:nvPr>
        </p:nvSpPr>
        <p:spPr>
          <a:xfrm>
            <a:off x="812006" y="473530"/>
            <a:ext cx="7519987" cy="1143000"/>
          </a:xfrm>
        </p:spPr>
        <p:txBody>
          <a:bodyPr>
            <a:normAutofit/>
          </a:bodyPr>
          <a:lstStyle/>
          <a:p>
            <a:r>
              <a:rPr lang="en-ZA" b="0" i="0" dirty="0">
                <a:solidFill>
                  <a:schemeClr val="accent2">
                    <a:lumMod val="75000"/>
                  </a:schemeClr>
                </a:solidFill>
                <a:effectLst/>
                <a:latin typeface="arial" panose="020B0604020202020204" pitchFamily="34" charset="0"/>
              </a:rPr>
              <a:t>Écoblanchiment et le “washing” du genre</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0F0C8AF0-F4E8-4272-9A40-21C50C2D10FE}"/>
              </a:ext>
            </a:extLst>
          </p:cNvPr>
          <p:cNvSpPr>
            <a:spLocks noGrp="1"/>
          </p:cNvSpPr>
          <p:nvPr>
            <p:ph sz="quarter" idx="13"/>
          </p:nvPr>
        </p:nvSpPr>
        <p:spPr>
          <a:xfrm>
            <a:off x="783771" y="1782763"/>
            <a:ext cx="8027720" cy="4601707"/>
          </a:xfrm>
        </p:spPr>
        <p:txBody>
          <a:bodyPr>
            <a:normAutofit fontScale="92500" lnSpcReduction="20000"/>
          </a:bodyPr>
          <a:lstStyle/>
          <a:p>
            <a:pPr marL="285750" indent="-285750">
              <a:buFont typeface="Wingdings" panose="05000000000000000000" pitchFamily="2" charset="2"/>
              <a:buChar char="§"/>
            </a:pPr>
            <a:r>
              <a:rPr lang="fr-FR" sz="2800" dirty="0"/>
              <a:t>Le système « basé sur les objectifs » de l'OCDE CAD (2 = primaire, 1 = secondaire/implicite, 0 = non) est un bon début</a:t>
            </a:r>
          </a:p>
          <a:p>
            <a:pPr marL="285750" indent="-285750">
              <a:buFont typeface="Wingdings" panose="05000000000000000000" pitchFamily="2" charset="2"/>
              <a:buChar char="§"/>
            </a:pPr>
            <a:r>
              <a:rPr lang="fr-FR" sz="2800" dirty="0"/>
              <a:t>Mais il est souvent difficile de trancher</a:t>
            </a:r>
          </a:p>
          <a:p>
            <a:pPr marL="285750" indent="-285750">
              <a:buFont typeface="Wingdings" panose="05000000000000000000" pitchFamily="2" charset="2"/>
              <a:buChar char="§"/>
            </a:pPr>
            <a:r>
              <a:rPr lang="fr-FR" sz="2800" dirty="0"/>
              <a:t>Et surtout difficile d'attribuer %s aux catégories de l'OCDE</a:t>
            </a:r>
          </a:p>
          <a:p>
            <a:pPr marL="285750" indent="-285750">
              <a:buFont typeface="Wingdings" panose="05000000000000000000" pitchFamily="2" charset="2"/>
              <a:buChar char="§"/>
            </a:pPr>
            <a:r>
              <a:rPr lang="fr-FR" sz="2800" dirty="0"/>
              <a:t>Les ministères des finances répondent « comment puis-je avoir la certitude que vous n'exagérez pas ? »</a:t>
            </a:r>
          </a:p>
          <a:p>
            <a:pPr marL="285750" indent="-285750">
              <a:buFont typeface="Wingdings" panose="05000000000000000000" pitchFamily="2" charset="2"/>
              <a:buChar char="§"/>
            </a:pPr>
            <a:r>
              <a:rPr lang="fr-FR" sz="2800" dirty="0"/>
              <a:t>Nous avons besoin d'un système plus structuré avec des hypothèses claires qui peuvent être débattues</a:t>
            </a:r>
          </a:p>
          <a:p>
            <a:pPr marL="285750" indent="-285750">
              <a:buFont typeface="Wingdings" panose="05000000000000000000" pitchFamily="2" charset="2"/>
              <a:buChar char="§"/>
            </a:pPr>
            <a:r>
              <a:rPr lang="fr-FR" sz="2800" dirty="0"/>
              <a:t>S'appuyer sur l'expérience de l'analyse multicritères et de l'analyse coûts-avantages, toutes deux connues au sein du gouvernement</a:t>
            </a:r>
            <a:endParaRPr lang="en-GB" sz="2800" dirty="0"/>
          </a:p>
        </p:txBody>
      </p:sp>
    </p:spTree>
    <p:extLst>
      <p:ext uri="{BB962C8B-B14F-4D97-AF65-F5344CB8AC3E}">
        <p14:creationId xmlns:p14="http://schemas.microsoft.com/office/powerpoint/2010/main" val="326972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D8D88-7DB1-4881-A6FE-8052F6CDE33B}"/>
              </a:ext>
            </a:extLst>
          </p:cNvPr>
          <p:cNvSpPr>
            <a:spLocks noGrp="1"/>
          </p:cNvSpPr>
          <p:nvPr>
            <p:ph type="title"/>
          </p:nvPr>
        </p:nvSpPr>
        <p:spPr>
          <a:xfrm>
            <a:off x="914401" y="408214"/>
            <a:ext cx="7519987" cy="1143000"/>
          </a:xfrm>
        </p:spPr>
        <p:txBody>
          <a:bodyPr/>
          <a:lstStyle/>
          <a:p>
            <a:r>
              <a:rPr lang="en-GB" b="1" dirty="0" err="1">
                <a:solidFill>
                  <a:schemeClr val="accent2">
                    <a:lumMod val="75000"/>
                  </a:schemeClr>
                </a:solidFill>
              </a:rPr>
              <a:t>Crédibilité</a:t>
            </a:r>
            <a:r>
              <a:rPr lang="en-GB" b="1" dirty="0">
                <a:solidFill>
                  <a:schemeClr val="accent2">
                    <a:lumMod val="75000"/>
                  </a:schemeClr>
                </a:solidFill>
              </a:rPr>
              <a:t> ET </a:t>
            </a:r>
            <a:r>
              <a:rPr lang="en-GB" b="1" dirty="0" err="1">
                <a:solidFill>
                  <a:schemeClr val="accent2">
                    <a:lumMod val="75000"/>
                  </a:schemeClr>
                </a:solidFill>
              </a:rPr>
              <a:t>Durabilité</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EA09C6B3-CB7D-464D-9015-E3ED3F1134F7}"/>
              </a:ext>
            </a:extLst>
          </p:cNvPr>
          <p:cNvSpPr>
            <a:spLocks noGrp="1"/>
          </p:cNvSpPr>
          <p:nvPr>
            <p:ph sz="quarter" idx="13"/>
          </p:nvPr>
        </p:nvSpPr>
        <p:spPr>
          <a:xfrm>
            <a:off x="914401" y="1579418"/>
            <a:ext cx="7966364" cy="4870368"/>
          </a:xfrm>
        </p:spPr>
        <p:txBody>
          <a:bodyPr>
            <a:normAutofit fontScale="85000" lnSpcReduction="10000"/>
          </a:bodyPr>
          <a:lstStyle/>
          <a:p>
            <a:pPr marL="285750" indent="-285750">
              <a:buFont typeface="Wingdings" panose="05000000000000000000" pitchFamily="2" charset="2"/>
              <a:buChar char="§"/>
            </a:pPr>
            <a:r>
              <a:rPr lang="fr-FR" sz="2800" dirty="0"/>
              <a:t>A première vue, le problème est la crédibilité avec les marquages/notations</a:t>
            </a:r>
          </a:p>
          <a:p>
            <a:pPr marL="285750" indent="-285750">
              <a:buFont typeface="Wingdings" panose="05000000000000000000" pitchFamily="2" charset="2"/>
              <a:buChar char="§"/>
            </a:pPr>
            <a:r>
              <a:rPr lang="fr-FR" sz="2800" dirty="0"/>
              <a:t>Mais il y a de plus gros problèmes résultant d'une faible crédibilité</a:t>
            </a:r>
          </a:p>
          <a:p>
            <a:pPr marL="285750" indent="-285750">
              <a:buFont typeface="Wingdings" panose="05000000000000000000" pitchFamily="2" charset="2"/>
              <a:buChar char="§"/>
            </a:pPr>
            <a:r>
              <a:rPr lang="fr-FR" sz="2400" dirty="0"/>
              <a:t>Perte d'intérêt et d'engagement si la confiance est limitée</a:t>
            </a:r>
          </a:p>
          <a:p>
            <a:pPr marL="285750" indent="-285750">
              <a:buFont typeface="Wingdings" panose="05000000000000000000" pitchFamily="2" charset="2"/>
              <a:buChar char="§"/>
            </a:pPr>
            <a:r>
              <a:rPr lang="fr-FR" sz="2400" dirty="0"/>
              <a:t>Les tendances et les modèles peuvent être déformés, entraînant de mauvaises décisions (y compris l'abandon si les tendances sont négatives)</a:t>
            </a:r>
          </a:p>
          <a:p>
            <a:pPr marL="285750" indent="-285750">
              <a:buFont typeface="Wingdings" panose="05000000000000000000" pitchFamily="2" charset="2"/>
              <a:buChar char="§"/>
            </a:pPr>
            <a:r>
              <a:rPr lang="fr-FR" sz="2400" dirty="0"/>
              <a:t>Met l'accent sur les tendances plutôt que sur la qualité des dépenses</a:t>
            </a:r>
          </a:p>
          <a:p>
            <a:pPr marL="285750" indent="-285750">
              <a:buFont typeface="Wingdings" panose="05000000000000000000" pitchFamily="2" charset="2"/>
              <a:buChar char="§"/>
            </a:pPr>
            <a:r>
              <a:rPr lang="fr-FR" sz="2800" dirty="0"/>
              <a:t>Si le score est lié aux bénéfices, alors elle est plus durable car…</a:t>
            </a:r>
          </a:p>
          <a:p>
            <a:pPr marL="285750" indent="-285750">
              <a:buFont typeface="Wingdings" panose="05000000000000000000" pitchFamily="2" charset="2"/>
              <a:buChar char="§"/>
            </a:pPr>
            <a:r>
              <a:rPr lang="fr-FR" sz="2400" dirty="0"/>
              <a:t>La fonction la plus précieuse du marquage budgétaire n'est PAS de démontrer les tendances mais de créer des incitations dans le budget pour le remanier afin d'améliorer la qualité des fonds disponibles</a:t>
            </a:r>
            <a:endParaRPr lang="en-GB" sz="1600" dirty="0"/>
          </a:p>
        </p:txBody>
      </p:sp>
    </p:spTree>
    <p:extLst>
      <p:ext uri="{BB962C8B-B14F-4D97-AF65-F5344CB8AC3E}">
        <p14:creationId xmlns:p14="http://schemas.microsoft.com/office/powerpoint/2010/main" val="407424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9A89A-5123-411A-894C-24B7A5C7C774}"/>
              </a:ext>
            </a:extLst>
          </p:cNvPr>
          <p:cNvSpPr>
            <a:spLocks noGrp="1"/>
          </p:cNvSpPr>
          <p:nvPr>
            <p:ph type="title"/>
          </p:nvPr>
        </p:nvSpPr>
        <p:spPr>
          <a:xfrm>
            <a:off x="812006" y="547255"/>
            <a:ext cx="7519987" cy="1143000"/>
          </a:xfrm>
        </p:spPr>
        <p:txBody>
          <a:bodyPr>
            <a:normAutofit/>
          </a:bodyPr>
          <a:lstStyle/>
          <a:p>
            <a:r>
              <a:rPr lang="fr-FR" b="1" dirty="0">
                <a:solidFill>
                  <a:schemeClr val="accent2">
                    <a:lumMod val="75000"/>
                  </a:schemeClr>
                </a:solidFill>
              </a:rPr>
              <a:t>Marqueur/Score basé sur les avantages - Climat</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9EE72D53-4D3F-425A-9DEA-385BF344D576}"/>
              </a:ext>
            </a:extLst>
          </p:cNvPr>
          <p:cNvSpPr>
            <a:spLocks noGrp="1"/>
          </p:cNvSpPr>
          <p:nvPr>
            <p:ph sz="quarter" idx="13"/>
          </p:nvPr>
        </p:nvSpPr>
        <p:spPr>
          <a:xfrm>
            <a:off x="954541" y="1690255"/>
            <a:ext cx="7658532" cy="4893107"/>
          </a:xfrm>
        </p:spPr>
        <p:txBody>
          <a:bodyPr>
            <a:normAutofit fontScale="77500" lnSpcReduction="20000"/>
          </a:bodyPr>
          <a:lstStyle/>
          <a:p>
            <a:pPr marL="285750" indent="-285750">
              <a:buFont typeface="Wingdings" panose="05000000000000000000" pitchFamily="2" charset="2"/>
              <a:buChar char="§"/>
            </a:pPr>
            <a:r>
              <a:rPr lang="fr-FR" sz="2800" dirty="0"/>
              <a:t>Utilisé en Asie (Thaïlande, Inde, Indonésie, Cambodge…) et un peu en Afrique (ex. Malawi, phase pilote en Afrique du Sud ?)</a:t>
            </a:r>
          </a:p>
          <a:p>
            <a:pPr marL="285750" indent="-285750">
              <a:buFont typeface="Wingdings" panose="05000000000000000000" pitchFamily="2" charset="2"/>
              <a:buChar char="§"/>
            </a:pPr>
            <a:r>
              <a:rPr lang="fr-FR" sz="2800" dirty="0"/>
              <a:t>Besoin de prendre en charge les dépenses climatiques dédiées (par exemple, sur les effets) et les dépenses de développement qui gagnent tout simplement en valeur avec le CC</a:t>
            </a:r>
          </a:p>
          <a:p>
            <a:pPr marL="285750" indent="-285750">
              <a:buFont typeface="Wingdings" panose="05000000000000000000" pitchFamily="2" charset="2"/>
              <a:buChar char="§"/>
            </a:pPr>
            <a:r>
              <a:rPr lang="fr-FR" sz="2800" dirty="0"/>
              <a:t>Le principe de base est que la notation pour le CC est (B-A)/B, où</a:t>
            </a:r>
            <a:endParaRPr lang="en-GB" sz="2800" dirty="0"/>
          </a:p>
          <a:p>
            <a:pPr lvl="1"/>
            <a:r>
              <a:rPr lang="fr-FR" sz="2400" dirty="0"/>
              <a:t>B = les avantages lorsque le CC est pris en compte</a:t>
            </a:r>
          </a:p>
          <a:p>
            <a:pPr lvl="1"/>
            <a:r>
              <a:rPr lang="fr-FR" sz="2400" dirty="0"/>
              <a:t>A = les avantages lorsque le CC est ignoré</a:t>
            </a:r>
          </a:p>
          <a:p>
            <a:pPr marL="457200" lvl="1" indent="0">
              <a:buNone/>
            </a:pPr>
            <a:endParaRPr lang="fr-FR" sz="2800" dirty="0"/>
          </a:p>
          <a:p>
            <a:pPr>
              <a:buFont typeface="Wingdings" panose="05000000000000000000" pitchFamily="2" charset="2"/>
              <a:buChar char="§"/>
            </a:pPr>
            <a:r>
              <a:rPr lang="fr-FR" sz="2800" dirty="0"/>
              <a:t>Utiliser les méthodes d'évaluation existantes (qualitatives, quantitatives ou mixtes) et les preuves (par exemple, études, avis d'experts)</a:t>
            </a:r>
          </a:p>
          <a:p>
            <a:pPr marL="457200" lvl="1" indent="0">
              <a:buNone/>
            </a:pPr>
            <a:endParaRPr lang="fr-FR" sz="2800" dirty="0"/>
          </a:p>
          <a:p>
            <a:pPr>
              <a:buFont typeface="Wingdings" panose="05000000000000000000" pitchFamily="2" charset="2"/>
              <a:buChar char="§"/>
            </a:pPr>
            <a:r>
              <a:rPr lang="fr-FR" sz="2800" dirty="0"/>
              <a:t>Les compléments ne remplacement pas le CAD de l'OCDE</a:t>
            </a:r>
            <a:endParaRPr lang="en-GB" sz="2800" dirty="0"/>
          </a:p>
        </p:txBody>
      </p:sp>
    </p:spTree>
    <p:extLst>
      <p:ext uri="{BB962C8B-B14F-4D97-AF65-F5344CB8AC3E}">
        <p14:creationId xmlns:p14="http://schemas.microsoft.com/office/powerpoint/2010/main" val="381394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004F1-7239-45D0-9976-692DE555BFB9}"/>
              </a:ext>
            </a:extLst>
          </p:cNvPr>
          <p:cNvSpPr>
            <a:spLocks noGrp="1"/>
          </p:cNvSpPr>
          <p:nvPr>
            <p:ph type="title"/>
          </p:nvPr>
        </p:nvSpPr>
        <p:spPr>
          <a:xfrm>
            <a:off x="1166812" y="274638"/>
            <a:ext cx="7519987" cy="930780"/>
          </a:xfrm>
        </p:spPr>
        <p:txBody>
          <a:bodyPr/>
          <a:lstStyle/>
          <a:p>
            <a:r>
              <a:rPr lang="en-GB" dirty="0" err="1"/>
              <a:t>Exemple</a:t>
            </a:r>
            <a:r>
              <a:rPr lang="en-GB" dirty="0"/>
              <a:t> du Malawi EIDPC</a:t>
            </a:r>
          </a:p>
        </p:txBody>
      </p:sp>
      <p:pic>
        <p:nvPicPr>
          <p:cNvPr id="7" name="Picture 6">
            <a:extLst>
              <a:ext uri="{FF2B5EF4-FFF2-40B4-BE49-F238E27FC236}">
                <a16:creationId xmlns:a16="http://schemas.microsoft.com/office/drawing/2014/main" id="{42670E28-D421-44E7-B92A-D200EC7D5A4C}"/>
              </a:ext>
            </a:extLst>
          </p:cNvPr>
          <p:cNvPicPr>
            <a:picLocks noChangeAspect="1"/>
          </p:cNvPicPr>
          <p:nvPr/>
        </p:nvPicPr>
        <p:blipFill>
          <a:blip r:embed="rId3"/>
          <a:stretch>
            <a:fillRect/>
          </a:stretch>
        </p:blipFill>
        <p:spPr>
          <a:xfrm>
            <a:off x="581891" y="1071165"/>
            <a:ext cx="7980218" cy="5512197"/>
          </a:xfrm>
          <a:prstGeom prst="rect">
            <a:avLst/>
          </a:prstGeom>
        </p:spPr>
      </p:pic>
    </p:spTree>
    <p:extLst>
      <p:ext uri="{BB962C8B-B14F-4D97-AF65-F5344CB8AC3E}">
        <p14:creationId xmlns:p14="http://schemas.microsoft.com/office/powerpoint/2010/main" val="1312387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9A89A-5123-411A-894C-24B7A5C7C774}"/>
              </a:ext>
            </a:extLst>
          </p:cNvPr>
          <p:cNvSpPr>
            <a:spLocks noGrp="1"/>
          </p:cNvSpPr>
          <p:nvPr>
            <p:ph type="title"/>
          </p:nvPr>
        </p:nvSpPr>
        <p:spPr>
          <a:xfrm>
            <a:off x="930729" y="440871"/>
            <a:ext cx="7519987" cy="1143000"/>
          </a:xfrm>
        </p:spPr>
        <p:txBody>
          <a:bodyPr>
            <a:normAutofit/>
          </a:bodyPr>
          <a:lstStyle/>
          <a:p>
            <a:r>
              <a:rPr lang="fr-FR" b="1" dirty="0">
                <a:solidFill>
                  <a:schemeClr val="accent2">
                    <a:lumMod val="75000"/>
                  </a:schemeClr>
                </a:solidFill>
              </a:rPr>
              <a:t>Score basé sur les avantages : implications possibles pour le genre</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9EE72D53-4D3F-425A-9DEA-385BF344D576}"/>
              </a:ext>
            </a:extLst>
          </p:cNvPr>
          <p:cNvSpPr>
            <a:spLocks noGrp="1"/>
          </p:cNvSpPr>
          <p:nvPr>
            <p:ph sz="quarter" idx="13"/>
          </p:nvPr>
        </p:nvSpPr>
        <p:spPr>
          <a:xfrm>
            <a:off x="930729" y="1880735"/>
            <a:ext cx="7756069" cy="4536394"/>
          </a:xfrm>
        </p:spPr>
        <p:txBody>
          <a:bodyPr>
            <a:normAutofit fontScale="92500" lnSpcReduction="20000"/>
          </a:bodyPr>
          <a:lstStyle/>
          <a:p>
            <a:pPr marL="285750" indent="-285750">
              <a:buFont typeface="Wingdings" panose="05000000000000000000" pitchFamily="2" charset="2"/>
              <a:buChar char="§"/>
            </a:pPr>
            <a:r>
              <a:rPr lang="fr-FR" sz="2800" dirty="0"/>
              <a:t>Le potentiel évident est de baser le score (le %BSG?) sur la proportion des bénéfices qui vont aux femmes</a:t>
            </a:r>
          </a:p>
          <a:p>
            <a:pPr>
              <a:buFontTx/>
              <a:buChar char="-"/>
            </a:pPr>
            <a:r>
              <a:rPr lang="fr-FR" sz="2400" dirty="0"/>
              <a:t>ex. non-sexiste 0 %, tous les avantages pour les femmes = 100 %</a:t>
            </a:r>
          </a:p>
          <a:p>
            <a:pPr>
              <a:buFont typeface="Wingdings" panose="05000000000000000000" pitchFamily="2" charset="2"/>
              <a:buChar char="§"/>
            </a:pPr>
            <a:r>
              <a:rPr lang="fr-FR" sz="2800" dirty="0"/>
              <a:t>Encouragerait les ministères de tutelle à entreprendre une analyse quelconque de l'incidence des bénéficiaires</a:t>
            </a:r>
          </a:p>
          <a:p>
            <a:pPr>
              <a:buFontTx/>
              <a:buChar char="-"/>
            </a:pPr>
            <a:r>
              <a:rPr lang="fr-FR" sz="2400" dirty="0"/>
              <a:t>initiatives passées (par exemple, l'évaluation de la pauvreté et de l'impact social)</a:t>
            </a:r>
          </a:p>
          <a:p>
            <a:pPr>
              <a:buFont typeface="Wingdings" panose="05000000000000000000" pitchFamily="2" charset="2"/>
              <a:buChar char="§"/>
            </a:pPr>
            <a:r>
              <a:rPr lang="fr-FR" sz="2800" dirty="0"/>
              <a:t>Ne saisit pas les avantages de l'implication des femmes </a:t>
            </a:r>
          </a:p>
          <a:p>
            <a:pPr>
              <a:buFont typeface="Wingdings" panose="05000000000000000000" pitchFamily="2" charset="2"/>
              <a:buChar char="§"/>
            </a:pPr>
            <a:r>
              <a:rPr lang="fr-FR" sz="2800" dirty="0"/>
              <a:t>Pourrait utiliser les principes B-A pour saisir à la fois l'impact sur les femmes et la capacité des femmes à offrir des avantages plus élevés</a:t>
            </a:r>
          </a:p>
          <a:p>
            <a:pPr>
              <a:buFont typeface="Wingdings" panose="05000000000000000000" pitchFamily="2" charset="2"/>
              <a:buChar char="§"/>
            </a:pPr>
            <a:r>
              <a:rPr lang="fr-FR" sz="2800" dirty="0"/>
              <a:t>Quantitatif, qualitatif et mixte</a:t>
            </a:r>
            <a:endParaRPr lang="en-GB" sz="2800" dirty="0"/>
          </a:p>
        </p:txBody>
      </p:sp>
    </p:spTree>
    <p:extLst>
      <p:ext uri="{BB962C8B-B14F-4D97-AF65-F5344CB8AC3E}">
        <p14:creationId xmlns:p14="http://schemas.microsoft.com/office/powerpoint/2010/main" val="508358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9A89A-5123-411A-894C-24B7A5C7C774}"/>
              </a:ext>
            </a:extLst>
          </p:cNvPr>
          <p:cNvSpPr>
            <a:spLocks noGrp="1"/>
          </p:cNvSpPr>
          <p:nvPr>
            <p:ph type="title"/>
          </p:nvPr>
        </p:nvSpPr>
        <p:spPr>
          <a:xfrm>
            <a:off x="938212" y="329043"/>
            <a:ext cx="7519987" cy="1143000"/>
          </a:xfrm>
        </p:spPr>
        <p:txBody>
          <a:bodyPr/>
          <a:lstStyle/>
          <a:p>
            <a:r>
              <a:rPr lang="fr-FR" b="1" dirty="0">
                <a:solidFill>
                  <a:schemeClr val="accent2">
                    <a:lumMod val="75000"/>
                  </a:schemeClr>
                </a:solidFill>
              </a:rPr>
              <a:t>Marquage/Score basé sur les avantages - BCGS</a:t>
            </a:r>
            <a:endParaRPr lang="en-GB" b="1" dirty="0">
              <a:solidFill>
                <a:schemeClr val="accent2">
                  <a:lumMod val="75000"/>
                </a:schemeClr>
              </a:solidFill>
            </a:endParaRPr>
          </a:p>
        </p:txBody>
      </p:sp>
      <p:sp>
        <p:nvSpPr>
          <p:cNvPr id="3" name="Content Placeholder 2">
            <a:extLst>
              <a:ext uri="{FF2B5EF4-FFF2-40B4-BE49-F238E27FC236}">
                <a16:creationId xmlns:a16="http://schemas.microsoft.com/office/drawing/2014/main" id="{9EE72D53-4D3F-425A-9DEA-385BF344D576}"/>
              </a:ext>
            </a:extLst>
          </p:cNvPr>
          <p:cNvSpPr>
            <a:spLocks noGrp="1"/>
          </p:cNvSpPr>
          <p:nvPr>
            <p:ph sz="quarter" idx="13"/>
          </p:nvPr>
        </p:nvSpPr>
        <p:spPr>
          <a:xfrm>
            <a:off x="938212" y="1472042"/>
            <a:ext cx="8205788" cy="4863443"/>
          </a:xfrm>
        </p:spPr>
        <p:txBody>
          <a:bodyPr>
            <a:normAutofit fontScale="85000" lnSpcReduction="10000"/>
          </a:bodyPr>
          <a:lstStyle/>
          <a:p>
            <a:pPr marL="285750" indent="-285750">
              <a:buFont typeface="Wingdings" panose="05000000000000000000" pitchFamily="2" charset="2"/>
              <a:buChar char="§"/>
            </a:pPr>
            <a:r>
              <a:rPr lang="fr-FR" sz="2800" dirty="0"/>
              <a:t>Peut faire %BSG et %CC séparément (ou %BSG, %MI et %AD)</a:t>
            </a:r>
          </a:p>
          <a:p>
            <a:pPr marL="285750" indent="-285750">
              <a:buFont typeface="Wingdings" panose="05000000000000000000" pitchFamily="2" charset="2"/>
              <a:buChar char="§"/>
            </a:pPr>
            <a:r>
              <a:rPr lang="en-GB" sz="2800" dirty="0"/>
              <a:t>Simple et clair mais:</a:t>
            </a:r>
          </a:p>
          <a:p>
            <a:pPr marL="742950" lvl="1" indent="-285750">
              <a:buFont typeface="Wingdings" panose="05000000000000000000" pitchFamily="2" charset="2"/>
              <a:buChar char="§"/>
            </a:pPr>
            <a:r>
              <a:rPr lang="fr-FR" sz="2400" dirty="0"/>
              <a:t>N'exige pas une évaluation de la façon dont les avantages climatiques sont accrus par la sensibilité au genre (souvent sans frais)</a:t>
            </a:r>
          </a:p>
          <a:p>
            <a:pPr marL="742950" lvl="1" indent="-285750">
              <a:buFont typeface="Wingdings" panose="05000000000000000000" pitchFamily="2" charset="2"/>
              <a:buChar char="§"/>
            </a:pPr>
            <a:r>
              <a:rPr lang="fr-FR" sz="2400" dirty="0"/>
              <a:t>Vulnérable à la prolifération des priorités intersectorielles (c'est-à-dire pas seulement %BSG et %CC, mais aussi %DRR et %WAT, ainsi de suite)</a:t>
            </a:r>
          </a:p>
          <a:p>
            <a:pPr marL="742950" lvl="1" indent="-285750">
              <a:buFont typeface="Wingdings" panose="05000000000000000000" pitchFamily="2" charset="2"/>
              <a:buChar char="§"/>
            </a:pPr>
            <a:r>
              <a:rPr lang="fr-FR" sz="2400" dirty="0"/>
              <a:t>Ajoute plusieurs colonnes/codes dans le budget</a:t>
            </a:r>
          </a:p>
          <a:p>
            <a:pPr marL="285750" indent="-285750">
              <a:buFont typeface="Wingdings" panose="05000000000000000000" pitchFamily="2" charset="2"/>
              <a:buChar char="§"/>
            </a:pPr>
            <a:r>
              <a:rPr lang="fr-FR" sz="2800" dirty="0"/>
              <a:t>Un seul %GRC composite pourrait être possible</a:t>
            </a:r>
          </a:p>
          <a:p>
            <a:pPr marL="742950" lvl="1" indent="-285750">
              <a:buFont typeface="Wingdings" panose="05000000000000000000" pitchFamily="2" charset="2"/>
              <a:buChar char="§"/>
            </a:pPr>
            <a:r>
              <a:rPr lang="fr-FR" sz="2400" dirty="0"/>
              <a:t>Souligne les avantages des programmes climatiques sensibles au genre</a:t>
            </a:r>
          </a:p>
          <a:p>
            <a:pPr marL="742950" lvl="1" indent="-285750">
              <a:buFont typeface="Wingdings" panose="05000000000000000000" pitchFamily="2" charset="2"/>
              <a:buChar char="§"/>
            </a:pPr>
            <a:r>
              <a:rPr lang="fr-FR" sz="2400" dirty="0"/>
              <a:t>Encourage une véritable collaboration G/C dans la conception</a:t>
            </a:r>
          </a:p>
          <a:p>
            <a:pPr marL="742950" lvl="1" indent="-285750">
              <a:buFont typeface="Wingdings" panose="05000000000000000000" pitchFamily="2" charset="2"/>
              <a:buChar char="§"/>
            </a:pPr>
            <a:r>
              <a:rPr lang="fr-FR" sz="2400" dirty="0"/>
              <a:t>Plus difficile et nécessite plus de compétences, mais à mettre en œuvre et à interpréter - cela reflète néanmoins la véritable substance du BCSG</a:t>
            </a:r>
            <a:endParaRPr lang="en-GB" sz="2400" dirty="0"/>
          </a:p>
        </p:txBody>
      </p:sp>
    </p:spTree>
    <p:extLst>
      <p:ext uri="{BB962C8B-B14F-4D97-AF65-F5344CB8AC3E}">
        <p14:creationId xmlns:p14="http://schemas.microsoft.com/office/powerpoint/2010/main" val="3475096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AF32261145F409836FCA14A350740" ma:contentTypeVersion="12" ma:contentTypeDescription="Create a new document." ma:contentTypeScope="" ma:versionID="e22ecd31db818cb3feea6b60bf4a1604">
  <xsd:schema xmlns:xsd="http://www.w3.org/2001/XMLSchema" xmlns:xs="http://www.w3.org/2001/XMLSchema" xmlns:p="http://schemas.microsoft.com/office/2006/metadata/properties" xmlns:ns2="1b4d2e45-8e50-4808-be92-179850164968" xmlns:ns3="a4907018-feab-4701-b416-2003e651155e" targetNamespace="http://schemas.microsoft.com/office/2006/metadata/properties" ma:root="true" ma:fieldsID="b0e73f60fe82854bf24afdea208ecaf5" ns2:_="" ns3:_="">
    <xsd:import namespace="1b4d2e45-8e50-4808-be92-179850164968"/>
    <xsd:import namespace="a4907018-feab-4701-b416-2003e65115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d2e45-8e50-4808-be92-179850164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907018-feab-4701-b416-2003e651155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7341A3-F539-4B58-A534-3253155D4362}">
  <ds:schemaRefs>
    <ds:schemaRef ds:uri="http://schemas.microsoft.com/sharepoint/v3/contenttype/forms"/>
  </ds:schemaRefs>
</ds:datastoreItem>
</file>

<file path=customXml/itemProps2.xml><?xml version="1.0" encoding="utf-8"?>
<ds:datastoreItem xmlns:ds="http://schemas.openxmlformats.org/officeDocument/2006/customXml" ds:itemID="{D3F01586-6B35-4B40-B230-870909EAC8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d2e45-8e50-4808-be92-179850164968"/>
    <ds:schemaRef ds:uri="a4907018-feab-4701-b416-2003e6511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213916-FA0E-4F55-9F48-7B4789637430}">
  <ds:schemaRefs>
    <ds:schemaRef ds:uri="http://purl.org/dc/term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a4907018-feab-4701-b416-2003e651155e"/>
    <ds:schemaRef ds:uri="http://schemas.microsoft.com/office/2006/documentManagement/types"/>
    <ds:schemaRef ds:uri="1b4d2e45-8e50-4808-be92-17985016496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21299</TotalTime>
  <Words>1065</Words>
  <Application>Microsoft Office PowerPoint</Application>
  <PresentationFormat>On-screen Show (4:3)</PresentationFormat>
  <Paragraphs>93</Paragraphs>
  <Slides>12</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vt:lpstr>
      <vt:lpstr>Calibri</vt:lpstr>
      <vt:lpstr>Calibri Light</vt:lpstr>
      <vt:lpstr>inherit</vt:lpstr>
      <vt:lpstr>Wingdings</vt:lpstr>
      <vt:lpstr>Office Theme</vt:lpstr>
      <vt:lpstr>BCSG  Marquage et score : Les défis et les solutions communs</vt:lpstr>
      <vt:lpstr>Nous affirmons que …</vt:lpstr>
      <vt:lpstr>Les défis avec le BCSG</vt:lpstr>
      <vt:lpstr>Écoblanchiment et le “washing” du genre</vt:lpstr>
      <vt:lpstr>Crédibilité ET Durabilité</vt:lpstr>
      <vt:lpstr>Marqueur/Score basé sur les avantages - Climat</vt:lpstr>
      <vt:lpstr>Exemple du Malawi EIDPC</vt:lpstr>
      <vt:lpstr>Score basé sur les avantages : implications possibles pour le genre</vt:lpstr>
      <vt:lpstr>Marquage/Score basé sur les avantages - BCGS</vt:lpstr>
      <vt:lpstr>Que se passe-t-il si les tendances sont négatives ?</vt:lpstr>
      <vt:lpstr>Compétence</vt:lpstr>
      <vt:lpstr>Options pour renforcer le GRCB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"Shanaz Broermann" &lt;Shanaz.broermann@cabri-sbo.org&gt;</dc:creator>
  <cp:lastModifiedBy>Priya Beegun</cp:lastModifiedBy>
  <cp:revision>972</cp:revision>
  <cp:lastPrinted>2015-03-05T10:45:04Z</cp:lastPrinted>
  <dcterms:created xsi:type="dcterms:W3CDTF">2015-07-13T14:27:38Z</dcterms:created>
  <dcterms:modified xsi:type="dcterms:W3CDTF">2021-06-25T12:40:27Z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0x010100BA6AF32261145F409836FCA14A350740</vt:lpwstr>
  </property>
  <property fmtid="{D5CDD505-2E9C-101B-9397-08002B2CF9AE}" pid="3" name="Order">
    <vt:r8>268200</vt:r8>
  </property>
</Properties>
</file>