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0"/>
  </p:notesMasterIdLst>
  <p:handoutMasterIdLst>
    <p:handoutMasterId r:id="rId21"/>
  </p:handoutMasterIdLst>
  <p:sldIdLst>
    <p:sldId id="621" r:id="rId2"/>
    <p:sldId id="600" r:id="rId3"/>
    <p:sldId id="260" r:id="rId4"/>
    <p:sldId id="632" r:id="rId5"/>
    <p:sldId id="641" r:id="rId6"/>
    <p:sldId id="269" r:id="rId7"/>
    <p:sldId id="644" r:id="rId8"/>
    <p:sldId id="643" r:id="rId9"/>
    <p:sldId id="642" r:id="rId10"/>
    <p:sldId id="474" r:id="rId11"/>
    <p:sldId id="337" r:id="rId12"/>
    <p:sldId id="339" r:id="rId13"/>
    <p:sldId id="635" r:id="rId14"/>
    <p:sldId id="645" r:id="rId15"/>
    <p:sldId id="638" r:id="rId16"/>
    <p:sldId id="640" r:id="rId17"/>
    <p:sldId id="580" r:id="rId18"/>
    <p:sldId id="336" r:id="rId19"/>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521415D9-36F7-43E2-AB2F-B90AF26B5E84}">
      <p14:sectionLst xmlns:p14="http://schemas.microsoft.com/office/powerpoint/2010/main">
        <p14:section name="Default Section" id="{D5B98365-4D89-421D-860F-768628E8C1DC}">
          <p14:sldIdLst>
            <p14:sldId id="621"/>
            <p14:sldId id="600"/>
            <p14:sldId id="260"/>
            <p14:sldId id="632"/>
            <p14:sldId id="641"/>
            <p14:sldId id="269"/>
            <p14:sldId id="644"/>
            <p14:sldId id="643"/>
            <p14:sldId id="642"/>
            <p14:sldId id="474"/>
            <p14:sldId id="337"/>
            <p14:sldId id="339"/>
            <p14:sldId id="635"/>
            <p14:sldId id="645"/>
            <p14:sldId id="638"/>
            <p14:sldId id="640"/>
            <p14:sldId id="580"/>
            <p14:sldId id="33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 initials="IC" lastIdx="1" clrIdx="0">
    <p:extLst>
      <p:ext uri="{19B8F6BF-5375-455C-9EA6-DF929625EA0E}">
        <p15:presenceInfo xmlns:p15="http://schemas.microsoft.com/office/powerpoint/2012/main" userId="M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666FF"/>
    <a:srgbClr val="33CC33"/>
    <a:srgbClr val="9900FF"/>
    <a:srgbClr val="F43E0C"/>
    <a:srgbClr val="FF505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5A0774-AA63-4F10-BB03-3B4846BC1B84}" v="229" dt="2021-06-28T21:21:52.2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84" d="100"/>
          <a:sy n="84" d="100"/>
        </p:scale>
        <p:origin x="9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pPr>
              <a:defRPr/>
            </a:pPr>
            <a:endParaRPr lang="pt-PT"/>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pPr>
              <a:defRPr/>
            </a:pPr>
            <a:fld id="{CEF8D153-0C58-4380-B8C3-37B6E7547494}" type="datetimeFigureOut">
              <a:rPr lang="pt-PT"/>
              <a:pPr>
                <a:defRPr/>
              </a:pPr>
              <a:t>29/06/2021</a:t>
            </a:fld>
            <a:endParaRPr lang="pt-PT"/>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pPr>
              <a:defRPr/>
            </a:pPr>
            <a:endParaRPr lang="pt-PT"/>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501DAF7-A201-455B-BD9B-71AB975DF6CA}" type="slidenum">
              <a:rPr lang="pt-PT" altLang="pt-BR"/>
              <a:pPr/>
              <a:t>‹#›</a:t>
            </a:fld>
            <a:endParaRPr lang="pt-PT" altLang="pt-BR"/>
          </a:p>
        </p:txBody>
      </p:sp>
    </p:spTree>
    <p:extLst>
      <p:ext uri="{BB962C8B-B14F-4D97-AF65-F5344CB8AC3E}">
        <p14:creationId xmlns:p14="http://schemas.microsoft.com/office/powerpoint/2010/main" val="2449138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C05D938F-4074-4AB4-B337-171BA14A623B}" type="datetimeFigureOut">
              <a:rPr lang="en-US"/>
              <a:pPr>
                <a:defRPr/>
              </a:pPr>
              <a:t>6/29/2021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25F68B50-0278-4A6E-8FC8-8CB06C4D26D0}" type="slidenum">
              <a:rPr lang="en-US" altLang="pt-PT"/>
              <a:pPr/>
              <a:t>‹#›</a:t>
            </a:fld>
            <a:endParaRPr lang="en-US" altLang="pt-PT"/>
          </a:p>
        </p:txBody>
      </p:sp>
    </p:spTree>
    <p:extLst>
      <p:ext uri="{BB962C8B-B14F-4D97-AF65-F5344CB8AC3E}">
        <p14:creationId xmlns:p14="http://schemas.microsoft.com/office/powerpoint/2010/main" val="6142037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pt-PT" altLang="en-US"/>
          </a:p>
        </p:txBody>
      </p:sp>
    </p:spTree>
    <p:extLst>
      <p:ext uri="{BB962C8B-B14F-4D97-AF65-F5344CB8AC3E}">
        <p14:creationId xmlns:p14="http://schemas.microsoft.com/office/powerpoint/2010/main" val="354869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p:cNvSpPr>
          <p:nvPr>
            <p:ph type="body" idx="1"/>
          </p:nvPr>
        </p:nvSpPr>
        <p:spPr bwMode="auto">
          <a:xfrm>
            <a:off x="927100" y="5214938"/>
            <a:ext cx="5094288" cy="49418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altLang="pt-PT"/>
          </a:p>
        </p:txBody>
      </p:sp>
    </p:spTree>
    <p:extLst>
      <p:ext uri="{BB962C8B-B14F-4D97-AF65-F5344CB8AC3E}">
        <p14:creationId xmlns:p14="http://schemas.microsoft.com/office/powerpoint/2010/main" val="222534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altLang="en-US"/>
          </a:p>
        </p:txBody>
      </p:sp>
    </p:spTree>
    <p:extLst>
      <p:ext uri="{BB962C8B-B14F-4D97-AF65-F5344CB8AC3E}">
        <p14:creationId xmlns:p14="http://schemas.microsoft.com/office/powerpoint/2010/main" val="4063462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pt-PT"/>
          </a:p>
        </p:txBody>
      </p:sp>
      <p:sp>
        <p:nvSpPr>
          <p:cNvPr id="931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fontAlgn="base">
              <a:spcBef>
                <a:spcPct val="0"/>
              </a:spcBef>
              <a:spcAft>
                <a:spcPct val="0"/>
              </a:spcAft>
            </a:pPr>
            <a:endParaRPr lang="en-GB" altLang="pt-PT">
              <a:latin typeface="Arial" pitchFamily="34" charset="0"/>
              <a:cs typeface="Arial" pitchFamily="34" charset="0"/>
            </a:endParaRPr>
          </a:p>
        </p:txBody>
      </p:sp>
      <p:sp>
        <p:nvSpPr>
          <p:cNvPr id="931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6F2C6690-5E75-4D76-9003-845369FBFB8F}" type="slidenum">
              <a:rPr lang="en-GB" altLang="pt-PT">
                <a:latin typeface="Arial" pitchFamily="34" charset="0"/>
                <a:cs typeface="Arial" pitchFamily="34" charset="0"/>
              </a:rPr>
              <a:pPr/>
              <a:t>16</a:t>
            </a:fld>
            <a:endParaRPr lang="en-GB" altLang="pt-PT">
              <a:latin typeface="Arial" pitchFamily="34" charset="0"/>
              <a:cs typeface="Arial" pitchFamily="34" charset="0"/>
            </a:endParaRPr>
          </a:p>
        </p:txBody>
      </p:sp>
      <p:sp>
        <p:nvSpPr>
          <p:cNvPr id="93190" name="Date Placeholder 5"/>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fontAlgn="base">
              <a:spcBef>
                <a:spcPct val="0"/>
              </a:spcBef>
              <a:spcAft>
                <a:spcPct val="0"/>
              </a:spcAft>
            </a:pPr>
            <a:fld id="{19D9E530-0595-4BC7-938C-037F4D709DE9}" type="datetime1">
              <a:rPr lang="en-GB" altLang="pt-PT" smtClean="0">
                <a:latin typeface="Arial" pitchFamily="34" charset="0"/>
                <a:cs typeface="Arial" pitchFamily="34" charset="0"/>
              </a:rPr>
              <a:pPr fontAlgn="base">
                <a:spcBef>
                  <a:spcPct val="0"/>
                </a:spcBef>
                <a:spcAft>
                  <a:spcPct val="0"/>
                </a:spcAft>
              </a:pPr>
              <a:t>29/06/2021</a:t>
            </a:fld>
            <a:endParaRPr lang="en-GB" altLang="pt-PT">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307EBBE5-AF3A-437D-9045-C6283DB21EBA}"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BC81330-EE6F-4C26-8101-53348D59C365}" type="slidenum">
              <a:rPr lang="en-US" altLang="pt-PT" smtClean="0"/>
              <a:pPr/>
              <a:t>‹#›</a:t>
            </a:fld>
            <a:endParaRPr lang="en-US" altLang="pt-PT"/>
          </a:p>
        </p:txBody>
      </p:sp>
    </p:spTree>
    <p:extLst>
      <p:ext uri="{BB962C8B-B14F-4D97-AF65-F5344CB8AC3E}">
        <p14:creationId xmlns:p14="http://schemas.microsoft.com/office/powerpoint/2010/main" val="3601513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Tree>
    <p:extLst>
      <p:ext uri="{BB962C8B-B14F-4D97-AF65-F5344CB8AC3E}">
        <p14:creationId xmlns:p14="http://schemas.microsoft.com/office/powerpoint/2010/main" val="2769953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25318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Tree>
    <p:extLst>
      <p:ext uri="{BB962C8B-B14F-4D97-AF65-F5344CB8AC3E}">
        <p14:creationId xmlns:p14="http://schemas.microsoft.com/office/powerpoint/2010/main" val="19346267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29814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7255A3-9A0D-4C58-8A1B-D5AB202C85ED}"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4F84BF1-90A3-4758-9752-01755DB99CF8}" type="slidenum">
              <a:rPr lang="en-US" altLang="pt-PT" smtClean="0"/>
              <a:pPr/>
              <a:t>‹#›</a:t>
            </a:fld>
            <a:endParaRPr lang="en-US" altLang="pt-PT"/>
          </a:p>
        </p:txBody>
      </p:sp>
    </p:spTree>
    <p:extLst>
      <p:ext uri="{BB962C8B-B14F-4D97-AF65-F5344CB8AC3E}">
        <p14:creationId xmlns:p14="http://schemas.microsoft.com/office/powerpoint/2010/main" val="3473402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55C83B9-116B-4B43-A1BE-724E5FD20A7F}"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67CCB54-73A3-42E5-9900-C30CA7C12FDF}" type="slidenum">
              <a:rPr lang="en-US" altLang="pt-PT" smtClean="0"/>
              <a:pPr/>
              <a:t>‹#›</a:t>
            </a:fld>
            <a:endParaRPr lang="en-US" altLang="pt-PT"/>
          </a:p>
        </p:txBody>
      </p:sp>
    </p:spTree>
    <p:extLst>
      <p:ext uri="{BB962C8B-B14F-4D97-AF65-F5344CB8AC3E}">
        <p14:creationId xmlns:p14="http://schemas.microsoft.com/office/powerpoint/2010/main" val="2612389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783A4D9-06D8-4D37-92AE-941FAF6C1C01}"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7651BF7-F0B3-4216-9277-C9CB94611DAD}" type="slidenum">
              <a:rPr lang="en-US" altLang="pt-PT" smtClean="0"/>
              <a:pPr/>
              <a:t>‹#›</a:t>
            </a:fld>
            <a:endParaRPr lang="en-US" altLang="pt-PT"/>
          </a:p>
        </p:txBody>
      </p:sp>
    </p:spTree>
    <p:extLst>
      <p:ext uri="{BB962C8B-B14F-4D97-AF65-F5344CB8AC3E}">
        <p14:creationId xmlns:p14="http://schemas.microsoft.com/office/powerpoint/2010/main" val="7202279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rtlCol="0">
            <a:normAutofit/>
          </a:bodyPr>
          <a:lstStyle/>
          <a:p>
            <a:pPr lvl="0"/>
            <a:endParaRPr lang="en-US" noProof="0"/>
          </a:p>
        </p:txBody>
      </p:sp>
      <p:sp>
        <p:nvSpPr>
          <p:cNvPr id="4" name="Date Placeholder 3">
            <a:extLst>
              <a:ext uri="{FF2B5EF4-FFF2-40B4-BE49-F238E27FC236}">
                <a16:creationId xmlns:a16="http://schemas.microsoft.com/office/drawing/2014/main" id="{6D9CD26F-CADF-4028-80CA-772CCFE130F0}"/>
              </a:ext>
            </a:extLst>
          </p:cNvPr>
          <p:cNvSpPr>
            <a:spLocks noGrp="1" noChangeArrowheads="1"/>
          </p:cNvSpPr>
          <p:nvPr>
            <p:ph type="dt" sz="half" idx="10"/>
          </p:nvPr>
        </p:nvSpPr>
        <p:spPr/>
        <p:txBody>
          <a:bodyPr/>
          <a:lstStyle>
            <a:lvl1pPr>
              <a:defRPr/>
            </a:lvl1pPr>
          </a:lstStyle>
          <a:p>
            <a:pPr>
              <a:defRPr/>
            </a:pPr>
            <a:fld id="{45D89A60-23A5-4897-A87D-ECC5FE157F8C}" type="datetime1">
              <a:rPr lang="pt-PT"/>
              <a:pPr>
                <a:defRPr/>
              </a:pPr>
              <a:t>29/06/2021</a:t>
            </a:fld>
            <a:endParaRPr lang="pt-PT"/>
          </a:p>
        </p:txBody>
      </p:sp>
      <p:sp>
        <p:nvSpPr>
          <p:cNvPr id="5" name="Footer Placeholder 4">
            <a:extLst>
              <a:ext uri="{FF2B5EF4-FFF2-40B4-BE49-F238E27FC236}">
                <a16:creationId xmlns:a16="http://schemas.microsoft.com/office/drawing/2014/main" id="{7D14A093-A082-4E63-ADC0-468177EE4D2D}"/>
              </a:ext>
            </a:extLst>
          </p:cNvPr>
          <p:cNvSpPr>
            <a:spLocks noGrp="1" noChangeArrowheads="1"/>
          </p:cNvSpPr>
          <p:nvPr>
            <p:ph type="ftr" sz="quarter" idx="11"/>
          </p:nvPr>
        </p:nvSpPr>
        <p:spPr/>
        <p:txBody>
          <a:bodyPr/>
          <a:lstStyle>
            <a:lvl1pPr>
              <a:defRPr/>
            </a:lvl1pPr>
          </a:lstStyle>
          <a:p>
            <a:pPr>
              <a:defRPr/>
            </a:pPr>
            <a:endParaRPr lang="pt-PT"/>
          </a:p>
        </p:txBody>
      </p:sp>
      <p:sp>
        <p:nvSpPr>
          <p:cNvPr id="6" name="Slide Number Placeholder 5">
            <a:extLst>
              <a:ext uri="{FF2B5EF4-FFF2-40B4-BE49-F238E27FC236}">
                <a16:creationId xmlns:a16="http://schemas.microsoft.com/office/drawing/2014/main" id="{5C0C9374-3D90-40DB-9E6E-DD897ABBB2D8}"/>
              </a:ext>
            </a:extLst>
          </p:cNvPr>
          <p:cNvSpPr>
            <a:spLocks noGrp="1" noChangeArrowheads="1"/>
          </p:cNvSpPr>
          <p:nvPr>
            <p:ph type="sldNum" sz="quarter" idx="12"/>
          </p:nvPr>
        </p:nvSpPr>
        <p:spPr/>
        <p:txBody>
          <a:bodyPr/>
          <a:lstStyle>
            <a:lvl1pPr>
              <a:defRPr/>
            </a:lvl1pPr>
          </a:lstStyle>
          <a:p>
            <a:fld id="{18912C59-E09A-4942-B2AA-38FED7CF8123}" type="slidenum">
              <a:rPr lang="pt-PT" altLang="en-US"/>
              <a:pPr/>
              <a:t>‹#›</a:t>
            </a:fld>
            <a:endParaRPr lang="pt-PT" altLang="en-US"/>
          </a:p>
        </p:txBody>
      </p:sp>
    </p:spTree>
    <p:extLst>
      <p:ext uri="{BB962C8B-B14F-4D97-AF65-F5344CB8AC3E}">
        <p14:creationId xmlns:p14="http://schemas.microsoft.com/office/powerpoint/2010/main" val="3315411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1906FD4-8AF8-4389-BF1F-04D470A15DBE}"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D7331BF-FD9A-445F-A63E-D10E20C80D2D}" type="slidenum">
              <a:rPr lang="en-US" altLang="pt-PT" smtClean="0"/>
              <a:pPr/>
              <a:t>‹#›</a:t>
            </a:fld>
            <a:endParaRPr lang="en-US" altLang="pt-PT"/>
          </a:p>
        </p:txBody>
      </p:sp>
    </p:spTree>
    <p:extLst>
      <p:ext uri="{BB962C8B-B14F-4D97-AF65-F5344CB8AC3E}">
        <p14:creationId xmlns:p14="http://schemas.microsoft.com/office/powerpoint/2010/main" val="1667525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57C1A9B-844D-4FD2-8F5C-F50F9FC48F46}" type="datetimeFigureOut">
              <a:rPr lang="en-US" smtClean="0"/>
              <a:pPr>
                <a:defRPr/>
              </a:pPr>
              <a:t>6/29/2021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AAA0B7DB-64FA-44FC-ADB6-854605231ADE}" type="slidenum">
              <a:rPr lang="en-US" altLang="pt-PT" smtClean="0"/>
              <a:pPr/>
              <a:t>‹#›</a:t>
            </a:fld>
            <a:endParaRPr lang="en-US" altLang="pt-PT"/>
          </a:p>
        </p:txBody>
      </p:sp>
    </p:spTree>
    <p:extLst>
      <p:ext uri="{BB962C8B-B14F-4D97-AF65-F5344CB8AC3E}">
        <p14:creationId xmlns:p14="http://schemas.microsoft.com/office/powerpoint/2010/main" val="1600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91010D3-82A5-444E-99F6-B8B4551C9B84}" type="datetimeFigureOut">
              <a:rPr lang="en-US" smtClean="0"/>
              <a:pPr>
                <a:defRPr/>
              </a:pPr>
              <a:t>6/29/2021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5864AC0B-1106-4F10-B1E7-9ED351F67BF4}" type="slidenum">
              <a:rPr lang="en-US" altLang="pt-PT" smtClean="0"/>
              <a:pPr/>
              <a:t>‹#›</a:t>
            </a:fld>
            <a:endParaRPr lang="en-US" altLang="pt-PT"/>
          </a:p>
        </p:txBody>
      </p:sp>
    </p:spTree>
    <p:extLst>
      <p:ext uri="{BB962C8B-B14F-4D97-AF65-F5344CB8AC3E}">
        <p14:creationId xmlns:p14="http://schemas.microsoft.com/office/powerpoint/2010/main" val="2138802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925A3EED-E282-434F-9982-58D703D891ED}" type="datetimeFigureOut">
              <a:rPr lang="en-US" smtClean="0"/>
              <a:pPr>
                <a:defRPr/>
              </a:pPr>
              <a:t>6/29/2021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19C0ABAB-D501-4758-8473-2B88F78630C1}" type="slidenum">
              <a:rPr lang="en-US" altLang="pt-PT" smtClean="0"/>
              <a:pPr/>
              <a:t>‹#›</a:t>
            </a:fld>
            <a:endParaRPr lang="en-US" altLang="pt-PT"/>
          </a:p>
        </p:txBody>
      </p:sp>
    </p:spTree>
    <p:extLst>
      <p:ext uri="{BB962C8B-B14F-4D97-AF65-F5344CB8AC3E}">
        <p14:creationId xmlns:p14="http://schemas.microsoft.com/office/powerpoint/2010/main" val="24613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537A192E-FBE9-4313-959C-86477A5E50DF}" type="datetimeFigureOut">
              <a:rPr lang="en-US" smtClean="0"/>
              <a:pPr>
                <a:defRPr/>
              </a:pPr>
              <a:t>6/29/2021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97A151A0-6BA1-42A7-AA8C-9D9C2017CEDA}" type="slidenum">
              <a:rPr lang="en-US" altLang="pt-PT" smtClean="0"/>
              <a:pPr/>
              <a:t>‹#›</a:t>
            </a:fld>
            <a:endParaRPr lang="en-US" altLang="pt-PT"/>
          </a:p>
        </p:txBody>
      </p:sp>
    </p:spTree>
    <p:extLst>
      <p:ext uri="{BB962C8B-B14F-4D97-AF65-F5344CB8AC3E}">
        <p14:creationId xmlns:p14="http://schemas.microsoft.com/office/powerpoint/2010/main" val="1159941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A8FBD7A-08BA-4508-9468-BEF158B20E68}" type="datetimeFigureOut">
              <a:rPr lang="en-US" smtClean="0"/>
              <a:pPr>
                <a:defRPr/>
              </a:pPr>
              <a:t>6/29/2021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A7FAE26F-03F2-41A9-B525-EB0A0C76A42A}" type="slidenum">
              <a:rPr lang="en-US" altLang="pt-PT" smtClean="0"/>
              <a:pPr/>
              <a:t>‹#›</a:t>
            </a:fld>
            <a:endParaRPr lang="en-US" altLang="pt-PT"/>
          </a:p>
        </p:txBody>
      </p:sp>
    </p:spTree>
    <p:extLst>
      <p:ext uri="{BB962C8B-B14F-4D97-AF65-F5344CB8AC3E}">
        <p14:creationId xmlns:p14="http://schemas.microsoft.com/office/powerpoint/2010/main" val="294081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8390AB8-A55B-4054-9E53-5A91FFE9E4F2}" type="datetimeFigureOut">
              <a:rPr lang="en-US" smtClean="0"/>
              <a:pPr>
                <a:defRPr/>
              </a:pPr>
              <a:t>6/29/2021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F913B91-473D-4AA3-A675-7D746D17EF55}" type="slidenum">
              <a:rPr lang="en-US" altLang="pt-PT" smtClean="0"/>
              <a:pPr/>
              <a:t>‹#›</a:t>
            </a:fld>
            <a:endParaRPr lang="en-US" altLang="pt-PT"/>
          </a:p>
        </p:txBody>
      </p:sp>
    </p:spTree>
    <p:extLst>
      <p:ext uri="{BB962C8B-B14F-4D97-AF65-F5344CB8AC3E}">
        <p14:creationId xmlns:p14="http://schemas.microsoft.com/office/powerpoint/2010/main" val="3089736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39DFE31-E6FF-4678-B44F-2D6F6A587187}" type="datetimeFigureOut">
              <a:rPr lang="en-US" smtClean="0"/>
              <a:pPr>
                <a:defRPr/>
              </a:pPr>
              <a:t>6/29/2021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27576BE-B341-4442-8E97-FA3AEED5EDBB}" type="slidenum">
              <a:rPr lang="en-US" altLang="pt-PT" smtClean="0"/>
              <a:pPr/>
              <a:t>‹#›</a:t>
            </a:fld>
            <a:endParaRPr lang="en-US" altLang="pt-PT"/>
          </a:p>
        </p:txBody>
      </p:sp>
    </p:spTree>
    <p:extLst>
      <p:ext uri="{BB962C8B-B14F-4D97-AF65-F5344CB8AC3E}">
        <p14:creationId xmlns:p14="http://schemas.microsoft.com/office/powerpoint/2010/main" val="267141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D7255A3-9A0D-4C58-8A1B-D5AB202C85ED}" type="datetimeFigureOut">
              <a:rPr lang="en-US" smtClean="0"/>
              <a:pPr>
                <a:defRPr/>
              </a:pPr>
              <a:t>6/29/2021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F84BF1-90A3-4758-9752-01755DB99CF8}" type="slidenum">
              <a:rPr lang="en-US" altLang="pt-PT" smtClean="0"/>
              <a:pPr/>
              <a:t>‹#›</a:t>
            </a:fld>
            <a:endParaRPr lang="en-US" altLang="pt-PT"/>
          </a:p>
        </p:txBody>
      </p:sp>
    </p:spTree>
    <p:extLst>
      <p:ext uri="{BB962C8B-B14F-4D97-AF65-F5344CB8AC3E}">
        <p14:creationId xmlns:p14="http://schemas.microsoft.com/office/powerpoint/2010/main" val="416967260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6.jpeg"/><Relationship Id="rId1" Type="http://schemas.openxmlformats.org/officeDocument/2006/relationships/slideLayout" Target="../slideLayouts/slideLayout17.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520716" y="5910263"/>
            <a:ext cx="32015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pt-PT" altLang="en-US" b="1" dirty="0">
                <a:solidFill>
                  <a:schemeClr val="accent2"/>
                </a:solidFill>
                <a:latin typeface="Arial" panose="020B0604020202020204" pitchFamily="34" charset="0"/>
              </a:rPr>
              <a:t>Maputo, juin 2021</a:t>
            </a:r>
            <a:endParaRPr lang="en-US" altLang="en-US" b="1" dirty="0">
              <a:solidFill>
                <a:schemeClr val="accent2"/>
              </a:solidFill>
              <a:latin typeface="Arial" panose="020B0604020202020204" pitchFamily="34" charset="0"/>
            </a:endParaRPr>
          </a:p>
        </p:txBody>
      </p:sp>
      <p:pic>
        <p:nvPicPr>
          <p:cNvPr id="205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38" y="101600"/>
            <a:ext cx="1762125"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p:cNvSpPr>
            <a:spLocks/>
          </p:cNvSpPr>
          <p:nvPr/>
        </p:nvSpPr>
        <p:spPr bwMode="auto">
          <a:xfrm>
            <a:off x="759854" y="1547814"/>
            <a:ext cx="9994006" cy="1170298"/>
          </a:xfrm>
          <a:prstGeom prst="rect">
            <a:avLst/>
          </a:prstGeom>
          <a:noFill/>
          <a:ln w="9525">
            <a:noFill/>
            <a:miter lim="800000"/>
            <a:headEnd/>
            <a:tailEnd/>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fr-FR" altLang="pt-PT" sz="2400" dirty="0">
                <a:solidFill>
                  <a:srgbClr val="FF0000"/>
                </a:solidFill>
                <a:latin typeface="Arial Black" panose="020B0A04020102020204" pitchFamily="34" charset="0"/>
                <a:cs typeface="Arial" panose="020B0604020202020204" pitchFamily="34" charset="0"/>
              </a:rPr>
              <a:t>PLANIFICATION ET BUDGÉTISATION DU POINT DE VUE DU GENRE ET DU CHANGEMENT CLIMATIQUE</a:t>
            </a:r>
            <a:endParaRPr lang="en-ZA" altLang="pt-PT" sz="4000" dirty="0">
              <a:latin typeface="Arial Black" panose="020B0A04020102020204" pitchFamily="34" charset="0"/>
              <a:cs typeface="Arial" panose="020B0604020202020204" pitchFamily="34" charset="0"/>
            </a:endParaRPr>
          </a:p>
        </p:txBody>
      </p:sp>
      <p:pic>
        <p:nvPicPr>
          <p:cNvPr id="6" name="Imagem 7"/>
          <p:cNvPicPr>
            <a:picLocks noChangeAspect="1"/>
          </p:cNvPicPr>
          <p:nvPr/>
        </p:nvPicPr>
        <p:blipFill rotWithShape="1">
          <a:blip r:embed="rId4" cstate="print">
            <a:extLst>
              <a:ext uri="{28A0092B-C50C-407E-A947-70E740481C1C}">
                <a14:useLocalDpi xmlns:a14="http://schemas.microsoft.com/office/drawing/2010/main" val="0"/>
              </a:ext>
            </a:extLst>
          </a:blip>
          <a:srcRect b="14674"/>
          <a:stretch/>
        </p:blipFill>
        <p:spPr>
          <a:xfrm>
            <a:off x="7340958" y="2718112"/>
            <a:ext cx="4768875" cy="4069061"/>
          </a:xfrm>
          <a:prstGeom prst="rect">
            <a:avLst/>
          </a:prstGeom>
        </p:spPr>
      </p:pic>
      <p:sp>
        <p:nvSpPr>
          <p:cNvPr id="2" name="TextBox 1">
            <a:extLst>
              <a:ext uri="{FF2B5EF4-FFF2-40B4-BE49-F238E27FC236}">
                <a16:creationId xmlns:a16="http://schemas.microsoft.com/office/drawing/2014/main" id="{F3DE5D6B-6D00-409C-9D03-244978CCCE2E}"/>
              </a:ext>
            </a:extLst>
          </p:cNvPr>
          <p:cNvSpPr txBox="1"/>
          <p:nvPr/>
        </p:nvSpPr>
        <p:spPr>
          <a:xfrm>
            <a:off x="8917577" y="3831771"/>
            <a:ext cx="1584960" cy="830997"/>
          </a:xfrm>
          <a:prstGeom prst="rect">
            <a:avLst/>
          </a:prstGeom>
          <a:solidFill>
            <a:srgbClr val="F43E0C"/>
          </a:solidFill>
        </p:spPr>
        <p:txBody>
          <a:bodyPr wrap="square" rtlCol="0">
            <a:spAutoFit/>
          </a:bodyPr>
          <a:lstStyle/>
          <a:p>
            <a:r>
              <a:rPr lang="en-ZA" sz="2400" b="1" dirty="0">
                <a:solidFill>
                  <a:schemeClr val="bg1"/>
                </a:solidFill>
              </a:rPr>
              <a:t>GENDER EQUALITY</a:t>
            </a:r>
          </a:p>
        </p:txBody>
      </p:sp>
      <p:sp>
        <p:nvSpPr>
          <p:cNvPr id="3" name="TextBox 2">
            <a:extLst>
              <a:ext uri="{FF2B5EF4-FFF2-40B4-BE49-F238E27FC236}">
                <a16:creationId xmlns:a16="http://schemas.microsoft.com/office/drawing/2014/main" id="{35DA8253-00AA-42C3-8BDD-8424709EF5F5}"/>
              </a:ext>
            </a:extLst>
          </p:cNvPr>
          <p:cNvSpPr txBox="1"/>
          <p:nvPr/>
        </p:nvSpPr>
        <p:spPr>
          <a:xfrm>
            <a:off x="7526956" y="2868328"/>
            <a:ext cx="4427621" cy="523220"/>
          </a:xfrm>
          <a:prstGeom prst="rect">
            <a:avLst/>
          </a:prstGeom>
          <a:solidFill>
            <a:schemeClr val="accent5">
              <a:lumMod val="75000"/>
            </a:schemeClr>
          </a:solidFill>
        </p:spPr>
        <p:txBody>
          <a:bodyPr wrap="square" rtlCol="0">
            <a:spAutoFit/>
          </a:bodyPr>
          <a:lstStyle/>
          <a:p>
            <a:r>
              <a:rPr lang="en-ZA" sz="2800" b="1" dirty="0">
                <a:solidFill>
                  <a:schemeClr val="bg1"/>
                </a:solidFill>
                <a:latin typeface="Century Gothic" panose="020B0502020202020204" pitchFamily="34" charset="0"/>
              </a:rPr>
              <a:t>I WORK TOWARDS SDG 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type="subTitle" idx="1"/>
          </p:nvPr>
        </p:nvSpPr>
        <p:spPr>
          <a:xfrm>
            <a:off x="282575" y="1308100"/>
            <a:ext cx="11355388" cy="4919663"/>
          </a:xfrm>
          <a:ln>
            <a:solidFill>
              <a:schemeClr val="tx1">
                <a:lumMod val="85000"/>
                <a:lumOff val="15000"/>
              </a:schemeClr>
            </a:solidFill>
          </a:ln>
        </p:spPr>
        <p:txBody>
          <a:bodyPr>
            <a:normAutofit/>
          </a:bodyPr>
          <a:lstStyle/>
          <a:p>
            <a:pPr marL="609600" indent="-609600" algn="just" eaLnBrk="1" hangingPunct="1">
              <a:buFontTx/>
              <a:buAutoNum type="arabicPeriod"/>
              <a:defRPr/>
            </a:pPr>
            <a:endParaRPr lang="en-US" altLang="en-US" sz="1800" b="1" dirty="0">
              <a:solidFill>
                <a:schemeClr val="tx1"/>
              </a:solidFill>
              <a:latin typeface="Arial" panose="020B0604020202020204" pitchFamily="34" charset="0"/>
              <a:cs typeface="Arial" panose="020B0604020202020204" pitchFamily="34" charset="0"/>
            </a:endParaRPr>
          </a:p>
          <a:p>
            <a:pPr marL="990600" lvl="1" indent="-533400" algn="just">
              <a:buFontTx/>
              <a:buAutoNum type="arabicPeriod"/>
              <a:defRPr/>
            </a:pPr>
            <a:r>
              <a:rPr lang="fr-FR" altLang="en-US" sz="1800" b="1" dirty="0">
                <a:solidFill>
                  <a:schemeClr val="tx1"/>
                </a:solidFill>
                <a:latin typeface="Arial" panose="020B0604020202020204" pitchFamily="34" charset="0"/>
                <a:cs typeface="Arial" panose="020B0604020202020204" pitchFamily="34" charset="0"/>
              </a:rPr>
              <a:t>SENSIBILISATION AUX OUTILS DE PLANIFICATION ET DE BUDGÉTISATION ;</a:t>
            </a:r>
          </a:p>
          <a:p>
            <a:pPr marL="990600" lvl="1" indent="-533400" algn="just">
              <a:buFontTx/>
              <a:buAutoNum type="arabicPeriod"/>
              <a:defRPr/>
            </a:pPr>
            <a:r>
              <a:rPr lang="fr-FR" altLang="en-US" sz="1800" b="1" dirty="0">
                <a:solidFill>
                  <a:schemeClr val="tx1"/>
                </a:solidFill>
                <a:latin typeface="Arial" panose="020B0604020202020204" pitchFamily="34" charset="0"/>
                <a:cs typeface="Arial" panose="020B0604020202020204" pitchFamily="34" charset="0"/>
              </a:rPr>
              <a:t>SENSIBILISATION AUX INSTRUMENTS FAVORISANT L'ÉGALITÉ DES GENRES ET LE CHANGEMENT CLIMATIQUE (ex. : Stratégie nationale sur le genre, Stratégie nationale d'adaptation au changement climatique, Plan national d'adaptation) ;</a:t>
            </a:r>
          </a:p>
          <a:p>
            <a:pPr marL="990600" lvl="1" indent="-533400" algn="just">
              <a:buFontTx/>
              <a:buAutoNum type="arabicPeriod"/>
              <a:defRPr/>
            </a:pPr>
            <a:r>
              <a:rPr lang="fr-FR" altLang="en-US" sz="1800" b="1" dirty="0">
                <a:solidFill>
                  <a:schemeClr val="tx1"/>
                </a:solidFill>
                <a:latin typeface="Arial" panose="020B0604020202020204" pitchFamily="34" charset="0"/>
                <a:cs typeface="Arial" panose="020B0604020202020204" pitchFamily="34" charset="0"/>
              </a:rPr>
              <a:t>CONSCIENCE DE L'IMPORTANCE DE L'ANALYSE DU GENRE POUR LE DÉVELOPPEMENT DU PAYS ;</a:t>
            </a:r>
          </a:p>
          <a:p>
            <a:pPr marL="990600" lvl="1" indent="-533400" algn="just">
              <a:buFontTx/>
              <a:buAutoNum type="arabicPeriod"/>
              <a:defRPr/>
            </a:pPr>
            <a:r>
              <a:rPr lang="fr-FR" altLang="en-US" sz="1800" b="1" dirty="0">
                <a:solidFill>
                  <a:schemeClr val="tx1"/>
                </a:solidFill>
                <a:latin typeface="Arial" panose="020B0604020202020204" pitchFamily="34" charset="0"/>
                <a:cs typeface="Arial" panose="020B0604020202020204" pitchFamily="34" charset="0"/>
              </a:rPr>
              <a:t>UNE BASE DE DONNÉES (QUALITATIVE ET QUANTITATIVE) POUR DÉFINIR LES OBJECTIFS, LES ACTIONS ET LES BUTS DE DÉVELOPPEMENT, ET</a:t>
            </a:r>
          </a:p>
          <a:p>
            <a:pPr marL="990600" lvl="1" indent="-533400" algn="just">
              <a:buFontTx/>
              <a:buAutoNum type="arabicPeriod"/>
              <a:defRPr/>
            </a:pPr>
            <a:r>
              <a:rPr lang="fr-FR" altLang="en-US" sz="1800" b="1" dirty="0">
                <a:solidFill>
                  <a:schemeClr val="tx1"/>
                </a:solidFill>
                <a:latin typeface="Arial" panose="020B0604020202020204" pitchFamily="34" charset="0"/>
                <a:cs typeface="Arial" panose="020B0604020202020204" pitchFamily="34" charset="0"/>
              </a:rPr>
              <a:t>RÉPARTITION DES DONNÉES STATISTIQUES PAR SEXE ET LOCALISATION.</a:t>
            </a:r>
          </a:p>
          <a:p>
            <a:pPr lvl="1" algn="just">
              <a:defRPr/>
            </a:pPr>
            <a:endParaRPr lang="fr-FR" altLang="en-US" sz="1800" b="1" dirty="0">
              <a:solidFill>
                <a:schemeClr val="tx1"/>
              </a:solidFill>
              <a:latin typeface="Arial" panose="020B0604020202020204" pitchFamily="34" charset="0"/>
              <a:cs typeface="Arial" panose="020B0604020202020204" pitchFamily="34" charset="0"/>
            </a:endParaRPr>
          </a:p>
          <a:p>
            <a:pPr lvl="1" algn="just">
              <a:defRPr/>
            </a:pPr>
            <a:r>
              <a:rPr lang="fr-FR" altLang="en-US" sz="1800" b="1" dirty="0">
                <a:solidFill>
                  <a:schemeClr val="tx1"/>
                </a:solidFill>
                <a:latin typeface="Arial" panose="020B0604020202020204" pitchFamily="34" charset="0"/>
                <a:cs typeface="Arial" panose="020B0604020202020204" pitchFamily="34" charset="0"/>
              </a:rPr>
              <a:t>LES ACTIONS DOIVENT RÉPONDRE AUX BESOINS DES HOMMES ET DES FEMMES AFIN D'INDUIRE LE CHANGEMENT ET D'AMÉLIORER LE STATUT DE LA FEMME DANS LA SOCIÉTÉ.</a:t>
            </a:r>
            <a:endParaRPr lang="en-GB" altLang="en-US" sz="1900" b="1" i="1" dirty="0">
              <a:solidFill>
                <a:srgbClr val="FF0000"/>
              </a:solidFill>
              <a:latin typeface="Arial" panose="020B0604020202020204" pitchFamily="34" charset="0"/>
              <a:cs typeface="Arial" panose="020B0604020202020204" pitchFamily="34" charset="0"/>
            </a:endParaRPr>
          </a:p>
        </p:txBody>
      </p:sp>
      <p:sp>
        <p:nvSpPr>
          <p:cNvPr id="9219" name="Slide Number Placeholder 3"/>
          <p:cNvSpPr txBox="1">
            <a:spLocks noGrp="1"/>
          </p:cNvSpPr>
          <p:nvPr/>
        </p:nvSpPr>
        <p:spPr bwMode="auto">
          <a:xfrm>
            <a:off x="9448800" y="6356350"/>
            <a:ext cx="762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fld id="{8A072B75-0BB2-4823-BD27-C092F61B7879}" type="slidenum">
              <a:rPr lang="en-US" altLang="pt-PT" sz="1200">
                <a:solidFill>
                  <a:srgbClr val="405065"/>
                </a:solidFill>
                <a:latin typeface="Arial" panose="020B0604020202020204" pitchFamily="34" charset="0"/>
              </a:rPr>
              <a:pPr algn="r" eaLnBrk="1" hangingPunct="1">
                <a:lnSpc>
                  <a:spcPct val="100000"/>
                </a:lnSpc>
                <a:spcBef>
                  <a:spcPct val="0"/>
                </a:spcBef>
                <a:buFontTx/>
                <a:buNone/>
              </a:pPr>
              <a:t>10</a:t>
            </a:fld>
            <a:endParaRPr lang="en-US" altLang="pt-PT" sz="1200">
              <a:solidFill>
                <a:srgbClr val="405065"/>
              </a:solidFill>
              <a:latin typeface="Arial" panose="020B0604020202020204" pitchFamily="34" charset="0"/>
            </a:endParaRPr>
          </a:p>
        </p:txBody>
      </p:sp>
      <p:sp>
        <p:nvSpPr>
          <p:cNvPr id="12292" name="Rectangle 5"/>
          <p:cNvSpPr>
            <a:spLocks noChangeArrowheads="1"/>
          </p:cNvSpPr>
          <p:nvPr/>
        </p:nvSpPr>
        <p:spPr bwMode="auto">
          <a:xfrm>
            <a:off x="1597025" y="321673"/>
            <a:ext cx="8977313" cy="706028"/>
          </a:xfrm>
          <a:prstGeom prst="rect">
            <a:avLst/>
          </a:prstGeom>
          <a:solidFill>
            <a:schemeClr val="bg2">
              <a:lumMod val="25000"/>
            </a:schemeClr>
          </a:solidFill>
          <a:ln w="57150">
            <a:solidFill>
              <a:schemeClr val="bg1"/>
            </a:solidFill>
            <a:miter lim="800000"/>
            <a:headEnd/>
            <a:tailEnd/>
          </a:ln>
          <a:effectLst>
            <a:outerShdw dist="107763" dir="18900000" algn="ctr" rotWithShape="0">
              <a:schemeClr val="folHlink"/>
            </a:outerShdw>
          </a:effectLst>
        </p:spPr>
        <p:txBody>
          <a:bodyPr lIns="92075" tIns="46038" rIns="92075" bIns="46038" anchor="ctr">
            <a:spAutoFit/>
          </a:bodyPr>
          <a:lstStyle/>
          <a:p>
            <a:pPr algn="ctr" eaLnBrk="1" fontAlgn="auto" hangingPunct="1">
              <a:lnSpc>
                <a:spcPct val="90000"/>
              </a:lnSpc>
              <a:spcAft>
                <a:spcPts val="0"/>
              </a:spcAft>
              <a:defRPr/>
            </a:pPr>
            <a:r>
              <a:rPr lang="fr-FR" sz="2200" b="1" dirty="0">
                <a:solidFill>
                  <a:schemeClr val="bg1"/>
                </a:solidFill>
                <a:effectLst>
                  <a:outerShdw blurRad="38100" dist="38100" dir="2700000" algn="tl">
                    <a:srgbClr val="000000"/>
                  </a:outerShdw>
                </a:effectLst>
                <a:latin typeface="Bell MT" pitchFamily="18" charset="0"/>
              </a:rPr>
              <a:t>PLANIFICATION ET BUDGÉTISATION D’UN POINT DE VUE DU GENRE ET DU CHANGEMENT CLIMATIQUE – </a:t>
            </a:r>
            <a:r>
              <a:rPr lang="fr-FR" sz="2200" b="1" dirty="0">
                <a:solidFill>
                  <a:schemeClr val="accent3"/>
                </a:solidFill>
                <a:effectLst>
                  <a:outerShdw blurRad="38100" dist="38100" dir="2700000" algn="tl">
                    <a:srgbClr val="000000"/>
                  </a:outerShdw>
                </a:effectLst>
                <a:latin typeface="Bell MT" pitchFamily="18" charset="0"/>
              </a:rPr>
              <a:t>HYPOTHÈSES</a:t>
            </a:r>
            <a:endParaRPr lang="pt-PT" sz="2200" b="1" dirty="0">
              <a:solidFill>
                <a:schemeClr val="accent3"/>
              </a:solidFill>
              <a:effectLst>
                <a:outerShdw blurRad="38100" dist="38100" dir="2700000" algn="tl">
                  <a:srgbClr val="000000"/>
                </a:outerShdw>
              </a:effectLst>
              <a:latin typeface="Bell MT" pitchFamily="18" charset="0"/>
            </a:endParaRPr>
          </a:p>
        </p:txBody>
      </p:sp>
      <p:pic>
        <p:nvPicPr>
          <p:cNvPr id="9221"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010900" y="173038"/>
            <a:ext cx="819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3988" y="2351088"/>
            <a:ext cx="11704637" cy="1754969"/>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spAutoFit/>
          </a:bodyPr>
          <a:lstStyle/>
          <a:p>
            <a:pPr algn="ctr">
              <a:defRPr/>
            </a:pPr>
            <a:r>
              <a:rPr lang="fr-FR" b="1" dirty="0">
                <a:solidFill>
                  <a:schemeClr val="bg1"/>
                </a:solidFill>
              </a:rPr>
              <a:t>INSTRUMENTS DE PLANIFICATION ET DE BUDGÉTISATION D’UN POINT DE VUE DU GENRE ET DU CHANGEMENT CLIMATIQUE</a:t>
            </a:r>
            <a:endParaRPr lang="pt-PT" b="1" dirty="0">
              <a:solidFill>
                <a:schemeClr val="bg1"/>
              </a:solidFill>
            </a:endParaRPr>
          </a:p>
        </p:txBody>
      </p:sp>
      <p:sp>
        <p:nvSpPr>
          <p:cNvPr id="1024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497397C8-5CD1-4924-BCD8-B5BB5CD2E9C2}" type="slidenum">
              <a:rPr lang="en-GB" altLang="pt-PT" sz="1200">
                <a:solidFill>
                  <a:srgbClr val="FEFEFE"/>
                </a:solidFill>
                <a:latin typeface="Arial" panose="020B0604020202020204" pitchFamily="34" charset="0"/>
                <a:cs typeface="Arial" panose="020B0604020202020204" pitchFamily="34" charset="0"/>
              </a:rPr>
              <a:pPr>
                <a:lnSpc>
                  <a:spcPct val="100000"/>
                </a:lnSpc>
                <a:spcBef>
                  <a:spcPct val="0"/>
                </a:spcBef>
                <a:buFontTx/>
                <a:buNone/>
              </a:pPr>
              <a:t>11</a:t>
            </a:fld>
            <a:endParaRPr lang="en-GB" altLang="pt-PT" sz="1200">
              <a:solidFill>
                <a:srgbClr val="FEFEFE"/>
              </a:solidFill>
              <a:latin typeface="Arial" panose="020B0604020202020204" pitchFamily="34" charset="0"/>
              <a:cs typeface="Arial" panose="020B0604020202020204" pitchFamily="34" charset="0"/>
            </a:endParaRPr>
          </a:p>
        </p:txBody>
      </p:sp>
      <p:pic>
        <p:nvPicPr>
          <p:cNvPr id="10244"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515600" y="152400"/>
            <a:ext cx="1143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5338519" y="574880"/>
            <a:ext cx="1864187" cy="1272256"/>
          </a:xfrm>
          <a:prstGeom prst="rect">
            <a:avLst/>
          </a:prstGeom>
          <a:solidFill>
            <a:srgbClr val="FF99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flatTx/>
          </a:bodyPr>
          <a:lstStyle/>
          <a:p>
            <a:pPr algn="ctr" eaLnBrk="1" fontAlgn="auto" hangingPunct="1">
              <a:spcBef>
                <a:spcPts val="0"/>
              </a:spcBef>
              <a:spcAft>
                <a:spcPts val="0"/>
              </a:spcAft>
              <a:defRPr/>
            </a:pPr>
            <a:endParaRPr lang="pt-PT" sz="1400" b="1" dirty="0">
              <a:latin typeface="Garamond" pitchFamily="18" charset="0"/>
            </a:endParaRPr>
          </a:p>
          <a:p>
            <a:pPr algn="ctr" eaLnBrk="1" fontAlgn="auto" hangingPunct="1">
              <a:spcBef>
                <a:spcPts val="0"/>
              </a:spcBef>
              <a:spcAft>
                <a:spcPts val="0"/>
              </a:spcAft>
              <a:defRPr/>
            </a:pPr>
            <a:r>
              <a:rPr lang="pt-PT" sz="1400" b="1" dirty="0">
                <a:latin typeface="Garamond" pitchFamily="18" charset="0"/>
              </a:rPr>
              <a:t>PROGRAMME</a:t>
            </a:r>
          </a:p>
          <a:p>
            <a:pPr algn="ctr" eaLnBrk="1" fontAlgn="auto" hangingPunct="1">
              <a:spcBef>
                <a:spcPts val="0"/>
              </a:spcBef>
              <a:spcAft>
                <a:spcPts val="0"/>
              </a:spcAft>
              <a:defRPr/>
            </a:pPr>
            <a:r>
              <a:rPr lang="pt-PT" sz="1400" b="1" dirty="0">
                <a:latin typeface="Garamond" pitchFamily="18" charset="0"/>
              </a:rPr>
              <a:t>GOUVERNEMENTAL</a:t>
            </a:r>
          </a:p>
          <a:p>
            <a:pPr algn="ctr" eaLnBrk="1" fontAlgn="auto" hangingPunct="1">
              <a:spcBef>
                <a:spcPts val="0"/>
              </a:spcBef>
              <a:spcAft>
                <a:spcPts val="0"/>
              </a:spcAft>
              <a:defRPr/>
            </a:pPr>
            <a:endParaRPr lang="pt-PT" b="1" dirty="0">
              <a:latin typeface="Garamond" pitchFamily="18" charset="0"/>
            </a:endParaRPr>
          </a:p>
        </p:txBody>
      </p:sp>
      <p:sp>
        <p:nvSpPr>
          <p:cNvPr id="15365" name="Oval 5"/>
          <p:cNvSpPr>
            <a:spLocks noChangeArrowheads="1"/>
          </p:cNvSpPr>
          <p:nvPr/>
        </p:nvSpPr>
        <p:spPr bwMode="auto">
          <a:xfrm>
            <a:off x="5538542" y="2737186"/>
            <a:ext cx="1485900" cy="914400"/>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ctr" eaLnBrk="1" fontAlgn="auto" hangingPunct="1">
              <a:spcBef>
                <a:spcPts val="0"/>
              </a:spcBef>
              <a:spcAft>
                <a:spcPts val="0"/>
              </a:spcAft>
              <a:defRPr/>
            </a:pPr>
            <a:r>
              <a:rPr lang="pt-PT" sz="1600" b="1" dirty="0">
                <a:latin typeface="+mn-lt"/>
              </a:rPr>
              <a:t>Stratégies</a:t>
            </a:r>
          </a:p>
          <a:p>
            <a:pPr algn="ctr" eaLnBrk="1" fontAlgn="auto" hangingPunct="1">
              <a:spcBef>
                <a:spcPts val="0"/>
              </a:spcBef>
              <a:spcAft>
                <a:spcPts val="0"/>
              </a:spcAft>
              <a:defRPr/>
            </a:pPr>
            <a:r>
              <a:rPr lang="pt-PT" sz="1600" b="1" dirty="0">
                <a:latin typeface="+mn-lt"/>
              </a:rPr>
              <a:t> sectorielles 
</a:t>
            </a:r>
          </a:p>
        </p:txBody>
      </p:sp>
      <p:sp>
        <p:nvSpPr>
          <p:cNvPr id="15366" name="Rectangle 6"/>
          <p:cNvSpPr>
            <a:spLocks noChangeArrowheads="1"/>
          </p:cNvSpPr>
          <p:nvPr/>
        </p:nvSpPr>
        <p:spPr bwMode="auto">
          <a:xfrm>
            <a:off x="5157729" y="3688723"/>
            <a:ext cx="2225763" cy="762000"/>
          </a:xfrm>
          <a:prstGeom prst="rect">
            <a:avLst/>
          </a:prstGeom>
          <a:solidFill>
            <a:schemeClr val="accent2"/>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flatTx/>
          </a:bodyPr>
          <a:lstStyle/>
          <a:p>
            <a:pPr algn="ctr" eaLnBrk="1" fontAlgn="auto" hangingPunct="1">
              <a:spcBef>
                <a:spcPts val="0"/>
              </a:spcBef>
              <a:spcAft>
                <a:spcPts val="0"/>
              </a:spcAft>
              <a:defRPr/>
            </a:pPr>
            <a:endParaRPr lang="pt-PT" sz="2000" b="1" dirty="0">
              <a:latin typeface="Garamond" pitchFamily="18" charset="0"/>
            </a:endParaRPr>
          </a:p>
          <a:p>
            <a:pPr algn="ctr" eaLnBrk="1" fontAlgn="auto" hangingPunct="1">
              <a:spcBef>
                <a:spcPts val="0"/>
              </a:spcBef>
              <a:spcAft>
                <a:spcPts val="0"/>
              </a:spcAft>
              <a:defRPr/>
            </a:pPr>
            <a:r>
              <a:rPr lang="pt-PT" sz="2000" b="1" dirty="0">
                <a:latin typeface="Garamond" pitchFamily="18" charset="0"/>
              </a:rPr>
              <a:t>CFMP</a:t>
            </a:r>
          </a:p>
          <a:p>
            <a:pPr algn="ctr" eaLnBrk="1" fontAlgn="auto" hangingPunct="1">
              <a:spcBef>
                <a:spcPts val="0"/>
              </a:spcBef>
              <a:spcAft>
                <a:spcPts val="0"/>
              </a:spcAft>
              <a:defRPr/>
            </a:pPr>
            <a:r>
              <a:rPr lang="pt-PT" sz="2000" b="1" dirty="0">
                <a:solidFill>
                  <a:schemeClr val="bg1"/>
                </a:solidFill>
                <a:latin typeface="Garamond" pitchFamily="18" charset="0"/>
              </a:rPr>
              <a:t>(</a:t>
            </a:r>
            <a:r>
              <a:rPr lang="pt-PT" sz="2000" b="1" dirty="0" err="1">
                <a:solidFill>
                  <a:schemeClr val="bg1"/>
                </a:solidFill>
                <a:latin typeface="Garamond" pitchFamily="18" charset="0"/>
              </a:rPr>
              <a:t>Programmes</a:t>
            </a:r>
            <a:r>
              <a:rPr lang="pt-PT" sz="2000" b="1" dirty="0">
                <a:solidFill>
                  <a:schemeClr val="bg1"/>
                </a:solidFill>
                <a:latin typeface="Garamond" pitchFamily="18" charset="0"/>
              </a:rPr>
              <a:t>)</a:t>
            </a:r>
          </a:p>
          <a:p>
            <a:pPr algn="ctr" eaLnBrk="1" fontAlgn="auto" hangingPunct="1">
              <a:spcBef>
                <a:spcPts val="0"/>
              </a:spcBef>
              <a:spcAft>
                <a:spcPts val="0"/>
              </a:spcAft>
              <a:defRPr/>
            </a:pPr>
            <a:endParaRPr lang="pt-PT" sz="2000" b="1" dirty="0">
              <a:latin typeface="Garamond" pitchFamily="18" charset="0"/>
            </a:endParaRPr>
          </a:p>
        </p:txBody>
      </p:sp>
      <p:sp>
        <p:nvSpPr>
          <p:cNvPr id="15367" name="AutoShape 7"/>
          <p:cNvSpPr>
            <a:spLocks noChangeArrowheads="1"/>
          </p:cNvSpPr>
          <p:nvPr/>
        </p:nvSpPr>
        <p:spPr bwMode="auto">
          <a:xfrm>
            <a:off x="6115578" y="1862072"/>
            <a:ext cx="390159" cy="821338"/>
          </a:xfrm>
          <a:prstGeom prst="downArrow">
            <a:avLst>
              <a:gd name="adj1" fmla="val 50000"/>
              <a:gd name="adj2" fmla="val 25000"/>
            </a:avLst>
          </a:prstGeom>
          <a:solidFill>
            <a:srgbClr val="FFCC99"/>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eaLnBrk="1" fontAlgn="auto" hangingPunct="1">
              <a:spcBef>
                <a:spcPts val="0"/>
              </a:spcBef>
              <a:spcAft>
                <a:spcPts val="0"/>
              </a:spcAft>
              <a:defRPr/>
            </a:pPr>
            <a:endParaRPr lang="pt-PT" sz="1400">
              <a:latin typeface="+mn-lt"/>
            </a:endParaRPr>
          </a:p>
        </p:txBody>
      </p:sp>
      <p:sp>
        <p:nvSpPr>
          <p:cNvPr id="15370" name="AutoShape 10"/>
          <p:cNvSpPr>
            <a:spLocks noChangeArrowheads="1"/>
          </p:cNvSpPr>
          <p:nvPr/>
        </p:nvSpPr>
        <p:spPr bwMode="auto">
          <a:xfrm>
            <a:off x="6060286" y="4524997"/>
            <a:ext cx="420650" cy="1006008"/>
          </a:xfrm>
          <a:prstGeom prst="downArrow">
            <a:avLst>
              <a:gd name="adj1" fmla="val 50000"/>
              <a:gd name="adj2" fmla="val 25000"/>
            </a:avLst>
          </a:prstGeom>
          <a:solidFill>
            <a:srgbClr val="FFCC00"/>
          </a:solid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eaLnBrk="1" fontAlgn="auto" hangingPunct="1">
              <a:spcBef>
                <a:spcPts val="0"/>
              </a:spcBef>
              <a:spcAft>
                <a:spcPts val="0"/>
              </a:spcAft>
              <a:defRPr/>
            </a:pPr>
            <a:endParaRPr lang="pt-PT" sz="1400">
              <a:latin typeface="+mn-lt"/>
            </a:endParaRPr>
          </a:p>
        </p:txBody>
      </p:sp>
      <p:sp>
        <p:nvSpPr>
          <p:cNvPr id="15372" name="Oval 12"/>
          <p:cNvSpPr>
            <a:spLocks noChangeArrowheads="1"/>
          </p:cNvSpPr>
          <p:nvPr/>
        </p:nvSpPr>
        <p:spPr bwMode="auto">
          <a:xfrm>
            <a:off x="5367682" y="5570247"/>
            <a:ext cx="1885950" cy="838200"/>
          </a:xfrm>
          <a:prstGeom prst="ellipse">
            <a:avLst/>
          </a:prstGeom>
          <a:solidFill>
            <a:srgbClr val="FF99CC"/>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flatTx/>
          </a:bodyPr>
          <a:lstStyle/>
          <a:p>
            <a:pPr algn="ctr" eaLnBrk="1" fontAlgn="auto" hangingPunct="1">
              <a:spcBef>
                <a:spcPts val="0"/>
              </a:spcBef>
              <a:spcAft>
                <a:spcPts val="0"/>
              </a:spcAft>
              <a:defRPr/>
            </a:pPr>
            <a:r>
              <a:rPr lang="pt-PT" sz="2800" b="1" dirty="0">
                <a:latin typeface="Garamond" pitchFamily="18" charset="0"/>
              </a:rPr>
              <a:t>PESOE</a:t>
            </a:r>
          </a:p>
        </p:txBody>
      </p:sp>
      <p:pic>
        <p:nvPicPr>
          <p:cNvPr id="13333"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8395" y="527764"/>
            <a:ext cx="3727451" cy="371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ight Brace 5"/>
          <p:cNvSpPr/>
          <p:nvPr/>
        </p:nvSpPr>
        <p:spPr>
          <a:xfrm rot="10800000">
            <a:off x="7197725" y="1077913"/>
            <a:ext cx="871538" cy="4302125"/>
          </a:xfrm>
          <a:prstGeom prst="rightBrace">
            <a:avLst>
              <a:gd name="adj1" fmla="val 121770"/>
              <a:gd name="adj2" fmla="val 52947"/>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7" name="Rectangle 6"/>
          <p:cNvSpPr/>
          <p:nvPr/>
        </p:nvSpPr>
        <p:spPr>
          <a:xfrm>
            <a:off x="8334375" y="544513"/>
            <a:ext cx="1887538" cy="4986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Rectangle 20"/>
          <p:cNvSpPr/>
          <p:nvPr/>
        </p:nvSpPr>
        <p:spPr>
          <a:xfrm>
            <a:off x="7947025" y="4959350"/>
            <a:ext cx="3130550" cy="4381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pt-PT" sz="1100" dirty="0">
                <a:solidFill>
                  <a:sysClr val="windowText" lastClr="000000"/>
                </a:solidFill>
                <a:latin typeface="Arial Black" pitchFamily="34" charset="0"/>
                <a:cs typeface="Arial" charset="0"/>
              </a:rPr>
              <a:t>PLAN NATIONAL D'ADAPTATION 
</a:t>
            </a:r>
            <a:endParaRPr lang="en-US" sz="1100" dirty="0">
              <a:solidFill>
                <a:sysClr val="windowText" lastClr="000000"/>
              </a:solidFill>
              <a:latin typeface="Arial Black" pitchFamily="34" charset="0"/>
              <a:cs typeface="Arial" charset="0"/>
            </a:endParaRPr>
          </a:p>
        </p:txBody>
      </p:sp>
      <p:sp>
        <p:nvSpPr>
          <p:cNvPr id="22" name="Rectangle 21"/>
          <p:cNvSpPr/>
          <p:nvPr/>
        </p:nvSpPr>
        <p:spPr>
          <a:xfrm>
            <a:off x="8077200" y="2495550"/>
            <a:ext cx="3186113" cy="7048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fr-FR" sz="1100" dirty="0">
                <a:solidFill>
                  <a:sysClr val="windowText" lastClr="000000"/>
                </a:solidFill>
                <a:latin typeface="Arial Black" pitchFamily="34" charset="0"/>
                <a:cs typeface="Arial" charset="0"/>
              </a:rPr>
              <a:t>STRATÉGIE NATIONALE D'ADAPTATION AU CHANGEMENT CLIMATIQUE</a:t>
            </a:r>
            <a:endParaRPr lang="en-US" sz="1100" dirty="0">
              <a:solidFill>
                <a:sysClr val="windowText" lastClr="000000"/>
              </a:solidFill>
              <a:latin typeface="Arial Black" pitchFamily="34" charset="0"/>
              <a:cs typeface="Arial" charset="0"/>
            </a:endParaRPr>
          </a:p>
        </p:txBody>
      </p:sp>
      <p:sp>
        <p:nvSpPr>
          <p:cNvPr id="23" name="Rectangle 22"/>
          <p:cNvSpPr/>
          <p:nvPr/>
        </p:nvSpPr>
        <p:spPr>
          <a:xfrm>
            <a:off x="8043863" y="917575"/>
            <a:ext cx="2901950" cy="44608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fr-FR" sz="1100" dirty="0">
                <a:solidFill>
                  <a:sysClr val="windowText" lastClr="000000"/>
                </a:solidFill>
                <a:latin typeface="Arial Black" pitchFamily="34" charset="0"/>
                <a:cs typeface="Arial" charset="0"/>
              </a:rPr>
              <a:t>POLITIQUE DU GENRE ET STRATÉGIE DE MISE EN OEUVRE</a:t>
            </a:r>
            <a:endParaRPr lang="en-US" sz="1100" dirty="0">
              <a:solidFill>
                <a:sysClr val="windowText" lastClr="000000"/>
              </a:solidFill>
              <a:latin typeface="Arial Black" pitchFamily="34" charset="0"/>
              <a:cs typeface="Arial" charset="0"/>
            </a:endParaRPr>
          </a:p>
        </p:txBody>
      </p:sp>
      <p:sp>
        <p:nvSpPr>
          <p:cNvPr id="29" name="Rectangle 28"/>
          <p:cNvSpPr/>
          <p:nvPr/>
        </p:nvSpPr>
        <p:spPr>
          <a:xfrm>
            <a:off x="7994650" y="1730375"/>
            <a:ext cx="3000375" cy="3619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fr-FR" sz="1100" dirty="0">
                <a:solidFill>
                  <a:sysClr val="windowText" lastClr="000000"/>
                </a:solidFill>
                <a:latin typeface="Arial Black" pitchFamily="34" charset="0"/>
                <a:cs typeface="Arial" charset="0"/>
              </a:rPr>
              <a:t>PLAN D'ACTION NATIONAL POUR L'AUTONOMISATION DES FEMMES</a:t>
            </a:r>
            <a:endParaRPr lang="en-US" sz="1100" dirty="0">
              <a:solidFill>
                <a:sysClr val="windowText" lastClr="000000"/>
              </a:solidFill>
              <a:latin typeface="Arial Black" pitchFamily="34" charset="0"/>
              <a:cs typeface="Arial" charset="0"/>
            </a:endParaRPr>
          </a:p>
        </p:txBody>
      </p:sp>
      <p:sp>
        <p:nvSpPr>
          <p:cNvPr id="31" name="Rectangle 30"/>
          <p:cNvSpPr/>
          <p:nvPr/>
        </p:nvSpPr>
        <p:spPr>
          <a:xfrm>
            <a:off x="8047038" y="3338513"/>
            <a:ext cx="3201987" cy="5238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fr-FR" sz="1100" dirty="0">
                <a:solidFill>
                  <a:sysClr val="windowText" lastClr="000000"/>
                </a:solidFill>
                <a:latin typeface="Arial Black" pitchFamily="34" charset="0"/>
                <a:cs typeface="Arial" charset="0"/>
              </a:rPr>
              <a:t>STRATÉGIE SUR LE GENRE DE LA FONCTION PUBLIQUE</a:t>
            </a:r>
            <a:endParaRPr lang="en-US" sz="1100" dirty="0">
              <a:solidFill>
                <a:sysClr val="windowText" lastClr="000000"/>
              </a:solidFill>
              <a:latin typeface="Arial Black" pitchFamily="34" charset="0"/>
              <a:cs typeface="Arial" charset="0"/>
            </a:endParaRPr>
          </a:p>
        </p:txBody>
      </p:sp>
      <p:sp>
        <p:nvSpPr>
          <p:cNvPr id="32" name="Rectangle 31"/>
          <p:cNvSpPr/>
          <p:nvPr/>
        </p:nvSpPr>
        <p:spPr>
          <a:xfrm>
            <a:off x="7947025" y="4146550"/>
            <a:ext cx="3108325" cy="52546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fr-FR" sz="1100" dirty="0">
                <a:solidFill>
                  <a:sysClr val="windowText" lastClr="000000"/>
                </a:solidFill>
                <a:latin typeface="Arial Black" pitchFamily="34" charset="0"/>
                <a:cs typeface="Arial" charset="0"/>
              </a:rPr>
              <a:t>STRATÉGIE SUR LE GENRE, L’ENVIRONNEMENT ET LE CHANGEMENT CLIMATIQUE</a:t>
            </a:r>
            <a:endParaRPr lang="en-US" sz="1100" dirty="0">
              <a:solidFill>
                <a:sysClr val="windowText" lastClr="000000"/>
              </a:solidFill>
              <a:latin typeface="Arial Black" pitchFamily="34" charset="0"/>
              <a:cs typeface="Arial" charset="0"/>
            </a:endParaRPr>
          </a:p>
        </p:txBody>
      </p:sp>
      <p:sp>
        <p:nvSpPr>
          <p:cNvPr id="8" name="Curved Right Arrow 7"/>
          <p:cNvSpPr/>
          <p:nvPr/>
        </p:nvSpPr>
        <p:spPr>
          <a:xfrm rot="20378119">
            <a:off x="4457700" y="2679700"/>
            <a:ext cx="490538" cy="1658938"/>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sp>
        <p:nvSpPr>
          <p:cNvPr id="9" name="Curved Left Arrow 8"/>
          <p:cNvSpPr/>
          <p:nvPr/>
        </p:nvSpPr>
        <p:spPr>
          <a:xfrm>
            <a:off x="7296150" y="1998663"/>
            <a:ext cx="690563" cy="2243137"/>
          </a:xfrm>
          <a:prstGeom prst="curved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chemeClr val="tx1"/>
              </a:solidFill>
            </a:endParaRPr>
          </a:p>
        </p:txBody>
      </p:sp>
      <p:sp>
        <p:nvSpPr>
          <p:cNvPr id="2" name="TextBox 1">
            <a:extLst>
              <a:ext uri="{FF2B5EF4-FFF2-40B4-BE49-F238E27FC236}">
                <a16:creationId xmlns:a16="http://schemas.microsoft.com/office/drawing/2014/main" id="{CB39BCC7-49DC-41FC-823D-D904711B3220}"/>
              </a:ext>
            </a:extLst>
          </p:cNvPr>
          <p:cNvSpPr txBox="1"/>
          <p:nvPr/>
        </p:nvSpPr>
        <p:spPr>
          <a:xfrm>
            <a:off x="2373642" y="2000205"/>
            <a:ext cx="1472539" cy="738664"/>
          </a:xfrm>
          <a:prstGeom prst="rect">
            <a:avLst/>
          </a:prstGeom>
          <a:solidFill>
            <a:schemeClr val="bg1"/>
          </a:solidFill>
        </p:spPr>
        <p:txBody>
          <a:bodyPr wrap="square" rtlCol="0">
            <a:spAutoFit/>
          </a:bodyPr>
          <a:lstStyle/>
          <a:p>
            <a:pPr algn="ctr"/>
            <a:r>
              <a:rPr lang="en-ZA" sz="1400" b="1" dirty="0"/>
              <a:t>Le </a:t>
            </a:r>
            <a:r>
              <a:rPr lang="en-ZA" sz="1400" b="1" dirty="0" err="1"/>
              <a:t>développement</a:t>
            </a:r>
            <a:r>
              <a:rPr lang="en-ZA" sz="1400" b="1" dirty="0"/>
              <a:t> durable</a:t>
            </a:r>
          </a:p>
        </p:txBody>
      </p:sp>
      <p:sp>
        <p:nvSpPr>
          <p:cNvPr id="3" name="TextBox 2">
            <a:extLst>
              <a:ext uri="{FF2B5EF4-FFF2-40B4-BE49-F238E27FC236}">
                <a16:creationId xmlns:a16="http://schemas.microsoft.com/office/drawing/2014/main" id="{CA90697C-5700-476A-9A28-7E0351C2BE95}"/>
              </a:ext>
            </a:extLst>
          </p:cNvPr>
          <p:cNvSpPr txBox="1"/>
          <p:nvPr/>
        </p:nvSpPr>
        <p:spPr>
          <a:xfrm>
            <a:off x="1605036" y="3264150"/>
            <a:ext cx="1280160" cy="1107996"/>
          </a:xfrm>
          <a:prstGeom prst="rect">
            <a:avLst/>
          </a:prstGeom>
          <a:solidFill>
            <a:srgbClr val="9900FF"/>
          </a:solidFill>
        </p:spPr>
        <p:txBody>
          <a:bodyPr wrap="square" rtlCol="0">
            <a:spAutoFit/>
          </a:bodyPr>
          <a:lstStyle/>
          <a:p>
            <a:r>
              <a:rPr lang="fr-FR" sz="1100" b="1" dirty="0">
                <a:solidFill>
                  <a:schemeClr val="bg1"/>
                </a:solidFill>
              </a:rPr>
              <a:t>Partenariats</a:t>
            </a:r>
          </a:p>
          <a:p>
            <a:r>
              <a:rPr lang="fr-FR" sz="1100" dirty="0">
                <a:solidFill>
                  <a:schemeClr val="bg1"/>
                </a:solidFill>
              </a:rPr>
              <a:t>Mettre en œuvre le programme grâce à de solides partenariats mondiaux</a:t>
            </a:r>
            <a:endParaRPr lang="en-ZA" sz="1100" dirty="0">
              <a:solidFill>
                <a:schemeClr val="bg1"/>
              </a:solidFill>
            </a:endParaRPr>
          </a:p>
        </p:txBody>
      </p:sp>
      <p:sp>
        <p:nvSpPr>
          <p:cNvPr id="4" name="TextBox 3">
            <a:extLst>
              <a:ext uri="{FF2B5EF4-FFF2-40B4-BE49-F238E27FC236}">
                <a16:creationId xmlns:a16="http://schemas.microsoft.com/office/drawing/2014/main" id="{6047B152-469B-4230-BA18-580826EB36BF}"/>
              </a:ext>
            </a:extLst>
          </p:cNvPr>
          <p:cNvSpPr txBox="1"/>
          <p:nvPr/>
        </p:nvSpPr>
        <p:spPr>
          <a:xfrm>
            <a:off x="3018228" y="3310951"/>
            <a:ext cx="1366389" cy="1015663"/>
          </a:xfrm>
          <a:prstGeom prst="rect">
            <a:avLst/>
          </a:prstGeom>
          <a:solidFill>
            <a:srgbClr val="00B0F0"/>
          </a:solidFill>
        </p:spPr>
        <p:txBody>
          <a:bodyPr wrap="square" rtlCol="0">
            <a:spAutoFit/>
          </a:bodyPr>
          <a:lstStyle/>
          <a:p>
            <a:r>
              <a:rPr lang="fr-FR" sz="1200" b="1" dirty="0">
                <a:solidFill>
                  <a:schemeClr val="bg1"/>
                </a:solidFill>
              </a:rPr>
              <a:t>La paix</a:t>
            </a:r>
          </a:p>
          <a:p>
            <a:r>
              <a:rPr lang="fr-FR" sz="1200" dirty="0">
                <a:solidFill>
                  <a:schemeClr val="bg1"/>
                </a:solidFill>
              </a:rPr>
              <a:t>Promouvoir des sociétés pacifiques, justes et inclusives</a:t>
            </a:r>
            <a:endParaRPr lang="en-ZA" sz="1200" dirty="0">
              <a:solidFill>
                <a:schemeClr val="bg1"/>
              </a:solidFill>
            </a:endParaRPr>
          </a:p>
        </p:txBody>
      </p:sp>
      <p:sp>
        <p:nvSpPr>
          <p:cNvPr id="5" name="TextBox 4">
            <a:extLst>
              <a:ext uri="{FF2B5EF4-FFF2-40B4-BE49-F238E27FC236}">
                <a16:creationId xmlns:a16="http://schemas.microsoft.com/office/drawing/2014/main" id="{ED458637-B63F-4535-986C-4CC085AB8621}"/>
              </a:ext>
            </a:extLst>
          </p:cNvPr>
          <p:cNvSpPr txBox="1"/>
          <p:nvPr/>
        </p:nvSpPr>
        <p:spPr>
          <a:xfrm>
            <a:off x="1374255" y="1363663"/>
            <a:ext cx="888895" cy="1785104"/>
          </a:xfrm>
          <a:prstGeom prst="rect">
            <a:avLst/>
          </a:prstGeom>
          <a:solidFill>
            <a:srgbClr val="33CC33"/>
          </a:solidFill>
        </p:spPr>
        <p:txBody>
          <a:bodyPr wrap="square" rtlCol="0">
            <a:spAutoFit/>
          </a:bodyPr>
          <a:lstStyle/>
          <a:p>
            <a:r>
              <a:rPr lang="fr-FR" sz="1100" b="1" dirty="0">
                <a:solidFill>
                  <a:schemeClr val="bg1"/>
                </a:solidFill>
              </a:rPr>
              <a:t>Planète</a:t>
            </a:r>
          </a:p>
          <a:p>
            <a:r>
              <a:rPr lang="fr-FR" sz="1100" dirty="0">
                <a:solidFill>
                  <a:schemeClr val="bg1"/>
                </a:solidFill>
              </a:rPr>
              <a:t>Protéger les ressources naturelles et le climat de notre planète pour les générations futures</a:t>
            </a:r>
            <a:endParaRPr lang="en-ZA" sz="1100" dirty="0">
              <a:solidFill>
                <a:schemeClr val="bg1"/>
              </a:solidFill>
            </a:endParaRPr>
          </a:p>
        </p:txBody>
      </p:sp>
      <p:sp>
        <p:nvSpPr>
          <p:cNvPr id="10" name="TextBox 9">
            <a:extLst>
              <a:ext uri="{FF2B5EF4-FFF2-40B4-BE49-F238E27FC236}">
                <a16:creationId xmlns:a16="http://schemas.microsoft.com/office/drawing/2014/main" id="{E8CB5C43-1C8D-4171-8363-439F2FDE73EC}"/>
              </a:ext>
            </a:extLst>
          </p:cNvPr>
          <p:cNvSpPr txBox="1"/>
          <p:nvPr/>
        </p:nvSpPr>
        <p:spPr>
          <a:xfrm>
            <a:off x="2399148" y="636459"/>
            <a:ext cx="1663200" cy="984885"/>
          </a:xfrm>
          <a:prstGeom prst="rect">
            <a:avLst/>
          </a:prstGeom>
          <a:solidFill>
            <a:srgbClr val="6666FF"/>
          </a:solidFill>
        </p:spPr>
        <p:txBody>
          <a:bodyPr wrap="square" rtlCol="0">
            <a:spAutoFit/>
          </a:bodyPr>
          <a:lstStyle/>
          <a:p>
            <a:r>
              <a:rPr lang="fr-FR" sz="1400" b="1" dirty="0">
                <a:solidFill>
                  <a:schemeClr val="bg1"/>
                </a:solidFill>
              </a:rPr>
              <a:t>Les personnes</a:t>
            </a:r>
          </a:p>
          <a:p>
            <a:r>
              <a:rPr lang="fr-FR" sz="1100" dirty="0">
                <a:solidFill>
                  <a:schemeClr val="bg1"/>
                </a:solidFill>
              </a:rPr>
              <a:t>Éradiquer toutes les formes de pauvreté et de famine et assurer la dignité et l'égalité</a:t>
            </a:r>
            <a:endParaRPr lang="en-ZA" sz="1100" dirty="0">
              <a:solidFill>
                <a:schemeClr val="bg1"/>
              </a:solidFill>
            </a:endParaRPr>
          </a:p>
        </p:txBody>
      </p:sp>
      <p:sp>
        <p:nvSpPr>
          <p:cNvPr id="11" name="TextBox 10">
            <a:extLst>
              <a:ext uri="{FF2B5EF4-FFF2-40B4-BE49-F238E27FC236}">
                <a16:creationId xmlns:a16="http://schemas.microsoft.com/office/drawing/2014/main" id="{B000CBEB-DCCB-4F95-B4FF-1D11000023FE}"/>
              </a:ext>
            </a:extLst>
          </p:cNvPr>
          <p:cNvSpPr txBox="1"/>
          <p:nvPr/>
        </p:nvSpPr>
        <p:spPr>
          <a:xfrm>
            <a:off x="3970086" y="1645920"/>
            <a:ext cx="1003552" cy="1569660"/>
          </a:xfrm>
          <a:prstGeom prst="rect">
            <a:avLst/>
          </a:prstGeom>
          <a:solidFill>
            <a:srgbClr val="FF9900"/>
          </a:solidFill>
        </p:spPr>
        <p:txBody>
          <a:bodyPr wrap="square" rtlCol="0">
            <a:spAutoFit/>
          </a:bodyPr>
          <a:lstStyle/>
          <a:p>
            <a:r>
              <a:rPr lang="fr-FR" sz="1200" b="1" dirty="0">
                <a:solidFill>
                  <a:schemeClr val="bg1"/>
                </a:solidFill>
              </a:rPr>
              <a:t>La prospérité</a:t>
            </a:r>
          </a:p>
          <a:p>
            <a:r>
              <a:rPr lang="fr-FR" sz="1200" dirty="0">
                <a:solidFill>
                  <a:schemeClr val="bg1"/>
                </a:solidFill>
              </a:rPr>
              <a:t>Assurer une vie prospère et en harmonie avec la nature</a:t>
            </a:r>
            <a:endParaRPr lang="en-ZA" sz="12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2BA0F0F-2DD3-4910-A7F4-A5E39F98EAE7}"/>
              </a:ext>
            </a:extLst>
          </p:cNvPr>
          <p:cNvGraphicFramePr>
            <a:graphicFrameLocks noGrp="1"/>
          </p:cNvGraphicFramePr>
          <p:nvPr>
            <p:extLst>
              <p:ext uri="{D42A27DB-BD31-4B8C-83A1-F6EECF244321}">
                <p14:modId xmlns:p14="http://schemas.microsoft.com/office/powerpoint/2010/main" val="1828520526"/>
              </p:ext>
            </p:extLst>
          </p:nvPr>
        </p:nvGraphicFramePr>
        <p:xfrm>
          <a:off x="1325301" y="395713"/>
          <a:ext cx="6984309" cy="3033287"/>
        </p:xfrm>
        <a:graphic>
          <a:graphicData uri="http://schemas.openxmlformats.org/drawingml/2006/table">
            <a:tbl>
              <a:tblPr firstRow="1" firstCol="1" bandRow="1">
                <a:tableStyleId>{5C22544A-7EE6-4342-B048-85BDC9FD1C3A}</a:tableStyleId>
              </a:tblPr>
              <a:tblGrid>
                <a:gridCol w="6984309">
                  <a:extLst>
                    <a:ext uri="{9D8B030D-6E8A-4147-A177-3AD203B41FA5}">
                      <a16:colId xmlns:a16="http://schemas.microsoft.com/office/drawing/2014/main" val="1605611721"/>
                    </a:ext>
                  </a:extLst>
                </a:gridCol>
              </a:tblGrid>
              <a:tr h="546526">
                <a:tc>
                  <a:txBody>
                    <a:bodyPr/>
                    <a:lstStyle/>
                    <a:p>
                      <a:pPr marL="33655">
                        <a:lnSpc>
                          <a:spcPct val="107000"/>
                        </a:lnSpc>
                        <a:spcAft>
                          <a:spcPts val="130"/>
                        </a:spcAft>
                      </a:pPr>
                      <a:r>
                        <a:rPr lang="en-ZA" sz="1800" dirty="0">
                          <a:solidFill>
                            <a:schemeClr val="tx1"/>
                          </a:solidFill>
                          <a:effectLst/>
                          <a:latin typeface="Rockwell" panose="02060603020205020403" pitchFamily="18" charset="0"/>
                        </a:rPr>
                        <a:t>1.1. DOMAINE SECTORIEL: -</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nchor="b">
                    <a:solidFill>
                      <a:schemeClr val="tx2">
                        <a:lumMod val="60000"/>
                        <a:lumOff val="40000"/>
                      </a:schemeClr>
                    </a:solidFill>
                  </a:tcPr>
                </a:tc>
                <a:extLst>
                  <a:ext uri="{0D108BD9-81ED-4DB2-BD59-A6C34878D82A}">
                    <a16:rowId xmlns:a16="http://schemas.microsoft.com/office/drawing/2014/main" val="1360565390"/>
                  </a:ext>
                </a:extLst>
              </a:tr>
              <a:tr h="563939">
                <a:tc>
                  <a:txBody>
                    <a:bodyPr/>
                    <a:lstStyle/>
                    <a:p>
                      <a:pPr marL="22225">
                        <a:lnSpc>
                          <a:spcPct val="107000"/>
                        </a:lnSpc>
                        <a:spcAft>
                          <a:spcPts val="800"/>
                        </a:spcAft>
                      </a:pPr>
                      <a:r>
                        <a:rPr lang="fr-FR" sz="1800" dirty="0">
                          <a:solidFill>
                            <a:schemeClr val="tx1"/>
                          </a:solidFill>
                          <a:effectLst/>
                          <a:latin typeface="Rockwell" panose="02060603020205020403" pitchFamily="18" charset="0"/>
                        </a:rPr>
                        <a:t>1.1.1 PROGRAMME : GESTION DES CATASTROPHES ET DES RISQUES</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nchor="ctr">
                    <a:solidFill>
                      <a:schemeClr val="tx2">
                        <a:lumMod val="60000"/>
                        <a:lumOff val="40000"/>
                      </a:schemeClr>
                    </a:solidFill>
                  </a:tcPr>
                </a:tc>
                <a:extLst>
                  <a:ext uri="{0D108BD9-81ED-4DB2-BD59-A6C34878D82A}">
                    <a16:rowId xmlns:a16="http://schemas.microsoft.com/office/drawing/2014/main" val="544912715"/>
                  </a:ext>
                </a:extLst>
              </a:tr>
              <a:tr h="621539">
                <a:tc>
                  <a:txBody>
                    <a:bodyPr/>
                    <a:lstStyle/>
                    <a:p>
                      <a:pPr marL="22225" algn="just">
                        <a:lnSpc>
                          <a:spcPct val="107000"/>
                        </a:lnSpc>
                        <a:spcAft>
                          <a:spcPts val="800"/>
                        </a:spcAft>
                      </a:pPr>
                      <a:r>
                        <a:rPr lang="fr-FR" sz="1800" dirty="0">
                          <a:solidFill>
                            <a:schemeClr val="tx1"/>
                          </a:solidFill>
                          <a:effectLst/>
                          <a:latin typeface="Rockwell" panose="02060603020205020403" pitchFamily="18" charset="0"/>
                        </a:rPr>
                        <a:t>PILIER (PQG - PLAN DU GOUVERNEMENT SUR 5 ANS) :</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nchor="ctr">
                    <a:solidFill>
                      <a:schemeClr val="tx2">
                        <a:lumMod val="60000"/>
                        <a:lumOff val="40000"/>
                      </a:schemeClr>
                    </a:solidFill>
                  </a:tcPr>
                </a:tc>
                <a:extLst>
                  <a:ext uri="{0D108BD9-81ED-4DB2-BD59-A6C34878D82A}">
                    <a16:rowId xmlns:a16="http://schemas.microsoft.com/office/drawing/2014/main" val="3080440399"/>
                  </a:ext>
                </a:extLst>
              </a:tr>
              <a:tr h="352698">
                <a:tc>
                  <a:txBody>
                    <a:bodyPr/>
                    <a:lstStyle/>
                    <a:p>
                      <a:pPr marL="22225">
                        <a:lnSpc>
                          <a:spcPct val="107000"/>
                        </a:lnSpc>
                        <a:spcAft>
                          <a:spcPts val="800"/>
                        </a:spcAft>
                      </a:pPr>
                      <a:r>
                        <a:rPr lang="fr-FR" sz="1800" dirty="0">
                          <a:solidFill>
                            <a:schemeClr val="tx1"/>
                          </a:solidFill>
                          <a:effectLst/>
                          <a:latin typeface="Rockwell" panose="02060603020205020403" pitchFamily="18" charset="0"/>
                        </a:rPr>
                        <a:t>PQG PRIORITÉ I : DÉVELOPPER LE CAPITAL HUMAIN ET LA JUSTICE SOCIALE</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solidFill>
                      <a:schemeClr val="tx2">
                        <a:lumMod val="60000"/>
                        <a:lumOff val="40000"/>
                      </a:schemeClr>
                    </a:solidFill>
                  </a:tcPr>
                </a:tc>
                <a:extLst>
                  <a:ext uri="{0D108BD9-81ED-4DB2-BD59-A6C34878D82A}">
                    <a16:rowId xmlns:a16="http://schemas.microsoft.com/office/drawing/2014/main" val="448642530"/>
                  </a:ext>
                </a:extLst>
              </a:tr>
              <a:tr h="731112">
                <a:tc>
                  <a:txBody>
                    <a:bodyPr/>
                    <a:lstStyle/>
                    <a:p>
                      <a:pPr marL="22225">
                        <a:lnSpc>
                          <a:spcPct val="107000"/>
                        </a:lnSpc>
                        <a:spcAft>
                          <a:spcPts val="800"/>
                        </a:spcAft>
                      </a:pPr>
                      <a:r>
                        <a:rPr lang="fr-FR" sz="1800" dirty="0">
                          <a:solidFill>
                            <a:schemeClr val="tx1"/>
                          </a:solidFill>
                          <a:effectLst/>
                          <a:latin typeface="Rockwell" panose="02060603020205020403" pitchFamily="18" charset="0"/>
                        </a:rPr>
                        <a:t>UNITÉ RESPONSABLE : MGCAS (Ministère du Genre, de l'Enfance et de l'Action Sociale)</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solidFill>
                      <a:schemeClr val="tx2">
                        <a:lumMod val="60000"/>
                        <a:lumOff val="40000"/>
                      </a:schemeClr>
                    </a:solidFill>
                  </a:tcPr>
                </a:tc>
                <a:extLst>
                  <a:ext uri="{0D108BD9-81ED-4DB2-BD59-A6C34878D82A}">
                    <a16:rowId xmlns:a16="http://schemas.microsoft.com/office/drawing/2014/main" val="1311275160"/>
                  </a:ext>
                </a:extLst>
              </a:tr>
            </a:tbl>
          </a:graphicData>
        </a:graphic>
      </p:graphicFrame>
      <p:sp>
        <p:nvSpPr>
          <p:cNvPr id="5" name="TextBox 4">
            <a:extLst>
              <a:ext uri="{FF2B5EF4-FFF2-40B4-BE49-F238E27FC236}">
                <a16:creationId xmlns:a16="http://schemas.microsoft.com/office/drawing/2014/main" id="{63D906F0-9786-4ECA-A515-A2C50A20A0BC}"/>
              </a:ext>
            </a:extLst>
          </p:cNvPr>
          <p:cNvSpPr txBox="1"/>
          <p:nvPr/>
        </p:nvSpPr>
        <p:spPr>
          <a:xfrm>
            <a:off x="1229852" y="3554713"/>
            <a:ext cx="7175206" cy="3568156"/>
          </a:xfrm>
          <a:prstGeom prst="rect">
            <a:avLst/>
          </a:prstGeom>
          <a:noFill/>
        </p:spPr>
        <p:txBody>
          <a:bodyPr wrap="square" rtlCol="0">
            <a:spAutoFit/>
          </a:bodyPr>
          <a:lstStyle/>
          <a:p>
            <a:pPr>
              <a:lnSpc>
                <a:spcPct val="112000"/>
              </a:lnSpc>
              <a:spcAft>
                <a:spcPts val="600"/>
              </a:spcAft>
            </a:pPr>
            <a:r>
              <a:rPr lang="fr-FR" sz="1600" b="1" dirty="0">
                <a:solidFill>
                  <a:srgbClr val="000000"/>
                </a:solidFill>
                <a:effectLst/>
                <a:latin typeface="Rockwell" panose="02060603020205020403" pitchFamily="18" charset="0"/>
                <a:ea typeface="Times New Roman" panose="02020603050405020304" pitchFamily="18" charset="0"/>
              </a:rPr>
              <a:t>OBJECTIF DU PROGRAMME :</a:t>
            </a:r>
            <a:endParaRPr lang="en-ZA" sz="1600" dirty="0">
              <a:solidFill>
                <a:srgbClr val="000000"/>
              </a:solidFill>
              <a:effectLst/>
              <a:latin typeface="Rockwell" panose="02060603020205020403" pitchFamily="18" charset="0"/>
              <a:ea typeface="Times New Roman" panose="02020603050405020304" pitchFamily="18" charset="0"/>
            </a:endParaRPr>
          </a:p>
          <a:p>
            <a:pPr>
              <a:lnSpc>
                <a:spcPct val="112000"/>
              </a:lnSpc>
              <a:spcAft>
                <a:spcPts val="600"/>
              </a:spcAft>
            </a:pPr>
            <a:r>
              <a:rPr lang="fr-FR" sz="1600" dirty="0">
                <a:solidFill>
                  <a:srgbClr val="000000"/>
                </a:solidFill>
                <a:effectLst/>
                <a:latin typeface="Rockwell" panose="02060603020205020403" pitchFamily="18" charset="0"/>
                <a:ea typeface="Times New Roman" panose="02020603050405020304" pitchFamily="18" charset="0"/>
              </a:rPr>
              <a:t>• Promouvoir l'équité et l'égalité des sexes, l'inclusion sociale et la protection des populations vulnérables. </a:t>
            </a:r>
            <a:endParaRPr lang="en-ZA" sz="16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600" b="1" dirty="0">
                <a:solidFill>
                  <a:srgbClr val="000000"/>
                </a:solidFill>
                <a:effectLst/>
                <a:latin typeface="Rockwell" panose="02060603020205020403" pitchFamily="18" charset="0"/>
                <a:ea typeface="Times New Roman" panose="02020603050405020304" pitchFamily="18" charset="0"/>
              </a:rPr>
              <a:t>INDICATEURS DE RÉSULTATS :</a:t>
            </a:r>
            <a:endParaRPr lang="en-ZA" sz="16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600" dirty="0">
                <a:solidFill>
                  <a:srgbClr val="000000"/>
                </a:solidFill>
                <a:effectLst/>
                <a:latin typeface="Rockwell" panose="02060603020205020403" pitchFamily="18" charset="0"/>
                <a:ea typeface="Times New Roman" panose="02020603050405020304" pitchFamily="18" charset="0"/>
              </a:rPr>
              <a:t>50. % de victimes qui utilisent des services d'assistance intégrés ;</a:t>
            </a:r>
            <a:endParaRPr lang="en-ZA" sz="16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600" dirty="0">
                <a:solidFill>
                  <a:srgbClr val="000000"/>
                </a:solidFill>
                <a:effectLst/>
                <a:latin typeface="Rockwell" panose="02060603020205020403" pitchFamily="18" charset="0"/>
                <a:ea typeface="Times New Roman" panose="02020603050405020304" pitchFamily="18" charset="0"/>
              </a:rPr>
              <a:t>51. % d'enfants vivant dans la pauvreté bénéficiant d'au moins 3 services de base ;</a:t>
            </a:r>
            <a:endParaRPr lang="en-ZA" sz="16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600" dirty="0">
                <a:solidFill>
                  <a:srgbClr val="000000"/>
                </a:solidFill>
                <a:effectLst/>
                <a:latin typeface="Rockwell" panose="02060603020205020403" pitchFamily="18" charset="0"/>
                <a:ea typeface="Times New Roman" panose="02020603050405020304" pitchFamily="18" charset="0"/>
              </a:rPr>
              <a:t>52. Réduction du pourcentage d'enfants contraints à un mariage précoce ;</a:t>
            </a:r>
            <a:endParaRPr lang="en-ZA" sz="16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600" dirty="0">
                <a:solidFill>
                  <a:srgbClr val="000000"/>
                </a:solidFill>
                <a:effectLst/>
                <a:latin typeface="Rockwell" panose="02060603020205020403" pitchFamily="18" charset="0"/>
                <a:ea typeface="Times New Roman" panose="02020603050405020304" pitchFamily="18" charset="0"/>
              </a:rPr>
              <a:t>53. % d'enfants vivant en dessous du seuil de pauvreté bénéficiant de programmes de protection sociale.</a:t>
            </a:r>
            <a:endParaRPr lang="en-ZA" sz="16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800" dirty="0">
                <a:solidFill>
                  <a:srgbClr val="000000"/>
                </a:solidFill>
                <a:effectLst/>
                <a:latin typeface="Times New Roman" panose="02020603050405020304" pitchFamily="18" charset="0"/>
                <a:ea typeface="Times New Roman" panose="02020603050405020304" pitchFamily="18" charset="0"/>
              </a:rPr>
              <a:t> </a:t>
            </a:r>
            <a:endParaRPr lang="en-ZA" sz="1800" dirty="0">
              <a:solidFill>
                <a:srgbClr val="000000"/>
              </a:solidFill>
              <a:effectLst/>
              <a:latin typeface="Times New Roman" panose="02020603050405020304" pitchFamily="18" charset="0"/>
              <a:ea typeface="Times New Roman" panose="02020603050405020304" pitchFamily="18" charset="0"/>
            </a:endParaRPr>
          </a:p>
          <a:p>
            <a:endParaRPr lang="en-ZA" dirty="0"/>
          </a:p>
        </p:txBody>
      </p:sp>
    </p:spTree>
    <p:extLst>
      <p:ext uri="{BB962C8B-B14F-4D97-AF65-F5344CB8AC3E}">
        <p14:creationId xmlns:p14="http://schemas.microsoft.com/office/powerpoint/2010/main" val="1036721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A562F59F-2708-43C5-A47C-1711C9C0D102}"/>
              </a:ext>
            </a:extLst>
          </p:cNvPr>
          <p:cNvGraphicFramePr>
            <a:graphicFrameLocks noGrp="1"/>
          </p:cNvGraphicFramePr>
          <p:nvPr>
            <p:extLst>
              <p:ext uri="{D42A27DB-BD31-4B8C-83A1-F6EECF244321}">
                <p14:modId xmlns:p14="http://schemas.microsoft.com/office/powerpoint/2010/main" val="4132349273"/>
              </p:ext>
            </p:extLst>
          </p:nvPr>
        </p:nvGraphicFramePr>
        <p:xfrm>
          <a:off x="1463042" y="1054597"/>
          <a:ext cx="8029503" cy="2558975"/>
        </p:xfrm>
        <a:graphic>
          <a:graphicData uri="http://schemas.openxmlformats.org/drawingml/2006/table">
            <a:tbl>
              <a:tblPr firstRow="1" firstCol="1" bandRow="1">
                <a:tableStyleId>{5C22544A-7EE6-4342-B048-85BDC9FD1C3A}</a:tableStyleId>
              </a:tblPr>
              <a:tblGrid>
                <a:gridCol w="8029503">
                  <a:extLst>
                    <a:ext uri="{9D8B030D-6E8A-4147-A177-3AD203B41FA5}">
                      <a16:colId xmlns:a16="http://schemas.microsoft.com/office/drawing/2014/main" val="3585082444"/>
                    </a:ext>
                  </a:extLst>
                </a:gridCol>
              </a:tblGrid>
              <a:tr h="341767">
                <a:tc>
                  <a:txBody>
                    <a:bodyPr/>
                    <a:lstStyle/>
                    <a:p>
                      <a:pPr marL="342900" lvl="0" indent="-342900">
                        <a:lnSpc>
                          <a:spcPct val="107000"/>
                        </a:lnSpc>
                        <a:spcAft>
                          <a:spcPts val="130"/>
                        </a:spcAft>
                        <a:buFont typeface="+mj-lt"/>
                        <a:buAutoNum type="alphaUcPeriod"/>
                      </a:pPr>
                      <a:r>
                        <a:rPr lang="en-ZA" sz="1800" dirty="0">
                          <a:solidFill>
                            <a:schemeClr val="tx1"/>
                          </a:solidFill>
                          <a:effectLst/>
                          <a:latin typeface="Rockwell" panose="02060603020205020403" pitchFamily="18" charset="0"/>
                        </a:rPr>
                        <a:t>1er PILLIER:</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nchor="b">
                    <a:solidFill>
                      <a:schemeClr val="tx2">
                        <a:lumMod val="40000"/>
                        <a:lumOff val="60000"/>
                      </a:schemeClr>
                    </a:solidFill>
                  </a:tcPr>
                </a:tc>
                <a:extLst>
                  <a:ext uri="{0D108BD9-81ED-4DB2-BD59-A6C34878D82A}">
                    <a16:rowId xmlns:a16="http://schemas.microsoft.com/office/drawing/2014/main" val="1951985725"/>
                  </a:ext>
                </a:extLst>
              </a:tr>
              <a:tr h="341767">
                <a:tc>
                  <a:txBody>
                    <a:bodyPr/>
                    <a:lstStyle/>
                    <a:p>
                      <a:pPr marL="33655">
                        <a:lnSpc>
                          <a:spcPct val="107000"/>
                        </a:lnSpc>
                        <a:spcAft>
                          <a:spcPts val="130"/>
                        </a:spcAft>
                      </a:pPr>
                      <a:r>
                        <a:rPr lang="en-ZA" sz="1800" dirty="0">
                          <a:solidFill>
                            <a:schemeClr val="tx1"/>
                          </a:solidFill>
                          <a:effectLst/>
                          <a:latin typeface="Rockwell" panose="02060603020205020403" pitchFamily="18" charset="0"/>
                        </a:rPr>
                        <a:t>1.1. DOMAINE SECTORIEL: -</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nchor="b">
                    <a:solidFill>
                      <a:schemeClr val="tx2">
                        <a:lumMod val="40000"/>
                        <a:lumOff val="60000"/>
                      </a:schemeClr>
                    </a:solidFill>
                  </a:tcPr>
                </a:tc>
                <a:extLst>
                  <a:ext uri="{0D108BD9-81ED-4DB2-BD59-A6C34878D82A}">
                    <a16:rowId xmlns:a16="http://schemas.microsoft.com/office/drawing/2014/main" val="1524100851"/>
                  </a:ext>
                </a:extLst>
              </a:tr>
              <a:tr h="352656">
                <a:tc>
                  <a:txBody>
                    <a:bodyPr/>
                    <a:lstStyle/>
                    <a:p>
                      <a:pPr marL="22225">
                        <a:lnSpc>
                          <a:spcPct val="107000"/>
                        </a:lnSpc>
                        <a:spcAft>
                          <a:spcPts val="800"/>
                        </a:spcAft>
                      </a:pPr>
                      <a:r>
                        <a:rPr lang="fr-FR" sz="1800" dirty="0">
                          <a:solidFill>
                            <a:schemeClr val="tx1"/>
                          </a:solidFill>
                          <a:effectLst/>
                          <a:latin typeface="Rockwell" panose="02060603020205020403" pitchFamily="18" charset="0"/>
                        </a:rPr>
                        <a:t>1.1.1 PROGRAMME : GESTION DES CATASTROPHES ET DES RISQUES</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nchor="ctr">
                    <a:solidFill>
                      <a:schemeClr val="tx2">
                        <a:lumMod val="40000"/>
                        <a:lumOff val="60000"/>
                      </a:schemeClr>
                    </a:solidFill>
                  </a:tcPr>
                </a:tc>
                <a:extLst>
                  <a:ext uri="{0D108BD9-81ED-4DB2-BD59-A6C34878D82A}">
                    <a16:rowId xmlns:a16="http://schemas.microsoft.com/office/drawing/2014/main" val="839071019"/>
                  </a:ext>
                </a:extLst>
              </a:tr>
              <a:tr h="388675">
                <a:tc>
                  <a:txBody>
                    <a:bodyPr/>
                    <a:lstStyle/>
                    <a:p>
                      <a:pPr marL="22225" algn="just">
                        <a:lnSpc>
                          <a:spcPct val="107000"/>
                        </a:lnSpc>
                        <a:spcAft>
                          <a:spcPts val="800"/>
                        </a:spcAft>
                      </a:pPr>
                      <a:r>
                        <a:rPr lang="fr-FR" sz="1800" dirty="0">
                          <a:solidFill>
                            <a:schemeClr val="tx1"/>
                          </a:solidFill>
                          <a:effectLst/>
                          <a:latin typeface="Rockwell" panose="02060603020205020403" pitchFamily="18" charset="0"/>
                        </a:rPr>
                        <a:t>PILIER (PQG - PLAN DU GOUVERNEMENT SUR 5 ANS) :</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nchor="ctr">
                    <a:solidFill>
                      <a:schemeClr val="tx2">
                        <a:lumMod val="40000"/>
                        <a:lumOff val="60000"/>
                      </a:schemeClr>
                    </a:solidFill>
                  </a:tcPr>
                </a:tc>
                <a:extLst>
                  <a:ext uri="{0D108BD9-81ED-4DB2-BD59-A6C34878D82A}">
                    <a16:rowId xmlns:a16="http://schemas.microsoft.com/office/drawing/2014/main" val="336560334"/>
                  </a:ext>
                </a:extLst>
              </a:tr>
              <a:tr h="532039">
                <a:tc>
                  <a:txBody>
                    <a:bodyPr/>
                    <a:lstStyle/>
                    <a:p>
                      <a:pPr marL="22225">
                        <a:lnSpc>
                          <a:spcPct val="107000"/>
                        </a:lnSpc>
                        <a:spcAft>
                          <a:spcPts val="800"/>
                        </a:spcAft>
                      </a:pPr>
                      <a:r>
                        <a:rPr lang="fr-FR" sz="1800" dirty="0">
                          <a:solidFill>
                            <a:schemeClr val="tx1"/>
                          </a:solidFill>
                          <a:effectLst/>
                          <a:latin typeface="Rockwell" panose="02060603020205020403" pitchFamily="18" charset="0"/>
                        </a:rPr>
                        <a:t>PQG PRIORITÉ III : ASSURER LA GESTION DURABLE DES RESSOURCES NATURELLES ET DE L'ENVIRONNEMENT</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solidFill>
                      <a:schemeClr val="tx2">
                        <a:lumMod val="40000"/>
                        <a:lumOff val="60000"/>
                      </a:schemeClr>
                    </a:solidFill>
                  </a:tcPr>
                </a:tc>
                <a:extLst>
                  <a:ext uri="{0D108BD9-81ED-4DB2-BD59-A6C34878D82A}">
                    <a16:rowId xmlns:a16="http://schemas.microsoft.com/office/drawing/2014/main" val="1390514063"/>
                  </a:ext>
                </a:extLst>
              </a:tr>
              <a:tr h="532039">
                <a:tc>
                  <a:txBody>
                    <a:bodyPr/>
                    <a:lstStyle/>
                    <a:p>
                      <a:pPr marL="22225">
                        <a:lnSpc>
                          <a:spcPct val="107000"/>
                        </a:lnSpc>
                        <a:spcAft>
                          <a:spcPts val="800"/>
                        </a:spcAft>
                      </a:pPr>
                      <a:r>
                        <a:rPr lang="fr-FR" sz="1800" dirty="0">
                          <a:solidFill>
                            <a:schemeClr val="tx1"/>
                          </a:solidFill>
                          <a:effectLst/>
                          <a:latin typeface="Rockwell" panose="02060603020205020403" pitchFamily="18" charset="0"/>
                        </a:rPr>
                        <a:t>UNITE RESPONSABLE : MAEFP (ministère de l’Administration de l'État et des Services Publics)</a:t>
                      </a:r>
                      <a:endParaRPr lang="en-ZA" sz="1800" dirty="0">
                        <a:solidFill>
                          <a:schemeClr val="tx1"/>
                        </a:solidFill>
                        <a:effectLst/>
                        <a:latin typeface="Rockwell" panose="02060603020205020403" pitchFamily="18" charset="0"/>
                        <a:ea typeface="Times New Roman" panose="02020603050405020304" pitchFamily="18" charset="0"/>
                        <a:cs typeface="Times New Roman" panose="02020603050405020304" pitchFamily="18" charset="0"/>
                      </a:endParaRPr>
                    </a:p>
                  </a:txBody>
                  <a:tcPr marL="15240" marR="43180" marT="0" marB="0">
                    <a:solidFill>
                      <a:schemeClr val="tx2">
                        <a:lumMod val="40000"/>
                        <a:lumOff val="60000"/>
                      </a:schemeClr>
                    </a:solidFill>
                  </a:tcPr>
                </a:tc>
                <a:extLst>
                  <a:ext uri="{0D108BD9-81ED-4DB2-BD59-A6C34878D82A}">
                    <a16:rowId xmlns:a16="http://schemas.microsoft.com/office/drawing/2014/main" val="3637072738"/>
                  </a:ext>
                </a:extLst>
              </a:tr>
            </a:tbl>
          </a:graphicData>
        </a:graphic>
      </p:graphicFrame>
      <p:sp>
        <p:nvSpPr>
          <p:cNvPr id="10" name="TextBox 9">
            <a:extLst>
              <a:ext uri="{FF2B5EF4-FFF2-40B4-BE49-F238E27FC236}">
                <a16:creationId xmlns:a16="http://schemas.microsoft.com/office/drawing/2014/main" id="{81A94A48-62F5-439F-B6B7-C7E4A93AC033}"/>
              </a:ext>
            </a:extLst>
          </p:cNvPr>
          <p:cNvSpPr txBox="1"/>
          <p:nvPr/>
        </p:nvSpPr>
        <p:spPr>
          <a:xfrm>
            <a:off x="1463042" y="3716442"/>
            <a:ext cx="8132372" cy="3317768"/>
          </a:xfrm>
          <a:prstGeom prst="rect">
            <a:avLst/>
          </a:prstGeom>
          <a:noFill/>
        </p:spPr>
        <p:txBody>
          <a:bodyPr wrap="square" rtlCol="0">
            <a:spAutoFit/>
          </a:bodyPr>
          <a:lstStyle/>
          <a:p>
            <a:pPr marL="265430" indent="-6350">
              <a:lnSpc>
                <a:spcPct val="112000"/>
              </a:lnSpc>
              <a:spcAft>
                <a:spcPts val="20"/>
              </a:spcAft>
            </a:pPr>
            <a:r>
              <a:rPr lang="fr-FR" sz="1800" dirty="0">
                <a:solidFill>
                  <a:srgbClr val="000000"/>
                </a:solidFill>
                <a:effectLst/>
                <a:latin typeface="Times New Roman" panose="02020603050405020304" pitchFamily="18" charset="0"/>
                <a:ea typeface="Times New Roman" panose="02020603050405020304" pitchFamily="18" charset="0"/>
              </a:rPr>
              <a:t> </a:t>
            </a:r>
            <a:endParaRPr lang="en-ZA" sz="1800" dirty="0">
              <a:solidFill>
                <a:srgbClr val="000000"/>
              </a:solidFill>
              <a:effectLst/>
              <a:latin typeface="Times New Roman" panose="02020603050405020304" pitchFamily="18" charset="0"/>
              <a:ea typeface="Times New Roman" panose="02020603050405020304" pitchFamily="18" charset="0"/>
            </a:endParaRPr>
          </a:p>
          <a:p>
            <a:pPr>
              <a:lnSpc>
                <a:spcPct val="107000"/>
              </a:lnSpc>
              <a:spcAft>
                <a:spcPts val="145"/>
              </a:spcAft>
            </a:pPr>
            <a:r>
              <a:rPr lang="fr-FR" sz="1400" b="1" dirty="0">
                <a:solidFill>
                  <a:srgbClr val="000000"/>
                </a:solidFill>
                <a:effectLst/>
                <a:latin typeface="Rockwell" panose="02060603020205020403" pitchFamily="18" charset="0"/>
                <a:ea typeface="Times New Roman" panose="02020603050405020304" pitchFamily="18" charset="0"/>
              </a:rPr>
              <a:t>OBJECTIF DU PROGRAMME :</a:t>
            </a:r>
            <a:endParaRPr lang="en-ZA" sz="14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400" dirty="0">
                <a:solidFill>
                  <a:srgbClr val="000000"/>
                </a:solidFill>
                <a:effectLst/>
                <a:latin typeface="Rockwell" panose="02060603020205020403" pitchFamily="18" charset="0"/>
                <a:ea typeface="Times New Roman" panose="02020603050405020304" pitchFamily="18" charset="0"/>
              </a:rPr>
              <a:t> </a:t>
            </a:r>
            <a:endParaRPr lang="en-ZA" sz="14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400" dirty="0">
                <a:solidFill>
                  <a:srgbClr val="000000"/>
                </a:solidFill>
                <a:effectLst/>
                <a:latin typeface="Rockwell" panose="02060603020205020403" pitchFamily="18" charset="0"/>
                <a:ea typeface="Times New Roman" panose="02020603050405020304" pitchFamily="18" charset="0"/>
              </a:rPr>
              <a:t>• Réduire la vulnérabilité des communautés, de l'économie et des infrastructures au climat, aux catastrophes naturelles et aux risques anthropiques.</a:t>
            </a:r>
            <a:endParaRPr lang="en-ZA" sz="14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400" b="1" dirty="0">
                <a:solidFill>
                  <a:srgbClr val="000000"/>
                </a:solidFill>
                <a:effectLst/>
                <a:latin typeface="Rockwell" panose="02060603020205020403" pitchFamily="18" charset="0"/>
                <a:ea typeface="Times New Roman" panose="02020603050405020304" pitchFamily="18" charset="0"/>
              </a:rPr>
              <a:t> </a:t>
            </a:r>
            <a:endParaRPr lang="en-ZA" sz="14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400" b="1" dirty="0">
                <a:solidFill>
                  <a:srgbClr val="000000"/>
                </a:solidFill>
                <a:effectLst/>
                <a:latin typeface="Rockwell" panose="02060603020205020403" pitchFamily="18" charset="0"/>
                <a:ea typeface="Times New Roman" panose="02020603050405020304" pitchFamily="18" charset="0"/>
              </a:rPr>
              <a:t>INDICATEURS DE RÉSULTATS :</a:t>
            </a:r>
            <a:endParaRPr lang="en-ZA" sz="14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400" b="1" dirty="0">
                <a:solidFill>
                  <a:srgbClr val="000000"/>
                </a:solidFill>
                <a:effectLst/>
                <a:latin typeface="Rockwell" panose="02060603020205020403" pitchFamily="18" charset="0"/>
                <a:ea typeface="Times New Roman" panose="02020603050405020304" pitchFamily="18" charset="0"/>
              </a:rPr>
              <a:t> </a:t>
            </a:r>
            <a:endParaRPr lang="en-ZA" sz="14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400" dirty="0">
                <a:solidFill>
                  <a:srgbClr val="000000"/>
                </a:solidFill>
                <a:effectLst/>
                <a:latin typeface="Rockwell" panose="02060603020205020403" pitchFamily="18" charset="0"/>
                <a:ea typeface="Times New Roman" panose="02020603050405020304" pitchFamily="18" charset="0"/>
              </a:rPr>
              <a:t>199. Augmentation du nombre cumulé d'acteurs clés formés dans le cycle complet de gestion des catastrophes ;</a:t>
            </a:r>
            <a:endParaRPr lang="en-ZA" sz="1400" dirty="0">
              <a:solidFill>
                <a:srgbClr val="000000"/>
              </a:solidFill>
              <a:effectLst/>
              <a:latin typeface="Rockwell" panose="02060603020205020403" pitchFamily="18" charset="0"/>
              <a:ea typeface="Times New Roman" panose="02020603050405020304" pitchFamily="18" charset="0"/>
            </a:endParaRPr>
          </a:p>
          <a:p>
            <a:pPr>
              <a:lnSpc>
                <a:spcPct val="107000"/>
              </a:lnSpc>
              <a:spcAft>
                <a:spcPts val="145"/>
              </a:spcAft>
            </a:pPr>
            <a:r>
              <a:rPr lang="fr-FR" sz="1400" dirty="0">
                <a:solidFill>
                  <a:srgbClr val="000000"/>
                </a:solidFill>
                <a:effectLst/>
                <a:latin typeface="Rockwell" panose="02060603020205020403" pitchFamily="18" charset="0"/>
                <a:ea typeface="Times New Roman" panose="02020603050405020304" pitchFamily="18" charset="0"/>
              </a:rPr>
              <a:t>200. Diminution du nombre de décès et de disparus attribués aux catastrophes naturelles pour 100 000 habitants (source ODD).</a:t>
            </a:r>
            <a:endParaRPr lang="en-ZA" sz="1400" dirty="0">
              <a:solidFill>
                <a:srgbClr val="000000"/>
              </a:solidFill>
              <a:effectLst/>
              <a:latin typeface="Rockwell" panose="02060603020205020403" pitchFamily="18" charset="0"/>
              <a:ea typeface="Times New Roman" panose="02020603050405020304" pitchFamily="18" charset="0"/>
            </a:endParaRPr>
          </a:p>
          <a:p>
            <a:endParaRPr lang="en-ZA" dirty="0"/>
          </a:p>
        </p:txBody>
      </p:sp>
    </p:spTree>
    <p:extLst>
      <p:ext uri="{BB962C8B-B14F-4D97-AF65-F5344CB8AC3E}">
        <p14:creationId xmlns:p14="http://schemas.microsoft.com/office/powerpoint/2010/main" val="2276269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5794" name="Rectangle 2">
            <a:extLst>
              <a:ext uri="{FF2B5EF4-FFF2-40B4-BE49-F238E27FC236}">
                <a16:creationId xmlns:a16="http://schemas.microsoft.com/office/drawing/2014/main" id="{A162AA61-8E32-47B5-ADCB-D1C908834E1F}"/>
              </a:ext>
            </a:extLst>
          </p:cNvPr>
          <p:cNvSpPr>
            <a:spLocks noGrp="1" noChangeArrowheads="1"/>
          </p:cNvSpPr>
          <p:nvPr>
            <p:ph type="title"/>
          </p:nvPr>
        </p:nvSpPr>
        <p:spPr>
          <a:xfrm>
            <a:off x="615950" y="1063625"/>
            <a:ext cx="10661650" cy="701675"/>
          </a:xfrm>
        </p:spPr>
        <p:txBody>
          <a:bodyPr rtlCol="0">
            <a:normAutofit/>
          </a:bodyPr>
          <a:lstStyle/>
          <a:p>
            <a:pPr marL="182563" indent="-182563">
              <a:lnSpc>
                <a:spcPct val="140000"/>
              </a:lnSpc>
              <a:spcBef>
                <a:spcPts val="1200"/>
              </a:spcBef>
              <a:buClr>
                <a:schemeClr val="accent1">
                  <a:lumMod val="75000"/>
                </a:schemeClr>
              </a:buClr>
              <a:buSzPct val="85000"/>
              <a:buFont typeface="Wingdings" pitchFamily="2" charset="2"/>
              <a:buChar char="q"/>
              <a:defRPr/>
            </a:pPr>
            <a:r>
              <a:rPr lang="en-US" altLang="zh-CN" sz="2000" b="1" dirty="0">
                <a:latin typeface="+mn-lt"/>
                <a:ea typeface="+mn-ea"/>
                <a:cs typeface="+mn-cs"/>
              </a:rPr>
              <a:t>CLASSEMENT FONCTIONNEL</a:t>
            </a:r>
            <a:endParaRPr lang="en-US" altLang="en-US" sz="2200" b="1" dirty="0">
              <a:latin typeface="+mn-lt"/>
              <a:ea typeface="+mn-ea"/>
              <a:cs typeface="+mn-cs"/>
            </a:endParaRPr>
          </a:p>
        </p:txBody>
      </p:sp>
      <p:sp>
        <p:nvSpPr>
          <p:cNvPr id="15363" name="Espaço Reservado para Número de Slid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defRPr sz="2000">
                <a:solidFill>
                  <a:schemeClr val="tx1"/>
                </a:solidFill>
                <a:latin typeface="Calibri" pitchFamily="34" charset="0"/>
              </a:defRPr>
            </a:lvl6pPr>
            <a:lvl7pPr defTabSz="457200" eaLnBrk="0" fontAlgn="base" hangingPunct="0">
              <a:spcAft>
                <a:spcPct val="0"/>
              </a:spcAft>
              <a:defRPr sz="2000">
                <a:solidFill>
                  <a:schemeClr val="tx1"/>
                </a:solidFill>
                <a:latin typeface="Calibri" pitchFamily="34" charset="0"/>
              </a:defRPr>
            </a:lvl7pPr>
            <a:lvl8pPr defTabSz="457200" eaLnBrk="0" fontAlgn="base" hangingPunct="0">
              <a:spcAft>
                <a:spcPct val="0"/>
              </a:spcAft>
              <a:defRPr sz="2000">
                <a:solidFill>
                  <a:schemeClr val="tx1"/>
                </a:solidFill>
                <a:latin typeface="Calibri" pitchFamily="34" charset="0"/>
              </a:defRPr>
            </a:lvl8pPr>
            <a:lvl9pPr defTabSz="457200" eaLnBrk="0" fontAlgn="base" hangingPunct="0">
              <a:spcAft>
                <a:spcPct val="0"/>
              </a:spcAft>
              <a:defRPr sz="2000">
                <a:solidFill>
                  <a:schemeClr val="tx1"/>
                </a:solidFill>
                <a:latin typeface="Calibri" pitchFamily="34" charset="0"/>
              </a:defRPr>
            </a:lvl9pPr>
          </a:lstStyle>
          <a:p>
            <a:fld id="{BC54DEAA-EB47-4A14-AB88-305656BF058C}" type="slidenum">
              <a:rPr lang="en-US" altLang="en-US" sz="1200">
                <a:solidFill>
                  <a:srgbClr val="045C75"/>
                </a:solidFill>
                <a:latin typeface="Rockwell" pitchFamily="18" charset="0"/>
              </a:rPr>
              <a:pPr/>
              <a:t>15</a:t>
            </a:fld>
            <a:endParaRPr lang="en-US" altLang="en-US" sz="1200">
              <a:solidFill>
                <a:srgbClr val="045C75"/>
              </a:solidFill>
              <a:latin typeface="Rockwell" pitchFamily="18" charset="0"/>
            </a:endParaRPr>
          </a:p>
        </p:txBody>
      </p:sp>
      <p:sp>
        <p:nvSpPr>
          <p:cNvPr id="55" name="Rectangle 2">
            <a:extLst>
              <a:ext uri="{FF2B5EF4-FFF2-40B4-BE49-F238E27FC236}">
                <a16:creationId xmlns:a16="http://schemas.microsoft.com/office/drawing/2014/main" id="{DF300314-48DC-4FF1-B723-14C6A90A3068}"/>
              </a:ext>
            </a:extLst>
          </p:cNvPr>
          <p:cNvSpPr txBox="1">
            <a:spLocks noChangeArrowheads="1"/>
          </p:cNvSpPr>
          <p:nvPr/>
        </p:nvSpPr>
        <p:spPr>
          <a:xfrm>
            <a:off x="476250" y="1571625"/>
            <a:ext cx="11430000" cy="3929063"/>
          </a:xfrm>
          <a:prstGeom prst="rect">
            <a:avLst/>
          </a:prstGeom>
        </p:spPr>
        <p:txBody>
          <a:bodyPr anchor="ctr">
            <a:normAutofit/>
          </a:bodyPr>
          <a:lstStyle/>
          <a:p>
            <a:pPr>
              <a:defRPr/>
            </a:pPr>
            <a:endParaRPr lang="pt-BR" dirty="0">
              <a:solidFill>
                <a:srgbClr val="C00000"/>
              </a:solidFill>
              <a:effectLst>
                <a:outerShdw blurRad="38100" dist="38100" dir="2700000" algn="tl">
                  <a:srgbClr val="000000">
                    <a:alpha val="43137"/>
                  </a:srgbClr>
                </a:outerShdw>
              </a:effectLst>
            </a:endParaRPr>
          </a:p>
        </p:txBody>
      </p:sp>
      <p:pic>
        <p:nvPicPr>
          <p:cNvPr id="15365" name="Picture 3993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9550" y="0"/>
            <a:ext cx="1009650"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3994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888663" y="0"/>
            <a:ext cx="11430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Slide Number Placehold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defRPr sz="2000">
                <a:solidFill>
                  <a:schemeClr val="tx1"/>
                </a:solidFill>
                <a:latin typeface="Calibri" pitchFamily="34" charset="0"/>
              </a:defRPr>
            </a:lvl6pPr>
            <a:lvl7pPr defTabSz="457200" eaLnBrk="0" fontAlgn="base" hangingPunct="0">
              <a:spcAft>
                <a:spcPct val="0"/>
              </a:spcAft>
              <a:defRPr sz="2000">
                <a:solidFill>
                  <a:schemeClr val="tx1"/>
                </a:solidFill>
                <a:latin typeface="Calibri" pitchFamily="34" charset="0"/>
              </a:defRPr>
            </a:lvl7pPr>
            <a:lvl8pPr defTabSz="457200" eaLnBrk="0" fontAlgn="base" hangingPunct="0">
              <a:spcAft>
                <a:spcPct val="0"/>
              </a:spcAft>
              <a:defRPr sz="2000">
                <a:solidFill>
                  <a:schemeClr val="tx1"/>
                </a:solidFill>
                <a:latin typeface="Calibri" pitchFamily="34" charset="0"/>
              </a:defRPr>
            </a:lvl8pPr>
            <a:lvl9pPr defTabSz="457200" eaLnBrk="0" fontAlgn="base" hangingPunct="0">
              <a:spcAft>
                <a:spcPct val="0"/>
              </a:spcAft>
              <a:defRPr sz="2000">
                <a:solidFill>
                  <a:schemeClr val="tx1"/>
                </a:solidFill>
                <a:latin typeface="Calibri" pitchFamily="34" charset="0"/>
              </a:defRPr>
            </a:lvl9pPr>
          </a:lstStyle>
          <a:p>
            <a:pPr algn="ctr" eaLnBrk="1" hangingPunct="1"/>
            <a:fld id="{1D3F2427-3C95-48FA-B788-6FBCE4A21171}" type="slidenum">
              <a:rPr lang="pt-PT" altLang="en-US" sz="1400" b="1">
                <a:solidFill>
                  <a:srgbClr val="FFFFFF"/>
                </a:solidFill>
                <a:latin typeface="Times New Roman" pitchFamily="18" charset="0"/>
              </a:rPr>
              <a:pPr algn="ctr" eaLnBrk="1" hangingPunct="1"/>
              <a:t>15</a:t>
            </a:fld>
            <a:endParaRPr lang="pt-PT" altLang="en-US" sz="1400" b="1">
              <a:solidFill>
                <a:srgbClr val="FFFFFF"/>
              </a:solidFill>
              <a:latin typeface="Times New Roman" pitchFamily="18" charset="0"/>
            </a:endParaRPr>
          </a:p>
        </p:txBody>
      </p:sp>
      <p:sp>
        <p:nvSpPr>
          <p:cNvPr id="15368" name="Text Box 3"/>
          <p:cNvSpPr txBox="1">
            <a:spLocks noChangeArrowheads="1"/>
          </p:cNvSpPr>
          <p:nvPr/>
        </p:nvSpPr>
        <p:spPr bwMode="auto">
          <a:xfrm>
            <a:off x="3810000" y="4648200"/>
            <a:ext cx="1524000" cy="4572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defRPr sz="2000">
                <a:solidFill>
                  <a:schemeClr val="tx1"/>
                </a:solidFill>
                <a:latin typeface="Calibri" pitchFamily="34" charset="0"/>
              </a:defRPr>
            </a:lvl6pPr>
            <a:lvl7pPr defTabSz="457200" eaLnBrk="0" fontAlgn="base" hangingPunct="0">
              <a:spcAft>
                <a:spcPct val="0"/>
              </a:spcAft>
              <a:defRPr sz="2000">
                <a:solidFill>
                  <a:schemeClr val="tx1"/>
                </a:solidFill>
                <a:latin typeface="Calibri" pitchFamily="34" charset="0"/>
              </a:defRPr>
            </a:lvl7pPr>
            <a:lvl8pPr defTabSz="457200" eaLnBrk="0" fontAlgn="base" hangingPunct="0">
              <a:spcAft>
                <a:spcPct val="0"/>
              </a:spcAft>
              <a:defRPr sz="2000">
                <a:solidFill>
                  <a:schemeClr val="tx1"/>
                </a:solidFill>
                <a:latin typeface="Calibri" pitchFamily="34" charset="0"/>
              </a:defRPr>
            </a:lvl8pPr>
            <a:lvl9pPr defTabSz="457200" eaLnBrk="0" fontAlgn="base" hangingPunct="0">
              <a:spcAft>
                <a:spcPct val="0"/>
              </a:spcAft>
              <a:defRPr sz="2000">
                <a:solidFill>
                  <a:schemeClr val="tx1"/>
                </a:solidFill>
                <a:latin typeface="Calibri" pitchFamily="34" charset="0"/>
              </a:defRPr>
            </a:lvl9pPr>
          </a:lstStyle>
          <a:p>
            <a:pPr>
              <a:spcBef>
                <a:spcPct val="50000"/>
              </a:spcBef>
            </a:pPr>
            <a:endParaRPr lang="pt-PT" altLang="en-US" sz="1800">
              <a:latin typeface="Times New Roman" pitchFamily="18" charset="0"/>
            </a:endParaRPr>
          </a:p>
        </p:txBody>
      </p:sp>
      <p:sp>
        <p:nvSpPr>
          <p:cNvPr id="15369" name="Text Box 4"/>
          <p:cNvSpPr txBox="1">
            <a:spLocks noChangeArrowheads="1"/>
          </p:cNvSpPr>
          <p:nvPr/>
        </p:nvSpPr>
        <p:spPr bwMode="auto">
          <a:xfrm>
            <a:off x="454025" y="1571625"/>
            <a:ext cx="10823575" cy="4714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marL="1828800" defTabSz="457200">
              <a:defRPr sz="2000">
                <a:solidFill>
                  <a:schemeClr val="tx1"/>
                </a:solidFill>
                <a:latin typeface="Calibri" pitchFamily="34" charset="0"/>
              </a:defRPr>
            </a:lvl5pPr>
            <a:lvl6pPr marL="2286000" defTabSz="457200" eaLnBrk="0" fontAlgn="base" hangingPunct="0">
              <a:spcAft>
                <a:spcPct val="0"/>
              </a:spcAft>
              <a:defRPr sz="2000">
                <a:solidFill>
                  <a:schemeClr val="tx1"/>
                </a:solidFill>
                <a:latin typeface="Calibri" pitchFamily="34" charset="0"/>
              </a:defRPr>
            </a:lvl6pPr>
            <a:lvl7pPr marL="2743200" defTabSz="457200" eaLnBrk="0" fontAlgn="base" hangingPunct="0">
              <a:spcAft>
                <a:spcPct val="0"/>
              </a:spcAft>
              <a:defRPr sz="2000">
                <a:solidFill>
                  <a:schemeClr val="tx1"/>
                </a:solidFill>
                <a:latin typeface="Calibri" pitchFamily="34" charset="0"/>
              </a:defRPr>
            </a:lvl7pPr>
            <a:lvl8pPr marL="3200400" defTabSz="457200" eaLnBrk="0" fontAlgn="base" hangingPunct="0">
              <a:spcAft>
                <a:spcPct val="0"/>
              </a:spcAft>
              <a:defRPr sz="2000">
                <a:solidFill>
                  <a:schemeClr val="tx1"/>
                </a:solidFill>
                <a:latin typeface="Calibri" pitchFamily="34" charset="0"/>
              </a:defRPr>
            </a:lvl8pPr>
            <a:lvl9pPr marL="3657600" defTabSz="457200" eaLnBrk="0" fontAlgn="base" hangingPunct="0">
              <a:spcAft>
                <a:spcPct val="0"/>
              </a:spcAft>
              <a:defRPr sz="2000">
                <a:solidFill>
                  <a:schemeClr val="tx1"/>
                </a:solidFill>
                <a:latin typeface="Calibri" pitchFamily="34" charset="0"/>
              </a:defRPr>
            </a:lvl9pPr>
          </a:lstStyle>
          <a:p>
            <a:pPr algn="just">
              <a:spcBef>
                <a:spcPct val="50000"/>
              </a:spcBef>
              <a:buClr>
                <a:schemeClr val="hlink"/>
              </a:buClr>
              <a:buFont typeface="Wingdings" pitchFamily="2" charset="2"/>
              <a:buNone/>
            </a:pPr>
            <a:r>
              <a:rPr lang="fr-FR" altLang="zh-CN" sz="2400" dirty="0">
                <a:latin typeface="Rockwell" pitchFamily="18" charset="0"/>
                <a:cs typeface="方正姚体"/>
              </a:rPr>
              <a:t>L'objectif est de regrouper les dépenses publiques en domaines d'action gouvernementale.</a:t>
            </a:r>
          </a:p>
          <a:p>
            <a:pPr algn="just">
              <a:spcBef>
                <a:spcPct val="50000"/>
              </a:spcBef>
              <a:buClr>
                <a:schemeClr val="hlink"/>
              </a:buClr>
              <a:buFont typeface="Wingdings" pitchFamily="2" charset="2"/>
              <a:buNone/>
            </a:pPr>
            <a:r>
              <a:rPr lang="en-ZA" altLang="zh-CN" sz="2400" b="1" dirty="0">
                <a:latin typeface="Rockwell" pitchFamily="18" charset="0"/>
                <a:cs typeface="方正姚体"/>
              </a:rPr>
              <a:t>NIVEAU 1 </a:t>
            </a:r>
            <a:r>
              <a:rPr lang="en-ZA" altLang="zh-CN" sz="2400" dirty="0">
                <a:latin typeface="Rockwell" pitchFamily="18" charset="0"/>
                <a:cs typeface="方正姚体"/>
              </a:rPr>
              <a:t>– </a:t>
            </a:r>
            <a:r>
              <a:rPr lang="en-ZA" altLang="zh-CN" sz="2400" b="1" dirty="0">
                <a:latin typeface="Rockwell" pitchFamily="18" charset="0"/>
                <a:cs typeface="方正姚体"/>
              </a:rPr>
              <a:t>FONCTION</a:t>
            </a:r>
          </a:p>
          <a:p>
            <a:pPr lvl="4">
              <a:lnSpc>
                <a:spcPct val="70000"/>
              </a:lnSpc>
              <a:spcBef>
                <a:spcPct val="50000"/>
              </a:spcBef>
              <a:buClr>
                <a:schemeClr val="hlink"/>
              </a:buClr>
              <a:buFont typeface="Wingdings" pitchFamily="2" charset="2"/>
              <a:buNone/>
            </a:pPr>
            <a:r>
              <a:rPr lang="fr-FR" altLang="zh-CN" sz="1800" b="1" dirty="0">
                <a:latin typeface="Rockwell" pitchFamily="18" charset="0"/>
                <a:cs typeface="方正姚体"/>
              </a:rPr>
              <a:t>01 - Services publics généraux</a:t>
            </a:r>
          </a:p>
          <a:p>
            <a:pPr lvl="4">
              <a:lnSpc>
                <a:spcPct val="70000"/>
              </a:lnSpc>
              <a:spcBef>
                <a:spcPct val="50000"/>
              </a:spcBef>
              <a:buClr>
                <a:schemeClr val="hlink"/>
              </a:buClr>
              <a:buFont typeface="Wingdings" pitchFamily="2" charset="2"/>
              <a:buNone/>
            </a:pPr>
            <a:r>
              <a:rPr lang="fr-FR" altLang="zh-CN" sz="1800" b="1" dirty="0">
                <a:latin typeface="Rockwell" pitchFamily="18" charset="0"/>
                <a:cs typeface="方正姚体"/>
              </a:rPr>
              <a:t>02 – Défense</a:t>
            </a:r>
          </a:p>
          <a:p>
            <a:pPr lvl="4">
              <a:lnSpc>
                <a:spcPct val="70000"/>
              </a:lnSpc>
              <a:spcBef>
                <a:spcPct val="50000"/>
              </a:spcBef>
              <a:buClr>
                <a:schemeClr val="hlink"/>
              </a:buClr>
              <a:buFont typeface="Wingdings" pitchFamily="2" charset="2"/>
              <a:buNone/>
            </a:pPr>
            <a:r>
              <a:rPr lang="fr-FR" altLang="zh-CN" sz="1800" b="1" dirty="0">
                <a:latin typeface="Rockwell" pitchFamily="18" charset="0"/>
                <a:cs typeface="方正姚体"/>
              </a:rPr>
              <a:t>03 – Sécurité et l’ordre public</a:t>
            </a:r>
          </a:p>
          <a:p>
            <a:pPr lvl="4">
              <a:lnSpc>
                <a:spcPct val="70000"/>
              </a:lnSpc>
              <a:spcBef>
                <a:spcPct val="50000"/>
              </a:spcBef>
              <a:buClr>
                <a:schemeClr val="hlink"/>
              </a:buClr>
              <a:buFont typeface="Wingdings" pitchFamily="2" charset="2"/>
              <a:buNone/>
            </a:pPr>
            <a:r>
              <a:rPr lang="fr-FR" altLang="zh-CN" sz="1800" b="1" dirty="0">
                <a:latin typeface="Rockwell" pitchFamily="18" charset="0"/>
                <a:cs typeface="方正姚体"/>
              </a:rPr>
              <a:t>04 – Affaires économiques</a:t>
            </a:r>
          </a:p>
          <a:p>
            <a:pPr lvl="4">
              <a:lnSpc>
                <a:spcPct val="70000"/>
              </a:lnSpc>
              <a:spcBef>
                <a:spcPct val="50000"/>
              </a:spcBef>
              <a:buClr>
                <a:schemeClr val="hlink"/>
              </a:buClr>
              <a:buFont typeface="Wingdings" pitchFamily="2" charset="2"/>
              <a:buNone/>
            </a:pPr>
            <a:r>
              <a:rPr lang="fr-FR" altLang="zh-CN" sz="1800" b="1" dirty="0">
                <a:solidFill>
                  <a:srgbClr val="FF0000"/>
                </a:solidFill>
                <a:latin typeface="Rockwell" pitchFamily="18" charset="0"/>
                <a:cs typeface="方正姚体"/>
              </a:rPr>
              <a:t>05 – Adaptation au changement climatique</a:t>
            </a:r>
          </a:p>
          <a:p>
            <a:pPr lvl="4">
              <a:lnSpc>
                <a:spcPct val="70000"/>
              </a:lnSpc>
              <a:spcBef>
                <a:spcPct val="50000"/>
              </a:spcBef>
              <a:buClr>
                <a:schemeClr val="hlink"/>
              </a:buClr>
              <a:buFont typeface="Wingdings" pitchFamily="2" charset="2"/>
              <a:buNone/>
            </a:pPr>
            <a:r>
              <a:rPr lang="fr-FR" altLang="zh-CN" sz="1800" b="1" dirty="0">
                <a:latin typeface="Rockwell" pitchFamily="18" charset="0"/>
                <a:cs typeface="方正姚体"/>
              </a:rPr>
              <a:t>06 – Logement et aménagement collectif</a:t>
            </a:r>
          </a:p>
          <a:p>
            <a:pPr lvl="4">
              <a:lnSpc>
                <a:spcPct val="70000"/>
              </a:lnSpc>
              <a:spcBef>
                <a:spcPct val="50000"/>
              </a:spcBef>
              <a:buClr>
                <a:schemeClr val="hlink"/>
              </a:buClr>
              <a:buFont typeface="Wingdings" pitchFamily="2" charset="2"/>
              <a:buNone/>
            </a:pPr>
            <a:r>
              <a:rPr lang="fr-FR" altLang="zh-CN" sz="1800" b="1" dirty="0">
                <a:latin typeface="Rockwell" pitchFamily="18" charset="0"/>
                <a:cs typeface="方正姚体"/>
              </a:rPr>
              <a:t>07 – La santé</a:t>
            </a:r>
          </a:p>
          <a:p>
            <a:pPr lvl="4">
              <a:lnSpc>
                <a:spcPct val="70000"/>
              </a:lnSpc>
              <a:spcBef>
                <a:spcPct val="50000"/>
              </a:spcBef>
              <a:buClr>
                <a:schemeClr val="hlink"/>
              </a:buClr>
              <a:buFont typeface="Wingdings" pitchFamily="2" charset="2"/>
              <a:buNone/>
            </a:pPr>
            <a:r>
              <a:rPr lang="fr-FR" altLang="zh-CN" sz="1800" b="1" dirty="0">
                <a:latin typeface="Rockwell" pitchFamily="18" charset="0"/>
                <a:cs typeface="方正姚体"/>
              </a:rPr>
              <a:t>08 – Loisirs, culture et religion</a:t>
            </a:r>
          </a:p>
          <a:p>
            <a:pPr lvl="4">
              <a:lnSpc>
                <a:spcPct val="70000"/>
              </a:lnSpc>
              <a:spcBef>
                <a:spcPct val="50000"/>
              </a:spcBef>
              <a:buClr>
                <a:schemeClr val="hlink"/>
              </a:buClr>
              <a:buFont typeface="Wingdings" pitchFamily="2" charset="2"/>
              <a:buNone/>
            </a:pPr>
            <a:r>
              <a:rPr lang="fr-FR" altLang="zh-CN" sz="1800" b="1" dirty="0">
                <a:latin typeface="Rockwell" pitchFamily="18" charset="0"/>
                <a:cs typeface="方正姚体"/>
              </a:rPr>
              <a:t>09 – Éducation </a:t>
            </a:r>
          </a:p>
          <a:p>
            <a:pPr lvl="4">
              <a:lnSpc>
                <a:spcPct val="70000"/>
              </a:lnSpc>
              <a:spcBef>
                <a:spcPct val="50000"/>
              </a:spcBef>
              <a:buClr>
                <a:schemeClr val="hlink"/>
              </a:buClr>
              <a:buFont typeface="Wingdings" pitchFamily="2" charset="2"/>
              <a:buNone/>
            </a:pPr>
            <a:r>
              <a:rPr lang="fr-FR" altLang="zh-CN" sz="1800" b="1" dirty="0">
                <a:solidFill>
                  <a:srgbClr val="FF0000"/>
                </a:solidFill>
                <a:latin typeface="Rockwell" pitchFamily="18" charset="0"/>
                <a:cs typeface="方正姚体"/>
              </a:rPr>
              <a:t>10 – Sécurité et action sociale</a:t>
            </a:r>
            <a:endParaRPr lang="en-ZA" altLang="zh-CN" sz="2400" dirty="0">
              <a:solidFill>
                <a:srgbClr val="FF0000"/>
              </a:solidFill>
              <a:latin typeface="Rockwell" pitchFamily="18" charset="0"/>
              <a:cs typeface="方正姚体"/>
            </a:endParaRPr>
          </a:p>
        </p:txBody>
      </p:sp>
      <p:sp>
        <p:nvSpPr>
          <p:cNvPr id="27659" name="Rectangle 19">
            <a:extLst>
              <a:ext uri="{FF2B5EF4-FFF2-40B4-BE49-F238E27FC236}">
                <a16:creationId xmlns:a16="http://schemas.microsoft.com/office/drawing/2014/main" id="{B82E5765-796A-41BE-B3B1-BB1000D395F1}"/>
              </a:ext>
            </a:extLst>
          </p:cNvPr>
          <p:cNvSpPr>
            <a:spLocks noChangeArrowheads="1"/>
          </p:cNvSpPr>
          <p:nvPr/>
        </p:nvSpPr>
        <p:spPr bwMode="auto">
          <a:xfrm>
            <a:off x="1350335" y="0"/>
            <a:ext cx="9101469" cy="808074"/>
          </a:xfrm>
          <a:prstGeom prst="rect">
            <a:avLst/>
          </a:prstGeom>
          <a:noFill/>
          <a:ln w="9525">
            <a:noFill/>
            <a:miter lim="800000"/>
            <a:headEnd/>
            <a:tailEnd/>
          </a:ln>
        </p:spPr>
        <p:txBody>
          <a:bodyPr lIns="92075" tIns="46038" rIns="92075" bIns="46038" anchor="b"/>
          <a:lstStyle/>
          <a:p>
            <a:pPr algn="ctr">
              <a:defRPr/>
            </a:pPr>
            <a:r>
              <a:rPr lang="pt-PT" altLang="zh-CN" sz="3500" b="1" cap="all" dirty="0">
                <a:blipFill>
                  <a:blip r:embed="rId4"/>
                  <a:tile tx="6350" ty="-127000" sx="65000" sy="64000" flip="none" algn="tl"/>
                </a:blipFill>
                <a:latin typeface="+mn-lt"/>
                <a:ea typeface="+mj-ea"/>
                <a:cs typeface="+mj-cs"/>
              </a:rPr>
              <a:t>CLASSEMENT BUDGÉTAIRE</a:t>
            </a:r>
          </a:p>
        </p:txBody>
      </p:sp>
    </p:spTree>
    <p:extLst>
      <p:ext uri="{BB962C8B-B14F-4D97-AF65-F5344CB8AC3E}">
        <p14:creationId xmlns:p14="http://schemas.microsoft.com/office/powerpoint/2010/main" val="3377668996"/>
      </p:ext>
    </p:extLst>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199745" y="1041400"/>
            <a:ext cx="6732587" cy="479425"/>
          </a:xfrm>
          <a:solidFill>
            <a:schemeClr val="bg1"/>
          </a:solidFill>
          <a:ln>
            <a:solidFill>
              <a:srgbClr val="333300"/>
            </a:solidFill>
            <a:miter lim="800000"/>
            <a:headEnd/>
            <a:tailEnd/>
          </a:ln>
        </p:spPr>
        <p:txBody>
          <a:bodyPr>
            <a:normAutofit/>
          </a:bodyPr>
          <a:lstStyle/>
          <a:p>
            <a:pPr algn="ctr" defTabSz="1087438" eaLnBrk="1" hangingPunct="1"/>
            <a:r>
              <a:rPr lang="fr-FR" altLang="pt-PT" sz="2400" b="1" dirty="0">
                <a:solidFill>
                  <a:srgbClr val="0033CC"/>
                </a:solidFill>
                <a:latin typeface="Arial Narrow" pitchFamily="34" charset="0"/>
              </a:rPr>
              <a:t>CLASSIFICATEURS – BASÉS SUR LES PROGRAMMES</a:t>
            </a:r>
            <a:endParaRPr lang="pt-PT" altLang="pt-PT" sz="2400" b="1" dirty="0">
              <a:solidFill>
                <a:srgbClr val="0033CC"/>
              </a:solidFill>
              <a:latin typeface="Arial Narrow" pitchFamily="34" charset="0"/>
            </a:endParaRPr>
          </a:p>
        </p:txBody>
      </p:sp>
      <p:sp>
        <p:nvSpPr>
          <p:cNvPr id="3789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28C1CC39-AC41-40D0-A8FF-EDCF8CB23BE2}" type="slidenum">
              <a:rPr lang="es-ES" altLang="en-US">
                <a:solidFill>
                  <a:srgbClr val="FFFFFF"/>
                </a:solidFill>
                <a:latin typeface="Arial" pitchFamily="34" charset="0"/>
                <a:cs typeface="Arial" pitchFamily="34" charset="0"/>
              </a:rPr>
              <a:pPr/>
              <a:t>16</a:t>
            </a:fld>
            <a:endParaRPr lang="es-ES" altLang="en-US" dirty="0">
              <a:solidFill>
                <a:srgbClr val="FFFFFF"/>
              </a:solidFill>
              <a:latin typeface="Arial" pitchFamily="34" charset="0"/>
              <a:cs typeface="Arial" pitchFamily="34" charset="0"/>
            </a:endParaRPr>
          </a:p>
        </p:txBody>
      </p:sp>
      <p:pic>
        <p:nvPicPr>
          <p:cNvPr id="37892" name="Picture 3" descr="Emblema.jpg (35623 bytes)"/>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7325" y="17463"/>
            <a:ext cx="89852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1734207" y="173421"/>
            <a:ext cx="7498850" cy="779209"/>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kumimoji="1" lang="fr-FR" altLang="pt-PT" sz="2800" b="1" dirty="0">
                <a:solidFill>
                  <a:schemeClr val="tx1"/>
                </a:solidFill>
                <a:latin typeface="Arial Narrow" panose="020B0606020202030204" pitchFamily="34" charset="0"/>
              </a:rPr>
              <a:t>Vision du sous-système de planification et de budgétisation (SPO)</a:t>
            </a:r>
            <a:endParaRPr lang="en-ZA" altLang="pt-PT" sz="2800" b="1" dirty="0">
              <a:solidFill>
                <a:schemeClr val="tx1"/>
              </a:solidFill>
              <a:latin typeface="Arial Narrow" panose="020B0606020202030204" pitchFamily="34" charset="0"/>
            </a:endParaRPr>
          </a:p>
        </p:txBody>
      </p:sp>
      <p:sp>
        <p:nvSpPr>
          <p:cNvPr id="2" name="Rectangle 1"/>
          <p:cNvSpPr/>
          <p:nvPr/>
        </p:nvSpPr>
        <p:spPr>
          <a:xfrm>
            <a:off x="798513" y="1520825"/>
            <a:ext cx="10555287" cy="4659737"/>
          </a:xfrm>
          <a:prstGeom prst="rect">
            <a:avLst/>
          </a:prstGeom>
        </p:spPr>
        <p:txBody>
          <a:bodyPr>
            <a:spAutoFit/>
          </a:bodyPr>
          <a:lstStyle/>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Piliers selon la Stratégie Nationale …………………….1</a:t>
            </a:r>
          </a:p>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Domaine sectoriel …………………………………………02</a:t>
            </a:r>
          </a:p>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Programme ……………………………………………….. MCA40</a:t>
            </a:r>
          </a:p>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Indicateur de résultat</a:t>
            </a:r>
          </a:p>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Sous-programme ………………………………………….01</a:t>
            </a:r>
          </a:p>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Indicateur de sortie</a:t>
            </a:r>
          </a:p>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Action;</a:t>
            </a:r>
          </a:p>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Projets …………………………..        MCA40-01-TUR-2015-0005</a:t>
            </a:r>
          </a:p>
          <a:p>
            <a:pPr marL="457200" indent="-457200" eaLnBrk="1" hangingPunct="1">
              <a:spcBef>
                <a:spcPct val="20000"/>
              </a:spcBef>
              <a:buClr>
                <a:schemeClr val="folHlink"/>
              </a:buClr>
              <a:buSzPct val="85000"/>
              <a:buFont typeface="Wingdings" panose="05000000000000000000" pitchFamily="2" charset="2"/>
              <a:buChar char="q"/>
              <a:defRPr/>
            </a:pPr>
            <a:r>
              <a:rPr lang="fr-FR" sz="2800" b="1" dirty="0">
                <a:latin typeface="Arial Narrow" panose="020B0606020202030204" pitchFamily="34" charset="0"/>
                <a:ea typeface="Verdana" panose="020B0604030504040204" pitchFamily="34" charset="0"/>
              </a:rPr>
              <a:t>Activités ………………………………….	   MAS-2019-OF01</a:t>
            </a:r>
            <a:endParaRPr lang="en-ZA" sz="2400" b="1" dirty="0">
              <a:solidFill>
                <a:srgbClr val="0070C0"/>
              </a:solidFill>
              <a:latin typeface="Arial Narrow" panose="020B0606020202030204" pitchFamily="34" charset="0"/>
              <a:ea typeface="Verdana" panose="020B0604030504040204" pitchFamily="34" charset="0"/>
            </a:endParaRPr>
          </a:p>
        </p:txBody>
      </p:sp>
      <p:sp>
        <p:nvSpPr>
          <p:cNvPr id="8" name="Rectangle 7"/>
          <p:cNvSpPr/>
          <p:nvPr/>
        </p:nvSpPr>
        <p:spPr>
          <a:xfrm>
            <a:off x="2563899" y="6134049"/>
            <a:ext cx="6553200" cy="51593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kumimoji="1" lang="pt-PT" sz="2400" b="1" dirty="0">
                <a:solidFill>
                  <a:srgbClr val="FF0000"/>
                </a:solidFill>
                <a:latin typeface="Arial Narrow" panose="020B0606020202030204" pitchFamily="34" charset="0"/>
              </a:rPr>
              <a:t>Ex:</a:t>
            </a:r>
            <a:r>
              <a:rPr lang="pt-BR" sz="2400" b="1" dirty="0">
                <a:solidFill>
                  <a:srgbClr val="FF0000"/>
                </a:solidFill>
              </a:rPr>
              <a:t>MCA40-01-MCA-2021-0001</a:t>
            </a:r>
            <a:r>
              <a:rPr lang="pt-PT" altLang="pt-PT" sz="2400" b="1" dirty="0">
                <a:solidFill>
                  <a:schemeClr val="tx1"/>
                </a:solidFill>
                <a:latin typeface="Arial Narrow" panose="020B0606020202030204" pitchFamily="34" charset="0"/>
              </a:rPr>
              <a:t> </a:t>
            </a:r>
          </a:p>
        </p:txBody>
      </p:sp>
    </p:spTree>
    <p:extLst>
      <p:ext uri="{BB962C8B-B14F-4D97-AF65-F5344CB8AC3E}">
        <p14:creationId xmlns:p14="http://schemas.microsoft.com/office/powerpoint/2010/main" val="323698673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Content Placeholder 1"/>
          <p:cNvSpPr>
            <a:spLocks noGrp="1"/>
          </p:cNvSpPr>
          <p:nvPr>
            <p:ph type="subTitle" idx="1"/>
          </p:nvPr>
        </p:nvSpPr>
        <p:spPr>
          <a:xfrm>
            <a:off x="690389" y="3660691"/>
            <a:ext cx="8583613" cy="1993900"/>
          </a:xfrm>
          <a:solidFill>
            <a:schemeClr val="bg1">
              <a:lumMod val="95000"/>
            </a:schemeClr>
          </a:solidFill>
          <a:ln>
            <a:solidFill>
              <a:srgbClr val="FFFF00"/>
            </a:solidFill>
            <a:miter lim="800000"/>
            <a:headEnd/>
            <a:tailEnd/>
          </a:ln>
        </p:spPr>
        <p:txBody>
          <a:bodyPr>
            <a:normAutofit/>
          </a:bodyPr>
          <a:lstStyle/>
          <a:p>
            <a:pPr marL="273050" indent="-273050" algn="ctr" eaLnBrk="1" hangingPunct="1">
              <a:lnSpc>
                <a:spcPct val="100000"/>
              </a:lnSpc>
              <a:buFont typeface="Arial" panose="020B0604020202020204" pitchFamily="34" charset="0"/>
              <a:buNone/>
              <a:defRPr/>
            </a:pPr>
            <a:endParaRPr lang="pt-PT" altLang="en-US" sz="1700" i="1" dirty="0">
              <a:solidFill>
                <a:schemeClr val="tx1"/>
              </a:solidFill>
              <a:latin typeface="Arial Black" panose="020B0A04020102020204" pitchFamily="34" charset="0"/>
            </a:endParaRPr>
          </a:p>
          <a:p>
            <a:pPr marL="273050" indent="-273050" algn="ctr" eaLnBrk="1" hangingPunct="1">
              <a:lnSpc>
                <a:spcPct val="100000"/>
              </a:lnSpc>
              <a:buFont typeface="Arial" panose="020B0604020202020204" pitchFamily="34" charset="0"/>
              <a:buNone/>
              <a:defRPr/>
            </a:pPr>
            <a:r>
              <a:rPr lang="fr-FR" altLang="en-US" sz="1700" i="1" dirty="0">
                <a:solidFill>
                  <a:schemeClr val="tx1"/>
                </a:solidFill>
                <a:latin typeface="Arial Black" panose="020B0A04020102020204" pitchFamily="34" charset="0"/>
              </a:rPr>
              <a:t>LA DISCRIMINATION À L'ÉGARD DES FEMMES DANS L'ACCÈS ET LA GESTION DES RESSOURCES RÉDUIT LE POTENTIEL DE PRODUCTION DES FAMILLES, AUGMENTE LEUR VULNÉRABILITÉ ET LIMITE LE POTENTIEL DE TOUS LES INDIVIDUS, Y COMPRIS LES HOMMES, D'ÉCHAPPER À LA PAUVRETÉ !</a:t>
            </a:r>
            <a:endParaRPr lang="pt-PT" altLang="en-US" sz="1700" i="1" dirty="0">
              <a:solidFill>
                <a:schemeClr val="tx1"/>
              </a:solidFill>
              <a:latin typeface="Arial Black" panose="020B0A04020102020204" pitchFamily="34" charset="0"/>
            </a:endParaRPr>
          </a:p>
        </p:txBody>
      </p:sp>
      <p:sp>
        <p:nvSpPr>
          <p:cNvPr id="2662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fld id="{715C9DD8-E8B1-4D0B-971A-2E4DCF16BDCB}" type="slidenum">
              <a:rPr lang="en-US" altLang="en-US" sz="1200">
                <a:solidFill>
                  <a:srgbClr val="FFFFFF"/>
                </a:solidFill>
                <a:latin typeface="Arial" panose="020B0604020202020204" pitchFamily="34" charset="0"/>
              </a:rPr>
              <a:pPr>
                <a:lnSpc>
                  <a:spcPct val="80000"/>
                </a:lnSpc>
                <a:spcBef>
                  <a:spcPct val="0"/>
                </a:spcBef>
                <a:buFontTx/>
                <a:buNone/>
              </a:pPr>
              <a:t>17</a:t>
            </a:fld>
            <a:endParaRPr lang="en-US" altLang="en-US" sz="1200">
              <a:solidFill>
                <a:srgbClr val="FFFFFF"/>
              </a:solidFill>
              <a:latin typeface="Arial" panose="020B0604020202020204" pitchFamily="34" charset="0"/>
            </a:endParaRPr>
          </a:p>
        </p:txBody>
      </p:sp>
      <p:pic>
        <p:nvPicPr>
          <p:cNvPr id="26627"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69613" y="117475"/>
            <a:ext cx="1198562"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Resultado de imagem para e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35244" y="576262"/>
            <a:ext cx="5588195" cy="240200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1"/>
          <p:cNvSpPr>
            <a:spLocks noGrp="1"/>
          </p:cNvSpPr>
          <p:nvPr>
            <p:ph type="subTitle" idx="1"/>
          </p:nvPr>
        </p:nvSpPr>
        <p:spPr>
          <a:xfrm>
            <a:off x="1919645" y="2262849"/>
            <a:ext cx="8572500" cy="1570303"/>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nchor="ctr">
            <a:spAutoFit/>
          </a:bodyPr>
          <a:lstStyle/>
          <a:p>
            <a:pPr algn="l" eaLnBrk="1" hangingPunct="1">
              <a:spcBef>
                <a:spcPct val="0"/>
              </a:spcBef>
              <a:defRPr/>
            </a:pPr>
            <a:endParaRPr lang="pt-PT" altLang="en-US" sz="4800" b="1" dirty="0">
              <a:solidFill>
                <a:schemeClr val="bg1"/>
              </a:solidFill>
              <a:effectLst>
                <a:outerShdw blurRad="38100" dist="38100" dir="2700000" algn="tl">
                  <a:srgbClr val="000000"/>
                </a:outerShdw>
              </a:effectLst>
              <a:latin typeface="Bell MT" pitchFamily="18" charset="0"/>
            </a:endParaRPr>
          </a:p>
          <a:p>
            <a:pPr algn="ctr">
              <a:spcBef>
                <a:spcPct val="0"/>
              </a:spcBef>
              <a:defRPr/>
            </a:pPr>
            <a:r>
              <a:rPr lang="en-GB" altLang="en-US" sz="4800" b="1" dirty="0">
                <a:solidFill>
                  <a:schemeClr val="bg1"/>
                </a:solidFill>
                <a:effectLst>
                  <a:outerShdw blurRad="38100" dist="38100" dir="2700000" algn="tl">
                    <a:srgbClr val="000000"/>
                  </a:outerShdw>
                </a:effectLst>
                <a:latin typeface="Bell MT" pitchFamily="18" charset="0"/>
              </a:rPr>
              <a:t>Je </a:t>
            </a:r>
            <a:r>
              <a:rPr lang="en-GB" altLang="en-US" sz="4800" b="1" dirty="0" err="1">
                <a:solidFill>
                  <a:schemeClr val="bg1"/>
                </a:solidFill>
                <a:effectLst>
                  <a:outerShdw blurRad="38100" dist="38100" dir="2700000" algn="tl">
                    <a:srgbClr val="000000"/>
                  </a:outerShdw>
                </a:effectLst>
                <a:latin typeface="Bell MT" pitchFamily="18" charset="0"/>
              </a:rPr>
              <a:t>vous</a:t>
            </a:r>
            <a:r>
              <a:rPr lang="en-GB" altLang="en-US" sz="4800" b="1" dirty="0">
                <a:solidFill>
                  <a:schemeClr val="bg1"/>
                </a:solidFill>
                <a:effectLst>
                  <a:outerShdw blurRad="38100" dist="38100" dir="2700000" algn="tl">
                    <a:srgbClr val="000000"/>
                  </a:outerShdw>
                </a:effectLst>
                <a:latin typeface="Bell MT" pitchFamily="18" charset="0"/>
              </a:rPr>
              <a:t> </a:t>
            </a:r>
            <a:r>
              <a:rPr lang="en-GB" altLang="en-US" sz="4800" b="1" dirty="0" err="1">
                <a:solidFill>
                  <a:schemeClr val="bg1"/>
                </a:solidFill>
                <a:effectLst>
                  <a:outerShdw blurRad="38100" dist="38100" dir="2700000" algn="tl">
                    <a:srgbClr val="000000"/>
                  </a:outerShdw>
                </a:effectLst>
                <a:latin typeface="Bell MT" pitchFamily="18" charset="0"/>
              </a:rPr>
              <a:t>remercie</a:t>
            </a:r>
            <a:r>
              <a:rPr lang="en-GB" altLang="en-US" sz="4800" b="1" dirty="0">
                <a:solidFill>
                  <a:schemeClr val="bg1"/>
                </a:solidFill>
                <a:effectLst>
                  <a:outerShdw blurRad="38100" dist="38100" dir="2700000" algn="tl">
                    <a:srgbClr val="000000"/>
                  </a:outerShdw>
                </a:effectLst>
                <a:latin typeface="Bell MT" pitchFamily="18" charset="0"/>
              </a:rPr>
              <a:t>.</a:t>
            </a:r>
            <a:endParaRPr lang="pt-PT" altLang="en-US" sz="4800" b="1" dirty="0">
              <a:solidFill>
                <a:schemeClr val="bg1"/>
              </a:solidFill>
              <a:effectLst>
                <a:outerShdw blurRad="38100" dist="38100" dir="2700000" algn="tl">
                  <a:srgbClr val="000000"/>
                </a:outerShdw>
              </a:effectLst>
              <a:latin typeface="Bell MT" pitchFamily="18" charset="0"/>
            </a:endParaRPr>
          </a:p>
        </p:txBody>
      </p:sp>
      <p:sp>
        <p:nvSpPr>
          <p:cNvPr id="27651"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80000"/>
              </a:lnSpc>
              <a:spcBef>
                <a:spcPct val="0"/>
              </a:spcBef>
              <a:buFontTx/>
              <a:buNone/>
            </a:pPr>
            <a:fld id="{6E280614-5A3A-4F81-B49F-9308DC212635}" type="slidenum">
              <a:rPr lang="en-US" altLang="en-US" sz="1200">
                <a:solidFill>
                  <a:srgbClr val="FFFFFF"/>
                </a:solidFill>
                <a:latin typeface="Arial" panose="020B0604020202020204" pitchFamily="34" charset="0"/>
              </a:rPr>
              <a:pPr>
                <a:lnSpc>
                  <a:spcPct val="80000"/>
                </a:lnSpc>
                <a:spcBef>
                  <a:spcPct val="0"/>
                </a:spcBef>
                <a:buFontTx/>
                <a:buNone/>
              </a:pPr>
              <a:t>18</a:t>
            </a:fld>
            <a:endParaRPr lang="en-US" altLang="en-US" sz="1200">
              <a:solidFill>
                <a:srgbClr val="FFFFFF"/>
              </a:solidFill>
              <a:latin typeface="Arial" panose="020B0604020202020204" pitchFamily="34" charset="0"/>
            </a:endParaRPr>
          </a:p>
        </p:txBody>
      </p:sp>
      <p:pic>
        <p:nvPicPr>
          <p:cNvPr id="27652"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1010900" y="115888"/>
            <a:ext cx="1042988"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95972" y="325427"/>
            <a:ext cx="9223375" cy="585418"/>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spAutoFit/>
          </a:bodyPr>
          <a:lstStyle/>
          <a:p>
            <a:pPr algn="ctr">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PLANIFICATION ET BUDGÉTISATION</a:t>
            </a:r>
          </a:p>
        </p:txBody>
      </p:sp>
      <p:sp>
        <p:nvSpPr>
          <p:cNvPr id="10243" name="Rectangle 3"/>
          <p:cNvSpPr>
            <a:spLocks noGrp="1" noChangeArrowheads="1"/>
          </p:cNvSpPr>
          <p:nvPr>
            <p:ph idx="1"/>
          </p:nvPr>
        </p:nvSpPr>
        <p:spPr>
          <a:xfrm>
            <a:off x="2266950" y="3025775"/>
            <a:ext cx="8088313" cy="465138"/>
          </a:xfrm>
          <a:ln>
            <a:solidFill>
              <a:schemeClr val="tx1">
                <a:lumMod val="75000"/>
                <a:lumOff val="25000"/>
              </a:schemeClr>
            </a:solidFill>
          </a:ln>
        </p:spPr>
        <p:txBody>
          <a:bodyPr>
            <a:noAutofit/>
          </a:bodyPr>
          <a:lstStyle/>
          <a:p>
            <a:pPr marL="0" indent="0" algn="ctr">
              <a:buFont typeface="Arial" panose="020B0604020202020204" pitchFamily="34" charset="0"/>
              <a:buNone/>
              <a:defRPr/>
            </a:pPr>
            <a:r>
              <a:rPr lang="fr-FR" b="1" dirty="0">
                <a:solidFill>
                  <a:schemeClr val="tx1"/>
                </a:solidFill>
              </a:rPr>
              <a:t>INTÉGRATION DU GENRE DANS LA PLANIFICATION ET LA BUDGÉTISATION</a:t>
            </a:r>
            <a:endParaRPr lang="pt-PT" b="1" dirty="0">
              <a:solidFill>
                <a:schemeClr val="tx1"/>
              </a:solidFill>
            </a:endParaRPr>
          </a:p>
        </p:txBody>
      </p:sp>
      <p:pic>
        <p:nvPicPr>
          <p:cNvPr id="4100"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96600" y="152400"/>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41425" y="300038"/>
            <a:ext cx="9223375" cy="585418"/>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spAutoFit/>
          </a:bodyPr>
          <a:lstStyle/>
          <a:p>
            <a:pPr algn="ctr">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PLANIFICATION/BUDGÉTISATION</a:t>
            </a:r>
          </a:p>
        </p:txBody>
      </p:sp>
      <p:sp>
        <p:nvSpPr>
          <p:cNvPr id="10243" name="Rectangle 3"/>
          <p:cNvSpPr>
            <a:spLocks noGrp="1" noChangeArrowheads="1"/>
          </p:cNvSpPr>
          <p:nvPr>
            <p:ph idx="1"/>
          </p:nvPr>
        </p:nvSpPr>
        <p:spPr>
          <a:xfrm>
            <a:off x="177800" y="1260475"/>
            <a:ext cx="11811000" cy="5330825"/>
          </a:xfrm>
          <a:ln>
            <a:solidFill>
              <a:schemeClr val="tx1">
                <a:lumMod val="75000"/>
                <a:lumOff val="25000"/>
              </a:schemeClr>
            </a:solidFill>
          </a:ln>
        </p:spPr>
        <p:txBody>
          <a:bodyPr>
            <a:normAutofit fontScale="55000" lnSpcReduction="20000"/>
          </a:bodyPr>
          <a:lstStyle/>
          <a:p>
            <a:pPr marL="0" indent="0" algn="just" eaLnBrk="1" hangingPunct="1">
              <a:lnSpc>
                <a:spcPct val="80000"/>
              </a:lnSpc>
              <a:buFont typeface="Arial" panose="020B0604020202020204" pitchFamily="34" charset="0"/>
              <a:buNone/>
              <a:defRPr/>
            </a:pPr>
            <a:r>
              <a:rPr kumimoji="1" lang="en-ZA" altLang="en-US" sz="3600" b="1" dirty="0">
                <a:solidFill>
                  <a:schemeClr val="tx1"/>
                </a:solidFill>
              </a:rPr>
              <a:t>	Planification du point de </a:t>
            </a:r>
            <a:r>
              <a:rPr kumimoji="1" lang="en-ZA" altLang="en-US" sz="3600" b="1" dirty="0" err="1">
                <a:solidFill>
                  <a:schemeClr val="tx1"/>
                </a:solidFill>
              </a:rPr>
              <a:t>vue</a:t>
            </a:r>
            <a:r>
              <a:rPr kumimoji="1" lang="en-ZA" altLang="en-US" sz="3600" b="1" dirty="0">
                <a:solidFill>
                  <a:schemeClr val="tx1"/>
                </a:solidFill>
              </a:rPr>
              <a:t> du genre</a:t>
            </a:r>
          </a:p>
          <a:p>
            <a:pPr lvl="1" algn="just">
              <a:lnSpc>
                <a:spcPct val="170000"/>
              </a:lnSpc>
              <a:buFont typeface="Wingdings" pitchFamily="2" charset="2"/>
              <a:buChar char="Ø"/>
              <a:defRPr/>
            </a:pPr>
            <a:r>
              <a:rPr kumimoji="1" lang="fr-FR" altLang="en-US" sz="3200" dirty="0">
                <a:solidFill>
                  <a:schemeClr val="tx1"/>
                </a:solidFill>
              </a:rPr>
              <a:t>Cela signifie intégrer le genre dans les plans et programmes nationaux, à toutes les étapes, et prendre en compte les spécificités, les besoins et les capacités des hommes et des femmes.</a:t>
            </a:r>
          </a:p>
          <a:p>
            <a:pPr marL="457200" lvl="1" indent="0" algn="just">
              <a:lnSpc>
                <a:spcPct val="170000"/>
              </a:lnSpc>
              <a:buNone/>
              <a:defRPr/>
            </a:pPr>
            <a:r>
              <a:rPr kumimoji="1" lang="fr-FR" altLang="en-US" sz="3600" b="1" dirty="0">
                <a:solidFill>
                  <a:schemeClr val="tx1"/>
                </a:solidFill>
              </a:rPr>
              <a:t>Budgétisation du point de vue du genre</a:t>
            </a:r>
          </a:p>
          <a:p>
            <a:pPr lvl="1" algn="just">
              <a:lnSpc>
                <a:spcPct val="170000"/>
              </a:lnSpc>
              <a:buFont typeface="Wingdings" panose="05000000000000000000" pitchFamily="2" charset="2"/>
              <a:buChar char="Ø"/>
              <a:defRPr/>
            </a:pPr>
            <a:r>
              <a:rPr kumimoji="1" lang="fr-FR" altLang="en-US" sz="3200" dirty="0">
                <a:solidFill>
                  <a:schemeClr val="tx1"/>
                </a:solidFill>
              </a:rPr>
              <a:t>Également connu sous le nom de BSG - « budgétisation sensible au genre ». Il peut être compris comme un processus de budgétisation qui répond ou aborde les questions de genre et implique l'intégration de la dimension de genre dans la budgétisation ainsi qu'une évaluation et la préparation des budgets gouvernementaux.</a:t>
            </a:r>
          </a:p>
          <a:p>
            <a:pPr marL="457200" lvl="1" indent="0" algn="just">
              <a:lnSpc>
                <a:spcPct val="170000"/>
              </a:lnSpc>
              <a:buNone/>
              <a:defRPr/>
            </a:pPr>
            <a:r>
              <a:rPr kumimoji="1" lang="fr-FR" altLang="en-US" sz="3200" i="1" dirty="0">
                <a:solidFill>
                  <a:schemeClr val="tx1"/>
                </a:solidFill>
              </a:rPr>
              <a:t>Intégrer une perspective de genre dans le processus de budgétisation ne signifie pas créer un budget parallèle ou des ressources supplémentaires pour un plan ou un secteur.</a:t>
            </a:r>
          </a:p>
          <a:p>
            <a:pPr marL="457200" lvl="1" indent="0" algn="just">
              <a:lnSpc>
                <a:spcPct val="170000"/>
              </a:lnSpc>
              <a:buNone/>
              <a:defRPr/>
            </a:pPr>
            <a:r>
              <a:rPr kumimoji="1" lang="fr-FR" altLang="en-US" sz="3200" b="1" i="1" dirty="0">
                <a:solidFill>
                  <a:srgbClr val="FF0000"/>
                </a:solidFill>
              </a:rPr>
              <a:t>Il n’y a pas de budget pour le genre</a:t>
            </a:r>
            <a:endParaRPr kumimoji="1" lang="en-GB" altLang="en-US" sz="3200" b="1" i="1" u="sng" dirty="0">
              <a:solidFill>
                <a:srgbClr val="FF0000"/>
              </a:solidFill>
              <a:effectLst>
                <a:outerShdw blurRad="38100" dist="38100" dir="2700000" algn="tl">
                  <a:srgbClr val="000000">
                    <a:alpha val="43137"/>
                  </a:srgbClr>
                </a:outerShdw>
              </a:effectLst>
            </a:endParaRPr>
          </a:p>
          <a:p>
            <a:pPr marL="457200" lvl="1" indent="0" algn="just">
              <a:lnSpc>
                <a:spcPct val="120000"/>
              </a:lnSpc>
              <a:buNone/>
              <a:defRPr/>
            </a:pPr>
            <a:endParaRPr kumimoji="1" lang="pt-PT" altLang="en-US" sz="3200" b="1" i="1" u="sng" dirty="0">
              <a:solidFill>
                <a:srgbClr val="FF0000"/>
              </a:solidFill>
              <a:effectLst>
                <a:outerShdw blurRad="38100" dist="38100" dir="2700000" algn="tl">
                  <a:srgbClr val="000000">
                    <a:alpha val="43137"/>
                  </a:srgbClr>
                </a:outerShdw>
              </a:effectLst>
            </a:endParaRPr>
          </a:p>
          <a:p>
            <a:pPr marL="457200" lvl="1" indent="0" algn="just">
              <a:buNone/>
              <a:defRPr/>
            </a:pPr>
            <a:endParaRPr kumimoji="1" lang="pt-BR" altLang="en-US" sz="3200" i="1" dirty="0">
              <a:solidFill>
                <a:schemeClr val="tx1"/>
              </a:solidFill>
            </a:endParaRPr>
          </a:p>
          <a:p>
            <a:pPr marL="457200" lvl="1" indent="0" algn="just" eaLnBrk="1" hangingPunct="1">
              <a:buFont typeface="Arial" panose="020B0604020202020204" pitchFamily="34" charset="0"/>
              <a:buNone/>
              <a:defRPr/>
            </a:pPr>
            <a:endParaRPr kumimoji="1" lang="pt-PT" altLang="en-US" sz="3200" i="1" dirty="0">
              <a:solidFill>
                <a:schemeClr val="tx1"/>
              </a:solidFill>
            </a:endParaRPr>
          </a:p>
          <a:p>
            <a:pPr marL="457200" lvl="1" indent="0" algn="just" eaLnBrk="1" hangingPunct="1">
              <a:lnSpc>
                <a:spcPct val="80000"/>
              </a:lnSpc>
              <a:buFont typeface="Arial" panose="020B0604020202020204" pitchFamily="34" charset="0"/>
              <a:buNone/>
              <a:defRPr/>
            </a:pPr>
            <a:endParaRPr kumimoji="1" lang="pt-PT" altLang="en-US" sz="3200" dirty="0">
              <a:solidFill>
                <a:schemeClr val="tx1"/>
              </a:solidFill>
            </a:endParaRPr>
          </a:p>
          <a:p>
            <a:pPr marL="457200" lvl="1" indent="0" algn="just" eaLnBrk="1" hangingPunct="1">
              <a:lnSpc>
                <a:spcPct val="80000"/>
              </a:lnSpc>
              <a:buFont typeface="Arial" panose="020B0604020202020204" pitchFamily="34" charset="0"/>
              <a:buNone/>
              <a:defRPr/>
            </a:pPr>
            <a:endParaRPr kumimoji="1" lang="pt-PT" altLang="en-US" sz="3200" dirty="0">
              <a:solidFill>
                <a:schemeClr val="tx1"/>
              </a:solidFill>
            </a:endParaRPr>
          </a:p>
        </p:txBody>
      </p:sp>
      <p:pic>
        <p:nvPicPr>
          <p:cNvPr id="3076"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96600" y="152400"/>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ight Arrow 1"/>
          <p:cNvSpPr/>
          <p:nvPr/>
        </p:nvSpPr>
        <p:spPr>
          <a:xfrm>
            <a:off x="203200" y="5972577"/>
            <a:ext cx="515156" cy="167426"/>
          </a:xfrm>
          <a:prstGeom prst="rightArrow">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pt-PT"/>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2956" t="20012" r="286" b="40729"/>
          <a:stretch/>
        </p:blipFill>
        <p:spPr>
          <a:xfrm>
            <a:off x="206062" y="79354"/>
            <a:ext cx="11745532" cy="6604781"/>
          </a:xfrm>
        </p:spPr>
      </p:pic>
      <p:sp>
        <p:nvSpPr>
          <p:cNvPr id="3" name="Down Arrow 2"/>
          <p:cNvSpPr/>
          <p:nvPr/>
        </p:nvSpPr>
        <p:spPr>
          <a:xfrm>
            <a:off x="1700010" y="3090930"/>
            <a:ext cx="463639" cy="79849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Speech Bubble: Oval 5">
            <a:extLst>
              <a:ext uri="{FF2B5EF4-FFF2-40B4-BE49-F238E27FC236}">
                <a16:creationId xmlns:a16="http://schemas.microsoft.com/office/drawing/2014/main" id="{5BF7FC1E-EA46-4DB7-8AD0-96D008C54525}"/>
              </a:ext>
            </a:extLst>
          </p:cNvPr>
          <p:cNvSpPr/>
          <p:nvPr/>
        </p:nvSpPr>
        <p:spPr>
          <a:xfrm>
            <a:off x="5696933" y="417146"/>
            <a:ext cx="5817733" cy="1705708"/>
          </a:xfrm>
          <a:prstGeom prst="wedgeEllipseCallout">
            <a:avLst>
              <a:gd name="adj1" fmla="val 23176"/>
              <a:gd name="adj2" fmla="val 12683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tx1"/>
                </a:solidFill>
                <a:latin typeface="Cavolini" panose="020B0502040204020203" pitchFamily="66" charset="0"/>
                <a:cs typeface="Cavolini" panose="020B0502040204020203" pitchFamily="66" charset="0"/>
              </a:rPr>
              <a:t>Afin d'assurer un processus de sélection équitable, le test sera le même pour tout le monde :</a:t>
            </a:r>
          </a:p>
          <a:p>
            <a:pPr algn="ctr"/>
            <a:r>
              <a:rPr lang="fr-FR" sz="2000" b="1" dirty="0">
                <a:solidFill>
                  <a:schemeClr val="tx1"/>
                </a:solidFill>
                <a:latin typeface="Cavolini" panose="020B0502040204020203" pitchFamily="66" charset="0"/>
                <a:cs typeface="Cavolini" panose="020B0502040204020203" pitchFamily="66" charset="0"/>
              </a:rPr>
              <a:t>Grimpez l’arbre!</a:t>
            </a:r>
            <a:endParaRPr lang="en-ZA" sz="2000" b="1" dirty="0">
              <a:solidFill>
                <a:schemeClr val="tx1"/>
              </a:solidFill>
              <a:latin typeface="Cavolini" panose="020B0502040204020203" pitchFamily="66" charset="0"/>
              <a:cs typeface="Cavolini" panose="020B0502040204020203" pitchFamily="66" charset="0"/>
            </a:endParaRPr>
          </a:p>
        </p:txBody>
      </p:sp>
    </p:spTree>
    <p:extLst>
      <p:ext uri="{BB962C8B-B14F-4D97-AF65-F5344CB8AC3E}">
        <p14:creationId xmlns:p14="http://schemas.microsoft.com/office/powerpoint/2010/main" val="2605874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395972" y="325427"/>
            <a:ext cx="9223375" cy="1077860"/>
          </a:xfr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rtlCol="0">
            <a:spAutoFit/>
          </a:bodyPr>
          <a:lstStyle/>
          <a:p>
            <a:pPr algn="ctr">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PLANIFICATION ET BUDGÉTISATION 
</a:t>
            </a:r>
          </a:p>
        </p:txBody>
      </p:sp>
      <p:sp>
        <p:nvSpPr>
          <p:cNvPr id="10243" name="Rectangle 3"/>
          <p:cNvSpPr>
            <a:spLocks noGrp="1" noChangeArrowheads="1"/>
          </p:cNvSpPr>
          <p:nvPr>
            <p:ph idx="1"/>
          </p:nvPr>
        </p:nvSpPr>
        <p:spPr>
          <a:xfrm>
            <a:off x="2205990" y="3025774"/>
            <a:ext cx="8149273" cy="563245"/>
          </a:xfrm>
          <a:ln>
            <a:solidFill>
              <a:schemeClr val="tx1">
                <a:lumMod val="75000"/>
                <a:lumOff val="25000"/>
              </a:schemeClr>
            </a:solidFill>
          </a:ln>
        </p:spPr>
        <p:txBody>
          <a:bodyPr>
            <a:noAutofit/>
          </a:bodyPr>
          <a:lstStyle/>
          <a:p>
            <a:pPr marL="0" indent="0" algn="ctr">
              <a:buFont typeface="Arial" panose="020B0604020202020204" pitchFamily="34" charset="0"/>
              <a:buNone/>
              <a:defRPr/>
            </a:pPr>
            <a:r>
              <a:rPr lang="fr-FR" sz="1600" b="1" dirty="0">
                <a:solidFill>
                  <a:schemeClr val="tx1"/>
                </a:solidFill>
              </a:rPr>
              <a:t>INTÉGRATION DU CHANGEMENT CLIMATIQUE DANS LA PLANIFICATION ET LA BUDGÉTISATION </a:t>
            </a:r>
            <a:r>
              <a:rPr lang="en-GB" sz="1600" b="1" dirty="0">
                <a:solidFill>
                  <a:schemeClr val="tx1"/>
                </a:solidFill>
              </a:rPr>
              <a:t>
</a:t>
            </a:r>
            <a:endParaRPr lang="pt-PT" sz="1600" b="1" dirty="0">
              <a:solidFill>
                <a:schemeClr val="tx1"/>
              </a:solidFill>
            </a:endParaRPr>
          </a:p>
        </p:txBody>
      </p:sp>
      <p:pic>
        <p:nvPicPr>
          <p:cNvPr id="4100"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896600" y="152400"/>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249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4202113" y="5459413"/>
            <a:ext cx="184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pt-PT" sz="1800">
              <a:solidFill>
                <a:srgbClr val="000000"/>
              </a:solidFill>
              <a:latin typeface="Arial" panose="020B0604020202020204" pitchFamily="34" charset="0"/>
            </a:endParaRPr>
          </a:p>
        </p:txBody>
      </p:sp>
      <p:sp>
        <p:nvSpPr>
          <p:cNvPr id="8195" name="Rectangle 6"/>
          <p:cNvSpPr>
            <a:spLocks noChangeArrowheads="1"/>
          </p:cNvSpPr>
          <p:nvPr/>
        </p:nvSpPr>
        <p:spPr bwMode="auto">
          <a:xfrm>
            <a:off x="103188" y="1293813"/>
            <a:ext cx="11998325" cy="5558445"/>
          </a:xfrm>
          <a:prstGeom prst="rect">
            <a:avLst/>
          </a:prstGeom>
          <a:noFill/>
          <a:ln w="9525">
            <a:solidFill>
              <a:schemeClr val="accent2">
                <a:lumMod val="75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71475" indent="-371475">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877888" indent="-300038">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marL="371475" lvl="2" indent="-371475" algn="just" eaLnBrk="1" fontAlgn="auto" hangingPunct="1">
              <a:lnSpc>
                <a:spcPct val="80000"/>
              </a:lnSpc>
              <a:spcBef>
                <a:spcPct val="20000"/>
              </a:spcBef>
              <a:spcAft>
                <a:spcPts val="0"/>
              </a:spcAft>
              <a:buClr>
                <a:schemeClr val="accent1"/>
              </a:buClr>
              <a:buSzPct val="70000"/>
              <a:buFont typeface="Arial" pitchFamily="34" charset="0"/>
              <a:buNone/>
              <a:defRPr/>
            </a:pPr>
            <a:r>
              <a:rPr lang="fr-FR" altLang="pt-PT" sz="2400" b="1" dirty="0">
                <a:latin typeface="Arial" pitchFamily="34" charset="0"/>
              </a:rPr>
              <a:t>Le genre et le changement climatique </a:t>
            </a:r>
            <a:r>
              <a:rPr lang="fr-FR" altLang="pt-PT" sz="2400" dirty="0">
                <a:latin typeface="Arial" pitchFamily="34" charset="0"/>
              </a:rPr>
              <a:t>dans la planification et la budgétisation</a:t>
            </a:r>
          </a:p>
          <a:p>
            <a:pPr marL="371475" lvl="2" indent="-371475" algn="just" eaLnBrk="1" fontAlgn="auto" hangingPunct="1">
              <a:lnSpc>
                <a:spcPct val="80000"/>
              </a:lnSpc>
              <a:spcBef>
                <a:spcPct val="20000"/>
              </a:spcBef>
              <a:spcAft>
                <a:spcPts val="0"/>
              </a:spcAft>
              <a:buClr>
                <a:schemeClr val="accent1"/>
              </a:buClr>
              <a:buSzPct val="70000"/>
              <a:buFont typeface="Arial" pitchFamily="34" charset="0"/>
              <a:buNone/>
              <a:defRPr/>
            </a:pPr>
            <a:r>
              <a:rPr lang="fr-FR" altLang="pt-PT" sz="2400" dirty="0">
                <a:latin typeface="Arial" pitchFamily="34" charset="0"/>
              </a:rPr>
              <a:t>sont des questions transversales.</a:t>
            </a:r>
          </a:p>
          <a:p>
            <a:pPr marL="371475" lvl="2" indent="-371475" algn="just" eaLnBrk="1" fontAlgn="auto" hangingPunct="1">
              <a:lnSpc>
                <a:spcPct val="80000"/>
              </a:lnSpc>
              <a:spcBef>
                <a:spcPct val="20000"/>
              </a:spcBef>
              <a:spcAft>
                <a:spcPts val="0"/>
              </a:spcAft>
              <a:buClr>
                <a:schemeClr val="accent1"/>
              </a:buClr>
              <a:buSzPct val="70000"/>
              <a:buFont typeface="Arial" pitchFamily="34" charset="0"/>
              <a:buNone/>
              <a:defRPr/>
            </a:pPr>
            <a:endParaRPr lang="en-ZA" altLang="pt-PT" sz="2400" b="1" dirty="0">
              <a:latin typeface="Arial" pitchFamily="34" charset="0"/>
            </a:endParaRPr>
          </a:p>
          <a:p>
            <a:pPr algn="just" eaLnBrk="1" fontAlgn="auto" hangingPunct="1">
              <a:lnSpc>
                <a:spcPct val="80000"/>
              </a:lnSpc>
              <a:spcBef>
                <a:spcPct val="20000"/>
              </a:spcBef>
              <a:spcAft>
                <a:spcPts val="0"/>
              </a:spcAft>
              <a:buClr>
                <a:schemeClr val="accent1"/>
              </a:buClr>
              <a:buSzPct val="70000"/>
              <a:buFont typeface="Wingdings 2" pitchFamily="18" charset="2"/>
              <a:buNone/>
              <a:defRPr/>
            </a:pPr>
            <a:r>
              <a:rPr lang="fr-FR" altLang="pt-PT" sz="2400" b="1" dirty="0">
                <a:latin typeface="Arial" pitchFamily="34" charset="0"/>
              </a:rPr>
              <a:t>Les questions transversales </a:t>
            </a:r>
            <a:r>
              <a:rPr lang="fr-FR" altLang="pt-PT" sz="2400" dirty="0">
                <a:latin typeface="Arial" pitchFamily="34" charset="0"/>
              </a:rPr>
              <a:t>sont celles qui dépassent le cadre d'un seul secteur</a:t>
            </a:r>
          </a:p>
          <a:p>
            <a:pPr algn="just" eaLnBrk="1" fontAlgn="auto" hangingPunct="1">
              <a:lnSpc>
                <a:spcPct val="80000"/>
              </a:lnSpc>
              <a:spcBef>
                <a:spcPct val="20000"/>
              </a:spcBef>
              <a:spcAft>
                <a:spcPts val="0"/>
              </a:spcAft>
              <a:buClr>
                <a:schemeClr val="accent1"/>
              </a:buClr>
              <a:buSzPct val="70000"/>
              <a:buFont typeface="Wingdings 2" pitchFamily="18" charset="2"/>
              <a:buNone/>
              <a:defRPr/>
            </a:pPr>
            <a:r>
              <a:rPr lang="fr-FR" altLang="pt-PT" sz="2400" dirty="0">
                <a:latin typeface="Arial" pitchFamily="34" charset="0"/>
              </a:rPr>
              <a:t>et doivent donc être prises en compte par tous les secteurs dans leurs</a:t>
            </a:r>
          </a:p>
          <a:p>
            <a:pPr algn="just" eaLnBrk="1" fontAlgn="auto" hangingPunct="1">
              <a:lnSpc>
                <a:spcPct val="80000"/>
              </a:lnSpc>
              <a:spcBef>
                <a:spcPct val="20000"/>
              </a:spcBef>
              <a:spcAft>
                <a:spcPts val="0"/>
              </a:spcAft>
              <a:buClr>
                <a:schemeClr val="accent1"/>
              </a:buClr>
              <a:buSzPct val="70000"/>
              <a:buFont typeface="Wingdings 2" pitchFamily="18" charset="2"/>
              <a:buNone/>
              <a:defRPr/>
            </a:pPr>
            <a:r>
              <a:rPr lang="fr-FR" altLang="pt-PT" sz="2400" dirty="0">
                <a:latin typeface="Arial" pitchFamily="34" charset="0"/>
              </a:rPr>
              <a:t>processus de planification, de budgétisation, de suivi et d'évaluation.</a:t>
            </a:r>
          </a:p>
          <a:p>
            <a:pPr algn="just" eaLnBrk="1" fontAlgn="auto" hangingPunct="1">
              <a:lnSpc>
                <a:spcPct val="80000"/>
              </a:lnSpc>
              <a:spcBef>
                <a:spcPct val="20000"/>
              </a:spcBef>
              <a:spcAft>
                <a:spcPts val="0"/>
              </a:spcAft>
              <a:buClr>
                <a:schemeClr val="accent1"/>
              </a:buClr>
              <a:buSzPct val="70000"/>
              <a:buFont typeface="Wingdings 2" pitchFamily="18" charset="2"/>
              <a:buNone/>
              <a:defRPr/>
            </a:pPr>
            <a:endParaRPr lang="fr-FR" altLang="pt-PT" sz="2400" b="1" dirty="0">
              <a:latin typeface="Arial" pitchFamily="34" charset="0"/>
            </a:endParaRPr>
          </a:p>
          <a:p>
            <a:pPr algn="just" eaLnBrk="1" fontAlgn="auto" hangingPunct="1">
              <a:lnSpc>
                <a:spcPct val="80000"/>
              </a:lnSpc>
              <a:spcBef>
                <a:spcPct val="20000"/>
              </a:spcBef>
              <a:spcAft>
                <a:spcPts val="0"/>
              </a:spcAft>
              <a:buClr>
                <a:schemeClr val="accent1"/>
              </a:buClr>
              <a:buSzPct val="70000"/>
              <a:buFont typeface="Wingdings 2" pitchFamily="18" charset="2"/>
              <a:buNone/>
              <a:defRPr/>
            </a:pPr>
            <a:r>
              <a:rPr lang="fr-FR" altLang="pt-PT" sz="2400" dirty="0">
                <a:latin typeface="Arial" pitchFamily="34" charset="0"/>
              </a:rPr>
              <a:t>Les questions transversales examinées par le gouvernement sont :</a:t>
            </a:r>
            <a:endParaRPr lang="en-ZA" altLang="pt-PT" sz="2400" dirty="0">
              <a:latin typeface="Arial" pitchFamily="34" charset="0"/>
            </a:endParaRPr>
          </a:p>
          <a:p>
            <a:pPr algn="just" eaLnBrk="1" fontAlgn="auto" hangingPunct="1">
              <a:lnSpc>
                <a:spcPct val="80000"/>
              </a:lnSpc>
              <a:spcBef>
                <a:spcPct val="20000"/>
              </a:spcBef>
              <a:spcAft>
                <a:spcPts val="0"/>
              </a:spcAft>
              <a:buClr>
                <a:schemeClr val="accent1"/>
              </a:buClr>
              <a:buSzPct val="70000"/>
              <a:buFont typeface="Wingdings 2" pitchFamily="18" charset="2"/>
              <a:buNone/>
              <a:defRPr/>
            </a:pPr>
            <a:endParaRPr lang="en-ZA" altLang="pt-PT" sz="2400" dirty="0">
              <a:latin typeface="Arial" pitchFamily="34" charset="0"/>
            </a:endParaRPr>
          </a:p>
          <a:p>
            <a:pPr lvl="2" algn="just" eaLnBrk="1" fontAlgn="auto" hangingPunct="1">
              <a:lnSpc>
                <a:spcPct val="80000"/>
              </a:lnSpc>
              <a:spcBef>
                <a:spcPct val="20000"/>
              </a:spcBef>
              <a:spcAft>
                <a:spcPts val="0"/>
              </a:spcAft>
              <a:buClr>
                <a:schemeClr val="accent1"/>
              </a:buClr>
              <a:buSzPct val="70000"/>
              <a:buFont typeface="Calibri Light" pitchFamily="34" charset="0"/>
              <a:buAutoNum type="romanUcPeriod"/>
              <a:defRPr/>
            </a:pPr>
            <a:r>
              <a:rPr lang="en-ZA" altLang="en-US" sz="2400" dirty="0">
                <a:solidFill>
                  <a:srgbClr val="FF0000"/>
                </a:solidFill>
                <a:latin typeface="Arial" pitchFamily="34" charset="0"/>
              </a:rPr>
              <a:t>Le genre</a:t>
            </a:r>
          </a:p>
          <a:p>
            <a:pPr lvl="2" algn="just" eaLnBrk="1" fontAlgn="auto" hangingPunct="1">
              <a:lnSpc>
                <a:spcPct val="80000"/>
              </a:lnSpc>
              <a:spcBef>
                <a:spcPct val="20000"/>
              </a:spcBef>
              <a:spcAft>
                <a:spcPts val="0"/>
              </a:spcAft>
              <a:buClr>
                <a:schemeClr val="accent1"/>
              </a:buClr>
              <a:buSzPct val="70000"/>
              <a:buFont typeface="Calibri Light" pitchFamily="34" charset="0"/>
              <a:buAutoNum type="romanUcPeriod"/>
              <a:defRPr/>
            </a:pPr>
            <a:r>
              <a:rPr lang="en-ZA" altLang="en-US" sz="2400" dirty="0" err="1">
                <a:latin typeface="Arial" pitchFamily="34" charset="0"/>
              </a:rPr>
              <a:t>Sécurité</a:t>
            </a:r>
            <a:r>
              <a:rPr lang="en-ZA" altLang="en-US" sz="2400" dirty="0">
                <a:latin typeface="Arial" pitchFamily="34" charset="0"/>
              </a:rPr>
              <a:t> </a:t>
            </a:r>
            <a:r>
              <a:rPr lang="en-ZA" altLang="en-US" sz="2400" dirty="0" err="1">
                <a:latin typeface="Arial" pitchFamily="34" charset="0"/>
              </a:rPr>
              <a:t>alimentaire</a:t>
            </a:r>
            <a:r>
              <a:rPr lang="en-ZA" altLang="en-US" sz="2400" dirty="0">
                <a:latin typeface="Arial" pitchFamily="34" charset="0"/>
              </a:rPr>
              <a:t> et </a:t>
            </a:r>
            <a:r>
              <a:rPr lang="en-ZA" altLang="en-US" sz="2400" dirty="0" err="1">
                <a:latin typeface="Arial" pitchFamily="34" charset="0"/>
              </a:rPr>
              <a:t>nutritionnelle</a:t>
            </a:r>
            <a:r>
              <a:rPr lang="en-ZA" altLang="en-US" sz="2400" dirty="0">
                <a:latin typeface="Arial" pitchFamily="34" charset="0"/>
              </a:rPr>
              <a:t> 
</a:t>
            </a:r>
            <a:r>
              <a:rPr lang="fr-FR" altLang="en-US" sz="2400" dirty="0">
                <a:latin typeface="Arial" pitchFamily="34" charset="0"/>
              </a:rPr>
              <a:t>Gestion durable des ressources naturelles et de l'environnement (</a:t>
            </a:r>
            <a:r>
              <a:rPr lang="fr-FR" altLang="en-US" sz="2400" i="1" dirty="0">
                <a:latin typeface="Arial" pitchFamily="34" charset="0"/>
              </a:rPr>
              <a:t>PNG</a:t>
            </a:r>
            <a:r>
              <a:rPr lang="fr-FR" altLang="en-US" sz="2400" dirty="0">
                <a:latin typeface="Arial" pitchFamily="34" charset="0"/>
              </a:rPr>
              <a:t>)</a:t>
            </a:r>
            <a:endParaRPr lang="en-ZA" altLang="en-US" sz="2400" dirty="0">
              <a:latin typeface="Arial" pitchFamily="34" charset="0"/>
            </a:endParaRPr>
          </a:p>
          <a:p>
            <a:pPr lvl="2" algn="just" eaLnBrk="1" fontAlgn="auto" hangingPunct="1">
              <a:lnSpc>
                <a:spcPct val="80000"/>
              </a:lnSpc>
              <a:spcBef>
                <a:spcPct val="20000"/>
              </a:spcBef>
              <a:spcAft>
                <a:spcPts val="0"/>
              </a:spcAft>
              <a:buClr>
                <a:schemeClr val="accent1"/>
              </a:buClr>
              <a:buSzPct val="70000"/>
              <a:buFont typeface="Calibri Light" pitchFamily="34" charset="0"/>
              <a:buAutoNum type="romanUcPeriod"/>
              <a:defRPr/>
            </a:pPr>
            <a:r>
              <a:rPr lang="fr-FR" altLang="en-US" sz="2400" dirty="0">
                <a:latin typeface="Arial" pitchFamily="34" charset="0"/>
              </a:rPr>
              <a:t>Réduction des risques de catastrophe et de changement climatique</a:t>
            </a:r>
          </a:p>
          <a:p>
            <a:pPr lvl="2" algn="just" eaLnBrk="1" fontAlgn="auto" hangingPunct="1">
              <a:lnSpc>
                <a:spcPct val="80000"/>
              </a:lnSpc>
              <a:spcBef>
                <a:spcPct val="20000"/>
              </a:spcBef>
              <a:spcAft>
                <a:spcPts val="0"/>
              </a:spcAft>
              <a:buClr>
                <a:schemeClr val="accent1"/>
              </a:buClr>
              <a:buSzPct val="70000"/>
              <a:buFont typeface="Calibri Light" pitchFamily="34" charset="0"/>
              <a:buAutoNum type="romanUcPeriod"/>
              <a:defRPr/>
            </a:pPr>
            <a:r>
              <a:rPr lang="en-ZA" altLang="en-US" sz="2400" dirty="0">
                <a:latin typeface="Arial" pitchFamily="34" charset="0"/>
              </a:rPr>
              <a:t>VIH et </a:t>
            </a:r>
            <a:r>
              <a:rPr lang="en-ZA" altLang="en-US" sz="2400" dirty="0" err="1">
                <a:latin typeface="Arial" pitchFamily="34" charset="0"/>
              </a:rPr>
              <a:t>sida</a:t>
            </a:r>
            <a:r>
              <a:rPr lang="en-ZA" altLang="en-US" sz="2400" dirty="0">
                <a:latin typeface="Arial" pitchFamily="34" charset="0"/>
              </a:rPr>
              <a:t> 
</a:t>
            </a:r>
            <a:r>
              <a:rPr lang="en-ZA" altLang="en-US" sz="2400" dirty="0" err="1">
                <a:latin typeface="Arial" pitchFamily="34" charset="0"/>
              </a:rPr>
              <a:t>Développement</a:t>
            </a:r>
            <a:r>
              <a:rPr lang="en-ZA" altLang="en-US" sz="2400" dirty="0">
                <a:latin typeface="Arial" pitchFamily="34" charset="0"/>
              </a:rPr>
              <a:t> rural</a:t>
            </a:r>
            <a:endParaRPr lang="en-ZA" altLang="pt-PT" sz="2400" dirty="0">
              <a:latin typeface="Arial" pitchFamily="34" charset="0"/>
            </a:endParaRPr>
          </a:p>
        </p:txBody>
      </p:sp>
      <p:pic>
        <p:nvPicPr>
          <p:cNvPr id="5124" name="Picture 4" descr="Bandmz"/>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1449050" y="230188"/>
            <a:ext cx="652463"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p:cNvSpPr>
          <p:nvPr/>
        </p:nvSpPr>
        <p:spPr bwMode="auto">
          <a:xfrm>
            <a:off x="1279525" y="285050"/>
            <a:ext cx="9023350" cy="761813"/>
          </a:xfrm>
          <a:prstGeom prst="rect">
            <a:avLst/>
          </a:prstGeom>
          <a:solidFill>
            <a:schemeClr val="bg2">
              <a:lumMod val="25000"/>
            </a:schemeClr>
          </a:solidFill>
          <a:ln w="57150">
            <a:solidFill>
              <a:schemeClr val="bg1"/>
            </a:solidFill>
          </a:ln>
          <a:effectLst>
            <a:outerShdw dist="107763" dir="18900000" algn="ctr" rotWithShape="0">
              <a:schemeClr val="folHlink"/>
            </a:outerShdw>
          </a:effectLst>
        </p:spPr>
        <p:txBody>
          <a:bodyPr lIns="92075" tIns="46038" rIns="92075" bIns="46038" anchor="ctr">
            <a:spAutoFit/>
          </a:bodyPr>
          <a:lstStyle/>
          <a:p>
            <a:pPr algn="ctr" eaLnBrk="1" fontAlgn="auto" hangingPunct="1">
              <a:lnSpc>
                <a:spcPct val="90000"/>
              </a:lnSpc>
              <a:spcBef>
                <a:spcPts val="0"/>
              </a:spcBef>
              <a:spcAft>
                <a:spcPts val="0"/>
              </a:spcAft>
              <a:defRPr/>
            </a:pPr>
            <a:r>
              <a:rPr lang="fr-FR" altLang="pt-PT" sz="2400" b="1" dirty="0">
                <a:solidFill>
                  <a:schemeClr val="bg1"/>
                </a:solidFill>
                <a:effectLst>
                  <a:outerShdw blurRad="38100" dist="38100" dir="2700000" algn="tl">
                    <a:srgbClr val="000000"/>
                  </a:outerShdw>
                </a:effectLst>
                <a:latin typeface="Bell MT" pitchFamily="18" charset="0"/>
              </a:rPr>
              <a:t>CONTEXTE SUR L'APPROCHE DU GENRE DANS LA PLANIFICATION ET LA BUDGÉTISATION</a:t>
            </a:r>
            <a:endParaRPr lang="en-GB" altLang="pt-PT" sz="2400" b="1" dirty="0">
              <a:solidFill>
                <a:schemeClr val="bg1"/>
              </a:solidFill>
              <a:effectLst>
                <a:outerShdw blurRad="38100" dist="38100" dir="2700000" algn="tl">
                  <a:srgbClr val="000000"/>
                </a:outerShdw>
              </a:effectLst>
              <a:latin typeface="Bell MT" pitchFamily="18" charset="0"/>
            </a:endParaRPr>
          </a:p>
        </p:txBody>
      </p:sp>
      <p:sp>
        <p:nvSpPr>
          <p:cNvPr id="2" name="Seta em curva para a direita 1"/>
          <p:cNvSpPr/>
          <p:nvPr/>
        </p:nvSpPr>
        <p:spPr>
          <a:xfrm>
            <a:off x="512956" y="4516244"/>
            <a:ext cx="211873" cy="412595"/>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4" name="Seta em curva para a direita 3"/>
          <p:cNvSpPr/>
          <p:nvPr/>
        </p:nvSpPr>
        <p:spPr>
          <a:xfrm>
            <a:off x="390293" y="4516244"/>
            <a:ext cx="228599" cy="774558"/>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Seta em curva para a direita 4"/>
          <p:cNvSpPr/>
          <p:nvPr/>
        </p:nvSpPr>
        <p:spPr>
          <a:xfrm>
            <a:off x="345687" y="4553167"/>
            <a:ext cx="317809" cy="1226634"/>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Seta em curva para a direita 6"/>
          <p:cNvSpPr/>
          <p:nvPr/>
        </p:nvSpPr>
        <p:spPr>
          <a:xfrm>
            <a:off x="390293" y="4516244"/>
            <a:ext cx="228599" cy="1572322"/>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8" name="Seta em curva para a direita 7"/>
          <p:cNvSpPr/>
          <p:nvPr/>
        </p:nvSpPr>
        <p:spPr>
          <a:xfrm>
            <a:off x="301083" y="4516244"/>
            <a:ext cx="423746" cy="1962615"/>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4B885F14-F49F-4E47-9296-A2DB0ECBEEB4}"/>
              </a:ext>
            </a:extLst>
          </p:cNvPr>
          <p:cNvGraphicFramePr>
            <a:graphicFrameLocks noGrp="1"/>
          </p:cNvGraphicFramePr>
          <p:nvPr>
            <p:extLst>
              <p:ext uri="{D42A27DB-BD31-4B8C-83A1-F6EECF244321}">
                <p14:modId xmlns:p14="http://schemas.microsoft.com/office/powerpoint/2010/main" val="2271150827"/>
              </p:ext>
            </p:extLst>
          </p:nvPr>
        </p:nvGraphicFramePr>
        <p:xfrm>
          <a:off x="725214" y="1072055"/>
          <a:ext cx="8844455" cy="4698124"/>
        </p:xfrm>
        <a:graphic>
          <a:graphicData uri="http://schemas.openxmlformats.org/drawingml/2006/table">
            <a:tbl>
              <a:tblPr firstRow="1" firstCol="1" bandRow="1"/>
              <a:tblGrid>
                <a:gridCol w="2449437">
                  <a:extLst>
                    <a:ext uri="{9D8B030D-6E8A-4147-A177-3AD203B41FA5}">
                      <a16:colId xmlns:a16="http://schemas.microsoft.com/office/drawing/2014/main" val="4118081409"/>
                    </a:ext>
                  </a:extLst>
                </a:gridCol>
                <a:gridCol w="2887383">
                  <a:extLst>
                    <a:ext uri="{9D8B030D-6E8A-4147-A177-3AD203B41FA5}">
                      <a16:colId xmlns:a16="http://schemas.microsoft.com/office/drawing/2014/main" val="723256430"/>
                    </a:ext>
                  </a:extLst>
                </a:gridCol>
                <a:gridCol w="3507635">
                  <a:extLst>
                    <a:ext uri="{9D8B030D-6E8A-4147-A177-3AD203B41FA5}">
                      <a16:colId xmlns:a16="http://schemas.microsoft.com/office/drawing/2014/main" val="1908118263"/>
                    </a:ext>
                  </a:extLst>
                </a:gridCol>
              </a:tblGrid>
              <a:tr h="291868">
                <a:tc>
                  <a:txBody>
                    <a:bodyPr/>
                    <a:lstStyle/>
                    <a:p>
                      <a:pPr>
                        <a:lnSpc>
                          <a:spcPct val="107000"/>
                        </a:lnSpc>
                        <a:spcAft>
                          <a:spcPts val="145"/>
                        </a:spcAft>
                      </a:pPr>
                      <a:r>
                        <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Objectif</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145"/>
                        </a:spcAft>
                      </a:pPr>
                      <a:r>
                        <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Les </a:t>
                      </a:r>
                      <a:r>
                        <a:rPr lang="en-ZA"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effets</a:t>
                      </a:r>
                      <a:r>
                        <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 CC</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145"/>
                        </a:spcAft>
                      </a:pPr>
                      <a:r>
                        <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Impact sur les femmes</a:t>
                      </a: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1859666973"/>
                  </a:ext>
                </a:extLst>
              </a:tr>
              <a:tr h="1252759">
                <a:tc>
                  <a:txBody>
                    <a:bodyPr/>
                    <a:lstStyle/>
                    <a:p>
                      <a:pPr>
                        <a:lnSpc>
                          <a:spcPct val="107000"/>
                        </a:lnSpc>
                        <a:spcAft>
                          <a:spcPts val="145"/>
                        </a:spcAft>
                      </a:pPr>
                      <a:r>
                        <a:rPr lang="en-ZA" sz="11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Accès</a:t>
                      </a:r>
                      <a:r>
                        <a:rPr lang="en-ZA"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à </a:t>
                      </a:r>
                      <a:r>
                        <a:rPr lang="en-ZA" sz="11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l'eau</a:t>
                      </a:r>
                      <a:r>
                        <a:rPr lang="en-ZA"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potable</a:t>
                      </a:r>
                      <a:endPar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Impact négatif sur les sources d'eau, affectant l'approvisionnement pour l'utilisation et la production de base et vitales des ménages.</a:t>
                      </a:r>
                      <a:endPar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Augmentation du volume de travail, car ce sont eux qui sont principalement responsables de la collecte et de l'utilisation de l'eau.</a:t>
                      </a:r>
                    </a:p>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Accès réduit à l'eau potable : niveaux accrus de malnutrition et de risque de maladies.</a:t>
                      </a:r>
                      <a:endPar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877515015"/>
                  </a:ext>
                </a:extLst>
              </a:tr>
              <a:tr h="1252759">
                <a:tc>
                  <a:txBody>
                    <a:bodyPr/>
                    <a:lstStyle/>
                    <a:p>
                      <a:pPr>
                        <a:lnSpc>
                          <a:spcPct val="107000"/>
                        </a:lnSpc>
                        <a:spcAft>
                          <a:spcPts val="145"/>
                        </a:spcAft>
                      </a:pPr>
                      <a:r>
                        <a:rPr lang="en-ZA" sz="11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Agriculture</a:t>
                      </a:r>
                      <a:endParaRPr lang="en-ZA"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Sécheresses et/ou inondations comme conséquences des changements de température et de l'évolution des conditions météorologiques.</a:t>
                      </a:r>
                      <a:endPar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Insécurité alimentaire pour des raisons culturelles.</a:t>
                      </a:r>
                    </a:p>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Accès réduit aux moyens de production (terre, bétail, financement, technologie) pour pouvoir faire face aux nouvelles réalités et continuer à produire.</a:t>
                      </a:r>
                      <a:endPar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extLst>
                  <a:ext uri="{0D108BD9-81ED-4DB2-BD59-A6C34878D82A}">
                    <a16:rowId xmlns:a16="http://schemas.microsoft.com/office/drawing/2014/main" val="1370587295"/>
                  </a:ext>
                </a:extLst>
              </a:tr>
              <a:tr h="1900738">
                <a:tc>
                  <a:txBody>
                    <a:bodyPr/>
                    <a:lstStyle/>
                    <a:p>
                      <a:pPr>
                        <a:lnSpc>
                          <a:spcPct val="107000"/>
                        </a:lnSpc>
                        <a:spcAft>
                          <a:spcPts val="145"/>
                        </a:spcAft>
                      </a:pPr>
                      <a:r>
                        <a:rPr lang="en-ZA" sz="11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Catastrophes </a:t>
                      </a:r>
                      <a:r>
                        <a:rPr lang="en-ZA" sz="11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naturelles</a:t>
                      </a:r>
                      <a:endPar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Inondations, cyclones, sécheresse extrême, fortes précipitations</a:t>
                      </a:r>
                      <a:endPar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Plus grande vulnérabilité en raison de :</a:t>
                      </a:r>
                    </a:p>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Difficultés d'accès aux systèmes d'alerte précoce – d'où des capacités de riposte aux catastrophes plus faibles</a:t>
                      </a:r>
                    </a:p>
                    <a:p>
                      <a:pPr>
                        <a:lnSpc>
                          <a:spcPct val="107000"/>
                        </a:lnSpc>
                        <a:spcAft>
                          <a:spcPts val="145"/>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Manque d’aptitudes de survie, qui sont normalement enseignées aux garçons</a:t>
                      </a:r>
                      <a:endParaRPr lang="en-ZA"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extLst>
                  <a:ext uri="{0D108BD9-81ED-4DB2-BD59-A6C34878D82A}">
                    <a16:rowId xmlns:a16="http://schemas.microsoft.com/office/drawing/2014/main" val="12172174"/>
                  </a:ext>
                </a:extLst>
              </a:tr>
            </a:tbl>
          </a:graphicData>
        </a:graphic>
      </p:graphicFrame>
    </p:spTree>
    <p:extLst>
      <p:ext uri="{BB962C8B-B14F-4D97-AF65-F5344CB8AC3E}">
        <p14:creationId xmlns:p14="http://schemas.microsoft.com/office/powerpoint/2010/main" val="559802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1278083"/>
            <a:ext cx="10004521" cy="4763280"/>
          </a:xfrm>
        </p:spPr>
        <p:txBody>
          <a:bodyPr>
            <a:normAutofit/>
          </a:bodyPr>
          <a:lstStyle/>
          <a:p>
            <a:pPr>
              <a:lnSpc>
                <a:spcPct val="150000"/>
              </a:lnSpc>
            </a:pPr>
            <a:r>
              <a:rPr lang="fr-FR" dirty="0"/>
              <a:t>Le changement climatique affecte et impacte différemment les femmes et les hommes ; en général, l'impact négatif sur les femmes est plus grave. Aussi, leur contribution à la lutte contre le changement climatique est différente, bien que tout aussi nécessaire et pertinente.</a:t>
            </a:r>
            <a:endParaRPr lang="en-ZA" dirty="0"/>
          </a:p>
          <a:p>
            <a:pPr>
              <a:lnSpc>
                <a:spcPct val="150000"/>
              </a:lnSpc>
            </a:pPr>
            <a:r>
              <a:rPr lang="fr-FR" dirty="0"/>
              <a:t>Pour intégrer le genre, il est crucial d'identifier les outils existants qui relient différents secteurs et assurent des progrès coordonnés vers des politiques d'adaptation sensibles au genre.</a:t>
            </a:r>
          </a:p>
          <a:p>
            <a:pPr>
              <a:lnSpc>
                <a:spcPct val="150000"/>
              </a:lnSpc>
              <a:buFont typeface="Wingdings" panose="05000000000000000000" pitchFamily="2" charset="2"/>
              <a:buChar char="v"/>
            </a:pPr>
            <a:r>
              <a:rPr lang="fr-FR" i="1" dirty="0"/>
              <a:t>Plan d'action national pour l'autonomisation des femmes ;</a:t>
            </a:r>
          </a:p>
          <a:p>
            <a:pPr>
              <a:lnSpc>
                <a:spcPct val="150000"/>
              </a:lnSpc>
              <a:buFont typeface="Wingdings" panose="05000000000000000000" pitchFamily="2" charset="2"/>
              <a:buChar char="v"/>
            </a:pPr>
            <a:r>
              <a:rPr lang="fr-FR" i="1" dirty="0"/>
              <a:t>Plan National de Prévention et de Lutte contre la Violence à l’égard des Femmes</a:t>
            </a:r>
          </a:p>
          <a:p>
            <a:pPr>
              <a:lnSpc>
                <a:spcPct val="150000"/>
              </a:lnSpc>
              <a:buFont typeface="Wingdings" panose="05000000000000000000" pitchFamily="2" charset="2"/>
              <a:buChar char="v"/>
            </a:pPr>
            <a:r>
              <a:rPr lang="fr-FR" i="1" dirty="0"/>
              <a:t>Politique de genre et stratégie de mise en œuvre (PGEI)</a:t>
            </a:r>
            <a:endParaRPr lang="pt-BR" dirty="0"/>
          </a:p>
        </p:txBody>
      </p:sp>
      <p:sp>
        <p:nvSpPr>
          <p:cNvPr id="4" name="Rectangle 2"/>
          <p:cNvSpPr>
            <a:spLocks noGrp="1" noChangeArrowheads="1"/>
          </p:cNvSpPr>
          <p:nvPr>
            <p:ph type="title"/>
          </p:nvPr>
        </p:nvSpPr>
        <p:spPr>
          <a:xfrm>
            <a:off x="230525" y="526473"/>
            <a:ext cx="9744748" cy="585418"/>
          </a:xfrm>
          <a:solidFill>
            <a:schemeClr val="bg2">
              <a:lumMod val="25000"/>
            </a:schemeClr>
          </a:solidFill>
          <a:ln w="57150">
            <a:solidFill>
              <a:schemeClr val="bg1"/>
            </a:solidFill>
          </a:ln>
          <a:effectLst>
            <a:outerShdw dist="107763" dir="18900000" algn="ctr" rotWithShape="0">
              <a:schemeClr val="folHlink"/>
            </a:outerShdw>
          </a:effectLst>
        </p:spPr>
        <p:txBody>
          <a:bodyPr wrap="square" lIns="92075" tIns="46038" rIns="92075" bIns="46038" rtlCol="0">
            <a:spAutoFit/>
          </a:bodyPr>
          <a:lstStyle/>
          <a:p>
            <a:pPr algn="ctr">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PLANIFICATION ET BUDGÉTISATION</a:t>
            </a:r>
          </a:p>
        </p:txBody>
      </p:sp>
      <p:pic>
        <p:nvPicPr>
          <p:cNvPr id="5"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283537" y="391391"/>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1442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1506682"/>
            <a:ext cx="9547321" cy="4935681"/>
          </a:xfrm>
        </p:spPr>
        <p:txBody>
          <a:bodyPr>
            <a:normAutofit fontScale="92500"/>
          </a:bodyPr>
          <a:lstStyle/>
          <a:p>
            <a:pPr>
              <a:lnSpc>
                <a:spcPct val="150000"/>
              </a:lnSpc>
              <a:buFont typeface="Wingdings" panose="05000000000000000000" pitchFamily="2" charset="2"/>
              <a:buChar char="Ø"/>
            </a:pPr>
            <a:r>
              <a:rPr lang="fr-FR" dirty="0"/>
              <a:t>Le changement climatique présente une opportunité et un défi pour repenser les politiques axées sur le genre et répondre avec des solutions qui encouragent le développement durable tout en réduisant les inégalités entre les sexes.</a:t>
            </a:r>
          </a:p>
          <a:p>
            <a:pPr>
              <a:lnSpc>
                <a:spcPct val="150000"/>
              </a:lnSpc>
              <a:buFont typeface="Wingdings" panose="05000000000000000000" pitchFamily="2" charset="2"/>
              <a:buChar char="Ø"/>
            </a:pPr>
            <a:r>
              <a:rPr lang="fr-FR" b="1" dirty="0"/>
              <a:t>Loi foncière - Loi n° 19/97 du 1er octobre - </a:t>
            </a:r>
            <a:r>
              <a:rPr lang="fr-FR" dirty="0"/>
              <a:t>un instrument juridique qui protège les droits des paysannes dans l'utilisation et la jouissance de la terre ; notamment les veuves, les divorcées et les mères célibataires. Les articles 10, 12 et 16 de cette loi consacrent des droits égaux pour les femmes et les hommes en ce qui concerne l'utilisation des terres.</a:t>
            </a:r>
          </a:p>
          <a:p>
            <a:pPr>
              <a:lnSpc>
                <a:spcPct val="150000"/>
              </a:lnSpc>
              <a:buFont typeface="Wingdings" panose="05000000000000000000" pitchFamily="2" charset="2"/>
              <a:buChar char="Ø"/>
            </a:pPr>
            <a:r>
              <a:rPr lang="fr-FR" b="1" dirty="0"/>
              <a:t>Loi sur la famille - 22/2019 du 11 décembre- </a:t>
            </a:r>
            <a:r>
              <a:rPr lang="fr-FR" dirty="0"/>
              <a:t>Le principe de la suprématie masculine par rapport aux femmes a été remplacé par un statut égal entre les époux, résultant en une administration effective conjointe des biens. La loi a également ouvert de nouvelles possibilités aux femmes de gérer et de transférer des biens de leur propre chef. </a:t>
            </a:r>
            <a:endParaRPr lang="pt-BR" dirty="0"/>
          </a:p>
        </p:txBody>
      </p:sp>
      <p:sp>
        <p:nvSpPr>
          <p:cNvPr id="4" name="Rectangle 2"/>
          <p:cNvSpPr>
            <a:spLocks noGrp="1" noChangeArrowheads="1"/>
          </p:cNvSpPr>
          <p:nvPr>
            <p:ph type="title"/>
          </p:nvPr>
        </p:nvSpPr>
        <p:spPr>
          <a:xfrm>
            <a:off x="396779" y="651164"/>
            <a:ext cx="9547321" cy="585418"/>
          </a:xfrm>
          <a:solidFill>
            <a:schemeClr val="bg2">
              <a:lumMod val="25000"/>
            </a:schemeClr>
          </a:solidFill>
          <a:ln w="57150">
            <a:solidFill>
              <a:schemeClr val="bg1"/>
            </a:solidFill>
          </a:ln>
          <a:effectLst>
            <a:outerShdw dist="107763" dir="18900000" algn="ctr" rotWithShape="0">
              <a:schemeClr val="folHlink"/>
            </a:outerShdw>
          </a:effectLst>
        </p:spPr>
        <p:txBody>
          <a:bodyPr wrap="square" lIns="92075" tIns="46038" rIns="92075" bIns="46038" rtlCol="0">
            <a:spAutoFit/>
          </a:bodyPr>
          <a:lstStyle/>
          <a:p>
            <a:pPr algn="ctr" eaLnBrk="1" fontAlgn="auto" hangingPunct="1">
              <a:spcAft>
                <a:spcPts val="0"/>
              </a:spcAft>
              <a:defRPr/>
            </a:pPr>
            <a:r>
              <a:rPr lang="pt-PT" sz="3200" b="1" dirty="0">
                <a:solidFill>
                  <a:schemeClr val="bg1"/>
                </a:solidFill>
                <a:effectLst>
                  <a:outerShdw blurRad="38100" dist="38100" dir="2700000" algn="tl">
                    <a:srgbClr val="000000"/>
                  </a:outerShdw>
                </a:effectLst>
                <a:latin typeface="Bell MT" pitchFamily="18" charset="0"/>
                <a:ea typeface="+mn-ea"/>
                <a:cs typeface="+mn-cs"/>
              </a:rPr>
              <a:t>PLANIFICATION ET BUDGÉTISATION</a:t>
            </a:r>
          </a:p>
        </p:txBody>
      </p:sp>
      <p:pic>
        <p:nvPicPr>
          <p:cNvPr id="5" name="Picture 4" descr="Bandmz"/>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70573" y="619991"/>
            <a:ext cx="10922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118127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3347</TotalTime>
  <Words>1493</Words>
  <Application>Microsoft Office PowerPoint</Application>
  <PresentationFormat>Widescreen</PresentationFormat>
  <Paragraphs>163</Paragraphs>
  <Slides>18</Slides>
  <Notes>4</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18</vt:i4>
      </vt:variant>
    </vt:vector>
  </HeadingPairs>
  <TitlesOfParts>
    <vt:vector size="34" baseType="lpstr">
      <vt:lpstr>Arial</vt:lpstr>
      <vt:lpstr>Arial Black</vt:lpstr>
      <vt:lpstr>Arial Narrow</vt:lpstr>
      <vt:lpstr>Bell MT</vt:lpstr>
      <vt:lpstr>Calibri</vt:lpstr>
      <vt:lpstr>Calibri Light</vt:lpstr>
      <vt:lpstr>Cavolini</vt:lpstr>
      <vt:lpstr>Century Gothic</vt:lpstr>
      <vt:lpstr>Garamond</vt:lpstr>
      <vt:lpstr>Rockwell</vt:lpstr>
      <vt:lpstr>Times New Roman</vt:lpstr>
      <vt:lpstr>Trebuchet MS</vt:lpstr>
      <vt:lpstr>Wingdings</vt:lpstr>
      <vt:lpstr>Wingdings 2</vt:lpstr>
      <vt:lpstr>Wingdings 3</vt:lpstr>
      <vt:lpstr>Facet</vt:lpstr>
      <vt:lpstr>PowerPoint Presentation</vt:lpstr>
      <vt:lpstr>PLANIFICATION ET BUDGÉTISATION</vt:lpstr>
      <vt:lpstr>PLANIFICATION/BUDGÉTISATION</vt:lpstr>
      <vt:lpstr>PowerPoint Presentation</vt:lpstr>
      <vt:lpstr>PLANIFICATION ET BUDGÉTISATION 
</vt:lpstr>
      <vt:lpstr>PowerPoint Presentation</vt:lpstr>
      <vt:lpstr>PowerPoint Presentation</vt:lpstr>
      <vt:lpstr>PLANIFICATION ET BUDGÉTISATION</vt:lpstr>
      <vt:lpstr>PLANIFICATION ET BUDGÉTISATION</vt:lpstr>
      <vt:lpstr>PowerPoint Presentation</vt:lpstr>
      <vt:lpstr>INSTRUMENTS DE PLANIFICATION ET DE BUDGÉTISATION D’UN POINT DE VUE DU GENRE ET DU CHANGEMENT CLIMATIQUE</vt:lpstr>
      <vt:lpstr>PowerPoint Presentation</vt:lpstr>
      <vt:lpstr>PowerPoint Presentation</vt:lpstr>
      <vt:lpstr>PowerPoint Presentation</vt:lpstr>
      <vt:lpstr>CLASSEMENT FONCTIONNEL</vt:lpstr>
      <vt:lpstr>CLASSIFICATEURS – BASÉS SUR LES PROGRAMMES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EliteBook</dc:creator>
  <cp:lastModifiedBy>Priya Beegun</cp:lastModifiedBy>
  <cp:revision>246</cp:revision>
  <cp:lastPrinted>2019-07-04T12:50:12Z</cp:lastPrinted>
  <dcterms:created xsi:type="dcterms:W3CDTF">2017-05-14T20:52:18Z</dcterms:created>
  <dcterms:modified xsi:type="dcterms:W3CDTF">2021-06-29T10:43:05Z</dcterms:modified>
</cp:coreProperties>
</file>