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11">
  <p:sldMasterIdLst>
    <p:sldMasterId id="2147483719" r:id="rId4"/>
  </p:sldMasterIdLst>
  <p:notesMasterIdLst>
    <p:notesMasterId r:id="rId10"/>
  </p:notesMasterIdLst>
  <p:handoutMasterIdLst>
    <p:handoutMasterId r:id="rId11"/>
  </p:handoutMasterIdLst>
  <p:sldIdLst>
    <p:sldId id="256" r:id="rId5"/>
    <p:sldId id="506" r:id="rId6"/>
    <p:sldId id="511" r:id="rId7"/>
    <p:sldId id="510" r:id="rId8"/>
    <p:sldId id="477" r:id="rId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riya Beegun" initials="PB" lastIdx="5" clrIdx="6">
    <p:extLst>
      <p:ext uri="{19B8F6BF-5375-455C-9EA6-DF929625EA0E}">
        <p15:presenceInfo xmlns:p15="http://schemas.microsoft.com/office/powerpoint/2012/main" userId="S::priya.beegun@cabri-sbo.org::e975f017-bbdf-4fb4-8a57-29d873ee0655" providerId="AD"/>
      </p:ext>
    </p:extLst>
  </p:cmAuthor>
  <p:cmAuthor id="1" name="Joana Bento" initials="JB" lastIdx="1" clrIdx="0"/>
  <p:cmAuthor id="8" name="Kit Nicholson" initials="KN" lastIdx="3" clrIdx="7">
    <p:extLst>
      <p:ext uri="{19B8F6BF-5375-455C-9EA6-DF929625EA0E}">
        <p15:presenceInfo xmlns:p15="http://schemas.microsoft.com/office/powerpoint/2012/main" userId="5297ed048ed59b51" providerId="Windows Live"/>
      </p:ext>
    </p:extLst>
  </p:cmAuthor>
  <p:cmAuthor id="2" name="anke.braumann" initials="a" lastIdx="7" clrIdx="1"/>
  <p:cmAuthor id="3" name="Leila" initials="" lastIdx="0" clrIdx="2"/>
  <p:cmAuthor id="4" name="Soonsyra Lowe Nicolas" initials="SLN" lastIdx="8" clrIdx="3">
    <p:extLst>
      <p:ext uri="{19B8F6BF-5375-455C-9EA6-DF929625EA0E}">
        <p15:presenceInfo xmlns:p15="http://schemas.microsoft.com/office/powerpoint/2012/main" userId="S-1-5-21-2612044563-3503332062-4066753326-1646" providerId="AD"/>
      </p:ext>
    </p:extLst>
  </p:cmAuthor>
  <p:cmAuthor id="5" name="Ludovic Froget" initials="LF" lastIdx="2" clrIdx="4">
    <p:extLst>
      <p:ext uri="{19B8F6BF-5375-455C-9EA6-DF929625EA0E}">
        <p15:presenceInfo xmlns:p15="http://schemas.microsoft.com/office/powerpoint/2012/main" userId="S::Ludovic.Froget@cabri-sbo.org::6dcb10fd-7809-450d-9213-77bf9778b520" providerId="AD"/>
      </p:ext>
    </p:extLst>
  </p:cmAuthor>
  <p:cmAuthor id="6" name="Soonsyra Lowe Nicolas" initials="SLN [2]" lastIdx="2" clrIdx="5">
    <p:extLst>
      <p:ext uri="{19B8F6BF-5375-455C-9EA6-DF929625EA0E}">
        <p15:presenceInfo xmlns:p15="http://schemas.microsoft.com/office/powerpoint/2012/main" userId="S::Soonsyra.LoweNicolas@cabri-sbo.org::190600f1-7689-4c6c-810c-d5e149ab5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D84"/>
    <a:srgbClr val="7DABCF"/>
    <a:srgbClr val="3333FF"/>
    <a:srgbClr val="4472C4"/>
    <a:srgbClr val="5EADC0"/>
    <a:srgbClr val="858C3A"/>
    <a:srgbClr val="848A37"/>
    <a:srgbClr val="006380"/>
    <a:srgbClr val="F6862B"/>
    <a:srgbClr val="1C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A0034A-CAD5-4F22-852C-6B9511842953}" v="16" dt="2021-06-30T09:07:57.5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59" autoAdjust="0"/>
    <p:restoredTop sz="72945" autoAdjust="0"/>
  </p:normalViewPr>
  <p:slideViewPr>
    <p:cSldViewPr snapToGrid="0">
      <p:cViewPr varScale="1">
        <p:scale>
          <a:sx n="65" d="100"/>
          <a:sy n="65" d="100"/>
        </p:scale>
        <p:origin x="78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7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 Catalano" userId="19eca177b45f224d" providerId="LiveId" clId="{39A0034A-CAD5-4F22-852C-6B9511842953}"/>
    <pc:docChg chg="custSel modSld">
      <pc:chgData name="Isabel Catalano" userId="19eca177b45f224d" providerId="LiveId" clId="{39A0034A-CAD5-4F22-852C-6B9511842953}" dt="2021-06-30T09:08:41.123" v="1129" actId="6549"/>
      <pc:docMkLst>
        <pc:docMk/>
      </pc:docMkLst>
      <pc:sldChg chg="modSp mod">
        <pc:chgData name="Isabel Catalano" userId="19eca177b45f224d" providerId="LiveId" clId="{39A0034A-CAD5-4F22-852C-6B9511842953}" dt="2021-06-30T09:05:21.378" v="1090" actId="20577"/>
        <pc:sldMkLst>
          <pc:docMk/>
          <pc:sldMk cId="2750598333" sldId="256"/>
        </pc:sldMkLst>
        <pc:spChg chg="mod">
          <ac:chgData name="Isabel Catalano" userId="19eca177b45f224d" providerId="LiveId" clId="{39A0034A-CAD5-4F22-852C-6B9511842953}" dt="2021-06-30T09:05:21.378" v="1090" actId="20577"/>
          <ac:spMkLst>
            <pc:docMk/>
            <pc:sldMk cId="2750598333" sldId="256"/>
            <ac:spMk id="2" creationId="{00000000-0000-0000-0000-000000000000}"/>
          </ac:spMkLst>
        </pc:spChg>
      </pc:sldChg>
      <pc:sldChg chg="modSp mod">
        <pc:chgData name="Isabel Catalano" userId="19eca177b45f224d" providerId="LiveId" clId="{39A0034A-CAD5-4F22-852C-6B9511842953}" dt="2021-06-30T08:28:38.834" v="131" actId="6549"/>
        <pc:sldMkLst>
          <pc:docMk/>
          <pc:sldMk cId="1323663993" sldId="477"/>
        </pc:sldMkLst>
        <pc:spChg chg="mod">
          <ac:chgData name="Isabel Catalano" userId="19eca177b45f224d" providerId="LiveId" clId="{39A0034A-CAD5-4F22-852C-6B9511842953}" dt="2021-06-30T08:28:38.834" v="131" actId="6549"/>
          <ac:spMkLst>
            <pc:docMk/>
            <pc:sldMk cId="1323663993" sldId="477"/>
            <ac:spMk id="2" creationId="{B27778B3-C6DF-4ED4-BDAF-121368D616B0}"/>
          </ac:spMkLst>
        </pc:spChg>
      </pc:sldChg>
      <pc:sldChg chg="modSp mod">
        <pc:chgData name="Isabel Catalano" userId="19eca177b45f224d" providerId="LiveId" clId="{39A0034A-CAD5-4F22-852C-6B9511842953}" dt="2021-06-30T08:44:42.566" v="356" actId="20577"/>
        <pc:sldMkLst>
          <pc:docMk/>
          <pc:sldMk cId="2008535189" sldId="506"/>
        </pc:sldMkLst>
        <pc:spChg chg="mod">
          <ac:chgData name="Isabel Catalano" userId="19eca177b45f224d" providerId="LiveId" clId="{39A0034A-CAD5-4F22-852C-6B9511842953}" dt="2021-06-30T08:28:54.069" v="132" actId="790"/>
          <ac:spMkLst>
            <pc:docMk/>
            <pc:sldMk cId="2008535189" sldId="506"/>
            <ac:spMk id="2" creationId="{00000000-0000-0000-0000-000000000000}"/>
          </ac:spMkLst>
        </pc:spChg>
        <pc:spChg chg="mod">
          <ac:chgData name="Isabel Catalano" userId="19eca177b45f224d" providerId="LiveId" clId="{39A0034A-CAD5-4F22-852C-6B9511842953}" dt="2021-06-30T08:44:42.566" v="356" actId="20577"/>
          <ac:spMkLst>
            <pc:docMk/>
            <pc:sldMk cId="2008535189" sldId="506"/>
            <ac:spMk id="3" creationId="{00000000-0000-0000-0000-000000000000}"/>
          </ac:spMkLst>
        </pc:spChg>
      </pc:sldChg>
      <pc:sldChg chg="modSp mod">
        <pc:chgData name="Isabel Catalano" userId="19eca177b45f224d" providerId="LiveId" clId="{39A0034A-CAD5-4F22-852C-6B9511842953}" dt="2021-06-30T09:08:41.123" v="1129" actId="6549"/>
        <pc:sldMkLst>
          <pc:docMk/>
          <pc:sldMk cId="1829691007" sldId="510"/>
        </pc:sldMkLst>
        <pc:spChg chg="mod">
          <ac:chgData name="Isabel Catalano" userId="19eca177b45f224d" providerId="LiveId" clId="{39A0034A-CAD5-4F22-852C-6B9511842953}" dt="2021-06-30T08:54:48.220" v="693" actId="20577"/>
          <ac:spMkLst>
            <pc:docMk/>
            <pc:sldMk cId="1829691007" sldId="510"/>
            <ac:spMk id="2" creationId="{00000000-0000-0000-0000-000000000000}"/>
          </ac:spMkLst>
        </pc:spChg>
        <pc:spChg chg="mod">
          <ac:chgData name="Isabel Catalano" userId="19eca177b45f224d" providerId="LiveId" clId="{39A0034A-CAD5-4F22-852C-6B9511842953}" dt="2021-06-30T09:08:41.123" v="1129" actId="6549"/>
          <ac:spMkLst>
            <pc:docMk/>
            <pc:sldMk cId="1829691007" sldId="510"/>
            <ac:spMk id="3" creationId="{00000000-0000-0000-0000-000000000000}"/>
          </ac:spMkLst>
        </pc:spChg>
      </pc:sldChg>
      <pc:sldChg chg="modSp mod">
        <pc:chgData name="Isabel Catalano" userId="19eca177b45f224d" providerId="LiveId" clId="{39A0034A-CAD5-4F22-852C-6B9511842953}" dt="2021-06-30T09:07:41.231" v="1127" actId="6549"/>
        <pc:sldMkLst>
          <pc:docMk/>
          <pc:sldMk cId="4120370130" sldId="511"/>
        </pc:sldMkLst>
        <pc:spChg chg="mod">
          <ac:chgData name="Isabel Catalano" userId="19eca177b45f224d" providerId="LiveId" clId="{39A0034A-CAD5-4F22-852C-6B9511842953}" dt="2021-06-30T08:45:47.432" v="411" actId="14100"/>
          <ac:spMkLst>
            <pc:docMk/>
            <pc:sldMk cId="4120370130" sldId="511"/>
            <ac:spMk id="2" creationId="{00000000-0000-0000-0000-000000000000}"/>
          </ac:spMkLst>
        </pc:spChg>
        <pc:spChg chg="mod">
          <ac:chgData name="Isabel Catalano" userId="19eca177b45f224d" providerId="LiveId" clId="{39A0034A-CAD5-4F22-852C-6B9511842953}" dt="2021-06-30T09:07:41.231" v="1127" actId="6549"/>
          <ac:spMkLst>
            <pc:docMk/>
            <pc:sldMk cId="4120370130" sldId="51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76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67145-A2F3-43F7-BEB9-797938FCC13D}" type="datetimeFigureOut">
              <a:rPr lang="en-ZA" smtClean="0"/>
              <a:pPr/>
              <a:t>30 Jun 2021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76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8E5A-731C-4BBA-AC12-C9927F5000A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69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4BCB9-E899-4D69-9768-5918A2974BE3}" type="datetimeFigureOut">
              <a:rPr lang="en-ZA" smtClean="0"/>
              <a:pPr/>
              <a:t>30 Jun 2021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3073-3AA0-446F-A543-DCB3535C624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376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005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416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bri style sheet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pic>
        <p:nvPicPr>
          <p:cNvPr id="8" name="Picture 7" descr="Cabri style sheet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4414" y="2750823"/>
            <a:ext cx="5673786" cy="456977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4414" y="3207801"/>
            <a:ext cx="4987986" cy="42087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9504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pic>
        <p:nvPicPr>
          <p:cNvPr id="8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51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285750" marR="0" indent="-2857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Char char="à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08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640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18288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4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784414" y="2979588"/>
            <a:ext cx="5673786" cy="456977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7125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/graph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bri style sheet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59" y="5427217"/>
            <a:ext cx="4622284" cy="342411"/>
          </a:xfrm>
        </p:spPr>
        <p:txBody>
          <a:bodyPr anchor="b"/>
          <a:lstStyle>
            <a:lvl1pPr algn="l">
              <a:defRPr sz="2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1759" y="489082"/>
            <a:ext cx="7761652" cy="4859271"/>
          </a:xfrm>
          <a:ln>
            <a:noFill/>
          </a:ln>
        </p:spPr>
        <p:txBody>
          <a:bodyPr/>
          <a:lstStyle>
            <a:lvl1pPr marL="0" indent="0">
              <a:buNone/>
              <a:defRPr sz="3200">
                <a:ln>
                  <a:noFill/>
                </a:ln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1759" y="5769628"/>
            <a:ext cx="4622284" cy="281469"/>
          </a:xfrm>
        </p:spPr>
        <p:txBody>
          <a:bodyPr>
            <a:normAutofit/>
          </a:bodyPr>
          <a:lstStyle>
            <a:lvl1pPr marL="0" indent="0">
              <a:buNone/>
              <a:defRPr sz="12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955545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/Graph with caption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6804" y="1554020"/>
            <a:ext cx="8416345" cy="5190584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400">
                <a:ln>
                  <a:noFill/>
                </a:ln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267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-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653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ri Style Sheet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buFont typeface="Arial"/>
              <a:buChar char="•"/>
              <a:defRPr sz="1400"/>
            </a:lvl1pPr>
            <a:lvl2pPr>
              <a:buFont typeface="Arial"/>
              <a:buChar char="•"/>
              <a:defRPr sz="1400"/>
            </a:lvl2pPr>
            <a:lvl3pPr>
              <a:buFont typeface="Arial"/>
              <a:buChar char="•"/>
              <a:defRPr sz="1400"/>
            </a:lvl3pPr>
            <a:lvl4pPr>
              <a:buFont typeface="Arial"/>
              <a:buChar char="•"/>
              <a:defRPr sz="1400"/>
            </a:lvl4pPr>
            <a:lvl5pPr>
              <a:buFont typeface="Arial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3226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ri Style Sheet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5682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Employee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" name="Picture Placeholder 2"/>
          <p:cNvSpPr>
            <a:spLocks noGrp="1"/>
          </p:cNvSpPr>
          <p:nvPr>
            <p:ph type="pic" idx="1"/>
          </p:nvPr>
        </p:nvSpPr>
        <p:spPr>
          <a:xfrm>
            <a:off x="1166812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66812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2" name="Picture Placeholder 2"/>
          <p:cNvSpPr>
            <a:spLocks noGrp="1"/>
          </p:cNvSpPr>
          <p:nvPr>
            <p:ph type="pic" idx="13"/>
          </p:nvPr>
        </p:nvSpPr>
        <p:spPr>
          <a:xfrm>
            <a:off x="3022988" y="189753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022988" y="365377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022988" y="339784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0" name="Picture Placeholder 2"/>
          <p:cNvSpPr>
            <a:spLocks noGrp="1"/>
          </p:cNvSpPr>
          <p:nvPr>
            <p:ph type="pic" idx="17"/>
          </p:nvPr>
        </p:nvSpPr>
        <p:spPr>
          <a:xfrm>
            <a:off x="4916826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16826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916826" y="339573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3" name="Picture Placeholder 2"/>
          <p:cNvSpPr>
            <a:spLocks noGrp="1"/>
          </p:cNvSpPr>
          <p:nvPr>
            <p:ph type="pic" idx="20"/>
          </p:nvPr>
        </p:nvSpPr>
        <p:spPr>
          <a:xfrm>
            <a:off x="6809359" y="189964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6809359" y="365589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6809359" y="339996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1166812" y="3380415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6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5"/>
          </p:nvPr>
        </p:nvSpPr>
        <p:spPr>
          <a:xfrm>
            <a:off x="1158924" y="402781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6" hasCustomPrompt="1"/>
          </p:nvPr>
        </p:nvSpPr>
        <p:spPr>
          <a:xfrm>
            <a:off x="1158924" y="578405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27"/>
          </p:nvPr>
        </p:nvSpPr>
        <p:spPr>
          <a:xfrm>
            <a:off x="3015100" y="402992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8" hasCustomPrompt="1"/>
          </p:nvPr>
        </p:nvSpPr>
        <p:spPr>
          <a:xfrm>
            <a:off x="3015100" y="578617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3015100" y="553024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2" name="Picture Placeholder 2"/>
          <p:cNvSpPr>
            <a:spLocks noGrp="1"/>
          </p:cNvSpPr>
          <p:nvPr>
            <p:ph type="pic" idx="30"/>
          </p:nvPr>
        </p:nvSpPr>
        <p:spPr>
          <a:xfrm>
            <a:off x="4908938" y="402781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4908938" y="578405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32" hasCustomPrompt="1"/>
          </p:nvPr>
        </p:nvSpPr>
        <p:spPr>
          <a:xfrm>
            <a:off x="4908938" y="552812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idx="33"/>
          </p:nvPr>
        </p:nvSpPr>
        <p:spPr>
          <a:xfrm>
            <a:off x="6801471" y="403204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34" hasCustomPrompt="1"/>
          </p:nvPr>
        </p:nvSpPr>
        <p:spPr>
          <a:xfrm>
            <a:off x="6801471" y="578828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6801471" y="553235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36" hasCustomPrompt="1"/>
          </p:nvPr>
        </p:nvSpPr>
        <p:spPr>
          <a:xfrm>
            <a:off x="1158924" y="5512810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1158924" y="6255403"/>
            <a:ext cx="3049018" cy="235688"/>
          </a:xfrm>
        </p:spPr>
        <p:txBody>
          <a:bodyPr>
            <a:noAutofit/>
          </a:bodyPr>
          <a:lstStyle>
            <a:lvl1pPr marL="0" indent="0" algn="l">
              <a:buNone/>
              <a:defRPr sz="1400" b="0" i="1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4184965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New Employe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bri style sheet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" name="Picture Placeholder 2"/>
          <p:cNvSpPr>
            <a:spLocks noGrp="1"/>
          </p:cNvSpPr>
          <p:nvPr>
            <p:ph type="pic" idx="1"/>
          </p:nvPr>
        </p:nvSpPr>
        <p:spPr>
          <a:xfrm>
            <a:off x="1166812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66812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2" name="Picture Placeholder 2"/>
          <p:cNvSpPr>
            <a:spLocks noGrp="1"/>
          </p:cNvSpPr>
          <p:nvPr>
            <p:ph type="pic" idx="13"/>
          </p:nvPr>
        </p:nvSpPr>
        <p:spPr>
          <a:xfrm>
            <a:off x="3022988" y="189753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022988" y="365377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022988" y="339784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0" name="Picture Placeholder 2"/>
          <p:cNvSpPr>
            <a:spLocks noGrp="1"/>
          </p:cNvSpPr>
          <p:nvPr>
            <p:ph type="pic" idx="17"/>
          </p:nvPr>
        </p:nvSpPr>
        <p:spPr>
          <a:xfrm>
            <a:off x="4916826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16826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916826" y="339573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3" name="Picture Placeholder 2"/>
          <p:cNvSpPr>
            <a:spLocks noGrp="1"/>
          </p:cNvSpPr>
          <p:nvPr>
            <p:ph type="pic" idx="20"/>
          </p:nvPr>
        </p:nvSpPr>
        <p:spPr>
          <a:xfrm>
            <a:off x="6809359" y="189964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6809359" y="365589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6809359" y="339996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1166812" y="3380415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1166812" y="4361099"/>
            <a:ext cx="3049018" cy="285183"/>
          </a:xfrm>
        </p:spPr>
        <p:txBody>
          <a:bodyPr>
            <a:noAutofit/>
          </a:bodyPr>
          <a:lstStyle>
            <a:lvl1pPr marL="0" indent="0" algn="l">
              <a:buNone/>
              <a:defRPr sz="1400" b="0" i="1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6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7695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F0D7-60D7-AA41-BD3E-D243167C88B7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546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8" r:id="rId8"/>
    <p:sldLayoutId id="2147483729" r:id="rId9"/>
    <p:sldLayoutId id="2147483730" r:id="rId10"/>
    <p:sldLayoutId id="2147483732" r:id="rId11"/>
    <p:sldLayoutId id="2147483733" r:id="rId12"/>
    <p:sldLayoutId id="2147483734" r:id="rId1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2405" y="2852739"/>
            <a:ext cx="5673786" cy="1597445"/>
          </a:xfrm>
        </p:spPr>
        <p:txBody>
          <a:bodyPr/>
          <a:lstStyle/>
          <a:p>
            <a:r>
              <a:rPr lang="en-US" sz="3200" dirty="0" err="1"/>
              <a:t>Palavras</a:t>
            </a:r>
            <a:r>
              <a:rPr lang="en-US" sz="3200" dirty="0"/>
              <a:t> de </a:t>
            </a:r>
            <a:r>
              <a:rPr lang="en-US" sz="3200" dirty="0" err="1"/>
              <a:t>encerramento</a:t>
            </a:r>
            <a:r>
              <a:rPr lang="en-US" sz="3200" dirty="0"/>
              <a:t> 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059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Aprendizagem e intercâmbio entre pares: principais conclusões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66811" y="1247821"/>
            <a:ext cx="7519987" cy="431724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Nos últimos dois dias, os países reuniram-se para </a:t>
            </a:r>
            <a:r>
              <a:rPr lang="pt-PT" sz="1800" dirty="0" err="1"/>
              <a:t>reflectir</a:t>
            </a:r>
            <a:r>
              <a:rPr lang="pt-PT" sz="1800" dirty="0"/>
              <a:t> sobre as oportunidades para a coordenação da integração do género e das alterações climáticas nos orçamentos e nas finanças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PT" sz="1800" dirty="0"/>
              <a:t>16 países participaram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PT" sz="1800" dirty="0"/>
              <a:t>82 técnicos dos ministérios responsáveis pelas finanças, orçamento, ambiente/clima, assuntos de género/mulheres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Os países possuem mais experiência com o orçamento sensível ao género.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Alguns países possuem mais de 20 anos de experiência, que tem vindo a evoluir constantemente.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Embora existam diferenças entre as experiências dos países, as intervenções do orçamento sensível ao género abrangem todo o ciclo orçamental, por exemplo: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pt-PT" sz="1800" dirty="0"/>
              <a:t>Estratégias e planos (Libéria, Burkina Faso)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pt-PT" sz="1800" dirty="0"/>
              <a:t>Formação de orçamentos (Ruanda)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pt-PT" sz="1800" dirty="0"/>
              <a:t>Marcação orçamental (Capo Verde)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pt-PT" sz="1800" dirty="0"/>
              <a:t>Reporte (Marrocos e Cabo Verde) </a:t>
            </a:r>
          </a:p>
          <a:p>
            <a:pPr marL="742950" lvl="1" indent="-285750">
              <a:buFont typeface="Calibri" panose="020F0502020204030204" pitchFamily="34" charset="0"/>
              <a:buChar char="̶"/>
            </a:pPr>
            <a:r>
              <a:rPr lang="pt-PT" sz="1800" dirty="0"/>
              <a:t>Avaliação (Moçambique) </a:t>
            </a:r>
          </a:p>
        </p:txBody>
      </p:sp>
    </p:spTree>
    <p:extLst>
      <p:ext uri="{BB962C8B-B14F-4D97-AF65-F5344CB8AC3E}">
        <p14:creationId xmlns:p14="http://schemas.microsoft.com/office/powerpoint/2010/main" val="200853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208" y="274638"/>
            <a:ext cx="7912608" cy="1143000"/>
          </a:xfrm>
        </p:spPr>
        <p:txBody>
          <a:bodyPr>
            <a:normAutofit fontScale="90000"/>
          </a:bodyPr>
          <a:lstStyle/>
          <a:p>
            <a:r>
              <a:rPr lang="pt-PT" dirty="0"/>
              <a:t>Orçamentação para o clima sensível ao género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3144" y="1208632"/>
            <a:ext cx="8033655" cy="3952122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 orçamentação para o clima sensível ao género é relativamente recente, e muitos países possuem planos para introduzir reformas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As apresentações pelos países revelam uma base sólida que pode ser ampliada, e que lições importantes podem ser extraídas da experiência com o orçamento sensível ao género, por exemplo: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PT" sz="1800" dirty="0"/>
              <a:t>Existem complementaridades entre as duas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PT" sz="1800" dirty="0"/>
              <a:t>Utilização de técnicas semelhantes e mandatos institucionais susceptíveis de serem alargadas para abranger tanto o género como o clima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 orçamentação responsiva ao clima exige recursos semelhantes</a:t>
            </a:r>
          </a:p>
          <a:p>
            <a:pPr lvl="1"/>
            <a:r>
              <a:rPr lang="pt-PT" sz="1800" dirty="0"/>
              <a:t>- capacidades, dados e liderança política clara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Os países já estão a dar os primeiros passos no sentido da orçamentação para o clima sensível ao género, ex. Nigéria, Essuatíni, Ruanda,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Através do programa IBFCCA, pretendemos apoiar os ministérios das finanças a integrarem o género e as alterações climáticas nos seus sistemas de gestão das finanças públicas. – componente 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PT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2037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Acções </a:t>
            </a:r>
            <a:r>
              <a:rPr lang="en-GB" dirty="0" err="1"/>
              <a:t>futuras</a:t>
            </a:r>
            <a:r>
              <a:rPr lang="en-GB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1792" y="1208632"/>
            <a:ext cx="8065007" cy="395212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/>
              <a:t>Síntese de políticas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/>
              <a:t>Todo o material da sessão está disponível no nosso site
Evento de acompanhamento Agosto de 2021: reunir países em vias de introduzir reformas de rastreio das despesas no género e no clima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/>
              <a:t>3º evento IBFCCA de aprendizagem e intercâmbio entre pares </a:t>
            </a:r>
            <a:r>
              <a:rPr lang="pt-PT" sz="2000"/>
              <a:t>- 14-15 </a:t>
            </a:r>
            <a:r>
              <a:rPr lang="pt-PT" sz="2000" dirty="0"/>
              <a:t>de Setembro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PT" sz="2000" dirty="0"/>
              <a:t>reforço da fiscalização, da transparência e da responsabilização do orçamento para o clima,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PT" sz="2000" dirty="0"/>
              <a:t>acções nacionais no âmbito da componente B para reforçar a orçamentação para o clima sensível ao género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/>
              <a:t>Geminação entre países apresentando contextos ou reformas semelhantes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/>
              <a:t>Obrigado a todos - Oradores, Moderadores, Parceiros de Programas (IBP, IIED, PNUD e Sida) Outros parceiros (</a:t>
            </a:r>
            <a:r>
              <a:rPr lang="pt-PT" sz="2000" dirty="0" err="1"/>
              <a:t>GiZ</a:t>
            </a:r>
            <a:r>
              <a:rPr lang="pt-PT" sz="2000" dirty="0"/>
              <a:t>, </a:t>
            </a:r>
            <a:r>
              <a:rPr lang="pt-PT" sz="2000" dirty="0" err="1"/>
              <a:t>BAfD</a:t>
            </a:r>
            <a:r>
              <a:rPr lang="pt-PT" sz="2000" dirty="0"/>
              <a:t>), Todos os demais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969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78B3-C6DF-4ED4-BDAF-121368D61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err="1"/>
              <a:t>Obrigado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3663993"/>
      </p:ext>
    </p:extLst>
  </p:cSld>
  <p:clrMapOvr>
    <a:masterClrMapping/>
  </p:clrMapOvr>
</p:sld>
</file>

<file path=ppt/theme/theme1.xml><?xml version="1.0" encoding="utf-8"?>
<a:theme xmlns:a="http://schemas.openxmlformats.org/drawingml/2006/main" name="Cabri - English">
  <a:themeElements>
    <a:clrScheme name="Cabri Colours">
      <a:dk1>
        <a:srgbClr val="444444"/>
      </a:dk1>
      <a:lt1>
        <a:srgbClr val="FFFFFF"/>
      </a:lt1>
      <a:dk2>
        <a:srgbClr val="FFFFFF"/>
      </a:dk2>
      <a:lt2>
        <a:srgbClr val="FFFFFF"/>
      </a:lt2>
      <a:accent1>
        <a:srgbClr val="006666"/>
      </a:accent1>
      <a:accent2>
        <a:srgbClr val="999933"/>
      </a:accent2>
      <a:accent3>
        <a:srgbClr val="CCCC66"/>
      </a:accent3>
      <a:accent4>
        <a:srgbClr val="6699CC"/>
      </a:accent4>
      <a:accent5>
        <a:srgbClr val="CCCCCC"/>
      </a:accent5>
      <a:accent6>
        <a:srgbClr val="444444"/>
      </a:accent6>
      <a:hlink>
        <a:srgbClr val="999933"/>
      </a:hlink>
      <a:folHlink>
        <a:srgbClr val="00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AF32261145F409836FCA14A350740" ma:contentTypeVersion="12" ma:contentTypeDescription="Create a new document." ma:contentTypeScope="" ma:versionID="e22ecd31db818cb3feea6b60bf4a1604">
  <xsd:schema xmlns:xsd="http://www.w3.org/2001/XMLSchema" xmlns:xs="http://www.w3.org/2001/XMLSchema" xmlns:p="http://schemas.microsoft.com/office/2006/metadata/properties" xmlns:ns2="1b4d2e45-8e50-4808-be92-179850164968" xmlns:ns3="a4907018-feab-4701-b416-2003e651155e" targetNamespace="http://schemas.microsoft.com/office/2006/metadata/properties" ma:root="true" ma:fieldsID="b0e73f60fe82854bf24afdea208ecaf5" ns2:_="" ns3:_="">
    <xsd:import namespace="1b4d2e45-8e50-4808-be92-179850164968"/>
    <xsd:import namespace="a4907018-feab-4701-b416-2003e65115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d2e45-8e50-4808-be92-179850164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07018-feab-4701-b416-2003e65115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F01586-6B35-4B40-B230-870909EAC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4d2e45-8e50-4808-be92-179850164968"/>
    <ds:schemaRef ds:uri="a4907018-feab-4701-b416-2003e6511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213916-FA0E-4F55-9F48-7B4789637430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b4d2e45-8e50-4808-be92-179850164968"/>
    <ds:schemaRef ds:uri="http://purl.org/dc/elements/1.1/"/>
    <ds:schemaRef ds:uri="http://schemas.microsoft.com/office/infopath/2007/PartnerControls"/>
    <ds:schemaRef ds:uri="a4907018-feab-4701-b416-2003e65115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7341A3-F539-4B58-A534-3253155D43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Cabri_English_PPTTemplate</Template>
  <TotalTime>20979</TotalTime>
  <Words>435</Words>
  <Application>Microsoft Office PowerPoint</Application>
  <PresentationFormat>On-screen Show (4:3)</PresentationFormat>
  <Paragraphs>34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Cabri - English</vt:lpstr>
      <vt:lpstr>Palavras de encerramento  </vt:lpstr>
      <vt:lpstr>Aprendizagem e intercâmbio entre pares: principais conclusões</vt:lpstr>
      <vt:lpstr>Orçamentação para o clima sensível ao género</vt:lpstr>
      <vt:lpstr>Acções futuras  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"Shanaz Broermann" &lt;Shanaz.broermann@cabri-sbo.org&gt;</dc:creator>
  <cp:lastModifiedBy>Me</cp:lastModifiedBy>
  <cp:revision>987</cp:revision>
  <cp:lastPrinted>2015-03-05T10:45:04Z</cp:lastPrinted>
  <dcterms:created xsi:type="dcterms:W3CDTF">2015-07-13T14:27:38Z</dcterms:created>
  <dcterms:modified xsi:type="dcterms:W3CDTF">2021-06-30T09:08:53Z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0x010100BA6AF32261145F409836FCA14A350740</vt:lpwstr>
  </property>
  <property fmtid="{D5CDD505-2E9C-101B-9397-08002B2CF9AE}" pid="3" name="Order">
    <vt:r8>268200</vt:r8>
  </property>
</Properties>
</file>