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1" r:id="rId5"/>
  </p:sldMasterIdLst>
  <p:notesMasterIdLst>
    <p:notesMasterId r:id="rId14"/>
  </p:notesMasterIdLst>
  <p:handoutMasterIdLst>
    <p:handoutMasterId r:id="rId15"/>
  </p:handoutMasterIdLst>
  <p:sldIdLst>
    <p:sldId id="256" r:id="rId6"/>
    <p:sldId id="532" r:id="rId7"/>
    <p:sldId id="597" r:id="rId8"/>
    <p:sldId id="606" r:id="rId9"/>
    <p:sldId id="601" r:id="rId10"/>
    <p:sldId id="602" r:id="rId11"/>
    <p:sldId id="603" r:id="rId12"/>
    <p:sldId id="60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Amankwah-Poku" initials="AA" lastIdx="2" clrIdx="0">
    <p:extLst>
      <p:ext uri="{19B8F6BF-5375-455C-9EA6-DF929625EA0E}">
        <p15:presenceInfo xmlns:p15="http://schemas.microsoft.com/office/powerpoint/2012/main" userId="S-1-5-21-3113854750-3521193006-921674475-4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81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83256" autoAdjust="0"/>
  </p:normalViewPr>
  <p:slideViewPr>
    <p:cSldViewPr snapToGrid="0">
      <p:cViewPr varScale="1">
        <p:scale>
          <a:sx n="106" d="100"/>
          <a:sy n="106" d="100"/>
        </p:scale>
        <p:origin x="126" y="22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2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B883762C-B3F8-2A4E-87D9-A72F30A34742}" type="datetimeFigureOut">
              <a:rPr lang="en-US" smtClean="0"/>
              <a:t>06-Apr-21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7DC45CA3-B4F1-E240-B540-F5B74D2B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7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FCA2656F-FDD2-458F-AE05-7927091C9D1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34995251-B3BB-4B3D-BAAD-DAC791AE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7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5251-B3BB-4B3D-BAAD-DAC791AE2A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8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0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07">
              <a:defRPr/>
            </a:pPr>
            <a:r>
              <a:rPr lang="en-US" dirty="0" smtClean="0"/>
              <a:t>Engage CDs implementing Government’s Priority Programmes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9B15-BEFD-49AF-9948-49887BFCDA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4999" y="6516031"/>
            <a:ext cx="8902003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Ministry of Finance:</a:t>
            </a:r>
            <a:r>
              <a:rPr lang="en-US" sz="10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Professional, Ethical, Efficient, Responsive – Transforming Ghana Beyond Aid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107635" y="2558153"/>
            <a:ext cx="5976731" cy="927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ts val="28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05200" y="3470275"/>
            <a:ext cx="4581600" cy="914400"/>
          </a:xfrm>
        </p:spPr>
        <p:txBody>
          <a:bodyPr/>
          <a:lstStyle>
            <a:lvl1pPr algn="ctr">
              <a:lnSpc>
                <a:spcPts val="2400"/>
              </a:lnSpc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57600" y="4639626"/>
            <a:ext cx="3676800" cy="914400"/>
          </a:xfrm>
        </p:spPr>
        <p:txBody>
          <a:bodyPr/>
          <a:lstStyle>
            <a:lvl1pPr algn="ctr">
              <a:lnSpc>
                <a:spcPts val="1600"/>
              </a:lnSpc>
              <a:spcAft>
                <a:spcPts val="0"/>
              </a:spcAft>
              <a:defRPr sz="1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60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13424" y="2218922"/>
            <a:ext cx="7190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-9525"/>
            <a:ext cx="12192000" cy="19256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11199" y="4797425"/>
            <a:ext cx="2409600" cy="1250950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  <a:lvl2pPr marL="0" indent="0">
              <a:buNone/>
              <a:defRPr sz="1200" i="1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613425" y="3500439"/>
            <a:ext cx="7187927" cy="2547937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613422" y="2289581"/>
            <a:ext cx="7187929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13424" y="2218922"/>
            <a:ext cx="7190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9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1199" y="2218922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91251" y="-9525"/>
            <a:ext cx="5286348" cy="19256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91251" y="2781300"/>
            <a:ext cx="5286348" cy="3267076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2289581"/>
            <a:ext cx="452120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11199" y="2218922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9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6481984" y="3274637"/>
            <a:ext cx="2400000" cy="29638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Content Placeholder 26"/>
          <p:cNvSpPr>
            <a:spLocks noGrp="1"/>
          </p:cNvSpPr>
          <p:nvPr>
            <p:ph sz="quarter" idx="15" hasCustomPrompt="1"/>
          </p:nvPr>
        </p:nvSpPr>
        <p:spPr>
          <a:xfrm>
            <a:off x="9072033" y="3274328"/>
            <a:ext cx="2397439" cy="296296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3274329"/>
            <a:ext cx="6033477" cy="29629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12191999" cy="1849027"/>
          </a:xfrm>
          <a:solidFill>
            <a:schemeClr val="accent1"/>
          </a:solidFill>
        </p:spPr>
        <p:txBody>
          <a:bodyPr lIns="6084000" tIns="432000" rIns="720000" bIns="72000" spcCol="0"/>
          <a:lstStyle>
            <a:lvl1pPr algn="l">
              <a:defRPr sz="1400" i="1">
                <a:solidFill>
                  <a:schemeClr val="bg1"/>
                </a:solidFill>
              </a:defRPr>
            </a:lvl1pPr>
            <a:lvl2pPr marL="0" indent="0" algn="l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481984" y="2078250"/>
            <a:ext cx="4987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481985" y="2148910"/>
            <a:ext cx="4987487" cy="10427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81984" y="2078250"/>
            <a:ext cx="4987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7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89471" y="2218922"/>
            <a:ext cx="5280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-9525"/>
            <a:ext cx="12192000" cy="19256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190337" y="2289581"/>
            <a:ext cx="52791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9"/>
          </p:nvPr>
        </p:nvSpPr>
        <p:spPr>
          <a:xfrm>
            <a:off x="3339495" y="2218922"/>
            <a:ext cx="2383757" cy="40183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741584" y="2219894"/>
            <a:ext cx="2383757" cy="40183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89471" y="2218922"/>
            <a:ext cx="5280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9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89471" y="976277"/>
            <a:ext cx="5280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6"/>
          <p:cNvSpPr>
            <a:spLocks noGrp="1"/>
          </p:cNvSpPr>
          <p:nvPr>
            <p:ph sz="quarter" idx="15" hasCustomPrompt="1"/>
          </p:nvPr>
        </p:nvSpPr>
        <p:spPr>
          <a:xfrm>
            <a:off x="3331633" y="2918848"/>
            <a:ext cx="2397439" cy="3341886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  <a:lvl2pPr marL="0" indent="0">
              <a:buNone/>
              <a:defRPr sz="1400" i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endParaRPr lang="en-GB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8673" y="609600"/>
            <a:ext cx="5000399" cy="205775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190337" y="1046936"/>
            <a:ext cx="52791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9"/>
          </p:nvPr>
        </p:nvSpPr>
        <p:spPr>
          <a:xfrm>
            <a:off x="6189471" y="2168770"/>
            <a:ext cx="5280000" cy="40919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89471" y="976277"/>
            <a:ext cx="5280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1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6"/>
          <p:cNvSpPr>
            <a:spLocks noGrp="1"/>
          </p:cNvSpPr>
          <p:nvPr>
            <p:ph sz="quarter" idx="15" hasCustomPrompt="1"/>
          </p:nvPr>
        </p:nvSpPr>
        <p:spPr>
          <a:xfrm>
            <a:off x="3331633" y="1946032"/>
            <a:ext cx="2397439" cy="4314703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  <a:lvl2pPr marL="0" indent="0">
              <a:buNone/>
              <a:defRPr sz="1400" i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endParaRPr lang="en-GB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8673" y="2016611"/>
            <a:ext cx="2400000" cy="294748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6"/>
          <p:cNvSpPr>
            <a:spLocks noGrp="1"/>
          </p:cNvSpPr>
          <p:nvPr>
            <p:ph sz="quarter" idx="17" hasCustomPrompt="1"/>
          </p:nvPr>
        </p:nvSpPr>
        <p:spPr>
          <a:xfrm>
            <a:off x="6189472" y="1946032"/>
            <a:ext cx="5280000" cy="1228146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400"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endParaRPr lang="en-GB" noProof="0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189472" y="3531556"/>
            <a:ext cx="5280001" cy="2729179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605638"/>
            <a:ext cx="10758273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1199" y="5078886"/>
            <a:ext cx="2417473" cy="1181849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 i="1">
                <a:solidFill>
                  <a:schemeClr val="bg1"/>
                </a:solidFill>
              </a:defRPr>
            </a:lvl1pPr>
            <a:lvl2pPr marL="0" indent="0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1"/>
            <a:ext cx="5283200" cy="44172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605638"/>
            <a:ext cx="10758273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26"/>
          <p:cNvSpPr>
            <a:spLocks noGrp="1"/>
          </p:cNvSpPr>
          <p:nvPr>
            <p:ph sz="quarter" idx="15"/>
          </p:nvPr>
        </p:nvSpPr>
        <p:spPr>
          <a:xfrm>
            <a:off x="6197600" y="3352800"/>
            <a:ext cx="5283201" cy="28194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10769600" cy="1447800"/>
          </a:xfrm>
        </p:spPr>
        <p:txBody>
          <a:bodyPr/>
          <a:lstStyle>
            <a:lvl1pPr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605638"/>
            <a:ext cx="10758273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5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Content Placeholder 26"/>
          <p:cNvSpPr>
            <a:spLocks noGrp="1"/>
          </p:cNvSpPr>
          <p:nvPr>
            <p:ph sz="quarter" idx="15"/>
          </p:nvPr>
        </p:nvSpPr>
        <p:spPr>
          <a:xfrm>
            <a:off x="6197600" y="3352800"/>
            <a:ext cx="5283201" cy="28194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20034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11199" y="2218922"/>
            <a:ext cx="10771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2289581"/>
            <a:ext cx="10769601" cy="792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2218922"/>
            <a:ext cx="10771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2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6"/>
          <p:cNvSpPr>
            <a:spLocks noGrp="1"/>
          </p:cNvSpPr>
          <p:nvPr>
            <p:ph sz="quarter" idx="13"/>
          </p:nvPr>
        </p:nvSpPr>
        <p:spPr>
          <a:xfrm>
            <a:off x="711200" y="1752601"/>
            <a:ext cx="3451200" cy="44172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8" name="Content Placeholder 26"/>
          <p:cNvSpPr>
            <a:spLocks noGrp="1"/>
          </p:cNvSpPr>
          <p:nvPr>
            <p:ph sz="quarter" idx="14"/>
          </p:nvPr>
        </p:nvSpPr>
        <p:spPr>
          <a:xfrm>
            <a:off x="4368802" y="1752602"/>
            <a:ext cx="3454399" cy="441959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1752602"/>
            <a:ext cx="3454400" cy="441959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199" y="605638"/>
            <a:ext cx="10766400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4999" y="6516031"/>
            <a:ext cx="8902003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Ministry of Finance:</a:t>
            </a:r>
            <a:r>
              <a:rPr lang="en-US" sz="10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Professional, Ethical, Efficient, Responsive – Transforming Ghana Beyond Aid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107635" y="2558153"/>
            <a:ext cx="5976731" cy="927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ts val="28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05200" y="3470275"/>
            <a:ext cx="4581600" cy="914400"/>
          </a:xfrm>
        </p:spPr>
        <p:txBody>
          <a:bodyPr/>
          <a:lstStyle>
            <a:lvl1pPr algn="ctr">
              <a:lnSpc>
                <a:spcPts val="2400"/>
              </a:lnSpc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57600" y="4639626"/>
            <a:ext cx="3676800" cy="914400"/>
          </a:xfrm>
        </p:spPr>
        <p:txBody>
          <a:bodyPr/>
          <a:lstStyle>
            <a:lvl1pPr algn="ctr">
              <a:lnSpc>
                <a:spcPts val="1600"/>
              </a:lnSpc>
              <a:spcAft>
                <a:spcPts val="0"/>
              </a:spcAft>
              <a:defRPr sz="1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93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46121" y="476250"/>
            <a:ext cx="3333081" cy="49206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11199" y="3500439"/>
            <a:ext cx="2409600" cy="2547937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16723" y="3500439"/>
            <a:ext cx="2409600" cy="254793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7"/>
          </p:nvPr>
        </p:nvSpPr>
        <p:spPr>
          <a:xfrm>
            <a:off x="8146121" y="5516564"/>
            <a:ext cx="3333081" cy="531812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11199" y="2218922"/>
            <a:ext cx="5016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711200" y="2289580"/>
            <a:ext cx="5014291" cy="10680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1200" y="491829"/>
            <a:ext cx="2408765" cy="156874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 i="1">
                <a:solidFill>
                  <a:schemeClr val="bg1"/>
                </a:solidFill>
              </a:defRPr>
            </a:lvl1pPr>
            <a:lvl2pPr marL="0" indent="0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315515" y="491829"/>
            <a:ext cx="2408765" cy="156874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 i="1">
                <a:solidFill>
                  <a:schemeClr val="bg1"/>
                </a:solidFill>
              </a:defRPr>
            </a:lvl1pPr>
            <a:lvl2pPr marL="0" indent="0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2218922"/>
            <a:ext cx="5016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9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11199" y="488884"/>
            <a:ext cx="2409600" cy="2547937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16723" y="488884"/>
            <a:ext cx="2409600" cy="254793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7"/>
          </p:nvPr>
        </p:nvSpPr>
        <p:spPr>
          <a:xfrm>
            <a:off x="8146121" y="5516564"/>
            <a:ext cx="3333081" cy="531812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11199" y="3160490"/>
            <a:ext cx="5016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711200" y="3231148"/>
            <a:ext cx="5014291" cy="10680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1200" y="4479630"/>
            <a:ext cx="2408765" cy="156874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 i="1">
                <a:solidFill>
                  <a:schemeClr val="bg1"/>
                </a:solidFill>
              </a:defRPr>
            </a:lvl1pPr>
            <a:lvl2pPr marL="0" indent="0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315515" y="4479630"/>
            <a:ext cx="2408765" cy="156874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 i="1">
                <a:solidFill>
                  <a:schemeClr val="bg1"/>
                </a:solidFill>
              </a:defRPr>
            </a:lvl1pPr>
            <a:lvl2pPr marL="0" indent="0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46121" y="476250"/>
            <a:ext cx="3333081" cy="49206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3160490"/>
            <a:ext cx="50160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8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728" y="1752600"/>
            <a:ext cx="3436800" cy="2124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7100" y="1752600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048065" y="1752600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8728" y="4057649"/>
            <a:ext cx="3436800" cy="20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4387100" y="4057649"/>
            <a:ext cx="3436800" cy="20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048065" y="4057649"/>
            <a:ext cx="3436800" cy="20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1069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6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718728" y="4076701"/>
            <a:ext cx="3436800" cy="1967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387100" y="4076701"/>
            <a:ext cx="3436800" cy="1967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9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8048065" y="4076701"/>
            <a:ext cx="3436800" cy="1967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728" y="1752600"/>
            <a:ext cx="3436800" cy="2124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7100" y="1752600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048065" y="1752600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1069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00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718728" y="1840398"/>
            <a:ext cx="3436800" cy="1967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387100" y="1850337"/>
            <a:ext cx="3436800" cy="1967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8048065" y="1840398"/>
            <a:ext cx="3436800" cy="1967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728" y="4088293"/>
            <a:ext cx="3436800" cy="2124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7100" y="4088293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048065" y="4088293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11145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3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8728" y="1800224"/>
            <a:ext cx="3436800" cy="20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2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4387100" y="1800224"/>
            <a:ext cx="3436800" cy="20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048065" y="1800224"/>
            <a:ext cx="3436800" cy="20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728" y="4088292"/>
            <a:ext cx="3436800" cy="2124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7100" y="4088292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048065" y="4088292"/>
            <a:ext cx="3436800" cy="2124000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1069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728" y="3500438"/>
            <a:ext cx="3436800" cy="2711854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7100" y="3500438"/>
            <a:ext cx="3436800" cy="2711854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11199" y="2227972"/>
            <a:ext cx="10699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672" y="2298630"/>
            <a:ext cx="10699904" cy="1121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1199" y="614982"/>
            <a:ext cx="10699199" cy="1445593"/>
          </a:xfrm>
          <a:solidFill>
            <a:schemeClr val="accent1"/>
          </a:solidFill>
        </p:spPr>
        <p:txBody>
          <a:bodyPr lIns="5446800" tIns="72000" rIns="72000" bIns="72000"/>
          <a:lstStyle>
            <a:lvl1pPr algn="l">
              <a:defRPr sz="1400" i="1">
                <a:solidFill>
                  <a:schemeClr val="bg1"/>
                </a:solidFill>
              </a:defRPr>
            </a:lvl1pPr>
            <a:lvl2pPr marL="0" indent="0" algn="l">
              <a:buNone/>
              <a:defRPr sz="1400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048065" y="3500438"/>
            <a:ext cx="3436800" cy="2711854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800" b="1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199" y="2227972"/>
            <a:ext cx="10699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9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728" y="3819825"/>
            <a:ext cx="4321056" cy="2163533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1200" y="1738620"/>
            <a:ext cx="4328584" cy="18780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00752" y="2781300"/>
            <a:ext cx="5476849" cy="320205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000749" y="1600200"/>
            <a:ext cx="5476851" cy="1036639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988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6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59279" y="3819825"/>
            <a:ext cx="4334308" cy="2163533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65004" y="1738620"/>
            <a:ext cx="4328584" cy="18780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1201" y="2781300"/>
            <a:ext cx="5601713" cy="320205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11200" y="1600200"/>
            <a:ext cx="5601713" cy="1036639"/>
          </a:xfrm>
        </p:spPr>
        <p:txBody>
          <a:bodyPr/>
          <a:lstStyle>
            <a:lvl1pPr>
              <a:defRPr sz="1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994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7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6"/>
          <p:cNvSpPr>
            <a:spLocks noGrp="1"/>
          </p:cNvSpPr>
          <p:nvPr>
            <p:ph sz="quarter" idx="15"/>
          </p:nvPr>
        </p:nvSpPr>
        <p:spPr>
          <a:xfrm>
            <a:off x="4368800" y="1752600"/>
            <a:ext cx="7112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3454400" cy="2130552"/>
          </a:xfrm>
        </p:spPr>
        <p:txBody>
          <a:bodyPr/>
          <a:lstStyle>
            <a:lvl1pPr>
              <a:defRPr sz="1800" b="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68800" y="433077"/>
            <a:ext cx="71136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368800" y="503736"/>
            <a:ext cx="7113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68800" y="433077"/>
            <a:ext cx="71136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31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martArt Placeholder 4"/>
          <p:cNvSpPr>
            <a:spLocks noGrp="1"/>
          </p:cNvSpPr>
          <p:nvPr>
            <p:ph type="dgm" sz="quarter" idx="19"/>
          </p:nvPr>
        </p:nvSpPr>
        <p:spPr>
          <a:xfrm>
            <a:off x="8449707" y="1752599"/>
            <a:ext cx="3019200" cy="4419602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4"/>
          </p:nvPr>
        </p:nvSpPr>
        <p:spPr>
          <a:xfrm>
            <a:off x="6202699" y="1752600"/>
            <a:ext cx="2073600" cy="44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200" y="605637"/>
            <a:ext cx="10758273" cy="1146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711199" y="1752600"/>
            <a:ext cx="5289552" cy="4419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>
          <a:xfrm>
            <a:off x="8647156" y="2010273"/>
            <a:ext cx="2624305" cy="3928801"/>
          </a:xfrm>
        </p:spPr>
        <p:txBody>
          <a:bodyPr/>
          <a:lstStyle>
            <a:lvl1pPr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5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2000" cy="6003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1200" y="2128617"/>
            <a:ext cx="10769600" cy="3665434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defRPr sz="28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 marL="714375" indent="-26670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 marL="984250" indent="-26670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 marL="1341438" indent="-26670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1199" y="716049"/>
            <a:ext cx="1076640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199" y="786707"/>
            <a:ext cx="10766400" cy="1069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3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y poi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2026068"/>
            <a:ext cx="10769600" cy="3921807"/>
          </a:xfrm>
        </p:spPr>
        <p:txBody>
          <a:bodyPr/>
          <a:lstStyle>
            <a:lvl1pPr>
              <a:lnSpc>
                <a:spcPts val="3200"/>
              </a:lnSpc>
              <a:defRPr sz="2800" baseline="0">
                <a:solidFill>
                  <a:schemeClr val="tx2"/>
                </a:solidFill>
              </a:defRPr>
            </a:lvl1pPr>
            <a:lvl2pPr>
              <a:lnSpc>
                <a:spcPts val="3200"/>
              </a:lnSpc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ts val="3200"/>
              </a:lnSpc>
              <a:buClr>
                <a:schemeClr val="tx2"/>
              </a:buClr>
              <a:defRPr sz="2800">
                <a:solidFill>
                  <a:schemeClr val="tx2"/>
                </a:solidFill>
              </a:defRPr>
            </a:lvl3pPr>
            <a:lvl4pPr>
              <a:lnSpc>
                <a:spcPts val="3200"/>
              </a:lnSpc>
              <a:buClr>
                <a:schemeClr val="tx2"/>
              </a:buClr>
              <a:defRPr sz="2800">
                <a:solidFill>
                  <a:schemeClr val="tx2"/>
                </a:solidFill>
              </a:defRPr>
            </a:lvl4pPr>
            <a:lvl5pPr>
              <a:lnSpc>
                <a:spcPts val="3200"/>
              </a:lnSpc>
              <a:buClr>
                <a:schemeClr val="tx2"/>
              </a:buClr>
              <a:defRPr sz="28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199" y="605637"/>
            <a:ext cx="10766400" cy="1069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2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603" y="6466513"/>
            <a:ext cx="542924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0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200" y="605638"/>
            <a:ext cx="10758273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603" y="6466513"/>
            <a:ext cx="542924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0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603" y="6466513"/>
            <a:ext cx="542924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4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48359" y="625514"/>
            <a:ext cx="5827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648359" y="625514"/>
            <a:ext cx="58272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199" y="562151"/>
            <a:ext cx="58656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632810"/>
            <a:ext cx="5867653" cy="792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1199" y="562151"/>
            <a:ext cx="58656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0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595372"/>
            <a:ext cx="7656576" cy="13929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84550" y="4120541"/>
            <a:ext cx="5422900" cy="1581150"/>
          </a:xfrm>
        </p:spPr>
        <p:txBody>
          <a:bodyPr/>
          <a:lstStyle>
            <a:lvl1pPr algn="ctr">
              <a:spcAft>
                <a:spcPts val="0"/>
              </a:spcAft>
              <a:defRPr sz="900" i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00" y="304176"/>
            <a:ext cx="10766400" cy="4734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entury Gothic" panose="020B0502020202020204" pitchFamily="34" charset="0"/>
              </a:defRPr>
            </a:lvl1pPr>
            <a:lvl2pPr>
              <a:defRPr sz="2200">
                <a:latin typeface="Century Gothic" panose="020B0502020202020204" pitchFamily="34" charset="0"/>
              </a:defRPr>
            </a:lvl2pPr>
            <a:lvl3pPr>
              <a:defRPr sz="2200">
                <a:latin typeface="Century Gothic" panose="020B0502020202020204" pitchFamily="34" charset="0"/>
              </a:defRPr>
            </a:lvl3pPr>
            <a:lvl4pPr>
              <a:defRPr sz="2200">
                <a:latin typeface="Century Gothic" panose="020B0502020202020204" pitchFamily="34" charset="0"/>
              </a:defRPr>
            </a:lvl4pPr>
            <a:lvl5pPr>
              <a:defRPr sz="2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4C3538E0-C07B-406D-9EA5-6336F2B2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verview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martArt Placeholder 4"/>
          <p:cNvSpPr>
            <a:spLocks noGrp="1"/>
          </p:cNvSpPr>
          <p:nvPr>
            <p:ph type="dgm" sz="quarter" idx="19"/>
          </p:nvPr>
        </p:nvSpPr>
        <p:spPr>
          <a:xfrm>
            <a:off x="3024161" y="1752599"/>
            <a:ext cx="3019200" cy="44196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0"/>
          <p:cNvSpPr>
            <a:spLocks noGrp="1"/>
          </p:cNvSpPr>
          <p:nvPr>
            <p:ph type="body" sz="quarter" idx="13"/>
          </p:nvPr>
        </p:nvSpPr>
        <p:spPr>
          <a:xfrm>
            <a:off x="3221610" y="1975365"/>
            <a:ext cx="2624305" cy="3974069"/>
          </a:xfrm>
        </p:spPr>
        <p:txBody>
          <a:bodyPr/>
          <a:lstStyle>
            <a:lvl1pPr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42"/>
          <p:cNvSpPr>
            <a:spLocks noGrp="1"/>
          </p:cNvSpPr>
          <p:nvPr>
            <p:ph type="pic" sz="quarter" idx="14"/>
          </p:nvPr>
        </p:nvSpPr>
        <p:spPr>
          <a:xfrm>
            <a:off x="731691" y="1752600"/>
            <a:ext cx="2073600" cy="441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1199" y="553085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605637"/>
            <a:ext cx="1075827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6425723" y="1752599"/>
            <a:ext cx="5043749" cy="4419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1199" y="553085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verview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 Placeholder 4"/>
          <p:cNvSpPr>
            <a:spLocks noGrp="1"/>
          </p:cNvSpPr>
          <p:nvPr>
            <p:ph type="dgm" sz="quarter" idx="19"/>
          </p:nvPr>
        </p:nvSpPr>
        <p:spPr>
          <a:xfrm>
            <a:off x="1" y="1916113"/>
            <a:ext cx="3313583" cy="429863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-9525"/>
            <a:ext cx="12192000" cy="19256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Text Placeholder 40"/>
          <p:cNvSpPr>
            <a:spLocks noGrp="1"/>
          </p:cNvSpPr>
          <p:nvPr>
            <p:ph type="body" sz="quarter" idx="13"/>
          </p:nvPr>
        </p:nvSpPr>
        <p:spPr>
          <a:xfrm>
            <a:off x="797463" y="2010272"/>
            <a:ext cx="2323383" cy="4091479"/>
          </a:xfrm>
        </p:spPr>
        <p:txBody>
          <a:bodyPr/>
          <a:lstStyle>
            <a:lvl1pPr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13424" y="2218922"/>
            <a:ext cx="7190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613422" y="2289580"/>
            <a:ext cx="7187929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3613422" y="3051438"/>
            <a:ext cx="7187929" cy="316330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13424" y="2218922"/>
            <a:ext cx="7190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7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5661" y="0"/>
            <a:ext cx="12192000" cy="6003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200" y="3860155"/>
            <a:ext cx="1076640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2800" y="3954864"/>
            <a:ext cx="10766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78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" y="-27213"/>
            <a:ext cx="12192000" cy="60032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711200" y="3860155"/>
            <a:ext cx="1076640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2800" y="3954864"/>
            <a:ext cx="10766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90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199" y="3634202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2800" y="3704861"/>
            <a:ext cx="10766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1199" y="3634202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6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092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199" y="3610906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2800" y="3681565"/>
            <a:ext cx="10766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1199" y="3610906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00" y="1825625"/>
            <a:ext cx="10766400" cy="4107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603" y="6466513"/>
            <a:ext cx="542924" cy="181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A964C0AA-13C5-42F8-8707-B9C6EA4D33F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259708" y="6516031"/>
            <a:ext cx="8902003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Ministry of Finance:</a:t>
            </a:r>
            <a:r>
              <a:rPr lang="en-US" sz="10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Professional, Ethical, Efficient, Responsive – Transforming Ghana Beyond Aid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Presentation Title Here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06656" y="6490111"/>
            <a:ext cx="0" cy="1692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712800" y="685801"/>
            <a:ext cx="10766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Action Button: Home 1">
            <a:hlinkClick r:id="rId41" action="ppaction://hlinksldjump" highlightClick="1"/>
          </p:cNvPr>
          <p:cNvSpPr/>
          <p:nvPr/>
        </p:nvSpPr>
        <p:spPr>
          <a:xfrm>
            <a:off x="712800" y="6466512"/>
            <a:ext cx="168427" cy="189401"/>
          </a:xfrm>
          <a:prstGeom prst="actionButtonHom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206656" y="6490111"/>
            <a:ext cx="0" cy="1692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Home 10">
            <a:hlinkClick r:id="rId41" action="ppaction://hlinksldjump" highlightClick="1"/>
          </p:cNvPr>
          <p:cNvSpPr/>
          <p:nvPr userDrawn="1"/>
        </p:nvSpPr>
        <p:spPr>
          <a:xfrm>
            <a:off x="712800" y="6466512"/>
            <a:ext cx="168427" cy="189401"/>
          </a:xfrm>
          <a:prstGeom prst="actionButtonHom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  <p:sldLayoutId id="2147484011" r:id="rId20"/>
    <p:sldLayoutId id="2147484012" r:id="rId21"/>
    <p:sldLayoutId id="2147484013" r:id="rId22"/>
    <p:sldLayoutId id="2147484014" r:id="rId23"/>
    <p:sldLayoutId id="2147484015" r:id="rId24"/>
    <p:sldLayoutId id="2147484016" r:id="rId25"/>
    <p:sldLayoutId id="2147484017" r:id="rId26"/>
    <p:sldLayoutId id="2147484018" r:id="rId27"/>
    <p:sldLayoutId id="2147484019" r:id="rId28"/>
    <p:sldLayoutId id="2147484020" r:id="rId29"/>
    <p:sldLayoutId id="2147484021" r:id="rId30"/>
    <p:sldLayoutId id="2147484022" r:id="rId31"/>
    <p:sldLayoutId id="2147484023" r:id="rId32"/>
    <p:sldLayoutId id="2147484024" r:id="rId33"/>
    <p:sldLayoutId id="2147484025" r:id="rId34"/>
    <p:sldLayoutId id="2147484026" r:id="rId35"/>
    <p:sldLayoutId id="2147484027" r:id="rId36"/>
    <p:sldLayoutId id="2147484028" r:id="rId37"/>
    <p:sldLayoutId id="2147484029" r:id="rId38"/>
    <p:sldLayoutId id="2147484030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7360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73600" indent="-27360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7200" indent="-27360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4400" indent="-27360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Myriad Pro" panose="020B05030304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8000" indent="-27360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Georgia" panose="02040502050405020303" pitchFamily="18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7360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Myriad Pro" panose="020B0503030403020204" pitchFamily="34" charset="0"/>
        <a:buChar char="~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5" pos="756" userDrawn="1">
          <p15:clr>
            <a:srgbClr val="F26B43"/>
          </p15:clr>
        </p15:guide>
        <p15:guide id="46" pos="2569" userDrawn="1">
          <p15:clr>
            <a:srgbClr val="F26B43"/>
          </p15:clr>
        </p15:guide>
        <p15:guide id="47" pos="3780" userDrawn="1">
          <p15:clr>
            <a:srgbClr val="F26B43"/>
          </p15:clr>
        </p15:guide>
        <p15:guide id="48" pos="1965" userDrawn="1">
          <p15:clr>
            <a:srgbClr val="F26B43"/>
          </p15:clr>
        </p15:guide>
        <p15:guide id="49" pos="151" userDrawn="1">
          <p15:clr>
            <a:srgbClr val="F26B43"/>
          </p15:clr>
        </p15:guide>
        <p15:guide id="50" pos="876" userDrawn="1">
          <p15:clr>
            <a:srgbClr val="F26B43"/>
          </p15:clr>
        </p15:guide>
        <p15:guide id="51" pos="1360" userDrawn="1">
          <p15:clr>
            <a:srgbClr val="F26B43"/>
          </p15:clr>
        </p15:guide>
        <p15:guide id="52" pos="4384" userDrawn="1">
          <p15:clr>
            <a:srgbClr val="F26B43"/>
          </p15:clr>
        </p15:guide>
        <p15:guide id="53" pos="4505" userDrawn="1">
          <p15:clr>
            <a:srgbClr val="F26B43"/>
          </p15:clr>
        </p15:guide>
        <p15:guide id="54" pos="4989" userDrawn="1">
          <p15:clr>
            <a:srgbClr val="F26B43"/>
          </p15:clr>
        </p15:guide>
        <p15:guide id="55" pos="5111" userDrawn="1">
          <p15:clr>
            <a:srgbClr val="F26B43"/>
          </p15:clr>
        </p15:guide>
        <p15:guide id="56" pos="5593" userDrawn="1">
          <p15:clr>
            <a:srgbClr val="F26B43"/>
          </p15:clr>
        </p15:guide>
        <p15:guide id="57" pos="5715" userDrawn="1">
          <p15:clr>
            <a:srgbClr val="F26B43"/>
          </p15:clr>
        </p15:guide>
        <p15:guide id="58" pos="2087" userDrawn="1">
          <p15:clr>
            <a:srgbClr val="F26B43"/>
          </p15:clr>
        </p15:guide>
        <p15:guide id="59" pos="6199" userDrawn="1">
          <p15:clr>
            <a:srgbClr val="F26B43"/>
          </p15:clr>
        </p15:guide>
        <p15:guide id="60" pos="6320" userDrawn="1">
          <p15:clr>
            <a:srgbClr val="F26B43"/>
          </p15:clr>
        </p15:guide>
        <p15:guide id="61" pos="6804" userDrawn="1">
          <p15:clr>
            <a:srgbClr val="F26B43"/>
          </p15:clr>
        </p15:guide>
        <p15:guide id="62" pos="6924" userDrawn="1">
          <p15:clr>
            <a:srgbClr val="F26B43"/>
          </p15:clr>
        </p15:guide>
        <p15:guide id="63" pos="7408" userDrawn="1">
          <p15:clr>
            <a:srgbClr val="F26B43"/>
          </p15:clr>
        </p15:guide>
        <p15:guide id="64" pos="7529" userDrawn="1">
          <p15:clr>
            <a:srgbClr val="F26B43"/>
          </p15:clr>
        </p15:guide>
        <p15:guide id="65" pos="3900" userDrawn="1">
          <p15:clr>
            <a:srgbClr val="F26B43"/>
          </p15:clr>
        </p15:guide>
        <p15:guide id="66" pos="3175" userDrawn="1">
          <p15:clr>
            <a:srgbClr val="F26B43"/>
          </p15:clr>
        </p15:guide>
        <p15:guide id="67" pos="3296" userDrawn="1">
          <p15:clr>
            <a:srgbClr val="F26B43"/>
          </p15:clr>
        </p15:guide>
        <p15:guide id="68" pos="2691" userDrawn="1">
          <p15:clr>
            <a:srgbClr val="F26B43"/>
          </p15:clr>
        </p15:guide>
        <p15:guide id="69" pos="1481" userDrawn="1">
          <p15:clr>
            <a:srgbClr val="F26B43"/>
          </p15:clr>
        </p15:guide>
        <p15:guide id="70" pos="272" userDrawn="1">
          <p15:clr>
            <a:srgbClr val="F26B43"/>
          </p15:clr>
        </p15:guide>
        <p15:guide id="71" orient="horz" pos="2205" userDrawn="1">
          <p15:clr>
            <a:srgbClr val="F26B43"/>
          </p15:clr>
        </p15:guide>
        <p15:guide id="72" orient="horz" pos="2115" userDrawn="1">
          <p15:clr>
            <a:srgbClr val="F26B43"/>
          </p15:clr>
        </p15:guide>
        <p15:guide id="73" orient="horz" pos="2568" userDrawn="1">
          <p15:clr>
            <a:srgbClr val="F26B43"/>
          </p15:clr>
        </p15:guide>
        <p15:guide id="74" orient="horz" pos="2659" userDrawn="1">
          <p15:clr>
            <a:srgbClr val="F26B43"/>
          </p15:clr>
        </p15:guide>
        <p15:guide id="75" orient="horz" pos="3022" userDrawn="1">
          <p15:clr>
            <a:srgbClr val="F26B43"/>
          </p15:clr>
        </p15:guide>
        <p15:guide id="76" orient="horz" pos="3113" userDrawn="1">
          <p15:clr>
            <a:srgbClr val="F26B43"/>
          </p15:clr>
        </p15:guide>
        <p15:guide id="77" orient="horz" pos="3475" userDrawn="1">
          <p15:clr>
            <a:srgbClr val="F26B43"/>
          </p15:clr>
        </p15:guide>
        <p15:guide id="78" orient="horz" pos="3566" userDrawn="1">
          <p15:clr>
            <a:srgbClr val="F26B43"/>
          </p15:clr>
        </p15:guide>
        <p15:guide id="79" orient="horz" pos="3929" userDrawn="1">
          <p15:clr>
            <a:srgbClr val="F26B43"/>
          </p15:clr>
        </p15:guide>
        <p15:guide id="80" orient="horz" pos="4020" userDrawn="1">
          <p15:clr>
            <a:srgbClr val="F26B43"/>
          </p15:clr>
        </p15:guide>
        <p15:guide id="81" orient="horz" pos="1661" userDrawn="1">
          <p15:clr>
            <a:srgbClr val="F26B43"/>
          </p15:clr>
        </p15:guide>
        <p15:guide id="82" orient="horz" pos="1752" userDrawn="1">
          <p15:clr>
            <a:srgbClr val="F26B43"/>
          </p15:clr>
        </p15:guide>
        <p15:guide id="83" orient="horz" pos="1207" userDrawn="1">
          <p15:clr>
            <a:srgbClr val="F26B43"/>
          </p15:clr>
        </p15:guide>
        <p15:guide id="84" orient="horz" pos="1298" userDrawn="1">
          <p15:clr>
            <a:srgbClr val="F26B43"/>
          </p15:clr>
        </p15:guide>
        <p15:guide id="85" orient="horz" pos="754" userDrawn="1">
          <p15:clr>
            <a:srgbClr val="F26B43"/>
          </p15:clr>
        </p15:guide>
        <p15:guide id="86" orient="horz" pos="845" userDrawn="1">
          <p15:clr>
            <a:srgbClr val="F26B43"/>
          </p15:clr>
        </p15:guide>
        <p15:guide id="87" orient="horz" pos="300" userDrawn="1">
          <p15:clr>
            <a:srgbClr val="F26B43"/>
          </p15:clr>
        </p15:guide>
        <p15:guide id="88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8454" y="2503016"/>
            <a:ext cx="8609161" cy="13184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i="1" dirty="0" err="1"/>
              <a:t>GHANA's</a:t>
            </a:r>
            <a:r>
              <a:rPr lang="en-GB" sz="3200" i="1" dirty="0"/>
              <a:t>  </a:t>
            </a:r>
            <a:r>
              <a:rPr lang="en-GB" sz="3200" i="1" dirty="0" smtClean="0"/>
              <a:t>APPROACH 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sz="2800" i="1" dirty="0" smtClean="0"/>
              <a:t>to</a:t>
            </a:r>
            <a:r>
              <a:rPr lang="en-GB" sz="3200" i="1" dirty="0" smtClean="0"/>
              <a:t> 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sz="2800" i="1" dirty="0"/>
              <a:t>COVID-19 Vaccine Costing </a:t>
            </a:r>
            <a:r>
              <a:rPr lang="en-GB" sz="2800" i="1" dirty="0" smtClean="0"/>
              <a:t>and </a:t>
            </a:r>
            <a:r>
              <a:rPr lang="en-GB" sz="2800" i="1" dirty="0"/>
              <a:t>Budgeting</a:t>
            </a:r>
            <a:br>
              <a:rPr lang="en-GB" sz="2800" i="1" dirty="0"/>
            </a:br>
            <a:r>
              <a:rPr lang="en-US" sz="3600" dirty="0">
                <a:latin typeface="Arial Black" pitchFamily="34" charset="0"/>
              </a:rPr>
              <a:t/>
            </a:r>
            <a:br>
              <a:rPr lang="en-US" sz="3600" dirty="0">
                <a:latin typeface="Arial Black" pitchFamily="34" charset="0"/>
              </a:rPr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359678" y="4989839"/>
            <a:ext cx="7602645" cy="1277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i="1" dirty="0" err="1"/>
              <a:t>CABRI</a:t>
            </a:r>
            <a:r>
              <a:rPr lang="en-US" sz="1400" b="1" i="1" dirty="0"/>
              <a:t> Online P</a:t>
            </a:r>
            <a:r>
              <a:rPr lang="en-US" sz="1400" b="1" i="1" dirty="0" smtClean="0"/>
              <a:t>eer-Exchange </a:t>
            </a:r>
            <a:r>
              <a:rPr lang="en-US" sz="1400" b="1" i="1" dirty="0"/>
              <a:t>and </a:t>
            </a:r>
            <a:r>
              <a:rPr lang="en-US" sz="1400" b="1" i="1" dirty="0" smtClean="0"/>
              <a:t>Learning </a:t>
            </a:r>
            <a:r>
              <a:rPr lang="en-US" sz="1400" b="1" i="1" dirty="0"/>
              <a:t>Event</a:t>
            </a:r>
          </a:p>
          <a:p>
            <a:pPr>
              <a:lnSpc>
                <a:spcPct val="100000"/>
              </a:lnSpc>
            </a:pPr>
            <a:r>
              <a:rPr lang="en-US" sz="1400" b="1" i="1" dirty="0"/>
              <a:t> (13</a:t>
            </a:r>
            <a:r>
              <a:rPr lang="en-US" sz="1400" b="1" i="1" baseline="30000" dirty="0"/>
              <a:t>th</a:t>
            </a:r>
            <a:r>
              <a:rPr lang="en-US" sz="1400" b="1" i="1" dirty="0"/>
              <a:t> April, 2021)</a:t>
            </a:r>
            <a:endParaRPr lang="en-US" sz="1400" b="1" dirty="0"/>
          </a:p>
          <a:p>
            <a:pPr>
              <a:lnSpc>
                <a:spcPct val="100000"/>
              </a:lnSpc>
            </a:pPr>
            <a:endParaRPr lang="en-US" sz="1400" b="1" i="1" dirty="0"/>
          </a:p>
          <a:p>
            <a:pPr>
              <a:lnSpc>
                <a:spcPct val="100000"/>
              </a:lnSpc>
            </a:pPr>
            <a:r>
              <a:rPr lang="en-US" sz="1400" b="1" i="1" dirty="0"/>
              <a:t>Presentation By</a:t>
            </a:r>
          </a:p>
          <a:p>
            <a:pPr>
              <a:lnSpc>
                <a:spcPct val="100000"/>
              </a:lnSpc>
            </a:pPr>
            <a:r>
              <a:rPr lang="en-US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Alex Amankwah-Poku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050" dirty="0"/>
              <a:t>Head, Budget Development and Reforms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2259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853648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 smtClean="0"/>
              <a:t>1. PROCESS </a:t>
            </a:r>
            <a:r>
              <a:rPr lang="en-US" u="sng" dirty="0"/>
              <a:t>OF ASSESSING FINANCIAL NEEDS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FOR </a:t>
            </a:r>
            <a:r>
              <a:rPr lang="en-US" u="sng" dirty="0"/>
              <a:t>THE VACCINATION PROGRAMME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6048" y="1265700"/>
            <a:ext cx="11126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Ghana’s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vaccination programme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part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structures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in place in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dealing with the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pandemic.</a:t>
            </a: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established a COVID-19 National Trust Fund to raise funds to deal with the Pandemic.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j-cs"/>
              </a:rPr>
              <a:t>Government also through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j-cs"/>
              </a:rPr>
              <a:t>the Ministry of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j-cs"/>
              </a:rPr>
              <a:t>Information had engagements with stakeholders and communications on the pandemic. </a:t>
            </a: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+mj-cs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Parliament, Political Parties, Media Personnel, Community Leaders, Leaders of Faith-Based </a:t>
            </a:r>
            <a:r>
              <a:rPr lang="en-US" sz="2400" dirty="0" err="1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NGOs in the health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sector, etc. are examples of the stakeholders involved in the fight against the pandemic.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853648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/>
              <a:t>PROCESS OF ASSESSING FINANCIAL NEEDS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FOR </a:t>
            </a:r>
            <a:r>
              <a:rPr lang="en-US" u="sng" dirty="0"/>
              <a:t>THE VACCINATION PROGRAMME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81" y="1203534"/>
            <a:ext cx="111267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scale of this pandemic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deepened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strategic partnership between state and non-state actors, especially the private sector. </a:t>
            </a:r>
            <a:endParaRPr lang="en-US" sz="2400" dirty="0" smtClean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Key aspects of the COVID-19 budgetary response and mitigating measures for 2020 and the Medium Term are contained in the 2020 Mid-Year Review (Paragraphs 326 to 386 - Copies on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MoF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website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).</a:t>
            </a: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the vaccine was provided by the Ministry of Health with consultations from the </a:t>
            </a:r>
            <a:r>
              <a:rPr lang="en-US" sz="2400" dirty="0" err="1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Immunisation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Ghana Health Service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from other Stakeholders such as </a:t>
            </a:r>
            <a:r>
              <a:rPr lang="en-US" sz="2400" dirty="0" err="1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Gavi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Vaccine Alliance using the global cost of the vaccines. </a:t>
            </a: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vaccine cost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presented to the Ministry of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Finance.  The Ministry of Finance further aligned it as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of the 2021 budget.  </a:t>
            </a:r>
            <a:endParaRPr lang="en-US" sz="2400" dirty="0" smtClean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5726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853648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 smtClean="0"/>
              <a:t>2.  INCORPORATION </a:t>
            </a:r>
            <a:r>
              <a:rPr lang="en-US" u="sng" dirty="0"/>
              <a:t>OF COVID-19 VACCINATION PROGRAMME IN NATIONAL BUDGET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995" y="1193272"/>
            <a:ext cx="111267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572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The 2021 budget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as presented to Parliament on 12th March, 2021 had as part of its expenditures an amount of 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GH¢929,296,610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(about $165 million) for COVID-19 Vaccines to cover both the Operational and Procurement costs.</a:t>
            </a:r>
          </a:p>
          <a:p>
            <a:pPr marL="285750" indent="-285750" algn="just" defTabSz="95726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 defTabSz="9572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Government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plans to immunize 20 million Ghanaians out of the total population of about 30.4 million people.</a:t>
            </a:r>
          </a:p>
          <a:p>
            <a:pPr marL="285750" indent="-285750" algn="just" defTabSz="957263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 defTabSz="9572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Cost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of the Ghana COVID-19 Vaccination Programme is additional to  support from 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COVAX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APC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mPharma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, etc. to procure over 42 million vaccines before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end of the year 2021.</a:t>
            </a:r>
          </a:p>
        </p:txBody>
      </p:sp>
    </p:spTree>
    <p:extLst>
      <p:ext uri="{BB962C8B-B14F-4D97-AF65-F5344CB8AC3E}">
        <p14:creationId xmlns:p14="http://schemas.microsoft.com/office/powerpoint/2010/main" val="32470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853648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 smtClean="0"/>
              <a:t>INCORPORATION </a:t>
            </a:r>
            <a:r>
              <a:rPr lang="en-US" u="sng" dirty="0"/>
              <a:t>OF COVID-19 VACCINATION PROGRAMME IN NATIONAL BUDGET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6581" y="1032095"/>
            <a:ext cx="111267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Recurrent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costs associated with vaccination have been budgeted for by the introduction of a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COVID-19 Health Levy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of a one percentage point increase in the National Health Insurance Levy and a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one percentage point increase in the VAT Flat Rate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COVID-19 vaccination programme was incorporated into the national budget as part of our regular processes. Paragraph 254 of the Budget Statement and Economic Policy of Government for the year 2021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mentioned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some of the measures being implemented by Government to address this pandemic.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The vaccination programme has not been included in the medium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term. However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, other COVID related expenditures such as the COVID Alleviation and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Revitalisation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of Enterprises Programme (CARES) and provision of health Infrastructure covers the medium term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853648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 smtClean="0"/>
              <a:t>INCORPORATION </a:t>
            </a:r>
            <a:r>
              <a:rPr lang="en-US" u="sng" dirty="0"/>
              <a:t>OF COVID-19 VACCINATION PROGRAMME IN NATIONAL BUDGET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6048" y="1225536"/>
            <a:ext cx="111267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New expenditure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lines have been created specifically for COVID management.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COVID-19 Health Levy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is to be used for the entire containment measures including some reliefs and not only related to the vaccination programme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The vaccination programme is being handled separately from the regular expenditure pattern of the Ministry of Health (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MoH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). 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MoH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had a special National COVID-19 Response budget which is different from the Vaccination budget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853648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 smtClean="0"/>
              <a:t>3. TRACKING </a:t>
            </a:r>
            <a:r>
              <a:rPr lang="en-US" u="sng" dirty="0"/>
              <a:t>AND ACCOUNTING FOR VACCINATION EXPENDITURE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6048" y="1225536"/>
            <a:ext cx="11126709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tracking of the COVID-19 expenditures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such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the budget lines related to the COVID 19 expenditures have been assigned special codes in the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Ghana Integrated Financial Management Information system (</a:t>
            </a:r>
            <a:r>
              <a:rPr lang="en-US" sz="2400" dirty="0" err="1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GIFMIS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Module to enable tracking of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expenditures.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limit corruption and waste in place,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is using its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 internal mechanisms that apply to all budget lines.  The PFM L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budget implementation instructions specify checks and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balances.  </a:t>
            </a:r>
            <a:endParaRPr lang="en-US" sz="2400" dirty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6" y="178447"/>
            <a:ext cx="10502020" cy="500563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u="sng" dirty="0"/>
              <a:t>4</a:t>
            </a:r>
            <a:r>
              <a:rPr lang="en-US" u="sng" dirty="0" smtClean="0"/>
              <a:t>.0  CONCLUSION</a:t>
            </a:r>
            <a:endParaRPr lang="en-US" u="sng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53FC-D0B5-406A-9C57-7055ACBC1A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3330" y="679010"/>
            <a:ext cx="10999962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Lessons learnt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that can be applied include Government’s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ability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to  facilitate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rapid response to the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crisis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by prioritizing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expenditures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and enhancing revenue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mobilisation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as well as taking advantage of the opportunities it offers. </a:t>
            </a:r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Government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accelerated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revision of some financial laws to secure resources to address the impact of the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Pandemic.</a:t>
            </a:r>
            <a:endParaRPr lang="en-US" sz="2400" dirty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stablished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COVID-19 National Trust Fund to raise funds to deal with the 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Pandemic.</a:t>
            </a:r>
            <a:endParaRPr lang="en-US" sz="2400" dirty="0">
              <a:solidFill>
                <a:srgbClr val="19347C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400" dirty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mechanisms to track COVID related expenditures etc</a:t>
            </a:r>
            <a:r>
              <a:rPr lang="en-US" sz="2400" dirty="0" smtClean="0">
                <a:solidFill>
                  <a:srgbClr val="1934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We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are very confident that Government’s measures put forward to address the impact of COVID-19  would be successful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F-THEME-ONE">
  <a:themeElements>
    <a:clrScheme name="MOF BLUE">
      <a:dk1>
        <a:sysClr val="windowText" lastClr="000000"/>
      </a:dk1>
      <a:lt1>
        <a:sysClr val="window" lastClr="FFFFFF"/>
      </a:lt1>
      <a:dk2>
        <a:srgbClr val="19347C"/>
      </a:dk2>
      <a:lt2>
        <a:srgbClr val="FFFFFF"/>
      </a:lt2>
      <a:accent1>
        <a:srgbClr val="006FB9"/>
      </a:accent1>
      <a:accent2>
        <a:srgbClr val="00B1EB"/>
      </a:accent2>
      <a:accent3>
        <a:srgbClr val="81D5FF"/>
      </a:accent3>
      <a:accent4>
        <a:srgbClr val="3C3C3B"/>
      </a:accent4>
      <a:accent5>
        <a:srgbClr val="929292"/>
      </a:accent5>
      <a:accent6>
        <a:srgbClr val="19347C"/>
      </a:accent6>
      <a:hlink>
        <a:srgbClr val="006FB9"/>
      </a:hlink>
      <a:folHlink>
        <a:srgbClr val="00B1EB"/>
      </a:folHlink>
    </a:clrScheme>
    <a:fontScheme name="Mo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" id="{8B877D80-FC5A-4ED0-BAEB-14C256152A4E}" vid="{5562171A-2698-47F8-B424-F2FD41E5D5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0E16D2AFD2545A4395CE909ACEEEC" ma:contentTypeVersion="0" ma:contentTypeDescription="Create a new document." ma:contentTypeScope="" ma:versionID="7899dc2aef34df137fd982e819c613e8">
  <xsd:schema xmlns:xsd="http://www.w3.org/2001/XMLSchema" xmlns:xs="http://www.w3.org/2001/XMLSchema" xmlns:p="http://schemas.microsoft.com/office/2006/metadata/properties" xmlns:ns2="44a47ee1-c9fe-4154-a1a0-b1291fa46732" targetNamespace="http://schemas.microsoft.com/office/2006/metadata/properties" ma:root="true" ma:fieldsID="f9e79cbecc584df55a118d57bec79fbd" ns2:_="">
    <xsd:import namespace="44a47ee1-c9fe-4154-a1a0-b1291fa4673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47ee1-c9fe-4154-a1a0-b1291fa467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4a47ee1-c9fe-4154-a1a0-b1291fa46732">PZSSA5SZN3AP-257-112</_dlc_DocId>
    <_dlc_DocIdUrl xmlns="44a47ee1-c9fe-4154-a1a0-b1291fa46732">
      <Url>https://intranet.mofep.gov.gh/branding/_layouts/DocIdRedir.aspx?ID=PZSSA5SZN3AP-257-112</Url>
      <Description>PZSSA5SZN3AP-257-112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BAFCFB0-C027-4A14-B140-17523C5FF8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FC4679-B61E-4390-AE90-4B92C1A7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47ee1-c9fe-4154-a1a0-b1291fa46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ECA9C8-0BD5-4F0C-9B7E-B43847BCF98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4a47ee1-c9fe-4154-a1a0-b1291fa4673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3E3BD68-6595-4A68-8BF5-0B8C6A5BE4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9368</TotalTime>
  <Words>830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Courier New</vt:lpstr>
      <vt:lpstr>Georgia</vt:lpstr>
      <vt:lpstr>Myriad Pro</vt:lpstr>
      <vt:lpstr>Symbol</vt:lpstr>
      <vt:lpstr>Times New Roman</vt:lpstr>
      <vt:lpstr>Wingdings</vt:lpstr>
      <vt:lpstr>MOF-THEME-ONE</vt:lpstr>
      <vt:lpstr>GHANA's  APPROACH  to  COVID-19 Vaccine Costing and Budgeting   </vt:lpstr>
      <vt:lpstr>1. PROCESS OF ASSESSING FINANCIAL NEEDS  FOR THE VACCINATION PROGRAMME</vt:lpstr>
      <vt:lpstr>PROCESS OF ASSESSING FINANCIAL NEEDS  FOR THE VACCINATION PROGRAMME</vt:lpstr>
      <vt:lpstr>2.  INCORPORATION OF COVID-19 VACCINATION PROGRAMME IN NATIONAL BUDGET</vt:lpstr>
      <vt:lpstr>INCORPORATION OF COVID-19 VACCINATION PROGRAMME IN NATIONAL BUDGET</vt:lpstr>
      <vt:lpstr>INCORPORATION OF COVID-19 VACCINATION PROGRAMME IN NATIONAL BUDGET</vt:lpstr>
      <vt:lpstr>3. TRACKING AND ACCOUNTING FOR VACCINATION EXPENDITURE</vt:lpstr>
      <vt:lpstr>4.0 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Use this Paragraph Style for Only 2 Lines of Text</dc:title>
  <dc:creator>aapoku</dc:creator>
  <cp:lastModifiedBy>Alex Amankwah-Poku</cp:lastModifiedBy>
  <cp:revision>515</cp:revision>
  <cp:lastPrinted>2021-04-06T19:18:12Z</cp:lastPrinted>
  <dcterms:created xsi:type="dcterms:W3CDTF">2019-01-24T17:16:20Z</dcterms:created>
  <dcterms:modified xsi:type="dcterms:W3CDTF">2021-04-06T19:30:51Z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0x01010064B0E16D2AFD2545A4395CE909ACEEEC</vt:lpwstr>
  </property>
  <property fmtid="{D5CDD505-2E9C-101B-9397-08002B2CF9AE}" pid="3" name="_dlc_DocIdItemGuid">
    <vt:lpwstr>e9a1c9d2-129c-4571-b70d-52db57a735aa</vt:lpwstr>
  </property>
</Properties>
</file>