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11">
  <p:sldMasterIdLst>
    <p:sldMasterId id="2147483719" r:id="rId4"/>
  </p:sldMasterIdLst>
  <p:notesMasterIdLst>
    <p:notesMasterId r:id="rId10"/>
  </p:notesMasterIdLst>
  <p:handoutMasterIdLst>
    <p:handoutMasterId r:id="rId11"/>
  </p:handoutMasterIdLst>
  <p:sldIdLst>
    <p:sldId id="256" r:id="rId5"/>
    <p:sldId id="506" r:id="rId6"/>
    <p:sldId id="511" r:id="rId7"/>
    <p:sldId id="510" r:id="rId8"/>
    <p:sldId id="477" r:id="rId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riya Beegun" initials="PB" lastIdx="5" clrIdx="6">
    <p:extLst>
      <p:ext uri="{19B8F6BF-5375-455C-9EA6-DF929625EA0E}">
        <p15:presenceInfo xmlns:p15="http://schemas.microsoft.com/office/powerpoint/2012/main" userId="S::priya.beegun@cabri-sbo.org::e975f017-bbdf-4fb4-8a57-29d873ee0655" providerId="AD"/>
      </p:ext>
    </p:extLst>
  </p:cmAuthor>
  <p:cmAuthor id="1" name="Joana Bento" initials="JB" lastIdx="1" clrIdx="0"/>
  <p:cmAuthor id="8" name="Kit Nicholson" initials="KN" lastIdx="3" clrIdx="7">
    <p:extLst>
      <p:ext uri="{19B8F6BF-5375-455C-9EA6-DF929625EA0E}">
        <p15:presenceInfo xmlns:p15="http://schemas.microsoft.com/office/powerpoint/2012/main" userId="5297ed048ed59b51" providerId="Windows Live"/>
      </p:ext>
    </p:extLst>
  </p:cmAuthor>
  <p:cmAuthor id="2" name="anke.braumann" initials="a" lastIdx="7" clrIdx="1"/>
  <p:cmAuthor id="3" name="Leila" initials="" lastIdx="0" clrIdx="2"/>
  <p:cmAuthor id="4" name="Soonsyra Lowe Nicolas" initials="SLN" lastIdx="8" clrIdx="3">
    <p:extLst>
      <p:ext uri="{19B8F6BF-5375-455C-9EA6-DF929625EA0E}">
        <p15:presenceInfo xmlns:p15="http://schemas.microsoft.com/office/powerpoint/2012/main" userId="S-1-5-21-2612044563-3503332062-4066753326-1646" providerId="AD"/>
      </p:ext>
    </p:extLst>
  </p:cmAuthor>
  <p:cmAuthor id="5" name="Ludovic Froget" initials="LF" lastIdx="2" clrIdx="4">
    <p:extLst>
      <p:ext uri="{19B8F6BF-5375-455C-9EA6-DF929625EA0E}">
        <p15:presenceInfo xmlns:p15="http://schemas.microsoft.com/office/powerpoint/2012/main" userId="S::Ludovic.Froget@cabri-sbo.org::6dcb10fd-7809-450d-9213-77bf9778b520" providerId="AD"/>
      </p:ext>
    </p:extLst>
  </p:cmAuthor>
  <p:cmAuthor id="6" name="Soonsyra Lowe Nicolas" initials="SLN [2]" lastIdx="2" clrIdx="5">
    <p:extLst>
      <p:ext uri="{19B8F6BF-5375-455C-9EA6-DF929625EA0E}">
        <p15:presenceInfo xmlns:p15="http://schemas.microsoft.com/office/powerpoint/2012/main" userId="S::Soonsyra.LoweNicolas@cabri-sbo.org::190600f1-7689-4c6c-810c-d5e149ab57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BD84"/>
    <a:srgbClr val="7DABCF"/>
    <a:srgbClr val="3333FF"/>
    <a:srgbClr val="4472C4"/>
    <a:srgbClr val="5EADC0"/>
    <a:srgbClr val="858C3A"/>
    <a:srgbClr val="848A37"/>
    <a:srgbClr val="006380"/>
    <a:srgbClr val="F6862B"/>
    <a:srgbClr val="1C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59" autoAdjust="0"/>
    <p:restoredTop sz="72945" autoAdjust="0"/>
  </p:normalViewPr>
  <p:slideViewPr>
    <p:cSldViewPr snapToGrid="0">
      <p:cViewPr varScale="1">
        <p:scale>
          <a:sx n="62" d="100"/>
          <a:sy n="62" d="100"/>
        </p:scale>
        <p:origin x="11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7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9453" cy="351977"/>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264776" y="1"/>
            <a:ext cx="4029453" cy="351977"/>
          </a:xfrm>
          <a:prstGeom prst="rect">
            <a:avLst/>
          </a:prstGeom>
        </p:spPr>
        <p:txBody>
          <a:bodyPr vert="horz" lIns="91440" tIns="45720" rIns="91440" bIns="45720" rtlCol="0"/>
          <a:lstStyle>
            <a:lvl1pPr algn="r">
              <a:defRPr sz="1200"/>
            </a:lvl1pPr>
          </a:lstStyle>
          <a:p>
            <a:fld id="{37267145-A2F3-43F7-BEB9-797938FCC13D}" type="datetimeFigureOut">
              <a:rPr lang="en-ZA" smtClean="0"/>
              <a:pPr/>
              <a:t>2021/06/30</a:t>
            </a:fld>
            <a:endParaRPr lang="en-ZA"/>
          </a:p>
        </p:txBody>
      </p:sp>
      <p:sp>
        <p:nvSpPr>
          <p:cNvPr id="4" name="Footer Placeholder 3"/>
          <p:cNvSpPr>
            <a:spLocks noGrp="1"/>
          </p:cNvSpPr>
          <p:nvPr>
            <p:ph type="ftr" sz="quarter" idx="2"/>
          </p:nvPr>
        </p:nvSpPr>
        <p:spPr>
          <a:xfrm>
            <a:off x="0" y="6658423"/>
            <a:ext cx="4029453" cy="35197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264776" y="6658423"/>
            <a:ext cx="4029453" cy="351977"/>
          </a:xfrm>
          <a:prstGeom prst="rect">
            <a:avLst/>
          </a:prstGeom>
        </p:spPr>
        <p:txBody>
          <a:bodyPr vert="horz" lIns="91440" tIns="45720" rIns="91440" bIns="45720" rtlCol="0" anchor="b"/>
          <a:lstStyle>
            <a:lvl1pPr algn="r">
              <a:defRPr sz="1200"/>
            </a:lvl1pPr>
          </a:lstStyle>
          <a:p>
            <a:fld id="{8A918E5A-731C-4BBA-AC12-C9927F5000AE}" type="slidenum">
              <a:rPr lang="en-ZA" smtClean="0"/>
              <a:pPr/>
              <a:t>‹#›</a:t>
            </a:fld>
            <a:endParaRPr lang="en-ZA"/>
          </a:p>
        </p:txBody>
      </p:sp>
    </p:spTree>
    <p:extLst>
      <p:ext uri="{BB962C8B-B14F-4D97-AF65-F5344CB8AC3E}">
        <p14:creationId xmlns:p14="http://schemas.microsoft.com/office/powerpoint/2010/main" val="134969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5265809" y="0"/>
            <a:ext cx="4028440" cy="350520"/>
          </a:xfrm>
          <a:prstGeom prst="rect">
            <a:avLst/>
          </a:prstGeom>
        </p:spPr>
        <p:txBody>
          <a:bodyPr vert="horz" lIns="91440" tIns="45720" rIns="91440" bIns="45720" rtlCol="0"/>
          <a:lstStyle>
            <a:lvl1pPr algn="r">
              <a:defRPr sz="1200"/>
            </a:lvl1pPr>
          </a:lstStyle>
          <a:p>
            <a:fld id="{6294BCB9-E899-4D69-9768-5918A2974BE3}" type="datetimeFigureOut">
              <a:rPr lang="en-ZA" smtClean="0"/>
              <a:pPr/>
              <a:t>2021/06/30</a:t>
            </a:fld>
            <a:endParaRPr lang="en-ZA"/>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929641" y="3329940"/>
            <a:ext cx="7437120" cy="31546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6658664"/>
            <a:ext cx="4028440" cy="35052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1440" tIns="45720" rIns="91440" bIns="45720" rtlCol="0" anchor="b"/>
          <a:lstStyle>
            <a:lvl1pPr algn="r">
              <a:defRPr sz="1200"/>
            </a:lvl1pPr>
          </a:lstStyle>
          <a:p>
            <a:fld id="{9F663073-3AA0-446F-A543-DCB3535C6240}" type="slidenum">
              <a:rPr lang="en-ZA" smtClean="0"/>
              <a:pPr/>
              <a:t>‹#›</a:t>
            </a:fld>
            <a:endParaRPr lang="en-ZA"/>
          </a:p>
        </p:txBody>
      </p:sp>
    </p:spTree>
    <p:extLst>
      <p:ext uri="{BB962C8B-B14F-4D97-AF65-F5344CB8AC3E}">
        <p14:creationId xmlns:p14="http://schemas.microsoft.com/office/powerpoint/2010/main" val="176376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1</a:t>
            </a:fld>
            <a:endParaRPr lang="en-ZA" dirty="0"/>
          </a:p>
        </p:txBody>
      </p:sp>
    </p:spTree>
    <p:extLst>
      <p:ext uri="{BB962C8B-B14F-4D97-AF65-F5344CB8AC3E}">
        <p14:creationId xmlns:p14="http://schemas.microsoft.com/office/powerpoint/2010/main" val="700052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p>
        </p:txBody>
      </p:sp>
      <p:sp>
        <p:nvSpPr>
          <p:cNvPr id="4" name="Slide Number Placeholder 3"/>
          <p:cNvSpPr>
            <a:spLocks noGrp="1"/>
          </p:cNvSpPr>
          <p:nvPr>
            <p:ph type="sldNum" sz="quarter" idx="10"/>
          </p:nvPr>
        </p:nvSpPr>
        <p:spPr/>
        <p:txBody>
          <a:bodyPr/>
          <a:lstStyle/>
          <a:p>
            <a:fld id="{9F663073-3AA0-446F-A543-DCB3535C6240}" type="slidenum">
              <a:rPr lang="en-ZA" smtClean="0"/>
              <a:pPr/>
              <a:t>2</a:t>
            </a:fld>
            <a:endParaRPr lang="en-ZA"/>
          </a:p>
        </p:txBody>
      </p:sp>
    </p:spTree>
    <p:extLst>
      <p:ext uri="{BB962C8B-B14F-4D97-AF65-F5344CB8AC3E}">
        <p14:creationId xmlns:p14="http://schemas.microsoft.com/office/powerpoint/2010/main" val="1354163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3</a:t>
            </a:fld>
            <a:endParaRPr lang="en-ZA"/>
          </a:p>
        </p:txBody>
      </p:sp>
    </p:spTree>
    <p:extLst>
      <p:ext uri="{BB962C8B-B14F-4D97-AF65-F5344CB8AC3E}">
        <p14:creationId xmlns:p14="http://schemas.microsoft.com/office/powerpoint/2010/main" val="2311218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4</a:t>
            </a:fld>
            <a:endParaRPr lang="en-ZA"/>
          </a:p>
        </p:txBody>
      </p:sp>
    </p:spTree>
    <p:extLst>
      <p:ext uri="{BB962C8B-B14F-4D97-AF65-F5344CB8AC3E}">
        <p14:creationId xmlns:p14="http://schemas.microsoft.com/office/powerpoint/2010/main" val="4259799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9" name="Picture 8"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784414" y="2750823"/>
            <a:ext cx="5673786" cy="456977"/>
          </a:xfrm>
        </p:spPr>
        <p:txBody>
          <a:bodyPr>
            <a:noAutofit/>
          </a:bodyPr>
          <a:lstStyle>
            <a:lvl1pPr algn="l">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784414" y="3207801"/>
            <a:ext cx="4987986" cy="420876"/>
          </a:xfrm>
        </p:spPr>
        <p:txBody>
          <a:bodyPr>
            <a:normAutofit/>
          </a:bodyPr>
          <a:lstStyle>
            <a:lvl1pPr marL="0" indent="0" algn="l">
              <a:buNone/>
              <a:defRPr sz="24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4879504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pic>
        <p:nvPicPr>
          <p:cNvPr id="8"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55351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285750" marR="0" indent="-285750" algn="l" defTabSz="685800" rtl="0" eaLnBrk="1" fontAlgn="auto" latinLnBrk="0" hangingPunct="1">
              <a:lnSpc>
                <a:spcPct val="130000"/>
              </a:lnSpc>
              <a:spcBef>
                <a:spcPts val="0"/>
              </a:spcBef>
              <a:spcAft>
                <a:spcPts val="0"/>
              </a:spcAft>
              <a:buClrTx/>
              <a:buSzTx/>
              <a:buFont typeface="Wingdings" charset="0"/>
              <a:buChar char="à"/>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471088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979640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143000" y="4343400"/>
            <a:ext cx="6858000" cy="936104"/>
          </a:xfrm>
        </p:spPr>
        <p:txBody>
          <a:bodyPr>
            <a:normAutofit/>
          </a:bodyPr>
          <a:lstStyle>
            <a:lvl1pPr marL="0" indent="0" algn="ctr">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ZA"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18288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spTree>
    <p:extLst>
      <p:ext uri="{BB962C8B-B14F-4D97-AF65-F5344CB8AC3E}">
        <p14:creationId xmlns:p14="http://schemas.microsoft.com/office/powerpoint/2010/main" val="276464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Title 1"/>
          <p:cNvSpPr>
            <a:spLocks noGrp="1"/>
          </p:cNvSpPr>
          <p:nvPr>
            <p:ph type="ctrTitle"/>
          </p:nvPr>
        </p:nvSpPr>
        <p:spPr>
          <a:xfrm>
            <a:off x="2784414" y="2979588"/>
            <a:ext cx="5673786" cy="456977"/>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380587125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graph with caption and logo">
    <p:spTree>
      <p:nvGrpSpPr>
        <p:cNvPr id="1" name=""/>
        <p:cNvGrpSpPr/>
        <p:nvPr/>
      </p:nvGrpSpPr>
      <p:grpSpPr>
        <a:xfrm>
          <a:off x="0" y="0"/>
          <a:ext cx="0" cy="0"/>
          <a:chOff x="0" y="0"/>
          <a:chExt cx="0" cy="0"/>
        </a:xfrm>
      </p:grpSpPr>
      <p:pic>
        <p:nvPicPr>
          <p:cNvPr id="9" name="Picture 8"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01759" y="5427217"/>
            <a:ext cx="4622284" cy="342411"/>
          </a:xfrm>
        </p:spPr>
        <p:txBody>
          <a:bodyPr anchor="b"/>
          <a:lstStyle>
            <a:lvl1pPr algn="l">
              <a:defRPr sz="2000" b="0">
                <a:solidFill>
                  <a:schemeClr val="accent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001759" y="489082"/>
            <a:ext cx="7761652" cy="4859271"/>
          </a:xfrm>
          <a:ln>
            <a:noFill/>
          </a:ln>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01759" y="5769628"/>
            <a:ext cx="4622284" cy="281469"/>
          </a:xfrm>
        </p:spPr>
        <p:txBody>
          <a:bodyPr>
            <a:normAutofit/>
          </a:bodyPr>
          <a:lstStyle>
            <a:lvl1pPr marL="0" indent="0">
              <a:buNone/>
              <a:defRPr sz="1200" i="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955545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icture/Graph with caption without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icture Placeholder 2"/>
          <p:cNvSpPr>
            <a:spLocks noGrp="1"/>
          </p:cNvSpPr>
          <p:nvPr>
            <p:ph type="pic" idx="1"/>
          </p:nvPr>
        </p:nvSpPr>
        <p:spPr>
          <a:xfrm>
            <a:off x="646804" y="1554020"/>
            <a:ext cx="8416345" cy="5190584"/>
          </a:xfrm>
          <a:ln>
            <a:noFill/>
          </a:ln>
        </p:spPr>
        <p:txBody>
          <a:bodyPr>
            <a:normAutofit/>
          </a:bodyPr>
          <a:lstStyle>
            <a:lvl1pPr marL="0" indent="0">
              <a:buNone/>
              <a:defRPr sz="14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5053267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ulleted List - with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6" name="Content Placeholder 9"/>
          <p:cNvSpPr>
            <a:spLocks noGrp="1"/>
          </p:cNvSpPr>
          <p:nvPr>
            <p:ph sz="quarter" idx="13"/>
          </p:nvPr>
        </p:nvSpPr>
        <p:spPr>
          <a:xfrm>
            <a:off x="1166813" y="1782764"/>
            <a:ext cx="7519987" cy="3952122"/>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590653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ulleted List 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4" name="Content Placeholder 9"/>
          <p:cNvSpPr>
            <a:spLocks noGrp="1"/>
          </p:cNvSpPr>
          <p:nvPr>
            <p:ph sz="quarter" idx="13"/>
          </p:nvPr>
        </p:nvSpPr>
        <p:spPr>
          <a:xfrm>
            <a:off x="1166813" y="1782764"/>
            <a:ext cx="7519987" cy="3952122"/>
          </a:xfrm>
        </p:spPr>
        <p:txBody>
          <a:bodyPr>
            <a:normAutofit/>
          </a:bodyPr>
          <a:lstStyle>
            <a:lvl1pPr>
              <a:buFont typeface="Arial"/>
              <a:buChar char="•"/>
              <a:defRPr sz="1400"/>
            </a:lvl1pPr>
            <a:lvl2pPr>
              <a:buFont typeface="Arial"/>
              <a:buChar char="•"/>
              <a:defRPr sz="1400"/>
            </a:lvl2pPr>
            <a:lvl3pPr>
              <a:buFont typeface="Arial"/>
              <a:buChar char="•"/>
              <a:defRPr sz="1400"/>
            </a:lvl3pPr>
            <a:lvl4pPr>
              <a:buFont typeface="Arial"/>
              <a:buChar char="•"/>
              <a:defRPr sz="1400"/>
            </a:lvl4pPr>
            <a:lvl5pPr>
              <a:buFont typeface="Arial"/>
              <a:buChar cha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3723226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112695682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New Employees 8">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7" name="Picture Placeholder 2"/>
          <p:cNvSpPr>
            <a:spLocks noGrp="1"/>
          </p:cNvSpPr>
          <p:nvPr>
            <p:ph type="pic" idx="25"/>
          </p:nvPr>
        </p:nvSpPr>
        <p:spPr>
          <a:xfrm>
            <a:off x="1158924"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8" name="Text Placeholder 3"/>
          <p:cNvSpPr>
            <a:spLocks noGrp="1"/>
          </p:cNvSpPr>
          <p:nvPr>
            <p:ph type="body" sz="half" idx="26" hasCustomPrompt="1"/>
          </p:nvPr>
        </p:nvSpPr>
        <p:spPr>
          <a:xfrm>
            <a:off x="1158924"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19" name="Picture Placeholder 2"/>
          <p:cNvSpPr>
            <a:spLocks noGrp="1"/>
          </p:cNvSpPr>
          <p:nvPr>
            <p:ph type="pic" idx="27"/>
          </p:nvPr>
        </p:nvSpPr>
        <p:spPr>
          <a:xfrm>
            <a:off x="3015100" y="402992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0" name="Text Placeholder 3"/>
          <p:cNvSpPr>
            <a:spLocks noGrp="1"/>
          </p:cNvSpPr>
          <p:nvPr>
            <p:ph type="body" sz="half" idx="28" hasCustomPrompt="1"/>
          </p:nvPr>
        </p:nvSpPr>
        <p:spPr>
          <a:xfrm>
            <a:off x="3015100" y="578617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1" name="Text Placeholder 3"/>
          <p:cNvSpPr>
            <a:spLocks noGrp="1"/>
          </p:cNvSpPr>
          <p:nvPr>
            <p:ph type="body" sz="half" idx="29" hasCustomPrompt="1"/>
          </p:nvPr>
        </p:nvSpPr>
        <p:spPr>
          <a:xfrm>
            <a:off x="3015100" y="553024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2" name="Picture Placeholder 2"/>
          <p:cNvSpPr>
            <a:spLocks noGrp="1"/>
          </p:cNvSpPr>
          <p:nvPr>
            <p:ph type="pic" idx="30"/>
          </p:nvPr>
        </p:nvSpPr>
        <p:spPr>
          <a:xfrm>
            <a:off x="4908938"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3" name="Text Placeholder 3"/>
          <p:cNvSpPr>
            <a:spLocks noGrp="1"/>
          </p:cNvSpPr>
          <p:nvPr>
            <p:ph type="body" sz="half" idx="31" hasCustomPrompt="1"/>
          </p:nvPr>
        </p:nvSpPr>
        <p:spPr>
          <a:xfrm>
            <a:off x="4908938"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4" name="Text Placeholder 3"/>
          <p:cNvSpPr>
            <a:spLocks noGrp="1"/>
          </p:cNvSpPr>
          <p:nvPr>
            <p:ph type="body" sz="half" idx="32" hasCustomPrompt="1"/>
          </p:nvPr>
        </p:nvSpPr>
        <p:spPr>
          <a:xfrm>
            <a:off x="4908938" y="552812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5" name="Picture Placeholder 2"/>
          <p:cNvSpPr>
            <a:spLocks noGrp="1"/>
          </p:cNvSpPr>
          <p:nvPr>
            <p:ph type="pic" idx="33"/>
          </p:nvPr>
        </p:nvSpPr>
        <p:spPr>
          <a:xfrm>
            <a:off x="6801471" y="403204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6" name="Text Placeholder 3"/>
          <p:cNvSpPr>
            <a:spLocks noGrp="1"/>
          </p:cNvSpPr>
          <p:nvPr>
            <p:ph type="body" sz="half" idx="34" hasCustomPrompt="1"/>
          </p:nvPr>
        </p:nvSpPr>
        <p:spPr>
          <a:xfrm>
            <a:off x="6801471" y="578828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7" name="Text Placeholder 3"/>
          <p:cNvSpPr>
            <a:spLocks noGrp="1"/>
          </p:cNvSpPr>
          <p:nvPr>
            <p:ph type="body" sz="half" idx="35" hasCustomPrompt="1"/>
          </p:nvPr>
        </p:nvSpPr>
        <p:spPr>
          <a:xfrm>
            <a:off x="6801471" y="553235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8" name="Text Placeholder 3"/>
          <p:cNvSpPr>
            <a:spLocks noGrp="1"/>
          </p:cNvSpPr>
          <p:nvPr>
            <p:ph type="body" sz="half" idx="36" hasCustomPrompt="1"/>
          </p:nvPr>
        </p:nvSpPr>
        <p:spPr>
          <a:xfrm>
            <a:off x="1158924" y="5512810"/>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9" name="Text Placeholder 3"/>
          <p:cNvSpPr>
            <a:spLocks noGrp="1"/>
          </p:cNvSpPr>
          <p:nvPr>
            <p:ph type="body" sz="half" idx="37" hasCustomPrompt="1"/>
          </p:nvPr>
        </p:nvSpPr>
        <p:spPr>
          <a:xfrm>
            <a:off x="1158924" y="6255403"/>
            <a:ext cx="3049018" cy="235688"/>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Tree>
    <p:extLst>
      <p:ext uri="{BB962C8B-B14F-4D97-AF65-F5344CB8AC3E}">
        <p14:creationId xmlns:p14="http://schemas.microsoft.com/office/powerpoint/2010/main" val="374184965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 New Employees 4">
    <p:spTree>
      <p:nvGrpSpPr>
        <p:cNvPr id="1" name=""/>
        <p:cNvGrpSpPr/>
        <p:nvPr/>
      </p:nvGrpSpPr>
      <p:grpSpPr>
        <a:xfrm>
          <a:off x="0" y="0"/>
          <a:ext cx="0" cy="0"/>
          <a:chOff x="0" y="0"/>
          <a:chExt cx="0" cy="0"/>
        </a:xfrm>
      </p:grpSpPr>
      <p:pic>
        <p:nvPicPr>
          <p:cNvPr id="8" name="Picture 7"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4" name="Text Placeholder 3"/>
          <p:cNvSpPr>
            <a:spLocks noGrp="1"/>
          </p:cNvSpPr>
          <p:nvPr>
            <p:ph type="body" sz="half" idx="25" hasCustomPrompt="1"/>
          </p:nvPr>
        </p:nvSpPr>
        <p:spPr>
          <a:xfrm>
            <a:off x="1166812" y="4361099"/>
            <a:ext cx="3049018" cy="285183"/>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201437695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DF0D7-60D7-AA41-BD3E-D243167C88B7}" type="datetimeFigureOut">
              <a:rPr lang="en-US" smtClean="0"/>
              <a:pPr/>
              <a:t>6/30/2021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85469946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8" r:id="rId8"/>
    <p:sldLayoutId id="2147483729" r:id="rId9"/>
    <p:sldLayoutId id="2147483730" r:id="rId10"/>
    <p:sldLayoutId id="2147483732" r:id="rId11"/>
    <p:sldLayoutId id="2147483733" r:id="rId12"/>
    <p:sldLayoutId id="2147483734" r:id="rId13"/>
  </p:sldLayoutIdLst>
  <p:hf hdr="0" dt="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0" indent="0" algn="l" defTabSz="457200" rtl="0" eaLnBrk="1" latinLnBrk="0" hangingPunct="1">
        <a:spcBef>
          <a:spcPct val="20000"/>
        </a:spcBef>
        <a:buFontTx/>
        <a:buNone/>
        <a:defRPr sz="1400" kern="1200">
          <a:solidFill>
            <a:schemeClr val="tx1"/>
          </a:solidFill>
          <a:latin typeface="+mn-lt"/>
          <a:ea typeface="+mn-ea"/>
          <a:cs typeface="+mn-cs"/>
        </a:defRPr>
      </a:lvl1pPr>
      <a:lvl2pPr marL="457200" indent="0" algn="l" defTabSz="457200" rtl="0" eaLnBrk="1" latinLnBrk="0" hangingPunct="1">
        <a:spcBef>
          <a:spcPct val="20000"/>
        </a:spcBef>
        <a:buFontTx/>
        <a:buNone/>
        <a:defRPr sz="1400" kern="1200">
          <a:solidFill>
            <a:schemeClr val="tx1"/>
          </a:solidFill>
          <a:latin typeface="+mn-lt"/>
          <a:ea typeface="+mn-ea"/>
          <a:cs typeface="+mn-cs"/>
        </a:defRPr>
      </a:lvl2pPr>
      <a:lvl3pPr marL="914400" indent="0" algn="l" defTabSz="457200" rtl="0" eaLnBrk="1" latinLnBrk="0" hangingPunct="1">
        <a:spcBef>
          <a:spcPct val="20000"/>
        </a:spcBef>
        <a:buFontTx/>
        <a:buNone/>
        <a:defRPr sz="1400" kern="1200">
          <a:solidFill>
            <a:schemeClr val="tx1"/>
          </a:solidFill>
          <a:latin typeface="+mn-lt"/>
          <a:ea typeface="+mn-ea"/>
          <a:cs typeface="+mn-cs"/>
        </a:defRPr>
      </a:lvl3pPr>
      <a:lvl4pPr marL="1371600" indent="0" algn="l" defTabSz="457200" rtl="0" eaLnBrk="1" latinLnBrk="0" hangingPunct="1">
        <a:spcBef>
          <a:spcPct val="20000"/>
        </a:spcBef>
        <a:buFontTx/>
        <a:buNone/>
        <a:defRPr sz="1400" kern="1200">
          <a:solidFill>
            <a:schemeClr val="tx1"/>
          </a:solidFill>
          <a:latin typeface="+mn-lt"/>
          <a:ea typeface="+mn-ea"/>
          <a:cs typeface="+mn-cs"/>
        </a:defRPr>
      </a:lvl4pPr>
      <a:lvl5pPr marL="1828800" indent="0" algn="l" defTabSz="457200" rtl="0" eaLnBrk="1" latinLnBrk="0" hangingPunct="1">
        <a:spcBef>
          <a:spcPct val="20000"/>
        </a:spcBef>
        <a:buFontTx/>
        <a:buNone/>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22405" y="2852739"/>
            <a:ext cx="5673786" cy="1597445"/>
          </a:xfrm>
        </p:spPr>
        <p:txBody>
          <a:bodyPr/>
          <a:lstStyle/>
          <a:p>
            <a:r>
              <a:rPr lang="fr-FR" sz="3200" dirty="0"/>
              <a:t>Quelques réflexions/</a:t>
            </a:r>
            <a:br>
              <a:rPr lang="fr-FR" sz="3200" dirty="0"/>
            </a:br>
            <a:r>
              <a:rPr lang="fr-FR" sz="3200" dirty="0"/>
              <a:t>Mot de la fin</a:t>
            </a:r>
          </a:p>
        </p:txBody>
      </p:sp>
    </p:spTree>
    <p:extLst>
      <p:ext uri="{BB962C8B-B14F-4D97-AF65-F5344CB8AC3E}">
        <p14:creationId xmlns:p14="http://schemas.microsoft.com/office/powerpoint/2010/main" val="275059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Apprentissage et échange entre pairs : messages clés à retenir</a:t>
            </a:r>
            <a:endParaRPr lang="en-GB" dirty="0"/>
          </a:p>
        </p:txBody>
      </p:sp>
      <p:sp>
        <p:nvSpPr>
          <p:cNvPr id="3" name="Content Placeholder 2"/>
          <p:cNvSpPr>
            <a:spLocks noGrp="1"/>
          </p:cNvSpPr>
          <p:nvPr>
            <p:ph sz="quarter" idx="13"/>
          </p:nvPr>
        </p:nvSpPr>
        <p:spPr>
          <a:xfrm>
            <a:off x="1166811" y="1417638"/>
            <a:ext cx="7519987" cy="4317248"/>
          </a:xfrm>
        </p:spPr>
        <p:txBody>
          <a:bodyPr>
            <a:noAutofit/>
          </a:bodyPr>
          <a:lstStyle/>
          <a:p>
            <a:pPr marL="285750" indent="-285750">
              <a:buFont typeface="Wingdings" panose="05000000000000000000" pitchFamily="2" charset="2"/>
              <a:buChar char="§"/>
            </a:pPr>
            <a:r>
              <a:rPr lang="fr-FR" sz="1600" dirty="0"/>
              <a:t>Au cours des deux derniers jours, les pays se sont rassemblés pour discuter des opportunités de coordonner le genre et le changement climatique dans la planification, la budgétisation et le financement nationaux.</a:t>
            </a:r>
          </a:p>
          <a:p>
            <a:pPr marL="285750" indent="-285750">
              <a:buFont typeface="Wingdings" panose="05000000000000000000" pitchFamily="2" charset="2"/>
              <a:buChar char="ü"/>
            </a:pPr>
            <a:r>
              <a:rPr lang="fr-FR" sz="1600" dirty="0"/>
              <a:t>16 pays ont participé</a:t>
            </a:r>
          </a:p>
          <a:p>
            <a:pPr marL="285750" indent="-285750">
              <a:buFont typeface="Wingdings" panose="05000000000000000000" pitchFamily="2" charset="2"/>
              <a:buChar char="ü"/>
            </a:pPr>
            <a:r>
              <a:rPr lang="fr-FR" sz="1600" dirty="0"/>
              <a:t>82 fonctionnaires des ministères des finances, du budget, de l'environnement/du climat, du genre/des questions liées aux femmes</a:t>
            </a:r>
          </a:p>
          <a:p>
            <a:pPr marL="285750" indent="-285750">
              <a:buFont typeface="Wingdings" panose="05000000000000000000" pitchFamily="2" charset="2"/>
              <a:buChar char="§"/>
            </a:pPr>
            <a:r>
              <a:rPr lang="fr-FR" sz="1600" dirty="0"/>
              <a:t>Les pays ont plus d'expérience en matière de budgétisation sensible au genre.</a:t>
            </a:r>
          </a:p>
          <a:p>
            <a:pPr marL="285750" indent="-285750">
              <a:buFont typeface="Wingdings" panose="05000000000000000000" pitchFamily="2" charset="2"/>
              <a:buChar char="§"/>
            </a:pPr>
            <a:r>
              <a:rPr lang="fr-FR" sz="1600" dirty="0"/>
              <a:t>Dans certains pays, cette expérience s'étend sur plus de 20 ans et est en constante évolution.</a:t>
            </a:r>
          </a:p>
          <a:p>
            <a:pPr marL="285750" indent="-285750">
              <a:buFont typeface="Wingdings" panose="05000000000000000000" pitchFamily="2" charset="2"/>
              <a:buChar char="§"/>
            </a:pPr>
            <a:r>
              <a:rPr lang="fr-FR" sz="1600" dirty="0"/>
              <a:t>Bien que l'expérience varie d'un pays à l'autre, la budgétisation sensible au genre comporte des interventions qui couvrent l'ensemble du cycle budgétaire, par ex.:</a:t>
            </a:r>
          </a:p>
          <a:p>
            <a:r>
              <a:rPr lang="fr-FR" sz="1600" dirty="0"/>
              <a:t>- Stratégies et plans (Libéria, Burkina Faso)</a:t>
            </a:r>
          </a:p>
          <a:p>
            <a:r>
              <a:rPr lang="fr-FR" sz="1600" dirty="0"/>
              <a:t>- Élaboration du budget (Rwanda)</a:t>
            </a:r>
          </a:p>
          <a:p>
            <a:r>
              <a:rPr lang="fr-FR" sz="1600" dirty="0"/>
              <a:t>- Marquage budgétaire (Cap-Vert)</a:t>
            </a:r>
          </a:p>
          <a:p>
            <a:r>
              <a:rPr lang="fr-FR" sz="1600" dirty="0"/>
              <a:t>- </a:t>
            </a:r>
            <a:r>
              <a:rPr lang="fr-FR" sz="1600" dirty="0" err="1"/>
              <a:t>Reporting</a:t>
            </a:r>
            <a:r>
              <a:rPr lang="fr-FR" sz="1600" dirty="0"/>
              <a:t> (Maroc et Cap-Vert)</a:t>
            </a:r>
          </a:p>
          <a:p>
            <a:r>
              <a:rPr lang="fr-FR" sz="1600" dirty="0"/>
              <a:t>- Évaluation (Mozambique)</a:t>
            </a:r>
            <a:endParaRPr lang="en-GB" sz="1600" dirty="0"/>
          </a:p>
        </p:txBody>
      </p:sp>
    </p:spTree>
    <p:extLst>
      <p:ext uri="{BB962C8B-B14F-4D97-AF65-F5344CB8AC3E}">
        <p14:creationId xmlns:p14="http://schemas.microsoft.com/office/powerpoint/2010/main" val="200853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Budgétisation climatique sensible au genre</a:t>
            </a:r>
            <a:endParaRPr lang="en-GB" dirty="0"/>
          </a:p>
        </p:txBody>
      </p:sp>
      <p:sp>
        <p:nvSpPr>
          <p:cNvPr id="3" name="Content Placeholder 2"/>
          <p:cNvSpPr>
            <a:spLocks noGrp="1"/>
          </p:cNvSpPr>
          <p:nvPr>
            <p:ph sz="quarter" idx="13"/>
          </p:nvPr>
        </p:nvSpPr>
        <p:spPr>
          <a:xfrm>
            <a:off x="653144" y="1208632"/>
            <a:ext cx="8033655" cy="3952122"/>
          </a:xfrm>
        </p:spPr>
        <p:txBody>
          <a:bodyPr>
            <a:noAutofit/>
          </a:bodyPr>
          <a:lstStyle/>
          <a:p>
            <a:pPr marL="285750" indent="-285750">
              <a:buFont typeface="Wingdings" panose="05000000000000000000" pitchFamily="2" charset="2"/>
              <a:buChar char="§"/>
            </a:pPr>
            <a:r>
              <a:rPr lang="fr-FR" sz="1800" dirty="0"/>
              <a:t>La budgétisation climatique sensible au genre est relativement nouvelle, de nombreux pays ayant des plans en place pour introduire des réformes</a:t>
            </a:r>
          </a:p>
          <a:p>
            <a:pPr marL="285750" indent="-285750">
              <a:buFont typeface="Wingdings" panose="05000000000000000000" pitchFamily="2" charset="2"/>
              <a:buChar char="§"/>
            </a:pPr>
            <a:r>
              <a:rPr lang="fr-FR" sz="1800" dirty="0"/>
              <a:t>Les présentations des pays ont montré qu'il existe une base solide sur laquelle s'appuyer et que des leçons importantes peuvent être tirées de l'expérience de la budgétisation sensible au genre, par ex.:</a:t>
            </a:r>
          </a:p>
          <a:p>
            <a:r>
              <a:rPr lang="fr-FR" sz="1800" dirty="0"/>
              <a:t>- Il y a une complémentarité entre les deux</a:t>
            </a:r>
          </a:p>
          <a:p>
            <a:r>
              <a:rPr lang="fr-FR" sz="1800" dirty="0"/>
              <a:t>- L’utilisation de techniques similaires et de mandats institutionnels peut être étendue pour couvrir à la fois le genre et le climat</a:t>
            </a:r>
          </a:p>
          <a:p>
            <a:pPr marL="285750" indent="-285750">
              <a:buFont typeface="Wingdings" panose="05000000000000000000" pitchFamily="2" charset="2"/>
              <a:buChar char="§"/>
            </a:pPr>
            <a:r>
              <a:rPr lang="fr-FR" sz="1800" dirty="0"/>
              <a:t>La budgétisation sensible au climat nécessitera probablement un engagement similaire,</a:t>
            </a:r>
          </a:p>
          <a:p>
            <a:r>
              <a:rPr lang="fr-FR" sz="1800" dirty="0"/>
              <a:t>- capacités, données et un leadership politique clair</a:t>
            </a:r>
          </a:p>
          <a:p>
            <a:pPr marL="285750" indent="-285750">
              <a:buFont typeface="Wingdings" panose="05000000000000000000" pitchFamily="2" charset="2"/>
              <a:buChar char="§"/>
            </a:pPr>
            <a:r>
              <a:rPr lang="fr-FR" sz="1800" dirty="0"/>
              <a:t>Les pays font déjà les premiers pas vers une budgétisation climatique sensible au genre, tels le Nigeria, Eswatini, le Rwanda, etc.</a:t>
            </a:r>
          </a:p>
          <a:p>
            <a:pPr marL="285750" indent="-285750">
              <a:buFont typeface="Wingdings" panose="05000000000000000000" pitchFamily="2" charset="2"/>
              <a:buChar char="§"/>
            </a:pPr>
            <a:r>
              <a:rPr lang="fr-FR" sz="1800" dirty="0"/>
              <a:t>À travers le programme BIFCCA, nous espérons soutenir les ministères des Finances dans l’intégration du genre et du changement climatique dans leurs systèmes de gestion des finances publiques – Composante B</a:t>
            </a:r>
            <a:endParaRPr lang="en-GB" sz="1800" dirty="0"/>
          </a:p>
          <a:p>
            <a:endParaRPr lang="en-GB" sz="1800" dirty="0"/>
          </a:p>
        </p:txBody>
      </p:sp>
    </p:spTree>
    <p:extLst>
      <p:ext uri="{BB962C8B-B14F-4D97-AF65-F5344CB8AC3E}">
        <p14:creationId xmlns:p14="http://schemas.microsoft.com/office/powerpoint/2010/main" val="412037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Prochaines</a:t>
            </a:r>
            <a:r>
              <a:rPr lang="en-GB" dirty="0"/>
              <a:t> étapes</a:t>
            </a:r>
          </a:p>
        </p:txBody>
      </p:sp>
      <p:sp>
        <p:nvSpPr>
          <p:cNvPr id="3" name="Content Placeholder 2"/>
          <p:cNvSpPr>
            <a:spLocks noGrp="1"/>
          </p:cNvSpPr>
          <p:nvPr>
            <p:ph sz="quarter" idx="13"/>
          </p:nvPr>
        </p:nvSpPr>
        <p:spPr>
          <a:xfrm>
            <a:off x="918619" y="1208632"/>
            <a:ext cx="7519987" cy="3952122"/>
          </a:xfrm>
        </p:spPr>
        <p:txBody>
          <a:bodyPr>
            <a:noAutofit/>
          </a:bodyPr>
          <a:lstStyle/>
          <a:p>
            <a:pPr marL="285750" indent="-285750">
              <a:buFont typeface="Arial" panose="020B0604020202020204" pitchFamily="34" charset="0"/>
              <a:buChar char="•"/>
            </a:pPr>
            <a:r>
              <a:rPr lang="fr-FR" sz="1800" dirty="0"/>
              <a:t>Note d'orientation</a:t>
            </a:r>
          </a:p>
          <a:p>
            <a:pPr marL="285750" indent="-285750">
              <a:buFont typeface="Arial" panose="020B0604020202020204" pitchFamily="34" charset="0"/>
              <a:buChar char="•"/>
            </a:pPr>
            <a:r>
              <a:rPr lang="fr-FR" sz="1800" dirty="0"/>
              <a:t>Tous les matériels pour cet échange sont disponibles sur notre site Web</a:t>
            </a:r>
          </a:p>
          <a:p>
            <a:pPr marL="285750" indent="-285750">
              <a:buFont typeface="Arial" panose="020B0604020202020204" pitchFamily="34" charset="0"/>
              <a:buChar char="•"/>
            </a:pPr>
            <a:r>
              <a:rPr lang="fr-FR" sz="1800" dirty="0"/>
              <a:t>Événement de suivi en août 2021 : rassembler les pays qui sont en cours d'introduire des réformes de suivi des dépenses liées au genre et au climat</a:t>
            </a:r>
          </a:p>
          <a:p>
            <a:pPr marL="285750" indent="-285750">
              <a:buFont typeface="Arial" panose="020B0604020202020204" pitchFamily="34" charset="0"/>
              <a:buChar char="•"/>
            </a:pPr>
            <a:r>
              <a:rPr lang="fr-FR" sz="1800" dirty="0"/>
              <a:t>3e apprentissage et échange entre pairs du BIFCCA les 14 et 15 septembre</a:t>
            </a:r>
          </a:p>
          <a:p>
            <a:pPr marL="285750" indent="-285750">
              <a:buFont typeface="Arial" panose="020B0604020202020204" pitchFamily="34" charset="0"/>
              <a:buChar char="•"/>
            </a:pPr>
            <a:r>
              <a:rPr lang="fr-FR" sz="1800" dirty="0"/>
              <a:t>Renforcer la surveillance, la transparence et la responsabilité du budget climat</a:t>
            </a:r>
          </a:p>
          <a:p>
            <a:pPr marL="285750" indent="-285750">
              <a:buFont typeface="Arial" panose="020B0604020202020204" pitchFamily="34" charset="0"/>
              <a:buChar char="•"/>
            </a:pPr>
            <a:r>
              <a:rPr lang="fr-FR" sz="1800" dirty="0"/>
              <a:t>Actions des pays au titre de la composante B pour renforcer la budgétisation sensible au climat</a:t>
            </a:r>
          </a:p>
          <a:p>
            <a:pPr marL="285750" indent="-285750">
              <a:buFont typeface="Arial" panose="020B0604020202020204" pitchFamily="34" charset="0"/>
              <a:buChar char="•"/>
            </a:pPr>
            <a:r>
              <a:rPr lang="fr-FR" sz="1800" dirty="0"/>
              <a:t>Les jumelages entre pays confrontés à des contextes ou des réformes similaires</a:t>
            </a:r>
          </a:p>
          <a:p>
            <a:pPr marL="285750" indent="-285750">
              <a:buFont typeface="Arial" panose="020B0604020202020204" pitchFamily="34" charset="0"/>
              <a:buChar char="•"/>
            </a:pPr>
            <a:r>
              <a:rPr lang="fr-FR" sz="1800" dirty="0"/>
              <a:t>Merci à tous - Présentateurs, facilitateurs, partenaires du programme (IBP, IIED, PNUD et Sida), autres partenaires (</a:t>
            </a:r>
            <a:r>
              <a:rPr lang="fr-FR" sz="1800" dirty="0" err="1"/>
              <a:t>GiZ</a:t>
            </a:r>
            <a:r>
              <a:rPr lang="fr-FR" sz="1800" dirty="0"/>
              <a:t>, BAD) et tout le monde</a:t>
            </a:r>
            <a:endParaRPr lang="en-GB" sz="1800" dirty="0"/>
          </a:p>
        </p:txBody>
      </p:sp>
    </p:spTree>
    <p:extLst>
      <p:ext uri="{BB962C8B-B14F-4D97-AF65-F5344CB8AC3E}">
        <p14:creationId xmlns:p14="http://schemas.microsoft.com/office/powerpoint/2010/main" val="182969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78B3-C6DF-4ED4-BDAF-121368D616B0}"/>
              </a:ext>
            </a:extLst>
          </p:cNvPr>
          <p:cNvSpPr>
            <a:spLocks noGrp="1"/>
          </p:cNvSpPr>
          <p:nvPr>
            <p:ph type="ctrTitle"/>
          </p:nvPr>
        </p:nvSpPr>
        <p:spPr/>
        <p:txBody>
          <a:bodyPr>
            <a:normAutofit fontScale="90000"/>
          </a:bodyPr>
          <a:lstStyle/>
          <a:p>
            <a:r>
              <a:rPr lang="en-ZA" dirty="0"/>
              <a:t>Je </a:t>
            </a:r>
            <a:r>
              <a:rPr lang="en-ZA" dirty="0" err="1"/>
              <a:t>vous</a:t>
            </a:r>
            <a:r>
              <a:rPr lang="en-ZA" dirty="0"/>
              <a:t> </a:t>
            </a:r>
            <a:r>
              <a:rPr lang="en-ZA" dirty="0" err="1"/>
              <a:t>remercie</a:t>
            </a:r>
            <a:r>
              <a:rPr lang="en-ZA" dirty="0"/>
              <a:t>.</a:t>
            </a:r>
          </a:p>
        </p:txBody>
      </p:sp>
    </p:spTree>
    <p:extLst>
      <p:ext uri="{BB962C8B-B14F-4D97-AF65-F5344CB8AC3E}">
        <p14:creationId xmlns:p14="http://schemas.microsoft.com/office/powerpoint/2010/main" val="1323663993"/>
      </p:ext>
    </p:extLst>
  </p:cSld>
  <p:clrMapOvr>
    <a:masterClrMapping/>
  </p:clrMapOvr>
</p:sld>
</file>

<file path=ppt/theme/theme1.xml><?xml version="1.0" encoding="utf-8"?>
<a:theme xmlns:a="http://schemas.openxmlformats.org/drawingml/2006/main" name="Cabri - English">
  <a:themeElements>
    <a:clrScheme name="Cabri Colours">
      <a:dk1>
        <a:srgbClr val="444444"/>
      </a:dk1>
      <a:lt1>
        <a:srgbClr val="FFFFFF"/>
      </a:lt1>
      <a:dk2>
        <a:srgbClr val="FFFFFF"/>
      </a:dk2>
      <a:lt2>
        <a:srgbClr val="FFFFFF"/>
      </a:lt2>
      <a:accent1>
        <a:srgbClr val="006666"/>
      </a:accent1>
      <a:accent2>
        <a:srgbClr val="999933"/>
      </a:accent2>
      <a:accent3>
        <a:srgbClr val="CCCC66"/>
      </a:accent3>
      <a:accent4>
        <a:srgbClr val="6699CC"/>
      </a:accent4>
      <a:accent5>
        <a:srgbClr val="CCCCCC"/>
      </a:accent5>
      <a:accent6>
        <a:srgbClr val="444444"/>
      </a:accent6>
      <a:hlink>
        <a:srgbClr val="999933"/>
      </a:hlink>
      <a:folHlink>
        <a:srgbClr val="00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213916-FA0E-4F55-9F48-7B4789637430}">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1b4d2e45-8e50-4808-be92-179850164968"/>
    <ds:schemaRef ds:uri="http://purl.org/dc/elements/1.1/"/>
    <ds:schemaRef ds:uri="http://schemas.microsoft.com/office/infopath/2007/PartnerControls"/>
    <ds:schemaRef ds:uri="a4907018-feab-4701-b416-2003e651155e"/>
    <ds:schemaRef ds:uri="http://www.w3.org/XML/1998/namespace"/>
    <ds:schemaRef ds:uri="http://purl.org/dc/dcmitype/"/>
  </ds:schemaRefs>
</ds:datastoreItem>
</file>

<file path=customXml/itemProps2.xml><?xml version="1.0" encoding="utf-8"?>
<ds:datastoreItem xmlns:ds="http://schemas.openxmlformats.org/officeDocument/2006/customXml" ds:itemID="{2C7341A3-F539-4B58-A534-3253155D4362}">
  <ds:schemaRefs>
    <ds:schemaRef ds:uri="http://schemas.microsoft.com/sharepoint/v3/contenttype/forms"/>
  </ds:schemaRefs>
</ds:datastoreItem>
</file>

<file path=customXml/itemProps3.xml><?xml version="1.0" encoding="utf-8"?>
<ds:datastoreItem xmlns:ds="http://schemas.openxmlformats.org/officeDocument/2006/customXml" ds:itemID="{D3F01586-6B35-4B40-B230-870909EAC8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Cabri_English_PPTTemplate</Template>
  <TotalTime>20962</TotalTime>
  <Words>480</Words>
  <Application>Microsoft Office PowerPoint</Application>
  <PresentationFormat>On-screen Show (4:3)</PresentationFormat>
  <Paragraphs>37</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Cabri - English</vt:lpstr>
      <vt:lpstr>Quelques réflexions/ Mot de la fin</vt:lpstr>
      <vt:lpstr>Apprentissage et échange entre pairs : messages clés à retenir</vt:lpstr>
      <vt:lpstr>Budgétisation climatique sensible au genre</vt:lpstr>
      <vt:lpstr>Prochaines étapes</vt:lpstr>
      <vt:lpstr>Je vous remercie.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"Shanaz Broermann" &lt;Shanaz.broermann@cabri-sbo.org&gt;</dc:creator>
  <cp:lastModifiedBy>Priya Beegun</cp:lastModifiedBy>
  <cp:revision>991</cp:revision>
  <cp:lastPrinted>2015-03-05T10:45:04Z</cp:lastPrinted>
  <dcterms:created xsi:type="dcterms:W3CDTF">2015-07-13T14:27:38Z</dcterms:created>
  <dcterms:modified xsi:type="dcterms:W3CDTF">2021-06-30T05:32:40Z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y fmtid="{D5CDD505-2E9C-101B-9397-08002B2CF9AE}" pid="3" name="Order">
    <vt:r8>268200</vt:r8>
  </property>
</Properties>
</file>