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handoutMasterIdLst>
    <p:handoutMasterId r:id="rId21"/>
  </p:handoutMasterIdLst>
  <p:sldIdLst>
    <p:sldId id="621" r:id="rId2"/>
    <p:sldId id="600" r:id="rId3"/>
    <p:sldId id="260" r:id="rId4"/>
    <p:sldId id="632" r:id="rId5"/>
    <p:sldId id="641" r:id="rId6"/>
    <p:sldId id="269" r:id="rId7"/>
    <p:sldId id="644" r:id="rId8"/>
    <p:sldId id="643" r:id="rId9"/>
    <p:sldId id="642" r:id="rId10"/>
    <p:sldId id="474" r:id="rId11"/>
    <p:sldId id="337" r:id="rId12"/>
    <p:sldId id="339" r:id="rId13"/>
    <p:sldId id="635" r:id="rId14"/>
    <p:sldId id="645" r:id="rId15"/>
    <p:sldId id="638" r:id="rId16"/>
    <p:sldId id="640" r:id="rId17"/>
    <p:sldId id="580" r:id="rId18"/>
    <p:sldId id="336" r:id="rId1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B98365-4D89-421D-860F-768628E8C1DC}">
          <p14:sldIdLst>
            <p14:sldId id="621"/>
          </p14:sldIdLst>
        </p14:section>
        <p14:section name="Untitled Section" id="{6B74707E-4D9A-4D45-B385-4183B4C67823}">
          <p14:sldIdLst>
            <p14:sldId id="600"/>
            <p14:sldId id="260"/>
            <p14:sldId id="632"/>
            <p14:sldId id="641"/>
            <p14:sldId id="269"/>
            <p14:sldId id="644"/>
            <p14:sldId id="643"/>
            <p14:sldId id="642"/>
            <p14:sldId id="474"/>
            <p14:sldId id="337"/>
            <p14:sldId id="339"/>
            <p14:sldId id="635"/>
            <p14:sldId id="645"/>
            <p14:sldId id="638"/>
            <p14:sldId id="640"/>
            <p14:sldId id="580"/>
            <p14:sldId id="33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F8D153-0C58-4380-B8C3-37B6E7547494}" type="datetimeFigureOut">
              <a:rPr lang="pt-PT"/>
              <a:pPr>
                <a:defRPr/>
              </a:pPr>
              <a:t>28/06/2021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01DAF7-A201-455B-BD9B-71AB975DF6CA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449138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5D938F-4074-4AB4-B337-171BA14A623B}" type="datetimeFigureOut">
              <a:rPr lang="en-US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F68B50-0278-4A6E-8FC8-8CB06C4D26D0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614203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en-US" smtClean="0"/>
          </a:p>
        </p:txBody>
      </p:sp>
    </p:spTree>
    <p:extLst>
      <p:ext uri="{BB962C8B-B14F-4D97-AF65-F5344CB8AC3E}">
        <p14:creationId xmlns:p14="http://schemas.microsoft.com/office/powerpoint/2010/main" val="354869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927100" y="5214938"/>
            <a:ext cx="5094288" cy="494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222534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en-US" smtClean="0"/>
          </a:p>
        </p:txBody>
      </p:sp>
    </p:spTree>
    <p:extLst>
      <p:ext uri="{BB962C8B-B14F-4D97-AF65-F5344CB8AC3E}">
        <p14:creationId xmlns:p14="http://schemas.microsoft.com/office/powerpoint/2010/main" val="406346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pt-PT" smtClean="0"/>
          </a:p>
        </p:txBody>
      </p:sp>
      <p:sp>
        <p:nvSpPr>
          <p:cNvPr id="9318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pt-P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F2C6690-5E75-4D76-9003-845369FBFB8F}" type="slidenum">
              <a:rPr lang="en-GB" altLang="pt-PT">
                <a:latin typeface="Arial" pitchFamily="34" charset="0"/>
                <a:cs typeface="Arial" pitchFamily="34" charset="0"/>
              </a:rPr>
              <a:pPr/>
              <a:t>16</a:t>
            </a:fld>
            <a:endParaRPr lang="en-GB" altLang="pt-PT">
              <a:latin typeface="Arial" pitchFamily="34" charset="0"/>
              <a:cs typeface="Arial" pitchFamily="34" charset="0"/>
            </a:endParaRPr>
          </a:p>
        </p:txBody>
      </p:sp>
      <p:sp>
        <p:nvSpPr>
          <p:cNvPr id="93190" name="Date Placeholder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D9E530-0595-4BC7-938C-037F4D709DE9}" type="datetime1">
              <a:rPr lang="en-GB" altLang="pt-PT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28/06/2021</a:t>
            </a:fld>
            <a:endParaRPr lang="en-GB" altLang="pt-P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EBBE5-AF3A-437D-9045-C6283DB21EBA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330-EE6F-4C26-8101-53348D59C365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60151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255A3-9A0D-4C58-8A1B-D5AB202C85ED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4BF1-90A3-4758-9752-01755DB99CF8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76995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255A3-9A0D-4C58-8A1B-D5AB202C85ED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4BF1-90A3-4758-9752-01755DB99CF8}" type="slidenum">
              <a:rPr lang="en-US" altLang="pt-PT" smtClean="0"/>
              <a:pPr/>
              <a:t>‹nº›</a:t>
            </a:fld>
            <a:endParaRPr lang="en-US" altLang="pt-P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31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255A3-9A0D-4C58-8A1B-D5AB202C85ED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4BF1-90A3-4758-9752-01755DB99CF8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93462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255A3-9A0D-4C58-8A1B-D5AB202C85ED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4BF1-90A3-4758-9752-01755DB99CF8}" type="slidenum">
              <a:rPr lang="en-US" altLang="pt-PT" smtClean="0"/>
              <a:pPr/>
              <a:t>‹nº›</a:t>
            </a:fld>
            <a:endParaRPr lang="en-US" altLang="pt-P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81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255A3-9A0D-4C58-8A1B-D5AB202C85ED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4BF1-90A3-4758-9752-01755DB99CF8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473402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C83B9-116B-4B43-A1BE-724E5FD20A7F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CB54-73A3-42E5-9900-C30CA7C12FDF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612389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3A4D9-06D8-4D37-92AE-941FAF6C1C01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1BF7-F0B3-4216-9277-C9CB94611DAD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72022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CD26F-CADF-4028-80CA-772CCFE13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9A60-23A5-4897-A87D-ECC5FE157F8C}" type="datetime1">
              <a:rPr lang="pt-PT"/>
              <a:pPr>
                <a:defRPr/>
              </a:pPr>
              <a:t>28/06/2021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14A093-A082-4E63-ADC0-468177EE4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0C9374-3D90-40DB-9E6E-DD897ABBB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12C59-E09A-4942-B2AA-38FED7CF8123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31541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06FD4-8AF8-4389-BF1F-04D470A15DBE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31BF-FD9A-445F-A63E-D10E20C80D2D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66752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C1A9B-844D-4FD2-8F5C-F50F9FC48F46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B7DB-64FA-44FC-ADB6-854605231ADE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600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010D3-82A5-444E-99F6-B8B4551C9B84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AC0B-1106-4F10-B1E7-9ED351F67BF4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13880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A3EED-E282-434F-9982-58D703D891ED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ABAB-D501-4758-8473-2B88F78630C1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461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7A192E-FBE9-4313-959C-86477A5E50DF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51A0-6BA1-42A7-AA8C-9D9C2017CEDA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15994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8FBD7A-08BA-4508-9468-BEF158B20E68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26F-03F2-41A9-B525-EB0A0C76A42A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940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90AB8-A55B-4054-9E53-5A91FFE9E4F2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3B91-473D-4AA3-A675-7D746D17EF55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08973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DFE31-E6FF-4678-B44F-2D6F6A587187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76BE-B341-4442-8E97-FA3AEED5EDBB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67141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7255A3-9A0D-4C58-8A1B-D5AB202C85ED}" type="datetimeFigureOut">
              <a:rPr lang="en-US" smtClean="0"/>
              <a:pPr>
                <a:defRPr/>
              </a:pPr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F84BF1-90A3-4758-9752-01755DB99CF8}" type="slidenum">
              <a:rPr lang="en-US" altLang="pt-PT" smtClean="0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16967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20716" y="5910263"/>
            <a:ext cx="4261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en-US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Maputo</a:t>
            </a:r>
            <a:r>
              <a:rPr lang="pt-PT" altLang="en-US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, Junho </a:t>
            </a:r>
            <a:r>
              <a:rPr lang="pt-PT" altLang="en-US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de  2021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01600"/>
            <a:ext cx="1762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>
            <a:spLocks/>
          </p:cNvSpPr>
          <p:nvPr/>
        </p:nvSpPr>
        <p:spPr bwMode="auto">
          <a:xfrm>
            <a:off x="759854" y="1547814"/>
            <a:ext cx="9994006" cy="117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PLANIFICAÇÃO </a:t>
            </a:r>
            <a:r>
              <a:rPr lang="pt-PT" altLang="pt-PT" sz="2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ORÇAMENTAÇÃO NA ÓPTICA DE </a:t>
            </a:r>
            <a:r>
              <a:rPr lang="pt-PT" altLang="pt-PT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GÉNERO E MUDANÇAS CLIMÁTICAS</a:t>
            </a:r>
            <a:endParaRPr lang="en-GB" altLang="pt-PT" sz="4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4"/>
          <a:stretch/>
        </p:blipFill>
        <p:spPr>
          <a:xfrm>
            <a:off x="7340958" y="2718112"/>
            <a:ext cx="4768875" cy="4069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type="subTitle" idx="1"/>
          </p:nvPr>
        </p:nvSpPr>
        <p:spPr>
          <a:xfrm>
            <a:off x="282575" y="1308100"/>
            <a:ext cx="11355388" cy="4919663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609600" indent="-609600" algn="just" eaLnBrk="1" hangingPunct="1">
              <a:buFontTx/>
              <a:buAutoNum type="arabicPeriod"/>
              <a:defRPr/>
            </a:pPr>
            <a:endParaRPr lang="en-US" alt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DOS INSTRUMENTOS DE PLANIFICAÇÃO E DE ORÇAMENTAÇÃO;</a:t>
            </a:r>
          </a:p>
          <a:p>
            <a:pPr marL="990600" lvl="1" indent="-533400" algn="just" eaLnBrk="1" hangingPunct="1">
              <a:buFontTx/>
              <a:buAutoNum type="arabicPeriod"/>
              <a:defRPr/>
            </a:pPr>
            <a:endParaRPr lang="en-US" alt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DOS INSTRUMENTOS DE PROMOÇÃO DE IGUALDADE DE 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 E MUDANÇAS CLIMÁTICAS 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Nacional de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Gênero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</a:t>
            </a:r>
            <a:r>
              <a:rPr lang="pt-BR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Nacional de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Adaptação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Mudanças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Climáticas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Plano Nacional de </a:t>
            </a:r>
            <a:r>
              <a:rPr lang="en-US" alt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Adaptação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alt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just" eaLnBrk="1" hangingPunct="1">
              <a:buFontTx/>
              <a:buAutoNum type="arabicPeriod"/>
              <a:defRPr/>
            </a:pPr>
            <a:endParaRPr lang="en-US" alt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DA IMPORTÂNCIA DA ANÁLISE DE GÉNERO PARA O DESENVOLVIMENTO DO PAÍS;</a:t>
            </a:r>
          </a:p>
          <a:p>
            <a:pPr marL="990600" lvl="1" indent="-533400" algn="just" eaLnBrk="1" hangingPunct="1">
              <a:buFontTx/>
              <a:buAutoNum type="arabicPeriod"/>
              <a:defRPr/>
            </a:pPr>
            <a:endParaRPr lang="en-US" alt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pt-PT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BASE DE DADOS (QUALITATIVA E QUANTITATIVA) PARA REFERÊNCIA NA DEFINIÇÃO DE OBJECTIVOS DE DESENVOLVIMENTO, ACÇÕES E METAS, E</a:t>
            </a:r>
          </a:p>
          <a:p>
            <a:pPr marL="990600" lvl="1" indent="-533400" algn="just" eaLnBrk="1" hangingPunct="1">
              <a:buFontTx/>
              <a:buAutoNum type="arabicPeriod"/>
              <a:defRPr/>
            </a:pPr>
            <a:endParaRPr lang="pt-PT" alt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just" eaLnBrk="1" hangingPunct="1">
              <a:buFontTx/>
              <a:buAutoNum type="arabicPeriod"/>
              <a:defRPr/>
            </a:pPr>
            <a:r>
              <a:rPr lang="pt-PT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DESAGREGAÇÃO DA INFORMAÇÃO ESTATÍSTICA POR </a:t>
            </a:r>
            <a:r>
              <a:rPr lang="pt-PT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 E POR LOCALIZAÇÃO.</a:t>
            </a:r>
            <a:endParaRPr lang="pt-PT" alt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just" eaLnBrk="1" hangingPunct="1">
              <a:buFont typeface="Arial" panose="020B0604020202020204" pitchFamily="34" charset="0"/>
              <a:buNone/>
              <a:defRPr/>
            </a:pPr>
            <a:endParaRPr lang="pt-PT" alt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488" lvl="3" indent="0" algn="just" eaLnBrk="1" hangingPunct="1">
              <a:buFont typeface="Arial" panose="020B0604020202020204" pitchFamily="34" charset="0"/>
              <a:buNone/>
              <a:defRPr/>
            </a:pPr>
            <a:r>
              <a:rPr lang="pt-PT" altLang="en-US" sz="1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ACÇÕES DEVEM RESPONDER AS NECESSIDADES DE HOMENS E MULHERES DE FORMA A INDUZIR MUDANÇAS E ELEVAR O ESTATUTO DA MULHER NA SOCIEDADE.</a:t>
            </a:r>
          </a:p>
        </p:txBody>
      </p:sp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9448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A072B75-0BB2-4823-BD27-C092F61B7879}" type="slidenum">
              <a:rPr lang="en-US" altLang="pt-PT" sz="1200">
                <a:solidFill>
                  <a:srgbClr val="405065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pt-PT" sz="1200">
              <a:solidFill>
                <a:srgbClr val="405065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597025" y="323850"/>
            <a:ext cx="8977313" cy="701675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chemeClr val="folHlink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PLANIFICAÇÃO E ORÇAMENTAÇÃO NA ÓPTICA DE GÉNERO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E MUDANÇAS CLIM[ATICAS–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PRESSUPOSTOS</a:t>
            </a:r>
            <a:endParaRPr lang="pt-PT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</a:endParaRPr>
          </a:p>
        </p:txBody>
      </p:sp>
      <p:pic>
        <p:nvPicPr>
          <p:cNvPr id="9221" name="Picture 4" descr="Bandm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173038"/>
            <a:ext cx="8191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3988" y="2351088"/>
            <a:ext cx="11704637" cy="1200971"/>
          </a:xfr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>
            <a:outerShdw dist="107763" dir="18900000" algn="ctr" rotWithShape="0">
              <a:schemeClr val="folHlink"/>
            </a:outerShdw>
          </a:effectLst>
        </p:spPr>
        <p:txBody>
          <a:bodyPr lIns="92075" tIns="46038" rIns="92075" bIns="46038" rtlCol="0">
            <a:spAutoFit/>
          </a:bodyPr>
          <a:lstStyle/>
          <a:p>
            <a:pPr algn="ctr">
              <a:defRPr/>
            </a:pPr>
            <a:r>
              <a:rPr lang="pt-PT" b="1" dirty="0" smtClean="0">
                <a:solidFill>
                  <a:schemeClr val="bg1"/>
                </a:solidFill>
              </a:rPr>
              <a:t>INSTRUMENTOS DA PLANIFICAÇÃO </a:t>
            </a:r>
            <a:r>
              <a:rPr lang="en-US" b="1" dirty="0" smtClean="0">
                <a:solidFill>
                  <a:schemeClr val="bg1"/>
                </a:solidFill>
              </a:rPr>
              <a:t>E ORÇAMENTAÇÃO NA ÓPTICA DE GÉNERO </a:t>
            </a:r>
            <a:r>
              <a:rPr lang="en-US" b="1" dirty="0" smtClean="0">
                <a:solidFill>
                  <a:schemeClr val="bg1"/>
                </a:solidFill>
              </a:rPr>
              <a:t>E MUDANÇAS CLIMÁTICAS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7397C8-5CD1-4924-BCD8-B5BB5CD2E9C2}" type="slidenum">
              <a:rPr lang="en-GB" altLang="pt-PT" sz="120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GB" altLang="pt-PT" sz="120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52400"/>
            <a:ext cx="1143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8519" y="574880"/>
            <a:ext cx="1864187" cy="1272256"/>
          </a:xfrm>
          <a:prstGeom prst="rect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latin typeface="Garamond" pitchFamily="18" charset="0"/>
              </a:rPr>
              <a:t>PROGRAMA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latin typeface="Garamond" pitchFamily="18" charset="0"/>
              </a:rPr>
              <a:t>DO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latin typeface="Garamond" pitchFamily="18" charset="0"/>
              </a:rPr>
              <a:t>GOVERNO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538542" y="2737186"/>
            <a:ext cx="1485900" cy="914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latin typeface="+mn-lt"/>
              </a:rPr>
              <a:t>ESTRATÉGIAS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latin typeface="+mn-lt"/>
              </a:rPr>
              <a:t>SECTORIAIS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157729" y="3688723"/>
            <a:ext cx="2225763" cy="762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2000" b="1" dirty="0">
              <a:latin typeface="Garamond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latin typeface="Garamond" pitchFamily="18" charset="0"/>
              </a:rPr>
              <a:t>CFMP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solidFill>
                  <a:schemeClr val="bg1"/>
                </a:solidFill>
                <a:latin typeface="Garamond" pitchFamily="18" charset="0"/>
              </a:rPr>
              <a:t>(PROGRAMAS)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2000" b="1" dirty="0">
              <a:latin typeface="Garamond" pitchFamily="18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115578" y="1862072"/>
            <a:ext cx="390159" cy="821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1400">
              <a:latin typeface="+mn-lt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6060286" y="4524997"/>
            <a:ext cx="420650" cy="100600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1400">
              <a:latin typeface="+mn-lt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367682" y="5570247"/>
            <a:ext cx="1885950" cy="838200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 smtClean="0">
                <a:latin typeface="Garamond" pitchFamily="18" charset="0"/>
              </a:rPr>
              <a:t>PESOE</a:t>
            </a:r>
            <a:endParaRPr lang="pt-PT" sz="2800" b="1" dirty="0">
              <a:latin typeface="Garamond" pitchFamily="18" charset="0"/>
            </a:endParaRPr>
          </a:p>
        </p:txBody>
      </p:sp>
      <p:pic>
        <p:nvPicPr>
          <p:cNvPr id="1333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560388"/>
            <a:ext cx="322738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Brace 5"/>
          <p:cNvSpPr/>
          <p:nvPr/>
        </p:nvSpPr>
        <p:spPr>
          <a:xfrm rot="10800000">
            <a:off x="7197725" y="1077913"/>
            <a:ext cx="871538" cy="4302125"/>
          </a:xfrm>
          <a:prstGeom prst="rightBrace">
            <a:avLst>
              <a:gd name="adj1" fmla="val 121770"/>
              <a:gd name="adj2" fmla="val 52947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34375" y="544513"/>
            <a:ext cx="1887538" cy="4986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947025" y="4959350"/>
            <a:ext cx="3130550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dirty="0" smtClean="0">
                <a:solidFill>
                  <a:sysClr val="windowText" lastClr="000000"/>
                </a:solidFill>
                <a:latin typeface="Arial Black" pitchFamily="34" charset="0"/>
                <a:cs typeface="Arial" charset="0"/>
              </a:rPr>
              <a:t>PLANO NACIONAL DE ADAPTAÇÃO</a:t>
            </a:r>
            <a:endParaRPr lang="en-US" sz="1100" dirty="0">
              <a:solidFill>
                <a:sysClr val="windowText" lastClr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7200" y="2495550"/>
            <a:ext cx="3186113" cy="704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dirty="0" smtClean="0">
                <a:solidFill>
                  <a:sysClr val="windowText" lastClr="000000"/>
                </a:solidFill>
                <a:latin typeface="Arial Black" pitchFamily="34" charset="0"/>
                <a:cs typeface="Arial" charset="0"/>
              </a:rPr>
              <a:t>ESTRATÉGIA NACIONAL DE ADAPTAÇÃO AS MUDANÇAS CLIMÁTICAS</a:t>
            </a:r>
            <a:endParaRPr lang="en-US" sz="1100" dirty="0">
              <a:solidFill>
                <a:sysClr val="windowText" lastClr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43863" y="917575"/>
            <a:ext cx="2901950" cy="446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dirty="0">
                <a:solidFill>
                  <a:sysClr val="windowText" lastClr="000000"/>
                </a:solidFill>
                <a:latin typeface="Arial Black" pitchFamily="34" charset="0"/>
                <a:cs typeface="Arial" charset="0"/>
              </a:rPr>
              <a:t>POLÍTICA DE GÉNERO E ESTRATÉGIA DE IMPLEMENTAÇÃO</a:t>
            </a:r>
            <a:endParaRPr lang="en-US" sz="1100" dirty="0">
              <a:solidFill>
                <a:sysClr val="windowText" lastClr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94650" y="1730375"/>
            <a:ext cx="3000375" cy="361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dirty="0">
                <a:solidFill>
                  <a:sysClr val="windowText" lastClr="000000"/>
                </a:solidFill>
                <a:latin typeface="Arial Black" pitchFamily="34" charset="0"/>
                <a:cs typeface="Arial" charset="0"/>
              </a:rPr>
              <a:t>PLANO NACIONAL </a:t>
            </a:r>
            <a:r>
              <a:rPr lang="pt-PT" sz="1100" dirty="0" smtClean="0">
                <a:solidFill>
                  <a:sysClr val="windowText" lastClr="000000"/>
                </a:solidFill>
                <a:latin typeface="Arial Black" pitchFamily="34" charset="0"/>
                <a:cs typeface="Arial" charset="0"/>
              </a:rPr>
              <a:t>DE ACÇÃO PARA </a:t>
            </a:r>
            <a:r>
              <a:rPr lang="pt-PT" sz="1100" dirty="0">
                <a:solidFill>
                  <a:sysClr val="windowText" lastClr="000000"/>
                </a:solidFill>
                <a:latin typeface="Arial Black" pitchFamily="34" charset="0"/>
                <a:cs typeface="Arial" charset="0"/>
              </a:rPr>
              <a:t>O AVANÇO DA MULHER</a:t>
            </a:r>
            <a:endParaRPr lang="en-US" sz="1100" dirty="0">
              <a:solidFill>
                <a:sysClr val="windowText" lastClr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47038" y="3338513"/>
            <a:ext cx="3201987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100" dirty="0">
                <a:solidFill>
                  <a:sysClr val="windowText" lastClr="000000"/>
                </a:solidFill>
                <a:latin typeface="Arial Black" pitchFamily="34" charset="0"/>
                <a:cs typeface="Arial" charset="0"/>
              </a:rPr>
              <a:t>ESTRATÉGIA DE GÉNERO DA FUNÇÃO PÚBLICA</a:t>
            </a:r>
            <a:endParaRPr lang="en-US" sz="1100" dirty="0">
              <a:solidFill>
                <a:sysClr val="windowText" lastClr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47025" y="4146550"/>
            <a:ext cx="3108325" cy="525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ysClr val="windowText" lastClr="000000"/>
                </a:solidFill>
                <a:latin typeface="Arial Black" pitchFamily="34" charset="0"/>
                <a:cs typeface="Arial" charset="0"/>
              </a:rPr>
              <a:t>ESTRATÉGIA DE GÉNERO, AMBIENTE E MUDANÇAS CLIMÁTICAS</a:t>
            </a:r>
          </a:p>
        </p:txBody>
      </p:sp>
      <p:sp>
        <p:nvSpPr>
          <p:cNvPr id="8" name="Curved Right Arrow 7"/>
          <p:cNvSpPr/>
          <p:nvPr/>
        </p:nvSpPr>
        <p:spPr>
          <a:xfrm rot="20378119">
            <a:off x="4457700" y="2679700"/>
            <a:ext cx="490538" cy="165893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296150" y="1998663"/>
            <a:ext cx="690563" cy="2243137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20771" r="22488" b="26656"/>
          <a:stretch/>
        </p:blipFill>
        <p:spPr bwMode="auto">
          <a:xfrm>
            <a:off x="379104" y="268941"/>
            <a:ext cx="11602225" cy="639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72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 t="17734" r="21391" b="17734"/>
          <a:stretch/>
        </p:blipFill>
        <p:spPr bwMode="auto">
          <a:xfrm>
            <a:off x="342900" y="207818"/>
            <a:ext cx="11585863" cy="643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26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>
            <a:extLst>
              <a:ext uri="{FF2B5EF4-FFF2-40B4-BE49-F238E27FC236}">
                <a16:creationId xmlns:a16="http://schemas.microsoft.com/office/drawing/2014/main" xmlns="" id="{A162AA61-8E32-47B5-ADCB-D1C908834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950" y="1063625"/>
            <a:ext cx="10661650" cy="701675"/>
          </a:xfrm>
        </p:spPr>
        <p:txBody>
          <a:bodyPr rtlCol="0">
            <a:normAutofit/>
          </a:bodyPr>
          <a:lstStyle/>
          <a:p>
            <a:pPr marL="182563" indent="-182563"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q"/>
              <a:defRPr/>
            </a:pPr>
            <a:r>
              <a:rPr lang="en-US" altLang="zh-CN" sz="2000" b="1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2200" b="1" dirty="0">
                <a:latin typeface="+mn-lt"/>
                <a:ea typeface="+mn-ea"/>
                <a:cs typeface="+mn-cs"/>
              </a:rPr>
              <a:t>CLASSIFICADOR FUNCIONAL</a:t>
            </a:r>
            <a:r>
              <a:rPr lang="pt-PT" altLang="zh-CN" sz="2200" b="1" dirty="0">
                <a:latin typeface="+mn-lt"/>
                <a:ea typeface="+mn-ea"/>
                <a:cs typeface="+mn-cs"/>
              </a:rPr>
              <a:t> </a:t>
            </a:r>
            <a:endParaRPr lang="en-US" altLang="en-US" sz="2200" b="1" dirty="0">
              <a:latin typeface="+mn-lt"/>
              <a:ea typeface="+mn-ea"/>
              <a:cs typeface="+mn-cs"/>
            </a:endParaRPr>
          </a:p>
        </p:txBody>
      </p:sp>
      <p:sp>
        <p:nvSpPr>
          <p:cNvPr id="1536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C54DEAA-EB47-4A14-AB88-305656BF058C}" type="slidenum">
              <a:rPr lang="en-US" altLang="en-US" sz="1200">
                <a:solidFill>
                  <a:srgbClr val="045C75"/>
                </a:solidFill>
                <a:latin typeface="Rockwell" pitchFamily="18" charset="0"/>
              </a:rPr>
              <a:pPr/>
              <a:t>15</a:t>
            </a:fld>
            <a:endParaRPr lang="en-US" altLang="en-US" sz="1200">
              <a:solidFill>
                <a:srgbClr val="045C75"/>
              </a:solidFill>
              <a:latin typeface="Rockwell" pitchFamily="18" charset="0"/>
            </a:endParaRPr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xmlns="" id="{DF300314-48DC-4FF1-B723-14C6A90A3068}"/>
              </a:ext>
            </a:extLst>
          </p:cNvPr>
          <p:cNvSpPr txBox="1">
            <a:spLocks noChangeArrowheads="1"/>
          </p:cNvSpPr>
          <p:nvPr/>
        </p:nvSpPr>
        <p:spPr>
          <a:xfrm>
            <a:off x="476250" y="1571625"/>
            <a:ext cx="11430000" cy="3929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Picture 399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10096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99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0"/>
            <a:ext cx="1143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Slide Number Placeholder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fld id="{1D3F2427-3C95-48FA-B788-6FBCE4A21171}" type="slidenum">
              <a:rPr lang="pt-PT" altLang="en-US" sz="14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/>
              <a:t>15</a:t>
            </a:fld>
            <a:endParaRPr lang="pt-PT" altLang="en-US" sz="1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368" name="Text Box 3"/>
          <p:cNvSpPr txBox="1">
            <a:spLocks noChangeArrowheads="1"/>
          </p:cNvSpPr>
          <p:nvPr/>
        </p:nvSpPr>
        <p:spPr bwMode="auto">
          <a:xfrm>
            <a:off x="3810000" y="4648200"/>
            <a:ext cx="1524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pt-PT" altLang="en-US" sz="1800">
              <a:latin typeface="Times New Roman" pitchFamily="18" charset="0"/>
            </a:endParaRPr>
          </a:p>
        </p:txBody>
      </p:sp>
      <p:sp>
        <p:nvSpPr>
          <p:cNvPr id="15369" name="Text Box 4"/>
          <p:cNvSpPr txBox="1">
            <a:spLocks noChangeArrowheads="1"/>
          </p:cNvSpPr>
          <p:nvPr/>
        </p:nvSpPr>
        <p:spPr bwMode="auto">
          <a:xfrm>
            <a:off x="457200" y="1928813"/>
            <a:ext cx="1082357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743200"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200400"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657600" defTabSz="457200"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2400" dirty="0">
                <a:latin typeface="Rockwell" pitchFamily="18" charset="0"/>
                <a:cs typeface="方正姚体"/>
              </a:rPr>
              <a:t>Tem como </a:t>
            </a:r>
            <a:r>
              <a:rPr lang="pt-PT" altLang="zh-CN" sz="2400" u="sng" dirty="0">
                <a:latin typeface="Rockwell" pitchFamily="18" charset="0"/>
                <a:cs typeface="方正姚体"/>
              </a:rPr>
              <a:t>objectivo agregar os gastos públicos </a:t>
            </a:r>
            <a:r>
              <a:rPr lang="pt-PT" altLang="zh-CN" sz="2400" dirty="0">
                <a:latin typeface="Rockwell" pitchFamily="18" charset="0"/>
                <a:cs typeface="方正姚体"/>
              </a:rPr>
              <a:t>por </a:t>
            </a:r>
            <a:r>
              <a:rPr lang="pt-PT" altLang="zh-CN" sz="2400" u="sng" dirty="0">
                <a:latin typeface="Rockwell" pitchFamily="18" charset="0"/>
                <a:cs typeface="方正姚体"/>
              </a:rPr>
              <a:t>áreas de acção </a:t>
            </a:r>
            <a:r>
              <a:rPr lang="pt-PT" altLang="zh-CN" sz="2400" u="sng" dirty="0" smtClean="0">
                <a:latin typeface="Rockwell" pitchFamily="18" charset="0"/>
                <a:cs typeface="方正姚体"/>
              </a:rPr>
              <a:t>governamental</a:t>
            </a:r>
            <a:r>
              <a:rPr lang="pt-PT" altLang="zh-CN" sz="2400" dirty="0" smtClean="0">
                <a:latin typeface="Rockwell" pitchFamily="18" charset="0"/>
                <a:cs typeface="方正姚体"/>
              </a:rPr>
              <a:t>.</a:t>
            </a:r>
            <a:endParaRPr lang="pt-PT" altLang="zh-CN" sz="2400" dirty="0">
              <a:latin typeface="Rockwell" pitchFamily="18" charset="0"/>
              <a:cs typeface="方正姚体"/>
            </a:endParaRP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2400" b="1" dirty="0">
                <a:latin typeface="Rockwell" pitchFamily="18" charset="0"/>
                <a:cs typeface="方正姚体"/>
              </a:rPr>
              <a:t>1º NÍVEL </a:t>
            </a:r>
            <a:r>
              <a:rPr lang="pt-PT" altLang="zh-CN" sz="2400" dirty="0">
                <a:latin typeface="Rockwell" pitchFamily="18" charset="0"/>
                <a:cs typeface="方正姚体"/>
              </a:rPr>
              <a:t>– </a:t>
            </a:r>
            <a:r>
              <a:rPr lang="pt-PT" altLang="zh-CN" sz="2400" b="1" dirty="0">
                <a:latin typeface="Rockwell" pitchFamily="18" charset="0"/>
                <a:cs typeface="方正姚体"/>
              </a:rPr>
              <a:t>FUNÇÃO</a:t>
            </a:r>
          </a:p>
          <a:p>
            <a:pPr lvl="4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1800" b="1" dirty="0">
                <a:latin typeface="Rockwell" pitchFamily="18" charset="0"/>
                <a:cs typeface="方正姚体"/>
              </a:rPr>
              <a:t>01 - Serviços Públicos Gerais</a:t>
            </a:r>
          </a:p>
          <a:p>
            <a:pPr lvl="4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1800" b="1" dirty="0">
                <a:latin typeface="Rockwell" pitchFamily="18" charset="0"/>
                <a:cs typeface="方正姚体"/>
              </a:rPr>
              <a:t>02 – Defesa</a:t>
            </a:r>
          </a:p>
          <a:p>
            <a:pPr lvl="4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1800" b="1" dirty="0">
                <a:latin typeface="Rockwell" pitchFamily="18" charset="0"/>
                <a:cs typeface="方正姚体"/>
              </a:rPr>
              <a:t>03 – Segurança e Ordem Pública</a:t>
            </a:r>
          </a:p>
          <a:p>
            <a:pPr lvl="4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1800" b="1" dirty="0">
                <a:latin typeface="Rockwell" pitchFamily="18" charset="0"/>
                <a:cs typeface="方正姚体"/>
              </a:rPr>
              <a:t>04 – Assuntos Económicos</a:t>
            </a:r>
          </a:p>
          <a:p>
            <a:pPr lvl="4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1800" b="1" dirty="0">
                <a:solidFill>
                  <a:srgbClr val="FF0000"/>
                </a:solidFill>
                <a:latin typeface="Rockwell" pitchFamily="18" charset="0"/>
                <a:cs typeface="方正姚体"/>
              </a:rPr>
              <a:t>05 – </a:t>
            </a:r>
            <a:r>
              <a:rPr lang="pt-PT" altLang="zh-CN" sz="1800" b="1" dirty="0" smtClean="0">
                <a:solidFill>
                  <a:srgbClr val="FF0000"/>
                </a:solidFill>
                <a:latin typeface="Rockwell" pitchFamily="18" charset="0"/>
                <a:cs typeface="方正姚体"/>
              </a:rPr>
              <a:t>Adaptação às Mudanças Climáticas</a:t>
            </a:r>
            <a:endParaRPr lang="pt-PT" altLang="zh-CN" sz="1800" b="1" dirty="0">
              <a:solidFill>
                <a:srgbClr val="FF0000"/>
              </a:solidFill>
              <a:latin typeface="Rockwell" pitchFamily="18" charset="0"/>
              <a:cs typeface="方正姚体"/>
            </a:endParaRPr>
          </a:p>
          <a:p>
            <a:pPr lvl="4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1800" b="1" dirty="0">
                <a:latin typeface="Rockwell" pitchFamily="18" charset="0"/>
                <a:cs typeface="方正姚体"/>
              </a:rPr>
              <a:t>06 – Habitação e Desenvolvimento Colectivo</a:t>
            </a:r>
          </a:p>
          <a:p>
            <a:pPr lvl="4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1800" b="1" dirty="0">
                <a:latin typeface="Rockwell" pitchFamily="18" charset="0"/>
                <a:cs typeface="方正姚体"/>
              </a:rPr>
              <a:t>07 – Saúde</a:t>
            </a:r>
          </a:p>
          <a:p>
            <a:pPr lvl="4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1800" b="1" dirty="0">
                <a:latin typeface="Rockwell" pitchFamily="18" charset="0"/>
                <a:cs typeface="方正姚体"/>
              </a:rPr>
              <a:t>08 – Recreação, Cultura e Religião</a:t>
            </a:r>
          </a:p>
          <a:p>
            <a:pPr lvl="4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1800" b="1" dirty="0">
                <a:latin typeface="Rockwell" pitchFamily="18" charset="0"/>
                <a:cs typeface="方正姚体"/>
              </a:rPr>
              <a:t>09 – Educação</a:t>
            </a:r>
          </a:p>
          <a:p>
            <a:pPr lvl="4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zh-CN" sz="1800" b="1" dirty="0">
                <a:solidFill>
                  <a:srgbClr val="FF0000"/>
                </a:solidFill>
                <a:latin typeface="Rockwell" pitchFamily="18" charset="0"/>
                <a:cs typeface="方正姚体"/>
              </a:rPr>
              <a:t>10 – Segurança e Acção Social</a:t>
            </a:r>
            <a:endParaRPr lang="pt-PT" altLang="zh-CN" sz="2400" dirty="0">
              <a:solidFill>
                <a:srgbClr val="FF0000"/>
              </a:solidFill>
              <a:latin typeface="Rockwell" pitchFamily="18" charset="0"/>
              <a:cs typeface="方正姚体"/>
            </a:endParaRPr>
          </a:p>
        </p:txBody>
      </p:sp>
      <p:sp>
        <p:nvSpPr>
          <p:cNvPr id="27659" name="Rectangle 19">
            <a:extLst>
              <a:ext uri="{FF2B5EF4-FFF2-40B4-BE49-F238E27FC236}">
                <a16:creationId xmlns:a16="http://schemas.microsoft.com/office/drawing/2014/main" xmlns="" id="{B82E5765-796A-41BE-B3B1-BB1000D3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335" y="0"/>
            <a:ext cx="9101469" cy="80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pt-PT" altLang="zh-CN" sz="3500" b="1" cap="all" dirty="0">
                <a:blipFill>
                  <a:blip r:embed="rId4"/>
                  <a:tile tx="6350" ty="-127000" sx="65000" sy="64000" flip="none" algn="tl"/>
                </a:blipFill>
                <a:latin typeface="+mn-lt"/>
                <a:ea typeface="+mj-ea"/>
                <a:cs typeface="+mj-cs"/>
              </a:rPr>
              <a:t>Classificadores Orçamentais</a:t>
            </a:r>
          </a:p>
        </p:txBody>
      </p:sp>
    </p:spTree>
    <p:extLst>
      <p:ext uri="{BB962C8B-B14F-4D97-AF65-F5344CB8AC3E}">
        <p14:creationId xmlns:p14="http://schemas.microsoft.com/office/powerpoint/2010/main" val="33776689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679857" y="1041400"/>
            <a:ext cx="6732587" cy="479425"/>
          </a:xfrm>
          <a:solidFill>
            <a:schemeClr val="bg1"/>
          </a:solidFill>
          <a:ln>
            <a:solidFill>
              <a:srgbClr val="3333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defTabSz="1087438" eaLnBrk="1" hangingPunct="1"/>
            <a:r>
              <a:rPr lang="pt-PT" altLang="pt-PT" sz="2800" b="1" smtClean="0">
                <a:solidFill>
                  <a:srgbClr val="0033CC"/>
                </a:solidFill>
                <a:latin typeface="Arial Narrow" pitchFamily="34" charset="0"/>
              </a:rPr>
              <a:t>CLASSIFICADOR – PROGRAMÁTICO</a:t>
            </a:r>
          </a:p>
        </p:txBody>
      </p:sp>
      <p:sp>
        <p:nvSpPr>
          <p:cNvPr id="3789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C1CC39-AC41-40D0-A8FF-EDCF8CB23BE2}" type="slidenum">
              <a:rPr lang="es-ES" alt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es-ES" alt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3" descr="Emblema.jpg (35623 bytes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7463"/>
            <a:ext cx="8985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79857" y="307462"/>
            <a:ext cx="6553200" cy="515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1" lang="pt-PT" altLang="pt-PT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Visão do SPO</a:t>
            </a:r>
            <a:endParaRPr lang="pt-PT" altLang="pt-PT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513" y="1520825"/>
            <a:ext cx="10555287" cy="4265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pt-PT" sz="2800" b="1" dirty="0">
                <a:latin typeface="Arial Narrow" panose="020B0606020202030204" pitchFamily="34" charset="0"/>
                <a:ea typeface="Verdana" panose="020B0604030504040204" pitchFamily="34" charset="0"/>
              </a:rPr>
              <a:t>Pilares </a:t>
            </a:r>
            <a:r>
              <a:rPr lang="pt-PT" sz="2800" b="1" dirty="0">
                <a:solidFill>
                  <a:srgbClr val="0033CC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definidos a partir da Estratégia Nacional  ……….1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pt-PT" sz="2800" b="1" dirty="0">
                <a:latin typeface="Arial Narrow" panose="020B0606020202030204" pitchFamily="34" charset="0"/>
                <a:ea typeface="Verdana" panose="020B0604030504040204" pitchFamily="34" charset="0"/>
              </a:rPr>
              <a:t>Área sectoriais ……………………………………………..…02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pt-PT" sz="2800" b="1" dirty="0">
                <a:latin typeface="Arial Narrow" panose="020B0606020202030204" pitchFamily="34" charset="0"/>
                <a:ea typeface="Verdana" panose="020B0604030504040204" pitchFamily="34" charset="0"/>
              </a:rPr>
              <a:t>Programa ……………………………………………….. </a:t>
            </a:r>
            <a:r>
              <a:rPr lang="pt-PT" sz="2800" b="1" dirty="0" smtClean="0">
                <a:latin typeface="Arial Narrow" panose="020B0606020202030204" pitchFamily="34" charset="0"/>
                <a:ea typeface="Verdana" panose="020B0604030504040204" pitchFamily="34" charset="0"/>
              </a:rPr>
              <a:t>MCA40</a:t>
            </a:r>
            <a:endParaRPr lang="pt-PT" sz="2800" b="1" dirty="0"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pt-PT" sz="2400" b="1" dirty="0">
                <a:solidFill>
                  <a:srgbClr val="0033CC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Indicador de Resultado</a:t>
            </a:r>
          </a:p>
          <a:p>
            <a:pPr lvl="1" indent="-457200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pt-PT" sz="2800" b="1" dirty="0" err="1">
                <a:latin typeface="Arial Narrow" panose="020B0606020202030204" pitchFamily="34" charset="0"/>
                <a:ea typeface="Verdana" panose="020B0604030504040204" pitchFamily="34" charset="0"/>
              </a:rPr>
              <a:t>Sub</a:t>
            </a:r>
            <a:r>
              <a:rPr lang="pt-PT" sz="2800" b="1" dirty="0">
                <a:latin typeface="Arial Narrow" panose="020B0606020202030204" pitchFamily="34" charset="0"/>
                <a:ea typeface="Verdana" panose="020B0604030504040204" pitchFamily="34" charset="0"/>
              </a:rPr>
              <a:t>- Programa ……………………………………………….01</a:t>
            </a:r>
          </a:p>
          <a:p>
            <a:pPr lvl="2" indent="-457200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pt-PT" sz="2400" b="1" dirty="0">
                <a:solidFill>
                  <a:srgbClr val="0033CC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Indicador de produto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pt-PT" sz="2800" b="1" dirty="0">
                <a:latin typeface="Arial Narrow" panose="020B0606020202030204" pitchFamily="34" charset="0"/>
                <a:ea typeface="Verdana" panose="020B0604030504040204" pitchFamily="34" charset="0"/>
              </a:rPr>
              <a:t>Acção;</a:t>
            </a:r>
            <a:endParaRPr lang="en-US" sz="2800" b="1" dirty="0"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Projectos</a:t>
            </a: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………………………….. 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MCA40-01-TUR-2015-0005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Actividades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 ………………………………….</a:t>
            </a:r>
            <a:r>
              <a:rPr lang="pt-PT" sz="24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MAS-2019-OF01</a:t>
            </a:r>
            <a:endParaRPr lang="pt-PT" sz="2400" b="1" dirty="0">
              <a:solidFill>
                <a:srgbClr val="0070C0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5238" y="5979319"/>
            <a:ext cx="6553200" cy="515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1" lang="pt-PT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Ex:</a:t>
            </a:r>
            <a:r>
              <a:rPr lang="pt-BR" sz="3200" b="1" dirty="0">
                <a:solidFill>
                  <a:srgbClr val="FF0000"/>
                </a:solidFill>
              </a:rPr>
              <a:t>MCA40-01-MCA-2021-0001</a:t>
            </a:r>
            <a:r>
              <a:rPr lang="pt-PT" altLang="pt-PT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pt-PT" altLang="pt-PT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867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Content Placeholder 1"/>
          <p:cNvSpPr>
            <a:spLocks noGrp="1"/>
          </p:cNvSpPr>
          <p:nvPr>
            <p:ph type="subTitle" idx="1"/>
          </p:nvPr>
        </p:nvSpPr>
        <p:spPr>
          <a:xfrm>
            <a:off x="1733550" y="3641641"/>
            <a:ext cx="8583613" cy="1993900"/>
          </a:xfrm>
          <a:solidFill>
            <a:schemeClr val="bg1">
              <a:lumMod val="95000"/>
            </a:schemeClr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algn="ctr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pt-PT" altLang="en-US" sz="1700" i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73050" indent="-273050" algn="ctr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pt-PT" altLang="en-US" sz="1700" i="1" dirty="0">
                <a:solidFill>
                  <a:schemeClr val="tx1"/>
                </a:solidFill>
                <a:latin typeface="Arial Black" panose="020B0A04020102020204" pitchFamily="34" charset="0"/>
              </a:rPr>
              <a:t>A DISCRIMINAÇÃO DA MULHER NO ACESSO E GESTÃO DOS RECURSOS  REDUZ O POTENCIAL PRODUTIVO DAS FAMILIAS, AUMENTANDO A SUA VULNERABILIDADE E LIMITANDO A CAPACIDADE DE TODOS OS INDIVÍDUOS, INCLUINDO OS HOMENS, DE SAIR DA POBREZA  !</a:t>
            </a:r>
          </a:p>
          <a:p>
            <a:pPr marL="273050" indent="-273050" algn="ctr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pt-PT" altLang="en-US" sz="17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fld id="{715C9DD8-E8B1-4D0B-971A-2E4DCF16BDCB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6627" name="Picture 4" descr="Bandm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3" y="117475"/>
            <a:ext cx="11985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m para 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44" y="576262"/>
            <a:ext cx="5588195" cy="24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1"/>
          <p:cNvSpPr>
            <a:spLocks noGrp="1"/>
          </p:cNvSpPr>
          <p:nvPr>
            <p:ph type="subTitle" idx="1"/>
          </p:nvPr>
        </p:nvSpPr>
        <p:spPr>
          <a:xfrm>
            <a:off x="1919645" y="2005013"/>
            <a:ext cx="8572500" cy="2085975"/>
          </a:xfr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>
            <a:outerShdw dist="107763" dir="18900000" algn="ctr" rotWithShape="0">
              <a:schemeClr val="folHlink"/>
            </a:outerShdw>
          </a:effectLst>
        </p:spPr>
        <p:txBody>
          <a:bodyPr lIns="92075" tIns="46038" rIns="92075" bIns="46038" rtlCol="0" anchor="ctr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endParaRPr lang="pt-PT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SAUDAÇÕES E MUITO </a:t>
            </a:r>
            <a:r>
              <a:rPr lang="pt-PT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OBRIGADO!</a:t>
            </a:r>
            <a:endParaRPr lang="pt-PT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</a:endParaRPr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fld id="{6E280614-5A3A-4F81-B49F-9308DC212635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4" descr="Bandm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115888"/>
            <a:ext cx="1042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5972" y="325427"/>
            <a:ext cx="9223375" cy="585418"/>
          </a:xfr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>
            <a:outerShdw dist="107763" dir="18900000" algn="ctr" rotWithShape="0">
              <a:schemeClr val="folHlink"/>
            </a:outerShdw>
          </a:effectLst>
        </p:spPr>
        <p:txBody>
          <a:bodyPr lIns="92075" tIns="46038" rIns="92075" bIns="46038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ea typeface="+mn-ea"/>
                <a:cs typeface="+mn-cs"/>
              </a:rPr>
              <a:t>PLANIFICA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ea typeface="+mn-ea"/>
                <a:cs typeface="+mn-cs"/>
              </a:rPr>
              <a:t>ÇÃO E ORÇAMENTAÇÃO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66950" y="3025775"/>
            <a:ext cx="8088313" cy="465138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PT" b="1" dirty="0" smtClean="0">
                <a:solidFill>
                  <a:schemeClr val="tx1"/>
                </a:solidFill>
              </a:rPr>
              <a:t>ENQUADRAMENTO </a:t>
            </a:r>
            <a:r>
              <a:rPr lang="pt-PT" b="1" dirty="0" smtClean="0">
                <a:solidFill>
                  <a:schemeClr val="tx1"/>
                </a:solidFill>
              </a:rPr>
              <a:t>DE GÉNERO NA </a:t>
            </a:r>
            <a:r>
              <a:rPr lang="pt-PT" b="1" dirty="0" smtClean="0">
                <a:solidFill>
                  <a:schemeClr val="tx1"/>
                </a:solidFill>
              </a:rPr>
              <a:t>PLANIFICAÇÃO  </a:t>
            </a:r>
            <a:r>
              <a:rPr lang="pt-PT" b="1" dirty="0">
                <a:solidFill>
                  <a:schemeClr val="tx1"/>
                </a:solidFill>
              </a:rPr>
              <a:t>E </a:t>
            </a:r>
            <a:r>
              <a:rPr lang="pt-PT" b="1" dirty="0" smtClean="0">
                <a:solidFill>
                  <a:schemeClr val="tx1"/>
                </a:solidFill>
              </a:rPr>
              <a:t>ORÇAMENTAÇÃO</a:t>
            </a:r>
            <a:endParaRPr lang="pt-PT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Bandm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2400"/>
            <a:ext cx="1092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00038"/>
            <a:ext cx="9223375" cy="542925"/>
          </a:xfr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>
            <a:outerShdw dist="107763" dir="18900000" algn="ctr" rotWithShape="0">
              <a:schemeClr val="folHlink"/>
            </a:outerShdw>
          </a:effectLst>
        </p:spPr>
        <p:txBody>
          <a:bodyPr lIns="92075" tIns="46038" rIns="92075" bIns="46038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ea typeface="+mn-ea"/>
                <a:cs typeface="+mn-cs"/>
              </a:rPr>
              <a:t>PLANIFICA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ea typeface="+mn-ea"/>
                <a:cs typeface="+mn-cs"/>
              </a:rPr>
              <a:t>ÇÃO/ORÇAMENTAÇÃO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1260475"/>
            <a:ext cx="11811000" cy="5330825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kumimoji="1" lang="pt-PT" altLang="en-US" sz="3600" b="1" dirty="0" smtClean="0">
                <a:solidFill>
                  <a:schemeClr val="tx1"/>
                </a:solidFill>
              </a:rPr>
              <a:t>Planificação</a:t>
            </a:r>
            <a:r>
              <a:rPr kumimoji="1" lang="pt-PT" altLang="en-US" sz="3600" dirty="0">
                <a:solidFill>
                  <a:schemeClr val="tx1"/>
                </a:solidFill>
              </a:rPr>
              <a:t> </a:t>
            </a:r>
            <a:r>
              <a:rPr kumimoji="1" lang="pt-PT" altLang="en-US" sz="3600" b="1" dirty="0" smtClean="0">
                <a:solidFill>
                  <a:schemeClr val="tx1"/>
                </a:solidFill>
              </a:rPr>
              <a:t>na Optica do Genero</a:t>
            </a:r>
          </a:p>
          <a:p>
            <a:pPr marL="4572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kumimoji="1" lang="pt-PT" altLang="en-US" sz="8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kumimoji="1" lang="pt-BR" altLang="en-US" sz="3200" dirty="0" smtClean="0">
                <a:solidFill>
                  <a:schemeClr val="tx1"/>
                </a:solidFill>
              </a:rPr>
              <a:t>Significa </a:t>
            </a:r>
            <a:r>
              <a:rPr kumimoji="1" lang="pt-BR" altLang="en-US" sz="3200" dirty="0">
                <a:solidFill>
                  <a:schemeClr val="tx1"/>
                </a:solidFill>
              </a:rPr>
              <a:t>incorporar a visão de género </a:t>
            </a:r>
            <a:r>
              <a:rPr kumimoji="1" lang="pt-BR" altLang="en-US" sz="3200" dirty="0" smtClean="0">
                <a:solidFill>
                  <a:schemeClr val="tx1"/>
                </a:solidFill>
              </a:rPr>
              <a:t>nos planos e programas nacionais, em todas as suas </a:t>
            </a:r>
            <a:r>
              <a:rPr kumimoji="1" lang="pt-BR" altLang="en-US" sz="3200" dirty="0">
                <a:solidFill>
                  <a:schemeClr val="tx1"/>
                </a:solidFill>
              </a:rPr>
              <a:t>etapas </a:t>
            </a:r>
            <a:r>
              <a:rPr kumimoji="1" lang="pt-BR" altLang="en-US" sz="3200" dirty="0" smtClean="0">
                <a:solidFill>
                  <a:schemeClr val="tx1"/>
                </a:solidFill>
              </a:rPr>
              <a:t>e </a:t>
            </a:r>
            <a:r>
              <a:rPr kumimoji="1" lang="pt-BR" altLang="en-US" sz="3200" dirty="0">
                <a:solidFill>
                  <a:schemeClr val="tx1"/>
                </a:solidFill>
              </a:rPr>
              <a:t>respeitando as especificidades, necessidades e potencialidades </a:t>
            </a:r>
            <a:r>
              <a:rPr kumimoji="1" lang="pt-BR" altLang="en-US" sz="3200" dirty="0" smtClean="0">
                <a:solidFill>
                  <a:schemeClr val="tx1"/>
                </a:solidFill>
              </a:rPr>
              <a:t>dos homens e das </a:t>
            </a:r>
            <a:r>
              <a:rPr kumimoji="1" lang="pt-BR" altLang="en-US" sz="3200" dirty="0" smtClean="0">
                <a:solidFill>
                  <a:schemeClr val="tx1"/>
                </a:solidFill>
              </a:rPr>
              <a:t>mulheres.</a:t>
            </a:r>
          </a:p>
          <a:p>
            <a:pPr marL="457200" lvl="1" indent="0" algn="just">
              <a:lnSpc>
                <a:spcPct val="170000"/>
              </a:lnSpc>
              <a:buNone/>
              <a:defRPr/>
            </a:pPr>
            <a:r>
              <a:rPr kumimoji="1" lang="pt-PT" altLang="en-US" sz="3600" b="1" dirty="0" smtClean="0">
                <a:solidFill>
                  <a:schemeClr val="tx1"/>
                </a:solidFill>
              </a:rPr>
              <a:t>Orçamentação</a:t>
            </a:r>
            <a:r>
              <a:rPr kumimoji="1" lang="pt-PT" altLang="en-US" sz="3600" dirty="0" smtClean="0">
                <a:solidFill>
                  <a:schemeClr val="tx1"/>
                </a:solidFill>
              </a:rPr>
              <a:t> </a:t>
            </a:r>
            <a:r>
              <a:rPr kumimoji="1" lang="pt-PT" altLang="en-US" sz="3600" b="1" dirty="0">
                <a:solidFill>
                  <a:schemeClr val="tx1"/>
                </a:solidFill>
              </a:rPr>
              <a:t>na Optica do </a:t>
            </a:r>
            <a:r>
              <a:rPr kumimoji="1" lang="pt-PT" altLang="en-US" sz="3600" b="1" dirty="0" smtClean="0">
                <a:solidFill>
                  <a:schemeClr val="tx1"/>
                </a:solidFill>
              </a:rPr>
              <a:t>Genero</a:t>
            </a:r>
          </a:p>
          <a:p>
            <a:pPr marL="457200" lvl="1" indent="0" algn="just">
              <a:lnSpc>
                <a:spcPct val="170000"/>
              </a:lnSpc>
              <a:buNone/>
              <a:defRPr/>
            </a:pPr>
            <a:endParaRPr kumimoji="1" lang="pt-PT" altLang="en-US" sz="800" dirty="0" smtClean="0">
              <a:solidFill>
                <a:schemeClr val="tx1"/>
              </a:solidFill>
            </a:endParaRPr>
          </a:p>
          <a:p>
            <a:pPr marL="457200" lvl="1" indent="0" algn="just">
              <a:lnSpc>
                <a:spcPct val="120000"/>
              </a:lnSpc>
              <a:buNone/>
              <a:defRPr/>
            </a:pPr>
            <a:r>
              <a:rPr kumimoji="1" lang="pt-BR" altLang="en-US" sz="3200" dirty="0" smtClean="0">
                <a:solidFill>
                  <a:schemeClr val="tx1"/>
                </a:solidFill>
              </a:rPr>
              <a:t>Tambem conhecida como </a:t>
            </a:r>
            <a:r>
              <a:rPr kumimoji="1" lang="pt-BR" altLang="en-US" sz="3200" b="1" i="1" dirty="0" smtClean="0">
                <a:solidFill>
                  <a:schemeClr val="tx1"/>
                </a:solidFill>
              </a:rPr>
              <a:t>GRB</a:t>
            </a:r>
            <a:r>
              <a:rPr kumimoji="1" lang="pt-BR" altLang="en-US" sz="3200" i="1" dirty="0" smtClean="0">
                <a:solidFill>
                  <a:schemeClr val="tx1"/>
                </a:solidFill>
              </a:rPr>
              <a:t>- “Gender </a:t>
            </a:r>
            <a:r>
              <a:rPr kumimoji="1" lang="pt-BR" altLang="en-US" sz="3200" i="1" dirty="0">
                <a:solidFill>
                  <a:schemeClr val="tx1"/>
                </a:solidFill>
              </a:rPr>
              <a:t>Responsive Budgeting” </a:t>
            </a:r>
            <a:r>
              <a:rPr kumimoji="1" lang="pt-BR" altLang="en-US" sz="3200" dirty="0">
                <a:solidFill>
                  <a:schemeClr val="tx1"/>
                </a:solidFill>
              </a:rPr>
              <a:t>pode ser</a:t>
            </a:r>
          </a:p>
          <a:p>
            <a:pPr marL="457200" lvl="1" indent="0" algn="just">
              <a:lnSpc>
                <a:spcPct val="120000"/>
              </a:lnSpc>
              <a:buNone/>
              <a:defRPr/>
            </a:pPr>
            <a:r>
              <a:rPr kumimoji="1" lang="pt-BR" altLang="en-US" sz="3200" dirty="0">
                <a:solidFill>
                  <a:schemeClr val="tx1"/>
                </a:solidFill>
              </a:rPr>
              <a:t>entendida como um processo de orçamentação que responde ou atende as questões de género e significa incorporar a dimensão de género no</a:t>
            </a:r>
          </a:p>
          <a:p>
            <a:pPr marL="457200" lvl="1" indent="0" algn="just">
              <a:lnSpc>
                <a:spcPct val="120000"/>
              </a:lnSpc>
              <a:buNone/>
              <a:defRPr/>
            </a:pPr>
            <a:r>
              <a:rPr kumimoji="1" lang="pt-BR" altLang="en-US" sz="3200" dirty="0">
                <a:solidFill>
                  <a:schemeClr val="tx1"/>
                </a:solidFill>
              </a:rPr>
              <a:t>processo de orçamentação, avaliação e elaboração dos orçamentos </a:t>
            </a:r>
            <a:r>
              <a:rPr kumimoji="1" lang="pt-BR" altLang="en-US" sz="3200" dirty="0" smtClean="0">
                <a:solidFill>
                  <a:schemeClr val="tx1"/>
                </a:solidFill>
              </a:rPr>
              <a:t>públicos.</a:t>
            </a:r>
            <a:endParaRPr kumimoji="1" lang="pt-PT" altLang="en-US" sz="3200" dirty="0" smtClean="0">
              <a:solidFill>
                <a:schemeClr val="tx1"/>
              </a:solidFill>
            </a:endParaRPr>
          </a:p>
          <a:p>
            <a:pPr marL="457200" lvl="1" indent="0" algn="just">
              <a:lnSpc>
                <a:spcPct val="120000"/>
              </a:lnSpc>
              <a:buNone/>
              <a:defRPr/>
            </a:pPr>
            <a:endParaRPr kumimoji="1" lang="pt-BR" altLang="en-US" sz="3200" i="1" dirty="0" smtClean="0">
              <a:solidFill>
                <a:schemeClr val="tx1"/>
              </a:solidFill>
            </a:endParaRPr>
          </a:p>
          <a:p>
            <a:pPr marL="457200" lvl="1" indent="0" algn="just">
              <a:lnSpc>
                <a:spcPct val="120000"/>
              </a:lnSpc>
              <a:buNone/>
              <a:defRPr/>
            </a:pPr>
            <a:r>
              <a:rPr kumimoji="1" lang="pt-BR" altLang="en-US" sz="3200" i="1" dirty="0" smtClean="0">
                <a:solidFill>
                  <a:schemeClr val="tx1"/>
                </a:solidFill>
              </a:rPr>
              <a:t>Incorporar </a:t>
            </a:r>
            <a:r>
              <a:rPr kumimoji="1" lang="pt-BR" altLang="en-US" sz="3200" i="1" dirty="0">
                <a:solidFill>
                  <a:schemeClr val="tx1"/>
                </a:solidFill>
              </a:rPr>
              <a:t>a visão de Género no processo orcamental </a:t>
            </a:r>
            <a:r>
              <a:rPr kumimoji="1" lang="pt-BR" altLang="en-US" sz="3200" i="1" dirty="0" smtClean="0">
                <a:solidFill>
                  <a:schemeClr val="tx1"/>
                </a:solidFill>
              </a:rPr>
              <a:t>nao significa </a:t>
            </a:r>
            <a:r>
              <a:rPr kumimoji="1" lang="pt-BR" altLang="en-US" sz="3200" i="1" dirty="0">
                <a:solidFill>
                  <a:schemeClr val="tx1"/>
                </a:solidFill>
              </a:rPr>
              <a:t>criar um orçamento paralelo ou recursos adicionais a um plano ou </a:t>
            </a:r>
            <a:r>
              <a:rPr kumimoji="1" lang="pt-BR" altLang="en-US" sz="3200" i="1" dirty="0" smtClean="0">
                <a:solidFill>
                  <a:schemeClr val="tx1"/>
                </a:solidFill>
              </a:rPr>
              <a:t>sector,</a:t>
            </a:r>
          </a:p>
          <a:p>
            <a:pPr marL="457200" lvl="1" indent="0" algn="just">
              <a:lnSpc>
                <a:spcPct val="120000"/>
              </a:lnSpc>
              <a:buNone/>
              <a:defRPr/>
            </a:pPr>
            <a:r>
              <a:rPr kumimoji="1" lang="pt-BR" altLang="en-US" sz="3200" i="1" dirty="0" smtClean="0">
                <a:solidFill>
                  <a:schemeClr val="tx1"/>
                </a:solidFill>
              </a:rPr>
              <a:t> </a:t>
            </a:r>
            <a:r>
              <a:rPr kumimoji="1" lang="pt-PT" alt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</a:t>
            </a:r>
            <a:r>
              <a:rPr kumimoji="1" lang="pt-PT" alt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um orcamento destinado ao Género!</a:t>
            </a:r>
          </a:p>
          <a:p>
            <a:pPr marL="457200" lvl="1" indent="0" algn="just">
              <a:buNone/>
              <a:defRPr/>
            </a:pPr>
            <a:endParaRPr kumimoji="1" lang="pt-BR" altLang="en-US" sz="3200" i="1" dirty="0">
              <a:solidFill>
                <a:schemeClr val="tx1"/>
              </a:solidFill>
            </a:endParaRPr>
          </a:p>
          <a:p>
            <a:pPr marL="457200" lvl="1" indent="0" algn="just" eaLnBrk="1" hangingPunct="1">
              <a:buFont typeface="Arial" panose="020B0604020202020204" pitchFamily="34" charset="0"/>
              <a:buNone/>
              <a:defRPr/>
            </a:pPr>
            <a:endParaRPr kumimoji="1" lang="pt-PT" altLang="en-US" sz="3200" i="1" dirty="0">
              <a:solidFill>
                <a:schemeClr val="tx1"/>
              </a:solidFill>
            </a:endParaRPr>
          </a:p>
          <a:p>
            <a:pPr marL="4572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kumimoji="1" lang="pt-PT" altLang="en-US" sz="3200" dirty="0" smtClean="0">
              <a:solidFill>
                <a:schemeClr val="tx1"/>
              </a:solidFill>
            </a:endParaRPr>
          </a:p>
          <a:p>
            <a:pPr marL="457200" lvl="1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kumimoji="1" lang="pt-PT" alt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Bandm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2400"/>
            <a:ext cx="1092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57576" y="6201177"/>
            <a:ext cx="515156" cy="16742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20012" r="286" b="40729"/>
          <a:stretch/>
        </p:blipFill>
        <p:spPr>
          <a:xfrm>
            <a:off x="206062" y="79354"/>
            <a:ext cx="11745532" cy="6604781"/>
          </a:xfrm>
        </p:spPr>
      </p:pic>
      <p:sp>
        <p:nvSpPr>
          <p:cNvPr id="3" name="Down Arrow 2"/>
          <p:cNvSpPr/>
          <p:nvPr/>
        </p:nvSpPr>
        <p:spPr>
          <a:xfrm>
            <a:off x="1700010" y="3090930"/>
            <a:ext cx="463639" cy="7984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587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5972" y="325427"/>
            <a:ext cx="9223375" cy="585418"/>
          </a:xfr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>
            <a:outerShdw dist="107763" dir="18900000" algn="ctr" rotWithShape="0">
              <a:schemeClr val="folHlink"/>
            </a:outerShdw>
          </a:effectLst>
        </p:spPr>
        <p:txBody>
          <a:bodyPr lIns="92075" tIns="46038" rIns="92075" bIns="46038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ea typeface="+mn-ea"/>
                <a:cs typeface="+mn-cs"/>
              </a:rPr>
              <a:t>PLANIFICA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ea typeface="+mn-ea"/>
                <a:cs typeface="+mn-cs"/>
              </a:rPr>
              <a:t>ÇÃO E ORÇAMENTAÇÃO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66950" y="3025775"/>
            <a:ext cx="8088313" cy="465138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PT" b="1" dirty="0" smtClean="0">
                <a:solidFill>
                  <a:schemeClr val="tx1"/>
                </a:solidFill>
              </a:rPr>
              <a:t>ENQUADRAMENTO DE </a:t>
            </a:r>
            <a:r>
              <a:rPr lang="pt-PT" b="1" dirty="0" smtClean="0">
                <a:solidFill>
                  <a:schemeClr val="tx1"/>
                </a:solidFill>
              </a:rPr>
              <a:t>MUDANÇAS CLIMÁTICAS </a:t>
            </a:r>
            <a:r>
              <a:rPr lang="pt-PT" b="1" dirty="0" smtClean="0">
                <a:solidFill>
                  <a:schemeClr val="tx1"/>
                </a:solidFill>
              </a:rPr>
              <a:t>NA PLANIFICAÇÃO  </a:t>
            </a:r>
            <a:r>
              <a:rPr lang="pt-PT" b="1" dirty="0">
                <a:solidFill>
                  <a:schemeClr val="tx1"/>
                </a:solidFill>
              </a:rPr>
              <a:t>E </a:t>
            </a:r>
            <a:r>
              <a:rPr lang="pt-PT" b="1" dirty="0" smtClean="0">
                <a:solidFill>
                  <a:schemeClr val="tx1"/>
                </a:solidFill>
              </a:rPr>
              <a:t>ORÇAMENTAÇÃO</a:t>
            </a:r>
            <a:endParaRPr lang="pt-PT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Bandm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52400"/>
            <a:ext cx="1092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2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202113" y="54594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pt-PT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03188" y="1293813"/>
            <a:ext cx="11998325" cy="53371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71475" indent="-3714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877888" indent="-30003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71475" lvl="2" indent="-371475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r>
              <a:rPr lang="pt-PT" altLang="pt-PT" sz="2400" b="1" dirty="0" smtClean="0">
                <a:latin typeface="Arial" pitchFamily="34" charset="0"/>
              </a:rPr>
              <a:t>Género </a:t>
            </a:r>
            <a:r>
              <a:rPr lang="pt-PT" altLang="pt-PT" sz="2400" b="1" dirty="0" smtClean="0">
                <a:latin typeface="Arial" pitchFamily="34" charset="0"/>
              </a:rPr>
              <a:t>e Mudanças Clim</a:t>
            </a:r>
            <a:r>
              <a:rPr lang="pt-BR" altLang="pt-PT" sz="2400" b="1" dirty="0" smtClean="0">
                <a:latin typeface="Arial" pitchFamily="34" charset="0"/>
              </a:rPr>
              <a:t>á</a:t>
            </a:r>
            <a:r>
              <a:rPr lang="pt-PT" altLang="pt-PT" sz="2400" b="1" dirty="0" smtClean="0">
                <a:latin typeface="Arial" pitchFamily="34" charset="0"/>
              </a:rPr>
              <a:t>ticas </a:t>
            </a:r>
            <a:r>
              <a:rPr lang="pt-PT" altLang="pt-PT" sz="2400" dirty="0" smtClean="0">
                <a:latin typeface="Arial" pitchFamily="34" charset="0"/>
              </a:rPr>
              <a:t>no </a:t>
            </a:r>
            <a:r>
              <a:rPr lang="pt-PT" altLang="pt-PT" sz="2400" dirty="0">
                <a:latin typeface="Arial" pitchFamily="34" charset="0"/>
              </a:rPr>
              <a:t>contexto da planificação e orçamentação, </a:t>
            </a:r>
            <a:r>
              <a:rPr lang="pt-PT" altLang="pt-PT" sz="2400" dirty="0" smtClean="0">
                <a:latin typeface="Arial" pitchFamily="34" charset="0"/>
              </a:rPr>
              <a:t>encontram-se enquadrados </a:t>
            </a:r>
            <a:r>
              <a:rPr lang="pt-PT" altLang="pt-PT" sz="2400" dirty="0">
                <a:latin typeface="Arial" pitchFamily="34" charset="0"/>
              </a:rPr>
              <a:t>nos Assuntos Transversais. </a:t>
            </a:r>
          </a:p>
          <a:p>
            <a:pPr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endParaRPr lang="pt-PT" altLang="pt-PT" sz="2400" b="1" dirty="0">
              <a:latin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pt-PT" altLang="pt-PT" sz="2400" b="1" dirty="0">
                <a:latin typeface="Arial" pitchFamily="34" charset="0"/>
              </a:rPr>
              <a:t>São considerados Assuntos transversais</a:t>
            </a:r>
            <a:r>
              <a:rPr lang="pt-PT" altLang="pt-PT" sz="2400" dirty="0">
                <a:latin typeface="Arial" pitchFamily="34" charset="0"/>
              </a:rPr>
              <a:t>, </a:t>
            </a:r>
            <a:r>
              <a:rPr lang="pt-PT" altLang="pt-PT" sz="2400" dirty="0" smtClean="0">
                <a:latin typeface="Arial" pitchFamily="34" charset="0"/>
              </a:rPr>
              <a:t>aquelas materias que </a:t>
            </a:r>
            <a:r>
              <a:rPr lang="pt-PT" altLang="pt-PT" sz="2400" dirty="0">
                <a:latin typeface="Arial" pitchFamily="34" charset="0"/>
              </a:rPr>
              <a:t>ultrapassam a dimensão de um único sector, devendo por isso ser considerados por todos sectores no processo de planificação, orçamentação e monitoria e avaliação.</a:t>
            </a:r>
          </a:p>
          <a:p>
            <a:pPr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pt-PT" altLang="pt-PT" sz="2400" dirty="0">
              <a:latin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pt-PT" altLang="pt-PT" sz="2400" dirty="0">
                <a:latin typeface="Arial" pitchFamily="34" charset="0"/>
              </a:rPr>
              <a:t>Os ATs considerados pelo governo são:</a:t>
            </a:r>
          </a:p>
          <a:p>
            <a:pPr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pt-PT" altLang="pt-PT" sz="2400" dirty="0">
              <a:latin typeface="Arial" pitchFamily="34" charset="0"/>
            </a:endParaRPr>
          </a:p>
          <a:p>
            <a:pPr lvl="2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 Light" pitchFamily="34" charset="0"/>
              <a:buAutoNum type="romanUcPeriod"/>
              <a:defRPr/>
            </a:pPr>
            <a:r>
              <a:rPr lang="pt-PT" altLang="en-US" sz="2400" dirty="0">
                <a:solidFill>
                  <a:srgbClr val="FF0000"/>
                </a:solidFill>
                <a:latin typeface="Arial" pitchFamily="34" charset="0"/>
              </a:rPr>
              <a:t>Género</a:t>
            </a:r>
            <a:endParaRPr lang="en-US" altLang="en-US" sz="2400" dirty="0">
              <a:solidFill>
                <a:srgbClr val="FF0000"/>
              </a:solidFill>
              <a:latin typeface="Arial" pitchFamily="34" charset="0"/>
            </a:endParaRPr>
          </a:p>
          <a:p>
            <a:pPr lvl="2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 Light" pitchFamily="34" charset="0"/>
              <a:buAutoNum type="romanUcPeriod"/>
              <a:defRPr/>
            </a:pPr>
            <a:r>
              <a:rPr lang="pt-PT" altLang="en-US" sz="2400" dirty="0" smtClean="0">
                <a:latin typeface="Arial" pitchFamily="34" charset="0"/>
              </a:rPr>
              <a:t>Segurança </a:t>
            </a:r>
            <a:r>
              <a:rPr lang="pt-PT" altLang="en-US" sz="2400" dirty="0">
                <a:latin typeface="Arial" pitchFamily="34" charset="0"/>
              </a:rPr>
              <a:t>Alimentar e Nutricional</a:t>
            </a:r>
            <a:endParaRPr lang="en-US" altLang="en-US" sz="2400" dirty="0">
              <a:latin typeface="Arial" pitchFamily="34" charset="0"/>
            </a:endParaRPr>
          </a:p>
          <a:p>
            <a:pPr lvl="2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 Light" pitchFamily="34" charset="0"/>
              <a:buAutoNum type="romanUcPeriod"/>
              <a:defRPr/>
            </a:pPr>
            <a:r>
              <a:rPr lang="pt-PT" altLang="en-US" sz="2400" dirty="0">
                <a:latin typeface="Arial" pitchFamily="34" charset="0"/>
              </a:rPr>
              <a:t>Gestão </a:t>
            </a:r>
            <a:r>
              <a:rPr lang="pt-PT" altLang="en-US" sz="2400" dirty="0" smtClean="0">
                <a:latin typeface="Arial" pitchFamily="34" charset="0"/>
              </a:rPr>
              <a:t>Sustentável </a:t>
            </a:r>
            <a:r>
              <a:rPr lang="pt-PT" altLang="en-US" sz="2400" dirty="0">
                <a:latin typeface="Arial" pitchFamily="34" charset="0"/>
              </a:rPr>
              <a:t>dos </a:t>
            </a:r>
            <a:r>
              <a:rPr lang="pt-PT" altLang="en-US" sz="2400" dirty="0" smtClean="0">
                <a:latin typeface="Arial" pitchFamily="34" charset="0"/>
              </a:rPr>
              <a:t> RN. </a:t>
            </a:r>
            <a:r>
              <a:rPr lang="pt-PT" altLang="en-US" sz="2400" dirty="0">
                <a:latin typeface="Arial" pitchFamily="34" charset="0"/>
              </a:rPr>
              <a:t>e do </a:t>
            </a:r>
            <a:r>
              <a:rPr lang="pt-PT" altLang="en-US" sz="2400" dirty="0" smtClean="0">
                <a:latin typeface="Arial" pitchFamily="34" charset="0"/>
              </a:rPr>
              <a:t>Ambiente (PNG) </a:t>
            </a:r>
            <a:endParaRPr lang="en-US" altLang="en-US" sz="2400" dirty="0">
              <a:latin typeface="Arial" pitchFamily="34" charset="0"/>
            </a:endParaRPr>
          </a:p>
          <a:p>
            <a:pPr lvl="2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 Light" pitchFamily="34" charset="0"/>
              <a:buAutoNum type="romanUcPeriod"/>
              <a:defRPr/>
            </a:pPr>
            <a:r>
              <a:rPr lang="pt-PT" altLang="en-US" sz="2400" dirty="0">
                <a:latin typeface="Arial" pitchFamily="34" charset="0"/>
              </a:rPr>
              <a:t>Redução de Risco de Desastres e </a:t>
            </a:r>
            <a:r>
              <a:rPr lang="pt-PT" altLang="en-US" sz="2400" dirty="0">
                <a:solidFill>
                  <a:srgbClr val="FF0000"/>
                </a:solidFill>
                <a:latin typeface="Arial" pitchFamily="34" charset="0"/>
              </a:rPr>
              <a:t>Mudanças Climáticas</a:t>
            </a:r>
            <a:endParaRPr lang="en-US" altLang="en-US" sz="2400" dirty="0">
              <a:solidFill>
                <a:srgbClr val="FF0000"/>
              </a:solidFill>
              <a:latin typeface="Arial" pitchFamily="34" charset="0"/>
            </a:endParaRPr>
          </a:p>
          <a:p>
            <a:pPr lvl="2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 Light" pitchFamily="34" charset="0"/>
              <a:buAutoNum type="romanUcPeriod"/>
              <a:defRPr/>
            </a:pPr>
            <a:r>
              <a:rPr lang="pt-PT" altLang="en-US" sz="2400" dirty="0">
                <a:latin typeface="Arial" pitchFamily="34" charset="0"/>
              </a:rPr>
              <a:t>HIV e SIDA</a:t>
            </a:r>
            <a:endParaRPr lang="en-US" altLang="en-US" sz="2400" dirty="0">
              <a:latin typeface="Arial" pitchFamily="34" charset="0"/>
            </a:endParaRPr>
          </a:p>
          <a:p>
            <a:pPr lvl="2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alibri Light" pitchFamily="34" charset="0"/>
              <a:buAutoNum type="romanUcPeriod"/>
              <a:defRPr/>
            </a:pPr>
            <a:r>
              <a:rPr lang="pt-PT" altLang="en-US" sz="2400" dirty="0" smtClean="0">
                <a:latin typeface="Arial" pitchFamily="34" charset="0"/>
              </a:rPr>
              <a:t>Desenvolvimento Rural</a:t>
            </a:r>
            <a:endParaRPr lang="pt-PT" altLang="pt-PT" sz="2400" dirty="0">
              <a:latin typeface="Arial" pitchFamily="34" charset="0"/>
            </a:endParaRPr>
          </a:p>
        </p:txBody>
      </p:sp>
      <p:pic>
        <p:nvPicPr>
          <p:cNvPr id="5124" name="Picture 4" descr="Bandmz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50" y="230188"/>
            <a:ext cx="6524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1279525" y="287070"/>
            <a:ext cx="9023350" cy="757773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>
            <a:outerShdw dist="107763" dir="18900000" algn="ctr" rotWithShape="0">
              <a:schemeClr val="folHlink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CONTEXTUALIZAÇÃO DA ABORDAGEM </a:t>
            </a:r>
            <a:r>
              <a:rPr lang="en-US" alt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DO GENERO </a:t>
            </a:r>
            <a:r>
              <a:rPr lang="en-US" alt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NA PLANIFICAÇÃO E ORÇAMENTAÇÃO</a:t>
            </a:r>
            <a:endParaRPr lang="en-GB" alt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</a:endParaRPr>
          </a:p>
        </p:txBody>
      </p:sp>
      <p:sp>
        <p:nvSpPr>
          <p:cNvPr id="2" name="Seta em curva para a direita 1"/>
          <p:cNvSpPr/>
          <p:nvPr/>
        </p:nvSpPr>
        <p:spPr>
          <a:xfrm>
            <a:off x="512956" y="4516244"/>
            <a:ext cx="211873" cy="41259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390293" y="4516244"/>
            <a:ext cx="228599" cy="77455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a direita 4"/>
          <p:cNvSpPr/>
          <p:nvPr/>
        </p:nvSpPr>
        <p:spPr>
          <a:xfrm>
            <a:off x="301083" y="4516244"/>
            <a:ext cx="317809" cy="122663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a direita 6"/>
          <p:cNvSpPr/>
          <p:nvPr/>
        </p:nvSpPr>
        <p:spPr>
          <a:xfrm>
            <a:off x="390293" y="4516244"/>
            <a:ext cx="228599" cy="157232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em curva para a direita 7"/>
          <p:cNvSpPr/>
          <p:nvPr/>
        </p:nvSpPr>
        <p:spPr>
          <a:xfrm>
            <a:off x="301083" y="4516244"/>
            <a:ext cx="423746" cy="196261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4" y="197427"/>
            <a:ext cx="11367655" cy="673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80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78083"/>
            <a:ext cx="10004521" cy="47632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As mudanças climáticas afetam e impactam mulheres e homens de maneira diferente; em geral, o </a:t>
            </a:r>
            <a:r>
              <a:rPr lang="pt-BR" dirty="0" smtClean="0"/>
              <a:t>impacto negativo </a:t>
            </a:r>
            <a:r>
              <a:rPr lang="pt-BR" dirty="0"/>
              <a:t>nas mulheres é maior. Ao mesmo tempo, suas contribuições na luta contra as mudanças </a:t>
            </a:r>
            <a:r>
              <a:rPr lang="pt-BR" dirty="0" smtClean="0"/>
              <a:t>climáticas são </a:t>
            </a:r>
            <a:r>
              <a:rPr lang="pt-BR" dirty="0"/>
              <a:t>diferentes, embora igualmente necessárias e relevantes</a:t>
            </a:r>
            <a:endParaRPr lang="pt-BR" dirty="0" smtClean="0"/>
          </a:p>
          <a:p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Para </a:t>
            </a:r>
            <a:r>
              <a:rPr lang="pt-BR" dirty="0"/>
              <a:t>incorporar uma perspectiva de gênero, é</a:t>
            </a:r>
            <a:r>
              <a:rPr lang="pt-BR" dirty="0" smtClean="0"/>
              <a:t> </a:t>
            </a:r>
            <a:r>
              <a:rPr lang="pt-BR" dirty="0"/>
              <a:t>crucial identificar </a:t>
            </a:r>
            <a:r>
              <a:rPr lang="pt-BR" dirty="0" smtClean="0"/>
              <a:t>as ferramentas </a:t>
            </a:r>
            <a:r>
              <a:rPr lang="pt-BR" dirty="0"/>
              <a:t>existentes que vinculem diferentes setores e garantam um avanço </a:t>
            </a:r>
            <a:r>
              <a:rPr lang="pt-BR" dirty="0" smtClean="0"/>
              <a:t>coordenado </a:t>
            </a:r>
            <a:r>
              <a:rPr lang="pt-BR" dirty="0"/>
              <a:t>em direção a políticas de adaptação sensíveis ao gênero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i="1" dirty="0" smtClean="0"/>
              <a:t>Plano Nacional de </a:t>
            </a:r>
            <a:r>
              <a:rPr lang="pt-BR" i="1" dirty="0" err="1" smtClean="0"/>
              <a:t>Acção</a:t>
            </a:r>
            <a:r>
              <a:rPr lang="pt-BR" i="1" dirty="0" smtClean="0"/>
              <a:t> para o Avanço da Mulher;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i="1" dirty="0"/>
              <a:t>Plano Nacional para a Prevenção e Combate a Violência Contra a </a:t>
            </a:r>
            <a:r>
              <a:rPr lang="pt-BR" i="1" dirty="0" smtClean="0"/>
              <a:t>Mulher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i="1" dirty="0"/>
              <a:t>Política de Género e Estratégia da sua </a:t>
            </a:r>
            <a:r>
              <a:rPr lang="pt-BR" i="1" dirty="0" smtClean="0"/>
              <a:t>Implementação (PGEI</a:t>
            </a:r>
            <a:r>
              <a:rPr lang="pt-BR" i="1" dirty="0"/>
              <a:t>)</a:t>
            </a:r>
            <a:endParaRPr lang="pt-BR" i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525" y="526473"/>
            <a:ext cx="9744748" cy="585418"/>
          </a:xfr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>
            <a:outerShdw dist="107763" dir="18900000" algn="ctr" rotWithShape="0">
              <a:schemeClr val="folHlink"/>
            </a:outerShdw>
          </a:effectLst>
        </p:spPr>
        <p:txBody>
          <a:bodyPr wrap="square" lIns="92075" tIns="46038" rIns="92075" bIns="46038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ea typeface="+mn-ea"/>
                <a:cs typeface="+mn-cs"/>
              </a:rPr>
              <a:t>PLANIFICA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ea typeface="+mn-ea"/>
                <a:cs typeface="+mn-cs"/>
              </a:rPr>
              <a:t>ÇÃO E ORÇAMENTAÇÃO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  <a:ea typeface="+mn-ea"/>
              <a:cs typeface="+mn-cs"/>
            </a:endParaRPr>
          </a:p>
        </p:txBody>
      </p:sp>
      <p:pic>
        <p:nvPicPr>
          <p:cNvPr id="5" name="Picture 4" descr="Bandm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537" y="391391"/>
            <a:ext cx="1092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44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506682"/>
            <a:ext cx="9793239" cy="49356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As mudanças climáticas apresentam uma oportunidade e um desafio de repensar as políticas com um enfoque de gênero e de responder com soluções que promovam o desenvolvimento sustentável e, ao mesmo tempo, reduzam as desigualdades entre homens e </a:t>
            </a:r>
            <a:r>
              <a:rPr lang="pt-BR" dirty="0" smtClean="0"/>
              <a:t>mulheres.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/>
              <a:t>Lei </a:t>
            </a:r>
            <a:r>
              <a:rPr lang="pt-BR" b="1" dirty="0"/>
              <a:t>de Terras- </a:t>
            </a:r>
            <a:r>
              <a:rPr lang="pt-BR" dirty="0"/>
              <a:t>Lei N. 19/97 de 1 de Outubro-é um instrumento legal para salvaguardar os</a:t>
            </a:r>
          </a:p>
          <a:p>
            <a:pPr marL="0" indent="0">
              <a:buNone/>
            </a:pPr>
            <a:r>
              <a:rPr lang="pt-BR" dirty="0"/>
              <a:t>direitos da mulher camponesa no uso e aproveitamento da terra, especialmente também</a:t>
            </a:r>
          </a:p>
          <a:p>
            <a:pPr marL="0" indent="0">
              <a:buNone/>
            </a:pPr>
            <a:r>
              <a:rPr lang="pt-BR" dirty="0"/>
              <a:t>de viúvas, divorciadas e mães solteiras. Esta lei estabelece nos Art. 10, 12 e 16 direitos</a:t>
            </a:r>
          </a:p>
          <a:p>
            <a:pPr marL="0" indent="0">
              <a:buNone/>
            </a:pPr>
            <a:r>
              <a:rPr lang="pt-BR" dirty="0"/>
              <a:t>iguais para mulheres e homens relacionados a </a:t>
            </a:r>
            <a:r>
              <a:rPr lang="pt-BR" dirty="0" smtClean="0"/>
              <a:t>terra.</a:t>
            </a:r>
          </a:p>
          <a:p>
            <a:pPr marL="0" indent="0">
              <a:buNone/>
            </a:pPr>
            <a:endParaRPr lang="pt-BR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 smtClean="0"/>
              <a:t>Lei da Família- </a:t>
            </a:r>
            <a:r>
              <a:rPr lang="pt-BR" dirty="0" smtClean="0"/>
              <a:t>22/2019 de 11 </a:t>
            </a:r>
            <a:r>
              <a:rPr lang="pt-BR" dirty="0"/>
              <a:t>de </a:t>
            </a:r>
            <a:r>
              <a:rPr lang="pt-BR" dirty="0" smtClean="0"/>
              <a:t>Dezembro- O </a:t>
            </a:r>
            <a:r>
              <a:rPr lang="pt-BR" dirty="0"/>
              <a:t>princípio da supremacia masculina em relação à mulher </a:t>
            </a:r>
            <a:r>
              <a:rPr lang="pt-BR" dirty="0" smtClean="0"/>
              <a:t>foi eliminado </a:t>
            </a:r>
            <a:r>
              <a:rPr lang="pt-BR" dirty="0"/>
              <a:t>em favor dum estatuto igual entre cônjuges, resultado </a:t>
            </a:r>
            <a:r>
              <a:rPr lang="pt-BR" dirty="0" smtClean="0"/>
              <a:t>na administração conjunta </a:t>
            </a:r>
            <a:r>
              <a:rPr lang="pt-BR" dirty="0" err="1"/>
              <a:t>efectiva</a:t>
            </a:r>
            <a:r>
              <a:rPr lang="pt-BR" dirty="0"/>
              <a:t> da propriedade. A lei abriu também novas oportunidades para a </a:t>
            </a:r>
            <a:r>
              <a:rPr lang="pt-BR" dirty="0" smtClean="0"/>
              <a:t>mulher gerir </a:t>
            </a:r>
            <a:r>
              <a:rPr lang="pt-BR" dirty="0"/>
              <a:t>e transferir propriedade, no seu próprio </a:t>
            </a:r>
            <a:r>
              <a:rPr lang="pt-BR" dirty="0" smtClean="0"/>
              <a:t>direito.</a:t>
            </a:r>
            <a:endParaRPr lang="pt-B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79" y="651164"/>
            <a:ext cx="9547321" cy="585418"/>
          </a:xfr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>
            <a:outerShdw dist="107763" dir="18900000" algn="ctr" rotWithShape="0">
              <a:schemeClr val="folHlink"/>
            </a:outerShdw>
          </a:effectLst>
        </p:spPr>
        <p:txBody>
          <a:bodyPr wrap="square" lIns="92075" tIns="46038" rIns="92075" bIns="46038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ea typeface="+mn-ea"/>
                <a:cs typeface="+mn-cs"/>
              </a:rPr>
              <a:t>PLANIFICA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ea typeface="+mn-ea"/>
                <a:cs typeface="+mn-cs"/>
              </a:rPr>
              <a:t>ÇÃO E ORÇAMENTAÇÃO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  <a:ea typeface="+mn-ea"/>
              <a:cs typeface="+mn-cs"/>
            </a:endParaRPr>
          </a:p>
        </p:txBody>
      </p:sp>
      <p:pic>
        <p:nvPicPr>
          <p:cNvPr id="5" name="Picture 4" descr="Bandm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573" y="619991"/>
            <a:ext cx="1092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812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2938</TotalTime>
  <Words>883</Words>
  <Application>Microsoft Office PowerPoint</Application>
  <PresentationFormat>Personalizar</PresentationFormat>
  <Paragraphs>117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Facet</vt:lpstr>
      <vt:lpstr>Apresentação do PowerPoint</vt:lpstr>
      <vt:lpstr>PLANIFICAÇÃO E ORÇAMENTAÇÃO</vt:lpstr>
      <vt:lpstr>PLANIFICAÇÃO/ORÇAMENTAÇÃO</vt:lpstr>
      <vt:lpstr>Apresentação do PowerPoint</vt:lpstr>
      <vt:lpstr>PLANIFICAÇÃO E ORÇAMENTAÇÃO</vt:lpstr>
      <vt:lpstr>Apresentação do PowerPoint</vt:lpstr>
      <vt:lpstr>Apresentação do PowerPoint</vt:lpstr>
      <vt:lpstr>PLANIFICAÇÃO E ORÇAMENTAÇÃO</vt:lpstr>
      <vt:lpstr>PLANIFICAÇÃO E ORÇAMENTAÇÃO</vt:lpstr>
      <vt:lpstr>Apresentação do PowerPoint</vt:lpstr>
      <vt:lpstr>INSTRUMENTOS DA PLANIFICAÇÃO E ORÇAMENTAÇÃO NA ÓPTICA DE GÉNERO E MUDANÇAS CLIMÁTICAS</vt:lpstr>
      <vt:lpstr>Apresentação do PowerPoint</vt:lpstr>
      <vt:lpstr>Apresentação do PowerPoint</vt:lpstr>
      <vt:lpstr>Apresentação do PowerPoint</vt:lpstr>
      <vt:lpstr> CLASSIFICADOR FUNCIONAL </vt:lpstr>
      <vt:lpstr>CLASSIFICADOR – PROGRAMÁTICO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EliteBook</dc:creator>
  <cp:lastModifiedBy>Marcio Gonzaga</cp:lastModifiedBy>
  <cp:revision>235</cp:revision>
  <cp:lastPrinted>2019-07-04T12:50:12Z</cp:lastPrinted>
  <dcterms:created xsi:type="dcterms:W3CDTF">2017-05-14T20:52:18Z</dcterms:created>
  <dcterms:modified xsi:type="dcterms:W3CDTF">2021-06-28T13:59:57Z</dcterms:modified>
</cp:coreProperties>
</file>