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 id="2147483672" r:id="rId2"/>
  </p:sldMasterIdLst>
  <p:notesMasterIdLst>
    <p:notesMasterId r:id="rId18"/>
  </p:notesMasterIdLst>
  <p:sldIdLst>
    <p:sldId id="260" r:id="rId3"/>
    <p:sldId id="261" r:id="rId4"/>
    <p:sldId id="263" r:id="rId5"/>
    <p:sldId id="264" r:id="rId6"/>
    <p:sldId id="265" r:id="rId7"/>
    <p:sldId id="257" r:id="rId8"/>
    <p:sldId id="372" r:id="rId9"/>
    <p:sldId id="374" r:id="rId10"/>
    <p:sldId id="344" r:id="rId11"/>
    <p:sldId id="373" r:id="rId12"/>
    <p:sldId id="375" r:id="rId13"/>
    <p:sldId id="376" r:id="rId14"/>
    <p:sldId id="384" r:id="rId15"/>
    <p:sldId id="385" r:id="rId16"/>
    <p:sldId id="38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image" Target="../media/image1.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7DB4D-61D4-4E78-8369-A6BBBE346925}"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fr-FR"/>
        </a:p>
      </dgm:t>
    </dgm:pt>
    <dgm:pt modelId="{F214908D-ABF7-45C1-9A2C-509F2B0986C9}">
      <dgm:prSet/>
      <dgm:spPr/>
      <dgm:t>
        <a:bodyPr/>
        <a:lstStyle/>
        <a:p>
          <a:pPr rtl="0"/>
          <a:r>
            <a:rPr lang="en-ZA" dirty="0"/>
            <a:t>Ministry with marginal direct impact:</a:t>
          </a:r>
          <a:endParaRPr lang="fr-FR" dirty="0"/>
        </a:p>
        <a:p>
          <a:pPr rtl="0"/>
          <a:r>
            <a:rPr lang="fr-FR" b="1" dirty="0">
              <a:solidFill>
                <a:srgbClr val="C00000"/>
              </a:solidFill>
            </a:rPr>
            <a:t>Actions or </a:t>
          </a:r>
          <a:r>
            <a:rPr lang="fr-FR" b="1" dirty="0" err="1">
              <a:solidFill>
                <a:srgbClr val="C00000"/>
              </a:solidFill>
            </a:rPr>
            <a:t>activities</a:t>
          </a:r>
          <a:endParaRPr lang="fr-FR" b="1" dirty="0">
            <a:solidFill>
              <a:srgbClr val="C00000"/>
            </a:solidFill>
          </a:endParaRPr>
        </a:p>
      </dgm:t>
    </dgm:pt>
    <dgm:pt modelId="{BB24C3D1-D299-49C5-A09B-C1CA6C2850B0}" type="parTrans" cxnId="{BC00E997-2412-40EE-A712-C74087A90D5F}">
      <dgm:prSet/>
      <dgm:spPr/>
      <dgm:t>
        <a:bodyPr/>
        <a:lstStyle/>
        <a:p>
          <a:endParaRPr lang="fr-FR"/>
        </a:p>
      </dgm:t>
    </dgm:pt>
    <dgm:pt modelId="{1FB2ABB2-1557-4B08-A8D4-3919C42BB3C0}" type="sibTrans" cxnId="{BC00E997-2412-40EE-A712-C74087A90D5F}">
      <dgm:prSet/>
      <dgm:spPr/>
      <dgm:t>
        <a:bodyPr/>
        <a:lstStyle/>
        <a:p>
          <a:endParaRPr lang="fr-FR"/>
        </a:p>
      </dgm:t>
    </dgm:pt>
    <dgm:pt modelId="{DBBE3F1F-DB17-44E4-8AE6-67C6AF50AFBF}">
      <dgm:prSet/>
      <dgm:spPr/>
      <dgm:t>
        <a:bodyPr/>
        <a:lstStyle/>
        <a:p>
          <a:pPr rtl="0"/>
          <a:r>
            <a:rPr lang="fr-FR" dirty="0"/>
            <a:t>Ministry with direct influence on </a:t>
          </a:r>
          <a:r>
            <a:rPr lang="fr-FR" dirty="0" err="1"/>
            <a:t>gender</a:t>
          </a:r>
          <a:r>
            <a:rPr lang="fr-FR" dirty="0"/>
            <a:t>:</a:t>
          </a:r>
        </a:p>
        <a:p>
          <a:pPr rtl="0"/>
          <a:r>
            <a:rPr lang="en-ZA" b="1" dirty="0">
              <a:solidFill>
                <a:srgbClr val="C00000"/>
              </a:solidFill>
            </a:rPr>
            <a:t>Support program or actions and activities</a:t>
          </a:r>
          <a:endParaRPr lang="fr-FR" b="1" dirty="0">
            <a:solidFill>
              <a:srgbClr val="C00000"/>
            </a:solidFill>
          </a:endParaRPr>
        </a:p>
      </dgm:t>
    </dgm:pt>
    <dgm:pt modelId="{45735F55-0E24-4CE8-852E-B1E0B0CC677A}" type="parTrans" cxnId="{01629EF5-1E5F-4B2D-8673-329CBA09F390}">
      <dgm:prSet/>
      <dgm:spPr/>
      <dgm:t>
        <a:bodyPr/>
        <a:lstStyle/>
        <a:p>
          <a:endParaRPr lang="fr-FR"/>
        </a:p>
      </dgm:t>
    </dgm:pt>
    <dgm:pt modelId="{52B492E2-83B3-4867-A3AB-975B68F3C679}" type="sibTrans" cxnId="{01629EF5-1E5F-4B2D-8673-329CBA09F390}">
      <dgm:prSet/>
      <dgm:spPr/>
      <dgm:t>
        <a:bodyPr/>
        <a:lstStyle/>
        <a:p>
          <a:endParaRPr lang="fr-FR"/>
        </a:p>
      </dgm:t>
    </dgm:pt>
    <dgm:pt modelId="{001CEC8C-8062-4C3E-9181-90133D96402C}">
      <dgm:prSet/>
      <dgm:spPr/>
      <dgm:t>
        <a:bodyPr/>
        <a:lstStyle/>
        <a:p>
          <a:pPr rtl="0"/>
          <a:r>
            <a:rPr lang="en-ZA" b="1" dirty="0"/>
            <a:t>Ministry responsible for public policy on gender:</a:t>
          </a:r>
        </a:p>
        <a:p>
          <a:pPr rtl="0"/>
          <a:r>
            <a:rPr lang="en-ZA" b="1" dirty="0">
              <a:solidFill>
                <a:srgbClr val="C00000"/>
              </a:solidFill>
            </a:rPr>
            <a:t>Gender budget programme</a:t>
          </a:r>
          <a:endParaRPr lang="fr-FR" dirty="0">
            <a:solidFill>
              <a:srgbClr val="C00000"/>
            </a:solidFill>
          </a:endParaRPr>
        </a:p>
      </dgm:t>
    </dgm:pt>
    <dgm:pt modelId="{A64FDCE5-47AD-486C-B2A1-B518FE4B1AAB}" type="parTrans" cxnId="{654C9E77-CEE9-4E3B-99F2-FAB0C2D6F507}">
      <dgm:prSet/>
      <dgm:spPr/>
      <dgm:t>
        <a:bodyPr/>
        <a:lstStyle/>
        <a:p>
          <a:endParaRPr lang="fr-FR"/>
        </a:p>
      </dgm:t>
    </dgm:pt>
    <dgm:pt modelId="{E1A856F8-FB0C-4BC8-AA23-A3B95C17F2DC}" type="sibTrans" cxnId="{654C9E77-CEE9-4E3B-99F2-FAB0C2D6F507}">
      <dgm:prSet/>
      <dgm:spPr/>
      <dgm:t>
        <a:bodyPr/>
        <a:lstStyle/>
        <a:p>
          <a:endParaRPr lang="fr-FR"/>
        </a:p>
      </dgm:t>
    </dgm:pt>
    <dgm:pt modelId="{B8D89F9F-CC43-4B35-93E4-E1C81C5739E7}" type="pres">
      <dgm:prSet presAssocID="{17D7DB4D-61D4-4E78-8369-A6BBBE346925}" presName="compositeShape" presStyleCnt="0">
        <dgm:presLayoutVars>
          <dgm:dir/>
          <dgm:resizeHandles/>
        </dgm:presLayoutVars>
      </dgm:prSet>
      <dgm:spPr/>
    </dgm:pt>
    <dgm:pt modelId="{E977B103-8DA2-42DE-946A-7939200E81EE}" type="pres">
      <dgm:prSet presAssocID="{17D7DB4D-61D4-4E78-8369-A6BBBE346925}" presName="pyramid" presStyleLbl="node1" presStyleIdx="0" presStyleCnt="1" custScaleX="70731" custLinFactNeighborX="7305"/>
      <dgm:spPr>
        <a:solidFill>
          <a:schemeClr val="accent3"/>
        </a:solidFill>
      </dgm:spPr>
    </dgm:pt>
    <dgm:pt modelId="{882DFA9C-E22B-4A52-A2F1-88888CDA1F0D}" type="pres">
      <dgm:prSet presAssocID="{17D7DB4D-61D4-4E78-8369-A6BBBE346925}" presName="theList" presStyleCnt="0"/>
      <dgm:spPr/>
    </dgm:pt>
    <dgm:pt modelId="{BD0A2C6C-20D5-4ED6-AC45-E2FF2D1372F4}" type="pres">
      <dgm:prSet presAssocID="{F214908D-ABF7-45C1-9A2C-509F2B0986C9}" presName="aNode" presStyleLbl="fgAcc1" presStyleIdx="0" presStyleCnt="3" custScaleX="148518" custLinFactY="-7788" custLinFactNeighborX="30967" custLinFactNeighborY="-100000">
        <dgm:presLayoutVars>
          <dgm:bulletEnabled val="1"/>
        </dgm:presLayoutVars>
      </dgm:prSet>
      <dgm:spPr/>
    </dgm:pt>
    <dgm:pt modelId="{4E007D0E-3E68-4CC8-82EF-4E1D463DB239}" type="pres">
      <dgm:prSet presAssocID="{F214908D-ABF7-45C1-9A2C-509F2B0986C9}" presName="aSpace" presStyleCnt="0"/>
      <dgm:spPr/>
    </dgm:pt>
    <dgm:pt modelId="{A81ADB2D-690F-42BB-AF6E-70EBE8462CB0}" type="pres">
      <dgm:prSet presAssocID="{DBBE3F1F-DB17-44E4-8AE6-67C6AF50AFBF}" presName="aNode" presStyleLbl="fgAcc1" presStyleIdx="1" presStyleCnt="3" custScaleX="170415" custLinFactNeighborX="25077" custLinFactNeighborY="65162">
        <dgm:presLayoutVars>
          <dgm:bulletEnabled val="1"/>
        </dgm:presLayoutVars>
      </dgm:prSet>
      <dgm:spPr/>
    </dgm:pt>
    <dgm:pt modelId="{FB049F8C-0498-4CE8-95F7-90962145F1E1}" type="pres">
      <dgm:prSet presAssocID="{DBBE3F1F-DB17-44E4-8AE6-67C6AF50AFBF}" presName="aSpace" presStyleCnt="0"/>
      <dgm:spPr/>
    </dgm:pt>
    <dgm:pt modelId="{41F61FF5-3749-41AA-8D03-87A171AE16D6}" type="pres">
      <dgm:prSet presAssocID="{001CEC8C-8062-4C3E-9181-90133D96402C}" presName="aNode" presStyleLbl="fgAcc1" presStyleIdx="2" presStyleCnt="3" custScaleX="188059" custScaleY="189058" custLinFactY="53388" custLinFactNeighborX="18555" custLinFactNeighborY="100000">
        <dgm:presLayoutVars>
          <dgm:bulletEnabled val="1"/>
        </dgm:presLayoutVars>
      </dgm:prSet>
      <dgm:spPr/>
    </dgm:pt>
    <dgm:pt modelId="{947C37B0-90D0-4FE4-81E2-5262D0AEAA1C}" type="pres">
      <dgm:prSet presAssocID="{001CEC8C-8062-4C3E-9181-90133D96402C}" presName="aSpace" presStyleCnt="0"/>
      <dgm:spPr/>
    </dgm:pt>
  </dgm:ptLst>
  <dgm:cxnLst>
    <dgm:cxn modelId="{6D2FFF65-39A8-4B21-86CD-60E7ED6438FA}" type="presOf" srcId="{001CEC8C-8062-4C3E-9181-90133D96402C}" destId="{41F61FF5-3749-41AA-8D03-87A171AE16D6}" srcOrd="0" destOrd="0" presId="urn:microsoft.com/office/officeart/2005/8/layout/pyramid2"/>
    <dgm:cxn modelId="{654C9E77-CEE9-4E3B-99F2-FAB0C2D6F507}" srcId="{17D7DB4D-61D4-4E78-8369-A6BBBE346925}" destId="{001CEC8C-8062-4C3E-9181-90133D96402C}" srcOrd="2" destOrd="0" parTransId="{A64FDCE5-47AD-486C-B2A1-B518FE4B1AAB}" sibTransId="{E1A856F8-FB0C-4BC8-AA23-A3B95C17F2DC}"/>
    <dgm:cxn modelId="{10914A7A-7454-4F89-A12B-1119540D8B27}" type="presOf" srcId="{F214908D-ABF7-45C1-9A2C-509F2B0986C9}" destId="{BD0A2C6C-20D5-4ED6-AC45-E2FF2D1372F4}" srcOrd="0" destOrd="0" presId="urn:microsoft.com/office/officeart/2005/8/layout/pyramid2"/>
    <dgm:cxn modelId="{BC00E997-2412-40EE-A712-C74087A90D5F}" srcId="{17D7DB4D-61D4-4E78-8369-A6BBBE346925}" destId="{F214908D-ABF7-45C1-9A2C-509F2B0986C9}" srcOrd="0" destOrd="0" parTransId="{BB24C3D1-D299-49C5-A09B-C1CA6C2850B0}" sibTransId="{1FB2ABB2-1557-4B08-A8D4-3919C42BB3C0}"/>
    <dgm:cxn modelId="{7E7A27C8-BF7E-47D9-A8B5-7078DC4D59F3}" type="presOf" srcId="{17D7DB4D-61D4-4E78-8369-A6BBBE346925}" destId="{B8D89F9F-CC43-4B35-93E4-E1C81C5739E7}" srcOrd="0" destOrd="0" presId="urn:microsoft.com/office/officeart/2005/8/layout/pyramid2"/>
    <dgm:cxn modelId="{01629EF5-1E5F-4B2D-8673-329CBA09F390}" srcId="{17D7DB4D-61D4-4E78-8369-A6BBBE346925}" destId="{DBBE3F1F-DB17-44E4-8AE6-67C6AF50AFBF}" srcOrd="1" destOrd="0" parTransId="{45735F55-0E24-4CE8-852E-B1E0B0CC677A}" sibTransId="{52B492E2-83B3-4867-A3AB-975B68F3C679}"/>
    <dgm:cxn modelId="{1ADEF3F8-94DD-4C68-B476-54FE849F69C1}" type="presOf" srcId="{DBBE3F1F-DB17-44E4-8AE6-67C6AF50AFBF}" destId="{A81ADB2D-690F-42BB-AF6E-70EBE8462CB0}" srcOrd="0" destOrd="0" presId="urn:microsoft.com/office/officeart/2005/8/layout/pyramid2"/>
    <dgm:cxn modelId="{BF35464B-8D7D-4B42-A1C3-972E9DA4F3F0}" type="presParOf" srcId="{B8D89F9F-CC43-4B35-93E4-E1C81C5739E7}" destId="{E977B103-8DA2-42DE-946A-7939200E81EE}" srcOrd="0" destOrd="0" presId="urn:microsoft.com/office/officeart/2005/8/layout/pyramid2"/>
    <dgm:cxn modelId="{80637811-212C-42BC-A21D-8088C7F5C01C}" type="presParOf" srcId="{B8D89F9F-CC43-4B35-93E4-E1C81C5739E7}" destId="{882DFA9C-E22B-4A52-A2F1-88888CDA1F0D}" srcOrd="1" destOrd="0" presId="urn:microsoft.com/office/officeart/2005/8/layout/pyramid2"/>
    <dgm:cxn modelId="{239CA80D-3E86-4242-8308-957FC6D0AFCC}" type="presParOf" srcId="{882DFA9C-E22B-4A52-A2F1-88888CDA1F0D}" destId="{BD0A2C6C-20D5-4ED6-AC45-E2FF2D1372F4}" srcOrd="0" destOrd="0" presId="urn:microsoft.com/office/officeart/2005/8/layout/pyramid2"/>
    <dgm:cxn modelId="{28B63EA5-639B-410B-9135-C0898232D11C}" type="presParOf" srcId="{882DFA9C-E22B-4A52-A2F1-88888CDA1F0D}" destId="{4E007D0E-3E68-4CC8-82EF-4E1D463DB239}" srcOrd="1" destOrd="0" presId="urn:microsoft.com/office/officeart/2005/8/layout/pyramid2"/>
    <dgm:cxn modelId="{2EE37A8E-1BFD-48DA-878B-EA865B3926EC}" type="presParOf" srcId="{882DFA9C-E22B-4A52-A2F1-88888CDA1F0D}" destId="{A81ADB2D-690F-42BB-AF6E-70EBE8462CB0}" srcOrd="2" destOrd="0" presId="urn:microsoft.com/office/officeart/2005/8/layout/pyramid2"/>
    <dgm:cxn modelId="{5E8C5D96-E8ED-441A-933E-521EA3A5A2D5}" type="presParOf" srcId="{882DFA9C-E22B-4A52-A2F1-88888CDA1F0D}" destId="{FB049F8C-0498-4CE8-95F7-90962145F1E1}" srcOrd="3" destOrd="0" presId="urn:microsoft.com/office/officeart/2005/8/layout/pyramid2"/>
    <dgm:cxn modelId="{1682A7C4-A1B4-4E1F-9678-506CD09A4CDD}" type="presParOf" srcId="{882DFA9C-E22B-4A52-A2F1-88888CDA1F0D}" destId="{41F61FF5-3749-41AA-8D03-87A171AE16D6}" srcOrd="4" destOrd="0" presId="urn:microsoft.com/office/officeart/2005/8/layout/pyramid2"/>
    <dgm:cxn modelId="{40DE01A2-C3C4-47EB-83C0-1B4C3F24DBD0}" type="presParOf" srcId="{882DFA9C-E22B-4A52-A2F1-88888CDA1F0D}" destId="{947C37B0-90D0-4FE4-81E2-5262D0AEAA1C}" srcOrd="5" destOrd="0" presId="urn:microsoft.com/office/officeart/2005/8/layout/pyramid2"/>
  </dgm:cxnLst>
  <dgm:bg>
    <a:solidFill>
      <a:schemeClr val="bg2"/>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D7DB4D-61D4-4E78-8369-A6BBBE346925}"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fr-FR"/>
        </a:p>
      </dgm:t>
    </dgm:pt>
    <dgm:pt modelId="{F214908D-ABF7-45C1-9A2C-509F2B0986C9}">
      <dgm:prSet/>
      <dgm:spPr>
        <a:blipFill rotWithShape="0">
          <a:blip xmlns:r="http://schemas.openxmlformats.org/officeDocument/2006/relationships" r:embed="rId1"/>
          <a:stretch>
            <a:fillRect/>
          </a:stretch>
        </a:blipFill>
      </dgm:spPr>
      <dgm:t>
        <a:bodyPr/>
        <a:lstStyle/>
        <a:p>
          <a:pPr rtl="0"/>
          <a:r>
            <a:rPr lang="fr-FR" b="1" dirty="0">
              <a:solidFill>
                <a:srgbClr val="C00000"/>
              </a:solidFill>
            </a:rPr>
            <a:t>Training-</a:t>
          </a:r>
          <a:r>
            <a:rPr lang="fr-FR" b="1" dirty="0" err="1">
              <a:solidFill>
                <a:srgbClr val="C00000"/>
              </a:solidFill>
            </a:rPr>
            <a:t>awareness</a:t>
          </a:r>
          <a:endParaRPr lang="fr-FR" b="1" dirty="0">
            <a:solidFill>
              <a:srgbClr val="C00000"/>
            </a:solidFill>
          </a:endParaRPr>
        </a:p>
      </dgm:t>
    </dgm:pt>
    <dgm:pt modelId="{BB24C3D1-D299-49C5-A09B-C1CA6C2850B0}" type="parTrans" cxnId="{BC00E997-2412-40EE-A712-C74087A90D5F}">
      <dgm:prSet/>
      <dgm:spPr/>
      <dgm:t>
        <a:bodyPr/>
        <a:lstStyle/>
        <a:p>
          <a:endParaRPr lang="fr-FR"/>
        </a:p>
      </dgm:t>
    </dgm:pt>
    <dgm:pt modelId="{1FB2ABB2-1557-4B08-A8D4-3919C42BB3C0}" type="sibTrans" cxnId="{BC00E997-2412-40EE-A712-C74087A90D5F}">
      <dgm:prSet/>
      <dgm:spPr/>
      <dgm:t>
        <a:bodyPr/>
        <a:lstStyle/>
        <a:p>
          <a:endParaRPr lang="fr-FR"/>
        </a:p>
      </dgm:t>
    </dgm:pt>
    <dgm:pt modelId="{DBBE3F1F-DB17-44E4-8AE6-67C6AF50AFBF}">
      <dgm:prSet/>
      <dgm:spPr/>
      <dgm:t>
        <a:bodyPr/>
        <a:lstStyle/>
        <a:p>
          <a:pPr rtl="0"/>
          <a:r>
            <a:rPr lang="en-ZA" dirty="0"/>
            <a:t>Switching over by wave of ministries</a:t>
          </a:r>
          <a:endParaRPr lang="fr-FR" b="1" dirty="0">
            <a:solidFill>
              <a:srgbClr val="C00000"/>
            </a:solidFill>
          </a:endParaRPr>
        </a:p>
      </dgm:t>
    </dgm:pt>
    <dgm:pt modelId="{45735F55-0E24-4CE8-852E-B1E0B0CC677A}" type="parTrans" cxnId="{01629EF5-1E5F-4B2D-8673-329CBA09F390}">
      <dgm:prSet/>
      <dgm:spPr/>
      <dgm:t>
        <a:bodyPr/>
        <a:lstStyle/>
        <a:p>
          <a:endParaRPr lang="fr-FR"/>
        </a:p>
      </dgm:t>
    </dgm:pt>
    <dgm:pt modelId="{52B492E2-83B3-4867-A3AB-975B68F3C679}" type="sibTrans" cxnId="{01629EF5-1E5F-4B2D-8673-329CBA09F390}">
      <dgm:prSet/>
      <dgm:spPr/>
      <dgm:t>
        <a:bodyPr/>
        <a:lstStyle/>
        <a:p>
          <a:endParaRPr lang="fr-FR"/>
        </a:p>
      </dgm:t>
    </dgm:pt>
    <dgm:pt modelId="{001CEC8C-8062-4C3E-9181-90133D96402C}">
      <dgm:prSet/>
      <dgm:spPr/>
      <dgm:t>
        <a:bodyPr/>
        <a:lstStyle/>
        <a:p>
          <a:pPr rtl="0"/>
          <a:r>
            <a:rPr lang="en-ZA" dirty="0">
              <a:solidFill>
                <a:srgbClr val="C00000"/>
              </a:solidFill>
            </a:rPr>
            <a:t>Generalizations to institutions, communities and general appropriation</a:t>
          </a:r>
          <a:endParaRPr lang="fr-FR" dirty="0">
            <a:solidFill>
              <a:srgbClr val="C00000"/>
            </a:solidFill>
          </a:endParaRPr>
        </a:p>
      </dgm:t>
    </dgm:pt>
    <dgm:pt modelId="{A64FDCE5-47AD-486C-B2A1-B518FE4B1AAB}" type="parTrans" cxnId="{654C9E77-CEE9-4E3B-99F2-FAB0C2D6F507}">
      <dgm:prSet/>
      <dgm:spPr/>
      <dgm:t>
        <a:bodyPr/>
        <a:lstStyle/>
        <a:p>
          <a:endParaRPr lang="fr-FR"/>
        </a:p>
      </dgm:t>
    </dgm:pt>
    <dgm:pt modelId="{E1A856F8-FB0C-4BC8-AA23-A3B95C17F2DC}" type="sibTrans" cxnId="{654C9E77-CEE9-4E3B-99F2-FAB0C2D6F507}">
      <dgm:prSet/>
      <dgm:spPr/>
      <dgm:t>
        <a:bodyPr/>
        <a:lstStyle/>
        <a:p>
          <a:endParaRPr lang="fr-FR"/>
        </a:p>
      </dgm:t>
    </dgm:pt>
    <dgm:pt modelId="{B8D89F9F-CC43-4B35-93E4-E1C81C5739E7}" type="pres">
      <dgm:prSet presAssocID="{17D7DB4D-61D4-4E78-8369-A6BBBE346925}" presName="compositeShape" presStyleCnt="0">
        <dgm:presLayoutVars>
          <dgm:dir/>
          <dgm:resizeHandles/>
        </dgm:presLayoutVars>
      </dgm:prSet>
      <dgm:spPr/>
    </dgm:pt>
    <dgm:pt modelId="{E977B103-8DA2-42DE-946A-7939200E81EE}" type="pres">
      <dgm:prSet presAssocID="{17D7DB4D-61D4-4E78-8369-A6BBBE346925}" presName="pyramid" presStyleLbl="node1" presStyleIdx="0" presStyleCnt="1" custScaleX="70731" custLinFactNeighborX="6479" custLinFactNeighborY="2341"/>
      <dgm:spPr>
        <a:solidFill>
          <a:srgbClr val="92D050"/>
        </a:solidFill>
      </dgm:spPr>
    </dgm:pt>
    <dgm:pt modelId="{882DFA9C-E22B-4A52-A2F1-88888CDA1F0D}" type="pres">
      <dgm:prSet presAssocID="{17D7DB4D-61D4-4E78-8369-A6BBBE346925}" presName="theList" presStyleCnt="0"/>
      <dgm:spPr/>
    </dgm:pt>
    <dgm:pt modelId="{BD0A2C6C-20D5-4ED6-AC45-E2FF2D1372F4}" type="pres">
      <dgm:prSet presAssocID="{F214908D-ABF7-45C1-9A2C-509F2B0986C9}" presName="aNode" presStyleLbl="fgAcc1" presStyleIdx="0" presStyleCnt="3" custScaleX="150998" custLinFactNeighborX="31389" custLinFactNeighborY="-89399">
        <dgm:presLayoutVars>
          <dgm:bulletEnabled val="1"/>
        </dgm:presLayoutVars>
      </dgm:prSet>
      <dgm:spPr/>
    </dgm:pt>
    <dgm:pt modelId="{4E007D0E-3E68-4CC8-82EF-4E1D463DB239}" type="pres">
      <dgm:prSet presAssocID="{F214908D-ABF7-45C1-9A2C-509F2B0986C9}" presName="aSpace" presStyleCnt="0"/>
      <dgm:spPr/>
    </dgm:pt>
    <dgm:pt modelId="{A81ADB2D-690F-42BB-AF6E-70EBE8462CB0}" type="pres">
      <dgm:prSet presAssocID="{DBBE3F1F-DB17-44E4-8AE6-67C6AF50AFBF}" presName="aNode" presStyleLbl="fgAcc1" presStyleIdx="1" presStyleCnt="3" custScaleX="140265" custLinFactY="9883" custLinFactNeighborX="33617" custLinFactNeighborY="100000">
        <dgm:presLayoutVars>
          <dgm:bulletEnabled val="1"/>
        </dgm:presLayoutVars>
      </dgm:prSet>
      <dgm:spPr/>
    </dgm:pt>
    <dgm:pt modelId="{FB049F8C-0498-4CE8-95F7-90962145F1E1}" type="pres">
      <dgm:prSet presAssocID="{DBBE3F1F-DB17-44E4-8AE6-67C6AF50AFBF}" presName="aSpace" presStyleCnt="0"/>
      <dgm:spPr/>
    </dgm:pt>
    <dgm:pt modelId="{41F61FF5-3749-41AA-8D03-87A171AE16D6}" type="pres">
      <dgm:prSet presAssocID="{001CEC8C-8062-4C3E-9181-90133D96402C}" presName="aNode" presStyleLbl="fgAcc1" presStyleIdx="2" presStyleCnt="3" custScaleX="188059" custScaleY="189058" custLinFactY="41707" custLinFactNeighborX="6940" custLinFactNeighborY="100000">
        <dgm:presLayoutVars>
          <dgm:bulletEnabled val="1"/>
        </dgm:presLayoutVars>
      </dgm:prSet>
      <dgm:spPr/>
    </dgm:pt>
    <dgm:pt modelId="{947C37B0-90D0-4FE4-81E2-5262D0AEAA1C}" type="pres">
      <dgm:prSet presAssocID="{001CEC8C-8062-4C3E-9181-90133D96402C}" presName="aSpace" presStyleCnt="0"/>
      <dgm:spPr/>
    </dgm:pt>
  </dgm:ptLst>
  <dgm:cxnLst>
    <dgm:cxn modelId="{23271F33-E59C-4255-950C-6EACB77146A5}" type="presOf" srcId="{DBBE3F1F-DB17-44E4-8AE6-67C6AF50AFBF}" destId="{A81ADB2D-690F-42BB-AF6E-70EBE8462CB0}" srcOrd="0" destOrd="0" presId="urn:microsoft.com/office/officeart/2005/8/layout/pyramid2"/>
    <dgm:cxn modelId="{202AB165-19A0-4B4D-8701-9892E525D0A6}" type="presOf" srcId="{17D7DB4D-61D4-4E78-8369-A6BBBE346925}" destId="{B8D89F9F-CC43-4B35-93E4-E1C81C5739E7}" srcOrd="0" destOrd="0" presId="urn:microsoft.com/office/officeart/2005/8/layout/pyramid2"/>
    <dgm:cxn modelId="{654C9E77-CEE9-4E3B-99F2-FAB0C2D6F507}" srcId="{17D7DB4D-61D4-4E78-8369-A6BBBE346925}" destId="{001CEC8C-8062-4C3E-9181-90133D96402C}" srcOrd="2" destOrd="0" parTransId="{A64FDCE5-47AD-486C-B2A1-B518FE4B1AAB}" sibTransId="{E1A856F8-FB0C-4BC8-AA23-A3B95C17F2DC}"/>
    <dgm:cxn modelId="{77E7C67A-FCDF-4890-A65C-379C7568E512}" type="presOf" srcId="{001CEC8C-8062-4C3E-9181-90133D96402C}" destId="{41F61FF5-3749-41AA-8D03-87A171AE16D6}" srcOrd="0" destOrd="0" presId="urn:microsoft.com/office/officeart/2005/8/layout/pyramid2"/>
    <dgm:cxn modelId="{BC00E997-2412-40EE-A712-C74087A90D5F}" srcId="{17D7DB4D-61D4-4E78-8369-A6BBBE346925}" destId="{F214908D-ABF7-45C1-9A2C-509F2B0986C9}" srcOrd="0" destOrd="0" parTransId="{BB24C3D1-D299-49C5-A09B-C1CA6C2850B0}" sibTransId="{1FB2ABB2-1557-4B08-A8D4-3919C42BB3C0}"/>
    <dgm:cxn modelId="{B95479BC-C0AD-4119-8E4B-3321EA2CCD7E}" type="presOf" srcId="{F214908D-ABF7-45C1-9A2C-509F2B0986C9}" destId="{BD0A2C6C-20D5-4ED6-AC45-E2FF2D1372F4}" srcOrd="0" destOrd="0" presId="urn:microsoft.com/office/officeart/2005/8/layout/pyramid2"/>
    <dgm:cxn modelId="{01629EF5-1E5F-4B2D-8673-329CBA09F390}" srcId="{17D7DB4D-61D4-4E78-8369-A6BBBE346925}" destId="{DBBE3F1F-DB17-44E4-8AE6-67C6AF50AFBF}" srcOrd="1" destOrd="0" parTransId="{45735F55-0E24-4CE8-852E-B1E0B0CC677A}" sibTransId="{52B492E2-83B3-4867-A3AB-975B68F3C679}"/>
    <dgm:cxn modelId="{1D855DEF-0DFF-4B32-9130-02F0ACA222A9}" type="presParOf" srcId="{B8D89F9F-CC43-4B35-93E4-E1C81C5739E7}" destId="{E977B103-8DA2-42DE-946A-7939200E81EE}" srcOrd="0" destOrd="0" presId="urn:microsoft.com/office/officeart/2005/8/layout/pyramid2"/>
    <dgm:cxn modelId="{5E618D32-9211-4D71-BB24-B1638443DAFA}" type="presParOf" srcId="{B8D89F9F-CC43-4B35-93E4-E1C81C5739E7}" destId="{882DFA9C-E22B-4A52-A2F1-88888CDA1F0D}" srcOrd="1" destOrd="0" presId="urn:microsoft.com/office/officeart/2005/8/layout/pyramid2"/>
    <dgm:cxn modelId="{5550FD50-7092-4993-BB77-4EEE14F9DBC3}" type="presParOf" srcId="{882DFA9C-E22B-4A52-A2F1-88888CDA1F0D}" destId="{BD0A2C6C-20D5-4ED6-AC45-E2FF2D1372F4}" srcOrd="0" destOrd="0" presId="urn:microsoft.com/office/officeart/2005/8/layout/pyramid2"/>
    <dgm:cxn modelId="{672ADA9E-5328-48D0-A7F1-6DB2FB548437}" type="presParOf" srcId="{882DFA9C-E22B-4A52-A2F1-88888CDA1F0D}" destId="{4E007D0E-3E68-4CC8-82EF-4E1D463DB239}" srcOrd="1" destOrd="0" presId="urn:microsoft.com/office/officeart/2005/8/layout/pyramid2"/>
    <dgm:cxn modelId="{EBC815E6-8E5B-496B-A1A1-8BA090F10B25}" type="presParOf" srcId="{882DFA9C-E22B-4A52-A2F1-88888CDA1F0D}" destId="{A81ADB2D-690F-42BB-AF6E-70EBE8462CB0}" srcOrd="2" destOrd="0" presId="urn:microsoft.com/office/officeart/2005/8/layout/pyramid2"/>
    <dgm:cxn modelId="{B4C78F12-16C1-4439-B788-024AB75BC409}" type="presParOf" srcId="{882DFA9C-E22B-4A52-A2F1-88888CDA1F0D}" destId="{FB049F8C-0498-4CE8-95F7-90962145F1E1}" srcOrd="3" destOrd="0" presId="urn:microsoft.com/office/officeart/2005/8/layout/pyramid2"/>
    <dgm:cxn modelId="{F2D027B7-724C-4468-93FB-EDADC994E4A2}" type="presParOf" srcId="{882DFA9C-E22B-4A52-A2F1-88888CDA1F0D}" destId="{41F61FF5-3749-41AA-8D03-87A171AE16D6}" srcOrd="4" destOrd="0" presId="urn:microsoft.com/office/officeart/2005/8/layout/pyramid2"/>
    <dgm:cxn modelId="{E24416B0-E98B-46A5-9FA4-E51CDB8905E8}" type="presParOf" srcId="{882DFA9C-E22B-4A52-A2F1-88888CDA1F0D}" destId="{947C37B0-90D0-4FE4-81E2-5262D0AEAA1C}" srcOrd="5" destOrd="0" presId="urn:microsoft.com/office/officeart/2005/8/layout/pyramid2"/>
  </dgm:cxnLst>
  <dgm:bg>
    <a:solidFill>
      <a:schemeClr val="bg2"/>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7B103-8DA2-42DE-946A-7939200E81EE}">
      <dsp:nvSpPr>
        <dsp:cNvPr id="0" name=""/>
        <dsp:cNvSpPr/>
      </dsp:nvSpPr>
      <dsp:spPr>
        <a:xfrm>
          <a:off x="2655051" y="0"/>
          <a:ext cx="4182109" cy="5912697"/>
        </a:xfrm>
        <a:prstGeom prst="triangl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A2C6C-20D5-4ED6-AC45-E2FF2D1372F4}">
      <dsp:nvSpPr>
        <dsp:cNvPr id="0" name=""/>
        <dsp:cNvSpPr/>
      </dsp:nvSpPr>
      <dsp:spPr>
        <a:xfrm>
          <a:off x="4571988" y="366953"/>
          <a:ext cx="5707922" cy="110863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marL="0" lvl="0" indent="0" algn="ctr" defTabSz="1022350" rtl="0">
            <a:lnSpc>
              <a:spcPct val="90000"/>
            </a:lnSpc>
            <a:spcBef>
              <a:spcPct val="0"/>
            </a:spcBef>
            <a:spcAft>
              <a:spcPct val="35000"/>
            </a:spcAft>
            <a:buNone/>
          </a:pPr>
          <a:r>
            <a:rPr lang="en-ZA" sz="2300" kern="1200" dirty="0"/>
            <a:t>Ministry with marginal direct impact:</a:t>
          </a:r>
          <a:endParaRPr lang="fr-FR" sz="2300" kern="1200" dirty="0"/>
        </a:p>
        <a:p>
          <a:pPr marL="0" lvl="0" indent="0" algn="ctr" defTabSz="1022350" rtl="0">
            <a:lnSpc>
              <a:spcPct val="90000"/>
            </a:lnSpc>
            <a:spcBef>
              <a:spcPct val="0"/>
            </a:spcBef>
            <a:spcAft>
              <a:spcPct val="35000"/>
            </a:spcAft>
            <a:buNone/>
          </a:pPr>
          <a:r>
            <a:rPr lang="fr-FR" sz="2300" b="1" kern="1200" dirty="0">
              <a:solidFill>
                <a:srgbClr val="C00000"/>
              </a:solidFill>
            </a:rPr>
            <a:t>Actions or </a:t>
          </a:r>
          <a:r>
            <a:rPr lang="fr-FR" sz="2300" b="1" kern="1200" dirty="0" err="1">
              <a:solidFill>
                <a:srgbClr val="C00000"/>
              </a:solidFill>
            </a:rPr>
            <a:t>activities</a:t>
          </a:r>
          <a:endParaRPr lang="fr-FR" sz="2300" b="1" kern="1200" dirty="0">
            <a:solidFill>
              <a:srgbClr val="C00000"/>
            </a:solidFill>
          </a:endParaRPr>
        </a:p>
      </dsp:txBody>
      <dsp:txXfrm>
        <a:off x="4626107" y="421072"/>
        <a:ext cx="5599684" cy="1000392"/>
      </dsp:txXfrm>
    </dsp:sp>
    <dsp:sp modelId="{A81ADB2D-690F-42BB-AF6E-70EBE8462CB0}">
      <dsp:nvSpPr>
        <dsp:cNvPr id="0" name=""/>
        <dsp:cNvSpPr/>
      </dsp:nvSpPr>
      <dsp:spPr>
        <a:xfrm>
          <a:off x="3924842" y="1929382"/>
          <a:ext cx="6549479" cy="110863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fr-FR" sz="2200" kern="1200" dirty="0"/>
            <a:t>Ministry with direct influence on </a:t>
          </a:r>
          <a:r>
            <a:rPr lang="fr-FR" sz="2200" kern="1200" dirty="0" err="1"/>
            <a:t>gender</a:t>
          </a:r>
          <a:r>
            <a:rPr lang="fr-FR" sz="2200" kern="1200" dirty="0"/>
            <a:t>:</a:t>
          </a:r>
        </a:p>
        <a:p>
          <a:pPr marL="0" lvl="0" indent="0" algn="ctr" defTabSz="977900" rtl="0">
            <a:lnSpc>
              <a:spcPct val="90000"/>
            </a:lnSpc>
            <a:spcBef>
              <a:spcPct val="0"/>
            </a:spcBef>
            <a:spcAft>
              <a:spcPct val="35000"/>
            </a:spcAft>
            <a:buNone/>
          </a:pPr>
          <a:r>
            <a:rPr lang="en-ZA" sz="2200" b="1" kern="1200" dirty="0">
              <a:solidFill>
                <a:srgbClr val="C00000"/>
              </a:solidFill>
            </a:rPr>
            <a:t>Support program or actions and activities</a:t>
          </a:r>
          <a:endParaRPr lang="fr-FR" sz="2200" b="1" kern="1200" dirty="0">
            <a:solidFill>
              <a:srgbClr val="C00000"/>
            </a:solidFill>
          </a:endParaRPr>
        </a:p>
      </dsp:txBody>
      <dsp:txXfrm>
        <a:off x="3978961" y="1983501"/>
        <a:ext cx="6441241" cy="1000392"/>
      </dsp:txXfrm>
    </dsp:sp>
    <dsp:sp modelId="{41F61FF5-3749-41AA-8D03-87A171AE16D6}">
      <dsp:nvSpPr>
        <dsp:cNvPr id="0" name=""/>
        <dsp:cNvSpPr/>
      </dsp:nvSpPr>
      <dsp:spPr>
        <a:xfrm>
          <a:off x="3335133" y="3816741"/>
          <a:ext cx="7227583" cy="209595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en-ZA" sz="2200" b="1" kern="1200" dirty="0"/>
            <a:t>Ministry responsible for public policy on gender:</a:t>
          </a:r>
        </a:p>
        <a:p>
          <a:pPr marL="0" lvl="0" indent="0" algn="ctr" defTabSz="977900" rtl="0">
            <a:lnSpc>
              <a:spcPct val="90000"/>
            </a:lnSpc>
            <a:spcBef>
              <a:spcPct val="0"/>
            </a:spcBef>
            <a:spcAft>
              <a:spcPct val="35000"/>
            </a:spcAft>
            <a:buNone/>
          </a:pPr>
          <a:r>
            <a:rPr lang="en-ZA" sz="2200" b="1" kern="1200" dirty="0">
              <a:solidFill>
                <a:srgbClr val="C00000"/>
              </a:solidFill>
            </a:rPr>
            <a:t>Gender budget programme</a:t>
          </a:r>
          <a:endParaRPr lang="fr-FR" sz="2200" kern="1200" dirty="0">
            <a:solidFill>
              <a:srgbClr val="C00000"/>
            </a:solidFill>
          </a:endParaRPr>
        </a:p>
      </dsp:txBody>
      <dsp:txXfrm>
        <a:off x="3437449" y="3919057"/>
        <a:ext cx="7022951" cy="18913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7B103-8DA2-42DE-946A-7939200E81EE}">
      <dsp:nvSpPr>
        <dsp:cNvPr id="0" name=""/>
        <dsp:cNvSpPr/>
      </dsp:nvSpPr>
      <dsp:spPr>
        <a:xfrm>
          <a:off x="2433934" y="0"/>
          <a:ext cx="4182109" cy="5912696"/>
        </a:xfrm>
        <a:prstGeom prst="triangl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A2C6C-20D5-4ED6-AC45-E2FF2D1372F4}">
      <dsp:nvSpPr>
        <dsp:cNvPr id="0" name=""/>
        <dsp:cNvSpPr/>
      </dsp:nvSpPr>
      <dsp:spPr>
        <a:xfrm>
          <a:off x="4368273" y="467983"/>
          <a:ext cx="5803234" cy="1108630"/>
        </a:xfrm>
        <a:prstGeom prst="roundRect">
          <a:avLst/>
        </a:prstGeom>
        <a:blipFill rotWithShape="0">
          <a:blip xmlns:r="http://schemas.openxmlformats.org/officeDocument/2006/relationships" r:embed="rId1"/>
          <a:stretch>
            <a:fillRect/>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fr-FR" sz="2800" b="1" kern="1200" dirty="0">
              <a:solidFill>
                <a:srgbClr val="C00000"/>
              </a:solidFill>
            </a:rPr>
            <a:t>Training-</a:t>
          </a:r>
          <a:r>
            <a:rPr lang="fr-FR" sz="2800" b="1" kern="1200" dirty="0" err="1">
              <a:solidFill>
                <a:srgbClr val="C00000"/>
              </a:solidFill>
            </a:rPr>
            <a:t>awareness</a:t>
          </a:r>
          <a:endParaRPr lang="fr-FR" sz="2800" b="1" kern="1200" dirty="0">
            <a:solidFill>
              <a:srgbClr val="C00000"/>
            </a:solidFill>
          </a:endParaRPr>
        </a:p>
      </dsp:txBody>
      <dsp:txXfrm>
        <a:off x="4422392" y="522102"/>
        <a:ext cx="5694996" cy="1000392"/>
      </dsp:txXfrm>
    </dsp:sp>
    <dsp:sp modelId="{A81ADB2D-690F-42BB-AF6E-70EBE8462CB0}">
      <dsp:nvSpPr>
        <dsp:cNvPr id="0" name=""/>
        <dsp:cNvSpPr/>
      </dsp:nvSpPr>
      <dsp:spPr>
        <a:xfrm>
          <a:off x="4660149" y="2087226"/>
          <a:ext cx="5390737" cy="110863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ZA" sz="2800" kern="1200" dirty="0"/>
            <a:t>Switching over by wave of ministries</a:t>
          </a:r>
          <a:endParaRPr lang="fr-FR" sz="2800" b="1" kern="1200" dirty="0">
            <a:solidFill>
              <a:srgbClr val="C00000"/>
            </a:solidFill>
          </a:endParaRPr>
        </a:p>
      </dsp:txBody>
      <dsp:txXfrm>
        <a:off x="4714268" y="2141345"/>
        <a:ext cx="5282499" cy="1000392"/>
      </dsp:txXfrm>
    </dsp:sp>
    <dsp:sp modelId="{41F61FF5-3749-41AA-8D03-87A171AE16D6}">
      <dsp:nvSpPr>
        <dsp:cNvPr id="0" name=""/>
        <dsp:cNvSpPr/>
      </dsp:nvSpPr>
      <dsp:spPr>
        <a:xfrm>
          <a:off x="2716462" y="3687245"/>
          <a:ext cx="7227582" cy="209595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ZA" sz="2800" kern="1200" dirty="0">
              <a:solidFill>
                <a:srgbClr val="C00000"/>
              </a:solidFill>
            </a:rPr>
            <a:t>Generalizations to institutions, communities and general appropriation</a:t>
          </a:r>
          <a:endParaRPr lang="fr-FR" sz="2800" kern="1200" dirty="0">
            <a:solidFill>
              <a:srgbClr val="C00000"/>
            </a:solidFill>
          </a:endParaRPr>
        </a:p>
      </dsp:txBody>
      <dsp:txXfrm>
        <a:off x="2818778" y="3789561"/>
        <a:ext cx="7022950" cy="189132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0580AF-A03D-45C4-8E3B-73F552FFD98B}" type="datetimeFigureOut">
              <a:rPr lang="fr-FR" smtClean="0"/>
              <a:t>29/06/2021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D175B-D85A-4E4B-98ED-8BE607D91994}" type="slidenum">
              <a:rPr lang="fr-FR" smtClean="0"/>
              <a:t>‹#›</a:t>
            </a:fld>
            <a:endParaRPr lang="fr-FR"/>
          </a:p>
        </p:txBody>
      </p:sp>
    </p:spTree>
    <p:extLst>
      <p:ext uri="{BB962C8B-B14F-4D97-AF65-F5344CB8AC3E}">
        <p14:creationId xmlns:p14="http://schemas.microsoft.com/office/powerpoint/2010/main" val="3411296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3546689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752117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439850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6/29/2021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18936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16178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6/29/2021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5448900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3736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44655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2512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708267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995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16562351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78559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650266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52318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3894705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B1441A2-9108-4B80-9615-A8FD07F5CC31}" type="datetimeFigureOut">
              <a:rPr lang="fr-FR" smtClean="0"/>
              <a:t>29/06/2021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10495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B1441A2-9108-4B80-9615-A8FD07F5CC31}" type="datetimeFigureOut">
              <a:rPr lang="fr-FR" smtClean="0"/>
              <a:t>29/06/2021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70867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B1441A2-9108-4B80-9615-A8FD07F5CC31}" type="datetimeFigureOut">
              <a:rPr lang="fr-FR" smtClean="0"/>
              <a:t>29/06/2021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92967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B1441A2-9108-4B80-9615-A8FD07F5CC31}" type="datetimeFigureOut">
              <a:rPr lang="fr-FR" smtClean="0"/>
              <a:t>29/06/2021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1239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B1441A2-9108-4B80-9615-A8FD07F5CC31}" type="datetimeFigureOut">
              <a:rPr lang="fr-FR" smtClean="0"/>
              <a:t>29/06/2021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368295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B1441A2-9108-4B80-9615-A8FD07F5CC31}" type="datetimeFigureOut">
              <a:rPr lang="fr-FR" smtClean="0"/>
              <a:t>29/06/2021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168480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98325-1EA2-4A27-BEAC-FFD3F328E644}" type="slidenum">
              <a:rPr lang="fr-FR" smtClean="0"/>
              <a:t>‹#›</a:t>
            </a:fld>
            <a:endParaRPr lang="fr-FR"/>
          </a:p>
        </p:txBody>
      </p:sp>
    </p:spTree>
    <p:extLst>
      <p:ext uri="{BB962C8B-B14F-4D97-AF65-F5344CB8AC3E}">
        <p14:creationId xmlns:p14="http://schemas.microsoft.com/office/powerpoint/2010/main" val="1424849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6/29/2021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03027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554C3F-89F5-458C-9FE4-0286EC5725A0}"/>
              </a:ext>
            </a:extLst>
          </p:cNvPr>
          <p:cNvSpPr>
            <a:spLocks noGrp="1"/>
          </p:cNvSpPr>
          <p:nvPr>
            <p:ph type="ctrTitle"/>
          </p:nvPr>
        </p:nvSpPr>
        <p:spPr>
          <a:xfrm>
            <a:off x="1139688" y="0"/>
            <a:ext cx="9912624" cy="3525078"/>
          </a:xfrm>
        </p:spPr>
        <p:txBody>
          <a:bodyPr/>
          <a:lstStyle/>
          <a:p>
            <a:br>
              <a:rPr lang="en-ZA" sz="2000" b="1" dirty="0">
                <a:solidFill>
                  <a:srgbClr val="002060"/>
                </a:solidFill>
              </a:rPr>
            </a:br>
            <a:br>
              <a:rPr lang="en-ZA" sz="2000" b="1" dirty="0">
                <a:solidFill>
                  <a:srgbClr val="002060"/>
                </a:solidFill>
              </a:rPr>
            </a:br>
            <a:r>
              <a:rPr lang="en-ZA" sz="2000" b="1" dirty="0">
                <a:solidFill>
                  <a:srgbClr val="002060"/>
                </a:solidFill>
              </a:rPr>
              <a:t>		MINISTRY OF ECONOMY, FINANCE AND DEVELOPMENT</a:t>
            </a:r>
            <a:br>
              <a:rPr lang="fr-FR" sz="2000" b="1" dirty="0">
                <a:solidFill>
                  <a:srgbClr val="002060"/>
                </a:solidFill>
              </a:rPr>
            </a:br>
            <a:r>
              <a:rPr lang="fr-FR" sz="2000" b="1" dirty="0">
                <a:solidFill>
                  <a:srgbClr val="002060"/>
                </a:solidFill>
              </a:rPr>
              <a:t>----------</a:t>
            </a:r>
            <a:br>
              <a:rPr lang="fr-FR" sz="2000" b="1" dirty="0">
                <a:solidFill>
                  <a:srgbClr val="002060"/>
                </a:solidFill>
              </a:rPr>
            </a:br>
            <a:r>
              <a:rPr lang="fr-FR" sz="2000" b="1" dirty="0">
                <a:solidFill>
                  <a:srgbClr val="002060"/>
                </a:solidFill>
              </a:rPr>
              <a:t>	GENERAL SECRETARIAT</a:t>
            </a:r>
            <a:br>
              <a:rPr lang="fr-FR" sz="2000" b="1" dirty="0">
                <a:solidFill>
                  <a:srgbClr val="002060"/>
                </a:solidFill>
              </a:rPr>
            </a:br>
            <a:r>
              <a:rPr lang="fr-FR" sz="2000" b="1" dirty="0">
                <a:solidFill>
                  <a:srgbClr val="002060"/>
                </a:solidFill>
              </a:rPr>
              <a:t>-----------------------------</a:t>
            </a:r>
            <a:br>
              <a:rPr lang="fr-FR" sz="2000" b="1" dirty="0">
                <a:solidFill>
                  <a:srgbClr val="002060"/>
                </a:solidFill>
              </a:rPr>
            </a:br>
            <a:r>
              <a:rPr lang="fr-FR" sz="2000" b="1" dirty="0">
                <a:solidFill>
                  <a:srgbClr val="002060"/>
                </a:solidFill>
              </a:rPr>
              <a:t>		BUDGET DIRECTORATE-GENERAL</a:t>
            </a:r>
            <a:br>
              <a:rPr lang="fr-FR" sz="3200" dirty="0"/>
            </a:br>
            <a:br>
              <a:rPr lang="fr-FR" sz="3200" dirty="0"/>
            </a:br>
            <a:endParaRPr lang="fr-FR" dirty="0"/>
          </a:p>
        </p:txBody>
      </p:sp>
      <p:sp>
        <p:nvSpPr>
          <p:cNvPr id="3" name="Sous-titre 2">
            <a:extLst>
              <a:ext uri="{FF2B5EF4-FFF2-40B4-BE49-F238E27FC236}">
                <a16:creationId xmlns:a16="http://schemas.microsoft.com/office/drawing/2014/main" id="{6D16101A-D420-40A6-AE22-3B851C66DCD9}"/>
              </a:ext>
            </a:extLst>
          </p:cNvPr>
          <p:cNvSpPr>
            <a:spLocks noGrp="1"/>
          </p:cNvSpPr>
          <p:nvPr>
            <p:ph type="subTitle" idx="1"/>
          </p:nvPr>
        </p:nvSpPr>
        <p:spPr>
          <a:xfrm>
            <a:off x="1139688" y="2425148"/>
            <a:ext cx="9223512" cy="2617369"/>
          </a:xfrm>
        </p:spPr>
        <p:txBody>
          <a:bodyPr>
            <a:normAutofit fontScale="92500" lnSpcReduction="20000"/>
          </a:bodyPr>
          <a:lstStyle/>
          <a:p>
            <a:r>
              <a:rPr lang="en-ZA" sz="3900" b="1" dirty="0"/>
              <a:t>Communication on Gender-Responsive Budgeting (GRB)</a:t>
            </a:r>
            <a:br>
              <a:rPr lang="fr-FR" dirty="0"/>
            </a:br>
            <a:endParaRPr lang="fr-FR" dirty="0"/>
          </a:p>
          <a:p>
            <a:r>
              <a:rPr lang="fr-FR" dirty="0"/>
              <a:t>Ouagadougou - 29 June 2021</a:t>
            </a:r>
          </a:p>
          <a:p>
            <a:r>
              <a:rPr lang="fr-FR" sz="2200" i="1" dirty="0"/>
              <a:t>By M. OUEDRAOGO Daouda </a:t>
            </a:r>
            <a:r>
              <a:rPr lang="en-ZA" sz="2200" i="1" dirty="0"/>
              <a:t>of the Budget Reform Directorate / Budget Directorate-General</a:t>
            </a:r>
            <a:endParaRPr lang="fr-FR" sz="2200" i="1" dirty="0"/>
          </a:p>
          <a:p>
            <a:r>
              <a:rPr lang="fr-FR" sz="2200" i="1" dirty="0"/>
              <a:t>BURKINA FASO</a:t>
            </a:r>
          </a:p>
          <a:p>
            <a:endParaRPr lang="fr-FR" sz="2200" i="1" dirty="0"/>
          </a:p>
        </p:txBody>
      </p:sp>
    </p:spTree>
    <p:extLst>
      <p:ext uri="{BB962C8B-B14F-4D97-AF65-F5344CB8AC3E}">
        <p14:creationId xmlns:p14="http://schemas.microsoft.com/office/powerpoint/2010/main" val="1786002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6845C3-458F-41F6-9151-7E4E3D307BFC}"/>
              </a:ext>
            </a:extLst>
          </p:cNvPr>
          <p:cNvSpPr>
            <a:spLocks noGrp="1"/>
          </p:cNvSpPr>
          <p:nvPr>
            <p:ph type="title"/>
          </p:nvPr>
        </p:nvSpPr>
        <p:spPr/>
        <p:txBody>
          <a:bodyPr/>
          <a:lstStyle/>
          <a:p>
            <a:pPr lvl="0" algn="ctr">
              <a:lnSpc>
                <a:spcPct val="100000"/>
              </a:lnSpc>
              <a:spcBef>
                <a:spcPct val="20000"/>
              </a:spcBef>
            </a:pPr>
            <a:r>
              <a:rPr lang="en-ZA" sz="3200" b="1" dirty="0">
                <a:solidFill>
                  <a:srgbClr val="C00000"/>
                </a:solidFill>
                <a:latin typeface="Calibri"/>
                <a:ea typeface="+mn-ea"/>
                <a:cs typeface="+mn-cs"/>
              </a:rPr>
              <a:t>Main findings of the 2020 report</a:t>
            </a:r>
            <a:br>
              <a:rPr lang="fr-FR" sz="3200" b="1" dirty="0">
                <a:solidFill>
                  <a:srgbClr val="C00000"/>
                </a:solidFill>
                <a:latin typeface="Calibri"/>
                <a:ea typeface="+mn-ea"/>
                <a:cs typeface="+mn-cs"/>
              </a:rPr>
            </a:br>
            <a:endParaRPr lang="fr-FR" dirty="0"/>
          </a:p>
        </p:txBody>
      </p:sp>
      <p:sp>
        <p:nvSpPr>
          <p:cNvPr id="3" name="Espace réservé du contenu 2">
            <a:extLst>
              <a:ext uri="{FF2B5EF4-FFF2-40B4-BE49-F238E27FC236}">
                <a16:creationId xmlns:a16="http://schemas.microsoft.com/office/drawing/2014/main" id="{6C99FAEE-3403-4A58-B33E-D5CA258D6843}"/>
              </a:ext>
            </a:extLst>
          </p:cNvPr>
          <p:cNvSpPr>
            <a:spLocks noGrp="1"/>
          </p:cNvSpPr>
          <p:nvPr>
            <p:ph idx="1"/>
          </p:nvPr>
        </p:nvSpPr>
        <p:spPr>
          <a:xfrm>
            <a:off x="1371600" y="1630017"/>
            <a:ext cx="9601200" cy="4237383"/>
          </a:xfrm>
        </p:spPr>
        <p:txBody>
          <a:bodyPr>
            <a:normAutofit fontScale="92500" lnSpcReduction="10000"/>
          </a:bodyPr>
          <a:lstStyle/>
          <a:p>
            <a:pPr marL="0" indent="0" algn="just">
              <a:lnSpc>
                <a:spcPct val="115000"/>
              </a:lnSpc>
              <a:spcBef>
                <a:spcPts val="600"/>
              </a:spcBef>
              <a:spcAft>
                <a:spcPts val="600"/>
              </a:spcAft>
              <a:buNone/>
            </a:pPr>
            <a:endParaRPr lang="fr-FR" dirty="0">
              <a:solidFill>
                <a:srgbClr val="000000"/>
              </a:solidFill>
              <a:latin typeface="Arial" panose="020B0604020202020204" pitchFamily="34" charset="0"/>
              <a:ea typeface="Calibri" panose="020F0502020204030204" pitchFamily="34" charset="0"/>
            </a:endParaRPr>
          </a:p>
          <a:p>
            <a:pPr marL="0" lvl="0" indent="0" algn="just">
              <a:lnSpc>
                <a:spcPct val="100000"/>
              </a:lnSpc>
              <a:spcBef>
                <a:spcPct val="20000"/>
              </a:spcBef>
              <a:spcAft>
                <a:spcPts val="0"/>
              </a:spcAft>
              <a:buNone/>
            </a:pPr>
            <a:r>
              <a:rPr lang="fr-FR" sz="2600" b="1" dirty="0">
                <a:solidFill>
                  <a:srgbClr val="0070C0"/>
                </a:solidFill>
                <a:latin typeface="+mj-lt"/>
              </a:rPr>
              <a:t>Physical </a:t>
            </a:r>
            <a:r>
              <a:rPr lang="fr-FR" sz="2600" b="1" dirty="0" err="1">
                <a:solidFill>
                  <a:srgbClr val="0070C0"/>
                </a:solidFill>
                <a:latin typeface="+mj-lt"/>
              </a:rPr>
              <a:t>assessment</a:t>
            </a:r>
            <a:endParaRPr lang="fr-FR" sz="2600" b="1" dirty="0">
              <a:solidFill>
                <a:srgbClr val="0070C0"/>
              </a:solidFill>
              <a:latin typeface="+mj-lt"/>
            </a:endParaRPr>
          </a:p>
          <a:p>
            <a:pPr marL="0" lvl="0" indent="0" algn="just">
              <a:lnSpc>
                <a:spcPct val="100000"/>
              </a:lnSpc>
              <a:spcBef>
                <a:spcPct val="20000"/>
              </a:spcBef>
              <a:spcAft>
                <a:spcPts val="0"/>
              </a:spcAft>
              <a:buNone/>
            </a:pPr>
            <a:r>
              <a:rPr lang="fr-FR" sz="3100" b="1" dirty="0">
                <a:solidFill>
                  <a:prstClr val="black"/>
                </a:solidFill>
                <a:latin typeface="+mj-lt"/>
              </a:rPr>
              <a:t>This </a:t>
            </a:r>
            <a:r>
              <a:rPr lang="fr-FR" sz="3100" b="1" dirty="0" err="1">
                <a:solidFill>
                  <a:prstClr val="black"/>
                </a:solidFill>
                <a:latin typeface="+mj-lt"/>
              </a:rPr>
              <a:t>physical</a:t>
            </a:r>
            <a:r>
              <a:rPr lang="fr-FR" sz="3100" b="1" dirty="0">
                <a:solidFill>
                  <a:prstClr val="black"/>
                </a:solidFill>
                <a:latin typeface="+mj-lt"/>
              </a:rPr>
              <a:t> </a:t>
            </a:r>
            <a:r>
              <a:rPr lang="fr-FR" sz="3100" b="1" dirty="0" err="1">
                <a:solidFill>
                  <a:prstClr val="black"/>
                </a:solidFill>
                <a:latin typeface="+mj-lt"/>
              </a:rPr>
              <a:t>assessment</a:t>
            </a:r>
            <a:r>
              <a:rPr lang="fr-FR" sz="3100" b="1" dirty="0">
                <a:solidFill>
                  <a:prstClr val="black"/>
                </a:solidFill>
                <a:latin typeface="+mj-lt"/>
              </a:rPr>
              <a:t> relate to:</a:t>
            </a:r>
          </a:p>
          <a:p>
            <a:pPr marL="457200" lvl="0" indent="-457200" algn="just">
              <a:lnSpc>
                <a:spcPct val="100000"/>
              </a:lnSpc>
              <a:spcBef>
                <a:spcPct val="20000"/>
              </a:spcBef>
              <a:spcAft>
                <a:spcPts val="0"/>
              </a:spcAft>
              <a:buFont typeface="Wingdings" panose="05000000000000000000" pitchFamily="2" charset="2"/>
              <a:buChar char="q"/>
            </a:pPr>
            <a:r>
              <a:rPr lang="fr-FR" sz="3100" b="1" dirty="0">
                <a:solidFill>
                  <a:prstClr val="black"/>
                </a:solidFill>
                <a:latin typeface="+mj-lt"/>
              </a:rPr>
              <a:t> </a:t>
            </a:r>
            <a:r>
              <a:rPr lang="en-ZA" sz="3100" b="1" dirty="0">
                <a:solidFill>
                  <a:srgbClr val="C00000"/>
                </a:solidFill>
                <a:latin typeface="+mj-lt"/>
              </a:rPr>
              <a:t>15 ministries out of the 18 initially concerned</a:t>
            </a:r>
            <a:endParaRPr lang="fr-FR" sz="3100" b="1" dirty="0">
              <a:solidFill>
                <a:prstClr val="black"/>
              </a:solidFill>
              <a:latin typeface="+mj-lt"/>
            </a:endParaRPr>
          </a:p>
          <a:p>
            <a:pPr marL="457200" lvl="0" indent="-457200" algn="just">
              <a:lnSpc>
                <a:spcPct val="100000"/>
              </a:lnSpc>
              <a:spcBef>
                <a:spcPct val="20000"/>
              </a:spcBef>
              <a:spcAft>
                <a:spcPts val="0"/>
              </a:spcAft>
              <a:buFont typeface="Wingdings" panose="05000000000000000000" pitchFamily="2" charset="2"/>
              <a:buChar char="q"/>
            </a:pPr>
            <a:r>
              <a:rPr lang="en-ZA" sz="3100" b="1" dirty="0">
                <a:solidFill>
                  <a:srgbClr val="C00000"/>
                </a:solidFill>
                <a:latin typeface="+mj-lt"/>
              </a:rPr>
              <a:t>63 budget programmes, 38 of which are gender-sensitive and 14 familiar with gender and children's rights</a:t>
            </a:r>
          </a:p>
          <a:p>
            <a:pPr marL="457200" lvl="0" indent="-457200" algn="just">
              <a:lnSpc>
                <a:spcPct val="100000"/>
              </a:lnSpc>
              <a:spcBef>
                <a:spcPct val="20000"/>
              </a:spcBef>
              <a:spcAft>
                <a:spcPts val="0"/>
              </a:spcAft>
              <a:buFont typeface="Wingdings" panose="05000000000000000000" pitchFamily="2" charset="2"/>
              <a:buChar char="q"/>
            </a:pPr>
            <a:r>
              <a:rPr lang="en-ZA" sz="3100" b="1" dirty="0">
                <a:solidFill>
                  <a:prstClr val="black"/>
                </a:solidFill>
                <a:latin typeface="+mj-lt"/>
                <a:cs typeface="Arial" panose="020B0604020202020204" pitchFamily="34" charset="0"/>
              </a:rPr>
              <a:t>84 gender-sensitive indicators, 20 indicators reached their targets, 10 did not reach their targets and 54 were not completed. (high number of indicators not provided)</a:t>
            </a:r>
            <a:endParaRPr lang="fr-FR" dirty="0"/>
          </a:p>
        </p:txBody>
      </p:sp>
    </p:spTree>
    <p:extLst>
      <p:ext uri="{BB962C8B-B14F-4D97-AF65-F5344CB8AC3E}">
        <p14:creationId xmlns:p14="http://schemas.microsoft.com/office/powerpoint/2010/main" val="1337159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4E3B478-3E2A-411A-8673-B983FD13A977}"/>
              </a:ext>
            </a:extLst>
          </p:cNvPr>
          <p:cNvSpPr>
            <a:spLocks noGrp="1"/>
          </p:cNvSpPr>
          <p:nvPr>
            <p:ph idx="1"/>
          </p:nvPr>
        </p:nvSpPr>
        <p:spPr>
          <a:xfrm>
            <a:off x="1371600" y="1232452"/>
            <a:ext cx="9601200" cy="4634948"/>
          </a:xfrm>
        </p:spPr>
        <p:txBody>
          <a:bodyPr>
            <a:normAutofit/>
          </a:bodyPr>
          <a:lstStyle/>
          <a:p>
            <a:pPr marL="0" indent="0" algn="just">
              <a:buNone/>
            </a:pPr>
            <a:r>
              <a:rPr lang="fr-FR" sz="2400" b="1" dirty="0">
                <a:latin typeface="+mj-lt"/>
                <a:ea typeface="Calibri" panose="020F0502020204030204" pitchFamily="34" charset="0"/>
                <a:cs typeface="Times New Roman" panose="02020603050405020304" pitchFamily="18" charset="0"/>
              </a:rPr>
              <a:t>Financial </a:t>
            </a:r>
            <a:r>
              <a:rPr lang="fr-FR" sz="2400" b="1" dirty="0" err="1">
                <a:latin typeface="+mj-lt"/>
                <a:ea typeface="Calibri" panose="020F0502020204030204" pitchFamily="34" charset="0"/>
                <a:cs typeface="Times New Roman" panose="02020603050405020304" pitchFamily="18" charset="0"/>
              </a:rPr>
              <a:t>statement</a:t>
            </a:r>
            <a:endParaRPr lang="fr-FR" sz="2400" b="1" dirty="0">
              <a:latin typeface="+mj-lt"/>
              <a:ea typeface="Calibri" panose="020F0502020204030204" pitchFamily="34" charset="0"/>
              <a:cs typeface="Times New Roman" panose="02020603050405020304" pitchFamily="18" charset="0"/>
            </a:endParaRPr>
          </a:p>
          <a:p>
            <a:pPr algn="just">
              <a:buFont typeface="Wingdings" panose="05000000000000000000" pitchFamily="2" charset="2"/>
              <a:buChar char="§"/>
            </a:pPr>
            <a:r>
              <a:rPr lang="en-ZA" sz="2400" b="1" dirty="0">
                <a:latin typeface="+mj-lt"/>
                <a:ea typeface="Calibri" panose="020F0502020204030204" pitchFamily="34" charset="0"/>
                <a:cs typeface="Times New Roman" panose="02020603050405020304" pitchFamily="18" charset="0"/>
              </a:rPr>
              <a:t>On a final forecast of 82,108,893,000 FCFA, an amount of 74,929,010 FCFA was executed, i.e. an execution rate of 91.26%.</a:t>
            </a:r>
          </a:p>
          <a:p>
            <a:pPr algn="just">
              <a:buFont typeface="Wingdings" panose="05000000000000000000" pitchFamily="2" charset="2"/>
              <a:buChar char="§"/>
            </a:pPr>
            <a:r>
              <a:rPr lang="en-ZA" sz="2400" b="1" dirty="0">
                <a:latin typeface="+mj-lt"/>
                <a:cs typeface="Times New Roman" panose="02020603050405020304" pitchFamily="18" charset="0"/>
              </a:rPr>
              <a:t>The total budget executed at the level of the ministries concerned amounted to 1,677,057,584,000 FCFA, i.e. a rate of 6.44% for expenditure relating to gender.</a:t>
            </a:r>
            <a:endParaRPr lang="fr-FR" sz="2400" b="1" dirty="0">
              <a:latin typeface="+mj-lt"/>
            </a:endParaRPr>
          </a:p>
        </p:txBody>
      </p:sp>
    </p:spTree>
    <p:extLst>
      <p:ext uri="{BB962C8B-B14F-4D97-AF65-F5344CB8AC3E}">
        <p14:creationId xmlns:p14="http://schemas.microsoft.com/office/powerpoint/2010/main" val="373265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29D6D6-3086-4FC7-844F-5B134C32A46A}"/>
              </a:ext>
            </a:extLst>
          </p:cNvPr>
          <p:cNvSpPr>
            <a:spLocks noGrp="1"/>
          </p:cNvSpPr>
          <p:nvPr>
            <p:ph type="title"/>
          </p:nvPr>
        </p:nvSpPr>
        <p:spPr>
          <a:xfrm>
            <a:off x="1371600" y="685800"/>
            <a:ext cx="9601200" cy="771939"/>
          </a:xfrm>
        </p:spPr>
        <p:txBody>
          <a:bodyPr>
            <a:normAutofit/>
          </a:bodyPr>
          <a:lstStyle/>
          <a:p>
            <a:pPr algn="ctr"/>
            <a:r>
              <a:rPr lang="fr-FR" sz="4000" b="1" dirty="0">
                <a:solidFill>
                  <a:srgbClr val="0070C0"/>
                </a:solidFill>
                <a:ea typeface="+mn-ea"/>
                <a:cs typeface="+mn-cs"/>
              </a:rPr>
              <a:t>Challenges met …</a:t>
            </a:r>
            <a:endParaRPr lang="fr-FR" sz="6600" dirty="0"/>
          </a:p>
        </p:txBody>
      </p:sp>
      <p:sp>
        <p:nvSpPr>
          <p:cNvPr id="3" name="Espace réservé du contenu 2">
            <a:extLst>
              <a:ext uri="{FF2B5EF4-FFF2-40B4-BE49-F238E27FC236}">
                <a16:creationId xmlns:a16="http://schemas.microsoft.com/office/drawing/2014/main" id="{800A2827-B89E-43D6-A40C-595082CF19B8}"/>
              </a:ext>
            </a:extLst>
          </p:cNvPr>
          <p:cNvSpPr>
            <a:spLocks noGrp="1"/>
          </p:cNvSpPr>
          <p:nvPr>
            <p:ph idx="1"/>
          </p:nvPr>
        </p:nvSpPr>
        <p:spPr>
          <a:xfrm>
            <a:off x="1371600" y="1351722"/>
            <a:ext cx="9601200" cy="4515678"/>
          </a:xfrm>
        </p:spPr>
        <p:txBody>
          <a:bodyPr>
            <a:normAutofit/>
          </a:bodyPr>
          <a:lstStyle/>
          <a:p>
            <a:pPr marL="0" lvl="0" indent="0" algn="just">
              <a:lnSpc>
                <a:spcPct val="100000"/>
              </a:lnSpc>
              <a:spcBef>
                <a:spcPct val="20000"/>
              </a:spcBef>
              <a:spcAft>
                <a:spcPts val="0"/>
              </a:spcAft>
              <a:buNone/>
            </a:pPr>
            <a:r>
              <a:rPr lang="fr-FR" sz="2400" b="1" i="1" dirty="0">
                <a:solidFill>
                  <a:prstClr val="black"/>
                </a:solidFill>
                <a:latin typeface="Calibri"/>
              </a:rPr>
              <a:t> </a:t>
            </a:r>
            <a:endParaRPr lang="fr-FR" sz="2600" b="1" dirty="0">
              <a:solidFill>
                <a:srgbClr val="0070C0"/>
              </a:solidFill>
              <a:latin typeface="Calibri"/>
            </a:endParaRPr>
          </a:p>
          <a:p>
            <a:pPr marL="342900" lvl="0" indent="-342900" algn="just">
              <a:lnSpc>
                <a:spcPct val="100000"/>
              </a:lnSpc>
              <a:spcBef>
                <a:spcPct val="20000"/>
              </a:spcBef>
              <a:spcAft>
                <a:spcPts val="0"/>
              </a:spcAft>
              <a:buFontTx/>
              <a:buChar char="-"/>
            </a:pPr>
            <a:r>
              <a:rPr lang="en-ZA" sz="2400" b="1" dirty="0">
                <a:solidFill>
                  <a:prstClr val="black"/>
                </a:solidFill>
                <a:latin typeface="+mj-lt"/>
              </a:rPr>
              <a:t>Data not transmitted</a:t>
            </a:r>
          </a:p>
          <a:p>
            <a:pPr marL="342900" lvl="0" indent="-342900" algn="just">
              <a:lnSpc>
                <a:spcPct val="100000"/>
              </a:lnSpc>
              <a:spcBef>
                <a:spcPct val="20000"/>
              </a:spcBef>
              <a:spcAft>
                <a:spcPts val="0"/>
              </a:spcAft>
              <a:buFontTx/>
              <a:buChar char="-"/>
            </a:pPr>
            <a:r>
              <a:rPr lang="en-ZA" sz="2400" b="1" dirty="0">
                <a:solidFill>
                  <a:prstClr val="black"/>
                </a:solidFill>
                <a:latin typeface="+mj-lt"/>
              </a:rPr>
              <a:t>Data transmitted tardively</a:t>
            </a:r>
          </a:p>
          <a:p>
            <a:pPr marL="342900" lvl="0" indent="-342900" algn="just">
              <a:lnSpc>
                <a:spcPct val="100000"/>
              </a:lnSpc>
              <a:spcBef>
                <a:spcPct val="20000"/>
              </a:spcBef>
              <a:spcAft>
                <a:spcPts val="0"/>
              </a:spcAft>
              <a:buFontTx/>
              <a:buChar char="-"/>
            </a:pPr>
            <a:r>
              <a:rPr lang="en-ZA" sz="2400" b="1" dirty="0">
                <a:solidFill>
                  <a:prstClr val="black"/>
                </a:solidFill>
                <a:latin typeface="+mj-lt"/>
              </a:rPr>
              <a:t>Data that cannot be used</a:t>
            </a:r>
          </a:p>
          <a:p>
            <a:pPr marL="342900" lvl="0" indent="-342900" algn="just">
              <a:lnSpc>
                <a:spcPct val="100000"/>
              </a:lnSpc>
              <a:spcBef>
                <a:spcPct val="20000"/>
              </a:spcBef>
              <a:spcAft>
                <a:spcPts val="0"/>
              </a:spcAft>
              <a:buFontTx/>
              <a:buChar char="-"/>
            </a:pPr>
            <a:r>
              <a:rPr lang="en-ZA" sz="2400" b="1" dirty="0">
                <a:solidFill>
                  <a:prstClr val="black"/>
                </a:solidFill>
                <a:latin typeface="+mj-lt"/>
              </a:rPr>
              <a:t>Lack of justification for underperformance</a:t>
            </a:r>
          </a:p>
          <a:p>
            <a:pPr marL="342900" lvl="0" indent="-342900" algn="just">
              <a:lnSpc>
                <a:spcPct val="100000"/>
              </a:lnSpc>
              <a:spcBef>
                <a:spcPct val="20000"/>
              </a:spcBef>
              <a:spcAft>
                <a:spcPts val="0"/>
              </a:spcAft>
              <a:buFontTx/>
              <a:buChar char="-"/>
            </a:pPr>
            <a:r>
              <a:rPr lang="en-ZA" sz="2400" b="1" dirty="0">
                <a:solidFill>
                  <a:prstClr val="black"/>
                </a:solidFill>
                <a:latin typeface="+mj-lt"/>
              </a:rPr>
              <a:t>The situation of merged departments</a:t>
            </a:r>
          </a:p>
          <a:p>
            <a:pPr marL="342900" lvl="0" indent="-342900" algn="just">
              <a:lnSpc>
                <a:spcPct val="100000"/>
              </a:lnSpc>
              <a:spcBef>
                <a:spcPct val="20000"/>
              </a:spcBef>
              <a:spcAft>
                <a:spcPts val="0"/>
              </a:spcAft>
              <a:buFontTx/>
              <a:buChar char="-"/>
            </a:pPr>
            <a:r>
              <a:rPr lang="en-ZA" sz="2400" b="1" dirty="0">
                <a:solidFill>
                  <a:prstClr val="black"/>
                </a:solidFill>
                <a:latin typeface="+mj-lt"/>
              </a:rPr>
              <a:t>The problem of coordinating the process at the level of the ministries</a:t>
            </a:r>
          </a:p>
          <a:p>
            <a:pPr marL="342900" lvl="0" indent="-342900">
              <a:lnSpc>
                <a:spcPct val="100000"/>
              </a:lnSpc>
              <a:spcBef>
                <a:spcPct val="20000"/>
              </a:spcBef>
              <a:spcAft>
                <a:spcPts val="0"/>
              </a:spcAft>
              <a:buFontTx/>
              <a:buChar char="-"/>
            </a:pPr>
            <a:r>
              <a:rPr lang="en-ZA" sz="2400" b="1" dirty="0">
                <a:solidFill>
                  <a:prstClr val="black"/>
                </a:solidFill>
                <a:latin typeface="+mj-lt"/>
              </a:rPr>
              <a:t>The lack of means to verify the candour of the information communicated</a:t>
            </a:r>
            <a:endParaRPr lang="fr-FR" dirty="0"/>
          </a:p>
        </p:txBody>
      </p:sp>
    </p:spTree>
    <p:extLst>
      <p:ext uri="{BB962C8B-B14F-4D97-AF65-F5344CB8AC3E}">
        <p14:creationId xmlns:p14="http://schemas.microsoft.com/office/powerpoint/2010/main" val="3258463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A8BD8F-3AC2-4BE3-9B63-A31E95C6E8EE}"/>
              </a:ext>
            </a:extLst>
          </p:cNvPr>
          <p:cNvSpPr>
            <a:spLocks noGrp="1"/>
          </p:cNvSpPr>
          <p:nvPr>
            <p:ph type="title"/>
          </p:nvPr>
        </p:nvSpPr>
        <p:spPr>
          <a:xfrm>
            <a:off x="1371600" y="685800"/>
            <a:ext cx="9601200" cy="745435"/>
          </a:xfrm>
        </p:spPr>
        <p:txBody>
          <a:bodyPr>
            <a:normAutofit fontScale="90000"/>
          </a:bodyPr>
          <a:lstStyle/>
          <a:p>
            <a:pPr lvl="0" algn="ctr">
              <a:lnSpc>
                <a:spcPct val="100000"/>
              </a:lnSpc>
              <a:spcBef>
                <a:spcPct val="20000"/>
              </a:spcBef>
            </a:pPr>
            <a:r>
              <a:rPr lang="fr-FR" sz="3200" b="1" dirty="0" err="1">
                <a:solidFill>
                  <a:srgbClr val="0070C0"/>
                </a:solidFill>
                <a:ea typeface="+mn-ea"/>
                <a:cs typeface="+mn-cs"/>
              </a:rPr>
              <a:t>Recommendations</a:t>
            </a:r>
            <a:br>
              <a:rPr lang="fr-FR" sz="3200" b="1" dirty="0">
                <a:solidFill>
                  <a:srgbClr val="0070C0"/>
                </a:solidFill>
                <a:ea typeface="+mn-ea"/>
                <a:cs typeface="+mn-cs"/>
              </a:rPr>
            </a:br>
            <a:endParaRPr lang="fr-FR" sz="6000" dirty="0"/>
          </a:p>
        </p:txBody>
      </p:sp>
      <p:sp>
        <p:nvSpPr>
          <p:cNvPr id="3" name="Espace réservé du contenu 2">
            <a:extLst>
              <a:ext uri="{FF2B5EF4-FFF2-40B4-BE49-F238E27FC236}">
                <a16:creationId xmlns:a16="http://schemas.microsoft.com/office/drawing/2014/main" id="{107456D2-7233-4F5B-A6DF-820BC96313E8}"/>
              </a:ext>
            </a:extLst>
          </p:cNvPr>
          <p:cNvSpPr>
            <a:spLocks noGrp="1"/>
          </p:cNvSpPr>
          <p:nvPr>
            <p:ph idx="1"/>
          </p:nvPr>
        </p:nvSpPr>
        <p:spPr>
          <a:xfrm>
            <a:off x="1371600" y="1431235"/>
            <a:ext cx="9601200" cy="5062330"/>
          </a:xfrm>
        </p:spPr>
        <p:txBody>
          <a:bodyPr>
            <a:normAutofit/>
          </a:bodyPr>
          <a:lstStyle/>
          <a:p>
            <a:pPr marL="342900" lvl="0" indent="-342900" algn="just">
              <a:lnSpc>
                <a:spcPct val="100000"/>
              </a:lnSpc>
              <a:spcBef>
                <a:spcPct val="20000"/>
              </a:spcBef>
              <a:spcAft>
                <a:spcPts val="0"/>
              </a:spcAft>
              <a:buFont typeface="Wingdings" panose="05000000000000000000" pitchFamily="2" charset="2"/>
              <a:buChar char="Ø"/>
            </a:pPr>
            <a:r>
              <a:rPr lang="en-ZA" sz="2400" b="1" dirty="0">
                <a:solidFill>
                  <a:prstClr val="black"/>
                </a:solidFill>
                <a:latin typeface="+mj-lt"/>
              </a:rPr>
              <a:t>Speed ​​up the holding of the Government seminar or the Cabinet meeting at the Prime Minister’s Office to encourage the ministries to engage in the process;</a:t>
            </a:r>
          </a:p>
          <a:p>
            <a:pPr marL="342900" lvl="0" indent="-342900" algn="just">
              <a:lnSpc>
                <a:spcPct val="100000"/>
              </a:lnSpc>
              <a:spcBef>
                <a:spcPct val="20000"/>
              </a:spcBef>
              <a:spcAft>
                <a:spcPts val="0"/>
              </a:spcAft>
              <a:buFont typeface="Wingdings" panose="05000000000000000000" pitchFamily="2" charset="2"/>
              <a:buChar char="Ø"/>
            </a:pPr>
            <a:r>
              <a:rPr lang="en-ZA" sz="2400" b="1" dirty="0">
                <a:solidFill>
                  <a:prstClr val="black"/>
                </a:solidFill>
                <a:latin typeface="+mj-lt"/>
              </a:rPr>
              <a:t>Strengthen support for ministries during the preparation of their budget and provide a mechanism for an intra-annual review;</a:t>
            </a:r>
          </a:p>
          <a:p>
            <a:pPr marL="342900" lvl="0" indent="-342900" algn="just">
              <a:lnSpc>
                <a:spcPct val="100000"/>
              </a:lnSpc>
              <a:spcBef>
                <a:spcPct val="20000"/>
              </a:spcBef>
              <a:spcAft>
                <a:spcPts val="0"/>
              </a:spcAft>
              <a:buFont typeface="Wingdings" panose="05000000000000000000" pitchFamily="2" charset="2"/>
              <a:buChar char="Ø"/>
            </a:pPr>
            <a:r>
              <a:rPr lang="en-ZA" sz="2400" b="1" dirty="0">
                <a:solidFill>
                  <a:prstClr val="black"/>
                </a:solidFill>
                <a:latin typeface="+mj-lt"/>
              </a:rPr>
              <a:t>Accelerate the inclusion of these themes in the information system;</a:t>
            </a:r>
            <a:endParaRPr lang="fr-FR" dirty="0"/>
          </a:p>
        </p:txBody>
      </p:sp>
    </p:spTree>
    <p:extLst>
      <p:ext uri="{BB962C8B-B14F-4D97-AF65-F5344CB8AC3E}">
        <p14:creationId xmlns:p14="http://schemas.microsoft.com/office/powerpoint/2010/main" val="3604206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46EC04-FEE4-475A-9EB2-14A283000DBD}"/>
              </a:ext>
            </a:extLst>
          </p:cNvPr>
          <p:cNvSpPr>
            <a:spLocks noGrp="1"/>
          </p:cNvSpPr>
          <p:nvPr>
            <p:ph type="title"/>
          </p:nvPr>
        </p:nvSpPr>
        <p:spPr>
          <a:xfrm>
            <a:off x="1371600" y="685800"/>
            <a:ext cx="9601200" cy="732183"/>
          </a:xfrm>
        </p:spPr>
        <p:txBody>
          <a:bodyPr/>
          <a:lstStyle/>
          <a:p>
            <a:pPr algn="ctr"/>
            <a:r>
              <a:rPr lang="fr-FR" sz="2900" b="1" dirty="0" err="1">
                <a:solidFill>
                  <a:srgbClr val="0070C0"/>
                </a:solidFill>
              </a:rPr>
              <a:t>Recommendations</a:t>
            </a:r>
            <a:endParaRPr lang="fr-FR" dirty="0"/>
          </a:p>
        </p:txBody>
      </p:sp>
      <p:sp>
        <p:nvSpPr>
          <p:cNvPr id="3" name="Espace réservé du contenu 2">
            <a:extLst>
              <a:ext uri="{FF2B5EF4-FFF2-40B4-BE49-F238E27FC236}">
                <a16:creationId xmlns:a16="http://schemas.microsoft.com/office/drawing/2014/main" id="{54F87ACA-8046-41A8-B9BD-91477DE38F04}"/>
              </a:ext>
            </a:extLst>
          </p:cNvPr>
          <p:cNvSpPr>
            <a:spLocks noGrp="1"/>
          </p:cNvSpPr>
          <p:nvPr>
            <p:ph idx="1"/>
          </p:nvPr>
        </p:nvSpPr>
        <p:spPr>
          <a:xfrm>
            <a:off x="1371600" y="1417983"/>
            <a:ext cx="9601200" cy="4439477"/>
          </a:xfrm>
        </p:spPr>
        <p:txBody>
          <a:bodyPr/>
          <a:lstStyle/>
          <a:p>
            <a:pPr marL="342900" lvl="0" indent="-342900" algn="just">
              <a:lnSpc>
                <a:spcPct val="100000"/>
              </a:lnSpc>
              <a:spcBef>
                <a:spcPct val="20000"/>
              </a:spcBef>
              <a:spcAft>
                <a:spcPts val="0"/>
              </a:spcAft>
              <a:buFont typeface="Wingdings" panose="05000000000000000000" pitchFamily="2" charset="2"/>
              <a:buChar char="Ø"/>
            </a:pPr>
            <a:r>
              <a:rPr lang="en-ZA" sz="2200" b="1" dirty="0">
                <a:solidFill>
                  <a:prstClr val="black"/>
                </a:solidFill>
              </a:rPr>
              <a:t>Strengthen the coordination of the process at the level of the ministries. Gender promotion units must play their role;</a:t>
            </a:r>
          </a:p>
          <a:p>
            <a:pPr marL="342900" lvl="0" indent="-342900" algn="just">
              <a:lnSpc>
                <a:spcPct val="100000"/>
              </a:lnSpc>
              <a:spcBef>
                <a:spcPct val="20000"/>
              </a:spcBef>
              <a:spcAft>
                <a:spcPts val="0"/>
              </a:spcAft>
              <a:buFont typeface="Wingdings" panose="05000000000000000000" pitchFamily="2" charset="2"/>
              <a:buChar char="Ø"/>
            </a:pPr>
            <a:r>
              <a:rPr lang="en-ZA" sz="2200" b="1" dirty="0">
                <a:solidFill>
                  <a:prstClr val="black"/>
                </a:solidFill>
              </a:rPr>
              <a:t>Organise specific training sessions for budget programme managers in which the Secretaries General of the ministries will partake.</a:t>
            </a:r>
            <a:endParaRPr lang="fr-FR" dirty="0"/>
          </a:p>
        </p:txBody>
      </p:sp>
    </p:spTree>
    <p:extLst>
      <p:ext uri="{BB962C8B-B14F-4D97-AF65-F5344CB8AC3E}">
        <p14:creationId xmlns:p14="http://schemas.microsoft.com/office/powerpoint/2010/main" val="56684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E894DFC-F29B-4E39-9BB8-AE904E1BD099}"/>
              </a:ext>
            </a:extLst>
          </p:cNvPr>
          <p:cNvSpPr/>
          <p:nvPr/>
        </p:nvSpPr>
        <p:spPr>
          <a:xfrm>
            <a:off x="2181012" y="2951946"/>
            <a:ext cx="9530963" cy="954107"/>
          </a:xfrm>
          <a:prstGeom prst="rect">
            <a:avLst/>
          </a:prstGeom>
        </p:spPr>
        <p:txBody>
          <a:bodyPr wrap="square">
            <a:spAutoFit/>
          </a:bodyPr>
          <a:lstStyle/>
          <a:p>
            <a:pPr algn="ctr" defTabSz="914400"/>
            <a:r>
              <a:rPr lang="fr-FR" sz="2800" b="1" i="1" dirty="0" err="1">
                <a:solidFill>
                  <a:srgbClr val="3333FF"/>
                </a:solidFill>
                <a:latin typeface="Algerian" panose="04020705040A02060702" pitchFamily="82" charset="0"/>
                <a:cs typeface="Arial" panose="020B0604020202020204" pitchFamily="34" charset="0"/>
              </a:rPr>
              <a:t>Thank</a:t>
            </a:r>
            <a:r>
              <a:rPr lang="fr-FR" sz="2800" b="1" i="1" dirty="0">
                <a:solidFill>
                  <a:srgbClr val="3333FF"/>
                </a:solidFill>
                <a:latin typeface="Algerian" panose="04020705040A02060702" pitchFamily="82" charset="0"/>
                <a:cs typeface="Arial" panose="020B0604020202020204" pitchFamily="34" charset="0"/>
              </a:rPr>
              <a:t> </a:t>
            </a:r>
            <a:r>
              <a:rPr lang="fr-FR" sz="2800" b="1" i="1" dirty="0" err="1">
                <a:solidFill>
                  <a:srgbClr val="3333FF"/>
                </a:solidFill>
                <a:latin typeface="Algerian" panose="04020705040A02060702" pitchFamily="82" charset="0"/>
                <a:cs typeface="Arial" panose="020B0604020202020204" pitchFamily="34" charset="0"/>
              </a:rPr>
              <a:t>you</a:t>
            </a:r>
            <a:r>
              <a:rPr lang="fr-FR" sz="2800" b="1" i="1" dirty="0">
                <a:solidFill>
                  <a:srgbClr val="3333FF"/>
                </a:solidFill>
                <a:latin typeface="Algerian" panose="04020705040A02060702" pitchFamily="82" charset="0"/>
                <a:cs typeface="Arial" panose="020B0604020202020204" pitchFamily="34" charset="0"/>
              </a:rPr>
              <a:t> for </a:t>
            </a:r>
            <a:r>
              <a:rPr lang="fr-FR" sz="2800" b="1" i="1" dirty="0" err="1">
                <a:solidFill>
                  <a:srgbClr val="3333FF"/>
                </a:solidFill>
                <a:latin typeface="Algerian" panose="04020705040A02060702" pitchFamily="82" charset="0"/>
                <a:cs typeface="Arial" panose="020B0604020202020204" pitchFamily="34" charset="0"/>
              </a:rPr>
              <a:t>your</a:t>
            </a:r>
            <a:r>
              <a:rPr lang="fr-FR" sz="2800" b="1" i="1" dirty="0">
                <a:solidFill>
                  <a:srgbClr val="3333FF"/>
                </a:solidFill>
                <a:latin typeface="Algerian" panose="04020705040A02060702" pitchFamily="82" charset="0"/>
                <a:cs typeface="Arial" panose="020B0604020202020204" pitchFamily="34" charset="0"/>
              </a:rPr>
              <a:t> attention</a:t>
            </a:r>
          </a:p>
          <a:p>
            <a:pPr algn="ctr" defTabSz="914400"/>
            <a:endParaRPr lang="fr-FR" sz="2800" b="1" i="1" dirty="0">
              <a:solidFill>
                <a:srgbClr val="3333FF"/>
              </a:solidFill>
              <a:latin typeface="Algerian" panose="04020705040A02060702" pitchFamily="82" charset="0"/>
              <a:cs typeface="Arial" panose="020B0604020202020204" pitchFamily="34" charset="0"/>
            </a:endParaRPr>
          </a:p>
        </p:txBody>
      </p:sp>
    </p:spTree>
    <p:extLst>
      <p:ext uri="{BB962C8B-B14F-4D97-AF65-F5344CB8AC3E}">
        <p14:creationId xmlns:p14="http://schemas.microsoft.com/office/powerpoint/2010/main" val="3735758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CD4501-4C58-48F8-9508-7C837A46360F}"/>
              </a:ext>
            </a:extLst>
          </p:cNvPr>
          <p:cNvSpPr>
            <a:spLocks noGrp="1"/>
          </p:cNvSpPr>
          <p:nvPr>
            <p:ph type="title"/>
          </p:nvPr>
        </p:nvSpPr>
        <p:spPr/>
        <p:txBody>
          <a:bodyPr/>
          <a:lstStyle/>
          <a:p>
            <a:r>
              <a:rPr lang="fr-FR" dirty="0"/>
              <a:t>Content</a:t>
            </a:r>
          </a:p>
        </p:txBody>
      </p:sp>
      <p:sp>
        <p:nvSpPr>
          <p:cNvPr id="3" name="Espace réservé du contenu 2">
            <a:extLst>
              <a:ext uri="{FF2B5EF4-FFF2-40B4-BE49-F238E27FC236}">
                <a16:creationId xmlns:a16="http://schemas.microsoft.com/office/drawing/2014/main" id="{D8847417-0B67-436C-AD9C-ABC076B3BB00}"/>
              </a:ext>
            </a:extLst>
          </p:cNvPr>
          <p:cNvSpPr>
            <a:spLocks noGrp="1"/>
          </p:cNvSpPr>
          <p:nvPr>
            <p:ph idx="1"/>
          </p:nvPr>
        </p:nvSpPr>
        <p:spPr/>
        <p:txBody>
          <a:bodyPr/>
          <a:lstStyle/>
          <a:p>
            <a:r>
              <a:rPr lang="en-ZA" b="1" dirty="0"/>
              <a:t>Recall the Gender-Responsive Budgeting (GRB) approach in Burkina Faso</a:t>
            </a:r>
          </a:p>
          <a:p>
            <a:r>
              <a:rPr lang="en-ZA" b="1" dirty="0"/>
              <a:t>Present the key findings of the initiatives undertaken in 2020</a:t>
            </a:r>
            <a:endParaRPr lang="fr-FR" dirty="0"/>
          </a:p>
        </p:txBody>
      </p:sp>
    </p:spTree>
    <p:extLst>
      <p:ext uri="{BB962C8B-B14F-4D97-AF65-F5344CB8AC3E}">
        <p14:creationId xmlns:p14="http://schemas.microsoft.com/office/powerpoint/2010/main" val="2312110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B71BB3-C9B0-42F1-B795-358F15A8DD98}"/>
              </a:ext>
            </a:extLst>
          </p:cNvPr>
          <p:cNvSpPr>
            <a:spLocks noGrp="1"/>
          </p:cNvSpPr>
          <p:nvPr>
            <p:ph type="title"/>
          </p:nvPr>
        </p:nvSpPr>
        <p:spPr>
          <a:xfrm>
            <a:off x="1371600" y="685800"/>
            <a:ext cx="9601200" cy="1129748"/>
          </a:xfrm>
        </p:spPr>
        <p:txBody>
          <a:bodyPr/>
          <a:lstStyle/>
          <a:p>
            <a:r>
              <a:rPr lang="it-IT" dirty="0"/>
              <a:t>The concept of gender in Burkina Faso</a:t>
            </a:r>
            <a:endParaRPr lang="fr-FR" dirty="0"/>
          </a:p>
        </p:txBody>
      </p:sp>
      <p:sp>
        <p:nvSpPr>
          <p:cNvPr id="3" name="Espace réservé du contenu 2">
            <a:extLst>
              <a:ext uri="{FF2B5EF4-FFF2-40B4-BE49-F238E27FC236}">
                <a16:creationId xmlns:a16="http://schemas.microsoft.com/office/drawing/2014/main" id="{33475EFF-1A4B-41A9-BFD2-D496FED9432B}"/>
              </a:ext>
            </a:extLst>
          </p:cNvPr>
          <p:cNvSpPr>
            <a:spLocks noGrp="1"/>
          </p:cNvSpPr>
          <p:nvPr>
            <p:ph idx="1"/>
          </p:nvPr>
        </p:nvSpPr>
        <p:spPr/>
        <p:txBody>
          <a:bodyPr/>
          <a:lstStyle/>
          <a:p>
            <a:pPr>
              <a:lnSpc>
                <a:spcPct val="150000"/>
              </a:lnSpc>
            </a:pPr>
            <a:r>
              <a:rPr lang="fr-FR" sz="2100" b="1" dirty="0"/>
              <a:t>In Burkina Faso  </a:t>
            </a:r>
          </a:p>
          <a:p>
            <a:pPr marL="0" indent="0" algn="just">
              <a:lnSpc>
                <a:spcPct val="150000"/>
              </a:lnSpc>
              <a:buNone/>
            </a:pPr>
            <a:r>
              <a:rPr lang="en-ZA" sz="2100" b="1" dirty="0"/>
              <a:t>"Gender must be </a:t>
            </a:r>
            <a:r>
              <a:rPr lang="en-ZA" sz="2100" b="1" dirty="0" err="1"/>
              <a:t>analyzed</a:t>
            </a:r>
            <a:r>
              <a:rPr lang="en-ZA" sz="2100" b="1" dirty="0"/>
              <a:t> from the perspective of inequalities and disparities between men and women by examining different social categories with the aim of achieving greater social justice and equitable development." (PNG 2009-2019, taken over by the SNG 2020-2024)</a:t>
            </a:r>
            <a:endParaRPr lang="fr-FR" dirty="0"/>
          </a:p>
        </p:txBody>
      </p:sp>
    </p:spTree>
    <p:extLst>
      <p:ext uri="{BB962C8B-B14F-4D97-AF65-F5344CB8AC3E}">
        <p14:creationId xmlns:p14="http://schemas.microsoft.com/office/powerpoint/2010/main" val="625268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68FA1BB-C2A0-4148-A670-0769F9EC3B87}"/>
              </a:ext>
            </a:extLst>
          </p:cNvPr>
          <p:cNvSpPr>
            <a:spLocks noGrp="1"/>
          </p:cNvSpPr>
          <p:nvPr>
            <p:ph idx="1"/>
          </p:nvPr>
        </p:nvSpPr>
        <p:spPr>
          <a:xfrm>
            <a:off x="1371600" y="1325217"/>
            <a:ext cx="9601200" cy="4542183"/>
          </a:xfrm>
        </p:spPr>
        <p:txBody>
          <a:bodyPr>
            <a:normAutofit/>
          </a:bodyPr>
          <a:lstStyle/>
          <a:p>
            <a:pPr algn="just"/>
            <a:r>
              <a:rPr lang="en-ZA" b="1" dirty="0"/>
              <a:t>In Burkina Faso, the NGP (National Gender Policy) assessment shows that gender inequalities are still a matter of concern and in all areas of development.</a:t>
            </a:r>
          </a:p>
          <a:p>
            <a:pPr marL="0" indent="0" algn="just">
              <a:buNone/>
            </a:pPr>
            <a:r>
              <a:rPr lang="fr-FR" b="1" dirty="0" err="1"/>
              <a:t>Which</a:t>
            </a:r>
            <a:r>
              <a:rPr lang="fr-FR" b="1" dirty="0"/>
              <a:t> </a:t>
            </a:r>
            <a:r>
              <a:rPr lang="fr-FR" b="1" dirty="0" err="1"/>
              <a:t>explains</a:t>
            </a:r>
            <a:r>
              <a:rPr lang="fr-FR" b="1" dirty="0"/>
              <a:t> the importance of:</a:t>
            </a:r>
          </a:p>
          <a:p>
            <a:pPr>
              <a:buFont typeface="Arial" panose="020B0604020202020204" pitchFamily="34" charset="0"/>
              <a:buChar char="•"/>
            </a:pPr>
            <a:r>
              <a:rPr lang="en-ZA" b="1" dirty="0"/>
              <a:t>The ministry to ensure compliance of its commitments towards its target audience to reduce gender inequalities, and capitalize on its contribution to the government's overall commitment.</a:t>
            </a:r>
          </a:p>
          <a:p>
            <a:pPr>
              <a:buFont typeface="Arial" panose="020B0604020202020204" pitchFamily="34" charset="0"/>
              <a:buChar char="•"/>
            </a:pPr>
            <a:r>
              <a:rPr lang="en-ZA" b="1" dirty="0"/>
              <a:t>The parliament to ensure parliamentary authorization and to exercise its control over government actions as to taking into account the priority needs of the populations.</a:t>
            </a:r>
          </a:p>
          <a:p>
            <a:pPr>
              <a:buFont typeface="Arial" panose="020B0604020202020204" pitchFamily="34" charset="0"/>
              <a:buChar char="•"/>
            </a:pPr>
            <a:r>
              <a:rPr lang="en-ZA" b="1" dirty="0"/>
              <a:t>The citizen to be informed of the actions of each ministry to reduce gender inequalities.</a:t>
            </a:r>
            <a:endParaRPr lang="fr-FR" dirty="0"/>
          </a:p>
        </p:txBody>
      </p:sp>
    </p:spTree>
    <p:extLst>
      <p:ext uri="{BB962C8B-B14F-4D97-AF65-F5344CB8AC3E}">
        <p14:creationId xmlns:p14="http://schemas.microsoft.com/office/powerpoint/2010/main" val="384590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0452562-EA1C-42FE-A283-20E4FEAEF29D}"/>
              </a:ext>
            </a:extLst>
          </p:cNvPr>
          <p:cNvSpPr>
            <a:spLocks noGrp="1"/>
          </p:cNvSpPr>
          <p:nvPr>
            <p:ph idx="1"/>
          </p:nvPr>
        </p:nvSpPr>
        <p:spPr>
          <a:xfrm>
            <a:off x="1371600" y="689113"/>
            <a:ext cx="9601200" cy="5178287"/>
          </a:xfrm>
        </p:spPr>
        <p:txBody>
          <a:bodyPr/>
          <a:lstStyle/>
          <a:p>
            <a:pPr algn="just">
              <a:lnSpc>
                <a:spcPct val="150000"/>
              </a:lnSpc>
            </a:pPr>
            <a:r>
              <a:rPr lang="en-ZA" sz="2100" b="1" dirty="0"/>
              <a:t>In the context of gender-responsive budgeting, the ministries that carry the related public policies are responsible for the budget programmes that take this theme into account, the other ministries being able to contribute to it through specific actions.</a:t>
            </a:r>
          </a:p>
          <a:p>
            <a:pPr algn="just">
              <a:lnSpc>
                <a:spcPct val="150000"/>
              </a:lnSpc>
            </a:pPr>
            <a:r>
              <a:rPr lang="en-ZA" sz="2100" b="1" dirty="0"/>
              <a:t>NB: Whether the ministry is carrying out a programme, an action or simply an activity that has repercussions on gender, it must define indicators that will allow its contribution to the national or sectoral objectives set on gender to be measured.</a:t>
            </a:r>
          </a:p>
          <a:p>
            <a:pPr algn="just">
              <a:lnSpc>
                <a:spcPct val="150000"/>
              </a:lnSpc>
            </a:pPr>
            <a:r>
              <a:rPr lang="en-ZA" sz="2100" b="1" dirty="0"/>
              <a:t>All departments are engaged in the GRB process.</a:t>
            </a:r>
            <a:endParaRPr lang="fr-FR" dirty="0"/>
          </a:p>
        </p:txBody>
      </p:sp>
    </p:spTree>
    <p:extLst>
      <p:ext uri="{BB962C8B-B14F-4D97-AF65-F5344CB8AC3E}">
        <p14:creationId xmlns:p14="http://schemas.microsoft.com/office/powerpoint/2010/main" val="248690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EE188D-5EEE-4A2C-8982-EFAAEC8326BC}"/>
              </a:ext>
            </a:extLst>
          </p:cNvPr>
          <p:cNvSpPr>
            <a:spLocks noGrp="1"/>
          </p:cNvSpPr>
          <p:nvPr>
            <p:ph type="title"/>
          </p:nvPr>
        </p:nvSpPr>
        <p:spPr>
          <a:xfrm>
            <a:off x="1371599" y="685800"/>
            <a:ext cx="9839739" cy="838200"/>
          </a:xfrm>
        </p:spPr>
        <p:txBody>
          <a:bodyPr/>
          <a:lstStyle/>
          <a:p>
            <a:r>
              <a:rPr lang="fr-FR" dirty="0"/>
              <a:t>The GRB </a:t>
            </a:r>
            <a:r>
              <a:rPr lang="fr-FR" dirty="0" err="1"/>
              <a:t>approach</a:t>
            </a:r>
            <a:r>
              <a:rPr lang="fr-FR" dirty="0"/>
              <a:t> in Burkina Faso</a:t>
            </a:r>
          </a:p>
        </p:txBody>
      </p:sp>
      <p:sp>
        <p:nvSpPr>
          <p:cNvPr id="3" name="Espace réservé du contenu 2">
            <a:extLst>
              <a:ext uri="{FF2B5EF4-FFF2-40B4-BE49-F238E27FC236}">
                <a16:creationId xmlns:a16="http://schemas.microsoft.com/office/drawing/2014/main" id="{1086E4C0-D6A5-4C38-BA4A-868783D15ED1}"/>
              </a:ext>
            </a:extLst>
          </p:cNvPr>
          <p:cNvSpPr>
            <a:spLocks noGrp="1"/>
          </p:cNvSpPr>
          <p:nvPr>
            <p:ph idx="1"/>
          </p:nvPr>
        </p:nvSpPr>
        <p:spPr>
          <a:xfrm>
            <a:off x="1371600" y="1524000"/>
            <a:ext cx="9601200" cy="4770783"/>
          </a:xfrm>
        </p:spPr>
        <p:txBody>
          <a:bodyPr>
            <a:normAutofit fontScale="62500" lnSpcReduction="20000"/>
          </a:bodyPr>
          <a:lstStyle/>
          <a:p>
            <a:pPr algn="just">
              <a:lnSpc>
                <a:spcPct val="170000"/>
              </a:lnSpc>
            </a:pPr>
            <a:r>
              <a:rPr lang="en-ZA" sz="3000" b="1" dirty="0"/>
              <a:t>Gender-responsive budgeting has been operational in Burkina Faso since 2019 at the level of the State budget. It is led by the Ministry of Finance and that of Women. Following a results-based management approach, the country has opted for a principle of gradual changeover by different ministries.</a:t>
            </a:r>
          </a:p>
          <a:p>
            <a:pPr algn="just">
              <a:lnSpc>
                <a:spcPct val="170000"/>
              </a:lnSpc>
            </a:pPr>
            <a:r>
              <a:rPr lang="en-ZA" sz="3000" b="1" dirty="0"/>
              <a:t>This principle made it possible to take into account six (06) ministries in 2019, eighteen (18) in 2020 and twenty (20) for the year 2021. Today, Burkina Faso is about to cover all ministerial departments.</a:t>
            </a:r>
          </a:p>
          <a:p>
            <a:pPr algn="just">
              <a:lnSpc>
                <a:spcPct val="170000"/>
              </a:lnSpc>
            </a:pPr>
            <a:r>
              <a:rPr lang="en-ZA" sz="3000" b="1" dirty="0"/>
              <a:t>Indeed, all ministerial departments will be affected by GRB in 2022.</a:t>
            </a:r>
          </a:p>
          <a:p>
            <a:pPr algn="just">
              <a:lnSpc>
                <a:spcPct val="170000"/>
              </a:lnSpc>
            </a:pPr>
            <a:r>
              <a:rPr lang="en-ZA" sz="3000" b="1" dirty="0"/>
              <a:t>How was this approach operationalized in Burkina Faso?</a:t>
            </a:r>
            <a:endParaRPr lang="fr-FR" dirty="0"/>
          </a:p>
        </p:txBody>
      </p:sp>
    </p:spTree>
    <p:extLst>
      <p:ext uri="{BB962C8B-B14F-4D97-AF65-F5344CB8AC3E}">
        <p14:creationId xmlns:p14="http://schemas.microsoft.com/office/powerpoint/2010/main" val="7628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4221302900"/>
              </p:ext>
            </p:extLst>
          </p:nvPr>
        </p:nvGraphicFramePr>
        <p:xfrm>
          <a:off x="119270" y="945303"/>
          <a:ext cx="12072730" cy="5912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0"/>
          </p:nvPr>
        </p:nvSpPr>
        <p:spPr/>
        <p:txBody>
          <a:bodyPr/>
          <a:lstStyle/>
          <a:p>
            <a:pPr defTabSz="914400">
              <a:defRPr/>
            </a:pPr>
            <a:fld id="{FB0F4415-8B56-49F8-BC41-357FDB06D241}" type="slidenum">
              <a:rPr lang="fr-FR">
                <a:solidFill>
                  <a:prstClr val="black">
                    <a:tint val="75000"/>
                  </a:prstClr>
                </a:solidFill>
                <a:latin typeface="Calibri"/>
              </a:rPr>
              <a:pPr defTabSz="914400">
                <a:defRPr/>
              </a:pPr>
              <a:t>7</a:t>
            </a:fld>
            <a:endParaRPr lang="fr-FR">
              <a:solidFill>
                <a:prstClr val="black">
                  <a:tint val="75000"/>
                </a:prstClr>
              </a:solidFill>
              <a:latin typeface="Calibri"/>
            </a:endParaRPr>
          </a:p>
        </p:txBody>
      </p:sp>
      <p:sp>
        <p:nvSpPr>
          <p:cNvPr id="5" name="Organigramme : Stockage à accès séquentiel 4"/>
          <p:cNvSpPr/>
          <p:nvPr/>
        </p:nvSpPr>
        <p:spPr>
          <a:xfrm>
            <a:off x="4114800" y="332656"/>
            <a:ext cx="5005536" cy="612648"/>
          </a:xfrm>
          <a:prstGeom prst="flowChartMagnetic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2400" b="1" dirty="0">
                <a:solidFill>
                  <a:prstClr val="white"/>
                </a:solidFill>
                <a:latin typeface="Calibri"/>
              </a:rPr>
              <a:t>How?</a:t>
            </a:r>
          </a:p>
        </p:txBody>
      </p:sp>
      <p:sp>
        <p:nvSpPr>
          <p:cNvPr id="8" name="Pentagone 7"/>
          <p:cNvSpPr/>
          <p:nvPr/>
        </p:nvSpPr>
        <p:spPr>
          <a:xfrm>
            <a:off x="1165177" y="2659995"/>
            <a:ext cx="2717710" cy="1981665"/>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en-ZA" b="1" dirty="0">
                <a:solidFill>
                  <a:prstClr val="black"/>
                </a:solidFill>
                <a:latin typeface="Calibri"/>
              </a:rPr>
              <a:t>Different level of consideration depending on the ministry</a:t>
            </a:r>
            <a:endParaRPr lang="fr-FR" b="1" dirty="0">
              <a:solidFill>
                <a:prstClr val="black"/>
              </a:solidFill>
              <a:latin typeface="Calibri"/>
            </a:endParaRPr>
          </a:p>
        </p:txBody>
      </p:sp>
    </p:spTree>
    <p:extLst>
      <p:ext uri="{BB962C8B-B14F-4D97-AF65-F5344CB8AC3E}">
        <p14:creationId xmlns:p14="http://schemas.microsoft.com/office/powerpoint/2010/main" val="3010964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2256222063"/>
              </p:ext>
            </p:extLst>
          </p:nvPr>
        </p:nvGraphicFramePr>
        <p:xfrm>
          <a:off x="212035" y="945304"/>
          <a:ext cx="11728174" cy="5912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0"/>
          </p:nvPr>
        </p:nvSpPr>
        <p:spPr/>
        <p:txBody>
          <a:bodyPr/>
          <a:lstStyle/>
          <a:p>
            <a:pPr defTabSz="914400">
              <a:defRPr/>
            </a:pPr>
            <a:fld id="{FB0F4415-8B56-49F8-BC41-357FDB06D241}" type="slidenum">
              <a:rPr lang="fr-FR">
                <a:solidFill>
                  <a:prstClr val="black">
                    <a:tint val="75000"/>
                  </a:prstClr>
                </a:solidFill>
                <a:latin typeface="Calibri"/>
              </a:rPr>
              <a:pPr defTabSz="914400">
                <a:defRPr/>
              </a:pPr>
              <a:t>8</a:t>
            </a:fld>
            <a:endParaRPr lang="fr-FR">
              <a:solidFill>
                <a:prstClr val="black">
                  <a:tint val="75000"/>
                </a:prstClr>
              </a:solidFill>
              <a:latin typeface="Calibri"/>
            </a:endParaRPr>
          </a:p>
        </p:txBody>
      </p:sp>
      <p:sp>
        <p:nvSpPr>
          <p:cNvPr id="5" name="Organigramme : Stockage à accès séquentiel 4"/>
          <p:cNvSpPr/>
          <p:nvPr/>
        </p:nvSpPr>
        <p:spPr>
          <a:xfrm>
            <a:off x="4114800" y="332656"/>
            <a:ext cx="5005536" cy="612648"/>
          </a:xfrm>
          <a:prstGeom prst="flowChartMagnetic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2400" b="1" dirty="0">
                <a:solidFill>
                  <a:prstClr val="white"/>
                </a:solidFill>
                <a:latin typeface="Calibri"/>
              </a:rPr>
              <a:t>How?</a:t>
            </a:r>
          </a:p>
        </p:txBody>
      </p:sp>
      <p:sp>
        <p:nvSpPr>
          <p:cNvPr id="8" name="Pentagone 7"/>
          <p:cNvSpPr/>
          <p:nvPr/>
        </p:nvSpPr>
        <p:spPr>
          <a:xfrm>
            <a:off x="1205949" y="2420889"/>
            <a:ext cx="2690190" cy="1981665"/>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b="1" dirty="0">
                <a:solidFill>
                  <a:prstClr val="black"/>
                </a:solidFill>
                <a:latin typeface="Calibri"/>
              </a:rPr>
              <a:t>A </a:t>
            </a:r>
            <a:r>
              <a:rPr lang="fr-FR" b="1" dirty="0" err="1">
                <a:solidFill>
                  <a:prstClr val="black"/>
                </a:solidFill>
                <a:latin typeface="Calibri"/>
              </a:rPr>
              <a:t>gradual</a:t>
            </a:r>
            <a:r>
              <a:rPr lang="fr-FR" b="1" dirty="0">
                <a:solidFill>
                  <a:prstClr val="black"/>
                </a:solidFill>
                <a:latin typeface="Calibri"/>
              </a:rPr>
              <a:t> process</a:t>
            </a:r>
          </a:p>
        </p:txBody>
      </p:sp>
      <p:cxnSp>
        <p:nvCxnSpPr>
          <p:cNvPr id="6" name="Connecteur droit avec flèche 5"/>
          <p:cNvCxnSpPr/>
          <p:nvPr/>
        </p:nvCxnSpPr>
        <p:spPr>
          <a:xfrm>
            <a:off x="6214674" y="2564904"/>
            <a:ext cx="889439" cy="5040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6727400" y="4176196"/>
            <a:ext cx="808760" cy="43472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Flèche courbée vers la gauche 12"/>
          <p:cNvSpPr/>
          <p:nvPr/>
        </p:nvSpPr>
        <p:spPr>
          <a:xfrm>
            <a:off x="10056441" y="2060848"/>
            <a:ext cx="539551" cy="4032448"/>
          </a:xfrm>
          <a:prstGeom prst="curvedLeftArrow">
            <a:avLst>
              <a:gd name="adj1" fmla="val 25000"/>
              <a:gd name="adj2" fmla="val 50000"/>
              <a:gd name="adj3" fmla="val 29098"/>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fr-FR">
              <a:solidFill>
                <a:prstClr val="black"/>
              </a:solidFill>
              <a:latin typeface="Calibri"/>
            </a:endParaRPr>
          </a:p>
        </p:txBody>
      </p:sp>
      <p:sp>
        <p:nvSpPr>
          <p:cNvPr id="14" name="Flèche courbée vers la gauche 13"/>
          <p:cNvSpPr/>
          <p:nvPr/>
        </p:nvSpPr>
        <p:spPr>
          <a:xfrm>
            <a:off x="10056441" y="2060848"/>
            <a:ext cx="539551" cy="2016224"/>
          </a:xfrm>
          <a:prstGeom prst="curvedLeftArrow">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fr-FR">
              <a:solidFill>
                <a:prstClr val="black"/>
              </a:solidFill>
              <a:latin typeface="Calibri"/>
            </a:endParaRPr>
          </a:p>
        </p:txBody>
      </p:sp>
    </p:spTree>
    <p:extLst>
      <p:ext uri="{BB962C8B-B14F-4D97-AF65-F5344CB8AC3E}">
        <p14:creationId xmlns:p14="http://schemas.microsoft.com/office/powerpoint/2010/main" val="20185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uage 1"/>
          <p:cNvSpPr/>
          <p:nvPr/>
        </p:nvSpPr>
        <p:spPr>
          <a:xfrm>
            <a:off x="1919536" y="0"/>
            <a:ext cx="8579296" cy="1052736"/>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3600" dirty="0">
                <a:solidFill>
                  <a:prstClr val="white"/>
                </a:solidFill>
                <a:latin typeface="Calibri"/>
              </a:rPr>
              <a:t>The </a:t>
            </a:r>
            <a:r>
              <a:rPr lang="fr-FR" sz="3600" dirty="0" err="1">
                <a:solidFill>
                  <a:prstClr val="white"/>
                </a:solidFill>
                <a:latin typeface="Calibri"/>
              </a:rPr>
              <a:t>current</a:t>
            </a:r>
            <a:r>
              <a:rPr lang="fr-FR" sz="3600" dirty="0">
                <a:solidFill>
                  <a:prstClr val="white"/>
                </a:solidFill>
                <a:latin typeface="Calibri"/>
              </a:rPr>
              <a:t> situation?</a:t>
            </a:r>
          </a:p>
        </p:txBody>
      </p:sp>
      <p:sp>
        <p:nvSpPr>
          <p:cNvPr id="7" name="Organigramme : Stockage à accès direct 6"/>
          <p:cNvSpPr/>
          <p:nvPr/>
        </p:nvSpPr>
        <p:spPr>
          <a:xfrm>
            <a:off x="1524000" y="1196752"/>
            <a:ext cx="8579296" cy="5092998"/>
          </a:xfrm>
          <a:prstGeom prst="flowChartMagneticDrum">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defTabSz="914400">
              <a:buFont typeface="Wingdings" panose="05000000000000000000" pitchFamily="2" charset="2"/>
              <a:buChar char="ü"/>
            </a:pPr>
            <a:r>
              <a:rPr lang="fr-FR" sz="2800" dirty="0" err="1">
                <a:solidFill>
                  <a:srgbClr val="002060"/>
                </a:solidFill>
                <a:latin typeface="Calibri"/>
              </a:rPr>
              <a:t>Elaborated</a:t>
            </a:r>
            <a:r>
              <a:rPr lang="fr-FR" sz="2800" dirty="0">
                <a:solidFill>
                  <a:srgbClr val="002060"/>
                </a:solidFill>
                <a:latin typeface="Calibri"/>
              </a:rPr>
              <a:t> </a:t>
            </a:r>
            <a:r>
              <a:rPr lang="fr-FR" sz="2800" dirty="0" err="1">
                <a:solidFill>
                  <a:srgbClr val="002060"/>
                </a:solidFill>
                <a:latin typeface="Calibri"/>
              </a:rPr>
              <a:t>tools</a:t>
            </a:r>
            <a:endParaRPr lang="fr-FR" sz="2800" dirty="0">
              <a:solidFill>
                <a:srgbClr val="002060"/>
              </a:solidFill>
              <a:latin typeface="Calibri"/>
            </a:endParaRPr>
          </a:p>
          <a:p>
            <a:pPr marL="457200" indent="-457200" defTabSz="914400">
              <a:buFont typeface="Wingdings" panose="05000000000000000000" pitchFamily="2" charset="2"/>
              <a:buChar char="ü"/>
            </a:pPr>
            <a:r>
              <a:rPr lang="en-ZA" sz="2800" dirty="0">
                <a:solidFill>
                  <a:srgbClr val="002060"/>
                </a:solidFill>
                <a:latin typeface="Calibri"/>
              </a:rPr>
              <a:t>Trained actors (ministries, National Assembly, Courts of Auditors, CSOs, PTF;</a:t>
            </a:r>
          </a:p>
          <a:p>
            <a:pPr marL="457200" indent="-457200" algn="just" defTabSz="914400">
              <a:buFont typeface="Wingdings" panose="05000000000000000000" pitchFamily="2" charset="2"/>
              <a:buChar char="ü"/>
            </a:pPr>
            <a:r>
              <a:rPr lang="en-ZA" sz="2800" dirty="0">
                <a:solidFill>
                  <a:srgbClr val="002060"/>
                </a:solidFill>
                <a:latin typeface="Calibri"/>
              </a:rPr>
              <a:t>Legitimation through the budget circular</a:t>
            </a:r>
            <a:endParaRPr lang="fr-FR" sz="2800" dirty="0">
              <a:solidFill>
                <a:srgbClr val="002060"/>
              </a:solidFill>
              <a:latin typeface="Calibri"/>
            </a:endParaRPr>
          </a:p>
        </p:txBody>
      </p:sp>
      <p:sp>
        <p:nvSpPr>
          <p:cNvPr id="8" name="Organigramme : Connecteur 7"/>
          <p:cNvSpPr/>
          <p:nvPr/>
        </p:nvSpPr>
        <p:spPr>
          <a:xfrm>
            <a:off x="7216586" y="1308697"/>
            <a:ext cx="3451415" cy="4948982"/>
          </a:xfrm>
          <a:prstGeom prst="flowChartConnector">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2800" dirty="0">
                <a:solidFill>
                  <a:prstClr val="black"/>
                </a:solidFill>
                <a:latin typeface="Calibri"/>
              </a:rPr>
              <a:t>20 </a:t>
            </a:r>
            <a:r>
              <a:rPr lang="fr-FR" sz="2800" dirty="0" err="1">
                <a:solidFill>
                  <a:prstClr val="black"/>
                </a:solidFill>
                <a:latin typeface="Calibri"/>
              </a:rPr>
              <a:t>ministries</a:t>
            </a:r>
            <a:r>
              <a:rPr lang="fr-FR" sz="2800" dirty="0">
                <a:solidFill>
                  <a:prstClr val="black"/>
                </a:solidFill>
                <a:latin typeface="Calibri"/>
              </a:rPr>
              <a:t> </a:t>
            </a:r>
            <a:r>
              <a:rPr lang="fr-FR" sz="2800" dirty="0" err="1">
                <a:solidFill>
                  <a:prstClr val="black"/>
                </a:solidFill>
                <a:latin typeface="Calibri"/>
              </a:rPr>
              <a:t>concerned</a:t>
            </a:r>
            <a:r>
              <a:rPr lang="fr-FR" sz="2800" dirty="0">
                <a:solidFill>
                  <a:prstClr val="black"/>
                </a:solidFill>
                <a:latin typeface="Calibri"/>
              </a:rPr>
              <a:t> (2021)</a:t>
            </a:r>
          </a:p>
        </p:txBody>
      </p:sp>
    </p:spTree>
    <p:extLst>
      <p:ext uri="{BB962C8B-B14F-4D97-AF65-F5344CB8AC3E}">
        <p14:creationId xmlns:p14="http://schemas.microsoft.com/office/powerpoint/2010/main" val="12116050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ognage">
  <a:themeElements>
    <a:clrScheme name="Rognage">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Rogn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gn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TotalTime>349</TotalTime>
  <Words>837</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Algerian</vt:lpstr>
      <vt:lpstr>Arial</vt:lpstr>
      <vt:lpstr>Calibri</vt:lpstr>
      <vt:lpstr>Franklin Gothic Book</vt:lpstr>
      <vt:lpstr>Wingdings</vt:lpstr>
      <vt:lpstr>Thème Office</vt:lpstr>
      <vt:lpstr>Rognage</vt:lpstr>
      <vt:lpstr>    MINISTRY OF ECONOMY, FINANCE AND DEVELOPMENT ----------  GENERAL SECRETARIAT -----------------------------   BUDGET DIRECTORATE-GENERAL  </vt:lpstr>
      <vt:lpstr>Content</vt:lpstr>
      <vt:lpstr>The concept of gender in Burkina Faso</vt:lpstr>
      <vt:lpstr>PowerPoint Presentation</vt:lpstr>
      <vt:lpstr>PowerPoint Presentation</vt:lpstr>
      <vt:lpstr>The GRB approach in Burkina Faso</vt:lpstr>
      <vt:lpstr>PowerPoint Presentation</vt:lpstr>
      <vt:lpstr>PowerPoint Presentation</vt:lpstr>
      <vt:lpstr>PowerPoint Presentation</vt:lpstr>
      <vt:lpstr>Main findings of the 2020 report </vt:lpstr>
      <vt:lpstr>PowerPoint Presentation</vt:lpstr>
      <vt:lpstr>Challenges met …</vt:lpstr>
      <vt:lpstr>Recommendations </vt:lpstr>
      <vt:lpstr>Recommendations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SUR LA Budgétisation Sensible au Genre et aux Droits de l’Enfant</dc:title>
  <dc:creator>User</dc:creator>
  <cp:lastModifiedBy>Priya Beegun</cp:lastModifiedBy>
  <cp:revision>22</cp:revision>
  <dcterms:created xsi:type="dcterms:W3CDTF">2021-06-26T11:57:02Z</dcterms:created>
  <dcterms:modified xsi:type="dcterms:W3CDTF">2021-06-29T07:16:20Z</dcterms:modified>
</cp:coreProperties>
</file>