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 id="2147483672" r:id="rId2"/>
  </p:sldMasterIdLst>
  <p:notesMasterIdLst>
    <p:notesMasterId r:id="rId18"/>
  </p:notesMasterIdLst>
  <p:sldIdLst>
    <p:sldId id="260" r:id="rId3"/>
    <p:sldId id="261" r:id="rId4"/>
    <p:sldId id="263" r:id="rId5"/>
    <p:sldId id="264" r:id="rId6"/>
    <p:sldId id="265" r:id="rId7"/>
    <p:sldId id="257" r:id="rId8"/>
    <p:sldId id="372" r:id="rId9"/>
    <p:sldId id="374" r:id="rId10"/>
    <p:sldId id="344" r:id="rId11"/>
    <p:sldId id="373" r:id="rId12"/>
    <p:sldId id="375" r:id="rId13"/>
    <p:sldId id="376" r:id="rId14"/>
    <p:sldId id="384" r:id="rId15"/>
    <p:sldId id="385" r:id="rId16"/>
    <p:sldId id="38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5" d="100"/>
          <a:sy n="85" d="100"/>
        </p:scale>
        <p:origin x="18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diagrams/_rels/data2.xml.rels><?xml version="1.0" encoding="UTF-8" standalone="yes"?>
<Relationships xmlns="http://schemas.openxmlformats.org/package/2006/relationships"><Relationship Id="rId1" Type="http://schemas.openxmlformats.org/officeDocument/2006/relationships/image" Target="../media/image1.png"/></Relationships>
</file>

<file path=ppt/diagrams/_rels/drawing2.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D7DB4D-61D4-4E78-8369-A6BBBE346925}"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fr-FR"/>
        </a:p>
      </dgm:t>
    </dgm:pt>
    <dgm:pt modelId="{F214908D-ABF7-45C1-9A2C-509F2B0986C9}">
      <dgm:prSet/>
      <dgm:spPr/>
      <dgm:t>
        <a:bodyPr/>
        <a:lstStyle/>
        <a:p>
          <a:pPr rtl="0"/>
          <a:r>
            <a:rPr lang="fr-FR" dirty="0"/>
            <a:t>Ministère à impact direct marginale:</a:t>
          </a:r>
        </a:p>
        <a:p>
          <a:pPr rtl="0"/>
          <a:r>
            <a:rPr lang="fr-FR" b="1" dirty="0">
              <a:solidFill>
                <a:srgbClr val="C00000"/>
              </a:solidFill>
            </a:rPr>
            <a:t>Actions ou activités</a:t>
          </a:r>
        </a:p>
      </dgm:t>
    </dgm:pt>
    <dgm:pt modelId="{BB24C3D1-D299-49C5-A09B-C1CA6C2850B0}" type="parTrans" cxnId="{BC00E997-2412-40EE-A712-C74087A90D5F}">
      <dgm:prSet/>
      <dgm:spPr/>
      <dgm:t>
        <a:bodyPr/>
        <a:lstStyle/>
        <a:p>
          <a:endParaRPr lang="fr-FR"/>
        </a:p>
      </dgm:t>
    </dgm:pt>
    <dgm:pt modelId="{1FB2ABB2-1557-4B08-A8D4-3919C42BB3C0}" type="sibTrans" cxnId="{BC00E997-2412-40EE-A712-C74087A90D5F}">
      <dgm:prSet/>
      <dgm:spPr/>
      <dgm:t>
        <a:bodyPr/>
        <a:lstStyle/>
        <a:p>
          <a:endParaRPr lang="fr-FR"/>
        </a:p>
      </dgm:t>
    </dgm:pt>
    <dgm:pt modelId="{DBBE3F1F-DB17-44E4-8AE6-67C6AF50AFBF}">
      <dgm:prSet/>
      <dgm:spPr/>
      <dgm:t>
        <a:bodyPr/>
        <a:lstStyle/>
        <a:p>
          <a:pPr rtl="0"/>
          <a:r>
            <a:rPr lang="fr-FR" dirty="0"/>
            <a:t>Ministère à influence directe sur le genre:</a:t>
          </a:r>
        </a:p>
        <a:p>
          <a:pPr rtl="0"/>
          <a:r>
            <a:rPr lang="fr-FR" b="1" dirty="0">
              <a:solidFill>
                <a:srgbClr val="C00000"/>
              </a:solidFill>
            </a:rPr>
            <a:t>Programme d’appui ou actions et activités</a:t>
          </a:r>
        </a:p>
      </dgm:t>
    </dgm:pt>
    <dgm:pt modelId="{45735F55-0E24-4CE8-852E-B1E0B0CC677A}" type="parTrans" cxnId="{01629EF5-1E5F-4B2D-8673-329CBA09F390}">
      <dgm:prSet/>
      <dgm:spPr/>
      <dgm:t>
        <a:bodyPr/>
        <a:lstStyle/>
        <a:p>
          <a:endParaRPr lang="fr-FR"/>
        </a:p>
      </dgm:t>
    </dgm:pt>
    <dgm:pt modelId="{52B492E2-83B3-4867-A3AB-975B68F3C679}" type="sibTrans" cxnId="{01629EF5-1E5F-4B2D-8673-329CBA09F390}">
      <dgm:prSet/>
      <dgm:spPr/>
      <dgm:t>
        <a:bodyPr/>
        <a:lstStyle/>
        <a:p>
          <a:endParaRPr lang="fr-FR"/>
        </a:p>
      </dgm:t>
    </dgm:pt>
    <dgm:pt modelId="{001CEC8C-8062-4C3E-9181-90133D96402C}">
      <dgm:prSet/>
      <dgm:spPr/>
      <dgm:t>
        <a:bodyPr/>
        <a:lstStyle/>
        <a:p>
          <a:pPr rtl="0"/>
          <a:r>
            <a:rPr lang="fr-FR" b="1" dirty="0"/>
            <a:t>Ministère responsable de la politique publique en matière de genre:</a:t>
          </a:r>
        </a:p>
        <a:p>
          <a:pPr rtl="0"/>
          <a:r>
            <a:rPr lang="fr-FR" b="1" dirty="0">
              <a:solidFill>
                <a:srgbClr val="C00000"/>
              </a:solidFill>
            </a:rPr>
            <a:t>Programme budgétaire sur le genre</a:t>
          </a:r>
          <a:endParaRPr lang="fr-FR" dirty="0">
            <a:solidFill>
              <a:srgbClr val="C00000"/>
            </a:solidFill>
          </a:endParaRPr>
        </a:p>
      </dgm:t>
    </dgm:pt>
    <dgm:pt modelId="{A64FDCE5-47AD-486C-B2A1-B518FE4B1AAB}" type="parTrans" cxnId="{654C9E77-CEE9-4E3B-99F2-FAB0C2D6F507}">
      <dgm:prSet/>
      <dgm:spPr/>
      <dgm:t>
        <a:bodyPr/>
        <a:lstStyle/>
        <a:p>
          <a:endParaRPr lang="fr-FR"/>
        </a:p>
      </dgm:t>
    </dgm:pt>
    <dgm:pt modelId="{E1A856F8-FB0C-4BC8-AA23-A3B95C17F2DC}" type="sibTrans" cxnId="{654C9E77-CEE9-4E3B-99F2-FAB0C2D6F507}">
      <dgm:prSet/>
      <dgm:spPr/>
      <dgm:t>
        <a:bodyPr/>
        <a:lstStyle/>
        <a:p>
          <a:endParaRPr lang="fr-FR"/>
        </a:p>
      </dgm:t>
    </dgm:pt>
    <dgm:pt modelId="{B8D89F9F-CC43-4B35-93E4-E1C81C5739E7}" type="pres">
      <dgm:prSet presAssocID="{17D7DB4D-61D4-4E78-8369-A6BBBE346925}" presName="compositeShape" presStyleCnt="0">
        <dgm:presLayoutVars>
          <dgm:dir/>
          <dgm:resizeHandles/>
        </dgm:presLayoutVars>
      </dgm:prSet>
      <dgm:spPr/>
    </dgm:pt>
    <dgm:pt modelId="{E977B103-8DA2-42DE-946A-7939200E81EE}" type="pres">
      <dgm:prSet presAssocID="{17D7DB4D-61D4-4E78-8369-A6BBBE346925}" presName="pyramid" presStyleLbl="node1" presStyleIdx="0" presStyleCnt="1" custScaleX="70731" custLinFactNeighborX="7305"/>
      <dgm:spPr>
        <a:solidFill>
          <a:schemeClr val="accent3"/>
        </a:solidFill>
      </dgm:spPr>
    </dgm:pt>
    <dgm:pt modelId="{882DFA9C-E22B-4A52-A2F1-88888CDA1F0D}" type="pres">
      <dgm:prSet presAssocID="{17D7DB4D-61D4-4E78-8369-A6BBBE346925}" presName="theList" presStyleCnt="0"/>
      <dgm:spPr/>
    </dgm:pt>
    <dgm:pt modelId="{BD0A2C6C-20D5-4ED6-AC45-E2FF2D1372F4}" type="pres">
      <dgm:prSet presAssocID="{F214908D-ABF7-45C1-9A2C-509F2B0986C9}" presName="aNode" presStyleLbl="fgAcc1" presStyleIdx="0" presStyleCnt="3" custScaleX="148518" custLinFactY="-7788" custLinFactNeighborX="30967" custLinFactNeighborY="-100000">
        <dgm:presLayoutVars>
          <dgm:bulletEnabled val="1"/>
        </dgm:presLayoutVars>
      </dgm:prSet>
      <dgm:spPr/>
    </dgm:pt>
    <dgm:pt modelId="{4E007D0E-3E68-4CC8-82EF-4E1D463DB239}" type="pres">
      <dgm:prSet presAssocID="{F214908D-ABF7-45C1-9A2C-509F2B0986C9}" presName="aSpace" presStyleCnt="0"/>
      <dgm:spPr/>
    </dgm:pt>
    <dgm:pt modelId="{A81ADB2D-690F-42BB-AF6E-70EBE8462CB0}" type="pres">
      <dgm:prSet presAssocID="{DBBE3F1F-DB17-44E4-8AE6-67C6AF50AFBF}" presName="aNode" presStyleLbl="fgAcc1" presStyleIdx="1" presStyleCnt="3" custScaleX="170415" custLinFactNeighborX="25077" custLinFactNeighborY="65162">
        <dgm:presLayoutVars>
          <dgm:bulletEnabled val="1"/>
        </dgm:presLayoutVars>
      </dgm:prSet>
      <dgm:spPr/>
    </dgm:pt>
    <dgm:pt modelId="{FB049F8C-0498-4CE8-95F7-90962145F1E1}" type="pres">
      <dgm:prSet presAssocID="{DBBE3F1F-DB17-44E4-8AE6-67C6AF50AFBF}" presName="aSpace" presStyleCnt="0"/>
      <dgm:spPr/>
    </dgm:pt>
    <dgm:pt modelId="{41F61FF5-3749-41AA-8D03-87A171AE16D6}" type="pres">
      <dgm:prSet presAssocID="{001CEC8C-8062-4C3E-9181-90133D96402C}" presName="aNode" presStyleLbl="fgAcc1" presStyleIdx="2" presStyleCnt="3" custScaleX="188059" custScaleY="189058" custLinFactY="53388" custLinFactNeighborX="18555" custLinFactNeighborY="100000">
        <dgm:presLayoutVars>
          <dgm:bulletEnabled val="1"/>
        </dgm:presLayoutVars>
      </dgm:prSet>
      <dgm:spPr/>
    </dgm:pt>
    <dgm:pt modelId="{947C37B0-90D0-4FE4-81E2-5262D0AEAA1C}" type="pres">
      <dgm:prSet presAssocID="{001CEC8C-8062-4C3E-9181-90133D96402C}" presName="aSpace" presStyleCnt="0"/>
      <dgm:spPr/>
    </dgm:pt>
  </dgm:ptLst>
  <dgm:cxnLst>
    <dgm:cxn modelId="{6D2FFF65-39A8-4B21-86CD-60E7ED6438FA}" type="presOf" srcId="{001CEC8C-8062-4C3E-9181-90133D96402C}" destId="{41F61FF5-3749-41AA-8D03-87A171AE16D6}" srcOrd="0" destOrd="0" presId="urn:microsoft.com/office/officeart/2005/8/layout/pyramid2"/>
    <dgm:cxn modelId="{654C9E77-CEE9-4E3B-99F2-FAB0C2D6F507}" srcId="{17D7DB4D-61D4-4E78-8369-A6BBBE346925}" destId="{001CEC8C-8062-4C3E-9181-90133D96402C}" srcOrd="2" destOrd="0" parTransId="{A64FDCE5-47AD-486C-B2A1-B518FE4B1AAB}" sibTransId="{E1A856F8-FB0C-4BC8-AA23-A3B95C17F2DC}"/>
    <dgm:cxn modelId="{10914A7A-7454-4F89-A12B-1119540D8B27}" type="presOf" srcId="{F214908D-ABF7-45C1-9A2C-509F2B0986C9}" destId="{BD0A2C6C-20D5-4ED6-AC45-E2FF2D1372F4}" srcOrd="0" destOrd="0" presId="urn:microsoft.com/office/officeart/2005/8/layout/pyramid2"/>
    <dgm:cxn modelId="{BC00E997-2412-40EE-A712-C74087A90D5F}" srcId="{17D7DB4D-61D4-4E78-8369-A6BBBE346925}" destId="{F214908D-ABF7-45C1-9A2C-509F2B0986C9}" srcOrd="0" destOrd="0" parTransId="{BB24C3D1-D299-49C5-A09B-C1CA6C2850B0}" sibTransId="{1FB2ABB2-1557-4B08-A8D4-3919C42BB3C0}"/>
    <dgm:cxn modelId="{7E7A27C8-BF7E-47D9-A8B5-7078DC4D59F3}" type="presOf" srcId="{17D7DB4D-61D4-4E78-8369-A6BBBE346925}" destId="{B8D89F9F-CC43-4B35-93E4-E1C81C5739E7}" srcOrd="0" destOrd="0" presId="urn:microsoft.com/office/officeart/2005/8/layout/pyramid2"/>
    <dgm:cxn modelId="{01629EF5-1E5F-4B2D-8673-329CBA09F390}" srcId="{17D7DB4D-61D4-4E78-8369-A6BBBE346925}" destId="{DBBE3F1F-DB17-44E4-8AE6-67C6AF50AFBF}" srcOrd="1" destOrd="0" parTransId="{45735F55-0E24-4CE8-852E-B1E0B0CC677A}" sibTransId="{52B492E2-83B3-4867-A3AB-975B68F3C679}"/>
    <dgm:cxn modelId="{1ADEF3F8-94DD-4C68-B476-54FE849F69C1}" type="presOf" srcId="{DBBE3F1F-DB17-44E4-8AE6-67C6AF50AFBF}" destId="{A81ADB2D-690F-42BB-AF6E-70EBE8462CB0}" srcOrd="0" destOrd="0" presId="urn:microsoft.com/office/officeart/2005/8/layout/pyramid2"/>
    <dgm:cxn modelId="{BF35464B-8D7D-4B42-A1C3-972E9DA4F3F0}" type="presParOf" srcId="{B8D89F9F-CC43-4B35-93E4-E1C81C5739E7}" destId="{E977B103-8DA2-42DE-946A-7939200E81EE}" srcOrd="0" destOrd="0" presId="urn:microsoft.com/office/officeart/2005/8/layout/pyramid2"/>
    <dgm:cxn modelId="{80637811-212C-42BC-A21D-8088C7F5C01C}" type="presParOf" srcId="{B8D89F9F-CC43-4B35-93E4-E1C81C5739E7}" destId="{882DFA9C-E22B-4A52-A2F1-88888CDA1F0D}" srcOrd="1" destOrd="0" presId="urn:microsoft.com/office/officeart/2005/8/layout/pyramid2"/>
    <dgm:cxn modelId="{239CA80D-3E86-4242-8308-957FC6D0AFCC}" type="presParOf" srcId="{882DFA9C-E22B-4A52-A2F1-88888CDA1F0D}" destId="{BD0A2C6C-20D5-4ED6-AC45-E2FF2D1372F4}" srcOrd="0" destOrd="0" presId="urn:microsoft.com/office/officeart/2005/8/layout/pyramid2"/>
    <dgm:cxn modelId="{28B63EA5-639B-410B-9135-C0898232D11C}" type="presParOf" srcId="{882DFA9C-E22B-4A52-A2F1-88888CDA1F0D}" destId="{4E007D0E-3E68-4CC8-82EF-4E1D463DB239}" srcOrd="1" destOrd="0" presId="urn:microsoft.com/office/officeart/2005/8/layout/pyramid2"/>
    <dgm:cxn modelId="{2EE37A8E-1BFD-48DA-878B-EA865B3926EC}" type="presParOf" srcId="{882DFA9C-E22B-4A52-A2F1-88888CDA1F0D}" destId="{A81ADB2D-690F-42BB-AF6E-70EBE8462CB0}" srcOrd="2" destOrd="0" presId="urn:microsoft.com/office/officeart/2005/8/layout/pyramid2"/>
    <dgm:cxn modelId="{5E8C5D96-E8ED-441A-933E-521EA3A5A2D5}" type="presParOf" srcId="{882DFA9C-E22B-4A52-A2F1-88888CDA1F0D}" destId="{FB049F8C-0498-4CE8-95F7-90962145F1E1}" srcOrd="3" destOrd="0" presId="urn:microsoft.com/office/officeart/2005/8/layout/pyramid2"/>
    <dgm:cxn modelId="{1682A7C4-A1B4-4E1F-9678-506CD09A4CDD}" type="presParOf" srcId="{882DFA9C-E22B-4A52-A2F1-88888CDA1F0D}" destId="{41F61FF5-3749-41AA-8D03-87A171AE16D6}" srcOrd="4" destOrd="0" presId="urn:microsoft.com/office/officeart/2005/8/layout/pyramid2"/>
    <dgm:cxn modelId="{40DE01A2-C3C4-47EB-83C0-1B4C3F24DBD0}" type="presParOf" srcId="{882DFA9C-E22B-4A52-A2F1-88888CDA1F0D}" destId="{947C37B0-90D0-4FE4-81E2-5262D0AEAA1C}" srcOrd="5" destOrd="0" presId="urn:microsoft.com/office/officeart/2005/8/layout/pyramid2"/>
  </dgm:cxnLst>
  <dgm:bg>
    <a:solidFill>
      <a:schemeClr val="bg2"/>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D7DB4D-61D4-4E78-8369-A6BBBE346925}"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fr-FR"/>
        </a:p>
      </dgm:t>
    </dgm:pt>
    <dgm:pt modelId="{F214908D-ABF7-45C1-9A2C-509F2B0986C9}">
      <dgm:prSet/>
      <dgm:spPr>
        <a:blipFill rotWithShape="0">
          <a:blip xmlns:r="http://schemas.openxmlformats.org/officeDocument/2006/relationships" r:embed="rId1"/>
          <a:stretch>
            <a:fillRect/>
          </a:stretch>
        </a:blipFill>
      </dgm:spPr>
      <dgm:t>
        <a:bodyPr/>
        <a:lstStyle/>
        <a:p>
          <a:pPr rtl="0"/>
          <a:r>
            <a:rPr lang="fr-FR" b="1" dirty="0">
              <a:solidFill>
                <a:srgbClr val="C00000"/>
              </a:solidFill>
            </a:rPr>
            <a:t>Formation-sensibilisation</a:t>
          </a:r>
        </a:p>
      </dgm:t>
    </dgm:pt>
    <dgm:pt modelId="{BB24C3D1-D299-49C5-A09B-C1CA6C2850B0}" type="parTrans" cxnId="{BC00E997-2412-40EE-A712-C74087A90D5F}">
      <dgm:prSet/>
      <dgm:spPr/>
      <dgm:t>
        <a:bodyPr/>
        <a:lstStyle/>
        <a:p>
          <a:endParaRPr lang="fr-FR"/>
        </a:p>
      </dgm:t>
    </dgm:pt>
    <dgm:pt modelId="{1FB2ABB2-1557-4B08-A8D4-3919C42BB3C0}" type="sibTrans" cxnId="{BC00E997-2412-40EE-A712-C74087A90D5F}">
      <dgm:prSet/>
      <dgm:spPr/>
      <dgm:t>
        <a:bodyPr/>
        <a:lstStyle/>
        <a:p>
          <a:endParaRPr lang="fr-FR"/>
        </a:p>
      </dgm:t>
    </dgm:pt>
    <dgm:pt modelId="{DBBE3F1F-DB17-44E4-8AE6-67C6AF50AFBF}">
      <dgm:prSet/>
      <dgm:spPr/>
      <dgm:t>
        <a:bodyPr/>
        <a:lstStyle/>
        <a:p>
          <a:pPr rtl="0"/>
          <a:r>
            <a:rPr lang="fr-FR" dirty="0"/>
            <a:t>Basculement par vague de ministères </a:t>
          </a:r>
          <a:endParaRPr lang="fr-FR" b="1" dirty="0">
            <a:solidFill>
              <a:srgbClr val="C00000"/>
            </a:solidFill>
          </a:endParaRPr>
        </a:p>
      </dgm:t>
    </dgm:pt>
    <dgm:pt modelId="{45735F55-0E24-4CE8-852E-B1E0B0CC677A}" type="parTrans" cxnId="{01629EF5-1E5F-4B2D-8673-329CBA09F390}">
      <dgm:prSet/>
      <dgm:spPr/>
      <dgm:t>
        <a:bodyPr/>
        <a:lstStyle/>
        <a:p>
          <a:endParaRPr lang="fr-FR"/>
        </a:p>
      </dgm:t>
    </dgm:pt>
    <dgm:pt modelId="{52B492E2-83B3-4867-A3AB-975B68F3C679}" type="sibTrans" cxnId="{01629EF5-1E5F-4B2D-8673-329CBA09F390}">
      <dgm:prSet/>
      <dgm:spPr/>
      <dgm:t>
        <a:bodyPr/>
        <a:lstStyle/>
        <a:p>
          <a:endParaRPr lang="fr-FR"/>
        </a:p>
      </dgm:t>
    </dgm:pt>
    <dgm:pt modelId="{001CEC8C-8062-4C3E-9181-90133D96402C}">
      <dgm:prSet/>
      <dgm:spPr/>
      <dgm:t>
        <a:bodyPr/>
        <a:lstStyle/>
        <a:p>
          <a:pPr rtl="0"/>
          <a:r>
            <a:rPr lang="fr-FR" dirty="0">
              <a:solidFill>
                <a:srgbClr val="C00000"/>
              </a:solidFill>
            </a:rPr>
            <a:t>Généralisations aux institutions, collectivités et appropriation générale</a:t>
          </a:r>
        </a:p>
      </dgm:t>
    </dgm:pt>
    <dgm:pt modelId="{A64FDCE5-47AD-486C-B2A1-B518FE4B1AAB}" type="parTrans" cxnId="{654C9E77-CEE9-4E3B-99F2-FAB0C2D6F507}">
      <dgm:prSet/>
      <dgm:spPr/>
      <dgm:t>
        <a:bodyPr/>
        <a:lstStyle/>
        <a:p>
          <a:endParaRPr lang="fr-FR"/>
        </a:p>
      </dgm:t>
    </dgm:pt>
    <dgm:pt modelId="{E1A856F8-FB0C-4BC8-AA23-A3B95C17F2DC}" type="sibTrans" cxnId="{654C9E77-CEE9-4E3B-99F2-FAB0C2D6F507}">
      <dgm:prSet/>
      <dgm:spPr/>
      <dgm:t>
        <a:bodyPr/>
        <a:lstStyle/>
        <a:p>
          <a:endParaRPr lang="fr-FR"/>
        </a:p>
      </dgm:t>
    </dgm:pt>
    <dgm:pt modelId="{B8D89F9F-CC43-4B35-93E4-E1C81C5739E7}" type="pres">
      <dgm:prSet presAssocID="{17D7DB4D-61D4-4E78-8369-A6BBBE346925}" presName="compositeShape" presStyleCnt="0">
        <dgm:presLayoutVars>
          <dgm:dir/>
          <dgm:resizeHandles/>
        </dgm:presLayoutVars>
      </dgm:prSet>
      <dgm:spPr/>
    </dgm:pt>
    <dgm:pt modelId="{E977B103-8DA2-42DE-946A-7939200E81EE}" type="pres">
      <dgm:prSet presAssocID="{17D7DB4D-61D4-4E78-8369-A6BBBE346925}" presName="pyramid" presStyleLbl="node1" presStyleIdx="0" presStyleCnt="1" custScaleX="70731" custLinFactNeighborX="6479" custLinFactNeighborY="2341"/>
      <dgm:spPr>
        <a:solidFill>
          <a:srgbClr val="92D050"/>
        </a:solidFill>
      </dgm:spPr>
    </dgm:pt>
    <dgm:pt modelId="{882DFA9C-E22B-4A52-A2F1-88888CDA1F0D}" type="pres">
      <dgm:prSet presAssocID="{17D7DB4D-61D4-4E78-8369-A6BBBE346925}" presName="theList" presStyleCnt="0"/>
      <dgm:spPr/>
    </dgm:pt>
    <dgm:pt modelId="{BD0A2C6C-20D5-4ED6-AC45-E2FF2D1372F4}" type="pres">
      <dgm:prSet presAssocID="{F214908D-ABF7-45C1-9A2C-509F2B0986C9}" presName="aNode" presStyleLbl="fgAcc1" presStyleIdx="0" presStyleCnt="3" custScaleX="150998" custLinFactNeighborX="31389" custLinFactNeighborY="-89399">
        <dgm:presLayoutVars>
          <dgm:bulletEnabled val="1"/>
        </dgm:presLayoutVars>
      </dgm:prSet>
      <dgm:spPr/>
    </dgm:pt>
    <dgm:pt modelId="{4E007D0E-3E68-4CC8-82EF-4E1D463DB239}" type="pres">
      <dgm:prSet presAssocID="{F214908D-ABF7-45C1-9A2C-509F2B0986C9}" presName="aSpace" presStyleCnt="0"/>
      <dgm:spPr/>
    </dgm:pt>
    <dgm:pt modelId="{A81ADB2D-690F-42BB-AF6E-70EBE8462CB0}" type="pres">
      <dgm:prSet presAssocID="{DBBE3F1F-DB17-44E4-8AE6-67C6AF50AFBF}" presName="aNode" presStyleLbl="fgAcc1" presStyleIdx="1" presStyleCnt="3" custScaleX="140265" custLinFactY="9883" custLinFactNeighborX="33617" custLinFactNeighborY="100000">
        <dgm:presLayoutVars>
          <dgm:bulletEnabled val="1"/>
        </dgm:presLayoutVars>
      </dgm:prSet>
      <dgm:spPr/>
    </dgm:pt>
    <dgm:pt modelId="{FB049F8C-0498-4CE8-95F7-90962145F1E1}" type="pres">
      <dgm:prSet presAssocID="{DBBE3F1F-DB17-44E4-8AE6-67C6AF50AFBF}" presName="aSpace" presStyleCnt="0"/>
      <dgm:spPr/>
    </dgm:pt>
    <dgm:pt modelId="{41F61FF5-3749-41AA-8D03-87A171AE16D6}" type="pres">
      <dgm:prSet presAssocID="{001CEC8C-8062-4C3E-9181-90133D96402C}" presName="aNode" presStyleLbl="fgAcc1" presStyleIdx="2" presStyleCnt="3" custScaleX="188059" custScaleY="189058" custLinFactY="41707" custLinFactNeighborX="6940" custLinFactNeighborY="100000">
        <dgm:presLayoutVars>
          <dgm:bulletEnabled val="1"/>
        </dgm:presLayoutVars>
      </dgm:prSet>
      <dgm:spPr/>
    </dgm:pt>
    <dgm:pt modelId="{947C37B0-90D0-4FE4-81E2-5262D0AEAA1C}" type="pres">
      <dgm:prSet presAssocID="{001CEC8C-8062-4C3E-9181-90133D96402C}" presName="aSpace" presStyleCnt="0"/>
      <dgm:spPr/>
    </dgm:pt>
  </dgm:ptLst>
  <dgm:cxnLst>
    <dgm:cxn modelId="{23271F33-E59C-4255-950C-6EACB77146A5}" type="presOf" srcId="{DBBE3F1F-DB17-44E4-8AE6-67C6AF50AFBF}" destId="{A81ADB2D-690F-42BB-AF6E-70EBE8462CB0}" srcOrd="0" destOrd="0" presId="urn:microsoft.com/office/officeart/2005/8/layout/pyramid2"/>
    <dgm:cxn modelId="{202AB165-19A0-4B4D-8701-9892E525D0A6}" type="presOf" srcId="{17D7DB4D-61D4-4E78-8369-A6BBBE346925}" destId="{B8D89F9F-CC43-4B35-93E4-E1C81C5739E7}" srcOrd="0" destOrd="0" presId="urn:microsoft.com/office/officeart/2005/8/layout/pyramid2"/>
    <dgm:cxn modelId="{654C9E77-CEE9-4E3B-99F2-FAB0C2D6F507}" srcId="{17D7DB4D-61D4-4E78-8369-A6BBBE346925}" destId="{001CEC8C-8062-4C3E-9181-90133D96402C}" srcOrd="2" destOrd="0" parTransId="{A64FDCE5-47AD-486C-B2A1-B518FE4B1AAB}" sibTransId="{E1A856F8-FB0C-4BC8-AA23-A3B95C17F2DC}"/>
    <dgm:cxn modelId="{77E7C67A-FCDF-4890-A65C-379C7568E512}" type="presOf" srcId="{001CEC8C-8062-4C3E-9181-90133D96402C}" destId="{41F61FF5-3749-41AA-8D03-87A171AE16D6}" srcOrd="0" destOrd="0" presId="urn:microsoft.com/office/officeart/2005/8/layout/pyramid2"/>
    <dgm:cxn modelId="{BC00E997-2412-40EE-A712-C74087A90D5F}" srcId="{17D7DB4D-61D4-4E78-8369-A6BBBE346925}" destId="{F214908D-ABF7-45C1-9A2C-509F2B0986C9}" srcOrd="0" destOrd="0" parTransId="{BB24C3D1-D299-49C5-A09B-C1CA6C2850B0}" sibTransId="{1FB2ABB2-1557-4B08-A8D4-3919C42BB3C0}"/>
    <dgm:cxn modelId="{B95479BC-C0AD-4119-8E4B-3321EA2CCD7E}" type="presOf" srcId="{F214908D-ABF7-45C1-9A2C-509F2B0986C9}" destId="{BD0A2C6C-20D5-4ED6-AC45-E2FF2D1372F4}" srcOrd="0" destOrd="0" presId="urn:microsoft.com/office/officeart/2005/8/layout/pyramid2"/>
    <dgm:cxn modelId="{01629EF5-1E5F-4B2D-8673-329CBA09F390}" srcId="{17D7DB4D-61D4-4E78-8369-A6BBBE346925}" destId="{DBBE3F1F-DB17-44E4-8AE6-67C6AF50AFBF}" srcOrd="1" destOrd="0" parTransId="{45735F55-0E24-4CE8-852E-B1E0B0CC677A}" sibTransId="{52B492E2-83B3-4867-A3AB-975B68F3C679}"/>
    <dgm:cxn modelId="{1D855DEF-0DFF-4B32-9130-02F0ACA222A9}" type="presParOf" srcId="{B8D89F9F-CC43-4B35-93E4-E1C81C5739E7}" destId="{E977B103-8DA2-42DE-946A-7939200E81EE}" srcOrd="0" destOrd="0" presId="urn:microsoft.com/office/officeart/2005/8/layout/pyramid2"/>
    <dgm:cxn modelId="{5E618D32-9211-4D71-BB24-B1638443DAFA}" type="presParOf" srcId="{B8D89F9F-CC43-4B35-93E4-E1C81C5739E7}" destId="{882DFA9C-E22B-4A52-A2F1-88888CDA1F0D}" srcOrd="1" destOrd="0" presId="urn:microsoft.com/office/officeart/2005/8/layout/pyramid2"/>
    <dgm:cxn modelId="{5550FD50-7092-4993-BB77-4EEE14F9DBC3}" type="presParOf" srcId="{882DFA9C-E22B-4A52-A2F1-88888CDA1F0D}" destId="{BD0A2C6C-20D5-4ED6-AC45-E2FF2D1372F4}" srcOrd="0" destOrd="0" presId="urn:microsoft.com/office/officeart/2005/8/layout/pyramid2"/>
    <dgm:cxn modelId="{672ADA9E-5328-48D0-A7F1-6DB2FB548437}" type="presParOf" srcId="{882DFA9C-E22B-4A52-A2F1-88888CDA1F0D}" destId="{4E007D0E-3E68-4CC8-82EF-4E1D463DB239}" srcOrd="1" destOrd="0" presId="urn:microsoft.com/office/officeart/2005/8/layout/pyramid2"/>
    <dgm:cxn modelId="{EBC815E6-8E5B-496B-A1A1-8BA090F10B25}" type="presParOf" srcId="{882DFA9C-E22B-4A52-A2F1-88888CDA1F0D}" destId="{A81ADB2D-690F-42BB-AF6E-70EBE8462CB0}" srcOrd="2" destOrd="0" presId="urn:microsoft.com/office/officeart/2005/8/layout/pyramid2"/>
    <dgm:cxn modelId="{B4C78F12-16C1-4439-B788-024AB75BC409}" type="presParOf" srcId="{882DFA9C-E22B-4A52-A2F1-88888CDA1F0D}" destId="{FB049F8C-0498-4CE8-95F7-90962145F1E1}" srcOrd="3" destOrd="0" presId="urn:microsoft.com/office/officeart/2005/8/layout/pyramid2"/>
    <dgm:cxn modelId="{F2D027B7-724C-4468-93FB-EDADC994E4A2}" type="presParOf" srcId="{882DFA9C-E22B-4A52-A2F1-88888CDA1F0D}" destId="{41F61FF5-3749-41AA-8D03-87A171AE16D6}" srcOrd="4" destOrd="0" presId="urn:microsoft.com/office/officeart/2005/8/layout/pyramid2"/>
    <dgm:cxn modelId="{E24416B0-E98B-46A5-9FA4-E51CDB8905E8}" type="presParOf" srcId="{882DFA9C-E22B-4A52-A2F1-88888CDA1F0D}" destId="{947C37B0-90D0-4FE4-81E2-5262D0AEAA1C}" srcOrd="5" destOrd="0" presId="urn:microsoft.com/office/officeart/2005/8/layout/pyramid2"/>
  </dgm:cxnLst>
  <dgm:bg>
    <a:solidFill>
      <a:schemeClr val="bg2"/>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7B103-8DA2-42DE-946A-7939200E81EE}">
      <dsp:nvSpPr>
        <dsp:cNvPr id="0" name=""/>
        <dsp:cNvSpPr/>
      </dsp:nvSpPr>
      <dsp:spPr>
        <a:xfrm>
          <a:off x="2655051" y="0"/>
          <a:ext cx="4182109" cy="5912697"/>
        </a:xfrm>
        <a:prstGeom prst="triangle">
          <a:avLst/>
        </a:prstGeom>
        <a:solidFill>
          <a:schemeClr val="accent3"/>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0A2C6C-20D5-4ED6-AC45-E2FF2D1372F4}">
      <dsp:nvSpPr>
        <dsp:cNvPr id="0" name=""/>
        <dsp:cNvSpPr/>
      </dsp:nvSpPr>
      <dsp:spPr>
        <a:xfrm>
          <a:off x="4571988" y="366953"/>
          <a:ext cx="5707922" cy="110863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fr-FR" sz="2200" kern="1200" dirty="0"/>
            <a:t>Ministère à impact direct marginale:</a:t>
          </a:r>
        </a:p>
        <a:p>
          <a:pPr marL="0" lvl="0" indent="0" algn="ctr" defTabSz="977900" rtl="0">
            <a:lnSpc>
              <a:spcPct val="90000"/>
            </a:lnSpc>
            <a:spcBef>
              <a:spcPct val="0"/>
            </a:spcBef>
            <a:spcAft>
              <a:spcPct val="35000"/>
            </a:spcAft>
            <a:buNone/>
          </a:pPr>
          <a:r>
            <a:rPr lang="fr-FR" sz="2200" b="1" kern="1200" dirty="0">
              <a:solidFill>
                <a:srgbClr val="C00000"/>
              </a:solidFill>
            </a:rPr>
            <a:t>Actions ou activités</a:t>
          </a:r>
        </a:p>
      </dsp:txBody>
      <dsp:txXfrm>
        <a:off x="4626107" y="421072"/>
        <a:ext cx="5599684" cy="1000392"/>
      </dsp:txXfrm>
    </dsp:sp>
    <dsp:sp modelId="{A81ADB2D-690F-42BB-AF6E-70EBE8462CB0}">
      <dsp:nvSpPr>
        <dsp:cNvPr id="0" name=""/>
        <dsp:cNvSpPr/>
      </dsp:nvSpPr>
      <dsp:spPr>
        <a:xfrm>
          <a:off x="3924842" y="1929382"/>
          <a:ext cx="6549479" cy="110863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fr-FR" sz="2200" kern="1200" dirty="0"/>
            <a:t>Ministère à influence directe sur le genre:</a:t>
          </a:r>
        </a:p>
        <a:p>
          <a:pPr marL="0" lvl="0" indent="0" algn="ctr" defTabSz="977900" rtl="0">
            <a:lnSpc>
              <a:spcPct val="90000"/>
            </a:lnSpc>
            <a:spcBef>
              <a:spcPct val="0"/>
            </a:spcBef>
            <a:spcAft>
              <a:spcPct val="35000"/>
            </a:spcAft>
            <a:buNone/>
          </a:pPr>
          <a:r>
            <a:rPr lang="fr-FR" sz="2200" b="1" kern="1200" dirty="0">
              <a:solidFill>
                <a:srgbClr val="C00000"/>
              </a:solidFill>
            </a:rPr>
            <a:t>Programme d’appui ou actions et activités</a:t>
          </a:r>
        </a:p>
      </dsp:txBody>
      <dsp:txXfrm>
        <a:off x="3978961" y="1983501"/>
        <a:ext cx="6441241" cy="1000392"/>
      </dsp:txXfrm>
    </dsp:sp>
    <dsp:sp modelId="{41F61FF5-3749-41AA-8D03-87A171AE16D6}">
      <dsp:nvSpPr>
        <dsp:cNvPr id="0" name=""/>
        <dsp:cNvSpPr/>
      </dsp:nvSpPr>
      <dsp:spPr>
        <a:xfrm>
          <a:off x="3335133" y="3816741"/>
          <a:ext cx="7227583" cy="2095955"/>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marL="0" lvl="0" indent="0" algn="ctr" defTabSz="977900" rtl="0">
            <a:lnSpc>
              <a:spcPct val="90000"/>
            </a:lnSpc>
            <a:spcBef>
              <a:spcPct val="0"/>
            </a:spcBef>
            <a:spcAft>
              <a:spcPct val="35000"/>
            </a:spcAft>
            <a:buNone/>
          </a:pPr>
          <a:r>
            <a:rPr lang="fr-FR" sz="2200" b="1" kern="1200" dirty="0"/>
            <a:t>Ministère responsable de la politique publique en matière de genre:</a:t>
          </a:r>
        </a:p>
        <a:p>
          <a:pPr marL="0" lvl="0" indent="0" algn="ctr" defTabSz="977900" rtl="0">
            <a:lnSpc>
              <a:spcPct val="90000"/>
            </a:lnSpc>
            <a:spcBef>
              <a:spcPct val="0"/>
            </a:spcBef>
            <a:spcAft>
              <a:spcPct val="35000"/>
            </a:spcAft>
            <a:buNone/>
          </a:pPr>
          <a:r>
            <a:rPr lang="fr-FR" sz="2200" b="1" kern="1200" dirty="0">
              <a:solidFill>
                <a:srgbClr val="C00000"/>
              </a:solidFill>
            </a:rPr>
            <a:t>Programme budgétaire sur le genre</a:t>
          </a:r>
          <a:endParaRPr lang="fr-FR" sz="2200" kern="1200" dirty="0">
            <a:solidFill>
              <a:srgbClr val="C00000"/>
            </a:solidFill>
          </a:endParaRPr>
        </a:p>
      </dsp:txBody>
      <dsp:txXfrm>
        <a:off x="3437449" y="3919057"/>
        <a:ext cx="7022951" cy="18913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77B103-8DA2-42DE-946A-7939200E81EE}">
      <dsp:nvSpPr>
        <dsp:cNvPr id="0" name=""/>
        <dsp:cNvSpPr/>
      </dsp:nvSpPr>
      <dsp:spPr>
        <a:xfrm>
          <a:off x="2433934" y="0"/>
          <a:ext cx="4182109" cy="5912696"/>
        </a:xfrm>
        <a:prstGeom prst="triangle">
          <a:avLst/>
        </a:prstGeom>
        <a:solidFill>
          <a:srgbClr val="92D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0A2C6C-20D5-4ED6-AC45-E2FF2D1372F4}">
      <dsp:nvSpPr>
        <dsp:cNvPr id="0" name=""/>
        <dsp:cNvSpPr/>
      </dsp:nvSpPr>
      <dsp:spPr>
        <a:xfrm>
          <a:off x="4368273" y="467983"/>
          <a:ext cx="5803234" cy="1108630"/>
        </a:xfrm>
        <a:prstGeom prst="roundRect">
          <a:avLst/>
        </a:prstGeom>
        <a:blipFill rotWithShape="0">
          <a:blip xmlns:r="http://schemas.openxmlformats.org/officeDocument/2006/relationships" r:embed="rId1"/>
          <a:stretch>
            <a:fillRect/>
          </a:stretch>
        </a:blip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fr-FR" sz="2800" b="1" kern="1200" dirty="0">
              <a:solidFill>
                <a:srgbClr val="C00000"/>
              </a:solidFill>
            </a:rPr>
            <a:t>Formation-sensibilisation</a:t>
          </a:r>
        </a:p>
      </dsp:txBody>
      <dsp:txXfrm>
        <a:off x="4422392" y="522102"/>
        <a:ext cx="5694996" cy="1000392"/>
      </dsp:txXfrm>
    </dsp:sp>
    <dsp:sp modelId="{A81ADB2D-690F-42BB-AF6E-70EBE8462CB0}">
      <dsp:nvSpPr>
        <dsp:cNvPr id="0" name=""/>
        <dsp:cNvSpPr/>
      </dsp:nvSpPr>
      <dsp:spPr>
        <a:xfrm>
          <a:off x="4660149" y="2087226"/>
          <a:ext cx="5390737" cy="110863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fr-FR" sz="2800" kern="1200" dirty="0"/>
            <a:t>Basculement par vague de ministères </a:t>
          </a:r>
          <a:endParaRPr lang="fr-FR" sz="2800" b="1" kern="1200" dirty="0">
            <a:solidFill>
              <a:srgbClr val="C00000"/>
            </a:solidFill>
          </a:endParaRPr>
        </a:p>
      </dsp:txBody>
      <dsp:txXfrm>
        <a:off x="4714268" y="2141345"/>
        <a:ext cx="5282499" cy="1000392"/>
      </dsp:txXfrm>
    </dsp:sp>
    <dsp:sp modelId="{41F61FF5-3749-41AA-8D03-87A171AE16D6}">
      <dsp:nvSpPr>
        <dsp:cNvPr id="0" name=""/>
        <dsp:cNvSpPr/>
      </dsp:nvSpPr>
      <dsp:spPr>
        <a:xfrm>
          <a:off x="2716462" y="3687245"/>
          <a:ext cx="7227582" cy="2095954"/>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fr-FR" sz="2800" kern="1200" dirty="0">
              <a:solidFill>
                <a:srgbClr val="C00000"/>
              </a:solidFill>
            </a:rPr>
            <a:t>Généralisations aux institutions, collectivités et appropriation générale</a:t>
          </a:r>
        </a:p>
      </dsp:txBody>
      <dsp:txXfrm>
        <a:off x="2818778" y="3789561"/>
        <a:ext cx="7022950" cy="189132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0580AF-A03D-45C4-8E3B-73F552FFD98B}" type="datetimeFigureOut">
              <a:rPr lang="fr-FR" smtClean="0"/>
              <a:t>29/06/2021</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5D175B-D85A-4E4B-98ED-8BE607D91994}" type="slidenum">
              <a:rPr lang="fr-FR" smtClean="0"/>
              <a:t>‹#›</a:t>
            </a:fld>
            <a:endParaRPr lang="fr-FR"/>
          </a:p>
        </p:txBody>
      </p:sp>
    </p:spTree>
    <p:extLst>
      <p:ext uri="{BB962C8B-B14F-4D97-AF65-F5344CB8AC3E}">
        <p14:creationId xmlns:p14="http://schemas.microsoft.com/office/powerpoint/2010/main" val="34112965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Modifiez le style du titre</a:t>
            </a:r>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3546689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752117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4398504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smtClean="0"/>
              <a:pPr/>
              <a:t>6/29/2021</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smtClean="0"/>
              <a:pPr/>
              <a:t>‹#›</a:t>
            </a:fld>
            <a:endParaRPr lang="en-US" dirty="0"/>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9189362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216178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6/29/2021</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544890044"/>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737364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144655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925124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6708267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6/29/2021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099582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165623514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smtClean="0"/>
              <a:pPr/>
              <a:t>6/29/2021</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785596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650266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3523181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38947053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B1441A2-9108-4B80-9615-A8FD07F5CC31}" type="datetimeFigureOut">
              <a:rPr lang="fr-FR" smtClean="0"/>
              <a:t>29/06/2021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104956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B1441A2-9108-4B80-9615-A8FD07F5CC31}" type="datetimeFigureOut">
              <a:rPr lang="fr-FR" smtClean="0"/>
              <a:t>29/06/2021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708675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B1441A2-9108-4B80-9615-A8FD07F5CC31}" type="datetimeFigureOut">
              <a:rPr lang="fr-FR" smtClean="0"/>
              <a:t>29/06/2021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929676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B1441A2-9108-4B80-9615-A8FD07F5CC31}" type="datetimeFigureOut">
              <a:rPr lang="fr-FR" smtClean="0"/>
              <a:t>29/06/2021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212397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B1441A2-9108-4B80-9615-A8FD07F5CC31}" type="datetimeFigureOut">
              <a:rPr lang="fr-FR" smtClean="0"/>
              <a:t>29/06/2021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3682956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B1441A2-9108-4B80-9615-A8FD07F5CC31}" type="datetimeFigureOut">
              <a:rPr lang="fr-FR" smtClean="0"/>
              <a:t>29/06/2021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0F98325-1EA2-4A27-BEAC-FFD3F328E644}" type="slidenum">
              <a:rPr lang="fr-FR" smtClean="0"/>
              <a:t>‹#›</a:t>
            </a:fld>
            <a:endParaRPr lang="fr-FR"/>
          </a:p>
        </p:txBody>
      </p:sp>
    </p:spTree>
    <p:extLst>
      <p:ext uri="{BB962C8B-B14F-4D97-AF65-F5344CB8AC3E}">
        <p14:creationId xmlns:p14="http://schemas.microsoft.com/office/powerpoint/2010/main" val="1684807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1441A2-9108-4B80-9615-A8FD07F5CC31}" type="datetimeFigureOut">
              <a:rPr lang="fr-FR" smtClean="0"/>
              <a:t>29/06/2021</a:t>
            </a:fld>
            <a:endParaRPr lang="fr-FR"/>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F98325-1EA2-4A27-BEAC-FFD3F328E644}" type="slidenum">
              <a:rPr lang="fr-FR" smtClean="0"/>
              <a:t>‹#›</a:t>
            </a:fld>
            <a:endParaRPr lang="fr-FR"/>
          </a:p>
        </p:txBody>
      </p:sp>
    </p:spTree>
    <p:extLst>
      <p:ext uri="{BB962C8B-B14F-4D97-AF65-F5344CB8AC3E}">
        <p14:creationId xmlns:p14="http://schemas.microsoft.com/office/powerpoint/2010/main" val="142484976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6/29/2021</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03027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554C3F-89F5-458C-9FE4-0286EC5725A0}"/>
              </a:ext>
            </a:extLst>
          </p:cNvPr>
          <p:cNvSpPr>
            <a:spLocks noGrp="1"/>
          </p:cNvSpPr>
          <p:nvPr>
            <p:ph type="ctrTitle"/>
          </p:nvPr>
        </p:nvSpPr>
        <p:spPr>
          <a:xfrm>
            <a:off x="1139688" y="0"/>
            <a:ext cx="9912624" cy="3525078"/>
          </a:xfrm>
        </p:spPr>
        <p:txBody>
          <a:bodyPr/>
          <a:lstStyle/>
          <a:p>
            <a:r>
              <a:rPr lang="fr-FR" sz="2000" b="1" dirty="0">
                <a:solidFill>
                  <a:srgbClr val="002060"/>
                </a:solidFill>
              </a:rPr>
              <a:t>MINISTERE DE L’ECONOMIE, DES FINANCES ET DU DEVELOPPEMENT</a:t>
            </a:r>
            <a:br>
              <a:rPr lang="fr-FR" sz="2000" b="1" dirty="0">
                <a:solidFill>
                  <a:srgbClr val="002060"/>
                </a:solidFill>
              </a:rPr>
            </a:br>
            <a:r>
              <a:rPr lang="fr-FR" sz="2000" b="1" dirty="0">
                <a:solidFill>
                  <a:srgbClr val="002060"/>
                </a:solidFill>
              </a:rPr>
              <a:t>----------</a:t>
            </a:r>
            <a:br>
              <a:rPr lang="fr-FR" sz="2000" b="1" dirty="0">
                <a:solidFill>
                  <a:srgbClr val="002060"/>
                </a:solidFill>
              </a:rPr>
            </a:br>
            <a:r>
              <a:rPr lang="fr-FR" sz="2000" b="1" dirty="0">
                <a:solidFill>
                  <a:srgbClr val="002060"/>
                </a:solidFill>
              </a:rPr>
              <a:t>SECRETARIAT GENERAL</a:t>
            </a:r>
            <a:br>
              <a:rPr lang="fr-FR" sz="2000" b="1" dirty="0">
                <a:solidFill>
                  <a:srgbClr val="002060"/>
                </a:solidFill>
              </a:rPr>
            </a:br>
            <a:r>
              <a:rPr lang="fr-FR" sz="2000" b="1" dirty="0">
                <a:solidFill>
                  <a:srgbClr val="002060"/>
                </a:solidFill>
              </a:rPr>
              <a:t>-----------------------------</a:t>
            </a:r>
            <a:br>
              <a:rPr lang="fr-FR" sz="2000" b="1" dirty="0">
                <a:solidFill>
                  <a:srgbClr val="002060"/>
                </a:solidFill>
              </a:rPr>
            </a:br>
            <a:r>
              <a:rPr lang="fr-FR" sz="2000" b="1" dirty="0">
                <a:solidFill>
                  <a:srgbClr val="002060"/>
                </a:solidFill>
              </a:rPr>
              <a:t>DIRECTION GENERALE DU BUDGET</a:t>
            </a:r>
            <a:br>
              <a:rPr lang="fr-FR" sz="2000" dirty="0"/>
            </a:br>
            <a:br>
              <a:rPr lang="fr-FR" sz="3200" dirty="0"/>
            </a:br>
            <a:br>
              <a:rPr lang="fr-FR" sz="3200" dirty="0"/>
            </a:br>
            <a:endParaRPr lang="fr-FR" dirty="0"/>
          </a:p>
        </p:txBody>
      </p:sp>
      <p:sp>
        <p:nvSpPr>
          <p:cNvPr id="3" name="Sous-titre 2">
            <a:extLst>
              <a:ext uri="{FF2B5EF4-FFF2-40B4-BE49-F238E27FC236}">
                <a16:creationId xmlns:a16="http://schemas.microsoft.com/office/drawing/2014/main" id="{6D16101A-D420-40A6-AE22-3B851C66DCD9}"/>
              </a:ext>
            </a:extLst>
          </p:cNvPr>
          <p:cNvSpPr>
            <a:spLocks noGrp="1"/>
          </p:cNvSpPr>
          <p:nvPr>
            <p:ph type="subTitle" idx="1"/>
          </p:nvPr>
        </p:nvSpPr>
        <p:spPr>
          <a:xfrm>
            <a:off x="1139688" y="2425148"/>
            <a:ext cx="9223512" cy="2617369"/>
          </a:xfrm>
        </p:spPr>
        <p:txBody>
          <a:bodyPr>
            <a:normAutofit fontScale="92500" lnSpcReduction="20000"/>
          </a:bodyPr>
          <a:lstStyle/>
          <a:p>
            <a:r>
              <a:rPr lang="fr-FR" sz="3900" b="1" dirty="0"/>
              <a:t>Communication sur la Budgétisation Sensible au Genre (BSG)</a:t>
            </a:r>
            <a:br>
              <a:rPr lang="fr-FR" dirty="0"/>
            </a:br>
            <a:endParaRPr lang="fr-FR" dirty="0"/>
          </a:p>
          <a:p>
            <a:r>
              <a:rPr lang="fr-FR" dirty="0"/>
              <a:t>Ouagadougou 29 juin 2021</a:t>
            </a:r>
          </a:p>
          <a:p>
            <a:r>
              <a:rPr lang="fr-FR" sz="2200" i="1" dirty="0"/>
              <a:t>Présenté par M. OUEDRAOGO Daouda de la Direction des Réforme Budgétaires /Direction Générale du Budget</a:t>
            </a:r>
          </a:p>
          <a:p>
            <a:r>
              <a:rPr lang="fr-FR" sz="2200" i="1" dirty="0"/>
              <a:t>BURKINA FASO</a:t>
            </a:r>
          </a:p>
          <a:p>
            <a:endParaRPr lang="fr-FR" sz="2200" i="1" dirty="0"/>
          </a:p>
        </p:txBody>
      </p:sp>
    </p:spTree>
    <p:extLst>
      <p:ext uri="{BB962C8B-B14F-4D97-AF65-F5344CB8AC3E}">
        <p14:creationId xmlns:p14="http://schemas.microsoft.com/office/powerpoint/2010/main" val="1786002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6845C3-458F-41F6-9151-7E4E3D307BFC}"/>
              </a:ext>
            </a:extLst>
          </p:cNvPr>
          <p:cNvSpPr>
            <a:spLocks noGrp="1"/>
          </p:cNvSpPr>
          <p:nvPr>
            <p:ph type="title"/>
          </p:nvPr>
        </p:nvSpPr>
        <p:spPr/>
        <p:txBody>
          <a:bodyPr/>
          <a:lstStyle/>
          <a:p>
            <a:pPr lvl="0" algn="ctr">
              <a:lnSpc>
                <a:spcPct val="100000"/>
              </a:lnSpc>
              <a:spcBef>
                <a:spcPct val="20000"/>
              </a:spcBef>
            </a:pPr>
            <a:r>
              <a:rPr lang="fr-FR" sz="3200" b="1" dirty="0">
                <a:solidFill>
                  <a:srgbClr val="C00000"/>
                </a:solidFill>
                <a:latin typeface="Calibri"/>
                <a:ea typeface="+mn-ea"/>
                <a:cs typeface="+mn-cs"/>
              </a:rPr>
              <a:t>Principaux constats sur le bilan 2020</a:t>
            </a:r>
            <a:br>
              <a:rPr lang="fr-FR" sz="3200" b="1" dirty="0">
                <a:solidFill>
                  <a:srgbClr val="C00000"/>
                </a:solidFill>
                <a:latin typeface="Calibri"/>
                <a:ea typeface="+mn-ea"/>
                <a:cs typeface="+mn-cs"/>
              </a:rPr>
            </a:br>
            <a:endParaRPr lang="fr-FR" dirty="0"/>
          </a:p>
        </p:txBody>
      </p:sp>
      <p:sp>
        <p:nvSpPr>
          <p:cNvPr id="3" name="Espace réservé du contenu 2">
            <a:extLst>
              <a:ext uri="{FF2B5EF4-FFF2-40B4-BE49-F238E27FC236}">
                <a16:creationId xmlns:a16="http://schemas.microsoft.com/office/drawing/2014/main" id="{6C99FAEE-3403-4A58-B33E-D5CA258D6843}"/>
              </a:ext>
            </a:extLst>
          </p:cNvPr>
          <p:cNvSpPr>
            <a:spLocks noGrp="1"/>
          </p:cNvSpPr>
          <p:nvPr>
            <p:ph idx="1"/>
          </p:nvPr>
        </p:nvSpPr>
        <p:spPr>
          <a:xfrm>
            <a:off x="1371600" y="1630017"/>
            <a:ext cx="9601200" cy="4237383"/>
          </a:xfrm>
        </p:spPr>
        <p:txBody>
          <a:bodyPr>
            <a:normAutofit fontScale="85000" lnSpcReduction="20000"/>
          </a:bodyPr>
          <a:lstStyle/>
          <a:p>
            <a:pPr marL="0" indent="0" algn="just">
              <a:lnSpc>
                <a:spcPct val="115000"/>
              </a:lnSpc>
              <a:spcBef>
                <a:spcPts val="600"/>
              </a:spcBef>
              <a:spcAft>
                <a:spcPts val="600"/>
              </a:spcAft>
              <a:buNone/>
            </a:pPr>
            <a:endParaRPr lang="fr-FR" dirty="0">
              <a:solidFill>
                <a:srgbClr val="000000"/>
              </a:solidFill>
              <a:latin typeface="Arial" panose="020B0604020202020204" pitchFamily="34" charset="0"/>
              <a:ea typeface="Calibri" panose="020F0502020204030204" pitchFamily="34" charset="0"/>
            </a:endParaRPr>
          </a:p>
          <a:p>
            <a:pPr marL="0" lvl="0" indent="0" algn="just">
              <a:lnSpc>
                <a:spcPct val="100000"/>
              </a:lnSpc>
              <a:spcBef>
                <a:spcPct val="20000"/>
              </a:spcBef>
              <a:spcAft>
                <a:spcPts val="0"/>
              </a:spcAft>
              <a:buNone/>
            </a:pPr>
            <a:r>
              <a:rPr lang="fr-FR" sz="2600" b="1" dirty="0">
                <a:solidFill>
                  <a:srgbClr val="0070C0"/>
                </a:solidFill>
                <a:latin typeface="+mj-lt"/>
              </a:rPr>
              <a:t>Bilan physique</a:t>
            </a:r>
          </a:p>
          <a:p>
            <a:pPr marL="0" lvl="0" indent="0" algn="just">
              <a:lnSpc>
                <a:spcPct val="100000"/>
              </a:lnSpc>
              <a:spcBef>
                <a:spcPct val="20000"/>
              </a:spcBef>
              <a:spcAft>
                <a:spcPts val="0"/>
              </a:spcAft>
              <a:buNone/>
            </a:pPr>
            <a:r>
              <a:rPr lang="fr-FR" sz="3100" b="1" dirty="0">
                <a:solidFill>
                  <a:prstClr val="black"/>
                </a:solidFill>
                <a:latin typeface="+mj-lt"/>
              </a:rPr>
              <a:t>Ce bilan physique concerne:</a:t>
            </a:r>
          </a:p>
          <a:p>
            <a:pPr marL="457200" lvl="0" indent="-457200" algn="just">
              <a:lnSpc>
                <a:spcPct val="100000"/>
              </a:lnSpc>
              <a:spcBef>
                <a:spcPct val="20000"/>
              </a:spcBef>
              <a:spcAft>
                <a:spcPts val="0"/>
              </a:spcAft>
              <a:buFont typeface="Wingdings" panose="05000000000000000000" pitchFamily="2" charset="2"/>
              <a:buChar char="q"/>
            </a:pPr>
            <a:r>
              <a:rPr lang="fr-FR" sz="3100" b="1" dirty="0">
                <a:solidFill>
                  <a:prstClr val="black"/>
                </a:solidFill>
                <a:latin typeface="+mj-lt"/>
              </a:rPr>
              <a:t> </a:t>
            </a:r>
            <a:r>
              <a:rPr lang="fr-FR" sz="3100" b="1" dirty="0">
                <a:solidFill>
                  <a:srgbClr val="C00000"/>
                </a:solidFill>
                <a:latin typeface="+mj-lt"/>
              </a:rPr>
              <a:t>15 ministères </a:t>
            </a:r>
            <a:r>
              <a:rPr lang="fr-FR" sz="3100" b="1" dirty="0">
                <a:solidFill>
                  <a:prstClr val="black"/>
                </a:solidFill>
                <a:latin typeface="+mj-lt"/>
              </a:rPr>
              <a:t>sur les 18 initialement concernés</a:t>
            </a:r>
          </a:p>
          <a:p>
            <a:pPr marL="457200" lvl="0" indent="-457200" algn="just">
              <a:lnSpc>
                <a:spcPct val="100000"/>
              </a:lnSpc>
              <a:spcBef>
                <a:spcPct val="20000"/>
              </a:spcBef>
              <a:spcAft>
                <a:spcPts val="0"/>
              </a:spcAft>
              <a:buFont typeface="Wingdings" panose="05000000000000000000" pitchFamily="2" charset="2"/>
              <a:buChar char="q"/>
            </a:pPr>
            <a:r>
              <a:rPr lang="fr-FR" sz="3100" b="1" dirty="0">
                <a:solidFill>
                  <a:srgbClr val="C00000"/>
                </a:solidFill>
                <a:latin typeface="+mj-lt"/>
              </a:rPr>
              <a:t>63 programmes budgétaires dont 38 sensibles au genre et 14 communs aux thématiques genre et droits de l’enfant</a:t>
            </a:r>
            <a:endParaRPr lang="fr-FR" sz="3100" b="1" dirty="0">
              <a:solidFill>
                <a:prstClr val="black"/>
              </a:solidFill>
              <a:latin typeface="+mj-lt"/>
            </a:endParaRPr>
          </a:p>
          <a:p>
            <a:pPr lvl="0" algn="just">
              <a:lnSpc>
                <a:spcPct val="115000"/>
              </a:lnSpc>
              <a:spcBef>
                <a:spcPts val="600"/>
              </a:spcBef>
              <a:spcAft>
                <a:spcPts val="600"/>
              </a:spcAft>
              <a:buFont typeface="Wingdings" panose="05000000000000000000" pitchFamily="2" charset="2"/>
              <a:buChar char="q"/>
            </a:pPr>
            <a:r>
              <a:rPr lang="fr-FR" sz="3100" b="1" dirty="0">
                <a:solidFill>
                  <a:prstClr val="black"/>
                </a:solidFill>
                <a:latin typeface="+mj-lt"/>
                <a:cs typeface="Arial" panose="020B0604020202020204" pitchFamily="34" charset="0"/>
              </a:rPr>
              <a:t>84 indicateurs sensibles au genre, </a:t>
            </a:r>
            <a:r>
              <a:rPr lang="fr-FR" sz="3100" b="1" dirty="0">
                <a:solidFill>
                  <a:srgbClr val="000000"/>
                </a:solidFill>
                <a:latin typeface="+mj-lt"/>
                <a:ea typeface="Calibri" panose="020F0502020204030204" pitchFamily="34" charset="0"/>
                <a:cs typeface="Arial" panose="020B0604020202020204" pitchFamily="34" charset="0"/>
              </a:rPr>
              <a:t>20 indicateurs ont atteint leurs cibles, 10 n’ont pas atteint leurs cibles et 54 n’ont pas été renseignés . (nombre élevé d’indicateurs non renseignés)</a:t>
            </a:r>
          </a:p>
          <a:p>
            <a:pPr marL="0" lvl="0" indent="0" algn="just">
              <a:lnSpc>
                <a:spcPct val="100000"/>
              </a:lnSpc>
              <a:spcBef>
                <a:spcPct val="20000"/>
              </a:spcBef>
              <a:spcAft>
                <a:spcPts val="0"/>
              </a:spcAft>
              <a:buNone/>
            </a:pPr>
            <a:r>
              <a:rPr lang="fr-FR" sz="2600" dirty="0">
                <a:solidFill>
                  <a:prstClr val="black"/>
                </a:solidFill>
                <a:latin typeface="Calibri"/>
              </a:rPr>
              <a:t> </a:t>
            </a:r>
          </a:p>
          <a:p>
            <a:endParaRPr lang="fr-FR" dirty="0"/>
          </a:p>
        </p:txBody>
      </p:sp>
    </p:spTree>
    <p:extLst>
      <p:ext uri="{BB962C8B-B14F-4D97-AF65-F5344CB8AC3E}">
        <p14:creationId xmlns:p14="http://schemas.microsoft.com/office/powerpoint/2010/main" val="13371590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4E3B478-3E2A-411A-8673-B983FD13A977}"/>
              </a:ext>
            </a:extLst>
          </p:cNvPr>
          <p:cNvSpPr>
            <a:spLocks noGrp="1"/>
          </p:cNvSpPr>
          <p:nvPr>
            <p:ph idx="1"/>
          </p:nvPr>
        </p:nvSpPr>
        <p:spPr>
          <a:xfrm>
            <a:off x="1371600" y="1232452"/>
            <a:ext cx="9601200" cy="4634948"/>
          </a:xfrm>
        </p:spPr>
        <p:txBody>
          <a:bodyPr>
            <a:normAutofit/>
          </a:bodyPr>
          <a:lstStyle/>
          <a:p>
            <a:pPr marL="0" indent="0" algn="just">
              <a:buNone/>
            </a:pPr>
            <a:r>
              <a:rPr lang="fr-FR" sz="2400" b="1" dirty="0">
                <a:latin typeface="+mj-lt"/>
                <a:ea typeface="Calibri" panose="020F0502020204030204" pitchFamily="34" charset="0"/>
                <a:cs typeface="Times New Roman" panose="02020603050405020304" pitchFamily="18" charset="0"/>
              </a:rPr>
              <a:t> Bilan Financier</a:t>
            </a:r>
          </a:p>
          <a:p>
            <a:pPr algn="just"/>
            <a:r>
              <a:rPr lang="fr-FR" sz="2400" b="1" dirty="0">
                <a:latin typeface="+mj-lt"/>
                <a:ea typeface="Calibri" panose="020F0502020204030204" pitchFamily="34" charset="0"/>
                <a:cs typeface="Times New Roman" panose="02020603050405020304" pitchFamily="18" charset="0"/>
              </a:rPr>
              <a:t>Sur une prévision définitive de</a:t>
            </a:r>
            <a:r>
              <a:rPr lang="fr-FR" sz="2400" b="1" dirty="0">
                <a:solidFill>
                  <a:srgbClr val="1A2E40"/>
                </a:solidFill>
                <a:ea typeface="Calibri" panose="020F0502020204030204" pitchFamily="34" charset="0"/>
                <a:cs typeface="Times New Roman" panose="02020603050405020304" pitchFamily="18" charset="0"/>
              </a:rPr>
              <a:t> 82 108 893 000 FCFA</a:t>
            </a:r>
            <a:r>
              <a:rPr lang="fr-FR" sz="2400" b="1" dirty="0">
                <a:latin typeface="+mj-lt"/>
                <a:ea typeface="Calibri" panose="020F0502020204030204" pitchFamily="34" charset="0"/>
                <a:cs typeface="Times New Roman" panose="02020603050405020304" pitchFamily="18" charset="0"/>
              </a:rPr>
              <a:t> </a:t>
            </a:r>
            <a:r>
              <a:rPr lang="fr-FR" sz="2400" b="1" dirty="0">
                <a:solidFill>
                  <a:srgbClr val="1A2E40"/>
                </a:solidFill>
                <a:ea typeface="Calibri" panose="020F0502020204030204" pitchFamily="34" charset="0"/>
                <a:cs typeface="Times New Roman" panose="02020603050405020304" pitchFamily="18" charset="0"/>
              </a:rPr>
              <a:t>un montant de 74 929 010</a:t>
            </a:r>
            <a:r>
              <a:rPr lang="fr-FR" sz="2400" b="1" dirty="0">
                <a:solidFill>
                  <a:srgbClr val="1A2E40"/>
                </a:solidFill>
                <a:ea typeface="Times New Roman" panose="02020603050405020304" pitchFamily="18" charset="0"/>
                <a:cs typeface="Times New Roman" panose="02020603050405020304" pitchFamily="18" charset="0"/>
              </a:rPr>
              <a:t> </a:t>
            </a:r>
            <a:r>
              <a:rPr lang="fr-FR" sz="2400" b="1" dirty="0">
                <a:solidFill>
                  <a:srgbClr val="1A2E40"/>
                </a:solidFill>
                <a:ea typeface="Calibri" panose="020F0502020204030204" pitchFamily="34" charset="0"/>
                <a:cs typeface="Times New Roman" panose="02020603050405020304" pitchFamily="18" charset="0"/>
              </a:rPr>
              <a:t>FCFA a été exécuté soit un </a:t>
            </a:r>
            <a:r>
              <a:rPr lang="fr-FR" sz="2400" b="1" dirty="0">
                <a:latin typeface="+mj-lt"/>
                <a:ea typeface="Calibri" panose="020F0502020204030204" pitchFamily="34" charset="0"/>
                <a:cs typeface="Times New Roman" panose="02020603050405020304" pitchFamily="18" charset="0"/>
              </a:rPr>
              <a:t>taux d’exécution de 91,26%.</a:t>
            </a:r>
          </a:p>
          <a:p>
            <a:pPr algn="just"/>
            <a:r>
              <a:rPr lang="fr-FR" sz="2400" b="1" dirty="0">
                <a:latin typeface="+mj-lt"/>
                <a:cs typeface="Times New Roman" panose="02020603050405020304" pitchFamily="18" charset="0"/>
              </a:rPr>
              <a:t>Le budget total exécuté au niveau des ministères concernés s’élevait à </a:t>
            </a:r>
            <a:r>
              <a:rPr lang="fr-FR" sz="2400" b="1" dirty="0">
                <a:solidFill>
                  <a:srgbClr val="000000"/>
                </a:solidFill>
                <a:latin typeface="Arial" panose="020B0604020202020204" pitchFamily="34" charset="0"/>
                <a:ea typeface="Times New Roman" panose="02020603050405020304" pitchFamily="18" charset="0"/>
              </a:rPr>
              <a:t>1 677 057 584 000 FCFA soit un taux de 6,44% pour les dépenses portant sur le genre.</a:t>
            </a:r>
            <a:endParaRPr lang="fr-FR" sz="2400" b="1" dirty="0">
              <a:latin typeface="+mj-lt"/>
            </a:endParaRPr>
          </a:p>
        </p:txBody>
      </p:sp>
    </p:spTree>
    <p:extLst>
      <p:ext uri="{BB962C8B-B14F-4D97-AF65-F5344CB8AC3E}">
        <p14:creationId xmlns:p14="http://schemas.microsoft.com/office/powerpoint/2010/main" val="373265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C29D6D6-3086-4FC7-844F-5B134C32A46A}"/>
              </a:ext>
            </a:extLst>
          </p:cNvPr>
          <p:cNvSpPr>
            <a:spLocks noGrp="1"/>
          </p:cNvSpPr>
          <p:nvPr>
            <p:ph type="title"/>
          </p:nvPr>
        </p:nvSpPr>
        <p:spPr>
          <a:xfrm>
            <a:off x="1371600" y="685800"/>
            <a:ext cx="9601200" cy="771939"/>
          </a:xfrm>
        </p:spPr>
        <p:txBody>
          <a:bodyPr>
            <a:normAutofit/>
          </a:bodyPr>
          <a:lstStyle/>
          <a:p>
            <a:pPr algn="ctr"/>
            <a:r>
              <a:rPr lang="fr-FR" sz="4000" b="1" dirty="0">
                <a:solidFill>
                  <a:srgbClr val="0070C0"/>
                </a:solidFill>
                <a:ea typeface="+mn-ea"/>
                <a:cs typeface="+mn-cs"/>
              </a:rPr>
              <a:t>Difficultés rencontrées</a:t>
            </a:r>
            <a:endParaRPr lang="fr-FR" sz="6600" dirty="0"/>
          </a:p>
        </p:txBody>
      </p:sp>
      <p:sp>
        <p:nvSpPr>
          <p:cNvPr id="3" name="Espace réservé du contenu 2">
            <a:extLst>
              <a:ext uri="{FF2B5EF4-FFF2-40B4-BE49-F238E27FC236}">
                <a16:creationId xmlns:a16="http://schemas.microsoft.com/office/drawing/2014/main" id="{800A2827-B89E-43D6-A40C-595082CF19B8}"/>
              </a:ext>
            </a:extLst>
          </p:cNvPr>
          <p:cNvSpPr>
            <a:spLocks noGrp="1"/>
          </p:cNvSpPr>
          <p:nvPr>
            <p:ph idx="1"/>
          </p:nvPr>
        </p:nvSpPr>
        <p:spPr>
          <a:xfrm>
            <a:off x="1371600" y="1351722"/>
            <a:ext cx="9601200" cy="4515678"/>
          </a:xfrm>
        </p:spPr>
        <p:txBody>
          <a:bodyPr>
            <a:normAutofit/>
          </a:bodyPr>
          <a:lstStyle/>
          <a:p>
            <a:pPr marL="0" lvl="0" indent="0" algn="just">
              <a:lnSpc>
                <a:spcPct val="100000"/>
              </a:lnSpc>
              <a:spcBef>
                <a:spcPct val="20000"/>
              </a:spcBef>
              <a:spcAft>
                <a:spcPts val="0"/>
              </a:spcAft>
              <a:buNone/>
            </a:pPr>
            <a:r>
              <a:rPr lang="fr-FR" sz="2400" b="1" i="1" dirty="0">
                <a:solidFill>
                  <a:prstClr val="black"/>
                </a:solidFill>
                <a:latin typeface="Calibri"/>
              </a:rPr>
              <a:t> </a:t>
            </a:r>
            <a:endParaRPr lang="fr-FR" sz="2600" b="1" dirty="0">
              <a:solidFill>
                <a:srgbClr val="0070C0"/>
              </a:solidFill>
              <a:latin typeface="Calibri"/>
            </a:endParaRPr>
          </a:p>
          <a:p>
            <a:pPr marL="342900" lvl="0" indent="-342900" algn="just">
              <a:lnSpc>
                <a:spcPct val="100000"/>
              </a:lnSpc>
              <a:spcBef>
                <a:spcPct val="20000"/>
              </a:spcBef>
              <a:spcAft>
                <a:spcPts val="0"/>
              </a:spcAft>
              <a:buFontTx/>
              <a:buChar char="-"/>
            </a:pPr>
            <a:r>
              <a:rPr lang="fr-FR" sz="2400" b="1" dirty="0">
                <a:solidFill>
                  <a:prstClr val="black"/>
                </a:solidFill>
                <a:latin typeface="+mj-lt"/>
              </a:rPr>
              <a:t>Des données non transmises</a:t>
            </a:r>
          </a:p>
          <a:p>
            <a:pPr marL="342900" lvl="0" indent="-342900" algn="just">
              <a:lnSpc>
                <a:spcPct val="100000"/>
              </a:lnSpc>
              <a:spcBef>
                <a:spcPct val="20000"/>
              </a:spcBef>
              <a:spcAft>
                <a:spcPts val="0"/>
              </a:spcAft>
              <a:buFontTx/>
              <a:buChar char="-"/>
            </a:pPr>
            <a:r>
              <a:rPr lang="fr-FR" sz="2400" b="1" dirty="0">
                <a:solidFill>
                  <a:prstClr val="black"/>
                </a:solidFill>
                <a:latin typeface="+mj-lt"/>
              </a:rPr>
              <a:t>Des données transmises hors délais</a:t>
            </a:r>
          </a:p>
          <a:p>
            <a:pPr marL="342900" lvl="0" indent="-342900" algn="just">
              <a:lnSpc>
                <a:spcPct val="100000"/>
              </a:lnSpc>
              <a:spcBef>
                <a:spcPct val="20000"/>
              </a:spcBef>
              <a:spcAft>
                <a:spcPts val="0"/>
              </a:spcAft>
              <a:buFontTx/>
              <a:buChar char="-"/>
            </a:pPr>
            <a:r>
              <a:rPr lang="fr-FR" sz="2400" b="1" dirty="0">
                <a:solidFill>
                  <a:prstClr val="black"/>
                </a:solidFill>
                <a:latin typeface="+mj-lt"/>
              </a:rPr>
              <a:t>Des données inexploitables</a:t>
            </a:r>
          </a:p>
          <a:p>
            <a:pPr marL="342900" lvl="0" indent="-342900" algn="just">
              <a:lnSpc>
                <a:spcPct val="100000"/>
              </a:lnSpc>
              <a:spcBef>
                <a:spcPct val="20000"/>
              </a:spcBef>
              <a:spcAft>
                <a:spcPts val="0"/>
              </a:spcAft>
              <a:buFontTx/>
              <a:buChar char="-"/>
            </a:pPr>
            <a:r>
              <a:rPr lang="fr-FR" sz="2400" b="1" dirty="0">
                <a:solidFill>
                  <a:prstClr val="black"/>
                </a:solidFill>
                <a:latin typeface="+mj-lt"/>
              </a:rPr>
              <a:t>L’absence de justification des contreperformances</a:t>
            </a:r>
          </a:p>
          <a:p>
            <a:pPr marL="342900" lvl="0" indent="-342900" algn="just">
              <a:lnSpc>
                <a:spcPct val="100000"/>
              </a:lnSpc>
              <a:spcBef>
                <a:spcPct val="20000"/>
              </a:spcBef>
              <a:spcAft>
                <a:spcPts val="0"/>
              </a:spcAft>
              <a:buFontTx/>
              <a:buChar char="-"/>
            </a:pPr>
            <a:r>
              <a:rPr lang="fr-FR" sz="2400" b="1" dirty="0">
                <a:solidFill>
                  <a:prstClr val="black"/>
                </a:solidFill>
                <a:latin typeface="+mj-lt"/>
              </a:rPr>
              <a:t>La situation des ministères fusionnés</a:t>
            </a:r>
          </a:p>
          <a:p>
            <a:pPr marL="342900" lvl="0" indent="-342900" algn="just">
              <a:lnSpc>
                <a:spcPct val="100000"/>
              </a:lnSpc>
              <a:spcBef>
                <a:spcPct val="20000"/>
              </a:spcBef>
              <a:spcAft>
                <a:spcPts val="0"/>
              </a:spcAft>
              <a:buFontTx/>
              <a:buChar char="-"/>
            </a:pPr>
            <a:r>
              <a:rPr lang="fr-FR" sz="2400" b="1" dirty="0">
                <a:solidFill>
                  <a:prstClr val="black"/>
                </a:solidFill>
                <a:latin typeface="+mj-lt"/>
              </a:rPr>
              <a:t>Le problème de coordination du processus au niveau des ministères</a:t>
            </a:r>
          </a:p>
          <a:p>
            <a:pPr marL="342900" lvl="0" indent="-342900" algn="just">
              <a:lnSpc>
                <a:spcPct val="100000"/>
              </a:lnSpc>
              <a:spcBef>
                <a:spcPct val="20000"/>
              </a:spcBef>
              <a:spcAft>
                <a:spcPts val="0"/>
              </a:spcAft>
              <a:buFontTx/>
              <a:buChar char="-"/>
            </a:pPr>
            <a:r>
              <a:rPr lang="fr-FR" sz="2400" b="1" dirty="0">
                <a:solidFill>
                  <a:prstClr val="black"/>
                </a:solidFill>
                <a:latin typeface="+mj-lt"/>
              </a:rPr>
              <a:t>L’absence de moyen de contrôle de la sincérité des informations communiquées</a:t>
            </a:r>
          </a:p>
          <a:p>
            <a:endParaRPr lang="fr-FR" dirty="0"/>
          </a:p>
        </p:txBody>
      </p:sp>
    </p:spTree>
    <p:extLst>
      <p:ext uri="{BB962C8B-B14F-4D97-AF65-F5344CB8AC3E}">
        <p14:creationId xmlns:p14="http://schemas.microsoft.com/office/powerpoint/2010/main" val="3258463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9A8BD8F-3AC2-4BE3-9B63-A31E95C6E8EE}"/>
              </a:ext>
            </a:extLst>
          </p:cNvPr>
          <p:cNvSpPr>
            <a:spLocks noGrp="1"/>
          </p:cNvSpPr>
          <p:nvPr>
            <p:ph type="title"/>
          </p:nvPr>
        </p:nvSpPr>
        <p:spPr>
          <a:xfrm>
            <a:off x="1371600" y="685800"/>
            <a:ext cx="9601200" cy="745435"/>
          </a:xfrm>
        </p:spPr>
        <p:txBody>
          <a:bodyPr>
            <a:normAutofit fontScale="90000"/>
          </a:bodyPr>
          <a:lstStyle/>
          <a:p>
            <a:pPr lvl="0" algn="ctr">
              <a:lnSpc>
                <a:spcPct val="100000"/>
              </a:lnSpc>
              <a:spcBef>
                <a:spcPct val="20000"/>
              </a:spcBef>
            </a:pPr>
            <a:r>
              <a:rPr lang="fr-FR" sz="3200" b="1" dirty="0">
                <a:solidFill>
                  <a:srgbClr val="0070C0"/>
                </a:solidFill>
                <a:ea typeface="+mn-ea"/>
                <a:cs typeface="+mn-cs"/>
              </a:rPr>
              <a:t>Recommandations</a:t>
            </a:r>
            <a:br>
              <a:rPr lang="fr-FR" sz="3200" b="1" dirty="0">
                <a:solidFill>
                  <a:srgbClr val="0070C0"/>
                </a:solidFill>
                <a:ea typeface="+mn-ea"/>
                <a:cs typeface="+mn-cs"/>
              </a:rPr>
            </a:br>
            <a:endParaRPr lang="fr-FR" sz="6000" dirty="0"/>
          </a:p>
        </p:txBody>
      </p:sp>
      <p:sp>
        <p:nvSpPr>
          <p:cNvPr id="3" name="Espace réservé du contenu 2">
            <a:extLst>
              <a:ext uri="{FF2B5EF4-FFF2-40B4-BE49-F238E27FC236}">
                <a16:creationId xmlns:a16="http://schemas.microsoft.com/office/drawing/2014/main" id="{107456D2-7233-4F5B-A6DF-820BC96313E8}"/>
              </a:ext>
            </a:extLst>
          </p:cNvPr>
          <p:cNvSpPr>
            <a:spLocks noGrp="1"/>
          </p:cNvSpPr>
          <p:nvPr>
            <p:ph idx="1"/>
          </p:nvPr>
        </p:nvSpPr>
        <p:spPr>
          <a:xfrm>
            <a:off x="1371600" y="1431235"/>
            <a:ext cx="9601200" cy="5062330"/>
          </a:xfrm>
        </p:spPr>
        <p:txBody>
          <a:bodyPr>
            <a:normAutofit/>
          </a:bodyPr>
          <a:lstStyle/>
          <a:p>
            <a:pPr marL="342900" lvl="0" indent="-342900" algn="just">
              <a:lnSpc>
                <a:spcPct val="100000"/>
              </a:lnSpc>
              <a:spcBef>
                <a:spcPct val="20000"/>
              </a:spcBef>
              <a:spcAft>
                <a:spcPts val="0"/>
              </a:spcAft>
              <a:buFont typeface="Wingdings" panose="05000000000000000000" pitchFamily="2" charset="2"/>
              <a:buChar char="Ø"/>
            </a:pPr>
            <a:r>
              <a:rPr lang="fr-FR" sz="2400" b="1" dirty="0">
                <a:solidFill>
                  <a:prstClr val="black"/>
                </a:solidFill>
                <a:latin typeface="+mj-lt"/>
              </a:rPr>
              <a:t>Accélérer la tenue du séminaire gouvernemental ou la réunion de cabinet à la Primature en vue de susciter l’engagement des ministères dans le processus ;</a:t>
            </a:r>
          </a:p>
          <a:p>
            <a:pPr marL="342900" lvl="0" indent="-342900" algn="just">
              <a:lnSpc>
                <a:spcPct val="100000"/>
              </a:lnSpc>
              <a:spcBef>
                <a:spcPct val="20000"/>
              </a:spcBef>
              <a:spcAft>
                <a:spcPts val="0"/>
              </a:spcAft>
              <a:buFont typeface="Wingdings" panose="05000000000000000000" pitchFamily="2" charset="2"/>
              <a:buChar char="Ø"/>
            </a:pPr>
            <a:r>
              <a:rPr lang="fr-FR" sz="2400" b="1" dirty="0">
                <a:solidFill>
                  <a:prstClr val="black"/>
                </a:solidFill>
                <a:latin typeface="+mj-lt"/>
              </a:rPr>
              <a:t>Renforcer l’accompagnement des ministères pendant l’élaboration de leur budget et prévoir un mécanisme pour un bilan intra-annuel ;</a:t>
            </a:r>
          </a:p>
          <a:p>
            <a:pPr marL="342900" lvl="0" indent="-342900" algn="just">
              <a:lnSpc>
                <a:spcPct val="100000"/>
              </a:lnSpc>
              <a:spcBef>
                <a:spcPct val="20000"/>
              </a:spcBef>
              <a:spcAft>
                <a:spcPts val="0"/>
              </a:spcAft>
              <a:buFont typeface="Wingdings" panose="05000000000000000000" pitchFamily="2" charset="2"/>
              <a:buChar char="Ø"/>
            </a:pPr>
            <a:r>
              <a:rPr lang="fr-FR" sz="2400" b="1" dirty="0">
                <a:solidFill>
                  <a:prstClr val="black"/>
                </a:solidFill>
                <a:latin typeface="+mj-lt"/>
              </a:rPr>
              <a:t>Accélérer la prise en compte de ces thématiques dans le système d’information ;</a:t>
            </a:r>
          </a:p>
          <a:p>
            <a:endParaRPr lang="fr-FR" dirty="0"/>
          </a:p>
        </p:txBody>
      </p:sp>
    </p:spTree>
    <p:extLst>
      <p:ext uri="{BB962C8B-B14F-4D97-AF65-F5344CB8AC3E}">
        <p14:creationId xmlns:p14="http://schemas.microsoft.com/office/powerpoint/2010/main" val="36042068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46EC04-FEE4-475A-9EB2-14A283000DBD}"/>
              </a:ext>
            </a:extLst>
          </p:cNvPr>
          <p:cNvSpPr>
            <a:spLocks noGrp="1"/>
          </p:cNvSpPr>
          <p:nvPr>
            <p:ph type="title"/>
          </p:nvPr>
        </p:nvSpPr>
        <p:spPr>
          <a:xfrm>
            <a:off x="1371600" y="685800"/>
            <a:ext cx="9601200" cy="732183"/>
          </a:xfrm>
        </p:spPr>
        <p:txBody>
          <a:bodyPr/>
          <a:lstStyle/>
          <a:p>
            <a:pPr algn="ctr"/>
            <a:r>
              <a:rPr lang="fr-FR" sz="2900" b="1" dirty="0">
                <a:solidFill>
                  <a:srgbClr val="0070C0"/>
                </a:solidFill>
              </a:rPr>
              <a:t>Recommandations</a:t>
            </a:r>
            <a:endParaRPr lang="fr-FR" dirty="0"/>
          </a:p>
        </p:txBody>
      </p:sp>
      <p:sp>
        <p:nvSpPr>
          <p:cNvPr id="3" name="Espace réservé du contenu 2">
            <a:extLst>
              <a:ext uri="{FF2B5EF4-FFF2-40B4-BE49-F238E27FC236}">
                <a16:creationId xmlns:a16="http://schemas.microsoft.com/office/drawing/2014/main" id="{54F87ACA-8046-41A8-B9BD-91477DE38F04}"/>
              </a:ext>
            </a:extLst>
          </p:cNvPr>
          <p:cNvSpPr>
            <a:spLocks noGrp="1"/>
          </p:cNvSpPr>
          <p:nvPr>
            <p:ph idx="1"/>
          </p:nvPr>
        </p:nvSpPr>
        <p:spPr>
          <a:xfrm>
            <a:off x="1371600" y="1417983"/>
            <a:ext cx="9601200" cy="4439477"/>
          </a:xfrm>
        </p:spPr>
        <p:txBody>
          <a:bodyPr/>
          <a:lstStyle/>
          <a:p>
            <a:pPr marL="342900" lvl="0" indent="-342900" algn="just">
              <a:lnSpc>
                <a:spcPct val="100000"/>
              </a:lnSpc>
              <a:spcBef>
                <a:spcPct val="20000"/>
              </a:spcBef>
              <a:spcAft>
                <a:spcPts val="0"/>
              </a:spcAft>
              <a:buFont typeface="Wingdings" panose="05000000000000000000" pitchFamily="2" charset="2"/>
              <a:buChar char="Ø"/>
            </a:pPr>
            <a:r>
              <a:rPr lang="fr-FR" sz="2200" b="1" dirty="0">
                <a:solidFill>
                  <a:prstClr val="black"/>
                </a:solidFill>
              </a:rPr>
              <a:t>Renforcer la coordination du processus au niveau des ministères. Les cellules de promotion du genre doivent jouer leur rôle ;</a:t>
            </a:r>
          </a:p>
          <a:p>
            <a:pPr marL="342900" lvl="0" indent="-342900" algn="just">
              <a:lnSpc>
                <a:spcPct val="100000"/>
              </a:lnSpc>
              <a:spcBef>
                <a:spcPct val="20000"/>
              </a:spcBef>
              <a:spcAft>
                <a:spcPts val="0"/>
              </a:spcAft>
              <a:buFont typeface="Wingdings" panose="05000000000000000000" pitchFamily="2" charset="2"/>
              <a:buChar char="Ø"/>
            </a:pPr>
            <a:r>
              <a:rPr lang="fr-FR" sz="2200" b="1" dirty="0">
                <a:solidFill>
                  <a:prstClr val="black"/>
                </a:solidFill>
              </a:rPr>
              <a:t>Organiser des sessions de formation spécifiques des responsables de programme budgétaire auxquelles seront associées les Secrétaires Généraux des ministères ;</a:t>
            </a:r>
          </a:p>
          <a:p>
            <a:endParaRPr lang="fr-FR" dirty="0"/>
          </a:p>
        </p:txBody>
      </p:sp>
    </p:spTree>
    <p:extLst>
      <p:ext uri="{BB962C8B-B14F-4D97-AF65-F5344CB8AC3E}">
        <p14:creationId xmlns:p14="http://schemas.microsoft.com/office/powerpoint/2010/main" val="56684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2">
            <a:extLst>
              <a:ext uri="{FF2B5EF4-FFF2-40B4-BE49-F238E27FC236}">
                <a16:creationId xmlns:a16="http://schemas.microsoft.com/office/drawing/2014/main" id="{C1EA38C4-DD53-48F5-94C7-B06651B618A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34719" y="980661"/>
            <a:ext cx="10634429"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a:extLst>
              <a:ext uri="{FF2B5EF4-FFF2-40B4-BE49-F238E27FC236}">
                <a16:creationId xmlns:a16="http://schemas.microsoft.com/office/drawing/2014/main" id="{8E894DFC-F29B-4E39-9BB8-AE904E1BD099}"/>
              </a:ext>
            </a:extLst>
          </p:cNvPr>
          <p:cNvSpPr/>
          <p:nvPr/>
        </p:nvSpPr>
        <p:spPr>
          <a:xfrm>
            <a:off x="1402079" y="5618480"/>
            <a:ext cx="9530963" cy="954107"/>
          </a:xfrm>
          <a:prstGeom prst="rect">
            <a:avLst/>
          </a:prstGeom>
        </p:spPr>
        <p:txBody>
          <a:bodyPr wrap="square">
            <a:spAutoFit/>
          </a:bodyPr>
          <a:lstStyle/>
          <a:p>
            <a:pPr algn="ctr" defTabSz="914400"/>
            <a:r>
              <a:rPr lang="fr-FR" sz="2800" b="1" i="1" dirty="0">
                <a:solidFill>
                  <a:srgbClr val="3333FF"/>
                </a:solidFill>
                <a:latin typeface="Algerian" panose="04020705040A02060702" pitchFamily="82" charset="0"/>
                <a:cs typeface="Arial" panose="020B0604020202020204" pitchFamily="34" charset="0"/>
              </a:rPr>
              <a:t>Pour votre aimable attention</a:t>
            </a:r>
          </a:p>
          <a:p>
            <a:pPr algn="ctr" defTabSz="914400"/>
            <a:endParaRPr lang="fr-FR" sz="2800" b="1" i="1" dirty="0">
              <a:solidFill>
                <a:srgbClr val="3333FF"/>
              </a:solidFill>
              <a:latin typeface="Algerian" panose="04020705040A02060702" pitchFamily="82" charset="0"/>
              <a:cs typeface="Arial" panose="020B0604020202020204" pitchFamily="34" charset="0"/>
            </a:endParaRPr>
          </a:p>
        </p:txBody>
      </p:sp>
    </p:spTree>
    <p:extLst>
      <p:ext uri="{BB962C8B-B14F-4D97-AF65-F5344CB8AC3E}">
        <p14:creationId xmlns:p14="http://schemas.microsoft.com/office/powerpoint/2010/main" val="37357587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CD4501-4C58-48F8-9508-7C837A46360F}"/>
              </a:ext>
            </a:extLst>
          </p:cNvPr>
          <p:cNvSpPr>
            <a:spLocks noGrp="1"/>
          </p:cNvSpPr>
          <p:nvPr>
            <p:ph type="title"/>
          </p:nvPr>
        </p:nvSpPr>
        <p:spPr/>
        <p:txBody>
          <a:bodyPr/>
          <a:lstStyle/>
          <a:p>
            <a:r>
              <a:rPr lang="fr-FR" dirty="0"/>
              <a:t>Plan de présentation</a:t>
            </a:r>
          </a:p>
        </p:txBody>
      </p:sp>
      <p:sp>
        <p:nvSpPr>
          <p:cNvPr id="3" name="Espace réservé du contenu 2">
            <a:extLst>
              <a:ext uri="{FF2B5EF4-FFF2-40B4-BE49-F238E27FC236}">
                <a16:creationId xmlns:a16="http://schemas.microsoft.com/office/drawing/2014/main" id="{D8847417-0B67-436C-AD9C-ABC076B3BB00}"/>
              </a:ext>
            </a:extLst>
          </p:cNvPr>
          <p:cNvSpPr>
            <a:spLocks noGrp="1"/>
          </p:cNvSpPr>
          <p:nvPr>
            <p:ph idx="1"/>
          </p:nvPr>
        </p:nvSpPr>
        <p:spPr/>
        <p:txBody>
          <a:bodyPr/>
          <a:lstStyle/>
          <a:p>
            <a:r>
              <a:rPr lang="fr-FR" b="1" dirty="0"/>
              <a:t>Rappeler l’approche de la Budgétisation Sensible au Genre (BSG) au Burkina Faso</a:t>
            </a:r>
          </a:p>
          <a:p>
            <a:endParaRPr lang="fr-FR" b="1" dirty="0"/>
          </a:p>
          <a:p>
            <a:r>
              <a:rPr lang="fr-FR" b="1" dirty="0"/>
              <a:t>Présenter les principaux constats du bilan des interventions de 2020 </a:t>
            </a:r>
          </a:p>
          <a:p>
            <a:endParaRPr lang="fr-FR" dirty="0"/>
          </a:p>
        </p:txBody>
      </p:sp>
    </p:spTree>
    <p:extLst>
      <p:ext uri="{BB962C8B-B14F-4D97-AF65-F5344CB8AC3E}">
        <p14:creationId xmlns:p14="http://schemas.microsoft.com/office/powerpoint/2010/main" val="2312110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B71BB3-C9B0-42F1-B795-358F15A8DD98}"/>
              </a:ext>
            </a:extLst>
          </p:cNvPr>
          <p:cNvSpPr>
            <a:spLocks noGrp="1"/>
          </p:cNvSpPr>
          <p:nvPr>
            <p:ph type="title"/>
          </p:nvPr>
        </p:nvSpPr>
        <p:spPr>
          <a:xfrm>
            <a:off x="1371600" y="685800"/>
            <a:ext cx="9601200" cy="1129748"/>
          </a:xfrm>
        </p:spPr>
        <p:txBody>
          <a:bodyPr/>
          <a:lstStyle/>
          <a:p>
            <a:r>
              <a:rPr lang="fr-FR" dirty="0"/>
              <a:t>Notion de genre au Burkina Faso</a:t>
            </a:r>
          </a:p>
        </p:txBody>
      </p:sp>
      <p:sp>
        <p:nvSpPr>
          <p:cNvPr id="3" name="Espace réservé du contenu 2">
            <a:extLst>
              <a:ext uri="{FF2B5EF4-FFF2-40B4-BE49-F238E27FC236}">
                <a16:creationId xmlns:a16="http://schemas.microsoft.com/office/drawing/2014/main" id="{33475EFF-1A4B-41A9-BFD2-D496FED9432B}"/>
              </a:ext>
            </a:extLst>
          </p:cNvPr>
          <p:cNvSpPr>
            <a:spLocks noGrp="1"/>
          </p:cNvSpPr>
          <p:nvPr>
            <p:ph idx="1"/>
          </p:nvPr>
        </p:nvSpPr>
        <p:spPr/>
        <p:txBody>
          <a:bodyPr/>
          <a:lstStyle/>
          <a:p>
            <a:pPr>
              <a:lnSpc>
                <a:spcPct val="150000"/>
              </a:lnSpc>
            </a:pPr>
            <a:r>
              <a:rPr lang="fr-FR" sz="2100" b="1" dirty="0"/>
              <a:t>Au Burkina Faso  </a:t>
            </a:r>
          </a:p>
          <a:p>
            <a:pPr marL="0" indent="0" algn="just">
              <a:lnSpc>
                <a:spcPct val="150000"/>
              </a:lnSpc>
              <a:buNone/>
            </a:pPr>
            <a:r>
              <a:rPr lang="fr-FR" sz="2100" b="1" dirty="0"/>
              <a:t>« Le genre doit être analysé sous l’angle des inégalités et des disparités entre hommes et femmes en examinant les différentes catégories sociales dans le but d’une plus grande justice sociale et d’un développement équitable ». (PNG 2009-2019, reprise par la SNG 2020-2024)</a:t>
            </a:r>
          </a:p>
          <a:p>
            <a:endParaRPr lang="fr-FR" dirty="0"/>
          </a:p>
        </p:txBody>
      </p:sp>
    </p:spTree>
    <p:extLst>
      <p:ext uri="{BB962C8B-B14F-4D97-AF65-F5344CB8AC3E}">
        <p14:creationId xmlns:p14="http://schemas.microsoft.com/office/powerpoint/2010/main" val="625268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68FA1BB-C2A0-4148-A670-0769F9EC3B87}"/>
              </a:ext>
            </a:extLst>
          </p:cNvPr>
          <p:cNvSpPr>
            <a:spLocks noGrp="1"/>
          </p:cNvSpPr>
          <p:nvPr>
            <p:ph idx="1"/>
          </p:nvPr>
        </p:nvSpPr>
        <p:spPr>
          <a:xfrm>
            <a:off x="1371600" y="1325217"/>
            <a:ext cx="9601200" cy="4542183"/>
          </a:xfrm>
        </p:spPr>
        <p:txBody>
          <a:bodyPr>
            <a:normAutofit/>
          </a:bodyPr>
          <a:lstStyle/>
          <a:p>
            <a:pPr algn="just"/>
            <a:r>
              <a:rPr lang="fr-FR" b="1" dirty="0"/>
              <a:t>Au Burkina Faso, l’évaluation de la PNG montre que les inégalités liées au sexe est toujours dans une situation préoccupante et dans tous les domaines de développement.</a:t>
            </a:r>
          </a:p>
          <a:p>
            <a:pPr marL="0" indent="0" algn="just">
              <a:buNone/>
            </a:pPr>
            <a:r>
              <a:rPr lang="fr-FR" b="1" dirty="0"/>
              <a:t>C’est pourquoi, il est nécessaire en la matière pour:</a:t>
            </a:r>
          </a:p>
          <a:p>
            <a:pPr>
              <a:buFont typeface="Arial" panose="020B0604020202020204" pitchFamily="34" charset="0"/>
              <a:buChar char="•"/>
            </a:pPr>
            <a:r>
              <a:rPr lang="fr-FR" b="1" dirty="0"/>
              <a:t>Le ministère de s’assurer du respect de ses engagements  au près de son public cible en matière de réduction des inégalités liées au sexe mais également pouvoir capitaliser sa contribution par rapport à l’engagement global du gouvernement.</a:t>
            </a:r>
          </a:p>
          <a:p>
            <a:pPr>
              <a:buFont typeface="Arial" panose="020B0604020202020204" pitchFamily="34" charset="0"/>
              <a:buChar char="•"/>
            </a:pPr>
            <a:r>
              <a:rPr lang="fr-FR" b="1" dirty="0"/>
              <a:t>Le parlement de s’assurer de l’autorisation parlementaire et d’exercer son contrôle de l’action gouvernemental en matière de prise en compte des besoins prioritaires des populations.</a:t>
            </a:r>
          </a:p>
          <a:p>
            <a:pPr>
              <a:buFont typeface="Arial" panose="020B0604020202020204" pitchFamily="34" charset="0"/>
              <a:buChar char="•"/>
            </a:pPr>
            <a:r>
              <a:rPr lang="fr-FR" b="1" dirty="0"/>
              <a:t>Le citoyen de disposer des informations les actions de chaque ministère en matière de réduction des inégalités liées au sexe.</a:t>
            </a:r>
          </a:p>
          <a:p>
            <a:endParaRPr lang="fr-FR" dirty="0"/>
          </a:p>
        </p:txBody>
      </p:sp>
    </p:spTree>
    <p:extLst>
      <p:ext uri="{BB962C8B-B14F-4D97-AF65-F5344CB8AC3E}">
        <p14:creationId xmlns:p14="http://schemas.microsoft.com/office/powerpoint/2010/main" val="3845904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0452562-EA1C-42FE-A283-20E4FEAEF29D}"/>
              </a:ext>
            </a:extLst>
          </p:cNvPr>
          <p:cNvSpPr>
            <a:spLocks noGrp="1"/>
          </p:cNvSpPr>
          <p:nvPr>
            <p:ph idx="1"/>
          </p:nvPr>
        </p:nvSpPr>
        <p:spPr>
          <a:xfrm>
            <a:off x="1371600" y="689113"/>
            <a:ext cx="9601200" cy="5178287"/>
          </a:xfrm>
        </p:spPr>
        <p:txBody>
          <a:bodyPr/>
          <a:lstStyle/>
          <a:p>
            <a:pPr algn="just">
              <a:lnSpc>
                <a:spcPct val="150000"/>
              </a:lnSpc>
            </a:pPr>
            <a:r>
              <a:rPr lang="fr-FR" sz="2100" b="1" dirty="0"/>
              <a:t>Dans le cadre de la budgétisation sensible au genre, les ministères qui portent les politiques publiques y relatives sont responsables des programmes budgétaires qui prennent en compte cette thématique, les autres ministères pouvant y contribuer par des actions spécifiques. </a:t>
            </a:r>
          </a:p>
          <a:p>
            <a:pPr algn="just">
              <a:lnSpc>
                <a:spcPct val="150000"/>
              </a:lnSpc>
            </a:pPr>
            <a:r>
              <a:rPr lang="fr-FR" sz="2100" b="1" dirty="0"/>
              <a:t>NB : Que le ministère conduise un programme, une action ou tout simplement une activité ayant des retombées sur le genre, il doit définir des indicateurs qui permettront de mesurer sa contribution aux objectifs nationaux ou sectoriels fixés sur le genre.</a:t>
            </a:r>
          </a:p>
          <a:p>
            <a:pPr algn="just">
              <a:lnSpc>
                <a:spcPct val="150000"/>
              </a:lnSpc>
            </a:pPr>
            <a:r>
              <a:rPr lang="fr-FR" sz="2100" b="1" dirty="0"/>
              <a:t>Tous les ministères sont engagés dans le processus de BSG.</a:t>
            </a:r>
          </a:p>
          <a:p>
            <a:endParaRPr lang="fr-FR" dirty="0"/>
          </a:p>
        </p:txBody>
      </p:sp>
    </p:spTree>
    <p:extLst>
      <p:ext uri="{BB962C8B-B14F-4D97-AF65-F5344CB8AC3E}">
        <p14:creationId xmlns:p14="http://schemas.microsoft.com/office/powerpoint/2010/main" val="2486907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EE188D-5EEE-4A2C-8982-EFAAEC8326BC}"/>
              </a:ext>
            </a:extLst>
          </p:cNvPr>
          <p:cNvSpPr>
            <a:spLocks noGrp="1"/>
          </p:cNvSpPr>
          <p:nvPr>
            <p:ph type="title"/>
          </p:nvPr>
        </p:nvSpPr>
        <p:spPr>
          <a:xfrm>
            <a:off x="1371599" y="685800"/>
            <a:ext cx="9839739" cy="838200"/>
          </a:xfrm>
        </p:spPr>
        <p:txBody>
          <a:bodyPr/>
          <a:lstStyle/>
          <a:p>
            <a:r>
              <a:rPr lang="fr-FR" dirty="0"/>
              <a:t>L’approche de la BSG au Burkina Faso</a:t>
            </a:r>
          </a:p>
        </p:txBody>
      </p:sp>
      <p:sp>
        <p:nvSpPr>
          <p:cNvPr id="3" name="Espace réservé du contenu 2">
            <a:extLst>
              <a:ext uri="{FF2B5EF4-FFF2-40B4-BE49-F238E27FC236}">
                <a16:creationId xmlns:a16="http://schemas.microsoft.com/office/drawing/2014/main" id="{1086E4C0-D6A5-4C38-BA4A-868783D15ED1}"/>
              </a:ext>
            </a:extLst>
          </p:cNvPr>
          <p:cNvSpPr>
            <a:spLocks noGrp="1"/>
          </p:cNvSpPr>
          <p:nvPr>
            <p:ph idx="1"/>
          </p:nvPr>
        </p:nvSpPr>
        <p:spPr>
          <a:xfrm>
            <a:off x="1371600" y="1524000"/>
            <a:ext cx="9601200" cy="4770783"/>
          </a:xfrm>
        </p:spPr>
        <p:txBody>
          <a:bodyPr>
            <a:normAutofit fontScale="62500" lnSpcReduction="20000"/>
          </a:bodyPr>
          <a:lstStyle/>
          <a:p>
            <a:pPr algn="just">
              <a:lnSpc>
                <a:spcPct val="170000"/>
              </a:lnSpc>
            </a:pPr>
            <a:r>
              <a:rPr lang="fr-FR" sz="3000" b="1" dirty="0"/>
              <a:t>La budgétisation sensible au genre est opérationnelle au Burkina Faso depuis 2019 au niveau du budget de l’Etat. Elle est conduite par le ministère en charge des Finances et celui de la femme. Suivant une approche de gestion axée sur les résultats, le pays a opté pour un principe de basculement progressif par vagues de ministères.</a:t>
            </a:r>
          </a:p>
          <a:p>
            <a:pPr algn="just">
              <a:lnSpc>
                <a:spcPct val="170000"/>
              </a:lnSpc>
            </a:pPr>
            <a:r>
              <a:rPr lang="fr-FR" sz="3000" b="1" dirty="0"/>
              <a:t>Ce principe a permis de prendre en compte six (06) ministères en 2019, dix-huit (18) en 2020 et vingt (20) au titre de l’année 2021. Aujourd’hui, le Burkina Faso est en passe de couvrir l’ensemble des départements ministériels. </a:t>
            </a:r>
          </a:p>
          <a:p>
            <a:pPr algn="just">
              <a:lnSpc>
                <a:spcPct val="170000"/>
              </a:lnSpc>
            </a:pPr>
            <a:r>
              <a:rPr lang="fr-FR" sz="3000" b="1" dirty="0"/>
              <a:t>En effet, tous les départements ministériels seront concernés par la BSG en 2022.</a:t>
            </a:r>
          </a:p>
          <a:p>
            <a:pPr algn="just">
              <a:lnSpc>
                <a:spcPct val="170000"/>
              </a:lnSpc>
            </a:pPr>
            <a:r>
              <a:rPr lang="fr-FR" sz="3000" b="1" dirty="0"/>
              <a:t>Comment cette approche a t-elle été opérationnalisée au Burkina Faso?</a:t>
            </a:r>
          </a:p>
          <a:p>
            <a:endParaRPr lang="fr-FR" dirty="0"/>
          </a:p>
        </p:txBody>
      </p:sp>
    </p:spTree>
    <p:extLst>
      <p:ext uri="{BB962C8B-B14F-4D97-AF65-F5344CB8AC3E}">
        <p14:creationId xmlns:p14="http://schemas.microsoft.com/office/powerpoint/2010/main" val="762804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1435769978"/>
              </p:ext>
            </p:extLst>
          </p:nvPr>
        </p:nvGraphicFramePr>
        <p:xfrm>
          <a:off x="119270" y="945303"/>
          <a:ext cx="12072730" cy="59126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0"/>
          </p:nvPr>
        </p:nvSpPr>
        <p:spPr/>
        <p:txBody>
          <a:bodyPr/>
          <a:lstStyle/>
          <a:p>
            <a:pPr defTabSz="914400">
              <a:defRPr/>
            </a:pPr>
            <a:fld id="{FB0F4415-8B56-49F8-BC41-357FDB06D241}" type="slidenum">
              <a:rPr lang="fr-FR">
                <a:solidFill>
                  <a:prstClr val="black">
                    <a:tint val="75000"/>
                  </a:prstClr>
                </a:solidFill>
                <a:latin typeface="Calibri"/>
              </a:rPr>
              <a:pPr defTabSz="914400">
                <a:defRPr/>
              </a:pPr>
              <a:t>7</a:t>
            </a:fld>
            <a:endParaRPr lang="fr-FR">
              <a:solidFill>
                <a:prstClr val="black">
                  <a:tint val="75000"/>
                </a:prstClr>
              </a:solidFill>
              <a:latin typeface="Calibri"/>
            </a:endParaRPr>
          </a:p>
        </p:txBody>
      </p:sp>
      <p:sp>
        <p:nvSpPr>
          <p:cNvPr id="5" name="Organigramme : Stockage à accès séquentiel 4"/>
          <p:cNvSpPr/>
          <p:nvPr/>
        </p:nvSpPr>
        <p:spPr>
          <a:xfrm>
            <a:off x="4114800" y="332656"/>
            <a:ext cx="5005536" cy="612648"/>
          </a:xfrm>
          <a:prstGeom prst="flowChartMagneticTap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FR" sz="2400" b="1" dirty="0">
                <a:solidFill>
                  <a:prstClr val="white"/>
                </a:solidFill>
                <a:latin typeface="Calibri"/>
              </a:rPr>
              <a:t>Comment?</a:t>
            </a:r>
          </a:p>
        </p:txBody>
      </p:sp>
      <p:sp>
        <p:nvSpPr>
          <p:cNvPr id="8" name="Pentagone 7"/>
          <p:cNvSpPr/>
          <p:nvPr/>
        </p:nvSpPr>
        <p:spPr>
          <a:xfrm>
            <a:off x="1165177" y="2659995"/>
            <a:ext cx="2717710" cy="1981665"/>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FR" b="1" dirty="0">
                <a:solidFill>
                  <a:prstClr val="black"/>
                </a:solidFill>
                <a:latin typeface="Calibri"/>
              </a:rPr>
              <a:t>Niveau de prise en compte différent selon le ministère</a:t>
            </a:r>
          </a:p>
        </p:txBody>
      </p:sp>
    </p:spTree>
    <p:extLst>
      <p:ext uri="{BB962C8B-B14F-4D97-AF65-F5344CB8AC3E}">
        <p14:creationId xmlns:p14="http://schemas.microsoft.com/office/powerpoint/2010/main" val="3010964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Espace réservé du contenu 1"/>
          <p:cNvGraphicFramePr>
            <a:graphicFrameLocks noGrp="1"/>
          </p:cNvGraphicFramePr>
          <p:nvPr>
            <p:ph idx="1"/>
            <p:extLst>
              <p:ext uri="{D42A27DB-BD31-4B8C-83A1-F6EECF244321}">
                <p14:modId xmlns:p14="http://schemas.microsoft.com/office/powerpoint/2010/main" val="1380831405"/>
              </p:ext>
            </p:extLst>
          </p:nvPr>
        </p:nvGraphicFramePr>
        <p:xfrm>
          <a:off x="212035" y="945304"/>
          <a:ext cx="11728174" cy="5912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Espace réservé du numéro de diapositive 3"/>
          <p:cNvSpPr>
            <a:spLocks noGrp="1"/>
          </p:cNvSpPr>
          <p:nvPr>
            <p:ph type="sldNum" sz="quarter" idx="10"/>
          </p:nvPr>
        </p:nvSpPr>
        <p:spPr/>
        <p:txBody>
          <a:bodyPr/>
          <a:lstStyle/>
          <a:p>
            <a:pPr defTabSz="914400">
              <a:defRPr/>
            </a:pPr>
            <a:fld id="{FB0F4415-8B56-49F8-BC41-357FDB06D241}" type="slidenum">
              <a:rPr lang="fr-FR">
                <a:solidFill>
                  <a:prstClr val="black">
                    <a:tint val="75000"/>
                  </a:prstClr>
                </a:solidFill>
                <a:latin typeface="Calibri"/>
              </a:rPr>
              <a:pPr defTabSz="914400">
                <a:defRPr/>
              </a:pPr>
              <a:t>8</a:t>
            </a:fld>
            <a:endParaRPr lang="fr-FR">
              <a:solidFill>
                <a:prstClr val="black">
                  <a:tint val="75000"/>
                </a:prstClr>
              </a:solidFill>
              <a:latin typeface="Calibri"/>
            </a:endParaRPr>
          </a:p>
        </p:txBody>
      </p:sp>
      <p:sp>
        <p:nvSpPr>
          <p:cNvPr id="5" name="Organigramme : Stockage à accès séquentiel 4"/>
          <p:cNvSpPr/>
          <p:nvPr/>
        </p:nvSpPr>
        <p:spPr>
          <a:xfrm>
            <a:off x="4114800" y="332656"/>
            <a:ext cx="5005536" cy="612648"/>
          </a:xfrm>
          <a:prstGeom prst="flowChartMagneticTap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FR" sz="2400" b="1" dirty="0">
                <a:solidFill>
                  <a:prstClr val="white"/>
                </a:solidFill>
                <a:latin typeface="Calibri"/>
              </a:rPr>
              <a:t>Comment?</a:t>
            </a:r>
          </a:p>
        </p:txBody>
      </p:sp>
      <p:sp>
        <p:nvSpPr>
          <p:cNvPr id="8" name="Pentagone 7"/>
          <p:cNvSpPr/>
          <p:nvPr/>
        </p:nvSpPr>
        <p:spPr>
          <a:xfrm>
            <a:off x="1205949" y="2420889"/>
            <a:ext cx="2690190" cy="1981665"/>
          </a:xfrm>
          <a:prstGeom prst="homePlat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FR" b="1" dirty="0">
                <a:solidFill>
                  <a:prstClr val="black"/>
                </a:solidFill>
                <a:latin typeface="Calibri"/>
              </a:rPr>
              <a:t>Un processus progressif</a:t>
            </a:r>
          </a:p>
        </p:txBody>
      </p:sp>
      <p:cxnSp>
        <p:nvCxnSpPr>
          <p:cNvPr id="6" name="Connecteur droit avec flèche 5"/>
          <p:cNvCxnSpPr/>
          <p:nvPr/>
        </p:nvCxnSpPr>
        <p:spPr>
          <a:xfrm>
            <a:off x="6214674" y="2564904"/>
            <a:ext cx="889439" cy="50405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Connecteur droit avec flèche 9"/>
          <p:cNvCxnSpPr/>
          <p:nvPr/>
        </p:nvCxnSpPr>
        <p:spPr>
          <a:xfrm>
            <a:off x="6727400" y="4176196"/>
            <a:ext cx="808760" cy="43472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Flèche courbée vers la gauche 12"/>
          <p:cNvSpPr/>
          <p:nvPr/>
        </p:nvSpPr>
        <p:spPr>
          <a:xfrm>
            <a:off x="10056441" y="2060848"/>
            <a:ext cx="539551" cy="4032448"/>
          </a:xfrm>
          <a:prstGeom prst="curvedLeftArrow">
            <a:avLst>
              <a:gd name="adj1" fmla="val 25000"/>
              <a:gd name="adj2" fmla="val 50000"/>
              <a:gd name="adj3" fmla="val 29098"/>
            </a:avLst>
          </a:prstGeom>
          <a:solidFill>
            <a:srgbClr val="92D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fr-FR">
              <a:solidFill>
                <a:prstClr val="black"/>
              </a:solidFill>
              <a:latin typeface="Calibri"/>
            </a:endParaRPr>
          </a:p>
        </p:txBody>
      </p:sp>
      <p:sp>
        <p:nvSpPr>
          <p:cNvPr id="14" name="Flèche courbée vers la gauche 13"/>
          <p:cNvSpPr/>
          <p:nvPr/>
        </p:nvSpPr>
        <p:spPr>
          <a:xfrm>
            <a:off x="10056441" y="2060848"/>
            <a:ext cx="539551" cy="2016224"/>
          </a:xfrm>
          <a:prstGeom prst="curvedLeftArrow">
            <a:avLst/>
          </a:prstGeom>
          <a:solidFill>
            <a:srgbClr val="92D050"/>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fr-FR">
              <a:solidFill>
                <a:prstClr val="black"/>
              </a:solidFill>
              <a:latin typeface="Calibri"/>
            </a:endParaRPr>
          </a:p>
        </p:txBody>
      </p:sp>
    </p:spTree>
    <p:extLst>
      <p:ext uri="{BB962C8B-B14F-4D97-AF65-F5344CB8AC3E}">
        <p14:creationId xmlns:p14="http://schemas.microsoft.com/office/powerpoint/2010/main" val="2018562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uage 1"/>
          <p:cNvSpPr/>
          <p:nvPr/>
        </p:nvSpPr>
        <p:spPr>
          <a:xfrm>
            <a:off x="1919536" y="0"/>
            <a:ext cx="8579296" cy="1052736"/>
          </a:xfrm>
          <a:prstGeom prst="cloud">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FR" sz="3600" dirty="0">
                <a:solidFill>
                  <a:prstClr val="white"/>
                </a:solidFill>
                <a:latin typeface="Calibri"/>
              </a:rPr>
              <a:t>La situation actuelle?</a:t>
            </a:r>
          </a:p>
        </p:txBody>
      </p:sp>
      <p:sp>
        <p:nvSpPr>
          <p:cNvPr id="7" name="Organigramme : Stockage à accès direct 6"/>
          <p:cNvSpPr/>
          <p:nvPr/>
        </p:nvSpPr>
        <p:spPr>
          <a:xfrm>
            <a:off x="1524000" y="1196752"/>
            <a:ext cx="8579296" cy="5092998"/>
          </a:xfrm>
          <a:prstGeom prst="flowChartMagneticDrum">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lgn="just" defTabSz="914400">
              <a:buFont typeface="Wingdings" panose="05000000000000000000" pitchFamily="2" charset="2"/>
              <a:buChar char="ü"/>
            </a:pPr>
            <a:r>
              <a:rPr lang="fr-FR" sz="2800" dirty="0">
                <a:solidFill>
                  <a:srgbClr val="002060"/>
                </a:solidFill>
                <a:latin typeface="Calibri"/>
              </a:rPr>
              <a:t>Des outils élaborés</a:t>
            </a:r>
          </a:p>
          <a:p>
            <a:pPr marL="457200" indent="-457200" algn="just" defTabSz="914400">
              <a:buFont typeface="Wingdings" panose="05000000000000000000" pitchFamily="2" charset="2"/>
              <a:buChar char="ü"/>
            </a:pPr>
            <a:r>
              <a:rPr lang="fr-FR" sz="2800" dirty="0">
                <a:solidFill>
                  <a:srgbClr val="002060"/>
                </a:solidFill>
                <a:latin typeface="Calibri"/>
              </a:rPr>
              <a:t>Des acteurs formés (ministères, Assemblée Nationale, Cours des comptes, </a:t>
            </a:r>
            <a:r>
              <a:rPr lang="fr-FR" sz="2800" dirty="0" err="1">
                <a:solidFill>
                  <a:srgbClr val="002060"/>
                </a:solidFill>
                <a:latin typeface="Calibri"/>
              </a:rPr>
              <a:t>OSC</a:t>
            </a:r>
            <a:r>
              <a:rPr lang="fr-FR" sz="2800" dirty="0">
                <a:solidFill>
                  <a:srgbClr val="002060"/>
                </a:solidFill>
                <a:latin typeface="Calibri"/>
              </a:rPr>
              <a:t>, </a:t>
            </a:r>
            <a:r>
              <a:rPr lang="fr-FR" sz="2800" dirty="0" err="1">
                <a:solidFill>
                  <a:srgbClr val="002060"/>
                </a:solidFill>
                <a:latin typeface="Calibri"/>
              </a:rPr>
              <a:t>PTF</a:t>
            </a:r>
            <a:r>
              <a:rPr lang="fr-FR" sz="2800" dirty="0">
                <a:solidFill>
                  <a:srgbClr val="002060"/>
                </a:solidFill>
                <a:latin typeface="Calibri"/>
              </a:rPr>
              <a:t>;</a:t>
            </a:r>
          </a:p>
          <a:p>
            <a:pPr marL="457200" indent="-457200" algn="just" defTabSz="914400">
              <a:buFont typeface="Wingdings" panose="05000000000000000000" pitchFamily="2" charset="2"/>
              <a:buChar char="ü"/>
            </a:pPr>
            <a:r>
              <a:rPr lang="fr-FR" sz="2800" dirty="0">
                <a:solidFill>
                  <a:srgbClr val="002060"/>
                </a:solidFill>
                <a:latin typeface="Calibri"/>
              </a:rPr>
              <a:t>Légitimation à travers la circulaire budgétaire</a:t>
            </a:r>
          </a:p>
        </p:txBody>
      </p:sp>
      <p:sp>
        <p:nvSpPr>
          <p:cNvPr id="8" name="Organigramme : Connecteur 7"/>
          <p:cNvSpPr/>
          <p:nvPr/>
        </p:nvSpPr>
        <p:spPr>
          <a:xfrm>
            <a:off x="7216586" y="1308697"/>
            <a:ext cx="3451415" cy="4948982"/>
          </a:xfrm>
          <a:prstGeom prst="flowChartConnector">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r>
              <a:rPr lang="fr-FR" sz="2800" dirty="0">
                <a:solidFill>
                  <a:prstClr val="black"/>
                </a:solidFill>
                <a:latin typeface="Calibri"/>
              </a:rPr>
              <a:t>20 ministères  concernés (2021)</a:t>
            </a:r>
          </a:p>
        </p:txBody>
      </p:sp>
    </p:spTree>
    <p:extLst>
      <p:ext uri="{BB962C8B-B14F-4D97-AF65-F5344CB8AC3E}">
        <p14:creationId xmlns:p14="http://schemas.microsoft.com/office/powerpoint/2010/main" val="121160506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Rognage">
  <a:themeElements>
    <a:clrScheme name="Rognage">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Rogn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ogn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TM10001105[[fn=Cadrage]]</Template>
  <TotalTime>293</TotalTime>
  <Words>895</Words>
  <Application>Microsoft Office PowerPoint</Application>
  <PresentationFormat>Widescreen</PresentationFormat>
  <Paragraphs>73</Paragraphs>
  <Slides>15</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Algerian</vt:lpstr>
      <vt:lpstr>Arial</vt:lpstr>
      <vt:lpstr>Calibri</vt:lpstr>
      <vt:lpstr>Franklin Gothic Book</vt:lpstr>
      <vt:lpstr>Wingdings</vt:lpstr>
      <vt:lpstr>Thème Office</vt:lpstr>
      <vt:lpstr>Rognage</vt:lpstr>
      <vt:lpstr>MINISTERE DE L’ECONOMIE, DES FINANCES ET DU DEVELOPPEMENT ---------- SECRETARIAT GENERAL ----------------------------- DIRECTION GENERALE DU BUDGET   </vt:lpstr>
      <vt:lpstr>Plan de présentation</vt:lpstr>
      <vt:lpstr>Notion de genre au Burkina Faso</vt:lpstr>
      <vt:lpstr>PowerPoint Presentation</vt:lpstr>
      <vt:lpstr>PowerPoint Presentation</vt:lpstr>
      <vt:lpstr>L’approche de la BSG au Burkina Faso</vt:lpstr>
      <vt:lpstr>PowerPoint Presentation</vt:lpstr>
      <vt:lpstr>PowerPoint Presentation</vt:lpstr>
      <vt:lpstr>PowerPoint Presentation</vt:lpstr>
      <vt:lpstr>Principaux constats sur le bilan 2020 </vt:lpstr>
      <vt:lpstr>PowerPoint Presentation</vt:lpstr>
      <vt:lpstr>Difficultés rencontrées</vt:lpstr>
      <vt:lpstr>Recommandations </vt:lpstr>
      <vt:lpstr>Recommandations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SUR LA Budgétisation Sensible au Genre et aux Droits de l’Enfant</dc:title>
  <dc:creator>User</dc:creator>
  <cp:lastModifiedBy>Priya Beegun</cp:lastModifiedBy>
  <cp:revision>16</cp:revision>
  <dcterms:created xsi:type="dcterms:W3CDTF">2021-06-26T11:57:02Z</dcterms:created>
  <dcterms:modified xsi:type="dcterms:W3CDTF">2021-06-29T06:18:19Z</dcterms:modified>
</cp:coreProperties>
</file>