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672" r:id="rId2"/>
  </p:sldMasterIdLst>
  <p:notesMasterIdLst>
    <p:notesMasterId r:id="rId18"/>
  </p:notesMasterIdLst>
  <p:sldIdLst>
    <p:sldId id="260" r:id="rId3"/>
    <p:sldId id="261" r:id="rId4"/>
    <p:sldId id="263" r:id="rId5"/>
    <p:sldId id="264" r:id="rId6"/>
    <p:sldId id="265" r:id="rId7"/>
    <p:sldId id="257" r:id="rId8"/>
    <p:sldId id="372" r:id="rId9"/>
    <p:sldId id="374" r:id="rId10"/>
    <p:sldId id="344" r:id="rId11"/>
    <p:sldId id="373" r:id="rId12"/>
    <p:sldId id="375" r:id="rId13"/>
    <p:sldId id="376" r:id="rId14"/>
    <p:sldId id="384" r:id="rId15"/>
    <p:sldId id="385" r:id="rId16"/>
    <p:sldId id="38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76FCBC-F00B-4AE5-B3BF-6E54880C3590}" v="219" dt="2021-06-29T08:04:46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 Catalano" userId="19eca177b45f224d" providerId="LiveId" clId="{8176FCBC-F00B-4AE5-B3BF-6E54880C3590}"/>
    <pc:docChg chg="undo custSel modSld">
      <pc:chgData name="Isabel Catalano" userId="19eca177b45f224d" providerId="LiveId" clId="{8176FCBC-F00B-4AE5-B3BF-6E54880C3590}" dt="2021-06-29T08:14:46.658" v="1693" actId="6549"/>
      <pc:docMkLst>
        <pc:docMk/>
      </pc:docMkLst>
      <pc:sldChg chg="modSp mod">
        <pc:chgData name="Isabel Catalano" userId="19eca177b45f224d" providerId="LiveId" clId="{8176FCBC-F00B-4AE5-B3BF-6E54880C3590}" dt="2021-06-29T07:58:03.102" v="1175" actId="27636"/>
        <pc:sldMkLst>
          <pc:docMk/>
          <pc:sldMk cId="76280408" sldId="257"/>
        </pc:sldMkLst>
        <pc:spChg chg="mod">
          <ac:chgData name="Isabel Catalano" userId="19eca177b45f224d" providerId="LiveId" clId="{8176FCBC-F00B-4AE5-B3BF-6E54880C3590}" dt="2021-06-29T07:51:12.611" v="974" actId="790"/>
          <ac:spMkLst>
            <pc:docMk/>
            <pc:sldMk cId="76280408" sldId="257"/>
            <ac:spMk id="2" creationId="{03EE188D-5EEE-4A2C-8982-EFAAEC8326BC}"/>
          </ac:spMkLst>
        </pc:spChg>
        <pc:spChg chg="mod">
          <ac:chgData name="Isabel Catalano" userId="19eca177b45f224d" providerId="LiveId" clId="{8176FCBC-F00B-4AE5-B3BF-6E54880C3590}" dt="2021-06-29T07:58:03.102" v="1175" actId="27636"/>
          <ac:spMkLst>
            <pc:docMk/>
            <pc:sldMk cId="76280408" sldId="257"/>
            <ac:spMk id="3" creationId="{1086E4C0-D6A5-4C38-BA4A-868783D15ED1}"/>
          </ac:spMkLst>
        </pc:spChg>
      </pc:sldChg>
      <pc:sldChg chg="modSp mod">
        <pc:chgData name="Isabel Catalano" userId="19eca177b45f224d" providerId="LiveId" clId="{8176FCBC-F00B-4AE5-B3BF-6E54880C3590}" dt="2021-06-29T07:05:55.188" v="73" actId="790"/>
        <pc:sldMkLst>
          <pc:docMk/>
          <pc:sldMk cId="1786002349" sldId="260"/>
        </pc:sldMkLst>
        <pc:spChg chg="mod">
          <ac:chgData name="Isabel Catalano" userId="19eca177b45f224d" providerId="LiveId" clId="{8176FCBC-F00B-4AE5-B3BF-6E54880C3590}" dt="2021-06-29T07:03:29.223" v="16" actId="20577"/>
          <ac:spMkLst>
            <pc:docMk/>
            <pc:sldMk cId="1786002349" sldId="260"/>
            <ac:spMk id="2" creationId="{AE554C3F-89F5-458C-9FE4-0286EC5725A0}"/>
          </ac:spMkLst>
        </pc:spChg>
        <pc:spChg chg="mod">
          <ac:chgData name="Isabel Catalano" userId="19eca177b45f224d" providerId="LiveId" clId="{8176FCBC-F00B-4AE5-B3BF-6E54880C3590}" dt="2021-06-29T07:05:55.188" v="73" actId="790"/>
          <ac:spMkLst>
            <pc:docMk/>
            <pc:sldMk cId="1786002349" sldId="260"/>
            <ac:spMk id="3" creationId="{6D16101A-D420-40A6-AE22-3B851C66DCD9}"/>
          </ac:spMkLst>
        </pc:spChg>
      </pc:sldChg>
      <pc:sldChg chg="modSp mod">
        <pc:chgData name="Isabel Catalano" userId="19eca177b45f224d" providerId="LiveId" clId="{8176FCBC-F00B-4AE5-B3BF-6E54880C3590}" dt="2021-06-29T07:32:30.706" v="615" actId="6549"/>
        <pc:sldMkLst>
          <pc:docMk/>
          <pc:sldMk cId="2312110827" sldId="261"/>
        </pc:sldMkLst>
        <pc:spChg chg="mod">
          <ac:chgData name="Isabel Catalano" userId="19eca177b45f224d" providerId="LiveId" clId="{8176FCBC-F00B-4AE5-B3BF-6E54880C3590}" dt="2021-06-29T07:06:31.277" v="84" actId="20577"/>
          <ac:spMkLst>
            <pc:docMk/>
            <pc:sldMk cId="2312110827" sldId="261"/>
            <ac:spMk id="2" creationId="{03CD4501-4C58-48F8-9508-7C837A46360F}"/>
          </ac:spMkLst>
        </pc:spChg>
        <pc:spChg chg="mod">
          <ac:chgData name="Isabel Catalano" userId="19eca177b45f224d" providerId="LiveId" clId="{8176FCBC-F00B-4AE5-B3BF-6E54880C3590}" dt="2021-06-29T07:32:30.706" v="615" actId="6549"/>
          <ac:spMkLst>
            <pc:docMk/>
            <pc:sldMk cId="2312110827" sldId="261"/>
            <ac:spMk id="3" creationId="{D8847417-0B67-436C-AD9C-ABC076B3BB00}"/>
          </ac:spMkLst>
        </pc:spChg>
      </pc:sldChg>
      <pc:sldChg chg="modSp mod">
        <pc:chgData name="Isabel Catalano" userId="19eca177b45f224d" providerId="LiveId" clId="{8176FCBC-F00B-4AE5-B3BF-6E54880C3590}" dt="2021-06-29T07:38:22.226" v="684" actId="27636"/>
        <pc:sldMkLst>
          <pc:docMk/>
          <pc:sldMk cId="625268817" sldId="263"/>
        </pc:sldMkLst>
        <pc:spChg chg="mod">
          <ac:chgData name="Isabel Catalano" userId="19eca177b45f224d" providerId="LiveId" clId="{8176FCBC-F00B-4AE5-B3BF-6E54880C3590}" dt="2021-06-29T07:07:27.336" v="89" actId="20577"/>
          <ac:spMkLst>
            <pc:docMk/>
            <pc:sldMk cId="625268817" sldId="263"/>
            <ac:spMk id="2" creationId="{4FB71BB3-C9B0-42F1-B795-358F15A8DD98}"/>
          </ac:spMkLst>
        </pc:spChg>
        <pc:spChg chg="mod">
          <ac:chgData name="Isabel Catalano" userId="19eca177b45f224d" providerId="LiveId" clId="{8176FCBC-F00B-4AE5-B3BF-6E54880C3590}" dt="2021-06-29T07:38:22.226" v="684" actId="27636"/>
          <ac:spMkLst>
            <pc:docMk/>
            <pc:sldMk cId="625268817" sldId="263"/>
            <ac:spMk id="3" creationId="{33475EFF-1A4B-41A9-BFD2-D496FED9432B}"/>
          </ac:spMkLst>
        </pc:spChg>
      </pc:sldChg>
      <pc:sldChg chg="modSp mod">
        <pc:chgData name="Isabel Catalano" userId="19eca177b45f224d" providerId="LiveId" clId="{8176FCBC-F00B-4AE5-B3BF-6E54880C3590}" dt="2021-06-29T07:45:07.680" v="869" actId="6549"/>
        <pc:sldMkLst>
          <pc:docMk/>
          <pc:sldMk cId="3845904042" sldId="264"/>
        </pc:sldMkLst>
        <pc:spChg chg="mod">
          <ac:chgData name="Isabel Catalano" userId="19eca177b45f224d" providerId="LiveId" clId="{8176FCBC-F00B-4AE5-B3BF-6E54880C3590}" dt="2021-06-29T07:45:07.680" v="869" actId="6549"/>
          <ac:spMkLst>
            <pc:docMk/>
            <pc:sldMk cId="3845904042" sldId="264"/>
            <ac:spMk id="3" creationId="{168FA1BB-C2A0-4148-A670-0769F9EC3B87}"/>
          </ac:spMkLst>
        </pc:spChg>
      </pc:sldChg>
      <pc:sldChg chg="modSp mod">
        <pc:chgData name="Isabel Catalano" userId="19eca177b45f224d" providerId="LiveId" clId="{8176FCBC-F00B-4AE5-B3BF-6E54880C3590}" dt="2021-06-29T07:50:38.501" v="969" actId="20577"/>
        <pc:sldMkLst>
          <pc:docMk/>
          <pc:sldMk cId="2486907170" sldId="265"/>
        </pc:sldMkLst>
        <pc:spChg chg="mod">
          <ac:chgData name="Isabel Catalano" userId="19eca177b45f224d" providerId="LiveId" clId="{8176FCBC-F00B-4AE5-B3BF-6E54880C3590}" dt="2021-06-29T07:50:38.501" v="969" actId="20577"/>
          <ac:spMkLst>
            <pc:docMk/>
            <pc:sldMk cId="2486907170" sldId="265"/>
            <ac:spMk id="3" creationId="{D0452562-EA1C-42FE-A283-20E4FEAEF29D}"/>
          </ac:spMkLst>
        </pc:spChg>
      </pc:sldChg>
      <pc:sldChg chg="modSp mod">
        <pc:chgData name="Isabel Catalano" userId="19eca177b45f224d" providerId="LiveId" clId="{8176FCBC-F00B-4AE5-B3BF-6E54880C3590}" dt="2021-06-29T08:05:26.844" v="1350" actId="313"/>
        <pc:sldMkLst>
          <pc:docMk/>
          <pc:sldMk cId="1211605066" sldId="344"/>
        </pc:sldMkLst>
        <pc:spChg chg="mod">
          <ac:chgData name="Isabel Catalano" userId="19eca177b45f224d" providerId="LiveId" clId="{8176FCBC-F00B-4AE5-B3BF-6E54880C3590}" dt="2021-06-29T07:16:23.423" v="291" actId="20577"/>
          <ac:spMkLst>
            <pc:docMk/>
            <pc:sldMk cId="1211605066" sldId="344"/>
            <ac:spMk id="2" creationId="{00000000-0000-0000-0000-000000000000}"/>
          </ac:spMkLst>
        </pc:spChg>
        <pc:spChg chg="mod">
          <ac:chgData name="Isabel Catalano" userId="19eca177b45f224d" providerId="LiveId" clId="{8176FCBC-F00B-4AE5-B3BF-6E54880C3590}" dt="2021-06-29T08:05:26.844" v="1350" actId="313"/>
          <ac:spMkLst>
            <pc:docMk/>
            <pc:sldMk cId="1211605066" sldId="344"/>
            <ac:spMk id="7" creationId="{00000000-0000-0000-0000-000000000000}"/>
          </ac:spMkLst>
        </pc:spChg>
        <pc:spChg chg="mod">
          <ac:chgData name="Isabel Catalano" userId="19eca177b45f224d" providerId="LiveId" clId="{8176FCBC-F00B-4AE5-B3BF-6E54880C3590}" dt="2021-06-29T07:18:42.197" v="345" actId="6549"/>
          <ac:spMkLst>
            <pc:docMk/>
            <pc:sldMk cId="1211605066" sldId="344"/>
            <ac:spMk id="8" creationId="{00000000-0000-0000-0000-000000000000}"/>
          </ac:spMkLst>
        </pc:spChg>
      </pc:sldChg>
      <pc:sldChg chg="modSp mod">
        <pc:chgData name="Isabel Catalano" userId="19eca177b45f224d" providerId="LiveId" clId="{8176FCBC-F00B-4AE5-B3BF-6E54880C3590}" dt="2021-06-29T08:01:04.069" v="1297" actId="20577"/>
        <pc:sldMkLst>
          <pc:docMk/>
          <pc:sldMk cId="3010964433" sldId="372"/>
        </pc:sldMkLst>
        <pc:spChg chg="mod">
          <ac:chgData name="Isabel Catalano" userId="19eca177b45f224d" providerId="LiveId" clId="{8176FCBC-F00B-4AE5-B3BF-6E54880C3590}" dt="2021-06-29T08:01:04.069" v="1297" actId="20577"/>
          <ac:spMkLst>
            <pc:docMk/>
            <pc:sldMk cId="3010964433" sldId="372"/>
            <ac:spMk id="8" creationId="{00000000-0000-0000-0000-000000000000}"/>
          </ac:spMkLst>
        </pc:spChg>
        <pc:graphicFrameChg chg="mod">
          <ac:chgData name="Isabel Catalano" userId="19eca177b45f224d" providerId="LiveId" clId="{8176FCBC-F00B-4AE5-B3BF-6E54880C3590}" dt="2021-06-29T07:59:55.629" v="1259" actId="313"/>
          <ac:graphicFrameMkLst>
            <pc:docMk/>
            <pc:sldMk cId="3010964433" sldId="372"/>
            <ac:graphicFrameMk id="2" creationId="{00000000-0000-0000-0000-000000000000}"/>
          </ac:graphicFrameMkLst>
        </pc:graphicFrameChg>
      </pc:sldChg>
      <pc:sldChg chg="modSp mod">
        <pc:chgData name="Isabel Catalano" userId="19eca177b45f224d" providerId="LiveId" clId="{8176FCBC-F00B-4AE5-B3BF-6E54880C3590}" dt="2021-06-29T08:09:25.161" v="1459" actId="313"/>
        <pc:sldMkLst>
          <pc:docMk/>
          <pc:sldMk cId="1337159054" sldId="373"/>
        </pc:sldMkLst>
        <pc:spChg chg="mod">
          <ac:chgData name="Isabel Catalano" userId="19eca177b45f224d" providerId="LiveId" clId="{8176FCBC-F00B-4AE5-B3BF-6E54880C3590}" dt="2021-06-29T08:09:25.161" v="1459" actId="313"/>
          <ac:spMkLst>
            <pc:docMk/>
            <pc:sldMk cId="1337159054" sldId="373"/>
            <ac:spMk id="2" creationId="{9B6845C3-458F-41F6-9151-7E4E3D307BFC}"/>
          </ac:spMkLst>
        </pc:spChg>
        <pc:spChg chg="mod">
          <ac:chgData name="Isabel Catalano" userId="19eca177b45f224d" providerId="LiveId" clId="{8176FCBC-F00B-4AE5-B3BF-6E54880C3590}" dt="2021-06-29T08:09:19.311" v="1458" actId="313"/>
          <ac:spMkLst>
            <pc:docMk/>
            <pc:sldMk cId="1337159054" sldId="373"/>
            <ac:spMk id="3" creationId="{6C99FAEE-3403-4A58-B33E-D5CA258D6843}"/>
          </ac:spMkLst>
        </pc:spChg>
      </pc:sldChg>
      <pc:sldChg chg="modSp mod">
        <pc:chgData name="Isabel Catalano" userId="19eca177b45f224d" providerId="LiveId" clId="{8176FCBC-F00B-4AE5-B3BF-6E54880C3590}" dt="2021-06-29T08:04:46.032" v="1348" actId="313"/>
        <pc:sldMkLst>
          <pc:docMk/>
          <pc:sldMk cId="201856294" sldId="374"/>
        </pc:sldMkLst>
        <pc:spChg chg="mod">
          <ac:chgData name="Isabel Catalano" userId="19eca177b45f224d" providerId="LiveId" clId="{8176FCBC-F00B-4AE5-B3BF-6E54880C3590}" dt="2021-06-29T07:15:49.062" v="283" actId="20577"/>
          <ac:spMkLst>
            <pc:docMk/>
            <pc:sldMk cId="201856294" sldId="374"/>
            <ac:spMk id="8" creationId="{00000000-0000-0000-0000-000000000000}"/>
          </ac:spMkLst>
        </pc:spChg>
        <pc:graphicFrameChg chg="mod">
          <ac:chgData name="Isabel Catalano" userId="19eca177b45f224d" providerId="LiveId" clId="{8176FCBC-F00B-4AE5-B3BF-6E54880C3590}" dt="2021-06-29T08:04:46.032" v="1348" actId="313"/>
          <ac:graphicFrameMkLst>
            <pc:docMk/>
            <pc:sldMk cId="201856294" sldId="374"/>
            <ac:graphicFrameMk id="2" creationId="{00000000-0000-0000-0000-000000000000}"/>
          </ac:graphicFrameMkLst>
        </pc:graphicFrameChg>
      </pc:sldChg>
      <pc:sldChg chg="modSp mod">
        <pc:chgData name="Isabel Catalano" userId="19eca177b45f224d" providerId="LiveId" clId="{8176FCBC-F00B-4AE5-B3BF-6E54880C3590}" dt="2021-06-29T08:10:28.261" v="1500" actId="6549"/>
        <pc:sldMkLst>
          <pc:docMk/>
          <pc:sldMk cId="373265976" sldId="375"/>
        </pc:sldMkLst>
        <pc:spChg chg="mod">
          <ac:chgData name="Isabel Catalano" userId="19eca177b45f224d" providerId="LiveId" clId="{8176FCBC-F00B-4AE5-B3BF-6E54880C3590}" dt="2021-06-29T08:10:28.261" v="1500" actId="6549"/>
          <ac:spMkLst>
            <pc:docMk/>
            <pc:sldMk cId="373265976" sldId="375"/>
            <ac:spMk id="3" creationId="{94E3B478-3E2A-411A-8673-B983FD13A977}"/>
          </ac:spMkLst>
        </pc:spChg>
      </pc:sldChg>
      <pc:sldChg chg="modSp mod">
        <pc:chgData name="Isabel Catalano" userId="19eca177b45f224d" providerId="LiveId" clId="{8176FCBC-F00B-4AE5-B3BF-6E54880C3590}" dt="2021-06-29T08:10:58.041" v="1504" actId="313"/>
        <pc:sldMkLst>
          <pc:docMk/>
          <pc:sldMk cId="3258463300" sldId="376"/>
        </pc:sldMkLst>
        <pc:spChg chg="mod">
          <ac:chgData name="Isabel Catalano" userId="19eca177b45f224d" providerId="LiveId" clId="{8176FCBC-F00B-4AE5-B3BF-6E54880C3590}" dt="2021-06-29T07:22:30.765" v="399" actId="27636"/>
          <ac:spMkLst>
            <pc:docMk/>
            <pc:sldMk cId="3258463300" sldId="376"/>
            <ac:spMk id="2" creationId="{0C29D6D6-3086-4FC7-844F-5B134C32A46A}"/>
          </ac:spMkLst>
        </pc:spChg>
        <pc:spChg chg="mod">
          <ac:chgData name="Isabel Catalano" userId="19eca177b45f224d" providerId="LiveId" clId="{8176FCBC-F00B-4AE5-B3BF-6E54880C3590}" dt="2021-06-29T08:10:58.041" v="1504" actId="313"/>
          <ac:spMkLst>
            <pc:docMk/>
            <pc:sldMk cId="3258463300" sldId="376"/>
            <ac:spMk id="3" creationId="{800A2827-B89E-43D6-A40C-595082CF19B8}"/>
          </ac:spMkLst>
        </pc:spChg>
      </pc:sldChg>
      <pc:sldChg chg="modSp mod">
        <pc:chgData name="Isabel Catalano" userId="19eca177b45f224d" providerId="LiveId" clId="{8176FCBC-F00B-4AE5-B3BF-6E54880C3590}" dt="2021-06-29T08:13:08.764" v="1557" actId="20577"/>
        <pc:sldMkLst>
          <pc:docMk/>
          <pc:sldMk cId="3604206860" sldId="384"/>
        </pc:sldMkLst>
        <pc:spChg chg="mod">
          <ac:chgData name="Isabel Catalano" userId="19eca177b45f224d" providerId="LiveId" clId="{8176FCBC-F00B-4AE5-B3BF-6E54880C3590}" dt="2021-06-29T08:13:08.764" v="1557" actId="20577"/>
          <ac:spMkLst>
            <pc:docMk/>
            <pc:sldMk cId="3604206860" sldId="384"/>
            <ac:spMk id="3" creationId="{107456D2-7233-4F5B-A6DF-820BC96313E8}"/>
          </ac:spMkLst>
        </pc:spChg>
      </pc:sldChg>
      <pc:sldChg chg="modSp mod">
        <pc:chgData name="Isabel Catalano" userId="19eca177b45f224d" providerId="LiveId" clId="{8176FCBC-F00B-4AE5-B3BF-6E54880C3590}" dt="2021-06-29T08:14:46.658" v="1693" actId="6549"/>
        <pc:sldMkLst>
          <pc:docMk/>
          <pc:sldMk cId="56684889" sldId="385"/>
        </pc:sldMkLst>
        <pc:spChg chg="mod">
          <ac:chgData name="Isabel Catalano" userId="19eca177b45f224d" providerId="LiveId" clId="{8176FCBC-F00B-4AE5-B3BF-6E54880C3590}" dt="2021-06-29T08:14:46.658" v="1693" actId="6549"/>
          <ac:spMkLst>
            <pc:docMk/>
            <pc:sldMk cId="56684889" sldId="385"/>
            <ac:spMk id="3" creationId="{54F87ACA-8046-41A8-B9BD-91477DE38F04}"/>
          </ac:spMkLst>
        </pc:spChg>
      </pc:sldChg>
      <pc:sldChg chg="modSp mod">
        <pc:chgData name="Isabel Catalano" userId="19eca177b45f224d" providerId="LiveId" clId="{8176FCBC-F00B-4AE5-B3BF-6E54880C3590}" dt="2021-06-29T07:27:22.636" v="524" actId="790"/>
        <pc:sldMkLst>
          <pc:docMk/>
          <pc:sldMk cId="3735758772" sldId="386"/>
        </pc:sldMkLst>
        <pc:spChg chg="mod">
          <ac:chgData name="Isabel Catalano" userId="19eca177b45f224d" providerId="LiveId" clId="{8176FCBC-F00B-4AE5-B3BF-6E54880C3590}" dt="2021-06-29T07:27:22.636" v="524" actId="790"/>
          <ac:spMkLst>
            <pc:docMk/>
            <pc:sldMk cId="3735758772" sldId="386"/>
            <ac:spMk id="5" creationId="{8E894DFC-F29B-4E39-9BB8-AE904E1BD099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D7DB4D-61D4-4E78-8369-A6BBBE34692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214908D-ABF7-45C1-9A2C-509F2B0986C9}">
      <dgm:prSet/>
      <dgm:spPr/>
      <dgm:t>
        <a:bodyPr/>
        <a:lstStyle/>
        <a:p>
          <a:pPr rtl="0"/>
          <a:r>
            <a:rPr lang="pt-PT" noProof="0" dirty="0"/>
            <a:t>Ministério com impacto </a:t>
          </a:r>
          <a:r>
            <a:rPr lang="pt-PT" noProof="0" dirty="0" err="1"/>
            <a:t>directo</a:t>
          </a:r>
          <a:r>
            <a:rPr lang="pt-PT" noProof="0" dirty="0"/>
            <a:t> marginal:</a:t>
          </a:r>
        </a:p>
        <a:p>
          <a:pPr rtl="0"/>
          <a:r>
            <a:rPr lang="pt-PT" b="1" noProof="0" dirty="0">
              <a:solidFill>
                <a:srgbClr val="C00000"/>
              </a:solidFill>
            </a:rPr>
            <a:t>Acções ou actividades</a:t>
          </a:r>
        </a:p>
      </dgm:t>
    </dgm:pt>
    <dgm:pt modelId="{BB24C3D1-D299-49C5-A09B-C1CA6C2850B0}" type="parTrans" cxnId="{BC00E997-2412-40EE-A712-C74087A90D5F}">
      <dgm:prSet/>
      <dgm:spPr/>
      <dgm:t>
        <a:bodyPr/>
        <a:lstStyle/>
        <a:p>
          <a:endParaRPr lang="fr-FR"/>
        </a:p>
      </dgm:t>
    </dgm:pt>
    <dgm:pt modelId="{1FB2ABB2-1557-4B08-A8D4-3919C42BB3C0}" type="sibTrans" cxnId="{BC00E997-2412-40EE-A712-C74087A90D5F}">
      <dgm:prSet/>
      <dgm:spPr/>
      <dgm:t>
        <a:bodyPr/>
        <a:lstStyle/>
        <a:p>
          <a:endParaRPr lang="fr-FR"/>
        </a:p>
      </dgm:t>
    </dgm:pt>
    <dgm:pt modelId="{DBBE3F1F-DB17-44E4-8AE6-67C6AF50AFBF}">
      <dgm:prSet/>
      <dgm:spPr/>
      <dgm:t>
        <a:bodyPr/>
        <a:lstStyle/>
        <a:p>
          <a:pPr rtl="0"/>
          <a:r>
            <a:rPr lang="pt-BR" dirty="0"/>
            <a:t>Ministério com influência directa no género</a:t>
          </a:r>
          <a:r>
            <a:rPr lang="fr-FR" dirty="0"/>
            <a:t>:</a:t>
          </a:r>
        </a:p>
        <a:p>
          <a:pPr rtl="0"/>
          <a:r>
            <a:rPr lang="pt-BR" b="1" dirty="0">
              <a:solidFill>
                <a:srgbClr val="C00000"/>
              </a:solidFill>
            </a:rPr>
            <a:t>Programa de apoio ou acções e actividades</a:t>
          </a:r>
          <a:endParaRPr lang="fr-FR" b="1" dirty="0">
            <a:solidFill>
              <a:srgbClr val="C00000"/>
            </a:solidFill>
          </a:endParaRPr>
        </a:p>
      </dgm:t>
    </dgm:pt>
    <dgm:pt modelId="{45735F55-0E24-4CE8-852E-B1E0B0CC677A}" type="parTrans" cxnId="{01629EF5-1E5F-4B2D-8673-329CBA09F390}">
      <dgm:prSet/>
      <dgm:spPr/>
      <dgm:t>
        <a:bodyPr/>
        <a:lstStyle/>
        <a:p>
          <a:endParaRPr lang="fr-FR"/>
        </a:p>
      </dgm:t>
    </dgm:pt>
    <dgm:pt modelId="{52B492E2-83B3-4867-A3AB-975B68F3C679}" type="sibTrans" cxnId="{01629EF5-1E5F-4B2D-8673-329CBA09F390}">
      <dgm:prSet/>
      <dgm:spPr/>
      <dgm:t>
        <a:bodyPr/>
        <a:lstStyle/>
        <a:p>
          <a:endParaRPr lang="fr-FR"/>
        </a:p>
      </dgm:t>
    </dgm:pt>
    <dgm:pt modelId="{001CEC8C-8062-4C3E-9181-90133D96402C}">
      <dgm:prSet/>
      <dgm:spPr/>
      <dgm:t>
        <a:bodyPr/>
        <a:lstStyle/>
        <a:p>
          <a:pPr rtl="0"/>
          <a:r>
            <a:rPr lang="pt-PT" b="1" noProof="0" dirty="0"/>
            <a:t>Ministério responsável pela política pública em matéria do género :</a:t>
          </a:r>
        </a:p>
        <a:p>
          <a:pPr rtl="0"/>
          <a:r>
            <a:rPr lang="pt-PT" b="1" noProof="0" dirty="0">
              <a:solidFill>
                <a:srgbClr val="C00000"/>
              </a:solidFill>
            </a:rPr>
            <a:t>Programa orçamental sobre género</a:t>
          </a:r>
          <a:endParaRPr lang="pt-PT" noProof="0" dirty="0">
            <a:solidFill>
              <a:srgbClr val="C00000"/>
            </a:solidFill>
          </a:endParaRPr>
        </a:p>
      </dgm:t>
    </dgm:pt>
    <dgm:pt modelId="{A64FDCE5-47AD-486C-B2A1-B518FE4B1AAB}" type="parTrans" cxnId="{654C9E77-CEE9-4E3B-99F2-FAB0C2D6F507}">
      <dgm:prSet/>
      <dgm:spPr/>
      <dgm:t>
        <a:bodyPr/>
        <a:lstStyle/>
        <a:p>
          <a:endParaRPr lang="fr-FR"/>
        </a:p>
      </dgm:t>
    </dgm:pt>
    <dgm:pt modelId="{E1A856F8-FB0C-4BC8-AA23-A3B95C17F2DC}" type="sibTrans" cxnId="{654C9E77-CEE9-4E3B-99F2-FAB0C2D6F507}">
      <dgm:prSet/>
      <dgm:spPr/>
      <dgm:t>
        <a:bodyPr/>
        <a:lstStyle/>
        <a:p>
          <a:endParaRPr lang="fr-FR"/>
        </a:p>
      </dgm:t>
    </dgm:pt>
    <dgm:pt modelId="{B8D89F9F-CC43-4B35-93E4-E1C81C5739E7}" type="pres">
      <dgm:prSet presAssocID="{17D7DB4D-61D4-4E78-8369-A6BBBE346925}" presName="compositeShape" presStyleCnt="0">
        <dgm:presLayoutVars>
          <dgm:dir/>
          <dgm:resizeHandles/>
        </dgm:presLayoutVars>
      </dgm:prSet>
      <dgm:spPr/>
    </dgm:pt>
    <dgm:pt modelId="{E977B103-8DA2-42DE-946A-7939200E81EE}" type="pres">
      <dgm:prSet presAssocID="{17D7DB4D-61D4-4E78-8369-A6BBBE346925}" presName="pyramid" presStyleLbl="node1" presStyleIdx="0" presStyleCnt="1" custScaleX="70731" custLinFactNeighborX="7305"/>
      <dgm:spPr>
        <a:solidFill>
          <a:schemeClr val="accent3"/>
        </a:solidFill>
      </dgm:spPr>
    </dgm:pt>
    <dgm:pt modelId="{882DFA9C-E22B-4A52-A2F1-88888CDA1F0D}" type="pres">
      <dgm:prSet presAssocID="{17D7DB4D-61D4-4E78-8369-A6BBBE346925}" presName="theList" presStyleCnt="0"/>
      <dgm:spPr/>
    </dgm:pt>
    <dgm:pt modelId="{BD0A2C6C-20D5-4ED6-AC45-E2FF2D1372F4}" type="pres">
      <dgm:prSet presAssocID="{F214908D-ABF7-45C1-9A2C-509F2B0986C9}" presName="aNode" presStyleLbl="fgAcc1" presStyleIdx="0" presStyleCnt="3" custScaleX="148518" custLinFactY="-7788" custLinFactNeighborX="30967" custLinFactNeighborY="-100000">
        <dgm:presLayoutVars>
          <dgm:bulletEnabled val="1"/>
        </dgm:presLayoutVars>
      </dgm:prSet>
      <dgm:spPr/>
    </dgm:pt>
    <dgm:pt modelId="{4E007D0E-3E68-4CC8-82EF-4E1D463DB239}" type="pres">
      <dgm:prSet presAssocID="{F214908D-ABF7-45C1-9A2C-509F2B0986C9}" presName="aSpace" presStyleCnt="0"/>
      <dgm:spPr/>
    </dgm:pt>
    <dgm:pt modelId="{A81ADB2D-690F-42BB-AF6E-70EBE8462CB0}" type="pres">
      <dgm:prSet presAssocID="{DBBE3F1F-DB17-44E4-8AE6-67C6AF50AFBF}" presName="aNode" presStyleLbl="fgAcc1" presStyleIdx="1" presStyleCnt="3" custScaleX="170415" custLinFactNeighborX="25077" custLinFactNeighborY="65162">
        <dgm:presLayoutVars>
          <dgm:bulletEnabled val="1"/>
        </dgm:presLayoutVars>
      </dgm:prSet>
      <dgm:spPr/>
    </dgm:pt>
    <dgm:pt modelId="{FB049F8C-0498-4CE8-95F7-90962145F1E1}" type="pres">
      <dgm:prSet presAssocID="{DBBE3F1F-DB17-44E4-8AE6-67C6AF50AFBF}" presName="aSpace" presStyleCnt="0"/>
      <dgm:spPr/>
    </dgm:pt>
    <dgm:pt modelId="{41F61FF5-3749-41AA-8D03-87A171AE16D6}" type="pres">
      <dgm:prSet presAssocID="{001CEC8C-8062-4C3E-9181-90133D96402C}" presName="aNode" presStyleLbl="fgAcc1" presStyleIdx="2" presStyleCnt="3" custScaleX="188059" custScaleY="189058" custLinFactY="53388" custLinFactNeighborX="18555" custLinFactNeighborY="100000">
        <dgm:presLayoutVars>
          <dgm:bulletEnabled val="1"/>
        </dgm:presLayoutVars>
      </dgm:prSet>
      <dgm:spPr/>
    </dgm:pt>
    <dgm:pt modelId="{947C37B0-90D0-4FE4-81E2-5262D0AEAA1C}" type="pres">
      <dgm:prSet presAssocID="{001CEC8C-8062-4C3E-9181-90133D96402C}" presName="aSpace" presStyleCnt="0"/>
      <dgm:spPr/>
    </dgm:pt>
  </dgm:ptLst>
  <dgm:cxnLst>
    <dgm:cxn modelId="{6D2FFF65-39A8-4B21-86CD-60E7ED6438FA}" type="presOf" srcId="{001CEC8C-8062-4C3E-9181-90133D96402C}" destId="{41F61FF5-3749-41AA-8D03-87A171AE16D6}" srcOrd="0" destOrd="0" presId="urn:microsoft.com/office/officeart/2005/8/layout/pyramid2"/>
    <dgm:cxn modelId="{654C9E77-CEE9-4E3B-99F2-FAB0C2D6F507}" srcId="{17D7DB4D-61D4-4E78-8369-A6BBBE346925}" destId="{001CEC8C-8062-4C3E-9181-90133D96402C}" srcOrd="2" destOrd="0" parTransId="{A64FDCE5-47AD-486C-B2A1-B518FE4B1AAB}" sibTransId="{E1A856F8-FB0C-4BC8-AA23-A3B95C17F2DC}"/>
    <dgm:cxn modelId="{10914A7A-7454-4F89-A12B-1119540D8B27}" type="presOf" srcId="{F214908D-ABF7-45C1-9A2C-509F2B0986C9}" destId="{BD0A2C6C-20D5-4ED6-AC45-E2FF2D1372F4}" srcOrd="0" destOrd="0" presId="urn:microsoft.com/office/officeart/2005/8/layout/pyramid2"/>
    <dgm:cxn modelId="{BC00E997-2412-40EE-A712-C74087A90D5F}" srcId="{17D7DB4D-61D4-4E78-8369-A6BBBE346925}" destId="{F214908D-ABF7-45C1-9A2C-509F2B0986C9}" srcOrd="0" destOrd="0" parTransId="{BB24C3D1-D299-49C5-A09B-C1CA6C2850B0}" sibTransId="{1FB2ABB2-1557-4B08-A8D4-3919C42BB3C0}"/>
    <dgm:cxn modelId="{7E7A27C8-BF7E-47D9-A8B5-7078DC4D59F3}" type="presOf" srcId="{17D7DB4D-61D4-4E78-8369-A6BBBE346925}" destId="{B8D89F9F-CC43-4B35-93E4-E1C81C5739E7}" srcOrd="0" destOrd="0" presId="urn:microsoft.com/office/officeart/2005/8/layout/pyramid2"/>
    <dgm:cxn modelId="{01629EF5-1E5F-4B2D-8673-329CBA09F390}" srcId="{17D7DB4D-61D4-4E78-8369-A6BBBE346925}" destId="{DBBE3F1F-DB17-44E4-8AE6-67C6AF50AFBF}" srcOrd="1" destOrd="0" parTransId="{45735F55-0E24-4CE8-852E-B1E0B0CC677A}" sibTransId="{52B492E2-83B3-4867-A3AB-975B68F3C679}"/>
    <dgm:cxn modelId="{1ADEF3F8-94DD-4C68-B476-54FE849F69C1}" type="presOf" srcId="{DBBE3F1F-DB17-44E4-8AE6-67C6AF50AFBF}" destId="{A81ADB2D-690F-42BB-AF6E-70EBE8462CB0}" srcOrd="0" destOrd="0" presId="urn:microsoft.com/office/officeart/2005/8/layout/pyramid2"/>
    <dgm:cxn modelId="{BF35464B-8D7D-4B42-A1C3-972E9DA4F3F0}" type="presParOf" srcId="{B8D89F9F-CC43-4B35-93E4-E1C81C5739E7}" destId="{E977B103-8DA2-42DE-946A-7939200E81EE}" srcOrd="0" destOrd="0" presId="urn:microsoft.com/office/officeart/2005/8/layout/pyramid2"/>
    <dgm:cxn modelId="{80637811-212C-42BC-A21D-8088C7F5C01C}" type="presParOf" srcId="{B8D89F9F-CC43-4B35-93E4-E1C81C5739E7}" destId="{882DFA9C-E22B-4A52-A2F1-88888CDA1F0D}" srcOrd="1" destOrd="0" presId="urn:microsoft.com/office/officeart/2005/8/layout/pyramid2"/>
    <dgm:cxn modelId="{239CA80D-3E86-4242-8308-957FC6D0AFCC}" type="presParOf" srcId="{882DFA9C-E22B-4A52-A2F1-88888CDA1F0D}" destId="{BD0A2C6C-20D5-4ED6-AC45-E2FF2D1372F4}" srcOrd="0" destOrd="0" presId="urn:microsoft.com/office/officeart/2005/8/layout/pyramid2"/>
    <dgm:cxn modelId="{28B63EA5-639B-410B-9135-C0898232D11C}" type="presParOf" srcId="{882DFA9C-E22B-4A52-A2F1-88888CDA1F0D}" destId="{4E007D0E-3E68-4CC8-82EF-4E1D463DB239}" srcOrd="1" destOrd="0" presId="urn:microsoft.com/office/officeart/2005/8/layout/pyramid2"/>
    <dgm:cxn modelId="{2EE37A8E-1BFD-48DA-878B-EA865B3926EC}" type="presParOf" srcId="{882DFA9C-E22B-4A52-A2F1-88888CDA1F0D}" destId="{A81ADB2D-690F-42BB-AF6E-70EBE8462CB0}" srcOrd="2" destOrd="0" presId="urn:microsoft.com/office/officeart/2005/8/layout/pyramid2"/>
    <dgm:cxn modelId="{5E8C5D96-E8ED-441A-933E-521EA3A5A2D5}" type="presParOf" srcId="{882DFA9C-E22B-4A52-A2F1-88888CDA1F0D}" destId="{FB049F8C-0498-4CE8-95F7-90962145F1E1}" srcOrd="3" destOrd="0" presId="urn:microsoft.com/office/officeart/2005/8/layout/pyramid2"/>
    <dgm:cxn modelId="{1682A7C4-A1B4-4E1F-9678-506CD09A4CDD}" type="presParOf" srcId="{882DFA9C-E22B-4A52-A2F1-88888CDA1F0D}" destId="{41F61FF5-3749-41AA-8D03-87A171AE16D6}" srcOrd="4" destOrd="0" presId="urn:microsoft.com/office/officeart/2005/8/layout/pyramid2"/>
    <dgm:cxn modelId="{40DE01A2-C3C4-47EB-83C0-1B4C3F24DBD0}" type="presParOf" srcId="{882DFA9C-E22B-4A52-A2F1-88888CDA1F0D}" destId="{947C37B0-90D0-4FE4-81E2-5262D0AEAA1C}" srcOrd="5" destOrd="0" presId="urn:microsoft.com/office/officeart/2005/8/layout/pyramid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D7DB4D-61D4-4E78-8369-A6BBBE34692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214908D-ABF7-45C1-9A2C-509F2B0986C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r>
            <a:rPr lang="en-ZA" b="1" dirty="0" err="1">
              <a:solidFill>
                <a:srgbClr val="C00000"/>
              </a:solidFill>
            </a:rPr>
            <a:t>Formação</a:t>
          </a:r>
          <a:r>
            <a:rPr lang="en-ZA" b="1" dirty="0">
              <a:solidFill>
                <a:srgbClr val="C00000"/>
              </a:solidFill>
            </a:rPr>
            <a:t> - </a:t>
          </a:r>
          <a:r>
            <a:rPr lang="fr-FR" b="1" dirty="0" err="1">
              <a:solidFill>
                <a:srgbClr val="C00000"/>
              </a:solidFill>
            </a:rPr>
            <a:t>Sensibilização</a:t>
          </a:r>
          <a:endParaRPr lang="fr-FR" b="1" dirty="0">
            <a:solidFill>
              <a:srgbClr val="C00000"/>
            </a:solidFill>
          </a:endParaRPr>
        </a:p>
      </dgm:t>
    </dgm:pt>
    <dgm:pt modelId="{BB24C3D1-D299-49C5-A09B-C1CA6C2850B0}" type="parTrans" cxnId="{BC00E997-2412-40EE-A712-C74087A90D5F}">
      <dgm:prSet/>
      <dgm:spPr/>
      <dgm:t>
        <a:bodyPr/>
        <a:lstStyle/>
        <a:p>
          <a:endParaRPr lang="fr-FR"/>
        </a:p>
      </dgm:t>
    </dgm:pt>
    <dgm:pt modelId="{1FB2ABB2-1557-4B08-A8D4-3919C42BB3C0}" type="sibTrans" cxnId="{BC00E997-2412-40EE-A712-C74087A90D5F}">
      <dgm:prSet/>
      <dgm:spPr/>
      <dgm:t>
        <a:bodyPr/>
        <a:lstStyle/>
        <a:p>
          <a:endParaRPr lang="fr-FR"/>
        </a:p>
      </dgm:t>
    </dgm:pt>
    <dgm:pt modelId="{DBBE3F1F-DB17-44E4-8AE6-67C6AF50AFBF}">
      <dgm:prSet/>
      <dgm:spPr/>
      <dgm:t>
        <a:bodyPr/>
        <a:lstStyle/>
        <a:p>
          <a:pPr rtl="0"/>
          <a:r>
            <a:rPr lang="pt-PT" noProof="0" dirty="0" err="1"/>
            <a:t>Adopção</a:t>
          </a:r>
          <a:r>
            <a:rPr lang="pt-PT" noProof="0" dirty="0"/>
            <a:t> por fases pelos departamentos </a:t>
          </a:r>
        </a:p>
      </dgm:t>
    </dgm:pt>
    <dgm:pt modelId="{45735F55-0E24-4CE8-852E-B1E0B0CC677A}" type="parTrans" cxnId="{01629EF5-1E5F-4B2D-8673-329CBA09F390}">
      <dgm:prSet/>
      <dgm:spPr/>
      <dgm:t>
        <a:bodyPr/>
        <a:lstStyle/>
        <a:p>
          <a:endParaRPr lang="fr-FR"/>
        </a:p>
      </dgm:t>
    </dgm:pt>
    <dgm:pt modelId="{52B492E2-83B3-4867-A3AB-975B68F3C679}" type="sibTrans" cxnId="{01629EF5-1E5F-4B2D-8673-329CBA09F390}">
      <dgm:prSet/>
      <dgm:spPr/>
      <dgm:t>
        <a:bodyPr/>
        <a:lstStyle/>
        <a:p>
          <a:endParaRPr lang="fr-FR"/>
        </a:p>
      </dgm:t>
    </dgm:pt>
    <dgm:pt modelId="{001CEC8C-8062-4C3E-9181-90133D96402C}">
      <dgm:prSet/>
      <dgm:spPr/>
      <dgm:t>
        <a:bodyPr/>
        <a:lstStyle/>
        <a:p>
          <a:pPr rtl="0"/>
          <a:r>
            <a:rPr lang="pt-PT" noProof="0" dirty="0">
              <a:solidFill>
                <a:srgbClr val="C00000"/>
              </a:solidFill>
            </a:rPr>
            <a:t>Generalização entre instituições, comunidades e apropriação geral</a:t>
          </a:r>
        </a:p>
      </dgm:t>
    </dgm:pt>
    <dgm:pt modelId="{A64FDCE5-47AD-486C-B2A1-B518FE4B1AAB}" type="parTrans" cxnId="{654C9E77-CEE9-4E3B-99F2-FAB0C2D6F507}">
      <dgm:prSet/>
      <dgm:spPr/>
      <dgm:t>
        <a:bodyPr/>
        <a:lstStyle/>
        <a:p>
          <a:endParaRPr lang="fr-FR"/>
        </a:p>
      </dgm:t>
    </dgm:pt>
    <dgm:pt modelId="{E1A856F8-FB0C-4BC8-AA23-A3B95C17F2DC}" type="sibTrans" cxnId="{654C9E77-CEE9-4E3B-99F2-FAB0C2D6F507}">
      <dgm:prSet/>
      <dgm:spPr/>
      <dgm:t>
        <a:bodyPr/>
        <a:lstStyle/>
        <a:p>
          <a:endParaRPr lang="fr-FR"/>
        </a:p>
      </dgm:t>
    </dgm:pt>
    <dgm:pt modelId="{B8D89F9F-CC43-4B35-93E4-E1C81C5739E7}" type="pres">
      <dgm:prSet presAssocID="{17D7DB4D-61D4-4E78-8369-A6BBBE346925}" presName="compositeShape" presStyleCnt="0">
        <dgm:presLayoutVars>
          <dgm:dir/>
          <dgm:resizeHandles/>
        </dgm:presLayoutVars>
      </dgm:prSet>
      <dgm:spPr/>
    </dgm:pt>
    <dgm:pt modelId="{E977B103-8DA2-42DE-946A-7939200E81EE}" type="pres">
      <dgm:prSet presAssocID="{17D7DB4D-61D4-4E78-8369-A6BBBE346925}" presName="pyramid" presStyleLbl="node1" presStyleIdx="0" presStyleCnt="1" custScaleX="70731" custLinFactNeighborX="6479" custLinFactNeighborY="2341"/>
      <dgm:spPr>
        <a:solidFill>
          <a:srgbClr val="92D050"/>
        </a:solidFill>
      </dgm:spPr>
    </dgm:pt>
    <dgm:pt modelId="{882DFA9C-E22B-4A52-A2F1-88888CDA1F0D}" type="pres">
      <dgm:prSet presAssocID="{17D7DB4D-61D4-4E78-8369-A6BBBE346925}" presName="theList" presStyleCnt="0"/>
      <dgm:spPr/>
    </dgm:pt>
    <dgm:pt modelId="{BD0A2C6C-20D5-4ED6-AC45-E2FF2D1372F4}" type="pres">
      <dgm:prSet presAssocID="{F214908D-ABF7-45C1-9A2C-509F2B0986C9}" presName="aNode" presStyleLbl="fgAcc1" presStyleIdx="0" presStyleCnt="3" custScaleX="150998" custLinFactNeighborX="31389" custLinFactNeighborY="-89399">
        <dgm:presLayoutVars>
          <dgm:bulletEnabled val="1"/>
        </dgm:presLayoutVars>
      </dgm:prSet>
      <dgm:spPr/>
    </dgm:pt>
    <dgm:pt modelId="{4E007D0E-3E68-4CC8-82EF-4E1D463DB239}" type="pres">
      <dgm:prSet presAssocID="{F214908D-ABF7-45C1-9A2C-509F2B0986C9}" presName="aSpace" presStyleCnt="0"/>
      <dgm:spPr/>
    </dgm:pt>
    <dgm:pt modelId="{A81ADB2D-690F-42BB-AF6E-70EBE8462CB0}" type="pres">
      <dgm:prSet presAssocID="{DBBE3F1F-DB17-44E4-8AE6-67C6AF50AFBF}" presName="aNode" presStyleLbl="fgAcc1" presStyleIdx="1" presStyleCnt="3" custScaleX="140265" custLinFactY="9883" custLinFactNeighborX="33617" custLinFactNeighborY="100000">
        <dgm:presLayoutVars>
          <dgm:bulletEnabled val="1"/>
        </dgm:presLayoutVars>
      </dgm:prSet>
      <dgm:spPr/>
    </dgm:pt>
    <dgm:pt modelId="{FB049F8C-0498-4CE8-95F7-90962145F1E1}" type="pres">
      <dgm:prSet presAssocID="{DBBE3F1F-DB17-44E4-8AE6-67C6AF50AFBF}" presName="aSpace" presStyleCnt="0"/>
      <dgm:spPr/>
    </dgm:pt>
    <dgm:pt modelId="{41F61FF5-3749-41AA-8D03-87A171AE16D6}" type="pres">
      <dgm:prSet presAssocID="{001CEC8C-8062-4C3E-9181-90133D96402C}" presName="aNode" presStyleLbl="fgAcc1" presStyleIdx="2" presStyleCnt="3" custScaleX="188059" custScaleY="189058" custLinFactY="41707" custLinFactNeighborX="6940" custLinFactNeighborY="100000">
        <dgm:presLayoutVars>
          <dgm:bulletEnabled val="1"/>
        </dgm:presLayoutVars>
      </dgm:prSet>
      <dgm:spPr/>
    </dgm:pt>
    <dgm:pt modelId="{947C37B0-90D0-4FE4-81E2-5262D0AEAA1C}" type="pres">
      <dgm:prSet presAssocID="{001CEC8C-8062-4C3E-9181-90133D96402C}" presName="aSpace" presStyleCnt="0"/>
      <dgm:spPr/>
    </dgm:pt>
  </dgm:ptLst>
  <dgm:cxnLst>
    <dgm:cxn modelId="{23271F33-E59C-4255-950C-6EACB77146A5}" type="presOf" srcId="{DBBE3F1F-DB17-44E4-8AE6-67C6AF50AFBF}" destId="{A81ADB2D-690F-42BB-AF6E-70EBE8462CB0}" srcOrd="0" destOrd="0" presId="urn:microsoft.com/office/officeart/2005/8/layout/pyramid2"/>
    <dgm:cxn modelId="{202AB165-19A0-4B4D-8701-9892E525D0A6}" type="presOf" srcId="{17D7DB4D-61D4-4E78-8369-A6BBBE346925}" destId="{B8D89F9F-CC43-4B35-93E4-E1C81C5739E7}" srcOrd="0" destOrd="0" presId="urn:microsoft.com/office/officeart/2005/8/layout/pyramid2"/>
    <dgm:cxn modelId="{654C9E77-CEE9-4E3B-99F2-FAB0C2D6F507}" srcId="{17D7DB4D-61D4-4E78-8369-A6BBBE346925}" destId="{001CEC8C-8062-4C3E-9181-90133D96402C}" srcOrd="2" destOrd="0" parTransId="{A64FDCE5-47AD-486C-B2A1-B518FE4B1AAB}" sibTransId="{E1A856F8-FB0C-4BC8-AA23-A3B95C17F2DC}"/>
    <dgm:cxn modelId="{77E7C67A-FCDF-4890-A65C-379C7568E512}" type="presOf" srcId="{001CEC8C-8062-4C3E-9181-90133D96402C}" destId="{41F61FF5-3749-41AA-8D03-87A171AE16D6}" srcOrd="0" destOrd="0" presId="urn:microsoft.com/office/officeart/2005/8/layout/pyramid2"/>
    <dgm:cxn modelId="{BC00E997-2412-40EE-A712-C74087A90D5F}" srcId="{17D7DB4D-61D4-4E78-8369-A6BBBE346925}" destId="{F214908D-ABF7-45C1-9A2C-509F2B0986C9}" srcOrd="0" destOrd="0" parTransId="{BB24C3D1-D299-49C5-A09B-C1CA6C2850B0}" sibTransId="{1FB2ABB2-1557-4B08-A8D4-3919C42BB3C0}"/>
    <dgm:cxn modelId="{B95479BC-C0AD-4119-8E4B-3321EA2CCD7E}" type="presOf" srcId="{F214908D-ABF7-45C1-9A2C-509F2B0986C9}" destId="{BD0A2C6C-20D5-4ED6-AC45-E2FF2D1372F4}" srcOrd="0" destOrd="0" presId="urn:microsoft.com/office/officeart/2005/8/layout/pyramid2"/>
    <dgm:cxn modelId="{01629EF5-1E5F-4B2D-8673-329CBA09F390}" srcId="{17D7DB4D-61D4-4E78-8369-A6BBBE346925}" destId="{DBBE3F1F-DB17-44E4-8AE6-67C6AF50AFBF}" srcOrd="1" destOrd="0" parTransId="{45735F55-0E24-4CE8-852E-B1E0B0CC677A}" sibTransId="{52B492E2-83B3-4867-A3AB-975B68F3C679}"/>
    <dgm:cxn modelId="{1D855DEF-0DFF-4B32-9130-02F0ACA222A9}" type="presParOf" srcId="{B8D89F9F-CC43-4B35-93E4-E1C81C5739E7}" destId="{E977B103-8DA2-42DE-946A-7939200E81EE}" srcOrd="0" destOrd="0" presId="urn:microsoft.com/office/officeart/2005/8/layout/pyramid2"/>
    <dgm:cxn modelId="{5E618D32-9211-4D71-BB24-B1638443DAFA}" type="presParOf" srcId="{B8D89F9F-CC43-4B35-93E4-E1C81C5739E7}" destId="{882DFA9C-E22B-4A52-A2F1-88888CDA1F0D}" srcOrd="1" destOrd="0" presId="urn:microsoft.com/office/officeart/2005/8/layout/pyramid2"/>
    <dgm:cxn modelId="{5550FD50-7092-4993-BB77-4EEE14F9DBC3}" type="presParOf" srcId="{882DFA9C-E22B-4A52-A2F1-88888CDA1F0D}" destId="{BD0A2C6C-20D5-4ED6-AC45-E2FF2D1372F4}" srcOrd="0" destOrd="0" presId="urn:microsoft.com/office/officeart/2005/8/layout/pyramid2"/>
    <dgm:cxn modelId="{672ADA9E-5328-48D0-A7F1-6DB2FB548437}" type="presParOf" srcId="{882DFA9C-E22B-4A52-A2F1-88888CDA1F0D}" destId="{4E007D0E-3E68-4CC8-82EF-4E1D463DB239}" srcOrd="1" destOrd="0" presId="urn:microsoft.com/office/officeart/2005/8/layout/pyramid2"/>
    <dgm:cxn modelId="{EBC815E6-8E5B-496B-A1A1-8BA090F10B25}" type="presParOf" srcId="{882DFA9C-E22B-4A52-A2F1-88888CDA1F0D}" destId="{A81ADB2D-690F-42BB-AF6E-70EBE8462CB0}" srcOrd="2" destOrd="0" presId="urn:microsoft.com/office/officeart/2005/8/layout/pyramid2"/>
    <dgm:cxn modelId="{B4C78F12-16C1-4439-B788-024AB75BC409}" type="presParOf" srcId="{882DFA9C-E22B-4A52-A2F1-88888CDA1F0D}" destId="{FB049F8C-0498-4CE8-95F7-90962145F1E1}" srcOrd="3" destOrd="0" presId="urn:microsoft.com/office/officeart/2005/8/layout/pyramid2"/>
    <dgm:cxn modelId="{F2D027B7-724C-4468-93FB-EDADC994E4A2}" type="presParOf" srcId="{882DFA9C-E22B-4A52-A2F1-88888CDA1F0D}" destId="{41F61FF5-3749-41AA-8D03-87A171AE16D6}" srcOrd="4" destOrd="0" presId="urn:microsoft.com/office/officeart/2005/8/layout/pyramid2"/>
    <dgm:cxn modelId="{E24416B0-E98B-46A5-9FA4-E51CDB8905E8}" type="presParOf" srcId="{882DFA9C-E22B-4A52-A2F1-88888CDA1F0D}" destId="{947C37B0-90D0-4FE4-81E2-5262D0AEAA1C}" srcOrd="5" destOrd="0" presId="urn:microsoft.com/office/officeart/2005/8/layout/pyramid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7B103-8DA2-42DE-946A-7939200E81EE}">
      <dsp:nvSpPr>
        <dsp:cNvPr id="0" name=""/>
        <dsp:cNvSpPr/>
      </dsp:nvSpPr>
      <dsp:spPr>
        <a:xfrm>
          <a:off x="2655051" y="0"/>
          <a:ext cx="4182109" cy="5912697"/>
        </a:xfrm>
        <a:prstGeom prst="triangle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A2C6C-20D5-4ED6-AC45-E2FF2D1372F4}">
      <dsp:nvSpPr>
        <dsp:cNvPr id="0" name=""/>
        <dsp:cNvSpPr/>
      </dsp:nvSpPr>
      <dsp:spPr>
        <a:xfrm>
          <a:off x="4571988" y="366953"/>
          <a:ext cx="5707922" cy="11086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kern="1200" noProof="0" dirty="0"/>
            <a:t>Ministério com impacto </a:t>
          </a:r>
          <a:r>
            <a:rPr lang="pt-PT" sz="2300" kern="1200" noProof="0" dirty="0" err="1"/>
            <a:t>directo</a:t>
          </a:r>
          <a:r>
            <a:rPr lang="pt-PT" sz="2300" kern="1200" noProof="0" dirty="0"/>
            <a:t> marginal:</a:t>
          </a:r>
        </a:p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300" b="1" kern="1200" noProof="0" dirty="0">
              <a:solidFill>
                <a:srgbClr val="C00000"/>
              </a:solidFill>
            </a:rPr>
            <a:t>Acções ou actividades</a:t>
          </a:r>
        </a:p>
      </dsp:txBody>
      <dsp:txXfrm>
        <a:off x="4626107" y="421072"/>
        <a:ext cx="5599684" cy="1000392"/>
      </dsp:txXfrm>
    </dsp:sp>
    <dsp:sp modelId="{A81ADB2D-690F-42BB-AF6E-70EBE8462CB0}">
      <dsp:nvSpPr>
        <dsp:cNvPr id="0" name=""/>
        <dsp:cNvSpPr/>
      </dsp:nvSpPr>
      <dsp:spPr>
        <a:xfrm>
          <a:off x="3924842" y="1929382"/>
          <a:ext cx="6549479" cy="11086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Ministério com influência directa no género</a:t>
          </a:r>
          <a:r>
            <a:rPr lang="fr-FR" sz="2200" kern="1200" dirty="0"/>
            <a:t>:</a:t>
          </a:r>
        </a:p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1" kern="1200" dirty="0">
              <a:solidFill>
                <a:srgbClr val="C00000"/>
              </a:solidFill>
            </a:rPr>
            <a:t>Programa de apoio ou acções e actividades</a:t>
          </a:r>
          <a:endParaRPr lang="fr-FR" sz="2200" b="1" kern="1200" dirty="0">
            <a:solidFill>
              <a:srgbClr val="C00000"/>
            </a:solidFill>
          </a:endParaRPr>
        </a:p>
      </dsp:txBody>
      <dsp:txXfrm>
        <a:off x="3978961" y="1983501"/>
        <a:ext cx="6441241" cy="1000392"/>
      </dsp:txXfrm>
    </dsp:sp>
    <dsp:sp modelId="{41F61FF5-3749-41AA-8D03-87A171AE16D6}">
      <dsp:nvSpPr>
        <dsp:cNvPr id="0" name=""/>
        <dsp:cNvSpPr/>
      </dsp:nvSpPr>
      <dsp:spPr>
        <a:xfrm>
          <a:off x="3335133" y="3816741"/>
          <a:ext cx="7227583" cy="20959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b="1" kern="1200" noProof="0" dirty="0"/>
            <a:t>Ministério responsável pela política pública em matéria do género :</a:t>
          </a:r>
        </a:p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200" b="1" kern="1200" noProof="0" dirty="0">
              <a:solidFill>
                <a:srgbClr val="C00000"/>
              </a:solidFill>
            </a:rPr>
            <a:t>Programa orçamental sobre género</a:t>
          </a:r>
          <a:endParaRPr lang="pt-PT" sz="2200" kern="1200" noProof="0" dirty="0">
            <a:solidFill>
              <a:srgbClr val="C00000"/>
            </a:solidFill>
          </a:endParaRPr>
        </a:p>
      </dsp:txBody>
      <dsp:txXfrm>
        <a:off x="3437449" y="3919057"/>
        <a:ext cx="7022951" cy="18913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77B103-8DA2-42DE-946A-7939200E81EE}">
      <dsp:nvSpPr>
        <dsp:cNvPr id="0" name=""/>
        <dsp:cNvSpPr/>
      </dsp:nvSpPr>
      <dsp:spPr>
        <a:xfrm>
          <a:off x="2433934" y="0"/>
          <a:ext cx="4182109" cy="5912696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A2C6C-20D5-4ED6-AC45-E2FF2D1372F4}">
      <dsp:nvSpPr>
        <dsp:cNvPr id="0" name=""/>
        <dsp:cNvSpPr/>
      </dsp:nvSpPr>
      <dsp:spPr>
        <a:xfrm>
          <a:off x="4368273" y="467983"/>
          <a:ext cx="5803234" cy="1108630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800" b="1" kern="1200" dirty="0" err="1">
              <a:solidFill>
                <a:srgbClr val="C00000"/>
              </a:solidFill>
            </a:rPr>
            <a:t>Formação</a:t>
          </a:r>
          <a:r>
            <a:rPr lang="en-ZA" sz="2800" b="1" kern="1200" dirty="0">
              <a:solidFill>
                <a:srgbClr val="C00000"/>
              </a:solidFill>
            </a:rPr>
            <a:t> - </a:t>
          </a:r>
          <a:r>
            <a:rPr lang="fr-FR" sz="2800" b="1" kern="1200" dirty="0" err="1">
              <a:solidFill>
                <a:srgbClr val="C00000"/>
              </a:solidFill>
            </a:rPr>
            <a:t>Sensibilização</a:t>
          </a:r>
          <a:endParaRPr lang="fr-FR" sz="2800" b="1" kern="1200" dirty="0">
            <a:solidFill>
              <a:srgbClr val="C00000"/>
            </a:solidFill>
          </a:endParaRPr>
        </a:p>
      </dsp:txBody>
      <dsp:txXfrm>
        <a:off x="4422392" y="522102"/>
        <a:ext cx="5694996" cy="1000392"/>
      </dsp:txXfrm>
    </dsp:sp>
    <dsp:sp modelId="{A81ADB2D-690F-42BB-AF6E-70EBE8462CB0}">
      <dsp:nvSpPr>
        <dsp:cNvPr id="0" name=""/>
        <dsp:cNvSpPr/>
      </dsp:nvSpPr>
      <dsp:spPr>
        <a:xfrm>
          <a:off x="4660149" y="2087226"/>
          <a:ext cx="5390737" cy="11086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noProof="0" dirty="0" err="1"/>
            <a:t>Adopção</a:t>
          </a:r>
          <a:r>
            <a:rPr lang="pt-PT" sz="2800" kern="1200" noProof="0" dirty="0"/>
            <a:t> por fases pelos departamentos </a:t>
          </a:r>
        </a:p>
      </dsp:txBody>
      <dsp:txXfrm>
        <a:off x="4714268" y="2141345"/>
        <a:ext cx="5282499" cy="1000392"/>
      </dsp:txXfrm>
    </dsp:sp>
    <dsp:sp modelId="{41F61FF5-3749-41AA-8D03-87A171AE16D6}">
      <dsp:nvSpPr>
        <dsp:cNvPr id="0" name=""/>
        <dsp:cNvSpPr/>
      </dsp:nvSpPr>
      <dsp:spPr>
        <a:xfrm>
          <a:off x="2716462" y="3687245"/>
          <a:ext cx="7227582" cy="20959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kern="1200" noProof="0" dirty="0">
              <a:solidFill>
                <a:srgbClr val="C00000"/>
              </a:solidFill>
            </a:rPr>
            <a:t>Generalização entre instituições, comunidades e apropriação geral</a:t>
          </a:r>
        </a:p>
      </dsp:txBody>
      <dsp:txXfrm>
        <a:off x="2818778" y="3789561"/>
        <a:ext cx="7022950" cy="1891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580AF-A03D-45C4-8E3B-73F552FFD98B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D175B-D85A-4E4B-98ED-8BE607D919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296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68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11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850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18936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178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44890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36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55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12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8267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995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235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8559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6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18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70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95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67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67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95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80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441A2-9108-4B80-9615-A8FD07F5CC31}" type="datetimeFigureOut">
              <a:rPr lang="fr-FR" smtClean="0"/>
              <a:t>29/06/2021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98325-1EA2-4A27-BEAC-FFD3F328E64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84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30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554C3F-89F5-458C-9FE4-0286EC572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688" y="0"/>
            <a:ext cx="9912624" cy="3525078"/>
          </a:xfrm>
        </p:spPr>
        <p:txBody>
          <a:bodyPr/>
          <a:lstStyle/>
          <a:p>
            <a:r>
              <a:rPr lang="pt-BR" sz="2000" b="1" dirty="0">
                <a:solidFill>
                  <a:srgbClr val="002060"/>
                </a:solidFill>
              </a:rPr>
              <a:t>MINISTÉRIO DA ECONOMIA, DAS FINANÇAS E DO DESENVOLVIMENTO</a:t>
            </a:r>
            <a:br>
              <a:rPr lang="fr-FR" sz="2000" b="1" dirty="0">
                <a:solidFill>
                  <a:srgbClr val="002060"/>
                </a:solidFill>
              </a:rPr>
            </a:br>
            <a:r>
              <a:rPr lang="fr-FR" sz="2000" b="1" dirty="0">
                <a:solidFill>
                  <a:srgbClr val="002060"/>
                </a:solidFill>
              </a:rPr>
              <a:t>----------</a:t>
            </a:r>
            <a:br>
              <a:rPr lang="fr-FR" sz="2000" b="1" dirty="0">
                <a:solidFill>
                  <a:srgbClr val="002060"/>
                </a:solidFill>
              </a:rPr>
            </a:br>
            <a:r>
              <a:rPr lang="fr-FR" sz="2000" b="1" dirty="0">
                <a:solidFill>
                  <a:srgbClr val="002060"/>
                </a:solidFill>
              </a:rPr>
              <a:t>SECRETARIDO</a:t>
            </a:r>
            <a:br>
              <a:rPr lang="fr-FR" sz="2000" b="1" dirty="0">
                <a:solidFill>
                  <a:srgbClr val="002060"/>
                </a:solidFill>
              </a:rPr>
            </a:br>
            <a:r>
              <a:rPr lang="fr-FR" sz="2000" b="1" dirty="0">
                <a:solidFill>
                  <a:srgbClr val="002060"/>
                </a:solidFill>
              </a:rPr>
              <a:t>-----------------------------</a:t>
            </a:r>
            <a:br>
              <a:rPr lang="fr-FR" sz="2000" b="1" dirty="0">
                <a:solidFill>
                  <a:srgbClr val="002060"/>
                </a:solidFill>
              </a:rPr>
            </a:br>
            <a:r>
              <a:rPr lang="fr-FR" sz="2000" b="1" dirty="0">
                <a:solidFill>
                  <a:srgbClr val="002060"/>
                </a:solidFill>
              </a:rPr>
              <a:t>DIRECÇÃO-GERAL DO ORÇAMENTO</a:t>
            </a:r>
            <a:br>
              <a:rPr lang="fr-FR" sz="2000" dirty="0"/>
            </a:br>
            <a:br>
              <a:rPr lang="fr-FR" sz="3200" dirty="0"/>
            </a:br>
            <a:br>
              <a:rPr lang="fr-FR" sz="3200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16101A-D420-40A6-AE22-3B851C66D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9688" y="2425148"/>
            <a:ext cx="9223512" cy="2617369"/>
          </a:xfrm>
        </p:spPr>
        <p:txBody>
          <a:bodyPr>
            <a:normAutofit fontScale="92500" lnSpcReduction="20000"/>
          </a:bodyPr>
          <a:lstStyle/>
          <a:p>
            <a:r>
              <a:rPr lang="pt-PT" sz="3900" b="1" dirty="0"/>
              <a:t>Comunicação sobre a Orçamentação Sensível ao Género </a:t>
            </a:r>
            <a:r>
              <a:rPr lang="fr-FR" sz="3900" b="1" dirty="0"/>
              <a:t>(OSG)</a:t>
            </a:r>
            <a:br>
              <a:rPr lang="fr-FR" dirty="0"/>
            </a:br>
            <a:endParaRPr lang="fr-FR" dirty="0"/>
          </a:p>
          <a:p>
            <a:r>
              <a:rPr lang="pt-PT" dirty="0"/>
              <a:t>Ouagadougou 29 de Junho 2021</a:t>
            </a:r>
          </a:p>
          <a:p>
            <a:r>
              <a:rPr lang="pt-PT" sz="2200" i="1" dirty="0"/>
              <a:t>Apresentada por M. OUEDRAOGO </a:t>
            </a:r>
            <a:r>
              <a:rPr lang="pt-PT" sz="2200" i="1" dirty="0" err="1"/>
              <a:t>Daouda</a:t>
            </a:r>
            <a:r>
              <a:rPr lang="pt-PT" sz="2200" i="1" dirty="0"/>
              <a:t>, Direcção das Reformas Orçamentais /Direcção-Geral do Orçamento</a:t>
            </a:r>
          </a:p>
          <a:p>
            <a:r>
              <a:rPr lang="pt-PT" sz="2200" i="1" dirty="0"/>
              <a:t>BURKINA FASO</a:t>
            </a:r>
          </a:p>
          <a:p>
            <a:endParaRPr lang="fr-FR" sz="2200" i="1" dirty="0"/>
          </a:p>
        </p:txBody>
      </p:sp>
    </p:spTree>
    <p:extLst>
      <p:ext uri="{BB962C8B-B14F-4D97-AF65-F5344CB8AC3E}">
        <p14:creationId xmlns:p14="http://schemas.microsoft.com/office/powerpoint/2010/main" val="178600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6845C3-458F-41F6-9151-7E4E3D307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206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</a:pPr>
            <a:r>
              <a:rPr lang="pt-PT" sz="3200" b="1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  <a:t>Principais constatações do balanço de 2020</a:t>
            </a:r>
            <a:br>
              <a:rPr lang="fr-FR" sz="3200" b="1" dirty="0">
                <a:solidFill>
                  <a:srgbClr val="C00000"/>
                </a:solidFill>
                <a:latin typeface="Calibri"/>
                <a:ea typeface="+mn-ea"/>
                <a:cs typeface="+mn-cs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99FAEE-3403-4A58-B33E-D5CA258D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0017"/>
            <a:ext cx="9601200" cy="42373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pt-PT" sz="2600" b="1" dirty="0">
                <a:solidFill>
                  <a:srgbClr val="0070C0"/>
                </a:solidFill>
                <a:latin typeface="+mj-lt"/>
              </a:rPr>
              <a:t>Avaliação física
</a:t>
            </a:r>
            <a:r>
              <a:rPr lang="pt-PT" sz="3100" b="1" dirty="0">
                <a:solidFill>
                  <a:prstClr val="black"/>
                </a:solidFill>
                <a:latin typeface="+mj-lt"/>
              </a:rPr>
              <a:t>Esta avaliação física diz respeito a: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PT" sz="3000" b="1" dirty="0">
                <a:solidFill>
                  <a:srgbClr val="C00000"/>
                </a:solidFill>
                <a:latin typeface="+mj-lt"/>
              </a:rPr>
              <a:t>15 ministérios </a:t>
            </a:r>
            <a:r>
              <a:rPr lang="pt-PT" sz="3100" b="1" dirty="0">
                <a:solidFill>
                  <a:prstClr val="black"/>
                </a:solidFill>
                <a:latin typeface="+mj-lt"/>
              </a:rPr>
              <a:t>dos 18 inicialmente previstos</a:t>
            </a:r>
          </a:p>
          <a:p>
            <a:pPr marL="457200" lvl="0" indent="-4572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PT" sz="3100" b="1" dirty="0">
                <a:solidFill>
                  <a:srgbClr val="C00000"/>
                </a:solidFill>
                <a:latin typeface="+mj-lt"/>
              </a:rPr>
              <a:t>63 programas orçamentais, 38 dos quais sensíveis ao género e 14 comuns ao género e aos direitos das crianças</a:t>
            </a:r>
            <a:endParaRPr lang="pt-PT" sz="3100" b="1" dirty="0">
              <a:solidFill>
                <a:prstClr val="black"/>
              </a:solidFill>
              <a:latin typeface="+mj-lt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PT" sz="3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84 indicadores sensíveis ao género, 20 indicadores alcançaram os seus objectivos, 10 não alcançaram os seus objectivos e 54 não foram avaliados (número elevado de indicadores não cumpridos)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fr-FR" sz="26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715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E3B478-3E2A-411A-8673-B983FD13A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32452"/>
            <a:ext cx="9601200" cy="46349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Balanco Financeiro</a:t>
            </a:r>
          </a:p>
          <a:p>
            <a:pPr algn="just"/>
            <a:r>
              <a:rPr lang="pt-P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Numa previsão final de </a:t>
            </a:r>
            <a:r>
              <a:rPr lang="pt-PT" sz="2400" b="1" dirty="0">
                <a:solidFill>
                  <a:srgbClr val="1A2E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82 108 893 000 FCFA,</a:t>
            </a:r>
            <a:r>
              <a:rPr lang="pt-P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rgbClr val="1A2E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 valor de 74 929 010</a:t>
            </a:r>
            <a:r>
              <a:rPr lang="pt-PT" sz="2400" b="1" dirty="0">
                <a:solidFill>
                  <a:srgbClr val="1A2E4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2400" b="1" dirty="0">
                <a:solidFill>
                  <a:srgbClr val="1A2E4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FCFA foi executado, representando uma taxa de execução de </a:t>
            </a:r>
            <a:r>
              <a:rPr lang="pt-PT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91,26%.</a:t>
            </a:r>
          </a:p>
          <a:p>
            <a:pPr algn="just"/>
            <a:r>
              <a:rPr lang="pt-PT" sz="2400" b="1" dirty="0">
                <a:latin typeface="+mj-lt"/>
                <a:cs typeface="Times New Roman" panose="02020603050405020304" pitchFamily="18" charset="0"/>
              </a:rPr>
              <a:t>O orçamento total implementado ao nível dos ministérios em causa foi </a:t>
            </a:r>
            <a:r>
              <a:rPr lang="pt-PT" sz="2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1 677 057 584 000 FCFA, ou seja, uma taxa de 6,44% para as despesas relacionadas com o género.</a:t>
            </a:r>
            <a:endParaRPr lang="pt-PT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265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29D6D6-3086-4FC7-844F-5B134C32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93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 err="1">
                <a:solidFill>
                  <a:srgbClr val="0070C0"/>
                </a:solidFill>
                <a:ea typeface="+mn-ea"/>
                <a:cs typeface="+mn-cs"/>
              </a:rPr>
              <a:t>Dificuldades</a:t>
            </a:r>
            <a:r>
              <a:rPr lang="fr-FR" sz="4000" b="1" dirty="0">
                <a:solidFill>
                  <a:srgbClr val="0070C0"/>
                </a:solidFill>
                <a:ea typeface="+mn-ea"/>
                <a:cs typeface="+mn-cs"/>
              </a:rPr>
              <a:t>
</a:t>
            </a:r>
            <a:endParaRPr lang="fr-FR" sz="6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0A2827-B89E-43D6-A40C-595082CF1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1722"/>
            <a:ext cx="9601200" cy="451567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r>
              <a:rPr lang="fr-FR" sz="2400" b="1" i="1" dirty="0">
                <a:solidFill>
                  <a:prstClr val="black"/>
                </a:solidFill>
                <a:latin typeface="Calibri"/>
              </a:rPr>
              <a:t> </a:t>
            </a:r>
            <a:endParaRPr lang="fr-FR" sz="2600" b="1" dirty="0">
              <a:solidFill>
                <a:srgbClr val="0070C0"/>
              </a:solidFill>
              <a:latin typeface="Calibri"/>
            </a:endParaRP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Dados não transmitidos
Dados transmitidos fora do tempo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Dados inutilizáveis
Falta de justificação para o baixo desempenho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A situação dos ministérios fundidos
Problemas com a coordenação do processo a nível dos ministérios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Tx/>
              <a:buChar char="-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Ausência de meios de verificação da exatidão das informações comunicadas</a:t>
            </a:r>
          </a:p>
          <a:p>
            <a:pPr marL="0" lvl="0" indent="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</a:pPr>
            <a:endParaRPr lang="fr-FR" sz="2400" b="1" dirty="0">
              <a:solidFill>
                <a:prstClr val="black"/>
              </a:solidFill>
              <a:latin typeface="+mj-lt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846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8BD8F-3AC2-4BE3-9B63-A31E95C6E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ct val="20000"/>
              </a:spcBef>
            </a:pPr>
            <a:r>
              <a:rPr lang="fr-FR" sz="3200" b="1" dirty="0" err="1">
                <a:solidFill>
                  <a:srgbClr val="0070C0"/>
                </a:solidFill>
                <a:ea typeface="+mn-ea"/>
                <a:cs typeface="+mn-cs"/>
              </a:rPr>
              <a:t>Recomendações</a:t>
            </a:r>
            <a:br>
              <a:rPr lang="fr-FR" sz="3200" b="1" dirty="0">
                <a:solidFill>
                  <a:srgbClr val="0070C0"/>
                </a:solidFill>
                <a:ea typeface="+mn-ea"/>
                <a:cs typeface="+mn-cs"/>
              </a:rPr>
            </a:br>
            <a:endParaRPr lang="fr-FR" sz="6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7456D2-7233-4F5B-A6DF-820BC9631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1235"/>
            <a:ext cx="9601200" cy="506233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Acelerar a realização de um seminário a nível do governo ou de uma reunião do gabinete do Primeiro-Ministro, para incentivar os ministérios a participarem no processo;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Reforçar o apoio aos ministérios durante a elaboração dos seus orçamentos e fornecer um mecanismo para uma revisão intercalar;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400" b="1" dirty="0">
                <a:solidFill>
                  <a:prstClr val="black"/>
                </a:solidFill>
                <a:latin typeface="+mj-lt"/>
              </a:rPr>
              <a:t>Acelerar a inclusão destes temas no sistema de informação.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4206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6EC04-FEE4-475A-9EB2-14A283000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/>
          <a:lstStyle/>
          <a:p>
            <a:pPr algn="ctr"/>
            <a:r>
              <a:rPr lang="fr-FR" sz="2900" b="1" dirty="0" err="1">
                <a:solidFill>
                  <a:srgbClr val="0070C0"/>
                </a:solidFill>
              </a:rPr>
              <a:t>Recomendações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87ACA-8046-41A8-B9BD-91477DE3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7983"/>
            <a:ext cx="9601200" cy="4439477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200" b="1" dirty="0">
                <a:solidFill>
                  <a:prstClr val="black"/>
                </a:solidFill>
              </a:rPr>
              <a:t>Reforçar a coordenação do processo a nível dos ministérios. Os grupos de promoção do género devem desempenhar as suas funções;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PT" sz="2200" b="1">
                <a:solidFill>
                  <a:prstClr val="black"/>
                </a:solidFill>
              </a:rPr>
              <a:t>Promover </a:t>
            </a:r>
            <a:r>
              <a:rPr lang="pt-PT" sz="2200" b="1" dirty="0">
                <a:solidFill>
                  <a:prstClr val="black"/>
                </a:solidFill>
              </a:rPr>
              <a:t>sessões de formação específicas para os gestores dos programas orçamentais com os secretários-gerais dos ministérios associados. 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2200" b="1" dirty="0">
              <a:solidFill>
                <a:prstClr val="black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684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>
            <a:extLst>
              <a:ext uri="{FF2B5EF4-FFF2-40B4-BE49-F238E27FC236}">
                <a16:creationId xmlns:a16="http://schemas.microsoft.com/office/drawing/2014/main" id="{C1EA38C4-DD53-48F5-94C7-B06651B61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19" y="980661"/>
            <a:ext cx="10634429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E894DFC-F29B-4E39-9BB8-AE904E1BD099}"/>
              </a:ext>
            </a:extLst>
          </p:cNvPr>
          <p:cNvSpPr/>
          <p:nvPr/>
        </p:nvSpPr>
        <p:spPr>
          <a:xfrm>
            <a:off x="1402079" y="5618480"/>
            <a:ext cx="95309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pt-PT" sz="2800" b="1" i="1" dirty="0" err="1">
                <a:solidFill>
                  <a:srgbClr val="3333FF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AGRADEçO</a:t>
            </a:r>
            <a:r>
              <a:rPr lang="pt-PT" sz="2800" b="1" i="1" dirty="0">
                <a:solidFill>
                  <a:srgbClr val="3333FF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 a VOSSA AMÁVEL atenção </a:t>
            </a:r>
            <a:r>
              <a:rPr lang="pt-BR" sz="2800" b="1" i="1" dirty="0">
                <a:solidFill>
                  <a:srgbClr val="3333FF"/>
                </a:solidFill>
                <a:latin typeface="Algerian" panose="04020705040A02060702" pitchFamily="82" charset="0"/>
                <a:cs typeface="Arial" panose="020B0604020202020204" pitchFamily="34" charset="0"/>
              </a:rPr>
              <a:t>
</a:t>
            </a:r>
            <a:endParaRPr lang="fr-FR" sz="2800" b="1" i="1" dirty="0">
              <a:solidFill>
                <a:srgbClr val="3333FF"/>
              </a:solidFill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5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D4501-4C58-48F8-9508-7C837A463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Estrutura</a:t>
            </a:r>
            <a:r>
              <a:rPr lang="fr-FR" dirty="0"/>
              <a:t>
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847417-0B67-436C-AD9C-ABC076B3B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/>
              <a:t>Contextualização da abordagem relativa ao orçamento sensível ao género (OSB) em Burkina Faso</a:t>
            </a:r>
          </a:p>
          <a:p>
            <a:r>
              <a:rPr lang="pt-PT" b="1" dirty="0"/>
              <a:t>Apresentação das principais constatações da avaliação das intervenções em 2020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211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71BB3-C9B0-42F1-B795-358F15A8D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29748"/>
          </a:xfrm>
        </p:spPr>
        <p:txBody>
          <a:bodyPr>
            <a:normAutofit fontScale="90000"/>
          </a:bodyPr>
          <a:lstStyle/>
          <a:p>
            <a:r>
              <a:rPr lang="pt-BR" dirty="0"/>
              <a:t>Conceito de género em Burkina Faso
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475EFF-1A4B-41A9-BFD2-D496FED94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sz="2100" b="1" dirty="0"/>
              <a:t>Em Burkina Faso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PT" sz="2100" b="1" dirty="0"/>
              <a:t>“O género deve ser abordado da perspectiva das desigualdades e das disparidades entre homens e mulheres, ao examinar os diferentes segmentos sociais com o objectivo de assegurar uma maior justiça social e o desenvolvimento equitativo.” (PNG 2009-2019, incorporado na SNG 2020-2024”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sz="21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526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8FA1BB-C2A0-4148-A670-0769F9EC3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7"/>
            <a:ext cx="9601200" cy="4542183"/>
          </a:xfrm>
        </p:spPr>
        <p:txBody>
          <a:bodyPr>
            <a:normAutofit/>
          </a:bodyPr>
          <a:lstStyle/>
          <a:p>
            <a:pPr algn="just"/>
            <a:r>
              <a:rPr lang="pt-PT" b="1" dirty="0"/>
              <a:t>Em Burkina Faso, a avaliação do PNG revela que as desigualdades de género mantêm-se preocupantes em todas as áreas de desenvolvimento.</a:t>
            </a:r>
          </a:p>
          <a:p>
            <a:pPr marL="0" indent="0" algn="just">
              <a:buNone/>
            </a:pPr>
            <a:r>
              <a:rPr lang="pt-PT" b="1" dirty="0"/>
              <a:t>Por este motivo, neste domínio, impõe-se que: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1" dirty="0"/>
              <a:t>O Ministério se certifique de que os seus compromissos sejam cumpridos junto do seu público-alvo em termos de redução das desigualdades de género, mas também para poder avaliar o seu contributo em relação ao compromisso geral do governo.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1" dirty="0"/>
              <a:t>O parlamento deve impor a sua autoridade e exercer o seu controlo sobre as acções governamentais para responder cabalmente às necessidades prioritárias da população.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PT" b="1" dirty="0"/>
              <a:t>O cidadão deve dispor de informação sobre as acções de cada ministério no domínio da redução das desigualdades de género.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904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452562-EA1C-42FE-A283-20E4FEAEF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9113"/>
            <a:ext cx="9601200" cy="51782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PT" sz="2100" b="1" dirty="0"/>
              <a:t>No contexto da orçamentação sensível ao género, os ministérios que executam as políticas públicas relevantes são responsáveis pelos programas orçamentais que têm em conta este tema, e os outros ministérios podem contribuir com acções específicas.</a:t>
            </a:r>
          </a:p>
          <a:p>
            <a:pPr algn="just">
              <a:lnSpc>
                <a:spcPct val="150000"/>
              </a:lnSpc>
            </a:pPr>
            <a:r>
              <a:rPr lang="pt-PT" sz="2100" b="1" dirty="0"/>
              <a:t>NB: Um ministério, ao realizar um programa, uma ação ou simplesmente uma </a:t>
            </a:r>
            <a:r>
              <a:rPr lang="pt-PT" sz="2100" b="1" dirty="0" err="1"/>
              <a:t>actividade</a:t>
            </a:r>
            <a:r>
              <a:rPr lang="pt-PT" sz="2100" b="1" dirty="0"/>
              <a:t> que tenha impacto no género, deve definir indicadores que permitam medir o seu contributo para os objectivos nacionais ou sectoriais em relação ao género</a:t>
            </a:r>
          </a:p>
          <a:p>
            <a:pPr algn="just">
              <a:lnSpc>
                <a:spcPct val="150000"/>
              </a:lnSpc>
            </a:pPr>
            <a:r>
              <a:rPr lang="pt-PT" sz="2100" b="1" dirty="0"/>
              <a:t>Todos os departamentos participam no processo da OSC.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690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EE188D-5EEE-4A2C-8982-EFAAEC83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10228218" cy="838200"/>
          </a:xfrm>
        </p:spPr>
        <p:txBody>
          <a:bodyPr>
            <a:normAutofit fontScale="90000"/>
          </a:bodyPr>
          <a:lstStyle/>
          <a:p>
            <a:r>
              <a:rPr lang="pt-PT" dirty="0"/>
              <a:t>A abordagem relativa ao OSB em Burkina Faso</a:t>
            </a:r>
            <a:r>
              <a:rPr lang="pt-BR" dirty="0"/>
              <a:t>
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86E4C0-D6A5-4C38-BA4A-868783D15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9601200" cy="477078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PT" sz="3000" b="1" dirty="0"/>
              <a:t>A orçamentação sensível ao género foi adoptada no Burkina Faso em 2019 no Orçamento do Estado. É tutelada pelo Ministério das Finanças e Ministério da Mulher. Seguindo uma abordagem de gestão baseada em resultados, o país optou por um princípio de transição faseada pelos ministérios.</a:t>
            </a:r>
          </a:p>
          <a:p>
            <a:pPr algn="just">
              <a:lnSpc>
                <a:spcPct val="170000"/>
              </a:lnSpc>
            </a:pPr>
            <a:r>
              <a:rPr lang="pt-PT" sz="3000" b="1" dirty="0"/>
              <a:t>Este princípio abrangeu seis (06) ministérios em 2019, dezoito (18) ministérios em 2020 e vinte (20) ministérios em 2021. Hoje, está em vias de ser alargado para todos os departamentos ministeriais no Burkina Faso.</a:t>
            </a:r>
          </a:p>
          <a:p>
            <a:pPr algn="just">
              <a:lnSpc>
                <a:spcPct val="170000"/>
              </a:lnSpc>
            </a:pPr>
            <a:r>
              <a:rPr lang="pt-PT" sz="3000" b="1" dirty="0"/>
              <a:t>Efectivamente, a OSC será alargada para todos os departamentos ministeriais em 2022.</a:t>
            </a:r>
          </a:p>
          <a:p>
            <a:pPr algn="just">
              <a:lnSpc>
                <a:spcPct val="170000"/>
              </a:lnSpc>
            </a:pPr>
            <a:r>
              <a:rPr lang="pt-PT" sz="3000" b="1" dirty="0"/>
              <a:t>Como foi operacionalizada esta abordagem no Burkina Faso?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280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914338"/>
              </p:ext>
            </p:extLst>
          </p:nvPr>
        </p:nvGraphicFramePr>
        <p:xfrm>
          <a:off x="119270" y="945303"/>
          <a:ext cx="12072730" cy="5912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FB0F4415-8B56-49F8-BC41-357FDB06D241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>
                <a:defRPr/>
              </a:pPr>
              <a:t>7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Organigramme : Stockage à accès séquentiel 4"/>
          <p:cNvSpPr/>
          <p:nvPr/>
        </p:nvSpPr>
        <p:spPr>
          <a:xfrm>
            <a:off x="4114800" y="332656"/>
            <a:ext cx="5005536" cy="612648"/>
          </a:xfrm>
          <a:prstGeom prst="flowChartMagneticTap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2400" b="1" dirty="0" err="1">
                <a:solidFill>
                  <a:prstClr val="white"/>
                </a:solidFill>
              </a:rPr>
              <a:t>Como</a:t>
            </a:r>
            <a:r>
              <a:rPr lang="fr-FR" sz="2400" b="1" dirty="0">
                <a:solidFill>
                  <a:prstClr val="white"/>
                </a:solidFill>
              </a:rPr>
              <a:t>?</a:t>
            </a:r>
            <a:endParaRPr lang="fr-FR" sz="24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Pentagone 7"/>
          <p:cNvSpPr/>
          <p:nvPr/>
        </p:nvSpPr>
        <p:spPr>
          <a:xfrm>
            <a:off x="1165177" y="2659995"/>
            <a:ext cx="2717710" cy="1981665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pt-PT" b="1" dirty="0">
                <a:solidFill>
                  <a:prstClr val="black"/>
                </a:solidFill>
                <a:latin typeface="Calibri"/>
              </a:rPr>
              <a:t>Diferente nível de inclusão consoante o departamento</a:t>
            </a:r>
          </a:p>
          <a:p>
            <a:pPr algn="ctr" defTabSz="914400"/>
            <a:r>
              <a:rPr lang="fr-FR" b="1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96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644275"/>
              </p:ext>
            </p:extLst>
          </p:nvPr>
        </p:nvGraphicFramePr>
        <p:xfrm>
          <a:off x="212035" y="945304"/>
          <a:ext cx="11728174" cy="5912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FB0F4415-8B56-49F8-BC41-357FDB06D241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>
                <a:defRPr/>
              </a:pPr>
              <a:t>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Organigramme : Stockage à accès séquentiel 4"/>
          <p:cNvSpPr/>
          <p:nvPr/>
        </p:nvSpPr>
        <p:spPr>
          <a:xfrm>
            <a:off x="4114800" y="332656"/>
            <a:ext cx="5005536" cy="612648"/>
          </a:xfrm>
          <a:prstGeom prst="flowChartMagneticTap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2400" b="1" dirty="0" err="1">
                <a:solidFill>
                  <a:prstClr val="white"/>
                </a:solidFill>
              </a:rPr>
              <a:t>Como</a:t>
            </a:r>
            <a:r>
              <a:rPr lang="fr-FR" sz="2400" b="1" dirty="0">
                <a:solidFill>
                  <a:prstClr val="white"/>
                </a:solidFill>
              </a:rPr>
              <a:t>?</a:t>
            </a:r>
            <a:endParaRPr lang="fr-FR" sz="24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Pentagone 7"/>
          <p:cNvSpPr/>
          <p:nvPr/>
        </p:nvSpPr>
        <p:spPr>
          <a:xfrm>
            <a:off x="1205949" y="2420889"/>
            <a:ext cx="2690190" cy="1981665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b="1" dirty="0">
                <a:solidFill>
                  <a:prstClr val="black"/>
                </a:solidFill>
              </a:rPr>
              <a:t>Um </a:t>
            </a:r>
            <a:r>
              <a:rPr lang="fr-FR" b="1" dirty="0" err="1">
                <a:solidFill>
                  <a:prstClr val="black"/>
                </a:solidFill>
              </a:rPr>
              <a:t>processo</a:t>
            </a:r>
            <a:r>
              <a:rPr lang="fr-FR" b="1" dirty="0">
                <a:solidFill>
                  <a:prstClr val="black"/>
                </a:solidFill>
              </a:rPr>
              <a:t> </a:t>
            </a:r>
            <a:r>
              <a:rPr lang="fr-FR" b="1" dirty="0" err="1">
                <a:solidFill>
                  <a:prstClr val="black"/>
                </a:solidFill>
              </a:rPr>
              <a:t>progressivo</a:t>
            </a:r>
            <a:r>
              <a:rPr lang="fr-FR" b="1" dirty="0">
                <a:solidFill>
                  <a:prstClr val="black"/>
                </a:solidFill>
              </a:rPr>
              <a:t>
</a:t>
            </a:r>
            <a:endParaRPr lang="fr-FR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6214674" y="2564904"/>
            <a:ext cx="889439" cy="5040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6727400" y="4176196"/>
            <a:ext cx="808760" cy="4347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èche courbée vers la gauche 12"/>
          <p:cNvSpPr/>
          <p:nvPr/>
        </p:nvSpPr>
        <p:spPr>
          <a:xfrm>
            <a:off x="10056441" y="2060848"/>
            <a:ext cx="539551" cy="4032448"/>
          </a:xfrm>
          <a:prstGeom prst="curvedLeftArrow">
            <a:avLst>
              <a:gd name="adj1" fmla="val 25000"/>
              <a:gd name="adj2" fmla="val 50000"/>
              <a:gd name="adj3" fmla="val 29098"/>
            </a:avLst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>
            <a:off x="10056441" y="2060848"/>
            <a:ext cx="539551" cy="2016224"/>
          </a:xfrm>
          <a:prstGeom prst="curvedLeftArrow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85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1919536" y="0"/>
            <a:ext cx="8579296" cy="1052736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3600" dirty="0">
                <a:solidFill>
                  <a:prstClr val="white"/>
                </a:solidFill>
              </a:rPr>
              <a:t>A </a:t>
            </a:r>
            <a:r>
              <a:rPr lang="fr-FR" sz="3600" dirty="0" err="1">
                <a:solidFill>
                  <a:prstClr val="white"/>
                </a:solidFill>
              </a:rPr>
              <a:t>situação</a:t>
            </a:r>
            <a:r>
              <a:rPr lang="fr-FR" sz="3600" dirty="0">
                <a:solidFill>
                  <a:prstClr val="white"/>
                </a:solidFill>
              </a:rPr>
              <a:t> actual?</a:t>
            </a:r>
            <a:endParaRPr lang="fr-FR" sz="3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rganigramme : Stockage à accès direct 6"/>
          <p:cNvSpPr/>
          <p:nvPr/>
        </p:nvSpPr>
        <p:spPr>
          <a:xfrm>
            <a:off x="1524000" y="1196752"/>
            <a:ext cx="8579296" cy="5092998"/>
          </a:xfrm>
          <a:prstGeom prst="flowChartMagneticDrum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 defTabSz="914400">
              <a:buFont typeface="Wingdings" panose="05000000000000000000" pitchFamily="2" charset="2"/>
              <a:buChar char="ü"/>
            </a:pPr>
            <a:r>
              <a:rPr lang="pt-PT" sz="2800" dirty="0">
                <a:solidFill>
                  <a:srgbClr val="002060"/>
                </a:solidFill>
              </a:rPr>
              <a:t>Ferramentas desenvolvidas
Os actores receberam formação (Ministérios, Assembleia Nacional, </a:t>
            </a:r>
            <a:r>
              <a:rPr lang="pt-PT" sz="2800" dirty="0">
                <a:solidFill>
                  <a:srgbClr val="002060"/>
                </a:solidFill>
                <a:latin typeface="Calibri"/>
              </a:rPr>
              <a:t>Tribunal de Contas, OSC, PTF;</a:t>
            </a:r>
          </a:p>
          <a:p>
            <a:pPr marL="457200" indent="-457200" algn="just" defTabSz="914400">
              <a:buFont typeface="Wingdings" panose="05000000000000000000" pitchFamily="2" charset="2"/>
              <a:buChar char="ü"/>
            </a:pPr>
            <a:r>
              <a:rPr lang="pt-PT" sz="2800" dirty="0" err="1">
                <a:solidFill>
                  <a:srgbClr val="002060"/>
                </a:solidFill>
              </a:rPr>
              <a:t>Legitimização</a:t>
            </a:r>
            <a:r>
              <a:rPr lang="pt-PT" sz="2800" dirty="0">
                <a:solidFill>
                  <a:srgbClr val="002060"/>
                </a:solidFill>
              </a:rPr>
              <a:t> através da circular do orçamento</a:t>
            </a:r>
            <a:endParaRPr lang="pt-PT" sz="280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7216586" y="1308697"/>
            <a:ext cx="3451415" cy="4948982"/>
          </a:xfrm>
          <a:prstGeom prst="flowChartConnecto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sz="2800" dirty="0">
                <a:solidFill>
                  <a:prstClr val="black"/>
                </a:solidFill>
                <a:latin typeface="Calibri"/>
              </a:rPr>
              <a:t>Abarca 20 </a:t>
            </a:r>
            <a:r>
              <a:rPr lang="fr-FR" sz="2800" dirty="0" err="1">
                <a:solidFill>
                  <a:prstClr val="black"/>
                </a:solidFill>
                <a:latin typeface="Calibri"/>
              </a:rPr>
              <a:t>ministérios</a:t>
            </a:r>
            <a:endParaRPr lang="fr-FR" sz="2800" dirty="0">
              <a:solidFill>
                <a:prstClr val="black"/>
              </a:solidFill>
              <a:latin typeface="Calibri"/>
            </a:endParaRPr>
          </a:p>
          <a:p>
            <a:pPr algn="ctr" defTabSz="914400"/>
            <a:r>
              <a:rPr lang="fr-FR" sz="2800" dirty="0">
                <a:solidFill>
                  <a:prstClr val="black"/>
                </a:solidFill>
                <a:latin typeface="Calibri"/>
              </a:rPr>
              <a:t>(2021)</a:t>
            </a:r>
          </a:p>
        </p:txBody>
      </p:sp>
    </p:spTree>
    <p:extLst>
      <p:ext uri="{BB962C8B-B14F-4D97-AF65-F5344CB8AC3E}">
        <p14:creationId xmlns:p14="http://schemas.microsoft.com/office/powerpoint/2010/main" val="12116050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ognage">
  <a:themeElements>
    <a:clrScheme name="Rognage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Rogn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gn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366</TotalTime>
  <Words>875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Franklin Gothic Book</vt:lpstr>
      <vt:lpstr>Wingdings</vt:lpstr>
      <vt:lpstr>Thème Office</vt:lpstr>
      <vt:lpstr>Rognage</vt:lpstr>
      <vt:lpstr>MINISTÉRIO DA ECONOMIA, DAS FINANÇAS E DO DESENVOLVIMENTO ---------- SECRETARIDO ----------------------------- DIRECÇÃO-GERAL DO ORÇAMENTO   </vt:lpstr>
      <vt:lpstr>Estrutura
</vt:lpstr>
      <vt:lpstr>Conceito de género em Burkina Faso
</vt:lpstr>
      <vt:lpstr>PowerPoint Presentation</vt:lpstr>
      <vt:lpstr>PowerPoint Presentation</vt:lpstr>
      <vt:lpstr>A abordagem relativa ao OSB em Burkina Faso
</vt:lpstr>
      <vt:lpstr>PowerPoint Presentation</vt:lpstr>
      <vt:lpstr>PowerPoint Presentation</vt:lpstr>
      <vt:lpstr>PowerPoint Presentation</vt:lpstr>
      <vt:lpstr>Principais constatações do balanço de 2020 </vt:lpstr>
      <vt:lpstr>PowerPoint Presentation</vt:lpstr>
      <vt:lpstr>Dificuldades
</vt:lpstr>
      <vt:lpstr>Recomendações </vt:lpstr>
      <vt:lpstr>Recomendações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SUR LA Budgétisation Sensible au Genre et aux Droits de l’Enfant</dc:title>
  <dc:creator>User</dc:creator>
  <cp:lastModifiedBy>Me</cp:lastModifiedBy>
  <cp:revision>16</cp:revision>
  <dcterms:created xsi:type="dcterms:W3CDTF">2021-06-26T11:57:02Z</dcterms:created>
  <dcterms:modified xsi:type="dcterms:W3CDTF">2021-06-29T08:14:46Z</dcterms:modified>
</cp:coreProperties>
</file>