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Arimo" panose="020B0604020202020204" charset="0"/>
      <p:regular r:id="rId9"/>
    </p:embeddedFont>
    <p:embeddedFont>
      <p:font typeface="Calibri" panose="020F0502020204030204" pitchFamily="34" charset="0"/>
      <p:regular r:id="rId10"/>
      <p:bold r:id="rId11"/>
      <p:italic r:id="rId12"/>
      <p:boldItalic r:id="rId13"/>
    </p:embeddedFont>
    <p:embeddedFont>
      <p:font typeface="Open Sans Light" panose="020B0306030504020204" pitchFamily="34" charset="0"/>
      <p:regular r:id="rId14"/>
    </p:embeddedFont>
    <p:embeddedFont>
      <p:font typeface="Open Sauce" panose="020B0604020202020204" charset="0"/>
      <p:regular r:id="rId15"/>
    </p:embeddedFont>
    <p:embeddedFont>
      <p:font typeface="Open Sauce Bold" panose="020B0604020202020204" charset="0"/>
      <p:regular r:id="rId16"/>
    </p:embeddedFont>
    <p:embeddedFont>
      <p:font typeface="Open Sauce Italics" panose="020B0604020202020204" charset="0"/>
      <p:regular r:id="rId17"/>
    </p:embeddedFont>
    <p:embeddedFont>
      <p:font typeface="Open Sauce SemiBold" panose="020B0604020202020204" charset="0"/>
      <p:regular r:id="rId18"/>
    </p:embeddedFont>
    <p:embeddedFont>
      <p:font typeface="Open Sauce SemiBold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az" initials="S" lastIdx="5" clrIdx="0">
    <p:extLst>
      <p:ext uri="{19B8F6BF-5375-455C-9EA6-DF929625EA0E}">
        <p15:presenceInfo xmlns:p15="http://schemas.microsoft.com/office/powerpoint/2012/main" userId="Shana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8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47419" y="2586884"/>
            <a:ext cx="13540552" cy="4249490"/>
          </a:xfrm>
          <a:prstGeom prst="rect">
            <a:avLst/>
          </a:prstGeom>
        </p:spPr>
        <p:txBody>
          <a:bodyPr lIns="0" tIns="0" rIns="0" bIns="0" rtlCol="0" anchor="t">
            <a:spAutoFit/>
          </a:bodyPr>
          <a:lstStyle/>
          <a:p>
            <a:pPr>
              <a:lnSpc>
                <a:spcPts val="11340"/>
              </a:lnSpc>
            </a:pPr>
            <a:r>
              <a:rPr lang="en-US" sz="8100" spc="-364" dirty="0">
                <a:solidFill>
                  <a:srgbClr val="000000"/>
                </a:solidFill>
                <a:latin typeface="Open Sauce SemiBold"/>
              </a:rPr>
              <a:t>The International Framework </a:t>
            </a:r>
          </a:p>
          <a:p>
            <a:pPr>
              <a:lnSpc>
                <a:spcPts val="11340"/>
              </a:lnSpc>
            </a:pPr>
            <a:r>
              <a:rPr lang="en-US" sz="8100" spc="-364" dirty="0">
                <a:solidFill>
                  <a:srgbClr val="000000"/>
                </a:solidFill>
                <a:latin typeface="Open Sauce SemiBold"/>
              </a:rPr>
              <a:t>for Integrating Gender and</a:t>
            </a:r>
          </a:p>
          <a:p>
            <a:pPr>
              <a:lnSpc>
                <a:spcPts val="11340"/>
              </a:lnSpc>
            </a:pPr>
            <a:r>
              <a:rPr lang="en-US" sz="8100" spc="-364" dirty="0">
                <a:solidFill>
                  <a:srgbClr val="000000"/>
                </a:solidFill>
                <a:latin typeface="Open Sauce SemiBold"/>
              </a:rPr>
              <a:t>Climate Change</a:t>
            </a:r>
            <a:endParaRPr lang="en-US" sz="399" spc="-17" dirty="0">
              <a:solidFill>
                <a:srgbClr val="000000"/>
              </a:solidFill>
              <a:latin typeface="Arimo"/>
            </a:endParaRPr>
          </a:p>
        </p:txBody>
      </p:sp>
      <p:pic>
        <p:nvPicPr>
          <p:cNvPr id="3" name="Picture 3"/>
          <p:cNvPicPr>
            <a:picLocks noChangeAspect="1"/>
          </p:cNvPicPr>
          <p:nvPr/>
        </p:nvPicPr>
        <p:blipFill>
          <a:blip r:embed="rId2"/>
          <a:srcRect/>
          <a:stretch>
            <a:fillRect/>
          </a:stretch>
        </p:blipFill>
        <p:spPr>
          <a:xfrm>
            <a:off x="16472688" y="8170777"/>
            <a:ext cx="1573223" cy="1797969"/>
          </a:xfrm>
          <a:prstGeom prst="rect">
            <a:avLst/>
          </a:prstGeom>
        </p:spPr>
      </p:pic>
      <p:sp>
        <p:nvSpPr>
          <p:cNvPr id="4" name="TextBox 4"/>
          <p:cNvSpPr txBox="1"/>
          <p:nvPr/>
        </p:nvSpPr>
        <p:spPr>
          <a:xfrm>
            <a:off x="1608373" y="1642251"/>
            <a:ext cx="1781307" cy="342900"/>
          </a:xfrm>
          <a:prstGeom prst="rect">
            <a:avLst/>
          </a:prstGeom>
        </p:spPr>
        <p:txBody>
          <a:bodyPr lIns="0" tIns="0" rIns="0" bIns="0" rtlCol="0" anchor="t">
            <a:spAutoFit/>
          </a:bodyPr>
          <a:lstStyle/>
          <a:p>
            <a:pPr>
              <a:lnSpc>
                <a:spcPts val="2799"/>
              </a:lnSpc>
            </a:pPr>
            <a:r>
              <a:rPr lang="en-US" sz="1999">
                <a:solidFill>
                  <a:srgbClr val="17A345"/>
                </a:solidFill>
                <a:latin typeface="Open Sauce SemiBold"/>
              </a:rPr>
              <a:t>JUNE 29, 2021</a:t>
            </a:r>
          </a:p>
        </p:txBody>
      </p:sp>
      <p:sp>
        <p:nvSpPr>
          <p:cNvPr id="5" name="TextBox 5"/>
          <p:cNvSpPr txBox="1"/>
          <p:nvPr/>
        </p:nvSpPr>
        <p:spPr>
          <a:xfrm>
            <a:off x="1608373" y="7518632"/>
            <a:ext cx="10788782" cy="1256665"/>
          </a:xfrm>
          <a:prstGeom prst="rect">
            <a:avLst/>
          </a:prstGeom>
        </p:spPr>
        <p:txBody>
          <a:bodyPr lIns="0" tIns="0" rIns="0" bIns="0" rtlCol="0" anchor="t">
            <a:spAutoFit/>
          </a:bodyPr>
          <a:lstStyle/>
          <a:p>
            <a:pPr>
              <a:lnSpc>
                <a:spcPts val="3359"/>
              </a:lnSpc>
            </a:pPr>
            <a:r>
              <a:rPr lang="en-US" sz="2399">
                <a:solidFill>
                  <a:srgbClr val="17A345"/>
                </a:solidFill>
                <a:latin typeface="Open Sauce SemiBold"/>
              </a:rPr>
              <a:t>TARA DANIEL</a:t>
            </a:r>
          </a:p>
          <a:p>
            <a:pPr>
              <a:lnSpc>
                <a:spcPts val="3359"/>
              </a:lnSpc>
            </a:pPr>
            <a:r>
              <a:rPr lang="en-US" sz="2400">
                <a:solidFill>
                  <a:srgbClr val="17A345"/>
                </a:solidFill>
                <a:latin typeface="Open Sauce SemiBold"/>
              </a:rPr>
              <a:t>PROGRAM MANAGER</a:t>
            </a:r>
          </a:p>
          <a:p>
            <a:pPr>
              <a:lnSpc>
                <a:spcPts val="3359"/>
              </a:lnSpc>
            </a:pPr>
            <a:r>
              <a:rPr lang="en-US" sz="2400">
                <a:solidFill>
                  <a:srgbClr val="17A345"/>
                </a:solidFill>
                <a:latin typeface="Open Sauce SemiBold"/>
              </a:rPr>
              <a:t>WOMEN'S ENVIRONMENT AND DEVELOPMENT ORGANIZATION (WEDO)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630201" y="2188210"/>
            <a:ext cx="13027789" cy="4665980"/>
          </a:xfrm>
          <a:prstGeom prst="rect">
            <a:avLst/>
          </a:prstGeom>
        </p:spPr>
        <p:txBody>
          <a:bodyPr lIns="0" tIns="0" rIns="0" bIns="0" rtlCol="0" anchor="t">
            <a:spAutoFit/>
          </a:bodyPr>
          <a:lstStyle/>
          <a:p>
            <a:pPr>
              <a:lnSpc>
                <a:spcPts val="4620"/>
              </a:lnSpc>
            </a:pPr>
            <a:endParaRPr/>
          </a:p>
          <a:p>
            <a:pPr marL="712470" lvl="1" indent="-356235">
              <a:lnSpc>
                <a:spcPts val="4620"/>
              </a:lnSpc>
              <a:buFont typeface="Arial"/>
              <a:buChar char="•"/>
            </a:pPr>
            <a:r>
              <a:rPr lang="en-US" sz="3300">
                <a:solidFill>
                  <a:srgbClr val="FFFFFF"/>
                </a:solidFill>
                <a:latin typeface="Open Sauce"/>
              </a:rPr>
              <a:t>How does international policy recognize the importance of gender equality in climate action?</a:t>
            </a:r>
          </a:p>
          <a:p>
            <a:pPr marL="712470" lvl="1" indent="-356235">
              <a:lnSpc>
                <a:spcPts val="4620"/>
              </a:lnSpc>
              <a:buFont typeface="Arial"/>
              <a:buChar char="•"/>
            </a:pPr>
            <a:r>
              <a:rPr lang="en-US" sz="3300">
                <a:solidFill>
                  <a:srgbClr val="FFFFFF"/>
                </a:solidFill>
                <a:latin typeface="Open Sauce"/>
              </a:rPr>
              <a:t>How can climate finance be gender-responsive?</a:t>
            </a:r>
          </a:p>
          <a:p>
            <a:pPr marL="712470" lvl="1" indent="-356235">
              <a:lnSpc>
                <a:spcPts val="4620"/>
              </a:lnSpc>
              <a:buFont typeface="Arial"/>
              <a:buChar char="•"/>
            </a:pPr>
            <a:r>
              <a:rPr lang="en-US" sz="3300">
                <a:solidFill>
                  <a:srgbClr val="FFFFFF"/>
                </a:solidFill>
                <a:latin typeface="Open Sauce"/>
              </a:rPr>
              <a:t>What are current opportunities to advance gender equality with climate finance?</a:t>
            </a:r>
          </a:p>
          <a:p>
            <a:pPr>
              <a:lnSpc>
                <a:spcPts val="4620"/>
              </a:lnSpc>
            </a:pPr>
            <a:endParaRPr lang="en-US" sz="3300">
              <a:solidFill>
                <a:srgbClr val="FFFFFF"/>
              </a:solidFill>
              <a:latin typeface="Open Sauce"/>
            </a:endParaRPr>
          </a:p>
          <a:p>
            <a:pPr>
              <a:lnSpc>
                <a:spcPts val="4620"/>
              </a:lnSpc>
            </a:pPr>
            <a:endParaRPr lang="en-US" sz="3300">
              <a:solidFill>
                <a:srgbClr val="FFFFFF"/>
              </a:solidFill>
              <a:latin typeface="Open Sauce"/>
            </a:endParaRPr>
          </a:p>
        </p:txBody>
      </p:sp>
      <p:pic>
        <p:nvPicPr>
          <p:cNvPr id="3" name="Picture 3"/>
          <p:cNvPicPr>
            <a:picLocks noChangeAspect="1"/>
          </p:cNvPicPr>
          <p:nvPr/>
        </p:nvPicPr>
        <p:blipFill>
          <a:blip r:embed="rId2"/>
          <a:srcRect t="13600" b="26771"/>
          <a:stretch>
            <a:fillRect/>
          </a:stretch>
        </p:blipFill>
        <p:spPr>
          <a:xfrm>
            <a:off x="7139259" y="5301168"/>
            <a:ext cx="11148741" cy="4985832"/>
          </a:xfrm>
          <a:prstGeom prst="rect">
            <a:avLst/>
          </a:prstGeom>
        </p:spPr>
      </p:pic>
      <p:sp>
        <p:nvSpPr>
          <p:cNvPr id="4" name="TextBox 4"/>
          <p:cNvSpPr txBox="1"/>
          <p:nvPr/>
        </p:nvSpPr>
        <p:spPr>
          <a:xfrm>
            <a:off x="1630200" y="1473846"/>
            <a:ext cx="4237199" cy="581448"/>
          </a:xfrm>
          <a:prstGeom prst="rect">
            <a:avLst/>
          </a:prstGeom>
        </p:spPr>
        <p:txBody>
          <a:bodyPr wrap="square" lIns="0" tIns="0" rIns="0" bIns="0" rtlCol="0" anchor="t">
            <a:spAutoFit/>
          </a:bodyPr>
          <a:lstStyle/>
          <a:p>
            <a:pPr>
              <a:lnSpc>
                <a:spcPts val="4759"/>
              </a:lnSpc>
            </a:pPr>
            <a:r>
              <a:rPr lang="en-US" sz="3399" dirty="0">
                <a:solidFill>
                  <a:srgbClr val="17A345"/>
                </a:solidFill>
                <a:latin typeface="Open Sauce SemiBold Bold"/>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30201" y="2149114"/>
            <a:ext cx="11704799" cy="7934031"/>
          </a:xfrm>
          <a:prstGeom prst="rect">
            <a:avLst/>
          </a:prstGeom>
        </p:spPr>
        <p:txBody>
          <a:bodyPr wrap="square" lIns="0" tIns="0" rIns="0" bIns="0" rtlCol="0" anchor="t">
            <a:spAutoFit/>
          </a:bodyPr>
          <a:lstStyle/>
          <a:p>
            <a:pPr>
              <a:lnSpc>
                <a:spcPts val="4620"/>
              </a:lnSpc>
            </a:pPr>
            <a:r>
              <a:rPr lang="en-US" sz="3300" dirty="0">
                <a:solidFill>
                  <a:srgbClr val="000000"/>
                </a:solidFill>
                <a:latin typeface="Open Sauce Bold"/>
              </a:rPr>
              <a:t>2015: Paris Agreement</a:t>
            </a:r>
          </a:p>
          <a:p>
            <a:pPr algn="just">
              <a:lnSpc>
                <a:spcPts val="3919"/>
              </a:lnSpc>
            </a:pPr>
            <a:r>
              <a:rPr lang="en-US" sz="3400" dirty="0">
                <a:solidFill>
                  <a:srgbClr val="000000"/>
                </a:solidFill>
                <a:latin typeface="Open Sauce Italics"/>
              </a:rPr>
              <a:t>Acknowledging </a:t>
            </a:r>
            <a:r>
              <a:rPr lang="en-US" sz="3400" dirty="0">
                <a:solidFill>
                  <a:srgbClr val="000000"/>
                </a:solidFill>
                <a:latin typeface="Open Sauce"/>
              </a:rPr>
              <a:t>that climate change is a common concern of humankind, Parties should, when taking action to address climate change,</a:t>
            </a:r>
            <a:r>
              <a:rPr lang="en-US" sz="3400" dirty="0">
                <a:solidFill>
                  <a:srgbClr val="000000"/>
                </a:solidFill>
                <a:latin typeface="Open Sauce Bold"/>
              </a:rPr>
              <a:t> respect, promote and consider their respective obligations on human rights</a:t>
            </a:r>
            <a:r>
              <a:rPr lang="en-US" sz="3400" dirty="0">
                <a:solidFill>
                  <a:srgbClr val="000000"/>
                </a:solidFill>
                <a:latin typeface="Open Sauce"/>
              </a:rPr>
              <a:t>, the right to health, the rights of indigenous peoples, local communities, migrants, children, persons with disabilities and people in vulnerable situations and the right to development, as well as </a:t>
            </a:r>
            <a:r>
              <a:rPr lang="en-US" sz="3400" dirty="0">
                <a:solidFill>
                  <a:srgbClr val="000000"/>
                </a:solidFill>
                <a:latin typeface="Open Sauce Bold"/>
              </a:rPr>
              <a:t>gender equality, empowerment of women </a:t>
            </a:r>
            <a:r>
              <a:rPr lang="en-US" sz="3400" dirty="0">
                <a:solidFill>
                  <a:srgbClr val="000000"/>
                </a:solidFill>
                <a:latin typeface="Open Sauce"/>
              </a:rPr>
              <a:t>and intergenerational equity</a:t>
            </a:r>
          </a:p>
          <a:p>
            <a:pPr>
              <a:lnSpc>
                <a:spcPts val="2600"/>
              </a:lnSpc>
            </a:pPr>
            <a:endParaRPr lang="en-US" sz="3000" dirty="0">
              <a:solidFill>
                <a:srgbClr val="000000"/>
              </a:solidFill>
              <a:latin typeface="Open Sauce Bold"/>
            </a:endParaRPr>
          </a:p>
          <a:p>
            <a:pPr>
              <a:lnSpc>
                <a:spcPts val="4480"/>
              </a:lnSpc>
            </a:pPr>
            <a:r>
              <a:rPr lang="en-US" sz="3000" dirty="0">
                <a:solidFill>
                  <a:srgbClr val="000000"/>
                </a:solidFill>
                <a:latin typeface="Open Sauce Bold"/>
              </a:rPr>
              <a:t>80+</a:t>
            </a:r>
            <a:r>
              <a:rPr lang="en-US" sz="3000" dirty="0">
                <a:solidFill>
                  <a:srgbClr val="000000"/>
                </a:solidFill>
                <a:latin typeface="Open Sauce"/>
              </a:rPr>
              <a:t> </a:t>
            </a:r>
            <a:r>
              <a:rPr lang="en-US" sz="3200" dirty="0">
                <a:solidFill>
                  <a:srgbClr val="000000"/>
                </a:solidFill>
                <a:latin typeface="Open Sauce Bold"/>
              </a:rPr>
              <a:t>Mandates for Gender within the UNFCCC</a:t>
            </a:r>
          </a:p>
          <a:p>
            <a:pPr>
              <a:lnSpc>
                <a:spcPts val="3919"/>
              </a:lnSpc>
            </a:pPr>
            <a:r>
              <a:rPr lang="en-US" sz="2800" dirty="0">
                <a:solidFill>
                  <a:srgbClr val="000000"/>
                </a:solidFill>
                <a:latin typeface="Open Sauce"/>
              </a:rPr>
              <a:t>across technology, capacity-building, finance</a:t>
            </a:r>
          </a:p>
          <a:p>
            <a:pPr>
              <a:lnSpc>
                <a:spcPts val="2600"/>
              </a:lnSpc>
            </a:pPr>
            <a:endParaRPr lang="en-US" sz="2000" dirty="0">
              <a:solidFill>
                <a:srgbClr val="000000"/>
              </a:solidFill>
              <a:latin typeface="Open Sauce"/>
            </a:endParaRPr>
          </a:p>
          <a:p>
            <a:pPr>
              <a:lnSpc>
                <a:spcPts val="4620"/>
              </a:lnSpc>
            </a:pPr>
            <a:r>
              <a:rPr lang="en-US" sz="3300" dirty="0">
                <a:solidFill>
                  <a:srgbClr val="000000"/>
                </a:solidFill>
                <a:latin typeface="Open Sauce Bold"/>
              </a:rPr>
              <a:t>Enhanced</a:t>
            </a:r>
            <a:r>
              <a:rPr lang="en-US" sz="3300" dirty="0">
                <a:solidFill>
                  <a:srgbClr val="000000"/>
                </a:solidFill>
                <a:latin typeface="Open Sauce"/>
              </a:rPr>
              <a:t> </a:t>
            </a:r>
            <a:r>
              <a:rPr lang="en-US" sz="3300" dirty="0">
                <a:solidFill>
                  <a:srgbClr val="000000"/>
                </a:solidFill>
                <a:latin typeface="Open Sauce Bold"/>
              </a:rPr>
              <a:t>Lima Work </a:t>
            </a:r>
            <a:r>
              <a:rPr lang="en-US" sz="3300" dirty="0" err="1">
                <a:solidFill>
                  <a:srgbClr val="000000"/>
                </a:solidFill>
                <a:latin typeface="Open Sauce Bold"/>
              </a:rPr>
              <a:t>Programme</a:t>
            </a:r>
            <a:r>
              <a:rPr lang="en-US" sz="3300" dirty="0">
                <a:solidFill>
                  <a:srgbClr val="000000"/>
                </a:solidFill>
                <a:latin typeface="Open Sauce Bold"/>
              </a:rPr>
              <a:t> &amp; Gender Action Plan</a:t>
            </a:r>
          </a:p>
          <a:p>
            <a:pPr>
              <a:lnSpc>
                <a:spcPts val="3919"/>
              </a:lnSpc>
            </a:pPr>
            <a:r>
              <a:rPr lang="en-US" sz="2799" dirty="0">
                <a:solidFill>
                  <a:srgbClr val="000000"/>
                </a:solidFill>
                <a:latin typeface="Open Sauce"/>
              </a:rPr>
              <a:t>adopted at COP25 in 2019</a:t>
            </a:r>
          </a:p>
        </p:txBody>
      </p:sp>
      <p:pic>
        <p:nvPicPr>
          <p:cNvPr id="3" name="Picture 3"/>
          <p:cNvPicPr>
            <a:picLocks noChangeAspect="1"/>
          </p:cNvPicPr>
          <p:nvPr/>
        </p:nvPicPr>
        <p:blipFill>
          <a:blip r:embed="rId2"/>
          <a:srcRect l="5995" t="6679" r="3534" b="10777"/>
          <a:stretch>
            <a:fillRect/>
          </a:stretch>
        </p:blipFill>
        <p:spPr>
          <a:xfrm>
            <a:off x="13913069" y="2640724"/>
            <a:ext cx="3823138" cy="3488121"/>
          </a:xfrm>
          <a:prstGeom prst="rect">
            <a:avLst/>
          </a:prstGeom>
        </p:spPr>
      </p:pic>
      <p:pic>
        <p:nvPicPr>
          <p:cNvPr id="4" name="Picture 4"/>
          <p:cNvPicPr>
            <a:picLocks noChangeAspect="1"/>
          </p:cNvPicPr>
          <p:nvPr/>
        </p:nvPicPr>
        <p:blipFill>
          <a:blip r:embed="rId3"/>
          <a:srcRect/>
          <a:stretch>
            <a:fillRect/>
          </a:stretch>
        </p:blipFill>
        <p:spPr>
          <a:xfrm>
            <a:off x="14294140" y="308186"/>
            <a:ext cx="3060995" cy="2142697"/>
          </a:xfrm>
          <a:prstGeom prst="rect">
            <a:avLst/>
          </a:prstGeom>
        </p:spPr>
      </p:pic>
      <p:pic>
        <p:nvPicPr>
          <p:cNvPr id="5" name="Picture 5"/>
          <p:cNvPicPr>
            <a:picLocks noChangeAspect="1"/>
          </p:cNvPicPr>
          <p:nvPr/>
        </p:nvPicPr>
        <p:blipFill>
          <a:blip r:embed="rId4"/>
          <a:srcRect t="12167" b="24040"/>
          <a:stretch>
            <a:fillRect/>
          </a:stretch>
        </p:blipFill>
        <p:spPr>
          <a:xfrm>
            <a:off x="14211267" y="6295666"/>
            <a:ext cx="3243527" cy="3674043"/>
          </a:xfrm>
          <a:prstGeom prst="rect">
            <a:avLst/>
          </a:prstGeom>
        </p:spPr>
      </p:pic>
      <p:sp>
        <p:nvSpPr>
          <p:cNvPr id="6" name="TextBox 6"/>
          <p:cNvSpPr txBox="1"/>
          <p:nvPr/>
        </p:nvSpPr>
        <p:spPr>
          <a:xfrm>
            <a:off x="1630201" y="962025"/>
            <a:ext cx="11852143" cy="581448"/>
          </a:xfrm>
          <a:prstGeom prst="rect">
            <a:avLst/>
          </a:prstGeom>
        </p:spPr>
        <p:txBody>
          <a:bodyPr lIns="0" tIns="0" rIns="0" bIns="0" rtlCol="0" anchor="t">
            <a:spAutoFit/>
          </a:bodyPr>
          <a:lstStyle/>
          <a:p>
            <a:pPr>
              <a:lnSpc>
                <a:spcPts val="4759"/>
              </a:lnSpc>
            </a:pPr>
            <a:r>
              <a:rPr lang="en-US" sz="3399">
                <a:solidFill>
                  <a:srgbClr val="17A345"/>
                </a:solidFill>
                <a:latin typeface="Open Sauce SemiBold Bold"/>
              </a:rPr>
              <a:t>GENDER AND CLIMATE CHANGE UNDER THE UNFCCC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630201" y="2385275"/>
            <a:ext cx="15317730" cy="5834380"/>
          </a:xfrm>
          <a:prstGeom prst="rect">
            <a:avLst/>
          </a:prstGeom>
        </p:spPr>
        <p:txBody>
          <a:bodyPr lIns="0" tIns="0" rIns="0" bIns="0" rtlCol="0" anchor="t">
            <a:spAutoFit/>
          </a:bodyPr>
          <a:lstStyle/>
          <a:p>
            <a:pPr>
              <a:lnSpc>
                <a:spcPts val="4620"/>
              </a:lnSpc>
            </a:pPr>
            <a:r>
              <a:rPr lang="en-US" sz="3300">
                <a:solidFill>
                  <a:srgbClr val="FFFFFF"/>
                </a:solidFill>
                <a:latin typeface="Open Sauce Bold"/>
              </a:rPr>
              <a:t>D.1 Share experience and support capacity-building on gender budgeting, including on the integration of gender-responsive budgeting into national budgets to advance gender-responsive climate policies, plans, strategies and action, as appropriate</a:t>
            </a:r>
          </a:p>
          <a:p>
            <a:pPr>
              <a:lnSpc>
                <a:spcPts val="4620"/>
              </a:lnSpc>
            </a:pPr>
            <a:endParaRPr lang="en-US" sz="3300">
              <a:solidFill>
                <a:srgbClr val="FFFFFF"/>
              </a:solidFill>
              <a:latin typeface="Open Sauce Bold"/>
            </a:endParaRPr>
          </a:p>
          <a:p>
            <a:pPr>
              <a:lnSpc>
                <a:spcPts val="4620"/>
              </a:lnSpc>
            </a:pPr>
            <a:r>
              <a:rPr lang="en-US" sz="3300">
                <a:solidFill>
                  <a:srgbClr val="FFFFFF"/>
                </a:solidFill>
                <a:latin typeface="Open Sauce Bold"/>
              </a:rPr>
              <a:t>D.2 Raise awareness of the financial and technical support available for promoting the strengthening of gender integration into climate policies, plans, strategies and action, as appropriate, including good practices to facilitate access to climate finance for grass-roots women’s organizations and indigenous peoples and local communities </a:t>
            </a:r>
          </a:p>
        </p:txBody>
      </p:sp>
      <p:sp>
        <p:nvSpPr>
          <p:cNvPr id="3" name="TextBox 3"/>
          <p:cNvSpPr txBox="1"/>
          <p:nvPr/>
        </p:nvSpPr>
        <p:spPr>
          <a:xfrm>
            <a:off x="1630201" y="1312860"/>
            <a:ext cx="7787614" cy="581448"/>
          </a:xfrm>
          <a:prstGeom prst="rect">
            <a:avLst/>
          </a:prstGeom>
        </p:spPr>
        <p:txBody>
          <a:bodyPr lIns="0" tIns="0" rIns="0" bIns="0" rtlCol="0" anchor="t">
            <a:spAutoFit/>
          </a:bodyPr>
          <a:lstStyle/>
          <a:p>
            <a:pPr>
              <a:lnSpc>
                <a:spcPts val="4759"/>
              </a:lnSpc>
            </a:pPr>
            <a:r>
              <a:rPr lang="en-US" sz="3399">
                <a:solidFill>
                  <a:srgbClr val="17A345"/>
                </a:solidFill>
                <a:latin typeface="Open Sauce SemiBold Bold"/>
              </a:rPr>
              <a:t>GENDER ACTION PLAN ACTIVITIES  </a:t>
            </a:r>
          </a:p>
        </p:txBody>
      </p:sp>
      <p:sp>
        <p:nvSpPr>
          <p:cNvPr id="4" name="TextBox 4"/>
          <p:cNvSpPr txBox="1"/>
          <p:nvPr/>
        </p:nvSpPr>
        <p:spPr>
          <a:xfrm>
            <a:off x="1630201" y="8715375"/>
            <a:ext cx="15317730" cy="1038225"/>
          </a:xfrm>
          <a:prstGeom prst="rect">
            <a:avLst/>
          </a:prstGeom>
        </p:spPr>
        <p:txBody>
          <a:bodyPr lIns="0" tIns="0" rIns="0" bIns="0" rtlCol="0" anchor="t">
            <a:spAutoFit/>
          </a:bodyPr>
          <a:lstStyle/>
          <a:p>
            <a:pPr>
              <a:lnSpc>
                <a:spcPts val="4199"/>
              </a:lnSpc>
            </a:pPr>
            <a:r>
              <a:rPr lang="en-US" sz="2999">
                <a:solidFill>
                  <a:srgbClr val="FFFFFF"/>
                </a:solidFill>
                <a:latin typeface="Open Sans Light"/>
              </a:rPr>
              <a:t>Parties, the secretariat, and relevant organizations all have responsibilities and opportunities such as submissions and an expert group meeting.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502" b="1824"/>
          <a:stretch>
            <a:fillRect/>
          </a:stretch>
        </p:blipFill>
        <p:spPr>
          <a:xfrm>
            <a:off x="887694" y="2074991"/>
            <a:ext cx="3664388" cy="2099541"/>
          </a:xfrm>
          <a:prstGeom prst="rect">
            <a:avLst/>
          </a:prstGeom>
        </p:spPr>
      </p:pic>
      <p:pic>
        <p:nvPicPr>
          <p:cNvPr id="3" name="Picture 3"/>
          <p:cNvPicPr>
            <a:picLocks noChangeAspect="1"/>
          </p:cNvPicPr>
          <p:nvPr/>
        </p:nvPicPr>
        <p:blipFill>
          <a:blip r:embed="rId3"/>
          <a:srcRect/>
          <a:stretch>
            <a:fillRect/>
          </a:stretch>
        </p:blipFill>
        <p:spPr>
          <a:xfrm>
            <a:off x="1199330" y="7787167"/>
            <a:ext cx="3514999" cy="2217153"/>
          </a:xfrm>
          <a:prstGeom prst="rect">
            <a:avLst/>
          </a:prstGeom>
        </p:spPr>
      </p:pic>
      <p:sp>
        <p:nvSpPr>
          <p:cNvPr id="4" name="TextBox 4"/>
          <p:cNvSpPr txBox="1"/>
          <p:nvPr/>
        </p:nvSpPr>
        <p:spPr>
          <a:xfrm>
            <a:off x="5459655" y="7985154"/>
            <a:ext cx="9975850" cy="1744980"/>
          </a:xfrm>
          <a:prstGeom prst="rect">
            <a:avLst/>
          </a:prstGeom>
        </p:spPr>
        <p:txBody>
          <a:bodyPr lIns="0" tIns="0" rIns="0" bIns="0" rtlCol="0" anchor="t">
            <a:spAutoFit/>
          </a:bodyPr>
          <a:lstStyle/>
          <a:p>
            <a:pPr algn="ctr">
              <a:lnSpc>
                <a:spcPts val="4620"/>
              </a:lnSpc>
            </a:pPr>
            <a:r>
              <a:rPr lang="en-US" sz="3300">
                <a:solidFill>
                  <a:srgbClr val="000000"/>
                </a:solidFill>
                <a:latin typeface="Open Sauce"/>
              </a:rPr>
              <a:t>8.4 billion committed to 173 projects, 68 in Africa</a:t>
            </a:r>
          </a:p>
          <a:p>
            <a:pPr>
              <a:lnSpc>
                <a:spcPts val="4620"/>
              </a:lnSpc>
            </a:pPr>
            <a:r>
              <a:rPr lang="en-US" sz="3300">
                <a:solidFill>
                  <a:srgbClr val="000000"/>
                </a:solidFill>
                <a:latin typeface="Open Sauce"/>
              </a:rPr>
              <a:t>~50 Direct Access Entities (National)</a:t>
            </a:r>
          </a:p>
          <a:p>
            <a:pPr algn="ctr">
              <a:lnSpc>
                <a:spcPts val="4620"/>
              </a:lnSpc>
              <a:spcBef>
                <a:spcPct val="0"/>
              </a:spcBef>
            </a:pPr>
            <a:endParaRPr lang="en-US" sz="3300">
              <a:solidFill>
                <a:srgbClr val="000000"/>
              </a:solidFill>
              <a:latin typeface="Open Sauce"/>
            </a:endParaRPr>
          </a:p>
        </p:txBody>
      </p:sp>
      <p:pic>
        <p:nvPicPr>
          <p:cNvPr id="5" name="Picture 5"/>
          <p:cNvPicPr>
            <a:picLocks noChangeAspect="1"/>
          </p:cNvPicPr>
          <p:nvPr/>
        </p:nvPicPr>
        <p:blipFill>
          <a:blip r:embed="rId4"/>
          <a:srcRect/>
          <a:stretch>
            <a:fillRect/>
          </a:stretch>
        </p:blipFill>
        <p:spPr>
          <a:xfrm>
            <a:off x="1550986" y="4531903"/>
            <a:ext cx="2197459" cy="2567223"/>
          </a:xfrm>
          <a:prstGeom prst="rect">
            <a:avLst/>
          </a:prstGeom>
        </p:spPr>
      </p:pic>
      <p:sp>
        <p:nvSpPr>
          <p:cNvPr id="6" name="TextBox 6"/>
          <p:cNvSpPr txBox="1"/>
          <p:nvPr/>
        </p:nvSpPr>
        <p:spPr>
          <a:xfrm>
            <a:off x="5338996" y="2327863"/>
            <a:ext cx="8346829" cy="1216283"/>
          </a:xfrm>
          <a:prstGeom prst="rect">
            <a:avLst/>
          </a:prstGeom>
        </p:spPr>
        <p:txBody>
          <a:bodyPr lIns="0" tIns="0" rIns="0" bIns="0" rtlCol="0" anchor="t">
            <a:spAutoFit/>
          </a:bodyPr>
          <a:lstStyle/>
          <a:p>
            <a:pPr>
              <a:lnSpc>
                <a:spcPts val="4896"/>
              </a:lnSpc>
            </a:pPr>
            <a:r>
              <a:rPr lang="en-US" sz="2967">
                <a:solidFill>
                  <a:srgbClr val="000000"/>
                </a:solidFill>
                <a:latin typeface="Open Sauce"/>
              </a:rPr>
              <a:t>814 million committed to 118 projects</a:t>
            </a:r>
          </a:p>
          <a:p>
            <a:pPr>
              <a:lnSpc>
                <a:spcPts val="4896"/>
              </a:lnSpc>
            </a:pPr>
            <a:r>
              <a:rPr lang="en-US" sz="2967">
                <a:solidFill>
                  <a:srgbClr val="000000"/>
                </a:solidFill>
                <a:latin typeface="Open Sauce"/>
              </a:rPr>
              <a:t>30+ National Implementing Entities </a:t>
            </a:r>
          </a:p>
        </p:txBody>
      </p:sp>
      <p:sp>
        <p:nvSpPr>
          <p:cNvPr id="7" name="TextBox 7"/>
          <p:cNvSpPr txBox="1"/>
          <p:nvPr/>
        </p:nvSpPr>
        <p:spPr>
          <a:xfrm>
            <a:off x="1305035" y="704638"/>
            <a:ext cx="8309240" cy="581448"/>
          </a:xfrm>
          <a:prstGeom prst="rect">
            <a:avLst/>
          </a:prstGeom>
        </p:spPr>
        <p:txBody>
          <a:bodyPr lIns="0" tIns="0" rIns="0" bIns="0" rtlCol="0" anchor="t">
            <a:spAutoFit/>
          </a:bodyPr>
          <a:lstStyle/>
          <a:p>
            <a:pPr>
              <a:lnSpc>
                <a:spcPts val="4759"/>
              </a:lnSpc>
            </a:pPr>
            <a:r>
              <a:rPr lang="en-US" sz="3399">
                <a:solidFill>
                  <a:srgbClr val="17A345"/>
                </a:solidFill>
                <a:latin typeface="Open Sauce SemiBold Bold"/>
              </a:rPr>
              <a:t>CLIMATE FUNDS UNDER THE UNFCCC</a:t>
            </a:r>
          </a:p>
        </p:txBody>
      </p:sp>
      <p:sp>
        <p:nvSpPr>
          <p:cNvPr id="8" name="TextBox 8"/>
          <p:cNvSpPr txBox="1"/>
          <p:nvPr/>
        </p:nvSpPr>
        <p:spPr>
          <a:xfrm>
            <a:off x="5459655" y="4465228"/>
            <a:ext cx="11421105" cy="3073963"/>
          </a:xfrm>
          <a:prstGeom prst="rect">
            <a:avLst/>
          </a:prstGeom>
        </p:spPr>
        <p:txBody>
          <a:bodyPr lIns="0" tIns="0" rIns="0" bIns="0" rtlCol="0" anchor="t">
            <a:spAutoFit/>
          </a:bodyPr>
          <a:lstStyle/>
          <a:p>
            <a:pPr>
              <a:lnSpc>
                <a:spcPts val="4896"/>
              </a:lnSpc>
            </a:pPr>
            <a:r>
              <a:rPr lang="en-US" sz="2967">
                <a:solidFill>
                  <a:srgbClr val="000000"/>
                </a:solidFill>
                <a:latin typeface="Open Sauce"/>
              </a:rPr>
              <a:t>Least Developed Countries Fund &amp; Special Climate Change Fund: more than $2 billion committed</a:t>
            </a:r>
          </a:p>
          <a:p>
            <a:pPr>
              <a:lnSpc>
                <a:spcPts val="4896"/>
              </a:lnSpc>
            </a:pPr>
            <a:r>
              <a:rPr lang="en-US" sz="3497">
                <a:solidFill>
                  <a:srgbClr val="000000"/>
                </a:solidFill>
                <a:latin typeface="Open Sauce"/>
              </a:rPr>
              <a:t>1,000+ mitigation projects in 160 countries:</a:t>
            </a:r>
          </a:p>
          <a:p>
            <a:pPr>
              <a:lnSpc>
                <a:spcPts val="4896"/>
              </a:lnSpc>
            </a:pPr>
            <a:r>
              <a:rPr lang="en-US" sz="3497">
                <a:solidFill>
                  <a:srgbClr val="000000"/>
                </a:solidFill>
                <a:latin typeface="Open Sauce"/>
              </a:rPr>
              <a:t>$4.2 billion committed</a:t>
            </a:r>
          </a:p>
          <a:p>
            <a:pPr>
              <a:lnSpc>
                <a:spcPts val="4896"/>
              </a:lnSpc>
            </a:pPr>
            <a:endParaRPr lang="en-US" sz="3497">
              <a:solidFill>
                <a:srgbClr val="000000"/>
              </a:solidFill>
              <a:latin typeface="Open Sau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730018" y="2438291"/>
            <a:ext cx="7599074" cy="5848096"/>
          </a:xfrm>
          <a:prstGeom prst="rect">
            <a:avLst/>
          </a:prstGeom>
        </p:spPr>
        <p:txBody>
          <a:bodyPr lIns="0" tIns="0" rIns="0" bIns="0" rtlCol="0" anchor="t">
            <a:spAutoFit/>
          </a:bodyPr>
          <a:lstStyle/>
          <a:p>
            <a:pPr>
              <a:lnSpc>
                <a:spcPts val="4214"/>
              </a:lnSpc>
            </a:pPr>
            <a:r>
              <a:rPr lang="en-US" sz="3010">
                <a:solidFill>
                  <a:srgbClr val="FFFFFF"/>
                </a:solidFill>
                <a:latin typeface="Open Sauce"/>
              </a:rPr>
              <a:t>"The Fund and its implementing partners shall strive to uphold women’s rights as universal human rights and to attain the goal of gender equality, the empowerment of women and girls and the equal treatment of people regardless of gender, including the equal opportunities for access to Fund resources and services, in all Fund operations through a gender mainstreaming approach."</a:t>
            </a:r>
          </a:p>
        </p:txBody>
      </p:sp>
      <p:sp>
        <p:nvSpPr>
          <p:cNvPr id="3" name="AutoShape 3"/>
          <p:cNvSpPr/>
          <p:nvPr/>
        </p:nvSpPr>
        <p:spPr>
          <a:xfrm rot="-5399999">
            <a:off x="5644300" y="5576365"/>
            <a:ext cx="6298164" cy="0"/>
          </a:xfrm>
          <a:prstGeom prst="line">
            <a:avLst/>
          </a:prstGeom>
          <a:ln w="47625" cap="rnd">
            <a:solidFill>
              <a:srgbClr val="17A345"/>
            </a:solidFill>
            <a:prstDash val="solid"/>
            <a:headEnd type="none" w="sm" len="sm"/>
            <a:tailEnd type="none" w="sm" len="sm"/>
          </a:ln>
        </p:spPr>
      </p:sp>
      <p:sp>
        <p:nvSpPr>
          <p:cNvPr id="4" name="TextBox 4"/>
          <p:cNvSpPr txBox="1"/>
          <p:nvPr/>
        </p:nvSpPr>
        <p:spPr>
          <a:xfrm>
            <a:off x="1965218" y="1356040"/>
            <a:ext cx="4268647" cy="581448"/>
          </a:xfrm>
          <a:prstGeom prst="rect">
            <a:avLst/>
          </a:prstGeom>
        </p:spPr>
        <p:txBody>
          <a:bodyPr lIns="0" tIns="0" rIns="0" bIns="0" rtlCol="0" anchor="t">
            <a:spAutoFit/>
          </a:bodyPr>
          <a:lstStyle/>
          <a:p>
            <a:pPr>
              <a:lnSpc>
                <a:spcPts val="4759"/>
              </a:lnSpc>
            </a:pPr>
            <a:r>
              <a:rPr lang="en-US" sz="3399">
                <a:solidFill>
                  <a:srgbClr val="17A345"/>
                </a:solidFill>
                <a:latin typeface="Open Sauce SemiBold Bold"/>
              </a:rPr>
              <a:t>ADAPTATION FUND </a:t>
            </a:r>
          </a:p>
        </p:txBody>
      </p:sp>
      <p:sp>
        <p:nvSpPr>
          <p:cNvPr id="5" name="TextBox 5"/>
          <p:cNvSpPr txBox="1"/>
          <p:nvPr/>
        </p:nvSpPr>
        <p:spPr>
          <a:xfrm>
            <a:off x="10949384" y="1312860"/>
            <a:ext cx="6556044" cy="1182582"/>
          </a:xfrm>
          <a:prstGeom prst="rect">
            <a:avLst/>
          </a:prstGeom>
        </p:spPr>
        <p:txBody>
          <a:bodyPr lIns="0" tIns="0" rIns="0" bIns="0" rtlCol="0" anchor="t">
            <a:spAutoFit/>
          </a:bodyPr>
          <a:lstStyle/>
          <a:p>
            <a:pPr>
              <a:lnSpc>
                <a:spcPts val="4759"/>
              </a:lnSpc>
            </a:pPr>
            <a:r>
              <a:rPr lang="en-US" sz="3399">
                <a:solidFill>
                  <a:srgbClr val="17A345"/>
                </a:solidFill>
                <a:latin typeface="Open Sauce SemiBold Bold"/>
              </a:rPr>
              <a:t>GREEN CLIMATE FUND</a:t>
            </a:r>
          </a:p>
          <a:p>
            <a:pPr>
              <a:lnSpc>
                <a:spcPts val="4759"/>
              </a:lnSpc>
            </a:pPr>
            <a:endParaRPr lang="en-US" sz="3399">
              <a:solidFill>
                <a:srgbClr val="17A345"/>
              </a:solidFill>
              <a:latin typeface="Open Sauce SemiBold Bold"/>
            </a:endParaRPr>
          </a:p>
        </p:txBody>
      </p:sp>
      <p:sp>
        <p:nvSpPr>
          <p:cNvPr id="6" name="TextBox 6"/>
          <p:cNvSpPr txBox="1"/>
          <p:nvPr/>
        </p:nvSpPr>
        <p:spPr>
          <a:xfrm>
            <a:off x="9378352" y="2393945"/>
            <a:ext cx="8531048" cy="7448341"/>
          </a:xfrm>
          <a:prstGeom prst="rect">
            <a:avLst/>
          </a:prstGeom>
        </p:spPr>
        <p:txBody>
          <a:bodyPr lIns="0" tIns="0" rIns="0" bIns="0" rtlCol="0" anchor="t">
            <a:spAutoFit/>
          </a:bodyPr>
          <a:lstStyle/>
          <a:p>
            <a:pPr>
              <a:lnSpc>
                <a:spcPts val="4211"/>
              </a:lnSpc>
            </a:pPr>
            <a:r>
              <a:rPr lang="en-US" sz="3008">
                <a:solidFill>
                  <a:srgbClr val="FFFFFF"/>
                </a:solidFill>
                <a:latin typeface="Open Sauce"/>
              </a:rPr>
              <a:t>"Gender equality considerations should be mainstreamed into the entire project cycle to enhance the efficacy of climate change mitigation and adaptation interventions, and ensure that gender co-benefits are obtained...Gender main-streaming is fundamental to any project </a:t>
            </a:r>
          </a:p>
          <a:p>
            <a:pPr>
              <a:lnSpc>
                <a:spcPts val="4211"/>
              </a:lnSpc>
            </a:pPr>
            <a:r>
              <a:rPr lang="en-US" sz="3008">
                <a:solidFill>
                  <a:srgbClr val="FFFFFF"/>
                </a:solidFill>
                <a:latin typeface="Open Sauce"/>
              </a:rPr>
              <a:t>intervention and does not </a:t>
            </a:r>
          </a:p>
          <a:p>
            <a:pPr>
              <a:lnSpc>
                <a:spcPts val="4211"/>
              </a:lnSpc>
            </a:pPr>
            <a:r>
              <a:rPr lang="en-US" sz="3008">
                <a:solidFill>
                  <a:srgbClr val="FFFFFF"/>
                </a:solidFill>
                <a:latin typeface="Open Sauce"/>
              </a:rPr>
              <a:t>necessarily signify </a:t>
            </a:r>
          </a:p>
          <a:p>
            <a:pPr>
              <a:lnSpc>
                <a:spcPts val="4211"/>
              </a:lnSpc>
            </a:pPr>
            <a:r>
              <a:rPr lang="en-US" sz="3008">
                <a:solidFill>
                  <a:srgbClr val="FFFFFF"/>
                </a:solidFill>
                <a:latin typeface="Open Sauce"/>
              </a:rPr>
              <a:t>additional costs; in fact, </a:t>
            </a:r>
          </a:p>
          <a:p>
            <a:pPr>
              <a:lnSpc>
                <a:spcPts val="4211"/>
              </a:lnSpc>
            </a:pPr>
            <a:r>
              <a:rPr lang="en-US" sz="3008">
                <a:solidFill>
                  <a:srgbClr val="FFFFFF"/>
                </a:solidFill>
                <a:latin typeface="Open Sauce"/>
              </a:rPr>
              <a:t>mainstreaming gender </a:t>
            </a:r>
          </a:p>
          <a:p>
            <a:pPr>
              <a:lnSpc>
                <a:spcPts val="4211"/>
              </a:lnSpc>
            </a:pPr>
            <a:r>
              <a:rPr lang="en-US" sz="3008">
                <a:solidFill>
                  <a:srgbClr val="FFFFFF"/>
                </a:solidFill>
                <a:latin typeface="Open Sauce"/>
              </a:rPr>
              <a:t>makes climate </a:t>
            </a:r>
          </a:p>
          <a:p>
            <a:pPr>
              <a:lnSpc>
                <a:spcPts val="4211"/>
              </a:lnSpc>
            </a:pPr>
            <a:r>
              <a:rPr lang="en-US" sz="3008">
                <a:solidFill>
                  <a:srgbClr val="FFFFFF"/>
                </a:solidFill>
                <a:latin typeface="Open Sauce"/>
              </a:rPr>
              <a:t>interventions more </a:t>
            </a:r>
          </a:p>
          <a:p>
            <a:pPr>
              <a:lnSpc>
                <a:spcPts val="4211"/>
              </a:lnSpc>
            </a:pPr>
            <a:r>
              <a:rPr lang="en-US" sz="3008">
                <a:solidFill>
                  <a:srgbClr val="FFFFFF"/>
                </a:solidFill>
                <a:latin typeface="Open Sauce"/>
              </a:rPr>
              <a:t>effective and efficient."</a:t>
            </a:r>
          </a:p>
        </p:txBody>
      </p:sp>
      <p:pic>
        <p:nvPicPr>
          <p:cNvPr id="7" name="Picture 7"/>
          <p:cNvPicPr>
            <a:picLocks noChangeAspect="1"/>
          </p:cNvPicPr>
          <p:nvPr/>
        </p:nvPicPr>
        <p:blipFill>
          <a:blip r:embed="rId2"/>
          <a:srcRect/>
          <a:stretch>
            <a:fillRect/>
          </a:stretch>
        </p:blipFill>
        <p:spPr>
          <a:xfrm>
            <a:off x="14624244" y="5655107"/>
            <a:ext cx="3285155" cy="42252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30201" y="2306447"/>
            <a:ext cx="12630668" cy="576580"/>
          </a:xfrm>
          <a:prstGeom prst="rect">
            <a:avLst/>
          </a:prstGeom>
        </p:spPr>
        <p:txBody>
          <a:bodyPr lIns="0" tIns="0" rIns="0" bIns="0" rtlCol="0" anchor="t">
            <a:spAutoFit/>
          </a:bodyPr>
          <a:lstStyle/>
          <a:p>
            <a:pPr>
              <a:lnSpc>
                <a:spcPts val="4620"/>
              </a:lnSpc>
            </a:pPr>
            <a:r>
              <a:rPr lang="en-US" sz="3300">
                <a:solidFill>
                  <a:srgbClr val="000000"/>
                </a:solidFill>
                <a:latin typeface="Open Sauce Bold"/>
              </a:rPr>
              <a:t>NATIONAL GENDER &amp;  CLIMATE CHANGE FOCAL POINTS </a:t>
            </a:r>
          </a:p>
        </p:txBody>
      </p:sp>
      <p:sp>
        <p:nvSpPr>
          <p:cNvPr id="3" name="TextBox 3"/>
          <p:cNvSpPr txBox="1"/>
          <p:nvPr/>
        </p:nvSpPr>
        <p:spPr>
          <a:xfrm>
            <a:off x="1630201" y="1312860"/>
            <a:ext cx="2896262" cy="581448"/>
          </a:xfrm>
          <a:prstGeom prst="rect">
            <a:avLst/>
          </a:prstGeom>
        </p:spPr>
        <p:txBody>
          <a:bodyPr lIns="0" tIns="0" rIns="0" bIns="0" rtlCol="0" anchor="t">
            <a:spAutoFit/>
          </a:bodyPr>
          <a:lstStyle/>
          <a:p>
            <a:pPr>
              <a:lnSpc>
                <a:spcPts val="4759"/>
              </a:lnSpc>
            </a:pPr>
            <a:r>
              <a:rPr lang="en-US" sz="3399">
                <a:solidFill>
                  <a:srgbClr val="17A345"/>
                </a:solidFill>
                <a:latin typeface="Open Sauce SemiBold Bold"/>
              </a:rPr>
              <a:t>RESOURCES </a:t>
            </a:r>
          </a:p>
        </p:txBody>
      </p:sp>
      <p:sp>
        <p:nvSpPr>
          <p:cNvPr id="4" name="TextBox 4"/>
          <p:cNvSpPr txBox="1"/>
          <p:nvPr/>
        </p:nvSpPr>
        <p:spPr>
          <a:xfrm>
            <a:off x="1635619" y="3028179"/>
            <a:ext cx="14366381" cy="3411640"/>
          </a:xfrm>
          <a:prstGeom prst="rect">
            <a:avLst/>
          </a:prstGeom>
        </p:spPr>
        <p:txBody>
          <a:bodyPr wrap="square" lIns="0" tIns="0" rIns="0" bIns="0" rtlCol="0" anchor="t">
            <a:spAutoFit/>
          </a:bodyPr>
          <a:lstStyle/>
          <a:p>
            <a:pPr>
              <a:lnSpc>
                <a:spcPts val="4480"/>
              </a:lnSpc>
            </a:pPr>
            <a:r>
              <a:rPr lang="en-US" sz="3200" dirty="0">
                <a:solidFill>
                  <a:srgbClr val="000000"/>
                </a:solidFill>
                <a:latin typeface="Open Sauce"/>
              </a:rPr>
              <a:t>Benin | </a:t>
            </a:r>
            <a:r>
              <a:rPr lang="en-US" sz="3200" dirty="0">
                <a:solidFill>
                  <a:srgbClr val="000000"/>
                </a:solidFill>
                <a:latin typeface="Arimo"/>
              </a:rPr>
              <a:t>Burkina Faso | Burundi | Cameroon | Central African Republic | Chad Comoros | Congo | Côte d’Ivoire | Democratic Republic of the Congo  Eswatini  Ethiopia | Gabon | Guinea | Liberia | Madagascar | Malawi  Mauritania  Mozambique | Namibia | Niger | Nigeria | Republic of Ghana  Sao Tome and Principe | Senegal | Sierra Leone | South Africa | Sudan  Togo | Uganda</a:t>
            </a:r>
          </a:p>
          <a:p>
            <a:pPr>
              <a:lnSpc>
                <a:spcPts val="4480"/>
              </a:lnSpc>
            </a:pPr>
            <a:r>
              <a:rPr lang="en-US" sz="3200" dirty="0">
                <a:solidFill>
                  <a:srgbClr val="000000"/>
                </a:solidFill>
                <a:latin typeface="Arimo"/>
              </a:rPr>
              <a:t>Zambia | Zimbabwe</a:t>
            </a:r>
          </a:p>
        </p:txBody>
      </p:sp>
      <p:sp>
        <p:nvSpPr>
          <p:cNvPr id="5" name="TextBox 5"/>
          <p:cNvSpPr txBox="1"/>
          <p:nvPr/>
        </p:nvSpPr>
        <p:spPr>
          <a:xfrm>
            <a:off x="1630201" y="7068947"/>
            <a:ext cx="12630668" cy="576580"/>
          </a:xfrm>
          <a:prstGeom prst="rect">
            <a:avLst/>
          </a:prstGeom>
        </p:spPr>
        <p:txBody>
          <a:bodyPr lIns="0" tIns="0" rIns="0" bIns="0" rtlCol="0" anchor="t">
            <a:spAutoFit/>
          </a:bodyPr>
          <a:lstStyle/>
          <a:p>
            <a:pPr>
              <a:lnSpc>
                <a:spcPts val="4620"/>
              </a:lnSpc>
            </a:pPr>
            <a:r>
              <a:rPr lang="en-US" sz="3300">
                <a:solidFill>
                  <a:srgbClr val="000000"/>
                </a:solidFill>
                <a:latin typeface="Open Sauce Bold"/>
              </a:rPr>
              <a:t>GUIDANCE ON PLANNING AND POLICY DOCUMENTS </a:t>
            </a:r>
          </a:p>
        </p:txBody>
      </p:sp>
      <p:sp>
        <p:nvSpPr>
          <p:cNvPr id="6" name="TextBox 6"/>
          <p:cNvSpPr txBox="1"/>
          <p:nvPr/>
        </p:nvSpPr>
        <p:spPr>
          <a:xfrm>
            <a:off x="1635618" y="8382740"/>
            <a:ext cx="12630668" cy="576580"/>
          </a:xfrm>
          <a:prstGeom prst="rect">
            <a:avLst/>
          </a:prstGeom>
        </p:spPr>
        <p:txBody>
          <a:bodyPr lIns="0" tIns="0" rIns="0" bIns="0" rtlCol="0" anchor="t">
            <a:spAutoFit/>
          </a:bodyPr>
          <a:lstStyle/>
          <a:p>
            <a:pPr>
              <a:lnSpc>
                <a:spcPts val="4620"/>
              </a:lnSpc>
            </a:pPr>
            <a:r>
              <a:rPr lang="en-US" sz="3300">
                <a:solidFill>
                  <a:srgbClr val="000000"/>
                </a:solidFill>
                <a:latin typeface="Open Sauce Bold"/>
              </a:rPr>
              <a:t>WOMEN AND GENDER ORGANIZATIONS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568</Words>
  <Application>Microsoft Office PowerPoint</Application>
  <PresentationFormat>Custom</PresentationFormat>
  <Paragraphs>51</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Arimo</vt:lpstr>
      <vt:lpstr>Open Sauce</vt:lpstr>
      <vt:lpstr>Calibri</vt:lpstr>
      <vt:lpstr>Open Sauce Bold</vt:lpstr>
      <vt:lpstr>Open Sans Light</vt:lpstr>
      <vt:lpstr>Open Sauce SemiBold</vt:lpstr>
      <vt:lpstr>Open Sauce SemiBold Bold</vt:lpstr>
      <vt:lpstr>Arial</vt:lpstr>
      <vt:lpstr>Open Sauce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creator>JJ</dc:creator>
  <cp:lastModifiedBy>Tara Daniel</cp:lastModifiedBy>
  <cp:revision>3</cp:revision>
  <dcterms:created xsi:type="dcterms:W3CDTF">2006-08-16T00:00:00Z</dcterms:created>
  <dcterms:modified xsi:type="dcterms:W3CDTF">2021-06-21T10:59:15Z</dcterms:modified>
  <dc:identifier>DAEhd1iwRAA</dc:identifier>
</cp:coreProperties>
</file>