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Arimo" panose="020B0604020202020204" charset="0"/>
      <p:regular r:id="rId10"/>
    </p:embeddedFont>
    <p:embeddedFont>
      <p:font typeface="Calibri" panose="020F0502020204030204" pitchFamily="34" charset="0"/>
      <p:regular r:id="rId11"/>
      <p:bold r:id="rId12"/>
      <p:italic r:id="rId13"/>
      <p:boldItalic r:id="rId14"/>
    </p:embeddedFont>
    <p:embeddedFont>
      <p:font typeface="Open Sans Light" panose="020B0306030504020204" pitchFamily="34" charset="0"/>
      <p:regular r:id="rId15"/>
      <p:italic r:id="rId16"/>
    </p:embeddedFont>
    <p:embeddedFont>
      <p:font typeface="Open Sauce" panose="020B0604020202020204" charset="0"/>
      <p:regular r:id="rId17"/>
    </p:embeddedFont>
    <p:embeddedFont>
      <p:font typeface="Open Sauce Bold" panose="020B0604020202020204" charset="0"/>
      <p:regular r:id="rId18"/>
    </p:embeddedFont>
    <p:embeddedFont>
      <p:font typeface="Open Sauce SemiBold" panose="020B0604020202020204" charset="0"/>
      <p:regular r:id="rId19"/>
    </p:embeddedFont>
    <p:embeddedFont>
      <p:font typeface="Open Sauce SemiBold Bold"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az" initials="S" lastIdx="5" clrIdx="0">
    <p:extLst>
      <p:ext uri="{19B8F6BF-5375-455C-9EA6-DF929625EA0E}">
        <p15:presenceInfo xmlns:p15="http://schemas.microsoft.com/office/powerpoint/2012/main" userId="Shana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33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CE3792-A9C6-496A-81B9-873C2C30C909}" type="datetimeFigureOut">
              <a:rPr lang="en-ZA" smtClean="0"/>
              <a:t>2021/06/24</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D206E2-3397-4289-94BE-63E387394DAB}" type="slidenum">
              <a:rPr lang="en-ZA" smtClean="0"/>
              <a:t>‹#›</a:t>
            </a:fld>
            <a:endParaRPr lang="en-ZA"/>
          </a:p>
        </p:txBody>
      </p:sp>
    </p:spTree>
    <p:extLst>
      <p:ext uri="{BB962C8B-B14F-4D97-AF65-F5344CB8AC3E}">
        <p14:creationId xmlns:p14="http://schemas.microsoft.com/office/powerpoint/2010/main" val="2400023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6D206E2-3397-4289-94BE-63E387394DAB}" type="slidenum">
              <a:rPr lang="en-ZA" smtClean="0"/>
              <a:t>3</a:t>
            </a:fld>
            <a:endParaRPr lang="en-ZA"/>
          </a:p>
        </p:txBody>
      </p:sp>
    </p:spTree>
    <p:extLst>
      <p:ext uri="{BB962C8B-B14F-4D97-AF65-F5344CB8AC3E}">
        <p14:creationId xmlns:p14="http://schemas.microsoft.com/office/powerpoint/2010/main" val="1130625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6D206E2-3397-4289-94BE-63E387394DAB}" type="slidenum">
              <a:rPr lang="en-ZA" smtClean="0"/>
              <a:t>6</a:t>
            </a:fld>
            <a:endParaRPr lang="en-ZA"/>
          </a:p>
        </p:txBody>
      </p:sp>
    </p:spTree>
    <p:extLst>
      <p:ext uri="{BB962C8B-B14F-4D97-AF65-F5344CB8AC3E}">
        <p14:creationId xmlns:p14="http://schemas.microsoft.com/office/powerpoint/2010/main" val="425744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47419" y="2586884"/>
            <a:ext cx="13540552" cy="4223400"/>
          </a:xfrm>
          <a:prstGeom prst="rect">
            <a:avLst/>
          </a:prstGeom>
        </p:spPr>
        <p:txBody>
          <a:bodyPr lIns="0" tIns="0" rIns="0" bIns="0" rtlCol="0" anchor="t">
            <a:spAutoFit/>
          </a:bodyPr>
          <a:lstStyle/>
          <a:p>
            <a:pPr>
              <a:lnSpc>
                <a:spcPts val="11340"/>
              </a:lnSpc>
            </a:pPr>
            <a:r>
              <a:rPr lang="en-US" sz="8100" spc="-364" dirty="0">
                <a:solidFill>
                  <a:srgbClr val="000000"/>
                </a:solidFill>
                <a:latin typeface="Open Sauce SemiBold"/>
              </a:rPr>
              <a:t>Le cadre international pour l’</a:t>
            </a:r>
            <a:r>
              <a:rPr lang="fr-FR" sz="8100" spc="-364" dirty="0">
                <a:solidFill>
                  <a:srgbClr val="000000"/>
                </a:solidFill>
                <a:latin typeface="Open Sauce SemiBold"/>
              </a:rPr>
              <a:t>intégration</a:t>
            </a:r>
            <a:r>
              <a:rPr lang="en-US" sz="8100" spc="-364" dirty="0">
                <a:solidFill>
                  <a:srgbClr val="000000"/>
                </a:solidFill>
                <a:latin typeface="Open Sauce SemiBold"/>
              </a:rPr>
              <a:t> du genre et du changement climatique</a:t>
            </a:r>
            <a:endParaRPr lang="en-US" sz="399" spc="-17" dirty="0">
              <a:solidFill>
                <a:srgbClr val="000000"/>
              </a:solidFill>
              <a:latin typeface="Arimo"/>
            </a:endParaRPr>
          </a:p>
        </p:txBody>
      </p:sp>
      <p:pic>
        <p:nvPicPr>
          <p:cNvPr id="3" name="Picture 3"/>
          <p:cNvPicPr>
            <a:picLocks noChangeAspect="1"/>
          </p:cNvPicPr>
          <p:nvPr/>
        </p:nvPicPr>
        <p:blipFill>
          <a:blip r:embed="rId2"/>
          <a:srcRect/>
          <a:stretch>
            <a:fillRect/>
          </a:stretch>
        </p:blipFill>
        <p:spPr>
          <a:xfrm>
            <a:off x="16472688" y="8170777"/>
            <a:ext cx="1573223" cy="1797969"/>
          </a:xfrm>
          <a:prstGeom prst="rect">
            <a:avLst/>
          </a:prstGeom>
        </p:spPr>
      </p:pic>
      <p:sp>
        <p:nvSpPr>
          <p:cNvPr id="4" name="TextBox 4"/>
          <p:cNvSpPr txBox="1"/>
          <p:nvPr/>
        </p:nvSpPr>
        <p:spPr>
          <a:xfrm>
            <a:off x="1608373" y="1642251"/>
            <a:ext cx="1781307" cy="328295"/>
          </a:xfrm>
          <a:prstGeom prst="rect">
            <a:avLst/>
          </a:prstGeom>
        </p:spPr>
        <p:txBody>
          <a:bodyPr lIns="0" tIns="0" rIns="0" bIns="0" rtlCol="0" anchor="t">
            <a:spAutoFit/>
          </a:bodyPr>
          <a:lstStyle/>
          <a:p>
            <a:pPr>
              <a:lnSpc>
                <a:spcPts val="2799"/>
              </a:lnSpc>
            </a:pPr>
            <a:r>
              <a:rPr lang="en-US" sz="1999" dirty="0">
                <a:solidFill>
                  <a:srgbClr val="17A345"/>
                </a:solidFill>
                <a:latin typeface="Open Sauce SemiBold"/>
              </a:rPr>
              <a:t>29 </a:t>
            </a:r>
            <a:r>
              <a:rPr lang="fr-FR" sz="1999" dirty="0">
                <a:solidFill>
                  <a:srgbClr val="17A345"/>
                </a:solidFill>
                <a:latin typeface="Open Sauce SemiBold"/>
              </a:rPr>
              <a:t>juin</a:t>
            </a:r>
            <a:r>
              <a:rPr lang="en-US" sz="1999" dirty="0">
                <a:solidFill>
                  <a:srgbClr val="17A345"/>
                </a:solidFill>
                <a:latin typeface="Open Sauce SemiBold"/>
              </a:rPr>
              <a:t> 2021</a:t>
            </a:r>
          </a:p>
        </p:txBody>
      </p:sp>
      <p:sp>
        <p:nvSpPr>
          <p:cNvPr id="5" name="TextBox 5"/>
          <p:cNvSpPr txBox="1"/>
          <p:nvPr/>
        </p:nvSpPr>
        <p:spPr>
          <a:xfrm>
            <a:off x="1608373" y="7518632"/>
            <a:ext cx="10788782" cy="1705852"/>
          </a:xfrm>
          <a:prstGeom prst="rect">
            <a:avLst/>
          </a:prstGeom>
        </p:spPr>
        <p:txBody>
          <a:bodyPr lIns="0" tIns="0" rIns="0" bIns="0" rtlCol="0" anchor="t">
            <a:spAutoFit/>
          </a:bodyPr>
          <a:lstStyle/>
          <a:p>
            <a:pPr>
              <a:lnSpc>
                <a:spcPts val="3359"/>
              </a:lnSpc>
            </a:pPr>
            <a:r>
              <a:rPr lang="en-US" sz="2399" dirty="0">
                <a:solidFill>
                  <a:srgbClr val="17A345"/>
                </a:solidFill>
                <a:latin typeface="Open Sauce SemiBold"/>
              </a:rPr>
              <a:t>TARA DANIEL</a:t>
            </a:r>
          </a:p>
          <a:p>
            <a:pPr>
              <a:lnSpc>
                <a:spcPts val="3359"/>
              </a:lnSpc>
            </a:pPr>
            <a:r>
              <a:rPr lang="en-US" sz="2400" dirty="0">
                <a:solidFill>
                  <a:srgbClr val="17A345"/>
                </a:solidFill>
                <a:latin typeface="Open Sauce SemiBold"/>
              </a:rPr>
              <a:t>DIRECTRICE DE PROGRAMME</a:t>
            </a:r>
          </a:p>
          <a:p>
            <a:pPr>
              <a:lnSpc>
                <a:spcPts val="3359"/>
              </a:lnSpc>
            </a:pPr>
            <a:r>
              <a:rPr lang="fr-FR" sz="2400" dirty="0">
                <a:solidFill>
                  <a:srgbClr val="17A345"/>
                </a:solidFill>
                <a:latin typeface="Open Sauce SemiBold"/>
              </a:rPr>
              <a:t>L’Organisation des femmes pour l’environnement et le développement (WEDO)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1612272" y="1113590"/>
            <a:ext cx="13027789" cy="4669035"/>
          </a:xfrm>
          <a:prstGeom prst="rect">
            <a:avLst/>
          </a:prstGeom>
        </p:spPr>
        <p:txBody>
          <a:bodyPr lIns="0" tIns="0" rIns="0" bIns="0" rtlCol="0" anchor="t">
            <a:spAutoFit/>
          </a:bodyPr>
          <a:lstStyle/>
          <a:p>
            <a:pPr>
              <a:lnSpc>
                <a:spcPts val="4620"/>
              </a:lnSpc>
            </a:pPr>
            <a:endParaRPr dirty="0"/>
          </a:p>
          <a:p>
            <a:pPr marL="712470" lvl="1" indent="-356235">
              <a:lnSpc>
                <a:spcPts val="4620"/>
              </a:lnSpc>
              <a:buFont typeface="Arial"/>
              <a:buChar char="•"/>
            </a:pPr>
            <a:r>
              <a:rPr lang="fr-FR" sz="3300" dirty="0">
                <a:solidFill>
                  <a:srgbClr val="FFFFFF"/>
                </a:solidFill>
                <a:latin typeface="Open Sauce"/>
              </a:rPr>
              <a:t>Comment est-ce que la politique internationale reconnaît l'importance de l'égalité des sexes dans l'action climatique ?</a:t>
            </a:r>
          </a:p>
          <a:p>
            <a:pPr marL="712470" lvl="1" indent="-356235">
              <a:lnSpc>
                <a:spcPts val="4620"/>
              </a:lnSpc>
              <a:buFont typeface="Arial"/>
              <a:buChar char="•"/>
            </a:pPr>
            <a:r>
              <a:rPr lang="fr-FR" sz="3300" dirty="0">
                <a:solidFill>
                  <a:srgbClr val="FFFFFF"/>
                </a:solidFill>
                <a:latin typeface="Open Sauce"/>
              </a:rPr>
              <a:t>Comment est-ce que le financement climatique peut être sensible au genre ?</a:t>
            </a:r>
          </a:p>
          <a:p>
            <a:pPr marL="712470" lvl="1" indent="-356235">
              <a:lnSpc>
                <a:spcPts val="4620"/>
              </a:lnSpc>
              <a:buFont typeface="Arial"/>
              <a:buChar char="•"/>
            </a:pPr>
            <a:r>
              <a:rPr lang="fr-FR" sz="3300" dirty="0">
                <a:solidFill>
                  <a:srgbClr val="FFFFFF"/>
                </a:solidFill>
                <a:latin typeface="Open Sauce"/>
              </a:rPr>
              <a:t>Quelles sont les opportunités actuelles de faire progresser l'égalité des sexes avec le financement climatique ?</a:t>
            </a:r>
            <a:endParaRPr lang="en-US" sz="3300" dirty="0">
              <a:solidFill>
                <a:srgbClr val="FFFFFF"/>
              </a:solidFill>
              <a:latin typeface="Open Sauce"/>
            </a:endParaRPr>
          </a:p>
          <a:p>
            <a:pPr>
              <a:lnSpc>
                <a:spcPts val="4620"/>
              </a:lnSpc>
            </a:pPr>
            <a:endParaRPr lang="en-US" sz="3300" dirty="0">
              <a:solidFill>
                <a:srgbClr val="FFFFFF"/>
              </a:solidFill>
              <a:latin typeface="Open Sauce"/>
            </a:endParaRPr>
          </a:p>
        </p:txBody>
      </p:sp>
      <p:pic>
        <p:nvPicPr>
          <p:cNvPr id="3" name="Picture 3"/>
          <p:cNvPicPr>
            <a:picLocks noChangeAspect="1"/>
          </p:cNvPicPr>
          <p:nvPr/>
        </p:nvPicPr>
        <p:blipFill>
          <a:blip r:embed="rId2"/>
          <a:srcRect t="13600" b="26771"/>
          <a:stretch>
            <a:fillRect/>
          </a:stretch>
        </p:blipFill>
        <p:spPr>
          <a:xfrm>
            <a:off x="7116847" y="5294444"/>
            <a:ext cx="11148741" cy="4985832"/>
          </a:xfrm>
          <a:prstGeom prst="rect">
            <a:avLst/>
          </a:prstGeom>
        </p:spPr>
      </p:pic>
      <p:sp>
        <p:nvSpPr>
          <p:cNvPr id="4" name="TextBox 4"/>
          <p:cNvSpPr txBox="1"/>
          <p:nvPr/>
        </p:nvSpPr>
        <p:spPr>
          <a:xfrm>
            <a:off x="1612272" y="647700"/>
            <a:ext cx="4237199" cy="581448"/>
          </a:xfrm>
          <a:prstGeom prst="rect">
            <a:avLst/>
          </a:prstGeom>
        </p:spPr>
        <p:txBody>
          <a:bodyPr wrap="square" lIns="0" tIns="0" rIns="0" bIns="0" rtlCol="0" anchor="t">
            <a:spAutoFit/>
          </a:bodyPr>
          <a:lstStyle/>
          <a:p>
            <a:pPr>
              <a:lnSpc>
                <a:spcPts val="4759"/>
              </a:lnSpc>
            </a:pPr>
            <a:r>
              <a:rPr lang="en-US" sz="3399" dirty="0">
                <a:solidFill>
                  <a:srgbClr val="17A345"/>
                </a:solidFill>
                <a:latin typeface="Open Sauce SemiBold Bold"/>
              </a:rPr>
              <a:t>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56528" y="1580964"/>
            <a:ext cx="11704799" cy="8425640"/>
          </a:xfrm>
          <a:prstGeom prst="rect">
            <a:avLst/>
          </a:prstGeom>
        </p:spPr>
        <p:txBody>
          <a:bodyPr wrap="square" lIns="0" tIns="0" rIns="0" bIns="0" rtlCol="0" anchor="t">
            <a:spAutoFit/>
          </a:bodyPr>
          <a:lstStyle/>
          <a:p>
            <a:pPr>
              <a:lnSpc>
                <a:spcPts val="4620"/>
              </a:lnSpc>
            </a:pPr>
            <a:r>
              <a:rPr lang="en-US" sz="2400" b="1" dirty="0">
                <a:solidFill>
                  <a:srgbClr val="000000"/>
                </a:solidFill>
                <a:latin typeface="Open Sauce" panose="020B0604020202020204" charset="0"/>
              </a:rPr>
              <a:t>2015: L’Accord de Paris</a:t>
            </a:r>
          </a:p>
          <a:p>
            <a:pPr>
              <a:lnSpc>
                <a:spcPts val="3919"/>
              </a:lnSpc>
            </a:pPr>
            <a:r>
              <a:rPr lang="fr-FR" sz="2400" i="1" dirty="0">
                <a:solidFill>
                  <a:srgbClr val="000000"/>
                </a:solidFill>
                <a:latin typeface="Open Sauce" panose="020B0604020202020204" charset="0"/>
              </a:rPr>
              <a:t>Reconnaissant</a:t>
            </a:r>
            <a:r>
              <a:rPr lang="fr-FR" sz="2400" dirty="0">
                <a:solidFill>
                  <a:srgbClr val="000000"/>
                </a:solidFill>
                <a:latin typeface="Open Sauce" panose="020B0604020202020204" charset="0"/>
              </a:rPr>
              <a:t> que le changement climatique est une préoccupation commune de l'humanité, les parties concernées devraient, lorsqu'elles prennent des mesures pour lutter contre le changement climatique, respecter, promouvoir et considérer leurs obligations respectives relatives aux droits de l'homme, au droit à la santé, aux droits des peuples autochtones, des communautés locales, des migrants, des enfants, des personnes handicapées et des personnes en situation de vulnérabilité et du droit au développement, ainsi que l'égalité des sexes, l'autonomisation des femmes et l'équité intergénérationnelle.</a:t>
            </a:r>
          </a:p>
          <a:p>
            <a:pPr>
              <a:lnSpc>
                <a:spcPts val="3919"/>
              </a:lnSpc>
            </a:pPr>
            <a:endParaRPr lang="en-US" sz="2400" dirty="0">
              <a:solidFill>
                <a:srgbClr val="000000"/>
              </a:solidFill>
              <a:latin typeface="Open Sauce" panose="020B0604020202020204" charset="0"/>
            </a:endParaRPr>
          </a:p>
          <a:p>
            <a:pPr>
              <a:lnSpc>
                <a:spcPts val="4480"/>
              </a:lnSpc>
            </a:pPr>
            <a:r>
              <a:rPr lang="en-US" sz="2400" b="1" dirty="0">
                <a:solidFill>
                  <a:srgbClr val="000000"/>
                </a:solidFill>
                <a:latin typeface="Open Sauce" panose="020B0604020202020204" charset="0"/>
              </a:rPr>
              <a:t>80+ Mandats pour le Genre au sein de la CCNUCC </a:t>
            </a:r>
          </a:p>
          <a:p>
            <a:pPr>
              <a:lnSpc>
                <a:spcPts val="4480"/>
              </a:lnSpc>
            </a:pPr>
            <a:r>
              <a:rPr lang="fr-FR" sz="2400" dirty="0">
                <a:solidFill>
                  <a:srgbClr val="000000"/>
                </a:solidFill>
                <a:latin typeface="Open Sauce" panose="020B0604020202020204" charset="0"/>
              </a:rPr>
              <a:t>à travers la technologie, le renforcement des compétences, la finance</a:t>
            </a:r>
          </a:p>
          <a:p>
            <a:pPr>
              <a:lnSpc>
                <a:spcPts val="4480"/>
              </a:lnSpc>
            </a:pPr>
            <a:endParaRPr lang="en-US" sz="2400" dirty="0">
              <a:solidFill>
                <a:srgbClr val="000000"/>
              </a:solidFill>
              <a:latin typeface="Open Sauce" panose="020B0604020202020204" charset="0"/>
            </a:endParaRPr>
          </a:p>
          <a:p>
            <a:pPr>
              <a:lnSpc>
                <a:spcPts val="4620"/>
              </a:lnSpc>
            </a:pPr>
            <a:r>
              <a:rPr lang="fr-FR" sz="2400" b="1" dirty="0">
                <a:solidFill>
                  <a:srgbClr val="000000"/>
                </a:solidFill>
                <a:latin typeface="Open Sauce" panose="020B0604020202020204" charset="0"/>
              </a:rPr>
              <a:t>Programme de travail amélioré de Lima et plan d'action sur le genre</a:t>
            </a:r>
          </a:p>
          <a:p>
            <a:pPr>
              <a:lnSpc>
                <a:spcPts val="4620"/>
              </a:lnSpc>
            </a:pPr>
            <a:r>
              <a:rPr lang="fr-FR" sz="2400" dirty="0">
                <a:solidFill>
                  <a:srgbClr val="000000"/>
                </a:solidFill>
                <a:latin typeface="Open Sauce" panose="020B0604020202020204" charset="0"/>
              </a:rPr>
              <a:t>Adopté</a:t>
            </a:r>
            <a:r>
              <a:rPr lang="en-US" sz="2400" dirty="0">
                <a:solidFill>
                  <a:srgbClr val="000000"/>
                </a:solidFill>
                <a:latin typeface="Open Sauce" panose="020B0604020202020204" charset="0"/>
              </a:rPr>
              <a:t>  at COP25 en 2019</a:t>
            </a:r>
          </a:p>
        </p:txBody>
      </p:sp>
      <p:pic>
        <p:nvPicPr>
          <p:cNvPr id="3" name="Picture 3"/>
          <p:cNvPicPr>
            <a:picLocks noChangeAspect="1"/>
          </p:cNvPicPr>
          <p:nvPr/>
        </p:nvPicPr>
        <p:blipFill>
          <a:blip r:embed="rId3"/>
          <a:srcRect l="5995" t="6679" r="3534" b="10777"/>
          <a:stretch>
            <a:fillRect/>
          </a:stretch>
        </p:blipFill>
        <p:spPr>
          <a:xfrm>
            <a:off x="13913069" y="2640724"/>
            <a:ext cx="3823138" cy="3488121"/>
          </a:xfrm>
          <a:prstGeom prst="rect">
            <a:avLst/>
          </a:prstGeom>
        </p:spPr>
      </p:pic>
      <p:pic>
        <p:nvPicPr>
          <p:cNvPr id="4" name="Picture 4"/>
          <p:cNvPicPr>
            <a:picLocks noChangeAspect="1"/>
          </p:cNvPicPr>
          <p:nvPr/>
        </p:nvPicPr>
        <p:blipFill>
          <a:blip r:embed="rId4"/>
          <a:srcRect/>
          <a:stretch>
            <a:fillRect/>
          </a:stretch>
        </p:blipFill>
        <p:spPr>
          <a:xfrm>
            <a:off x="14294140" y="308186"/>
            <a:ext cx="3060995" cy="2142697"/>
          </a:xfrm>
          <a:prstGeom prst="rect">
            <a:avLst/>
          </a:prstGeom>
        </p:spPr>
      </p:pic>
      <p:pic>
        <p:nvPicPr>
          <p:cNvPr id="5" name="Picture 5"/>
          <p:cNvPicPr>
            <a:picLocks noChangeAspect="1"/>
          </p:cNvPicPr>
          <p:nvPr/>
        </p:nvPicPr>
        <p:blipFill>
          <a:blip r:embed="rId5"/>
          <a:srcRect t="12167" b="24040"/>
          <a:stretch>
            <a:fillRect/>
          </a:stretch>
        </p:blipFill>
        <p:spPr>
          <a:xfrm>
            <a:off x="14211267" y="6295666"/>
            <a:ext cx="3243527" cy="3674043"/>
          </a:xfrm>
          <a:prstGeom prst="rect">
            <a:avLst/>
          </a:prstGeom>
        </p:spPr>
      </p:pic>
      <p:sp>
        <p:nvSpPr>
          <p:cNvPr id="6" name="TextBox 6"/>
          <p:cNvSpPr txBox="1"/>
          <p:nvPr/>
        </p:nvSpPr>
        <p:spPr>
          <a:xfrm>
            <a:off x="1556528" y="341804"/>
            <a:ext cx="12356541" cy="1177438"/>
          </a:xfrm>
          <a:prstGeom prst="rect">
            <a:avLst/>
          </a:prstGeom>
        </p:spPr>
        <p:txBody>
          <a:bodyPr wrap="square" lIns="0" tIns="0" rIns="0" bIns="0" rtlCol="0" anchor="t">
            <a:spAutoFit/>
          </a:bodyPr>
          <a:lstStyle/>
          <a:p>
            <a:pPr>
              <a:lnSpc>
                <a:spcPts val="4759"/>
              </a:lnSpc>
            </a:pPr>
            <a:r>
              <a:rPr lang="fr-FR" sz="3399" dirty="0">
                <a:solidFill>
                  <a:srgbClr val="17A345"/>
                </a:solidFill>
                <a:latin typeface="Open Sauce SemiBold Bold"/>
              </a:rPr>
              <a:t>LE GENRE ET CHANGEMENT CLIMATIQUE DANS LE CADRE DE LA CCNUCC</a:t>
            </a:r>
            <a:endParaRPr lang="en-US" sz="3399" dirty="0">
              <a:solidFill>
                <a:srgbClr val="17A345"/>
              </a:solidFill>
              <a:latin typeface="Open Sauce SemiBold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1485135" y="1894705"/>
            <a:ext cx="15317730" cy="7028655"/>
          </a:xfrm>
          <a:prstGeom prst="rect">
            <a:avLst/>
          </a:prstGeom>
        </p:spPr>
        <p:txBody>
          <a:bodyPr lIns="0" tIns="0" rIns="0" bIns="0" rtlCol="0" anchor="t">
            <a:spAutoFit/>
          </a:bodyPr>
          <a:lstStyle/>
          <a:p>
            <a:pPr>
              <a:lnSpc>
                <a:spcPts val="4620"/>
              </a:lnSpc>
            </a:pPr>
            <a:r>
              <a:rPr lang="fr-FR" sz="3300" dirty="0">
                <a:solidFill>
                  <a:srgbClr val="FFFFFF"/>
                </a:solidFill>
                <a:latin typeface="Open Sauce Bold"/>
              </a:rPr>
              <a:t>D.1 Partager l'expérience et soutenir le renforcement des compétences sur la budgétisation sensible au genre, y compris sur l'intégration de la budgétisation sensible au genre dans les budgets nationaux pour faire avancer les politiques, plans, stratégies et actions climatiques sensibles au genre, le cas échéant</a:t>
            </a:r>
          </a:p>
          <a:p>
            <a:pPr>
              <a:lnSpc>
                <a:spcPts val="4620"/>
              </a:lnSpc>
            </a:pPr>
            <a:endParaRPr lang="en-US" sz="3300" dirty="0">
              <a:solidFill>
                <a:srgbClr val="FFFFFF"/>
              </a:solidFill>
              <a:latin typeface="Open Sauce Bold"/>
            </a:endParaRPr>
          </a:p>
          <a:p>
            <a:pPr>
              <a:lnSpc>
                <a:spcPts val="4620"/>
              </a:lnSpc>
            </a:pPr>
            <a:r>
              <a:rPr lang="fr-FR" sz="3300" dirty="0">
                <a:solidFill>
                  <a:srgbClr val="FFFFFF"/>
                </a:solidFill>
                <a:latin typeface="Open Sauce Bold"/>
              </a:rPr>
              <a:t>D.2 Sensibiliser sur les soutiens financier et technique disponibles pour promouvoir le renforcement de l'intégration du genre dans les politiques, plans, stratégies et actions climatiques, le cas échéant, y compris les bonnes pratiques pour faciliter l'accès au financement climatique pour les organisations féminines locales, les peuples autochtones et les collectivités locales</a:t>
            </a:r>
            <a:endParaRPr lang="en-US" sz="3300" dirty="0">
              <a:solidFill>
                <a:srgbClr val="FFFFFF"/>
              </a:solidFill>
              <a:latin typeface="Open Sauce Bold"/>
            </a:endParaRPr>
          </a:p>
        </p:txBody>
      </p:sp>
      <p:sp>
        <p:nvSpPr>
          <p:cNvPr id="3" name="TextBox 3"/>
          <p:cNvSpPr txBox="1"/>
          <p:nvPr/>
        </p:nvSpPr>
        <p:spPr>
          <a:xfrm>
            <a:off x="1501452" y="568742"/>
            <a:ext cx="10385748" cy="1177438"/>
          </a:xfrm>
          <a:prstGeom prst="rect">
            <a:avLst/>
          </a:prstGeom>
        </p:spPr>
        <p:txBody>
          <a:bodyPr wrap="square" lIns="0" tIns="0" rIns="0" bIns="0" rtlCol="0" anchor="t">
            <a:spAutoFit/>
          </a:bodyPr>
          <a:lstStyle/>
          <a:p>
            <a:pPr>
              <a:lnSpc>
                <a:spcPts val="4759"/>
              </a:lnSpc>
            </a:pPr>
            <a:r>
              <a:rPr lang="fr-FR" sz="3399" dirty="0">
                <a:solidFill>
                  <a:srgbClr val="17A345"/>
                </a:solidFill>
                <a:latin typeface="Open Sauce SemiBold Bold"/>
              </a:rPr>
              <a:t>ACTIVITÉS DU PLAN D'ACTION POUR </a:t>
            </a:r>
          </a:p>
          <a:p>
            <a:pPr>
              <a:lnSpc>
                <a:spcPts val="4759"/>
              </a:lnSpc>
            </a:pPr>
            <a:r>
              <a:rPr lang="fr-FR" sz="3399" dirty="0">
                <a:solidFill>
                  <a:srgbClr val="17A345"/>
                </a:solidFill>
                <a:latin typeface="Open Sauce SemiBold Bold"/>
              </a:rPr>
              <a:t>L’EGALITE ENTRE LES SEXES</a:t>
            </a:r>
            <a:endParaRPr lang="en-US" sz="3399" dirty="0">
              <a:solidFill>
                <a:srgbClr val="17A345"/>
              </a:solidFill>
              <a:latin typeface="Open Sauce SemiBold Bold"/>
            </a:endParaRPr>
          </a:p>
        </p:txBody>
      </p:sp>
      <p:sp>
        <p:nvSpPr>
          <p:cNvPr id="4" name="TextBox 4"/>
          <p:cNvSpPr txBox="1"/>
          <p:nvPr/>
        </p:nvSpPr>
        <p:spPr>
          <a:xfrm>
            <a:off x="1501452" y="9071885"/>
            <a:ext cx="15446479" cy="1041824"/>
          </a:xfrm>
          <a:prstGeom prst="rect">
            <a:avLst/>
          </a:prstGeom>
        </p:spPr>
        <p:txBody>
          <a:bodyPr wrap="square" lIns="0" tIns="0" rIns="0" bIns="0" rtlCol="0" anchor="t">
            <a:spAutoFit/>
          </a:bodyPr>
          <a:lstStyle/>
          <a:p>
            <a:pPr>
              <a:lnSpc>
                <a:spcPts val="4199"/>
              </a:lnSpc>
            </a:pPr>
            <a:r>
              <a:rPr lang="fr-FR" sz="2999" dirty="0">
                <a:solidFill>
                  <a:srgbClr val="FFFFFF"/>
                </a:solidFill>
                <a:latin typeface="Open Sans Light"/>
              </a:rPr>
              <a:t>Les parties, le secrétariat et les organisations concernés ont tous des responsabilités et des opportunités telles que des propositions et une réunion de groupe d'experts.</a:t>
            </a:r>
            <a:endParaRPr lang="en-US" sz="2999" dirty="0">
              <a:solidFill>
                <a:srgbClr val="FFFFFF"/>
              </a:solidFill>
              <a:latin typeface="Open Sans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502" b="1824"/>
          <a:stretch>
            <a:fillRect/>
          </a:stretch>
        </p:blipFill>
        <p:spPr>
          <a:xfrm>
            <a:off x="887694" y="2074991"/>
            <a:ext cx="3664388" cy="2099541"/>
          </a:xfrm>
          <a:prstGeom prst="rect">
            <a:avLst/>
          </a:prstGeom>
        </p:spPr>
      </p:pic>
      <p:pic>
        <p:nvPicPr>
          <p:cNvPr id="3" name="Picture 3"/>
          <p:cNvPicPr>
            <a:picLocks noChangeAspect="1"/>
          </p:cNvPicPr>
          <p:nvPr/>
        </p:nvPicPr>
        <p:blipFill>
          <a:blip r:embed="rId3"/>
          <a:srcRect/>
          <a:stretch>
            <a:fillRect/>
          </a:stretch>
        </p:blipFill>
        <p:spPr>
          <a:xfrm>
            <a:off x="1199330" y="7787167"/>
            <a:ext cx="3514999" cy="2217153"/>
          </a:xfrm>
          <a:prstGeom prst="rect">
            <a:avLst/>
          </a:prstGeom>
        </p:spPr>
      </p:pic>
      <p:sp>
        <p:nvSpPr>
          <p:cNvPr id="4" name="TextBox 4"/>
          <p:cNvSpPr txBox="1"/>
          <p:nvPr/>
        </p:nvSpPr>
        <p:spPr>
          <a:xfrm>
            <a:off x="5459655" y="8607910"/>
            <a:ext cx="11075745" cy="1129605"/>
          </a:xfrm>
          <a:prstGeom prst="rect">
            <a:avLst/>
          </a:prstGeom>
        </p:spPr>
        <p:txBody>
          <a:bodyPr wrap="square" lIns="0" tIns="0" rIns="0" bIns="0" rtlCol="0" anchor="t">
            <a:spAutoFit/>
          </a:bodyPr>
          <a:lstStyle/>
          <a:p>
            <a:pPr>
              <a:lnSpc>
                <a:spcPts val="4620"/>
              </a:lnSpc>
            </a:pPr>
            <a:r>
              <a:rPr lang="fr-FR" sz="3300" dirty="0">
                <a:solidFill>
                  <a:srgbClr val="000000"/>
                </a:solidFill>
                <a:latin typeface="Open Sauce"/>
              </a:rPr>
              <a:t>8,4 milliards engagés dans 173 projets, 68 en Afrique</a:t>
            </a:r>
          </a:p>
          <a:p>
            <a:pPr>
              <a:lnSpc>
                <a:spcPts val="4620"/>
              </a:lnSpc>
            </a:pPr>
            <a:r>
              <a:rPr lang="fr-FR" sz="3300" dirty="0">
                <a:solidFill>
                  <a:srgbClr val="000000"/>
                </a:solidFill>
                <a:latin typeface="Open Sauce"/>
              </a:rPr>
              <a:t>~50 entités avec accès direct (nationales)</a:t>
            </a:r>
            <a:endParaRPr lang="en-US" sz="3300" dirty="0">
              <a:solidFill>
                <a:srgbClr val="000000"/>
              </a:solidFill>
              <a:latin typeface="Open Sauce"/>
            </a:endParaRPr>
          </a:p>
        </p:txBody>
      </p:sp>
      <p:pic>
        <p:nvPicPr>
          <p:cNvPr id="5" name="Picture 5"/>
          <p:cNvPicPr>
            <a:picLocks noChangeAspect="1"/>
          </p:cNvPicPr>
          <p:nvPr/>
        </p:nvPicPr>
        <p:blipFill>
          <a:blip r:embed="rId4"/>
          <a:srcRect/>
          <a:stretch>
            <a:fillRect/>
          </a:stretch>
        </p:blipFill>
        <p:spPr>
          <a:xfrm>
            <a:off x="1550986" y="4531903"/>
            <a:ext cx="2197459" cy="2567223"/>
          </a:xfrm>
          <a:prstGeom prst="rect">
            <a:avLst/>
          </a:prstGeom>
        </p:spPr>
      </p:pic>
      <p:sp>
        <p:nvSpPr>
          <p:cNvPr id="6" name="TextBox 6"/>
          <p:cNvSpPr txBox="1"/>
          <p:nvPr/>
        </p:nvSpPr>
        <p:spPr>
          <a:xfrm>
            <a:off x="5464137" y="2257734"/>
            <a:ext cx="8346829" cy="1216283"/>
          </a:xfrm>
          <a:prstGeom prst="rect">
            <a:avLst/>
          </a:prstGeom>
        </p:spPr>
        <p:txBody>
          <a:bodyPr lIns="0" tIns="0" rIns="0" bIns="0" rtlCol="0" anchor="t">
            <a:spAutoFit/>
          </a:bodyPr>
          <a:lstStyle/>
          <a:p>
            <a:pPr>
              <a:lnSpc>
                <a:spcPts val="4896"/>
              </a:lnSpc>
            </a:pPr>
            <a:r>
              <a:rPr lang="fr-FR" sz="2967" dirty="0">
                <a:solidFill>
                  <a:srgbClr val="000000"/>
                </a:solidFill>
                <a:latin typeface="Open Sauce"/>
              </a:rPr>
              <a:t>814 millions engagés dans 118 projets</a:t>
            </a:r>
          </a:p>
          <a:p>
            <a:pPr>
              <a:lnSpc>
                <a:spcPts val="4896"/>
              </a:lnSpc>
            </a:pPr>
            <a:r>
              <a:rPr lang="en-US" sz="2967" dirty="0">
                <a:solidFill>
                  <a:srgbClr val="000000"/>
                </a:solidFill>
                <a:latin typeface="Open Sauce"/>
              </a:rPr>
              <a:t>+30 </a:t>
            </a:r>
            <a:r>
              <a:rPr lang="fr-FR" sz="2967" dirty="0">
                <a:solidFill>
                  <a:srgbClr val="000000"/>
                </a:solidFill>
                <a:latin typeface="Open Sauce"/>
              </a:rPr>
              <a:t>Entités nationales d’exécution (ENE)</a:t>
            </a:r>
          </a:p>
        </p:txBody>
      </p:sp>
      <p:sp>
        <p:nvSpPr>
          <p:cNvPr id="7" name="TextBox 7"/>
          <p:cNvSpPr txBox="1"/>
          <p:nvPr/>
        </p:nvSpPr>
        <p:spPr>
          <a:xfrm>
            <a:off x="1305034" y="704638"/>
            <a:ext cx="10505965" cy="561885"/>
          </a:xfrm>
          <a:prstGeom prst="rect">
            <a:avLst/>
          </a:prstGeom>
        </p:spPr>
        <p:txBody>
          <a:bodyPr wrap="square" lIns="0" tIns="0" rIns="0" bIns="0" rtlCol="0" anchor="t">
            <a:spAutoFit/>
          </a:bodyPr>
          <a:lstStyle/>
          <a:p>
            <a:pPr>
              <a:lnSpc>
                <a:spcPts val="4759"/>
              </a:lnSpc>
            </a:pPr>
            <a:r>
              <a:rPr lang="en-US" sz="3399" dirty="0">
                <a:solidFill>
                  <a:srgbClr val="17A345"/>
                </a:solidFill>
                <a:latin typeface="Open Sauce SemiBold Bold"/>
              </a:rPr>
              <a:t>FONDS POUR LE CIMAT SOUS LA CCNUCC</a:t>
            </a:r>
          </a:p>
        </p:txBody>
      </p:sp>
      <p:sp>
        <p:nvSpPr>
          <p:cNvPr id="8" name="TextBox 8"/>
          <p:cNvSpPr txBox="1"/>
          <p:nvPr/>
        </p:nvSpPr>
        <p:spPr>
          <a:xfrm>
            <a:off x="5459655" y="4465228"/>
            <a:ext cx="11421105" cy="3716274"/>
          </a:xfrm>
          <a:prstGeom prst="rect">
            <a:avLst/>
          </a:prstGeom>
        </p:spPr>
        <p:txBody>
          <a:bodyPr lIns="0" tIns="0" rIns="0" bIns="0" rtlCol="0" anchor="t">
            <a:spAutoFit/>
          </a:bodyPr>
          <a:lstStyle/>
          <a:p>
            <a:pPr>
              <a:lnSpc>
                <a:spcPts val="4896"/>
              </a:lnSpc>
            </a:pPr>
            <a:r>
              <a:rPr lang="fr-FR" sz="2967" dirty="0">
                <a:solidFill>
                  <a:srgbClr val="000000"/>
                </a:solidFill>
                <a:latin typeface="Open Sauce"/>
              </a:rPr>
              <a:t>Fonds pour les pays les moins avancés et Fonds spécial pour le changement climatique : plus de 2 milliards de dollars engagés</a:t>
            </a:r>
          </a:p>
          <a:p>
            <a:pPr>
              <a:lnSpc>
                <a:spcPts val="4896"/>
              </a:lnSpc>
            </a:pPr>
            <a:endParaRPr lang="fr-FR" sz="2967" dirty="0">
              <a:solidFill>
                <a:srgbClr val="000000"/>
              </a:solidFill>
              <a:latin typeface="Open Sauce"/>
            </a:endParaRPr>
          </a:p>
          <a:p>
            <a:pPr>
              <a:lnSpc>
                <a:spcPts val="4896"/>
              </a:lnSpc>
            </a:pPr>
            <a:r>
              <a:rPr lang="fr-FR" sz="3497" dirty="0">
                <a:solidFill>
                  <a:srgbClr val="000000"/>
                </a:solidFill>
                <a:latin typeface="Open Sauce"/>
              </a:rPr>
              <a:t>Plus de 1 000 projets d'atténuation dans 160 pays :</a:t>
            </a:r>
          </a:p>
          <a:p>
            <a:pPr>
              <a:lnSpc>
                <a:spcPts val="4896"/>
              </a:lnSpc>
            </a:pPr>
            <a:r>
              <a:rPr lang="fr-FR" sz="3497" dirty="0">
                <a:solidFill>
                  <a:srgbClr val="000000"/>
                </a:solidFill>
                <a:latin typeface="Open Sauce"/>
              </a:rPr>
              <a:t>4,2 milliards de dollars engagés</a:t>
            </a:r>
            <a:endParaRPr lang="en-US" sz="3497" dirty="0">
              <a:solidFill>
                <a:srgbClr val="000000"/>
              </a:solidFill>
              <a:latin typeface="Open Sauc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814032" y="2506025"/>
            <a:ext cx="7599074" cy="6956007"/>
          </a:xfrm>
          <a:prstGeom prst="rect">
            <a:avLst/>
          </a:prstGeom>
        </p:spPr>
        <p:txBody>
          <a:bodyPr lIns="0" tIns="0" rIns="0" bIns="0" rtlCol="0" anchor="t">
            <a:spAutoFit/>
          </a:bodyPr>
          <a:lstStyle/>
          <a:p>
            <a:pPr>
              <a:lnSpc>
                <a:spcPts val="4214"/>
              </a:lnSpc>
            </a:pPr>
            <a:r>
              <a:rPr lang="fr-FR" sz="3010" dirty="0">
                <a:solidFill>
                  <a:srgbClr val="FFFFFF"/>
                </a:solidFill>
                <a:latin typeface="Open Sauce"/>
              </a:rPr>
              <a:t>« Le Fonds et ses partenaires d'exécution s'efforceront de défendre les droits des femmes en tant que droits humains universels et d'atteindre l'objectif de l'égalité des sexes, l'autonomisation des femmes et des filles et l'égalité de traitement des personnes sans distinction de sexe, y compris l'égalité des chances d'accès au Fonds des ressources et services, dans toutes les opérations du Fonds grâce à une approche d'intégration de la dimension de genre. »</a:t>
            </a:r>
            <a:endParaRPr lang="en-US" sz="3010" dirty="0">
              <a:solidFill>
                <a:srgbClr val="FFFFFF"/>
              </a:solidFill>
              <a:latin typeface="Open Sauce"/>
            </a:endParaRPr>
          </a:p>
        </p:txBody>
      </p:sp>
      <p:sp>
        <p:nvSpPr>
          <p:cNvPr id="3" name="AutoShape 3"/>
          <p:cNvSpPr/>
          <p:nvPr/>
        </p:nvSpPr>
        <p:spPr>
          <a:xfrm rot="-5399999">
            <a:off x="5439605" y="5655107"/>
            <a:ext cx="6298164" cy="0"/>
          </a:xfrm>
          <a:prstGeom prst="line">
            <a:avLst/>
          </a:prstGeom>
          <a:ln w="47625" cap="rnd">
            <a:solidFill>
              <a:srgbClr val="17A345"/>
            </a:solidFill>
            <a:prstDash val="solid"/>
            <a:headEnd type="none" w="sm" len="sm"/>
            <a:tailEnd type="none" w="sm" len="sm"/>
          </a:ln>
        </p:spPr>
      </p:sp>
      <p:sp>
        <p:nvSpPr>
          <p:cNvPr id="4" name="TextBox 4"/>
          <p:cNvSpPr txBox="1"/>
          <p:nvPr/>
        </p:nvSpPr>
        <p:spPr>
          <a:xfrm>
            <a:off x="1981200" y="740487"/>
            <a:ext cx="4268647" cy="1177438"/>
          </a:xfrm>
          <a:prstGeom prst="rect">
            <a:avLst/>
          </a:prstGeom>
        </p:spPr>
        <p:txBody>
          <a:bodyPr lIns="0" tIns="0" rIns="0" bIns="0" rtlCol="0" anchor="t">
            <a:spAutoFit/>
          </a:bodyPr>
          <a:lstStyle/>
          <a:p>
            <a:pPr>
              <a:lnSpc>
                <a:spcPts val="4759"/>
              </a:lnSpc>
            </a:pPr>
            <a:r>
              <a:rPr lang="en-US" sz="3399" dirty="0">
                <a:solidFill>
                  <a:srgbClr val="17A345"/>
                </a:solidFill>
                <a:latin typeface="Open Sauce SemiBold Bold"/>
              </a:rPr>
              <a:t>FONDS POUR L’ADAPTATION </a:t>
            </a:r>
          </a:p>
        </p:txBody>
      </p:sp>
      <p:sp>
        <p:nvSpPr>
          <p:cNvPr id="5" name="TextBox 5"/>
          <p:cNvSpPr txBox="1"/>
          <p:nvPr/>
        </p:nvSpPr>
        <p:spPr>
          <a:xfrm>
            <a:off x="10668000" y="740487"/>
            <a:ext cx="6556044" cy="1792991"/>
          </a:xfrm>
          <a:prstGeom prst="rect">
            <a:avLst/>
          </a:prstGeom>
        </p:spPr>
        <p:txBody>
          <a:bodyPr lIns="0" tIns="0" rIns="0" bIns="0" rtlCol="0" anchor="t">
            <a:spAutoFit/>
          </a:bodyPr>
          <a:lstStyle/>
          <a:p>
            <a:pPr>
              <a:lnSpc>
                <a:spcPts val="4759"/>
              </a:lnSpc>
            </a:pPr>
            <a:r>
              <a:rPr lang="en-US" sz="3399" dirty="0">
                <a:solidFill>
                  <a:srgbClr val="17A345"/>
                </a:solidFill>
                <a:latin typeface="Open Sauce SemiBold Bold"/>
              </a:rPr>
              <a:t>FONDS VERT POUR LE CLIMAT</a:t>
            </a:r>
          </a:p>
          <a:p>
            <a:pPr>
              <a:lnSpc>
                <a:spcPts val="4759"/>
              </a:lnSpc>
            </a:pPr>
            <a:endParaRPr lang="en-US" sz="3399" dirty="0">
              <a:solidFill>
                <a:srgbClr val="17A345"/>
              </a:solidFill>
              <a:latin typeface="Open Sauce SemiBold Bold"/>
            </a:endParaRPr>
          </a:p>
        </p:txBody>
      </p:sp>
      <p:sp>
        <p:nvSpPr>
          <p:cNvPr id="6" name="TextBox 6"/>
          <p:cNvSpPr txBox="1"/>
          <p:nvPr/>
        </p:nvSpPr>
        <p:spPr>
          <a:xfrm>
            <a:off x="8868576" y="2007050"/>
            <a:ext cx="8531048" cy="7494552"/>
          </a:xfrm>
          <a:prstGeom prst="rect">
            <a:avLst/>
          </a:prstGeom>
        </p:spPr>
        <p:txBody>
          <a:bodyPr lIns="0" tIns="0" rIns="0" bIns="0" rtlCol="0" anchor="t">
            <a:spAutoFit/>
          </a:bodyPr>
          <a:lstStyle/>
          <a:p>
            <a:pPr>
              <a:lnSpc>
                <a:spcPts val="4211"/>
              </a:lnSpc>
            </a:pPr>
            <a:r>
              <a:rPr lang="fr-FR" sz="3008" dirty="0">
                <a:solidFill>
                  <a:srgbClr val="FFFFFF"/>
                </a:solidFill>
                <a:latin typeface="Open Sauce"/>
              </a:rPr>
              <a:t>« Les considérations relatives à l'égalité des genres devraient être intégrées dans l'ensemble du cycle de projet pour améliorer l'efficacité des interventions d'atténuation et d'adaptation au changement climatique, et garantir que des co-bénéfices liés au genre soient obtenus ... L'intégration du genre est fondamentale pour tout projet</a:t>
            </a:r>
          </a:p>
          <a:p>
            <a:pPr>
              <a:lnSpc>
                <a:spcPts val="4211"/>
              </a:lnSpc>
            </a:pPr>
            <a:r>
              <a:rPr lang="fr-FR" sz="3008" dirty="0">
                <a:solidFill>
                  <a:srgbClr val="FFFFFF"/>
                </a:solidFill>
                <a:latin typeface="Open Sauce"/>
              </a:rPr>
              <a:t>d’intervention et ne</a:t>
            </a:r>
          </a:p>
          <a:p>
            <a:pPr>
              <a:lnSpc>
                <a:spcPts val="4211"/>
              </a:lnSpc>
            </a:pPr>
            <a:r>
              <a:rPr lang="fr-FR" sz="3008" dirty="0">
                <a:solidFill>
                  <a:srgbClr val="FFFFFF"/>
                </a:solidFill>
                <a:latin typeface="Open Sauce"/>
              </a:rPr>
              <a:t>Signifie pas forcément</a:t>
            </a:r>
          </a:p>
          <a:p>
            <a:pPr>
              <a:lnSpc>
                <a:spcPts val="4211"/>
              </a:lnSpc>
            </a:pPr>
            <a:r>
              <a:rPr lang="fr-FR" sz="3008" dirty="0">
                <a:solidFill>
                  <a:srgbClr val="FFFFFF"/>
                </a:solidFill>
                <a:latin typeface="Open Sauce"/>
              </a:rPr>
              <a:t>coûts additionnels - En réalité,</a:t>
            </a:r>
          </a:p>
          <a:p>
            <a:pPr>
              <a:lnSpc>
                <a:spcPts val="4211"/>
              </a:lnSpc>
            </a:pPr>
            <a:r>
              <a:rPr lang="fr-FR" sz="3008" dirty="0">
                <a:solidFill>
                  <a:srgbClr val="FFFFFF"/>
                </a:solidFill>
                <a:latin typeface="Open Sauce"/>
              </a:rPr>
              <a:t>l’intégration du genre</a:t>
            </a:r>
          </a:p>
          <a:p>
            <a:pPr>
              <a:lnSpc>
                <a:spcPts val="4211"/>
              </a:lnSpc>
            </a:pPr>
            <a:r>
              <a:rPr lang="fr-FR" sz="3008" dirty="0">
                <a:solidFill>
                  <a:srgbClr val="FFFFFF"/>
                </a:solidFill>
                <a:latin typeface="Open Sauce"/>
              </a:rPr>
              <a:t>rend les interventions sur </a:t>
            </a:r>
          </a:p>
          <a:p>
            <a:pPr>
              <a:lnSpc>
                <a:spcPts val="4211"/>
              </a:lnSpc>
            </a:pPr>
            <a:r>
              <a:rPr lang="fr-FR" sz="3008" dirty="0">
                <a:solidFill>
                  <a:srgbClr val="FFFFFF"/>
                </a:solidFill>
                <a:latin typeface="Open Sauce"/>
              </a:rPr>
              <a:t>le climat plus efficace. »</a:t>
            </a:r>
            <a:endParaRPr lang="en-US" sz="3008" dirty="0">
              <a:solidFill>
                <a:srgbClr val="FFFFFF"/>
              </a:solidFill>
              <a:latin typeface="Open Sauce"/>
            </a:endParaRPr>
          </a:p>
        </p:txBody>
      </p:sp>
      <p:pic>
        <p:nvPicPr>
          <p:cNvPr id="7" name="Picture 7"/>
          <p:cNvPicPr>
            <a:picLocks noChangeAspect="1"/>
          </p:cNvPicPr>
          <p:nvPr/>
        </p:nvPicPr>
        <p:blipFill>
          <a:blip r:embed="rId3"/>
          <a:srcRect/>
          <a:stretch>
            <a:fillRect/>
          </a:stretch>
        </p:blipFill>
        <p:spPr>
          <a:xfrm>
            <a:off x="14507005" y="5754326"/>
            <a:ext cx="3285155" cy="42252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94342" y="2006013"/>
            <a:ext cx="12630668" cy="1719510"/>
          </a:xfrm>
          <a:prstGeom prst="rect">
            <a:avLst/>
          </a:prstGeom>
        </p:spPr>
        <p:txBody>
          <a:bodyPr lIns="0" tIns="0" rIns="0" bIns="0" rtlCol="0" anchor="t">
            <a:spAutoFit/>
          </a:bodyPr>
          <a:lstStyle/>
          <a:p>
            <a:pPr>
              <a:lnSpc>
                <a:spcPts val="4620"/>
              </a:lnSpc>
            </a:pPr>
            <a:r>
              <a:rPr lang="fr-FR" sz="3300" dirty="0">
                <a:solidFill>
                  <a:srgbClr val="000000"/>
                </a:solidFill>
                <a:latin typeface="Open Sauce Bold"/>
              </a:rPr>
              <a:t>POINTS FOCAUX NATIONAUX SUR LE GENRE ET LE CHANGEMENT CLIMATIQUE</a:t>
            </a:r>
          </a:p>
          <a:p>
            <a:pPr>
              <a:lnSpc>
                <a:spcPts val="4620"/>
              </a:lnSpc>
            </a:pPr>
            <a:endParaRPr lang="en-US" sz="3300" dirty="0">
              <a:solidFill>
                <a:srgbClr val="000000"/>
              </a:solidFill>
              <a:latin typeface="Open Sauce Bold"/>
            </a:endParaRPr>
          </a:p>
        </p:txBody>
      </p:sp>
      <p:sp>
        <p:nvSpPr>
          <p:cNvPr id="3" name="TextBox 3"/>
          <p:cNvSpPr txBox="1"/>
          <p:nvPr/>
        </p:nvSpPr>
        <p:spPr>
          <a:xfrm>
            <a:off x="1594342" y="1087194"/>
            <a:ext cx="2896262" cy="581448"/>
          </a:xfrm>
          <a:prstGeom prst="rect">
            <a:avLst/>
          </a:prstGeom>
        </p:spPr>
        <p:txBody>
          <a:bodyPr lIns="0" tIns="0" rIns="0" bIns="0" rtlCol="0" anchor="t">
            <a:spAutoFit/>
          </a:bodyPr>
          <a:lstStyle/>
          <a:p>
            <a:pPr>
              <a:lnSpc>
                <a:spcPts val="4759"/>
              </a:lnSpc>
            </a:pPr>
            <a:r>
              <a:rPr lang="en-US" sz="3399">
                <a:solidFill>
                  <a:srgbClr val="17A345"/>
                </a:solidFill>
                <a:latin typeface="Open Sauce SemiBold Bold"/>
              </a:rPr>
              <a:t>RESOURCES </a:t>
            </a:r>
          </a:p>
        </p:txBody>
      </p:sp>
      <p:sp>
        <p:nvSpPr>
          <p:cNvPr id="4" name="TextBox 4"/>
          <p:cNvSpPr txBox="1"/>
          <p:nvPr/>
        </p:nvSpPr>
        <p:spPr>
          <a:xfrm>
            <a:off x="1630201" y="3301962"/>
            <a:ext cx="14366381" cy="3412409"/>
          </a:xfrm>
          <a:prstGeom prst="rect">
            <a:avLst/>
          </a:prstGeom>
        </p:spPr>
        <p:txBody>
          <a:bodyPr wrap="square" lIns="0" tIns="0" rIns="0" bIns="0" rtlCol="0" anchor="t">
            <a:spAutoFit/>
          </a:bodyPr>
          <a:lstStyle/>
          <a:p>
            <a:pPr>
              <a:lnSpc>
                <a:spcPts val="4480"/>
              </a:lnSpc>
            </a:pPr>
            <a:r>
              <a:rPr lang="en-US" sz="3200" dirty="0" err="1">
                <a:solidFill>
                  <a:srgbClr val="000000"/>
                </a:solidFill>
                <a:latin typeface="Open Sauce"/>
              </a:rPr>
              <a:t>Bénin</a:t>
            </a:r>
            <a:r>
              <a:rPr lang="en-US" sz="3200" dirty="0">
                <a:solidFill>
                  <a:srgbClr val="000000"/>
                </a:solidFill>
                <a:latin typeface="Open Sauce"/>
              </a:rPr>
              <a:t> | Burkina Faso | Burundi | Cameroun | </a:t>
            </a:r>
            <a:r>
              <a:rPr lang="en-US" sz="3200" dirty="0" err="1">
                <a:solidFill>
                  <a:srgbClr val="000000"/>
                </a:solidFill>
                <a:latin typeface="Open Sauce"/>
              </a:rPr>
              <a:t>République</a:t>
            </a:r>
            <a:r>
              <a:rPr lang="en-US" sz="3200" dirty="0">
                <a:solidFill>
                  <a:srgbClr val="000000"/>
                </a:solidFill>
                <a:latin typeface="Open Sauce"/>
              </a:rPr>
              <a:t> </a:t>
            </a:r>
            <a:r>
              <a:rPr lang="en-US" sz="3200" dirty="0" err="1">
                <a:solidFill>
                  <a:srgbClr val="000000"/>
                </a:solidFill>
                <a:latin typeface="Open Sauce"/>
              </a:rPr>
              <a:t>centrafricaine</a:t>
            </a:r>
            <a:r>
              <a:rPr lang="en-US" sz="3200" dirty="0">
                <a:solidFill>
                  <a:srgbClr val="000000"/>
                </a:solidFill>
                <a:latin typeface="Open Sauce"/>
              </a:rPr>
              <a:t> | Tchad | </a:t>
            </a:r>
            <a:r>
              <a:rPr lang="en-US" sz="3200" dirty="0" err="1">
                <a:solidFill>
                  <a:srgbClr val="000000"/>
                </a:solidFill>
                <a:latin typeface="Open Sauce"/>
              </a:rPr>
              <a:t>Comores</a:t>
            </a:r>
            <a:r>
              <a:rPr lang="en-US" sz="3200" dirty="0">
                <a:solidFill>
                  <a:srgbClr val="000000"/>
                </a:solidFill>
                <a:latin typeface="Open Sauce"/>
              </a:rPr>
              <a:t> | </a:t>
            </a:r>
            <a:r>
              <a:rPr lang="en-US" sz="3200" dirty="0" err="1">
                <a:solidFill>
                  <a:srgbClr val="000000"/>
                </a:solidFill>
                <a:latin typeface="Open Sauce"/>
              </a:rPr>
              <a:t>Congolais</a:t>
            </a:r>
            <a:r>
              <a:rPr lang="en-US" sz="3200" dirty="0">
                <a:solidFill>
                  <a:srgbClr val="000000"/>
                </a:solidFill>
                <a:latin typeface="Open Sauce"/>
              </a:rPr>
              <a:t> | Côte d'Ivoire | </a:t>
            </a:r>
            <a:r>
              <a:rPr lang="en-US" sz="3200" dirty="0" err="1">
                <a:solidFill>
                  <a:srgbClr val="000000"/>
                </a:solidFill>
                <a:latin typeface="Open Sauce"/>
              </a:rPr>
              <a:t>République</a:t>
            </a:r>
            <a:r>
              <a:rPr lang="en-US" sz="3200" dirty="0">
                <a:solidFill>
                  <a:srgbClr val="000000"/>
                </a:solidFill>
                <a:latin typeface="Open Sauce"/>
              </a:rPr>
              <a:t> </a:t>
            </a:r>
            <a:r>
              <a:rPr lang="en-US" sz="3200" dirty="0" err="1">
                <a:solidFill>
                  <a:srgbClr val="000000"/>
                </a:solidFill>
                <a:latin typeface="Open Sauce"/>
              </a:rPr>
              <a:t>démocratique</a:t>
            </a:r>
            <a:r>
              <a:rPr lang="en-US" sz="3200" dirty="0">
                <a:solidFill>
                  <a:srgbClr val="000000"/>
                </a:solidFill>
                <a:latin typeface="Open Sauce"/>
              </a:rPr>
              <a:t> du Congo | Swaziland | </a:t>
            </a:r>
            <a:r>
              <a:rPr lang="en-US" sz="3200" dirty="0" err="1">
                <a:solidFill>
                  <a:srgbClr val="000000"/>
                </a:solidFill>
                <a:latin typeface="Open Sauce"/>
              </a:rPr>
              <a:t>Éthiopie</a:t>
            </a:r>
            <a:r>
              <a:rPr lang="en-US" sz="3200" dirty="0">
                <a:solidFill>
                  <a:srgbClr val="000000"/>
                </a:solidFill>
                <a:latin typeface="Open Sauce"/>
              </a:rPr>
              <a:t> | Gabon | </a:t>
            </a:r>
            <a:r>
              <a:rPr lang="en-US" sz="3200" dirty="0" err="1">
                <a:solidFill>
                  <a:srgbClr val="000000"/>
                </a:solidFill>
                <a:latin typeface="Open Sauce"/>
              </a:rPr>
              <a:t>Guinée</a:t>
            </a:r>
            <a:r>
              <a:rPr lang="en-US" sz="3200" dirty="0">
                <a:solidFill>
                  <a:srgbClr val="000000"/>
                </a:solidFill>
                <a:latin typeface="Open Sauce"/>
              </a:rPr>
              <a:t> | </a:t>
            </a:r>
            <a:r>
              <a:rPr lang="en-US" sz="3200" dirty="0" err="1">
                <a:solidFill>
                  <a:srgbClr val="000000"/>
                </a:solidFill>
                <a:latin typeface="Open Sauce"/>
              </a:rPr>
              <a:t>Libéria</a:t>
            </a:r>
            <a:r>
              <a:rPr lang="en-US" sz="3200" dirty="0">
                <a:solidFill>
                  <a:srgbClr val="000000"/>
                </a:solidFill>
                <a:latin typeface="Open Sauce"/>
              </a:rPr>
              <a:t> | Madagascar | Malawi | </a:t>
            </a:r>
            <a:r>
              <a:rPr lang="en-US" sz="3200" dirty="0" err="1">
                <a:solidFill>
                  <a:srgbClr val="000000"/>
                </a:solidFill>
                <a:latin typeface="Open Sauce"/>
              </a:rPr>
              <a:t>Mauritanie</a:t>
            </a:r>
            <a:r>
              <a:rPr lang="en-US" sz="3200" dirty="0">
                <a:solidFill>
                  <a:srgbClr val="000000"/>
                </a:solidFill>
                <a:latin typeface="Open Sauce"/>
              </a:rPr>
              <a:t> | Mozambique | </a:t>
            </a:r>
            <a:r>
              <a:rPr lang="en-US" sz="3200" dirty="0" err="1">
                <a:solidFill>
                  <a:srgbClr val="000000"/>
                </a:solidFill>
                <a:latin typeface="Open Sauce"/>
              </a:rPr>
              <a:t>Namibie</a:t>
            </a:r>
            <a:r>
              <a:rPr lang="en-US" sz="3200" dirty="0">
                <a:solidFill>
                  <a:srgbClr val="000000"/>
                </a:solidFill>
                <a:latin typeface="Open Sauce"/>
              </a:rPr>
              <a:t> | Niger | </a:t>
            </a:r>
            <a:r>
              <a:rPr lang="en-US" sz="3200" dirty="0" err="1">
                <a:solidFill>
                  <a:srgbClr val="000000"/>
                </a:solidFill>
                <a:latin typeface="Open Sauce"/>
              </a:rPr>
              <a:t>Nigéria</a:t>
            </a:r>
            <a:r>
              <a:rPr lang="en-US" sz="3200" dirty="0">
                <a:solidFill>
                  <a:srgbClr val="000000"/>
                </a:solidFill>
                <a:latin typeface="Open Sauce"/>
              </a:rPr>
              <a:t> | </a:t>
            </a:r>
            <a:r>
              <a:rPr lang="en-US" sz="3200" dirty="0" err="1">
                <a:solidFill>
                  <a:srgbClr val="000000"/>
                </a:solidFill>
                <a:latin typeface="Open Sauce"/>
              </a:rPr>
              <a:t>République</a:t>
            </a:r>
            <a:r>
              <a:rPr lang="en-US" sz="3200" dirty="0">
                <a:solidFill>
                  <a:srgbClr val="000000"/>
                </a:solidFill>
                <a:latin typeface="Open Sauce"/>
              </a:rPr>
              <a:t> du Ghana | Sao Tomé et Principe | </a:t>
            </a:r>
            <a:r>
              <a:rPr lang="en-US" sz="3200" dirty="0" err="1">
                <a:solidFill>
                  <a:srgbClr val="000000"/>
                </a:solidFill>
                <a:latin typeface="Open Sauce"/>
              </a:rPr>
              <a:t>Sénégal</a:t>
            </a:r>
            <a:r>
              <a:rPr lang="en-US" sz="3200" dirty="0">
                <a:solidFill>
                  <a:srgbClr val="000000"/>
                </a:solidFill>
                <a:latin typeface="Open Sauce"/>
              </a:rPr>
              <a:t> | Sierra Leone | Afrique du Sud | Soudan Togo | </a:t>
            </a:r>
            <a:r>
              <a:rPr lang="en-US" sz="3200" dirty="0" err="1">
                <a:solidFill>
                  <a:srgbClr val="000000"/>
                </a:solidFill>
                <a:latin typeface="Open Sauce"/>
              </a:rPr>
              <a:t>Ouganda</a:t>
            </a:r>
            <a:r>
              <a:rPr lang="en-US" sz="3200" dirty="0">
                <a:solidFill>
                  <a:srgbClr val="000000"/>
                </a:solidFill>
                <a:latin typeface="Open Sauce"/>
              </a:rPr>
              <a:t> | </a:t>
            </a:r>
            <a:r>
              <a:rPr lang="en-US" sz="3200" dirty="0" err="1">
                <a:solidFill>
                  <a:srgbClr val="000000"/>
                </a:solidFill>
                <a:latin typeface="Open Sauce"/>
              </a:rPr>
              <a:t>Zambie</a:t>
            </a:r>
            <a:r>
              <a:rPr lang="en-US" sz="3200" dirty="0">
                <a:solidFill>
                  <a:srgbClr val="000000"/>
                </a:solidFill>
                <a:latin typeface="Open Sauce"/>
              </a:rPr>
              <a:t> | Zimbabwe</a:t>
            </a:r>
            <a:endParaRPr lang="en-US" sz="3200" dirty="0">
              <a:solidFill>
                <a:srgbClr val="000000"/>
              </a:solidFill>
              <a:latin typeface="Arimo"/>
            </a:endParaRPr>
          </a:p>
        </p:txBody>
      </p:sp>
      <p:sp>
        <p:nvSpPr>
          <p:cNvPr id="5" name="TextBox 5"/>
          <p:cNvSpPr txBox="1"/>
          <p:nvPr/>
        </p:nvSpPr>
        <p:spPr>
          <a:xfrm>
            <a:off x="1567448" y="7282154"/>
            <a:ext cx="12630668" cy="1129605"/>
          </a:xfrm>
          <a:prstGeom prst="rect">
            <a:avLst/>
          </a:prstGeom>
        </p:spPr>
        <p:txBody>
          <a:bodyPr lIns="0" tIns="0" rIns="0" bIns="0" rtlCol="0" anchor="t">
            <a:spAutoFit/>
          </a:bodyPr>
          <a:lstStyle/>
          <a:p>
            <a:pPr>
              <a:lnSpc>
                <a:spcPts val="4620"/>
              </a:lnSpc>
            </a:pPr>
            <a:r>
              <a:rPr lang="fr-FR" sz="3300" dirty="0">
                <a:solidFill>
                  <a:srgbClr val="000000"/>
                </a:solidFill>
                <a:latin typeface="Open Sauce Bold"/>
              </a:rPr>
              <a:t>DIRECTIVES SUR LES DOCUMENTS DE PLANIFICATION ET DE POLITIQUE</a:t>
            </a:r>
            <a:endParaRPr lang="en-US" sz="3300" dirty="0">
              <a:solidFill>
                <a:srgbClr val="000000"/>
              </a:solidFill>
              <a:latin typeface="Open Sauce Bold"/>
            </a:endParaRPr>
          </a:p>
        </p:txBody>
      </p:sp>
      <p:sp>
        <p:nvSpPr>
          <p:cNvPr id="6" name="TextBox 6"/>
          <p:cNvSpPr txBox="1"/>
          <p:nvPr/>
        </p:nvSpPr>
        <p:spPr>
          <a:xfrm>
            <a:off x="1594342" y="8762455"/>
            <a:ext cx="12630668" cy="539700"/>
          </a:xfrm>
          <a:prstGeom prst="rect">
            <a:avLst/>
          </a:prstGeom>
        </p:spPr>
        <p:txBody>
          <a:bodyPr lIns="0" tIns="0" rIns="0" bIns="0" rtlCol="0" anchor="t">
            <a:spAutoFit/>
          </a:bodyPr>
          <a:lstStyle/>
          <a:p>
            <a:pPr>
              <a:lnSpc>
                <a:spcPts val="4620"/>
              </a:lnSpc>
            </a:pPr>
            <a:r>
              <a:rPr lang="fr-FR" sz="3300" dirty="0">
                <a:solidFill>
                  <a:srgbClr val="000000"/>
                </a:solidFill>
                <a:latin typeface="Open Sauce Bold"/>
              </a:rPr>
              <a:t>ORGANISATIONS DE FEMMES ET DU GENRE</a:t>
            </a:r>
            <a:endParaRPr lang="en-US" sz="3300" dirty="0">
              <a:solidFill>
                <a:srgbClr val="000000"/>
              </a:solidFill>
              <a:latin typeface="Open Sauce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708</Words>
  <Application>Microsoft Office PowerPoint</Application>
  <PresentationFormat>Custom</PresentationFormat>
  <Paragraphs>51</Paragraphs>
  <Slides>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Open Sauce</vt:lpstr>
      <vt:lpstr>Open Sauce Bold</vt:lpstr>
      <vt:lpstr>Arial</vt:lpstr>
      <vt:lpstr>Open Sauce SemiBold</vt:lpstr>
      <vt:lpstr>Arimo</vt:lpstr>
      <vt:lpstr>Open Sauce SemiBold Bold</vt:lpstr>
      <vt:lpstr>Calibri</vt:lpstr>
      <vt:lpstr>Open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dc:title>
  <dc:creator>JJ</dc:creator>
  <cp:lastModifiedBy>Priya Beegun</cp:lastModifiedBy>
  <cp:revision>10</cp:revision>
  <dcterms:created xsi:type="dcterms:W3CDTF">2006-08-16T00:00:00Z</dcterms:created>
  <dcterms:modified xsi:type="dcterms:W3CDTF">2021-06-24T08:09:17Z</dcterms:modified>
  <dc:identifier>DAEhd1iwRAA</dc:identifier>
</cp:coreProperties>
</file>