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Light" panose="020B0306030504020204" pitchFamily="34" charset="0"/>
      <p:regular r:id="rId14"/>
      <p:italic r:id="rId15"/>
    </p:embeddedFont>
    <p:embeddedFont>
      <p:font typeface="Open Sauce" panose="020B0604020202020204" charset="0"/>
      <p:regular r:id="rId16"/>
    </p:embeddedFont>
    <p:embeddedFont>
      <p:font typeface="Open Sauce Bold" panose="020B0604020202020204" charset="0"/>
      <p:regular r:id="rId17"/>
    </p:embeddedFont>
    <p:embeddedFont>
      <p:font typeface="Open Sauce SemiBold" panose="020B0604020202020204" charset="0"/>
      <p:regular r:id="rId18"/>
    </p:embeddedFont>
    <p:embeddedFont>
      <p:font typeface="Open Sauce SemiBold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az" initials="S" lastIdx="5" clrIdx="0">
    <p:extLst>
      <p:ext uri="{19B8F6BF-5375-455C-9EA6-DF929625EA0E}">
        <p15:presenceInfo xmlns:p15="http://schemas.microsoft.com/office/powerpoint/2012/main" userId="Shan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44343-C4DF-445D-A45C-F136C92FA5B8}" v="28" dt="2021-06-22T22:02:54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66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Catalano" userId="19eca177b45f224d" providerId="LiveId" clId="{1CA44343-C4DF-445D-A45C-F136C92FA5B8}"/>
    <pc:docChg chg="undo custSel modSld">
      <pc:chgData name="Isabel Catalano" userId="19eca177b45f224d" providerId="LiveId" clId="{1CA44343-C4DF-445D-A45C-F136C92FA5B8}" dt="2021-06-22T22:02:10.865" v="2327" actId="6549"/>
      <pc:docMkLst>
        <pc:docMk/>
      </pc:docMkLst>
      <pc:sldChg chg="modSp mod">
        <pc:chgData name="Isabel Catalano" userId="19eca177b45f224d" providerId="LiveId" clId="{1CA44343-C4DF-445D-A45C-F136C92FA5B8}" dt="2021-06-22T20:39:57.698" v="124" actId="313"/>
        <pc:sldMkLst>
          <pc:docMk/>
          <pc:sldMk cId="0" sldId="256"/>
        </pc:sldMkLst>
        <pc:spChg chg="mod">
          <ac:chgData name="Isabel Catalano" userId="19eca177b45f224d" providerId="LiveId" clId="{1CA44343-C4DF-445D-A45C-F136C92FA5B8}" dt="2021-06-22T20:39:57.698" v="124" actId="313"/>
          <ac:spMkLst>
            <pc:docMk/>
            <pc:sldMk cId="0" sldId="256"/>
            <ac:spMk id="2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0:39:14.718" v="107" actId="6549"/>
          <ac:spMkLst>
            <pc:docMk/>
            <pc:sldMk cId="0" sldId="256"/>
            <ac:spMk id="4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0:39:46.973" v="120" actId="6549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Isabel Catalano" userId="19eca177b45f224d" providerId="LiveId" clId="{1CA44343-C4DF-445D-A45C-F136C92FA5B8}" dt="2021-06-22T20:43:53.064" v="441" actId="313"/>
        <pc:sldMkLst>
          <pc:docMk/>
          <pc:sldMk cId="0" sldId="257"/>
        </pc:sldMkLst>
        <pc:spChg chg="mod">
          <ac:chgData name="Isabel Catalano" userId="19eca177b45f224d" providerId="LiveId" clId="{1CA44343-C4DF-445D-A45C-F136C92FA5B8}" dt="2021-06-22T20:43:53.064" v="441" actId="313"/>
          <ac:spMkLst>
            <pc:docMk/>
            <pc:sldMk cId="0" sldId="257"/>
            <ac:spMk id="2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0:41:09.820" v="247" actId="1076"/>
          <ac:spMkLst>
            <pc:docMk/>
            <pc:sldMk cId="0" sldId="257"/>
            <ac:spMk id="4" creationId="{00000000-0000-0000-0000-000000000000}"/>
          </ac:spMkLst>
        </pc:spChg>
        <pc:picChg chg="mod">
          <ac:chgData name="Isabel Catalano" userId="19eca177b45f224d" providerId="LiveId" clId="{1CA44343-C4DF-445D-A45C-F136C92FA5B8}" dt="2021-06-22T20:43:15.174" v="432" actId="14100"/>
          <ac:picMkLst>
            <pc:docMk/>
            <pc:sldMk cId="0" sldId="257"/>
            <ac:picMk id="3" creationId="{00000000-0000-0000-0000-000000000000}"/>
          </ac:picMkLst>
        </pc:picChg>
      </pc:sldChg>
      <pc:sldChg chg="modSp mod">
        <pc:chgData name="Isabel Catalano" userId="19eca177b45f224d" providerId="LiveId" clId="{1CA44343-C4DF-445D-A45C-F136C92FA5B8}" dt="2021-06-22T21:49:26.407" v="2138" actId="108"/>
        <pc:sldMkLst>
          <pc:docMk/>
          <pc:sldMk cId="0" sldId="258"/>
        </pc:sldMkLst>
        <pc:spChg chg="mod">
          <ac:chgData name="Isabel Catalano" userId="19eca177b45f224d" providerId="LiveId" clId="{1CA44343-C4DF-445D-A45C-F136C92FA5B8}" dt="2021-06-22T21:49:26.407" v="2138" actId="108"/>
          <ac:spMkLst>
            <pc:docMk/>
            <pc:sldMk cId="0" sldId="258"/>
            <ac:spMk id="2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0:44:37.484" v="500" actId="790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Isabel Catalano" userId="19eca177b45f224d" providerId="LiveId" clId="{1CA44343-C4DF-445D-A45C-F136C92FA5B8}" dt="2021-06-22T21:51:38.311" v="2155" actId="20577"/>
        <pc:sldMkLst>
          <pc:docMk/>
          <pc:sldMk cId="0" sldId="259"/>
        </pc:sldMkLst>
        <pc:spChg chg="mod">
          <ac:chgData name="Isabel Catalano" userId="19eca177b45f224d" providerId="LiveId" clId="{1CA44343-C4DF-445D-A45C-F136C92FA5B8}" dt="2021-06-22T21:50:44.999" v="2151" actId="6549"/>
          <ac:spMkLst>
            <pc:docMk/>
            <pc:sldMk cId="0" sldId="259"/>
            <ac:spMk id="2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1:08:11.259" v="1288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1:51:38.311" v="2155" actId="20577"/>
          <ac:spMkLst>
            <pc:docMk/>
            <pc:sldMk cId="0" sldId="259"/>
            <ac:spMk id="4" creationId="{00000000-0000-0000-0000-000000000000}"/>
          </ac:spMkLst>
        </pc:spChg>
      </pc:sldChg>
      <pc:sldChg chg="modSp mod">
        <pc:chgData name="Isabel Catalano" userId="19eca177b45f224d" providerId="LiveId" clId="{1CA44343-C4DF-445D-A45C-F136C92FA5B8}" dt="2021-06-22T21:21:37.556" v="1935" actId="790"/>
        <pc:sldMkLst>
          <pc:docMk/>
          <pc:sldMk cId="0" sldId="260"/>
        </pc:sldMkLst>
        <pc:spChg chg="mod">
          <ac:chgData name="Isabel Catalano" userId="19eca177b45f224d" providerId="LiveId" clId="{1CA44343-C4DF-445D-A45C-F136C92FA5B8}" dt="2021-06-22T21:21:37.556" v="1935" actId="790"/>
          <ac:spMkLst>
            <pc:docMk/>
            <pc:sldMk cId="0" sldId="260"/>
            <ac:spMk id="4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1:17:55.968" v="1726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1:16:09.745" v="1653" actId="14100"/>
          <ac:spMkLst>
            <pc:docMk/>
            <pc:sldMk cId="0" sldId="260"/>
            <ac:spMk id="7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1:20:16.406" v="1892" actId="313"/>
          <ac:spMkLst>
            <pc:docMk/>
            <pc:sldMk cId="0" sldId="260"/>
            <ac:spMk id="8" creationId="{00000000-0000-0000-0000-000000000000}"/>
          </ac:spMkLst>
        </pc:spChg>
      </pc:sldChg>
      <pc:sldChg chg="modSp mod">
        <pc:chgData name="Isabel Catalano" userId="19eca177b45f224d" providerId="LiveId" clId="{1CA44343-C4DF-445D-A45C-F136C92FA5B8}" dt="2021-06-22T22:00:04.627" v="2320" actId="20577"/>
        <pc:sldMkLst>
          <pc:docMk/>
          <pc:sldMk cId="0" sldId="261"/>
        </pc:sldMkLst>
        <pc:spChg chg="mod">
          <ac:chgData name="Isabel Catalano" userId="19eca177b45f224d" providerId="LiveId" clId="{1CA44343-C4DF-445D-A45C-F136C92FA5B8}" dt="2021-06-22T21:53:45.218" v="2184" actId="313"/>
          <ac:spMkLst>
            <pc:docMk/>
            <pc:sldMk cId="0" sldId="261"/>
            <ac:spMk id="2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1:22:06.939" v="1954" actId="14100"/>
          <ac:spMkLst>
            <pc:docMk/>
            <pc:sldMk cId="0" sldId="261"/>
            <ac:spMk id="4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1:25:06.748" v="1957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2:00:04.627" v="2320" actId="20577"/>
          <ac:spMkLst>
            <pc:docMk/>
            <pc:sldMk cId="0" sldId="261"/>
            <ac:spMk id="6" creationId="{00000000-0000-0000-0000-000000000000}"/>
          </ac:spMkLst>
        </pc:spChg>
      </pc:sldChg>
      <pc:sldChg chg="modSp mod">
        <pc:chgData name="Isabel Catalano" userId="19eca177b45f224d" providerId="LiveId" clId="{1CA44343-C4DF-445D-A45C-F136C92FA5B8}" dt="2021-06-22T22:02:10.865" v="2327" actId="6549"/>
        <pc:sldMkLst>
          <pc:docMk/>
          <pc:sldMk cId="0" sldId="262"/>
        </pc:sldMkLst>
        <pc:spChg chg="mod">
          <ac:chgData name="Isabel Catalano" userId="19eca177b45f224d" providerId="LiveId" clId="{1CA44343-C4DF-445D-A45C-F136C92FA5B8}" dt="2021-06-22T21:32:56.229" v="1974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2:01:41.709" v="2325" actId="790"/>
          <ac:spMkLst>
            <pc:docMk/>
            <pc:sldMk cId="0" sldId="262"/>
            <ac:spMk id="4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2:02:10.865" v="2327" actId="6549"/>
          <ac:spMkLst>
            <pc:docMk/>
            <pc:sldMk cId="0" sldId="262"/>
            <ac:spMk id="5" creationId="{00000000-0000-0000-0000-000000000000}"/>
          </ac:spMkLst>
        </pc:spChg>
        <pc:spChg chg="mod">
          <ac:chgData name="Isabel Catalano" userId="19eca177b45f224d" providerId="LiveId" clId="{1CA44343-C4DF-445D-A45C-F136C92FA5B8}" dt="2021-06-22T22:01:56.526" v="2326" actId="790"/>
          <ac:spMkLst>
            <pc:docMk/>
            <pc:sldMk cId="0" sldId="262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7419" y="2586884"/>
            <a:ext cx="13540552" cy="422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40"/>
              </a:lnSpc>
            </a:pPr>
            <a:r>
              <a:rPr lang="pt-PT" sz="8100" spc="-364" dirty="0">
                <a:solidFill>
                  <a:srgbClr val="000000"/>
                </a:solidFill>
                <a:latin typeface="Open Sauce SemiBold"/>
              </a:rPr>
              <a:t>O Quadro internacional para a integração do género e das alterações climáticas</a:t>
            </a:r>
            <a:endParaRPr lang="pt-PT" sz="399" spc="-17" dirty="0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72688" y="8170777"/>
            <a:ext cx="1573223" cy="17979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08373" y="1642251"/>
            <a:ext cx="3039827" cy="32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17A345"/>
                </a:solidFill>
                <a:latin typeface="Open Sauce SemiBold"/>
              </a:rPr>
              <a:t>29 JUNHO 2021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8373" y="7518632"/>
            <a:ext cx="10788782" cy="126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17A345"/>
                </a:solidFill>
                <a:latin typeface="Open Sauce SemiBold"/>
              </a:rPr>
              <a:t>TARA DANIEL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17A345"/>
                </a:solidFill>
                <a:latin typeface="Open Sauce SemiBold"/>
              </a:rPr>
              <a:t>GESTORA DE PROGRAMA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17A345"/>
                </a:solidFill>
                <a:latin typeface="Open Sauce SemiBold"/>
              </a:rPr>
              <a:t>WOMEN'S ENVIRONMENT AND DEVELOPMENT ORGANIZATION (WEDO)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1460679"/>
            <a:ext cx="13547836" cy="5258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endParaRPr dirty="0"/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pt-PT" sz="3300" dirty="0">
                <a:solidFill>
                  <a:srgbClr val="FFFFFF"/>
                </a:solidFill>
                <a:latin typeface="Open Sauce"/>
              </a:rPr>
              <a:t>Como é que as políticas internacionais reconhecem a importância da igualdade de género nas acções para o clima?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pt-PT" sz="3300" dirty="0">
                <a:solidFill>
                  <a:srgbClr val="FFFFFF"/>
                </a:solidFill>
                <a:latin typeface="Open Sauce"/>
              </a:rPr>
              <a:t>Como é que o financiamento para o clima pode ser sensível ao género?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pt-PT" sz="3300" dirty="0">
                <a:solidFill>
                  <a:srgbClr val="FFFFFF"/>
                </a:solidFill>
                <a:latin typeface="Open Sauce"/>
              </a:rPr>
              <a:t>Que oportunidades existem para integrar a igualdade de género no financiamento para o clima?</a:t>
            </a:r>
          </a:p>
          <a:p>
            <a:pPr>
              <a:lnSpc>
                <a:spcPts val="4620"/>
              </a:lnSpc>
            </a:pPr>
            <a:endParaRPr lang="en-US" sz="3300" dirty="0">
              <a:solidFill>
                <a:srgbClr val="FFFFFF"/>
              </a:solidFill>
              <a:latin typeface="Open Sauce"/>
            </a:endParaRPr>
          </a:p>
          <a:p>
            <a:pPr>
              <a:lnSpc>
                <a:spcPts val="4620"/>
              </a:lnSpc>
            </a:pPr>
            <a:endParaRPr lang="en-US" sz="3300" dirty="0">
              <a:solidFill>
                <a:srgbClr val="FFFFFF"/>
              </a:solidFill>
              <a:latin typeface="Open Sauce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3600" b="26771"/>
          <a:stretch>
            <a:fillRect/>
          </a:stretch>
        </p:blipFill>
        <p:spPr>
          <a:xfrm>
            <a:off x="8915400" y="5301168"/>
            <a:ext cx="9372600" cy="498583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876300"/>
            <a:ext cx="4237199" cy="581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7A345"/>
                </a:solidFill>
                <a:latin typeface="Open Sauce SemiBold Bold"/>
              </a:rPr>
              <a:t>PERGUNTAS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1793" y="2149114"/>
            <a:ext cx="12930551" cy="7882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pt-PT" sz="2800" dirty="0">
                <a:solidFill>
                  <a:srgbClr val="000000"/>
                </a:solidFill>
                <a:latin typeface="Open Sauce Bold"/>
              </a:rPr>
              <a:t>2015: Acordo de Paris</a:t>
            </a:r>
          </a:p>
          <a:p>
            <a:pPr algn="just">
              <a:lnSpc>
                <a:spcPts val="3919"/>
              </a:lnSpc>
            </a:pPr>
            <a:r>
              <a:rPr lang="pt-PT" sz="2800" i="1" dirty="0">
                <a:solidFill>
                  <a:srgbClr val="000000"/>
                </a:solidFill>
                <a:latin typeface="Open Sauce"/>
              </a:rPr>
              <a:t>Conscientes de que</a:t>
            </a:r>
            <a:r>
              <a:rPr lang="pt-PT" sz="2800" dirty="0">
                <a:solidFill>
                  <a:srgbClr val="000000"/>
                </a:solidFill>
                <a:latin typeface="Open Sauce"/>
              </a:rPr>
              <a:t> as alterações climáticas constituem uma preocupação comum para toda a humanidade, as partes devem, ao tomar medidas para fazer face às alterações climáticas, </a:t>
            </a:r>
            <a:r>
              <a:rPr lang="pt-PT" sz="2800" b="1" dirty="0">
                <a:solidFill>
                  <a:srgbClr val="000000"/>
                </a:solidFill>
                <a:latin typeface="Open Sauce"/>
              </a:rPr>
              <a:t>respeitar, promover e ter em conta as respectivas obrigações em matéria de direitos humanos</a:t>
            </a:r>
            <a:r>
              <a:rPr lang="pt-PT" sz="2800" dirty="0">
                <a:solidFill>
                  <a:srgbClr val="000000"/>
                </a:solidFill>
                <a:latin typeface="Open Sauce"/>
              </a:rPr>
              <a:t>, direito à saúde, direitos dos povos indígenas, das comunidades locais, dos migrantes, das crianças, das pessoas com deficiência e das pessoas em situações vulneráveis e o direito ao desenvolvimento, bem como a </a:t>
            </a:r>
            <a:r>
              <a:rPr lang="pt-PT" sz="2800" b="1" dirty="0">
                <a:solidFill>
                  <a:srgbClr val="000000"/>
                </a:solidFill>
                <a:latin typeface="Open Sauce"/>
              </a:rPr>
              <a:t>igualdade de género, o empoderamento das mulheres </a:t>
            </a:r>
            <a:r>
              <a:rPr lang="pt-PT" sz="2800" dirty="0">
                <a:solidFill>
                  <a:srgbClr val="000000"/>
                </a:solidFill>
                <a:latin typeface="Open Sauce"/>
              </a:rPr>
              <a:t>e a equidade entre gerações</a:t>
            </a:r>
          </a:p>
          <a:p>
            <a:pPr>
              <a:lnSpc>
                <a:spcPts val="2600"/>
              </a:lnSpc>
            </a:pPr>
            <a:endParaRPr lang="pt-PT" sz="2800" dirty="0">
              <a:solidFill>
                <a:srgbClr val="000000"/>
              </a:solidFill>
              <a:latin typeface="Open Sauce Bold"/>
            </a:endParaRPr>
          </a:p>
          <a:p>
            <a:pPr>
              <a:lnSpc>
                <a:spcPts val="4480"/>
              </a:lnSpc>
            </a:pPr>
            <a:r>
              <a:rPr lang="pt-PT" sz="2800" dirty="0">
                <a:solidFill>
                  <a:srgbClr val="000000"/>
                </a:solidFill>
                <a:latin typeface="Open Sauce Bold"/>
              </a:rPr>
              <a:t>80+</a:t>
            </a:r>
            <a:r>
              <a:rPr lang="pt-PT" sz="28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pt-PT" sz="2800" b="1" dirty="0">
                <a:solidFill>
                  <a:srgbClr val="000000"/>
                </a:solidFill>
                <a:latin typeface="Open Sauce"/>
              </a:rPr>
              <a:t>mandatos relativos ao género na CNUAC</a:t>
            </a:r>
            <a:endParaRPr lang="pt-PT" sz="2800" b="1" dirty="0">
              <a:solidFill>
                <a:srgbClr val="000000"/>
              </a:solidFill>
              <a:latin typeface="Open Sauce Bold"/>
            </a:endParaRPr>
          </a:p>
          <a:p>
            <a:pPr>
              <a:lnSpc>
                <a:spcPts val="3919"/>
              </a:lnSpc>
            </a:pPr>
            <a:r>
              <a:rPr lang="pt-PT" sz="2800" dirty="0">
                <a:solidFill>
                  <a:srgbClr val="000000"/>
                </a:solidFill>
                <a:latin typeface="Open Sauce"/>
              </a:rPr>
              <a:t>Nos domínios da tecnologia, da capacitação, das finanças</a:t>
            </a:r>
          </a:p>
          <a:p>
            <a:pPr>
              <a:lnSpc>
                <a:spcPts val="2600"/>
              </a:lnSpc>
            </a:pPr>
            <a:endParaRPr lang="pt-PT" sz="28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620"/>
              </a:lnSpc>
            </a:pPr>
            <a:r>
              <a:rPr lang="pt-PT" sz="2800" dirty="0">
                <a:solidFill>
                  <a:srgbClr val="000000"/>
                </a:solidFill>
                <a:latin typeface="Open Sauce Bold"/>
              </a:rPr>
              <a:t>Programa de trabalho reforçado de</a:t>
            </a:r>
            <a:r>
              <a:rPr lang="pt-PT" sz="28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pt-PT" sz="2800" dirty="0">
                <a:solidFill>
                  <a:srgbClr val="000000"/>
                </a:solidFill>
                <a:latin typeface="Open Sauce Bold"/>
              </a:rPr>
              <a:t>Lima e plano de </a:t>
            </a:r>
            <a:r>
              <a:rPr lang="pt-PT" sz="2800" dirty="0" err="1">
                <a:solidFill>
                  <a:srgbClr val="000000"/>
                </a:solidFill>
                <a:latin typeface="Open Sauce Bold"/>
              </a:rPr>
              <a:t>acção</a:t>
            </a:r>
            <a:endParaRPr lang="pt-PT" sz="2800" dirty="0">
              <a:solidFill>
                <a:srgbClr val="000000"/>
              </a:solidFill>
              <a:latin typeface="Open Sauce Bold"/>
            </a:endParaRPr>
          </a:p>
          <a:p>
            <a:pPr>
              <a:lnSpc>
                <a:spcPts val="3919"/>
              </a:lnSpc>
            </a:pPr>
            <a:r>
              <a:rPr lang="pt-PT" sz="2799" dirty="0" err="1">
                <a:solidFill>
                  <a:srgbClr val="000000"/>
                </a:solidFill>
                <a:latin typeface="Open Sauce"/>
              </a:rPr>
              <a:t>Adoptado</a:t>
            </a:r>
            <a:r>
              <a:rPr lang="pt-PT" sz="2799" dirty="0">
                <a:solidFill>
                  <a:srgbClr val="000000"/>
                </a:solidFill>
                <a:latin typeface="Open Sauce"/>
              </a:rPr>
              <a:t> na COP25 em 2019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995" t="6679" r="3534" b="10777"/>
          <a:stretch>
            <a:fillRect/>
          </a:stretch>
        </p:blipFill>
        <p:spPr>
          <a:xfrm>
            <a:off x="13913069" y="2640724"/>
            <a:ext cx="3823138" cy="34881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94140" y="308186"/>
            <a:ext cx="3060995" cy="21426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12167" b="24040"/>
          <a:stretch>
            <a:fillRect/>
          </a:stretch>
        </p:blipFill>
        <p:spPr>
          <a:xfrm>
            <a:off x="14211267" y="6295666"/>
            <a:ext cx="3243527" cy="36740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30201" y="962025"/>
            <a:ext cx="11852143" cy="1177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pt-PT" sz="3399" dirty="0">
                <a:solidFill>
                  <a:srgbClr val="17A345"/>
                </a:solidFill>
                <a:latin typeface="Open Sauce SemiBold Bold"/>
              </a:rPr>
              <a:t>O GÉNERO E AS ALTERAÇÕES CLIMÁTICAS NO ÂMBITO DA CNUAC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6123" y="1571095"/>
            <a:ext cx="16033531" cy="7028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pt-PT" sz="3300" dirty="0">
                <a:solidFill>
                  <a:srgbClr val="FFFFFF"/>
                </a:solidFill>
                <a:latin typeface="Open Sauce Bold"/>
              </a:rPr>
              <a:t>D.1 Partilhar experiências e apoiar a capacitação no domínio dos orçamentos para o género, a saber, em relação à integração da orçamentação sensível ao género nos orçamentos nacionais para promover politicas, planos, estratégias e acções para o clima sensíveis ao género, conforme apropriado. </a:t>
            </a:r>
          </a:p>
          <a:p>
            <a:pPr>
              <a:lnSpc>
                <a:spcPts val="4620"/>
              </a:lnSpc>
            </a:pPr>
            <a:endParaRPr lang="pt-PT" sz="3300" dirty="0">
              <a:solidFill>
                <a:srgbClr val="FFFFFF"/>
              </a:solidFill>
              <a:latin typeface="Open Sauce Bold"/>
            </a:endParaRPr>
          </a:p>
          <a:p>
            <a:pPr>
              <a:lnSpc>
                <a:spcPts val="4620"/>
              </a:lnSpc>
            </a:pPr>
            <a:r>
              <a:rPr lang="pt-PT" sz="3300" dirty="0">
                <a:solidFill>
                  <a:srgbClr val="FFFFFF"/>
                </a:solidFill>
                <a:latin typeface="Open Sauce Bold"/>
              </a:rPr>
              <a:t>D.2 Realizar acções de sensibilização a respeito do apoio financeiro e técnico disponível para a promoção e o reforço da integração do género nas </a:t>
            </a:r>
            <a:r>
              <a:rPr lang="pt-BR" sz="3300" dirty="0">
                <a:solidFill>
                  <a:srgbClr val="FFFFFF"/>
                </a:solidFill>
                <a:latin typeface="Open Sauce Bold"/>
              </a:rPr>
              <a:t>politicas, nos planos, nas estratégias e nas acções para o clima sensíveis ao género, conforme apropriado</a:t>
            </a:r>
            <a:r>
              <a:rPr lang="pt-PT" sz="3300" dirty="0">
                <a:solidFill>
                  <a:srgbClr val="FFFFFF"/>
                </a:solidFill>
                <a:latin typeface="Open Sauce Bold"/>
              </a:rPr>
              <a:t>, incluindo boas práticas para facilitar o acesso ao financiamento para o clima pelas organizações de base de mulheres, populações indígenas e comunidades locais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28800" y="893585"/>
            <a:ext cx="13152600" cy="561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pt-PT" sz="3399" dirty="0">
                <a:solidFill>
                  <a:srgbClr val="17A345"/>
                </a:solidFill>
                <a:latin typeface="Open Sauce SemiBold Bold"/>
              </a:rPr>
              <a:t>ACTIVIDADES DO PLANO DE ACÇÃO PARA O GÉNERO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30201" y="8715375"/>
            <a:ext cx="15317730" cy="104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pt-PT" sz="2999" dirty="0">
                <a:solidFill>
                  <a:srgbClr val="FFFFFF"/>
                </a:solidFill>
                <a:latin typeface="Open Sans Light"/>
              </a:rPr>
              <a:t>As partes, o secretariado e as organizações relevantes todas têm responsabilidades e oportunidades, como as contribuições e uma reunião de grupo de peritos.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502" b="1824"/>
          <a:stretch>
            <a:fillRect/>
          </a:stretch>
        </p:blipFill>
        <p:spPr>
          <a:xfrm>
            <a:off x="887694" y="2074991"/>
            <a:ext cx="3664388" cy="2099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9330" y="7787167"/>
            <a:ext cx="3514999" cy="2217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59655" y="7985154"/>
            <a:ext cx="9975850" cy="2309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pt-PT" sz="3300" dirty="0">
                <a:solidFill>
                  <a:srgbClr val="000000"/>
                </a:solidFill>
                <a:latin typeface="Open Sauce"/>
              </a:rPr>
              <a:t>8,4 mil milhões disponibilizados para 173 projectos, 68 em Africa</a:t>
            </a:r>
          </a:p>
          <a:p>
            <a:pPr>
              <a:lnSpc>
                <a:spcPts val="4620"/>
              </a:lnSpc>
            </a:pPr>
            <a:r>
              <a:rPr lang="pt-PT" sz="3300" dirty="0">
                <a:solidFill>
                  <a:srgbClr val="000000"/>
                </a:solidFill>
                <a:latin typeface="Open Sauce"/>
              </a:rPr>
              <a:t>~50 Entidades de Acesso </a:t>
            </a:r>
            <a:r>
              <a:rPr lang="pt-PT" sz="3300" dirty="0" err="1">
                <a:solidFill>
                  <a:srgbClr val="000000"/>
                </a:solidFill>
                <a:latin typeface="Open Sauce"/>
              </a:rPr>
              <a:t>Directo</a:t>
            </a:r>
            <a:r>
              <a:rPr lang="pt-PT" sz="3300" dirty="0">
                <a:solidFill>
                  <a:srgbClr val="000000"/>
                </a:solidFill>
                <a:latin typeface="Open Sauce"/>
              </a:rPr>
              <a:t> (nacionais)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endParaRPr lang="en-US" sz="3300" dirty="0">
              <a:solidFill>
                <a:srgbClr val="000000"/>
              </a:solidFill>
              <a:latin typeface="Open Sauc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0986" y="4531903"/>
            <a:ext cx="2197459" cy="25672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338996" y="2327863"/>
            <a:ext cx="9215204" cy="1187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6"/>
              </a:lnSpc>
            </a:pPr>
            <a:r>
              <a:rPr lang="pt-PT" sz="2967" dirty="0">
                <a:solidFill>
                  <a:srgbClr val="000000"/>
                </a:solidFill>
                <a:latin typeface="Open Sauce"/>
              </a:rPr>
              <a:t>814 milhões disponibilizados para 118 projectos</a:t>
            </a:r>
          </a:p>
          <a:p>
            <a:pPr>
              <a:lnSpc>
                <a:spcPts val="4896"/>
              </a:lnSpc>
            </a:pPr>
            <a:r>
              <a:rPr lang="pt-PT" sz="2967" dirty="0">
                <a:solidFill>
                  <a:srgbClr val="000000"/>
                </a:solidFill>
                <a:latin typeface="Open Sauce"/>
              </a:rPr>
              <a:t>30+ entidades nacionais de implementação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5034" y="704638"/>
            <a:ext cx="11115565" cy="561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7A345"/>
                </a:solidFill>
                <a:latin typeface="Open Sauce SemiBold Bold"/>
              </a:rPr>
              <a:t>FUNDOS PARA O CLIMA NO ÂMBITO DA CNUAC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59655" y="4465228"/>
            <a:ext cx="11421105" cy="3716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6"/>
              </a:lnSpc>
            </a:pPr>
            <a:r>
              <a:rPr lang="pt-PT" sz="2967" dirty="0">
                <a:solidFill>
                  <a:srgbClr val="000000"/>
                </a:solidFill>
                <a:latin typeface="Open Sauce"/>
              </a:rPr>
              <a:t>Fundo para os Países Menos Desenvolvidos e Fundo Especial para as Alterações Climáticas : mais de $2 mil milhões disponibilizados</a:t>
            </a:r>
          </a:p>
          <a:p>
            <a:pPr>
              <a:lnSpc>
                <a:spcPts val="4896"/>
              </a:lnSpc>
            </a:pPr>
            <a:r>
              <a:rPr lang="pt-PT" sz="3497" dirty="0">
                <a:solidFill>
                  <a:srgbClr val="000000"/>
                </a:solidFill>
                <a:latin typeface="Open Sauce"/>
              </a:rPr>
              <a:t>1,000+ projectos de mitigação em 160 países:</a:t>
            </a:r>
          </a:p>
          <a:p>
            <a:pPr>
              <a:lnSpc>
                <a:spcPts val="4896"/>
              </a:lnSpc>
            </a:pPr>
            <a:r>
              <a:rPr lang="pt-PT" sz="3497" dirty="0">
                <a:solidFill>
                  <a:srgbClr val="000000"/>
                </a:solidFill>
                <a:latin typeface="Open Sauce"/>
              </a:rPr>
              <a:t>$4.2 mil milhões disponibilizados</a:t>
            </a:r>
          </a:p>
          <a:p>
            <a:pPr>
              <a:lnSpc>
                <a:spcPts val="4896"/>
              </a:lnSpc>
            </a:pPr>
            <a:endParaRPr lang="en-US" sz="3497" dirty="0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0018" y="2438291"/>
            <a:ext cx="7599074" cy="803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4"/>
              </a:lnSpc>
            </a:pPr>
            <a:r>
              <a:rPr lang="en-US" sz="3010" dirty="0">
                <a:solidFill>
                  <a:srgbClr val="FFFFFF"/>
                </a:solidFill>
                <a:latin typeface="Open Sauce"/>
              </a:rPr>
              <a:t>“</a:t>
            </a:r>
            <a:r>
              <a:rPr lang="pt-PT" sz="3010" dirty="0">
                <a:solidFill>
                  <a:srgbClr val="FFFFFF"/>
                </a:solidFill>
                <a:latin typeface="Open Sauce"/>
              </a:rPr>
              <a:t>O Fundo e os seus parceiros de implementação esforçar-se-ão por defender os direitos das mulheres enquanto direitos humanos universais e alcançar o objectivo da igualdade de género, a capacitação das mulheres e das raparigas e a igualdade de tratamento das pessoas, independentemente do género, incluindo a igualdade de oportunidades no acesso aos recursos e serviços do Fundo, em todas as acções do Fundo através de uma abordagem de integração do género”</a:t>
            </a:r>
          </a:p>
          <a:p>
            <a:pPr>
              <a:lnSpc>
                <a:spcPts val="4214"/>
              </a:lnSpc>
            </a:pPr>
            <a:endParaRPr lang="en-US" sz="3010" dirty="0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3" name="AutoShape 3"/>
          <p:cNvSpPr/>
          <p:nvPr/>
        </p:nvSpPr>
        <p:spPr>
          <a:xfrm rot="-5399999">
            <a:off x="5644300" y="5576365"/>
            <a:ext cx="6298164" cy="0"/>
          </a:xfrm>
          <a:prstGeom prst="line">
            <a:avLst/>
          </a:prstGeom>
          <a:ln w="47625" cap="rnd">
            <a:solidFill>
              <a:srgbClr val="17A34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371600" y="1356040"/>
            <a:ext cx="5638800" cy="561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7A345"/>
                </a:solidFill>
                <a:latin typeface="Open Sauce SemiBold Bold"/>
              </a:rPr>
              <a:t>FUNDO DE ADAPTAÇÃO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83802" y="1355915"/>
            <a:ext cx="6556044" cy="56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pt-BR" sz="3399" dirty="0">
                <a:solidFill>
                  <a:srgbClr val="17A345"/>
                </a:solidFill>
                <a:latin typeface="Open Sauce SemiBold Bold"/>
              </a:rPr>
              <a:t>FUNDO VERDE PARA O CLIMA</a:t>
            </a:r>
            <a:endParaRPr lang="en-US" sz="3399" dirty="0">
              <a:solidFill>
                <a:srgbClr val="17A345"/>
              </a:solidFill>
              <a:latin typeface="Open Sauce SemiBol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0" y="2422498"/>
            <a:ext cx="8712214" cy="7494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1"/>
              </a:lnSpc>
            </a:pPr>
            <a:r>
              <a:rPr lang="pt-PT" sz="3008" dirty="0">
                <a:solidFill>
                  <a:srgbClr val="FFFFFF"/>
                </a:solidFill>
                <a:latin typeface="Open Sauce"/>
              </a:rPr>
              <a:t>“As considerações sobre a igualdade de género devem ser integradas em todo o ciclo de projectos para reforçar a eficácia das intervenções de mitigação e adaptação às alterações climáticas e garantir que ambos os géneros beneficiem ... A integração do género é fundamental em qualquer </a:t>
            </a:r>
          </a:p>
          <a:p>
            <a:pPr>
              <a:lnSpc>
                <a:spcPts val="4211"/>
              </a:lnSpc>
            </a:pPr>
            <a:r>
              <a:rPr lang="pt-PT" sz="3008" dirty="0">
                <a:solidFill>
                  <a:srgbClr val="FFFFFF"/>
                </a:solidFill>
                <a:latin typeface="Open Sauce"/>
              </a:rPr>
              <a:t>intervenção num projecto e </a:t>
            </a:r>
          </a:p>
          <a:p>
            <a:pPr>
              <a:lnSpc>
                <a:spcPts val="4211"/>
              </a:lnSpc>
            </a:pPr>
            <a:r>
              <a:rPr lang="pt-PT" sz="3008" dirty="0">
                <a:solidFill>
                  <a:srgbClr val="FFFFFF"/>
                </a:solidFill>
                <a:latin typeface="Open Sauce"/>
              </a:rPr>
              <a:t>não corresponde </a:t>
            </a:r>
          </a:p>
          <a:p>
            <a:pPr>
              <a:lnSpc>
                <a:spcPts val="4211"/>
              </a:lnSpc>
            </a:pPr>
            <a:r>
              <a:rPr lang="pt-PT" sz="3008" dirty="0">
                <a:solidFill>
                  <a:srgbClr val="FFFFFF"/>
                </a:solidFill>
                <a:latin typeface="Open Sauce"/>
              </a:rPr>
              <a:t>necessariamente  a custos </a:t>
            </a:r>
          </a:p>
          <a:p>
            <a:pPr>
              <a:lnSpc>
                <a:spcPts val="4211"/>
              </a:lnSpc>
            </a:pPr>
            <a:r>
              <a:rPr lang="pt-PT" sz="3008" dirty="0">
                <a:solidFill>
                  <a:srgbClr val="FFFFFF"/>
                </a:solidFill>
                <a:latin typeface="Open Sauce"/>
              </a:rPr>
              <a:t>adicionais; na verdade, </a:t>
            </a:r>
          </a:p>
          <a:p>
            <a:pPr>
              <a:lnSpc>
                <a:spcPts val="4211"/>
              </a:lnSpc>
            </a:pPr>
            <a:r>
              <a:rPr lang="pt-PT" sz="3008" dirty="0">
                <a:solidFill>
                  <a:srgbClr val="FFFFFF"/>
                </a:solidFill>
                <a:latin typeface="Open Sauce"/>
              </a:rPr>
              <a:t>a integração do género torna </a:t>
            </a:r>
          </a:p>
          <a:p>
            <a:pPr>
              <a:lnSpc>
                <a:spcPts val="4211"/>
              </a:lnSpc>
            </a:pPr>
            <a:r>
              <a:rPr lang="pt-PT" sz="3008" dirty="0">
                <a:solidFill>
                  <a:srgbClr val="FFFFFF"/>
                </a:solidFill>
                <a:latin typeface="Open Sauce"/>
              </a:rPr>
              <a:t>as intervenções para o clima </a:t>
            </a:r>
          </a:p>
          <a:p>
            <a:pPr>
              <a:lnSpc>
                <a:spcPts val="4211"/>
              </a:lnSpc>
            </a:pPr>
            <a:r>
              <a:rPr lang="pt-PT" sz="3008" dirty="0">
                <a:solidFill>
                  <a:srgbClr val="FFFFFF"/>
                </a:solidFill>
                <a:latin typeface="Open Sauce"/>
              </a:rPr>
              <a:t>mais eficazes e eficientes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24244" y="5655107"/>
            <a:ext cx="3285155" cy="4225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30201" y="2306447"/>
            <a:ext cx="12630668" cy="576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uce Bold"/>
              </a:rPr>
              <a:t>NATIONAL GENDER &amp;  CLIMATE CHANGE FOCAL POINTS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30201" y="1312860"/>
            <a:ext cx="2896262" cy="581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7A345"/>
                </a:solidFill>
                <a:latin typeface="Open Sauce SemiBold Bold"/>
              </a:rPr>
              <a:t>RECURSOS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30201" y="2920094"/>
            <a:ext cx="14366381" cy="3411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pt-PT" sz="3200" dirty="0">
                <a:solidFill>
                  <a:srgbClr val="000000"/>
                </a:solidFill>
                <a:latin typeface="Arimo"/>
              </a:rPr>
              <a:t>Benim | Burkina Faso | Burundi | Camarões | República Centro-Africana | Chade | Comores | Congo | </a:t>
            </a:r>
            <a:r>
              <a:rPr lang="pt-PT" sz="3200" dirty="0" err="1">
                <a:solidFill>
                  <a:srgbClr val="000000"/>
                </a:solidFill>
                <a:latin typeface="Arimo"/>
              </a:rPr>
              <a:t>Côte</a:t>
            </a:r>
            <a:r>
              <a:rPr lang="pt-PT" sz="3200" dirty="0">
                <a:solidFill>
                  <a:srgbClr val="000000"/>
                </a:solidFill>
                <a:latin typeface="Arimo"/>
              </a:rPr>
              <a:t> d’</a:t>
            </a:r>
            <a:r>
              <a:rPr lang="pt-PT" sz="3200" dirty="0" err="1">
                <a:solidFill>
                  <a:srgbClr val="000000"/>
                </a:solidFill>
                <a:latin typeface="Arimo"/>
              </a:rPr>
              <a:t>Ivoire</a:t>
            </a:r>
            <a:r>
              <a:rPr lang="pt-PT" sz="3200" dirty="0">
                <a:solidFill>
                  <a:srgbClr val="000000"/>
                </a:solidFill>
                <a:latin typeface="Arimo"/>
              </a:rPr>
              <a:t> | República Democrática do Congo | Essuatíni | Etiópia | Gabão | Guiné | Libéria | Madagáscar | Malawi | Mauritânia | Moçambique | Namíbia | Níger | Nigéria | República do Gana | São Tomé e Príncipe | Senegal | Serra Leoa | África do Sul | Sudão Togo | Uganda | Zâmbia | Zimbabwe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30201" y="7068947"/>
            <a:ext cx="12630668" cy="53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pt-PT" sz="3300" dirty="0">
                <a:solidFill>
                  <a:srgbClr val="000000"/>
                </a:solidFill>
                <a:latin typeface="Open Sauce Bold"/>
              </a:rPr>
              <a:t>ORIENTAÇÕS PARA ELABORAÇÃO DE PLANOS E POLÍTICAS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35618" y="8382740"/>
            <a:ext cx="12630668" cy="53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pt-PT" sz="3300" dirty="0">
                <a:solidFill>
                  <a:srgbClr val="000000"/>
                </a:solidFill>
                <a:latin typeface="Open Sauce Bold"/>
              </a:rPr>
              <a:t>ORGANIZAÇÕES DE DEFESA DA MULHER E DO GÉNERO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709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Open Sauce SemiBold Bold</vt:lpstr>
      <vt:lpstr>Open Sans Light</vt:lpstr>
      <vt:lpstr>Open Sauce</vt:lpstr>
      <vt:lpstr>Open Sauce Bold</vt:lpstr>
      <vt:lpstr>Open Sauce SemiBold</vt:lpstr>
      <vt:lpstr>Arial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creator>JJ</dc:creator>
  <cp:lastModifiedBy>Me</cp:lastModifiedBy>
  <cp:revision>3</cp:revision>
  <dcterms:created xsi:type="dcterms:W3CDTF">2006-08-16T00:00:00Z</dcterms:created>
  <dcterms:modified xsi:type="dcterms:W3CDTF">2021-06-22T22:03:04Z</dcterms:modified>
  <dc:identifier>DAEhd1iwRAA</dc:identifier>
</cp:coreProperties>
</file>