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1"/>
  </p:notesMasterIdLst>
  <p:sldIdLst>
    <p:sldId id="256" r:id="rId2"/>
    <p:sldId id="307" r:id="rId3"/>
    <p:sldId id="308" r:id="rId4"/>
    <p:sldId id="309" r:id="rId5"/>
    <p:sldId id="303" r:id="rId6"/>
    <p:sldId id="306" r:id="rId7"/>
    <p:sldId id="310" r:id="rId8"/>
    <p:sldId id="311" r:id="rId9"/>
    <p:sldId id="31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4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0DDAB-44BE-4DE4-B16B-EC7574E18B2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A806C78-20D8-4E96-A94E-0DE2165C9C04}">
      <dgm:prSet/>
      <dgm:spPr/>
      <dgm:t>
        <a:bodyPr/>
        <a:lstStyle/>
        <a:p>
          <a:r>
            <a:rPr lang="en-GB" baseline="0" dirty="0"/>
            <a:t>Gender Assessment for Eswatini by World Resources Institute (Baseline)</a:t>
          </a:r>
          <a:endParaRPr lang="en-US" dirty="0"/>
        </a:p>
      </dgm:t>
    </dgm:pt>
    <dgm:pt modelId="{641A9C5C-E88A-4B78-A47C-42279B9694D8}" type="parTrans" cxnId="{8CF364C9-DF47-437A-80A1-78F3E9BCC263}">
      <dgm:prSet/>
      <dgm:spPr/>
      <dgm:t>
        <a:bodyPr/>
        <a:lstStyle/>
        <a:p>
          <a:endParaRPr lang="en-US"/>
        </a:p>
      </dgm:t>
    </dgm:pt>
    <dgm:pt modelId="{6BF21AF2-6D5C-4895-BB49-A32E903233E0}" type="sibTrans" cxnId="{8CF364C9-DF47-437A-80A1-78F3E9BCC263}">
      <dgm:prSet/>
      <dgm:spPr/>
      <dgm:t>
        <a:bodyPr/>
        <a:lstStyle/>
        <a:p>
          <a:endParaRPr lang="en-US"/>
        </a:p>
      </dgm:t>
    </dgm:pt>
    <dgm:pt modelId="{5828EB20-98B8-4FDD-ADBE-C093FFD48393}">
      <dgm:prSet/>
      <dgm:spPr/>
      <dgm:t>
        <a:bodyPr/>
        <a:lstStyle/>
        <a:p>
          <a:r>
            <a:rPr lang="en-GB" baseline="0"/>
            <a:t>Gender related knowledge products- Video, webinars (in pipeline)</a:t>
          </a:r>
          <a:endParaRPr lang="en-US"/>
        </a:p>
      </dgm:t>
    </dgm:pt>
    <dgm:pt modelId="{F54D0F80-8170-439A-AE63-48C95A7402A2}" type="parTrans" cxnId="{F3CD80F8-5021-4D9C-9C88-16FAFEDAE9ED}">
      <dgm:prSet/>
      <dgm:spPr/>
      <dgm:t>
        <a:bodyPr/>
        <a:lstStyle/>
        <a:p>
          <a:endParaRPr lang="en-US"/>
        </a:p>
      </dgm:t>
    </dgm:pt>
    <dgm:pt modelId="{864D4991-D6F9-4262-B5F9-2979C168D714}" type="sibTrans" cxnId="{F3CD80F8-5021-4D9C-9C88-16FAFEDAE9ED}">
      <dgm:prSet/>
      <dgm:spPr/>
      <dgm:t>
        <a:bodyPr/>
        <a:lstStyle/>
        <a:p>
          <a:endParaRPr lang="en-US"/>
        </a:p>
      </dgm:t>
    </dgm:pt>
    <dgm:pt modelId="{ACBA557F-F01E-468D-8E2F-6E1B0B1ADA96}">
      <dgm:prSet/>
      <dgm:spPr/>
      <dgm:t>
        <a:bodyPr/>
        <a:lstStyle/>
        <a:p>
          <a:r>
            <a:rPr lang="en-GB" baseline="0"/>
            <a:t>Technical Advisory Group of NDC revision includes Dept. of Gender and Family Issues (DPMO)</a:t>
          </a:r>
          <a:endParaRPr lang="en-US"/>
        </a:p>
      </dgm:t>
    </dgm:pt>
    <dgm:pt modelId="{000FC2D1-D8FF-4EBB-A460-ED61C601C369}" type="parTrans" cxnId="{6BEE779F-1980-434F-87E6-663F00A394FB}">
      <dgm:prSet/>
      <dgm:spPr/>
      <dgm:t>
        <a:bodyPr/>
        <a:lstStyle/>
        <a:p>
          <a:endParaRPr lang="en-US"/>
        </a:p>
      </dgm:t>
    </dgm:pt>
    <dgm:pt modelId="{A1091E67-F74C-4383-AAAC-C97D8D8EB5D9}" type="sibTrans" cxnId="{6BEE779F-1980-434F-87E6-663F00A394FB}">
      <dgm:prSet/>
      <dgm:spPr/>
      <dgm:t>
        <a:bodyPr/>
        <a:lstStyle/>
        <a:p>
          <a:endParaRPr lang="en-US"/>
        </a:p>
      </dgm:t>
    </dgm:pt>
    <dgm:pt modelId="{A3593768-8561-49CC-BF9E-B9B46D46E662}">
      <dgm:prSet/>
      <dgm:spPr/>
      <dgm:t>
        <a:bodyPr/>
        <a:lstStyle/>
        <a:p>
          <a:r>
            <a:rPr lang="en-GB" baseline="0"/>
            <a:t>Gender and Climate Change Workshop with Gender Experts from government and Civil Society Organisations</a:t>
          </a:r>
          <a:endParaRPr lang="en-US"/>
        </a:p>
      </dgm:t>
    </dgm:pt>
    <dgm:pt modelId="{64CDAF66-6FF5-49AF-904A-DA0725E1862B}" type="parTrans" cxnId="{DF12B801-89B3-4DEB-A7F5-C23D58695FE7}">
      <dgm:prSet/>
      <dgm:spPr/>
      <dgm:t>
        <a:bodyPr/>
        <a:lstStyle/>
        <a:p>
          <a:endParaRPr lang="en-US"/>
        </a:p>
      </dgm:t>
    </dgm:pt>
    <dgm:pt modelId="{0F7EE864-184C-4895-A6B5-BB86703BD774}" type="sibTrans" cxnId="{DF12B801-89B3-4DEB-A7F5-C23D58695FE7}">
      <dgm:prSet/>
      <dgm:spPr/>
      <dgm:t>
        <a:bodyPr/>
        <a:lstStyle/>
        <a:p>
          <a:endParaRPr lang="en-US"/>
        </a:p>
      </dgm:t>
    </dgm:pt>
    <dgm:pt modelId="{1A42F6FC-88D9-400A-B700-DDE3DE95B326}">
      <dgm:prSet/>
      <dgm:spPr/>
      <dgm:t>
        <a:bodyPr/>
        <a:lstStyle/>
        <a:p>
          <a:r>
            <a:rPr lang="en-GB" baseline="0"/>
            <a:t>Final NDC have measures that promote gender equality/Gender responsive NDC</a:t>
          </a:r>
          <a:endParaRPr lang="en-US"/>
        </a:p>
      </dgm:t>
    </dgm:pt>
    <dgm:pt modelId="{E1AD7DCC-8B77-417D-A2E4-FA0630155943}" type="parTrans" cxnId="{A6DFBAF2-668A-40A2-9246-90A786C364C9}">
      <dgm:prSet/>
      <dgm:spPr/>
      <dgm:t>
        <a:bodyPr/>
        <a:lstStyle/>
        <a:p>
          <a:endParaRPr lang="en-US"/>
        </a:p>
      </dgm:t>
    </dgm:pt>
    <dgm:pt modelId="{CB0D6FC7-3DBD-496C-91D2-E1666B640794}" type="sibTrans" cxnId="{A6DFBAF2-668A-40A2-9246-90A786C364C9}">
      <dgm:prSet/>
      <dgm:spPr/>
      <dgm:t>
        <a:bodyPr/>
        <a:lstStyle/>
        <a:p>
          <a:endParaRPr lang="en-US"/>
        </a:p>
      </dgm:t>
    </dgm:pt>
    <dgm:pt modelId="{BFD79BF8-241F-4333-AB76-EF7B466ECCEF}">
      <dgm:prSet/>
      <dgm:spPr/>
      <dgm:t>
        <a:bodyPr/>
        <a:lstStyle/>
        <a:p>
          <a:r>
            <a:rPr lang="en-GB" baseline="0"/>
            <a:t>MRV system and NDC implementation to ensure gender mainstreaming</a:t>
          </a:r>
          <a:endParaRPr lang="en-US"/>
        </a:p>
      </dgm:t>
    </dgm:pt>
    <dgm:pt modelId="{DF876C22-CFA2-423A-B20F-978444EB7333}" type="parTrans" cxnId="{624AD126-DBAD-4186-B195-A20E188FB106}">
      <dgm:prSet/>
      <dgm:spPr/>
      <dgm:t>
        <a:bodyPr/>
        <a:lstStyle/>
        <a:p>
          <a:endParaRPr lang="en-US"/>
        </a:p>
      </dgm:t>
    </dgm:pt>
    <dgm:pt modelId="{A4F66334-F720-4B5B-BDA2-8A45792647C9}" type="sibTrans" cxnId="{624AD126-DBAD-4186-B195-A20E188FB106}">
      <dgm:prSet/>
      <dgm:spPr/>
      <dgm:t>
        <a:bodyPr/>
        <a:lstStyle/>
        <a:p>
          <a:endParaRPr lang="en-US"/>
        </a:p>
      </dgm:t>
    </dgm:pt>
    <dgm:pt modelId="{2FBBBBA6-B459-4CE7-B7EF-1E9012A28814}" type="pres">
      <dgm:prSet presAssocID="{5620DDAB-44BE-4DE4-B16B-EC7574E18B2C}" presName="diagram" presStyleCnt="0">
        <dgm:presLayoutVars>
          <dgm:dir/>
          <dgm:resizeHandles val="exact"/>
        </dgm:presLayoutVars>
      </dgm:prSet>
      <dgm:spPr/>
    </dgm:pt>
    <dgm:pt modelId="{D302E0DD-1937-4C84-8074-3D6D12A7DA35}" type="pres">
      <dgm:prSet presAssocID="{EA806C78-20D8-4E96-A94E-0DE2165C9C04}" presName="node" presStyleLbl="node1" presStyleIdx="0" presStyleCnt="6">
        <dgm:presLayoutVars>
          <dgm:bulletEnabled val="1"/>
        </dgm:presLayoutVars>
      </dgm:prSet>
      <dgm:spPr/>
    </dgm:pt>
    <dgm:pt modelId="{56748BBA-881C-4CE8-B93F-5F12A020D3DC}" type="pres">
      <dgm:prSet presAssocID="{6BF21AF2-6D5C-4895-BB49-A32E903233E0}" presName="sibTrans" presStyleCnt="0"/>
      <dgm:spPr/>
    </dgm:pt>
    <dgm:pt modelId="{AED21368-1DC8-452D-9ADD-30957D15CBBA}" type="pres">
      <dgm:prSet presAssocID="{5828EB20-98B8-4FDD-ADBE-C093FFD48393}" presName="node" presStyleLbl="node1" presStyleIdx="1" presStyleCnt="6">
        <dgm:presLayoutVars>
          <dgm:bulletEnabled val="1"/>
        </dgm:presLayoutVars>
      </dgm:prSet>
      <dgm:spPr/>
    </dgm:pt>
    <dgm:pt modelId="{0642E01B-0E5C-495D-813F-16F2AA553EF0}" type="pres">
      <dgm:prSet presAssocID="{864D4991-D6F9-4262-B5F9-2979C168D714}" presName="sibTrans" presStyleCnt="0"/>
      <dgm:spPr/>
    </dgm:pt>
    <dgm:pt modelId="{E8A78FF8-8805-4956-BF0A-9C85A52830A3}" type="pres">
      <dgm:prSet presAssocID="{ACBA557F-F01E-468D-8E2F-6E1B0B1ADA96}" presName="node" presStyleLbl="node1" presStyleIdx="2" presStyleCnt="6">
        <dgm:presLayoutVars>
          <dgm:bulletEnabled val="1"/>
        </dgm:presLayoutVars>
      </dgm:prSet>
      <dgm:spPr/>
    </dgm:pt>
    <dgm:pt modelId="{F1528D22-A76E-46BC-B51E-C965EAD7FD1D}" type="pres">
      <dgm:prSet presAssocID="{A1091E67-F74C-4383-AAAC-C97D8D8EB5D9}" presName="sibTrans" presStyleCnt="0"/>
      <dgm:spPr/>
    </dgm:pt>
    <dgm:pt modelId="{80B1C3A7-9AAF-4778-84F1-2F8A0B7769AC}" type="pres">
      <dgm:prSet presAssocID="{A3593768-8561-49CC-BF9E-B9B46D46E662}" presName="node" presStyleLbl="node1" presStyleIdx="3" presStyleCnt="6">
        <dgm:presLayoutVars>
          <dgm:bulletEnabled val="1"/>
        </dgm:presLayoutVars>
      </dgm:prSet>
      <dgm:spPr/>
    </dgm:pt>
    <dgm:pt modelId="{7CCE8E82-5D9C-4953-AFD8-2CB870DFC81A}" type="pres">
      <dgm:prSet presAssocID="{0F7EE864-184C-4895-A6B5-BB86703BD774}" presName="sibTrans" presStyleCnt="0"/>
      <dgm:spPr/>
    </dgm:pt>
    <dgm:pt modelId="{C5E02890-3D2E-4F5A-BE65-6D4B3D7D4F83}" type="pres">
      <dgm:prSet presAssocID="{1A42F6FC-88D9-400A-B700-DDE3DE95B326}" presName="node" presStyleLbl="node1" presStyleIdx="4" presStyleCnt="6">
        <dgm:presLayoutVars>
          <dgm:bulletEnabled val="1"/>
        </dgm:presLayoutVars>
      </dgm:prSet>
      <dgm:spPr/>
    </dgm:pt>
    <dgm:pt modelId="{4EBF0C47-BB4B-4680-9AD9-161704263C76}" type="pres">
      <dgm:prSet presAssocID="{CB0D6FC7-3DBD-496C-91D2-E1666B640794}" presName="sibTrans" presStyleCnt="0"/>
      <dgm:spPr/>
    </dgm:pt>
    <dgm:pt modelId="{E3B4F8F5-FA50-4E16-BE1F-A63321CA7C8E}" type="pres">
      <dgm:prSet presAssocID="{BFD79BF8-241F-4333-AB76-EF7B466ECCEF}" presName="node" presStyleLbl="node1" presStyleIdx="5" presStyleCnt="6">
        <dgm:presLayoutVars>
          <dgm:bulletEnabled val="1"/>
        </dgm:presLayoutVars>
      </dgm:prSet>
      <dgm:spPr/>
    </dgm:pt>
  </dgm:ptLst>
  <dgm:cxnLst>
    <dgm:cxn modelId="{DF12B801-89B3-4DEB-A7F5-C23D58695FE7}" srcId="{5620DDAB-44BE-4DE4-B16B-EC7574E18B2C}" destId="{A3593768-8561-49CC-BF9E-B9B46D46E662}" srcOrd="3" destOrd="0" parTransId="{64CDAF66-6FF5-49AF-904A-DA0725E1862B}" sibTransId="{0F7EE864-184C-4895-A6B5-BB86703BD774}"/>
    <dgm:cxn modelId="{624AD126-DBAD-4186-B195-A20E188FB106}" srcId="{5620DDAB-44BE-4DE4-B16B-EC7574E18B2C}" destId="{BFD79BF8-241F-4333-AB76-EF7B466ECCEF}" srcOrd="5" destOrd="0" parTransId="{DF876C22-CFA2-423A-B20F-978444EB7333}" sibTransId="{A4F66334-F720-4B5B-BDA2-8A45792647C9}"/>
    <dgm:cxn modelId="{68CEB038-76F9-4B7C-A536-029DFFEEB262}" type="presOf" srcId="{5828EB20-98B8-4FDD-ADBE-C093FFD48393}" destId="{AED21368-1DC8-452D-9ADD-30957D15CBBA}" srcOrd="0" destOrd="0" presId="urn:microsoft.com/office/officeart/2005/8/layout/default"/>
    <dgm:cxn modelId="{98DF335D-6514-4A84-A93C-A127F8DC19AF}" type="presOf" srcId="{5620DDAB-44BE-4DE4-B16B-EC7574E18B2C}" destId="{2FBBBBA6-B459-4CE7-B7EF-1E9012A28814}" srcOrd="0" destOrd="0" presId="urn:microsoft.com/office/officeart/2005/8/layout/default"/>
    <dgm:cxn modelId="{C6903862-51CF-4296-A5EA-FEDFD78173DC}" type="presOf" srcId="{A3593768-8561-49CC-BF9E-B9B46D46E662}" destId="{80B1C3A7-9AAF-4778-84F1-2F8A0B7769AC}" srcOrd="0" destOrd="0" presId="urn:microsoft.com/office/officeart/2005/8/layout/default"/>
    <dgm:cxn modelId="{7F0AB377-ED7D-4AC6-8A10-7DCE8C9D8CAD}" type="presOf" srcId="{1A42F6FC-88D9-400A-B700-DDE3DE95B326}" destId="{C5E02890-3D2E-4F5A-BE65-6D4B3D7D4F83}" srcOrd="0" destOrd="0" presId="urn:microsoft.com/office/officeart/2005/8/layout/default"/>
    <dgm:cxn modelId="{6BEE779F-1980-434F-87E6-663F00A394FB}" srcId="{5620DDAB-44BE-4DE4-B16B-EC7574E18B2C}" destId="{ACBA557F-F01E-468D-8E2F-6E1B0B1ADA96}" srcOrd="2" destOrd="0" parTransId="{000FC2D1-D8FF-4EBB-A460-ED61C601C369}" sibTransId="{A1091E67-F74C-4383-AAAC-C97D8D8EB5D9}"/>
    <dgm:cxn modelId="{8CF364C9-DF47-437A-80A1-78F3E9BCC263}" srcId="{5620DDAB-44BE-4DE4-B16B-EC7574E18B2C}" destId="{EA806C78-20D8-4E96-A94E-0DE2165C9C04}" srcOrd="0" destOrd="0" parTransId="{641A9C5C-E88A-4B78-A47C-42279B9694D8}" sibTransId="{6BF21AF2-6D5C-4895-BB49-A32E903233E0}"/>
    <dgm:cxn modelId="{D88557D4-9B1D-4BB6-982B-F27514F7ED3B}" type="presOf" srcId="{BFD79BF8-241F-4333-AB76-EF7B466ECCEF}" destId="{E3B4F8F5-FA50-4E16-BE1F-A63321CA7C8E}" srcOrd="0" destOrd="0" presId="urn:microsoft.com/office/officeart/2005/8/layout/default"/>
    <dgm:cxn modelId="{3675E4D9-9888-4BEC-A427-12B06161FA84}" type="presOf" srcId="{ACBA557F-F01E-468D-8E2F-6E1B0B1ADA96}" destId="{E8A78FF8-8805-4956-BF0A-9C85A52830A3}" srcOrd="0" destOrd="0" presId="urn:microsoft.com/office/officeart/2005/8/layout/default"/>
    <dgm:cxn modelId="{A6DFBAF2-668A-40A2-9246-90A786C364C9}" srcId="{5620DDAB-44BE-4DE4-B16B-EC7574E18B2C}" destId="{1A42F6FC-88D9-400A-B700-DDE3DE95B326}" srcOrd="4" destOrd="0" parTransId="{E1AD7DCC-8B77-417D-A2E4-FA0630155943}" sibTransId="{CB0D6FC7-3DBD-496C-91D2-E1666B640794}"/>
    <dgm:cxn modelId="{F3CD80F8-5021-4D9C-9C88-16FAFEDAE9ED}" srcId="{5620DDAB-44BE-4DE4-B16B-EC7574E18B2C}" destId="{5828EB20-98B8-4FDD-ADBE-C093FFD48393}" srcOrd="1" destOrd="0" parTransId="{F54D0F80-8170-439A-AE63-48C95A7402A2}" sibTransId="{864D4991-D6F9-4262-B5F9-2979C168D714}"/>
    <dgm:cxn modelId="{2F489BFC-61D2-45BB-8DFB-B7129850BE32}" type="presOf" srcId="{EA806C78-20D8-4E96-A94E-0DE2165C9C04}" destId="{D302E0DD-1937-4C84-8074-3D6D12A7DA35}" srcOrd="0" destOrd="0" presId="urn:microsoft.com/office/officeart/2005/8/layout/default"/>
    <dgm:cxn modelId="{DDEB9022-F0A9-4B9D-A637-41452F749C92}" type="presParOf" srcId="{2FBBBBA6-B459-4CE7-B7EF-1E9012A28814}" destId="{D302E0DD-1937-4C84-8074-3D6D12A7DA35}" srcOrd="0" destOrd="0" presId="urn:microsoft.com/office/officeart/2005/8/layout/default"/>
    <dgm:cxn modelId="{30D641E1-7211-4D6E-8E9C-DF5839CDF6F9}" type="presParOf" srcId="{2FBBBBA6-B459-4CE7-B7EF-1E9012A28814}" destId="{56748BBA-881C-4CE8-B93F-5F12A020D3DC}" srcOrd="1" destOrd="0" presId="urn:microsoft.com/office/officeart/2005/8/layout/default"/>
    <dgm:cxn modelId="{303D4858-EB91-4263-B74E-03702D862CF8}" type="presParOf" srcId="{2FBBBBA6-B459-4CE7-B7EF-1E9012A28814}" destId="{AED21368-1DC8-452D-9ADD-30957D15CBBA}" srcOrd="2" destOrd="0" presId="urn:microsoft.com/office/officeart/2005/8/layout/default"/>
    <dgm:cxn modelId="{FCB81286-4ECC-479B-9A49-1053FF34758A}" type="presParOf" srcId="{2FBBBBA6-B459-4CE7-B7EF-1E9012A28814}" destId="{0642E01B-0E5C-495D-813F-16F2AA553EF0}" srcOrd="3" destOrd="0" presId="urn:microsoft.com/office/officeart/2005/8/layout/default"/>
    <dgm:cxn modelId="{CF8216AF-FFCB-49C0-B5D2-9DF7C3AAA3E3}" type="presParOf" srcId="{2FBBBBA6-B459-4CE7-B7EF-1E9012A28814}" destId="{E8A78FF8-8805-4956-BF0A-9C85A52830A3}" srcOrd="4" destOrd="0" presId="urn:microsoft.com/office/officeart/2005/8/layout/default"/>
    <dgm:cxn modelId="{54A4EE84-0E66-446C-BD63-691A6EC15071}" type="presParOf" srcId="{2FBBBBA6-B459-4CE7-B7EF-1E9012A28814}" destId="{F1528D22-A76E-46BC-B51E-C965EAD7FD1D}" srcOrd="5" destOrd="0" presId="urn:microsoft.com/office/officeart/2005/8/layout/default"/>
    <dgm:cxn modelId="{395CAA7B-7051-49AE-8BE2-0E2968E2F716}" type="presParOf" srcId="{2FBBBBA6-B459-4CE7-B7EF-1E9012A28814}" destId="{80B1C3A7-9AAF-4778-84F1-2F8A0B7769AC}" srcOrd="6" destOrd="0" presId="urn:microsoft.com/office/officeart/2005/8/layout/default"/>
    <dgm:cxn modelId="{E2EDA7A1-521D-4303-8952-F05C49E66040}" type="presParOf" srcId="{2FBBBBA6-B459-4CE7-B7EF-1E9012A28814}" destId="{7CCE8E82-5D9C-4953-AFD8-2CB870DFC81A}" srcOrd="7" destOrd="0" presId="urn:microsoft.com/office/officeart/2005/8/layout/default"/>
    <dgm:cxn modelId="{AE3AD6F0-C2E5-4143-8933-0F4D83CDB3C5}" type="presParOf" srcId="{2FBBBBA6-B459-4CE7-B7EF-1E9012A28814}" destId="{C5E02890-3D2E-4F5A-BE65-6D4B3D7D4F83}" srcOrd="8" destOrd="0" presId="urn:microsoft.com/office/officeart/2005/8/layout/default"/>
    <dgm:cxn modelId="{571A3325-5CA1-419E-A272-AF4CCA72BA64}" type="presParOf" srcId="{2FBBBBA6-B459-4CE7-B7EF-1E9012A28814}" destId="{4EBF0C47-BB4B-4680-9AD9-161704263C76}" srcOrd="9" destOrd="0" presId="urn:microsoft.com/office/officeart/2005/8/layout/default"/>
    <dgm:cxn modelId="{984C2908-F918-41EF-9E5E-171406AF0F7F}" type="presParOf" srcId="{2FBBBBA6-B459-4CE7-B7EF-1E9012A28814}" destId="{E3B4F8F5-FA50-4E16-BE1F-A63321CA7C8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2E0DD-1937-4C84-8074-3D6D12A7DA35}">
      <dsp:nvSpPr>
        <dsp:cNvPr id="0" name=""/>
        <dsp:cNvSpPr/>
      </dsp:nvSpPr>
      <dsp:spPr>
        <a:xfrm>
          <a:off x="651" y="89520"/>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baseline="0" dirty="0"/>
            <a:t>Gender Assessment for Eswatini by World Resources Institute (Baseline)</a:t>
          </a:r>
          <a:endParaRPr lang="en-US" sz="1900" kern="1200" dirty="0"/>
        </a:p>
      </dsp:txBody>
      <dsp:txXfrm>
        <a:off x="651" y="89520"/>
        <a:ext cx="2539379" cy="1523627"/>
      </dsp:txXfrm>
    </dsp:sp>
    <dsp:sp modelId="{AED21368-1DC8-452D-9ADD-30957D15CBBA}">
      <dsp:nvSpPr>
        <dsp:cNvPr id="0" name=""/>
        <dsp:cNvSpPr/>
      </dsp:nvSpPr>
      <dsp:spPr>
        <a:xfrm>
          <a:off x="2793968" y="89520"/>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baseline="0"/>
            <a:t>Gender related knowledge products- Video, webinars (in pipeline)</a:t>
          </a:r>
          <a:endParaRPr lang="en-US" sz="1900" kern="1200"/>
        </a:p>
      </dsp:txBody>
      <dsp:txXfrm>
        <a:off x="2793968" y="89520"/>
        <a:ext cx="2539379" cy="1523627"/>
      </dsp:txXfrm>
    </dsp:sp>
    <dsp:sp modelId="{E8A78FF8-8805-4956-BF0A-9C85A52830A3}">
      <dsp:nvSpPr>
        <dsp:cNvPr id="0" name=""/>
        <dsp:cNvSpPr/>
      </dsp:nvSpPr>
      <dsp:spPr>
        <a:xfrm>
          <a:off x="651" y="1867086"/>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baseline="0"/>
            <a:t>Technical Advisory Group of NDC revision includes Dept. of Gender and Family Issues (DPMO)</a:t>
          </a:r>
          <a:endParaRPr lang="en-US" sz="1900" kern="1200"/>
        </a:p>
      </dsp:txBody>
      <dsp:txXfrm>
        <a:off x="651" y="1867086"/>
        <a:ext cx="2539379" cy="1523627"/>
      </dsp:txXfrm>
    </dsp:sp>
    <dsp:sp modelId="{80B1C3A7-9AAF-4778-84F1-2F8A0B7769AC}">
      <dsp:nvSpPr>
        <dsp:cNvPr id="0" name=""/>
        <dsp:cNvSpPr/>
      </dsp:nvSpPr>
      <dsp:spPr>
        <a:xfrm>
          <a:off x="2793968" y="1867086"/>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baseline="0"/>
            <a:t>Gender and Climate Change Workshop with Gender Experts from government and Civil Society Organisations</a:t>
          </a:r>
          <a:endParaRPr lang="en-US" sz="1900" kern="1200"/>
        </a:p>
      </dsp:txBody>
      <dsp:txXfrm>
        <a:off x="2793968" y="1867086"/>
        <a:ext cx="2539379" cy="1523627"/>
      </dsp:txXfrm>
    </dsp:sp>
    <dsp:sp modelId="{C5E02890-3D2E-4F5A-BE65-6D4B3D7D4F83}">
      <dsp:nvSpPr>
        <dsp:cNvPr id="0" name=""/>
        <dsp:cNvSpPr/>
      </dsp:nvSpPr>
      <dsp:spPr>
        <a:xfrm>
          <a:off x="651" y="3644651"/>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baseline="0"/>
            <a:t>Final NDC have measures that promote gender equality/Gender responsive NDC</a:t>
          </a:r>
          <a:endParaRPr lang="en-US" sz="1900" kern="1200"/>
        </a:p>
      </dsp:txBody>
      <dsp:txXfrm>
        <a:off x="651" y="3644651"/>
        <a:ext cx="2539379" cy="1523627"/>
      </dsp:txXfrm>
    </dsp:sp>
    <dsp:sp modelId="{E3B4F8F5-FA50-4E16-BE1F-A63321CA7C8E}">
      <dsp:nvSpPr>
        <dsp:cNvPr id="0" name=""/>
        <dsp:cNvSpPr/>
      </dsp:nvSpPr>
      <dsp:spPr>
        <a:xfrm>
          <a:off x="2793968" y="3644651"/>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baseline="0"/>
            <a:t>MRV system and NDC implementation to ensure gender mainstreaming</a:t>
          </a:r>
          <a:endParaRPr lang="en-US" sz="1900" kern="1200"/>
        </a:p>
      </dsp:txBody>
      <dsp:txXfrm>
        <a:off x="2793968" y="3644651"/>
        <a:ext cx="2539379" cy="15236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C69DB-93BE-439F-BCD5-766FB6DA6098}" type="datetimeFigureOut">
              <a:rPr lang="en-ZA" smtClean="0"/>
              <a:t>2021/06/23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1773B-2226-49EA-9244-8A75DF65753B}" type="slidenum">
              <a:rPr lang="en-ZA" smtClean="0"/>
              <a:t>‹#›</a:t>
            </a:fld>
            <a:endParaRPr lang="en-ZA"/>
          </a:p>
        </p:txBody>
      </p:sp>
    </p:spTree>
    <p:extLst>
      <p:ext uri="{BB962C8B-B14F-4D97-AF65-F5344CB8AC3E}">
        <p14:creationId xmlns:p14="http://schemas.microsoft.com/office/powerpoint/2010/main" val="412237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B7FB770-9B5E-4382-911D-69C06040B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C749D39-DF45-40A8-8F1A-469D4946F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7348" name="Slide Number Placeholder 3">
            <a:extLst>
              <a:ext uri="{FF2B5EF4-FFF2-40B4-BE49-F238E27FC236}">
                <a16:creationId xmlns:a16="http://schemas.microsoft.com/office/drawing/2014/main" id="{6E13FD1B-CB86-4217-BAE7-4C336DD211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DF4F60-3869-403F-99D7-C67C907BB90B}"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332B466-217E-43C5-ACFF-960EDEDB51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A7A371A-1638-4F90-B7E2-A22F828517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9396" name="Slide Number Placeholder 3">
            <a:extLst>
              <a:ext uri="{FF2B5EF4-FFF2-40B4-BE49-F238E27FC236}">
                <a16:creationId xmlns:a16="http://schemas.microsoft.com/office/drawing/2014/main" id="{85E67FC1-D975-4DCC-B612-C866180BB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D45406-D747-4F27-B2E4-A25A2CEB778D}"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6/23/2021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777183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1779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1192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0451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6/23/2021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506550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1348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0496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4306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2076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53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063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6/23/2021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8287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C9C52-E5E4-4C2E-814D-DA7156181075}"/>
              </a:ext>
            </a:extLst>
          </p:cNvPr>
          <p:cNvSpPr>
            <a:spLocks noGrp="1"/>
          </p:cNvSpPr>
          <p:nvPr>
            <p:ph type="ctrTitle"/>
          </p:nvPr>
        </p:nvSpPr>
        <p:spPr>
          <a:xfrm>
            <a:off x="6711885" y="634028"/>
            <a:ext cx="4798243" cy="3732835"/>
          </a:xfrm>
        </p:spPr>
        <p:txBody>
          <a:bodyPr>
            <a:normAutofit/>
          </a:bodyPr>
          <a:lstStyle/>
          <a:p>
            <a:r>
              <a:rPr lang="en-ZA" sz="6700"/>
              <a:t>Lessons from Kingdom of Eswatini</a:t>
            </a:r>
          </a:p>
        </p:txBody>
      </p:sp>
      <p:sp>
        <p:nvSpPr>
          <p:cNvPr id="3" name="Subtitle 2">
            <a:extLst>
              <a:ext uri="{FF2B5EF4-FFF2-40B4-BE49-F238E27FC236}">
                <a16:creationId xmlns:a16="http://schemas.microsoft.com/office/drawing/2014/main" id="{8592A2AC-AB1D-4B86-98EA-FDACF24922E0}"/>
              </a:ext>
            </a:extLst>
          </p:cNvPr>
          <p:cNvSpPr>
            <a:spLocks noGrp="1"/>
          </p:cNvSpPr>
          <p:nvPr>
            <p:ph type="subTitle" idx="1"/>
          </p:nvPr>
        </p:nvSpPr>
        <p:spPr>
          <a:xfrm>
            <a:off x="6711885" y="4436462"/>
            <a:ext cx="4798243" cy="1794656"/>
          </a:xfrm>
        </p:spPr>
        <p:txBody>
          <a:bodyPr>
            <a:normAutofit/>
          </a:bodyPr>
          <a:lstStyle/>
          <a:p>
            <a:pPr>
              <a:lnSpc>
                <a:spcPct val="102000"/>
              </a:lnSpc>
              <a:spcAft>
                <a:spcPts val="600"/>
              </a:spcAft>
            </a:pPr>
            <a:r>
              <a:rPr lang="en-ZA" sz="2000"/>
              <a:t>DEPARTMENT OF GENDER AND FAMILY ISSUES – DEPUTY PRIME MINISTER’S OFFICE</a:t>
            </a:r>
          </a:p>
          <a:p>
            <a:pPr>
              <a:lnSpc>
                <a:spcPct val="102000"/>
              </a:lnSpc>
              <a:spcAft>
                <a:spcPts val="600"/>
              </a:spcAft>
            </a:pPr>
            <a:r>
              <a:rPr lang="en-ZA" sz="2000"/>
              <a:t>BY: Mpendulo Masuku (Mr)</a:t>
            </a:r>
          </a:p>
          <a:p>
            <a:pPr>
              <a:lnSpc>
                <a:spcPct val="102000"/>
              </a:lnSpc>
              <a:spcAft>
                <a:spcPts val="600"/>
              </a:spcAft>
            </a:pPr>
            <a:r>
              <a:rPr lang="en-ZA" sz="2000"/>
              <a:t>Gender Monitoring and Evaluation Analyst</a:t>
            </a:r>
          </a:p>
        </p:txBody>
      </p:sp>
      <p:sp>
        <p:nvSpPr>
          <p:cNvPr id="12"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a:extLst>
              <a:ext uri="{FF2B5EF4-FFF2-40B4-BE49-F238E27FC236}">
                <a16:creationId xmlns:a16="http://schemas.microsoft.com/office/drawing/2014/main" id="{A8A82679-F631-45CB-B297-FCC1FC02EBE9}"/>
              </a:ext>
            </a:extLst>
          </p:cNvPr>
          <p:cNvPicPr>
            <a:picLocks noChangeAspect="1"/>
          </p:cNvPicPr>
          <p:nvPr/>
        </p:nvPicPr>
        <p:blipFill>
          <a:blip r:embed="rId2"/>
          <a:stretch>
            <a:fillRect/>
          </a:stretch>
        </p:blipFill>
        <p:spPr>
          <a:xfrm>
            <a:off x="1371403" y="1682893"/>
            <a:ext cx="4207669" cy="3692229"/>
          </a:xfrm>
          <a:prstGeom prst="rect">
            <a:avLst/>
          </a:prstGeom>
        </p:spPr>
      </p:pic>
    </p:spTree>
    <p:extLst>
      <p:ext uri="{BB962C8B-B14F-4D97-AF65-F5344CB8AC3E}">
        <p14:creationId xmlns:p14="http://schemas.microsoft.com/office/powerpoint/2010/main" val="355323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332C-D407-462B-A745-EEDF038B0135}"/>
              </a:ext>
            </a:extLst>
          </p:cNvPr>
          <p:cNvSpPr>
            <a:spLocks noGrp="1"/>
          </p:cNvSpPr>
          <p:nvPr>
            <p:ph type="title"/>
          </p:nvPr>
        </p:nvSpPr>
        <p:spPr>
          <a:xfrm>
            <a:off x="1441269" y="311332"/>
            <a:ext cx="9601200" cy="846908"/>
          </a:xfrm>
        </p:spPr>
        <p:txBody>
          <a:bodyPr>
            <a:noAutofit/>
          </a:bodyPr>
          <a:lstStyle/>
          <a:p>
            <a:pPr algn="ctr"/>
            <a:r>
              <a:rPr lang="en-GB" sz="3200" dirty="0"/>
              <a:t>1. Climate change in the national Gender Strategy</a:t>
            </a:r>
            <a:endParaRPr lang="en-ZA" sz="3200" dirty="0"/>
          </a:p>
        </p:txBody>
      </p:sp>
      <p:sp>
        <p:nvSpPr>
          <p:cNvPr id="3" name="Content Placeholder 2">
            <a:extLst>
              <a:ext uri="{FF2B5EF4-FFF2-40B4-BE49-F238E27FC236}">
                <a16:creationId xmlns:a16="http://schemas.microsoft.com/office/drawing/2014/main" id="{65A4547D-C64D-4360-96F4-3B9827F2CC0B}"/>
              </a:ext>
            </a:extLst>
          </p:cNvPr>
          <p:cNvSpPr>
            <a:spLocks noGrp="1"/>
          </p:cNvSpPr>
          <p:nvPr>
            <p:ph idx="1"/>
          </p:nvPr>
        </p:nvSpPr>
        <p:spPr/>
        <p:txBody>
          <a:bodyPr>
            <a:normAutofit lnSpcReduction="10000"/>
          </a:bodyPr>
          <a:lstStyle/>
          <a:p>
            <a:r>
              <a:rPr lang="en-ZA" dirty="0"/>
              <a:t>Eswatini recently reviewed her National Gender Policy 2010</a:t>
            </a:r>
          </a:p>
          <a:p>
            <a:r>
              <a:rPr lang="en-ZA" dirty="0"/>
              <a:t>Thematic area “12.8 Environment and Natural Resources”, no mention of “Climate Change”</a:t>
            </a:r>
          </a:p>
          <a:p>
            <a:r>
              <a:rPr lang="en-ZA" dirty="0"/>
              <a:t>Plan fairly implemented without Costed Action Plan with M&amp;E Framework</a:t>
            </a:r>
          </a:p>
          <a:p>
            <a:r>
              <a:rPr lang="en-ZA" dirty="0"/>
              <a:t>2019 process of reviewing policy began, with International and National Technical support (Consultants) – UNDP Eswatini</a:t>
            </a:r>
          </a:p>
          <a:p>
            <a:r>
              <a:rPr lang="en-ZA" dirty="0"/>
              <a:t>Currently due for Approval at Cabinet Level – After fist presentation came with comments</a:t>
            </a:r>
          </a:p>
          <a:p>
            <a:r>
              <a:rPr lang="en-ZA" dirty="0"/>
              <a:t>Commonwealth Gender and Climate Change Experts also enhanced the Policy , Implementation Strategy and M&amp;E Plan immensely.</a:t>
            </a:r>
          </a:p>
          <a:p>
            <a:endParaRPr lang="en-ZA" dirty="0"/>
          </a:p>
        </p:txBody>
      </p:sp>
    </p:spTree>
    <p:extLst>
      <p:ext uri="{BB962C8B-B14F-4D97-AF65-F5344CB8AC3E}">
        <p14:creationId xmlns:p14="http://schemas.microsoft.com/office/powerpoint/2010/main" val="213870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927F-6650-4D21-952A-FA8E7B56F68C}"/>
              </a:ext>
            </a:extLst>
          </p:cNvPr>
          <p:cNvSpPr>
            <a:spLocks noGrp="1"/>
          </p:cNvSpPr>
          <p:nvPr>
            <p:ph type="title"/>
          </p:nvPr>
        </p:nvSpPr>
        <p:spPr/>
        <p:txBody>
          <a:bodyPr/>
          <a:lstStyle/>
          <a:p>
            <a:r>
              <a:rPr lang="en-ZA" dirty="0"/>
              <a:t>2. Eswatini’s new Gender Policy 2020-2030</a:t>
            </a:r>
          </a:p>
        </p:txBody>
      </p:sp>
      <p:sp>
        <p:nvSpPr>
          <p:cNvPr id="3" name="Content Placeholder 2">
            <a:extLst>
              <a:ext uri="{FF2B5EF4-FFF2-40B4-BE49-F238E27FC236}">
                <a16:creationId xmlns:a16="http://schemas.microsoft.com/office/drawing/2014/main" id="{7C3BA775-A688-454A-9F53-833DD408250E}"/>
              </a:ext>
            </a:extLst>
          </p:cNvPr>
          <p:cNvSpPr>
            <a:spLocks noGrp="1"/>
          </p:cNvSpPr>
          <p:nvPr>
            <p:ph idx="1"/>
          </p:nvPr>
        </p:nvSpPr>
        <p:spPr/>
        <p:txBody>
          <a:bodyPr/>
          <a:lstStyle/>
          <a:p>
            <a:r>
              <a:rPr lang="en-ZA" dirty="0"/>
              <a:t>Embracing Sustainable Development Goals (SDGs – Agenda 2030)</a:t>
            </a:r>
          </a:p>
          <a:p>
            <a:r>
              <a:rPr lang="en-ZA" dirty="0"/>
              <a:t>Embracing AU Agenda 2063 “ the Africa We Want”</a:t>
            </a:r>
          </a:p>
          <a:p>
            <a:r>
              <a:rPr lang="en-ZA" dirty="0"/>
              <a:t>Embracing all other Gender Equality advancement conventions and protocols i.e. CEDAW, Beijing Declaration and Platform for Action as well as UNFCCC recently</a:t>
            </a:r>
          </a:p>
        </p:txBody>
      </p:sp>
    </p:spTree>
    <p:extLst>
      <p:ext uri="{BB962C8B-B14F-4D97-AF65-F5344CB8AC3E}">
        <p14:creationId xmlns:p14="http://schemas.microsoft.com/office/powerpoint/2010/main" val="175937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44C6-9AFB-4616-9FA8-CCC0E6B8787B}"/>
              </a:ext>
            </a:extLst>
          </p:cNvPr>
          <p:cNvSpPr>
            <a:spLocks noGrp="1"/>
          </p:cNvSpPr>
          <p:nvPr>
            <p:ph type="title"/>
          </p:nvPr>
        </p:nvSpPr>
        <p:spPr/>
        <p:txBody>
          <a:bodyPr/>
          <a:lstStyle/>
          <a:p>
            <a:r>
              <a:rPr lang="en-ZA" dirty="0"/>
              <a:t>Contents…</a:t>
            </a:r>
          </a:p>
        </p:txBody>
      </p:sp>
      <p:sp>
        <p:nvSpPr>
          <p:cNvPr id="3" name="Content Placeholder 2">
            <a:extLst>
              <a:ext uri="{FF2B5EF4-FFF2-40B4-BE49-F238E27FC236}">
                <a16:creationId xmlns:a16="http://schemas.microsoft.com/office/drawing/2014/main" id="{E3A83DA5-9AEF-418C-A9A1-B756231A1779}"/>
              </a:ext>
            </a:extLst>
          </p:cNvPr>
          <p:cNvSpPr>
            <a:spLocks noGrp="1"/>
          </p:cNvSpPr>
          <p:nvPr>
            <p:ph idx="1"/>
          </p:nvPr>
        </p:nvSpPr>
        <p:spPr/>
        <p:txBody>
          <a:bodyPr>
            <a:normAutofit fontScale="92500" lnSpcReduction="10000"/>
          </a:bodyPr>
          <a:lstStyle/>
          <a:p>
            <a:r>
              <a:rPr lang="en-ZA" dirty="0"/>
              <a:t>Thematic Area - Section/ Chapter 12.8 on </a:t>
            </a:r>
            <a:r>
              <a:rPr lang="en-ZA" b="1" dirty="0"/>
              <a:t>“</a:t>
            </a:r>
            <a:r>
              <a:rPr lang="en-GB" b="1" dirty="0"/>
              <a:t>Environment, Natural Resources and Climate Change “</a:t>
            </a:r>
          </a:p>
          <a:p>
            <a:r>
              <a:rPr lang="en-ZA" b="1" dirty="0"/>
              <a:t>Thematic Policy Statement  - </a:t>
            </a:r>
            <a:r>
              <a:rPr lang="en-ZA" b="1" i="1" dirty="0"/>
              <a:t>“</a:t>
            </a:r>
            <a:r>
              <a:rPr lang="en-ZW" i="1" dirty="0"/>
              <a:t>The Government shall ensure that environmental and climate change policies, … programmes and action plans take into consideration issues of gender in terms of access, control, benefits as well as management of the natural resources.”</a:t>
            </a:r>
          </a:p>
          <a:p>
            <a:r>
              <a:rPr lang="en-ZW" b="1" dirty="0"/>
              <a:t>Education and Training Thematic Area </a:t>
            </a:r>
            <a:r>
              <a:rPr lang="en-ZW" dirty="0"/>
              <a:t>– the need and intention to create curriculum with climate change content to educate children and especially young girls to be climate SMART</a:t>
            </a:r>
          </a:p>
          <a:p>
            <a:r>
              <a:rPr lang="en-ZW" b="1" dirty="0"/>
              <a:t>Capacity building </a:t>
            </a:r>
            <a:r>
              <a:rPr lang="en-ZW" dirty="0"/>
              <a:t>initiatives to increase the awareness and knowledge around climate change as well as how the intersections between Gender and Climate Change play out in the real world (societal norms and values)</a:t>
            </a:r>
            <a:endParaRPr lang="en-ZA" dirty="0"/>
          </a:p>
          <a:p>
            <a:endParaRPr lang="en-ZA" b="1" dirty="0"/>
          </a:p>
        </p:txBody>
      </p:sp>
    </p:spTree>
    <p:extLst>
      <p:ext uri="{BB962C8B-B14F-4D97-AF65-F5344CB8AC3E}">
        <p14:creationId xmlns:p14="http://schemas.microsoft.com/office/powerpoint/2010/main" val="362162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B530F9F-1C27-4499-8113-D2135F882613}"/>
              </a:ext>
            </a:extLst>
          </p:cNvPr>
          <p:cNvSpPr>
            <a:spLocks noGrp="1" noChangeArrowheads="1"/>
          </p:cNvSpPr>
          <p:nvPr>
            <p:ph type="title"/>
          </p:nvPr>
        </p:nvSpPr>
        <p:spPr>
          <a:xfrm>
            <a:off x="2133600" y="381000"/>
            <a:ext cx="8332788" cy="865188"/>
          </a:xfrm>
          <a:solidFill>
            <a:srgbClr val="92D050">
              <a:alpha val="10196"/>
            </a:srgbClr>
          </a:solidFill>
        </p:spPr>
        <p:txBody>
          <a:bodyPr/>
          <a:lstStyle/>
          <a:p>
            <a:pPr eaLnBrk="1" hangingPunct="1"/>
            <a:r>
              <a:rPr lang="en-US" altLang="en-US" sz="3600"/>
              <a:t>Gender and NDCs?</a:t>
            </a:r>
          </a:p>
        </p:txBody>
      </p:sp>
      <p:sp>
        <p:nvSpPr>
          <p:cNvPr id="59395" name="Rectangle 3">
            <a:extLst>
              <a:ext uri="{FF2B5EF4-FFF2-40B4-BE49-F238E27FC236}">
                <a16:creationId xmlns:a16="http://schemas.microsoft.com/office/drawing/2014/main" id="{9574275F-9B7A-4CF9-8655-51154E1E7C19}"/>
              </a:ext>
            </a:extLst>
          </p:cNvPr>
          <p:cNvSpPr>
            <a:spLocks noGrp="1" noChangeArrowheads="1"/>
          </p:cNvSpPr>
          <p:nvPr>
            <p:ph idx="1"/>
          </p:nvPr>
        </p:nvSpPr>
        <p:spPr>
          <a:xfrm>
            <a:off x="2133600" y="1606550"/>
            <a:ext cx="8210550" cy="4641850"/>
          </a:xfrm>
        </p:spPr>
        <p:txBody>
          <a:bodyPr/>
          <a:lstStyle/>
          <a:p>
            <a:pPr marL="228600" indent="-228600">
              <a:lnSpc>
                <a:spcPct val="90000"/>
              </a:lnSpc>
              <a:spcAft>
                <a:spcPts val="0"/>
              </a:spcAft>
              <a:buFont typeface="Arial" panose="020B0604020202020204" pitchFamily="34" charset="0"/>
              <a:buChar char="•"/>
              <a:defRPr/>
            </a:pPr>
            <a:r>
              <a:rPr lang="en-US" sz="2800" dirty="0">
                <a:solidFill>
                  <a:prstClr val="black"/>
                </a:solidFill>
                <a:latin typeface="Calibri" panose="020F0502020204030204"/>
              </a:rPr>
              <a:t>Women and disadvantaged groups are disproportionately affected by negative climate change effects. </a:t>
            </a:r>
          </a:p>
          <a:p>
            <a:pPr marL="228600" indent="-228600">
              <a:lnSpc>
                <a:spcPct val="90000"/>
              </a:lnSpc>
              <a:spcAft>
                <a:spcPts val="0"/>
              </a:spcAft>
              <a:buFont typeface="Arial" panose="020B0604020202020204" pitchFamily="34" charset="0"/>
              <a:buChar char="•"/>
              <a:defRPr/>
            </a:pPr>
            <a:r>
              <a:rPr lang="en-US" sz="2800" dirty="0">
                <a:solidFill>
                  <a:prstClr val="black"/>
                </a:solidFill>
                <a:latin typeface="Calibri" panose="020F0502020204030204"/>
              </a:rPr>
              <a:t>They also face unequal access to economic resources, and climate-related information and decision-making. </a:t>
            </a:r>
            <a:endParaRPr lang="en-GB" sz="2800" dirty="0">
              <a:solidFill>
                <a:prstClr val="black"/>
              </a:solidFill>
              <a:latin typeface="Calibri" panose="020F0502020204030204"/>
            </a:endParaRPr>
          </a:p>
          <a:p>
            <a:pPr marL="228600" indent="-228600">
              <a:lnSpc>
                <a:spcPct val="90000"/>
              </a:lnSpc>
              <a:spcAft>
                <a:spcPts val="0"/>
              </a:spcAft>
              <a:buFont typeface="Arial" panose="020B0604020202020204" pitchFamily="34" charset="0"/>
              <a:buChar char="•"/>
              <a:defRPr/>
            </a:pPr>
            <a:r>
              <a:rPr lang="en-GB" sz="2800" dirty="0">
                <a:solidFill>
                  <a:prstClr val="black"/>
                </a:solidFill>
                <a:latin typeface="Calibri" panose="020F0502020204030204"/>
              </a:rPr>
              <a:t>NDC is the national climate action plan</a:t>
            </a:r>
          </a:p>
          <a:p>
            <a:pPr marL="228600" indent="-228600">
              <a:lnSpc>
                <a:spcPct val="90000"/>
              </a:lnSpc>
              <a:spcAft>
                <a:spcPts val="0"/>
              </a:spcAft>
              <a:buFont typeface="Arial" panose="020B0604020202020204" pitchFamily="34" charset="0"/>
              <a:buChar char="•"/>
              <a:defRPr/>
            </a:pPr>
            <a:r>
              <a:rPr lang="en-US" sz="2800" dirty="0">
                <a:solidFill>
                  <a:prstClr val="black"/>
                </a:solidFill>
                <a:latin typeface="Calibri" panose="020F0502020204030204"/>
              </a:rPr>
              <a:t>Mainstreaming gender equality and supporting more inclusive approaches in climate action offer a pathway to more effective, resilient climate action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F986240-62BE-4DDB-8492-3C6B36A875E5}"/>
              </a:ext>
            </a:extLst>
          </p:cNvPr>
          <p:cNvSpPr>
            <a:spLocks noGrp="1" noChangeArrowheads="1"/>
          </p:cNvSpPr>
          <p:nvPr>
            <p:ph type="title"/>
          </p:nvPr>
        </p:nvSpPr>
        <p:spPr>
          <a:xfrm>
            <a:off x="1976438" y="304801"/>
            <a:ext cx="8229600" cy="792163"/>
          </a:xfrm>
          <a:solidFill>
            <a:srgbClr val="92D050">
              <a:alpha val="10196"/>
            </a:srgbClr>
          </a:solidFill>
        </p:spPr>
        <p:txBody>
          <a:bodyPr/>
          <a:lstStyle/>
          <a:p>
            <a:pPr eaLnBrk="1" hangingPunct="1"/>
            <a:r>
              <a:rPr lang="en-US" altLang="en-US" sz="3600"/>
              <a:t>Eswatini’s NDC and Gender</a:t>
            </a:r>
          </a:p>
        </p:txBody>
      </p:sp>
      <p:graphicFrame>
        <p:nvGraphicFramePr>
          <p:cNvPr id="59397" name="Rectangle 3">
            <a:extLst>
              <a:ext uri="{FF2B5EF4-FFF2-40B4-BE49-F238E27FC236}">
                <a16:creationId xmlns:a16="http://schemas.microsoft.com/office/drawing/2014/main" id="{127009E8-5EB2-40B2-A945-E2740B697E60}"/>
              </a:ext>
            </a:extLst>
          </p:cNvPr>
          <p:cNvGraphicFramePr>
            <a:graphicFrameLocks noGrp="1"/>
          </p:cNvGraphicFramePr>
          <p:nvPr>
            <p:ph idx="4294967295"/>
            <p:extLst>
              <p:ext uri="{D42A27DB-BD31-4B8C-83A1-F6EECF244321}">
                <p14:modId xmlns:p14="http://schemas.microsoft.com/office/powerpoint/2010/main" val="631020214"/>
              </p:ext>
            </p:extLst>
          </p:nvPr>
        </p:nvGraphicFramePr>
        <p:xfrm>
          <a:off x="1157810" y="1096964"/>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73" name="Picture 4">
            <a:extLst>
              <a:ext uri="{FF2B5EF4-FFF2-40B4-BE49-F238E27FC236}">
                <a16:creationId xmlns:a16="http://schemas.microsoft.com/office/drawing/2014/main" id="{2C1E7458-3F4B-4A2C-B6EA-15D633F42D61}"/>
              </a:ext>
            </a:extLst>
          </p:cNvPr>
          <p:cNvPicPr>
            <a:picLocks noChangeAspect="1"/>
          </p:cNvPicPr>
          <p:nvPr/>
        </p:nvPicPr>
        <p:blipFill>
          <a:blip r:embed="rId8">
            <a:extLst>
              <a:ext uri="{28A0092B-C50C-407E-A947-70E740481C1C}">
                <a14:useLocalDpi xmlns:a14="http://schemas.microsoft.com/office/drawing/2010/main" val="0"/>
              </a:ext>
            </a:extLst>
          </a:blip>
          <a:srcRect l="52391" t="19695" r="20979" b="16824"/>
          <a:stretch>
            <a:fillRect/>
          </a:stretch>
        </p:blipFill>
        <p:spPr bwMode="auto">
          <a:xfrm rot="594530">
            <a:off x="7437439" y="1671639"/>
            <a:ext cx="32464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AF6F-207D-4A8D-BFC4-B701E1A8B12D}"/>
              </a:ext>
            </a:extLst>
          </p:cNvPr>
          <p:cNvSpPr>
            <a:spLocks noGrp="1"/>
          </p:cNvSpPr>
          <p:nvPr>
            <p:ph type="title"/>
          </p:nvPr>
        </p:nvSpPr>
        <p:spPr/>
        <p:txBody>
          <a:bodyPr/>
          <a:lstStyle/>
          <a:p>
            <a:r>
              <a:rPr lang="en-GB" dirty="0"/>
              <a:t>Gender and Climate Change workshop (NDC revision process)</a:t>
            </a:r>
          </a:p>
        </p:txBody>
      </p:sp>
      <p:sp>
        <p:nvSpPr>
          <p:cNvPr id="3" name="Content Placeholder 2">
            <a:extLst>
              <a:ext uri="{FF2B5EF4-FFF2-40B4-BE49-F238E27FC236}">
                <a16:creationId xmlns:a16="http://schemas.microsoft.com/office/drawing/2014/main" id="{C93749C2-C905-4B19-AC0B-3F47BA3C5189}"/>
              </a:ext>
            </a:extLst>
          </p:cNvPr>
          <p:cNvSpPr>
            <a:spLocks noGrp="1"/>
          </p:cNvSpPr>
          <p:nvPr>
            <p:ph idx="1"/>
          </p:nvPr>
        </p:nvSpPr>
        <p:spPr>
          <a:xfrm>
            <a:off x="1371600" y="2286000"/>
            <a:ext cx="5254487" cy="3581400"/>
          </a:xfrm>
        </p:spPr>
        <p:txBody>
          <a:bodyPr>
            <a:normAutofit fontScale="92500" lnSpcReduction="10000"/>
          </a:bodyPr>
          <a:lstStyle/>
          <a:p>
            <a:r>
              <a:rPr lang="en-GB" dirty="0"/>
              <a:t>Gender and climate change workshop held on 15 June</a:t>
            </a:r>
          </a:p>
          <a:p>
            <a:endParaRPr lang="en-GB" dirty="0"/>
          </a:p>
          <a:p>
            <a:r>
              <a:rPr lang="en-GB" dirty="0"/>
              <a:t>15 Participants physically</a:t>
            </a:r>
          </a:p>
          <a:p>
            <a:r>
              <a:rPr lang="en-GB" dirty="0"/>
              <a:t>33 participants virtually </a:t>
            </a:r>
          </a:p>
          <a:p>
            <a:endParaRPr lang="en-GB" dirty="0"/>
          </a:p>
          <a:p>
            <a:r>
              <a:rPr lang="en-GB" dirty="0"/>
              <a:t>Gender policy presented- ideas on climate change integration into gender policy</a:t>
            </a:r>
          </a:p>
          <a:p>
            <a:r>
              <a:rPr lang="en-GB" dirty="0"/>
              <a:t>NDC measures discussed- how to mainstream gender into NDC processes discussed</a:t>
            </a:r>
          </a:p>
        </p:txBody>
      </p:sp>
      <p:pic>
        <p:nvPicPr>
          <p:cNvPr id="7" name="Picture 6">
            <a:extLst>
              <a:ext uri="{FF2B5EF4-FFF2-40B4-BE49-F238E27FC236}">
                <a16:creationId xmlns:a16="http://schemas.microsoft.com/office/drawing/2014/main" id="{B1C0DDBF-0EB4-40BA-AD3B-158A117E66B1}"/>
              </a:ext>
            </a:extLst>
          </p:cNvPr>
          <p:cNvPicPr>
            <a:picLocks noChangeAspect="1"/>
          </p:cNvPicPr>
          <p:nvPr/>
        </p:nvPicPr>
        <p:blipFill>
          <a:blip r:embed="rId2"/>
          <a:stretch>
            <a:fillRect/>
          </a:stretch>
        </p:blipFill>
        <p:spPr>
          <a:xfrm>
            <a:off x="6838122" y="2743200"/>
            <a:ext cx="4572000" cy="3429000"/>
          </a:xfrm>
          <a:prstGeom prst="rect">
            <a:avLst/>
          </a:prstGeom>
        </p:spPr>
      </p:pic>
    </p:spTree>
    <p:extLst>
      <p:ext uri="{BB962C8B-B14F-4D97-AF65-F5344CB8AC3E}">
        <p14:creationId xmlns:p14="http://schemas.microsoft.com/office/powerpoint/2010/main" val="89202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A141-7547-4079-99B2-CCD2D8C20519}"/>
              </a:ext>
            </a:extLst>
          </p:cNvPr>
          <p:cNvSpPr>
            <a:spLocks noGrp="1"/>
          </p:cNvSpPr>
          <p:nvPr>
            <p:ph type="title"/>
          </p:nvPr>
        </p:nvSpPr>
        <p:spPr/>
        <p:txBody>
          <a:bodyPr/>
          <a:lstStyle/>
          <a:p>
            <a:r>
              <a:rPr lang="en-GB" dirty="0"/>
              <a:t>Lessons learnt</a:t>
            </a:r>
          </a:p>
        </p:txBody>
      </p:sp>
      <p:sp>
        <p:nvSpPr>
          <p:cNvPr id="3" name="Content Placeholder 2">
            <a:extLst>
              <a:ext uri="{FF2B5EF4-FFF2-40B4-BE49-F238E27FC236}">
                <a16:creationId xmlns:a16="http://schemas.microsoft.com/office/drawing/2014/main" id="{A5EC0E8F-4B72-400E-8BF2-B9EFC0BB7CA7}"/>
              </a:ext>
            </a:extLst>
          </p:cNvPr>
          <p:cNvSpPr>
            <a:spLocks noGrp="1"/>
          </p:cNvSpPr>
          <p:nvPr>
            <p:ph idx="1"/>
          </p:nvPr>
        </p:nvSpPr>
        <p:spPr/>
        <p:txBody>
          <a:bodyPr/>
          <a:lstStyle/>
          <a:p>
            <a:r>
              <a:rPr lang="en-GB" dirty="0"/>
              <a:t>Working together and synergising can help everyone – </a:t>
            </a:r>
            <a:r>
              <a:rPr lang="en-GB" dirty="0" err="1"/>
              <a:t>eg.</a:t>
            </a:r>
            <a:r>
              <a:rPr lang="en-GB" dirty="0"/>
              <a:t> Synergising gender and climate change workshop – jointly organizing it with DPMO Gender dept., helped NDC process and also Gender policy review</a:t>
            </a:r>
          </a:p>
        </p:txBody>
      </p:sp>
    </p:spTree>
    <p:extLst>
      <p:ext uri="{BB962C8B-B14F-4D97-AF65-F5344CB8AC3E}">
        <p14:creationId xmlns:p14="http://schemas.microsoft.com/office/powerpoint/2010/main" val="249590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9F75-27EC-410F-98DD-FD6AD58A7023}"/>
              </a:ext>
            </a:extLst>
          </p:cNvPr>
          <p:cNvSpPr>
            <a:spLocks noGrp="1"/>
          </p:cNvSpPr>
          <p:nvPr>
            <p:ph type="title"/>
          </p:nvPr>
        </p:nvSpPr>
        <p:spPr>
          <a:xfrm>
            <a:off x="1702525" y="2854234"/>
            <a:ext cx="9601200" cy="1485900"/>
          </a:xfrm>
        </p:spPr>
        <p:txBody>
          <a:bodyPr>
            <a:normAutofit fontScale="90000"/>
          </a:bodyPr>
          <a:lstStyle/>
          <a:p>
            <a:pPr algn="ctr"/>
            <a:r>
              <a:rPr lang="en-ZA" sz="7200" dirty="0"/>
              <a:t>Thank you</a:t>
            </a:r>
            <a:br>
              <a:rPr lang="en-ZA" sz="7200"/>
            </a:br>
            <a:r>
              <a:rPr lang="en-ZA" sz="7200"/>
              <a:t>Siyabonga</a:t>
            </a:r>
            <a:endParaRPr lang="en-ZA" sz="7200" dirty="0"/>
          </a:p>
        </p:txBody>
      </p:sp>
    </p:spTree>
    <p:extLst>
      <p:ext uri="{BB962C8B-B14F-4D97-AF65-F5344CB8AC3E}">
        <p14:creationId xmlns:p14="http://schemas.microsoft.com/office/powerpoint/2010/main" val="16417563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671</TotalTime>
  <Words>531</Words>
  <Application>Microsoft Office PowerPoint</Application>
  <PresentationFormat>Widescreen</PresentationFormat>
  <Paragraphs>45</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Franklin Gothic Book</vt:lpstr>
      <vt:lpstr>Crop</vt:lpstr>
      <vt:lpstr>Lessons from Kingdom of Eswatini</vt:lpstr>
      <vt:lpstr>1. Climate change in the national Gender Strategy</vt:lpstr>
      <vt:lpstr>2. Eswatini’s new Gender Policy 2020-2030</vt:lpstr>
      <vt:lpstr>Contents…</vt:lpstr>
      <vt:lpstr>Gender and NDCs?</vt:lpstr>
      <vt:lpstr>Eswatini’s NDC and Gender</vt:lpstr>
      <vt:lpstr>Gender and Climate Change workshop (NDC revision process)</vt:lpstr>
      <vt:lpstr>Lessons learnt</vt:lpstr>
      <vt:lpstr>Thank you Siyabonga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Kingdom of Eswatini</dc:title>
  <dc:creator>user</dc:creator>
  <cp:lastModifiedBy>user</cp:lastModifiedBy>
  <cp:revision>10</cp:revision>
  <dcterms:created xsi:type="dcterms:W3CDTF">2021-06-21T14:29:39Z</dcterms:created>
  <dcterms:modified xsi:type="dcterms:W3CDTF">2021-06-23T09:55:15Z</dcterms:modified>
</cp:coreProperties>
</file>