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1"/>
  </p:notesMasterIdLst>
  <p:sldIdLst>
    <p:sldId id="256" r:id="rId2"/>
    <p:sldId id="307" r:id="rId3"/>
    <p:sldId id="308" r:id="rId4"/>
    <p:sldId id="309" r:id="rId5"/>
    <p:sldId id="303" r:id="rId6"/>
    <p:sldId id="306" r:id="rId7"/>
    <p:sldId id="310" r:id="rId8"/>
    <p:sldId id="311" r:id="rId9"/>
    <p:sldId id="31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0DDAB-44BE-4DE4-B16B-EC7574E18B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806C78-20D8-4E96-A94E-0DE2165C9C04}">
      <dgm:prSet/>
      <dgm:spPr/>
      <dgm:t>
        <a:bodyPr/>
        <a:lstStyle/>
        <a:p>
          <a:r>
            <a:rPr lang="fr-FR" baseline="0" dirty="0"/>
            <a:t>Évaluation du genre pour Eswatini par le </a:t>
          </a:r>
          <a:r>
            <a:rPr lang="fr-FR" i="1" baseline="0" dirty="0"/>
            <a:t>World </a:t>
          </a:r>
          <a:r>
            <a:rPr lang="fr-FR" i="1" baseline="0" dirty="0" err="1"/>
            <a:t>Resources</a:t>
          </a:r>
          <a:r>
            <a:rPr lang="fr-FR" i="1" baseline="0" dirty="0"/>
            <a:t> Institute</a:t>
          </a:r>
          <a:r>
            <a:rPr lang="fr-FR" baseline="0" dirty="0"/>
            <a:t> (Référence)</a:t>
          </a:r>
          <a:endParaRPr lang="en-US" dirty="0"/>
        </a:p>
      </dgm:t>
    </dgm:pt>
    <dgm:pt modelId="{641A9C5C-E88A-4B78-A47C-42279B9694D8}" type="parTrans" cxnId="{8CF364C9-DF47-437A-80A1-78F3E9BCC263}">
      <dgm:prSet/>
      <dgm:spPr/>
      <dgm:t>
        <a:bodyPr/>
        <a:lstStyle/>
        <a:p>
          <a:endParaRPr lang="en-US"/>
        </a:p>
      </dgm:t>
    </dgm:pt>
    <dgm:pt modelId="{6BF21AF2-6D5C-4895-BB49-A32E903233E0}" type="sibTrans" cxnId="{8CF364C9-DF47-437A-80A1-78F3E9BCC263}">
      <dgm:prSet/>
      <dgm:spPr/>
      <dgm:t>
        <a:bodyPr/>
        <a:lstStyle/>
        <a:p>
          <a:endParaRPr lang="en-US"/>
        </a:p>
      </dgm:t>
    </dgm:pt>
    <dgm:pt modelId="{5828EB20-98B8-4FDD-ADBE-C093FFD48393}">
      <dgm:prSet/>
      <dgm:spPr/>
      <dgm:t>
        <a:bodyPr/>
        <a:lstStyle/>
        <a:p>
          <a:r>
            <a:rPr lang="fr-FR" baseline="0" dirty="0"/>
            <a:t>Produits de connaissance liés au genre - Vidéo, webinaires (en cours)</a:t>
          </a:r>
          <a:endParaRPr lang="en-US" dirty="0"/>
        </a:p>
      </dgm:t>
    </dgm:pt>
    <dgm:pt modelId="{F54D0F80-8170-439A-AE63-48C95A7402A2}" type="parTrans" cxnId="{F3CD80F8-5021-4D9C-9C88-16FAFEDAE9ED}">
      <dgm:prSet/>
      <dgm:spPr/>
      <dgm:t>
        <a:bodyPr/>
        <a:lstStyle/>
        <a:p>
          <a:endParaRPr lang="en-US"/>
        </a:p>
      </dgm:t>
    </dgm:pt>
    <dgm:pt modelId="{864D4991-D6F9-4262-B5F9-2979C168D714}" type="sibTrans" cxnId="{F3CD80F8-5021-4D9C-9C88-16FAFEDAE9ED}">
      <dgm:prSet/>
      <dgm:spPr/>
      <dgm:t>
        <a:bodyPr/>
        <a:lstStyle/>
        <a:p>
          <a:endParaRPr lang="en-US"/>
        </a:p>
      </dgm:t>
    </dgm:pt>
    <dgm:pt modelId="{ACBA557F-F01E-468D-8E2F-6E1B0B1ADA96}">
      <dgm:prSet/>
      <dgm:spPr/>
      <dgm:t>
        <a:bodyPr/>
        <a:lstStyle/>
        <a:p>
          <a:r>
            <a:rPr lang="fr-FR" baseline="0" dirty="0"/>
            <a:t>Le groupe consultatif technique de la révision du NDC comprend le Département des questions de genre et de la famille (DPMO)</a:t>
          </a:r>
          <a:endParaRPr lang="en-US" dirty="0"/>
        </a:p>
      </dgm:t>
    </dgm:pt>
    <dgm:pt modelId="{000FC2D1-D8FF-4EBB-A460-ED61C601C369}" type="parTrans" cxnId="{6BEE779F-1980-434F-87E6-663F00A394FB}">
      <dgm:prSet/>
      <dgm:spPr/>
      <dgm:t>
        <a:bodyPr/>
        <a:lstStyle/>
        <a:p>
          <a:endParaRPr lang="en-US"/>
        </a:p>
      </dgm:t>
    </dgm:pt>
    <dgm:pt modelId="{A1091E67-F74C-4383-AAAC-C97D8D8EB5D9}" type="sibTrans" cxnId="{6BEE779F-1980-434F-87E6-663F00A394FB}">
      <dgm:prSet/>
      <dgm:spPr/>
      <dgm:t>
        <a:bodyPr/>
        <a:lstStyle/>
        <a:p>
          <a:endParaRPr lang="en-US"/>
        </a:p>
      </dgm:t>
    </dgm:pt>
    <dgm:pt modelId="{A3593768-8561-49CC-BF9E-B9B46D46E662}">
      <dgm:prSet/>
      <dgm:spPr/>
      <dgm:t>
        <a:bodyPr/>
        <a:lstStyle/>
        <a:p>
          <a:r>
            <a:rPr lang="fr-FR" baseline="0" dirty="0"/>
            <a:t>Atelier sur le genre et le changement climatique avec des experts en genre du gouvernement et des organisations non-gouvernementales</a:t>
          </a:r>
          <a:endParaRPr lang="en-US" dirty="0"/>
        </a:p>
      </dgm:t>
    </dgm:pt>
    <dgm:pt modelId="{64CDAF66-6FF5-49AF-904A-DA0725E1862B}" type="parTrans" cxnId="{DF12B801-89B3-4DEB-A7F5-C23D58695FE7}">
      <dgm:prSet/>
      <dgm:spPr/>
      <dgm:t>
        <a:bodyPr/>
        <a:lstStyle/>
        <a:p>
          <a:endParaRPr lang="en-US"/>
        </a:p>
      </dgm:t>
    </dgm:pt>
    <dgm:pt modelId="{0F7EE864-184C-4895-A6B5-BB86703BD774}" type="sibTrans" cxnId="{DF12B801-89B3-4DEB-A7F5-C23D58695FE7}">
      <dgm:prSet/>
      <dgm:spPr/>
      <dgm:t>
        <a:bodyPr/>
        <a:lstStyle/>
        <a:p>
          <a:endParaRPr lang="en-US"/>
        </a:p>
      </dgm:t>
    </dgm:pt>
    <dgm:pt modelId="{1A42F6FC-88D9-400A-B700-DDE3DE95B326}">
      <dgm:prSet/>
      <dgm:spPr/>
      <dgm:t>
        <a:bodyPr/>
        <a:lstStyle/>
        <a:p>
          <a:r>
            <a:rPr lang="fr-FR" baseline="0" dirty="0"/>
            <a:t>Les NDC finaux ont des mesures qui promeuvent l'égalité des genres/les NDC sensibles au genre</a:t>
          </a:r>
          <a:endParaRPr lang="en-US" dirty="0"/>
        </a:p>
      </dgm:t>
    </dgm:pt>
    <dgm:pt modelId="{E1AD7DCC-8B77-417D-A2E4-FA0630155943}" type="parTrans" cxnId="{A6DFBAF2-668A-40A2-9246-90A786C364C9}">
      <dgm:prSet/>
      <dgm:spPr/>
      <dgm:t>
        <a:bodyPr/>
        <a:lstStyle/>
        <a:p>
          <a:endParaRPr lang="en-US"/>
        </a:p>
      </dgm:t>
    </dgm:pt>
    <dgm:pt modelId="{CB0D6FC7-3DBD-496C-91D2-E1666B640794}" type="sibTrans" cxnId="{A6DFBAF2-668A-40A2-9246-90A786C364C9}">
      <dgm:prSet/>
      <dgm:spPr/>
      <dgm:t>
        <a:bodyPr/>
        <a:lstStyle/>
        <a:p>
          <a:endParaRPr lang="en-US"/>
        </a:p>
      </dgm:t>
    </dgm:pt>
    <dgm:pt modelId="{BFD79BF8-241F-4333-AB76-EF7B466ECCEF}">
      <dgm:prSet/>
      <dgm:spPr/>
      <dgm:t>
        <a:bodyPr/>
        <a:lstStyle/>
        <a:p>
          <a:r>
            <a:rPr lang="fr-FR" baseline="0" dirty="0"/>
            <a:t>Système MRV et mise en œuvre de NDC pour assurer l'intégration du genre</a:t>
          </a:r>
          <a:endParaRPr lang="en-US" dirty="0"/>
        </a:p>
      </dgm:t>
    </dgm:pt>
    <dgm:pt modelId="{DF876C22-CFA2-423A-B20F-978444EB7333}" type="parTrans" cxnId="{624AD126-DBAD-4186-B195-A20E188FB106}">
      <dgm:prSet/>
      <dgm:spPr/>
      <dgm:t>
        <a:bodyPr/>
        <a:lstStyle/>
        <a:p>
          <a:endParaRPr lang="en-US"/>
        </a:p>
      </dgm:t>
    </dgm:pt>
    <dgm:pt modelId="{A4F66334-F720-4B5B-BDA2-8A45792647C9}" type="sibTrans" cxnId="{624AD126-DBAD-4186-B195-A20E188FB106}">
      <dgm:prSet/>
      <dgm:spPr/>
      <dgm:t>
        <a:bodyPr/>
        <a:lstStyle/>
        <a:p>
          <a:endParaRPr lang="en-US"/>
        </a:p>
      </dgm:t>
    </dgm:pt>
    <dgm:pt modelId="{2FBBBBA6-B459-4CE7-B7EF-1E9012A28814}" type="pres">
      <dgm:prSet presAssocID="{5620DDAB-44BE-4DE4-B16B-EC7574E18B2C}" presName="diagram" presStyleCnt="0">
        <dgm:presLayoutVars>
          <dgm:dir/>
          <dgm:resizeHandles val="exact"/>
        </dgm:presLayoutVars>
      </dgm:prSet>
      <dgm:spPr/>
    </dgm:pt>
    <dgm:pt modelId="{D302E0DD-1937-4C84-8074-3D6D12A7DA35}" type="pres">
      <dgm:prSet presAssocID="{EA806C78-20D8-4E96-A94E-0DE2165C9C04}" presName="node" presStyleLbl="node1" presStyleIdx="0" presStyleCnt="6">
        <dgm:presLayoutVars>
          <dgm:bulletEnabled val="1"/>
        </dgm:presLayoutVars>
      </dgm:prSet>
      <dgm:spPr/>
    </dgm:pt>
    <dgm:pt modelId="{56748BBA-881C-4CE8-B93F-5F12A020D3DC}" type="pres">
      <dgm:prSet presAssocID="{6BF21AF2-6D5C-4895-BB49-A32E903233E0}" presName="sibTrans" presStyleCnt="0"/>
      <dgm:spPr/>
    </dgm:pt>
    <dgm:pt modelId="{AED21368-1DC8-452D-9ADD-30957D15CBBA}" type="pres">
      <dgm:prSet presAssocID="{5828EB20-98B8-4FDD-ADBE-C093FFD48393}" presName="node" presStyleLbl="node1" presStyleIdx="1" presStyleCnt="6">
        <dgm:presLayoutVars>
          <dgm:bulletEnabled val="1"/>
        </dgm:presLayoutVars>
      </dgm:prSet>
      <dgm:spPr/>
    </dgm:pt>
    <dgm:pt modelId="{0642E01B-0E5C-495D-813F-16F2AA553EF0}" type="pres">
      <dgm:prSet presAssocID="{864D4991-D6F9-4262-B5F9-2979C168D714}" presName="sibTrans" presStyleCnt="0"/>
      <dgm:spPr/>
    </dgm:pt>
    <dgm:pt modelId="{E8A78FF8-8805-4956-BF0A-9C85A52830A3}" type="pres">
      <dgm:prSet presAssocID="{ACBA557F-F01E-468D-8E2F-6E1B0B1ADA96}" presName="node" presStyleLbl="node1" presStyleIdx="2" presStyleCnt="6">
        <dgm:presLayoutVars>
          <dgm:bulletEnabled val="1"/>
        </dgm:presLayoutVars>
      </dgm:prSet>
      <dgm:spPr/>
    </dgm:pt>
    <dgm:pt modelId="{F1528D22-A76E-46BC-B51E-C965EAD7FD1D}" type="pres">
      <dgm:prSet presAssocID="{A1091E67-F74C-4383-AAAC-C97D8D8EB5D9}" presName="sibTrans" presStyleCnt="0"/>
      <dgm:spPr/>
    </dgm:pt>
    <dgm:pt modelId="{80B1C3A7-9AAF-4778-84F1-2F8A0B7769AC}" type="pres">
      <dgm:prSet presAssocID="{A3593768-8561-49CC-BF9E-B9B46D46E662}" presName="node" presStyleLbl="node1" presStyleIdx="3" presStyleCnt="6">
        <dgm:presLayoutVars>
          <dgm:bulletEnabled val="1"/>
        </dgm:presLayoutVars>
      </dgm:prSet>
      <dgm:spPr/>
    </dgm:pt>
    <dgm:pt modelId="{7CCE8E82-5D9C-4953-AFD8-2CB870DFC81A}" type="pres">
      <dgm:prSet presAssocID="{0F7EE864-184C-4895-A6B5-BB86703BD774}" presName="sibTrans" presStyleCnt="0"/>
      <dgm:spPr/>
    </dgm:pt>
    <dgm:pt modelId="{C5E02890-3D2E-4F5A-BE65-6D4B3D7D4F83}" type="pres">
      <dgm:prSet presAssocID="{1A42F6FC-88D9-400A-B700-DDE3DE95B326}" presName="node" presStyleLbl="node1" presStyleIdx="4" presStyleCnt="6">
        <dgm:presLayoutVars>
          <dgm:bulletEnabled val="1"/>
        </dgm:presLayoutVars>
      </dgm:prSet>
      <dgm:spPr/>
    </dgm:pt>
    <dgm:pt modelId="{4EBF0C47-BB4B-4680-9AD9-161704263C76}" type="pres">
      <dgm:prSet presAssocID="{CB0D6FC7-3DBD-496C-91D2-E1666B640794}" presName="sibTrans" presStyleCnt="0"/>
      <dgm:spPr/>
    </dgm:pt>
    <dgm:pt modelId="{E3B4F8F5-FA50-4E16-BE1F-A63321CA7C8E}" type="pres">
      <dgm:prSet presAssocID="{BFD79BF8-241F-4333-AB76-EF7B466ECCEF}" presName="node" presStyleLbl="node1" presStyleIdx="5" presStyleCnt="6">
        <dgm:presLayoutVars>
          <dgm:bulletEnabled val="1"/>
        </dgm:presLayoutVars>
      </dgm:prSet>
      <dgm:spPr/>
    </dgm:pt>
  </dgm:ptLst>
  <dgm:cxnLst>
    <dgm:cxn modelId="{DF12B801-89B3-4DEB-A7F5-C23D58695FE7}" srcId="{5620DDAB-44BE-4DE4-B16B-EC7574E18B2C}" destId="{A3593768-8561-49CC-BF9E-B9B46D46E662}" srcOrd="3" destOrd="0" parTransId="{64CDAF66-6FF5-49AF-904A-DA0725E1862B}" sibTransId="{0F7EE864-184C-4895-A6B5-BB86703BD774}"/>
    <dgm:cxn modelId="{624AD126-DBAD-4186-B195-A20E188FB106}" srcId="{5620DDAB-44BE-4DE4-B16B-EC7574E18B2C}" destId="{BFD79BF8-241F-4333-AB76-EF7B466ECCEF}" srcOrd="5" destOrd="0" parTransId="{DF876C22-CFA2-423A-B20F-978444EB7333}" sibTransId="{A4F66334-F720-4B5B-BDA2-8A45792647C9}"/>
    <dgm:cxn modelId="{68CEB038-76F9-4B7C-A536-029DFFEEB262}" type="presOf" srcId="{5828EB20-98B8-4FDD-ADBE-C093FFD48393}" destId="{AED21368-1DC8-452D-9ADD-30957D15CBBA}" srcOrd="0" destOrd="0" presId="urn:microsoft.com/office/officeart/2005/8/layout/default"/>
    <dgm:cxn modelId="{98DF335D-6514-4A84-A93C-A127F8DC19AF}" type="presOf" srcId="{5620DDAB-44BE-4DE4-B16B-EC7574E18B2C}" destId="{2FBBBBA6-B459-4CE7-B7EF-1E9012A28814}" srcOrd="0" destOrd="0" presId="urn:microsoft.com/office/officeart/2005/8/layout/default"/>
    <dgm:cxn modelId="{C6903862-51CF-4296-A5EA-FEDFD78173DC}" type="presOf" srcId="{A3593768-8561-49CC-BF9E-B9B46D46E662}" destId="{80B1C3A7-9AAF-4778-84F1-2F8A0B7769AC}" srcOrd="0" destOrd="0" presId="urn:microsoft.com/office/officeart/2005/8/layout/default"/>
    <dgm:cxn modelId="{7F0AB377-ED7D-4AC6-8A10-7DCE8C9D8CAD}" type="presOf" srcId="{1A42F6FC-88D9-400A-B700-DDE3DE95B326}" destId="{C5E02890-3D2E-4F5A-BE65-6D4B3D7D4F83}" srcOrd="0" destOrd="0" presId="urn:microsoft.com/office/officeart/2005/8/layout/default"/>
    <dgm:cxn modelId="{6BEE779F-1980-434F-87E6-663F00A394FB}" srcId="{5620DDAB-44BE-4DE4-B16B-EC7574E18B2C}" destId="{ACBA557F-F01E-468D-8E2F-6E1B0B1ADA96}" srcOrd="2" destOrd="0" parTransId="{000FC2D1-D8FF-4EBB-A460-ED61C601C369}" sibTransId="{A1091E67-F74C-4383-AAAC-C97D8D8EB5D9}"/>
    <dgm:cxn modelId="{8CF364C9-DF47-437A-80A1-78F3E9BCC263}" srcId="{5620DDAB-44BE-4DE4-B16B-EC7574E18B2C}" destId="{EA806C78-20D8-4E96-A94E-0DE2165C9C04}" srcOrd="0" destOrd="0" parTransId="{641A9C5C-E88A-4B78-A47C-42279B9694D8}" sibTransId="{6BF21AF2-6D5C-4895-BB49-A32E903233E0}"/>
    <dgm:cxn modelId="{D88557D4-9B1D-4BB6-982B-F27514F7ED3B}" type="presOf" srcId="{BFD79BF8-241F-4333-AB76-EF7B466ECCEF}" destId="{E3B4F8F5-FA50-4E16-BE1F-A63321CA7C8E}" srcOrd="0" destOrd="0" presId="urn:microsoft.com/office/officeart/2005/8/layout/default"/>
    <dgm:cxn modelId="{3675E4D9-9888-4BEC-A427-12B06161FA84}" type="presOf" srcId="{ACBA557F-F01E-468D-8E2F-6E1B0B1ADA96}" destId="{E8A78FF8-8805-4956-BF0A-9C85A52830A3}" srcOrd="0" destOrd="0" presId="urn:microsoft.com/office/officeart/2005/8/layout/default"/>
    <dgm:cxn modelId="{A6DFBAF2-668A-40A2-9246-90A786C364C9}" srcId="{5620DDAB-44BE-4DE4-B16B-EC7574E18B2C}" destId="{1A42F6FC-88D9-400A-B700-DDE3DE95B326}" srcOrd="4" destOrd="0" parTransId="{E1AD7DCC-8B77-417D-A2E4-FA0630155943}" sibTransId="{CB0D6FC7-3DBD-496C-91D2-E1666B640794}"/>
    <dgm:cxn modelId="{F3CD80F8-5021-4D9C-9C88-16FAFEDAE9ED}" srcId="{5620DDAB-44BE-4DE4-B16B-EC7574E18B2C}" destId="{5828EB20-98B8-4FDD-ADBE-C093FFD48393}" srcOrd="1" destOrd="0" parTransId="{F54D0F80-8170-439A-AE63-48C95A7402A2}" sibTransId="{864D4991-D6F9-4262-B5F9-2979C168D714}"/>
    <dgm:cxn modelId="{2F489BFC-61D2-45BB-8DFB-B7129850BE32}" type="presOf" srcId="{EA806C78-20D8-4E96-A94E-0DE2165C9C04}" destId="{D302E0DD-1937-4C84-8074-3D6D12A7DA35}" srcOrd="0" destOrd="0" presId="urn:microsoft.com/office/officeart/2005/8/layout/default"/>
    <dgm:cxn modelId="{DDEB9022-F0A9-4B9D-A637-41452F749C92}" type="presParOf" srcId="{2FBBBBA6-B459-4CE7-B7EF-1E9012A28814}" destId="{D302E0DD-1937-4C84-8074-3D6D12A7DA35}" srcOrd="0" destOrd="0" presId="urn:microsoft.com/office/officeart/2005/8/layout/default"/>
    <dgm:cxn modelId="{30D641E1-7211-4D6E-8E9C-DF5839CDF6F9}" type="presParOf" srcId="{2FBBBBA6-B459-4CE7-B7EF-1E9012A28814}" destId="{56748BBA-881C-4CE8-B93F-5F12A020D3DC}" srcOrd="1" destOrd="0" presId="urn:microsoft.com/office/officeart/2005/8/layout/default"/>
    <dgm:cxn modelId="{303D4858-EB91-4263-B74E-03702D862CF8}" type="presParOf" srcId="{2FBBBBA6-B459-4CE7-B7EF-1E9012A28814}" destId="{AED21368-1DC8-452D-9ADD-30957D15CBBA}" srcOrd="2" destOrd="0" presId="urn:microsoft.com/office/officeart/2005/8/layout/default"/>
    <dgm:cxn modelId="{FCB81286-4ECC-479B-9A49-1053FF34758A}" type="presParOf" srcId="{2FBBBBA6-B459-4CE7-B7EF-1E9012A28814}" destId="{0642E01B-0E5C-495D-813F-16F2AA553EF0}" srcOrd="3" destOrd="0" presId="urn:microsoft.com/office/officeart/2005/8/layout/default"/>
    <dgm:cxn modelId="{CF8216AF-FFCB-49C0-B5D2-9DF7C3AAA3E3}" type="presParOf" srcId="{2FBBBBA6-B459-4CE7-B7EF-1E9012A28814}" destId="{E8A78FF8-8805-4956-BF0A-9C85A52830A3}" srcOrd="4" destOrd="0" presId="urn:microsoft.com/office/officeart/2005/8/layout/default"/>
    <dgm:cxn modelId="{54A4EE84-0E66-446C-BD63-691A6EC15071}" type="presParOf" srcId="{2FBBBBA6-B459-4CE7-B7EF-1E9012A28814}" destId="{F1528D22-A76E-46BC-B51E-C965EAD7FD1D}" srcOrd="5" destOrd="0" presId="urn:microsoft.com/office/officeart/2005/8/layout/default"/>
    <dgm:cxn modelId="{395CAA7B-7051-49AE-8BE2-0E2968E2F716}" type="presParOf" srcId="{2FBBBBA6-B459-4CE7-B7EF-1E9012A28814}" destId="{80B1C3A7-9AAF-4778-84F1-2F8A0B7769AC}" srcOrd="6" destOrd="0" presId="urn:microsoft.com/office/officeart/2005/8/layout/default"/>
    <dgm:cxn modelId="{E2EDA7A1-521D-4303-8952-F05C49E66040}" type="presParOf" srcId="{2FBBBBA6-B459-4CE7-B7EF-1E9012A28814}" destId="{7CCE8E82-5D9C-4953-AFD8-2CB870DFC81A}" srcOrd="7" destOrd="0" presId="urn:microsoft.com/office/officeart/2005/8/layout/default"/>
    <dgm:cxn modelId="{AE3AD6F0-C2E5-4143-8933-0F4D83CDB3C5}" type="presParOf" srcId="{2FBBBBA6-B459-4CE7-B7EF-1E9012A28814}" destId="{C5E02890-3D2E-4F5A-BE65-6D4B3D7D4F83}" srcOrd="8" destOrd="0" presId="urn:microsoft.com/office/officeart/2005/8/layout/default"/>
    <dgm:cxn modelId="{571A3325-5CA1-419E-A272-AF4CCA72BA64}" type="presParOf" srcId="{2FBBBBA6-B459-4CE7-B7EF-1E9012A28814}" destId="{4EBF0C47-BB4B-4680-9AD9-161704263C76}" srcOrd="9" destOrd="0" presId="urn:microsoft.com/office/officeart/2005/8/layout/default"/>
    <dgm:cxn modelId="{984C2908-F918-41EF-9E5E-171406AF0F7F}" type="presParOf" srcId="{2FBBBBA6-B459-4CE7-B7EF-1E9012A28814}" destId="{E3B4F8F5-FA50-4E16-BE1F-A63321CA7C8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E0DD-1937-4C84-8074-3D6D12A7DA35}">
      <dsp:nvSpPr>
        <dsp:cNvPr id="0" name=""/>
        <dsp:cNvSpPr/>
      </dsp:nvSpPr>
      <dsp:spPr>
        <a:xfrm>
          <a:off x="651" y="89520"/>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Évaluation du genre pour Eswatini par le </a:t>
          </a:r>
          <a:r>
            <a:rPr lang="fr-FR" sz="1700" i="1" kern="1200" baseline="0" dirty="0"/>
            <a:t>World </a:t>
          </a:r>
          <a:r>
            <a:rPr lang="fr-FR" sz="1700" i="1" kern="1200" baseline="0" dirty="0" err="1"/>
            <a:t>Resources</a:t>
          </a:r>
          <a:r>
            <a:rPr lang="fr-FR" sz="1700" i="1" kern="1200" baseline="0" dirty="0"/>
            <a:t> Institute</a:t>
          </a:r>
          <a:r>
            <a:rPr lang="fr-FR" sz="1700" kern="1200" baseline="0" dirty="0"/>
            <a:t> (Référence)</a:t>
          </a:r>
          <a:endParaRPr lang="en-US" sz="1700" kern="1200" dirty="0"/>
        </a:p>
      </dsp:txBody>
      <dsp:txXfrm>
        <a:off x="651" y="89520"/>
        <a:ext cx="2539379" cy="1523627"/>
      </dsp:txXfrm>
    </dsp:sp>
    <dsp:sp modelId="{AED21368-1DC8-452D-9ADD-30957D15CBBA}">
      <dsp:nvSpPr>
        <dsp:cNvPr id="0" name=""/>
        <dsp:cNvSpPr/>
      </dsp:nvSpPr>
      <dsp:spPr>
        <a:xfrm>
          <a:off x="2793968" y="89520"/>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Produits de connaissance liés au genre - Vidéo, webinaires (en cours)</a:t>
          </a:r>
          <a:endParaRPr lang="en-US" sz="1700" kern="1200" dirty="0"/>
        </a:p>
      </dsp:txBody>
      <dsp:txXfrm>
        <a:off x="2793968" y="89520"/>
        <a:ext cx="2539379" cy="1523627"/>
      </dsp:txXfrm>
    </dsp:sp>
    <dsp:sp modelId="{E8A78FF8-8805-4956-BF0A-9C85A52830A3}">
      <dsp:nvSpPr>
        <dsp:cNvPr id="0" name=""/>
        <dsp:cNvSpPr/>
      </dsp:nvSpPr>
      <dsp:spPr>
        <a:xfrm>
          <a:off x="651" y="1867086"/>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Le groupe consultatif technique de la révision du NDC comprend le Département des questions de genre et de la famille (DPMO)</a:t>
          </a:r>
          <a:endParaRPr lang="en-US" sz="1700" kern="1200" dirty="0"/>
        </a:p>
      </dsp:txBody>
      <dsp:txXfrm>
        <a:off x="651" y="1867086"/>
        <a:ext cx="2539379" cy="1523627"/>
      </dsp:txXfrm>
    </dsp:sp>
    <dsp:sp modelId="{80B1C3A7-9AAF-4778-84F1-2F8A0B7769AC}">
      <dsp:nvSpPr>
        <dsp:cNvPr id="0" name=""/>
        <dsp:cNvSpPr/>
      </dsp:nvSpPr>
      <dsp:spPr>
        <a:xfrm>
          <a:off x="2793968" y="1867086"/>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Atelier sur le genre et le changement climatique avec des experts en genre du gouvernement et des organisations non-gouvernementales</a:t>
          </a:r>
          <a:endParaRPr lang="en-US" sz="1700" kern="1200" dirty="0"/>
        </a:p>
      </dsp:txBody>
      <dsp:txXfrm>
        <a:off x="2793968" y="1867086"/>
        <a:ext cx="2539379" cy="1523627"/>
      </dsp:txXfrm>
    </dsp:sp>
    <dsp:sp modelId="{C5E02890-3D2E-4F5A-BE65-6D4B3D7D4F83}">
      <dsp:nvSpPr>
        <dsp:cNvPr id="0" name=""/>
        <dsp:cNvSpPr/>
      </dsp:nvSpPr>
      <dsp:spPr>
        <a:xfrm>
          <a:off x="651" y="3644651"/>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Les NDC finaux ont des mesures qui promeuvent l'égalité des genres/les NDC sensibles au genre</a:t>
          </a:r>
          <a:endParaRPr lang="en-US" sz="1700" kern="1200" dirty="0"/>
        </a:p>
      </dsp:txBody>
      <dsp:txXfrm>
        <a:off x="651" y="3644651"/>
        <a:ext cx="2539379" cy="1523627"/>
      </dsp:txXfrm>
    </dsp:sp>
    <dsp:sp modelId="{E3B4F8F5-FA50-4E16-BE1F-A63321CA7C8E}">
      <dsp:nvSpPr>
        <dsp:cNvPr id="0" name=""/>
        <dsp:cNvSpPr/>
      </dsp:nvSpPr>
      <dsp:spPr>
        <a:xfrm>
          <a:off x="2793968" y="3644651"/>
          <a:ext cx="2539379" cy="152362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baseline="0" dirty="0"/>
            <a:t>Système MRV et mise en œuvre de NDC pour assurer l'intégration du genre</a:t>
          </a:r>
          <a:endParaRPr lang="en-US" sz="1700" kern="1200" dirty="0"/>
        </a:p>
      </dsp:txBody>
      <dsp:txXfrm>
        <a:off x="2793968" y="3644651"/>
        <a:ext cx="2539379" cy="15236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C69DB-93BE-439F-BCD5-766FB6DA6098}" type="datetimeFigureOut">
              <a:rPr lang="en-ZA" smtClean="0"/>
              <a:t>2021/06/24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773B-2226-49EA-9244-8A75DF65753B}" type="slidenum">
              <a:rPr lang="en-ZA" smtClean="0"/>
              <a:t>‹#›</a:t>
            </a:fld>
            <a:endParaRPr lang="en-ZA"/>
          </a:p>
        </p:txBody>
      </p:sp>
    </p:spTree>
    <p:extLst>
      <p:ext uri="{BB962C8B-B14F-4D97-AF65-F5344CB8AC3E}">
        <p14:creationId xmlns:p14="http://schemas.microsoft.com/office/powerpoint/2010/main" val="412237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B7FB770-9B5E-4382-911D-69C06040B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C749D39-DF45-40A8-8F1A-469D4946F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7348" name="Slide Number Placeholder 3">
            <a:extLst>
              <a:ext uri="{FF2B5EF4-FFF2-40B4-BE49-F238E27FC236}">
                <a16:creationId xmlns:a16="http://schemas.microsoft.com/office/drawing/2014/main" id="{6E13FD1B-CB86-4217-BAE7-4C336DD211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DF4F60-3869-403F-99D7-C67C907BB90B}"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332B466-217E-43C5-ACFF-960EDEDB5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A7A371A-1638-4F90-B7E2-A22F82851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9396" name="Slide Number Placeholder 3">
            <a:extLst>
              <a:ext uri="{FF2B5EF4-FFF2-40B4-BE49-F238E27FC236}">
                <a16:creationId xmlns:a16="http://schemas.microsoft.com/office/drawing/2014/main" id="{85E67FC1-D975-4DCC-B612-C866180BB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D45406-D747-4F27-B2E4-A25A2CEB778D}"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6/24/2021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777183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1779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1192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0451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6/24/2021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50655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1348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0496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4306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2076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53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6/24/2021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063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6/24/2021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8287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C9C52-E5E4-4C2E-814D-DA7156181075}"/>
              </a:ext>
            </a:extLst>
          </p:cNvPr>
          <p:cNvSpPr>
            <a:spLocks noGrp="1"/>
          </p:cNvSpPr>
          <p:nvPr>
            <p:ph type="ctrTitle"/>
          </p:nvPr>
        </p:nvSpPr>
        <p:spPr>
          <a:xfrm>
            <a:off x="6711885" y="634028"/>
            <a:ext cx="4798243" cy="3732835"/>
          </a:xfrm>
        </p:spPr>
        <p:txBody>
          <a:bodyPr>
            <a:normAutofit/>
          </a:bodyPr>
          <a:lstStyle/>
          <a:p>
            <a:r>
              <a:rPr lang="en-ZA" sz="6700" dirty="0" err="1"/>
              <a:t>Leçons</a:t>
            </a:r>
            <a:r>
              <a:rPr lang="en-ZA" sz="6700" dirty="0"/>
              <a:t> du </a:t>
            </a:r>
            <a:r>
              <a:rPr lang="en-ZA" sz="6700" dirty="0" err="1"/>
              <a:t>Royaume</a:t>
            </a:r>
            <a:r>
              <a:rPr lang="en-ZA" sz="6700" dirty="0"/>
              <a:t> </a:t>
            </a:r>
            <a:r>
              <a:rPr lang="en-ZA" sz="6700" dirty="0" err="1"/>
              <a:t>d'Eswatini</a:t>
            </a:r>
            <a:endParaRPr lang="en-ZA" sz="6700" dirty="0"/>
          </a:p>
        </p:txBody>
      </p:sp>
      <p:sp>
        <p:nvSpPr>
          <p:cNvPr id="3" name="Subtitle 2">
            <a:extLst>
              <a:ext uri="{FF2B5EF4-FFF2-40B4-BE49-F238E27FC236}">
                <a16:creationId xmlns:a16="http://schemas.microsoft.com/office/drawing/2014/main" id="{8592A2AC-AB1D-4B86-98EA-FDACF24922E0}"/>
              </a:ext>
            </a:extLst>
          </p:cNvPr>
          <p:cNvSpPr>
            <a:spLocks noGrp="1"/>
          </p:cNvSpPr>
          <p:nvPr>
            <p:ph type="subTitle" idx="1"/>
          </p:nvPr>
        </p:nvSpPr>
        <p:spPr>
          <a:xfrm>
            <a:off x="6711885" y="4436462"/>
            <a:ext cx="4798243" cy="1794656"/>
          </a:xfrm>
        </p:spPr>
        <p:txBody>
          <a:bodyPr>
            <a:normAutofit/>
          </a:bodyPr>
          <a:lstStyle/>
          <a:p>
            <a:pPr>
              <a:lnSpc>
                <a:spcPct val="102000"/>
              </a:lnSpc>
              <a:spcAft>
                <a:spcPts val="600"/>
              </a:spcAft>
            </a:pPr>
            <a:r>
              <a:rPr lang="fr-FR" sz="2000" dirty="0"/>
              <a:t>DÉPARTEMENT DU GENRE ET DES QUESTIONS FAMILIALES – BUREAU DU VICE-PREMIER MINISTRE</a:t>
            </a:r>
          </a:p>
          <a:p>
            <a:pPr>
              <a:lnSpc>
                <a:spcPct val="102000"/>
              </a:lnSpc>
              <a:spcAft>
                <a:spcPts val="600"/>
              </a:spcAft>
            </a:pPr>
            <a:r>
              <a:rPr lang="en-ZA" sz="2000" dirty="0"/>
              <a:t>Par: </a:t>
            </a:r>
            <a:r>
              <a:rPr lang="en-ZA" sz="2000" dirty="0" err="1"/>
              <a:t>Mpendulo</a:t>
            </a:r>
            <a:r>
              <a:rPr lang="en-ZA" sz="2000" dirty="0"/>
              <a:t> Masuku (Mons.)</a:t>
            </a:r>
          </a:p>
          <a:p>
            <a:pPr>
              <a:lnSpc>
                <a:spcPct val="102000"/>
              </a:lnSpc>
              <a:spcAft>
                <a:spcPts val="600"/>
              </a:spcAft>
            </a:pPr>
            <a:r>
              <a:rPr lang="fr-FR" sz="2000" dirty="0"/>
              <a:t>Analyste Suivi et Evaluation du Genre</a:t>
            </a:r>
            <a:endParaRPr lang="en-ZA" sz="2000" dirty="0"/>
          </a:p>
        </p:txBody>
      </p:sp>
      <p:sp>
        <p:nvSpPr>
          <p:cNvPr id="12"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a:extLst>
              <a:ext uri="{FF2B5EF4-FFF2-40B4-BE49-F238E27FC236}">
                <a16:creationId xmlns:a16="http://schemas.microsoft.com/office/drawing/2014/main" id="{A8A82679-F631-45CB-B297-FCC1FC02EBE9}"/>
              </a:ext>
            </a:extLst>
          </p:cNvPr>
          <p:cNvPicPr>
            <a:picLocks noChangeAspect="1"/>
          </p:cNvPicPr>
          <p:nvPr/>
        </p:nvPicPr>
        <p:blipFill>
          <a:blip r:embed="rId2"/>
          <a:stretch>
            <a:fillRect/>
          </a:stretch>
        </p:blipFill>
        <p:spPr>
          <a:xfrm>
            <a:off x="1371403" y="1682893"/>
            <a:ext cx="4207669" cy="3692229"/>
          </a:xfrm>
          <a:prstGeom prst="rect">
            <a:avLst/>
          </a:prstGeom>
        </p:spPr>
      </p:pic>
    </p:spTree>
    <p:extLst>
      <p:ext uri="{BB962C8B-B14F-4D97-AF65-F5344CB8AC3E}">
        <p14:creationId xmlns:p14="http://schemas.microsoft.com/office/powerpoint/2010/main" val="355323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332C-D407-462B-A745-EEDF038B0135}"/>
              </a:ext>
            </a:extLst>
          </p:cNvPr>
          <p:cNvSpPr>
            <a:spLocks noGrp="1"/>
          </p:cNvSpPr>
          <p:nvPr>
            <p:ph type="title"/>
          </p:nvPr>
        </p:nvSpPr>
        <p:spPr>
          <a:xfrm>
            <a:off x="1441269" y="311332"/>
            <a:ext cx="9601200" cy="846908"/>
          </a:xfrm>
        </p:spPr>
        <p:txBody>
          <a:bodyPr>
            <a:noAutofit/>
          </a:bodyPr>
          <a:lstStyle/>
          <a:p>
            <a:pPr algn="ctr"/>
            <a:r>
              <a:rPr lang="fr-FR" sz="3200" dirty="0"/>
              <a:t>1. Le changement climatique dans la stratégie nationale du genre </a:t>
            </a:r>
            <a:endParaRPr lang="en-ZA" sz="3200" dirty="0"/>
          </a:p>
        </p:txBody>
      </p:sp>
      <p:sp>
        <p:nvSpPr>
          <p:cNvPr id="3" name="Content Placeholder 2">
            <a:extLst>
              <a:ext uri="{FF2B5EF4-FFF2-40B4-BE49-F238E27FC236}">
                <a16:creationId xmlns:a16="http://schemas.microsoft.com/office/drawing/2014/main" id="{65A4547D-C64D-4360-96F4-3B9827F2CC0B}"/>
              </a:ext>
            </a:extLst>
          </p:cNvPr>
          <p:cNvSpPr>
            <a:spLocks noGrp="1"/>
          </p:cNvSpPr>
          <p:nvPr>
            <p:ph idx="1"/>
          </p:nvPr>
        </p:nvSpPr>
        <p:spPr/>
        <p:txBody>
          <a:bodyPr>
            <a:normAutofit fontScale="92500" lnSpcReduction="20000"/>
          </a:bodyPr>
          <a:lstStyle/>
          <a:p>
            <a:r>
              <a:rPr lang="fr-FR" dirty="0"/>
              <a:t>Eswatini a récemment revu sa Politique nationale de genre 2010</a:t>
            </a:r>
          </a:p>
          <a:p>
            <a:r>
              <a:rPr lang="fr-FR" dirty="0"/>
              <a:t>Domaine thématique « 12.8 Environnement et ressources naturelles », aucune mention de « Changement climatique »</a:t>
            </a:r>
          </a:p>
          <a:p>
            <a:r>
              <a:rPr lang="fr-FR" dirty="0"/>
              <a:t>Plan équitablement mis en œuvre sans Plan d'action chiffré avec Cadre de suivi et d'évaluation</a:t>
            </a:r>
          </a:p>
          <a:p>
            <a:r>
              <a:rPr lang="fr-FR" dirty="0"/>
              <a:t>Le processus de révision de la politique de 2019 a débuté avec un soutien technique international et national (Consultants) – PNUD Eswatini</a:t>
            </a:r>
          </a:p>
          <a:p>
            <a:r>
              <a:rPr lang="fr-FR" dirty="0"/>
              <a:t>Actuellement en cours d'approbation au niveau du Cabinet – Après que la première présentation ait suscité des commentaires</a:t>
            </a:r>
          </a:p>
          <a:p>
            <a:r>
              <a:rPr lang="fr-FR" dirty="0"/>
              <a:t>Les experts du Commonwealth sur le genre et le changement climatique ont également considérablement amélioré la politique, la stratégie de mise en œuvre et le plan de suivi et d'évaluation.</a:t>
            </a:r>
            <a:endParaRPr lang="en-ZA" dirty="0"/>
          </a:p>
        </p:txBody>
      </p:sp>
    </p:spTree>
    <p:extLst>
      <p:ext uri="{BB962C8B-B14F-4D97-AF65-F5344CB8AC3E}">
        <p14:creationId xmlns:p14="http://schemas.microsoft.com/office/powerpoint/2010/main" val="213870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927F-6650-4D21-952A-FA8E7B56F68C}"/>
              </a:ext>
            </a:extLst>
          </p:cNvPr>
          <p:cNvSpPr>
            <a:spLocks noGrp="1"/>
          </p:cNvSpPr>
          <p:nvPr>
            <p:ph type="title"/>
          </p:nvPr>
        </p:nvSpPr>
        <p:spPr/>
        <p:txBody>
          <a:bodyPr/>
          <a:lstStyle/>
          <a:p>
            <a:r>
              <a:rPr lang="fr-FR" dirty="0"/>
              <a:t>2. La nouvelle politique de genre d'Eswatini 2020-2030</a:t>
            </a:r>
            <a:endParaRPr lang="en-ZA" dirty="0"/>
          </a:p>
        </p:txBody>
      </p:sp>
      <p:sp>
        <p:nvSpPr>
          <p:cNvPr id="3" name="Content Placeholder 2">
            <a:extLst>
              <a:ext uri="{FF2B5EF4-FFF2-40B4-BE49-F238E27FC236}">
                <a16:creationId xmlns:a16="http://schemas.microsoft.com/office/drawing/2014/main" id="{7C3BA775-A688-454A-9F53-833DD408250E}"/>
              </a:ext>
            </a:extLst>
          </p:cNvPr>
          <p:cNvSpPr>
            <a:spLocks noGrp="1"/>
          </p:cNvSpPr>
          <p:nvPr>
            <p:ph idx="1"/>
          </p:nvPr>
        </p:nvSpPr>
        <p:spPr/>
        <p:txBody>
          <a:bodyPr/>
          <a:lstStyle/>
          <a:p>
            <a:r>
              <a:rPr lang="fr-FR" dirty="0"/>
              <a:t>Adopter les Objectifs de Développement Durable (ODD – Agenda 2030)</a:t>
            </a:r>
          </a:p>
          <a:p>
            <a:r>
              <a:rPr lang="fr-FR" dirty="0"/>
              <a:t>Adopter l'Agenda 2063 de l'UA « l'Afrique que nous voulons »</a:t>
            </a:r>
          </a:p>
          <a:p>
            <a:r>
              <a:rPr lang="fr-FR" dirty="0"/>
              <a:t>Adopter toutes les autres conventions et protocoles de promotion de l'égalité des sexes, à savoir la CEDAW, la Déclaration et le Programme d'action de Beijing ainsi que la CCNUCC récemment</a:t>
            </a:r>
            <a:endParaRPr lang="en-ZA" dirty="0"/>
          </a:p>
        </p:txBody>
      </p:sp>
    </p:spTree>
    <p:extLst>
      <p:ext uri="{BB962C8B-B14F-4D97-AF65-F5344CB8AC3E}">
        <p14:creationId xmlns:p14="http://schemas.microsoft.com/office/powerpoint/2010/main" val="175937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44C6-9AFB-4616-9FA8-CCC0E6B8787B}"/>
              </a:ext>
            </a:extLst>
          </p:cNvPr>
          <p:cNvSpPr>
            <a:spLocks noGrp="1"/>
          </p:cNvSpPr>
          <p:nvPr>
            <p:ph type="title"/>
          </p:nvPr>
        </p:nvSpPr>
        <p:spPr/>
        <p:txBody>
          <a:bodyPr/>
          <a:lstStyle/>
          <a:p>
            <a:r>
              <a:rPr lang="en-ZA" dirty="0" err="1"/>
              <a:t>Contenu</a:t>
            </a:r>
            <a:r>
              <a:rPr lang="en-ZA" dirty="0"/>
              <a:t>…</a:t>
            </a:r>
          </a:p>
        </p:txBody>
      </p:sp>
      <p:sp>
        <p:nvSpPr>
          <p:cNvPr id="3" name="Content Placeholder 2">
            <a:extLst>
              <a:ext uri="{FF2B5EF4-FFF2-40B4-BE49-F238E27FC236}">
                <a16:creationId xmlns:a16="http://schemas.microsoft.com/office/drawing/2014/main" id="{E3A83DA5-9AEF-418C-A9A1-B756231A1779}"/>
              </a:ext>
            </a:extLst>
          </p:cNvPr>
          <p:cNvSpPr>
            <a:spLocks noGrp="1"/>
          </p:cNvSpPr>
          <p:nvPr>
            <p:ph idx="1"/>
          </p:nvPr>
        </p:nvSpPr>
        <p:spPr/>
        <p:txBody>
          <a:bodyPr>
            <a:normAutofit fontScale="92500" lnSpcReduction="20000"/>
          </a:bodyPr>
          <a:lstStyle/>
          <a:p>
            <a:r>
              <a:rPr lang="fr-FR" dirty="0"/>
              <a:t>Domaine thématique - Section/Chapitre 12.8 sur </a:t>
            </a:r>
            <a:r>
              <a:rPr lang="fr-FR" b="1" dirty="0"/>
              <a:t>« Environnement, ressources naturelles et changement climatique »</a:t>
            </a:r>
          </a:p>
          <a:p>
            <a:r>
              <a:rPr lang="fr-FR" b="1" dirty="0"/>
              <a:t>Déclaration de politique thématique - </a:t>
            </a:r>
            <a:r>
              <a:rPr lang="fr-FR" dirty="0"/>
              <a:t>« Le gouvernement veille à ce que les politiques, les programmes et les plans d'action en matière d'environnement et de changement climatique prennent en considération les questions de genre en termes d'accès, de contrôle, d'avantages ainsi que de gestion des ressources naturelles ».</a:t>
            </a:r>
          </a:p>
          <a:p>
            <a:r>
              <a:rPr lang="fr-FR" b="1" dirty="0"/>
              <a:t>Domaine thématique de l'éducation et de la formation - </a:t>
            </a:r>
            <a:r>
              <a:rPr lang="fr-FR" dirty="0"/>
              <a:t>le besoin et l'intention de créer un programme d'études avec un contenu sur le changement climatique pour éduquer les enfants et en particulier les jeunes filles à être climat-</a:t>
            </a:r>
            <a:r>
              <a:rPr lang="fr-FR" dirty="0" err="1"/>
              <a:t>intélligents</a:t>
            </a:r>
            <a:endParaRPr lang="fr-FR" dirty="0"/>
          </a:p>
          <a:p>
            <a:r>
              <a:rPr lang="fr-FR" dirty="0"/>
              <a:t>Initiatives de </a:t>
            </a:r>
            <a:r>
              <a:rPr lang="fr-FR" b="1" dirty="0"/>
              <a:t>renforcement des compétences </a:t>
            </a:r>
            <a:r>
              <a:rPr lang="fr-FR" dirty="0"/>
              <a:t>pour accroître la sensibilisation et les connaissances sur le changement climatique ainsi que sur la façon dont les intersections entre le genre et le changement climatique se jouent dans le monde réel (normes et valeurs sociétales)</a:t>
            </a:r>
            <a:endParaRPr lang="en-ZA" dirty="0"/>
          </a:p>
        </p:txBody>
      </p:sp>
    </p:spTree>
    <p:extLst>
      <p:ext uri="{BB962C8B-B14F-4D97-AF65-F5344CB8AC3E}">
        <p14:creationId xmlns:p14="http://schemas.microsoft.com/office/powerpoint/2010/main" val="362162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B530F9F-1C27-4499-8113-D2135F882613}"/>
              </a:ext>
            </a:extLst>
          </p:cNvPr>
          <p:cNvSpPr>
            <a:spLocks noGrp="1" noChangeArrowheads="1"/>
          </p:cNvSpPr>
          <p:nvPr>
            <p:ph type="title"/>
          </p:nvPr>
        </p:nvSpPr>
        <p:spPr>
          <a:xfrm>
            <a:off x="2133600" y="381000"/>
            <a:ext cx="8332788" cy="865188"/>
          </a:xfrm>
          <a:solidFill>
            <a:srgbClr val="92D050">
              <a:alpha val="10196"/>
            </a:srgbClr>
          </a:solidFill>
        </p:spPr>
        <p:txBody>
          <a:bodyPr/>
          <a:lstStyle/>
          <a:p>
            <a:pPr eaLnBrk="1" hangingPunct="1"/>
            <a:r>
              <a:rPr lang="en-US" altLang="en-US" sz="3600" dirty="0"/>
              <a:t>Genre et CDN ?</a:t>
            </a:r>
          </a:p>
        </p:txBody>
      </p:sp>
      <p:sp>
        <p:nvSpPr>
          <p:cNvPr id="59395" name="Rectangle 3">
            <a:extLst>
              <a:ext uri="{FF2B5EF4-FFF2-40B4-BE49-F238E27FC236}">
                <a16:creationId xmlns:a16="http://schemas.microsoft.com/office/drawing/2014/main" id="{9574275F-9B7A-4CF9-8655-51154E1E7C19}"/>
              </a:ext>
            </a:extLst>
          </p:cNvPr>
          <p:cNvSpPr>
            <a:spLocks noGrp="1" noChangeArrowheads="1"/>
          </p:cNvSpPr>
          <p:nvPr>
            <p:ph idx="1"/>
          </p:nvPr>
        </p:nvSpPr>
        <p:spPr>
          <a:xfrm>
            <a:off x="2133600" y="1606550"/>
            <a:ext cx="8210550" cy="4641850"/>
          </a:xfrm>
        </p:spPr>
        <p:txBody>
          <a:bodyPr>
            <a:normAutofit lnSpcReduction="10000"/>
          </a:bodyPr>
          <a:lstStyle/>
          <a:p>
            <a:pPr marL="228600" indent="-228600">
              <a:lnSpc>
                <a:spcPct val="90000"/>
              </a:lnSpc>
              <a:spcAft>
                <a:spcPts val="0"/>
              </a:spcAft>
              <a:buFont typeface="Arial" panose="020B0604020202020204" pitchFamily="34" charset="0"/>
              <a:buChar char="•"/>
              <a:defRPr/>
            </a:pPr>
            <a:r>
              <a:rPr lang="fr-FR" sz="2800" dirty="0">
                <a:solidFill>
                  <a:prstClr val="black"/>
                </a:solidFill>
                <a:latin typeface="Calibri" panose="020F0502020204030204"/>
              </a:rPr>
              <a:t>Les femmes et les groupes défavorisés sont touchés de manière disproportionnée par les effets négatifs du changement climatique.</a:t>
            </a:r>
          </a:p>
          <a:p>
            <a:pPr marL="228600" indent="-228600">
              <a:lnSpc>
                <a:spcPct val="90000"/>
              </a:lnSpc>
              <a:spcAft>
                <a:spcPts val="0"/>
              </a:spcAft>
              <a:buFont typeface="Arial" panose="020B0604020202020204" pitchFamily="34" charset="0"/>
              <a:buChar char="•"/>
              <a:defRPr/>
            </a:pPr>
            <a:r>
              <a:rPr lang="fr-FR" sz="2800" dirty="0">
                <a:solidFill>
                  <a:prstClr val="black"/>
                </a:solidFill>
                <a:latin typeface="Calibri" panose="020F0502020204030204"/>
              </a:rPr>
              <a:t>Ils sont également confrontés à un accès inégal aux ressources économiques, à l'information et à la prise de décision liées au climat.</a:t>
            </a:r>
          </a:p>
          <a:p>
            <a:pPr marL="228600" indent="-228600">
              <a:lnSpc>
                <a:spcPct val="90000"/>
              </a:lnSpc>
              <a:spcAft>
                <a:spcPts val="0"/>
              </a:spcAft>
              <a:buFont typeface="Arial" panose="020B0604020202020204" pitchFamily="34" charset="0"/>
              <a:buChar char="•"/>
              <a:defRPr/>
            </a:pPr>
            <a:r>
              <a:rPr lang="fr-FR" sz="2800" dirty="0">
                <a:solidFill>
                  <a:prstClr val="black"/>
                </a:solidFill>
                <a:latin typeface="Calibri" panose="020F0502020204030204"/>
              </a:rPr>
              <a:t>Le NDC est le plan d'action national pour le climat.</a:t>
            </a:r>
          </a:p>
          <a:p>
            <a:pPr marL="228600" indent="-228600">
              <a:lnSpc>
                <a:spcPct val="90000"/>
              </a:lnSpc>
              <a:spcAft>
                <a:spcPts val="0"/>
              </a:spcAft>
              <a:buFont typeface="Arial" panose="020B0604020202020204" pitchFamily="34" charset="0"/>
              <a:buChar char="•"/>
              <a:defRPr/>
            </a:pPr>
            <a:r>
              <a:rPr lang="fr-FR" sz="2800" dirty="0">
                <a:solidFill>
                  <a:prstClr val="black"/>
                </a:solidFill>
                <a:latin typeface="Calibri" panose="020F0502020204030204"/>
              </a:rPr>
              <a:t>L'intégration de l'égalité des genres et le soutien d'approches plus inclusives dans l'action climatique ouvrent une voie vers une action climatique plus efficace et plus résiliente.</a:t>
            </a:r>
            <a:endParaRPr lang="en-US" sz="2800" dirty="0">
              <a:solidFill>
                <a:prstClr val="black"/>
              </a:solidFill>
              <a:latin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F986240-62BE-4DDB-8492-3C6B36A875E5}"/>
              </a:ext>
            </a:extLst>
          </p:cNvPr>
          <p:cNvSpPr>
            <a:spLocks noGrp="1" noChangeArrowheads="1"/>
          </p:cNvSpPr>
          <p:nvPr>
            <p:ph type="title"/>
          </p:nvPr>
        </p:nvSpPr>
        <p:spPr>
          <a:xfrm>
            <a:off x="1886127" y="190495"/>
            <a:ext cx="8229600" cy="792163"/>
          </a:xfrm>
          <a:solidFill>
            <a:srgbClr val="92D050">
              <a:alpha val="10196"/>
            </a:srgbClr>
          </a:solidFill>
        </p:spPr>
        <p:txBody>
          <a:bodyPr/>
          <a:lstStyle/>
          <a:p>
            <a:pPr eaLnBrk="1" hangingPunct="1"/>
            <a:r>
              <a:rPr lang="en-US" altLang="en-US" sz="3600" dirty="0"/>
              <a:t>Le NDC et le genre </a:t>
            </a:r>
            <a:r>
              <a:rPr lang="en-US" altLang="en-US" sz="3600" dirty="0" err="1"/>
              <a:t>d'Eswatini</a:t>
            </a:r>
            <a:endParaRPr lang="en-US" altLang="en-US" sz="3600" dirty="0"/>
          </a:p>
        </p:txBody>
      </p:sp>
      <p:graphicFrame>
        <p:nvGraphicFramePr>
          <p:cNvPr id="59397" name="Rectangle 3">
            <a:extLst>
              <a:ext uri="{FF2B5EF4-FFF2-40B4-BE49-F238E27FC236}">
                <a16:creationId xmlns:a16="http://schemas.microsoft.com/office/drawing/2014/main" id="{127009E8-5EB2-40B2-A945-E2740B697E60}"/>
              </a:ext>
            </a:extLst>
          </p:cNvPr>
          <p:cNvGraphicFramePr>
            <a:graphicFrameLocks noGrp="1"/>
          </p:cNvGraphicFramePr>
          <p:nvPr>
            <p:ph idx="4294967295"/>
            <p:extLst>
              <p:ext uri="{D42A27DB-BD31-4B8C-83A1-F6EECF244321}">
                <p14:modId xmlns:p14="http://schemas.microsoft.com/office/powerpoint/2010/main" val="3513889591"/>
              </p:ext>
            </p:extLst>
          </p:nvPr>
        </p:nvGraphicFramePr>
        <p:xfrm>
          <a:off x="1157810" y="1096964"/>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3" name="Picture 4">
            <a:extLst>
              <a:ext uri="{FF2B5EF4-FFF2-40B4-BE49-F238E27FC236}">
                <a16:creationId xmlns:a16="http://schemas.microsoft.com/office/drawing/2014/main" id="{2C1E7458-3F4B-4A2C-B6EA-15D633F42D61}"/>
              </a:ext>
            </a:extLst>
          </p:cNvPr>
          <p:cNvPicPr>
            <a:picLocks noChangeAspect="1"/>
          </p:cNvPicPr>
          <p:nvPr/>
        </p:nvPicPr>
        <p:blipFill>
          <a:blip r:embed="rId8">
            <a:extLst>
              <a:ext uri="{28A0092B-C50C-407E-A947-70E740481C1C}">
                <a14:useLocalDpi xmlns:a14="http://schemas.microsoft.com/office/drawing/2010/main" val="0"/>
              </a:ext>
            </a:extLst>
          </a:blip>
          <a:srcRect l="52391" t="19695" r="20979" b="16824"/>
          <a:stretch>
            <a:fillRect/>
          </a:stretch>
        </p:blipFill>
        <p:spPr bwMode="auto">
          <a:xfrm rot="594530">
            <a:off x="7437439" y="1671639"/>
            <a:ext cx="32464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AF6F-207D-4A8D-BFC4-B701E1A8B12D}"/>
              </a:ext>
            </a:extLst>
          </p:cNvPr>
          <p:cNvSpPr>
            <a:spLocks noGrp="1"/>
          </p:cNvSpPr>
          <p:nvPr>
            <p:ph type="title"/>
          </p:nvPr>
        </p:nvSpPr>
        <p:spPr/>
        <p:txBody>
          <a:bodyPr/>
          <a:lstStyle/>
          <a:p>
            <a:r>
              <a:rPr lang="fr-FR" dirty="0"/>
              <a:t>Atelier sur le Genre et le Changement Climatique (processus de révision NDC)</a:t>
            </a:r>
            <a:endParaRPr lang="en-GB" dirty="0"/>
          </a:p>
        </p:txBody>
      </p:sp>
      <p:sp>
        <p:nvSpPr>
          <p:cNvPr id="3" name="Content Placeholder 2">
            <a:extLst>
              <a:ext uri="{FF2B5EF4-FFF2-40B4-BE49-F238E27FC236}">
                <a16:creationId xmlns:a16="http://schemas.microsoft.com/office/drawing/2014/main" id="{C93749C2-C905-4B19-AC0B-3F47BA3C5189}"/>
              </a:ext>
            </a:extLst>
          </p:cNvPr>
          <p:cNvSpPr>
            <a:spLocks noGrp="1"/>
          </p:cNvSpPr>
          <p:nvPr>
            <p:ph idx="1"/>
          </p:nvPr>
        </p:nvSpPr>
        <p:spPr>
          <a:xfrm>
            <a:off x="1371600" y="2286000"/>
            <a:ext cx="5254487" cy="3581400"/>
          </a:xfrm>
        </p:spPr>
        <p:txBody>
          <a:bodyPr>
            <a:normAutofit/>
          </a:bodyPr>
          <a:lstStyle/>
          <a:p>
            <a:r>
              <a:rPr lang="fr-FR" dirty="0"/>
              <a:t>Atelier sur le genre et le changement climatique tenu le 15 juin</a:t>
            </a:r>
            <a:endParaRPr lang="en-GB" dirty="0"/>
          </a:p>
          <a:p>
            <a:r>
              <a:rPr lang="en-GB" dirty="0"/>
              <a:t>15 participants (physiquement)</a:t>
            </a:r>
          </a:p>
          <a:p>
            <a:r>
              <a:rPr lang="en-GB" dirty="0"/>
              <a:t>33 participants (virtuellement)</a:t>
            </a:r>
          </a:p>
          <a:p>
            <a:r>
              <a:rPr lang="fr-FR" dirty="0"/>
              <a:t>Politique sur le genre présentée - idées sur l'intégration du changement climatique dans la politique sur le genre</a:t>
            </a:r>
          </a:p>
          <a:p>
            <a:r>
              <a:rPr lang="fr-FR" dirty="0"/>
              <a:t>Discussion sur les mesures NDC - comment intégrer le genre dans les processus NDC discuté</a:t>
            </a:r>
            <a:endParaRPr lang="en-GB" dirty="0"/>
          </a:p>
        </p:txBody>
      </p:sp>
      <p:pic>
        <p:nvPicPr>
          <p:cNvPr id="7" name="Picture 6">
            <a:extLst>
              <a:ext uri="{FF2B5EF4-FFF2-40B4-BE49-F238E27FC236}">
                <a16:creationId xmlns:a16="http://schemas.microsoft.com/office/drawing/2014/main" id="{B1C0DDBF-0EB4-40BA-AD3B-158A117E66B1}"/>
              </a:ext>
            </a:extLst>
          </p:cNvPr>
          <p:cNvPicPr>
            <a:picLocks noChangeAspect="1"/>
          </p:cNvPicPr>
          <p:nvPr/>
        </p:nvPicPr>
        <p:blipFill>
          <a:blip r:embed="rId2"/>
          <a:stretch>
            <a:fillRect/>
          </a:stretch>
        </p:blipFill>
        <p:spPr>
          <a:xfrm>
            <a:off x="6838122" y="2743200"/>
            <a:ext cx="4572000" cy="3429000"/>
          </a:xfrm>
          <a:prstGeom prst="rect">
            <a:avLst/>
          </a:prstGeom>
        </p:spPr>
      </p:pic>
    </p:spTree>
    <p:extLst>
      <p:ext uri="{BB962C8B-B14F-4D97-AF65-F5344CB8AC3E}">
        <p14:creationId xmlns:p14="http://schemas.microsoft.com/office/powerpoint/2010/main" val="89202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A141-7547-4079-99B2-CCD2D8C20519}"/>
              </a:ext>
            </a:extLst>
          </p:cNvPr>
          <p:cNvSpPr>
            <a:spLocks noGrp="1"/>
          </p:cNvSpPr>
          <p:nvPr>
            <p:ph type="title"/>
          </p:nvPr>
        </p:nvSpPr>
        <p:spPr/>
        <p:txBody>
          <a:bodyPr/>
          <a:lstStyle/>
          <a:p>
            <a:r>
              <a:rPr lang="en-GB" dirty="0" err="1"/>
              <a:t>Leçons</a:t>
            </a:r>
            <a:r>
              <a:rPr lang="en-GB" dirty="0"/>
              <a:t> </a:t>
            </a:r>
            <a:r>
              <a:rPr lang="en-GB" dirty="0" err="1"/>
              <a:t>retenues</a:t>
            </a:r>
            <a:endParaRPr lang="en-GB" dirty="0"/>
          </a:p>
        </p:txBody>
      </p:sp>
      <p:sp>
        <p:nvSpPr>
          <p:cNvPr id="3" name="Content Placeholder 2">
            <a:extLst>
              <a:ext uri="{FF2B5EF4-FFF2-40B4-BE49-F238E27FC236}">
                <a16:creationId xmlns:a16="http://schemas.microsoft.com/office/drawing/2014/main" id="{A5EC0E8F-4B72-400E-8BF2-B9EFC0BB7CA7}"/>
              </a:ext>
            </a:extLst>
          </p:cNvPr>
          <p:cNvSpPr>
            <a:spLocks noGrp="1"/>
          </p:cNvSpPr>
          <p:nvPr>
            <p:ph idx="1"/>
          </p:nvPr>
        </p:nvSpPr>
        <p:spPr/>
        <p:txBody>
          <a:bodyPr/>
          <a:lstStyle/>
          <a:p>
            <a:r>
              <a:rPr lang="fr-FR" dirty="0"/>
              <a:t>Travailler ensemble et créer des synergies peut aider tout le monde – par ex. Atelier de synergie entre le genre et le changement climatique - l'organiser conjointement avec le Département du Genre du DPMO, a aidé le processus NDC et également l'examen de la politique de genre.</a:t>
            </a:r>
            <a:endParaRPr lang="en-GB" dirty="0"/>
          </a:p>
        </p:txBody>
      </p:sp>
    </p:spTree>
    <p:extLst>
      <p:ext uri="{BB962C8B-B14F-4D97-AF65-F5344CB8AC3E}">
        <p14:creationId xmlns:p14="http://schemas.microsoft.com/office/powerpoint/2010/main" val="249590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9F75-27EC-410F-98DD-FD6AD58A7023}"/>
              </a:ext>
            </a:extLst>
          </p:cNvPr>
          <p:cNvSpPr>
            <a:spLocks noGrp="1"/>
          </p:cNvSpPr>
          <p:nvPr>
            <p:ph type="title"/>
          </p:nvPr>
        </p:nvSpPr>
        <p:spPr>
          <a:xfrm>
            <a:off x="1702525" y="2854234"/>
            <a:ext cx="9601200" cy="1485900"/>
          </a:xfrm>
        </p:spPr>
        <p:txBody>
          <a:bodyPr>
            <a:normAutofit fontScale="90000"/>
          </a:bodyPr>
          <a:lstStyle/>
          <a:p>
            <a:pPr algn="ctr"/>
            <a:r>
              <a:rPr lang="en-ZA" sz="7200" dirty="0"/>
              <a:t>Merci</a:t>
            </a:r>
            <a:br>
              <a:rPr lang="en-ZA" sz="7200" dirty="0"/>
            </a:br>
            <a:r>
              <a:rPr lang="en-ZA" sz="7200" dirty="0"/>
              <a:t>Siyabonga</a:t>
            </a:r>
          </a:p>
        </p:txBody>
      </p:sp>
    </p:spTree>
    <p:extLst>
      <p:ext uri="{BB962C8B-B14F-4D97-AF65-F5344CB8AC3E}">
        <p14:creationId xmlns:p14="http://schemas.microsoft.com/office/powerpoint/2010/main" val="16417563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714</TotalTime>
  <Words>686</Words>
  <Application>Microsoft Office PowerPoint</Application>
  <PresentationFormat>Widescreen</PresentationFormat>
  <Paragraphs>43</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Franklin Gothic Book</vt:lpstr>
      <vt:lpstr>Crop</vt:lpstr>
      <vt:lpstr>Leçons du Royaume d'Eswatini</vt:lpstr>
      <vt:lpstr>1. Le changement climatique dans la stratégie nationale du genre </vt:lpstr>
      <vt:lpstr>2. La nouvelle politique de genre d'Eswatini 2020-2030</vt:lpstr>
      <vt:lpstr>Contenu…</vt:lpstr>
      <vt:lpstr>Genre et CDN ?</vt:lpstr>
      <vt:lpstr>Le NDC et le genre d'Eswatini</vt:lpstr>
      <vt:lpstr>Atelier sur le Genre et le Changement Climatique (processus de révision NDC)</vt:lpstr>
      <vt:lpstr>Leçons retenues</vt:lpstr>
      <vt:lpstr>Merci Siyabonga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Kingdom of Eswatini</dc:title>
  <dc:creator>user</dc:creator>
  <cp:lastModifiedBy>Priya Beegun</cp:lastModifiedBy>
  <cp:revision>15</cp:revision>
  <dcterms:created xsi:type="dcterms:W3CDTF">2021-06-21T14:29:39Z</dcterms:created>
  <dcterms:modified xsi:type="dcterms:W3CDTF">2021-06-24T13:55:10Z</dcterms:modified>
</cp:coreProperties>
</file>