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311" r:id="rId5"/>
    <p:sldId id="539" r:id="rId6"/>
    <p:sldId id="579" r:id="rId7"/>
    <p:sldId id="355" r:id="rId8"/>
    <p:sldId id="578" r:id="rId9"/>
    <p:sldId id="573" r:id="rId10"/>
    <p:sldId id="577" r:id="rId11"/>
    <p:sldId id="576" r:id="rId12"/>
    <p:sldId id="575" r:id="rId13"/>
    <p:sldId id="574" r:id="rId14"/>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B7E6"/>
    <a:srgbClr val="3E4D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65" autoAdjust="0"/>
    <p:restoredTop sz="94947" autoAdjust="0"/>
  </p:normalViewPr>
  <p:slideViewPr>
    <p:cSldViewPr>
      <p:cViewPr varScale="1">
        <p:scale>
          <a:sx n="77" d="100"/>
          <a:sy n="77" d="100"/>
        </p:scale>
        <p:origin x="930" y="84"/>
      </p:cViewPr>
      <p:guideLst>
        <p:guide orient="horz" pos="2160"/>
        <p:guide pos="1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8CC71B-3A8F-4113-87ED-E81D53456B2C}"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fr-FR"/>
        </a:p>
      </dgm:t>
    </dgm:pt>
    <dgm:pt modelId="{A280931F-9EC5-4299-80E2-28DB5C812D3F}">
      <dgm:prSet phldrT="[Texte]"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MA" sz="2000" b="1" strike="noStrike" dirty="0"/>
            <a:t>The 2011 C</a:t>
          </a:r>
          <a:r>
            <a:rPr lang="fr-MA" sz="2000" b="1" dirty="0"/>
            <a:t>onstitution </a:t>
          </a:r>
          <a:endParaRPr lang="fr-FR" sz="2000" b="1" strike="sngStrike" dirty="0"/>
        </a:p>
      </dgm:t>
    </dgm:pt>
    <dgm:pt modelId="{54139DEF-A293-48F4-A5E5-3FC264512C0C}" type="parTrans" cxnId="{A568F586-B74F-4F85-B69C-B9680CF09828}">
      <dgm:prSet/>
      <dgm:spPr/>
      <dgm:t>
        <a:bodyPr/>
        <a:lstStyle/>
        <a:p>
          <a:endParaRPr lang="fr-FR" sz="2000" b="1">
            <a:solidFill>
              <a:schemeClr val="tx1"/>
            </a:solidFill>
          </a:endParaRPr>
        </a:p>
      </dgm:t>
    </dgm:pt>
    <dgm:pt modelId="{86FCE709-919D-4655-B53D-348D8AA0DB02}" type="sibTrans" cxnId="{A568F586-B74F-4F85-B69C-B9680CF09828}">
      <dgm:prSet/>
      <dgm:spPr/>
      <dgm:t>
        <a:bodyPr/>
        <a:lstStyle/>
        <a:p>
          <a:endParaRPr lang="fr-FR" sz="2000" b="1">
            <a:solidFill>
              <a:schemeClr val="tx1"/>
            </a:solidFill>
          </a:endParaRPr>
        </a:p>
      </dgm:t>
    </dgm:pt>
    <dgm:pt modelId="{54BD4E47-8978-45D8-83AE-E186050C7606}">
      <dgm:prSet phldrT="[Texte]"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000" b="1" noProof="0" dirty="0"/>
            <a:t>Conventions, protocols and agendas : BEIJING, CEDAW, SDGs </a:t>
          </a:r>
          <a:r>
            <a:rPr lang="fr-MA" sz="2000" b="1" dirty="0"/>
            <a:t>…</a:t>
          </a:r>
          <a:endParaRPr lang="fr-FR" sz="2000" b="1" dirty="0"/>
        </a:p>
      </dgm:t>
    </dgm:pt>
    <dgm:pt modelId="{E611FB07-DAEA-43EC-8675-5161D76D3E2C}" type="parTrans" cxnId="{55860107-3C4E-4455-A2AE-FF2BA106A434}">
      <dgm:prSet/>
      <dgm:spPr/>
      <dgm:t>
        <a:bodyPr/>
        <a:lstStyle/>
        <a:p>
          <a:endParaRPr lang="fr-FR" sz="2000" b="1">
            <a:solidFill>
              <a:schemeClr val="tx1"/>
            </a:solidFill>
          </a:endParaRPr>
        </a:p>
      </dgm:t>
    </dgm:pt>
    <dgm:pt modelId="{8F49E245-CB88-4A50-ACB7-7871C9E71CE7}" type="sibTrans" cxnId="{55860107-3C4E-4455-A2AE-FF2BA106A434}">
      <dgm:prSet/>
      <dgm:spPr/>
      <dgm:t>
        <a:bodyPr/>
        <a:lstStyle/>
        <a:p>
          <a:endParaRPr lang="fr-FR" sz="2000" b="1">
            <a:solidFill>
              <a:schemeClr val="tx1"/>
            </a:solidFill>
          </a:endParaRPr>
        </a:p>
      </dgm:t>
    </dgm:pt>
    <dgm:pt modelId="{14FD3C73-3911-4C4F-87C4-449B7816DEC2}">
      <dgm:prSet phldrT="[Texte]" custT="1"/>
      <dgm:spPr/>
      <dgm:t>
        <a:bodyPr/>
        <a:lstStyle/>
        <a:p>
          <a:r>
            <a:rPr lang="fr-FR" sz="2000" b="1" dirty="0"/>
            <a:t>Government programme 2017-2021</a:t>
          </a:r>
        </a:p>
      </dgm:t>
    </dgm:pt>
    <dgm:pt modelId="{11C12196-A8CD-4A0D-ADF5-C6165F330E05}" type="parTrans" cxnId="{7496BEE6-ABBB-441B-815B-AD37174A66F9}">
      <dgm:prSet/>
      <dgm:spPr/>
      <dgm:t>
        <a:bodyPr/>
        <a:lstStyle/>
        <a:p>
          <a:endParaRPr lang="fr-FR" sz="2000" b="1">
            <a:solidFill>
              <a:schemeClr val="tx1"/>
            </a:solidFill>
          </a:endParaRPr>
        </a:p>
      </dgm:t>
    </dgm:pt>
    <dgm:pt modelId="{12D1865F-E615-4BAC-A705-C2C6495A87CD}" type="sibTrans" cxnId="{7496BEE6-ABBB-441B-815B-AD37174A66F9}">
      <dgm:prSet/>
      <dgm:spPr/>
      <dgm:t>
        <a:bodyPr/>
        <a:lstStyle/>
        <a:p>
          <a:endParaRPr lang="fr-FR" sz="2000" b="1">
            <a:solidFill>
              <a:schemeClr val="tx1"/>
            </a:solidFill>
          </a:endParaRPr>
        </a:p>
      </dgm:t>
    </dgm:pt>
    <dgm:pt modelId="{95B04D98-1EF1-4750-80FD-00C0C9C3C57C}">
      <dgm:prSet phldrT="[Texte]"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MA" sz="2000" b="1" dirty="0"/>
            <a:t>Royal Incentives</a:t>
          </a:r>
          <a:endParaRPr lang="fr-FR" sz="2000" b="1" dirty="0"/>
        </a:p>
      </dgm:t>
    </dgm:pt>
    <dgm:pt modelId="{79E93660-5B87-4F79-ABCF-0274D3C3D617}" type="parTrans" cxnId="{742E5453-3D55-4B61-B047-E217D0485F02}">
      <dgm:prSet/>
      <dgm:spPr/>
      <dgm:t>
        <a:bodyPr/>
        <a:lstStyle/>
        <a:p>
          <a:endParaRPr lang="fr-FR" sz="2000" b="1">
            <a:solidFill>
              <a:schemeClr val="tx1"/>
            </a:solidFill>
          </a:endParaRPr>
        </a:p>
      </dgm:t>
    </dgm:pt>
    <dgm:pt modelId="{1305E9A6-F3E9-4F85-A7BE-F9DFD31E19D9}" type="sibTrans" cxnId="{742E5453-3D55-4B61-B047-E217D0485F02}">
      <dgm:prSet/>
      <dgm:spPr/>
      <dgm:t>
        <a:bodyPr/>
        <a:lstStyle/>
        <a:p>
          <a:endParaRPr lang="fr-FR" sz="2000" b="1">
            <a:solidFill>
              <a:schemeClr val="tx1"/>
            </a:solidFill>
          </a:endParaRPr>
        </a:p>
      </dgm:t>
    </dgm:pt>
    <dgm:pt modelId="{FA31BF48-4E90-43CC-838B-3F8AE270229C}">
      <dgm:prSet phldrT="[Texte]" custT="1"/>
      <dgm:spPr/>
      <dgm:t>
        <a:bodyPr/>
        <a:lstStyle/>
        <a:p>
          <a:r>
            <a:rPr lang="fr-MA" sz="2000" b="1" dirty="0"/>
            <a:t>Plans of the Government on Equality «ICRAM 1 » 2012-2016 and « ICRAM2 » 2017-2021</a:t>
          </a:r>
          <a:endParaRPr lang="fr-FR" sz="2000" b="1" dirty="0"/>
        </a:p>
      </dgm:t>
    </dgm:pt>
    <dgm:pt modelId="{D37B877B-E269-4FE5-BFC9-24F6324A7720}" type="parTrans" cxnId="{B58C7CAF-6CE4-4DA9-A53D-FA9CE74B737F}">
      <dgm:prSet/>
      <dgm:spPr/>
      <dgm:t>
        <a:bodyPr/>
        <a:lstStyle/>
        <a:p>
          <a:endParaRPr lang="fr-FR" sz="2000" b="1">
            <a:solidFill>
              <a:schemeClr val="tx1"/>
            </a:solidFill>
          </a:endParaRPr>
        </a:p>
      </dgm:t>
    </dgm:pt>
    <dgm:pt modelId="{74598214-82CD-46CD-B414-F9021C390AA7}" type="sibTrans" cxnId="{B58C7CAF-6CE4-4DA9-A53D-FA9CE74B737F}">
      <dgm:prSet/>
      <dgm:spPr/>
      <dgm:t>
        <a:bodyPr/>
        <a:lstStyle/>
        <a:p>
          <a:endParaRPr lang="fr-FR" sz="2000" b="1">
            <a:solidFill>
              <a:schemeClr val="tx1"/>
            </a:solidFill>
          </a:endParaRPr>
        </a:p>
      </dgm:t>
    </dgm:pt>
    <dgm:pt modelId="{2379707F-FD81-4FAE-89C2-54244FA6B5FC}">
      <dgm:prSet phldrT="[Texte]" custT="1"/>
      <dgm:spPr/>
      <dgm:t>
        <a:bodyPr/>
        <a:lstStyle/>
        <a:p>
          <a:r>
            <a:rPr lang="fr-FR" sz="2000" b="1" dirty="0"/>
            <a:t>« Morocco-</a:t>
          </a:r>
          <a:r>
            <a:rPr lang="fr-FR" sz="2000" b="1" dirty="0" err="1"/>
            <a:t>Attamkine</a:t>
          </a:r>
          <a:r>
            <a:rPr lang="fr-FR" sz="2000" b="1" dirty="0"/>
            <a:t> » Programme for economic autonomy of women and girls by 2030</a:t>
          </a:r>
        </a:p>
      </dgm:t>
    </dgm:pt>
    <dgm:pt modelId="{4194D209-2AE0-4FAB-BAE6-352C1C6EA3BD}" type="parTrans" cxnId="{DA4B8EEE-0DD5-4C71-ABB9-A929B322D96D}">
      <dgm:prSet/>
      <dgm:spPr/>
      <dgm:t>
        <a:bodyPr/>
        <a:lstStyle/>
        <a:p>
          <a:endParaRPr lang="fr-FR"/>
        </a:p>
      </dgm:t>
    </dgm:pt>
    <dgm:pt modelId="{7272D364-62CC-477D-9412-E4E535C8D032}" type="sibTrans" cxnId="{DA4B8EEE-0DD5-4C71-ABB9-A929B322D96D}">
      <dgm:prSet/>
      <dgm:spPr/>
      <dgm:t>
        <a:bodyPr/>
        <a:lstStyle/>
        <a:p>
          <a:endParaRPr lang="fr-FR"/>
        </a:p>
      </dgm:t>
    </dgm:pt>
    <dgm:pt modelId="{18191474-7964-4AB5-A988-127329B08B26}">
      <dgm:prSet phldrT="[Texte]" custT="1"/>
      <dgm:spPr/>
      <dgm:t>
        <a:bodyPr/>
        <a:lstStyle/>
        <a:p>
          <a:r>
            <a:rPr lang="fr-FR" sz="2000" b="1" dirty="0"/>
            <a:t>National Policy to combat violence against women and girls by 2030</a:t>
          </a:r>
        </a:p>
      </dgm:t>
    </dgm:pt>
    <dgm:pt modelId="{E1E4F91E-06C2-42CC-A71C-4EA8DCB57808}" type="parTrans" cxnId="{6EA78C04-A58B-4A5B-BB3B-E7B909522B56}">
      <dgm:prSet/>
      <dgm:spPr/>
      <dgm:t>
        <a:bodyPr/>
        <a:lstStyle/>
        <a:p>
          <a:endParaRPr lang="fr-FR"/>
        </a:p>
      </dgm:t>
    </dgm:pt>
    <dgm:pt modelId="{6CDEA792-45FC-4FA3-9E80-7993ABD0EF3B}" type="sibTrans" cxnId="{6EA78C04-A58B-4A5B-BB3B-E7B909522B56}">
      <dgm:prSet/>
      <dgm:spPr/>
      <dgm:t>
        <a:bodyPr/>
        <a:lstStyle/>
        <a:p>
          <a:endParaRPr lang="fr-FR"/>
        </a:p>
      </dgm:t>
    </dgm:pt>
    <dgm:pt modelId="{14365062-EFCA-CD45-84D9-8F525980DA99}">
      <dgm:prSet phldrT="[Texte]" custT="1"/>
      <dgm:spPr/>
      <dgm:t>
        <a:bodyPr/>
        <a:lstStyle/>
        <a:p>
          <a:r>
            <a:rPr lang="fr-FR" sz="2000" b="1" dirty="0"/>
            <a:t>The New development model</a:t>
          </a:r>
        </a:p>
      </dgm:t>
    </dgm:pt>
    <dgm:pt modelId="{6B3F3918-A891-CE43-8926-CE226BCFC553}" type="parTrans" cxnId="{13D6962D-C72C-FE4A-8B55-2B583040F882}">
      <dgm:prSet/>
      <dgm:spPr/>
      <dgm:t>
        <a:bodyPr/>
        <a:lstStyle/>
        <a:p>
          <a:endParaRPr lang="fr-FR"/>
        </a:p>
      </dgm:t>
    </dgm:pt>
    <dgm:pt modelId="{33E53C4D-CE73-4F4B-8E39-02BBAEFBE4A1}" type="sibTrans" cxnId="{13D6962D-C72C-FE4A-8B55-2B583040F882}">
      <dgm:prSet/>
      <dgm:spPr/>
      <dgm:t>
        <a:bodyPr/>
        <a:lstStyle/>
        <a:p>
          <a:endParaRPr lang="fr-FR"/>
        </a:p>
      </dgm:t>
    </dgm:pt>
    <dgm:pt modelId="{142A9454-B7E1-47C3-B26D-1CFCC1E81DDF}" type="pres">
      <dgm:prSet presAssocID="{B38CC71B-3A8F-4113-87ED-E81D53456B2C}" presName="linear" presStyleCnt="0">
        <dgm:presLayoutVars>
          <dgm:animLvl val="lvl"/>
          <dgm:resizeHandles val="exact"/>
        </dgm:presLayoutVars>
      </dgm:prSet>
      <dgm:spPr/>
    </dgm:pt>
    <dgm:pt modelId="{F1FD0665-D3F0-453C-8921-217A41D91DBA}" type="pres">
      <dgm:prSet presAssocID="{A280931F-9EC5-4299-80E2-28DB5C812D3F}" presName="parentText" presStyleLbl="node1" presStyleIdx="0" presStyleCnt="8">
        <dgm:presLayoutVars>
          <dgm:chMax val="0"/>
          <dgm:bulletEnabled val="1"/>
        </dgm:presLayoutVars>
      </dgm:prSet>
      <dgm:spPr/>
    </dgm:pt>
    <dgm:pt modelId="{4E9ABD24-ACF8-4A43-85ED-DC8A53110A1B}" type="pres">
      <dgm:prSet presAssocID="{86FCE709-919D-4655-B53D-348D8AA0DB02}" presName="spacer" presStyleCnt="0"/>
      <dgm:spPr/>
    </dgm:pt>
    <dgm:pt modelId="{B6BCA19F-EC54-4A03-81D0-93B8A12FBB9B}" type="pres">
      <dgm:prSet presAssocID="{54BD4E47-8978-45D8-83AE-E186050C7606}" presName="parentText" presStyleLbl="node1" presStyleIdx="1" presStyleCnt="8">
        <dgm:presLayoutVars>
          <dgm:chMax val="0"/>
          <dgm:bulletEnabled val="1"/>
        </dgm:presLayoutVars>
      </dgm:prSet>
      <dgm:spPr/>
    </dgm:pt>
    <dgm:pt modelId="{1EC7C4D5-C0FA-4ADD-80C4-E68883B4A8BB}" type="pres">
      <dgm:prSet presAssocID="{8F49E245-CB88-4A50-ACB7-7871C9E71CE7}" presName="spacer" presStyleCnt="0"/>
      <dgm:spPr/>
    </dgm:pt>
    <dgm:pt modelId="{C70CEA61-ABE2-4869-8AFD-37148D58D406}" type="pres">
      <dgm:prSet presAssocID="{95B04D98-1EF1-4750-80FD-00C0C9C3C57C}" presName="parentText" presStyleLbl="node1" presStyleIdx="2" presStyleCnt="8">
        <dgm:presLayoutVars>
          <dgm:chMax val="0"/>
          <dgm:bulletEnabled val="1"/>
        </dgm:presLayoutVars>
      </dgm:prSet>
      <dgm:spPr/>
    </dgm:pt>
    <dgm:pt modelId="{17993374-FAF7-4954-90D1-77331ED4EB88}" type="pres">
      <dgm:prSet presAssocID="{1305E9A6-F3E9-4F85-A7BE-F9DFD31E19D9}" presName="spacer" presStyleCnt="0"/>
      <dgm:spPr/>
    </dgm:pt>
    <dgm:pt modelId="{0DE31BFD-B6FE-444C-9614-BC0E0CA990FA}" type="pres">
      <dgm:prSet presAssocID="{14FD3C73-3911-4C4F-87C4-449B7816DEC2}" presName="parentText" presStyleLbl="node1" presStyleIdx="3" presStyleCnt="8">
        <dgm:presLayoutVars>
          <dgm:chMax val="0"/>
          <dgm:bulletEnabled val="1"/>
        </dgm:presLayoutVars>
      </dgm:prSet>
      <dgm:spPr/>
    </dgm:pt>
    <dgm:pt modelId="{24068A65-9EBE-4D33-8776-84BEA1536FD5}" type="pres">
      <dgm:prSet presAssocID="{12D1865F-E615-4BAC-A705-C2C6495A87CD}" presName="spacer" presStyleCnt="0"/>
      <dgm:spPr/>
    </dgm:pt>
    <dgm:pt modelId="{354873F6-76B8-4B9E-A71C-2D55C69891F3}" type="pres">
      <dgm:prSet presAssocID="{FA31BF48-4E90-43CC-838B-3F8AE270229C}" presName="parentText" presStyleLbl="node1" presStyleIdx="4" presStyleCnt="8">
        <dgm:presLayoutVars>
          <dgm:chMax val="0"/>
          <dgm:bulletEnabled val="1"/>
        </dgm:presLayoutVars>
      </dgm:prSet>
      <dgm:spPr/>
    </dgm:pt>
    <dgm:pt modelId="{75C6ECCF-0ED0-465E-B9D4-B40D6C99E644}" type="pres">
      <dgm:prSet presAssocID="{74598214-82CD-46CD-B414-F9021C390AA7}" presName="spacer" presStyleCnt="0"/>
      <dgm:spPr/>
    </dgm:pt>
    <dgm:pt modelId="{5398546C-0656-4CCD-AC40-1482C3A5CCA4}" type="pres">
      <dgm:prSet presAssocID="{2379707F-FD81-4FAE-89C2-54244FA6B5FC}" presName="parentText" presStyleLbl="node1" presStyleIdx="5" presStyleCnt="8">
        <dgm:presLayoutVars>
          <dgm:chMax val="0"/>
          <dgm:bulletEnabled val="1"/>
        </dgm:presLayoutVars>
      </dgm:prSet>
      <dgm:spPr/>
    </dgm:pt>
    <dgm:pt modelId="{9A9B53DD-6661-489E-A80A-2D37C58122BF}" type="pres">
      <dgm:prSet presAssocID="{7272D364-62CC-477D-9412-E4E535C8D032}" presName="spacer" presStyleCnt="0"/>
      <dgm:spPr/>
    </dgm:pt>
    <dgm:pt modelId="{4E71C544-C32B-410B-8094-0E0846FA1E21}" type="pres">
      <dgm:prSet presAssocID="{18191474-7964-4AB5-A988-127329B08B26}" presName="parentText" presStyleLbl="node1" presStyleIdx="6" presStyleCnt="8">
        <dgm:presLayoutVars>
          <dgm:chMax val="0"/>
          <dgm:bulletEnabled val="1"/>
        </dgm:presLayoutVars>
      </dgm:prSet>
      <dgm:spPr/>
    </dgm:pt>
    <dgm:pt modelId="{6AC87EF9-FF2C-D545-AE73-8256B97D40C7}" type="pres">
      <dgm:prSet presAssocID="{6CDEA792-45FC-4FA3-9E80-7993ABD0EF3B}" presName="spacer" presStyleCnt="0"/>
      <dgm:spPr/>
    </dgm:pt>
    <dgm:pt modelId="{F39A97D9-9E5D-9642-AA0D-FF8FB32EEEDF}" type="pres">
      <dgm:prSet presAssocID="{14365062-EFCA-CD45-84D9-8F525980DA99}" presName="parentText" presStyleLbl="node1" presStyleIdx="7" presStyleCnt="8">
        <dgm:presLayoutVars>
          <dgm:chMax val="0"/>
          <dgm:bulletEnabled val="1"/>
        </dgm:presLayoutVars>
      </dgm:prSet>
      <dgm:spPr/>
    </dgm:pt>
  </dgm:ptLst>
  <dgm:cxnLst>
    <dgm:cxn modelId="{5F975704-8F6D-634B-807C-BD0B6410701F}" type="presOf" srcId="{14365062-EFCA-CD45-84D9-8F525980DA99}" destId="{F39A97D9-9E5D-9642-AA0D-FF8FB32EEEDF}" srcOrd="0" destOrd="0" presId="urn:microsoft.com/office/officeart/2005/8/layout/vList2"/>
    <dgm:cxn modelId="{6EA78C04-A58B-4A5B-BB3B-E7B909522B56}" srcId="{B38CC71B-3A8F-4113-87ED-E81D53456B2C}" destId="{18191474-7964-4AB5-A988-127329B08B26}" srcOrd="6" destOrd="0" parTransId="{E1E4F91E-06C2-42CC-A71C-4EA8DCB57808}" sibTransId="{6CDEA792-45FC-4FA3-9E80-7993ABD0EF3B}"/>
    <dgm:cxn modelId="{55860107-3C4E-4455-A2AE-FF2BA106A434}" srcId="{B38CC71B-3A8F-4113-87ED-E81D53456B2C}" destId="{54BD4E47-8978-45D8-83AE-E186050C7606}" srcOrd="1" destOrd="0" parTransId="{E611FB07-DAEA-43EC-8675-5161D76D3E2C}" sibTransId="{8F49E245-CB88-4A50-ACB7-7871C9E71CE7}"/>
    <dgm:cxn modelId="{13D6962D-C72C-FE4A-8B55-2B583040F882}" srcId="{B38CC71B-3A8F-4113-87ED-E81D53456B2C}" destId="{14365062-EFCA-CD45-84D9-8F525980DA99}" srcOrd="7" destOrd="0" parTransId="{6B3F3918-A891-CE43-8926-CE226BCFC553}" sibTransId="{33E53C4D-CE73-4F4B-8E39-02BBAEFBE4A1}"/>
    <dgm:cxn modelId="{3827DF35-1B38-4A58-9280-4AD07C008C82}" type="presOf" srcId="{2379707F-FD81-4FAE-89C2-54244FA6B5FC}" destId="{5398546C-0656-4CCD-AC40-1482C3A5CCA4}" srcOrd="0" destOrd="0" presId="urn:microsoft.com/office/officeart/2005/8/layout/vList2"/>
    <dgm:cxn modelId="{DB5A7736-A1B5-4E5C-A721-860440582FCC}" type="presOf" srcId="{54BD4E47-8978-45D8-83AE-E186050C7606}" destId="{B6BCA19F-EC54-4A03-81D0-93B8A12FBB9B}" srcOrd="0" destOrd="0" presId="urn:microsoft.com/office/officeart/2005/8/layout/vList2"/>
    <dgm:cxn modelId="{F0FF4B3B-B771-493E-A815-335B449794BF}" type="presOf" srcId="{A280931F-9EC5-4299-80E2-28DB5C812D3F}" destId="{F1FD0665-D3F0-453C-8921-217A41D91DBA}" srcOrd="0" destOrd="0" presId="urn:microsoft.com/office/officeart/2005/8/layout/vList2"/>
    <dgm:cxn modelId="{DDFE5F52-F1BE-46AA-9C83-DD188E7F918D}" type="presOf" srcId="{B38CC71B-3A8F-4113-87ED-E81D53456B2C}" destId="{142A9454-B7E1-47C3-B26D-1CFCC1E81DDF}" srcOrd="0" destOrd="0" presId="urn:microsoft.com/office/officeart/2005/8/layout/vList2"/>
    <dgm:cxn modelId="{742E5453-3D55-4B61-B047-E217D0485F02}" srcId="{B38CC71B-3A8F-4113-87ED-E81D53456B2C}" destId="{95B04D98-1EF1-4750-80FD-00C0C9C3C57C}" srcOrd="2" destOrd="0" parTransId="{79E93660-5B87-4F79-ABCF-0274D3C3D617}" sibTransId="{1305E9A6-F3E9-4F85-A7BE-F9DFD31E19D9}"/>
    <dgm:cxn modelId="{A568F586-B74F-4F85-B69C-B9680CF09828}" srcId="{B38CC71B-3A8F-4113-87ED-E81D53456B2C}" destId="{A280931F-9EC5-4299-80E2-28DB5C812D3F}" srcOrd="0" destOrd="0" parTransId="{54139DEF-A293-48F4-A5E5-3FC264512C0C}" sibTransId="{86FCE709-919D-4655-B53D-348D8AA0DB02}"/>
    <dgm:cxn modelId="{3D432C8E-7AB3-4823-AC7C-F4B156067C7E}" type="presOf" srcId="{14FD3C73-3911-4C4F-87C4-449B7816DEC2}" destId="{0DE31BFD-B6FE-444C-9614-BC0E0CA990FA}" srcOrd="0" destOrd="0" presId="urn:microsoft.com/office/officeart/2005/8/layout/vList2"/>
    <dgm:cxn modelId="{0D85E190-9ABD-40ED-91AD-2C9F9CD279FD}" type="presOf" srcId="{95B04D98-1EF1-4750-80FD-00C0C9C3C57C}" destId="{C70CEA61-ABE2-4869-8AFD-37148D58D406}" srcOrd="0" destOrd="0" presId="urn:microsoft.com/office/officeart/2005/8/layout/vList2"/>
    <dgm:cxn modelId="{B58C7CAF-6CE4-4DA9-A53D-FA9CE74B737F}" srcId="{B38CC71B-3A8F-4113-87ED-E81D53456B2C}" destId="{FA31BF48-4E90-43CC-838B-3F8AE270229C}" srcOrd="4" destOrd="0" parTransId="{D37B877B-E269-4FE5-BFC9-24F6324A7720}" sibTransId="{74598214-82CD-46CD-B414-F9021C390AA7}"/>
    <dgm:cxn modelId="{C83D8EDB-B746-4A6A-964F-541C7FCFEE96}" type="presOf" srcId="{18191474-7964-4AB5-A988-127329B08B26}" destId="{4E71C544-C32B-410B-8094-0E0846FA1E21}" srcOrd="0" destOrd="0" presId="urn:microsoft.com/office/officeart/2005/8/layout/vList2"/>
    <dgm:cxn modelId="{953B5AE0-FB2D-4DCC-926A-83204FE901E5}" type="presOf" srcId="{FA31BF48-4E90-43CC-838B-3F8AE270229C}" destId="{354873F6-76B8-4B9E-A71C-2D55C69891F3}" srcOrd="0" destOrd="0" presId="urn:microsoft.com/office/officeart/2005/8/layout/vList2"/>
    <dgm:cxn modelId="{7496BEE6-ABBB-441B-815B-AD37174A66F9}" srcId="{B38CC71B-3A8F-4113-87ED-E81D53456B2C}" destId="{14FD3C73-3911-4C4F-87C4-449B7816DEC2}" srcOrd="3" destOrd="0" parTransId="{11C12196-A8CD-4A0D-ADF5-C6165F330E05}" sibTransId="{12D1865F-E615-4BAC-A705-C2C6495A87CD}"/>
    <dgm:cxn modelId="{DA4B8EEE-0DD5-4C71-ABB9-A929B322D96D}" srcId="{B38CC71B-3A8F-4113-87ED-E81D53456B2C}" destId="{2379707F-FD81-4FAE-89C2-54244FA6B5FC}" srcOrd="5" destOrd="0" parTransId="{4194D209-2AE0-4FAB-BAE6-352C1C6EA3BD}" sibTransId="{7272D364-62CC-477D-9412-E4E535C8D032}"/>
    <dgm:cxn modelId="{1CB2A9DA-50EC-47AE-B4DA-EA783D758E6F}" type="presParOf" srcId="{142A9454-B7E1-47C3-B26D-1CFCC1E81DDF}" destId="{F1FD0665-D3F0-453C-8921-217A41D91DBA}" srcOrd="0" destOrd="0" presId="urn:microsoft.com/office/officeart/2005/8/layout/vList2"/>
    <dgm:cxn modelId="{C4C585B3-5584-4417-A0F0-9327BF8D4886}" type="presParOf" srcId="{142A9454-B7E1-47C3-B26D-1CFCC1E81DDF}" destId="{4E9ABD24-ACF8-4A43-85ED-DC8A53110A1B}" srcOrd="1" destOrd="0" presId="urn:microsoft.com/office/officeart/2005/8/layout/vList2"/>
    <dgm:cxn modelId="{27298085-5CC9-4BCA-A2C6-CE8723148F7E}" type="presParOf" srcId="{142A9454-B7E1-47C3-B26D-1CFCC1E81DDF}" destId="{B6BCA19F-EC54-4A03-81D0-93B8A12FBB9B}" srcOrd="2" destOrd="0" presId="urn:microsoft.com/office/officeart/2005/8/layout/vList2"/>
    <dgm:cxn modelId="{4B657B52-E572-4B4C-8E2D-C0D9DB83BEEA}" type="presParOf" srcId="{142A9454-B7E1-47C3-B26D-1CFCC1E81DDF}" destId="{1EC7C4D5-C0FA-4ADD-80C4-E68883B4A8BB}" srcOrd="3" destOrd="0" presId="urn:microsoft.com/office/officeart/2005/8/layout/vList2"/>
    <dgm:cxn modelId="{AD8DA07A-A47E-419A-877B-7E4FC6AE8D3F}" type="presParOf" srcId="{142A9454-B7E1-47C3-B26D-1CFCC1E81DDF}" destId="{C70CEA61-ABE2-4869-8AFD-37148D58D406}" srcOrd="4" destOrd="0" presId="urn:microsoft.com/office/officeart/2005/8/layout/vList2"/>
    <dgm:cxn modelId="{07707576-1A89-447B-8CE8-47C6C23075A6}" type="presParOf" srcId="{142A9454-B7E1-47C3-B26D-1CFCC1E81DDF}" destId="{17993374-FAF7-4954-90D1-77331ED4EB88}" srcOrd="5" destOrd="0" presId="urn:microsoft.com/office/officeart/2005/8/layout/vList2"/>
    <dgm:cxn modelId="{074C1534-F74D-402A-A0A0-399857256C07}" type="presParOf" srcId="{142A9454-B7E1-47C3-B26D-1CFCC1E81DDF}" destId="{0DE31BFD-B6FE-444C-9614-BC0E0CA990FA}" srcOrd="6" destOrd="0" presId="urn:microsoft.com/office/officeart/2005/8/layout/vList2"/>
    <dgm:cxn modelId="{D22EFD5B-0EDA-468C-A84E-536B4B0A325C}" type="presParOf" srcId="{142A9454-B7E1-47C3-B26D-1CFCC1E81DDF}" destId="{24068A65-9EBE-4D33-8776-84BEA1536FD5}" srcOrd="7" destOrd="0" presId="urn:microsoft.com/office/officeart/2005/8/layout/vList2"/>
    <dgm:cxn modelId="{4CBD19E5-3F99-4C4C-9C99-3D2C209E6B77}" type="presParOf" srcId="{142A9454-B7E1-47C3-B26D-1CFCC1E81DDF}" destId="{354873F6-76B8-4B9E-A71C-2D55C69891F3}" srcOrd="8" destOrd="0" presId="urn:microsoft.com/office/officeart/2005/8/layout/vList2"/>
    <dgm:cxn modelId="{830C106F-A978-47A5-9CE4-058CB025B3F9}" type="presParOf" srcId="{142A9454-B7E1-47C3-B26D-1CFCC1E81DDF}" destId="{75C6ECCF-0ED0-465E-B9D4-B40D6C99E644}" srcOrd="9" destOrd="0" presId="urn:microsoft.com/office/officeart/2005/8/layout/vList2"/>
    <dgm:cxn modelId="{6C390AD9-D5A7-4A98-8235-89BD04B053FB}" type="presParOf" srcId="{142A9454-B7E1-47C3-B26D-1CFCC1E81DDF}" destId="{5398546C-0656-4CCD-AC40-1482C3A5CCA4}" srcOrd="10" destOrd="0" presId="urn:microsoft.com/office/officeart/2005/8/layout/vList2"/>
    <dgm:cxn modelId="{A7D6CAAE-EB10-4F74-B424-2013443A8CC9}" type="presParOf" srcId="{142A9454-B7E1-47C3-B26D-1CFCC1E81DDF}" destId="{9A9B53DD-6661-489E-A80A-2D37C58122BF}" srcOrd="11" destOrd="0" presId="urn:microsoft.com/office/officeart/2005/8/layout/vList2"/>
    <dgm:cxn modelId="{1CAF63C2-26D9-4EEE-83B5-F90CFCCE7B17}" type="presParOf" srcId="{142A9454-B7E1-47C3-B26D-1CFCC1E81DDF}" destId="{4E71C544-C32B-410B-8094-0E0846FA1E21}" srcOrd="12" destOrd="0" presId="urn:microsoft.com/office/officeart/2005/8/layout/vList2"/>
    <dgm:cxn modelId="{A1EBF417-15CA-9243-8DBD-09215CDE5CCE}" type="presParOf" srcId="{142A9454-B7E1-47C3-B26D-1CFCC1E81DDF}" destId="{6AC87EF9-FF2C-D545-AE73-8256B97D40C7}" srcOrd="13" destOrd="0" presId="urn:microsoft.com/office/officeart/2005/8/layout/vList2"/>
    <dgm:cxn modelId="{67CFDB96-C7B7-6941-AF03-96B228CAAE61}" type="presParOf" srcId="{142A9454-B7E1-47C3-B26D-1CFCC1E81DDF}" destId="{F39A97D9-9E5D-9642-AA0D-FF8FB32EEEDF}"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9C95C-0AF3-4102-B65D-F6B4CACC198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fr-FR"/>
        </a:p>
      </dgm:t>
    </dgm:pt>
    <dgm:pt modelId="{423DBB79-E931-4A30-B7E1-217B5E46B8BB}">
      <dgm:prSet phldrT="[Texte]" custT="1"/>
      <dgm:spPr/>
      <dgm:t>
        <a:bodyPr/>
        <a:lstStyle/>
        <a:p>
          <a:pPr algn="l"/>
          <a:r>
            <a:rPr lang="fr-FR" sz="1400" b="1" i="1" kern="1200" dirty="0">
              <a:latin typeface="+mn-lt"/>
              <a:ea typeface="+mn-ea"/>
              <a:cs typeface="+mn-cs"/>
            </a:rPr>
            <a:t>2005: 4 Departments</a:t>
          </a:r>
        </a:p>
        <a:p>
          <a:pPr algn="just"/>
          <a:r>
            <a:rPr lang="en-ZA" sz="1400" b="0" i="1" kern="1200" dirty="0">
              <a:latin typeface="+mn-lt"/>
              <a:ea typeface="+mn-ea"/>
              <a:cs typeface="+mn-cs"/>
            </a:rPr>
            <a:t>Rigid analytical framework: a gender analysis of the situation, an analysis of public priorities, programmes and projects implemented as well as a gender analysis of budgets</a:t>
          </a:r>
          <a:endParaRPr lang="fr-FR" sz="1400" b="0" i="1" kern="1200" dirty="0">
            <a:latin typeface="+mn-lt"/>
            <a:ea typeface="+mn-ea"/>
            <a:cs typeface="+mn-cs"/>
          </a:endParaRPr>
        </a:p>
      </dgm:t>
    </dgm:pt>
    <dgm:pt modelId="{FE896821-94D8-4ED3-A7EE-DC00F862F7BD}" type="parTrans" cxnId="{8E762C0E-66C0-4459-9AB8-A288FA3DC30A}">
      <dgm:prSet/>
      <dgm:spPr/>
      <dgm:t>
        <a:bodyPr/>
        <a:lstStyle/>
        <a:p>
          <a:endParaRPr lang="fr-FR"/>
        </a:p>
      </dgm:t>
    </dgm:pt>
    <dgm:pt modelId="{BAE8CCE7-C95F-4D46-AA30-63EDC54FD0DE}" type="sibTrans" cxnId="{8E762C0E-66C0-4459-9AB8-A288FA3DC30A}">
      <dgm:prSet/>
      <dgm:spPr/>
      <dgm:t>
        <a:bodyPr/>
        <a:lstStyle/>
        <a:p>
          <a:endParaRPr lang="fr-FR"/>
        </a:p>
      </dgm:t>
    </dgm:pt>
    <dgm:pt modelId="{8F16442E-AE90-4E81-9355-C82E69520EA3}">
      <dgm:prSet phldrT="[Texte]" custT="1"/>
      <dgm:spPr/>
      <dgm:t>
        <a:bodyPr/>
        <a:lstStyle/>
        <a:p>
          <a:pPr algn="l"/>
          <a:r>
            <a:rPr lang="fr-FR" sz="1300" b="1" i="1" kern="1200" dirty="0">
              <a:latin typeface="+mn-lt"/>
              <a:ea typeface="+mn-ea"/>
              <a:cs typeface="+mn-cs"/>
            </a:rPr>
            <a:t>              </a:t>
          </a:r>
        </a:p>
        <a:p>
          <a:pPr algn="l"/>
          <a:r>
            <a:rPr lang="fr-FR" sz="1300" b="1" i="1" kern="1200" dirty="0">
              <a:latin typeface="+mn-lt"/>
              <a:ea typeface="+mn-ea"/>
              <a:cs typeface="+mn-cs"/>
            </a:rPr>
            <a:t>         2010: 21 Departments</a:t>
          </a:r>
        </a:p>
        <a:p>
          <a:pPr algn="just"/>
          <a:endParaRPr lang="fr-FR" sz="600" b="0" i="1" kern="1200" dirty="0">
            <a:latin typeface="+mn-lt"/>
            <a:ea typeface="+mn-ea"/>
            <a:cs typeface="+mn-cs"/>
          </a:endParaRPr>
        </a:p>
        <a:p>
          <a:pPr algn="just"/>
          <a:endParaRPr lang="fr-FR" sz="800" b="0" i="1" kern="1200" dirty="0">
            <a:latin typeface="+mn-lt"/>
            <a:ea typeface="+mn-ea"/>
            <a:cs typeface="+mn-cs"/>
          </a:endParaRPr>
        </a:p>
        <a:p>
          <a:pPr algn="just"/>
          <a:r>
            <a:rPr lang="en-ZA" sz="1400" b="0" i="1" kern="1200" dirty="0">
              <a:latin typeface="Candara" panose="020E0502030303020204" pitchFamily="34" charset="0"/>
              <a:ea typeface="+mn-ea"/>
              <a:cs typeface="+mn-cs"/>
            </a:rPr>
            <a:t>Integration of a cross-sectional synthesis into the RG and a gender analysis of performance indicators</a:t>
          </a:r>
          <a:endParaRPr lang="fr-FR" sz="1400" b="1" i="1" kern="1200" dirty="0">
            <a:latin typeface="+mn-lt"/>
            <a:ea typeface="+mn-ea"/>
            <a:cs typeface="+mn-cs"/>
          </a:endParaRPr>
        </a:p>
      </dgm:t>
    </dgm:pt>
    <dgm:pt modelId="{57BC707F-90FF-4606-A92C-414970E8F31C}" type="parTrans" cxnId="{845CF3FA-7FC7-493B-B523-4D07516CF644}">
      <dgm:prSet/>
      <dgm:spPr/>
      <dgm:t>
        <a:bodyPr/>
        <a:lstStyle/>
        <a:p>
          <a:endParaRPr lang="fr-FR"/>
        </a:p>
      </dgm:t>
    </dgm:pt>
    <dgm:pt modelId="{A13CC463-05F2-4BE5-ADE4-030BFEFE22DB}" type="sibTrans" cxnId="{845CF3FA-7FC7-493B-B523-4D07516CF644}">
      <dgm:prSet/>
      <dgm:spPr/>
      <dgm:t>
        <a:bodyPr/>
        <a:lstStyle/>
        <a:p>
          <a:endParaRPr lang="fr-FR"/>
        </a:p>
      </dgm:t>
    </dgm:pt>
    <dgm:pt modelId="{22AAE4B5-4BB0-4AE3-A3A8-17ACB0DA3B64}">
      <dgm:prSet phldrT="[Texte]" custT="1"/>
      <dgm:spPr/>
      <dgm:t>
        <a:bodyPr/>
        <a:lstStyle/>
        <a:p>
          <a:pPr algn="ctr">
            <a:lnSpc>
              <a:spcPct val="100000"/>
            </a:lnSpc>
            <a:spcAft>
              <a:spcPts val="0"/>
            </a:spcAft>
          </a:pPr>
          <a:r>
            <a:rPr lang="fr-FR" sz="1400" b="1" i="1" kern="1200" dirty="0">
              <a:latin typeface="+mn-lt"/>
              <a:ea typeface="+mn-ea"/>
              <a:cs typeface="+mn-cs"/>
            </a:rPr>
            <a:t>  2018-2019 :</a:t>
          </a:r>
        </a:p>
        <a:p>
          <a:pPr algn="ctr">
            <a:lnSpc>
              <a:spcPct val="100000"/>
            </a:lnSpc>
            <a:spcAft>
              <a:spcPts val="0"/>
            </a:spcAft>
          </a:pPr>
          <a:r>
            <a:rPr lang="fr-FR" sz="1400" b="1" i="1" kern="1200" dirty="0">
              <a:latin typeface="+mn-lt"/>
              <a:ea typeface="+mn-ea"/>
              <a:cs typeface="+mn-cs"/>
            </a:rPr>
            <a:t> 27 Departments</a:t>
          </a:r>
        </a:p>
        <a:p>
          <a:pPr algn="just">
            <a:lnSpc>
              <a:spcPct val="90000"/>
            </a:lnSpc>
            <a:spcAft>
              <a:spcPct val="35000"/>
            </a:spcAft>
          </a:pPr>
          <a:endParaRPr lang="fr-FR" sz="1400" b="0" i="1" kern="1200" dirty="0">
            <a:latin typeface="+mn-lt"/>
            <a:ea typeface="+mn-ea"/>
            <a:cs typeface="+mn-cs"/>
          </a:endParaRPr>
        </a:p>
        <a:p>
          <a:pPr marL="0" indent="0" algn="l">
            <a:lnSpc>
              <a:spcPct val="90000"/>
            </a:lnSpc>
            <a:spcAft>
              <a:spcPct val="35000"/>
            </a:spcAft>
          </a:pPr>
          <a:r>
            <a:rPr lang="en-ZA" sz="1400" b="0" i="1" kern="1200" dirty="0">
              <a:latin typeface="+mn-lt"/>
              <a:ea typeface="+mn-ea"/>
              <a:cs typeface="+mn-cs"/>
            </a:rPr>
            <a:t>Analytical approach that tries to apply a gender-sensitive performance approach</a:t>
          </a:r>
          <a:endParaRPr lang="fr-FR" sz="1400" b="1" i="1" kern="1200" dirty="0">
            <a:latin typeface="+mn-lt"/>
            <a:ea typeface="+mn-ea"/>
            <a:cs typeface="+mn-cs"/>
          </a:endParaRPr>
        </a:p>
      </dgm:t>
    </dgm:pt>
    <dgm:pt modelId="{83982C2B-8AEB-4E63-B35D-2A2308B86582}" type="parTrans" cxnId="{3E9E0FB9-8977-4F29-938D-4665450F6143}">
      <dgm:prSet/>
      <dgm:spPr/>
      <dgm:t>
        <a:bodyPr/>
        <a:lstStyle/>
        <a:p>
          <a:endParaRPr lang="fr-FR"/>
        </a:p>
      </dgm:t>
    </dgm:pt>
    <dgm:pt modelId="{CC357E6D-6FC8-459A-A9AB-41A5FB929649}" type="sibTrans" cxnId="{3E9E0FB9-8977-4F29-938D-4665450F6143}">
      <dgm:prSet/>
      <dgm:spPr/>
      <dgm:t>
        <a:bodyPr/>
        <a:lstStyle/>
        <a:p>
          <a:endParaRPr lang="fr-FR"/>
        </a:p>
      </dgm:t>
    </dgm:pt>
    <dgm:pt modelId="{A33B2B0B-3A5B-45F0-BDB7-DB30E63111F5}">
      <dgm:prSet custT="1"/>
      <dgm:spPr/>
      <dgm:t>
        <a:bodyPr/>
        <a:lstStyle/>
        <a:p>
          <a:pPr algn="ctr"/>
          <a:endParaRPr lang="fr-FR" sz="1400" b="1" i="1" kern="1200" dirty="0">
            <a:latin typeface="+mn-lt"/>
            <a:ea typeface="+mn-ea"/>
            <a:cs typeface="+mn-cs"/>
          </a:endParaRPr>
        </a:p>
        <a:p>
          <a:pPr algn="ctr"/>
          <a:endParaRPr lang="fr-FR" sz="1400" b="1" i="1" kern="1200" dirty="0">
            <a:latin typeface="+mn-lt"/>
            <a:ea typeface="+mn-ea"/>
            <a:cs typeface="+mn-cs"/>
          </a:endParaRPr>
        </a:p>
        <a:p>
          <a:pPr algn="ctr"/>
          <a:r>
            <a:rPr lang="fr-FR" sz="1500" b="1" i="1" kern="1200" dirty="0">
              <a:latin typeface="+mn-lt"/>
              <a:ea typeface="+mn-ea"/>
              <a:cs typeface="+mn-cs"/>
            </a:rPr>
            <a:t>2020:  </a:t>
          </a:r>
          <a:r>
            <a:rPr lang="en-ZA" sz="1500" b="1" i="1" kern="1200" dirty="0">
              <a:latin typeface="+mn-lt"/>
              <a:ea typeface="+mn-ea"/>
              <a:cs typeface="+mn-cs"/>
            </a:rPr>
            <a:t>Redesign of the Report</a:t>
          </a:r>
          <a:endParaRPr lang="fr-FR" sz="1500" b="0" i="1" kern="1200" dirty="0">
            <a:latin typeface="+mn-lt"/>
            <a:ea typeface="+mn-ea"/>
            <a:cs typeface="+mn-cs"/>
          </a:endParaRPr>
        </a:p>
      </dgm:t>
    </dgm:pt>
    <dgm:pt modelId="{835F7C56-A66E-4C39-9251-FEA7C22AEB20}" type="parTrans" cxnId="{E5058042-E18A-4FFD-9459-D32A600711C0}">
      <dgm:prSet/>
      <dgm:spPr/>
      <dgm:t>
        <a:bodyPr/>
        <a:lstStyle/>
        <a:p>
          <a:endParaRPr lang="fr-FR"/>
        </a:p>
      </dgm:t>
    </dgm:pt>
    <dgm:pt modelId="{B2B44DF0-6EE0-44AD-87F0-840DFE64E1D9}" type="sibTrans" cxnId="{E5058042-E18A-4FFD-9459-D32A600711C0}">
      <dgm:prSet/>
      <dgm:spPr/>
      <dgm:t>
        <a:bodyPr/>
        <a:lstStyle/>
        <a:p>
          <a:endParaRPr lang="fr-FR"/>
        </a:p>
      </dgm:t>
    </dgm:pt>
    <dgm:pt modelId="{A61BF38E-6312-42FB-A5BC-3F79FE2B086A}" type="pres">
      <dgm:prSet presAssocID="{5E79C95C-0AF3-4102-B65D-F6B4CACC198A}" presName="arrowDiagram" presStyleCnt="0">
        <dgm:presLayoutVars>
          <dgm:chMax val="5"/>
          <dgm:dir/>
          <dgm:resizeHandles val="exact"/>
        </dgm:presLayoutVars>
      </dgm:prSet>
      <dgm:spPr/>
    </dgm:pt>
    <dgm:pt modelId="{B73F2A17-1E93-45A6-A93E-BBF36EB227F7}" type="pres">
      <dgm:prSet presAssocID="{5E79C95C-0AF3-4102-B65D-F6B4CACC198A}" presName="arrow" presStyleLbl="bgShp" presStyleIdx="0" presStyleCnt="1" custScaleX="97500" custLinFactNeighborX="389" custLinFactNeighborY="-1148"/>
      <dgm:spPr/>
    </dgm:pt>
    <dgm:pt modelId="{CD2D1CA1-C35D-4BC2-AB7E-0D8AB9695E65}" type="pres">
      <dgm:prSet presAssocID="{5E79C95C-0AF3-4102-B65D-F6B4CACC198A}" presName="arrowDiagram4" presStyleCnt="0"/>
      <dgm:spPr/>
    </dgm:pt>
    <dgm:pt modelId="{509A70E1-5A50-43B0-AB00-CC78AF30BB57}" type="pres">
      <dgm:prSet presAssocID="{423DBB79-E931-4A30-B7E1-217B5E46B8BB}" presName="bullet4a" presStyleLbl="node1" presStyleIdx="0" presStyleCnt="4" custLinFactX="-7519" custLinFactY="57716" custLinFactNeighborX="-100000" custLinFactNeighborY="100000"/>
      <dgm:spPr/>
    </dgm:pt>
    <dgm:pt modelId="{AE4D2F9A-D5C5-4BF3-8B95-3139A1CA97CD}" type="pres">
      <dgm:prSet presAssocID="{423DBB79-E931-4A30-B7E1-217B5E46B8BB}" presName="textBox4a" presStyleLbl="revTx" presStyleIdx="0" presStyleCnt="4" custScaleX="186117" custLinFactNeighborX="36252" custLinFactNeighborY="-401">
        <dgm:presLayoutVars>
          <dgm:bulletEnabled val="1"/>
        </dgm:presLayoutVars>
      </dgm:prSet>
      <dgm:spPr/>
    </dgm:pt>
    <dgm:pt modelId="{FD6B9EE7-B48E-4313-AED3-B4E297B26146}" type="pres">
      <dgm:prSet presAssocID="{8F16442E-AE90-4E81-9355-C82E69520EA3}" presName="bullet4b" presStyleLbl="node1" presStyleIdx="1" presStyleCnt="4" custLinFactX="11749" custLinFactY="-12659" custLinFactNeighborX="100000" custLinFactNeighborY="-100000"/>
      <dgm:spPr/>
    </dgm:pt>
    <dgm:pt modelId="{45593D27-3940-4529-B3B5-4BFDED8FDD20}" type="pres">
      <dgm:prSet presAssocID="{8F16442E-AE90-4E81-9355-C82E69520EA3}" presName="textBox4b" presStyleLbl="revTx" presStyleIdx="1" presStyleCnt="4" custScaleX="153434" custLinFactNeighborX="35179" custLinFactNeighborY="-35237">
        <dgm:presLayoutVars>
          <dgm:bulletEnabled val="1"/>
        </dgm:presLayoutVars>
      </dgm:prSet>
      <dgm:spPr/>
    </dgm:pt>
    <dgm:pt modelId="{4A3D86D9-D797-4831-BA6D-E905B269218A}" type="pres">
      <dgm:prSet presAssocID="{22AAE4B5-4BB0-4AE3-A3A8-17ACB0DA3B64}" presName="bullet4c" presStyleLbl="node1" presStyleIdx="2" presStyleCnt="4" custLinFactX="100000" custLinFactY="-4694" custLinFactNeighborX="141417" custLinFactNeighborY="-100000"/>
      <dgm:spPr/>
    </dgm:pt>
    <dgm:pt modelId="{2241583B-FE82-4286-BA56-682543E53747}" type="pres">
      <dgm:prSet presAssocID="{22AAE4B5-4BB0-4AE3-A3A8-17ACB0DA3B64}" presName="textBox4c" presStyleLbl="revTx" presStyleIdx="2" presStyleCnt="4" custScaleX="97954" custScaleY="15220" custLinFactNeighborX="60295" custLinFactNeighborY="-61494">
        <dgm:presLayoutVars>
          <dgm:bulletEnabled val="1"/>
        </dgm:presLayoutVars>
      </dgm:prSet>
      <dgm:spPr/>
    </dgm:pt>
    <dgm:pt modelId="{5F6C16E3-A5BE-4411-94EC-BBDD66B09377}" type="pres">
      <dgm:prSet presAssocID="{A33B2B0B-3A5B-45F0-BDB7-DB30E63111F5}" presName="bullet4d" presStyleLbl="node1" presStyleIdx="3" presStyleCnt="4" custLinFactX="100000" custLinFactNeighborX="157034" custLinFactNeighborY="-64695"/>
      <dgm:spPr/>
    </dgm:pt>
    <dgm:pt modelId="{457D963F-4C7B-4F70-B662-003C05840328}" type="pres">
      <dgm:prSet presAssocID="{A33B2B0B-3A5B-45F0-BDB7-DB30E63111F5}" presName="textBox4d" presStyleLbl="revTx" presStyleIdx="3" presStyleCnt="4" custScaleX="72704" custScaleY="25614" custLinFactNeighborX="29053" custLinFactNeighborY="-50827">
        <dgm:presLayoutVars>
          <dgm:bulletEnabled val="1"/>
        </dgm:presLayoutVars>
      </dgm:prSet>
      <dgm:spPr/>
    </dgm:pt>
  </dgm:ptLst>
  <dgm:cxnLst>
    <dgm:cxn modelId="{8E762C0E-66C0-4459-9AB8-A288FA3DC30A}" srcId="{5E79C95C-0AF3-4102-B65D-F6B4CACC198A}" destId="{423DBB79-E931-4A30-B7E1-217B5E46B8BB}" srcOrd="0" destOrd="0" parTransId="{FE896821-94D8-4ED3-A7EE-DC00F862F7BD}" sibTransId="{BAE8CCE7-C95F-4D46-AA30-63EDC54FD0DE}"/>
    <dgm:cxn modelId="{5DBD3625-2268-462E-8450-70CEF9D33174}" type="presOf" srcId="{423DBB79-E931-4A30-B7E1-217B5E46B8BB}" destId="{AE4D2F9A-D5C5-4BF3-8B95-3139A1CA97CD}" srcOrd="0" destOrd="0" presId="urn:microsoft.com/office/officeart/2005/8/layout/arrow2"/>
    <dgm:cxn modelId="{FBC21361-12CC-4C95-982E-848F05C3CB25}" type="presOf" srcId="{8F16442E-AE90-4E81-9355-C82E69520EA3}" destId="{45593D27-3940-4529-B3B5-4BFDED8FDD20}" srcOrd="0" destOrd="0" presId="urn:microsoft.com/office/officeart/2005/8/layout/arrow2"/>
    <dgm:cxn modelId="{E5058042-E18A-4FFD-9459-D32A600711C0}" srcId="{5E79C95C-0AF3-4102-B65D-F6B4CACC198A}" destId="{A33B2B0B-3A5B-45F0-BDB7-DB30E63111F5}" srcOrd="3" destOrd="0" parTransId="{835F7C56-A66E-4C39-9251-FEA7C22AEB20}" sibTransId="{B2B44DF0-6EE0-44AD-87F0-840DFE64E1D9}"/>
    <dgm:cxn modelId="{E0549A71-D102-4C4E-AD9B-981BAB5DDC6F}" type="presOf" srcId="{A33B2B0B-3A5B-45F0-BDB7-DB30E63111F5}" destId="{457D963F-4C7B-4F70-B662-003C05840328}" srcOrd="0" destOrd="0" presId="urn:microsoft.com/office/officeart/2005/8/layout/arrow2"/>
    <dgm:cxn modelId="{260D2159-2A79-47F3-8383-19133DE58CA8}" type="presOf" srcId="{5E79C95C-0AF3-4102-B65D-F6B4CACC198A}" destId="{A61BF38E-6312-42FB-A5BC-3F79FE2B086A}" srcOrd="0" destOrd="0" presId="urn:microsoft.com/office/officeart/2005/8/layout/arrow2"/>
    <dgm:cxn modelId="{4E68D297-B5BF-4537-BCDF-7C5BC3191244}" type="presOf" srcId="{22AAE4B5-4BB0-4AE3-A3A8-17ACB0DA3B64}" destId="{2241583B-FE82-4286-BA56-682543E53747}" srcOrd="0" destOrd="0" presId="urn:microsoft.com/office/officeart/2005/8/layout/arrow2"/>
    <dgm:cxn modelId="{3E9E0FB9-8977-4F29-938D-4665450F6143}" srcId="{5E79C95C-0AF3-4102-B65D-F6B4CACC198A}" destId="{22AAE4B5-4BB0-4AE3-A3A8-17ACB0DA3B64}" srcOrd="2" destOrd="0" parTransId="{83982C2B-8AEB-4E63-B35D-2A2308B86582}" sibTransId="{CC357E6D-6FC8-459A-A9AB-41A5FB929649}"/>
    <dgm:cxn modelId="{845CF3FA-7FC7-493B-B523-4D07516CF644}" srcId="{5E79C95C-0AF3-4102-B65D-F6B4CACC198A}" destId="{8F16442E-AE90-4E81-9355-C82E69520EA3}" srcOrd="1" destOrd="0" parTransId="{57BC707F-90FF-4606-A92C-414970E8F31C}" sibTransId="{A13CC463-05F2-4BE5-ADE4-030BFEFE22DB}"/>
    <dgm:cxn modelId="{99BD5831-C798-45BC-8851-3190491F8A2C}" type="presParOf" srcId="{A61BF38E-6312-42FB-A5BC-3F79FE2B086A}" destId="{B73F2A17-1E93-45A6-A93E-BBF36EB227F7}" srcOrd="0" destOrd="0" presId="urn:microsoft.com/office/officeart/2005/8/layout/arrow2"/>
    <dgm:cxn modelId="{69FE40CF-81DE-4A92-AE54-831A108DE5B5}" type="presParOf" srcId="{A61BF38E-6312-42FB-A5BC-3F79FE2B086A}" destId="{CD2D1CA1-C35D-4BC2-AB7E-0D8AB9695E65}" srcOrd="1" destOrd="0" presId="urn:microsoft.com/office/officeart/2005/8/layout/arrow2"/>
    <dgm:cxn modelId="{64C7520C-54DD-441D-83AD-69629494370F}" type="presParOf" srcId="{CD2D1CA1-C35D-4BC2-AB7E-0D8AB9695E65}" destId="{509A70E1-5A50-43B0-AB00-CC78AF30BB57}" srcOrd="0" destOrd="0" presId="urn:microsoft.com/office/officeart/2005/8/layout/arrow2"/>
    <dgm:cxn modelId="{647AB23C-78B0-4739-AE61-E3F1D0BEC1DC}" type="presParOf" srcId="{CD2D1CA1-C35D-4BC2-AB7E-0D8AB9695E65}" destId="{AE4D2F9A-D5C5-4BF3-8B95-3139A1CA97CD}" srcOrd="1" destOrd="0" presId="urn:microsoft.com/office/officeart/2005/8/layout/arrow2"/>
    <dgm:cxn modelId="{1BCC9160-249C-4372-A860-B65AD80838B4}" type="presParOf" srcId="{CD2D1CA1-C35D-4BC2-AB7E-0D8AB9695E65}" destId="{FD6B9EE7-B48E-4313-AED3-B4E297B26146}" srcOrd="2" destOrd="0" presId="urn:microsoft.com/office/officeart/2005/8/layout/arrow2"/>
    <dgm:cxn modelId="{28E02E10-E74E-4EE8-8BCE-AD238F807219}" type="presParOf" srcId="{CD2D1CA1-C35D-4BC2-AB7E-0D8AB9695E65}" destId="{45593D27-3940-4529-B3B5-4BFDED8FDD20}" srcOrd="3" destOrd="0" presId="urn:microsoft.com/office/officeart/2005/8/layout/arrow2"/>
    <dgm:cxn modelId="{D87618F6-E160-4F27-93FB-87FAA2506828}" type="presParOf" srcId="{CD2D1CA1-C35D-4BC2-AB7E-0D8AB9695E65}" destId="{4A3D86D9-D797-4831-BA6D-E905B269218A}" srcOrd="4" destOrd="0" presId="urn:microsoft.com/office/officeart/2005/8/layout/arrow2"/>
    <dgm:cxn modelId="{443AED7F-4D8E-4DF2-B603-658C59B1E45B}" type="presParOf" srcId="{CD2D1CA1-C35D-4BC2-AB7E-0D8AB9695E65}" destId="{2241583B-FE82-4286-BA56-682543E53747}" srcOrd="5" destOrd="0" presId="urn:microsoft.com/office/officeart/2005/8/layout/arrow2"/>
    <dgm:cxn modelId="{8176A17E-4A5F-4C66-A8EB-3936DB96C717}" type="presParOf" srcId="{CD2D1CA1-C35D-4BC2-AB7E-0D8AB9695E65}" destId="{5F6C16E3-A5BE-4411-94EC-BBDD66B09377}" srcOrd="6" destOrd="0" presId="urn:microsoft.com/office/officeart/2005/8/layout/arrow2"/>
    <dgm:cxn modelId="{61CBF54C-24B9-414C-BC6A-051DC5EF8699}" type="presParOf" srcId="{CD2D1CA1-C35D-4BC2-AB7E-0D8AB9695E65}" destId="{457D963F-4C7B-4F70-B662-003C05840328}"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831D75-0BAA-47A8-A3F1-450B6629AF04}" type="doc">
      <dgm:prSet loTypeId="urn:microsoft.com/office/officeart/2008/layout/VerticalCurvedList" loCatId="hierarchy" qsTypeId="urn:microsoft.com/office/officeart/2005/8/quickstyle/simple1" qsCatId="simple" csTypeId="urn:microsoft.com/office/officeart/2005/8/colors/colorful4" csCatId="colorful" phldr="1"/>
      <dgm:spPr/>
      <dgm:t>
        <a:bodyPr/>
        <a:lstStyle/>
        <a:p>
          <a:endParaRPr lang="fr-FR"/>
        </a:p>
      </dgm:t>
    </dgm:pt>
    <dgm:pt modelId="{069D0848-FCC5-4C75-A801-3538DB3CBD26}">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ZA" sz="1400" b="1" i="1" dirty="0">
              <a:latin typeface="Candara" panose="020E0502030303020204" pitchFamily="34" charset="0"/>
            </a:rPr>
            <a:t>Improving the relevance of gender-sensitive results chains</a:t>
          </a:r>
          <a:endParaRPr lang="fr-FR" sz="1400" b="1" dirty="0">
            <a:latin typeface="Candara" panose="020E0502030303020204" pitchFamily="34" charset="0"/>
          </a:endParaRPr>
        </a:p>
      </dgm:t>
    </dgm:pt>
    <dgm:pt modelId="{9E4C8357-BE36-4C52-8041-A9C3A847A088}" type="parTrans" cxnId="{1ADDCFEC-DCEB-4F4A-A10F-01E2344FD33E}">
      <dgm:prSet/>
      <dgm:spPr/>
      <dgm:t>
        <a:bodyPr/>
        <a:lstStyle/>
        <a:p>
          <a:endParaRPr lang="fr-FR"/>
        </a:p>
      </dgm:t>
    </dgm:pt>
    <dgm:pt modelId="{E6612B40-EBD5-424C-9297-1C5927A496E5}" type="sibTrans" cxnId="{1ADDCFEC-DCEB-4F4A-A10F-01E2344FD33E}">
      <dgm:prSet/>
      <dgm:spPr/>
      <dgm:t>
        <a:bodyPr/>
        <a:lstStyle/>
        <a:p>
          <a:endParaRPr lang="fr-FR"/>
        </a:p>
      </dgm:t>
    </dgm:pt>
    <dgm:pt modelId="{B5B786FD-BE83-4C48-90F0-6FCD1D82B264}">
      <dgm:prSet custT="1"/>
      <dgm:spPr/>
      <dgm:t>
        <a:bodyPr/>
        <a:lstStyle/>
        <a:p>
          <a:r>
            <a:rPr lang="en-ZA" sz="1400" b="1" i="0" dirty="0">
              <a:latin typeface="Candara" panose="020E0502030303020204" pitchFamily="34" charset="0"/>
            </a:rPr>
            <a:t>Gender-sensitive data collection and analysis</a:t>
          </a:r>
          <a:endParaRPr lang="fr-FR" sz="1400" b="1" i="0" dirty="0">
            <a:latin typeface="Candara" panose="020E0502030303020204" pitchFamily="34" charset="0"/>
          </a:endParaRPr>
        </a:p>
      </dgm:t>
    </dgm:pt>
    <dgm:pt modelId="{B1172EA3-F02D-4B0D-9942-3DF6DCE548C6}" type="parTrans" cxnId="{81625909-BCFC-45BA-AD98-7F5CBC95479E}">
      <dgm:prSet/>
      <dgm:spPr/>
      <dgm:t>
        <a:bodyPr/>
        <a:lstStyle/>
        <a:p>
          <a:endParaRPr lang="fr-FR"/>
        </a:p>
      </dgm:t>
    </dgm:pt>
    <dgm:pt modelId="{F77B15C2-3833-4199-BF9B-54358EC9DB80}" type="sibTrans" cxnId="{81625909-BCFC-45BA-AD98-7F5CBC95479E}">
      <dgm:prSet/>
      <dgm:spPr/>
      <dgm:t>
        <a:bodyPr/>
        <a:lstStyle/>
        <a:p>
          <a:endParaRPr lang="fr-FR"/>
        </a:p>
      </dgm:t>
    </dgm:pt>
    <dgm:pt modelId="{553278F4-80A8-47C1-A116-A185D828F1F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ZA" sz="1400" b="1" i="0" dirty="0">
              <a:latin typeface="Candara" panose="020E0502030303020204" pitchFamily="34" charset="0"/>
            </a:rPr>
            <a:t>Alignment between the GRB and the Government Plan for Equality (</a:t>
          </a:r>
          <a:r>
            <a:rPr lang="en-ZA" sz="1400" b="1" i="1" dirty="0">
              <a:latin typeface="Candara" panose="020E0502030303020204" pitchFamily="34" charset="0"/>
            </a:rPr>
            <a:t>PGE II</a:t>
          </a:r>
          <a:r>
            <a:rPr lang="en-ZA" sz="1400" b="1" i="0" dirty="0">
              <a:latin typeface="Candara" panose="020E0502030303020204" pitchFamily="34" charset="0"/>
            </a:rPr>
            <a:t>)</a:t>
          </a:r>
          <a:endParaRPr lang="fr-FR" sz="1400" b="1" i="0" dirty="0">
            <a:latin typeface="Candara" panose="020E0502030303020204" pitchFamily="34" charset="0"/>
          </a:endParaRPr>
        </a:p>
      </dgm:t>
    </dgm:pt>
    <dgm:pt modelId="{2C3010A8-7D7D-4A3C-96AB-889A9ED6B1FD}" type="parTrans" cxnId="{1583FF1B-309A-4C2D-B6DF-56CC1AC5D46A}">
      <dgm:prSet/>
      <dgm:spPr/>
      <dgm:t>
        <a:bodyPr/>
        <a:lstStyle/>
        <a:p>
          <a:endParaRPr lang="fr-FR"/>
        </a:p>
      </dgm:t>
    </dgm:pt>
    <dgm:pt modelId="{0B2078BB-1D46-4AF8-8627-C8C4872A75B1}" type="sibTrans" cxnId="{1583FF1B-309A-4C2D-B6DF-56CC1AC5D46A}">
      <dgm:prSet/>
      <dgm:spPr/>
      <dgm:t>
        <a:bodyPr/>
        <a:lstStyle/>
        <a:p>
          <a:endParaRPr lang="fr-FR"/>
        </a:p>
      </dgm:t>
    </dgm:pt>
    <dgm:pt modelId="{D1D2F4AD-7276-4E55-BCDF-4636190C97F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ZA" sz="1300" b="1" dirty="0">
              <a:latin typeface="Candara" panose="020E0502030303020204" pitchFamily="34" charset="0"/>
            </a:rPr>
            <a:t>Annual analysis of topics related to GRB that benefit the economic prosperity of the country</a:t>
          </a:r>
          <a:endParaRPr lang="fr-FR" sz="1300" b="1" dirty="0">
            <a:latin typeface="Candara" panose="020E0502030303020204" pitchFamily="34" charset="0"/>
          </a:endParaRPr>
        </a:p>
      </dgm:t>
    </dgm:pt>
    <dgm:pt modelId="{E028DC5C-36D7-4B2F-A792-3B6D6D2285A7}" type="parTrans" cxnId="{87944818-1BF4-4709-93E0-32A35A0E5A73}">
      <dgm:prSet/>
      <dgm:spPr/>
      <dgm:t>
        <a:bodyPr/>
        <a:lstStyle/>
        <a:p>
          <a:pPr rtl="0"/>
          <a:endParaRPr lang="fr-FR"/>
        </a:p>
      </dgm:t>
    </dgm:pt>
    <dgm:pt modelId="{6A551F14-B113-4359-A954-8A197F3E8D06}" type="sibTrans" cxnId="{87944818-1BF4-4709-93E0-32A35A0E5A73}">
      <dgm:prSet/>
      <dgm:spPr/>
      <dgm:t>
        <a:bodyPr/>
        <a:lstStyle/>
        <a:p>
          <a:endParaRPr lang="fr-FR"/>
        </a:p>
      </dgm:t>
    </dgm:pt>
    <dgm:pt modelId="{39B0825A-65F9-455D-926F-8F104EE6F64B}">
      <dgm:prSet custT="1"/>
      <dgm:spPr/>
      <dgm:t>
        <a:bodyPr/>
        <a:lstStyle/>
        <a:p>
          <a:r>
            <a:rPr lang="en-ZA" sz="1400" b="1" dirty="0">
              <a:latin typeface="Candara" panose="020E0502030303020204" pitchFamily="34" charset="0"/>
            </a:rPr>
            <a:t>Strengthening of the coordination between ministerial departments</a:t>
          </a:r>
          <a:endParaRPr lang="fr-FR" sz="1400" b="1" dirty="0">
            <a:latin typeface="Candara" panose="020E0502030303020204" pitchFamily="34" charset="0"/>
          </a:endParaRPr>
        </a:p>
      </dgm:t>
    </dgm:pt>
    <dgm:pt modelId="{17A0014D-79B9-47A4-A495-C956756746D6}" type="parTrans" cxnId="{ECFEB4D5-AE78-42C6-BA24-37D2CE31B180}">
      <dgm:prSet/>
      <dgm:spPr/>
      <dgm:t>
        <a:bodyPr/>
        <a:lstStyle/>
        <a:p>
          <a:pPr rtl="0"/>
          <a:endParaRPr lang="fr-FR"/>
        </a:p>
      </dgm:t>
    </dgm:pt>
    <dgm:pt modelId="{5A032AF9-AE08-4943-A449-F8F3E16B6926}" type="sibTrans" cxnId="{ECFEB4D5-AE78-42C6-BA24-37D2CE31B180}">
      <dgm:prSet/>
      <dgm:spPr/>
      <dgm:t>
        <a:bodyPr/>
        <a:lstStyle/>
        <a:p>
          <a:endParaRPr lang="fr-FR"/>
        </a:p>
      </dgm:t>
    </dgm:pt>
    <dgm:pt modelId="{2C2BBFBF-D9CE-6144-B50D-63485833D3AA}" type="pres">
      <dgm:prSet presAssocID="{88831D75-0BAA-47A8-A3F1-450B6629AF04}" presName="Name0" presStyleCnt="0">
        <dgm:presLayoutVars>
          <dgm:chMax val="7"/>
          <dgm:chPref val="7"/>
          <dgm:dir/>
        </dgm:presLayoutVars>
      </dgm:prSet>
      <dgm:spPr/>
    </dgm:pt>
    <dgm:pt modelId="{BBFE31CC-41B5-7C41-A83E-0A8DBEBC0C08}" type="pres">
      <dgm:prSet presAssocID="{88831D75-0BAA-47A8-A3F1-450B6629AF04}" presName="Name1" presStyleCnt="0"/>
      <dgm:spPr/>
    </dgm:pt>
    <dgm:pt modelId="{F64CB697-7769-684C-844F-BB070D67D8D2}" type="pres">
      <dgm:prSet presAssocID="{88831D75-0BAA-47A8-A3F1-450B6629AF04}" presName="cycle" presStyleCnt="0"/>
      <dgm:spPr/>
    </dgm:pt>
    <dgm:pt modelId="{F97B5C61-9366-614E-86A3-3A0D0E6AF846}" type="pres">
      <dgm:prSet presAssocID="{88831D75-0BAA-47A8-A3F1-450B6629AF04}" presName="srcNode" presStyleLbl="node1" presStyleIdx="0" presStyleCnt="5"/>
      <dgm:spPr/>
    </dgm:pt>
    <dgm:pt modelId="{0B366DA8-DA9E-3744-B99E-ECC947992246}" type="pres">
      <dgm:prSet presAssocID="{88831D75-0BAA-47A8-A3F1-450B6629AF04}" presName="conn" presStyleLbl="parChTrans1D2" presStyleIdx="0" presStyleCnt="1"/>
      <dgm:spPr/>
    </dgm:pt>
    <dgm:pt modelId="{80E0BF29-180C-3343-A007-1694DD0AE4D5}" type="pres">
      <dgm:prSet presAssocID="{88831D75-0BAA-47A8-A3F1-450B6629AF04}" presName="extraNode" presStyleLbl="node1" presStyleIdx="0" presStyleCnt="5"/>
      <dgm:spPr/>
    </dgm:pt>
    <dgm:pt modelId="{25BC988A-8102-EB44-937C-E9AA1C897E71}" type="pres">
      <dgm:prSet presAssocID="{88831D75-0BAA-47A8-A3F1-450B6629AF04}" presName="dstNode" presStyleLbl="node1" presStyleIdx="0" presStyleCnt="5"/>
      <dgm:spPr/>
    </dgm:pt>
    <dgm:pt modelId="{14206695-8BB0-CB49-AF3F-DE0C776D3EA7}" type="pres">
      <dgm:prSet presAssocID="{069D0848-FCC5-4C75-A801-3538DB3CBD26}" presName="text_1" presStyleLbl="node1" presStyleIdx="0" presStyleCnt="5">
        <dgm:presLayoutVars>
          <dgm:bulletEnabled val="1"/>
        </dgm:presLayoutVars>
      </dgm:prSet>
      <dgm:spPr/>
    </dgm:pt>
    <dgm:pt modelId="{89C3A690-321C-6E41-8055-BDD9D46017A7}" type="pres">
      <dgm:prSet presAssocID="{069D0848-FCC5-4C75-A801-3538DB3CBD26}" presName="accent_1" presStyleCnt="0"/>
      <dgm:spPr/>
    </dgm:pt>
    <dgm:pt modelId="{A16B5B50-CEB3-3840-810D-F45C500816F1}" type="pres">
      <dgm:prSet presAssocID="{069D0848-FCC5-4C75-A801-3538DB3CBD26}" presName="accentRepeatNode" presStyleLbl="solidFgAcc1" presStyleIdx="0" presStyleCnt="5"/>
      <dgm:spPr/>
    </dgm:pt>
    <dgm:pt modelId="{A18A375B-BBF7-0242-8A4E-7EDC36680D28}" type="pres">
      <dgm:prSet presAssocID="{B5B786FD-BE83-4C48-90F0-6FCD1D82B264}" presName="text_2" presStyleLbl="node1" presStyleIdx="1" presStyleCnt="5">
        <dgm:presLayoutVars>
          <dgm:bulletEnabled val="1"/>
        </dgm:presLayoutVars>
      </dgm:prSet>
      <dgm:spPr/>
    </dgm:pt>
    <dgm:pt modelId="{CE83407D-050D-064E-AC13-C621AB1D3F40}" type="pres">
      <dgm:prSet presAssocID="{B5B786FD-BE83-4C48-90F0-6FCD1D82B264}" presName="accent_2" presStyleCnt="0"/>
      <dgm:spPr/>
    </dgm:pt>
    <dgm:pt modelId="{A60450B6-A999-BB4E-A27E-C7B223265C5E}" type="pres">
      <dgm:prSet presAssocID="{B5B786FD-BE83-4C48-90F0-6FCD1D82B264}" presName="accentRepeatNode" presStyleLbl="solidFgAcc1" presStyleIdx="1" presStyleCnt="5"/>
      <dgm:spPr/>
    </dgm:pt>
    <dgm:pt modelId="{26863AFC-4D5D-4A47-941B-C2F378FE8FC7}" type="pres">
      <dgm:prSet presAssocID="{553278F4-80A8-47C1-A116-A185D828F1F1}" presName="text_3" presStyleLbl="node1" presStyleIdx="2" presStyleCnt="5">
        <dgm:presLayoutVars>
          <dgm:bulletEnabled val="1"/>
        </dgm:presLayoutVars>
      </dgm:prSet>
      <dgm:spPr/>
    </dgm:pt>
    <dgm:pt modelId="{8C9CCCED-9BD3-F545-8D48-34C556662001}" type="pres">
      <dgm:prSet presAssocID="{553278F4-80A8-47C1-A116-A185D828F1F1}" presName="accent_3" presStyleCnt="0"/>
      <dgm:spPr/>
    </dgm:pt>
    <dgm:pt modelId="{3CB34DF8-0182-E141-8CB4-C123383D3C26}" type="pres">
      <dgm:prSet presAssocID="{553278F4-80A8-47C1-A116-A185D828F1F1}" presName="accentRepeatNode" presStyleLbl="solidFgAcc1" presStyleIdx="2" presStyleCnt="5"/>
      <dgm:spPr/>
    </dgm:pt>
    <dgm:pt modelId="{34408347-A6CD-9441-AF75-97F012BD7CA6}" type="pres">
      <dgm:prSet presAssocID="{D1D2F4AD-7276-4E55-BCDF-4636190C97F4}" presName="text_4" presStyleLbl="node1" presStyleIdx="3" presStyleCnt="5">
        <dgm:presLayoutVars>
          <dgm:bulletEnabled val="1"/>
        </dgm:presLayoutVars>
      </dgm:prSet>
      <dgm:spPr/>
    </dgm:pt>
    <dgm:pt modelId="{765CA4E1-18BE-3D43-988C-ADE2DB48BEB5}" type="pres">
      <dgm:prSet presAssocID="{D1D2F4AD-7276-4E55-BCDF-4636190C97F4}" presName="accent_4" presStyleCnt="0"/>
      <dgm:spPr/>
    </dgm:pt>
    <dgm:pt modelId="{84290398-4EFD-FF40-A735-D779C3801AFE}" type="pres">
      <dgm:prSet presAssocID="{D1D2F4AD-7276-4E55-BCDF-4636190C97F4}" presName="accentRepeatNode" presStyleLbl="solidFgAcc1" presStyleIdx="3" presStyleCnt="5"/>
      <dgm:spPr/>
    </dgm:pt>
    <dgm:pt modelId="{74BF1295-1492-1548-8719-BF5BC2C629EC}" type="pres">
      <dgm:prSet presAssocID="{39B0825A-65F9-455D-926F-8F104EE6F64B}" presName="text_5" presStyleLbl="node1" presStyleIdx="4" presStyleCnt="5">
        <dgm:presLayoutVars>
          <dgm:bulletEnabled val="1"/>
        </dgm:presLayoutVars>
      </dgm:prSet>
      <dgm:spPr/>
    </dgm:pt>
    <dgm:pt modelId="{F402E5CC-1E39-304F-8586-4FAEB9F51C95}" type="pres">
      <dgm:prSet presAssocID="{39B0825A-65F9-455D-926F-8F104EE6F64B}" presName="accent_5" presStyleCnt="0"/>
      <dgm:spPr/>
    </dgm:pt>
    <dgm:pt modelId="{4360076F-EECC-0B4A-B3ED-5E0242B8A878}" type="pres">
      <dgm:prSet presAssocID="{39B0825A-65F9-455D-926F-8F104EE6F64B}" presName="accentRepeatNode" presStyleLbl="solidFgAcc1" presStyleIdx="4" presStyleCnt="5"/>
      <dgm:spPr/>
    </dgm:pt>
  </dgm:ptLst>
  <dgm:cxnLst>
    <dgm:cxn modelId="{81625909-BCFC-45BA-AD98-7F5CBC95479E}" srcId="{88831D75-0BAA-47A8-A3F1-450B6629AF04}" destId="{B5B786FD-BE83-4C48-90F0-6FCD1D82B264}" srcOrd="1" destOrd="0" parTransId="{B1172EA3-F02D-4B0D-9942-3DF6DCE548C6}" sibTransId="{F77B15C2-3833-4199-BF9B-54358EC9DB80}"/>
    <dgm:cxn modelId="{87944818-1BF4-4709-93E0-32A35A0E5A73}" srcId="{88831D75-0BAA-47A8-A3F1-450B6629AF04}" destId="{D1D2F4AD-7276-4E55-BCDF-4636190C97F4}" srcOrd="3" destOrd="0" parTransId="{E028DC5C-36D7-4B2F-A792-3B6D6D2285A7}" sibTransId="{6A551F14-B113-4359-A954-8A197F3E8D06}"/>
    <dgm:cxn modelId="{1583FF1B-309A-4C2D-B6DF-56CC1AC5D46A}" srcId="{88831D75-0BAA-47A8-A3F1-450B6629AF04}" destId="{553278F4-80A8-47C1-A116-A185D828F1F1}" srcOrd="2" destOrd="0" parTransId="{2C3010A8-7D7D-4A3C-96AB-889A9ED6B1FD}" sibTransId="{0B2078BB-1D46-4AF8-8627-C8C4872A75B1}"/>
    <dgm:cxn modelId="{772D8747-658E-F84F-8739-D77DB3E06A27}" type="presOf" srcId="{553278F4-80A8-47C1-A116-A185D828F1F1}" destId="{26863AFC-4D5D-4A47-941B-C2F378FE8FC7}" srcOrd="0" destOrd="0" presId="urn:microsoft.com/office/officeart/2008/layout/VerticalCurvedList"/>
    <dgm:cxn modelId="{071BEA8F-CAB3-8D44-BA92-1DA574BDF242}" type="presOf" srcId="{069D0848-FCC5-4C75-A801-3538DB3CBD26}" destId="{14206695-8BB0-CB49-AF3F-DE0C776D3EA7}" srcOrd="0" destOrd="0" presId="urn:microsoft.com/office/officeart/2008/layout/VerticalCurvedList"/>
    <dgm:cxn modelId="{DA90BE9A-89D9-CE4A-AF05-FD6114BA4028}" type="presOf" srcId="{B5B786FD-BE83-4C48-90F0-6FCD1D82B264}" destId="{A18A375B-BBF7-0242-8A4E-7EDC36680D28}" srcOrd="0" destOrd="0" presId="urn:microsoft.com/office/officeart/2008/layout/VerticalCurvedList"/>
    <dgm:cxn modelId="{45B926C4-FDF1-B747-BD44-AF97A9D72AA9}" type="presOf" srcId="{88831D75-0BAA-47A8-A3F1-450B6629AF04}" destId="{2C2BBFBF-D9CE-6144-B50D-63485833D3AA}" srcOrd="0" destOrd="0" presId="urn:microsoft.com/office/officeart/2008/layout/VerticalCurvedList"/>
    <dgm:cxn modelId="{A387C3CB-142F-0D4E-966A-465661B962B6}" type="presOf" srcId="{D1D2F4AD-7276-4E55-BCDF-4636190C97F4}" destId="{34408347-A6CD-9441-AF75-97F012BD7CA6}" srcOrd="0" destOrd="0" presId="urn:microsoft.com/office/officeart/2008/layout/VerticalCurvedList"/>
    <dgm:cxn modelId="{ECFEB4D5-AE78-42C6-BA24-37D2CE31B180}" srcId="{88831D75-0BAA-47A8-A3F1-450B6629AF04}" destId="{39B0825A-65F9-455D-926F-8F104EE6F64B}" srcOrd="4" destOrd="0" parTransId="{17A0014D-79B9-47A4-A495-C956756746D6}" sibTransId="{5A032AF9-AE08-4943-A449-F8F3E16B6926}"/>
    <dgm:cxn modelId="{1FB945EB-5976-AB47-B127-BD0461E316FD}" type="presOf" srcId="{39B0825A-65F9-455D-926F-8F104EE6F64B}" destId="{74BF1295-1492-1548-8719-BF5BC2C629EC}" srcOrd="0" destOrd="0" presId="urn:microsoft.com/office/officeart/2008/layout/VerticalCurvedList"/>
    <dgm:cxn modelId="{A5C8CAEC-46EF-9941-ADB8-2E3E2CE19417}" type="presOf" srcId="{E6612B40-EBD5-424C-9297-1C5927A496E5}" destId="{0B366DA8-DA9E-3744-B99E-ECC947992246}" srcOrd="0" destOrd="0" presId="urn:microsoft.com/office/officeart/2008/layout/VerticalCurvedList"/>
    <dgm:cxn modelId="{1ADDCFEC-DCEB-4F4A-A10F-01E2344FD33E}" srcId="{88831D75-0BAA-47A8-A3F1-450B6629AF04}" destId="{069D0848-FCC5-4C75-A801-3538DB3CBD26}" srcOrd="0" destOrd="0" parTransId="{9E4C8357-BE36-4C52-8041-A9C3A847A088}" sibTransId="{E6612B40-EBD5-424C-9297-1C5927A496E5}"/>
    <dgm:cxn modelId="{909459D0-A8D7-BE41-B15C-FF44B7467F78}" type="presParOf" srcId="{2C2BBFBF-D9CE-6144-B50D-63485833D3AA}" destId="{BBFE31CC-41B5-7C41-A83E-0A8DBEBC0C08}" srcOrd="0" destOrd="0" presId="urn:microsoft.com/office/officeart/2008/layout/VerticalCurvedList"/>
    <dgm:cxn modelId="{E5C6BA24-DD16-614C-84A7-44F5C930D48B}" type="presParOf" srcId="{BBFE31CC-41B5-7C41-A83E-0A8DBEBC0C08}" destId="{F64CB697-7769-684C-844F-BB070D67D8D2}" srcOrd="0" destOrd="0" presId="urn:microsoft.com/office/officeart/2008/layout/VerticalCurvedList"/>
    <dgm:cxn modelId="{4C30CA00-B7F2-4C4C-A881-09D9C1F0A407}" type="presParOf" srcId="{F64CB697-7769-684C-844F-BB070D67D8D2}" destId="{F97B5C61-9366-614E-86A3-3A0D0E6AF846}" srcOrd="0" destOrd="0" presId="urn:microsoft.com/office/officeart/2008/layout/VerticalCurvedList"/>
    <dgm:cxn modelId="{1A53E228-E164-A949-B276-EBD69CB524EC}" type="presParOf" srcId="{F64CB697-7769-684C-844F-BB070D67D8D2}" destId="{0B366DA8-DA9E-3744-B99E-ECC947992246}" srcOrd="1" destOrd="0" presId="urn:microsoft.com/office/officeart/2008/layout/VerticalCurvedList"/>
    <dgm:cxn modelId="{AB3E4B06-627A-C14B-A180-1965C47B27E0}" type="presParOf" srcId="{F64CB697-7769-684C-844F-BB070D67D8D2}" destId="{80E0BF29-180C-3343-A007-1694DD0AE4D5}" srcOrd="2" destOrd="0" presId="urn:microsoft.com/office/officeart/2008/layout/VerticalCurvedList"/>
    <dgm:cxn modelId="{B3F4EB14-F7E9-EB42-8F89-6A1808E11A8C}" type="presParOf" srcId="{F64CB697-7769-684C-844F-BB070D67D8D2}" destId="{25BC988A-8102-EB44-937C-E9AA1C897E71}" srcOrd="3" destOrd="0" presId="urn:microsoft.com/office/officeart/2008/layout/VerticalCurvedList"/>
    <dgm:cxn modelId="{D05B64CF-8EBF-B84F-9B73-19692C1F5447}" type="presParOf" srcId="{BBFE31CC-41B5-7C41-A83E-0A8DBEBC0C08}" destId="{14206695-8BB0-CB49-AF3F-DE0C776D3EA7}" srcOrd="1" destOrd="0" presId="urn:microsoft.com/office/officeart/2008/layout/VerticalCurvedList"/>
    <dgm:cxn modelId="{2B04D521-C18C-9E48-8371-D1EF434B8A58}" type="presParOf" srcId="{BBFE31CC-41B5-7C41-A83E-0A8DBEBC0C08}" destId="{89C3A690-321C-6E41-8055-BDD9D46017A7}" srcOrd="2" destOrd="0" presId="urn:microsoft.com/office/officeart/2008/layout/VerticalCurvedList"/>
    <dgm:cxn modelId="{1C4B384A-4C05-B444-9BEF-18C0F7072A22}" type="presParOf" srcId="{89C3A690-321C-6E41-8055-BDD9D46017A7}" destId="{A16B5B50-CEB3-3840-810D-F45C500816F1}" srcOrd="0" destOrd="0" presId="urn:microsoft.com/office/officeart/2008/layout/VerticalCurvedList"/>
    <dgm:cxn modelId="{89BE9AAC-414E-3647-87F6-9E1A92082876}" type="presParOf" srcId="{BBFE31CC-41B5-7C41-A83E-0A8DBEBC0C08}" destId="{A18A375B-BBF7-0242-8A4E-7EDC36680D28}" srcOrd="3" destOrd="0" presId="urn:microsoft.com/office/officeart/2008/layout/VerticalCurvedList"/>
    <dgm:cxn modelId="{3AE3D75E-3610-2045-B353-4214A80A22AF}" type="presParOf" srcId="{BBFE31CC-41B5-7C41-A83E-0A8DBEBC0C08}" destId="{CE83407D-050D-064E-AC13-C621AB1D3F40}" srcOrd="4" destOrd="0" presId="urn:microsoft.com/office/officeart/2008/layout/VerticalCurvedList"/>
    <dgm:cxn modelId="{BC34408C-04B0-0F46-917B-E2967D2A12B2}" type="presParOf" srcId="{CE83407D-050D-064E-AC13-C621AB1D3F40}" destId="{A60450B6-A999-BB4E-A27E-C7B223265C5E}" srcOrd="0" destOrd="0" presId="urn:microsoft.com/office/officeart/2008/layout/VerticalCurvedList"/>
    <dgm:cxn modelId="{97027286-8089-B44F-9BE0-226D180E6879}" type="presParOf" srcId="{BBFE31CC-41B5-7C41-A83E-0A8DBEBC0C08}" destId="{26863AFC-4D5D-4A47-941B-C2F378FE8FC7}" srcOrd="5" destOrd="0" presId="urn:microsoft.com/office/officeart/2008/layout/VerticalCurvedList"/>
    <dgm:cxn modelId="{45B97516-B8FF-4E4F-99CF-D7BEB492F6E6}" type="presParOf" srcId="{BBFE31CC-41B5-7C41-A83E-0A8DBEBC0C08}" destId="{8C9CCCED-9BD3-F545-8D48-34C556662001}" srcOrd="6" destOrd="0" presId="urn:microsoft.com/office/officeart/2008/layout/VerticalCurvedList"/>
    <dgm:cxn modelId="{89EDF9CB-86FE-0346-B491-D7E1C125CA1B}" type="presParOf" srcId="{8C9CCCED-9BD3-F545-8D48-34C556662001}" destId="{3CB34DF8-0182-E141-8CB4-C123383D3C26}" srcOrd="0" destOrd="0" presId="urn:microsoft.com/office/officeart/2008/layout/VerticalCurvedList"/>
    <dgm:cxn modelId="{8A1FCAFA-336E-294B-A403-45ACF7BF7640}" type="presParOf" srcId="{BBFE31CC-41B5-7C41-A83E-0A8DBEBC0C08}" destId="{34408347-A6CD-9441-AF75-97F012BD7CA6}" srcOrd="7" destOrd="0" presId="urn:microsoft.com/office/officeart/2008/layout/VerticalCurvedList"/>
    <dgm:cxn modelId="{D79D818F-F8A2-DB43-835B-8B7D8E76AD29}" type="presParOf" srcId="{BBFE31CC-41B5-7C41-A83E-0A8DBEBC0C08}" destId="{765CA4E1-18BE-3D43-988C-ADE2DB48BEB5}" srcOrd="8" destOrd="0" presId="urn:microsoft.com/office/officeart/2008/layout/VerticalCurvedList"/>
    <dgm:cxn modelId="{CF38956D-1CCA-AA41-8765-D797ED895728}" type="presParOf" srcId="{765CA4E1-18BE-3D43-988C-ADE2DB48BEB5}" destId="{84290398-4EFD-FF40-A735-D779C3801AFE}" srcOrd="0" destOrd="0" presId="urn:microsoft.com/office/officeart/2008/layout/VerticalCurvedList"/>
    <dgm:cxn modelId="{D0C52711-867F-B741-8D90-B8864291E7DD}" type="presParOf" srcId="{BBFE31CC-41B5-7C41-A83E-0A8DBEBC0C08}" destId="{74BF1295-1492-1548-8719-BF5BC2C629EC}" srcOrd="9" destOrd="0" presId="urn:microsoft.com/office/officeart/2008/layout/VerticalCurvedList"/>
    <dgm:cxn modelId="{66FE75BA-78F7-D943-BA28-29F9A1B55487}" type="presParOf" srcId="{BBFE31CC-41B5-7C41-A83E-0A8DBEBC0C08}" destId="{F402E5CC-1E39-304F-8586-4FAEB9F51C95}" srcOrd="10" destOrd="0" presId="urn:microsoft.com/office/officeart/2008/layout/VerticalCurvedList"/>
    <dgm:cxn modelId="{58ECC788-8824-4A42-8B55-8CF4883B1564}" type="presParOf" srcId="{F402E5CC-1E39-304F-8586-4FAEB9F51C95}" destId="{4360076F-EECC-0B4A-B3ED-5E0242B8A87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F1ED5A-0D86-4890-A4D7-1BC6E1B8160B}" type="doc">
      <dgm:prSet loTypeId="urn:microsoft.com/office/officeart/2005/8/layout/cycle3" loCatId="cycle" qsTypeId="urn:microsoft.com/office/officeart/2005/8/quickstyle/simple1" qsCatId="simple" csTypeId="urn:microsoft.com/office/officeart/2005/8/colors/accent4_1" csCatId="accent4" phldr="1"/>
      <dgm:spPr/>
      <dgm:t>
        <a:bodyPr/>
        <a:lstStyle/>
        <a:p>
          <a:endParaRPr lang="fr-FR"/>
        </a:p>
      </dgm:t>
    </dgm:pt>
    <dgm:pt modelId="{1E648D17-6165-48FF-BF65-926AB4323E2C}">
      <dgm:prSet phldrT="[Texte]" custT="1"/>
      <dgm:spPr/>
      <dgm:t>
        <a:bodyPr/>
        <a:lstStyle/>
        <a:p>
          <a:r>
            <a:rPr lang="en-ZA" sz="1400" b="1" dirty="0">
              <a:solidFill>
                <a:schemeClr val="accent4">
                  <a:lumMod val="50000"/>
                </a:schemeClr>
              </a:solidFill>
              <a:latin typeface="Candara" panose="020E0502030303020204" pitchFamily="34" charset="0"/>
            </a:rPr>
            <a:t>Improving gender-responsive result- chains</a:t>
          </a:r>
          <a:endParaRPr lang="fr-FR" sz="1400" b="1" dirty="0">
            <a:solidFill>
              <a:schemeClr val="accent4">
                <a:lumMod val="50000"/>
              </a:schemeClr>
            </a:solidFill>
            <a:latin typeface="Candara" panose="020E0502030303020204" pitchFamily="34" charset="0"/>
          </a:endParaRPr>
        </a:p>
      </dgm:t>
    </dgm:pt>
    <dgm:pt modelId="{C0F873BB-0CF9-4068-9248-5258B8761E11}" type="parTrans" cxnId="{325EC47C-42EE-4CE6-BCFF-F91B6C2A4C56}">
      <dgm:prSet/>
      <dgm:spPr/>
      <dgm:t>
        <a:bodyPr/>
        <a:lstStyle/>
        <a:p>
          <a:endParaRPr lang="fr-FR">
            <a:latin typeface="Candara" panose="020E0502030303020204" pitchFamily="34" charset="0"/>
          </a:endParaRPr>
        </a:p>
      </dgm:t>
    </dgm:pt>
    <dgm:pt modelId="{A8CF3E0F-895D-4EF9-A627-572BED99CA96}" type="sibTrans" cxnId="{325EC47C-42EE-4CE6-BCFF-F91B6C2A4C56}">
      <dgm:prSet/>
      <dgm:spPr/>
      <dgm:t>
        <a:bodyPr/>
        <a:lstStyle/>
        <a:p>
          <a:endParaRPr lang="fr-FR">
            <a:latin typeface="Candara" panose="020E0502030303020204" pitchFamily="34" charset="0"/>
          </a:endParaRPr>
        </a:p>
      </dgm:t>
    </dgm:pt>
    <dgm:pt modelId="{DD90C946-3ED4-4371-9E8C-5CFF0C83B386}">
      <dgm:prSet phldrT="[Texte]" custT="1"/>
      <dgm:spPr/>
      <dgm:t>
        <a:bodyPr/>
        <a:lstStyle/>
        <a:p>
          <a:r>
            <a:rPr lang="fr-FR" sz="1500" dirty="0">
              <a:latin typeface="Candara" panose="020E0502030303020204" pitchFamily="34" charset="0"/>
            </a:rPr>
            <a:t> </a:t>
          </a:r>
          <a:r>
            <a:rPr lang="en-ZA" sz="1500" b="1" dirty="0">
              <a:solidFill>
                <a:schemeClr val="accent4">
                  <a:lumMod val="50000"/>
                </a:schemeClr>
              </a:solidFill>
              <a:latin typeface="Candara" panose="020E0502030303020204" pitchFamily="34" charset="0"/>
            </a:rPr>
            <a:t>Gradual operationalisation of </a:t>
          </a:r>
          <a:r>
            <a:rPr lang="en-ZA" sz="1500" b="1" dirty="0" err="1">
              <a:solidFill>
                <a:schemeClr val="accent4">
                  <a:lumMod val="50000"/>
                </a:schemeClr>
              </a:solidFill>
              <a:latin typeface="Candara" panose="020E0502030303020204" pitchFamily="34" charset="0"/>
            </a:rPr>
            <a:t>intersectorality</a:t>
          </a:r>
          <a:endParaRPr lang="fr-FR" sz="1400" b="1" dirty="0">
            <a:solidFill>
              <a:schemeClr val="accent4">
                <a:lumMod val="50000"/>
              </a:schemeClr>
            </a:solidFill>
            <a:latin typeface="Candara" panose="020E0502030303020204" pitchFamily="34" charset="0"/>
          </a:endParaRPr>
        </a:p>
      </dgm:t>
    </dgm:pt>
    <dgm:pt modelId="{72D42C07-6337-440B-A956-681D01965B72}" type="parTrans" cxnId="{0663BC3C-E456-46F0-8739-51C8B0E642D8}">
      <dgm:prSet/>
      <dgm:spPr/>
      <dgm:t>
        <a:bodyPr/>
        <a:lstStyle/>
        <a:p>
          <a:endParaRPr lang="fr-FR">
            <a:latin typeface="Candara" panose="020E0502030303020204" pitchFamily="34" charset="0"/>
          </a:endParaRPr>
        </a:p>
      </dgm:t>
    </dgm:pt>
    <dgm:pt modelId="{450A739B-1BEB-4CFA-9D31-09F1D6F30E08}" type="sibTrans" cxnId="{0663BC3C-E456-46F0-8739-51C8B0E642D8}">
      <dgm:prSet/>
      <dgm:spPr/>
      <dgm:t>
        <a:bodyPr/>
        <a:lstStyle/>
        <a:p>
          <a:endParaRPr lang="fr-FR">
            <a:latin typeface="Candara" panose="020E0502030303020204" pitchFamily="34" charset="0"/>
          </a:endParaRPr>
        </a:p>
      </dgm:t>
    </dgm:pt>
    <dgm:pt modelId="{EA0A8961-259E-4CF6-B560-D53E4E749224}">
      <dgm:prSet phldrT="[Texte]" custT="1"/>
      <dgm:spPr/>
      <dgm:t>
        <a:bodyPr/>
        <a:lstStyle/>
        <a:p>
          <a:r>
            <a:rPr lang="en-ZA" sz="1400" b="1" dirty="0">
              <a:solidFill>
                <a:schemeClr val="accent4">
                  <a:lumMod val="50000"/>
                </a:schemeClr>
              </a:solidFill>
              <a:latin typeface="Candara" panose="020E0502030303020204" pitchFamily="34" charset="0"/>
            </a:rPr>
            <a:t>Continuous enrichment of information systems with gender-sensitive data (coordination with the </a:t>
          </a:r>
          <a:r>
            <a:rPr lang="en-ZA" sz="1400" b="1" i="1" dirty="0">
              <a:solidFill>
                <a:schemeClr val="accent4">
                  <a:lumMod val="50000"/>
                </a:schemeClr>
              </a:solidFill>
              <a:latin typeface="Candara" panose="020E0502030303020204" pitchFamily="34" charset="0"/>
            </a:rPr>
            <a:t>HCP</a:t>
          </a:r>
          <a:r>
            <a:rPr lang="en-ZA" sz="1400" b="1" dirty="0">
              <a:solidFill>
                <a:schemeClr val="accent4">
                  <a:lumMod val="50000"/>
                </a:schemeClr>
              </a:solidFill>
              <a:latin typeface="Candara" panose="020E0502030303020204" pitchFamily="34" charset="0"/>
            </a:rPr>
            <a:t>)</a:t>
          </a:r>
          <a:endParaRPr lang="fr-FR" sz="1400" b="1" dirty="0">
            <a:solidFill>
              <a:schemeClr val="accent4">
                <a:lumMod val="50000"/>
              </a:schemeClr>
            </a:solidFill>
            <a:latin typeface="Candara" panose="020E0502030303020204" pitchFamily="34" charset="0"/>
          </a:endParaRPr>
        </a:p>
      </dgm:t>
    </dgm:pt>
    <dgm:pt modelId="{1428200E-0369-47CD-8195-BBD0B5A0F089}" type="parTrans" cxnId="{177B1A16-7B1E-4F05-A189-C508770C3370}">
      <dgm:prSet/>
      <dgm:spPr/>
      <dgm:t>
        <a:bodyPr/>
        <a:lstStyle/>
        <a:p>
          <a:endParaRPr lang="fr-FR">
            <a:latin typeface="Candara" panose="020E0502030303020204" pitchFamily="34" charset="0"/>
          </a:endParaRPr>
        </a:p>
      </dgm:t>
    </dgm:pt>
    <dgm:pt modelId="{4201BD3B-F73B-47D9-B2D5-4AF78D572289}" type="sibTrans" cxnId="{177B1A16-7B1E-4F05-A189-C508770C3370}">
      <dgm:prSet/>
      <dgm:spPr/>
      <dgm:t>
        <a:bodyPr/>
        <a:lstStyle/>
        <a:p>
          <a:endParaRPr lang="fr-FR">
            <a:latin typeface="Candara" panose="020E0502030303020204" pitchFamily="34" charset="0"/>
          </a:endParaRPr>
        </a:p>
      </dgm:t>
    </dgm:pt>
    <dgm:pt modelId="{30938A92-7582-4186-B0F0-F1D0F99E930D}">
      <dgm:prSet phldrT="[Texte]" custT="1"/>
      <dgm:spPr/>
      <dgm:t>
        <a:bodyPr/>
        <a:lstStyle/>
        <a:p>
          <a:r>
            <a:rPr lang="en-ZA" sz="1500" b="1" kern="1200" dirty="0">
              <a:solidFill>
                <a:srgbClr val="8064A2">
                  <a:lumMod val="50000"/>
                </a:srgbClr>
              </a:solidFill>
              <a:latin typeface="Candara" panose="020E0502030303020204" pitchFamily="34" charset="0"/>
              <a:ea typeface="+mn-ea"/>
              <a:cs typeface="+mn-cs"/>
            </a:rPr>
            <a:t>Regular use of GRB capacity building</a:t>
          </a:r>
          <a:endParaRPr lang="fr-FR" sz="1500" b="1" kern="1200" dirty="0">
            <a:solidFill>
              <a:srgbClr val="8064A2">
                <a:lumMod val="50000"/>
              </a:srgbClr>
            </a:solidFill>
            <a:latin typeface="Candara" panose="020E0502030303020204" pitchFamily="34" charset="0"/>
            <a:ea typeface="+mn-ea"/>
            <a:cs typeface="+mn-cs"/>
          </a:endParaRPr>
        </a:p>
      </dgm:t>
    </dgm:pt>
    <dgm:pt modelId="{26CB84EB-64D1-43F9-9F04-C85D97DAA0FA}" type="sibTrans" cxnId="{63B91D0F-3F3B-4F55-BF92-9887F8E47B38}">
      <dgm:prSet/>
      <dgm:spPr/>
      <dgm:t>
        <a:bodyPr/>
        <a:lstStyle/>
        <a:p>
          <a:endParaRPr lang="fr-FR">
            <a:latin typeface="Candara" panose="020E0502030303020204" pitchFamily="34" charset="0"/>
          </a:endParaRPr>
        </a:p>
      </dgm:t>
    </dgm:pt>
    <dgm:pt modelId="{6E303FDC-A22E-46EB-98EB-9880FA7CEC59}" type="parTrans" cxnId="{63B91D0F-3F3B-4F55-BF92-9887F8E47B38}">
      <dgm:prSet/>
      <dgm:spPr/>
      <dgm:t>
        <a:bodyPr/>
        <a:lstStyle/>
        <a:p>
          <a:endParaRPr lang="fr-FR">
            <a:latin typeface="Candara" panose="020E0502030303020204" pitchFamily="34" charset="0"/>
          </a:endParaRPr>
        </a:p>
      </dgm:t>
    </dgm:pt>
    <dgm:pt modelId="{8EDB214B-2457-4DBE-9256-2079383AA1F5}">
      <dgm:prSet phldrT="[Texte]" custT="1"/>
      <dgm:spPr/>
      <dgm:t>
        <a:bodyPr/>
        <a:lstStyle/>
        <a:p>
          <a:r>
            <a:rPr lang="fr-FR" sz="1500" b="1" dirty="0">
              <a:solidFill>
                <a:schemeClr val="accent4">
                  <a:lumMod val="50000"/>
                </a:schemeClr>
              </a:solidFill>
              <a:latin typeface="Candara" panose="020E0502030303020204" pitchFamily="34" charset="0"/>
            </a:rPr>
            <a:t>Involvement of Top Management</a:t>
          </a:r>
        </a:p>
      </dgm:t>
    </dgm:pt>
    <dgm:pt modelId="{F9EEC34F-BE5B-4744-B801-5D9A3340C97D}" type="sibTrans" cxnId="{66FEA1FD-B3FF-4803-ABA5-4FDB831A0ADB}">
      <dgm:prSet/>
      <dgm:spPr>
        <a:solidFill>
          <a:schemeClr val="tx2">
            <a:lumMod val="20000"/>
            <a:lumOff val="80000"/>
          </a:schemeClr>
        </a:solidFill>
      </dgm:spPr>
      <dgm:t>
        <a:bodyPr/>
        <a:lstStyle/>
        <a:p>
          <a:endParaRPr lang="fr-FR">
            <a:latin typeface="Candara" panose="020E0502030303020204" pitchFamily="34" charset="0"/>
          </a:endParaRPr>
        </a:p>
      </dgm:t>
    </dgm:pt>
    <dgm:pt modelId="{9C9874F0-2C25-44FC-B995-26EB94F97BD8}" type="parTrans" cxnId="{66FEA1FD-B3FF-4803-ABA5-4FDB831A0ADB}">
      <dgm:prSet/>
      <dgm:spPr/>
      <dgm:t>
        <a:bodyPr/>
        <a:lstStyle/>
        <a:p>
          <a:endParaRPr lang="fr-FR">
            <a:latin typeface="Candara" panose="020E0502030303020204" pitchFamily="34" charset="0"/>
          </a:endParaRPr>
        </a:p>
      </dgm:t>
    </dgm:pt>
    <dgm:pt modelId="{D37EE079-9EAB-4C39-BB66-C4DC8AC5CAF2}" type="pres">
      <dgm:prSet presAssocID="{DBF1ED5A-0D86-4890-A4D7-1BC6E1B8160B}" presName="Name0" presStyleCnt="0">
        <dgm:presLayoutVars>
          <dgm:dir/>
          <dgm:resizeHandles val="exact"/>
        </dgm:presLayoutVars>
      </dgm:prSet>
      <dgm:spPr/>
    </dgm:pt>
    <dgm:pt modelId="{4DD0BFD3-DEE0-4009-81BB-1FDDE6E5AFBE}" type="pres">
      <dgm:prSet presAssocID="{DBF1ED5A-0D86-4890-A4D7-1BC6E1B8160B}" presName="cycle" presStyleCnt="0"/>
      <dgm:spPr/>
    </dgm:pt>
    <dgm:pt modelId="{8606C81C-46FD-4913-8EA7-83DA014ED7CC}" type="pres">
      <dgm:prSet presAssocID="{8EDB214B-2457-4DBE-9256-2079383AA1F5}" presName="nodeFirstNode" presStyleLbl="node1" presStyleIdx="0" presStyleCnt="5" custScaleX="103619" custScaleY="96967" custRadScaleRad="99215" custRadScaleInc="5841">
        <dgm:presLayoutVars>
          <dgm:bulletEnabled val="1"/>
        </dgm:presLayoutVars>
      </dgm:prSet>
      <dgm:spPr/>
    </dgm:pt>
    <dgm:pt modelId="{CBBBFBCA-FE57-4812-9211-0393E60C94EF}" type="pres">
      <dgm:prSet presAssocID="{F9EEC34F-BE5B-4744-B801-5D9A3340C97D}" presName="sibTransFirstNode" presStyleLbl="bgShp" presStyleIdx="0" presStyleCnt="1" custScaleX="121423"/>
      <dgm:spPr/>
    </dgm:pt>
    <dgm:pt modelId="{990C5586-E97F-48D6-A2CC-E5802D59B322}" type="pres">
      <dgm:prSet presAssocID="{1E648D17-6165-48FF-BF65-926AB4323E2C}" presName="nodeFollowingNodes" presStyleLbl="node1" presStyleIdx="1" presStyleCnt="5" custScaleX="135809" custRadScaleRad="113031" custRadScaleInc="279052">
        <dgm:presLayoutVars>
          <dgm:bulletEnabled val="1"/>
        </dgm:presLayoutVars>
      </dgm:prSet>
      <dgm:spPr/>
    </dgm:pt>
    <dgm:pt modelId="{CAFCC077-FCBE-45B8-8C9F-B4FFDE2E581A}" type="pres">
      <dgm:prSet presAssocID="{DD90C946-3ED4-4371-9E8C-5CFF0C83B386}" presName="nodeFollowingNodes" presStyleLbl="node1" presStyleIdx="2" presStyleCnt="5" custScaleX="145586" custRadScaleRad="124318" custRadScaleInc="-46958">
        <dgm:presLayoutVars>
          <dgm:bulletEnabled val="1"/>
        </dgm:presLayoutVars>
      </dgm:prSet>
      <dgm:spPr/>
    </dgm:pt>
    <dgm:pt modelId="{D7DDCB3E-6C64-4373-8095-D158C6978556}" type="pres">
      <dgm:prSet presAssocID="{EA0A8961-259E-4CF6-B560-D53E4E749224}" presName="nodeFollowingNodes" presStyleLbl="node1" presStyleIdx="3" presStyleCnt="5" custScaleX="143855" custScaleY="105643" custRadScaleRad="121055" custRadScaleInc="-235480">
        <dgm:presLayoutVars>
          <dgm:bulletEnabled val="1"/>
        </dgm:presLayoutVars>
      </dgm:prSet>
      <dgm:spPr/>
    </dgm:pt>
    <dgm:pt modelId="{39A5C43F-EDF0-4060-9F83-127C530CB1D5}" type="pres">
      <dgm:prSet presAssocID="{30938A92-7582-4186-B0F0-F1D0F99E930D}" presName="nodeFollowingNodes" presStyleLbl="node1" presStyleIdx="4" presStyleCnt="5" custScaleX="132722" custRadScaleRad="109955" custRadScaleInc="-3283">
        <dgm:presLayoutVars>
          <dgm:bulletEnabled val="1"/>
        </dgm:presLayoutVars>
      </dgm:prSet>
      <dgm:spPr/>
    </dgm:pt>
  </dgm:ptLst>
  <dgm:cxnLst>
    <dgm:cxn modelId="{63B91D0F-3F3B-4F55-BF92-9887F8E47B38}" srcId="{DBF1ED5A-0D86-4890-A4D7-1BC6E1B8160B}" destId="{30938A92-7582-4186-B0F0-F1D0F99E930D}" srcOrd="4" destOrd="0" parTransId="{6E303FDC-A22E-46EB-98EB-9880FA7CEC59}" sibTransId="{26CB84EB-64D1-43F9-9F04-C85D97DAA0FA}"/>
    <dgm:cxn modelId="{177B1A16-7B1E-4F05-A189-C508770C3370}" srcId="{DBF1ED5A-0D86-4890-A4D7-1BC6E1B8160B}" destId="{EA0A8961-259E-4CF6-B560-D53E4E749224}" srcOrd="3" destOrd="0" parTransId="{1428200E-0369-47CD-8195-BBD0B5A0F089}" sibTransId="{4201BD3B-F73B-47D9-B2D5-4AF78D572289}"/>
    <dgm:cxn modelId="{EAAC0424-0F93-4DA7-ACAC-5C3412FAB39B}" type="presOf" srcId="{30938A92-7582-4186-B0F0-F1D0F99E930D}" destId="{39A5C43F-EDF0-4060-9F83-127C530CB1D5}" srcOrd="0" destOrd="0" presId="urn:microsoft.com/office/officeart/2005/8/layout/cycle3"/>
    <dgm:cxn modelId="{0663BC3C-E456-46F0-8739-51C8B0E642D8}" srcId="{DBF1ED5A-0D86-4890-A4D7-1BC6E1B8160B}" destId="{DD90C946-3ED4-4371-9E8C-5CFF0C83B386}" srcOrd="2" destOrd="0" parTransId="{72D42C07-6337-440B-A956-681D01965B72}" sibTransId="{450A739B-1BEB-4CFA-9D31-09F1D6F30E08}"/>
    <dgm:cxn modelId="{038D6460-C2EC-4DF8-9739-41B0B4F557DE}" type="presOf" srcId="{F9EEC34F-BE5B-4744-B801-5D9A3340C97D}" destId="{CBBBFBCA-FE57-4812-9211-0393E60C94EF}" srcOrd="0" destOrd="0" presId="urn:microsoft.com/office/officeart/2005/8/layout/cycle3"/>
    <dgm:cxn modelId="{74458067-626A-4C8C-A81B-E16842FAC2A1}" type="presOf" srcId="{DD90C946-3ED4-4371-9E8C-5CFF0C83B386}" destId="{CAFCC077-FCBE-45B8-8C9F-B4FFDE2E581A}" srcOrd="0" destOrd="0" presId="urn:microsoft.com/office/officeart/2005/8/layout/cycle3"/>
    <dgm:cxn modelId="{309AFF7B-8241-4972-B2D4-AB8A9712AC22}" type="presOf" srcId="{8EDB214B-2457-4DBE-9256-2079383AA1F5}" destId="{8606C81C-46FD-4913-8EA7-83DA014ED7CC}" srcOrd="0" destOrd="0" presId="urn:microsoft.com/office/officeart/2005/8/layout/cycle3"/>
    <dgm:cxn modelId="{325EC47C-42EE-4CE6-BCFF-F91B6C2A4C56}" srcId="{DBF1ED5A-0D86-4890-A4D7-1BC6E1B8160B}" destId="{1E648D17-6165-48FF-BF65-926AB4323E2C}" srcOrd="1" destOrd="0" parTransId="{C0F873BB-0CF9-4068-9248-5258B8761E11}" sibTransId="{A8CF3E0F-895D-4EF9-A627-572BED99CA96}"/>
    <dgm:cxn modelId="{B36F3AA9-C6FA-404B-95D0-E601C56CD41A}" type="presOf" srcId="{DBF1ED5A-0D86-4890-A4D7-1BC6E1B8160B}" destId="{D37EE079-9EAB-4C39-BB66-C4DC8AC5CAF2}" srcOrd="0" destOrd="0" presId="urn:microsoft.com/office/officeart/2005/8/layout/cycle3"/>
    <dgm:cxn modelId="{997CD4D7-4A9E-4E99-B098-012BF7E43CFC}" type="presOf" srcId="{1E648D17-6165-48FF-BF65-926AB4323E2C}" destId="{990C5586-E97F-48D6-A2CC-E5802D59B322}" srcOrd="0" destOrd="0" presId="urn:microsoft.com/office/officeart/2005/8/layout/cycle3"/>
    <dgm:cxn modelId="{B71CB7E7-68E6-486F-96CD-1C9E70878F6A}" type="presOf" srcId="{EA0A8961-259E-4CF6-B560-D53E4E749224}" destId="{D7DDCB3E-6C64-4373-8095-D158C6978556}" srcOrd="0" destOrd="0" presId="urn:microsoft.com/office/officeart/2005/8/layout/cycle3"/>
    <dgm:cxn modelId="{66FEA1FD-B3FF-4803-ABA5-4FDB831A0ADB}" srcId="{DBF1ED5A-0D86-4890-A4D7-1BC6E1B8160B}" destId="{8EDB214B-2457-4DBE-9256-2079383AA1F5}" srcOrd="0" destOrd="0" parTransId="{9C9874F0-2C25-44FC-B995-26EB94F97BD8}" sibTransId="{F9EEC34F-BE5B-4744-B801-5D9A3340C97D}"/>
    <dgm:cxn modelId="{70550627-C5C2-4B40-8E88-F1C7448C890A}" type="presParOf" srcId="{D37EE079-9EAB-4C39-BB66-C4DC8AC5CAF2}" destId="{4DD0BFD3-DEE0-4009-81BB-1FDDE6E5AFBE}" srcOrd="0" destOrd="0" presId="urn:microsoft.com/office/officeart/2005/8/layout/cycle3"/>
    <dgm:cxn modelId="{6716E65F-F880-4014-AD7D-C4F3B3C7BFFC}" type="presParOf" srcId="{4DD0BFD3-DEE0-4009-81BB-1FDDE6E5AFBE}" destId="{8606C81C-46FD-4913-8EA7-83DA014ED7CC}" srcOrd="0" destOrd="0" presId="urn:microsoft.com/office/officeart/2005/8/layout/cycle3"/>
    <dgm:cxn modelId="{94807C9E-1669-4980-9567-8D5D6EA014E6}" type="presParOf" srcId="{4DD0BFD3-DEE0-4009-81BB-1FDDE6E5AFBE}" destId="{CBBBFBCA-FE57-4812-9211-0393E60C94EF}" srcOrd="1" destOrd="0" presId="urn:microsoft.com/office/officeart/2005/8/layout/cycle3"/>
    <dgm:cxn modelId="{76ABDCD4-6C52-4EB6-814B-8C12FB24B792}" type="presParOf" srcId="{4DD0BFD3-DEE0-4009-81BB-1FDDE6E5AFBE}" destId="{990C5586-E97F-48D6-A2CC-E5802D59B322}" srcOrd="2" destOrd="0" presId="urn:microsoft.com/office/officeart/2005/8/layout/cycle3"/>
    <dgm:cxn modelId="{1B1F008D-0E2E-47C9-9B89-6AAC23F96EC7}" type="presParOf" srcId="{4DD0BFD3-DEE0-4009-81BB-1FDDE6E5AFBE}" destId="{CAFCC077-FCBE-45B8-8C9F-B4FFDE2E581A}" srcOrd="3" destOrd="0" presId="urn:microsoft.com/office/officeart/2005/8/layout/cycle3"/>
    <dgm:cxn modelId="{DD5E4885-1813-46BF-A905-55EFF0273637}" type="presParOf" srcId="{4DD0BFD3-DEE0-4009-81BB-1FDDE6E5AFBE}" destId="{D7DDCB3E-6C64-4373-8095-D158C6978556}" srcOrd="4" destOrd="0" presId="urn:microsoft.com/office/officeart/2005/8/layout/cycle3"/>
    <dgm:cxn modelId="{F3B2FB5F-9B36-4155-B07C-E6B9091948B5}" type="presParOf" srcId="{4DD0BFD3-DEE0-4009-81BB-1FDDE6E5AFBE}" destId="{39A5C43F-EDF0-4060-9F83-127C530CB1D5}"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D0665-D3F0-453C-8921-217A41D91DBA}">
      <dsp:nvSpPr>
        <dsp:cNvPr id="0" name=""/>
        <dsp:cNvSpPr/>
      </dsp:nvSpPr>
      <dsp:spPr>
        <a:xfrm>
          <a:off x="0" y="1376"/>
          <a:ext cx="8094853" cy="57745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MA" sz="2000" b="1" strike="noStrike" kern="1200" dirty="0"/>
            <a:t>The 2011 C</a:t>
          </a:r>
          <a:r>
            <a:rPr lang="fr-MA" sz="2000" b="1" kern="1200" dirty="0"/>
            <a:t>onstitution </a:t>
          </a:r>
          <a:endParaRPr lang="fr-FR" sz="2000" b="1" strike="sngStrike" kern="1200" dirty="0"/>
        </a:p>
      </dsp:txBody>
      <dsp:txXfrm>
        <a:off x="28189" y="29565"/>
        <a:ext cx="8038475" cy="521075"/>
      </dsp:txXfrm>
    </dsp:sp>
    <dsp:sp modelId="{B6BCA19F-EC54-4A03-81D0-93B8A12FBB9B}">
      <dsp:nvSpPr>
        <dsp:cNvPr id="0" name=""/>
        <dsp:cNvSpPr/>
      </dsp:nvSpPr>
      <dsp:spPr>
        <a:xfrm>
          <a:off x="0" y="593187"/>
          <a:ext cx="8094853" cy="577453"/>
        </a:xfrm>
        <a:prstGeom prst="roundRect">
          <a:avLst/>
        </a:prstGeom>
        <a:gradFill rotWithShape="0">
          <a:gsLst>
            <a:gs pos="0">
              <a:schemeClr val="accent4">
                <a:hueOff val="-637824"/>
                <a:satOff val="3843"/>
                <a:lumOff val="308"/>
                <a:alphaOff val="0"/>
                <a:shade val="51000"/>
                <a:satMod val="130000"/>
              </a:schemeClr>
            </a:gs>
            <a:gs pos="80000">
              <a:schemeClr val="accent4">
                <a:hueOff val="-637824"/>
                <a:satOff val="3843"/>
                <a:lumOff val="308"/>
                <a:alphaOff val="0"/>
                <a:shade val="93000"/>
                <a:satMod val="130000"/>
              </a:schemeClr>
            </a:gs>
            <a:gs pos="100000">
              <a:schemeClr val="accent4">
                <a:hueOff val="-637824"/>
                <a:satOff val="3843"/>
                <a:lumOff val="30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000" b="1" kern="1200" noProof="0" dirty="0"/>
            <a:t>Conventions, protocols and agendas : BEIJING, CEDAW, SDGs </a:t>
          </a:r>
          <a:r>
            <a:rPr lang="fr-MA" sz="2000" b="1" kern="1200" dirty="0"/>
            <a:t>…</a:t>
          </a:r>
          <a:endParaRPr lang="fr-FR" sz="2000" b="1" kern="1200" dirty="0"/>
        </a:p>
      </dsp:txBody>
      <dsp:txXfrm>
        <a:off x="28189" y="621376"/>
        <a:ext cx="8038475" cy="521075"/>
      </dsp:txXfrm>
    </dsp:sp>
    <dsp:sp modelId="{C70CEA61-ABE2-4869-8AFD-37148D58D406}">
      <dsp:nvSpPr>
        <dsp:cNvPr id="0" name=""/>
        <dsp:cNvSpPr/>
      </dsp:nvSpPr>
      <dsp:spPr>
        <a:xfrm>
          <a:off x="0" y="1184998"/>
          <a:ext cx="8094853" cy="577453"/>
        </a:xfrm>
        <a:prstGeom prst="roundRect">
          <a:avLst/>
        </a:prstGeom>
        <a:gradFill rotWithShape="0">
          <a:gsLst>
            <a:gs pos="0">
              <a:schemeClr val="accent4">
                <a:hueOff val="-1275649"/>
                <a:satOff val="7685"/>
                <a:lumOff val="616"/>
                <a:alphaOff val="0"/>
                <a:shade val="51000"/>
                <a:satMod val="130000"/>
              </a:schemeClr>
            </a:gs>
            <a:gs pos="80000">
              <a:schemeClr val="accent4">
                <a:hueOff val="-1275649"/>
                <a:satOff val="7685"/>
                <a:lumOff val="616"/>
                <a:alphaOff val="0"/>
                <a:shade val="93000"/>
                <a:satMod val="130000"/>
              </a:schemeClr>
            </a:gs>
            <a:gs pos="100000">
              <a:schemeClr val="accent4">
                <a:hueOff val="-1275649"/>
                <a:satOff val="7685"/>
                <a:lumOff val="6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MA" sz="2000" b="1" kern="1200" dirty="0"/>
            <a:t>Royal Incentives</a:t>
          </a:r>
          <a:endParaRPr lang="fr-FR" sz="2000" b="1" kern="1200" dirty="0"/>
        </a:p>
      </dsp:txBody>
      <dsp:txXfrm>
        <a:off x="28189" y="1213187"/>
        <a:ext cx="8038475" cy="521075"/>
      </dsp:txXfrm>
    </dsp:sp>
    <dsp:sp modelId="{0DE31BFD-B6FE-444C-9614-BC0E0CA990FA}">
      <dsp:nvSpPr>
        <dsp:cNvPr id="0" name=""/>
        <dsp:cNvSpPr/>
      </dsp:nvSpPr>
      <dsp:spPr>
        <a:xfrm>
          <a:off x="0" y="1776809"/>
          <a:ext cx="8094853" cy="577453"/>
        </a:xfrm>
        <a:prstGeom prst="roundRect">
          <a:avLst/>
        </a:prstGeom>
        <a:gradFill rotWithShape="0">
          <a:gsLst>
            <a:gs pos="0">
              <a:schemeClr val="accent4">
                <a:hueOff val="-1913473"/>
                <a:satOff val="11528"/>
                <a:lumOff val="924"/>
                <a:alphaOff val="0"/>
                <a:shade val="51000"/>
                <a:satMod val="130000"/>
              </a:schemeClr>
            </a:gs>
            <a:gs pos="80000">
              <a:schemeClr val="accent4">
                <a:hueOff val="-1913473"/>
                <a:satOff val="11528"/>
                <a:lumOff val="924"/>
                <a:alphaOff val="0"/>
                <a:shade val="93000"/>
                <a:satMod val="130000"/>
              </a:schemeClr>
            </a:gs>
            <a:gs pos="100000">
              <a:schemeClr val="accent4">
                <a:hueOff val="-1913473"/>
                <a:satOff val="11528"/>
                <a:lumOff val="9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Government programme 2017-2021</a:t>
          </a:r>
        </a:p>
      </dsp:txBody>
      <dsp:txXfrm>
        <a:off x="28189" y="1804998"/>
        <a:ext cx="8038475" cy="521075"/>
      </dsp:txXfrm>
    </dsp:sp>
    <dsp:sp modelId="{354873F6-76B8-4B9E-A71C-2D55C69891F3}">
      <dsp:nvSpPr>
        <dsp:cNvPr id="0" name=""/>
        <dsp:cNvSpPr/>
      </dsp:nvSpPr>
      <dsp:spPr>
        <a:xfrm>
          <a:off x="0" y="2368620"/>
          <a:ext cx="8094853" cy="577453"/>
        </a:xfrm>
        <a:prstGeom prst="roundRect">
          <a:avLst/>
        </a:prstGeom>
        <a:gradFill rotWithShape="0">
          <a:gsLst>
            <a:gs pos="0">
              <a:schemeClr val="accent4">
                <a:hueOff val="-2551297"/>
                <a:satOff val="15371"/>
                <a:lumOff val="1232"/>
                <a:alphaOff val="0"/>
                <a:shade val="51000"/>
                <a:satMod val="130000"/>
              </a:schemeClr>
            </a:gs>
            <a:gs pos="80000">
              <a:schemeClr val="accent4">
                <a:hueOff val="-2551297"/>
                <a:satOff val="15371"/>
                <a:lumOff val="1232"/>
                <a:alphaOff val="0"/>
                <a:shade val="93000"/>
                <a:satMod val="130000"/>
              </a:schemeClr>
            </a:gs>
            <a:gs pos="100000">
              <a:schemeClr val="accent4">
                <a:hueOff val="-2551297"/>
                <a:satOff val="15371"/>
                <a:lumOff val="123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MA" sz="2000" b="1" kern="1200" dirty="0"/>
            <a:t>Plans of the Government on Equality «ICRAM 1 » 2012-2016 and « ICRAM2 » 2017-2021</a:t>
          </a:r>
          <a:endParaRPr lang="fr-FR" sz="2000" b="1" kern="1200" dirty="0"/>
        </a:p>
      </dsp:txBody>
      <dsp:txXfrm>
        <a:off x="28189" y="2396809"/>
        <a:ext cx="8038475" cy="521075"/>
      </dsp:txXfrm>
    </dsp:sp>
    <dsp:sp modelId="{5398546C-0656-4CCD-AC40-1482C3A5CCA4}">
      <dsp:nvSpPr>
        <dsp:cNvPr id="0" name=""/>
        <dsp:cNvSpPr/>
      </dsp:nvSpPr>
      <dsp:spPr>
        <a:xfrm>
          <a:off x="0" y="2960431"/>
          <a:ext cx="8094853" cy="577453"/>
        </a:xfrm>
        <a:prstGeom prst="roundRect">
          <a:avLst/>
        </a:prstGeom>
        <a:gradFill rotWithShape="0">
          <a:gsLst>
            <a:gs pos="0">
              <a:schemeClr val="accent4">
                <a:hueOff val="-3189121"/>
                <a:satOff val="19214"/>
                <a:lumOff val="1540"/>
                <a:alphaOff val="0"/>
                <a:shade val="51000"/>
                <a:satMod val="130000"/>
              </a:schemeClr>
            </a:gs>
            <a:gs pos="80000">
              <a:schemeClr val="accent4">
                <a:hueOff val="-3189121"/>
                <a:satOff val="19214"/>
                <a:lumOff val="1540"/>
                <a:alphaOff val="0"/>
                <a:shade val="93000"/>
                <a:satMod val="130000"/>
              </a:schemeClr>
            </a:gs>
            <a:gs pos="100000">
              <a:schemeClr val="accent4">
                <a:hueOff val="-3189121"/>
                <a:satOff val="19214"/>
                <a:lumOff val="15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 Morocco-</a:t>
          </a:r>
          <a:r>
            <a:rPr lang="fr-FR" sz="2000" b="1" kern="1200" dirty="0" err="1"/>
            <a:t>Attamkine</a:t>
          </a:r>
          <a:r>
            <a:rPr lang="fr-FR" sz="2000" b="1" kern="1200" dirty="0"/>
            <a:t> » Programme for economic autonomy of women and girls by 2030</a:t>
          </a:r>
        </a:p>
      </dsp:txBody>
      <dsp:txXfrm>
        <a:off x="28189" y="2988620"/>
        <a:ext cx="8038475" cy="521075"/>
      </dsp:txXfrm>
    </dsp:sp>
    <dsp:sp modelId="{4E71C544-C32B-410B-8094-0E0846FA1E21}">
      <dsp:nvSpPr>
        <dsp:cNvPr id="0" name=""/>
        <dsp:cNvSpPr/>
      </dsp:nvSpPr>
      <dsp:spPr>
        <a:xfrm>
          <a:off x="0" y="3552243"/>
          <a:ext cx="8094853" cy="577453"/>
        </a:xfrm>
        <a:prstGeom prst="roundRect">
          <a:avLst/>
        </a:prstGeom>
        <a:gradFill rotWithShape="0">
          <a:gsLst>
            <a:gs pos="0">
              <a:schemeClr val="accent4">
                <a:hueOff val="-3826945"/>
                <a:satOff val="23056"/>
                <a:lumOff val="1848"/>
                <a:alphaOff val="0"/>
                <a:shade val="51000"/>
                <a:satMod val="130000"/>
              </a:schemeClr>
            </a:gs>
            <a:gs pos="80000">
              <a:schemeClr val="accent4">
                <a:hueOff val="-3826945"/>
                <a:satOff val="23056"/>
                <a:lumOff val="1848"/>
                <a:alphaOff val="0"/>
                <a:shade val="93000"/>
                <a:satMod val="130000"/>
              </a:schemeClr>
            </a:gs>
            <a:gs pos="100000">
              <a:schemeClr val="accent4">
                <a:hueOff val="-3826945"/>
                <a:satOff val="23056"/>
                <a:lumOff val="184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National Policy to combat violence against women and girls by 2030</a:t>
          </a:r>
        </a:p>
      </dsp:txBody>
      <dsp:txXfrm>
        <a:off x="28189" y="3580432"/>
        <a:ext cx="8038475" cy="521075"/>
      </dsp:txXfrm>
    </dsp:sp>
    <dsp:sp modelId="{F39A97D9-9E5D-9642-AA0D-FF8FB32EEEDF}">
      <dsp:nvSpPr>
        <dsp:cNvPr id="0" name=""/>
        <dsp:cNvSpPr/>
      </dsp:nvSpPr>
      <dsp:spPr>
        <a:xfrm>
          <a:off x="0" y="4144054"/>
          <a:ext cx="8094853" cy="577453"/>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The New development model</a:t>
          </a:r>
        </a:p>
      </dsp:txBody>
      <dsp:txXfrm>
        <a:off x="28189" y="4172243"/>
        <a:ext cx="8038475" cy="521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F2A17-1E93-45A6-A93E-BBF36EB227F7}">
      <dsp:nvSpPr>
        <dsp:cNvPr id="0" name=""/>
        <dsp:cNvSpPr/>
      </dsp:nvSpPr>
      <dsp:spPr>
        <a:xfrm>
          <a:off x="143985" y="0"/>
          <a:ext cx="8565351" cy="549061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9A70E1-5A50-43B0-AB00-CC78AF30BB57}">
      <dsp:nvSpPr>
        <dsp:cNvPr id="0" name=""/>
        <dsp:cNvSpPr/>
      </dsp:nvSpPr>
      <dsp:spPr>
        <a:xfrm>
          <a:off x="648073" y="4464496"/>
          <a:ext cx="202054" cy="2020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4D2F9A-D5C5-4BF3-8B95-3139A1CA97CD}">
      <dsp:nvSpPr>
        <dsp:cNvPr id="0" name=""/>
        <dsp:cNvSpPr/>
      </dsp:nvSpPr>
      <dsp:spPr>
        <a:xfrm>
          <a:off x="864098" y="4241611"/>
          <a:ext cx="2795907" cy="1306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064" tIns="0" rIns="0" bIns="0" numCol="1" spcCol="1270" anchor="t" anchorCtr="0">
          <a:noAutofit/>
        </a:bodyPr>
        <a:lstStyle/>
        <a:p>
          <a:pPr marL="0" lvl="0" indent="0" algn="l" defTabSz="622300">
            <a:lnSpc>
              <a:spcPct val="90000"/>
            </a:lnSpc>
            <a:spcBef>
              <a:spcPct val="0"/>
            </a:spcBef>
            <a:spcAft>
              <a:spcPct val="35000"/>
            </a:spcAft>
            <a:buNone/>
          </a:pPr>
          <a:r>
            <a:rPr lang="fr-FR" sz="1400" b="1" i="1" kern="1200" dirty="0">
              <a:latin typeface="+mn-lt"/>
              <a:ea typeface="+mn-ea"/>
              <a:cs typeface="+mn-cs"/>
            </a:rPr>
            <a:t>2005: 4 Departments</a:t>
          </a:r>
        </a:p>
        <a:p>
          <a:pPr marL="0" lvl="0" indent="0" algn="just" defTabSz="622300">
            <a:lnSpc>
              <a:spcPct val="90000"/>
            </a:lnSpc>
            <a:spcBef>
              <a:spcPct val="0"/>
            </a:spcBef>
            <a:spcAft>
              <a:spcPct val="35000"/>
            </a:spcAft>
            <a:buNone/>
          </a:pPr>
          <a:r>
            <a:rPr lang="en-ZA" sz="1400" b="0" i="1" kern="1200" dirty="0">
              <a:latin typeface="+mn-lt"/>
              <a:ea typeface="+mn-ea"/>
              <a:cs typeface="+mn-cs"/>
            </a:rPr>
            <a:t>Rigid analytical framework: a gender analysis of the situation, an analysis of public priorities, programmes and projects implemented as well as a gender analysis of budgets</a:t>
          </a:r>
          <a:endParaRPr lang="fr-FR" sz="1400" b="0" i="1" kern="1200" dirty="0">
            <a:latin typeface="+mn-lt"/>
            <a:ea typeface="+mn-ea"/>
            <a:cs typeface="+mn-cs"/>
          </a:endParaRPr>
        </a:p>
      </dsp:txBody>
      <dsp:txXfrm>
        <a:off x="864098" y="4241611"/>
        <a:ext cx="2795907" cy="1306765"/>
      </dsp:txXfrm>
    </dsp:sp>
    <dsp:sp modelId="{FD6B9EE7-B48E-4313-AED3-B4E297B26146}">
      <dsp:nvSpPr>
        <dsp:cNvPr id="0" name=""/>
        <dsp:cNvSpPr/>
      </dsp:nvSpPr>
      <dsp:spPr>
        <a:xfrm>
          <a:off x="2685563" y="2472826"/>
          <a:ext cx="351399" cy="3513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593D27-3940-4529-B3B5-4BFDED8FDD20}">
      <dsp:nvSpPr>
        <dsp:cNvPr id="0" name=""/>
        <dsp:cNvSpPr/>
      </dsp:nvSpPr>
      <dsp:spPr>
        <a:xfrm>
          <a:off x="2624689" y="2160238"/>
          <a:ext cx="2830619" cy="250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199" tIns="0" rIns="0" bIns="0" numCol="1" spcCol="1270" anchor="t" anchorCtr="0">
          <a:noAutofit/>
        </a:bodyPr>
        <a:lstStyle/>
        <a:p>
          <a:pPr marL="0" lvl="0" indent="0" algn="l" defTabSz="577850">
            <a:lnSpc>
              <a:spcPct val="90000"/>
            </a:lnSpc>
            <a:spcBef>
              <a:spcPct val="0"/>
            </a:spcBef>
            <a:spcAft>
              <a:spcPct val="35000"/>
            </a:spcAft>
            <a:buNone/>
          </a:pPr>
          <a:r>
            <a:rPr lang="fr-FR" sz="1300" b="1" i="1" kern="1200" dirty="0">
              <a:latin typeface="+mn-lt"/>
              <a:ea typeface="+mn-ea"/>
              <a:cs typeface="+mn-cs"/>
            </a:rPr>
            <a:t>              </a:t>
          </a:r>
        </a:p>
        <a:p>
          <a:pPr marL="0" lvl="0" indent="0" algn="l" defTabSz="577850">
            <a:lnSpc>
              <a:spcPct val="90000"/>
            </a:lnSpc>
            <a:spcBef>
              <a:spcPct val="0"/>
            </a:spcBef>
            <a:spcAft>
              <a:spcPct val="35000"/>
            </a:spcAft>
            <a:buNone/>
          </a:pPr>
          <a:r>
            <a:rPr lang="fr-FR" sz="1300" b="1" i="1" kern="1200" dirty="0">
              <a:latin typeface="+mn-lt"/>
              <a:ea typeface="+mn-ea"/>
              <a:cs typeface="+mn-cs"/>
            </a:rPr>
            <a:t>         2010: 21 Departments</a:t>
          </a:r>
        </a:p>
        <a:p>
          <a:pPr marL="0" lvl="0" indent="0" algn="just" defTabSz="577850">
            <a:lnSpc>
              <a:spcPct val="90000"/>
            </a:lnSpc>
            <a:spcBef>
              <a:spcPct val="0"/>
            </a:spcBef>
            <a:spcAft>
              <a:spcPct val="35000"/>
            </a:spcAft>
            <a:buNone/>
          </a:pPr>
          <a:endParaRPr lang="fr-FR" sz="600" b="0" i="1" kern="1200" dirty="0">
            <a:latin typeface="+mn-lt"/>
            <a:ea typeface="+mn-ea"/>
            <a:cs typeface="+mn-cs"/>
          </a:endParaRPr>
        </a:p>
        <a:p>
          <a:pPr marL="0" lvl="0" indent="0" algn="just" defTabSz="577850">
            <a:lnSpc>
              <a:spcPct val="90000"/>
            </a:lnSpc>
            <a:spcBef>
              <a:spcPct val="0"/>
            </a:spcBef>
            <a:spcAft>
              <a:spcPct val="35000"/>
            </a:spcAft>
            <a:buNone/>
          </a:pPr>
          <a:endParaRPr lang="fr-FR" sz="800" b="0" i="1" kern="1200" dirty="0">
            <a:latin typeface="+mn-lt"/>
            <a:ea typeface="+mn-ea"/>
            <a:cs typeface="+mn-cs"/>
          </a:endParaRPr>
        </a:p>
        <a:p>
          <a:pPr marL="0" lvl="0" indent="0" algn="just" defTabSz="577850">
            <a:lnSpc>
              <a:spcPct val="90000"/>
            </a:lnSpc>
            <a:spcBef>
              <a:spcPct val="0"/>
            </a:spcBef>
            <a:spcAft>
              <a:spcPct val="35000"/>
            </a:spcAft>
            <a:buNone/>
          </a:pPr>
          <a:r>
            <a:rPr lang="en-ZA" sz="1400" b="0" i="1" kern="1200" dirty="0">
              <a:latin typeface="Candara" panose="020E0502030303020204" pitchFamily="34" charset="0"/>
              <a:ea typeface="+mn-ea"/>
              <a:cs typeface="+mn-cs"/>
            </a:rPr>
            <a:t>Integration of a cross-sectional synthesis into the RG and a gender analysis of performance indicators</a:t>
          </a:r>
          <a:endParaRPr lang="fr-FR" sz="1400" b="1" i="1" kern="1200" dirty="0">
            <a:latin typeface="+mn-lt"/>
            <a:ea typeface="+mn-ea"/>
            <a:cs typeface="+mn-cs"/>
          </a:endParaRPr>
        </a:p>
      </dsp:txBody>
      <dsp:txXfrm>
        <a:off x="2624689" y="2160238"/>
        <a:ext cx="2830619" cy="2509208"/>
      </dsp:txXfrm>
    </dsp:sp>
    <dsp:sp modelId="{4A3D86D9-D797-4831-BA6D-E905B269218A}">
      <dsp:nvSpPr>
        <dsp:cNvPr id="0" name=""/>
        <dsp:cNvSpPr/>
      </dsp:nvSpPr>
      <dsp:spPr>
        <a:xfrm>
          <a:off x="5239807" y="1440158"/>
          <a:ext cx="465603" cy="4656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41583B-FE82-4286-BA56-682543E53747}">
      <dsp:nvSpPr>
        <dsp:cNvPr id="0" name=""/>
        <dsp:cNvSpPr/>
      </dsp:nvSpPr>
      <dsp:spPr>
        <a:xfrm>
          <a:off x="5479785" y="1512183"/>
          <a:ext cx="1807099" cy="51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14" tIns="0" rIns="0" bIns="0" numCol="1" spcCol="1270" anchor="t" anchorCtr="0">
          <a:noAutofit/>
        </a:bodyPr>
        <a:lstStyle/>
        <a:p>
          <a:pPr lvl="0" algn="ctr" defTabSz="622300">
            <a:lnSpc>
              <a:spcPct val="100000"/>
            </a:lnSpc>
            <a:spcBef>
              <a:spcPct val="0"/>
            </a:spcBef>
            <a:spcAft>
              <a:spcPts val="0"/>
            </a:spcAft>
            <a:buNone/>
          </a:pPr>
          <a:r>
            <a:rPr lang="fr-FR" sz="1400" b="1" i="1" kern="1200" dirty="0">
              <a:latin typeface="+mn-lt"/>
              <a:ea typeface="+mn-ea"/>
              <a:cs typeface="+mn-cs"/>
            </a:rPr>
            <a:t>  2018-2019 :</a:t>
          </a:r>
        </a:p>
        <a:p>
          <a:pPr lvl="0" algn="ctr" defTabSz="622300">
            <a:lnSpc>
              <a:spcPct val="100000"/>
            </a:lnSpc>
            <a:spcBef>
              <a:spcPct val="0"/>
            </a:spcBef>
            <a:spcAft>
              <a:spcPts val="0"/>
            </a:spcAft>
            <a:buNone/>
          </a:pPr>
          <a:r>
            <a:rPr lang="fr-FR" sz="1400" b="1" i="1" kern="1200" dirty="0">
              <a:latin typeface="+mn-lt"/>
              <a:ea typeface="+mn-ea"/>
              <a:cs typeface="+mn-cs"/>
            </a:rPr>
            <a:t> 27 Departments</a:t>
          </a:r>
        </a:p>
        <a:p>
          <a:pPr lvl="0" algn="just" defTabSz="622300">
            <a:lnSpc>
              <a:spcPct val="90000"/>
            </a:lnSpc>
            <a:spcBef>
              <a:spcPct val="0"/>
            </a:spcBef>
            <a:spcAft>
              <a:spcPct val="35000"/>
            </a:spcAft>
            <a:buNone/>
          </a:pPr>
          <a:endParaRPr lang="fr-FR" sz="1400" b="0" i="1" kern="1200" dirty="0">
            <a:latin typeface="+mn-lt"/>
            <a:ea typeface="+mn-ea"/>
            <a:cs typeface="+mn-cs"/>
          </a:endParaRPr>
        </a:p>
        <a:p>
          <a:pPr marL="0" lvl="0" indent="0" algn="l" defTabSz="622300">
            <a:lnSpc>
              <a:spcPct val="90000"/>
            </a:lnSpc>
            <a:spcBef>
              <a:spcPct val="0"/>
            </a:spcBef>
            <a:spcAft>
              <a:spcPct val="35000"/>
            </a:spcAft>
            <a:buNone/>
          </a:pPr>
          <a:r>
            <a:rPr lang="en-ZA" sz="1400" b="0" i="1" kern="1200" dirty="0">
              <a:latin typeface="+mn-lt"/>
              <a:ea typeface="+mn-ea"/>
              <a:cs typeface="+mn-cs"/>
            </a:rPr>
            <a:t>Analytical approach that tries to apply a gender-sensitive performance approach</a:t>
          </a:r>
          <a:endParaRPr lang="fr-FR" sz="1400" b="1" i="1" kern="1200" dirty="0">
            <a:latin typeface="+mn-lt"/>
            <a:ea typeface="+mn-ea"/>
            <a:cs typeface="+mn-cs"/>
          </a:endParaRPr>
        </a:p>
      </dsp:txBody>
      <dsp:txXfrm>
        <a:off x="5479785" y="1512183"/>
        <a:ext cx="1807099" cy="516444"/>
      </dsp:txXfrm>
    </dsp:sp>
    <dsp:sp modelId="{5F6C16E3-A5BE-4411-94EC-BBDD66B09377}">
      <dsp:nvSpPr>
        <dsp:cNvPr id="0" name=""/>
        <dsp:cNvSpPr/>
      </dsp:nvSpPr>
      <dsp:spPr>
        <a:xfrm>
          <a:off x="7704372" y="901458"/>
          <a:ext cx="623733" cy="6237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7D963F-4C7B-4F70-B662-003C05840328}">
      <dsp:nvSpPr>
        <dsp:cNvPr id="0" name=""/>
        <dsp:cNvSpPr/>
      </dsp:nvSpPr>
      <dsp:spPr>
        <a:xfrm>
          <a:off x="7200799" y="1080110"/>
          <a:ext cx="1341276" cy="100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503" tIns="0" rIns="0" bIns="0" numCol="1" spcCol="1270" anchor="t" anchorCtr="0">
          <a:noAutofit/>
        </a:bodyPr>
        <a:lstStyle/>
        <a:p>
          <a:pPr marL="0" lvl="0" indent="0" algn="ctr" defTabSz="622300">
            <a:lnSpc>
              <a:spcPct val="90000"/>
            </a:lnSpc>
            <a:spcBef>
              <a:spcPct val="0"/>
            </a:spcBef>
            <a:spcAft>
              <a:spcPct val="35000"/>
            </a:spcAft>
            <a:buNone/>
          </a:pPr>
          <a:endParaRPr lang="fr-FR" sz="1400" b="1" i="1" kern="1200" dirty="0">
            <a:latin typeface="+mn-lt"/>
            <a:ea typeface="+mn-ea"/>
            <a:cs typeface="+mn-cs"/>
          </a:endParaRPr>
        </a:p>
        <a:p>
          <a:pPr marL="0" lvl="0" indent="0" algn="ctr" defTabSz="622300">
            <a:lnSpc>
              <a:spcPct val="90000"/>
            </a:lnSpc>
            <a:spcBef>
              <a:spcPct val="0"/>
            </a:spcBef>
            <a:spcAft>
              <a:spcPct val="35000"/>
            </a:spcAft>
            <a:buNone/>
          </a:pPr>
          <a:endParaRPr lang="fr-FR" sz="1400" b="1" i="1" kern="1200" dirty="0">
            <a:latin typeface="+mn-lt"/>
            <a:ea typeface="+mn-ea"/>
            <a:cs typeface="+mn-cs"/>
          </a:endParaRPr>
        </a:p>
        <a:p>
          <a:pPr marL="0" lvl="0" indent="0" algn="ctr" defTabSz="622300">
            <a:lnSpc>
              <a:spcPct val="90000"/>
            </a:lnSpc>
            <a:spcBef>
              <a:spcPct val="0"/>
            </a:spcBef>
            <a:spcAft>
              <a:spcPct val="35000"/>
            </a:spcAft>
            <a:buNone/>
          </a:pPr>
          <a:r>
            <a:rPr lang="fr-FR" sz="1500" b="1" i="1" kern="1200" dirty="0">
              <a:latin typeface="+mn-lt"/>
              <a:ea typeface="+mn-ea"/>
              <a:cs typeface="+mn-cs"/>
            </a:rPr>
            <a:t>2020:  </a:t>
          </a:r>
          <a:r>
            <a:rPr lang="en-ZA" sz="1500" b="1" i="1" kern="1200" dirty="0">
              <a:latin typeface="+mn-lt"/>
              <a:ea typeface="+mn-ea"/>
              <a:cs typeface="+mn-cs"/>
            </a:rPr>
            <a:t>Redesign of the Report</a:t>
          </a:r>
          <a:endParaRPr lang="fr-FR" sz="1500" b="0" i="1" kern="1200" dirty="0">
            <a:latin typeface="+mn-lt"/>
            <a:ea typeface="+mn-ea"/>
            <a:cs typeface="+mn-cs"/>
          </a:endParaRPr>
        </a:p>
      </dsp:txBody>
      <dsp:txXfrm>
        <a:off x="7200799" y="1080110"/>
        <a:ext cx="1341276" cy="1008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66DA8-DA9E-3744-B99E-ECC947992246}">
      <dsp:nvSpPr>
        <dsp:cNvPr id="0" name=""/>
        <dsp:cNvSpPr/>
      </dsp:nvSpPr>
      <dsp:spPr>
        <a:xfrm>
          <a:off x="-6235746" y="-953945"/>
          <a:ext cx="7422693" cy="7422693"/>
        </a:xfrm>
        <a:prstGeom prst="blockArc">
          <a:avLst>
            <a:gd name="adj1" fmla="val 18900000"/>
            <a:gd name="adj2" fmla="val 2700000"/>
            <a:gd name="adj3" fmla="val 291"/>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206695-8BB0-CB49-AF3F-DE0C776D3EA7}">
      <dsp:nvSpPr>
        <dsp:cNvPr id="0" name=""/>
        <dsp:cNvSpPr/>
      </dsp:nvSpPr>
      <dsp:spPr>
        <a:xfrm>
          <a:off x="518601" y="344564"/>
          <a:ext cx="5812010" cy="68957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347" tIns="35560" rIns="35560" bIns="355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ZA" sz="1400" b="1" i="1" kern="1200" dirty="0">
              <a:latin typeface="Candara" panose="020E0502030303020204" pitchFamily="34" charset="0"/>
            </a:rPr>
            <a:t>Improving the relevance of gender-sensitive results chains</a:t>
          </a:r>
          <a:endParaRPr lang="fr-FR" sz="1400" b="1" kern="1200" dirty="0">
            <a:latin typeface="Candara" panose="020E0502030303020204" pitchFamily="34" charset="0"/>
          </a:endParaRPr>
        </a:p>
      </dsp:txBody>
      <dsp:txXfrm>
        <a:off x="518601" y="344564"/>
        <a:ext cx="5812010" cy="689570"/>
      </dsp:txXfrm>
    </dsp:sp>
    <dsp:sp modelId="{A16B5B50-CEB3-3840-810D-F45C500816F1}">
      <dsp:nvSpPr>
        <dsp:cNvPr id="0" name=""/>
        <dsp:cNvSpPr/>
      </dsp:nvSpPr>
      <dsp:spPr>
        <a:xfrm>
          <a:off x="87619" y="258368"/>
          <a:ext cx="861963" cy="86196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8A375B-BBF7-0242-8A4E-7EDC36680D28}">
      <dsp:nvSpPr>
        <dsp:cNvPr id="0" name=""/>
        <dsp:cNvSpPr/>
      </dsp:nvSpPr>
      <dsp:spPr>
        <a:xfrm>
          <a:off x="1012727" y="1378590"/>
          <a:ext cx="5317884" cy="689570"/>
        </a:xfrm>
        <a:prstGeom prst="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347" tIns="35560" rIns="35560" bIns="35560" numCol="1" spcCol="1270" anchor="ctr" anchorCtr="0">
          <a:noAutofit/>
        </a:bodyPr>
        <a:lstStyle/>
        <a:p>
          <a:pPr marL="0" lvl="0" indent="0" algn="l" defTabSz="622300">
            <a:lnSpc>
              <a:spcPct val="90000"/>
            </a:lnSpc>
            <a:spcBef>
              <a:spcPct val="0"/>
            </a:spcBef>
            <a:spcAft>
              <a:spcPct val="35000"/>
            </a:spcAft>
            <a:buNone/>
          </a:pPr>
          <a:r>
            <a:rPr lang="en-ZA" sz="1400" b="1" i="0" kern="1200" dirty="0">
              <a:latin typeface="Candara" panose="020E0502030303020204" pitchFamily="34" charset="0"/>
            </a:rPr>
            <a:t>Gender-sensitive data collection and analysis</a:t>
          </a:r>
          <a:endParaRPr lang="fr-FR" sz="1400" b="1" i="0" kern="1200" dirty="0">
            <a:latin typeface="Candara" panose="020E0502030303020204" pitchFamily="34" charset="0"/>
          </a:endParaRPr>
        </a:p>
      </dsp:txBody>
      <dsp:txXfrm>
        <a:off x="1012727" y="1378590"/>
        <a:ext cx="5317884" cy="689570"/>
      </dsp:txXfrm>
    </dsp:sp>
    <dsp:sp modelId="{A60450B6-A999-BB4E-A27E-C7B223265C5E}">
      <dsp:nvSpPr>
        <dsp:cNvPr id="0" name=""/>
        <dsp:cNvSpPr/>
      </dsp:nvSpPr>
      <dsp:spPr>
        <a:xfrm>
          <a:off x="581745" y="1292393"/>
          <a:ext cx="861963" cy="861963"/>
        </a:xfrm>
        <a:prstGeom prst="ellipse">
          <a:avLst/>
        </a:prstGeom>
        <a:solidFill>
          <a:schemeClr val="lt1">
            <a:hueOff val="0"/>
            <a:satOff val="0"/>
            <a:lumOff val="0"/>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dsp:style>
    </dsp:sp>
    <dsp:sp modelId="{26863AFC-4D5D-4A47-941B-C2F378FE8FC7}">
      <dsp:nvSpPr>
        <dsp:cNvPr id="0" name=""/>
        <dsp:cNvSpPr/>
      </dsp:nvSpPr>
      <dsp:spPr>
        <a:xfrm>
          <a:off x="1164384" y="2412615"/>
          <a:ext cx="5166227" cy="689570"/>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347" tIns="35560" rIns="35560" bIns="355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ZA" sz="1400" b="1" i="0" kern="1200" dirty="0">
              <a:latin typeface="Candara" panose="020E0502030303020204" pitchFamily="34" charset="0"/>
            </a:rPr>
            <a:t>Alignment between the GRB and the Government Plan for Equality (</a:t>
          </a:r>
          <a:r>
            <a:rPr lang="en-ZA" sz="1400" b="1" i="1" kern="1200" dirty="0">
              <a:latin typeface="Candara" panose="020E0502030303020204" pitchFamily="34" charset="0"/>
            </a:rPr>
            <a:t>PGE II</a:t>
          </a:r>
          <a:r>
            <a:rPr lang="en-ZA" sz="1400" b="1" i="0" kern="1200" dirty="0">
              <a:latin typeface="Candara" panose="020E0502030303020204" pitchFamily="34" charset="0"/>
            </a:rPr>
            <a:t>)</a:t>
          </a:r>
          <a:endParaRPr lang="fr-FR" sz="1400" b="1" i="0" kern="1200" dirty="0">
            <a:latin typeface="Candara" panose="020E0502030303020204" pitchFamily="34" charset="0"/>
          </a:endParaRPr>
        </a:p>
      </dsp:txBody>
      <dsp:txXfrm>
        <a:off x="1164384" y="2412615"/>
        <a:ext cx="5166227" cy="689570"/>
      </dsp:txXfrm>
    </dsp:sp>
    <dsp:sp modelId="{3CB34DF8-0182-E141-8CB4-C123383D3C26}">
      <dsp:nvSpPr>
        <dsp:cNvPr id="0" name=""/>
        <dsp:cNvSpPr/>
      </dsp:nvSpPr>
      <dsp:spPr>
        <a:xfrm>
          <a:off x="733402" y="2326419"/>
          <a:ext cx="861963" cy="861963"/>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34408347-A6CD-9441-AF75-97F012BD7CA6}">
      <dsp:nvSpPr>
        <dsp:cNvPr id="0" name=""/>
        <dsp:cNvSpPr/>
      </dsp:nvSpPr>
      <dsp:spPr>
        <a:xfrm>
          <a:off x="1012727" y="3446640"/>
          <a:ext cx="5317884" cy="689570"/>
        </a:xfrm>
        <a:prstGeom prst="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347" tIns="33020" rIns="33020" bIns="330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ZA" sz="1300" b="1" kern="1200" dirty="0">
              <a:latin typeface="Candara" panose="020E0502030303020204" pitchFamily="34" charset="0"/>
            </a:rPr>
            <a:t>Annual analysis of topics related to GRB that benefit the economic prosperity of the country</a:t>
          </a:r>
          <a:endParaRPr lang="fr-FR" sz="1300" b="1" kern="1200" dirty="0">
            <a:latin typeface="Candara" panose="020E0502030303020204" pitchFamily="34" charset="0"/>
          </a:endParaRPr>
        </a:p>
      </dsp:txBody>
      <dsp:txXfrm>
        <a:off x="1012727" y="3446640"/>
        <a:ext cx="5317884" cy="689570"/>
      </dsp:txXfrm>
    </dsp:sp>
    <dsp:sp modelId="{84290398-4EFD-FF40-A735-D779C3801AFE}">
      <dsp:nvSpPr>
        <dsp:cNvPr id="0" name=""/>
        <dsp:cNvSpPr/>
      </dsp:nvSpPr>
      <dsp:spPr>
        <a:xfrm>
          <a:off x="581745" y="3360444"/>
          <a:ext cx="861963" cy="861963"/>
        </a:xfrm>
        <a:prstGeom prst="ellipse">
          <a:avLst/>
        </a:prstGeom>
        <a:solidFill>
          <a:schemeClr val="lt1">
            <a:hueOff val="0"/>
            <a:satOff val="0"/>
            <a:lumOff val="0"/>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dsp:style>
    </dsp:sp>
    <dsp:sp modelId="{74BF1295-1492-1548-8719-BF5BC2C629EC}">
      <dsp:nvSpPr>
        <dsp:cNvPr id="0" name=""/>
        <dsp:cNvSpPr/>
      </dsp:nvSpPr>
      <dsp:spPr>
        <a:xfrm>
          <a:off x="518601" y="4480666"/>
          <a:ext cx="5812010" cy="689570"/>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347" tIns="35560" rIns="35560" bIns="35560" numCol="1" spcCol="1270" anchor="ctr" anchorCtr="0">
          <a:noAutofit/>
        </a:bodyPr>
        <a:lstStyle/>
        <a:p>
          <a:pPr marL="0" lvl="0" indent="0" algn="l" defTabSz="622300">
            <a:lnSpc>
              <a:spcPct val="90000"/>
            </a:lnSpc>
            <a:spcBef>
              <a:spcPct val="0"/>
            </a:spcBef>
            <a:spcAft>
              <a:spcPct val="35000"/>
            </a:spcAft>
            <a:buNone/>
          </a:pPr>
          <a:r>
            <a:rPr lang="en-ZA" sz="1400" b="1" kern="1200" dirty="0">
              <a:latin typeface="Candara" panose="020E0502030303020204" pitchFamily="34" charset="0"/>
            </a:rPr>
            <a:t>Strengthening of the coordination between ministerial departments</a:t>
          </a:r>
          <a:endParaRPr lang="fr-FR" sz="1400" b="1" kern="1200" dirty="0">
            <a:latin typeface="Candara" panose="020E0502030303020204" pitchFamily="34" charset="0"/>
          </a:endParaRPr>
        </a:p>
      </dsp:txBody>
      <dsp:txXfrm>
        <a:off x="518601" y="4480666"/>
        <a:ext cx="5812010" cy="689570"/>
      </dsp:txXfrm>
    </dsp:sp>
    <dsp:sp modelId="{4360076F-EECC-0B4A-B3ED-5E0242B8A878}">
      <dsp:nvSpPr>
        <dsp:cNvPr id="0" name=""/>
        <dsp:cNvSpPr/>
      </dsp:nvSpPr>
      <dsp:spPr>
        <a:xfrm>
          <a:off x="87619" y="4394469"/>
          <a:ext cx="861963" cy="861963"/>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BFBCA-FE57-4812-9211-0393E60C94EF}">
      <dsp:nvSpPr>
        <dsp:cNvPr id="0" name=""/>
        <dsp:cNvSpPr/>
      </dsp:nvSpPr>
      <dsp:spPr>
        <a:xfrm>
          <a:off x="1208739" y="-62381"/>
          <a:ext cx="6161083" cy="5074066"/>
        </a:xfrm>
        <a:prstGeom prst="circularArrow">
          <a:avLst>
            <a:gd name="adj1" fmla="val 5544"/>
            <a:gd name="adj2" fmla="val 330680"/>
            <a:gd name="adj3" fmla="val 13681244"/>
            <a:gd name="adj4" fmla="val 17443860"/>
            <a:gd name="adj5" fmla="val 5757"/>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8606C81C-46FD-4913-8EA7-83DA014ED7CC}">
      <dsp:nvSpPr>
        <dsp:cNvPr id="0" name=""/>
        <dsp:cNvSpPr/>
      </dsp:nvSpPr>
      <dsp:spPr>
        <a:xfrm>
          <a:off x="3053122" y="15849"/>
          <a:ext cx="2472316" cy="115680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kern="1200" dirty="0">
              <a:solidFill>
                <a:schemeClr val="accent4">
                  <a:lumMod val="50000"/>
                </a:schemeClr>
              </a:solidFill>
              <a:latin typeface="Candara" panose="020E0502030303020204" pitchFamily="34" charset="0"/>
            </a:rPr>
            <a:t>Involvement of Top Management</a:t>
          </a:r>
        </a:p>
      </dsp:txBody>
      <dsp:txXfrm>
        <a:off x="3109592" y="72319"/>
        <a:ext cx="2359376" cy="1043860"/>
      </dsp:txXfrm>
    </dsp:sp>
    <dsp:sp modelId="{990C5586-E97F-48D6-A2CC-E5802D59B322}">
      <dsp:nvSpPr>
        <dsp:cNvPr id="0" name=""/>
        <dsp:cNvSpPr/>
      </dsp:nvSpPr>
      <dsp:spPr>
        <a:xfrm>
          <a:off x="432038" y="3384376"/>
          <a:ext cx="3240359" cy="1192984"/>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b="1" kern="1200" dirty="0">
              <a:solidFill>
                <a:schemeClr val="accent4">
                  <a:lumMod val="50000"/>
                </a:schemeClr>
              </a:solidFill>
              <a:latin typeface="Candara" panose="020E0502030303020204" pitchFamily="34" charset="0"/>
            </a:rPr>
            <a:t>Improving gender-responsive result- chains</a:t>
          </a:r>
          <a:endParaRPr lang="fr-FR" sz="1400" b="1" kern="1200" dirty="0">
            <a:solidFill>
              <a:schemeClr val="accent4">
                <a:lumMod val="50000"/>
              </a:schemeClr>
            </a:solidFill>
            <a:latin typeface="Candara" panose="020E0502030303020204" pitchFamily="34" charset="0"/>
          </a:endParaRPr>
        </a:p>
      </dsp:txBody>
      <dsp:txXfrm>
        <a:off x="490275" y="3442613"/>
        <a:ext cx="3123885" cy="1076510"/>
      </dsp:txXfrm>
    </dsp:sp>
    <dsp:sp modelId="{CAFCC077-FCBE-45B8-8C9F-B4FFDE2E581A}">
      <dsp:nvSpPr>
        <dsp:cNvPr id="0" name=""/>
        <dsp:cNvSpPr/>
      </dsp:nvSpPr>
      <dsp:spPr>
        <a:xfrm>
          <a:off x="4842546" y="3312362"/>
          <a:ext cx="3473635" cy="1192984"/>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latin typeface="Candara" panose="020E0502030303020204" pitchFamily="34" charset="0"/>
            </a:rPr>
            <a:t> </a:t>
          </a:r>
          <a:r>
            <a:rPr lang="en-ZA" sz="1500" b="1" kern="1200" dirty="0">
              <a:solidFill>
                <a:schemeClr val="accent4">
                  <a:lumMod val="50000"/>
                </a:schemeClr>
              </a:solidFill>
              <a:latin typeface="Candara" panose="020E0502030303020204" pitchFamily="34" charset="0"/>
            </a:rPr>
            <a:t>Gradual operationalisation of </a:t>
          </a:r>
          <a:r>
            <a:rPr lang="en-ZA" sz="1500" b="1" kern="1200" dirty="0" err="1">
              <a:solidFill>
                <a:schemeClr val="accent4">
                  <a:lumMod val="50000"/>
                </a:schemeClr>
              </a:solidFill>
              <a:latin typeface="Candara" panose="020E0502030303020204" pitchFamily="34" charset="0"/>
            </a:rPr>
            <a:t>intersectorality</a:t>
          </a:r>
          <a:endParaRPr lang="fr-FR" sz="1400" b="1" kern="1200" dirty="0">
            <a:solidFill>
              <a:schemeClr val="accent4">
                <a:lumMod val="50000"/>
              </a:schemeClr>
            </a:solidFill>
            <a:latin typeface="Candara" panose="020E0502030303020204" pitchFamily="34" charset="0"/>
          </a:endParaRPr>
        </a:p>
      </dsp:txBody>
      <dsp:txXfrm>
        <a:off x="4900783" y="3370599"/>
        <a:ext cx="3357161" cy="1076510"/>
      </dsp:txXfrm>
    </dsp:sp>
    <dsp:sp modelId="{D7DDCB3E-6C64-4373-8095-D158C6978556}">
      <dsp:nvSpPr>
        <dsp:cNvPr id="0" name=""/>
        <dsp:cNvSpPr/>
      </dsp:nvSpPr>
      <dsp:spPr>
        <a:xfrm>
          <a:off x="4920593" y="1416228"/>
          <a:ext cx="3432334" cy="1260304"/>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b="1" kern="1200" dirty="0">
              <a:solidFill>
                <a:schemeClr val="accent4">
                  <a:lumMod val="50000"/>
                </a:schemeClr>
              </a:solidFill>
              <a:latin typeface="Candara" panose="020E0502030303020204" pitchFamily="34" charset="0"/>
            </a:rPr>
            <a:t>Continuous enrichment of information systems with gender-sensitive data (coordination with the </a:t>
          </a:r>
          <a:r>
            <a:rPr lang="en-ZA" sz="1400" b="1" i="1" kern="1200" dirty="0">
              <a:solidFill>
                <a:schemeClr val="accent4">
                  <a:lumMod val="50000"/>
                </a:schemeClr>
              </a:solidFill>
              <a:latin typeface="Candara" panose="020E0502030303020204" pitchFamily="34" charset="0"/>
            </a:rPr>
            <a:t>HCP</a:t>
          </a:r>
          <a:r>
            <a:rPr lang="en-ZA" sz="1400" b="1" kern="1200" dirty="0">
              <a:solidFill>
                <a:schemeClr val="accent4">
                  <a:lumMod val="50000"/>
                </a:schemeClr>
              </a:solidFill>
              <a:latin typeface="Candara" panose="020E0502030303020204" pitchFamily="34" charset="0"/>
            </a:rPr>
            <a:t>)</a:t>
          </a:r>
          <a:endParaRPr lang="fr-FR" sz="1400" b="1" kern="1200" dirty="0">
            <a:solidFill>
              <a:schemeClr val="accent4">
                <a:lumMod val="50000"/>
              </a:schemeClr>
            </a:solidFill>
            <a:latin typeface="Candara" panose="020E0502030303020204" pitchFamily="34" charset="0"/>
          </a:endParaRPr>
        </a:p>
      </dsp:txBody>
      <dsp:txXfrm>
        <a:off x="4982116" y="1477751"/>
        <a:ext cx="3309288" cy="1137258"/>
      </dsp:txXfrm>
    </dsp:sp>
    <dsp:sp modelId="{39A5C43F-EDF0-4060-9F83-127C530CB1D5}">
      <dsp:nvSpPr>
        <dsp:cNvPr id="0" name=""/>
        <dsp:cNvSpPr/>
      </dsp:nvSpPr>
      <dsp:spPr>
        <a:xfrm>
          <a:off x="288024" y="1483541"/>
          <a:ext cx="3166704" cy="1192984"/>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b="1" kern="1200" dirty="0">
              <a:solidFill>
                <a:srgbClr val="8064A2">
                  <a:lumMod val="50000"/>
                </a:srgbClr>
              </a:solidFill>
              <a:latin typeface="Candara" panose="020E0502030303020204" pitchFamily="34" charset="0"/>
              <a:ea typeface="+mn-ea"/>
              <a:cs typeface="+mn-cs"/>
            </a:rPr>
            <a:t>Regular use of GRB capacity building</a:t>
          </a:r>
          <a:endParaRPr lang="fr-FR" sz="1500" b="1" kern="1200" dirty="0">
            <a:solidFill>
              <a:srgbClr val="8064A2">
                <a:lumMod val="50000"/>
              </a:srgbClr>
            </a:solidFill>
            <a:latin typeface="Candara" panose="020E0502030303020204" pitchFamily="34" charset="0"/>
            <a:ea typeface="+mn-ea"/>
            <a:cs typeface="+mn-cs"/>
          </a:endParaRPr>
        </a:p>
      </dsp:txBody>
      <dsp:txXfrm>
        <a:off x="346261" y="1541778"/>
        <a:ext cx="3050230" cy="10765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411"/>
          </a:xfrm>
          <a:prstGeom prst="rect">
            <a:avLst/>
          </a:prstGeom>
        </p:spPr>
        <p:txBody>
          <a:bodyPr vert="horz" lIns="91430" tIns="45715" rIns="91430" bIns="45715" rtlCol="0"/>
          <a:lstStyle>
            <a:lvl1pPr algn="l">
              <a:defRPr sz="1200"/>
            </a:lvl1pPr>
          </a:lstStyle>
          <a:p>
            <a:endParaRPr lang="fr-FR"/>
          </a:p>
        </p:txBody>
      </p:sp>
      <p:sp>
        <p:nvSpPr>
          <p:cNvPr id="3" name="Espace réservé de la date 2"/>
          <p:cNvSpPr>
            <a:spLocks noGrp="1"/>
          </p:cNvSpPr>
          <p:nvPr>
            <p:ph type="dt" sz="quarter" idx="1"/>
          </p:nvPr>
        </p:nvSpPr>
        <p:spPr>
          <a:xfrm>
            <a:off x="3850444" y="1"/>
            <a:ext cx="2945659" cy="496411"/>
          </a:xfrm>
          <a:prstGeom prst="rect">
            <a:avLst/>
          </a:prstGeom>
        </p:spPr>
        <p:txBody>
          <a:bodyPr vert="horz" lIns="91430" tIns="45715" rIns="91430" bIns="45715" rtlCol="0"/>
          <a:lstStyle>
            <a:lvl1pPr algn="r">
              <a:defRPr sz="1200"/>
            </a:lvl1pPr>
          </a:lstStyle>
          <a:p>
            <a:fld id="{459BBB2C-91E8-4394-9811-AECA55C3A030}" type="datetimeFigureOut">
              <a:rPr lang="fr-FR" smtClean="0"/>
              <a:t>26/06/2021</a:t>
            </a:fld>
            <a:endParaRPr lang="fr-FR"/>
          </a:p>
        </p:txBody>
      </p:sp>
      <p:sp>
        <p:nvSpPr>
          <p:cNvPr id="4" name="Espace réservé du pied de page 3"/>
          <p:cNvSpPr>
            <a:spLocks noGrp="1"/>
          </p:cNvSpPr>
          <p:nvPr>
            <p:ph type="ftr" sz="quarter" idx="2"/>
          </p:nvPr>
        </p:nvSpPr>
        <p:spPr>
          <a:xfrm>
            <a:off x="1" y="9430092"/>
            <a:ext cx="2945659" cy="496411"/>
          </a:xfrm>
          <a:prstGeom prst="rect">
            <a:avLst/>
          </a:prstGeom>
        </p:spPr>
        <p:txBody>
          <a:bodyPr vert="horz" lIns="91430" tIns="45715" rIns="91430" bIns="4571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430092"/>
            <a:ext cx="2945659" cy="496411"/>
          </a:xfrm>
          <a:prstGeom prst="rect">
            <a:avLst/>
          </a:prstGeom>
        </p:spPr>
        <p:txBody>
          <a:bodyPr vert="horz" lIns="91430" tIns="45715" rIns="91430" bIns="45715" rtlCol="0" anchor="b"/>
          <a:lstStyle>
            <a:lvl1pPr algn="r">
              <a:defRPr sz="1200"/>
            </a:lvl1pPr>
          </a:lstStyle>
          <a:p>
            <a:fld id="{74BD2466-0903-48CA-8B03-6759B7F15B81}" type="slidenum">
              <a:rPr lang="fr-FR" smtClean="0"/>
              <a:t>‹#›</a:t>
            </a:fld>
            <a:endParaRPr lang="fr-FR"/>
          </a:p>
        </p:txBody>
      </p:sp>
    </p:spTree>
    <p:extLst>
      <p:ext uri="{BB962C8B-B14F-4D97-AF65-F5344CB8AC3E}">
        <p14:creationId xmlns:p14="http://schemas.microsoft.com/office/powerpoint/2010/main" val="223245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411"/>
          </a:xfrm>
          <a:prstGeom prst="rect">
            <a:avLst/>
          </a:prstGeom>
        </p:spPr>
        <p:txBody>
          <a:bodyPr vert="horz" lIns="91430" tIns="45715" rIns="91430" bIns="45715" rtlCol="0"/>
          <a:lstStyle>
            <a:lvl1pPr algn="l">
              <a:defRPr sz="1200"/>
            </a:lvl1pPr>
          </a:lstStyle>
          <a:p>
            <a:endParaRPr lang="fr-FR"/>
          </a:p>
        </p:txBody>
      </p:sp>
      <p:sp>
        <p:nvSpPr>
          <p:cNvPr id="3" name="Espace réservé de la date 2"/>
          <p:cNvSpPr>
            <a:spLocks noGrp="1"/>
          </p:cNvSpPr>
          <p:nvPr>
            <p:ph type="dt" idx="1"/>
          </p:nvPr>
        </p:nvSpPr>
        <p:spPr>
          <a:xfrm>
            <a:off x="3850444" y="1"/>
            <a:ext cx="2945659" cy="496411"/>
          </a:xfrm>
          <a:prstGeom prst="rect">
            <a:avLst/>
          </a:prstGeom>
        </p:spPr>
        <p:txBody>
          <a:bodyPr vert="horz" lIns="91430" tIns="45715" rIns="91430" bIns="45715" rtlCol="0"/>
          <a:lstStyle>
            <a:lvl1pPr algn="r">
              <a:defRPr sz="1200"/>
            </a:lvl1pPr>
          </a:lstStyle>
          <a:p>
            <a:fld id="{EA29757C-5E38-4D65-A6B5-BF1FC922B714}" type="datetimeFigureOut">
              <a:rPr lang="fr-FR" smtClean="0"/>
              <a:t>26/06/2021</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0" tIns="45715" rIns="91430" bIns="45715" rtlCol="0" anchor="ctr"/>
          <a:lstStyle/>
          <a:p>
            <a:endParaRPr lang="fr-FR"/>
          </a:p>
        </p:txBody>
      </p:sp>
      <p:sp>
        <p:nvSpPr>
          <p:cNvPr id="5" name="Espace réservé des commentaires 4"/>
          <p:cNvSpPr>
            <a:spLocks noGrp="1"/>
          </p:cNvSpPr>
          <p:nvPr>
            <p:ph type="body" sz="quarter" idx="3"/>
          </p:nvPr>
        </p:nvSpPr>
        <p:spPr>
          <a:xfrm>
            <a:off x="679768" y="4715909"/>
            <a:ext cx="5438140" cy="4467701"/>
          </a:xfrm>
          <a:prstGeom prst="rect">
            <a:avLst/>
          </a:prstGeom>
        </p:spPr>
        <p:txBody>
          <a:bodyPr vert="horz" lIns="91430" tIns="45715" rIns="91430" bIns="4571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30092"/>
            <a:ext cx="2945659" cy="496411"/>
          </a:xfrm>
          <a:prstGeom prst="rect">
            <a:avLst/>
          </a:prstGeom>
        </p:spPr>
        <p:txBody>
          <a:bodyPr vert="horz" lIns="91430" tIns="45715" rIns="91430" bIns="4571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30092"/>
            <a:ext cx="2945659" cy="496411"/>
          </a:xfrm>
          <a:prstGeom prst="rect">
            <a:avLst/>
          </a:prstGeom>
        </p:spPr>
        <p:txBody>
          <a:bodyPr vert="horz" lIns="91430" tIns="45715" rIns="91430" bIns="45715" rtlCol="0" anchor="b"/>
          <a:lstStyle>
            <a:lvl1pPr algn="r">
              <a:defRPr sz="1200"/>
            </a:lvl1pPr>
          </a:lstStyle>
          <a:p>
            <a:fld id="{5110FA1B-8573-456D-BDC5-1F24B488B8E4}" type="slidenum">
              <a:rPr lang="fr-FR" smtClean="0"/>
              <a:t>‹#›</a:t>
            </a:fld>
            <a:endParaRPr lang="fr-FR"/>
          </a:p>
        </p:txBody>
      </p:sp>
    </p:spTree>
    <p:extLst>
      <p:ext uri="{BB962C8B-B14F-4D97-AF65-F5344CB8AC3E}">
        <p14:creationId xmlns:p14="http://schemas.microsoft.com/office/powerpoint/2010/main" val="13638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 compléter</a:t>
            </a:r>
          </a:p>
        </p:txBody>
      </p:sp>
      <p:sp>
        <p:nvSpPr>
          <p:cNvPr id="4" name="Espace réservé du numéro de diapositive 3"/>
          <p:cNvSpPr>
            <a:spLocks noGrp="1"/>
          </p:cNvSpPr>
          <p:nvPr>
            <p:ph type="sldNum" sz="quarter" idx="10"/>
          </p:nvPr>
        </p:nvSpPr>
        <p:spPr/>
        <p:txBody>
          <a:bodyPr/>
          <a:lstStyle/>
          <a:p>
            <a:fld id="{5110FA1B-8573-456D-BDC5-1F24B488B8E4}" type="slidenum">
              <a:rPr lang="fr-FR" smtClean="0"/>
              <a:t>1</a:t>
            </a:fld>
            <a:endParaRPr lang="fr-FR"/>
          </a:p>
        </p:txBody>
      </p:sp>
    </p:spTree>
    <p:extLst>
      <p:ext uri="{BB962C8B-B14F-4D97-AF65-F5344CB8AC3E}">
        <p14:creationId xmlns:p14="http://schemas.microsoft.com/office/powerpoint/2010/main" val="258922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D45343B-AB25-4411-B810-566C89AF7FDA}" type="slidenum">
              <a:rPr lang="fr-FR" smtClean="0"/>
              <a:pPr/>
              <a:t>10</a:t>
            </a:fld>
            <a:endParaRPr lang="fr-FR"/>
          </a:p>
        </p:txBody>
      </p:sp>
    </p:spTree>
    <p:extLst>
      <p:ext uri="{BB962C8B-B14F-4D97-AF65-F5344CB8AC3E}">
        <p14:creationId xmlns:p14="http://schemas.microsoft.com/office/powerpoint/2010/main" val="735578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10FA1B-8573-456D-BDC5-1F24B488B8E4}" type="slidenum">
              <a:rPr lang="fr-FR" smtClean="0"/>
              <a:t>2</a:t>
            </a:fld>
            <a:endParaRPr lang="fr-FR"/>
          </a:p>
        </p:txBody>
      </p:sp>
    </p:spTree>
    <p:extLst>
      <p:ext uri="{BB962C8B-B14F-4D97-AF65-F5344CB8AC3E}">
        <p14:creationId xmlns:p14="http://schemas.microsoft.com/office/powerpoint/2010/main" val="23731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10FA1B-8573-456D-BDC5-1F24B488B8E4}" type="slidenum">
              <a:rPr lang="fr-FR" smtClean="0"/>
              <a:t>3</a:t>
            </a:fld>
            <a:endParaRPr lang="fr-FR"/>
          </a:p>
        </p:txBody>
      </p:sp>
    </p:spTree>
    <p:extLst>
      <p:ext uri="{BB962C8B-B14F-4D97-AF65-F5344CB8AC3E}">
        <p14:creationId xmlns:p14="http://schemas.microsoft.com/office/powerpoint/2010/main" val="153065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D45343B-AB25-4411-B810-566C89AF7FDA}" type="slidenum">
              <a:rPr lang="fr-FR" smtClean="0"/>
              <a:pPr/>
              <a:t>4</a:t>
            </a:fld>
            <a:endParaRPr lang="fr-FR"/>
          </a:p>
        </p:txBody>
      </p:sp>
    </p:spTree>
    <p:extLst>
      <p:ext uri="{BB962C8B-B14F-4D97-AF65-F5344CB8AC3E}">
        <p14:creationId xmlns:p14="http://schemas.microsoft.com/office/powerpoint/2010/main" val="3128285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D45343B-AB25-4411-B810-566C89AF7FDA}" type="slidenum">
              <a:rPr lang="fr-FR" smtClean="0"/>
              <a:pPr/>
              <a:t>5</a:t>
            </a:fld>
            <a:endParaRPr lang="fr-FR"/>
          </a:p>
        </p:txBody>
      </p:sp>
    </p:spTree>
    <p:extLst>
      <p:ext uri="{BB962C8B-B14F-4D97-AF65-F5344CB8AC3E}">
        <p14:creationId xmlns:p14="http://schemas.microsoft.com/office/powerpoint/2010/main" val="10214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D45343B-AB25-4411-B810-566C89AF7FDA}" type="slidenum">
              <a:rPr lang="fr-FR" smtClean="0"/>
              <a:pPr/>
              <a:t>6</a:t>
            </a:fld>
            <a:endParaRPr lang="fr-FR"/>
          </a:p>
        </p:txBody>
      </p:sp>
    </p:spTree>
    <p:extLst>
      <p:ext uri="{BB962C8B-B14F-4D97-AF65-F5344CB8AC3E}">
        <p14:creationId xmlns:p14="http://schemas.microsoft.com/office/powerpoint/2010/main" val="808945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D45343B-AB25-4411-B810-566C89AF7FDA}" type="slidenum">
              <a:rPr lang="fr-FR" smtClean="0"/>
              <a:pPr/>
              <a:t>7</a:t>
            </a:fld>
            <a:endParaRPr lang="fr-FR"/>
          </a:p>
        </p:txBody>
      </p:sp>
    </p:spTree>
    <p:extLst>
      <p:ext uri="{BB962C8B-B14F-4D97-AF65-F5344CB8AC3E}">
        <p14:creationId xmlns:p14="http://schemas.microsoft.com/office/powerpoint/2010/main" val="204406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D45343B-AB25-4411-B810-566C89AF7FDA}" type="slidenum">
              <a:rPr lang="fr-FR" smtClean="0"/>
              <a:pPr/>
              <a:t>8</a:t>
            </a:fld>
            <a:endParaRPr lang="fr-FR"/>
          </a:p>
        </p:txBody>
      </p:sp>
    </p:spTree>
    <p:extLst>
      <p:ext uri="{BB962C8B-B14F-4D97-AF65-F5344CB8AC3E}">
        <p14:creationId xmlns:p14="http://schemas.microsoft.com/office/powerpoint/2010/main" val="2932161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D45343B-AB25-4411-B810-566C89AF7FDA}" type="slidenum">
              <a:rPr lang="fr-FR" smtClean="0"/>
              <a:pPr/>
              <a:t>9</a:t>
            </a:fld>
            <a:endParaRPr lang="fr-FR"/>
          </a:p>
        </p:txBody>
      </p:sp>
    </p:spTree>
    <p:extLst>
      <p:ext uri="{BB962C8B-B14F-4D97-AF65-F5344CB8AC3E}">
        <p14:creationId xmlns:p14="http://schemas.microsoft.com/office/powerpoint/2010/main" val="217575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9EAE839B-3A9E-493C-B77E-6BB5A2E6FD92}" type="datetime1">
              <a:rPr lang="fr-FR" smtClean="0"/>
              <a:t>26/06/2021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3D19889B-106F-419C-A9C1-7AADDCE61302}" type="datetime1">
              <a:rPr lang="fr-FR" smtClean="0"/>
              <a:t>26/06/2021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FD7504F8-628F-4E7C-87E9-E1709386C502}" type="datetime1">
              <a:rPr lang="fr-FR" smtClean="0"/>
              <a:t>26/06/2021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D5D6DA4B-2FAD-4C69-9667-D3440B7E7DAE}" type="datetime1">
              <a:rPr lang="fr-FR" smtClean="0"/>
              <a:t>26/06/2021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6902896" y="6426686"/>
            <a:ext cx="2133600" cy="365125"/>
          </a:xfrm>
        </p:spPr>
        <p:txBody>
          <a:bodyPr/>
          <a:lstStyle>
            <a:lvl1pPr>
              <a:defRPr b="1">
                <a:latin typeface="Arial Narrow" panose="020B0606020202030204" pitchFamily="34" charset="0"/>
              </a:defRPr>
            </a:lvl1pPr>
          </a:lstStyle>
          <a:p>
            <a:fld id="{CF4668DC-857F-487D-BFFA-8C0CA5037977}" type="slidenum">
              <a:rPr lang="fr-BE" smtClean="0"/>
              <a:pPr/>
              <a:t>‹#›</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ECA2AC5-D214-4A5B-A469-AB6A10554DB8}" type="datetime1">
              <a:rPr lang="fr-FR" smtClean="0"/>
              <a:t>26/06/2021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4ED3C945-261F-4F4A-8C31-CFCC9EF97686}" type="datetime1">
              <a:rPr lang="fr-FR" smtClean="0"/>
              <a:t>26/06/2021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6D847CCF-440D-44C6-A5EB-1035A7DD863A}" type="datetime1">
              <a:rPr lang="fr-FR" smtClean="0"/>
              <a:t>26/06/2021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8D43A551-DEEB-4671-BCB3-59873E23E642}" type="datetime1">
              <a:rPr lang="fr-FR" smtClean="0"/>
              <a:t>26/06/2021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4EDF11-9E9B-41B5-8465-CEAFBF43FC06}" type="datetime1">
              <a:rPr lang="fr-FR" smtClean="0"/>
              <a:t>26/06/2021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5168617-39A3-4B7F-A0F9-79C226B20A6F}" type="datetime1">
              <a:rPr lang="fr-FR" smtClean="0"/>
              <a:t>26/06/2021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53B23FC-A373-42D8-AA96-EAA5B40F21F3}" type="datetime1">
              <a:rPr lang="fr-FR" smtClean="0"/>
              <a:t>26/06/2021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38C92-4C39-4C55-AC68-7646B77826ED}" type="datetime1">
              <a:rPr lang="fr-FR" smtClean="0"/>
              <a:t>26/06/2021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5"/>
          <p:cNvSpPr>
            <a:spLocks noChangeShapeType="1"/>
          </p:cNvSpPr>
          <p:nvPr/>
        </p:nvSpPr>
        <p:spPr bwMode="auto">
          <a:xfrm>
            <a:off x="2597631" y="4653136"/>
            <a:ext cx="4335455" cy="0"/>
          </a:xfrm>
          <a:prstGeom prst="line">
            <a:avLst/>
          </a:prstGeom>
          <a:ln>
            <a:solidFill>
              <a:schemeClr val="accent5">
                <a:lumMod val="50000"/>
              </a:schemeClr>
            </a:solidFill>
            <a:headEnd/>
            <a:tailEnd/>
          </a:ln>
        </p:spPr>
        <p:style>
          <a:lnRef idx="2">
            <a:schemeClr val="accent2"/>
          </a:lnRef>
          <a:fillRef idx="0">
            <a:schemeClr val="accent2"/>
          </a:fillRef>
          <a:effectRef idx="1">
            <a:schemeClr val="accent2"/>
          </a:effectRef>
          <a:fontRef idx="minor">
            <a:schemeClr val="tx1"/>
          </a:fontRef>
        </p:style>
        <p:txBody>
          <a:bodyPr/>
          <a:lstStyle/>
          <a:p>
            <a:endParaRPr lang="fr-FR" sz="2000">
              <a:latin typeface="Arial Narrow" panose="020B0606020202030204" pitchFamily="34" charset="0"/>
            </a:endParaRPr>
          </a:p>
        </p:txBody>
      </p:sp>
      <p:sp>
        <p:nvSpPr>
          <p:cNvPr id="30" name="Arrondir un rectangle avec un coin diagonal 29"/>
          <p:cNvSpPr/>
          <p:nvPr/>
        </p:nvSpPr>
        <p:spPr>
          <a:xfrm>
            <a:off x="755576" y="1596921"/>
            <a:ext cx="7920880" cy="1328023"/>
          </a:xfrm>
          <a:prstGeom prst="round2DiagRect">
            <a:avLst/>
          </a:prstGeom>
          <a:noFill/>
          <a:effectLst>
            <a:outerShdw blurRad="50800" dist="38100" dir="2700000" algn="tl" rotWithShape="0">
              <a:prstClr val="black">
                <a:alpha val="40000"/>
              </a:prstClr>
            </a:outerShdw>
          </a:effectLst>
        </p:spPr>
        <p:txBody>
          <a:bodyPr wrap="square">
            <a:spAutoFit/>
          </a:bodyPr>
          <a:lstStyle/>
          <a:p>
            <a:pPr algn="ctr">
              <a:defRPr/>
            </a:pPr>
            <a:r>
              <a:rPr lang="fr-MA" sz="2400" b="1" i="1" dirty="0">
                <a:solidFill>
                  <a:srgbClr val="0070C0"/>
                </a:solidFill>
                <a:latin typeface="+mj-lt"/>
                <a:ea typeface="MS Mincho" panose="02020609040205080304" pitchFamily="49" charset="-128"/>
                <a:cs typeface="Al Nile" pitchFamily="2" charset="-78"/>
              </a:rPr>
              <a:t>CABRI : </a:t>
            </a:r>
            <a:r>
              <a:rPr lang="en-GB" sz="2400" b="1" i="1" dirty="0">
                <a:solidFill>
                  <a:srgbClr val="0070C0"/>
                </a:solidFill>
                <a:effectLst/>
                <a:latin typeface="Calibri" panose="020F0502020204030204" pitchFamily="34" charset="0"/>
                <a:ea typeface="Times New Roman" panose="02020603050405020304" pitchFamily="18" charset="0"/>
              </a:rPr>
              <a:t>Peer-Learning and Exchange on the Opportunities to Coordinate the Integration of Gender and Climate Change into Budgeting and Financing </a:t>
            </a:r>
            <a:endParaRPr lang="fr-FR" sz="2400" b="1" i="1" dirty="0">
              <a:solidFill>
                <a:srgbClr val="0070C0"/>
              </a:solidFill>
              <a:latin typeface="+mj-lt"/>
              <a:ea typeface="MS Mincho" panose="02020609040205080304" pitchFamily="49" charset="-128"/>
              <a:cs typeface="Al Nile" pitchFamily="2" charset="-78"/>
            </a:endParaRPr>
          </a:p>
        </p:txBody>
      </p:sp>
      <p:pic>
        <p:nvPicPr>
          <p:cNvPr id="32" name="Image 31"/>
          <p:cNvPicPr/>
          <p:nvPr/>
        </p:nvPicPr>
        <p:blipFill>
          <a:blip r:embed="rId3" cstate="print">
            <a:extLst>
              <a:ext uri="{28A0092B-C50C-407E-A947-70E740481C1C}">
                <a14:useLocalDpi xmlns:a14="http://schemas.microsoft.com/office/drawing/2010/main" val="0"/>
              </a:ext>
            </a:extLst>
          </a:blip>
          <a:srcRect l="40078" t="5313" r="40077" b="17875"/>
          <a:stretch>
            <a:fillRect/>
          </a:stretch>
        </p:blipFill>
        <p:spPr bwMode="auto">
          <a:xfrm>
            <a:off x="3976460" y="0"/>
            <a:ext cx="1143008" cy="1227942"/>
          </a:xfrm>
          <a:prstGeom prst="rect">
            <a:avLst/>
          </a:prstGeom>
          <a:noFill/>
          <a:ln>
            <a:noFill/>
          </a:ln>
        </p:spPr>
      </p:pic>
      <p:pic>
        <p:nvPicPr>
          <p:cNvPr id="9" name="Image 8" descr="cp_11-12-2020_10-33.png">
            <a:extLst>
              <a:ext uri="{FF2B5EF4-FFF2-40B4-BE49-F238E27FC236}">
                <a16:creationId xmlns:a16="http://schemas.microsoft.com/office/drawing/2014/main" id="{6292CE81-BC32-7548-A739-8134E7C4D21B}"/>
              </a:ext>
            </a:extLst>
          </p:cNvPr>
          <p:cNvPicPr>
            <a:picLocks noChangeAspect="1"/>
          </p:cNvPicPr>
          <p:nvPr/>
        </p:nvPicPr>
        <p:blipFill>
          <a:blip r:embed="rId4"/>
          <a:stretch>
            <a:fillRect/>
          </a:stretch>
        </p:blipFill>
        <p:spPr>
          <a:xfrm>
            <a:off x="7218458" y="5261079"/>
            <a:ext cx="1925542" cy="1596920"/>
          </a:xfrm>
          <a:prstGeom prst="rect">
            <a:avLst/>
          </a:prstGeom>
        </p:spPr>
      </p:pic>
      <p:sp>
        <p:nvSpPr>
          <p:cNvPr id="11" name="ZoneTexte 10">
            <a:extLst>
              <a:ext uri="{FF2B5EF4-FFF2-40B4-BE49-F238E27FC236}">
                <a16:creationId xmlns:a16="http://schemas.microsoft.com/office/drawing/2014/main" id="{E5B4675C-4345-6B40-867F-5A0CB337F375}"/>
              </a:ext>
            </a:extLst>
          </p:cNvPr>
          <p:cNvSpPr txBox="1"/>
          <p:nvPr/>
        </p:nvSpPr>
        <p:spPr>
          <a:xfrm>
            <a:off x="35496" y="3748970"/>
            <a:ext cx="9024937" cy="707886"/>
          </a:xfrm>
          <a:prstGeom prst="rect">
            <a:avLst/>
          </a:prstGeom>
          <a:noFill/>
        </p:spPr>
        <p:txBody>
          <a:bodyPr wrap="square" rtlCol="0">
            <a:spAutoFit/>
          </a:bodyPr>
          <a:lstStyle/>
          <a:p>
            <a:pPr algn="ctr"/>
            <a:r>
              <a:rPr lang="fr-MA" sz="2000" b="1" dirty="0" err="1">
                <a:solidFill>
                  <a:schemeClr val="accent2">
                    <a:lumMod val="75000"/>
                  </a:schemeClr>
                </a:solidFill>
                <a:ea typeface="Arial Unicode MS" panose="020B0604020202020204" pitchFamily="34" charset="-128"/>
                <a:cs typeface="Arial Unicode MS" panose="020B0604020202020204" pitchFamily="34" charset="-128"/>
              </a:rPr>
              <a:t>Gender</a:t>
            </a:r>
            <a:r>
              <a:rPr lang="fr-MA" sz="2000" b="1" dirty="0">
                <a:solidFill>
                  <a:schemeClr val="accent2">
                    <a:lumMod val="75000"/>
                  </a:schemeClr>
                </a:solidFill>
                <a:ea typeface="Arial Unicode MS" panose="020B0604020202020204" pitchFamily="34" charset="-128"/>
                <a:cs typeface="Arial Unicode MS" panose="020B0604020202020204" pitchFamily="34" charset="-128"/>
              </a:rPr>
              <a:t>-responsive </a:t>
            </a:r>
            <a:r>
              <a:rPr lang="fr-MA" sz="2000" b="1" dirty="0" err="1">
                <a:solidFill>
                  <a:schemeClr val="accent2">
                    <a:lumMod val="75000"/>
                  </a:schemeClr>
                </a:solidFill>
                <a:ea typeface="Arial Unicode MS" panose="020B0604020202020204" pitchFamily="34" charset="-128"/>
                <a:cs typeface="Arial Unicode MS" panose="020B0604020202020204" pitchFamily="34" charset="-128"/>
              </a:rPr>
              <a:t>budgeting</a:t>
            </a:r>
            <a:r>
              <a:rPr lang="fr-MA" sz="2000" b="1" dirty="0">
                <a:solidFill>
                  <a:schemeClr val="accent2">
                    <a:lumMod val="75000"/>
                  </a:schemeClr>
                </a:solidFill>
                <a:ea typeface="Arial Unicode MS" panose="020B0604020202020204" pitchFamily="34" charset="-128"/>
                <a:cs typeface="Arial Unicode MS" panose="020B0604020202020204" pitchFamily="34" charset="-128"/>
              </a:rPr>
              <a:t> in Morocco :  </a:t>
            </a:r>
          </a:p>
          <a:p>
            <a:pPr algn="ctr"/>
            <a:r>
              <a:rPr lang="fr-MA" sz="2000" b="1" dirty="0">
                <a:solidFill>
                  <a:schemeClr val="accent2">
                    <a:lumMod val="75000"/>
                  </a:schemeClr>
                </a:solidFill>
                <a:ea typeface="Arial Unicode MS" panose="020B0604020202020204" pitchFamily="34" charset="-128"/>
                <a:cs typeface="Arial Unicode MS" panose="020B0604020202020204" pitchFamily="34" charset="-128"/>
              </a:rPr>
              <a:t>Focus on the </a:t>
            </a:r>
            <a:r>
              <a:rPr lang="fr-MA" sz="2000" b="1" dirty="0" err="1">
                <a:solidFill>
                  <a:schemeClr val="accent2">
                    <a:lumMod val="75000"/>
                  </a:schemeClr>
                </a:solidFill>
                <a:ea typeface="Arial Unicode MS" panose="020B0604020202020204" pitchFamily="34" charset="-128"/>
                <a:cs typeface="Arial Unicode MS" panose="020B0604020202020204" pitchFamily="34" charset="-128"/>
              </a:rPr>
              <a:t>Gender</a:t>
            </a:r>
            <a:r>
              <a:rPr lang="fr-MA" sz="2000" b="1" dirty="0">
                <a:solidFill>
                  <a:schemeClr val="accent2">
                    <a:lumMod val="75000"/>
                  </a:schemeClr>
                </a:solidFill>
                <a:ea typeface="Arial Unicode MS" panose="020B0604020202020204" pitchFamily="34" charset="-128"/>
                <a:cs typeface="Arial Unicode MS" panose="020B0604020202020204" pitchFamily="34" charset="-128"/>
              </a:rPr>
              <a:t> Budget Report </a:t>
            </a:r>
            <a:endParaRPr lang="fr-FR" sz="2000" b="1" dirty="0">
              <a:solidFill>
                <a:schemeClr val="accent2">
                  <a:lumMod val="75000"/>
                </a:schemeClr>
              </a:solidFill>
              <a:ea typeface="Arial Unicode MS" panose="020B0604020202020204" pitchFamily="34" charset="-128"/>
              <a:cs typeface="Arial Unicode MS" panose="020B0604020202020204" pitchFamily="34" charset="-128"/>
            </a:endParaRPr>
          </a:p>
        </p:txBody>
      </p:sp>
      <p:pic>
        <p:nvPicPr>
          <p:cNvPr id="7" name="Image 6">
            <a:extLst>
              <a:ext uri="{FF2B5EF4-FFF2-40B4-BE49-F238E27FC236}">
                <a16:creationId xmlns:a16="http://schemas.microsoft.com/office/drawing/2014/main" id="{DA533A76-7FC0-A944-86B0-D72F98F1CF8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501" y="6021288"/>
            <a:ext cx="1030150" cy="678711"/>
          </a:xfrm>
          <a:prstGeom prst="rect">
            <a:avLst/>
          </a:prstGeom>
          <a:noFill/>
          <a:ln>
            <a:noFill/>
          </a:ln>
        </p:spPr>
      </p:pic>
      <p:sp>
        <p:nvSpPr>
          <p:cNvPr id="8" name="Text Box 21">
            <a:extLst>
              <a:ext uri="{FF2B5EF4-FFF2-40B4-BE49-F238E27FC236}">
                <a16:creationId xmlns:a16="http://schemas.microsoft.com/office/drawing/2014/main" id="{AC4EB2A1-9DAF-F049-AADB-C301094B92AF}"/>
              </a:ext>
            </a:extLst>
          </p:cNvPr>
          <p:cNvSpPr txBox="1">
            <a:spLocks noChangeArrowheads="1"/>
          </p:cNvSpPr>
          <p:nvPr/>
        </p:nvSpPr>
        <p:spPr bwMode="auto">
          <a:xfrm>
            <a:off x="2051720" y="4882132"/>
            <a:ext cx="5112568" cy="1643212"/>
          </a:xfrm>
          <a:prstGeom prst="rect">
            <a:avLst/>
          </a:prstGeom>
          <a:noFill/>
          <a:ln>
            <a:noFill/>
          </a:ln>
          <a:effectLst>
            <a:prstShdw prst="shdw17" dist="17961" dir="2700000">
              <a:srgbClr val="958B94"/>
            </a:prstShdw>
          </a:effectLst>
          <a:extLst>
            <a:ext uri="{909E8E84-426E-40DD-AFC4-6F175D3DCCD1}">
              <a14:hiddenFill xmlns:a14="http://schemas.microsoft.com/office/drawing/2010/main">
                <a:solidFill>
                  <a:srgbClr val="F9E7F6"/>
                </a:solidFill>
              </a14:hiddenFill>
            </a:ext>
            <a:ext uri="{91240B29-F687-4F45-9708-019B960494DF}">
              <a14:hiddenLine xmlns:a14="http://schemas.microsoft.com/office/drawing/2010/main" w="9525" algn="ctr">
                <a:solidFill>
                  <a:srgbClr val="0066FF"/>
                </a:solidFill>
                <a:miter lim="800000"/>
                <a:headEnd/>
                <a:tailEnd/>
              </a14:hiddenLine>
            </a:ext>
          </a:extLst>
        </p:spPr>
        <p:txBody>
          <a:bodyPr wrap="square" lIns="0" tIns="46800" rIns="36000" bIns="10800">
            <a:spAutoFit/>
          </a:bodyPr>
          <a:lstStyle>
            <a:lvl1pPr marL="84138" indent="4763" eaLnBrk="0" hangingPunct="0">
              <a:tabLst>
                <a:tab pos="439738" algn="l"/>
                <a:tab pos="536575" algn="l"/>
                <a:tab pos="711200" algn="l"/>
              </a:tabLst>
              <a:defRPr sz="2800">
                <a:solidFill>
                  <a:srgbClr val="0000CC"/>
                </a:solidFill>
                <a:latin typeface="Verdana" pitchFamily="34" charset="0"/>
                <a:ea typeface="SimSun" pitchFamily="2" charset="-122"/>
              </a:defRPr>
            </a:lvl1pPr>
            <a:lvl2pPr marL="742950" indent="-285750" eaLnBrk="0" hangingPunct="0">
              <a:tabLst>
                <a:tab pos="439738" algn="l"/>
                <a:tab pos="536575" algn="l"/>
                <a:tab pos="711200" algn="l"/>
              </a:tabLst>
              <a:defRPr sz="2800">
                <a:solidFill>
                  <a:srgbClr val="0000CC"/>
                </a:solidFill>
                <a:latin typeface="Verdana" pitchFamily="34" charset="0"/>
                <a:ea typeface="SimSun" pitchFamily="2" charset="-122"/>
              </a:defRPr>
            </a:lvl2pPr>
            <a:lvl3pPr marL="1143000" indent="-228600" eaLnBrk="0" hangingPunct="0">
              <a:tabLst>
                <a:tab pos="439738" algn="l"/>
                <a:tab pos="536575" algn="l"/>
                <a:tab pos="711200" algn="l"/>
              </a:tabLst>
              <a:defRPr sz="2800">
                <a:solidFill>
                  <a:srgbClr val="0000CC"/>
                </a:solidFill>
                <a:latin typeface="Verdana" pitchFamily="34" charset="0"/>
                <a:ea typeface="SimSun" pitchFamily="2" charset="-122"/>
              </a:defRPr>
            </a:lvl3pPr>
            <a:lvl4pPr marL="1600200" indent="-228600" eaLnBrk="0" hangingPunct="0">
              <a:tabLst>
                <a:tab pos="439738" algn="l"/>
                <a:tab pos="536575" algn="l"/>
                <a:tab pos="711200" algn="l"/>
              </a:tabLst>
              <a:defRPr sz="2800">
                <a:solidFill>
                  <a:srgbClr val="0000CC"/>
                </a:solidFill>
                <a:latin typeface="Verdana" pitchFamily="34" charset="0"/>
                <a:ea typeface="SimSun" pitchFamily="2" charset="-122"/>
              </a:defRPr>
            </a:lvl4pPr>
            <a:lvl5pPr marL="2057400" indent="-228600" eaLnBrk="0" hangingPunct="0">
              <a:tabLst>
                <a:tab pos="439738" algn="l"/>
                <a:tab pos="536575" algn="l"/>
                <a:tab pos="711200" algn="l"/>
              </a:tabLst>
              <a:defRPr sz="2800">
                <a:solidFill>
                  <a:srgbClr val="0000CC"/>
                </a:solidFill>
                <a:latin typeface="Verdana" pitchFamily="34" charset="0"/>
                <a:ea typeface="SimSun" pitchFamily="2" charset="-122"/>
              </a:defRPr>
            </a:lvl5pPr>
            <a:lvl6pPr marL="2514600" indent="-228600" algn="ctr" eaLnBrk="0" fontAlgn="base" hangingPunct="0">
              <a:spcBef>
                <a:spcPct val="45000"/>
              </a:spcBef>
              <a:spcAft>
                <a:spcPct val="0"/>
              </a:spcAft>
              <a:buClr>
                <a:srgbClr val="FF0000"/>
              </a:buClr>
              <a:buFont typeface="Wingdings" pitchFamily="2" charset="2"/>
              <a:tabLst>
                <a:tab pos="439738" algn="l"/>
                <a:tab pos="536575" algn="l"/>
                <a:tab pos="711200" algn="l"/>
              </a:tabLst>
              <a:defRPr sz="2800">
                <a:solidFill>
                  <a:srgbClr val="0000CC"/>
                </a:solidFill>
                <a:latin typeface="Verdana" pitchFamily="34" charset="0"/>
                <a:ea typeface="SimSun" pitchFamily="2" charset="-122"/>
              </a:defRPr>
            </a:lvl6pPr>
            <a:lvl7pPr marL="2971800" indent="-228600" algn="ctr" eaLnBrk="0" fontAlgn="base" hangingPunct="0">
              <a:spcBef>
                <a:spcPct val="45000"/>
              </a:spcBef>
              <a:spcAft>
                <a:spcPct val="0"/>
              </a:spcAft>
              <a:buClr>
                <a:srgbClr val="FF0000"/>
              </a:buClr>
              <a:buFont typeface="Wingdings" pitchFamily="2" charset="2"/>
              <a:tabLst>
                <a:tab pos="439738" algn="l"/>
                <a:tab pos="536575" algn="l"/>
                <a:tab pos="711200" algn="l"/>
              </a:tabLst>
              <a:defRPr sz="2800">
                <a:solidFill>
                  <a:srgbClr val="0000CC"/>
                </a:solidFill>
                <a:latin typeface="Verdana" pitchFamily="34" charset="0"/>
                <a:ea typeface="SimSun" pitchFamily="2" charset="-122"/>
              </a:defRPr>
            </a:lvl7pPr>
            <a:lvl8pPr marL="3429000" indent="-228600" algn="ctr" eaLnBrk="0" fontAlgn="base" hangingPunct="0">
              <a:spcBef>
                <a:spcPct val="45000"/>
              </a:spcBef>
              <a:spcAft>
                <a:spcPct val="0"/>
              </a:spcAft>
              <a:buClr>
                <a:srgbClr val="FF0000"/>
              </a:buClr>
              <a:buFont typeface="Wingdings" pitchFamily="2" charset="2"/>
              <a:tabLst>
                <a:tab pos="439738" algn="l"/>
                <a:tab pos="536575" algn="l"/>
                <a:tab pos="711200" algn="l"/>
              </a:tabLst>
              <a:defRPr sz="2800">
                <a:solidFill>
                  <a:srgbClr val="0000CC"/>
                </a:solidFill>
                <a:latin typeface="Verdana" pitchFamily="34" charset="0"/>
                <a:ea typeface="SimSun" pitchFamily="2" charset="-122"/>
              </a:defRPr>
            </a:lvl8pPr>
            <a:lvl9pPr marL="3886200" indent="-228600" algn="ctr" eaLnBrk="0" fontAlgn="base" hangingPunct="0">
              <a:spcBef>
                <a:spcPct val="45000"/>
              </a:spcBef>
              <a:spcAft>
                <a:spcPct val="0"/>
              </a:spcAft>
              <a:buClr>
                <a:srgbClr val="FF0000"/>
              </a:buClr>
              <a:buFont typeface="Wingdings" pitchFamily="2" charset="2"/>
              <a:tabLst>
                <a:tab pos="439738" algn="l"/>
                <a:tab pos="536575" algn="l"/>
                <a:tab pos="711200" algn="l"/>
              </a:tabLst>
              <a:defRPr sz="2800">
                <a:solidFill>
                  <a:srgbClr val="0000CC"/>
                </a:solidFill>
                <a:latin typeface="Verdana" pitchFamily="34" charset="0"/>
                <a:ea typeface="SimSun" pitchFamily="2" charset="-122"/>
              </a:defRPr>
            </a:lvl9pPr>
          </a:lstStyle>
          <a:p>
            <a:pPr algn="ctr" eaLnBrk="1" hangingPunct="1">
              <a:spcBef>
                <a:spcPct val="50000"/>
              </a:spcBef>
            </a:pPr>
            <a:r>
              <a:rPr lang="fr-FR" sz="1600" b="1" i="1" u="sng" dirty="0">
                <a:solidFill>
                  <a:schemeClr val="accent5">
                    <a:lumMod val="50000"/>
                  </a:schemeClr>
                </a:solidFill>
                <a:latin typeface="Arial Narrow" panose="020B0606020202030204" pitchFamily="34" charset="0"/>
              </a:rPr>
              <a:t>Mrs. Hajar BEN AMEUR</a:t>
            </a:r>
          </a:p>
          <a:p>
            <a:pPr marL="0" algn="ctr" eaLnBrk="1" hangingPunct="1"/>
            <a:endParaRPr lang="fr-FR" sz="700" b="1" dirty="0">
              <a:solidFill>
                <a:schemeClr val="accent5">
                  <a:lumMod val="50000"/>
                </a:schemeClr>
              </a:solidFill>
              <a:latin typeface="Arial Narrow" panose="020B0606020202030204" pitchFamily="34" charset="0"/>
            </a:endParaRPr>
          </a:p>
          <a:p>
            <a:pPr algn="ctr" eaLnBrk="1" hangingPunct="1">
              <a:spcBef>
                <a:spcPts val="0"/>
              </a:spcBef>
            </a:pPr>
            <a:r>
              <a:rPr lang="fr-FR" sz="1600" b="1" dirty="0">
                <a:solidFill>
                  <a:srgbClr val="002060"/>
                </a:solidFill>
                <a:latin typeface="Arial Narrow" panose="020B0606020202030204" pitchFamily="34" charset="0"/>
              </a:rPr>
              <a:t>Head of Budget Performance Monitoring and </a:t>
            </a:r>
            <a:r>
              <a:rPr lang="fr-FR" sz="1600" b="1" dirty="0" err="1">
                <a:solidFill>
                  <a:srgbClr val="002060"/>
                </a:solidFill>
                <a:latin typeface="Arial Narrow" panose="020B0606020202030204" pitchFamily="34" charset="0"/>
              </a:rPr>
              <a:t>Gender</a:t>
            </a:r>
            <a:r>
              <a:rPr lang="fr-FR" sz="1600" b="1" dirty="0">
                <a:solidFill>
                  <a:srgbClr val="002060"/>
                </a:solidFill>
                <a:latin typeface="Arial Narrow" panose="020B0606020202030204" pitchFamily="34" charset="0"/>
              </a:rPr>
              <a:t>-responsive </a:t>
            </a:r>
            <a:r>
              <a:rPr lang="fr-FR" sz="1600" b="1" dirty="0" err="1">
                <a:solidFill>
                  <a:srgbClr val="002060"/>
                </a:solidFill>
                <a:latin typeface="Arial Narrow" panose="020B0606020202030204" pitchFamily="34" charset="0"/>
              </a:rPr>
              <a:t>Budgeting</a:t>
            </a:r>
            <a:endParaRPr lang="fr-FR" sz="1600" b="1" dirty="0">
              <a:solidFill>
                <a:srgbClr val="002060"/>
              </a:solidFill>
              <a:latin typeface="Arial Narrow" panose="020B0606020202030204" pitchFamily="34" charset="0"/>
            </a:endParaRPr>
          </a:p>
          <a:p>
            <a:pPr algn="ctr" eaLnBrk="1" hangingPunct="1">
              <a:spcBef>
                <a:spcPts val="0"/>
              </a:spcBef>
            </a:pPr>
            <a:endParaRPr lang="fr-FR" sz="1600" b="1" cap="small" dirty="0">
              <a:solidFill>
                <a:srgbClr val="002060"/>
              </a:solidFill>
              <a:latin typeface="Arial Narrow" panose="020B0606020202030204" pitchFamily="34" charset="0"/>
            </a:endParaRPr>
          </a:p>
          <a:p>
            <a:pPr algn="ctr" eaLnBrk="1" hangingPunct="1">
              <a:spcBef>
                <a:spcPts val="0"/>
              </a:spcBef>
            </a:pPr>
            <a:r>
              <a:rPr lang="en-ZA" sz="1600" b="1" i="1" cap="small" dirty="0">
                <a:solidFill>
                  <a:srgbClr val="002060"/>
                </a:solidFill>
                <a:latin typeface="Arial Narrow" panose="020B0606020202030204" pitchFamily="34" charset="0"/>
              </a:rPr>
              <a:t>Ministry of Finance</a:t>
            </a:r>
          </a:p>
          <a:p>
            <a:pPr algn="ctr" eaLnBrk="1" hangingPunct="1">
              <a:spcBef>
                <a:spcPts val="0"/>
              </a:spcBef>
            </a:pPr>
            <a:r>
              <a:rPr lang="en-ZA" sz="1600" b="1" i="1" cap="small" dirty="0">
                <a:solidFill>
                  <a:srgbClr val="002060"/>
                </a:solidFill>
                <a:latin typeface="Arial Narrow" panose="020B0606020202030204" pitchFamily="34" charset="0"/>
              </a:rPr>
              <a:t>Center of Excellence for Gender-Responsive Budgeting</a:t>
            </a:r>
            <a:endParaRPr lang="fr-FR" sz="1600" b="1" i="1" cap="small"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3825044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889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4099" name="Rectangle 3"/>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solidFill>
                <a:srgbClr val="000000"/>
              </a:solidFill>
            </a:endParaRPr>
          </a:p>
        </p:txBody>
      </p:sp>
      <p:sp>
        <p:nvSpPr>
          <p:cNvPr id="4102" name="Text Box 15"/>
          <p:cNvSpPr txBox="1">
            <a:spLocks noChangeArrowheads="1"/>
          </p:cNvSpPr>
          <p:nvPr/>
        </p:nvSpPr>
        <p:spPr bwMode="auto">
          <a:xfrm>
            <a:off x="4211638" y="64912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23" name="Carré corné 13"/>
          <p:cNvSpPr/>
          <p:nvPr/>
        </p:nvSpPr>
        <p:spPr>
          <a:xfrm>
            <a:off x="107504" y="116633"/>
            <a:ext cx="8964000" cy="432000"/>
          </a:xfrm>
          <a:prstGeom prst="snip2DiagRect">
            <a:avLst/>
          </a:prstGeom>
          <a:solidFill>
            <a:schemeClr val="accent5">
              <a:lumMod val="20000"/>
              <a:lumOff val="80000"/>
            </a:schemeClr>
          </a:solidFill>
          <a:ln w="76200">
            <a:noFill/>
          </a:ln>
          <a:effectLst>
            <a:outerShdw blurRad="50800" dist="38100" dir="2700000" algn="tl" rotWithShape="0">
              <a:prstClr val="black">
                <a:alpha val="40000"/>
              </a:prstClr>
            </a:outerShdw>
          </a:effectLst>
        </p:spPr>
        <p:txBody>
          <a:bodyPr wrap="square" anchor="ctr" anchorCtr="0">
            <a:noAutofit/>
          </a:bodyPr>
          <a:lstStyle/>
          <a:p>
            <a:pPr algn="ctr"/>
            <a:r>
              <a:rPr lang="fr-FR"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Grb: main persisting challenges</a:t>
            </a:r>
          </a:p>
        </p:txBody>
      </p:sp>
      <p:sp>
        <p:nvSpPr>
          <p:cNvPr id="24" name="Espace réservé du numéro de diapositive 1"/>
          <p:cNvSpPr>
            <a:spLocks noGrp="1"/>
          </p:cNvSpPr>
          <p:nvPr>
            <p:ph type="sldNum" sz="quarter" idx="12"/>
          </p:nvPr>
        </p:nvSpPr>
        <p:spPr>
          <a:xfrm>
            <a:off x="6902896" y="6502844"/>
            <a:ext cx="2133600" cy="365125"/>
          </a:xfrm>
        </p:spPr>
        <p:txBody>
          <a:bodyPr/>
          <a:lstStyle/>
          <a:p>
            <a:fld id="{CF4668DC-857F-487D-BFFA-8C0CA5037977}" type="slidenum">
              <a:rPr lang="fr-BE" b="1" smtClean="0">
                <a:latin typeface="Arial Narrow" panose="020B0606020202030204" pitchFamily="34" charset="0"/>
              </a:rPr>
              <a:pPr/>
              <a:t>10</a:t>
            </a:fld>
            <a:endParaRPr lang="fr-BE" b="1" dirty="0">
              <a:latin typeface="Arial Narrow" panose="020B0606020202030204" pitchFamily="34" charset="0"/>
            </a:endParaRPr>
          </a:p>
        </p:txBody>
      </p:sp>
      <p:grpSp>
        <p:nvGrpSpPr>
          <p:cNvPr id="9" name="Group 3">
            <a:extLst>
              <a:ext uri="{FF2B5EF4-FFF2-40B4-BE49-F238E27FC236}">
                <a16:creationId xmlns:a16="http://schemas.microsoft.com/office/drawing/2014/main" id="{70AB0A21-DF4C-0749-9A70-3332245633D6}"/>
              </a:ext>
            </a:extLst>
          </p:cNvPr>
          <p:cNvGrpSpPr/>
          <p:nvPr/>
        </p:nvGrpSpPr>
        <p:grpSpPr>
          <a:xfrm>
            <a:off x="107504" y="3042302"/>
            <a:ext cx="2568516" cy="1273103"/>
            <a:chOff x="288917" y="3503659"/>
            <a:chExt cx="2743200" cy="924037"/>
          </a:xfrm>
          <a:solidFill>
            <a:schemeClr val="tx2">
              <a:lumMod val="40000"/>
              <a:lumOff val="60000"/>
            </a:schemeClr>
          </a:solidFill>
        </p:grpSpPr>
        <p:sp>
          <p:nvSpPr>
            <p:cNvPr id="10" name="Rounded Rectangle 4">
              <a:extLst>
                <a:ext uri="{FF2B5EF4-FFF2-40B4-BE49-F238E27FC236}">
                  <a16:creationId xmlns:a16="http://schemas.microsoft.com/office/drawing/2014/main" id="{A003DD87-0208-B44C-A646-D77D8F50CB0A}"/>
                </a:ext>
              </a:extLst>
            </p:cNvPr>
            <p:cNvSpPr/>
            <p:nvPr/>
          </p:nvSpPr>
          <p:spPr>
            <a:xfrm>
              <a:off x="288917" y="3654188"/>
              <a:ext cx="2743200" cy="773508"/>
            </a:xfrm>
            <a:prstGeom prst="roundRect">
              <a:avLst/>
            </a:prstGeom>
            <a:grpFill/>
            <a:ln w="25400" cap="flat" cmpd="sng" algn="ctr">
              <a:noFill/>
              <a:prstDash val="solid"/>
            </a:ln>
            <a:effectLst/>
          </p:spPr>
          <p:txBody>
            <a:bodyPr rtlCol="0" anchor="ctr"/>
            <a:lstStyle/>
            <a:p>
              <a:pPr marL="0" marR="0" lvl="0" indent="0" defTabSz="1038067"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Helvetica"/>
              </a:endParaRPr>
            </a:p>
          </p:txBody>
        </p:sp>
        <p:sp>
          <p:nvSpPr>
            <p:cNvPr id="11" name="Content Placeholder 2">
              <a:extLst>
                <a:ext uri="{FF2B5EF4-FFF2-40B4-BE49-F238E27FC236}">
                  <a16:creationId xmlns:a16="http://schemas.microsoft.com/office/drawing/2014/main" id="{FEEE5BE0-57E4-1947-81B0-52E26F78E0C3}"/>
                </a:ext>
              </a:extLst>
            </p:cNvPr>
            <p:cNvSpPr txBox="1">
              <a:spLocks/>
            </p:cNvSpPr>
            <p:nvPr/>
          </p:nvSpPr>
          <p:spPr>
            <a:xfrm>
              <a:off x="397486" y="3678831"/>
              <a:ext cx="2195522" cy="463833"/>
            </a:xfrm>
            <a:prstGeom prst="rect">
              <a:avLst/>
            </a:prstGeom>
            <a:grpFill/>
          </p:spPr>
          <p:txBody>
            <a:bodyPr vert="horz" lIns="121920" tIns="60960" rIns="121920" bIns="60960" rtlCol="0">
              <a:noAutofit/>
            </a:bodyPr>
            <a:lstStyle>
              <a:defPPr>
                <a:defRPr lang="fr-FR"/>
              </a:defPPr>
              <a:lvl1pPr marL="0" indent="0" defTabSz="914400" eaLnBrk="1" latinLnBrk="0" hangingPunct="1">
                <a:spcBef>
                  <a:spcPct val="20000"/>
                </a:spcBef>
                <a:buFont typeface="Arial" pitchFamily="34" charset="0"/>
                <a:buNone/>
                <a:defRPr sz="1600" b="1">
                  <a:solidFill>
                    <a:schemeClr val="tx2"/>
                  </a:solidFill>
                  <a:latin typeface="Candara" panose="020E0502030303020204" pitchFamily="34" charset="0"/>
                  <a:cs typeface="+mn-cs"/>
                </a:defRPr>
              </a:lvl1pPr>
              <a:lvl2pPr marL="742950" indent="-285750" defTabSz="914400" eaLnBrk="1" latinLnBrk="0" hangingPunct="1">
                <a:spcBef>
                  <a:spcPct val="20000"/>
                </a:spcBef>
                <a:buFont typeface="Arial" pitchFamily="34" charset="0"/>
                <a:buChar char="–"/>
                <a:defRPr sz="1200">
                  <a:solidFill>
                    <a:schemeClr val="bg1">
                      <a:lumMod val="65000"/>
                    </a:schemeClr>
                  </a:solidFill>
                  <a:latin typeface="+mn-lt"/>
                  <a:cs typeface="+mn-cs"/>
                </a:defRPr>
              </a:lvl2pPr>
              <a:lvl3pPr marL="1143000" indent="-228600" defTabSz="914400" eaLnBrk="1" latinLnBrk="0" hangingPunct="1">
                <a:spcBef>
                  <a:spcPct val="20000"/>
                </a:spcBef>
                <a:buFont typeface="Arial" pitchFamily="34" charset="0"/>
                <a:buChar char="•"/>
                <a:defRPr sz="1100">
                  <a:solidFill>
                    <a:schemeClr val="bg1">
                      <a:lumMod val="65000"/>
                    </a:schemeClr>
                  </a:solidFill>
                  <a:latin typeface="+mn-lt"/>
                  <a:cs typeface="+mn-cs"/>
                </a:defRPr>
              </a:lvl3pPr>
              <a:lvl4pPr marL="1600200" indent="-228600" defTabSz="914400" eaLnBrk="1" latinLnBrk="0" hangingPunct="1">
                <a:spcBef>
                  <a:spcPct val="20000"/>
                </a:spcBef>
                <a:buFont typeface="Arial" pitchFamily="34" charset="0"/>
                <a:buChar char="–"/>
                <a:defRPr sz="1050">
                  <a:solidFill>
                    <a:schemeClr val="bg1">
                      <a:lumMod val="65000"/>
                    </a:schemeClr>
                  </a:solidFill>
                  <a:latin typeface="+mn-lt"/>
                  <a:cs typeface="+mn-cs"/>
                </a:defRPr>
              </a:lvl4pPr>
              <a:lvl5pPr marL="2057400" indent="-228600" defTabSz="914400" eaLnBrk="1" latinLnBrk="0" hangingPunct="1">
                <a:spcBef>
                  <a:spcPct val="20000"/>
                </a:spcBef>
                <a:buFont typeface="Arial" pitchFamily="34" charset="0"/>
                <a:buChar char="»"/>
                <a:defRPr sz="1050">
                  <a:solidFill>
                    <a:schemeClr val="bg1">
                      <a:lumMod val="65000"/>
                    </a:schemeClr>
                  </a:solidFill>
                  <a:latin typeface="+mn-lt"/>
                  <a:cs typeface="+mn-cs"/>
                </a:defRPr>
              </a:lvl5pPr>
              <a:lvl6pPr marL="2514600" indent="-228600" defTabSz="914400">
                <a:spcBef>
                  <a:spcPct val="20000"/>
                </a:spcBef>
                <a:buFont typeface="Arial" pitchFamily="34" charset="0"/>
                <a:buChar char="•"/>
                <a:defRPr sz="2000">
                  <a:latin typeface="+mn-lt"/>
                  <a:cs typeface="+mn-cs"/>
                </a:defRPr>
              </a:lvl6pPr>
              <a:lvl7pPr marL="2971800" indent="-228600" defTabSz="914400">
                <a:spcBef>
                  <a:spcPct val="20000"/>
                </a:spcBef>
                <a:buFont typeface="Arial" pitchFamily="34" charset="0"/>
                <a:buChar char="•"/>
                <a:defRPr sz="2000">
                  <a:latin typeface="+mn-lt"/>
                  <a:cs typeface="+mn-cs"/>
                </a:defRPr>
              </a:lvl7pPr>
              <a:lvl8pPr marL="3429000" indent="-228600" defTabSz="914400">
                <a:spcBef>
                  <a:spcPct val="20000"/>
                </a:spcBef>
                <a:buFont typeface="Arial" pitchFamily="34" charset="0"/>
                <a:buChar char="•"/>
                <a:defRPr sz="2000">
                  <a:latin typeface="+mn-lt"/>
                  <a:cs typeface="+mn-cs"/>
                </a:defRPr>
              </a:lvl8pPr>
              <a:lvl9pPr marL="3886200" indent="-228600" defTabSz="914400">
                <a:spcBef>
                  <a:spcPct val="20000"/>
                </a:spcBef>
                <a:buFont typeface="Arial" pitchFamily="34" charset="0"/>
                <a:buChar char="•"/>
                <a:defRPr sz="2000">
                  <a:latin typeface="+mn-lt"/>
                  <a:cs typeface="+mn-cs"/>
                </a:defRPr>
              </a:lvl9pPr>
            </a:lstStyle>
            <a:p>
              <a:pPr lvl="0" algn="ctr" fontAlgn="base">
                <a:spcAft>
                  <a:spcPct val="0"/>
                </a:spcAft>
              </a:pPr>
              <a:r>
                <a:rPr lang="fr-FR" sz="1500" u="sng" kern="0" dirty="0">
                  <a:solidFill>
                    <a:schemeClr val="accent4">
                      <a:lumMod val="50000"/>
                    </a:schemeClr>
                  </a:solidFill>
                </a:rPr>
                <a:t>A </a:t>
              </a:r>
              <a:r>
                <a:rPr lang="fr-FR" sz="1500" u="sng" kern="0" dirty="0" err="1">
                  <a:solidFill>
                    <a:schemeClr val="accent4">
                      <a:lumMod val="50000"/>
                    </a:schemeClr>
                  </a:solidFill>
                </a:rPr>
                <a:t>common</a:t>
              </a:r>
              <a:r>
                <a:rPr lang="fr-FR" sz="1500" u="sng" kern="0" dirty="0">
                  <a:solidFill>
                    <a:schemeClr val="accent4">
                      <a:lumMod val="50000"/>
                    </a:schemeClr>
                  </a:solidFill>
                </a:rPr>
                <a:t> </a:t>
              </a:r>
              <a:r>
                <a:rPr lang="fr-FR" sz="1500" u="sng" kern="0" dirty="0" err="1">
                  <a:solidFill>
                    <a:schemeClr val="accent4">
                      <a:lumMod val="50000"/>
                    </a:schemeClr>
                  </a:solidFill>
                </a:rPr>
                <a:t>understanding</a:t>
              </a:r>
              <a:r>
                <a:rPr lang="fr-FR" sz="1500" u="sng" kern="0" dirty="0">
                  <a:solidFill>
                    <a:schemeClr val="accent4">
                      <a:lumMod val="50000"/>
                    </a:schemeClr>
                  </a:solidFill>
                </a:rPr>
                <a:t> of GRB to </a:t>
              </a:r>
              <a:r>
                <a:rPr lang="fr-FR" sz="1500" u="sng" kern="0" dirty="0" err="1">
                  <a:solidFill>
                    <a:schemeClr val="accent4">
                      <a:lumMod val="50000"/>
                    </a:schemeClr>
                  </a:solidFill>
                </a:rPr>
                <a:t>be</a:t>
              </a:r>
              <a:r>
                <a:rPr lang="fr-FR" sz="1500" u="sng" kern="0" dirty="0">
                  <a:solidFill>
                    <a:schemeClr val="accent4">
                      <a:lumMod val="50000"/>
                    </a:schemeClr>
                  </a:solidFill>
                </a:rPr>
                <a:t> </a:t>
              </a:r>
              <a:r>
                <a:rPr lang="fr-FR" sz="1500" u="sng" kern="0" dirty="0" err="1">
                  <a:solidFill>
                    <a:schemeClr val="accent4">
                      <a:lumMod val="50000"/>
                    </a:schemeClr>
                  </a:solidFill>
                </a:rPr>
                <a:t>strengthened</a:t>
              </a:r>
              <a:endParaRPr lang="fr-FR" sz="1500" u="sng" kern="0" dirty="0">
                <a:solidFill>
                  <a:schemeClr val="accent4">
                    <a:lumMod val="50000"/>
                  </a:schemeClr>
                </a:solidFill>
              </a:endParaRPr>
            </a:p>
          </p:txBody>
        </p:sp>
        <p:sp>
          <p:nvSpPr>
            <p:cNvPr id="12" name="Isosceles Triangle 6">
              <a:extLst>
                <a:ext uri="{FF2B5EF4-FFF2-40B4-BE49-F238E27FC236}">
                  <a16:creationId xmlns:a16="http://schemas.microsoft.com/office/drawing/2014/main" id="{1586EEA5-90BE-9341-A529-457D89922317}"/>
                </a:ext>
              </a:extLst>
            </p:cNvPr>
            <p:cNvSpPr/>
            <p:nvPr/>
          </p:nvSpPr>
          <p:spPr>
            <a:xfrm>
              <a:off x="1484937" y="3503659"/>
              <a:ext cx="203200" cy="175172"/>
            </a:xfrm>
            <a:prstGeom prst="triangle">
              <a:avLst/>
            </a:prstGeom>
            <a:grpFill/>
            <a:ln w="25400" cap="flat" cmpd="sng" algn="ctr">
              <a:noFill/>
              <a:prstDash val="solid"/>
            </a:ln>
            <a:effectLst/>
          </p:spPr>
          <p:txBody>
            <a:bodyPr rtlCol="0" anchor="ctr"/>
            <a:lstStyle/>
            <a:p>
              <a:pPr marL="0" marR="0" lvl="0" indent="0" defTabSz="1038067"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Helvetica"/>
              </a:endParaRPr>
            </a:p>
          </p:txBody>
        </p:sp>
      </p:grpSp>
      <p:grpSp>
        <p:nvGrpSpPr>
          <p:cNvPr id="13" name="Group 7">
            <a:extLst>
              <a:ext uri="{FF2B5EF4-FFF2-40B4-BE49-F238E27FC236}">
                <a16:creationId xmlns:a16="http://schemas.microsoft.com/office/drawing/2014/main" id="{FD1EE37A-8081-714F-96E0-9544C09BFF0F}"/>
              </a:ext>
            </a:extLst>
          </p:cNvPr>
          <p:cNvGrpSpPr/>
          <p:nvPr/>
        </p:nvGrpSpPr>
        <p:grpSpPr>
          <a:xfrm>
            <a:off x="2698093" y="3226972"/>
            <a:ext cx="2810011" cy="1316515"/>
            <a:chOff x="3567527" y="3703235"/>
            <a:chExt cx="2743200" cy="921028"/>
          </a:xfrm>
          <a:solidFill>
            <a:schemeClr val="tx2">
              <a:lumMod val="40000"/>
              <a:lumOff val="60000"/>
            </a:schemeClr>
          </a:solidFill>
        </p:grpSpPr>
        <p:sp>
          <p:nvSpPr>
            <p:cNvPr id="14" name="Rounded Rectangle 8">
              <a:extLst>
                <a:ext uri="{FF2B5EF4-FFF2-40B4-BE49-F238E27FC236}">
                  <a16:creationId xmlns:a16="http://schemas.microsoft.com/office/drawing/2014/main" id="{CCCB14B3-4BD0-C84F-89C8-3A51C9910B32}"/>
                </a:ext>
              </a:extLst>
            </p:cNvPr>
            <p:cNvSpPr/>
            <p:nvPr/>
          </p:nvSpPr>
          <p:spPr>
            <a:xfrm>
              <a:off x="3567527" y="3703235"/>
              <a:ext cx="2743200" cy="745566"/>
            </a:xfrm>
            <a:prstGeom prst="roundRect">
              <a:avLst/>
            </a:prstGeom>
            <a:grpFill/>
            <a:ln w="25400" cap="flat" cmpd="sng" algn="ctr">
              <a:noFill/>
              <a:prstDash val="solid"/>
            </a:ln>
            <a:effectLst/>
          </p:spPr>
          <p:txBody>
            <a:bodyPr rtlCol="0" anchor="ctr"/>
            <a:lstStyle/>
            <a:p>
              <a:pPr marL="0" marR="0" lvl="0" indent="0" algn="ctr" defTabSz="1038067"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Helvetica"/>
              </a:endParaRPr>
            </a:p>
          </p:txBody>
        </p:sp>
        <p:sp>
          <p:nvSpPr>
            <p:cNvPr id="15" name="Content Placeholder 2">
              <a:extLst>
                <a:ext uri="{FF2B5EF4-FFF2-40B4-BE49-F238E27FC236}">
                  <a16:creationId xmlns:a16="http://schemas.microsoft.com/office/drawing/2014/main" id="{81B847A4-7810-4746-B06F-4C8E8A78EB9D}"/>
                </a:ext>
              </a:extLst>
            </p:cNvPr>
            <p:cNvSpPr txBox="1">
              <a:spLocks/>
            </p:cNvSpPr>
            <p:nvPr/>
          </p:nvSpPr>
          <p:spPr>
            <a:xfrm>
              <a:off x="3617787" y="3733789"/>
              <a:ext cx="2533329" cy="536857"/>
            </a:xfrm>
            <a:prstGeom prst="rect">
              <a:avLst/>
            </a:prstGeom>
            <a:grpFill/>
          </p:spPr>
          <p:txBody>
            <a:bodyPr vert="horz" lIns="121920" tIns="60960" rIns="121920" bIns="60960" rtlCol="0">
              <a:noAutofit/>
            </a:bodyPr>
            <a:lstStyle>
              <a:defPPr>
                <a:defRPr lang="fr-FR"/>
              </a:defPPr>
              <a:lvl1pPr marL="0" indent="0" defTabSz="914400" eaLnBrk="1" latinLnBrk="0" hangingPunct="1">
                <a:spcBef>
                  <a:spcPct val="20000"/>
                </a:spcBef>
                <a:buFont typeface="Arial" pitchFamily="34" charset="0"/>
                <a:buNone/>
                <a:defRPr sz="1600" b="1">
                  <a:solidFill>
                    <a:schemeClr val="tx2"/>
                  </a:solidFill>
                  <a:latin typeface="Candara" panose="020E0502030303020204" pitchFamily="34" charset="0"/>
                  <a:cs typeface="+mn-cs"/>
                </a:defRPr>
              </a:lvl1pPr>
              <a:lvl2pPr marL="742950" indent="-285750" defTabSz="914400" eaLnBrk="1" latinLnBrk="0" hangingPunct="1">
                <a:spcBef>
                  <a:spcPct val="20000"/>
                </a:spcBef>
                <a:buFont typeface="Arial" pitchFamily="34" charset="0"/>
                <a:buChar char="–"/>
                <a:defRPr sz="1200">
                  <a:solidFill>
                    <a:schemeClr val="bg1">
                      <a:lumMod val="65000"/>
                    </a:schemeClr>
                  </a:solidFill>
                  <a:latin typeface="+mn-lt"/>
                  <a:cs typeface="+mn-cs"/>
                </a:defRPr>
              </a:lvl2pPr>
              <a:lvl3pPr marL="1143000" indent="-228600" defTabSz="914400" eaLnBrk="1" latinLnBrk="0" hangingPunct="1">
                <a:spcBef>
                  <a:spcPct val="20000"/>
                </a:spcBef>
                <a:buFont typeface="Arial" pitchFamily="34" charset="0"/>
                <a:buChar char="•"/>
                <a:defRPr sz="1100">
                  <a:solidFill>
                    <a:schemeClr val="bg1">
                      <a:lumMod val="65000"/>
                    </a:schemeClr>
                  </a:solidFill>
                  <a:latin typeface="+mn-lt"/>
                  <a:cs typeface="+mn-cs"/>
                </a:defRPr>
              </a:lvl3pPr>
              <a:lvl4pPr marL="1600200" indent="-228600" defTabSz="914400" eaLnBrk="1" latinLnBrk="0" hangingPunct="1">
                <a:spcBef>
                  <a:spcPct val="20000"/>
                </a:spcBef>
                <a:buFont typeface="Arial" pitchFamily="34" charset="0"/>
                <a:buChar char="–"/>
                <a:defRPr sz="1050">
                  <a:solidFill>
                    <a:schemeClr val="bg1">
                      <a:lumMod val="65000"/>
                    </a:schemeClr>
                  </a:solidFill>
                  <a:latin typeface="+mn-lt"/>
                  <a:cs typeface="+mn-cs"/>
                </a:defRPr>
              </a:lvl4pPr>
              <a:lvl5pPr marL="2057400" indent="-228600" defTabSz="914400" eaLnBrk="1" latinLnBrk="0" hangingPunct="1">
                <a:spcBef>
                  <a:spcPct val="20000"/>
                </a:spcBef>
                <a:buFont typeface="Arial" pitchFamily="34" charset="0"/>
                <a:buChar char="»"/>
                <a:defRPr sz="1050">
                  <a:solidFill>
                    <a:schemeClr val="bg1">
                      <a:lumMod val="65000"/>
                    </a:schemeClr>
                  </a:solidFill>
                  <a:latin typeface="+mn-lt"/>
                  <a:cs typeface="+mn-cs"/>
                </a:defRPr>
              </a:lvl5pPr>
              <a:lvl6pPr marL="2514600" indent="-228600" defTabSz="914400">
                <a:spcBef>
                  <a:spcPct val="20000"/>
                </a:spcBef>
                <a:buFont typeface="Arial" pitchFamily="34" charset="0"/>
                <a:buChar char="•"/>
                <a:defRPr sz="2000">
                  <a:latin typeface="+mn-lt"/>
                  <a:cs typeface="+mn-cs"/>
                </a:defRPr>
              </a:lvl6pPr>
              <a:lvl7pPr marL="2971800" indent="-228600" defTabSz="914400">
                <a:spcBef>
                  <a:spcPct val="20000"/>
                </a:spcBef>
                <a:buFont typeface="Arial" pitchFamily="34" charset="0"/>
                <a:buChar char="•"/>
                <a:defRPr sz="2000">
                  <a:latin typeface="+mn-lt"/>
                  <a:cs typeface="+mn-cs"/>
                </a:defRPr>
              </a:lvl7pPr>
              <a:lvl8pPr marL="3429000" indent="-228600" defTabSz="914400">
                <a:spcBef>
                  <a:spcPct val="20000"/>
                </a:spcBef>
                <a:buFont typeface="Arial" pitchFamily="34" charset="0"/>
                <a:buChar char="•"/>
                <a:defRPr sz="2000">
                  <a:latin typeface="+mn-lt"/>
                  <a:cs typeface="+mn-cs"/>
                </a:defRPr>
              </a:lvl8pPr>
              <a:lvl9pPr marL="3886200" indent="-228600" defTabSz="914400">
                <a:spcBef>
                  <a:spcPct val="20000"/>
                </a:spcBef>
                <a:buFont typeface="Arial" pitchFamily="34" charset="0"/>
                <a:buChar char="•"/>
                <a:defRPr sz="2000">
                  <a:latin typeface="+mn-lt"/>
                  <a:cs typeface="+mn-cs"/>
                </a:defRPr>
              </a:lvl9pPr>
            </a:lstStyle>
            <a:p>
              <a:pPr lvl="0" algn="ctr" fontAlgn="base">
                <a:spcAft>
                  <a:spcPct val="0"/>
                </a:spcAft>
              </a:pPr>
              <a:r>
                <a:rPr lang="en-ZA" sz="1500" u="sng" kern="0" dirty="0">
                  <a:solidFill>
                    <a:schemeClr val="accent4">
                      <a:lumMod val="50000"/>
                    </a:schemeClr>
                  </a:solidFill>
                </a:rPr>
                <a:t>Use of sectoral gender assessments to be systematised</a:t>
              </a:r>
              <a:endParaRPr lang="fr-FR" sz="1500" u="sng" kern="0" dirty="0">
                <a:solidFill>
                  <a:schemeClr val="accent4">
                    <a:lumMod val="50000"/>
                  </a:schemeClr>
                </a:solidFill>
              </a:endParaRPr>
            </a:p>
          </p:txBody>
        </p:sp>
        <p:sp>
          <p:nvSpPr>
            <p:cNvPr id="16" name="Isosceles Triangle 10">
              <a:extLst>
                <a:ext uri="{FF2B5EF4-FFF2-40B4-BE49-F238E27FC236}">
                  <a16:creationId xmlns:a16="http://schemas.microsoft.com/office/drawing/2014/main" id="{5B454869-0AED-7048-BDB2-A17A49FE9E23}"/>
                </a:ext>
              </a:extLst>
            </p:cNvPr>
            <p:cNvSpPr/>
            <p:nvPr/>
          </p:nvSpPr>
          <p:spPr>
            <a:xfrm flipV="1">
              <a:off x="4764216" y="4449091"/>
              <a:ext cx="203200" cy="175172"/>
            </a:xfrm>
            <a:prstGeom prst="triangle">
              <a:avLst/>
            </a:prstGeom>
            <a:grpFill/>
            <a:ln w="25400" cap="flat" cmpd="sng" algn="ctr">
              <a:noFill/>
              <a:prstDash val="solid"/>
            </a:ln>
            <a:effectLst/>
          </p:spPr>
          <p:txBody>
            <a:bodyPr rtlCol="0" anchor="ctr"/>
            <a:lstStyle/>
            <a:p>
              <a:pPr marL="0" marR="0" lvl="0" indent="0" algn="ctr" defTabSz="1038067"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Helvetica"/>
              </a:endParaRPr>
            </a:p>
          </p:txBody>
        </p:sp>
      </p:grpSp>
      <p:grpSp>
        <p:nvGrpSpPr>
          <p:cNvPr id="17" name="Group 11">
            <a:extLst>
              <a:ext uri="{FF2B5EF4-FFF2-40B4-BE49-F238E27FC236}">
                <a16:creationId xmlns:a16="http://schemas.microsoft.com/office/drawing/2014/main" id="{8835F16C-F871-E142-8BE9-D93E8BB3A4B6}"/>
              </a:ext>
            </a:extLst>
          </p:cNvPr>
          <p:cNvGrpSpPr/>
          <p:nvPr/>
        </p:nvGrpSpPr>
        <p:grpSpPr>
          <a:xfrm>
            <a:off x="5540224" y="2962586"/>
            <a:ext cx="3568280" cy="1312751"/>
            <a:chOff x="6039794" y="3515527"/>
            <a:chExt cx="3463280" cy="918396"/>
          </a:xfrm>
          <a:solidFill>
            <a:schemeClr val="tx2">
              <a:lumMod val="40000"/>
              <a:lumOff val="60000"/>
            </a:schemeClr>
          </a:solidFill>
        </p:grpSpPr>
        <p:sp>
          <p:nvSpPr>
            <p:cNvPr id="18" name="Rounded Rectangle 12">
              <a:extLst>
                <a:ext uri="{FF2B5EF4-FFF2-40B4-BE49-F238E27FC236}">
                  <a16:creationId xmlns:a16="http://schemas.microsoft.com/office/drawing/2014/main" id="{5F277F89-F74C-6B4E-800C-59057805B646}"/>
                </a:ext>
              </a:extLst>
            </p:cNvPr>
            <p:cNvSpPr/>
            <p:nvPr/>
          </p:nvSpPr>
          <p:spPr>
            <a:xfrm>
              <a:off x="6039794" y="3688356"/>
              <a:ext cx="3463280" cy="745567"/>
            </a:xfrm>
            <a:prstGeom prst="roundRect">
              <a:avLst/>
            </a:prstGeom>
            <a:grpFill/>
            <a:ln w="25400" cap="flat" cmpd="sng" algn="ctr">
              <a:noFill/>
              <a:prstDash val="solid"/>
            </a:ln>
            <a:effectLst/>
          </p:spPr>
          <p:txBody>
            <a:bodyPr rtlCol="0" anchor="ctr"/>
            <a:lstStyle/>
            <a:p>
              <a:pPr marL="0" marR="0" lvl="0" indent="0" defTabSz="1038067"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Helvetica"/>
              </a:endParaRPr>
            </a:p>
          </p:txBody>
        </p:sp>
        <p:sp>
          <p:nvSpPr>
            <p:cNvPr id="19" name="Content Placeholder 2">
              <a:extLst>
                <a:ext uri="{FF2B5EF4-FFF2-40B4-BE49-F238E27FC236}">
                  <a16:creationId xmlns:a16="http://schemas.microsoft.com/office/drawing/2014/main" id="{DD3C5F42-99B8-C54E-886F-45FAEA97264B}"/>
                </a:ext>
              </a:extLst>
            </p:cNvPr>
            <p:cNvSpPr txBox="1">
              <a:spLocks/>
            </p:cNvSpPr>
            <p:nvPr/>
          </p:nvSpPr>
          <p:spPr>
            <a:xfrm>
              <a:off x="6216383" y="3690694"/>
              <a:ext cx="3286691" cy="448737"/>
            </a:xfrm>
            <a:prstGeom prst="rect">
              <a:avLst/>
            </a:prstGeom>
            <a:grpFill/>
          </p:spPr>
          <p:txBody>
            <a:bodyPr vert="horz" lIns="121920" tIns="60960" rIns="121920" bIns="60960" rtlCol="0">
              <a:noAutofit/>
            </a:bodyPr>
            <a:lstStyle>
              <a:defPPr>
                <a:defRPr lang="fr-FR"/>
              </a:defPPr>
              <a:lvl1pPr marL="0" indent="0" defTabSz="914400" eaLnBrk="1" latinLnBrk="0" hangingPunct="1">
                <a:spcBef>
                  <a:spcPct val="20000"/>
                </a:spcBef>
                <a:buFont typeface="Arial" pitchFamily="34" charset="0"/>
                <a:buNone/>
                <a:defRPr sz="1600" b="1">
                  <a:solidFill>
                    <a:schemeClr val="tx2"/>
                  </a:solidFill>
                  <a:latin typeface="Candara" panose="020E0502030303020204" pitchFamily="34" charset="0"/>
                  <a:cs typeface="+mn-cs"/>
                </a:defRPr>
              </a:lvl1pPr>
              <a:lvl2pPr marL="742950" indent="-285750" defTabSz="914400" eaLnBrk="1" latinLnBrk="0" hangingPunct="1">
                <a:spcBef>
                  <a:spcPct val="20000"/>
                </a:spcBef>
                <a:buFont typeface="Arial" pitchFamily="34" charset="0"/>
                <a:buChar char="–"/>
                <a:defRPr sz="1200">
                  <a:solidFill>
                    <a:schemeClr val="bg1">
                      <a:lumMod val="65000"/>
                    </a:schemeClr>
                  </a:solidFill>
                  <a:latin typeface="+mn-lt"/>
                  <a:cs typeface="+mn-cs"/>
                </a:defRPr>
              </a:lvl2pPr>
              <a:lvl3pPr marL="1143000" indent="-228600" defTabSz="914400" eaLnBrk="1" latinLnBrk="0" hangingPunct="1">
                <a:spcBef>
                  <a:spcPct val="20000"/>
                </a:spcBef>
                <a:buFont typeface="Arial" pitchFamily="34" charset="0"/>
                <a:buChar char="•"/>
                <a:defRPr sz="1100">
                  <a:solidFill>
                    <a:schemeClr val="bg1">
                      <a:lumMod val="65000"/>
                    </a:schemeClr>
                  </a:solidFill>
                  <a:latin typeface="+mn-lt"/>
                  <a:cs typeface="+mn-cs"/>
                </a:defRPr>
              </a:lvl3pPr>
              <a:lvl4pPr marL="1600200" indent="-228600" defTabSz="914400" eaLnBrk="1" latinLnBrk="0" hangingPunct="1">
                <a:spcBef>
                  <a:spcPct val="20000"/>
                </a:spcBef>
                <a:buFont typeface="Arial" pitchFamily="34" charset="0"/>
                <a:buChar char="–"/>
                <a:defRPr sz="1050">
                  <a:solidFill>
                    <a:schemeClr val="bg1">
                      <a:lumMod val="65000"/>
                    </a:schemeClr>
                  </a:solidFill>
                  <a:latin typeface="+mn-lt"/>
                  <a:cs typeface="+mn-cs"/>
                </a:defRPr>
              </a:lvl4pPr>
              <a:lvl5pPr marL="2057400" indent="-228600" defTabSz="914400" eaLnBrk="1" latinLnBrk="0" hangingPunct="1">
                <a:spcBef>
                  <a:spcPct val="20000"/>
                </a:spcBef>
                <a:buFont typeface="Arial" pitchFamily="34" charset="0"/>
                <a:buChar char="»"/>
                <a:defRPr sz="1050">
                  <a:solidFill>
                    <a:schemeClr val="bg1">
                      <a:lumMod val="65000"/>
                    </a:schemeClr>
                  </a:solidFill>
                  <a:latin typeface="+mn-lt"/>
                  <a:cs typeface="+mn-cs"/>
                </a:defRPr>
              </a:lvl5pPr>
              <a:lvl6pPr marL="2514600" indent="-228600" defTabSz="914400">
                <a:spcBef>
                  <a:spcPct val="20000"/>
                </a:spcBef>
                <a:buFont typeface="Arial" pitchFamily="34" charset="0"/>
                <a:buChar char="•"/>
                <a:defRPr sz="2000">
                  <a:latin typeface="+mn-lt"/>
                  <a:cs typeface="+mn-cs"/>
                </a:defRPr>
              </a:lvl6pPr>
              <a:lvl7pPr marL="2971800" indent="-228600" defTabSz="914400">
                <a:spcBef>
                  <a:spcPct val="20000"/>
                </a:spcBef>
                <a:buFont typeface="Arial" pitchFamily="34" charset="0"/>
                <a:buChar char="•"/>
                <a:defRPr sz="2000">
                  <a:latin typeface="+mn-lt"/>
                  <a:cs typeface="+mn-cs"/>
                </a:defRPr>
              </a:lvl7pPr>
              <a:lvl8pPr marL="3429000" indent="-228600" defTabSz="914400">
                <a:spcBef>
                  <a:spcPct val="20000"/>
                </a:spcBef>
                <a:buFont typeface="Arial" pitchFamily="34" charset="0"/>
                <a:buChar char="•"/>
                <a:defRPr sz="2000">
                  <a:latin typeface="+mn-lt"/>
                  <a:cs typeface="+mn-cs"/>
                </a:defRPr>
              </a:lvl8pPr>
              <a:lvl9pPr marL="3886200" indent="-228600" defTabSz="914400">
                <a:spcBef>
                  <a:spcPct val="20000"/>
                </a:spcBef>
                <a:buFont typeface="Arial" pitchFamily="34" charset="0"/>
                <a:buChar char="•"/>
                <a:defRPr sz="2000">
                  <a:latin typeface="+mn-lt"/>
                  <a:cs typeface="+mn-cs"/>
                </a:defRPr>
              </a:lvl9pPr>
            </a:lstStyle>
            <a:p>
              <a:pPr lvl="0" algn="ctr" fontAlgn="base">
                <a:spcAft>
                  <a:spcPct val="0"/>
                </a:spcAft>
              </a:pPr>
              <a:r>
                <a:rPr lang="en-ZA" sz="1500" u="sng" kern="0" dirty="0">
                  <a:solidFill>
                    <a:schemeClr val="accent4">
                      <a:lumMod val="50000"/>
                    </a:schemeClr>
                  </a:solidFill>
                </a:rPr>
                <a:t>An adoption of a "top-down and bottom-up" process for the </a:t>
              </a:r>
              <a:r>
                <a:rPr lang="en-ZA" sz="1500" u="sng" kern="0" dirty="0" err="1">
                  <a:solidFill>
                    <a:schemeClr val="accent4">
                      <a:lumMod val="50000"/>
                    </a:schemeClr>
                  </a:solidFill>
                </a:rPr>
                <a:t>genderisation</a:t>
              </a:r>
              <a:r>
                <a:rPr lang="en-ZA" sz="1500" u="sng" kern="0" dirty="0">
                  <a:solidFill>
                    <a:schemeClr val="accent4">
                      <a:lumMod val="50000"/>
                    </a:schemeClr>
                  </a:solidFill>
                </a:rPr>
                <a:t> of the results-chains to be allocated</a:t>
              </a:r>
              <a:endParaRPr lang="fr-FR" sz="1500" u="sng" kern="0" dirty="0">
                <a:solidFill>
                  <a:schemeClr val="accent4">
                    <a:lumMod val="50000"/>
                  </a:schemeClr>
                </a:solidFill>
              </a:endParaRPr>
            </a:p>
          </p:txBody>
        </p:sp>
        <p:sp>
          <p:nvSpPr>
            <p:cNvPr id="20" name="Isosceles Triangle 14">
              <a:extLst>
                <a:ext uri="{FF2B5EF4-FFF2-40B4-BE49-F238E27FC236}">
                  <a16:creationId xmlns:a16="http://schemas.microsoft.com/office/drawing/2014/main" id="{E55BFFA9-DAA3-6049-BCC4-FA25AFCDBD68}"/>
                </a:ext>
              </a:extLst>
            </p:cNvPr>
            <p:cNvSpPr/>
            <p:nvPr/>
          </p:nvSpPr>
          <p:spPr>
            <a:xfrm>
              <a:off x="7225327" y="3515527"/>
              <a:ext cx="203200" cy="175172"/>
            </a:xfrm>
            <a:prstGeom prst="triangle">
              <a:avLst/>
            </a:prstGeom>
            <a:grpFill/>
            <a:ln w="25400" cap="flat" cmpd="sng" algn="ctr">
              <a:noFill/>
              <a:prstDash val="solid"/>
            </a:ln>
            <a:effectLst/>
          </p:spPr>
          <p:txBody>
            <a:bodyPr rtlCol="0" anchor="ctr"/>
            <a:lstStyle/>
            <a:p>
              <a:pPr marL="0" marR="0" lvl="0" indent="0" defTabSz="1038067"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Helvetica"/>
              </a:endParaRPr>
            </a:p>
          </p:txBody>
        </p:sp>
      </p:grpSp>
      <p:cxnSp>
        <p:nvCxnSpPr>
          <p:cNvPr id="21" name="Straight Connector 15">
            <a:extLst>
              <a:ext uri="{FF2B5EF4-FFF2-40B4-BE49-F238E27FC236}">
                <a16:creationId xmlns:a16="http://schemas.microsoft.com/office/drawing/2014/main" id="{E283807A-22B0-644D-832F-78D9A5D4C389}"/>
              </a:ext>
            </a:extLst>
          </p:cNvPr>
          <p:cNvCxnSpPr/>
          <p:nvPr/>
        </p:nvCxnSpPr>
        <p:spPr>
          <a:xfrm flipH="1" flipV="1">
            <a:off x="785659" y="2683707"/>
            <a:ext cx="545981" cy="372701"/>
          </a:xfrm>
          <a:prstGeom prst="line">
            <a:avLst/>
          </a:prstGeom>
          <a:ln>
            <a:tailEnd type="oval"/>
          </a:ln>
        </p:spPr>
        <p:style>
          <a:lnRef idx="1">
            <a:schemeClr val="accent4"/>
          </a:lnRef>
          <a:fillRef idx="0">
            <a:schemeClr val="accent4"/>
          </a:fillRef>
          <a:effectRef idx="0">
            <a:schemeClr val="accent4"/>
          </a:effectRef>
          <a:fontRef idx="minor">
            <a:schemeClr val="tx1"/>
          </a:fontRef>
        </p:style>
      </p:cxnSp>
      <p:sp>
        <p:nvSpPr>
          <p:cNvPr id="26" name="Rectangle 25">
            <a:extLst>
              <a:ext uri="{FF2B5EF4-FFF2-40B4-BE49-F238E27FC236}">
                <a16:creationId xmlns:a16="http://schemas.microsoft.com/office/drawing/2014/main" id="{81161962-4BC6-7C4F-81C1-A24754D4F2F2}"/>
              </a:ext>
            </a:extLst>
          </p:cNvPr>
          <p:cNvSpPr/>
          <p:nvPr/>
        </p:nvSpPr>
        <p:spPr>
          <a:xfrm>
            <a:off x="182730" y="1318409"/>
            <a:ext cx="3525174" cy="1015663"/>
          </a:xfrm>
          <a:prstGeom prst="rect">
            <a:avLst/>
          </a:prstGeom>
        </p:spPr>
        <p:txBody>
          <a:bodyPr wrap="square">
            <a:spAutoFit/>
          </a:bodyPr>
          <a:lstStyle/>
          <a:p>
            <a:pPr algn="just"/>
            <a:r>
              <a:rPr lang="en-ZA" sz="1500" dirty="0">
                <a:solidFill>
                  <a:srgbClr val="000000"/>
                </a:solidFill>
                <a:latin typeface="Candara" panose="020E0502030303020204" pitchFamily="34" charset="0"/>
                <a:ea typeface="Calibri"/>
                <a:cs typeface="Calibri"/>
              </a:rPr>
              <a:t>Concepts related to gender equality in general and GRB in particular, are not yet fully understood in a harmonised way by ministerial departments…</a:t>
            </a:r>
            <a:endParaRPr lang="fr-FR" sz="1500" dirty="0">
              <a:latin typeface="Candara" panose="020E0502030303020204" pitchFamily="34" charset="0"/>
            </a:endParaRPr>
          </a:p>
        </p:txBody>
      </p:sp>
      <p:sp>
        <p:nvSpPr>
          <p:cNvPr id="27" name="Rectangle 26">
            <a:extLst>
              <a:ext uri="{FF2B5EF4-FFF2-40B4-BE49-F238E27FC236}">
                <a16:creationId xmlns:a16="http://schemas.microsoft.com/office/drawing/2014/main" id="{30E60DDB-59E2-184F-B78C-CE28EDC4ECB2}"/>
              </a:ext>
            </a:extLst>
          </p:cNvPr>
          <p:cNvSpPr/>
          <p:nvPr/>
        </p:nvSpPr>
        <p:spPr>
          <a:xfrm>
            <a:off x="2370028" y="5099700"/>
            <a:ext cx="3688883" cy="1569660"/>
          </a:xfrm>
          <a:prstGeom prst="rect">
            <a:avLst/>
          </a:prstGeom>
        </p:spPr>
        <p:txBody>
          <a:bodyPr wrap="square">
            <a:spAutoFit/>
          </a:bodyPr>
          <a:lstStyle/>
          <a:p>
            <a:pPr algn="ctr"/>
            <a:r>
              <a:rPr lang="en-ZA" sz="1600" dirty="0">
                <a:solidFill>
                  <a:srgbClr val="000000"/>
                </a:solidFill>
                <a:latin typeface="Candara" panose="020E0502030303020204" pitchFamily="34" charset="0"/>
                <a:ea typeface="Calibri"/>
                <a:cs typeface="Calibri"/>
              </a:rPr>
              <a:t>Gender analysis is an essential prerequisite for any action aimed at promoting gender equality;</a:t>
            </a:r>
          </a:p>
          <a:p>
            <a:pPr algn="ctr"/>
            <a:r>
              <a:rPr lang="en-ZA" sz="1600" dirty="0">
                <a:solidFill>
                  <a:srgbClr val="000000"/>
                </a:solidFill>
                <a:latin typeface="Candara" panose="020E0502030303020204" pitchFamily="34" charset="0"/>
                <a:ea typeface="Calibri"/>
                <a:cs typeface="Calibri"/>
              </a:rPr>
              <a:t>The availability and analysis of gender-sensitive data are challenging for some sectors ...</a:t>
            </a:r>
            <a:endParaRPr lang="fr-FR" sz="1600" dirty="0">
              <a:solidFill>
                <a:srgbClr val="000000"/>
              </a:solidFill>
              <a:latin typeface="Candara" panose="020E0502030303020204" pitchFamily="34" charset="0"/>
              <a:ea typeface="Calibri"/>
              <a:cs typeface="Calibri"/>
            </a:endParaRPr>
          </a:p>
        </p:txBody>
      </p:sp>
      <p:cxnSp>
        <p:nvCxnSpPr>
          <p:cNvPr id="28" name="Straight Connector 15">
            <a:extLst>
              <a:ext uri="{FF2B5EF4-FFF2-40B4-BE49-F238E27FC236}">
                <a16:creationId xmlns:a16="http://schemas.microsoft.com/office/drawing/2014/main" id="{4DA4F389-7EF9-544D-AC5D-EE08EC88D9A3}"/>
              </a:ext>
            </a:extLst>
          </p:cNvPr>
          <p:cNvCxnSpPr>
            <a:cxnSpLocks/>
            <a:stCxn id="16" idx="0"/>
          </p:cNvCxnSpPr>
          <p:nvPr/>
        </p:nvCxnSpPr>
        <p:spPr>
          <a:xfrm flipH="1">
            <a:off x="3617951" y="4543487"/>
            <a:ext cx="410052" cy="321750"/>
          </a:xfrm>
          <a:prstGeom prst="line">
            <a:avLst/>
          </a:prstGeom>
          <a:ln>
            <a:tailEnd type="oval"/>
          </a:ln>
        </p:spPr>
        <p:style>
          <a:lnRef idx="1">
            <a:schemeClr val="accent4"/>
          </a:lnRef>
          <a:fillRef idx="0">
            <a:schemeClr val="accent4"/>
          </a:fillRef>
          <a:effectRef idx="0">
            <a:schemeClr val="accent4"/>
          </a:effectRef>
          <a:fontRef idx="minor">
            <a:schemeClr val="tx1"/>
          </a:fontRef>
        </p:style>
      </p:cxnSp>
      <p:sp>
        <p:nvSpPr>
          <p:cNvPr id="29" name="Rectangle 28">
            <a:extLst>
              <a:ext uri="{FF2B5EF4-FFF2-40B4-BE49-F238E27FC236}">
                <a16:creationId xmlns:a16="http://schemas.microsoft.com/office/drawing/2014/main" id="{B75D25B7-117E-A243-837C-2CBF5DE15FDF}"/>
              </a:ext>
            </a:extLst>
          </p:cNvPr>
          <p:cNvSpPr/>
          <p:nvPr/>
        </p:nvSpPr>
        <p:spPr>
          <a:xfrm>
            <a:off x="4482883" y="856744"/>
            <a:ext cx="4284454" cy="1477328"/>
          </a:xfrm>
          <a:prstGeom prst="rect">
            <a:avLst/>
          </a:prstGeom>
        </p:spPr>
        <p:txBody>
          <a:bodyPr wrap="square">
            <a:spAutoFit/>
          </a:bodyPr>
          <a:lstStyle/>
          <a:p>
            <a:pPr algn="just"/>
            <a:r>
              <a:rPr lang="en-ZA" sz="1500" dirty="0">
                <a:solidFill>
                  <a:srgbClr val="000000"/>
                </a:solidFill>
                <a:latin typeface="Candara" panose="020E0502030303020204" pitchFamily="34" charset="0"/>
                <a:cs typeface="Calibri"/>
              </a:rPr>
              <a:t>Integration of gender-sensitive aspects at the end of the results-chain (indicators or sub-indicators). Which implies :</a:t>
            </a:r>
          </a:p>
          <a:p>
            <a:pPr algn="just"/>
            <a:r>
              <a:rPr lang="en-ZA" sz="1500" dirty="0">
                <a:solidFill>
                  <a:srgbClr val="000000"/>
                </a:solidFill>
                <a:latin typeface="Candara" panose="020E0502030303020204" pitchFamily="34" charset="0"/>
                <a:cs typeface="Calibri"/>
              </a:rPr>
              <a:t>- Few gender-targeted programmes</a:t>
            </a:r>
          </a:p>
          <a:p>
            <a:pPr algn="just"/>
            <a:r>
              <a:rPr lang="en-ZA" sz="1500" dirty="0">
                <a:solidFill>
                  <a:srgbClr val="000000"/>
                </a:solidFill>
                <a:latin typeface="Candara" panose="020E0502030303020204" pitchFamily="34" charset="0"/>
                <a:cs typeface="Calibri"/>
              </a:rPr>
              <a:t>- Limited number of gender targets</a:t>
            </a:r>
          </a:p>
          <a:p>
            <a:pPr algn="just"/>
            <a:r>
              <a:rPr lang="en-ZA" sz="1500" dirty="0">
                <a:solidFill>
                  <a:srgbClr val="000000"/>
                </a:solidFill>
                <a:latin typeface="Candara" panose="020E0502030303020204" pitchFamily="34" charset="0"/>
                <a:cs typeface="Calibri"/>
              </a:rPr>
              <a:t>- Significant number of gender- sensitive indicators</a:t>
            </a:r>
            <a:endParaRPr lang="de-DE" sz="1500" dirty="0">
              <a:solidFill>
                <a:srgbClr val="000000"/>
              </a:solidFill>
              <a:latin typeface="Candara" panose="020E0502030303020204" pitchFamily="34" charset="0"/>
              <a:cs typeface="Calibri"/>
            </a:endParaRPr>
          </a:p>
        </p:txBody>
      </p:sp>
      <p:cxnSp>
        <p:nvCxnSpPr>
          <p:cNvPr id="30" name="Straight Connector 15">
            <a:extLst>
              <a:ext uri="{FF2B5EF4-FFF2-40B4-BE49-F238E27FC236}">
                <a16:creationId xmlns:a16="http://schemas.microsoft.com/office/drawing/2014/main" id="{EFA52DC6-B504-7D4A-82CF-EF6E1486613B}"/>
              </a:ext>
            </a:extLst>
          </p:cNvPr>
          <p:cNvCxnSpPr/>
          <p:nvPr/>
        </p:nvCxnSpPr>
        <p:spPr>
          <a:xfrm flipH="1" flipV="1">
            <a:off x="6300192" y="2602461"/>
            <a:ext cx="545981" cy="372701"/>
          </a:xfrm>
          <a:prstGeom prst="line">
            <a:avLst/>
          </a:prstGeom>
          <a:ln>
            <a:tailEnd type="ova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6920645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arré corné 13"/>
          <p:cNvSpPr/>
          <p:nvPr/>
        </p:nvSpPr>
        <p:spPr>
          <a:xfrm>
            <a:off x="107504" y="116633"/>
            <a:ext cx="8964000" cy="432000"/>
          </a:xfrm>
          <a:prstGeom prst="snip2DiagRect">
            <a:avLst/>
          </a:prstGeom>
          <a:solidFill>
            <a:schemeClr val="accent5">
              <a:lumMod val="20000"/>
              <a:lumOff val="80000"/>
            </a:schemeClr>
          </a:solidFill>
          <a:ln w="76200">
            <a:noFill/>
          </a:ln>
          <a:effectLst>
            <a:outerShdw blurRad="50800" dist="38100" dir="2700000" algn="tl" rotWithShape="0">
              <a:prstClr val="black">
                <a:alpha val="40000"/>
              </a:prstClr>
            </a:outerShdw>
          </a:effectLst>
        </p:spPr>
        <p:txBody>
          <a:bodyPr wrap="square" anchor="ctr" anchorCtr="0">
            <a:noAutofit/>
          </a:bodyPr>
          <a:lstStyle/>
          <a:p>
            <a:pPr algn="ctr"/>
            <a:r>
              <a:rPr lang="en-ZA"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The reference framework for equality in Morocco</a:t>
            </a:r>
            <a:endParaRPr lang="fr-FR"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endParaRPr>
          </a:p>
        </p:txBody>
      </p:sp>
      <p:sp>
        <p:nvSpPr>
          <p:cNvPr id="45" name="Espace réservé du numéro de diapositive 1"/>
          <p:cNvSpPr>
            <a:spLocks noGrp="1"/>
          </p:cNvSpPr>
          <p:nvPr>
            <p:ph type="sldNum" sz="quarter" idx="12"/>
          </p:nvPr>
        </p:nvSpPr>
        <p:spPr>
          <a:xfrm>
            <a:off x="6902896" y="6502844"/>
            <a:ext cx="2133600" cy="365125"/>
          </a:xfrm>
        </p:spPr>
        <p:txBody>
          <a:bodyPr/>
          <a:lstStyle/>
          <a:p>
            <a:fld id="{CF4668DC-857F-487D-BFFA-8C0CA5037977}" type="slidenum">
              <a:rPr lang="fr-BE" smtClean="0"/>
              <a:t>2</a:t>
            </a:fld>
            <a:endParaRPr lang="fr-BE"/>
          </a:p>
        </p:txBody>
      </p:sp>
      <p:graphicFrame>
        <p:nvGraphicFramePr>
          <p:cNvPr id="51" name="Diagramme 50">
            <a:extLst>
              <a:ext uri="{FF2B5EF4-FFF2-40B4-BE49-F238E27FC236}">
                <a16:creationId xmlns:a16="http://schemas.microsoft.com/office/drawing/2014/main" id="{32D7DAF6-0A38-5345-9F31-13DB79D98026}"/>
              </a:ext>
            </a:extLst>
          </p:cNvPr>
          <p:cNvGraphicFramePr/>
          <p:nvPr>
            <p:extLst>
              <p:ext uri="{D42A27DB-BD31-4B8C-83A1-F6EECF244321}">
                <p14:modId xmlns:p14="http://schemas.microsoft.com/office/powerpoint/2010/main" val="1009726290"/>
              </p:ext>
            </p:extLst>
          </p:nvPr>
        </p:nvGraphicFramePr>
        <p:xfrm>
          <a:off x="467544" y="1124744"/>
          <a:ext cx="8094853" cy="4722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a:extLst>
              <a:ext uri="{FF2B5EF4-FFF2-40B4-BE49-F238E27FC236}">
                <a16:creationId xmlns:a16="http://schemas.microsoft.com/office/drawing/2014/main" id="{DC2E7139-9D89-C142-9775-E8A760965DEC}"/>
              </a:ext>
            </a:extLst>
          </p:cNvPr>
          <p:cNvSpPr txBox="1"/>
          <p:nvPr/>
        </p:nvSpPr>
        <p:spPr>
          <a:xfrm>
            <a:off x="3167270" y="1113183"/>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5557355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Arrow: Pentagon 141">
            <a:extLst>
              <a:ext uri="{FF2B5EF4-FFF2-40B4-BE49-F238E27FC236}">
                <a16:creationId xmlns:a16="http://schemas.microsoft.com/office/drawing/2014/main" id="{50D30FEF-D0C3-4EFF-8A46-EDB91F1CCA0A}"/>
              </a:ext>
            </a:extLst>
          </p:cNvPr>
          <p:cNvSpPr/>
          <p:nvPr/>
        </p:nvSpPr>
        <p:spPr>
          <a:xfrm rot="16200000">
            <a:off x="-123445" y="1399866"/>
            <a:ext cx="2016224" cy="601884"/>
          </a:xfrm>
          <a:prstGeom prst="homePlate">
            <a:avLst/>
          </a:prstGeom>
          <a:solidFill>
            <a:srgbClr val="67B7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Establishment</a:t>
            </a:r>
            <a:endParaRPr lang="fr-FR" sz="1400" dirty="0">
              <a:solidFill>
                <a:schemeClr val="tx1"/>
              </a:solidFill>
            </a:endParaRPr>
          </a:p>
        </p:txBody>
      </p:sp>
      <p:sp>
        <p:nvSpPr>
          <p:cNvPr id="58" name="Carré corné 13"/>
          <p:cNvSpPr/>
          <p:nvPr/>
        </p:nvSpPr>
        <p:spPr>
          <a:xfrm>
            <a:off x="107504" y="116633"/>
            <a:ext cx="8964000" cy="432000"/>
          </a:xfrm>
          <a:prstGeom prst="snip2DiagRect">
            <a:avLst/>
          </a:prstGeom>
          <a:solidFill>
            <a:schemeClr val="accent5">
              <a:lumMod val="20000"/>
              <a:lumOff val="80000"/>
            </a:schemeClr>
          </a:solidFill>
          <a:ln w="76200">
            <a:noFill/>
          </a:ln>
          <a:effectLst>
            <a:outerShdw blurRad="50800" dist="38100" dir="2700000" algn="tl" rotWithShape="0">
              <a:prstClr val="black">
                <a:alpha val="40000"/>
              </a:prstClr>
            </a:outerShdw>
          </a:effectLst>
        </p:spPr>
        <p:txBody>
          <a:bodyPr wrap="square" anchor="ctr" anchorCtr="0">
            <a:noAutofit/>
          </a:bodyPr>
          <a:lstStyle/>
          <a:p>
            <a:pPr algn="ctr"/>
            <a:r>
              <a:rPr lang="fr-FR"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GRB in Morocco: 20 years of experience</a:t>
            </a:r>
          </a:p>
        </p:txBody>
      </p:sp>
      <p:grpSp>
        <p:nvGrpSpPr>
          <p:cNvPr id="7" name="Group 6">
            <a:extLst>
              <a:ext uri="{FF2B5EF4-FFF2-40B4-BE49-F238E27FC236}">
                <a16:creationId xmlns:a16="http://schemas.microsoft.com/office/drawing/2014/main" id="{FD34F464-134F-4ED8-94EE-B6FAA9855F0C}"/>
              </a:ext>
            </a:extLst>
          </p:cNvPr>
          <p:cNvGrpSpPr/>
          <p:nvPr/>
        </p:nvGrpSpPr>
        <p:grpSpPr>
          <a:xfrm>
            <a:off x="1379574" y="692696"/>
            <a:ext cx="7584914" cy="6128024"/>
            <a:chOff x="212338" y="-531958"/>
            <a:chExt cx="8763337" cy="7547698"/>
          </a:xfrm>
        </p:grpSpPr>
        <p:sp>
          <p:nvSpPr>
            <p:cNvPr id="4" name="Rectangle 3">
              <a:extLst>
                <a:ext uri="{FF2B5EF4-FFF2-40B4-BE49-F238E27FC236}">
                  <a16:creationId xmlns:a16="http://schemas.microsoft.com/office/drawing/2014/main" id="{9A0298E9-BE01-4CEC-9BB2-CBE5154BCFD4}"/>
                </a:ext>
              </a:extLst>
            </p:cNvPr>
            <p:cNvSpPr/>
            <p:nvPr/>
          </p:nvSpPr>
          <p:spPr>
            <a:xfrm>
              <a:off x="575688" y="2793653"/>
              <a:ext cx="8316792" cy="10871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cxnSp>
          <p:nvCxnSpPr>
            <p:cNvPr id="60" name="Straight Arrow Connector 59">
              <a:extLst>
                <a:ext uri="{FF2B5EF4-FFF2-40B4-BE49-F238E27FC236}">
                  <a16:creationId xmlns:a16="http://schemas.microsoft.com/office/drawing/2014/main" id="{02C339C6-42C0-47AD-8EFA-D95362367A72}"/>
                </a:ext>
              </a:extLst>
            </p:cNvPr>
            <p:cNvCxnSpPr>
              <a:cxnSpLocks/>
            </p:cNvCxnSpPr>
            <p:nvPr/>
          </p:nvCxnSpPr>
          <p:spPr>
            <a:xfrm>
              <a:off x="1963440" y="-531958"/>
              <a:ext cx="0" cy="7273325"/>
            </a:xfrm>
            <a:prstGeom prst="straightConnector1">
              <a:avLst/>
            </a:prstGeom>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C5058FA7-713D-4D32-BAEE-E3700188E005}"/>
                </a:ext>
              </a:extLst>
            </p:cNvPr>
            <p:cNvSpPr/>
            <p:nvPr/>
          </p:nvSpPr>
          <p:spPr>
            <a:xfrm>
              <a:off x="1887240" y="2857276"/>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00"/>
            </a:p>
          </p:txBody>
        </p:sp>
        <p:sp>
          <p:nvSpPr>
            <p:cNvPr id="71" name="Text12">
              <a:extLst>
                <a:ext uri="{FF2B5EF4-FFF2-40B4-BE49-F238E27FC236}">
                  <a16:creationId xmlns:a16="http://schemas.microsoft.com/office/drawing/2014/main" id="{7B315B96-C3D0-4BB4-AD0C-6C5C58566179}"/>
                </a:ext>
              </a:extLst>
            </p:cNvPr>
            <p:cNvSpPr>
              <a:spLocks noChangeArrowheads="1"/>
            </p:cNvSpPr>
            <p:nvPr/>
          </p:nvSpPr>
          <p:spPr bwMode="auto">
            <a:xfrm>
              <a:off x="2070452" y="3171818"/>
              <a:ext cx="863600" cy="265356"/>
            </a:xfrm>
            <a:prstGeom prst="rect">
              <a:avLst/>
            </a:prstGeom>
            <a:noFill/>
            <a:ln w="6350">
              <a:noFill/>
              <a:miter lim="800000"/>
              <a:headEnd/>
              <a:tailEnd/>
            </a:ln>
            <a:effectLst/>
          </p:spPr>
          <p:txBody>
            <a:bodyPr lIns="0" tIns="0" rIns="0" bIns="0">
              <a:spAutoFit/>
            </a:bodyPr>
            <a:lstStyle/>
            <a:p>
              <a:pPr defTabSz="330200" eaLnBrk="1" fontAlgn="auto" hangingPunct="1">
                <a:spcBef>
                  <a:spcPts val="0"/>
                </a:spcBef>
                <a:spcAft>
                  <a:spcPts val="0"/>
                </a:spcAft>
                <a:defRPr/>
              </a:pPr>
              <a:r>
                <a:rPr lang="fr-FR" altLang="de-DE" sz="1400" b="1" kern="0" dirty="0">
                  <a:solidFill>
                    <a:schemeClr val="accent1"/>
                  </a:solidFill>
                  <a:latin typeface="Arial Narrow" panose="020B0606020202030204" pitchFamily="34" charset="0"/>
                  <a:cs typeface="Calibri" panose="020F0502020204030204" pitchFamily="34" charset="0"/>
                </a:rPr>
                <a:t>2013</a:t>
              </a:r>
            </a:p>
          </p:txBody>
        </p:sp>
        <p:sp>
          <p:nvSpPr>
            <p:cNvPr id="73" name="Oval 72">
              <a:extLst>
                <a:ext uri="{FF2B5EF4-FFF2-40B4-BE49-F238E27FC236}">
                  <a16:creationId xmlns:a16="http://schemas.microsoft.com/office/drawing/2014/main" id="{D5618603-3B9C-4543-803B-38553FDD9F64}"/>
                </a:ext>
              </a:extLst>
            </p:cNvPr>
            <p:cNvSpPr/>
            <p:nvPr/>
          </p:nvSpPr>
          <p:spPr>
            <a:xfrm>
              <a:off x="1887240" y="1722047"/>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00"/>
            </a:p>
          </p:txBody>
        </p:sp>
        <p:sp>
          <p:nvSpPr>
            <p:cNvPr id="74" name="Text12">
              <a:extLst>
                <a:ext uri="{FF2B5EF4-FFF2-40B4-BE49-F238E27FC236}">
                  <a16:creationId xmlns:a16="http://schemas.microsoft.com/office/drawing/2014/main" id="{04B928E4-3EC3-408E-BFFB-AD4C8785EAC4}"/>
                </a:ext>
              </a:extLst>
            </p:cNvPr>
            <p:cNvSpPr>
              <a:spLocks noChangeArrowheads="1"/>
            </p:cNvSpPr>
            <p:nvPr/>
          </p:nvSpPr>
          <p:spPr bwMode="auto">
            <a:xfrm>
              <a:off x="2122002" y="1686007"/>
              <a:ext cx="863600" cy="265356"/>
            </a:xfrm>
            <a:prstGeom prst="rect">
              <a:avLst/>
            </a:prstGeom>
            <a:noFill/>
            <a:ln w="6350">
              <a:noFill/>
              <a:miter lim="800000"/>
              <a:headEnd/>
              <a:tailEnd/>
            </a:ln>
            <a:effectLst/>
          </p:spPr>
          <p:txBody>
            <a:bodyPr lIns="0" tIns="0" rIns="0" bIns="0">
              <a:spAutoFit/>
            </a:bodyPr>
            <a:lstStyle/>
            <a:p>
              <a:pPr defTabSz="330200" eaLnBrk="1" fontAlgn="auto" hangingPunct="1">
                <a:spcBef>
                  <a:spcPts val="0"/>
                </a:spcBef>
                <a:spcAft>
                  <a:spcPts val="0"/>
                </a:spcAft>
                <a:defRPr/>
              </a:pPr>
              <a:r>
                <a:rPr lang="fr-FR" altLang="de-DE" sz="1400" b="1" kern="0" dirty="0">
                  <a:solidFill>
                    <a:schemeClr val="accent1"/>
                  </a:solidFill>
                  <a:latin typeface="Arial Narrow" panose="020B0606020202030204" pitchFamily="34" charset="0"/>
                  <a:cs typeface="Calibri" panose="020F0502020204030204" pitchFamily="34" charset="0"/>
                </a:rPr>
                <a:t>2015</a:t>
              </a:r>
            </a:p>
          </p:txBody>
        </p:sp>
        <p:sp>
          <p:nvSpPr>
            <p:cNvPr id="76" name="Oval 75">
              <a:extLst>
                <a:ext uri="{FF2B5EF4-FFF2-40B4-BE49-F238E27FC236}">
                  <a16:creationId xmlns:a16="http://schemas.microsoft.com/office/drawing/2014/main" id="{653A2F52-D060-48E7-835A-7F19DF650790}"/>
                </a:ext>
              </a:extLst>
            </p:cNvPr>
            <p:cNvSpPr/>
            <p:nvPr/>
          </p:nvSpPr>
          <p:spPr>
            <a:xfrm>
              <a:off x="1887240" y="5966707"/>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00"/>
            </a:p>
          </p:txBody>
        </p:sp>
        <p:sp>
          <p:nvSpPr>
            <p:cNvPr id="77" name="Text12">
              <a:extLst>
                <a:ext uri="{FF2B5EF4-FFF2-40B4-BE49-F238E27FC236}">
                  <a16:creationId xmlns:a16="http://schemas.microsoft.com/office/drawing/2014/main" id="{B4176D54-C1BB-46C7-AE83-2592BA239D10}"/>
                </a:ext>
              </a:extLst>
            </p:cNvPr>
            <p:cNvSpPr>
              <a:spLocks noChangeArrowheads="1"/>
            </p:cNvSpPr>
            <p:nvPr/>
          </p:nvSpPr>
          <p:spPr bwMode="auto">
            <a:xfrm>
              <a:off x="2038720" y="5942414"/>
              <a:ext cx="946882" cy="265356"/>
            </a:xfrm>
            <a:prstGeom prst="rect">
              <a:avLst/>
            </a:prstGeom>
            <a:noFill/>
            <a:ln w="6350">
              <a:noFill/>
              <a:miter lim="800000"/>
              <a:headEnd/>
              <a:tailEnd/>
            </a:ln>
            <a:effectLst/>
          </p:spPr>
          <p:txBody>
            <a:bodyPr wrap="square" lIns="0" tIns="0" rIns="0" bIns="0">
              <a:spAutoFit/>
            </a:bodyPr>
            <a:lstStyle/>
            <a:p>
              <a:pPr defTabSz="330200"/>
              <a:r>
                <a:rPr lang="fr-FR" altLang="de-DE" sz="1400" b="1" kern="0" dirty="0">
                  <a:solidFill>
                    <a:schemeClr val="accent1"/>
                  </a:solidFill>
                  <a:latin typeface="Arial Narrow" panose="020B0606020202030204" pitchFamily="34" charset="0"/>
                  <a:cs typeface="Calibri" panose="020F0502020204030204" pitchFamily="34" charset="0"/>
                </a:rPr>
                <a:t>2001-2004</a:t>
              </a:r>
            </a:p>
          </p:txBody>
        </p:sp>
        <p:sp>
          <p:nvSpPr>
            <p:cNvPr id="78" name="Text12">
              <a:extLst>
                <a:ext uri="{FF2B5EF4-FFF2-40B4-BE49-F238E27FC236}">
                  <a16:creationId xmlns:a16="http://schemas.microsoft.com/office/drawing/2014/main" id="{53E95D1F-C862-4B42-BA9E-6FC0012E4D55}"/>
                </a:ext>
              </a:extLst>
            </p:cNvPr>
            <p:cNvSpPr>
              <a:spLocks noChangeArrowheads="1"/>
            </p:cNvSpPr>
            <p:nvPr/>
          </p:nvSpPr>
          <p:spPr bwMode="auto">
            <a:xfrm>
              <a:off x="433662" y="6319532"/>
              <a:ext cx="1500089" cy="265416"/>
            </a:xfrm>
            <a:prstGeom prst="rect">
              <a:avLst/>
            </a:prstGeom>
            <a:noFill/>
            <a:ln w="6350">
              <a:noFill/>
              <a:miter lim="800000"/>
              <a:headEnd/>
              <a:tailEnd/>
            </a:ln>
            <a:effectLst/>
          </p:spPr>
          <p:txBody>
            <a:bodyPr wrap="square" lIns="0" tIns="0" rIns="0" bIns="0">
              <a:spAutoFit/>
            </a:bodyPr>
            <a:lstStyle/>
            <a:p>
              <a:pPr algn="ctr" defTabSz="330200" eaLnBrk="1" fontAlgn="auto" hangingPunct="1">
                <a:spcBef>
                  <a:spcPts val="0"/>
                </a:spcBef>
                <a:spcAft>
                  <a:spcPts val="0"/>
                </a:spcAft>
                <a:defRPr/>
              </a:pPr>
              <a:r>
                <a:rPr lang="fr-FR" altLang="de-DE" sz="1400" b="1" kern="0" dirty="0">
                  <a:solidFill>
                    <a:schemeClr val="accent1">
                      <a:lumMod val="75000"/>
                    </a:schemeClr>
                  </a:solidFill>
                  <a:latin typeface="Calibri" panose="020F0502020204030204" pitchFamily="34" charset="0"/>
                  <a:cs typeface="Calibri" panose="020F0502020204030204" pitchFamily="34" charset="0"/>
                </a:rPr>
                <a:t>Awareness</a:t>
              </a:r>
            </a:p>
          </p:txBody>
        </p:sp>
        <p:sp>
          <p:nvSpPr>
            <p:cNvPr id="106" name="Text12">
              <a:extLst>
                <a:ext uri="{FF2B5EF4-FFF2-40B4-BE49-F238E27FC236}">
                  <a16:creationId xmlns:a16="http://schemas.microsoft.com/office/drawing/2014/main" id="{472E915A-1246-49AD-8720-0A9CE27B4C3A}"/>
                </a:ext>
              </a:extLst>
            </p:cNvPr>
            <p:cNvSpPr>
              <a:spLocks noChangeArrowheads="1"/>
            </p:cNvSpPr>
            <p:nvPr/>
          </p:nvSpPr>
          <p:spPr bwMode="auto">
            <a:xfrm>
              <a:off x="2915822" y="5954076"/>
              <a:ext cx="5976658" cy="10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85750" indent="-285750" algn="just">
                <a:buFont typeface="Arial" panose="020B0604020202020204" pitchFamily="34" charset="0"/>
                <a:buChar char="•"/>
              </a:pPr>
              <a:r>
                <a:rPr lang="fr-FR" sz="1400" b="1" dirty="0">
                  <a:solidFill>
                    <a:prstClr val="black"/>
                  </a:solidFill>
                  <a:latin typeface="Arial Narrow" panose="020B0606020202030204" pitchFamily="34" charset="0"/>
                  <a:cs typeface="Calibri" panose="020F0502020204030204" pitchFamily="34" charset="0"/>
                </a:rPr>
                <a:t>Awareness and capacity building</a:t>
              </a:r>
            </a:p>
            <a:p>
              <a:pPr marL="285750" indent="-285750" algn="just">
                <a:buFont typeface="Arial" panose="020B0604020202020204" pitchFamily="34" charset="0"/>
                <a:buChar char="•"/>
              </a:pPr>
              <a:r>
                <a:rPr lang="fr-FR" sz="1400" b="1" dirty="0">
                  <a:solidFill>
                    <a:prstClr val="black"/>
                  </a:solidFill>
                  <a:latin typeface="Arial Narrow" panose="020B0606020202030204" pitchFamily="34" charset="0"/>
                  <a:ea typeface="Times New Roman"/>
                  <a:cs typeface="Calibri" panose="020F0502020204030204" pitchFamily="34" charset="0"/>
                </a:rPr>
                <a:t>Partnership with UN Women</a:t>
              </a:r>
            </a:p>
            <a:p>
              <a:pPr marL="285750" indent="-285750" algn="just">
                <a:buFont typeface="Arial" panose="020B0604020202020204" pitchFamily="34" charset="0"/>
                <a:buChar char="•"/>
              </a:pPr>
              <a:r>
                <a:rPr lang="fr-FR" sz="1400" b="1" dirty="0">
                  <a:solidFill>
                    <a:prstClr val="black"/>
                  </a:solidFill>
                  <a:latin typeface="Arial Narrow" panose="020B0606020202030204" pitchFamily="34" charset="0"/>
                  <a:cs typeface="Calibri" panose="020F0502020204030204" pitchFamily="34" charset="0"/>
                </a:rPr>
                <a:t>Study </a:t>
              </a:r>
              <a:r>
                <a:rPr lang="fr-FR" sz="1400" dirty="0">
                  <a:solidFill>
                    <a:prstClr val="black"/>
                  </a:solidFill>
                  <a:latin typeface="Arial Narrow" panose="020B0606020202030204" pitchFamily="34" charset="0"/>
                  <a:cs typeface="Calibri" panose="020F0502020204030204" pitchFamily="34" charset="0"/>
                </a:rPr>
                <a:t>on</a:t>
              </a:r>
              <a:r>
                <a:rPr lang="fr-FR" sz="1400" b="1" dirty="0">
                  <a:solidFill>
                    <a:prstClr val="black"/>
                  </a:solidFill>
                  <a:latin typeface="Arial Narrow" panose="020B0606020202030204" pitchFamily="34" charset="0"/>
                  <a:cs typeface="Calibri" panose="020F0502020204030204" pitchFamily="34" charset="0"/>
                </a:rPr>
                <a:t> </a:t>
              </a:r>
              <a:r>
                <a:rPr lang="en-ZA" sz="1400" dirty="0">
                  <a:solidFill>
                    <a:prstClr val="black"/>
                  </a:solidFill>
                  <a:latin typeface="Arial Narrow" panose="020B0606020202030204" pitchFamily="34" charset="0"/>
                  <a:cs typeface="Calibri" panose="020F0502020204030204" pitchFamily="34" charset="0"/>
                </a:rPr>
                <a:t>"The methodological feasibility of gender and child budget accounts": : </a:t>
              </a:r>
              <a:r>
                <a:rPr lang="fr-FR" sz="1400" dirty="0">
                  <a:solidFill>
                    <a:prstClr val="black"/>
                  </a:solidFill>
                  <a:latin typeface="Arial Narrow" panose="020B0606020202030204" pitchFamily="34" charset="0"/>
                  <a:cs typeface="Calibri" panose="020F0502020204030204" pitchFamily="34" charset="0"/>
                </a:rPr>
                <a:t>recommendations for the GRB in Morocco</a:t>
              </a:r>
            </a:p>
          </p:txBody>
        </p:sp>
        <p:sp>
          <p:nvSpPr>
            <p:cNvPr id="111" name="Oval 110">
              <a:extLst>
                <a:ext uri="{FF2B5EF4-FFF2-40B4-BE49-F238E27FC236}">
                  <a16:creationId xmlns:a16="http://schemas.microsoft.com/office/drawing/2014/main" id="{3852B872-2379-49DB-9EED-F2193ED6B627}"/>
                </a:ext>
              </a:extLst>
            </p:cNvPr>
            <p:cNvSpPr/>
            <p:nvPr/>
          </p:nvSpPr>
          <p:spPr>
            <a:xfrm>
              <a:off x="1887240" y="5030022"/>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00"/>
            </a:p>
          </p:txBody>
        </p:sp>
        <p:sp>
          <p:nvSpPr>
            <p:cNvPr id="112" name="Text12">
              <a:extLst>
                <a:ext uri="{FF2B5EF4-FFF2-40B4-BE49-F238E27FC236}">
                  <a16:creationId xmlns:a16="http://schemas.microsoft.com/office/drawing/2014/main" id="{89E240DA-D686-411D-949E-C22EED79C57C}"/>
                </a:ext>
              </a:extLst>
            </p:cNvPr>
            <p:cNvSpPr>
              <a:spLocks noChangeArrowheads="1"/>
            </p:cNvSpPr>
            <p:nvPr/>
          </p:nvSpPr>
          <p:spPr bwMode="auto">
            <a:xfrm>
              <a:off x="2122002" y="4966824"/>
              <a:ext cx="863600" cy="871881"/>
            </a:xfrm>
            <a:prstGeom prst="rect">
              <a:avLst/>
            </a:prstGeom>
            <a:noFill/>
            <a:ln w="6350">
              <a:noFill/>
              <a:miter lim="800000"/>
              <a:headEnd/>
              <a:tailEnd/>
            </a:ln>
            <a:effectLst/>
          </p:spPr>
          <p:txBody>
            <a:bodyPr lIns="0" tIns="0" rIns="0" bIns="0">
              <a:spAutoFit/>
            </a:bodyPr>
            <a:lstStyle/>
            <a:p>
              <a:pPr defTabSz="330200" eaLnBrk="1" fontAlgn="auto" hangingPunct="1">
                <a:spcBef>
                  <a:spcPts val="0"/>
                </a:spcBef>
                <a:spcAft>
                  <a:spcPts val="0"/>
                </a:spcAft>
                <a:defRPr/>
              </a:pPr>
              <a:r>
                <a:rPr lang="fr-FR" altLang="de-DE" sz="1400" b="1" kern="0" dirty="0">
                  <a:solidFill>
                    <a:schemeClr val="accent1"/>
                  </a:solidFill>
                  <a:latin typeface="Arial Narrow" panose="020B0606020202030204" pitchFamily="34" charset="0"/>
                  <a:cs typeface="Calibri" panose="020F0502020204030204" pitchFamily="34" charset="0"/>
                </a:rPr>
                <a:t>2005</a:t>
              </a:r>
            </a:p>
            <a:p>
              <a:pPr defTabSz="330200" eaLnBrk="1" fontAlgn="auto" hangingPunct="1">
                <a:spcBef>
                  <a:spcPts val="0"/>
                </a:spcBef>
                <a:spcAft>
                  <a:spcPts val="0"/>
                </a:spcAft>
                <a:defRPr/>
              </a:pPr>
              <a:endParaRPr lang="fr-FR" altLang="de-DE" sz="1600" b="1" kern="0" dirty="0">
                <a:solidFill>
                  <a:schemeClr val="accent1"/>
                </a:solidFill>
                <a:latin typeface="Arial Narrow" panose="020B0606020202030204" pitchFamily="34" charset="0"/>
                <a:cs typeface="Calibri" panose="020F0502020204030204" pitchFamily="34" charset="0"/>
              </a:endParaRPr>
            </a:p>
            <a:p>
              <a:pPr defTabSz="330200" eaLnBrk="1" fontAlgn="auto" hangingPunct="1">
                <a:spcBef>
                  <a:spcPts val="0"/>
                </a:spcBef>
                <a:spcAft>
                  <a:spcPts val="0"/>
                </a:spcAft>
                <a:defRPr/>
              </a:pPr>
              <a:endParaRPr lang="fr-FR" altLang="de-DE" sz="1600" b="1" kern="0" dirty="0">
                <a:solidFill>
                  <a:schemeClr val="accent1"/>
                </a:solidFill>
                <a:latin typeface="Arial Narrow" panose="020B0606020202030204" pitchFamily="34" charset="0"/>
                <a:cs typeface="Calibri" panose="020F0502020204030204" pitchFamily="34" charset="0"/>
              </a:endParaRPr>
            </a:p>
          </p:txBody>
        </p:sp>
        <p:sp>
          <p:nvSpPr>
            <p:cNvPr id="113" name="Text12">
              <a:extLst>
                <a:ext uri="{FF2B5EF4-FFF2-40B4-BE49-F238E27FC236}">
                  <a16:creationId xmlns:a16="http://schemas.microsoft.com/office/drawing/2014/main" id="{F851A40C-AE26-4328-9453-E9CB92CA4C08}"/>
                </a:ext>
              </a:extLst>
            </p:cNvPr>
            <p:cNvSpPr>
              <a:spLocks noChangeArrowheads="1"/>
            </p:cNvSpPr>
            <p:nvPr/>
          </p:nvSpPr>
          <p:spPr bwMode="auto">
            <a:xfrm>
              <a:off x="539552" y="5394114"/>
              <a:ext cx="1188000" cy="265416"/>
            </a:xfrm>
            <a:prstGeom prst="rect">
              <a:avLst/>
            </a:prstGeom>
            <a:noFill/>
            <a:ln w="6350">
              <a:noFill/>
              <a:miter lim="800000"/>
              <a:headEnd/>
              <a:tailEnd/>
            </a:ln>
            <a:effectLst/>
          </p:spPr>
          <p:txBody>
            <a:bodyPr wrap="square" lIns="0" tIns="0" rIns="0" bIns="0">
              <a:spAutoFit/>
            </a:bodyPr>
            <a:lstStyle/>
            <a:p>
              <a:pPr algn="ctr" defTabSz="330200" eaLnBrk="1" fontAlgn="auto" hangingPunct="1">
                <a:spcBef>
                  <a:spcPts val="0"/>
                </a:spcBef>
                <a:spcAft>
                  <a:spcPts val="0"/>
                </a:spcAft>
                <a:defRPr/>
              </a:pPr>
              <a:r>
                <a:rPr lang="fr-FR" altLang="de-DE" sz="1400" b="1" kern="0" dirty="0">
                  <a:solidFill>
                    <a:schemeClr val="accent1">
                      <a:lumMod val="75000"/>
                    </a:schemeClr>
                  </a:solidFill>
                  <a:latin typeface="Calibri" panose="020F0502020204030204" pitchFamily="34" charset="0"/>
                  <a:cs typeface="Calibri" panose="020F0502020204030204" pitchFamily="34" charset="0"/>
                </a:rPr>
                <a:t>Tools</a:t>
              </a:r>
            </a:p>
          </p:txBody>
        </p:sp>
        <p:sp>
          <p:nvSpPr>
            <p:cNvPr id="114" name="Text12">
              <a:extLst>
                <a:ext uri="{FF2B5EF4-FFF2-40B4-BE49-F238E27FC236}">
                  <a16:creationId xmlns:a16="http://schemas.microsoft.com/office/drawing/2014/main" id="{BB46EDA6-087C-42A0-AB17-04C827A9C733}"/>
                </a:ext>
              </a:extLst>
            </p:cNvPr>
            <p:cNvSpPr>
              <a:spLocks noChangeArrowheads="1"/>
            </p:cNvSpPr>
            <p:nvPr/>
          </p:nvSpPr>
          <p:spPr bwMode="auto">
            <a:xfrm>
              <a:off x="2915821" y="4852879"/>
              <a:ext cx="5976659" cy="106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85750" indent="-285750" algn="just">
                <a:buFont typeface="Arial" panose="020B0604020202020204" pitchFamily="34" charset="0"/>
                <a:buChar char="•"/>
              </a:pPr>
              <a:r>
                <a:rPr lang="en-ZA" sz="1400" b="1" dirty="0">
                  <a:solidFill>
                    <a:prstClr val="black"/>
                  </a:solidFill>
                  <a:latin typeface="Arial Narrow" panose="020B0606020202030204" pitchFamily="34" charset="0"/>
                  <a:cs typeface="Calibri" panose="020F0502020204030204" pitchFamily="34" charset="0"/>
                </a:rPr>
                <a:t>Preparation of the first issue of the Gender Report </a:t>
              </a:r>
              <a:r>
                <a:rPr lang="en-ZA" sz="1400" dirty="0">
                  <a:solidFill>
                    <a:prstClr val="black"/>
                  </a:solidFill>
                  <a:latin typeface="Arial Narrow" panose="020B0606020202030204" pitchFamily="34" charset="0"/>
                  <a:cs typeface="Calibri" panose="020F0502020204030204" pitchFamily="34" charset="0"/>
                </a:rPr>
                <a:t>accompanying the 2006 PLF</a:t>
              </a:r>
            </a:p>
            <a:p>
              <a:pPr marL="285750" indent="-285750" algn="just">
                <a:buFont typeface="Arial" panose="020B0604020202020204" pitchFamily="34" charset="0"/>
                <a:buChar char="•"/>
              </a:pPr>
              <a:r>
                <a:rPr lang="en-ZA" sz="1400" b="1" dirty="0">
                  <a:solidFill>
                    <a:prstClr val="black"/>
                  </a:solidFill>
                  <a:latin typeface="Arial Narrow" panose="020B0606020202030204" pitchFamily="34" charset="0"/>
                  <a:cs typeface="Calibri" panose="020F0502020204030204" pitchFamily="34" charset="0"/>
                </a:rPr>
                <a:t>Enhancement of the National Information system </a:t>
              </a:r>
              <a:r>
                <a:rPr lang="en-ZA" sz="1400" dirty="0">
                  <a:solidFill>
                    <a:prstClr val="black"/>
                  </a:solidFill>
                  <a:latin typeface="Arial Narrow" panose="020B0606020202030204" pitchFamily="34" charset="0"/>
                  <a:cs typeface="Calibri" panose="020F0502020204030204" pitchFamily="34" charset="0"/>
                </a:rPr>
                <a:t>with gender-sensitive data</a:t>
              </a:r>
              <a:endParaRPr lang="fr-FR" sz="1400" dirty="0">
                <a:solidFill>
                  <a:prstClr val="black"/>
                </a:solidFill>
                <a:latin typeface="Arial Narrow" panose="020B0606020202030204" pitchFamily="34" charset="0"/>
                <a:cs typeface="Calibri" panose="020F0502020204030204" pitchFamily="34" charset="0"/>
              </a:endParaRPr>
            </a:p>
          </p:txBody>
        </p:sp>
        <p:pic>
          <p:nvPicPr>
            <p:cNvPr id="116" name="Image 20">
              <a:extLst>
                <a:ext uri="{FF2B5EF4-FFF2-40B4-BE49-F238E27FC236}">
                  <a16:creationId xmlns:a16="http://schemas.microsoft.com/office/drawing/2014/main" id="{A520BC60-37FA-4ACB-AD89-5983EC327F76}"/>
                </a:ext>
              </a:extLst>
            </p:cNvPr>
            <p:cNvPicPr>
              <a:picLocks noChangeAspect="1"/>
            </p:cNvPicPr>
            <p:nvPr/>
          </p:nvPicPr>
          <p:blipFill>
            <a:blip r:embed="rId3" cstate="print">
              <a:duotone>
                <a:srgbClr val="009DDC">
                  <a:shade val="45000"/>
                  <a:satMod val="135000"/>
                </a:srgbClr>
                <a:prstClr val="white"/>
              </a:duotone>
            </a:blip>
            <a:stretch>
              <a:fillRect/>
            </a:stretch>
          </p:blipFill>
          <p:spPr>
            <a:xfrm>
              <a:off x="815748" y="5736312"/>
              <a:ext cx="514318" cy="537507"/>
            </a:xfrm>
            <a:prstGeom prst="rect">
              <a:avLst/>
            </a:prstGeom>
          </p:spPr>
        </p:pic>
        <p:pic>
          <p:nvPicPr>
            <p:cNvPr id="118" name="Image 16">
              <a:extLst>
                <a:ext uri="{FF2B5EF4-FFF2-40B4-BE49-F238E27FC236}">
                  <a16:creationId xmlns:a16="http://schemas.microsoft.com/office/drawing/2014/main" id="{EED8E955-11DF-4405-A512-56DE55502D0B}"/>
                </a:ext>
              </a:extLst>
            </p:cNvPr>
            <p:cNvPicPr>
              <a:picLocks noChangeAspect="1"/>
            </p:cNvPicPr>
            <p:nvPr/>
          </p:nvPicPr>
          <p:blipFill>
            <a:blip r:embed="rId4" cstate="print">
              <a:duotone>
                <a:srgbClr val="67B7E6">
                  <a:shade val="45000"/>
                  <a:satMod val="135000"/>
                </a:srgbClr>
                <a:prstClr val="white"/>
              </a:duotone>
            </a:blip>
            <a:stretch>
              <a:fillRect/>
            </a:stretch>
          </p:blipFill>
          <p:spPr>
            <a:xfrm>
              <a:off x="876610" y="4936963"/>
              <a:ext cx="466252" cy="484839"/>
            </a:xfrm>
            <a:prstGeom prst="rect">
              <a:avLst/>
            </a:prstGeom>
          </p:spPr>
        </p:pic>
        <p:sp>
          <p:nvSpPr>
            <p:cNvPr id="119" name="Oval 118">
              <a:extLst>
                <a:ext uri="{FF2B5EF4-FFF2-40B4-BE49-F238E27FC236}">
                  <a16:creationId xmlns:a16="http://schemas.microsoft.com/office/drawing/2014/main" id="{101B333F-EAF4-41ED-81EF-3D64F5A738FB}"/>
                </a:ext>
              </a:extLst>
            </p:cNvPr>
            <p:cNvSpPr/>
            <p:nvPr/>
          </p:nvSpPr>
          <p:spPr>
            <a:xfrm>
              <a:off x="1887240" y="4020169"/>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00"/>
            </a:p>
          </p:txBody>
        </p:sp>
        <p:sp>
          <p:nvSpPr>
            <p:cNvPr id="120" name="Text12">
              <a:extLst>
                <a:ext uri="{FF2B5EF4-FFF2-40B4-BE49-F238E27FC236}">
                  <a16:creationId xmlns:a16="http://schemas.microsoft.com/office/drawing/2014/main" id="{443BD9EB-78AC-4B24-AA0B-50602E50D347}"/>
                </a:ext>
              </a:extLst>
            </p:cNvPr>
            <p:cNvSpPr>
              <a:spLocks noChangeArrowheads="1"/>
            </p:cNvSpPr>
            <p:nvPr/>
          </p:nvSpPr>
          <p:spPr bwMode="auto">
            <a:xfrm>
              <a:off x="2049216" y="3991234"/>
              <a:ext cx="936777" cy="265356"/>
            </a:xfrm>
            <a:prstGeom prst="rect">
              <a:avLst/>
            </a:prstGeom>
            <a:noFill/>
            <a:ln w="6350">
              <a:noFill/>
              <a:miter lim="800000"/>
              <a:headEnd/>
              <a:tailEnd/>
            </a:ln>
            <a:effectLst/>
          </p:spPr>
          <p:txBody>
            <a:bodyPr wrap="square" lIns="0" tIns="0" rIns="0" bIns="0">
              <a:spAutoFit/>
            </a:bodyPr>
            <a:lstStyle/>
            <a:p>
              <a:pPr defTabSz="330200" eaLnBrk="1" fontAlgn="auto" hangingPunct="1">
                <a:spcBef>
                  <a:spcPts val="0"/>
                </a:spcBef>
                <a:spcAft>
                  <a:spcPts val="0"/>
                </a:spcAft>
                <a:defRPr/>
              </a:pPr>
              <a:r>
                <a:rPr lang="fr-FR" altLang="de-DE" sz="1400" b="1" kern="0" dirty="0">
                  <a:solidFill>
                    <a:schemeClr val="accent1"/>
                  </a:solidFill>
                  <a:latin typeface="Arial Narrow" panose="020B0606020202030204" pitchFamily="34" charset="0"/>
                  <a:cs typeface="Calibri" panose="020F0502020204030204" pitchFamily="34" charset="0"/>
                </a:rPr>
                <a:t>2009-2012</a:t>
              </a:r>
            </a:p>
          </p:txBody>
        </p:sp>
        <p:sp>
          <p:nvSpPr>
            <p:cNvPr id="121" name="Text12">
              <a:extLst>
                <a:ext uri="{FF2B5EF4-FFF2-40B4-BE49-F238E27FC236}">
                  <a16:creationId xmlns:a16="http://schemas.microsoft.com/office/drawing/2014/main" id="{84B98BF1-601B-4DA9-9703-BCDEE86C8825}"/>
                </a:ext>
              </a:extLst>
            </p:cNvPr>
            <p:cNvSpPr>
              <a:spLocks noChangeArrowheads="1"/>
            </p:cNvSpPr>
            <p:nvPr/>
          </p:nvSpPr>
          <p:spPr bwMode="auto">
            <a:xfrm>
              <a:off x="2915821" y="4007539"/>
              <a:ext cx="5976659" cy="5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85750" indent="-285750" algn="just">
                <a:buFont typeface="Arial" panose="020B0604020202020204" pitchFamily="34" charset="0"/>
                <a:buChar char="•"/>
              </a:pPr>
              <a:r>
                <a:rPr lang="en-ZA" sz="1400" b="1" dirty="0">
                  <a:solidFill>
                    <a:prstClr val="black"/>
                  </a:solidFill>
                  <a:latin typeface="Arial Narrow" panose="020B0606020202030204" pitchFamily="34" charset="0"/>
                  <a:cs typeface="Calibri" panose="020F0502020204030204" pitchFamily="34" charset="0"/>
                </a:rPr>
                <a:t>Capacity building and training of Ministerial departments on understanding and the challenges of GRB</a:t>
              </a:r>
              <a:endParaRPr lang="fr-FR" sz="1400" dirty="0">
                <a:solidFill>
                  <a:prstClr val="black"/>
                </a:solidFill>
                <a:latin typeface="Arial Narrow" panose="020B0606020202030204" pitchFamily="34" charset="0"/>
                <a:cs typeface="Calibri" panose="020F0502020204030204" pitchFamily="34" charset="0"/>
              </a:endParaRPr>
            </a:p>
          </p:txBody>
        </p:sp>
        <p:sp>
          <p:nvSpPr>
            <p:cNvPr id="122" name="Text12">
              <a:extLst>
                <a:ext uri="{FF2B5EF4-FFF2-40B4-BE49-F238E27FC236}">
                  <a16:creationId xmlns:a16="http://schemas.microsoft.com/office/drawing/2014/main" id="{65704E71-9473-4937-B4AE-EEB54049262F}"/>
                </a:ext>
              </a:extLst>
            </p:cNvPr>
            <p:cNvSpPr>
              <a:spLocks noChangeArrowheads="1"/>
            </p:cNvSpPr>
            <p:nvPr/>
          </p:nvSpPr>
          <p:spPr bwMode="auto">
            <a:xfrm>
              <a:off x="539551" y="4524028"/>
              <a:ext cx="1368148" cy="265416"/>
            </a:xfrm>
            <a:prstGeom prst="rect">
              <a:avLst/>
            </a:prstGeom>
            <a:noFill/>
            <a:ln w="6350">
              <a:noFill/>
              <a:miter lim="800000"/>
              <a:headEnd/>
              <a:tailEnd/>
            </a:ln>
            <a:effectLst/>
          </p:spPr>
          <p:txBody>
            <a:bodyPr wrap="square" lIns="0" tIns="0" rIns="0" bIns="0">
              <a:spAutoFit/>
            </a:bodyPr>
            <a:lstStyle/>
            <a:p>
              <a:pPr algn="ctr" defTabSz="330200" eaLnBrk="1" fontAlgn="auto" hangingPunct="1">
                <a:spcBef>
                  <a:spcPts val="0"/>
                </a:spcBef>
                <a:spcAft>
                  <a:spcPts val="0"/>
                </a:spcAft>
                <a:defRPr/>
              </a:pPr>
              <a:r>
                <a:rPr lang="fr-FR" altLang="de-DE" sz="1400" b="1" kern="0" dirty="0">
                  <a:solidFill>
                    <a:schemeClr val="accent1">
                      <a:lumMod val="75000"/>
                    </a:schemeClr>
                  </a:solidFill>
                  <a:latin typeface="Calibri" panose="020F0502020204030204" pitchFamily="34" charset="0"/>
                  <a:cs typeface="Calibri" panose="020F0502020204030204" pitchFamily="34" charset="0"/>
                </a:rPr>
                <a:t>Training</a:t>
              </a:r>
            </a:p>
          </p:txBody>
        </p:sp>
        <p:pic>
          <p:nvPicPr>
            <p:cNvPr id="123" name="Image 20">
              <a:extLst>
                <a:ext uri="{FF2B5EF4-FFF2-40B4-BE49-F238E27FC236}">
                  <a16:creationId xmlns:a16="http://schemas.microsoft.com/office/drawing/2014/main" id="{3F30178B-45E2-4348-8131-7F7034D10CE9}"/>
                </a:ext>
              </a:extLst>
            </p:cNvPr>
            <p:cNvPicPr>
              <a:picLocks noChangeAspect="1"/>
            </p:cNvPicPr>
            <p:nvPr/>
          </p:nvPicPr>
          <p:blipFill>
            <a:blip r:embed="rId3" cstate="print">
              <a:clrChange>
                <a:clrFrom>
                  <a:srgbClr val="FFFFFF"/>
                </a:clrFrom>
                <a:clrTo>
                  <a:srgbClr val="FFFFFF">
                    <a:alpha val="0"/>
                  </a:srgbClr>
                </a:clrTo>
              </a:clrChange>
              <a:duotone>
                <a:srgbClr val="009DDC">
                  <a:shade val="45000"/>
                  <a:satMod val="135000"/>
                </a:srgbClr>
                <a:prstClr val="white"/>
              </a:duotone>
            </a:blip>
            <a:stretch>
              <a:fillRect/>
            </a:stretch>
          </p:blipFill>
          <p:spPr>
            <a:xfrm>
              <a:off x="815748" y="3949858"/>
              <a:ext cx="514318" cy="537507"/>
            </a:xfrm>
            <a:prstGeom prst="rect">
              <a:avLst/>
            </a:prstGeom>
          </p:spPr>
        </p:pic>
        <p:sp>
          <p:nvSpPr>
            <p:cNvPr id="124" name="Text12">
              <a:extLst>
                <a:ext uri="{FF2B5EF4-FFF2-40B4-BE49-F238E27FC236}">
                  <a16:creationId xmlns:a16="http://schemas.microsoft.com/office/drawing/2014/main" id="{F479475E-053C-4B13-BC77-5DE664A9D056}"/>
                </a:ext>
              </a:extLst>
            </p:cNvPr>
            <p:cNvSpPr>
              <a:spLocks noChangeArrowheads="1"/>
            </p:cNvSpPr>
            <p:nvPr/>
          </p:nvSpPr>
          <p:spPr bwMode="auto">
            <a:xfrm>
              <a:off x="2915821" y="3204369"/>
              <a:ext cx="5976659" cy="26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71450" indent="-171450" algn="just">
                <a:buFont typeface="Arial" panose="020B0604020202020204" pitchFamily="34" charset="0"/>
                <a:buChar char="•"/>
              </a:pPr>
              <a:r>
                <a:rPr lang="en-ZA" sz="1400" b="1" dirty="0">
                  <a:solidFill>
                    <a:prstClr val="black"/>
                  </a:solidFill>
                  <a:latin typeface="Arial Narrow" panose="020B0606020202030204" pitchFamily="34" charset="0"/>
                  <a:cs typeface="Calibri" panose="020F0502020204030204" pitchFamily="34" charset="0"/>
                </a:rPr>
                <a:t>Creation of the Center of Excellence for GRB</a:t>
              </a:r>
              <a:endParaRPr lang="fr-FR" sz="1400" dirty="0">
                <a:solidFill>
                  <a:prstClr val="black"/>
                </a:solidFill>
                <a:latin typeface="Arial Narrow" panose="020B0606020202030204" pitchFamily="34" charset="0"/>
                <a:cs typeface="Calibri" panose="020F0502020204030204" pitchFamily="34" charset="0"/>
              </a:endParaRPr>
            </a:p>
          </p:txBody>
        </p:sp>
        <p:pic>
          <p:nvPicPr>
            <p:cNvPr id="126" name="Image 22">
              <a:extLst>
                <a:ext uri="{FF2B5EF4-FFF2-40B4-BE49-F238E27FC236}">
                  <a16:creationId xmlns:a16="http://schemas.microsoft.com/office/drawing/2014/main" id="{F02B820B-D689-4137-83E0-263C8A0DF110}"/>
                </a:ext>
              </a:extLst>
            </p:cNvPr>
            <p:cNvPicPr>
              <a:picLocks noChangeAspect="1"/>
            </p:cNvPicPr>
            <p:nvPr/>
          </p:nvPicPr>
          <p:blipFill>
            <a:blip r:embed="rId5" cstate="print">
              <a:clrChange>
                <a:clrFrom>
                  <a:srgbClr val="FFFFFF"/>
                </a:clrFrom>
                <a:clrTo>
                  <a:srgbClr val="FFFFFF">
                    <a:alpha val="0"/>
                  </a:srgbClr>
                </a:clrTo>
              </a:clrChange>
              <a:duotone>
                <a:srgbClr val="009DDC">
                  <a:shade val="45000"/>
                  <a:satMod val="135000"/>
                </a:srgbClr>
                <a:prstClr val="white"/>
              </a:duotone>
            </a:blip>
            <a:stretch>
              <a:fillRect/>
            </a:stretch>
          </p:blipFill>
          <p:spPr>
            <a:xfrm>
              <a:off x="610460" y="2814857"/>
              <a:ext cx="1036008" cy="621061"/>
            </a:xfrm>
            <a:prstGeom prst="rect">
              <a:avLst/>
            </a:prstGeom>
          </p:spPr>
        </p:pic>
        <p:sp>
          <p:nvSpPr>
            <p:cNvPr id="127" name="Text12">
              <a:extLst>
                <a:ext uri="{FF2B5EF4-FFF2-40B4-BE49-F238E27FC236}">
                  <a16:creationId xmlns:a16="http://schemas.microsoft.com/office/drawing/2014/main" id="{F6BDD948-0201-4DE6-8CFE-FFA9FBA5DFD3}"/>
                </a:ext>
              </a:extLst>
            </p:cNvPr>
            <p:cNvSpPr>
              <a:spLocks noChangeArrowheads="1"/>
            </p:cNvSpPr>
            <p:nvPr/>
          </p:nvSpPr>
          <p:spPr bwMode="auto">
            <a:xfrm>
              <a:off x="539552" y="3481889"/>
              <a:ext cx="1188000" cy="265416"/>
            </a:xfrm>
            <a:prstGeom prst="rect">
              <a:avLst/>
            </a:prstGeom>
            <a:noFill/>
            <a:ln w="6350">
              <a:noFill/>
              <a:miter lim="800000"/>
              <a:headEnd/>
              <a:tailEnd/>
            </a:ln>
            <a:effectLst/>
          </p:spPr>
          <p:txBody>
            <a:bodyPr wrap="square" lIns="0" tIns="0" rIns="0" bIns="0">
              <a:spAutoFit/>
            </a:bodyPr>
            <a:lstStyle/>
            <a:p>
              <a:pPr algn="ctr" defTabSz="330200" eaLnBrk="1" fontAlgn="auto" hangingPunct="1">
                <a:spcBef>
                  <a:spcPts val="0"/>
                </a:spcBef>
                <a:spcAft>
                  <a:spcPts val="0"/>
                </a:spcAft>
                <a:defRPr/>
              </a:pPr>
              <a:r>
                <a:rPr lang="fr-FR" altLang="de-DE" sz="1400" b="1" kern="0" dirty="0">
                  <a:solidFill>
                    <a:schemeClr val="accent1">
                      <a:lumMod val="75000"/>
                    </a:schemeClr>
                  </a:solidFill>
                  <a:latin typeface="Calibri" panose="020F0502020204030204" pitchFamily="34" charset="0"/>
                  <a:cs typeface="Calibri" panose="020F0502020204030204" pitchFamily="34" charset="0"/>
                </a:rPr>
                <a:t>Agency</a:t>
              </a:r>
            </a:p>
          </p:txBody>
        </p:sp>
        <p:pic>
          <p:nvPicPr>
            <p:cNvPr id="1026" name="Picture 2" descr="RÃ©sultat de recherche d'images pour &quot;papier logo&quot;">
              <a:extLst>
                <a:ext uri="{FF2B5EF4-FFF2-40B4-BE49-F238E27FC236}">
                  <a16:creationId xmlns:a16="http://schemas.microsoft.com/office/drawing/2014/main" id="{BA0A8992-8435-4336-9C1F-B1D11686C0B9}"/>
                </a:ext>
              </a:extLst>
            </p:cNvPr>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28749"/>
            <a:stretch/>
          </p:blipFill>
          <p:spPr bwMode="auto">
            <a:xfrm>
              <a:off x="669153" y="1847299"/>
              <a:ext cx="870874" cy="654505"/>
            </a:xfrm>
            <a:prstGeom prst="rect">
              <a:avLst/>
            </a:prstGeom>
            <a:noFill/>
            <a:extLst>
              <a:ext uri="{909E8E84-426E-40DD-AFC4-6F175D3DCCD1}">
                <a14:hiddenFill xmlns:a14="http://schemas.microsoft.com/office/drawing/2010/main">
                  <a:solidFill>
                    <a:srgbClr val="FFFFFF"/>
                  </a:solidFill>
                </a14:hiddenFill>
              </a:ext>
            </a:extLst>
          </p:spPr>
        </p:pic>
        <p:sp>
          <p:nvSpPr>
            <p:cNvPr id="128" name="Text12">
              <a:extLst>
                <a:ext uri="{FF2B5EF4-FFF2-40B4-BE49-F238E27FC236}">
                  <a16:creationId xmlns:a16="http://schemas.microsoft.com/office/drawing/2014/main" id="{A607EB38-17B0-4E53-80FC-E32C5E9805EC}"/>
                </a:ext>
              </a:extLst>
            </p:cNvPr>
            <p:cNvSpPr>
              <a:spLocks noChangeArrowheads="1"/>
            </p:cNvSpPr>
            <p:nvPr/>
          </p:nvSpPr>
          <p:spPr bwMode="auto">
            <a:xfrm>
              <a:off x="2915821" y="1722047"/>
              <a:ext cx="5976659" cy="106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71450" indent="-171450" algn="just">
                <a:buFont typeface="Arial" panose="020B0604020202020204" pitchFamily="34" charset="0"/>
                <a:buChar char="•"/>
              </a:pPr>
              <a:r>
                <a:rPr lang="en-ZA" sz="1400" b="1" dirty="0">
                  <a:solidFill>
                    <a:prstClr val="black"/>
                  </a:solidFill>
                  <a:latin typeface="Arial Narrow" panose="020B0606020202030204" pitchFamily="34" charset="0"/>
                  <a:cs typeface="Calibri" panose="020F0502020204030204" pitchFamily="34" charset="0"/>
                </a:rPr>
                <a:t>Organic Law No. 130-13 of the Finance Law making GRB compulsory for all Ministries</a:t>
              </a:r>
            </a:p>
            <a:p>
              <a:pPr marL="171450" indent="-171450" algn="just">
                <a:buFont typeface="Arial" panose="020B0604020202020204" pitchFamily="34" charset="0"/>
                <a:buChar char="•"/>
              </a:pPr>
              <a:r>
                <a:rPr lang="en-ZA" sz="1400" dirty="0">
                  <a:solidFill>
                    <a:prstClr val="black"/>
                  </a:solidFill>
                  <a:latin typeface="Arial Narrow" panose="020B0606020202030204" pitchFamily="34" charset="0"/>
                  <a:cs typeface="Calibri" panose="020F0502020204030204" pitchFamily="34" charset="0"/>
                </a:rPr>
                <a:t>Organic Laws No. 111-12, No. 111-13, No. 111-14 </a:t>
              </a:r>
              <a:r>
                <a:rPr lang="en-ZA" sz="1400" b="1" dirty="0">
                  <a:solidFill>
                    <a:prstClr val="black"/>
                  </a:solidFill>
                  <a:latin typeface="Arial Narrow" panose="020B0606020202030204" pitchFamily="34" charset="0"/>
                  <a:cs typeface="Calibri" panose="020F0502020204030204" pitchFamily="34" charset="0"/>
                </a:rPr>
                <a:t>making gender-sensitive planning mandatory at local level</a:t>
              </a:r>
              <a:endParaRPr lang="fr-FR" sz="1400" b="1" dirty="0">
                <a:solidFill>
                  <a:prstClr val="black"/>
                </a:solidFill>
                <a:latin typeface="Arial Narrow" panose="020B0606020202030204" pitchFamily="34" charset="0"/>
                <a:cs typeface="Calibri" panose="020F0502020204030204" pitchFamily="34" charset="0"/>
              </a:endParaRPr>
            </a:p>
          </p:txBody>
        </p:sp>
        <p:sp>
          <p:nvSpPr>
            <p:cNvPr id="129" name="Text12">
              <a:extLst>
                <a:ext uri="{FF2B5EF4-FFF2-40B4-BE49-F238E27FC236}">
                  <a16:creationId xmlns:a16="http://schemas.microsoft.com/office/drawing/2014/main" id="{E59B18CA-C68C-432B-825A-122FA51149CC}"/>
                </a:ext>
              </a:extLst>
            </p:cNvPr>
            <p:cNvSpPr>
              <a:spLocks noChangeArrowheads="1"/>
            </p:cNvSpPr>
            <p:nvPr/>
          </p:nvSpPr>
          <p:spPr bwMode="auto">
            <a:xfrm>
              <a:off x="539552" y="2488137"/>
              <a:ext cx="1188000" cy="265416"/>
            </a:xfrm>
            <a:prstGeom prst="rect">
              <a:avLst/>
            </a:prstGeom>
            <a:noFill/>
            <a:ln w="6350">
              <a:noFill/>
              <a:miter lim="800000"/>
              <a:headEnd/>
              <a:tailEnd/>
            </a:ln>
            <a:effectLst/>
          </p:spPr>
          <p:txBody>
            <a:bodyPr wrap="square" lIns="0" tIns="0" rIns="0" bIns="0">
              <a:spAutoFit/>
            </a:bodyPr>
            <a:lstStyle/>
            <a:p>
              <a:pPr algn="ctr" defTabSz="330200" eaLnBrk="1" fontAlgn="auto" hangingPunct="1">
                <a:spcBef>
                  <a:spcPts val="0"/>
                </a:spcBef>
                <a:spcAft>
                  <a:spcPts val="0"/>
                </a:spcAft>
                <a:defRPr/>
              </a:pPr>
              <a:r>
                <a:rPr lang="fr-FR" altLang="de-DE" sz="1400" b="1" kern="0" dirty="0">
                  <a:solidFill>
                    <a:schemeClr val="accent1">
                      <a:lumMod val="75000"/>
                    </a:schemeClr>
                  </a:solidFill>
                  <a:latin typeface="Calibri" panose="020F0502020204030204" pitchFamily="34" charset="0"/>
                  <a:cs typeface="Calibri" panose="020F0502020204030204" pitchFamily="34" charset="0"/>
                </a:rPr>
                <a:t>Legislations</a:t>
              </a:r>
            </a:p>
          </p:txBody>
        </p:sp>
        <p:sp>
          <p:nvSpPr>
            <p:cNvPr id="130" name="Text12">
              <a:extLst>
                <a:ext uri="{FF2B5EF4-FFF2-40B4-BE49-F238E27FC236}">
                  <a16:creationId xmlns:a16="http://schemas.microsoft.com/office/drawing/2014/main" id="{E3BC78E9-472B-40FE-8D87-489D271387B8}"/>
                </a:ext>
              </a:extLst>
            </p:cNvPr>
            <p:cNvSpPr>
              <a:spLocks noChangeArrowheads="1"/>
            </p:cNvSpPr>
            <p:nvPr/>
          </p:nvSpPr>
          <p:spPr bwMode="auto">
            <a:xfrm>
              <a:off x="212338" y="1283871"/>
              <a:ext cx="1674901" cy="265356"/>
            </a:xfrm>
            <a:prstGeom prst="rect">
              <a:avLst/>
            </a:prstGeom>
            <a:noFill/>
            <a:ln w="6350">
              <a:noFill/>
              <a:miter lim="800000"/>
              <a:headEnd/>
              <a:tailEnd/>
            </a:ln>
            <a:effectLst/>
          </p:spPr>
          <p:txBody>
            <a:bodyPr wrap="square" lIns="0" tIns="0" rIns="0" bIns="0">
              <a:spAutoFit/>
            </a:bodyPr>
            <a:lstStyle/>
            <a:p>
              <a:pPr algn="ctr" defTabSz="330200" eaLnBrk="1" fontAlgn="auto" hangingPunct="1">
                <a:spcBef>
                  <a:spcPts val="0"/>
                </a:spcBef>
                <a:spcAft>
                  <a:spcPts val="0"/>
                </a:spcAft>
                <a:defRPr/>
              </a:pPr>
              <a:r>
                <a:rPr lang="fr-FR" altLang="de-DE" sz="1400" b="1" kern="0" dirty="0">
                  <a:solidFill>
                    <a:schemeClr val="accent1">
                      <a:lumMod val="75000"/>
                    </a:schemeClr>
                  </a:solidFill>
                  <a:latin typeface="Calibri" panose="020F0502020204030204" pitchFamily="34" charset="0"/>
                  <a:cs typeface="Calibri" panose="020F0502020204030204" pitchFamily="34" charset="0"/>
                </a:rPr>
                <a:t>Foreshadowing</a:t>
              </a:r>
            </a:p>
          </p:txBody>
        </p:sp>
        <p:pic>
          <p:nvPicPr>
            <p:cNvPr id="131" name="Image 20">
              <a:extLst>
                <a:ext uri="{FF2B5EF4-FFF2-40B4-BE49-F238E27FC236}">
                  <a16:creationId xmlns:a16="http://schemas.microsoft.com/office/drawing/2014/main" id="{84388369-973C-4917-B76A-BD2D74F36218}"/>
                </a:ext>
              </a:extLst>
            </p:cNvPr>
            <p:cNvPicPr>
              <a:picLocks noChangeAspect="1"/>
            </p:cNvPicPr>
            <p:nvPr/>
          </p:nvPicPr>
          <p:blipFill>
            <a:blip r:embed="rId3" cstate="print">
              <a:duotone>
                <a:srgbClr val="009DDC">
                  <a:shade val="45000"/>
                  <a:satMod val="135000"/>
                </a:srgbClr>
                <a:prstClr val="white"/>
              </a:duotone>
            </a:blip>
            <a:stretch>
              <a:fillRect/>
            </a:stretch>
          </p:blipFill>
          <p:spPr>
            <a:xfrm>
              <a:off x="815748" y="709702"/>
              <a:ext cx="514318" cy="537507"/>
            </a:xfrm>
            <a:prstGeom prst="rect">
              <a:avLst/>
            </a:prstGeom>
          </p:spPr>
        </p:pic>
        <p:sp>
          <p:nvSpPr>
            <p:cNvPr id="132" name="Text12">
              <a:extLst>
                <a:ext uri="{FF2B5EF4-FFF2-40B4-BE49-F238E27FC236}">
                  <a16:creationId xmlns:a16="http://schemas.microsoft.com/office/drawing/2014/main" id="{C12E1C57-BCE0-497E-A8C5-5537DF800522}"/>
                </a:ext>
              </a:extLst>
            </p:cNvPr>
            <p:cNvSpPr>
              <a:spLocks noChangeArrowheads="1"/>
            </p:cNvSpPr>
            <p:nvPr/>
          </p:nvSpPr>
          <p:spPr bwMode="auto">
            <a:xfrm>
              <a:off x="2100846" y="975773"/>
              <a:ext cx="1030994" cy="265356"/>
            </a:xfrm>
            <a:prstGeom prst="rect">
              <a:avLst/>
            </a:prstGeom>
            <a:noFill/>
            <a:ln w="6350">
              <a:noFill/>
              <a:miter lim="800000"/>
              <a:headEnd/>
              <a:tailEnd/>
            </a:ln>
            <a:effectLst/>
          </p:spPr>
          <p:txBody>
            <a:bodyPr wrap="square" lIns="0" tIns="0" rIns="0" bIns="0">
              <a:spAutoFit/>
            </a:bodyPr>
            <a:lstStyle/>
            <a:p>
              <a:pPr defTabSz="330200" eaLnBrk="1" fontAlgn="auto" hangingPunct="1">
                <a:spcBef>
                  <a:spcPts val="0"/>
                </a:spcBef>
                <a:spcAft>
                  <a:spcPts val="0"/>
                </a:spcAft>
                <a:defRPr/>
              </a:pPr>
              <a:r>
                <a:rPr lang="fr-FR" altLang="de-DE" sz="1400" b="1" kern="0" dirty="0">
                  <a:solidFill>
                    <a:schemeClr val="accent1"/>
                  </a:solidFill>
                  <a:latin typeface="Arial Narrow" panose="020B0606020202030204" pitchFamily="34" charset="0"/>
                  <a:cs typeface="Calibri" panose="020F0502020204030204" pitchFamily="34" charset="0"/>
                </a:rPr>
                <a:t>2016-2019</a:t>
              </a:r>
            </a:p>
          </p:txBody>
        </p:sp>
        <p:sp>
          <p:nvSpPr>
            <p:cNvPr id="133" name="Text12">
              <a:extLst>
                <a:ext uri="{FF2B5EF4-FFF2-40B4-BE49-F238E27FC236}">
                  <a16:creationId xmlns:a16="http://schemas.microsoft.com/office/drawing/2014/main" id="{0E38D1C5-336B-40C9-8818-A70BA65110EE}"/>
                </a:ext>
              </a:extLst>
            </p:cNvPr>
            <p:cNvSpPr>
              <a:spLocks noChangeArrowheads="1"/>
            </p:cNvSpPr>
            <p:nvPr/>
          </p:nvSpPr>
          <p:spPr bwMode="auto">
            <a:xfrm>
              <a:off x="2999016" y="976487"/>
              <a:ext cx="5976659" cy="26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71450" indent="-171450" algn="just">
                <a:buFont typeface="Arial" panose="020B0604020202020204" pitchFamily="34" charset="0"/>
                <a:buChar char="•"/>
              </a:pPr>
              <a:r>
                <a:rPr lang="fr-FR" sz="1400" b="1" dirty="0">
                  <a:solidFill>
                    <a:prstClr val="black"/>
                  </a:solidFill>
                  <a:latin typeface="Arial Narrow" panose="020B0606020202030204" pitchFamily="34" charset="0"/>
                  <a:cs typeface="Calibri" panose="020F0502020204030204" pitchFamily="34" charset="0"/>
                </a:rPr>
                <a:t>Foreshadowing performance-</a:t>
              </a:r>
              <a:r>
                <a:rPr lang="fr-FR" sz="1400" b="1" dirty="0" err="1">
                  <a:solidFill>
                    <a:prstClr val="black"/>
                  </a:solidFill>
                  <a:latin typeface="Arial Narrow" panose="020B0606020202030204" pitchFamily="34" charset="0"/>
                  <a:cs typeface="Calibri" panose="020F0502020204030204" pitchFamily="34" charset="0"/>
                </a:rPr>
                <a:t>driven</a:t>
              </a:r>
              <a:r>
                <a:rPr lang="fr-FR" sz="1400" b="1" dirty="0">
                  <a:solidFill>
                    <a:prstClr val="black"/>
                  </a:solidFill>
                  <a:latin typeface="Arial Narrow" panose="020B0606020202030204" pitchFamily="34" charset="0"/>
                  <a:cs typeface="Calibri" panose="020F0502020204030204" pitchFamily="34" charset="0"/>
                </a:rPr>
                <a:t> GRB</a:t>
              </a:r>
              <a:endParaRPr lang="fr-FR" sz="1400" dirty="0">
                <a:solidFill>
                  <a:prstClr val="black"/>
                </a:solidFill>
                <a:latin typeface="Arial Narrow" panose="020B0606020202030204" pitchFamily="34" charset="0"/>
                <a:cs typeface="Calibri" panose="020F0502020204030204" pitchFamily="34" charset="0"/>
              </a:endParaRPr>
            </a:p>
          </p:txBody>
        </p:sp>
        <p:sp>
          <p:nvSpPr>
            <p:cNvPr id="134" name="Oval 133">
              <a:extLst>
                <a:ext uri="{FF2B5EF4-FFF2-40B4-BE49-F238E27FC236}">
                  <a16:creationId xmlns:a16="http://schemas.microsoft.com/office/drawing/2014/main" id="{5FAC554A-A94F-421A-BFEC-C3658B0C331F}"/>
                </a:ext>
              </a:extLst>
            </p:cNvPr>
            <p:cNvSpPr/>
            <p:nvPr/>
          </p:nvSpPr>
          <p:spPr>
            <a:xfrm>
              <a:off x="1918053" y="1064463"/>
              <a:ext cx="152399" cy="1524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a:p>
          </p:txBody>
        </p:sp>
      </p:grpSp>
      <p:sp>
        <p:nvSpPr>
          <p:cNvPr id="143" name="Rectangle 7">
            <a:extLst>
              <a:ext uri="{FF2B5EF4-FFF2-40B4-BE49-F238E27FC236}">
                <a16:creationId xmlns:a16="http://schemas.microsoft.com/office/drawing/2014/main" id="{B8F7404A-E054-461B-A76A-659B052D92B6}"/>
              </a:ext>
            </a:extLst>
          </p:cNvPr>
          <p:cNvSpPr>
            <a:spLocks noChangeArrowheads="1"/>
          </p:cNvSpPr>
          <p:nvPr/>
        </p:nvSpPr>
        <p:spPr bwMode="auto">
          <a:xfrm rot="16200000">
            <a:off x="386834" y="2440834"/>
            <a:ext cx="252000" cy="252000"/>
          </a:xfrm>
          <a:prstGeom prst="rect">
            <a:avLst/>
          </a:prstGeom>
          <a:solidFill>
            <a:schemeClr val="accent1">
              <a:lumMod val="75000"/>
            </a:schemeClr>
          </a:solidFill>
          <a:ln w="9525">
            <a:noFill/>
            <a:miter lim="800000"/>
            <a:headEnd/>
            <a:tailEnd/>
          </a:ln>
          <a:effectLst/>
        </p:spPr>
        <p:txBody>
          <a:bodyPr wrap="none"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fr-FR" sz="14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cxnSp>
        <p:nvCxnSpPr>
          <p:cNvPr id="10" name="Straight Connector 9">
            <a:extLst>
              <a:ext uri="{FF2B5EF4-FFF2-40B4-BE49-F238E27FC236}">
                <a16:creationId xmlns:a16="http://schemas.microsoft.com/office/drawing/2014/main" id="{911282A1-AD59-4291-8E1D-3282E663A887}"/>
              </a:ext>
            </a:extLst>
          </p:cNvPr>
          <p:cNvCxnSpPr/>
          <p:nvPr/>
        </p:nvCxnSpPr>
        <p:spPr>
          <a:xfrm>
            <a:off x="998864" y="4293096"/>
            <a:ext cx="78936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51FEA03-6C2B-45ED-A9AE-BE5B74B0ACC3}"/>
              </a:ext>
            </a:extLst>
          </p:cNvPr>
          <p:cNvCxnSpPr/>
          <p:nvPr/>
        </p:nvCxnSpPr>
        <p:spPr>
          <a:xfrm>
            <a:off x="998864" y="2420888"/>
            <a:ext cx="78936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Espace réservé du numéro de diapositive 1"/>
          <p:cNvSpPr>
            <a:spLocks noGrp="1"/>
          </p:cNvSpPr>
          <p:nvPr>
            <p:ph type="sldNum" sz="quarter" idx="12"/>
          </p:nvPr>
        </p:nvSpPr>
        <p:spPr>
          <a:xfrm>
            <a:off x="6902896" y="6502844"/>
            <a:ext cx="2133600" cy="365125"/>
          </a:xfrm>
        </p:spPr>
        <p:txBody>
          <a:bodyPr/>
          <a:lstStyle/>
          <a:p>
            <a:fld id="{CF4668DC-857F-487D-BFFA-8C0CA5037977}" type="slidenum">
              <a:rPr lang="fr-BE" smtClean="0"/>
              <a:t>3</a:t>
            </a:fld>
            <a:endParaRPr lang="fr-BE" dirty="0"/>
          </a:p>
        </p:txBody>
      </p:sp>
      <p:sp>
        <p:nvSpPr>
          <p:cNvPr id="139" name="Arrow: Pentagon 138">
            <a:extLst>
              <a:ext uri="{FF2B5EF4-FFF2-40B4-BE49-F238E27FC236}">
                <a16:creationId xmlns:a16="http://schemas.microsoft.com/office/drawing/2014/main" id="{7BD2A9A0-CBB4-47A4-889A-1AF3C5C180ED}"/>
              </a:ext>
            </a:extLst>
          </p:cNvPr>
          <p:cNvSpPr/>
          <p:nvPr/>
        </p:nvSpPr>
        <p:spPr>
          <a:xfrm rot="16200000">
            <a:off x="-187127" y="3184972"/>
            <a:ext cx="2140661" cy="608834"/>
          </a:xfrm>
          <a:prstGeom prst="homePlate">
            <a:avLst/>
          </a:prstGeom>
          <a:solidFill>
            <a:srgbClr val="67B7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   Realisation</a:t>
            </a:r>
            <a:r>
              <a:rPr lang="fr-FR" sz="1400" dirty="0">
                <a:solidFill>
                  <a:schemeClr val="tx1"/>
                </a:solidFill>
              </a:rPr>
              <a:t> </a:t>
            </a:r>
          </a:p>
        </p:txBody>
      </p:sp>
      <p:sp>
        <p:nvSpPr>
          <p:cNvPr id="8" name="Arrow: Pentagon 7">
            <a:extLst>
              <a:ext uri="{FF2B5EF4-FFF2-40B4-BE49-F238E27FC236}">
                <a16:creationId xmlns:a16="http://schemas.microsoft.com/office/drawing/2014/main" id="{86C56A85-F2E7-40F3-BC28-71261F46B596}"/>
              </a:ext>
            </a:extLst>
          </p:cNvPr>
          <p:cNvSpPr/>
          <p:nvPr/>
        </p:nvSpPr>
        <p:spPr>
          <a:xfrm rot="16200000">
            <a:off x="-312129" y="5160345"/>
            <a:ext cx="2390670" cy="608838"/>
          </a:xfrm>
          <a:prstGeom prst="homePlate">
            <a:avLst/>
          </a:prstGeom>
          <a:solidFill>
            <a:srgbClr val="67B7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Launching </a:t>
            </a:r>
            <a:endParaRPr lang="fr-FR" sz="1400" dirty="0">
              <a:solidFill>
                <a:schemeClr val="tx1"/>
              </a:solidFill>
            </a:endParaRPr>
          </a:p>
        </p:txBody>
      </p:sp>
      <p:sp>
        <p:nvSpPr>
          <p:cNvPr id="141" name="Rectangle 7">
            <a:extLst>
              <a:ext uri="{FF2B5EF4-FFF2-40B4-BE49-F238E27FC236}">
                <a16:creationId xmlns:a16="http://schemas.microsoft.com/office/drawing/2014/main" id="{277AF5A4-B5EE-4466-BFCF-89AD2E25083F}"/>
              </a:ext>
            </a:extLst>
          </p:cNvPr>
          <p:cNvSpPr>
            <a:spLocks noChangeArrowheads="1"/>
          </p:cNvSpPr>
          <p:nvPr/>
        </p:nvSpPr>
        <p:spPr bwMode="auto">
          <a:xfrm rot="16200000">
            <a:off x="467545" y="4041096"/>
            <a:ext cx="252000" cy="252000"/>
          </a:xfrm>
          <a:prstGeom prst="rect">
            <a:avLst/>
          </a:prstGeom>
          <a:solidFill>
            <a:schemeClr val="accent1">
              <a:lumMod val="75000"/>
            </a:schemeClr>
          </a:solidFill>
          <a:ln w="9525">
            <a:noFill/>
            <a:miter lim="800000"/>
            <a:headEnd/>
            <a:tailEnd/>
          </a:ln>
          <a:effectLst/>
        </p:spPr>
        <p:txBody>
          <a:bodyPr wrap="none"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fr-FR" sz="14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0" name="Rectangle 7">
            <a:extLst>
              <a:ext uri="{FF2B5EF4-FFF2-40B4-BE49-F238E27FC236}">
                <a16:creationId xmlns:a16="http://schemas.microsoft.com/office/drawing/2014/main" id="{B6133586-87B4-4C59-B199-1BDD1C82005D}"/>
              </a:ext>
            </a:extLst>
          </p:cNvPr>
          <p:cNvSpPr>
            <a:spLocks noChangeArrowheads="1"/>
          </p:cNvSpPr>
          <p:nvPr/>
        </p:nvSpPr>
        <p:spPr bwMode="auto">
          <a:xfrm rot="16200000">
            <a:off x="467544" y="6462013"/>
            <a:ext cx="252000" cy="252000"/>
          </a:xfrm>
          <a:prstGeom prst="rect">
            <a:avLst/>
          </a:prstGeom>
          <a:solidFill>
            <a:schemeClr val="accent1">
              <a:lumMod val="75000"/>
            </a:schemeClr>
          </a:solidFill>
          <a:ln w="9525">
            <a:noFill/>
            <a:miter lim="800000"/>
            <a:headEnd/>
            <a:tailEnd/>
          </a:ln>
          <a:effectLst/>
        </p:spPr>
        <p:txBody>
          <a:bodyPr wrap="none"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fr-FR" sz="14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46" name="Text12">
            <a:extLst>
              <a:ext uri="{FF2B5EF4-FFF2-40B4-BE49-F238E27FC236}">
                <a16:creationId xmlns:a16="http://schemas.microsoft.com/office/drawing/2014/main" id="{AC80BCE4-960C-1243-B9AA-114DB87380E0}"/>
              </a:ext>
            </a:extLst>
          </p:cNvPr>
          <p:cNvSpPr>
            <a:spLocks noChangeArrowheads="1"/>
          </p:cNvSpPr>
          <p:nvPr/>
        </p:nvSpPr>
        <p:spPr bwMode="auto">
          <a:xfrm>
            <a:off x="3791522" y="1052736"/>
            <a:ext cx="51729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71450" indent="-171450" algn="just">
              <a:buFont typeface="Arial" panose="020B0604020202020204" pitchFamily="34" charset="0"/>
              <a:buChar char="•"/>
            </a:pPr>
            <a:r>
              <a:rPr lang="en-ZA" sz="1400" b="1" dirty="0">
                <a:solidFill>
                  <a:prstClr val="black"/>
                </a:solidFill>
                <a:latin typeface="Arial Narrow" panose="020B0606020202030204" pitchFamily="34" charset="0"/>
                <a:cs typeface="Calibri" panose="020F0502020204030204" pitchFamily="34" charset="0"/>
              </a:rPr>
              <a:t>Close support of Ministerial departments</a:t>
            </a:r>
          </a:p>
          <a:p>
            <a:pPr marL="171450" indent="-171450" algn="just">
              <a:buFont typeface="Arial" panose="020B0604020202020204" pitchFamily="34" charset="0"/>
              <a:buChar char="•"/>
            </a:pPr>
            <a:r>
              <a:rPr lang="en-ZA" sz="1400" b="1" dirty="0">
                <a:solidFill>
                  <a:prstClr val="black"/>
                </a:solidFill>
                <a:latin typeface="Arial Narrow" panose="020B0606020202030204" pitchFamily="34" charset="0"/>
                <a:cs typeface="Calibri" panose="020F0502020204030204" pitchFamily="34" charset="0"/>
              </a:rPr>
              <a:t>Methodological and conceptual enhancement for the deployment of GRB</a:t>
            </a:r>
            <a:endParaRPr lang="fr-FR" sz="1400" dirty="0">
              <a:solidFill>
                <a:prstClr val="black"/>
              </a:solidFill>
              <a:latin typeface="Arial Narrow" panose="020B0606020202030204" pitchFamily="34" charset="0"/>
              <a:cs typeface="Calibri" panose="020F0502020204030204" pitchFamily="34" charset="0"/>
            </a:endParaRPr>
          </a:p>
        </p:txBody>
      </p:sp>
      <p:sp>
        <p:nvSpPr>
          <p:cNvPr id="47" name="Text12">
            <a:extLst>
              <a:ext uri="{FF2B5EF4-FFF2-40B4-BE49-F238E27FC236}">
                <a16:creationId xmlns:a16="http://schemas.microsoft.com/office/drawing/2014/main" id="{45004895-1217-C647-ADC7-31FCCDB8EA9C}"/>
              </a:ext>
            </a:extLst>
          </p:cNvPr>
          <p:cNvSpPr>
            <a:spLocks noChangeArrowheads="1"/>
          </p:cNvSpPr>
          <p:nvPr/>
        </p:nvSpPr>
        <p:spPr bwMode="auto">
          <a:xfrm>
            <a:off x="3031574" y="1124744"/>
            <a:ext cx="892354" cy="215444"/>
          </a:xfrm>
          <a:prstGeom prst="rect">
            <a:avLst/>
          </a:prstGeom>
          <a:noFill/>
          <a:ln w="6350">
            <a:noFill/>
            <a:miter lim="800000"/>
            <a:headEnd/>
            <a:tailEnd/>
          </a:ln>
          <a:effectLst/>
        </p:spPr>
        <p:txBody>
          <a:bodyPr wrap="square" lIns="0" tIns="0" rIns="0" bIns="0">
            <a:spAutoFit/>
          </a:bodyPr>
          <a:lstStyle/>
          <a:p>
            <a:pPr defTabSz="330200" eaLnBrk="1" fontAlgn="auto" hangingPunct="1">
              <a:spcBef>
                <a:spcPts val="0"/>
              </a:spcBef>
              <a:spcAft>
                <a:spcPts val="0"/>
              </a:spcAft>
              <a:defRPr/>
            </a:pPr>
            <a:r>
              <a:rPr lang="fr-FR" altLang="de-DE" sz="1400" b="1" kern="0" dirty="0">
                <a:solidFill>
                  <a:schemeClr val="accent1"/>
                </a:solidFill>
                <a:latin typeface="Arial Narrow" panose="020B0606020202030204" pitchFamily="34" charset="0"/>
                <a:cs typeface="Calibri" panose="020F0502020204030204" pitchFamily="34" charset="0"/>
              </a:rPr>
              <a:t>2020-2021</a:t>
            </a:r>
            <a:endParaRPr lang="fr-FR" altLang="de-DE" sz="1200" b="1" kern="0" dirty="0">
              <a:solidFill>
                <a:schemeClr val="accent1"/>
              </a:solidFill>
              <a:latin typeface="Arial Narrow" panose="020B0606020202030204" pitchFamily="34" charset="0"/>
              <a:cs typeface="Calibri" panose="020F0502020204030204" pitchFamily="34" charset="0"/>
            </a:endParaRPr>
          </a:p>
        </p:txBody>
      </p:sp>
      <p:sp>
        <p:nvSpPr>
          <p:cNvPr id="49" name="Oval 133">
            <a:extLst>
              <a:ext uri="{FF2B5EF4-FFF2-40B4-BE49-F238E27FC236}">
                <a16:creationId xmlns:a16="http://schemas.microsoft.com/office/drawing/2014/main" id="{87091735-21A6-AD49-BA2D-5F6A83723B39}"/>
              </a:ext>
            </a:extLst>
          </p:cNvPr>
          <p:cNvSpPr/>
          <p:nvPr/>
        </p:nvSpPr>
        <p:spPr>
          <a:xfrm>
            <a:off x="2843808" y="1145025"/>
            <a:ext cx="131906" cy="1237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a:p>
        </p:txBody>
      </p:sp>
      <p:sp>
        <p:nvSpPr>
          <p:cNvPr id="50" name="Text12">
            <a:extLst>
              <a:ext uri="{FF2B5EF4-FFF2-40B4-BE49-F238E27FC236}">
                <a16:creationId xmlns:a16="http://schemas.microsoft.com/office/drawing/2014/main" id="{9EA900BF-31C5-4446-868D-51DC8DE2396C}"/>
              </a:ext>
            </a:extLst>
          </p:cNvPr>
          <p:cNvSpPr>
            <a:spLocks noChangeArrowheads="1"/>
          </p:cNvSpPr>
          <p:nvPr/>
        </p:nvSpPr>
        <p:spPr bwMode="auto">
          <a:xfrm>
            <a:off x="1605339" y="1412776"/>
            <a:ext cx="1166461" cy="215493"/>
          </a:xfrm>
          <a:prstGeom prst="rect">
            <a:avLst/>
          </a:prstGeom>
          <a:noFill/>
          <a:ln w="6350">
            <a:noFill/>
            <a:miter lim="800000"/>
            <a:headEnd/>
            <a:tailEnd/>
          </a:ln>
          <a:effectLst/>
        </p:spPr>
        <p:txBody>
          <a:bodyPr wrap="square" lIns="0" tIns="0" rIns="0" bIns="0">
            <a:spAutoFit/>
          </a:bodyPr>
          <a:lstStyle/>
          <a:p>
            <a:pPr algn="ctr" defTabSz="330200" eaLnBrk="1" fontAlgn="auto" hangingPunct="1">
              <a:spcBef>
                <a:spcPts val="0"/>
              </a:spcBef>
              <a:spcAft>
                <a:spcPts val="0"/>
              </a:spcAft>
              <a:defRPr/>
            </a:pPr>
            <a:r>
              <a:rPr lang="fr-FR" altLang="de-DE" sz="1400" b="1" kern="0" dirty="0">
                <a:solidFill>
                  <a:schemeClr val="accent1">
                    <a:lumMod val="75000"/>
                  </a:schemeClr>
                </a:solidFill>
                <a:latin typeface="Calibri" panose="020F0502020204030204" pitchFamily="34" charset="0"/>
                <a:cs typeface="Calibri" panose="020F0502020204030204" pitchFamily="34" charset="0"/>
              </a:rPr>
              <a:t>Anchoring</a:t>
            </a:r>
          </a:p>
        </p:txBody>
      </p:sp>
      <p:pic>
        <p:nvPicPr>
          <p:cNvPr id="6" name="Image 5">
            <a:extLst>
              <a:ext uri="{FF2B5EF4-FFF2-40B4-BE49-F238E27FC236}">
                <a16:creationId xmlns:a16="http://schemas.microsoft.com/office/drawing/2014/main" id="{1A76D5F1-467E-D545-B45C-AA485E23BB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88599" y="762567"/>
            <a:ext cx="523161" cy="649552"/>
          </a:xfrm>
          <a:prstGeom prst="rect">
            <a:avLst/>
          </a:prstGeom>
        </p:spPr>
      </p:pic>
    </p:spTree>
    <p:extLst>
      <p:ext uri="{BB962C8B-B14F-4D97-AF65-F5344CB8AC3E}">
        <p14:creationId xmlns:p14="http://schemas.microsoft.com/office/powerpoint/2010/main" val="35168546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889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4099" name="Rectangle 3"/>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solidFill>
                <a:srgbClr val="000000"/>
              </a:solidFill>
            </a:endParaRPr>
          </a:p>
        </p:txBody>
      </p:sp>
      <p:sp>
        <p:nvSpPr>
          <p:cNvPr id="4102" name="Text Box 15"/>
          <p:cNvSpPr txBox="1">
            <a:spLocks noChangeArrowheads="1"/>
          </p:cNvSpPr>
          <p:nvPr/>
        </p:nvSpPr>
        <p:spPr bwMode="auto">
          <a:xfrm>
            <a:off x="4211638" y="64912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14" name="Freeform 28">
            <a:extLst>
              <a:ext uri="{FF2B5EF4-FFF2-40B4-BE49-F238E27FC236}">
                <a16:creationId xmlns:a16="http://schemas.microsoft.com/office/drawing/2014/main" id="{27431071-567C-47AA-8470-F2E8B9D7491E}"/>
              </a:ext>
            </a:extLst>
          </p:cNvPr>
          <p:cNvSpPr>
            <a:spLocks/>
          </p:cNvSpPr>
          <p:nvPr/>
        </p:nvSpPr>
        <p:spPr bwMode="auto">
          <a:xfrm>
            <a:off x="398639" y="1788116"/>
            <a:ext cx="1293042" cy="1640884"/>
          </a:xfrm>
          <a:custGeom>
            <a:avLst/>
            <a:gdLst/>
            <a:ahLst/>
            <a:cxnLst>
              <a:cxn ang="0">
                <a:pos x="0" y="0"/>
              </a:cxn>
              <a:cxn ang="0">
                <a:pos x="750" y="0"/>
              </a:cxn>
              <a:cxn ang="0">
                <a:pos x="750" y="576"/>
              </a:cxn>
            </a:cxnLst>
            <a:rect l="0" t="0" r="r" b="b"/>
            <a:pathLst>
              <a:path w="750" h="576">
                <a:moveTo>
                  <a:pt x="0" y="0"/>
                </a:moveTo>
                <a:lnTo>
                  <a:pt x="750" y="0"/>
                </a:lnTo>
                <a:lnTo>
                  <a:pt x="750" y="576"/>
                </a:lnTo>
              </a:path>
            </a:pathLst>
          </a:custGeom>
          <a:noFill/>
          <a:ln w="22225" cap="flat" cmpd="sng">
            <a:solidFill>
              <a:srgbClr val="67B7E6"/>
            </a:solidFill>
            <a:prstDash val="solid"/>
            <a:round/>
            <a:headEnd/>
            <a:tailEnd/>
          </a:ln>
          <a:effec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9DDC"/>
              </a:solidFill>
              <a:effectLst/>
              <a:uLnTx/>
              <a:uFillTx/>
              <a:ea typeface="MS PGothic" panose="020B0600070205080204" pitchFamily="34" charset="-128"/>
              <a:cs typeface="Calibri" panose="020F0502020204030204" pitchFamily="34" charset="0"/>
            </a:endParaRPr>
          </a:p>
        </p:txBody>
      </p:sp>
      <p:sp>
        <p:nvSpPr>
          <p:cNvPr id="15" name="TextBox 14">
            <a:extLst>
              <a:ext uri="{FF2B5EF4-FFF2-40B4-BE49-F238E27FC236}">
                <a16:creationId xmlns:a16="http://schemas.microsoft.com/office/drawing/2014/main" id="{AF2FE356-42FF-42D7-B448-2FE4EACDB651}"/>
              </a:ext>
            </a:extLst>
          </p:cNvPr>
          <p:cNvSpPr txBox="1"/>
          <p:nvPr/>
        </p:nvSpPr>
        <p:spPr>
          <a:xfrm>
            <a:off x="395536" y="2415583"/>
            <a:ext cx="1152000" cy="338554"/>
          </a:xfrm>
          <a:prstGeom prst="rect">
            <a:avLst/>
          </a:prstGeom>
          <a:noFill/>
        </p:spPr>
        <p:txBody>
          <a:bodyPr wrap="square" rtlCol="0">
            <a:spAutoFit/>
          </a:bodyPr>
          <a:lstStyle/>
          <a:p>
            <a:r>
              <a:rPr lang="fr-FR" sz="1600" b="1" dirty="0">
                <a:latin typeface="Arial Narrow" panose="020B0606020202030204" pitchFamily="34" charset="0"/>
              </a:rPr>
              <a:t>Article 39</a:t>
            </a:r>
            <a:endParaRPr lang="fr-FR" sz="1600" dirty="0">
              <a:latin typeface="Arial Narrow" panose="020B0606020202030204" pitchFamily="34" charset="0"/>
            </a:endParaRPr>
          </a:p>
        </p:txBody>
      </p:sp>
      <p:sp>
        <p:nvSpPr>
          <p:cNvPr id="16" name="Freeform 28">
            <a:extLst>
              <a:ext uri="{FF2B5EF4-FFF2-40B4-BE49-F238E27FC236}">
                <a16:creationId xmlns:a16="http://schemas.microsoft.com/office/drawing/2014/main" id="{B4BC664E-7E2D-4403-98C3-60A8F0CF0DFA}"/>
              </a:ext>
            </a:extLst>
          </p:cNvPr>
          <p:cNvSpPr>
            <a:spLocks/>
          </p:cNvSpPr>
          <p:nvPr/>
        </p:nvSpPr>
        <p:spPr bwMode="auto">
          <a:xfrm>
            <a:off x="398639" y="4073085"/>
            <a:ext cx="1293042" cy="1649921"/>
          </a:xfrm>
          <a:custGeom>
            <a:avLst/>
            <a:gdLst/>
            <a:ahLst/>
            <a:cxnLst>
              <a:cxn ang="0">
                <a:pos x="0" y="0"/>
              </a:cxn>
              <a:cxn ang="0">
                <a:pos x="750" y="0"/>
              </a:cxn>
              <a:cxn ang="0">
                <a:pos x="750" y="576"/>
              </a:cxn>
            </a:cxnLst>
            <a:rect l="0" t="0" r="r" b="b"/>
            <a:pathLst>
              <a:path w="750" h="576">
                <a:moveTo>
                  <a:pt x="0" y="0"/>
                </a:moveTo>
                <a:lnTo>
                  <a:pt x="750" y="0"/>
                </a:lnTo>
                <a:lnTo>
                  <a:pt x="750" y="576"/>
                </a:lnTo>
              </a:path>
            </a:pathLst>
          </a:custGeom>
          <a:noFill/>
          <a:ln w="22225" cap="flat" cmpd="sng">
            <a:solidFill>
              <a:srgbClr val="009DDC"/>
            </a:solidFill>
            <a:prstDash val="solid"/>
            <a:round/>
            <a:headEnd/>
            <a:tailEnd/>
          </a:ln>
          <a:effec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9DDC"/>
              </a:solidFill>
              <a:effectLst/>
              <a:uLnTx/>
              <a:uFillTx/>
              <a:ea typeface="MS PGothic" panose="020B0600070205080204" pitchFamily="34" charset="-128"/>
              <a:cs typeface="Calibri" panose="020F0502020204030204" pitchFamily="34" charset="0"/>
            </a:endParaRPr>
          </a:p>
        </p:txBody>
      </p:sp>
      <p:sp>
        <p:nvSpPr>
          <p:cNvPr id="17" name="TextBox 16">
            <a:extLst>
              <a:ext uri="{FF2B5EF4-FFF2-40B4-BE49-F238E27FC236}">
                <a16:creationId xmlns:a16="http://schemas.microsoft.com/office/drawing/2014/main" id="{460A58F2-7F57-49FA-B96E-69CF48F1F361}"/>
              </a:ext>
            </a:extLst>
          </p:cNvPr>
          <p:cNvSpPr txBox="1"/>
          <p:nvPr/>
        </p:nvSpPr>
        <p:spPr>
          <a:xfrm>
            <a:off x="395536" y="4713379"/>
            <a:ext cx="1152000" cy="338554"/>
          </a:xfrm>
          <a:prstGeom prst="rect">
            <a:avLst/>
          </a:prstGeom>
          <a:noFill/>
        </p:spPr>
        <p:txBody>
          <a:bodyPr wrap="square" rtlCol="0">
            <a:spAutoFit/>
          </a:bodyPr>
          <a:lstStyle/>
          <a:p>
            <a:r>
              <a:rPr lang="fr-FR" sz="1600" b="1" dirty="0">
                <a:latin typeface="Arial Narrow" panose="020B0606020202030204" pitchFamily="34" charset="0"/>
              </a:rPr>
              <a:t>Article 48</a:t>
            </a:r>
            <a:endParaRPr lang="fr-FR" sz="1600" dirty="0">
              <a:latin typeface="Arial Narrow" panose="020B0606020202030204" pitchFamily="34" charset="0"/>
            </a:endParaRPr>
          </a:p>
        </p:txBody>
      </p:sp>
      <p:sp>
        <p:nvSpPr>
          <p:cNvPr id="32" name="Line 24">
            <a:extLst>
              <a:ext uri="{FF2B5EF4-FFF2-40B4-BE49-F238E27FC236}">
                <a16:creationId xmlns:a16="http://schemas.microsoft.com/office/drawing/2014/main" id="{B588AADE-788D-4B84-856E-F1F7BB379971}"/>
              </a:ext>
            </a:extLst>
          </p:cNvPr>
          <p:cNvSpPr>
            <a:spLocks noChangeShapeType="1"/>
          </p:cNvSpPr>
          <p:nvPr/>
        </p:nvSpPr>
        <p:spPr bwMode="auto">
          <a:xfrm>
            <a:off x="4716463" y="1733570"/>
            <a:ext cx="3970340" cy="0"/>
          </a:xfrm>
          <a:prstGeom prst="line">
            <a:avLst/>
          </a:prstGeom>
          <a:noFill/>
          <a:ln w="19050">
            <a:solidFill>
              <a:srgbClr val="67B7E6"/>
            </a:solidFill>
            <a:round/>
            <a:headEn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ea typeface="MS PGothic" panose="020B0600070205080204" pitchFamily="34" charset="-128"/>
              <a:cs typeface="Calibri" panose="020F0502020204030204" pitchFamily="34" charset="0"/>
            </a:endParaRPr>
          </a:p>
        </p:txBody>
      </p:sp>
      <p:sp>
        <p:nvSpPr>
          <p:cNvPr id="33" name="Text12">
            <a:extLst>
              <a:ext uri="{FF2B5EF4-FFF2-40B4-BE49-F238E27FC236}">
                <a16:creationId xmlns:a16="http://schemas.microsoft.com/office/drawing/2014/main" id="{8227D026-4CAA-425E-81A8-194B96074433}"/>
              </a:ext>
            </a:extLst>
          </p:cNvPr>
          <p:cNvSpPr>
            <a:spLocks noChangeArrowheads="1"/>
          </p:cNvSpPr>
          <p:nvPr/>
        </p:nvSpPr>
        <p:spPr bwMode="auto">
          <a:xfrm>
            <a:off x="4716463" y="1074803"/>
            <a:ext cx="3970334" cy="553998"/>
          </a:xfrm>
          <a:prstGeom prst="rect">
            <a:avLst/>
          </a:prstGeom>
          <a:noFill/>
          <a:ln w="6350">
            <a:noFill/>
            <a:miter lim="800000"/>
            <a:headEnd/>
            <a:tailEnd/>
          </a:ln>
          <a:effectLst/>
        </p:spPr>
        <p:txBody>
          <a:bodyPr wrap="square" lIns="0" tIns="0" rIns="0" bIns="0">
            <a:spAutoFit/>
          </a:bodyPr>
          <a:lstStyle/>
          <a:p>
            <a:pPr defTabSz="330200">
              <a:defRPr/>
            </a:pPr>
            <a:r>
              <a:rPr lang="en-ZA" altLang="de-DE" b="1" kern="0" dirty="0">
                <a:solidFill>
                  <a:srgbClr val="D8D8D8">
                    <a:lumMod val="10000"/>
                  </a:srgbClr>
                </a:solidFill>
                <a:latin typeface="Arial Narrow" panose="020B0606020202030204" pitchFamily="34" charset="0"/>
                <a:ea typeface="MS PGothic" panose="020B0600070205080204" pitchFamily="34" charset="-128"/>
                <a:cs typeface="Calibri" panose="020F0502020204030204" pitchFamily="34" charset="0"/>
              </a:rPr>
              <a:t>Implication for the budget programming of ministerial departments</a:t>
            </a:r>
            <a:endParaRPr lang="fr-FR" altLang="de-DE" b="1" kern="0" dirty="0">
              <a:solidFill>
                <a:srgbClr val="D8D8D8">
                  <a:lumMod val="10000"/>
                </a:srgbClr>
              </a:solidFill>
              <a:latin typeface="Arial Narrow" panose="020B0606020202030204" pitchFamily="34" charset="0"/>
              <a:ea typeface="MS PGothic" panose="020B0600070205080204" pitchFamily="34" charset="-128"/>
              <a:cs typeface="Calibri" panose="020F0502020204030204" pitchFamily="34" charset="0"/>
            </a:endParaRPr>
          </a:p>
        </p:txBody>
      </p:sp>
      <p:sp>
        <p:nvSpPr>
          <p:cNvPr id="36" name="Text10">
            <a:extLst>
              <a:ext uri="{FF2B5EF4-FFF2-40B4-BE49-F238E27FC236}">
                <a16:creationId xmlns:a16="http://schemas.microsoft.com/office/drawing/2014/main" id="{227C08D2-062B-425F-9141-18D04E81DB76}"/>
              </a:ext>
            </a:extLst>
          </p:cNvPr>
          <p:cNvSpPr>
            <a:spLocks noChangeArrowheads="1"/>
          </p:cNvSpPr>
          <p:nvPr/>
        </p:nvSpPr>
        <p:spPr bwMode="auto">
          <a:xfrm>
            <a:off x="1979712" y="1793702"/>
            <a:ext cx="2094839" cy="1057588"/>
          </a:xfrm>
          <a:prstGeom prst="rect">
            <a:avLst/>
          </a:prstGeom>
          <a:noFill/>
          <a:ln w="6350">
            <a:noFill/>
            <a:miter lim="800000"/>
            <a:headEnd/>
            <a:tailEnd/>
          </a:ln>
          <a:effectLst/>
        </p:spPr>
        <p:txBody>
          <a:bodyPr wrap="square" lIns="0" tIns="72000" rIns="0" bIns="0">
            <a:spAutoFit/>
          </a:bodyPr>
          <a:lstStyle/>
          <a:p>
            <a:pPr marL="1587" lvl="1" algn="just" defTabSz="330200" eaLnBrk="0" fontAlgn="base" hangingPunct="0">
              <a:spcBef>
                <a:spcPct val="0"/>
              </a:spcBef>
              <a:spcAft>
                <a:spcPct val="0"/>
              </a:spcAft>
              <a:defRPr/>
            </a:pPr>
            <a:r>
              <a:rPr lang="en-ZA" sz="1600" kern="0" dirty="0">
                <a:solidFill>
                  <a:prstClr val="black"/>
                </a:solidFill>
                <a:latin typeface="Arial Narrow" panose="020B0606020202030204" pitchFamily="34" charset="0"/>
                <a:cs typeface="Calibri" panose="020F0502020204030204" pitchFamily="34" charset="0"/>
              </a:rPr>
              <a:t>".... The gender aspect is taken into consideration when setting objectives and indicators ...."</a:t>
            </a:r>
            <a:endParaRPr lang="fr-FR" altLang="zh-HK" sz="1600" dirty="0">
              <a:solidFill>
                <a:srgbClr val="D8D8D8">
                  <a:lumMod val="10000"/>
                </a:srgbClr>
              </a:solidFill>
              <a:latin typeface="Arial Narrow" panose="020B0606020202030204" pitchFamily="34" charset="0"/>
              <a:ea typeface="MS PGothic" panose="020B0600070205080204" pitchFamily="34" charset="-128"/>
              <a:cs typeface="Calibri" panose="020F0502020204030204" pitchFamily="34" charset="0"/>
            </a:endParaRPr>
          </a:p>
        </p:txBody>
      </p:sp>
      <p:sp>
        <p:nvSpPr>
          <p:cNvPr id="37" name="Line 24">
            <a:extLst>
              <a:ext uri="{FF2B5EF4-FFF2-40B4-BE49-F238E27FC236}">
                <a16:creationId xmlns:a16="http://schemas.microsoft.com/office/drawing/2014/main" id="{80A25F67-7042-4590-A5AB-E7B686C76804}"/>
              </a:ext>
            </a:extLst>
          </p:cNvPr>
          <p:cNvSpPr>
            <a:spLocks noChangeShapeType="1"/>
          </p:cNvSpPr>
          <p:nvPr/>
        </p:nvSpPr>
        <p:spPr bwMode="auto">
          <a:xfrm>
            <a:off x="1979713" y="1733570"/>
            <a:ext cx="2094838" cy="0"/>
          </a:xfrm>
          <a:prstGeom prst="line">
            <a:avLst/>
          </a:prstGeom>
          <a:noFill/>
          <a:ln w="19050">
            <a:solidFill>
              <a:srgbClr val="67B7E6"/>
            </a:solidFill>
            <a:round/>
            <a:headEn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ea typeface="MS PGothic" panose="020B0600070205080204" pitchFamily="34" charset="-128"/>
              <a:cs typeface="Calibri" panose="020F0502020204030204" pitchFamily="34" charset="0"/>
            </a:endParaRPr>
          </a:p>
        </p:txBody>
      </p:sp>
      <p:sp>
        <p:nvSpPr>
          <p:cNvPr id="38" name="Text12">
            <a:extLst>
              <a:ext uri="{FF2B5EF4-FFF2-40B4-BE49-F238E27FC236}">
                <a16:creationId xmlns:a16="http://schemas.microsoft.com/office/drawing/2014/main" id="{E15E46CB-7914-4C1C-9A50-4A86A2556820}"/>
              </a:ext>
            </a:extLst>
          </p:cNvPr>
          <p:cNvSpPr>
            <a:spLocks noChangeArrowheads="1"/>
          </p:cNvSpPr>
          <p:nvPr/>
        </p:nvSpPr>
        <p:spPr bwMode="auto">
          <a:xfrm>
            <a:off x="1979712" y="1351802"/>
            <a:ext cx="1552713" cy="276999"/>
          </a:xfrm>
          <a:prstGeom prst="rect">
            <a:avLst/>
          </a:prstGeom>
          <a:noFill/>
          <a:ln w="6350">
            <a:noFill/>
            <a:miter lim="800000"/>
            <a:headEnd/>
            <a:tailEnd/>
          </a:ln>
          <a:effectLst/>
        </p:spPr>
        <p:txBody>
          <a:bodyPr wrap="square" lIns="0" tIns="0" rIns="0" bIns="0">
            <a:spAutoFit/>
          </a:bodyPr>
          <a:lstStyle/>
          <a:p>
            <a:pPr defTabSz="330200">
              <a:defRPr/>
            </a:pPr>
            <a:r>
              <a:rPr lang="en-US" altLang="de-DE" b="1" kern="0" dirty="0">
                <a:solidFill>
                  <a:srgbClr val="D8D8D8">
                    <a:lumMod val="10000"/>
                  </a:srgbClr>
                </a:solidFill>
                <a:latin typeface="Arial Narrow" panose="020B0606020202030204" pitchFamily="34" charset="0"/>
                <a:ea typeface="MS PGothic" panose="020B0600070205080204" pitchFamily="34" charset="-128"/>
                <a:cs typeface="Calibri" panose="020F0502020204030204" pitchFamily="34" charset="0"/>
              </a:rPr>
              <a:t>Content</a:t>
            </a:r>
            <a:endParaRPr lang="fr-FR" altLang="de-DE" b="1" kern="0" dirty="0">
              <a:solidFill>
                <a:srgbClr val="D8D8D8">
                  <a:lumMod val="10000"/>
                </a:srgbClr>
              </a:solidFill>
              <a:latin typeface="Arial Narrow" panose="020B0606020202030204" pitchFamily="34" charset="0"/>
              <a:ea typeface="MS PGothic" panose="020B0600070205080204" pitchFamily="34" charset="-128"/>
              <a:cs typeface="Calibri" panose="020F0502020204030204" pitchFamily="34" charset="0"/>
            </a:endParaRPr>
          </a:p>
        </p:txBody>
      </p:sp>
      <p:grpSp>
        <p:nvGrpSpPr>
          <p:cNvPr id="43" name="Group 24">
            <a:extLst>
              <a:ext uri="{FF2B5EF4-FFF2-40B4-BE49-F238E27FC236}">
                <a16:creationId xmlns:a16="http://schemas.microsoft.com/office/drawing/2014/main" id="{D6938BFF-6646-46BA-8C2F-B7EF9A652CAC}"/>
              </a:ext>
            </a:extLst>
          </p:cNvPr>
          <p:cNvGrpSpPr>
            <a:grpSpLocks/>
          </p:cNvGrpSpPr>
          <p:nvPr/>
        </p:nvGrpSpPr>
        <p:grpSpPr bwMode="auto">
          <a:xfrm rot="16200000">
            <a:off x="2477517" y="3700532"/>
            <a:ext cx="3829050" cy="215900"/>
            <a:chOff x="464" y="3129"/>
            <a:chExt cx="2412" cy="136"/>
          </a:xfrm>
        </p:grpSpPr>
        <p:sp>
          <p:nvSpPr>
            <p:cNvPr id="44" name="Line 25">
              <a:extLst>
                <a:ext uri="{FF2B5EF4-FFF2-40B4-BE49-F238E27FC236}">
                  <a16:creationId xmlns:a16="http://schemas.microsoft.com/office/drawing/2014/main" id="{7354DD8B-46B0-42B2-A184-D417C05DBB3B}"/>
                </a:ext>
              </a:extLst>
            </p:cNvPr>
            <p:cNvSpPr>
              <a:spLocks noChangeShapeType="1"/>
            </p:cNvSpPr>
            <p:nvPr/>
          </p:nvSpPr>
          <p:spPr bwMode="auto">
            <a:xfrm>
              <a:off x="464" y="3185"/>
              <a:ext cx="2412" cy="0"/>
            </a:xfrm>
            <a:prstGeom prst="line">
              <a:avLst/>
            </a:prstGeom>
            <a:noFill/>
            <a:ln w="22225">
              <a:solidFill>
                <a:srgbClr val="67B7E6"/>
              </a:solidFill>
              <a:round/>
              <a:headEnd/>
              <a:tailEnd/>
            </a:ln>
            <a:effectLst/>
          </p:spPr>
          <p:txBody>
            <a:bodyPr lIns="0" tIns="0" rIns="0" bIns="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Arial" pitchFamily="34" charset="0"/>
              </a:endParaRPr>
            </a:p>
          </p:txBody>
        </p:sp>
        <p:sp>
          <p:nvSpPr>
            <p:cNvPr id="45" name="AutoShape 26">
              <a:extLst>
                <a:ext uri="{FF2B5EF4-FFF2-40B4-BE49-F238E27FC236}">
                  <a16:creationId xmlns:a16="http://schemas.microsoft.com/office/drawing/2014/main" id="{4C09444D-DF36-4BA9-8F86-F58D9C11AF62}"/>
                </a:ext>
              </a:extLst>
            </p:cNvPr>
            <p:cNvSpPr>
              <a:spLocks noChangeArrowheads="1"/>
            </p:cNvSpPr>
            <p:nvPr/>
          </p:nvSpPr>
          <p:spPr bwMode="auto">
            <a:xfrm flipV="1">
              <a:off x="1617" y="3129"/>
              <a:ext cx="159" cy="136"/>
            </a:xfrm>
            <a:prstGeom prst="triangle">
              <a:avLst>
                <a:gd name="adj" fmla="val 50000"/>
              </a:avLst>
            </a:prstGeom>
            <a:solidFill>
              <a:srgbClr val="67B7E6"/>
            </a:solidFill>
            <a:ln w="22225" algn="ctr">
              <a:solidFill>
                <a:srgbClr val="67B7E6"/>
              </a:solidFill>
              <a:miter lim="800000"/>
              <a:headEnd/>
              <a:tailEnd/>
            </a:ln>
            <a:effectLst/>
          </p:spPr>
          <p:txBody>
            <a:bodyPr wrap="none" lIns="0" tIns="0" rIns="0" bIns="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Arial" pitchFamily="34" charset="0"/>
              </a:endParaRPr>
            </a:p>
          </p:txBody>
        </p:sp>
      </p:grpSp>
      <p:sp>
        <p:nvSpPr>
          <p:cNvPr id="46" name="Text10">
            <a:extLst>
              <a:ext uri="{FF2B5EF4-FFF2-40B4-BE49-F238E27FC236}">
                <a16:creationId xmlns:a16="http://schemas.microsoft.com/office/drawing/2014/main" id="{CE882E95-0A66-4F57-8876-0C0ED0CF9E63}"/>
              </a:ext>
            </a:extLst>
          </p:cNvPr>
          <p:cNvSpPr>
            <a:spLocks noChangeArrowheads="1"/>
          </p:cNvSpPr>
          <p:nvPr/>
        </p:nvSpPr>
        <p:spPr bwMode="auto">
          <a:xfrm>
            <a:off x="1979712" y="4243620"/>
            <a:ext cx="2094839" cy="1057588"/>
          </a:xfrm>
          <a:prstGeom prst="rect">
            <a:avLst/>
          </a:prstGeom>
          <a:noFill/>
          <a:ln w="6350">
            <a:noFill/>
            <a:miter lim="800000"/>
            <a:headEnd/>
            <a:tailEnd/>
          </a:ln>
          <a:effectLst/>
        </p:spPr>
        <p:txBody>
          <a:bodyPr wrap="square" lIns="0" tIns="72000" rIns="0" bIns="0">
            <a:spAutoFit/>
          </a:bodyPr>
          <a:lstStyle/>
          <a:p>
            <a:pPr marL="1587" lvl="1" algn="just" defTabSz="330200" eaLnBrk="0" fontAlgn="base" hangingPunct="0">
              <a:spcBef>
                <a:spcPct val="0"/>
              </a:spcBef>
              <a:spcAft>
                <a:spcPct val="0"/>
              </a:spcAft>
              <a:defRPr/>
            </a:pPr>
            <a:r>
              <a:rPr lang="en-ZA" sz="1600" kern="0" dirty="0">
                <a:solidFill>
                  <a:prstClr val="black"/>
                </a:solidFill>
                <a:latin typeface="Arial Narrow" panose="020B0606020202030204" pitchFamily="34" charset="0"/>
                <a:cs typeface="Calibri" panose="020F0502020204030204" pitchFamily="34" charset="0"/>
              </a:rPr>
              <a:t>".... Budget reporting based on the results – taking into</a:t>
            </a:r>
          </a:p>
          <a:p>
            <a:pPr marL="1587" lvl="1" algn="just" defTabSz="330200" eaLnBrk="0" fontAlgn="base" hangingPunct="0">
              <a:spcBef>
                <a:spcPct val="0"/>
              </a:spcBef>
              <a:spcAft>
                <a:spcPct val="0"/>
              </a:spcAft>
              <a:defRPr/>
            </a:pPr>
            <a:r>
              <a:rPr lang="en-ZA" sz="1600" kern="0" dirty="0">
                <a:solidFill>
                  <a:prstClr val="black"/>
                </a:solidFill>
                <a:latin typeface="Arial Narrow" panose="020B0606020202030204" pitchFamily="34" charset="0"/>
                <a:cs typeface="Calibri" panose="020F0502020204030204" pitchFamily="34" charset="0"/>
              </a:rPr>
              <a:t>account the gender aspect .... "</a:t>
            </a:r>
            <a:endParaRPr lang="fr-FR" altLang="zh-HK" sz="1600" dirty="0">
              <a:solidFill>
                <a:srgbClr val="D8D8D8">
                  <a:lumMod val="10000"/>
                </a:srgbClr>
              </a:solidFill>
              <a:latin typeface="Arial Narrow" panose="020B0606020202030204" pitchFamily="34" charset="0"/>
              <a:ea typeface="MS PGothic" panose="020B0600070205080204" pitchFamily="34" charset="-128"/>
              <a:cs typeface="Calibri" panose="020F0502020204030204" pitchFamily="34" charset="0"/>
            </a:endParaRPr>
          </a:p>
        </p:txBody>
      </p:sp>
      <p:sp>
        <p:nvSpPr>
          <p:cNvPr id="47" name="Text10">
            <a:extLst>
              <a:ext uri="{FF2B5EF4-FFF2-40B4-BE49-F238E27FC236}">
                <a16:creationId xmlns:a16="http://schemas.microsoft.com/office/drawing/2014/main" id="{DD142B58-E79C-47E6-A0B2-FAE29DFB0E14}"/>
              </a:ext>
            </a:extLst>
          </p:cNvPr>
          <p:cNvSpPr>
            <a:spLocks noChangeArrowheads="1"/>
          </p:cNvSpPr>
          <p:nvPr/>
        </p:nvSpPr>
        <p:spPr bwMode="auto">
          <a:xfrm>
            <a:off x="4716463" y="1894024"/>
            <a:ext cx="3970333" cy="3828982"/>
          </a:xfrm>
          <a:prstGeom prst="rect">
            <a:avLst/>
          </a:prstGeom>
          <a:solidFill>
            <a:schemeClr val="accent5">
              <a:lumMod val="20000"/>
              <a:lumOff val="80000"/>
            </a:schemeClr>
          </a:solidFill>
          <a:ln w="6350">
            <a:noFill/>
            <a:miter lim="800000"/>
            <a:headEnd/>
            <a:tailEnd/>
          </a:ln>
          <a:effectLst/>
        </p:spPr>
        <p:txBody>
          <a:bodyPr wrap="square" lIns="72000" tIns="72000" rIns="72000" bIns="0">
            <a:noAutofit/>
          </a:bodyPr>
          <a:lstStyle/>
          <a:p>
            <a:pPr marL="287337" lvl="1" indent="-285750" algn="just" defTabSz="330200" eaLnBrk="0" fontAlgn="base" hangingPunct="0">
              <a:spcBef>
                <a:spcPct val="0"/>
              </a:spcBef>
              <a:spcAft>
                <a:spcPct val="0"/>
              </a:spcAft>
              <a:buFont typeface="Arial" panose="020B0604020202020204" pitchFamily="34" charset="0"/>
              <a:buChar char="•"/>
              <a:defRPr/>
            </a:pPr>
            <a:r>
              <a:rPr lang="en-ZA" sz="1600" kern="0" dirty="0">
                <a:solidFill>
                  <a:prstClr val="black"/>
                </a:solidFill>
                <a:latin typeface="Arial Narrow" panose="020B0606020202030204" pitchFamily="34" charset="0"/>
                <a:cs typeface="Calibri" panose="020F0502020204030204" pitchFamily="34" charset="0"/>
              </a:rPr>
              <a:t>The budget programme of each department must be associated with </a:t>
            </a:r>
            <a:r>
              <a:rPr lang="en-ZA" sz="1600" b="1" kern="0" dirty="0">
                <a:solidFill>
                  <a:prstClr val="black"/>
                </a:solidFill>
                <a:latin typeface="Arial Narrow" panose="020B0606020202030204" pitchFamily="34" charset="0"/>
                <a:cs typeface="Calibri" panose="020F0502020204030204" pitchFamily="34" charset="0"/>
              </a:rPr>
              <a:t>objectives to reduce inequalities, including the achievement of results measured by indicators</a:t>
            </a:r>
          </a:p>
          <a:p>
            <a:pPr marL="1587" lvl="1" algn="just" defTabSz="330200" eaLnBrk="0" fontAlgn="base" hangingPunct="0">
              <a:spcBef>
                <a:spcPct val="0"/>
              </a:spcBef>
              <a:spcAft>
                <a:spcPct val="0"/>
              </a:spcAft>
              <a:defRPr/>
            </a:pPr>
            <a:endParaRPr lang="fr-FR" sz="1600" b="1" kern="0" dirty="0">
              <a:solidFill>
                <a:prstClr val="black"/>
              </a:solidFill>
              <a:latin typeface="Arial Narrow" panose="020B0606020202030204" pitchFamily="34" charset="0"/>
              <a:cs typeface="Calibri" panose="020F0502020204030204" pitchFamily="34" charset="0"/>
            </a:endParaRPr>
          </a:p>
          <a:p>
            <a:pPr marL="287337" lvl="1" indent="-285750" algn="just" defTabSz="330200" eaLnBrk="0" fontAlgn="base" hangingPunct="0">
              <a:spcBef>
                <a:spcPct val="0"/>
              </a:spcBef>
              <a:spcAft>
                <a:spcPct val="0"/>
              </a:spcAft>
              <a:buFont typeface="Arial" panose="020B0604020202020204" pitchFamily="34" charset="0"/>
              <a:buChar char="•"/>
              <a:defRPr/>
            </a:pPr>
            <a:r>
              <a:rPr lang="en-ZA" sz="1600" b="1" kern="0" dirty="0">
                <a:solidFill>
                  <a:prstClr val="black"/>
                </a:solidFill>
                <a:latin typeface="Arial Narrow" panose="020B0606020202030204" pitchFamily="34" charset="0"/>
                <a:cs typeface="Calibri" panose="020F0502020204030204" pitchFamily="34" charset="0"/>
              </a:rPr>
              <a:t>Report accompanying the presentation of the draft Finance Law</a:t>
            </a:r>
          </a:p>
          <a:p>
            <a:pPr marL="287337" lvl="1" indent="-285750" algn="just" defTabSz="330200" eaLnBrk="0" fontAlgn="base" hangingPunct="0">
              <a:spcBef>
                <a:spcPct val="0"/>
              </a:spcBef>
              <a:spcAft>
                <a:spcPct val="0"/>
              </a:spcAft>
              <a:buFont typeface="Arial" panose="020B0604020202020204" pitchFamily="34" charset="0"/>
              <a:buChar char="•"/>
              <a:defRPr/>
            </a:pPr>
            <a:endParaRPr lang="en-ZA" sz="1600" b="1" kern="0" dirty="0">
              <a:solidFill>
                <a:prstClr val="black"/>
              </a:solidFill>
              <a:latin typeface="Arial Narrow" panose="020B0606020202030204" pitchFamily="34" charset="0"/>
              <a:cs typeface="Calibri" panose="020F0502020204030204" pitchFamily="34" charset="0"/>
            </a:endParaRPr>
          </a:p>
          <a:p>
            <a:pPr marL="287337" lvl="1" indent="-285750" algn="just" defTabSz="330200" eaLnBrk="0" fontAlgn="base" hangingPunct="0">
              <a:spcBef>
                <a:spcPct val="0"/>
              </a:spcBef>
              <a:spcAft>
                <a:spcPct val="0"/>
              </a:spcAft>
              <a:buFont typeface="Arial" panose="020B0604020202020204" pitchFamily="34" charset="0"/>
              <a:buChar char="•"/>
              <a:defRPr/>
            </a:pPr>
            <a:r>
              <a:rPr lang="en-ZA" sz="1600" b="1" dirty="0">
                <a:solidFill>
                  <a:prstClr val="black"/>
                </a:solidFill>
                <a:latin typeface="Arial Narrow" panose="020B0606020202030204" pitchFamily="34" charset="0"/>
                <a:ea typeface="MS PGothic" panose="020B0600070205080204" pitchFamily="34" charset="-128"/>
                <a:cs typeface="Calibri" panose="020F0502020204030204" pitchFamily="34" charset="0"/>
              </a:rPr>
              <a:t>Tool to analyse public policies in relation to the principles of gender equality</a:t>
            </a:r>
            <a:endParaRPr lang="fr-FR" sz="1600" b="1" kern="0" dirty="0">
              <a:solidFill>
                <a:prstClr val="black"/>
              </a:solidFill>
              <a:latin typeface="Arial Narrow" panose="020B0606020202030204" pitchFamily="34" charset="0"/>
              <a:cs typeface="Calibri" panose="020F0502020204030204" pitchFamily="34" charset="0"/>
            </a:endParaRPr>
          </a:p>
        </p:txBody>
      </p:sp>
      <p:sp>
        <p:nvSpPr>
          <p:cNvPr id="50" name="Text12">
            <a:extLst>
              <a:ext uri="{FF2B5EF4-FFF2-40B4-BE49-F238E27FC236}">
                <a16:creationId xmlns:a16="http://schemas.microsoft.com/office/drawing/2014/main" id="{B433FAFD-63C8-4A87-9A48-4AEE8672A879}"/>
              </a:ext>
            </a:extLst>
          </p:cNvPr>
          <p:cNvSpPr>
            <a:spLocks noChangeArrowheads="1"/>
          </p:cNvSpPr>
          <p:nvPr/>
        </p:nvSpPr>
        <p:spPr bwMode="auto">
          <a:xfrm>
            <a:off x="395537" y="1074803"/>
            <a:ext cx="1293042" cy="553998"/>
          </a:xfrm>
          <a:prstGeom prst="rect">
            <a:avLst/>
          </a:prstGeom>
          <a:noFill/>
          <a:ln w="6350">
            <a:noFill/>
            <a:miter lim="800000"/>
            <a:headEnd/>
            <a:tailEnd/>
          </a:ln>
          <a:effectLst/>
        </p:spPr>
        <p:txBody>
          <a:bodyPr wrap="square" lIns="0" tIns="0" rIns="0" bIns="0">
            <a:spAutoFit/>
          </a:bodyPr>
          <a:lstStyle/>
          <a:p>
            <a:pPr defTabSz="330200">
              <a:defRPr/>
            </a:pPr>
            <a:r>
              <a:rPr lang="en-US" altLang="de-DE" b="1" kern="0" dirty="0">
                <a:solidFill>
                  <a:srgbClr val="D8D8D8">
                    <a:lumMod val="10000"/>
                  </a:srgbClr>
                </a:solidFill>
                <a:latin typeface="Arial Narrow" panose="020B0606020202030204" pitchFamily="34" charset="0"/>
                <a:ea typeface="MS PGothic" panose="020B0600070205080204" pitchFamily="34" charset="-128"/>
                <a:cs typeface="Calibri" panose="020F0502020204030204" pitchFamily="34" charset="0"/>
              </a:rPr>
              <a:t>Articles of OFL130-13</a:t>
            </a:r>
            <a:endParaRPr lang="fr-FR" altLang="de-DE" b="1" kern="0" dirty="0">
              <a:solidFill>
                <a:srgbClr val="D8D8D8">
                  <a:lumMod val="10000"/>
                </a:srgbClr>
              </a:solidFill>
              <a:latin typeface="Arial Narrow" panose="020B0606020202030204" pitchFamily="34" charset="0"/>
              <a:ea typeface="MS PGothic" panose="020B0600070205080204" pitchFamily="34" charset="-128"/>
              <a:cs typeface="Calibri" panose="020F0502020204030204" pitchFamily="34" charset="0"/>
            </a:endParaRPr>
          </a:p>
        </p:txBody>
      </p:sp>
      <p:sp>
        <p:nvSpPr>
          <p:cNvPr id="23" name="Carré corné 13"/>
          <p:cNvSpPr/>
          <p:nvPr/>
        </p:nvSpPr>
        <p:spPr>
          <a:xfrm>
            <a:off x="107504" y="116633"/>
            <a:ext cx="8964000" cy="432000"/>
          </a:xfrm>
          <a:prstGeom prst="snip2DiagRect">
            <a:avLst/>
          </a:prstGeom>
          <a:solidFill>
            <a:schemeClr val="accent5">
              <a:lumMod val="20000"/>
              <a:lumOff val="80000"/>
            </a:schemeClr>
          </a:solidFill>
          <a:ln w="76200">
            <a:noFill/>
          </a:ln>
          <a:effectLst>
            <a:outerShdw blurRad="50800" dist="38100" dir="2700000" algn="tl" rotWithShape="0">
              <a:prstClr val="black">
                <a:alpha val="40000"/>
              </a:prstClr>
            </a:outerShdw>
          </a:effectLst>
        </p:spPr>
        <p:txBody>
          <a:bodyPr wrap="square" anchor="ctr" anchorCtr="0">
            <a:noAutofit/>
          </a:bodyPr>
          <a:lstStyle/>
          <a:p>
            <a:pPr algn="ctr"/>
            <a:r>
              <a:rPr lang="en-ZA"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GRB in Morocco: a support at the level of the Organic Law relating to the Finance Law</a:t>
            </a:r>
            <a:endParaRPr lang="fr-FR"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endParaRPr>
          </a:p>
        </p:txBody>
      </p:sp>
      <p:sp>
        <p:nvSpPr>
          <p:cNvPr id="24" name="Espace réservé du numéro de diapositive 1"/>
          <p:cNvSpPr>
            <a:spLocks noGrp="1"/>
          </p:cNvSpPr>
          <p:nvPr>
            <p:ph type="sldNum" sz="quarter" idx="12"/>
          </p:nvPr>
        </p:nvSpPr>
        <p:spPr>
          <a:xfrm>
            <a:off x="6902896" y="6502844"/>
            <a:ext cx="2133600" cy="365125"/>
          </a:xfrm>
        </p:spPr>
        <p:txBody>
          <a:bodyPr/>
          <a:lstStyle/>
          <a:p>
            <a:fld id="{CF4668DC-857F-487D-BFFA-8C0CA5037977}" type="slidenum">
              <a:rPr lang="fr-BE" b="1" smtClean="0">
                <a:latin typeface="Arial Narrow" panose="020B0606020202030204" pitchFamily="34" charset="0"/>
              </a:rPr>
              <a:pPr/>
              <a:t>4</a:t>
            </a:fld>
            <a:endParaRPr lang="fr-BE" b="1" dirty="0">
              <a:latin typeface="Arial Narrow" panose="020B0606020202030204" pitchFamily="34" charset="0"/>
            </a:endParaRPr>
          </a:p>
        </p:txBody>
      </p:sp>
    </p:spTree>
    <p:extLst>
      <p:ext uri="{BB962C8B-B14F-4D97-AF65-F5344CB8AC3E}">
        <p14:creationId xmlns:p14="http://schemas.microsoft.com/office/powerpoint/2010/main" val="9698995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889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4099" name="Rectangle 3"/>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solidFill>
                <a:srgbClr val="000000"/>
              </a:solidFill>
            </a:endParaRPr>
          </a:p>
        </p:txBody>
      </p:sp>
      <p:sp>
        <p:nvSpPr>
          <p:cNvPr id="4102" name="Text Box 15"/>
          <p:cNvSpPr txBox="1">
            <a:spLocks noChangeArrowheads="1"/>
          </p:cNvSpPr>
          <p:nvPr/>
        </p:nvSpPr>
        <p:spPr bwMode="auto">
          <a:xfrm>
            <a:off x="4211638" y="64912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23" name="Carré corné 13"/>
          <p:cNvSpPr/>
          <p:nvPr/>
        </p:nvSpPr>
        <p:spPr>
          <a:xfrm>
            <a:off x="107504" y="44624"/>
            <a:ext cx="8964000" cy="710110"/>
          </a:xfrm>
          <a:prstGeom prst="snip2DiagRect">
            <a:avLst/>
          </a:prstGeom>
          <a:solidFill>
            <a:schemeClr val="accent5">
              <a:lumMod val="20000"/>
              <a:lumOff val="80000"/>
            </a:schemeClr>
          </a:solidFill>
          <a:ln w="76200">
            <a:noFill/>
          </a:ln>
          <a:effectLst>
            <a:outerShdw blurRad="50800" dist="38100" dir="2700000" algn="tl" rotWithShape="0">
              <a:prstClr val="black">
                <a:alpha val="40000"/>
              </a:prstClr>
            </a:outerShdw>
          </a:effectLst>
        </p:spPr>
        <p:txBody>
          <a:bodyPr wrap="square" anchor="ctr" anchorCtr="0">
            <a:noAutofit/>
          </a:bodyPr>
          <a:lstStyle/>
          <a:p>
            <a:pPr algn="ctr"/>
            <a:r>
              <a:rPr lang="en-ZA"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The Results-Based Budget Report which factors in the Gender Aspect (GRB) in Morocco</a:t>
            </a:r>
            <a:endParaRPr lang="fr-FR"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endParaRPr>
          </a:p>
        </p:txBody>
      </p:sp>
      <p:sp>
        <p:nvSpPr>
          <p:cNvPr id="24" name="Espace réservé du numéro de diapositive 1"/>
          <p:cNvSpPr>
            <a:spLocks noGrp="1"/>
          </p:cNvSpPr>
          <p:nvPr>
            <p:ph type="sldNum" sz="quarter" idx="12"/>
          </p:nvPr>
        </p:nvSpPr>
        <p:spPr>
          <a:xfrm>
            <a:off x="6902896" y="6502844"/>
            <a:ext cx="2133600" cy="365125"/>
          </a:xfrm>
        </p:spPr>
        <p:txBody>
          <a:bodyPr/>
          <a:lstStyle/>
          <a:p>
            <a:fld id="{CF4668DC-857F-487D-BFFA-8C0CA5037977}" type="slidenum">
              <a:rPr lang="fr-BE" b="1" smtClean="0">
                <a:latin typeface="Arial Narrow" panose="020B0606020202030204" pitchFamily="34" charset="0"/>
              </a:rPr>
              <a:pPr/>
              <a:t>5</a:t>
            </a:fld>
            <a:endParaRPr lang="fr-BE" b="1" dirty="0">
              <a:latin typeface="Arial Narrow" panose="020B0606020202030204" pitchFamily="34" charset="0"/>
            </a:endParaRPr>
          </a:p>
        </p:txBody>
      </p:sp>
      <p:sp>
        <p:nvSpPr>
          <p:cNvPr id="2" name="Rectangle 1">
            <a:extLst>
              <a:ext uri="{FF2B5EF4-FFF2-40B4-BE49-F238E27FC236}">
                <a16:creationId xmlns:a16="http://schemas.microsoft.com/office/drawing/2014/main" id="{EFE7D916-FF94-DE40-9232-E249D8616435}"/>
              </a:ext>
            </a:extLst>
          </p:cNvPr>
          <p:cNvSpPr/>
          <p:nvPr/>
        </p:nvSpPr>
        <p:spPr>
          <a:xfrm>
            <a:off x="204574" y="1772816"/>
            <a:ext cx="4572000" cy="3046988"/>
          </a:xfrm>
          <a:prstGeom prst="rect">
            <a:avLst/>
          </a:prstGeom>
        </p:spPr>
        <p:txBody>
          <a:bodyPr>
            <a:spAutoFit/>
          </a:bodyPr>
          <a:lstStyle/>
          <a:p>
            <a:r>
              <a:rPr lang="en-ZA" sz="1600" b="1" i="1" dirty="0">
                <a:latin typeface="Candara" panose="020E0502030303020204" pitchFamily="34" charset="0"/>
              </a:rPr>
              <a:t>GRB: Instrument for analysis and evaluation under the gender prism of public policies developed in line with a process</a:t>
            </a:r>
          </a:p>
          <a:p>
            <a:endParaRPr lang="fr-FR" sz="1600" b="1" i="1" u="sng" dirty="0">
              <a:latin typeface="Candara" panose="020E0502030303020204" pitchFamily="34" charset="0"/>
            </a:endParaRPr>
          </a:p>
          <a:p>
            <a:pPr marL="285750" indent="-285750" algn="just">
              <a:buFont typeface="Arial" panose="020B0604020202020204" pitchFamily="34" charset="0"/>
              <a:buChar char="•"/>
            </a:pPr>
            <a:r>
              <a:rPr lang="en-ZA" sz="1600" b="1" i="1" u="sng" dirty="0">
                <a:latin typeface="Candara" panose="020E0502030303020204" pitchFamily="34" charset="0"/>
              </a:rPr>
              <a:t>Progressive, </a:t>
            </a:r>
            <a:r>
              <a:rPr lang="en-ZA" sz="1600" i="1" dirty="0">
                <a:latin typeface="Candara" panose="020E0502030303020204" pitchFamily="34" charset="0"/>
              </a:rPr>
              <a:t>reflected in the expansion of the number of ministerial departments it covers ;</a:t>
            </a:r>
          </a:p>
          <a:p>
            <a:pPr algn="just"/>
            <a:endParaRPr lang="fr-FR" sz="1600" dirty="0">
              <a:latin typeface="Candara" panose="020E0502030303020204" pitchFamily="34" charset="0"/>
            </a:endParaRPr>
          </a:p>
          <a:p>
            <a:pPr marL="285750" indent="-285750" algn="just">
              <a:buFont typeface="Arial" panose="020B0604020202020204" pitchFamily="34" charset="0"/>
              <a:buChar char="•"/>
            </a:pPr>
            <a:r>
              <a:rPr lang="en-ZA" sz="1600" b="1" i="1" u="sng" dirty="0">
                <a:latin typeface="Candara" panose="020E0502030303020204" pitchFamily="34" charset="0"/>
              </a:rPr>
              <a:t>Participatory, </a:t>
            </a:r>
            <a:r>
              <a:rPr lang="en-ZA" sz="1600" i="1" u="sng" dirty="0">
                <a:latin typeface="Candara" panose="020E0502030303020204" pitchFamily="34" charset="0"/>
              </a:rPr>
              <a:t>in the involvement of ministerial departments in its drafting ;</a:t>
            </a:r>
          </a:p>
          <a:p>
            <a:pPr algn="just"/>
            <a:endParaRPr lang="fr-FR" sz="1600" dirty="0">
              <a:latin typeface="Candara" panose="020E0502030303020204" pitchFamily="34" charset="0"/>
            </a:endParaRPr>
          </a:p>
          <a:p>
            <a:pPr marL="285750" indent="-285750" algn="just">
              <a:buFont typeface="Arial" panose="020B0604020202020204" pitchFamily="34" charset="0"/>
              <a:buChar char="•"/>
            </a:pPr>
            <a:r>
              <a:rPr lang="en-ZA" sz="1600" b="1" i="1" u="sng" dirty="0">
                <a:latin typeface="Candara" panose="020E0502030303020204" pitchFamily="34" charset="0"/>
              </a:rPr>
              <a:t>Iterative, </a:t>
            </a:r>
            <a:r>
              <a:rPr lang="en-ZA" sz="1600" i="1" u="sng" dirty="0">
                <a:latin typeface="Candara" panose="020E0502030303020204" pitchFamily="34" charset="0"/>
              </a:rPr>
              <a:t>produced annually when the Finance Bill is presented in Parliament.</a:t>
            </a:r>
            <a:endParaRPr lang="fr-FR" sz="1600" dirty="0">
              <a:latin typeface="Candara" panose="020E0502030303020204" pitchFamily="34" charset="0"/>
            </a:endParaRPr>
          </a:p>
        </p:txBody>
      </p:sp>
      <p:pic>
        <p:nvPicPr>
          <p:cNvPr id="31" name="Image 30">
            <a:extLst>
              <a:ext uri="{FF2B5EF4-FFF2-40B4-BE49-F238E27FC236}">
                <a16:creationId xmlns:a16="http://schemas.microsoft.com/office/drawing/2014/main" id="{759CAFAE-B356-2748-B08A-11F8B617F2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1620" y="3458420"/>
            <a:ext cx="2864876" cy="3073623"/>
          </a:xfrm>
          <a:prstGeom prst="rect">
            <a:avLst/>
          </a:prstGeom>
          <a:scene3d>
            <a:camera prst="orthographicFront"/>
            <a:lightRig rig="threePt" dir="t"/>
          </a:scene3d>
          <a:sp3d>
            <a:bevelT/>
          </a:sp3d>
        </p:spPr>
      </p:pic>
      <p:pic>
        <p:nvPicPr>
          <p:cNvPr id="4" name="Image 3">
            <a:extLst>
              <a:ext uri="{FF2B5EF4-FFF2-40B4-BE49-F238E27FC236}">
                <a16:creationId xmlns:a16="http://schemas.microsoft.com/office/drawing/2014/main" id="{295D459C-4F89-2B48-8094-C31DDA1758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0485" y="904800"/>
            <a:ext cx="3383909" cy="4756448"/>
          </a:xfrm>
          <a:prstGeom prst="rect">
            <a:avLst/>
          </a:prstGeom>
          <a:scene3d>
            <a:camera prst="orthographicFront"/>
            <a:lightRig rig="threePt" dir="t"/>
          </a:scene3d>
          <a:sp3d>
            <a:bevelT w="101600" prst="riblet"/>
          </a:sp3d>
        </p:spPr>
      </p:pic>
    </p:spTree>
    <p:extLst>
      <p:ext uri="{BB962C8B-B14F-4D97-AF65-F5344CB8AC3E}">
        <p14:creationId xmlns:p14="http://schemas.microsoft.com/office/powerpoint/2010/main" val="22226265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889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4099" name="Rectangle 3"/>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solidFill>
                <a:srgbClr val="000000"/>
              </a:solidFill>
            </a:endParaRPr>
          </a:p>
        </p:txBody>
      </p:sp>
      <p:sp>
        <p:nvSpPr>
          <p:cNvPr id="4102" name="Text Box 15"/>
          <p:cNvSpPr txBox="1">
            <a:spLocks noChangeArrowheads="1"/>
          </p:cNvSpPr>
          <p:nvPr/>
        </p:nvSpPr>
        <p:spPr bwMode="auto">
          <a:xfrm>
            <a:off x="4211638" y="64912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23" name="Carré corné 13"/>
          <p:cNvSpPr/>
          <p:nvPr/>
        </p:nvSpPr>
        <p:spPr>
          <a:xfrm>
            <a:off x="107504" y="116633"/>
            <a:ext cx="8964000" cy="432000"/>
          </a:xfrm>
          <a:prstGeom prst="snip2DiagRect">
            <a:avLst/>
          </a:prstGeom>
          <a:solidFill>
            <a:schemeClr val="accent5">
              <a:lumMod val="20000"/>
              <a:lumOff val="80000"/>
            </a:schemeClr>
          </a:solidFill>
          <a:ln w="76200">
            <a:noFill/>
          </a:ln>
          <a:effectLst>
            <a:outerShdw blurRad="50800" dist="38100" dir="2700000" algn="tl" rotWithShape="0">
              <a:prstClr val="black">
                <a:alpha val="40000"/>
              </a:prstClr>
            </a:outerShdw>
          </a:effectLst>
        </p:spPr>
        <p:txBody>
          <a:bodyPr wrap="square" anchor="ctr" anchorCtr="0">
            <a:noAutofit/>
          </a:bodyPr>
          <a:lstStyle/>
          <a:p>
            <a:pPr algn="ctr"/>
            <a:r>
              <a:rPr lang="en-ZA"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GRB: more than 15 years of practice</a:t>
            </a:r>
            <a:endParaRPr lang="fr-FR"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endParaRPr>
          </a:p>
        </p:txBody>
      </p:sp>
      <p:sp>
        <p:nvSpPr>
          <p:cNvPr id="24" name="Espace réservé du numéro de diapositive 1"/>
          <p:cNvSpPr>
            <a:spLocks noGrp="1"/>
          </p:cNvSpPr>
          <p:nvPr>
            <p:ph type="sldNum" sz="quarter" idx="12"/>
          </p:nvPr>
        </p:nvSpPr>
        <p:spPr>
          <a:xfrm>
            <a:off x="6902896" y="6502844"/>
            <a:ext cx="2133600" cy="365125"/>
          </a:xfrm>
        </p:spPr>
        <p:txBody>
          <a:bodyPr/>
          <a:lstStyle/>
          <a:p>
            <a:fld id="{CF4668DC-857F-487D-BFFA-8C0CA5037977}" type="slidenum">
              <a:rPr lang="fr-BE" b="1" smtClean="0">
                <a:latin typeface="Arial Narrow" panose="020B0606020202030204" pitchFamily="34" charset="0"/>
              </a:rPr>
              <a:pPr/>
              <a:t>6</a:t>
            </a:fld>
            <a:endParaRPr lang="fr-BE" b="1" dirty="0">
              <a:latin typeface="Arial Narrow" panose="020B0606020202030204" pitchFamily="34" charset="0"/>
            </a:endParaRPr>
          </a:p>
        </p:txBody>
      </p:sp>
      <p:graphicFrame>
        <p:nvGraphicFramePr>
          <p:cNvPr id="22" name="Diagramme 21">
            <a:extLst>
              <a:ext uri="{FF2B5EF4-FFF2-40B4-BE49-F238E27FC236}">
                <a16:creationId xmlns:a16="http://schemas.microsoft.com/office/drawing/2014/main" id="{3B64B76B-C0E7-354D-AFD8-EA32F73DF270}"/>
              </a:ext>
            </a:extLst>
          </p:cNvPr>
          <p:cNvGraphicFramePr/>
          <p:nvPr>
            <p:extLst>
              <p:ext uri="{D42A27DB-BD31-4B8C-83A1-F6EECF244321}">
                <p14:modId xmlns:p14="http://schemas.microsoft.com/office/powerpoint/2010/main" val="3986682965"/>
              </p:ext>
            </p:extLst>
          </p:nvPr>
        </p:nvGraphicFramePr>
        <p:xfrm>
          <a:off x="179512" y="764704"/>
          <a:ext cx="8784976"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angle 24">
            <a:extLst>
              <a:ext uri="{FF2B5EF4-FFF2-40B4-BE49-F238E27FC236}">
                <a16:creationId xmlns:a16="http://schemas.microsoft.com/office/drawing/2014/main" id="{426E5E3C-5B01-544E-8C09-5097FEFBB92A}"/>
              </a:ext>
            </a:extLst>
          </p:cNvPr>
          <p:cNvSpPr/>
          <p:nvPr/>
        </p:nvSpPr>
        <p:spPr>
          <a:xfrm>
            <a:off x="107504" y="764704"/>
            <a:ext cx="3816424" cy="1815882"/>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ZA" sz="1600" b="1" i="1" dirty="0">
                <a:solidFill>
                  <a:schemeClr val="tx1"/>
                </a:solidFill>
                <a:latin typeface="Candara" panose="020E0502030303020204" pitchFamily="34" charset="0"/>
              </a:rPr>
              <a:t>Objectives of GRB: </a:t>
            </a:r>
            <a:r>
              <a:rPr lang="en-ZA" sz="1600" i="1" dirty="0">
                <a:solidFill>
                  <a:schemeClr val="tx1"/>
                </a:solidFill>
                <a:latin typeface="Candara" panose="020E0502030303020204" pitchFamily="34" charset="0"/>
              </a:rPr>
              <a:t>Present the efforts made by the ministerial departments within the framework of their programmes and budgets with regard to the promotion of equality and strengthen the accountability of the Government vis-à-vis the parliament and the citizens</a:t>
            </a:r>
            <a:endParaRPr lang="fr-FR" sz="1600" i="1" dirty="0">
              <a:solidFill>
                <a:schemeClr val="tx1"/>
              </a:solidFill>
              <a:latin typeface="Candara" panose="020E0502030303020204" pitchFamily="34" charset="0"/>
            </a:endParaRPr>
          </a:p>
        </p:txBody>
      </p:sp>
    </p:spTree>
    <p:extLst>
      <p:ext uri="{BB962C8B-B14F-4D97-AF65-F5344CB8AC3E}">
        <p14:creationId xmlns:p14="http://schemas.microsoft.com/office/powerpoint/2010/main" val="26421912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889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4099" name="Rectangle 3"/>
          <p:cNvSpPr>
            <a:spLocks noChangeArrowheads="1"/>
          </p:cNvSpPr>
          <p:nvPr/>
        </p:nvSpPr>
        <p:spPr bwMode="auto">
          <a:xfrm>
            <a:off x="0" y="332656"/>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solidFill>
                <a:srgbClr val="000000"/>
              </a:solidFill>
            </a:endParaRPr>
          </a:p>
        </p:txBody>
      </p:sp>
      <p:sp>
        <p:nvSpPr>
          <p:cNvPr id="4102" name="Text Box 15"/>
          <p:cNvSpPr txBox="1">
            <a:spLocks noChangeArrowheads="1"/>
          </p:cNvSpPr>
          <p:nvPr/>
        </p:nvSpPr>
        <p:spPr bwMode="auto">
          <a:xfrm>
            <a:off x="4211638" y="64912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23" name="Carré corné 13"/>
          <p:cNvSpPr/>
          <p:nvPr/>
        </p:nvSpPr>
        <p:spPr>
          <a:xfrm>
            <a:off x="107504" y="116633"/>
            <a:ext cx="8964000" cy="432000"/>
          </a:xfrm>
          <a:prstGeom prst="snip2DiagRect">
            <a:avLst/>
          </a:prstGeom>
          <a:solidFill>
            <a:schemeClr val="accent5">
              <a:lumMod val="20000"/>
              <a:lumOff val="80000"/>
            </a:schemeClr>
          </a:solidFill>
          <a:ln w="76200">
            <a:noFill/>
          </a:ln>
          <a:effectLst>
            <a:outerShdw blurRad="50800" dist="38100" dir="2700000" algn="tl" rotWithShape="0">
              <a:prstClr val="black">
                <a:alpha val="40000"/>
              </a:prstClr>
            </a:outerShdw>
          </a:effectLst>
        </p:spPr>
        <p:txBody>
          <a:bodyPr wrap="square" anchor="ctr" anchorCtr="0">
            <a:noAutofit/>
          </a:bodyPr>
          <a:lstStyle/>
          <a:p>
            <a:pPr algn="ctr"/>
            <a:r>
              <a:rPr lang="en-ZA"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Main improvements to the GRB</a:t>
            </a:r>
            <a:endParaRPr lang="fr-FR"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endParaRPr>
          </a:p>
        </p:txBody>
      </p:sp>
      <p:sp>
        <p:nvSpPr>
          <p:cNvPr id="24" name="Espace réservé du numéro de diapositive 1"/>
          <p:cNvSpPr>
            <a:spLocks noGrp="1"/>
          </p:cNvSpPr>
          <p:nvPr>
            <p:ph type="sldNum" sz="quarter" idx="12"/>
          </p:nvPr>
        </p:nvSpPr>
        <p:spPr>
          <a:xfrm>
            <a:off x="6902896" y="6502844"/>
            <a:ext cx="2133600" cy="365125"/>
          </a:xfrm>
        </p:spPr>
        <p:txBody>
          <a:bodyPr/>
          <a:lstStyle/>
          <a:p>
            <a:fld id="{CF4668DC-857F-487D-BFFA-8C0CA5037977}" type="slidenum">
              <a:rPr lang="fr-BE" b="1" smtClean="0">
                <a:latin typeface="Arial Narrow" panose="020B0606020202030204" pitchFamily="34" charset="0"/>
              </a:rPr>
              <a:pPr/>
              <a:t>7</a:t>
            </a:fld>
            <a:endParaRPr lang="fr-BE" b="1" dirty="0">
              <a:latin typeface="Arial Narrow" panose="020B0606020202030204" pitchFamily="34" charset="0"/>
            </a:endParaRPr>
          </a:p>
        </p:txBody>
      </p:sp>
      <p:graphicFrame>
        <p:nvGraphicFramePr>
          <p:cNvPr id="25" name="Diagramme 24">
            <a:extLst>
              <a:ext uri="{FF2B5EF4-FFF2-40B4-BE49-F238E27FC236}">
                <a16:creationId xmlns:a16="http://schemas.microsoft.com/office/drawing/2014/main" id="{2ADCF07C-5557-2B49-99A3-3BC7A2517070}"/>
              </a:ext>
            </a:extLst>
          </p:cNvPr>
          <p:cNvGraphicFramePr/>
          <p:nvPr>
            <p:extLst>
              <p:ext uri="{D42A27DB-BD31-4B8C-83A1-F6EECF244321}">
                <p14:modId xmlns:p14="http://schemas.microsoft.com/office/powerpoint/2010/main" val="3979867420"/>
              </p:ext>
            </p:extLst>
          </p:nvPr>
        </p:nvGraphicFramePr>
        <p:xfrm>
          <a:off x="179512" y="938534"/>
          <a:ext cx="6408712" cy="5514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Rectangle 30">
            <a:extLst>
              <a:ext uri="{FF2B5EF4-FFF2-40B4-BE49-F238E27FC236}">
                <a16:creationId xmlns:a16="http://schemas.microsoft.com/office/drawing/2014/main" id="{57915965-0EF8-1B44-8924-CA1289D87126}"/>
              </a:ext>
            </a:extLst>
          </p:cNvPr>
          <p:cNvSpPr/>
          <p:nvPr/>
        </p:nvSpPr>
        <p:spPr>
          <a:xfrm rot="5400000">
            <a:off x="5033855" y="2759541"/>
            <a:ext cx="5268974" cy="1626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1400" b="1" kern="1200" dirty="0"/>
          </a:p>
        </p:txBody>
      </p:sp>
      <p:sp>
        <p:nvSpPr>
          <p:cNvPr id="32" name="Rectangle 31">
            <a:extLst>
              <a:ext uri="{FF2B5EF4-FFF2-40B4-BE49-F238E27FC236}">
                <a16:creationId xmlns:a16="http://schemas.microsoft.com/office/drawing/2014/main" id="{25988F16-37C9-9843-BF64-F7F4B7AC325D}"/>
              </a:ext>
            </a:extLst>
          </p:cNvPr>
          <p:cNvSpPr/>
          <p:nvPr/>
        </p:nvSpPr>
        <p:spPr>
          <a:xfrm>
            <a:off x="6701036" y="938533"/>
            <a:ext cx="2124238" cy="5442795"/>
          </a:xfrm>
          <a:prstGeom prst="rect">
            <a:avLst/>
          </a:prstGeom>
        </p:spPr>
        <p:style>
          <a:lnRef idx="2">
            <a:schemeClr val="accent4"/>
          </a:lnRef>
          <a:fillRef idx="1">
            <a:schemeClr val="lt1"/>
          </a:fillRef>
          <a:effectRef idx="0">
            <a:schemeClr val="accent4"/>
          </a:effectRef>
          <a:fontRef idx="minor">
            <a:schemeClr val="dk1"/>
          </a:fontRef>
        </p:style>
        <p:txBody>
          <a:bodyPr rtlCol="0" anchor="ctr">
            <a:scene3d>
              <a:camera prst="orthographicFront">
                <a:rot lat="0" lon="0" rev="0"/>
              </a:camera>
              <a:lightRig rig="threePt" dir="t"/>
            </a:scene3d>
          </a:bodyPr>
          <a:lstStyle/>
          <a:p>
            <a:pPr algn="ctr"/>
            <a:r>
              <a:rPr lang="en-ZA" sz="1600" b="1" i="1" dirty="0">
                <a:solidFill>
                  <a:srgbClr val="634365"/>
                </a:solidFill>
                <a:latin typeface="Candara" panose="020E0502030303020204" pitchFamily="34" charset="0"/>
              </a:rPr>
              <a:t>Alignment between GRB development processes and performance documents</a:t>
            </a:r>
            <a:endParaRPr lang="fr-FR" sz="1600" b="1" i="1" dirty="0">
              <a:solidFill>
                <a:srgbClr val="634365"/>
              </a:solidFill>
              <a:latin typeface="Candara" panose="020E0502030303020204" pitchFamily="34" charset="0"/>
            </a:endParaRPr>
          </a:p>
        </p:txBody>
      </p:sp>
    </p:spTree>
    <p:extLst>
      <p:ext uri="{BB962C8B-B14F-4D97-AF65-F5344CB8AC3E}">
        <p14:creationId xmlns:p14="http://schemas.microsoft.com/office/powerpoint/2010/main" val="33120785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889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4099" name="Rectangle 3"/>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solidFill>
                <a:srgbClr val="000000"/>
              </a:solidFill>
            </a:endParaRPr>
          </a:p>
        </p:txBody>
      </p:sp>
      <p:sp>
        <p:nvSpPr>
          <p:cNvPr id="4102" name="Text Box 15"/>
          <p:cNvSpPr txBox="1">
            <a:spLocks noChangeArrowheads="1"/>
          </p:cNvSpPr>
          <p:nvPr/>
        </p:nvSpPr>
        <p:spPr bwMode="auto">
          <a:xfrm>
            <a:off x="4211638" y="64912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23" name="Carré corné 13"/>
          <p:cNvSpPr/>
          <p:nvPr/>
        </p:nvSpPr>
        <p:spPr>
          <a:xfrm>
            <a:off x="107504" y="116632"/>
            <a:ext cx="8964000" cy="627905"/>
          </a:xfrm>
          <a:prstGeom prst="snip2DiagRect">
            <a:avLst/>
          </a:prstGeom>
          <a:solidFill>
            <a:schemeClr val="accent5">
              <a:lumMod val="20000"/>
              <a:lumOff val="80000"/>
            </a:schemeClr>
          </a:solidFill>
          <a:ln w="76200">
            <a:noFill/>
          </a:ln>
          <a:effectLst>
            <a:outerShdw blurRad="50800" dist="38100" dir="2700000" algn="tl" rotWithShape="0">
              <a:prstClr val="black">
                <a:alpha val="40000"/>
              </a:prstClr>
            </a:outerShdw>
          </a:effectLst>
        </p:spPr>
        <p:txBody>
          <a:bodyPr wrap="square" anchor="ctr" anchorCtr="0">
            <a:noAutofit/>
          </a:bodyPr>
          <a:lstStyle/>
          <a:p>
            <a:pPr algn="ctr"/>
            <a:r>
              <a:rPr lang="en-ZA"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GRB today: organised and coordinated stakeholder engagement</a:t>
            </a:r>
            <a:endParaRPr lang="fr-FR"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endParaRPr>
          </a:p>
        </p:txBody>
      </p:sp>
      <p:sp>
        <p:nvSpPr>
          <p:cNvPr id="24" name="Espace réservé du numéro de diapositive 1"/>
          <p:cNvSpPr>
            <a:spLocks noGrp="1"/>
          </p:cNvSpPr>
          <p:nvPr>
            <p:ph type="sldNum" sz="quarter" idx="12"/>
          </p:nvPr>
        </p:nvSpPr>
        <p:spPr>
          <a:xfrm>
            <a:off x="6902896" y="6502844"/>
            <a:ext cx="2133600" cy="365125"/>
          </a:xfrm>
        </p:spPr>
        <p:txBody>
          <a:bodyPr/>
          <a:lstStyle/>
          <a:p>
            <a:fld id="{CF4668DC-857F-487D-BFFA-8C0CA5037977}" type="slidenum">
              <a:rPr lang="fr-BE" b="1" smtClean="0">
                <a:latin typeface="Arial Narrow" panose="020B0606020202030204" pitchFamily="34" charset="0"/>
              </a:rPr>
              <a:pPr/>
              <a:t>8</a:t>
            </a:fld>
            <a:endParaRPr lang="fr-BE" b="1" dirty="0">
              <a:latin typeface="Arial Narrow" panose="020B0606020202030204" pitchFamily="34" charset="0"/>
            </a:endParaRPr>
          </a:p>
        </p:txBody>
      </p:sp>
      <p:graphicFrame>
        <p:nvGraphicFramePr>
          <p:cNvPr id="10" name="Diagramme 9">
            <a:extLst>
              <a:ext uri="{FF2B5EF4-FFF2-40B4-BE49-F238E27FC236}">
                <a16:creationId xmlns:a16="http://schemas.microsoft.com/office/drawing/2014/main" id="{C83501FE-8E23-2143-9E56-EDBBA61D3526}"/>
              </a:ext>
            </a:extLst>
          </p:cNvPr>
          <p:cNvGraphicFramePr/>
          <p:nvPr>
            <p:extLst>
              <p:ext uri="{D42A27DB-BD31-4B8C-83A1-F6EECF244321}">
                <p14:modId xmlns:p14="http://schemas.microsoft.com/office/powerpoint/2010/main" val="4075607271"/>
              </p:ext>
            </p:extLst>
          </p:nvPr>
        </p:nvGraphicFramePr>
        <p:xfrm>
          <a:off x="323528" y="1124744"/>
          <a:ext cx="835292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58379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889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4099" name="Rectangle 3"/>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solidFill>
                <a:srgbClr val="000000"/>
              </a:solidFill>
            </a:endParaRPr>
          </a:p>
        </p:txBody>
      </p:sp>
      <p:sp>
        <p:nvSpPr>
          <p:cNvPr id="4102" name="Text Box 15"/>
          <p:cNvSpPr txBox="1">
            <a:spLocks noChangeArrowheads="1"/>
          </p:cNvSpPr>
          <p:nvPr/>
        </p:nvSpPr>
        <p:spPr bwMode="auto">
          <a:xfrm>
            <a:off x="4211638" y="64912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fr-FR" altLang="fr-FR">
              <a:solidFill>
                <a:srgbClr val="000000"/>
              </a:solidFill>
            </a:endParaRPr>
          </a:p>
        </p:txBody>
      </p:sp>
      <p:sp>
        <p:nvSpPr>
          <p:cNvPr id="23" name="Carré corné 13"/>
          <p:cNvSpPr/>
          <p:nvPr/>
        </p:nvSpPr>
        <p:spPr>
          <a:xfrm>
            <a:off x="107504" y="116633"/>
            <a:ext cx="8964000" cy="432000"/>
          </a:xfrm>
          <a:prstGeom prst="snip2DiagRect">
            <a:avLst/>
          </a:prstGeom>
          <a:solidFill>
            <a:schemeClr val="accent5">
              <a:lumMod val="20000"/>
              <a:lumOff val="80000"/>
            </a:schemeClr>
          </a:solidFill>
          <a:ln w="76200">
            <a:noFill/>
          </a:ln>
          <a:effectLst>
            <a:outerShdw blurRad="50800" dist="38100" dir="2700000" algn="tl" rotWithShape="0">
              <a:prstClr val="black">
                <a:alpha val="40000"/>
              </a:prstClr>
            </a:outerShdw>
          </a:effectLst>
        </p:spPr>
        <p:txBody>
          <a:bodyPr wrap="square" anchor="ctr" anchorCtr="0">
            <a:noAutofit/>
          </a:bodyPr>
          <a:lstStyle/>
          <a:p>
            <a:pPr algn="ctr"/>
            <a:r>
              <a:rPr lang="en-ZA"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rPr>
              <a:t>GRB: a more structured content based on the contribution of the Ministries</a:t>
            </a:r>
            <a:endParaRPr lang="fr-FR" b="1" cap="small" dirty="0">
              <a:solidFill>
                <a:schemeClr val="accent5">
                  <a:lumMod val="50000"/>
                </a:schemeClr>
              </a:solidFill>
              <a:effectLst>
                <a:outerShdw blurRad="38100" dist="38100" dir="2700000" algn="tl">
                  <a:srgbClr val="000000">
                    <a:alpha val="43137"/>
                  </a:srgbClr>
                </a:outerShdw>
              </a:effectLst>
              <a:latin typeface="Arial Narrow" panose="020B0606020202030204" pitchFamily="34" charset="0"/>
              <a:cs typeface="Calibri" panose="020F0502020204030204" pitchFamily="34" charset="0"/>
            </a:endParaRPr>
          </a:p>
        </p:txBody>
      </p:sp>
      <p:sp>
        <p:nvSpPr>
          <p:cNvPr id="24" name="Espace réservé du numéro de diapositive 1"/>
          <p:cNvSpPr>
            <a:spLocks noGrp="1"/>
          </p:cNvSpPr>
          <p:nvPr>
            <p:ph type="sldNum" sz="quarter" idx="12"/>
          </p:nvPr>
        </p:nvSpPr>
        <p:spPr>
          <a:xfrm>
            <a:off x="6902896" y="6502844"/>
            <a:ext cx="2133600" cy="365125"/>
          </a:xfrm>
        </p:spPr>
        <p:txBody>
          <a:bodyPr/>
          <a:lstStyle/>
          <a:p>
            <a:fld id="{CF4668DC-857F-487D-BFFA-8C0CA5037977}" type="slidenum">
              <a:rPr lang="fr-BE" b="1" smtClean="0">
                <a:latin typeface="Arial Narrow" panose="020B0606020202030204" pitchFamily="34" charset="0"/>
              </a:rPr>
              <a:pPr/>
              <a:t>9</a:t>
            </a:fld>
            <a:endParaRPr lang="fr-BE" b="1" dirty="0">
              <a:latin typeface="Arial Narrow" panose="020B0606020202030204" pitchFamily="34" charset="0"/>
            </a:endParaRPr>
          </a:p>
        </p:txBody>
      </p:sp>
      <p:grpSp>
        <p:nvGrpSpPr>
          <p:cNvPr id="25" name="Groupe 24">
            <a:extLst>
              <a:ext uri="{FF2B5EF4-FFF2-40B4-BE49-F238E27FC236}">
                <a16:creationId xmlns:a16="http://schemas.microsoft.com/office/drawing/2014/main" id="{2E035F22-4DAD-7A46-A543-2332E79EE5D0}"/>
              </a:ext>
            </a:extLst>
          </p:cNvPr>
          <p:cNvGrpSpPr/>
          <p:nvPr/>
        </p:nvGrpSpPr>
        <p:grpSpPr>
          <a:xfrm>
            <a:off x="179512" y="719058"/>
            <a:ext cx="8784976" cy="903585"/>
            <a:chOff x="2393578" y="1371466"/>
            <a:chExt cx="7734531" cy="1262207"/>
          </a:xfrm>
          <a:solidFill>
            <a:schemeClr val="tx2">
              <a:lumMod val="20000"/>
              <a:lumOff val="80000"/>
            </a:schemeClr>
          </a:solidFill>
        </p:grpSpPr>
        <p:sp>
          <p:nvSpPr>
            <p:cNvPr id="31" name="Round Diagonal Corner Rectangle 12">
              <a:extLst>
                <a:ext uri="{FF2B5EF4-FFF2-40B4-BE49-F238E27FC236}">
                  <a16:creationId xmlns:a16="http://schemas.microsoft.com/office/drawing/2014/main" id="{1702E241-8F49-A94F-A9A2-D19A5E6E3C31}"/>
                </a:ext>
              </a:extLst>
            </p:cNvPr>
            <p:cNvSpPr/>
            <p:nvPr/>
          </p:nvSpPr>
          <p:spPr>
            <a:xfrm>
              <a:off x="2581595" y="1375400"/>
              <a:ext cx="1024950" cy="314618"/>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12">
              <a:extLst>
                <a:ext uri="{FF2B5EF4-FFF2-40B4-BE49-F238E27FC236}">
                  <a16:creationId xmlns:a16="http://schemas.microsoft.com/office/drawing/2014/main" id="{F6302123-E372-6140-A0C4-5CA49123CD9A}"/>
                </a:ext>
              </a:extLst>
            </p:cNvPr>
            <p:cNvSpPr/>
            <p:nvPr/>
          </p:nvSpPr>
          <p:spPr>
            <a:xfrm>
              <a:off x="2393578" y="1612421"/>
              <a:ext cx="7734531" cy="1021252"/>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a:extLst>
                <a:ext uri="{FF2B5EF4-FFF2-40B4-BE49-F238E27FC236}">
                  <a16:creationId xmlns:a16="http://schemas.microsoft.com/office/drawing/2014/main" id="{B168087F-2601-404A-BD95-C180193FF65D}"/>
                </a:ext>
              </a:extLst>
            </p:cNvPr>
            <p:cNvSpPr txBox="1"/>
            <p:nvPr/>
          </p:nvSpPr>
          <p:spPr>
            <a:xfrm>
              <a:off x="2582979" y="1371466"/>
              <a:ext cx="1407173" cy="393524"/>
            </a:xfrm>
            <a:prstGeom prst="rect">
              <a:avLst/>
            </a:prstGeom>
            <a:grpFill/>
          </p:spPr>
          <p:txBody>
            <a:bodyPr wrap="square" rtlCol="0">
              <a:spAutoFit/>
            </a:bodyPr>
            <a:lstStyle>
              <a:defPPr>
                <a:defRPr lang="fr-FR"/>
              </a:defPPr>
              <a:lvl1pPr>
                <a:defRPr sz="1100">
                  <a:solidFill>
                    <a:srgbClr val="7030A0"/>
                  </a:solidFill>
                </a:defRPr>
              </a:lvl1pPr>
            </a:lstStyle>
            <a:p>
              <a:r>
                <a:rPr lang="fr-FR" sz="1600" b="1" dirty="0">
                  <a:latin typeface="Candara" panose="020E0502030303020204" pitchFamily="34" charset="0"/>
                </a:rPr>
                <a:t>Introduction </a:t>
              </a:r>
              <a:endParaRPr lang="fr-FR" sz="1400" b="1" dirty="0">
                <a:latin typeface="Candara" panose="020E0502030303020204" pitchFamily="34" charset="0"/>
              </a:endParaRPr>
            </a:p>
          </p:txBody>
        </p:sp>
      </p:grpSp>
      <p:sp>
        <p:nvSpPr>
          <p:cNvPr id="34" name="Rectangle 33">
            <a:extLst>
              <a:ext uri="{FF2B5EF4-FFF2-40B4-BE49-F238E27FC236}">
                <a16:creationId xmlns:a16="http://schemas.microsoft.com/office/drawing/2014/main" id="{891E214F-D33F-414E-B226-C4E0F4D10887}"/>
              </a:ext>
            </a:extLst>
          </p:cNvPr>
          <p:cNvSpPr/>
          <p:nvPr/>
        </p:nvSpPr>
        <p:spPr>
          <a:xfrm>
            <a:off x="599652" y="1000773"/>
            <a:ext cx="8041488" cy="538609"/>
          </a:xfrm>
          <a:prstGeom prst="rect">
            <a:avLst/>
          </a:prstGeom>
          <a:solidFill>
            <a:schemeClr val="tx2">
              <a:lumMod val="20000"/>
              <a:lumOff val="80000"/>
            </a:schemeClr>
          </a:solidFill>
        </p:spPr>
        <p:txBody>
          <a:bodyPr wrap="square">
            <a:spAutoFit/>
          </a:bodyPr>
          <a:lstStyle/>
          <a:p>
            <a:pPr marL="285750" indent="-285750" algn="just">
              <a:buFont typeface="Wingdings" panose="05000000000000000000" pitchFamily="2" charset="2"/>
              <a:buChar char="Ø"/>
            </a:pPr>
            <a:r>
              <a:rPr lang="fr-FR" sz="1300" b="1" dirty="0" err="1">
                <a:solidFill>
                  <a:schemeClr val="accent4">
                    <a:lumMod val="75000"/>
                  </a:schemeClr>
                </a:solidFill>
                <a:latin typeface="Candara" panose="020E0502030303020204" pitchFamily="34" charset="0"/>
              </a:rPr>
              <a:t>Purpose</a:t>
            </a:r>
            <a:r>
              <a:rPr lang="fr-FR" sz="1300" b="1" dirty="0">
                <a:solidFill>
                  <a:schemeClr val="accent4">
                    <a:lumMod val="75000"/>
                  </a:schemeClr>
                </a:solidFill>
                <a:latin typeface="Candara" panose="020E0502030303020204" pitchFamily="34" charset="0"/>
              </a:rPr>
              <a:t> of the GRB</a:t>
            </a:r>
          </a:p>
          <a:p>
            <a:pPr marL="285750" indent="-285750" algn="just">
              <a:buFont typeface="Wingdings" panose="05000000000000000000" pitchFamily="2" charset="2"/>
              <a:buChar char="Ø"/>
            </a:pPr>
            <a:r>
              <a:rPr lang="fr-FR" sz="1600" dirty="0">
                <a:solidFill>
                  <a:schemeClr val="accent4">
                    <a:lumMod val="75000"/>
                  </a:schemeClr>
                </a:solidFill>
                <a:latin typeface="Candara" panose="020E0502030303020204" pitchFamily="34" charset="0"/>
              </a:rPr>
              <a:t> </a:t>
            </a:r>
            <a:r>
              <a:rPr lang="en-ZA" sz="1300" b="1" dirty="0">
                <a:solidFill>
                  <a:schemeClr val="accent4">
                    <a:lumMod val="75000"/>
                  </a:schemeClr>
                </a:solidFill>
                <a:latin typeface="Candara" panose="020E0502030303020204" pitchFamily="34" charset="0"/>
              </a:rPr>
              <a:t>Explanation on the new GRB elements and their content</a:t>
            </a:r>
            <a:endParaRPr lang="fr-FR" sz="1300" b="1" dirty="0">
              <a:solidFill>
                <a:schemeClr val="accent4">
                  <a:lumMod val="75000"/>
                </a:schemeClr>
              </a:solidFill>
              <a:latin typeface="Candara" panose="020E0502030303020204" pitchFamily="34" charset="0"/>
            </a:endParaRPr>
          </a:p>
        </p:txBody>
      </p:sp>
      <p:grpSp>
        <p:nvGrpSpPr>
          <p:cNvPr id="35" name="Groupe 34">
            <a:extLst>
              <a:ext uri="{FF2B5EF4-FFF2-40B4-BE49-F238E27FC236}">
                <a16:creationId xmlns:a16="http://schemas.microsoft.com/office/drawing/2014/main" id="{925576A1-6D0B-C041-BFE5-21A01153D10E}"/>
              </a:ext>
            </a:extLst>
          </p:cNvPr>
          <p:cNvGrpSpPr/>
          <p:nvPr/>
        </p:nvGrpSpPr>
        <p:grpSpPr>
          <a:xfrm>
            <a:off x="180908" y="1714537"/>
            <a:ext cx="8783580" cy="984735"/>
            <a:chOff x="2310460" y="2914154"/>
            <a:chExt cx="7704855" cy="1397619"/>
          </a:xfrm>
          <a:solidFill>
            <a:schemeClr val="tx2">
              <a:lumMod val="20000"/>
              <a:lumOff val="80000"/>
            </a:schemeClr>
          </a:solidFill>
        </p:grpSpPr>
        <p:sp>
          <p:nvSpPr>
            <p:cNvPr id="36" name="Round Diagonal Corner Rectangle 12">
              <a:extLst>
                <a:ext uri="{FF2B5EF4-FFF2-40B4-BE49-F238E27FC236}">
                  <a16:creationId xmlns:a16="http://schemas.microsoft.com/office/drawing/2014/main" id="{AF640825-3AF5-EC4A-BBFF-26E01FB0FDF4}"/>
                </a:ext>
              </a:extLst>
            </p:cNvPr>
            <p:cNvSpPr/>
            <p:nvPr/>
          </p:nvSpPr>
          <p:spPr>
            <a:xfrm>
              <a:off x="2499032" y="2914154"/>
              <a:ext cx="1242348" cy="314618"/>
            </a:xfrm>
            <a:prstGeom prst="round2DiagRect">
              <a:avLst/>
            </a:prstGeom>
            <a:grpFill/>
            <a:ln w="25400" cap="flat" cmpd="sng" algn="ctr">
              <a:noFill/>
              <a:prstDash val="solid"/>
            </a:ln>
            <a:effectLst/>
          </p:spPr>
          <p:txBody>
            <a:bodyPr rtlCol="0" anchor="ctr"/>
            <a:lstStyle/>
            <a:p>
              <a:pPr marL="0" marR="0" lvl="0" indent="0" algn="ctr" defTabSz="1038067"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a:ln>
                  <a:noFill/>
                </a:ln>
                <a:solidFill>
                  <a:prstClr val="white"/>
                </a:solidFill>
                <a:effectLst/>
                <a:uLnTx/>
                <a:uFillTx/>
                <a:latin typeface="Helvetica"/>
              </a:endParaRPr>
            </a:p>
          </p:txBody>
        </p:sp>
        <p:sp>
          <p:nvSpPr>
            <p:cNvPr id="37" name="Round Diagonal Corner Rectangle 12">
              <a:extLst>
                <a:ext uri="{FF2B5EF4-FFF2-40B4-BE49-F238E27FC236}">
                  <a16:creationId xmlns:a16="http://schemas.microsoft.com/office/drawing/2014/main" id="{C7C91083-7607-C546-A4DC-AE1FD3977062}"/>
                </a:ext>
              </a:extLst>
            </p:cNvPr>
            <p:cNvSpPr/>
            <p:nvPr/>
          </p:nvSpPr>
          <p:spPr>
            <a:xfrm>
              <a:off x="2310460" y="3151176"/>
              <a:ext cx="7704855" cy="1160597"/>
            </a:xfrm>
            <a:prstGeom prst="round2DiagRect">
              <a:avLst/>
            </a:prstGeom>
            <a:grpFill/>
            <a:ln w="25400" cap="flat" cmpd="sng" algn="ctr">
              <a:noFill/>
              <a:prstDash val="solid"/>
            </a:ln>
            <a:effectLst/>
          </p:spPr>
          <p:txBody>
            <a:bodyPr rtlCol="0" anchor="ctr"/>
            <a:lstStyle/>
            <a:p>
              <a:pPr marL="0" marR="0" lvl="0" indent="0" algn="ctr" defTabSz="1038067"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a:ln>
                  <a:noFill/>
                </a:ln>
                <a:solidFill>
                  <a:prstClr val="white"/>
                </a:solidFill>
                <a:effectLst/>
                <a:uLnTx/>
                <a:uFillTx/>
                <a:latin typeface="Helvetica"/>
              </a:endParaRPr>
            </a:p>
          </p:txBody>
        </p:sp>
      </p:grpSp>
      <p:sp>
        <p:nvSpPr>
          <p:cNvPr id="38" name="ZoneTexte 37">
            <a:extLst>
              <a:ext uri="{FF2B5EF4-FFF2-40B4-BE49-F238E27FC236}">
                <a16:creationId xmlns:a16="http://schemas.microsoft.com/office/drawing/2014/main" id="{50D047F0-3C51-B943-A79D-5CA76ABF3EF4}"/>
              </a:ext>
            </a:extLst>
          </p:cNvPr>
          <p:cNvSpPr txBox="1"/>
          <p:nvPr/>
        </p:nvSpPr>
        <p:spPr>
          <a:xfrm>
            <a:off x="393064" y="1726413"/>
            <a:ext cx="5907128" cy="338554"/>
          </a:xfrm>
          <a:prstGeom prst="rect">
            <a:avLst/>
          </a:prstGeom>
          <a:solidFill>
            <a:schemeClr val="tx2">
              <a:lumMod val="20000"/>
              <a:lumOff val="80000"/>
            </a:schemeClr>
          </a:solidFill>
        </p:spPr>
        <p:txBody>
          <a:bodyPr wrap="square" rtlCol="0">
            <a:spAutoFit/>
          </a:bodyPr>
          <a:lstStyle>
            <a:defPPr>
              <a:defRPr lang="fr-FR"/>
            </a:defPPr>
            <a:lvl1pPr>
              <a:defRPr sz="1100">
                <a:solidFill>
                  <a:srgbClr val="7030A0"/>
                </a:solidFill>
              </a:defRPr>
            </a:lvl1pPr>
          </a:lstStyle>
          <a:p>
            <a:r>
              <a:rPr lang="fr-FR" sz="1600" b="1" dirty="0">
                <a:latin typeface="Candara" panose="020E0502030303020204" pitchFamily="34" charset="0"/>
              </a:rPr>
              <a:t>I. </a:t>
            </a:r>
            <a:r>
              <a:rPr lang="fr-FR" sz="1600" b="1" dirty="0" err="1">
                <a:latin typeface="Candara" panose="020E0502030303020204" pitchFamily="34" charset="0"/>
              </a:rPr>
              <a:t>Macro-economic</a:t>
            </a:r>
            <a:r>
              <a:rPr lang="fr-FR" sz="1600" b="1" dirty="0">
                <a:latin typeface="Candara" panose="020E0502030303020204" pitchFamily="34" charset="0"/>
              </a:rPr>
              <a:t> importance of </a:t>
            </a:r>
            <a:r>
              <a:rPr lang="fr-FR" sz="1600" b="1" dirty="0" err="1">
                <a:latin typeface="Candara" panose="020E0502030303020204" pitchFamily="34" charset="0"/>
              </a:rPr>
              <a:t>gender</a:t>
            </a:r>
            <a:r>
              <a:rPr lang="fr-FR" sz="1600" b="1" dirty="0">
                <a:latin typeface="Candara" panose="020E0502030303020204" pitchFamily="34" charset="0"/>
              </a:rPr>
              <a:t> </a:t>
            </a:r>
            <a:r>
              <a:rPr lang="fr-FR" sz="1600" b="1" dirty="0" err="1">
                <a:latin typeface="Candara" panose="020E0502030303020204" pitchFamily="34" charset="0"/>
              </a:rPr>
              <a:t>equality</a:t>
            </a:r>
            <a:endParaRPr lang="fr-FR" sz="1600" b="1" dirty="0">
              <a:latin typeface="Candara" panose="020E0502030303020204" pitchFamily="34" charset="0"/>
            </a:endParaRPr>
          </a:p>
        </p:txBody>
      </p:sp>
      <p:sp>
        <p:nvSpPr>
          <p:cNvPr id="39" name="Rectangle 38">
            <a:extLst>
              <a:ext uri="{FF2B5EF4-FFF2-40B4-BE49-F238E27FC236}">
                <a16:creationId xmlns:a16="http://schemas.microsoft.com/office/drawing/2014/main" id="{17850D05-66B3-8847-98F7-F5CF1A1BFFFF}"/>
              </a:ext>
            </a:extLst>
          </p:cNvPr>
          <p:cNvSpPr/>
          <p:nvPr/>
        </p:nvSpPr>
        <p:spPr>
          <a:xfrm>
            <a:off x="519440" y="2110402"/>
            <a:ext cx="8102368" cy="492443"/>
          </a:xfrm>
          <a:prstGeom prst="rect">
            <a:avLst/>
          </a:prstGeom>
          <a:solidFill>
            <a:schemeClr val="tx2">
              <a:lumMod val="20000"/>
              <a:lumOff val="80000"/>
            </a:schemeClr>
          </a:solidFill>
        </p:spPr>
        <p:txBody>
          <a:bodyPr wrap="square">
            <a:spAutoFit/>
          </a:bodyPr>
          <a:lstStyle/>
          <a:p>
            <a:pPr marL="285750" indent="-285750" algn="just">
              <a:buFont typeface="Wingdings" panose="05000000000000000000" pitchFamily="2" charset="2"/>
              <a:buChar char="Ø"/>
            </a:pPr>
            <a:r>
              <a:rPr lang="en-ZA" sz="1300" b="1" dirty="0">
                <a:solidFill>
                  <a:schemeClr val="accent4">
                    <a:lumMod val="75000"/>
                  </a:schemeClr>
                </a:solidFill>
                <a:latin typeface="Candara" panose="020E0502030303020204" pitchFamily="34" charset="0"/>
                <a:cs typeface="Calibri"/>
              </a:rPr>
              <a:t>Findings from studies on the macro-criticality of gender equality as an integral part of promoting stability and economic growth</a:t>
            </a:r>
            <a:endParaRPr lang="fr-FR" sz="1300" b="1" dirty="0">
              <a:latin typeface="Candara" panose="020E0502030303020204" pitchFamily="34" charset="0"/>
            </a:endParaRPr>
          </a:p>
        </p:txBody>
      </p:sp>
      <p:grpSp>
        <p:nvGrpSpPr>
          <p:cNvPr id="40" name="Groupe 39">
            <a:extLst>
              <a:ext uri="{FF2B5EF4-FFF2-40B4-BE49-F238E27FC236}">
                <a16:creationId xmlns:a16="http://schemas.microsoft.com/office/drawing/2014/main" id="{67742041-9CB4-D242-8D92-25886AC55061}"/>
              </a:ext>
            </a:extLst>
          </p:cNvPr>
          <p:cNvGrpSpPr/>
          <p:nvPr/>
        </p:nvGrpSpPr>
        <p:grpSpPr>
          <a:xfrm>
            <a:off x="211156" y="2810636"/>
            <a:ext cx="8762031" cy="1196660"/>
            <a:chOff x="2310460" y="2914154"/>
            <a:chExt cx="7760191" cy="1069632"/>
          </a:xfrm>
          <a:solidFill>
            <a:schemeClr val="tx2">
              <a:lumMod val="20000"/>
              <a:lumOff val="80000"/>
            </a:schemeClr>
          </a:solidFill>
        </p:grpSpPr>
        <p:sp>
          <p:nvSpPr>
            <p:cNvPr id="41" name="Round Diagonal Corner Rectangle 12">
              <a:extLst>
                <a:ext uri="{FF2B5EF4-FFF2-40B4-BE49-F238E27FC236}">
                  <a16:creationId xmlns:a16="http://schemas.microsoft.com/office/drawing/2014/main" id="{AF456878-6981-F044-A203-69D123CF1894}"/>
                </a:ext>
              </a:extLst>
            </p:cNvPr>
            <p:cNvSpPr/>
            <p:nvPr/>
          </p:nvSpPr>
          <p:spPr>
            <a:xfrm>
              <a:off x="2499032" y="2914154"/>
              <a:ext cx="1242348" cy="314618"/>
            </a:xfrm>
            <a:prstGeom prst="round2DiagRect">
              <a:avLst/>
            </a:prstGeom>
            <a:grpFill/>
            <a:ln w="25400" cap="flat" cmpd="sng" algn="ctr">
              <a:noFill/>
              <a:prstDash val="solid"/>
            </a:ln>
            <a:effectLst/>
          </p:spPr>
          <p:txBody>
            <a:bodyPr rtlCol="0" anchor="ctr"/>
            <a:lstStyle/>
            <a:p>
              <a:pPr marL="0" marR="0" lvl="0" indent="0" algn="ctr" defTabSz="1038067"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a:ln>
                  <a:noFill/>
                </a:ln>
                <a:solidFill>
                  <a:prstClr val="white"/>
                </a:solidFill>
                <a:effectLst/>
                <a:uLnTx/>
                <a:uFillTx/>
                <a:latin typeface="Helvetica"/>
              </a:endParaRPr>
            </a:p>
          </p:txBody>
        </p:sp>
        <p:sp>
          <p:nvSpPr>
            <p:cNvPr id="42" name="Round Diagonal Corner Rectangle 12">
              <a:extLst>
                <a:ext uri="{FF2B5EF4-FFF2-40B4-BE49-F238E27FC236}">
                  <a16:creationId xmlns:a16="http://schemas.microsoft.com/office/drawing/2014/main" id="{EDF6C317-A809-2140-A952-4CA06BA8899F}"/>
                </a:ext>
              </a:extLst>
            </p:cNvPr>
            <p:cNvSpPr/>
            <p:nvPr/>
          </p:nvSpPr>
          <p:spPr>
            <a:xfrm>
              <a:off x="2310460" y="3087490"/>
              <a:ext cx="7760191" cy="896296"/>
            </a:xfrm>
            <a:prstGeom prst="round2DiagRect">
              <a:avLst/>
            </a:prstGeom>
            <a:grpFill/>
            <a:ln w="25400" cap="flat" cmpd="sng" algn="ctr">
              <a:noFill/>
              <a:prstDash val="solid"/>
            </a:ln>
            <a:effectLst/>
          </p:spPr>
          <p:txBody>
            <a:bodyPr rtlCol="0" anchor="ctr"/>
            <a:lstStyle/>
            <a:p>
              <a:pPr marL="0" marR="0" lvl="0" indent="0" algn="ctr" defTabSz="1038067"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a:ln>
                  <a:noFill/>
                </a:ln>
                <a:solidFill>
                  <a:prstClr val="white"/>
                </a:solidFill>
                <a:effectLst/>
                <a:uLnTx/>
                <a:uFillTx/>
                <a:latin typeface="Helvetica"/>
              </a:endParaRPr>
            </a:p>
          </p:txBody>
        </p:sp>
      </p:grpSp>
      <p:sp>
        <p:nvSpPr>
          <p:cNvPr id="43" name="Rectangle 42">
            <a:extLst>
              <a:ext uri="{FF2B5EF4-FFF2-40B4-BE49-F238E27FC236}">
                <a16:creationId xmlns:a16="http://schemas.microsoft.com/office/drawing/2014/main" id="{17AC9A28-CF5C-BF4C-B0F0-0DFEFAD2483C}"/>
              </a:ext>
            </a:extLst>
          </p:cNvPr>
          <p:cNvSpPr/>
          <p:nvPr/>
        </p:nvSpPr>
        <p:spPr>
          <a:xfrm>
            <a:off x="519438" y="2794657"/>
            <a:ext cx="8453749" cy="338554"/>
          </a:xfrm>
          <a:prstGeom prst="rect">
            <a:avLst/>
          </a:prstGeom>
          <a:solidFill>
            <a:schemeClr val="tx2">
              <a:lumMod val="20000"/>
              <a:lumOff val="80000"/>
            </a:schemeClr>
          </a:solidFill>
        </p:spPr>
        <p:txBody>
          <a:bodyPr wrap="square" rtlCol="0">
            <a:spAutoFit/>
          </a:bodyPr>
          <a:lstStyle/>
          <a:p>
            <a:r>
              <a:rPr lang="fr-FR" sz="1600" b="1" dirty="0">
                <a:solidFill>
                  <a:srgbClr val="7030A0"/>
                </a:solidFill>
                <a:latin typeface="Candara" panose="020E0502030303020204" pitchFamily="34" charset="0"/>
              </a:rPr>
              <a:t>II. </a:t>
            </a:r>
            <a:r>
              <a:rPr lang="en-ZA" sz="1600" b="1" dirty="0">
                <a:solidFill>
                  <a:srgbClr val="7030A0"/>
                </a:solidFill>
                <a:latin typeface="Candara" panose="020E0502030303020204" pitchFamily="34" charset="0"/>
              </a:rPr>
              <a:t>For effective gender equality: Major advances and strengthening tools</a:t>
            </a:r>
            <a:endParaRPr lang="fr-FR" sz="1600" b="1" dirty="0">
              <a:solidFill>
                <a:srgbClr val="7030A0"/>
              </a:solidFill>
              <a:latin typeface="Candara" panose="020E0502030303020204" pitchFamily="34" charset="0"/>
            </a:endParaRPr>
          </a:p>
        </p:txBody>
      </p:sp>
      <p:sp>
        <p:nvSpPr>
          <p:cNvPr id="44" name="Rectangle 43">
            <a:extLst>
              <a:ext uri="{FF2B5EF4-FFF2-40B4-BE49-F238E27FC236}">
                <a16:creationId xmlns:a16="http://schemas.microsoft.com/office/drawing/2014/main" id="{5C2AFF92-87F2-AB46-A6FA-CD62DB783292}"/>
              </a:ext>
            </a:extLst>
          </p:cNvPr>
          <p:cNvSpPr/>
          <p:nvPr/>
        </p:nvSpPr>
        <p:spPr>
          <a:xfrm>
            <a:off x="509070" y="3110507"/>
            <a:ext cx="8109890" cy="692497"/>
          </a:xfrm>
          <a:prstGeom prst="rect">
            <a:avLst/>
          </a:prstGeom>
          <a:solidFill>
            <a:schemeClr val="tx2">
              <a:lumMod val="20000"/>
              <a:lumOff val="80000"/>
            </a:schemeClr>
          </a:solidFill>
        </p:spPr>
        <p:txBody>
          <a:bodyPr wrap="square">
            <a:spAutoFit/>
          </a:bodyPr>
          <a:lstStyle/>
          <a:p>
            <a:pPr marL="285750" indent="-285750" algn="just">
              <a:buFont typeface="Wingdings" panose="05000000000000000000" pitchFamily="2" charset="2"/>
              <a:buChar char="Ø"/>
            </a:pPr>
            <a:r>
              <a:rPr lang="en-ZA" sz="1300" b="1" dirty="0">
                <a:solidFill>
                  <a:schemeClr val="accent4">
                    <a:lumMod val="75000"/>
                  </a:schemeClr>
                </a:solidFill>
                <a:latin typeface="Candara" panose="020E0502030303020204" pitchFamily="34" charset="0"/>
                <a:cs typeface="Calibri"/>
              </a:rPr>
              <a:t>Legislative and institutional progress in institutionalising gender equality in public policies and promoting the culture of equality, briefly highlighting particularly significant new achievements in specific sectors in support of gender equality between women and men</a:t>
            </a:r>
            <a:endParaRPr lang="fr-FR" sz="1300" b="1" dirty="0">
              <a:solidFill>
                <a:schemeClr val="accent4">
                  <a:lumMod val="75000"/>
                </a:schemeClr>
              </a:solidFill>
              <a:latin typeface="Candara" panose="020E0502030303020204" pitchFamily="34" charset="0"/>
              <a:cs typeface="Calibri"/>
            </a:endParaRPr>
          </a:p>
        </p:txBody>
      </p:sp>
      <p:grpSp>
        <p:nvGrpSpPr>
          <p:cNvPr id="45" name="Groupe 44">
            <a:extLst>
              <a:ext uri="{FF2B5EF4-FFF2-40B4-BE49-F238E27FC236}">
                <a16:creationId xmlns:a16="http://schemas.microsoft.com/office/drawing/2014/main" id="{99036EA4-D0C6-134F-B927-1F02A34B6C5D}"/>
              </a:ext>
            </a:extLst>
          </p:cNvPr>
          <p:cNvGrpSpPr/>
          <p:nvPr/>
        </p:nvGrpSpPr>
        <p:grpSpPr>
          <a:xfrm>
            <a:off x="243039" y="4415872"/>
            <a:ext cx="8730149" cy="1203903"/>
            <a:chOff x="2310460" y="2746940"/>
            <a:chExt cx="7704855" cy="1160597"/>
          </a:xfrm>
          <a:solidFill>
            <a:schemeClr val="tx2">
              <a:lumMod val="20000"/>
              <a:lumOff val="80000"/>
            </a:schemeClr>
          </a:solidFill>
        </p:grpSpPr>
        <p:sp>
          <p:nvSpPr>
            <p:cNvPr id="46" name="Round Diagonal Corner Rectangle 12">
              <a:extLst>
                <a:ext uri="{FF2B5EF4-FFF2-40B4-BE49-F238E27FC236}">
                  <a16:creationId xmlns:a16="http://schemas.microsoft.com/office/drawing/2014/main" id="{1813AC1F-23ED-5646-92D3-A9C4F9873E2E}"/>
                </a:ext>
              </a:extLst>
            </p:cNvPr>
            <p:cNvSpPr/>
            <p:nvPr/>
          </p:nvSpPr>
          <p:spPr>
            <a:xfrm>
              <a:off x="2499032" y="2914154"/>
              <a:ext cx="1242348" cy="314618"/>
            </a:xfrm>
            <a:prstGeom prst="round2DiagRect">
              <a:avLst/>
            </a:prstGeom>
            <a:grpFill/>
            <a:ln w="25400" cap="flat" cmpd="sng" algn="ctr">
              <a:noFill/>
              <a:prstDash val="solid"/>
            </a:ln>
            <a:effectLst/>
          </p:spPr>
          <p:txBody>
            <a:bodyPr rtlCol="0" anchor="ctr"/>
            <a:lstStyle/>
            <a:p>
              <a:pPr marL="0" marR="0" lvl="0" indent="0" algn="ctr" defTabSz="1038067"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a:ln>
                  <a:noFill/>
                </a:ln>
                <a:solidFill>
                  <a:prstClr val="white"/>
                </a:solidFill>
                <a:effectLst/>
                <a:uLnTx/>
                <a:uFillTx/>
                <a:latin typeface="Helvetica"/>
              </a:endParaRPr>
            </a:p>
          </p:txBody>
        </p:sp>
        <p:sp>
          <p:nvSpPr>
            <p:cNvPr id="47" name="Round Diagonal Corner Rectangle 12">
              <a:extLst>
                <a:ext uri="{FF2B5EF4-FFF2-40B4-BE49-F238E27FC236}">
                  <a16:creationId xmlns:a16="http://schemas.microsoft.com/office/drawing/2014/main" id="{BD71CDCA-B57C-7841-8C67-8D0A9306AD81}"/>
                </a:ext>
              </a:extLst>
            </p:cNvPr>
            <p:cNvSpPr/>
            <p:nvPr/>
          </p:nvSpPr>
          <p:spPr>
            <a:xfrm>
              <a:off x="2310460" y="2746940"/>
              <a:ext cx="7704855" cy="1160597"/>
            </a:xfrm>
            <a:prstGeom prst="round2DiagRect">
              <a:avLst/>
            </a:prstGeom>
            <a:grpFill/>
            <a:ln w="25400" cap="flat" cmpd="sng" algn="ctr">
              <a:noFill/>
              <a:prstDash val="solid"/>
            </a:ln>
            <a:effectLst/>
          </p:spPr>
          <p:txBody>
            <a:bodyPr rtlCol="0" anchor="ctr"/>
            <a:lstStyle/>
            <a:p>
              <a:pPr marL="0" marR="0" lvl="0" indent="0" algn="ctr" defTabSz="1038067" eaLnBrk="1" fontAlgn="base" latinLnBrk="0" hangingPunct="1">
                <a:lnSpc>
                  <a:spcPct val="100000"/>
                </a:lnSpc>
                <a:spcBef>
                  <a:spcPct val="0"/>
                </a:spcBef>
                <a:spcAft>
                  <a:spcPct val="0"/>
                </a:spcAft>
                <a:buClrTx/>
                <a:buSzTx/>
                <a:buFontTx/>
                <a:buNone/>
                <a:tabLst/>
                <a:defRPr/>
              </a:pPr>
              <a:endParaRPr kumimoji="0" lang="en-US" sz="2100" b="0" i="0" u="none" strike="noStrike" kern="0" cap="none" spc="0" normalizeH="0" baseline="0" noProof="0">
                <a:ln>
                  <a:noFill/>
                </a:ln>
                <a:solidFill>
                  <a:prstClr val="white"/>
                </a:solidFill>
                <a:effectLst/>
                <a:uLnTx/>
                <a:uFillTx/>
                <a:latin typeface="Helvetica"/>
              </a:endParaRPr>
            </a:p>
          </p:txBody>
        </p:sp>
      </p:grpSp>
      <p:sp>
        <p:nvSpPr>
          <p:cNvPr id="48" name="Rectangle 47">
            <a:extLst>
              <a:ext uri="{FF2B5EF4-FFF2-40B4-BE49-F238E27FC236}">
                <a16:creationId xmlns:a16="http://schemas.microsoft.com/office/drawing/2014/main" id="{CB1DE2AB-FC18-F646-A4D0-69FEAB50FB81}"/>
              </a:ext>
            </a:extLst>
          </p:cNvPr>
          <p:cNvSpPr/>
          <p:nvPr/>
        </p:nvSpPr>
        <p:spPr>
          <a:xfrm>
            <a:off x="482262" y="4162809"/>
            <a:ext cx="8490926" cy="553998"/>
          </a:xfrm>
          <a:prstGeom prst="rect">
            <a:avLst/>
          </a:prstGeom>
          <a:solidFill>
            <a:schemeClr val="tx2">
              <a:lumMod val="20000"/>
              <a:lumOff val="80000"/>
            </a:schemeClr>
          </a:solidFill>
        </p:spPr>
        <p:txBody>
          <a:bodyPr wrap="square" rtlCol="0">
            <a:spAutoFit/>
          </a:bodyPr>
          <a:lstStyle/>
          <a:p>
            <a:pPr algn="just"/>
            <a:r>
              <a:rPr lang="en-ZA" sz="1500" b="1" dirty="0">
                <a:solidFill>
                  <a:srgbClr val="7030A0"/>
                </a:solidFill>
                <a:latin typeface="Candara" panose="020E0502030303020204" pitchFamily="34" charset="0"/>
              </a:rPr>
              <a:t>III. Towards an application and appropriation of a gender-sensitive performance approach by ministerial departments</a:t>
            </a:r>
            <a:endParaRPr lang="fr-FR" sz="1500" b="1" dirty="0">
              <a:solidFill>
                <a:srgbClr val="7030A0"/>
              </a:solidFill>
              <a:latin typeface="Candara" panose="020E0502030303020204" pitchFamily="34" charset="0"/>
            </a:endParaRPr>
          </a:p>
        </p:txBody>
      </p:sp>
      <p:sp>
        <p:nvSpPr>
          <p:cNvPr id="49" name="Rectangle 48">
            <a:extLst>
              <a:ext uri="{FF2B5EF4-FFF2-40B4-BE49-F238E27FC236}">
                <a16:creationId xmlns:a16="http://schemas.microsoft.com/office/drawing/2014/main" id="{F6338A7D-E92D-3449-876A-BCE6E199899E}"/>
              </a:ext>
            </a:extLst>
          </p:cNvPr>
          <p:cNvSpPr/>
          <p:nvPr/>
        </p:nvSpPr>
        <p:spPr>
          <a:xfrm>
            <a:off x="393064" y="4698382"/>
            <a:ext cx="8338497" cy="768993"/>
          </a:xfrm>
          <a:prstGeom prst="rect">
            <a:avLst/>
          </a:prstGeom>
          <a:solidFill>
            <a:schemeClr val="tx2">
              <a:lumMod val="20000"/>
              <a:lumOff val="80000"/>
            </a:schemeClr>
          </a:solidFill>
        </p:spPr>
        <p:txBody>
          <a:bodyPr wrap="square">
            <a:spAutoFit/>
          </a:bodyPr>
          <a:lstStyle/>
          <a:p>
            <a:pPr marL="342900" lvl="0" indent="-342900" algn="just">
              <a:lnSpc>
                <a:spcPct val="115000"/>
              </a:lnSpc>
              <a:buFont typeface="+mj-lt"/>
              <a:buAutoNum type="arabicPeriod"/>
            </a:pPr>
            <a:r>
              <a:rPr lang="en-ZA" sz="1300" b="1" dirty="0">
                <a:solidFill>
                  <a:srgbClr val="5F497A"/>
                </a:solidFill>
                <a:latin typeface="Candara" panose="020E0502030303020204" pitchFamily="34" charset="0"/>
                <a:ea typeface="Calibri"/>
                <a:cs typeface="Calibri"/>
              </a:rPr>
              <a:t>Legal and institutional foundations for gender equality</a:t>
            </a:r>
          </a:p>
          <a:p>
            <a:pPr marL="342900" lvl="0" indent="-342900" algn="just">
              <a:lnSpc>
                <a:spcPct val="115000"/>
              </a:lnSpc>
              <a:buFont typeface="+mj-lt"/>
              <a:buAutoNum type="arabicPeriod"/>
            </a:pPr>
            <a:r>
              <a:rPr lang="en-ZA" sz="1300" b="1" dirty="0">
                <a:solidFill>
                  <a:srgbClr val="5F497A"/>
                </a:solidFill>
                <a:latin typeface="Candara" panose="020E0502030303020204" pitchFamily="34" charset="0"/>
                <a:ea typeface="Calibri"/>
                <a:cs typeface="Calibri"/>
              </a:rPr>
              <a:t>Continued efforts for equitable access to social services and basic infrastructure</a:t>
            </a:r>
          </a:p>
          <a:p>
            <a:pPr marL="342900" lvl="0" indent="-342900" algn="just">
              <a:lnSpc>
                <a:spcPct val="115000"/>
              </a:lnSpc>
              <a:buFont typeface="+mj-lt"/>
              <a:buAutoNum type="arabicPeriod"/>
            </a:pPr>
            <a:r>
              <a:rPr lang="en-ZA" sz="1300" b="1" dirty="0">
                <a:solidFill>
                  <a:srgbClr val="5F497A"/>
                </a:solidFill>
                <a:latin typeface="Candara" panose="020E0502030303020204" pitchFamily="34" charset="0"/>
                <a:ea typeface="Calibri"/>
                <a:cs typeface="Calibri"/>
              </a:rPr>
              <a:t>Equitable access to factors of production for greater economic empowerment of women</a:t>
            </a:r>
            <a:endParaRPr lang="fr-FR" sz="1300" b="1" dirty="0">
              <a:solidFill>
                <a:srgbClr val="5F497A"/>
              </a:solidFill>
              <a:latin typeface="Candara" panose="020E0502030303020204" pitchFamily="34" charset="0"/>
              <a:ea typeface="Calibri"/>
              <a:cs typeface="Calibri"/>
            </a:endParaRPr>
          </a:p>
        </p:txBody>
      </p:sp>
      <p:sp>
        <p:nvSpPr>
          <p:cNvPr id="51" name="Round Diagonal Corner Rectangle 12">
            <a:extLst>
              <a:ext uri="{FF2B5EF4-FFF2-40B4-BE49-F238E27FC236}">
                <a16:creationId xmlns:a16="http://schemas.microsoft.com/office/drawing/2014/main" id="{614CD95C-4675-2C45-933C-5447B392EBBC}"/>
              </a:ext>
            </a:extLst>
          </p:cNvPr>
          <p:cNvSpPr/>
          <p:nvPr/>
        </p:nvSpPr>
        <p:spPr>
          <a:xfrm>
            <a:off x="211157" y="5894754"/>
            <a:ext cx="8737595" cy="774606"/>
          </a:xfrm>
          <a:prstGeom prst="round2Diag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ZoneTexte 51">
            <a:extLst>
              <a:ext uri="{FF2B5EF4-FFF2-40B4-BE49-F238E27FC236}">
                <a16:creationId xmlns:a16="http://schemas.microsoft.com/office/drawing/2014/main" id="{F4ABC688-289C-5445-B297-79CBEBFBA416}"/>
              </a:ext>
            </a:extLst>
          </p:cNvPr>
          <p:cNvSpPr txBox="1"/>
          <p:nvPr/>
        </p:nvSpPr>
        <p:spPr>
          <a:xfrm>
            <a:off x="467010" y="5746985"/>
            <a:ext cx="2553204" cy="307777"/>
          </a:xfrm>
          <a:prstGeom prst="rect">
            <a:avLst/>
          </a:prstGeom>
          <a:solidFill>
            <a:schemeClr val="tx2">
              <a:lumMod val="20000"/>
              <a:lumOff val="80000"/>
            </a:schemeClr>
          </a:solidFill>
        </p:spPr>
        <p:txBody>
          <a:bodyPr wrap="square" rtlCol="0">
            <a:spAutoFit/>
          </a:bodyPr>
          <a:lstStyle>
            <a:defPPr>
              <a:defRPr lang="fr-FR"/>
            </a:defPPr>
            <a:lvl1pPr>
              <a:defRPr sz="1100">
                <a:solidFill>
                  <a:srgbClr val="7030A0"/>
                </a:solidFill>
              </a:defRPr>
            </a:lvl1pPr>
          </a:lstStyle>
          <a:p>
            <a:r>
              <a:rPr lang="fr-FR" sz="1400" b="1" dirty="0" err="1">
                <a:latin typeface="Candara" panose="020E0502030303020204" pitchFamily="34" charset="0"/>
              </a:rPr>
              <a:t>Statistical</a:t>
            </a:r>
            <a:r>
              <a:rPr lang="fr-FR" sz="1400" b="1" dirty="0">
                <a:latin typeface="Candara" panose="020E0502030303020204" pitchFamily="34" charset="0"/>
              </a:rPr>
              <a:t> appendices</a:t>
            </a:r>
            <a:endParaRPr lang="fr-FR" sz="1200" b="1" dirty="0">
              <a:latin typeface="Candara" panose="020E0502030303020204" pitchFamily="34" charset="0"/>
            </a:endParaRPr>
          </a:p>
        </p:txBody>
      </p:sp>
      <p:sp>
        <p:nvSpPr>
          <p:cNvPr id="53" name="Rectangle 52">
            <a:extLst>
              <a:ext uri="{FF2B5EF4-FFF2-40B4-BE49-F238E27FC236}">
                <a16:creationId xmlns:a16="http://schemas.microsoft.com/office/drawing/2014/main" id="{3F98FFED-6813-DF41-B4FF-51CAF74F87BC}"/>
              </a:ext>
            </a:extLst>
          </p:cNvPr>
          <p:cNvSpPr/>
          <p:nvPr/>
        </p:nvSpPr>
        <p:spPr>
          <a:xfrm>
            <a:off x="652698" y="5964230"/>
            <a:ext cx="8078863" cy="692497"/>
          </a:xfrm>
          <a:prstGeom prst="rect">
            <a:avLst/>
          </a:prstGeom>
          <a:solidFill>
            <a:schemeClr val="tx2">
              <a:lumMod val="20000"/>
              <a:lumOff val="80000"/>
            </a:schemeClr>
          </a:solidFill>
        </p:spPr>
        <p:txBody>
          <a:bodyPr wrap="square">
            <a:spAutoFit/>
          </a:bodyPr>
          <a:lstStyle/>
          <a:p>
            <a:pPr marL="342900" lvl="0" indent="-342900" algn="just">
              <a:buClr>
                <a:srgbClr val="403152"/>
              </a:buClr>
              <a:buFont typeface="Wingdings"/>
              <a:buChar char=""/>
            </a:pPr>
            <a:r>
              <a:rPr lang="en-ZA" sz="1300" b="1" dirty="0">
                <a:solidFill>
                  <a:srgbClr val="8064A2">
                    <a:lumMod val="75000"/>
                  </a:srgbClr>
                </a:solidFill>
                <a:latin typeface="Candara" panose="020E0502030303020204" pitchFamily="34" charset="0"/>
                <a:cs typeface="Calibri"/>
              </a:rPr>
              <a:t>Situation of gender inequalities in the organisational structures of the Department</a:t>
            </a:r>
          </a:p>
          <a:p>
            <a:pPr marL="342900" lvl="0" indent="-342900" algn="just">
              <a:buClr>
                <a:srgbClr val="403152"/>
              </a:buClr>
              <a:buFont typeface="Wingdings"/>
              <a:buChar char=""/>
            </a:pPr>
            <a:r>
              <a:rPr lang="en-ZA" sz="1300" b="1" dirty="0">
                <a:solidFill>
                  <a:srgbClr val="8064A2">
                    <a:lumMod val="75000"/>
                  </a:srgbClr>
                </a:solidFill>
                <a:latin typeface="Candara" panose="020E0502030303020204" pitchFamily="34" charset="0"/>
                <a:cs typeface="Calibri"/>
              </a:rPr>
              <a:t>Access of women and men to public service in the sectors of activity for which the relevant Department is responsible</a:t>
            </a:r>
            <a:endParaRPr lang="fr-FR" sz="1300" b="1" dirty="0">
              <a:solidFill>
                <a:srgbClr val="8064A2">
                  <a:lumMod val="75000"/>
                </a:srgbClr>
              </a:solidFill>
              <a:latin typeface="Candara" panose="020E0502030303020204" pitchFamily="34" charset="0"/>
              <a:cs typeface="Calibri"/>
            </a:endParaRPr>
          </a:p>
        </p:txBody>
      </p:sp>
    </p:spTree>
    <p:extLst>
      <p:ext uri="{BB962C8B-B14F-4D97-AF65-F5344CB8AC3E}">
        <p14:creationId xmlns:p14="http://schemas.microsoft.com/office/powerpoint/2010/main" val="1247359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DEB1E5B06EAE49BF2621DE884BEC7D" ma:contentTypeVersion="8" ma:contentTypeDescription="Create a new document." ma:contentTypeScope="" ma:versionID="6a24ac2a408212667d218c11badfd43e">
  <xsd:schema xmlns:xsd="http://www.w3.org/2001/XMLSchema" xmlns:xs="http://www.w3.org/2001/XMLSchema" xmlns:p="http://schemas.microsoft.com/office/2006/metadata/properties" xmlns:ns2="90e6d1c3-77ea-44c2-89ac-452085aa18b3" xmlns:ns3="953bb19a-12f3-495a-9e77-d0c8df35f709" targetNamespace="http://schemas.microsoft.com/office/2006/metadata/properties" ma:root="true" ma:fieldsID="b4f706b4e2ee7c348f403b65b7c23685" ns2:_="" ns3:_="">
    <xsd:import namespace="90e6d1c3-77ea-44c2-89ac-452085aa18b3"/>
    <xsd:import namespace="953bb19a-12f3-495a-9e77-d0c8df35f70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6d1c3-77ea-44c2-89ac-452085aa18b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3bb19a-12f3-495a-9e77-d0c8df35f70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1C545E-DE91-4CB9-99BB-FDE1F3D4EE1F}">
  <ds:schemaRefs>
    <ds:schemaRef ds:uri="http://purl.org/dc/elements/1.1/"/>
    <ds:schemaRef ds:uri="http://schemas.microsoft.com/office/2006/metadata/properties"/>
    <ds:schemaRef ds:uri="http://purl.org/dc/terms/"/>
    <ds:schemaRef ds:uri="953bb19a-12f3-495a-9e77-d0c8df35f709"/>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90e6d1c3-77ea-44c2-89ac-452085aa18b3"/>
    <ds:schemaRef ds:uri="http://www.w3.org/XML/1998/namespace"/>
  </ds:schemaRefs>
</ds:datastoreItem>
</file>

<file path=customXml/itemProps2.xml><?xml version="1.0" encoding="utf-8"?>
<ds:datastoreItem xmlns:ds="http://schemas.openxmlformats.org/officeDocument/2006/customXml" ds:itemID="{97998755-F624-4734-97AC-54FC9EC150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e6d1c3-77ea-44c2-89ac-452085aa18b3"/>
    <ds:schemaRef ds:uri="953bb19a-12f3-495a-9e77-d0c8df35f7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508E50-91FF-4D8B-A595-1B940E8601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22297</TotalTime>
  <Words>1017</Words>
  <Application>Microsoft Office PowerPoint</Application>
  <PresentationFormat>On-screen Show (4:3)</PresentationFormat>
  <Paragraphs>148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Narrow</vt:lpstr>
      <vt:lpstr>Calibri</vt:lpstr>
      <vt:lpstr>Candara</vt:lpstr>
      <vt:lpstr>Helvetica</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 BAGHDADI Saâd</dc:creator>
  <cp:lastModifiedBy>Priya Beegun</cp:lastModifiedBy>
  <cp:revision>463</cp:revision>
  <cp:lastPrinted>2020-01-13T14:15:19Z</cp:lastPrinted>
  <dcterms:created xsi:type="dcterms:W3CDTF">2018-04-11T11:00:49Z</dcterms:created>
  <dcterms:modified xsi:type="dcterms:W3CDTF">2021-06-26T12:40:28Z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0x01010079DEB1E5B06EAE49BF2621DE884BEC7D</vt:lpwstr>
  </property>
</Properties>
</file>