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11" r:id="rId5"/>
    <p:sldId id="539" r:id="rId6"/>
    <p:sldId id="579" r:id="rId7"/>
    <p:sldId id="355" r:id="rId8"/>
    <p:sldId id="578" r:id="rId9"/>
    <p:sldId id="573" r:id="rId10"/>
    <p:sldId id="577" r:id="rId11"/>
    <p:sldId id="576" r:id="rId12"/>
    <p:sldId id="575" r:id="rId13"/>
    <p:sldId id="574" r:id="rId1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7E6"/>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5" autoAdjust="0"/>
    <p:restoredTop sz="94947" autoAdjust="0"/>
  </p:normalViewPr>
  <p:slideViewPr>
    <p:cSldViewPr>
      <p:cViewPr varScale="1">
        <p:scale>
          <a:sx n="81" d="100"/>
          <a:sy n="81" d="100"/>
        </p:scale>
        <p:origin x="176" y="776"/>
      </p:cViewPr>
      <p:guideLst>
        <p:guide orient="horz" pos="2160"/>
        <p:guide pos="1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CC71B-3A8F-4113-87ED-E81D53456B2C}"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fr-FR"/>
        </a:p>
      </dgm:t>
    </dgm:pt>
    <dgm:pt modelId="{A280931F-9EC5-4299-80E2-28DB5C812D3F}">
      <dgm:prSet phldrT="[Texte]"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MA" sz="2000" b="1" strike="noStrike" dirty="0"/>
            <a:t>La C</a:t>
          </a:r>
          <a:r>
            <a:rPr lang="fr-MA" sz="2000" b="1" dirty="0"/>
            <a:t>onstitution de 2011</a:t>
          </a:r>
          <a:endParaRPr lang="fr-FR" sz="2000" b="1" strike="sngStrike" dirty="0"/>
        </a:p>
      </dgm:t>
    </dgm:pt>
    <dgm:pt modelId="{54139DEF-A293-48F4-A5E5-3FC264512C0C}" type="parTrans" cxnId="{A568F586-B74F-4F85-B69C-B9680CF09828}">
      <dgm:prSet/>
      <dgm:spPr/>
      <dgm:t>
        <a:bodyPr/>
        <a:lstStyle/>
        <a:p>
          <a:endParaRPr lang="fr-FR" sz="2000" b="1">
            <a:solidFill>
              <a:schemeClr val="tx1"/>
            </a:solidFill>
          </a:endParaRPr>
        </a:p>
      </dgm:t>
    </dgm:pt>
    <dgm:pt modelId="{86FCE709-919D-4655-B53D-348D8AA0DB02}" type="sibTrans" cxnId="{A568F586-B74F-4F85-B69C-B9680CF09828}">
      <dgm:prSet/>
      <dgm:spPr/>
      <dgm:t>
        <a:bodyPr/>
        <a:lstStyle/>
        <a:p>
          <a:endParaRPr lang="fr-FR" sz="2000" b="1">
            <a:solidFill>
              <a:schemeClr val="tx1"/>
            </a:solidFill>
          </a:endParaRPr>
        </a:p>
      </dgm:t>
    </dgm:pt>
    <dgm:pt modelId="{54BD4E47-8978-45D8-83AE-E186050C7606}">
      <dgm:prSet phldrT="[Texte]"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MA" sz="2000" b="1" dirty="0"/>
            <a:t>Les Conventions, protocoles et agendas : BEJING, CEDAW, ODD…</a:t>
          </a:r>
          <a:endParaRPr lang="fr-FR" sz="2000" b="1" dirty="0"/>
        </a:p>
      </dgm:t>
    </dgm:pt>
    <dgm:pt modelId="{E611FB07-DAEA-43EC-8675-5161D76D3E2C}" type="parTrans" cxnId="{55860107-3C4E-4455-A2AE-FF2BA106A434}">
      <dgm:prSet/>
      <dgm:spPr/>
      <dgm:t>
        <a:bodyPr/>
        <a:lstStyle/>
        <a:p>
          <a:endParaRPr lang="fr-FR" sz="2000" b="1">
            <a:solidFill>
              <a:schemeClr val="tx1"/>
            </a:solidFill>
          </a:endParaRPr>
        </a:p>
      </dgm:t>
    </dgm:pt>
    <dgm:pt modelId="{8F49E245-CB88-4A50-ACB7-7871C9E71CE7}" type="sibTrans" cxnId="{55860107-3C4E-4455-A2AE-FF2BA106A434}">
      <dgm:prSet/>
      <dgm:spPr/>
      <dgm:t>
        <a:bodyPr/>
        <a:lstStyle/>
        <a:p>
          <a:endParaRPr lang="fr-FR" sz="2000" b="1">
            <a:solidFill>
              <a:schemeClr val="tx1"/>
            </a:solidFill>
          </a:endParaRPr>
        </a:p>
      </dgm:t>
    </dgm:pt>
    <dgm:pt modelId="{14FD3C73-3911-4C4F-87C4-449B7816DEC2}">
      <dgm:prSet phldrT="[Texte]" custT="1"/>
      <dgm:spPr/>
      <dgm:t>
        <a:bodyPr/>
        <a:lstStyle/>
        <a:p>
          <a:r>
            <a:rPr lang="fr-FR" sz="2000" b="1"/>
            <a:t>Le programme gouvernemental 2017-2021</a:t>
          </a:r>
          <a:endParaRPr lang="fr-FR" sz="2000" b="1" dirty="0"/>
        </a:p>
      </dgm:t>
    </dgm:pt>
    <dgm:pt modelId="{11C12196-A8CD-4A0D-ADF5-C6165F330E05}" type="parTrans" cxnId="{7496BEE6-ABBB-441B-815B-AD37174A66F9}">
      <dgm:prSet/>
      <dgm:spPr/>
      <dgm:t>
        <a:bodyPr/>
        <a:lstStyle/>
        <a:p>
          <a:endParaRPr lang="fr-FR" sz="2000" b="1">
            <a:solidFill>
              <a:schemeClr val="tx1"/>
            </a:solidFill>
          </a:endParaRPr>
        </a:p>
      </dgm:t>
    </dgm:pt>
    <dgm:pt modelId="{12D1865F-E615-4BAC-A705-C2C6495A87CD}" type="sibTrans" cxnId="{7496BEE6-ABBB-441B-815B-AD37174A66F9}">
      <dgm:prSet/>
      <dgm:spPr/>
      <dgm:t>
        <a:bodyPr/>
        <a:lstStyle/>
        <a:p>
          <a:endParaRPr lang="fr-FR" sz="2000" b="1">
            <a:solidFill>
              <a:schemeClr val="tx1"/>
            </a:solidFill>
          </a:endParaRPr>
        </a:p>
      </dgm:t>
    </dgm:pt>
    <dgm:pt modelId="{95B04D98-1EF1-4750-80FD-00C0C9C3C57C}">
      <dgm:prSet phldrT="[Texte]"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MA" sz="2000" b="1" dirty="0"/>
            <a:t>Les Orientations Royales </a:t>
          </a:r>
          <a:endParaRPr lang="fr-FR" sz="2000" b="1" dirty="0"/>
        </a:p>
      </dgm:t>
    </dgm:pt>
    <dgm:pt modelId="{79E93660-5B87-4F79-ABCF-0274D3C3D617}" type="parTrans" cxnId="{742E5453-3D55-4B61-B047-E217D0485F02}">
      <dgm:prSet/>
      <dgm:spPr/>
      <dgm:t>
        <a:bodyPr/>
        <a:lstStyle/>
        <a:p>
          <a:endParaRPr lang="fr-FR" sz="2000" b="1">
            <a:solidFill>
              <a:schemeClr val="tx1"/>
            </a:solidFill>
          </a:endParaRPr>
        </a:p>
      </dgm:t>
    </dgm:pt>
    <dgm:pt modelId="{1305E9A6-F3E9-4F85-A7BE-F9DFD31E19D9}" type="sibTrans" cxnId="{742E5453-3D55-4B61-B047-E217D0485F02}">
      <dgm:prSet/>
      <dgm:spPr/>
      <dgm:t>
        <a:bodyPr/>
        <a:lstStyle/>
        <a:p>
          <a:endParaRPr lang="fr-FR" sz="2000" b="1">
            <a:solidFill>
              <a:schemeClr val="tx1"/>
            </a:solidFill>
          </a:endParaRPr>
        </a:p>
      </dgm:t>
    </dgm:pt>
    <dgm:pt modelId="{FA31BF48-4E90-43CC-838B-3F8AE270229C}">
      <dgm:prSet phldrT="[Texte]" custT="1"/>
      <dgm:spPr/>
      <dgm:t>
        <a:bodyPr/>
        <a:lstStyle/>
        <a:p>
          <a:r>
            <a:rPr lang="fr-MA" sz="2000" b="1"/>
            <a:t>Le Plans Gouvernementaux pour l’Egalité «ICRAM 1 » 2012-2016 et « ICRAM2 » 2017-2021</a:t>
          </a:r>
          <a:endParaRPr lang="fr-FR" sz="2000" b="1" dirty="0"/>
        </a:p>
      </dgm:t>
    </dgm:pt>
    <dgm:pt modelId="{D37B877B-E269-4FE5-BFC9-24F6324A7720}" type="parTrans" cxnId="{B58C7CAF-6CE4-4DA9-A53D-FA9CE74B737F}">
      <dgm:prSet/>
      <dgm:spPr/>
      <dgm:t>
        <a:bodyPr/>
        <a:lstStyle/>
        <a:p>
          <a:endParaRPr lang="fr-FR" sz="2000" b="1">
            <a:solidFill>
              <a:schemeClr val="tx1"/>
            </a:solidFill>
          </a:endParaRPr>
        </a:p>
      </dgm:t>
    </dgm:pt>
    <dgm:pt modelId="{74598214-82CD-46CD-B414-F9021C390AA7}" type="sibTrans" cxnId="{B58C7CAF-6CE4-4DA9-A53D-FA9CE74B737F}">
      <dgm:prSet/>
      <dgm:spPr/>
      <dgm:t>
        <a:bodyPr/>
        <a:lstStyle/>
        <a:p>
          <a:endParaRPr lang="fr-FR" sz="2000" b="1">
            <a:solidFill>
              <a:schemeClr val="tx1"/>
            </a:solidFill>
          </a:endParaRPr>
        </a:p>
      </dgm:t>
    </dgm:pt>
    <dgm:pt modelId="{2379707F-FD81-4FAE-89C2-54244FA6B5FC}">
      <dgm:prSet phldrT="[Texte]" custT="1"/>
      <dgm:spPr/>
      <dgm:t>
        <a:bodyPr/>
        <a:lstStyle/>
        <a:p>
          <a:r>
            <a:rPr lang="fr-FR" sz="2000" b="1"/>
            <a:t>Le Programme « Maroc-Attamkine » D’autonomisation économique des femmes et des filles à l’horizon 2030</a:t>
          </a:r>
          <a:endParaRPr lang="fr-FR" sz="2000" b="1" dirty="0"/>
        </a:p>
      </dgm:t>
    </dgm:pt>
    <dgm:pt modelId="{4194D209-2AE0-4FAB-BAE6-352C1C6EA3BD}" type="parTrans" cxnId="{DA4B8EEE-0DD5-4C71-ABB9-A929B322D96D}">
      <dgm:prSet/>
      <dgm:spPr/>
      <dgm:t>
        <a:bodyPr/>
        <a:lstStyle/>
        <a:p>
          <a:endParaRPr lang="fr-FR"/>
        </a:p>
      </dgm:t>
    </dgm:pt>
    <dgm:pt modelId="{7272D364-62CC-477D-9412-E4E535C8D032}" type="sibTrans" cxnId="{DA4B8EEE-0DD5-4C71-ABB9-A929B322D96D}">
      <dgm:prSet/>
      <dgm:spPr/>
      <dgm:t>
        <a:bodyPr/>
        <a:lstStyle/>
        <a:p>
          <a:endParaRPr lang="fr-FR"/>
        </a:p>
      </dgm:t>
    </dgm:pt>
    <dgm:pt modelId="{18191474-7964-4AB5-A988-127329B08B26}">
      <dgm:prSet phldrT="[Texte]" custT="1"/>
      <dgm:spPr/>
      <dgm:t>
        <a:bodyPr/>
        <a:lstStyle/>
        <a:p>
          <a:r>
            <a:rPr lang="fr-FR" sz="2000" b="1" dirty="0"/>
            <a:t>La Politique Nationale de Lutte contre les violences faites aux femmes et aux filles-horizon 2030</a:t>
          </a:r>
        </a:p>
      </dgm:t>
    </dgm:pt>
    <dgm:pt modelId="{E1E4F91E-06C2-42CC-A71C-4EA8DCB57808}" type="parTrans" cxnId="{6EA78C04-A58B-4A5B-BB3B-E7B909522B56}">
      <dgm:prSet/>
      <dgm:spPr/>
      <dgm:t>
        <a:bodyPr/>
        <a:lstStyle/>
        <a:p>
          <a:endParaRPr lang="fr-FR"/>
        </a:p>
      </dgm:t>
    </dgm:pt>
    <dgm:pt modelId="{6CDEA792-45FC-4FA3-9E80-7993ABD0EF3B}" type="sibTrans" cxnId="{6EA78C04-A58B-4A5B-BB3B-E7B909522B56}">
      <dgm:prSet/>
      <dgm:spPr/>
      <dgm:t>
        <a:bodyPr/>
        <a:lstStyle/>
        <a:p>
          <a:endParaRPr lang="fr-FR"/>
        </a:p>
      </dgm:t>
    </dgm:pt>
    <dgm:pt modelId="{14365062-EFCA-CD45-84D9-8F525980DA99}">
      <dgm:prSet phldrT="[Texte]" custT="1"/>
      <dgm:spPr/>
      <dgm:t>
        <a:bodyPr/>
        <a:lstStyle/>
        <a:p>
          <a:r>
            <a:rPr lang="fr-FR" sz="2000" b="1" dirty="0"/>
            <a:t>Le Nouveau modèle de développement </a:t>
          </a:r>
        </a:p>
      </dgm:t>
    </dgm:pt>
    <dgm:pt modelId="{6B3F3918-A891-CE43-8926-CE226BCFC553}" type="parTrans" cxnId="{13D6962D-C72C-FE4A-8B55-2B583040F882}">
      <dgm:prSet/>
      <dgm:spPr/>
      <dgm:t>
        <a:bodyPr/>
        <a:lstStyle/>
        <a:p>
          <a:endParaRPr lang="fr-FR"/>
        </a:p>
      </dgm:t>
    </dgm:pt>
    <dgm:pt modelId="{33E53C4D-CE73-4F4B-8E39-02BBAEFBE4A1}" type="sibTrans" cxnId="{13D6962D-C72C-FE4A-8B55-2B583040F882}">
      <dgm:prSet/>
      <dgm:spPr/>
      <dgm:t>
        <a:bodyPr/>
        <a:lstStyle/>
        <a:p>
          <a:endParaRPr lang="fr-FR"/>
        </a:p>
      </dgm:t>
    </dgm:pt>
    <dgm:pt modelId="{142A9454-B7E1-47C3-B26D-1CFCC1E81DDF}" type="pres">
      <dgm:prSet presAssocID="{B38CC71B-3A8F-4113-87ED-E81D53456B2C}" presName="linear" presStyleCnt="0">
        <dgm:presLayoutVars>
          <dgm:animLvl val="lvl"/>
          <dgm:resizeHandles val="exact"/>
        </dgm:presLayoutVars>
      </dgm:prSet>
      <dgm:spPr/>
    </dgm:pt>
    <dgm:pt modelId="{F1FD0665-D3F0-453C-8921-217A41D91DBA}" type="pres">
      <dgm:prSet presAssocID="{A280931F-9EC5-4299-80E2-28DB5C812D3F}" presName="parentText" presStyleLbl="node1" presStyleIdx="0" presStyleCnt="8">
        <dgm:presLayoutVars>
          <dgm:chMax val="0"/>
          <dgm:bulletEnabled val="1"/>
        </dgm:presLayoutVars>
      </dgm:prSet>
      <dgm:spPr/>
    </dgm:pt>
    <dgm:pt modelId="{4E9ABD24-ACF8-4A43-85ED-DC8A53110A1B}" type="pres">
      <dgm:prSet presAssocID="{86FCE709-919D-4655-B53D-348D8AA0DB02}" presName="spacer" presStyleCnt="0"/>
      <dgm:spPr/>
    </dgm:pt>
    <dgm:pt modelId="{B6BCA19F-EC54-4A03-81D0-93B8A12FBB9B}" type="pres">
      <dgm:prSet presAssocID="{54BD4E47-8978-45D8-83AE-E186050C7606}" presName="parentText" presStyleLbl="node1" presStyleIdx="1" presStyleCnt="8">
        <dgm:presLayoutVars>
          <dgm:chMax val="0"/>
          <dgm:bulletEnabled val="1"/>
        </dgm:presLayoutVars>
      </dgm:prSet>
      <dgm:spPr/>
    </dgm:pt>
    <dgm:pt modelId="{1EC7C4D5-C0FA-4ADD-80C4-E68883B4A8BB}" type="pres">
      <dgm:prSet presAssocID="{8F49E245-CB88-4A50-ACB7-7871C9E71CE7}" presName="spacer" presStyleCnt="0"/>
      <dgm:spPr/>
    </dgm:pt>
    <dgm:pt modelId="{C70CEA61-ABE2-4869-8AFD-37148D58D406}" type="pres">
      <dgm:prSet presAssocID="{95B04D98-1EF1-4750-80FD-00C0C9C3C57C}" presName="parentText" presStyleLbl="node1" presStyleIdx="2" presStyleCnt="8">
        <dgm:presLayoutVars>
          <dgm:chMax val="0"/>
          <dgm:bulletEnabled val="1"/>
        </dgm:presLayoutVars>
      </dgm:prSet>
      <dgm:spPr/>
    </dgm:pt>
    <dgm:pt modelId="{17993374-FAF7-4954-90D1-77331ED4EB88}" type="pres">
      <dgm:prSet presAssocID="{1305E9A6-F3E9-4F85-A7BE-F9DFD31E19D9}" presName="spacer" presStyleCnt="0"/>
      <dgm:spPr/>
    </dgm:pt>
    <dgm:pt modelId="{0DE31BFD-B6FE-444C-9614-BC0E0CA990FA}" type="pres">
      <dgm:prSet presAssocID="{14FD3C73-3911-4C4F-87C4-449B7816DEC2}" presName="parentText" presStyleLbl="node1" presStyleIdx="3" presStyleCnt="8">
        <dgm:presLayoutVars>
          <dgm:chMax val="0"/>
          <dgm:bulletEnabled val="1"/>
        </dgm:presLayoutVars>
      </dgm:prSet>
      <dgm:spPr/>
    </dgm:pt>
    <dgm:pt modelId="{24068A65-9EBE-4D33-8776-84BEA1536FD5}" type="pres">
      <dgm:prSet presAssocID="{12D1865F-E615-4BAC-A705-C2C6495A87CD}" presName="spacer" presStyleCnt="0"/>
      <dgm:spPr/>
    </dgm:pt>
    <dgm:pt modelId="{354873F6-76B8-4B9E-A71C-2D55C69891F3}" type="pres">
      <dgm:prSet presAssocID="{FA31BF48-4E90-43CC-838B-3F8AE270229C}" presName="parentText" presStyleLbl="node1" presStyleIdx="4" presStyleCnt="8">
        <dgm:presLayoutVars>
          <dgm:chMax val="0"/>
          <dgm:bulletEnabled val="1"/>
        </dgm:presLayoutVars>
      </dgm:prSet>
      <dgm:spPr/>
    </dgm:pt>
    <dgm:pt modelId="{75C6ECCF-0ED0-465E-B9D4-B40D6C99E644}" type="pres">
      <dgm:prSet presAssocID="{74598214-82CD-46CD-B414-F9021C390AA7}" presName="spacer" presStyleCnt="0"/>
      <dgm:spPr/>
    </dgm:pt>
    <dgm:pt modelId="{5398546C-0656-4CCD-AC40-1482C3A5CCA4}" type="pres">
      <dgm:prSet presAssocID="{2379707F-FD81-4FAE-89C2-54244FA6B5FC}" presName="parentText" presStyleLbl="node1" presStyleIdx="5" presStyleCnt="8">
        <dgm:presLayoutVars>
          <dgm:chMax val="0"/>
          <dgm:bulletEnabled val="1"/>
        </dgm:presLayoutVars>
      </dgm:prSet>
      <dgm:spPr/>
    </dgm:pt>
    <dgm:pt modelId="{9A9B53DD-6661-489E-A80A-2D37C58122BF}" type="pres">
      <dgm:prSet presAssocID="{7272D364-62CC-477D-9412-E4E535C8D032}" presName="spacer" presStyleCnt="0"/>
      <dgm:spPr/>
    </dgm:pt>
    <dgm:pt modelId="{4E71C544-C32B-410B-8094-0E0846FA1E21}" type="pres">
      <dgm:prSet presAssocID="{18191474-7964-4AB5-A988-127329B08B26}" presName="parentText" presStyleLbl="node1" presStyleIdx="6" presStyleCnt="8">
        <dgm:presLayoutVars>
          <dgm:chMax val="0"/>
          <dgm:bulletEnabled val="1"/>
        </dgm:presLayoutVars>
      </dgm:prSet>
      <dgm:spPr/>
    </dgm:pt>
    <dgm:pt modelId="{6AC87EF9-FF2C-D545-AE73-8256B97D40C7}" type="pres">
      <dgm:prSet presAssocID="{6CDEA792-45FC-4FA3-9E80-7993ABD0EF3B}" presName="spacer" presStyleCnt="0"/>
      <dgm:spPr/>
    </dgm:pt>
    <dgm:pt modelId="{F39A97D9-9E5D-9642-AA0D-FF8FB32EEEDF}" type="pres">
      <dgm:prSet presAssocID="{14365062-EFCA-CD45-84D9-8F525980DA99}" presName="parentText" presStyleLbl="node1" presStyleIdx="7" presStyleCnt="8">
        <dgm:presLayoutVars>
          <dgm:chMax val="0"/>
          <dgm:bulletEnabled val="1"/>
        </dgm:presLayoutVars>
      </dgm:prSet>
      <dgm:spPr/>
    </dgm:pt>
  </dgm:ptLst>
  <dgm:cxnLst>
    <dgm:cxn modelId="{5F975704-8F6D-634B-807C-BD0B6410701F}" type="presOf" srcId="{14365062-EFCA-CD45-84D9-8F525980DA99}" destId="{F39A97D9-9E5D-9642-AA0D-FF8FB32EEEDF}" srcOrd="0" destOrd="0" presId="urn:microsoft.com/office/officeart/2005/8/layout/vList2"/>
    <dgm:cxn modelId="{6EA78C04-A58B-4A5B-BB3B-E7B909522B56}" srcId="{B38CC71B-3A8F-4113-87ED-E81D53456B2C}" destId="{18191474-7964-4AB5-A988-127329B08B26}" srcOrd="6" destOrd="0" parTransId="{E1E4F91E-06C2-42CC-A71C-4EA8DCB57808}" sibTransId="{6CDEA792-45FC-4FA3-9E80-7993ABD0EF3B}"/>
    <dgm:cxn modelId="{55860107-3C4E-4455-A2AE-FF2BA106A434}" srcId="{B38CC71B-3A8F-4113-87ED-E81D53456B2C}" destId="{54BD4E47-8978-45D8-83AE-E186050C7606}" srcOrd="1" destOrd="0" parTransId="{E611FB07-DAEA-43EC-8675-5161D76D3E2C}" sibTransId="{8F49E245-CB88-4A50-ACB7-7871C9E71CE7}"/>
    <dgm:cxn modelId="{13D6962D-C72C-FE4A-8B55-2B583040F882}" srcId="{B38CC71B-3A8F-4113-87ED-E81D53456B2C}" destId="{14365062-EFCA-CD45-84D9-8F525980DA99}" srcOrd="7" destOrd="0" parTransId="{6B3F3918-A891-CE43-8926-CE226BCFC553}" sibTransId="{33E53C4D-CE73-4F4B-8E39-02BBAEFBE4A1}"/>
    <dgm:cxn modelId="{3827DF35-1B38-4A58-9280-4AD07C008C82}" type="presOf" srcId="{2379707F-FD81-4FAE-89C2-54244FA6B5FC}" destId="{5398546C-0656-4CCD-AC40-1482C3A5CCA4}" srcOrd="0" destOrd="0" presId="urn:microsoft.com/office/officeart/2005/8/layout/vList2"/>
    <dgm:cxn modelId="{DB5A7736-A1B5-4E5C-A721-860440582FCC}" type="presOf" srcId="{54BD4E47-8978-45D8-83AE-E186050C7606}" destId="{B6BCA19F-EC54-4A03-81D0-93B8A12FBB9B}" srcOrd="0" destOrd="0" presId="urn:microsoft.com/office/officeart/2005/8/layout/vList2"/>
    <dgm:cxn modelId="{F0FF4B3B-B771-493E-A815-335B449794BF}" type="presOf" srcId="{A280931F-9EC5-4299-80E2-28DB5C812D3F}" destId="{F1FD0665-D3F0-453C-8921-217A41D91DBA}" srcOrd="0" destOrd="0" presId="urn:microsoft.com/office/officeart/2005/8/layout/vList2"/>
    <dgm:cxn modelId="{DDFE5F52-F1BE-46AA-9C83-DD188E7F918D}" type="presOf" srcId="{B38CC71B-3A8F-4113-87ED-E81D53456B2C}" destId="{142A9454-B7E1-47C3-B26D-1CFCC1E81DDF}" srcOrd="0" destOrd="0" presId="urn:microsoft.com/office/officeart/2005/8/layout/vList2"/>
    <dgm:cxn modelId="{742E5453-3D55-4B61-B047-E217D0485F02}" srcId="{B38CC71B-3A8F-4113-87ED-E81D53456B2C}" destId="{95B04D98-1EF1-4750-80FD-00C0C9C3C57C}" srcOrd="2" destOrd="0" parTransId="{79E93660-5B87-4F79-ABCF-0274D3C3D617}" sibTransId="{1305E9A6-F3E9-4F85-A7BE-F9DFD31E19D9}"/>
    <dgm:cxn modelId="{A568F586-B74F-4F85-B69C-B9680CF09828}" srcId="{B38CC71B-3A8F-4113-87ED-E81D53456B2C}" destId="{A280931F-9EC5-4299-80E2-28DB5C812D3F}" srcOrd="0" destOrd="0" parTransId="{54139DEF-A293-48F4-A5E5-3FC264512C0C}" sibTransId="{86FCE709-919D-4655-B53D-348D8AA0DB02}"/>
    <dgm:cxn modelId="{3D432C8E-7AB3-4823-AC7C-F4B156067C7E}" type="presOf" srcId="{14FD3C73-3911-4C4F-87C4-449B7816DEC2}" destId="{0DE31BFD-B6FE-444C-9614-BC0E0CA990FA}" srcOrd="0" destOrd="0" presId="urn:microsoft.com/office/officeart/2005/8/layout/vList2"/>
    <dgm:cxn modelId="{0D85E190-9ABD-40ED-91AD-2C9F9CD279FD}" type="presOf" srcId="{95B04D98-1EF1-4750-80FD-00C0C9C3C57C}" destId="{C70CEA61-ABE2-4869-8AFD-37148D58D406}" srcOrd="0" destOrd="0" presId="urn:microsoft.com/office/officeart/2005/8/layout/vList2"/>
    <dgm:cxn modelId="{B58C7CAF-6CE4-4DA9-A53D-FA9CE74B737F}" srcId="{B38CC71B-3A8F-4113-87ED-E81D53456B2C}" destId="{FA31BF48-4E90-43CC-838B-3F8AE270229C}" srcOrd="4" destOrd="0" parTransId="{D37B877B-E269-4FE5-BFC9-24F6324A7720}" sibTransId="{74598214-82CD-46CD-B414-F9021C390AA7}"/>
    <dgm:cxn modelId="{C83D8EDB-B746-4A6A-964F-541C7FCFEE96}" type="presOf" srcId="{18191474-7964-4AB5-A988-127329B08B26}" destId="{4E71C544-C32B-410B-8094-0E0846FA1E21}" srcOrd="0" destOrd="0" presId="urn:microsoft.com/office/officeart/2005/8/layout/vList2"/>
    <dgm:cxn modelId="{953B5AE0-FB2D-4DCC-926A-83204FE901E5}" type="presOf" srcId="{FA31BF48-4E90-43CC-838B-3F8AE270229C}" destId="{354873F6-76B8-4B9E-A71C-2D55C69891F3}" srcOrd="0" destOrd="0" presId="urn:microsoft.com/office/officeart/2005/8/layout/vList2"/>
    <dgm:cxn modelId="{7496BEE6-ABBB-441B-815B-AD37174A66F9}" srcId="{B38CC71B-3A8F-4113-87ED-E81D53456B2C}" destId="{14FD3C73-3911-4C4F-87C4-449B7816DEC2}" srcOrd="3" destOrd="0" parTransId="{11C12196-A8CD-4A0D-ADF5-C6165F330E05}" sibTransId="{12D1865F-E615-4BAC-A705-C2C6495A87CD}"/>
    <dgm:cxn modelId="{DA4B8EEE-0DD5-4C71-ABB9-A929B322D96D}" srcId="{B38CC71B-3A8F-4113-87ED-E81D53456B2C}" destId="{2379707F-FD81-4FAE-89C2-54244FA6B5FC}" srcOrd="5" destOrd="0" parTransId="{4194D209-2AE0-4FAB-BAE6-352C1C6EA3BD}" sibTransId="{7272D364-62CC-477D-9412-E4E535C8D032}"/>
    <dgm:cxn modelId="{1CB2A9DA-50EC-47AE-B4DA-EA783D758E6F}" type="presParOf" srcId="{142A9454-B7E1-47C3-B26D-1CFCC1E81DDF}" destId="{F1FD0665-D3F0-453C-8921-217A41D91DBA}" srcOrd="0" destOrd="0" presId="urn:microsoft.com/office/officeart/2005/8/layout/vList2"/>
    <dgm:cxn modelId="{C4C585B3-5584-4417-A0F0-9327BF8D4886}" type="presParOf" srcId="{142A9454-B7E1-47C3-B26D-1CFCC1E81DDF}" destId="{4E9ABD24-ACF8-4A43-85ED-DC8A53110A1B}" srcOrd="1" destOrd="0" presId="urn:microsoft.com/office/officeart/2005/8/layout/vList2"/>
    <dgm:cxn modelId="{27298085-5CC9-4BCA-A2C6-CE8723148F7E}" type="presParOf" srcId="{142A9454-B7E1-47C3-B26D-1CFCC1E81DDF}" destId="{B6BCA19F-EC54-4A03-81D0-93B8A12FBB9B}" srcOrd="2" destOrd="0" presId="urn:microsoft.com/office/officeart/2005/8/layout/vList2"/>
    <dgm:cxn modelId="{4B657B52-E572-4B4C-8E2D-C0D9DB83BEEA}" type="presParOf" srcId="{142A9454-B7E1-47C3-B26D-1CFCC1E81DDF}" destId="{1EC7C4D5-C0FA-4ADD-80C4-E68883B4A8BB}" srcOrd="3" destOrd="0" presId="urn:microsoft.com/office/officeart/2005/8/layout/vList2"/>
    <dgm:cxn modelId="{AD8DA07A-A47E-419A-877B-7E4FC6AE8D3F}" type="presParOf" srcId="{142A9454-B7E1-47C3-B26D-1CFCC1E81DDF}" destId="{C70CEA61-ABE2-4869-8AFD-37148D58D406}" srcOrd="4" destOrd="0" presId="urn:microsoft.com/office/officeart/2005/8/layout/vList2"/>
    <dgm:cxn modelId="{07707576-1A89-447B-8CE8-47C6C23075A6}" type="presParOf" srcId="{142A9454-B7E1-47C3-B26D-1CFCC1E81DDF}" destId="{17993374-FAF7-4954-90D1-77331ED4EB88}" srcOrd="5" destOrd="0" presId="urn:microsoft.com/office/officeart/2005/8/layout/vList2"/>
    <dgm:cxn modelId="{074C1534-F74D-402A-A0A0-399857256C07}" type="presParOf" srcId="{142A9454-B7E1-47C3-B26D-1CFCC1E81DDF}" destId="{0DE31BFD-B6FE-444C-9614-BC0E0CA990FA}" srcOrd="6" destOrd="0" presId="urn:microsoft.com/office/officeart/2005/8/layout/vList2"/>
    <dgm:cxn modelId="{D22EFD5B-0EDA-468C-A84E-536B4B0A325C}" type="presParOf" srcId="{142A9454-B7E1-47C3-B26D-1CFCC1E81DDF}" destId="{24068A65-9EBE-4D33-8776-84BEA1536FD5}" srcOrd="7" destOrd="0" presId="urn:microsoft.com/office/officeart/2005/8/layout/vList2"/>
    <dgm:cxn modelId="{4CBD19E5-3F99-4C4C-9C99-3D2C209E6B77}" type="presParOf" srcId="{142A9454-B7E1-47C3-B26D-1CFCC1E81DDF}" destId="{354873F6-76B8-4B9E-A71C-2D55C69891F3}" srcOrd="8" destOrd="0" presId="urn:microsoft.com/office/officeart/2005/8/layout/vList2"/>
    <dgm:cxn modelId="{830C106F-A978-47A5-9CE4-058CB025B3F9}" type="presParOf" srcId="{142A9454-B7E1-47C3-B26D-1CFCC1E81DDF}" destId="{75C6ECCF-0ED0-465E-B9D4-B40D6C99E644}" srcOrd="9" destOrd="0" presId="urn:microsoft.com/office/officeart/2005/8/layout/vList2"/>
    <dgm:cxn modelId="{6C390AD9-D5A7-4A98-8235-89BD04B053FB}" type="presParOf" srcId="{142A9454-B7E1-47C3-B26D-1CFCC1E81DDF}" destId="{5398546C-0656-4CCD-AC40-1482C3A5CCA4}" srcOrd="10" destOrd="0" presId="urn:microsoft.com/office/officeart/2005/8/layout/vList2"/>
    <dgm:cxn modelId="{A7D6CAAE-EB10-4F74-B424-2013443A8CC9}" type="presParOf" srcId="{142A9454-B7E1-47C3-B26D-1CFCC1E81DDF}" destId="{9A9B53DD-6661-489E-A80A-2D37C58122BF}" srcOrd="11" destOrd="0" presId="urn:microsoft.com/office/officeart/2005/8/layout/vList2"/>
    <dgm:cxn modelId="{1CAF63C2-26D9-4EEE-83B5-F90CFCCE7B17}" type="presParOf" srcId="{142A9454-B7E1-47C3-B26D-1CFCC1E81DDF}" destId="{4E71C544-C32B-410B-8094-0E0846FA1E21}" srcOrd="12" destOrd="0" presId="urn:microsoft.com/office/officeart/2005/8/layout/vList2"/>
    <dgm:cxn modelId="{A1EBF417-15CA-9243-8DBD-09215CDE5CCE}" type="presParOf" srcId="{142A9454-B7E1-47C3-B26D-1CFCC1E81DDF}" destId="{6AC87EF9-FF2C-D545-AE73-8256B97D40C7}" srcOrd="13" destOrd="0" presId="urn:microsoft.com/office/officeart/2005/8/layout/vList2"/>
    <dgm:cxn modelId="{67CFDB96-C7B7-6941-AF03-96B228CAAE61}" type="presParOf" srcId="{142A9454-B7E1-47C3-B26D-1CFCC1E81DDF}" destId="{F39A97D9-9E5D-9642-AA0D-FF8FB32EEED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9C95C-0AF3-4102-B65D-F6B4CACC198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423DBB79-E931-4A30-B7E1-217B5E46B8BB}">
      <dgm:prSet phldrT="[Texte]" custT="1"/>
      <dgm:spPr/>
      <dgm:t>
        <a:bodyPr/>
        <a:lstStyle/>
        <a:p>
          <a:pPr algn="l"/>
          <a:r>
            <a:rPr lang="fr-FR" sz="1400" b="1" i="1" kern="1200">
              <a:latin typeface="+mn-lt"/>
              <a:ea typeface="+mn-ea"/>
              <a:cs typeface="+mn-cs"/>
            </a:rPr>
            <a:t>2005: 4 Départements </a:t>
          </a:r>
        </a:p>
        <a:p>
          <a:pPr algn="just"/>
          <a:r>
            <a:rPr lang="fr-FR" sz="1400" b="1" i="1" kern="1200">
              <a:latin typeface="+mn-lt"/>
              <a:ea typeface="+mn-ea"/>
              <a:cs typeface="+mn-cs"/>
            </a:rPr>
            <a:t>Canevas analytique figé</a:t>
          </a:r>
          <a:r>
            <a:rPr lang="fr-FR" sz="1400" b="0" i="1" kern="1200">
              <a:latin typeface="+mn-lt"/>
              <a:ea typeface="+mn-ea"/>
              <a:cs typeface="+mn-cs"/>
            </a:rPr>
            <a:t>:  une analyse genre de la situation, une analyse des priorités publiques, programmes et projets mis en œuvre ainsi qu’une analyse genre des budgets</a:t>
          </a:r>
          <a:endParaRPr lang="fr-FR" sz="1400" b="1" i="1" kern="1200" dirty="0">
            <a:latin typeface="+mn-lt"/>
            <a:ea typeface="+mn-ea"/>
            <a:cs typeface="+mn-cs"/>
          </a:endParaRPr>
        </a:p>
      </dgm:t>
    </dgm:pt>
    <dgm:pt modelId="{FE896821-94D8-4ED3-A7EE-DC00F862F7BD}" type="parTrans" cxnId="{8E762C0E-66C0-4459-9AB8-A288FA3DC30A}">
      <dgm:prSet/>
      <dgm:spPr/>
      <dgm:t>
        <a:bodyPr/>
        <a:lstStyle/>
        <a:p>
          <a:endParaRPr lang="fr-FR"/>
        </a:p>
      </dgm:t>
    </dgm:pt>
    <dgm:pt modelId="{BAE8CCE7-C95F-4D46-AA30-63EDC54FD0DE}" type="sibTrans" cxnId="{8E762C0E-66C0-4459-9AB8-A288FA3DC30A}">
      <dgm:prSet/>
      <dgm:spPr/>
      <dgm:t>
        <a:bodyPr/>
        <a:lstStyle/>
        <a:p>
          <a:endParaRPr lang="fr-FR"/>
        </a:p>
      </dgm:t>
    </dgm:pt>
    <dgm:pt modelId="{8F16442E-AE90-4E81-9355-C82E69520EA3}">
      <dgm:prSet phldrT="[Texte]" custT="1"/>
      <dgm:spPr/>
      <dgm:t>
        <a:bodyPr/>
        <a:lstStyle/>
        <a:p>
          <a:pPr algn="l"/>
          <a:r>
            <a:rPr lang="fr-FR" sz="1300" b="1" i="1" kern="1200" dirty="0">
              <a:latin typeface="+mn-lt"/>
              <a:ea typeface="+mn-ea"/>
              <a:cs typeface="+mn-cs"/>
            </a:rPr>
            <a:t>              </a:t>
          </a:r>
        </a:p>
        <a:p>
          <a:pPr algn="l"/>
          <a:r>
            <a:rPr lang="fr-FR" sz="1300" b="1" i="1" kern="1200" dirty="0">
              <a:latin typeface="+mn-lt"/>
              <a:ea typeface="+mn-ea"/>
              <a:cs typeface="+mn-cs"/>
            </a:rPr>
            <a:t>         2010: 21 Départements </a:t>
          </a:r>
        </a:p>
        <a:p>
          <a:pPr algn="just"/>
          <a:endParaRPr lang="fr-FR" sz="600" b="0" i="1" kern="1200" dirty="0">
            <a:latin typeface="+mn-lt"/>
            <a:ea typeface="+mn-ea"/>
            <a:cs typeface="+mn-cs"/>
          </a:endParaRPr>
        </a:p>
        <a:p>
          <a:pPr algn="just"/>
          <a:endParaRPr lang="fr-FR" sz="800" b="0" i="1" kern="1200" dirty="0">
            <a:latin typeface="+mn-lt"/>
            <a:ea typeface="+mn-ea"/>
            <a:cs typeface="+mn-cs"/>
          </a:endParaRPr>
        </a:p>
        <a:p>
          <a:pPr algn="just"/>
          <a:r>
            <a:rPr lang="fr-FR" sz="1400" b="0" i="1" kern="1200" dirty="0">
              <a:latin typeface="Candara" panose="020E0502030303020204" pitchFamily="34" charset="0"/>
              <a:ea typeface="+mn-ea"/>
              <a:cs typeface="+mn-cs"/>
            </a:rPr>
            <a:t>Intégration d’une </a:t>
          </a:r>
          <a:r>
            <a:rPr lang="fr-FR" sz="1400" b="1" i="1" kern="1200" dirty="0">
              <a:latin typeface="Candara" panose="020E0502030303020204" pitchFamily="34" charset="0"/>
              <a:ea typeface="+mn-ea"/>
              <a:cs typeface="+mn-cs"/>
            </a:rPr>
            <a:t>synthèse transversale</a:t>
          </a:r>
          <a:r>
            <a:rPr lang="fr-FR" sz="1400" b="0" i="1" kern="1200" dirty="0">
              <a:latin typeface="Candara" panose="020E0502030303020204" pitchFamily="34" charset="0"/>
              <a:ea typeface="+mn-ea"/>
              <a:cs typeface="+mn-cs"/>
            </a:rPr>
            <a:t> au RG et d’une </a:t>
          </a:r>
          <a:r>
            <a:rPr lang="fr-FR" sz="1400" b="1" i="1" kern="1200" dirty="0">
              <a:latin typeface="Candara" panose="020E0502030303020204" pitchFamily="34" charset="0"/>
              <a:ea typeface="+mn-ea"/>
              <a:cs typeface="+mn-cs"/>
            </a:rPr>
            <a:t>analyse genre des indicateurs de performance</a:t>
          </a:r>
          <a:endParaRPr lang="fr-FR" sz="1400" b="1" i="1" kern="1200" dirty="0">
            <a:latin typeface="+mn-lt"/>
            <a:ea typeface="+mn-ea"/>
            <a:cs typeface="+mn-cs"/>
          </a:endParaRPr>
        </a:p>
      </dgm:t>
    </dgm:pt>
    <dgm:pt modelId="{57BC707F-90FF-4606-A92C-414970E8F31C}" type="parTrans" cxnId="{845CF3FA-7FC7-493B-B523-4D07516CF644}">
      <dgm:prSet/>
      <dgm:spPr/>
      <dgm:t>
        <a:bodyPr/>
        <a:lstStyle/>
        <a:p>
          <a:endParaRPr lang="fr-FR"/>
        </a:p>
      </dgm:t>
    </dgm:pt>
    <dgm:pt modelId="{A13CC463-05F2-4BE5-ADE4-030BFEFE22DB}" type="sibTrans" cxnId="{845CF3FA-7FC7-493B-B523-4D07516CF644}">
      <dgm:prSet/>
      <dgm:spPr/>
      <dgm:t>
        <a:bodyPr/>
        <a:lstStyle/>
        <a:p>
          <a:endParaRPr lang="fr-FR"/>
        </a:p>
      </dgm:t>
    </dgm:pt>
    <dgm:pt modelId="{22AAE4B5-4BB0-4AE3-A3A8-17ACB0DA3B64}">
      <dgm:prSet phldrT="[Texte]" custT="1"/>
      <dgm:spPr/>
      <dgm:t>
        <a:bodyPr/>
        <a:lstStyle/>
        <a:p>
          <a:pPr algn="ctr">
            <a:lnSpc>
              <a:spcPct val="100000"/>
            </a:lnSpc>
            <a:spcAft>
              <a:spcPts val="0"/>
            </a:spcAft>
          </a:pPr>
          <a:r>
            <a:rPr lang="fr-FR" sz="1400" b="1" i="1" kern="1200">
              <a:latin typeface="+mn-lt"/>
              <a:ea typeface="+mn-ea"/>
              <a:cs typeface="+mn-cs"/>
            </a:rPr>
            <a:t>  2018-2019 :</a:t>
          </a:r>
        </a:p>
        <a:p>
          <a:pPr algn="ctr">
            <a:lnSpc>
              <a:spcPct val="100000"/>
            </a:lnSpc>
            <a:spcAft>
              <a:spcPts val="0"/>
            </a:spcAft>
          </a:pPr>
          <a:r>
            <a:rPr lang="fr-FR" sz="1400" b="1" i="1" kern="1200">
              <a:latin typeface="+mn-lt"/>
              <a:ea typeface="+mn-ea"/>
              <a:cs typeface="+mn-cs"/>
            </a:rPr>
            <a:t> 27 Départements</a:t>
          </a:r>
        </a:p>
        <a:p>
          <a:pPr algn="just">
            <a:lnSpc>
              <a:spcPct val="90000"/>
            </a:lnSpc>
            <a:spcAft>
              <a:spcPct val="35000"/>
            </a:spcAft>
          </a:pPr>
          <a:endParaRPr lang="fr-FR" sz="1400" b="0" i="1" kern="1200">
            <a:latin typeface="+mn-lt"/>
            <a:ea typeface="+mn-ea"/>
            <a:cs typeface="+mn-cs"/>
          </a:endParaRPr>
        </a:p>
        <a:p>
          <a:pPr marL="0" indent="0" algn="just">
            <a:lnSpc>
              <a:spcPct val="90000"/>
            </a:lnSpc>
            <a:spcAft>
              <a:spcPct val="35000"/>
            </a:spcAft>
          </a:pPr>
          <a:r>
            <a:rPr lang="fr-FR" sz="1400" b="0" i="1" kern="1200">
              <a:latin typeface="+mn-lt"/>
              <a:ea typeface="+mn-ea"/>
              <a:cs typeface="+mn-cs"/>
            </a:rPr>
            <a:t>Démarche analytique qui s’essaie à l’application de démarche performance sensible au genre </a:t>
          </a:r>
          <a:endParaRPr lang="fr-FR" sz="1400" b="1" i="1" kern="1200" dirty="0">
            <a:latin typeface="+mn-lt"/>
            <a:ea typeface="+mn-ea"/>
            <a:cs typeface="+mn-cs"/>
          </a:endParaRPr>
        </a:p>
      </dgm:t>
    </dgm:pt>
    <dgm:pt modelId="{83982C2B-8AEB-4E63-B35D-2A2308B86582}" type="parTrans" cxnId="{3E9E0FB9-8977-4F29-938D-4665450F6143}">
      <dgm:prSet/>
      <dgm:spPr/>
      <dgm:t>
        <a:bodyPr/>
        <a:lstStyle/>
        <a:p>
          <a:endParaRPr lang="fr-FR"/>
        </a:p>
      </dgm:t>
    </dgm:pt>
    <dgm:pt modelId="{CC357E6D-6FC8-459A-A9AB-41A5FB929649}" type="sibTrans" cxnId="{3E9E0FB9-8977-4F29-938D-4665450F6143}">
      <dgm:prSet/>
      <dgm:spPr/>
      <dgm:t>
        <a:bodyPr/>
        <a:lstStyle/>
        <a:p>
          <a:endParaRPr lang="fr-FR"/>
        </a:p>
      </dgm:t>
    </dgm:pt>
    <dgm:pt modelId="{A33B2B0B-3A5B-45F0-BDB7-DB30E63111F5}">
      <dgm:prSet custT="1"/>
      <dgm:spPr/>
      <dgm:t>
        <a:bodyPr/>
        <a:lstStyle/>
        <a:p>
          <a:pPr algn="ctr"/>
          <a:endParaRPr lang="fr-FR" sz="1400" b="1" i="1" kern="1200">
            <a:latin typeface="+mn-lt"/>
            <a:ea typeface="+mn-ea"/>
            <a:cs typeface="+mn-cs"/>
          </a:endParaRPr>
        </a:p>
        <a:p>
          <a:pPr algn="ctr"/>
          <a:endParaRPr lang="fr-FR" sz="1400" b="1" i="1" kern="1200">
            <a:latin typeface="+mn-lt"/>
            <a:ea typeface="+mn-ea"/>
            <a:cs typeface="+mn-cs"/>
          </a:endParaRPr>
        </a:p>
        <a:p>
          <a:pPr algn="ctr"/>
          <a:r>
            <a:rPr lang="fr-FR" sz="1500" b="1" i="1" kern="1200">
              <a:latin typeface="+mn-lt"/>
              <a:ea typeface="+mn-ea"/>
              <a:cs typeface="+mn-cs"/>
            </a:rPr>
            <a:t>2020:  Refonte du Rapport</a:t>
          </a:r>
          <a:r>
            <a:rPr lang="fr-FR" sz="1500" b="0" i="1" kern="1200">
              <a:latin typeface="+mn-lt"/>
              <a:ea typeface="+mn-ea"/>
              <a:cs typeface="+mn-cs"/>
            </a:rPr>
            <a:t> </a:t>
          </a:r>
          <a:endParaRPr lang="fr-FR" sz="1500" b="0" i="1" kern="1200" dirty="0">
            <a:latin typeface="+mn-lt"/>
            <a:ea typeface="+mn-ea"/>
            <a:cs typeface="+mn-cs"/>
          </a:endParaRPr>
        </a:p>
      </dgm:t>
    </dgm:pt>
    <dgm:pt modelId="{835F7C56-A66E-4C39-9251-FEA7C22AEB20}" type="parTrans" cxnId="{E5058042-E18A-4FFD-9459-D32A600711C0}">
      <dgm:prSet/>
      <dgm:spPr/>
      <dgm:t>
        <a:bodyPr/>
        <a:lstStyle/>
        <a:p>
          <a:endParaRPr lang="fr-FR"/>
        </a:p>
      </dgm:t>
    </dgm:pt>
    <dgm:pt modelId="{B2B44DF0-6EE0-44AD-87F0-840DFE64E1D9}" type="sibTrans" cxnId="{E5058042-E18A-4FFD-9459-D32A600711C0}">
      <dgm:prSet/>
      <dgm:spPr/>
      <dgm:t>
        <a:bodyPr/>
        <a:lstStyle/>
        <a:p>
          <a:endParaRPr lang="fr-FR"/>
        </a:p>
      </dgm:t>
    </dgm:pt>
    <dgm:pt modelId="{A61BF38E-6312-42FB-A5BC-3F79FE2B086A}" type="pres">
      <dgm:prSet presAssocID="{5E79C95C-0AF3-4102-B65D-F6B4CACC198A}" presName="arrowDiagram" presStyleCnt="0">
        <dgm:presLayoutVars>
          <dgm:chMax val="5"/>
          <dgm:dir/>
          <dgm:resizeHandles val="exact"/>
        </dgm:presLayoutVars>
      </dgm:prSet>
      <dgm:spPr/>
    </dgm:pt>
    <dgm:pt modelId="{B73F2A17-1E93-45A6-A93E-BBF36EB227F7}" type="pres">
      <dgm:prSet presAssocID="{5E79C95C-0AF3-4102-B65D-F6B4CACC198A}" presName="arrow" presStyleLbl="bgShp" presStyleIdx="0" presStyleCnt="1" custScaleX="97500" custLinFactNeighborX="389" custLinFactNeighborY="-1148"/>
      <dgm:spPr/>
    </dgm:pt>
    <dgm:pt modelId="{CD2D1CA1-C35D-4BC2-AB7E-0D8AB9695E65}" type="pres">
      <dgm:prSet presAssocID="{5E79C95C-0AF3-4102-B65D-F6B4CACC198A}" presName="arrowDiagram4" presStyleCnt="0"/>
      <dgm:spPr/>
    </dgm:pt>
    <dgm:pt modelId="{509A70E1-5A50-43B0-AB00-CC78AF30BB57}" type="pres">
      <dgm:prSet presAssocID="{423DBB79-E931-4A30-B7E1-217B5E46B8BB}" presName="bullet4a" presStyleLbl="node1" presStyleIdx="0" presStyleCnt="4" custLinFactX="-7519" custLinFactY="57716" custLinFactNeighborX="-100000" custLinFactNeighborY="100000"/>
      <dgm:spPr/>
    </dgm:pt>
    <dgm:pt modelId="{AE4D2F9A-D5C5-4BF3-8B95-3139A1CA97CD}" type="pres">
      <dgm:prSet presAssocID="{423DBB79-E931-4A30-B7E1-217B5E46B8BB}" presName="textBox4a" presStyleLbl="revTx" presStyleIdx="0" presStyleCnt="4" custScaleX="186117" custLinFactNeighborX="36252" custLinFactNeighborY="-401">
        <dgm:presLayoutVars>
          <dgm:bulletEnabled val="1"/>
        </dgm:presLayoutVars>
      </dgm:prSet>
      <dgm:spPr/>
    </dgm:pt>
    <dgm:pt modelId="{FD6B9EE7-B48E-4313-AED3-B4E297B26146}" type="pres">
      <dgm:prSet presAssocID="{8F16442E-AE90-4E81-9355-C82E69520EA3}" presName="bullet4b" presStyleLbl="node1" presStyleIdx="1" presStyleCnt="4" custLinFactX="11749" custLinFactY="-12659" custLinFactNeighborX="100000" custLinFactNeighborY="-100000"/>
      <dgm:spPr/>
    </dgm:pt>
    <dgm:pt modelId="{45593D27-3940-4529-B3B5-4BFDED8FDD20}" type="pres">
      <dgm:prSet presAssocID="{8F16442E-AE90-4E81-9355-C82E69520EA3}" presName="textBox4b" presStyleLbl="revTx" presStyleIdx="1" presStyleCnt="4" custScaleX="153434" custLinFactNeighborX="35179" custLinFactNeighborY="-35237">
        <dgm:presLayoutVars>
          <dgm:bulletEnabled val="1"/>
        </dgm:presLayoutVars>
      </dgm:prSet>
      <dgm:spPr/>
    </dgm:pt>
    <dgm:pt modelId="{4A3D86D9-D797-4831-BA6D-E905B269218A}" type="pres">
      <dgm:prSet presAssocID="{22AAE4B5-4BB0-4AE3-A3A8-17ACB0DA3B64}" presName="bullet4c" presStyleLbl="node1" presStyleIdx="2" presStyleCnt="4" custLinFactX="100000" custLinFactY="-4694" custLinFactNeighborX="141417" custLinFactNeighborY="-100000"/>
      <dgm:spPr/>
    </dgm:pt>
    <dgm:pt modelId="{2241583B-FE82-4286-BA56-682543E53747}" type="pres">
      <dgm:prSet presAssocID="{22AAE4B5-4BB0-4AE3-A3A8-17ACB0DA3B64}" presName="textBox4c" presStyleLbl="revTx" presStyleIdx="2" presStyleCnt="4" custScaleX="97954" custScaleY="15220" custLinFactNeighborX="60295" custLinFactNeighborY="-61494">
        <dgm:presLayoutVars>
          <dgm:bulletEnabled val="1"/>
        </dgm:presLayoutVars>
      </dgm:prSet>
      <dgm:spPr/>
    </dgm:pt>
    <dgm:pt modelId="{5F6C16E3-A5BE-4411-94EC-BBDD66B09377}" type="pres">
      <dgm:prSet presAssocID="{A33B2B0B-3A5B-45F0-BDB7-DB30E63111F5}" presName="bullet4d" presStyleLbl="node1" presStyleIdx="3" presStyleCnt="4" custLinFactX="100000" custLinFactNeighborX="157034" custLinFactNeighborY="-64695"/>
      <dgm:spPr/>
    </dgm:pt>
    <dgm:pt modelId="{457D963F-4C7B-4F70-B662-003C05840328}" type="pres">
      <dgm:prSet presAssocID="{A33B2B0B-3A5B-45F0-BDB7-DB30E63111F5}" presName="textBox4d" presStyleLbl="revTx" presStyleIdx="3" presStyleCnt="4" custScaleX="72704" custScaleY="25614" custLinFactNeighborX="71241" custLinFactNeighborY="-52662">
        <dgm:presLayoutVars>
          <dgm:bulletEnabled val="1"/>
        </dgm:presLayoutVars>
      </dgm:prSet>
      <dgm:spPr/>
    </dgm:pt>
  </dgm:ptLst>
  <dgm:cxnLst>
    <dgm:cxn modelId="{8E762C0E-66C0-4459-9AB8-A288FA3DC30A}" srcId="{5E79C95C-0AF3-4102-B65D-F6B4CACC198A}" destId="{423DBB79-E931-4A30-B7E1-217B5E46B8BB}" srcOrd="0" destOrd="0" parTransId="{FE896821-94D8-4ED3-A7EE-DC00F862F7BD}" sibTransId="{BAE8CCE7-C95F-4D46-AA30-63EDC54FD0DE}"/>
    <dgm:cxn modelId="{5DBD3625-2268-462E-8450-70CEF9D33174}" type="presOf" srcId="{423DBB79-E931-4A30-B7E1-217B5E46B8BB}" destId="{AE4D2F9A-D5C5-4BF3-8B95-3139A1CA97CD}" srcOrd="0" destOrd="0" presId="urn:microsoft.com/office/officeart/2005/8/layout/arrow2"/>
    <dgm:cxn modelId="{E5058042-E18A-4FFD-9459-D32A600711C0}" srcId="{5E79C95C-0AF3-4102-B65D-F6B4CACC198A}" destId="{A33B2B0B-3A5B-45F0-BDB7-DB30E63111F5}" srcOrd="3" destOrd="0" parTransId="{835F7C56-A66E-4C39-9251-FEA7C22AEB20}" sibTransId="{B2B44DF0-6EE0-44AD-87F0-840DFE64E1D9}"/>
    <dgm:cxn modelId="{260D2159-2A79-47F3-8383-19133DE58CA8}" type="presOf" srcId="{5E79C95C-0AF3-4102-B65D-F6B4CACC198A}" destId="{A61BF38E-6312-42FB-A5BC-3F79FE2B086A}" srcOrd="0" destOrd="0" presId="urn:microsoft.com/office/officeart/2005/8/layout/arrow2"/>
    <dgm:cxn modelId="{FBC21361-12CC-4C95-982E-848F05C3CB25}" type="presOf" srcId="{8F16442E-AE90-4E81-9355-C82E69520EA3}" destId="{45593D27-3940-4529-B3B5-4BFDED8FDD20}" srcOrd="0" destOrd="0" presId="urn:microsoft.com/office/officeart/2005/8/layout/arrow2"/>
    <dgm:cxn modelId="{E0549A71-D102-4C4E-AD9B-981BAB5DDC6F}" type="presOf" srcId="{A33B2B0B-3A5B-45F0-BDB7-DB30E63111F5}" destId="{457D963F-4C7B-4F70-B662-003C05840328}" srcOrd="0" destOrd="0" presId="urn:microsoft.com/office/officeart/2005/8/layout/arrow2"/>
    <dgm:cxn modelId="{4E68D297-B5BF-4537-BCDF-7C5BC3191244}" type="presOf" srcId="{22AAE4B5-4BB0-4AE3-A3A8-17ACB0DA3B64}" destId="{2241583B-FE82-4286-BA56-682543E53747}" srcOrd="0" destOrd="0" presId="urn:microsoft.com/office/officeart/2005/8/layout/arrow2"/>
    <dgm:cxn modelId="{3E9E0FB9-8977-4F29-938D-4665450F6143}" srcId="{5E79C95C-0AF3-4102-B65D-F6B4CACC198A}" destId="{22AAE4B5-4BB0-4AE3-A3A8-17ACB0DA3B64}" srcOrd="2" destOrd="0" parTransId="{83982C2B-8AEB-4E63-B35D-2A2308B86582}" sibTransId="{CC357E6D-6FC8-459A-A9AB-41A5FB929649}"/>
    <dgm:cxn modelId="{845CF3FA-7FC7-493B-B523-4D07516CF644}" srcId="{5E79C95C-0AF3-4102-B65D-F6B4CACC198A}" destId="{8F16442E-AE90-4E81-9355-C82E69520EA3}" srcOrd="1" destOrd="0" parTransId="{57BC707F-90FF-4606-A92C-414970E8F31C}" sibTransId="{A13CC463-05F2-4BE5-ADE4-030BFEFE22DB}"/>
    <dgm:cxn modelId="{99BD5831-C798-45BC-8851-3190491F8A2C}" type="presParOf" srcId="{A61BF38E-6312-42FB-A5BC-3F79FE2B086A}" destId="{B73F2A17-1E93-45A6-A93E-BBF36EB227F7}" srcOrd="0" destOrd="0" presId="urn:microsoft.com/office/officeart/2005/8/layout/arrow2"/>
    <dgm:cxn modelId="{69FE40CF-81DE-4A92-AE54-831A108DE5B5}" type="presParOf" srcId="{A61BF38E-6312-42FB-A5BC-3F79FE2B086A}" destId="{CD2D1CA1-C35D-4BC2-AB7E-0D8AB9695E65}" srcOrd="1" destOrd="0" presId="urn:microsoft.com/office/officeart/2005/8/layout/arrow2"/>
    <dgm:cxn modelId="{64C7520C-54DD-441D-83AD-69629494370F}" type="presParOf" srcId="{CD2D1CA1-C35D-4BC2-AB7E-0D8AB9695E65}" destId="{509A70E1-5A50-43B0-AB00-CC78AF30BB57}" srcOrd="0" destOrd="0" presId="urn:microsoft.com/office/officeart/2005/8/layout/arrow2"/>
    <dgm:cxn modelId="{647AB23C-78B0-4739-AE61-E3F1D0BEC1DC}" type="presParOf" srcId="{CD2D1CA1-C35D-4BC2-AB7E-0D8AB9695E65}" destId="{AE4D2F9A-D5C5-4BF3-8B95-3139A1CA97CD}" srcOrd="1" destOrd="0" presId="urn:microsoft.com/office/officeart/2005/8/layout/arrow2"/>
    <dgm:cxn modelId="{1BCC9160-249C-4372-A860-B65AD80838B4}" type="presParOf" srcId="{CD2D1CA1-C35D-4BC2-AB7E-0D8AB9695E65}" destId="{FD6B9EE7-B48E-4313-AED3-B4E297B26146}" srcOrd="2" destOrd="0" presId="urn:microsoft.com/office/officeart/2005/8/layout/arrow2"/>
    <dgm:cxn modelId="{28E02E10-E74E-4EE8-8BCE-AD238F807219}" type="presParOf" srcId="{CD2D1CA1-C35D-4BC2-AB7E-0D8AB9695E65}" destId="{45593D27-3940-4529-B3B5-4BFDED8FDD20}" srcOrd="3" destOrd="0" presId="urn:microsoft.com/office/officeart/2005/8/layout/arrow2"/>
    <dgm:cxn modelId="{D87618F6-E160-4F27-93FB-87FAA2506828}" type="presParOf" srcId="{CD2D1CA1-C35D-4BC2-AB7E-0D8AB9695E65}" destId="{4A3D86D9-D797-4831-BA6D-E905B269218A}" srcOrd="4" destOrd="0" presId="urn:microsoft.com/office/officeart/2005/8/layout/arrow2"/>
    <dgm:cxn modelId="{443AED7F-4D8E-4DF2-B603-658C59B1E45B}" type="presParOf" srcId="{CD2D1CA1-C35D-4BC2-AB7E-0D8AB9695E65}" destId="{2241583B-FE82-4286-BA56-682543E53747}" srcOrd="5" destOrd="0" presId="urn:microsoft.com/office/officeart/2005/8/layout/arrow2"/>
    <dgm:cxn modelId="{8176A17E-4A5F-4C66-A8EB-3936DB96C717}" type="presParOf" srcId="{CD2D1CA1-C35D-4BC2-AB7E-0D8AB9695E65}" destId="{5F6C16E3-A5BE-4411-94EC-BBDD66B09377}" srcOrd="6" destOrd="0" presId="urn:microsoft.com/office/officeart/2005/8/layout/arrow2"/>
    <dgm:cxn modelId="{61CBF54C-24B9-414C-BC6A-051DC5EF8699}" type="presParOf" srcId="{CD2D1CA1-C35D-4BC2-AB7E-0D8AB9695E65}" destId="{457D963F-4C7B-4F70-B662-003C0584032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31D75-0BAA-47A8-A3F1-450B6629AF04}" type="doc">
      <dgm:prSet loTypeId="urn:microsoft.com/office/officeart/2008/layout/VerticalCurvedList" loCatId="hierarchy" qsTypeId="urn:microsoft.com/office/officeart/2005/8/quickstyle/simple1" qsCatId="simple" csTypeId="urn:microsoft.com/office/officeart/2005/8/colors/colorful4" csCatId="colorful" phldr="1"/>
      <dgm:spPr/>
      <dgm:t>
        <a:bodyPr/>
        <a:lstStyle/>
        <a:p>
          <a:endParaRPr lang="fr-FR"/>
        </a:p>
      </dgm:t>
    </dgm:pt>
    <dgm:pt modelId="{069D0848-FCC5-4C75-A801-3538DB3CBD2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i="1" dirty="0">
              <a:latin typeface="Candara" panose="020E0502030303020204" pitchFamily="34" charset="0"/>
            </a:rPr>
            <a:t>Amélioration de la pertinence des chaines de résultats sensibles au genre</a:t>
          </a:r>
          <a:endParaRPr lang="fr-FR" sz="1400" b="1" dirty="0">
            <a:latin typeface="Candara" panose="020E0502030303020204" pitchFamily="34" charset="0"/>
          </a:endParaRPr>
        </a:p>
      </dgm:t>
    </dgm:pt>
    <dgm:pt modelId="{9E4C8357-BE36-4C52-8041-A9C3A847A088}" type="parTrans" cxnId="{1ADDCFEC-DCEB-4F4A-A10F-01E2344FD33E}">
      <dgm:prSet/>
      <dgm:spPr/>
      <dgm:t>
        <a:bodyPr/>
        <a:lstStyle/>
        <a:p>
          <a:endParaRPr lang="fr-FR"/>
        </a:p>
      </dgm:t>
    </dgm:pt>
    <dgm:pt modelId="{E6612B40-EBD5-424C-9297-1C5927A496E5}" type="sibTrans" cxnId="{1ADDCFEC-DCEB-4F4A-A10F-01E2344FD33E}">
      <dgm:prSet/>
      <dgm:spPr/>
      <dgm:t>
        <a:bodyPr/>
        <a:lstStyle/>
        <a:p>
          <a:endParaRPr lang="fr-FR"/>
        </a:p>
      </dgm:t>
    </dgm:pt>
    <dgm:pt modelId="{B5B786FD-BE83-4C48-90F0-6FCD1D82B264}">
      <dgm:prSet custT="1"/>
      <dgm:spPr/>
      <dgm:t>
        <a:bodyPr/>
        <a:lstStyle/>
        <a:p>
          <a:r>
            <a:rPr lang="fr-FR" sz="1400" b="1" i="0" dirty="0">
              <a:latin typeface="Candara" panose="020E0502030303020204" pitchFamily="34" charset="0"/>
            </a:rPr>
            <a:t>Collecte et analyse de données sensibles au genre</a:t>
          </a:r>
        </a:p>
      </dgm:t>
    </dgm:pt>
    <dgm:pt modelId="{B1172EA3-F02D-4B0D-9942-3DF6DCE548C6}" type="parTrans" cxnId="{81625909-BCFC-45BA-AD98-7F5CBC95479E}">
      <dgm:prSet/>
      <dgm:spPr/>
      <dgm:t>
        <a:bodyPr/>
        <a:lstStyle/>
        <a:p>
          <a:endParaRPr lang="fr-FR"/>
        </a:p>
      </dgm:t>
    </dgm:pt>
    <dgm:pt modelId="{F77B15C2-3833-4199-BF9B-54358EC9DB80}" type="sibTrans" cxnId="{81625909-BCFC-45BA-AD98-7F5CBC95479E}">
      <dgm:prSet/>
      <dgm:spPr/>
      <dgm:t>
        <a:bodyPr/>
        <a:lstStyle/>
        <a:p>
          <a:endParaRPr lang="fr-FR"/>
        </a:p>
      </dgm:t>
    </dgm:pt>
    <dgm:pt modelId="{553278F4-80A8-47C1-A116-A185D828F1F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i="0" dirty="0">
              <a:latin typeface="Candara" panose="020E0502030303020204" pitchFamily="34" charset="0"/>
            </a:rPr>
            <a:t>Alignement entre le RBG et le Plan Gouvernemental pour l’Egalité (PGE II)</a:t>
          </a:r>
        </a:p>
      </dgm:t>
    </dgm:pt>
    <dgm:pt modelId="{2C3010A8-7D7D-4A3C-96AB-889A9ED6B1FD}" type="parTrans" cxnId="{1583FF1B-309A-4C2D-B6DF-56CC1AC5D46A}">
      <dgm:prSet/>
      <dgm:spPr/>
      <dgm:t>
        <a:bodyPr/>
        <a:lstStyle/>
        <a:p>
          <a:endParaRPr lang="fr-FR"/>
        </a:p>
      </dgm:t>
    </dgm:pt>
    <dgm:pt modelId="{0B2078BB-1D46-4AF8-8627-C8C4872A75B1}" type="sibTrans" cxnId="{1583FF1B-309A-4C2D-B6DF-56CC1AC5D46A}">
      <dgm:prSet/>
      <dgm:spPr/>
      <dgm:t>
        <a:bodyPr/>
        <a:lstStyle/>
        <a:p>
          <a:endParaRPr lang="fr-FR"/>
        </a:p>
      </dgm:t>
    </dgm:pt>
    <dgm:pt modelId="{D1D2F4AD-7276-4E55-BCDF-4636190C97F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300" b="1" dirty="0">
              <a:latin typeface="Candara" panose="020E0502030303020204" pitchFamily="34" charset="0"/>
            </a:rPr>
            <a:t>Traitement annuel des thématiques liées à la BSG qui ont des effets bénéfiques sur la prospérité économique du pays</a:t>
          </a:r>
        </a:p>
      </dgm:t>
    </dgm:pt>
    <dgm:pt modelId="{E028DC5C-36D7-4B2F-A792-3B6D6D2285A7}" type="parTrans" cxnId="{87944818-1BF4-4709-93E0-32A35A0E5A73}">
      <dgm:prSet/>
      <dgm:spPr/>
      <dgm:t>
        <a:bodyPr/>
        <a:lstStyle/>
        <a:p>
          <a:pPr rtl="0"/>
          <a:endParaRPr lang="fr-FR"/>
        </a:p>
      </dgm:t>
    </dgm:pt>
    <dgm:pt modelId="{6A551F14-B113-4359-A954-8A197F3E8D06}" type="sibTrans" cxnId="{87944818-1BF4-4709-93E0-32A35A0E5A73}">
      <dgm:prSet/>
      <dgm:spPr/>
      <dgm:t>
        <a:bodyPr/>
        <a:lstStyle/>
        <a:p>
          <a:endParaRPr lang="fr-FR"/>
        </a:p>
      </dgm:t>
    </dgm:pt>
    <dgm:pt modelId="{39B0825A-65F9-455D-926F-8F104EE6F64B}">
      <dgm:prSet custT="1"/>
      <dgm:spPr/>
      <dgm:t>
        <a:bodyPr/>
        <a:lstStyle/>
        <a:p>
          <a:r>
            <a:rPr lang="fr-FR" sz="1400" b="1" dirty="0">
              <a:latin typeface="Candara" panose="020E0502030303020204" pitchFamily="34" charset="0"/>
            </a:rPr>
            <a:t>Renforcement de la coordination entre les départements ministériels </a:t>
          </a:r>
        </a:p>
      </dgm:t>
    </dgm:pt>
    <dgm:pt modelId="{17A0014D-79B9-47A4-A495-C956756746D6}" type="parTrans" cxnId="{ECFEB4D5-AE78-42C6-BA24-37D2CE31B180}">
      <dgm:prSet/>
      <dgm:spPr/>
      <dgm:t>
        <a:bodyPr/>
        <a:lstStyle/>
        <a:p>
          <a:pPr rtl="0"/>
          <a:endParaRPr lang="fr-FR"/>
        </a:p>
      </dgm:t>
    </dgm:pt>
    <dgm:pt modelId="{5A032AF9-AE08-4943-A449-F8F3E16B6926}" type="sibTrans" cxnId="{ECFEB4D5-AE78-42C6-BA24-37D2CE31B180}">
      <dgm:prSet/>
      <dgm:spPr/>
      <dgm:t>
        <a:bodyPr/>
        <a:lstStyle/>
        <a:p>
          <a:endParaRPr lang="fr-FR"/>
        </a:p>
      </dgm:t>
    </dgm:pt>
    <dgm:pt modelId="{2C2BBFBF-D9CE-6144-B50D-63485833D3AA}" type="pres">
      <dgm:prSet presAssocID="{88831D75-0BAA-47A8-A3F1-450B6629AF04}" presName="Name0" presStyleCnt="0">
        <dgm:presLayoutVars>
          <dgm:chMax val="7"/>
          <dgm:chPref val="7"/>
          <dgm:dir/>
        </dgm:presLayoutVars>
      </dgm:prSet>
      <dgm:spPr/>
    </dgm:pt>
    <dgm:pt modelId="{BBFE31CC-41B5-7C41-A83E-0A8DBEBC0C08}" type="pres">
      <dgm:prSet presAssocID="{88831D75-0BAA-47A8-A3F1-450B6629AF04}" presName="Name1" presStyleCnt="0"/>
      <dgm:spPr/>
    </dgm:pt>
    <dgm:pt modelId="{F64CB697-7769-684C-844F-BB070D67D8D2}" type="pres">
      <dgm:prSet presAssocID="{88831D75-0BAA-47A8-A3F1-450B6629AF04}" presName="cycle" presStyleCnt="0"/>
      <dgm:spPr/>
    </dgm:pt>
    <dgm:pt modelId="{F97B5C61-9366-614E-86A3-3A0D0E6AF846}" type="pres">
      <dgm:prSet presAssocID="{88831D75-0BAA-47A8-A3F1-450B6629AF04}" presName="srcNode" presStyleLbl="node1" presStyleIdx="0" presStyleCnt="5"/>
      <dgm:spPr/>
    </dgm:pt>
    <dgm:pt modelId="{0B366DA8-DA9E-3744-B99E-ECC947992246}" type="pres">
      <dgm:prSet presAssocID="{88831D75-0BAA-47A8-A3F1-450B6629AF04}" presName="conn" presStyleLbl="parChTrans1D2" presStyleIdx="0" presStyleCnt="1"/>
      <dgm:spPr/>
    </dgm:pt>
    <dgm:pt modelId="{80E0BF29-180C-3343-A007-1694DD0AE4D5}" type="pres">
      <dgm:prSet presAssocID="{88831D75-0BAA-47A8-A3F1-450B6629AF04}" presName="extraNode" presStyleLbl="node1" presStyleIdx="0" presStyleCnt="5"/>
      <dgm:spPr/>
    </dgm:pt>
    <dgm:pt modelId="{25BC988A-8102-EB44-937C-E9AA1C897E71}" type="pres">
      <dgm:prSet presAssocID="{88831D75-0BAA-47A8-A3F1-450B6629AF04}" presName="dstNode" presStyleLbl="node1" presStyleIdx="0" presStyleCnt="5"/>
      <dgm:spPr/>
    </dgm:pt>
    <dgm:pt modelId="{14206695-8BB0-CB49-AF3F-DE0C776D3EA7}" type="pres">
      <dgm:prSet presAssocID="{069D0848-FCC5-4C75-A801-3538DB3CBD26}" presName="text_1" presStyleLbl="node1" presStyleIdx="0" presStyleCnt="5">
        <dgm:presLayoutVars>
          <dgm:bulletEnabled val="1"/>
        </dgm:presLayoutVars>
      </dgm:prSet>
      <dgm:spPr/>
    </dgm:pt>
    <dgm:pt modelId="{89C3A690-321C-6E41-8055-BDD9D46017A7}" type="pres">
      <dgm:prSet presAssocID="{069D0848-FCC5-4C75-A801-3538DB3CBD26}" presName="accent_1" presStyleCnt="0"/>
      <dgm:spPr/>
    </dgm:pt>
    <dgm:pt modelId="{A16B5B50-CEB3-3840-810D-F45C500816F1}" type="pres">
      <dgm:prSet presAssocID="{069D0848-FCC5-4C75-A801-3538DB3CBD26}" presName="accentRepeatNode" presStyleLbl="solidFgAcc1" presStyleIdx="0" presStyleCnt="5"/>
      <dgm:spPr/>
    </dgm:pt>
    <dgm:pt modelId="{A18A375B-BBF7-0242-8A4E-7EDC36680D28}" type="pres">
      <dgm:prSet presAssocID="{B5B786FD-BE83-4C48-90F0-6FCD1D82B264}" presName="text_2" presStyleLbl="node1" presStyleIdx="1" presStyleCnt="5">
        <dgm:presLayoutVars>
          <dgm:bulletEnabled val="1"/>
        </dgm:presLayoutVars>
      </dgm:prSet>
      <dgm:spPr/>
    </dgm:pt>
    <dgm:pt modelId="{CE83407D-050D-064E-AC13-C621AB1D3F40}" type="pres">
      <dgm:prSet presAssocID="{B5B786FD-BE83-4C48-90F0-6FCD1D82B264}" presName="accent_2" presStyleCnt="0"/>
      <dgm:spPr/>
    </dgm:pt>
    <dgm:pt modelId="{A60450B6-A999-BB4E-A27E-C7B223265C5E}" type="pres">
      <dgm:prSet presAssocID="{B5B786FD-BE83-4C48-90F0-6FCD1D82B264}" presName="accentRepeatNode" presStyleLbl="solidFgAcc1" presStyleIdx="1" presStyleCnt="5"/>
      <dgm:spPr/>
    </dgm:pt>
    <dgm:pt modelId="{26863AFC-4D5D-4A47-941B-C2F378FE8FC7}" type="pres">
      <dgm:prSet presAssocID="{553278F4-80A8-47C1-A116-A185D828F1F1}" presName="text_3" presStyleLbl="node1" presStyleIdx="2" presStyleCnt="5">
        <dgm:presLayoutVars>
          <dgm:bulletEnabled val="1"/>
        </dgm:presLayoutVars>
      </dgm:prSet>
      <dgm:spPr/>
    </dgm:pt>
    <dgm:pt modelId="{8C9CCCED-9BD3-F545-8D48-34C556662001}" type="pres">
      <dgm:prSet presAssocID="{553278F4-80A8-47C1-A116-A185D828F1F1}" presName="accent_3" presStyleCnt="0"/>
      <dgm:spPr/>
    </dgm:pt>
    <dgm:pt modelId="{3CB34DF8-0182-E141-8CB4-C123383D3C26}" type="pres">
      <dgm:prSet presAssocID="{553278F4-80A8-47C1-A116-A185D828F1F1}" presName="accentRepeatNode" presStyleLbl="solidFgAcc1" presStyleIdx="2" presStyleCnt="5"/>
      <dgm:spPr/>
    </dgm:pt>
    <dgm:pt modelId="{34408347-A6CD-9441-AF75-97F012BD7CA6}" type="pres">
      <dgm:prSet presAssocID="{D1D2F4AD-7276-4E55-BCDF-4636190C97F4}" presName="text_4" presStyleLbl="node1" presStyleIdx="3" presStyleCnt="5">
        <dgm:presLayoutVars>
          <dgm:bulletEnabled val="1"/>
        </dgm:presLayoutVars>
      </dgm:prSet>
      <dgm:spPr/>
    </dgm:pt>
    <dgm:pt modelId="{765CA4E1-18BE-3D43-988C-ADE2DB48BEB5}" type="pres">
      <dgm:prSet presAssocID="{D1D2F4AD-7276-4E55-BCDF-4636190C97F4}" presName="accent_4" presStyleCnt="0"/>
      <dgm:spPr/>
    </dgm:pt>
    <dgm:pt modelId="{84290398-4EFD-FF40-A735-D779C3801AFE}" type="pres">
      <dgm:prSet presAssocID="{D1D2F4AD-7276-4E55-BCDF-4636190C97F4}" presName="accentRepeatNode" presStyleLbl="solidFgAcc1" presStyleIdx="3" presStyleCnt="5"/>
      <dgm:spPr/>
    </dgm:pt>
    <dgm:pt modelId="{74BF1295-1492-1548-8719-BF5BC2C629EC}" type="pres">
      <dgm:prSet presAssocID="{39B0825A-65F9-455D-926F-8F104EE6F64B}" presName="text_5" presStyleLbl="node1" presStyleIdx="4" presStyleCnt="5">
        <dgm:presLayoutVars>
          <dgm:bulletEnabled val="1"/>
        </dgm:presLayoutVars>
      </dgm:prSet>
      <dgm:spPr/>
    </dgm:pt>
    <dgm:pt modelId="{F402E5CC-1E39-304F-8586-4FAEB9F51C95}" type="pres">
      <dgm:prSet presAssocID="{39B0825A-65F9-455D-926F-8F104EE6F64B}" presName="accent_5" presStyleCnt="0"/>
      <dgm:spPr/>
    </dgm:pt>
    <dgm:pt modelId="{4360076F-EECC-0B4A-B3ED-5E0242B8A878}" type="pres">
      <dgm:prSet presAssocID="{39B0825A-65F9-455D-926F-8F104EE6F64B}" presName="accentRepeatNode" presStyleLbl="solidFgAcc1" presStyleIdx="4" presStyleCnt="5"/>
      <dgm:spPr/>
    </dgm:pt>
  </dgm:ptLst>
  <dgm:cxnLst>
    <dgm:cxn modelId="{81625909-BCFC-45BA-AD98-7F5CBC95479E}" srcId="{88831D75-0BAA-47A8-A3F1-450B6629AF04}" destId="{B5B786FD-BE83-4C48-90F0-6FCD1D82B264}" srcOrd="1" destOrd="0" parTransId="{B1172EA3-F02D-4B0D-9942-3DF6DCE548C6}" sibTransId="{F77B15C2-3833-4199-BF9B-54358EC9DB80}"/>
    <dgm:cxn modelId="{87944818-1BF4-4709-93E0-32A35A0E5A73}" srcId="{88831D75-0BAA-47A8-A3F1-450B6629AF04}" destId="{D1D2F4AD-7276-4E55-BCDF-4636190C97F4}" srcOrd="3" destOrd="0" parTransId="{E028DC5C-36D7-4B2F-A792-3B6D6D2285A7}" sibTransId="{6A551F14-B113-4359-A954-8A197F3E8D06}"/>
    <dgm:cxn modelId="{1583FF1B-309A-4C2D-B6DF-56CC1AC5D46A}" srcId="{88831D75-0BAA-47A8-A3F1-450B6629AF04}" destId="{553278F4-80A8-47C1-A116-A185D828F1F1}" srcOrd="2" destOrd="0" parTransId="{2C3010A8-7D7D-4A3C-96AB-889A9ED6B1FD}" sibTransId="{0B2078BB-1D46-4AF8-8627-C8C4872A75B1}"/>
    <dgm:cxn modelId="{772D8747-658E-F84F-8739-D77DB3E06A27}" type="presOf" srcId="{553278F4-80A8-47C1-A116-A185D828F1F1}" destId="{26863AFC-4D5D-4A47-941B-C2F378FE8FC7}" srcOrd="0" destOrd="0" presId="urn:microsoft.com/office/officeart/2008/layout/VerticalCurvedList"/>
    <dgm:cxn modelId="{071BEA8F-CAB3-8D44-BA92-1DA574BDF242}" type="presOf" srcId="{069D0848-FCC5-4C75-A801-3538DB3CBD26}" destId="{14206695-8BB0-CB49-AF3F-DE0C776D3EA7}" srcOrd="0" destOrd="0" presId="urn:microsoft.com/office/officeart/2008/layout/VerticalCurvedList"/>
    <dgm:cxn modelId="{DA90BE9A-89D9-CE4A-AF05-FD6114BA4028}" type="presOf" srcId="{B5B786FD-BE83-4C48-90F0-6FCD1D82B264}" destId="{A18A375B-BBF7-0242-8A4E-7EDC36680D28}" srcOrd="0" destOrd="0" presId="urn:microsoft.com/office/officeart/2008/layout/VerticalCurvedList"/>
    <dgm:cxn modelId="{45B926C4-FDF1-B747-BD44-AF97A9D72AA9}" type="presOf" srcId="{88831D75-0BAA-47A8-A3F1-450B6629AF04}" destId="{2C2BBFBF-D9CE-6144-B50D-63485833D3AA}" srcOrd="0" destOrd="0" presId="urn:microsoft.com/office/officeart/2008/layout/VerticalCurvedList"/>
    <dgm:cxn modelId="{A387C3CB-142F-0D4E-966A-465661B962B6}" type="presOf" srcId="{D1D2F4AD-7276-4E55-BCDF-4636190C97F4}" destId="{34408347-A6CD-9441-AF75-97F012BD7CA6}" srcOrd="0" destOrd="0" presId="urn:microsoft.com/office/officeart/2008/layout/VerticalCurvedList"/>
    <dgm:cxn modelId="{ECFEB4D5-AE78-42C6-BA24-37D2CE31B180}" srcId="{88831D75-0BAA-47A8-A3F1-450B6629AF04}" destId="{39B0825A-65F9-455D-926F-8F104EE6F64B}" srcOrd="4" destOrd="0" parTransId="{17A0014D-79B9-47A4-A495-C956756746D6}" sibTransId="{5A032AF9-AE08-4943-A449-F8F3E16B6926}"/>
    <dgm:cxn modelId="{1FB945EB-5976-AB47-B127-BD0461E316FD}" type="presOf" srcId="{39B0825A-65F9-455D-926F-8F104EE6F64B}" destId="{74BF1295-1492-1548-8719-BF5BC2C629EC}" srcOrd="0" destOrd="0" presId="urn:microsoft.com/office/officeart/2008/layout/VerticalCurvedList"/>
    <dgm:cxn modelId="{A5C8CAEC-46EF-9941-ADB8-2E3E2CE19417}" type="presOf" srcId="{E6612B40-EBD5-424C-9297-1C5927A496E5}" destId="{0B366DA8-DA9E-3744-B99E-ECC947992246}" srcOrd="0" destOrd="0" presId="urn:microsoft.com/office/officeart/2008/layout/VerticalCurvedList"/>
    <dgm:cxn modelId="{1ADDCFEC-DCEB-4F4A-A10F-01E2344FD33E}" srcId="{88831D75-0BAA-47A8-A3F1-450B6629AF04}" destId="{069D0848-FCC5-4C75-A801-3538DB3CBD26}" srcOrd="0" destOrd="0" parTransId="{9E4C8357-BE36-4C52-8041-A9C3A847A088}" sibTransId="{E6612B40-EBD5-424C-9297-1C5927A496E5}"/>
    <dgm:cxn modelId="{909459D0-A8D7-BE41-B15C-FF44B7467F78}" type="presParOf" srcId="{2C2BBFBF-D9CE-6144-B50D-63485833D3AA}" destId="{BBFE31CC-41B5-7C41-A83E-0A8DBEBC0C08}" srcOrd="0" destOrd="0" presId="urn:microsoft.com/office/officeart/2008/layout/VerticalCurvedList"/>
    <dgm:cxn modelId="{E5C6BA24-DD16-614C-84A7-44F5C930D48B}" type="presParOf" srcId="{BBFE31CC-41B5-7C41-A83E-0A8DBEBC0C08}" destId="{F64CB697-7769-684C-844F-BB070D67D8D2}" srcOrd="0" destOrd="0" presId="urn:microsoft.com/office/officeart/2008/layout/VerticalCurvedList"/>
    <dgm:cxn modelId="{4C30CA00-B7F2-4C4C-A881-09D9C1F0A407}" type="presParOf" srcId="{F64CB697-7769-684C-844F-BB070D67D8D2}" destId="{F97B5C61-9366-614E-86A3-3A0D0E6AF846}" srcOrd="0" destOrd="0" presId="urn:microsoft.com/office/officeart/2008/layout/VerticalCurvedList"/>
    <dgm:cxn modelId="{1A53E228-E164-A949-B276-EBD69CB524EC}" type="presParOf" srcId="{F64CB697-7769-684C-844F-BB070D67D8D2}" destId="{0B366DA8-DA9E-3744-B99E-ECC947992246}" srcOrd="1" destOrd="0" presId="urn:microsoft.com/office/officeart/2008/layout/VerticalCurvedList"/>
    <dgm:cxn modelId="{AB3E4B06-627A-C14B-A180-1965C47B27E0}" type="presParOf" srcId="{F64CB697-7769-684C-844F-BB070D67D8D2}" destId="{80E0BF29-180C-3343-A007-1694DD0AE4D5}" srcOrd="2" destOrd="0" presId="urn:microsoft.com/office/officeart/2008/layout/VerticalCurvedList"/>
    <dgm:cxn modelId="{B3F4EB14-F7E9-EB42-8F89-6A1808E11A8C}" type="presParOf" srcId="{F64CB697-7769-684C-844F-BB070D67D8D2}" destId="{25BC988A-8102-EB44-937C-E9AA1C897E71}" srcOrd="3" destOrd="0" presId="urn:microsoft.com/office/officeart/2008/layout/VerticalCurvedList"/>
    <dgm:cxn modelId="{D05B64CF-8EBF-B84F-9B73-19692C1F5447}" type="presParOf" srcId="{BBFE31CC-41B5-7C41-A83E-0A8DBEBC0C08}" destId="{14206695-8BB0-CB49-AF3F-DE0C776D3EA7}" srcOrd="1" destOrd="0" presId="urn:microsoft.com/office/officeart/2008/layout/VerticalCurvedList"/>
    <dgm:cxn modelId="{2B04D521-C18C-9E48-8371-D1EF434B8A58}" type="presParOf" srcId="{BBFE31CC-41B5-7C41-A83E-0A8DBEBC0C08}" destId="{89C3A690-321C-6E41-8055-BDD9D46017A7}" srcOrd="2" destOrd="0" presId="urn:microsoft.com/office/officeart/2008/layout/VerticalCurvedList"/>
    <dgm:cxn modelId="{1C4B384A-4C05-B444-9BEF-18C0F7072A22}" type="presParOf" srcId="{89C3A690-321C-6E41-8055-BDD9D46017A7}" destId="{A16B5B50-CEB3-3840-810D-F45C500816F1}" srcOrd="0" destOrd="0" presId="urn:microsoft.com/office/officeart/2008/layout/VerticalCurvedList"/>
    <dgm:cxn modelId="{89BE9AAC-414E-3647-87F6-9E1A92082876}" type="presParOf" srcId="{BBFE31CC-41B5-7C41-A83E-0A8DBEBC0C08}" destId="{A18A375B-BBF7-0242-8A4E-7EDC36680D28}" srcOrd="3" destOrd="0" presId="urn:microsoft.com/office/officeart/2008/layout/VerticalCurvedList"/>
    <dgm:cxn modelId="{3AE3D75E-3610-2045-B353-4214A80A22AF}" type="presParOf" srcId="{BBFE31CC-41B5-7C41-A83E-0A8DBEBC0C08}" destId="{CE83407D-050D-064E-AC13-C621AB1D3F40}" srcOrd="4" destOrd="0" presId="urn:microsoft.com/office/officeart/2008/layout/VerticalCurvedList"/>
    <dgm:cxn modelId="{BC34408C-04B0-0F46-917B-E2967D2A12B2}" type="presParOf" srcId="{CE83407D-050D-064E-AC13-C621AB1D3F40}" destId="{A60450B6-A999-BB4E-A27E-C7B223265C5E}" srcOrd="0" destOrd="0" presId="urn:microsoft.com/office/officeart/2008/layout/VerticalCurvedList"/>
    <dgm:cxn modelId="{97027286-8089-B44F-9BE0-226D180E6879}" type="presParOf" srcId="{BBFE31CC-41B5-7C41-A83E-0A8DBEBC0C08}" destId="{26863AFC-4D5D-4A47-941B-C2F378FE8FC7}" srcOrd="5" destOrd="0" presId="urn:microsoft.com/office/officeart/2008/layout/VerticalCurvedList"/>
    <dgm:cxn modelId="{45B97516-B8FF-4E4F-99CF-D7BEB492F6E6}" type="presParOf" srcId="{BBFE31CC-41B5-7C41-A83E-0A8DBEBC0C08}" destId="{8C9CCCED-9BD3-F545-8D48-34C556662001}" srcOrd="6" destOrd="0" presId="urn:microsoft.com/office/officeart/2008/layout/VerticalCurvedList"/>
    <dgm:cxn modelId="{89EDF9CB-86FE-0346-B491-D7E1C125CA1B}" type="presParOf" srcId="{8C9CCCED-9BD3-F545-8D48-34C556662001}" destId="{3CB34DF8-0182-E141-8CB4-C123383D3C26}" srcOrd="0" destOrd="0" presId="urn:microsoft.com/office/officeart/2008/layout/VerticalCurvedList"/>
    <dgm:cxn modelId="{8A1FCAFA-336E-294B-A403-45ACF7BF7640}" type="presParOf" srcId="{BBFE31CC-41B5-7C41-A83E-0A8DBEBC0C08}" destId="{34408347-A6CD-9441-AF75-97F012BD7CA6}" srcOrd="7" destOrd="0" presId="urn:microsoft.com/office/officeart/2008/layout/VerticalCurvedList"/>
    <dgm:cxn modelId="{D79D818F-F8A2-DB43-835B-8B7D8E76AD29}" type="presParOf" srcId="{BBFE31CC-41B5-7C41-A83E-0A8DBEBC0C08}" destId="{765CA4E1-18BE-3D43-988C-ADE2DB48BEB5}" srcOrd="8" destOrd="0" presId="urn:microsoft.com/office/officeart/2008/layout/VerticalCurvedList"/>
    <dgm:cxn modelId="{CF38956D-1CCA-AA41-8765-D797ED895728}" type="presParOf" srcId="{765CA4E1-18BE-3D43-988C-ADE2DB48BEB5}" destId="{84290398-4EFD-FF40-A735-D779C3801AFE}" srcOrd="0" destOrd="0" presId="urn:microsoft.com/office/officeart/2008/layout/VerticalCurvedList"/>
    <dgm:cxn modelId="{D0C52711-867F-B741-8D90-B8864291E7DD}" type="presParOf" srcId="{BBFE31CC-41B5-7C41-A83E-0A8DBEBC0C08}" destId="{74BF1295-1492-1548-8719-BF5BC2C629EC}" srcOrd="9" destOrd="0" presId="urn:microsoft.com/office/officeart/2008/layout/VerticalCurvedList"/>
    <dgm:cxn modelId="{66FE75BA-78F7-D943-BA28-29F9A1B55487}" type="presParOf" srcId="{BBFE31CC-41B5-7C41-A83E-0A8DBEBC0C08}" destId="{F402E5CC-1E39-304F-8586-4FAEB9F51C95}" srcOrd="10" destOrd="0" presId="urn:microsoft.com/office/officeart/2008/layout/VerticalCurvedList"/>
    <dgm:cxn modelId="{58ECC788-8824-4A42-8B55-8CF4883B1564}" type="presParOf" srcId="{F402E5CC-1E39-304F-8586-4FAEB9F51C95}" destId="{4360076F-EECC-0B4A-B3ED-5E0242B8A8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1ED5A-0D86-4890-A4D7-1BC6E1B8160B}"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fr-FR"/>
        </a:p>
      </dgm:t>
    </dgm:pt>
    <dgm:pt modelId="{1E648D17-6165-48FF-BF65-926AB4323E2C}">
      <dgm:prSet phldrT="[Texte]" custT="1"/>
      <dgm:spPr/>
      <dgm:t>
        <a:bodyPr/>
        <a:lstStyle/>
        <a:p>
          <a:r>
            <a:rPr lang="fr-FR" sz="1400" b="1" dirty="0">
              <a:solidFill>
                <a:schemeClr val="accent4">
                  <a:lumMod val="50000"/>
                </a:schemeClr>
              </a:solidFill>
              <a:latin typeface="Candara" panose="020E0502030303020204" pitchFamily="34" charset="0"/>
            </a:rPr>
            <a:t>Amélioration des chaînes de résultats sensibles au genre </a:t>
          </a:r>
        </a:p>
      </dgm:t>
    </dgm:pt>
    <dgm:pt modelId="{C0F873BB-0CF9-4068-9248-5258B8761E11}" type="parTrans" cxnId="{325EC47C-42EE-4CE6-BCFF-F91B6C2A4C56}">
      <dgm:prSet/>
      <dgm:spPr/>
      <dgm:t>
        <a:bodyPr/>
        <a:lstStyle/>
        <a:p>
          <a:endParaRPr lang="fr-FR">
            <a:latin typeface="Candara" panose="020E0502030303020204" pitchFamily="34" charset="0"/>
          </a:endParaRPr>
        </a:p>
      </dgm:t>
    </dgm:pt>
    <dgm:pt modelId="{A8CF3E0F-895D-4EF9-A627-572BED99CA96}" type="sibTrans" cxnId="{325EC47C-42EE-4CE6-BCFF-F91B6C2A4C56}">
      <dgm:prSet/>
      <dgm:spPr/>
      <dgm:t>
        <a:bodyPr/>
        <a:lstStyle/>
        <a:p>
          <a:endParaRPr lang="fr-FR">
            <a:latin typeface="Candara" panose="020E0502030303020204" pitchFamily="34" charset="0"/>
          </a:endParaRPr>
        </a:p>
      </dgm:t>
    </dgm:pt>
    <dgm:pt modelId="{DD90C946-3ED4-4371-9E8C-5CFF0C83B386}">
      <dgm:prSet phldrT="[Texte]" custT="1"/>
      <dgm:spPr/>
      <dgm:t>
        <a:bodyPr/>
        <a:lstStyle/>
        <a:p>
          <a:r>
            <a:rPr lang="fr-FR" sz="1500" dirty="0">
              <a:latin typeface="Candara" panose="020E0502030303020204" pitchFamily="34" charset="0"/>
            </a:rPr>
            <a:t> </a:t>
          </a:r>
          <a:r>
            <a:rPr lang="fr-FR" sz="1500" b="1" dirty="0">
              <a:solidFill>
                <a:schemeClr val="accent4">
                  <a:lumMod val="50000"/>
                </a:schemeClr>
              </a:solidFill>
              <a:latin typeface="Candara" panose="020E0502030303020204" pitchFamily="34" charset="0"/>
            </a:rPr>
            <a:t>O</a:t>
          </a:r>
          <a:r>
            <a:rPr lang="fr-FR" sz="1400" b="1" dirty="0">
              <a:solidFill>
                <a:schemeClr val="accent4">
                  <a:lumMod val="50000"/>
                </a:schemeClr>
              </a:solidFill>
              <a:latin typeface="Candara" panose="020E0502030303020204" pitchFamily="34" charset="0"/>
            </a:rPr>
            <a:t>pérationnalisation progressive de l’</a:t>
          </a:r>
          <a:r>
            <a:rPr lang="fr-FR" sz="1400" b="1" dirty="0" err="1">
              <a:solidFill>
                <a:schemeClr val="accent4">
                  <a:lumMod val="50000"/>
                </a:schemeClr>
              </a:solidFill>
              <a:latin typeface="Candara" panose="020E0502030303020204" pitchFamily="34" charset="0"/>
            </a:rPr>
            <a:t>intersectorialité</a:t>
          </a:r>
          <a:endParaRPr lang="fr-FR" sz="1400" b="1" dirty="0">
            <a:solidFill>
              <a:schemeClr val="accent4">
                <a:lumMod val="50000"/>
              </a:schemeClr>
            </a:solidFill>
            <a:latin typeface="Candara" panose="020E0502030303020204" pitchFamily="34" charset="0"/>
          </a:endParaRPr>
        </a:p>
      </dgm:t>
    </dgm:pt>
    <dgm:pt modelId="{72D42C07-6337-440B-A956-681D01965B72}" type="parTrans" cxnId="{0663BC3C-E456-46F0-8739-51C8B0E642D8}">
      <dgm:prSet/>
      <dgm:spPr/>
      <dgm:t>
        <a:bodyPr/>
        <a:lstStyle/>
        <a:p>
          <a:endParaRPr lang="fr-FR">
            <a:latin typeface="Candara" panose="020E0502030303020204" pitchFamily="34" charset="0"/>
          </a:endParaRPr>
        </a:p>
      </dgm:t>
    </dgm:pt>
    <dgm:pt modelId="{450A739B-1BEB-4CFA-9D31-09F1D6F30E08}" type="sibTrans" cxnId="{0663BC3C-E456-46F0-8739-51C8B0E642D8}">
      <dgm:prSet/>
      <dgm:spPr/>
      <dgm:t>
        <a:bodyPr/>
        <a:lstStyle/>
        <a:p>
          <a:endParaRPr lang="fr-FR">
            <a:latin typeface="Candara" panose="020E0502030303020204" pitchFamily="34" charset="0"/>
          </a:endParaRPr>
        </a:p>
      </dgm:t>
    </dgm:pt>
    <dgm:pt modelId="{EA0A8961-259E-4CF6-B560-D53E4E749224}">
      <dgm:prSet phldrT="[Texte]" custT="1"/>
      <dgm:spPr/>
      <dgm:t>
        <a:bodyPr/>
        <a:lstStyle/>
        <a:p>
          <a:r>
            <a:rPr lang="fr-FR" sz="1400" b="1" dirty="0">
              <a:solidFill>
                <a:schemeClr val="accent4">
                  <a:lumMod val="50000"/>
                </a:schemeClr>
              </a:solidFill>
              <a:latin typeface="Candara" panose="020E0502030303020204" pitchFamily="34" charset="0"/>
            </a:rPr>
            <a:t>Enrichissement continu  des systèmes d’information par des données sensible au genre (coordination avec le HCP )</a:t>
          </a:r>
        </a:p>
      </dgm:t>
    </dgm:pt>
    <dgm:pt modelId="{1428200E-0369-47CD-8195-BBD0B5A0F089}" type="parTrans" cxnId="{177B1A16-7B1E-4F05-A189-C508770C3370}">
      <dgm:prSet/>
      <dgm:spPr/>
      <dgm:t>
        <a:bodyPr/>
        <a:lstStyle/>
        <a:p>
          <a:endParaRPr lang="fr-FR">
            <a:latin typeface="Candara" panose="020E0502030303020204" pitchFamily="34" charset="0"/>
          </a:endParaRPr>
        </a:p>
      </dgm:t>
    </dgm:pt>
    <dgm:pt modelId="{4201BD3B-F73B-47D9-B2D5-4AF78D572289}" type="sibTrans" cxnId="{177B1A16-7B1E-4F05-A189-C508770C3370}">
      <dgm:prSet/>
      <dgm:spPr/>
      <dgm:t>
        <a:bodyPr/>
        <a:lstStyle/>
        <a:p>
          <a:endParaRPr lang="fr-FR">
            <a:latin typeface="Candara" panose="020E0502030303020204" pitchFamily="34" charset="0"/>
          </a:endParaRPr>
        </a:p>
      </dgm:t>
    </dgm:pt>
    <dgm:pt modelId="{30938A92-7582-4186-B0F0-F1D0F99E930D}">
      <dgm:prSet phldrT="[Texte]" custT="1"/>
      <dgm:spPr/>
      <dgm:t>
        <a:bodyPr/>
        <a:lstStyle/>
        <a:p>
          <a:r>
            <a:rPr lang="fr-FR" sz="1500" b="1" kern="1200" dirty="0">
              <a:solidFill>
                <a:srgbClr val="8064A2">
                  <a:lumMod val="50000"/>
                </a:srgbClr>
              </a:solidFill>
              <a:latin typeface="Candara" panose="020E0502030303020204" pitchFamily="34" charset="0"/>
              <a:ea typeface="+mn-ea"/>
              <a:cs typeface="+mn-cs"/>
            </a:rPr>
            <a:t>Recours de manière régulière au renforcement des capacités en matière de BSG </a:t>
          </a:r>
        </a:p>
      </dgm:t>
    </dgm:pt>
    <dgm:pt modelId="{26CB84EB-64D1-43F9-9F04-C85D97DAA0FA}" type="sibTrans" cxnId="{63B91D0F-3F3B-4F55-BF92-9887F8E47B38}">
      <dgm:prSet/>
      <dgm:spPr/>
      <dgm:t>
        <a:bodyPr/>
        <a:lstStyle/>
        <a:p>
          <a:endParaRPr lang="fr-FR">
            <a:latin typeface="Candara" panose="020E0502030303020204" pitchFamily="34" charset="0"/>
          </a:endParaRPr>
        </a:p>
      </dgm:t>
    </dgm:pt>
    <dgm:pt modelId="{6E303FDC-A22E-46EB-98EB-9880FA7CEC59}" type="parTrans" cxnId="{63B91D0F-3F3B-4F55-BF92-9887F8E47B38}">
      <dgm:prSet/>
      <dgm:spPr/>
      <dgm:t>
        <a:bodyPr/>
        <a:lstStyle/>
        <a:p>
          <a:endParaRPr lang="fr-FR">
            <a:latin typeface="Candara" panose="020E0502030303020204" pitchFamily="34" charset="0"/>
          </a:endParaRPr>
        </a:p>
      </dgm:t>
    </dgm:pt>
    <dgm:pt modelId="{8EDB214B-2457-4DBE-9256-2079383AA1F5}">
      <dgm:prSet phldrT="[Texte]" custT="1"/>
      <dgm:spPr/>
      <dgm:t>
        <a:bodyPr/>
        <a:lstStyle/>
        <a:p>
          <a:r>
            <a:rPr lang="fr-FR" sz="1500" b="1" dirty="0">
              <a:solidFill>
                <a:schemeClr val="accent4">
                  <a:lumMod val="50000"/>
                </a:schemeClr>
              </a:solidFill>
              <a:latin typeface="Candara" panose="020E0502030303020204" pitchFamily="34" charset="0"/>
            </a:rPr>
            <a:t>Implication du Top Management</a:t>
          </a:r>
        </a:p>
      </dgm:t>
    </dgm:pt>
    <dgm:pt modelId="{F9EEC34F-BE5B-4744-B801-5D9A3340C97D}" type="sibTrans" cxnId="{66FEA1FD-B3FF-4803-ABA5-4FDB831A0ADB}">
      <dgm:prSet/>
      <dgm:spPr>
        <a:solidFill>
          <a:schemeClr val="tx2">
            <a:lumMod val="20000"/>
            <a:lumOff val="80000"/>
          </a:schemeClr>
        </a:solidFill>
      </dgm:spPr>
      <dgm:t>
        <a:bodyPr/>
        <a:lstStyle/>
        <a:p>
          <a:endParaRPr lang="fr-FR">
            <a:latin typeface="Candara" panose="020E0502030303020204" pitchFamily="34" charset="0"/>
          </a:endParaRPr>
        </a:p>
      </dgm:t>
    </dgm:pt>
    <dgm:pt modelId="{9C9874F0-2C25-44FC-B995-26EB94F97BD8}" type="parTrans" cxnId="{66FEA1FD-B3FF-4803-ABA5-4FDB831A0ADB}">
      <dgm:prSet/>
      <dgm:spPr/>
      <dgm:t>
        <a:bodyPr/>
        <a:lstStyle/>
        <a:p>
          <a:endParaRPr lang="fr-FR">
            <a:latin typeface="Candara" panose="020E0502030303020204" pitchFamily="34" charset="0"/>
          </a:endParaRPr>
        </a:p>
      </dgm:t>
    </dgm:pt>
    <dgm:pt modelId="{D37EE079-9EAB-4C39-BB66-C4DC8AC5CAF2}" type="pres">
      <dgm:prSet presAssocID="{DBF1ED5A-0D86-4890-A4D7-1BC6E1B8160B}" presName="Name0" presStyleCnt="0">
        <dgm:presLayoutVars>
          <dgm:dir/>
          <dgm:resizeHandles val="exact"/>
        </dgm:presLayoutVars>
      </dgm:prSet>
      <dgm:spPr/>
    </dgm:pt>
    <dgm:pt modelId="{4DD0BFD3-DEE0-4009-81BB-1FDDE6E5AFBE}" type="pres">
      <dgm:prSet presAssocID="{DBF1ED5A-0D86-4890-A4D7-1BC6E1B8160B}" presName="cycle" presStyleCnt="0"/>
      <dgm:spPr/>
    </dgm:pt>
    <dgm:pt modelId="{8606C81C-46FD-4913-8EA7-83DA014ED7CC}" type="pres">
      <dgm:prSet presAssocID="{8EDB214B-2457-4DBE-9256-2079383AA1F5}" presName="nodeFirstNode" presStyleLbl="node1" presStyleIdx="0" presStyleCnt="5" custScaleX="103619" custScaleY="96967" custRadScaleRad="99215" custRadScaleInc="5841">
        <dgm:presLayoutVars>
          <dgm:bulletEnabled val="1"/>
        </dgm:presLayoutVars>
      </dgm:prSet>
      <dgm:spPr/>
    </dgm:pt>
    <dgm:pt modelId="{CBBBFBCA-FE57-4812-9211-0393E60C94EF}" type="pres">
      <dgm:prSet presAssocID="{F9EEC34F-BE5B-4744-B801-5D9A3340C97D}" presName="sibTransFirstNode" presStyleLbl="bgShp" presStyleIdx="0" presStyleCnt="1" custScaleX="121423"/>
      <dgm:spPr/>
    </dgm:pt>
    <dgm:pt modelId="{990C5586-E97F-48D6-A2CC-E5802D59B322}" type="pres">
      <dgm:prSet presAssocID="{1E648D17-6165-48FF-BF65-926AB4323E2C}" presName="nodeFollowingNodes" presStyleLbl="node1" presStyleIdx="1" presStyleCnt="5" custScaleX="135809" custRadScaleRad="113031" custRadScaleInc="279052">
        <dgm:presLayoutVars>
          <dgm:bulletEnabled val="1"/>
        </dgm:presLayoutVars>
      </dgm:prSet>
      <dgm:spPr/>
    </dgm:pt>
    <dgm:pt modelId="{CAFCC077-FCBE-45B8-8C9F-B4FFDE2E581A}" type="pres">
      <dgm:prSet presAssocID="{DD90C946-3ED4-4371-9E8C-5CFF0C83B386}" presName="nodeFollowingNodes" presStyleLbl="node1" presStyleIdx="2" presStyleCnt="5" custScaleX="145586" custRadScaleRad="124318" custRadScaleInc="-46958">
        <dgm:presLayoutVars>
          <dgm:bulletEnabled val="1"/>
        </dgm:presLayoutVars>
      </dgm:prSet>
      <dgm:spPr/>
    </dgm:pt>
    <dgm:pt modelId="{D7DDCB3E-6C64-4373-8095-D158C6978556}" type="pres">
      <dgm:prSet presAssocID="{EA0A8961-259E-4CF6-B560-D53E4E749224}" presName="nodeFollowingNodes" presStyleLbl="node1" presStyleIdx="3" presStyleCnt="5" custScaleX="143855" custScaleY="105643" custRadScaleRad="121055" custRadScaleInc="-235480">
        <dgm:presLayoutVars>
          <dgm:bulletEnabled val="1"/>
        </dgm:presLayoutVars>
      </dgm:prSet>
      <dgm:spPr/>
    </dgm:pt>
    <dgm:pt modelId="{39A5C43F-EDF0-4060-9F83-127C530CB1D5}" type="pres">
      <dgm:prSet presAssocID="{30938A92-7582-4186-B0F0-F1D0F99E930D}" presName="nodeFollowingNodes" presStyleLbl="node1" presStyleIdx="4" presStyleCnt="5" custScaleX="132722" custRadScaleRad="109955" custRadScaleInc="-3283">
        <dgm:presLayoutVars>
          <dgm:bulletEnabled val="1"/>
        </dgm:presLayoutVars>
      </dgm:prSet>
      <dgm:spPr/>
    </dgm:pt>
  </dgm:ptLst>
  <dgm:cxnLst>
    <dgm:cxn modelId="{63B91D0F-3F3B-4F55-BF92-9887F8E47B38}" srcId="{DBF1ED5A-0D86-4890-A4D7-1BC6E1B8160B}" destId="{30938A92-7582-4186-B0F0-F1D0F99E930D}" srcOrd="4" destOrd="0" parTransId="{6E303FDC-A22E-46EB-98EB-9880FA7CEC59}" sibTransId="{26CB84EB-64D1-43F9-9F04-C85D97DAA0FA}"/>
    <dgm:cxn modelId="{177B1A16-7B1E-4F05-A189-C508770C3370}" srcId="{DBF1ED5A-0D86-4890-A4D7-1BC6E1B8160B}" destId="{EA0A8961-259E-4CF6-B560-D53E4E749224}" srcOrd="3" destOrd="0" parTransId="{1428200E-0369-47CD-8195-BBD0B5A0F089}" sibTransId="{4201BD3B-F73B-47D9-B2D5-4AF78D572289}"/>
    <dgm:cxn modelId="{EAAC0424-0F93-4DA7-ACAC-5C3412FAB39B}" type="presOf" srcId="{30938A92-7582-4186-B0F0-F1D0F99E930D}" destId="{39A5C43F-EDF0-4060-9F83-127C530CB1D5}" srcOrd="0" destOrd="0" presId="urn:microsoft.com/office/officeart/2005/8/layout/cycle3"/>
    <dgm:cxn modelId="{0663BC3C-E456-46F0-8739-51C8B0E642D8}" srcId="{DBF1ED5A-0D86-4890-A4D7-1BC6E1B8160B}" destId="{DD90C946-3ED4-4371-9E8C-5CFF0C83B386}" srcOrd="2" destOrd="0" parTransId="{72D42C07-6337-440B-A956-681D01965B72}" sibTransId="{450A739B-1BEB-4CFA-9D31-09F1D6F30E08}"/>
    <dgm:cxn modelId="{038D6460-C2EC-4DF8-9739-41B0B4F557DE}" type="presOf" srcId="{F9EEC34F-BE5B-4744-B801-5D9A3340C97D}" destId="{CBBBFBCA-FE57-4812-9211-0393E60C94EF}" srcOrd="0" destOrd="0" presId="urn:microsoft.com/office/officeart/2005/8/layout/cycle3"/>
    <dgm:cxn modelId="{74458067-626A-4C8C-A81B-E16842FAC2A1}" type="presOf" srcId="{DD90C946-3ED4-4371-9E8C-5CFF0C83B386}" destId="{CAFCC077-FCBE-45B8-8C9F-B4FFDE2E581A}" srcOrd="0" destOrd="0" presId="urn:microsoft.com/office/officeart/2005/8/layout/cycle3"/>
    <dgm:cxn modelId="{309AFF7B-8241-4972-B2D4-AB8A9712AC22}" type="presOf" srcId="{8EDB214B-2457-4DBE-9256-2079383AA1F5}" destId="{8606C81C-46FD-4913-8EA7-83DA014ED7CC}" srcOrd="0" destOrd="0" presId="urn:microsoft.com/office/officeart/2005/8/layout/cycle3"/>
    <dgm:cxn modelId="{325EC47C-42EE-4CE6-BCFF-F91B6C2A4C56}" srcId="{DBF1ED5A-0D86-4890-A4D7-1BC6E1B8160B}" destId="{1E648D17-6165-48FF-BF65-926AB4323E2C}" srcOrd="1" destOrd="0" parTransId="{C0F873BB-0CF9-4068-9248-5258B8761E11}" sibTransId="{A8CF3E0F-895D-4EF9-A627-572BED99CA96}"/>
    <dgm:cxn modelId="{B36F3AA9-C6FA-404B-95D0-E601C56CD41A}" type="presOf" srcId="{DBF1ED5A-0D86-4890-A4D7-1BC6E1B8160B}" destId="{D37EE079-9EAB-4C39-BB66-C4DC8AC5CAF2}" srcOrd="0" destOrd="0" presId="urn:microsoft.com/office/officeart/2005/8/layout/cycle3"/>
    <dgm:cxn modelId="{997CD4D7-4A9E-4E99-B098-012BF7E43CFC}" type="presOf" srcId="{1E648D17-6165-48FF-BF65-926AB4323E2C}" destId="{990C5586-E97F-48D6-A2CC-E5802D59B322}" srcOrd="0" destOrd="0" presId="urn:microsoft.com/office/officeart/2005/8/layout/cycle3"/>
    <dgm:cxn modelId="{B71CB7E7-68E6-486F-96CD-1C9E70878F6A}" type="presOf" srcId="{EA0A8961-259E-4CF6-B560-D53E4E749224}" destId="{D7DDCB3E-6C64-4373-8095-D158C6978556}" srcOrd="0" destOrd="0" presId="urn:microsoft.com/office/officeart/2005/8/layout/cycle3"/>
    <dgm:cxn modelId="{66FEA1FD-B3FF-4803-ABA5-4FDB831A0ADB}" srcId="{DBF1ED5A-0D86-4890-A4D7-1BC6E1B8160B}" destId="{8EDB214B-2457-4DBE-9256-2079383AA1F5}" srcOrd="0" destOrd="0" parTransId="{9C9874F0-2C25-44FC-B995-26EB94F97BD8}" sibTransId="{F9EEC34F-BE5B-4744-B801-5D9A3340C97D}"/>
    <dgm:cxn modelId="{70550627-C5C2-4B40-8E88-F1C7448C890A}" type="presParOf" srcId="{D37EE079-9EAB-4C39-BB66-C4DC8AC5CAF2}" destId="{4DD0BFD3-DEE0-4009-81BB-1FDDE6E5AFBE}" srcOrd="0" destOrd="0" presId="urn:microsoft.com/office/officeart/2005/8/layout/cycle3"/>
    <dgm:cxn modelId="{6716E65F-F880-4014-AD7D-C4F3B3C7BFFC}" type="presParOf" srcId="{4DD0BFD3-DEE0-4009-81BB-1FDDE6E5AFBE}" destId="{8606C81C-46FD-4913-8EA7-83DA014ED7CC}" srcOrd="0" destOrd="0" presId="urn:microsoft.com/office/officeart/2005/8/layout/cycle3"/>
    <dgm:cxn modelId="{94807C9E-1669-4980-9567-8D5D6EA014E6}" type="presParOf" srcId="{4DD0BFD3-DEE0-4009-81BB-1FDDE6E5AFBE}" destId="{CBBBFBCA-FE57-4812-9211-0393E60C94EF}" srcOrd="1" destOrd="0" presId="urn:microsoft.com/office/officeart/2005/8/layout/cycle3"/>
    <dgm:cxn modelId="{76ABDCD4-6C52-4EB6-814B-8C12FB24B792}" type="presParOf" srcId="{4DD0BFD3-DEE0-4009-81BB-1FDDE6E5AFBE}" destId="{990C5586-E97F-48D6-A2CC-E5802D59B322}" srcOrd="2" destOrd="0" presId="urn:microsoft.com/office/officeart/2005/8/layout/cycle3"/>
    <dgm:cxn modelId="{1B1F008D-0E2E-47C9-9B89-6AAC23F96EC7}" type="presParOf" srcId="{4DD0BFD3-DEE0-4009-81BB-1FDDE6E5AFBE}" destId="{CAFCC077-FCBE-45B8-8C9F-B4FFDE2E581A}" srcOrd="3" destOrd="0" presId="urn:microsoft.com/office/officeart/2005/8/layout/cycle3"/>
    <dgm:cxn modelId="{DD5E4885-1813-46BF-A905-55EFF0273637}" type="presParOf" srcId="{4DD0BFD3-DEE0-4009-81BB-1FDDE6E5AFBE}" destId="{D7DDCB3E-6C64-4373-8095-D158C6978556}" srcOrd="4" destOrd="0" presId="urn:microsoft.com/office/officeart/2005/8/layout/cycle3"/>
    <dgm:cxn modelId="{F3B2FB5F-9B36-4155-B07C-E6B9091948B5}" type="presParOf" srcId="{4DD0BFD3-DEE0-4009-81BB-1FDDE6E5AFBE}" destId="{39A5C43F-EDF0-4060-9F83-127C530CB1D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0665-D3F0-453C-8921-217A41D91DBA}">
      <dsp:nvSpPr>
        <dsp:cNvPr id="0" name=""/>
        <dsp:cNvSpPr/>
      </dsp:nvSpPr>
      <dsp:spPr>
        <a:xfrm>
          <a:off x="0" y="2578"/>
          <a:ext cx="8094853" cy="58043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MA" sz="2000" b="1" strike="noStrike" kern="1200" dirty="0"/>
            <a:t>La C</a:t>
          </a:r>
          <a:r>
            <a:rPr lang="fr-MA" sz="2000" b="1" kern="1200" dirty="0"/>
            <a:t>onstitution de 2011</a:t>
          </a:r>
          <a:endParaRPr lang="fr-FR" sz="2000" b="1" strike="sngStrike" kern="1200" dirty="0"/>
        </a:p>
      </dsp:txBody>
      <dsp:txXfrm>
        <a:off x="28335" y="30913"/>
        <a:ext cx="8038183" cy="523768"/>
      </dsp:txXfrm>
    </dsp:sp>
    <dsp:sp modelId="{B6BCA19F-EC54-4A03-81D0-93B8A12FBB9B}">
      <dsp:nvSpPr>
        <dsp:cNvPr id="0" name=""/>
        <dsp:cNvSpPr/>
      </dsp:nvSpPr>
      <dsp:spPr>
        <a:xfrm>
          <a:off x="0" y="593619"/>
          <a:ext cx="8094853" cy="580438"/>
        </a:xfrm>
        <a:prstGeom prst="round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MA" sz="2000" b="1" kern="1200" dirty="0"/>
            <a:t>Les Conventions, protocoles et agendas : BEJING, CEDAW, ODD…</a:t>
          </a:r>
          <a:endParaRPr lang="fr-FR" sz="2000" b="1" kern="1200" dirty="0"/>
        </a:p>
      </dsp:txBody>
      <dsp:txXfrm>
        <a:off x="28335" y="621954"/>
        <a:ext cx="8038183" cy="523768"/>
      </dsp:txXfrm>
    </dsp:sp>
    <dsp:sp modelId="{C70CEA61-ABE2-4869-8AFD-37148D58D406}">
      <dsp:nvSpPr>
        <dsp:cNvPr id="0" name=""/>
        <dsp:cNvSpPr/>
      </dsp:nvSpPr>
      <dsp:spPr>
        <a:xfrm>
          <a:off x="0" y="1184660"/>
          <a:ext cx="8094853" cy="580438"/>
        </a:xfrm>
        <a:prstGeom prst="round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MA" sz="2000" b="1" kern="1200" dirty="0"/>
            <a:t>Les Orientations Royales </a:t>
          </a:r>
          <a:endParaRPr lang="fr-FR" sz="2000" b="1" kern="1200" dirty="0"/>
        </a:p>
      </dsp:txBody>
      <dsp:txXfrm>
        <a:off x="28335" y="1212995"/>
        <a:ext cx="8038183" cy="523768"/>
      </dsp:txXfrm>
    </dsp:sp>
    <dsp:sp modelId="{0DE31BFD-B6FE-444C-9614-BC0E0CA990FA}">
      <dsp:nvSpPr>
        <dsp:cNvPr id="0" name=""/>
        <dsp:cNvSpPr/>
      </dsp:nvSpPr>
      <dsp:spPr>
        <a:xfrm>
          <a:off x="0" y="1775702"/>
          <a:ext cx="8094853" cy="580438"/>
        </a:xfrm>
        <a:prstGeom prst="round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Le programme gouvernemental 2017-2021</a:t>
          </a:r>
          <a:endParaRPr lang="fr-FR" sz="2000" b="1" kern="1200" dirty="0"/>
        </a:p>
      </dsp:txBody>
      <dsp:txXfrm>
        <a:off x="28335" y="1804037"/>
        <a:ext cx="8038183" cy="523768"/>
      </dsp:txXfrm>
    </dsp:sp>
    <dsp:sp modelId="{354873F6-76B8-4B9E-A71C-2D55C69891F3}">
      <dsp:nvSpPr>
        <dsp:cNvPr id="0" name=""/>
        <dsp:cNvSpPr/>
      </dsp:nvSpPr>
      <dsp:spPr>
        <a:xfrm>
          <a:off x="0" y="2366743"/>
          <a:ext cx="8094853" cy="580438"/>
        </a:xfrm>
        <a:prstGeom prst="round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MA" sz="2000" b="1" kern="1200"/>
            <a:t>Le Plans Gouvernementaux pour l’Egalité «ICRAM 1 » 2012-2016 et « ICRAM2 » 2017-2021</a:t>
          </a:r>
          <a:endParaRPr lang="fr-FR" sz="2000" b="1" kern="1200" dirty="0"/>
        </a:p>
      </dsp:txBody>
      <dsp:txXfrm>
        <a:off x="28335" y="2395078"/>
        <a:ext cx="8038183" cy="523768"/>
      </dsp:txXfrm>
    </dsp:sp>
    <dsp:sp modelId="{5398546C-0656-4CCD-AC40-1482C3A5CCA4}">
      <dsp:nvSpPr>
        <dsp:cNvPr id="0" name=""/>
        <dsp:cNvSpPr/>
      </dsp:nvSpPr>
      <dsp:spPr>
        <a:xfrm>
          <a:off x="0" y="2957784"/>
          <a:ext cx="8094853" cy="580438"/>
        </a:xfrm>
        <a:prstGeom prst="round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Le Programme « Maroc-Attamkine » D’autonomisation économique des femmes et des filles à l’horizon 2030</a:t>
          </a:r>
          <a:endParaRPr lang="fr-FR" sz="2000" b="1" kern="1200" dirty="0"/>
        </a:p>
      </dsp:txBody>
      <dsp:txXfrm>
        <a:off x="28335" y="2986119"/>
        <a:ext cx="8038183" cy="523768"/>
      </dsp:txXfrm>
    </dsp:sp>
    <dsp:sp modelId="{4E71C544-C32B-410B-8094-0E0846FA1E21}">
      <dsp:nvSpPr>
        <dsp:cNvPr id="0" name=""/>
        <dsp:cNvSpPr/>
      </dsp:nvSpPr>
      <dsp:spPr>
        <a:xfrm>
          <a:off x="0" y="3548826"/>
          <a:ext cx="8094853" cy="580438"/>
        </a:xfrm>
        <a:prstGeom prst="round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La Politique Nationale de Lutte contre les violences faites aux femmes et aux filles-horizon 2030</a:t>
          </a:r>
        </a:p>
      </dsp:txBody>
      <dsp:txXfrm>
        <a:off x="28335" y="3577161"/>
        <a:ext cx="8038183" cy="523768"/>
      </dsp:txXfrm>
    </dsp:sp>
    <dsp:sp modelId="{F39A97D9-9E5D-9642-AA0D-FF8FB32EEEDF}">
      <dsp:nvSpPr>
        <dsp:cNvPr id="0" name=""/>
        <dsp:cNvSpPr/>
      </dsp:nvSpPr>
      <dsp:spPr>
        <a:xfrm>
          <a:off x="0" y="4139867"/>
          <a:ext cx="8094853" cy="580438"/>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Le Nouveau modèle de développement </a:t>
          </a:r>
        </a:p>
      </dsp:txBody>
      <dsp:txXfrm>
        <a:off x="28335" y="4168202"/>
        <a:ext cx="8038183" cy="523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F2A17-1E93-45A6-A93E-BBF36EB227F7}">
      <dsp:nvSpPr>
        <dsp:cNvPr id="0" name=""/>
        <dsp:cNvSpPr/>
      </dsp:nvSpPr>
      <dsp:spPr>
        <a:xfrm>
          <a:off x="143985" y="0"/>
          <a:ext cx="8565351" cy="54906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A70E1-5A50-43B0-AB00-CC78AF30BB57}">
      <dsp:nvSpPr>
        <dsp:cNvPr id="0" name=""/>
        <dsp:cNvSpPr/>
      </dsp:nvSpPr>
      <dsp:spPr>
        <a:xfrm>
          <a:off x="648073" y="4464496"/>
          <a:ext cx="202054" cy="2020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D2F9A-D5C5-4BF3-8B95-3139A1CA97CD}">
      <dsp:nvSpPr>
        <dsp:cNvPr id="0" name=""/>
        <dsp:cNvSpPr/>
      </dsp:nvSpPr>
      <dsp:spPr>
        <a:xfrm>
          <a:off x="864098" y="4241611"/>
          <a:ext cx="2795907" cy="130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4" tIns="0" rIns="0" bIns="0" numCol="1" spcCol="1270" anchor="t" anchorCtr="0">
          <a:noAutofit/>
        </a:bodyPr>
        <a:lstStyle/>
        <a:p>
          <a:pPr marL="0" lvl="0" indent="0" algn="l" defTabSz="622300">
            <a:lnSpc>
              <a:spcPct val="90000"/>
            </a:lnSpc>
            <a:spcBef>
              <a:spcPct val="0"/>
            </a:spcBef>
            <a:spcAft>
              <a:spcPct val="35000"/>
            </a:spcAft>
            <a:buNone/>
          </a:pPr>
          <a:r>
            <a:rPr lang="fr-FR" sz="1400" b="1" i="1" kern="1200">
              <a:latin typeface="+mn-lt"/>
              <a:ea typeface="+mn-ea"/>
              <a:cs typeface="+mn-cs"/>
            </a:rPr>
            <a:t>2005: 4 Départements </a:t>
          </a:r>
        </a:p>
        <a:p>
          <a:pPr marL="0" lvl="0" indent="0" algn="just" defTabSz="622300">
            <a:lnSpc>
              <a:spcPct val="90000"/>
            </a:lnSpc>
            <a:spcBef>
              <a:spcPct val="0"/>
            </a:spcBef>
            <a:spcAft>
              <a:spcPct val="35000"/>
            </a:spcAft>
            <a:buNone/>
          </a:pPr>
          <a:r>
            <a:rPr lang="fr-FR" sz="1400" b="1" i="1" kern="1200">
              <a:latin typeface="+mn-lt"/>
              <a:ea typeface="+mn-ea"/>
              <a:cs typeface="+mn-cs"/>
            </a:rPr>
            <a:t>Canevas analytique figé</a:t>
          </a:r>
          <a:r>
            <a:rPr lang="fr-FR" sz="1400" b="0" i="1" kern="1200">
              <a:latin typeface="+mn-lt"/>
              <a:ea typeface="+mn-ea"/>
              <a:cs typeface="+mn-cs"/>
            </a:rPr>
            <a:t>:  une analyse genre de la situation, une analyse des priorités publiques, programmes et projets mis en œuvre ainsi qu’une analyse genre des budgets</a:t>
          </a:r>
          <a:endParaRPr lang="fr-FR" sz="1400" b="1" i="1" kern="1200" dirty="0">
            <a:latin typeface="+mn-lt"/>
            <a:ea typeface="+mn-ea"/>
            <a:cs typeface="+mn-cs"/>
          </a:endParaRPr>
        </a:p>
      </dsp:txBody>
      <dsp:txXfrm>
        <a:off x="864098" y="4241611"/>
        <a:ext cx="2795907" cy="1306765"/>
      </dsp:txXfrm>
    </dsp:sp>
    <dsp:sp modelId="{FD6B9EE7-B48E-4313-AED3-B4E297B26146}">
      <dsp:nvSpPr>
        <dsp:cNvPr id="0" name=""/>
        <dsp:cNvSpPr/>
      </dsp:nvSpPr>
      <dsp:spPr>
        <a:xfrm>
          <a:off x="2685563" y="2472826"/>
          <a:ext cx="351399" cy="351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93D27-3940-4529-B3B5-4BFDED8FDD20}">
      <dsp:nvSpPr>
        <dsp:cNvPr id="0" name=""/>
        <dsp:cNvSpPr/>
      </dsp:nvSpPr>
      <dsp:spPr>
        <a:xfrm>
          <a:off x="2624689" y="2160238"/>
          <a:ext cx="2830619" cy="250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99" tIns="0" rIns="0" bIns="0" numCol="1" spcCol="1270" anchor="t" anchorCtr="0">
          <a:noAutofit/>
        </a:bodyPr>
        <a:lstStyle/>
        <a:p>
          <a:pPr marL="0" lvl="0" indent="0" algn="l" defTabSz="577850">
            <a:lnSpc>
              <a:spcPct val="90000"/>
            </a:lnSpc>
            <a:spcBef>
              <a:spcPct val="0"/>
            </a:spcBef>
            <a:spcAft>
              <a:spcPct val="35000"/>
            </a:spcAft>
            <a:buNone/>
          </a:pPr>
          <a:r>
            <a:rPr lang="fr-FR" sz="1300" b="1" i="1" kern="1200" dirty="0">
              <a:latin typeface="+mn-lt"/>
              <a:ea typeface="+mn-ea"/>
              <a:cs typeface="+mn-cs"/>
            </a:rPr>
            <a:t>              </a:t>
          </a:r>
        </a:p>
        <a:p>
          <a:pPr marL="0" lvl="0" indent="0" algn="l" defTabSz="577850">
            <a:lnSpc>
              <a:spcPct val="90000"/>
            </a:lnSpc>
            <a:spcBef>
              <a:spcPct val="0"/>
            </a:spcBef>
            <a:spcAft>
              <a:spcPct val="35000"/>
            </a:spcAft>
            <a:buNone/>
          </a:pPr>
          <a:r>
            <a:rPr lang="fr-FR" sz="1300" b="1" i="1" kern="1200" dirty="0">
              <a:latin typeface="+mn-lt"/>
              <a:ea typeface="+mn-ea"/>
              <a:cs typeface="+mn-cs"/>
            </a:rPr>
            <a:t>         2010: 21 Départements </a:t>
          </a:r>
        </a:p>
        <a:p>
          <a:pPr marL="0" lvl="0" indent="0" algn="just" defTabSz="577850">
            <a:lnSpc>
              <a:spcPct val="90000"/>
            </a:lnSpc>
            <a:spcBef>
              <a:spcPct val="0"/>
            </a:spcBef>
            <a:spcAft>
              <a:spcPct val="35000"/>
            </a:spcAft>
            <a:buNone/>
          </a:pPr>
          <a:endParaRPr lang="fr-FR" sz="600" b="0" i="1" kern="1200" dirty="0">
            <a:latin typeface="+mn-lt"/>
            <a:ea typeface="+mn-ea"/>
            <a:cs typeface="+mn-cs"/>
          </a:endParaRPr>
        </a:p>
        <a:p>
          <a:pPr marL="0" lvl="0" indent="0" algn="just" defTabSz="577850">
            <a:lnSpc>
              <a:spcPct val="90000"/>
            </a:lnSpc>
            <a:spcBef>
              <a:spcPct val="0"/>
            </a:spcBef>
            <a:spcAft>
              <a:spcPct val="35000"/>
            </a:spcAft>
            <a:buNone/>
          </a:pPr>
          <a:endParaRPr lang="fr-FR" sz="800" b="0" i="1" kern="1200" dirty="0">
            <a:latin typeface="+mn-lt"/>
            <a:ea typeface="+mn-ea"/>
            <a:cs typeface="+mn-cs"/>
          </a:endParaRPr>
        </a:p>
        <a:p>
          <a:pPr marL="0" lvl="0" indent="0" algn="just" defTabSz="577850">
            <a:lnSpc>
              <a:spcPct val="90000"/>
            </a:lnSpc>
            <a:spcBef>
              <a:spcPct val="0"/>
            </a:spcBef>
            <a:spcAft>
              <a:spcPct val="35000"/>
            </a:spcAft>
            <a:buNone/>
          </a:pPr>
          <a:r>
            <a:rPr lang="fr-FR" sz="1400" b="0" i="1" kern="1200" dirty="0">
              <a:latin typeface="Candara" panose="020E0502030303020204" pitchFamily="34" charset="0"/>
              <a:ea typeface="+mn-ea"/>
              <a:cs typeface="+mn-cs"/>
            </a:rPr>
            <a:t>Intégration d’une </a:t>
          </a:r>
          <a:r>
            <a:rPr lang="fr-FR" sz="1400" b="1" i="1" kern="1200" dirty="0">
              <a:latin typeface="Candara" panose="020E0502030303020204" pitchFamily="34" charset="0"/>
              <a:ea typeface="+mn-ea"/>
              <a:cs typeface="+mn-cs"/>
            </a:rPr>
            <a:t>synthèse transversale</a:t>
          </a:r>
          <a:r>
            <a:rPr lang="fr-FR" sz="1400" b="0" i="1" kern="1200" dirty="0">
              <a:latin typeface="Candara" panose="020E0502030303020204" pitchFamily="34" charset="0"/>
              <a:ea typeface="+mn-ea"/>
              <a:cs typeface="+mn-cs"/>
            </a:rPr>
            <a:t> au RG et d’une </a:t>
          </a:r>
          <a:r>
            <a:rPr lang="fr-FR" sz="1400" b="1" i="1" kern="1200" dirty="0">
              <a:latin typeface="Candara" panose="020E0502030303020204" pitchFamily="34" charset="0"/>
              <a:ea typeface="+mn-ea"/>
              <a:cs typeface="+mn-cs"/>
            </a:rPr>
            <a:t>analyse genre des indicateurs de performance</a:t>
          </a:r>
          <a:endParaRPr lang="fr-FR" sz="1400" b="1" i="1" kern="1200" dirty="0">
            <a:latin typeface="+mn-lt"/>
            <a:ea typeface="+mn-ea"/>
            <a:cs typeface="+mn-cs"/>
          </a:endParaRPr>
        </a:p>
      </dsp:txBody>
      <dsp:txXfrm>
        <a:off x="2624689" y="2160238"/>
        <a:ext cx="2830619" cy="2509208"/>
      </dsp:txXfrm>
    </dsp:sp>
    <dsp:sp modelId="{4A3D86D9-D797-4831-BA6D-E905B269218A}">
      <dsp:nvSpPr>
        <dsp:cNvPr id="0" name=""/>
        <dsp:cNvSpPr/>
      </dsp:nvSpPr>
      <dsp:spPr>
        <a:xfrm>
          <a:off x="5239807" y="1440158"/>
          <a:ext cx="465603" cy="465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1583B-FE82-4286-BA56-682543E53747}">
      <dsp:nvSpPr>
        <dsp:cNvPr id="0" name=""/>
        <dsp:cNvSpPr/>
      </dsp:nvSpPr>
      <dsp:spPr>
        <a:xfrm>
          <a:off x="5479785" y="1512183"/>
          <a:ext cx="1807099" cy="51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14" tIns="0" rIns="0" bIns="0" numCol="1" spcCol="1270" anchor="t" anchorCtr="0">
          <a:noAutofit/>
        </a:bodyPr>
        <a:lstStyle/>
        <a:p>
          <a:pPr lvl="0" algn="ctr" defTabSz="622300">
            <a:lnSpc>
              <a:spcPct val="100000"/>
            </a:lnSpc>
            <a:spcBef>
              <a:spcPct val="0"/>
            </a:spcBef>
            <a:spcAft>
              <a:spcPts val="0"/>
            </a:spcAft>
            <a:buNone/>
          </a:pPr>
          <a:r>
            <a:rPr lang="fr-FR" sz="1400" b="1" i="1" kern="1200">
              <a:latin typeface="+mn-lt"/>
              <a:ea typeface="+mn-ea"/>
              <a:cs typeface="+mn-cs"/>
            </a:rPr>
            <a:t>  2018-2019 :</a:t>
          </a:r>
        </a:p>
        <a:p>
          <a:pPr lvl="0" algn="ctr" defTabSz="622300">
            <a:lnSpc>
              <a:spcPct val="100000"/>
            </a:lnSpc>
            <a:spcBef>
              <a:spcPct val="0"/>
            </a:spcBef>
            <a:spcAft>
              <a:spcPts val="0"/>
            </a:spcAft>
            <a:buNone/>
          </a:pPr>
          <a:r>
            <a:rPr lang="fr-FR" sz="1400" b="1" i="1" kern="1200">
              <a:latin typeface="+mn-lt"/>
              <a:ea typeface="+mn-ea"/>
              <a:cs typeface="+mn-cs"/>
            </a:rPr>
            <a:t> 27 Départements</a:t>
          </a:r>
        </a:p>
        <a:p>
          <a:pPr lvl="0" algn="just" defTabSz="622300">
            <a:lnSpc>
              <a:spcPct val="90000"/>
            </a:lnSpc>
            <a:spcBef>
              <a:spcPct val="0"/>
            </a:spcBef>
            <a:spcAft>
              <a:spcPct val="35000"/>
            </a:spcAft>
            <a:buNone/>
          </a:pPr>
          <a:endParaRPr lang="fr-FR" sz="1400" b="0" i="1" kern="1200">
            <a:latin typeface="+mn-lt"/>
            <a:ea typeface="+mn-ea"/>
            <a:cs typeface="+mn-cs"/>
          </a:endParaRPr>
        </a:p>
        <a:p>
          <a:pPr marL="0" lvl="0" indent="0" algn="just" defTabSz="622300">
            <a:lnSpc>
              <a:spcPct val="90000"/>
            </a:lnSpc>
            <a:spcBef>
              <a:spcPct val="0"/>
            </a:spcBef>
            <a:spcAft>
              <a:spcPct val="35000"/>
            </a:spcAft>
            <a:buNone/>
          </a:pPr>
          <a:r>
            <a:rPr lang="fr-FR" sz="1400" b="0" i="1" kern="1200">
              <a:latin typeface="+mn-lt"/>
              <a:ea typeface="+mn-ea"/>
              <a:cs typeface="+mn-cs"/>
            </a:rPr>
            <a:t>Démarche analytique qui s’essaie à l’application de démarche performance sensible au genre </a:t>
          </a:r>
          <a:endParaRPr lang="fr-FR" sz="1400" b="1" i="1" kern="1200" dirty="0">
            <a:latin typeface="+mn-lt"/>
            <a:ea typeface="+mn-ea"/>
            <a:cs typeface="+mn-cs"/>
          </a:endParaRPr>
        </a:p>
      </dsp:txBody>
      <dsp:txXfrm>
        <a:off x="5479785" y="1512183"/>
        <a:ext cx="1807099" cy="516444"/>
      </dsp:txXfrm>
    </dsp:sp>
    <dsp:sp modelId="{5F6C16E3-A5BE-4411-94EC-BBDD66B09377}">
      <dsp:nvSpPr>
        <dsp:cNvPr id="0" name=""/>
        <dsp:cNvSpPr/>
      </dsp:nvSpPr>
      <dsp:spPr>
        <a:xfrm>
          <a:off x="7704372" y="901458"/>
          <a:ext cx="623733" cy="62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D963F-4C7B-4F70-B662-003C05840328}">
      <dsp:nvSpPr>
        <dsp:cNvPr id="0" name=""/>
        <dsp:cNvSpPr/>
      </dsp:nvSpPr>
      <dsp:spPr>
        <a:xfrm>
          <a:off x="7443699" y="1007871"/>
          <a:ext cx="1341276" cy="100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03" tIns="0" rIns="0" bIns="0" numCol="1" spcCol="1270" anchor="t" anchorCtr="0">
          <a:noAutofit/>
        </a:bodyPr>
        <a:lstStyle/>
        <a:p>
          <a:pPr marL="0" lvl="0" indent="0" algn="ctr" defTabSz="622300">
            <a:lnSpc>
              <a:spcPct val="90000"/>
            </a:lnSpc>
            <a:spcBef>
              <a:spcPct val="0"/>
            </a:spcBef>
            <a:spcAft>
              <a:spcPct val="35000"/>
            </a:spcAft>
            <a:buNone/>
          </a:pPr>
          <a:endParaRPr lang="fr-FR" sz="1400" b="1" i="1" kern="1200">
            <a:latin typeface="+mn-lt"/>
            <a:ea typeface="+mn-ea"/>
            <a:cs typeface="+mn-cs"/>
          </a:endParaRPr>
        </a:p>
        <a:p>
          <a:pPr marL="0" lvl="0" indent="0" algn="ctr" defTabSz="622300">
            <a:lnSpc>
              <a:spcPct val="90000"/>
            </a:lnSpc>
            <a:spcBef>
              <a:spcPct val="0"/>
            </a:spcBef>
            <a:spcAft>
              <a:spcPct val="35000"/>
            </a:spcAft>
            <a:buNone/>
          </a:pPr>
          <a:endParaRPr lang="fr-FR" sz="1400" b="1" i="1" kern="1200">
            <a:latin typeface="+mn-lt"/>
            <a:ea typeface="+mn-ea"/>
            <a:cs typeface="+mn-cs"/>
          </a:endParaRPr>
        </a:p>
        <a:p>
          <a:pPr marL="0" lvl="0" indent="0" algn="ctr" defTabSz="622300">
            <a:lnSpc>
              <a:spcPct val="90000"/>
            </a:lnSpc>
            <a:spcBef>
              <a:spcPct val="0"/>
            </a:spcBef>
            <a:spcAft>
              <a:spcPct val="35000"/>
            </a:spcAft>
            <a:buNone/>
          </a:pPr>
          <a:r>
            <a:rPr lang="fr-FR" sz="1500" b="1" i="1" kern="1200">
              <a:latin typeface="+mn-lt"/>
              <a:ea typeface="+mn-ea"/>
              <a:cs typeface="+mn-cs"/>
            </a:rPr>
            <a:t>2020:  Refonte du Rapport</a:t>
          </a:r>
          <a:r>
            <a:rPr lang="fr-FR" sz="1500" b="0" i="1" kern="1200">
              <a:latin typeface="+mn-lt"/>
              <a:ea typeface="+mn-ea"/>
              <a:cs typeface="+mn-cs"/>
            </a:rPr>
            <a:t> </a:t>
          </a:r>
          <a:endParaRPr lang="fr-FR" sz="1500" b="0" i="1" kern="1200" dirty="0">
            <a:latin typeface="+mn-lt"/>
            <a:ea typeface="+mn-ea"/>
            <a:cs typeface="+mn-cs"/>
          </a:endParaRPr>
        </a:p>
      </dsp:txBody>
      <dsp:txXfrm>
        <a:off x="7443699" y="1007871"/>
        <a:ext cx="1341276" cy="1008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66DA8-DA9E-3744-B99E-ECC947992246}">
      <dsp:nvSpPr>
        <dsp:cNvPr id="0" name=""/>
        <dsp:cNvSpPr/>
      </dsp:nvSpPr>
      <dsp:spPr>
        <a:xfrm>
          <a:off x="-6235746" y="-953945"/>
          <a:ext cx="7422693" cy="7422693"/>
        </a:xfrm>
        <a:prstGeom prst="blockArc">
          <a:avLst>
            <a:gd name="adj1" fmla="val 18900000"/>
            <a:gd name="adj2" fmla="val 2700000"/>
            <a:gd name="adj3" fmla="val 29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06695-8BB0-CB49-AF3F-DE0C776D3EA7}">
      <dsp:nvSpPr>
        <dsp:cNvPr id="0" name=""/>
        <dsp:cNvSpPr/>
      </dsp:nvSpPr>
      <dsp:spPr>
        <a:xfrm>
          <a:off x="518601" y="344564"/>
          <a:ext cx="5812010" cy="6895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b="1" i="1" kern="1200" dirty="0">
              <a:latin typeface="Candara" panose="020E0502030303020204" pitchFamily="34" charset="0"/>
            </a:rPr>
            <a:t>Amélioration de la pertinence des chaines de résultats sensibles au genre</a:t>
          </a:r>
          <a:endParaRPr lang="fr-FR" sz="1400" b="1" kern="1200" dirty="0">
            <a:latin typeface="Candara" panose="020E0502030303020204" pitchFamily="34" charset="0"/>
          </a:endParaRPr>
        </a:p>
      </dsp:txBody>
      <dsp:txXfrm>
        <a:off x="518601" y="344564"/>
        <a:ext cx="5812010" cy="689570"/>
      </dsp:txXfrm>
    </dsp:sp>
    <dsp:sp modelId="{A16B5B50-CEB3-3840-810D-F45C500816F1}">
      <dsp:nvSpPr>
        <dsp:cNvPr id="0" name=""/>
        <dsp:cNvSpPr/>
      </dsp:nvSpPr>
      <dsp:spPr>
        <a:xfrm>
          <a:off x="87619" y="258368"/>
          <a:ext cx="861963" cy="8619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A375B-BBF7-0242-8A4E-7EDC36680D28}">
      <dsp:nvSpPr>
        <dsp:cNvPr id="0" name=""/>
        <dsp:cNvSpPr/>
      </dsp:nvSpPr>
      <dsp:spPr>
        <a:xfrm>
          <a:off x="1012727" y="1378590"/>
          <a:ext cx="5317884" cy="689570"/>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i="0" kern="1200" dirty="0">
              <a:latin typeface="Candara" panose="020E0502030303020204" pitchFamily="34" charset="0"/>
            </a:rPr>
            <a:t>Collecte et analyse de données sensibles au genre</a:t>
          </a:r>
        </a:p>
      </dsp:txBody>
      <dsp:txXfrm>
        <a:off x="1012727" y="1378590"/>
        <a:ext cx="5317884" cy="689570"/>
      </dsp:txXfrm>
    </dsp:sp>
    <dsp:sp modelId="{A60450B6-A999-BB4E-A27E-C7B223265C5E}">
      <dsp:nvSpPr>
        <dsp:cNvPr id="0" name=""/>
        <dsp:cNvSpPr/>
      </dsp:nvSpPr>
      <dsp:spPr>
        <a:xfrm>
          <a:off x="581745" y="1292393"/>
          <a:ext cx="861963" cy="861963"/>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26863AFC-4D5D-4A47-941B-C2F378FE8FC7}">
      <dsp:nvSpPr>
        <dsp:cNvPr id="0" name=""/>
        <dsp:cNvSpPr/>
      </dsp:nvSpPr>
      <dsp:spPr>
        <a:xfrm>
          <a:off x="1164384" y="2412615"/>
          <a:ext cx="5166227" cy="68957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b="1" i="0" kern="1200" dirty="0">
              <a:latin typeface="Candara" panose="020E0502030303020204" pitchFamily="34" charset="0"/>
            </a:rPr>
            <a:t>Alignement entre le RBG et le Plan Gouvernemental pour l’Egalité (PGE II)</a:t>
          </a:r>
        </a:p>
      </dsp:txBody>
      <dsp:txXfrm>
        <a:off x="1164384" y="2412615"/>
        <a:ext cx="5166227" cy="689570"/>
      </dsp:txXfrm>
    </dsp:sp>
    <dsp:sp modelId="{3CB34DF8-0182-E141-8CB4-C123383D3C26}">
      <dsp:nvSpPr>
        <dsp:cNvPr id="0" name=""/>
        <dsp:cNvSpPr/>
      </dsp:nvSpPr>
      <dsp:spPr>
        <a:xfrm>
          <a:off x="733402" y="2326419"/>
          <a:ext cx="861963" cy="861963"/>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4408347-A6CD-9441-AF75-97F012BD7CA6}">
      <dsp:nvSpPr>
        <dsp:cNvPr id="0" name=""/>
        <dsp:cNvSpPr/>
      </dsp:nvSpPr>
      <dsp:spPr>
        <a:xfrm>
          <a:off x="1012727" y="3446640"/>
          <a:ext cx="5317884" cy="689570"/>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3020" rIns="33020" bIns="330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300" b="1" kern="1200" dirty="0">
              <a:latin typeface="Candara" panose="020E0502030303020204" pitchFamily="34" charset="0"/>
            </a:rPr>
            <a:t>Traitement annuel des thématiques liées à la BSG qui ont des effets bénéfiques sur la prospérité économique du pays</a:t>
          </a:r>
        </a:p>
      </dsp:txBody>
      <dsp:txXfrm>
        <a:off x="1012727" y="3446640"/>
        <a:ext cx="5317884" cy="689570"/>
      </dsp:txXfrm>
    </dsp:sp>
    <dsp:sp modelId="{84290398-4EFD-FF40-A735-D779C3801AFE}">
      <dsp:nvSpPr>
        <dsp:cNvPr id="0" name=""/>
        <dsp:cNvSpPr/>
      </dsp:nvSpPr>
      <dsp:spPr>
        <a:xfrm>
          <a:off x="581745" y="3360444"/>
          <a:ext cx="861963" cy="861963"/>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74BF1295-1492-1548-8719-BF5BC2C629EC}">
      <dsp:nvSpPr>
        <dsp:cNvPr id="0" name=""/>
        <dsp:cNvSpPr/>
      </dsp:nvSpPr>
      <dsp:spPr>
        <a:xfrm>
          <a:off x="518601" y="4480666"/>
          <a:ext cx="5812010" cy="68957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Candara" panose="020E0502030303020204" pitchFamily="34" charset="0"/>
            </a:rPr>
            <a:t>Renforcement de la coordination entre les départements ministériels </a:t>
          </a:r>
        </a:p>
      </dsp:txBody>
      <dsp:txXfrm>
        <a:off x="518601" y="4480666"/>
        <a:ext cx="5812010" cy="689570"/>
      </dsp:txXfrm>
    </dsp:sp>
    <dsp:sp modelId="{4360076F-EECC-0B4A-B3ED-5E0242B8A878}">
      <dsp:nvSpPr>
        <dsp:cNvPr id="0" name=""/>
        <dsp:cNvSpPr/>
      </dsp:nvSpPr>
      <dsp:spPr>
        <a:xfrm>
          <a:off x="87619" y="4394469"/>
          <a:ext cx="861963" cy="86196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BFBCA-FE57-4812-9211-0393E60C94EF}">
      <dsp:nvSpPr>
        <dsp:cNvPr id="0" name=""/>
        <dsp:cNvSpPr/>
      </dsp:nvSpPr>
      <dsp:spPr>
        <a:xfrm>
          <a:off x="1208739" y="-62381"/>
          <a:ext cx="6161083" cy="5074066"/>
        </a:xfrm>
        <a:prstGeom prst="circularArrow">
          <a:avLst>
            <a:gd name="adj1" fmla="val 5544"/>
            <a:gd name="adj2" fmla="val 330680"/>
            <a:gd name="adj3" fmla="val 13681244"/>
            <a:gd name="adj4" fmla="val 17443860"/>
            <a:gd name="adj5" fmla="val 5757"/>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8606C81C-46FD-4913-8EA7-83DA014ED7CC}">
      <dsp:nvSpPr>
        <dsp:cNvPr id="0" name=""/>
        <dsp:cNvSpPr/>
      </dsp:nvSpPr>
      <dsp:spPr>
        <a:xfrm>
          <a:off x="3053122" y="15849"/>
          <a:ext cx="2472316" cy="11568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accent4">
                  <a:lumMod val="50000"/>
                </a:schemeClr>
              </a:solidFill>
              <a:latin typeface="Candara" panose="020E0502030303020204" pitchFamily="34" charset="0"/>
            </a:rPr>
            <a:t>Implication du Top Management</a:t>
          </a:r>
        </a:p>
      </dsp:txBody>
      <dsp:txXfrm>
        <a:off x="3109592" y="72319"/>
        <a:ext cx="2359376" cy="1043860"/>
      </dsp:txXfrm>
    </dsp:sp>
    <dsp:sp modelId="{990C5586-E97F-48D6-A2CC-E5802D59B322}">
      <dsp:nvSpPr>
        <dsp:cNvPr id="0" name=""/>
        <dsp:cNvSpPr/>
      </dsp:nvSpPr>
      <dsp:spPr>
        <a:xfrm>
          <a:off x="432038" y="3384376"/>
          <a:ext cx="3240359" cy="119298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accent4">
                  <a:lumMod val="50000"/>
                </a:schemeClr>
              </a:solidFill>
              <a:latin typeface="Candara" panose="020E0502030303020204" pitchFamily="34" charset="0"/>
            </a:rPr>
            <a:t>Amélioration des chaînes de résultats sensibles au genre </a:t>
          </a:r>
        </a:p>
      </dsp:txBody>
      <dsp:txXfrm>
        <a:off x="490275" y="3442613"/>
        <a:ext cx="3123885" cy="1076510"/>
      </dsp:txXfrm>
    </dsp:sp>
    <dsp:sp modelId="{CAFCC077-FCBE-45B8-8C9F-B4FFDE2E581A}">
      <dsp:nvSpPr>
        <dsp:cNvPr id="0" name=""/>
        <dsp:cNvSpPr/>
      </dsp:nvSpPr>
      <dsp:spPr>
        <a:xfrm>
          <a:off x="4842546" y="3312362"/>
          <a:ext cx="3473635" cy="119298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Candara" panose="020E0502030303020204" pitchFamily="34" charset="0"/>
            </a:rPr>
            <a:t> </a:t>
          </a:r>
          <a:r>
            <a:rPr lang="fr-FR" sz="1500" b="1" kern="1200" dirty="0">
              <a:solidFill>
                <a:schemeClr val="accent4">
                  <a:lumMod val="50000"/>
                </a:schemeClr>
              </a:solidFill>
              <a:latin typeface="Candara" panose="020E0502030303020204" pitchFamily="34" charset="0"/>
            </a:rPr>
            <a:t>O</a:t>
          </a:r>
          <a:r>
            <a:rPr lang="fr-FR" sz="1400" b="1" kern="1200" dirty="0">
              <a:solidFill>
                <a:schemeClr val="accent4">
                  <a:lumMod val="50000"/>
                </a:schemeClr>
              </a:solidFill>
              <a:latin typeface="Candara" panose="020E0502030303020204" pitchFamily="34" charset="0"/>
            </a:rPr>
            <a:t>pérationnalisation progressive de l’</a:t>
          </a:r>
          <a:r>
            <a:rPr lang="fr-FR" sz="1400" b="1" kern="1200" dirty="0" err="1">
              <a:solidFill>
                <a:schemeClr val="accent4">
                  <a:lumMod val="50000"/>
                </a:schemeClr>
              </a:solidFill>
              <a:latin typeface="Candara" panose="020E0502030303020204" pitchFamily="34" charset="0"/>
            </a:rPr>
            <a:t>intersectorialité</a:t>
          </a:r>
          <a:endParaRPr lang="fr-FR" sz="1400" b="1" kern="1200" dirty="0">
            <a:solidFill>
              <a:schemeClr val="accent4">
                <a:lumMod val="50000"/>
              </a:schemeClr>
            </a:solidFill>
            <a:latin typeface="Candara" panose="020E0502030303020204" pitchFamily="34" charset="0"/>
          </a:endParaRPr>
        </a:p>
      </dsp:txBody>
      <dsp:txXfrm>
        <a:off x="4900783" y="3370599"/>
        <a:ext cx="3357161" cy="1076510"/>
      </dsp:txXfrm>
    </dsp:sp>
    <dsp:sp modelId="{D7DDCB3E-6C64-4373-8095-D158C6978556}">
      <dsp:nvSpPr>
        <dsp:cNvPr id="0" name=""/>
        <dsp:cNvSpPr/>
      </dsp:nvSpPr>
      <dsp:spPr>
        <a:xfrm>
          <a:off x="4920593" y="1416228"/>
          <a:ext cx="3432334" cy="12603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accent4">
                  <a:lumMod val="50000"/>
                </a:schemeClr>
              </a:solidFill>
              <a:latin typeface="Candara" panose="020E0502030303020204" pitchFamily="34" charset="0"/>
            </a:rPr>
            <a:t>Enrichissement continu  des systèmes d’information par des données sensible au genre (coordination avec le HCP )</a:t>
          </a:r>
        </a:p>
      </dsp:txBody>
      <dsp:txXfrm>
        <a:off x="4982116" y="1477751"/>
        <a:ext cx="3309288" cy="1137258"/>
      </dsp:txXfrm>
    </dsp:sp>
    <dsp:sp modelId="{39A5C43F-EDF0-4060-9F83-127C530CB1D5}">
      <dsp:nvSpPr>
        <dsp:cNvPr id="0" name=""/>
        <dsp:cNvSpPr/>
      </dsp:nvSpPr>
      <dsp:spPr>
        <a:xfrm>
          <a:off x="288024" y="1483541"/>
          <a:ext cx="3166704" cy="119298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rgbClr val="8064A2">
                  <a:lumMod val="50000"/>
                </a:srgbClr>
              </a:solidFill>
              <a:latin typeface="Candara" panose="020E0502030303020204" pitchFamily="34" charset="0"/>
              <a:ea typeface="+mn-ea"/>
              <a:cs typeface="+mn-cs"/>
            </a:rPr>
            <a:t>Recours de manière régulière au renforcement des capacités en matière de BSG </a:t>
          </a:r>
        </a:p>
      </dsp:txBody>
      <dsp:txXfrm>
        <a:off x="346261" y="1541778"/>
        <a:ext cx="3050230" cy="10765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411"/>
          </a:xfrm>
          <a:prstGeom prst="rect">
            <a:avLst/>
          </a:prstGeom>
        </p:spPr>
        <p:txBody>
          <a:bodyPr vert="horz" lIns="91430" tIns="45715" rIns="91430" bIns="45715" rtlCol="0"/>
          <a:lstStyle>
            <a:lvl1pPr algn="l">
              <a:defRPr sz="1200"/>
            </a:lvl1pPr>
          </a:lstStyle>
          <a:p>
            <a:endParaRPr lang="fr-FR"/>
          </a:p>
        </p:txBody>
      </p:sp>
      <p:sp>
        <p:nvSpPr>
          <p:cNvPr id="3" name="Espace réservé de la date 2"/>
          <p:cNvSpPr>
            <a:spLocks noGrp="1"/>
          </p:cNvSpPr>
          <p:nvPr>
            <p:ph type="dt" sz="quarter" idx="1"/>
          </p:nvPr>
        </p:nvSpPr>
        <p:spPr>
          <a:xfrm>
            <a:off x="3850444" y="1"/>
            <a:ext cx="2945659" cy="496411"/>
          </a:xfrm>
          <a:prstGeom prst="rect">
            <a:avLst/>
          </a:prstGeom>
        </p:spPr>
        <p:txBody>
          <a:bodyPr vert="horz" lIns="91430" tIns="45715" rIns="91430" bIns="45715" rtlCol="0"/>
          <a:lstStyle>
            <a:lvl1pPr algn="r">
              <a:defRPr sz="1200"/>
            </a:lvl1pPr>
          </a:lstStyle>
          <a:p>
            <a:fld id="{459BBB2C-91E8-4394-9811-AECA55C3A030}" type="datetimeFigureOut">
              <a:rPr lang="fr-FR" smtClean="0"/>
              <a:t>25/06/2021</a:t>
            </a:fld>
            <a:endParaRPr lang="fr-FR"/>
          </a:p>
        </p:txBody>
      </p:sp>
      <p:sp>
        <p:nvSpPr>
          <p:cNvPr id="4" name="Espace réservé du pied de page 3"/>
          <p:cNvSpPr>
            <a:spLocks noGrp="1"/>
          </p:cNvSpPr>
          <p:nvPr>
            <p:ph type="ftr" sz="quarter" idx="2"/>
          </p:nvPr>
        </p:nvSpPr>
        <p:spPr>
          <a:xfrm>
            <a:off x="1" y="9430092"/>
            <a:ext cx="2945659" cy="496411"/>
          </a:xfrm>
          <a:prstGeom prst="rect">
            <a:avLst/>
          </a:prstGeom>
        </p:spPr>
        <p:txBody>
          <a:bodyPr vert="horz" lIns="91430" tIns="45715" rIns="91430" bIns="457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30092"/>
            <a:ext cx="2945659" cy="496411"/>
          </a:xfrm>
          <a:prstGeom prst="rect">
            <a:avLst/>
          </a:prstGeom>
        </p:spPr>
        <p:txBody>
          <a:bodyPr vert="horz" lIns="91430" tIns="45715" rIns="91430" bIns="45715" rtlCol="0" anchor="b"/>
          <a:lstStyle>
            <a:lvl1pPr algn="r">
              <a:defRPr sz="1200"/>
            </a:lvl1pPr>
          </a:lstStyle>
          <a:p>
            <a:fld id="{74BD2466-0903-48CA-8B03-6759B7F15B81}" type="slidenum">
              <a:rPr lang="fr-FR" smtClean="0"/>
              <a:t>‹N°›</a:t>
            </a:fld>
            <a:endParaRPr lang="fr-FR"/>
          </a:p>
        </p:txBody>
      </p:sp>
    </p:spTree>
    <p:extLst>
      <p:ext uri="{BB962C8B-B14F-4D97-AF65-F5344CB8AC3E}">
        <p14:creationId xmlns:p14="http://schemas.microsoft.com/office/powerpoint/2010/main" val="223245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411"/>
          </a:xfrm>
          <a:prstGeom prst="rect">
            <a:avLst/>
          </a:prstGeom>
        </p:spPr>
        <p:txBody>
          <a:bodyPr vert="horz" lIns="91430" tIns="45715" rIns="91430" bIns="45715"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411"/>
          </a:xfrm>
          <a:prstGeom prst="rect">
            <a:avLst/>
          </a:prstGeom>
        </p:spPr>
        <p:txBody>
          <a:bodyPr vert="horz" lIns="91430" tIns="45715" rIns="91430" bIns="45715" rtlCol="0"/>
          <a:lstStyle>
            <a:lvl1pPr algn="r">
              <a:defRPr sz="1200"/>
            </a:lvl1pPr>
          </a:lstStyle>
          <a:p>
            <a:fld id="{EA29757C-5E38-4D65-A6B5-BF1FC922B714}" type="datetimeFigureOut">
              <a:rPr lang="fr-FR" smtClean="0"/>
              <a:t>25/06/2021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fr-FR"/>
          </a:p>
        </p:txBody>
      </p:sp>
      <p:sp>
        <p:nvSpPr>
          <p:cNvPr id="5" name="Espace réservé des commentaires 4"/>
          <p:cNvSpPr>
            <a:spLocks noGrp="1"/>
          </p:cNvSpPr>
          <p:nvPr>
            <p:ph type="body" sz="quarter" idx="3"/>
          </p:nvPr>
        </p:nvSpPr>
        <p:spPr>
          <a:xfrm>
            <a:off x="679768" y="4715909"/>
            <a:ext cx="5438140" cy="4467701"/>
          </a:xfrm>
          <a:prstGeom prst="rect">
            <a:avLst/>
          </a:prstGeom>
        </p:spPr>
        <p:txBody>
          <a:bodyPr vert="horz" lIns="91430" tIns="45715" rIns="91430"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0092"/>
            <a:ext cx="2945659" cy="496411"/>
          </a:xfrm>
          <a:prstGeom prst="rect">
            <a:avLst/>
          </a:prstGeom>
        </p:spPr>
        <p:txBody>
          <a:bodyPr vert="horz" lIns="91430" tIns="45715" rIns="91430"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2"/>
            <a:ext cx="2945659" cy="496411"/>
          </a:xfrm>
          <a:prstGeom prst="rect">
            <a:avLst/>
          </a:prstGeom>
        </p:spPr>
        <p:txBody>
          <a:bodyPr vert="horz" lIns="91430" tIns="45715" rIns="91430" bIns="45715" rtlCol="0" anchor="b"/>
          <a:lstStyle>
            <a:lvl1pPr algn="r">
              <a:defRPr sz="1200"/>
            </a:lvl1pPr>
          </a:lstStyle>
          <a:p>
            <a:fld id="{5110FA1B-8573-456D-BDC5-1F24B488B8E4}" type="slidenum">
              <a:rPr lang="fr-FR" smtClean="0"/>
              <a:t>‹N°›</a:t>
            </a:fld>
            <a:endParaRPr lang="fr-FR"/>
          </a:p>
        </p:txBody>
      </p:sp>
    </p:spTree>
    <p:extLst>
      <p:ext uri="{BB962C8B-B14F-4D97-AF65-F5344CB8AC3E}">
        <p14:creationId xmlns:p14="http://schemas.microsoft.com/office/powerpoint/2010/main" val="13638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compléter</a:t>
            </a:r>
          </a:p>
        </p:txBody>
      </p:sp>
      <p:sp>
        <p:nvSpPr>
          <p:cNvPr id="4" name="Espace réservé du numéro de diapositive 3"/>
          <p:cNvSpPr>
            <a:spLocks noGrp="1"/>
          </p:cNvSpPr>
          <p:nvPr>
            <p:ph type="sldNum" sz="quarter" idx="10"/>
          </p:nvPr>
        </p:nvSpPr>
        <p:spPr/>
        <p:txBody>
          <a:bodyPr/>
          <a:lstStyle/>
          <a:p>
            <a:fld id="{5110FA1B-8573-456D-BDC5-1F24B488B8E4}" type="slidenum">
              <a:rPr lang="fr-FR" smtClean="0"/>
              <a:t>1</a:t>
            </a:fld>
            <a:endParaRPr lang="fr-FR"/>
          </a:p>
        </p:txBody>
      </p:sp>
    </p:spTree>
    <p:extLst>
      <p:ext uri="{BB962C8B-B14F-4D97-AF65-F5344CB8AC3E}">
        <p14:creationId xmlns:p14="http://schemas.microsoft.com/office/powerpoint/2010/main" val="25892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10</a:t>
            </a:fld>
            <a:endParaRPr lang="fr-FR"/>
          </a:p>
        </p:txBody>
      </p:sp>
    </p:spTree>
    <p:extLst>
      <p:ext uri="{BB962C8B-B14F-4D97-AF65-F5344CB8AC3E}">
        <p14:creationId xmlns:p14="http://schemas.microsoft.com/office/powerpoint/2010/main" val="73557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10FA1B-8573-456D-BDC5-1F24B488B8E4}" type="slidenum">
              <a:rPr lang="fr-FR" smtClean="0"/>
              <a:t>2</a:t>
            </a:fld>
            <a:endParaRPr lang="fr-FR"/>
          </a:p>
        </p:txBody>
      </p:sp>
    </p:spTree>
    <p:extLst>
      <p:ext uri="{BB962C8B-B14F-4D97-AF65-F5344CB8AC3E}">
        <p14:creationId xmlns:p14="http://schemas.microsoft.com/office/powerpoint/2010/main" val="23731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10FA1B-8573-456D-BDC5-1F24B488B8E4}" type="slidenum">
              <a:rPr lang="fr-FR" smtClean="0"/>
              <a:t>3</a:t>
            </a:fld>
            <a:endParaRPr lang="fr-FR"/>
          </a:p>
        </p:txBody>
      </p:sp>
    </p:spTree>
    <p:extLst>
      <p:ext uri="{BB962C8B-B14F-4D97-AF65-F5344CB8AC3E}">
        <p14:creationId xmlns:p14="http://schemas.microsoft.com/office/powerpoint/2010/main" val="153065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4</a:t>
            </a:fld>
            <a:endParaRPr lang="fr-FR"/>
          </a:p>
        </p:txBody>
      </p:sp>
    </p:spTree>
    <p:extLst>
      <p:ext uri="{BB962C8B-B14F-4D97-AF65-F5344CB8AC3E}">
        <p14:creationId xmlns:p14="http://schemas.microsoft.com/office/powerpoint/2010/main" val="312828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5</a:t>
            </a:fld>
            <a:endParaRPr lang="fr-FR"/>
          </a:p>
        </p:txBody>
      </p:sp>
    </p:spTree>
    <p:extLst>
      <p:ext uri="{BB962C8B-B14F-4D97-AF65-F5344CB8AC3E}">
        <p14:creationId xmlns:p14="http://schemas.microsoft.com/office/powerpoint/2010/main" val="1021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6</a:t>
            </a:fld>
            <a:endParaRPr lang="fr-FR"/>
          </a:p>
        </p:txBody>
      </p:sp>
    </p:spTree>
    <p:extLst>
      <p:ext uri="{BB962C8B-B14F-4D97-AF65-F5344CB8AC3E}">
        <p14:creationId xmlns:p14="http://schemas.microsoft.com/office/powerpoint/2010/main" val="80894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7</a:t>
            </a:fld>
            <a:endParaRPr lang="fr-FR"/>
          </a:p>
        </p:txBody>
      </p:sp>
    </p:spTree>
    <p:extLst>
      <p:ext uri="{BB962C8B-B14F-4D97-AF65-F5344CB8AC3E}">
        <p14:creationId xmlns:p14="http://schemas.microsoft.com/office/powerpoint/2010/main" val="204406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8</a:t>
            </a:fld>
            <a:endParaRPr lang="fr-FR"/>
          </a:p>
        </p:txBody>
      </p:sp>
    </p:spTree>
    <p:extLst>
      <p:ext uri="{BB962C8B-B14F-4D97-AF65-F5344CB8AC3E}">
        <p14:creationId xmlns:p14="http://schemas.microsoft.com/office/powerpoint/2010/main" val="293216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9</a:t>
            </a:fld>
            <a:endParaRPr lang="fr-FR"/>
          </a:p>
        </p:txBody>
      </p:sp>
    </p:spTree>
    <p:extLst>
      <p:ext uri="{BB962C8B-B14F-4D97-AF65-F5344CB8AC3E}">
        <p14:creationId xmlns:p14="http://schemas.microsoft.com/office/powerpoint/2010/main" val="217575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9EAE839B-3A9E-493C-B77E-6BB5A2E6FD92}" type="datetime1">
              <a:rPr lang="fr-FR" smtClean="0"/>
              <a:t>25/06/2021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D19889B-106F-419C-A9C1-7AADDCE61302}" type="datetime1">
              <a:rPr lang="fr-FR" smtClean="0"/>
              <a:t>25/06/2021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D7504F8-628F-4E7C-87E9-E1709386C502}" type="datetime1">
              <a:rPr lang="fr-FR" smtClean="0"/>
              <a:t>25/06/2021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5D6DA4B-2FAD-4C69-9667-D3440B7E7DAE}" type="datetime1">
              <a:rPr lang="fr-FR" smtClean="0"/>
              <a:t>25/06/2021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902896" y="6426686"/>
            <a:ext cx="2133600" cy="365125"/>
          </a:xfrm>
        </p:spPr>
        <p:txBody>
          <a:bodyPr/>
          <a:lstStyle>
            <a:lvl1pPr>
              <a:defRPr b="1">
                <a:latin typeface="Arial Narrow" panose="020B0606020202030204" pitchFamily="34" charset="0"/>
              </a:defRPr>
            </a:lvl1p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ECA2AC5-D214-4A5B-A469-AB6A10554DB8}" type="datetime1">
              <a:rPr lang="fr-FR" smtClean="0"/>
              <a:t>25/06/2021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4ED3C945-261F-4F4A-8C31-CFCC9EF97686}" type="datetime1">
              <a:rPr lang="fr-FR" smtClean="0"/>
              <a:t>25/06/2021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D847CCF-440D-44C6-A5EB-1035A7DD863A}" type="datetime1">
              <a:rPr lang="fr-FR" smtClean="0"/>
              <a:t>25/06/2021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8D43A551-DEEB-4671-BCB3-59873E23E642}" type="datetime1">
              <a:rPr lang="fr-FR" smtClean="0"/>
              <a:t>25/06/2021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4EDF11-9E9B-41B5-8465-CEAFBF43FC06}" type="datetime1">
              <a:rPr lang="fr-FR" smtClean="0"/>
              <a:t>25/06/2021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5168617-39A3-4B7F-A0F9-79C226B20A6F}" type="datetime1">
              <a:rPr lang="fr-FR" smtClean="0"/>
              <a:t>25/06/2021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53B23FC-A373-42D8-AA96-EAA5B40F21F3}" type="datetime1">
              <a:rPr lang="fr-FR" smtClean="0"/>
              <a:t>25/06/2021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38C92-4C39-4C55-AC68-7646B77826ED}" type="datetime1">
              <a:rPr lang="fr-FR" smtClean="0"/>
              <a:t>25/06/2021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5"/>
          <p:cNvSpPr>
            <a:spLocks noChangeShapeType="1"/>
          </p:cNvSpPr>
          <p:nvPr/>
        </p:nvSpPr>
        <p:spPr bwMode="auto">
          <a:xfrm>
            <a:off x="2597631" y="4653136"/>
            <a:ext cx="4335455" cy="0"/>
          </a:xfrm>
          <a:prstGeom prst="line">
            <a:avLst/>
          </a:prstGeom>
          <a:ln>
            <a:solidFill>
              <a:schemeClr val="accent5">
                <a:lumMod val="50000"/>
              </a:schemeClr>
            </a:solidFill>
            <a:headEnd/>
            <a:tailEnd/>
          </a:ln>
        </p:spPr>
        <p:style>
          <a:lnRef idx="2">
            <a:schemeClr val="accent2"/>
          </a:lnRef>
          <a:fillRef idx="0">
            <a:schemeClr val="accent2"/>
          </a:fillRef>
          <a:effectRef idx="1">
            <a:schemeClr val="accent2"/>
          </a:effectRef>
          <a:fontRef idx="minor">
            <a:schemeClr val="tx1"/>
          </a:fontRef>
        </p:style>
        <p:txBody>
          <a:bodyPr/>
          <a:lstStyle/>
          <a:p>
            <a:endParaRPr lang="fr-FR" sz="2000">
              <a:latin typeface="Arial Narrow" panose="020B0606020202030204" pitchFamily="34" charset="0"/>
            </a:endParaRPr>
          </a:p>
        </p:txBody>
      </p:sp>
      <p:sp>
        <p:nvSpPr>
          <p:cNvPr id="30" name="Arrondir un rectangle avec un coin diagonal 29"/>
          <p:cNvSpPr/>
          <p:nvPr/>
        </p:nvSpPr>
        <p:spPr>
          <a:xfrm>
            <a:off x="755576" y="1596921"/>
            <a:ext cx="7920880" cy="1736646"/>
          </a:xfrm>
          <a:prstGeom prst="round2DiagRect">
            <a:avLst/>
          </a:prstGeom>
          <a:noFill/>
          <a:effectLst>
            <a:outerShdw blurRad="50800" dist="38100" dir="2700000" algn="tl" rotWithShape="0">
              <a:prstClr val="black">
                <a:alpha val="40000"/>
              </a:prstClr>
            </a:outerShdw>
          </a:effectLst>
        </p:spPr>
        <p:txBody>
          <a:bodyPr wrap="square">
            <a:spAutoFit/>
          </a:bodyPr>
          <a:lstStyle/>
          <a:p>
            <a:pPr algn="ctr">
              <a:defRPr/>
            </a:pPr>
            <a:r>
              <a:rPr lang="fr-MA" sz="2400" b="1" i="1" dirty="0">
                <a:solidFill>
                  <a:srgbClr val="0099CC"/>
                </a:solidFill>
                <a:latin typeface="+mj-lt"/>
                <a:ea typeface="MS Mincho" panose="02020609040205080304" pitchFamily="49" charset="-128"/>
                <a:cs typeface="Al Nile" pitchFamily="2" charset="-78"/>
              </a:rPr>
              <a:t>CABRI : Événement virtuel d’apprentissage et d’échange entre pairs sur les opportunités de coordination de l’intégration du genre et du changement climatique dans la budgétisation et les finances</a:t>
            </a:r>
            <a:endParaRPr lang="fr-FR" sz="2400" b="1" i="1" dirty="0">
              <a:solidFill>
                <a:srgbClr val="0099CC"/>
              </a:solidFill>
              <a:latin typeface="+mj-lt"/>
              <a:ea typeface="MS Mincho" panose="02020609040205080304" pitchFamily="49" charset="-128"/>
              <a:cs typeface="Al Nile" pitchFamily="2" charset="-78"/>
            </a:endParaRPr>
          </a:p>
        </p:txBody>
      </p:sp>
      <p:pic>
        <p:nvPicPr>
          <p:cNvPr id="32" name="Image 31"/>
          <p:cNvPicPr/>
          <p:nvPr/>
        </p:nvPicPr>
        <p:blipFill>
          <a:blip r:embed="rId3" cstate="print">
            <a:extLst>
              <a:ext uri="{28A0092B-C50C-407E-A947-70E740481C1C}">
                <a14:useLocalDpi xmlns:a14="http://schemas.microsoft.com/office/drawing/2010/main" val="0"/>
              </a:ext>
            </a:extLst>
          </a:blip>
          <a:srcRect l="40078" t="5313" r="40077" b="17875"/>
          <a:stretch>
            <a:fillRect/>
          </a:stretch>
        </p:blipFill>
        <p:spPr bwMode="auto">
          <a:xfrm>
            <a:off x="3976460" y="0"/>
            <a:ext cx="1143008" cy="1227942"/>
          </a:xfrm>
          <a:prstGeom prst="rect">
            <a:avLst/>
          </a:prstGeom>
          <a:noFill/>
          <a:ln>
            <a:noFill/>
          </a:ln>
        </p:spPr>
      </p:pic>
      <p:pic>
        <p:nvPicPr>
          <p:cNvPr id="9" name="Image 8" descr="cp_11-12-2020_10-33.png">
            <a:extLst>
              <a:ext uri="{FF2B5EF4-FFF2-40B4-BE49-F238E27FC236}">
                <a16:creationId xmlns:a16="http://schemas.microsoft.com/office/drawing/2014/main" id="{6292CE81-BC32-7548-A739-8134E7C4D21B}"/>
              </a:ext>
            </a:extLst>
          </p:cNvPr>
          <p:cNvPicPr>
            <a:picLocks noChangeAspect="1"/>
          </p:cNvPicPr>
          <p:nvPr/>
        </p:nvPicPr>
        <p:blipFill>
          <a:blip r:embed="rId4"/>
          <a:stretch>
            <a:fillRect/>
          </a:stretch>
        </p:blipFill>
        <p:spPr>
          <a:xfrm>
            <a:off x="7218458" y="5261079"/>
            <a:ext cx="1925542" cy="1596920"/>
          </a:xfrm>
          <a:prstGeom prst="rect">
            <a:avLst/>
          </a:prstGeom>
        </p:spPr>
      </p:pic>
      <p:sp>
        <p:nvSpPr>
          <p:cNvPr id="11" name="ZoneTexte 10">
            <a:extLst>
              <a:ext uri="{FF2B5EF4-FFF2-40B4-BE49-F238E27FC236}">
                <a16:creationId xmlns:a16="http://schemas.microsoft.com/office/drawing/2014/main" id="{E5B4675C-4345-6B40-867F-5A0CB337F375}"/>
              </a:ext>
            </a:extLst>
          </p:cNvPr>
          <p:cNvSpPr txBox="1"/>
          <p:nvPr/>
        </p:nvSpPr>
        <p:spPr>
          <a:xfrm>
            <a:off x="35496" y="3748970"/>
            <a:ext cx="9024937" cy="707886"/>
          </a:xfrm>
          <a:prstGeom prst="rect">
            <a:avLst/>
          </a:prstGeom>
          <a:noFill/>
        </p:spPr>
        <p:txBody>
          <a:bodyPr wrap="square" rtlCol="0">
            <a:spAutoFit/>
          </a:bodyPr>
          <a:lstStyle/>
          <a:p>
            <a:pPr algn="ctr"/>
            <a:r>
              <a:rPr lang="fr-MA" sz="2000" b="1" dirty="0">
                <a:solidFill>
                  <a:schemeClr val="accent2">
                    <a:lumMod val="75000"/>
                  </a:schemeClr>
                </a:solidFill>
                <a:ea typeface="Arial Unicode MS" panose="020B0604020202020204" pitchFamily="34" charset="-128"/>
                <a:cs typeface="Arial Unicode MS" panose="020B0604020202020204" pitchFamily="34" charset="-128"/>
              </a:rPr>
              <a:t>Budgétisation Sensible au Genre du Maroc :  </a:t>
            </a:r>
          </a:p>
          <a:p>
            <a:pPr algn="ctr"/>
            <a:r>
              <a:rPr lang="fr-MA" sz="2000" b="1" dirty="0">
                <a:solidFill>
                  <a:schemeClr val="accent2">
                    <a:lumMod val="75000"/>
                  </a:schemeClr>
                </a:solidFill>
                <a:ea typeface="Arial Unicode MS" panose="020B0604020202020204" pitchFamily="34" charset="-128"/>
                <a:cs typeface="Arial Unicode MS" panose="020B0604020202020204" pitchFamily="34" charset="-128"/>
              </a:rPr>
              <a:t>Focus sur le Rapport Budget Genre </a:t>
            </a:r>
            <a:endParaRPr lang="fr-FR" sz="2000" b="1" dirty="0">
              <a:solidFill>
                <a:schemeClr val="accent2">
                  <a:lumMod val="75000"/>
                </a:schemeClr>
              </a:solidFill>
              <a:ea typeface="Arial Unicode MS" panose="020B0604020202020204" pitchFamily="34" charset="-128"/>
              <a:cs typeface="Arial Unicode MS" panose="020B0604020202020204" pitchFamily="34" charset="-128"/>
            </a:endParaRPr>
          </a:p>
        </p:txBody>
      </p:sp>
      <p:pic>
        <p:nvPicPr>
          <p:cNvPr id="7" name="Image 6">
            <a:extLst>
              <a:ext uri="{FF2B5EF4-FFF2-40B4-BE49-F238E27FC236}">
                <a16:creationId xmlns:a16="http://schemas.microsoft.com/office/drawing/2014/main" id="{DA533A76-7FC0-A944-86B0-D72F98F1CF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01" y="6021288"/>
            <a:ext cx="1030150" cy="678711"/>
          </a:xfrm>
          <a:prstGeom prst="rect">
            <a:avLst/>
          </a:prstGeom>
          <a:noFill/>
          <a:ln>
            <a:noFill/>
          </a:ln>
        </p:spPr>
      </p:pic>
      <p:sp>
        <p:nvSpPr>
          <p:cNvPr id="8" name="Text Box 21">
            <a:extLst>
              <a:ext uri="{FF2B5EF4-FFF2-40B4-BE49-F238E27FC236}">
                <a16:creationId xmlns:a16="http://schemas.microsoft.com/office/drawing/2014/main" id="{AC4EB2A1-9DAF-F049-AADB-C301094B92AF}"/>
              </a:ext>
            </a:extLst>
          </p:cNvPr>
          <p:cNvSpPr txBox="1">
            <a:spLocks noChangeArrowheads="1"/>
          </p:cNvSpPr>
          <p:nvPr/>
        </p:nvSpPr>
        <p:spPr bwMode="auto">
          <a:xfrm>
            <a:off x="2051720" y="4882132"/>
            <a:ext cx="5112568" cy="1643212"/>
          </a:xfrm>
          <a:prstGeom prst="rect">
            <a:avLst/>
          </a:prstGeom>
          <a:noFill/>
          <a:ln>
            <a:noFill/>
          </a:ln>
          <a:effectLst>
            <a:prstShdw prst="shdw17" dist="17961" dir="2700000">
              <a:srgbClr val="958B94"/>
            </a:prstShdw>
          </a:effectLst>
          <a:extLst>
            <a:ext uri="{909E8E84-426E-40DD-AFC4-6F175D3DCCD1}">
              <a14:hiddenFill xmlns:a14="http://schemas.microsoft.com/office/drawing/2010/main">
                <a:solidFill>
                  <a:srgbClr val="F9E7F6"/>
                </a:solidFill>
              </a14:hiddenFill>
            </a:ext>
            <a:ext uri="{91240B29-F687-4F45-9708-019B960494DF}">
              <a14:hiddenLine xmlns:a14="http://schemas.microsoft.com/office/drawing/2010/main" w="9525" algn="ctr">
                <a:solidFill>
                  <a:srgbClr val="0066FF"/>
                </a:solidFill>
                <a:miter lim="800000"/>
                <a:headEnd/>
                <a:tailEnd/>
              </a14:hiddenLine>
            </a:ext>
          </a:extLst>
        </p:spPr>
        <p:txBody>
          <a:bodyPr wrap="square" lIns="0" tIns="46800" rIns="36000" bIns="10800">
            <a:spAutoFit/>
          </a:bodyPr>
          <a:lstStyle>
            <a:lvl1pPr marL="84138" indent="4763" eaLnBrk="0" hangingPunct="0">
              <a:tabLst>
                <a:tab pos="439738" algn="l"/>
                <a:tab pos="536575" algn="l"/>
                <a:tab pos="711200" algn="l"/>
              </a:tabLst>
              <a:defRPr sz="2800">
                <a:solidFill>
                  <a:srgbClr val="0000CC"/>
                </a:solidFill>
                <a:latin typeface="Verdana" pitchFamily="34" charset="0"/>
                <a:ea typeface="SimSun" pitchFamily="2" charset="-122"/>
              </a:defRPr>
            </a:lvl1pPr>
            <a:lvl2pPr marL="742950" indent="-285750" eaLnBrk="0" hangingPunct="0">
              <a:tabLst>
                <a:tab pos="439738" algn="l"/>
                <a:tab pos="536575" algn="l"/>
                <a:tab pos="711200" algn="l"/>
              </a:tabLst>
              <a:defRPr sz="2800">
                <a:solidFill>
                  <a:srgbClr val="0000CC"/>
                </a:solidFill>
                <a:latin typeface="Verdana" pitchFamily="34" charset="0"/>
                <a:ea typeface="SimSun" pitchFamily="2" charset="-122"/>
              </a:defRPr>
            </a:lvl2pPr>
            <a:lvl3pPr marL="1143000" indent="-228600" eaLnBrk="0" hangingPunct="0">
              <a:tabLst>
                <a:tab pos="439738" algn="l"/>
                <a:tab pos="536575" algn="l"/>
                <a:tab pos="711200" algn="l"/>
              </a:tabLst>
              <a:defRPr sz="2800">
                <a:solidFill>
                  <a:srgbClr val="0000CC"/>
                </a:solidFill>
                <a:latin typeface="Verdana" pitchFamily="34" charset="0"/>
                <a:ea typeface="SimSun" pitchFamily="2" charset="-122"/>
              </a:defRPr>
            </a:lvl3pPr>
            <a:lvl4pPr marL="1600200" indent="-228600" eaLnBrk="0" hangingPunct="0">
              <a:tabLst>
                <a:tab pos="439738" algn="l"/>
                <a:tab pos="536575" algn="l"/>
                <a:tab pos="711200" algn="l"/>
              </a:tabLst>
              <a:defRPr sz="2800">
                <a:solidFill>
                  <a:srgbClr val="0000CC"/>
                </a:solidFill>
                <a:latin typeface="Verdana" pitchFamily="34" charset="0"/>
                <a:ea typeface="SimSun" pitchFamily="2" charset="-122"/>
              </a:defRPr>
            </a:lvl4pPr>
            <a:lvl5pPr marL="2057400" indent="-228600" eaLnBrk="0" hangingPunct="0">
              <a:tabLst>
                <a:tab pos="439738" algn="l"/>
                <a:tab pos="536575" algn="l"/>
                <a:tab pos="711200" algn="l"/>
              </a:tabLst>
              <a:defRPr sz="2800">
                <a:solidFill>
                  <a:srgbClr val="0000CC"/>
                </a:solidFill>
                <a:latin typeface="Verdana" pitchFamily="34" charset="0"/>
                <a:ea typeface="SimSun" pitchFamily="2" charset="-122"/>
              </a:defRPr>
            </a:lvl5pPr>
            <a:lvl6pPr marL="25146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6pPr>
            <a:lvl7pPr marL="29718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7pPr>
            <a:lvl8pPr marL="34290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8pPr>
            <a:lvl9pPr marL="38862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9pPr>
          </a:lstStyle>
          <a:p>
            <a:pPr algn="ctr" eaLnBrk="1" hangingPunct="1">
              <a:spcBef>
                <a:spcPct val="50000"/>
              </a:spcBef>
            </a:pPr>
            <a:r>
              <a:rPr lang="fr-FR" sz="1600" b="1" i="1" u="sng" dirty="0">
                <a:solidFill>
                  <a:schemeClr val="accent5">
                    <a:lumMod val="50000"/>
                  </a:schemeClr>
                </a:solidFill>
                <a:latin typeface="Arial Narrow" panose="020B0606020202030204" pitchFamily="34" charset="0"/>
              </a:rPr>
              <a:t>Mme Hajar BEN AMEUR</a:t>
            </a:r>
          </a:p>
          <a:p>
            <a:pPr marL="0" algn="ctr" eaLnBrk="1" hangingPunct="1"/>
            <a:endParaRPr lang="fr-FR" sz="700" b="1" dirty="0">
              <a:solidFill>
                <a:schemeClr val="accent5">
                  <a:lumMod val="50000"/>
                </a:schemeClr>
              </a:solidFill>
              <a:latin typeface="Arial Narrow" panose="020B0606020202030204" pitchFamily="34" charset="0"/>
            </a:endParaRPr>
          </a:p>
          <a:p>
            <a:pPr algn="ctr" eaLnBrk="1" hangingPunct="1">
              <a:spcBef>
                <a:spcPts val="0"/>
              </a:spcBef>
            </a:pPr>
            <a:r>
              <a:rPr lang="fr-FR" sz="1600" b="1" dirty="0">
                <a:solidFill>
                  <a:srgbClr val="002060"/>
                </a:solidFill>
                <a:latin typeface="Arial Narrow" panose="020B0606020202030204" pitchFamily="34" charset="0"/>
              </a:rPr>
              <a:t>Responsable du Suivi de la Performance Budgétaire et de la Budgétisation Sensible au Genre  </a:t>
            </a:r>
          </a:p>
          <a:p>
            <a:pPr algn="ctr" eaLnBrk="1" hangingPunct="1">
              <a:spcBef>
                <a:spcPts val="0"/>
              </a:spcBef>
            </a:pPr>
            <a:endParaRPr lang="fr-FR" sz="1600" b="1" cap="small" dirty="0">
              <a:solidFill>
                <a:srgbClr val="002060"/>
              </a:solidFill>
              <a:latin typeface="Arial Narrow" panose="020B0606020202030204" pitchFamily="34" charset="0"/>
            </a:endParaRPr>
          </a:p>
          <a:p>
            <a:pPr algn="ctr" eaLnBrk="1" hangingPunct="1">
              <a:spcBef>
                <a:spcPts val="0"/>
              </a:spcBef>
            </a:pPr>
            <a:r>
              <a:rPr lang="fr-FR" sz="1600" b="1" i="1" cap="small" dirty="0">
                <a:solidFill>
                  <a:srgbClr val="002060"/>
                </a:solidFill>
                <a:latin typeface="Arial Narrow" panose="020B0606020202030204" pitchFamily="34" charset="0"/>
              </a:rPr>
              <a:t>Ministère chargé des Finances</a:t>
            </a:r>
          </a:p>
          <a:p>
            <a:pPr algn="ctr" eaLnBrk="1" hangingPunct="1">
              <a:spcBef>
                <a:spcPts val="0"/>
              </a:spcBef>
            </a:pPr>
            <a:r>
              <a:rPr lang="fr-FR" sz="1600" b="1" i="1" cap="small" dirty="0">
                <a:solidFill>
                  <a:srgbClr val="002060"/>
                </a:solidFill>
                <a:latin typeface="Arial Narrow" panose="020B0606020202030204" pitchFamily="34" charset="0"/>
              </a:rPr>
              <a:t>Centre d’Excellence pour la </a:t>
            </a:r>
            <a:r>
              <a:rPr lang="fr-FR" sz="1600" b="1" i="1" dirty="0">
                <a:solidFill>
                  <a:srgbClr val="002060"/>
                </a:solidFill>
                <a:latin typeface="Arial Narrow" panose="020B0606020202030204" pitchFamily="34" charset="0"/>
              </a:rPr>
              <a:t>Budgétisation Sensible au Genre </a:t>
            </a:r>
            <a:endParaRPr lang="fr-FR" sz="1600" b="1" i="1" cap="small"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382504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Le RBG : Principaux défis persistants</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10</a:t>
            </a:fld>
            <a:endParaRPr lang="fr-BE" b="1" dirty="0">
              <a:latin typeface="Arial Narrow" panose="020B0606020202030204" pitchFamily="34" charset="0"/>
            </a:endParaRPr>
          </a:p>
        </p:txBody>
      </p:sp>
      <p:grpSp>
        <p:nvGrpSpPr>
          <p:cNvPr id="9" name="Group 3">
            <a:extLst>
              <a:ext uri="{FF2B5EF4-FFF2-40B4-BE49-F238E27FC236}">
                <a16:creationId xmlns:a16="http://schemas.microsoft.com/office/drawing/2014/main" id="{70AB0A21-DF4C-0749-9A70-3332245633D6}"/>
              </a:ext>
            </a:extLst>
          </p:cNvPr>
          <p:cNvGrpSpPr/>
          <p:nvPr/>
        </p:nvGrpSpPr>
        <p:grpSpPr>
          <a:xfrm>
            <a:off x="107504" y="3042302"/>
            <a:ext cx="2568516" cy="1273103"/>
            <a:chOff x="288917" y="3503659"/>
            <a:chExt cx="2743200" cy="924037"/>
          </a:xfrm>
          <a:solidFill>
            <a:schemeClr val="tx2">
              <a:lumMod val="40000"/>
              <a:lumOff val="60000"/>
            </a:schemeClr>
          </a:solidFill>
        </p:grpSpPr>
        <p:sp>
          <p:nvSpPr>
            <p:cNvPr id="10" name="Rounded Rectangle 4">
              <a:extLst>
                <a:ext uri="{FF2B5EF4-FFF2-40B4-BE49-F238E27FC236}">
                  <a16:creationId xmlns:a16="http://schemas.microsoft.com/office/drawing/2014/main" id="{A003DD87-0208-B44C-A646-D77D8F50CB0A}"/>
                </a:ext>
              </a:extLst>
            </p:cNvPr>
            <p:cNvSpPr/>
            <p:nvPr/>
          </p:nvSpPr>
          <p:spPr>
            <a:xfrm>
              <a:off x="288917" y="3654188"/>
              <a:ext cx="2743200" cy="773508"/>
            </a:xfrm>
            <a:prstGeom prst="roundRect">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sp>
          <p:nvSpPr>
            <p:cNvPr id="11" name="Content Placeholder 2">
              <a:extLst>
                <a:ext uri="{FF2B5EF4-FFF2-40B4-BE49-F238E27FC236}">
                  <a16:creationId xmlns:a16="http://schemas.microsoft.com/office/drawing/2014/main" id="{FEEE5BE0-57E4-1947-81B0-52E26F78E0C3}"/>
                </a:ext>
              </a:extLst>
            </p:cNvPr>
            <p:cNvSpPr txBox="1">
              <a:spLocks/>
            </p:cNvSpPr>
            <p:nvPr/>
          </p:nvSpPr>
          <p:spPr>
            <a:xfrm>
              <a:off x="397486" y="3678831"/>
              <a:ext cx="2195522" cy="463833"/>
            </a:xfrm>
            <a:prstGeom prst="rect">
              <a:avLst/>
            </a:prstGeom>
            <a:grpFill/>
          </p:spPr>
          <p:txBody>
            <a:bodyPr vert="horz" lIns="121920" tIns="60960" rIns="121920" bIns="60960" rtlCol="0">
              <a:noAutofit/>
            </a:bodyPr>
            <a:lstStyle>
              <a:defPPr>
                <a:defRPr lang="fr-FR"/>
              </a:defPPr>
              <a:lvl1pPr marL="0" indent="0" defTabSz="914400" eaLnBrk="1" latinLnBrk="0" hangingPunct="1">
                <a:spcBef>
                  <a:spcPct val="20000"/>
                </a:spcBef>
                <a:buFont typeface="Arial" pitchFamily="34" charset="0"/>
                <a:buNone/>
                <a:defRPr sz="1600" b="1">
                  <a:solidFill>
                    <a:schemeClr val="tx2"/>
                  </a:solidFill>
                  <a:latin typeface="Candara" panose="020E0502030303020204" pitchFamily="34" charset="0"/>
                  <a:cs typeface="+mn-cs"/>
                </a:defRPr>
              </a:lvl1pPr>
              <a:lvl2pPr marL="742950" indent="-285750" defTabSz="914400" eaLnBrk="1" latinLnBrk="0" hangingPunct="1">
                <a:spcBef>
                  <a:spcPct val="20000"/>
                </a:spcBef>
                <a:buFont typeface="Arial" pitchFamily="34" charset="0"/>
                <a:buChar char="–"/>
                <a:defRPr sz="1200">
                  <a:solidFill>
                    <a:schemeClr val="bg1">
                      <a:lumMod val="65000"/>
                    </a:schemeClr>
                  </a:solidFill>
                  <a:latin typeface="+mn-lt"/>
                  <a:cs typeface="+mn-cs"/>
                </a:defRPr>
              </a:lvl2pPr>
              <a:lvl3pPr marL="1143000" indent="-228600" defTabSz="914400" eaLnBrk="1" latinLnBrk="0" hangingPunct="1">
                <a:spcBef>
                  <a:spcPct val="20000"/>
                </a:spcBef>
                <a:buFont typeface="Arial" pitchFamily="34" charset="0"/>
                <a:buChar char="•"/>
                <a:defRPr sz="1100">
                  <a:solidFill>
                    <a:schemeClr val="bg1">
                      <a:lumMod val="65000"/>
                    </a:schemeClr>
                  </a:solidFill>
                  <a:latin typeface="+mn-lt"/>
                  <a:cs typeface="+mn-cs"/>
                </a:defRPr>
              </a:lvl3pPr>
              <a:lvl4pPr marL="16002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4pPr>
              <a:lvl5pPr marL="20574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5pPr>
              <a:lvl6pPr marL="2514600" indent="-228600" defTabSz="914400">
                <a:spcBef>
                  <a:spcPct val="20000"/>
                </a:spcBef>
                <a:buFont typeface="Arial" pitchFamily="34" charset="0"/>
                <a:buChar char="•"/>
                <a:defRPr sz="2000">
                  <a:latin typeface="+mn-lt"/>
                  <a:cs typeface="+mn-cs"/>
                </a:defRPr>
              </a:lvl6pPr>
              <a:lvl7pPr marL="2971800" indent="-228600" defTabSz="914400">
                <a:spcBef>
                  <a:spcPct val="20000"/>
                </a:spcBef>
                <a:buFont typeface="Arial" pitchFamily="34" charset="0"/>
                <a:buChar char="•"/>
                <a:defRPr sz="2000">
                  <a:latin typeface="+mn-lt"/>
                  <a:cs typeface="+mn-cs"/>
                </a:defRPr>
              </a:lvl7pPr>
              <a:lvl8pPr marL="3429000" indent="-228600" defTabSz="914400">
                <a:spcBef>
                  <a:spcPct val="20000"/>
                </a:spcBef>
                <a:buFont typeface="Arial" pitchFamily="34" charset="0"/>
                <a:buChar char="•"/>
                <a:defRPr sz="2000">
                  <a:latin typeface="+mn-lt"/>
                  <a:cs typeface="+mn-cs"/>
                </a:defRPr>
              </a:lvl8pPr>
              <a:lvl9pPr marL="3886200" indent="-228600" defTabSz="914400">
                <a:spcBef>
                  <a:spcPct val="20000"/>
                </a:spcBef>
                <a:buFont typeface="Arial" pitchFamily="34" charset="0"/>
                <a:buChar char="•"/>
                <a:defRPr sz="2000">
                  <a:latin typeface="+mn-lt"/>
                  <a:cs typeface="+mn-cs"/>
                </a:defRPr>
              </a:lvl9pPr>
            </a:lstStyle>
            <a:p>
              <a:pPr lvl="0" algn="just" fontAlgn="base">
                <a:spcAft>
                  <a:spcPct val="0"/>
                </a:spcAft>
              </a:pPr>
              <a:r>
                <a:rPr lang="fr-FR" sz="1500" u="sng" kern="0" dirty="0">
                  <a:solidFill>
                    <a:schemeClr val="accent4">
                      <a:lumMod val="50000"/>
                    </a:schemeClr>
                  </a:solidFill>
                </a:rPr>
                <a:t>Une compréhension commune de la BSG à renforcer</a:t>
              </a:r>
            </a:p>
          </p:txBody>
        </p:sp>
        <p:sp>
          <p:nvSpPr>
            <p:cNvPr id="12" name="Isosceles Triangle 6">
              <a:extLst>
                <a:ext uri="{FF2B5EF4-FFF2-40B4-BE49-F238E27FC236}">
                  <a16:creationId xmlns:a16="http://schemas.microsoft.com/office/drawing/2014/main" id="{1586EEA5-90BE-9341-A529-457D89922317}"/>
                </a:ext>
              </a:extLst>
            </p:cNvPr>
            <p:cNvSpPr/>
            <p:nvPr/>
          </p:nvSpPr>
          <p:spPr>
            <a:xfrm>
              <a:off x="1484937" y="3503659"/>
              <a:ext cx="203200" cy="175172"/>
            </a:xfrm>
            <a:prstGeom prst="triangle">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grpSp>
      <p:grpSp>
        <p:nvGrpSpPr>
          <p:cNvPr id="13" name="Group 7">
            <a:extLst>
              <a:ext uri="{FF2B5EF4-FFF2-40B4-BE49-F238E27FC236}">
                <a16:creationId xmlns:a16="http://schemas.microsoft.com/office/drawing/2014/main" id="{FD1EE37A-8081-714F-96E0-9544C09BFF0F}"/>
              </a:ext>
            </a:extLst>
          </p:cNvPr>
          <p:cNvGrpSpPr/>
          <p:nvPr/>
        </p:nvGrpSpPr>
        <p:grpSpPr>
          <a:xfrm>
            <a:off x="2698093" y="3226972"/>
            <a:ext cx="2810011" cy="1316515"/>
            <a:chOff x="3567527" y="3703235"/>
            <a:chExt cx="2743200" cy="921028"/>
          </a:xfrm>
          <a:solidFill>
            <a:schemeClr val="tx2">
              <a:lumMod val="40000"/>
              <a:lumOff val="60000"/>
            </a:schemeClr>
          </a:solidFill>
        </p:grpSpPr>
        <p:sp>
          <p:nvSpPr>
            <p:cNvPr id="14" name="Rounded Rectangle 8">
              <a:extLst>
                <a:ext uri="{FF2B5EF4-FFF2-40B4-BE49-F238E27FC236}">
                  <a16:creationId xmlns:a16="http://schemas.microsoft.com/office/drawing/2014/main" id="{CCCB14B3-4BD0-C84F-89C8-3A51C9910B32}"/>
                </a:ext>
              </a:extLst>
            </p:cNvPr>
            <p:cNvSpPr/>
            <p:nvPr/>
          </p:nvSpPr>
          <p:spPr>
            <a:xfrm>
              <a:off x="3567527" y="3703235"/>
              <a:ext cx="2743200" cy="745566"/>
            </a:xfrm>
            <a:prstGeom prst="round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sp>
          <p:nvSpPr>
            <p:cNvPr id="15" name="Content Placeholder 2">
              <a:extLst>
                <a:ext uri="{FF2B5EF4-FFF2-40B4-BE49-F238E27FC236}">
                  <a16:creationId xmlns:a16="http://schemas.microsoft.com/office/drawing/2014/main" id="{81B847A4-7810-4746-B06F-4C8E8A78EB9D}"/>
                </a:ext>
              </a:extLst>
            </p:cNvPr>
            <p:cNvSpPr txBox="1">
              <a:spLocks/>
            </p:cNvSpPr>
            <p:nvPr/>
          </p:nvSpPr>
          <p:spPr>
            <a:xfrm>
              <a:off x="3617787" y="3733789"/>
              <a:ext cx="2533329" cy="536857"/>
            </a:xfrm>
            <a:prstGeom prst="rect">
              <a:avLst/>
            </a:prstGeom>
            <a:grpFill/>
          </p:spPr>
          <p:txBody>
            <a:bodyPr vert="horz" lIns="121920" tIns="60960" rIns="121920" bIns="60960" rtlCol="0">
              <a:noAutofit/>
            </a:bodyPr>
            <a:lstStyle>
              <a:defPPr>
                <a:defRPr lang="fr-FR"/>
              </a:defPPr>
              <a:lvl1pPr marL="0" indent="0" defTabSz="914400" eaLnBrk="1" latinLnBrk="0" hangingPunct="1">
                <a:spcBef>
                  <a:spcPct val="20000"/>
                </a:spcBef>
                <a:buFont typeface="Arial" pitchFamily="34" charset="0"/>
                <a:buNone/>
                <a:defRPr sz="1600" b="1">
                  <a:solidFill>
                    <a:schemeClr val="tx2"/>
                  </a:solidFill>
                  <a:latin typeface="Candara" panose="020E0502030303020204" pitchFamily="34" charset="0"/>
                  <a:cs typeface="+mn-cs"/>
                </a:defRPr>
              </a:lvl1pPr>
              <a:lvl2pPr marL="742950" indent="-285750" defTabSz="914400" eaLnBrk="1" latinLnBrk="0" hangingPunct="1">
                <a:spcBef>
                  <a:spcPct val="20000"/>
                </a:spcBef>
                <a:buFont typeface="Arial" pitchFamily="34" charset="0"/>
                <a:buChar char="–"/>
                <a:defRPr sz="1200">
                  <a:solidFill>
                    <a:schemeClr val="bg1">
                      <a:lumMod val="65000"/>
                    </a:schemeClr>
                  </a:solidFill>
                  <a:latin typeface="+mn-lt"/>
                  <a:cs typeface="+mn-cs"/>
                </a:defRPr>
              </a:lvl2pPr>
              <a:lvl3pPr marL="1143000" indent="-228600" defTabSz="914400" eaLnBrk="1" latinLnBrk="0" hangingPunct="1">
                <a:spcBef>
                  <a:spcPct val="20000"/>
                </a:spcBef>
                <a:buFont typeface="Arial" pitchFamily="34" charset="0"/>
                <a:buChar char="•"/>
                <a:defRPr sz="1100">
                  <a:solidFill>
                    <a:schemeClr val="bg1">
                      <a:lumMod val="65000"/>
                    </a:schemeClr>
                  </a:solidFill>
                  <a:latin typeface="+mn-lt"/>
                  <a:cs typeface="+mn-cs"/>
                </a:defRPr>
              </a:lvl3pPr>
              <a:lvl4pPr marL="16002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4pPr>
              <a:lvl5pPr marL="20574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5pPr>
              <a:lvl6pPr marL="2514600" indent="-228600" defTabSz="914400">
                <a:spcBef>
                  <a:spcPct val="20000"/>
                </a:spcBef>
                <a:buFont typeface="Arial" pitchFamily="34" charset="0"/>
                <a:buChar char="•"/>
                <a:defRPr sz="2000">
                  <a:latin typeface="+mn-lt"/>
                  <a:cs typeface="+mn-cs"/>
                </a:defRPr>
              </a:lvl6pPr>
              <a:lvl7pPr marL="2971800" indent="-228600" defTabSz="914400">
                <a:spcBef>
                  <a:spcPct val="20000"/>
                </a:spcBef>
                <a:buFont typeface="Arial" pitchFamily="34" charset="0"/>
                <a:buChar char="•"/>
                <a:defRPr sz="2000">
                  <a:latin typeface="+mn-lt"/>
                  <a:cs typeface="+mn-cs"/>
                </a:defRPr>
              </a:lvl7pPr>
              <a:lvl8pPr marL="3429000" indent="-228600" defTabSz="914400">
                <a:spcBef>
                  <a:spcPct val="20000"/>
                </a:spcBef>
                <a:buFont typeface="Arial" pitchFamily="34" charset="0"/>
                <a:buChar char="•"/>
                <a:defRPr sz="2000">
                  <a:latin typeface="+mn-lt"/>
                  <a:cs typeface="+mn-cs"/>
                </a:defRPr>
              </a:lvl8pPr>
              <a:lvl9pPr marL="3886200" indent="-228600" defTabSz="914400">
                <a:spcBef>
                  <a:spcPct val="20000"/>
                </a:spcBef>
                <a:buFont typeface="Arial" pitchFamily="34" charset="0"/>
                <a:buChar char="•"/>
                <a:defRPr sz="2000">
                  <a:latin typeface="+mn-lt"/>
                  <a:cs typeface="+mn-cs"/>
                </a:defRPr>
              </a:lvl9pPr>
            </a:lstStyle>
            <a:p>
              <a:pPr lvl="0" algn="ctr" fontAlgn="base">
                <a:spcAft>
                  <a:spcPct val="0"/>
                </a:spcAft>
              </a:pPr>
              <a:r>
                <a:rPr lang="fr-FR" sz="1500" kern="0" dirty="0">
                  <a:solidFill>
                    <a:schemeClr val="accent4">
                      <a:lumMod val="50000"/>
                    </a:schemeClr>
                  </a:solidFill>
                  <a:hlinkClick r:id="" action="ppaction://noaction">
                    <a:extLst>
                      <a:ext uri="{A12FA001-AC4F-418D-AE19-62706E023703}">
                        <ahyp:hlinkClr xmlns:ahyp="http://schemas.microsoft.com/office/drawing/2018/hyperlinkcolor" val="tx"/>
                      </a:ext>
                    </a:extLst>
                  </a:hlinkClick>
                </a:rPr>
                <a:t>Un recours aux analyses genre </a:t>
              </a:r>
              <a:r>
                <a:rPr lang="fr-FR" sz="1500" u="sng" kern="0" dirty="0">
                  <a:solidFill>
                    <a:schemeClr val="accent4">
                      <a:lumMod val="50000"/>
                    </a:schemeClr>
                  </a:solidFill>
                  <a:hlinkClick r:id="" action="ppaction://noaction">
                    <a:extLst>
                      <a:ext uri="{A12FA001-AC4F-418D-AE19-62706E023703}">
                        <ahyp:hlinkClr xmlns:ahyp="http://schemas.microsoft.com/office/drawing/2018/hyperlinkcolor" val="tx"/>
                      </a:ext>
                    </a:extLst>
                  </a:hlinkClick>
                </a:rPr>
                <a:t>sectorielle</a:t>
              </a:r>
              <a:r>
                <a:rPr lang="fr-FR" sz="1500" u="sng" kern="0" dirty="0">
                  <a:solidFill>
                    <a:schemeClr val="accent4">
                      <a:lumMod val="50000"/>
                    </a:schemeClr>
                  </a:solidFill>
                </a:rPr>
                <a:t>s à systématiser</a:t>
              </a:r>
            </a:p>
          </p:txBody>
        </p:sp>
        <p:sp>
          <p:nvSpPr>
            <p:cNvPr id="16" name="Isosceles Triangle 10">
              <a:extLst>
                <a:ext uri="{FF2B5EF4-FFF2-40B4-BE49-F238E27FC236}">
                  <a16:creationId xmlns:a16="http://schemas.microsoft.com/office/drawing/2014/main" id="{5B454869-0AED-7048-BDB2-A17A49FE9E23}"/>
                </a:ext>
              </a:extLst>
            </p:cNvPr>
            <p:cNvSpPr/>
            <p:nvPr/>
          </p:nvSpPr>
          <p:spPr>
            <a:xfrm flipV="1">
              <a:off x="4764216" y="4449091"/>
              <a:ext cx="203200" cy="175172"/>
            </a:xfrm>
            <a:prstGeom prst="triangle">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grpSp>
      <p:grpSp>
        <p:nvGrpSpPr>
          <p:cNvPr id="17" name="Group 11">
            <a:extLst>
              <a:ext uri="{FF2B5EF4-FFF2-40B4-BE49-F238E27FC236}">
                <a16:creationId xmlns:a16="http://schemas.microsoft.com/office/drawing/2014/main" id="{8835F16C-F871-E142-8BE9-D93E8BB3A4B6}"/>
              </a:ext>
            </a:extLst>
          </p:cNvPr>
          <p:cNvGrpSpPr/>
          <p:nvPr/>
        </p:nvGrpSpPr>
        <p:grpSpPr>
          <a:xfrm>
            <a:off x="5540224" y="2962586"/>
            <a:ext cx="3568280" cy="1312751"/>
            <a:chOff x="6039794" y="3515527"/>
            <a:chExt cx="3463280" cy="918396"/>
          </a:xfrm>
          <a:solidFill>
            <a:schemeClr val="tx2">
              <a:lumMod val="40000"/>
              <a:lumOff val="60000"/>
            </a:schemeClr>
          </a:solidFill>
        </p:grpSpPr>
        <p:sp>
          <p:nvSpPr>
            <p:cNvPr id="18" name="Rounded Rectangle 12">
              <a:extLst>
                <a:ext uri="{FF2B5EF4-FFF2-40B4-BE49-F238E27FC236}">
                  <a16:creationId xmlns:a16="http://schemas.microsoft.com/office/drawing/2014/main" id="{5F277F89-F74C-6B4E-800C-59057805B646}"/>
                </a:ext>
              </a:extLst>
            </p:cNvPr>
            <p:cNvSpPr/>
            <p:nvPr/>
          </p:nvSpPr>
          <p:spPr>
            <a:xfrm>
              <a:off x="6039794" y="3688356"/>
              <a:ext cx="3463280" cy="745567"/>
            </a:xfrm>
            <a:prstGeom prst="roundRect">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sp>
          <p:nvSpPr>
            <p:cNvPr id="19" name="Content Placeholder 2">
              <a:extLst>
                <a:ext uri="{FF2B5EF4-FFF2-40B4-BE49-F238E27FC236}">
                  <a16:creationId xmlns:a16="http://schemas.microsoft.com/office/drawing/2014/main" id="{DD3C5F42-99B8-C54E-886F-45FAEA97264B}"/>
                </a:ext>
              </a:extLst>
            </p:cNvPr>
            <p:cNvSpPr txBox="1">
              <a:spLocks/>
            </p:cNvSpPr>
            <p:nvPr/>
          </p:nvSpPr>
          <p:spPr>
            <a:xfrm>
              <a:off x="6216383" y="3690694"/>
              <a:ext cx="3286691" cy="448737"/>
            </a:xfrm>
            <a:prstGeom prst="rect">
              <a:avLst/>
            </a:prstGeom>
            <a:grpFill/>
          </p:spPr>
          <p:txBody>
            <a:bodyPr vert="horz" lIns="121920" tIns="60960" rIns="121920" bIns="60960" rtlCol="0">
              <a:noAutofit/>
            </a:bodyPr>
            <a:lstStyle>
              <a:defPPr>
                <a:defRPr lang="fr-FR"/>
              </a:defPPr>
              <a:lvl1pPr marL="0" indent="0" defTabSz="914400" eaLnBrk="1" latinLnBrk="0" hangingPunct="1">
                <a:spcBef>
                  <a:spcPct val="20000"/>
                </a:spcBef>
                <a:buFont typeface="Arial" pitchFamily="34" charset="0"/>
                <a:buNone/>
                <a:defRPr sz="1600" b="1">
                  <a:solidFill>
                    <a:schemeClr val="tx2"/>
                  </a:solidFill>
                  <a:latin typeface="Candara" panose="020E0502030303020204" pitchFamily="34" charset="0"/>
                  <a:cs typeface="+mn-cs"/>
                </a:defRPr>
              </a:lvl1pPr>
              <a:lvl2pPr marL="742950" indent="-285750" defTabSz="914400" eaLnBrk="1" latinLnBrk="0" hangingPunct="1">
                <a:spcBef>
                  <a:spcPct val="20000"/>
                </a:spcBef>
                <a:buFont typeface="Arial" pitchFamily="34" charset="0"/>
                <a:buChar char="–"/>
                <a:defRPr sz="1200">
                  <a:solidFill>
                    <a:schemeClr val="bg1">
                      <a:lumMod val="65000"/>
                    </a:schemeClr>
                  </a:solidFill>
                  <a:latin typeface="+mn-lt"/>
                  <a:cs typeface="+mn-cs"/>
                </a:defRPr>
              </a:lvl2pPr>
              <a:lvl3pPr marL="1143000" indent="-228600" defTabSz="914400" eaLnBrk="1" latinLnBrk="0" hangingPunct="1">
                <a:spcBef>
                  <a:spcPct val="20000"/>
                </a:spcBef>
                <a:buFont typeface="Arial" pitchFamily="34" charset="0"/>
                <a:buChar char="•"/>
                <a:defRPr sz="1100">
                  <a:solidFill>
                    <a:schemeClr val="bg1">
                      <a:lumMod val="65000"/>
                    </a:schemeClr>
                  </a:solidFill>
                  <a:latin typeface="+mn-lt"/>
                  <a:cs typeface="+mn-cs"/>
                </a:defRPr>
              </a:lvl3pPr>
              <a:lvl4pPr marL="16002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4pPr>
              <a:lvl5pPr marL="20574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5pPr>
              <a:lvl6pPr marL="2514600" indent="-228600" defTabSz="914400">
                <a:spcBef>
                  <a:spcPct val="20000"/>
                </a:spcBef>
                <a:buFont typeface="Arial" pitchFamily="34" charset="0"/>
                <a:buChar char="•"/>
                <a:defRPr sz="2000">
                  <a:latin typeface="+mn-lt"/>
                  <a:cs typeface="+mn-cs"/>
                </a:defRPr>
              </a:lvl6pPr>
              <a:lvl7pPr marL="2971800" indent="-228600" defTabSz="914400">
                <a:spcBef>
                  <a:spcPct val="20000"/>
                </a:spcBef>
                <a:buFont typeface="Arial" pitchFamily="34" charset="0"/>
                <a:buChar char="•"/>
                <a:defRPr sz="2000">
                  <a:latin typeface="+mn-lt"/>
                  <a:cs typeface="+mn-cs"/>
                </a:defRPr>
              </a:lvl7pPr>
              <a:lvl8pPr marL="3429000" indent="-228600" defTabSz="914400">
                <a:spcBef>
                  <a:spcPct val="20000"/>
                </a:spcBef>
                <a:buFont typeface="Arial" pitchFamily="34" charset="0"/>
                <a:buChar char="•"/>
                <a:defRPr sz="2000">
                  <a:latin typeface="+mn-lt"/>
                  <a:cs typeface="+mn-cs"/>
                </a:defRPr>
              </a:lvl8pPr>
              <a:lvl9pPr marL="3886200" indent="-228600" defTabSz="914400">
                <a:spcBef>
                  <a:spcPct val="20000"/>
                </a:spcBef>
                <a:buFont typeface="Arial" pitchFamily="34" charset="0"/>
                <a:buChar char="•"/>
                <a:defRPr sz="2000">
                  <a:latin typeface="+mn-lt"/>
                  <a:cs typeface="+mn-cs"/>
                </a:defRPr>
              </a:lvl9pPr>
            </a:lstStyle>
            <a:p>
              <a:pPr lvl="0" algn="ctr" fontAlgn="base">
                <a:spcAft>
                  <a:spcPct val="0"/>
                </a:spcAft>
              </a:pPr>
              <a:r>
                <a:rPr lang="fr-FR" sz="1500" kern="0" dirty="0">
                  <a:solidFill>
                    <a:schemeClr val="accent4">
                      <a:lumMod val="50000"/>
                    </a:schemeClr>
                  </a:solidFill>
                  <a:hlinkClick r:id="" action="ppaction://noaction">
                    <a:extLst>
                      <a:ext uri="{A12FA001-AC4F-418D-AE19-62706E023703}">
                        <ahyp:hlinkClr xmlns:ahyp="http://schemas.microsoft.com/office/drawing/2018/hyperlinkcolor" val="tx"/>
                      </a:ext>
                    </a:extLst>
                  </a:hlinkClick>
                </a:rPr>
                <a:t>Une adoption d’un processus «descendant et ascendant » pour la gendérisation des chaînes de résultats</a:t>
              </a:r>
              <a:r>
                <a:rPr lang="fr-FR" sz="1500" kern="0" dirty="0">
                  <a:solidFill>
                    <a:schemeClr val="accent4">
                      <a:lumMod val="50000"/>
                    </a:schemeClr>
                  </a:solidFill>
                </a:rPr>
                <a:t> à consacrer</a:t>
              </a:r>
            </a:p>
          </p:txBody>
        </p:sp>
        <p:sp>
          <p:nvSpPr>
            <p:cNvPr id="20" name="Isosceles Triangle 14">
              <a:extLst>
                <a:ext uri="{FF2B5EF4-FFF2-40B4-BE49-F238E27FC236}">
                  <a16:creationId xmlns:a16="http://schemas.microsoft.com/office/drawing/2014/main" id="{E55BFFA9-DAA3-6049-BCC4-FA25AFCDBD68}"/>
                </a:ext>
              </a:extLst>
            </p:cNvPr>
            <p:cNvSpPr/>
            <p:nvPr/>
          </p:nvSpPr>
          <p:spPr>
            <a:xfrm>
              <a:off x="7225327" y="3515527"/>
              <a:ext cx="203200" cy="175172"/>
            </a:xfrm>
            <a:prstGeom prst="triangle">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grpSp>
      <p:cxnSp>
        <p:nvCxnSpPr>
          <p:cNvPr id="21" name="Straight Connector 15">
            <a:extLst>
              <a:ext uri="{FF2B5EF4-FFF2-40B4-BE49-F238E27FC236}">
                <a16:creationId xmlns:a16="http://schemas.microsoft.com/office/drawing/2014/main" id="{E283807A-22B0-644D-832F-78D9A5D4C389}"/>
              </a:ext>
            </a:extLst>
          </p:cNvPr>
          <p:cNvCxnSpPr/>
          <p:nvPr/>
        </p:nvCxnSpPr>
        <p:spPr>
          <a:xfrm flipH="1" flipV="1">
            <a:off x="785659" y="2683707"/>
            <a:ext cx="545981" cy="372701"/>
          </a:xfrm>
          <a:prstGeom prst="line">
            <a:avLst/>
          </a:prstGeom>
          <a:ln>
            <a:tailEnd type="oval"/>
          </a:ln>
        </p:spPr>
        <p:style>
          <a:lnRef idx="1">
            <a:schemeClr val="accent4"/>
          </a:lnRef>
          <a:fillRef idx="0">
            <a:schemeClr val="accent4"/>
          </a:fillRef>
          <a:effectRef idx="0">
            <a:schemeClr val="accent4"/>
          </a:effectRef>
          <a:fontRef idx="minor">
            <a:schemeClr val="tx1"/>
          </a:fontRef>
        </p:style>
      </p:cxnSp>
      <p:sp>
        <p:nvSpPr>
          <p:cNvPr id="26" name="Rectangle 25">
            <a:extLst>
              <a:ext uri="{FF2B5EF4-FFF2-40B4-BE49-F238E27FC236}">
                <a16:creationId xmlns:a16="http://schemas.microsoft.com/office/drawing/2014/main" id="{81161962-4BC6-7C4F-81C1-A24754D4F2F2}"/>
              </a:ext>
            </a:extLst>
          </p:cNvPr>
          <p:cNvSpPr/>
          <p:nvPr/>
        </p:nvSpPr>
        <p:spPr>
          <a:xfrm>
            <a:off x="182730" y="1318409"/>
            <a:ext cx="3525174" cy="1246495"/>
          </a:xfrm>
          <a:prstGeom prst="rect">
            <a:avLst/>
          </a:prstGeom>
        </p:spPr>
        <p:txBody>
          <a:bodyPr wrap="square">
            <a:spAutoFit/>
          </a:bodyPr>
          <a:lstStyle/>
          <a:p>
            <a:pPr algn="just"/>
            <a:r>
              <a:rPr lang="fr-FR" sz="1500" dirty="0">
                <a:solidFill>
                  <a:srgbClr val="000000"/>
                </a:solidFill>
                <a:latin typeface="Candara" panose="020E0502030303020204" pitchFamily="34" charset="0"/>
                <a:ea typeface="Calibri"/>
                <a:cs typeface="Calibri"/>
              </a:rPr>
              <a:t>Les concepts liés à l'égalité des sexes en général et à la BSG, en particulier, ne sont pas encore pleinement compris de manière commune par les départements ministériels… </a:t>
            </a:r>
            <a:endParaRPr lang="fr-FR" sz="1500" dirty="0">
              <a:latin typeface="Candara" panose="020E0502030303020204" pitchFamily="34" charset="0"/>
            </a:endParaRPr>
          </a:p>
        </p:txBody>
      </p:sp>
      <p:sp>
        <p:nvSpPr>
          <p:cNvPr id="27" name="Rectangle 26">
            <a:extLst>
              <a:ext uri="{FF2B5EF4-FFF2-40B4-BE49-F238E27FC236}">
                <a16:creationId xmlns:a16="http://schemas.microsoft.com/office/drawing/2014/main" id="{30E60DDB-59E2-184F-B78C-CE28EDC4ECB2}"/>
              </a:ext>
            </a:extLst>
          </p:cNvPr>
          <p:cNvSpPr/>
          <p:nvPr/>
        </p:nvSpPr>
        <p:spPr>
          <a:xfrm>
            <a:off x="2370028" y="5099700"/>
            <a:ext cx="3688883" cy="1569660"/>
          </a:xfrm>
          <a:prstGeom prst="rect">
            <a:avLst/>
          </a:prstGeom>
        </p:spPr>
        <p:txBody>
          <a:bodyPr wrap="square">
            <a:spAutoFit/>
          </a:bodyPr>
          <a:lstStyle/>
          <a:p>
            <a:pPr algn="just"/>
            <a:r>
              <a:rPr lang="fr-FR" sz="1600" dirty="0">
                <a:solidFill>
                  <a:srgbClr val="000000"/>
                </a:solidFill>
                <a:latin typeface="Candara" panose="020E0502030303020204" pitchFamily="34" charset="0"/>
                <a:ea typeface="Calibri"/>
                <a:cs typeface="Calibri"/>
              </a:rPr>
              <a:t>L’analyse genre est un préalable essentiel à toute action visant la promotion de l’égalité de genre;</a:t>
            </a:r>
          </a:p>
          <a:p>
            <a:pPr algn="just"/>
            <a:r>
              <a:rPr lang="fr-FR" sz="1600" dirty="0">
                <a:solidFill>
                  <a:srgbClr val="000000"/>
                </a:solidFill>
                <a:latin typeface="Candara" panose="020E0502030303020204" pitchFamily="34" charset="0"/>
                <a:ea typeface="Calibri"/>
                <a:cs typeface="Calibri"/>
              </a:rPr>
              <a:t>La disponibilité et l’analyse de données sensibles au genre posent des défis pour certains secteurs … </a:t>
            </a:r>
          </a:p>
        </p:txBody>
      </p:sp>
      <p:cxnSp>
        <p:nvCxnSpPr>
          <p:cNvPr id="28" name="Straight Connector 15">
            <a:extLst>
              <a:ext uri="{FF2B5EF4-FFF2-40B4-BE49-F238E27FC236}">
                <a16:creationId xmlns:a16="http://schemas.microsoft.com/office/drawing/2014/main" id="{4DA4F389-7EF9-544D-AC5D-EE08EC88D9A3}"/>
              </a:ext>
            </a:extLst>
          </p:cNvPr>
          <p:cNvCxnSpPr>
            <a:cxnSpLocks/>
            <a:stCxn id="16" idx="0"/>
          </p:cNvCxnSpPr>
          <p:nvPr/>
        </p:nvCxnSpPr>
        <p:spPr>
          <a:xfrm flipH="1">
            <a:off x="3617951" y="4543487"/>
            <a:ext cx="410052" cy="321750"/>
          </a:xfrm>
          <a:prstGeom prst="line">
            <a:avLst/>
          </a:prstGeom>
          <a:ln>
            <a:tailEnd type="oval"/>
          </a:ln>
        </p:spPr>
        <p:style>
          <a:lnRef idx="1">
            <a:schemeClr val="accent4"/>
          </a:lnRef>
          <a:fillRef idx="0">
            <a:schemeClr val="accent4"/>
          </a:fillRef>
          <a:effectRef idx="0">
            <a:schemeClr val="accent4"/>
          </a:effectRef>
          <a:fontRef idx="minor">
            <a:schemeClr val="tx1"/>
          </a:fontRef>
        </p:style>
      </p:cxnSp>
      <p:sp>
        <p:nvSpPr>
          <p:cNvPr id="29" name="Rectangle 28">
            <a:extLst>
              <a:ext uri="{FF2B5EF4-FFF2-40B4-BE49-F238E27FC236}">
                <a16:creationId xmlns:a16="http://schemas.microsoft.com/office/drawing/2014/main" id="{B75D25B7-117E-A243-837C-2CBF5DE15FDF}"/>
              </a:ext>
            </a:extLst>
          </p:cNvPr>
          <p:cNvSpPr/>
          <p:nvPr/>
        </p:nvSpPr>
        <p:spPr>
          <a:xfrm>
            <a:off x="4482883" y="856744"/>
            <a:ext cx="4284454" cy="1708160"/>
          </a:xfrm>
          <a:prstGeom prst="rect">
            <a:avLst/>
          </a:prstGeom>
        </p:spPr>
        <p:txBody>
          <a:bodyPr wrap="square">
            <a:spAutoFit/>
          </a:bodyPr>
          <a:lstStyle/>
          <a:p>
            <a:pPr algn="just"/>
            <a:r>
              <a:rPr lang="fr-FR" sz="1500" dirty="0">
                <a:solidFill>
                  <a:srgbClr val="000000"/>
                </a:solidFill>
                <a:latin typeface="Candara" panose="020E0502030303020204" pitchFamily="34" charset="0"/>
                <a:cs typeface="Calibri"/>
              </a:rPr>
              <a:t>Intégration des aspects sensibles au genre à la fin de la chaîne de résultats (indicateurs ou sous-indicateurs). Ce qui implique :</a:t>
            </a:r>
          </a:p>
          <a:p>
            <a:pPr marL="285750" indent="-285750" algn="just">
              <a:buFontTx/>
              <a:buChar char="-"/>
            </a:pPr>
            <a:r>
              <a:rPr lang="fr-FR" sz="1500" dirty="0">
                <a:solidFill>
                  <a:srgbClr val="000000"/>
                </a:solidFill>
                <a:latin typeface="Candara" panose="020E0502030303020204" pitchFamily="34" charset="0"/>
                <a:cs typeface="Calibri"/>
              </a:rPr>
              <a:t>Peu de programmes ciblés genre</a:t>
            </a:r>
          </a:p>
          <a:p>
            <a:pPr marL="285750" indent="-285750" algn="just">
              <a:buFontTx/>
              <a:buChar char="-"/>
            </a:pPr>
            <a:r>
              <a:rPr lang="fr-FR" sz="1500" dirty="0">
                <a:solidFill>
                  <a:srgbClr val="000000"/>
                </a:solidFill>
                <a:latin typeface="Candara" panose="020E0502030303020204" pitchFamily="34" charset="0"/>
                <a:cs typeface="Calibri"/>
              </a:rPr>
              <a:t>Nombre limité d’objectifs ciblés genre</a:t>
            </a:r>
          </a:p>
          <a:p>
            <a:pPr marL="285750" indent="-285750" algn="just">
              <a:buFontTx/>
              <a:buChar char="-"/>
            </a:pPr>
            <a:r>
              <a:rPr lang="fr-FR" sz="1500" dirty="0">
                <a:solidFill>
                  <a:srgbClr val="000000"/>
                </a:solidFill>
                <a:latin typeface="Candara" panose="020E0502030303020204" pitchFamily="34" charset="0"/>
                <a:cs typeface="Calibri"/>
              </a:rPr>
              <a:t>Nombre important des indicateurs</a:t>
            </a:r>
            <a:r>
              <a:rPr lang="de-DE" sz="1500" dirty="0">
                <a:solidFill>
                  <a:srgbClr val="000000"/>
                </a:solidFill>
                <a:latin typeface="Candara" panose="020E0502030303020204" pitchFamily="34" charset="0"/>
                <a:cs typeface="Calibri"/>
              </a:rPr>
              <a:t> </a:t>
            </a:r>
            <a:r>
              <a:rPr lang="fr-FR" sz="1500" dirty="0">
                <a:solidFill>
                  <a:srgbClr val="000000"/>
                </a:solidFill>
                <a:latin typeface="Candara" panose="020E0502030303020204" pitchFamily="34" charset="0"/>
                <a:cs typeface="Calibri"/>
              </a:rPr>
              <a:t>sensibles </a:t>
            </a:r>
            <a:r>
              <a:rPr lang="fr-FR" sz="1500">
                <a:solidFill>
                  <a:srgbClr val="000000"/>
                </a:solidFill>
                <a:latin typeface="Candara" panose="020E0502030303020204" pitchFamily="34" charset="0"/>
                <a:cs typeface="Calibri"/>
              </a:rPr>
              <a:t>au genre</a:t>
            </a:r>
            <a:endParaRPr lang="de-DE" sz="1500" dirty="0">
              <a:solidFill>
                <a:srgbClr val="000000"/>
              </a:solidFill>
              <a:latin typeface="Candara" panose="020E0502030303020204" pitchFamily="34" charset="0"/>
              <a:cs typeface="Calibri"/>
            </a:endParaRPr>
          </a:p>
        </p:txBody>
      </p:sp>
      <p:cxnSp>
        <p:nvCxnSpPr>
          <p:cNvPr id="30" name="Straight Connector 15">
            <a:extLst>
              <a:ext uri="{FF2B5EF4-FFF2-40B4-BE49-F238E27FC236}">
                <a16:creationId xmlns:a16="http://schemas.microsoft.com/office/drawing/2014/main" id="{EFA52DC6-B504-7D4A-82CF-EF6E1486613B}"/>
              </a:ext>
            </a:extLst>
          </p:cNvPr>
          <p:cNvCxnSpPr/>
          <p:nvPr/>
        </p:nvCxnSpPr>
        <p:spPr>
          <a:xfrm flipH="1" flipV="1">
            <a:off x="6300192" y="2602461"/>
            <a:ext cx="545981" cy="372701"/>
          </a:xfrm>
          <a:prstGeom prst="line">
            <a:avLst/>
          </a:prstGeom>
          <a:ln>
            <a:tailEnd type="ova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92064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Le cadre de référence de l’Egalité au Maroc</a:t>
            </a:r>
          </a:p>
        </p:txBody>
      </p:sp>
      <p:sp>
        <p:nvSpPr>
          <p:cNvPr id="45"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smtClean="0"/>
              <a:t>2</a:t>
            </a:fld>
            <a:endParaRPr lang="fr-BE"/>
          </a:p>
        </p:txBody>
      </p:sp>
      <p:graphicFrame>
        <p:nvGraphicFramePr>
          <p:cNvPr id="51" name="Diagramme 50">
            <a:extLst>
              <a:ext uri="{FF2B5EF4-FFF2-40B4-BE49-F238E27FC236}">
                <a16:creationId xmlns:a16="http://schemas.microsoft.com/office/drawing/2014/main" id="{32D7DAF6-0A38-5345-9F31-13DB79D98026}"/>
              </a:ext>
            </a:extLst>
          </p:cNvPr>
          <p:cNvGraphicFramePr/>
          <p:nvPr>
            <p:extLst>
              <p:ext uri="{D42A27DB-BD31-4B8C-83A1-F6EECF244321}">
                <p14:modId xmlns:p14="http://schemas.microsoft.com/office/powerpoint/2010/main" val="2122156986"/>
              </p:ext>
            </p:extLst>
          </p:nvPr>
        </p:nvGraphicFramePr>
        <p:xfrm>
          <a:off x="467544" y="1124744"/>
          <a:ext cx="8094853" cy="4722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DC2E7139-9D89-C142-9775-E8A760965DEC}"/>
              </a:ext>
            </a:extLst>
          </p:cNvPr>
          <p:cNvSpPr txBox="1"/>
          <p:nvPr/>
        </p:nvSpPr>
        <p:spPr>
          <a:xfrm>
            <a:off x="3167270" y="111318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555735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rrow: Pentagon 141">
            <a:extLst>
              <a:ext uri="{FF2B5EF4-FFF2-40B4-BE49-F238E27FC236}">
                <a16:creationId xmlns:a16="http://schemas.microsoft.com/office/drawing/2014/main" id="{50D30FEF-D0C3-4EFF-8A46-EDB91F1CCA0A}"/>
              </a:ext>
            </a:extLst>
          </p:cNvPr>
          <p:cNvSpPr/>
          <p:nvPr/>
        </p:nvSpPr>
        <p:spPr>
          <a:xfrm rot="16200000">
            <a:off x="-123445" y="1399866"/>
            <a:ext cx="2016224" cy="601884"/>
          </a:xfrm>
          <a:prstGeom prst="homePlate">
            <a:avLst/>
          </a:prstGeom>
          <a:solidFill>
            <a:srgbClr val="67B7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Mise en place</a:t>
            </a:r>
            <a:endParaRPr lang="fr-FR" sz="1400" dirty="0">
              <a:solidFill>
                <a:schemeClr val="tx1"/>
              </a:solidFill>
            </a:endParaRPr>
          </a:p>
        </p:txBody>
      </p:sp>
      <p:sp>
        <p:nvSpPr>
          <p:cNvPr id="58"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la BSG au Maroc : vingt ans d’expérience</a:t>
            </a:r>
          </a:p>
        </p:txBody>
      </p:sp>
      <p:grpSp>
        <p:nvGrpSpPr>
          <p:cNvPr id="7" name="Group 6">
            <a:extLst>
              <a:ext uri="{FF2B5EF4-FFF2-40B4-BE49-F238E27FC236}">
                <a16:creationId xmlns:a16="http://schemas.microsoft.com/office/drawing/2014/main" id="{FD34F464-134F-4ED8-94EE-B6FAA9855F0C}"/>
              </a:ext>
            </a:extLst>
          </p:cNvPr>
          <p:cNvGrpSpPr/>
          <p:nvPr/>
        </p:nvGrpSpPr>
        <p:grpSpPr>
          <a:xfrm>
            <a:off x="1662786" y="692696"/>
            <a:ext cx="7301702" cy="6128024"/>
            <a:chOff x="539551" y="-531958"/>
            <a:chExt cx="8436124" cy="7547698"/>
          </a:xfrm>
        </p:grpSpPr>
        <p:sp>
          <p:nvSpPr>
            <p:cNvPr id="4" name="Rectangle 3">
              <a:extLst>
                <a:ext uri="{FF2B5EF4-FFF2-40B4-BE49-F238E27FC236}">
                  <a16:creationId xmlns:a16="http://schemas.microsoft.com/office/drawing/2014/main" id="{9A0298E9-BE01-4CEC-9BB2-CBE5154BCFD4}"/>
                </a:ext>
              </a:extLst>
            </p:cNvPr>
            <p:cNvSpPr/>
            <p:nvPr/>
          </p:nvSpPr>
          <p:spPr>
            <a:xfrm>
              <a:off x="575688" y="2793653"/>
              <a:ext cx="8316792" cy="1087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60" name="Straight Arrow Connector 59">
              <a:extLst>
                <a:ext uri="{FF2B5EF4-FFF2-40B4-BE49-F238E27FC236}">
                  <a16:creationId xmlns:a16="http://schemas.microsoft.com/office/drawing/2014/main" id="{02C339C6-42C0-47AD-8EFA-D95362367A72}"/>
                </a:ext>
              </a:extLst>
            </p:cNvPr>
            <p:cNvCxnSpPr>
              <a:cxnSpLocks/>
            </p:cNvCxnSpPr>
            <p:nvPr/>
          </p:nvCxnSpPr>
          <p:spPr>
            <a:xfrm>
              <a:off x="1963440" y="-531958"/>
              <a:ext cx="0" cy="7273325"/>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5058FA7-713D-4D32-BAEE-E3700188E005}"/>
                </a:ext>
              </a:extLst>
            </p:cNvPr>
            <p:cNvSpPr/>
            <p:nvPr/>
          </p:nvSpPr>
          <p:spPr>
            <a:xfrm>
              <a:off x="1887240" y="2857276"/>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71" name="Text12">
              <a:extLst>
                <a:ext uri="{FF2B5EF4-FFF2-40B4-BE49-F238E27FC236}">
                  <a16:creationId xmlns:a16="http://schemas.microsoft.com/office/drawing/2014/main" id="{7B315B96-C3D0-4BB4-AD0C-6C5C58566179}"/>
                </a:ext>
              </a:extLst>
            </p:cNvPr>
            <p:cNvSpPr>
              <a:spLocks noChangeArrowheads="1"/>
            </p:cNvSpPr>
            <p:nvPr/>
          </p:nvSpPr>
          <p:spPr bwMode="auto">
            <a:xfrm>
              <a:off x="2070452" y="3171818"/>
              <a:ext cx="863600" cy="265356"/>
            </a:xfrm>
            <a:prstGeom prst="rect">
              <a:avLst/>
            </a:prstGeom>
            <a:noFill/>
            <a:ln w="6350">
              <a:noFill/>
              <a:miter lim="800000"/>
              <a:headEnd/>
              <a:tailEnd/>
            </a:ln>
            <a:effectLst/>
          </p:spPr>
          <p:txBody>
            <a:bodyPr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2013</a:t>
              </a:r>
            </a:p>
          </p:txBody>
        </p:sp>
        <p:sp>
          <p:nvSpPr>
            <p:cNvPr id="73" name="Oval 72">
              <a:extLst>
                <a:ext uri="{FF2B5EF4-FFF2-40B4-BE49-F238E27FC236}">
                  <a16:creationId xmlns:a16="http://schemas.microsoft.com/office/drawing/2014/main" id="{D5618603-3B9C-4543-803B-38553FDD9F64}"/>
                </a:ext>
              </a:extLst>
            </p:cNvPr>
            <p:cNvSpPr/>
            <p:nvPr/>
          </p:nvSpPr>
          <p:spPr>
            <a:xfrm>
              <a:off x="1887240" y="1722047"/>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74" name="Text12">
              <a:extLst>
                <a:ext uri="{FF2B5EF4-FFF2-40B4-BE49-F238E27FC236}">
                  <a16:creationId xmlns:a16="http://schemas.microsoft.com/office/drawing/2014/main" id="{04B928E4-3EC3-408E-BFFB-AD4C8785EAC4}"/>
                </a:ext>
              </a:extLst>
            </p:cNvPr>
            <p:cNvSpPr>
              <a:spLocks noChangeArrowheads="1"/>
            </p:cNvSpPr>
            <p:nvPr/>
          </p:nvSpPr>
          <p:spPr bwMode="auto">
            <a:xfrm>
              <a:off x="2122002" y="1686007"/>
              <a:ext cx="863600" cy="265356"/>
            </a:xfrm>
            <a:prstGeom prst="rect">
              <a:avLst/>
            </a:prstGeom>
            <a:noFill/>
            <a:ln w="6350">
              <a:noFill/>
              <a:miter lim="800000"/>
              <a:headEnd/>
              <a:tailEnd/>
            </a:ln>
            <a:effectLst/>
          </p:spPr>
          <p:txBody>
            <a:bodyPr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2015</a:t>
              </a:r>
            </a:p>
          </p:txBody>
        </p:sp>
        <p:sp>
          <p:nvSpPr>
            <p:cNvPr id="76" name="Oval 75">
              <a:extLst>
                <a:ext uri="{FF2B5EF4-FFF2-40B4-BE49-F238E27FC236}">
                  <a16:creationId xmlns:a16="http://schemas.microsoft.com/office/drawing/2014/main" id="{653A2F52-D060-48E7-835A-7F19DF650790}"/>
                </a:ext>
              </a:extLst>
            </p:cNvPr>
            <p:cNvSpPr/>
            <p:nvPr/>
          </p:nvSpPr>
          <p:spPr>
            <a:xfrm>
              <a:off x="1887240" y="5966707"/>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77" name="Text12">
              <a:extLst>
                <a:ext uri="{FF2B5EF4-FFF2-40B4-BE49-F238E27FC236}">
                  <a16:creationId xmlns:a16="http://schemas.microsoft.com/office/drawing/2014/main" id="{B4176D54-C1BB-46C7-AE83-2592BA239D10}"/>
                </a:ext>
              </a:extLst>
            </p:cNvPr>
            <p:cNvSpPr>
              <a:spLocks noChangeArrowheads="1"/>
            </p:cNvSpPr>
            <p:nvPr/>
          </p:nvSpPr>
          <p:spPr bwMode="auto">
            <a:xfrm>
              <a:off x="2038720" y="5942414"/>
              <a:ext cx="946882" cy="265356"/>
            </a:xfrm>
            <a:prstGeom prst="rect">
              <a:avLst/>
            </a:prstGeom>
            <a:noFill/>
            <a:ln w="6350">
              <a:noFill/>
              <a:miter lim="800000"/>
              <a:headEnd/>
              <a:tailEnd/>
            </a:ln>
            <a:effectLst/>
          </p:spPr>
          <p:txBody>
            <a:bodyPr wrap="square" lIns="0" tIns="0" rIns="0" bIns="0">
              <a:spAutoFit/>
            </a:bodyPr>
            <a:lstStyle/>
            <a:p>
              <a:pPr defTabSz="330200"/>
              <a:r>
                <a:rPr lang="fr-FR" altLang="de-DE" sz="1400" b="1" kern="0" dirty="0">
                  <a:solidFill>
                    <a:schemeClr val="accent1"/>
                  </a:solidFill>
                  <a:latin typeface="Arial Narrow" panose="020B0606020202030204" pitchFamily="34" charset="0"/>
                  <a:cs typeface="Calibri" panose="020F0502020204030204" pitchFamily="34" charset="0"/>
                </a:rPr>
                <a:t>2001-2004</a:t>
              </a:r>
            </a:p>
          </p:txBody>
        </p:sp>
        <p:sp>
          <p:nvSpPr>
            <p:cNvPr id="78" name="Text12">
              <a:extLst>
                <a:ext uri="{FF2B5EF4-FFF2-40B4-BE49-F238E27FC236}">
                  <a16:creationId xmlns:a16="http://schemas.microsoft.com/office/drawing/2014/main" id="{53E95D1F-C862-4B42-BA9E-6FC0012E4D55}"/>
                </a:ext>
              </a:extLst>
            </p:cNvPr>
            <p:cNvSpPr>
              <a:spLocks noChangeArrowheads="1"/>
            </p:cNvSpPr>
            <p:nvPr/>
          </p:nvSpPr>
          <p:spPr bwMode="auto">
            <a:xfrm>
              <a:off x="539551" y="6310481"/>
              <a:ext cx="1500089"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a:solidFill>
                    <a:schemeClr val="accent1">
                      <a:lumMod val="75000"/>
                    </a:schemeClr>
                  </a:solidFill>
                  <a:latin typeface="Calibri" panose="020F0502020204030204" pitchFamily="34" charset="0"/>
                  <a:cs typeface="Calibri" panose="020F0502020204030204" pitchFamily="34" charset="0"/>
                </a:rPr>
                <a:t>Sensibilisation</a:t>
              </a:r>
            </a:p>
          </p:txBody>
        </p:sp>
        <p:sp>
          <p:nvSpPr>
            <p:cNvPr id="106" name="Text12">
              <a:extLst>
                <a:ext uri="{FF2B5EF4-FFF2-40B4-BE49-F238E27FC236}">
                  <a16:creationId xmlns:a16="http://schemas.microsoft.com/office/drawing/2014/main" id="{472E915A-1246-49AD-8720-0A9CE27B4C3A}"/>
                </a:ext>
              </a:extLst>
            </p:cNvPr>
            <p:cNvSpPr>
              <a:spLocks noChangeArrowheads="1"/>
            </p:cNvSpPr>
            <p:nvPr/>
          </p:nvSpPr>
          <p:spPr bwMode="auto">
            <a:xfrm>
              <a:off x="2915822" y="5954076"/>
              <a:ext cx="5976658" cy="10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Sensibilisation  et renforcement des capacités</a:t>
              </a:r>
            </a:p>
            <a:p>
              <a:pPr marL="285750" indent="-285750" algn="just">
                <a:buFont typeface="Arial" panose="020B0604020202020204" pitchFamily="34" charset="0"/>
                <a:buChar char="•"/>
              </a:pPr>
              <a:r>
                <a:rPr lang="fr-FR" sz="1400" b="1">
                  <a:solidFill>
                    <a:prstClr val="black"/>
                  </a:solidFill>
                  <a:latin typeface="Arial Narrow" panose="020B0606020202030204" pitchFamily="34" charset="0"/>
                  <a:ea typeface="Times New Roman"/>
                  <a:cs typeface="Calibri" panose="020F0502020204030204" pitchFamily="34" charset="0"/>
                </a:rPr>
                <a:t>Partenariat avec ONU Femmes</a:t>
              </a:r>
            </a:p>
            <a:p>
              <a:pPr marL="285750" indent="-2857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Etude </a:t>
              </a:r>
              <a:r>
                <a:rPr lang="fr-FR" sz="1400">
                  <a:solidFill>
                    <a:prstClr val="black"/>
                  </a:solidFill>
                  <a:latin typeface="Arial Narrow" panose="020B0606020202030204" pitchFamily="34" charset="0"/>
                  <a:cs typeface="Calibri" panose="020F0502020204030204" pitchFamily="34" charset="0"/>
                </a:rPr>
                <a:t>«La faisabilité méthodologique des comptes budgétaires du genre et de l'enfance»: recommandations pour la BSG au Maroc</a:t>
              </a:r>
            </a:p>
          </p:txBody>
        </p:sp>
        <p:sp>
          <p:nvSpPr>
            <p:cNvPr id="111" name="Oval 110">
              <a:extLst>
                <a:ext uri="{FF2B5EF4-FFF2-40B4-BE49-F238E27FC236}">
                  <a16:creationId xmlns:a16="http://schemas.microsoft.com/office/drawing/2014/main" id="{3852B872-2379-49DB-9EED-F2193ED6B627}"/>
                </a:ext>
              </a:extLst>
            </p:cNvPr>
            <p:cNvSpPr/>
            <p:nvPr/>
          </p:nvSpPr>
          <p:spPr>
            <a:xfrm>
              <a:off x="1887240" y="503002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112" name="Text12">
              <a:extLst>
                <a:ext uri="{FF2B5EF4-FFF2-40B4-BE49-F238E27FC236}">
                  <a16:creationId xmlns:a16="http://schemas.microsoft.com/office/drawing/2014/main" id="{89E240DA-D686-411D-949E-C22EED79C57C}"/>
                </a:ext>
              </a:extLst>
            </p:cNvPr>
            <p:cNvSpPr>
              <a:spLocks noChangeArrowheads="1"/>
            </p:cNvSpPr>
            <p:nvPr/>
          </p:nvSpPr>
          <p:spPr bwMode="auto">
            <a:xfrm>
              <a:off x="2122002" y="4966824"/>
              <a:ext cx="863600" cy="871881"/>
            </a:xfrm>
            <a:prstGeom prst="rect">
              <a:avLst/>
            </a:prstGeom>
            <a:noFill/>
            <a:ln w="6350">
              <a:noFill/>
              <a:miter lim="800000"/>
              <a:headEnd/>
              <a:tailEnd/>
            </a:ln>
            <a:effectLst/>
          </p:spPr>
          <p:txBody>
            <a:bodyPr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2005</a:t>
              </a:r>
            </a:p>
            <a:p>
              <a:pPr defTabSz="330200" eaLnBrk="1" fontAlgn="auto" hangingPunct="1">
                <a:spcBef>
                  <a:spcPts val="0"/>
                </a:spcBef>
                <a:spcAft>
                  <a:spcPts val="0"/>
                </a:spcAft>
                <a:defRPr/>
              </a:pPr>
              <a:endParaRPr lang="fr-FR" altLang="de-DE" sz="1600" b="1" kern="0" dirty="0">
                <a:solidFill>
                  <a:schemeClr val="accent1"/>
                </a:solidFill>
                <a:latin typeface="Arial Narrow" panose="020B0606020202030204" pitchFamily="34" charset="0"/>
                <a:cs typeface="Calibri" panose="020F0502020204030204" pitchFamily="34" charset="0"/>
              </a:endParaRPr>
            </a:p>
            <a:p>
              <a:pPr defTabSz="330200" eaLnBrk="1" fontAlgn="auto" hangingPunct="1">
                <a:spcBef>
                  <a:spcPts val="0"/>
                </a:spcBef>
                <a:spcAft>
                  <a:spcPts val="0"/>
                </a:spcAft>
                <a:defRPr/>
              </a:pPr>
              <a:endParaRPr lang="fr-FR" altLang="de-DE" sz="1600" b="1" kern="0" dirty="0">
                <a:solidFill>
                  <a:schemeClr val="accent1"/>
                </a:solidFill>
                <a:latin typeface="Arial Narrow" panose="020B0606020202030204" pitchFamily="34" charset="0"/>
                <a:cs typeface="Calibri" panose="020F0502020204030204" pitchFamily="34" charset="0"/>
              </a:endParaRPr>
            </a:p>
          </p:txBody>
        </p:sp>
        <p:sp>
          <p:nvSpPr>
            <p:cNvPr id="113" name="Text12">
              <a:extLst>
                <a:ext uri="{FF2B5EF4-FFF2-40B4-BE49-F238E27FC236}">
                  <a16:creationId xmlns:a16="http://schemas.microsoft.com/office/drawing/2014/main" id="{F851A40C-AE26-4328-9453-E9CB92CA4C08}"/>
                </a:ext>
              </a:extLst>
            </p:cNvPr>
            <p:cNvSpPr>
              <a:spLocks noChangeArrowheads="1"/>
            </p:cNvSpPr>
            <p:nvPr/>
          </p:nvSpPr>
          <p:spPr bwMode="auto">
            <a:xfrm>
              <a:off x="539552" y="5394114"/>
              <a:ext cx="1188000"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a:solidFill>
                    <a:schemeClr val="accent1">
                      <a:lumMod val="75000"/>
                    </a:schemeClr>
                  </a:solidFill>
                  <a:latin typeface="Calibri" panose="020F0502020204030204" pitchFamily="34" charset="0"/>
                  <a:cs typeface="Calibri" panose="020F0502020204030204" pitchFamily="34" charset="0"/>
                </a:rPr>
                <a:t>Outils</a:t>
              </a:r>
            </a:p>
          </p:txBody>
        </p:sp>
        <p:sp>
          <p:nvSpPr>
            <p:cNvPr id="114" name="Text12">
              <a:extLst>
                <a:ext uri="{FF2B5EF4-FFF2-40B4-BE49-F238E27FC236}">
                  <a16:creationId xmlns:a16="http://schemas.microsoft.com/office/drawing/2014/main" id="{BB46EDA6-087C-42A0-AB17-04C827A9C733}"/>
                </a:ext>
              </a:extLst>
            </p:cNvPr>
            <p:cNvSpPr>
              <a:spLocks noChangeArrowheads="1"/>
            </p:cNvSpPr>
            <p:nvPr/>
          </p:nvSpPr>
          <p:spPr bwMode="auto">
            <a:xfrm>
              <a:off x="2915821" y="5017391"/>
              <a:ext cx="5976659" cy="79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Elaboration de la première édition du Rapport Genre </a:t>
              </a:r>
              <a:r>
                <a:rPr lang="fr-FR" sz="1400">
                  <a:solidFill>
                    <a:prstClr val="black"/>
                  </a:solidFill>
                  <a:latin typeface="Arial Narrow" panose="020B0606020202030204" pitchFamily="34" charset="0"/>
                  <a:cs typeface="Calibri" panose="020F0502020204030204" pitchFamily="34" charset="0"/>
                </a:rPr>
                <a:t>accompagnant le PLF 2006</a:t>
              </a:r>
            </a:p>
            <a:p>
              <a:pPr marL="285750" indent="-2857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Enrichissement du S.I. national </a:t>
              </a:r>
              <a:r>
                <a:rPr lang="fr-FR" sz="1400">
                  <a:solidFill>
                    <a:prstClr val="black"/>
                  </a:solidFill>
                  <a:latin typeface="Arial Narrow" panose="020B0606020202030204" pitchFamily="34" charset="0"/>
                  <a:cs typeface="Calibri" panose="020F0502020204030204" pitchFamily="34" charset="0"/>
                </a:rPr>
                <a:t>par les données sensibles au genre</a:t>
              </a:r>
            </a:p>
          </p:txBody>
        </p:sp>
        <p:pic>
          <p:nvPicPr>
            <p:cNvPr id="116" name="Image 20">
              <a:extLst>
                <a:ext uri="{FF2B5EF4-FFF2-40B4-BE49-F238E27FC236}">
                  <a16:creationId xmlns:a16="http://schemas.microsoft.com/office/drawing/2014/main" id="{A520BC60-37FA-4ACB-AD89-5983EC327F76}"/>
                </a:ext>
              </a:extLst>
            </p:cNvPr>
            <p:cNvPicPr>
              <a:picLocks noChangeAspect="1"/>
            </p:cNvPicPr>
            <p:nvPr/>
          </p:nvPicPr>
          <p:blipFill>
            <a:blip r:embed="rId3" cstate="print">
              <a:duotone>
                <a:srgbClr val="009DDC">
                  <a:shade val="45000"/>
                  <a:satMod val="135000"/>
                </a:srgbClr>
                <a:prstClr val="white"/>
              </a:duotone>
            </a:blip>
            <a:stretch>
              <a:fillRect/>
            </a:stretch>
          </p:blipFill>
          <p:spPr>
            <a:xfrm>
              <a:off x="815748" y="5736312"/>
              <a:ext cx="514318" cy="537507"/>
            </a:xfrm>
            <a:prstGeom prst="rect">
              <a:avLst/>
            </a:prstGeom>
          </p:spPr>
        </p:pic>
        <p:pic>
          <p:nvPicPr>
            <p:cNvPr id="118" name="Image 16">
              <a:extLst>
                <a:ext uri="{FF2B5EF4-FFF2-40B4-BE49-F238E27FC236}">
                  <a16:creationId xmlns:a16="http://schemas.microsoft.com/office/drawing/2014/main" id="{EED8E955-11DF-4405-A512-56DE55502D0B}"/>
                </a:ext>
              </a:extLst>
            </p:cNvPr>
            <p:cNvPicPr>
              <a:picLocks noChangeAspect="1"/>
            </p:cNvPicPr>
            <p:nvPr/>
          </p:nvPicPr>
          <p:blipFill>
            <a:blip r:embed="rId4" cstate="print">
              <a:duotone>
                <a:srgbClr val="67B7E6">
                  <a:shade val="45000"/>
                  <a:satMod val="135000"/>
                </a:srgbClr>
                <a:prstClr val="white"/>
              </a:duotone>
            </a:blip>
            <a:stretch>
              <a:fillRect/>
            </a:stretch>
          </p:blipFill>
          <p:spPr>
            <a:xfrm>
              <a:off x="876610" y="4936963"/>
              <a:ext cx="466252" cy="484839"/>
            </a:xfrm>
            <a:prstGeom prst="rect">
              <a:avLst/>
            </a:prstGeom>
          </p:spPr>
        </p:pic>
        <p:sp>
          <p:nvSpPr>
            <p:cNvPr id="119" name="Oval 118">
              <a:extLst>
                <a:ext uri="{FF2B5EF4-FFF2-40B4-BE49-F238E27FC236}">
                  <a16:creationId xmlns:a16="http://schemas.microsoft.com/office/drawing/2014/main" id="{101B333F-EAF4-41ED-81EF-3D64F5A738FB}"/>
                </a:ext>
              </a:extLst>
            </p:cNvPr>
            <p:cNvSpPr/>
            <p:nvPr/>
          </p:nvSpPr>
          <p:spPr>
            <a:xfrm>
              <a:off x="1887240" y="4020169"/>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120" name="Text12">
              <a:extLst>
                <a:ext uri="{FF2B5EF4-FFF2-40B4-BE49-F238E27FC236}">
                  <a16:creationId xmlns:a16="http://schemas.microsoft.com/office/drawing/2014/main" id="{443BD9EB-78AC-4B24-AA0B-50602E50D347}"/>
                </a:ext>
              </a:extLst>
            </p:cNvPr>
            <p:cNvSpPr>
              <a:spLocks noChangeArrowheads="1"/>
            </p:cNvSpPr>
            <p:nvPr/>
          </p:nvSpPr>
          <p:spPr bwMode="auto">
            <a:xfrm>
              <a:off x="2049216" y="3991234"/>
              <a:ext cx="936777" cy="265356"/>
            </a:xfrm>
            <a:prstGeom prst="rect">
              <a:avLst/>
            </a:prstGeom>
            <a:noFill/>
            <a:ln w="6350">
              <a:noFill/>
              <a:miter lim="800000"/>
              <a:headEnd/>
              <a:tailEnd/>
            </a:ln>
            <a:effectLst/>
          </p:spPr>
          <p:txBody>
            <a:bodyPr wrap="square"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2009-2012</a:t>
              </a:r>
            </a:p>
          </p:txBody>
        </p:sp>
        <p:sp>
          <p:nvSpPr>
            <p:cNvPr id="121" name="Text12">
              <a:extLst>
                <a:ext uri="{FF2B5EF4-FFF2-40B4-BE49-F238E27FC236}">
                  <a16:creationId xmlns:a16="http://schemas.microsoft.com/office/drawing/2014/main" id="{84B98BF1-601B-4DA9-9703-BCDEE86C8825}"/>
                </a:ext>
              </a:extLst>
            </p:cNvPr>
            <p:cNvSpPr>
              <a:spLocks noChangeArrowheads="1"/>
            </p:cNvSpPr>
            <p:nvPr/>
          </p:nvSpPr>
          <p:spPr bwMode="auto">
            <a:xfrm>
              <a:off x="2915821" y="4007539"/>
              <a:ext cx="5976659" cy="5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Renforcement des capacités et formation des Départements Ministériels à la compréhension et aux enjeux de la BSG</a:t>
              </a:r>
              <a:endParaRPr lang="fr-FR" sz="1400">
                <a:solidFill>
                  <a:prstClr val="black"/>
                </a:solidFill>
                <a:latin typeface="Arial Narrow" panose="020B0606020202030204" pitchFamily="34" charset="0"/>
                <a:cs typeface="Calibri" panose="020F0502020204030204" pitchFamily="34" charset="0"/>
              </a:endParaRPr>
            </a:p>
          </p:txBody>
        </p:sp>
        <p:sp>
          <p:nvSpPr>
            <p:cNvPr id="122" name="Text12">
              <a:extLst>
                <a:ext uri="{FF2B5EF4-FFF2-40B4-BE49-F238E27FC236}">
                  <a16:creationId xmlns:a16="http://schemas.microsoft.com/office/drawing/2014/main" id="{65704E71-9473-4937-B4AE-EEB54049262F}"/>
                </a:ext>
              </a:extLst>
            </p:cNvPr>
            <p:cNvSpPr>
              <a:spLocks noChangeArrowheads="1"/>
            </p:cNvSpPr>
            <p:nvPr/>
          </p:nvSpPr>
          <p:spPr bwMode="auto">
            <a:xfrm>
              <a:off x="539551" y="4524028"/>
              <a:ext cx="1368148"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a:solidFill>
                    <a:schemeClr val="accent1">
                      <a:lumMod val="75000"/>
                    </a:schemeClr>
                  </a:solidFill>
                  <a:latin typeface="Calibri" panose="020F0502020204030204" pitchFamily="34" charset="0"/>
                  <a:cs typeface="Calibri" panose="020F0502020204030204" pitchFamily="34" charset="0"/>
                </a:rPr>
                <a:t>Formation</a:t>
              </a:r>
            </a:p>
          </p:txBody>
        </p:sp>
        <p:pic>
          <p:nvPicPr>
            <p:cNvPr id="123" name="Image 20">
              <a:extLst>
                <a:ext uri="{FF2B5EF4-FFF2-40B4-BE49-F238E27FC236}">
                  <a16:creationId xmlns:a16="http://schemas.microsoft.com/office/drawing/2014/main" id="{3F30178B-45E2-4348-8131-7F7034D10CE9}"/>
                </a:ext>
              </a:extLst>
            </p:cNvPr>
            <p:cNvPicPr>
              <a:picLocks noChangeAspect="1"/>
            </p:cNvPicPr>
            <p:nvPr/>
          </p:nvPicPr>
          <p:blipFill>
            <a:blip r:embed="rId3" cstate="print">
              <a:clrChange>
                <a:clrFrom>
                  <a:srgbClr val="FFFFFF"/>
                </a:clrFrom>
                <a:clrTo>
                  <a:srgbClr val="FFFFFF">
                    <a:alpha val="0"/>
                  </a:srgbClr>
                </a:clrTo>
              </a:clrChange>
              <a:duotone>
                <a:srgbClr val="009DDC">
                  <a:shade val="45000"/>
                  <a:satMod val="135000"/>
                </a:srgbClr>
                <a:prstClr val="white"/>
              </a:duotone>
            </a:blip>
            <a:stretch>
              <a:fillRect/>
            </a:stretch>
          </p:blipFill>
          <p:spPr>
            <a:xfrm>
              <a:off x="815748" y="3949858"/>
              <a:ext cx="514318" cy="537507"/>
            </a:xfrm>
            <a:prstGeom prst="rect">
              <a:avLst/>
            </a:prstGeom>
          </p:spPr>
        </p:pic>
        <p:sp>
          <p:nvSpPr>
            <p:cNvPr id="124" name="Text12">
              <a:extLst>
                <a:ext uri="{FF2B5EF4-FFF2-40B4-BE49-F238E27FC236}">
                  <a16:creationId xmlns:a16="http://schemas.microsoft.com/office/drawing/2014/main" id="{F479475E-053C-4B13-BC77-5DE664A9D056}"/>
                </a:ext>
              </a:extLst>
            </p:cNvPr>
            <p:cNvSpPr>
              <a:spLocks noChangeArrowheads="1"/>
            </p:cNvSpPr>
            <p:nvPr/>
          </p:nvSpPr>
          <p:spPr bwMode="auto">
            <a:xfrm>
              <a:off x="2915821" y="3204369"/>
              <a:ext cx="5976659" cy="26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Création du Centre d’Excellence pour la BSG</a:t>
              </a:r>
              <a:endParaRPr lang="fr-FR" sz="1400">
                <a:solidFill>
                  <a:prstClr val="black"/>
                </a:solidFill>
                <a:latin typeface="Arial Narrow" panose="020B0606020202030204" pitchFamily="34" charset="0"/>
                <a:cs typeface="Calibri" panose="020F0502020204030204" pitchFamily="34" charset="0"/>
              </a:endParaRPr>
            </a:p>
          </p:txBody>
        </p:sp>
        <p:pic>
          <p:nvPicPr>
            <p:cNvPr id="126" name="Image 22">
              <a:extLst>
                <a:ext uri="{FF2B5EF4-FFF2-40B4-BE49-F238E27FC236}">
                  <a16:creationId xmlns:a16="http://schemas.microsoft.com/office/drawing/2014/main" id="{F02B820B-D689-4137-83E0-263C8A0DF110}"/>
                </a:ext>
              </a:extLst>
            </p:cNvPr>
            <p:cNvPicPr>
              <a:picLocks noChangeAspect="1"/>
            </p:cNvPicPr>
            <p:nvPr/>
          </p:nvPicPr>
          <p:blipFill>
            <a:blip r:embed="rId5" cstate="print">
              <a:clrChange>
                <a:clrFrom>
                  <a:srgbClr val="FFFFFF"/>
                </a:clrFrom>
                <a:clrTo>
                  <a:srgbClr val="FFFFFF">
                    <a:alpha val="0"/>
                  </a:srgbClr>
                </a:clrTo>
              </a:clrChange>
              <a:duotone>
                <a:srgbClr val="009DDC">
                  <a:shade val="45000"/>
                  <a:satMod val="135000"/>
                </a:srgbClr>
                <a:prstClr val="white"/>
              </a:duotone>
            </a:blip>
            <a:stretch>
              <a:fillRect/>
            </a:stretch>
          </p:blipFill>
          <p:spPr>
            <a:xfrm>
              <a:off x="610460" y="2814857"/>
              <a:ext cx="1036008" cy="621061"/>
            </a:xfrm>
            <a:prstGeom prst="rect">
              <a:avLst/>
            </a:prstGeom>
          </p:spPr>
        </p:pic>
        <p:sp>
          <p:nvSpPr>
            <p:cNvPr id="127" name="Text12">
              <a:extLst>
                <a:ext uri="{FF2B5EF4-FFF2-40B4-BE49-F238E27FC236}">
                  <a16:creationId xmlns:a16="http://schemas.microsoft.com/office/drawing/2014/main" id="{F6BDD948-0201-4DE6-8CFE-FFA9FBA5DFD3}"/>
                </a:ext>
              </a:extLst>
            </p:cNvPr>
            <p:cNvSpPr>
              <a:spLocks noChangeArrowheads="1"/>
            </p:cNvSpPr>
            <p:nvPr/>
          </p:nvSpPr>
          <p:spPr bwMode="auto">
            <a:xfrm>
              <a:off x="539552" y="3481889"/>
              <a:ext cx="1188000"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a:solidFill>
                    <a:schemeClr val="accent1">
                      <a:lumMod val="75000"/>
                    </a:schemeClr>
                  </a:solidFill>
                  <a:latin typeface="Calibri" panose="020F0502020204030204" pitchFamily="34" charset="0"/>
                  <a:cs typeface="Calibri" panose="020F0502020204030204" pitchFamily="34" charset="0"/>
                </a:rPr>
                <a:t>Organe</a:t>
              </a:r>
            </a:p>
          </p:txBody>
        </p:sp>
        <p:pic>
          <p:nvPicPr>
            <p:cNvPr id="1026" name="Picture 2" descr="RÃ©sultat de recherche d'images pour &quot;papier logo&quot;">
              <a:extLst>
                <a:ext uri="{FF2B5EF4-FFF2-40B4-BE49-F238E27FC236}">
                  <a16:creationId xmlns:a16="http://schemas.microsoft.com/office/drawing/2014/main" id="{BA0A8992-8435-4336-9C1F-B1D11686C0B9}"/>
                </a:ext>
              </a:extLst>
            </p:cNvPr>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28749"/>
            <a:stretch/>
          </p:blipFill>
          <p:spPr bwMode="auto">
            <a:xfrm>
              <a:off x="669153" y="1847299"/>
              <a:ext cx="870874" cy="654505"/>
            </a:xfrm>
            <a:prstGeom prst="rect">
              <a:avLst/>
            </a:prstGeom>
            <a:noFill/>
            <a:extLst>
              <a:ext uri="{909E8E84-426E-40DD-AFC4-6F175D3DCCD1}">
                <a14:hiddenFill xmlns:a14="http://schemas.microsoft.com/office/drawing/2010/main">
                  <a:solidFill>
                    <a:srgbClr val="FFFFFF"/>
                  </a:solidFill>
                </a14:hiddenFill>
              </a:ext>
            </a:extLst>
          </p:spPr>
        </p:pic>
        <p:sp>
          <p:nvSpPr>
            <p:cNvPr id="128" name="Text12">
              <a:extLst>
                <a:ext uri="{FF2B5EF4-FFF2-40B4-BE49-F238E27FC236}">
                  <a16:creationId xmlns:a16="http://schemas.microsoft.com/office/drawing/2014/main" id="{A607EB38-17B0-4E53-80FC-E32C5E9805EC}"/>
                </a:ext>
              </a:extLst>
            </p:cNvPr>
            <p:cNvSpPr>
              <a:spLocks noChangeArrowheads="1"/>
            </p:cNvSpPr>
            <p:nvPr/>
          </p:nvSpPr>
          <p:spPr bwMode="auto">
            <a:xfrm>
              <a:off x="2915821" y="1722047"/>
              <a:ext cx="5976659" cy="132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fr-FR" sz="1400" b="1">
                  <a:solidFill>
                    <a:prstClr val="black"/>
                  </a:solidFill>
                  <a:latin typeface="Arial Narrow" panose="020B0606020202030204" pitchFamily="34" charset="0"/>
                  <a:cs typeface="Calibri" panose="020F0502020204030204" pitchFamily="34" charset="0"/>
                </a:rPr>
                <a:t>Loi organique n°130-13 relative à la loi de finances rendant obligatoire la BSG pour l’ensemble des Ministères</a:t>
              </a:r>
            </a:p>
            <a:p>
              <a:pPr marL="171450" indent="-171450" algn="just">
                <a:buFont typeface="Arial" panose="020B0604020202020204" pitchFamily="34" charset="0"/>
                <a:buChar char="•"/>
              </a:pPr>
              <a:r>
                <a:rPr lang="fr-FR" sz="1400">
                  <a:solidFill>
                    <a:prstClr val="black"/>
                  </a:solidFill>
                  <a:latin typeface="Arial Narrow" panose="020B0606020202030204" pitchFamily="34" charset="0"/>
                  <a:cs typeface="Calibri" panose="020F0502020204030204" pitchFamily="34" charset="0"/>
                </a:rPr>
                <a:t>Lois organiques n°111-12, n°111-13, n°111-14 rendant obligatoire la </a:t>
              </a:r>
              <a:r>
                <a:rPr lang="fr-FR" sz="1400" b="1">
                  <a:solidFill>
                    <a:prstClr val="black"/>
                  </a:solidFill>
                  <a:latin typeface="Arial Narrow" panose="020B0606020202030204" pitchFamily="34" charset="0"/>
                  <a:cs typeface="Calibri" panose="020F0502020204030204" pitchFamily="34" charset="0"/>
                </a:rPr>
                <a:t>planification sensible au genre à l’échelle locale</a:t>
              </a:r>
            </a:p>
            <a:p>
              <a:pPr marL="285750" indent="-285750" algn="just">
                <a:buFont typeface="Arial" panose="020B0604020202020204" pitchFamily="34" charset="0"/>
                <a:buChar char="•"/>
              </a:pPr>
              <a:endParaRPr lang="fr-FR" sz="1400">
                <a:solidFill>
                  <a:prstClr val="black"/>
                </a:solidFill>
                <a:latin typeface="Arial Narrow" panose="020B0606020202030204" pitchFamily="34" charset="0"/>
                <a:cs typeface="Calibri" panose="020F0502020204030204" pitchFamily="34" charset="0"/>
              </a:endParaRPr>
            </a:p>
          </p:txBody>
        </p:sp>
        <p:sp>
          <p:nvSpPr>
            <p:cNvPr id="129" name="Text12">
              <a:extLst>
                <a:ext uri="{FF2B5EF4-FFF2-40B4-BE49-F238E27FC236}">
                  <a16:creationId xmlns:a16="http://schemas.microsoft.com/office/drawing/2014/main" id="{E59B18CA-C68C-432B-825A-122FA51149CC}"/>
                </a:ext>
              </a:extLst>
            </p:cNvPr>
            <p:cNvSpPr>
              <a:spLocks noChangeArrowheads="1"/>
            </p:cNvSpPr>
            <p:nvPr/>
          </p:nvSpPr>
          <p:spPr bwMode="auto">
            <a:xfrm>
              <a:off x="539552" y="2488137"/>
              <a:ext cx="1188000"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a:solidFill>
                    <a:schemeClr val="accent1">
                      <a:lumMod val="75000"/>
                    </a:schemeClr>
                  </a:solidFill>
                  <a:latin typeface="Calibri" panose="020F0502020204030204" pitchFamily="34" charset="0"/>
                  <a:cs typeface="Calibri" panose="020F0502020204030204" pitchFamily="34" charset="0"/>
                </a:rPr>
                <a:t>Lois</a:t>
              </a:r>
            </a:p>
          </p:txBody>
        </p:sp>
        <p:sp>
          <p:nvSpPr>
            <p:cNvPr id="130" name="Text12">
              <a:extLst>
                <a:ext uri="{FF2B5EF4-FFF2-40B4-BE49-F238E27FC236}">
                  <a16:creationId xmlns:a16="http://schemas.microsoft.com/office/drawing/2014/main" id="{E3BC78E9-472B-40FE-8D87-489D271387B8}"/>
                </a:ext>
              </a:extLst>
            </p:cNvPr>
            <p:cNvSpPr>
              <a:spLocks noChangeArrowheads="1"/>
            </p:cNvSpPr>
            <p:nvPr/>
          </p:nvSpPr>
          <p:spPr bwMode="auto">
            <a:xfrm>
              <a:off x="539551" y="1283871"/>
              <a:ext cx="1347687"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Préfiguration</a:t>
              </a:r>
            </a:p>
          </p:txBody>
        </p:sp>
        <p:pic>
          <p:nvPicPr>
            <p:cNvPr id="131" name="Image 20">
              <a:extLst>
                <a:ext uri="{FF2B5EF4-FFF2-40B4-BE49-F238E27FC236}">
                  <a16:creationId xmlns:a16="http://schemas.microsoft.com/office/drawing/2014/main" id="{84388369-973C-4917-B76A-BD2D74F36218}"/>
                </a:ext>
              </a:extLst>
            </p:cNvPr>
            <p:cNvPicPr>
              <a:picLocks noChangeAspect="1"/>
            </p:cNvPicPr>
            <p:nvPr/>
          </p:nvPicPr>
          <p:blipFill>
            <a:blip r:embed="rId3" cstate="print">
              <a:duotone>
                <a:srgbClr val="009DDC">
                  <a:shade val="45000"/>
                  <a:satMod val="135000"/>
                </a:srgbClr>
                <a:prstClr val="white"/>
              </a:duotone>
            </a:blip>
            <a:stretch>
              <a:fillRect/>
            </a:stretch>
          </p:blipFill>
          <p:spPr>
            <a:xfrm>
              <a:off x="815748" y="709702"/>
              <a:ext cx="514318" cy="537507"/>
            </a:xfrm>
            <a:prstGeom prst="rect">
              <a:avLst/>
            </a:prstGeom>
          </p:spPr>
        </p:pic>
        <p:sp>
          <p:nvSpPr>
            <p:cNvPr id="132" name="Text12">
              <a:extLst>
                <a:ext uri="{FF2B5EF4-FFF2-40B4-BE49-F238E27FC236}">
                  <a16:creationId xmlns:a16="http://schemas.microsoft.com/office/drawing/2014/main" id="{C12E1C57-BCE0-497E-A8C5-5537DF800522}"/>
                </a:ext>
              </a:extLst>
            </p:cNvPr>
            <p:cNvSpPr>
              <a:spLocks noChangeArrowheads="1"/>
            </p:cNvSpPr>
            <p:nvPr/>
          </p:nvSpPr>
          <p:spPr bwMode="auto">
            <a:xfrm>
              <a:off x="2100846" y="975773"/>
              <a:ext cx="1030994" cy="265356"/>
            </a:xfrm>
            <a:prstGeom prst="rect">
              <a:avLst/>
            </a:prstGeom>
            <a:noFill/>
            <a:ln w="6350">
              <a:noFill/>
              <a:miter lim="800000"/>
              <a:headEnd/>
              <a:tailEnd/>
            </a:ln>
            <a:effectLst/>
          </p:spPr>
          <p:txBody>
            <a:bodyPr wrap="square"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2016-2019</a:t>
              </a:r>
            </a:p>
          </p:txBody>
        </p:sp>
        <p:sp>
          <p:nvSpPr>
            <p:cNvPr id="133" name="Text12">
              <a:extLst>
                <a:ext uri="{FF2B5EF4-FFF2-40B4-BE49-F238E27FC236}">
                  <a16:creationId xmlns:a16="http://schemas.microsoft.com/office/drawing/2014/main" id="{0E38D1C5-336B-40C9-8818-A70BA65110EE}"/>
                </a:ext>
              </a:extLst>
            </p:cNvPr>
            <p:cNvSpPr>
              <a:spLocks noChangeArrowheads="1"/>
            </p:cNvSpPr>
            <p:nvPr/>
          </p:nvSpPr>
          <p:spPr bwMode="auto">
            <a:xfrm>
              <a:off x="2999016" y="976487"/>
              <a:ext cx="5976659" cy="26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fr-FR" sz="1400" b="1" dirty="0">
                  <a:solidFill>
                    <a:prstClr val="black"/>
                  </a:solidFill>
                  <a:latin typeface="Arial Narrow" panose="020B0606020202030204" pitchFamily="34" charset="0"/>
                  <a:cs typeface="Calibri" panose="020F0502020204030204" pitchFamily="34" charset="0"/>
                </a:rPr>
                <a:t>Préfiguration de la BSG axée sur la performance</a:t>
              </a:r>
              <a:endParaRPr lang="fr-FR" sz="1400" dirty="0">
                <a:solidFill>
                  <a:prstClr val="black"/>
                </a:solidFill>
                <a:latin typeface="Arial Narrow" panose="020B0606020202030204" pitchFamily="34" charset="0"/>
                <a:cs typeface="Calibri" panose="020F0502020204030204" pitchFamily="34" charset="0"/>
              </a:endParaRPr>
            </a:p>
          </p:txBody>
        </p:sp>
        <p:sp>
          <p:nvSpPr>
            <p:cNvPr id="134" name="Oval 133">
              <a:extLst>
                <a:ext uri="{FF2B5EF4-FFF2-40B4-BE49-F238E27FC236}">
                  <a16:creationId xmlns:a16="http://schemas.microsoft.com/office/drawing/2014/main" id="{5FAC554A-A94F-421A-BFEC-C3658B0C331F}"/>
                </a:ext>
              </a:extLst>
            </p:cNvPr>
            <p:cNvSpPr/>
            <p:nvPr/>
          </p:nvSpPr>
          <p:spPr>
            <a:xfrm>
              <a:off x="1918053" y="1064463"/>
              <a:ext cx="152399" cy="1524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p>
          </p:txBody>
        </p:sp>
      </p:grpSp>
      <p:sp>
        <p:nvSpPr>
          <p:cNvPr id="143" name="Rectangle 7">
            <a:extLst>
              <a:ext uri="{FF2B5EF4-FFF2-40B4-BE49-F238E27FC236}">
                <a16:creationId xmlns:a16="http://schemas.microsoft.com/office/drawing/2014/main" id="{B8F7404A-E054-461B-A76A-659B052D92B6}"/>
              </a:ext>
            </a:extLst>
          </p:cNvPr>
          <p:cNvSpPr>
            <a:spLocks noChangeArrowheads="1"/>
          </p:cNvSpPr>
          <p:nvPr/>
        </p:nvSpPr>
        <p:spPr bwMode="auto">
          <a:xfrm rot="16200000">
            <a:off x="386834" y="2440834"/>
            <a:ext cx="252000" cy="252000"/>
          </a:xfrm>
          <a:prstGeom prst="rect">
            <a:avLst/>
          </a:prstGeom>
          <a:solidFill>
            <a:schemeClr val="accent1">
              <a:lumMod val="75000"/>
            </a:schemeClr>
          </a:solidFill>
          <a:ln w="9525">
            <a:noFill/>
            <a:miter lim="800000"/>
            <a:headEnd/>
            <a:tailEnd/>
          </a:ln>
          <a:effectLst/>
        </p:spPr>
        <p:txBody>
          <a:bodyPr wrap="non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fr-FR" sz="14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cxnSp>
        <p:nvCxnSpPr>
          <p:cNvPr id="10" name="Straight Connector 9">
            <a:extLst>
              <a:ext uri="{FF2B5EF4-FFF2-40B4-BE49-F238E27FC236}">
                <a16:creationId xmlns:a16="http://schemas.microsoft.com/office/drawing/2014/main" id="{911282A1-AD59-4291-8E1D-3282E663A887}"/>
              </a:ext>
            </a:extLst>
          </p:cNvPr>
          <p:cNvCxnSpPr/>
          <p:nvPr/>
        </p:nvCxnSpPr>
        <p:spPr>
          <a:xfrm>
            <a:off x="998864" y="4293096"/>
            <a:ext cx="78936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51FEA03-6C2B-45ED-A9AE-BE5B74B0ACC3}"/>
              </a:ext>
            </a:extLst>
          </p:cNvPr>
          <p:cNvCxnSpPr/>
          <p:nvPr/>
        </p:nvCxnSpPr>
        <p:spPr>
          <a:xfrm>
            <a:off x="998864" y="2420888"/>
            <a:ext cx="78936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smtClean="0"/>
              <a:t>3</a:t>
            </a:fld>
            <a:endParaRPr lang="fr-BE"/>
          </a:p>
        </p:txBody>
      </p:sp>
      <p:sp>
        <p:nvSpPr>
          <p:cNvPr id="139" name="Arrow: Pentagon 138">
            <a:extLst>
              <a:ext uri="{FF2B5EF4-FFF2-40B4-BE49-F238E27FC236}">
                <a16:creationId xmlns:a16="http://schemas.microsoft.com/office/drawing/2014/main" id="{7BD2A9A0-CBB4-47A4-889A-1AF3C5C180ED}"/>
              </a:ext>
            </a:extLst>
          </p:cNvPr>
          <p:cNvSpPr/>
          <p:nvPr/>
        </p:nvSpPr>
        <p:spPr>
          <a:xfrm rot="16200000">
            <a:off x="-187127" y="3184972"/>
            <a:ext cx="2140661" cy="608834"/>
          </a:xfrm>
          <a:prstGeom prst="homePlate">
            <a:avLst/>
          </a:prstGeom>
          <a:solidFill>
            <a:srgbClr val="67B7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   Concrétisation</a:t>
            </a:r>
            <a:r>
              <a:rPr lang="fr-FR" sz="1400">
                <a:solidFill>
                  <a:schemeClr val="tx1"/>
                </a:solidFill>
              </a:rPr>
              <a:t> </a:t>
            </a:r>
          </a:p>
        </p:txBody>
      </p:sp>
      <p:sp>
        <p:nvSpPr>
          <p:cNvPr id="8" name="Arrow: Pentagon 7">
            <a:extLst>
              <a:ext uri="{FF2B5EF4-FFF2-40B4-BE49-F238E27FC236}">
                <a16:creationId xmlns:a16="http://schemas.microsoft.com/office/drawing/2014/main" id="{86C56A85-F2E7-40F3-BC28-71261F46B596}"/>
              </a:ext>
            </a:extLst>
          </p:cNvPr>
          <p:cNvSpPr/>
          <p:nvPr/>
        </p:nvSpPr>
        <p:spPr>
          <a:xfrm rot="16200000">
            <a:off x="-312129" y="5160345"/>
            <a:ext cx="2390670" cy="608838"/>
          </a:xfrm>
          <a:prstGeom prst="homePlate">
            <a:avLst/>
          </a:prstGeom>
          <a:solidFill>
            <a:srgbClr val="67B7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Lancement </a:t>
            </a:r>
            <a:endParaRPr lang="fr-FR" sz="1400">
              <a:solidFill>
                <a:schemeClr val="tx1"/>
              </a:solidFill>
            </a:endParaRPr>
          </a:p>
        </p:txBody>
      </p:sp>
      <p:sp>
        <p:nvSpPr>
          <p:cNvPr id="141" name="Rectangle 7">
            <a:extLst>
              <a:ext uri="{FF2B5EF4-FFF2-40B4-BE49-F238E27FC236}">
                <a16:creationId xmlns:a16="http://schemas.microsoft.com/office/drawing/2014/main" id="{277AF5A4-B5EE-4466-BFCF-89AD2E25083F}"/>
              </a:ext>
            </a:extLst>
          </p:cNvPr>
          <p:cNvSpPr>
            <a:spLocks noChangeArrowheads="1"/>
          </p:cNvSpPr>
          <p:nvPr/>
        </p:nvSpPr>
        <p:spPr bwMode="auto">
          <a:xfrm rot="16200000">
            <a:off x="467545" y="4041096"/>
            <a:ext cx="252000" cy="252000"/>
          </a:xfrm>
          <a:prstGeom prst="rect">
            <a:avLst/>
          </a:prstGeom>
          <a:solidFill>
            <a:schemeClr val="accent1">
              <a:lumMod val="75000"/>
            </a:schemeClr>
          </a:solidFill>
          <a:ln w="9525">
            <a:noFill/>
            <a:miter lim="800000"/>
            <a:headEnd/>
            <a:tailEnd/>
          </a:ln>
          <a:effectLst/>
        </p:spPr>
        <p:txBody>
          <a:bodyPr wrap="non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fr-FR" sz="14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0" name="Rectangle 7">
            <a:extLst>
              <a:ext uri="{FF2B5EF4-FFF2-40B4-BE49-F238E27FC236}">
                <a16:creationId xmlns:a16="http://schemas.microsoft.com/office/drawing/2014/main" id="{B6133586-87B4-4C59-B199-1BDD1C82005D}"/>
              </a:ext>
            </a:extLst>
          </p:cNvPr>
          <p:cNvSpPr>
            <a:spLocks noChangeArrowheads="1"/>
          </p:cNvSpPr>
          <p:nvPr/>
        </p:nvSpPr>
        <p:spPr bwMode="auto">
          <a:xfrm rot="16200000">
            <a:off x="467544" y="6462013"/>
            <a:ext cx="252000" cy="252000"/>
          </a:xfrm>
          <a:prstGeom prst="rect">
            <a:avLst/>
          </a:prstGeom>
          <a:solidFill>
            <a:schemeClr val="accent1">
              <a:lumMod val="75000"/>
            </a:schemeClr>
          </a:solidFill>
          <a:ln w="9525">
            <a:noFill/>
            <a:miter lim="800000"/>
            <a:headEnd/>
            <a:tailEnd/>
          </a:ln>
          <a:effectLst/>
        </p:spPr>
        <p:txBody>
          <a:bodyPr wrap="non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fr-FR" sz="14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6" name="Text12">
            <a:extLst>
              <a:ext uri="{FF2B5EF4-FFF2-40B4-BE49-F238E27FC236}">
                <a16:creationId xmlns:a16="http://schemas.microsoft.com/office/drawing/2014/main" id="{AC80BCE4-960C-1243-B9AA-114DB87380E0}"/>
              </a:ext>
            </a:extLst>
          </p:cNvPr>
          <p:cNvSpPr>
            <a:spLocks noChangeArrowheads="1"/>
          </p:cNvSpPr>
          <p:nvPr/>
        </p:nvSpPr>
        <p:spPr bwMode="auto">
          <a:xfrm>
            <a:off x="3791522" y="1052736"/>
            <a:ext cx="517296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fr-FR" sz="1400" b="1" dirty="0">
                <a:solidFill>
                  <a:prstClr val="black"/>
                </a:solidFill>
                <a:latin typeface="Arial Narrow" panose="020B0606020202030204" pitchFamily="34" charset="0"/>
                <a:cs typeface="Calibri" panose="020F0502020204030204" pitchFamily="34" charset="0"/>
              </a:rPr>
              <a:t>Accompagnement rapproché des Départements Ministériels</a:t>
            </a:r>
          </a:p>
          <a:p>
            <a:pPr marL="171450" indent="-171450" algn="just">
              <a:buFont typeface="Arial" panose="020B0604020202020204" pitchFamily="34" charset="0"/>
              <a:buChar char="•"/>
            </a:pPr>
            <a:r>
              <a:rPr lang="fr-FR" sz="1400" b="1" dirty="0">
                <a:solidFill>
                  <a:prstClr val="black"/>
                </a:solidFill>
                <a:latin typeface="Arial Narrow" panose="020B0606020202030204" pitchFamily="34" charset="0"/>
                <a:cs typeface="Calibri" panose="020F0502020204030204" pitchFamily="34" charset="0"/>
              </a:rPr>
              <a:t>Renfoncement méthodologique et conceptuel pour le déploiement de la BSG</a:t>
            </a:r>
          </a:p>
          <a:p>
            <a:pPr marL="285750" indent="-285750" algn="just">
              <a:buFont typeface="Arial" panose="020B0604020202020204" pitchFamily="34" charset="0"/>
              <a:buChar char="•"/>
            </a:pPr>
            <a:endParaRPr lang="fr-FR" sz="1400" dirty="0">
              <a:solidFill>
                <a:prstClr val="black"/>
              </a:solidFill>
              <a:latin typeface="Arial Narrow" panose="020B0606020202030204" pitchFamily="34" charset="0"/>
              <a:cs typeface="Calibri" panose="020F0502020204030204" pitchFamily="34" charset="0"/>
            </a:endParaRPr>
          </a:p>
        </p:txBody>
      </p:sp>
      <p:sp>
        <p:nvSpPr>
          <p:cNvPr id="47" name="Text12">
            <a:extLst>
              <a:ext uri="{FF2B5EF4-FFF2-40B4-BE49-F238E27FC236}">
                <a16:creationId xmlns:a16="http://schemas.microsoft.com/office/drawing/2014/main" id="{45004895-1217-C647-ADC7-31FCCDB8EA9C}"/>
              </a:ext>
            </a:extLst>
          </p:cNvPr>
          <p:cNvSpPr>
            <a:spLocks noChangeArrowheads="1"/>
          </p:cNvSpPr>
          <p:nvPr/>
        </p:nvSpPr>
        <p:spPr bwMode="auto">
          <a:xfrm>
            <a:off x="3031574" y="1124744"/>
            <a:ext cx="892354" cy="215444"/>
          </a:xfrm>
          <a:prstGeom prst="rect">
            <a:avLst/>
          </a:prstGeom>
          <a:noFill/>
          <a:ln w="6350">
            <a:noFill/>
            <a:miter lim="800000"/>
            <a:headEnd/>
            <a:tailEnd/>
          </a:ln>
          <a:effectLst/>
        </p:spPr>
        <p:txBody>
          <a:bodyPr wrap="square"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2020-2021</a:t>
            </a:r>
            <a:endParaRPr lang="fr-FR" altLang="de-DE" sz="1200" b="1" kern="0" dirty="0">
              <a:solidFill>
                <a:schemeClr val="accent1"/>
              </a:solidFill>
              <a:latin typeface="Arial Narrow" panose="020B0606020202030204" pitchFamily="34" charset="0"/>
              <a:cs typeface="Calibri" panose="020F0502020204030204" pitchFamily="34" charset="0"/>
            </a:endParaRPr>
          </a:p>
        </p:txBody>
      </p:sp>
      <p:sp>
        <p:nvSpPr>
          <p:cNvPr id="49" name="Oval 133">
            <a:extLst>
              <a:ext uri="{FF2B5EF4-FFF2-40B4-BE49-F238E27FC236}">
                <a16:creationId xmlns:a16="http://schemas.microsoft.com/office/drawing/2014/main" id="{87091735-21A6-AD49-BA2D-5F6A83723B39}"/>
              </a:ext>
            </a:extLst>
          </p:cNvPr>
          <p:cNvSpPr/>
          <p:nvPr/>
        </p:nvSpPr>
        <p:spPr>
          <a:xfrm>
            <a:off x="2843808" y="1145025"/>
            <a:ext cx="131906" cy="1237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p>
        </p:txBody>
      </p:sp>
      <p:sp>
        <p:nvSpPr>
          <p:cNvPr id="50" name="Text12">
            <a:extLst>
              <a:ext uri="{FF2B5EF4-FFF2-40B4-BE49-F238E27FC236}">
                <a16:creationId xmlns:a16="http://schemas.microsoft.com/office/drawing/2014/main" id="{9EA900BF-31C5-4446-868D-51DC8DE2396C}"/>
              </a:ext>
            </a:extLst>
          </p:cNvPr>
          <p:cNvSpPr>
            <a:spLocks noChangeArrowheads="1"/>
          </p:cNvSpPr>
          <p:nvPr/>
        </p:nvSpPr>
        <p:spPr bwMode="auto">
          <a:xfrm>
            <a:off x="1605339" y="1412776"/>
            <a:ext cx="1166461" cy="215493"/>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Ancrage</a:t>
            </a:r>
          </a:p>
        </p:txBody>
      </p:sp>
      <p:pic>
        <p:nvPicPr>
          <p:cNvPr id="6" name="Image 5">
            <a:extLst>
              <a:ext uri="{FF2B5EF4-FFF2-40B4-BE49-F238E27FC236}">
                <a16:creationId xmlns:a16="http://schemas.microsoft.com/office/drawing/2014/main" id="{1A76D5F1-467E-D545-B45C-AA485E23BB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8599" y="762567"/>
            <a:ext cx="523161" cy="649552"/>
          </a:xfrm>
          <a:prstGeom prst="rect">
            <a:avLst/>
          </a:prstGeom>
        </p:spPr>
      </p:pic>
    </p:spTree>
    <p:extLst>
      <p:ext uri="{BB962C8B-B14F-4D97-AF65-F5344CB8AC3E}">
        <p14:creationId xmlns:p14="http://schemas.microsoft.com/office/powerpoint/2010/main" val="3516854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14" name="Freeform 28">
            <a:extLst>
              <a:ext uri="{FF2B5EF4-FFF2-40B4-BE49-F238E27FC236}">
                <a16:creationId xmlns:a16="http://schemas.microsoft.com/office/drawing/2014/main" id="{27431071-567C-47AA-8470-F2E8B9D7491E}"/>
              </a:ext>
            </a:extLst>
          </p:cNvPr>
          <p:cNvSpPr>
            <a:spLocks/>
          </p:cNvSpPr>
          <p:nvPr/>
        </p:nvSpPr>
        <p:spPr bwMode="auto">
          <a:xfrm>
            <a:off x="398639" y="1788116"/>
            <a:ext cx="1293042" cy="1640884"/>
          </a:xfrm>
          <a:custGeom>
            <a:avLst/>
            <a:gdLst/>
            <a:ahLst/>
            <a:cxnLst>
              <a:cxn ang="0">
                <a:pos x="0" y="0"/>
              </a:cxn>
              <a:cxn ang="0">
                <a:pos x="750" y="0"/>
              </a:cxn>
              <a:cxn ang="0">
                <a:pos x="750" y="576"/>
              </a:cxn>
            </a:cxnLst>
            <a:rect l="0" t="0" r="r" b="b"/>
            <a:pathLst>
              <a:path w="750" h="576">
                <a:moveTo>
                  <a:pt x="0" y="0"/>
                </a:moveTo>
                <a:lnTo>
                  <a:pt x="750" y="0"/>
                </a:lnTo>
                <a:lnTo>
                  <a:pt x="750" y="576"/>
                </a:lnTo>
              </a:path>
            </a:pathLst>
          </a:custGeom>
          <a:noFill/>
          <a:ln w="22225" cap="flat" cmpd="sng">
            <a:solidFill>
              <a:srgbClr val="67B7E6"/>
            </a:solidFill>
            <a:prstDash val="solid"/>
            <a:round/>
            <a:headEnd/>
            <a:tailEnd/>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9DDC"/>
              </a:solidFill>
              <a:effectLst/>
              <a:uLnTx/>
              <a:uFillTx/>
              <a:ea typeface="MS PGothic" panose="020B0600070205080204" pitchFamily="34" charset="-128"/>
              <a:cs typeface="Calibri" panose="020F0502020204030204" pitchFamily="34" charset="0"/>
            </a:endParaRPr>
          </a:p>
        </p:txBody>
      </p:sp>
      <p:sp>
        <p:nvSpPr>
          <p:cNvPr id="15" name="TextBox 14">
            <a:extLst>
              <a:ext uri="{FF2B5EF4-FFF2-40B4-BE49-F238E27FC236}">
                <a16:creationId xmlns:a16="http://schemas.microsoft.com/office/drawing/2014/main" id="{AF2FE356-42FF-42D7-B448-2FE4EACDB651}"/>
              </a:ext>
            </a:extLst>
          </p:cNvPr>
          <p:cNvSpPr txBox="1"/>
          <p:nvPr/>
        </p:nvSpPr>
        <p:spPr>
          <a:xfrm>
            <a:off x="395536" y="2415583"/>
            <a:ext cx="1152000" cy="338554"/>
          </a:xfrm>
          <a:prstGeom prst="rect">
            <a:avLst/>
          </a:prstGeom>
          <a:noFill/>
        </p:spPr>
        <p:txBody>
          <a:bodyPr wrap="square" rtlCol="0">
            <a:spAutoFit/>
          </a:bodyPr>
          <a:lstStyle/>
          <a:p>
            <a:r>
              <a:rPr lang="fr-FR" sz="1600" b="1" dirty="0">
                <a:latin typeface="Arial Narrow" panose="020B0606020202030204" pitchFamily="34" charset="0"/>
              </a:rPr>
              <a:t>Article 39</a:t>
            </a:r>
            <a:endParaRPr lang="fr-FR" sz="1600" dirty="0">
              <a:latin typeface="Arial Narrow" panose="020B0606020202030204" pitchFamily="34" charset="0"/>
            </a:endParaRPr>
          </a:p>
        </p:txBody>
      </p:sp>
      <p:sp>
        <p:nvSpPr>
          <p:cNvPr id="16" name="Freeform 28">
            <a:extLst>
              <a:ext uri="{FF2B5EF4-FFF2-40B4-BE49-F238E27FC236}">
                <a16:creationId xmlns:a16="http://schemas.microsoft.com/office/drawing/2014/main" id="{B4BC664E-7E2D-4403-98C3-60A8F0CF0DFA}"/>
              </a:ext>
            </a:extLst>
          </p:cNvPr>
          <p:cNvSpPr>
            <a:spLocks/>
          </p:cNvSpPr>
          <p:nvPr/>
        </p:nvSpPr>
        <p:spPr bwMode="auto">
          <a:xfrm>
            <a:off x="398639" y="4073085"/>
            <a:ext cx="1293042" cy="1649921"/>
          </a:xfrm>
          <a:custGeom>
            <a:avLst/>
            <a:gdLst/>
            <a:ahLst/>
            <a:cxnLst>
              <a:cxn ang="0">
                <a:pos x="0" y="0"/>
              </a:cxn>
              <a:cxn ang="0">
                <a:pos x="750" y="0"/>
              </a:cxn>
              <a:cxn ang="0">
                <a:pos x="750" y="576"/>
              </a:cxn>
            </a:cxnLst>
            <a:rect l="0" t="0" r="r" b="b"/>
            <a:pathLst>
              <a:path w="750" h="576">
                <a:moveTo>
                  <a:pt x="0" y="0"/>
                </a:moveTo>
                <a:lnTo>
                  <a:pt x="750" y="0"/>
                </a:lnTo>
                <a:lnTo>
                  <a:pt x="750" y="576"/>
                </a:lnTo>
              </a:path>
            </a:pathLst>
          </a:custGeom>
          <a:noFill/>
          <a:ln w="22225" cap="flat" cmpd="sng">
            <a:solidFill>
              <a:srgbClr val="009DDC"/>
            </a:solidFill>
            <a:prstDash val="solid"/>
            <a:round/>
            <a:headEnd/>
            <a:tailEnd/>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9DDC"/>
              </a:solidFill>
              <a:effectLst/>
              <a:uLnTx/>
              <a:uFillTx/>
              <a:ea typeface="MS PGothic" panose="020B0600070205080204" pitchFamily="34" charset="-128"/>
              <a:cs typeface="Calibri" panose="020F0502020204030204" pitchFamily="34" charset="0"/>
            </a:endParaRPr>
          </a:p>
        </p:txBody>
      </p:sp>
      <p:sp>
        <p:nvSpPr>
          <p:cNvPr id="17" name="TextBox 16">
            <a:extLst>
              <a:ext uri="{FF2B5EF4-FFF2-40B4-BE49-F238E27FC236}">
                <a16:creationId xmlns:a16="http://schemas.microsoft.com/office/drawing/2014/main" id="{460A58F2-7F57-49FA-B96E-69CF48F1F361}"/>
              </a:ext>
            </a:extLst>
          </p:cNvPr>
          <p:cNvSpPr txBox="1"/>
          <p:nvPr/>
        </p:nvSpPr>
        <p:spPr>
          <a:xfrm>
            <a:off x="395536" y="4713379"/>
            <a:ext cx="1152000" cy="338554"/>
          </a:xfrm>
          <a:prstGeom prst="rect">
            <a:avLst/>
          </a:prstGeom>
          <a:noFill/>
        </p:spPr>
        <p:txBody>
          <a:bodyPr wrap="square" rtlCol="0">
            <a:spAutoFit/>
          </a:bodyPr>
          <a:lstStyle/>
          <a:p>
            <a:r>
              <a:rPr lang="fr-FR" sz="1600" b="1" dirty="0">
                <a:latin typeface="Arial Narrow" panose="020B0606020202030204" pitchFamily="34" charset="0"/>
              </a:rPr>
              <a:t>Article 48</a:t>
            </a:r>
            <a:endParaRPr lang="fr-FR" sz="1600" dirty="0">
              <a:latin typeface="Arial Narrow" panose="020B0606020202030204" pitchFamily="34" charset="0"/>
            </a:endParaRPr>
          </a:p>
        </p:txBody>
      </p:sp>
      <p:sp>
        <p:nvSpPr>
          <p:cNvPr id="32" name="Line 24">
            <a:extLst>
              <a:ext uri="{FF2B5EF4-FFF2-40B4-BE49-F238E27FC236}">
                <a16:creationId xmlns:a16="http://schemas.microsoft.com/office/drawing/2014/main" id="{B588AADE-788D-4B84-856E-F1F7BB379971}"/>
              </a:ext>
            </a:extLst>
          </p:cNvPr>
          <p:cNvSpPr>
            <a:spLocks noChangeShapeType="1"/>
          </p:cNvSpPr>
          <p:nvPr/>
        </p:nvSpPr>
        <p:spPr bwMode="auto">
          <a:xfrm>
            <a:off x="4716463" y="1733570"/>
            <a:ext cx="3970340" cy="0"/>
          </a:xfrm>
          <a:prstGeom prst="line">
            <a:avLst/>
          </a:prstGeom>
          <a:noFill/>
          <a:ln w="19050">
            <a:solidFill>
              <a:srgbClr val="67B7E6"/>
            </a:solidFill>
            <a:round/>
            <a:headEn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endParaRPr>
          </a:p>
        </p:txBody>
      </p:sp>
      <p:sp>
        <p:nvSpPr>
          <p:cNvPr id="33" name="Text12">
            <a:extLst>
              <a:ext uri="{FF2B5EF4-FFF2-40B4-BE49-F238E27FC236}">
                <a16:creationId xmlns:a16="http://schemas.microsoft.com/office/drawing/2014/main" id="{8227D026-4CAA-425E-81A8-194B96074433}"/>
              </a:ext>
            </a:extLst>
          </p:cNvPr>
          <p:cNvSpPr>
            <a:spLocks noChangeArrowheads="1"/>
          </p:cNvSpPr>
          <p:nvPr/>
        </p:nvSpPr>
        <p:spPr bwMode="auto">
          <a:xfrm>
            <a:off x="4716463" y="1074803"/>
            <a:ext cx="3970334" cy="553998"/>
          </a:xfrm>
          <a:prstGeom prst="rect">
            <a:avLst/>
          </a:prstGeom>
          <a:noFill/>
          <a:ln w="6350">
            <a:noFill/>
            <a:miter lim="800000"/>
            <a:headEnd/>
            <a:tailEnd/>
          </a:ln>
          <a:effectLst/>
        </p:spPr>
        <p:txBody>
          <a:bodyPr wrap="square" lIns="0" tIns="0" rIns="0" bIns="0">
            <a:spAutoFit/>
          </a:bodyPr>
          <a:lstStyle/>
          <a:p>
            <a:pPr defTabSz="330200">
              <a:defRPr/>
            </a:pPr>
            <a:r>
              <a:rPr lang="en-US"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rPr>
              <a:t>Implication pour la programmation budgétaire des départements ministériels</a:t>
            </a:r>
            <a:endParaRPr lang="fr-FR"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36" name="Text10">
            <a:extLst>
              <a:ext uri="{FF2B5EF4-FFF2-40B4-BE49-F238E27FC236}">
                <a16:creationId xmlns:a16="http://schemas.microsoft.com/office/drawing/2014/main" id="{227C08D2-062B-425F-9141-18D04E81DB76}"/>
              </a:ext>
            </a:extLst>
          </p:cNvPr>
          <p:cNvSpPr>
            <a:spLocks noChangeArrowheads="1"/>
          </p:cNvSpPr>
          <p:nvPr/>
        </p:nvSpPr>
        <p:spPr bwMode="auto">
          <a:xfrm>
            <a:off x="1979712" y="1793702"/>
            <a:ext cx="2094839" cy="1057588"/>
          </a:xfrm>
          <a:prstGeom prst="rect">
            <a:avLst/>
          </a:prstGeom>
          <a:noFill/>
          <a:ln w="6350">
            <a:noFill/>
            <a:miter lim="800000"/>
            <a:headEnd/>
            <a:tailEnd/>
          </a:ln>
          <a:effectLst/>
        </p:spPr>
        <p:txBody>
          <a:bodyPr wrap="square" lIns="0" tIns="72000" rIns="0" bIns="0">
            <a:spAutoFit/>
          </a:bodyPr>
          <a:lstStyle/>
          <a:p>
            <a:pPr marL="1587" lvl="1" algn="just" defTabSz="330200" eaLnBrk="0" fontAlgn="base" hangingPunct="0">
              <a:spcBef>
                <a:spcPct val="0"/>
              </a:spcBef>
              <a:spcAft>
                <a:spcPct val="0"/>
              </a:spcAft>
              <a:defRPr/>
            </a:pPr>
            <a:r>
              <a:rPr lang="fr-FR" sz="1600" kern="0" dirty="0">
                <a:solidFill>
                  <a:prstClr val="black"/>
                </a:solidFill>
                <a:latin typeface="Arial Narrow" panose="020B0606020202030204" pitchFamily="34" charset="0"/>
                <a:cs typeface="Calibri" panose="020F0502020204030204" pitchFamily="34" charset="0"/>
              </a:rPr>
              <a:t>«.... L’aspect genre est pris en considération lors de la fixation des objectifs et des indicateurs....»</a:t>
            </a:r>
            <a:endParaRPr lang="fr-FR" altLang="zh-HK" sz="160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37" name="Line 24">
            <a:extLst>
              <a:ext uri="{FF2B5EF4-FFF2-40B4-BE49-F238E27FC236}">
                <a16:creationId xmlns:a16="http://schemas.microsoft.com/office/drawing/2014/main" id="{80A25F67-7042-4590-A5AB-E7B686C76804}"/>
              </a:ext>
            </a:extLst>
          </p:cNvPr>
          <p:cNvSpPr>
            <a:spLocks noChangeShapeType="1"/>
          </p:cNvSpPr>
          <p:nvPr/>
        </p:nvSpPr>
        <p:spPr bwMode="auto">
          <a:xfrm>
            <a:off x="1979713" y="1733570"/>
            <a:ext cx="2094838" cy="0"/>
          </a:xfrm>
          <a:prstGeom prst="line">
            <a:avLst/>
          </a:prstGeom>
          <a:noFill/>
          <a:ln w="19050">
            <a:solidFill>
              <a:srgbClr val="67B7E6"/>
            </a:solidFill>
            <a:round/>
            <a:headEn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endParaRPr>
          </a:p>
        </p:txBody>
      </p:sp>
      <p:sp>
        <p:nvSpPr>
          <p:cNvPr id="38" name="Text12">
            <a:extLst>
              <a:ext uri="{FF2B5EF4-FFF2-40B4-BE49-F238E27FC236}">
                <a16:creationId xmlns:a16="http://schemas.microsoft.com/office/drawing/2014/main" id="{E15E46CB-7914-4C1C-9A50-4A86A2556820}"/>
              </a:ext>
            </a:extLst>
          </p:cNvPr>
          <p:cNvSpPr>
            <a:spLocks noChangeArrowheads="1"/>
          </p:cNvSpPr>
          <p:nvPr/>
        </p:nvSpPr>
        <p:spPr bwMode="auto">
          <a:xfrm>
            <a:off x="1979712" y="1351802"/>
            <a:ext cx="1552713" cy="276999"/>
          </a:xfrm>
          <a:prstGeom prst="rect">
            <a:avLst/>
          </a:prstGeom>
          <a:noFill/>
          <a:ln w="6350">
            <a:noFill/>
            <a:miter lim="800000"/>
            <a:headEnd/>
            <a:tailEnd/>
          </a:ln>
          <a:effectLst/>
        </p:spPr>
        <p:txBody>
          <a:bodyPr wrap="square" lIns="0" tIns="0" rIns="0" bIns="0">
            <a:spAutoFit/>
          </a:bodyPr>
          <a:lstStyle/>
          <a:p>
            <a:pPr defTabSz="330200">
              <a:defRPr/>
            </a:pPr>
            <a:r>
              <a:rPr lang="en-US" altLang="de-DE" b="1" kern="0" dirty="0" err="1">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rPr>
              <a:t>Contenu</a:t>
            </a:r>
            <a:endParaRPr lang="fr-FR"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grpSp>
        <p:nvGrpSpPr>
          <p:cNvPr id="43" name="Group 24">
            <a:extLst>
              <a:ext uri="{FF2B5EF4-FFF2-40B4-BE49-F238E27FC236}">
                <a16:creationId xmlns:a16="http://schemas.microsoft.com/office/drawing/2014/main" id="{D6938BFF-6646-46BA-8C2F-B7EF9A652CAC}"/>
              </a:ext>
            </a:extLst>
          </p:cNvPr>
          <p:cNvGrpSpPr>
            <a:grpSpLocks/>
          </p:cNvGrpSpPr>
          <p:nvPr/>
        </p:nvGrpSpPr>
        <p:grpSpPr bwMode="auto">
          <a:xfrm rot="16200000">
            <a:off x="2477517" y="3700532"/>
            <a:ext cx="3829050" cy="215900"/>
            <a:chOff x="464" y="3129"/>
            <a:chExt cx="2412" cy="136"/>
          </a:xfrm>
        </p:grpSpPr>
        <p:sp>
          <p:nvSpPr>
            <p:cNvPr id="44" name="Line 25">
              <a:extLst>
                <a:ext uri="{FF2B5EF4-FFF2-40B4-BE49-F238E27FC236}">
                  <a16:creationId xmlns:a16="http://schemas.microsoft.com/office/drawing/2014/main" id="{7354DD8B-46B0-42B2-A184-D417C05DBB3B}"/>
                </a:ext>
              </a:extLst>
            </p:cNvPr>
            <p:cNvSpPr>
              <a:spLocks noChangeShapeType="1"/>
            </p:cNvSpPr>
            <p:nvPr/>
          </p:nvSpPr>
          <p:spPr bwMode="auto">
            <a:xfrm>
              <a:off x="464" y="3185"/>
              <a:ext cx="2412" cy="0"/>
            </a:xfrm>
            <a:prstGeom prst="line">
              <a:avLst/>
            </a:prstGeom>
            <a:noFill/>
            <a:ln w="22225">
              <a:solidFill>
                <a:srgbClr val="67B7E6"/>
              </a:solidFill>
              <a:round/>
              <a:headEnd/>
              <a:tailEnd/>
            </a:ln>
            <a:effectLst/>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Arial" pitchFamily="34" charset="0"/>
              </a:endParaRPr>
            </a:p>
          </p:txBody>
        </p:sp>
        <p:sp>
          <p:nvSpPr>
            <p:cNvPr id="45" name="AutoShape 26">
              <a:extLst>
                <a:ext uri="{FF2B5EF4-FFF2-40B4-BE49-F238E27FC236}">
                  <a16:creationId xmlns:a16="http://schemas.microsoft.com/office/drawing/2014/main" id="{4C09444D-DF36-4BA9-8F86-F58D9C11AF62}"/>
                </a:ext>
              </a:extLst>
            </p:cNvPr>
            <p:cNvSpPr>
              <a:spLocks noChangeArrowheads="1"/>
            </p:cNvSpPr>
            <p:nvPr/>
          </p:nvSpPr>
          <p:spPr bwMode="auto">
            <a:xfrm flipV="1">
              <a:off x="1617" y="3129"/>
              <a:ext cx="159" cy="136"/>
            </a:xfrm>
            <a:prstGeom prst="triangle">
              <a:avLst>
                <a:gd name="adj" fmla="val 50000"/>
              </a:avLst>
            </a:prstGeom>
            <a:solidFill>
              <a:srgbClr val="67B7E6"/>
            </a:solidFill>
            <a:ln w="22225" algn="ctr">
              <a:solidFill>
                <a:srgbClr val="67B7E6"/>
              </a:solidFill>
              <a:miter lim="800000"/>
              <a:headEnd/>
              <a:tailEnd/>
            </a:ln>
            <a:effectLst/>
          </p:spPr>
          <p:txBody>
            <a:bodyPr wrap="none"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Arial" pitchFamily="34" charset="0"/>
              </a:endParaRPr>
            </a:p>
          </p:txBody>
        </p:sp>
      </p:grpSp>
      <p:sp>
        <p:nvSpPr>
          <p:cNvPr id="46" name="Text10">
            <a:extLst>
              <a:ext uri="{FF2B5EF4-FFF2-40B4-BE49-F238E27FC236}">
                <a16:creationId xmlns:a16="http://schemas.microsoft.com/office/drawing/2014/main" id="{CE882E95-0A66-4F57-8876-0C0ED0CF9E63}"/>
              </a:ext>
            </a:extLst>
          </p:cNvPr>
          <p:cNvSpPr>
            <a:spLocks noChangeArrowheads="1"/>
          </p:cNvSpPr>
          <p:nvPr/>
        </p:nvSpPr>
        <p:spPr bwMode="auto">
          <a:xfrm>
            <a:off x="1979712" y="4243620"/>
            <a:ext cx="2094839" cy="1057588"/>
          </a:xfrm>
          <a:prstGeom prst="rect">
            <a:avLst/>
          </a:prstGeom>
          <a:noFill/>
          <a:ln w="6350">
            <a:noFill/>
            <a:miter lim="800000"/>
            <a:headEnd/>
            <a:tailEnd/>
          </a:ln>
          <a:effectLst/>
        </p:spPr>
        <p:txBody>
          <a:bodyPr wrap="square" lIns="0" tIns="72000" rIns="0" bIns="0">
            <a:spAutoFit/>
          </a:bodyPr>
          <a:lstStyle/>
          <a:p>
            <a:pPr marL="1587" lvl="1" algn="just" defTabSz="330200" eaLnBrk="0" fontAlgn="base" hangingPunct="0">
              <a:spcBef>
                <a:spcPct val="0"/>
              </a:spcBef>
              <a:spcAft>
                <a:spcPct val="0"/>
              </a:spcAft>
              <a:defRPr/>
            </a:pPr>
            <a:r>
              <a:rPr lang="fr-FR" sz="1600" kern="0" dirty="0">
                <a:solidFill>
                  <a:prstClr val="black"/>
                </a:solidFill>
                <a:latin typeface="Arial Narrow" panose="020B0606020202030204" pitchFamily="34" charset="0"/>
                <a:cs typeface="Calibri" panose="020F0502020204030204" pitchFamily="34" charset="0"/>
              </a:rPr>
              <a:t>«.... rapport sur le budget axé sur les résultats tenant</a:t>
            </a:r>
          </a:p>
          <a:p>
            <a:pPr marL="1587" lvl="1" defTabSz="330200" eaLnBrk="0" fontAlgn="base" hangingPunct="0">
              <a:spcBef>
                <a:spcPct val="0"/>
              </a:spcBef>
              <a:spcAft>
                <a:spcPct val="0"/>
              </a:spcAft>
              <a:defRPr/>
            </a:pPr>
            <a:r>
              <a:rPr lang="fr-FR" sz="1600" kern="0" dirty="0">
                <a:solidFill>
                  <a:prstClr val="black"/>
                </a:solidFill>
                <a:latin typeface="Arial Narrow" panose="020B0606020202030204" pitchFamily="34" charset="0"/>
                <a:cs typeface="Calibri" panose="020F0502020204030204" pitchFamily="34" charset="0"/>
              </a:rPr>
              <a:t>compte de l'aspect genre....»</a:t>
            </a:r>
            <a:endParaRPr lang="fr-FR" altLang="zh-HK" sz="160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47" name="Text10">
            <a:extLst>
              <a:ext uri="{FF2B5EF4-FFF2-40B4-BE49-F238E27FC236}">
                <a16:creationId xmlns:a16="http://schemas.microsoft.com/office/drawing/2014/main" id="{DD142B58-E79C-47E6-A0B2-FAE29DFB0E14}"/>
              </a:ext>
            </a:extLst>
          </p:cNvPr>
          <p:cNvSpPr>
            <a:spLocks noChangeArrowheads="1"/>
          </p:cNvSpPr>
          <p:nvPr/>
        </p:nvSpPr>
        <p:spPr bwMode="auto">
          <a:xfrm>
            <a:off x="4716463" y="1894024"/>
            <a:ext cx="3970333" cy="3828982"/>
          </a:xfrm>
          <a:prstGeom prst="rect">
            <a:avLst/>
          </a:prstGeom>
          <a:solidFill>
            <a:schemeClr val="accent5">
              <a:lumMod val="20000"/>
              <a:lumOff val="80000"/>
            </a:schemeClr>
          </a:solidFill>
          <a:ln w="6350">
            <a:noFill/>
            <a:miter lim="800000"/>
            <a:headEnd/>
            <a:tailEnd/>
          </a:ln>
          <a:effectLst/>
        </p:spPr>
        <p:txBody>
          <a:bodyPr wrap="square" lIns="72000" tIns="72000" rIns="72000" bIns="0">
            <a:noAutofit/>
          </a:bodyPr>
          <a:lstStyle/>
          <a:p>
            <a:pPr marL="287337" lvl="1" indent="-285750" algn="just" defTabSz="330200" eaLnBrk="0" fontAlgn="base" hangingPunct="0">
              <a:spcBef>
                <a:spcPct val="0"/>
              </a:spcBef>
              <a:spcAft>
                <a:spcPct val="0"/>
              </a:spcAft>
              <a:buFont typeface="Arial" panose="020B0604020202020204" pitchFamily="34" charset="0"/>
              <a:buChar char="•"/>
              <a:defRPr/>
            </a:pPr>
            <a:r>
              <a:rPr lang="fr-FR" sz="1600" kern="0" dirty="0">
                <a:solidFill>
                  <a:prstClr val="black"/>
                </a:solidFill>
                <a:latin typeface="Arial Narrow" panose="020B0606020202030204" pitchFamily="34" charset="0"/>
                <a:cs typeface="Calibri" panose="020F0502020204030204" pitchFamily="34" charset="0"/>
              </a:rPr>
              <a:t>Au programme budgétaire de chaque département doivent être associés des  </a:t>
            </a:r>
            <a:r>
              <a:rPr lang="fr-FR" sz="1600" b="1" kern="0" dirty="0">
                <a:solidFill>
                  <a:prstClr val="black"/>
                </a:solidFill>
                <a:latin typeface="Arial Narrow" panose="020B0606020202030204" pitchFamily="34" charset="0"/>
                <a:cs typeface="Calibri" panose="020F0502020204030204" pitchFamily="34" charset="0"/>
              </a:rPr>
              <a:t>objectifs de  réduction des inégalités, dont l’atteinte des résultats mesurés par des indicateurs</a:t>
            </a:r>
          </a:p>
          <a:p>
            <a:pPr marL="287337" lvl="1" indent="-285750" algn="just" defTabSz="330200" eaLnBrk="0" fontAlgn="base" hangingPunct="0">
              <a:spcBef>
                <a:spcPct val="0"/>
              </a:spcBef>
              <a:spcAft>
                <a:spcPct val="0"/>
              </a:spcAft>
              <a:buFont typeface="Arial" panose="020B0604020202020204" pitchFamily="34" charset="0"/>
              <a:buChar char="•"/>
              <a:defRPr/>
            </a:pPr>
            <a:endParaRPr lang="fr-FR" sz="1600" b="1" kern="0" dirty="0">
              <a:solidFill>
                <a:prstClr val="black"/>
              </a:solidFill>
              <a:latin typeface="Arial Narrow" panose="020B0606020202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endParaRPr lang="fr-FR" sz="1600" kern="0" dirty="0">
              <a:solidFill>
                <a:prstClr val="black"/>
              </a:solidFill>
              <a:latin typeface="Calibri" panose="020F0502020204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endParaRPr lang="fr-FR" sz="1600" kern="0" dirty="0">
              <a:solidFill>
                <a:prstClr val="black"/>
              </a:solidFill>
              <a:latin typeface="Calibri" panose="020F0502020204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endParaRPr lang="fr-FR" sz="1400" kern="0" dirty="0">
              <a:solidFill>
                <a:prstClr val="black"/>
              </a:solidFill>
              <a:latin typeface="Calibri" panose="020F0502020204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endParaRPr lang="fr-FR" sz="1400" kern="0" dirty="0">
              <a:solidFill>
                <a:prstClr val="black"/>
              </a:solidFill>
              <a:latin typeface="Calibri" panose="020F0502020204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r>
              <a:rPr lang="fr-FR" sz="1600" b="1" dirty="0">
                <a:solidFill>
                  <a:prstClr val="black"/>
                </a:solidFill>
                <a:latin typeface="Arial Narrow" panose="020B0606020202030204" pitchFamily="34" charset="0"/>
                <a:ea typeface="MS PGothic" panose="020B0600070205080204" pitchFamily="34" charset="-128"/>
                <a:cs typeface="Calibri" panose="020F0502020204030204" pitchFamily="34" charset="0"/>
              </a:rPr>
              <a:t>Rapport accompagnant la présentation du projet de Loi de Finances</a:t>
            </a:r>
          </a:p>
          <a:p>
            <a:pPr marL="287337" lvl="1" indent="-285750" algn="just" defTabSz="330200" eaLnBrk="0" fontAlgn="base" hangingPunct="0">
              <a:spcBef>
                <a:spcPct val="0"/>
              </a:spcBef>
              <a:spcAft>
                <a:spcPct val="0"/>
              </a:spcAft>
              <a:buFont typeface="Arial" panose="020B0604020202020204" pitchFamily="34" charset="0"/>
              <a:buChar char="•"/>
              <a:defRPr/>
            </a:pPr>
            <a:r>
              <a:rPr lang="fr-FR" sz="1600" b="1" dirty="0">
                <a:solidFill>
                  <a:prstClr val="black"/>
                </a:solidFill>
                <a:latin typeface="Arial Narrow" panose="020B0606020202030204" pitchFamily="34" charset="0"/>
                <a:ea typeface="MS PGothic" panose="020B0600070205080204" pitchFamily="34" charset="-128"/>
                <a:cs typeface="Calibri" panose="020F0502020204030204" pitchFamily="34" charset="0"/>
              </a:rPr>
              <a:t>Outil d’analyse des politiques publiques au regard des principes de l’égalité de genre</a:t>
            </a:r>
            <a:endParaRPr lang="fr-FR" sz="1600" b="1" kern="0" dirty="0">
              <a:solidFill>
                <a:prstClr val="black"/>
              </a:solidFill>
              <a:latin typeface="Arial Narrow" panose="020B0606020202030204" pitchFamily="34" charset="0"/>
              <a:cs typeface="Calibri" panose="020F0502020204030204" pitchFamily="34" charset="0"/>
            </a:endParaRPr>
          </a:p>
        </p:txBody>
      </p:sp>
      <p:sp>
        <p:nvSpPr>
          <p:cNvPr id="50" name="Text12">
            <a:extLst>
              <a:ext uri="{FF2B5EF4-FFF2-40B4-BE49-F238E27FC236}">
                <a16:creationId xmlns:a16="http://schemas.microsoft.com/office/drawing/2014/main" id="{B433FAFD-63C8-4A87-9A48-4AEE8672A879}"/>
              </a:ext>
            </a:extLst>
          </p:cNvPr>
          <p:cNvSpPr>
            <a:spLocks noChangeArrowheads="1"/>
          </p:cNvSpPr>
          <p:nvPr/>
        </p:nvSpPr>
        <p:spPr bwMode="auto">
          <a:xfrm>
            <a:off x="395537" y="1074803"/>
            <a:ext cx="1293042" cy="553998"/>
          </a:xfrm>
          <a:prstGeom prst="rect">
            <a:avLst/>
          </a:prstGeom>
          <a:noFill/>
          <a:ln w="6350">
            <a:noFill/>
            <a:miter lim="800000"/>
            <a:headEnd/>
            <a:tailEnd/>
          </a:ln>
          <a:effectLst/>
        </p:spPr>
        <p:txBody>
          <a:bodyPr wrap="square" lIns="0" tIns="0" rIns="0" bIns="0">
            <a:spAutoFit/>
          </a:bodyPr>
          <a:lstStyle/>
          <a:p>
            <a:pPr defTabSz="330200">
              <a:defRPr/>
            </a:pPr>
            <a:r>
              <a:rPr lang="en-US"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rPr>
              <a:t>Articles de la LOF 130-13</a:t>
            </a:r>
            <a:endParaRPr lang="fr-FR"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la BSG au Maroc : un portage au niveau de la Loi Organique relative à la loi de Finances</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4</a:t>
            </a:fld>
            <a:endParaRPr lang="fr-BE" b="1" dirty="0">
              <a:latin typeface="Arial Narrow" panose="020B0606020202030204" pitchFamily="34" charset="0"/>
            </a:endParaRPr>
          </a:p>
        </p:txBody>
      </p:sp>
    </p:spTree>
    <p:extLst>
      <p:ext uri="{BB962C8B-B14F-4D97-AF65-F5344CB8AC3E}">
        <p14:creationId xmlns:p14="http://schemas.microsoft.com/office/powerpoint/2010/main" val="969899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44624"/>
            <a:ext cx="8964000" cy="71011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Le Rapport sur le Budget Axé sur les Résultats tenant compte de l’Aspect Genre  (RBG) au Maroc</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5</a:t>
            </a:fld>
            <a:endParaRPr lang="fr-BE" b="1" dirty="0">
              <a:latin typeface="Arial Narrow" panose="020B0606020202030204" pitchFamily="34" charset="0"/>
            </a:endParaRPr>
          </a:p>
        </p:txBody>
      </p:sp>
      <p:sp>
        <p:nvSpPr>
          <p:cNvPr id="2" name="Rectangle 1">
            <a:extLst>
              <a:ext uri="{FF2B5EF4-FFF2-40B4-BE49-F238E27FC236}">
                <a16:creationId xmlns:a16="http://schemas.microsoft.com/office/drawing/2014/main" id="{EFE7D916-FF94-DE40-9232-E249D8616435}"/>
              </a:ext>
            </a:extLst>
          </p:cNvPr>
          <p:cNvSpPr/>
          <p:nvPr/>
        </p:nvSpPr>
        <p:spPr>
          <a:xfrm>
            <a:off x="204574" y="1772816"/>
            <a:ext cx="4572000" cy="3539430"/>
          </a:xfrm>
          <a:prstGeom prst="rect">
            <a:avLst/>
          </a:prstGeom>
        </p:spPr>
        <p:txBody>
          <a:bodyPr>
            <a:spAutoFit/>
          </a:bodyPr>
          <a:lstStyle/>
          <a:p>
            <a:r>
              <a:rPr lang="fr-FR" sz="1600" b="1" i="1" dirty="0">
                <a:latin typeface="Candara" panose="020E0502030303020204" pitchFamily="34" charset="0"/>
              </a:rPr>
              <a:t>RBG : Instrument d’analyse et d’évaluation sous le prisme genre des politiques publiques élaboré selon un processus </a:t>
            </a:r>
          </a:p>
          <a:p>
            <a:endParaRPr lang="fr-FR" sz="1600" b="1" i="1" u="sng" dirty="0">
              <a:latin typeface="Candara" panose="020E0502030303020204" pitchFamily="34" charset="0"/>
            </a:endParaRPr>
          </a:p>
          <a:p>
            <a:pPr marL="285750" indent="-285750" algn="just">
              <a:buFont typeface="Arial" panose="020B0604020202020204" pitchFamily="34" charset="0"/>
              <a:buChar char="•"/>
            </a:pPr>
            <a:r>
              <a:rPr lang="fr-FR" sz="1600" b="1" i="1" u="sng" dirty="0">
                <a:latin typeface="Candara" panose="020E0502030303020204" pitchFamily="34" charset="0"/>
              </a:rPr>
              <a:t>Progressif,</a:t>
            </a:r>
            <a:r>
              <a:rPr lang="fr-FR" sz="1600" dirty="0">
                <a:latin typeface="Candara" panose="020E0502030303020204" pitchFamily="34" charset="0"/>
              </a:rPr>
              <a:t> traduit par l’élargissement du nombre des départements ministériels qu’il couvre ;</a:t>
            </a:r>
          </a:p>
          <a:p>
            <a:pPr algn="just"/>
            <a:endParaRPr lang="fr-FR" sz="1600" dirty="0">
              <a:latin typeface="Candara" panose="020E0502030303020204" pitchFamily="34" charset="0"/>
            </a:endParaRPr>
          </a:p>
          <a:p>
            <a:pPr marL="285750" indent="-285750" algn="just">
              <a:buFont typeface="Arial" panose="020B0604020202020204" pitchFamily="34" charset="0"/>
              <a:buChar char="•"/>
            </a:pPr>
            <a:r>
              <a:rPr lang="fr-FR" sz="1600" b="1" i="1" u="sng" dirty="0">
                <a:latin typeface="Candara" panose="020E0502030303020204" pitchFamily="34" charset="0"/>
              </a:rPr>
              <a:t>Participatif </a:t>
            </a:r>
            <a:r>
              <a:rPr lang="fr-FR" sz="1600" dirty="0">
                <a:latin typeface="Candara" panose="020E0502030303020204" pitchFamily="34" charset="0"/>
              </a:rPr>
              <a:t>dans l’implication des départements ministériels dans sa rédaction ;</a:t>
            </a:r>
          </a:p>
          <a:p>
            <a:endParaRPr lang="fr-FR" sz="1600" dirty="0">
              <a:latin typeface="Candara" panose="020E0502030303020204" pitchFamily="34" charset="0"/>
            </a:endParaRPr>
          </a:p>
          <a:p>
            <a:pPr marL="285750" indent="-285750" algn="just">
              <a:buFont typeface="Arial" panose="020B0604020202020204" pitchFamily="34" charset="0"/>
              <a:buChar char="•"/>
            </a:pPr>
            <a:r>
              <a:rPr lang="fr-FR" sz="1600" b="1" i="1" u="sng" dirty="0">
                <a:latin typeface="Candara" panose="020E0502030303020204" pitchFamily="34" charset="0"/>
              </a:rPr>
              <a:t>Itératif,</a:t>
            </a:r>
            <a:r>
              <a:rPr lang="fr-FR" sz="1600" dirty="0">
                <a:latin typeface="Candara" panose="020E0502030303020204" pitchFamily="34" charset="0"/>
              </a:rPr>
              <a:t> produit annuellement à l’occasion de la présentation du Projet de Loi de Finances au Parlement.</a:t>
            </a:r>
          </a:p>
        </p:txBody>
      </p:sp>
      <p:pic>
        <p:nvPicPr>
          <p:cNvPr id="31" name="Image 30">
            <a:extLst>
              <a:ext uri="{FF2B5EF4-FFF2-40B4-BE49-F238E27FC236}">
                <a16:creationId xmlns:a16="http://schemas.microsoft.com/office/drawing/2014/main" id="{759CAFAE-B356-2748-B08A-11F8B617F2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1620" y="3458420"/>
            <a:ext cx="2864876" cy="3073623"/>
          </a:xfrm>
          <a:prstGeom prst="rect">
            <a:avLst/>
          </a:prstGeom>
          <a:scene3d>
            <a:camera prst="orthographicFront"/>
            <a:lightRig rig="threePt" dir="t"/>
          </a:scene3d>
          <a:sp3d>
            <a:bevelT/>
          </a:sp3d>
        </p:spPr>
      </p:pic>
      <p:pic>
        <p:nvPicPr>
          <p:cNvPr id="4" name="Image 3">
            <a:extLst>
              <a:ext uri="{FF2B5EF4-FFF2-40B4-BE49-F238E27FC236}">
                <a16:creationId xmlns:a16="http://schemas.microsoft.com/office/drawing/2014/main" id="{295D459C-4F89-2B48-8094-C31DDA175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485" y="904800"/>
            <a:ext cx="3383909" cy="4756448"/>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2222626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Le RBG : plus de 15 ans de pratique</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6</a:t>
            </a:fld>
            <a:endParaRPr lang="fr-BE" b="1" dirty="0">
              <a:latin typeface="Arial Narrow" panose="020B0606020202030204" pitchFamily="34" charset="0"/>
            </a:endParaRPr>
          </a:p>
        </p:txBody>
      </p:sp>
      <p:graphicFrame>
        <p:nvGraphicFramePr>
          <p:cNvPr id="22" name="Diagramme 21">
            <a:extLst>
              <a:ext uri="{FF2B5EF4-FFF2-40B4-BE49-F238E27FC236}">
                <a16:creationId xmlns:a16="http://schemas.microsoft.com/office/drawing/2014/main" id="{3B64B76B-C0E7-354D-AFD8-EA32F73DF270}"/>
              </a:ext>
            </a:extLst>
          </p:cNvPr>
          <p:cNvGraphicFramePr/>
          <p:nvPr>
            <p:extLst>
              <p:ext uri="{D42A27DB-BD31-4B8C-83A1-F6EECF244321}">
                <p14:modId xmlns:p14="http://schemas.microsoft.com/office/powerpoint/2010/main" val="3170778437"/>
              </p:ext>
            </p:extLst>
          </p:nvPr>
        </p:nvGraphicFramePr>
        <p:xfrm>
          <a:off x="179512" y="764704"/>
          <a:ext cx="87849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a:extLst>
              <a:ext uri="{FF2B5EF4-FFF2-40B4-BE49-F238E27FC236}">
                <a16:creationId xmlns:a16="http://schemas.microsoft.com/office/drawing/2014/main" id="{426E5E3C-5B01-544E-8C09-5097FEFBB92A}"/>
              </a:ext>
            </a:extLst>
          </p:cNvPr>
          <p:cNvSpPr/>
          <p:nvPr/>
        </p:nvSpPr>
        <p:spPr>
          <a:xfrm>
            <a:off x="107504" y="764704"/>
            <a:ext cx="3816424" cy="181588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sz="1600" b="1" i="1" dirty="0">
                <a:solidFill>
                  <a:schemeClr val="tx1"/>
                </a:solidFill>
                <a:latin typeface="Candara" panose="020E0502030303020204" pitchFamily="34" charset="0"/>
              </a:rPr>
              <a:t>Objectifs du RBG </a:t>
            </a:r>
            <a:r>
              <a:rPr lang="fr-FR" sz="1600" b="1" dirty="0">
                <a:solidFill>
                  <a:schemeClr val="tx1"/>
                </a:solidFill>
                <a:latin typeface="Candara" panose="020E0502030303020204" pitchFamily="34" charset="0"/>
              </a:rPr>
              <a:t>:</a:t>
            </a:r>
            <a:r>
              <a:rPr lang="fr-FR" sz="1600" i="1" dirty="0">
                <a:solidFill>
                  <a:schemeClr val="tx1"/>
                </a:solidFill>
                <a:latin typeface="Candara" panose="020E0502030303020204" pitchFamily="34" charset="0"/>
              </a:rPr>
              <a:t> </a:t>
            </a:r>
            <a:r>
              <a:rPr lang="fr-FR" sz="1600" dirty="0">
                <a:solidFill>
                  <a:schemeClr val="tx1"/>
                </a:solidFill>
                <a:latin typeface="Candara" panose="020E0502030303020204" pitchFamily="34" charset="0"/>
              </a:rPr>
              <a:t>Présenter les efforts consentis par les départements ministériels dans le cadre de leurs programmes et budgets eu égard à la promotion de l’égalité et renforcer la redevabilité du Gouvernement vis-à-vis du parlement et du citoyen</a:t>
            </a:r>
          </a:p>
        </p:txBody>
      </p:sp>
    </p:spTree>
    <p:extLst>
      <p:ext uri="{BB962C8B-B14F-4D97-AF65-F5344CB8AC3E}">
        <p14:creationId xmlns:p14="http://schemas.microsoft.com/office/powerpoint/2010/main" val="2642191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332656"/>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Principales améliorations apportées au RBG </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7</a:t>
            </a:fld>
            <a:endParaRPr lang="fr-BE" b="1" dirty="0">
              <a:latin typeface="Arial Narrow" panose="020B0606020202030204" pitchFamily="34" charset="0"/>
            </a:endParaRPr>
          </a:p>
        </p:txBody>
      </p:sp>
      <p:graphicFrame>
        <p:nvGraphicFramePr>
          <p:cNvPr id="25" name="Diagramme 24">
            <a:extLst>
              <a:ext uri="{FF2B5EF4-FFF2-40B4-BE49-F238E27FC236}">
                <a16:creationId xmlns:a16="http://schemas.microsoft.com/office/drawing/2014/main" id="{2ADCF07C-5557-2B49-99A3-3BC7A2517070}"/>
              </a:ext>
            </a:extLst>
          </p:cNvPr>
          <p:cNvGraphicFramePr/>
          <p:nvPr>
            <p:extLst>
              <p:ext uri="{D42A27DB-BD31-4B8C-83A1-F6EECF244321}">
                <p14:modId xmlns:p14="http://schemas.microsoft.com/office/powerpoint/2010/main" val="270794736"/>
              </p:ext>
            </p:extLst>
          </p:nvPr>
        </p:nvGraphicFramePr>
        <p:xfrm>
          <a:off x="179512" y="938534"/>
          <a:ext cx="6408712" cy="5514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30">
            <a:extLst>
              <a:ext uri="{FF2B5EF4-FFF2-40B4-BE49-F238E27FC236}">
                <a16:creationId xmlns:a16="http://schemas.microsoft.com/office/drawing/2014/main" id="{57915965-0EF8-1B44-8924-CA1289D87126}"/>
              </a:ext>
            </a:extLst>
          </p:cNvPr>
          <p:cNvSpPr/>
          <p:nvPr/>
        </p:nvSpPr>
        <p:spPr>
          <a:xfrm rot="5400000">
            <a:off x="5033855" y="2759541"/>
            <a:ext cx="5268974" cy="1626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400" b="1" kern="1200" dirty="0"/>
          </a:p>
        </p:txBody>
      </p:sp>
      <p:sp>
        <p:nvSpPr>
          <p:cNvPr id="32" name="Rectangle 31">
            <a:extLst>
              <a:ext uri="{FF2B5EF4-FFF2-40B4-BE49-F238E27FC236}">
                <a16:creationId xmlns:a16="http://schemas.microsoft.com/office/drawing/2014/main" id="{25988F16-37C9-9843-BF64-F7F4B7AC325D}"/>
              </a:ext>
            </a:extLst>
          </p:cNvPr>
          <p:cNvSpPr/>
          <p:nvPr/>
        </p:nvSpPr>
        <p:spPr>
          <a:xfrm>
            <a:off x="6701036" y="938533"/>
            <a:ext cx="2124238" cy="5442795"/>
          </a:xfrm>
          <a:prstGeom prst="rect">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rot lat="0" lon="0" rev="0"/>
              </a:camera>
              <a:lightRig rig="threePt" dir="t"/>
            </a:scene3d>
          </a:bodyPr>
          <a:lstStyle/>
          <a:p>
            <a:pPr algn="ctr"/>
            <a:r>
              <a:rPr lang="fr-FR" sz="1600" b="1" i="1" dirty="0">
                <a:solidFill>
                  <a:srgbClr val="634365"/>
                </a:solidFill>
                <a:latin typeface="Candara" panose="020E0502030303020204" pitchFamily="34" charset="0"/>
              </a:rPr>
              <a:t>Alignement entre les processus d'élaboration du RBG et des documents de performance</a:t>
            </a:r>
          </a:p>
        </p:txBody>
      </p:sp>
    </p:spTree>
    <p:extLst>
      <p:ext uri="{BB962C8B-B14F-4D97-AF65-F5344CB8AC3E}">
        <p14:creationId xmlns:p14="http://schemas.microsoft.com/office/powerpoint/2010/main" val="3312078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2"/>
            <a:ext cx="8964000" cy="627905"/>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Le RGB aujourd’hui : une implication organisée et coordonnée des parties prenantes</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8</a:t>
            </a:fld>
            <a:endParaRPr lang="fr-BE" b="1" dirty="0">
              <a:latin typeface="Arial Narrow" panose="020B0606020202030204" pitchFamily="34" charset="0"/>
            </a:endParaRPr>
          </a:p>
        </p:txBody>
      </p:sp>
      <p:graphicFrame>
        <p:nvGraphicFramePr>
          <p:cNvPr id="10" name="Diagramme 9">
            <a:extLst>
              <a:ext uri="{FF2B5EF4-FFF2-40B4-BE49-F238E27FC236}">
                <a16:creationId xmlns:a16="http://schemas.microsoft.com/office/drawing/2014/main" id="{C83501FE-8E23-2143-9E56-EDBBA61D3526}"/>
              </a:ext>
            </a:extLst>
          </p:cNvPr>
          <p:cNvGraphicFramePr/>
          <p:nvPr>
            <p:extLst>
              <p:ext uri="{D42A27DB-BD31-4B8C-83A1-F6EECF244321}">
                <p14:modId xmlns:p14="http://schemas.microsoft.com/office/powerpoint/2010/main" val="1541653931"/>
              </p:ext>
            </p:extLst>
          </p:nvPr>
        </p:nvGraphicFramePr>
        <p:xfrm>
          <a:off x="323528" y="1124744"/>
          <a:ext cx="83529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837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Le RBG : un contenu davantage structuré reposant sur la contribution des Ministères</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9</a:t>
            </a:fld>
            <a:endParaRPr lang="fr-BE" b="1" dirty="0">
              <a:latin typeface="Arial Narrow" panose="020B0606020202030204" pitchFamily="34" charset="0"/>
            </a:endParaRPr>
          </a:p>
        </p:txBody>
      </p:sp>
      <p:grpSp>
        <p:nvGrpSpPr>
          <p:cNvPr id="25" name="Groupe 24">
            <a:extLst>
              <a:ext uri="{FF2B5EF4-FFF2-40B4-BE49-F238E27FC236}">
                <a16:creationId xmlns:a16="http://schemas.microsoft.com/office/drawing/2014/main" id="{2E035F22-4DAD-7A46-A543-2332E79EE5D0}"/>
              </a:ext>
            </a:extLst>
          </p:cNvPr>
          <p:cNvGrpSpPr/>
          <p:nvPr/>
        </p:nvGrpSpPr>
        <p:grpSpPr>
          <a:xfrm>
            <a:off x="179512" y="719058"/>
            <a:ext cx="8784976" cy="903585"/>
            <a:chOff x="2393578" y="1371466"/>
            <a:chExt cx="7734531" cy="1262207"/>
          </a:xfrm>
          <a:solidFill>
            <a:schemeClr val="tx2">
              <a:lumMod val="20000"/>
              <a:lumOff val="80000"/>
            </a:schemeClr>
          </a:solidFill>
        </p:grpSpPr>
        <p:sp>
          <p:nvSpPr>
            <p:cNvPr id="31" name="Round Diagonal Corner Rectangle 12">
              <a:extLst>
                <a:ext uri="{FF2B5EF4-FFF2-40B4-BE49-F238E27FC236}">
                  <a16:creationId xmlns:a16="http://schemas.microsoft.com/office/drawing/2014/main" id="{1702E241-8F49-A94F-A9A2-D19A5E6E3C31}"/>
                </a:ext>
              </a:extLst>
            </p:cNvPr>
            <p:cNvSpPr/>
            <p:nvPr/>
          </p:nvSpPr>
          <p:spPr>
            <a:xfrm>
              <a:off x="2581595" y="1375400"/>
              <a:ext cx="1024950" cy="314618"/>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12">
              <a:extLst>
                <a:ext uri="{FF2B5EF4-FFF2-40B4-BE49-F238E27FC236}">
                  <a16:creationId xmlns:a16="http://schemas.microsoft.com/office/drawing/2014/main" id="{F6302123-E372-6140-A0C4-5CA49123CD9A}"/>
                </a:ext>
              </a:extLst>
            </p:cNvPr>
            <p:cNvSpPr/>
            <p:nvPr/>
          </p:nvSpPr>
          <p:spPr>
            <a:xfrm>
              <a:off x="2393578" y="1612421"/>
              <a:ext cx="7734531" cy="1021252"/>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B168087F-2601-404A-BD95-C180193FF65D}"/>
                </a:ext>
              </a:extLst>
            </p:cNvPr>
            <p:cNvSpPr txBox="1"/>
            <p:nvPr/>
          </p:nvSpPr>
          <p:spPr>
            <a:xfrm>
              <a:off x="2582979" y="1371466"/>
              <a:ext cx="1407173" cy="393524"/>
            </a:xfrm>
            <a:prstGeom prst="rect">
              <a:avLst/>
            </a:prstGeom>
            <a:grpFill/>
          </p:spPr>
          <p:txBody>
            <a:bodyPr wrap="square" rtlCol="0">
              <a:spAutoFit/>
            </a:bodyPr>
            <a:lstStyle>
              <a:defPPr>
                <a:defRPr lang="fr-FR"/>
              </a:defPPr>
              <a:lvl1pPr>
                <a:defRPr sz="1100">
                  <a:solidFill>
                    <a:srgbClr val="7030A0"/>
                  </a:solidFill>
                </a:defRPr>
              </a:lvl1pPr>
            </a:lstStyle>
            <a:p>
              <a:r>
                <a:rPr lang="fr-FR" sz="1600" b="1" dirty="0">
                  <a:latin typeface="Candara" panose="020E0502030303020204" pitchFamily="34" charset="0"/>
                </a:rPr>
                <a:t>Introduction </a:t>
              </a:r>
              <a:endParaRPr lang="fr-FR" sz="1400" b="1" dirty="0">
                <a:latin typeface="Candara" panose="020E0502030303020204" pitchFamily="34" charset="0"/>
              </a:endParaRPr>
            </a:p>
          </p:txBody>
        </p:sp>
      </p:grpSp>
      <p:sp>
        <p:nvSpPr>
          <p:cNvPr id="34" name="Rectangle 33">
            <a:extLst>
              <a:ext uri="{FF2B5EF4-FFF2-40B4-BE49-F238E27FC236}">
                <a16:creationId xmlns:a16="http://schemas.microsoft.com/office/drawing/2014/main" id="{891E214F-D33F-414E-B226-C4E0F4D10887}"/>
              </a:ext>
            </a:extLst>
          </p:cNvPr>
          <p:cNvSpPr/>
          <p:nvPr/>
        </p:nvSpPr>
        <p:spPr>
          <a:xfrm>
            <a:off x="599652" y="1000773"/>
            <a:ext cx="8041488" cy="538609"/>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Ø"/>
            </a:pPr>
            <a:r>
              <a:rPr lang="fr-FR" sz="1300" b="1" dirty="0">
                <a:solidFill>
                  <a:schemeClr val="accent4">
                    <a:lumMod val="75000"/>
                  </a:schemeClr>
                </a:solidFill>
                <a:latin typeface="Candara" panose="020E0502030303020204" pitchFamily="34" charset="0"/>
              </a:rPr>
              <a:t>Objet du RBG </a:t>
            </a:r>
            <a:endParaRPr lang="fr-FR" sz="400" dirty="0">
              <a:solidFill>
                <a:schemeClr val="accent4">
                  <a:lumMod val="75000"/>
                </a:schemeClr>
              </a:solidFill>
              <a:latin typeface="Candara" panose="020E0502030303020204" pitchFamily="34" charset="0"/>
            </a:endParaRPr>
          </a:p>
          <a:p>
            <a:pPr marL="285750" indent="-285750" algn="just">
              <a:buFont typeface="Wingdings" panose="05000000000000000000" pitchFamily="2" charset="2"/>
              <a:buChar char="Ø"/>
            </a:pPr>
            <a:r>
              <a:rPr lang="fr-FR" sz="1600" dirty="0">
                <a:solidFill>
                  <a:schemeClr val="accent4">
                    <a:lumMod val="75000"/>
                  </a:schemeClr>
                </a:solidFill>
                <a:latin typeface="Candara" panose="020E0502030303020204" pitchFamily="34" charset="0"/>
              </a:rPr>
              <a:t> </a:t>
            </a:r>
            <a:r>
              <a:rPr lang="fr-FR" sz="1300" b="1" dirty="0">
                <a:solidFill>
                  <a:schemeClr val="accent4">
                    <a:lumMod val="75000"/>
                  </a:schemeClr>
                </a:solidFill>
                <a:latin typeface="Candara" panose="020E0502030303020204" pitchFamily="34" charset="0"/>
              </a:rPr>
              <a:t>Explication des nouveaux éléments du RBG et de leur contenu</a:t>
            </a:r>
          </a:p>
        </p:txBody>
      </p:sp>
      <p:grpSp>
        <p:nvGrpSpPr>
          <p:cNvPr id="35" name="Groupe 34">
            <a:extLst>
              <a:ext uri="{FF2B5EF4-FFF2-40B4-BE49-F238E27FC236}">
                <a16:creationId xmlns:a16="http://schemas.microsoft.com/office/drawing/2014/main" id="{925576A1-6D0B-C041-BFE5-21A01153D10E}"/>
              </a:ext>
            </a:extLst>
          </p:cNvPr>
          <p:cNvGrpSpPr/>
          <p:nvPr/>
        </p:nvGrpSpPr>
        <p:grpSpPr>
          <a:xfrm>
            <a:off x="180908" y="1714537"/>
            <a:ext cx="8783580" cy="984735"/>
            <a:chOff x="2310460" y="2914154"/>
            <a:chExt cx="7704855" cy="1397619"/>
          </a:xfrm>
          <a:solidFill>
            <a:schemeClr val="tx2">
              <a:lumMod val="20000"/>
              <a:lumOff val="80000"/>
            </a:schemeClr>
          </a:solidFill>
        </p:grpSpPr>
        <p:sp>
          <p:nvSpPr>
            <p:cNvPr id="36" name="Round Diagonal Corner Rectangle 12">
              <a:extLst>
                <a:ext uri="{FF2B5EF4-FFF2-40B4-BE49-F238E27FC236}">
                  <a16:creationId xmlns:a16="http://schemas.microsoft.com/office/drawing/2014/main" id="{AF640825-3AF5-EC4A-BBFF-26E01FB0FDF4}"/>
                </a:ext>
              </a:extLst>
            </p:cNvPr>
            <p:cNvSpPr/>
            <p:nvPr/>
          </p:nvSpPr>
          <p:spPr>
            <a:xfrm>
              <a:off x="2499032" y="2914154"/>
              <a:ext cx="1242348" cy="314618"/>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sp>
          <p:nvSpPr>
            <p:cNvPr id="37" name="Round Diagonal Corner Rectangle 12">
              <a:extLst>
                <a:ext uri="{FF2B5EF4-FFF2-40B4-BE49-F238E27FC236}">
                  <a16:creationId xmlns:a16="http://schemas.microsoft.com/office/drawing/2014/main" id="{C7C91083-7607-C546-A4DC-AE1FD3977062}"/>
                </a:ext>
              </a:extLst>
            </p:cNvPr>
            <p:cNvSpPr/>
            <p:nvPr/>
          </p:nvSpPr>
          <p:spPr>
            <a:xfrm>
              <a:off x="2310460" y="3151176"/>
              <a:ext cx="7704855" cy="1160597"/>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grpSp>
      <p:sp>
        <p:nvSpPr>
          <p:cNvPr id="38" name="ZoneTexte 37">
            <a:extLst>
              <a:ext uri="{FF2B5EF4-FFF2-40B4-BE49-F238E27FC236}">
                <a16:creationId xmlns:a16="http://schemas.microsoft.com/office/drawing/2014/main" id="{50D047F0-3C51-B943-A79D-5CA76ABF3EF4}"/>
              </a:ext>
            </a:extLst>
          </p:cNvPr>
          <p:cNvSpPr txBox="1"/>
          <p:nvPr/>
        </p:nvSpPr>
        <p:spPr>
          <a:xfrm>
            <a:off x="393064" y="1726413"/>
            <a:ext cx="5907128" cy="338554"/>
          </a:xfrm>
          <a:prstGeom prst="rect">
            <a:avLst/>
          </a:prstGeom>
          <a:solidFill>
            <a:schemeClr val="tx2">
              <a:lumMod val="20000"/>
              <a:lumOff val="80000"/>
            </a:schemeClr>
          </a:solidFill>
        </p:spPr>
        <p:txBody>
          <a:bodyPr wrap="square" rtlCol="0">
            <a:spAutoFit/>
          </a:bodyPr>
          <a:lstStyle>
            <a:defPPr>
              <a:defRPr lang="fr-FR"/>
            </a:defPPr>
            <a:lvl1pPr>
              <a:defRPr sz="1100">
                <a:solidFill>
                  <a:srgbClr val="7030A0"/>
                </a:solidFill>
              </a:defRPr>
            </a:lvl1pPr>
          </a:lstStyle>
          <a:p>
            <a:r>
              <a:rPr lang="fr-FR" sz="1600" b="1" dirty="0">
                <a:latin typeface="Candara" panose="020E0502030303020204" pitchFamily="34" charset="0"/>
              </a:rPr>
              <a:t>I. Importance macro-économique de l’égalité des sexes</a:t>
            </a:r>
          </a:p>
        </p:txBody>
      </p:sp>
      <p:sp>
        <p:nvSpPr>
          <p:cNvPr id="39" name="Rectangle 38">
            <a:extLst>
              <a:ext uri="{FF2B5EF4-FFF2-40B4-BE49-F238E27FC236}">
                <a16:creationId xmlns:a16="http://schemas.microsoft.com/office/drawing/2014/main" id="{17850D05-66B3-8847-98F7-F5CF1A1BFFFF}"/>
              </a:ext>
            </a:extLst>
          </p:cNvPr>
          <p:cNvSpPr/>
          <p:nvPr/>
        </p:nvSpPr>
        <p:spPr>
          <a:xfrm>
            <a:off x="519440" y="2110402"/>
            <a:ext cx="8102368" cy="492443"/>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Ø"/>
            </a:pPr>
            <a:r>
              <a:rPr lang="fr-FR" sz="1300" b="1" dirty="0">
                <a:solidFill>
                  <a:schemeClr val="accent4">
                    <a:lumMod val="75000"/>
                  </a:schemeClr>
                </a:solidFill>
                <a:latin typeface="Candara" panose="020E0502030303020204" pitchFamily="34" charset="0"/>
                <a:cs typeface="Calibri"/>
              </a:rPr>
              <a:t>Conclusions d'études sur la macro-criticité de l'égalité des sexes qui fait partie intégrante de la promotion de la stabilité et de la croissance économique</a:t>
            </a:r>
            <a:endParaRPr lang="fr-FR" sz="1300" b="1" dirty="0">
              <a:latin typeface="Candara" panose="020E0502030303020204" pitchFamily="34" charset="0"/>
            </a:endParaRPr>
          </a:p>
        </p:txBody>
      </p:sp>
      <p:grpSp>
        <p:nvGrpSpPr>
          <p:cNvPr id="40" name="Groupe 39">
            <a:extLst>
              <a:ext uri="{FF2B5EF4-FFF2-40B4-BE49-F238E27FC236}">
                <a16:creationId xmlns:a16="http://schemas.microsoft.com/office/drawing/2014/main" id="{67742041-9CB4-D242-8D92-25886AC55061}"/>
              </a:ext>
            </a:extLst>
          </p:cNvPr>
          <p:cNvGrpSpPr/>
          <p:nvPr/>
        </p:nvGrpSpPr>
        <p:grpSpPr>
          <a:xfrm>
            <a:off x="211156" y="2810636"/>
            <a:ext cx="8762031" cy="1196660"/>
            <a:chOff x="2310460" y="2914154"/>
            <a:chExt cx="7760191" cy="1069632"/>
          </a:xfrm>
          <a:solidFill>
            <a:schemeClr val="tx2">
              <a:lumMod val="20000"/>
              <a:lumOff val="80000"/>
            </a:schemeClr>
          </a:solidFill>
        </p:grpSpPr>
        <p:sp>
          <p:nvSpPr>
            <p:cNvPr id="41" name="Round Diagonal Corner Rectangle 12">
              <a:extLst>
                <a:ext uri="{FF2B5EF4-FFF2-40B4-BE49-F238E27FC236}">
                  <a16:creationId xmlns:a16="http://schemas.microsoft.com/office/drawing/2014/main" id="{AF456878-6981-F044-A203-69D123CF1894}"/>
                </a:ext>
              </a:extLst>
            </p:cNvPr>
            <p:cNvSpPr/>
            <p:nvPr/>
          </p:nvSpPr>
          <p:spPr>
            <a:xfrm>
              <a:off x="2499032" y="2914154"/>
              <a:ext cx="1242348" cy="314618"/>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sp>
          <p:nvSpPr>
            <p:cNvPr id="42" name="Round Diagonal Corner Rectangle 12">
              <a:extLst>
                <a:ext uri="{FF2B5EF4-FFF2-40B4-BE49-F238E27FC236}">
                  <a16:creationId xmlns:a16="http://schemas.microsoft.com/office/drawing/2014/main" id="{EDF6C317-A809-2140-A952-4CA06BA8899F}"/>
                </a:ext>
              </a:extLst>
            </p:cNvPr>
            <p:cNvSpPr/>
            <p:nvPr/>
          </p:nvSpPr>
          <p:spPr>
            <a:xfrm>
              <a:off x="2310460" y="3087490"/>
              <a:ext cx="7760191" cy="896296"/>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grpSp>
      <p:sp>
        <p:nvSpPr>
          <p:cNvPr id="43" name="Rectangle 42">
            <a:extLst>
              <a:ext uri="{FF2B5EF4-FFF2-40B4-BE49-F238E27FC236}">
                <a16:creationId xmlns:a16="http://schemas.microsoft.com/office/drawing/2014/main" id="{17AC9A28-CF5C-BF4C-B0F0-0DFEFAD2483C}"/>
              </a:ext>
            </a:extLst>
          </p:cNvPr>
          <p:cNvSpPr/>
          <p:nvPr/>
        </p:nvSpPr>
        <p:spPr>
          <a:xfrm>
            <a:off x="519438" y="2794657"/>
            <a:ext cx="8453749" cy="338554"/>
          </a:xfrm>
          <a:prstGeom prst="rect">
            <a:avLst/>
          </a:prstGeom>
          <a:solidFill>
            <a:schemeClr val="tx2">
              <a:lumMod val="20000"/>
              <a:lumOff val="80000"/>
            </a:schemeClr>
          </a:solidFill>
        </p:spPr>
        <p:txBody>
          <a:bodyPr wrap="square" rtlCol="0">
            <a:spAutoFit/>
          </a:bodyPr>
          <a:lstStyle/>
          <a:p>
            <a:r>
              <a:rPr lang="fr-FR" sz="1600" b="1" dirty="0">
                <a:solidFill>
                  <a:srgbClr val="7030A0"/>
                </a:solidFill>
                <a:latin typeface="Candara" panose="020E0502030303020204" pitchFamily="34" charset="0"/>
              </a:rPr>
              <a:t>II. Pour une efficacité de l'égalité des sexes : Avancées majeures et leviers de renforcement </a:t>
            </a:r>
          </a:p>
        </p:txBody>
      </p:sp>
      <p:sp>
        <p:nvSpPr>
          <p:cNvPr id="44" name="Rectangle 43">
            <a:extLst>
              <a:ext uri="{FF2B5EF4-FFF2-40B4-BE49-F238E27FC236}">
                <a16:creationId xmlns:a16="http://schemas.microsoft.com/office/drawing/2014/main" id="{5C2AFF92-87F2-AB46-A6FA-CD62DB783292}"/>
              </a:ext>
            </a:extLst>
          </p:cNvPr>
          <p:cNvSpPr/>
          <p:nvPr/>
        </p:nvSpPr>
        <p:spPr>
          <a:xfrm>
            <a:off x="509070" y="3110507"/>
            <a:ext cx="8109890" cy="892552"/>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Ø"/>
            </a:pPr>
            <a:r>
              <a:rPr lang="fr-FR" sz="1300" b="1" dirty="0">
                <a:solidFill>
                  <a:schemeClr val="accent4">
                    <a:lumMod val="75000"/>
                  </a:schemeClr>
                </a:solidFill>
                <a:latin typeface="Candara" panose="020E0502030303020204" pitchFamily="34" charset="0"/>
                <a:cs typeface="Calibri"/>
              </a:rPr>
              <a:t>Progrès législatifs et institutionnels dans l'institutionnalisation de l'égalité des sexes dans les politiques publiques et la promotion de la culture de l'égalité, en soulignant brièvement les nouvelles réalisations particulièrement importantes dans des secteurs spécifiques à l'appui de l'égalité entre les femmes et les hommes</a:t>
            </a:r>
          </a:p>
        </p:txBody>
      </p:sp>
      <p:grpSp>
        <p:nvGrpSpPr>
          <p:cNvPr id="45" name="Groupe 44">
            <a:extLst>
              <a:ext uri="{FF2B5EF4-FFF2-40B4-BE49-F238E27FC236}">
                <a16:creationId xmlns:a16="http://schemas.microsoft.com/office/drawing/2014/main" id="{99036EA4-D0C6-134F-B927-1F02A34B6C5D}"/>
              </a:ext>
            </a:extLst>
          </p:cNvPr>
          <p:cNvGrpSpPr/>
          <p:nvPr/>
        </p:nvGrpSpPr>
        <p:grpSpPr>
          <a:xfrm>
            <a:off x="243039" y="4415872"/>
            <a:ext cx="8730149" cy="1203903"/>
            <a:chOff x="2310460" y="2746940"/>
            <a:chExt cx="7704855" cy="1160597"/>
          </a:xfrm>
          <a:solidFill>
            <a:schemeClr val="tx2">
              <a:lumMod val="20000"/>
              <a:lumOff val="80000"/>
            </a:schemeClr>
          </a:solidFill>
        </p:grpSpPr>
        <p:sp>
          <p:nvSpPr>
            <p:cNvPr id="46" name="Round Diagonal Corner Rectangle 12">
              <a:extLst>
                <a:ext uri="{FF2B5EF4-FFF2-40B4-BE49-F238E27FC236}">
                  <a16:creationId xmlns:a16="http://schemas.microsoft.com/office/drawing/2014/main" id="{1813AC1F-23ED-5646-92D3-A9C4F9873E2E}"/>
                </a:ext>
              </a:extLst>
            </p:cNvPr>
            <p:cNvSpPr/>
            <p:nvPr/>
          </p:nvSpPr>
          <p:spPr>
            <a:xfrm>
              <a:off x="2499032" y="2914154"/>
              <a:ext cx="1242348" cy="314618"/>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sp>
          <p:nvSpPr>
            <p:cNvPr id="47" name="Round Diagonal Corner Rectangle 12">
              <a:extLst>
                <a:ext uri="{FF2B5EF4-FFF2-40B4-BE49-F238E27FC236}">
                  <a16:creationId xmlns:a16="http://schemas.microsoft.com/office/drawing/2014/main" id="{BD71CDCA-B57C-7841-8C67-8D0A9306AD81}"/>
                </a:ext>
              </a:extLst>
            </p:cNvPr>
            <p:cNvSpPr/>
            <p:nvPr/>
          </p:nvSpPr>
          <p:spPr>
            <a:xfrm>
              <a:off x="2310460" y="2746940"/>
              <a:ext cx="7704855" cy="1160597"/>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grpSp>
      <p:sp>
        <p:nvSpPr>
          <p:cNvPr id="48" name="Rectangle 47">
            <a:extLst>
              <a:ext uri="{FF2B5EF4-FFF2-40B4-BE49-F238E27FC236}">
                <a16:creationId xmlns:a16="http://schemas.microsoft.com/office/drawing/2014/main" id="{CB1DE2AB-FC18-F646-A4D0-69FEAB50FB81}"/>
              </a:ext>
            </a:extLst>
          </p:cNvPr>
          <p:cNvSpPr/>
          <p:nvPr/>
        </p:nvSpPr>
        <p:spPr>
          <a:xfrm>
            <a:off x="482262" y="4162809"/>
            <a:ext cx="8490926" cy="553998"/>
          </a:xfrm>
          <a:prstGeom prst="rect">
            <a:avLst/>
          </a:prstGeom>
          <a:solidFill>
            <a:schemeClr val="tx2">
              <a:lumMod val="20000"/>
              <a:lumOff val="80000"/>
            </a:schemeClr>
          </a:solidFill>
        </p:spPr>
        <p:txBody>
          <a:bodyPr wrap="square" rtlCol="0">
            <a:spAutoFit/>
          </a:bodyPr>
          <a:lstStyle/>
          <a:p>
            <a:pPr algn="just"/>
            <a:r>
              <a:rPr lang="fr-FR" sz="1500" b="1" dirty="0">
                <a:solidFill>
                  <a:srgbClr val="7030A0"/>
                </a:solidFill>
                <a:latin typeface="Candara" panose="020E0502030303020204" pitchFamily="34" charset="0"/>
              </a:rPr>
              <a:t>III. Vers une application et appropriation de la démarche performance sensible au genre par les départements ministériels</a:t>
            </a:r>
          </a:p>
        </p:txBody>
      </p:sp>
      <p:sp>
        <p:nvSpPr>
          <p:cNvPr id="49" name="Rectangle 48">
            <a:extLst>
              <a:ext uri="{FF2B5EF4-FFF2-40B4-BE49-F238E27FC236}">
                <a16:creationId xmlns:a16="http://schemas.microsoft.com/office/drawing/2014/main" id="{F6338A7D-E92D-3449-876A-BCE6E199899E}"/>
              </a:ext>
            </a:extLst>
          </p:cNvPr>
          <p:cNvSpPr/>
          <p:nvPr/>
        </p:nvSpPr>
        <p:spPr>
          <a:xfrm>
            <a:off x="393064" y="4698382"/>
            <a:ext cx="8338497" cy="768993"/>
          </a:xfrm>
          <a:prstGeom prst="rect">
            <a:avLst/>
          </a:prstGeom>
          <a:solidFill>
            <a:schemeClr val="tx2">
              <a:lumMod val="20000"/>
              <a:lumOff val="80000"/>
            </a:schemeClr>
          </a:solidFill>
        </p:spPr>
        <p:txBody>
          <a:bodyPr wrap="square">
            <a:spAutoFit/>
          </a:bodyPr>
          <a:lstStyle/>
          <a:p>
            <a:pPr marL="342900" lvl="0" indent="-342900" algn="just">
              <a:lnSpc>
                <a:spcPct val="115000"/>
              </a:lnSpc>
              <a:buFont typeface="+mj-lt"/>
              <a:buAutoNum type="arabicPeriod"/>
            </a:pPr>
            <a:r>
              <a:rPr lang="fr-FR" sz="1300" b="1" dirty="0">
                <a:solidFill>
                  <a:srgbClr val="5F497A"/>
                </a:solidFill>
                <a:latin typeface="Candara" panose="020E0502030303020204" pitchFamily="34" charset="0"/>
                <a:ea typeface="Calibri"/>
                <a:cs typeface="Calibri"/>
              </a:rPr>
              <a:t>Fondements juridiques et institutionnels de l'égalité des sexes</a:t>
            </a:r>
          </a:p>
          <a:p>
            <a:pPr marL="342900" indent="-342900" algn="just">
              <a:lnSpc>
                <a:spcPct val="115000"/>
              </a:lnSpc>
              <a:buFont typeface="+mj-lt"/>
              <a:buAutoNum type="arabicPeriod"/>
            </a:pPr>
            <a:r>
              <a:rPr lang="fr-FR" sz="1300" b="1" dirty="0">
                <a:solidFill>
                  <a:srgbClr val="5F497A"/>
                </a:solidFill>
                <a:latin typeface="Candara" panose="020E0502030303020204" pitchFamily="34" charset="0"/>
                <a:ea typeface="Calibri"/>
                <a:cs typeface="Calibri"/>
              </a:rPr>
              <a:t>Efforts continus pour un accès équitable aux services sociaux et à l'infrastructure de base</a:t>
            </a:r>
          </a:p>
          <a:p>
            <a:pPr marL="342900" indent="-342900" algn="just">
              <a:lnSpc>
                <a:spcPct val="115000"/>
              </a:lnSpc>
              <a:buFont typeface="+mj-lt"/>
              <a:buAutoNum type="arabicPeriod"/>
            </a:pPr>
            <a:r>
              <a:rPr lang="fr-FR" sz="1300" b="1" dirty="0">
                <a:solidFill>
                  <a:srgbClr val="5F497A"/>
                </a:solidFill>
                <a:latin typeface="Candara" panose="020E0502030303020204" pitchFamily="34" charset="0"/>
                <a:ea typeface="Calibri"/>
                <a:cs typeface="Calibri"/>
              </a:rPr>
              <a:t>Accès équitable aux facteurs de production pour une plus grande autonomisation économique des femmes</a:t>
            </a:r>
          </a:p>
        </p:txBody>
      </p:sp>
      <p:sp>
        <p:nvSpPr>
          <p:cNvPr id="51" name="Round Diagonal Corner Rectangle 12">
            <a:extLst>
              <a:ext uri="{FF2B5EF4-FFF2-40B4-BE49-F238E27FC236}">
                <a16:creationId xmlns:a16="http://schemas.microsoft.com/office/drawing/2014/main" id="{614CD95C-4675-2C45-933C-5447B392EBBC}"/>
              </a:ext>
            </a:extLst>
          </p:cNvPr>
          <p:cNvSpPr/>
          <p:nvPr/>
        </p:nvSpPr>
        <p:spPr>
          <a:xfrm>
            <a:off x="211157" y="5894754"/>
            <a:ext cx="8737595" cy="774606"/>
          </a:xfrm>
          <a:prstGeom prst="round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ZoneTexte 51">
            <a:extLst>
              <a:ext uri="{FF2B5EF4-FFF2-40B4-BE49-F238E27FC236}">
                <a16:creationId xmlns:a16="http://schemas.microsoft.com/office/drawing/2014/main" id="{F4ABC688-289C-5445-B297-79CBEBFBA416}"/>
              </a:ext>
            </a:extLst>
          </p:cNvPr>
          <p:cNvSpPr txBox="1"/>
          <p:nvPr/>
        </p:nvSpPr>
        <p:spPr>
          <a:xfrm>
            <a:off x="467010" y="5746985"/>
            <a:ext cx="2553204" cy="307777"/>
          </a:xfrm>
          <a:prstGeom prst="rect">
            <a:avLst/>
          </a:prstGeom>
          <a:solidFill>
            <a:schemeClr val="tx2">
              <a:lumMod val="20000"/>
              <a:lumOff val="80000"/>
            </a:schemeClr>
          </a:solidFill>
        </p:spPr>
        <p:txBody>
          <a:bodyPr wrap="square" rtlCol="0">
            <a:spAutoFit/>
          </a:bodyPr>
          <a:lstStyle>
            <a:defPPr>
              <a:defRPr lang="fr-FR"/>
            </a:defPPr>
            <a:lvl1pPr>
              <a:defRPr sz="1100">
                <a:solidFill>
                  <a:srgbClr val="7030A0"/>
                </a:solidFill>
              </a:defRPr>
            </a:lvl1pPr>
          </a:lstStyle>
          <a:p>
            <a:r>
              <a:rPr lang="fr-FR" sz="1400" b="1" dirty="0">
                <a:latin typeface="Candara" panose="020E0502030303020204" pitchFamily="34" charset="0"/>
              </a:rPr>
              <a:t>Annexes statistiques</a:t>
            </a:r>
            <a:endParaRPr lang="fr-FR" sz="1200" b="1" dirty="0">
              <a:latin typeface="Candara" panose="020E0502030303020204" pitchFamily="34" charset="0"/>
            </a:endParaRPr>
          </a:p>
        </p:txBody>
      </p:sp>
      <p:sp>
        <p:nvSpPr>
          <p:cNvPr id="53" name="Rectangle 52">
            <a:extLst>
              <a:ext uri="{FF2B5EF4-FFF2-40B4-BE49-F238E27FC236}">
                <a16:creationId xmlns:a16="http://schemas.microsoft.com/office/drawing/2014/main" id="{3F98FFED-6813-DF41-B4FF-51CAF74F87BC}"/>
              </a:ext>
            </a:extLst>
          </p:cNvPr>
          <p:cNvSpPr/>
          <p:nvPr/>
        </p:nvSpPr>
        <p:spPr>
          <a:xfrm>
            <a:off x="652698" y="5964230"/>
            <a:ext cx="8078863" cy="692497"/>
          </a:xfrm>
          <a:prstGeom prst="rect">
            <a:avLst/>
          </a:prstGeom>
          <a:solidFill>
            <a:schemeClr val="tx2">
              <a:lumMod val="20000"/>
              <a:lumOff val="80000"/>
            </a:schemeClr>
          </a:solidFill>
        </p:spPr>
        <p:txBody>
          <a:bodyPr wrap="square">
            <a:spAutoFit/>
          </a:bodyPr>
          <a:lstStyle/>
          <a:p>
            <a:pPr marL="342900" lvl="0" indent="-342900" algn="just">
              <a:buClr>
                <a:srgbClr val="403152"/>
              </a:buClr>
              <a:buFont typeface="Wingdings"/>
              <a:buChar char=""/>
            </a:pPr>
            <a:r>
              <a:rPr lang="fr-FR" sz="1300" b="1" dirty="0">
                <a:solidFill>
                  <a:srgbClr val="8064A2">
                    <a:lumMod val="75000"/>
                  </a:srgbClr>
                </a:solidFill>
                <a:latin typeface="Candara" panose="020E0502030303020204" pitchFamily="34" charset="0"/>
                <a:cs typeface="Calibri"/>
              </a:rPr>
              <a:t>Situation des inégalités de genre dans les structures organisationnelles du Département </a:t>
            </a:r>
          </a:p>
          <a:p>
            <a:pPr marL="342900" lvl="0" indent="-342900" algn="just">
              <a:buClr>
                <a:srgbClr val="403152"/>
              </a:buClr>
              <a:buFont typeface="Wingdings"/>
              <a:buChar char=""/>
            </a:pPr>
            <a:r>
              <a:rPr lang="fr-FR" sz="1300" b="1" dirty="0">
                <a:solidFill>
                  <a:srgbClr val="8064A2">
                    <a:lumMod val="75000"/>
                  </a:srgbClr>
                </a:solidFill>
                <a:latin typeface="Candara" panose="020E0502030303020204" pitchFamily="34" charset="0"/>
                <a:cs typeface="Calibri"/>
              </a:rPr>
              <a:t>Accès des femmes et des hommes au service public dans les secteurs d’activités dont est chargé le Département concerné.</a:t>
            </a:r>
          </a:p>
        </p:txBody>
      </p:sp>
    </p:spTree>
    <p:extLst>
      <p:ext uri="{BB962C8B-B14F-4D97-AF65-F5344CB8AC3E}">
        <p14:creationId xmlns:p14="http://schemas.microsoft.com/office/powerpoint/2010/main" val="1247359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DEB1E5B06EAE49BF2621DE884BEC7D" ma:contentTypeVersion="8" ma:contentTypeDescription="Create a new document." ma:contentTypeScope="" ma:versionID="6a24ac2a408212667d218c11badfd43e">
  <xsd:schema xmlns:xsd="http://www.w3.org/2001/XMLSchema" xmlns:xs="http://www.w3.org/2001/XMLSchema" xmlns:p="http://schemas.microsoft.com/office/2006/metadata/properties" xmlns:ns2="90e6d1c3-77ea-44c2-89ac-452085aa18b3" xmlns:ns3="953bb19a-12f3-495a-9e77-d0c8df35f709" targetNamespace="http://schemas.microsoft.com/office/2006/metadata/properties" ma:root="true" ma:fieldsID="b4f706b4e2ee7c348f403b65b7c23685" ns2:_="" ns3:_="">
    <xsd:import namespace="90e6d1c3-77ea-44c2-89ac-452085aa18b3"/>
    <xsd:import namespace="953bb19a-12f3-495a-9e77-d0c8df35f7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6d1c3-77ea-44c2-89ac-452085aa18b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bb19a-12f3-495a-9e77-d0c8df35f70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508E50-91FF-4D8B-A595-1B940E860188}">
  <ds:schemaRefs>
    <ds:schemaRef ds:uri="http://schemas.microsoft.com/sharepoint/v3/contenttype/forms"/>
  </ds:schemaRefs>
</ds:datastoreItem>
</file>

<file path=customXml/itemProps2.xml><?xml version="1.0" encoding="utf-8"?>
<ds:datastoreItem xmlns:ds="http://schemas.openxmlformats.org/officeDocument/2006/customXml" ds:itemID="{97998755-F624-4734-97AC-54FC9EC15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6d1c3-77ea-44c2-89ac-452085aa18b3"/>
    <ds:schemaRef ds:uri="953bb19a-12f3-495a-9e77-d0c8df35f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C545E-DE91-4CB9-99BB-FDE1F3D4EE1F}">
  <ds:schemaRefs>
    <ds:schemaRef ds:uri="http://purl.org/dc/elements/1.1/"/>
    <ds:schemaRef ds:uri="http://schemas.microsoft.com/office/2006/metadata/properties"/>
    <ds:schemaRef ds:uri="http://purl.org/dc/terms/"/>
    <ds:schemaRef ds:uri="953bb19a-12f3-495a-9e77-d0c8df35f709"/>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0e6d1c3-77ea-44c2-89ac-452085aa18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22198</TotalTime>
  <Words>1152</Words>
  <Application>Microsoft Macintosh PowerPoint</Application>
  <PresentationFormat>Affichage à l'écran (4:3)</PresentationFormat>
  <Paragraphs>151</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Arial Narrow</vt:lpstr>
      <vt:lpstr>Calibri</vt:lpstr>
      <vt:lpstr>Candara</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 BAGHDADI Saâd</dc:creator>
  <cp:lastModifiedBy>Hajar Ben Ameur</cp:lastModifiedBy>
  <cp:revision>453</cp:revision>
  <cp:lastPrinted>2020-01-13T14:15:19Z</cp:lastPrinted>
  <dcterms:created xsi:type="dcterms:W3CDTF">2018-04-11T11:00:49Z</dcterms:created>
  <dcterms:modified xsi:type="dcterms:W3CDTF">2021-06-25T08:45:39Z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0x01010079DEB1E5B06EAE49BF2621DE884BEC7D</vt:lpwstr>
  </property>
</Properties>
</file>