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6" r:id="rId11"/>
    <p:sldId id="265"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91" d="100"/>
          <a:sy n="91" d="100"/>
        </p:scale>
        <p:origin x="208" y="10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E11F6-436F-4E67-896F-7C6900D4661E}"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1CA77EBA-CABF-4DE8-B5FD-B7B5B42311BB}">
      <dgm:prSet phldrT="[Text]" custT="1"/>
      <dgm:spPr/>
      <dgm:t>
        <a:bodyPr/>
        <a:lstStyle/>
        <a:p>
          <a:r>
            <a:rPr lang="en-US" sz="1600" b="1" dirty="0"/>
            <a:t>Capacity building, knowledge sharing and communication</a:t>
          </a:r>
        </a:p>
      </dgm:t>
    </dgm:pt>
    <dgm:pt modelId="{F736CE0F-FD96-4925-880C-D29F7E051ABC}" type="parTrans" cxnId="{B379B413-3F31-4576-83E7-8BAC71B5DD95}">
      <dgm:prSet/>
      <dgm:spPr/>
      <dgm:t>
        <a:bodyPr/>
        <a:lstStyle/>
        <a:p>
          <a:endParaRPr lang="en-US"/>
        </a:p>
      </dgm:t>
    </dgm:pt>
    <dgm:pt modelId="{53E45464-2FCB-4EE5-BBCE-A5E041D97ACD}" type="sibTrans" cxnId="{B379B413-3F31-4576-83E7-8BAC71B5DD95}">
      <dgm:prSet/>
      <dgm:spPr/>
      <dgm:t>
        <a:bodyPr/>
        <a:lstStyle/>
        <a:p>
          <a:endParaRPr lang="en-US"/>
        </a:p>
      </dgm:t>
    </dgm:pt>
    <dgm:pt modelId="{DDFD29BF-AE2B-4F94-AC14-7B41289B4DFB}">
      <dgm:prSet phldrT="[Text]" custT="1"/>
      <dgm:spPr/>
      <dgm:t>
        <a:bodyPr/>
        <a:lstStyle/>
        <a:p>
          <a:r>
            <a:rPr lang="en-US" sz="1600" b="1" dirty="0"/>
            <a:t>Gender balance, participation and women’s leadership</a:t>
          </a:r>
        </a:p>
      </dgm:t>
    </dgm:pt>
    <dgm:pt modelId="{30568DE8-A7A3-4C40-8C1D-FA11E7787718}" type="parTrans" cxnId="{F2C92D0E-AE5A-426E-A670-77951920D831}">
      <dgm:prSet/>
      <dgm:spPr/>
      <dgm:t>
        <a:bodyPr/>
        <a:lstStyle/>
        <a:p>
          <a:endParaRPr lang="en-US"/>
        </a:p>
      </dgm:t>
    </dgm:pt>
    <dgm:pt modelId="{87360656-5F7F-4690-92B7-0B086963CC3B}" type="sibTrans" cxnId="{F2C92D0E-AE5A-426E-A670-77951920D831}">
      <dgm:prSet/>
      <dgm:spPr/>
      <dgm:t>
        <a:bodyPr/>
        <a:lstStyle/>
        <a:p>
          <a:endParaRPr lang="en-US"/>
        </a:p>
      </dgm:t>
    </dgm:pt>
    <dgm:pt modelId="{4DF91AC6-6B69-4A17-B12C-468D67EE432F}">
      <dgm:prSet phldrT="[Text]" custT="1"/>
      <dgm:spPr/>
      <dgm:t>
        <a:bodyPr/>
        <a:lstStyle/>
        <a:p>
          <a:pPr>
            <a:buFont typeface="+mj-lt"/>
            <a:buNone/>
          </a:pPr>
          <a:r>
            <a:rPr lang="en-US" sz="1500" b="1" dirty="0"/>
            <a:t>Coherence.</a:t>
          </a:r>
        </a:p>
      </dgm:t>
    </dgm:pt>
    <dgm:pt modelId="{2E9C3455-16C1-4F00-A35C-1EE832E93D5D}" type="parTrans" cxnId="{C4E193F8-DDD1-407D-910A-0FAF68409696}">
      <dgm:prSet/>
      <dgm:spPr/>
      <dgm:t>
        <a:bodyPr/>
        <a:lstStyle/>
        <a:p>
          <a:endParaRPr lang="en-US"/>
        </a:p>
      </dgm:t>
    </dgm:pt>
    <dgm:pt modelId="{64BCA205-926C-42AF-961A-20BF29DBB884}" type="sibTrans" cxnId="{C4E193F8-DDD1-407D-910A-0FAF68409696}">
      <dgm:prSet/>
      <dgm:spPr/>
      <dgm:t>
        <a:bodyPr/>
        <a:lstStyle/>
        <a:p>
          <a:endParaRPr lang="en-US"/>
        </a:p>
      </dgm:t>
    </dgm:pt>
    <dgm:pt modelId="{5E1058E6-F1FE-4775-BFA7-6436E8AC555F}">
      <dgm:prSet phldrT="[Text]" custT="1"/>
      <dgm:spPr/>
      <dgm:t>
        <a:bodyPr/>
        <a:lstStyle/>
        <a:p>
          <a:r>
            <a:rPr lang="en-US" sz="1600" b="1" dirty="0"/>
            <a:t>Gender responsiveness and means of implementation</a:t>
          </a:r>
        </a:p>
      </dgm:t>
    </dgm:pt>
    <dgm:pt modelId="{B5346AC1-8B39-4424-A169-63A45A9AEDB6}" type="parTrans" cxnId="{B1D2BE98-53E3-493D-91DE-8B393A092291}">
      <dgm:prSet/>
      <dgm:spPr/>
      <dgm:t>
        <a:bodyPr/>
        <a:lstStyle/>
        <a:p>
          <a:endParaRPr lang="en-US"/>
        </a:p>
      </dgm:t>
    </dgm:pt>
    <dgm:pt modelId="{333D9343-1F5A-4A1A-A574-66B0595185BB}" type="sibTrans" cxnId="{B1D2BE98-53E3-493D-91DE-8B393A092291}">
      <dgm:prSet/>
      <dgm:spPr/>
      <dgm:t>
        <a:bodyPr/>
        <a:lstStyle/>
        <a:p>
          <a:endParaRPr lang="en-US"/>
        </a:p>
      </dgm:t>
    </dgm:pt>
    <dgm:pt modelId="{1F93CB0B-7F19-4982-9271-678F97D49C2E}">
      <dgm:prSet phldrT="[Text]" custT="1"/>
      <dgm:spPr/>
      <dgm:t>
        <a:bodyPr/>
        <a:lstStyle/>
        <a:p>
          <a:pPr>
            <a:buFont typeface="+mj-lt"/>
            <a:buAutoNum type="romanUcPeriod"/>
          </a:pPr>
          <a:r>
            <a:rPr lang="en-US" sz="1600" b="1" dirty="0"/>
            <a:t>Monitoring and Reporting.</a:t>
          </a:r>
        </a:p>
      </dgm:t>
    </dgm:pt>
    <dgm:pt modelId="{03807909-C1CB-4386-882E-A9626D99166A}" type="parTrans" cxnId="{1FAF501D-0F74-4B64-9D9B-3C019CA9CED5}">
      <dgm:prSet/>
      <dgm:spPr/>
      <dgm:t>
        <a:bodyPr/>
        <a:lstStyle/>
        <a:p>
          <a:endParaRPr lang="en-US"/>
        </a:p>
      </dgm:t>
    </dgm:pt>
    <dgm:pt modelId="{F3A65507-53F6-453B-A0CB-A51D63B0A67E}" type="sibTrans" cxnId="{1FAF501D-0F74-4B64-9D9B-3C019CA9CED5}">
      <dgm:prSet/>
      <dgm:spPr/>
      <dgm:t>
        <a:bodyPr/>
        <a:lstStyle/>
        <a:p>
          <a:endParaRPr lang="en-US"/>
        </a:p>
      </dgm:t>
    </dgm:pt>
    <dgm:pt modelId="{8A42FDDC-6AE0-4DAB-8A7A-9D12D084D76D}" type="pres">
      <dgm:prSet presAssocID="{D7EE11F6-436F-4E67-896F-7C6900D4661E}" presName="cycle" presStyleCnt="0">
        <dgm:presLayoutVars>
          <dgm:dir/>
          <dgm:resizeHandles val="exact"/>
        </dgm:presLayoutVars>
      </dgm:prSet>
      <dgm:spPr/>
    </dgm:pt>
    <dgm:pt modelId="{A325247B-6BFE-43D7-938B-AC013CC6628C}" type="pres">
      <dgm:prSet presAssocID="{1CA77EBA-CABF-4DE8-B5FD-B7B5B42311BB}" presName="node" presStyleLbl="node1" presStyleIdx="0" presStyleCnt="5">
        <dgm:presLayoutVars>
          <dgm:bulletEnabled val="1"/>
        </dgm:presLayoutVars>
      </dgm:prSet>
      <dgm:spPr/>
    </dgm:pt>
    <dgm:pt modelId="{1640ECCF-D4EB-41CF-A934-C85DD1AAE308}" type="pres">
      <dgm:prSet presAssocID="{53E45464-2FCB-4EE5-BBCE-A5E041D97ACD}" presName="sibTrans" presStyleLbl="sibTrans2D1" presStyleIdx="0" presStyleCnt="5"/>
      <dgm:spPr/>
    </dgm:pt>
    <dgm:pt modelId="{A95B596E-6A27-4D63-A5D6-D11D8F9AF8B3}" type="pres">
      <dgm:prSet presAssocID="{53E45464-2FCB-4EE5-BBCE-A5E041D97ACD}" presName="connectorText" presStyleLbl="sibTrans2D1" presStyleIdx="0" presStyleCnt="5"/>
      <dgm:spPr/>
    </dgm:pt>
    <dgm:pt modelId="{EC896729-E6D9-4159-9EA0-A59F7CC9FCB5}" type="pres">
      <dgm:prSet presAssocID="{DDFD29BF-AE2B-4F94-AC14-7B41289B4DFB}" presName="node" presStyleLbl="node1" presStyleIdx="1" presStyleCnt="5">
        <dgm:presLayoutVars>
          <dgm:bulletEnabled val="1"/>
        </dgm:presLayoutVars>
      </dgm:prSet>
      <dgm:spPr/>
    </dgm:pt>
    <dgm:pt modelId="{2930BAF1-942C-4377-91E8-91010781F7F4}" type="pres">
      <dgm:prSet presAssocID="{87360656-5F7F-4690-92B7-0B086963CC3B}" presName="sibTrans" presStyleLbl="sibTrans2D1" presStyleIdx="1" presStyleCnt="5"/>
      <dgm:spPr/>
    </dgm:pt>
    <dgm:pt modelId="{62CC97D7-53FA-43BB-9DE7-47D9DA0BA6BA}" type="pres">
      <dgm:prSet presAssocID="{87360656-5F7F-4690-92B7-0B086963CC3B}" presName="connectorText" presStyleLbl="sibTrans2D1" presStyleIdx="1" presStyleCnt="5"/>
      <dgm:spPr/>
    </dgm:pt>
    <dgm:pt modelId="{B6B34C33-E42D-4A6E-A1F6-5CDF1C947B96}" type="pres">
      <dgm:prSet presAssocID="{4DF91AC6-6B69-4A17-B12C-468D67EE432F}" presName="node" presStyleLbl="node1" presStyleIdx="2" presStyleCnt="5">
        <dgm:presLayoutVars>
          <dgm:bulletEnabled val="1"/>
        </dgm:presLayoutVars>
      </dgm:prSet>
      <dgm:spPr/>
    </dgm:pt>
    <dgm:pt modelId="{773CA59E-9AE9-4B30-8EB7-A11BFE162733}" type="pres">
      <dgm:prSet presAssocID="{64BCA205-926C-42AF-961A-20BF29DBB884}" presName="sibTrans" presStyleLbl="sibTrans2D1" presStyleIdx="2" presStyleCnt="5"/>
      <dgm:spPr/>
    </dgm:pt>
    <dgm:pt modelId="{9A0B7A77-860F-46C5-BCD0-FE3AC617A688}" type="pres">
      <dgm:prSet presAssocID="{64BCA205-926C-42AF-961A-20BF29DBB884}" presName="connectorText" presStyleLbl="sibTrans2D1" presStyleIdx="2" presStyleCnt="5"/>
      <dgm:spPr/>
    </dgm:pt>
    <dgm:pt modelId="{1F9B88D1-02DD-4969-AA1E-5895479AF538}" type="pres">
      <dgm:prSet presAssocID="{5E1058E6-F1FE-4775-BFA7-6436E8AC555F}" presName="node" presStyleLbl="node1" presStyleIdx="3" presStyleCnt="5">
        <dgm:presLayoutVars>
          <dgm:bulletEnabled val="1"/>
        </dgm:presLayoutVars>
      </dgm:prSet>
      <dgm:spPr/>
    </dgm:pt>
    <dgm:pt modelId="{45BFC003-E05D-45D9-A707-750ECA8E2060}" type="pres">
      <dgm:prSet presAssocID="{333D9343-1F5A-4A1A-A574-66B0595185BB}" presName="sibTrans" presStyleLbl="sibTrans2D1" presStyleIdx="3" presStyleCnt="5"/>
      <dgm:spPr/>
    </dgm:pt>
    <dgm:pt modelId="{2ED59EB0-200D-4B7D-BB15-A165D8664779}" type="pres">
      <dgm:prSet presAssocID="{333D9343-1F5A-4A1A-A574-66B0595185BB}" presName="connectorText" presStyleLbl="sibTrans2D1" presStyleIdx="3" presStyleCnt="5"/>
      <dgm:spPr/>
    </dgm:pt>
    <dgm:pt modelId="{3C3625AE-AD27-43E8-9C06-6B103B0A7743}" type="pres">
      <dgm:prSet presAssocID="{1F93CB0B-7F19-4982-9271-678F97D49C2E}" presName="node" presStyleLbl="node1" presStyleIdx="4" presStyleCnt="5">
        <dgm:presLayoutVars>
          <dgm:bulletEnabled val="1"/>
        </dgm:presLayoutVars>
      </dgm:prSet>
      <dgm:spPr/>
    </dgm:pt>
    <dgm:pt modelId="{DC0A17E5-C8A4-457D-9197-4137716C20D9}" type="pres">
      <dgm:prSet presAssocID="{F3A65507-53F6-453B-A0CB-A51D63B0A67E}" presName="sibTrans" presStyleLbl="sibTrans2D1" presStyleIdx="4" presStyleCnt="5"/>
      <dgm:spPr/>
    </dgm:pt>
    <dgm:pt modelId="{11DEEACC-E6C6-40DD-99FC-28D61F937AD3}" type="pres">
      <dgm:prSet presAssocID="{F3A65507-53F6-453B-A0CB-A51D63B0A67E}" presName="connectorText" presStyleLbl="sibTrans2D1" presStyleIdx="4" presStyleCnt="5"/>
      <dgm:spPr/>
    </dgm:pt>
  </dgm:ptLst>
  <dgm:cxnLst>
    <dgm:cxn modelId="{B055E10B-8FB0-4A15-970C-5ABBF7A6B7AB}" type="presOf" srcId="{64BCA205-926C-42AF-961A-20BF29DBB884}" destId="{9A0B7A77-860F-46C5-BCD0-FE3AC617A688}" srcOrd="1" destOrd="0" presId="urn:microsoft.com/office/officeart/2005/8/layout/cycle2"/>
    <dgm:cxn modelId="{F2C92D0E-AE5A-426E-A670-77951920D831}" srcId="{D7EE11F6-436F-4E67-896F-7C6900D4661E}" destId="{DDFD29BF-AE2B-4F94-AC14-7B41289B4DFB}" srcOrd="1" destOrd="0" parTransId="{30568DE8-A7A3-4C40-8C1D-FA11E7787718}" sibTransId="{87360656-5F7F-4690-92B7-0B086963CC3B}"/>
    <dgm:cxn modelId="{B379B413-3F31-4576-83E7-8BAC71B5DD95}" srcId="{D7EE11F6-436F-4E67-896F-7C6900D4661E}" destId="{1CA77EBA-CABF-4DE8-B5FD-B7B5B42311BB}" srcOrd="0" destOrd="0" parTransId="{F736CE0F-FD96-4925-880C-D29F7E051ABC}" sibTransId="{53E45464-2FCB-4EE5-BBCE-A5E041D97ACD}"/>
    <dgm:cxn modelId="{6A3A1515-FEC7-4DDC-BEAC-B530FE8F4F28}" type="presOf" srcId="{333D9343-1F5A-4A1A-A574-66B0595185BB}" destId="{45BFC003-E05D-45D9-A707-750ECA8E2060}" srcOrd="0" destOrd="0" presId="urn:microsoft.com/office/officeart/2005/8/layout/cycle2"/>
    <dgm:cxn modelId="{8779491B-7DF0-448A-A6A2-F52A02140AFF}" type="presOf" srcId="{64BCA205-926C-42AF-961A-20BF29DBB884}" destId="{773CA59E-9AE9-4B30-8EB7-A11BFE162733}" srcOrd="0" destOrd="0" presId="urn:microsoft.com/office/officeart/2005/8/layout/cycle2"/>
    <dgm:cxn modelId="{CABFD11C-3638-4A3C-A14D-5648964F7131}" type="presOf" srcId="{F3A65507-53F6-453B-A0CB-A51D63B0A67E}" destId="{DC0A17E5-C8A4-457D-9197-4137716C20D9}" srcOrd="0" destOrd="0" presId="urn:microsoft.com/office/officeart/2005/8/layout/cycle2"/>
    <dgm:cxn modelId="{1FAF501D-0F74-4B64-9D9B-3C019CA9CED5}" srcId="{D7EE11F6-436F-4E67-896F-7C6900D4661E}" destId="{1F93CB0B-7F19-4982-9271-678F97D49C2E}" srcOrd="4" destOrd="0" parTransId="{03807909-C1CB-4386-882E-A9626D99166A}" sibTransId="{F3A65507-53F6-453B-A0CB-A51D63B0A67E}"/>
    <dgm:cxn modelId="{944CB824-2453-438C-9DAF-F6E2C50C1A6C}" type="presOf" srcId="{87360656-5F7F-4690-92B7-0B086963CC3B}" destId="{2930BAF1-942C-4377-91E8-91010781F7F4}" srcOrd="0" destOrd="0" presId="urn:microsoft.com/office/officeart/2005/8/layout/cycle2"/>
    <dgm:cxn modelId="{3884472D-7FDE-4137-A9A1-B3B2D1A6BFDA}" type="presOf" srcId="{53E45464-2FCB-4EE5-BBCE-A5E041D97ACD}" destId="{A95B596E-6A27-4D63-A5D6-D11D8F9AF8B3}" srcOrd="1" destOrd="0" presId="urn:microsoft.com/office/officeart/2005/8/layout/cycle2"/>
    <dgm:cxn modelId="{10AE965D-F70F-430E-AED5-E90F29360530}" type="presOf" srcId="{5E1058E6-F1FE-4775-BFA7-6436E8AC555F}" destId="{1F9B88D1-02DD-4969-AA1E-5895479AF538}" srcOrd="0" destOrd="0" presId="urn:microsoft.com/office/officeart/2005/8/layout/cycle2"/>
    <dgm:cxn modelId="{D0BE067D-12F9-46F0-9123-F0519F54F823}" type="presOf" srcId="{4DF91AC6-6B69-4A17-B12C-468D67EE432F}" destId="{B6B34C33-E42D-4A6E-A1F6-5CDF1C947B96}" srcOrd="0" destOrd="0" presId="urn:microsoft.com/office/officeart/2005/8/layout/cycle2"/>
    <dgm:cxn modelId="{DB305282-F0CF-4B6B-9153-B436EC429D02}" type="presOf" srcId="{D7EE11F6-436F-4E67-896F-7C6900D4661E}" destId="{8A42FDDC-6AE0-4DAB-8A7A-9D12D084D76D}" srcOrd="0" destOrd="0" presId="urn:microsoft.com/office/officeart/2005/8/layout/cycle2"/>
    <dgm:cxn modelId="{692CBC82-A5CB-4C9A-A671-CE1283EF8701}" type="presOf" srcId="{53E45464-2FCB-4EE5-BBCE-A5E041D97ACD}" destId="{1640ECCF-D4EB-41CF-A934-C85DD1AAE308}" srcOrd="0" destOrd="0" presId="urn:microsoft.com/office/officeart/2005/8/layout/cycle2"/>
    <dgm:cxn modelId="{7EB12A8F-50DF-4ED8-8333-5F493BABEE8E}" type="presOf" srcId="{1F93CB0B-7F19-4982-9271-678F97D49C2E}" destId="{3C3625AE-AD27-43E8-9C06-6B103B0A7743}" srcOrd="0" destOrd="0" presId="urn:microsoft.com/office/officeart/2005/8/layout/cycle2"/>
    <dgm:cxn modelId="{B1D2BE98-53E3-493D-91DE-8B393A092291}" srcId="{D7EE11F6-436F-4E67-896F-7C6900D4661E}" destId="{5E1058E6-F1FE-4775-BFA7-6436E8AC555F}" srcOrd="3" destOrd="0" parTransId="{B5346AC1-8B39-4424-A169-63A45A9AEDB6}" sibTransId="{333D9343-1F5A-4A1A-A574-66B0595185BB}"/>
    <dgm:cxn modelId="{C9571CAC-486D-48C2-9CD5-D964ABCFC96A}" type="presOf" srcId="{333D9343-1F5A-4A1A-A574-66B0595185BB}" destId="{2ED59EB0-200D-4B7D-BB15-A165D8664779}" srcOrd="1" destOrd="0" presId="urn:microsoft.com/office/officeart/2005/8/layout/cycle2"/>
    <dgm:cxn modelId="{021138B0-E503-4AD8-BC4D-3259215FD235}" type="presOf" srcId="{F3A65507-53F6-453B-A0CB-A51D63B0A67E}" destId="{11DEEACC-E6C6-40DD-99FC-28D61F937AD3}" srcOrd="1" destOrd="0" presId="urn:microsoft.com/office/officeart/2005/8/layout/cycle2"/>
    <dgm:cxn modelId="{1E0512C0-2B66-4F3F-9D80-765CA6E40517}" type="presOf" srcId="{1CA77EBA-CABF-4DE8-B5FD-B7B5B42311BB}" destId="{A325247B-6BFE-43D7-938B-AC013CC6628C}" srcOrd="0" destOrd="0" presId="urn:microsoft.com/office/officeart/2005/8/layout/cycle2"/>
    <dgm:cxn modelId="{A3EE43F0-A3A0-457D-9DE5-2720F33F9C9A}" type="presOf" srcId="{DDFD29BF-AE2B-4F94-AC14-7B41289B4DFB}" destId="{EC896729-E6D9-4159-9EA0-A59F7CC9FCB5}" srcOrd="0" destOrd="0" presId="urn:microsoft.com/office/officeart/2005/8/layout/cycle2"/>
    <dgm:cxn modelId="{E02B25F2-D7FF-49C3-807A-79523E462806}" type="presOf" srcId="{87360656-5F7F-4690-92B7-0B086963CC3B}" destId="{62CC97D7-53FA-43BB-9DE7-47D9DA0BA6BA}" srcOrd="1" destOrd="0" presId="urn:microsoft.com/office/officeart/2005/8/layout/cycle2"/>
    <dgm:cxn modelId="{C4E193F8-DDD1-407D-910A-0FAF68409696}" srcId="{D7EE11F6-436F-4E67-896F-7C6900D4661E}" destId="{4DF91AC6-6B69-4A17-B12C-468D67EE432F}" srcOrd="2" destOrd="0" parTransId="{2E9C3455-16C1-4F00-A35C-1EE832E93D5D}" sibTransId="{64BCA205-926C-42AF-961A-20BF29DBB884}"/>
    <dgm:cxn modelId="{00BF90D5-7D0D-4D47-8D8F-E4EA22F5AE7D}" type="presParOf" srcId="{8A42FDDC-6AE0-4DAB-8A7A-9D12D084D76D}" destId="{A325247B-6BFE-43D7-938B-AC013CC6628C}" srcOrd="0" destOrd="0" presId="urn:microsoft.com/office/officeart/2005/8/layout/cycle2"/>
    <dgm:cxn modelId="{B7A54B09-CD65-46DD-85E0-B459DA3CCADC}" type="presParOf" srcId="{8A42FDDC-6AE0-4DAB-8A7A-9D12D084D76D}" destId="{1640ECCF-D4EB-41CF-A934-C85DD1AAE308}" srcOrd="1" destOrd="0" presId="urn:microsoft.com/office/officeart/2005/8/layout/cycle2"/>
    <dgm:cxn modelId="{E28720E6-60CA-453F-8152-83F8E52462C0}" type="presParOf" srcId="{1640ECCF-D4EB-41CF-A934-C85DD1AAE308}" destId="{A95B596E-6A27-4D63-A5D6-D11D8F9AF8B3}" srcOrd="0" destOrd="0" presId="urn:microsoft.com/office/officeart/2005/8/layout/cycle2"/>
    <dgm:cxn modelId="{19962C1B-814A-4957-80F7-0CABC1D1FE3B}" type="presParOf" srcId="{8A42FDDC-6AE0-4DAB-8A7A-9D12D084D76D}" destId="{EC896729-E6D9-4159-9EA0-A59F7CC9FCB5}" srcOrd="2" destOrd="0" presId="urn:microsoft.com/office/officeart/2005/8/layout/cycle2"/>
    <dgm:cxn modelId="{7F66C6B4-D001-4FF7-8CB2-E93579F1D38C}" type="presParOf" srcId="{8A42FDDC-6AE0-4DAB-8A7A-9D12D084D76D}" destId="{2930BAF1-942C-4377-91E8-91010781F7F4}" srcOrd="3" destOrd="0" presId="urn:microsoft.com/office/officeart/2005/8/layout/cycle2"/>
    <dgm:cxn modelId="{CF75DCC0-7B77-4FC6-8417-0E354F1EE5AF}" type="presParOf" srcId="{2930BAF1-942C-4377-91E8-91010781F7F4}" destId="{62CC97D7-53FA-43BB-9DE7-47D9DA0BA6BA}" srcOrd="0" destOrd="0" presId="urn:microsoft.com/office/officeart/2005/8/layout/cycle2"/>
    <dgm:cxn modelId="{2F37EAD6-56DE-45FC-88FC-B03A06C29EC7}" type="presParOf" srcId="{8A42FDDC-6AE0-4DAB-8A7A-9D12D084D76D}" destId="{B6B34C33-E42D-4A6E-A1F6-5CDF1C947B96}" srcOrd="4" destOrd="0" presId="urn:microsoft.com/office/officeart/2005/8/layout/cycle2"/>
    <dgm:cxn modelId="{C6E3C31B-AF72-4EEB-AF35-C56764D07E39}" type="presParOf" srcId="{8A42FDDC-6AE0-4DAB-8A7A-9D12D084D76D}" destId="{773CA59E-9AE9-4B30-8EB7-A11BFE162733}" srcOrd="5" destOrd="0" presId="urn:microsoft.com/office/officeart/2005/8/layout/cycle2"/>
    <dgm:cxn modelId="{6B79AB92-AE5C-47C5-8BB1-C825F70FD6CB}" type="presParOf" srcId="{773CA59E-9AE9-4B30-8EB7-A11BFE162733}" destId="{9A0B7A77-860F-46C5-BCD0-FE3AC617A688}" srcOrd="0" destOrd="0" presId="urn:microsoft.com/office/officeart/2005/8/layout/cycle2"/>
    <dgm:cxn modelId="{7E7D2C9B-A180-4027-B956-01C59EA6B2C3}" type="presParOf" srcId="{8A42FDDC-6AE0-4DAB-8A7A-9D12D084D76D}" destId="{1F9B88D1-02DD-4969-AA1E-5895479AF538}" srcOrd="6" destOrd="0" presId="urn:microsoft.com/office/officeart/2005/8/layout/cycle2"/>
    <dgm:cxn modelId="{7E2B0194-22DC-4628-B3C6-BA25B74C1A10}" type="presParOf" srcId="{8A42FDDC-6AE0-4DAB-8A7A-9D12D084D76D}" destId="{45BFC003-E05D-45D9-A707-750ECA8E2060}" srcOrd="7" destOrd="0" presId="urn:microsoft.com/office/officeart/2005/8/layout/cycle2"/>
    <dgm:cxn modelId="{6CB09061-386A-444E-9CAC-B0F483F9337C}" type="presParOf" srcId="{45BFC003-E05D-45D9-A707-750ECA8E2060}" destId="{2ED59EB0-200D-4B7D-BB15-A165D8664779}" srcOrd="0" destOrd="0" presId="urn:microsoft.com/office/officeart/2005/8/layout/cycle2"/>
    <dgm:cxn modelId="{EF8D805D-6A88-4F6A-B3C6-B7B74AE5E5C5}" type="presParOf" srcId="{8A42FDDC-6AE0-4DAB-8A7A-9D12D084D76D}" destId="{3C3625AE-AD27-43E8-9C06-6B103B0A7743}" srcOrd="8" destOrd="0" presId="urn:microsoft.com/office/officeart/2005/8/layout/cycle2"/>
    <dgm:cxn modelId="{E88B9398-BAB5-4E87-8D1C-AE45F9C6ADB7}" type="presParOf" srcId="{8A42FDDC-6AE0-4DAB-8A7A-9D12D084D76D}" destId="{DC0A17E5-C8A4-457D-9197-4137716C20D9}" srcOrd="9" destOrd="0" presId="urn:microsoft.com/office/officeart/2005/8/layout/cycle2"/>
    <dgm:cxn modelId="{890141C0-904A-4EE8-806A-62BFBE3802A6}" type="presParOf" srcId="{DC0A17E5-C8A4-457D-9197-4137716C20D9}" destId="{11DEEACC-E6C6-40DD-99FC-28D61F937AD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92498E-3D2F-495D-9B01-8533B009F28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420A1C5-3027-4639-9B73-AD03DB0C8A32}">
      <dgm:prSet phldrT="[Text]"/>
      <dgm:spPr/>
      <dgm:t>
        <a:bodyPr/>
        <a:lstStyle/>
        <a:p>
          <a:r>
            <a:rPr lang="en-US" dirty="0"/>
            <a:t>Agriculture, Forestry and Land use</a:t>
          </a:r>
        </a:p>
      </dgm:t>
    </dgm:pt>
    <dgm:pt modelId="{094A1CC1-3C81-4E72-8150-BA7C60CA0523}" type="parTrans" cxnId="{D80BFE73-CE75-4C19-B84C-F51D17DFC496}">
      <dgm:prSet/>
      <dgm:spPr/>
      <dgm:t>
        <a:bodyPr/>
        <a:lstStyle/>
        <a:p>
          <a:endParaRPr lang="en-US"/>
        </a:p>
      </dgm:t>
    </dgm:pt>
    <dgm:pt modelId="{E1522379-C355-43E2-961F-501B53C7D783}" type="sibTrans" cxnId="{D80BFE73-CE75-4C19-B84C-F51D17DFC496}">
      <dgm:prSet/>
      <dgm:spPr/>
      <dgm:t>
        <a:bodyPr/>
        <a:lstStyle/>
        <a:p>
          <a:endParaRPr lang="en-US"/>
        </a:p>
      </dgm:t>
    </dgm:pt>
    <dgm:pt modelId="{038BD2EA-DE78-4CF0-9B92-263798A60C9A}">
      <dgm:prSet phldrT="[Text]"/>
      <dgm:spPr/>
      <dgm:t>
        <a:bodyPr/>
        <a:lstStyle/>
        <a:p>
          <a:r>
            <a:rPr lang="en-US" dirty="0"/>
            <a:t>Food Security and Health</a:t>
          </a:r>
        </a:p>
      </dgm:t>
    </dgm:pt>
    <dgm:pt modelId="{6BEE408D-C06F-4E90-9995-A53745E36C00}" type="parTrans" cxnId="{D6B3F29C-096A-46FE-B090-2FF0081022F6}">
      <dgm:prSet/>
      <dgm:spPr/>
      <dgm:t>
        <a:bodyPr/>
        <a:lstStyle/>
        <a:p>
          <a:endParaRPr lang="en-US"/>
        </a:p>
      </dgm:t>
    </dgm:pt>
    <dgm:pt modelId="{1294D1DD-4AA5-498A-8263-E39DCD816856}" type="sibTrans" cxnId="{D6B3F29C-096A-46FE-B090-2FF0081022F6}">
      <dgm:prSet/>
      <dgm:spPr/>
      <dgm:t>
        <a:bodyPr/>
        <a:lstStyle/>
        <a:p>
          <a:endParaRPr lang="en-US"/>
        </a:p>
      </dgm:t>
    </dgm:pt>
    <dgm:pt modelId="{539A795A-B363-4464-836E-3504D69F946A}">
      <dgm:prSet phldrT="[Text]"/>
      <dgm:spPr/>
      <dgm:t>
        <a:bodyPr/>
        <a:lstStyle/>
        <a:p>
          <a:r>
            <a:rPr lang="en-US" dirty="0"/>
            <a:t>Energy and Transport</a:t>
          </a:r>
        </a:p>
      </dgm:t>
    </dgm:pt>
    <dgm:pt modelId="{02DD31CB-E919-49E4-9B7F-A76FC8D89025}" type="parTrans" cxnId="{3383577C-C068-413F-AE2F-817B7241B0DE}">
      <dgm:prSet/>
      <dgm:spPr/>
      <dgm:t>
        <a:bodyPr/>
        <a:lstStyle/>
        <a:p>
          <a:endParaRPr lang="en-US"/>
        </a:p>
      </dgm:t>
    </dgm:pt>
    <dgm:pt modelId="{F6C7924A-F594-4A53-BE97-43C7ED247A9D}" type="sibTrans" cxnId="{3383577C-C068-413F-AE2F-817B7241B0DE}">
      <dgm:prSet/>
      <dgm:spPr/>
      <dgm:t>
        <a:bodyPr/>
        <a:lstStyle/>
        <a:p>
          <a:endParaRPr lang="en-US"/>
        </a:p>
      </dgm:t>
    </dgm:pt>
    <dgm:pt modelId="{ABB789DF-F775-4D2B-B606-9707F2233AE1}">
      <dgm:prSet phldrT="[Text]"/>
      <dgm:spPr/>
      <dgm:t>
        <a:bodyPr/>
        <a:lstStyle/>
        <a:p>
          <a:r>
            <a:rPr lang="en-US" dirty="0"/>
            <a:t>Waste Management</a:t>
          </a:r>
        </a:p>
      </dgm:t>
    </dgm:pt>
    <dgm:pt modelId="{6AF772E2-D43E-4702-9420-6C957C61F58D}" type="parTrans" cxnId="{D6FD230C-224C-410A-B04E-3021FB377A0D}">
      <dgm:prSet/>
      <dgm:spPr/>
      <dgm:t>
        <a:bodyPr/>
        <a:lstStyle/>
        <a:p>
          <a:endParaRPr lang="en-US"/>
        </a:p>
      </dgm:t>
    </dgm:pt>
    <dgm:pt modelId="{A57377C1-E4F3-48BA-B449-A023B682B5C2}" type="sibTrans" cxnId="{D6FD230C-224C-410A-B04E-3021FB377A0D}">
      <dgm:prSet/>
      <dgm:spPr/>
      <dgm:t>
        <a:bodyPr/>
        <a:lstStyle/>
        <a:p>
          <a:endParaRPr lang="en-US"/>
        </a:p>
      </dgm:t>
    </dgm:pt>
    <dgm:pt modelId="{DD80D4BB-3F6B-4C5D-AB80-ACB2921D32EF}">
      <dgm:prSet phldrT="[Text]"/>
      <dgm:spPr/>
      <dgm:t>
        <a:bodyPr/>
        <a:lstStyle/>
        <a:p>
          <a:r>
            <a:rPr lang="en-US" dirty="0"/>
            <a:t>Water and Sanitation</a:t>
          </a:r>
        </a:p>
      </dgm:t>
    </dgm:pt>
    <dgm:pt modelId="{FBA6321A-4505-4537-B177-2A641488C27F}" type="parTrans" cxnId="{2BECC8F1-8C3A-4EE3-A56D-3FE10D837826}">
      <dgm:prSet/>
      <dgm:spPr/>
      <dgm:t>
        <a:bodyPr/>
        <a:lstStyle/>
        <a:p>
          <a:endParaRPr lang="en-US"/>
        </a:p>
      </dgm:t>
    </dgm:pt>
    <dgm:pt modelId="{D0483F39-4821-492A-8BDB-7DD98C35DCCF}" type="sibTrans" cxnId="{2BECC8F1-8C3A-4EE3-A56D-3FE10D837826}">
      <dgm:prSet/>
      <dgm:spPr/>
      <dgm:t>
        <a:bodyPr/>
        <a:lstStyle/>
        <a:p>
          <a:endParaRPr lang="en-US"/>
        </a:p>
      </dgm:t>
    </dgm:pt>
    <dgm:pt modelId="{3D3F40C0-22E9-4624-9AB2-EA2CFA0B0001}" type="pres">
      <dgm:prSet presAssocID="{B992498E-3D2F-495D-9B01-8533B009F28E}" presName="diagram" presStyleCnt="0">
        <dgm:presLayoutVars>
          <dgm:dir/>
          <dgm:resizeHandles val="exact"/>
        </dgm:presLayoutVars>
      </dgm:prSet>
      <dgm:spPr/>
    </dgm:pt>
    <dgm:pt modelId="{96799A9F-69F9-4208-A351-1C4ACCD67CF8}" type="pres">
      <dgm:prSet presAssocID="{8420A1C5-3027-4639-9B73-AD03DB0C8A32}" presName="node" presStyleLbl="node1" presStyleIdx="0" presStyleCnt="5" custScaleX="97594" custScaleY="97814">
        <dgm:presLayoutVars>
          <dgm:bulletEnabled val="1"/>
        </dgm:presLayoutVars>
      </dgm:prSet>
      <dgm:spPr/>
    </dgm:pt>
    <dgm:pt modelId="{132E06CD-8B69-4B57-B0DE-957A0A908902}" type="pres">
      <dgm:prSet presAssocID="{E1522379-C355-43E2-961F-501B53C7D783}" presName="sibTrans" presStyleCnt="0"/>
      <dgm:spPr/>
    </dgm:pt>
    <dgm:pt modelId="{B7CEB79B-6912-4E3F-B260-19438BC05ED2}" type="pres">
      <dgm:prSet presAssocID="{038BD2EA-DE78-4CF0-9B92-263798A60C9A}" presName="node" presStyleLbl="node1" presStyleIdx="1" presStyleCnt="5">
        <dgm:presLayoutVars>
          <dgm:bulletEnabled val="1"/>
        </dgm:presLayoutVars>
      </dgm:prSet>
      <dgm:spPr/>
    </dgm:pt>
    <dgm:pt modelId="{6F9E8842-4BF4-4876-9E91-898C5402614E}" type="pres">
      <dgm:prSet presAssocID="{1294D1DD-4AA5-498A-8263-E39DCD816856}" presName="sibTrans" presStyleCnt="0"/>
      <dgm:spPr/>
    </dgm:pt>
    <dgm:pt modelId="{53E6FDDE-3A4E-4234-868D-8AAE641BCC16}" type="pres">
      <dgm:prSet presAssocID="{539A795A-B363-4464-836E-3504D69F946A}" presName="node" presStyleLbl="node1" presStyleIdx="2" presStyleCnt="5">
        <dgm:presLayoutVars>
          <dgm:bulletEnabled val="1"/>
        </dgm:presLayoutVars>
      </dgm:prSet>
      <dgm:spPr/>
    </dgm:pt>
    <dgm:pt modelId="{E85266AA-7602-4E06-9571-2B6BDF804754}" type="pres">
      <dgm:prSet presAssocID="{F6C7924A-F594-4A53-BE97-43C7ED247A9D}" presName="sibTrans" presStyleCnt="0"/>
      <dgm:spPr/>
    </dgm:pt>
    <dgm:pt modelId="{B01FB822-EEDA-477E-AA6E-4CE2F5A529CC}" type="pres">
      <dgm:prSet presAssocID="{ABB789DF-F775-4D2B-B606-9707F2233AE1}" presName="node" presStyleLbl="node1" presStyleIdx="3" presStyleCnt="5">
        <dgm:presLayoutVars>
          <dgm:bulletEnabled val="1"/>
        </dgm:presLayoutVars>
      </dgm:prSet>
      <dgm:spPr/>
    </dgm:pt>
    <dgm:pt modelId="{2D6EAD10-B3B0-47D8-A08B-180F74A0B78A}" type="pres">
      <dgm:prSet presAssocID="{A57377C1-E4F3-48BA-B449-A023B682B5C2}" presName="sibTrans" presStyleCnt="0"/>
      <dgm:spPr/>
    </dgm:pt>
    <dgm:pt modelId="{F225E2F2-D15C-4A73-AAF0-6B47A9F7FA14}" type="pres">
      <dgm:prSet presAssocID="{DD80D4BB-3F6B-4C5D-AB80-ACB2921D32EF}" presName="node" presStyleLbl="node1" presStyleIdx="4" presStyleCnt="5">
        <dgm:presLayoutVars>
          <dgm:bulletEnabled val="1"/>
        </dgm:presLayoutVars>
      </dgm:prSet>
      <dgm:spPr/>
    </dgm:pt>
  </dgm:ptLst>
  <dgm:cxnLst>
    <dgm:cxn modelId="{D6FD230C-224C-410A-B04E-3021FB377A0D}" srcId="{B992498E-3D2F-495D-9B01-8533B009F28E}" destId="{ABB789DF-F775-4D2B-B606-9707F2233AE1}" srcOrd="3" destOrd="0" parTransId="{6AF772E2-D43E-4702-9420-6C957C61F58D}" sibTransId="{A57377C1-E4F3-48BA-B449-A023B682B5C2}"/>
    <dgm:cxn modelId="{F7A33E33-2BFF-42E5-829E-684F8BF9FE87}" type="presOf" srcId="{8420A1C5-3027-4639-9B73-AD03DB0C8A32}" destId="{96799A9F-69F9-4208-A351-1C4ACCD67CF8}" srcOrd="0" destOrd="0" presId="urn:microsoft.com/office/officeart/2005/8/layout/default"/>
    <dgm:cxn modelId="{D80BFE73-CE75-4C19-B84C-F51D17DFC496}" srcId="{B992498E-3D2F-495D-9B01-8533B009F28E}" destId="{8420A1C5-3027-4639-9B73-AD03DB0C8A32}" srcOrd="0" destOrd="0" parTransId="{094A1CC1-3C81-4E72-8150-BA7C60CA0523}" sibTransId="{E1522379-C355-43E2-961F-501B53C7D783}"/>
    <dgm:cxn modelId="{3383577C-C068-413F-AE2F-817B7241B0DE}" srcId="{B992498E-3D2F-495D-9B01-8533B009F28E}" destId="{539A795A-B363-4464-836E-3504D69F946A}" srcOrd="2" destOrd="0" parTransId="{02DD31CB-E919-49E4-9B7F-A76FC8D89025}" sibTransId="{F6C7924A-F594-4A53-BE97-43C7ED247A9D}"/>
    <dgm:cxn modelId="{0809B48E-41E8-4BEA-9B26-0672A773E30A}" type="presOf" srcId="{B992498E-3D2F-495D-9B01-8533B009F28E}" destId="{3D3F40C0-22E9-4624-9AB2-EA2CFA0B0001}" srcOrd="0" destOrd="0" presId="urn:microsoft.com/office/officeart/2005/8/layout/default"/>
    <dgm:cxn modelId="{D6B3F29C-096A-46FE-B090-2FF0081022F6}" srcId="{B992498E-3D2F-495D-9B01-8533B009F28E}" destId="{038BD2EA-DE78-4CF0-9B92-263798A60C9A}" srcOrd="1" destOrd="0" parTransId="{6BEE408D-C06F-4E90-9995-A53745E36C00}" sibTransId="{1294D1DD-4AA5-498A-8263-E39DCD816856}"/>
    <dgm:cxn modelId="{8D150FA5-B745-45DC-B13E-089423353F17}" type="presOf" srcId="{DD80D4BB-3F6B-4C5D-AB80-ACB2921D32EF}" destId="{F225E2F2-D15C-4A73-AAF0-6B47A9F7FA14}" srcOrd="0" destOrd="0" presId="urn:microsoft.com/office/officeart/2005/8/layout/default"/>
    <dgm:cxn modelId="{6C5532A9-5A78-4344-92F2-71DB34488EF2}" type="presOf" srcId="{539A795A-B363-4464-836E-3504D69F946A}" destId="{53E6FDDE-3A4E-4234-868D-8AAE641BCC16}" srcOrd="0" destOrd="0" presId="urn:microsoft.com/office/officeart/2005/8/layout/default"/>
    <dgm:cxn modelId="{A9624EC5-7530-4C50-8620-BC79142E7713}" type="presOf" srcId="{038BD2EA-DE78-4CF0-9B92-263798A60C9A}" destId="{B7CEB79B-6912-4E3F-B260-19438BC05ED2}" srcOrd="0" destOrd="0" presId="urn:microsoft.com/office/officeart/2005/8/layout/default"/>
    <dgm:cxn modelId="{6701E6C8-DD1B-4717-975F-46DA049A77C0}" type="presOf" srcId="{ABB789DF-F775-4D2B-B606-9707F2233AE1}" destId="{B01FB822-EEDA-477E-AA6E-4CE2F5A529CC}" srcOrd="0" destOrd="0" presId="urn:microsoft.com/office/officeart/2005/8/layout/default"/>
    <dgm:cxn modelId="{2BECC8F1-8C3A-4EE3-A56D-3FE10D837826}" srcId="{B992498E-3D2F-495D-9B01-8533B009F28E}" destId="{DD80D4BB-3F6B-4C5D-AB80-ACB2921D32EF}" srcOrd="4" destOrd="0" parTransId="{FBA6321A-4505-4537-B177-2A641488C27F}" sibTransId="{D0483F39-4821-492A-8BDB-7DD98C35DCCF}"/>
    <dgm:cxn modelId="{ED8CDC93-B205-4EF4-B0D7-DD7945444569}" type="presParOf" srcId="{3D3F40C0-22E9-4624-9AB2-EA2CFA0B0001}" destId="{96799A9F-69F9-4208-A351-1C4ACCD67CF8}" srcOrd="0" destOrd="0" presId="urn:microsoft.com/office/officeart/2005/8/layout/default"/>
    <dgm:cxn modelId="{BED53913-6CAC-4757-8163-054E1CE7163B}" type="presParOf" srcId="{3D3F40C0-22E9-4624-9AB2-EA2CFA0B0001}" destId="{132E06CD-8B69-4B57-B0DE-957A0A908902}" srcOrd="1" destOrd="0" presId="urn:microsoft.com/office/officeart/2005/8/layout/default"/>
    <dgm:cxn modelId="{8DE60D76-1CCF-41EC-8AD7-371991975379}" type="presParOf" srcId="{3D3F40C0-22E9-4624-9AB2-EA2CFA0B0001}" destId="{B7CEB79B-6912-4E3F-B260-19438BC05ED2}" srcOrd="2" destOrd="0" presId="urn:microsoft.com/office/officeart/2005/8/layout/default"/>
    <dgm:cxn modelId="{C2A0E522-A621-4C29-9108-586373145459}" type="presParOf" srcId="{3D3F40C0-22E9-4624-9AB2-EA2CFA0B0001}" destId="{6F9E8842-4BF4-4876-9E91-898C5402614E}" srcOrd="3" destOrd="0" presId="urn:microsoft.com/office/officeart/2005/8/layout/default"/>
    <dgm:cxn modelId="{BDB3CDF9-0B39-4DBC-8436-D314FB2CBBDF}" type="presParOf" srcId="{3D3F40C0-22E9-4624-9AB2-EA2CFA0B0001}" destId="{53E6FDDE-3A4E-4234-868D-8AAE641BCC16}" srcOrd="4" destOrd="0" presId="urn:microsoft.com/office/officeart/2005/8/layout/default"/>
    <dgm:cxn modelId="{26F3713C-6648-4C5D-916A-6AFE672B5BA2}" type="presParOf" srcId="{3D3F40C0-22E9-4624-9AB2-EA2CFA0B0001}" destId="{E85266AA-7602-4E06-9571-2B6BDF804754}" srcOrd="5" destOrd="0" presId="urn:microsoft.com/office/officeart/2005/8/layout/default"/>
    <dgm:cxn modelId="{A0651F5F-CE4E-406B-8C62-B54FECDD4EC9}" type="presParOf" srcId="{3D3F40C0-22E9-4624-9AB2-EA2CFA0B0001}" destId="{B01FB822-EEDA-477E-AA6E-4CE2F5A529CC}" srcOrd="6" destOrd="0" presId="urn:microsoft.com/office/officeart/2005/8/layout/default"/>
    <dgm:cxn modelId="{31BD153D-4A95-4FA4-8C07-52B99E0DF4AF}" type="presParOf" srcId="{3D3F40C0-22E9-4624-9AB2-EA2CFA0B0001}" destId="{2D6EAD10-B3B0-47D8-A08B-180F74A0B78A}" srcOrd="7" destOrd="0" presId="urn:microsoft.com/office/officeart/2005/8/layout/default"/>
    <dgm:cxn modelId="{C51EB28C-9C8F-43A2-AEB7-4CCD78192CB3}" type="presParOf" srcId="{3D3F40C0-22E9-4624-9AB2-EA2CFA0B0001}" destId="{F225E2F2-D15C-4A73-AAF0-6B47A9F7FA1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5247B-6BFE-43D7-938B-AC013CC6628C}">
      <dsp:nvSpPr>
        <dsp:cNvPr id="0" name=""/>
        <dsp:cNvSpPr/>
      </dsp:nvSpPr>
      <dsp:spPr>
        <a:xfrm>
          <a:off x="3840270" y="1277"/>
          <a:ext cx="1696357" cy="1696357"/>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Capacity building, knowledge sharing and communication</a:t>
          </a:r>
        </a:p>
      </dsp:txBody>
      <dsp:txXfrm>
        <a:off x="4088696" y="249703"/>
        <a:ext cx="1199505" cy="1199505"/>
      </dsp:txXfrm>
    </dsp:sp>
    <dsp:sp modelId="{1640ECCF-D4EB-41CF-A934-C85DD1AAE308}">
      <dsp:nvSpPr>
        <dsp:cNvPr id="0" name=""/>
        <dsp:cNvSpPr/>
      </dsp:nvSpPr>
      <dsp:spPr>
        <a:xfrm rot="2160000">
          <a:off x="5482946" y="1304145"/>
          <a:ext cx="450663" cy="57252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5495856" y="1378915"/>
        <a:ext cx="315464" cy="343512"/>
      </dsp:txXfrm>
    </dsp:sp>
    <dsp:sp modelId="{EC896729-E6D9-4159-9EA0-A59F7CC9FCB5}">
      <dsp:nvSpPr>
        <dsp:cNvPr id="0" name=""/>
        <dsp:cNvSpPr/>
      </dsp:nvSpPr>
      <dsp:spPr>
        <a:xfrm>
          <a:off x="5900565" y="1498169"/>
          <a:ext cx="1696357" cy="1696357"/>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Gender balance, participation and women’s leadership</a:t>
          </a:r>
        </a:p>
      </dsp:txBody>
      <dsp:txXfrm>
        <a:off x="6148991" y="1746595"/>
        <a:ext cx="1199505" cy="1199505"/>
      </dsp:txXfrm>
    </dsp:sp>
    <dsp:sp modelId="{2930BAF1-942C-4377-91E8-91010781F7F4}">
      <dsp:nvSpPr>
        <dsp:cNvPr id="0" name=""/>
        <dsp:cNvSpPr/>
      </dsp:nvSpPr>
      <dsp:spPr>
        <a:xfrm rot="6480000">
          <a:off x="6133873" y="3258969"/>
          <a:ext cx="450663" cy="57252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6222362" y="3309182"/>
        <a:ext cx="315464" cy="343512"/>
      </dsp:txXfrm>
    </dsp:sp>
    <dsp:sp modelId="{B6B34C33-E42D-4A6E-A1F6-5CDF1C947B96}">
      <dsp:nvSpPr>
        <dsp:cNvPr id="0" name=""/>
        <dsp:cNvSpPr/>
      </dsp:nvSpPr>
      <dsp:spPr>
        <a:xfrm>
          <a:off x="5113602" y="3920192"/>
          <a:ext cx="1696357" cy="1696357"/>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Font typeface="+mj-lt"/>
            <a:buNone/>
          </a:pPr>
          <a:r>
            <a:rPr lang="en-US" sz="1500" b="1" kern="1200" dirty="0"/>
            <a:t>Coherence.</a:t>
          </a:r>
        </a:p>
      </dsp:txBody>
      <dsp:txXfrm>
        <a:off x="5362028" y="4168618"/>
        <a:ext cx="1199505" cy="1199505"/>
      </dsp:txXfrm>
    </dsp:sp>
    <dsp:sp modelId="{773CA59E-9AE9-4B30-8EB7-A11BFE162733}">
      <dsp:nvSpPr>
        <dsp:cNvPr id="0" name=""/>
        <dsp:cNvSpPr/>
      </dsp:nvSpPr>
      <dsp:spPr>
        <a:xfrm rot="10800000">
          <a:off x="4475872" y="4482111"/>
          <a:ext cx="450663" cy="57252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4611071" y="4596615"/>
        <a:ext cx="315464" cy="343512"/>
      </dsp:txXfrm>
    </dsp:sp>
    <dsp:sp modelId="{1F9B88D1-02DD-4969-AA1E-5895479AF538}">
      <dsp:nvSpPr>
        <dsp:cNvPr id="0" name=""/>
        <dsp:cNvSpPr/>
      </dsp:nvSpPr>
      <dsp:spPr>
        <a:xfrm>
          <a:off x="2566937" y="3920192"/>
          <a:ext cx="1696357" cy="1696357"/>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Gender responsiveness and means of implementation</a:t>
          </a:r>
        </a:p>
      </dsp:txBody>
      <dsp:txXfrm>
        <a:off x="2815363" y="4168618"/>
        <a:ext cx="1199505" cy="1199505"/>
      </dsp:txXfrm>
    </dsp:sp>
    <dsp:sp modelId="{45BFC003-E05D-45D9-A707-750ECA8E2060}">
      <dsp:nvSpPr>
        <dsp:cNvPr id="0" name=""/>
        <dsp:cNvSpPr/>
      </dsp:nvSpPr>
      <dsp:spPr>
        <a:xfrm rot="15120000">
          <a:off x="2800244" y="3283230"/>
          <a:ext cx="450663" cy="5725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rot="10800000">
        <a:off x="2888733" y="3462025"/>
        <a:ext cx="315464" cy="343512"/>
      </dsp:txXfrm>
    </dsp:sp>
    <dsp:sp modelId="{3C3625AE-AD27-43E8-9C06-6B103B0A7743}">
      <dsp:nvSpPr>
        <dsp:cNvPr id="0" name=""/>
        <dsp:cNvSpPr/>
      </dsp:nvSpPr>
      <dsp:spPr>
        <a:xfrm>
          <a:off x="1779974" y="1498169"/>
          <a:ext cx="1696357" cy="1696357"/>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 typeface="+mj-lt"/>
            <a:buNone/>
          </a:pPr>
          <a:r>
            <a:rPr lang="en-US" sz="1600" b="1" kern="1200" dirty="0"/>
            <a:t>Monitoring and Reporting.</a:t>
          </a:r>
        </a:p>
      </dsp:txBody>
      <dsp:txXfrm>
        <a:off x="2028400" y="1746595"/>
        <a:ext cx="1199505" cy="1199505"/>
      </dsp:txXfrm>
    </dsp:sp>
    <dsp:sp modelId="{DC0A17E5-C8A4-457D-9197-4137716C20D9}">
      <dsp:nvSpPr>
        <dsp:cNvPr id="0" name=""/>
        <dsp:cNvSpPr/>
      </dsp:nvSpPr>
      <dsp:spPr>
        <a:xfrm rot="19440000">
          <a:off x="3422650" y="1319139"/>
          <a:ext cx="450663" cy="572520"/>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435560" y="1473377"/>
        <a:ext cx="315464" cy="343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99A9F-69F9-4208-A351-1C4ACCD67CF8}">
      <dsp:nvSpPr>
        <dsp:cNvPr id="0" name=""/>
        <dsp:cNvSpPr/>
      </dsp:nvSpPr>
      <dsp:spPr>
        <a:xfrm>
          <a:off x="5347" y="212035"/>
          <a:ext cx="2494380" cy="15000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Agriculture, Forestry and Land use</a:t>
          </a:r>
        </a:p>
      </dsp:txBody>
      <dsp:txXfrm>
        <a:off x="5347" y="212035"/>
        <a:ext cx="2494380" cy="1500002"/>
      </dsp:txXfrm>
    </dsp:sp>
    <dsp:sp modelId="{B7CEB79B-6912-4E3F-B260-19438BC05ED2}">
      <dsp:nvSpPr>
        <dsp:cNvPr id="0" name=""/>
        <dsp:cNvSpPr/>
      </dsp:nvSpPr>
      <dsp:spPr>
        <a:xfrm>
          <a:off x="2755315" y="195273"/>
          <a:ext cx="2555874" cy="15335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Food Security and Health</a:t>
          </a:r>
        </a:p>
      </dsp:txBody>
      <dsp:txXfrm>
        <a:off x="2755315" y="195273"/>
        <a:ext cx="2555874" cy="1533525"/>
      </dsp:txXfrm>
    </dsp:sp>
    <dsp:sp modelId="{53E6FDDE-3A4E-4234-868D-8AAE641BCC16}">
      <dsp:nvSpPr>
        <dsp:cNvPr id="0" name=""/>
        <dsp:cNvSpPr/>
      </dsp:nvSpPr>
      <dsp:spPr>
        <a:xfrm>
          <a:off x="5566777" y="195273"/>
          <a:ext cx="2555874" cy="15335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Energy and Transport</a:t>
          </a:r>
        </a:p>
      </dsp:txBody>
      <dsp:txXfrm>
        <a:off x="5566777" y="195273"/>
        <a:ext cx="2555874" cy="1533525"/>
      </dsp:txXfrm>
    </dsp:sp>
    <dsp:sp modelId="{B01FB822-EEDA-477E-AA6E-4CE2F5A529CC}">
      <dsp:nvSpPr>
        <dsp:cNvPr id="0" name=""/>
        <dsp:cNvSpPr/>
      </dsp:nvSpPr>
      <dsp:spPr>
        <a:xfrm>
          <a:off x="1380331" y="1984386"/>
          <a:ext cx="2555874" cy="15335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Waste Management</a:t>
          </a:r>
        </a:p>
      </dsp:txBody>
      <dsp:txXfrm>
        <a:off x="1380331" y="1984386"/>
        <a:ext cx="2555874" cy="1533525"/>
      </dsp:txXfrm>
    </dsp:sp>
    <dsp:sp modelId="{F225E2F2-D15C-4A73-AAF0-6B47A9F7FA14}">
      <dsp:nvSpPr>
        <dsp:cNvPr id="0" name=""/>
        <dsp:cNvSpPr/>
      </dsp:nvSpPr>
      <dsp:spPr>
        <a:xfrm>
          <a:off x="4191793" y="1984386"/>
          <a:ext cx="2555874" cy="153352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Water and Sanitation</a:t>
          </a:r>
        </a:p>
      </dsp:txBody>
      <dsp:txXfrm>
        <a:off x="4191793" y="1984386"/>
        <a:ext cx="2555874" cy="153352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1B7E4-624F-42C9-BCBA-2FEC689F3119}" type="datetimeFigureOut">
              <a:rPr lang="en-US" smtClean="0"/>
              <a:t>6/27/21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3BD57-4BD1-43A8-9CF4-9178C0F1E7A5}" type="slidenum">
              <a:rPr lang="en-US" smtClean="0"/>
              <a:t>‹#›</a:t>
            </a:fld>
            <a:endParaRPr lang="en-US"/>
          </a:p>
        </p:txBody>
      </p:sp>
    </p:spTree>
    <p:extLst>
      <p:ext uri="{BB962C8B-B14F-4D97-AF65-F5344CB8AC3E}">
        <p14:creationId xmlns:p14="http://schemas.microsoft.com/office/powerpoint/2010/main" val="60510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08E919B-421D-431D-A197-CD8D299EEA62}" type="datetimeFigureOut">
              <a:rPr lang="en-US" smtClean="0"/>
              <a:t>6/27/21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406530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8E919B-421D-431D-A197-CD8D299EEA62}" type="datetimeFigureOut">
              <a:rPr lang="en-US" smtClean="0"/>
              <a:t>6/27/21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207444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08E919B-421D-431D-A197-CD8D299EEA62}" type="datetimeFigureOut">
              <a:rPr lang="en-US" smtClean="0"/>
              <a:t>6/27/21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121923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08E919B-421D-431D-A197-CD8D299EEA62}" type="datetimeFigureOut">
              <a:rPr lang="en-US" smtClean="0"/>
              <a:t>6/27/21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157261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E919B-421D-431D-A197-CD8D299EEA62}" type="datetimeFigureOut">
              <a:rPr lang="en-US" smtClean="0"/>
              <a:t>6/27/21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4289321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08E919B-421D-431D-A197-CD8D299EEA62}" type="datetimeFigureOut">
              <a:rPr lang="en-US" smtClean="0"/>
              <a:t>6/27/21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658689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08E919B-421D-431D-A197-CD8D299EEA62}" type="datetimeFigureOut">
              <a:rPr lang="en-US" smtClean="0"/>
              <a:t>6/27/21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4030503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08E919B-421D-431D-A197-CD8D299EEA62}" type="datetimeFigureOut">
              <a:rPr lang="en-US" smtClean="0"/>
              <a:t>6/27/21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0545106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08E919B-421D-431D-A197-CD8D299EEA62}" type="datetimeFigureOut">
              <a:rPr lang="en-US" smtClean="0"/>
              <a:t>6/27/21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632298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E919B-421D-431D-A197-CD8D299EEA62}" type="datetimeFigureOut">
              <a:rPr lang="en-US" smtClean="0"/>
              <a:t>6/27/21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26439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8E919B-421D-431D-A197-CD8D299EEA62}" type="datetimeFigureOut">
              <a:rPr lang="en-US" smtClean="0"/>
              <a:t>6/27/21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983682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E919B-421D-431D-A197-CD8D299EEA62}" type="datetimeFigureOut">
              <a:rPr lang="en-US" smtClean="0"/>
              <a:t>6/27/21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758996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8E919B-421D-431D-A197-CD8D299EEA62}" type="datetimeFigureOut">
              <a:rPr lang="en-US" smtClean="0"/>
              <a:t>6/27/21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166190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8E919B-421D-431D-A197-CD8D299EEA62}" type="datetimeFigureOut">
              <a:rPr lang="en-US" smtClean="0"/>
              <a:t>6/27/21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76527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8E919B-421D-431D-A197-CD8D299EEA62}" type="datetimeFigureOut">
              <a:rPr lang="en-US" smtClean="0"/>
              <a:t>6/27/21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4057944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8E919B-421D-431D-A197-CD8D299EEA62}" type="datetimeFigureOut">
              <a:rPr lang="en-US" smtClean="0"/>
              <a:t>6/27/21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1152602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8E919B-421D-431D-A197-CD8D299EEA62}" type="datetimeFigureOut">
              <a:rPr lang="en-US" smtClean="0"/>
              <a:t>6/27/21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2137355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8E919B-421D-431D-A197-CD8D299EEA62}" type="datetimeFigureOut">
              <a:rPr lang="en-US" smtClean="0"/>
              <a:t>6/27/21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F710D1B-6F72-4E9E-843A-F9ED0E6B7B54}" type="slidenum">
              <a:rPr lang="en-US" smtClean="0"/>
              <a:t>‹#›</a:t>
            </a:fld>
            <a:endParaRPr lang="en-US"/>
          </a:p>
        </p:txBody>
      </p:sp>
    </p:spTree>
    <p:extLst>
      <p:ext uri="{BB962C8B-B14F-4D97-AF65-F5344CB8AC3E}">
        <p14:creationId xmlns:p14="http://schemas.microsoft.com/office/powerpoint/2010/main" val="3029102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08E919B-421D-431D-A197-CD8D299EEA62}" type="datetimeFigureOut">
              <a:rPr lang="en-US" smtClean="0"/>
              <a:t>6/27/21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F710D1B-6F72-4E9E-843A-F9ED0E6B7B54}" type="slidenum">
              <a:rPr lang="en-US" smtClean="0"/>
              <a:t>‹#›</a:t>
            </a:fld>
            <a:endParaRPr lang="en-US"/>
          </a:p>
        </p:txBody>
      </p:sp>
    </p:spTree>
    <p:extLst>
      <p:ext uri="{BB962C8B-B14F-4D97-AF65-F5344CB8AC3E}">
        <p14:creationId xmlns:p14="http://schemas.microsoft.com/office/powerpoint/2010/main" val="10358925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9.wav"/><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18.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5.wav"/><Relationship Id="rId1" Type="http://schemas.openxmlformats.org/officeDocument/2006/relationships/slideLayout" Target="../slideLayouts/slideLayout18.xml"/><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8.wav"/><Relationship Id="rId1" Type="http://schemas.openxmlformats.org/officeDocument/2006/relationships/slideLayout" Target="../slideLayouts/slideLayout9.xml"/><Relationship Id="rId4"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A00E-E32E-4785-869E-07103172FB2C}"/>
              </a:ext>
            </a:extLst>
          </p:cNvPr>
          <p:cNvSpPr>
            <a:spLocks noGrp="1"/>
          </p:cNvSpPr>
          <p:nvPr>
            <p:ph type="ctrTitle"/>
          </p:nvPr>
        </p:nvSpPr>
        <p:spPr>
          <a:xfrm>
            <a:off x="1012873" y="654756"/>
            <a:ext cx="10452295" cy="3903176"/>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GB" sz="3600" b="1" dirty="0"/>
              <a:t>NATIONAL STRATEGIES AND BUDGET FORMULATION </a:t>
            </a:r>
            <a:br>
              <a:rPr lang="en-GB" sz="3600" b="1" dirty="0"/>
            </a:br>
            <a:br>
              <a:rPr lang="en-GB" sz="3600" dirty="0"/>
            </a:br>
            <a:r>
              <a:rPr lang="en-GB" sz="3600" dirty="0"/>
              <a:t>Nigeria:</a:t>
            </a:r>
            <a:br>
              <a:rPr lang="en-GB" sz="3600" dirty="0"/>
            </a:br>
            <a:br>
              <a:rPr lang="en-GB" sz="3600" dirty="0"/>
            </a:br>
            <a:r>
              <a:rPr lang="en-GB" sz="3600" dirty="0"/>
              <a:t>National Action Plan on Gender and Climate Change </a:t>
            </a:r>
            <a:br>
              <a:rPr lang="en-GB" sz="3600" dirty="0"/>
            </a:br>
            <a:r>
              <a:rPr lang="en-US" sz="3600" dirty="0"/>
              <a:t>(NAPGCC)</a:t>
            </a:r>
          </a:p>
        </p:txBody>
      </p:sp>
      <p:sp>
        <p:nvSpPr>
          <p:cNvPr id="3" name="Subtitle 2">
            <a:extLst>
              <a:ext uri="{FF2B5EF4-FFF2-40B4-BE49-F238E27FC236}">
                <a16:creationId xmlns:a16="http://schemas.microsoft.com/office/drawing/2014/main" id="{86476229-61CE-47D1-857C-7B1C394EEC84}"/>
              </a:ext>
            </a:extLst>
          </p:cNvPr>
          <p:cNvSpPr>
            <a:spLocks noGrp="1"/>
          </p:cNvSpPr>
          <p:nvPr>
            <p:ph type="subTitle" idx="1"/>
          </p:nvPr>
        </p:nvSpPr>
        <p:spPr/>
        <p:txBody>
          <a:bodyPr>
            <a:normAutofit/>
          </a:bodyPr>
          <a:lstStyle/>
          <a:p>
            <a:r>
              <a:rPr lang="en-US" sz="2000" b="1" dirty="0"/>
              <a:t>By Acting director, DEPARTMENT OF climate change </a:t>
            </a:r>
          </a:p>
          <a:p>
            <a:r>
              <a:rPr lang="en-US" sz="2000" b="1" dirty="0"/>
              <a:t>Halima </a:t>
            </a:r>
            <a:r>
              <a:rPr lang="en-US" sz="2000" b="1" dirty="0" err="1"/>
              <a:t>bawa-bwari</a:t>
            </a:r>
            <a:endParaRPr lang="en-US" sz="2000" b="1" dirty="0"/>
          </a:p>
        </p:txBody>
      </p:sp>
    </p:spTree>
    <p:extLst>
      <p:ext uri="{BB962C8B-B14F-4D97-AF65-F5344CB8AC3E}">
        <p14:creationId xmlns:p14="http://schemas.microsoft.com/office/powerpoint/2010/main" val="13557120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drumroll.wav"/>
          </p:stSnd>
        </p:sndAc>
      </p:transition>
    </mc:Choice>
    <mc:Fallback xmlns="">
      <p:transition spd="slow">
        <p:split orient="vert"/>
        <p:sndAc>
          <p:stSnd>
            <p:snd r:embed="rId3" name="drumroll.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F78B3B8-EBD3-4C02-A50F-B6247F31FFB1}"/>
              </a:ext>
            </a:extLst>
          </p:cNvPr>
          <p:cNvSpPr>
            <a:spLocks noGrp="1"/>
          </p:cNvSpPr>
          <p:nvPr>
            <p:ph type="title"/>
          </p:nvPr>
        </p:nvSpPr>
        <p:spPr/>
        <p:txBody>
          <a:bodyPr>
            <a:normAutofit fontScale="90000"/>
          </a:bodyPr>
          <a:lstStyle/>
          <a:p>
            <a:r>
              <a:rPr lang="en-US" b="1" dirty="0"/>
              <a:t>Priority sectors covered by the Action Plan</a:t>
            </a:r>
          </a:p>
        </p:txBody>
      </p:sp>
      <p:graphicFrame>
        <p:nvGraphicFramePr>
          <p:cNvPr id="10" name="Diagram 9">
            <a:extLst>
              <a:ext uri="{FF2B5EF4-FFF2-40B4-BE49-F238E27FC236}">
                <a16:creationId xmlns:a16="http://schemas.microsoft.com/office/drawing/2014/main" id="{6CAEC811-CE16-44D6-982F-976493A96D55}"/>
              </a:ext>
            </a:extLst>
          </p:cNvPr>
          <p:cNvGraphicFramePr/>
          <p:nvPr>
            <p:extLst>
              <p:ext uri="{D42A27DB-BD31-4B8C-83A1-F6EECF244321}">
                <p14:modId xmlns:p14="http://schemas.microsoft.com/office/powerpoint/2010/main" val="3461513682"/>
              </p:ext>
            </p:extLst>
          </p:nvPr>
        </p:nvGraphicFramePr>
        <p:xfrm>
          <a:off x="2032000" y="2425148"/>
          <a:ext cx="8128000" cy="3713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24417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whoosh.wav"/>
          </p:stSnd>
        </p:sndAc>
      </p:transition>
    </mc:Choice>
    <mc:Fallback xmlns="">
      <p:transition spd="slow">
        <p:split orient="vert"/>
        <p:sndAc>
          <p:stSnd>
            <p:snd r:embed="rId8" name="whoosh.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098CDE-A47B-4543-A761-0B4E4200697E}"/>
              </a:ext>
            </a:extLst>
          </p:cNvPr>
          <p:cNvSpPr>
            <a:spLocks noGrp="1"/>
          </p:cNvSpPr>
          <p:nvPr>
            <p:ph type="title"/>
          </p:nvPr>
        </p:nvSpPr>
        <p:spPr/>
        <p:txBody>
          <a:bodyPr/>
          <a:lstStyle/>
          <a:p>
            <a:r>
              <a:rPr lang="en-US" b="1" dirty="0"/>
              <a:t>Presently</a:t>
            </a:r>
          </a:p>
        </p:txBody>
      </p:sp>
      <p:sp>
        <p:nvSpPr>
          <p:cNvPr id="6" name="Content Placeholder 5">
            <a:extLst>
              <a:ext uri="{FF2B5EF4-FFF2-40B4-BE49-F238E27FC236}">
                <a16:creationId xmlns:a16="http://schemas.microsoft.com/office/drawing/2014/main" id="{7EF282FD-5D95-442B-B187-C66333B1A8FA}"/>
              </a:ext>
            </a:extLst>
          </p:cNvPr>
          <p:cNvSpPr>
            <a:spLocks noGrp="1"/>
          </p:cNvSpPr>
          <p:nvPr>
            <p:ph idx="1"/>
          </p:nvPr>
        </p:nvSpPr>
        <p:spPr/>
        <p:txBody>
          <a:bodyPr/>
          <a:lstStyle/>
          <a:p>
            <a:r>
              <a:rPr lang="en-US" dirty="0"/>
              <a:t>The document was </a:t>
            </a:r>
            <a:r>
              <a:rPr lang="en-US" b="1" dirty="0"/>
              <a:t>approved </a:t>
            </a:r>
            <a:r>
              <a:rPr lang="en-US" dirty="0"/>
              <a:t>by the Federal Executive Council (FEC) on the 12</a:t>
            </a:r>
            <a:r>
              <a:rPr lang="en-US" baseline="30000" dirty="0"/>
              <a:t>th</a:t>
            </a:r>
            <a:r>
              <a:rPr lang="en-US" dirty="0"/>
              <a:t> of August 2020.</a:t>
            </a:r>
          </a:p>
          <a:p>
            <a:pPr marL="0" indent="0">
              <a:buNone/>
            </a:pPr>
            <a:endParaRPr lang="en-US" dirty="0"/>
          </a:p>
          <a:p>
            <a:r>
              <a:rPr lang="en-US" dirty="0"/>
              <a:t>The </a:t>
            </a:r>
            <a:r>
              <a:rPr lang="en-US" b="1" dirty="0"/>
              <a:t>implementation</a:t>
            </a:r>
            <a:r>
              <a:rPr lang="en-US" dirty="0"/>
              <a:t> of the Action Plan will be governed by a </a:t>
            </a:r>
            <a:r>
              <a:rPr lang="en-US" b="1" dirty="0"/>
              <a:t>participatory </a:t>
            </a:r>
            <a:r>
              <a:rPr lang="en-US" dirty="0"/>
              <a:t>approach involving the governments at all levels, academic, and research institutions, CSOs, particularly women groups, private sector and non-state actors as well as development partners.</a:t>
            </a:r>
          </a:p>
          <a:p>
            <a:pPr marL="0" indent="0">
              <a:buNone/>
            </a:pPr>
            <a:endParaRPr lang="en-US" dirty="0"/>
          </a:p>
          <a:p>
            <a:r>
              <a:rPr lang="en-US" dirty="0"/>
              <a:t>The development of implementation strategy has been done.</a:t>
            </a:r>
          </a:p>
          <a:p>
            <a:endParaRPr lang="en-US" dirty="0"/>
          </a:p>
          <a:p>
            <a:endParaRPr lang="en-US" dirty="0"/>
          </a:p>
        </p:txBody>
      </p:sp>
    </p:spTree>
    <p:extLst>
      <p:ext uri="{BB962C8B-B14F-4D97-AF65-F5344CB8AC3E}">
        <p14:creationId xmlns:p14="http://schemas.microsoft.com/office/powerpoint/2010/main" val="31339119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ype.wav"/>
          </p:stSnd>
        </p:sndAc>
      </p:transition>
    </mc:Choice>
    <mc:Fallback xmlns="">
      <p:transition spd="slow">
        <p:split orient="vert"/>
        <p:sndAc>
          <p:stSnd>
            <p:snd r:embed="rId3" name="typ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90D3-72F5-4347-85AB-EEE02FEF8BA9}"/>
              </a:ext>
            </a:extLst>
          </p:cNvPr>
          <p:cNvSpPr>
            <a:spLocks noGrp="1"/>
          </p:cNvSpPr>
          <p:nvPr>
            <p:ph type="title"/>
          </p:nvPr>
        </p:nvSpPr>
        <p:spPr>
          <a:xfrm>
            <a:off x="1154954" y="530579"/>
            <a:ext cx="8761413" cy="1388532"/>
          </a:xfrm>
        </p:spPr>
        <p:txBody>
          <a:bodyPr/>
          <a:lstStyle/>
          <a:p>
            <a:r>
              <a:rPr lang="en-GB" b="1" dirty="0"/>
              <a:t>Integration of Gender and Climate Change into Budgeting and Financing </a:t>
            </a:r>
            <a:endParaRPr lang="en-US" dirty="0"/>
          </a:p>
        </p:txBody>
      </p:sp>
      <p:sp>
        <p:nvSpPr>
          <p:cNvPr id="3" name="Content Placeholder 2">
            <a:extLst>
              <a:ext uri="{FF2B5EF4-FFF2-40B4-BE49-F238E27FC236}">
                <a16:creationId xmlns:a16="http://schemas.microsoft.com/office/drawing/2014/main" id="{CD3D71D7-A7C6-B245-990E-B01DB5DE27C3}"/>
              </a:ext>
            </a:extLst>
          </p:cNvPr>
          <p:cNvSpPr>
            <a:spLocks noGrp="1"/>
          </p:cNvSpPr>
          <p:nvPr>
            <p:ph idx="1"/>
          </p:nvPr>
        </p:nvSpPr>
        <p:spPr>
          <a:xfrm>
            <a:off x="1154954" y="2291644"/>
            <a:ext cx="8825659" cy="4334934"/>
          </a:xfrm>
        </p:spPr>
        <p:txBody>
          <a:bodyPr>
            <a:normAutofit fontScale="85000" lnSpcReduction="10000"/>
          </a:bodyPr>
          <a:lstStyle/>
          <a:p>
            <a:r>
              <a:rPr lang="en-GB" sz="3200" b="1" dirty="0"/>
              <a:t>UNFCCC GAP PRIORITY AREA D: Gender-responsive implementation and means of implementation.</a:t>
            </a:r>
          </a:p>
          <a:p>
            <a:pPr marL="0" indent="0">
              <a:buNone/>
            </a:pPr>
            <a:endParaRPr lang="en-GB" sz="3200" b="1" dirty="0"/>
          </a:p>
          <a:p>
            <a:r>
              <a:rPr lang="en-GB" sz="3200" b="1" dirty="0"/>
              <a:t>Activities:</a:t>
            </a:r>
          </a:p>
          <a:p>
            <a:r>
              <a:rPr lang="en-GB" sz="3200" b="1" dirty="0"/>
              <a:t>D.1:</a:t>
            </a:r>
            <a:r>
              <a:rPr lang="en-GB" sz="3200" dirty="0"/>
              <a:t> specifically targets </a:t>
            </a:r>
            <a:r>
              <a:rPr lang="en-GB" sz="3200" b="1" dirty="0"/>
              <a:t>capacity building and integration of gender -responsive </a:t>
            </a:r>
            <a:r>
              <a:rPr lang="en-GB" sz="3200" b="1" dirty="0" err="1"/>
              <a:t>budgetting</a:t>
            </a:r>
            <a:r>
              <a:rPr lang="en-GB" sz="3200" b="1" dirty="0"/>
              <a:t> into National Budgets</a:t>
            </a:r>
            <a:r>
              <a:rPr lang="en-GB" sz="3200" dirty="0"/>
              <a:t> towards advancing gender responsive climate change policies, plans, strategies, actions, among others.</a:t>
            </a:r>
          </a:p>
          <a:p>
            <a:endParaRPr lang="en-US" dirty="0"/>
          </a:p>
        </p:txBody>
      </p:sp>
    </p:spTree>
    <p:extLst>
      <p:ext uri="{BB962C8B-B14F-4D97-AF65-F5344CB8AC3E}">
        <p14:creationId xmlns:p14="http://schemas.microsoft.com/office/powerpoint/2010/main" val="3667340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E304-293C-3849-AE81-23D1934C8357}"/>
              </a:ext>
            </a:extLst>
          </p:cNvPr>
          <p:cNvSpPr>
            <a:spLocks noGrp="1"/>
          </p:cNvSpPr>
          <p:nvPr>
            <p:ph type="title"/>
          </p:nvPr>
        </p:nvSpPr>
        <p:spPr/>
        <p:txBody>
          <a:bodyPr/>
          <a:lstStyle/>
          <a:p>
            <a:r>
              <a:rPr lang="en-GB" b="1" dirty="0"/>
              <a:t>NAPGCCC FORMAL LAUNCH</a:t>
            </a:r>
            <a:endParaRPr lang="en-US" b="1" dirty="0"/>
          </a:p>
        </p:txBody>
      </p:sp>
      <p:pic>
        <p:nvPicPr>
          <p:cNvPr id="8" name="Picture 7">
            <a:extLst>
              <a:ext uri="{FF2B5EF4-FFF2-40B4-BE49-F238E27FC236}">
                <a16:creationId xmlns:a16="http://schemas.microsoft.com/office/drawing/2014/main" id="{F7ACB8BA-6E9F-BB4E-A8E4-883B9D580781}"/>
              </a:ext>
            </a:extLst>
          </p:cNvPr>
          <p:cNvPicPr/>
          <p:nvPr/>
        </p:nvPicPr>
        <p:blipFill rotWithShape="1">
          <a:blip r:embed="rId2">
            <a:extLst>
              <a:ext uri="{28A0092B-C50C-407E-A947-70E740481C1C}">
                <a14:useLocalDpi xmlns:a14="http://schemas.microsoft.com/office/drawing/2010/main" val="0"/>
              </a:ext>
            </a:extLst>
          </a:blip>
          <a:srcRect l="16828" r="23464" b="38119"/>
          <a:stretch/>
        </p:blipFill>
        <p:spPr bwMode="auto">
          <a:xfrm>
            <a:off x="150441" y="2359378"/>
            <a:ext cx="6231890" cy="4323644"/>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5DB53C6C-8562-844E-A001-5602366DC58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479823" y="2359378"/>
            <a:ext cx="5531556" cy="4323644"/>
          </a:xfrm>
          <a:prstGeom prst="rect">
            <a:avLst/>
          </a:prstGeom>
        </p:spPr>
      </p:pic>
      <p:sp>
        <p:nvSpPr>
          <p:cNvPr id="11" name="Content Placeholder 10">
            <a:extLst>
              <a:ext uri="{FF2B5EF4-FFF2-40B4-BE49-F238E27FC236}">
                <a16:creationId xmlns:a16="http://schemas.microsoft.com/office/drawing/2014/main" id="{CC88013C-07CF-DC4A-A4C6-4614D9DFBD58}"/>
              </a:ext>
            </a:extLst>
          </p:cNvPr>
          <p:cNvSpPr>
            <a:spLocks noGrp="1"/>
          </p:cNvSpPr>
          <p:nvPr>
            <p:ph idx="1"/>
          </p:nvPr>
        </p:nvSpPr>
        <p:spPr>
          <a:xfrm flipV="1">
            <a:off x="1154954" y="2067951"/>
            <a:ext cx="8825659" cy="182880"/>
          </a:xfrm>
        </p:spPr>
        <p:txBody>
          <a:bodyPr>
            <a:normAutofit fontScale="40000" lnSpcReduction="20000"/>
          </a:bodyPr>
          <a:lstStyle/>
          <a:p>
            <a:endParaRPr lang="en-US" dirty="0"/>
          </a:p>
        </p:txBody>
      </p:sp>
    </p:spTree>
    <p:extLst>
      <p:ext uri="{BB962C8B-B14F-4D97-AF65-F5344CB8AC3E}">
        <p14:creationId xmlns:p14="http://schemas.microsoft.com/office/powerpoint/2010/main" val="3892657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3FC6-6318-204B-A7EE-CAE097E47F98}"/>
              </a:ext>
            </a:extLst>
          </p:cNvPr>
          <p:cNvSpPr>
            <a:spLocks noGrp="1"/>
          </p:cNvSpPr>
          <p:nvPr>
            <p:ph type="title"/>
          </p:nvPr>
        </p:nvSpPr>
        <p:spPr/>
        <p:txBody>
          <a:bodyPr/>
          <a:lstStyle/>
          <a:p>
            <a:r>
              <a:rPr lang="en-GB" b="1" dirty="0"/>
              <a:t>NAPGCC Implementation Strategy</a:t>
            </a:r>
            <a:endParaRPr lang="en-US" dirty="0"/>
          </a:p>
        </p:txBody>
      </p:sp>
      <p:pic>
        <p:nvPicPr>
          <p:cNvPr id="5" name="Content Placeholder 4">
            <a:extLst>
              <a:ext uri="{FF2B5EF4-FFF2-40B4-BE49-F238E27FC236}">
                <a16:creationId xmlns:a16="http://schemas.microsoft.com/office/drawing/2014/main" id="{05875272-0130-AD46-A22D-4C49B462D6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822" y="2269066"/>
            <a:ext cx="5317067" cy="4588933"/>
          </a:xfrm>
        </p:spPr>
      </p:pic>
      <p:sp>
        <p:nvSpPr>
          <p:cNvPr id="6" name="TextBox 5">
            <a:extLst>
              <a:ext uri="{FF2B5EF4-FFF2-40B4-BE49-F238E27FC236}">
                <a16:creationId xmlns:a16="http://schemas.microsoft.com/office/drawing/2014/main" id="{3D5C1C8A-1B8B-F647-B43B-DB70D9C72567}"/>
              </a:ext>
            </a:extLst>
          </p:cNvPr>
          <p:cNvSpPr txBox="1"/>
          <p:nvPr/>
        </p:nvSpPr>
        <p:spPr>
          <a:xfrm>
            <a:off x="5836356" y="2573866"/>
            <a:ext cx="6163733" cy="3385542"/>
          </a:xfrm>
          <a:prstGeom prst="rect">
            <a:avLst/>
          </a:prstGeom>
          <a:noFill/>
        </p:spPr>
        <p:txBody>
          <a:bodyPr wrap="square" rtlCol="0">
            <a:spAutoFit/>
          </a:bodyPr>
          <a:lstStyle/>
          <a:p>
            <a:r>
              <a:rPr lang="en-GB" sz="2800" dirty="0"/>
              <a:t>The </a:t>
            </a:r>
            <a:r>
              <a:rPr lang="en-GB" sz="2800" b="1" dirty="0"/>
              <a:t>Implementation Strategy </a:t>
            </a:r>
            <a:r>
              <a:rPr lang="en-GB" sz="2800" dirty="0"/>
              <a:t>– </a:t>
            </a:r>
          </a:p>
          <a:p>
            <a:r>
              <a:rPr lang="en-GB" sz="2800" dirty="0"/>
              <a:t>to ensure that the actions identified in the blueprint </a:t>
            </a:r>
            <a:r>
              <a:rPr lang="en-GB" sz="2800" b="1" dirty="0"/>
              <a:t>NAPGCC are integrated </a:t>
            </a:r>
            <a:r>
              <a:rPr lang="en-GB" sz="2800" dirty="0"/>
              <a:t>into day-to-day operations and decision-making processes of Implementing Entities.</a:t>
            </a:r>
          </a:p>
          <a:p>
            <a:endParaRPr lang="en-US" dirty="0"/>
          </a:p>
        </p:txBody>
      </p:sp>
      <p:sp>
        <p:nvSpPr>
          <p:cNvPr id="7" name="TextBox 6">
            <a:extLst>
              <a:ext uri="{FF2B5EF4-FFF2-40B4-BE49-F238E27FC236}">
                <a16:creationId xmlns:a16="http://schemas.microsoft.com/office/drawing/2014/main" id="{930289E5-DFBD-5040-9A8B-F7990130D7D5}"/>
              </a:ext>
            </a:extLst>
          </p:cNvPr>
          <p:cNvSpPr txBox="1"/>
          <p:nvPr/>
        </p:nvSpPr>
        <p:spPr>
          <a:xfrm>
            <a:off x="7586133" y="5657671"/>
            <a:ext cx="4605866" cy="1200329"/>
          </a:xfrm>
          <a:prstGeom prst="rect">
            <a:avLst/>
          </a:prstGeom>
          <a:noFill/>
        </p:spPr>
        <p:txBody>
          <a:bodyPr wrap="square" rtlCol="0">
            <a:spAutoFit/>
          </a:bodyPr>
          <a:lstStyle/>
          <a:p>
            <a:r>
              <a:rPr lang="en-GB" i="1" dirty="0"/>
              <a:t>The development of this Implementation Strategy supported by the British High Commission Nigeria, and Women Environmental Programme.</a:t>
            </a:r>
          </a:p>
        </p:txBody>
      </p:sp>
    </p:spTree>
    <p:extLst>
      <p:ext uri="{BB962C8B-B14F-4D97-AF65-F5344CB8AC3E}">
        <p14:creationId xmlns:p14="http://schemas.microsoft.com/office/powerpoint/2010/main" val="184405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EACA5-DB2D-2542-B8B4-44C89290DDCD}"/>
              </a:ext>
            </a:extLst>
          </p:cNvPr>
          <p:cNvSpPr>
            <a:spLocks noGrp="1"/>
          </p:cNvSpPr>
          <p:nvPr>
            <p:ph type="title"/>
          </p:nvPr>
        </p:nvSpPr>
        <p:spPr>
          <a:xfrm>
            <a:off x="1154954" y="609600"/>
            <a:ext cx="8761413" cy="1071032"/>
          </a:xfrm>
        </p:spPr>
        <p:txBody>
          <a:bodyPr/>
          <a:lstStyle/>
          <a:p>
            <a:r>
              <a:rPr lang="en-GB" b="1" dirty="0"/>
              <a:t>NAPGCC Implementation Strategy - Provisions</a:t>
            </a:r>
            <a:endParaRPr lang="en-US" dirty="0"/>
          </a:p>
        </p:txBody>
      </p:sp>
      <p:sp>
        <p:nvSpPr>
          <p:cNvPr id="3" name="Content Placeholder 2">
            <a:extLst>
              <a:ext uri="{FF2B5EF4-FFF2-40B4-BE49-F238E27FC236}">
                <a16:creationId xmlns:a16="http://schemas.microsoft.com/office/drawing/2014/main" id="{5B100FE7-8600-0C47-AF47-88E59D05A90C}"/>
              </a:ext>
            </a:extLst>
          </p:cNvPr>
          <p:cNvSpPr>
            <a:spLocks noGrp="1"/>
          </p:cNvSpPr>
          <p:nvPr>
            <p:ph idx="1"/>
          </p:nvPr>
        </p:nvSpPr>
        <p:spPr>
          <a:xfrm>
            <a:off x="1154954" y="2603500"/>
            <a:ext cx="8825659" cy="4000500"/>
          </a:xfrm>
        </p:spPr>
        <p:txBody>
          <a:bodyPr>
            <a:noAutofit/>
          </a:bodyPr>
          <a:lstStyle/>
          <a:p>
            <a:pPr marL="0" indent="0">
              <a:buNone/>
            </a:pPr>
            <a:r>
              <a:rPr lang="en-GB" sz="2400" b="1" dirty="0"/>
              <a:t>Objective 5 - Ensure gender-responsive budgeting</a:t>
            </a:r>
            <a:endParaRPr lang="en-GB" sz="2400" dirty="0"/>
          </a:p>
          <a:p>
            <a:pPr marL="0" indent="0">
              <a:buNone/>
            </a:pPr>
            <a:r>
              <a:rPr lang="en-GB" sz="2400" dirty="0"/>
              <a:t>Two Action steps enumerated to cover 2020-2022:</a:t>
            </a:r>
          </a:p>
          <a:p>
            <a:pPr marL="0" indent="0">
              <a:buNone/>
            </a:pPr>
            <a:endParaRPr lang="en-GB" sz="2400" dirty="0"/>
          </a:p>
          <a:p>
            <a:pPr lvl="0"/>
            <a:r>
              <a:rPr lang="en-GB" sz="2400" dirty="0"/>
              <a:t>Conduct capacity building for institutions on gender-responsive budgeting – Cost implications - sourced from National budget through projects of the relevant Ministries/Departments and Agencies. </a:t>
            </a:r>
          </a:p>
          <a:p>
            <a:r>
              <a:rPr lang="en-GB" sz="2400" dirty="0"/>
              <a:t>Monitor institutions’ budget for gender-responsive implementation.</a:t>
            </a:r>
            <a:endParaRPr lang="en-US" sz="2400" dirty="0"/>
          </a:p>
        </p:txBody>
      </p:sp>
    </p:spTree>
    <p:extLst>
      <p:ext uri="{BB962C8B-B14F-4D97-AF65-F5344CB8AC3E}">
        <p14:creationId xmlns:p14="http://schemas.microsoft.com/office/powerpoint/2010/main" val="3284709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FF4CF-0292-3741-8C47-28ADF4EF14DC}"/>
              </a:ext>
            </a:extLst>
          </p:cNvPr>
          <p:cNvSpPr>
            <a:spLocks noGrp="1"/>
          </p:cNvSpPr>
          <p:nvPr>
            <p:ph type="title"/>
          </p:nvPr>
        </p:nvSpPr>
        <p:spPr/>
        <p:txBody>
          <a:bodyPr/>
          <a:lstStyle/>
          <a:p>
            <a:r>
              <a:rPr lang="en-US" b="1" dirty="0"/>
              <a:t>CONCLUSION</a:t>
            </a:r>
          </a:p>
        </p:txBody>
      </p:sp>
      <p:sp>
        <p:nvSpPr>
          <p:cNvPr id="3" name="Content Placeholder 2">
            <a:extLst>
              <a:ext uri="{FF2B5EF4-FFF2-40B4-BE49-F238E27FC236}">
                <a16:creationId xmlns:a16="http://schemas.microsoft.com/office/drawing/2014/main" id="{C0CC4148-D951-6F49-A3CF-66399C9CEABB}"/>
              </a:ext>
            </a:extLst>
          </p:cNvPr>
          <p:cNvSpPr>
            <a:spLocks noGrp="1"/>
          </p:cNvSpPr>
          <p:nvPr>
            <p:ph idx="1"/>
          </p:nvPr>
        </p:nvSpPr>
        <p:spPr/>
        <p:txBody>
          <a:bodyPr>
            <a:normAutofit fontScale="85000" lnSpcReduction="20000"/>
          </a:bodyPr>
          <a:lstStyle/>
          <a:p>
            <a:pPr algn="just"/>
            <a:r>
              <a:rPr lang="en-GB" sz="3600" dirty="0"/>
              <a:t>Department of Climate Change of the Federal Ministry of Environment will coordinate the implementation of the Action Plan and will liaise with relevant MDAs to ensure they incorporate activities and accompanying budgets from the Action Plan in their annual plans, implement and report on the activities.</a:t>
            </a:r>
          </a:p>
          <a:p>
            <a:endParaRPr lang="en-US" dirty="0"/>
          </a:p>
        </p:txBody>
      </p:sp>
    </p:spTree>
    <p:extLst>
      <p:ext uri="{BB962C8B-B14F-4D97-AF65-F5344CB8AC3E}">
        <p14:creationId xmlns:p14="http://schemas.microsoft.com/office/powerpoint/2010/main" val="1553399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C601-938C-8247-A038-CB694E8F951F}"/>
              </a:ext>
            </a:extLst>
          </p:cNvPr>
          <p:cNvSpPr>
            <a:spLocks noGrp="1"/>
          </p:cNvSpPr>
          <p:nvPr>
            <p:ph type="title"/>
          </p:nvPr>
        </p:nvSpPr>
        <p:spPr>
          <a:xfrm>
            <a:off x="1154954" y="541867"/>
            <a:ext cx="8761413" cy="1138765"/>
          </a:xfrm>
        </p:spPr>
        <p:txBody>
          <a:bodyPr/>
          <a:lstStyle/>
          <a:p>
            <a:pPr algn="ctr"/>
            <a:r>
              <a:rPr lang="en-US" b="1" dirty="0"/>
              <a:t>Thank You.  Merci Beaucoup.  </a:t>
            </a:r>
            <a:r>
              <a:rPr lang="en-US" b="1" dirty="0" err="1"/>
              <a:t>Obrigado</a:t>
            </a:r>
            <a:r>
              <a:rPr lang="en-US" b="1" dirty="0"/>
              <a:t>. </a:t>
            </a:r>
          </a:p>
        </p:txBody>
      </p:sp>
      <p:pic>
        <p:nvPicPr>
          <p:cNvPr id="4" name="Content Placeholder 4">
            <a:extLst>
              <a:ext uri="{FF2B5EF4-FFF2-40B4-BE49-F238E27FC236}">
                <a16:creationId xmlns:a16="http://schemas.microsoft.com/office/drawing/2014/main" id="{E7C7C42A-3965-004C-A011-4B45F47ED241}"/>
              </a:ext>
            </a:extLst>
          </p:cNvPr>
          <p:cNvPicPr>
            <a:picLocks noGrp="1" noChangeAspect="1"/>
          </p:cNvPicPr>
          <p:nvPr>
            <p:ph idx="1"/>
          </p:nvPr>
        </p:nvPicPr>
        <p:blipFill rotWithShape="1">
          <a:blip r:embed="rId2"/>
          <a:srcRect t="28407"/>
          <a:stretch/>
        </p:blipFill>
        <p:spPr>
          <a:xfrm rot="5400000">
            <a:off x="3409050" y="-1120746"/>
            <a:ext cx="5392655" cy="11226018"/>
          </a:xfrm>
        </p:spPr>
      </p:pic>
    </p:spTree>
    <p:extLst>
      <p:ext uri="{BB962C8B-B14F-4D97-AF65-F5344CB8AC3E}">
        <p14:creationId xmlns:p14="http://schemas.microsoft.com/office/powerpoint/2010/main" val="6361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5110-0D0F-4A3A-B581-BDC49CF83387}"/>
              </a:ext>
            </a:extLst>
          </p:cNvPr>
          <p:cNvSpPr>
            <a:spLocks noGrp="1"/>
          </p:cNvSpPr>
          <p:nvPr>
            <p:ph type="title"/>
          </p:nvPr>
        </p:nvSpPr>
        <p:spPr/>
        <p:txBody>
          <a:bodyPr>
            <a:normAutofit fontScale="90000"/>
          </a:bodyPr>
          <a:lstStyle/>
          <a:p>
            <a:r>
              <a:rPr lang="en-US" b="1" dirty="0"/>
              <a:t>History of gender in the climate change process</a:t>
            </a:r>
          </a:p>
        </p:txBody>
      </p:sp>
      <p:sp>
        <p:nvSpPr>
          <p:cNvPr id="3" name="Content Placeholder 2">
            <a:extLst>
              <a:ext uri="{FF2B5EF4-FFF2-40B4-BE49-F238E27FC236}">
                <a16:creationId xmlns:a16="http://schemas.microsoft.com/office/drawing/2014/main" id="{66720F53-683A-452E-B841-32E81722DD99}"/>
              </a:ext>
            </a:extLst>
          </p:cNvPr>
          <p:cNvSpPr>
            <a:spLocks noGrp="1"/>
          </p:cNvSpPr>
          <p:nvPr>
            <p:ph sz="quarter" idx="13"/>
          </p:nvPr>
        </p:nvSpPr>
        <p:spPr/>
        <p:txBody>
          <a:bodyPr/>
          <a:lstStyle/>
          <a:p>
            <a:pPr marL="0" indent="0">
              <a:buNone/>
            </a:pPr>
            <a:endParaRPr lang="en-US" dirty="0"/>
          </a:p>
          <a:p>
            <a:r>
              <a:rPr lang="en-US" dirty="0"/>
              <a:t>The concept of “gender” was introduced in the global climate change discussions and </a:t>
            </a:r>
            <a:r>
              <a:rPr lang="en-ZW" dirty="0"/>
              <a:t>the first decision on gender and climate change was at </a:t>
            </a:r>
            <a:r>
              <a:rPr lang="en-ZW" b="1" dirty="0"/>
              <a:t>COP 7 in 2001 </a:t>
            </a:r>
            <a:r>
              <a:rPr lang="en-ZW" dirty="0"/>
              <a:t>and it was Decision 36/CP.7.</a:t>
            </a:r>
          </a:p>
          <a:p>
            <a:pPr marL="0" indent="0">
              <a:buNone/>
            </a:pPr>
            <a:endParaRPr lang="en-ZW" dirty="0"/>
          </a:p>
          <a:p>
            <a:r>
              <a:rPr lang="en-US" b="1" dirty="0"/>
              <a:t>Focus</a:t>
            </a:r>
            <a:r>
              <a:rPr lang="en-US" dirty="0"/>
              <a:t>- Increasing the </a:t>
            </a:r>
            <a:r>
              <a:rPr lang="en-US" b="1" dirty="0"/>
              <a:t>participation</a:t>
            </a:r>
            <a:r>
              <a:rPr lang="en-US" dirty="0"/>
              <a:t> of women delegations and in constituted bodies under the convention and the Kyoto Protocol.</a:t>
            </a:r>
          </a:p>
        </p:txBody>
      </p:sp>
      <p:pic>
        <p:nvPicPr>
          <p:cNvPr id="7" name="Picture 6">
            <a:extLst>
              <a:ext uri="{FF2B5EF4-FFF2-40B4-BE49-F238E27FC236}">
                <a16:creationId xmlns:a16="http://schemas.microsoft.com/office/drawing/2014/main" id="{61CCC987-CA51-41B8-B563-52CA8FB99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39" y="4412973"/>
            <a:ext cx="3087757" cy="1762539"/>
          </a:xfrm>
          <a:prstGeom prst="rect">
            <a:avLst/>
          </a:prstGeom>
        </p:spPr>
      </p:pic>
    </p:spTree>
    <p:extLst>
      <p:ext uri="{BB962C8B-B14F-4D97-AF65-F5344CB8AC3E}">
        <p14:creationId xmlns:p14="http://schemas.microsoft.com/office/powerpoint/2010/main" val="295573373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bomb.wav"/>
          </p:stSnd>
        </p:sndAc>
      </p:transition>
    </mc:Choice>
    <mc:Fallback xmlns="">
      <p:transition spd="slow">
        <p:split orient="vert"/>
        <p:sndAc>
          <p:stSnd>
            <p:snd r:embed="rId4" name="bomb.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02B9-B446-4B99-B675-E579356ED7D1}"/>
              </a:ext>
            </a:extLst>
          </p:cNvPr>
          <p:cNvSpPr>
            <a:spLocks noGrp="1"/>
          </p:cNvSpPr>
          <p:nvPr>
            <p:ph type="title"/>
          </p:nvPr>
        </p:nvSpPr>
        <p:spPr/>
        <p:txBody>
          <a:bodyPr>
            <a:normAutofit fontScale="90000"/>
          </a:bodyPr>
          <a:lstStyle/>
          <a:p>
            <a:r>
              <a:rPr lang="en-US" b="1" dirty="0"/>
              <a:t>The Lima Work </a:t>
            </a:r>
            <a:r>
              <a:rPr lang="en-US" b="1" dirty="0" err="1"/>
              <a:t>Programme</a:t>
            </a:r>
            <a:r>
              <a:rPr lang="en-US" b="1" dirty="0"/>
              <a:t> on Gender (LWPG)</a:t>
            </a:r>
          </a:p>
        </p:txBody>
      </p:sp>
      <p:sp>
        <p:nvSpPr>
          <p:cNvPr id="3" name="Content Placeholder 2">
            <a:extLst>
              <a:ext uri="{FF2B5EF4-FFF2-40B4-BE49-F238E27FC236}">
                <a16:creationId xmlns:a16="http://schemas.microsoft.com/office/drawing/2014/main" id="{16114565-AFF4-4143-A765-12434AFBC56F}"/>
              </a:ext>
            </a:extLst>
          </p:cNvPr>
          <p:cNvSpPr>
            <a:spLocks noGrp="1"/>
          </p:cNvSpPr>
          <p:nvPr>
            <p:ph sz="quarter" idx="13"/>
          </p:nvPr>
        </p:nvSpPr>
        <p:spPr>
          <a:xfrm>
            <a:off x="685800" y="2230582"/>
            <a:ext cx="10394707" cy="3645286"/>
          </a:xfrm>
        </p:spPr>
        <p:txBody>
          <a:bodyPr/>
          <a:lstStyle/>
          <a:p>
            <a:r>
              <a:rPr lang="en-US" dirty="0"/>
              <a:t>The UNFCCC at COP 20 in Lima in </a:t>
            </a:r>
            <a:r>
              <a:rPr lang="en-US" b="1" dirty="0"/>
              <a:t>2014</a:t>
            </a:r>
            <a:r>
              <a:rPr lang="en-US" dirty="0"/>
              <a:t>, provided opportunity to advance the issue of </a:t>
            </a:r>
            <a:r>
              <a:rPr lang="en-US" b="1" dirty="0"/>
              <a:t>gender equality </a:t>
            </a:r>
            <a:r>
              <a:rPr lang="en-US" dirty="0"/>
              <a:t>in relation to addressing climate change which was called the LWPG.</a:t>
            </a:r>
          </a:p>
          <a:p>
            <a:endParaRPr lang="en-US" dirty="0"/>
          </a:p>
          <a:p>
            <a:r>
              <a:rPr lang="en-US" b="1" dirty="0"/>
              <a:t>Focus</a:t>
            </a:r>
            <a:r>
              <a:rPr lang="en-US" dirty="0"/>
              <a:t>- Article 17 and 18 requests the UNFCCC Executive Secretary to </a:t>
            </a:r>
            <a:r>
              <a:rPr lang="en-US" b="1" dirty="0"/>
              <a:t>develop and ensure the implementation of an action plan for the two-year </a:t>
            </a:r>
            <a:r>
              <a:rPr lang="en-US" dirty="0"/>
              <a:t>Plan of Action on gender and climate change and invites </a:t>
            </a:r>
            <a:r>
              <a:rPr lang="en-US" b="1" dirty="0"/>
              <a:t>Parties and relevant organizations to provide the means for implementing gender-related activities</a:t>
            </a:r>
            <a:r>
              <a:rPr lang="en-US" dirty="0"/>
              <a:t> within the                                                                                                                                two-year Work </a:t>
            </a:r>
            <a:r>
              <a:rPr lang="en-US" dirty="0" err="1"/>
              <a:t>Programme</a:t>
            </a:r>
            <a:r>
              <a:rPr lang="en-US" dirty="0"/>
              <a:t>.</a:t>
            </a:r>
          </a:p>
        </p:txBody>
      </p:sp>
      <p:pic>
        <p:nvPicPr>
          <p:cNvPr id="5" name="Picture 4">
            <a:extLst>
              <a:ext uri="{FF2B5EF4-FFF2-40B4-BE49-F238E27FC236}">
                <a16:creationId xmlns:a16="http://schemas.microsoft.com/office/drawing/2014/main" id="{1E238331-B16F-4B82-84F9-A062C048B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156" y="4323643"/>
            <a:ext cx="5034844" cy="2496441"/>
          </a:xfrm>
          <a:prstGeom prst="rect">
            <a:avLst/>
          </a:prstGeom>
        </p:spPr>
      </p:pic>
    </p:spTree>
    <p:extLst>
      <p:ext uri="{BB962C8B-B14F-4D97-AF65-F5344CB8AC3E}">
        <p14:creationId xmlns:p14="http://schemas.microsoft.com/office/powerpoint/2010/main" val="15739845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breeze.wav"/>
          </p:stSnd>
        </p:sndAc>
      </p:transition>
    </mc:Choice>
    <mc:Fallback xmlns="">
      <p:transition spd="slow">
        <p:split orient="vert"/>
        <p:sndAc>
          <p:stSnd>
            <p:snd r:embed="rId4" name="breeze.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A017D-9A16-48BC-B977-D375EE7AD7CE}"/>
              </a:ext>
            </a:extLst>
          </p:cNvPr>
          <p:cNvSpPr>
            <a:spLocks noGrp="1"/>
          </p:cNvSpPr>
          <p:nvPr>
            <p:ph type="title"/>
          </p:nvPr>
        </p:nvSpPr>
        <p:spPr/>
        <p:txBody>
          <a:bodyPr>
            <a:normAutofit fontScale="90000"/>
          </a:bodyPr>
          <a:lstStyle/>
          <a:p>
            <a:r>
              <a:rPr lang="en-US" b="1" dirty="0"/>
              <a:t>Gender and Climate Change in Nigeria</a:t>
            </a:r>
            <a:br>
              <a:rPr lang="en-US" dirty="0"/>
            </a:br>
            <a:endParaRPr lang="en-US" dirty="0"/>
          </a:p>
        </p:txBody>
      </p:sp>
      <p:sp>
        <p:nvSpPr>
          <p:cNvPr id="3" name="Content Placeholder 2">
            <a:extLst>
              <a:ext uri="{FF2B5EF4-FFF2-40B4-BE49-F238E27FC236}">
                <a16:creationId xmlns:a16="http://schemas.microsoft.com/office/drawing/2014/main" id="{F5F96E59-749A-44A8-BA8E-32FC9D81CF93}"/>
              </a:ext>
            </a:extLst>
          </p:cNvPr>
          <p:cNvSpPr>
            <a:spLocks noGrp="1"/>
          </p:cNvSpPr>
          <p:nvPr>
            <p:ph sz="quarter" idx="13"/>
          </p:nvPr>
        </p:nvSpPr>
        <p:spPr>
          <a:xfrm>
            <a:off x="685800" y="2285068"/>
            <a:ext cx="10394707" cy="3311189"/>
          </a:xfrm>
        </p:spPr>
        <p:txBody>
          <a:bodyPr>
            <a:normAutofit lnSpcReduction="10000"/>
          </a:bodyPr>
          <a:lstStyle/>
          <a:p>
            <a:r>
              <a:rPr lang="en-US" dirty="0"/>
              <a:t>Gender and climate change discussion in Nigeria have been ongoing since its inception at the international conventions.</a:t>
            </a:r>
          </a:p>
          <a:p>
            <a:r>
              <a:rPr lang="en-US" dirty="0"/>
              <a:t>On the 13</a:t>
            </a:r>
            <a:r>
              <a:rPr lang="en-US" baseline="30000" dirty="0"/>
              <a:t>th</a:t>
            </a:r>
            <a:r>
              <a:rPr lang="en-US" dirty="0"/>
              <a:t> and 14</a:t>
            </a:r>
            <a:r>
              <a:rPr lang="en-US" baseline="30000" dirty="0"/>
              <a:t>th</a:t>
            </a:r>
            <a:r>
              <a:rPr lang="en-US" dirty="0"/>
              <a:t> of </a:t>
            </a:r>
            <a:r>
              <a:rPr lang="en-US" b="1" dirty="0"/>
              <a:t>July, 2016</a:t>
            </a:r>
            <a:r>
              <a:rPr lang="en-US" dirty="0"/>
              <a:t>, a 2-day National Stakeholder’s Consultative </a:t>
            </a:r>
            <a:r>
              <a:rPr lang="en-US" b="1" dirty="0"/>
              <a:t>workshop</a:t>
            </a:r>
            <a:r>
              <a:rPr lang="en-US" dirty="0"/>
              <a:t> on Gender and Climate Change took place in Abuja.</a:t>
            </a:r>
          </a:p>
          <a:p>
            <a:r>
              <a:rPr lang="en-US" dirty="0"/>
              <a:t>The workshop was organized to develop a common and unique voice on the issues of gender and climate change </a:t>
            </a:r>
            <a:r>
              <a:rPr lang="en-US" b="1" dirty="0"/>
              <a:t>especially in preparation for entry into force of the Paris Agreement and implementation of Nigeria Intended Nationally Determined Contribution (INDC). </a:t>
            </a:r>
          </a:p>
          <a:p>
            <a:r>
              <a:rPr lang="en-US" dirty="0"/>
              <a:t>The event was organized by the Federal Ministry of Environment, Department of Climate Change in collaboration with Women Environmental Program (</a:t>
            </a:r>
            <a:r>
              <a:rPr lang="en-US" b="1" dirty="0"/>
              <a:t>WEP</a:t>
            </a:r>
            <a:r>
              <a:rPr lang="en-US" dirty="0"/>
              <a:t>) and United Nations Development Program (</a:t>
            </a:r>
            <a:r>
              <a:rPr lang="en-US" b="1" dirty="0"/>
              <a:t>UNDP</a:t>
            </a:r>
            <a:r>
              <a:rPr lang="en-US" dirty="0"/>
              <a:t>).</a:t>
            </a:r>
          </a:p>
          <a:p>
            <a:endParaRPr lang="en-US" dirty="0"/>
          </a:p>
        </p:txBody>
      </p:sp>
    </p:spTree>
    <p:extLst>
      <p:ext uri="{BB962C8B-B14F-4D97-AF65-F5344CB8AC3E}">
        <p14:creationId xmlns:p14="http://schemas.microsoft.com/office/powerpoint/2010/main" val="259776602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arrow.wav"/>
          </p:stSnd>
        </p:sndAc>
      </p:transition>
    </mc:Choice>
    <mc:Fallback xmlns="">
      <p:transition spd="slow">
        <p:split orient="vert"/>
        <p:sndAc>
          <p:stSnd>
            <p:snd r:embed="rId3" name="arrow.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A959-A0A4-4D66-A74B-856908D52884}"/>
              </a:ext>
            </a:extLst>
          </p:cNvPr>
          <p:cNvSpPr>
            <a:spLocks noGrp="1"/>
          </p:cNvSpPr>
          <p:nvPr>
            <p:ph type="title"/>
          </p:nvPr>
        </p:nvSpPr>
        <p:spPr/>
        <p:txBody>
          <a:bodyPr/>
          <a:lstStyle/>
          <a:p>
            <a:r>
              <a:rPr lang="en-US" b="1" dirty="0"/>
              <a:t>The Paris Agreement</a:t>
            </a:r>
          </a:p>
        </p:txBody>
      </p:sp>
      <p:sp>
        <p:nvSpPr>
          <p:cNvPr id="3" name="Content Placeholder 2">
            <a:extLst>
              <a:ext uri="{FF2B5EF4-FFF2-40B4-BE49-F238E27FC236}">
                <a16:creationId xmlns:a16="http://schemas.microsoft.com/office/drawing/2014/main" id="{784ACFEA-C7C7-4598-8FD0-9E3D865A1D4D}"/>
              </a:ext>
            </a:extLst>
          </p:cNvPr>
          <p:cNvSpPr>
            <a:spLocks noGrp="1"/>
          </p:cNvSpPr>
          <p:nvPr>
            <p:ph sz="quarter" idx="13"/>
          </p:nvPr>
        </p:nvSpPr>
        <p:spPr>
          <a:xfrm>
            <a:off x="685800" y="2258291"/>
            <a:ext cx="10394707" cy="3116294"/>
          </a:xfrm>
        </p:spPr>
        <p:txBody>
          <a:bodyPr>
            <a:normAutofit/>
          </a:bodyPr>
          <a:lstStyle/>
          <a:p>
            <a:r>
              <a:rPr lang="en-US" dirty="0"/>
              <a:t>At COP 21 in Paris, on 12</a:t>
            </a:r>
            <a:r>
              <a:rPr lang="en-US" baseline="30000" dirty="0"/>
              <a:t>th</a:t>
            </a:r>
            <a:r>
              <a:rPr lang="en-US" dirty="0"/>
              <a:t> December </a:t>
            </a:r>
            <a:r>
              <a:rPr lang="en-US" b="1" dirty="0"/>
              <a:t>2015,</a:t>
            </a:r>
            <a:r>
              <a:rPr lang="en-US" dirty="0"/>
              <a:t> Parties to the UNFCCC reached a landmark agreement to combat Climate Change and to accelerate and intensify the </a:t>
            </a:r>
            <a:r>
              <a:rPr lang="en-US" b="1" dirty="0"/>
              <a:t>actions </a:t>
            </a:r>
            <a:r>
              <a:rPr lang="en-US" dirty="0"/>
              <a:t>and </a:t>
            </a:r>
            <a:r>
              <a:rPr lang="en-US" b="1" dirty="0"/>
              <a:t>investments</a:t>
            </a:r>
            <a:r>
              <a:rPr lang="en-US" dirty="0"/>
              <a:t> needed for a sustainable </a:t>
            </a:r>
            <a:r>
              <a:rPr lang="en-US" b="1" dirty="0"/>
              <a:t>low carbon future</a:t>
            </a:r>
            <a:r>
              <a:rPr lang="en-US" dirty="0"/>
              <a:t>. </a:t>
            </a:r>
          </a:p>
          <a:p>
            <a:r>
              <a:rPr lang="en-US" dirty="0"/>
              <a:t>The </a:t>
            </a:r>
            <a:r>
              <a:rPr lang="en-US" b="1" dirty="0"/>
              <a:t>Paris Agreement’s </a:t>
            </a:r>
            <a:r>
              <a:rPr lang="en-US" dirty="0"/>
              <a:t>central </a:t>
            </a:r>
            <a:r>
              <a:rPr lang="en-US" b="1" dirty="0"/>
              <a:t>aim</a:t>
            </a:r>
            <a:r>
              <a:rPr lang="en-US" dirty="0"/>
              <a:t> is to strengthen the global response to the threat of Climate Change by keeping a global temperature rise to well </a:t>
            </a:r>
            <a:r>
              <a:rPr lang="en-US" b="1" dirty="0"/>
              <a:t>below 2</a:t>
            </a:r>
            <a:r>
              <a:rPr lang="en-US" b="1" baseline="30000" dirty="0"/>
              <a:t>0</a:t>
            </a:r>
            <a:r>
              <a:rPr lang="en-US" b="1" dirty="0"/>
              <a:t>C </a:t>
            </a:r>
            <a:r>
              <a:rPr lang="en-US" dirty="0"/>
              <a:t>above pre-industrial level and to pursue efforts to limit the temperature increase even further to </a:t>
            </a:r>
            <a:r>
              <a:rPr lang="en-US" b="1" dirty="0"/>
              <a:t>1.5</a:t>
            </a:r>
            <a:r>
              <a:rPr lang="en-US" b="1" baseline="30000" dirty="0"/>
              <a:t>0</a:t>
            </a:r>
            <a:r>
              <a:rPr lang="en-US" b="1" dirty="0"/>
              <a:t>C</a:t>
            </a:r>
          </a:p>
          <a:p>
            <a:r>
              <a:rPr lang="en-US" dirty="0"/>
              <a:t>Nigeria </a:t>
            </a:r>
            <a:r>
              <a:rPr lang="en-US" b="1" dirty="0"/>
              <a:t>ratified</a:t>
            </a:r>
            <a:r>
              <a:rPr lang="en-US" dirty="0"/>
              <a:t> the Paris Agreement in </a:t>
            </a:r>
            <a:r>
              <a:rPr lang="en-US" b="1" dirty="0"/>
              <a:t>2017</a:t>
            </a:r>
            <a:r>
              <a:rPr lang="en-US" dirty="0"/>
              <a:t>.</a:t>
            </a:r>
          </a:p>
        </p:txBody>
      </p:sp>
      <p:pic>
        <p:nvPicPr>
          <p:cNvPr id="4" name="Picture 2" descr="Image result for when did nigeria sign the paris agreement">
            <a:extLst>
              <a:ext uri="{FF2B5EF4-FFF2-40B4-BE49-F238E27FC236}">
                <a16:creationId xmlns:a16="http://schemas.microsoft.com/office/drawing/2014/main" id="{A2FB463E-BB3E-43F0-8889-18EE9C61D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791" y="4214191"/>
            <a:ext cx="5300870" cy="241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98996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lick.wav"/>
          </p:stSnd>
        </p:sndAc>
      </p:transition>
    </mc:Choice>
    <mc:Fallback xmlns="">
      <p:transition spd="slow">
        <p:split orient="vert"/>
        <p:sndAc>
          <p:stSnd>
            <p:snd r:embed="rId4" name="click.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D6DA-5E4D-4F4A-99E7-94125F48D071}"/>
              </a:ext>
            </a:extLst>
          </p:cNvPr>
          <p:cNvSpPr>
            <a:spLocks noGrp="1"/>
          </p:cNvSpPr>
          <p:nvPr>
            <p:ph type="title"/>
          </p:nvPr>
        </p:nvSpPr>
        <p:spPr/>
        <p:txBody>
          <a:bodyPr/>
          <a:lstStyle/>
          <a:p>
            <a:r>
              <a:rPr lang="en-US" b="1" dirty="0"/>
              <a:t>Gender Action Plan</a:t>
            </a:r>
          </a:p>
        </p:txBody>
      </p:sp>
      <p:sp>
        <p:nvSpPr>
          <p:cNvPr id="3" name="Content Placeholder 2">
            <a:extLst>
              <a:ext uri="{FF2B5EF4-FFF2-40B4-BE49-F238E27FC236}">
                <a16:creationId xmlns:a16="http://schemas.microsoft.com/office/drawing/2014/main" id="{EBC4FFFC-71CE-4526-B9E2-598D13D63479}"/>
              </a:ext>
            </a:extLst>
          </p:cNvPr>
          <p:cNvSpPr>
            <a:spLocks noGrp="1"/>
          </p:cNvSpPr>
          <p:nvPr>
            <p:ph idx="1"/>
          </p:nvPr>
        </p:nvSpPr>
        <p:spPr/>
        <p:txBody>
          <a:bodyPr>
            <a:normAutofit/>
          </a:bodyPr>
          <a:lstStyle/>
          <a:p>
            <a:r>
              <a:rPr lang="en-US" dirty="0"/>
              <a:t>At </a:t>
            </a:r>
            <a:r>
              <a:rPr lang="en-US" b="1" dirty="0"/>
              <a:t>COP 23</a:t>
            </a:r>
            <a:r>
              <a:rPr lang="en-US" dirty="0"/>
              <a:t>, a </a:t>
            </a:r>
            <a:r>
              <a:rPr lang="en-US" b="1" dirty="0"/>
              <a:t>Gender Action Plan </a:t>
            </a:r>
            <a:r>
              <a:rPr lang="en-US" dirty="0"/>
              <a:t>was adopted and this initiative was in line with implementing the </a:t>
            </a:r>
            <a:r>
              <a:rPr lang="en-US" b="1" dirty="0"/>
              <a:t>Paris Agreement </a:t>
            </a:r>
            <a:r>
              <a:rPr lang="en-US" dirty="0"/>
              <a:t>and the </a:t>
            </a:r>
            <a:r>
              <a:rPr lang="en-US" b="1" dirty="0"/>
              <a:t>Nationally Determined Contribution (NDC). </a:t>
            </a:r>
          </a:p>
          <a:p>
            <a:pPr marL="0" indent="0">
              <a:buNone/>
            </a:pPr>
            <a:endParaRPr lang="en-US" b="1" dirty="0"/>
          </a:p>
          <a:p>
            <a:r>
              <a:rPr lang="en-US" dirty="0"/>
              <a:t>The GAP sought to advance </a:t>
            </a:r>
            <a:r>
              <a:rPr lang="en-US" b="1" dirty="0"/>
              <a:t>women’s full, equal and meaningful participation and promote gender-responsive climate policy</a:t>
            </a:r>
            <a:r>
              <a:rPr lang="en-US" dirty="0"/>
              <a:t>. </a:t>
            </a:r>
          </a:p>
        </p:txBody>
      </p:sp>
    </p:spTree>
    <p:extLst>
      <p:ext uri="{BB962C8B-B14F-4D97-AF65-F5344CB8AC3E}">
        <p14:creationId xmlns:p14="http://schemas.microsoft.com/office/powerpoint/2010/main" val="219697849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breeze.wav"/>
          </p:stSnd>
        </p:sndAc>
      </p:transition>
    </mc:Choice>
    <mc:Fallback xmlns="">
      <p:transition spd="slow">
        <p:split orient="vert"/>
        <p:sndAc>
          <p:stSnd>
            <p:snd r:embed="rId3" name="breeze.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09B41CB-6712-4190-99C9-E92B2CEBBEBA}"/>
              </a:ext>
            </a:extLst>
          </p:cNvPr>
          <p:cNvGraphicFramePr/>
          <p:nvPr>
            <p:extLst>
              <p:ext uri="{D42A27DB-BD31-4B8C-83A1-F6EECF244321}">
                <p14:modId xmlns:p14="http://schemas.microsoft.com/office/powerpoint/2010/main" val="601956826"/>
              </p:ext>
            </p:extLst>
          </p:nvPr>
        </p:nvGraphicFramePr>
        <p:xfrm>
          <a:off x="2032000" y="520506"/>
          <a:ext cx="9376898" cy="5617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AA1D81F-59D5-415C-AAF0-3C6035B8D0EA}"/>
              </a:ext>
            </a:extLst>
          </p:cNvPr>
          <p:cNvSpPr>
            <a:spLocks noGrp="1"/>
          </p:cNvSpPr>
          <p:nvPr>
            <p:ph type="title" idx="4294967295"/>
          </p:nvPr>
        </p:nvSpPr>
        <p:spPr>
          <a:xfrm>
            <a:off x="0" y="719138"/>
            <a:ext cx="9601200" cy="1362075"/>
          </a:xfrm>
        </p:spPr>
        <p:txBody>
          <a:bodyPr>
            <a:normAutofit/>
          </a:bodyPr>
          <a:lstStyle/>
          <a:p>
            <a:br>
              <a:rPr lang="en-US" dirty="0"/>
            </a:br>
            <a:endParaRPr lang="en-US" dirty="0"/>
          </a:p>
        </p:txBody>
      </p:sp>
      <p:sp>
        <p:nvSpPr>
          <p:cNvPr id="2" name="TextBox 1">
            <a:extLst>
              <a:ext uri="{FF2B5EF4-FFF2-40B4-BE49-F238E27FC236}">
                <a16:creationId xmlns:a16="http://schemas.microsoft.com/office/drawing/2014/main" id="{F5E4C1B7-9BB0-3E49-87B4-06E81ACE6719}"/>
              </a:ext>
            </a:extLst>
          </p:cNvPr>
          <p:cNvSpPr txBox="1"/>
          <p:nvPr/>
        </p:nvSpPr>
        <p:spPr>
          <a:xfrm>
            <a:off x="372534" y="719139"/>
            <a:ext cx="3702756" cy="1077218"/>
          </a:xfrm>
          <a:prstGeom prst="rect">
            <a:avLst/>
          </a:prstGeom>
          <a:noFill/>
        </p:spPr>
        <p:txBody>
          <a:bodyPr wrap="square" rtlCol="0">
            <a:spAutoFit/>
          </a:bodyPr>
          <a:lstStyle/>
          <a:p>
            <a:r>
              <a:rPr lang="en-US" sz="3200" b="1" dirty="0"/>
              <a:t>GAP PRIORITY AREAS - 2018</a:t>
            </a:r>
          </a:p>
        </p:txBody>
      </p:sp>
    </p:spTree>
    <p:extLst>
      <p:ext uri="{BB962C8B-B14F-4D97-AF65-F5344CB8AC3E}">
        <p14:creationId xmlns:p14="http://schemas.microsoft.com/office/powerpoint/2010/main" val="217620584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hammer.wav"/>
          </p:stSnd>
        </p:sndAc>
      </p:transition>
    </mc:Choice>
    <mc:Fallback xmlns="">
      <p:transition spd="slow">
        <p:split orient="vert"/>
        <p:sndAc>
          <p:stSnd>
            <p:snd r:embed="rId8" name="hammer.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18879-7F95-45F0-BFB0-54D0CCE646AB}"/>
              </a:ext>
            </a:extLst>
          </p:cNvPr>
          <p:cNvSpPr>
            <a:spLocks noGrp="1"/>
          </p:cNvSpPr>
          <p:nvPr>
            <p:ph type="title"/>
          </p:nvPr>
        </p:nvSpPr>
        <p:spPr/>
        <p:txBody>
          <a:bodyPr>
            <a:normAutofit fontScale="90000"/>
          </a:bodyPr>
          <a:lstStyle/>
          <a:p>
            <a:r>
              <a:rPr lang="en-US" dirty="0"/>
              <a:t> </a:t>
            </a:r>
            <a:r>
              <a:rPr lang="en-US" b="1" dirty="0"/>
              <a:t>Nigeria’s National Action Plan on Gender and Climate Change</a:t>
            </a:r>
            <a:br>
              <a:rPr lang="en-US" dirty="0"/>
            </a:br>
            <a:endParaRPr lang="en-US" dirty="0"/>
          </a:p>
        </p:txBody>
      </p:sp>
      <p:sp>
        <p:nvSpPr>
          <p:cNvPr id="3" name="Content Placeholder 2">
            <a:extLst>
              <a:ext uri="{FF2B5EF4-FFF2-40B4-BE49-F238E27FC236}">
                <a16:creationId xmlns:a16="http://schemas.microsoft.com/office/drawing/2014/main" id="{9193AA0E-BDE3-4147-B06B-717C461DF1AF}"/>
              </a:ext>
            </a:extLst>
          </p:cNvPr>
          <p:cNvSpPr>
            <a:spLocks noGrp="1"/>
          </p:cNvSpPr>
          <p:nvPr>
            <p:ph idx="1"/>
          </p:nvPr>
        </p:nvSpPr>
        <p:spPr/>
        <p:txBody>
          <a:bodyPr>
            <a:normAutofit/>
          </a:bodyPr>
          <a:lstStyle/>
          <a:p>
            <a:pPr algn="just"/>
            <a:r>
              <a:rPr lang="en-US" dirty="0"/>
              <a:t> In a bid </a:t>
            </a:r>
            <a:r>
              <a:rPr lang="en-US" b="1" dirty="0"/>
              <a:t>to domesticate </a:t>
            </a:r>
            <a:r>
              <a:rPr lang="en-US" dirty="0"/>
              <a:t>the International Gender Action Plan, the Federal Ministry of Environment, through the Department of Climate Change developed a National Action Plan on Gender and Climate Change</a:t>
            </a:r>
          </a:p>
          <a:p>
            <a:pPr marL="0" indent="0" algn="just">
              <a:buNone/>
            </a:pPr>
            <a:endParaRPr lang="en-US" dirty="0"/>
          </a:p>
          <a:p>
            <a:pPr algn="just"/>
            <a:r>
              <a:rPr lang="en-US" dirty="0"/>
              <a:t> The action plan focuses on effective strategies for integrating gender into the implementation of national climate change initiatives, including the Paris Agreement, the Nationally Determined Contributions (</a:t>
            </a:r>
            <a:r>
              <a:rPr lang="en-US" b="1" dirty="0"/>
              <a:t>NDC</a:t>
            </a:r>
            <a:r>
              <a:rPr lang="en-US" dirty="0"/>
              <a:t>)  and the </a:t>
            </a:r>
            <a:r>
              <a:rPr lang="en-US" b="1" dirty="0"/>
              <a:t>ERGP</a:t>
            </a:r>
            <a:r>
              <a:rPr lang="en-US" dirty="0"/>
              <a:t> in Nigeria.</a:t>
            </a:r>
          </a:p>
          <a:p>
            <a:endParaRPr lang="en-US" dirty="0"/>
          </a:p>
          <a:p>
            <a:endParaRPr lang="en-US" dirty="0"/>
          </a:p>
        </p:txBody>
      </p:sp>
    </p:spTree>
    <p:extLst>
      <p:ext uri="{BB962C8B-B14F-4D97-AF65-F5344CB8AC3E}">
        <p14:creationId xmlns:p14="http://schemas.microsoft.com/office/powerpoint/2010/main" val="33307492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laser.wav"/>
          </p:stSnd>
        </p:sndAc>
      </p:transition>
    </mc:Choice>
    <mc:Fallback xmlns="">
      <p:transition spd="slow">
        <p:split orient="vert"/>
        <p:sndAc>
          <p:stSnd>
            <p:snd r:embed="rId3" name="laser.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A01EB-A2F8-4DBA-B86C-8CA3EA21764F}"/>
              </a:ext>
            </a:extLst>
          </p:cNvPr>
          <p:cNvSpPr>
            <a:spLocks noGrp="1"/>
          </p:cNvSpPr>
          <p:nvPr>
            <p:ph type="title"/>
          </p:nvPr>
        </p:nvSpPr>
        <p:spPr/>
        <p:txBody>
          <a:bodyPr>
            <a:normAutofit fontScale="90000"/>
          </a:bodyPr>
          <a:lstStyle/>
          <a:p>
            <a:r>
              <a:rPr lang="en-US" b="1" dirty="0"/>
              <a:t>Nigeria’s National Action Plan on Gender and Climate Change</a:t>
            </a:r>
          </a:p>
        </p:txBody>
      </p:sp>
      <p:sp>
        <p:nvSpPr>
          <p:cNvPr id="6" name="Text Placeholder 5">
            <a:extLst>
              <a:ext uri="{FF2B5EF4-FFF2-40B4-BE49-F238E27FC236}">
                <a16:creationId xmlns:a16="http://schemas.microsoft.com/office/drawing/2014/main" id="{D0352A45-9E5D-4000-B6D2-A3600E734664}"/>
              </a:ext>
            </a:extLst>
          </p:cNvPr>
          <p:cNvSpPr>
            <a:spLocks noGrp="1"/>
          </p:cNvSpPr>
          <p:nvPr>
            <p:ph type="body" sz="half" idx="2"/>
          </p:nvPr>
        </p:nvSpPr>
        <p:spPr>
          <a:xfrm>
            <a:off x="1154954" y="3657599"/>
            <a:ext cx="3859212" cy="2404534"/>
          </a:xfrm>
        </p:spPr>
        <p:txBody>
          <a:bodyPr>
            <a:normAutofit fontScale="92500" lnSpcReduction="10000"/>
          </a:bodyPr>
          <a:lstStyle/>
          <a:p>
            <a:pPr algn="ctr"/>
            <a:r>
              <a:rPr lang="en-GB" sz="1800" dirty="0">
                <a:solidFill>
                  <a:schemeClr val="bg1"/>
                </a:solidFill>
              </a:rPr>
              <a:t>The </a:t>
            </a:r>
            <a:r>
              <a:rPr lang="en-GB" sz="1800" b="1" dirty="0">
                <a:solidFill>
                  <a:schemeClr val="bg1"/>
                </a:solidFill>
              </a:rPr>
              <a:t>goal</a:t>
            </a:r>
            <a:r>
              <a:rPr lang="en-GB" sz="1800" dirty="0">
                <a:solidFill>
                  <a:schemeClr val="bg1"/>
                </a:solidFill>
              </a:rPr>
              <a:t> of the Action Plan is to ensure that national climate change processes in Nigeria </a:t>
            </a:r>
            <a:r>
              <a:rPr lang="en-GB" sz="1800" b="1" dirty="0">
                <a:solidFill>
                  <a:schemeClr val="bg1"/>
                </a:solidFill>
              </a:rPr>
              <a:t>mainstream gender </a:t>
            </a:r>
            <a:r>
              <a:rPr lang="en-GB" sz="1800" dirty="0">
                <a:solidFill>
                  <a:schemeClr val="bg1"/>
                </a:solidFill>
              </a:rPr>
              <a:t>considerations to guarantee inclusivity of all demographics in the formulation and implementation of climate change initiatives, programs and policies</a:t>
            </a:r>
            <a:endParaRPr lang="en-US" sz="1800" dirty="0">
              <a:solidFill>
                <a:schemeClr val="bg1"/>
              </a:solidFill>
            </a:endParaRPr>
          </a:p>
          <a:p>
            <a:endParaRPr lang="en-US" dirty="0"/>
          </a:p>
        </p:txBody>
      </p:sp>
      <p:sp>
        <p:nvSpPr>
          <p:cNvPr id="8" name="AutoShape 4">
            <a:extLst>
              <a:ext uri="{FF2B5EF4-FFF2-40B4-BE49-F238E27FC236}">
                <a16:creationId xmlns:a16="http://schemas.microsoft.com/office/drawing/2014/main" id="{F855974C-792C-423D-AD23-7DBB880FEB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E518B26A-0FCC-224E-B80B-ED0A76847F2A}"/>
              </a:ext>
            </a:extLst>
          </p:cNvPr>
          <p:cNvSpPr txBox="1"/>
          <p:nvPr/>
        </p:nvSpPr>
        <p:spPr>
          <a:xfrm>
            <a:off x="6694311" y="2923822"/>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224FB54D-C474-2A45-9EB5-95584B52C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556" y="496711"/>
            <a:ext cx="5644443" cy="5926667"/>
          </a:xfrm>
          <a:prstGeom prst="rect">
            <a:avLst/>
          </a:prstGeom>
        </p:spPr>
      </p:pic>
      <p:pic>
        <p:nvPicPr>
          <p:cNvPr id="7" name="Picture 6">
            <a:extLst>
              <a:ext uri="{FF2B5EF4-FFF2-40B4-BE49-F238E27FC236}">
                <a16:creationId xmlns:a16="http://schemas.microsoft.com/office/drawing/2014/main" id="{A103036A-5ECE-BC4D-8FE3-05B949FBA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557" y="618066"/>
            <a:ext cx="5644443" cy="5926667"/>
          </a:xfrm>
          <a:prstGeom prst="rect">
            <a:avLst/>
          </a:prstGeom>
        </p:spPr>
      </p:pic>
    </p:spTree>
    <p:extLst>
      <p:ext uri="{BB962C8B-B14F-4D97-AF65-F5344CB8AC3E}">
        <p14:creationId xmlns:p14="http://schemas.microsoft.com/office/powerpoint/2010/main" val="107456893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suction.wav"/>
          </p:stSnd>
        </p:sndAc>
      </p:transition>
    </mc:Choice>
    <mc:Fallback xmlns="">
      <p:transition spd="slow">
        <p:split orient="vert"/>
        <p:sndAc>
          <p:stSnd>
            <p:snd r:embed="rId4" name="suction.wav"/>
          </p:stSnd>
        </p:sndAc>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1134</TotalTime>
  <Words>950</Words>
  <Application>Microsoft Macintosh PowerPoint</Application>
  <PresentationFormat>Widescreen</PresentationFormat>
  <Paragraphs>69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3</vt:lpstr>
      <vt:lpstr>Ion Boardroom</vt:lpstr>
      <vt:lpstr>           NATIONAL STRATEGIES AND BUDGET FORMULATION   Nigeria:  National Action Plan on Gender and Climate Change  (NAPGCC)</vt:lpstr>
      <vt:lpstr>History of gender in the climate change process</vt:lpstr>
      <vt:lpstr>The Lima Work Programme on Gender (LWPG)</vt:lpstr>
      <vt:lpstr>Gender and Climate Change in Nigeria </vt:lpstr>
      <vt:lpstr>The Paris Agreement</vt:lpstr>
      <vt:lpstr>Gender Action Plan</vt:lpstr>
      <vt:lpstr> </vt:lpstr>
      <vt:lpstr> Nigeria’s National Action Plan on Gender and Climate Change </vt:lpstr>
      <vt:lpstr>Nigeria’s National Action Plan on Gender and Climate Change</vt:lpstr>
      <vt:lpstr>Priority sectors covered by the Action Plan</vt:lpstr>
      <vt:lpstr>Presently</vt:lpstr>
      <vt:lpstr>Integration of Gender and Climate Change into Budgeting and Financing </vt:lpstr>
      <vt:lpstr>NAPGCCC FORMAL LAUNCH</vt:lpstr>
      <vt:lpstr>NAPGCC Implementation Strategy</vt:lpstr>
      <vt:lpstr>NAPGCC Implementation Strategy - Provisions</vt:lpstr>
      <vt:lpstr>CONCLUSION</vt:lpstr>
      <vt:lpstr>Thank You.  Merci Beaucoup.  Obrigado.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Nigeria’s national action plan on gender and climate change</dc:title>
  <dc:creator>Busola</dc:creator>
  <cp:lastModifiedBy>Microsoft Office User</cp:lastModifiedBy>
  <cp:revision>38</cp:revision>
  <dcterms:created xsi:type="dcterms:W3CDTF">2020-10-13T11:21:27Z</dcterms:created>
  <dcterms:modified xsi:type="dcterms:W3CDTF">2021-06-27T14:51:41Z</dcterms:modified>
</cp:coreProperties>
</file>