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6" r:id="rId11"/>
    <p:sldId id="265"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83" d="100"/>
          <a:sy n="83" d="100"/>
        </p:scale>
        <p:origin x="9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EE11F6-436F-4E67-896F-7C6900D4661E}"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1CA77EBA-CABF-4DE8-B5FD-B7B5B42311BB}">
      <dgm:prSet phldrT="[Text]" custT="1"/>
      <dgm:spPr/>
      <dgm:t>
        <a:bodyPr/>
        <a:lstStyle/>
        <a:p>
          <a:pPr algn="l"/>
          <a:r>
            <a:rPr lang="fr-FR" sz="1100" b="1" dirty="0"/>
            <a:t>Renforcement des capacités, partage de connaissances et communication</a:t>
          </a:r>
          <a:endParaRPr lang="en-US" sz="1100" b="1" dirty="0"/>
        </a:p>
      </dgm:t>
    </dgm:pt>
    <dgm:pt modelId="{F736CE0F-FD96-4925-880C-D29F7E051ABC}" type="parTrans" cxnId="{B379B413-3F31-4576-83E7-8BAC71B5DD95}">
      <dgm:prSet/>
      <dgm:spPr/>
      <dgm:t>
        <a:bodyPr/>
        <a:lstStyle/>
        <a:p>
          <a:endParaRPr lang="en-US"/>
        </a:p>
      </dgm:t>
    </dgm:pt>
    <dgm:pt modelId="{53E45464-2FCB-4EE5-BBCE-A5E041D97ACD}" type="sibTrans" cxnId="{B379B413-3F31-4576-83E7-8BAC71B5DD95}">
      <dgm:prSet/>
      <dgm:spPr/>
      <dgm:t>
        <a:bodyPr/>
        <a:lstStyle/>
        <a:p>
          <a:endParaRPr lang="en-US"/>
        </a:p>
      </dgm:t>
    </dgm:pt>
    <dgm:pt modelId="{DDFD29BF-AE2B-4F94-AC14-7B41289B4DFB}">
      <dgm:prSet phldrT="[Text]" custT="1"/>
      <dgm:spPr/>
      <dgm:t>
        <a:bodyPr/>
        <a:lstStyle/>
        <a:p>
          <a:r>
            <a:rPr lang="fr-FR" sz="1400" b="1" dirty="0"/>
            <a:t>Équilibre entre les sexes, participation et leadership des femmes</a:t>
          </a:r>
          <a:endParaRPr lang="en-US" sz="1400" b="1" dirty="0"/>
        </a:p>
      </dgm:t>
    </dgm:pt>
    <dgm:pt modelId="{30568DE8-A7A3-4C40-8C1D-FA11E7787718}" type="parTrans" cxnId="{F2C92D0E-AE5A-426E-A670-77951920D831}">
      <dgm:prSet/>
      <dgm:spPr/>
      <dgm:t>
        <a:bodyPr/>
        <a:lstStyle/>
        <a:p>
          <a:endParaRPr lang="en-US"/>
        </a:p>
      </dgm:t>
    </dgm:pt>
    <dgm:pt modelId="{87360656-5F7F-4690-92B7-0B086963CC3B}" type="sibTrans" cxnId="{F2C92D0E-AE5A-426E-A670-77951920D831}">
      <dgm:prSet/>
      <dgm:spPr/>
      <dgm:t>
        <a:bodyPr/>
        <a:lstStyle/>
        <a:p>
          <a:endParaRPr lang="en-US"/>
        </a:p>
      </dgm:t>
    </dgm:pt>
    <dgm:pt modelId="{4DF91AC6-6B69-4A17-B12C-468D67EE432F}">
      <dgm:prSet phldrT="[Text]" custT="1"/>
      <dgm:spPr/>
      <dgm:t>
        <a:bodyPr/>
        <a:lstStyle/>
        <a:p>
          <a:pPr>
            <a:buFont typeface="+mj-lt"/>
            <a:buNone/>
          </a:pPr>
          <a:r>
            <a:rPr lang="en-US" sz="1500" b="1" dirty="0" err="1"/>
            <a:t>Coh</a:t>
          </a:r>
          <a:r>
            <a:rPr lang="fr-FR" sz="1500" b="1" dirty="0"/>
            <a:t>é</a:t>
          </a:r>
          <a:r>
            <a:rPr lang="en-US" sz="1500" b="1" dirty="0" err="1"/>
            <a:t>rence</a:t>
          </a:r>
          <a:endParaRPr lang="en-US" sz="1500" b="1" dirty="0"/>
        </a:p>
      </dgm:t>
    </dgm:pt>
    <dgm:pt modelId="{2E9C3455-16C1-4F00-A35C-1EE832E93D5D}" type="parTrans" cxnId="{C4E193F8-DDD1-407D-910A-0FAF68409696}">
      <dgm:prSet/>
      <dgm:spPr/>
      <dgm:t>
        <a:bodyPr/>
        <a:lstStyle/>
        <a:p>
          <a:endParaRPr lang="en-US"/>
        </a:p>
      </dgm:t>
    </dgm:pt>
    <dgm:pt modelId="{64BCA205-926C-42AF-961A-20BF29DBB884}" type="sibTrans" cxnId="{C4E193F8-DDD1-407D-910A-0FAF68409696}">
      <dgm:prSet/>
      <dgm:spPr/>
      <dgm:t>
        <a:bodyPr/>
        <a:lstStyle/>
        <a:p>
          <a:endParaRPr lang="en-US"/>
        </a:p>
      </dgm:t>
    </dgm:pt>
    <dgm:pt modelId="{5E1058E6-F1FE-4775-BFA7-6436E8AC555F}">
      <dgm:prSet phldrT="[Text]" custT="1"/>
      <dgm:spPr/>
      <dgm:t>
        <a:bodyPr/>
        <a:lstStyle/>
        <a:p>
          <a:r>
            <a:rPr lang="fr-FR" sz="1600" b="1" dirty="0"/>
            <a:t>Sensibilité au genre et moyens de mise en œuvre</a:t>
          </a:r>
          <a:endParaRPr lang="en-US" sz="1600" b="1" dirty="0"/>
        </a:p>
      </dgm:t>
    </dgm:pt>
    <dgm:pt modelId="{B5346AC1-8B39-4424-A169-63A45A9AEDB6}" type="parTrans" cxnId="{B1D2BE98-53E3-493D-91DE-8B393A092291}">
      <dgm:prSet/>
      <dgm:spPr/>
      <dgm:t>
        <a:bodyPr/>
        <a:lstStyle/>
        <a:p>
          <a:endParaRPr lang="en-US"/>
        </a:p>
      </dgm:t>
    </dgm:pt>
    <dgm:pt modelId="{333D9343-1F5A-4A1A-A574-66B0595185BB}" type="sibTrans" cxnId="{B1D2BE98-53E3-493D-91DE-8B393A092291}">
      <dgm:prSet/>
      <dgm:spPr/>
      <dgm:t>
        <a:bodyPr/>
        <a:lstStyle/>
        <a:p>
          <a:endParaRPr lang="en-US"/>
        </a:p>
      </dgm:t>
    </dgm:pt>
    <dgm:pt modelId="{1F93CB0B-7F19-4982-9271-678F97D49C2E}">
      <dgm:prSet phldrT="[Text]" custT="1"/>
      <dgm:spPr/>
      <dgm:t>
        <a:bodyPr/>
        <a:lstStyle/>
        <a:p>
          <a:pPr>
            <a:buFont typeface="+mj-lt"/>
            <a:buAutoNum type="romanUcPeriod"/>
          </a:pPr>
          <a:r>
            <a:rPr lang="en-ZA" sz="1400" b="1" dirty="0"/>
            <a:t>Surveillance et rapports</a:t>
          </a:r>
          <a:endParaRPr lang="en-US" sz="1400" b="1" dirty="0"/>
        </a:p>
      </dgm:t>
    </dgm:pt>
    <dgm:pt modelId="{03807909-C1CB-4386-882E-A9626D99166A}" type="parTrans" cxnId="{1FAF501D-0F74-4B64-9D9B-3C019CA9CED5}">
      <dgm:prSet/>
      <dgm:spPr/>
      <dgm:t>
        <a:bodyPr/>
        <a:lstStyle/>
        <a:p>
          <a:endParaRPr lang="en-US"/>
        </a:p>
      </dgm:t>
    </dgm:pt>
    <dgm:pt modelId="{F3A65507-53F6-453B-A0CB-A51D63B0A67E}" type="sibTrans" cxnId="{1FAF501D-0F74-4B64-9D9B-3C019CA9CED5}">
      <dgm:prSet/>
      <dgm:spPr/>
      <dgm:t>
        <a:bodyPr/>
        <a:lstStyle/>
        <a:p>
          <a:endParaRPr lang="en-US"/>
        </a:p>
      </dgm:t>
    </dgm:pt>
    <dgm:pt modelId="{8A42FDDC-6AE0-4DAB-8A7A-9D12D084D76D}" type="pres">
      <dgm:prSet presAssocID="{D7EE11F6-436F-4E67-896F-7C6900D4661E}" presName="cycle" presStyleCnt="0">
        <dgm:presLayoutVars>
          <dgm:dir/>
          <dgm:resizeHandles val="exact"/>
        </dgm:presLayoutVars>
      </dgm:prSet>
      <dgm:spPr/>
    </dgm:pt>
    <dgm:pt modelId="{A325247B-6BFE-43D7-938B-AC013CC6628C}" type="pres">
      <dgm:prSet presAssocID="{1CA77EBA-CABF-4DE8-B5FD-B7B5B42311BB}" presName="node" presStyleLbl="node1" presStyleIdx="0" presStyleCnt="5">
        <dgm:presLayoutVars>
          <dgm:bulletEnabled val="1"/>
        </dgm:presLayoutVars>
      </dgm:prSet>
      <dgm:spPr/>
    </dgm:pt>
    <dgm:pt modelId="{1640ECCF-D4EB-41CF-A934-C85DD1AAE308}" type="pres">
      <dgm:prSet presAssocID="{53E45464-2FCB-4EE5-BBCE-A5E041D97ACD}" presName="sibTrans" presStyleLbl="sibTrans2D1" presStyleIdx="0" presStyleCnt="5"/>
      <dgm:spPr/>
    </dgm:pt>
    <dgm:pt modelId="{A95B596E-6A27-4D63-A5D6-D11D8F9AF8B3}" type="pres">
      <dgm:prSet presAssocID="{53E45464-2FCB-4EE5-BBCE-A5E041D97ACD}" presName="connectorText" presStyleLbl="sibTrans2D1" presStyleIdx="0" presStyleCnt="5"/>
      <dgm:spPr/>
    </dgm:pt>
    <dgm:pt modelId="{EC896729-E6D9-4159-9EA0-A59F7CC9FCB5}" type="pres">
      <dgm:prSet presAssocID="{DDFD29BF-AE2B-4F94-AC14-7B41289B4DFB}" presName="node" presStyleLbl="node1" presStyleIdx="1" presStyleCnt="5">
        <dgm:presLayoutVars>
          <dgm:bulletEnabled val="1"/>
        </dgm:presLayoutVars>
      </dgm:prSet>
      <dgm:spPr/>
    </dgm:pt>
    <dgm:pt modelId="{2930BAF1-942C-4377-91E8-91010781F7F4}" type="pres">
      <dgm:prSet presAssocID="{87360656-5F7F-4690-92B7-0B086963CC3B}" presName="sibTrans" presStyleLbl="sibTrans2D1" presStyleIdx="1" presStyleCnt="5"/>
      <dgm:spPr/>
    </dgm:pt>
    <dgm:pt modelId="{62CC97D7-53FA-43BB-9DE7-47D9DA0BA6BA}" type="pres">
      <dgm:prSet presAssocID="{87360656-5F7F-4690-92B7-0B086963CC3B}" presName="connectorText" presStyleLbl="sibTrans2D1" presStyleIdx="1" presStyleCnt="5"/>
      <dgm:spPr/>
    </dgm:pt>
    <dgm:pt modelId="{B6B34C33-E42D-4A6E-A1F6-5CDF1C947B96}" type="pres">
      <dgm:prSet presAssocID="{4DF91AC6-6B69-4A17-B12C-468D67EE432F}" presName="node" presStyleLbl="node1" presStyleIdx="2" presStyleCnt="5">
        <dgm:presLayoutVars>
          <dgm:bulletEnabled val="1"/>
        </dgm:presLayoutVars>
      </dgm:prSet>
      <dgm:spPr/>
    </dgm:pt>
    <dgm:pt modelId="{773CA59E-9AE9-4B30-8EB7-A11BFE162733}" type="pres">
      <dgm:prSet presAssocID="{64BCA205-926C-42AF-961A-20BF29DBB884}" presName="sibTrans" presStyleLbl="sibTrans2D1" presStyleIdx="2" presStyleCnt="5"/>
      <dgm:spPr/>
    </dgm:pt>
    <dgm:pt modelId="{9A0B7A77-860F-46C5-BCD0-FE3AC617A688}" type="pres">
      <dgm:prSet presAssocID="{64BCA205-926C-42AF-961A-20BF29DBB884}" presName="connectorText" presStyleLbl="sibTrans2D1" presStyleIdx="2" presStyleCnt="5"/>
      <dgm:spPr/>
    </dgm:pt>
    <dgm:pt modelId="{1F9B88D1-02DD-4969-AA1E-5895479AF538}" type="pres">
      <dgm:prSet presAssocID="{5E1058E6-F1FE-4775-BFA7-6436E8AC555F}" presName="node" presStyleLbl="node1" presStyleIdx="3" presStyleCnt="5">
        <dgm:presLayoutVars>
          <dgm:bulletEnabled val="1"/>
        </dgm:presLayoutVars>
      </dgm:prSet>
      <dgm:spPr/>
    </dgm:pt>
    <dgm:pt modelId="{45BFC003-E05D-45D9-A707-750ECA8E2060}" type="pres">
      <dgm:prSet presAssocID="{333D9343-1F5A-4A1A-A574-66B0595185BB}" presName="sibTrans" presStyleLbl="sibTrans2D1" presStyleIdx="3" presStyleCnt="5"/>
      <dgm:spPr/>
    </dgm:pt>
    <dgm:pt modelId="{2ED59EB0-200D-4B7D-BB15-A165D8664779}" type="pres">
      <dgm:prSet presAssocID="{333D9343-1F5A-4A1A-A574-66B0595185BB}" presName="connectorText" presStyleLbl="sibTrans2D1" presStyleIdx="3" presStyleCnt="5"/>
      <dgm:spPr/>
    </dgm:pt>
    <dgm:pt modelId="{3C3625AE-AD27-43E8-9C06-6B103B0A7743}" type="pres">
      <dgm:prSet presAssocID="{1F93CB0B-7F19-4982-9271-678F97D49C2E}" presName="node" presStyleLbl="node1" presStyleIdx="4" presStyleCnt="5">
        <dgm:presLayoutVars>
          <dgm:bulletEnabled val="1"/>
        </dgm:presLayoutVars>
      </dgm:prSet>
      <dgm:spPr/>
    </dgm:pt>
    <dgm:pt modelId="{DC0A17E5-C8A4-457D-9197-4137716C20D9}" type="pres">
      <dgm:prSet presAssocID="{F3A65507-53F6-453B-A0CB-A51D63B0A67E}" presName="sibTrans" presStyleLbl="sibTrans2D1" presStyleIdx="4" presStyleCnt="5"/>
      <dgm:spPr/>
    </dgm:pt>
    <dgm:pt modelId="{11DEEACC-E6C6-40DD-99FC-28D61F937AD3}" type="pres">
      <dgm:prSet presAssocID="{F3A65507-53F6-453B-A0CB-A51D63B0A67E}" presName="connectorText" presStyleLbl="sibTrans2D1" presStyleIdx="4" presStyleCnt="5"/>
      <dgm:spPr/>
    </dgm:pt>
  </dgm:ptLst>
  <dgm:cxnLst>
    <dgm:cxn modelId="{B055E10B-8FB0-4A15-970C-5ABBF7A6B7AB}" type="presOf" srcId="{64BCA205-926C-42AF-961A-20BF29DBB884}" destId="{9A0B7A77-860F-46C5-BCD0-FE3AC617A688}" srcOrd="1" destOrd="0" presId="urn:microsoft.com/office/officeart/2005/8/layout/cycle2"/>
    <dgm:cxn modelId="{F2C92D0E-AE5A-426E-A670-77951920D831}" srcId="{D7EE11F6-436F-4E67-896F-7C6900D4661E}" destId="{DDFD29BF-AE2B-4F94-AC14-7B41289B4DFB}" srcOrd="1" destOrd="0" parTransId="{30568DE8-A7A3-4C40-8C1D-FA11E7787718}" sibTransId="{87360656-5F7F-4690-92B7-0B086963CC3B}"/>
    <dgm:cxn modelId="{B379B413-3F31-4576-83E7-8BAC71B5DD95}" srcId="{D7EE11F6-436F-4E67-896F-7C6900D4661E}" destId="{1CA77EBA-CABF-4DE8-B5FD-B7B5B42311BB}" srcOrd="0" destOrd="0" parTransId="{F736CE0F-FD96-4925-880C-D29F7E051ABC}" sibTransId="{53E45464-2FCB-4EE5-BBCE-A5E041D97ACD}"/>
    <dgm:cxn modelId="{6A3A1515-FEC7-4DDC-BEAC-B530FE8F4F28}" type="presOf" srcId="{333D9343-1F5A-4A1A-A574-66B0595185BB}" destId="{45BFC003-E05D-45D9-A707-750ECA8E2060}" srcOrd="0" destOrd="0" presId="urn:microsoft.com/office/officeart/2005/8/layout/cycle2"/>
    <dgm:cxn modelId="{8779491B-7DF0-448A-A6A2-F52A02140AFF}" type="presOf" srcId="{64BCA205-926C-42AF-961A-20BF29DBB884}" destId="{773CA59E-9AE9-4B30-8EB7-A11BFE162733}" srcOrd="0" destOrd="0" presId="urn:microsoft.com/office/officeart/2005/8/layout/cycle2"/>
    <dgm:cxn modelId="{CABFD11C-3638-4A3C-A14D-5648964F7131}" type="presOf" srcId="{F3A65507-53F6-453B-A0CB-A51D63B0A67E}" destId="{DC0A17E5-C8A4-457D-9197-4137716C20D9}" srcOrd="0" destOrd="0" presId="urn:microsoft.com/office/officeart/2005/8/layout/cycle2"/>
    <dgm:cxn modelId="{1FAF501D-0F74-4B64-9D9B-3C019CA9CED5}" srcId="{D7EE11F6-436F-4E67-896F-7C6900D4661E}" destId="{1F93CB0B-7F19-4982-9271-678F97D49C2E}" srcOrd="4" destOrd="0" parTransId="{03807909-C1CB-4386-882E-A9626D99166A}" sibTransId="{F3A65507-53F6-453B-A0CB-A51D63B0A67E}"/>
    <dgm:cxn modelId="{944CB824-2453-438C-9DAF-F6E2C50C1A6C}" type="presOf" srcId="{87360656-5F7F-4690-92B7-0B086963CC3B}" destId="{2930BAF1-942C-4377-91E8-91010781F7F4}" srcOrd="0" destOrd="0" presId="urn:microsoft.com/office/officeart/2005/8/layout/cycle2"/>
    <dgm:cxn modelId="{3884472D-7FDE-4137-A9A1-B3B2D1A6BFDA}" type="presOf" srcId="{53E45464-2FCB-4EE5-BBCE-A5E041D97ACD}" destId="{A95B596E-6A27-4D63-A5D6-D11D8F9AF8B3}" srcOrd="1" destOrd="0" presId="urn:microsoft.com/office/officeart/2005/8/layout/cycle2"/>
    <dgm:cxn modelId="{10AE965D-F70F-430E-AED5-E90F29360530}" type="presOf" srcId="{5E1058E6-F1FE-4775-BFA7-6436E8AC555F}" destId="{1F9B88D1-02DD-4969-AA1E-5895479AF538}" srcOrd="0" destOrd="0" presId="urn:microsoft.com/office/officeart/2005/8/layout/cycle2"/>
    <dgm:cxn modelId="{D0BE067D-12F9-46F0-9123-F0519F54F823}" type="presOf" srcId="{4DF91AC6-6B69-4A17-B12C-468D67EE432F}" destId="{B6B34C33-E42D-4A6E-A1F6-5CDF1C947B96}" srcOrd="0" destOrd="0" presId="urn:microsoft.com/office/officeart/2005/8/layout/cycle2"/>
    <dgm:cxn modelId="{DB305282-F0CF-4B6B-9153-B436EC429D02}" type="presOf" srcId="{D7EE11F6-436F-4E67-896F-7C6900D4661E}" destId="{8A42FDDC-6AE0-4DAB-8A7A-9D12D084D76D}" srcOrd="0" destOrd="0" presId="urn:microsoft.com/office/officeart/2005/8/layout/cycle2"/>
    <dgm:cxn modelId="{692CBC82-A5CB-4C9A-A671-CE1283EF8701}" type="presOf" srcId="{53E45464-2FCB-4EE5-BBCE-A5E041D97ACD}" destId="{1640ECCF-D4EB-41CF-A934-C85DD1AAE308}" srcOrd="0" destOrd="0" presId="urn:microsoft.com/office/officeart/2005/8/layout/cycle2"/>
    <dgm:cxn modelId="{7EB12A8F-50DF-4ED8-8333-5F493BABEE8E}" type="presOf" srcId="{1F93CB0B-7F19-4982-9271-678F97D49C2E}" destId="{3C3625AE-AD27-43E8-9C06-6B103B0A7743}" srcOrd="0" destOrd="0" presId="urn:microsoft.com/office/officeart/2005/8/layout/cycle2"/>
    <dgm:cxn modelId="{B1D2BE98-53E3-493D-91DE-8B393A092291}" srcId="{D7EE11F6-436F-4E67-896F-7C6900D4661E}" destId="{5E1058E6-F1FE-4775-BFA7-6436E8AC555F}" srcOrd="3" destOrd="0" parTransId="{B5346AC1-8B39-4424-A169-63A45A9AEDB6}" sibTransId="{333D9343-1F5A-4A1A-A574-66B0595185BB}"/>
    <dgm:cxn modelId="{C9571CAC-486D-48C2-9CD5-D964ABCFC96A}" type="presOf" srcId="{333D9343-1F5A-4A1A-A574-66B0595185BB}" destId="{2ED59EB0-200D-4B7D-BB15-A165D8664779}" srcOrd="1" destOrd="0" presId="urn:microsoft.com/office/officeart/2005/8/layout/cycle2"/>
    <dgm:cxn modelId="{021138B0-E503-4AD8-BC4D-3259215FD235}" type="presOf" srcId="{F3A65507-53F6-453B-A0CB-A51D63B0A67E}" destId="{11DEEACC-E6C6-40DD-99FC-28D61F937AD3}" srcOrd="1" destOrd="0" presId="urn:microsoft.com/office/officeart/2005/8/layout/cycle2"/>
    <dgm:cxn modelId="{1E0512C0-2B66-4F3F-9D80-765CA6E40517}" type="presOf" srcId="{1CA77EBA-CABF-4DE8-B5FD-B7B5B42311BB}" destId="{A325247B-6BFE-43D7-938B-AC013CC6628C}" srcOrd="0" destOrd="0" presId="urn:microsoft.com/office/officeart/2005/8/layout/cycle2"/>
    <dgm:cxn modelId="{A3EE43F0-A3A0-457D-9DE5-2720F33F9C9A}" type="presOf" srcId="{DDFD29BF-AE2B-4F94-AC14-7B41289B4DFB}" destId="{EC896729-E6D9-4159-9EA0-A59F7CC9FCB5}" srcOrd="0" destOrd="0" presId="urn:microsoft.com/office/officeart/2005/8/layout/cycle2"/>
    <dgm:cxn modelId="{E02B25F2-D7FF-49C3-807A-79523E462806}" type="presOf" srcId="{87360656-5F7F-4690-92B7-0B086963CC3B}" destId="{62CC97D7-53FA-43BB-9DE7-47D9DA0BA6BA}" srcOrd="1" destOrd="0" presId="urn:microsoft.com/office/officeart/2005/8/layout/cycle2"/>
    <dgm:cxn modelId="{C4E193F8-DDD1-407D-910A-0FAF68409696}" srcId="{D7EE11F6-436F-4E67-896F-7C6900D4661E}" destId="{4DF91AC6-6B69-4A17-B12C-468D67EE432F}" srcOrd="2" destOrd="0" parTransId="{2E9C3455-16C1-4F00-A35C-1EE832E93D5D}" sibTransId="{64BCA205-926C-42AF-961A-20BF29DBB884}"/>
    <dgm:cxn modelId="{00BF90D5-7D0D-4D47-8D8F-E4EA22F5AE7D}" type="presParOf" srcId="{8A42FDDC-6AE0-4DAB-8A7A-9D12D084D76D}" destId="{A325247B-6BFE-43D7-938B-AC013CC6628C}" srcOrd="0" destOrd="0" presId="urn:microsoft.com/office/officeart/2005/8/layout/cycle2"/>
    <dgm:cxn modelId="{B7A54B09-CD65-46DD-85E0-B459DA3CCADC}" type="presParOf" srcId="{8A42FDDC-6AE0-4DAB-8A7A-9D12D084D76D}" destId="{1640ECCF-D4EB-41CF-A934-C85DD1AAE308}" srcOrd="1" destOrd="0" presId="urn:microsoft.com/office/officeart/2005/8/layout/cycle2"/>
    <dgm:cxn modelId="{E28720E6-60CA-453F-8152-83F8E52462C0}" type="presParOf" srcId="{1640ECCF-D4EB-41CF-A934-C85DD1AAE308}" destId="{A95B596E-6A27-4D63-A5D6-D11D8F9AF8B3}" srcOrd="0" destOrd="0" presId="urn:microsoft.com/office/officeart/2005/8/layout/cycle2"/>
    <dgm:cxn modelId="{19962C1B-814A-4957-80F7-0CABC1D1FE3B}" type="presParOf" srcId="{8A42FDDC-6AE0-4DAB-8A7A-9D12D084D76D}" destId="{EC896729-E6D9-4159-9EA0-A59F7CC9FCB5}" srcOrd="2" destOrd="0" presId="urn:microsoft.com/office/officeart/2005/8/layout/cycle2"/>
    <dgm:cxn modelId="{7F66C6B4-D001-4FF7-8CB2-E93579F1D38C}" type="presParOf" srcId="{8A42FDDC-6AE0-4DAB-8A7A-9D12D084D76D}" destId="{2930BAF1-942C-4377-91E8-91010781F7F4}" srcOrd="3" destOrd="0" presId="urn:microsoft.com/office/officeart/2005/8/layout/cycle2"/>
    <dgm:cxn modelId="{CF75DCC0-7B77-4FC6-8417-0E354F1EE5AF}" type="presParOf" srcId="{2930BAF1-942C-4377-91E8-91010781F7F4}" destId="{62CC97D7-53FA-43BB-9DE7-47D9DA0BA6BA}" srcOrd="0" destOrd="0" presId="urn:microsoft.com/office/officeart/2005/8/layout/cycle2"/>
    <dgm:cxn modelId="{2F37EAD6-56DE-45FC-88FC-B03A06C29EC7}" type="presParOf" srcId="{8A42FDDC-6AE0-4DAB-8A7A-9D12D084D76D}" destId="{B6B34C33-E42D-4A6E-A1F6-5CDF1C947B96}" srcOrd="4" destOrd="0" presId="urn:microsoft.com/office/officeart/2005/8/layout/cycle2"/>
    <dgm:cxn modelId="{C6E3C31B-AF72-4EEB-AF35-C56764D07E39}" type="presParOf" srcId="{8A42FDDC-6AE0-4DAB-8A7A-9D12D084D76D}" destId="{773CA59E-9AE9-4B30-8EB7-A11BFE162733}" srcOrd="5" destOrd="0" presId="urn:microsoft.com/office/officeart/2005/8/layout/cycle2"/>
    <dgm:cxn modelId="{6B79AB92-AE5C-47C5-8BB1-C825F70FD6CB}" type="presParOf" srcId="{773CA59E-9AE9-4B30-8EB7-A11BFE162733}" destId="{9A0B7A77-860F-46C5-BCD0-FE3AC617A688}" srcOrd="0" destOrd="0" presId="urn:microsoft.com/office/officeart/2005/8/layout/cycle2"/>
    <dgm:cxn modelId="{7E7D2C9B-A180-4027-B956-01C59EA6B2C3}" type="presParOf" srcId="{8A42FDDC-6AE0-4DAB-8A7A-9D12D084D76D}" destId="{1F9B88D1-02DD-4969-AA1E-5895479AF538}" srcOrd="6" destOrd="0" presId="urn:microsoft.com/office/officeart/2005/8/layout/cycle2"/>
    <dgm:cxn modelId="{7E2B0194-22DC-4628-B3C6-BA25B74C1A10}" type="presParOf" srcId="{8A42FDDC-6AE0-4DAB-8A7A-9D12D084D76D}" destId="{45BFC003-E05D-45D9-A707-750ECA8E2060}" srcOrd="7" destOrd="0" presId="urn:microsoft.com/office/officeart/2005/8/layout/cycle2"/>
    <dgm:cxn modelId="{6CB09061-386A-444E-9CAC-B0F483F9337C}" type="presParOf" srcId="{45BFC003-E05D-45D9-A707-750ECA8E2060}" destId="{2ED59EB0-200D-4B7D-BB15-A165D8664779}" srcOrd="0" destOrd="0" presId="urn:microsoft.com/office/officeart/2005/8/layout/cycle2"/>
    <dgm:cxn modelId="{EF8D805D-6A88-4F6A-B3C6-B7B74AE5E5C5}" type="presParOf" srcId="{8A42FDDC-6AE0-4DAB-8A7A-9D12D084D76D}" destId="{3C3625AE-AD27-43E8-9C06-6B103B0A7743}" srcOrd="8" destOrd="0" presId="urn:microsoft.com/office/officeart/2005/8/layout/cycle2"/>
    <dgm:cxn modelId="{E88B9398-BAB5-4E87-8D1C-AE45F9C6ADB7}" type="presParOf" srcId="{8A42FDDC-6AE0-4DAB-8A7A-9D12D084D76D}" destId="{DC0A17E5-C8A4-457D-9197-4137716C20D9}" srcOrd="9" destOrd="0" presId="urn:microsoft.com/office/officeart/2005/8/layout/cycle2"/>
    <dgm:cxn modelId="{890141C0-904A-4EE8-806A-62BFBE3802A6}" type="presParOf" srcId="{DC0A17E5-C8A4-457D-9197-4137716C20D9}" destId="{11DEEACC-E6C6-40DD-99FC-28D61F937AD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92498E-3D2F-495D-9B01-8533B009F28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420A1C5-3027-4639-9B73-AD03DB0C8A32}">
      <dgm:prSet phldrT="[Text]"/>
      <dgm:spPr/>
      <dgm:t>
        <a:bodyPr/>
        <a:lstStyle/>
        <a:p>
          <a:r>
            <a:rPr lang="fr-FR" dirty="0"/>
            <a:t>Agriculture, foresterie et utilisation des terres</a:t>
          </a:r>
          <a:endParaRPr lang="en-US" dirty="0"/>
        </a:p>
      </dgm:t>
    </dgm:pt>
    <dgm:pt modelId="{094A1CC1-3C81-4E72-8150-BA7C60CA0523}" type="parTrans" cxnId="{D80BFE73-CE75-4C19-B84C-F51D17DFC496}">
      <dgm:prSet/>
      <dgm:spPr/>
      <dgm:t>
        <a:bodyPr/>
        <a:lstStyle/>
        <a:p>
          <a:endParaRPr lang="en-US"/>
        </a:p>
      </dgm:t>
    </dgm:pt>
    <dgm:pt modelId="{E1522379-C355-43E2-961F-501B53C7D783}" type="sibTrans" cxnId="{D80BFE73-CE75-4C19-B84C-F51D17DFC496}">
      <dgm:prSet/>
      <dgm:spPr/>
      <dgm:t>
        <a:bodyPr/>
        <a:lstStyle/>
        <a:p>
          <a:endParaRPr lang="en-US"/>
        </a:p>
      </dgm:t>
    </dgm:pt>
    <dgm:pt modelId="{038BD2EA-DE78-4CF0-9B92-263798A60C9A}">
      <dgm:prSet phldrT="[Text]"/>
      <dgm:spPr/>
      <dgm:t>
        <a:bodyPr/>
        <a:lstStyle/>
        <a:p>
          <a:r>
            <a:rPr lang="en-ZA" dirty="0" err="1"/>
            <a:t>Sécurité</a:t>
          </a:r>
          <a:r>
            <a:rPr lang="en-ZA" dirty="0"/>
            <a:t> </a:t>
          </a:r>
          <a:r>
            <a:rPr lang="en-ZA" dirty="0" err="1"/>
            <a:t>alimentaire</a:t>
          </a:r>
          <a:r>
            <a:rPr lang="en-ZA" dirty="0"/>
            <a:t> et la </a:t>
          </a:r>
          <a:r>
            <a:rPr lang="en-ZA" dirty="0" err="1"/>
            <a:t>santé</a:t>
          </a:r>
          <a:endParaRPr lang="en-US" dirty="0"/>
        </a:p>
      </dgm:t>
    </dgm:pt>
    <dgm:pt modelId="{6BEE408D-C06F-4E90-9995-A53745E36C00}" type="parTrans" cxnId="{D6B3F29C-096A-46FE-B090-2FF0081022F6}">
      <dgm:prSet/>
      <dgm:spPr/>
      <dgm:t>
        <a:bodyPr/>
        <a:lstStyle/>
        <a:p>
          <a:endParaRPr lang="en-US"/>
        </a:p>
      </dgm:t>
    </dgm:pt>
    <dgm:pt modelId="{1294D1DD-4AA5-498A-8263-E39DCD816856}" type="sibTrans" cxnId="{D6B3F29C-096A-46FE-B090-2FF0081022F6}">
      <dgm:prSet/>
      <dgm:spPr/>
      <dgm:t>
        <a:bodyPr/>
        <a:lstStyle/>
        <a:p>
          <a:endParaRPr lang="en-US"/>
        </a:p>
      </dgm:t>
    </dgm:pt>
    <dgm:pt modelId="{539A795A-B363-4464-836E-3504D69F946A}">
      <dgm:prSet phldrT="[Text]"/>
      <dgm:spPr/>
      <dgm:t>
        <a:bodyPr/>
        <a:lstStyle/>
        <a:p>
          <a:r>
            <a:rPr lang="en-ZA" dirty="0" err="1"/>
            <a:t>Énergie</a:t>
          </a:r>
          <a:r>
            <a:rPr lang="en-ZA" dirty="0"/>
            <a:t> et les transports</a:t>
          </a:r>
          <a:endParaRPr lang="en-US" dirty="0"/>
        </a:p>
      </dgm:t>
    </dgm:pt>
    <dgm:pt modelId="{02DD31CB-E919-49E4-9B7F-A76FC8D89025}" type="parTrans" cxnId="{3383577C-C068-413F-AE2F-817B7241B0DE}">
      <dgm:prSet/>
      <dgm:spPr/>
      <dgm:t>
        <a:bodyPr/>
        <a:lstStyle/>
        <a:p>
          <a:endParaRPr lang="en-US"/>
        </a:p>
      </dgm:t>
    </dgm:pt>
    <dgm:pt modelId="{F6C7924A-F594-4A53-BE97-43C7ED247A9D}" type="sibTrans" cxnId="{3383577C-C068-413F-AE2F-817B7241B0DE}">
      <dgm:prSet/>
      <dgm:spPr/>
      <dgm:t>
        <a:bodyPr/>
        <a:lstStyle/>
        <a:p>
          <a:endParaRPr lang="en-US"/>
        </a:p>
      </dgm:t>
    </dgm:pt>
    <dgm:pt modelId="{ABB789DF-F775-4D2B-B606-9707F2233AE1}">
      <dgm:prSet phldrT="[Text]"/>
      <dgm:spPr/>
      <dgm:t>
        <a:bodyPr/>
        <a:lstStyle/>
        <a:p>
          <a:r>
            <a:rPr lang="en-ZA" dirty="0"/>
            <a:t>La gestion des </a:t>
          </a:r>
          <a:r>
            <a:rPr lang="en-ZA" dirty="0" err="1"/>
            <a:t>déchets</a:t>
          </a:r>
          <a:endParaRPr lang="en-US" dirty="0"/>
        </a:p>
      </dgm:t>
    </dgm:pt>
    <dgm:pt modelId="{6AF772E2-D43E-4702-9420-6C957C61F58D}" type="parTrans" cxnId="{D6FD230C-224C-410A-B04E-3021FB377A0D}">
      <dgm:prSet/>
      <dgm:spPr/>
      <dgm:t>
        <a:bodyPr/>
        <a:lstStyle/>
        <a:p>
          <a:endParaRPr lang="en-US"/>
        </a:p>
      </dgm:t>
    </dgm:pt>
    <dgm:pt modelId="{A57377C1-E4F3-48BA-B449-A023B682B5C2}" type="sibTrans" cxnId="{D6FD230C-224C-410A-B04E-3021FB377A0D}">
      <dgm:prSet/>
      <dgm:spPr/>
      <dgm:t>
        <a:bodyPr/>
        <a:lstStyle/>
        <a:p>
          <a:endParaRPr lang="en-US"/>
        </a:p>
      </dgm:t>
    </dgm:pt>
    <dgm:pt modelId="{DD80D4BB-3F6B-4C5D-AB80-ACB2921D32EF}">
      <dgm:prSet phldrT="[Text]"/>
      <dgm:spPr/>
      <dgm:t>
        <a:bodyPr/>
        <a:lstStyle/>
        <a:p>
          <a:r>
            <a:rPr lang="en-ZA" dirty="0" err="1"/>
            <a:t>Eau</a:t>
          </a:r>
          <a:r>
            <a:rPr lang="en-ZA" dirty="0"/>
            <a:t> et </a:t>
          </a:r>
          <a:r>
            <a:rPr lang="en-ZA" dirty="0" err="1"/>
            <a:t>assainissement</a:t>
          </a:r>
          <a:endParaRPr lang="en-US" dirty="0"/>
        </a:p>
      </dgm:t>
    </dgm:pt>
    <dgm:pt modelId="{FBA6321A-4505-4537-B177-2A641488C27F}" type="parTrans" cxnId="{2BECC8F1-8C3A-4EE3-A56D-3FE10D837826}">
      <dgm:prSet/>
      <dgm:spPr/>
      <dgm:t>
        <a:bodyPr/>
        <a:lstStyle/>
        <a:p>
          <a:endParaRPr lang="en-US"/>
        </a:p>
      </dgm:t>
    </dgm:pt>
    <dgm:pt modelId="{D0483F39-4821-492A-8BDB-7DD98C35DCCF}" type="sibTrans" cxnId="{2BECC8F1-8C3A-4EE3-A56D-3FE10D837826}">
      <dgm:prSet/>
      <dgm:spPr/>
      <dgm:t>
        <a:bodyPr/>
        <a:lstStyle/>
        <a:p>
          <a:endParaRPr lang="en-US"/>
        </a:p>
      </dgm:t>
    </dgm:pt>
    <dgm:pt modelId="{3D3F40C0-22E9-4624-9AB2-EA2CFA0B0001}" type="pres">
      <dgm:prSet presAssocID="{B992498E-3D2F-495D-9B01-8533B009F28E}" presName="diagram" presStyleCnt="0">
        <dgm:presLayoutVars>
          <dgm:dir/>
          <dgm:resizeHandles val="exact"/>
        </dgm:presLayoutVars>
      </dgm:prSet>
      <dgm:spPr/>
    </dgm:pt>
    <dgm:pt modelId="{96799A9F-69F9-4208-A351-1C4ACCD67CF8}" type="pres">
      <dgm:prSet presAssocID="{8420A1C5-3027-4639-9B73-AD03DB0C8A32}" presName="node" presStyleLbl="node1" presStyleIdx="0" presStyleCnt="5" custScaleX="97594" custScaleY="97814">
        <dgm:presLayoutVars>
          <dgm:bulletEnabled val="1"/>
        </dgm:presLayoutVars>
      </dgm:prSet>
      <dgm:spPr/>
    </dgm:pt>
    <dgm:pt modelId="{132E06CD-8B69-4B57-B0DE-957A0A908902}" type="pres">
      <dgm:prSet presAssocID="{E1522379-C355-43E2-961F-501B53C7D783}" presName="sibTrans" presStyleCnt="0"/>
      <dgm:spPr/>
    </dgm:pt>
    <dgm:pt modelId="{B7CEB79B-6912-4E3F-B260-19438BC05ED2}" type="pres">
      <dgm:prSet presAssocID="{038BD2EA-DE78-4CF0-9B92-263798A60C9A}" presName="node" presStyleLbl="node1" presStyleIdx="1" presStyleCnt="5">
        <dgm:presLayoutVars>
          <dgm:bulletEnabled val="1"/>
        </dgm:presLayoutVars>
      </dgm:prSet>
      <dgm:spPr/>
    </dgm:pt>
    <dgm:pt modelId="{6F9E8842-4BF4-4876-9E91-898C5402614E}" type="pres">
      <dgm:prSet presAssocID="{1294D1DD-4AA5-498A-8263-E39DCD816856}" presName="sibTrans" presStyleCnt="0"/>
      <dgm:spPr/>
    </dgm:pt>
    <dgm:pt modelId="{53E6FDDE-3A4E-4234-868D-8AAE641BCC16}" type="pres">
      <dgm:prSet presAssocID="{539A795A-B363-4464-836E-3504D69F946A}" presName="node" presStyleLbl="node1" presStyleIdx="2" presStyleCnt="5">
        <dgm:presLayoutVars>
          <dgm:bulletEnabled val="1"/>
        </dgm:presLayoutVars>
      </dgm:prSet>
      <dgm:spPr/>
    </dgm:pt>
    <dgm:pt modelId="{E85266AA-7602-4E06-9571-2B6BDF804754}" type="pres">
      <dgm:prSet presAssocID="{F6C7924A-F594-4A53-BE97-43C7ED247A9D}" presName="sibTrans" presStyleCnt="0"/>
      <dgm:spPr/>
    </dgm:pt>
    <dgm:pt modelId="{B01FB822-EEDA-477E-AA6E-4CE2F5A529CC}" type="pres">
      <dgm:prSet presAssocID="{ABB789DF-F775-4D2B-B606-9707F2233AE1}" presName="node" presStyleLbl="node1" presStyleIdx="3" presStyleCnt="5">
        <dgm:presLayoutVars>
          <dgm:bulletEnabled val="1"/>
        </dgm:presLayoutVars>
      </dgm:prSet>
      <dgm:spPr/>
    </dgm:pt>
    <dgm:pt modelId="{2D6EAD10-B3B0-47D8-A08B-180F74A0B78A}" type="pres">
      <dgm:prSet presAssocID="{A57377C1-E4F3-48BA-B449-A023B682B5C2}" presName="sibTrans" presStyleCnt="0"/>
      <dgm:spPr/>
    </dgm:pt>
    <dgm:pt modelId="{F225E2F2-D15C-4A73-AAF0-6B47A9F7FA14}" type="pres">
      <dgm:prSet presAssocID="{DD80D4BB-3F6B-4C5D-AB80-ACB2921D32EF}" presName="node" presStyleLbl="node1" presStyleIdx="4" presStyleCnt="5">
        <dgm:presLayoutVars>
          <dgm:bulletEnabled val="1"/>
        </dgm:presLayoutVars>
      </dgm:prSet>
      <dgm:spPr/>
    </dgm:pt>
  </dgm:ptLst>
  <dgm:cxnLst>
    <dgm:cxn modelId="{D6FD230C-224C-410A-B04E-3021FB377A0D}" srcId="{B992498E-3D2F-495D-9B01-8533B009F28E}" destId="{ABB789DF-F775-4D2B-B606-9707F2233AE1}" srcOrd="3" destOrd="0" parTransId="{6AF772E2-D43E-4702-9420-6C957C61F58D}" sibTransId="{A57377C1-E4F3-48BA-B449-A023B682B5C2}"/>
    <dgm:cxn modelId="{F7A33E33-2BFF-42E5-829E-684F8BF9FE87}" type="presOf" srcId="{8420A1C5-3027-4639-9B73-AD03DB0C8A32}" destId="{96799A9F-69F9-4208-A351-1C4ACCD67CF8}" srcOrd="0" destOrd="0" presId="urn:microsoft.com/office/officeart/2005/8/layout/default"/>
    <dgm:cxn modelId="{D80BFE73-CE75-4C19-B84C-F51D17DFC496}" srcId="{B992498E-3D2F-495D-9B01-8533B009F28E}" destId="{8420A1C5-3027-4639-9B73-AD03DB0C8A32}" srcOrd="0" destOrd="0" parTransId="{094A1CC1-3C81-4E72-8150-BA7C60CA0523}" sibTransId="{E1522379-C355-43E2-961F-501B53C7D783}"/>
    <dgm:cxn modelId="{3383577C-C068-413F-AE2F-817B7241B0DE}" srcId="{B992498E-3D2F-495D-9B01-8533B009F28E}" destId="{539A795A-B363-4464-836E-3504D69F946A}" srcOrd="2" destOrd="0" parTransId="{02DD31CB-E919-49E4-9B7F-A76FC8D89025}" sibTransId="{F6C7924A-F594-4A53-BE97-43C7ED247A9D}"/>
    <dgm:cxn modelId="{0809B48E-41E8-4BEA-9B26-0672A773E30A}" type="presOf" srcId="{B992498E-3D2F-495D-9B01-8533B009F28E}" destId="{3D3F40C0-22E9-4624-9AB2-EA2CFA0B0001}" srcOrd="0" destOrd="0" presId="urn:microsoft.com/office/officeart/2005/8/layout/default"/>
    <dgm:cxn modelId="{D6B3F29C-096A-46FE-B090-2FF0081022F6}" srcId="{B992498E-3D2F-495D-9B01-8533B009F28E}" destId="{038BD2EA-DE78-4CF0-9B92-263798A60C9A}" srcOrd="1" destOrd="0" parTransId="{6BEE408D-C06F-4E90-9995-A53745E36C00}" sibTransId="{1294D1DD-4AA5-498A-8263-E39DCD816856}"/>
    <dgm:cxn modelId="{8D150FA5-B745-45DC-B13E-089423353F17}" type="presOf" srcId="{DD80D4BB-3F6B-4C5D-AB80-ACB2921D32EF}" destId="{F225E2F2-D15C-4A73-AAF0-6B47A9F7FA14}" srcOrd="0" destOrd="0" presId="urn:microsoft.com/office/officeart/2005/8/layout/default"/>
    <dgm:cxn modelId="{6C5532A9-5A78-4344-92F2-71DB34488EF2}" type="presOf" srcId="{539A795A-B363-4464-836E-3504D69F946A}" destId="{53E6FDDE-3A4E-4234-868D-8AAE641BCC16}" srcOrd="0" destOrd="0" presId="urn:microsoft.com/office/officeart/2005/8/layout/default"/>
    <dgm:cxn modelId="{A9624EC5-7530-4C50-8620-BC79142E7713}" type="presOf" srcId="{038BD2EA-DE78-4CF0-9B92-263798A60C9A}" destId="{B7CEB79B-6912-4E3F-B260-19438BC05ED2}" srcOrd="0" destOrd="0" presId="urn:microsoft.com/office/officeart/2005/8/layout/default"/>
    <dgm:cxn modelId="{6701E6C8-DD1B-4717-975F-46DA049A77C0}" type="presOf" srcId="{ABB789DF-F775-4D2B-B606-9707F2233AE1}" destId="{B01FB822-EEDA-477E-AA6E-4CE2F5A529CC}" srcOrd="0" destOrd="0" presId="urn:microsoft.com/office/officeart/2005/8/layout/default"/>
    <dgm:cxn modelId="{2BECC8F1-8C3A-4EE3-A56D-3FE10D837826}" srcId="{B992498E-3D2F-495D-9B01-8533B009F28E}" destId="{DD80D4BB-3F6B-4C5D-AB80-ACB2921D32EF}" srcOrd="4" destOrd="0" parTransId="{FBA6321A-4505-4537-B177-2A641488C27F}" sibTransId="{D0483F39-4821-492A-8BDB-7DD98C35DCCF}"/>
    <dgm:cxn modelId="{ED8CDC93-B205-4EF4-B0D7-DD7945444569}" type="presParOf" srcId="{3D3F40C0-22E9-4624-9AB2-EA2CFA0B0001}" destId="{96799A9F-69F9-4208-A351-1C4ACCD67CF8}" srcOrd="0" destOrd="0" presId="urn:microsoft.com/office/officeart/2005/8/layout/default"/>
    <dgm:cxn modelId="{BED53913-6CAC-4757-8163-054E1CE7163B}" type="presParOf" srcId="{3D3F40C0-22E9-4624-9AB2-EA2CFA0B0001}" destId="{132E06CD-8B69-4B57-B0DE-957A0A908902}" srcOrd="1" destOrd="0" presId="urn:microsoft.com/office/officeart/2005/8/layout/default"/>
    <dgm:cxn modelId="{8DE60D76-1CCF-41EC-8AD7-371991975379}" type="presParOf" srcId="{3D3F40C0-22E9-4624-9AB2-EA2CFA0B0001}" destId="{B7CEB79B-6912-4E3F-B260-19438BC05ED2}" srcOrd="2" destOrd="0" presId="urn:microsoft.com/office/officeart/2005/8/layout/default"/>
    <dgm:cxn modelId="{C2A0E522-A621-4C29-9108-586373145459}" type="presParOf" srcId="{3D3F40C0-22E9-4624-9AB2-EA2CFA0B0001}" destId="{6F9E8842-4BF4-4876-9E91-898C5402614E}" srcOrd="3" destOrd="0" presId="urn:microsoft.com/office/officeart/2005/8/layout/default"/>
    <dgm:cxn modelId="{BDB3CDF9-0B39-4DBC-8436-D314FB2CBBDF}" type="presParOf" srcId="{3D3F40C0-22E9-4624-9AB2-EA2CFA0B0001}" destId="{53E6FDDE-3A4E-4234-868D-8AAE641BCC16}" srcOrd="4" destOrd="0" presId="urn:microsoft.com/office/officeart/2005/8/layout/default"/>
    <dgm:cxn modelId="{26F3713C-6648-4C5D-916A-6AFE672B5BA2}" type="presParOf" srcId="{3D3F40C0-22E9-4624-9AB2-EA2CFA0B0001}" destId="{E85266AA-7602-4E06-9571-2B6BDF804754}" srcOrd="5" destOrd="0" presId="urn:microsoft.com/office/officeart/2005/8/layout/default"/>
    <dgm:cxn modelId="{A0651F5F-CE4E-406B-8C62-B54FECDD4EC9}" type="presParOf" srcId="{3D3F40C0-22E9-4624-9AB2-EA2CFA0B0001}" destId="{B01FB822-EEDA-477E-AA6E-4CE2F5A529CC}" srcOrd="6" destOrd="0" presId="urn:microsoft.com/office/officeart/2005/8/layout/default"/>
    <dgm:cxn modelId="{31BD153D-4A95-4FA4-8C07-52B99E0DF4AF}" type="presParOf" srcId="{3D3F40C0-22E9-4624-9AB2-EA2CFA0B0001}" destId="{2D6EAD10-B3B0-47D8-A08B-180F74A0B78A}" srcOrd="7" destOrd="0" presId="urn:microsoft.com/office/officeart/2005/8/layout/default"/>
    <dgm:cxn modelId="{C51EB28C-9C8F-43A2-AEB7-4CCD78192CB3}" type="presParOf" srcId="{3D3F40C0-22E9-4624-9AB2-EA2CFA0B0001}" destId="{F225E2F2-D15C-4A73-AAF0-6B47A9F7FA14}"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5247B-6BFE-43D7-938B-AC013CC6628C}">
      <dsp:nvSpPr>
        <dsp:cNvPr id="0" name=""/>
        <dsp:cNvSpPr/>
      </dsp:nvSpPr>
      <dsp:spPr>
        <a:xfrm>
          <a:off x="3840270" y="1277"/>
          <a:ext cx="1696357" cy="1696357"/>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l" defTabSz="488950">
            <a:lnSpc>
              <a:spcPct val="90000"/>
            </a:lnSpc>
            <a:spcBef>
              <a:spcPct val="0"/>
            </a:spcBef>
            <a:spcAft>
              <a:spcPct val="35000"/>
            </a:spcAft>
            <a:buNone/>
          </a:pPr>
          <a:r>
            <a:rPr lang="fr-FR" sz="1100" b="1" kern="1200" dirty="0"/>
            <a:t>Renforcement des capacités, partage de connaissances et communication</a:t>
          </a:r>
          <a:endParaRPr lang="en-US" sz="1100" b="1" kern="1200" dirty="0"/>
        </a:p>
      </dsp:txBody>
      <dsp:txXfrm>
        <a:off x="4088696" y="249703"/>
        <a:ext cx="1199505" cy="1199505"/>
      </dsp:txXfrm>
    </dsp:sp>
    <dsp:sp modelId="{1640ECCF-D4EB-41CF-A934-C85DD1AAE308}">
      <dsp:nvSpPr>
        <dsp:cNvPr id="0" name=""/>
        <dsp:cNvSpPr/>
      </dsp:nvSpPr>
      <dsp:spPr>
        <a:xfrm rot="2160000">
          <a:off x="5482946" y="1304145"/>
          <a:ext cx="450663" cy="57252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495856" y="1378915"/>
        <a:ext cx="315464" cy="343512"/>
      </dsp:txXfrm>
    </dsp:sp>
    <dsp:sp modelId="{EC896729-E6D9-4159-9EA0-A59F7CC9FCB5}">
      <dsp:nvSpPr>
        <dsp:cNvPr id="0" name=""/>
        <dsp:cNvSpPr/>
      </dsp:nvSpPr>
      <dsp:spPr>
        <a:xfrm>
          <a:off x="5900565" y="1498169"/>
          <a:ext cx="1696357" cy="1696357"/>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t>Équilibre entre les sexes, participation et leadership des femmes</a:t>
          </a:r>
          <a:endParaRPr lang="en-US" sz="1400" b="1" kern="1200" dirty="0"/>
        </a:p>
      </dsp:txBody>
      <dsp:txXfrm>
        <a:off x="6148991" y="1746595"/>
        <a:ext cx="1199505" cy="1199505"/>
      </dsp:txXfrm>
    </dsp:sp>
    <dsp:sp modelId="{2930BAF1-942C-4377-91E8-91010781F7F4}">
      <dsp:nvSpPr>
        <dsp:cNvPr id="0" name=""/>
        <dsp:cNvSpPr/>
      </dsp:nvSpPr>
      <dsp:spPr>
        <a:xfrm rot="6480000">
          <a:off x="6133873" y="3258969"/>
          <a:ext cx="450663" cy="57252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10800000">
        <a:off x="6222362" y="3309182"/>
        <a:ext cx="315464" cy="343512"/>
      </dsp:txXfrm>
    </dsp:sp>
    <dsp:sp modelId="{B6B34C33-E42D-4A6E-A1F6-5CDF1C947B96}">
      <dsp:nvSpPr>
        <dsp:cNvPr id="0" name=""/>
        <dsp:cNvSpPr/>
      </dsp:nvSpPr>
      <dsp:spPr>
        <a:xfrm>
          <a:off x="5113602" y="3920192"/>
          <a:ext cx="1696357" cy="1696357"/>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Font typeface="+mj-lt"/>
            <a:buNone/>
          </a:pPr>
          <a:r>
            <a:rPr lang="en-US" sz="1500" b="1" kern="1200" dirty="0" err="1"/>
            <a:t>Coh</a:t>
          </a:r>
          <a:r>
            <a:rPr lang="fr-FR" sz="1500" b="1" kern="1200" dirty="0"/>
            <a:t>é</a:t>
          </a:r>
          <a:r>
            <a:rPr lang="en-US" sz="1500" b="1" kern="1200" dirty="0" err="1"/>
            <a:t>rence</a:t>
          </a:r>
          <a:endParaRPr lang="en-US" sz="1500" b="1" kern="1200" dirty="0"/>
        </a:p>
      </dsp:txBody>
      <dsp:txXfrm>
        <a:off x="5362028" y="4168618"/>
        <a:ext cx="1199505" cy="1199505"/>
      </dsp:txXfrm>
    </dsp:sp>
    <dsp:sp modelId="{773CA59E-9AE9-4B30-8EB7-A11BFE162733}">
      <dsp:nvSpPr>
        <dsp:cNvPr id="0" name=""/>
        <dsp:cNvSpPr/>
      </dsp:nvSpPr>
      <dsp:spPr>
        <a:xfrm rot="10800000">
          <a:off x="4475872" y="4482111"/>
          <a:ext cx="450663" cy="57252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10800000">
        <a:off x="4611071" y="4596615"/>
        <a:ext cx="315464" cy="343512"/>
      </dsp:txXfrm>
    </dsp:sp>
    <dsp:sp modelId="{1F9B88D1-02DD-4969-AA1E-5895479AF538}">
      <dsp:nvSpPr>
        <dsp:cNvPr id="0" name=""/>
        <dsp:cNvSpPr/>
      </dsp:nvSpPr>
      <dsp:spPr>
        <a:xfrm>
          <a:off x="2566937" y="3920192"/>
          <a:ext cx="1696357" cy="1696357"/>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t>Sensibilité au genre et moyens de mise en œuvre</a:t>
          </a:r>
          <a:endParaRPr lang="en-US" sz="1600" b="1" kern="1200" dirty="0"/>
        </a:p>
      </dsp:txBody>
      <dsp:txXfrm>
        <a:off x="2815363" y="4168618"/>
        <a:ext cx="1199505" cy="1199505"/>
      </dsp:txXfrm>
    </dsp:sp>
    <dsp:sp modelId="{45BFC003-E05D-45D9-A707-750ECA8E2060}">
      <dsp:nvSpPr>
        <dsp:cNvPr id="0" name=""/>
        <dsp:cNvSpPr/>
      </dsp:nvSpPr>
      <dsp:spPr>
        <a:xfrm rot="15120000">
          <a:off x="2800244" y="3283230"/>
          <a:ext cx="450663" cy="57252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10800000">
        <a:off x="2888733" y="3462025"/>
        <a:ext cx="315464" cy="343512"/>
      </dsp:txXfrm>
    </dsp:sp>
    <dsp:sp modelId="{3C3625AE-AD27-43E8-9C06-6B103B0A7743}">
      <dsp:nvSpPr>
        <dsp:cNvPr id="0" name=""/>
        <dsp:cNvSpPr/>
      </dsp:nvSpPr>
      <dsp:spPr>
        <a:xfrm>
          <a:off x="1779974" y="1498169"/>
          <a:ext cx="1696357" cy="1696357"/>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Font typeface="+mj-lt"/>
            <a:buNone/>
          </a:pPr>
          <a:r>
            <a:rPr lang="en-ZA" sz="1400" b="1" kern="1200" dirty="0"/>
            <a:t>Surveillance et rapports</a:t>
          </a:r>
          <a:endParaRPr lang="en-US" sz="1400" b="1" kern="1200" dirty="0"/>
        </a:p>
      </dsp:txBody>
      <dsp:txXfrm>
        <a:off x="2028400" y="1746595"/>
        <a:ext cx="1199505" cy="1199505"/>
      </dsp:txXfrm>
    </dsp:sp>
    <dsp:sp modelId="{DC0A17E5-C8A4-457D-9197-4137716C20D9}">
      <dsp:nvSpPr>
        <dsp:cNvPr id="0" name=""/>
        <dsp:cNvSpPr/>
      </dsp:nvSpPr>
      <dsp:spPr>
        <a:xfrm rot="19440000">
          <a:off x="3422650" y="1319139"/>
          <a:ext cx="450663" cy="572520"/>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435560" y="1473377"/>
        <a:ext cx="315464" cy="3435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99A9F-69F9-4208-A351-1C4ACCD67CF8}">
      <dsp:nvSpPr>
        <dsp:cNvPr id="0" name=""/>
        <dsp:cNvSpPr/>
      </dsp:nvSpPr>
      <dsp:spPr>
        <a:xfrm>
          <a:off x="5347" y="212035"/>
          <a:ext cx="2494380" cy="150000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dirty="0"/>
            <a:t>Agriculture, foresterie et utilisation des terres</a:t>
          </a:r>
          <a:endParaRPr lang="en-US" sz="2300" kern="1200" dirty="0"/>
        </a:p>
      </dsp:txBody>
      <dsp:txXfrm>
        <a:off x="5347" y="212035"/>
        <a:ext cx="2494380" cy="1500002"/>
      </dsp:txXfrm>
    </dsp:sp>
    <dsp:sp modelId="{B7CEB79B-6912-4E3F-B260-19438BC05ED2}">
      <dsp:nvSpPr>
        <dsp:cNvPr id="0" name=""/>
        <dsp:cNvSpPr/>
      </dsp:nvSpPr>
      <dsp:spPr>
        <a:xfrm>
          <a:off x="2755315" y="195273"/>
          <a:ext cx="2555874" cy="153352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ZA" sz="2300" kern="1200" dirty="0" err="1"/>
            <a:t>Sécurité</a:t>
          </a:r>
          <a:r>
            <a:rPr lang="en-ZA" sz="2300" kern="1200" dirty="0"/>
            <a:t> </a:t>
          </a:r>
          <a:r>
            <a:rPr lang="en-ZA" sz="2300" kern="1200" dirty="0" err="1"/>
            <a:t>alimentaire</a:t>
          </a:r>
          <a:r>
            <a:rPr lang="en-ZA" sz="2300" kern="1200" dirty="0"/>
            <a:t> et la </a:t>
          </a:r>
          <a:r>
            <a:rPr lang="en-ZA" sz="2300" kern="1200" dirty="0" err="1"/>
            <a:t>santé</a:t>
          </a:r>
          <a:endParaRPr lang="en-US" sz="2300" kern="1200" dirty="0"/>
        </a:p>
      </dsp:txBody>
      <dsp:txXfrm>
        <a:off x="2755315" y="195273"/>
        <a:ext cx="2555874" cy="1533525"/>
      </dsp:txXfrm>
    </dsp:sp>
    <dsp:sp modelId="{53E6FDDE-3A4E-4234-868D-8AAE641BCC16}">
      <dsp:nvSpPr>
        <dsp:cNvPr id="0" name=""/>
        <dsp:cNvSpPr/>
      </dsp:nvSpPr>
      <dsp:spPr>
        <a:xfrm>
          <a:off x="5566777" y="195273"/>
          <a:ext cx="2555874" cy="153352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ZA" sz="2300" kern="1200" dirty="0" err="1"/>
            <a:t>Énergie</a:t>
          </a:r>
          <a:r>
            <a:rPr lang="en-ZA" sz="2300" kern="1200" dirty="0"/>
            <a:t> et les transports</a:t>
          </a:r>
          <a:endParaRPr lang="en-US" sz="2300" kern="1200" dirty="0"/>
        </a:p>
      </dsp:txBody>
      <dsp:txXfrm>
        <a:off x="5566777" y="195273"/>
        <a:ext cx="2555874" cy="1533525"/>
      </dsp:txXfrm>
    </dsp:sp>
    <dsp:sp modelId="{B01FB822-EEDA-477E-AA6E-4CE2F5A529CC}">
      <dsp:nvSpPr>
        <dsp:cNvPr id="0" name=""/>
        <dsp:cNvSpPr/>
      </dsp:nvSpPr>
      <dsp:spPr>
        <a:xfrm>
          <a:off x="1380331" y="1984386"/>
          <a:ext cx="2555874" cy="153352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ZA" sz="2300" kern="1200" dirty="0"/>
            <a:t>La gestion des </a:t>
          </a:r>
          <a:r>
            <a:rPr lang="en-ZA" sz="2300" kern="1200" dirty="0" err="1"/>
            <a:t>déchets</a:t>
          </a:r>
          <a:endParaRPr lang="en-US" sz="2300" kern="1200" dirty="0"/>
        </a:p>
      </dsp:txBody>
      <dsp:txXfrm>
        <a:off x="1380331" y="1984386"/>
        <a:ext cx="2555874" cy="1533525"/>
      </dsp:txXfrm>
    </dsp:sp>
    <dsp:sp modelId="{F225E2F2-D15C-4A73-AAF0-6B47A9F7FA14}">
      <dsp:nvSpPr>
        <dsp:cNvPr id="0" name=""/>
        <dsp:cNvSpPr/>
      </dsp:nvSpPr>
      <dsp:spPr>
        <a:xfrm>
          <a:off x="4191793" y="1984386"/>
          <a:ext cx="2555874" cy="153352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ZA" sz="2300" kern="1200" dirty="0" err="1"/>
            <a:t>Eau</a:t>
          </a:r>
          <a:r>
            <a:rPr lang="en-ZA" sz="2300" kern="1200" dirty="0"/>
            <a:t> et </a:t>
          </a:r>
          <a:r>
            <a:rPr lang="en-ZA" sz="2300" kern="1200" dirty="0" err="1"/>
            <a:t>assainissement</a:t>
          </a:r>
          <a:endParaRPr lang="en-US" sz="2300" kern="1200" dirty="0"/>
        </a:p>
      </dsp:txBody>
      <dsp:txXfrm>
        <a:off x="4191793" y="1984386"/>
        <a:ext cx="2555874" cy="153352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11B7E4-624F-42C9-BCBA-2FEC689F3119}" type="datetimeFigureOut">
              <a:rPr lang="en-US" smtClean="0"/>
              <a:t>6/28/2021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53BD57-4BD1-43A8-9CF4-9178C0F1E7A5}" type="slidenum">
              <a:rPr lang="en-US" smtClean="0"/>
              <a:t>‹#›</a:t>
            </a:fld>
            <a:endParaRPr lang="en-US"/>
          </a:p>
        </p:txBody>
      </p:sp>
    </p:spTree>
    <p:extLst>
      <p:ext uri="{BB962C8B-B14F-4D97-AF65-F5344CB8AC3E}">
        <p14:creationId xmlns:p14="http://schemas.microsoft.com/office/powerpoint/2010/main" val="605107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08E919B-421D-431D-A197-CD8D299EEA62}" type="datetimeFigureOut">
              <a:rPr lang="en-US" smtClean="0"/>
              <a:t>6/28/2021</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0F710D1B-6F72-4E9E-843A-F9ED0E6B7B54}" type="slidenum">
              <a:rPr lang="en-US" smtClean="0"/>
              <a:t>‹#›</a:t>
            </a:fld>
            <a:endParaRPr lang="en-US"/>
          </a:p>
        </p:txBody>
      </p:sp>
    </p:spTree>
    <p:extLst>
      <p:ext uri="{BB962C8B-B14F-4D97-AF65-F5344CB8AC3E}">
        <p14:creationId xmlns:p14="http://schemas.microsoft.com/office/powerpoint/2010/main" val="4065304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8E919B-421D-431D-A197-CD8D299EEA62}" type="datetimeFigureOut">
              <a:rPr lang="en-US" smtClean="0"/>
              <a:t>6/28/2021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F710D1B-6F72-4E9E-843A-F9ED0E6B7B54}" type="slidenum">
              <a:rPr lang="en-US" smtClean="0"/>
              <a:t>‹#›</a:t>
            </a:fld>
            <a:endParaRPr lang="en-US"/>
          </a:p>
        </p:txBody>
      </p:sp>
    </p:spTree>
    <p:extLst>
      <p:ext uri="{BB962C8B-B14F-4D97-AF65-F5344CB8AC3E}">
        <p14:creationId xmlns:p14="http://schemas.microsoft.com/office/powerpoint/2010/main" val="32074449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08E919B-421D-431D-A197-CD8D299EEA62}" type="datetimeFigureOut">
              <a:rPr lang="en-US" smtClean="0"/>
              <a:t>6/28/2021</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F710D1B-6F72-4E9E-843A-F9ED0E6B7B54}" type="slidenum">
              <a:rPr lang="en-US" smtClean="0"/>
              <a:t>‹#›</a:t>
            </a:fld>
            <a:endParaRPr lang="en-US"/>
          </a:p>
        </p:txBody>
      </p:sp>
    </p:spTree>
    <p:extLst>
      <p:ext uri="{BB962C8B-B14F-4D97-AF65-F5344CB8AC3E}">
        <p14:creationId xmlns:p14="http://schemas.microsoft.com/office/powerpoint/2010/main" val="1219231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08E919B-421D-431D-A197-CD8D299EEA62}" type="datetimeFigureOut">
              <a:rPr lang="en-US" smtClean="0"/>
              <a:t>6/28/2021</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F710D1B-6F72-4E9E-843A-F9ED0E6B7B54}" type="slidenum">
              <a:rPr lang="en-US" smtClean="0"/>
              <a:t>‹#›</a:t>
            </a:fld>
            <a:endParaRPr lang="en-US"/>
          </a:p>
        </p:txBody>
      </p:sp>
    </p:spTree>
    <p:extLst>
      <p:ext uri="{BB962C8B-B14F-4D97-AF65-F5344CB8AC3E}">
        <p14:creationId xmlns:p14="http://schemas.microsoft.com/office/powerpoint/2010/main" val="1572619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8E919B-421D-431D-A197-CD8D299EEA62}" type="datetimeFigureOut">
              <a:rPr lang="en-US" smtClean="0"/>
              <a:t>6/28/2021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F710D1B-6F72-4E9E-843A-F9ED0E6B7B54}" type="slidenum">
              <a:rPr lang="en-US" smtClean="0"/>
              <a:t>‹#›</a:t>
            </a:fld>
            <a:endParaRPr lang="en-US"/>
          </a:p>
        </p:txBody>
      </p:sp>
    </p:spTree>
    <p:extLst>
      <p:ext uri="{BB962C8B-B14F-4D97-AF65-F5344CB8AC3E}">
        <p14:creationId xmlns:p14="http://schemas.microsoft.com/office/powerpoint/2010/main" val="34289321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08E919B-421D-431D-A197-CD8D299EEA62}" type="datetimeFigureOut">
              <a:rPr lang="en-US" smtClean="0"/>
              <a:t>6/28/2021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710D1B-6F72-4E9E-843A-F9ED0E6B7B54}" type="slidenum">
              <a:rPr lang="en-US" smtClean="0"/>
              <a:t>‹#›</a:t>
            </a:fld>
            <a:endParaRPr lang="en-US"/>
          </a:p>
        </p:txBody>
      </p:sp>
    </p:spTree>
    <p:extLst>
      <p:ext uri="{BB962C8B-B14F-4D97-AF65-F5344CB8AC3E}">
        <p14:creationId xmlns:p14="http://schemas.microsoft.com/office/powerpoint/2010/main" val="658689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08E919B-421D-431D-A197-CD8D299EEA62}" type="datetimeFigureOut">
              <a:rPr lang="en-US" smtClean="0"/>
              <a:t>6/28/2021</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0F710D1B-6F72-4E9E-843A-F9ED0E6B7B54}" type="slidenum">
              <a:rPr lang="en-US" smtClean="0"/>
              <a:t>‹#›</a:t>
            </a:fld>
            <a:endParaRPr lang="en-US"/>
          </a:p>
        </p:txBody>
      </p:sp>
    </p:spTree>
    <p:extLst>
      <p:ext uri="{BB962C8B-B14F-4D97-AF65-F5344CB8AC3E}">
        <p14:creationId xmlns:p14="http://schemas.microsoft.com/office/powerpoint/2010/main" val="4030503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08E919B-421D-431D-A197-CD8D299EEA62}" type="datetimeFigureOut">
              <a:rPr lang="en-US" smtClean="0"/>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10D1B-6F72-4E9E-843A-F9ED0E6B7B54}" type="slidenum">
              <a:rPr lang="en-US" smtClean="0"/>
              <a:t>‹#›</a:t>
            </a:fld>
            <a:endParaRPr lang="en-US"/>
          </a:p>
        </p:txBody>
      </p:sp>
    </p:spTree>
    <p:extLst>
      <p:ext uri="{BB962C8B-B14F-4D97-AF65-F5344CB8AC3E}">
        <p14:creationId xmlns:p14="http://schemas.microsoft.com/office/powerpoint/2010/main" val="30545106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08E919B-421D-431D-A197-CD8D299EEA62}" type="datetimeFigureOut">
              <a:rPr lang="en-US" smtClean="0"/>
              <a:t>6/28/2021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F710D1B-6F72-4E9E-843A-F9ED0E6B7B54}" type="slidenum">
              <a:rPr lang="en-US" smtClean="0"/>
              <a:t>‹#›</a:t>
            </a:fld>
            <a:endParaRPr lang="en-US"/>
          </a:p>
        </p:txBody>
      </p:sp>
    </p:spTree>
    <p:extLst>
      <p:ext uri="{BB962C8B-B14F-4D97-AF65-F5344CB8AC3E}">
        <p14:creationId xmlns:p14="http://schemas.microsoft.com/office/powerpoint/2010/main" val="6322984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8E919B-421D-431D-A197-CD8D299EEA62}" type="datetimeFigureOut">
              <a:rPr lang="en-US" smtClean="0"/>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10D1B-6F72-4E9E-843A-F9ED0E6B7B54}" type="slidenum">
              <a:rPr lang="en-US" smtClean="0"/>
              <a:t>‹#›</a:t>
            </a:fld>
            <a:endParaRPr lang="en-US"/>
          </a:p>
        </p:txBody>
      </p:sp>
    </p:spTree>
    <p:extLst>
      <p:ext uri="{BB962C8B-B14F-4D97-AF65-F5344CB8AC3E}">
        <p14:creationId xmlns:p14="http://schemas.microsoft.com/office/powerpoint/2010/main" val="32643967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8E919B-421D-431D-A197-CD8D299EEA62}" type="datetimeFigureOut">
              <a:rPr lang="en-US" smtClean="0"/>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10D1B-6F72-4E9E-843A-F9ED0E6B7B54}" type="slidenum">
              <a:rPr lang="en-US" smtClean="0"/>
              <a:t>‹#›</a:t>
            </a:fld>
            <a:endParaRPr lang="en-US"/>
          </a:p>
        </p:txBody>
      </p:sp>
    </p:spTree>
    <p:extLst>
      <p:ext uri="{BB962C8B-B14F-4D97-AF65-F5344CB8AC3E}">
        <p14:creationId xmlns:p14="http://schemas.microsoft.com/office/powerpoint/2010/main" val="39836826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8E919B-421D-431D-A197-CD8D299EEA62}" type="datetimeFigureOut">
              <a:rPr lang="en-US" smtClean="0"/>
              <a:t>6/28/2021</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F710D1B-6F72-4E9E-843A-F9ED0E6B7B54}" type="slidenum">
              <a:rPr lang="en-US" smtClean="0"/>
              <a:t>‹#›</a:t>
            </a:fld>
            <a:endParaRPr lang="en-US"/>
          </a:p>
        </p:txBody>
      </p:sp>
    </p:spTree>
    <p:extLst>
      <p:ext uri="{BB962C8B-B14F-4D97-AF65-F5344CB8AC3E}">
        <p14:creationId xmlns:p14="http://schemas.microsoft.com/office/powerpoint/2010/main" val="7589965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8E919B-421D-431D-A197-CD8D299EEA62}" type="datetimeFigureOut">
              <a:rPr lang="en-US" smtClean="0"/>
              <a:t>6/28/2021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10D1B-6F72-4E9E-843A-F9ED0E6B7B54}" type="slidenum">
              <a:rPr lang="en-US" smtClean="0"/>
              <a:t>‹#›</a:t>
            </a:fld>
            <a:endParaRPr lang="en-US"/>
          </a:p>
        </p:txBody>
      </p:sp>
    </p:spTree>
    <p:extLst>
      <p:ext uri="{BB962C8B-B14F-4D97-AF65-F5344CB8AC3E}">
        <p14:creationId xmlns:p14="http://schemas.microsoft.com/office/powerpoint/2010/main" val="16619024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8E919B-421D-431D-A197-CD8D299EEA62}" type="datetimeFigureOut">
              <a:rPr lang="en-US" smtClean="0"/>
              <a:t>6/28/2021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710D1B-6F72-4E9E-843A-F9ED0E6B7B54}" type="slidenum">
              <a:rPr lang="en-US" smtClean="0"/>
              <a:t>‹#›</a:t>
            </a:fld>
            <a:endParaRPr lang="en-US"/>
          </a:p>
        </p:txBody>
      </p:sp>
    </p:spTree>
    <p:extLst>
      <p:ext uri="{BB962C8B-B14F-4D97-AF65-F5344CB8AC3E}">
        <p14:creationId xmlns:p14="http://schemas.microsoft.com/office/powerpoint/2010/main" val="3765274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8E919B-421D-431D-A197-CD8D299EEA62}" type="datetimeFigureOut">
              <a:rPr lang="en-US" smtClean="0"/>
              <a:t>6/28/2021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710D1B-6F72-4E9E-843A-F9ED0E6B7B54}" type="slidenum">
              <a:rPr lang="en-US" smtClean="0"/>
              <a:t>‹#›</a:t>
            </a:fld>
            <a:endParaRPr lang="en-US"/>
          </a:p>
        </p:txBody>
      </p:sp>
    </p:spTree>
    <p:extLst>
      <p:ext uri="{BB962C8B-B14F-4D97-AF65-F5344CB8AC3E}">
        <p14:creationId xmlns:p14="http://schemas.microsoft.com/office/powerpoint/2010/main" val="40579441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E919B-421D-431D-A197-CD8D299EEA62}" type="datetimeFigureOut">
              <a:rPr lang="en-US" smtClean="0"/>
              <a:t>6/28/2021</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F710D1B-6F72-4E9E-843A-F9ED0E6B7B54}" type="slidenum">
              <a:rPr lang="en-US" smtClean="0"/>
              <a:t>‹#›</a:t>
            </a:fld>
            <a:endParaRPr lang="en-US"/>
          </a:p>
        </p:txBody>
      </p:sp>
    </p:spTree>
    <p:extLst>
      <p:ext uri="{BB962C8B-B14F-4D97-AF65-F5344CB8AC3E}">
        <p14:creationId xmlns:p14="http://schemas.microsoft.com/office/powerpoint/2010/main" val="11526023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8E919B-421D-431D-A197-CD8D299EEA62}" type="datetimeFigureOut">
              <a:rPr lang="en-US" smtClean="0"/>
              <a:t>6/28/2021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F710D1B-6F72-4E9E-843A-F9ED0E6B7B54}" type="slidenum">
              <a:rPr lang="en-US" smtClean="0"/>
              <a:t>‹#›</a:t>
            </a:fld>
            <a:endParaRPr lang="en-US"/>
          </a:p>
        </p:txBody>
      </p:sp>
    </p:spTree>
    <p:extLst>
      <p:ext uri="{BB962C8B-B14F-4D97-AF65-F5344CB8AC3E}">
        <p14:creationId xmlns:p14="http://schemas.microsoft.com/office/powerpoint/2010/main" val="21373550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8E919B-421D-431D-A197-CD8D299EEA62}" type="datetimeFigureOut">
              <a:rPr lang="en-US" smtClean="0"/>
              <a:t>6/28/2021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F710D1B-6F72-4E9E-843A-F9ED0E6B7B54}" type="slidenum">
              <a:rPr lang="en-US" smtClean="0"/>
              <a:t>‹#›</a:t>
            </a:fld>
            <a:endParaRPr lang="en-US"/>
          </a:p>
        </p:txBody>
      </p:sp>
    </p:spTree>
    <p:extLst>
      <p:ext uri="{BB962C8B-B14F-4D97-AF65-F5344CB8AC3E}">
        <p14:creationId xmlns:p14="http://schemas.microsoft.com/office/powerpoint/2010/main" val="30291021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08E919B-421D-431D-A197-CD8D299EEA62}" type="datetimeFigureOut">
              <a:rPr lang="en-US" smtClean="0"/>
              <a:t>6/28/2021</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0F710D1B-6F72-4E9E-843A-F9ED0E6B7B54}" type="slidenum">
              <a:rPr lang="en-US" smtClean="0"/>
              <a:t>‹#›</a:t>
            </a:fld>
            <a:endParaRPr lang="en-US"/>
          </a:p>
        </p:txBody>
      </p:sp>
    </p:spTree>
    <p:extLst>
      <p:ext uri="{BB962C8B-B14F-4D97-AF65-F5344CB8AC3E}">
        <p14:creationId xmlns:p14="http://schemas.microsoft.com/office/powerpoint/2010/main" val="103589250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audio" Target="../media/audio9.wav"/><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audio" Target="../media/audio9.wav"/><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0.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18.xml"/><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3.wav"/><Relationship Id="rId1" Type="http://schemas.openxmlformats.org/officeDocument/2006/relationships/slideLayout" Target="../slideLayouts/slideLayout18.xml"/><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4.wav"/><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5.wav"/><Relationship Id="rId1" Type="http://schemas.openxmlformats.org/officeDocument/2006/relationships/slideLayout" Target="../slideLayouts/slideLayout18.xml"/><Relationship Id="rId4"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6.wav"/><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7.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8.wav"/><Relationship Id="rId1" Type="http://schemas.openxmlformats.org/officeDocument/2006/relationships/slideLayout" Target="../slideLayouts/slideLayout9.xml"/><Relationship Id="rId4" Type="http://schemas.openxmlformats.org/officeDocument/2006/relationships/audio" Target="../media/audio8.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2A00E-E32E-4785-869E-07103172FB2C}"/>
              </a:ext>
            </a:extLst>
          </p:cNvPr>
          <p:cNvSpPr>
            <a:spLocks noGrp="1"/>
          </p:cNvSpPr>
          <p:nvPr>
            <p:ph type="ctrTitle"/>
          </p:nvPr>
        </p:nvSpPr>
        <p:spPr>
          <a:xfrm>
            <a:off x="1012873" y="654756"/>
            <a:ext cx="10452295" cy="3903176"/>
          </a:xfrm>
        </p:spPr>
        <p:txBody>
          <a:bodyPr>
            <a:normAutofit fontScale="90000"/>
          </a:bodyPr>
          <a:lstStyle/>
          <a:p>
            <a:pPr algn="ct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fr-FR" sz="3600" b="1" dirty="0"/>
              <a:t>STRATÉGIES NATIONALES ET FORMULATION BUDGÉTAIRE</a:t>
            </a:r>
            <a:br>
              <a:rPr lang="en-GB" sz="3600" b="1" dirty="0"/>
            </a:br>
            <a:br>
              <a:rPr lang="en-GB" sz="3600" dirty="0"/>
            </a:br>
            <a:r>
              <a:rPr lang="en-GB" sz="3600" dirty="0"/>
              <a:t>Nigéria :</a:t>
            </a:r>
            <a:br>
              <a:rPr lang="en-GB" sz="3600" dirty="0"/>
            </a:br>
            <a:br>
              <a:rPr lang="en-GB" sz="3600" dirty="0"/>
            </a:br>
            <a:r>
              <a:rPr lang="fr-FR" sz="3600" dirty="0"/>
              <a:t>Plan d'action national sur le genre et le changement climatique</a:t>
            </a:r>
            <a:r>
              <a:rPr lang="en-US" sz="3600" dirty="0"/>
              <a:t>(PANGCC)</a:t>
            </a:r>
          </a:p>
        </p:txBody>
      </p:sp>
      <p:sp>
        <p:nvSpPr>
          <p:cNvPr id="3" name="Subtitle 2">
            <a:extLst>
              <a:ext uri="{FF2B5EF4-FFF2-40B4-BE49-F238E27FC236}">
                <a16:creationId xmlns:a16="http://schemas.microsoft.com/office/drawing/2014/main" id="{86476229-61CE-47D1-857C-7B1C394EEC84}"/>
              </a:ext>
            </a:extLst>
          </p:cNvPr>
          <p:cNvSpPr>
            <a:spLocks noGrp="1"/>
          </p:cNvSpPr>
          <p:nvPr>
            <p:ph type="subTitle" idx="1"/>
          </p:nvPr>
        </p:nvSpPr>
        <p:spPr/>
        <p:txBody>
          <a:bodyPr>
            <a:normAutofit fontScale="85000" lnSpcReduction="10000"/>
          </a:bodyPr>
          <a:lstStyle/>
          <a:p>
            <a:r>
              <a:rPr lang="fr-FR" sz="2000" b="1" dirty="0"/>
              <a:t>Par la directrice par intérim, DÉPARTEMENT pour le changement climatique</a:t>
            </a:r>
          </a:p>
          <a:p>
            <a:r>
              <a:rPr lang="en-US" sz="2000" b="1" dirty="0"/>
              <a:t>Halima </a:t>
            </a:r>
            <a:r>
              <a:rPr lang="en-US" sz="2000" b="1" dirty="0" err="1"/>
              <a:t>bawa-bwari</a:t>
            </a:r>
            <a:endParaRPr lang="en-US" sz="2000" b="1" dirty="0"/>
          </a:p>
        </p:txBody>
      </p:sp>
    </p:spTree>
    <p:extLst>
      <p:ext uri="{BB962C8B-B14F-4D97-AF65-F5344CB8AC3E}">
        <p14:creationId xmlns:p14="http://schemas.microsoft.com/office/powerpoint/2010/main" val="13557120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drumroll.wav"/>
          </p:stSnd>
        </p:sndAc>
      </p:transition>
    </mc:Choice>
    <mc:Fallback xmlns="">
      <p:transition spd="slow">
        <p:split orient="vert"/>
        <p:sndAc>
          <p:stSnd>
            <p:snd r:embed="rId3" name="drumroll.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F78B3B8-EBD3-4C02-A50F-B6247F31FFB1}"/>
              </a:ext>
            </a:extLst>
          </p:cNvPr>
          <p:cNvSpPr>
            <a:spLocks noGrp="1"/>
          </p:cNvSpPr>
          <p:nvPr>
            <p:ph type="title"/>
          </p:nvPr>
        </p:nvSpPr>
        <p:spPr/>
        <p:txBody>
          <a:bodyPr>
            <a:normAutofit fontScale="90000"/>
          </a:bodyPr>
          <a:lstStyle/>
          <a:p>
            <a:r>
              <a:rPr lang="fr-FR" b="1" dirty="0"/>
              <a:t>Secteurs prioritaires couverts par le Plan d'action</a:t>
            </a:r>
            <a:endParaRPr lang="en-US" b="1" dirty="0"/>
          </a:p>
        </p:txBody>
      </p:sp>
      <p:graphicFrame>
        <p:nvGraphicFramePr>
          <p:cNvPr id="10" name="Diagram 9">
            <a:extLst>
              <a:ext uri="{FF2B5EF4-FFF2-40B4-BE49-F238E27FC236}">
                <a16:creationId xmlns:a16="http://schemas.microsoft.com/office/drawing/2014/main" id="{6CAEC811-CE16-44D6-982F-976493A96D55}"/>
              </a:ext>
            </a:extLst>
          </p:cNvPr>
          <p:cNvGraphicFramePr/>
          <p:nvPr>
            <p:extLst>
              <p:ext uri="{D42A27DB-BD31-4B8C-83A1-F6EECF244321}">
                <p14:modId xmlns:p14="http://schemas.microsoft.com/office/powerpoint/2010/main" val="3206441592"/>
              </p:ext>
            </p:extLst>
          </p:nvPr>
        </p:nvGraphicFramePr>
        <p:xfrm>
          <a:off x="2032000" y="2425148"/>
          <a:ext cx="8128000" cy="3713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024417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whoosh.wav"/>
          </p:stSnd>
        </p:sndAc>
      </p:transition>
    </mc:Choice>
    <mc:Fallback xmlns="">
      <p:transition spd="slow">
        <p:split orient="vert"/>
        <p:sndAc>
          <p:stSnd>
            <p:snd r:embed="rId8" name="whoosh.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098CDE-A47B-4543-A761-0B4E4200697E}"/>
              </a:ext>
            </a:extLst>
          </p:cNvPr>
          <p:cNvSpPr>
            <a:spLocks noGrp="1"/>
          </p:cNvSpPr>
          <p:nvPr>
            <p:ph type="title"/>
          </p:nvPr>
        </p:nvSpPr>
        <p:spPr/>
        <p:txBody>
          <a:bodyPr/>
          <a:lstStyle/>
          <a:p>
            <a:r>
              <a:rPr lang="en-US" b="1" dirty="0"/>
              <a:t>Actuellement</a:t>
            </a:r>
          </a:p>
        </p:txBody>
      </p:sp>
      <p:sp>
        <p:nvSpPr>
          <p:cNvPr id="6" name="Content Placeholder 5">
            <a:extLst>
              <a:ext uri="{FF2B5EF4-FFF2-40B4-BE49-F238E27FC236}">
                <a16:creationId xmlns:a16="http://schemas.microsoft.com/office/drawing/2014/main" id="{7EF282FD-5D95-442B-B187-C66333B1A8FA}"/>
              </a:ext>
            </a:extLst>
          </p:cNvPr>
          <p:cNvSpPr>
            <a:spLocks noGrp="1"/>
          </p:cNvSpPr>
          <p:nvPr>
            <p:ph idx="1"/>
          </p:nvPr>
        </p:nvSpPr>
        <p:spPr/>
        <p:txBody>
          <a:bodyPr/>
          <a:lstStyle/>
          <a:p>
            <a:r>
              <a:rPr lang="fr-FR" dirty="0"/>
              <a:t>Le document a été approuvé par le Conseil exécutif fédéral (CEF) le 12 août 2020.</a:t>
            </a:r>
            <a:endParaRPr lang="en-US" dirty="0"/>
          </a:p>
          <a:p>
            <a:r>
              <a:rPr lang="fr-FR" dirty="0"/>
              <a:t>La mise en œuvre du Plan d'action sera régie par une approche participative impliquant les gouvernements à tous les niveaux, les institutions académiques et de recherche, les OSC, en particulier les groupes de femmes, le secteur privé et les acteurs non-étatiques ainsi que les partenaires au développement.</a:t>
            </a:r>
          </a:p>
          <a:p>
            <a:r>
              <a:rPr lang="fr-FR" dirty="0"/>
              <a:t>L'élaboration de la stratégie de mise en œuvre a été effectuée.</a:t>
            </a:r>
            <a:endParaRPr lang="en-US" dirty="0"/>
          </a:p>
          <a:p>
            <a:endParaRPr lang="en-US" dirty="0"/>
          </a:p>
        </p:txBody>
      </p:sp>
    </p:spTree>
    <p:extLst>
      <p:ext uri="{BB962C8B-B14F-4D97-AF65-F5344CB8AC3E}">
        <p14:creationId xmlns:p14="http://schemas.microsoft.com/office/powerpoint/2010/main" val="31339119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type.wav"/>
          </p:stSnd>
        </p:sndAc>
      </p:transition>
    </mc:Choice>
    <mc:Fallback xmlns="">
      <p:transition spd="slow">
        <p:split orient="vert"/>
        <p:sndAc>
          <p:stSnd>
            <p:snd r:embed="rId3" name="type.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690D3-72F5-4347-85AB-EEE02FEF8BA9}"/>
              </a:ext>
            </a:extLst>
          </p:cNvPr>
          <p:cNvSpPr>
            <a:spLocks noGrp="1"/>
          </p:cNvSpPr>
          <p:nvPr>
            <p:ph type="title"/>
          </p:nvPr>
        </p:nvSpPr>
        <p:spPr>
          <a:xfrm>
            <a:off x="1154954" y="530579"/>
            <a:ext cx="8761413" cy="1388532"/>
          </a:xfrm>
        </p:spPr>
        <p:txBody>
          <a:bodyPr/>
          <a:lstStyle/>
          <a:p>
            <a:r>
              <a:rPr lang="fr-FR" b="1" dirty="0"/>
              <a:t>L’intégration du genre et du changement climatique dans la budgétisation et le financement</a:t>
            </a:r>
            <a:endParaRPr lang="en-US" dirty="0"/>
          </a:p>
        </p:txBody>
      </p:sp>
      <p:sp>
        <p:nvSpPr>
          <p:cNvPr id="3" name="Content Placeholder 2">
            <a:extLst>
              <a:ext uri="{FF2B5EF4-FFF2-40B4-BE49-F238E27FC236}">
                <a16:creationId xmlns:a16="http://schemas.microsoft.com/office/drawing/2014/main" id="{CD3D71D7-A7C6-B245-990E-B01DB5DE27C3}"/>
              </a:ext>
            </a:extLst>
          </p:cNvPr>
          <p:cNvSpPr>
            <a:spLocks noGrp="1"/>
          </p:cNvSpPr>
          <p:nvPr>
            <p:ph idx="1"/>
          </p:nvPr>
        </p:nvSpPr>
        <p:spPr>
          <a:xfrm>
            <a:off x="1154954" y="2291644"/>
            <a:ext cx="8825659" cy="4334934"/>
          </a:xfrm>
        </p:spPr>
        <p:txBody>
          <a:bodyPr>
            <a:normAutofit fontScale="85000" lnSpcReduction="10000"/>
          </a:bodyPr>
          <a:lstStyle/>
          <a:p>
            <a:r>
              <a:rPr lang="fr-FR" sz="3200" b="1" dirty="0"/>
              <a:t>DOMAINE PRIORITAIRE D DE LA CCNUCC : </a:t>
            </a:r>
            <a:r>
              <a:rPr lang="fr-FR" sz="3200" dirty="0"/>
              <a:t>Mise en œuvre sensible au genre et moyens de mise en œuvre.</a:t>
            </a:r>
          </a:p>
          <a:p>
            <a:r>
              <a:rPr lang="en-GB" sz="3200" b="1" dirty="0"/>
              <a:t>Activités:</a:t>
            </a:r>
          </a:p>
          <a:p>
            <a:r>
              <a:rPr lang="fr-FR" sz="3200" b="1" dirty="0"/>
              <a:t>D.1 : </a:t>
            </a:r>
            <a:r>
              <a:rPr lang="fr-FR" sz="3200" dirty="0"/>
              <a:t>cible spécifiquement le renforcement des capacités et l'intégration de la budgétisation sensible au genre dans les budgets nationaux afin de faire progresser les politiques, plans, stratégies, actions de changement climatique sensibles au genre, entre autres.</a:t>
            </a:r>
            <a:endParaRPr lang="en-US" dirty="0"/>
          </a:p>
        </p:txBody>
      </p:sp>
    </p:spTree>
    <p:extLst>
      <p:ext uri="{BB962C8B-B14F-4D97-AF65-F5344CB8AC3E}">
        <p14:creationId xmlns:p14="http://schemas.microsoft.com/office/powerpoint/2010/main" val="36673400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0E304-293C-3849-AE81-23D1934C8357}"/>
              </a:ext>
            </a:extLst>
          </p:cNvPr>
          <p:cNvSpPr>
            <a:spLocks noGrp="1"/>
          </p:cNvSpPr>
          <p:nvPr>
            <p:ph type="title"/>
          </p:nvPr>
        </p:nvSpPr>
        <p:spPr/>
        <p:txBody>
          <a:bodyPr/>
          <a:lstStyle/>
          <a:p>
            <a:r>
              <a:rPr lang="en-GB" b="1" dirty="0"/>
              <a:t>LANCEMENT OFFICIEL DU PANNGCC</a:t>
            </a:r>
            <a:endParaRPr lang="en-US" b="1" dirty="0"/>
          </a:p>
        </p:txBody>
      </p:sp>
      <p:pic>
        <p:nvPicPr>
          <p:cNvPr id="8" name="Picture 7">
            <a:extLst>
              <a:ext uri="{FF2B5EF4-FFF2-40B4-BE49-F238E27FC236}">
                <a16:creationId xmlns:a16="http://schemas.microsoft.com/office/drawing/2014/main" id="{F7ACB8BA-6E9F-BB4E-A8E4-883B9D580781}"/>
              </a:ext>
            </a:extLst>
          </p:cNvPr>
          <p:cNvPicPr/>
          <p:nvPr/>
        </p:nvPicPr>
        <p:blipFill rotWithShape="1">
          <a:blip r:embed="rId2">
            <a:extLst>
              <a:ext uri="{28A0092B-C50C-407E-A947-70E740481C1C}">
                <a14:useLocalDpi xmlns:a14="http://schemas.microsoft.com/office/drawing/2010/main" val="0"/>
              </a:ext>
            </a:extLst>
          </a:blip>
          <a:srcRect l="16828" r="23464" b="38119"/>
          <a:stretch/>
        </p:blipFill>
        <p:spPr bwMode="auto">
          <a:xfrm>
            <a:off x="150441" y="2359378"/>
            <a:ext cx="6231890" cy="4323644"/>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5DB53C6C-8562-844E-A001-5602366DC58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479823" y="2359378"/>
            <a:ext cx="5531556" cy="4323644"/>
          </a:xfrm>
          <a:prstGeom prst="rect">
            <a:avLst/>
          </a:prstGeom>
        </p:spPr>
      </p:pic>
      <p:sp>
        <p:nvSpPr>
          <p:cNvPr id="11" name="Content Placeholder 10">
            <a:extLst>
              <a:ext uri="{FF2B5EF4-FFF2-40B4-BE49-F238E27FC236}">
                <a16:creationId xmlns:a16="http://schemas.microsoft.com/office/drawing/2014/main" id="{CC88013C-07CF-DC4A-A4C6-4614D9DFBD58}"/>
              </a:ext>
            </a:extLst>
          </p:cNvPr>
          <p:cNvSpPr>
            <a:spLocks noGrp="1"/>
          </p:cNvSpPr>
          <p:nvPr>
            <p:ph idx="1"/>
          </p:nvPr>
        </p:nvSpPr>
        <p:spPr>
          <a:xfrm flipV="1">
            <a:off x="1154954" y="2067951"/>
            <a:ext cx="8825659" cy="182880"/>
          </a:xfrm>
        </p:spPr>
        <p:txBody>
          <a:bodyPr>
            <a:normAutofit fontScale="40000" lnSpcReduction="20000"/>
          </a:bodyPr>
          <a:lstStyle/>
          <a:p>
            <a:endParaRPr lang="en-US" dirty="0"/>
          </a:p>
        </p:txBody>
      </p:sp>
    </p:spTree>
    <p:extLst>
      <p:ext uri="{BB962C8B-B14F-4D97-AF65-F5344CB8AC3E}">
        <p14:creationId xmlns:p14="http://schemas.microsoft.com/office/powerpoint/2010/main" val="38926575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B3FC6-6318-204B-A7EE-CAE097E47F98}"/>
              </a:ext>
            </a:extLst>
          </p:cNvPr>
          <p:cNvSpPr>
            <a:spLocks noGrp="1"/>
          </p:cNvSpPr>
          <p:nvPr>
            <p:ph type="title"/>
          </p:nvPr>
        </p:nvSpPr>
        <p:spPr/>
        <p:txBody>
          <a:bodyPr/>
          <a:lstStyle/>
          <a:p>
            <a:r>
              <a:rPr lang="fr-FR" b="1" dirty="0"/>
              <a:t>Stratégie de mise en œuvre du PANNGCC</a:t>
            </a:r>
            <a:endParaRPr lang="en-US" dirty="0"/>
          </a:p>
        </p:txBody>
      </p:sp>
      <p:pic>
        <p:nvPicPr>
          <p:cNvPr id="5" name="Content Placeholder 4">
            <a:extLst>
              <a:ext uri="{FF2B5EF4-FFF2-40B4-BE49-F238E27FC236}">
                <a16:creationId xmlns:a16="http://schemas.microsoft.com/office/drawing/2014/main" id="{05875272-0130-AD46-A22D-4C49B462D6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822" y="2269066"/>
            <a:ext cx="5317067" cy="4588933"/>
          </a:xfrm>
        </p:spPr>
      </p:pic>
      <p:sp>
        <p:nvSpPr>
          <p:cNvPr id="6" name="TextBox 5">
            <a:extLst>
              <a:ext uri="{FF2B5EF4-FFF2-40B4-BE49-F238E27FC236}">
                <a16:creationId xmlns:a16="http://schemas.microsoft.com/office/drawing/2014/main" id="{3D5C1C8A-1B8B-F647-B43B-DB70D9C72567}"/>
              </a:ext>
            </a:extLst>
          </p:cNvPr>
          <p:cNvSpPr txBox="1"/>
          <p:nvPr/>
        </p:nvSpPr>
        <p:spPr>
          <a:xfrm>
            <a:off x="5836356" y="2573866"/>
            <a:ext cx="6163733" cy="3108543"/>
          </a:xfrm>
          <a:prstGeom prst="rect">
            <a:avLst/>
          </a:prstGeom>
          <a:noFill/>
        </p:spPr>
        <p:txBody>
          <a:bodyPr wrap="square" rtlCol="0">
            <a:spAutoFit/>
          </a:bodyPr>
          <a:lstStyle/>
          <a:p>
            <a:r>
              <a:rPr lang="fr-FR" sz="2800" dirty="0"/>
              <a:t>La stratégie de mise en œuvre –</a:t>
            </a:r>
          </a:p>
          <a:p>
            <a:r>
              <a:rPr lang="fr-FR" sz="2800" dirty="0"/>
              <a:t>veiller à ce que les actions identifiées dans le plan directeur PANNGCC soient intégrées aux opérations quotidiennes et aux processus décisionnels des agences d’exécution.</a:t>
            </a:r>
            <a:endParaRPr lang="en-US" dirty="0"/>
          </a:p>
        </p:txBody>
      </p:sp>
      <p:sp>
        <p:nvSpPr>
          <p:cNvPr id="7" name="TextBox 6">
            <a:extLst>
              <a:ext uri="{FF2B5EF4-FFF2-40B4-BE49-F238E27FC236}">
                <a16:creationId xmlns:a16="http://schemas.microsoft.com/office/drawing/2014/main" id="{930289E5-DFBD-5040-9A8B-F7990130D7D5}"/>
              </a:ext>
            </a:extLst>
          </p:cNvPr>
          <p:cNvSpPr txBox="1"/>
          <p:nvPr/>
        </p:nvSpPr>
        <p:spPr>
          <a:xfrm>
            <a:off x="7586134" y="5591674"/>
            <a:ext cx="4605866" cy="1323439"/>
          </a:xfrm>
          <a:prstGeom prst="rect">
            <a:avLst/>
          </a:prstGeom>
          <a:noFill/>
        </p:spPr>
        <p:txBody>
          <a:bodyPr wrap="square" rtlCol="0">
            <a:spAutoFit/>
          </a:bodyPr>
          <a:lstStyle/>
          <a:p>
            <a:r>
              <a:rPr lang="fr-FR" sz="1600" i="1" dirty="0"/>
              <a:t>L'élaboration de cette stratégie de mise en œuvre est soutenue par le Haut-commissariat britannique au Nigéria et le Programme des femmes pour l’environnement.</a:t>
            </a:r>
            <a:endParaRPr lang="en-GB" sz="1600" i="1" dirty="0"/>
          </a:p>
        </p:txBody>
      </p:sp>
    </p:spTree>
    <p:extLst>
      <p:ext uri="{BB962C8B-B14F-4D97-AF65-F5344CB8AC3E}">
        <p14:creationId xmlns:p14="http://schemas.microsoft.com/office/powerpoint/2010/main" val="1844051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EACA5-DB2D-2542-B8B4-44C89290DDCD}"/>
              </a:ext>
            </a:extLst>
          </p:cNvPr>
          <p:cNvSpPr>
            <a:spLocks noGrp="1"/>
          </p:cNvSpPr>
          <p:nvPr>
            <p:ph type="title"/>
          </p:nvPr>
        </p:nvSpPr>
        <p:spPr>
          <a:xfrm>
            <a:off x="1154954" y="609600"/>
            <a:ext cx="8761413" cy="1071032"/>
          </a:xfrm>
        </p:spPr>
        <p:txBody>
          <a:bodyPr/>
          <a:lstStyle/>
          <a:p>
            <a:r>
              <a:rPr lang="fr-FR" b="1" dirty="0"/>
              <a:t>Stratégie de mise en œuvre du PANNGCC – Les dispositions</a:t>
            </a:r>
            <a:endParaRPr lang="en-US" dirty="0"/>
          </a:p>
        </p:txBody>
      </p:sp>
      <p:sp>
        <p:nvSpPr>
          <p:cNvPr id="3" name="Content Placeholder 2">
            <a:extLst>
              <a:ext uri="{FF2B5EF4-FFF2-40B4-BE49-F238E27FC236}">
                <a16:creationId xmlns:a16="http://schemas.microsoft.com/office/drawing/2014/main" id="{5B100FE7-8600-0C47-AF47-88E59D05A90C}"/>
              </a:ext>
            </a:extLst>
          </p:cNvPr>
          <p:cNvSpPr>
            <a:spLocks noGrp="1"/>
          </p:cNvSpPr>
          <p:nvPr>
            <p:ph idx="1"/>
          </p:nvPr>
        </p:nvSpPr>
        <p:spPr>
          <a:xfrm>
            <a:off x="1154954" y="2603500"/>
            <a:ext cx="8825659" cy="4000500"/>
          </a:xfrm>
        </p:spPr>
        <p:txBody>
          <a:bodyPr>
            <a:noAutofit/>
          </a:bodyPr>
          <a:lstStyle/>
          <a:p>
            <a:pPr marL="0" indent="0">
              <a:buNone/>
            </a:pPr>
            <a:r>
              <a:rPr lang="fr-FR" sz="2400" b="1" dirty="0"/>
              <a:t>Objectif 5 - Assurer une budgétisation sensible au genre</a:t>
            </a:r>
            <a:endParaRPr lang="en-GB" sz="2400" dirty="0"/>
          </a:p>
          <a:p>
            <a:pPr marL="0" indent="0">
              <a:buNone/>
            </a:pPr>
            <a:r>
              <a:rPr lang="fr-FR" sz="2400" dirty="0"/>
              <a:t>Deux étapes d'action énumérées pour couvrir 2020-2022 :</a:t>
            </a:r>
            <a:endParaRPr lang="en-GB" sz="2400" dirty="0"/>
          </a:p>
          <a:p>
            <a:pPr lvl="0"/>
            <a:r>
              <a:rPr lang="fr-FR" sz="2400" dirty="0"/>
              <a:t>Renforcer les </a:t>
            </a:r>
            <a:r>
              <a:rPr lang="fr-FR" sz="2400" dirty="0" err="1"/>
              <a:t>compétencess</a:t>
            </a:r>
            <a:r>
              <a:rPr lang="fr-FR" sz="2400" dirty="0"/>
              <a:t> des institutions en matière de budgétisation sensible au genre - Implications financières - provenant du budget national à travers des projets des ministères/départements et agences concernés.</a:t>
            </a:r>
          </a:p>
          <a:p>
            <a:pPr lvl="0"/>
            <a:r>
              <a:rPr lang="fr-FR" sz="2400" dirty="0"/>
              <a:t>Surveiller le budget des institutions pour une mise en œuvre sensible au genre.</a:t>
            </a:r>
            <a:endParaRPr lang="en-US" sz="2400" dirty="0"/>
          </a:p>
        </p:txBody>
      </p:sp>
    </p:spTree>
    <p:extLst>
      <p:ext uri="{BB962C8B-B14F-4D97-AF65-F5344CB8AC3E}">
        <p14:creationId xmlns:p14="http://schemas.microsoft.com/office/powerpoint/2010/main" val="32847092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FF4CF-0292-3741-8C47-28ADF4EF14DC}"/>
              </a:ext>
            </a:extLst>
          </p:cNvPr>
          <p:cNvSpPr>
            <a:spLocks noGrp="1"/>
          </p:cNvSpPr>
          <p:nvPr>
            <p:ph type="title"/>
          </p:nvPr>
        </p:nvSpPr>
        <p:spPr/>
        <p:txBody>
          <a:bodyPr/>
          <a:lstStyle/>
          <a:p>
            <a:r>
              <a:rPr lang="en-US" b="1" dirty="0"/>
              <a:t>CONCLUSION</a:t>
            </a:r>
          </a:p>
        </p:txBody>
      </p:sp>
      <p:sp>
        <p:nvSpPr>
          <p:cNvPr id="3" name="Content Placeholder 2">
            <a:extLst>
              <a:ext uri="{FF2B5EF4-FFF2-40B4-BE49-F238E27FC236}">
                <a16:creationId xmlns:a16="http://schemas.microsoft.com/office/drawing/2014/main" id="{C0CC4148-D951-6F49-A3CF-66399C9CEABB}"/>
              </a:ext>
            </a:extLst>
          </p:cNvPr>
          <p:cNvSpPr>
            <a:spLocks noGrp="1"/>
          </p:cNvSpPr>
          <p:nvPr>
            <p:ph idx="1"/>
          </p:nvPr>
        </p:nvSpPr>
        <p:spPr/>
        <p:txBody>
          <a:bodyPr>
            <a:normAutofit fontScale="77500" lnSpcReduction="20000"/>
          </a:bodyPr>
          <a:lstStyle/>
          <a:p>
            <a:r>
              <a:rPr lang="fr-FR" sz="3600" dirty="0"/>
              <a:t>Le Département sur le changement climatique du ministère fédéral de l'Environnement coordonnera la mise en œuvre du plan d'action et examinera avec les MOR concernés pour s'assurer qu'ils intègrent les activités et les budgets d'accompagnement du plan d'action dans leurs plans annuels, mettent en œuvre et rendent compte des activités.</a:t>
            </a:r>
            <a:endParaRPr lang="en-US" dirty="0"/>
          </a:p>
        </p:txBody>
      </p:sp>
    </p:spTree>
    <p:extLst>
      <p:ext uri="{BB962C8B-B14F-4D97-AF65-F5344CB8AC3E}">
        <p14:creationId xmlns:p14="http://schemas.microsoft.com/office/powerpoint/2010/main" val="15533996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6C601-938C-8247-A038-CB694E8F951F}"/>
              </a:ext>
            </a:extLst>
          </p:cNvPr>
          <p:cNvSpPr>
            <a:spLocks noGrp="1"/>
          </p:cNvSpPr>
          <p:nvPr>
            <p:ph type="title"/>
          </p:nvPr>
        </p:nvSpPr>
        <p:spPr>
          <a:xfrm>
            <a:off x="1154954" y="541867"/>
            <a:ext cx="8761413" cy="1138765"/>
          </a:xfrm>
        </p:spPr>
        <p:txBody>
          <a:bodyPr/>
          <a:lstStyle/>
          <a:p>
            <a:pPr algn="ctr"/>
            <a:r>
              <a:rPr lang="en-US" b="1" dirty="0"/>
              <a:t>Merci Beaucoup.  </a:t>
            </a:r>
            <a:r>
              <a:rPr lang="en-US" b="1" dirty="0" err="1"/>
              <a:t>Obrigado</a:t>
            </a:r>
            <a:r>
              <a:rPr lang="en-US" b="1" dirty="0"/>
              <a:t>. </a:t>
            </a:r>
          </a:p>
        </p:txBody>
      </p:sp>
      <p:pic>
        <p:nvPicPr>
          <p:cNvPr id="4" name="Content Placeholder 4">
            <a:extLst>
              <a:ext uri="{FF2B5EF4-FFF2-40B4-BE49-F238E27FC236}">
                <a16:creationId xmlns:a16="http://schemas.microsoft.com/office/drawing/2014/main" id="{E7C7C42A-3965-004C-A011-4B45F47ED241}"/>
              </a:ext>
            </a:extLst>
          </p:cNvPr>
          <p:cNvPicPr>
            <a:picLocks noGrp="1" noChangeAspect="1"/>
          </p:cNvPicPr>
          <p:nvPr>
            <p:ph idx="1"/>
          </p:nvPr>
        </p:nvPicPr>
        <p:blipFill rotWithShape="1">
          <a:blip r:embed="rId2"/>
          <a:srcRect t="28407"/>
          <a:stretch/>
        </p:blipFill>
        <p:spPr>
          <a:xfrm rot="5400000">
            <a:off x="3409050" y="-1120746"/>
            <a:ext cx="5392655" cy="11226018"/>
          </a:xfrm>
        </p:spPr>
      </p:pic>
    </p:spTree>
    <p:extLst>
      <p:ext uri="{BB962C8B-B14F-4D97-AF65-F5344CB8AC3E}">
        <p14:creationId xmlns:p14="http://schemas.microsoft.com/office/powerpoint/2010/main" val="6361767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85110-0D0F-4A3A-B581-BDC49CF83387}"/>
              </a:ext>
            </a:extLst>
          </p:cNvPr>
          <p:cNvSpPr>
            <a:spLocks noGrp="1"/>
          </p:cNvSpPr>
          <p:nvPr>
            <p:ph type="title"/>
          </p:nvPr>
        </p:nvSpPr>
        <p:spPr>
          <a:xfrm>
            <a:off x="1120230" y="973668"/>
            <a:ext cx="8761413" cy="706964"/>
          </a:xfrm>
        </p:spPr>
        <p:txBody>
          <a:bodyPr>
            <a:normAutofit fontScale="90000"/>
          </a:bodyPr>
          <a:lstStyle/>
          <a:p>
            <a:r>
              <a:rPr lang="fr-FR" b="1" dirty="0"/>
              <a:t>Historique du genre dans le processus de changement climatique</a:t>
            </a:r>
            <a:endParaRPr lang="en-US" b="1" dirty="0"/>
          </a:p>
        </p:txBody>
      </p:sp>
      <p:sp>
        <p:nvSpPr>
          <p:cNvPr id="3" name="Content Placeholder 2">
            <a:extLst>
              <a:ext uri="{FF2B5EF4-FFF2-40B4-BE49-F238E27FC236}">
                <a16:creationId xmlns:a16="http://schemas.microsoft.com/office/drawing/2014/main" id="{66720F53-683A-452E-B841-32E81722DD99}"/>
              </a:ext>
            </a:extLst>
          </p:cNvPr>
          <p:cNvSpPr>
            <a:spLocks noGrp="1"/>
          </p:cNvSpPr>
          <p:nvPr>
            <p:ph sz="quarter" idx="13"/>
          </p:nvPr>
        </p:nvSpPr>
        <p:spPr/>
        <p:txBody>
          <a:bodyPr/>
          <a:lstStyle/>
          <a:p>
            <a:pPr marL="0" indent="0">
              <a:buNone/>
            </a:pPr>
            <a:endParaRPr lang="en-US" dirty="0"/>
          </a:p>
          <a:p>
            <a:r>
              <a:rPr lang="fr-FR" dirty="0"/>
              <a:t>Le concept de « genre » a été introduit dans les discussions mondiales sur le changement climatique et la première décision sur le genre et le changement climatique a été prise à la COP-7 en 2001. Il s'agissait de la décision 36/CP.7.</a:t>
            </a:r>
            <a:endParaRPr lang="en-ZW" dirty="0"/>
          </a:p>
          <a:p>
            <a:r>
              <a:rPr lang="fr-FR" b="1" dirty="0"/>
              <a:t>Focus- </a:t>
            </a:r>
            <a:r>
              <a:rPr lang="fr-FR" dirty="0"/>
              <a:t>Accroître la </a:t>
            </a:r>
            <a:r>
              <a:rPr lang="fr-FR" b="1" dirty="0"/>
              <a:t>participation </a:t>
            </a:r>
            <a:r>
              <a:rPr lang="fr-FR" dirty="0"/>
              <a:t>des femmes dans les délégations et dans les organes constitués sous la Convention et le Protocole de Kyoto.</a:t>
            </a:r>
            <a:endParaRPr lang="en-US" dirty="0"/>
          </a:p>
        </p:txBody>
      </p:sp>
      <p:pic>
        <p:nvPicPr>
          <p:cNvPr id="7" name="Picture 6">
            <a:extLst>
              <a:ext uri="{FF2B5EF4-FFF2-40B4-BE49-F238E27FC236}">
                <a16:creationId xmlns:a16="http://schemas.microsoft.com/office/drawing/2014/main" id="{61CCC987-CA51-41B8-B563-52CA8FB998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739" y="4412973"/>
            <a:ext cx="3087757" cy="1762539"/>
          </a:xfrm>
          <a:prstGeom prst="rect">
            <a:avLst/>
          </a:prstGeom>
        </p:spPr>
      </p:pic>
    </p:spTree>
    <p:extLst>
      <p:ext uri="{BB962C8B-B14F-4D97-AF65-F5344CB8AC3E}">
        <p14:creationId xmlns:p14="http://schemas.microsoft.com/office/powerpoint/2010/main" val="295573373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bomb.wav"/>
          </p:stSnd>
        </p:sndAc>
      </p:transition>
    </mc:Choice>
    <mc:Fallback xmlns="">
      <p:transition spd="slow">
        <p:split orient="vert"/>
        <p:sndAc>
          <p:stSnd>
            <p:snd r:embed="rId4" name="bomb.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B02B9-B446-4B99-B675-E579356ED7D1}"/>
              </a:ext>
            </a:extLst>
          </p:cNvPr>
          <p:cNvSpPr>
            <a:spLocks noGrp="1"/>
          </p:cNvSpPr>
          <p:nvPr>
            <p:ph type="title"/>
          </p:nvPr>
        </p:nvSpPr>
        <p:spPr/>
        <p:txBody>
          <a:bodyPr>
            <a:normAutofit fontScale="90000"/>
          </a:bodyPr>
          <a:lstStyle/>
          <a:p>
            <a:r>
              <a:rPr lang="fr-FR" b="1" dirty="0"/>
              <a:t>Le programme de travail de Lima sur le genre (PTLG)</a:t>
            </a:r>
            <a:endParaRPr lang="en-US" b="1" dirty="0"/>
          </a:p>
        </p:txBody>
      </p:sp>
      <p:sp>
        <p:nvSpPr>
          <p:cNvPr id="3" name="Content Placeholder 2">
            <a:extLst>
              <a:ext uri="{FF2B5EF4-FFF2-40B4-BE49-F238E27FC236}">
                <a16:creationId xmlns:a16="http://schemas.microsoft.com/office/drawing/2014/main" id="{16114565-AFF4-4143-A765-12434AFBC56F}"/>
              </a:ext>
            </a:extLst>
          </p:cNvPr>
          <p:cNvSpPr>
            <a:spLocks noGrp="1"/>
          </p:cNvSpPr>
          <p:nvPr>
            <p:ph sz="quarter" idx="13"/>
          </p:nvPr>
        </p:nvSpPr>
        <p:spPr>
          <a:xfrm>
            <a:off x="685800" y="2230582"/>
            <a:ext cx="10394707" cy="3645286"/>
          </a:xfrm>
        </p:spPr>
        <p:txBody>
          <a:bodyPr/>
          <a:lstStyle/>
          <a:p>
            <a:r>
              <a:rPr lang="fr-FR" dirty="0"/>
              <a:t>La CCNUCC lors de la COP-20 à Lima en </a:t>
            </a:r>
            <a:r>
              <a:rPr lang="fr-FR" b="1" dirty="0"/>
              <a:t>2014</a:t>
            </a:r>
            <a:r>
              <a:rPr lang="fr-FR" dirty="0"/>
              <a:t>, donnant l'occasion de faire avancer la question de </a:t>
            </a:r>
            <a:r>
              <a:rPr lang="fr-FR" b="1" dirty="0"/>
              <a:t>l'égalité des sexes</a:t>
            </a:r>
            <a:r>
              <a:rPr lang="fr-FR" dirty="0"/>
              <a:t> dans le cadre de la lutte contre le changement climatique, appelée PTLG.</a:t>
            </a:r>
          </a:p>
          <a:p>
            <a:r>
              <a:rPr lang="fr-FR" b="1" dirty="0"/>
              <a:t>Focus - </a:t>
            </a:r>
            <a:r>
              <a:rPr lang="fr-FR" dirty="0"/>
              <a:t>Articles 17 et 18 demandent au Secrétaire exécutif de la CCNUCC d'élaborer et d'assurer la mise en œuvre d'un plan d'action pour le Plan d'action biennal sur le genre et le changement climatique et invite les Parties et les organisations concernées à fournir les moyens de mettre en œuvre des activités liées au genre dans le cadre du programme de travail de deux ans.</a:t>
            </a:r>
            <a:endParaRPr lang="en-US" dirty="0"/>
          </a:p>
        </p:txBody>
      </p:sp>
      <p:pic>
        <p:nvPicPr>
          <p:cNvPr id="5" name="Picture 4">
            <a:extLst>
              <a:ext uri="{FF2B5EF4-FFF2-40B4-BE49-F238E27FC236}">
                <a16:creationId xmlns:a16="http://schemas.microsoft.com/office/drawing/2014/main" id="{1E238331-B16F-4B82-84F9-A062C048BA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6133" y="4361559"/>
            <a:ext cx="5034844" cy="2496441"/>
          </a:xfrm>
          <a:prstGeom prst="rect">
            <a:avLst/>
          </a:prstGeom>
        </p:spPr>
      </p:pic>
    </p:spTree>
    <p:extLst>
      <p:ext uri="{BB962C8B-B14F-4D97-AF65-F5344CB8AC3E}">
        <p14:creationId xmlns:p14="http://schemas.microsoft.com/office/powerpoint/2010/main" val="157398451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breeze.wav"/>
          </p:stSnd>
        </p:sndAc>
      </p:transition>
    </mc:Choice>
    <mc:Fallback xmlns="">
      <p:transition spd="slow">
        <p:split orient="vert"/>
        <p:sndAc>
          <p:stSnd>
            <p:snd r:embed="rId4" name="breeze.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A017D-9A16-48BC-B977-D375EE7AD7CE}"/>
              </a:ext>
            </a:extLst>
          </p:cNvPr>
          <p:cNvSpPr>
            <a:spLocks noGrp="1"/>
          </p:cNvSpPr>
          <p:nvPr>
            <p:ph type="title"/>
          </p:nvPr>
        </p:nvSpPr>
        <p:spPr/>
        <p:txBody>
          <a:bodyPr>
            <a:normAutofit fontScale="90000"/>
          </a:bodyPr>
          <a:lstStyle/>
          <a:p>
            <a:r>
              <a:rPr lang="fr-FR" b="1" dirty="0"/>
              <a:t>Genre et changement climatique au </a:t>
            </a:r>
            <a:r>
              <a:rPr lang="fr-FR" b="1" dirty="0" err="1"/>
              <a:t>Nig</a:t>
            </a:r>
            <a:r>
              <a:rPr lang="en-GB" sz="3600" b="1" dirty="0"/>
              <a:t>é</a:t>
            </a:r>
            <a:r>
              <a:rPr lang="fr-FR" b="1" dirty="0"/>
              <a:t>ria</a:t>
            </a:r>
            <a:br>
              <a:rPr lang="en-US" dirty="0"/>
            </a:br>
            <a:endParaRPr lang="en-US" dirty="0"/>
          </a:p>
        </p:txBody>
      </p:sp>
      <p:sp>
        <p:nvSpPr>
          <p:cNvPr id="3" name="Content Placeholder 2">
            <a:extLst>
              <a:ext uri="{FF2B5EF4-FFF2-40B4-BE49-F238E27FC236}">
                <a16:creationId xmlns:a16="http://schemas.microsoft.com/office/drawing/2014/main" id="{F5F96E59-749A-44A8-BA8E-32FC9D81CF93}"/>
              </a:ext>
            </a:extLst>
          </p:cNvPr>
          <p:cNvSpPr>
            <a:spLocks noGrp="1"/>
          </p:cNvSpPr>
          <p:nvPr>
            <p:ph sz="quarter" idx="13"/>
          </p:nvPr>
        </p:nvSpPr>
        <p:spPr>
          <a:xfrm>
            <a:off x="685800" y="2285068"/>
            <a:ext cx="10394707" cy="3311189"/>
          </a:xfrm>
        </p:spPr>
        <p:txBody>
          <a:bodyPr>
            <a:normAutofit lnSpcReduction="10000"/>
          </a:bodyPr>
          <a:lstStyle/>
          <a:p>
            <a:r>
              <a:rPr lang="fr-FR" dirty="0"/>
              <a:t>La discussion sur le genre et le changement climatique au </a:t>
            </a:r>
            <a:r>
              <a:rPr lang="fr-FR" dirty="0" err="1"/>
              <a:t>Nig</a:t>
            </a:r>
            <a:r>
              <a:rPr lang="en-GB" sz="1800" dirty="0"/>
              <a:t>é</a:t>
            </a:r>
            <a:r>
              <a:rPr lang="fr-FR" dirty="0"/>
              <a:t>ria est en cours depuis sa création dans les conventions internationales.</a:t>
            </a:r>
          </a:p>
          <a:p>
            <a:r>
              <a:rPr lang="fr-FR" dirty="0"/>
              <a:t>Les 13 et 14 juillet 2016, un atelier consultatif national des parties prenantes sur le genre et le changement climatique a eu lieu à Abuja.</a:t>
            </a:r>
            <a:endParaRPr lang="en-US" dirty="0"/>
          </a:p>
          <a:p>
            <a:r>
              <a:rPr lang="fr-FR" dirty="0"/>
              <a:t>L'atelier a été organisé pour développer une voix commune et unique sur les questions de genre et de changement climatique, en particulier en vue de l'entrée en vigueur de l'Accord de Paris et de la mise en œuvre de la Contribution prévue déterminée au niveau national (CDNN).</a:t>
            </a:r>
          </a:p>
          <a:p>
            <a:r>
              <a:rPr lang="fr-FR" dirty="0"/>
              <a:t>L'événement a été organisé par le ministère fédéral de l'Environnement, le Département du changement climatique en collaboration avec le Programme pour l'environnement des femmes (PEF) et le Programme des Nations Unies pour le développement (PNUD).</a:t>
            </a:r>
            <a:endParaRPr lang="en-US" dirty="0"/>
          </a:p>
        </p:txBody>
      </p:sp>
    </p:spTree>
    <p:extLst>
      <p:ext uri="{BB962C8B-B14F-4D97-AF65-F5344CB8AC3E}">
        <p14:creationId xmlns:p14="http://schemas.microsoft.com/office/powerpoint/2010/main" val="259776602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3" name="arrow.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3A959-A0A4-4D66-A74B-856908D52884}"/>
              </a:ext>
            </a:extLst>
          </p:cNvPr>
          <p:cNvSpPr>
            <a:spLocks noGrp="1"/>
          </p:cNvSpPr>
          <p:nvPr>
            <p:ph type="title"/>
          </p:nvPr>
        </p:nvSpPr>
        <p:spPr/>
        <p:txBody>
          <a:bodyPr/>
          <a:lstStyle/>
          <a:p>
            <a:r>
              <a:rPr lang="en-US" b="1" dirty="0" err="1"/>
              <a:t>L’Accord</a:t>
            </a:r>
            <a:r>
              <a:rPr lang="en-US" b="1" dirty="0"/>
              <a:t> de Paris</a:t>
            </a:r>
          </a:p>
        </p:txBody>
      </p:sp>
      <p:sp>
        <p:nvSpPr>
          <p:cNvPr id="3" name="Content Placeholder 2">
            <a:extLst>
              <a:ext uri="{FF2B5EF4-FFF2-40B4-BE49-F238E27FC236}">
                <a16:creationId xmlns:a16="http://schemas.microsoft.com/office/drawing/2014/main" id="{784ACFEA-C7C7-4598-8FD0-9E3D865A1D4D}"/>
              </a:ext>
            </a:extLst>
          </p:cNvPr>
          <p:cNvSpPr>
            <a:spLocks noGrp="1"/>
          </p:cNvSpPr>
          <p:nvPr>
            <p:ph sz="quarter" idx="13"/>
          </p:nvPr>
        </p:nvSpPr>
        <p:spPr>
          <a:xfrm>
            <a:off x="685800" y="2258291"/>
            <a:ext cx="10394707" cy="3116294"/>
          </a:xfrm>
        </p:spPr>
        <p:txBody>
          <a:bodyPr>
            <a:normAutofit/>
          </a:bodyPr>
          <a:lstStyle/>
          <a:p>
            <a:r>
              <a:rPr lang="fr-FR" dirty="0"/>
              <a:t>Lors de la COP-21 à Paris, le 12 décembre 2015, les parties à la CCNUCC ont conclu un accord historique pour lutter contre le changement climatique et accélérer et intensifier les actions et les investissements nécessaires pour un avenir durable à faible émission de carbone.</a:t>
            </a:r>
          </a:p>
          <a:p>
            <a:r>
              <a:rPr lang="fr-FR" dirty="0"/>
              <a:t>L'objectif central de l'Accord de Paris est de renforcer la réponse mondiale à la menace du changement climatique en maintenant une augmentation de la température mondiale bien en dessous de </a:t>
            </a:r>
            <a:r>
              <a:rPr lang="en-US" b="1" dirty="0"/>
              <a:t>2</a:t>
            </a:r>
            <a:r>
              <a:rPr lang="en-US" b="1" baseline="30000" dirty="0"/>
              <a:t>0</a:t>
            </a:r>
            <a:r>
              <a:rPr lang="en-US" b="1" dirty="0"/>
              <a:t>C </a:t>
            </a:r>
            <a:r>
              <a:rPr lang="fr-FR" dirty="0"/>
              <a:t>au-dessus du niveau préindustriel et de poursuivre les efforts pour limiter encore plus l'augmentation de la température à </a:t>
            </a:r>
            <a:r>
              <a:rPr lang="en-US" b="1" dirty="0"/>
              <a:t>1.5</a:t>
            </a:r>
            <a:r>
              <a:rPr lang="en-US" b="1" baseline="30000" dirty="0"/>
              <a:t>0</a:t>
            </a:r>
            <a:r>
              <a:rPr lang="en-US" b="1" dirty="0"/>
              <a:t>C</a:t>
            </a:r>
            <a:r>
              <a:rPr lang="fr-FR" dirty="0"/>
              <a:t>.</a:t>
            </a:r>
          </a:p>
          <a:p>
            <a:r>
              <a:rPr lang="fr-FR" dirty="0"/>
              <a:t>Le Nigéria a ratifié l'Accord de Paris en 2017.</a:t>
            </a:r>
            <a:endParaRPr lang="en-US" dirty="0"/>
          </a:p>
        </p:txBody>
      </p:sp>
      <p:pic>
        <p:nvPicPr>
          <p:cNvPr id="4" name="Picture 2" descr="Image result for when did nigeria sign the paris agreement">
            <a:extLst>
              <a:ext uri="{FF2B5EF4-FFF2-40B4-BE49-F238E27FC236}">
                <a16:creationId xmlns:a16="http://schemas.microsoft.com/office/drawing/2014/main" id="{A2FB463E-BB3E-43F0-8889-18EE9C61DD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873" y="4634925"/>
            <a:ext cx="4871856" cy="222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98996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lick.wav"/>
          </p:stSnd>
        </p:sndAc>
      </p:transition>
    </mc:Choice>
    <mc:Fallback xmlns="">
      <p:transition spd="slow">
        <p:split orient="vert"/>
        <p:sndAc>
          <p:stSnd>
            <p:snd r:embed="rId4" name="click.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D6DA-5E4D-4F4A-99E7-94125F48D071}"/>
              </a:ext>
            </a:extLst>
          </p:cNvPr>
          <p:cNvSpPr>
            <a:spLocks noGrp="1"/>
          </p:cNvSpPr>
          <p:nvPr>
            <p:ph type="title"/>
          </p:nvPr>
        </p:nvSpPr>
        <p:spPr/>
        <p:txBody>
          <a:bodyPr/>
          <a:lstStyle/>
          <a:p>
            <a:r>
              <a:rPr lang="fr-FR" b="1" dirty="0"/>
              <a:t>Plan d’action en faveur de l'égalité des sexes</a:t>
            </a:r>
          </a:p>
        </p:txBody>
      </p:sp>
      <p:sp>
        <p:nvSpPr>
          <p:cNvPr id="3" name="Content Placeholder 2">
            <a:extLst>
              <a:ext uri="{FF2B5EF4-FFF2-40B4-BE49-F238E27FC236}">
                <a16:creationId xmlns:a16="http://schemas.microsoft.com/office/drawing/2014/main" id="{EBC4FFFC-71CE-4526-B9E2-598D13D63479}"/>
              </a:ext>
            </a:extLst>
          </p:cNvPr>
          <p:cNvSpPr>
            <a:spLocks noGrp="1"/>
          </p:cNvSpPr>
          <p:nvPr>
            <p:ph idx="1"/>
          </p:nvPr>
        </p:nvSpPr>
        <p:spPr/>
        <p:txBody>
          <a:bodyPr>
            <a:normAutofit/>
          </a:bodyPr>
          <a:lstStyle/>
          <a:p>
            <a:r>
              <a:rPr lang="fr-FR" dirty="0"/>
              <a:t>Lors de la COP-23, un Plan d'action en faveur de l'égalité des sexes  a été adopté et cette initiative était conforme à la mise en œuvre de l'Accord de Paris et de la Contribution déterminée au niveau national (CDNN).</a:t>
            </a:r>
            <a:endParaRPr lang="en-US" b="1" dirty="0"/>
          </a:p>
          <a:p>
            <a:r>
              <a:rPr lang="fr-FR" dirty="0"/>
              <a:t>Le </a:t>
            </a:r>
            <a:r>
              <a:rPr lang="fr-FR" b="1" dirty="0"/>
              <a:t>GAP</a:t>
            </a:r>
            <a:r>
              <a:rPr lang="fr-FR" dirty="0"/>
              <a:t> visait à faire progresser la participation totale, égale et significative des femmes et à promouvoir une politique climatique sensible au genre.</a:t>
            </a:r>
            <a:endParaRPr lang="en-US" dirty="0"/>
          </a:p>
        </p:txBody>
      </p:sp>
    </p:spTree>
    <p:extLst>
      <p:ext uri="{BB962C8B-B14F-4D97-AF65-F5344CB8AC3E}">
        <p14:creationId xmlns:p14="http://schemas.microsoft.com/office/powerpoint/2010/main" val="219697849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breeze.wav"/>
          </p:stSnd>
        </p:sndAc>
      </p:transition>
    </mc:Choice>
    <mc:Fallback xmlns="">
      <p:transition spd="slow">
        <p:split orient="vert"/>
        <p:sndAc>
          <p:stSnd>
            <p:snd r:embed="rId3" name="breeze.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F09B41CB-6712-4190-99C9-E92B2CEBBEBA}"/>
              </a:ext>
            </a:extLst>
          </p:cNvPr>
          <p:cNvGraphicFramePr/>
          <p:nvPr>
            <p:extLst>
              <p:ext uri="{D42A27DB-BD31-4B8C-83A1-F6EECF244321}">
                <p14:modId xmlns:p14="http://schemas.microsoft.com/office/powerpoint/2010/main" val="3423835420"/>
              </p:ext>
            </p:extLst>
          </p:nvPr>
        </p:nvGraphicFramePr>
        <p:xfrm>
          <a:off x="2032000" y="520506"/>
          <a:ext cx="9376898" cy="5617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8">
            <a:extLst>
              <a:ext uri="{FF2B5EF4-FFF2-40B4-BE49-F238E27FC236}">
                <a16:creationId xmlns:a16="http://schemas.microsoft.com/office/drawing/2014/main" id="{6AA1D81F-59D5-415C-AAF0-3C6035B8D0EA}"/>
              </a:ext>
            </a:extLst>
          </p:cNvPr>
          <p:cNvSpPr>
            <a:spLocks noGrp="1"/>
          </p:cNvSpPr>
          <p:nvPr>
            <p:ph type="title" idx="4294967295"/>
          </p:nvPr>
        </p:nvSpPr>
        <p:spPr>
          <a:xfrm>
            <a:off x="0" y="719138"/>
            <a:ext cx="9601200" cy="1362075"/>
          </a:xfrm>
        </p:spPr>
        <p:txBody>
          <a:bodyPr>
            <a:normAutofit/>
          </a:bodyPr>
          <a:lstStyle/>
          <a:p>
            <a:br>
              <a:rPr lang="en-US" dirty="0"/>
            </a:br>
            <a:endParaRPr lang="en-US" dirty="0"/>
          </a:p>
        </p:txBody>
      </p:sp>
      <p:sp>
        <p:nvSpPr>
          <p:cNvPr id="2" name="TextBox 1">
            <a:extLst>
              <a:ext uri="{FF2B5EF4-FFF2-40B4-BE49-F238E27FC236}">
                <a16:creationId xmlns:a16="http://schemas.microsoft.com/office/drawing/2014/main" id="{F5E4C1B7-9BB0-3E49-87B4-06E81ACE6719}"/>
              </a:ext>
            </a:extLst>
          </p:cNvPr>
          <p:cNvSpPr txBox="1"/>
          <p:nvPr/>
        </p:nvSpPr>
        <p:spPr>
          <a:xfrm>
            <a:off x="372534" y="719139"/>
            <a:ext cx="3702756" cy="1569660"/>
          </a:xfrm>
          <a:prstGeom prst="rect">
            <a:avLst/>
          </a:prstGeom>
          <a:noFill/>
        </p:spPr>
        <p:txBody>
          <a:bodyPr wrap="square" rtlCol="0">
            <a:spAutoFit/>
          </a:bodyPr>
          <a:lstStyle/>
          <a:p>
            <a:r>
              <a:rPr lang="en-US" sz="3200" b="1" dirty="0"/>
              <a:t>DOMAINES PRIORITAIRES DU GAP - 2018</a:t>
            </a:r>
          </a:p>
        </p:txBody>
      </p:sp>
    </p:spTree>
    <p:extLst>
      <p:ext uri="{BB962C8B-B14F-4D97-AF65-F5344CB8AC3E}">
        <p14:creationId xmlns:p14="http://schemas.microsoft.com/office/powerpoint/2010/main" val="217620584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hammer.wav"/>
          </p:stSnd>
        </p:sndAc>
      </p:transition>
    </mc:Choice>
    <mc:Fallback xmlns="">
      <p:transition spd="slow">
        <p:split orient="vert"/>
        <p:sndAc>
          <p:stSnd>
            <p:snd r:embed="rId8" name="hammer.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18879-7F95-45F0-BFB0-54D0CCE646AB}"/>
              </a:ext>
            </a:extLst>
          </p:cNvPr>
          <p:cNvSpPr>
            <a:spLocks noGrp="1"/>
          </p:cNvSpPr>
          <p:nvPr>
            <p:ph type="title"/>
          </p:nvPr>
        </p:nvSpPr>
        <p:spPr/>
        <p:txBody>
          <a:bodyPr>
            <a:normAutofit fontScale="90000"/>
          </a:bodyPr>
          <a:lstStyle/>
          <a:p>
            <a:r>
              <a:rPr lang="fr-FR" b="1" dirty="0"/>
              <a:t>Plan d'action national du Nigéria sur le genre et le changement climatique</a:t>
            </a:r>
            <a:br>
              <a:rPr lang="en-US" dirty="0"/>
            </a:br>
            <a:endParaRPr lang="en-US" dirty="0"/>
          </a:p>
        </p:txBody>
      </p:sp>
      <p:sp>
        <p:nvSpPr>
          <p:cNvPr id="3" name="Content Placeholder 2">
            <a:extLst>
              <a:ext uri="{FF2B5EF4-FFF2-40B4-BE49-F238E27FC236}">
                <a16:creationId xmlns:a16="http://schemas.microsoft.com/office/drawing/2014/main" id="{9193AA0E-BDE3-4147-B06B-717C461DF1AF}"/>
              </a:ext>
            </a:extLst>
          </p:cNvPr>
          <p:cNvSpPr>
            <a:spLocks noGrp="1"/>
          </p:cNvSpPr>
          <p:nvPr>
            <p:ph idx="1"/>
          </p:nvPr>
        </p:nvSpPr>
        <p:spPr/>
        <p:txBody>
          <a:bodyPr>
            <a:normAutofit/>
          </a:bodyPr>
          <a:lstStyle/>
          <a:p>
            <a:pPr algn="just"/>
            <a:r>
              <a:rPr lang="fr-FR" dirty="0"/>
              <a:t>Dans le but de domestiquer le Plan d'action international sur le genre, le ministère fédéral de l'Environnement, par l'intermédiaire du Département du changement climatique, a élaboré un Plan d'action national sur le genre et le changement climatique.</a:t>
            </a:r>
            <a:endParaRPr lang="en-US" dirty="0"/>
          </a:p>
          <a:p>
            <a:pPr algn="just"/>
            <a:r>
              <a:rPr lang="fr-FR" dirty="0"/>
              <a:t>Le plan d'action se concentre sur des stratégies efficaces pour intégrer le genre dans la mise en œuvre des initiatives nationales sur le changement climatique, y compris l'Accord de Paris, les contributions déterminées au niveau national (CDNN) et le PREC au Nigéria.</a:t>
            </a:r>
            <a:endParaRPr lang="en-US" dirty="0"/>
          </a:p>
          <a:p>
            <a:endParaRPr lang="en-US" dirty="0"/>
          </a:p>
        </p:txBody>
      </p:sp>
    </p:spTree>
    <p:extLst>
      <p:ext uri="{BB962C8B-B14F-4D97-AF65-F5344CB8AC3E}">
        <p14:creationId xmlns:p14="http://schemas.microsoft.com/office/powerpoint/2010/main" val="333074923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laser.wav"/>
          </p:stSnd>
        </p:sndAc>
      </p:transition>
    </mc:Choice>
    <mc:Fallback xmlns="">
      <p:transition spd="slow">
        <p:split orient="vert"/>
        <p:sndAc>
          <p:stSnd>
            <p:snd r:embed="rId3" name="laser.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DA01EB-A2F8-4DBA-B86C-8CA3EA21764F}"/>
              </a:ext>
            </a:extLst>
          </p:cNvPr>
          <p:cNvSpPr>
            <a:spLocks noGrp="1"/>
          </p:cNvSpPr>
          <p:nvPr>
            <p:ph type="title"/>
          </p:nvPr>
        </p:nvSpPr>
        <p:spPr/>
        <p:txBody>
          <a:bodyPr>
            <a:noAutofit/>
          </a:bodyPr>
          <a:lstStyle/>
          <a:p>
            <a:r>
              <a:rPr lang="fr-FR" sz="2800" b="1" dirty="0"/>
              <a:t>Plan d'action national du Nigéria sur le genre et le changement climatique</a:t>
            </a:r>
            <a:endParaRPr lang="en-US" sz="2800" b="1" dirty="0"/>
          </a:p>
        </p:txBody>
      </p:sp>
      <p:sp>
        <p:nvSpPr>
          <p:cNvPr id="6" name="Text Placeholder 5">
            <a:extLst>
              <a:ext uri="{FF2B5EF4-FFF2-40B4-BE49-F238E27FC236}">
                <a16:creationId xmlns:a16="http://schemas.microsoft.com/office/drawing/2014/main" id="{D0352A45-9E5D-4000-B6D2-A3600E734664}"/>
              </a:ext>
            </a:extLst>
          </p:cNvPr>
          <p:cNvSpPr>
            <a:spLocks noGrp="1"/>
          </p:cNvSpPr>
          <p:nvPr>
            <p:ph type="body" sz="half" idx="2"/>
          </p:nvPr>
        </p:nvSpPr>
        <p:spPr>
          <a:xfrm>
            <a:off x="1154954" y="3657599"/>
            <a:ext cx="3859212" cy="2404534"/>
          </a:xfrm>
        </p:spPr>
        <p:txBody>
          <a:bodyPr>
            <a:normAutofit fontScale="85000" lnSpcReduction="10000"/>
          </a:bodyPr>
          <a:lstStyle/>
          <a:p>
            <a:pPr algn="ctr"/>
            <a:r>
              <a:rPr lang="fr-FR" sz="1800" dirty="0">
                <a:solidFill>
                  <a:schemeClr val="bg1"/>
                </a:solidFill>
              </a:rPr>
              <a:t>L'objectif du plan d'action est de garantir que les processus nationaux de lutte contre le changement climatique au Nigéria intègrent les considérations de genre afin de garantir l'inclusion de toutes les données démographiques dans la formulation et la mise en œuvre des initiatives, programmes et politiques relatifs au changement climatique.</a:t>
            </a:r>
            <a:endParaRPr lang="en-US" dirty="0"/>
          </a:p>
        </p:txBody>
      </p:sp>
      <p:sp>
        <p:nvSpPr>
          <p:cNvPr id="8" name="AutoShape 4">
            <a:extLst>
              <a:ext uri="{FF2B5EF4-FFF2-40B4-BE49-F238E27FC236}">
                <a16:creationId xmlns:a16="http://schemas.microsoft.com/office/drawing/2014/main" id="{F855974C-792C-423D-AD23-7DBB880FEB2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E518B26A-0FCC-224E-B80B-ED0A76847F2A}"/>
              </a:ext>
            </a:extLst>
          </p:cNvPr>
          <p:cNvSpPr txBox="1"/>
          <p:nvPr/>
        </p:nvSpPr>
        <p:spPr>
          <a:xfrm>
            <a:off x="6694311" y="2923822"/>
            <a:ext cx="184731" cy="369332"/>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224FB54D-C474-2A45-9EB5-95584B52C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7556" y="496711"/>
            <a:ext cx="5644443" cy="5926667"/>
          </a:xfrm>
          <a:prstGeom prst="rect">
            <a:avLst/>
          </a:prstGeom>
        </p:spPr>
      </p:pic>
      <p:pic>
        <p:nvPicPr>
          <p:cNvPr id="7" name="Picture 6">
            <a:extLst>
              <a:ext uri="{FF2B5EF4-FFF2-40B4-BE49-F238E27FC236}">
                <a16:creationId xmlns:a16="http://schemas.microsoft.com/office/drawing/2014/main" id="{A103036A-5ECE-BC4D-8FE3-05B949FBA4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7557" y="618066"/>
            <a:ext cx="5644443" cy="5926667"/>
          </a:xfrm>
          <a:prstGeom prst="rect">
            <a:avLst/>
          </a:prstGeom>
        </p:spPr>
      </p:pic>
    </p:spTree>
    <p:extLst>
      <p:ext uri="{BB962C8B-B14F-4D97-AF65-F5344CB8AC3E}">
        <p14:creationId xmlns:p14="http://schemas.microsoft.com/office/powerpoint/2010/main" val="107456893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suction.wav"/>
          </p:stSnd>
        </p:sndAc>
      </p:transition>
    </mc:Choice>
    <mc:Fallback xmlns="">
      <p:transition spd="slow">
        <p:split orient="vert"/>
        <p:sndAc>
          <p:stSnd>
            <p:snd r:embed="rId4" name="suction.wav"/>
          </p:stSnd>
        </p:sndAc>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1243</TotalTime>
  <Words>1176</Words>
  <Application>Microsoft Office PowerPoint</Application>
  <PresentationFormat>Widescreen</PresentationFormat>
  <Paragraphs>61</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Wingdings 3</vt:lpstr>
      <vt:lpstr>Ion Boardroom</vt:lpstr>
      <vt:lpstr>           STRATÉGIES NATIONALES ET FORMULATION BUDGÉTAIRE  Nigéria :  Plan d'action national sur le genre et le changement climatique(PANGCC)</vt:lpstr>
      <vt:lpstr>Historique du genre dans le processus de changement climatique</vt:lpstr>
      <vt:lpstr>Le programme de travail de Lima sur le genre (PTLG)</vt:lpstr>
      <vt:lpstr>Genre et changement climatique au Nigéria </vt:lpstr>
      <vt:lpstr>L’Accord de Paris</vt:lpstr>
      <vt:lpstr>Plan d’action en faveur de l'égalité des sexes</vt:lpstr>
      <vt:lpstr> </vt:lpstr>
      <vt:lpstr>Plan d'action national du Nigéria sur le genre et le changement climatique </vt:lpstr>
      <vt:lpstr>Plan d'action national du Nigéria sur le genre et le changement climatique</vt:lpstr>
      <vt:lpstr>Secteurs prioritaires couverts par le Plan d'action</vt:lpstr>
      <vt:lpstr>Actuellement</vt:lpstr>
      <vt:lpstr>L’intégration du genre et du changement climatique dans la budgétisation et le financement</vt:lpstr>
      <vt:lpstr>LANCEMENT OFFICIEL DU PANNGCC</vt:lpstr>
      <vt:lpstr>Stratégie de mise en œuvre du PANNGCC</vt:lpstr>
      <vt:lpstr>Stratégie de mise en œuvre du PANNGCC – Les dispositions</vt:lpstr>
      <vt:lpstr>CONCLUSION</vt:lpstr>
      <vt:lpstr>Merci Beaucoup.  Obrigado.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Nigeria’s national action plan on gender and climate change</dc:title>
  <dc:creator>Busola</dc:creator>
  <cp:lastModifiedBy>Priya Beegun</cp:lastModifiedBy>
  <cp:revision>51</cp:revision>
  <dcterms:created xsi:type="dcterms:W3CDTF">2020-10-13T11:21:27Z</dcterms:created>
  <dcterms:modified xsi:type="dcterms:W3CDTF">2021-06-28T08:54:16Z</dcterms:modified>
</cp:coreProperties>
</file>