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11">
  <p:sldMasterIdLst>
    <p:sldMasterId id="2147483774" r:id="rId4"/>
  </p:sldMasterIdLst>
  <p:notesMasterIdLst>
    <p:notesMasterId r:id="rId17"/>
  </p:notesMasterIdLst>
  <p:handoutMasterIdLst>
    <p:handoutMasterId r:id="rId18"/>
  </p:handoutMasterIdLst>
  <p:sldIdLst>
    <p:sldId id="256" r:id="rId5"/>
    <p:sldId id="519" r:id="rId6"/>
    <p:sldId id="509" r:id="rId7"/>
    <p:sldId id="510" r:id="rId8"/>
    <p:sldId id="511" r:id="rId9"/>
    <p:sldId id="512" r:id="rId10"/>
    <p:sldId id="513" r:id="rId11"/>
    <p:sldId id="516" r:id="rId12"/>
    <p:sldId id="517" r:id="rId13"/>
    <p:sldId id="514" r:id="rId14"/>
    <p:sldId id="515" r:id="rId15"/>
    <p:sldId id="518" r:id="rId16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Priya Beegun" initials="PB" lastIdx="5" clrIdx="6">
    <p:extLst>
      <p:ext uri="{19B8F6BF-5375-455C-9EA6-DF929625EA0E}">
        <p15:presenceInfo xmlns:p15="http://schemas.microsoft.com/office/powerpoint/2012/main" userId="S::priya.beegun@cabri-sbo.org::e975f017-bbdf-4fb4-8a57-29d873ee0655" providerId="AD"/>
      </p:ext>
    </p:extLst>
  </p:cmAuthor>
  <p:cmAuthor id="1" name="Joana Bento" initials="JB" lastIdx="1" clrIdx="0"/>
  <p:cmAuthor id="8" name="Kit Nicholson" initials="KN" lastIdx="3" clrIdx="7">
    <p:extLst>
      <p:ext uri="{19B8F6BF-5375-455C-9EA6-DF929625EA0E}">
        <p15:presenceInfo xmlns:p15="http://schemas.microsoft.com/office/powerpoint/2012/main" userId="5297ed048ed59b51" providerId="Windows Live"/>
      </p:ext>
    </p:extLst>
  </p:cmAuthor>
  <p:cmAuthor id="2" name="anke.braumann" initials="a" lastIdx="7" clrIdx="1"/>
  <p:cmAuthor id="3" name="Leila" initials="" lastIdx="0" clrIdx="2"/>
  <p:cmAuthor id="4" name="Soonsyra Lowe Nicolas" initials="SLN" lastIdx="8" clrIdx="3">
    <p:extLst>
      <p:ext uri="{19B8F6BF-5375-455C-9EA6-DF929625EA0E}">
        <p15:presenceInfo xmlns:p15="http://schemas.microsoft.com/office/powerpoint/2012/main" userId="S-1-5-21-2612044563-3503332062-4066753326-1646" providerId="AD"/>
      </p:ext>
    </p:extLst>
  </p:cmAuthor>
  <p:cmAuthor id="5" name="Ludovic Froget" initials="LF" lastIdx="2" clrIdx="4">
    <p:extLst>
      <p:ext uri="{19B8F6BF-5375-455C-9EA6-DF929625EA0E}">
        <p15:presenceInfo xmlns:p15="http://schemas.microsoft.com/office/powerpoint/2012/main" userId="S::Ludovic.Froget@cabri-sbo.org::6dcb10fd-7809-450d-9213-77bf9778b520" providerId="AD"/>
      </p:ext>
    </p:extLst>
  </p:cmAuthor>
  <p:cmAuthor id="6" name="Soonsyra Lowe Nicolas" initials="SLN [2]" lastIdx="2" clrIdx="5">
    <p:extLst>
      <p:ext uri="{19B8F6BF-5375-455C-9EA6-DF929625EA0E}">
        <p15:presenceInfo xmlns:p15="http://schemas.microsoft.com/office/powerpoint/2012/main" userId="S::Soonsyra.LoweNicolas@cabri-sbo.org::190600f1-7689-4c6c-810c-d5e149ab57e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ADC0"/>
    <a:srgbClr val="B5BD84"/>
    <a:srgbClr val="7DABCF"/>
    <a:srgbClr val="3333FF"/>
    <a:srgbClr val="4472C4"/>
    <a:srgbClr val="858C3A"/>
    <a:srgbClr val="848A37"/>
    <a:srgbClr val="006380"/>
    <a:srgbClr val="F6862B"/>
    <a:srgbClr val="1C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55" autoAdjust="0"/>
    <p:restoredTop sz="72945" autoAdjust="0"/>
  </p:normalViewPr>
  <p:slideViewPr>
    <p:cSldViewPr snapToGrid="0">
      <p:cViewPr varScale="1">
        <p:scale>
          <a:sx n="42" d="100"/>
          <a:sy n="42" d="100"/>
        </p:scale>
        <p:origin x="95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175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4776" y="1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67145-A2F3-43F7-BEB9-797938FCC13D}" type="datetimeFigureOut">
              <a:rPr lang="en-ZA" smtClean="0"/>
              <a:pPr/>
              <a:t>2021/06/25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423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4776" y="6658423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18E5A-731C-4BBA-AC12-C9927F5000A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694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4BCB9-E899-4D69-9768-5918A2974BE3}" type="datetimeFigureOut">
              <a:rPr lang="en-ZA" smtClean="0"/>
              <a:pPr/>
              <a:t>2021/06/25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29940"/>
            <a:ext cx="7437120" cy="31546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63073-3AA0-446F-A543-DCB3535C624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63761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63073-3AA0-446F-A543-DCB3535C6240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00052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663073-3AA0-446F-A543-DCB3535C6240}" type="slidenum">
              <a:rPr lang="en-ZA" smtClean="0"/>
              <a:pPr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77266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3A1C-4862-4FD3-9A1E-EBC5D43FBCA3}" type="datetime1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3810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6BC3-D656-4A9F-B0D9-60C874C77093}" type="datetime1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8936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0334-7A00-4F14-9D5F-DC15F252ABCC}" type="datetime1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98279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ed List -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9"/>
          <p:cNvSpPr>
            <a:spLocks noGrp="1"/>
          </p:cNvSpPr>
          <p:nvPr>
            <p:ph sz="quarter" idx="13"/>
          </p:nvPr>
        </p:nvSpPr>
        <p:spPr>
          <a:xfrm>
            <a:off x="1166813" y="1782764"/>
            <a:ext cx="7519987" cy="395212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502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pic>
        <p:nvPicPr>
          <p:cNvPr id="8" name="Picture 2" descr="C:\Users\1213\AppData\Local\Microsoft\Windows\Temporary Internet Files\Content.Outlook\6CN1E2SE\Cabri connect share reform logo (2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t="18750" r="8932" b="12500"/>
          <a:stretch/>
        </p:blipFill>
        <p:spPr bwMode="auto">
          <a:xfrm>
            <a:off x="3505200" y="152400"/>
            <a:ext cx="2160240" cy="792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516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2133600"/>
            <a:ext cx="7371160" cy="3200400"/>
          </a:xfrm>
        </p:spPr>
        <p:txBody>
          <a:bodyPr/>
          <a:lstStyle>
            <a:lvl1pPr marL="285750" marR="0" indent="-2857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Char char="à"/>
              <a:tabLst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pic>
        <p:nvPicPr>
          <p:cNvPr id="10" name="Picture 2" descr="C:\Users\1213\AppData\Local\Microsoft\Windows\Temporary Internet Files\Content.Outlook\6CN1E2SE\Cabri connect share reform logo (2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t="18750" r="8932" b="12500"/>
          <a:stretch/>
        </p:blipFill>
        <p:spPr bwMode="auto">
          <a:xfrm>
            <a:off x="3505200" y="152400"/>
            <a:ext cx="2160240" cy="792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088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2133600"/>
            <a:ext cx="7371160" cy="3200400"/>
          </a:xfrm>
        </p:spPr>
        <p:txBody>
          <a:bodyPr/>
          <a:lstStyle>
            <a:lvl1pPr marL="171450" marR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pic>
        <p:nvPicPr>
          <p:cNvPr id="10" name="Picture 2" descr="C:\Users\1213\AppData\Local\Microsoft\Windows\Temporary Internet Files\Content.Outlook\6CN1E2SE\Cabri connect share reform logo (2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t="18750" r="8932" b="12500"/>
          <a:stretch/>
        </p:blipFill>
        <p:spPr bwMode="auto">
          <a:xfrm>
            <a:off x="3505200" y="152400"/>
            <a:ext cx="2160240" cy="792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640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43400"/>
            <a:ext cx="6858000" cy="9361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Z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2133600"/>
            <a:ext cx="7371160" cy="1828800"/>
          </a:xfrm>
        </p:spPr>
        <p:txBody>
          <a:bodyPr/>
          <a:lstStyle>
            <a:lvl1pPr marL="171450" marR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64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D0FD-3246-4B2E-8250-F6CDEA69E8E1}" type="datetime1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02052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2AAD-44F4-4FF2-B679-6855F5B7F372}" type="datetime1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4114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C49D-F048-4ED1-A897-3C8A66BB8DC3}" type="datetime1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8606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876E-6CB9-473F-9AC5-74A68AC72D3B}" type="datetime1">
              <a:rPr lang="en-US" smtClean="0"/>
              <a:t>6/25/2021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0879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51AE-B97D-4088-8101-6FE60C5AF6E2}" type="datetime1">
              <a:rPr lang="en-US" smtClean="0"/>
              <a:t>6/25/2021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4785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71A5-95BB-4D4D-A80A-2E711CDDEFAF}" type="datetime1">
              <a:rPr lang="en-US" smtClean="0"/>
              <a:t>6/25/2021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55657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4B63-5C8D-45C1-B6DF-6B1C1FD2D361}" type="datetime1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665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BB8E-771B-4B1F-958A-D0D02484511A}" type="datetime1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7185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858B7-1A69-4C50-A91C-20341DA50F89}" type="datetime1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8479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30" r:id="rId13"/>
    <p:sldLayoutId id="2147483732" r:id="rId14"/>
    <p:sldLayoutId id="2147483733" r:id="rId15"/>
    <p:sldLayoutId id="2147483734" r:id="rId1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2264" y="2957243"/>
            <a:ext cx="5673786" cy="1597445"/>
          </a:xfrm>
        </p:spPr>
        <p:txBody>
          <a:bodyPr>
            <a:normAutofit fontScale="90000"/>
          </a:bodyPr>
          <a:lstStyle/>
          <a:p>
            <a:r>
              <a:rPr lang="en-US" sz="8900" dirty="0">
                <a:solidFill>
                  <a:schemeClr val="accent2">
                    <a:lumMod val="75000"/>
                  </a:schemeClr>
                </a:solidFill>
              </a:rPr>
              <a:t>GRCB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Tagging and Scoring: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Common Challenges and Solutions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407974-D18F-47C7-8A95-AEB64B7C1703}"/>
              </a:ext>
            </a:extLst>
          </p:cNvPr>
          <p:cNvSpPr txBox="1">
            <a:spLocks/>
          </p:cNvSpPr>
          <p:nvPr/>
        </p:nvSpPr>
        <p:spPr>
          <a:xfrm>
            <a:off x="4971368" y="6103329"/>
            <a:ext cx="4172632" cy="75467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sz="39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CLIMATE SCRUTINY</a:t>
            </a:r>
          </a:p>
        </p:txBody>
      </p:sp>
    </p:spTree>
    <p:extLst>
      <p:ext uri="{BB962C8B-B14F-4D97-AF65-F5344CB8AC3E}">
        <p14:creationId xmlns:p14="http://schemas.microsoft.com/office/powerpoint/2010/main" val="2750598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74396-C18B-4F09-A883-02A10FCCA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183" y="551614"/>
            <a:ext cx="7519987" cy="1143000"/>
          </a:xfrm>
        </p:spPr>
        <p:txBody>
          <a:bodyPr/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What happens if trends are negative?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76EA1-364C-4DF4-85FA-D894DE427B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36183" y="1929720"/>
            <a:ext cx="7519987" cy="4376665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Easy for misleading patterns to be generated by big projects with small gender or climate contributions given CC%/GB% of eg 25%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Philippines abandoned CRB when the new government cut climate responsive programmes and didn’t want that highlighted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Concentrating on benefits means that the focus is on improving effectiveness and trends are less important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54871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8C8D6-0417-4F78-9BDE-A77CBDB42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193" y="630383"/>
            <a:ext cx="7783224" cy="114300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Capacity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2F610-9BAB-44B1-AD83-DF34B3750F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35193" y="1773383"/>
            <a:ext cx="7519987" cy="4454234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/>
              <a:t>Often reported as a major problem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/>
              <a:t>Focus is often on lack of skills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/>
              <a:t>Black of clear and consistent methods/guidance is often as important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/>
              <a:t>Ideally </a:t>
            </a:r>
            <a:r>
              <a:rPr lang="en-GB" sz="2800" dirty="0"/>
              <a:t>based</a:t>
            </a:r>
            <a:r>
              <a:rPr lang="en-GB" sz="2400" dirty="0"/>
              <a:t> on existing methods of assessment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/>
              <a:t>Methods can be simple and based on qualitative assessment that structures expert opinion in a way that creates a framework for debate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/>
              <a:t>Most programmes only need to be assessed once, with a clear record of the way the framework has been applied, so that they can be updated, if justified</a:t>
            </a:r>
          </a:p>
        </p:txBody>
      </p:sp>
    </p:spTree>
    <p:extLst>
      <p:ext uri="{BB962C8B-B14F-4D97-AF65-F5344CB8AC3E}">
        <p14:creationId xmlns:p14="http://schemas.microsoft.com/office/powerpoint/2010/main" val="1507646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107E-E5D2-4F50-98AF-6F59E4795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729" y="639764"/>
            <a:ext cx="7519987" cy="1143000"/>
          </a:xfrm>
        </p:spPr>
        <p:txBody>
          <a:bodyPr/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Options for Strengthening GRCB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B9715-469E-416E-A802-8121497F338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30729" y="1782764"/>
            <a:ext cx="8047016" cy="4667022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/>
              <a:t>Baseline GCPEIR conducted by consultants and CSO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/>
              <a:t>Tagging for both gender and CC separately using OECD DAC categories (ie 2/1/0)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/>
              <a:t>Simplest qualitative benefits scores for GB% and CC%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/>
              <a:t>Case studies of quantitative benefits for key programmes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/>
              <a:t>Debate about programmes giving best gender/climate benefits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/>
              <a:t>Support to line ministries to redesign programmes to justify higher GB% and CC%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/>
              <a:t>Changes to budget submission guidelines to require reporting on GB% and CC% (pilot then mandatory)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/>
              <a:t>Case studies on combined gender with climate scores (GRC%)</a:t>
            </a:r>
          </a:p>
        </p:txBody>
      </p:sp>
    </p:spTree>
    <p:extLst>
      <p:ext uri="{BB962C8B-B14F-4D97-AF65-F5344CB8AC3E}">
        <p14:creationId xmlns:p14="http://schemas.microsoft.com/office/powerpoint/2010/main" val="418660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22061-8211-413E-9D55-28562612E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811" y="763886"/>
            <a:ext cx="7519987" cy="1143000"/>
          </a:xfrm>
        </p:spPr>
        <p:txBody>
          <a:bodyPr/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We say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C8B19-3AEF-4FAA-BA2C-AD263762669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66811" y="1906886"/>
            <a:ext cx="7977189" cy="40530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200" dirty="0"/>
              <a:t>Gender responsive climate programmes are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	- more effective and</a:t>
            </a:r>
          </a:p>
          <a:p>
            <a:pPr marL="0" indent="0">
              <a:buNone/>
            </a:pPr>
            <a:r>
              <a:rPr lang="en-GB" sz="3200" dirty="0"/>
              <a:t>	- more equitable</a:t>
            </a:r>
          </a:p>
          <a:p>
            <a:pPr marL="0" indent="0">
              <a:buNone/>
            </a:pPr>
            <a:endParaRPr lang="en-GB" sz="3200" dirty="0">
              <a:solidFill>
                <a:srgbClr val="5EADC0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en-GB" sz="39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How do we prove that statement?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And how do we get credit for it in the budget?</a:t>
            </a:r>
          </a:p>
        </p:txBody>
      </p:sp>
    </p:spTree>
    <p:extLst>
      <p:ext uri="{BB962C8B-B14F-4D97-AF65-F5344CB8AC3E}">
        <p14:creationId xmlns:p14="http://schemas.microsoft.com/office/powerpoint/2010/main" val="2987490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4E8B5-64F2-4F33-A9EA-2F0CBCFD0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527" y="702128"/>
            <a:ext cx="7519987" cy="1143000"/>
          </a:xfrm>
        </p:spPr>
        <p:txBody>
          <a:bodyPr/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Challenges with GRCB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9E70B-317E-4672-9D8D-E134F4CB78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03527" y="1845128"/>
            <a:ext cx="7813901" cy="4232657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Suspicions about greenwashing or </a:t>
            </a:r>
            <a:r>
              <a:rPr lang="en-GB" sz="2800" dirty="0" err="1"/>
              <a:t>genderwashing</a:t>
            </a:r>
            <a:endParaRPr lang="en-GB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Competition with other cross-sectoral priorities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Programme budget reforms are challenging without adding GRCB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Many institutions broadening definition of climate finance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What happens if trends are negative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‘Capacity’, especially relating to roles and mandate</a:t>
            </a:r>
          </a:p>
        </p:txBody>
      </p:sp>
    </p:spTree>
    <p:extLst>
      <p:ext uri="{BB962C8B-B14F-4D97-AF65-F5344CB8AC3E}">
        <p14:creationId xmlns:p14="http://schemas.microsoft.com/office/powerpoint/2010/main" val="1828176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5E1F8-5E50-4297-B44E-7212C5693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006" y="473530"/>
            <a:ext cx="7519987" cy="1143000"/>
          </a:xfrm>
        </p:spPr>
        <p:txBody>
          <a:bodyPr/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Greenwashing and </a:t>
            </a:r>
            <a:r>
              <a:rPr lang="en-GB" b="1" dirty="0" err="1">
                <a:solidFill>
                  <a:schemeClr val="accent2">
                    <a:lumMod val="75000"/>
                  </a:schemeClr>
                </a:solidFill>
              </a:rPr>
              <a:t>Genderwashing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C8AF0-F4E8-4272-9A40-21C50C2D10F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83771" y="1782763"/>
            <a:ext cx="8027720" cy="4601707"/>
          </a:xfrm>
        </p:spPr>
        <p:txBody>
          <a:bodyPr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OECD DAC ‘objectives-based’ system (2 = primary, 1 = secondary/implicit, 0 = no) is OK as a start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But it’s often difficult to decide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And especially difficult to assign %s to OECD categories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 err="1"/>
              <a:t>MoFs</a:t>
            </a:r>
            <a:r>
              <a:rPr lang="en-GB" sz="2800" dirty="0"/>
              <a:t> respond ‘how do I know you’re not exaggerating?’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We need a more structured system that has clear assumptions that can be debated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Build on experience with Multi-Criteria Analysis and Cost Benefit Analysis, both of which are known in government</a:t>
            </a:r>
          </a:p>
        </p:txBody>
      </p:sp>
    </p:spTree>
    <p:extLst>
      <p:ext uri="{BB962C8B-B14F-4D97-AF65-F5344CB8AC3E}">
        <p14:creationId xmlns:p14="http://schemas.microsoft.com/office/powerpoint/2010/main" val="3269724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8D88-7DB1-4881-A6FE-8052F6CDE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408214"/>
            <a:ext cx="7519987" cy="1143000"/>
          </a:xfrm>
        </p:spPr>
        <p:txBody>
          <a:bodyPr/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Credibility AND Sustainability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9C6B3-CB7D-464D-9015-E3ED3F1134F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1" y="1579418"/>
            <a:ext cx="7966364" cy="4870368"/>
          </a:xfrm>
        </p:spPr>
        <p:txBody>
          <a:bodyPr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At first sight, the problem is credibility with tags/scores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But there are bigger problems arising from low credibility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400" dirty="0"/>
              <a:t>Loss of interest and commitment if there is limited confidence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400" dirty="0"/>
              <a:t>Trends and patterns can be distorted, leading to poor decisions (including abandonment if trends are negative)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400" dirty="0"/>
              <a:t>Puts a focus on trends rather than on the quality of expenditure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If the score is linked benefits, then it is more sustainable because …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400" dirty="0"/>
              <a:t>The most valuable function of budget tagging is NOT to demonstrate trends but to create incentives in the budget to redesign to improve the quality of available funds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074242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9A89A-5123-411A-894C-24B7A5C7C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006" y="547255"/>
            <a:ext cx="7519987" cy="114300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Benefits Based Tagging/Scoring - Climate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72D53-4D3F-425A-9DEA-385BF344D5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54541" y="1690255"/>
            <a:ext cx="7658532" cy="4893107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Used in Asia (Thailand, India, Indonesia, Cambodia …) and a little in Africa (eg Malawi, piloting in South Africa?)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Needs to accommodate dedicated climate expenditure (eg on proofing) and development expenditure that just becomes more valuable with CC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Basic principle is CC score is (B-A)/B, where</a:t>
            </a:r>
          </a:p>
          <a:p>
            <a:pPr lvl="1"/>
            <a:r>
              <a:rPr lang="en-GB" sz="2400" dirty="0"/>
              <a:t>B = the benefits when CC is taken into account</a:t>
            </a:r>
          </a:p>
          <a:p>
            <a:pPr lvl="1"/>
            <a:r>
              <a:rPr lang="en-GB" sz="2400" dirty="0"/>
              <a:t>A = the benefits when CC is ignored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Use existing appraisal methods (qualitative, quantitative or mixed) and evidence (eg studies, expert opinion)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Complements not replaces OECD DAC</a:t>
            </a:r>
          </a:p>
        </p:txBody>
      </p:sp>
    </p:spTree>
    <p:extLst>
      <p:ext uri="{BB962C8B-B14F-4D97-AF65-F5344CB8AC3E}">
        <p14:creationId xmlns:p14="http://schemas.microsoft.com/office/powerpoint/2010/main" val="3813946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004F1-7239-45D0-9976-692DE555B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930780"/>
          </a:xfrm>
        </p:spPr>
        <p:txBody>
          <a:bodyPr/>
          <a:lstStyle/>
          <a:p>
            <a:r>
              <a:rPr lang="en-GB" dirty="0"/>
              <a:t>Example – from Malawi CPEIR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670E28-D421-44E7-B92A-D200EC7D5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891" y="1071165"/>
            <a:ext cx="7980218" cy="5512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387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9A89A-5123-411A-894C-24B7A5C7C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729" y="440871"/>
            <a:ext cx="7519987" cy="114300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Benefits Based Tagging Scoring:</a:t>
            </a:r>
            <a:br>
              <a:rPr lang="en-GB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Possible Implications for 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72D53-4D3F-425A-9DEA-385BF344D5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30729" y="1880735"/>
            <a:ext cx="7756069" cy="4536394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Obvious potential is to base the score (the GB%?) on the proportion of the benefits that go to women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400" dirty="0"/>
              <a:t>eg gender neutral 0%, all benefits to women = 100%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Would encourage line ministries to undertake beneficiary incidence analysis of some sort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400" dirty="0"/>
              <a:t>past initiatives (eg Poverty &amp; Social Impact Assessment)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Doesn’t capture benefits of involving women in delivery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Could use the B-A principles to capture both impact on women and women’s ability to deliver higher benefits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Can be done quantitative, qualitative, mixed</a:t>
            </a:r>
          </a:p>
        </p:txBody>
      </p:sp>
    </p:spTree>
    <p:extLst>
      <p:ext uri="{BB962C8B-B14F-4D97-AF65-F5344CB8AC3E}">
        <p14:creationId xmlns:p14="http://schemas.microsoft.com/office/powerpoint/2010/main" val="508358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9A89A-5123-411A-894C-24B7A5C7C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212" y="329043"/>
            <a:ext cx="7519987" cy="1143000"/>
          </a:xfrm>
        </p:spPr>
        <p:txBody>
          <a:bodyPr/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Benefits Based Tagging/Scoring - GRCB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72D53-4D3F-425A-9DEA-385BF344D5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38212" y="1472042"/>
            <a:ext cx="8205788" cy="4863443"/>
          </a:xfrm>
        </p:spPr>
        <p:txBody>
          <a:bodyPr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Can do GB% and CC% separately (or GB%, MI% and AD%)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Simple and clear but: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400" dirty="0"/>
              <a:t>Doesn’t demand assessment of how climate benefits are increased by gender responsivity (often at no cost)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400" dirty="0"/>
              <a:t>Vulnerable to proliferation of cross-sectoral priorities (ie not just GB% and CC%, but also DRR% and WAT% etc etc)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400" dirty="0"/>
              <a:t>Adds multiple columns/codes in budget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800" dirty="0"/>
              <a:t>A single composite GRC% might be possible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400" dirty="0"/>
              <a:t>Picks up benefits of gender responsive climate programmes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400" dirty="0"/>
              <a:t>Encourage genuine G/C collaboration in design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400" dirty="0"/>
              <a:t>More challenging and needs more capacity but to implement and interpret but it reflects the real substance of GRCB</a:t>
            </a:r>
          </a:p>
        </p:txBody>
      </p:sp>
    </p:spTree>
    <p:extLst>
      <p:ext uri="{BB962C8B-B14F-4D97-AF65-F5344CB8AC3E}">
        <p14:creationId xmlns:p14="http://schemas.microsoft.com/office/powerpoint/2010/main" val="3475096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6AF32261145F409836FCA14A350740" ma:contentTypeVersion="12" ma:contentTypeDescription="Create a new document." ma:contentTypeScope="" ma:versionID="e22ecd31db818cb3feea6b60bf4a1604">
  <xsd:schema xmlns:xsd="http://www.w3.org/2001/XMLSchema" xmlns:xs="http://www.w3.org/2001/XMLSchema" xmlns:p="http://schemas.microsoft.com/office/2006/metadata/properties" xmlns:ns2="1b4d2e45-8e50-4808-be92-179850164968" xmlns:ns3="a4907018-feab-4701-b416-2003e651155e" targetNamespace="http://schemas.microsoft.com/office/2006/metadata/properties" ma:root="true" ma:fieldsID="b0e73f60fe82854bf24afdea208ecaf5" ns2:_="" ns3:_="">
    <xsd:import namespace="1b4d2e45-8e50-4808-be92-179850164968"/>
    <xsd:import namespace="a4907018-feab-4701-b416-2003e65115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4d2e45-8e50-4808-be92-1798501649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07018-feab-4701-b416-2003e651155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7341A3-F539-4B58-A534-3253155D43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F01586-6B35-4B40-B230-870909EAC8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4d2e45-8e50-4808-be92-179850164968"/>
    <ds:schemaRef ds:uri="a4907018-feab-4701-b416-2003e65115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2213916-FA0E-4F55-9F48-7B4789637430}">
  <ds:schemaRefs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a4907018-feab-4701-b416-2003e651155e"/>
    <ds:schemaRef ds:uri="http://schemas.microsoft.com/office/2006/documentManagement/types"/>
    <ds:schemaRef ds:uri="1b4d2e45-8e50-4808-be92-17985016496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21075</TotalTime>
  <Words>874</Words>
  <Application>Microsoft Office PowerPoint</Application>
  <PresentationFormat>On-screen Show (4:3)</PresentationFormat>
  <Paragraphs>82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GRCB  Tagging and Scoring:  Common Challenges and Solutions</vt:lpstr>
      <vt:lpstr>We say …</vt:lpstr>
      <vt:lpstr>Challenges with GRCB</vt:lpstr>
      <vt:lpstr>Greenwashing and Genderwashing</vt:lpstr>
      <vt:lpstr>Credibility AND Sustainability</vt:lpstr>
      <vt:lpstr>Benefits Based Tagging/Scoring - Climate</vt:lpstr>
      <vt:lpstr>Example – from Malawi CPEIR</vt:lpstr>
      <vt:lpstr>Benefits Based Tagging Scoring: Possible Implications for Gender</vt:lpstr>
      <vt:lpstr>Benefits Based Tagging/Scoring - GRCB</vt:lpstr>
      <vt:lpstr>What happens if trends are negative?</vt:lpstr>
      <vt:lpstr>Capacity</vt:lpstr>
      <vt:lpstr>Options for Strengthening GRCB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"Shanaz Broermann" &lt;Shanaz.broermann@cabri-sbo.org&gt;</dc:creator>
  <cp:lastModifiedBy>Priya Beegun</cp:lastModifiedBy>
  <cp:revision>960</cp:revision>
  <cp:lastPrinted>2015-03-05T10:45:04Z</cp:lastPrinted>
  <dcterms:created xsi:type="dcterms:W3CDTF">2015-07-13T14:27:38Z</dcterms:created>
  <dcterms:modified xsi:type="dcterms:W3CDTF">2021-06-25T06:48:40Z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0x010100BA6AF32261145F409836FCA14A350740</vt:lpwstr>
  </property>
  <property fmtid="{D5CDD505-2E9C-101B-9397-08002B2CF9AE}" pid="3" name="Order">
    <vt:r8>268200</vt:r8>
  </property>
</Properties>
</file>