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8" r:id="rId3"/>
    <p:sldId id="271" r:id="rId4"/>
    <p:sldId id="258" r:id="rId5"/>
    <p:sldId id="272" r:id="rId6"/>
    <p:sldId id="383" r:id="rId7"/>
    <p:sldId id="290" r:id="rId8"/>
    <p:sldId id="382" r:id="rId9"/>
    <p:sldId id="267" r:id="rId10"/>
    <p:sldId id="273" r:id="rId11"/>
    <p:sldId id="3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3"/>
  </p:normalViewPr>
  <p:slideViewPr>
    <p:cSldViewPr snapToGrid="0" snapToObjects="1">
      <p:cViewPr varScale="1">
        <p:scale>
          <a:sx n="53" d="100"/>
          <a:sy n="53"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0802-235E-BF4E-8DA6-02DB0A1BCA03}" type="datetimeFigureOut">
              <a:rPr lang="en-US" smtClean="0"/>
              <a:t>6/24/2021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8195D-4AF1-2A47-A883-B473E697B933}" type="slidenum">
              <a:rPr lang="en-US" smtClean="0"/>
              <a:t>‹#›</a:t>
            </a:fld>
            <a:endParaRPr lang="en-US"/>
          </a:p>
        </p:txBody>
      </p:sp>
    </p:spTree>
    <p:extLst>
      <p:ext uri="{BB962C8B-B14F-4D97-AF65-F5344CB8AC3E}">
        <p14:creationId xmlns:p14="http://schemas.microsoft.com/office/powerpoint/2010/main" val="111688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2093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3712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39157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0" y="-1"/>
            <a:ext cx="9143999" cy="1206160"/>
          </a:xfrm>
          <a:prstGeom prst="rect">
            <a:avLst/>
          </a:prstGeom>
        </p:spPr>
      </p:pic>
      <p:sp>
        <p:nvSpPr>
          <p:cNvPr id="2" name="Title 1"/>
          <p:cNvSpPr>
            <a:spLocks noGrp="1"/>
          </p:cNvSpPr>
          <p:nvPr>
            <p:ph type="title" hasCustomPrompt="1"/>
          </p:nvPr>
        </p:nvSpPr>
        <p:spPr>
          <a:xfrm>
            <a:off x="155275" y="138024"/>
            <a:ext cx="7151299"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155275" y="1397479"/>
            <a:ext cx="8807570"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3543299" y="6538823"/>
            <a:ext cx="20574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387001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5741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62159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07645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9833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80274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67642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56163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320574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2"/>
          <a:stretch>
            <a:fillRect/>
          </a:stretch>
        </p:blipFill>
        <p:spPr>
          <a:xfrm>
            <a:off x="2715" y="0"/>
            <a:ext cx="9138570" cy="6857999"/>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1051560" y="1499616"/>
            <a:ext cx="6949440" cy="1627632"/>
          </a:xfrm>
        </p:spPr>
        <p:txBody>
          <a:bodyPr anchor="ctr">
            <a:normAutofit/>
          </a:bodyPr>
          <a:lstStyle/>
          <a:p>
            <a:r>
              <a:rPr lang="en-US" sz="3200" b="1" cap="all" dirty="0">
                <a:solidFill>
                  <a:schemeClr val="bg1"/>
                </a:solidFill>
                <a:latin typeface="Calibri" panose="020F0502020204030204" pitchFamily="34" charset="0"/>
              </a:rPr>
              <a:t>LA </a:t>
            </a:r>
            <a:r>
              <a:rPr lang="en-US" sz="3200" b="1" cap="all" dirty="0">
                <a:solidFill>
                  <a:schemeClr val="bg1"/>
                </a:solidFill>
                <a:latin typeface="+mn-lt"/>
              </a:rPr>
              <a:t>MISSION BSG DU FMI: MISE </a:t>
            </a:r>
            <a:r>
              <a:rPr lang="en-ZA" sz="3200" b="1" i="0" dirty="0">
                <a:solidFill>
                  <a:schemeClr val="bg1"/>
                </a:solidFill>
                <a:effectLst/>
                <a:latin typeface="+mn-lt"/>
              </a:rPr>
              <a:t>À</a:t>
            </a:r>
            <a:r>
              <a:rPr lang="en-US" sz="3200" b="1" cap="all" dirty="0">
                <a:solidFill>
                  <a:schemeClr val="bg1"/>
                </a:solidFill>
                <a:latin typeface="+mn-lt"/>
              </a:rPr>
              <a:t> JOUR SUR SA MISE EN OEUVRE</a:t>
            </a:r>
            <a:endParaRPr lang="en-ZA" sz="3200" b="1" cap="all" dirty="0">
              <a:solidFill>
                <a:schemeClr val="bg1"/>
              </a:solidFill>
              <a:latin typeface="+mn-lt"/>
            </a:endParaRPr>
          </a:p>
        </p:txBody>
      </p:sp>
      <p:sp>
        <p:nvSpPr>
          <p:cNvPr id="3" name="Subtitle 2">
            <a:extLst>
              <a:ext uri="{FF2B5EF4-FFF2-40B4-BE49-F238E27FC236}">
                <a16:creationId xmlns:a16="http://schemas.microsoft.com/office/drawing/2014/main" id="{8837A802-0DEE-FB4F-B8DF-A43CBFBF0574}"/>
              </a:ext>
            </a:extLst>
          </p:cNvPr>
          <p:cNvSpPr>
            <a:spLocks noGrp="1"/>
          </p:cNvSpPr>
          <p:nvPr>
            <p:ph type="subTitle" idx="1"/>
          </p:nvPr>
        </p:nvSpPr>
        <p:spPr>
          <a:xfrm>
            <a:off x="2191845" y="4626864"/>
            <a:ext cx="6949440" cy="619059"/>
          </a:xfrm>
        </p:spPr>
        <p:txBody>
          <a:bodyPr anchor="ctr"/>
          <a:lstStyle/>
          <a:p>
            <a:pPr algn="r">
              <a:lnSpc>
                <a:spcPct val="100000"/>
              </a:lnSpc>
              <a:spcBef>
                <a:spcPts val="0"/>
              </a:spcBef>
            </a:pPr>
            <a:r>
              <a:rPr lang="fr-FR" dirty="0">
                <a:solidFill>
                  <a:schemeClr val="bg1"/>
                </a:solidFill>
              </a:rPr>
              <a:t>Directrice de la Réforme budgétaire : Prudence </a:t>
            </a:r>
            <a:r>
              <a:rPr lang="fr-FR" dirty="0" err="1">
                <a:solidFill>
                  <a:schemeClr val="bg1"/>
                </a:solidFill>
              </a:rPr>
              <a:t>Cele</a:t>
            </a:r>
            <a:endParaRPr lang="en-ZA" dirty="0">
              <a:solidFill>
                <a:schemeClr val="bg1"/>
              </a:solidFill>
            </a:endParaRPr>
          </a:p>
        </p:txBody>
      </p:sp>
      <p:sp>
        <p:nvSpPr>
          <p:cNvPr id="4" name="Slide Number Placeholder 3">
            <a:extLst>
              <a:ext uri="{FF2B5EF4-FFF2-40B4-BE49-F238E27FC236}">
                <a16:creationId xmlns:a16="http://schemas.microsoft.com/office/drawing/2014/main" id="{63754271-9F4E-604A-AAA1-A880F603D969}"/>
              </a:ext>
            </a:extLst>
          </p:cNvPr>
          <p:cNvSpPr>
            <a:spLocks noGrp="1"/>
          </p:cNvSpPr>
          <p:nvPr>
            <p:ph type="sldNum" sz="quarter" idx="12"/>
          </p:nvPr>
        </p:nvSpPr>
        <p:spPr/>
        <p:txBody>
          <a:bodyPr/>
          <a:lstStyle/>
          <a:p>
            <a:fld id="{A4E67396-EAD7-1246-A93B-5244FF26795F}" type="slidenum">
              <a:rPr lang="en-US" smtClean="0"/>
              <a:t>1</a:t>
            </a:fld>
            <a:endParaRPr lang="en-US"/>
          </a:p>
        </p:txBody>
      </p:sp>
    </p:spTree>
    <p:extLst>
      <p:ext uri="{BB962C8B-B14F-4D97-AF65-F5344CB8AC3E}">
        <p14:creationId xmlns:p14="http://schemas.microsoft.com/office/powerpoint/2010/main" val="369686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EDE1-5A46-4DE3-BA6B-D0CDDA2776AD}"/>
              </a:ext>
            </a:extLst>
          </p:cNvPr>
          <p:cNvSpPr>
            <a:spLocks noGrp="1"/>
          </p:cNvSpPr>
          <p:nvPr>
            <p:ph type="title"/>
          </p:nvPr>
        </p:nvSpPr>
        <p:spPr/>
        <p:txBody>
          <a:bodyPr/>
          <a:lstStyle/>
          <a:p>
            <a:r>
              <a:rPr lang="fr-FR" dirty="0"/>
              <a:t>Les leçons retenues</a:t>
            </a:r>
          </a:p>
        </p:txBody>
      </p:sp>
      <p:sp>
        <p:nvSpPr>
          <p:cNvPr id="3" name="Content Placeholder 2">
            <a:extLst>
              <a:ext uri="{FF2B5EF4-FFF2-40B4-BE49-F238E27FC236}">
                <a16:creationId xmlns:a16="http://schemas.microsoft.com/office/drawing/2014/main" id="{B860868E-B76B-4D7A-A7B3-3EED10B442C9}"/>
              </a:ext>
            </a:extLst>
          </p:cNvPr>
          <p:cNvSpPr>
            <a:spLocks noGrp="1"/>
          </p:cNvSpPr>
          <p:nvPr>
            <p:ph idx="1"/>
          </p:nvPr>
        </p:nvSpPr>
        <p:spPr/>
        <p:txBody>
          <a:bodyPr>
            <a:normAutofit/>
          </a:bodyPr>
          <a:lstStyle/>
          <a:p>
            <a:pPr marL="342900" lvl="0" indent="-342900" eaLnBrk="0" fontAlgn="base" hangingPunct="0">
              <a:lnSpc>
                <a:spcPct val="100000"/>
              </a:lnSpc>
              <a:spcBef>
                <a:spcPct val="20000"/>
              </a:spcBef>
              <a:spcAft>
                <a:spcPct val="0"/>
              </a:spcAft>
              <a:buFontTx/>
              <a:buChar char="•"/>
            </a:pPr>
            <a:r>
              <a:rPr lang="fr-FR" sz="1800" kern="0" dirty="0">
                <a:solidFill>
                  <a:srgbClr val="000000"/>
                </a:solidFill>
                <a:latin typeface="Calibri" pitchFamily="34" charset="0"/>
              </a:rPr>
              <a:t>Les directives et le modèle ne peuvent jamais remplacer la formation et l'adhésion</a:t>
            </a:r>
          </a:p>
          <a:p>
            <a:pPr marL="342900" lvl="0" indent="-342900" eaLnBrk="0" fontAlgn="base" hangingPunct="0">
              <a:lnSpc>
                <a:spcPct val="100000"/>
              </a:lnSpc>
              <a:spcBef>
                <a:spcPct val="20000"/>
              </a:spcBef>
              <a:spcAft>
                <a:spcPct val="0"/>
              </a:spcAft>
              <a:buFontTx/>
              <a:buChar char="•"/>
            </a:pPr>
            <a:r>
              <a:rPr lang="fr-FR" sz="1800" kern="0" dirty="0">
                <a:solidFill>
                  <a:srgbClr val="000000"/>
                </a:solidFill>
                <a:latin typeface="Calibri" pitchFamily="34" charset="0"/>
              </a:rPr>
              <a:t>Les personnes qui préparent les propositions budgétaires ne sont pas celles qui sont formées</a:t>
            </a:r>
          </a:p>
          <a:p>
            <a:pPr marL="342900" lvl="1" indent="-342900" eaLnBrk="0" fontAlgn="base" hangingPunct="0">
              <a:lnSpc>
                <a:spcPct val="100000"/>
              </a:lnSpc>
              <a:spcBef>
                <a:spcPct val="20000"/>
              </a:spcBef>
              <a:spcAft>
                <a:spcPct val="0"/>
              </a:spcAft>
              <a:buFontTx/>
              <a:buChar char="•"/>
            </a:pPr>
            <a:r>
              <a:rPr lang="fr-FR" sz="1800" kern="0" dirty="0">
                <a:solidFill>
                  <a:srgbClr val="000000"/>
                </a:solidFill>
                <a:latin typeface="Calibri" pitchFamily="34" charset="0"/>
              </a:rPr>
              <a:t>Certaines structures budgétaires des départements permettent une catégorisation facile</a:t>
            </a:r>
          </a:p>
          <a:p>
            <a:pPr marL="342900" lvl="1" indent="-342900" eaLnBrk="0" fontAlgn="base" hangingPunct="0">
              <a:lnSpc>
                <a:spcPct val="100000"/>
              </a:lnSpc>
              <a:spcBef>
                <a:spcPct val="20000"/>
              </a:spcBef>
              <a:spcAft>
                <a:spcPct val="0"/>
              </a:spcAft>
              <a:buFontTx/>
              <a:buChar char="•"/>
            </a:pPr>
            <a:r>
              <a:rPr lang="fr-FR" sz="1800" kern="0" dirty="0">
                <a:latin typeface="+mj-lt"/>
              </a:rPr>
              <a:t>L'inclusion du genre dans les lignes directrices ne garantit pas la conformité ou la priorisation des questions de genre</a:t>
            </a:r>
          </a:p>
          <a:p>
            <a:pPr marL="342900" lvl="1" indent="-342900" eaLnBrk="0" fontAlgn="base" hangingPunct="0">
              <a:lnSpc>
                <a:spcPct val="100000"/>
              </a:lnSpc>
              <a:spcBef>
                <a:spcPct val="20000"/>
              </a:spcBef>
              <a:spcAft>
                <a:spcPct val="0"/>
              </a:spcAft>
              <a:buFontTx/>
              <a:buChar char="•"/>
            </a:pPr>
            <a:r>
              <a:rPr lang="en-ZA" sz="1800" b="0" i="0" dirty="0">
                <a:effectLst/>
                <a:latin typeface="+mj-lt"/>
              </a:rPr>
              <a:t>É</a:t>
            </a:r>
            <a:r>
              <a:rPr lang="fr-FR" sz="1800" b="1" kern="0" dirty="0">
                <a:latin typeface="+mj-lt"/>
              </a:rPr>
              <a:t>tablir des objectifs clairs – pourquoi la BSG ?</a:t>
            </a:r>
          </a:p>
          <a:p>
            <a:pPr marL="0" lvl="1" indent="0" eaLnBrk="0" fontAlgn="base" hangingPunct="0">
              <a:lnSpc>
                <a:spcPct val="100000"/>
              </a:lnSpc>
              <a:spcBef>
                <a:spcPct val="20000"/>
              </a:spcBef>
              <a:spcAft>
                <a:spcPct val="0"/>
              </a:spcAft>
              <a:buNone/>
            </a:pPr>
            <a:r>
              <a:rPr lang="en-GB" sz="1800" kern="0" dirty="0">
                <a:solidFill>
                  <a:srgbClr val="000000"/>
                </a:solidFill>
                <a:latin typeface="Calibri" pitchFamily="34" charset="0"/>
              </a:rPr>
              <a:t> - </a:t>
            </a:r>
            <a:r>
              <a:rPr lang="fr-FR" sz="1800" kern="0" dirty="0">
                <a:solidFill>
                  <a:srgbClr val="000000"/>
                </a:solidFill>
                <a:latin typeface="Calibri" pitchFamily="34" charset="0"/>
              </a:rPr>
              <a:t>Améliorer la responsabilisation des institutions gouvernementales en matière de genre</a:t>
            </a:r>
          </a:p>
          <a:p>
            <a:pPr marL="0" lvl="1" indent="0" eaLnBrk="0" fontAlgn="base" hangingPunct="0">
              <a:lnSpc>
                <a:spcPct val="100000"/>
              </a:lnSpc>
              <a:spcBef>
                <a:spcPct val="20000"/>
              </a:spcBef>
              <a:spcAft>
                <a:spcPct val="0"/>
              </a:spcAft>
              <a:buNone/>
            </a:pPr>
            <a:r>
              <a:rPr lang="fr-FR" sz="1800" kern="0" dirty="0">
                <a:solidFill>
                  <a:srgbClr val="000000"/>
                </a:solidFill>
                <a:latin typeface="Calibri" pitchFamily="34" charset="0"/>
              </a:rPr>
              <a:t>- Estimation du déficit de financement national sur les actions appartenant au genre</a:t>
            </a:r>
          </a:p>
          <a:p>
            <a:pPr marL="0" lvl="1" indent="0" eaLnBrk="0" fontAlgn="base" hangingPunct="0">
              <a:lnSpc>
                <a:spcPct val="100000"/>
              </a:lnSpc>
              <a:spcBef>
                <a:spcPct val="20000"/>
              </a:spcBef>
              <a:spcAft>
                <a:spcPct val="0"/>
              </a:spcAft>
              <a:buNone/>
            </a:pPr>
            <a:r>
              <a:rPr lang="fr-FR" sz="1800" kern="0" dirty="0">
                <a:solidFill>
                  <a:srgbClr val="000000"/>
                </a:solidFill>
                <a:latin typeface="Calibri" pitchFamily="34" charset="0"/>
              </a:rPr>
              <a:t>- Suivi des dépenses relatifs au genre</a:t>
            </a:r>
          </a:p>
          <a:p>
            <a:pPr marL="0" lvl="1" indent="0" eaLnBrk="0" fontAlgn="base" hangingPunct="0">
              <a:lnSpc>
                <a:spcPct val="100000"/>
              </a:lnSpc>
              <a:spcBef>
                <a:spcPct val="20000"/>
              </a:spcBef>
              <a:spcAft>
                <a:spcPct val="0"/>
              </a:spcAft>
              <a:buNone/>
            </a:pPr>
            <a:r>
              <a:rPr lang="fr-FR" sz="1800" kern="0" dirty="0">
                <a:solidFill>
                  <a:srgbClr val="000000"/>
                </a:solidFill>
                <a:latin typeface="Calibri" pitchFamily="34" charset="0"/>
              </a:rPr>
              <a:t>- Sensibiliser le gouvernement</a:t>
            </a:r>
            <a:endParaRPr lang="en-US" sz="1800" kern="0" dirty="0">
              <a:solidFill>
                <a:srgbClr val="000000"/>
              </a:solidFill>
              <a:latin typeface="Calibri" pitchFamily="34" charset="0"/>
            </a:endParaRPr>
          </a:p>
          <a:p>
            <a:pPr marL="342900" lvl="0" indent="-342900" eaLnBrk="0" fontAlgn="base" hangingPunct="0">
              <a:lnSpc>
                <a:spcPct val="100000"/>
              </a:lnSpc>
              <a:spcBef>
                <a:spcPct val="20000"/>
              </a:spcBef>
              <a:spcAft>
                <a:spcPct val="0"/>
              </a:spcAft>
              <a:buFontTx/>
              <a:buChar char="•"/>
            </a:pPr>
            <a:r>
              <a:rPr lang="fr-FR" sz="1800" b="1" kern="0" dirty="0">
                <a:solidFill>
                  <a:srgbClr val="000000"/>
                </a:solidFill>
                <a:latin typeface="Calibri" pitchFamily="34" charset="0"/>
              </a:rPr>
              <a:t>Enclencher les réformes prend du temps – La patience</a:t>
            </a:r>
          </a:p>
          <a:p>
            <a:pPr marL="0" lvl="0" indent="0" eaLnBrk="0" fontAlgn="base" hangingPunct="0">
              <a:lnSpc>
                <a:spcPct val="100000"/>
              </a:lnSpc>
              <a:spcBef>
                <a:spcPct val="20000"/>
              </a:spcBef>
              <a:spcAft>
                <a:spcPct val="0"/>
              </a:spcAft>
              <a:buNone/>
            </a:pPr>
            <a:endParaRPr lang="en-US" sz="1800" kern="0" dirty="0">
              <a:solidFill>
                <a:srgbClr val="000000"/>
              </a:solidFill>
              <a:latin typeface="Calibri" pitchFamily="34" charset="0"/>
            </a:endParaRPr>
          </a:p>
          <a:p>
            <a:pPr marL="0" lvl="0" indent="0" eaLnBrk="0" fontAlgn="base" hangingPunct="0">
              <a:lnSpc>
                <a:spcPct val="100000"/>
              </a:lnSpc>
              <a:spcBef>
                <a:spcPct val="20000"/>
              </a:spcBef>
              <a:spcAft>
                <a:spcPct val="0"/>
              </a:spcAft>
              <a:buNone/>
            </a:pPr>
            <a:r>
              <a:rPr lang="fr-FR" sz="1500" kern="0" dirty="0">
                <a:solidFill>
                  <a:srgbClr val="000000"/>
                </a:solidFill>
                <a:latin typeface="Calibri" pitchFamily="34" charset="0"/>
              </a:rPr>
              <a:t>« 6 des 12 pays dotés d'une certaine forme de budgétisation sensible au genre pourraient citer des exemples spécifiques où l'outil de budgétisation sensible au genre a entraîné des changements significatifs dans la conception et/ou les résultats des politiques » (Downes et al, 2017 : 3)</a:t>
            </a:r>
            <a:endParaRPr lang="en-US" sz="1500" u="sng" kern="0" dirty="0">
              <a:solidFill>
                <a:srgbClr val="000000"/>
              </a:solidFill>
              <a:latin typeface="Calibri" pitchFamily="34" charset="0"/>
            </a:endParaRPr>
          </a:p>
        </p:txBody>
      </p:sp>
      <p:sp>
        <p:nvSpPr>
          <p:cNvPr id="4" name="Slide Number Placeholder 3">
            <a:extLst>
              <a:ext uri="{FF2B5EF4-FFF2-40B4-BE49-F238E27FC236}">
                <a16:creationId xmlns:a16="http://schemas.microsoft.com/office/drawing/2014/main" id="{69C2FB11-2E89-45B5-8E3A-CBEFFD7486C4}"/>
              </a:ext>
            </a:extLst>
          </p:cNvPr>
          <p:cNvSpPr>
            <a:spLocks noGrp="1"/>
          </p:cNvSpPr>
          <p:nvPr>
            <p:ph type="sldNum" sz="quarter" idx="4"/>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327215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1D9C-F36A-4516-A479-59028F3B6403}"/>
              </a:ext>
            </a:extLst>
          </p:cNvPr>
          <p:cNvSpPr>
            <a:spLocks noGrp="1"/>
          </p:cNvSpPr>
          <p:nvPr>
            <p:ph type="ctrTitle"/>
          </p:nvPr>
        </p:nvSpPr>
        <p:spPr/>
        <p:txBody>
          <a:bodyPr/>
          <a:lstStyle/>
          <a:p>
            <a:r>
              <a:rPr lang="en-ZA" dirty="0"/>
              <a:t>Questions ?</a:t>
            </a:r>
            <a:br>
              <a:rPr lang="en-ZA" dirty="0"/>
            </a:br>
            <a:endParaRPr lang="en-ZA" dirty="0"/>
          </a:p>
        </p:txBody>
      </p:sp>
      <p:sp>
        <p:nvSpPr>
          <p:cNvPr id="3" name="Subtitle 2">
            <a:extLst>
              <a:ext uri="{FF2B5EF4-FFF2-40B4-BE49-F238E27FC236}">
                <a16:creationId xmlns:a16="http://schemas.microsoft.com/office/drawing/2014/main" id="{9B27D97D-A8CD-4243-B7B8-D4C7D9C80AE2}"/>
              </a:ext>
            </a:extLst>
          </p:cNvPr>
          <p:cNvSpPr>
            <a:spLocks noGrp="1"/>
          </p:cNvSpPr>
          <p:nvPr>
            <p:ph type="subTitle" idx="1"/>
          </p:nvPr>
        </p:nvSpPr>
        <p:spPr/>
        <p:txBody>
          <a:bodyPr/>
          <a:lstStyle/>
          <a:p>
            <a:r>
              <a:rPr lang="en-ZA" b="1" dirty="0"/>
              <a:t>JE VOUS REMERCIE</a:t>
            </a:r>
          </a:p>
        </p:txBody>
      </p:sp>
      <p:sp>
        <p:nvSpPr>
          <p:cNvPr id="4" name="Slide Number Placeholder 3">
            <a:extLst>
              <a:ext uri="{FF2B5EF4-FFF2-40B4-BE49-F238E27FC236}">
                <a16:creationId xmlns:a16="http://schemas.microsoft.com/office/drawing/2014/main" id="{F0321C47-9599-4360-87FF-EB4C00AF6603}"/>
              </a:ext>
            </a:extLst>
          </p:cNvPr>
          <p:cNvSpPr>
            <a:spLocks noGrp="1"/>
          </p:cNvSpPr>
          <p:nvPr>
            <p:ph type="sldNum" sz="quarter" idx="12"/>
          </p:nvPr>
        </p:nvSpPr>
        <p:spPr/>
        <p:txBody>
          <a:bodyPr/>
          <a:lstStyle/>
          <a:p>
            <a:fld id="{A4E67396-EAD7-1246-A93B-5244FF26795F}" type="slidenum">
              <a:rPr lang="en-US" smtClean="0"/>
              <a:t>11</a:t>
            </a:fld>
            <a:endParaRPr lang="en-US"/>
          </a:p>
        </p:txBody>
      </p:sp>
    </p:spTree>
    <p:extLst>
      <p:ext uri="{BB962C8B-B14F-4D97-AF65-F5344CB8AC3E}">
        <p14:creationId xmlns:p14="http://schemas.microsoft.com/office/powerpoint/2010/main" val="17301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3DF5-0E17-491B-AC28-C8B1B93840B9}"/>
              </a:ext>
            </a:extLst>
          </p:cNvPr>
          <p:cNvSpPr>
            <a:spLocks noGrp="1"/>
          </p:cNvSpPr>
          <p:nvPr>
            <p:ph type="title"/>
          </p:nvPr>
        </p:nvSpPr>
        <p:spPr/>
        <p:txBody>
          <a:bodyPr/>
          <a:lstStyle/>
          <a:p>
            <a:r>
              <a:rPr lang="en-ZA" dirty="0"/>
              <a:t>LES GRANDES LIGNES</a:t>
            </a:r>
          </a:p>
        </p:txBody>
      </p:sp>
      <p:sp>
        <p:nvSpPr>
          <p:cNvPr id="3" name="Content Placeholder 2">
            <a:extLst>
              <a:ext uri="{FF2B5EF4-FFF2-40B4-BE49-F238E27FC236}">
                <a16:creationId xmlns:a16="http://schemas.microsoft.com/office/drawing/2014/main" id="{8F8B496E-9DC4-4D94-9DAC-8B0D0B1D1C74}"/>
              </a:ext>
            </a:extLst>
          </p:cNvPr>
          <p:cNvSpPr>
            <a:spLocks noGrp="1"/>
          </p:cNvSpPr>
          <p:nvPr>
            <p:ph idx="1"/>
          </p:nvPr>
        </p:nvSpPr>
        <p:spPr/>
        <p:txBody>
          <a:bodyPr/>
          <a:lstStyle/>
          <a:p>
            <a:r>
              <a:rPr lang="fr-FR" dirty="0"/>
              <a:t>Historique</a:t>
            </a:r>
          </a:p>
          <a:p>
            <a:r>
              <a:rPr lang="fr-FR" dirty="0"/>
              <a:t>Contexte </a:t>
            </a:r>
          </a:p>
          <a:p>
            <a:r>
              <a:rPr lang="fr-FR" dirty="0"/>
              <a:t>La réponse de la TN au Cadre sur la planification, de budgétisation, de suivi, d'évaluation et d'audit sensible au genre (</a:t>
            </a:r>
            <a:r>
              <a:rPr lang="fr-FR" i="1" dirty="0"/>
              <a:t>GRPBMEAF</a:t>
            </a:r>
            <a:r>
              <a:rPr lang="fr-FR" dirty="0"/>
              <a:t>)</a:t>
            </a:r>
          </a:p>
          <a:p>
            <a:r>
              <a:rPr lang="fr-FR" dirty="0"/>
              <a:t>Données rassemblées – Genre</a:t>
            </a:r>
          </a:p>
          <a:p>
            <a:r>
              <a:rPr lang="fr-FR" dirty="0"/>
              <a:t>Les exigences pour les rapports</a:t>
            </a:r>
          </a:p>
          <a:p>
            <a:r>
              <a:rPr lang="fr-FR" dirty="0"/>
              <a:t>L’aide du FMI</a:t>
            </a:r>
          </a:p>
          <a:p>
            <a:r>
              <a:rPr lang="fr-FR" dirty="0"/>
              <a:t>But de la mission</a:t>
            </a:r>
          </a:p>
          <a:p>
            <a:r>
              <a:rPr lang="fr-FR" dirty="0"/>
              <a:t>Les leçons retenues</a:t>
            </a:r>
          </a:p>
          <a:p>
            <a:endParaRPr lang="en-ZA" dirty="0"/>
          </a:p>
          <a:p>
            <a:pPr marL="0" indent="0">
              <a:buNone/>
            </a:pPr>
            <a:endParaRPr lang="en-ZA" dirty="0"/>
          </a:p>
        </p:txBody>
      </p:sp>
      <p:sp>
        <p:nvSpPr>
          <p:cNvPr id="4" name="Slide Number Placeholder 3">
            <a:extLst>
              <a:ext uri="{FF2B5EF4-FFF2-40B4-BE49-F238E27FC236}">
                <a16:creationId xmlns:a16="http://schemas.microsoft.com/office/drawing/2014/main" id="{113817CF-FEB4-4057-A98E-651ADC0BE7DE}"/>
              </a:ext>
            </a:extLst>
          </p:cNvPr>
          <p:cNvSpPr>
            <a:spLocks noGrp="1"/>
          </p:cNvSpPr>
          <p:nvPr>
            <p:ph type="sldNum" sz="quarter" idx="4"/>
          </p:nvPr>
        </p:nvSpPr>
        <p:spPr/>
        <p:txBody>
          <a:bodyPr/>
          <a:lstStyle/>
          <a:p>
            <a:fld id="{A4E67396-EAD7-1246-A93B-5244FF26795F}" type="slidenum">
              <a:rPr lang="en-US" smtClean="0"/>
              <a:pPr/>
              <a:t>2</a:t>
            </a:fld>
            <a:endParaRPr lang="en-US" dirty="0"/>
          </a:p>
        </p:txBody>
      </p:sp>
    </p:spTree>
    <p:extLst>
      <p:ext uri="{BB962C8B-B14F-4D97-AF65-F5344CB8AC3E}">
        <p14:creationId xmlns:p14="http://schemas.microsoft.com/office/powerpoint/2010/main" val="20400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B3BE-DECA-45B9-9A86-494B117ACC02}"/>
              </a:ext>
            </a:extLst>
          </p:cNvPr>
          <p:cNvSpPr>
            <a:spLocks noGrp="1"/>
          </p:cNvSpPr>
          <p:nvPr>
            <p:ph type="title"/>
          </p:nvPr>
        </p:nvSpPr>
        <p:spPr/>
        <p:txBody>
          <a:bodyPr/>
          <a:lstStyle/>
          <a:p>
            <a:r>
              <a:rPr lang="en-ZA" dirty="0">
                <a:solidFill>
                  <a:prstClr val="white"/>
                </a:solidFill>
              </a:rPr>
              <a:t>histoRIQuE</a:t>
            </a:r>
            <a:endParaRPr lang="en-ZA" dirty="0"/>
          </a:p>
        </p:txBody>
      </p:sp>
      <p:sp>
        <p:nvSpPr>
          <p:cNvPr id="3" name="Content Placeholder 2">
            <a:extLst>
              <a:ext uri="{FF2B5EF4-FFF2-40B4-BE49-F238E27FC236}">
                <a16:creationId xmlns:a16="http://schemas.microsoft.com/office/drawing/2014/main" id="{4C328E99-1410-4A57-94A1-7A74D4FB6906}"/>
              </a:ext>
            </a:extLst>
          </p:cNvPr>
          <p:cNvSpPr>
            <a:spLocks noGrp="1"/>
          </p:cNvSpPr>
          <p:nvPr>
            <p:ph idx="1"/>
          </p:nvPr>
        </p:nvSpPr>
        <p:spPr/>
        <p:txBody>
          <a:bodyPr/>
          <a:lstStyle/>
          <a:p>
            <a:r>
              <a:rPr lang="fr-FR" sz="1900" dirty="0">
                <a:solidFill>
                  <a:prstClr val="black"/>
                </a:solidFill>
              </a:rPr>
              <a:t>Après les élections démocratiques de 1994, le Parlement de l'Afrique du Sud a lancé l'Initiative pour le budget des femmes avec l'intention de réorienter le budget national après l'apartheid.</a:t>
            </a:r>
          </a:p>
          <a:p>
            <a:r>
              <a:rPr lang="fr-FR" sz="1900" dirty="0">
                <a:solidFill>
                  <a:prstClr val="black"/>
                </a:solidFill>
              </a:rPr>
              <a:t>Il visait à prendre en compte de multiples facteurs tels que le sexe, les parents célibataires et les secteurs informels et ruraux, entre autres.</a:t>
            </a:r>
          </a:p>
          <a:p>
            <a:r>
              <a:rPr lang="fr-FR" sz="1900" dirty="0">
                <a:solidFill>
                  <a:prstClr val="black"/>
                </a:solidFill>
              </a:rPr>
              <a:t>Inclue Parlement – Gouv. - OSC</a:t>
            </a:r>
          </a:p>
          <a:p>
            <a:endParaRPr lang="en-GB" sz="1900" dirty="0">
              <a:solidFill>
                <a:prstClr val="black"/>
              </a:solidFill>
            </a:endParaRPr>
          </a:p>
          <a:p>
            <a:pPr marL="0" indent="0">
              <a:buNone/>
            </a:pPr>
            <a:r>
              <a:rPr lang="en-GB" sz="1900" dirty="0">
                <a:solidFill>
                  <a:prstClr val="black"/>
                </a:solidFill>
              </a:rPr>
              <a:t>LEÇONS </a:t>
            </a:r>
          </a:p>
          <a:p>
            <a:r>
              <a:rPr lang="fr-FR" sz="1900" b="1" dirty="0">
                <a:solidFill>
                  <a:prstClr val="black"/>
                </a:solidFill>
              </a:rPr>
              <a:t>Si elle n'est pas institutionnalisée, elle n'est pas durable</a:t>
            </a:r>
          </a:p>
          <a:p>
            <a:r>
              <a:rPr lang="en-GB" sz="1900" b="1" dirty="0">
                <a:solidFill>
                  <a:prstClr val="black"/>
                </a:solidFill>
              </a:rPr>
              <a:t>Environnement économique different</a:t>
            </a:r>
          </a:p>
          <a:p>
            <a:r>
              <a:rPr lang="fr-FR" sz="1900" b="1" dirty="0">
                <a:solidFill>
                  <a:prstClr val="black"/>
                </a:solidFill>
              </a:rPr>
              <a:t>Nous pouvons travailler ensemble</a:t>
            </a:r>
            <a:endParaRPr lang="en-GB" sz="1900" b="1" dirty="0">
              <a:solidFill>
                <a:prstClr val="black"/>
              </a:solidFill>
            </a:endParaRPr>
          </a:p>
          <a:p>
            <a:endParaRPr lang="en-ZA" sz="1900" dirty="0">
              <a:solidFill>
                <a:prstClr val="black"/>
              </a:solidFill>
            </a:endParaRPr>
          </a:p>
        </p:txBody>
      </p:sp>
      <p:sp>
        <p:nvSpPr>
          <p:cNvPr id="4" name="Slide Number Placeholder 3">
            <a:extLst>
              <a:ext uri="{FF2B5EF4-FFF2-40B4-BE49-F238E27FC236}">
                <a16:creationId xmlns:a16="http://schemas.microsoft.com/office/drawing/2014/main" id="{1CC540D8-382D-4ED1-A8FD-AA3D4D4D3CDE}"/>
              </a:ext>
            </a:extLst>
          </p:cNvPr>
          <p:cNvSpPr>
            <a:spLocks noGrp="1"/>
          </p:cNvSpPr>
          <p:nvPr>
            <p:ph type="sldNum" sz="quarter" idx="4"/>
          </p:nvPr>
        </p:nvSpPr>
        <p:spPr/>
        <p:txBody>
          <a:bodyPr/>
          <a:lstStyle/>
          <a:p>
            <a:fld id="{A4E67396-EAD7-1246-A93B-5244FF26795F}" type="slidenum">
              <a:rPr lang="en-US" smtClean="0"/>
              <a:pPr/>
              <a:t>3</a:t>
            </a:fld>
            <a:endParaRPr lang="en-US" dirty="0"/>
          </a:p>
        </p:txBody>
      </p:sp>
    </p:spTree>
    <p:extLst>
      <p:ext uri="{BB962C8B-B14F-4D97-AF65-F5344CB8AC3E}">
        <p14:creationId xmlns:p14="http://schemas.microsoft.com/office/powerpoint/2010/main" val="88114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4821-2F4F-1847-A8D9-34AC5A09B542}"/>
              </a:ext>
            </a:extLst>
          </p:cNvPr>
          <p:cNvSpPr>
            <a:spLocks noGrp="1"/>
          </p:cNvSpPr>
          <p:nvPr>
            <p:ph type="title"/>
          </p:nvPr>
        </p:nvSpPr>
        <p:spPr/>
        <p:txBody>
          <a:bodyPr/>
          <a:lstStyle/>
          <a:p>
            <a:r>
              <a:rPr lang="en-US" dirty="0"/>
              <a:t>CONTEXTE</a:t>
            </a:r>
          </a:p>
        </p:txBody>
      </p:sp>
      <p:sp>
        <p:nvSpPr>
          <p:cNvPr id="3" name="Content Placeholder 2">
            <a:extLst>
              <a:ext uri="{FF2B5EF4-FFF2-40B4-BE49-F238E27FC236}">
                <a16:creationId xmlns:a16="http://schemas.microsoft.com/office/drawing/2014/main" id="{A82422BA-FAC5-7549-AA7F-3AA31648937F}"/>
              </a:ext>
            </a:extLst>
          </p:cNvPr>
          <p:cNvSpPr>
            <a:spLocks noGrp="1"/>
          </p:cNvSpPr>
          <p:nvPr>
            <p:ph idx="1"/>
          </p:nvPr>
        </p:nvSpPr>
        <p:spPr>
          <a:xfrm>
            <a:off x="155275" y="1326995"/>
            <a:ext cx="4494361" cy="5022048"/>
          </a:xfrm>
        </p:spPr>
        <p:txBody>
          <a:bodyPr>
            <a:normAutofit fontScale="92500" lnSpcReduction="10000"/>
          </a:bodyPr>
          <a:lstStyle/>
          <a:p>
            <a:pPr marL="228600" lvl="1">
              <a:spcBef>
                <a:spcPts val="1000"/>
              </a:spcBef>
            </a:pPr>
            <a:endParaRPr lang="en-GB" dirty="0"/>
          </a:p>
          <a:p>
            <a:pPr marL="228600" lvl="1">
              <a:spcBef>
                <a:spcPts val="1000"/>
              </a:spcBef>
            </a:pPr>
            <a:r>
              <a:rPr lang="fr-FR" sz="1900" dirty="0"/>
              <a:t>Une étude d’incidences sur l’Engagement à l’</a:t>
            </a:r>
            <a:r>
              <a:rPr lang="en-ZA" sz="1900" b="0" i="0" dirty="0">
                <a:effectLst/>
                <a:latin typeface="+mj-lt"/>
              </a:rPr>
              <a:t>É</a:t>
            </a:r>
            <a:r>
              <a:rPr lang="fr-FR" sz="1900" dirty="0"/>
              <a:t>quité a été réalisée par la Politique économique</a:t>
            </a:r>
          </a:p>
          <a:p>
            <a:pPr marL="228600" lvl="1">
              <a:spcBef>
                <a:spcPts val="1000"/>
              </a:spcBef>
            </a:pPr>
            <a:r>
              <a:rPr lang="fr-FR" sz="1900" dirty="0"/>
              <a:t>L'impact des impôts et des transferts sur la pauvreté et la répartition des revenus en Afrique du Sud</a:t>
            </a:r>
          </a:p>
          <a:p>
            <a:pPr marL="228600" lvl="1">
              <a:spcBef>
                <a:spcPts val="1000"/>
              </a:spcBef>
            </a:pPr>
            <a:r>
              <a:rPr lang="fr-FR" sz="1800" b="1" dirty="0"/>
              <a:t>Cependant, ces résultats impressionnants sont en partie dus aux niveaux élevés d'inégalité pré-budgétaire dans le pays et à la valorisation des avantages en nature des services gouvernementaux gratuits dans les domaines de l'éducation et de la santé au coût moyen de la prestation - ils ne tiennent pas compte de l'importante variation dans la qualité des services fournis.</a:t>
            </a:r>
          </a:p>
          <a:p>
            <a:pPr marL="228600" lvl="1">
              <a:spcBef>
                <a:spcPts val="1000"/>
              </a:spcBef>
            </a:pPr>
            <a:r>
              <a:rPr lang="en-ZA" sz="1800" dirty="0"/>
              <a:t>BTG :</a:t>
            </a:r>
            <a:r>
              <a:rPr lang="fr-FR" sz="1800" dirty="0"/>
              <a:t>Renforcement des compétences – a mené un sondage et attend les résultats</a:t>
            </a:r>
          </a:p>
          <a:p>
            <a:pPr marL="228600" lvl="1">
              <a:spcBef>
                <a:spcPts val="1000"/>
              </a:spcBef>
            </a:pPr>
            <a:r>
              <a:rPr lang="fr-FR" sz="1800" dirty="0"/>
              <a:t>Ils mèneront au déploiement de la formation</a:t>
            </a:r>
            <a:endParaRPr lang="en-ZA" sz="1800" u="sng" dirty="0"/>
          </a:p>
          <a:p>
            <a:pPr marL="228600" lvl="1">
              <a:spcBef>
                <a:spcPts val="1000"/>
              </a:spcBef>
            </a:pPr>
            <a:endParaRPr lang="en-ZA" sz="1800" dirty="0"/>
          </a:p>
          <a:p>
            <a:pPr marL="0" lvl="1" indent="0">
              <a:spcBef>
                <a:spcPts val="1000"/>
              </a:spcBef>
              <a:buNone/>
            </a:pPr>
            <a:endParaRPr lang="en-ZA" dirty="0"/>
          </a:p>
          <a:p>
            <a:endParaRPr lang="en-ZA" dirty="0"/>
          </a:p>
          <a:p>
            <a:endParaRPr lang="en-ZA" dirty="0"/>
          </a:p>
        </p:txBody>
      </p:sp>
      <p:sp>
        <p:nvSpPr>
          <p:cNvPr id="4" name="Slide Number Placeholder 3">
            <a:extLst>
              <a:ext uri="{FF2B5EF4-FFF2-40B4-BE49-F238E27FC236}">
                <a16:creationId xmlns:a16="http://schemas.microsoft.com/office/drawing/2014/main" id="{84F644B8-4485-0144-B3D1-54620A632EF4}"/>
              </a:ext>
            </a:extLst>
          </p:cNvPr>
          <p:cNvSpPr>
            <a:spLocks noGrp="1"/>
          </p:cNvSpPr>
          <p:nvPr>
            <p:ph type="sldNum" sz="quarter" idx="4"/>
          </p:nvPr>
        </p:nvSpPr>
        <p:spPr/>
        <p:txBody>
          <a:bodyPr/>
          <a:lstStyle/>
          <a:p>
            <a:fld id="{A4E67396-EAD7-1246-A93B-5244FF26795F}" type="slidenum">
              <a:rPr lang="en-US" smtClean="0"/>
              <a:pPr/>
              <a:t>4</a:t>
            </a:fld>
            <a:endParaRPr lang="en-US" dirty="0"/>
          </a:p>
        </p:txBody>
      </p:sp>
      <p:sp>
        <p:nvSpPr>
          <p:cNvPr id="7" name="Rectangle: Folded Corner 6">
            <a:extLst>
              <a:ext uri="{FF2B5EF4-FFF2-40B4-BE49-F238E27FC236}">
                <a16:creationId xmlns:a16="http://schemas.microsoft.com/office/drawing/2014/main" id="{92E6D7FC-6348-422A-B594-310190CBB87C}"/>
              </a:ext>
            </a:extLst>
          </p:cNvPr>
          <p:cNvSpPr/>
          <p:nvPr/>
        </p:nvSpPr>
        <p:spPr>
          <a:xfrm>
            <a:off x="4728118" y="1326994"/>
            <a:ext cx="4114378" cy="5394481"/>
          </a:xfrm>
          <a:prstGeom prst="foldedCorner">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fr-FR" i="1" dirty="0"/>
              <a:t>Pour analyser la progressivité des principaux programmes fiscaux et de dépenses sociales et quantifier leur impact sur la pauvreté et les inégalités.</a:t>
            </a:r>
          </a:p>
          <a:p>
            <a:pPr marL="0" lvl="1" indent="0">
              <a:spcBef>
                <a:spcPts val="1000"/>
              </a:spcBef>
              <a:buNone/>
            </a:pPr>
            <a:r>
              <a:rPr lang="fr-FR" i="1" dirty="0"/>
              <a:t>L'analyse par sexe montre que le système fiscal est partiellement sensible à la charge supplémentaire de garde d'enfants supportée par les femmes par le biais de transferts sociaux tels que l'allocation de soutien aux enfants et les services publics de santé et d'éducation, et partiellement sensible à l'inégalité d'accès aux opportunités de travail par le biais du système de fiscalité directe.</a:t>
            </a:r>
            <a:endParaRPr lang="en-ZA" dirty="0"/>
          </a:p>
        </p:txBody>
      </p:sp>
    </p:spTree>
    <p:extLst>
      <p:ext uri="{BB962C8B-B14F-4D97-AF65-F5344CB8AC3E}">
        <p14:creationId xmlns:p14="http://schemas.microsoft.com/office/powerpoint/2010/main" val="53710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FD9A-00B5-4D98-A8A5-E86B31F74222}"/>
              </a:ext>
            </a:extLst>
          </p:cNvPr>
          <p:cNvSpPr>
            <a:spLocks noGrp="1"/>
          </p:cNvSpPr>
          <p:nvPr>
            <p:ph type="title"/>
          </p:nvPr>
        </p:nvSpPr>
        <p:spPr>
          <a:xfrm>
            <a:off x="141558" y="38649"/>
            <a:ext cx="7151299" cy="974782"/>
          </a:xfrm>
        </p:spPr>
        <p:txBody>
          <a:bodyPr>
            <a:noAutofit/>
          </a:bodyPr>
          <a:lstStyle/>
          <a:p>
            <a:r>
              <a:rPr lang="fr-FR" sz="2000" dirty="0"/>
              <a:t>La réponse de la TN au Cadre sur la planification, de budgétisation, de suivi, d'évaluation et d'audit sensible au genre (</a:t>
            </a:r>
            <a:r>
              <a:rPr lang="fr-FR" sz="2000" i="1" dirty="0"/>
              <a:t>GRPBMEAF</a:t>
            </a:r>
            <a:r>
              <a:rPr lang="fr-FR" sz="2000" dirty="0"/>
              <a:t>)</a:t>
            </a:r>
          </a:p>
        </p:txBody>
      </p:sp>
      <p:sp>
        <p:nvSpPr>
          <p:cNvPr id="3" name="Content Placeholder 2">
            <a:extLst>
              <a:ext uri="{FF2B5EF4-FFF2-40B4-BE49-F238E27FC236}">
                <a16:creationId xmlns:a16="http://schemas.microsoft.com/office/drawing/2014/main" id="{A35DFC9A-E3CF-4E5B-AB13-17C977113015}"/>
              </a:ext>
            </a:extLst>
          </p:cNvPr>
          <p:cNvSpPr>
            <a:spLocks noGrp="1"/>
          </p:cNvSpPr>
          <p:nvPr>
            <p:ph idx="1"/>
          </p:nvPr>
        </p:nvSpPr>
        <p:spPr/>
        <p:txBody>
          <a:bodyPr/>
          <a:lstStyle/>
          <a:p>
            <a:pPr marL="228600" lvl="1">
              <a:spcBef>
                <a:spcPts val="1000"/>
              </a:spcBef>
            </a:pPr>
            <a:endParaRPr lang="en-GB" sz="1900" dirty="0">
              <a:solidFill>
                <a:prstClr val="black"/>
              </a:solidFill>
            </a:endParaRPr>
          </a:p>
          <a:p>
            <a:pPr lvl="0"/>
            <a:r>
              <a:rPr lang="fr-FR" sz="1900" dirty="0">
                <a:solidFill>
                  <a:prstClr val="black"/>
                </a:solidFill>
              </a:rPr>
              <a:t>Depuis l'introduction du cadre en 2019</a:t>
            </a:r>
          </a:p>
          <a:p>
            <a:pPr lvl="0"/>
            <a:r>
              <a:rPr lang="fr-FR" sz="1900" dirty="0">
                <a:solidFill>
                  <a:prstClr val="black"/>
                </a:solidFill>
              </a:rPr>
              <a:t>Des demandes ont été faites par le biais des directives du CDMT pour les plans budgétaires sexospécifiques</a:t>
            </a:r>
          </a:p>
          <a:p>
            <a:pPr marL="228600" lvl="1">
              <a:spcBef>
                <a:spcPts val="1000"/>
              </a:spcBef>
            </a:pPr>
            <a:r>
              <a:rPr lang="fr-FR" sz="1900" dirty="0">
                <a:solidFill>
                  <a:prstClr val="black"/>
                </a:solidFill>
              </a:rPr>
              <a:t>La réception n'a pas été bonne dans les deux appels lancés en 2019 et 2020</a:t>
            </a:r>
          </a:p>
          <a:p>
            <a:pPr marL="228600" lvl="1">
              <a:spcBef>
                <a:spcPts val="1000"/>
              </a:spcBef>
            </a:pPr>
            <a:r>
              <a:rPr lang="fr-FR" sz="1900" dirty="0">
                <a:solidFill>
                  <a:prstClr val="black"/>
                </a:solidFill>
              </a:rPr>
              <a:t>Les données suggèrent que les fonctionnaires qui remplissent les formulaires de données ne comprennent pas ce qui est requis et qu'il existe un manque d'informations entre la planification stratégique, les points focaux pour le genre et les unités budgétaires</a:t>
            </a:r>
          </a:p>
          <a:p>
            <a:pPr marL="228600" lvl="1">
              <a:spcBef>
                <a:spcPts val="1000"/>
              </a:spcBef>
            </a:pPr>
            <a:r>
              <a:rPr lang="fr-FR" sz="1900" dirty="0">
                <a:solidFill>
                  <a:prstClr val="black"/>
                </a:solidFill>
              </a:rPr>
              <a:t>Ceux qui répondent ont déjà des données par sexe, par ex. l'enseignement supérieur</a:t>
            </a:r>
          </a:p>
          <a:p>
            <a:pPr marL="228600" lvl="1">
              <a:spcBef>
                <a:spcPts val="1000"/>
              </a:spcBef>
            </a:pPr>
            <a:r>
              <a:rPr lang="fr-FR" sz="1900" dirty="0">
                <a:solidFill>
                  <a:prstClr val="black"/>
                </a:solidFill>
              </a:rPr>
              <a:t>Les données rassemblées via le CDMT ne sont pas les allocations finales et le fait d'avoir les numéros dans les premières soumissions ne garantit pas l'allocation</a:t>
            </a:r>
          </a:p>
          <a:p>
            <a:pPr marL="228600" lvl="1">
              <a:spcBef>
                <a:spcPts val="1000"/>
              </a:spcBef>
            </a:pPr>
            <a:r>
              <a:rPr lang="en-GB" sz="1900" dirty="0">
                <a:solidFill>
                  <a:prstClr val="black"/>
                </a:solidFill>
              </a:rPr>
              <a:t> </a:t>
            </a:r>
            <a:r>
              <a:rPr lang="fr-FR" sz="1900" dirty="0">
                <a:solidFill>
                  <a:prstClr val="black"/>
                </a:solidFill>
              </a:rPr>
              <a:t>L’échéance pour la collecte des données</a:t>
            </a:r>
          </a:p>
          <a:p>
            <a:pPr marL="228600" lvl="1">
              <a:spcBef>
                <a:spcPts val="1000"/>
              </a:spcBef>
            </a:pPr>
            <a:r>
              <a:rPr lang="fr-FR" sz="1900" dirty="0">
                <a:solidFill>
                  <a:prstClr val="black"/>
                </a:solidFill>
              </a:rPr>
              <a:t>La conformité sans compréhension peut être malveillante</a:t>
            </a:r>
            <a:endParaRPr lang="en-GB" sz="1900" dirty="0">
              <a:solidFill>
                <a:prstClr val="black"/>
              </a:solidFill>
            </a:endParaRPr>
          </a:p>
          <a:p>
            <a:pPr marL="228600" lvl="1">
              <a:spcBef>
                <a:spcPts val="1000"/>
              </a:spcBef>
            </a:pPr>
            <a:endParaRPr lang="en-GB" sz="1900" dirty="0">
              <a:solidFill>
                <a:prstClr val="black"/>
              </a:solidFill>
            </a:endParaRPr>
          </a:p>
          <a:p>
            <a:pPr marL="228600" lvl="1">
              <a:spcBef>
                <a:spcPts val="1000"/>
              </a:spcBef>
            </a:pPr>
            <a:endParaRPr lang="en-GB" sz="1900" dirty="0">
              <a:solidFill>
                <a:prstClr val="black"/>
              </a:solidFill>
            </a:endParaRPr>
          </a:p>
          <a:p>
            <a:endParaRPr lang="en-ZA" dirty="0"/>
          </a:p>
        </p:txBody>
      </p:sp>
      <p:sp>
        <p:nvSpPr>
          <p:cNvPr id="4" name="Slide Number Placeholder 3">
            <a:extLst>
              <a:ext uri="{FF2B5EF4-FFF2-40B4-BE49-F238E27FC236}">
                <a16:creationId xmlns:a16="http://schemas.microsoft.com/office/drawing/2014/main" id="{BC567B8A-77D3-45BD-95DC-8E501393353F}"/>
              </a:ext>
            </a:extLst>
          </p:cNvPr>
          <p:cNvSpPr>
            <a:spLocks noGrp="1"/>
          </p:cNvSpPr>
          <p:nvPr>
            <p:ph type="sldNum" sz="quarter" idx="4"/>
          </p:nvPr>
        </p:nvSpPr>
        <p:spPr/>
        <p:txBody>
          <a:bodyPr/>
          <a:lstStyle/>
          <a:p>
            <a:fld id="{A4E67396-EAD7-1246-A93B-5244FF26795F}" type="slidenum">
              <a:rPr lang="en-US" smtClean="0"/>
              <a:pPr/>
              <a:t>5</a:t>
            </a:fld>
            <a:endParaRPr lang="en-US" dirty="0"/>
          </a:p>
        </p:txBody>
      </p:sp>
    </p:spTree>
    <p:extLst>
      <p:ext uri="{BB962C8B-B14F-4D97-AF65-F5344CB8AC3E}">
        <p14:creationId xmlns:p14="http://schemas.microsoft.com/office/powerpoint/2010/main" val="63228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E9BF-427F-4178-AD98-08905E162BF2}"/>
              </a:ext>
            </a:extLst>
          </p:cNvPr>
          <p:cNvSpPr>
            <a:spLocks noGrp="1"/>
          </p:cNvSpPr>
          <p:nvPr>
            <p:ph type="title"/>
          </p:nvPr>
        </p:nvSpPr>
        <p:spPr/>
        <p:txBody>
          <a:bodyPr/>
          <a:lstStyle/>
          <a:p>
            <a:r>
              <a:rPr lang="fr-FR" dirty="0"/>
              <a:t>Données rassemblées – Genre</a:t>
            </a:r>
          </a:p>
        </p:txBody>
      </p:sp>
      <p:pic>
        <p:nvPicPr>
          <p:cNvPr id="5" name="Content Placeholder 4">
            <a:extLst>
              <a:ext uri="{FF2B5EF4-FFF2-40B4-BE49-F238E27FC236}">
                <a16:creationId xmlns:a16="http://schemas.microsoft.com/office/drawing/2014/main" id="{95048F75-A886-4E4D-A27C-25840C57FB32}"/>
              </a:ext>
            </a:extLst>
          </p:cNvPr>
          <p:cNvPicPr>
            <a:picLocks noGrp="1" noChangeAspect="1"/>
          </p:cNvPicPr>
          <p:nvPr>
            <p:ph idx="1"/>
          </p:nvPr>
        </p:nvPicPr>
        <p:blipFill>
          <a:blip r:embed="rId2"/>
          <a:stretch>
            <a:fillRect/>
          </a:stretch>
        </p:blipFill>
        <p:spPr>
          <a:xfrm>
            <a:off x="606658" y="1397000"/>
            <a:ext cx="7905284" cy="4951413"/>
          </a:xfrm>
          <a:prstGeom prst="rect">
            <a:avLst/>
          </a:prstGeom>
        </p:spPr>
      </p:pic>
      <p:sp>
        <p:nvSpPr>
          <p:cNvPr id="4" name="Slide Number Placeholder 3">
            <a:extLst>
              <a:ext uri="{FF2B5EF4-FFF2-40B4-BE49-F238E27FC236}">
                <a16:creationId xmlns:a16="http://schemas.microsoft.com/office/drawing/2014/main" id="{C8108B32-28B7-47CB-98FE-F02BAB683688}"/>
              </a:ext>
            </a:extLst>
          </p:cNvPr>
          <p:cNvSpPr>
            <a:spLocks noGrp="1"/>
          </p:cNvSpPr>
          <p:nvPr>
            <p:ph type="sldNum" sz="quarter" idx="4"/>
          </p:nvPr>
        </p:nvSpPr>
        <p:spPr/>
        <p:txBody>
          <a:bodyPr/>
          <a:lstStyle/>
          <a:p>
            <a:fld id="{A4E67396-EAD7-1246-A93B-5244FF26795F}" type="slidenum">
              <a:rPr lang="en-US" smtClean="0"/>
              <a:pPr/>
              <a:t>6</a:t>
            </a:fld>
            <a:endParaRPr lang="en-US" dirty="0"/>
          </a:p>
        </p:txBody>
      </p:sp>
    </p:spTree>
    <p:extLst>
      <p:ext uri="{BB962C8B-B14F-4D97-AF65-F5344CB8AC3E}">
        <p14:creationId xmlns:p14="http://schemas.microsoft.com/office/powerpoint/2010/main" val="208325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Les exigences pour les rapports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2286000" y="1314575"/>
            <a:ext cx="6475228" cy="445635"/>
          </a:xfrm>
          <a:prstGeom prst="rect">
            <a:avLst/>
          </a:prstGeom>
        </p:spPr>
        <p:txBody>
          <a:bodyPr wrap="square">
            <a:spAutoFit/>
          </a:bodyPr>
          <a:lstStyle/>
          <a:p>
            <a:pPr marL="609600" marR="0" lvl="0" indent="-609600" algn="just" defTabSz="914400" rtl="0" eaLnBrk="1" fontAlgn="auto" latinLnBrk="0" hangingPunct="1">
              <a:lnSpc>
                <a:spcPct val="80000"/>
              </a:lnSpc>
              <a:spcBef>
                <a:spcPts val="0"/>
              </a:spcBef>
              <a:spcAft>
                <a:spcPts val="0"/>
              </a:spcAft>
              <a:buClr>
                <a:prstClr val="black"/>
              </a:buClr>
              <a:buSzTx/>
              <a:buFontTx/>
              <a:buNone/>
              <a:tabLst/>
              <a:defRPr/>
            </a:pPr>
            <a:endPar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cxnSp>
        <p:nvCxnSpPr>
          <p:cNvPr id="8" name="Straight Connector 7"/>
          <p:cNvCxnSpPr/>
          <p:nvPr/>
        </p:nvCxnSpPr>
        <p:spPr>
          <a:xfrm>
            <a:off x="2286000" y="1314575"/>
            <a:ext cx="0" cy="5406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62036" y="1770448"/>
            <a:ext cx="6943587" cy="46166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Le cadre décrit également le rôle de la Trésorerie Nationale dans la garantie de budgets sensibles au genre. </a:t>
            </a:r>
            <a:r>
              <a:rPr lang="fr-FR" sz="1400" b="1" dirty="0">
                <a:solidFill>
                  <a:prstClr val="black"/>
                </a:solidFill>
                <a:latin typeface="Calibri" panose="020F0502020204030204"/>
              </a:rPr>
              <a:t>L</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es mécanismes trimestriels identifiés pour y parvenir comprennent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Les directives budgétaires publiées par la Trésorerie Nationale devraient inclure des exigences selon lesquelles le budget de chaque institution est sensible au genre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Offres budgétaires pour démontrer les allocations pour WEGE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(PAS D'ENCHÈRES)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Estimations des dépenses nationales (EDN) et estimation ajustée des dépenses nationales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Dépenses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(AENE)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pour inclure des sections sur l'autonomisation des femmes et l'équité entre les sexes. Les allocations WEGE par vote/ajouter des directives sur la façon de les décomposer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(définitions cruciales)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Chaque vote du budget inclura des indicateurs de genre par programme (intégrés et ciblés)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(Si l'indicateur n'existe pas au niveau du secteur, indicateur limité)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Allocations aux principales interventions de WEGE à inclure dans la déclaration de politique budgétaire à moyen terme (MTBPS) et le discours sur le budget national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(consolidation FISCALE)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 inclure le genre dans la base de données de la Trésorerie Nationale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(que se passe-t-il après</a:t>
            </a: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Règlement de la Trésorerie sur le genre à publier ; et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(ce qui serait inclus et en quoi serait-il différent du cadre)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Lignes directrices à émettre aux Trésoreries provinciales</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4EC96C24-065C-4B0D-9B2E-73EA8066CA76}"/>
              </a:ext>
            </a:extLst>
          </p:cNvPr>
          <p:cNvPicPr>
            <a:picLocks noGrp="1" noChangeAspect="1"/>
          </p:cNvPicPr>
          <p:nvPr>
            <p:ph idx="1"/>
          </p:nvPr>
        </p:nvPicPr>
        <p:blipFill rotWithShape="1">
          <a:blip r:embed="rId2"/>
          <a:srcRect l="7006" t="22536" r="38728" b="5067"/>
          <a:stretch/>
        </p:blipFill>
        <p:spPr>
          <a:xfrm>
            <a:off x="1" y="1219437"/>
            <a:ext cx="2058506" cy="2984701"/>
          </a:xfrm>
          <a:prstGeom prst="rect">
            <a:avLst/>
          </a:prstGeom>
        </p:spPr>
      </p:pic>
      <p:sp>
        <p:nvSpPr>
          <p:cNvPr id="11" name="TextBox 10">
            <a:extLst>
              <a:ext uri="{FF2B5EF4-FFF2-40B4-BE49-F238E27FC236}">
                <a16:creationId xmlns:a16="http://schemas.microsoft.com/office/drawing/2014/main" id="{02B93327-9DCD-4985-873A-FDFAB489BDB8}"/>
              </a:ext>
            </a:extLst>
          </p:cNvPr>
          <p:cNvSpPr txBox="1"/>
          <p:nvPr/>
        </p:nvSpPr>
        <p:spPr>
          <a:xfrm>
            <a:off x="155274" y="4784497"/>
            <a:ext cx="1988825"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récemment ajouté 40 pour cent d'approvisionnement pour les femmes</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06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BBDA-D763-4A8D-B763-4954CC0122F3}"/>
              </a:ext>
            </a:extLst>
          </p:cNvPr>
          <p:cNvSpPr>
            <a:spLocks noGrp="1"/>
          </p:cNvSpPr>
          <p:nvPr>
            <p:ph type="title"/>
          </p:nvPr>
        </p:nvSpPr>
        <p:spPr/>
        <p:txBody>
          <a:bodyPr/>
          <a:lstStyle/>
          <a:p>
            <a:r>
              <a:rPr lang="en-ZA" dirty="0"/>
              <a:t>L’AIDE DU FMI</a:t>
            </a:r>
          </a:p>
        </p:txBody>
      </p:sp>
      <p:pic>
        <p:nvPicPr>
          <p:cNvPr id="5" name="Content Placeholder 4">
            <a:extLst>
              <a:ext uri="{FF2B5EF4-FFF2-40B4-BE49-F238E27FC236}">
                <a16:creationId xmlns:a16="http://schemas.microsoft.com/office/drawing/2014/main" id="{363EDACD-91A5-4C56-9626-8247D95962F6}"/>
              </a:ext>
            </a:extLst>
          </p:cNvPr>
          <p:cNvPicPr>
            <a:picLocks noGrp="1" noChangeAspect="1"/>
          </p:cNvPicPr>
          <p:nvPr>
            <p:ph idx="1"/>
          </p:nvPr>
        </p:nvPicPr>
        <p:blipFill rotWithShape="1">
          <a:blip r:embed="rId2"/>
          <a:srcRect l="23557" t="20206" r="46602" b="5698"/>
          <a:stretch/>
        </p:blipFill>
        <p:spPr>
          <a:xfrm>
            <a:off x="6311590" y="3556175"/>
            <a:ext cx="2832410" cy="3020662"/>
          </a:xfrm>
          <a:prstGeom prst="rect">
            <a:avLst/>
          </a:prstGeom>
        </p:spPr>
      </p:pic>
      <p:sp>
        <p:nvSpPr>
          <p:cNvPr id="4" name="Slide Number Placeholder 3">
            <a:extLst>
              <a:ext uri="{FF2B5EF4-FFF2-40B4-BE49-F238E27FC236}">
                <a16:creationId xmlns:a16="http://schemas.microsoft.com/office/drawing/2014/main" id="{B04B050A-61CF-4969-A55A-36B1A152DD10}"/>
              </a:ext>
            </a:extLst>
          </p:cNvPr>
          <p:cNvSpPr>
            <a:spLocks noGrp="1"/>
          </p:cNvSpPr>
          <p:nvPr>
            <p:ph type="sldNum" sz="quarter" idx="4"/>
          </p:nvPr>
        </p:nvSpPr>
        <p:spPr/>
        <p:txBody>
          <a:bodyPr/>
          <a:lstStyle/>
          <a:p>
            <a:fld id="{A4E67396-EAD7-1246-A93B-5244FF26795F}" type="slidenum">
              <a:rPr lang="en-US" smtClean="0"/>
              <a:pPr/>
              <a:t>8</a:t>
            </a:fld>
            <a:endParaRPr lang="en-US" dirty="0"/>
          </a:p>
        </p:txBody>
      </p:sp>
      <p:sp>
        <p:nvSpPr>
          <p:cNvPr id="6" name="TextBox 5">
            <a:extLst>
              <a:ext uri="{FF2B5EF4-FFF2-40B4-BE49-F238E27FC236}">
                <a16:creationId xmlns:a16="http://schemas.microsoft.com/office/drawing/2014/main" id="{F0E061A5-F2EB-4914-8722-8B06F85A7B1F}"/>
              </a:ext>
            </a:extLst>
          </p:cNvPr>
          <p:cNvSpPr txBox="1"/>
          <p:nvPr/>
        </p:nvSpPr>
        <p:spPr>
          <a:xfrm>
            <a:off x="483695" y="2374532"/>
            <a:ext cx="5021258" cy="3416320"/>
          </a:xfrm>
          <a:prstGeom prst="rect">
            <a:avLst/>
          </a:prstGeom>
          <a:noFill/>
        </p:spPr>
        <p:txBody>
          <a:bodyPr wrap="square" rtlCol="0">
            <a:spAutoFit/>
          </a:bodyPr>
          <a:lstStyle/>
          <a:p>
            <a:pPr marL="285750" indent="-285750">
              <a:buFont typeface="Arial" panose="020B0604020202020204" pitchFamily="34" charset="0"/>
              <a:buChar char="•"/>
            </a:pPr>
            <a:r>
              <a:rPr lang="fr-FR" dirty="0"/>
              <a:t>Le FMI a tenu une formation en 2019 sur la BSG</a:t>
            </a:r>
            <a:endParaRPr lang="en-ZA" dirty="0"/>
          </a:p>
          <a:p>
            <a:pPr marL="285750" indent="-285750">
              <a:buFont typeface="Arial" panose="020B0604020202020204" pitchFamily="34" charset="0"/>
              <a:buChar char="•"/>
            </a:pPr>
            <a:r>
              <a:rPr lang="fr-FR" dirty="0"/>
              <a:t>En 2020 la Trésorerie Nationale a fait une demande de formation pour les collègues de la Trésorerie Nationale</a:t>
            </a:r>
          </a:p>
          <a:p>
            <a:pPr marL="285750" indent="-285750">
              <a:buFont typeface="Arial" panose="020B0604020202020204" pitchFamily="34" charset="0"/>
              <a:buChar char="•"/>
            </a:pPr>
            <a:r>
              <a:rPr lang="fr-FR" dirty="0"/>
              <a:t>En janvier 2021, ils ont organisé une autre formation sur le cadre BSG du FMI</a:t>
            </a:r>
          </a:p>
          <a:p>
            <a:pPr marL="285750" indent="-285750">
              <a:buFont typeface="Arial" panose="020B0604020202020204" pitchFamily="34" charset="0"/>
              <a:buChar char="•"/>
            </a:pPr>
            <a:r>
              <a:rPr lang="fr-FR" dirty="0"/>
              <a:t>La conversation a ensuite repris sur la lenteur de la mise en œuvre de la BSG en Afrique du Sud</a:t>
            </a:r>
          </a:p>
          <a:p>
            <a:pPr marL="285750" indent="-285750">
              <a:buFont typeface="Arial" panose="020B0604020202020204" pitchFamily="34" charset="0"/>
              <a:buChar char="•"/>
            </a:pPr>
            <a:r>
              <a:rPr lang="fr-FR" dirty="0"/>
              <a:t>Les chefs du groupe de Budget ont convenu qu'il devait y avoir un atelier avec les principales parties prenantes sur la réforme de la budgétisation sensible au genre</a:t>
            </a:r>
            <a:endParaRPr lang="en-ZA" dirty="0"/>
          </a:p>
        </p:txBody>
      </p:sp>
      <p:pic>
        <p:nvPicPr>
          <p:cNvPr id="7" name="Picture 6">
            <a:extLst>
              <a:ext uri="{FF2B5EF4-FFF2-40B4-BE49-F238E27FC236}">
                <a16:creationId xmlns:a16="http://schemas.microsoft.com/office/drawing/2014/main" id="{35DE1628-8253-4954-ACC2-00DA7EF856D7}"/>
              </a:ext>
            </a:extLst>
          </p:cNvPr>
          <p:cNvPicPr>
            <a:picLocks noChangeAspect="1"/>
          </p:cNvPicPr>
          <p:nvPr/>
        </p:nvPicPr>
        <p:blipFill>
          <a:blip r:embed="rId3"/>
          <a:stretch>
            <a:fillRect/>
          </a:stretch>
        </p:blipFill>
        <p:spPr>
          <a:xfrm>
            <a:off x="5504953" y="1329853"/>
            <a:ext cx="3603241" cy="2157761"/>
          </a:xfrm>
          <a:prstGeom prst="rect">
            <a:avLst/>
          </a:prstGeom>
        </p:spPr>
      </p:pic>
    </p:spTree>
    <p:extLst>
      <p:ext uri="{BB962C8B-B14F-4D97-AF65-F5344CB8AC3E}">
        <p14:creationId xmlns:p14="http://schemas.microsoft.com/office/powerpoint/2010/main" val="147264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7F5F-2326-4351-9399-CEA5DA7C17F4}"/>
              </a:ext>
            </a:extLst>
          </p:cNvPr>
          <p:cNvSpPr>
            <a:spLocks noGrp="1"/>
          </p:cNvSpPr>
          <p:nvPr>
            <p:ph type="title"/>
          </p:nvPr>
        </p:nvSpPr>
        <p:spPr/>
        <p:txBody>
          <a:bodyPr/>
          <a:lstStyle/>
          <a:p>
            <a:r>
              <a:rPr lang="fr-FR" dirty="0"/>
              <a:t>But de la mission BSG</a:t>
            </a:r>
          </a:p>
        </p:txBody>
      </p:sp>
      <p:sp>
        <p:nvSpPr>
          <p:cNvPr id="3" name="Content Placeholder 2">
            <a:extLst>
              <a:ext uri="{FF2B5EF4-FFF2-40B4-BE49-F238E27FC236}">
                <a16:creationId xmlns:a16="http://schemas.microsoft.com/office/drawing/2014/main" id="{9C0577DD-944F-4BF0-9627-62AEFE08C95B}"/>
              </a:ext>
            </a:extLst>
          </p:cNvPr>
          <p:cNvSpPr>
            <a:spLocks noGrp="1"/>
          </p:cNvSpPr>
          <p:nvPr>
            <p:ph idx="1"/>
          </p:nvPr>
        </p:nvSpPr>
        <p:spPr/>
        <p:txBody>
          <a:bodyPr>
            <a:normAutofit/>
          </a:bodyPr>
          <a:lstStyle/>
          <a:p>
            <a:pPr marL="0" indent="0">
              <a:buNone/>
            </a:pPr>
            <a:r>
              <a:rPr lang="en-GB" sz="2000" b="1" dirty="0"/>
              <a:t>BUT</a:t>
            </a:r>
          </a:p>
          <a:p>
            <a:r>
              <a:rPr lang="fr-FR" sz="2000" dirty="0"/>
              <a:t>L’élaboration d’une feuille de route/plan d’action pour le déploiement de la BSG pour la Trésorerie Nationale</a:t>
            </a:r>
          </a:p>
          <a:p>
            <a:pPr marL="0" indent="0">
              <a:buNone/>
            </a:pPr>
            <a:endParaRPr lang="en-GB" sz="2000" dirty="0"/>
          </a:p>
          <a:p>
            <a:pPr marL="0" indent="0">
              <a:buNone/>
            </a:pPr>
            <a:r>
              <a:rPr lang="en-GB" sz="2000" b="1" dirty="0"/>
              <a:t>OBJECTIFS</a:t>
            </a:r>
          </a:p>
          <a:p>
            <a:r>
              <a:rPr lang="fr-FR" sz="2000" dirty="0"/>
              <a:t>Établir une compréhension commune du concept BSG</a:t>
            </a:r>
          </a:p>
          <a:p>
            <a:r>
              <a:rPr lang="fr-FR" sz="2000" dirty="0">
                <a:solidFill>
                  <a:prstClr val="black"/>
                </a:solidFill>
              </a:rPr>
              <a:t>Recueillir des données sur les progrès accomplis à ce jour</a:t>
            </a:r>
          </a:p>
          <a:p>
            <a:r>
              <a:rPr lang="fr-FR" sz="2000" dirty="0"/>
              <a:t>Identifier les lacunes qui contribuent à la lenteur de la mise en œuvre du </a:t>
            </a:r>
            <a:r>
              <a:rPr lang="fr-FR" sz="2000" i="1" dirty="0"/>
              <a:t>GRPBMEA</a:t>
            </a:r>
          </a:p>
          <a:p>
            <a:r>
              <a:rPr lang="fr-FR" sz="2000" dirty="0"/>
              <a:t>Évaluer la disposition de l'ensemble du gouvernement pour la mise en œuvre en terme de GFP</a:t>
            </a:r>
          </a:p>
          <a:p>
            <a:r>
              <a:rPr lang="fr-FR" sz="2000" dirty="0"/>
              <a:t>Explorer des initiatives qui peuvent soutenir la mise en œuvre du </a:t>
            </a:r>
            <a:r>
              <a:rPr lang="fr-FR" sz="2000" i="1" dirty="0"/>
              <a:t>GRPBMEA</a:t>
            </a:r>
            <a:endParaRPr lang="en-US" sz="2400" i="1" dirty="0"/>
          </a:p>
          <a:p>
            <a:pPr marL="0" indent="0">
              <a:buNone/>
            </a:pPr>
            <a:endParaRPr lang="en-GB" dirty="0"/>
          </a:p>
        </p:txBody>
      </p:sp>
      <p:sp>
        <p:nvSpPr>
          <p:cNvPr id="4" name="Slide Number Placeholder 3">
            <a:extLst>
              <a:ext uri="{FF2B5EF4-FFF2-40B4-BE49-F238E27FC236}">
                <a16:creationId xmlns:a16="http://schemas.microsoft.com/office/drawing/2014/main" id="{B158C8D3-99B4-4AD0-8A80-B120D5DB6BA8}"/>
              </a:ext>
            </a:extLst>
          </p:cNvPr>
          <p:cNvSpPr>
            <a:spLocks noGrp="1"/>
          </p:cNvSpPr>
          <p:nvPr>
            <p:ph type="sldNum" sz="quarter" idx="4"/>
          </p:nvPr>
        </p:nvSpPr>
        <p:spPr/>
        <p:txBody>
          <a:bodyPr/>
          <a:lstStyle/>
          <a:p>
            <a:fld id="{A4E67396-EAD7-1246-A93B-5244FF26795F}" type="slidenum">
              <a:rPr lang="en-US" smtClean="0"/>
              <a:pPr/>
              <a:t>9</a:t>
            </a:fld>
            <a:endParaRPr lang="en-US" dirty="0"/>
          </a:p>
        </p:txBody>
      </p:sp>
    </p:spTree>
    <p:extLst>
      <p:ext uri="{BB962C8B-B14F-4D97-AF65-F5344CB8AC3E}">
        <p14:creationId xmlns:p14="http://schemas.microsoft.com/office/powerpoint/2010/main" val="1283079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41954</TotalTime>
  <Words>1121</Words>
  <Application>Microsoft Office PowerPoint</Application>
  <PresentationFormat>On-screen Show (4:3)</PresentationFormat>
  <Paragraphs>98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LA MISSION BSG DU FMI: MISE À JOUR SUR SA MISE EN OEUVRE</vt:lpstr>
      <vt:lpstr>LES GRANDES LIGNES</vt:lpstr>
      <vt:lpstr>histoRIQuE</vt:lpstr>
      <vt:lpstr>CONTEXTE</vt:lpstr>
      <vt:lpstr>La réponse de la TN au Cadre sur la planification, de budgétisation, de suivi, d'évaluation et d'audit sensible au genre (GRPBMEAF)</vt:lpstr>
      <vt:lpstr>Données rassemblées – Genre</vt:lpstr>
      <vt:lpstr>Les exigences pour les rapports</vt:lpstr>
      <vt:lpstr>L’AIDE DU FMI</vt:lpstr>
      <vt:lpstr>But de la mission BSG</vt:lpstr>
      <vt:lpstr>Les leçons retenues</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Priya Beegun</cp:lastModifiedBy>
  <cp:revision>73</cp:revision>
  <dcterms:created xsi:type="dcterms:W3CDTF">2020-04-24T06:12:55Z</dcterms:created>
  <dcterms:modified xsi:type="dcterms:W3CDTF">2021-06-24T10:46:05Z</dcterms:modified>
</cp:coreProperties>
</file>