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268" r:id="rId3"/>
    <p:sldId id="271" r:id="rId4"/>
    <p:sldId id="258" r:id="rId5"/>
    <p:sldId id="272" r:id="rId6"/>
    <p:sldId id="383" r:id="rId7"/>
    <p:sldId id="290" r:id="rId8"/>
    <p:sldId id="382" r:id="rId9"/>
    <p:sldId id="267" r:id="rId10"/>
    <p:sldId id="273" r:id="rId11"/>
    <p:sldId id="38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3"/>
  </p:normalViewPr>
  <p:slideViewPr>
    <p:cSldViewPr snapToGrid="0" snapToObjects="1">
      <p:cViewPr varScale="1">
        <p:scale>
          <a:sx n="57" d="100"/>
          <a:sy n="57" d="100"/>
        </p:scale>
        <p:origin x="113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EA0802-235E-BF4E-8DA6-02DB0A1BCA03}" type="datetimeFigureOut">
              <a:rPr lang="en-US" smtClean="0"/>
              <a:t>6/21/2021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8195D-4AF1-2A47-A883-B473E697B933}" type="slidenum">
              <a:rPr lang="en-US" smtClean="0"/>
              <a:t>‹#›</a:t>
            </a:fld>
            <a:endParaRPr lang="en-US"/>
          </a:p>
        </p:txBody>
      </p:sp>
    </p:spTree>
    <p:extLst>
      <p:ext uri="{BB962C8B-B14F-4D97-AF65-F5344CB8AC3E}">
        <p14:creationId xmlns:p14="http://schemas.microsoft.com/office/powerpoint/2010/main" val="1116889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420937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1371284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1391570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7380A3-0DCF-CA4B-A5D1-B055D47D5FDC}"/>
              </a:ext>
            </a:extLst>
          </p:cNvPr>
          <p:cNvPicPr>
            <a:picLocks noChangeAspect="1"/>
          </p:cNvPicPr>
          <p:nvPr userDrawn="1"/>
        </p:nvPicPr>
        <p:blipFill>
          <a:blip r:embed="rId2"/>
          <a:stretch>
            <a:fillRect/>
          </a:stretch>
        </p:blipFill>
        <p:spPr>
          <a:xfrm>
            <a:off x="0" y="-1"/>
            <a:ext cx="9143999" cy="1206160"/>
          </a:xfrm>
          <a:prstGeom prst="rect">
            <a:avLst/>
          </a:prstGeom>
        </p:spPr>
      </p:pic>
      <p:sp>
        <p:nvSpPr>
          <p:cNvPr id="2" name="Title 1"/>
          <p:cNvSpPr>
            <a:spLocks noGrp="1"/>
          </p:cNvSpPr>
          <p:nvPr>
            <p:ph type="title" hasCustomPrompt="1"/>
          </p:nvPr>
        </p:nvSpPr>
        <p:spPr>
          <a:xfrm>
            <a:off x="155275" y="138024"/>
            <a:ext cx="7151299" cy="974782"/>
          </a:xfrm>
        </p:spPr>
        <p:txBody>
          <a:bodyPr tIns="72000" bIns="0">
            <a:normAutofit/>
          </a:bodyPr>
          <a:lstStyle>
            <a:lvl1pPr>
              <a:lnSpc>
                <a:spcPts val="3400"/>
              </a:lnSpc>
              <a:defRPr lang="en-ZA" sz="3600" b="1" cap="all" baseline="0" smtClean="0">
                <a:solidFill>
                  <a:schemeClr val="bg1"/>
                </a:solidFill>
                <a:effectLst/>
              </a:defRPr>
            </a:lvl1pPr>
          </a:lstStyle>
          <a:p>
            <a:r>
              <a:rPr lang="en-ZA" b="1" dirty="0">
                <a:effectLst/>
                <a:latin typeface="Calibri" panose="020F0502020204030204" pitchFamily="34" charset="0"/>
              </a:rPr>
              <a:t>TYPE HEADING HERE</a:t>
            </a:r>
            <a:endParaRPr lang="en-ZA" dirty="0">
              <a:effectLst/>
              <a:latin typeface="Calibri" panose="020F0502020204030204" pitchFamily="34" charset="0"/>
            </a:endParaRPr>
          </a:p>
        </p:txBody>
      </p:sp>
      <p:sp>
        <p:nvSpPr>
          <p:cNvPr id="3" name="Content Placeholder 2"/>
          <p:cNvSpPr>
            <a:spLocks noGrp="1"/>
          </p:cNvSpPr>
          <p:nvPr>
            <p:ph idx="1"/>
          </p:nvPr>
        </p:nvSpPr>
        <p:spPr>
          <a:xfrm>
            <a:off x="155275" y="1397479"/>
            <a:ext cx="8807570" cy="49515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DA184F46-E541-2648-B50F-883B6E628EB8}"/>
              </a:ext>
            </a:extLst>
          </p:cNvPr>
          <p:cNvSpPr>
            <a:spLocks noGrp="1"/>
          </p:cNvSpPr>
          <p:nvPr>
            <p:ph type="sldNum" sz="quarter" idx="4"/>
          </p:nvPr>
        </p:nvSpPr>
        <p:spPr>
          <a:xfrm>
            <a:off x="3543299" y="6538823"/>
            <a:ext cx="2057400" cy="182653"/>
          </a:xfrm>
          <a:prstGeom prst="rect">
            <a:avLst/>
          </a:prstGeom>
        </p:spPr>
        <p:txBody>
          <a:bodyPr vert="horz" lIns="91440" tIns="45720" rIns="91440" bIns="45720" rtlCol="0" anchor="ctr"/>
          <a:lstStyle>
            <a:lvl1pPr algn="ctr">
              <a:defRPr sz="1200">
                <a:solidFill>
                  <a:schemeClr val="tx1">
                    <a:tint val="75000"/>
                  </a:schemeClr>
                </a:solidFill>
              </a:defRPr>
            </a:lvl1pPr>
          </a:lstStyle>
          <a:p>
            <a:fld id="{A4E67396-EAD7-1246-A93B-5244FF26795F}" type="slidenum">
              <a:rPr lang="en-US" smtClean="0"/>
              <a:pPr/>
              <a:t>‹#›</a:t>
            </a:fld>
            <a:endParaRPr lang="en-US" dirty="0"/>
          </a:p>
        </p:txBody>
      </p:sp>
    </p:spTree>
    <p:extLst>
      <p:ext uri="{BB962C8B-B14F-4D97-AF65-F5344CB8AC3E}">
        <p14:creationId xmlns:p14="http://schemas.microsoft.com/office/powerpoint/2010/main" val="3870017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2957413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2621594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1076458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4098333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380274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3676425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67396-EAD7-1246-A93B-5244FF26795F}" type="slidenum">
              <a:rPr lang="en-US" smtClean="0"/>
              <a:t>‹#›</a:t>
            </a:fld>
            <a:endParaRPr lang="en-US"/>
          </a:p>
        </p:txBody>
      </p:sp>
    </p:spTree>
    <p:extLst>
      <p:ext uri="{BB962C8B-B14F-4D97-AF65-F5344CB8AC3E}">
        <p14:creationId xmlns:p14="http://schemas.microsoft.com/office/powerpoint/2010/main" val="2561637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67396-EAD7-1246-A93B-5244FF26795F}" type="slidenum">
              <a:rPr lang="en-US" smtClean="0"/>
              <a:t>‹#›</a:t>
            </a:fld>
            <a:endParaRPr lang="en-US"/>
          </a:p>
        </p:txBody>
      </p:sp>
    </p:spTree>
    <p:extLst>
      <p:ext uri="{BB962C8B-B14F-4D97-AF65-F5344CB8AC3E}">
        <p14:creationId xmlns:p14="http://schemas.microsoft.com/office/powerpoint/2010/main" val="3205740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3D701C6-9245-C748-9F59-B80F639B385F}"/>
              </a:ext>
            </a:extLst>
          </p:cNvPr>
          <p:cNvPicPr>
            <a:picLocks noChangeAspect="1"/>
          </p:cNvPicPr>
          <p:nvPr/>
        </p:nvPicPr>
        <p:blipFill>
          <a:blip r:embed="rId2"/>
          <a:stretch>
            <a:fillRect/>
          </a:stretch>
        </p:blipFill>
        <p:spPr>
          <a:xfrm>
            <a:off x="2715" y="0"/>
            <a:ext cx="9138570" cy="6857999"/>
          </a:xfrm>
          <a:prstGeom prst="rect">
            <a:avLst/>
          </a:prstGeom>
        </p:spPr>
      </p:pic>
      <p:sp>
        <p:nvSpPr>
          <p:cNvPr id="2" name="Title 1">
            <a:extLst>
              <a:ext uri="{FF2B5EF4-FFF2-40B4-BE49-F238E27FC236}">
                <a16:creationId xmlns:a16="http://schemas.microsoft.com/office/drawing/2014/main" id="{D117B3C4-C878-1D4B-89BE-1437A3091716}"/>
              </a:ext>
            </a:extLst>
          </p:cNvPr>
          <p:cNvSpPr>
            <a:spLocks noGrp="1"/>
          </p:cNvSpPr>
          <p:nvPr>
            <p:ph type="ctrTitle"/>
          </p:nvPr>
        </p:nvSpPr>
        <p:spPr>
          <a:xfrm>
            <a:off x="1051560" y="1499616"/>
            <a:ext cx="6949440" cy="1627632"/>
          </a:xfrm>
        </p:spPr>
        <p:txBody>
          <a:bodyPr anchor="ctr">
            <a:normAutofit/>
          </a:bodyPr>
          <a:lstStyle/>
          <a:p>
            <a:r>
              <a:rPr lang="en-US" sz="3200" b="1" cap="all" dirty="0">
                <a:solidFill>
                  <a:schemeClr val="bg1"/>
                </a:solidFill>
                <a:latin typeface="Calibri" panose="020F0502020204030204" pitchFamily="34" charset="0"/>
              </a:rPr>
              <a:t>IMF GRB MISSION:IMPLEMENTATION UPDATE</a:t>
            </a:r>
            <a:endParaRPr lang="en-ZA" sz="3200" b="1" cap="all" dirty="0">
              <a:solidFill>
                <a:schemeClr val="bg1"/>
              </a:solidFill>
              <a:latin typeface="Calibri" panose="020F0502020204030204" pitchFamily="34" charset="0"/>
            </a:endParaRPr>
          </a:p>
        </p:txBody>
      </p:sp>
      <p:sp>
        <p:nvSpPr>
          <p:cNvPr id="3" name="Subtitle 2">
            <a:extLst>
              <a:ext uri="{FF2B5EF4-FFF2-40B4-BE49-F238E27FC236}">
                <a16:creationId xmlns:a16="http://schemas.microsoft.com/office/drawing/2014/main" id="{8837A802-0DEE-FB4F-B8DF-A43CBFBF0574}"/>
              </a:ext>
            </a:extLst>
          </p:cNvPr>
          <p:cNvSpPr>
            <a:spLocks noGrp="1"/>
          </p:cNvSpPr>
          <p:nvPr>
            <p:ph type="subTitle" idx="1"/>
          </p:nvPr>
        </p:nvSpPr>
        <p:spPr>
          <a:xfrm>
            <a:off x="2191845" y="4626864"/>
            <a:ext cx="6949440" cy="619059"/>
          </a:xfrm>
        </p:spPr>
        <p:txBody>
          <a:bodyPr anchor="ctr"/>
          <a:lstStyle/>
          <a:p>
            <a:pPr algn="r">
              <a:lnSpc>
                <a:spcPct val="100000"/>
              </a:lnSpc>
              <a:spcBef>
                <a:spcPts val="0"/>
              </a:spcBef>
            </a:pPr>
            <a:r>
              <a:rPr lang="en-ZA" dirty="0">
                <a:solidFill>
                  <a:schemeClr val="bg1"/>
                </a:solidFill>
              </a:rPr>
              <a:t>Director Budget Reform: Prudence Cele</a:t>
            </a:r>
          </a:p>
          <a:p>
            <a:pPr>
              <a:lnSpc>
                <a:spcPct val="100000"/>
              </a:lnSpc>
              <a:spcBef>
                <a:spcPts val="0"/>
              </a:spcBef>
            </a:pPr>
            <a:endParaRPr lang="en-ZA" dirty="0">
              <a:solidFill>
                <a:schemeClr val="bg1"/>
              </a:solidFill>
            </a:endParaRPr>
          </a:p>
        </p:txBody>
      </p:sp>
      <p:sp>
        <p:nvSpPr>
          <p:cNvPr id="4" name="Slide Number Placeholder 3">
            <a:extLst>
              <a:ext uri="{FF2B5EF4-FFF2-40B4-BE49-F238E27FC236}">
                <a16:creationId xmlns:a16="http://schemas.microsoft.com/office/drawing/2014/main" id="{63754271-9F4E-604A-AAA1-A880F603D969}"/>
              </a:ext>
            </a:extLst>
          </p:cNvPr>
          <p:cNvSpPr>
            <a:spLocks noGrp="1"/>
          </p:cNvSpPr>
          <p:nvPr>
            <p:ph type="sldNum" sz="quarter" idx="12"/>
          </p:nvPr>
        </p:nvSpPr>
        <p:spPr/>
        <p:txBody>
          <a:bodyPr/>
          <a:lstStyle/>
          <a:p>
            <a:fld id="{A4E67396-EAD7-1246-A93B-5244FF26795F}" type="slidenum">
              <a:rPr lang="en-US" smtClean="0"/>
              <a:t>1</a:t>
            </a:fld>
            <a:endParaRPr lang="en-US"/>
          </a:p>
        </p:txBody>
      </p:sp>
    </p:spTree>
    <p:extLst>
      <p:ext uri="{BB962C8B-B14F-4D97-AF65-F5344CB8AC3E}">
        <p14:creationId xmlns:p14="http://schemas.microsoft.com/office/powerpoint/2010/main" val="3696866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7EDE1-5A46-4DE3-BA6B-D0CDDA2776AD}"/>
              </a:ext>
            </a:extLst>
          </p:cNvPr>
          <p:cNvSpPr>
            <a:spLocks noGrp="1"/>
          </p:cNvSpPr>
          <p:nvPr>
            <p:ph type="title"/>
          </p:nvPr>
        </p:nvSpPr>
        <p:spPr/>
        <p:txBody>
          <a:bodyPr/>
          <a:lstStyle/>
          <a:p>
            <a:r>
              <a:rPr lang="en-ZA" dirty="0"/>
              <a:t>LESSONS LEARNT</a:t>
            </a:r>
          </a:p>
        </p:txBody>
      </p:sp>
      <p:sp>
        <p:nvSpPr>
          <p:cNvPr id="3" name="Content Placeholder 2">
            <a:extLst>
              <a:ext uri="{FF2B5EF4-FFF2-40B4-BE49-F238E27FC236}">
                <a16:creationId xmlns:a16="http://schemas.microsoft.com/office/drawing/2014/main" id="{B860868E-B76B-4D7A-A7B3-3EED10B442C9}"/>
              </a:ext>
            </a:extLst>
          </p:cNvPr>
          <p:cNvSpPr>
            <a:spLocks noGrp="1"/>
          </p:cNvSpPr>
          <p:nvPr>
            <p:ph idx="1"/>
          </p:nvPr>
        </p:nvSpPr>
        <p:spPr/>
        <p:txBody>
          <a:bodyPr/>
          <a:lstStyle/>
          <a:p>
            <a:pPr marL="342900" lvl="0" indent="-342900" eaLnBrk="0" fontAlgn="base" hangingPunct="0">
              <a:lnSpc>
                <a:spcPct val="100000"/>
              </a:lnSpc>
              <a:spcBef>
                <a:spcPct val="20000"/>
              </a:spcBef>
              <a:spcAft>
                <a:spcPct val="0"/>
              </a:spcAft>
              <a:buFontTx/>
              <a:buChar char="•"/>
            </a:pPr>
            <a:r>
              <a:rPr lang="en-US" sz="1800" kern="0" dirty="0">
                <a:solidFill>
                  <a:srgbClr val="000000"/>
                </a:solidFill>
                <a:latin typeface="Calibri" pitchFamily="34" charset="0"/>
              </a:rPr>
              <a:t>The guidelines and template can never replace training and buy –in</a:t>
            </a:r>
          </a:p>
          <a:p>
            <a:pPr marL="342900" lvl="0" indent="-342900" eaLnBrk="0" fontAlgn="base" hangingPunct="0">
              <a:lnSpc>
                <a:spcPct val="100000"/>
              </a:lnSpc>
              <a:spcBef>
                <a:spcPct val="20000"/>
              </a:spcBef>
              <a:spcAft>
                <a:spcPct val="0"/>
              </a:spcAft>
              <a:buFontTx/>
              <a:buChar char="•"/>
            </a:pPr>
            <a:r>
              <a:rPr lang="en-US" sz="1800" kern="0" dirty="0">
                <a:solidFill>
                  <a:srgbClr val="000000"/>
                </a:solidFill>
                <a:latin typeface="Calibri" pitchFamily="34" charset="0"/>
              </a:rPr>
              <a:t>The people who are preparing budget submissions are not the people being trained </a:t>
            </a:r>
          </a:p>
          <a:p>
            <a:pPr marL="342900" lvl="1" indent="-342900" eaLnBrk="0" fontAlgn="base" hangingPunct="0">
              <a:lnSpc>
                <a:spcPct val="100000"/>
              </a:lnSpc>
              <a:spcBef>
                <a:spcPct val="20000"/>
              </a:spcBef>
              <a:spcAft>
                <a:spcPct val="0"/>
              </a:spcAft>
              <a:buFontTx/>
              <a:buChar char="•"/>
            </a:pPr>
            <a:r>
              <a:rPr lang="en-US" sz="1800" kern="0" dirty="0">
                <a:solidFill>
                  <a:srgbClr val="000000"/>
                </a:solidFill>
                <a:latin typeface="Calibri" pitchFamily="34" charset="0"/>
              </a:rPr>
              <a:t>Some Departments budget structures  allow for ease of disaggregation</a:t>
            </a:r>
          </a:p>
          <a:p>
            <a:pPr marL="342900" lvl="1" indent="-342900" eaLnBrk="0" fontAlgn="base" hangingPunct="0">
              <a:lnSpc>
                <a:spcPct val="100000"/>
              </a:lnSpc>
              <a:spcBef>
                <a:spcPct val="20000"/>
              </a:spcBef>
              <a:spcAft>
                <a:spcPct val="0"/>
              </a:spcAft>
              <a:buFontTx/>
              <a:buChar char="•"/>
            </a:pPr>
            <a:r>
              <a:rPr lang="en-US" sz="1800" kern="0" dirty="0">
                <a:solidFill>
                  <a:srgbClr val="000000"/>
                </a:solidFill>
                <a:latin typeface="Calibri" pitchFamily="34" charset="0"/>
              </a:rPr>
              <a:t>Inclusion of the Gender in the guidelines does not  guarantee compliance or prioritization of Gender issues</a:t>
            </a:r>
          </a:p>
          <a:p>
            <a:pPr marL="342900" lvl="0" indent="-342900" eaLnBrk="0" fontAlgn="base" hangingPunct="0">
              <a:lnSpc>
                <a:spcPct val="100000"/>
              </a:lnSpc>
              <a:spcBef>
                <a:spcPct val="20000"/>
              </a:spcBef>
              <a:spcAft>
                <a:spcPct val="0"/>
              </a:spcAft>
              <a:buFontTx/>
              <a:buChar char="•"/>
            </a:pPr>
            <a:r>
              <a:rPr lang="en-US" sz="1800" b="1" kern="0" dirty="0">
                <a:solidFill>
                  <a:srgbClr val="000000"/>
                </a:solidFill>
                <a:latin typeface="Calibri" pitchFamily="34" charset="0"/>
              </a:rPr>
              <a:t>Clear setting of objectives – why GRB?</a:t>
            </a:r>
            <a:endParaRPr lang="en-GB" sz="1800" kern="0" dirty="0">
              <a:solidFill>
                <a:srgbClr val="000000"/>
              </a:solidFill>
              <a:latin typeface="Calibri" pitchFamily="34" charset="0"/>
            </a:endParaRPr>
          </a:p>
          <a:p>
            <a:pPr marL="742950" lvl="1" indent="-285750" eaLnBrk="0" fontAlgn="base" hangingPunct="0">
              <a:lnSpc>
                <a:spcPct val="100000"/>
              </a:lnSpc>
              <a:spcBef>
                <a:spcPct val="20000"/>
              </a:spcBef>
              <a:spcAft>
                <a:spcPct val="0"/>
              </a:spcAft>
              <a:buFont typeface="Courier New" panose="02070309020205020404" pitchFamily="49" charset="0"/>
              <a:buChar char="o"/>
            </a:pPr>
            <a:r>
              <a:rPr lang="en-GB" sz="1800" kern="0" dirty="0">
                <a:solidFill>
                  <a:srgbClr val="000000"/>
                </a:solidFill>
                <a:latin typeface="Calibri" pitchFamily="34" charset="0"/>
              </a:rPr>
              <a:t>Improve Accountability of government institutions for </a:t>
            </a:r>
            <a:r>
              <a:rPr lang="it-IT" sz="1800" kern="0" dirty="0">
                <a:solidFill>
                  <a:srgbClr val="000000"/>
                </a:solidFill>
                <a:latin typeface="Calibri" pitchFamily="34" charset="0"/>
              </a:rPr>
              <a:t>gender responsibilities</a:t>
            </a:r>
            <a:endParaRPr lang="en-GB" sz="1800" kern="0" dirty="0">
              <a:solidFill>
                <a:srgbClr val="000000"/>
              </a:solidFill>
              <a:latin typeface="Calibri" pitchFamily="34" charset="0"/>
            </a:endParaRPr>
          </a:p>
          <a:p>
            <a:pPr marL="742950" lvl="1" indent="-285750" eaLnBrk="0" fontAlgn="base" hangingPunct="0">
              <a:lnSpc>
                <a:spcPct val="100000"/>
              </a:lnSpc>
              <a:spcBef>
                <a:spcPct val="20000"/>
              </a:spcBef>
              <a:spcAft>
                <a:spcPct val="0"/>
              </a:spcAft>
              <a:buFont typeface="Courier New" panose="02070309020205020404" pitchFamily="49" charset="0"/>
              <a:buChar char="o"/>
            </a:pPr>
            <a:r>
              <a:rPr lang="en-GB" sz="1800" kern="0" dirty="0">
                <a:solidFill>
                  <a:srgbClr val="000000"/>
                </a:solidFill>
                <a:latin typeface="Calibri" pitchFamily="34" charset="0"/>
              </a:rPr>
              <a:t>Estimating the national financing gap on </a:t>
            </a:r>
            <a:r>
              <a:rPr lang="en-ZA" sz="1800" kern="0" dirty="0">
                <a:solidFill>
                  <a:srgbClr val="000000"/>
                </a:solidFill>
                <a:latin typeface="Calibri" pitchFamily="34" charset="0"/>
              </a:rPr>
              <a:t>gender actions</a:t>
            </a:r>
          </a:p>
          <a:p>
            <a:pPr marL="742950" lvl="1" indent="-285750" eaLnBrk="0" fontAlgn="base" hangingPunct="0">
              <a:lnSpc>
                <a:spcPct val="100000"/>
              </a:lnSpc>
              <a:spcBef>
                <a:spcPct val="20000"/>
              </a:spcBef>
              <a:spcAft>
                <a:spcPct val="0"/>
              </a:spcAft>
              <a:buFont typeface="Courier New" panose="02070309020205020404" pitchFamily="49" charset="0"/>
              <a:buChar char="o"/>
            </a:pPr>
            <a:r>
              <a:rPr lang="en-ZA" sz="1800" kern="0" dirty="0">
                <a:solidFill>
                  <a:srgbClr val="000000"/>
                </a:solidFill>
                <a:latin typeface="Calibri" pitchFamily="34" charset="0"/>
              </a:rPr>
              <a:t>Monitoring spending on gender</a:t>
            </a:r>
          </a:p>
          <a:p>
            <a:pPr marL="742950" lvl="1" indent="-285750" eaLnBrk="0" fontAlgn="base" hangingPunct="0">
              <a:lnSpc>
                <a:spcPct val="100000"/>
              </a:lnSpc>
              <a:spcBef>
                <a:spcPct val="20000"/>
              </a:spcBef>
              <a:spcAft>
                <a:spcPct val="0"/>
              </a:spcAft>
              <a:buFont typeface="Courier New" panose="02070309020205020404" pitchFamily="49" charset="0"/>
              <a:buChar char="o"/>
            </a:pPr>
            <a:r>
              <a:rPr lang="en-ZA" sz="1800" kern="0" dirty="0">
                <a:solidFill>
                  <a:srgbClr val="000000"/>
                </a:solidFill>
                <a:latin typeface="Calibri" pitchFamily="34" charset="0"/>
              </a:rPr>
              <a:t>Create awareness in government</a:t>
            </a:r>
            <a:endParaRPr lang="en-US" sz="1800" kern="0" dirty="0">
              <a:solidFill>
                <a:srgbClr val="000000"/>
              </a:solidFill>
              <a:latin typeface="Calibri" pitchFamily="34" charset="0"/>
            </a:endParaRPr>
          </a:p>
          <a:p>
            <a:pPr marL="342900" lvl="0" indent="-342900" eaLnBrk="0" fontAlgn="base" hangingPunct="0">
              <a:lnSpc>
                <a:spcPct val="100000"/>
              </a:lnSpc>
              <a:spcBef>
                <a:spcPct val="20000"/>
              </a:spcBef>
              <a:spcAft>
                <a:spcPct val="0"/>
              </a:spcAft>
              <a:buFontTx/>
              <a:buChar char="•"/>
            </a:pPr>
            <a:r>
              <a:rPr lang="en-US" sz="1800" b="1" kern="0" dirty="0">
                <a:solidFill>
                  <a:srgbClr val="000000"/>
                </a:solidFill>
                <a:latin typeface="Calibri" pitchFamily="34" charset="0"/>
              </a:rPr>
              <a:t>Understanding reforms take time </a:t>
            </a:r>
            <a:r>
              <a:rPr lang="en-US" sz="1800" kern="0" dirty="0">
                <a:solidFill>
                  <a:srgbClr val="000000"/>
                </a:solidFill>
                <a:latin typeface="Calibri" pitchFamily="34" charset="0"/>
              </a:rPr>
              <a:t>– Patience </a:t>
            </a:r>
          </a:p>
          <a:p>
            <a:pPr marL="0" lvl="0" indent="0" eaLnBrk="0" fontAlgn="base" hangingPunct="0">
              <a:lnSpc>
                <a:spcPct val="100000"/>
              </a:lnSpc>
              <a:spcBef>
                <a:spcPct val="20000"/>
              </a:spcBef>
              <a:spcAft>
                <a:spcPct val="0"/>
              </a:spcAft>
              <a:buNone/>
            </a:pPr>
            <a:endParaRPr lang="en-US" sz="1800" kern="0" dirty="0">
              <a:solidFill>
                <a:srgbClr val="000000"/>
              </a:solidFill>
              <a:latin typeface="Calibri" pitchFamily="34" charset="0"/>
            </a:endParaRPr>
          </a:p>
          <a:p>
            <a:pPr marL="0" lvl="0" indent="0" eaLnBrk="0" fontAlgn="base" hangingPunct="0">
              <a:lnSpc>
                <a:spcPct val="100000"/>
              </a:lnSpc>
              <a:spcBef>
                <a:spcPct val="20000"/>
              </a:spcBef>
              <a:spcAft>
                <a:spcPct val="0"/>
              </a:spcAft>
              <a:buNone/>
            </a:pPr>
            <a:r>
              <a:rPr lang="en-ZA" sz="1500" kern="0" dirty="0">
                <a:solidFill>
                  <a:srgbClr val="000000"/>
                </a:solidFill>
                <a:latin typeface="Calibri" pitchFamily="34" charset="0"/>
              </a:rPr>
              <a:t>“6 out of 12 countries with some form of gender budgeting, could point to specific examples where the gender-budgeting tool had brought about significant changes in policy design and/or outcomes” (Downes et al, 2017: 3</a:t>
            </a:r>
            <a:endParaRPr lang="en-US" sz="1500" u="sng" kern="0" dirty="0">
              <a:solidFill>
                <a:srgbClr val="000000"/>
              </a:solidFill>
              <a:latin typeface="Calibri" pitchFamily="34" charset="0"/>
            </a:endParaRPr>
          </a:p>
        </p:txBody>
      </p:sp>
      <p:sp>
        <p:nvSpPr>
          <p:cNvPr id="4" name="Slide Number Placeholder 3">
            <a:extLst>
              <a:ext uri="{FF2B5EF4-FFF2-40B4-BE49-F238E27FC236}">
                <a16:creationId xmlns:a16="http://schemas.microsoft.com/office/drawing/2014/main" id="{69C2FB11-2E89-45B5-8E3A-CBEFFD7486C4}"/>
              </a:ext>
            </a:extLst>
          </p:cNvPr>
          <p:cNvSpPr>
            <a:spLocks noGrp="1"/>
          </p:cNvSpPr>
          <p:nvPr>
            <p:ph type="sldNum" sz="quarter" idx="4"/>
          </p:nvPr>
        </p:nvSpPr>
        <p:spPr/>
        <p:txBody>
          <a:bodyPr/>
          <a:lstStyle/>
          <a:p>
            <a:fld id="{A4E67396-EAD7-1246-A93B-5244FF26795F}" type="slidenum">
              <a:rPr lang="en-US" smtClean="0"/>
              <a:pPr/>
              <a:t>10</a:t>
            </a:fld>
            <a:endParaRPr lang="en-US" dirty="0"/>
          </a:p>
        </p:txBody>
      </p:sp>
    </p:spTree>
    <p:extLst>
      <p:ext uri="{BB962C8B-B14F-4D97-AF65-F5344CB8AC3E}">
        <p14:creationId xmlns:p14="http://schemas.microsoft.com/office/powerpoint/2010/main" val="3272159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31D9C-F36A-4516-A479-59028F3B6403}"/>
              </a:ext>
            </a:extLst>
          </p:cNvPr>
          <p:cNvSpPr>
            <a:spLocks noGrp="1"/>
          </p:cNvSpPr>
          <p:nvPr>
            <p:ph type="ctrTitle"/>
          </p:nvPr>
        </p:nvSpPr>
        <p:spPr/>
        <p:txBody>
          <a:bodyPr/>
          <a:lstStyle/>
          <a:p>
            <a:r>
              <a:rPr lang="en-ZA" dirty="0"/>
              <a:t>Questions ?</a:t>
            </a:r>
            <a:br>
              <a:rPr lang="en-ZA" dirty="0"/>
            </a:br>
            <a:endParaRPr lang="en-ZA" dirty="0"/>
          </a:p>
        </p:txBody>
      </p:sp>
      <p:sp>
        <p:nvSpPr>
          <p:cNvPr id="3" name="Subtitle 2">
            <a:extLst>
              <a:ext uri="{FF2B5EF4-FFF2-40B4-BE49-F238E27FC236}">
                <a16:creationId xmlns:a16="http://schemas.microsoft.com/office/drawing/2014/main" id="{9B27D97D-A8CD-4243-B7B8-D4C7D9C80AE2}"/>
              </a:ext>
            </a:extLst>
          </p:cNvPr>
          <p:cNvSpPr>
            <a:spLocks noGrp="1"/>
          </p:cNvSpPr>
          <p:nvPr>
            <p:ph type="subTitle" idx="1"/>
          </p:nvPr>
        </p:nvSpPr>
        <p:spPr/>
        <p:txBody>
          <a:bodyPr/>
          <a:lstStyle/>
          <a:p>
            <a:r>
              <a:rPr lang="en-ZA" b="1" dirty="0"/>
              <a:t>THANK YOU</a:t>
            </a:r>
          </a:p>
        </p:txBody>
      </p:sp>
      <p:sp>
        <p:nvSpPr>
          <p:cNvPr id="4" name="Slide Number Placeholder 3">
            <a:extLst>
              <a:ext uri="{FF2B5EF4-FFF2-40B4-BE49-F238E27FC236}">
                <a16:creationId xmlns:a16="http://schemas.microsoft.com/office/drawing/2014/main" id="{F0321C47-9599-4360-87FF-EB4C00AF6603}"/>
              </a:ext>
            </a:extLst>
          </p:cNvPr>
          <p:cNvSpPr>
            <a:spLocks noGrp="1"/>
          </p:cNvSpPr>
          <p:nvPr>
            <p:ph type="sldNum" sz="quarter" idx="12"/>
          </p:nvPr>
        </p:nvSpPr>
        <p:spPr/>
        <p:txBody>
          <a:bodyPr/>
          <a:lstStyle/>
          <a:p>
            <a:fld id="{A4E67396-EAD7-1246-A93B-5244FF26795F}" type="slidenum">
              <a:rPr lang="en-US" smtClean="0"/>
              <a:t>11</a:t>
            </a:fld>
            <a:endParaRPr lang="en-US"/>
          </a:p>
        </p:txBody>
      </p:sp>
    </p:spTree>
    <p:extLst>
      <p:ext uri="{BB962C8B-B14F-4D97-AF65-F5344CB8AC3E}">
        <p14:creationId xmlns:p14="http://schemas.microsoft.com/office/powerpoint/2010/main" val="1730186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A3DF5-0E17-491B-AC28-C8B1B93840B9}"/>
              </a:ext>
            </a:extLst>
          </p:cNvPr>
          <p:cNvSpPr>
            <a:spLocks noGrp="1"/>
          </p:cNvSpPr>
          <p:nvPr>
            <p:ph type="title"/>
          </p:nvPr>
        </p:nvSpPr>
        <p:spPr/>
        <p:txBody>
          <a:bodyPr/>
          <a:lstStyle/>
          <a:p>
            <a:r>
              <a:rPr lang="en-ZA" dirty="0"/>
              <a:t>OUTLINE</a:t>
            </a:r>
          </a:p>
        </p:txBody>
      </p:sp>
      <p:sp>
        <p:nvSpPr>
          <p:cNvPr id="3" name="Content Placeholder 2">
            <a:extLst>
              <a:ext uri="{FF2B5EF4-FFF2-40B4-BE49-F238E27FC236}">
                <a16:creationId xmlns:a16="http://schemas.microsoft.com/office/drawing/2014/main" id="{8F8B496E-9DC4-4D94-9DAC-8B0D0B1D1C74}"/>
              </a:ext>
            </a:extLst>
          </p:cNvPr>
          <p:cNvSpPr>
            <a:spLocks noGrp="1"/>
          </p:cNvSpPr>
          <p:nvPr>
            <p:ph idx="1"/>
          </p:nvPr>
        </p:nvSpPr>
        <p:spPr/>
        <p:txBody>
          <a:bodyPr/>
          <a:lstStyle/>
          <a:p>
            <a:r>
              <a:rPr lang="en-ZA" dirty="0"/>
              <a:t>History </a:t>
            </a:r>
          </a:p>
          <a:p>
            <a:r>
              <a:rPr lang="en-ZA" dirty="0"/>
              <a:t>Background </a:t>
            </a:r>
          </a:p>
          <a:p>
            <a:r>
              <a:rPr lang="en-GB" dirty="0"/>
              <a:t>NT response to GRPBMEA framework</a:t>
            </a:r>
          </a:p>
          <a:p>
            <a:r>
              <a:rPr lang="en-ZA" dirty="0"/>
              <a:t>Data collected – Gender</a:t>
            </a:r>
          </a:p>
          <a:p>
            <a:r>
              <a:rPr lang="en-ZA" dirty="0"/>
              <a:t>Reporting Requirements</a:t>
            </a:r>
          </a:p>
          <a:p>
            <a:r>
              <a:rPr lang="en-ZA" dirty="0"/>
              <a:t>IMF Assistance</a:t>
            </a:r>
          </a:p>
          <a:p>
            <a:r>
              <a:rPr lang="en-ZA" dirty="0"/>
              <a:t>Purpose of the mission</a:t>
            </a:r>
          </a:p>
          <a:p>
            <a:r>
              <a:rPr lang="en-ZA" dirty="0"/>
              <a:t>Lessons learnt</a:t>
            </a:r>
          </a:p>
          <a:p>
            <a:endParaRPr lang="en-ZA" dirty="0"/>
          </a:p>
          <a:p>
            <a:endParaRPr lang="en-ZA" dirty="0"/>
          </a:p>
          <a:p>
            <a:pPr marL="0" indent="0">
              <a:buNone/>
            </a:pPr>
            <a:endParaRPr lang="en-ZA" dirty="0"/>
          </a:p>
        </p:txBody>
      </p:sp>
      <p:sp>
        <p:nvSpPr>
          <p:cNvPr id="4" name="Slide Number Placeholder 3">
            <a:extLst>
              <a:ext uri="{FF2B5EF4-FFF2-40B4-BE49-F238E27FC236}">
                <a16:creationId xmlns:a16="http://schemas.microsoft.com/office/drawing/2014/main" id="{113817CF-FEB4-4057-A98E-651ADC0BE7DE}"/>
              </a:ext>
            </a:extLst>
          </p:cNvPr>
          <p:cNvSpPr>
            <a:spLocks noGrp="1"/>
          </p:cNvSpPr>
          <p:nvPr>
            <p:ph type="sldNum" sz="quarter" idx="4"/>
          </p:nvPr>
        </p:nvSpPr>
        <p:spPr/>
        <p:txBody>
          <a:bodyPr/>
          <a:lstStyle/>
          <a:p>
            <a:fld id="{A4E67396-EAD7-1246-A93B-5244FF26795F}" type="slidenum">
              <a:rPr lang="en-US" smtClean="0"/>
              <a:pPr/>
              <a:t>2</a:t>
            </a:fld>
            <a:endParaRPr lang="en-US" dirty="0"/>
          </a:p>
        </p:txBody>
      </p:sp>
    </p:spTree>
    <p:extLst>
      <p:ext uri="{BB962C8B-B14F-4D97-AF65-F5344CB8AC3E}">
        <p14:creationId xmlns:p14="http://schemas.microsoft.com/office/powerpoint/2010/main" val="204003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3B3BE-DECA-45B9-9A86-494B117ACC02}"/>
              </a:ext>
            </a:extLst>
          </p:cNvPr>
          <p:cNvSpPr>
            <a:spLocks noGrp="1"/>
          </p:cNvSpPr>
          <p:nvPr>
            <p:ph type="title"/>
          </p:nvPr>
        </p:nvSpPr>
        <p:spPr/>
        <p:txBody>
          <a:bodyPr/>
          <a:lstStyle/>
          <a:p>
            <a:r>
              <a:rPr lang="en-ZA" dirty="0">
                <a:solidFill>
                  <a:prstClr val="white"/>
                </a:solidFill>
              </a:rPr>
              <a:t>history</a:t>
            </a:r>
            <a:endParaRPr lang="en-ZA" dirty="0"/>
          </a:p>
        </p:txBody>
      </p:sp>
      <p:sp>
        <p:nvSpPr>
          <p:cNvPr id="3" name="Content Placeholder 2">
            <a:extLst>
              <a:ext uri="{FF2B5EF4-FFF2-40B4-BE49-F238E27FC236}">
                <a16:creationId xmlns:a16="http://schemas.microsoft.com/office/drawing/2014/main" id="{4C328E99-1410-4A57-94A1-7A74D4FB6906}"/>
              </a:ext>
            </a:extLst>
          </p:cNvPr>
          <p:cNvSpPr>
            <a:spLocks noGrp="1"/>
          </p:cNvSpPr>
          <p:nvPr>
            <p:ph idx="1"/>
          </p:nvPr>
        </p:nvSpPr>
        <p:spPr/>
        <p:txBody>
          <a:bodyPr/>
          <a:lstStyle/>
          <a:p>
            <a:endParaRPr lang="en-GB" sz="1900" dirty="0">
              <a:solidFill>
                <a:prstClr val="black"/>
              </a:solidFill>
            </a:endParaRPr>
          </a:p>
          <a:p>
            <a:r>
              <a:rPr lang="en-GB" sz="1900" dirty="0">
                <a:solidFill>
                  <a:prstClr val="black"/>
                </a:solidFill>
              </a:rPr>
              <a:t>Post democratic elections in 1994, the Parliament of South Africa initiated the Women's Budget Initiative with the intention of reorienting the National Budget post-apartheid </a:t>
            </a:r>
          </a:p>
          <a:p>
            <a:r>
              <a:rPr lang="en-GB" sz="1900" dirty="0">
                <a:solidFill>
                  <a:prstClr val="black"/>
                </a:solidFill>
              </a:rPr>
              <a:t>It aimed to give cognisance to multiple factors such as gender, single parents, and the informal and rural sectors among others</a:t>
            </a:r>
          </a:p>
          <a:p>
            <a:r>
              <a:rPr lang="en-GB" sz="1900" dirty="0">
                <a:solidFill>
                  <a:prstClr val="black"/>
                </a:solidFill>
              </a:rPr>
              <a:t>Included Parliament - GOV-CSO</a:t>
            </a:r>
          </a:p>
          <a:p>
            <a:endParaRPr lang="en-GB" sz="1900" dirty="0">
              <a:solidFill>
                <a:prstClr val="black"/>
              </a:solidFill>
            </a:endParaRPr>
          </a:p>
          <a:p>
            <a:pPr marL="0" indent="0">
              <a:buNone/>
            </a:pPr>
            <a:r>
              <a:rPr lang="en-GB" sz="1900" dirty="0">
                <a:solidFill>
                  <a:prstClr val="black"/>
                </a:solidFill>
              </a:rPr>
              <a:t>LESSONS</a:t>
            </a:r>
          </a:p>
          <a:p>
            <a:r>
              <a:rPr lang="en-GB" sz="1900" b="1" dirty="0">
                <a:solidFill>
                  <a:prstClr val="black"/>
                </a:solidFill>
              </a:rPr>
              <a:t>If not institutionalised – it is not sustainable</a:t>
            </a:r>
          </a:p>
          <a:p>
            <a:r>
              <a:rPr lang="en-GB" sz="1900" b="1" dirty="0">
                <a:solidFill>
                  <a:prstClr val="black"/>
                </a:solidFill>
              </a:rPr>
              <a:t>Different economic environment</a:t>
            </a:r>
          </a:p>
          <a:p>
            <a:r>
              <a:rPr lang="en-GB" sz="1900" b="1" dirty="0">
                <a:solidFill>
                  <a:prstClr val="black"/>
                </a:solidFill>
              </a:rPr>
              <a:t>We are able to work together</a:t>
            </a:r>
          </a:p>
          <a:p>
            <a:pPr marL="0" indent="0">
              <a:buNone/>
            </a:pPr>
            <a:endParaRPr lang="en-GB" sz="1900" b="1" dirty="0">
              <a:solidFill>
                <a:prstClr val="black"/>
              </a:solidFill>
            </a:endParaRPr>
          </a:p>
          <a:p>
            <a:endParaRPr lang="en-ZA" sz="1900" dirty="0">
              <a:solidFill>
                <a:prstClr val="black"/>
              </a:solidFill>
            </a:endParaRPr>
          </a:p>
        </p:txBody>
      </p:sp>
      <p:sp>
        <p:nvSpPr>
          <p:cNvPr id="4" name="Slide Number Placeholder 3">
            <a:extLst>
              <a:ext uri="{FF2B5EF4-FFF2-40B4-BE49-F238E27FC236}">
                <a16:creationId xmlns:a16="http://schemas.microsoft.com/office/drawing/2014/main" id="{1CC540D8-382D-4ED1-A8FD-AA3D4D4D3CDE}"/>
              </a:ext>
            </a:extLst>
          </p:cNvPr>
          <p:cNvSpPr>
            <a:spLocks noGrp="1"/>
          </p:cNvSpPr>
          <p:nvPr>
            <p:ph type="sldNum" sz="quarter" idx="4"/>
          </p:nvPr>
        </p:nvSpPr>
        <p:spPr/>
        <p:txBody>
          <a:bodyPr/>
          <a:lstStyle/>
          <a:p>
            <a:fld id="{A4E67396-EAD7-1246-A93B-5244FF26795F}" type="slidenum">
              <a:rPr lang="en-US" smtClean="0"/>
              <a:pPr/>
              <a:t>3</a:t>
            </a:fld>
            <a:endParaRPr lang="en-US" dirty="0"/>
          </a:p>
        </p:txBody>
      </p:sp>
    </p:spTree>
    <p:extLst>
      <p:ext uri="{BB962C8B-B14F-4D97-AF65-F5344CB8AC3E}">
        <p14:creationId xmlns:p14="http://schemas.microsoft.com/office/powerpoint/2010/main" val="881148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A4821-2F4F-1847-A8D9-34AC5A09B542}"/>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A82422BA-FAC5-7549-AA7F-3AA31648937F}"/>
              </a:ext>
            </a:extLst>
          </p:cNvPr>
          <p:cNvSpPr>
            <a:spLocks noGrp="1"/>
          </p:cNvSpPr>
          <p:nvPr>
            <p:ph idx="1"/>
          </p:nvPr>
        </p:nvSpPr>
        <p:spPr>
          <a:xfrm>
            <a:off x="155275" y="1326995"/>
            <a:ext cx="4494361" cy="5022048"/>
          </a:xfrm>
        </p:spPr>
        <p:txBody>
          <a:bodyPr>
            <a:normAutofit lnSpcReduction="10000"/>
          </a:bodyPr>
          <a:lstStyle/>
          <a:p>
            <a:pPr marL="228600" lvl="1">
              <a:spcBef>
                <a:spcPts val="1000"/>
              </a:spcBef>
            </a:pPr>
            <a:endParaRPr lang="en-GB" dirty="0"/>
          </a:p>
          <a:p>
            <a:pPr marL="228600" lvl="1">
              <a:spcBef>
                <a:spcPts val="1000"/>
              </a:spcBef>
            </a:pPr>
            <a:r>
              <a:rPr lang="en-GB" sz="1900" dirty="0"/>
              <a:t>A </a:t>
            </a:r>
            <a:r>
              <a:rPr lang="en-ZA" sz="1900" dirty="0"/>
              <a:t>Commitment to Equity (CEQ)</a:t>
            </a:r>
            <a:r>
              <a:rPr lang="en-GB" sz="1900" dirty="0"/>
              <a:t> incidence study was done by Economic Policy</a:t>
            </a:r>
          </a:p>
          <a:p>
            <a:pPr marL="228600" lvl="1">
              <a:spcBef>
                <a:spcPts val="1000"/>
              </a:spcBef>
            </a:pPr>
            <a:r>
              <a:rPr lang="en-GB" sz="1900" dirty="0"/>
              <a:t>The Impact of Taxes and Transfers on Poverty and Income Distribution in South Africa</a:t>
            </a:r>
            <a:endParaRPr lang="en-ZA" sz="1900" dirty="0"/>
          </a:p>
          <a:p>
            <a:pPr marL="228600" lvl="1">
              <a:spcBef>
                <a:spcPts val="1000"/>
              </a:spcBef>
            </a:pPr>
            <a:r>
              <a:rPr lang="en-GB" sz="1800" b="1" dirty="0"/>
              <a:t>However, these impressive results are partly due to high levels of pre-fiscal inequality in the country and due to valuing in-kind benefits from free government services in education and health at the average cost of provision – they do not take into account the significant variation in the quality of the services </a:t>
            </a:r>
            <a:r>
              <a:rPr lang="en-ZA" sz="1800" b="1" dirty="0"/>
              <a:t>provided</a:t>
            </a:r>
          </a:p>
          <a:p>
            <a:pPr marL="228600" lvl="1">
              <a:spcBef>
                <a:spcPts val="1000"/>
              </a:spcBef>
            </a:pPr>
            <a:r>
              <a:rPr lang="en-ZA" sz="1800" dirty="0"/>
              <a:t>OAG :Capacity building – conducted a survey and awaiting results</a:t>
            </a:r>
          </a:p>
          <a:p>
            <a:pPr marL="228600" lvl="1">
              <a:spcBef>
                <a:spcPts val="1000"/>
              </a:spcBef>
            </a:pPr>
            <a:r>
              <a:rPr lang="en-ZA" sz="1800" dirty="0"/>
              <a:t>They will lead in the roll out of training </a:t>
            </a:r>
          </a:p>
          <a:p>
            <a:pPr marL="228600" lvl="1">
              <a:spcBef>
                <a:spcPts val="1000"/>
              </a:spcBef>
            </a:pPr>
            <a:endParaRPr lang="en-ZA" sz="1800" u="sng" dirty="0"/>
          </a:p>
          <a:p>
            <a:pPr marL="228600" lvl="1">
              <a:spcBef>
                <a:spcPts val="1000"/>
              </a:spcBef>
            </a:pPr>
            <a:endParaRPr lang="en-ZA" sz="1800" dirty="0"/>
          </a:p>
          <a:p>
            <a:pPr marL="0" lvl="1" indent="0">
              <a:spcBef>
                <a:spcPts val="1000"/>
              </a:spcBef>
              <a:buNone/>
            </a:pPr>
            <a:endParaRPr lang="en-ZA" dirty="0"/>
          </a:p>
          <a:p>
            <a:endParaRPr lang="en-ZA" dirty="0"/>
          </a:p>
          <a:p>
            <a:endParaRPr lang="en-ZA" dirty="0"/>
          </a:p>
        </p:txBody>
      </p:sp>
      <p:sp>
        <p:nvSpPr>
          <p:cNvPr id="4" name="Slide Number Placeholder 3">
            <a:extLst>
              <a:ext uri="{FF2B5EF4-FFF2-40B4-BE49-F238E27FC236}">
                <a16:creationId xmlns:a16="http://schemas.microsoft.com/office/drawing/2014/main" id="{84F644B8-4485-0144-B3D1-54620A632EF4}"/>
              </a:ext>
            </a:extLst>
          </p:cNvPr>
          <p:cNvSpPr>
            <a:spLocks noGrp="1"/>
          </p:cNvSpPr>
          <p:nvPr>
            <p:ph type="sldNum" sz="quarter" idx="4"/>
          </p:nvPr>
        </p:nvSpPr>
        <p:spPr/>
        <p:txBody>
          <a:bodyPr/>
          <a:lstStyle/>
          <a:p>
            <a:fld id="{A4E67396-EAD7-1246-A93B-5244FF26795F}" type="slidenum">
              <a:rPr lang="en-US" smtClean="0"/>
              <a:pPr/>
              <a:t>4</a:t>
            </a:fld>
            <a:endParaRPr lang="en-US" dirty="0"/>
          </a:p>
        </p:txBody>
      </p:sp>
      <p:sp>
        <p:nvSpPr>
          <p:cNvPr id="7" name="Rectangle: Folded Corner 6">
            <a:extLst>
              <a:ext uri="{FF2B5EF4-FFF2-40B4-BE49-F238E27FC236}">
                <a16:creationId xmlns:a16="http://schemas.microsoft.com/office/drawing/2014/main" id="{92E6D7FC-6348-422A-B594-310190CBB87C}"/>
              </a:ext>
            </a:extLst>
          </p:cNvPr>
          <p:cNvSpPr/>
          <p:nvPr/>
        </p:nvSpPr>
        <p:spPr>
          <a:xfrm>
            <a:off x="4728118" y="1326994"/>
            <a:ext cx="4114378" cy="5394481"/>
          </a:xfrm>
          <a:prstGeom prst="foldedCorner">
            <a:avLst/>
          </a:prstGeom>
          <a:solidFill>
            <a:srgbClr val="C0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spcBef>
                <a:spcPts val="1000"/>
              </a:spcBef>
              <a:buNone/>
            </a:pPr>
            <a:r>
              <a:rPr lang="en-GB" i="1" dirty="0"/>
              <a:t>To analyse the progressivity of the main tax and social spending programs and quantify their impact on poverty and inequality. </a:t>
            </a:r>
          </a:p>
          <a:p>
            <a:pPr marL="0" lvl="1" indent="0">
              <a:spcBef>
                <a:spcPts val="1000"/>
              </a:spcBef>
              <a:buNone/>
            </a:pPr>
            <a:r>
              <a:rPr lang="en-GB" i="1" dirty="0"/>
              <a:t>The analysis by gender shows that the fiscal system is partially responsive to the additional burden of childcare borne by women through social transfers such as the child support grant and public healthcare and education services, </a:t>
            </a:r>
          </a:p>
          <a:p>
            <a:pPr marL="0" lvl="1" indent="0">
              <a:spcBef>
                <a:spcPts val="1000"/>
              </a:spcBef>
              <a:buNone/>
            </a:pPr>
            <a:r>
              <a:rPr lang="en-GB" i="1" dirty="0"/>
              <a:t>and partially responsive to inequality of access to labour opportunities through the progressive direct taxation system</a:t>
            </a:r>
          </a:p>
          <a:p>
            <a:pPr algn="ctr"/>
            <a:endParaRPr lang="en-ZA" dirty="0"/>
          </a:p>
        </p:txBody>
      </p:sp>
    </p:spTree>
    <p:extLst>
      <p:ext uri="{BB962C8B-B14F-4D97-AF65-F5344CB8AC3E}">
        <p14:creationId xmlns:p14="http://schemas.microsoft.com/office/powerpoint/2010/main" val="537109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6FD9A-00B5-4D98-A8A5-E86B31F74222}"/>
              </a:ext>
            </a:extLst>
          </p:cNvPr>
          <p:cNvSpPr>
            <a:spLocks noGrp="1"/>
          </p:cNvSpPr>
          <p:nvPr>
            <p:ph type="title"/>
          </p:nvPr>
        </p:nvSpPr>
        <p:spPr/>
        <p:txBody>
          <a:bodyPr/>
          <a:lstStyle/>
          <a:p>
            <a:r>
              <a:rPr lang="en-ZA" dirty="0"/>
              <a:t>NT RESPONSE TO </a:t>
            </a:r>
            <a:r>
              <a:rPr lang="en-US" dirty="0"/>
              <a:t>GRPBMEA FRAMEWORK</a:t>
            </a:r>
            <a:endParaRPr lang="en-ZA" dirty="0"/>
          </a:p>
        </p:txBody>
      </p:sp>
      <p:sp>
        <p:nvSpPr>
          <p:cNvPr id="3" name="Content Placeholder 2">
            <a:extLst>
              <a:ext uri="{FF2B5EF4-FFF2-40B4-BE49-F238E27FC236}">
                <a16:creationId xmlns:a16="http://schemas.microsoft.com/office/drawing/2014/main" id="{A35DFC9A-E3CF-4E5B-AB13-17C977113015}"/>
              </a:ext>
            </a:extLst>
          </p:cNvPr>
          <p:cNvSpPr>
            <a:spLocks noGrp="1"/>
          </p:cNvSpPr>
          <p:nvPr>
            <p:ph idx="1"/>
          </p:nvPr>
        </p:nvSpPr>
        <p:spPr/>
        <p:txBody>
          <a:bodyPr/>
          <a:lstStyle/>
          <a:p>
            <a:pPr marL="228600" lvl="1">
              <a:spcBef>
                <a:spcPts val="1000"/>
              </a:spcBef>
            </a:pPr>
            <a:endParaRPr lang="en-GB" sz="1900" dirty="0">
              <a:solidFill>
                <a:prstClr val="black"/>
              </a:solidFill>
            </a:endParaRPr>
          </a:p>
          <a:p>
            <a:pPr lvl="0"/>
            <a:r>
              <a:rPr lang="en-GB" sz="1900" dirty="0">
                <a:solidFill>
                  <a:prstClr val="black"/>
                </a:solidFill>
              </a:rPr>
              <a:t>Since the introduction of the </a:t>
            </a:r>
            <a:r>
              <a:rPr lang="en-US" sz="1900" dirty="0">
                <a:solidFill>
                  <a:prstClr val="black"/>
                </a:solidFill>
              </a:rPr>
              <a:t>framework in 2019</a:t>
            </a:r>
            <a:endParaRPr lang="en-GB" sz="1900" dirty="0">
              <a:solidFill>
                <a:prstClr val="black"/>
              </a:solidFill>
            </a:endParaRPr>
          </a:p>
          <a:p>
            <a:pPr marL="228600" lvl="1">
              <a:spcBef>
                <a:spcPts val="1000"/>
              </a:spcBef>
            </a:pPr>
            <a:r>
              <a:rPr lang="en-GB" sz="1900" dirty="0">
                <a:solidFill>
                  <a:prstClr val="black"/>
                </a:solidFill>
              </a:rPr>
              <a:t>Requests have been made through MTEF guidelines for gender budget plans</a:t>
            </a:r>
          </a:p>
          <a:p>
            <a:pPr marL="228600" lvl="1">
              <a:spcBef>
                <a:spcPts val="1000"/>
              </a:spcBef>
            </a:pPr>
            <a:r>
              <a:rPr lang="en-GB" sz="1900" dirty="0">
                <a:solidFill>
                  <a:prstClr val="black"/>
                </a:solidFill>
              </a:rPr>
              <a:t>The response has not been good in the two calls made in 2019 and 2020 </a:t>
            </a:r>
          </a:p>
          <a:p>
            <a:pPr marL="228600" lvl="1">
              <a:spcBef>
                <a:spcPts val="1000"/>
              </a:spcBef>
            </a:pPr>
            <a:r>
              <a:rPr lang="en-GB" sz="1900" dirty="0">
                <a:solidFill>
                  <a:prstClr val="black"/>
                </a:solidFill>
              </a:rPr>
              <a:t>The data suggests the officials who fill in the data templates do not understand what is required and there is an information gap between the strategic planning, gender focal points and  budgets units</a:t>
            </a:r>
          </a:p>
          <a:p>
            <a:pPr marL="228600" lvl="1">
              <a:spcBef>
                <a:spcPts val="1000"/>
              </a:spcBef>
            </a:pPr>
            <a:r>
              <a:rPr lang="en-GB" sz="1900" dirty="0">
                <a:solidFill>
                  <a:prstClr val="black"/>
                </a:solidFill>
              </a:rPr>
              <a:t>Those who respond already have data by gender </a:t>
            </a:r>
            <a:r>
              <a:rPr lang="en-GB" sz="1900" dirty="0" err="1">
                <a:solidFill>
                  <a:prstClr val="black"/>
                </a:solidFill>
              </a:rPr>
              <a:t>e.g</a:t>
            </a:r>
            <a:r>
              <a:rPr lang="en-GB" sz="1900" dirty="0">
                <a:solidFill>
                  <a:prstClr val="black"/>
                </a:solidFill>
              </a:rPr>
              <a:t> Higher Education</a:t>
            </a:r>
          </a:p>
          <a:p>
            <a:pPr marL="228600" lvl="1">
              <a:spcBef>
                <a:spcPts val="1000"/>
              </a:spcBef>
            </a:pPr>
            <a:r>
              <a:rPr lang="en-GB" sz="1900" dirty="0">
                <a:solidFill>
                  <a:prstClr val="black"/>
                </a:solidFill>
              </a:rPr>
              <a:t>The data collected through the MTEF is not the final allocations and having the numbers in the first submissions does not guarantee allocation</a:t>
            </a:r>
          </a:p>
          <a:p>
            <a:pPr marL="228600" lvl="1">
              <a:spcBef>
                <a:spcPts val="1000"/>
              </a:spcBef>
            </a:pPr>
            <a:r>
              <a:rPr lang="en-GB" sz="1900" dirty="0">
                <a:solidFill>
                  <a:prstClr val="black"/>
                </a:solidFill>
              </a:rPr>
              <a:t> Timing of the data collection</a:t>
            </a:r>
          </a:p>
          <a:p>
            <a:pPr marL="228600" lvl="1">
              <a:spcBef>
                <a:spcPts val="1000"/>
              </a:spcBef>
            </a:pPr>
            <a:r>
              <a:rPr lang="en-GB" sz="1900" dirty="0">
                <a:solidFill>
                  <a:prstClr val="black"/>
                </a:solidFill>
              </a:rPr>
              <a:t>Compliance without understanding can be malicious </a:t>
            </a:r>
          </a:p>
          <a:p>
            <a:pPr marL="228600" lvl="1">
              <a:spcBef>
                <a:spcPts val="1000"/>
              </a:spcBef>
            </a:pPr>
            <a:endParaRPr lang="en-GB" sz="1900" dirty="0">
              <a:solidFill>
                <a:prstClr val="black"/>
              </a:solidFill>
            </a:endParaRPr>
          </a:p>
          <a:p>
            <a:pPr marL="228600" lvl="1">
              <a:spcBef>
                <a:spcPts val="1000"/>
              </a:spcBef>
            </a:pPr>
            <a:endParaRPr lang="en-GB" sz="1900" dirty="0">
              <a:solidFill>
                <a:prstClr val="black"/>
              </a:solidFill>
            </a:endParaRPr>
          </a:p>
          <a:p>
            <a:pPr marL="228600" lvl="1">
              <a:spcBef>
                <a:spcPts val="1000"/>
              </a:spcBef>
            </a:pPr>
            <a:endParaRPr lang="en-GB" sz="1900" dirty="0">
              <a:solidFill>
                <a:prstClr val="black"/>
              </a:solidFill>
            </a:endParaRPr>
          </a:p>
          <a:p>
            <a:endParaRPr lang="en-ZA" dirty="0"/>
          </a:p>
        </p:txBody>
      </p:sp>
      <p:sp>
        <p:nvSpPr>
          <p:cNvPr id="4" name="Slide Number Placeholder 3">
            <a:extLst>
              <a:ext uri="{FF2B5EF4-FFF2-40B4-BE49-F238E27FC236}">
                <a16:creationId xmlns:a16="http://schemas.microsoft.com/office/drawing/2014/main" id="{BC567B8A-77D3-45BD-95DC-8E501393353F}"/>
              </a:ext>
            </a:extLst>
          </p:cNvPr>
          <p:cNvSpPr>
            <a:spLocks noGrp="1"/>
          </p:cNvSpPr>
          <p:nvPr>
            <p:ph type="sldNum" sz="quarter" idx="4"/>
          </p:nvPr>
        </p:nvSpPr>
        <p:spPr/>
        <p:txBody>
          <a:bodyPr/>
          <a:lstStyle/>
          <a:p>
            <a:fld id="{A4E67396-EAD7-1246-A93B-5244FF26795F}" type="slidenum">
              <a:rPr lang="en-US" smtClean="0"/>
              <a:pPr/>
              <a:t>5</a:t>
            </a:fld>
            <a:endParaRPr lang="en-US" dirty="0"/>
          </a:p>
        </p:txBody>
      </p:sp>
    </p:spTree>
    <p:extLst>
      <p:ext uri="{BB962C8B-B14F-4D97-AF65-F5344CB8AC3E}">
        <p14:creationId xmlns:p14="http://schemas.microsoft.com/office/powerpoint/2010/main" val="632287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5E9BF-427F-4178-AD98-08905E162BF2}"/>
              </a:ext>
            </a:extLst>
          </p:cNvPr>
          <p:cNvSpPr>
            <a:spLocks noGrp="1"/>
          </p:cNvSpPr>
          <p:nvPr>
            <p:ph type="title"/>
          </p:nvPr>
        </p:nvSpPr>
        <p:spPr/>
        <p:txBody>
          <a:bodyPr/>
          <a:lstStyle/>
          <a:p>
            <a:r>
              <a:rPr lang="en-ZA" dirty="0"/>
              <a:t>Data collected - Gender</a:t>
            </a:r>
          </a:p>
        </p:txBody>
      </p:sp>
      <p:pic>
        <p:nvPicPr>
          <p:cNvPr id="5" name="Content Placeholder 4">
            <a:extLst>
              <a:ext uri="{FF2B5EF4-FFF2-40B4-BE49-F238E27FC236}">
                <a16:creationId xmlns:a16="http://schemas.microsoft.com/office/drawing/2014/main" id="{95048F75-A886-4E4D-A27C-25840C57FB32}"/>
              </a:ext>
            </a:extLst>
          </p:cNvPr>
          <p:cNvPicPr>
            <a:picLocks noGrp="1" noChangeAspect="1"/>
          </p:cNvPicPr>
          <p:nvPr>
            <p:ph idx="1"/>
          </p:nvPr>
        </p:nvPicPr>
        <p:blipFill>
          <a:blip r:embed="rId2"/>
          <a:stretch>
            <a:fillRect/>
          </a:stretch>
        </p:blipFill>
        <p:spPr>
          <a:xfrm>
            <a:off x="606658" y="1397000"/>
            <a:ext cx="7905284" cy="4951413"/>
          </a:xfrm>
          <a:prstGeom prst="rect">
            <a:avLst/>
          </a:prstGeom>
        </p:spPr>
      </p:pic>
      <p:sp>
        <p:nvSpPr>
          <p:cNvPr id="4" name="Slide Number Placeholder 3">
            <a:extLst>
              <a:ext uri="{FF2B5EF4-FFF2-40B4-BE49-F238E27FC236}">
                <a16:creationId xmlns:a16="http://schemas.microsoft.com/office/drawing/2014/main" id="{C8108B32-28B7-47CB-98FE-F02BAB683688}"/>
              </a:ext>
            </a:extLst>
          </p:cNvPr>
          <p:cNvSpPr>
            <a:spLocks noGrp="1"/>
          </p:cNvSpPr>
          <p:nvPr>
            <p:ph type="sldNum" sz="quarter" idx="4"/>
          </p:nvPr>
        </p:nvSpPr>
        <p:spPr/>
        <p:txBody>
          <a:bodyPr/>
          <a:lstStyle/>
          <a:p>
            <a:fld id="{A4E67396-EAD7-1246-A93B-5244FF26795F}" type="slidenum">
              <a:rPr lang="en-US" smtClean="0"/>
              <a:pPr/>
              <a:t>6</a:t>
            </a:fld>
            <a:endParaRPr lang="en-US" dirty="0"/>
          </a:p>
        </p:txBody>
      </p:sp>
    </p:spTree>
    <p:extLst>
      <p:ext uri="{BB962C8B-B14F-4D97-AF65-F5344CB8AC3E}">
        <p14:creationId xmlns:p14="http://schemas.microsoft.com/office/powerpoint/2010/main" val="2083255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ZA" dirty="0"/>
              <a:t>Reporting REQUIREMENTS</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4E67396-EAD7-1246-A93B-5244FF26795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Rectangle 4"/>
          <p:cNvSpPr/>
          <p:nvPr/>
        </p:nvSpPr>
        <p:spPr>
          <a:xfrm>
            <a:off x="2286000" y="1314575"/>
            <a:ext cx="6475228" cy="445635"/>
          </a:xfrm>
          <a:prstGeom prst="rect">
            <a:avLst/>
          </a:prstGeom>
        </p:spPr>
        <p:txBody>
          <a:bodyPr wrap="square">
            <a:spAutoFit/>
          </a:bodyPr>
          <a:lstStyle/>
          <a:p>
            <a:pPr marL="609600" marR="0" lvl="0" indent="-609600" algn="just" defTabSz="914400" rtl="0" eaLnBrk="1" fontAlgn="auto" latinLnBrk="0" hangingPunct="1">
              <a:lnSpc>
                <a:spcPct val="80000"/>
              </a:lnSpc>
              <a:spcBef>
                <a:spcPts val="0"/>
              </a:spcBef>
              <a:spcAft>
                <a:spcPts val="0"/>
              </a:spcAft>
              <a:buClr>
                <a:prstClr val="black"/>
              </a:buClr>
              <a:buSzTx/>
              <a:buFontTx/>
              <a:buNone/>
              <a:tabLst/>
              <a:defRPr/>
            </a:pPr>
            <a:endParaRPr kumimoji="0" lang="en-ZA" sz="28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p:txBody>
      </p:sp>
      <p:cxnSp>
        <p:nvCxnSpPr>
          <p:cNvPr id="8" name="Straight Connector 7"/>
          <p:cNvCxnSpPr/>
          <p:nvPr/>
        </p:nvCxnSpPr>
        <p:spPr>
          <a:xfrm>
            <a:off x="2286000" y="1314575"/>
            <a:ext cx="0" cy="54069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286000" y="1172516"/>
            <a:ext cx="6943587" cy="55861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700" b="0" i="0" u="none" strike="noStrike" kern="1200" cap="none" spc="0" normalizeH="0" baseline="0" noProof="0" dirty="0">
                <a:ln>
                  <a:noFill/>
                </a:ln>
                <a:solidFill>
                  <a:prstClr val="black"/>
                </a:solidFill>
                <a:effectLst/>
                <a:uLnTx/>
                <a:uFillTx/>
                <a:latin typeface="Calibri" panose="020F0502020204030204"/>
                <a:ea typeface="+mn-ea"/>
                <a:cs typeface="+mn-cs"/>
              </a:rPr>
              <a:t>The framework also outlines the role of the National Treasury in ensuring gender responsive budgets. </a:t>
            </a:r>
            <a:r>
              <a:rPr kumimoji="0" lang="en-ZA" sz="1700" b="1" i="1" u="none" strike="noStrike" kern="1200" cap="none" spc="0" normalizeH="0" baseline="0" noProof="0" dirty="0">
                <a:ln>
                  <a:noFill/>
                </a:ln>
                <a:solidFill>
                  <a:prstClr val="black"/>
                </a:solidFill>
                <a:effectLst/>
                <a:uLnTx/>
                <a:uFillTx/>
                <a:latin typeface="Calibri" panose="020F0502020204030204"/>
                <a:ea typeface="+mn-ea"/>
                <a:cs typeface="+mn-cs"/>
              </a:rPr>
              <a:t>Quarterly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700" b="1" i="0" u="none" strike="noStrike" kern="1200" cap="none" spc="0" normalizeH="0" baseline="0" noProof="0" dirty="0">
                <a:ln>
                  <a:noFill/>
                </a:ln>
                <a:solidFill>
                  <a:prstClr val="black"/>
                </a:solidFill>
                <a:effectLst/>
                <a:uLnTx/>
                <a:uFillTx/>
                <a:latin typeface="Calibri" panose="020F0502020204030204"/>
                <a:ea typeface="+mn-ea"/>
                <a:cs typeface="+mn-cs"/>
              </a:rPr>
              <a:t>Mechanisms identified to achieve this include: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700" b="0" i="0" u="none" strike="noStrike" kern="1200" cap="none" spc="0" normalizeH="0" baseline="0" noProof="0" dirty="0">
                <a:ln>
                  <a:noFill/>
                </a:ln>
                <a:solidFill>
                  <a:prstClr val="black"/>
                </a:solidFill>
                <a:effectLst/>
                <a:uLnTx/>
                <a:uFillTx/>
                <a:latin typeface="Calibri" panose="020F0502020204030204"/>
                <a:ea typeface="+mn-ea"/>
                <a:cs typeface="+mn-cs"/>
              </a:rPr>
              <a:t>Budget Guidelines issued by National Treasury are expected to include requirements that each institution’s budget is gender responsive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700" b="0" i="0" u="none" strike="noStrike" kern="1200" cap="none" spc="0" normalizeH="0" baseline="0" noProof="0" dirty="0">
                <a:ln>
                  <a:noFill/>
                </a:ln>
                <a:solidFill>
                  <a:prstClr val="black"/>
                </a:solidFill>
                <a:effectLst/>
                <a:uLnTx/>
                <a:uFillTx/>
                <a:latin typeface="Calibri" panose="020F0502020204030204"/>
                <a:ea typeface="+mn-ea"/>
                <a:cs typeface="+mn-cs"/>
              </a:rPr>
              <a:t>Budget bids to demonstrate allocations for WEGE </a:t>
            </a:r>
            <a:r>
              <a:rPr kumimoji="0" lang="en-ZA" sz="1700" b="1" i="0" u="none" strike="noStrike" kern="1200" cap="none" spc="0" normalizeH="0" baseline="0" noProof="0" dirty="0">
                <a:ln>
                  <a:noFill/>
                </a:ln>
                <a:solidFill>
                  <a:prstClr val="black"/>
                </a:solidFill>
                <a:effectLst/>
                <a:uLnTx/>
                <a:uFillTx/>
                <a:latin typeface="Calibri" panose="020F0502020204030204"/>
                <a:ea typeface="+mn-ea"/>
                <a:cs typeface="+mn-cs"/>
              </a:rPr>
              <a:t>(NO BIDS)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700" b="0" i="0" u="none" strike="noStrike" kern="1200" cap="none" spc="0" normalizeH="0" baseline="0" noProof="0" dirty="0">
                <a:ln>
                  <a:noFill/>
                </a:ln>
                <a:solidFill>
                  <a:prstClr val="black"/>
                </a:solidFill>
                <a:effectLst/>
                <a:uLnTx/>
                <a:uFillTx/>
                <a:latin typeface="Calibri" panose="020F0502020204030204"/>
                <a:ea typeface="+mn-ea"/>
                <a:cs typeface="+mn-cs"/>
              </a:rPr>
              <a:t>Estimates of National Expenditure (ENE) and Adjusted Estimate of National Expenditure (AENE) to include sections on Women’s Empowerment and Gender Equity WEGE allocations per vote/ add guidelines on how to break it down </a:t>
            </a:r>
            <a:r>
              <a:rPr kumimoji="0" lang="en-ZA" sz="1700" b="1" i="0" u="none" strike="noStrike" kern="1200" cap="none" spc="0" normalizeH="0" baseline="0" noProof="0" dirty="0">
                <a:ln>
                  <a:noFill/>
                </a:ln>
                <a:solidFill>
                  <a:prstClr val="black"/>
                </a:solidFill>
                <a:effectLst/>
                <a:uLnTx/>
                <a:uFillTx/>
                <a:latin typeface="Calibri" panose="020F0502020204030204"/>
                <a:ea typeface="+mn-ea"/>
                <a:cs typeface="+mn-cs"/>
              </a:rPr>
              <a:t>(Definitions crucial)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700" b="0" i="0" u="none" strike="noStrike" kern="1200" cap="none" spc="0" normalizeH="0" baseline="0" noProof="0" dirty="0">
                <a:ln>
                  <a:noFill/>
                </a:ln>
                <a:solidFill>
                  <a:prstClr val="black"/>
                </a:solidFill>
                <a:effectLst/>
                <a:uLnTx/>
                <a:uFillTx/>
                <a:latin typeface="Calibri" panose="020F0502020204030204"/>
                <a:ea typeface="+mn-ea"/>
                <a:cs typeface="+mn-cs"/>
              </a:rPr>
              <a:t>Each budget vote to include gender indicators per programme (mainstreamed and targeted) </a:t>
            </a:r>
            <a:r>
              <a:rPr kumimoji="0" lang="en-ZA" sz="1700" b="1" i="0" u="none" strike="noStrike" kern="1200" cap="none" spc="0" normalizeH="0" baseline="0" noProof="0" dirty="0">
                <a:ln>
                  <a:noFill/>
                </a:ln>
                <a:solidFill>
                  <a:prstClr val="black"/>
                </a:solidFill>
                <a:effectLst/>
                <a:uLnTx/>
                <a:uFillTx/>
                <a:latin typeface="Calibri" panose="020F0502020204030204"/>
                <a:ea typeface="+mn-ea"/>
                <a:cs typeface="+mn-cs"/>
              </a:rPr>
              <a:t>(If indicator does not exists at sector level-limited indicator)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700" b="0" i="0" u="none" strike="noStrike" kern="1200" cap="none" spc="0" normalizeH="0" baseline="0" noProof="0" dirty="0">
                <a:ln>
                  <a:noFill/>
                </a:ln>
                <a:solidFill>
                  <a:prstClr val="black"/>
                </a:solidFill>
                <a:effectLst/>
                <a:uLnTx/>
                <a:uFillTx/>
                <a:latin typeface="Calibri" panose="020F0502020204030204"/>
                <a:ea typeface="+mn-ea"/>
                <a:cs typeface="+mn-cs"/>
              </a:rPr>
              <a:t>Allocations to key WEGE interventions to be included in Medium Term Budget Policy Statement (MTBPS) and National Budget Speech </a:t>
            </a:r>
            <a:r>
              <a:rPr kumimoji="0" lang="en-ZA" sz="1700" b="1" i="0" u="none" strike="noStrike" kern="1200" cap="none" spc="0" normalizeH="0" baseline="0" noProof="0" dirty="0">
                <a:ln>
                  <a:noFill/>
                </a:ln>
                <a:solidFill>
                  <a:prstClr val="black"/>
                </a:solidFill>
                <a:effectLst/>
                <a:uLnTx/>
                <a:uFillTx/>
                <a:latin typeface="Calibri" panose="020F0502020204030204"/>
                <a:ea typeface="+mn-ea"/>
                <a:cs typeface="+mn-cs"/>
              </a:rPr>
              <a:t>(FISCAL consolidation)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700" b="0" i="0" u="none" strike="noStrike" kern="1200" cap="none" spc="0" normalizeH="0" baseline="0" noProof="0" dirty="0">
                <a:ln>
                  <a:noFill/>
                </a:ln>
                <a:solidFill>
                  <a:prstClr val="black"/>
                </a:solidFill>
                <a:effectLst/>
                <a:uLnTx/>
                <a:uFillTx/>
                <a:latin typeface="Calibri" panose="020F0502020204030204"/>
                <a:ea typeface="+mn-ea"/>
                <a:cs typeface="+mn-cs"/>
              </a:rPr>
              <a:t>Gender to be included in the National Treasury database </a:t>
            </a:r>
            <a:r>
              <a:rPr kumimoji="0" lang="en-ZA" sz="1700" b="1" i="0" u="none" strike="noStrike" kern="1200" cap="none" spc="0" normalizeH="0" baseline="0" noProof="0" dirty="0">
                <a:ln>
                  <a:noFill/>
                </a:ln>
                <a:solidFill>
                  <a:prstClr val="black"/>
                </a:solidFill>
                <a:effectLst/>
                <a:uLnTx/>
                <a:uFillTx/>
                <a:latin typeface="Calibri" panose="020F0502020204030204"/>
                <a:ea typeface="+mn-ea"/>
                <a:cs typeface="+mn-cs"/>
              </a:rPr>
              <a:t>(what happens after)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700" b="0" i="0" u="none" strike="noStrike" kern="1200" cap="none" spc="0" normalizeH="0" baseline="0" noProof="0" dirty="0">
                <a:ln>
                  <a:noFill/>
                </a:ln>
                <a:solidFill>
                  <a:prstClr val="black"/>
                </a:solidFill>
                <a:effectLst/>
                <a:uLnTx/>
                <a:uFillTx/>
                <a:latin typeface="Calibri" panose="020F0502020204030204"/>
                <a:ea typeface="+mn-ea"/>
                <a:cs typeface="+mn-cs"/>
              </a:rPr>
              <a:t>Treasury regulations on gender to be issued; and </a:t>
            </a:r>
            <a:r>
              <a:rPr kumimoji="0" lang="en-ZA" sz="1700" b="1" i="0" u="none" strike="noStrike" kern="1200" cap="none" spc="0" normalizeH="0" baseline="0" noProof="0" dirty="0">
                <a:ln>
                  <a:noFill/>
                </a:ln>
                <a:solidFill>
                  <a:prstClr val="black"/>
                </a:solidFill>
                <a:effectLst/>
                <a:uLnTx/>
                <a:uFillTx/>
                <a:latin typeface="Calibri" panose="020F0502020204030204"/>
                <a:ea typeface="+mn-ea"/>
                <a:cs typeface="+mn-cs"/>
              </a:rPr>
              <a:t>(what would be included and how would it be different to the framework)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700" b="0" i="0" u="none" strike="noStrike" kern="1200" cap="none" spc="0" normalizeH="0" baseline="0" noProof="0" dirty="0">
                <a:ln>
                  <a:noFill/>
                </a:ln>
                <a:solidFill>
                  <a:prstClr val="black"/>
                </a:solidFill>
                <a:effectLst/>
                <a:uLnTx/>
                <a:uFillTx/>
                <a:latin typeface="Calibri" panose="020F0502020204030204"/>
                <a:ea typeface="+mn-ea"/>
                <a:cs typeface="+mn-cs"/>
              </a:rPr>
              <a:t>Guidelines to be issued to Provincial Treasuries. </a:t>
            </a:r>
          </a:p>
        </p:txBody>
      </p:sp>
      <p:pic>
        <p:nvPicPr>
          <p:cNvPr id="9" name="Content Placeholder 8">
            <a:extLst>
              <a:ext uri="{FF2B5EF4-FFF2-40B4-BE49-F238E27FC236}">
                <a16:creationId xmlns:a16="http://schemas.microsoft.com/office/drawing/2014/main" id="{4EC96C24-065C-4B0D-9B2E-73EA8066CA76}"/>
              </a:ext>
            </a:extLst>
          </p:cNvPr>
          <p:cNvPicPr>
            <a:picLocks noGrp="1" noChangeAspect="1"/>
          </p:cNvPicPr>
          <p:nvPr>
            <p:ph idx="1"/>
          </p:nvPr>
        </p:nvPicPr>
        <p:blipFill rotWithShape="1">
          <a:blip r:embed="rId2"/>
          <a:srcRect l="7006" t="22536" r="38728" b="5067"/>
          <a:stretch/>
        </p:blipFill>
        <p:spPr>
          <a:xfrm>
            <a:off x="1" y="1219437"/>
            <a:ext cx="2058506" cy="2984701"/>
          </a:xfrm>
          <a:prstGeom prst="rect">
            <a:avLst/>
          </a:prstGeom>
        </p:spPr>
      </p:pic>
      <p:sp>
        <p:nvSpPr>
          <p:cNvPr id="11" name="TextBox 10">
            <a:extLst>
              <a:ext uri="{FF2B5EF4-FFF2-40B4-BE49-F238E27FC236}">
                <a16:creationId xmlns:a16="http://schemas.microsoft.com/office/drawing/2014/main" id="{02B93327-9DCD-4985-873A-FDFAB489BDB8}"/>
              </a:ext>
            </a:extLst>
          </p:cNvPr>
          <p:cNvSpPr txBox="1"/>
          <p:nvPr/>
        </p:nvSpPr>
        <p:spPr>
          <a:xfrm>
            <a:off x="155274" y="5171090"/>
            <a:ext cx="1988825"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Recently added 40 per cent procurement to Women</a:t>
            </a:r>
          </a:p>
        </p:txBody>
      </p:sp>
    </p:spTree>
    <p:extLst>
      <p:ext uri="{BB962C8B-B14F-4D97-AF65-F5344CB8AC3E}">
        <p14:creationId xmlns:p14="http://schemas.microsoft.com/office/powerpoint/2010/main" val="2631067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EBBDA-D763-4A8D-B763-4954CC0122F3}"/>
              </a:ext>
            </a:extLst>
          </p:cNvPr>
          <p:cNvSpPr>
            <a:spLocks noGrp="1"/>
          </p:cNvSpPr>
          <p:nvPr>
            <p:ph type="title"/>
          </p:nvPr>
        </p:nvSpPr>
        <p:spPr/>
        <p:txBody>
          <a:bodyPr/>
          <a:lstStyle/>
          <a:p>
            <a:r>
              <a:rPr lang="en-ZA" dirty="0"/>
              <a:t>IMF ASSISTANCE</a:t>
            </a:r>
          </a:p>
        </p:txBody>
      </p:sp>
      <p:pic>
        <p:nvPicPr>
          <p:cNvPr id="5" name="Content Placeholder 4">
            <a:extLst>
              <a:ext uri="{FF2B5EF4-FFF2-40B4-BE49-F238E27FC236}">
                <a16:creationId xmlns:a16="http://schemas.microsoft.com/office/drawing/2014/main" id="{363EDACD-91A5-4C56-9626-8247D95962F6}"/>
              </a:ext>
            </a:extLst>
          </p:cNvPr>
          <p:cNvPicPr>
            <a:picLocks noGrp="1" noChangeAspect="1"/>
          </p:cNvPicPr>
          <p:nvPr>
            <p:ph idx="1"/>
          </p:nvPr>
        </p:nvPicPr>
        <p:blipFill rotWithShape="1">
          <a:blip r:embed="rId2"/>
          <a:srcRect l="23557" t="20206" r="46602" b="5698"/>
          <a:stretch/>
        </p:blipFill>
        <p:spPr>
          <a:xfrm>
            <a:off x="6311590" y="3556175"/>
            <a:ext cx="2832410" cy="3020662"/>
          </a:xfrm>
          <a:prstGeom prst="rect">
            <a:avLst/>
          </a:prstGeom>
        </p:spPr>
      </p:pic>
      <p:sp>
        <p:nvSpPr>
          <p:cNvPr id="4" name="Slide Number Placeholder 3">
            <a:extLst>
              <a:ext uri="{FF2B5EF4-FFF2-40B4-BE49-F238E27FC236}">
                <a16:creationId xmlns:a16="http://schemas.microsoft.com/office/drawing/2014/main" id="{B04B050A-61CF-4969-A55A-36B1A152DD10}"/>
              </a:ext>
            </a:extLst>
          </p:cNvPr>
          <p:cNvSpPr>
            <a:spLocks noGrp="1"/>
          </p:cNvSpPr>
          <p:nvPr>
            <p:ph type="sldNum" sz="quarter" idx="4"/>
          </p:nvPr>
        </p:nvSpPr>
        <p:spPr/>
        <p:txBody>
          <a:bodyPr/>
          <a:lstStyle/>
          <a:p>
            <a:fld id="{A4E67396-EAD7-1246-A93B-5244FF26795F}" type="slidenum">
              <a:rPr lang="en-US" smtClean="0"/>
              <a:pPr/>
              <a:t>8</a:t>
            </a:fld>
            <a:endParaRPr lang="en-US" dirty="0"/>
          </a:p>
        </p:txBody>
      </p:sp>
      <p:sp>
        <p:nvSpPr>
          <p:cNvPr id="6" name="TextBox 5">
            <a:extLst>
              <a:ext uri="{FF2B5EF4-FFF2-40B4-BE49-F238E27FC236}">
                <a16:creationId xmlns:a16="http://schemas.microsoft.com/office/drawing/2014/main" id="{F0E061A5-F2EB-4914-8722-8B06F85A7B1F}"/>
              </a:ext>
            </a:extLst>
          </p:cNvPr>
          <p:cNvSpPr txBox="1"/>
          <p:nvPr/>
        </p:nvSpPr>
        <p:spPr>
          <a:xfrm>
            <a:off x="320177" y="1144065"/>
            <a:ext cx="5021258" cy="4247317"/>
          </a:xfrm>
          <a:prstGeom prst="rect">
            <a:avLst/>
          </a:prstGeom>
          <a:noFill/>
        </p:spPr>
        <p:txBody>
          <a:bodyPr wrap="square" rtlCol="0">
            <a:spAutoFit/>
          </a:bodyPr>
          <a:lstStyle/>
          <a:p>
            <a:pPr marL="285750" indent="-285750">
              <a:buFont typeface="Arial" panose="020B0604020202020204" pitchFamily="34" charset="0"/>
              <a:buChar char="•"/>
            </a:pPr>
            <a:r>
              <a:rPr lang="en-ZA" dirty="0"/>
              <a:t>The IMF conducted training in 2019 on GRB </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en-ZA" dirty="0"/>
              <a:t>In 2020 the National Treasury made a requested for training for National  Treasury colleagues</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en-ZA" dirty="0"/>
              <a:t>In January 2021 they conducted another training on the IMF GRB framework</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en-ZA" dirty="0"/>
              <a:t>The conversation was then started again about the slow implementation of GRB in SA</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en-ZA" dirty="0"/>
              <a:t>The heads of the Budget group agreed there needed to be a workshop with key stakeholder on the Gender Responsive Budgeting reform</a:t>
            </a:r>
          </a:p>
          <a:p>
            <a:endParaRPr lang="en-ZA" dirty="0"/>
          </a:p>
        </p:txBody>
      </p:sp>
      <p:pic>
        <p:nvPicPr>
          <p:cNvPr id="7" name="Picture 6">
            <a:extLst>
              <a:ext uri="{FF2B5EF4-FFF2-40B4-BE49-F238E27FC236}">
                <a16:creationId xmlns:a16="http://schemas.microsoft.com/office/drawing/2014/main" id="{35DE1628-8253-4954-ACC2-00DA7EF856D7}"/>
              </a:ext>
            </a:extLst>
          </p:cNvPr>
          <p:cNvPicPr>
            <a:picLocks noChangeAspect="1"/>
          </p:cNvPicPr>
          <p:nvPr/>
        </p:nvPicPr>
        <p:blipFill>
          <a:blip r:embed="rId3"/>
          <a:stretch>
            <a:fillRect/>
          </a:stretch>
        </p:blipFill>
        <p:spPr>
          <a:xfrm>
            <a:off x="5504953" y="1329853"/>
            <a:ext cx="3603241" cy="2157761"/>
          </a:xfrm>
          <a:prstGeom prst="rect">
            <a:avLst/>
          </a:prstGeom>
        </p:spPr>
      </p:pic>
    </p:spTree>
    <p:extLst>
      <p:ext uri="{BB962C8B-B14F-4D97-AF65-F5344CB8AC3E}">
        <p14:creationId xmlns:p14="http://schemas.microsoft.com/office/powerpoint/2010/main" val="1472641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07F5F-2326-4351-9399-CEA5DA7C17F4}"/>
              </a:ext>
            </a:extLst>
          </p:cNvPr>
          <p:cNvSpPr>
            <a:spLocks noGrp="1"/>
          </p:cNvSpPr>
          <p:nvPr>
            <p:ph type="title"/>
          </p:nvPr>
        </p:nvSpPr>
        <p:spPr/>
        <p:txBody>
          <a:bodyPr/>
          <a:lstStyle/>
          <a:p>
            <a:r>
              <a:rPr lang="en-ZA" dirty="0"/>
              <a:t>PURpose of GRB mission</a:t>
            </a:r>
          </a:p>
        </p:txBody>
      </p:sp>
      <p:sp>
        <p:nvSpPr>
          <p:cNvPr id="3" name="Content Placeholder 2">
            <a:extLst>
              <a:ext uri="{FF2B5EF4-FFF2-40B4-BE49-F238E27FC236}">
                <a16:creationId xmlns:a16="http://schemas.microsoft.com/office/drawing/2014/main" id="{9C0577DD-944F-4BF0-9627-62AEFE08C95B}"/>
              </a:ext>
            </a:extLst>
          </p:cNvPr>
          <p:cNvSpPr>
            <a:spLocks noGrp="1"/>
          </p:cNvSpPr>
          <p:nvPr>
            <p:ph idx="1"/>
          </p:nvPr>
        </p:nvSpPr>
        <p:spPr/>
        <p:txBody>
          <a:bodyPr>
            <a:normAutofit/>
          </a:bodyPr>
          <a:lstStyle/>
          <a:p>
            <a:pPr marL="0" indent="0">
              <a:buNone/>
            </a:pPr>
            <a:r>
              <a:rPr lang="en-GB" sz="2000" b="1" dirty="0"/>
              <a:t>PURPOSE</a:t>
            </a:r>
          </a:p>
          <a:p>
            <a:r>
              <a:rPr lang="en-GB" sz="2000" dirty="0"/>
              <a:t>The development of a roadmap/plan of action for the roll-out of GRB for the National Treasury </a:t>
            </a:r>
          </a:p>
          <a:p>
            <a:pPr marL="0" indent="0">
              <a:buNone/>
            </a:pPr>
            <a:endParaRPr lang="en-GB" sz="2000" dirty="0"/>
          </a:p>
          <a:p>
            <a:pPr marL="0" indent="0">
              <a:buNone/>
            </a:pPr>
            <a:r>
              <a:rPr lang="en-GB" sz="2000" b="1" dirty="0"/>
              <a:t>OBJECTIVES</a:t>
            </a:r>
          </a:p>
          <a:p>
            <a:r>
              <a:rPr lang="en-GB" sz="2000" dirty="0"/>
              <a:t>Establish common understanding of the GRB concept </a:t>
            </a:r>
          </a:p>
          <a:p>
            <a:r>
              <a:rPr lang="en-GB" sz="2000" dirty="0">
                <a:solidFill>
                  <a:prstClr val="black"/>
                </a:solidFill>
              </a:rPr>
              <a:t>Gather data on progress made to date</a:t>
            </a:r>
            <a:endParaRPr lang="en-GB" sz="2000" dirty="0"/>
          </a:p>
          <a:p>
            <a:r>
              <a:rPr lang="en-GB" sz="2000" dirty="0"/>
              <a:t>Identify gaps that contribute to slow implementation of the </a:t>
            </a:r>
            <a:r>
              <a:rPr lang="en-US" sz="2000" dirty="0"/>
              <a:t>GRPBMEA</a:t>
            </a:r>
          </a:p>
          <a:p>
            <a:r>
              <a:rPr lang="en-US" sz="2000" dirty="0"/>
              <a:t>Assess government wide readiness for the implementation as it pertains to PFM</a:t>
            </a:r>
          </a:p>
          <a:p>
            <a:r>
              <a:rPr lang="en-US" sz="2000" dirty="0"/>
              <a:t>Learn initiatives that can support implementation of GRPBMEA</a:t>
            </a:r>
          </a:p>
          <a:p>
            <a:pPr marL="0" indent="0">
              <a:buNone/>
            </a:pPr>
            <a:endParaRPr lang="en-US" sz="2400" dirty="0"/>
          </a:p>
          <a:p>
            <a:endParaRPr lang="en-GB" dirty="0"/>
          </a:p>
        </p:txBody>
      </p:sp>
      <p:sp>
        <p:nvSpPr>
          <p:cNvPr id="4" name="Slide Number Placeholder 3">
            <a:extLst>
              <a:ext uri="{FF2B5EF4-FFF2-40B4-BE49-F238E27FC236}">
                <a16:creationId xmlns:a16="http://schemas.microsoft.com/office/drawing/2014/main" id="{B158C8D3-99B4-4AD0-8A80-B120D5DB6BA8}"/>
              </a:ext>
            </a:extLst>
          </p:cNvPr>
          <p:cNvSpPr>
            <a:spLocks noGrp="1"/>
          </p:cNvSpPr>
          <p:nvPr>
            <p:ph type="sldNum" sz="quarter" idx="4"/>
          </p:nvPr>
        </p:nvSpPr>
        <p:spPr/>
        <p:txBody>
          <a:bodyPr/>
          <a:lstStyle/>
          <a:p>
            <a:fld id="{A4E67396-EAD7-1246-A93B-5244FF26795F}" type="slidenum">
              <a:rPr lang="en-US" smtClean="0"/>
              <a:pPr/>
              <a:t>9</a:t>
            </a:fld>
            <a:endParaRPr lang="en-US" dirty="0"/>
          </a:p>
        </p:txBody>
      </p:sp>
    </p:spTree>
    <p:extLst>
      <p:ext uri="{BB962C8B-B14F-4D97-AF65-F5344CB8AC3E}">
        <p14:creationId xmlns:p14="http://schemas.microsoft.com/office/powerpoint/2010/main" val="12830796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41826</TotalTime>
  <Words>903</Words>
  <Application>Microsoft Office PowerPoint</Application>
  <PresentationFormat>On-screen Show (4:3)</PresentationFormat>
  <Paragraphs>106</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Courier New</vt:lpstr>
      <vt:lpstr>Times New Roman</vt:lpstr>
      <vt:lpstr>Office Theme</vt:lpstr>
      <vt:lpstr>IMF GRB MISSION:IMPLEMENTATION UPDATE</vt:lpstr>
      <vt:lpstr>OUTLINE</vt:lpstr>
      <vt:lpstr>history</vt:lpstr>
      <vt:lpstr>BACKGROUND</vt:lpstr>
      <vt:lpstr>NT RESPONSE TO GRPBMEA FRAMEWORK</vt:lpstr>
      <vt:lpstr>Data collected - Gender</vt:lpstr>
      <vt:lpstr>Reporting REQUIREMENTS</vt:lpstr>
      <vt:lpstr>IMF ASSISTANCE</vt:lpstr>
      <vt:lpstr>PURpose of GRB mission</vt:lpstr>
      <vt:lpstr>LESSONS LEARNT</vt:lpstr>
      <vt:lpstr>Questions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Prudence Cele</cp:lastModifiedBy>
  <cp:revision>61</cp:revision>
  <dcterms:created xsi:type="dcterms:W3CDTF">2020-04-24T06:12:55Z</dcterms:created>
  <dcterms:modified xsi:type="dcterms:W3CDTF">2021-06-21T06:45:46Z</dcterms:modified>
</cp:coreProperties>
</file>