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1" r:id="rId4"/>
    <p:sldId id="258" r:id="rId5"/>
    <p:sldId id="272" r:id="rId6"/>
    <p:sldId id="383" r:id="rId7"/>
    <p:sldId id="290" r:id="rId8"/>
    <p:sldId id="382" r:id="rId9"/>
    <p:sldId id="267" r:id="rId10"/>
    <p:sldId id="273" r:id="rId11"/>
    <p:sldId id="3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908A9B-C672-47B6-8447-EF25DEAE3B59}">
          <p14:sldIdLst>
            <p14:sldId id="256"/>
            <p14:sldId id="268"/>
            <p14:sldId id="271"/>
            <p14:sldId id="258"/>
            <p14:sldId id="272"/>
            <p14:sldId id="383"/>
            <p14:sldId id="290"/>
            <p14:sldId id="382"/>
            <p14:sldId id="267"/>
            <p14:sldId id="273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6BE6F-BCDC-40D6-947C-A757657CC421}" v="26" dt="2021-06-23T13:09:27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 snapToObjects="1">
      <p:cViewPr varScale="1">
        <p:scale>
          <a:sx n="83" d="100"/>
          <a:sy n="83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talano" userId="19eca177b45f224d" providerId="LiveId" clId="{18A6BE6F-BCDC-40D6-947C-A757657CC421}"/>
    <pc:docChg chg="undo custSel modSld addSection delSection">
      <pc:chgData name="Isabel Catalano" userId="19eca177b45f224d" providerId="LiveId" clId="{18A6BE6F-BCDC-40D6-947C-A757657CC421}" dt="2021-06-23T13:16:39.118" v="3617" actId="20577"/>
      <pc:docMkLst>
        <pc:docMk/>
      </pc:docMkLst>
      <pc:sldChg chg="modSp mod">
        <pc:chgData name="Isabel Catalano" userId="19eca177b45f224d" providerId="LiveId" clId="{18A6BE6F-BCDC-40D6-947C-A757657CC421}" dt="2021-06-23T08:08:57.774" v="792" actId="313"/>
        <pc:sldMkLst>
          <pc:docMk/>
          <pc:sldMk cId="3696866495" sldId="256"/>
        </pc:sldMkLst>
        <pc:spChg chg="mod">
          <ac:chgData name="Isabel Catalano" userId="19eca177b45f224d" providerId="LiveId" clId="{18A6BE6F-BCDC-40D6-947C-A757657CC421}" dt="2021-06-23T08:07:12.998" v="760" actId="790"/>
          <ac:spMkLst>
            <pc:docMk/>
            <pc:sldMk cId="3696866495" sldId="256"/>
            <ac:spMk id="2" creationId="{D117B3C4-C878-1D4B-89BE-1437A3091716}"/>
          </ac:spMkLst>
        </pc:spChg>
        <pc:spChg chg="mod">
          <ac:chgData name="Isabel Catalano" userId="19eca177b45f224d" providerId="LiveId" clId="{18A6BE6F-BCDC-40D6-947C-A757657CC421}" dt="2021-06-23T08:08:57.774" v="792" actId="313"/>
          <ac:spMkLst>
            <pc:docMk/>
            <pc:sldMk cId="3696866495" sldId="256"/>
            <ac:spMk id="3" creationId="{8837A802-0DEE-FB4F-B8DF-A43CBFBF0574}"/>
          </ac:spMkLst>
        </pc:spChg>
      </pc:sldChg>
      <pc:sldChg chg="modSp mod">
        <pc:chgData name="Isabel Catalano" userId="19eca177b45f224d" providerId="LiveId" clId="{18A6BE6F-BCDC-40D6-947C-A757657CC421}" dt="2021-06-23T12:43:28.655" v="3471" actId="20577"/>
        <pc:sldMkLst>
          <pc:docMk/>
          <pc:sldMk cId="537109943" sldId="258"/>
        </pc:sldMkLst>
        <pc:spChg chg="mod">
          <ac:chgData name="Isabel Catalano" userId="19eca177b45f224d" providerId="LiveId" clId="{18A6BE6F-BCDC-40D6-947C-A757657CC421}" dt="2021-06-23T08:22:43.211" v="1072" actId="20577"/>
          <ac:spMkLst>
            <pc:docMk/>
            <pc:sldMk cId="537109943" sldId="258"/>
            <ac:spMk id="2" creationId="{1B9A4821-2F4F-1847-A8D9-34AC5A09B542}"/>
          </ac:spMkLst>
        </pc:spChg>
        <pc:spChg chg="mod">
          <ac:chgData name="Isabel Catalano" userId="19eca177b45f224d" providerId="LiveId" clId="{18A6BE6F-BCDC-40D6-947C-A757657CC421}" dt="2021-06-23T12:43:28.655" v="3471" actId="20577"/>
          <ac:spMkLst>
            <pc:docMk/>
            <pc:sldMk cId="537109943" sldId="258"/>
            <ac:spMk id="3" creationId="{A82422BA-FAC5-7549-AA7F-3AA31648937F}"/>
          </ac:spMkLst>
        </pc:spChg>
        <pc:spChg chg="mod">
          <ac:chgData name="Isabel Catalano" userId="19eca177b45f224d" providerId="LiveId" clId="{18A6BE6F-BCDC-40D6-947C-A757657CC421}" dt="2021-06-23T12:42:00.484" v="3427" actId="20577"/>
          <ac:spMkLst>
            <pc:docMk/>
            <pc:sldMk cId="537109943" sldId="258"/>
            <ac:spMk id="7" creationId="{92E6D7FC-6348-422A-B594-310190CBB87C}"/>
          </ac:spMkLst>
        </pc:spChg>
      </pc:sldChg>
      <pc:sldChg chg="modSp mod">
        <pc:chgData name="Isabel Catalano" userId="19eca177b45f224d" providerId="LiveId" clId="{18A6BE6F-BCDC-40D6-947C-A757657CC421}" dt="2021-06-23T11:25:50.087" v="3050" actId="313"/>
        <pc:sldMkLst>
          <pc:docMk/>
          <pc:sldMk cId="1283079610" sldId="267"/>
        </pc:sldMkLst>
        <pc:spChg chg="mod">
          <ac:chgData name="Isabel Catalano" userId="19eca177b45f224d" providerId="LiveId" clId="{18A6BE6F-BCDC-40D6-947C-A757657CC421}" dt="2021-06-23T11:22:19.865" v="2940" actId="20577"/>
          <ac:spMkLst>
            <pc:docMk/>
            <pc:sldMk cId="1283079610" sldId="267"/>
            <ac:spMk id="2" creationId="{07007F5F-2326-4351-9399-CEA5DA7C17F4}"/>
          </ac:spMkLst>
        </pc:spChg>
        <pc:spChg chg="mod">
          <ac:chgData name="Isabel Catalano" userId="19eca177b45f224d" providerId="LiveId" clId="{18A6BE6F-BCDC-40D6-947C-A757657CC421}" dt="2021-06-23T11:25:50.087" v="3050" actId="313"/>
          <ac:spMkLst>
            <pc:docMk/>
            <pc:sldMk cId="1283079610" sldId="267"/>
            <ac:spMk id="3" creationId="{9C0577DD-944F-4BF0-9627-62AEFE08C95B}"/>
          </ac:spMkLst>
        </pc:spChg>
      </pc:sldChg>
      <pc:sldChg chg="modSp mod">
        <pc:chgData name="Isabel Catalano" userId="19eca177b45f224d" providerId="LiveId" clId="{18A6BE6F-BCDC-40D6-947C-A757657CC421}" dt="2021-06-23T12:37:52.635" v="3364" actId="6549"/>
        <pc:sldMkLst>
          <pc:docMk/>
          <pc:sldMk cId="204003454" sldId="268"/>
        </pc:sldMkLst>
        <pc:spChg chg="mod">
          <ac:chgData name="Isabel Catalano" userId="19eca177b45f224d" providerId="LiveId" clId="{18A6BE6F-BCDC-40D6-947C-A757657CC421}" dt="2021-06-22T22:06:45.569" v="25" actId="20577"/>
          <ac:spMkLst>
            <pc:docMk/>
            <pc:sldMk cId="204003454" sldId="268"/>
            <ac:spMk id="2" creationId="{483A3DF5-0E17-491B-AC28-C8B1B93840B9}"/>
          </ac:spMkLst>
        </pc:spChg>
        <pc:spChg chg="mod">
          <ac:chgData name="Isabel Catalano" userId="19eca177b45f224d" providerId="LiveId" clId="{18A6BE6F-BCDC-40D6-947C-A757657CC421}" dt="2021-06-23T12:37:52.635" v="3364" actId="6549"/>
          <ac:spMkLst>
            <pc:docMk/>
            <pc:sldMk cId="204003454" sldId="268"/>
            <ac:spMk id="3" creationId="{8F8B496E-9DC4-4D94-9DAC-8B0D0B1D1C74}"/>
          </ac:spMkLst>
        </pc:spChg>
      </pc:sldChg>
      <pc:sldChg chg="modSp mod">
        <pc:chgData name="Isabel Catalano" userId="19eca177b45f224d" providerId="LiveId" clId="{18A6BE6F-BCDC-40D6-947C-A757657CC421}" dt="2021-06-23T12:40:02.049" v="3403" actId="20577"/>
        <pc:sldMkLst>
          <pc:docMk/>
          <pc:sldMk cId="881148642" sldId="271"/>
        </pc:sldMkLst>
        <pc:spChg chg="mod">
          <ac:chgData name="Isabel Catalano" userId="19eca177b45f224d" providerId="LiveId" clId="{18A6BE6F-BCDC-40D6-947C-A757657CC421}" dt="2021-06-22T22:15:26.664" v="261" actId="6549"/>
          <ac:spMkLst>
            <pc:docMk/>
            <pc:sldMk cId="881148642" sldId="271"/>
            <ac:spMk id="2" creationId="{9B73B3BE-DECA-45B9-9A86-494B117ACC02}"/>
          </ac:spMkLst>
        </pc:spChg>
        <pc:spChg chg="mod">
          <ac:chgData name="Isabel Catalano" userId="19eca177b45f224d" providerId="LiveId" clId="{18A6BE6F-BCDC-40D6-947C-A757657CC421}" dt="2021-06-23T12:40:02.049" v="3403" actId="20577"/>
          <ac:spMkLst>
            <pc:docMk/>
            <pc:sldMk cId="881148642" sldId="271"/>
            <ac:spMk id="3" creationId="{4C328E99-1410-4A57-94A1-7A74D4FB6906}"/>
          </ac:spMkLst>
        </pc:spChg>
      </pc:sldChg>
      <pc:sldChg chg="modSp mod">
        <pc:chgData name="Isabel Catalano" userId="19eca177b45f224d" providerId="LiveId" clId="{18A6BE6F-BCDC-40D6-947C-A757657CC421}" dt="2021-06-23T12:50:06.305" v="3522" actId="313"/>
        <pc:sldMkLst>
          <pc:docMk/>
          <pc:sldMk cId="632287351" sldId="272"/>
        </pc:sldMkLst>
        <pc:spChg chg="mod">
          <ac:chgData name="Isabel Catalano" userId="19eca177b45f224d" providerId="LiveId" clId="{18A6BE6F-BCDC-40D6-947C-A757657CC421}" dt="2021-06-23T09:20:57.057" v="1550" actId="27636"/>
          <ac:spMkLst>
            <pc:docMk/>
            <pc:sldMk cId="632287351" sldId="272"/>
            <ac:spMk id="2" creationId="{2546FD9A-00B5-4D98-A8A5-E86B31F74222}"/>
          </ac:spMkLst>
        </pc:spChg>
        <pc:spChg chg="mod">
          <ac:chgData name="Isabel Catalano" userId="19eca177b45f224d" providerId="LiveId" clId="{18A6BE6F-BCDC-40D6-947C-A757657CC421}" dt="2021-06-23T12:50:06.305" v="3522" actId="313"/>
          <ac:spMkLst>
            <pc:docMk/>
            <pc:sldMk cId="632287351" sldId="272"/>
            <ac:spMk id="3" creationId="{A35DFC9A-E3CF-4E5B-AB13-17C977113015}"/>
          </ac:spMkLst>
        </pc:spChg>
      </pc:sldChg>
      <pc:sldChg chg="modSp mod">
        <pc:chgData name="Isabel Catalano" userId="19eca177b45f224d" providerId="LiveId" clId="{18A6BE6F-BCDC-40D6-947C-A757657CC421}" dt="2021-06-23T13:16:39.118" v="3617" actId="20577"/>
        <pc:sldMkLst>
          <pc:docMk/>
          <pc:sldMk cId="3272159360" sldId="273"/>
        </pc:sldMkLst>
        <pc:spChg chg="mod">
          <ac:chgData name="Isabel Catalano" userId="19eca177b45f224d" providerId="LiveId" clId="{18A6BE6F-BCDC-40D6-947C-A757657CC421}" dt="2021-06-23T11:26:02.693" v="3051"/>
          <ac:spMkLst>
            <pc:docMk/>
            <pc:sldMk cId="3272159360" sldId="273"/>
            <ac:spMk id="2" creationId="{3827EDE1-5A46-4DE3-BA6B-D0CDDA2776AD}"/>
          </ac:spMkLst>
        </pc:spChg>
        <pc:spChg chg="mod">
          <ac:chgData name="Isabel Catalano" userId="19eca177b45f224d" providerId="LiveId" clId="{18A6BE6F-BCDC-40D6-947C-A757657CC421}" dt="2021-06-23T13:16:39.118" v="3617" actId="20577"/>
          <ac:spMkLst>
            <pc:docMk/>
            <pc:sldMk cId="3272159360" sldId="273"/>
            <ac:spMk id="3" creationId="{B860868E-B76B-4D7A-A7B3-3EED10B442C9}"/>
          </ac:spMkLst>
        </pc:spChg>
      </pc:sldChg>
      <pc:sldChg chg="modSp mod">
        <pc:chgData name="Isabel Catalano" userId="19eca177b45f224d" providerId="LiveId" clId="{18A6BE6F-BCDC-40D6-947C-A757657CC421}" dt="2021-06-23T13:08:36.317" v="3577" actId="20577"/>
        <pc:sldMkLst>
          <pc:docMk/>
          <pc:sldMk cId="2631067090" sldId="290"/>
        </pc:sldMkLst>
        <pc:spChg chg="mod">
          <ac:chgData name="Isabel Catalano" userId="19eca177b45f224d" providerId="LiveId" clId="{18A6BE6F-BCDC-40D6-947C-A757657CC421}" dt="2021-06-23T11:17:07.723" v="2675"/>
          <ac:spMkLst>
            <pc:docMk/>
            <pc:sldMk cId="2631067090" sldId="290"/>
            <ac:spMk id="2" creationId="{00000000-0000-0000-0000-000000000000}"/>
          </ac:spMkLst>
        </pc:spChg>
        <pc:spChg chg="mod">
          <ac:chgData name="Isabel Catalano" userId="19eca177b45f224d" providerId="LiveId" clId="{18A6BE6F-BCDC-40D6-947C-A757657CC421}" dt="2021-06-23T11:16:26.269" v="2669" actId="14100"/>
          <ac:spMkLst>
            <pc:docMk/>
            <pc:sldMk cId="2631067090" sldId="290"/>
            <ac:spMk id="11" creationId="{02B93327-9DCD-4985-873A-FDFAB489BDB8}"/>
          </ac:spMkLst>
        </pc:spChg>
        <pc:spChg chg="mod">
          <ac:chgData name="Isabel Catalano" userId="19eca177b45f224d" providerId="LiveId" clId="{18A6BE6F-BCDC-40D6-947C-A757657CC421}" dt="2021-06-23T13:08:36.317" v="3577" actId="20577"/>
          <ac:spMkLst>
            <pc:docMk/>
            <pc:sldMk cId="2631067090" sldId="290"/>
            <ac:spMk id="12" creationId="{00000000-0000-0000-0000-000000000000}"/>
          </ac:spMkLst>
        </pc:spChg>
        <pc:picChg chg="mod">
          <ac:chgData name="Isabel Catalano" userId="19eca177b45f224d" providerId="LiveId" clId="{18A6BE6F-BCDC-40D6-947C-A757657CC421}" dt="2021-06-23T11:16:32.035" v="2670" actId="14100"/>
          <ac:picMkLst>
            <pc:docMk/>
            <pc:sldMk cId="2631067090" sldId="290"/>
            <ac:picMk id="9" creationId="{4EC96C24-065C-4B0D-9B2E-73EA8066CA76}"/>
          </ac:picMkLst>
        </pc:picChg>
        <pc:cxnChg chg="mod">
          <ac:chgData name="Isabel Catalano" userId="19eca177b45f224d" providerId="LiveId" clId="{18A6BE6F-BCDC-40D6-947C-A757657CC421}" dt="2021-06-23T11:16:41.159" v="2672" actId="1076"/>
          <ac:cxnSpMkLst>
            <pc:docMk/>
            <pc:sldMk cId="2631067090" sldId="290"/>
            <ac:cxnSpMk id="8" creationId="{00000000-0000-0000-0000-000000000000}"/>
          </ac:cxnSpMkLst>
        </pc:cxnChg>
      </pc:sldChg>
      <pc:sldChg chg="modSp mod">
        <pc:chgData name="Isabel Catalano" userId="19eca177b45f224d" providerId="LiveId" clId="{18A6BE6F-BCDC-40D6-947C-A757657CC421}" dt="2021-06-23T13:09:18.241" v="3584" actId="20577"/>
        <pc:sldMkLst>
          <pc:docMk/>
          <pc:sldMk cId="1472641649" sldId="382"/>
        </pc:sldMkLst>
        <pc:spChg chg="mod">
          <ac:chgData name="Isabel Catalano" userId="19eca177b45f224d" providerId="LiveId" clId="{18A6BE6F-BCDC-40D6-947C-A757657CC421}" dt="2021-06-23T11:17:31.109" v="2676"/>
          <ac:spMkLst>
            <pc:docMk/>
            <pc:sldMk cId="1472641649" sldId="382"/>
            <ac:spMk id="2" creationId="{A2FEBBDA-D763-4A8D-B763-4954CC0122F3}"/>
          </ac:spMkLst>
        </pc:spChg>
        <pc:spChg chg="mod">
          <ac:chgData name="Isabel Catalano" userId="19eca177b45f224d" providerId="LiveId" clId="{18A6BE6F-BCDC-40D6-947C-A757657CC421}" dt="2021-06-23T13:09:18.241" v="3584" actId="20577"/>
          <ac:spMkLst>
            <pc:docMk/>
            <pc:sldMk cId="1472641649" sldId="382"/>
            <ac:spMk id="6" creationId="{F0E061A5-F2EB-4914-8722-8B06F85A7B1F}"/>
          </ac:spMkLst>
        </pc:spChg>
      </pc:sldChg>
      <pc:sldChg chg="modSp mod">
        <pc:chgData name="Isabel Catalano" userId="19eca177b45f224d" providerId="LiveId" clId="{18A6BE6F-BCDC-40D6-947C-A757657CC421}" dt="2021-06-23T09:31:55.364" v="1965" actId="313"/>
        <pc:sldMkLst>
          <pc:docMk/>
          <pc:sldMk cId="2083255386" sldId="383"/>
        </pc:sldMkLst>
        <pc:spChg chg="mod">
          <ac:chgData name="Isabel Catalano" userId="19eca177b45f224d" providerId="LiveId" clId="{18A6BE6F-BCDC-40D6-947C-A757657CC421}" dt="2021-06-23T09:31:55.364" v="1965" actId="313"/>
          <ac:spMkLst>
            <pc:docMk/>
            <pc:sldMk cId="2083255386" sldId="383"/>
            <ac:spMk id="2" creationId="{F2C5E9BF-427F-4178-AD98-08905E162BF2}"/>
          </ac:spMkLst>
        </pc:spChg>
      </pc:sldChg>
      <pc:sldChg chg="modSp mod">
        <pc:chgData name="Isabel Catalano" userId="19eca177b45f224d" providerId="LiveId" clId="{18A6BE6F-BCDC-40D6-947C-A757657CC421}" dt="2021-06-22T22:06:22.955" v="16" actId="20577"/>
        <pc:sldMkLst>
          <pc:docMk/>
          <pc:sldMk cId="1730186549" sldId="384"/>
        </pc:sldMkLst>
        <pc:spChg chg="mod">
          <ac:chgData name="Isabel Catalano" userId="19eca177b45f224d" providerId="LiveId" clId="{18A6BE6F-BCDC-40D6-947C-A757657CC421}" dt="2021-06-22T22:06:10.117" v="8" actId="20577"/>
          <ac:spMkLst>
            <pc:docMk/>
            <pc:sldMk cId="1730186549" sldId="384"/>
            <ac:spMk id="2" creationId="{2C931D9C-F36A-4516-A479-59028F3B6403}"/>
          </ac:spMkLst>
        </pc:spChg>
        <pc:spChg chg="mod">
          <ac:chgData name="Isabel Catalano" userId="19eca177b45f224d" providerId="LiveId" clId="{18A6BE6F-BCDC-40D6-947C-A757657CC421}" dt="2021-06-22T22:06:22.955" v="16" actId="20577"/>
          <ac:spMkLst>
            <pc:docMk/>
            <pc:sldMk cId="1730186549" sldId="384"/>
            <ac:spMk id="3" creationId="{9B27D97D-A8CD-4243-B7B8-D4C7D9C80AE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0802-235E-BF4E-8DA6-02DB0A1BCA0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195D-4AF1-2A47-A883-B473E697B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380A3-0DCF-CA4B-A5D1-B055D47D5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3999" cy="120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275" y="138024"/>
            <a:ext cx="7151299" cy="974782"/>
          </a:xfrm>
        </p:spPr>
        <p:txBody>
          <a:bodyPr tIns="72000" bIns="0">
            <a:normAutofit/>
          </a:bodyPr>
          <a:lstStyle>
            <a:lvl1pPr>
              <a:lnSpc>
                <a:spcPts val="3400"/>
              </a:lnSpc>
              <a:defRPr lang="en-ZA" sz="3600" b="1" cap="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ZA" b="1" dirty="0">
                <a:effectLst/>
                <a:latin typeface="Calibri" panose="020F0502020204030204" pitchFamily="34" charset="0"/>
              </a:rPr>
              <a:t>TYPE HEADING HERE</a:t>
            </a:r>
            <a:endParaRPr lang="en-ZA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397479"/>
            <a:ext cx="8807570" cy="49515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184F46-E541-2648-B50F-883B6E62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538823"/>
            <a:ext cx="2057400" cy="18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7396-EAD7-1246-A93B-5244FF267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3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7396-EAD7-1246-A93B-5244FF26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D701C6-9245-C748-9F59-B80F639B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" y="0"/>
            <a:ext cx="913857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7B3C4-C878-1D4B-89BE-1437A309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99616"/>
            <a:ext cx="6949440" cy="1627632"/>
          </a:xfrm>
        </p:spPr>
        <p:txBody>
          <a:bodyPr anchor="ctr">
            <a:normAutofit/>
          </a:bodyPr>
          <a:lstStyle/>
          <a:p>
            <a:r>
              <a:rPr lang="pt-PT" sz="32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MISSÃO DE OSG: PONTO DE SITUAÇÃO RELATIVO À IMPLEMENTAÇÃO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7A802-0DEE-FB4F-B8DF-A43CBFBF0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845" y="4626864"/>
            <a:ext cx="6949440" cy="619059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PT" dirty="0" err="1">
                <a:solidFill>
                  <a:schemeClr val="bg1"/>
                </a:solidFill>
              </a:rPr>
              <a:t>Directora</a:t>
            </a:r>
            <a:r>
              <a:rPr lang="pt-PT" dirty="0">
                <a:solidFill>
                  <a:schemeClr val="bg1"/>
                </a:solidFill>
              </a:rPr>
              <a:t> de Reforma Orçamental</a:t>
            </a:r>
            <a:r>
              <a:rPr lang="en-ZA" dirty="0">
                <a:solidFill>
                  <a:schemeClr val="bg1"/>
                </a:solidFill>
              </a:rPr>
              <a:t>: Prudence Cele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54271-9F4E-604A-AAA1-A880F603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6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DE1-5A46-4DE3-BA6B-D0CDDA27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Ensinamentos</a:t>
            </a:r>
            <a:r>
              <a:rPr lang="en-ZA" dirty="0"/>
              <a:t> </a:t>
            </a:r>
            <a:r>
              <a:rPr lang="en-ZA" dirty="0" err="1"/>
              <a:t>obtidos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868E-B76B-4D7A-A7B3-3EED10B4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As orientações e o modelo nunca poderão substituir a formação e a apropriação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As pessoas que elaboram as propostas de orçamento não são as pessoas que estão a receber formação  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As estruturas orçamentais de alguns Departamentos permitem a desagregação</a:t>
            </a:r>
          </a:p>
          <a:p>
            <a:pPr marL="342900" lvl="1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A inclusão do género nas orientações não garante o cumprimento nem a </a:t>
            </a:r>
            <a:r>
              <a:rPr lang="pt-PT" sz="1800" kern="0" dirty="0" err="1">
                <a:solidFill>
                  <a:srgbClr val="000000"/>
                </a:solidFill>
                <a:latin typeface="Calibri" pitchFamily="34" charset="0"/>
              </a:rPr>
              <a:t>prioritização</a:t>
            </a: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 das questões de género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b="1" kern="0" dirty="0">
                <a:solidFill>
                  <a:srgbClr val="000000"/>
                </a:solidFill>
                <a:latin typeface="Calibri" pitchFamily="34" charset="0"/>
              </a:rPr>
              <a:t>Definição de objectivos específicos – porquê a OSG?</a:t>
            </a:r>
            <a:endParaRPr lang="pt-PT" sz="18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Melhorar a responsabilização das instituições publicas pelas responsabilidades em relação ao género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Estimar o défice de financiamento nacional para acções de género
Monitorização da despesa no género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Criar consciência na função publica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1800" b="1" kern="0" dirty="0">
                <a:solidFill>
                  <a:srgbClr val="000000"/>
                </a:solidFill>
                <a:latin typeface="Calibri" pitchFamily="34" charset="0"/>
              </a:rPr>
              <a:t>Demora a compreende a </a:t>
            </a:r>
            <a:r>
              <a:rPr lang="pt-PT" sz="1800" b="1" kern="0">
                <a:solidFill>
                  <a:srgbClr val="000000"/>
                </a:solidFill>
                <a:latin typeface="Calibri" pitchFamily="34" charset="0"/>
              </a:rPr>
              <a:t>razão pelas </a:t>
            </a:r>
            <a:r>
              <a:rPr lang="pt-PT" sz="1800" b="1" kern="0" dirty="0">
                <a:solidFill>
                  <a:srgbClr val="000000"/>
                </a:solidFill>
                <a:latin typeface="Calibri" pitchFamily="34" charset="0"/>
              </a:rPr>
              <a:t>reformas </a:t>
            </a:r>
            <a:r>
              <a:rPr lang="pt-PT" sz="1800" kern="0" dirty="0">
                <a:solidFill>
                  <a:srgbClr val="000000"/>
                </a:solidFill>
                <a:latin typeface="Calibri" pitchFamily="34" charset="0"/>
              </a:rPr>
              <a:t>– requer paciência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pt-PT" sz="18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PT" sz="1500" kern="0" dirty="0">
                <a:solidFill>
                  <a:srgbClr val="000000"/>
                </a:solidFill>
                <a:latin typeface="Calibri" pitchFamily="34" charset="0"/>
              </a:rPr>
              <a:t> “6 dos 12 países com alguma forma de orçamentação de género, podiam referir a exemplos específicos de como o instrumento de orçamentação sensível ao género contribuiu para mudanças significativas na </a:t>
            </a:r>
            <a:r>
              <a:rPr lang="pt-PT" sz="1500" kern="0" dirty="0" err="1">
                <a:solidFill>
                  <a:srgbClr val="000000"/>
                </a:solidFill>
                <a:latin typeface="Calibri" pitchFamily="34" charset="0"/>
              </a:rPr>
              <a:t>concepção</a:t>
            </a:r>
            <a:r>
              <a:rPr lang="pt-PT" sz="1500" kern="0" dirty="0">
                <a:solidFill>
                  <a:srgbClr val="000000"/>
                </a:solidFill>
                <a:latin typeface="Calibri" pitchFamily="34" charset="0"/>
              </a:rPr>
              <a:t> e/ou resultados das políticas”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pt-PT" sz="1500" kern="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pt-PT" sz="1500" kern="0" dirty="0" err="1">
                <a:solidFill>
                  <a:srgbClr val="000000"/>
                </a:solidFill>
                <a:latin typeface="Calibri" pitchFamily="34" charset="0"/>
              </a:rPr>
              <a:t>Downes</a:t>
            </a:r>
            <a:r>
              <a:rPr lang="pt-PT" sz="15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PT" sz="1500" kern="0" dirty="0" err="1">
                <a:solidFill>
                  <a:srgbClr val="000000"/>
                </a:solidFill>
                <a:latin typeface="Calibri" pitchFamily="34" charset="0"/>
              </a:rPr>
              <a:t>et</a:t>
            </a:r>
            <a:r>
              <a:rPr lang="pt-PT" sz="1500" kern="0" dirty="0">
                <a:solidFill>
                  <a:srgbClr val="000000"/>
                </a:solidFill>
                <a:latin typeface="Calibri" pitchFamily="34" charset="0"/>
              </a:rPr>
              <a:t> al, 2017: 3</a:t>
            </a:r>
            <a:endParaRPr lang="pt-PT" sz="1500" u="sng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FB11-2E89-45B5-8E3A-CBEFFD748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5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1D9C-F36A-4516-A479-59028F3B6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err="1"/>
              <a:t>Perguntas</a:t>
            </a:r>
            <a:r>
              <a:rPr lang="en-ZA" dirty="0"/>
              <a:t> ?</a:t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7D97D-A8CD-4243-B7B8-D4C7D9C80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b="1" dirty="0"/>
              <a:t>OBRIGADA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21C47-9599-4360-87FF-EB4C00AF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8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3DF5-0E17-491B-AC28-C8B1B938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ESTRUTURA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496E-9DC4-4D94-9DAC-8B0D0B1D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Historial </a:t>
            </a:r>
          </a:p>
          <a:p>
            <a:r>
              <a:rPr lang="pt-PT" dirty="0"/>
              <a:t>Antecedentes </a:t>
            </a:r>
          </a:p>
          <a:p>
            <a:r>
              <a:rPr lang="pt-PT" dirty="0"/>
              <a:t>Resposta do Tesouro Nacional (TN) ao quadro de planeamento, orçamentação, monitorização, avaliação e auditoria sensível ao género </a:t>
            </a:r>
            <a:r>
              <a:rPr lang="en-GB" dirty="0"/>
              <a:t>(</a:t>
            </a:r>
            <a:r>
              <a:rPr lang="pt-PT" dirty="0"/>
              <a:t>GRPBMEA)</a:t>
            </a:r>
          </a:p>
          <a:p>
            <a:r>
              <a:rPr lang="pt-PT" dirty="0"/>
              <a:t>Dados recolhidos – Género</a:t>
            </a:r>
          </a:p>
          <a:p>
            <a:r>
              <a:rPr lang="pt-PT" dirty="0"/>
              <a:t>Obrigações de reporte</a:t>
            </a:r>
          </a:p>
          <a:p>
            <a:r>
              <a:rPr lang="pt-PT" dirty="0"/>
              <a:t>Assistência do FMI</a:t>
            </a:r>
          </a:p>
          <a:p>
            <a:r>
              <a:rPr lang="pt-PT" dirty="0"/>
              <a:t>Propósito da missão</a:t>
            </a:r>
          </a:p>
          <a:p>
            <a:r>
              <a:rPr lang="pt-PT" dirty="0"/>
              <a:t>Ensinamentos obtidos</a:t>
            </a:r>
            <a:endParaRPr lang="en-ZA" dirty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817CF-FEB4-4057-A98E-651ADC0BE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B3BE-DECA-45B9-9A86-494B117A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>
                <a:solidFill>
                  <a:prstClr val="white"/>
                </a:solidFill>
              </a:rPr>
              <a:t>historIAL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8E99-1410-4A57-94A1-7A74D4FB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900" dirty="0">
              <a:solidFill>
                <a:prstClr val="black"/>
              </a:solidFill>
            </a:endParaRPr>
          </a:p>
          <a:p>
            <a:r>
              <a:rPr lang="pt-PT" sz="1900" dirty="0">
                <a:solidFill>
                  <a:prstClr val="black"/>
                </a:solidFill>
              </a:rPr>
              <a:t>Após as eleições democráticas em 1994, o Parlamento da Africa do Sul introduziu a Iniciativa de Orçamentação para a Mulher com o intuito de reorientar o Orçamento Nacional pós apartheid</a:t>
            </a:r>
          </a:p>
          <a:p>
            <a:r>
              <a:rPr lang="pt-PT" sz="1900" dirty="0">
                <a:solidFill>
                  <a:prstClr val="black"/>
                </a:solidFill>
              </a:rPr>
              <a:t>Visava tomar em linha de conta os múltiplos factores, como o género, as famílias monoparentais, e os sectores informais e rurais, entre outros</a:t>
            </a:r>
          </a:p>
          <a:p>
            <a:r>
              <a:rPr lang="pt-PT" sz="1900" dirty="0">
                <a:solidFill>
                  <a:prstClr val="black"/>
                </a:solidFill>
              </a:rPr>
              <a:t>Incluiu o Parlamento - GOV-CSO</a:t>
            </a:r>
          </a:p>
          <a:p>
            <a:endParaRPr lang="pt-PT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t-PT" sz="1900" dirty="0">
                <a:solidFill>
                  <a:prstClr val="black"/>
                </a:solidFill>
              </a:rPr>
              <a:t>ENSINAMENTOS</a:t>
            </a:r>
          </a:p>
          <a:p>
            <a:r>
              <a:rPr lang="pt-PT" sz="1900" b="1" dirty="0">
                <a:solidFill>
                  <a:prstClr val="black"/>
                </a:solidFill>
              </a:rPr>
              <a:t>Se não for institucionalizado, não será sustentável</a:t>
            </a:r>
          </a:p>
          <a:p>
            <a:r>
              <a:rPr lang="pt-PT" sz="1900" b="1" dirty="0">
                <a:solidFill>
                  <a:prstClr val="black"/>
                </a:solidFill>
              </a:rPr>
              <a:t>Contexto económico diferente</a:t>
            </a:r>
          </a:p>
          <a:p>
            <a:r>
              <a:rPr lang="pt-PT" sz="1900" b="1" dirty="0">
                <a:solidFill>
                  <a:prstClr val="black"/>
                </a:solidFill>
              </a:rPr>
              <a:t>Podemos trabalhar juntos</a:t>
            </a:r>
          </a:p>
          <a:p>
            <a:pPr marL="0" indent="0">
              <a:buNone/>
            </a:pPr>
            <a:endParaRPr lang="en-GB" sz="1900" b="1" dirty="0">
              <a:solidFill>
                <a:prstClr val="black"/>
              </a:solidFill>
            </a:endParaRPr>
          </a:p>
          <a:p>
            <a:endParaRPr lang="en-ZA" sz="19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540D8-382D-4ED1-A8FD-AA3D4D4D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4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4821-2F4F-1847-A8D9-34AC5A09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ANTECEDENTES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422BA-FAC5-7549-AA7F-3AA31648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5" y="1326995"/>
            <a:ext cx="4494361" cy="5022048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endParaRPr lang="en-GB" dirty="0"/>
          </a:p>
          <a:p>
            <a:pPr marL="228600" lvl="1">
              <a:spcBef>
                <a:spcPts val="1000"/>
              </a:spcBef>
            </a:pPr>
            <a:r>
              <a:rPr lang="pt-PT" sz="1900" dirty="0"/>
              <a:t>Foi realizado um estudo da incidência do compromisso em relação à equidade (</a:t>
            </a:r>
            <a:r>
              <a:rPr lang="pt-PT" sz="1900" i="1" dirty="0"/>
              <a:t>Commitment to </a:t>
            </a:r>
            <a:r>
              <a:rPr lang="pt-PT" sz="1900" i="1" dirty="0" err="1"/>
              <a:t>Equity</a:t>
            </a:r>
            <a:r>
              <a:rPr lang="pt-PT" sz="1900" dirty="0"/>
              <a:t> - EQ) pelo departamento de Política Económica 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/>
              <a:t>Os impactos dos impostos e subsídios na pobreza e na distribuição de rendimentos na África do Sul.</a:t>
            </a:r>
          </a:p>
          <a:p>
            <a:pPr marL="228600" lvl="1">
              <a:spcBef>
                <a:spcPts val="1000"/>
              </a:spcBef>
            </a:pPr>
            <a:r>
              <a:rPr lang="pt-PT" sz="1800" b="1" dirty="0"/>
              <a:t>Contudo, estes resultados impressionantes devem-se, em parte, aos elevados níveis de desigualdade já existentes no país e à contabilização do custo médio dos benefícios em espécie dos serviços públicos gratuitos a nível da educação e da saúde – não consideram as diferenças significativas da qualidade dos serviços prestados</a:t>
            </a:r>
          </a:p>
          <a:p>
            <a:pPr marL="228600" lvl="1">
              <a:spcBef>
                <a:spcPts val="1000"/>
              </a:spcBef>
            </a:pPr>
            <a:r>
              <a:rPr lang="pt-PT" sz="1800" dirty="0"/>
              <a:t>OAG: Capacitação – realizou um inquérito cujos resultados ainda não foram publicados</a:t>
            </a:r>
          </a:p>
          <a:p>
            <a:pPr marL="228600" lvl="1">
              <a:spcBef>
                <a:spcPts val="1000"/>
              </a:spcBef>
            </a:pPr>
            <a:r>
              <a:rPr lang="pt-PT" sz="1800" dirty="0"/>
              <a:t>Estes levarão à consecução de formação</a:t>
            </a:r>
          </a:p>
          <a:p>
            <a:pPr marL="228600" lvl="1">
              <a:spcBef>
                <a:spcPts val="1000"/>
              </a:spcBef>
            </a:pPr>
            <a:endParaRPr lang="en-ZA" sz="1800" u="sng" dirty="0"/>
          </a:p>
          <a:p>
            <a:pPr marL="228600" lvl="1">
              <a:spcBef>
                <a:spcPts val="1000"/>
              </a:spcBef>
            </a:pPr>
            <a:endParaRPr lang="en-ZA" sz="1800" dirty="0"/>
          </a:p>
          <a:p>
            <a:pPr marL="0" lvl="1" indent="0">
              <a:spcBef>
                <a:spcPts val="1000"/>
              </a:spcBef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644B8-4485-0144-B3D1-54620A63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92E6D7FC-6348-422A-B594-310190CBB87C}"/>
              </a:ext>
            </a:extLst>
          </p:cNvPr>
          <p:cNvSpPr/>
          <p:nvPr/>
        </p:nvSpPr>
        <p:spPr>
          <a:xfrm>
            <a:off x="5029622" y="1459424"/>
            <a:ext cx="4114378" cy="5394481"/>
          </a:xfrm>
          <a:prstGeom prst="foldedCorner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spcBef>
                <a:spcPts val="1000"/>
              </a:spcBef>
              <a:buNone/>
            </a:pPr>
            <a:r>
              <a:rPr lang="pt-PT" i="1" dirty="0"/>
              <a:t>Para analisar a progressividade dos principais programas de despesa fiscais e sociais e quantificar o impacto dos mesmos na pobreza e na desigualdade.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pt-PT" i="1" dirty="0"/>
              <a:t>A análise por género revela que o orçamento responde parcialmente ao encargo adicional dos cuidados das crianças que é suportado pelas mulheres através de transferências sociais, como o abono por crianças a cargo e os serviços públicos de saúde e educação,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pt-PT" i="1" dirty="0"/>
              <a:t>e é parcialmente sensível à desigualdade de acesso às oportunidades de trabalho através do sistema de impostos </a:t>
            </a:r>
            <a:r>
              <a:rPr lang="pt-PT" i="1" dirty="0" err="1"/>
              <a:t>directos</a:t>
            </a:r>
            <a:r>
              <a:rPr lang="pt-PT" i="1" dirty="0"/>
              <a:t> progressivos</a:t>
            </a:r>
          </a:p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710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FD9A-00B5-4D98-A8A5-E86B31F7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RESPOSTA DO TESOURO NACIONAL AO QUADRO </a:t>
            </a:r>
            <a:r>
              <a:rPr lang="en-US" dirty="0"/>
              <a:t>GRPBMEA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FC9A-E3CF-4E5B-AB13-17C97711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endParaRPr lang="en-GB" sz="1900" dirty="0">
              <a:solidFill>
                <a:prstClr val="black"/>
              </a:solidFill>
            </a:endParaRPr>
          </a:p>
          <a:p>
            <a:pPr lvl="0"/>
            <a:r>
              <a:rPr lang="pt-PT" sz="1900" dirty="0">
                <a:solidFill>
                  <a:prstClr val="black"/>
                </a:solidFill>
              </a:rPr>
              <a:t>Desde a introdução do quadro em 2019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As orientações do QDMP exigem a elaboração de planos orçamentais para o género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A resposta não foi positiva aos dois pedidos de propostas de orçamento em 2019 e 2020 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Os dados sugerem que os funcionários que preenchem os modelos de dados não percebem o que é necessário, e que existem disparidades entre as informações na posse das unidades de planeamento estratégico, os pontos focais para o género e as unidades orçamentais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Os que responderam já possuem dados desagregados por género, por exemplo, Ensino Superior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Os dados recolhidos através do QDMP não são as dotações finais e a inclusão das dotações nas primeiras submissões não garante a afectação de verbas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Momento da recolha dos dados</a:t>
            </a:r>
          </a:p>
          <a:p>
            <a:pPr marL="228600" lvl="1">
              <a:spcBef>
                <a:spcPts val="1000"/>
              </a:spcBef>
            </a:pPr>
            <a:r>
              <a:rPr lang="pt-PT" sz="1900" dirty="0">
                <a:solidFill>
                  <a:prstClr val="black"/>
                </a:solidFill>
              </a:rPr>
              <a:t>A conformidade sem compreensão pode ser prejudicial</a:t>
            </a:r>
          </a:p>
          <a:p>
            <a:pPr marL="228600" lvl="1">
              <a:spcBef>
                <a:spcPts val="1000"/>
              </a:spcBef>
            </a:pPr>
            <a:endParaRPr lang="en-GB" sz="1900" dirty="0">
              <a:solidFill>
                <a:prstClr val="black"/>
              </a:solidFill>
            </a:endParaRPr>
          </a:p>
          <a:p>
            <a:pPr marL="228600" lvl="1">
              <a:spcBef>
                <a:spcPts val="1000"/>
              </a:spcBef>
            </a:pPr>
            <a:endParaRPr lang="en-GB" sz="1900" dirty="0">
              <a:solidFill>
                <a:prstClr val="black"/>
              </a:solidFill>
            </a:endParaRPr>
          </a:p>
          <a:p>
            <a:pPr marL="228600" lvl="1">
              <a:spcBef>
                <a:spcPts val="1000"/>
              </a:spcBef>
            </a:pPr>
            <a:endParaRPr lang="en-GB" sz="1900" dirty="0">
              <a:solidFill>
                <a:prstClr val="black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67B8A-77D3-45BD-95DC-8E501393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8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E9BF-427F-4178-AD98-08905E16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RECOLHIDOS – Género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48F75-A886-4E4D-A27C-25840C57F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58" y="1397000"/>
            <a:ext cx="7905284" cy="4951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08B32-28B7-47CB-98FE-F02BAB683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5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ZA" dirty="0" err="1"/>
              <a:t>Obrigações</a:t>
            </a:r>
            <a:r>
              <a:rPr lang="en-ZA" dirty="0"/>
              <a:t> de </a:t>
            </a:r>
            <a:r>
              <a:rPr lang="en-ZA" dirty="0" err="1"/>
              <a:t>reporte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67396-EAD7-1246-A93B-5244FF267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314575"/>
            <a:ext cx="6475228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lvl="0" indent="-60960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4995" y="1314575"/>
            <a:ext cx="0" cy="5406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74996" y="1181576"/>
            <a:ext cx="731947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quadro também descreve o papel do Tesouro Nacional em assegurar que os orçamentos sejam sensíveis ao género. </a:t>
            </a:r>
            <a:r>
              <a:rPr kumimoji="0" lang="pt-PT" sz="1700" b="1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Trimestralmente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700" b="1" dirty="0">
                <a:solidFill>
                  <a:prstClr val="black"/>
                </a:solidFill>
                <a:latin typeface="Calibri" panose="020F0502020204030204"/>
              </a:rPr>
              <a:t>Os mecanismos identificados para este fim incluem:</a:t>
            </a:r>
            <a:endParaRPr kumimoji="0" lang="pt-PT" sz="17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orientações orçamentais emitidas pelo Tesouro Nacional deverão incluir requisitos de que o orçamento de cada instituição seja sensível ao género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propostas de orçamento devem demonstrar as dotações para o 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Empoderamento da Mulher e a Equidade de Género</a:t>
            </a:r>
            <a:r>
              <a:rPr kumimoji="0" lang="pt-P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(WEGE)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(NENHUMAS OFERTAS)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991350" algn="l"/>
              </a:tabLst>
              <a:defRPr/>
            </a:pP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Estimativas das Despesas Nacionais (</a:t>
            </a:r>
            <a:r>
              <a:rPr kumimoji="0" lang="pt-PT" sz="160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Estimates</a:t>
            </a:r>
            <a:r>
              <a:rPr kumimoji="0" lang="pt-PT" sz="16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National </a:t>
            </a:r>
            <a:r>
              <a:rPr kumimoji="0" lang="pt-PT" sz="160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Expenditure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ENE) e a Estimativa Ajustada das Despesas Nacionais (</a:t>
            </a:r>
            <a:r>
              <a:rPr kumimoji="0" lang="en-GB" sz="16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Adjusted Estimate of National Expenditure -</a:t>
            </a:r>
            <a:r>
              <a:rPr kumimoji="0" lang="en-GB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AENE) devem incluir secções sobre as afectações para o WEGE por rubrica/ acrescentar orientações para a desagregação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</a:t>
            </a:r>
            <a:r>
              <a:rPr lang="pt-PT" sz="1600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efinições são cruciais)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Cada rubrica deve conter os indicadores de género por programa (integrados e dirigidos)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 o indicador não existir a nível sectorial - indicador limitado)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lang="pt-PT" sz="1600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otações para intervenções prioritárias de WEGE a incluir na Declaração de Política Orçamental de Médio Prazo (MTBPS) e no Discurso do Orçamento Nacional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(consolidação fiscal)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género deve ser incluído na base de dados do Tesouro Nacional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 que fazer depois)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Tesouro deve emitir regulamentos sobre o género; e </a:t>
            </a:r>
            <a:r>
              <a:rPr kumimoji="0" lang="pt-PT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 que deverá ser incluído e como seria diferente do quadro)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 a serem emitidas aos Tesouros Provinciais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C96C24-065C-4B0D-9B2E-73EA8066C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06" t="22536" r="38728" b="5067"/>
          <a:stretch/>
        </p:blipFill>
        <p:spPr>
          <a:xfrm>
            <a:off x="1" y="1219438"/>
            <a:ext cx="1916738" cy="2585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B93327-9DCD-4985-873A-FDFAB489BDB8}"/>
              </a:ext>
            </a:extLst>
          </p:cNvPr>
          <p:cNvSpPr txBox="1"/>
          <p:nvPr/>
        </p:nvSpPr>
        <p:spPr>
          <a:xfrm>
            <a:off x="69682" y="4006238"/>
            <a:ext cx="1847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Recentemente  incluída a exigência de que 40 por cento das aquisições públicas devem  ser adjudicadas a mulheres</a:t>
            </a:r>
          </a:p>
        </p:txBody>
      </p:sp>
    </p:spTree>
    <p:extLst>
      <p:ext uri="{BB962C8B-B14F-4D97-AF65-F5344CB8AC3E}">
        <p14:creationId xmlns:p14="http://schemas.microsoft.com/office/powerpoint/2010/main" val="263106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BBDA-D763-4A8D-B763-4954CC01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Assistência</a:t>
            </a:r>
            <a:r>
              <a:rPr lang="en-ZA" dirty="0"/>
              <a:t> do FMI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EDACD-91A5-4C56-9626-8247D9596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57" t="20206" r="46602" b="5698"/>
          <a:stretch/>
        </p:blipFill>
        <p:spPr>
          <a:xfrm>
            <a:off x="6311590" y="3556175"/>
            <a:ext cx="2832410" cy="30206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B050A-61CF-4969-A55A-36B1A152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061A5-F2EB-4914-8722-8B06F85A7B1F}"/>
              </a:ext>
            </a:extLst>
          </p:cNvPr>
          <p:cNvSpPr txBox="1"/>
          <p:nvPr/>
        </p:nvSpPr>
        <p:spPr>
          <a:xfrm>
            <a:off x="320177" y="1144065"/>
            <a:ext cx="50212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O FMI realizou acções de formação em 2019 sobre os orçamento sensíveis ao género (OSG)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Em 2020, o Tesouro Nacional solicitou uma </a:t>
            </a:r>
            <a:r>
              <a:rPr lang="pt-PT" dirty="0" err="1"/>
              <a:t>acção</a:t>
            </a:r>
            <a:r>
              <a:rPr lang="pt-PT" dirty="0"/>
              <a:t> de formação para os colegas do Tesouro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Em Janeiro de 2021, foi realizada outra formação sobre o quadro de OSG do FMI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Surgiram questões sobre a lentidão da implementação de OSG na Africa do Sul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Os chefes do grupo orçamental concordaram que deveria ser promovido um </a:t>
            </a:r>
            <a:r>
              <a:rPr lang="pt-PT" i="1" dirty="0"/>
              <a:t>workshop</a:t>
            </a:r>
            <a:r>
              <a:rPr lang="pt-PT" dirty="0"/>
              <a:t> com os principais intervenientes sobre a reforma relativa à Orçamentação Sensível ao Género</a:t>
            </a:r>
          </a:p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E1628-8253-4954-ACC2-00DA7EF8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53" y="1329853"/>
            <a:ext cx="3603241" cy="21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4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07F5F-2326-4351-9399-CEA5DA7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Propósito</a:t>
            </a:r>
            <a:r>
              <a:rPr lang="en-ZA" dirty="0"/>
              <a:t> da </a:t>
            </a:r>
            <a:r>
              <a:rPr lang="en-ZA" dirty="0" err="1"/>
              <a:t>missão</a:t>
            </a:r>
            <a:r>
              <a:rPr lang="en-ZA" dirty="0"/>
              <a:t> DE OSG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7DD-944F-4BF0-9627-62AEFE08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/>
              <a:t>PROPÓSITO</a:t>
            </a:r>
          </a:p>
          <a:p>
            <a:r>
              <a:rPr lang="pt-PT" sz="2000" dirty="0"/>
              <a:t>A elaboração de um roteiro/plano de </a:t>
            </a:r>
            <a:r>
              <a:rPr lang="pt-PT" sz="2000" dirty="0" err="1"/>
              <a:t>acção</a:t>
            </a:r>
            <a:r>
              <a:rPr lang="pt-PT" sz="2000" dirty="0"/>
              <a:t> para a implementação de OSG pelo Tesouro Nacional 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b="1" dirty="0"/>
              <a:t>OBJECTIVOS</a:t>
            </a:r>
          </a:p>
          <a:p>
            <a:r>
              <a:rPr lang="pt-PT" sz="2000" dirty="0"/>
              <a:t>Chegar a um consenso sobre o conceito de OSG</a:t>
            </a:r>
          </a:p>
          <a:p>
            <a:r>
              <a:rPr lang="pt-PT" sz="2000" dirty="0">
                <a:solidFill>
                  <a:prstClr val="black"/>
                </a:solidFill>
              </a:rPr>
              <a:t>Recolher dados sobre os progressos realizados até à data
</a:t>
            </a:r>
            <a:r>
              <a:rPr lang="pt-PT" sz="2000" dirty="0"/>
              <a:t>Identificar as lacunas que contribuem para a implementação lenta do GRPBMEA</a:t>
            </a:r>
          </a:p>
          <a:p>
            <a:r>
              <a:rPr lang="pt-PT" sz="2000" dirty="0"/>
              <a:t>Avaliar a prontidão do governo para a implementação no que diz respeito ao OSG 
Conhecer iniciativas susceptíveis de apoiar a implementação do GRPBMEA</a:t>
            </a:r>
          </a:p>
          <a:p>
            <a:pPr marL="0" indent="0">
              <a:buNone/>
            </a:pPr>
            <a:endParaRPr lang="pt-PT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8C8D3-99B4-4AD0-8A80-B120D5DB6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42256</TotalTime>
  <Words>1076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MISSÃO DE OSG: PONTO DE SITUAÇÃO RELATIVO À IMPLEMENTAÇÃO</vt:lpstr>
      <vt:lpstr>ESTRUTURA</vt:lpstr>
      <vt:lpstr>historIAL</vt:lpstr>
      <vt:lpstr>ANTECEDENTES</vt:lpstr>
      <vt:lpstr>RESPOSTA DO TESOURO NACIONAL AO QUADRO GRPBMEA</vt:lpstr>
      <vt:lpstr>DADOS RECOLHIDOS – Género</vt:lpstr>
      <vt:lpstr>Obrigações de reporte</vt:lpstr>
      <vt:lpstr>Assistência do FMI</vt:lpstr>
      <vt:lpstr>Propósito da missão DE OSG</vt:lpstr>
      <vt:lpstr>Ensinamentos obtidos</vt:lpstr>
      <vt:lpstr>Perguntas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</cp:lastModifiedBy>
  <cp:revision>61</cp:revision>
  <dcterms:created xsi:type="dcterms:W3CDTF">2020-04-24T06:12:55Z</dcterms:created>
  <dcterms:modified xsi:type="dcterms:W3CDTF">2021-06-23T13:16:41Z</dcterms:modified>
</cp:coreProperties>
</file>