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672" r:id="rId5"/>
  </p:sldMasterIdLst>
  <p:notesMasterIdLst>
    <p:notesMasterId r:id="rId20"/>
  </p:notesMasterIdLst>
  <p:sldIdLst>
    <p:sldId id="349" r:id="rId6"/>
    <p:sldId id="346" r:id="rId7"/>
    <p:sldId id="348" r:id="rId8"/>
    <p:sldId id="350" r:id="rId9"/>
    <p:sldId id="338" r:id="rId10"/>
    <p:sldId id="296" r:id="rId11"/>
    <p:sldId id="335" r:id="rId12"/>
    <p:sldId id="355" r:id="rId13"/>
    <p:sldId id="312" r:id="rId14"/>
    <p:sldId id="316" r:id="rId15"/>
    <p:sldId id="333" r:id="rId16"/>
    <p:sldId id="318" r:id="rId17"/>
    <p:sldId id="327"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ack" initials="HS" lastIdx="6" clrIdx="0">
    <p:extLst>
      <p:ext uri="{19B8F6BF-5375-455C-9EA6-DF929625EA0E}">
        <p15:presenceInfo xmlns:p15="http://schemas.microsoft.com/office/powerpoint/2012/main" userId="Hannah Sack" providerId="None"/>
      </p:ext>
    </p:extLst>
  </p:cmAuthor>
  <p:cmAuthor id="2" name="AF Folscher" initials="AF" lastIdx="2" clrIdx="1">
    <p:extLst>
      <p:ext uri="{19B8F6BF-5375-455C-9EA6-DF929625EA0E}">
        <p15:presenceInfo xmlns:p15="http://schemas.microsoft.com/office/powerpoint/2012/main" userId="d4752f981b8c07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A"/>
    <a:srgbClr val="FDCDC7"/>
    <a:srgbClr val="E06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06AD8-E233-2E4A-96BF-3EC857E72C0D}" v="228" dt="2021-06-10T20:11:51.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9" autoAdjust="0"/>
    <p:restoredTop sz="87957"/>
  </p:normalViewPr>
  <p:slideViewPr>
    <p:cSldViewPr snapToGrid="0">
      <p:cViewPr>
        <p:scale>
          <a:sx n="48" d="100"/>
          <a:sy n="48" d="100"/>
        </p:scale>
        <p:origin x="1040" y="30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046F2-85B7-4D42-81B1-B2FAB4047E8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3748986-92ED-0743-8E2F-8615A3432DA8}">
      <dgm:prSet phldrT="[Text]" custT="1"/>
      <dgm:spPr/>
      <dgm:t>
        <a:bodyPr/>
        <a:lstStyle/>
        <a:p>
          <a:r>
            <a:rPr lang="en-US" sz="1600" dirty="0"/>
            <a:t>Design</a:t>
          </a:r>
        </a:p>
      </dgm:t>
    </dgm:pt>
    <dgm:pt modelId="{7B3D43C9-4E05-A045-BDF8-95433D77F98B}" type="parTrans" cxnId="{4001BC69-23D2-1C48-AAE5-B4E7C7D38D2B}">
      <dgm:prSet/>
      <dgm:spPr/>
      <dgm:t>
        <a:bodyPr/>
        <a:lstStyle/>
        <a:p>
          <a:endParaRPr lang="en-US"/>
        </a:p>
      </dgm:t>
    </dgm:pt>
    <dgm:pt modelId="{76B1E1D4-5FF1-7343-AC21-A9587CD4EA8E}" type="sibTrans" cxnId="{4001BC69-23D2-1C48-AAE5-B4E7C7D38D2B}">
      <dgm:prSet/>
      <dgm:spPr/>
      <dgm:t>
        <a:bodyPr/>
        <a:lstStyle/>
        <a:p>
          <a:endParaRPr lang="en-US"/>
        </a:p>
      </dgm:t>
    </dgm:pt>
    <dgm:pt modelId="{5E3FF0AC-C50C-A846-8B65-BF2CC5970CF4}">
      <dgm:prSet phldrT="[Text]" custT="1"/>
      <dgm:spPr/>
      <dgm:t>
        <a:bodyPr/>
        <a:lstStyle/>
        <a:p>
          <a:r>
            <a:rPr lang="en-US" sz="1400" dirty="0"/>
            <a:t>Consultation (from October 2020)</a:t>
          </a:r>
        </a:p>
      </dgm:t>
    </dgm:pt>
    <dgm:pt modelId="{E5833B63-0BBF-FE48-B726-CB7D9044CFBF}" type="parTrans" cxnId="{064578D1-47EF-3F4D-9D7D-13CD89268481}">
      <dgm:prSet/>
      <dgm:spPr/>
      <dgm:t>
        <a:bodyPr/>
        <a:lstStyle/>
        <a:p>
          <a:endParaRPr lang="en-US"/>
        </a:p>
      </dgm:t>
    </dgm:pt>
    <dgm:pt modelId="{5E1BFA46-674F-4B40-9B9B-10B67DE5AC35}" type="sibTrans" cxnId="{064578D1-47EF-3F4D-9D7D-13CD89268481}">
      <dgm:prSet/>
      <dgm:spPr/>
      <dgm:t>
        <a:bodyPr/>
        <a:lstStyle/>
        <a:p>
          <a:endParaRPr lang="en-US"/>
        </a:p>
      </dgm:t>
    </dgm:pt>
    <dgm:pt modelId="{3F49A7C2-EB20-5843-8964-68B42111C279}">
      <dgm:prSet phldrT="[Text]" custT="1"/>
      <dgm:spPr/>
      <dgm:t>
        <a:bodyPr/>
        <a:lstStyle/>
        <a:p>
          <a:r>
            <a:rPr lang="en-US" sz="1400" dirty="0"/>
            <a:t>Material development</a:t>
          </a:r>
        </a:p>
      </dgm:t>
    </dgm:pt>
    <dgm:pt modelId="{5B9D5F21-66DA-CC4F-A0BB-2B49F8B99EB8}" type="parTrans" cxnId="{CAEF100B-8868-D042-B40C-2D510529ED5C}">
      <dgm:prSet/>
      <dgm:spPr/>
      <dgm:t>
        <a:bodyPr/>
        <a:lstStyle/>
        <a:p>
          <a:endParaRPr lang="en-US"/>
        </a:p>
      </dgm:t>
    </dgm:pt>
    <dgm:pt modelId="{66CB563B-0089-8E49-8930-6AEC9BA2A01C}" type="sibTrans" cxnId="{CAEF100B-8868-D042-B40C-2D510529ED5C}">
      <dgm:prSet/>
      <dgm:spPr/>
      <dgm:t>
        <a:bodyPr/>
        <a:lstStyle/>
        <a:p>
          <a:endParaRPr lang="en-US"/>
        </a:p>
      </dgm:t>
    </dgm:pt>
    <dgm:pt modelId="{2AD45854-CBCF-F643-9B8C-B3F5DE20D1E9}">
      <dgm:prSet phldrT="[Text]" custT="1"/>
      <dgm:spPr/>
      <dgm:t>
        <a:bodyPr/>
        <a:lstStyle/>
        <a:p>
          <a:r>
            <a:rPr lang="en-US" sz="1600" dirty="0"/>
            <a:t>Capacity needs assessments</a:t>
          </a:r>
        </a:p>
      </dgm:t>
    </dgm:pt>
    <dgm:pt modelId="{6859F2E4-7A5A-914A-94BE-516BCE3BC227}" type="parTrans" cxnId="{EC7F60E3-1292-574C-AA58-505202DD35D9}">
      <dgm:prSet/>
      <dgm:spPr/>
      <dgm:t>
        <a:bodyPr/>
        <a:lstStyle/>
        <a:p>
          <a:endParaRPr lang="en-US"/>
        </a:p>
      </dgm:t>
    </dgm:pt>
    <dgm:pt modelId="{4E331A89-052B-FF4B-8F2B-B11EB3CCA784}" type="sibTrans" cxnId="{EC7F60E3-1292-574C-AA58-505202DD35D9}">
      <dgm:prSet/>
      <dgm:spPr/>
      <dgm:t>
        <a:bodyPr/>
        <a:lstStyle/>
        <a:p>
          <a:endParaRPr lang="en-US"/>
        </a:p>
      </dgm:t>
    </dgm:pt>
    <dgm:pt modelId="{73E34D43-0EBD-5240-8E6F-6D25EFB977B4}">
      <dgm:prSet phldrT="[Text]" custT="1"/>
      <dgm:spPr/>
      <dgm:t>
        <a:bodyPr/>
        <a:lstStyle/>
        <a:p>
          <a:r>
            <a:rPr lang="en-US" sz="1400" dirty="0"/>
            <a:t>Consultation &amp; awareness </a:t>
          </a:r>
          <a:r>
            <a:rPr lang="en-US" sz="1600" dirty="0"/>
            <a:t>raising</a:t>
          </a:r>
          <a:r>
            <a:rPr lang="en-US" sz="1400" dirty="0"/>
            <a:t> workshops</a:t>
          </a:r>
        </a:p>
      </dgm:t>
    </dgm:pt>
    <dgm:pt modelId="{BBF7F54B-3AE3-394A-8EC6-1BD1EDF8BFBC}" type="parTrans" cxnId="{BD8B9080-9FB8-0C47-856B-C629ADE7021B}">
      <dgm:prSet/>
      <dgm:spPr/>
      <dgm:t>
        <a:bodyPr/>
        <a:lstStyle/>
        <a:p>
          <a:endParaRPr lang="en-US"/>
        </a:p>
      </dgm:t>
    </dgm:pt>
    <dgm:pt modelId="{2DE657CB-03BE-7549-8266-60CF9CA9A58A}" type="sibTrans" cxnId="{BD8B9080-9FB8-0C47-856B-C629ADE7021B}">
      <dgm:prSet/>
      <dgm:spPr/>
      <dgm:t>
        <a:bodyPr/>
        <a:lstStyle/>
        <a:p>
          <a:endParaRPr lang="en-US"/>
        </a:p>
      </dgm:t>
    </dgm:pt>
    <dgm:pt modelId="{997455FB-14D4-FC4F-8CDA-26C44E0CA664}">
      <dgm:prSet phldrT="[Text]" custT="1"/>
      <dgm:spPr/>
      <dgm:t>
        <a:bodyPr/>
        <a:lstStyle/>
        <a:p>
          <a:r>
            <a:rPr lang="en-US" sz="1400" b="0" dirty="0" err="1"/>
            <a:t>Synthesise</a:t>
          </a:r>
          <a:r>
            <a:rPr lang="en-US" sz="1400" b="0" dirty="0"/>
            <a:t> all information for Roll-out Action plan</a:t>
          </a:r>
        </a:p>
      </dgm:t>
    </dgm:pt>
    <dgm:pt modelId="{75F23BF1-EB55-AF4B-BD11-05854E736B49}" type="parTrans" cxnId="{020C5532-C72D-FF4A-97E7-26911B8BE086}">
      <dgm:prSet/>
      <dgm:spPr/>
      <dgm:t>
        <a:bodyPr/>
        <a:lstStyle/>
        <a:p>
          <a:endParaRPr lang="en-US"/>
        </a:p>
      </dgm:t>
    </dgm:pt>
    <dgm:pt modelId="{634BB201-F800-9E49-AE89-C6D999DC7F26}" type="sibTrans" cxnId="{020C5532-C72D-FF4A-97E7-26911B8BE086}">
      <dgm:prSet/>
      <dgm:spPr/>
      <dgm:t>
        <a:bodyPr/>
        <a:lstStyle/>
        <a:p>
          <a:endParaRPr lang="en-US"/>
        </a:p>
      </dgm:t>
    </dgm:pt>
    <dgm:pt modelId="{FFCBE857-0925-A64D-8E8C-F95636A364D2}">
      <dgm:prSet phldrT="[Text]"/>
      <dgm:spPr/>
      <dgm:t>
        <a:bodyPr/>
        <a:lstStyle/>
        <a:p>
          <a:r>
            <a:rPr lang="en-US" dirty="0"/>
            <a:t>Piloting`</a:t>
          </a:r>
        </a:p>
      </dgm:t>
    </dgm:pt>
    <dgm:pt modelId="{CF170588-D7DE-2948-8CC0-265C27CE962D}" type="parTrans" cxnId="{06A94C62-665D-AA46-9758-3062F85F412A}">
      <dgm:prSet/>
      <dgm:spPr/>
      <dgm:t>
        <a:bodyPr/>
        <a:lstStyle/>
        <a:p>
          <a:endParaRPr lang="en-US"/>
        </a:p>
      </dgm:t>
    </dgm:pt>
    <dgm:pt modelId="{24A271A2-8D98-F145-9301-56FC0AAA1FA9}" type="sibTrans" cxnId="{06A94C62-665D-AA46-9758-3062F85F412A}">
      <dgm:prSet/>
      <dgm:spPr/>
      <dgm:t>
        <a:bodyPr/>
        <a:lstStyle/>
        <a:p>
          <a:endParaRPr lang="en-US"/>
        </a:p>
      </dgm:t>
    </dgm:pt>
    <dgm:pt modelId="{0F4B077B-FB6E-CB4D-AA07-2F06A7C82F32}">
      <dgm:prSet phldrT="[Text]" custT="1"/>
      <dgm:spPr/>
      <dgm:t>
        <a:bodyPr/>
        <a:lstStyle/>
        <a:p>
          <a:r>
            <a:rPr lang="en-US" sz="1400" dirty="0"/>
            <a:t>Review</a:t>
          </a:r>
        </a:p>
      </dgm:t>
    </dgm:pt>
    <dgm:pt modelId="{B6274633-8A4B-EC4D-A2D2-72861F538A66}" type="parTrans" cxnId="{568AFD3A-A8B6-C84A-B0F3-BC4CD23DB735}">
      <dgm:prSet/>
      <dgm:spPr/>
      <dgm:t>
        <a:bodyPr/>
        <a:lstStyle/>
        <a:p>
          <a:endParaRPr lang="en-US"/>
        </a:p>
      </dgm:t>
    </dgm:pt>
    <dgm:pt modelId="{2A4B9982-FE9C-184F-AFD2-F5CA07CDDC42}" type="sibTrans" cxnId="{568AFD3A-A8B6-C84A-B0F3-BC4CD23DB735}">
      <dgm:prSet/>
      <dgm:spPr/>
      <dgm:t>
        <a:bodyPr/>
        <a:lstStyle/>
        <a:p>
          <a:endParaRPr lang="en-US"/>
        </a:p>
      </dgm:t>
    </dgm:pt>
    <dgm:pt modelId="{1EFF6B34-6748-1D4E-8B76-FD2C3A613405}">
      <dgm:prSet phldrT="[Text]" custT="1"/>
      <dgm:spPr/>
      <dgm:t>
        <a:bodyPr/>
        <a:lstStyle/>
        <a:p>
          <a:r>
            <a:rPr lang="en-US" sz="1400" dirty="0"/>
            <a:t>Raise awareness</a:t>
          </a:r>
        </a:p>
      </dgm:t>
    </dgm:pt>
    <dgm:pt modelId="{B212586F-16D5-5B48-AF9B-2A79AF21ADA0}" type="parTrans" cxnId="{479B08AC-3927-F949-8A86-6B23BB642AB4}">
      <dgm:prSet/>
      <dgm:spPr/>
      <dgm:t>
        <a:bodyPr/>
        <a:lstStyle/>
        <a:p>
          <a:endParaRPr lang="en-US"/>
        </a:p>
      </dgm:t>
    </dgm:pt>
    <dgm:pt modelId="{8B2DAF2B-629E-7848-80B2-F60408748F19}" type="sibTrans" cxnId="{479B08AC-3927-F949-8A86-6B23BB642AB4}">
      <dgm:prSet/>
      <dgm:spPr/>
      <dgm:t>
        <a:bodyPr/>
        <a:lstStyle/>
        <a:p>
          <a:endParaRPr lang="en-US"/>
        </a:p>
      </dgm:t>
    </dgm:pt>
    <dgm:pt modelId="{A970A166-B5A9-AE41-830F-E9E3494A1F34}">
      <dgm:prSet phldrT="[Text]" custT="1"/>
      <dgm:spPr/>
      <dgm:t>
        <a:bodyPr/>
        <a:lstStyle/>
        <a:p>
          <a:r>
            <a:rPr lang="en-US" sz="1400" dirty="0"/>
            <a:t>Consult on likely costs and benefits of CBT</a:t>
          </a:r>
        </a:p>
      </dgm:t>
    </dgm:pt>
    <dgm:pt modelId="{A07BCC23-7469-2749-913A-F45CDC1F449F}" type="parTrans" cxnId="{3A97A3AD-7DF5-B64A-8B86-9E44254994B6}">
      <dgm:prSet/>
      <dgm:spPr/>
      <dgm:t>
        <a:bodyPr/>
        <a:lstStyle/>
        <a:p>
          <a:endParaRPr lang="en-US"/>
        </a:p>
      </dgm:t>
    </dgm:pt>
    <dgm:pt modelId="{CFCF98BD-E751-8F45-ACB2-A88B459FA072}" type="sibTrans" cxnId="{3A97A3AD-7DF5-B64A-8B86-9E44254994B6}">
      <dgm:prSet/>
      <dgm:spPr/>
      <dgm:t>
        <a:bodyPr/>
        <a:lstStyle/>
        <a:p>
          <a:endParaRPr lang="en-US"/>
        </a:p>
      </dgm:t>
    </dgm:pt>
    <dgm:pt modelId="{7BB0EAA7-51FE-D94C-8997-26754A8F9A61}">
      <dgm:prSet phldrT="[Text]" custT="1"/>
      <dgm:spPr/>
      <dgm:t>
        <a:bodyPr/>
        <a:lstStyle/>
        <a:p>
          <a:r>
            <a:rPr lang="en-US" sz="1400" dirty="0"/>
            <a:t>10 pilot sites</a:t>
          </a:r>
        </a:p>
      </dgm:t>
    </dgm:pt>
    <dgm:pt modelId="{644BDDCF-511D-CA4C-A973-1E2026B03AD9}" type="parTrans" cxnId="{1261CE7A-5882-0D4E-AC12-7FC7516DDA88}">
      <dgm:prSet/>
      <dgm:spPr/>
      <dgm:t>
        <a:bodyPr/>
        <a:lstStyle/>
        <a:p>
          <a:endParaRPr lang="en-US"/>
        </a:p>
      </dgm:t>
    </dgm:pt>
    <dgm:pt modelId="{8ED93A23-F4EE-6847-9F8E-401BC1EBA12B}" type="sibTrans" cxnId="{1261CE7A-5882-0D4E-AC12-7FC7516DDA88}">
      <dgm:prSet/>
      <dgm:spPr/>
      <dgm:t>
        <a:bodyPr/>
        <a:lstStyle/>
        <a:p>
          <a:endParaRPr lang="en-US"/>
        </a:p>
      </dgm:t>
    </dgm:pt>
    <dgm:pt modelId="{2191B741-D423-FD44-A642-BF221663966D}">
      <dgm:prSet phldrT="[Text]" custT="1"/>
      <dgm:spPr/>
      <dgm:t>
        <a:bodyPr/>
        <a:lstStyle/>
        <a:p>
          <a:r>
            <a:rPr lang="en-US" sz="1400" dirty="0"/>
            <a:t>4 sectors</a:t>
          </a:r>
        </a:p>
      </dgm:t>
    </dgm:pt>
    <dgm:pt modelId="{F335B3CE-CA53-2D4E-A09C-B2FDF4599C4E}" type="parTrans" cxnId="{D5D58184-D122-8C45-AD0E-2CEB4A5ED8D0}">
      <dgm:prSet/>
      <dgm:spPr/>
      <dgm:t>
        <a:bodyPr/>
        <a:lstStyle/>
        <a:p>
          <a:endParaRPr lang="en-US"/>
        </a:p>
      </dgm:t>
    </dgm:pt>
    <dgm:pt modelId="{BA63409D-9C83-3E49-A85D-909396CDC9A7}" type="sibTrans" cxnId="{D5D58184-D122-8C45-AD0E-2CEB4A5ED8D0}">
      <dgm:prSet/>
      <dgm:spPr/>
      <dgm:t>
        <a:bodyPr/>
        <a:lstStyle/>
        <a:p>
          <a:endParaRPr lang="en-US"/>
        </a:p>
      </dgm:t>
    </dgm:pt>
    <dgm:pt modelId="{814D8373-CB48-0545-A70C-38BA71551711}">
      <dgm:prSet phldrT="[Text]" custT="1"/>
      <dgm:spPr/>
      <dgm:t>
        <a:bodyPr/>
        <a:lstStyle/>
        <a:p>
          <a:r>
            <a:rPr lang="en-US" sz="1400" dirty="0"/>
            <a:t>Nat, Prov, Gov</a:t>
          </a:r>
        </a:p>
      </dgm:t>
    </dgm:pt>
    <dgm:pt modelId="{8D3A0DCF-C6E6-E149-9A3B-37FD3A58DC18}" type="parTrans" cxnId="{C2706644-2DB5-CD47-B74E-5A2D786F34D2}">
      <dgm:prSet/>
      <dgm:spPr/>
      <dgm:t>
        <a:bodyPr/>
        <a:lstStyle/>
        <a:p>
          <a:endParaRPr lang="en-US"/>
        </a:p>
      </dgm:t>
    </dgm:pt>
    <dgm:pt modelId="{D4A76BDD-45B5-3346-AB91-D4E786E99340}" type="sibTrans" cxnId="{C2706644-2DB5-CD47-B74E-5A2D786F34D2}">
      <dgm:prSet/>
      <dgm:spPr/>
      <dgm:t>
        <a:bodyPr/>
        <a:lstStyle/>
        <a:p>
          <a:endParaRPr lang="en-US"/>
        </a:p>
      </dgm:t>
    </dgm:pt>
    <dgm:pt modelId="{547F531B-B737-AF40-963A-B62F19C67757}">
      <dgm:prSet phldrT="[Text]" custT="1"/>
      <dgm:spPr/>
      <dgm:t>
        <a:bodyPr/>
        <a:lstStyle/>
        <a:p>
          <a:r>
            <a:rPr lang="en-US" sz="1400" b="0" dirty="0"/>
            <a:t>Governance recommendations</a:t>
          </a:r>
        </a:p>
      </dgm:t>
    </dgm:pt>
    <dgm:pt modelId="{F9BF8A11-8C27-1D45-B7C3-0450EF62B713}" type="parTrans" cxnId="{E42E3966-E418-6342-8EB7-782FF00E7E75}">
      <dgm:prSet/>
      <dgm:spPr/>
      <dgm:t>
        <a:bodyPr/>
        <a:lstStyle/>
        <a:p>
          <a:endParaRPr lang="en-US"/>
        </a:p>
      </dgm:t>
    </dgm:pt>
    <dgm:pt modelId="{A4EAB021-7148-1242-B2CC-59D4C8BDAC37}" type="sibTrans" cxnId="{E42E3966-E418-6342-8EB7-782FF00E7E75}">
      <dgm:prSet/>
      <dgm:spPr/>
      <dgm:t>
        <a:bodyPr/>
        <a:lstStyle/>
        <a:p>
          <a:endParaRPr lang="en-US"/>
        </a:p>
      </dgm:t>
    </dgm:pt>
    <dgm:pt modelId="{A41E7B62-5583-0545-9423-C0062B797023}">
      <dgm:prSet custT="1"/>
      <dgm:spPr/>
      <dgm:t>
        <a:bodyPr/>
        <a:lstStyle/>
        <a:p>
          <a:r>
            <a:rPr lang="en-US" sz="1400" dirty="0"/>
            <a:t>For pilots</a:t>
          </a:r>
        </a:p>
      </dgm:t>
    </dgm:pt>
    <dgm:pt modelId="{9EEED4F9-2C03-564F-A8F9-4F0F1EE55E33}" type="sibTrans" cxnId="{C9B27FB3-72D1-954E-8A50-ECC97040425D}">
      <dgm:prSet/>
      <dgm:spPr/>
      <dgm:t>
        <a:bodyPr/>
        <a:lstStyle/>
        <a:p>
          <a:endParaRPr lang="en-US"/>
        </a:p>
      </dgm:t>
    </dgm:pt>
    <dgm:pt modelId="{1B95397F-2552-C74D-96D6-D354F3D384DA}" type="parTrans" cxnId="{C9B27FB3-72D1-954E-8A50-ECC97040425D}">
      <dgm:prSet/>
      <dgm:spPr/>
      <dgm:t>
        <a:bodyPr/>
        <a:lstStyle/>
        <a:p>
          <a:endParaRPr lang="en-US"/>
        </a:p>
      </dgm:t>
    </dgm:pt>
    <dgm:pt modelId="{697F473D-D1E5-024A-BD5A-50359ED13E1E}">
      <dgm:prSet custT="1"/>
      <dgm:spPr/>
      <dgm:t>
        <a:bodyPr/>
        <a:lstStyle/>
        <a:p>
          <a:r>
            <a:rPr lang="en-US" sz="1400" dirty="0"/>
            <a:t>2</a:t>
          </a:r>
          <a:r>
            <a:rPr lang="en-US" sz="1400" baseline="30000" dirty="0"/>
            <a:t>nd</a:t>
          </a:r>
          <a:r>
            <a:rPr lang="en-US" sz="1400" dirty="0"/>
            <a:t> phase broader, post pilots</a:t>
          </a:r>
        </a:p>
      </dgm:t>
    </dgm:pt>
    <dgm:pt modelId="{AAE5FC92-1AA0-C84B-9418-F064315E8E67}" type="sibTrans" cxnId="{A6725600-2194-364B-9FAD-00E9E20B97FB}">
      <dgm:prSet/>
      <dgm:spPr/>
      <dgm:t>
        <a:bodyPr/>
        <a:lstStyle/>
        <a:p>
          <a:endParaRPr lang="en-US"/>
        </a:p>
      </dgm:t>
    </dgm:pt>
    <dgm:pt modelId="{565F8741-243C-4D43-9900-77104032F6F4}" type="parTrans" cxnId="{A6725600-2194-364B-9FAD-00E9E20B97FB}">
      <dgm:prSet/>
      <dgm:spPr/>
      <dgm:t>
        <a:bodyPr/>
        <a:lstStyle/>
        <a:p>
          <a:endParaRPr lang="en-US"/>
        </a:p>
      </dgm:t>
    </dgm:pt>
    <dgm:pt modelId="{280DC5CA-4B4A-E244-8AF2-5F8D204571BB}">
      <dgm:prSet phldrT="[Text]" custT="1"/>
      <dgm:spPr/>
      <dgm:t>
        <a:bodyPr/>
        <a:lstStyle/>
        <a:p>
          <a:r>
            <a:rPr lang="en-US" sz="1400" dirty="0"/>
            <a:t>Main design parameters</a:t>
          </a:r>
        </a:p>
      </dgm:t>
    </dgm:pt>
    <dgm:pt modelId="{8CFEA1C0-3169-4747-B0D9-6DA62DC379F4}" type="parTrans" cxnId="{8C226432-FA8C-6941-845C-AB996F966373}">
      <dgm:prSet/>
      <dgm:spPr/>
      <dgm:t>
        <a:bodyPr/>
        <a:lstStyle/>
        <a:p>
          <a:endParaRPr lang="en-GB"/>
        </a:p>
      </dgm:t>
    </dgm:pt>
    <dgm:pt modelId="{6EDA4538-BDE2-6442-A6B8-C3063717C1D3}" type="sibTrans" cxnId="{8C226432-FA8C-6941-845C-AB996F966373}">
      <dgm:prSet/>
      <dgm:spPr/>
      <dgm:t>
        <a:bodyPr/>
        <a:lstStyle/>
        <a:p>
          <a:endParaRPr lang="en-GB"/>
        </a:p>
      </dgm:t>
    </dgm:pt>
    <dgm:pt modelId="{9895DC76-18CE-8843-AF84-DEDFEEE320BF}" type="pres">
      <dgm:prSet presAssocID="{E3A046F2-85B7-4D42-81B1-B2FAB4047E82}" presName="Name0" presStyleCnt="0">
        <dgm:presLayoutVars>
          <dgm:dir/>
          <dgm:animLvl val="lvl"/>
          <dgm:resizeHandles/>
        </dgm:presLayoutVars>
      </dgm:prSet>
      <dgm:spPr/>
      <dgm:t>
        <a:bodyPr/>
        <a:lstStyle/>
        <a:p>
          <a:endParaRPr lang="en-US"/>
        </a:p>
      </dgm:t>
    </dgm:pt>
    <dgm:pt modelId="{ED305CCD-18B5-DA4D-A822-9EBE1CCF0F0E}" type="pres">
      <dgm:prSet presAssocID="{F3748986-92ED-0743-8E2F-8615A3432DA8}" presName="linNode" presStyleCnt="0"/>
      <dgm:spPr/>
    </dgm:pt>
    <dgm:pt modelId="{BF8248EF-8F84-D748-B37E-6EC8171BCA0F}" type="pres">
      <dgm:prSet presAssocID="{F3748986-92ED-0743-8E2F-8615A3432DA8}" presName="parentShp" presStyleLbl="node1" presStyleIdx="0" presStyleCnt="5" custScaleX="18126" custLinFactNeighborX="-49585" custLinFactNeighborY="-3861">
        <dgm:presLayoutVars>
          <dgm:bulletEnabled val="1"/>
        </dgm:presLayoutVars>
      </dgm:prSet>
      <dgm:spPr/>
      <dgm:t>
        <a:bodyPr/>
        <a:lstStyle/>
        <a:p>
          <a:endParaRPr lang="en-US"/>
        </a:p>
      </dgm:t>
    </dgm:pt>
    <dgm:pt modelId="{30DD2B27-76F4-7146-B3B8-57F0A55A2FBF}" type="pres">
      <dgm:prSet presAssocID="{F3748986-92ED-0743-8E2F-8615A3432DA8}" presName="childShp" presStyleLbl="bgAccFollowNode1" presStyleIdx="0" presStyleCnt="5" custScaleX="58478" custLinFactNeighborX="-71094" custLinFactNeighborY="5369">
        <dgm:presLayoutVars>
          <dgm:bulletEnabled val="1"/>
        </dgm:presLayoutVars>
      </dgm:prSet>
      <dgm:spPr/>
      <dgm:t>
        <a:bodyPr/>
        <a:lstStyle/>
        <a:p>
          <a:endParaRPr lang="en-US"/>
        </a:p>
      </dgm:t>
    </dgm:pt>
    <dgm:pt modelId="{4D9F999F-CD26-EB45-90A1-AC9A904FC41C}" type="pres">
      <dgm:prSet presAssocID="{76B1E1D4-5FF1-7343-AC21-A9587CD4EA8E}" presName="spacing" presStyleCnt="0"/>
      <dgm:spPr/>
    </dgm:pt>
    <dgm:pt modelId="{6DC3A33B-B0C0-8A44-AF91-70631632A26E}" type="pres">
      <dgm:prSet presAssocID="{2AD45854-CBCF-F643-9B8C-B3F5DE20D1E9}" presName="linNode" presStyleCnt="0"/>
      <dgm:spPr/>
    </dgm:pt>
    <dgm:pt modelId="{19CA2C2C-893F-E842-A7DE-0E0FCE2AC3F5}" type="pres">
      <dgm:prSet presAssocID="{2AD45854-CBCF-F643-9B8C-B3F5DE20D1E9}" presName="parentShp" presStyleLbl="node1" presStyleIdx="1" presStyleCnt="5" custScaleX="45162" custLinFactNeighborX="-3079" custLinFactNeighborY="-15452">
        <dgm:presLayoutVars>
          <dgm:bulletEnabled val="1"/>
        </dgm:presLayoutVars>
      </dgm:prSet>
      <dgm:spPr/>
      <dgm:t>
        <a:bodyPr/>
        <a:lstStyle/>
        <a:p>
          <a:endParaRPr lang="en-US"/>
        </a:p>
      </dgm:t>
    </dgm:pt>
    <dgm:pt modelId="{CAF1BB58-0D12-B848-A296-B2D962E48758}" type="pres">
      <dgm:prSet presAssocID="{2AD45854-CBCF-F643-9B8C-B3F5DE20D1E9}" presName="childShp" presStyleLbl="bgAccFollowNode1" presStyleIdx="1" presStyleCnt="5" custScaleX="48954" custLinFactNeighborX="-5125" custLinFactNeighborY="-15896">
        <dgm:presLayoutVars>
          <dgm:bulletEnabled val="1"/>
        </dgm:presLayoutVars>
      </dgm:prSet>
      <dgm:spPr/>
      <dgm:t>
        <a:bodyPr/>
        <a:lstStyle/>
        <a:p>
          <a:endParaRPr lang="en-US"/>
        </a:p>
      </dgm:t>
    </dgm:pt>
    <dgm:pt modelId="{31876892-1F43-3748-8165-4A2D0003D788}" type="pres">
      <dgm:prSet presAssocID="{4E331A89-052B-FF4B-8F2B-B11EB3CCA784}" presName="spacing" presStyleCnt="0"/>
      <dgm:spPr/>
    </dgm:pt>
    <dgm:pt modelId="{9E77C52A-D277-D443-9BB4-3D23AB733C32}" type="pres">
      <dgm:prSet presAssocID="{73E34D43-0EBD-5240-8E6F-6D25EFB977B4}" presName="linNode" presStyleCnt="0"/>
      <dgm:spPr/>
    </dgm:pt>
    <dgm:pt modelId="{54391167-A2B0-6049-805B-576A35A92A64}" type="pres">
      <dgm:prSet presAssocID="{73E34D43-0EBD-5240-8E6F-6D25EFB977B4}" presName="parentShp" presStyleLbl="node1" presStyleIdx="2" presStyleCnt="5" custScaleX="44505" custLinFactNeighborX="-1172" custLinFactNeighborY="-18310">
        <dgm:presLayoutVars>
          <dgm:bulletEnabled val="1"/>
        </dgm:presLayoutVars>
      </dgm:prSet>
      <dgm:spPr/>
      <dgm:t>
        <a:bodyPr/>
        <a:lstStyle/>
        <a:p>
          <a:endParaRPr lang="en-US"/>
        </a:p>
      </dgm:t>
    </dgm:pt>
    <dgm:pt modelId="{774C883A-BB89-2046-B0AD-6528E3E60936}" type="pres">
      <dgm:prSet presAssocID="{73E34D43-0EBD-5240-8E6F-6D25EFB977B4}" presName="childShp" presStyleLbl="bgAccFollowNode1" presStyleIdx="2" presStyleCnt="5" custScaleX="52584" custScaleY="90119" custLinFactNeighborX="-2074" custLinFactNeighborY="-28552">
        <dgm:presLayoutVars>
          <dgm:bulletEnabled val="1"/>
        </dgm:presLayoutVars>
      </dgm:prSet>
      <dgm:spPr/>
      <dgm:t>
        <a:bodyPr/>
        <a:lstStyle/>
        <a:p>
          <a:endParaRPr lang="en-US"/>
        </a:p>
      </dgm:t>
    </dgm:pt>
    <dgm:pt modelId="{13CD339F-7088-854B-8B9A-EF942487781A}" type="pres">
      <dgm:prSet presAssocID="{2DE657CB-03BE-7549-8266-60CF9CA9A58A}" presName="spacing" presStyleCnt="0"/>
      <dgm:spPr/>
    </dgm:pt>
    <dgm:pt modelId="{0EC07BC0-3AD4-824A-B558-228BED5A7A3F}" type="pres">
      <dgm:prSet presAssocID="{FFCBE857-0925-A64D-8E8C-F95636A364D2}" presName="linNode" presStyleCnt="0"/>
      <dgm:spPr/>
    </dgm:pt>
    <dgm:pt modelId="{A31C5AF0-29A1-CB4C-9ED6-0179E843C3B3}" type="pres">
      <dgm:prSet presAssocID="{FFCBE857-0925-A64D-8E8C-F95636A364D2}" presName="parentShp" presStyleLbl="node1" presStyleIdx="3" presStyleCnt="5" custScaleX="19587" custLinFactNeighborX="11640" custLinFactNeighborY="-46989">
        <dgm:presLayoutVars>
          <dgm:bulletEnabled val="1"/>
        </dgm:presLayoutVars>
      </dgm:prSet>
      <dgm:spPr/>
      <dgm:t>
        <a:bodyPr/>
        <a:lstStyle/>
        <a:p>
          <a:endParaRPr lang="en-US"/>
        </a:p>
      </dgm:t>
    </dgm:pt>
    <dgm:pt modelId="{13D064F8-27D1-8045-880D-AF280A0D0FC1}" type="pres">
      <dgm:prSet presAssocID="{FFCBE857-0925-A64D-8E8C-F95636A364D2}" presName="childShp" presStyleLbl="bgAccFollowNode1" presStyleIdx="3" presStyleCnt="5" custScaleX="40280" custLinFactNeighborX="17462" custLinFactNeighborY="-45167">
        <dgm:presLayoutVars>
          <dgm:bulletEnabled val="1"/>
        </dgm:presLayoutVars>
      </dgm:prSet>
      <dgm:spPr/>
      <dgm:t>
        <a:bodyPr/>
        <a:lstStyle/>
        <a:p>
          <a:endParaRPr lang="en-US"/>
        </a:p>
      </dgm:t>
    </dgm:pt>
    <dgm:pt modelId="{EB692A48-B413-3E4A-A3B4-077E9A016610}" type="pres">
      <dgm:prSet presAssocID="{24A271A2-8D98-F145-9301-56FC0AAA1FA9}" presName="spacing" presStyleCnt="0"/>
      <dgm:spPr/>
    </dgm:pt>
    <dgm:pt modelId="{0B229C56-A467-2B4D-B05D-74343B05DF07}" type="pres">
      <dgm:prSet presAssocID="{0F4B077B-FB6E-CB4D-AA07-2F06A7C82F32}" presName="linNode" presStyleCnt="0"/>
      <dgm:spPr/>
    </dgm:pt>
    <dgm:pt modelId="{B346365D-9484-FB49-AD7A-C25B8B84891F}" type="pres">
      <dgm:prSet presAssocID="{0F4B077B-FB6E-CB4D-AA07-2F06A7C82F32}" presName="parentShp" presStyleLbl="node1" presStyleIdx="4" presStyleCnt="5" custScaleX="22941" custScaleY="118955" custLinFactNeighborX="51421" custLinFactNeighborY="5262">
        <dgm:presLayoutVars>
          <dgm:bulletEnabled val="1"/>
        </dgm:presLayoutVars>
      </dgm:prSet>
      <dgm:spPr/>
      <dgm:t>
        <a:bodyPr/>
        <a:lstStyle/>
        <a:p>
          <a:endParaRPr lang="en-US"/>
        </a:p>
      </dgm:t>
    </dgm:pt>
    <dgm:pt modelId="{5770030D-F58C-704E-BB51-0BA027C8E1AA}" type="pres">
      <dgm:prSet presAssocID="{0F4B077B-FB6E-CB4D-AA07-2F06A7C82F32}" presName="childShp" presStyleLbl="bgAccFollowNode1" presStyleIdx="4" presStyleCnt="5" custScaleX="38103" custScaleY="125265" custLinFactNeighborX="76586" custLinFactNeighborY="2378">
        <dgm:presLayoutVars>
          <dgm:bulletEnabled val="1"/>
        </dgm:presLayoutVars>
      </dgm:prSet>
      <dgm:spPr/>
      <dgm:t>
        <a:bodyPr/>
        <a:lstStyle/>
        <a:p>
          <a:endParaRPr lang="en-US"/>
        </a:p>
      </dgm:t>
    </dgm:pt>
  </dgm:ptLst>
  <dgm:cxnLst>
    <dgm:cxn modelId="{C9AE5A01-5FF1-9A4E-ABD6-A1D0BD7D081E}" type="presOf" srcId="{997455FB-14D4-FC4F-8CDA-26C44E0CA664}" destId="{5770030D-F58C-704E-BB51-0BA027C8E1AA}" srcOrd="0" destOrd="0" presId="urn:microsoft.com/office/officeart/2005/8/layout/vList6"/>
    <dgm:cxn modelId="{8C226432-FA8C-6941-845C-AB996F966373}" srcId="{F3748986-92ED-0743-8E2F-8615A3432DA8}" destId="{280DC5CA-4B4A-E244-8AF2-5F8D204571BB}" srcOrd="1" destOrd="0" parTransId="{8CFEA1C0-3169-4747-B0D9-6DA62DC379F4}" sibTransId="{6EDA4538-BDE2-6442-A6B8-C3063717C1D3}"/>
    <dgm:cxn modelId="{5B81E6D7-2893-6F4A-B414-8D86FCA8E1B5}" type="presOf" srcId="{280DC5CA-4B4A-E244-8AF2-5F8D204571BB}" destId="{30DD2B27-76F4-7146-B3B8-57F0A55A2FBF}" srcOrd="0" destOrd="1" presId="urn:microsoft.com/office/officeart/2005/8/layout/vList6"/>
    <dgm:cxn modelId="{568AFD3A-A8B6-C84A-B0F3-BC4CD23DB735}" srcId="{E3A046F2-85B7-4D42-81B1-B2FAB4047E82}" destId="{0F4B077B-FB6E-CB4D-AA07-2F06A7C82F32}" srcOrd="4" destOrd="0" parTransId="{B6274633-8A4B-EC4D-A2D2-72861F538A66}" sibTransId="{2A4B9982-FE9C-184F-AFD2-F5CA07CDDC42}"/>
    <dgm:cxn modelId="{48A75729-C122-B44E-94DE-804D493B0D2D}" type="presOf" srcId="{814D8373-CB48-0545-A70C-38BA71551711}" destId="{13D064F8-27D1-8045-880D-AF280A0D0FC1}" srcOrd="0" destOrd="2" presId="urn:microsoft.com/office/officeart/2005/8/layout/vList6"/>
    <dgm:cxn modelId="{C9B27FB3-72D1-954E-8A50-ECC97040425D}" srcId="{2AD45854-CBCF-F643-9B8C-B3F5DE20D1E9}" destId="{A41E7B62-5583-0545-9423-C0062B797023}" srcOrd="0" destOrd="0" parTransId="{1B95397F-2552-C74D-96D6-D354F3D384DA}" sibTransId="{9EEED4F9-2C03-564F-A8F9-4F0F1EE55E33}"/>
    <dgm:cxn modelId="{E42E3966-E418-6342-8EB7-782FF00E7E75}" srcId="{0F4B077B-FB6E-CB4D-AA07-2F06A7C82F32}" destId="{547F531B-B737-AF40-963A-B62F19C67757}" srcOrd="1" destOrd="0" parTransId="{F9BF8A11-8C27-1D45-B7C3-0450EF62B713}" sibTransId="{A4EAB021-7148-1242-B2CC-59D4C8BDAC37}"/>
    <dgm:cxn modelId="{EA953A73-FBE2-464A-8D9A-025301546377}" type="presOf" srcId="{E3A046F2-85B7-4D42-81B1-B2FAB4047E82}" destId="{9895DC76-18CE-8843-AF84-DEDFEEE320BF}" srcOrd="0" destOrd="0" presId="urn:microsoft.com/office/officeart/2005/8/layout/vList6"/>
    <dgm:cxn modelId="{183F2F21-BDB0-084E-A95F-ED18E02E14D3}" type="presOf" srcId="{3F49A7C2-EB20-5843-8964-68B42111C279}" destId="{30DD2B27-76F4-7146-B3B8-57F0A55A2FBF}" srcOrd="0" destOrd="2" presId="urn:microsoft.com/office/officeart/2005/8/layout/vList6"/>
    <dgm:cxn modelId="{D23E4793-EA35-C742-9F27-D2FECA5B67D9}" type="presOf" srcId="{F3748986-92ED-0743-8E2F-8615A3432DA8}" destId="{BF8248EF-8F84-D748-B37E-6EC8171BCA0F}" srcOrd="0" destOrd="0" presId="urn:microsoft.com/office/officeart/2005/8/layout/vList6"/>
    <dgm:cxn modelId="{FD3C327D-8F45-8142-8652-3331522464C1}" type="presOf" srcId="{0F4B077B-FB6E-CB4D-AA07-2F06A7C82F32}" destId="{B346365D-9484-FB49-AD7A-C25B8B84891F}" srcOrd="0" destOrd="0" presId="urn:microsoft.com/office/officeart/2005/8/layout/vList6"/>
    <dgm:cxn modelId="{BD8B9080-9FB8-0C47-856B-C629ADE7021B}" srcId="{E3A046F2-85B7-4D42-81B1-B2FAB4047E82}" destId="{73E34D43-0EBD-5240-8E6F-6D25EFB977B4}" srcOrd="2" destOrd="0" parTransId="{BBF7F54B-3AE3-394A-8EC6-1BD1EDF8BFBC}" sibTransId="{2DE657CB-03BE-7549-8266-60CF9CA9A58A}"/>
    <dgm:cxn modelId="{1261CE7A-5882-0D4E-AC12-7FC7516DDA88}" srcId="{FFCBE857-0925-A64D-8E8C-F95636A364D2}" destId="{7BB0EAA7-51FE-D94C-8997-26754A8F9A61}" srcOrd="0" destOrd="0" parTransId="{644BDDCF-511D-CA4C-A973-1E2026B03AD9}" sibTransId="{8ED93A23-F4EE-6847-9F8E-401BC1EBA12B}"/>
    <dgm:cxn modelId="{020C5532-C72D-FF4A-97E7-26911B8BE086}" srcId="{0F4B077B-FB6E-CB4D-AA07-2F06A7C82F32}" destId="{997455FB-14D4-FC4F-8CDA-26C44E0CA664}" srcOrd="0" destOrd="0" parTransId="{75F23BF1-EB55-AF4B-BD11-05854E736B49}" sibTransId="{634BB201-F800-9E49-AE89-C6D999DC7F26}"/>
    <dgm:cxn modelId="{B45E20D1-E178-0046-B589-99B6921E13F4}" type="presOf" srcId="{2191B741-D423-FD44-A642-BF221663966D}" destId="{13D064F8-27D1-8045-880D-AF280A0D0FC1}" srcOrd="0" destOrd="1" presId="urn:microsoft.com/office/officeart/2005/8/layout/vList6"/>
    <dgm:cxn modelId="{1882AD6A-3C67-CD47-A7FA-6608E2142C18}" type="presOf" srcId="{A41E7B62-5583-0545-9423-C0062B797023}" destId="{CAF1BB58-0D12-B848-A296-B2D962E48758}" srcOrd="0" destOrd="0" presId="urn:microsoft.com/office/officeart/2005/8/layout/vList6"/>
    <dgm:cxn modelId="{9A8C67A2-8E7F-C745-A08D-0E0B5287B1D8}" type="presOf" srcId="{7BB0EAA7-51FE-D94C-8997-26754A8F9A61}" destId="{13D064F8-27D1-8045-880D-AF280A0D0FC1}" srcOrd="0" destOrd="0" presId="urn:microsoft.com/office/officeart/2005/8/layout/vList6"/>
    <dgm:cxn modelId="{064578D1-47EF-3F4D-9D7D-13CD89268481}" srcId="{F3748986-92ED-0743-8E2F-8615A3432DA8}" destId="{5E3FF0AC-C50C-A846-8B65-BF2CC5970CF4}" srcOrd="0" destOrd="0" parTransId="{E5833B63-0BBF-FE48-B726-CB7D9044CFBF}" sibTransId="{5E1BFA46-674F-4B40-9B9B-10B67DE5AC35}"/>
    <dgm:cxn modelId="{06A94C62-665D-AA46-9758-3062F85F412A}" srcId="{E3A046F2-85B7-4D42-81B1-B2FAB4047E82}" destId="{FFCBE857-0925-A64D-8E8C-F95636A364D2}" srcOrd="3" destOrd="0" parTransId="{CF170588-D7DE-2948-8CC0-265C27CE962D}" sibTransId="{24A271A2-8D98-F145-9301-56FC0AAA1FA9}"/>
    <dgm:cxn modelId="{7421F160-BDA6-9E4E-9E59-93740C989AF2}" type="presOf" srcId="{547F531B-B737-AF40-963A-B62F19C67757}" destId="{5770030D-F58C-704E-BB51-0BA027C8E1AA}" srcOrd="0" destOrd="1" presId="urn:microsoft.com/office/officeart/2005/8/layout/vList6"/>
    <dgm:cxn modelId="{EC7F60E3-1292-574C-AA58-505202DD35D9}" srcId="{E3A046F2-85B7-4D42-81B1-B2FAB4047E82}" destId="{2AD45854-CBCF-F643-9B8C-B3F5DE20D1E9}" srcOrd="1" destOrd="0" parTransId="{6859F2E4-7A5A-914A-94BE-516BCE3BC227}" sibTransId="{4E331A89-052B-FF4B-8F2B-B11EB3CCA784}"/>
    <dgm:cxn modelId="{A6725600-2194-364B-9FAD-00E9E20B97FB}" srcId="{2AD45854-CBCF-F643-9B8C-B3F5DE20D1E9}" destId="{697F473D-D1E5-024A-BD5A-50359ED13E1E}" srcOrd="1" destOrd="0" parTransId="{565F8741-243C-4D43-9900-77104032F6F4}" sibTransId="{AAE5FC92-1AA0-C84B-9418-F064315E8E67}"/>
    <dgm:cxn modelId="{38F8A446-9AE5-564F-A717-ED39F943353B}" type="presOf" srcId="{697F473D-D1E5-024A-BD5A-50359ED13E1E}" destId="{CAF1BB58-0D12-B848-A296-B2D962E48758}" srcOrd="0" destOrd="1" presId="urn:microsoft.com/office/officeart/2005/8/layout/vList6"/>
    <dgm:cxn modelId="{4001BC69-23D2-1C48-AAE5-B4E7C7D38D2B}" srcId="{E3A046F2-85B7-4D42-81B1-B2FAB4047E82}" destId="{F3748986-92ED-0743-8E2F-8615A3432DA8}" srcOrd="0" destOrd="0" parTransId="{7B3D43C9-4E05-A045-BDF8-95433D77F98B}" sibTransId="{76B1E1D4-5FF1-7343-AC21-A9587CD4EA8E}"/>
    <dgm:cxn modelId="{E1E875A0-93AD-5F41-A714-ABF85056D628}" type="presOf" srcId="{2AD45854-CBCF-F643-9B8C-B3F5DE20D1E9}" destId="{19CA2C2C-893F-E842-A7DE-0E0FCE2AC3F5}" srcOrd="0" destOrd="0" presId="urn:microsoft.com/office/officeart/2005/8/layout/vList6"/>
    <dgm:cxn modelId="{455BFE77-7B21-9149-A586-D6440809FF26}" type="presOf" srcId="{5E3FF0AC-C50C-A846-8B65-BF2CC5970CF4}" destId="{30DD2B27-76F4-7146-B3B8-57F0A55A2FBF}" srcOrd="0" destOrd="0" presId="urn:microsoft.com/office/officeart/2005/8/layout/vList6"/>
    <dgm:cxn modelId="{12E1E1E7-E34E-7548-BED8-5201868CCEF6}" type="presOf" srcId="{73E34D43-0EBD-5240-8E6F-6D25EFB977B4}" destId="{54391167-A2B0-6049-805B-576A35A92A64}" srcOrd="0" destOrd="0" presId="urn:microsoft.com/office/officeart/2005/8/layout/vList6"/>
    <dgm:cxn modelId="{60D2884D-BC69-3140-A770-E15726C3CCEB}" type="presOf" srcId="{A970A166-B5A9-AE41-830F-E9E3494A1F34}" destId="{774C883A-BB89-2046-B0AD-6528E3E60936}" srcOrd="0" destOrd="1" presId="urn:microsoft.com/office/officeart/2005/8/layout/vList6"/>
    <dgm:cxn modelId="{72F86DE0-803C-4741-879F-8FBA0F6CF131}" type="presOf" srcId="{FFCBE857-0925-A64D-8E8C-F95636A364D2}" destId="{A31C5AF0-29A1-CB4C-9ED6-0179E843C3B3}" srcOrd="0" destOrd="0" presId="urn:microsoft.com/office/officeart/2005/8/layout/vList6"/>
    <dgm:cxn modelId="{A6851BE3-E072-9B4E-AECF-5852C0F6E12D}" type="presOf" srcId="{1EFF6B34-6748-1D4E-8B76-FD2C3A613405}" destId="{774C883A-BB89-2046-B0AD-6528E3E60936}" srcOrd="0" destOrd="0" presId="urn:microsoft.com/office/officeart/2005/8/layout/vList6"/>
    <dgm:cxn modelId="{479B08AC-3927-F949-8A86-6B23BB642AB4}" srcId="{73E34D43-0EBD-5240-8E6F-6D25EFB977B4}" destId="{1EFF6B34-6748-1D4E-8B76-FD2C3A613405}" srcOrd="0" destOrd="0" parTransId="{B212586F-16D5-5B48-AF9B-2A79AF21ADA0}" sibTransId="{8B2DAF2B-629E-7848-80B2-F60408748F19}"/>
    <dgm:cxn modelId="{3A97A3AD-7DF5-B64A-8B86-9E44254994B6}" srcId="{73E34D43-0EBD-5240-8E6F-6D25EFB977B4}" destId="{A970A166-B5A9-AE41-830F-E9E3494A1F34}" srcOrd="1" destOrd="0" parTransId="{A07BCC23-7469-2749-913A-F45CDC1F449F}" sibTransId="{CFCF98BD-E751-8F45-ACB2-A88B459FA072}"/>
    <dgm:cxn modelId="{C2706644-2DB5-CD47-B74E-5A2D786F34D2}" srcId="{FFCBE857-0925-A64D-8E8C-F95636A364D2}" destId="{814D8373-CB48-0545-A70C-38BA71551711}" srcOrd="2" destOrd="0" parTransId="{8D3A0DCF-C6E6-E149-9A3B-37FD3A58DC18}" sibTransId="{D4A76BDD-45B5-3346-AB91-D4E786E99340}"/>
    <dgm:cxn modelId="{CAEF100B-8868-D042-B40C-2D510529ED5C}" srcId="{F3748986-92ED-0743-8E2F-8615A3432DA8}" destId="{3F49A7C2-EB20-5843-8964-68B42111C279}" srcOrd="2" destOrd="0" parTransId="{5B9D5F21-66DA-CC4F-A0BB-2B49F8B99EB8}" sibTransId="{66CB563B-0089-8E49-8930-6AEC9BA2A01C}"/>
    <dgm:cxn modelId="{D5D58184-D122-8C45-AD0E-2CEB4A5ED8D0}" srcId="{FFCBE857-0925-A64D-8E8C-F95636A364D2}" destId="{2191B741-D423-FD44-A642-BF221663966D}" srcOrd="1" destOrd="0" parTransId="{F335B3CE-CA53-2D4E-A09C-B2FDF4599C4E}" sibTransId="{BA63409D-9C83-3E49-A85D-909396CDC9A7}"/>
    <dgm:cxn modelId="{7F6579A2-C20C-BC43-968E-0FB3C3DFC6B6}" type="presParOf" srcId="{9895DC76-18CE-8843-AF84-DEDFEEE320BF}" destId="{ED305CCD-18B5-DA4D-A822-9EBE1CCF0F0E}" srcOrd="0" destOrd="0" presId="urn:microsoft.com/office/officeart/2005/8/layout/vList6"/>
    <dgm:cxn modelId="{4C1A02FE-B604-124D-B69E-1BDD5B36A9C0}" type="presParOf" srcId="{ED305CCD-18B5-DA4D-A822-9EBE1CCF0F0E}" destId="{BF8248EF-8F84-D748-B37E-6EC8171BCA0F}" srcOrd="0" destOrd="0" presId="urn:microsoft.com/office/officeart/2005/8/layout/vList6"/>
    <dgm:cxn modelId="{B09BF315-A4A3-0C44-8E7D-932A7A30C60C}" type="presParOf" srcId="{ED305CCD-18B5-DA4D-A822-9EBE1CCF0F0E}" destId="{30DD2B27-76F4-7146-B3B8-57F0A55A2FBF}" srcOrd="1" destOrd="0" presId="urn:microsoft.com/office/officeart/2005/8/layout/vList6"/>
    <dgm:cxn modelId="{DCFDD46E-3144-1D42-889F-8619BC45A4B2}" type="presParOf" srcId="{9895DC76-18CE-8843-AF84-DEDFEEE320BF}" destId="{4D9F999F-CD26-EB45-90A1-AC9A904FC41C}" srcOrd="1" destOrd="0" presId="urn:microsoft.com/office/officeart/2005/8/layout/vList6"/>
    <dgm:cxn modelId="{9D90B947-7661-1045-8EA1-2E5E7F46F4B6}" type="presParOf" srcId="{9895DC76-18CE-8843-AF84-DEDFEEE320BF}" destId="{6DC3A33B-B0C0-8A44-AF91-70631632A26E}" srcOrd="2" destOrd="0" presId="urn:microsoft.com/office/officeart/2005/8/layout/vList6"/>
    <dgm:cxn modelId="{07C3F67B-5B81-114A-A7ED-434B7E23D5DD}" type="presParOf" srcId="{6DC3A33B-B0C0-8A44-AF91-70631632A26E}" destId="{19CA2C2C-893F-E842-A7DE-0E0FCE2AC3F5}" srcOrd="0" destOrd="0" presId="urn:microsoft.com/office/officeart/2005/8/layout/vList6"/>
    <dgm:cxn modelId="{EC9C52A5-3575-5C49-9F36-7AEBA18237BF}" type="presParOf" srcId="{6DC3A33B-B0C0-8A44-AF91-70631632A26E}" destId="{CAF1BB58-0D12-B848-A296-B2D962E48758}" srcOrd="1" destOrd="0" presId="urn:microsoft.com/office/officeart/2005/8/layout/vList6"/>
    <dgm:cxn modelId="{6D04648C-106A-C448-8345-3A6404FCE7F2}" type="presParOf" srcId="{9895DC76-18CE-8843-AF84-DEDFEEE320BF}" destId="{31876892-1F43-3748-8165-4A2D0003D788}" srcOrd="3" destOrd="0" presId="urn:microsoft.com/office/officeart/2005/8/layout/vList6"/>
    <dgm:cxn modelId="{5796D13B-B8FC-9D42-86AB-0776223E9679}" type="presParOf" srcId="{9895DC76-18CE-8843-AF84-DEDFEEE320BF}" destId="{9E77C52A-D277-D443-9BB4-3D23AB733C32}" srcOrd="4" destOrd="0" presId="urn:microsoft.com/office/officeart/2005/8/layout/vList6"/>
    <dgm:cxn modelId="{0C1A8F70-1DEF-594F-B848-16747FC2383B}" type="presParOf" srcId="{9E77C52A-D277-D443-9BB4-3D23AB733C32}" destId="{54391167-A2B0-6049-805B-576A35A92A64}" srcOrd="0" destOrd="0" presId="urn:microsoft.com/office/officeart/2005/8/layout/vList6"/>
    <dgm:cxn modelId="{A608531A-9AE1-BA49-942E-29CD7726DB39}" type="presParOf" srcId="{9E77C52A-D277-D443-9BB4-3D23AB733C32}" destId="{774C883A-BB89-2046-B0AD-6528E3E60936}" srcOrd="1" destOrd="0" presId="urn:microsoft.com/office/officeart/2005/8/layout/vList6"/>
    <dgm:cxn modelId="{F97FDBBD-CA85-6F4A-8F16-C17F3CAD522F}" type="presParOf" srcId="{9895DC76-18CE-8843-AF84-DEDFEEE320BF}" destId="{13CD339F-7088-854B-8B9A-EF942487781A}" srcOrd="5" destOrd="0" presId="urn:microsoft.com/office/officeart/2005/8/layout/vList6"/>
    <dgm:cxn modelId="{71DD878A-DF05-594E-8CBF-9D236474CD4C}" type="presParOf" srcId="{9895DC76-18CE-8843-AF84-DEDFEEE320BF}" destId="{0EC07BC0-3AD4-824A-B558-228BED5A7A3F}" srcOrd="6" destOrd="0" presId="urn:microsoft.com/office/officeart/2005/8/layout/vList6"/>
    <dgm:cxn modelId="{C3A426F8-0D3A-0A4C-85E0-583C79DE6057}" type="presParOf" srcId="{0EC07BC0-3AD4-824A-B558-228BED5A7A3F}" destId="{A31C5AF0-29A1-CB4C-9ED6-0179E843C3B3}" srcOrd="0" destOrd="0" presId="urn:microsoft.com/office/officeart/2005/8/layout/vList6"/>
    <dgm:cxn modelId="{EDF694D0-AD5F-2742-9018-E0713C2C66C0}" type="presParOf" srcId="{0EC07BC0-3AD4-824A-B558-228BED5A7A3F}" destId="{13D064F8-27D1-8045-880D-AF280A0D0FC1}" srcOrd="1" destOrd="0" presId="urn:microsoft.com/office/officeart/2005/8/layout/vList6"/>
    <dgm:cxn modelId="{9481E8BD-8E6A-7341-9189-F5D4B2A0CFA6}" type="presParOf" srcId="{9895DC76-18CE-8843-AF84-DEDFEEE320BF}" destId="{EB692A48-B413-3E4A-A3B4-077E9A016610}" srcOrd="7" destOrd="0" presId="urn:microsoft.com/office/officeart/2005/8/layout/vList6"/>
    <dgm:cxn modelId="{053A174B-2DDA-264D-A7B8-910551C04ADC}" type="presParOf" srcId="{9895DC76-18CE-8843-AF84-DEDFEEE320BF}" destId="{0B229C56-A467-2B4D-B05D-74343B05DF07}" srcOrd="8" destOrd="0" presId="urn:microsoft.com/office/officeart/2005/8/layout/vList6"/>
    <dgm:cxn modelId="{358253DC-1E7E-8D4E-8599-9A62D76A7EBD}" type="presParOf" srcId="{0B229C56-A467-2B4D-B05D-74343B05DF07}" destId="{B346365D-9484-FB49-AD7A-C25B8B84891F}" srcOrd="0" destOrd="0" presId="urn:microsoft.com/office/officeart/2005/8/layout/vList6"/>
    <dgm:cxn modelId="{0B192162-0061-7D44-ACDA-CEA3AE2E0CF6}" type="presParOf" srcId="{0B229C56-A467-2B4D-B05D-74343B05DF07}" destId="{5770030D-F58C-704E-BB51-0BA027C8E1A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2B27-76F4-7146-B3B8-57F0A55A2FBF}">
      <dsp:nvSpPr>
        <dsp:cNvPr id="0" name=""/>
        <dsp:cNvSpPr/>
      </dsp:nvSpPr>
      <dsp:spPr>
        <a:xfrm>
          <a:off x="896267" y="48649"/>
          <a:ext cx="4113857"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Consultation (from October 2020)</a:t>
          </a:r>
        </a:p>
        <a:p>
          <a:pPr marL="114300" lvl="1" indent="-114300" algn="l" defTabSz="622300">
            <a:lnSpc>
              <a:spcPct val="90000"/>
            </a:lnSpc>
            <a:spcBef>
              <a:spcPct val="0"/>
            </a:spcBef>
            <a:spcAft>
              <a:spcPct val="15000"/>
            </a:spcAft>
            <a:buChar char="••"/>
          </a:pPr>
          <a:r>
            <a:rPr lang="en-US" sz="1400" kern="1200" dirty="0"/>
            <a:t>Main design parameters</a:t>
          </a:r>
        </a:p>
        <a:p>
          <a:pPr marL="114300" lvl="1" indent="-114300" algn="l" defTabSz="622300">
            <a:lnSpc>
              <a:spcPct val="90000"/>
            </a:lnSpc>
            <a:spcBef>
              <a:spcPct val="0"/>
            </a:spcBef>
            <a:spcAft>
              <a:spcPct val="15000"/>
            </a:spcAft>
            <a:buChar char="••"/>
          </a:pPr>
          <a:r>
            <a:rPr lang="en-US" sz="1400" kern="1200" dirty="0"/>
            <a:t>Material development</a:t>
          </a:r>
        </a:p>
      </dsp:txBody>
      <dsp:txXfrm>
        <a:off x="896267" y="157058"/>
        <a:ext cx="3788629" cy="650456"/>
      </dsp:txXfrm>
    </dsp:sp>
    <dsp:sp modelId="{BF8248EF-8F84-D748-B37E-6EC8171BCA0F}">
      <dsp:nvSpPr>
        <dsp:cNvPr id="0" name=""/>
        <dsp:cNvSpPr/>
      </dsp:nvSpPr>
      <dsp:spPr>
        <a:xfrm>
          <a:off x="0" y="0"/>
          <a:ext cx="850094"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Design</a:t>
          </a:r>
        </a:p>
      </dsp:txBody>
      <dsp:txXfrm>
        <a:off x="41498" y="41498"/>
        <a:ext cx="767098" cy="784278"/>
      </dsp:txXfrm>
    </dsp:sp>
    <dsp:sp modelId="{CAF1BB58-0D12-B848-A296-B2D962E48758}">
      <dsp:nvSpPr>
        <dsp:cNvPr id="0" name=""/>
        <dsp:cNvSpPr/>
      </dsp:nvSpPr>
      <dsp:spPr>
        <a:xfrm>
          <a:off x="4959144" y="818225"/>
          <a:ext cx="3443855"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For pilots</a:t>
          </a:r>
        </a:p>
        <a:p>
          <a:pPr marL="114300" lvl="1" indent="-114300" algn="l" defTabSz="622300">
            <a:lnSpc>
              <a:spcPct val="90000"/>
            </a:lnSpc>
            <a:spcBef>
              <a:spcPct val="0"/>
            </a:spcBef>
            <a:spcAft>
              <a:spcPct val="15000"/>
            </a:spcAft>
            <a:buChar char="••"/>
          </a:pPr>
          <a:r>
            <a:rPr lang="en-US" sz="1400" kern="1200" dirty="0"/>
            <a:t>2</a:t>
          </a:r>
          <a:r>
            <a:rPr lang="en-US" sz="1400" kern="1200" baseline="30000" dirty="0"/>
            <a:t>nd</a:t>
          </a:r>
          <a:r>
            <a:rPr lang="en-US" sz="1400" kern="1200" dirty="0"/>
            <a:t> phase broader, post pilots</a:t>
          </a:r>
        </a:p>
      </dsp:txBody>
      <dsp:txXfrm>
        <a:off x="4959144" y="926634"/>
        <a:ext cx="3118627" cy="650456"/>
      </dsp:txXfrm>
    </dsp:sp>
    <dsp:sp modelId="{19CA2C2C-893F-E842-A7DE-0E0FCE2AC3F5}">
      <dsp:nvSpPr>
        <dsp:cNvPr id="0" name=""/>
        <dsp:cNvSpPr/>
      </dsp:nvSpPr>
      <dsp:spPr>
        <a:xfrm>
          <a:off x="2864837" y="822075"/>
          <a:ext cx="2118061"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Capacity needs assessments</a:t>
          </a:r>
        </a:p>
      </dsp:txBody>
      <dsp:txXfrm>
        <a:off x="2907174" y="864412"/>
        <a:ext cx="2033387" cy="782600"/>
      </dsp:txXfrm>
    </dsp:sp>
    <dsp:sp modelId="{774C883A-BB89-2046-B0AD-6528E3E60936}">
      <dsp:nvSpPr>
        <dsp:cNvPr id="0" name=""/>
        <dsp:cNvSpPr/>
      </dsp:nvSpPr>
      <dsp:spPr>
        <a:xfrm>
          <a:off x="4959144" y="1705312"/>
          <a:ext cx="3699221" cy="78157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Raise awareness</a:t>
          </a:r>
        </a:p>
        <a:p>
          <a:pPr marL="114300" lvl="1" indent="-114300" algn="l" defTabSz="622300">
            <a:lnSpc>
              <a:spcPct val="90000"/>
            </a:lnSpc>
            <a:spcBef>
              <a:spcPct val="0"/>
            </a:spcBef>
            <a:spcAft>
              <a:spcPct val="15000"/>
            </a:spcAft>
            <a:buChar char="••"/>
          </a:pPr>
          <a:r>
            <a:rPr lang="en-US" sz="1400" kern="1200" dirty="0"/>
            <a:t>Consult on likely costs and benefits of CBT</a:t>
          </a:r>
        </a:p>
      </dsp:txBody>
      <dsp:txXfrm>
        <a:off x="4959144" y="1803009"/>
        <a:ext cx="3406129" cy="586185"/>
      </dsp:txXfrm>
    </dsp:sp>
    <dsp:sp modelId="{54391167-A2B0-6049-805B-576A35A92A64}">
      <dsp:nvSpPr>
        <dsp:cNvPr id="0" name=""/>
        <dsp:cNvSpPr/>
      </dsp:nvSpPr>
      <dsp:spPr>
        <a:xfrm>
          <a:off x="2886716" y="1751291"/>
          <a:ext cx="2087248"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Consultation &amp; awareness </a:t>
          </a:r>
          <a:r>
            <a:rPr lang="en-US" sz="1600" kern="1200" dirty="0"/>
            <a:t>raising</a:t>
          </a:r>
          <a:r>
            <a:rPr lang="en-US" sz="1400" kern="1200" dirty="0"/>
            <a:t> workshops</a:t>
          </a:r>
        </a:p>
      </dsp:txBody>
      <dsp:txXfrm>
        <a:off x="2929053" y="1793628"/>
        <a:ext cx="2002574" cy="782600"/>
      </dsp:txXfrm>
    </dsp:sp>
    <dsp:sp modelId="{13D064F8-27D1-8045-880D-AF280A0D0FC1}">
      <dsp:nvSpPr>
        <dsp:cNvPr id="0" name=""/>
        <dsp:cNvSpPr/>
      </dsp:nvSpPr>
      <dsp:spPr>
        <a:xfrm>
          <a:off x="5723836" y="2472369"/>
          <a:ext cx="2833649" cy="8672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10 pilot sites</a:t>
          </a:r>
        </a:p>
        <a:p>
          <a:pPr marL="114300" lvl="1" indent="-114300" algn="l" defTabSz="622300">
            <a:lnSpc>
              <a:spcPct val="90000"/>
            </a:lnSpc>
            <a:spcBef>
              <a:spcPct val="0"/>
            </a:spcBef>
            <a:spcAft>
              <a:spcPct val="15000"/>
            </a:spcAft>
            <a:buChar char="••"/>
          </a:pPr>
          <a:r>
            <a:rPr lang="en-US" sz="1400" kern="1200" dirty="0"/>
            <a:t>4 sectors</a:t>
          </a:r>
        </a:p>
        <a:p>
          <a:pPr marL="114300" lvl="1" indent="-114300" algn="l" defTabSz="622300">
            <a:lnSpc>
              <a:spcPct val="90000"/>
            </a:lnSpc>
            <a:spcBef>
              <a:spcPct val="0"/>
            </a:spcBef>
            <a:spcAft>
              <a:spcPct val="15000"/>
            </a:spcAft>
            <a:buChar char="••"/>
          </a:pPr>
          <a:r>
            <a:rPr lang="en-US" sz="1400" kern="1200" dirty="0"/>
            <a:t>Nat, Prov, Gov</a:t>
          </a:r>
        </a:p>
      </dsp:txBody>
      <dsp:txXfrm>
        <a:off x="5723836" y="2580778"/>
        <a:ext cx="2508421" cy="650456"/>
      </dsp:txXfrm>
    </dsp:sp>
    <dsp:sp modelId="{A31C5AF0-29A1-CB4C-9ED6-0179E843C3B3}">
      <dsp:nvSpPr>
        <dsp:cNvPr id="0" name=""/>
        <dsp:cNvSpPr/>
      </dsp:nvSpPr>
      <dsp:spPr>
        <a:xfrm>
          <a:off x="4805127" y="2456567"/>
          <a:ext cx="918614" cy="8672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Piloting`</a:t>
          </a:r>
        </a:p>
      </dsp:txBody>
      <dsp:txXfrm>
        <a:off x="4847464" y="2498904"/>
        <a:ext cx="833940" cy="782600"/>
      </dsp:txXfrm>
    </dsp:sp>
    <dsp:sp modelId="{5770030D-F58C-704E-BB51-0BA027C8E1AA}">
      <dsp:nvSpPr>
        <dsp:cNvPr id="0" name=""/>
        <dsp:cNvSpPr/>
      </dsp:nvSpPr>
      <dsp:spPr>
        <a:xfrm>
          <a:off x="8649205" y="3820178"/>
          <a:ext cx="2677882" cy="108639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a:t>Synthesise</a:t>
          </a:r>
          <a:r>
            <a:rPr lang="en-US" sz="1400" b="0" kern="1200" dirty="0"/>
            <a:t> all information for Roll-out Action plan</a:t>
          </a:r>
        </a:p>
        <a:p>
          <a:pPr marL="114300" lvl="1" indent="-114300" algn="l" defTabSz="622300">
            <a:lnSpc>
              <a:spcPct val="90000"/>
            </a:lnSpc>
            <a:spcBef>
              <a:spcPct val="0"/>
            </a:spcBef>
            <a:spcAft>
              <a:spcPct val="15000"/>
            </a:spcAft>
            <a:buChar char="••"/>
          </a:pPr>
          <a:r>
            <a:rPr lang="en-US" sz="1400" b="0" kern="1200" dirty="0"/>
            <a:t>Governance recommendations</a:t>
          </a:r>
        </a:p>
      </dsp:txBody>
      <dsp:txXfrm>
        <a:off x="8649205" y="3955977"/>
        <a:ext cx="2270485" cy="814793"/>
      </dsp:txXfrm>
    </dsp:sp>
    <dsp:sp modelId="{B346365D-9484-FB49-AD7A-C25B8B84891F}">
      <dsp:nvSpPr>
        <dsp:cNvPr id="0" name=""/>
        <dsp:cNvSpPr/>
      </dsp:nvSpPr>
      <dsp:spPr>
        <a:xfrm>
          <a:off x="7599899" y="3874903"/>
          <a:ext cx="1074863" cy="1031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Review</a:t>
          </a:r>
        </a:p>
      </dsp:txBody>
      <dsp:txXfrm>
        <a:off x="7650261" y="3925265"/>
        <a:ext cx="974139" cy="93094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9E819-637D-4CE8-A139-5CB3B1B3295E}" type="datetimeFigureOut">
              <a:rPr lang="en-GB" smtClean="0"/>
              <a:t>22/06/2021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12DF6-0939-404D-89C0-041875677CBA}" type="slidenum">
              <a:rPr lang="en-GB" smtClean="0"/>
              <a:t>‹#›</a:t>
            </a:fld>
            <a:endParaRPr lang="en-GB"/>
          </a:p>
        </p:txBody>
      </p:sp>
    </p:spTree>
    <p:extLst>
      <p:ext uri="{BB962C8B-B14F-4D97-AF65-F5344CB8AC3E}">
        <p14:creationId xmlns:p14="http://schemas.microsoft.com/office/powerpoint/2010/main" val="252788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
            </a:pPr>
            <a:r>
              <a:rPr lang="en-ZA" sz="900" dirty="0" smtClean="0"/>
              <a:t>South Africa is endeavouring to manage climate change-related risks. </a:t>
            </a:r>
            <a:r>
              <a:rPr lang="en-GB" sz="900" dirty="0" smtClean="0"/>
              <a:t>In particular, the National Treasury recognises the risk climate change poses to fiscal, financial and economic stability and the need to integrate such risks into fiscal and economic policy modelling</a:t>
            </a:r>
          </a:p>
          <a:p>
            <a:pPr marL="0" indent="0" algn="just">
              <a:buNone/>
            </a:pPr>
            <a:endParaRPr lang="en-ZA" sz="900" dirty="0" smtClean="0"/>
          </a:p>
          <a:p>
            <a:pPr lvl="0" algn="just">
              <a:buFont typeface="Wingdings" panose="05000000000000000000" pitchFamily="2" charset="2"/>
              <a:buChar char="§"/>
            </a:pPr>
            <a:r>
              <a:rPr lang="en-ZA" sz="900" dirty="0" smtClean="0"/>
              <a:t>Support the integration of climate risks into macro-fiscal planning and infrastructure investment by appropriately reflect climate risks and vulnerabilities to efficiently allocate resources and effective response to extreme events.</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8195D-4AF1-2A47-A883-B473E697B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4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14</a:t>
            </a:fld>
            <a:endParaRPr lang="en-GB"/>
          </a:p>
        </p:txBody>
      </p:sp>
    </p:spTree>
    <p:extLst>
      <p:ext uri="{BB962C8B-B14F-4D97-AF65-F5344CB8AC3E}">
        <p14:creationId xmlns:p14="http://schemas.microsoft.com/office/powerpoint/2010/main" val="417595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To achieve the targets as set out in this updated NDC will require financial resources, both public and private. The financial implications thus should consider the costs of climate change mitigation, adaptation and a just transition to a low carbon and climate resilient society. Most of these have been costed - in budget bids, in the NCCAS, the IRP, by the World Bank (transition report) - it would require collating these costs, reviewing them for accuracy and overlaps, to come up with an amount. Without understanding the overall financial implications, it is not possible to determine whether financial constraints are a risk in SA not achieving these targets i.e., if we do not know the financial risks, we cannot track or manage these risks. The financial risk has a bearing of both public and private finance</a:t>
            </a:r>
          </a:p>
          <a:p>
            <a:endParaRPr lang="en-ZA" dirty="0"/>
          </a:p>
        </p:txBody>
      </p:sp>
      <p:sp>
        <p:nvSpPr>
          <p:cNvPr id="4" name="Slide Number Placeholder 3"/>
          <p:cNvSpPr>
            <a:spLocks noGrp="1"/>
          </p:cNvSpPr>
          <p:nvPr>
            <p:ph type="sldNum" sz="quarter" idx="10"/>
          </p:nvPr>
        </p:nvSpPr>
        <p:spPr/>
        <p:txBody>
          <a:bodyPr/>
          <a:lstStyle/>
          <a:p>
            <a:fld id="{DB68195D-4AF1-2A47-A883-B473E697B933}" type="slidenum">
              <a:rPr lang="en-US" smtClean="0"/>
              <a:t>4</a:t>
            </a:fld>
            <a:endParaRPr lang="en-US" dirty="0"/>
          </a:p>
        </p:txBody>
      </p:sp>
    </p:spTree>
    <p:extLst>
      <p:ext uri="{BB962C8B-B14F-4D97-AF65-F5344CB8AC3E}">
        <p14:creationId xmlns:p14="http://schemas.microsoft.com/office/powerpoint/2010/main" val="383496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6</a:t>
            </a:fld>
            <a:endParaRPr lang="en-GB"/>
          </a:p>
        </p:txBody>
      </p:sp>
    </p:spTree>
    <p:extLst>
      <p:ext uri="{BB962C8B-B14F-4D97-AF65-F5344CB8AC3E}">
        <p14:creationId xmlns:p14="http://schemas.microsoft.com/office/powerpoint/2010/main" val="41559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System capacities</a:t>
            </a:r>
            <a:r>
              <a:rPr lang="en-GB" sz="1200" kern="1200" dirty="0" smtClean="0">
                <a:solidFill>
                  <a:schemeClr val="tx1"/>
                </a:solidFill>
                <a:effectLst/>
                <a:latin typeface="+mn-lt"/>
                <a:ea typeface="+mn-ea"/>
                <a:cs typeface="+mn-cs"/>
              </a:rPr>
              <a:t>: There are several features of planning and budgeting systems at the three levels of government that is conducive to a CBT system. These include: </a:t>
            </a:r>
            <a:endParaRPr lang="en-ZA"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use of budget programmes (and votes at sub-national level) as the basis for annual rolling plans, which means that once climate relevance is identified in plans, the information can carry through to budget tags more easily.</a:t>
            </a:r>
            <a:endParaRPr lang="en-ZA"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 functional medium term rolling budget planning system, which means that tags once imbedded in the system, will roll over too, easing annual demands once a spending unit is incorporated into the system.</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Uniformity of planning, budget submission, budget documentation and expenditure reporting formats at national and provincial levels of government; and across local governments.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use of a single standard chart of accounts at national and provincial level (SCOA) and high use of common accounting and management information systems.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ongoing implementation of a single municipal chart of accounts (mSCOA) at local level, and roll out of standardised specifications for integrated financial management frameworks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System capability to implement tags through budget formats and/or the chart of accounts at all three levels</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management of public entities through the Public Finance  Management Act (PFMA), and Municipal Finance Management Act (MFMA) providing a legal basis for requiring reporting on climate expenditure from key entities.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7</a:t>
            </a:fld>
            <a:endParaRPr lang="en-GB"/>
          </a:p>
        </p:txBody>
      </p:sp>
    </p:spTree>
    <p:extLst>
      <p:ext uri="{BB962C8B-B14F-4D97-AF65-F5344CB8AC3E}">
        <p14:creationId xmlns:p14="http://schemas.microsoft.com/office/powerpoint/2010/main" val="408743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9</a:t>
            </a:fld>
            <a:endParaRPr lang="en-GB" dirty="0"/>
          </a:p>
        </p:txBody>
      </p:sp>
    </p:spTree>
    <p:extLst>
      <p:ext uri="{BB962C8B-B14F-4D97-AF65-F5344CB8AC3E}">
        <p14:creationId xmlns:p14="http://schemas.microsoft.com/office/powerpoint/2010/main" val="97230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10</a:t>
            </a:fld>
            <a:endParaRPr lang="en-GB"/>
          </a:p>
        </p:txBody>
      </p:sp>
    </p:spTree>
    <p:extLst>
      <p:ext uri="{BB962C8B-B14F-4D97-AF65-F5344CB8AC3E}">
        <p14:creationId xmlns:p14="http://schemas.microsoft.com/office/powerpoint/2010/main" val="24606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11</a:t>
            </a:fld>
            <a:endParaRPr lang="en-GB"/>
          </a:p>
        </p:txBody>
      </p:sp>
    </p:spTree>
    <p:extLst>
      <p:ext uri="{BB962C8B-B14F-4D97-AF65-F5344CB8AC3E}">
        <p14:creationId xmlns:p14="http://schemas.microsoft.com/office/powerpoint/2010/main" val="265842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12</a:t>
            </a:fld>
            <a:endParaRPr lang="en-GB" dirty="0"/>
          </a:p>
        </p:txBody>
      </p:sp>
    </p:spTree>
    <p:extLst>
      <p:ext uri="{BB962C8B-B14F-4D97-AF65-F5344CB8AC3E}">
        <p14:creationId xmlns:p14="http://schemas.microsoft.com/office/powerpoint/2010/main" val="217857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12DF6-0939-404D-89C0-041875677CBA}" type="slidenum">
              <a:rPr lang="en-GB" smtClean="0"/>
              <a:t>13</a:t>
            </a:fld>
            <a:endParaRPr lang="en-GB"/>
          </a:p>
        </p:txBody>
      </p:sp>
    </p:spTree>
    <p:extLst>
      <p:ext uri="{BB962C8B-B14F-4D97-AF65-F5344CB8AC3E}">
        <p14:creationId xmlns:p14="http://schemas.microsoft.com/office/powerpoint/2010/main" val="33200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08126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6173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30760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16182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p:nvPicPr>
        <p:blipFill>
          <a:blip r:embed="rId2"/>
          <a:stretch>
            <a:fillRect/>
          </a:stretch>
        </p:blipFill>
        <p:spPr>
          <a:xfrm>
            <a:off x="1" y="-1"/>
            <a:ext cx="12191999" cy="1206160"/>
          </a:xfrm>
          <a:prstGeom prst="rect">
            <a:avLst/>
          </a:prstGeom>
        </p:spPr>
      </p:pic>
      <p:sp>
        <p:nvSpPr>
          <p:cNvPr id="2" name="Title 1"/>
          <p:cNvSpPr>
            <a:spLocks noGrp="1"/>
          </p:cNvSpPr>
          <p:nvPr>
            <p:ph type="title" hasCustomPrompt="1"/>
          </p:nvPr>
        </p:nvSpPr>
        <p:spPr>
          <a:xfrm>
            <a:off x="207034" y="138024"/>
            <a:ext cx="9535065"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207033" y="1397479"/>
            <a:ext cx="11743427"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4724399" y="6538824"/>
            <a:ext cx="27432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pic>
        <p:nvPicPr>
          <p:cNvPr id="6" name="Picture 5">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1" y="-1"/>
            <a:ext cx="12191999" cy="1206160"/>
          </a:xfrm>
          <a:prstGeom prst="rect">
            <a:avLst/>
          </a:prstGeom>
        </p:spPr>
      </p:pic>
    </p:spTree>
    <p:extLst>
      <p:ext uri="{BB962C8B-B14F-4D97-AF65-F5344CB8AC3E}">
        <p14:creationId xmlns:p14="http://schemas.microsoft.com/office/powerpoint/2010/main" val="152155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2097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3152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4651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372136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4431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6352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1" y="-1"/>
            <a:ext cx="12191999" cy="1206160"/>
          </a:xfrm>
          <a:prstGeom prst="rect">
            <a:avLst/>
          </a:prstGeom>
        </p:spPr>
      </p:pic>
      <p:sp>
        <p:nvSpPr>
          <p:cNvPr id="2" name="Title 1"/>
          <p:cNvSpPr>
            <a:spLocks noGrp="1"/>
          </p:cNvSpPr>
          <p:nvPr>
            <p:ph type="title" hasCustomPrompt="1"/>
          </p:nvPr>
        </p:nvSpPr>
        <p:spPr>
          <a:xfrm>
            <a:off x="207034" y="138024"/>
            <a:ext cx="9535065"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207033" y="1397479"/>
            <a:ext cx="11743427"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4724399" y="6538824"/>
            <a:ext cx="27432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41650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97457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27528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16494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5448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27848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13510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2972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990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71696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1292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4253468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3660295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701C6-9245-C748-9F59-B80F639B385F}"/>
              </a:ext>
            </a:extLst>
          </p:cNvPr>
          <p:cNvPicPr>
            <a:picLocks noChangeAspect="1"/>
          </p:cNvPicPr>
          <p:nvPr/>
        </p:nvPicPr>
        <p:blipFill>
          <a:blip r:embed="rId2"/>
          <a:stretch>
            <a:fillRect/>
          </a:stretch>
        </p:blipFill>
        <p:spPr>
          <a:xfrm>
            <a:off x="329610" y="297712"/>
            <a:ext cx="11578855" cy="6423765"/>
          </a:xfrm>
          <a:prstGeom prst="rect">
            <a:avLst/>
          </a:prstGeom>
        </p:spPr>
      </p:pic>
      <p:sp>
        <p:nvSpPr>
          <p:cNvPr id="2" name="Title 1">
            <a:extLst>
              <a:ext uri="{FF2B5EF4-FFF2-40B4-BE49-F238E27FC236}">
                <a16:creationId xmlns:a16="http://schemas.microsoft.com/office/drawing/2014/main" id="{D117B3C4-C878-1D4B-89BE-1437A3091716}"/>
              </a:ext>
            </a:extLst>
          </p:cNvPr>
          <p:cNvSpPr>
            <a:spLocks noGrp="1"/>
          </p:cNvSpPr>
          <p:nvPr>
            <p:ph type="ctrTitle"/>
          </p:nvPr>
        </p:nvSpPr>
        <p:spPr>
          <a:xfrm>
            <a:off x="733647" y="1093796"/>
            <a:ext cx="10620153" cy="1627632"/>
          </a:xfrm>
        </p:spPr>
        <p:txBody>
          <a:bodyPr anchor="ctr">
            <a:normAutofit/>
          </a:bodyPr>
          <a:lstStyle/>
          <a:p>
            <a:pPr algn="l"/>
            <a:r>
              <a:rPr lang="en-GB" sz="3200" b="1" cap="all" dirty="0" smtClean="0">
                <a:solidFill>
                  <a:schemeClr val="bg1"/>
                </a:solidFill>
                <a:latin typeface="Calibri" panose="020F0502020204030204" pitchFamily="34" charset="0"/>
              </a:rPr>
              <a:t>CLIMATE BUDGET TAGGING IN SOUTH AFRICA</a:t>
            </a:r>
            <a:endParaRPr lang="en-ZA" sz="3200" b="1" cap="all" dirty="0">
              <a:solidFill>
                <a:schemeClr val="bg1"/>
              </a:solidFill>
              <a:latin typeface="Calibri" panose="020F0502020204030204" pitchFamily="34" charset="0"/>
            </a:endParaRPr>
          </a:p>
        </p:txBody>
      </p:sp>
      <p:sp>
        <p:nvSpPr>
          <p:cNvPr id="5" name="Title 1">
            <a:extLst>
              <a:ext uri="{FF2B5EF4-FFF2-40B4-BE49-F238E27FC236}">
                <a16:creationId xmlns:a16="http://schemas.microsoft.com/office/drawing/2014/main" id="{404090F6-3175-40DE-B6E3-032D71ACDEB5}"/>
              </a:ext>
            </a:extLst>
          </p:cNvPr>
          <p:cNvSpPr txBox="1">
            <a:spLocks/>
          </p:cNvSpPr>
          <p:nvPr/>
        </p:nvSpPr>
        <p:spPr>
          <a:xfrm>
            <a:off x="1828799" y="3643004"/>
            <a:ext cx="8910085" cy="125346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1800" dirty="0" smtClean="0">
                <a:solidFill>
                  <a:schemeClr val="bg1"/>
                </a:solidFill>
                <a:latin typeface="Calibri" panose="020F0502020204030204" pitchFamily="34" charset="0"/>
              </a:rPr>
              <a:t>Presenter:</a:t>
            </a:r>
            <a:endParaRPr lang="en-ZA" sz="1800" dirty="0">
              <a:solidFill>
                <a:schemeClr val="bg1"/>
              </a:solidFill>
              <a:latin typeface="Calibri" panose="020F0502020204030204" pitchFamily="34" charset="0"/>
            </a:endParaRPr>
          </a:p>
          <a:p>
            <a:pPr algn="r"/>
            <a:r>
              <a:rPr lang="en-ZA" sz="1800" dirty="0">
                <a:solidFill>
                  <a:schemeClr val="bg1"/>
                </a:solidFill>
                <a:latin typeface="Calibri" panose="020F0502020204030204" pitchFamily="34" charset="0"/>
              </a:rPr>
              <a:t> Gcobisa Magazi| </a:t>
            </a:r>
            <a:r>
              <a:rPr lang="en-ZA" sz="1800" dirty="0" smtClean="0">
                <a:solidFill>
                  <a:schemeClr val="bg1"/>
                </a:solidFill>
                <a:latin typeface="Calibri" panose="020F0502020204030204" pitchFamily="34" charset="0"/>
              </a:rPr>
              <a:t>National Treasury</a:t>
            </a:r>
          </a:p>
          <a:p>
            <a:pPr algn="r"/>
            <a:r>
              <a:rPr lang="en-ZA" sz="1800" dirty="0" smtClean="0">
                <a:solidFill>
                  <a:schemeClr val="bg1"/>
                </a:solidFill>
                <a:latin typeface="Calibri" panose="020F0502020204030204" pitchFamily="34" charset="0"/>
              </a:rPr>
              <a:t>30 June 2021</a:t>
            </a:r>
            <a:endParaRPr lang="en-ZA" sz="1800" dirty="0">
              <a:solidFill>
                <a:schemeClr val="bg1"/>
              </a:solidFill>
              <a:latin typeface="Calibri" panose="020F0502020204030204" pitchFamily="34" charset="0"/>
            </a:endParaRPr>
          </a:p>
        </p:txBody>
      </p:sp>
      <p:sp>
        <p:nvSpPr>
          <p:cNvPr id="3" name="TextBox 2"/>
          <p:cNvSpPr txBox="1"/>
          <p:nvPr/>
        </p:nvSpPr>
        <p:spPr>
          <a:xfrm>
            <a:off x="733647" y="2864367"/>
            <a:ext cx="10005238" cy="369332"/>
          </a:xfrm>
          <a:prstGeom prst="rect">
            <a:avLst/>
          </a:prstGeom>
          <a:noFill/>
        </p:spPr>
        <p:txBody>
          <a:bodyPr wrap="square" rtlCol="0">
            <a:spAutoFit/>
          </a:bodyPr>
          <a:lstStyle/>
          <a:p>
            <a:pPr algn="just"/>
            <a:r>
              <a:rPr lang="en-ZA" dirty="0" smtClean="0">
                <a:solidFill>
                  <a:schemeClr val="bg1">
                    <a:lumMod val="95000"/>
                  </a:schemeClr>
                </a:solidFill>
              </a:rPr>
              <a:t>CABRI PEER LEARNING EVENT (SESSION 4) : TRACKING EXPENDITURE, BUDGET EXECUTION AND AUDIT </a:t>
            </a:r>
            <a:endParaRPr lang="en-ZA" dirty="0">
              <a:solidFill>
                <a:schemeClr val="bg1">
                  <a:lumMod val="95000"/>
                </a:schemeClr>
              </a:solidFill>
            </a:endParaRPr>
          </a:p>
        </p:txBody>
      </p:sp>
    </p:spTree>
    <p:extLst>
      <p:ext uri="{BB962C8B-B14F-4D97-AF65-F5344CB8AC3E}">
        <p14:creationId xmlns:p14="http://schemas.microsoft.com/office/powerpoint/2010/main" val="2796725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55AB-07E8-9449-A693-5BF85BF20BF6}"/>
              </a:ext>
            </a:extLst>
          </p:cNvPr>
          <p:cNvSpPr>
            <a:spLocks noGrp="1"/>
          </p:cNvSpPr>
          <p:nvPr>
            <p:ph type="title"/>
          </p:nvPr>
        </p:nvSpPr>
        <p:spPr>
          <a:xfrm>
            <a:off x="442913" y="0"/>
            <a:ext cx="10737112" cy="1325563"/>
          </a:xfrm>
        </p:spPr>
        <p:txBody>
          <a:bodyPr/>
          <a:lstStyle/>
          <a:p>
            <a:r>
              <a:rPr lang="en-US" dirty="0"/>
              <a:t>Design parameters: CC relevance 2</a:t>
            </a:r>
          </a:p>
        </p:txBody>
      </p:sp>
      <p:sp>
        <p:nvSpPr>
          <p:cNvPr id="3" name="Content Placeholder 2">
            <a:extLst>
              <a:ext uri="{FF2B5EF4-FFF2-40B4-BE49-F238E27FC236}">
                <a16:creationId xmlns:a16="http://schemas.microsoft.com/office/drawing/2014/main" id="{982A206F-1394-124E-A72B-1AD32D6B9517}"/>
              </a:ext>
            </a:extLst>
          </p:cNvPr>
          <p:cNvSpPr>
            <a:spLocks noGrp="1"/>
          </p:cNvSpPr>
          <p:nvPr>
            <p:ph idx="1"/>
          </p:nvPr>
        </p:nvSpPr>
        <p:spPr>
          <a:xfrm>
            <a:off x="488156" y="1358176"/>
            <a:ext cx="11215688" cy="4561020"/>
          </a:xfrm>
        </p:spPr>
        <p:txBody>
          <a:bodyPr>
            <a:normAutofit fontScale="92500" lnSpcReduction="20000"/>
          </a:bodyPr>
          <a:lstStyle/>
          <a:p>
            <a:r>
              <a:rPr lang="en-US" b="1" dirty="0"/>
              <a:t>Benefit versus objectives-based assessment of degree of relevance</a:t>
            </a:r>
          </a:p>
          <a:p>
            <a:pPr lvl="1">
              <a:buFont typeface="Courier New" panose="02070309020205020404" pitchFamily="49" charset="0"/>
              <a:buChar char="-"/>
            </a:pPr>
            <a:r>
              <a:rPr lang="en-US" sz="2000" dirty="0"/>
              <a:t>Objectives-based: degree to which objectives are relevant to climate mitigation or adaptation</a:t>
            </a:r>
          </a:p>
          <a:p>
            <a:pPr lvl="1">
              <a:buFont typeface="Courier New" panose="02070309020205020404" pitchFamily="49" charset="0"/>
              <a:buChar char="-"/>
            </a:pPr>
            <a:r>
              <a:rPr lang="en-US" sz="2000" dirty="0"/>
              <a:t>Benefits-based: difference between benefits expenditure generates under business as usual versus in climate change </a:t>
            </a:r>
          </a:p>
          <a:p>
            <a:pPr lvl="1">
              <a:buFont typeface="Courier New" panose="02070309020205020404" pitchFamily="49" charset="0"/>
              <a:buChar char="-"/>
            </a:pPr>
            <a:r>
              <a:rPr lang="en-US" sz="2000" dirty="0"/>
              <a:t>Both use methodologies to assess consistently</a:t>
            </a:r>
          </a:p>
          <a:p>
            <a:r>
              <a:rPr lang="en-US" b="1" dirty="0"/>
              <a:t>Key decision, as ‘base’ system has to be one or other</a:t>
            </a:r>
          </a:p>
          <a:p>
            <a:pPr lvl="1">
              <a:buFont typeface="Courier New" panose="02070309020205020404" pitchFamily="49" charset="0"/>
              <a:buChar char="-"/>
            </a:pPr>
            <a:r>
              <a:rPr lang="en-US" sz="2000" dirty="0"/>
              <a:t>Stakeholder preferences on one or the other are mixed</a:t>
            </a:r>
          </a:p>
          <a:p>
            <a:pPr lvl="1">
              <a:buFont typeface="Courier New" panose="02070309020205020404" pitchFamily="49" charset="0"/>
              <a:buChar char="-"/>
            </a:pPr>
            <a:r>
              <a:rPr lang="en-US" sz="2000" dirty="0"/>
              <a:t>Pilots will therefore test both (rapid benefit-based assessment)</a:t>
            </a:r>
          </a:p>
          <a:p>
            <a:r>
              <a:rPr lang="en-US" b="1" dirty="0"/>
              <a:t>If objectives-based, will use adjusted Rio Markers approach to score</a:t>
            </a:r>
          </a:p>
          <a:p>
            <a:pPr lvl="1">
              <a:buFont typeface="Courier New" panose="02070309020205020404" pitchFamily="49" charset="0"/>
              <a:buChar char="-"/>
            </a:pPr>
            <a:r>
              <a:rPr lang="en-US" sz="2100" dirty="0"/>
              <a:t>Principal, Significant, Minor, Not targeted </a:t>
            </a:r>
          </a:p>
          <a:p>
            <a:pPr lvl="1">
              <a:buFont typeface="Courier New" panose="02070309020205020404" pitchFamily="49" charset="0"/>
              <a:buChar char="-"/>
            </a:pPr>
            <a:r>
              <a:rPr lang="en-US" sz="2100" dirty="0"/>
              <a:t>Then weight according to score</a:t>
            </a:r>
          </a:p>
          <a:p>
            <a:r>
              <a:rPr lang="en-US" b="1" dirty="0"/>
              <a:t>Appetite in SA to include benefits-based assessment because of  interest in effectiveness</a:t>
            </a:r>
            <a:endParaRPr lang="en-US" sz="2000" dirty="0"/>
          </a:p>
          <a:p>
            <a:pPr lvl="1">
              <a:buFont typeface="Courier New" panose="02070309020205020404" pitchFamily="49" charset="0"/>
              <a:buChar char="-"/>
            </a:pPr>
            <a:r>
              <a:rPr lang="en-US" sz="2100" dirty="0"/>
              <a:t>Base system is an option</a:t>
            </a:r>
          </a:p>
          <a:p>
            <a:pPr lvl="1">
              <a:buFont typeface="Courier New" panose="02070309020205020404" pitchFamily="49" charset="0"/>
              <a:buChar char="-"/>
            </a:pPr>
            <a:r>
              <a:rPr lang="en-US" sz="2100" dirty="0"/>
              <a:t>In addition, a one- or two-way link to climate change impact assessments</a:t>
            </a:r>
          </a:p>
          <a:p>
            <a:pPr lvl="2"/>
            <a:endParaRPr lang="en-US" dirty="0">
              <a:solidFill>
                <a:schemeClr val="accent5">
                  <a:lumMod val="50000"/>
                </a:schemeClr>
              </a:solidFill>
            </a:endParaRPr>
          </a:p>
          <a:p>
            <a:pPr lvl="1"/>
            <a:endParaRPr lang="en-US" dirty="0">
              <a:solidFill>
                <a:schemeClr val="accent5">
                  <a:lumMod val="50000"/>
                </a:schemeClr>
              </a:solidFill>
            </a:endParaRPr>
          </a:p>
        </p:txBody>
      </p:sp>
      <p:sp>
        <p:nvSpPr>
          <p:cNvPr id="6" name="Slide Number Placeholder 5"/>
          <p:cNvSpPr>
            <a:spLocks noGrp="1"/>
          </p:cNvSpPr>
          <p:nvPr>
            <p:ph type="sldNum" sz="quarter" idx="4"/>
          </p:nvPr>
        </p:nvSpPr>
        <p:spPr/>
        <p:txBody>
          <a:bodyPr/>
          <a:lstStyle/>
          <a:p>
            <a:fld id="{A4E67396-EAD7-1246-A93B-5244FF26795F}" type="slidenum">
              <a:rPr lang="en-US" smtClean="0"/>
              <a:pPr/>
              <a:t>10</a:t>
            </a:fld>
            <a:endParaRPr lang="en-US" dirty="0"/>
          </a:p>
        </p:txBody>
      </p:sp>
    </p:spTree>
    <p:extLst>
      <p:ext uri="{BB962C8B-B14F-4D97-AF65-F5344CB8AC3E}">
        <p14:creationId xmlns:p14="http://schemas.microsoft.com/office/powerpoint/2010/main" val="3516046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9992-BC58-C640-A2AA-218C18670F9A}"/>
              </a:ext>
            </a:extLst>
          </p:cNvPr>
          <p:cNvSpPr>
            <a:spLocks noGrp="1"/>
          </p:cNvSpPr>
          <p:nvPr>
            <p:ph type="title"/>
          </p:nvPr>
        </p:nvSpPr>
        <p:spPr>
          <a:xfrm>
            <a:off x="0" y="123825"/>
            <a:ext cx="11799094" cy="1325563"/>
          </a:xfrm>
        </p:spPr>
        <p:txBody>
          <a:bodyPr>
            <a:normAutofit/>
          </a:bodyPr>
          <a:lstStyle/>
          <a:p>
            <a:r>
              <a:rPr lang="en-US" sz="3200" dirty="0"/>
              <a:t>Key design parameters: location in SA resource management cycle</a:t>
            </a:r>
          </a:p>
        </p:txBody>
      </p:sp>
      <p:sp>
        <p:nvSpPr>
          <p:cNvPr id="3" name="Content Placeholder 2">
            <a:extLst>
              <a:ext uri="{FF2B5EF4-FFF2-40B4-BE49-F238E27FC236}">
                <a16:creationId xmlns:a16="http://schemas.microsoft.com/office/drawing/2014/main" id="{E99B0A1B-5ECD-0D42-AC4F-A53C5A3831BB}"/>
              </a:ext>
            </a:extLst>
          </p:cNvPr>
          <p:cNvSpPr>
            <a:spLocks noGrp="1"/>
          </p:cNvSpPr>
          <p:nvPr>
            <p:ph idx="1"/>
          </p:nvPr>
        </p:nvSpPr>
        <p:spPr>
          <a:xfrm>
            <a:off x="0" y="1462088"/>
            <a:ext cx="11196638" cy="4740407"/>
          </a:xfrm>
        </p:spPr>
        <p:txBody>
          <a:bodyPr>
            <a:normAutofit fontScale="85000" lnSpcReduction="20000"/>
          </a:bodyPr>
          <a:lstStyle/>
          <a:p>
            <a:r>
              <a:rPr lang="en-US" sz="2500" dirty="0"/>
              <a:t>System location</a:t>
            </a:r>
          </a:p>
          <a:p>
            <a:pPr lvl="1"/>
            <a:r>
              <a:rPr lang="en-US" sz="2100" dirty="0"/>
              <a:t>For main budget</a:t>
            </a:r>
          </a:p>
          <a:p>
            <a:pPr lvl="2"/>
            <a:r>
              <a:rPr lang="en-US" sz="1700" dirty="0"/>
              <a:t>Tags are identified, developed off-system --&gt; then uses system to tag / generate reports</a:t>
            </a:r>
          </a:p>
          <a:p>
            <a:pPr lvl="2"/>
            <a:r>
              <a:rPr lang="en-US" sz="1700" dirty="0"/>
              <a:t>Annual review after first development</a:t>
            </a:r>
          </a:p>
          <a:p>
            <a:pPr lvl="2"/>
            <a:r>
              <a:rPr lang="en-US" sz="1700" dirty="0"/>
              <a:t>Imbedded in planning, budgeting, execution systems</a:t>
            </a:r>
          </a:p>
          <a:p>
            <a:pPr lvl="2"/>
            <a:r>
              <a:rPr lang="en-US" sz="1700" dirty="0"/>
              <a:t>Works with programmes/sub-programmes and votes/sub-votes</a:t>
            </a:r>
          </a:p>
          <a:p>
            <a:pPr lvl="1"/>
            <a:r>
              <a:rPr lang="en-US" sz="2100" dirty="0"/>
              <a:t>Have to think about harmonisation with other tagging in place</a:t>
            </a:r>
          </a:p>
          <a:p>
            <a:pPr lvl="1"/>
            <a:r>
              <a:rPr lang="en-US" sz="2100" dirty="0"/>
              <a:t>For donor funding</a:t>
            </a:r>
          </a:p>
          <a:p>
            <a:pPr lvl="2"/>
            <a:r>
              <a:rPr lang="en-US" sz="1700" dirty="0"/>
              <a:t>Within the ODA management system – discussion with IDC</a:t>
            </a:r>
          </a:p>
          <a:p>
            <a:r>
              <a:rPr lang="en-US" sz="2500" dirty="0"/>
              <a:t>Tagging process</a:t>
            </a:r>
          </a:p>
          <a:p>
            <a:pPr lvl="1"/>
            <a:r>
              <a:rPr lang="en-US" sz="2100" dirty="0"/>
              <a:t>In planning and budgeting cycle</a:t>
            </a:r>
          </a:p>
          <a:p>
            <a:pPr lvl="1"/>
            <a:r>
              <a:rPr lang="en-US" sz="2100" dirty="0"/>
              <a:t>First identification by spending units, validation centrally (at national provincial and local level)</a:t>
            </a:r>
          </a:p>
          <a:p>
            <a:pPr lvl="2"/>
            <a:r>
              <a:rPr lang="en-US" sz="1700" dirty="0"/>
              <a:t>Governance of system not yet discussed – after pilots</a:t>
            </a:r>
          </a:p>
          <a:p>
            <a:pPr lvl="1"/>
            <a:r>
              <a:rPr lang="en-US" sz="2100" dirty="0"/>
              <a:t>Expectation that CBT information will feature in budget process</a:t>
            </a:r>
          </a:p>
          <a:p>
            <a:pPr lvl="2"/>
            <a:r>
              <a:rPr lang="en-US" sz="1900" dirty="0"/>
              <a:t>D</a:t>
            </a:r>
            <a:r>
              <a:rPr lang="en-US" sz="1600" dirty="0"/>
              <a:t>iscussion of how and with what purpose is purpose of NT pilot</a:t>
            </a:r>
          </a:p>
          <a:p>
            <a:r>
              <a:rPr lang="en-US" sz="2500" dirty="0"/>
              <a:t>Reporting</a:t>
            </a:r>
          </a:p>
          <a:p>
            <a:pPr lvl="1"/>
            <a:r>
              <a:rPr lang="en-US" sz="2100" dirty="0"/>
              <a:t>Expectation is some level of reporting in budget documentation</a:t>
            </a:r>
          </a:p>
          <a:p>
            <a:pPr lvl="1"/>
            <a:r>
              <a:rPr lang="en-US" sz="2100" dirty="0"/>
              <a:t>But also, regular separate reports</a:t>
            </a:r>
          </a:p>
          <a:p>
            <a:pPr marL="457200" lvl="1" indent="0">
              <a:buNone/>
            </a:pPr>
            <a:endParaRPr lang="en-US" sz="2100" dirty="0">
              <a:solidFill>
                <a:schemeClr val="accent5">
                  <a:lumMod val="50000"/>
                </a:schemeClr>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9DA73713-55B9-3B41-B88A-C125CC4BAA15}" type="slidenum">
              <a:rPr lang="en-GB" smtClean="0"/>
              <a:pPr/>
              <a:t>11</a:t>
            </a:fld>
            <a:endParaRPr lang="en-GB" dirty="0"/>
          </a:p>
        </p:txBody>
      </p:sp>
      <p:sp>
        <p:nvSpPr>
          <p:cNvPr id="5" name="Slide Number Placeholder 4">
            <a:extLst>
              <a:ext uri="{FF2B5EF4-FFF2-40B4-BE49-F238E27FC236}">
                <a16:creationId xmlns:a16="http://schemas.microsoft.com/office/drawing/2014/main" id="{0D03BDD6-F113-5347-A68F-5EE60BB4845E}"/>
              </a:ext>
            </a:extLst>
          </p:cNvPr>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11</a:t>
            </a:fld>
            <a:endParaRPr lang="en-GB" dirty="0"/>
          </a:p>
        </p:txBody>
      </p:sp>
    </p:spTree>
    <p:extLst>
      <p:ext uri="{BB962C8B-B14F-4D97-AF65-F5344CB8AC3E}">
        <p14:creationId xmlns:p14="http://schemas.microsoft.com/office/powerpoint/2010/main" val="185421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14C0F15-D13C-4041-B576-8076124C5FB4}"/>
              </a:ext>
            </a:extLst>
          </p:cNvPr>
          <p:cNvGrpSpPr/>
          <p:nvPr/>
        </p:nvGrpSpPr>
        <p:grpSpPr>
          <a:xfrm>
            <a:off x="5708821" y="4406322"/>
            <a:ext cx="2682083" cy="731992"/>
            <a:chOff x="5273736" y="2367477"/>
            <a:chExt cx="1814776" cy="797663"/>
          </a:xfrm>
        </p:grpSpPr>
        <p:sp>
          <p:nvSpPr>
            <p:cNvPr id="29" name="Right Arrow 28">
              <a:extLst>
                <a:ext uri="{FF2B5EF4-FFF2-40B4-BE49-F238E27FC236}">
                  <a16:creationId xmlns:a16="http://schemas.microsoft.com/office/drawing/2014/main" id="{C11A58EC-9E3B-CE43-8E89-2186A2FF8596}"/>
                </a:ext>
              </a:extLst>
            </p:cNvPr>
            <p:cNvSpPr/>
            <p:nvPr/>
          </p:nvSpPr>
          <p:spPr>
            <a:xfrm>
              <a:off x="5273736" y="2367477"/>
              <a:ext cx="1814776" cy="797663"/>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ight Arrow 4">
              <a:extLst>
                <a:ext uri="{FF2B5EF4-FFF2-40B4-BE49-F238E27FC236}">
                  <a16:creationId xmlns:a16="http://schemas.microsoft.com/office/drawing/2014/main" id="{3BF50B0D-CA62-B74B-BDEC-0B2EC6263A8F}"/>
                </a:ext>
              </a:extLst>
            </p:cNvPr>
            <p:cNvSpPr txBox="1"/>
            <p:nvPr/>
          </p:nvSpPr>
          <p:spPr>
            <a:xfrm>
              <a:off x="5273736" y="2467185"/>
              <a:ext cx="1480482" cy="5516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 – 2 exchanges with other CBT countries</a:t>
              </a:r>
            </a:p>
          </p:txBody>
        </p:sp>
      </p:grpSp>
      <p:sp>
        <p:nvSpPr>
          <p:cNvPr id="2" name="Title 1">
            <a:extLst>
              <a:ext uri="{FF2B5EF4-FFF2-40B4-BE49-F238E27FC236}">
                <a16:creationId xmlns:a16="http://schemas.microsoft.com/office/drawing/2014/main" id="{199B0322-C5C9-D649-88B4-763D081276FA}"/>
              </a:ext>
            </a:extLst>
          </p:cNvPr>
          <p:cNvSpPr>
            <a:spLocks noGrp="1"/>
          </p:cNvSpPr>
          <p:nvPr>
            <p:ph type="title"/>
          </p:nvPr>
        </p:nvSpPr>
        <p:spPr>
          <a:xfrm>
            <a:off x="24964" y="370490"/>
            <a:ext cx="10515600" cy="384022"/>
          </a:xfrm>
        </p:spPr>
        <p:txBody>
          <a:bodyPr>
            <a:normAutofit fontScale="90000"/>
          </a:bodyPr>
          <a:lstStyle/>
          <a:p>
            <a:r>
              <a:rPr lang="en-US" dirty="0"/>
              <a:t>CBT project process</a:t>
            </a:r>
          </a:p>
        </p:txBody>
      </p:sp>
      <p:graphicFrame>
        <p:nvGraphicFramePr>
          <p:cNvPr id="4" name="Content Placeholder 3">
            <a:extLst>
              <a:ext uri="{FF2B5EF4-FFF2-40B4-BE49-F238E27FC236}">
                <a16:creationId xmlns:a16="http://schemas.microsoft.com/office/drawing/2014/main" id="{572B6F8F-380C-B441-A154-6C6638E4B3C8}"/>
              </a:ext>
            </a:extLst>
          </p:cNvPr>
          <p:cNvGraphicFramePr>
            <a:graphicFrameLocks noGrp="1"/>
          </p:cNvGraphicFramePr>
          <p:nvPr>
            <p:ph idx="1"/>
            <p:extLst>
              <p:ext uri="{D42A27DB-BD31-4B8C-83A1-F6EECF244321}">
                <p14:modId xmlns:p14="http://schemas.microsoft.com/office/powerpoint/2010/main" val="1125943936"/>
              </p:ext>
            </p:extLst>
          </p:nvPr>
        </p:nvGraphicFramePr>
        <p:xfrm>
          <a:off x="199080" y="1741877"/>
          <a:ext cx="11724800" cy="4906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Arrow Connector 6">
            <a:extLst>
              <a:ext uri="{FF2B5EF4-FFF2-40B4-BE49-F238E27FC236}">
                <a16:creationId xmlns:a16="http://schemas.microsoft.com/office/drawing/2014/main" id="{0F8583F7-20FA-E540-A919-73C6A21CBF79}"/>
              </a:ext>
            </a:extLst>
          </p:cNvPr>
          <p:cNvCxnSpPr/>
          <p:nvPr/>
        </p:nvCxnSpPr>
        <p:spPr>
          <a:xfrm flipV="1">
            <a:off x="538755" y="1490874"/>
            <a:ext cx="11271292" cy="714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95167E-FD45-4241-9808-7D110E729BE9}"/>
              </a:ext>
            </a:extLst>
          </p:cNvPr>
          <p:cNvCxnSpPr>
            <a:cxnSpLocks/>
          </p:cNvCxnSpPr>
          <p:nvPr/>
        </p:nvCxnSpPr>
        <p:spPr>
          <a:xfrm flipV="1">
            <a:off x="838199"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F5F1A2-36E4-894B-9E13-EF81AD76CA1C}"/>
              </a:ext>
            </a:extLst>
          </p:cNvPr>
          <p:cNvSpPr/>
          <p:nvPr/>
        </p:nvSpPr>
        <p:spPr>
          <a:xfrm>
            <a:off x="631375" y="1127413"/>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Jan</a:t>
            </a:r>
            <a:endParaRPr lang="en-US" dirty="0">
              <a:solidFill>
                <a:schemeClr val="tx1"/>
              </a:solidFill>
            </a:endParaRPr>
          </a:p>
        </p:txBody>
      </p:sp>
      <p:cxnSp>
        <p:nvCxnSpPr>
          <p:cNvPr id="12" name="Straight Connector 11">
            <a:extLst>
              <a:ext uri="{FF2B5EF4-FFF2-40B4-BE49-F238E27FC236}">
                <a16:creationId xmlns:a16="http://schemas.microsoft.com/office/drawing/2014/main" id="{3BE32D65-EC4D-D24E-8923-D59C033C2C7B}"/>
              </a:ext>
            </a:extLst>
          </p:cNvPr>
          <p:cNvCxnSpPr>
            <a:cxnSpLocks/>
          </p:cNvCxnSpPr>
          <p:nvPr/>
        </p:nvCxnSpPr>
        <p:spPr>
          <a:xfrm flipV="1">
            <a:off x="10693609"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3C82FEE-C2BF-B543-8985-28BA69C19F76}"/>
              </a:ext>
            </a:extLst>
          </p:cNvPr>
          <p:cNvSpPr/>
          <p:nvPr/>
        </p:nvSpPr>
        <p:spPr>
          <a:xfrm>
            <a:off x="9654450" y="1001822"/>
            <a:ext cx="2069937" cy="538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Dec</a:t>
            </a:r>
            <a:endParaRPr lang="en-US" dirty="0">
              <a:solidFill>
                <a:schemeClr val="tx1"/>
              </a:solidFill>
            </a:endParaRPr>
          </a:p>
        </p:txBody>
      </p:sp>
      <p:cxnSp>
        <p:nvCxnSpPr>
          <p:cNvPr id="14" name="Straight Connector 13">
            <a:extLst>
              <a:ext uri="{FF2B5EF4-FFF2-40B4-BE49-F238E27FC236}">
                <a16:creationId xmlns:a16="http://schemas.microsoft.com/office/drawing/2014/main" id="{1D126F77-70CD-944F-99B2-216EF10ACE43}"/>
              </a:ext>
            </a:extLst>
          </p:cNvPr>
          <p:cNvCxnSpPr>
            <a:cxnSpLocks/>
          </p:cNvCxnSpPr>
          <p:nvPr/>
        </p:nvCxnSpPr>
        <p:spPr>
          <a:xfrm flipV="1">
            <a:off x="5620221" y="1016845"/>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4C8EBB-F982-494E-9FE8-E32A788F1725}"/>
              </a:ext>
            </a:extLst>
          </p:cNvPr>
          <p:cNvSpPr/>
          <p:nvPr/>
        </p:nvSpPr>
        <p:spPr>
          <a:xfrm>
            <a:off x="5409937" y="1033769"/>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Jul</a:t>
            </a:r>
            <a:endParaRPr lang="en-US" dirty="0">
              <a:solidFill>
                <a:schemeClr val="tx1"/>
              </a:solidFill>
            </a:endParaRPr>
          </a:p>
        </p:txBody>
      </p:sp>
      <p:cxnSp>
        <p:nvCxnSpPr>
          <p:cNvPr id="16" name="Straight Connector 15">
            <a:extLst>
              <a:ext uri="{FF2B5EF4-FFF2-40B4-BE49-F238E27FC236}">
                <a16:creationId xmlns:a16="http://schemas.microsoft.com/office/drawing/2014/main" id="{BF85B644-389E-5E40-92B1-7A86A4C6D6B1}"/>
              </a:ext>
            </a:extLst>
          </p:cNvPr>
          <p:cNvCxnSpPr>
            <a:cxnSpLocks/>
          </p:cNvCxnSpPr>
          <p:nvPr/>
        </p:nvCxnSpPr>
        <p:spPr>
          <a:xfrm flipV="1">
            <a:off x="3107232" y="1362747"/>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69A0DB1-0CAF-584F-831C-D8CAD2B33C64}"/>
              </a:ext>
            </a:extLst>
          </p:cNvPr>
          <p:cNvSpPr/>
          <p:nvPr/>
        </p:nvSpPr>
        <p:spPr>
          <a:xfrm>
            <a:off x="2900408" y="1103373"/>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Apr</a:t>
            </a:r>
            <a:endParaRPr lang="en-US" dirty="0">
              <a:solidFill>
                <a:schemeClr val="tx1"/>
              </a:solidFill>
            </a:endParaRPr>
          </a:p>
        </p:txBody>
      </p:sp>
      <p:cxnSp>
        <p:nvCxnSpPr>
          <p:cNvPr id="18" name="Straight Connector 17">
            <a:extLst>
              <a:ext uri="{FF2B5EF4-FFF2-40B4-BE49-F238E27FC236}">
                <a16:creationId xmlns:a16="http://schemas.microsoft.com/office/drawing/2014/main" id="{E7E130E7-693D-9846-B654-24646C3F0D73}"/>
              </a:ext>
            </a:extLst>
          </p:cNvPr>
          <p:cNvCxnSpPr>
            <a:cxnSpLocks/>
          </p:cNvCxnSpPr>
          <p:nvPr/>
        </p:nvCxnSpPr>
        <p:spPr>
          <a:xfrm flipV="1">
            <a:off x="8184080" y="1369178"/>
            <a:ext cx="0" cy="1216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EFD6B98-8C13-7D4A-87BB-076AD96F131E}"/>
              </a:ext>
            </a:extLst>
          </p:cNvPr>
          <p:cNvSpPr/>
          <p:nvPr/>
        </p:nvSpPr>
        <p:spPr>
          <a:xfrm>
            <a:off x="8027065" y="1107051"/>
            <a:ext cx="413647" cy="22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Oct</a:t>
            </a:r>
            <a:endParaRPr lang="en-US" dirty="0">
              <a:solidFill>
                <a:schemeClr val="tx1"/>
              </a:solidFill>
            </a:endParaRPr>
          </a:p>
        </p:txBody>
      </p:sp>
      <p:sp>
        <p:nvSpPr>
          <p:cNvPr id="20" name="Oval 19">
            <a:extLst>
              <a:ext uri="{FF2B5EF4-FFF2-40B4-BE49-F238E27FC236}">
                <a16:creationId xmlns:a16="http://schemas.microsoft.com/office/drawing/2014/main" id="{F77C3486-31C4-EE4D-8866-AC344F50283C}"/>
              </a:ext>
            </a:extLst>
          </p:cNvPr>
          <p:cNvSpPr/>
          <p:nvPr/>
        </p:nvSpPr>
        <p:spPr>
          <a:xfrm>
            <a:off x="4982075" y="1251919"/>
            <a:ext cx="1264024" cy="875354"/>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B4A6A"/>
                </a:solidFill>
              </a:rPr>
              <a:t>Materials</a:t>
            </a:r>
          </a:p>
        </p:txBody>
      </p:sp>
      <p:sp>
        <p:nvSpPr>
          <p:cNvPr id="21" name="Oval 20">
            <a:extLst>
              <a:ext uri="{FF2B5EF4-FFF2-40B4-BE49-F238E27FC236}">
                <a16:creationId xmlns:a16="http://schemas.microsoft.com/office/drawing/2014/main" id="{ECDC6003-1BE9-D24D-92C2-5D490F766B50}"/>
              </a:ext>
            </a:extLst>
          </p:cNvPr>
          <p:cNvSpPr/>
          <p:nvPr/>
        </p:nvSpPr>
        <p:spPr>
          <a:xfrm>
            <a:off x="7611362" y="1837035"/>
            <a:ext cx="1506134" cy="103426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B4A6A"/>
                </a:solidFill>
              </a:rPr>
              <a:t>Capacity needs Assessment</a:t>
            </a:r>
          </a:p>
        </p:txBody>
      </p:sp>
      <p:sp>
        <p:nvSpPr>
          <p:cNvPr id="22" name="Oval 21">
            <a:extLst>
              <a:ext uri="{FF2B5EF4-FFF2-40B4-BE49-F238E27FC236}">
                <a16:creationId xmlns:a16="http://schemas.microsoft.com/office/drawing/2014/main" id="{4CA4F493-03F5-834C-91E8-E1DCEBA474DE}"/>
              </a:ext>
            </a:extLst>
          </p:cNvPr>
          <p:cNvSpPr/>
          <p:nvPr/>
        </p:nvSpPr>
        <p:spPr>
          <a:xfrm>
            <a:off x="7768262" y="2725699"/>
            <a:ext cx="1349234" cy="103426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B4A6A"/>
                </a:solidFill>
              </a:rPr>
              <a:t>Note on Cost and Benefits of CBT</a:t>
            </a:r>
          </a:p>
        </p:txBody>
      </p:sp>
      <p:sp>
        <p:nvSpPr>
          <p:cNvPr id="23" name="Oval 22">
            <a:extLst>
              <a:ext uri="{FF2B5EF4-FFF2-40B4-BE49-F238E27FC236}">
                <a16:creationId xmlns:a16="http://schemas.microsoft.com/office/drawing/2014/main" id="{623AA1F1-1648-C440-BE97-C650711AAC35}"/>
              </a:ext>
            </a:extLst>
          </p:cNvPr>
          <p:cNvSpPr/>
          <p:nvPr/>
        </p:nvSpPr>
        <p:spPr>
          <a:xfrm>
            <a:off x="7766095" y="3720920"/>
            <a:ext cx="1349234" cy="92893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B4A6A"/>
                </a:solidFill>
              </a:rPr>
              <a:t>Pilots Report</a:t>
            </a:r>
          </a:p>
        </p:txBody>
      </p:sp>
      <p:sp>
        <p:nvSpPr>
          <p:cNvPr id="24" name="Oval 23">
            <a:extLst>
              <a:ext uri="{FF2B5EF4-FFF2-40B4-BE49-F238E27FC236}">
                <a16:creationId xmlns:a16="http://schemas.microsoft.com/office/drawing/2014/main" id="{D5200A8C-4D44-0F46-A0EA-75615C05369A}"/>
              </a:ext>
            </a:extLst>
          </p:cNvPr>
          <p:cNvSpPr/>
          <p:nvPr/>
        </p:nvSpPr>
        <p:spPr>
          <a:xfrm>
            <a:off x="10540564" y="4428544"/>
            <a:ext cx="1506134" cy="1150991"/>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B4A6A"/>
                </a:solidFill>
              </a:rPr>
              <a:t>Roll-out Action Plan and Governance Recs</a:t>
            </a:r>
          </a:p>
        </p:txBody>
      </p:sp>
      <p:sp>
        <p:nvSpPr>
          <p:cNvPr id="3" name="Rounded Rectangle 2">
            <a:extLst>
              <a:ext uri="{FF2B5EF4-FFF2-40B4-BE49-F238E27FC236}">
                <a16:creationId xmlns:a16="http://schemas.microsoft.com/office/drawing/2014/main" id="{7961C078-31E0-0744-B7E0-A6B677D27101}"/>
              </a:ext>
            </a:extLst>
          </p:cNvPr>
          <p:cNvSpPr/>
          <p:nvPr/>
        </p:nvSpPr>
        <p:spPr>
          <a:xfrm>
            <a:off x="199080" y="2754275"/>
            <a:ext cx="2604702" cy="27729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5">
                    <a:lumMod val="50000"/>
                  </a:schemeClr>
                </a:solidFill>
              </a:rPr>
              <a:t>Consultation with key stakeholders</a:t>
            </a:r>
          </a:p>
          <a:p>
            <a:pPr algn="ctr"/>
            <a:r>
              <a:rPr lang="en-US" sz="1600" dirty="0">
                <a:solidFill>
                  <a:schemeClr val="accent5">
                    <a:lumMod val="50000"/>
                  </a:schemeClr>
                </a:solidFill>
              </a:rPr>
              <a:t>E.g. DFFE, DPME, NPCS, </a:t>
            </a:r>
            <a:r>
              <a:rPr lang="en-US" sz="1600" dirty="0" err="1">
                <a:solidFill>
                  <a:schemeClr val="accent5">
                    <a:lumMod val="50000"/>
                  </a:schemeClr>
                </a:solidFill>
              </a:rPr>
              <a:t>DCoG</a:t>
            </a:r>
            <a:r>
              <a:rPr lang="en-US" sz="1600" dirty="0">
                <a:solidFill>
                  <a:schemeClr val="accent5">
                    <a:lumMod val="50000"/>
                  </a:schemeClr>
                </a:solidFill>
              </a:rPr>
              <a:t>, DoT, </a:t>
            </a:r>
            <a:r>
              <a:rPr lang="en-US" sz="1600" dirty="0" err="1">
                <a:solidFill>
                  <a:schemeClr val="accent5">
                    <a:lumMod val="50000"/>
                  </a:schemeClr>
                </a:solidFill>
              </a:rPr>
              <a:t>DoWS</a:t>
            </a:r>
            <a:r>
              <a:rPr lang="en-US" sz="1600" dirty="0">
                <a:solidFill>
                  <a:schemeClr val="accent5">
                    <a:lumMod val="50000"/>
                  </a:schemeClr>
                </a:solidFill>
              </a:rPr>
              <a:t>, DoE, provincial Treasuries, departments, metros via </a:t>
            </a:r>
            <a:r>
              <a:rPr lang="en-US" sz="1600" b="1" dirty="0">
                <a:solidFill>
                  <a:schemeClr val="accent5">
                    <a:lumMod val="50000"/>
                  </a:schemeClr>
                </a:solidFill>
              </a:rPr>
              <a:t>Advisory Committee </a:t>
            </a:r>
            <a:r>
              <a:rPr lang="en-US" sz="1600" dirty="0">
                <a:solidFill>
                  <a:schemeClr val="accent5">
                    <a:lumMod val="50000"/>
                  </a:schemeClr>
                </a:solidFill>
              </a:rPr>
              <a:t>and directly</a:t>
            </a:r>
          </a:p>
          <a:p>
            <a:pPr algn="ctr"/>
            <a:r>
              <a:rPr lang="en-US" sz="1600" dirty="0">
                <a:solidFill>
                  <a:schemeClr val="accent5">
                    <a:lumMod val="50000"/>
                  </a:schemeClr>
                </a:solidFill>
              </a:rPr>
              <a:t>With NT units via </a:t>
            </a:r>
            <a:r>
              <a:rPr lang="en-US" sz="1600" b="1" dirty="0">
                <a:solidFill>
                  <a:schemeClr val="accent5">
                    <a:lumMod val="50000"/>
                  </a:schemeClr>
                </a:solidFill>
              </a:rPr>
              <a:t>NTWG on CC </a:t>
            </a:r>
            <a:r>
              <a:rPr lang="en-US" sz="1600" dirty="0">
                <a:solidFill>
                  <a:schemeClr val="accent5">
                    <a:lumMod val="50000"/>
                  </a:schemeClr>
                </a:solidFill>
              </a:rPr>
              <a:t>and directly </a:t>
            </a:r>
          </a:p>
        </p:txBody>
      </p:sp>
      <p:sp>
        <p:nvSpPr>
          <p:cNvPr id="6" name="Diamond 5">
            <a:extLst>
              <a:ext uri="{FF2B5EF4-FFF2-40B4-BE49-F238E27FC236}">
                <a16:creationId xmlns:a16="http://schemas.microsoft.com/office/drawing/2014/main" id="{C0AC5496-28CE-D243-8CC6-5587B3969A3D}"/>
              </a:ext>
            </a:extLst>
          </p:cNvPr>
          <p:cNvSpPr/>
          <p:nvPr/>
        </p:nvSpPr>
        <p:spPr>
          <a:xfrm>
            <a:off x="9236724" y="2003140"/>
            <a:ext cx="1815589" cy="1951508"/>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Possibility of Phase 2, to work on CBT in PEs</a:t>
            </a:r>
          </a:p>
        </p:txBody>
      </p:sp>
      <p:sp>
        <p:nvSpPr>
          <p:cNvPr id="8" name="Right Arrow 7">
            <a:extLst>
              <a:ext uri="{FF2B5EF4-FFF2-40B4-BE49-F238E27FC236}">
                <a16:creationId xmlns:a16="http://schemas.microsoft.com/office/drawing/2014/main" id="{6D865909-94AF-E447-9AF9-BCA0260612FB}"/>
              </a:ext>
            </a:extLst>
          </p:cNvPr>
          <p:cNvSpPr/>
          <p:nvPr/>
        </p:nvSpPr>
        <p:spPr>
          <a:xfrm>
            <a:off x="10693609" y="2754275"/>
            <a:ext cx="1116438" cy="517134"/>
          </a:xfrm>
          <a:prstGeom prst="righ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lumMod val="50000"/>
                  </a:schemeClr>
                </a:solidFill>
              </a:rPr>
              <a:t>To May 2021</a:t>
            </a:r>
          </a:p>
        </p:txBody>
      </p:sp>
      <p:grpSp>
        <p:nvGrpSpPr>
          <p:cNvPr id="26" name="Group 25">
            <a:extLst>
              <a:ext uri="{FF2B5EF4-FFF2-40B4-BE49-F238E27FC236}">
                <a16:creationId xmlns:a16="http://schemas.microsoft.com/office/drawing/2014/main" id="{548E8E37-C0E7-D246-9B05-81E5CC2FDDFF}"/>
              </a:ext>
            </a:extLst>
          </p:cNvPr>
          <p:cNvGrpSpPr/>
          <p:nvPr/>
        </p:nvGrpSpPr>
        <p:grpSpPr>
          <a:xfrm>
            <a:off x="4858883" y="4419911"/>
            <a:ext cx="921302" cy="797663"/>
            <a:chOff x="4621446" y="2352944"/>
            <a:chExt cx="921302" cy="797663"/>
          </a:xfrm>
        </p:grpSpPr>
        <p:sp>
          <p:nvSpPr>
            <p:cNvPr id="27" name="Rounded Rectangle 26">
              <a:extLst>
                <a:ext uri="{FF2B5EF4-FFF2-40B4-BE49-F238E27FC236}">
                  <a16:creationId xmlns:a16="http://schemas.microsoft.com/office/drawing/2014/main" id="{D3BC952D-FF0D-9048-BD33-86AC69150D79}"/>
                </a:ext>
              </a:extLst>
            </p:cNvPr>
            <p:cNvSpPr/>
            <p:nvPr/>
          </p:nvSpPr>
          <p:spPr>
            <a:xfrm>
              <a:off x="4621446" y="2352944"/>
              <a:ext cx="852111" cy="79766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6">
              <a:extLst>
                <a:ext uri="{FF2B5EF4-FFF2-40B4-BE49-F238E27FC236}">
                  <a16:creationId xmlns:a16="http://schemas.microsoft.com/office/drawing/2014/main" id="{4143764B-8299-BD45-8771-11A707135292}"/>
                </a:ext>
              </a:extLst>
            </p:cNvPr>
            <p:cNvSpPr txBox="1"/>
            <p:nvPr/>
          </p:nvSpPr>
          <p:spPr>
            <a:xfrm>
              <a:off x="4660385" y="2391883"/>
              <a:ext cx="882363" cy="626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400" kern="1200" dirty="0"/>
                <a:t>Peer Exchange</a:t>
              </a:r>
            </a:p>
          </p:txBody>
        </p:sp>
      </p:grpSp>
      <p:sp>
        <p:nvSpPr>
          <p:cNvPr id="31" name="Footer Placeholder 3">
            <a:extLst>
              <a:ext uri="{FF2B5EF4-FFF2-40B4-BE49-F238E27FC236}">
                <a16:creationId xmlns:a16="http://schemas.microsoft.com/office/drawing/2014/main" id="{00F12568-E7A8-2445-8674-7ABF70245F5E}"/>
              </a:ext>
            </a:extLst>
          </p:cNvPr>
          <p:cNvSpPr txBox="1">
            <a:spLocks/>
          </p:cNvSpPr>
          <p:nvPr/>
        </p:nvSpPr>
        <p:spPr>
          <a:xfrm>
            <a:off x="442913" y="6283322"/>
            <a:ext cx="4019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Climate Budget Tagging in South Africa –  Slide No </a:t>
            </a:r>
            <a:fld id="{D8E9F4EC-980D-9942-9D25-2C075123DFF0}" type="slidenum">
              <a:rPr lang="en-US" b="1" smtClean="0"/>
              <a:t>12</a:t>
            </a:fld>
            <a:r>
              <a:rPr lang="en-US" b="1" dirty="0"/>
              <a:t> </a:t>
            </a:r>
            <a:endParaRPr lang="en-GB" b="1" dirty="0"/>
          </a:p>
        </p:txBody>
      </p:sp>
      <p:sp>
        <p:nvSpPr>
          <p:cNvPr id="33" name="Slide Number Placeholder 32"/>
          <p:cNvSpPr>
            <a:spLocks noGrp="1"/>
          </p:cNvSpPr>
          <p:nvPr>
            <p:ph type="sldNum" sz="quarter" idx="4"/>
          </p:nvPr>
        </p:nvSpPr>
        <p:spPr/>
        <p:txBody>
          <a:bodyPr/>
          <a:lstStyle/>
          <a:p>
            <a:fld id="{A4E67396-EAD7-1246-A93B-5244FF26795F}" type="slidenum">
              <a:rPr lang="en-US" smtClean="0"/>
              <a:pPr/>
              <a:t>12</a:t>
            </a:fld>
            <a:endParaRPr lang="en-US" dirty="0"/>
          </a:p>
        </p:txBody>
      </p:sp>
    </p:spTree>
    <p:extLst>
      <p:ext uri="{BB962C8B-B14F-4D97-AF65-F5344CB8AC3E}">
        <p14:creationId xmlns:p14="http://schemas.microsoft.com/office/powerpoint/2010/main" val="1986660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58FB-4CD8-4C5E-93A1-9D4B1334358D}"/>
              </a:ext>
            </a:extLst>
          </p:cNvPr>
          <p:cNvSpPr>
            <a:spLocks noGrp="1"/>
          </p:cNvSpPr>
          <p:nvPr>
            <p:ph type="title"/>
          </p:nvPr>
        </p:nvSpPr>
        <p:spPr/>
        <p:txBody>
          <a:bodyPr/>
          <a:lstStyle/>
          <a:p>
            <a:r>
              <a:rPr lang="en-ZA" dirty="0"/>
              <a:t>Pilot process</a:t>
            </a:r>
            <a:endParaRPr lang="LID4096" dirty="0"/>
          </a:p>
        </p:txBody>
      </p:sp>
      <p:sp>
        <p:nvSpPr>
          <p:cNvPr id="3" name="Content Placeholder 2">
            <a:extLst>
              <a:ext uri="{FF2B5EF4-FFF2-40B4-BE49-F238E27FC236}">
                <a16:creationId xmlns:a16="http://schemas.microsoft.com/office/drawing/2014/main" id="{38EA533D-D8BD-48EA-A146-14B8AB0175DF}"/>
              </a:ext>
            </a:extLst>
          </p:cNvPr>
          <p:cNvSpPr>
            <a:spLocks noGrp="1"/>
          </p:cNvSpPr>
          <p:nvPr>
            <p:ph idx="1"/>
          </p:nvPr>
        </p:nvSpPr>
        <p:spPr>
          <a:xfrm>
            <a:off x="442913" y="1358176"/>
            <a:ext cx="11417783" cy="4749688"/>
          </a:xfrm>
        </p:spPr>
        <p:txBody>
          <a:bodyPr>
            <a:normAutofit/>
          </a:bodyPr>
          <a:lstStyle/>
          <a:p>
            <a:r>
              <a:rPr lang="en-ZA" dirty="0"/>
              <a:t>9 pilot sites (3 sectors in 3 spheres) </a:t>
            </a:r>
          </a:p>
          <a:p>
            <a:pPr lvl="1">
              <a:buFont typeface="Courier New" panose="02070309020205020404" pitchFamily="49" charset="0"/>
              <a:buChar char="-"/>
            </a:pPr>
            <a:r>
              <a:rPr lang="en-ZA" dirty="0"/>
              <a:t>3 sectors because of impact on CC (energy) and CC impact (agriculture and water)</a:t>
            </a:r>
          </a:p>
          <a:p>
            <a:pPr lvl="1">
              <a:buFont typeface="Courier New" panose="02070309020205020404" pitchFamily="49" charset="0"/>
              <a:buChar char="-"/>
            </a:pPr>
            <a:r>
              <a:rPr lang="en-ZA" dirty="0"/>
              <a:t>Limited resources</a:t>
            </a:r>
          </a:p>
          <a:p>
            <a:r>
              <a:rPr lang="en-ZA" dirty="0"/>
              <a:t>10</a:t>
            </a:r>
            <a:r>
              <a:rPr lang="en-ZA" baseline="30000" dirty="0"/>
              <a:t>th</a:t>
            </a:r>
            <a:r>
              <a:rPr lang="en-ZA" dirty="0"/>
              <a:t> process involves working with NT to determine how CBT will sit in budget process, and stress-testing readiness and capacity in NT</a:t>
            </a:r>
          </a:p>
          <a:p>
            <a:pPr lvl="1">
              <a:buFont typeface="Courier New" panose="02070309020205020404" pitchFamily="49" charset="0"/>
              <a:buChar char="-"/>
            </a:pPr>
            <a:r>
              <a:rPr lang="en-ZA" dirty="0"/>
              <a:t>Follow up on discussions on detailed design</a:t>
            </a:r>
          </a:p>
          <a:p>
            <a:r>
              <a:rPr lang="en-ZA" dirty="0"/>
              <a:t>Piloting approach will differ between spheres, with municipal pilots being more complex – BUT, same CBT methodology in all</a:t>
            </a:r>
          </a:p>
          <a:p>
            <a:pPr marL="0" indent="0">
              <a:buNone/>
            </a:pPr>
            <a:endParaRPr lang="en-ZA" dirty="0"/>
          </a:p>
          <a:p>
            <a:pPr marL="457200" lvl="1" indent="0">
              <a:buNone/>
            </a:pPr>
            <a:endParaRPr lang="en-ZA" dirty="0"/>
          </a:p>
        </p:txBody>
      </p:sp>
      <p:sp>
        <p:nvSpPr>
          <p:cNvPr id="5" name="Slide Number Placeholder 4"/>
          <p:cNvSpPr>
            <a:spLocks noGrp="1"/>
          </p:cNvSpPr>
          <p:nvPr>
            <p:ph type="sldNum" sz="quarter" idx="4"/>
          </p:nvPr>
        </p:nvSpPr>
        <p:spPr/>
        <p:txBody>
          <a:bodyPr/>
          <a:lstStyle/>
          <a:p>
            <a:r>
              <a:rPr lang="en-GB" smtClean="0"/>
              <a:t>South Africa Climate Budget Tagging Project  -- Slide No </a:t>
            </a:r>
            <a:fld id="{9DA73713-55B9-3B41-B88A-C125CC4BAA15}" type="slidenum">
              <a:rPr lang="en-GB" smtClean="0"/>
              <a:pPr/>
              <a:t>13</a:t>
            </a:fld>
            <a:endParaRPr lang="en-GB" dirty="0"/>
          </a:p>
        </p:txBody>
      </p:sp>
      <p:sp>
        <p:nvSpPr>
          <p:cNvPr id="4" name="Slide Number Placeholder 4">
            <a:extLst>
              <a:ext uri="{FF2B5EF4-FFF2-40B4-BE49-F238E27FC236}">
                <a16:creationId xmlns:a16="http://schemas.microsoft.com/office/drawing/2014/main" id="{9CD69187-895F-9146-9739-116E5045C79D}"/>
              </a:ext>
            </a:extLst>
          </p:cNvPr>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13</a:t>
            </a:fld>
            <a:endParaRPr lang="en-GB" dirty="0"/>
          </a:p>
        </p:txBody>
      </p:sp>
      <p:sp>
        <p:nvSpPr>
          <p:cNvPr id="6" name="Footer Placeholder 3">
            <a:extLst>
              <a:ext uri="{FF2B5EF4-FFF2-40B4-BE49-F238E27FC236}">
                <a16:creationId xmlns:a16="http://schemas.microsoft.com/office/drawing/2014/main" id="{F351A0FB-35ED-B14B-A381-D922BC42C51B}"/>
              </a:ext>
            </a:extLst>
          </p:cNvPr>
          <p:cNvSpPr txBox="1">
            <a:spLocks/>
          </p:cNvSpPr>
          <p:nvPr/>
        </p:nvSpPr>
        <p:spPr>
          <a:xfrm>
            <a:off x="442913" y="6369050"/>
            <a:ext cx="4019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Climate Budget Tagging in South Africa –  Slide No </a:t>
            </a:r>
            <a:fld id="{D8E9F4EC-980D-9942-9D25-2C075123DFF0}" type="slidenum">
              <a:rPr lang="en-US" b="1" smtClean="0"/>
              <a:t>13</a:t>
            </a:fld>
            <a:r>
              <a:rPr lang="en-US" b="1" dirty="0"/>
              <a:t> </a:t>
            </a:r>
            <a:endParaRPr lang="en-GB" b="1" dirty="0"/>
          </a:p>
        </p:txBody>
      </p:sp>
    </p:spTree>
    <p:extLst>
      <p:ext uri="{BB962C8B-B14F-4D97-AF65-F5344CB8AC3E}">
        <p14:creationId xmlns:p14="http://schemas.microsoft.com/office/powerpoint/2010/main" val="665560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0C0B34F-CB9C-BE47-A32E-B1D70490EC3F}"/>
              </a:ext>
            </a:extLst>
          </p:cNvPr>
          <p:cNvSpPr>
            <a:spLocks noGrp="1"/>
          </p:cNvSpPr>
          <p:nvPr>
            <p:ph idx="1"/>
          </p:nvPr>
        </p:nvSpPr>
        <p:spPr>
          <a:xfrm>
            <a:off x="571500" y="2300288"/>
            <a:ext cx="11215688" cy="3618908"/>
          </a:xfrm>
        </p:spPr>
        <p:txBody>
          <a:bodyPr>
            <a:normAutofit/>
          </a:bodyPr>
          <a:lstStyle/>
          <a:p>
            <a:pPr marL="0" indent="0" algn="ctr">
              <a:buNone/>
            </a:pPr>
            <a:endParaRPr lang="en-US" sz="4400" b="1" dirty="0" smtClean="0"/>
          </a:p>
          <a:p>
            <a:pPr marL="0" indent="0" algn="ctr">
              <a:buNone/>
            </a:pPr>
            <a:r>
              <a:rPr lang="en-US" sz="4400" b="1" dirty="0" smtClean="0"/>
              <a:t>THANK YOU</a:t>
            </a:r>
            <a:endParaRPr lang="en-US" sz="4400" b="1" dirty="0"/>
          </a:p>
        </p:txBody>
      </p:sp>
      <p:sp>
        <p:nvSpPr>
          <p:cNvPr id="4" name="Slide Number Placeholder 3">
            <a:extLst>
              <a:ext uri="{FF2B5EF4-FFF2-40B4-BE49-F238E27FC236}">
                <a16:creationId xmlns:a16="http://schemas.microsoft.com/office/drawing/2014/main" id="{718B82A2-75B9-F940-8D31-3FF6D834BF47}"/>
              </a:ext>
            </a:extLst>
          </p:cNvPr>
          <p:cNvSpPr>
            <a:spLocks noGrp="1"/>
          </p:cNvSpPr>
          <p:nvPr>
            <p:ph type="sldNum" sz="quarter" idx="4"/>
          </p:nvPr>
        </p:nvSpPr>
        <p:spPr>
          <a:prstGeom prst="rect">
            <a:avLst/>
          </a:prstGeom>
        </p:spPr>
        <p:txBody>
          <a:bodyPr/>
          <a:lstStyle/>
          <a:p>
            <a:fld id="{9DA73713-55B9-3B41-B88A-C125CC4BAA15}" type="slidenum">
              <a:rPr lang="en-GB" smtClean="0"/>
              <a:pPr/>
              <a:t>14</a:t>
            </a:fld>
            <a:endParaRPr lang="en-GB" dirty="0"/>
          </a:p>
        </p:txBody>
      </p:sp>
    </p:spTree>
    <p:extLst>
      <p:ext uri="{BB962C8B-B14F-4D97-AF65-F5344CB8AC3E}">
        <p14:creationId xmlns:p14="http://schemas.microsoft.com/office/powerpoint/2010/main" val="3685395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0" dirty="0" smtClean="0">
                <a:latin typeface="+mj-lt"/>
              </a:rPr>
              <a:t>CONTENTS</a:t>
            </a:r>
            <a:endParaRPr lang="en-ZA" b="0" dirty="0">
              <a:latin typeface="+mj-lt"/>
            </a:endParaRPr>
          </a:p>
        </p:txBody>
      </p:sp>
      <p:sp>
        <p:nvSpPr>
          <p:cNvPr id="3" name="Content Placeholder 2"/>
          <p:cNvSpPr>
            <a:spLocks noGrp="1"/>
          </p:cNvSpPr>
          <p:nvPr>
            <p:ph idx="1"/>
          </p:nvPr>
        </p:nvSpPr>
        <p:spPr>
          <a:xfrm>
            <a:off x="207034" y="1387644"/>
            <a:ext cx="11170500" cy="4876342"/>
          </a:xfrm>
        </p:spPr>
        <p:txBody>
          <a:bodyPr>
            <a:normAutofit lnSpcReduction="10000"/>
          </a:bodyPr>
          <a:lstStyle/>
          <a:p>
            <a:pPr>
              <a:buFont typeface="Wingdings" panose="05000000000000000000" pitchFamily="2" charset="2"/>
              <a:buChar char="§"/>
            </a:pPr>
            <a:r>
              <a:rPr lang="en-ZA" dirty="0" smtClean="0"/>
              <a:t>South African Climate Change Policy Context</a:t>
            </a:r>
          </a:p>
          <a:p>
            <a:pPr>
              <a:buFont typeface="Wingdings" panose="05000000000000000000" pitchFamily="2" charset="2"/>
              <a:buChar char="§"/>
            </a:pPr>
            <a:endParaRPr lang="en-ZA" dirty="0" smtClean="0"/>
          </a:p>
          <a:p>
            <a:pPr>
              <a:buFont typeface="Wingdings" panose="05000000000000000000" pitchFamily="2" charset="2"/>
              <a:buChar char="§"/>
            </a:pPr>
            <a:r>
              <a:rPr lang="en-ZA" dirty="0" smtClean="0"/>
              <a:t>Requirements for Implementation of Sectoral Policies and Strategies</a:t>
            </a:r>
          </a:p>
          <a:p>
            <a:pPr>
              <a:buFont typeface="Wingdings" panose="05000000000000000000" pitchFamily="2" charset="2"/>
              <a:buChar char="§"/>
            </a:pPr>
            <a:endParaRPr lang="en-ZA" dirty="0" smtClean="0"/>
          </a:p>
          <a:p>
            <a:pPr>
              <a:buFont typeface="Wingdings" panose="05000000000000000000" pitchFamily="2" charset="2"/>
              <a:buChar char="§"/>
            </a:pPr>
            <a:r>
              <a:rPr lang="en-ZA" dirty="0" smtClean="0"/>
              <a:t>The Role of the National Treasury </a:t>
            </a:r>
          </a:p>
          <a:p>
            <a:pPr>
              <a:buFont typeface="Wingdings" panose="05000000000000000000" pitchFamily="2" charset="2"/>
              <a:buChar char="§"/>
            </a:pPr>
            <a:endParaRPr lang="en-ZA" dirty="0" smtClean="0"/>
          </a:p>
          <a:p>
            <a:pPr>
              <a:buFont typeface="Wingdings" panose="05000000000000000000" pitchFamily="2" charset="2"/>
              <a:buChar char="§"/>
            </a:pPr>
            <a:r>
              <a:rPr lang="en-ZA" dirty="0" smtClean="0"/>
              <a:t>Process of developing a climate change tagging framework for South Africa</a:t>
            </a:r>
          </a:p>
          <a:p>
            <a:pPr lvl="1">
              <a:buFont typeface="Courier New" panose="02070309020205020404" pitchFamily="49" charset="0"/>
              <a:buChar char="-"/>
            </a:pPr>
            <a:r>
              <a:rPr lang="en-ZA" dirty="0" smtClean="0"/>
              <a:t>Approach and Design Parameters</a:t>
            </a:r>
          </a:p>
          <a:p>
            <a:pPr lvl="1">
              <a:buFont typeface="Courier New" panose="02070309020205020404" pitchFamily="49" charset="0"/>
              <a:buChar char="-"/>
            </a:pPr>
            <a:r>
              <a:rPr lang="en-ZA" dirty="0" smtClean="0"/>
              <a:t>CBT Project Process and Timelines</a:t>
            </a:r>
          </a:p>
          <a:p>
            <a:pPr lvl="1">
              <a:buFont typeface="Courier New" panose="02070309020205020404" pitchFamily="49" charset="0"/>
              <a:buChar char="-"/>
            </a:pPr>
            <a:r>
              <a:rPr lang="en-ZA" dirty="0" smtClean="0"/>
              <a:t>CBT Pilot Process</a:t>
            </a:r>
            <a:endParaRPr lang="en-ZA" dirty="0"/>
          </a:p>
        </p:txBody>
      </p:sp>
      <p:sp>
        <p:nvSpPr>
          <p:cNvPr id="4" name="Slide Number Placeholder 3"/>
          <p:cNvSpPr>
            <a:spLocks noGrp="1"/>
          </p:cNvSpPr>
          <p:nvPr>
            <p:ph type="sldNum" sz="quarter" idx="4"/>
          </p:nvPr>
        </p:nvSpPr>
        <p:spPr>
          <a:xfrm>
            <a:off x="3817088" y="6379535"/>
            <a:ext cx="5794745" cy="478465"/>
          </a:xfrm>
        </p:spPr>
        <p:txBody>
          <a:bodyPr/>
          <a:lstStyle/>
          <a:p>
            <a:r>
              <a:rPr lang="en-GB" dirty="0" smtClean="0"/>
              <a:t> Climate Budget Tagging in South Africa : Slide 2</a:t>
            </a:r>
            <a:endParaRPr lang="en-GB" dirty="0"/>
          </a:p>
        </p:txBody>
      </p:sp>
    </p:spTree>
    <p:extLst>
      <p:ext uri="{BB962C8B-B14F-4D97-AF65-F5344CB8AC3E}">
        <p14:creationId xmlns:p14="http://schemas.microsoft.com/office/powerpoint/2010/main" val="2717141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SOUTH AFRICAN CLIMATE CHANGE </a:t>
            </a:r>
            <a:r>
              <a:rPr lang="en-ZA" dirty="0" smtClean="0"/>
              <a:t>Policy context</a:t>
            </a:r>
            <a:endParaRPr lang="en-ZA" dirty="0"/>
          </a:p>
        </p:txBody>
      </p:sp>
      <p:sp>
        <p:nvSpPr>
          <p:cNvPr id="3" name="Content Placeholder 2"/>
          <p:cNvSpPr>
            <a:spLocks noGrp="1"/>
          </p:cNvSpPr>
          <p:nvPr>
            <p:ph idx="1"/>
          </p:nvPr>
        </p:nvSpPr>
        <p:spPr>
          <a:xfrm>
            <a:off x="144406" y="1332650"/>
            <a:ext cx="11743427" cy="5206174"/>
          </a:xfrm>
        </p:spPr>
        <p:txBody>
          <a:bodyPr>
            <a:normAutofit/>
          </a:bodyPr>
          <a:lstStyle/>
          <a:p>
            <a:pPr marL="0" indent="0" algn="just">
              <a:buNone/>
            </a:pPr>
            <a:r>
              <a:rPr lang="en-ZA" dirty="0">
                <a:solidFill>
                  <a:prstClr val="black"/>
                </a:solidFill>
              </a:rPr>
              <a:t> </a:t>
            </a:r>
          </a:p>
          <a:p>
            <a:pPr marL="0" indent="0">
              <a:buNone/>
            </a:pPr>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a:solidFill>
                  <a:prstClr val="black">
                    <a:tint val="75000"/>
                  </a:prstClr>
                </a:solidFill>
                <a:latin typeface="Calibri" panose="020F0502020204030204"/>
              </a:rPr>
              <a:pPr/>
              <a:t>3</a:t>
            </a:fld>
            <a:endParaRPr lang="en-US" dirty="0">
              <a:solidFill>
                <a:prstClr val="black">
                  <a:tint val="75000"/>
                </a:prstClr>
              </a:solidFill>
              <a:latin typeface="Calibri" panose="020F0502020204030204"/>
            </a:endParaRPr>
          </a:p>
        </p:txBody>
      </p:sp>
      <p:cxnSp>
        <p:nvCxnSpPr>
          <p:cNvPr id="10" name="Straight Connector 9"/>
          <p:cNvCxnSpPr/>
          <p:nvPr/>
        </p:nvCxnSpPr>
        <p:spPr>
          <a:xfrm>
            <a:off x="5614920" y="1233240"/>
            <a:ext cx="59750" cy="5396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7033" y="3055393"/>
            <a:ext cx="11785374" cy="49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7033" y="1305633"/>
            <a:ext cx="5337608" cy="1354217"/>
          </a:xfrm>
          <a:prstGeom prst="rect">
            <a:avLst/>
          </a:prstGeom>
          <a:noFill/>
        </p:spPr>
        <p:txBody>
          <a:bodyPr wrap="square" rtlCol="0">
            <a:spAutoFit/>
          </a:bodyPr>
          <a:lstStyle/>
          <a:p>
            <a:pPr algn="just"/>
            <a:r>
              <a:rPr lang="en-ZA" b="1" dirty="0">
                <a:solidFill>
                  <a:prstClr val="black"/>
                </a:solidFill>
                <a:latin typeface="Calibri" panose="020F0502020204030204"/>
              </a:rPr>
              <a:t>CLIMATE CHANGE </a:t>
            </a:r>
          </a:p>
          <a:p>
            <a:pPr algn="just"/>
            <a:endParaRPr lang="en-ZA" sz="1600" b="1" dirty="0">
              <a:solidFill>
                <a:prstClr val="black"/>
              </a:solidFill>
              <a:latin typeface="Calibri" panose="020F0502020204030204"/>
            </a:endParaRPr>
          </a:p>
          <a:p>
            <a:pPr algn="just"/>
            <a:r>
              <a:rPr lang="en-GB" sz="1600" dirty="0">
                <a:solidFill>
                  <a:prstClr val="black"/>
                </a:solidFill>
                <a:latin typeface="Calibri" panose="020F0502020204030204"/>
              </a:rPr>
              <a:t>Climate change is increasingly recognised as a transversal priority affecting socio-economic development by the South African government</a:t>
            </a:r>
          </a:p>
        </p:txBody>
      </p:sp>
      <p:sp>
        <p:nvSpPr>
          <p:cNvPr id="19" name="TextBox 18"/>
          <p:cNvSpPr txBox="1"/>
          <p:nvPr/>
        </p:nvSpPr>
        <p:spPr>
          <a:xfrm>
            <a:off x="5797956" y="1302586"/>
            <a:ext cx="6152503" cy="1908215"/>
          </a:xfrm>
          <a:prstGeom prst="rect">
            <a:avLst/>
          </a:prstGeom>
          <a:noFill/>
        </p:spPr>
        <p:txBody>
          <a:bodyPr wrap="square" rtlCol="0">
            <a:spAutoFit/>
          </a:bodyPr>
          <a:lstStyle/>
          <a:p>
            <a:r>
              <a:rPr lang="en-ZA" b="1" dirty="0">
                <a:solidFill>
                  <a:prstClr val="black"/>
                </a:solidFill>
                <a:latin typeface="Calibri" panose="020F0502020204030204"/>
              </a:rPr>
              <a:t>NATIONAL DEVELOPMENT PLAN </a:t>
            </a:r>
            <a:endParaRPr lang="en-ZA" b="1" dirty="0" smtClean="0">
              <a:solidFill>
                <a:prstClr val="black"/>
              </a:solidFill>
              <a:latin typeface="Calibri" panose="020F0502020204030204"/>
            </a:endParaRPr>
          </a:p>
          <a:p>
            <a:endParaRPr lang="en-ZA" b="1" dirty="0">
              <a:solidFill>
                <a:prstClr val="black"/>
              </a:solidFill>
              <a:latin typeface="Calibri" panose="020F0502020204030204"/>
            </a:endParaRPr>
          </a:p>
          <a:p>
            <a:pPr algn="just"/>
            <a:r>
              <a:rPr lang="en-GB" sz="1600" dirty="0" smtClean="0">
                <a:solidFill>
                  <a:prstClr val="black"/>
                </a:solidFill>
                <a:latin typeface="Calibri" panose="020F0502020204030204"/>
              </a:rPr>
              <a:t>Chapter </a:t>
            </a:r>
            <a:r>
              <a:rPr lang="en-GB" sz="1600" dirty="0">
                <a:solidFill>
                  <a:prstClr val="black"/>
                </a:solidFill>
                <a:latin typeface="Calibri" panose="020F0502020204030204"/>
              </a:rPr>
              <a:t>5 of the National Development Plan (NDP) advocates for a transition to an environmentally sustainable, climate-resilient, low-carbon economy and just society </a:t>
            </a:r>
            <a:r>
              <a:rPr lang="en-GB" sz="1600" dirty="0" smtClean="0">
                <a:solidFill>
                  <a:prstClr val="black"/>
                </a:solidFill>
                <a:latin typeface="Calibri" panose="020F0502020204030204"/>
              </a:rPr>
              <a:t>. These have also been translated into the current iteration of the MTSF</a:t>
            </a:r>
            <a:endParaRPr lang="en-GB" sz="1600" dirty="0">
              <a:solidFill>
                <a:prstClr val="black"/>
              </a:solidFill>
              <a:latin typeface="Calibri" panose="020F0502020204030204"/>
            </a:endParaRPr>
          </a:p>
          <a:p>
            <a:endParaRPr lang="en-ZA" dirty="0">
              <a:solidFill>
                <a:prstClr val="black"/>
              </a:solidFill>
              <a:latin typeface="Calibri" panose="020F0502020204030204"/>
            </a:endParaRPr>
          </a:p>
        </p:txBody>
      </p:sp>
      <p:sp>
        <p:nvSpPr>
          <p:cNvPr id="20" name="TextBox 19"/>
          <p:cNvSpPr txBox="1"/>
          <p:nvPr/>
        </p:nvSpPr>
        <p:spPr>
          <a:xfrm>
            <a:off x="81781" y="3161305"/>
            <a:ext cx="5240478" cy="3600986"/>
          </a:xfrm>
          <a:prstGeom prst="rect">
            <a:avLst/>
          </a:prstGeom>
          <a:noFill/>
        </p:spPr>
        <p:txBody>
          <a:bodyPr wrap="square" rtlCol="0">
            <a:spAutoFit/>
          </a:bodyPr>
          <a:lstStyle/>
          <a:p>
            <a:pPr algn="just"/>
            <a:r>
              <a:rPr lang="en-ZA" b="1" dirty="0">
                <a:solidFill>
                  <a:prstClr val="black"/>
                </a:solidFill>
                <a:latin typeface="Calibri" panose="020F0502020204030204"/>
              </a:rPr>
              <a:t>INTERNATIONAL COMMITMENTS </a:t>
            </a:r>
            <a:endParaRPr lang="en-ZA" b="1" dirty="0" smtClean="0">
              <a:solidFill>
                <a:prstClr val="black"/>
              </a:solidFill>
              <a:latin typeface="Calibri" panose="020F0502020204030204"/>
            </a:endParaRPr>
          </a:p>
          <a:p>
            <a:pPr algn="just"/>
            <a:endParaRPr lang="en-ZA" b="1" dirty="0">
              <a:solidFill>
                <a:prstClr val="black"/>
              </a:solidFill>
              <a:latin typeface="Calibri" panose="020F0502020204030204"/>
            </a:endParaRPr>
          </a:p>
          <a:p>
            <a:pPr algn="just"/>
            <a:r>
              <a:rPr lang="en-US" sz="1600" dirty="0">
                <a:solidFill>
                  <a:prstClr val="black"/>
                </a:solidFill>
                <a:latin typeface="Calibri" panose="020F0502020204030204"/>
              </a:rPr>
              <a:t>Nationally Determined Contribution (NDC) to the UN Framework Convention on Climate Change (UNFCCC), SA </a:t>
            </a:r>
            <a:r>
              <a:rPr lang="en-US" sz="1600" dirty="0">
                <a:solidFill>
                  <a:prstClr val="black"/>
                </a:solidFill>
                <a:latin typeface="Calibri" panose="020F0502020204030204"/>
                <a:ea typeface="Cambria" panose="02040503050406030204" pitchFamily="18" charset="0"/>
              </a:rPr>
              <a:t>has committed to an emission trajectory that peaks during 2020-2025, plateau for a decade, and then decline in absolute </a:t>
            </a:r>
            <a:r>
              <a:rPr lang="en-US" sz="1600" dirty="0" smtClean="0">
                <a:solidFill>
                  <a:prstClr val="black"/>
                </a:solidFill>
                <a:latin typeface="Calibri" panose="020F0502020204030204"/>
                <a:ea typeface="Cambria" panose="02040503050406030204" pitchFamily="18" charset="0"/>
              </a:rPr>
              <a:t>terms  </a:t>
            </a:r>
          </a:p>
          <a:p>
            <a:pPr algn="just"/>
            <a:endParaRPr lang="en-US" sz="1600" dirty="0">
              <a:solidFill>
                <a:prstClr val="black"/>
              </a:solidFill>
              <a:latin typeface="Calibri" panose="020F0502020204030204"/>
              <a:ea typeface="Cambria" panose="02040503050406030204" pitchFamily="18" charset="0"/>
            </a:endParaRPr>
          </a:p>
          <a:p>
            <a:pPr algn="just"/>
            <a:r>
              <a:rPr lang="en-ZA" sz="1600" dirty="0"/>
              <a:t>Currently, SA </a:t>
            </a:r>
            <a:r>
              <a:rPr lang="en-ZA" sz="1600" dirty="0" smtClean="0"/>
              <a:t>is updating </a:t>
            </a:r>
            <a:r>
              <a:rPr lang="en-ZA" sz="1600" dirty="0"/>
              <a:t>NDC for submission to the </a:t>
            </a:r>
            <a:r>
              <a:rPr lang="en-GB" sz="1600" dirty="0"/>
              <a:t>UNFCCC, building up to COP 26. </a:t>
            </a:r>
            <a:r>
              <a:rPr lang="en-GB" sz="1600" dirty="0" smtClean="0"/>
              <a:t>The </a:t>
            </a:r>
            <a:r>
              <a:rPr lang="en-GB" sz="1600" dirty="0"/>
              <a:t>NDC enables South Africa to position itself internationally at the same time as addressing domestic development requirements for a suitably ambitious and just climate </a:t>
            </a:r>
            <a:r>
              <a:rPr lang="en-GB" sz="1600" dirty="0" smtClean="0"/>
              <a:t>transition</a:t>
            </a:r>
            <a:endParaRPr lang="en-ZA" sz="1600" dirty="0"/>
          </a:p>
          <a:p>
            <a:pPr algn="just"/>
            <a:endParaRPr lang="en-US" sz="1600" dirty="0">
              <a:solidFill>
                <a:prstClr val="black"/>
              </a:solidFill>
              <a:latin typeface="Calibri" panose="020F0502020204030204"/>
              <a:ea typeface="Cambria" panose="02040503050406030204" pitchFamily="18" charset="0"/>
            </a:endParaRPr>
          </a:p>
        </p:txBody>
      </p:sp>
      <p:sp>
        <p:nvSpPr>
          <p:cNvPr id="22" name="TextBox 21"/>
          <p:cNvSpPr txBox="1"/>
          <p:nvPr/>
        </p:nvSpPr>
        <p:spPr>
          <a:xfrm>
            <a:off x="6192385" y="3091763"/>
            <a:ext cx="4701387" cy="3816429"/>
          </a:xfrm>
          <a:prstGeom prst="rect">
            <a:avLst/>
          </a:prstGeom>
          <a:noFill/>
        </p:spPr>
        <p:txBody>
          <a:bodyPr wrap="square" rtlCol="0">
            <a:spAutoFit/>
          </a:bodyPr>
          <a:lstStyle/>
          <a:p>
            <a:pPr algn="just"/>
            <a:r>
              <a:rPr lang="en-ZA" b="1" dirty="0">
                <a:solidFill>
                  <a:prstClr val="black"/>
                </a:solidFill>
                <a:latin typeface="Calibri" panose="020F0502020204030204"/>
              </a:rPr>
              <a:t> </a:t>
            </a:r>
            <a:r>
              <a:rPr lang="en-ZA" b="1" dirty="0" smtClean="0">
                <a:solidFill>
                  <a:prstClr val="black"/>
                </a:solidFill>
                <a:latin typeface="Calibri" panose="020F0502020204030204"/>
              </a:rPr>
              <a:t>SECTORAL </a:t>
            </a:r>
            <a:r>
              <a:rPr lang="en-ZA" b="1" dirty="0">
                <a:solidFill>
                  <a:prstClr val="black"/>
                </a:solidFill>
                <a:latin typeface="Calibri" panose="020F0502020204030204"/>
              </a:rPr>
              <a:t>POLICIES AND STRATEGIES</a:t>
            </a:r>
            <a:endParaRPr lang="en-ZA" dirty="0">
              <a:solidFill>
                <a:prstClr val="black"/>
              </a:solidFill>
              <a:latin typeface="Calibri" panose="020F0502020204030204"/>
            </a:endParaRPr>
          </a:p>
          <a:p>
            <a:pPr algn="just"/>
            <a:r>
              <a:rPr lang="en-GB" sz="1600" dirty="0" smtClean="0">
                <a:solidFill>
                  <a:prstClr val="black"/>
                </a:solidFill>
                <a:latin typeface="Calibri" panose="020F0502020204030204"/>
              </a:rPr>
              <a:t>South Africa has set an ambitious plan to transition the economy from a carbon intensive economy to a low-carbon, inclusive growth and development trajectory by 2050 , SA-LEDS 2020. </a:t>
            </a:r>
          </a:p>
          <a:p>
            <a:pPr algn="just"/>
            <a:endParaRPr lang="en-GB" sz="1600" dirty="0">
              <a:solidFill>
                <a:prstClr val="black"/>
              </a:solidFill>
              <a:latin typeface="Calibri" panose="020F0502020204030204"/>
            </a:endParaRPr>
          </a:p>
          <a:p>
            <a:pPr algn="just"/>
            <a:r>
              <a:rPr lang="en-ZA" sz="1600" dirty="0" smtClean="0">
                <a:solidFill>
                  <a:prstClr val="black"/>
                </a:solidFill>
                <a:latin typeface="Calibri" panose="020F0502020204030204"/>
              </a:rPr>
              <a:t>The rapid </a:t>
            </a:r>
            <a:r>
              <a:rPr lang="en-ZA" sz="1600" dirty="0">
                <a:solidFill>
                  <a:prstClr val="black"/>
                </a:solidFill>
                <a:latin typeface="Calibri" panose="020F0502020204030204"/>
              </a:rPr>
              <a:t>transition that will be required presents a potential risk to economic growth and sustainable development if not managed properly</a:t>
            </a:r>
            <a:endParaRPr lang="en-GB" sz="1600" dirty="0">
              <a:solidFill>
                <a:prstClr val="black"/>
              </a:solidFill>
              <a:latin typeface="Calibri" panose="020F0502020204030204"/>
            </a:endParaRPr>
          </a:p>
          <a:p>
            <a:pPr algn="just"/>
            <a:endParaRPr lang="en-GB" sz="1600" dirty="0">
              <a:solidFill>
                <a:prstClr val="black"/>
              </a:solidFill>
              <a:latin typeface="Calibri" panose="020F0502020204030204"/>
            </a:endParaRPr>
          </a:p>
          <a:p>
            <a:pPr algn="just"/>
            <a:r>
              <a:rPr lang="en-GB" sz="1600" dirty="0">
                <a:solidFill>
                  <a:prstClr val="black"/>
                </a:solidFill>
                <a:latin typeface="Calibri" panose="020F0502020204030204"/>
              </a:rPr>
              <a:t>National Climate Change Response White Policy Paper (2011) highlights the need to use  macro-fiscal and budgetary frameworks to implement policy, address</a:t>
            </a:r>
            <a:r>
              <a:rPr lang="en-GB" sz="1600" b="1" dirty="0">
                <a:solidFill>
                  <a:prstClr val="black"/>
                </a:solidFill>
                <a:latin typeface="Calibri" panose="020F0502020204030204"/>
              </a:rPr>
              <a:t> risks and opportunities </a:t>
            </a:r>
            <a:r>
              <a:rPr lang="en-GB" sz="1600" dirty="0">
                <a:solidFill>
                  <a:prstClr val="black"/>
                </a:solidFill>
                <a:latin typeface="Calibri" panose="020F0502020204030204"/>
              </a:rPr>
              <a:t>and change behaviours around climate change</a:t>
            </a:r>
          </a:p>
        </p:txBody>
      </p:sp>
      <p:sp>
        <p:nvSpPr>
          <p:cNvPr id="23" name="Oval 22"/>
          <p:cNvSpPr/>
          <p:nvPr/>
        </p:nvSpPr>
        <p:spPr>
          <a:xfrm>
            <a:off x="4904040" y="2524687"/>
            <a:ext cx="1445086" cy="140105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ZA" dirty="0">
              <a:solidFill>
                <a:prstClr val="black"/>
              </a:solidFill>
              <a:latin typeface="Calibri" panose="020F0502020204030204"/>
            </a:endParaRPr>
          </a:p>
        </p:txBody>
      </p:sp>
      <p:sp>
        <p:nvSpPr>
          <p:cNvPr id="24" name="AutoShape 2" descr="Image result for MONEY PICTURE IN BLACK AND WHITE"/>
          <p:cNvSpPr>
            <a:spLocks noChangeAspect="1" noChangeArrowheads="1"/>
          </p:cNvSpPr>
          <p:nvPr/>
        </p:nvSpPr>
        <p:spPr bwMode="auto">
          <a:xfrm>
            <a:off x="1587501" y="-136525"/>
            <a:ext cx="13811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latin typeface="Calibri" panose="020F0502020204030204"/>
            </a:endParaRPr>
          </a:p>
        </p:txBody>
      </p:sp>
      <p:pic>
        <p:nvPicPr>
          <p:cNvPr id="26" name="Picture 25"/>
          <p:cNvPicPr>
            <a:picLocks noChangeAspect="1"/>
          </p:cNvPicPr>
          <p:nvPr/>
        </p:nvPicPr>
        <p:blipFill>
          <a:blip r:embed="rId3"/>
          <a:stretch>
            <a:fillRect/>
          </a:stretch>
        </p:blipFill>
        <p:spPr>
          <a:xfrm>
            <a:off x="5191660" y="2777159"/>
            <a:ext cx="878010" cy="896108"/>
          </a:xfrm>
          <a:prstGeom prst="rect">
            <a:avLst/>
          </a:prstGeom>
        </p:spPr>
      </p:pic>
      <p:sp>
        <p:nvSpPr>
          <p:cNvPr id="6" name="Oval 5"/>
          <p:cNvSpPr/>
          <p:nvPr/>
        </p:nvSpPr>
        <p:spPr>
          <a:xfrm>
            <a:off x="10749516" y="2617323"/>
            <a:ext cx="1425927" cy="10879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a:solidFill>
                  <a:schemeClr val="tx1"/>
                </a:solidFill>
                <a:latin typeface="Calibri" panose="020F0502020204030204"/>
              </a:rPr>
              <a:t>MOBILISE </a:t>
            </a:r>
            <a:r>
              <a:rPr lang="en-ZA" sz="1000" b="1" dirty="0" smtClean="0">
                <a:solidFill>
                  <a:schemeClr val="tx1"/>
                </a:solidFill>
                <a:latin typeface="Calibri" panose="020F0502020204030204"/>
              </a:rPr>
              <a:t>ADDITIONAL RESOURCES FOR TRANSITION</a:t>
            </a:r>
            <a:endParaRPr lang="en-ZA" sz="1000" b="1" dirty="0">
              <a:solidFill>
                <a:schemeClr val="tx1"/>
              </a:solidFill>
              <a:latin typeface="Calibri" panose="020F0502020204030204"/>
            </a:endParaRPr>
          </a:p>
        </p:txBody>
      </p:sp>
      <p:sp>
        <p:nvSpPr>
          <p:cNvPr id="17" name="Oval 16"/>
          <p:cNvSpPr/>
          <p:nvPr/>
        </p:nvSpPr>
        <p:spPr>
          <a:xfrm>
            <a:off x="10749516" y="3741507"/>
            <a:ext cx="1480821" cy="12031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a:solidFill>
                  <a:schemeClr val="tx1"/>
                </a:solidFill>
                <a:latin typeface="Calibri" panose="020F0502020204030204"/>
              </a:rPr>
              <a:t>CLIMATE </a:t>
            </a:r>
            <a:r>
              <a:rPr lang="en-ZA" sz="1000" b="1" dirty="0" smtClean="0">
                <a:solidFill>
                  <a:schemeClr val="tx1"/>
                </a:solidFill>
                <a:latin typeface="Calibri" panose="020F0502020204030204"/>
              </a:rPr>
              <a:t>RISKS  AND INTEGRATION INTO FISCAL AND ECONOMIC MODELLING</a:t>
            </a:r>
            <a:endParaRPr lang="en-ZA" sz="1000" b="1" dirty="0">
              <a:solidFill>
                <a:schemeClr val="tx1"/>
              </a:solidFill>
              <a:latin typeface="Calibri" panose="020F0502020204030204"/>
            </a:endParaRPr>
          </a:p>
        </p:txBody>
      </p:sp>
      <p:sp>
        <p:nvSpPr>
          <p:cNvPr id="18" name="Oval 17"/>
          <p:cNvSpPr/>
          <p:nvPr/>
        </p:nvSpPr>
        <p:spPr>
          <a:xfrm>
            <a:off x="10893772" y="5044096"/>
            <a:ext cx="1511776" cy="14719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smtClean="0">
                <a:solidFill>
                  <a:schemeClr val="tx1"/>
                </a:solidFill>
                <a:latin typeface="Calibri" panose="020F0502020204030204"/>
              </a:rPr>
              <a:t>CONVERGENCE POINT IN PUBLIC POLICY AND SECTORAL RESOURCE PLANNING</a:t>
            </a:r>
            <a:endParaRPr lang="en-ZA" sz="1000" b="1" dirty="0">
              <a:solidFill>
                <a:schemeClr val="tx1"/>
              </a:solidFill>
              <a:latin typeface="Calibri" panose="020F0502020204030204"/>
            </a:endParaRPr>
          </a:p>
        </p:txBody>
      </p:sp>
    </p:spTree>
    <p:extLst>
      <p:ext uri="{BB962C8B-B14F-4D97-AF65-F5344CB8AC3E}">
        <p14:creationId xmlns:p14="http://schemas.microsoft.com/office/powerpoint/2010/main" val="296668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ZA" dirty="0"/>
              <a:t>REQUIREMENTS FOR Implementation of Sectoral </a:t>
            </a:r>
            <a:r>
              <a:rPr lang="en-ZA" dirty="0" smtClean="0"/>
              <a:t>policies and strategies</a:t>
            </a:r>
            <a:endParaRPr lang="en-ZA" dirty="0"/>
          </a:p>
        </p:txBody>
      </p:sp>
      <p:sp>
        <p:nvSpPr>
          <p:cNvPr id="4" name="Slide Number Placeholder 3"/>
          <p:cNvSpPr>
            <a:spLocks noGrp="1"/>
          </p:cNvSpPr>
          <p:nvPr>
            <p:ph type="sldNum" sz="quarter" idx="4"/>
          </p:nvPr>
        </p:nvSpPr>
        <p:spPr/>
        <p:txBody>
          <a:bodyPr/>
          <a:lstStyle/>
          <a:p>
            <a:fld id="{A4E67396-EAD7-1246-A93B-5244FF26795F}" type="slidenum">
              <a:rPr lang="en-US" smtClean="0"/>
              <a:pPr/>
              <a:t>4</a:t>
            </a:fld>
            <a:endParaRPr lang="en-US" dirty="0"/>
          </a:p>
        </p:txBody>
      </p:sp>
      <p:sp>
        <p:nvSpPr>
          <p:cNvPr id="5" name="Rectangle 4"/>
          <p:cNvSpPr/>
          <p:nvPr/>
        </p:nvSpPr>
        <p:spPr>
          <a:xfrm>
            <a:off x="3810000" y="1314576"/>
            <a:ext cx="6475228" cy="445635"/>
          </a:xfrm>
          <a:prstGeom prst="rect">
            <a:avLst/>
          </a:prstGeom>
        </p:spPr>
        <p:txBody>
          <a:bodyPr wrap="square">
            <a:spAutoFit/>
          </a:bodyPr>
          <a:lstStyle/>
          <a:p>
            <a:pPr marL="609600" indent="-609600" algn="just">
              <a:lnSpc>
                <a:spcPct val="80000"/>
              </a:lnSpc>
              <a:buClr>
                <a:schemeClr val="tx1"/>
              </a:buClr>
            </a:pPr>
            <a:endParaRPr lang="en-ZA" sz="2800" dirty="0">
              <a:cs typeface="Times New Roman" pitchFamily="18" charset="0"/>
            </a:endParaRPr>
          </a:p>
        </p:txBody>
      </p:sp>
      <p:pic>
        <p:nvPicPr>
          <p:cNvPr id="6" name="Content Placeholder 5"/>
          <p:cNvPicPr>
            <a:picLocks noGrp="1" noChangeAspect="1"/>
          </p:cNvPicPr>
          <p:nvPr>
            <p:ph idx="1"/>
          </p:nvPr>
        </p:nvPicPr>
        <p:blipFill>
          <a:blip r:embed="rId3"/>
          <a:stretch>
            <a:fillRect/>
          </a:stretch>
        </p:blipFill>
        <p:spPr>
          <a:xfrm>
            <a:off x="302511" y="1390670"/>
            <a:ext cx="1885950" cy="2428875"/>
          </a:xfrm>
          <a:prstGeom prst="rect">
            <a:avLst/>
          </a:prstGeom>
        </p:spPr>
      </p:pic>
      <p:cxnSp>
        <p:nvCxnSpPr>
          <p:cNvPr id="8" name="Straight Connector 7"/>
          <p:cNvCxnSpPr/>
          <p:nvPr/>
        </p:nvCxnSpPr>
        <p:spPr>
          <a:xfrm>
            <a:off x="2863702" y="1314576"/>
            <a:ext cx="0" cy="5406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034" y="4321826"/>
            <a:ext cx="2270352" cy="1754326"/>
          </a:xfrm>
          <a:prstGeom prst="rect">
            <a:avLst/>
          </a:prstGeom>
          <a:noFill/>
        </p:spPr>
        <p:txBody>
          <a:bodyPr wrap="square" rtlCol="0">
            <a:spAutoFit/>
          </a:bodyPr>
          <a:lstStyle/>
          <a:p>
            <a:r>
              <a:rPr lang="en-ZA" b="1" dirty="0">
                <a:latin typeface="Candara Light" panose="020E0502030303020204" pitchFamily="34" charset="0"/>
              </a:rPr>
              <a:t>Mobilisation of resources </a:t>
            </a:r>
            <a:r>
              <a:rPr lang="en-ZA" dirty="0">
                <a:latin typeface="Candara Light" panose="020E0502030303020204" pitchFamily="34" charset="0"/>
              </a:rPr>
              <a:t>(public, private and </a:t>
            </a:r>
            <a:r>
              <a:rPr lang="en-ZA" dirty="0" smtClean="0">
                <a:latin typeface="Candara Light" panose="020E0502030303020204" pitchFamily="34" charset="0"/>
              </a:rPr>
              <a:t>concessional finance with multilateral DFIs </a:t>
            </a:r>
            <a:r>
              <a:rPr lang="en-ZA" dirty="0">
                <a:latin typeface="Candara Light" panose="020E0502030303020204" pitchFamily="34" charset="0"/>
              </a:rPr>
              <a:t>…</a:t>
            </a:r>
          </a:p>
        </p:txBody>
      </p:sp>
      <p:sp>
        <p:nvSpPr>
          <p:cNvPr id="12" name="Rectangle 11"/>
          <p:cNvSpPr/>
          <p:nvPr/>
        </p:nvSpPr>
        <p:spPr>
          <a:xfrm>
            <a:off x="3019647" y="1219437"/>
            <a:ext cx="8771860" cy="5780044"/>
          </a:xfrm>
          <a:prstGeom prst="rect">
            <a:avLst/>
          </a:prstGeom>
        </p:spPr>
        <p:txBody>
          <a:bodyPr wrap="square">
            <a:spAutoFit/>
          </a:bodyPr>
          <a:lstStyle/>
          <a:p>
            <a:pPr algn="just">
              <a:lnSpc>
                <a:spcPct val="80000"/>
              </a:lnSpc>
            </a:pPr>
            <a:r>
              <a:rPr lang="en-GB" sz="2100" dirty="0">
                <a:solidFill>
                  <a:srgbClr val="000000"/>
                </a:solidFill>
                <a:ea typeface="Times New Roman" panose="02020603050405020304" pitchFamily="18" charset="0"/>
                <a:cs typeface="Times New Roman" panose="02020603050405020304" pitchFamily="18" charset="0"/>
              </a:rPr>
              <a:t>Complementary sectoral policy measures </a:t>
            </a:r>
            <a:r>
              <a:rPr lang="en-GB" sz="2100" dirty="0" smtClean="0">
                <a:solidFill>
                  <a:srgbClr val="000000"/>
                </a:solidFill>
                <a:ea typeface="Times New Roman" panose="02020603050405020304" pitchFamily="18" charset="0"/>
                <a:cs typeface="Times New Roman" panose="02020603050405020304" pitchFamily="18" charset="0"/>
              </a:rPr>
              <a:t>towards decarbonising the economy – </a:t>
            </a:r>
            <a:r>
              <a:rPr lang="en-GB" sz="2100" dirty="0">
                <a:solidFill>
                  <a:srgbClr val="000000"/>
                </a:solidFill>
                <a:ea typeface="Times New Roman" panose="02020603050405020304" pitchFamily="18" charset="0"/>
                <a:cs typeface="Times New Roman" panose="02020603050405020304" pitchFamily="18" charset="0"/>
              </a:rPr>
              <a:t>e.g. </a:t>
            </a:r>
            <a:r>
              <a:rPr lang="en-GB" sz="2100" dirty="0" smtClean="0">
                <a:solidFill>
                  <a:srgbClr val="000000"/>
                </a:solidFill>
                <a:ea typeface="Times New Roman" panose="02020603050405020304" pitchFamily="18" charset="0"/>
                <a:cs typeface="Times New Roman" panose="02020603050405020304" pitchFamily="18" charset="0"/>
              </a:rPr>
              <a:t> green </a:t>
            </a:r>
            <a:r>
              <a:rPr lang="en-GB" sz="2100" dirty="0">
                <a:solidFill>
                  <a:srgbClr val="000000"/>
                </a:solidFill>
                <a:ea typeface="Times New Roman" panose="02020603050405020304" pitchFamily="18" charset="0"/>
                <a:cs typeface="Times New Roman" panose="02020603050405020304" pitchFamily="18" charset="0"/>
              </a:rPr>
              <a:t>transport strategy, IRP 2019,NEES, carbon tax phase </a:t>
            </a:r>
            <a:r>
              <a:rPr lang="en-GB" sz="2100" dirty="0" smtClean="0">
                <a:solidFill>
                  <a:srgbClr val="000000"/>
                </a:solidFill>
                <a:ea typeface="Times New Roman" panose="02020603050405020304" pitchFamily="18" charset="0"/>
                <a:cs typeface="Times New Roman" panose="02020603050405020304" pitchFamily="18" charset="0"/>
              </a:rPr>
              <a:t>I &amp;II</a:t>
            </a:r>
            <a:r>
              <a:rPr lang="en-GB" sz="2100" dirty="0">
                <a:solidFill>
                  <a:srgbClr val="000000"/>
                </a:solidFill>
                <a:ea typeface="Times New Roman" panose="02020603050405020304" pitchFamily="18" charset="0"/>
                <a:cs typeface="Times New Roman" panose="02020603050405020304" pitchFamily="18" charset="0"/>
              </a:rPr>
              <a:t>) </a:t>
            </a:r>
            <a:r>
              <a:rPr lang="en-GB" sz="2100" dirty="0" smtClean="0">
                <a:solidFill>
                  <a:srgbClr val="000000"/>
                </a:solidFill>
                <a:ea typeface="Times New Roman" panose="02020603050405020304" pitchFamily="18" charset="0"/>
                <a:cs typeface="Times New Roman" panose="02020603050405020304" pitchFamily="18" charset="0"/>
              </a:rPr>
              <a:t> - require mobilisation of additional resources and</a:t>
            </a:r>
            <a:r>
              <a:rPr lang="en-GB" sz="2100" dirty="0" smtClean="0">
                <a:solidFill>
                  <a:srgbClr val="FF0000"/>
                </a:solidFill>
                <a:ea typeface="Times New Roman" panose="02020603050405020304" pitchFamily="18" charset="0"/>
                <a:cs typeface="Times New Roman" panose="02020603050405020304" pitchFamily="18" charset="0"/>
              </a:rPr>
              <a:t> </a:t>
            </a:r>
            <a:r>
              <a:rPr lang="en-GB" sz="2100" dirty="0" smtClean="0">
                <a:ea typeface="Times New Roman" panose="02020603050405020304" pitchFamily="18" charset="0"/>
                <a:cs typeface="Times New Roman" panose="02020603050405020304" pitchFamily="18" charset="0"/>
              </a:rPr>
              <a:t>revenue recycling  measures</a:t>
            </a:r>
            <a:endParaRPr lang="en-GB" sz="2100" dirty="0">
              <a:ea typeface="Times New Roman" panose="02020603050405020304" pitchFamily="18" charset="0"/>
              <a:cs typeface="Times New Roman" panose="02020603050405020304" pitchFamily="18" charset="0"/>
            </a:endParaRPr>
          </a:p>
          <a:p>
            <a:pPr algn="just">
              <a:lnSpc>
                <a:spcPct val="80000"/>
              </a:lnSpc>
            </a:pPr>
            <a:endParaRPr lang="en-GB" sz="2100" dirty="0" smtClean="0">
              <a:solidFill>
                <a:srgbClr val="000000"/>
              </a:solidFill>
              <a:ea typeface="Times New Roman" panose="02020603050405020304" pitchFamily="18" charset="0"/>
              <a:cs typeface="Times New Roman" panose="02020603050405020304" pitchFamily="18" charset="0"/>
            </a:endParaRPr>
          </a:p>
          <a:p>
            <a:pPr algn="just">
              <a:lnSpc>
                <a:spcPct val="80000"/>
              </a:lnSpc>
            </a:pPr>
            <a:r>
              <a:rPr lang="en-GB" sz="2100" dirty="0" smtClean="0">
                <a:solidFill>
                  <a:srgbClr val="000000"/>
                </a:solidFill>
                <a:ea typeface="Times New Roman" panose="02020603050405020304" pitchFamily="18" charset="0"/>
                <a:cs typeface="Times New Roman" panose="02020603050405020304" pitchFamily="18" charset="0"/>
              </a:rPr>
              <a:t>Supporting </a:t>
            </a:r>
            <a:r>
              <a:rPr lang="en-GB" sz="2100" dirty="0">
                <a:solidFill>
                  <a:srgbClr val="000000"/>
                </a:solidFill>
                <a:ea typeface="Times New Roman" panose="02020603050405020304" pitchFamily="18" charset="0"/>
                <a:cs typeface="Times New Roman" panose="02020603050405020304" pitchFamily="18" charset="0"/>
              </a:rPr>
              <a:t>these policy </a:t>
            </a:r>
            <a:r>
              <a:rPr lang="en-GB" sz="2100" dirty="0" smtClean="0">
                <a:solidFill>
                  <a:srgbClr val="000000"/>
                </a:solidFill>
                <a:ea typeface="Times New Roman" panose="02020603050405020304" pitchFamily="18" charset="0"/>
                <a:cs typeface="Times New Roman" panose="02020603050405020304" pitchFamily="18" charset="0"/>
              </a:rPr>
              <a:t>interventions, </a:t>
            </a:r>
            <a:r>
              <a:rPr lang="en-GB" sz="2100" dirty="0">
                <a:solidFill>
                  <a:srgbClr val="000000"/>
                </a:solidFill>
                <a:ea typeface="Times New Roman" panose="02020603050405020304" pitchFamily="18" charset="0"/>
                <a:cs typeface="Times New Roman" panose="02020603050405020304" pitchFamily="18" charset="0"/>
              </a:rPr>
              <a:t>measures </a:t>
            </a:r>
            <a:r>
              <a:rPr lang="en-GB" sz="2100" dirty="0" smtClean="0">
                <a:solidFill>
                  <a:srgbClr val="000000"/>
                </a:solidFill>
                <a:ea typeface="Times New Roman" panose="02020603050405020304" pitchFamily="18" charset="0"/>
                <a:cs typeface="Times New Roman" panose="02020603050405020304" pitchFamily="18" charset="0"/>
              </a:rPr>
              <a:t> and programmes require </a:t>
            </a:r>
            <a:r>
              <a:rPr lang="en-GB" sz="2100" dirty="0">
                <a:solidFill>
                  <a:srgbClr val="000000"/>
                </a:solidFill>
                <a:ea typeface="Times New Roman" panose="02020603050405020304" pitchFamily="18" charset="0"/>
                <a:cs typeface="Times New Roman" panose="02020603050405020304" pitchFamily="18" charset="0"/>
              </a:rPr>
              <a:t>a range of fiscal policy levers and financing instruments, reorientation of public finances and incentive regimes across the different sectors of the economy: </a:t>
            </a:r>
          </a:p>
          <a:p>
            <a:pPr algn="just">
              <a:lnSpc>
                <a:spcPct val="80000"/>
              </a:lnSpc>
            </a:pPr>
            <a:endParaRPr lang="en-ZA" sz="2100" dirty="0">
              <a:latin typeface="Times New Roman" panose="02020603050405020304" pitchFamily="18" charset="0"/>
              <a:ea typeface="Times New Roman" panose="02020603050405020304" pitchFamily="18" charset="0"/>
            </a:endParaRPr>
          </a:p>
          <a:p>
            <a:pPr marL="342900" indent="-342900" algn="just">
              <a:lnSpc>
                <a:spcPct val="80000"/>
              </a:lnSpc>
              <a:buFont typeface="Wingdings" panose="05000000000000000000" pitchFamily="2" charset="2"/>
              <a:buChar char=""/>
            </a:pPr>
            <a:r>
              <a:rPr lang="en-GB" sz="2100" dirty="0" smtClean="0">
                <a:solidFill>
                  <a:srgbClr val="000000"/>
                </a:solidFill>
                <a:ea typeface="Times New Roman" panose="02020603050405020304" pitchFamily="18" charset="0"/>
                <a:cs typeface="Times New Roman" panose="02020603050405020304" pitchFamily="18" charset="0"/>
              </a:rPr>
              <a:t>Strengthen mechanism </a:t>
            </a:r>
            <a:r>
              <a:rPr lang="en-GB" sz="2100" dirty="0">
                <a:solidFill>
                  <a:srgbClr val="000000"/>
                </a:solidFill>
                <a:ea typeface="Times New Roman" panose="02020603050405020304" pitchFamily="18" charset="0"/>
                <a:cs typeface="Times New Roman" panose="02020603050405020304" pitchFamily="18" charset="0"/>
              </a:rPr>
              <a:t>to mainstream climate change response into the intergovernmental fiscal budgetary process to integrate the climate change response programmes at national, provincial and local government and </a:t>
            </a:r>
            <a:r>
              <a:rPr lang="en-GB" sz="2100" dirty="0" smtClean="0">
                <a:solidFill>
                  <a:srgbClr val="000000"/>
                </a:solidFill>
                <a:ea typeface="Times New Roman" panose="02020603050405020304" pitchFamily="18" charset="0"/>
                <a:cs typeface="Times New Roman" panose="02020603050405020304" pitchFamily="18" charset="0"/>
              </a:rPr>
              <a:t> </a:t>
            </a:r>
            <a:r>
              <a:rPr lang="en-GB" sz="2100" dirty="0">
                <a:solidFill>
                  <a:srgbClr val="000000"/>
                </a:solidFill>
                <a:ea typeface="Times New Roman" panose="02020603050405020304" pitchFamily="18" charset="0"/>
                <a:cs typeface="Times New Roman" panose="02020603050405020304" pitchFamily="18" charset="0"/>
              </a:rPr>
              <a:t>development finance institutions and state-owned entities</a:t>
            </a:r>
            <a:r>
              <a:rPr lang="en-GB" sz="2100" dirty="0" smtClean="0">
                <a:solidFill>
                  <a:srgbClr val="000000"/>
                </a:solidFill>
                <a:ea typeface="Times New Roman" panose="02020603050405020304" pitchFamily="18" charset="0"/>
                <a:cs typeface="Times New Roman" panose="02020603050405020304" pitchFamily="18" charset="0"/>
              </a:rPr>
              <a:t>.</a:t>
            </a:r>
            <a:endParaRPr lang="en-GB" sz="2100" dirty="0">
              <a:solidFill>
                <a:srgbClr val="000000"/>
              </a:solidFill>
              <a:ea typeface="Times New Roman" panose="02020603050405020304" pitchFamily="18" charset="0"/>
              <a:cs typeface="Times New Roman" panose="02020603050405020304" pitchFamily="18" charset="0"/>
            </a:endParaRPr>
          </a:p>
          <a:p>
            <a:pPr algn="just">
              <a:lnSpc>
                <a:spcPct val="80000"/>
              </a:lnSpc>
            </a:pPr>
            <a:endParaRPr lang="en-GB" sz="2100" dirty="0">
              <a:solidFill>
                <a:srgbClr val="000000"/>
              </a:solidFill>
              <a:ea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
            </a:pPr>
            <a:r>
              <a:rPr lang="en-GB" sz="2100" dirty="0">
                <a:solidFill>
                  <a:srgbClr val="000000"/>
                </a:solidFill>
                <a:ea typeface="Times New Roman" panose="02020603050405020304" pitchFamily="18" charset="0"/>
                <a:cs typeface="Times New Roman" panose="02020603050405020304" pitchFamily="18" charset="0"/>
              </a:rPr>
              <a:t>Tagging climate-related expenditure lines is a useful starting point for understanding whether spending is aligned with needs, given climate risks and vulnerabilities facing different sectors and </a:t>
            </a:r>
            <a:r>
              <a:rPr lang="en-GB" sz="2100" dirty="0" smtClean="0">
                <a:solidFill>
                  <a:srgbClr val="000000"/>
                </a:solidFill>
                <a:ea typeface="Times New Roman" panose="02020603050405020304" pitchFamily="18" charset="0"/>
                <a:cs typeface="Times New Roman" panose="02020603050405020304" pitchFamily="18" charset="0"/>
              </a:rPr>
              <a:t>society</a:t>
            </a:r>
          </a:p>
          <a:p>
            <a:pPr algn="just">
              <a:lnSpc>
                <a:spcPct val="80000"/>
              </a:lnSpc>
            </a:pPr>
            <a:endParaRPr lang="en-GB" sz="2100" dirty="0" smtClean="0">
              <a:solidFill>
                <a:srgbClr val="000000"/>
              </a:solidFill>
              <a:ea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
            </a:pPr>
            <a:r>
              <a:rPr lang="en-GB" sz="2100" dirty="0">
                <a:solidFill>
                  <a:srgbClr val="000000"/>
                </a:solidFill>
                <a:ea typeface="Times New Roman" panose="02020603050405020304" pitchFamily="18" charset="0"/>
                <a:cs typeface="Times New Roman" panose="02020603050405020304" pitchFamily="18" charset="0"/>
              </a:rPr>
              <a:t>A diagnostic assessment of National Treasury underway highlights climate budget tagging as one of the </a:t>
            </a:r>
            <a:r>
              <a:rPr lang="en-ZA" sz="2100" dirty="0">
                <a:solidFill>
                  <a:srgbClr val="000000"/>
                </a:solidFill>
                <a:ea typeface="Times New Roman" panose="02020603050405020304" pitchFamily="18" charset="0"/>
                <a:cs typeface="Times New Roman" panose="02020603050405020304" pitchFamily="18" charset="0"/>
              </a:rPr>
              <a:t>potential areas in which the National Treasury could strengthen </a:t>
            </a:r>
            <a:r>
              <a:rPr lang="en-ZA" sz="2100" dirty="0">
                <a:solidFill>
                  <a:srgbClr val="000000"/>
                </a:solidFill>
                <a:ea typeface="Times New Roman" panose="02020603050405020304" pitchFamily="18" charset="0"/>
                <a:cs typeface="Times New Roman" panose="02020603050405020304" pitchFamily="18" charset="0"/>
              </a:rPr>
              <a:t>the </a:t>
            </a:r>
            <a:r>
              <a:rPr lang="en-ZA" sz="2100" dirty="0">
                <a:solidFill>
                  <a:srgbClr val="000000"/>
                </a:solidFill>
                <a:ea typeface="Times New Roman" panose="02020603050405020304" pitchFamily="18" charset="0"/>
                <a:cs typeface="Times New Roman" panose="02020603050405020304" pitchFamily="18" charset="0"/>
              </a:rPr>
              <a:t>response to climate </a:t>
            </a:r>
            <a:r>
              <a:rPr lang="en-ZA" sz="2100" dirty="0" smtClean="0">
                <a:solidFill>
                  <a:srgbClr val="000000"/>
                </a:solidFill>
                <a:ea typeface="Times New Roman" panose="02020603050405020304" pitchFamily="18" charset="0"/>
                <a:cs typeface="Times New Roman" panose="02020603050405020304" pitchFamily="18" charset="0"/>
              </a:rPr>
              <a:t>change</a:t>
            </a:r>
            <a:endParaRPr lang="en-GB" sz="2100" dirty="0">
              <a:solidFill>
                <a:srgbClr val="000000"/>
              </a:solidFill>
              <a:ea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
            </a:pPr>
            <a:endParaRPr lang="en-GB" sz="21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
            </a:pPr>
            <a:endParaRPr lang="en-GB"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168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role of national treasury</a:t>
            </a:r>
            <a:endParaRPr lang="en-ZA" dirty="0"/>
          </a:p>
        </p:txBody>
      </p:sp>
      <p:pic>
        <p:nvPicPr>
          <p:cNvPr id="5" name="Content Placeholder 4"/>
          <p:cNvPicPr>
            <a:picLocks noGrp="1" noChangeAspect="1"/>
          </p:cNvPicPr>
          <p:nvPr>
            <p:ph idx="1"/>
          </p:nvPr>
        </p:nvPicPr>
        <p:blipFill>
          <a:blip r:embed="rId3"/>
          <a:stretch>
            <a:fillRect/>
          </a:stretch>
        </p:blipFill>
        <p:spPr>
          <a:xfrm>
            <a:off x="318978" y="1467293"/>
            <a:ext cx="11323674" cy="4518837"/>
          </a:xfrm>
          <a:prstGeom prst="rect">
            <a:avLst/>
          </a:prstGeom>
        </p:spPr>
      </p:pic>
      <p:sp>
        <p:nvSpPr>
          <p:cNvPr id="4" name="Slide Number Placeholder 3"/>
          <p:cNvSpPr>
            <a:spLocks noGrp="1"/>
          </p:cNvSpPr>
          <p:nvPr>
            <p:ph type="sldNum" sz="quarter" idx="4"/>
          </p:nvPr>
        </p:nvSpPr>
        <p:spPr>
          <a:xfrm>
            <a:off x="4974566" y="6485661"/>
            <a:ext cx="2743200" cy="182653"/>
          </a:xfrm>
        </p:spPr>
        <p:txBody>
          <a:bodyPr/>
          <a:lstStyle/>
          <a:p>
            <a:fld id="{9DA73713-55B9-3B41-B88A-C125CC4BAA15}" type="slidenum">
              <a:rPr lang="en-GB" smtClean="0"/>
              <a:pPr/>
              <a:t>5</a:t>
            </a:fld>
            <a:endParaRPr lang="en-GB" dirty="0"/>
          </a:p>
        </p:txBody>
      </p:sp>
      <p:cxnSp>
        <p:nvCxnSpPr>
          <p:cNvPr id="7" name="Straight Connector 6"/>
          <p:cNvCxnSpPr/>
          <p:nvPr/>
        </p:nvCxnSpPr>
        <p:spPr>
          <a:xfrm>
            <a:off x="1605516" y="3795823"/>
            <a:ext cx="2530549" cy="106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605516" y="3632724"/>
            <a:ext cx="2530549" cy="14621"/>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4136065" y="3629213"/>
            <a:ext cx="0" cy="1666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10347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1F8C-8B98-FA4A-A423-3A8031012D16}"/>
              </a:ext>
            </a:extLst>
          </p:cNvPr>
          <p:cNvSpPr>
            <a:spLocks noGrp="1"/>
          </p:cNvSpPr>
          <p:nvPr>
            <p:ph type="title"/>
          </p:nvPr>
        </p:nvSpPr>
        <p:spPr>
          <a:xfrm>
            <a:off x="0" y="59868"/>
            <a:ext cx="9930809" cy="1163638"/>
          </a:xfrm>
        </p:spPr>
        <p:txBody>
          <a:bodyPr/>
          <a:lstStyle/>
          <a:p>
            <a:r>
              <a:rPr lang="en-US" dirty="0" smtClean="0"/>
              <a:t>Climate Budget tagging in south africa</a:t>
            </a:r>
            <a:endParaRPr lang="en-US" dirty="0"/>
          </a:p>
        </p:txBody>
      </p:sp>
      <p:sp>
        <p:nvSpPr>
          <p:cNvPr id="3" name="Content Placeholder 2">
            <a:extLst>
              <a:ext uri="{FF2B5EF4-FFF2-40B4-BE49-F238E27FC236}">
                <a16:creationId xmlns:a16="http://schemas.microsoft.com/office/drawing/2014/main" id="{2F9D216E-B921-D246-849E-A5929B9990EA}"/>
              </a:ext>
            </a:extLst>
          </p:cNvPr>
          <p:cNvSpPr>
            <a:spLocks noGrp="1"/>
          </p:cNvSpPr>
          <p:nvPr>
            <p:ph idx="1"/>
          </p:nvPr>
        </p:nvSpPr>
        <p:spPr>
          <a:xfrm>
            <a:off x="-1" y="1223506"/>
            <a:ext cx="11982893" cy="4789943"/>
          </a:xfrm>
        </p:spPr>
        <p:txBody>
          <a:bodyPr>
            <a:normAutofit fontScale="92500"/>
          </a:bodyPr>
          <a:lstStyle/>
          <a:p>
            <a:pPr algn="just">
              <a:lnSpc>
                <a:spcPct val="110000"/>
              </a:lnSpc>
              <a:buFont typeface="Wingdings" panose="05000000000000000000" pitchFamily="2" charset="2"/>
              <a:buChar char="§"/>
            </a:pPr>
            <a:r>
              <a:rPr lang="en-US" sz="2400" dirty="0"/>
              <a:t>CBT is a tool for tracking and monitoring climate change-relevant decisions in public budgets</a:t>
            </a:r>
          </a:p>
          <a:p>
            <a:pPr algn="just">
              <a:lnSpc>
                <a:spcPct val="110000"/>
              </a:lnSpc>
              <a:buFont typeface="Wingdings" panose="05000000000000000000" pitchFamily="2" charset="2"/>
              <a:buChar char="§"/>
            </a:pPr>
            <a:r>
              <a:rPr lang="en-US" sz="2400" dirty="0"/>
              <a:t>CBT objectives in SA</a:t>
            </a:r>
          </a:p>
          <a:p>
            <a:pPr lvl="1">
              <a:lnSpc>
                <a:spcPct val="110000"/>
              </a:lnSpc>
              <a:buFont typeface="Courier New" panose="02070309020205020404" pitchFamily="49" charset="0"/>
              <a:buChar char="-"/>
            </a:pPr>
            <a:r>
              <a:rPr lang="en-GB" sz="2100" dirty="0">
                <a:ea typeface="Tahoma" panose="020B0604030504040204" pitchFamily="34" charset="0"/>
                <a:cs typeface="Tahoma" panose="020B0604030504040204" pitchFamily="34" charset="0"/>
              </a:rPr>
              <a:t>Influencing budget and policy decisions at all levels to be more climate relevant </a:t>
            </a:r>
          </a:p>
          <a:p>
            <a:pPr lvl="1">
              <a:lnSpc>
                <a:spcPct val="110000"/>
              </a:lnSpc>
              <a:buFont typeface="Courier New" panose="02070309020205020404" pitchFamily="49" charset="0"/>
              <a:buChar char="-"/>
            </a:pPr>
            <a:r>
              <a:rPr lang="en-GB" sz="2100" dirty="0">
                <a:ea typeface="Tahoma" panose="020B0604030504040204" pitchFamily="34" charset="0"/>
                <a:cs typeface="Tahoma" panose="020B0604030504040204" pitchFamily="34" charset="0"/>
              </a:rPr>
              <a:t>Improving the effectiveness of climate relevant budget and policy decisions</a:t>
            </a:r>
          </a:p>
          <a:p>
            <a:pPr lvl="1">
              <a:lnSpc>
                <a:spcPct val="110000"/>
              </a:lnSpc>
              <a:buFont typeface="Courier New" panose="02070309020205020404" pitchFamily="49" charset="0"/>
              <a:buChar char="-"/>
            </a:pPr>
            <a:r>
              <a:rPr lang="en-US" sz="2100" dirty="0">
                <a:ea typeface="Tahoma" panose="020B0604030504040204" pitchFamily="34" charset="0"/>
                <a:cs typeface="Tahoma" panose="020B0604030504040204" pitchFamily="34" charset="0"/>
              </a:rPr>
              <a:t>Assessing the national gap and enabling accountability for climate change responsibilities and reporting on climate change strategies, plans and commitments.</a:t>
            </a:r>
          </a:p>
          <a:p>
            <a:pPr algn="just">
              <a:lnSpc>
                <a:spcPct val="110000"/>
              </a:lnSpc>
              <a:buFont typeface="Wingdings" panose="05000000000000000000" pitchFamily="2" charset="2"/>
              <a:buChar char="§"/>
            </a:pPr>
            <a:r>
              <a:rPr lang="en-US" sz="2400" dirty="0"/>
              <a:t>CBT system structured </a:t>
            </a:r>
            <a:r>
              <a:rPr lang="en-US" sz="2400" dirty="0" smtClean="0"/>
              <a:t>is centred on these main design parameters</a:t>
            </a:r>
            <a:endParaRPr lang="en-US" sz="2400" dirty="0"/>
          </a:p>
          <a:p>
            <a:pPr lvl="1">
              <a:lnSpc>
                <a:spcPct val="110000"/>
              </a:lnSpc>
              <a:buFont typeface="Courier New" panose="02070309020205020404" pitchFamily="49" charset="0"/>
              <a:buChar char="-"/>
            </a:pPr>
            <a:r>
              <a:rPr lang="en-ZA" sz="2100" dirty="0" smtClean="0">
                <a:ea typeface="Tahoma" panose="020B0604030504040204" pitchFamily="34" charset="0"/>
                <a:cs typeface="Tahoma" panose="020B0604030504040204" pitchFamily="34" charset="0"/>
              </a:rPr>
              <a:t>What will be the approach and coverage of the system</a:t>
            </a:r>
          </a:p>
          <a:p>
            <a:pPr lvl="1">
              <a:lnSpc>
                <a:spcPct val="110000"/>
              </a:lnSpc>
              <a:buFont typeface="Courier New" panose="02070309020205020404" pitchFamily="49" charset="0"/>
              <a:buChar char="-"/>
            </a:pPr>
            <a:r>
              <a:rPr lang="en-ZA" sz="2100" dirty="0" smtClean="0">
                <a:ea typeface="Tahoma" panose="020B0604030504040204" pitchFamily="34" charset="0"/>
                <a:cs typeface="Tahoma" panose="020B0604030504040204" pitchFamily="34" charset="0"/>
              </a:rPr>
              <a:t>How </a:t>
            </a:r>
            <a:r>
              <a:rPr lang="en-ZA" sz="2100" dirty="0">
                <a:ea typeface="Tahoma" panose="020B0604030504040204" pitchFamily="34" charset="0"/>
                <a:cs typeface="Tahoma" panose="020B0604030504040204" pitchFamily="34" charset="0"/>
              </a:rPr>
              <a:t>will climate relevance be defined, classified and scored, and how will associated expenditure be </a:t>
            </a:r>
            <a:r>
              <a:rPr lang="en-ZA" sz="2100" dirty="0" smtClean="0">
                <a:ea typeface="Tahoma" panose="020B0604030504040204" pitchFamily="34" charset="0"/>
                <a:cs typeface="Tahoma" panose="020B0604030504040204" pitchFamily="34" charset="0"/>
              </a:rPr>
              <a:t>weighted</a:t>
            </a:r>
            <a:endParaRPr lang="en-ZA" sz="2100" dirty="0">
              <a:ea typeface="Tahoma" panose="020B0604030504040204" pitchFamily="34" charset="0"/>
              <a:cs typeface="Tahoma" panose="020B0604030504040204" pitchFamily="34" charset="0"/>
            </a:endParaRPr>
          </a:p>
          <a:p>
            <a:pPr lvl="1">
              <a:lnSpc>
                <a:spcPct val="110000"/>
              </a:lnSpc>
              <a:buFont typeface="Courier New" panose="02070309020205020404" pitchFamily="49" charset="0"/>
              <a:buChar char="-"/>
            </a:pPr>
            <a:r>
              <a:rPr lang="en-US" sz="2100" dirty="0" smtClean="0">
                <a:ea typeface="Tahoma" panose="020B0604030504040204" pitchFamily="34" charset="0"/>
                <a:cs typeface="Tahoma" panose="020B0604030504040204" pitchFamily="34" charset="0"/>
              </a:rPr>
              <a:t> </a:t>
            </a:r>
            <a:r>
              <a:rPr lang="en-ZA" sz="2100" dirty="0" smtClean="0">
                <a:ea typeface="Tahoma" panose="020B0604030504040204" pitchFamily="34" charset="0"/>
                <a:cs typeface="Tahoma" panose="020B0604030504040204" pitchFamily="34" charset="0"/>
              </a:rPr>
              <a:t>How </a:t>
            </a:r>
            <a:r>
              <a:rPr lang="en-ZA" sz="2100" dirty="0">
                <a:ea typeface="Tahoma" panose="020B0604030504040204" pitchFamily="34" charset="0"/>
                <a:cs typeface="Tahoma" panose="020B0604030504040204" pitchFamily="34" charset="0"/>
              </a:rPr>
              <a:t>will the tags be generated in the South African public resource management cycle, and how will the information be </a:t>
            </a:r>
            <a:r>
              <a:rPr lang="en-ZA" sz="2100" dirty="0" smtClean="0">
                <a:ea typeface="Tahoma" panose="020B0604030504040204" pitchFamily="34" charset="0"/>
                <a:cs typeface="Tahoma" panose="020B0604030504040204" pitchFamily="34" charset="0"/>
              </a:rPr>
              <a:t>used/reported</a:t>
            </a:r>
            <a:endParaRPr lang="en-ZA" sz="2100" dirty="0">
              <a:ea typeface="Tahoma" panose="020B0604030504040204" pitchFamily="34" charset="0"/>
              <a:cs typeface="Tahoma" panose="020B0604030504040204" pitchFamily="34" charset="0"/>
            </a:endParaRPr>
          </a:p>
          <a:p>
            <a:pPr lvl="1">
              <a:lnSpc>
                <a:spcPct val="110000"/>
              </a:lnSpc>
              <a:buFont typeface="Courier New" panose="02070309020205020404" pitchFamily="49" charset="0"/>
              <a:buChar char="-"/>
            </a:pPr>
            <a:r>
              <a:rPr lang="en-ZA" sz="2100" dirty="0">
                <a:ea typeface="Tahoma" panose="020B0604030504040204" pitchFamily="34" charset="0"/>
                <a:cs typeface="Tahoma" panose="020B0604030504040204" pitchFamily="34" charset="0"/>
              </a:rPr>
              <a:t>How will the system be </a:t>
            </a:r>
            <a:r>
              <a:rPr lang="en-ZA" sz="2100" dirty="0" smtClean="0">
                <a:ea typeface="Tahoma" panose="020B0604030504040204" pitchFamily="34" charset="0"/>
                <a:cs typeface="Tahoma" panose="020B0604030504040204" pitchFamily="34" charset="0"/>
              </a:rPr>
              <a:t>governed</a:t>
            </a:r>
            <a:endParaRPr lang="en-US" sz="2100" dirty="0">
              <a:ea typeface="Tahoma" panose="020B0604030504040204" pitchFamily="34" charset="0"/>
              <a:cs typeface="Tahoma" panose="020B0604030504040204" pitchFamily="34" charset="0"/>
            </a:endParaRPr>
          </a:p>
          <a:p>
            <a:pPr marL="914400" lvl="1" indent="-457200">
              <a:lnSpc>
                <a:spcPct val="110000"/>
              </a:lnSpc>
              <a:buFont typeface="+mj-lt"/>
              <a:buAutoNum type="arabicPeriod"/>
            </a:pPr>
            <a:endParaRPr lang="en-US" sz="2100" dirty="0">
              <a:latin typeface="Tahoma" panose="020B0604030504040204" pitchFamily="34" charset="0"/>
              <a:ea typeface="Tahoma" panose="020B0604030504040204" pitchFamily="34" charset="0"/>
              <a:cs typeface="Tahoma" panose="020B0604030504040204" pitchFamily="34" charset="0"/>
            </a:endParaRPr>
          </a:p>
          <a:p>
            <a:pPr>
              <a:lnSpc>
                <a:spcPct val="110000"/>
              </a:lnSpc>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4"/>
          <p:cNvSpPr txBox="1">
            <a:spLocks/>
          </p:cNvSpPr>
          <p:nvPr/>
        </p:nvSpPr>
        <p:spPr>
          <a:xfrm>
            <a:off x="9251576" y="6356350"/>
            <a:ext cx="21022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41127-3D30-4731-8800-3B0F2619CBBC}" type="slidenum">
              <a:rPr lang="en-GB" smtClean="0"/>
              <a:pPr/>
              <a:t>6</a:t>
            </a:fld>
            <a:endParaRPr lang="en-GB" dirty="0"/>
          </a:p>
        </p:txBody>
      </p:sp>
      <p:sp>
        <p:nvSpPr>
          <p:cNvPr id="5" name="Footer Placeholder 3"/>
          <p:cNvSpPr txBox="1">
            <a:spLocks/>
          </p:cNvSpPr>
          <p:nvPr/>
        </p:nvSpPr>
        <p:spPr>
          <a:xfrm>
            <a:off x="442913" y="6369050"/>
            <a:ext cx="4019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1" dirty="0"/>
          </a:p>
        </p:txBody>
      </p:sp>
    </p:spTree>
    <p:extLst>
      <p:ext uri="{BB962C8B-B14F-4D97-AF65-F5344CB8AC3E}">
        <p14:creationId xmlns:p14="http://schemas.microsoft.com/office/powerpoint/2010/main" val="1814742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B104-58A9-FE40-8DF9-232572A4FA54}"/>
              </a:ext>
            </a:extLst>
          </p:cNvPr>
          <p:cNvSpPr>
            <a:spLocks noGrp="1"/>
          </p:cNvSpPr>
          <p:nvPr>
            <p:ph type="title"/>
          </p:nvPr>
        </p:nvSpPr>
        <p:spPr>
          <a:xfrm>
            <a:off x="200306" y="0"/>
            <a:ext cx="10515600" cy="1325563"/>
          </a:xfrm>
        </p:spPr>
        <p:txBody>
          <a:bodyPr/>
          <a:lstStyle/>
          <a:p>
            <a:r>
              <a:rPr lang="en-US" dirty="0"/>
              <a:t>Design parameters: Approach</a:t>
            </a:r>
          </a:p>
        </p:txBody>
      </p:sp>
      <p:sp>
        <p:nvSpPr>
          <p:cNvPr id="3" name="Content Placeholder 2">
            <a:extLst>
              <a:ext uri="{FF2B5EF4-FFF2-40B4-BE49-F238E27FC236}">
                <a16:creationId xmlns:a16="http://schemas.microsoft.com/office/drawing/2014/main" id="{F6263E41-2803-2A4C-AC79-D3C37A27FED3}"/>
              </a:ext>
            </a:extLst>
          </p:cNvPr>
          <p:cNvSpPr>
            <a:spLocks noGrp="1"/>
          </p:cNvSpPr>
          <p:nvPr>
            <p:ph idx="1"/>
          </p:nvPr>
        </p:nvSpPr>
        <p:spPr>
          <a:xfrm>
            <a:off x="106658" y="1269345"/>
            <a:ext cx="11791175" cy="5325698"/>
          </a:xfrm>
        </p:spPr>
        <p:txBody>
          <a:bodyPr>
            <a:normAutofit lnSpcReduction="10000"/>
          </a:bodyPr>
          <a:lstStyle/>
          <a:p>
            <a:pPr marL="457200" lvl="1" indent="0">
              <a:buNone/>
            </a:pPr>
            <a:r>
              <a:rPr lang="en-US" dirty="0" smtClean="0"/>
              <a:t>Key consideration in the CBT approach for South Africa</a:t>
            </a:r>
          </a:p>
          <a:p>
            <a:pPr lvl="1">
              <a:buFont typeface="Courier New" panose="02070309020205020404" pitchFamily="49" charset="0"/>
              <a:buChar char="-"/>
            </a:pPr>
            <a:r>
              <a:rPr lang="en-US" sz="2200" dirty="0" smtClean="0"/>
              <a:t>South </a:t>
            </a:r>
            <a:r>
              <a:rPr lang="en-US" sz="2200" dirty="0"/>
              <a:t>African intergovernmental fiscal system </a:t>
            </a:r>
            <a:r>
              <a:rPr lang="en-US" sz="2200" dirty="0" smtClean="0"/>
              <a:t>presents </a:t>
            </a:r>
            <a:r>
              <a:rPr lang="en-US" sz="2200" dirty="0"/>
              <a:t>characteristics of fiscal decentralisation (assignment and distribution of expenditure responsibilities across the three spheres of government, </a:t>
            </a:r>
            <a:r>
              <a:rPr lang="en-US" sz="2200" dirty="0" smtClean="0"/>
              <a:t>different </a:t>
            </a:r>
            <a:r>
              <a:rPr lang="en-US" sz="2200" dirty="0"/>
              <a:t>budget formats</a:t>
            </a:r>
            <a:r>
              <a:rPr lang="en-US" sz="2200" dirty="0" smtClean="0"/>
              <a:t>)</a:t>
            </a:r>
          </a:p>
          <a:p>
            <a:pPr lvl="1">
              <a:buFont typeface="Courier New" panose="02070309020205020404" pitchFamily="49" charset="0"/>
              <a:buChar char="-"/>
            </a:pPr>
            <a:r>
              <a:rPr lang="en-US" sz="2200" dirty="0"/>
              <a:t>Complications may arise owing to variations in budgeting and accounting reporting systems between national and provincial government (cash-based) vs local government (accrual based) and fiscal financial year cycles  </a:t>
            </a:r>
            <a:endParaRPr lang="en-US" sz="2200" dirty="0" smtClean="0"/>
          </a:p>
          <a:p>
            <a:pPr lvl="1">
              <a:buFont typeface="Courier New" panose="02070309020205020404" pitchFamily="49" charset="0"/>
              <a:buChar char="-"/>
            </a:pPr>
            <a:r>
              <a:rPr lang="en-ZA" sz="2200" dirty="0"/>
              <a:t>The </a:t>
            </a:r>
            <a:r>
              <a:rPr lang="en-ZA" sz="2200" dirty="0" smtClean="0"/>
              <a:t>intention is </a:t>
            </a:r>
            <a:r>
              <a:rPr lang="en-ZA" sz="2200" dirty="0"/>
              <a:t>to implement a CBT system across the three spheres of government, given the distribution of expenditure responsibilities in key climate change sectors, but to phase implementation appropriately </a:t>
            </a:r>
            <a:endParaRPr lang="en-ZA" sz="2200" dirty="0" smtClean="0"/>
          </a:p>
          <a:p>
            <a:pPr lvl="1">
              <a:buFont typeface="Courier New" panose="02070309020205020404" pitchFamily="49" charset="0"/>
              <a:buChar char="-"/>
            </a:pPr>
            <a:r>
              <a:rPr lang="en-US" sz="2200" dirty="0">
                <a:solidFill>
                  <a:prstClr val="black"/>
                </a:solidFill>
              </a:rPr>
              <a:t>CBT will use South African modified definition that incorporates “just transition” . It will follow a hybrid approach in terms of scoring, weighing expenditure relevance taking into account both the objectives and net assessments of </a:t>
            </a:r>
            <a:r>
              <a:rPr lang="en-US" sz="2200" dirty="0" smtClean="0">
                <a:solidFill>
                  <a:prstClr val="black"/>
                </a:solidFill>
              </a:rPr>
              <a:t>expenditure</a:t>
            </a:r>
          </a:p>
          <a:p>
            <a:pPr lvl="1">
              <a:buFont typeface="Courier New" panose="02070309020205020404" pitchFamily="49" charset="0"/>
              <a:buChar char="-"/>
            </a:pPr>
            <a:r>
              <a:rPr lang="en-US" sz="2200" dirty="0">
                <a:solidFill>
                  <a:prstClr val="black"/>
                </a:solidFill>
              </a:rPr>
              <a:t>Imbedded </a:t>
            </a:r>
            <a:r>
              <a:rPr lang="en-US" sz="2200" dirty="0">
                <a:solidFill>
                  <a:prstClr val="black"/>
                </a:solidFill>
              </a:rPr>
              <a:t>in government planning, budget preparation, financial management and reporting systems</a:t>
            </a:r>
          </a:p>
          <a:p>
            <a:pPr lvl="1">
              <a:buFont typeface="Courier New" panose="02070309020205020404" pitchFamily="49" charset="0"/>
              <a:buChar char="-"/>
            </a:pPr>
            <a:r>
              <a:rPr lang="en-US" sz="2200" dirty="0">
                <a:solidFill>
                  <a:prstClr val="black"/>
                </a:solidFill>
              </a:rPr>
              <a:t>Institutionalisation of the CBT </a:t>
            </a:r>
            <a:r>
              <a:rPr lang="en-US" sz="2200" dirty="0" smtClean="0">
                <a:solidFill>
                  <a:prstClr val="black"/>
                </a:solidFill>
              </a:rPr>
              <a:t>across the PFM system may </a:t>
            </a:r>
            <a:r>
              <a:rPr lang="en-US" sz="2200" dirty="0">
                <a:solidFill>
                  <a:prstClr val="black"/>
                </a:solidFill>
              </a:rPr>
              <a:t>be for a period of  </a:t>
            </a:r>
            <a:r>
              <a:rPr lang="en-US" sz="2200" dirty="0">
                <a:solidFill>
                  <a:prstClr val="black"/>
                </a:solidFill>
              </a:rPr>
              <a:t>+/- </a:t>
            </a:r>
            <a:r>
              <a:rPr lang="en-US" sz="2200" dirty="0">
                <a:solidFill>
                  <a:prstClr val="black"/>
                </a:solidFill>
              </a:rPr>
              <a:t> </a:t>
            </a:r>
            <a:r>
              <a:rPr lang="en-US" sz="2200" dirty="0">
                <a:solidFill>
                  <a:prstClr val="black"/>
                </a:solidFill>
              </a:rPr>
              <a:t>5 </a:t>
            </a:r>
            <a:r>
              <a:rPr lang="en-US" sz="2200" dirty="0">
                <a:solidFill>
                  <a:prstClr val="black"/>
                </a:solidFill>
              </a:rPr>
              <a:t>years</a:t>
            </a:r>
            <a:endParaRPr lang="en-US" sz="2200" dirty="0">
              <a:solidFill>
                <a:prstClr val="black"/>
              </a:solidFill>
            </a:endParaRPr>
          </a:p>
          <a:p>
            <a:pPr lvl="1"/>
            <a:endParaRPr lang="en-US" sz="2000" dirty="0"/>
          </a:p>
        </p:txBody>
      </p:sp>
      <p:sp>
        <p:nvSpPr>
          <p:cNvPr id="5" name="Slide Number Placeholder 4"/>
          <p:cNvSpPr>
            <a:spLocks noGrp="1"/>
          </p:cNvSpPr>
          <p:nvPr>
            <p:ph type="sldNum" sz="quarter" idx="4"/>
          </p:nvPr>
        </p:nvSpPr>
        <p:spPr/>
        <p:txBody>
          <a:bodyPr/>
          <a:lstStyle/>
          <a:p>
            <a:fld id="{9DA73713-55B9-3B41-B88A-C125CC4BAA15}" type="slidenum">
              <a:rPr lang="en-GB" smtClean="0"/>
              <a:pPr/>
              <a:t>7</a:t>
            </a:fld>
            <a:endParaRPr lang="en-GB" dirty="0"/>
          </a:p>
        </p:txBody>
      </p:sp>
    </p:spTree>
    <p:extLst>
      <p:ext uri="{BB962C8B-B14F-4D97-AF65-F5344CB8AC3E}">
        <p14:creationId xmlns:p14="http://schemas.microsoft.com/office/powerpoint/2010/main" val="2998828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AFC3-A797-4FE8-880D-88FC341B46CF}"/>
              </a:ext>
            </a:extLst>
          </p:cNvPr>
          <p:cNvSpPr>
            <a:spLocks noGrp="1"/>
          </p:cNvSpPr>
          <p:nvPr>
            <p:ph type="title"/>
          </p:nvPr>
        </p:nvSpPr>
        <p:spPr/>
        <p:txBody>
          <a:bodyPr/>
          <a:lstStyle/>
          <a:p>
            <a:r>
              <a:rPr lang="en-ZA" dirty="0" smtClean="0"/>
              <a:t>DESIGN Parameters : COVERAGE</a:t>
            </a:r>
            <a:endParaRPr lang="en-ZA" dirty="0"/>
          </a:p>
        </p:txBody>
      </p:sp>
      <p:sp>
        <p:nvSpPr>
          <p:cNvPr id="3" name="Content Placeholder 2">
            <a:extLst>
              <a:ext uri="{FF2B5EF4-FFF2-40B4-BE49-F238E27FC236}">
                <a16:creationId xmlns:a16="http://schemas.microsoft.com/office/drawing/2014/main" id="{62FA0EEB-4C3E-46AB-A570-D688BC68F0CF}"/>
              </a:ext>
            </a:extLst>
          </p:cNvPr>
          <p:cNvSpPr>
            <a:spLocks noGrp="1"/>
          </p:cNvSpPr>
          <p:nvPr>
            <p:ph idx="1"/>
          </p:nvPr>
        </p:nvSpPr>
        <p:spPr>
          <a:xfrm>
            <a:off x="159026" y="1209369"/>
            <a:ext cx="11396870" cy="5437237"/>
          </a:xfrm>
        </p:spPr>
        <p:txBody>
          <a:bodyPr>
            <a:normAutofit fontScale="55000" lnSpcReduction="20000"/>
          </a:bodyPr>
          <a:lstStyle/>
          <a:p>
            <a:pPr marL="422910" indent="-285750" algn="just">
              <a:lnSpc>
                <a:spcPct val="114000"/>
              </a:lnSpc>
              <a:buFont typeface="Wingdings" panose="05000000000000000000" pitchFamily="2" charset="2"/>
              <a:buChar char="§"/>
            </a:pPr>
            <a:r>
              <a:rPr lang="en-US" b="1" dirty="0">
                <a:solidFill>
                  <a:prstClr val="black"/>
                </a:solidFill>
              </a:rPr>
              <a:t>Across sphere coverage: </a:t>
            </a:r>
            <a:r>
              <a:rPr lang="en-US" dirty="0">
                <a:solidFill>
                  <a:prstClr val="black"/>
                </a:solidFill>
              </a:rPr>
              <a:t>climate relevance of expenditures will be tagged in all three spheres of government, in key climate change sectors - agriculture, water, energy, environmental protection and </a:t>
            </a:r>
            <a:r>
              <a:rPr lang="en-US" dirty="0" smtClean="0">
                <a:solidFill>
                  <a:prstClr val="black"/>
                </a:solidFill>
              </a:rPr>
              <a:t>health</a:t>
            </a:r>
            <a:r>
              <a:rPr lang="en-US" dirty="0" smtClean="0">
                <a:solidFill>
                  <a:prstClr val="black"/>
                </a:solidFill>
              </a:rPr>
              <a:t>. </a:t>
            </a:r>
            <a:r>
              <a:rPr lang="en-US" sz="2700" dirty="0">
                <a:solidFill>
                  <a:prstClr val="black"/>
                </a:solidFill>
              </a:rPr>
              <a:t>C</a:t>
            </a:r>
            <a:r>
              <a:rPr lang="en-US" sz="2700" dirty="0">
                <a:solidFill>
                  <a:prstClr val="black"/>
                </a:solidFill>
              </a:rPr>
              <a:t>overage </a:t>
            </a:r>
            <a:r>
              <a:rPr lang="en-US" sz="2700" dirty="0">
                <a:solidFill>
                  <a:prstClr val="black"/>
                </a:solidFill>
              </a:rPr>
              <a:t>at provincial and local level phased: local most likely to follow IFMIS and mSCOA</a:t>
            </a:r>
            <a:endParaRPr lang="en-ZA" sz="2700" dirty="0">
              <a:solidFill>
                <a:prstClr val="black"/>
              </a:solidFill>
            </a:endParaRPr>
          </a:p>
          <a:p>
            <a:pPr marL="422910" indent="-285750" algn="just">
              <a:lnSpc>
                <a:spcPct val="114000"/>
              </a:lnSpc>
              <a:buFont typeface="Wingdings" panose="05000000000000000000" pitchFamily="2" charset="2"/>
              <a:buChar char="§"/>
            </a:pPr>
            <a:r>
              <a:rPr lang="en-US" b="1" dirty="0">
                <a:solidFill>
                  <a:prstClr val="black"/>
                </a:solidFill>
              </a:rPr>
              <a:t>Within sphere coverage: </a:t>
            </a:r>
            <a:r>
              <a:rPr lang="en-US" dirty="0">
                <a:solidFill>
                  <a:prstClr val="black"/>
                </a:solidFill>
              </a:rPr>
              <a:t>within a target five-year period, roll-out to sectors with high climate relevance will be prioritised </a:t>
            </a:r>
            <a:r>
              <a:rPr lang="en-US" dirty="0" smtClean="0">
                <a:solidFill>
                  <a:prstClr val="black"/>
                </a:solidFill>
              </a:rPr>
              <a:t>across </a:t>
            </a:r>
            <a:r>
              <a:rPr lang="en-US" dirty="0">
                <a:solidFill>
                  <a:prstClr val="black"/>
                </a:solidFill>
              </a:rPr>
              <a:t>all three spheres, but it is likely that coverage will not stretch to all local governments. </a:t>
            </a:r>
            <a:endParaRPr lang="en-ZA" dirty="0">
              <a:solidFill>
                <a:prstClr val="black"/>
              </a:solidFill>
            </a:endParaRPr>
          </a:p>
          <a:p>
            <a:pPr marL="422910" indent="-285750" algn="just">
              <a:lnSpc>
                <a:spcPct val="114000"/>
              </a:lnSpc>
              <a:buFont typeface="Wingdings" panose="05000000000000000000" pitchFamily="2" charset="2"/>
              <a:buChar char="§"/>
            </a:pPr>
            <a:r>
              <a:rPr lang="en-US" b="1" dirty="0">
                <a:solidFill>
                  <a:prstClr val="black"/>
                </a:solidFill>
              </a:rPr>
              <a:t>Coverage of public entities: </a:t>
            </a:r>
            <a:r>
              <a:rPr lang="en-US" dirty="0">
                <a:solidFill>
                  <a:prstClr val="black"/>
                </a:solidFill>
              </a:rPr>
              <a:t>public entity expenditures will be tagged as part of South Africa’s CBT, given the role that some entities play relative to climate change (such as Eskom, transport and infrastructure entities and the water boards) and the volume of tax </a:t>
            </a:r>
            <a:r>
              <a:rPr lang="en-US" dirty="0" smtClean="0">
                <a:solidFill>
                  <a:prstClr val="black"/>
                </a:solidFill>
              </a:rPr>
              <a:t>revenues. PEs present added complexities to tagging due system configurations and demand in capacities , tagging of public entities likely to form part of Phase II of CBT (stress-testing approach with selected entities)</a:t>
            </a:r>
            <a:endParaRPr lang="en-US" dirty="0">
              <a:solidFill>
                <a:prstClr val="black"/>
              </a:solidFill>
            </a:endParaRPr>
          </a:p>
          <a:p>
            <a:pPr marL="422910" indent="-285750" algn="just">
              <a:lnSpc>
                <a:spcPct val="114000"/>
              </a:lnSpc>
              <a:buFont typeface="Wingdings" panose="05000000000000000000" pitchFamily="2" charset="2"/>
              <a:buChar char="§"/>
            </a:pPr>
            <a:r>
              <a:rPr lang="en-US" b="1" dirty="0">
                <a:solidFill>
                  <a:prstClr val="black"/>
                </a:solidFill>
              </a:rPr>
              <a:t>Include climate negative programmes: </a:t>
            </a:r>
            <a:r>
              <a:rPr lang="en-US" dirty="0">
                <a:solidFill>
                  <a:prstClr val="black"/>
                </a:solidFill>
              </a:rPr>
              <a:t>CBT in South Africa will include relevant expenditures that occur in programmes that are otherwise harmful to the environment or society (including climate negative programmes) as some countries do, but will tag these expenditures differently so that climate expenditure reports can differentiate. </a:t>
            </a:r>
            <a:endParaRPr lang="en-ZA" dirty="0">
              <a:solidFill>
                <a:prstClr val="black"/>
              </a:solidFill>
            </a:endParaRPr>
          </a:p>
          <a:p>
            <a:pPr marL="422910" indent="-285750" algn="just">
              <a:lnSpc>
                <a:spcPct val="114000"/>
              </a:lnSpc>
              <a:buFont typeface="Wingdings" panose="05000000000000000000" pitchFamily="2" charset="2"/>
              <a:buChar char="§"/>
            </a:pPr>
            <a:r>
              <a:rPr lang="en-US" b="1" dirty="0">
                <a:solidFill>
                  <a:prstClr val="black"/>
                </a:solidFill>
              </a:rPr>
              <a:t>Include donor-financed expenditures: </a:t>
            </a:r>
            <a:r>
              <a:rPr lang="en-US" dirty="0">
                <a:solidFill>
                  <a:prstClr val="black"/>
                </a:solidFill>
              </a:rPr>
              <a:t>While donor-financed expenditure is a small share of government expenditure overall, it is likely to be a much more significant share of climate relevant expenditures. The CBT system should allow for tagging donor expenditures, for optimal use by the South African Government of the system. The approach to be followed  will be determined in consultation with the International Development Cooperation Chief Directorate </a:t>
            </a:r>
            <a:r>
              <a:rPr lang="en-US" dirty="0">
                <a:solidFill>
                  <a:prstClr val="black"/>
                </a:solidFill>
              </a:rPr>
              <a:t> </a:t>
            </a:r>
            <a:r>
              <a:rPr lang="en-US" dirty="0" smtClean="0">
                <a:solidFill>
                  <a:prstClr val="black"/>
                </a:solidFill>
              </a:rPr>
              <a:t>of National Treasury</a:t>
            </a:r>
            <a:r>
              <a:rPr lang="en-US" dirty="0" smtClean="0">
                <a:solidFill>
                  <a:prstClr val="black"/>
                </a:solidFill>
              </a:rPr>
              <a:t>, </a:t>
            </a:r>
            <a:r>
              <a:rPr lang="en-US" dirty="0">
                <a:solidFill>
                  <a:prstClr val="black"/>
                </a:solidFill>
              </a:rPr>
              <a:t>and pilot in some sites.</a:t>
            </a:r>
          </a:p>
          <a:p>
            <a:pPr marL="422910" indent="-285750" algn="just">
              <a:lnSpc>
                <a:spcPct val="114000"/>
              </a:lnSpc>
              <a:buFont typeface="Wingdings" panose="05000000000000000000" pitchFamily="2" charset="2"/>
              <a:buChar char="§"/>
            </a:pPr>
            <a:r>
              <a:rPr lang="en-US" b="1" dirty="0">
                <a:solidFill>
                  <a:prstClr val="black"/>
                </a:solidFill>
              </a:rPr>
              <a:t>Other :</a:t>
            </a:r>
            <a:r>
              <a:rPr lang="en-US" dirty="0">
                <a:solidFill>
                  <a:prstClr val="black"/>
                </a:solidFill>
              </a:rPr>
              <a:t> CBT will use South African modified definition that incorporates “just transition” . It will follow a hybrid approach in terms of scoring, weighing expenditure relevance taking into account both the objectives and net assessments of expenditure.</a:t>
            </a:r>
          </a:p>
          <a:p>
            <a:pPr marL="422910" indent="-285750" algn="just">
              <a:lnSpc>
                <a:spcPct val="114000"/>
              </a:lnSpc>
              <a:buFont typeface="Wingdings" panose="05000000000000000000" pitchFamily="2" charset="2"/>
              <a:buChar char="§"/>
            </a:pPr>
            <a:endParaRPr lang="en-ZA" sz="1800" dirty="0">
              <a:solidFill>
                <a:prstClr val="black"/>
              </a:solidFill>
            </a:endParaRPr>
          </a:p>
        </p:txBody>
      </p:sp>
      <p:sp>
        <p:nvSpPr>
          <p:cNvPr id="4" name="Slide Number Placeholder 3">
            <a:extLst>
              <a:ext uri="{FF2B5EF4-FFF2-40B4-BE49-F238E27FC236}">
                <a16:creationId xmlns:a16="http://schemas.microsoft.com/office/drawing/2014/main" id="{4CD4FDB3-B4B9-421C-B3DC-BFD2FAA9E51F}"/>
              </a:ext>
            </a:extLst>
          </p:cNvPr>
          <p:cNvSpPr>
            <a:spLocks noGrp="1"/>
          </p:cNvSpPr>
          <p:nvPr>
            <p:ph type="sldNum" sz="quarter" idx="4"/>
          </p:nvPr>
        </p:nvSpPr>
        <p:spPr/>
        <p:txBody>
          <a:bodyPr/>
          <a:lstStyle/>
          <a:p>
            <a:fld id="{A4E67396-EAD7-1246-A93B-5244FF26795F}" type="slidenum">
              <a:rPr lang="en-US" smtClean="0"/>
              <a:pPr/>
              <a:t>8</a:t>
            </a:fld>
            <a:endParaRPr lang="en-US" dirty="0"/>
          </a:p>
        </p:txBody>
      </p:sp>
    </p:spTree>
    <p:extLst>
      <p:ext uri="{BB962C8B-B14F-4D97-AF65-F5344CB8AC3E}">
        <p14:creationId xmlns:p14="http://schemas.microsoft.com/office/powerpoint/2010/main" val="25154333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9D28-EB62-FB4A-9823-FC6534816A33}"/>
              </a:ext>
            </a:extLst>
          </p:cNvPr>
          <p:cNvSpPr>
            <a:spLocks noGrp="1"/>
          </p:cNvSpPr>
          <p:nvPr>
            <p:ph type="title"/>
          </p:nvPr>
        </p:nvSpPr>
        <p:spPr>
          <a:xfrm>
            <a:off x="1" y="-66807"/>
            <a:ext cx="9925878" cy="1325563"/>
          </a:xfrm>
        </p:spPr>
        <p:txBody>
          <a:bodyPr/>
          <a:lstStyle/>
          <a:p>
            <a:r>
              <a:rPr lang="en-US" dirty="0"/>
              <a:t>Design parameters: CC relevance 1</a:t>
            </a:r>
          </a:p>
        </p:txBody>
      </p:sp>
      <p:sp>
        <p:nvSpPr>
          <p:cNvPr id="3" name="Content Placeholder 2">
            <a:extLst>
              <a:ext uri="{FF2B5EF4-FFF2-40B4-BE49-F238E27FC236}">
                <a16:creationId xmlns:a16="http://schemas.microsoft.com/office/drawing/2014/main" id="{A97720E9-A4FE-3F4E-86BC-3A6724FA6574}"/>
              </a:ext>
            </a:extLst>
          </p:cNvPr>
          <p:cNvSpPr>
            <a:spLocks noGrp="1"/>
          </p:cNvSpPr>
          <p:nvPr>
            <p:ph idx="1"/>
          </p:nvPr>
        </p:nvSpPr>
        <p:spPr>
          <a:xfrm>
            <a:off x="0" y="1258756"/>
            <a:ext cx="11565924" cy="4797214"/>
          </a:xfrm>
        </p:spPr>
        <p:txBody>
          <a:bodyPr>
            <a:normAutofit fontScale="92500"/>
          </a:bodyPr>
          <a:lstStyle/>
          <a:p>
            <a:pPr marL="0" indent="0">
              <a:buNone/>
            </a:pPr>
            <a:r>
              <a:rPr lang="en-US" sz="2400" b="1" dirty="0"/>
              <a:t>What definitions to demarcate CC relevance</a:t>
            </a:r>
          </a:p>
          <a:p>
            <a:pPr marL="422910" lvl="1" indent="-285750" algn="just">
              <a:lnSpc>
                <a:spcPct val="104000"/>
              </a:lnSpc>
              <a:spcBef>
                <a:spcPts val="1000"/>
              </a:spcBef>
              <a:buFont typeface="Wingdings" panose="05000000000000000000" pitchFamily="2" charset="2"/>
              <a:buChar char="§"/>
            </a:pPr>
            <a:r>
              <a:rPr lang="en-US" dirty="0" smtClean="0">
                <a:solidFill>
                  <a:prstClr val="black"/>
                </a:solidFill>
              </a:rPr>
              <a:t>Define mitigation and adaptation in line with the </a:t>
            </a:r>
            <a:r>
              <a:rPr lang="en-US" i="1" dirty="0" smtClean="0">
                <a:solidFill>
                  <a:prstClr val="black"/>
                </a:solidFill>
              </a:rPr>
              <a:t>Just Transition</a:t>
            </a:r>
            <a:r>
              <a:rPr lang="en-US" dirty="0" smtClean="0">
                <a:solidFill>
                  <a:prstClr val="black"/>
                </a:solidFill>
              </a:rPr>
              <a:t>, but tag to extract information according to OECD definitions</a:t>
            </a:r>
          </a:p>
          <a:p>
            <a:pPr marL="422910" lvl="1" indent="-285750" algn="just">
              <a:lnSpc>
                <a:spcPct val="104000"/>
              </a:lnSpc>
              <a:spcBef>
                <a:spcPts val="1000"/>
              </a:spcBef>
              <a:buFont typeface="Wingdings" panose="05000000000000000000" pitchFamily="2" charset="2"/>
              <a:buChar char="§"/>
            </a:pPr>
            <a:r>
              <a:rPr lang="en-US" dirty="0" smtClean="0">
                <a:solidFill>
                  <a:prstClr val="black"/>
                </a:solidFill>
              </a:rPr>
              <a:t>Explore how to do this in material development, and test in pilots</a:t>
            </a:r>
          </a:p>
          <a:p>
            <a:pPr marL="422910" lvl="1" indent="-285750" algn="just">
              <a:lnSpc>
                <a:spcPct val="104000"/>
              </a:lnSpc>
              <a:spcBef>
                <a:spcPts val="1000"/>
              </a:spcBef>
              <a:buFont typeface="Wingdings" panose="05000000000000000000" pitchFamily="2" charset="2"/>
              <a:buChar char="§"/>
            </a:pPr>
            <a:r>
              <a:rPr lang="en-US" dirty="0" smtClean="0">
                <a:solidFill>
                  <a:prstClr val="black"/>
                </a:solidFill>
              </a:rPr>
              <a:t>Plan to identify expenditure on climate related loss and damage, but for later implementation</a:t>
            </a:r>
          </a:p>
          <a:p>
            <a:pPr marL="0" indent="0">
              <a:buNone/>
            </a:pPr>
            <a:r>
              <a:rPr lang="en-US" sz="2400" b="1" dirty="0"/>
              <a:t>What </a:t>
            </a:r>
            <a:r>
              <a:rPr lang="en-US" sz="2400" b="1" dirty="0"/>
              <a:t>information will be used to identify climate relevance? Explicit or implicit? CC Policy links?</a:t>
            </a:r>
          </a:p>
          <a:p>
            <a:pPr marL="422910" lvl="1" indent="-285750" algn="just">
              <a:lnSpc>
                <a:spcPct val="104000"/>
              </a:lnSpc>
              <a:spcBef>
                <a:spcPts val="1000"/>
              </a:spcBef>
              <a:buFont typeface="Wingdings" panose="05000000000000000000" pitchFamily="2" charset="2"/>
              <a:buChar char="§"/>
            </a:pPr>
            <a:r>
              <a:rPr lang="en-US" dirty="0">
                <a:solidFill>
                  <a:prstClr val="black"/>
                </a:solidFill>
              </a:rPr>
              <a:t>Pilot the use of ‘standing’ reference lists to identify climate relevant objectives/benefits</a:t>
            </a:r>
          </a:p>
          <a:p>
            <a:pPr marL="422910" lvl="1" indent="-285750" algn="just">
              <a:lnSpc>
                <a:spcPct val="104000"/>
              </a:lnSpc>
              <a:spcBef>
                <a:spcPts val="1000"/>
              </a:spcBef>
              <a:buFont typeface="Wingdings" panose="05000000000000000000" pitchFamily="2" charset="2"/>
              <a:buChar char="§"/>
            </a:pPr>
            <a:r>
              <a:rPr lang="en-US" dirty="0">
                <a:solidFill>
                  <a:prstClr val="black"/>
                </a:solidFill>
              </a:rPr>
              <a:t>Consider both explicitly stated and implied relevance</a:t>
            </a:r>
          </a:p>
          <a:p>
            <a:pPr marL="422910" lvl="1" indent="-285750" algn="just">
              <a:lnSpc>
                <a:spcPct val="104000"/>
              </a:lnSpc>
              <a:spcBef>
                <a:spcPts val="1000"/>
              </a:spcBef>
              <a:buFont typeface="Wingdings" panose="05000000000000000000" pitchFamily="2" charset="2"/>
              <a:buChar char="§"/>
            </a:pPr>
            <a:r>
              <a:rPr lang="en-US" dirty="0">
                <a:solidFill>
                  <a:prstClr val="black"/>
                </a:solidFill>
              </a:rPr>
              <a:t>Use additional layers of classification</a:t>
            </a:r>
          </a:p>
          <a:p>
            <a:pPr lvl="2"/>
            <a:r>
              <a:rPr lang="en-US" dirty="0"/>
              <a:t>National and sphere policy relevance</a:t>
            </a:r>
          </a:p>
          <a:p>
            <a:pPr lvl="2"/>
            <a:r>
              <a:rPr lang="en-US" dirty="0"/>
              <a:t>Direct and supporting expenditures</a:t>
            </a:r>
          </a:p>
          <a:p>
            <a:endParaRPr lang="en-US" dirty="0">
              <a:solidFill>
                <a:schemeClr val="accent5">
                  <a:lumMod val="50000"/>
                </a:schemeClr>
              </a:solidFill>
            </a:endParaRPr>
          </a:p>
        </p:txBody>
      </p:sp>
      <p:sp>
        <p:nvSpPr>
          <p:cNvPr id="5" name="Slide Number Placeholder 4"/>
          <p:cNvSpPr>
            <a:spLocks noGrp="1"/>
          </p:cNvSpPr>
          <p:nvPr>
            <p:ph type="sldNum" sz="quarter" idx="4"/>
          </p:nvPr>
        </p:nvSpPr>
        <p:spPr/>
        <p:txBody>
          <a:bodyPr/>
          <a:lstStyle/>
          <a:p>
            <a:fld id="{9DA73713-55B9-3B41-B88A-C125CC4BAA15}" type="slidenum">
              <a:rPr lang="en-GB" smtClean="0"/>
              <a:pPr/>
              <a:t>9</a:t>
            </a:fld>
            <a:endParaRPr lang="en-GB" dirty="0"/>
          </a:p>
        </p:txBody>
      </p:sp>
    </p:spTree>
    <p:extLst>
      <p:ext uri="{BB962C8B-B14F-4D97-AF65-F5344CB8AC3E}">
        <p14:creationId xmlns:p14="http://schemas.microsoft.com/office/powerpoint/2010/main" val="1042707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lder xmlns="b4855b58-ad6d-40fd-b77f-c71ade046a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6C104A8E979F449E7203CF6528D2DE" ma:contentTypeVersion="13" ma:contentTypeDescription="Create a new document." ma:contentTypeScope="" ma:versionID="aa83446b84fe3e5472a087391475cfd8">
  <xsd:schema xmlns:xsd="http://www.w3.org/2001/XMLSchema" xmlns:xs="http://www.w3.org/2001/XMLSchema" xmlns:p="http://schemas.microsoft.com/office/2006/metadata/properties" xmlns:ns2="b4855b58-ad6d-40fd-b77f-c71ade046a38" xmlns:ns3="ff9aaa94-3ebd-42e4-992a-0dc788418511" targetNamespace="http://schemas.microsoft.com/office/2006/metadata/properties" ma:root="true" ma:fieldsID="3904b4c775040775d73a9a9e6f2d6c62" ns2:_="" ns3:_="">
    <xsd:import namespace="b4855b58-ad6d-40fd-b77f-c71ade046a38"/>
    <xsd:import namespace="ff9aaa94-3ebd-42e4-992a-0dc7884185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Folde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55b58-ad6d-40fd-b77f-c71ade046a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Folder" ma:index="16" nillable="true" ma:displayName="Folder" ma:internalName="Fol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9aaa94-3ebd-42e4-992a-0dc78841851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178336-3FCB-4AC3-A51C-B1B83504E49E}">
  <ds:schemaRefs>
    <ds:schemaRef ds:uri="http://schemas.microsoft.com/sharepoint/v3/contenttype/forms"/>
  </ds:schemaRefs>
</ds:datastoreItem>
</file>

<file path=customXml/itemProps2.xml><?xml version="1.0" encoding="utf-8"?>
<ds:datastoreItem xmlns:ds="http://schemas.openxmlformats.org/officeDocument/2006/customXml" ds:itemID="{8E2D8855-73F8-42A1-80F7-8B103FCD3C41}">
  <ds:schemaRefs>
    <ds:schemaRef ds:uri="http://purl.org/dc/dcmitype/"/>
    <ds:schemaRef ds:uri="b4855b58-ad6d-40fd-b77f-c71ade046a38"/>
    <ds:schemaRef ds:uri="http://purl.org/dc/elements/1.1/"/>
    <ds:schemaRef ds:uri="ff9aaa94-3ebd-42e4-992a-0dc7884185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E15991-9A13-4174-A36C-CA1F11642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55b58-ad6d-40fd-b77f-c71ade046a38"/>
    <ds:schemaRef ds:uri="ff9aaa94-3ebd-42e4-992a-0dc788418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10012</TotalTime>
  <Words>2346</Words>
  <Application>Microsoft Office PowerPoint</Application>
  <PresentationFormat>Widescreen</PresentationFormat>
  <Paragraphs>203</Paragraphs>
  <Slides>14</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Cambria</vt:lpstr>
      <vt:lpstr>Candara Light</vt:lpstr>
      <vt:lpstr>Courier New</vt:lpstr>
      <vt:lpstr>Tahoma</vt:lpstr>
      <vt:lpstr>Times New Roman</vt:lpstr>
      <vt:lpstr>Wingdings</vt:lpstr>
      <vt:lpstr>1_Office Theme</vt:lpstr>
      <vt:lpstr>2_Office Theme</vt:lpstr>
      <vt:lpstr>CLIMATE BUDGET TAGGING IN SOUTH AFRICA</vt:lpstr>
      <vt:lpstr>CONTENTS</vt:lpstr>
      <vt:lpstr>SOUTH AFRICAN CLIMATE CHANGE Policy context</vt:lpstr>
      <vt:lpstr>REQUIREMENTS FOR Implementation of Sectoral policies and strategies</vt:lpstr>
      <vt:lpstr>The role of national treasury</vt:lpstr>
      <vt:lpstr>Climate Budget tagging in south africa</vt:lpstr>
      <vt:lpstr>Design parameters: Approach</vt:lpstr>
      <vt:lpstr>DESIGN Parameters : COVERAGE</vt:lpstr>
      <vt:lpstr>Design parameters: CC relevance 1</vt:lpstr>
      <vt:lpstr>Design parameters: CC relevance 2</vt:lpstr>
      <vt:lpstr>Key design parameters: location in SA resource management cycle</vt:lpstr>
      <vt:lpstr>CBT project process</vt:lpstr>
      <vt:lpstr>Pilot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UNICEF Zimbabwe Education Evaluation Inception Mission Harare, 31 July 2017</dc:title>
  <dc:creator>Gcobisa Magazi</dc:creator>
  <cp:lastModifiedBy>Gcobisa Magazi</cp:lastModifiedBy>
  <cp:revision>205</cp:revision>
  <cp:lastPrinted>2020-09-10T11:31:30Z</cp:lastPrinted>
  <dcterms:created xsi:type="dcterms:W3CDTF">2017-07-26T09:12:00Z</dcterms:created>
  <dcterms:modified xsi:type="dcterms:W3CDTF">2021-06-25T09:38:02Z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0x010100266C104A8E979F449E7203CF6528D2DE</vt:lpwstr>
  </property>
</Properties>
</file>