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9AE80E9-59A1-4CFE-9F6F-6AFB609075F5}" type="datetimeFigureOut">
              <a:rPr lang="en-US" smtClean="0"/>
              <a:t>4/11/2021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A107B26-AE5C-4D6F-9D62-BADE9F907B6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9AE80E9-59A1-4CFE-9F6F-6AFB609075F5}"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07B26-AE5C-4D6F-9D62-BADE9F907B62}"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9AE80E9-59A1-4CFE-9F6F-6AFB609075F5}" type="datetimeFigureOut">
              <a:rPr lang="en-US" smtClean="0"/>
              <a:t>4/11/2021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107B26-AE5C-4D6F-9D62-BADE9F907B6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9AE80E9-59A1-4CFE-9F6F-6AFB609075F5}" type="datetimeFigureOut">
              <a:rPr lang="en-US" smtClean="0"/>
              <a:t>4/11/2021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107B26-AE5C-4D6F-9D62-BADE9F907B62}"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E80E9-59A1-4CFE-9F6F-6AFB609075F5}" type="datetimeFigureOut">
              <a:rPr lang="en-US" smtClean="0"/>
              <a:t>4/11/2021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107B26-AE5C-4D6F-9D62-BADE9F907B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9AE80E9-59A1-4CFE-9F6F-6AFB609075F5}"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07B26-AE5C-4D6F-9D62-BADE9F907B6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9AE80E9-59A1-4CFE-9F6F-6AFB609075F5}" type="datetimeFigureOut">
              <a:rPr lang="en-US" smtClean="0"/>
              <a:t>4/11/2021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A107B26-AE5C-4D6F-9D62-BADE9F907B6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AE80E9-59A1-4CFE-9F6F-6AFB609075F5}" type="datetimeFigureOut">
              <a:rPr lang="en-US" smtClean="0"/>
              <a:t>4/11/2021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A107B26-AE5C-4D6F-9D62-BADE9F907B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ormAutofit fontScale="90000"/>
          </a:bodyPr>
          <a:lstStyle/>
          <a:p>
            <a:r>
              <a:rPr lang="en-US" dirty="0"/>
              <a:t>Costing the Covid 19 vaccination programme in the Ministry of Health</a:t>
            </a:r>
            <a:br>
              <a:rPr lang="en-US" dirty="0"/>
            </a:br>
            <a:r>
              <a:rPr lang="en-US" dirty="0"/>
              <a:t>Seychelles.</a:t>
            </a:r>
          </a:p>
        </p:txBody>
      </p:sp>
      <p:sp>
        <p:nvSpPr>
          <p:cNvPr id="3" name="Subtitle 2"/>
          <p:cNvSpPr>
            <a:spLocks noGrp="1"/>
          </p:cNvSpPr>
          <p:nvPr>
            <p:ph type="subTitle" idx="1"/>
          </p:nvPr>
        </p:nvSpPr>
        <p:spPr/>
        <p:txBody>
          <a:bodyPr>
            <a:normAutofit fontScale="92500" lnSpcReduction="20000"/>
          </a:bodyPr>
          <a:lstStyle/>
          <a:p>
            <a:r>
              <a:rPr lang="en-US" dirty="0">
                <a:solidFill>
                  <a:schemeClr val="tx1"/>
                </a:solidFill>
              </a:rPr>
              <a:t>Dr. Shobha Hajarnis.</a:t>
            </a:r>
          </a:p>
          <a:p>
            <a:r>
              <a:rPr lang="en-US" dirty="0">
                <a:solidFill>
                  <a:schemeClr val="tx1"/>
                </a:solidFill>
              </a:rPr>
              <a:t>Consultant</a:t>
            </a:r>
          </a:p>
          <a:p>
            <a:r>
              <a:rPr lang="en-US" dirty="0">
                <a:solidFill>
                  <a:schemeClr val="tx1"/>
                </a:solidFill>
              </a:rPr>
              <a:t>Ministry of Health Secretariat</a:t>
            </a:r>
          </a:p>
        </p:txBody>
      </p:sp>
    </p:spTree>
    <p:extLst>
      <p:ext uri="{BB962C8B-B14F-4D97-AF65-F5344CB8AC3E}">
        <p14:creationId xmlns:p14="http://schemas.microsoft.com/office/powerpoint/2010/main" val="2520015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AU" sz="3000" dirty="0">
                <a:latin typeface="Calibri" pitchFamily="34" charset="0"/>
                <a:cs typeface="Calibri" pitchFamily="34" charset="0"/>
              </a:rPr>
              <a:t>Public awareness and information is the key to the success of any public health campaign.  It is essential to inform the public of the availability of vaccine, Prioritisation of target population, adverse effects etc. </a:t>
            </a:r>
            <a:endParaRPr lang="en-US" sz="3000" dirty="0">
              <a:latin typeface="Calibri" pitchFamily="34" charset="0"/>
              <a:cs typeface="Calibri" pitchFamily="34" charset="0"/>
            </a:endParaRPr>
          </a:p>
          <a:p>
            <a:r>
              <a:rPr lang="en-AU" sz="3000" dirty="0">
                <a:latin typeface="Calibri" pitchFamily="34" charset="0"/>
                <a:cs typeface="Calibri" pitchFamily="34" charset="0"/>
              </a:rPr>
              <a:t>In addition to this, funding is needed for a large public awareness campaign such as utilising television, radio and print Medias, and will run for a total of 4 weeks during the vaccination campaign. </a:t>
            </a:r>
            <a:endParaRPr lang="en-US" sz="3000" dirty="0">
              <a:latin typeface="Calibri" pitchFamily="34" charset="0"/>
              <a:cs typeface="Calibri" pitchFamily="34" charset="0"/>
            </a:endParaRPr>
          </a:p>
          <a:p>
            <a:r>
              <a:rPr lang="en-AU" sz="3000" dirty="0">
                <a:latin typeface="Calibri" pitchFamily="34" charset="0"/>
                <a:cs typeface="Calibri" pitchFamily="34" charset="0"/>
              </a:rPr>
              <a:t> </a:t>
            </a:r>
            <a:r>
              <a:rPr lang="en-AU" sz="3000" b="1" dirty="0">
                <a:latin typeface="Calibri" pitchFamily="34" charset="0"/>
                <a:cs typeface="Calibri" pitchFamily="34" charset="0"/>
              </a:rPr>
              <a:t>Total funding required is, SCR. 800,000/-</a:t>
            </a:r>
            <a:endParaRPr lang="en-US" sz="3000" b="1" dirty="0">
              <a:latin typeface="Calibri" pitchFamily="34" charset="0"/>
              <a:cs typeface="Calibri" pitchFamily="34" charset="0"/>
            </a:endParaRPr>
          </a:p>
          <a:p>
            <a:endParaRPr lang="en-US" b="1" dirty="0">
              <a:latin typeface="Calibri" pitchFamily="34" charset="0"/>
              <a:cs typeface="Calibri" pitchFamily="34" charset="0"/>
            </a:endParaRPr>
          </a:p>
        </p:txBody>
      </p:sp>
      <p:sp>
        <p:nvSpPr>
          <p:cNvPr id="2" name="Title 1"/>
          <p:cNvSpPr>
            <a:spLocks noGrp="1"/>
          </p:cNvSpPr>
          <p:nvPr>
            <p:ph type="title"/>
          </p:nvPr>
        </p:nvSpPr>
        <p:spPr/>
        <p:txBody>
          <a:bodyPr>
            <a:normAutofit/>
          </a:bodyPr>
          <a:lstStyle/>
          <a:p>
            <a:r>
              <a:rPr lang="en-US" sz="3600" dirty="0"/>
              <a:t>Continued</a:t>
            </a:r>
          </a:p>
        </p:txBody>
      </p:sp>
    </p:spTree>
    <p:extLst>
      <p:ext uri="{BB962C8B-B14F-4D97-AF65-F5344CB8AC3E}">
        <p14:creationId xmlns:p14="http://schemas.microsoft.com/office/powerpoint/2010/main" val="1674959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sz="2600" dirty="0">
                <a:latin typeface="Calibri" pitchFamily="34" charset="0"/>
                <a:cs typeface="Calibri" pitchFamily="34" charset="0"/>
              </a:rPr>
              <a:t>All nurses involved in the vaccination campaign had undergone the training before starting the campaign.. 1. These nurses are also responsible for data reporting, AEFI reporting and other concerns on the field. </a:t>
            </a:r>
            <a:endParaRPr lang="en-US" sz="2600" dirty="0">
              <a:latin typeface="Calibri" pitchFamily="34" charset="0"/>
              <a:cs typeface="Calibri" pitchFamily="34" charset="0"/>
            </a:endParaRPr>
          </a:p>
          <a:p>
            <a:r>
              <a:rPr lang="en-GB" sz="2600" dirty="0">
                <a:latin typeface="Calibri" pitchFamily="34" charset="0"/>
                <a:cs typeface="Calibri" pitchFamily="34" charset="0"/>
              </a:rPr>
              <a:t>Eight vaccination teams are deployed for the campaign, seven for Mahé and one team for Praslin and La Digue. Each team is having a dedicated medical officer, who has  remained on site during the vaccination.   102 Nurses and allied health professionals and eight doctors made up the vaccination teams.  The vaccination campaign is planned for 6 months.</a:t>
            </a:r>
            <a:endParaRPr lang="en-US" sz="2600" dirty="0">
              <a:latin typeface="Calibri" pitchFamily="34" charset="0"/>
              <a:cs typeface="Calibri" pitchFamily="34" charset="0"/>
            </a:endParaRPr>
          </a:p>
          <a:p>
            <a:r>
              <a:rPr lang="en-US" sz="2600" b="1" dirty="0">
                <a:latin typeface="Calibri" pitchFamily="34" charset="0"/>
                <a:cs typeface="Calibri" pitchFamily="34" charset="0"/>
              </a:rPr>
              <a:t>Total Budget required – SCR 22, 000,000/-  ( </a:t>
            </a:r>
            <a:r>
              <a:rPr lang="en-GB" sz="2600" b="1" dirty="0">
                <a:latin typeface="Calibri" pitchFamily="34" charset="0"/>
                <a:cs typeface="Calibri" pitchFamily="34" charset="0"/>
              </a:rPr>
              <a:t>includes remuneration, per diem and displacement cost and </a:t>
            </a:r>
            <a:r>
              <a:rPr lang="en-US" sz="2600" b="1" dirty="0">
                <a:latin typeface="Calibri" pitchFamily="34" charset="0"/>
                <a:cs typeface="Calibri" pitchFamily="34" charset="0"/>
              </a:rPr>
              <a:t>salaries of health professionals dedicated to Campaign activities)</a:t>
            </a:r>
            <a:endParaRPr lang="en-GB" sz="2600" b="1" dirty="0">
              <a:latin typeface="Calibri" pitchFamily="34" charset="0"/>
              <a:cs typeface="Calibri" pitchFamily="34" charset="0"/>
            </a:endParaRPr>
          </a:p>
        </p:txBody>
      </p:sp>
      <p:sp>
        <p:nvSpPr>
          <p:cNvPr id="2" name="Title 1"/>
          <p:cNvSpPr>
            <a:spLocks noGrp="1"/>
          </p:cNvSpPr>
          <p:nvPr>
            <p:ph type="title"/>
          </p:nvPr>
        </p:nvSpPr>
        <p:spPr/>
        <p:txBody>
          <a:bodyPr>
            <a:normAutofit/>
          </a:bodyPr>
          <a:lstStyle/>
          <a:p>
            <a:pPr lvl="0"/>
            <a:r>
              <a:rPr lang="en-AU" sz="3200" b="1" dirty="0"/>
              <a:t>Human resources for campaign</a:t>
            </a:r>
            <a:endParaRPr lang="en-US" sz="3200" dirty="0"/>
          </a:p>
        </p:txBody>
      </p:sp>
    </p:spTree>
    <p:extLst>
      <p:ext uri="{BB962C8B-B14F-4D97-AF65-F5344CB8AC3E}">
        <p14:creationId xmlns:p14="http://schemas.microsoft.com/office/powerpoint/2010/main" val="636694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lnSpcReduction="10000"/>
          </a:bodyPr>
          <a:lstStyle/>
          <a:p>
            <a:r>
              <a:rPr lang="en-GB" sz="2400" dirty="0">
                <a:latin typeface="Calibri" pitchFamily="34" charset="0"/>
                <a:cs typeface="Calibri" pitchFamily="34" charset="0"/>
              </a:rPr>
              <a:t>The national vaccination stock management system is well developed for the routine childhood immunisation programme. The COVID 19 vaccination campaign will utilise the existing system.   </a:t>
            </a:r>
            <a:endParaRPr lang="en-US" sz="2400" dirty="0">
              <a:latin typeface="Calibri" pitchFamily="34" charset="0"/>
              <a:cs typeface="Calibri" pitchFamily="34" charset="0"/>
            </a:endParaRPr>
          </a:p>
          <a:p>
            <a:r>
              <a:rPr lang="en-GB" sz="2400" dirty="0">
                <a:latin typeface="Calibri" pitchFamily="34" charset="0"/>
                <a:cs typeface="Calibri" pitchFamily="34" charset="0"/>
              </a:rPr>
              <a:t>Distribution of vaccine stock is going to be tracked via vaccine stock registers that can identify the location of batches of the vaccine.</a:t>
            </a:r>
          </a:p>
          <a:p>
            <a:r>
              <a:rPr lang="en-GB" sz="2400" dirty="0">
                <a:latin typeface="Calibri" pitchFamily="34" charset="0"/>
                <a:cs typeface="Calibri" pitchFamily="34" charset="0"/>
              </a:rPr>
              <a:t>Equipment Required to Vaccinate Target Population with vaccination cold chain is critical. Vaccine transport and storage equipment in all forms needs to be procured and deployed, wherever is needed.</a:t>
            </a:r>
          </a:p>
          <a:p>
            <a:r>
              <a:rPr lang="en-US" sz="2400" b="1" dirty="0">
                <a:latin typeface="Calibri" pitchFamily="34" charset="0"/>
                <a:cs typeface="Calibri" pitchFamily="34" charset="0"/>
              </a:rPr>
              <a:t>Total Budget required- SCR. 750,000/- </a:t>
            </a:r>
            <a:r>
              <a:rPr lang="en-US" sz="2400" dirty="0">
                <a:latin typeface="Calibri" pitchFamily="34" charset="0"/>
                <a:cs typeface="Calibri" pitchFamily="34" charset="0"/>
              </a:rPr>
              <a:t>(Includes, Refrigerated container, Fuel for transport)</a:t>
            </a:r>
          </a:p>
        </p:txBody>
      </p:sp>
      <p:sp>
        <p:nvSpPr>
          <p:cNvPr id="2" name="Title 1"/>
          <p:cNvSpPr>
            <a:spLocks noGrp="1"/>
          </p:cNvSpPr>
          <p:nvPr>
            <p:ph type="title"/>
          </p:nvPr>
        </p:nvSpPr>
        <p:spPr/>
        <p:txBody>
          <a:bodyPr>
            <a:noAutofit/>
          </a:bodyPr>
          <a:lstStyle/>
          <a:p>
            <a:pPr lvl="1" algn="ctr"/>
            <a:br>
              <a:rPr lang="en-GB" sz="3200" dirty="0">
                <a:latin typeface="+mn-lt"/>
              </a:rPr>
            </a:br>
            <a:br>
              <a:rPr lang="en-GB" sz="3200" dirty="0">
                <a:latin typeface="+mn-lt"/>
              </a:rPr>
            </a:br>
            <a:r>
              <a:rPr lang="en-GB" sz="3200" b="1" dirty="0">
                <a:latin typeface="+mn-lt"/>
              </a:rPr>
              <a:t>Logistics for Vaccination campaign.</a:t>
            </a:r>
            <a:br>
              <a:rPr lang="en-US" sz="3200" b="1" dirty="0">
                <a:latin typeface="+mn-lt"/>
              </a:rPr>
            </a:br>
            <a:r>
              <a:rPr lang="en-GB" sz="3200" b="1" dirty="0">
                <a:latin typeface="+mn-lt"/>
              </a:rPr>
              <a:t> </a:t>
            </a:r>
            <a:br>
              <a:rPr lang="en-US" sz="3200" b="1" dirty="0">
                <a:latin typeface="+mn-lt"/>
              </a:rPr>
            </a:br>
            <a:endParaRPr lang="en-US" sz="3200" b="1" dirty="0">
              <a:latin typeface="+mn-lt"/>
            </a:endParaRPr>
          </a:p>
        </p:txBody>
      </p:sp>
    </p:spTree>
    <p:extLst>
      <p:ext uri="{BB962C8B-B14F-4D97-AF65-F5344CB8AC3E}">
        <p14:creationId xmlns:p14="http://schemas.microsoft.com/office/powerpoint/2010/main" val="2114724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648200"/>
          </a:xfrm>
        </p:spPr>
        <p:txBody>
          <a:bodyPr>
            <a:normAutofit lnSpcReduction="10000"/>
          </a:bodyPr>
          <a:lstStyle/>
          <a:p>
            <a:r>
              <a:rPr lang="en-GB" sz="2800" dirty="0">
                <a:latin typeface="Calibri" pitchFamily="34" charset="0"/>
                <a:cs typeface="Calibri" pitchFamily="34" charset="0"/>
              </a:rPr>
              <a:t>The cold chain capacity needs to be increased in order to store COVID 19 vaccine.  </a:t>
            </a:r>
          </a:p>
          <a:p>
            <a:r>
              <a:rPr lang="en-GB" sz="2800" dirty="0">
                <a:latin typeface="Calibri" pitchFamily="34" charset="0"/>
                <a:cs typeface="Calibri" pitchFamily="34" charset="0"/>
              </a:rPr>
              <a:t>Vaccine carriers, thermometers and freeze tags and safety boxes and vaccine refrigerators are being procured before the arrival of the vaccines. </a:t>
            </a:r>
          </a:p>
          <a:p>
            <a:r>
              <a:rPr lang="en-GB" sz="2800" dirty="0">
                <a:latin typeface="Calibri" pitchFamily="34" charset="0"/>
                <a:cs typeface="Calibri" pitchFamily="34" charset="0"/>
              </a:rPr>
              <a:t>For vaccines that are not dispatched as pre-filled syringes, auto-disable syringes are also being procured.</a:t>
            </a:r>
          </a:p>
          <a:p>
            <a:r>
              <a:rPr lang="en-GB" sz="2800" dirty="0">
                <a:latin typeface="Calibri" pitchFamily="34" charset="0"/>
                <a:cs typeface="Calibri" pitchFamily="34" charset="0"/>
              </a:rPr>
              <a:t> </a:t>
            </a:r>
            <a:r>
              <a:rPr lang="en-GB" sz="2800" b="1" dirty="0">
                <a:latin typeface="Calibri" pitchFamily="34" charset="0"/>
                <a:cs typeface="Calibri" pitchFamily="34" charset="0"/>
              </a:rPr>
              <a:t>Total budget required- 420,000/- </a:t>
            </a:r>
            <a:r>
              <a:rPr lang="en-GB" sz="2800" dirty="0">
                <a:latin typeface="Calibri" pitchFamily="34" charset="0"/>
                <a:cs typeface="Calibri" pitchFamily="34" charset="0"/>
              </a:rPr>
              <a:t>(Includes vaccine fridges, safety boxes, Auto- disabled syringes and thermometers</a:t>
            </a:r>
            <a:r>
              <a:rPr lang="en-GB" sz="2400" dirty="0">
                <a:latin typeface="Calibri" pitchFamily="34" charset="0"/>
                <a:cs typeface="Calibri" pitchFamily="34" charset="0"/>
              </a:rPr>
              <a:t>)</a:t>
            </a:r>
            <a:endParaRPr lang="en-US" sz="2400" dirty="0">
              <a:latin typeface="Calibri" pitchFamily="34" charset="0"/>
              <a:cs typeface="Calibri" pitchFamily="34" charset="0"/>
            </a:endParaRPr>
          </a:p>
        </p:txBody>
      </p:sp>
      <p:sp>
        <p:nvSpPr>
          <p:cNvPr id="2" name="Title 1"/>
          <p:cNvSpPr>
            <a:spLocks noGrp="1"/>
          </p:cNvSpPr>
          <p:nvPr>
            <p:ph type="title"/>
          </p:nvPr>
        </p:nvSpPr>
        <p:spPr/>
        <p:txBody>
          <a:bodyPr>
            <a:noAutofit/>
          </a:bodyPr>
          <a:lstStyle/>
          <a:p>
            <a:pPr lvl="1" algn="ctr"/>
            <a:br>
              <a:rPr lang="en-GB" sz="3200" b="1" dirty="0"/>
            </a:br>
            <a:br>
              <a:rPr lang="en-GB" sz="3200" b="1" dirty="0"/>
            </a:br>
            <a:r>
              <a:rPr lang="en-GB" sz="2800" b="1" dirty="0"/>
              <a:t>Supply chain and cold chain management</a:t>
            </a:r>
            <a:br>
              <a:rPr lang="en-US" sz="3200" b="1" dirty="0"/>
            </a:br>
            <a:r>
              <a:rPr lang="en-GB" sz="3200" dirty="0"/>
              <a:t> </a:t>
            </a:r>
            <a:br>
              <a:rPr lang="en-US" sz="3200" dirty="0"/>
            </a:br>
            <a:endParaRPr lang="en-US" sz="3200" dirty="0"/>
          </a:p>
        </p:txBody>
      </p:sp>
    </p:spTree>
    <p:extLst>
      <p:ext uri="{BB962C8B-B14F-4D97-AF65-F5344CB8AC3E}">
        <p14:creationId xmlns:p14="http://schemas.microsoft.com/office/powerpoint/2010/main" val="414550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sz="2800" dirty="0">
                <a:latin typeface="Calibri" pitchFamily="34" charset="0"/>
                <a:cs typeface="Calibri" pitchFamily="34" charset="0"/>
              </a:rPr>
              <a:t>Seychelles has a well-functioning monitoring system for adverse events following routine immunisation. (AEFI).</a:t>
            </a:r>
          </a:p>
          <a:p>
            <a:r>
              <a:rPr lang="en-GB" sz="2800" dirty="0">
                <a:latin typeface="Calibri" pitchFamily="34" charset="0"/>
                <a:cs typeface="Calibri" pitchFamily="34" charset="0"/>
              </a:rPr>
              <a:t>Any AEFI suspected by a doctor or a nurse during the COVID 19 vaccination campaign is notified to the EPI programme manager and is investigated by the AEFI committee as and when required.</a:t>
            </a:r>
          </a:p>
          <a:p>
            <a:r>
              <a:rPr lang="en-GB" sz="2800" dirty="0">
                <a:latin typeface="Calibri" pitchFamily="34" charset="0"/>
                <a:cs typeface="Calibri" pitchFamily="34" charset="0"/>
              </a:rPr>
              <a:t>All AEFI committee members are trained on AEFI caused by Covid 19 vaccine.</a:t>
            </a:r>
          </a:p>
          <a:p>
            <a:r>
              <a:rPr lang="en-GB" sz="2800" b="1" dirty="0">
                <a:latin typeface="Calibri" pitchFamily="34" charset="0"/>
                <a:cs typeface="Calibri" pitchFamily="34" charset="0"/>
              </a:rPr>
              <a:t>Total Budget required- SCR. 23,000/- </a:t>
            </a:r>
            <a:r>
              <a:rPr lang="en-GB" sz="2800" dirty="0">
                <a:latin typeface="Calibri" pitchFamily="34" charset="0"/>
                <a:cs typeface="Calibri" pitchFamily="34" charset="0"/>
              </a:rPr>
              <a:t>(</a:t>
            </a:r>
            <a:r>
              <a:rPr lang="en-GB" sz="2600" dirty="0">
                <a:latin typeface="Calibri" pitchFamily="34" charset="0"/>
                <a:cs typeface="Calibri" pitchFamily="34" charset="0"/>
              </a:rPr>
              <a:t>AEFI members need to conduct supervisory visits to various health facilities.) </a:t>
            </a:r>
            <a:endParaRPr lang="en-US" sz="26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pPr lvl="1" algn="ctr"/>
            <a:br>
              <a:rPr lang="en-GB" dirty="0"/>
            </a:br>
            <a:r>
              <a:rPr lang="en-GB" sz="3100" b="1" dirty="0"/>
              <a:t>Adverse events following immunisation and vaccine safety.</a:t>
            </a:r>
            <a:br>
              <a:rPr lang="en-US" sz="3100" b="1" dirty="0"/>
            </a:br>
            <a:r>
              <a:rPr lang="en-GB" dirty="0"/>
              <a:t> </a:t>
            </a:r>
            <a:br>
              <a:rPr lang="en-US" sz="1600" dirty="0"/>
            </a:br>
            <a:endParaRPr lang="en-US" dirty="0"/>
          </a:p>
        </p:txBody>
      </p:sp>
    </p:spTree>
    <p:extLst>
      <p:ext uri="{BB962C8B-B14F-4D97-AF65-F5344CB8AC3E}">
        <p14:creationId xmlns:p14="http://schemas.microsoft.com/office/powerpoint/2010/main" val="3547737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latin typeface="Calibri" pitchFamily="34" charset="0"/>
                <a:cs typeface="Calibri" pitchFamily="34" charset="0"/>
              </a:rPr>
              <a:t>Currently there are two functioning incinerators in the Ministry of Health based at Seychelles hospital on Mahé and Baie St. Anne hospital at Praslin which are used to incinerate all medical waste. </a:t>
            </a:r>
          </a:p>
          <a:p>
            <a:r>
              <a:rPr lang="en-GB" sz="2800" dirty="0">
                <a:latin typeface="Calibri" pitchFamily="34" charset="0"/>
                <a:cs typeface="Calibri" pitchFamily="34" charset="0"/>
              </a:rPr>
              <a:t>Additional funding is required to incinerate medical waste generated by the vaccination campaign.</a:t>
            </a:r>
          </a:p>
          <a:p>
            <a:endParaRPr lang="en-GB" sz="2800" b="1" dirty="0">
              <a:latin typeface="Calibri" pitchFamily="34" charset="0"/>
              <a:cs typeface="Calibri" pitchFamily="34" charset="0"/>
            </a:endParaRPr>
          </a:p>
          <a:p>
            <a:r>
              <a:rPr lang="en-GB" sz="2800" b="1" dirty="0">
                <a:latin typeface="Calibri" pitchFamily="34" charset="0"/>
                <a:cs typeface="Calibri" pitchFamily="34" charset="0"/>
              </a:rPr>
              <a:t>Total Funding required – SCR. 100,000/-</a:t>
            </a:r>
            <a:endParaRPr lang="en-US" sz="2800" b="1" dirty="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pPr lvl="1" algn="ctr" rtl="0">
              <a:spcBef>
                <a:spcPct val="0"/>
              </a:spcBef>
            </a:pPr>
            <a:br>
              <a:rPr lang="en-GB" dirty="0"/>
            </a:br>
            <a:r>
              <a:rPr lang="en-GB" sz="2700" b="1" dirty="0"/>
              <a:t>Collection of medical waste resulting from the COVID 19 vaccine vaccination campaign </a:t>
            </a:r>
            <a:br>
              <a:rPr lang="en-US" sz="2700" b="1" dirty="0"/>
            </a:br>
            <a:endParaRPr lang="en-US" sz="2700" b="1" dirty="0"/>
          </a:p>
        </p:txBody>
      </p:sp>
    </p:spTree>
    <p:extLst>
      <p:ext uri="{BB962C8B-B14F-4D97-AF65-F5344CB8AC3E}">
        <p14:creationId xmlns:p14="http://schemas.microsoft.com/office/powerpoint/2010/main" val="3749594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sz="2800" dirty="0">
                <a:latin typeface="Calibri" pitchFamily="34" charset="0"/>
                <a:cs typeface="Calibri" pitchFamily="34" charset="0"/>
              </a:rPr>
              <a:t>Monitoring and Evaluation of the COVID 19 vaccine campaign is going to be a continues process throughout and after the completion of the campaign. Statisticians and data entry clerks will be collecting ,cleaning and analysing the data. </a:t>
            </a:r>
          </a:p>
          <a:p>
            <a:r>
              <a:rPr lang="en-GB" sz="2800" dirty="0">
                <a:latin typeface="Calibri" pitchFamily="34" charset="0"/>
                <a:cs typeface="Calibri" pitchFamily="34" charset="0"/>
              </a:rPr>
              <a:t>vaccination data records are kept on a daily basis and tally for the management. </a:t>
            </a:r>
          </a:p>
          <a:p>
            <a:r>
              <a:rPr lang="en-GB" sz="2800" dirty="0">
                <a:latin typeface="Calibri" pitchFamily="34" charset="0"/>
                <a:cs typeface="Calibri" pitchFamily="34" charset="0"/>
              </a:rPr>
              <a:t>A final campaign report will be produced and will be published at the end of the campaign.</a:t>
            </a:r>
            <a:endParaRPr lang="en-US" sz="2800" dirty="0">
              <a:latin typeface="Calibri" pitchFamily="34" charset="0"/>
              <a:cs typeface="Calibri" pitchFamily="34" charset="0"/>
            </a:endParaRPr>
          </a:p>
          <a:p>
            <a:r>
              <a:rPr lang="en-US" sz="2800" b="1" dirty="0">
                <a:latin typeface="Calibri" pitchFamily="34" charset="0"/>
                <a:cs typeface="Calibri" pitchFamily="34" charset="0"/>
              </a:rPr>
              <a:t>Total budget required to publish the report- SCR 5,000/-</a:t>
            </a:r>
          </a:p>
        </p:txBody>
      </p:sp>
      <p:sp>
        <p:nvSpPr>
          <p:cNvPr id="2" name="Title 1"/>
          <p:cNvSpPr>
            <a:spLocks noGrp="1"/>
          </p:cNvSpPr>
          <p:nvPr>
            <p:ph type="title"/>
          </p:nvPr>
        </p:nvSpPr>
        <p:spPr/>
        <p:txBody>
          <a:bodyPr>
            <a:normAutofit/>
          </a:bodyPr>
          <a:lstStyle/>
          <a:p>
            <a:r>
              <a:rPr lang="en-US" sz="3600" b="1" dirty="0"/>
              <a:t>Monitoring and Evaluation</a:t>
            </a:r>
          </a:p>
        </p:txBody>
      </p:sp>
    </p:spTree>
    <p:extLst>
      <p:ext uri="{BB962C8B-B14F-4D97-AF65-F5344CB8AC3E}">
        <p14:creationId xmlns:p14="http://schemas.microsoft.com/office/powerpoint/2010/main" val="1996039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latin typeface="Calibri" pitchFamily="34" charset="0"/>
                <a:cs typeface="Calibri" pitchFamily="34" charset="0"/>
              </a:rPr>
              <a:t>The budget outlined includes the cost of vaccines. It makes provision for eventual booster doses for the whole population, should this be necessary, but does not include provisions for vaccination of persons below the age of 18 years.</a:t>
            </a:r>
          </a:p>
          <a:p>
            <a:r>
              <a:rPr lang="en-US" sz="3200" dirty="0">
                <a:latin typeface="Calibri" pitchFamily="34" charset="0"/>
                <a:cs typeface="Calibri" pitchFamily="34" charset="0"/>
              </a:rPr>
              <a:t>Total cost of procuring vaccine-</a:t>
            </a:r>
            <a:r>
              <a:rPr lang="en-US" sz="2800" b="1" dirty="0">
                <a:latin typeface="Calibri" pitchFamily="34" charset="0"/>
                <a:cs typeface="Calibri" pitchFamily="34" charset="0"/>
              </a:rPr>
              <a:t>SCR30,271,000</a:t>
            </a:r>
            <a:r>
              <a:rPr lang="en-US" sz="2800" dirty="0">
                <a:latin typeface="Calibri" pitchFamily="34" charset="0"/>
                <a:cs typeface="Calibri" pitchFamily="34" charset="0"/>
              </a:rPr>
              <a:t>/-</a:t>
            </a:r>
          </a:p>
        </p:txBody>
      </p:sp>
    </p:spTree>
    <p:extLst>
      <p:ext uri="{BB962C8B-B14F-4D97-AF65-F5344CB8AC3E}">
        <p14:creationId xmlns:p14="http://schemas.microsoft.com/office/powerpoint/2010/main" val="121914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46609158"/>
              </p:ext>
            </p:extLst>
          </p:nvPr>
        </p:nvGraphicFramePr>
        <p:xfrm>
          <a:off x="2145738" y="990600"/>
          <a:ext cx="4614090" cy="5683936"/>
        </p:xfrm>
        <a:graphic>
          <a:graphicData uri="http://schemas.openxmlformats.org/drawingml/2006/table">
            <a:tbl>
              <a:tblPr firstRow="1" firstCol="1" bandRow="1">
                <a:tableStyleId>{5C22544A-7EE6-4342-B048-85BDC9FD1C3A}</a:tableStyleId>
              </a:tblPr>
              <a:tblGrid>
                <a:gridCol w="3055706">
                  <a:extLst>
                    <a:ext uri="{9D8B030D-6E8A-4147-A177-3AD203B41FA5}">
                      <a16:colId xmlns:a16="http://schemas.microsoft.com/office/drawing/2014/main" val="20000"/>
                    </a:ext>
                  </a:extLst>
                </a:gridCol>
                <a:gridCol w="1558384">
                  <a:extLst>
                    <a:ext uri="{9D8B030D-6E8A-4147-A177-3AD203B41FA5}">
                      <a16:colId xmlns:a16="http://schemas.microsoft.com/office/drawing/2014/main" val="20001"/>
                    </a:ext>
                  </a:extLst>
                </a:gridCol>
              </a:tblGrid>
              <a:tr h="409812">
                <a:tc>
                  <a:txBody>
                    <a:bodyPr/>
                    <a:lstStyle/>
                    <a:p>
                      <a:pPr marL="0" marR="0">
                        <a:lnSpc>
                          <a:spcPct val="114000"/>
                        </a:lnSpc>
                        <a:spcBef>
                          <a:spcPts val="0"/>
                        </a:spcBef>
                        <a:spcAft>
                          <a:spcPts val="900"/>
                        </a:spcAft>
                      </a:pPr>
                      <a:r>
                        <a:rPr lang="en-GB" sz="1600" dirty="0">
                          <a:effectLst/>
                        </a:rPr>
                        <a:t>Activities</a:t>
                      </a:r>
                      <a:endParaRPr lang="en-US" sz="1600" dirty="0">
                        <a:effectLst/>
                        <a:latin typeface="Calibri"/>
                        <a:ea typeface="Calibri"/>
                        <a:cs typeface="Times New Roman"/>
                      </a:endParaRPr>
                    </a:p>
                  </a:txBody>
                  <a:tcPr marL="64734" marR="64734" marT="0" marB="0"/>
                </a:tc>
                <a:tc>
                  <a:txBody>
                    <a:bodyPr/>
                    <a:lstStyle/>
                    <a:p>
                      <a:pPr marL="0" marR="0">
                        <a:lnSpc>
                          <a:spcPct val="114000"/>
                        </a:lnSpc>
                        <a:spcBef>
                          <a:spcPts val="0"/>
                        </a:spcBef>
                        <a:spcAft>
                          <a:spcPts val="900"/>
                        </a:spcAft>
                      </a:pPr>
                      <a:r>
                        <a:rPr lang="en-GB" sz="1200" dirty="0">
                          <a:effectLst/>
                        </a:rPr>
                        <a:t>Cost in Seychelles Rupees</a:t>
                      </a:r>
                      <a:endParaRPr lang="en-US" sz="1200" dirty="0">
                        <a:effectLst/>
                        <a:latin typeface="Calibri"/>
                        <a:ea typeface="Calibri"/>
                        <a:cs typeface="Times New Roman"/>
                      </a:endParaRPr>
                    </a:p>
                  </a:txBody>
                  <a:tcPr marL="64734" marR="64734" marT="0" marB="0"/>
                </a:tc>
                <a:extLst>
                  <a:ext uri="{0D108BD9-81ED-4DB2-BD59-A6C34878D82A}">
                    <a16:rowId xmlns:a16="http://schemas.microsoft.com/office/drawing/2014/main" val="10000"/>
                  </a:ext>
                </a:extLst>
              </a:tr>
              <a:tr h="745326">
                <a:tc>
                  <a:txBody>
                    <a:bodyPr/>
                    <a:lstStyle/>
                    <a:p>
                      <a:pPr marL="0" marR="0">
                        <a:lnSpc>
                          <a:spcPct val="114000"/>
                        </a:lnSpc>
                        <a:spcBef>
                          <a:spcPts val="0"/>
                        </a:spcBef>
                        <a:spcAft>
                          <a:spcPts val="900"/>
                        </a:spcAft>
                      </a:pPr>
                      <a:r>
                        <a:rPr lang="en-GB" sz="1400" dirty="0">
                          <a:effectLst/>
                          <a:latin typeface="Calibri" pitchFamily="34" charset="0"/>
                          <a:cs typeface="Calibri" pitchFamily="34" charset="0"/>
                        </a:rPr>
                        <a:t>Procurement of Covid 19 vaccines  to be used in the vaccination campaign.</a:t>
                      </a:r>
                      <a:endParaRPr lang="en-US" sz="1400" dirty="0">
                        <a:effectLst/>
                        <a:latin typeface="Calibri" pitchFamily="34" charset="0"/>
                        <a:ea typeface="Calibri"/>
                        <a:cs typeface="Calibri" pitchFamily="34" charset="0"/>
                      </a:endParaRP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30,271,000</a:t>
                      </a:r>
                    </a:p>
                  </a:txBody>
                  <a:tcPr marL="64734" marR="64734" marT="0" marB="0"/>
                </a:tc>
                <a:extLst>
                  <a:ext uri="{0D108BD9-81ED-4DB2-BD59-A6C34878D82A}">
                    <a16:rowId xmlns:a16="http://schemas.microsoft.com/office/drawing/2014/main" val="10001"/>
                  </a:ext>
                </a:extLst>
              </a:tr>
              <a:tr h="818933">
                <a:tc>
                  <a:txBody>
                    <a:bodyPr/>
                    <a:lstStyle/>
                    <a:p>
                      <a:pPr marL="0" marR="0" indent="0" algn="l" defTabSz="914400" rtl="0" eaLnBrk="1" fontAlgn="auto" latinLnBrk="0" hangingPunct="1">
                        <a:lnSpc>
                          <a:spcPct val="114000"/>
                        </a:lnSpc>
                        <a:spcBef>
                          <a:spcPts val="0"/>
                        </a:spcBef>
                        <a:spcAft>
                          <a:spcPts val="900"/>
                        </a:spcAft>
                        <a:buClrTx/>
                        <a:buSzTx/>
                        <a:buFontTx/>
                        <a:buNone/>
                        <a:tabLst/>
                        <a:defRPr/>
                      </a:pPr>
                      <a:r>
                        <a:rPr lang="en-GB" sz="1400" dirty="0">
                          <a:effectLst/>
                          <a:latin typeface="Calibri" pitchFamily="34" charset="0"/>
                          <a:cs typeface="Calibri" pitchFamily="34" charset="0"/>
                        </a:rPr>
                        <a:t>Cost of potential booster doses of Covishield and Sinopharm vaccine should it be needed in future</a:t>
                      </a:r>
                      <a:endParaRPr lang="en-US" sz="1400" dirty="0">
                        <a:effectLst/>
                        <a:latin typeface="Calibri" pitchFamily="34" charset="0"/>
                        <a:ea typeface="Calibri"/>
                        <a:cs typeface="Calibri" pitchFamily="34" charset="0"/>
                      </a:endParaRPr>
                    </a:p>
                    <a:p>
                      <a:pPr marL="0" marR="0">
                        <a:lnSpc>
                          <a:spcPct val="114000"/>
                        </a:lnSpc>
                        <a:spcBef>
                          <a:spcPts val="0"/>
                        </a:spcBef>
                        <a:spcAft>
                          <a:spcPts val="900"/>
                        </a:spcAft>
                      </a:pPr>
                      <a:endParaRPr lang="en-US" sz="1400" dirty="0">
                        <a:effectLst/>
                        <a:latin typeface="Calibri" pitchFamily="34" charset="0"/>
                        <a:ea typeface="Calibri"/>
                        <a:cs typeface="Calibri" pitchFamily="34" charset="0"/>
                      </a:endParaRPr>
                    </a:p>
                  </a:txBody>
                  <a:tcPr marL="64734" marR="64734" marT="0" marB="0"/>
                </a:tc>
                <a:tc>
                  <a:txBody>
                    <a:bodyPr/>
                    <a:lstStyle/>
                    <a:p>
                      <a:pPr marL="0" marR="0" indent="0" algn="r" defTabSz="914400" rtl="0" eaLnBrk="1" fontAlgn="auto" latinLnBrk="0" hangingPunct="1">
                        <a:lnSpc>
                          <a:spcPct val="114000"/>
                        </a:lnSpc>
                        <a:spcBef>
                          <a:spcPts val="0"/>
                        </a:spcBef>
                        <a:spcAft>
                          <a:spcPts val="900"/>
                        </a:spcAft>
                        <a:buClrTx/>
                        <a:buSzTx/>
                        <a:buFontTx/>
                        <a:buNone/>
                        <a:tabLst/>
                        <a:defRPr/>
                      </a:pPr>
                      <a:r>
                        <a:rPr lang="en-US" sz="1400" dirty="0">
                          <a:effectLst/>
                          <a:latin typeface="Calibri" pitchFamily="34" charset="0"/>
                          <a:cs typeface="Calibri" pitchFamily="34" charset="0"/>
                        </a:rPr>
                        <a:t>17,640,000</a:t>
                      </a:r>
                      <a:endParaRPr lang="en-US" sz="1400" dirty="0">
                        <a:effectLst/>
                        <a:latin typeface="Calibri" pitchFamily="34" charset="0"/>
                        <a:ea typeface="Calibri"/>
                        <a:cs typeface="Calibri" pitchFamily="34" charset="0"/>
                      </a:endParaRPr>
                    </a:p>
                    <a:p>
                      <a:pPr marL="0" marR="0" algn="r">
                        <a:lnSpc>
                          <a:spcPct val="114000"/>
                        </a:lnSpc>
                        <a:spcBef>
                          <a:spcPts val="0"/>
                        </a:spcBef>
                        <a:spcAft>
                          <a:spcPts val="900"/>
                        </a:spcAft>
                      </a:pPr>
                      <a:endParaRPr lang="en-US" sz="1400" dirty="0">
                        <a:effectLst/>
                        <a:latin typeface="Calibri"/>
                        <a:ea typeface="Calibri"/>
                        <a:cs typeface="Times New Roman"/>
                      </a:endParaRPr>
                    </a:p>
                  </a:txBody>
                  <a:tcPr marL="64734" marR="64734" marT="0" marB="0"/>
                </a:tc>
                <a:extLst>
                  <a:ext uri="{0D108BD9-81ED-4DB2-BD59-A6C34878D82A}">
                    <a16:rowId xmlns:a16="http://schemas.microsoft.com/office/drawing/2014/main" val="10002"/>
                  </a:ext>
                </a:extLst>
              </a:tr>
              <a:tr h="345475">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Management and organisation</a:t>
                      </a:r>
                    </a:p>
                  </a:txBody>
                  <a:tcPr marL="64734" marR="64734" marT="0" marB="0"/>
                </a:tc>
                <a:tc>
                  <a:txBody>
                    <a:bodyPr/>
                    <a:lstStyle/>
                    <a:p>
                      <a:pPr marL="0" marR="0" algn="r">
                        <a:lnSpc>
                          <a:spcPct val="114000"/>
                        </a:lnSpc>
                        <a:spcBef>
                          <a:spcPts val="0"/>
                        </a:spcBef>
                        <a:spcAft>
                          <a:spcPts val="900"/>
                        </a:spcAft>
                      </a:pPr>
                      <a:r>
                        <a:rPr lang="en-GB" sz="1400" dirty="0">
                          <a:effectLst/>
                          <a:latin typeface="Calibri" pitchFamily="34" charset="0"/>
                          <a:cs typeface="Calibri" pitchFamily="34" charset="0"/>
                        </a:rPr>
                        <a:t>465,000</a:t>
                      </a:r>
                      <a:endParaRPr lang="en-US" sz="1400" dirty="0">
                        <a:effectLst/>
                        <a:latin typeface="Calibri" pitchFamily="34" charset="0"/>
                        <a:ea typeface="Calibri"/>
                        <a:cs typeface="Calibri" pitchFamily="34" charset="0"/>
                      </a:endParaRPr>
                    </a:p>
                  </a:txBody>
                  <a:tcPr marL="64734" marR="64734" marT="0" marB="0"/>
                </a:tc>
                <a:extLst>
                  <a:ext uri="{0D108BD9-81ED-4DB2-BD59-A6C34878D82A}">
                    <a16:rowId xmlns:a16="http://schemas.microsoft.com/office/drawing/2014/main" val="10003"/>
                  </a:ext>
                </a:extLst>
              </a:tr>
              <a:tr h="2388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Communication and public information</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800,000</a:t>
                      </a:r>
                    </a:p>
                  </a:txBody>
                  <a:tcPr marL="64734" marR="64734" marT="0" marB="0"/>
                </a:tc>
                <a:extLst>
                  <a:ext uri="{0D108BD9-81ED-4DB2-BD59-A6C34878D82A}">
                    <a16:rowId xmlns:a16="http://schemas.microsoft.com/office/drawing/2014/main" val="10004"/>
                  </a:ext>
                </a:extLst>
              </a:tr>
              <a:tr h="238832">
                <a:tc>
                  <a:txBody>
                    <a:bodyPr/>
                    <a:lstStyle/>
                    <a:p>
                      <a:pPr marL="0" marR="0">
                        <a:lnSpc>
                          <a:spcPct val="114000"/>
                        </a:lnSpc>
                        <a:spcBef>
                          <a:spcPts val="0"/>
                        </a:spcBef>
                        <a:spcAft>
                          <a:spcPts val="900"/>
                        </a:spcAft>
                      </a:pPr>
                      <a:r>
                        <a:rPr lang="en-GB" sz="1400" dirty="0">
                          <a:effectLst/>
                          <a:latin typeface="Calibri" pitchFamily="34" charset="0"/>
                          <a:cs typeface="Calibri" pitchFamily="34" charset="0"/>
                        </a:rPr>
                        <a:t>Human resources for vaccination campaign (includes remuneration, per diems, displacement costs, salaries of Health professionals)</a:t>
                      </a:r>
                      <a:endParaRPr lang="en-US" sz="1400" dirty="0">
                        <a:effectLst/>
                        <a:latin typeface="Calibri" pitchFamily="34" charset="0"/>
                        <a:ea typeface="Calibri"/>
                        <a:cs typeface="Calibri" pitchFamily="34" charset="0"/>
                      </a:endParaRPr>
                    </a:p>
                  </a:txBody>
                  <a:tcPr marL="64734" marR="64734" marT="0" marB="0"/>
                </a:tc>
                <a:tc>
                  <a:txBody>
                    <a:bodyPr/>
                    <a:lstStyle/>
                    <a:p>
                      <a:pPr marL="0" marR="0" indent="0" algn="r" defTabSz="914400" rtl="0" eaLnBrk="1" fontAlgn="auto" latinLnBrk="0" hangingPunct="1">
                        <a:lnSpc>
                          <a:spcPct val="114000"/>
                        </a:lnSpc>
                        <a:spcBef>
                          <a:spcPts val="0"/>
                        </a:spcBef>
                        <a:spcAft>
                          <a:spcPts val="900"/>
                        </a:spcAft>
                        <a:buClrTx/>
                        <a:buSzTx/>
                        <a:buFontTx/>
                        <a:buNone/>
                        <a:tabLst/>
                        <a:defRPr/>
                      </a:pPr>
                      <a:r>
                        <a:rPr lang="en-US" sz="1400" dirty="0">
                          <a:effectLst/>
                          <a:latin typeface="Calibri" pitchFamily="34" charset="0"/>
                          <a:ea typeface="Calibri"/>
                          <a:cs typeface="Calibri" pitchFamily="34" charset="0"/>
                        </a:rPr>
                        <a:t>22,000,000</a:t>
                      </a:r>
                    </a:p>
                  </a:txBody>
                  <a:tcPr marL="64734" marR="64734" marT="0" marB="0"/>
                </a:tc>
                <a:extLst>
                  <a:ext uri="{0D108BD9-81ED-4DB2-BD59-A6C34878D82A}">
                    <a16:rowId xmlns:a16="http://schemas.microsoft.com/office/drawing/2014/main" val="10005"/>
                  </a:ext>
                </a:extLst>
              </a:tr>
              <a:tr h="2388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Logistics for campaign</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750,000</a:t>
                      </a:r>
                    </a:p>
                  </a:txBody>
                  <a:tcPr marL="64734" marR="64734" marT="0" marB="0"/>
                </a:tc>
                <a:extLst>
                  <a:ext uri="{0D108BD9-81ED-4DB2-BD59-A6C34878D82A}">
                    <a16:rowId xmlns:a16="http://schemas.microsoft.com/office/drawing/2014/main" val="10006"/>
                  </a:ext>
                </a:extLst>
              </a:tr>
              <a:tr h="2388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Supply chain management</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420,000</a:t>
                      </a:r>
                    </a:p>
                  </a:txBody>
                  <a:tcPr marL="64734" marR="64734" marT="0" marB="0"/>
                </a:tc>
                <a:extLst>
                  <a:ext uri="{0D108BD9-81ED-4DB2-BD59-A6C34878D82A}">
                    <a16:rowId xmlns:a16="http://schemas.microsoft.com/office/drawing/2014/main" val="10007"/>
                  </a:ext>
                </a:extLst>
              </a:tr>
              <a:tr h="3965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AEFI and vaccine safety</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23,000</a:t>
                      </a:r>
                    </a:p>
                  </a:txBody>
                  <a:tcPr marL="64734" marR="64734" marT="0" marB="0"/>
                </a:tc>
                <a:extLst>
                  <a:ext uri="{0D108BD9-81ED-4DB2-BD59-A6C34878D82A}">
                    <a16:rowId xmlns:a16="http://schemas.microsoft.com/office/drawing/2014/main" val="10008"/>
                  </a:ext>
                </a:extLst>
              </a:tr>
              <a:tr h="2388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Disposal of medical waste</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100,000</a:t>
                      </a:r>
                    </a:p>
                  </a:txBody>
                  <a:tcPr marL="64734" marR="64734" marT="0" marB="0"/>
                </a:tc>
                <a:extLst>
                  <a:ext uri="{0D108BD9-81ED-4DB2-BD59-A6C34878D82A}">
                    <a16:rowId xmlns:a16="http://schemas.microsoft.com/office/drawing/2014/main" val="10009"/>
                  </a:ext>
                </a:extLst>
              </a:tr>
              <a:tr h="2388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Monitoring and evaluation report</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5,000</a:t>
                      </a:r>
                    </a:p>
                  </a:txBody>
                  <a:tcPr marL="64734" marR="64734" marT="0" marB="0"/>
                </a:tc>
                <a:extLst>
                  <a:ext uri="{0D108BD9-81ED-4DB2-BD59-A6C34878D82A}">
                    <a16:rowId xmlns:a16="http://schemas.microsoft.com/office/drawing/2014/main" val="10010"/>
                  </a:ext>
                </a:extLst>
              </a:tr>
              <a:tr h="320766">
                <a:tc>
                  <a:txBody>
                    <a:bodyPr/>
                    <a:lstStyle/>
                    <a:p>
                      <a:pPr marL="0" marR="0">
                        <a:lnSpc>
                          <a:spcPct val="114000"/>
                        </a:lnSpc>
                        <a:spcBef>
                          <a:spcPts val="0"/>
                        </a:spcBef>
                        <a:spcAft>
                          <a:spcPts val="900"/>
                        </a:spcAft>
                      </a:pPr>
                      <a:r>
                        <a:rPr lang="en-GB" sz="1400" dirty="0">
                          <a:effectLst/>
                          <a:latin typeface="Calibri" pitchFamily="34" charset="0"/>
                          <a:cs typeface="Calibri" pitchFamily="34" charset="0"/>
                        </a:rPr>
                        <a:t>Total budget required</a:t>
                      </a:r>
                      <a:endParaRPr lang="en-US" sz="1400" dirty="0">
                        <a:effectLst/>
                        <a:latin typeface="Calibri" pitchFamily="34" charset="0"/>
                        <a:ea typeface="Calibri"/>
                        <a:cs typeface="Calibri" pitchFamily="34" charset="0"/>
                      </a:endParaRP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72,474,000/-</a:t>
                      </a:r>
                    </a:p>
                  </a:txBody>
                  <a:tcPr marL="64734" marR="64734" marT="0" marB="0"/>
                </a:tc>
                <a:extLst>
                  <a:ext uri="{0D108BD9-81ED-4DB2-BD59-A6C34878D82A}">
                    <a16:rowId xmlns:a16="http://schemas.microsoft.com/office/drawing/2014/main" val="10011"/>
                  </a:ext>
                </a:extLst>
              </a:tr>
              <a:tr h="238832">
                <a:tc>
                  <a:txBody>
                    <a:bodyPr/>
                    <a:lstStyle/>
                    <a:p>
                      <a:pPr marL="0" marR="0">
                        <a:lnSpc>
                          <a:spcPct val="114000"/>
                        </a:lnSpc>
                        <a:spcBef>
                          <a:spcPts val="0"/>
                        </a:spcBef>
                        <a:spcAft>
                          <a:spcPts val="900"/>
                        </a:spcAft>
                      </a:pPr>
                      <a:r>
                        <a:rPr lang="en-US" sz="1400" dirty="0">
                          <a:effectLst/>
                          <a:latin typeface="Calibri" pitchFamily="34" charset="0"/>
                          <a:ea typeface="Calibri"/>
                          <a:cs typeface="Calibri" pitchFamily="34" charset="0"/>
                        </a:rPr>
                        <a:t>Cost in US $ (one US$- SCR.21/-)</a:t>
                      </a:r>
                    </a:p>
                  </a:txBody>
                  <a:tcPr marL="64734" marR="64734" marT="0" marB="0"/>
                </a:tc>
                <a:tc>
                  <a:txBody>
                    <a:bodyPr/>
                    <a:lstStyle/>
                    <a:p>
                      <a:pPr marL="0" marR="0" algn="r">
                        <a:lnSpc>
                          <a:spcPct val="114000"/>
                        </a:lnSpc>
                        <a:spcBef>
                          <a:spcPts val="0"/>
                        </a:spcBef>
                        <a:spcAft>
                          <a:spcPts val="900"/>
                        </a:spcAft>
                      </a:pPr>
                      <a:r>
                        <a:rPr lang="en-US" sz="1400" dirty="0">
                          <a:effectLst/>
                          <a:latin typeface="Calibri" pitchFamily="34" charset="0"/>
                          <a:ea typeface="Calibri"/>
                          <a:cs typeface="Calibri" pitchFamily="34" charset="0"/>
                        </a:rPr>
                        <a:t>3,451,143/-</a:t>
                      </a:r>
                    </a:p>
                  </a:txBody>
                  <a:tcPr marL="64734" marR="64734" marT="0" marB="0"/>
                </a:tc>
                <a:extLst>
                  <a:ext uri="{0D108BD9-81ED-4DB2-BD59-A6C34878D82A}">
                    <a16:rowId xmlns:a16="http://schemas.microsoft.com/office/drawing/2014/main" val="10012"/>
                  </a:ext>
                </a:extLst>
              </a:tr>
            </a:tbl>
          </a:graphicData>
        </a:graphic>
      </p:graphicFrame>
      <p:sp>
        <p:nvSpPr>
          <p:cNvPr id="2" name="Title 1"/>
          <p:cNvSpPr>
            <a:spLocks noGrp="1"/>
          </p:cNvSpPr>
          <p:nvPr>
            <p:ph type="title"/>
          </p:nvPr>
        </p:nvSpPr>
        <p:spPr>
          <a:xfrm>
            <a:off x="304800" y="152400"/>
            <a:ext cx="8229600" cy="1143000"/>
          </a:xfrm>
        </p:spPr>
        <p:txBody>
          <a:bodyPr>
            <a:normAutofit fontScale="90000"/>
          </a:bodyPr>
          <a:lstStyle/>
          <a:p>
            <a:br>
              <a:rPr lang="en-US" dirty="0"/>
            </a:br>
            <a:endParaRPr lang="en-US" dirty="0"/>
          </a:p>
        </p:txBody>
      </p:sp>
      <p:sp>
        <p:nvSpPr>
          <p:cNvPr id="5" name="Rectangle 1"/>
          <p:cNvSpPr>
            <a:spLocks noChangeArrowheads="1"/>
          </p:cNvSpPr>
          <p:nvPr/>
        </p:nvSpPr>
        <p:spPr bwMode="auto">
          <a:xfrm>
            <a:off x="2145738" y="120879"/>
            <a:ext cx="41148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b="1" i="0" u="none" strike="noStrike" cap="none" normalizeH="0" baseline="0" dirty="0">
              <a:ln>
                <a:noFill/>
              </a:ln>
              <a:solidFill>
                <a:srgbClr val="1F497D"/>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1F497D"/>
                </a:solidFill>
                <a:effectLst/>
                <a:latin typeface="Calibri" pitchFamily="34" charset="0"/>
                <a:ea typeface="Times New Roman" pitchFamily="18" charset="0"/>
                <a:cs typeface="Calibri" pitchFamily="34" charset="0"/>
              </a:rPr>
              <a:t>Proposed Budget for 2021 Vaccination</a:t>
            </a:r>
            <a:r>
              <a:rPr kumimoji="0" lang="en-GB" sz="1600" b="1" i="0" u="none" strike="noStrike" cap="none" normalizeH="0" dirty="0">
                <a:ln>
                  <a:noFill/>
                </a:ln>
                <a:solidFill>
                  <a:srgbClr val="1F497D"/>
                </a:solidFill>
                <a:effectLst/>
                <a:latin typeface="Calibri" pitchFamily="34" charset="0"/>
                <a:ea typeface="Times New Roman" pitchFamily="18" charset="0"/>
                <a:cs typeface="Calibri" pitchFamily="34" charset="0"/>
              </a:rPr>
              <a:t> </a:t>
            </a:r>
            <a:r>
              <a:rPr kumimoji="0" lang="en-GB" sz="1600" b="1" i="0" u="none" strike="noStrike" cap="none" normalizeH="0" baseline="0" dirty="0">
                <a:ln>
                  <a:noFill/>
                </a:ln>
                <a:solidFill>
                  <a:srgbClr val="1F497D"/>
                </a:solidFill>
                <a:effectLst/>
                <a:latin typeface="Calibri" pitchFamily="34" charset="0"/>
                <a:ea typeface="Times New Roman" pitchFamily="18" charset="0"/>
                <a:cs typeface="Calibri" pitchFamily="34" charset="0"/>
              </a:rPr>
              <a:t>Campaign</a:t>
            </a:r>
            <a:endParaRPr kumimoji="0" lang="en-US" sz="1600" b="0" i="0" u="none" strike="noStrike" cap="none" normalizeH="0" baseline="0" dirty="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cs typeface="Arial" pitchFamily="34" charset="0"/>
            </a:endParaRPr>
          </a:p>
        </p:txBody>
      </p:sp>
    </p:spTree>
    <p:extLst>
      <p:ext uri="{BB962C8B-B14F-4D97-AF65-F5344CB8AC3E}">
        <p14:creationId xmlns:p14="http://schemas.microsoft.com/office/powerpoint/2010/main" val="64243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r>
              <a:rPr lang="en-AU" sz="2400" dirty="0">
                <a:latin typeface="Calibri" pitchFamily="34" charset="0"/>
                <a:cs typeface="Calibri" pitchFamily="34" charset="0"/>
              </a:rPr>
              <a:t>The Republic of Seychelles consists of 115 islands and has a total population of about 98,000 people. Only the islands of Mahe, Praslin and La Digue have significant permanent populations.  Around 27,000 people in that population are below the age of 18 years.</a:t>
            </a:r>
          </a:p>
          <a:p>
            <a:r>
              <a:rPr lang="en-AU" sz="2400" dirty="0">
                <a:latin typeface="Calibri" pitchFamily="34" charset="0"/>
                <a:cs typeface="Calibri" pitchFamily="34" charset="0"/>
              </a:rPr>
              <a:t>To achieve COVID-19 herd immunity through vaccination, science suggests that between 60 and 70% of the population need to be vaccinated</a:t>
            </a:r>
          </a:p>
          <a:p>
            <a:r>
              <a:rPr lang="en-AU" sz="2400" dirty="0">
                <a:latin typeface="Calibri" pitchFamily="34" charset="0"/>
                <a:cs typeface="Calibri" pitchFamily="34" charset="0"/>
              </a:rPr>
              <a:t>Therefore, Seychelles calculated its target population for vaccination at around 70,000 people since all COVID-19 vaccines available at the conceptualization of the deployment plan were indicated for people above the age of 18 years.   </a:t>
            </a:r>
            <a:endParaRPr lang="en-US" sz="2400" dirty="0">
              <a:latin typeface="Calibri" pitchFamily="34" charset="0"/>
              <a:cs typeface="Calibri" pitchFamily="34" charset="0"/>
            </a:endParaRPr>
          </a:p>
          <a:p>
            <a:endParaRPr lang="en-US" sz="2400" dirty="0"/>
          </a:p>
        </p:txBody>
      </p:sp>
      <p:sp>
        <p:nvSpPr>
          <p:cNvPr id="2" name="Title 1"/>
          <p:cNvSpPr>
            <a:spLocks noGrp="1"/>
          </p:cNvSpPr>
          <p:nvPr>
            <p:ph type="title"/>
          </p:nvPr>
        </p:nvSpPr>
        <p:spPr/>
        <p:txBody>
          <a:bodyPr>
            <a:normAutofit/>
          </a:bodyPr>
          <a:lstStyle/>
          <a:p>
            <a:r>
              <a:rPr lang="en-US" sz="3600" dirty="0"/>
              <a:t>Background Information</a:t>
            </a:r>
          </a:p>
        </p:txBody>
      </p:sp>
    </p:spTree>
    <p:extLst>
      <p:ext uri="{BB962C8B-B14F-4D97-AF65-F5344CB8AC3E}">
        <p14:creationId xmlns:p14="http://schemas.microsoft.com/office/powerpoint/2010/main" val="42765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fontScale="55000" lnSpcReduction="20000"/>
          </a:bodyPr>
          <a:lstStyle/>
          <a:p>
            <a:r>
              <a:rPr lang="en-AU" sz="4400" dirty="0">
                <a:latin typeface="Calibri" pitchFamily="34" charset="0"/>
                <a:cs typeface="Calibri" pitchFamily="34" charset="0"/>
              </a:rPr>
              <a:t>Most of the COVID 19 vaccines are given in two doses about 28 days apart. </a:t>
            </a:r>
            <a:endParaRPr lang="en-US" sz="4400" dirty="0">
              <a:latin typeface="Calibri" pitchFamily="34" charset="0"/>
              <a:cs typeface="Calibri" pitchFamily="34" charset="0"/>
            </a:endParaRPr>
          </a:p>
          <a:p>
            <a:r>
              <a:rPr lang="en-AU" sz="4400" dirty="0">
                <a:latin typeface="Calibri" pitchFamily="34" charset="0"/>
                <a:cs typeface="Calibri" pitchFamily="34" charset="0"/>
              </a:rPr>
              <a:t>Seychelles did not join the Covax facility programme initiated by WHO because of the high cost of embarking on the COVAX facility was weighed against other alternatives and other needs both in the health sector and other sectors.</a:t>
            </a:r>
            <a:endParaRPr lang="en-US" sz="4400" dirty="0">
              <a:latin typeface="Calibri" pitchFamily="34" charset="0"/>
              <a:cs typeface="Calibri" pitchFamily="34" charset="0"/>
            </a:endParaRPr>
          </a:p>
          <a:p>
            <a:r>
              <a:rPr lang="en-AU" sz="4400" dirty="0">
                <a:latin typeface="Calibri" pitchFamily="34" charset="0"/>
                <a:cs typeface="Calibri" pitchFamily="34" charset="0"/>
              </a:rPr>
              <a:t>Initially Seychelles received the support of some of its international partners All together Seychelles received 81,000 doses of Sinopharm vaccine and 59,000 doses of Covishield (AstraZeneca) vaccine.</a:t>
            </a:r>
          </a:p>
          <a:p>
            <a:r>
              <a:rPr lang="en-AU" sz="4400" dirty="0">
                <a:latin typeface="Calibri" pitchFamily="34" charset="0"/>
                <a:cs typeface="Calibri" pitchFamily="34" charset="0"/>
              </a:rPr>
              <a:t>The Ministry of Health decided to vaccinate the population age 18 to 60 years with the SINOPHARM vaccine and people above the age of 60 years and those people having chronic medical conditions with the COVISHIELD (Oxford AstraZeneca) vaccine. </a:t>
            </a:r>
            <a:endParaRPr lang="en-US" sz="4400" dirty="0">
              <a:latin typeface="Calibri" pitchFamily="34" charset="0"/>
              <a:cs typeface="Calibri" pitchFamily="34" charset="0"/>
            </a:endParaRPr>
          </a:p>
          <a:p>
            <a:endParaRPr lang="en-US" sz="4400" dirty="0">
              <a:latin typeface="Calibri" pitchFamily="34" charset="0"/>
              <a:cs typeface="Calibri" pitchFamily="34" charset="0"/>
            </a:endParaRPr>
          </a:p>
        </p:txBody>
      </p:sp>
      <p:sp>
        <p:nvSpPr>
          <p:cNvPr id="2" name="Title 1"/>
          <p:cNvSpPr>
            <a:spLocks noGrp="1"/>
          </p:cNvSpPr>
          <p:nvPr>
            <p:ph type="title"/>
          </p:nvPr>
        </p:nvSpPr>
        <p:spPr/>
        <p:txBody>
          <a:bodyPr>
            <a:noAutofit/>
          </a:bodyPr>
          <a:lstStyle/>
          <a:p>
            <a:r>
              <a:rPr lang="en-AU" sz="3600" b="1" dirty="0"/>
              <a:t>Vaccine Policy Decisions</a:t>
            </a:r>
            <a:br>
              <a:rPr lang="en-US" sz="3600" b="1" dirty="0"/>
            </a:br>
            <a:endParaRPr lang="en-US" sz="3600" dirty="0"/>
          </a:p>
        </p:txBody>
      </p:sp>
    </p:spTree>
    <p:extLst>
      <p:ext uri="{BB962C8B-B14F-4D97-AF65-F5344CB8AC3E}">
        <p14:creationId xmlns:p14="http://schemas.microsoft.com/office/powerpoint/2010/main" val="718909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noAutofit/>
          </a:bodyPr>
          <a:lstStyle/>
          <a:p>
            <a:r>
              <a:rPr lang="en-GB" sz="2800" dirty="0">
                <a:latin typeface="Calibri" pitchFamily="34" charset="0"/>
                <a:cs typeface="Calibri" pitchFamily="34" charset="0"/>
              </a:rPr>
              <a:t>To assist countries to prepare for vaccine introduction, WHO published its Guidance on Developing a National Deployment and Vaccination Plan for COVID-19 vaccines. Seychelles established the National Technical Working Group (NTWG) in early December to develop the COVID-19 vaccination rollout plan. Seven thematic groups were created: </a:t>
            </a:r>
            <a:endParaRPr lang="en-US" sz="2800" dirty="0">
              <a:latin typeface="Calibri" pitchFamily="34" charset="0"/>
              <a:cs typeface="Calibri" pitchFamily="34" charset="0"/>
            </a:endParaRPr>
          </a:p>
          <a:p>
            <a:pPr lvl="0"/>
            <a:r>
              <a:rPr lang="en-GB" sz="2800" dirty="0">
                <a:latin typeface="Calibri" pitchFamily="34" charset="0"/>
                <a:cs typeface="Calibri" pitchFamily="34" charset="0"/>
              </a:rPr>
              <a:t>Procurement of vaccines </a:t>
            </a:r>
            <a:endParaRPr lang="en-US" sz="2800" dirty="0">
              <a:latin typeface="Calibri" pitchFamily="34" charset="0"/>
              <a:cs typeface="Calibri" pitchFamily="34" charset="0"/>
            </a:endParaRPr>
          </a:p>
          <a:p>
            <a:pPr lvl="0"/>
            <a:r>
              <a:rPr lang="en-GB" sz="2800" dirty="0">
                <a:latin typeface="Calibri" pitchFamily="34" charset="0"/>
                <a:cs typeface="Calibri" pitchFamily="34" charset="0"/>
              </a:rPr>
              <a:t>Supply and cold chain management</a:t>
            </a:r>
            <a:endParaRPr lang="en-US" sz="2800" dirty="0">
              <a:latin typeface="Calibri" pitchFamily="34" charset="0"/>
              <a:cs typeface="Calibri" pitchFamily="34" charset="0"/>
            </a:endParaRPr>
          </a:p>
          <a:p>
            <a:pPr lvl="0"/>
            <a:r>
              <a:rPr lang="en-GB" sz="2800" dirty="0">
                <a:latin typeface="Calibri" pitchFamily="34" charset="0"/>
                <a:cs typeface="Calibri" pitchFamily="34" charset="0"/>
              </a:rPr>
              <a:t>Prioritisation of target groups and surveillance</a:t>
            </a:r>
            <a:r>
              <a:rPr lang="en-GB" sz="2800" dirty="0"/>
              <a:t>.</a:t>
            </a:r>
            <a:endParaRPr lang="en-US" sz="2800" dirty="0"/>
          </a:p>
        </p:txBody>
      </p:sp>
      <p:sp>
        <p:nvSpPr>
          <p:cNvPr id="2" name="Title 1"/>
          <p:cNvSpPr>
            <a:spLocks noGrp="1"/>
          </p:cNvSpPr>
          <p:nvPr>
            <p:ph type="title"/>
          </p:nvPr>
        </p:nvSpPr>
        <p:spPr/>
        <p:txBody>
          <a:bodyPr>
            <a:noAutofit/>
          </a:bodyPr>
          <a:lstStyle/>
          <a:p>
            <a:r>
              <a:rPr lang="en-US" sz="3600" dirty="0"/>
              <a:t>Development of Covid 19 vaccination deployment plan</a:t>
            </a:r>
          </a:p>
        </p:txBody>
      </p:sp>
    </p:spTree>
    <p:extLst>
      <p:ext uri="{BB962C8B-B14F-4D97-AF65-F5344CB8AC3E}">
        <p14:creationId xmlns:p14="http://schemas.microsoft.com/office/powerpoint/2010/main" val="133242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GB" sz="3000" dirty="0">
                <a:latin typeface="Calibri" pitchFamily="34" charset="0"/>
                <a:cs typeface="Calibri" pitchFamily="34" charset="0"/>
              </a:rPr>
              <a:t>Human resources and training</a:t>
            </a:r>
            <a:endParaRPr lang="en-US" sz="3000" dirty="0">
              <a:latin typeface="Calibri" pitchFamily="34" charset="0"/>
              <a:cs typeface="Calibri" pitchFamily="34" charset="0"/>
            </a:endParaRPr>
          </a:p>
          <a:p>
            <a:pPr lvl="0"/>
            <a:r>
              <a:rPr lang="en-GB" sz="3000" dirty="0">
                <a:latin typeface="Calibri" pitchFamily="34" charset="0"/>
                <a:cs typeface="Calibri" pitchFamily="34" charset="0"/>
              </a:rPr>
              <a:t>Risk communication/Social Mobilisation/ Health promotion</a:t>
            </a:r>
            <a:endParaRPr lang="en-US" sz="3000" dirty="0">
              <a:latin typeface="Calibri" pitchFamily="34" charset="0"/>
              <a:cs typeface="Calibri" pitchFamily="34" charset="0"/>
            </a:endParaRPr>
          </a:p>
          <a:p>
            <a:pPr lvl="0"/>
            <a:r>
              <a:rPr lang="en-GB" sz="3000" dirty="0">
                <a:latin typeface="Calibri" pitchFamily="34" charset="0"/>
                <a:cs typeface="Calibri" pitchFamily="34" charset="0"/>
              </a:rPr>
              <a:t>Adverse events following immunisation (AEFI) and vaccine safety issues.</a:t>
            </a:r>
            <a:endParaRPr lang="en-US" sz="3000" dirty="0">
              <a:latin typeface="Calibri" pitchFamily="34" charset="0"/>
              <a:cs typeface="Calibri" pitchFamily="34" charset="0"/>
            </a:endParaRPr>
          </a:p>
          <a:p>
            <a:pPr lvl="0"/>
            <a:r>
              <a:rPr lang="en-GB" sz="3000" dirty="0">
                <a:latin typeface="Calibri" pitchFamily="34" charset="0"/>
                <a:cs typeface="Calibri" pitchFamily="34" charset="0"/>
              </a:rPr>
              <a:t>Monitoring and evaluation</a:t>
            </a:r>
            <a:r>
              <a:rPr lang="en-GB" sz="3000" dirty="0"/>
              <a:t>.</a:t>
            </a:r>
            <a:endParaRPr lang="en-US" sz="3000" dirty="0"/>
          </a:p>
          <a:p>
            <a:endParaRPr lang="en-US" sz="30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48135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5181600"/>
          </a:xfrm>
        </p:spPr>
        <p:txBody>
          <a:bodyPr>
            <a:normAutofit fontScale="92500" lnSpcReduction="20000"/>
          </a:bodyPr>
          <a:lstStyle/>
          <a:p>
            <a:endParaRPr lang="en-GB" sz="2800" dirty="0"/>
          </a:p>
          <a:p>
            <a:r>
              <a:rPr lang="en-GB" sz="2800" dirty="0"/>
              <a:t>This COVID-19 vaccine deployment plan outlined the processes and activities involved to assure safe delivery of vaccines and ancillary items to protect the vulnerable population during the current COVID 19 pandemic. </a:t>
            </a:r>
          </a:p>
          <a:p>
            <a:r>
              <a:rPr lang="en-GB" sz="2800" dirty="0"/>
              <a:t> It addressed vaccination strategies, management and organization, communication and information, human resources and security, public information, pandemic vaccine deployment operations (Supply Chain Processes) and collection of medical waste required to execute a thorough and high-quality vaccination campaign.</a:t>
            </a:r>
            <a:endParaRPr lang="en-US" sz="2800" dirty="0"/>
          </a:p>
          <a:p>
            <a:endParaRPr lang="en-US" sz="28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09985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r>
              <a:rPr lang="en-GB" sz="2400" dirty="0">
                <a:latin typeface="Calibri" pitchFamily="34" charset="0"/>
                <a:cs typeface="Calibri" pitchFamily="34" charset="0"/>
              </a:rPr>
              <a:t>Prioritisation for vaccination was based on published evidence highlighting those most at risk of getting COVID infection: Vaccination will target the following groups in order of priority</a:t>
            </a:r>
            <a:r>
              <a:rPr lang="en-GB" sz="2800" dirty="0">
                <a:latin typeface="Calibri" pitchFamily="34" charset="0"/>
                <a:cs typeface="Calibri" pitchFamily="34" charset="0"/>
              </a:rPr>
              <a:t>:</a:t>
            </a:r>
          </a:p>
          <a:p>
            <a:r>
              <a:rPr lang="en-GB" sz="2400" dirty="0">
                <a:latin typeface="Calibri" pitchFamily="34" charset="0"/>
                <a:cs typeface="Calibri" pitchFamily="34" charset="0"/>
              </a:rPr>
              <a:t>Health care workers </a:t>
            </a:r>
          </a:p>
          <a:p>
            <a:r>
              <a:rPr lang="en-GB" sz="2400" dirty="0">
                <a:latin typeface="Calibri" pitchFamily="34" charset="0"/>
                <a:cs typeface="Calibri" pitchFamily="34" charset="0"/>
              </a:rPr>
              <a:t>Frontline workers- e.g. Police officers, Public utilities workers, Armed forces, Port and Airport workers.</a:t>
            </a:r>
          </a:p>
          <a:p>
            <a:r>
              <a:rPr lang="en-GB" sz="2400" dirty="0">
                <a:latin typeface="Calibri" pitchFamily="34" charset="0"/>
                <a:cs typeface="Calibri" pitchFamily="34" charset="0"/>
              </a:rPr>
              <a:t>Key leaders and decision makers.</a:t>
            </a:r>
          </a:p>
          <a:p>
            <a:r>
              <a:rPr lang="en-GB" sz="2400" dirty="0">
                <a:latin typeface="Calibri" pitchFamily="34" charset="0"/>
                <a:cs typeface="Calibri" pitchFamily="34" charset="0"/>
              </a:rPr>
              <a:t>Persons above the age of 60 years.</a:t>
            </a:r>
          </a:p>
          <a:p>
            <a:r>
              <a:rPr lang="en-GB" sz="2400" dirty="0">
                <a:latin typeface="Calibri" pitchFamily="34" charset="0"/>
                <a:cs typeface="Calibri" pitchFamily="34" charset="0"/>
              </a:rPr>
              <a:t>Persons having comorbid conditions.</a:t>
            </a:r>
          </a:p>
          <a:p>
            <a:r>
              <a:rPr lang="en-GB" sz="2400" dirty="0">
                <a:latin typeface="Calibri" pitchFamily="34" charset="0"/>
                <a:cs typeface="Calibri" pitchFamily="34" charset="0"/>
              </a:rPr>
              <a:t>Persons above the age of 18 years.</a:t>
            </a:r>
          </a:p>
          <a:p>
            <a:endParaRPr lang="en-GB" sz="2400" dirty="0">
              <a:latin typeface="Calibri" pitchFamily="34" charset="0"/>
              <a:cs typeface="Calibri" pitchFamily="34" charset="0"/>
            </a:endParaRPr>
          </a:p>
          <a:p>
            <a:endParaRPr lang="en-GB" sz="2400" dirty="0"/>
          </a:p>
          <a:p>
            <a:endParaRPr lang="en-US" sz="2400" dirty="0"/>
          </a:p>
          <a:p>
            <a:endParaRPr lang="en-US" dirty="0"/>
          </a:p>
        </p:txBody>
      </p:sp>
      <p:sp>
        <p:nvSpPr>
          <p:cNvPr id="2" name="Title 1"/>
          <p:cNvSpPr>
            <a:spLocks noGrp="1"/>
          </p:cNvSpPr>
          <p:nvPr>
            <p:ph type="title"/>
          </p:nvPr>
        </p:nvSpPr>
        <p:spPr>
          <a:xfrm>
            <a:off x="457200" y="304800"/>
            <a:ext cx="8229600" cy="1143000"/>
          </a:xfrm>
        </p:spPr>
        <p:txBody>
          <a:bodyPr/>
          <a:lstStyle/>
          <a:p>
            <a:r>
              <a:rPr lang="en-US" dirty="0"/>
              <a:t>Vaccine deployment</a:t>
            </a:r>
          </a:p>
        </p:txBody>
      </p:sp>
    </p:spTree>
    <p:extLst>
      <p:ext uri="{BB962C8B-B14F-4D97-AF65-F5344CB8AC3E}">
        <p14:creationId xmlns:p14="http://schemas.microsoft.com/office/powerpoint/2010/main" val="2517269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normAutofit/>
          </a:bodyPr>
          <a:lstStyle/>
          <a:p>
            <a:r>
              <a:rPr lang="en-AU" sz="2400" dirty="0">
                <a:latin typeface="Calibri" pitchFamily="34" charset="0"/>
                <a:cs typeface="Calibri" pitchFamily="34" charset="0"/>
              </a:rPr>
              <a:t>The overall management Covid 19- 2021 vaccine deployment and subsequent campaign is going to be managed by the EPI unit under the direction of NTWG of the Ministry of health</a:t>
            </a:r>
          </a:p>
          <a:p>
            <a:r>
              <a:rPr lang="en-GB" sz="2400" dirty="0">
                <a:latin typeface="Calibri" pitchFamily="34" charset="0"/>
                <a:cs typeface="Calibri" pitchFamily="34" charset="0"/>
              </a:rPr>
              <a:t>The development of a communication strategy is being done in consultation with the COVID 19 vaccine introduction committee. (National technical working group)- SCR.50,000/-</a:t>
            </a:r>
            <a:endParaRPr lang="en-US" sz="2400" dirty="0">
              <a:latin typeface="Calibri" pitchFamily="34" charset="0"/>
              <a:cs typeface="Calibri" pitchFamily="34" charset="0"/>
            </a:endParaRPr>
          </a:p>
          <a:p>
            <a:r>
              <a:rPr lang="en-GB" sz="2400" dirty="0">
                <a:latin typeface="Calibri" pitchFamily="34" charset="0"/>
                <a:cs typeface="Calibri" pitchFamily="34" charset="0"/>
              </a:rPr>
              <a:t>A Vaccine Deployment Training/Planning Workshop was  held for all staff involved in the process before the commencement of the vaccination campaign</a:t>
            </a:r>
            <a:r>
              <a:rPr lang="en-GB" sz="2600" dirty="0">
                <a:latin typeface="Calibri" pitchFamily="34" charset="0"/>
                <a:cs typeface="Calibri" pitchFamily="34" charset="0"/>
              </a:rPr>
              <a:t>.SCR.15,000/-</a:t>
            </a:r>
          </a:p>
          <a:p>
            <a:r>
              <a:rPr lang="en-GB" sz="2600" dirty="0">
                <a:latin typeface="Calibri" pitchFamily="34" charset="0"/>
                <a:cs typeface="Calibri" pitchFamily="34" charset="0"/>
              </a:rPr>
              <a:t>Stationaries for internal printing- 400,000/-</a:t>
            </a:r>
            <a:endParaRPr lang="en-US" sz="2600" dirty="0">
              <a:latin typeface="Calibri" pitchFamily="34" charset="0"/>
              <a:cs typeface="Calibri" pitchFamily="34" charset="0"/>
            </a:endParaRPr>
          </a:p>
          <a:p>
            <a:r>
              <a:rPr lang="en-AU" sz="2400" b="1" dirty="0">
                <a:latin typeface="Calibri" pitchFamily="34" charset="0"/>
                <a:cs typeface="Calibri" pitchFamily="34" charset="0"/>
              </a:rPr>
              <a:t>Total Budget required- SCR. 465,000/-</a:t>
            </a:r>
          </a:p>
          <a:p>
            <a:endParaRPr lang="en-AU" sz="2800" b="1" dirty="0"/>
          </a:p>
          <a:p>
            <a:endParaRPr lang="en-US" dirty="0"/>
          </a:p>
          <a:p>
            <a:endParaRPr lang="en-US" dirty="0"/>
          </a:p>
        </p:txBody>
      </p:sp>
      <p:sp>
        <p:nvSpPr>
          <p:cNvPr id="2" name="Title 1"/>
          <p:cNvSpPr>
            <a:spLocks noGrp="1"/>
          </p:cNvSpPr>
          <p:nvPr>
            <p:ph type="title"/>
          </p:nvPr>
        </p:nvSpPr>
        <p:spPr/>
        <p:txBody>
          <a:bodyPr>
            <a:normAutofit/>
          </a:bodyPr>
          <a:lstStyle/>
          <a:p>
            <a:pPr lvl="0"/>
            <a:r>
              <a:rPr lang="en-AU" sz="3200" b="1" dirty="0"/>
              <a:t>Management and Organisation. </a:t>
            </a:r>
            <a:br>
              <a:rPr lang="en-US" sz="3200" b="1" dirty="0"/>
            </a:br>
            <a:endParaRPr lang="en-US" sz="3200" dirty="0"/>
          </a:p>
        </p:txBody>
      </p:sp>
      <p:sp>
        <p:nvSpPr>
          <p:cNvPr id="5" name="Rectangle 1"/>
          <p:cNvSpPr>
            <a:spLocks noChangeArrowheads="1"/>
          </p:cNvSpPr>
          <p:nvPr/>
        </p:nvSpPr>
        <p:spPr bwMode="auto">
          <a:xfrm>
            <a:off x="381000" y="4038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95979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953000"/>
          </a:xfrm>
        </p:spPr>
        <p:txBody>
          <a:bodyPr>
            <a:noAutofit/>
          </a:bodyPr>
          <a:lstStyle/>
          <a:p>
            <a:r>
              <a:rPr lang="en-AU" sz="2400" dirty="0">
                <a:latin typeface="Calibri" pitchFamily="34" charset="0"/>
                <a:cs typeface="Calibri" pitchFamily="34" charset="0"/>
              </a:rPr>
              <a:t>During any major immunisation campaign communication and information management is critical to the success of the campaign.  Sharing the accurate information about the vaccine, target groups, adverse events following immunization, vaccine arrival details and cold chain requirements is essential.</a:t>
            </a:r>
            <a:endParaRPr lang="en-US" sz="2400" dirty="0">
              <a:latin typeface="Calibri" pitchFamily="34" charset="0"/>
              <a:cs typeface="Calibri" pitchFamily="34" charset="0"/>
            </a:endParaRPr>
          </a:p>
          <a:p>
            <a:r>
              <a:rPr lang="en-AU" sz="2400" dirty="0">
                <a:latin typeface="Calibri" pitchFamily="34" charset="0"/>
                <a:cs typeface="Calibri" pitchFamily="34" charset="0"/>
              </a:rPr>
              <a:t>In our health care setting, mobile phones, Intranet, Internet and land lines are the preferred form of the communication</a:t>
            </a:r>
            <a:endParaRPr lang="en-US" sz="2400" dirty="0">
              <a:latin typeface="Calibri" pitchFamily="34" charset="0"/>
              <a:cs typeface="Calibri" pitchFamily="34" charset="0"/>
            </a:endParaRPr>
          </a:p>
          <a:p>
            <a:endParaRPr lang="en-AU" sz="2400" dirty="0">
              <a:latin typeface="Calibri" pitchFamily="34" charset="0"/>
              <a:cs typeface="Calibri" pitchFamily="34" charset="0"/>
            </a:endParaRPr>
          </a:p>
          <a:p>
            <a:r>
              <a:rPr lang="en-AU" sz="2400" dirty="0">
                <a:latin typeface="Calibri" pitchFamily="34" charset="0"/>
                <a:cs typeface="Calibri" pitchFamily="34" charset="0"/>
              </a:rPr>
              <a:t>A brief information sheet for all health professionals covering all aspects of the Covid 19 vaccine cold chain requirement is essential to ensure that the standardised information is available amongst health care workers at any given time.  </a:t>
            </a:r>
            <a:endParaRPr lang="en-US" sz="2400" dirty="0">
              <a:latin typeface="Calibri" pitchFamily="34" charset="0"/>
              <a:cs typeface="Calibri" pitchFamily="34" charset="0"/>
            </a:endParaRPr>
          </a:p>
          <a:p>
            <a:endParaRPr lang="en-US" sz="2400" dirty="0">
              <a:latin typeface="Calibri" pitchFamily="34" charset="0"/>
              <a:cs typeface="Calibri" pitchFamily="34" charset="0"/>
            </a:endParaRPr>
          </a:p>
        </p:txBody>
      </p:sp>
      <p:sp>
        <p:nvSpPr>
          <p:cNvPr id="2" name="Title 1"/>
          <p:cNvSpPr>
            <a:spLocks noGrp="1"/>
          </p:cNvSpPr>
          <p:nvPr>
            <p:ph type="title"/>
          </p:nvPr>
        </p:nvSpPr>
        <p:spPr>
          <a:xfrm>
            <a:off x="457200" y="274638"/>
            <a:ext cx="8229600" cy="563562"/>
          </a:xfrm>
        </p:spPr>
        <p:txBody>
          <a:bodyPr>
            <a:normAutofit fontScale="90000"/>
          </a:bodyPr>
          <a:lstStyle/>
          <a:p>
            <a:pPr lvl="0"/>
            <a:br>
              <a:rPr lang="en-AU" sz="3200" b="1" dirty="0"/>
            </a:br>
            <a:br>
              <a:rPr lang="en-AU" sz="3200" dirty="0"/>
            </a:br>
            <a:br>
              <a:rPr lang="en-AU" sz="3200" dirty="0"/>
            </a:br>
            <a:r>
              <a:rPr lang="en-AU" sz="3200" b="1" dirty="0"/>
              <a:t>Communication and Public Information</a:t>
            </a:r>
            <a:br>
              <a:rPr lang="en-US" sz="3200" b="1" dirty="0"/>
            </a:br>
            <a:br>
              <a:rPr lang="en-US" sz="3200" b="1" dirty="0"/>
            </a:br>
            <a:br>
              <a:rPr lang="en-US" sz="3200" dirty="0"/>
            </a:br>
            <a:endParaRPr lang="en-US" sz="3200" dirty="0"/>
          </a:p>
        </p:txBody>
      </p:sp>
    </p:spTree>
    <p:extLst>
      <p:ext uri="{BB962C8B-B14F-4D97-AF65-F5344CB8AC3E}">
        <p14:creationId xmlns:p14="http://schemas.microsoft.com/office/powerpoint/2010/main" val="2054998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552</TotalTime>
  <Words>1574</Words>
  <Application>Microsoft Office PowerPoint</Application>
  <PresentationFormat>On-screen Show (4:3)</PresentationFormat>
  <Paragraphs>111</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Lucida Sans Unicode</vt:lpstr>
      <vt:lpstr>Verdana</vt:lpstr>
      <vt:lpstr>Wingdings 2</vt:lpstr>
      <vt:lpstr>Wingdings 3</vt:lpstr>
      <vt:lpstr>Concourse</vt:lpstr>
      <vt:lpstr>Costing the Covid 19 vaccination programme in the Ministry of Health Seychelles.</vt:lpstr>
      <vt:lpstr>Background Information</vt:lpstr>
      <vt:lpstr>Vaccine Policy Decisions </vt:lpstr>
      <vt:lpstr>Development of Covid 19 vaccination deployment plan</vt:lpstr>
      <vt:lpstr>PowerPoint Presentation</vt:lpstr>
      <vt:lpstr>PowerPoint Presentation</vt:lpstr>
      <vt:lpstr>Vaccine deployment</vt:lpstr>
      <vt:lpstr>Management and Organisation.  </vt:lpstr>
      <vt:lpstr>   Communication and Public Information   </vt:lpstr>
      <vt:lpstr>Continued</vt:lpstr>
      <vt:lpstr>Human resources for campaign</vt:lpstr>
      <vt:lpstr>  Logistics for Vaccination campaign.   </vt:lpstr>
      <vt:lpstr>  Supply chain and cold chain management   </vt:lpstr>
      <vt:lpstr> Adverse events following immunisation and vaccine safety.   </vt:lpstr>
      <vt:lpstr> Collection of medical waste resulting from the COVID 19 vaccine vaccination campaign  </vt:lpstr>
      <vt:lpstr>Monitoring and Evaluation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Costing the Covid 19 vaccination programme in the Ministry of Health</dc:title>
  <dc:creator>Shobha Hajarnis</dc:creator>
  <cp:lastModifiedBy>Priya Beegun</cp:lastModifiedBy>
  <cp:revision>51</cp:revision>
  <dcterms:created xsi:type="dcterms:W3CDTF">2021-03-25T04:23:53Z</dcterms:created>
  <dcterms:modified xsi:type="dcterms:W3CDTF">2021-04-11T13:24:27Z</dcterms:modified>
</cp:coreProperties>
</file>