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63" r:id="rId19"/>
  </p:sldIdLst>
  <p:sldSz cx="9144000" cy="6858000" type="screen4x3"/>
  <p:notesSz cx="6858000" cy="952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9AE80E9-59A1-4CFE-9F6F-6AFB609075F5}" type="datetimeFigureOut">
              <a:rPr lang="en-US" smtClean="0"/>
              <a:t>4/11/2021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107B26-AE5C-4D6F-9D62-BADE9F907B6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07B26-AE5C-4D6F-9D62-BADE9F907B62}"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07B26-AE5C-4D6F-9D62-BADE9F907B62}"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107B26-AE5C-4D6F-9D62-BADE9F907B6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107B26-AE5C-4D6F-9D62-BADE9F907B62}"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E80E9-59A1-4CFE-9F6F-6AFB609075F5}" type="datetimeFigureOut">
              <a:rPr lang="en-US" smtClean="0"/>
              <a:t>4/11/2021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107B26-AE5C-4D6F-9D62-BADE9F907B6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9AE80E9-59A1-4CFE-9F6F-6AFB609075F5}" type="datetimeFigureOut">
              <a:rPr lang="en-US" smtClean="0"/>
              <a:t>4/11/2021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07B26-AE5C-4D6F-9D62-BADE9F907B6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9AE80E9-59A1-4CFE-9F6F-6AFB609075F5}" type="datetimeFigureOut">
              <a:rPr lang="en-US" smtClean="0"/>
              <a:t>4/11/2021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107B26-AE5C-4D6F-9D62-BADE9F907B62}"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9AE80E9-59A1-4CFE-9F6F-6AFB609075F5}" type="datetimeFigureOut">
              <a:rPr lang="en-US" smtClean="0"/>
              <a:t>4/11/2021</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107B26-AE5C-4D6F-9D62-BADE9F907B6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fontScale="90000"/>
          </a:bodyPr>
          <a:lstStyle/>
          <a:p>
            <a:r>
              <a:rPr lang="fr-FR" dirty="0"/>
              <a:t>Évaluation des coûts du programme de vaccination anti-COVID-19 au sein du ministère de la Santé</a:t>
            </a:r>
            <a:br>
              <a:rPr lang="fr-FR" dirty="0"/>
            </a:br>
            <a:r>
              <a:rPr lang="fr-FR" dirty="0"/>
              <a:t>des Seychelles</a:t>
            </a:r>
            <a:r>
              <a:rPr lang="en-US" dirty="0"/>
              <a:t>.</a:t>
            </a:r>
          </a:p>
        </p:txBody>
      </p:sp>
      <p:sp>
        <p:nvSpPr>
          <p:cNvPr id="3" name="Subtitle 2"/>
          <p:cNvSpPr>
            <a:spLocks noGrp="1"/>
          </p:cNvSpPr>
          <p:nvPr>
            <p:ph type="subTitle" idx="1"/>
          </p:nvPr>
        </p:nvSpPr>
        <p:spPr>
          <a:xfrm>
            <a:off x="685800" y="3809999"/>
            <a:ext cx="7772400" cy="1001311"/>
          </a:xfrm>
        </p:spPr>
        <p:txBody>
          <a:bodyPr>
            <a:normAutofit fontScale="55000" lnSpcReduction="20000"/>
          </a:bodyPr>
          <a:lstStyle/>
          <a:p>
            <a:r>
              <a:rPr lang="gsw-FR">
                <a:solidFill>
                  <a:schemeClr val="tx1"/>
                </a:solidFill>
              </a:rPr>
              <a:t>D</a:t>
            </a:r>
            <a:r>
              <a:rPr lang="gsw-FR" baseline="30000">
                <a:solidFill>
                  <a:schemeClr val="tx1"/>
                </a:solidFill>
              </a:rPr>
              <a:t>r</a:t>
            </a:r>
            <a:r>
              <a:rPr lang="gsw-FR">
                <a:solidFill>
                  <a:schemeClr val="tx1"/>
                </a:solidFill>
              </a:rPr>
              <a:t>. Shobha Hajarnis.</a:t>
            </a:r>
          </a:p>
          <a:p>
            <a:r>
              <a:rPr lang="gsw-FR">
                <a:solidFill>
                  <a:schemeClr val="tx1"/>
                </a:solidFill>
              </a:rPr>
              <a:t>Consultante</a:t>
            </a:r>
          </a:p>
          <a:p>
            <a:r>
              <a:rPr lang="gsw-FR">
                <a:solidFill>
                  <a:schemeClr val="tx1"/>
                </a:solidFill>
              </a:rPr>
              <a:t>Secrétariat du Ministère de la Santé
</a:t>
            </a:r>
          </a:p>
        </p:txBody>
      </p:sp>
    </p:spTree>
    <p:extLst>
      <p:ext uri="{BB962C8B-B14F-4D97-AF65-F5344CB8AC3E}">
        <p14:creationId xmlns:p14="http://schemas.microsoft.com/office/powerpoint/2010/main" val="2520015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525963"/>
          </a:xfrm>
        </p:spPr>
        <p:txBody>
          <a:bodyPr>
            <a:normAutofit fontScale="85000" lnSpcReduction="10000"/>
          </a:bodyPr>
          <a:lstStyle/>
          <a:p>
            <a:r>
              <a:rPr lang="fr-FR" sz="3000" dirty="0">
                <a:latin typeface="Calibri" pitchFamily="34" charset="0"/>
                <a:cs typeface="Calibri" pitchFamily="34" charset="0"/>
              </a:rPr>
              <a:t>La sensibilisation et l’information du public sont la clé du succès de toute campagne de santé publique.  Il est indispensable d’informer le public de la disponibilité du vaccin, des groupes cibles de la population à vacciner en priorité, des manifestations post-vaccinales indésirables, etc.</a:t>
            </a:r>
            <a:r>
              <a:rPr lang="en-AU" sz="3000" dirty="0">
                <a:latin typeface="Calibri" pitchFamily="34" charset="0"/>
                <a:cs typeface="Calibri" pitchFamily="34" charset="0"/>
              </a:rPr>
              <a:t> </a:t>
            </a:r>
            <a:endParaRPr lang="en-US" sz="3000" dirty="0">
              <a:latin typeface="Calibri" pitchFamily="34" charset="0"/>
              <a:cs typeface="Calibri" pitchFamily="34" charset="0"/>
            </a:endParaRPr>
          </a:p>
          <a:p>
            <a:r>
              <a:rPr lang="fr-FR" sz="3000" dirty="0">
                <a:latin typeface="Calibri" pitchFamily="34" charset="0"/>
                <a:cs typeface="Calibri" pitchFamily="34" charset="0"/>
              </a:rPr>
              <a:t>Outre cette démarche, un financement est nécessaire pour une vaste campagne de sensibilisation du public, par le biais de la télévision, de la radio et de la presse écrite, qui durera 4 semaines au total, pendant la campagne de vaccination.</a:t>
            </a:r>
            <a:r>
              <a:rPr lang="en-AU" sz="3000" dirty="0">
                <a:latin typeface="Calibri" pitchFamily="34" charset="0"/>
                <a:cs typeface="Calibri" pitchFamily="34" charset="0"/>
              </a:rPr>
              <a:t> </a:t>
            </a:r>
            <a:endParaRPr lang="en-US" sz="3000" dirty="0">
              <a:latin typeface="Calibri" pitchFamily="34" charset="0"/>
              <a:cs typeface="Calibri" pitchFamily="34" charset="0"/>
            </a:endParaRPr>
          </a:p>
          <a:p>
            <a:r>
              <a:rPr lang="en-AU" sz="3000" dirty="0">
                <a:latin typeface="Calibri" pitchFamily="34" charset="0"/>
                <a:cs typeface="Calibri" pitchFamily="34" charset="0"/>
              </a:rPr>
              <a:t> </a:t>
            </a:r>
            <a:r>
              <a:rPr lang="fr-FR" sz="3000" b="1" dirty="0">
                <a:latin typeface="Calibri" pitchFamily="34" charset="0"/>
                <a:cs typeface="Calibri" pitchFamily="34" charset="0"/>
              </a:rPr>
              <a:t>Le financement total requis est de 800 000 SCR.</a:t>
            </a:r>
            <a:r>
              <a:rPr lang="en-AU" sz="3000" b="1" dirty="0">
                <a:latin typeface="Calibri" pitchFamily="34" charset="0"/>
                <a:cs typeface="Calibri" pitchFamily="34" charset="0"/>
              </a:rPr>
              <a:t>/-</a:t>
            </a:r>
            <a:endParaRPr lang="en-US" sz="3000" b="1" dirty="0">
              <a:latin typeface="Calibri" pitchFamily="34" charset="0"/>
              <a:cs typeface="Calibri" pitchFamily="34" charset="0"/>
            </a:endParaRPr>
          </a:p>
          <a:p>
            <a:endParaRPr lang="en-US" b="1" dirty="0">
              <a:latin typeface="Calibri" pitchFamily="34" charset="0"/>
              <a:cs typeface="Calibri" pitchFamily="34" charset="0"/>
            </a:endParaRPr>
          </a:p>
        </p:txBody>
      </p:sp>
      <p:sp>
        <p:nvSpPr>
          <p:cNvPr id="2" name="Title 1"/>
          <p:cNvSpPr>
            <a:spLocks noGrp="1"/>
          </p:cNvSpPr>
          <p:nvPr>
            <p:ph type="title"/>
          </p:nvPr>
        </p:nvSpPr>
        <p:spPr>
          <a:xfrm>
            <a:off x="457200" y="274638"/>
            <a:ext cx="8229600" cy="715962"/>
          </a:xfrm>
        </p:spPr>
        <p:txBody>
          <a:bodyPr>
            <a:normAutofit/>
          </a:bodyPr>
          <a:lstStyle/>
          <a:p>
            <a:r>
              <a:rPr lang="en-US" sz="3600" dirty="0"/>
              <a:t>Suite…</a:t>
            </a:r>
          </a:p>
        </p:txBody>
      </p:sp>
    </p:spTree>
    <p:extLst>
      <p:ext uri="{BB962C8B-B14F-4D97-AF65-F5344CB8AC3E}">
        <p14:creationId xmlns:p14="http://schemas.microsoft.com/office/powerpoint/2010/main" val="1674959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1659"/>
            <a:ext cx="8458200" cy="5111941"/>
          </a:xfrm>
        </p:spPr>
        <p:txBody>
          <a:bodyPr>
            <a:normAutofit fontScale="92500" lnSpcReduction="20000"/>
          </a:bodyPr>
          <a:lstStyle/>
          <a:p>
            <a:r>
              <a:rPr lang="fr-FR" sz="2600" dirty="0">
                <a:latin typeface="Calibri" pitchFamily="34" charset="0"/>
                <a:cs typeface="Calibri" pitchFamily="34" charset="0"/>
              </a:rPr>
              <a:t>Toutes les infirmières impliquées dans la campagne de vaccination avaient suivi la formation avant de commencer la campagne… 1. Ces infirmières sont également responsables de la communication de données, des MAPI et d’autres préoccupations sur le terrain</a:t>
            </a:r>
            <a:r>
              <a:rPr lang="en-GB" sz="2600" dirty="0">
                <a:latin typeface="Calibri" pitchFamily="34" charset="0"/>
                <a:cs typeface="Calibri" pitchFamily="34" charset="0"/>
              </a:rPr>
              <a:t>. </a:t>
            </a:r>
            <a:endParaRPr lang="en-US" sz="2600" dirty="0">
              <a:latin typeface="Calibri" pitchFamily="34" charset="0"/>
              <a:cs typeface="Calibri" pitchFamily="34" charset="0"/>
            </a:endParaRPr>
          </a:p>
          <a:p>
            <a:r>
              <a:rPr lang="fr-FR" sz="2600" dirty="0">
                <a:latin typeface="Calibri" pitchFamily="34" charset="0"/>
                <a:cs typeface="Calibri" pitchFamily="34" charset="0"/>
              </a:rPr>
              <a:t>Huit équipes de vaccination sont déployées pour la campagne : sept pour Mahé et une équipe pour Praslin et La Digue. Chaque équipe a un médecin dédié, qui reste sur place pendant la vaccination.   102 infirmières et professionnels paramédicaux et huit médecins composent les équipes de vaccination.  La campagne de vaccination devrait se dérouler sur 6 mois</a:t>
            </a:r>
            <a:r>
              <a:rPr lang="en-GB" sz="2600" dirty="0">
                <a:latin typeface="Calibri" pitchFamily="34" charset="0"/>
                <a:cs typeface="Calibri" pitchFamily="34" charset="0"/>
              </a:rPr>
              <a:t>.</a:t>
            </a:r>
            <a:endParaRPr lang="en-US" sz="2600" dirty="0">
              <a:latin typeface="Calibri" pitchFamily="34" charset="0"/>
              <a:cs typeface="Calibri" pitchFamily="34" charset="0"/>
            </a:endParaRPr>
          </a:p>
          <a:p>
            <a:r>
              <a:rPr lang="fr-FR" sz="2600" b="1" dirty="0">
                <a:latin typeface="Calibri" pitchFamily="34" charset="0"/>
                <a:cs typeface="Calibri" pitchFamily="34" charset="0"/>
              </a:rPr>
              <a:t>Budget total requis : 22 000 000 SCR/- (comprend les rémunérations, les indemnités journalières et les frais de déplacement ainsi que les salaires des professionnels de la santé dédiés aux activités de la Campagne</a:t>
            </a:r>
            <a:r>
              <a:rPr lang="en-US" sz="2600" b="1" dirty="0">
                <a:latin typeface="Calibri" pitchFamily="34" charset="0"/>
                <a:cs typeface="Calibri" pitchFamily="34" charset="0"/>
              </a:rPr>
              <a:t>).</a:t>
            </a:r>
            <a:endParaRPr lang="en-GB" sz="2600" b="1" dirty="0">
              <a:latin typeface="Calibri" pitchFamily="34" charset="0"/>
              <a:cs typeface="Calibri" pitchFamily="34" charset="0"/>
            </a:endParaRPr>
          </a:p>
        </p:txBody>
      </p:sp>
      <p:sp>
        <p:nvSpPr>
          <p:cNvPr id="2" name="Title 1"/>
          <p:cNvSpPr>
            <a:spLocks noGrp="1"/>
          </p:cNvSpPr>
          <p:nvPr>
            <p:ph type="title"/>
          </p:nvPr>
        </p:nvSpPr>
        <p:spPr>
          <a:xfrm>
            <a:off x="457200" y="115697"/>
            <a:ext cx="8229600" cy="715962"/>
          </a:xfrm>
        </p:spPr>
        <p:txBody>
          <a:bodyPr>
            <a:normAutofit/>
          </a:bodyPr>
          <a:lstStyle/>
          <a:p>
            <a:pPr lvl="0"/>
            <a:r>
              <a:rPr lang="fr-FR" sz="3200" dirty="0"/>
              <a:t>Ressources humaines pour la campagne</a:t>
            </a:r>
            <a:endParaRPr lang="en-US" sz="3200" dirty="0"/>
          </a:p>
        </p:txBody>
      </p:sp>
    </p:spTree>
    <p:extLst>
      <p:ext uri="{BB962C8B-B14F-4D97-AF65-F5344CB8AC3E}">
        <p14:creationId xmlns:p14="http://schemas.microsoft.com/office/powerpoint/2010/main" val="636694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534400" cy="4754563"/>
          </a:xfrm>
        </p:spPr>
        <p:txBody>
          <a:bodyPr>
            <a:normAutofit fontScale="92500" lnSpcReduction="10000"/>
          </a:bodyPr>
          <a:lstStyle/>
          <a:p>
            <a:r>
              <a:rPr lang="gsw-FR" sz="2400">
                <a:latin typeface="Calibri" pitchFamily="34" charset="0"/>
                <a:cs typeface="Calibri" pitchFamily="34" charset="0"/>
              </a:rPr>
              <a:t>Le système national de gestion des stocks de vaccins est bien développé pour le programme de vaccination systématique des enfants. La campagne de vaccination contre la COVID-19 utilisera le système existant.   </a:t>
            </a:r>
          </a:p>
          <a:p>
            <a:r>
              <a:rPr lang="gsw-FR" sz="2400">
                <a:latin typeface="Calibri" pitchFamily="34" charset="0"/>
                <a:cs typeface="Calibri" pitchFamily="34" charset="0"/>
              </a:rPr>
              <a:t>Le suivi de la distribution du stock des vaccins sera effectué au moyen de registres de stock de vaccins qui peuvent identifier l’emplacement des lots de vaccins.</a:t>
            </a:r>
          </a:p>
          <a:p>
            <a:r>
              <a:rPr lang="gsw-FR" sz="2400">
                <a:latin typeface="Calibri" pitchFamily="34" charset="0"/>
                <a:cs typeface="Calibri" pitchFamily="34" charset="0"/>
              </a:rPr>
              <a:t>Il est indispensable de disposer de l’équipement nécessaire pour vacciner la population cible et de la chaîne du froid utilisée pour conserver les vaccins. L’équipement de transport et d’entreposage des vaccins sous toutes ses formes doit être acheté et déployé, partout où il est nécessaire.</a:t>
            </a:r>
          </a:p>
          <a:p>
            <a:r>
              <a:rPr lang="gsw-FR" sz="2400" b="1">
                <a:latin typeface="Calibri" pitchFamily="34" charset="0"/>
                <a:cs typeface="Calibri" pitchFamily="34" charset="0"/>
              </a:rPr>
              <a:t>Budget total requis : 750 000 SCR/- </a:t>
            </a:r>
            <a:r>
              <a:rPr lang="gsw-FR" sz="2400">
                <a:latin typeface="Calibri" pitchFamily="34" charset="0"/>
                <a:cs typeface="Calibri" pitchFamily="34" charset="0"/>
              </a:rPr>
              <a:t>(comprend, le conteneur réfrigéré, le carburant pour le transport).</a:t>
            </a:r>
          </a:p>
        </p:txBody>
      </p:sp>
      <p:sp>
        <p:nvSpPr>
          <p:cNvPr id="2" name="Title 1"/>
          <p:cNvSpPr>
            <a:spLocks noGrp="1"/>
          </p:cNvSpPr>
          <p:nvPr>
            <p:ph type="title"/>
          </p:nvPr>
        </p:nvSpPr>
        <p:spPr>
          <a:xfrm>
            <a:off x="152400" y="274638"/>
            <a:ext cx="8534400" cy="715962"/>
          </a:xfrm>
        </p:spPr>
        <p:txBody>
          <a:bodyPr>
            <a:noAutofit/>
          </a:bodyPr>
          <a:lstStyle/>
          <a:p>
            <a:pPr lvl="1" algn="ctr"/>
            <a:br>
              <a:rPr lang="en-GB" sz="3200" dirty="0">
                <a:latin typeface="+mn-lt"/>
              </a:rPr>
            </a:br>
            <a:br>
              <a:rPr lang="en-GB" sz="3200" dirty="0">
                <a:latin typeface="+mn-lt"/>
              </a:rPr>
            </a:br>
            <a:r>
              <a:rPr lang="fr-FR" sz="3200" b="1" dirty="0">
                <a:latin typeface="+mn-lt"/>
              </a:rPr>
              <a:t>Campagne logistique pour la vaccination</a:t>
            </a:r>
            <a:br>
              <a:rPr lang="en-US" sz="3200" b="1" dirty="0">
                <a:latin typeface="+mn-lt"/>
              </a:rPr>
            </a:br>
            <a:r>
              <a:rPr lang="en-GB" sz="3200" b="1" dirty="0">
                <a:latin typeface="+mn-lt"/>
              </a:rPr>
              <a:t> </a:t>
            </a:r>
            <a:br>
              <a:rPr lang="en-US" sz="3200" b="1" dirty="0">
                <a:latin typeface="+mn-lt"/>
              </a:rPr>
            </a:br>
            <a:endParaRPr lang="en-US" sz="3200" b="1" dirty="0">
              <a:latin typeface="+mn-lt"/>
            </a:endParaRPr>
          </a:p>
        </p:txBody>
      </p:sp>
    </p:spTree>
    <p:extLst>
      <p:ext uri="{BB962C8B-B14F-4D97-AF65-F5344CB8AC3E}">
        <p14:creationId xmlns:p14="http://schemas.microsoft.com/office/powerpoint/2010/main" val="2114724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648200"/>
          </a:xfrm>
        </p:spPr>
        <p:txBody>
          <a:bodyPr>
            <a:normAutofit fontScale="92500" lnSpcReduction="10000"/>
          </a:bodyPr>
          <a:lstStyle/>
          <a:p>
            <a:r>
              <a:rPr lang="gsw-FR" sz="2800">
                <a:latin typeface="Calibri" pitchFamily="34" charset="0"/>
                <a:cs typeface="Calibri" pitchFamily="34" charset="0"/>
              </a:rPr>
              <a:t>La capacité de la chaîne du froid doit être augmentée afin de stocker le vaccin contre la COVID-19.  </a:t>
            </a:r>
          </a:p>
          <a:p>
            <a:r>
              <a:rPr lang="gsw-FR" sz="2800">
                <a:latin typeface="Calibri" pitchFamily="34" charset="0"/>
                <a:cs typeface="Calibri" pitchFamily="34" charset="0"/>
              </a:rPr>
              <a:t>Des transporteurs de vaccins, des thermomètres et des étiquettes de congélation ainsi que des boîtes de sécurité et des réfrigérateurs à vaccins sont achetés avant l’arrivée des vaccins. </a:t>
            </a:r>
          </a:p>
          <a:p>
            <a:r>
              <a:rPr lang="gsw-FR" sz="2800">
                <a:latin typeface="Calibri" pitchFamily="34" charset="0"/>
                <a:cs typeface="Calibri" pitchFamily="34" charset="0"/>
              </a:rPr>
              <a:t>S’agissant des vaccins qui ne sont pas expédiés sous forme de seringues préremplies, il est nécessaire également d’avoir des seringues autobloquantes.</a:t>
            </a:r>
          </a:p>
          <a:p>
            <a:r>
              <a:rPr lang="gsw-FR" sz="2800">
                <a:latin typeface="Calibri" pitchFamily="34" charset="0"/>
                <a:cs typeface="Calibri" pitchFamily="34" charset="0"/>
              </a:rPr>
              <a:t> </a:t>
            </a:r>
            <a:r>
              <a:rPr lang="gsw-FR" sz="2800" b="1">
                <a:latin typeface="Calibri" pitchFamily="34" charset="0"/>
                <a:cs typeface="Calibri" pitchFamily="34" charset="0"/>
              </a:rPr>
              <a:t>Budget total requis : 420 000 SCR/- </a:t>
            </a:r>
            <a:r>
              <a:rPr lang="gsw-FR" sz="2800">
                <a:latin typeface="Calibri" pitchFamily="34" charset="0"/>
                <a:cs typeface="Calibri" pitchFamily="34" charset="0"/>
              </a:rPr>
              <a:t>(comprend les réfrigérateurs de vaccins, les boîtes de sécurité, les seringues autobloquantes et les thermomètres</a:t>
            </a:r>
            <a:r>
              <a:rPr lang="gsw-FR" sz="2400">
                <a:latin typeface="Calibri" pitchFamily="34" charset="0"/>
                <a:cs typeface="Calibri" pitchFamily="34" charset="0"/>
              </a:rPr>
              <a:t>).</a:t>
            </a:r>
          </a:p>
        </p:txBody>
      </p:sp>
      <p:sp>
        <p:nvSpPr>
          <p:cNvPr id="2" name="Title 1"/>
          <p:cNvSpPr>
            <a:spLocks noGrp="1"/>
          </p:cNvSpPr>
          <p:nvPr>
            <p:ph type="title"/>
          </p:nvPr>
        </p:nvSpPr>
        <p:spPr>
          <a:xfrm>
            <a:off x="457200" y="19050"/>
            <a:ext cx="8229600" cy="1143000"/>
          </a:xfrm>
        </p:spPr>
        <p:txBody>
          <a:bodyPr>
            <a:noAutofit/>
          </a:bodyPr>
          <a:lstStyle/>
          <a:p>
            <a:pPr lvl="1" algn="ctr"/>
            <a:br>
              <a:rPr lang="en-GB" sz="3200" b="1" dirty="0"/>
            </a:br>
            <a:br>
              <a:rPr lang="en-GB" sz="3200" b="1" dirty="0"/>
            </a:br>
            <a:r>
              <a:rPr lang="fr-FR" sz="2800" b="1" dirty="0"/>
              <a:t>Gestion de la chaîne d’approvisionnement et de la chaîne du froid</a:t>
            </a:r>
            <a:br>
              <a:rPr lang="en-US" sz="3200" b="1" dirty="0"/>
            </a:br>
            <a:r>
              <a:rPr lang="en-GB" sz="3200" dirty="0"/>
              <a:t> </a:t>
            </a:r>
            <a:br>
              <a:rPr lang="en-US" sz="3200" dirty="0"/>
            </a:br>
            <a:endParaRPr lang="en-US" sz="3200" dirty="0"/>
          </a:p>
        </p:txBody>
      </p:sp>
    </p:spTree>
    <p:extLst>
      <p:ext uri="{BB962C8B-B14F-4D97-AF65-F5344CB8AC3E}">
        <p14:creationId xmlns:p14="http://schemas.microsoft.com/office/powerpoint/2010/main" val="414550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66018"/>
            <a:ext cx="8458200" cy="4525963"/>
          </a:xfrm>
        </p:spPr>
        <p:txBody>
          <a:bodyPr>
            <a:normAutofit fontScale="92500" lnSpcReduction="20000"/>
          </a:bodyPr>
          <a:lstStyle/>
          <a:p>
            <a:r>
              <a:rPr lang="gsw-FR" sz="2800" dirty="0">
                <a:latin typeface="Calibri" pitchFamily="34" charset="0"/>
                <a:cs typeface="Calibri" pitchFamily="34" charset="0"/>
              </a:rPr>
              <a:t>Les Seychelles disposent d’un système de suivi efficace des manifestations post-vaccinales indésirables (MAPI) dans le cadre de la vaccination systématique.</a:t>
            </a:r>
          </a:p>
          <a:p>
            <a:r>
              <a:rPr lang="gsw-FR" sz="2800" dirty="0">
                <a:latin typeface="Calibri" pitchFamily="34" charset="0"/>
                <a:cs typeface="Calibri" pitchFamily="34" charset="0"/>
              </a:rPr>
              <a:t>Toutes les MAPI soupçonnées par un médecin ou une infirmière pendant la campagne de vaccination contre la COVID-19 sont notifiées au responsable du programme PIE et font l’objet d’une enquête par le comité MAPI s’il y a lieu.</a:t>
            </a:r>
          </a:p>
          <a:p>
            <a:r>
              <a:rPr lang="gsw-FR" sz="2800" dirty="0">
                <a:latin typeface="Calibri" pitchFamily="34" charset="0"/>
                <a:cs typeface="Calibri" pitchFamily="34" charset="0"/>
              </a:rPr>
              <a:t>Tous les membres du comité MAPI sont formés aux  MAPI causée par le vaccin anti-COVID-19.</a:t>
            </a:r>
          </a:p>
          <a:p>
            <a:r>
              <a:rPr lang="gsw-FR" sz="2800" b="1" dirty="0">
                <a:latin typeface="Calibri" pitchFamily="34" charset="0"/>
                <a:cs typeface="Calibri" pitchFamily="34" charset="0"/>
              </a:rPr>
              <a:t>Budget total requis : 23 000 SCR/- </a:t>
            </a:r>
            <a:r>
              <a:rPr lang="gsw-FR" sz="2800" dirty="0">
                <a:latin typeface="Calibri" pitchFamily="34" charset="0"/>
                <a:cs typeface="Calibri" pitchFamily="34" charset="0"/>
              </a:rPr>
              <a:t>(</a:t>
            </a:r>
            <a:r>
              <a:rPr lang="gsw-FR" sz="2600" dirty="0">
                <a:latin typeface="Calibri" pitchFamily="34" charset="0"/>
                <a:cs typeface="Calibri" pitchFamily="34" charset="0"/>
              </a:rPr>
              <a:t>Les membres du comité MAPI doivent effectuer des visites de surveillance dans divers établissements de santé). </a:t>
            </a:r>
          </a:p>
        </p:txBody>
      </p:sp>
      <p:sp>
        <p:nvSpPr>
          <p:cNvPr id="2" name="Title 1"/>
          <p:cNvSpPr>
            <a:spLocks noGrp="1"/>
          </p:cNvSpPr>
          <p:nvPr>
            <p:ph type="title"/>
          </p:nvPr>
        </p:nvSpPr>
        <p:spPr>
          <a:xfrm>
            <a:off x="457200" y="274638"/>
            <a:ext cx="8229600" cy="868362"/>
          </a:xfrm>
        </p:spPr>
        <p:txBody>
          <a:bodyPr>
            <a:normAutofit fontScale="90000"/>
          </a:bodyPr>
          <a:lstStyle/>
          <a:p>
            <a:pPr lvl="1" algn="ctr"/>
            <a:br>
              <a:rPr lang="gsw-FR" dirty="0"/>
            </a:br>
            <a:r>
              <a:rPr lang="gsw-FR" sz="3100" b="1" dirty="0"/>
              <a:t>Manifestations post-vaccinales indésirables et sécurité vaccinale.</a:t>
            </a:r>
            <a:br>
              <a:rPr lang="gsw-FR" sz="3100" b="1" dirty="0"/>
            </a:br>
            <a:r>
              <a:rPr lang="gsw-FR" dirty="0"/>
              <a:t> </a:t>
            </a:r>
            <a:br>
              <a:rPr lang="gsw-FR" sz="1600" dirty="0"/>
            </a:br>
            <a:endParaRPr lang="gsw-FR" dirty="0"/>
          </a:p>
        </p:txBody>
      </p:sp>
    </p:spTree>
    <p:extLst>
      <p:ext uri="{BB962C8B-B14F-4D97-AF65-F5344CB8AC3E}">
        <p14:creationId xmlns:p14="http://schemas.microsoft.com/office/powerpoint/2010/main" val="3547737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gsw-FR" sz="2800" dirty="0">
                <a:latin typeface="Calibri" pitchFamily="34" charset="0"/>
                <a:cs typeface="Calibri" pitchFamily="34" charset="0"/>
              </a:rPr>
              <a:t>Actuellement, il y a deux incinérateurs opérationnels du ministère de la Santé basés à l’hôpital des Seychelles à Mahé et à l’hôpital Baie Ste. Anne à Praslin qui sont utilisés pour incinérer tous les déchets médicaux. </a:t>
            </a:r>
          </a:p>
          <a:p>
            <a:r>
              <a:rPr lang="gsw-FR" sz="2800" dirty="0">
                <a:latin typeface="Calibri" pitchFamily="34" charset="0"/>
                <a:cs typeface="Calibri" pitchFamily="34" charset="0"/>
              </a:rPr>
              <a:t>Des fonds supplémentaires sont nécessaires pour incinérer les déchets médicaux produits par la campagne de vaccination.</a:t>
            </a:r>
          </a:p>
          <a:p>
            <a:endParaRPr lang="gsw-FR" sz="1000" b="1" dirty="0">
              <a:latin typeface="Calibri" pitchFamily="34" charset="0"/>
              <a:cs typeface="Calibri" pitchFamily="34" charset="0"/>
            </a:endParaRPr>
          </a:p>
          <a:p>
            <a:r>
              <a:rPr lang="gsw-FR" sz="2800" b="1" dirty="0">
                <a:latin typeface="Calibri" pitchFamily="34" charset="0"/>
                <a:cs typeface="Calibri" pitchFamily="34" charset="0"/>
              </a:rPr>
              <a:t>Financement total requis : 100 000 SCR/-</a:t>
            </a:r>
          </a:p>
          <a:p>
            <a:endParaRPr lang="gsw-FR" sz="28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pPr lvl="1" algn="ctr" rtl="0">
              <a:spcBef>
                <a:spcPct val="0"/>
              </a:spcBef>
            </a:pPr>
            <a:br>
              <a:rPr lang="en-GB" dirty="0"/>
            </a:br>
            <a:r>
              <a:rPr lang="fr-FR" sz="3100" b="1" dirty="0"/>
              <a:t>Collecte des déchets médicaux résultant de la campagne de vaccination contre la COVID-19 </a:t>
            </a:r>
            <a:br>
              <a:rPr lang="en-US" sz="2700" b="1" dirty="0"/>
            </a:br>
            <a:endParaRPr lang="en-US" sz="2700" b="1" dirty="0"/>
          </a:p>
        </p:txBody>
      </p:sp>
    </p:spTree>
    <p:extLst>
      <p:ext uri="{BB962C8B-B14F-4D97-AF65-F5344CB8AC3E}">
        <p14:creationId xmlns:p14="http://schemas.microsoft.com/office/powerpoint/2010/main" val="3749594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66018"/>
            <a:ext cx="8763000" cy="4525963"/>
          </a:xfrm>
        </p:spPr>
        <p:txBody>
          <a:bodyPr>
            <a:normAutofit lnSpcReduction="10000"/>
          </a:bodyPr>
          <a:lstStyle/>
          <a:p>
            <a:r>
              <a:rPr lang="fr-FR" sz="2800" dirty="0">
                <a:latin typeface="Calibri" pitchFamily="34" charset="0"/>
                <a:cs typeface="Calibri" pitchFamily="34" charset="0"/>
              </a:rPr>
              <a:t>Le suivi et l’évaluation de la campagne de vaccination contre la COVID-19 se poursuivent tout au long et après la fin de cette campagne. Les statisticiens et les commis à la saisie des données recueilleront, nettoieront et analyseront les données</a:t>
            </a:r>
            <a:r>
              <a:rPr lang="en-GB" sz="2800" dirty="0">
                <a:latin typeface="Calibri" pitchFamily="34" charset="0"/>
                <a:cs typeface="Calibri" pitchFamily="34" charset="0"/>
              </a:rPr>
              <a:t>. </a:t>
            </a:r>
          </a:p>
          <a:p>
            <a:r>
              <a:rPr lang="fr-FR" sz="2800" dirty="0">
                <a:latin typeface="Calibri" pitchFamily="34" charset="0"/>
                <a:cs typeface="Calibri" pitchFamily="34" charset="0"/>
              </a:rPr>
              <a:t>Des registres de données sur la vaccination sont tenus quotidiennement et le nombre total est transmis à la direction</a:t>
            </a:r>
            <a:r>
              <a:rPr lang="en-GB" sz="2800" dirty="0">
                <a:latin typeface="Calibri" pitchFamily="34" charset="0"/>
                <a:cs typeface="Calibri" pitchFamily="34" charset="0"/>
              </a:rPr>
              <a:t>. </a:t>
            </a:r>
          </a:p>
          <a:p>
            <a:r>
              <a:rPr lang="fr-FR" sz="2800" dirty="0">
                <a:latin typeface="Calibri" pitchFamily="34" charset="0"/>
                <a:cs typeface="Calibri" pitchFamily="34" charset="0"/>
              </a:rPr>
              <a:t>Un rapport final de campagne sera produit et publié à la fin de cette campagne</a:t>
            </a:r>
            <a:r>
              <a:rPr lang="en-GB" sz="2800" dirty="0">
                <a:latin typeface="Calibri" pitchFamily="34" charset="0"/>
                <a:cs typeface="Calibri" pitchFamily="34" charset="0"/>
              </a:rPr>
              <a:t>.</a:t>
            </a:r>
            <a:endParaRPr lang="en-US" sz="2800" dirty="0">
              <a:latin typeface="Calibri" pitchFamily="34" charset="0"/>
              <a:cs typeface="Calibri" pitchFamily="34" charset="0"/>
            </a:endParaRPr>
          </a:p>
          <a:p>
            <a:r>
              <a:rPr lang="fr-FR" sz="2800" b="1" dirty="0">
                <a:latin typeface="Calibri" pitchFamily="34" charset="0"/>
                <a:cs typeface="Calibri" pitchFamily="34" charset="0"/>
              </a:rPr>
              <a:t>Budget total requis pour publier le rapport- 5 000 SCR</a:t>
            </a:r>
            <a:r>
              <a:rPr lang="en-US" sz="2800" b="1" dirty="0">
                <a:latin typeface="Calibri" pitchFamily="34" charset="0"/>
                <a:cs typeface="Calibri" pitchFamily="34" charset="0"/>
              </a:rPr>
              <a:t>/-</a:t>
            </a:r>
          </a:p>
        </p:txBody>
      </p:sp>
      <p:sp>
        <p:nvSpPr>
          <p:cNvPr id="2" name="Title 1"/>
          <p:cNvSpPr>
            <a:spLocks noGrp="1"/>
          </p:cNvSpPr>
          <p:nvPr>
            <p:ph type="title"/>
          </p:nvPr>
        </p:nvSpPr>
        <p:spPr>
          <a:xfrm>
            <a:off x="457200" y="274638"/>
            <a:ext cx="8229600" cy="639762"/>
          </a:xfrm>
        </p:spPr>
        <p:txBody>
          <a:bodyPr>
            <a:normAutofit fontScale="90000"/>
          </a:bodyPr>
          <a:lstStyle/>
          <a:p>
            <a:r>
              <a:rPr lang="gsw-FR" sz="3600"/>
              <a:t>Suivi et évaluation</a:t>
            </a:r>
            <a:endParaRPr lang="gsw-FR" sz="3600" b="1"/>
          </a:p>
        </p:txBody>
      </p:sp>
    </p:spTree>
    <p:extLst>
      <p:ext uri="{BB962C8B-B14F-4D97-AF65-F5344CB8AC3E}">
        <p14:creationId xmlns:p14="http://schemas.microsoft.com/office/powerpoint/2010/main" val="199603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81328"/>
            <a:ext cx="8763000" cy="4525963"/>
          </a:xfrm>
        </p:spPr>
        <p:txBody>
          <a:bodyPr>
            <a:normAutofit/>
          </a:bodyPr>
          <a:lstStyle/>
          <a:p>
            <a:r>
              <a:rPr lang="fr-FR" sz="3200" dirty="0">
                <a:latin typeface="Calibri" pitchFamily="34" charset="0"/>
                <a:cs typeface="Calibri" pitchFamily="34" charset="0"/>
              </a:rPr>
              <a:t>Le budget décrit comprend le coût des vaccins. Il prévoit d’éventuelles doses de rappel pour l’ensemble de la population, en cas de besoin, mais n’inclut pas de dispositions pour la vaccination des personnes de moins de 18 ans</a:t>
            </a:r>
            <a:r>
              <a:rPr lang="en-US" sz="3200" dirty="0">
                <a:latin typeface="Calibri" pitchFamily="34" charset="0"/>
                <a:cs typeface="Calibri" pitchFamily="34" charset="0"/>
              </a:rPr>
              <a:t>.</a:t>
            </a:r>
          </a:p>
          <a:p>
            <a:r>
              <a:rPr lang="fr-FR" sz="3200" dirty="0">
                <a:latin typeface="Calibri" pitchFamily="34" charset="0"/>
                <a:cs typeface="Calibri" pitchFamily="34" charset="0"/>
              </a:rPr>
              <a:t>Coût total de l’achat des vaccins : </a:t>
            </a:r>
            <a:r>
              <a:rPr lang="en-US" sz="2800" b="1" dirty="0">
                <a:latin typeface="Calibri" pitchFamily="34" charset="0"/>
                <a:cs typeface="Calibri" pitchFamily="34" charset="0"/>
              </a:rPr>
              <a:t>30 271 000 SCR</a:t>
            </a:r>
            <a:r>
              <a:rPr lang="en-US" sz="2800" dirty="0">
                <a:latin typeface="Calibri" pitchFamily="34" charset="0"/>
                <a:cs typeface="Calibri" pitchFamily="34" charset="0"/>
              </a:rPr>
              <a:t>/-</a:t>
            </a:r>
          </a:p>
        </p:txBody>
      </p:sp>
    </p:spTree>
    <p:extLst>
      <p:ext uri="{BB962C8B-B14F-4D97-AF65-F5344CB8AC3E}">
        <p14:creationId xmlns:p14="http://schemas.microsoft.com/office/powerpoint/2010/main" val="121914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57155097"/>
              </p:ext>
            </p:extLst>
          </p:nvPr>
        </p:nvGraphicFramePr>
        <p:xfrm>
          <a:off x="1485900" y="846671"/>
          <a:ext cx="6172200" cy="4922683"/>
        </p:xfrm>
        <a:graphic>
          <a:graphicData uri="http://schemas.openxmlformats.org/drawingml/2006/table">
            <a:tbl>
              <a:tblPr firstRow="1" firstCol="1" bandRow="1">
                <a:tableStyleId>{5C22544A-7EE6-4342-B048-85BDC9FD1C3A}</a:tableStyleId>
              </a:tblPr>
              <a:tblGrid>
                <a:gridCol w="4648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294715">
                <a:tc>
                  <a:txBody>
                    <a:bodyPr/>
                    <a:lstStyle/>
                    <a:p>
                      <a:pPr marL="0" marR="0">
                        <a:lnSpc>
                          <a:spcPct val="114000"/>
                        </a:lnSpc>
                        <a:spcBef>
                          <a:spcPts val="0"/>
                        </a:spcBef>
                        <a:spcAft>
                          <a:spcPts val="900"/>
                        </a:spcAft>
                      </a:pPr>
                      <a:r>
                        <a:rPr lang="fr-FR" sz="1600" noProof="0" dirty="0">
                          <a:effectLst/>
                        </a:rPr>
                        <a:t>Activités</a:t>
                      </a:r>
                      <a:endParaRPr lang="fr-FR" sz="1600" noProof="0" dirty="0">
                        <a:effectLst/>
                        <a:latin typeface="Calibri"/>
                        <a:ea typeface="Calibri"/>
                        <a:cs typeface="Times New Roman"/>
                      </a:endParaRPr>
                    </a:p>
                  </a:txBody>
                  <a:tcPr marL="64734" marR="64734" marT="0" marB="0"/>
                </a:tc>
                <a:tc>
                  <a:txBody>
                    <a:bodyPr/>
                    <a:lstStyle/>
                    <a:p>
                      <a:pPr marL="0" marR="0">
                        <a:lnSpc>
                          <a:spcPct val="114000"/>
                        </a:lnSpc>
                        <a:spcBef>
                          <a:spcPts val="0"/>
                        </a:spcBef>
                        <a:spcAft>
                          <a:spcPts val="900"/>
                        </a:spcAft>
                      </a:pPr>
                      <a:r>
                        <a:rPr lang="fr-FR" sz="1200" noProof="0" dirty="0">
                          <a:effectLst/>
                        </a:rPr>
                        <a:t>Coût en roupies seychelloises
</a:t>
                      </a:r>
                      <a:endParaRPr lang="fr-FR" sz="1200" noProof="0" dirty="0">
                        <a:effectLst/>
                        <a:latin typeface="Calibri"/>
                        <a:ea typeface="Calibri"/>
                        <a:cs typeface="Times New Roman"/>
                      </a:endParaRPr>
                    </a:p>
                  </a:txBody>
                  <a:tcPr marL="64734" marR="64734" marT="0" marB="0"/>
                </a:tc>
                <a:extLst>
                  <a:ext uri="{0D108BD9-81ED-4DB2-BD59-A6C34878D82A}">
                    <a16:rowId xmlns:a16="http://schemas.microsoft.com/office/drawing/2014/main" val="10000"/>
                  </a:ext>
                </a:extLst>
              </a:tr>
              <a:tr h="490520">
                <a:tc>
                  <a:txBody>
                    <a:bodyPr/>
                    <a:lstStyle/>
                    <a:p>
                      <a:pPr marL="0" marR="0">
                        <a:lnSpc>
                          <a:spcPct val="114000"/>
                        </a:lnSpc>
                        <a:spcBef>
                          <a:spcPts val="0"/>
                        </a:spcBef>
                        <a:spcAft>
                          <a:spcPts val="900"/>
                        </a:spcAft>
                      </a:pPr>
                      <a:r>
                        <a:rPr lang="fr-FR" sz="1400" noProof="0" dirty="0">
                          <a:effectLst/>
                          <a:latin typeface="Calibri" pitchFamily="34" charset="0"/>
                          <a:cs typeface="Calibri" pitchFamily="34" charset="0"/>
                        </a:rPr>
                        <a:t>Achat de vaccins  contre la COVID-19 à utiliser dans la campagne de vaccination</a:t>
                      </a:r>
                      <a:endParaRPr lang="fr-FR" sz="1400" noProof="0" dirty="0">
                        <a:effectLst/>
                        <a:latin typeface="Calibri" pitchFamily="34" charset="0"/>
                        <a:ea typeface="Calibri"/>
                        <a:cs typeface="Calibri" pitchFamily="34" charset="0"/>
                      </a:endParaRP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30 271 000</a:t>
                      </a:r>
                    </a:p>
                  </a:txBody>
                  <a:tcPr marL="64734" marR="64734" marT="0" marB="0"/>
                </a:tc>
                <a:extLst>
                  <a:ext uri="{0D108BD9-81ED-4DB2-BD59-A6C34878D82A}">
                    <a16:rowId xmlns:a16="http://schemas.microsoft.com/office/drawing/2014/main" val="10001"/>
                  </a:ext>
                </a:extLst>
              </a:tr>
              <a:tr h="522261">
                <a:tc>
                  <a:txBody>
                    <a:bodyPr/>
                    <a:lstStyle/>
                    <a:p>
                      <a:pPr marL="0" marR="0" indent="0" algn="l" defTabSz="914400" rtl="0" eaLnBrk="1" fontAlgn="auto" latinLnBrk="0" hangingPunct="1">
                        <a:lnSpc>
                          <a:spcPct val="114000"/>
                        </a:lnSpc>
                        <a:spcBef>
                          <a:spcPts val="0"/>
                        </a:spcBef>
                        <a:spcAft>
                          <a:spcPts val="900"/>
                        </a:spcAft>
                        <a:buClrTx/>
                        <a:buSzTx/>
                        <a:buFontTx/>
                        <a:buNone/>
                        <a:tabLst/>
                        <a:defRPr/>
                      </a:pPr>
                      <a:r>
                        <a:rPr lang="fr-FR" sz="1400" noProof="0" dirty="0">
                          <a:effectLst/>
                          <a:latin typeface="Calibri" pitchFamily="34" charset="0"/>
                          <a:cs typeface="Calibri" pitchFamily="34" charset="0"/>
                        </a:rPr>
                        <a:t>Coût des doses de rappel possibles des vaccins Covishield et Sinopharm, s’il y a lieu, à l’avenir</a:t>
                      </a:r>
                      <a:endParaRPr lang="fr-FR" sz="1400" noProof="0" dirty="0">
                        <a:effectLst/>
                        <a:latin typeface="Calibri" pitchFamily="34" charset="0"/>
                        <a:ea typeface="Calibri"/>
                        <a:cs typeface="Calibri" pitchFamily="34" charset="0"/>
                      </a:endParaRPr>
                    </a:p>
                  </a:txBody>
                  <a:tcPr marL="64734" marR="64734" marT="0" marB="0"/>
                </a:tc>
                <a:tc>
                  <a:txBody>
                    <a:bodyPr/>
                    <a:lstStyle/>
                    <a:p>
                      <a:pPr marL="0" marR="0" indent="0" algn="r" defTabSz="914400" rtl="0" eaLnBrk="1" fontAlgn="auto" latinLnBrk="0" hangingPunct="1">
                        <a:lnSpc>
                          <a:spcPct val="114000"/>
                        </a:lnSpc>
                        <a:spcBef>
                          <a:spcPts val="0"/>
                        </a:spcBef>
                        <a:spcAft>
                          <a:spcPts val="900"/>
                        </a:spcAft>
                        <a:buClrTx/>
                        <a:buSzTx/>
                        <a:buFontTx/>
                        <a:buNone/>
                        <a:tabLst/>
                        <a:defRPr/>
                      </a:pPr>
                      <a:r>
                        <a:rPr lang="fr-FR" sz="1400" noProof="0" dirty="0">
                          <a:effectLst/>
                          <a:latin typeface="Calibri" pitchFamily="34" charset="0"/>
                          <a:cs typeface="Calibri" pitchFamily="34" charset="0"/>
                        </a:rPr>
                        <a:t>17 640 000</a:t>
                      </a:r>
                      <a:endParaRPr lang="fr-FR" sz="1400" noProof="0" dirty="0">
                        <a:effectLst/>
                        <a:latin typeface="Calibri" pitchFamily="34" charset="0"/>
                        <a:ea typeface="Calibri"/>
                        <a:cs typeface="Calibri" pitchFamily="34" charset="0"/>
                      </a:endParaRPr>
                    </a:p>
                    <a:p>
                      <a:pPr marL="0" marR="0" algn="r">
                        <a:lnSpc>
                          <a:spcPct val="114000"/>
                        </a:lnSpc>
                        <a:spcBef>
                          <a:spcPts val="0"/>
                        </a:spcBef>
                        <a:spcAft>
                          <a:spcPts val="900"/>
                        </a:spcAft>
                      </a:pPr>
                      <a:endParaRPr lang="fr-FR" sz="1400" noProof="0" dirty="0">
                        <a:effectLst/>
                        <a:latin typeface="Calibri"/>
                        <a:ea typeface="Calibri"/>
                        <a:cs typeface="Times New Roman"/>
                      </a:endParaRPr>
                    </a:p>
                  </a:txBody>
                  <a:tcPr marL="64734" marR="64734" marT="0" marB="0"/>
                </a:tc>
                <a:extLst>
                  <a:ext uri="{0D108BD9-81ED-4DB2-BD59-A6C34878D82A}">
                    <a16:rowId xmlns:a16="http://schemas.microsoft.com/office/drawing/2014/main" val="10002"/>
                  </a:ext>
                </a:extLst>
              </a:tr>
              <a:tr h="345475">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Gestion et organisation</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cs typeface="Calibri" pitchFamily="34" charset="0"/>
                        </a:rPr>
                        <a:t>465 000</a:t>
                      </a:r>
                      <a:endParaRPr lang="fr-FR" sz="1400" noProof="0" dirty="0">
                        <a:effectLst/>
                        <a:latin typeface="Calibri" pitchFamily="34" charset="0"/>
                        <a:ea typeface="Calibri"/>
                        <a:cs typeface="Calibri" pitchFamily="34" charset="0"/>
                      </a:endParaRPr>
                    </a:p>
                  </a:txBody>
                  <a:tcPr marL="64734" marR="64734" marT="0" marB="0"/>
                </a:tc>
                <a:extLst>
                  <a:ext uri="{0D108BD9-81ED-4DB2-BD59-A6C34878D82A}">
                    <a16:rowId xmlns:a16="http://schemas.microsoft.com/office/drawing/2014/main" val="10003"/>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Communication et information du public</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800 000</a:t>
                      </a:r>
                    </a:p>
                  </a:txBody>
                  <a:tcPr marL="64734" marR="64734" marT="0" marB="0"/>
                </a:tc>
                <a:extLst>
                  <a:ext uri="{0D108BD9-81ED-4DB2-BD59-A6C34878D82A}">
                    <a16:rowId xmlns:a16="http://schemas.microsoft.com/office/drawing/2014/main" val="10004"/>
                  </a:ext>
                </a:extLst>
              </a:tr>
              <a:tr h="238832">
                <a:tc>
                  <a:txBody>
                    <a:bodyPr/>
                    <a:lstStyle/>
                    <a:p>
                      <a:pPr marL="0" marR="0">
                        <a:lnSpc>
                          <a:spcPct val="114000"/>
                        </a:lnSpc>
                        <a:spcBef>
                          <a:spcPts val="0"/>
                        </a:spcBef>
                        <a:spcAft>
                          <a:spcPts val="900"/>
                        </a:spcAft>
                      </a:pPr>
                      <a:r>
                        <a:rPr lang="fr-FR" sz="1400" noProof="0" dirty="0">
                          <a:effectLst/>
                          <a:latin typeface="Calibri" pitchFamily="34" charset="0"/>
                          <a:cs typeface="Calibri" pitchFamily="34" charset="0"/>
                        </a:rPr>
                        <a:t>Ressources humaines pour la campagne de vaccination (rémunérations, indemnités journalières, frais de déplacement, salaires des professionnels de santé)</a:t>
                      </a:r>
                      <a:endParaRPr lang="fr-FR" sz="1400" noProof="0" dirty="0">
                        <a:effectLst/>
                        <a:latin typeface="Calibri" pitchFamily="34" charset="0"/>
                        <a:ea typeface="Calibri"/>
                        <a:cs typeface="Calibri" pitchFamily="34" charset="0"/>
                      </a:endParaRPr>
                    </a:p>
                  </a:txBody>
                  <a:tcPr marL="64734" marR="64734" marT="0" marB="0"/>
                </a:tc>
                <a:tc>
                  <a:txBody>
                    <a:bodyPr/>
                    <a:lstStyle/>
                    <a:p>
                      <a:pPr marL="0" marR="0" indent="0" algn="r" defTabSz="914400" rtl="0" eaLnBrk="1" fontAlgn="auto" latinLnBrk="0" hangingPunct="1">
                        <a:lnSpc>
                          <a:spcPct val="114000"/>
                        </a:lnSpc>
                        <a:spcBef>
                          <a:spcPts val="0"/>
                        </a:spcBef>
                        <a:spcAft>
                          <a:spcPts val="900"/>
                        </a:spcAft>
                        <a:buClrTx/>
                        <a:buSzTx/>
                        <a:buFontTx/>
                        <a:buNone/>
                        <a:tabLst/>
                        <a:defRPr/>
                      </a:pPr>
                      <a:r>
                        <a:rPr lang="fr-FR" sz="1400" noProof="0" dirty="0">
                          <a:effectLst/>
                          <a:latin typeface="Calibri" pitchFamily="34" charset="0"/>
                          <a:ea typeface="Calibri"/>
                          <a:cs typeface="Calibri" pitchFamily="34" charset="0"/>
                        </a:rPr>
                        <a:t>22 000 000</a:t>
                      </a:r>
                    </a:p>
                  </a:txBody>
                  <a:tcPr marL="64734" marR="64734" marT="0" marB="0"/>
                </a:tc>
                <a:extLst>
                  <a:ext uri="{0D108BD9-81ED-4DB2-BD59-A6C34878D82A}">
                    <a16:rowId xmlns:a16="http://schemas.microsoft.com/office/drawing/2014/main" val="10005"/>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Logistique pour la campagne</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750 000</a:t>
                      </a:r>
                    </a:p>
                  </a:txBody>
                  <a:tcPr marL="64734" marR="64734" marT="0" marB="0"/>
                </a:tc>
                <a:extLst>
                  <a:ext uri="{0D108BD9-81ED-4DB2-BD59-A6C34878D82A}">
                    <a16:rowId xmlns:a16="http://schemas.microsoft.com/office/drawing/2014/main" val="10006"/>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Gestion de la chaîne d’approvisionnement</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420 000</a:t>
                      </a:r>
                    </a:p>
                  </a:txBody>
                  <a:tcPr marL="64734" marR="64734" marT="0" marB="0"/>
                </a:tc>
                <a:extLst>
                  <a:ext uri="{0D108BD9-81ED-4DB2-BD59-A6C34878D82A}">
                    <a16:rowId xmlns:a16="http://schemas.microsoft.com/office/drawing/2014/main" val="10007"/>
                  </a:ext>
                </a:extLst>
              </a:tr>
              <a:tr h="302390">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MAPI et sécurité vaccinale</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23 000</a:t>
                      </a:r>
                    </a:p>
                  </a:txBody>
                  <a:tcPr marL="64734" marR="64734" marT="0" marB="0"/>
                </a:tc>
                <a:extLst>
                  <a:ext uri="{0D108BD9-81ED-4DB2-BD59-A6C34878D82A}">
                    <a16:rowId xmlns:a16="http://schemas.microsoft.com/office/drawing/2014/main" val="10008"/>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Élimination des déchets médicaux</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100 000</a:t>
                      </a:r>
                    </a:p>
                  </a:txBody>
                  <a:tcPr marL="64734" marR="64734" marT="0" marB="0"/>
                </a:tc>
                <a:extLst>
                  <a:ext uri="{0D108BD9-81ED-4DB2-BD59-A6C34878D82A}">
                    <a16:rowId xmlns:a16="http://schemas.microsoft.com/office/drawing/2014/main" val="10009"/>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Rapport de suivi et d’évaluation</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5 000</a:t>
                      </a:r>
                    </a:p>
                  </a:txBody>
                  <a:tcPr marL="64734" marR="64734" marT="0" marB="0"/>
                </a:tc>
                <a:extLst>
                  <a:ext uri="{0D108BD9-81ED-4DB2-BD59-A6C34878D82A}">
                    <a16:rowId xmlns:a16="http://schemas.microsoft.com/office/drawing/2014/main" val="10010"/>
                  </a:ext>
                </a:extLst>
              </a:tr>
              <a:tr h="320766">
                <a:tc>
                  <a:txBody>
                    <a:bodyPr/>
                    <a:lstStyle/>
                    <a:p>
                      <a:pPr marL="0" marR="0">
                        <a:lnSpc>
                          <a:spcPct val="114000"/>
                        </a:lnSpc>
                        <a:spcBef>
                          <a:spcPts val="0"/>
                        </a:spcBef>
                        <a:spcAft>
                          <a:spcPts val="900"/>
                        </a:spcAft>
                      </a:pPr>
                      <a:r>
                        <a:rPr lang="fr-FR" sz="1400" noProof="0" dirty="0">
                          <a:effectLst/>
                          <a:latin typeface="Calibri" pitchFamily="34" charset="0"/>
                          <a:cs typeface="Calibri" pitchFamily="34" charset="0"/>
                        </a:rPr>
                        <a:t>Budget total requis</a:t>
                      </a:r>
                      <a:endParaRPr lang="fr-FR" sz="1400" noProof="0" dirty="0">
                        <a:effectLst/>
                        <a:latin typeface="Calibri" pitchFamily="34" charset="0"/>
                        <a:ea typeface="Calibri"/>
                        <a:cs typeface="Calibri" pitchFamily="34" charset="0"/>
                      </a:endParaRP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72 474 000/-</a:t>
                      </a:r>
                    </a:p>
                  </a:txBody>
                  <a:tcPr marL="64734" marR="64734" marT="0" marB="0"/>
                </a:tc>
                <a:extLst>
                  <a:ext uri="{0D108BD9-81ED-4DB2-BD59-A6C34878D82A}">
                    <a16:rowId xmlns:a16="http://schemas.microsoft.com/office/drawing/2014/main" val="10011"/>
                  </a:ext>
                </a:extLst>
              </a:tr>
              <a:tr h="238832">
                <a:tc>
                  <a:txBody>
                    <a:bodyPr/>
                    <a:lstStyle/>
                    <a:p>
                      <a:pPr marL="0" marR="0">
                        <a:lnSpc>
                          <a:spcPct val="114000"/>
                        </a:lnSpc>
                        <a:spcBef>
                          <a:spcPts val="0"/>
                        </a:spcBef>
                        <a:spcAft>
                          <a:spcPts val="900"/>
                        </a:spcAft>
                      </a:pPr>
                      <a:r>
                        <a:rPr lang="fr-FR" sz="1400" noProof="0" dirty="0">
                          <a:effectLst/>
                          <a:latin typeface="Calibri" pitchFamily="34" charset="0"/>
                          <a:ea typeface="Calibri"/>
                          <a:cs typeface="Calibri" pitchFamily="34" charset="0"/>
                        </a:rPr>
                        <a:t>Coût en USD (1 USD = 21 SCR/-)</a:t>
                      </a:r>
                    </a:p>
                  </a:txBody>
                  <a:tcPr marL="64734" marR="64734" marT="0" marB="0"/>
                </a:tc>
                <a:tc>
                  <a:txBody>
                    <a:bodyPr/>
                    <a:lstStyle/>
                    <a:p>
                      <a:pPr marL="0" marR="0" algn="r">
                        <a:lnSpc>
                          <a:spcPct val="114000"/>
                        </a:lnSpc>
                        <a:spcBef>
                          <a:spcPts val="0"/>
                        </a:spcBef>
                        <a:spcAft>
                          <a:spcPts val="900"/>
                        </a:spcAft>
                      </a:pPr>
                      <a:r>
                        <a:rPr lang="fr-FR" sz="1400" noProof="0" dirty="0">
                          <a:effectLst/>
                          <a:latin typeface="Calibri" pitchFamily="34" charset="0"/>
                          <a:ea typeface="Calibri"/>
                          <a:cs typeface="Calibri" pitchFamily="34" charset="0"/>
                        </a:rPr>
                        <a:t>3 451 143/-</a:t>
                      </a:r>
                    </a:p>
                  </a:txBody>
                  <a:tcPr marL="64734" marR="64734" marT="0" marB="0"/>
                </a:tc>
                <a:extLst>
                  <a:ext uri="{0D108BD9-81ED-4DB2-BD59-A6C34878D82A}">
                    <a16:rowId xmlns:a16="http://schemas.microsoft.com/office/drawing/2014/main" val="10012"/>
                  </a:ext>
                </a:extLst>
              </a:tr>
            </a:tbl>
          </a:graphicData>
        </a:graphic>
      </p:graphicFrame>
      <p:sp>
        <p:nvSpPr>
          <p:cNvPr id="2" name="Title 1"/>
          <p:cNvSpPr>
            <a:spLocks noGrp="1"/>
          </p:cNvSpPr>
          <p:nvPr>
            <p:ph type="title"/>
          </p:nvPr>
        </p:nvSpPr>
        <p:spPr>
          <a:xfrm>
            <a:off x="304800" y="152400"/>
            <a:ext cx="8229600" cy="1143000"/>
          </a:xfrm>
        </p:spPr>
        <p:txBody>
          <a:bodyPr>
            <a:normAutofit fontScale="90000"/>
          </a:bodyPr>
          <a:lstStyle/>
          <a:p>
            <a:br>
              <a:rPr lang="en-US" dirty="0"/>
            </a:br>
            <a:endParaRPr lang="en-US" dirty="0"/>
          </a:p>
        </p:txBody>
      </p:sp>
      <p:sp>
        <p:nvSpPr>
          <p:cNvPr id="5" name="Rectangle 1"/>
          <p:cNvSpPr>
            <a:spLocks noChangeArrowheads="1"/>
          </p:cNvSpPr>
          <p:nvPr/>
        </p:nvSpPr>
        <p:spPr bwMode="auto">
          <a:xfrm>
            <a:off x="2145738" y="183464"/>
            <a:ext cx="4114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fr-FR" sz="1600" b="1" dirty="0">
                <a:solidFill>
                  <a:srgbClr val="1F497D"/>
                </a:solidFill>
                <a:latin typeface="Calibri" pitchFamily="34" charset="0"/>
                <a:ea typeface="Times New Roman" pitchFamily="18" charset="0"/>
                <a:cs typeface="Calibri" pitchFamily="34" charset="0"/>
              </a:rPr>
              <a:t>Projet de budget pour la campagne de vaccination 2021</a:t>
            </a:r>
            <a:endParaRPr kumimoji="0" lang="en-US" b="0" i="0" u="none" strike="noStrike" cap="none" normalizeH="0" baseline="0" dirty="0">
              <a:ln>
                <a:noFill/>
              </a:ln>
              <a:solidFill>
                <a:schemeClr val="tx1"/>
              </a:solidFill>
              <a:effectLst/>
              <a:cs typeface="Arial" pitchFamily="34" charset="0"/>
            </a:endParaRPr>
          </a:p>
        </p:txBody>
      </p:sp>
    </p:spTree>
    <p:extLst>
      <p:ext uri="{BB962C8B-B14F-4D97-AF65-F5344CB8AC3E}">
        <p14:creationId xmlns:p14="http://schemas.microsoft.com/office/powerpoint/2010/main" val="64243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250" y="914400"/>
            <a:ext cx="8229600" cy="4754563"/>
          </a:xfrm>
        </p:spPr>
        <p:txBody>
          <a:bodyPr>
            <a:normAutofit lnSpcReduction="10000"/>
          </a:bodyPr>
          <a:lstStyle/>
          <a:p>
            <a:r>
              <a:rPr lang="fr-FR" sz="2400" dirty="0">
                <a:latin typeface="Calibri" pitchFamily="34" charset="0"/>
                <a:cs typeface="Calibri" pitchFamily="34" charset="0"/>
              </a:rPr>
              <a:t>La République des Seychelles se compose de 115 îles qui compte une population totale de près de 98 000 habitants. Seules les îles de Mahé, Praslin et La Digue ont d’importantes populations permanentes.  Environ 27 000 habitants ont moins de 18 ans</a:t>
            </a:r>
            <a:r>
              <a:rPr lang="en-AU" sz="2400" dirty="0">
                <a:latin typeface="Calibri" pitchFamily="34" charset="0"/>
                <a:cs typeface="Calibri" pitchFamily="34" charset="0"/>
              </a:rPr>
              <a:t>.</a:t>
            </a:r>
          </a:p>
          <a:p>
            <a:r>
              <a:rPr lang="fr-FR" sz="2400" dirty="0">
                <a:latin typeface="Calibri" pitchFamily="34" charset="0"/>
                <a:cs typeface="Calibri" pitchFamily="34" charset="0"/>
              </a:rPr>
              <a:t>Pour parvenir à l’immunité collective contre la COVID-19 par la vaccination, la science suggère qu’entre 60 et 70 % de la population doit être vaccinée.
Par conséquent, les Seychelles ont calculé leur population cible pour la vaccination à environ 70 000 personnes puisque tous les vaccins anti-COVID-19 disponibles lors de la conceptualisation du plan de déploiement ont été indiqués pour les personnes âgées de plus de 18 ans.</a:t>
            </a:r>
            <a:r>
              <a:rPr lang="en-AU" sz="2400" dirty="0">
                <a:latin typeface="Calibri" pitchFamily="34" charset="0"/>
                <a:cs typeface="Calibri" pitchFamily="34" charset="0"/>
              </a:rPr>
              <a:t>   </a:t>
            </a:r>
            <a:endParaRPr lang="en-US" sz="2400" dirty="0">
              <a:latin typeface="Calibri" pitchFamily="34" charset="0"/>
              <a:cs typeface="Calibri" pitchFamily="34" charset="0"/>
            </a:endParaRPr>
          </a:p>
          <a:p>
            <a:endParaRPr lang="en-US" sz="2400" dirty="0"/>
          </a:p>
        </p:txBody>
      </p:sp>
      <p:sp>
        <p:nvSpPr>
          <p:cNvPr id="2" name="Title 1"/>
          <p:cNvSpPr>
            <a:spLocks noGrp="1"/>
          </p:cNvSpPr>
          <p:nvPr>
            <p:ph type="title"/>
          </p:nvPr>
        </p:nvSpPr>
        <p:spPr>
          <a:xfrm>
            <a:off x="457200" y="274638"/>
            <a:ext cx="8229600" cy="639762"/>
          </a:xfrm>
        </p:spPr>
        <p:txBody>
          <a:bodyPr>
            <a:normAutofit fontScale="90000"/>
          </a:bodyPr>
          <a:lstStyle/>
          <a:p>
            <a:r>
              <a:rPr lang="en-US" sz="3600" dirty="0"/>
              <a:t>Informations de base
</a:t>
            </a:r>
          </a:p>
        </p:txBody>
      </p:sp>
    </p:spTree>
    <p:extLst>
      <p:ext uri="{BB962C8B-B14F-4D97-AF65-F5344CB8AC3E}">
        <p14:creationId xmlns:p14="http://schemas.microsoft.com/office/powerpoint/2010/main" val="42765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fontScale="55000" lnSpcReduction="20000"/>
          </a:bodyPr>
          <a:lstStyle/>
          <a:p>
            <a:r>
              <a:rPr lang="fr-FR" sz="4400" dirty="0">
                <a:latin typeface="Calibri" pitchFamily="34" charset="0"/>
                <a:cs typeface="Calibri" pitchFamily="34" charset="0"/>
              </a:rPr>
              <a:t>La plupart des vaccins contre la COVID-19 sont administrés en deux doses à environ 28 jours d’intervalle</a:t>
            </a:r>
            <a:r>
              <a:rPr lang="en-AU" sz="4400" dirty="0">
                <a:latin typeface="Calibri" pitchFamily="34" charset="0"/>
                <a:cs typeface="Calibri" pitchFamily="34" charset="0"/>
              </a:rPr>
              <a:t>. </a:t>
            </a:r>
            <a:endParaRPr lang="en-US" sz="4400" dirty="0">
              <a:latin typeface="Calibri" pitchFamily="34" charset="0"/>
              <a:cs typeface="Calibri" pitchFamily="34" charset="0"/>
            </a:endParaRPr>
          </a:p>
          <a:p>
            <a:r>
              <a:rPr lang="fr-FR" sz="4400" dirty="0">
                <a:latin typeface="Calibri" pitchFamily="34" charset="0"/>
                <a:cs typeface="Calibri" pitchFamily="34" charset="0"/>
              </a:rPr>
              <a:t>Les Seychelles n’ont pas rejoint le programme du dispositif COVAX initié par l’OMS parce qu’elles ont mis en balance le coût élevé d’adhésion au dispositif COVAX et les autres options possibles et besoins tant dans le secteur de la santé que dans d’autres secteurs</a:t>
            </a:r>
            <a:r>
              <a:rPr lang="en-AU" sz="4400" dirty="0">
                <a:latin typeface="Calibri" pitchFamily="34" charset="0"/>
                <a:cs typeface="Calibri" pitchFamily="34" charset="0"/>
              </a:rPr>
              <a:t>.</a:t>
            </a:r>
            <a:endParaRPr lang="en-US" sz="4400" dirty="0">
              <a:latin typeface="Calibri" pitchFamily="34" charset="0"/>
              <a:cs typeface="Calibri" pitchFamily="34" charset="0"/>
            </a:endParaRPr>
          </a:p>
          <a:p>
            <a:r>
              <a:rPr lang="fr-FR" sz="4400" dirty="0">
                <a:latin typeface="Calibri" pitchFamily="34" charset="0"/>
                <a:cs typeface="Calibri" pitchFamily="34" charset="0"/>
              </a:rPr>
              <a:t>Au départ, les Seychelles ont reçu le soutien de certains de leurs partenaires internationaux.  Au total, les Seychelles ont reçu 81 000 doses du vaccin Sinopharm et 59 000 doses du vaccin Covishield (AstraZeneca)</a:t>
            </a:r>
            <a:r>
              <a:rPr lang="en-AU" sz="4400" dirty="0">
                <a:latin typeface="Calibri" pitchFamily="34" charset="0"/>
                <a:cs typeface="Calibri" pitchFamily="34" charset="0"/>
              </a:rPr>
              <a:t>.</a:t>
            </a:r>
          </a:p>
          <a:p>
            <a:r>
              <a:rPr lang="fr-FR" sz="4400" dirty="0">
                <a:latin typeface="Calibri" pitchFamily="34" charset="0"/>
                <a:cs typeface="Calibri" pitchFamily="34" charset="0"/>
              </a:rPr>
              <a:t>Le ministère de la Santé a décidé de vacciner la population âgée de 18 à 60 ans avec le vaccin SINOPHARM et les personnes âgées de plus de 60 ans et les personnes souffrant de maladies chroniques avec le vaccin COVISHIELD (Oxford AstraZeneca)</a:t>
            </a:r>
            <a:r>
              <a:rPr lang="en-AU" sz="4400" dirty="0">
                <a:latin typeface="Calibri" pitchFamily="34" charset="0"/>
                <a:cs typeface="Calibri" pitchFamily="34" charset="0"/>
              </a:rPr>
              <a:t>. </a:t>
            </a:r>
            <a:endParaRPr lang="en-US" sz="4400" dirty="0">
              <a:latin typeface="Calibri" pitchFamily="34" charset="0"/>
              <a:cs typeface="Calibri" pitchFamily="34" charset="0"/>
            </a:endParaRPr>
          </a:p>
          <a:p>
            <a:endParaRPr lang="en-US" sz="4400" dirty="0">
              <a:latin typeface="Calibri" pitchFamily="34" charset="0"/>
              <a:cs typeface="Calibri" pitchFamily="34" charset="0"/>
            </a:endParaRPr>
          </a:p>
        </p:txBody>
      </p:sp>
      <p:sp>
        <p:nvSpPr>
          <p:cNvPr id="2" name="Title 1"/>
          <p:cNvSpPr>
            <a:spLocks noGrp="1"/>
          </p:cNvSpPr>
          <p:nvPr>
            <p:ph type="title"/>
          </p:nvPr>
        </p:nvSpPr>
        <p:spPr>
          <a:xfrm>
            <a:off x="228600" y="457200"/>
            <a:ext cx="8763000" cy="304800"/>
          </a:xfrm>
        </p:spPr>
        <p:txBody>
          <a:bodyPr>
            <a:noAutofit/>
          </a:bodyPr>
          <a:lstStyle/>
          <a:p>
            <a:r>
              <a:rPr lang="fr-FR" sz="3200" dirty="0"/>
              <a:t>Décisions relatives à la politique vaccinale</a:t>
            </a:r>
            <a:br>
              <a:rPr lang="en-US" sz="3600" b="1" dirty="0"/>
            </a:br>
            <a:endParaRPr lang="en-US" sz="3600" dirty="0"/>
          </a:p>
        </p:txBody>
      </p:sp>
    </p:spTree>
    <p:extLst>
      <p:ext uri="{BB962C8B-B14F-4D97-AF65-F5344CB8AC3E}">
        <p14:creationId xmlns:p14="http://schemas.microsoft.com/office/powerpoint/2010/main" val="71890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4953000"/>
          </a:xfrm>
        </p:spPr>
        <p:txBody>
          <a:bodyPr>
            <a:noAutofit/>
          </a:bodyPr>
          <a:lstStyle/>
          <a:p>
            <a:r>
              <a:rPr lang="gsw-FR" sz="2800">
                <a:latin typeface="Calibri" pitchFamily="34" charset="0"/>
                <a:cs typeface="Calibri" pitchFamily="34" charset="0"/>
              </a:rPr>
              <a:t>Pour aider les pays à se préparer à l’introduction du vaccin, l’OMS a publié ses « Orientations sur l’élaboration d’un plan national de déploiement et de vaccination applicable aux vaccins contre la COVID-19 ». Début décembre, les Seychelles ont créé le Groupe national de travail technique (NTWG) pour élaborer le plan de déploiement de la vaccination contre la COVID-19. Sept groupes thématiques ont été créés : </a:t>
            </a:r>
          </a:p>
          <a:p>
            <a:pPr lvl="0"/>
            <a:r>
              <a:rPr lang="gsw-FR" sz="2800">
                <a:latin typeface="Calibri" pitchFamily="34" charset="0"/>
                <a:cs typeface="Calibri" pitchFamily="34" charset="0"/>
              </a:rPr>
              <a:t>Achat des vaccins, </a:t>
            </a:r>
          </a:p>
          <a:p>
            <a:pPr lvl="0"/>
            <a:r>
              <a:rPr lang="gsw-FR" sz="2800">
                <a:latin typeface="Calibri" pitchFamily="34" charset="0"/>
                <a:cs typeface="Calibri" pitchFamily="34" charset="0"/>
              </a:rPr>
              <a:t>Gestion de l’approvisionnement et de la chaîne du froid,
Ordre de priorité des groupes cibles et surveillance,</a:t>
            </a:r>
            <a:endParaRPr lang="gsw-FR" sz="2800"/>
          </a:p>
        </p:txBody>
      </p:sp>
      <p:sp>
        <p:nvSpPr>
          <p:cNvPr id="2" name="Title 1"/>
          <p:cNvSpPr>
            <a:spLocks noGrp="1"/>
          </p:cNvSpPr>
          <p:nvPr>
            <p:ph type="title"/>
          </p:nvPr>
        </p:nvSpPr>
        <p:spPr>
          <a:xfrm>
            <a:off x="190500" y="152400"/>
            <a:ext cx="8763000" cy="1143000"/>
          </a:xfrm>
        </p:spPr>
        <p:txBody>
          <a:bodyPr>
            <a:noAutofit/>
          </a:bodyPr>
          <a:lstStyle/>
          <a:p>
            <a:r>
              <a:rPr lang="fr-FR" sz="2800" dirty="0"/>
              <a:t>Élaboration du plan de déploiement de la vaccination contre la COVID-19
</a:t>
            </a:r>
            <a:endParaRPr lang="en-US" sz="2800" dirty="0"/>
          </a:p>
        </p:txBody>
      </p:sp>
    </p:spTree>
    <p:extLst>
      <p:ext uri="{BB962C8B-B14F-4D97-AF65-F5344CB8AC3E}">
        <p14:creationId xmlns:p14="http://schemas.microsoft.com/office/powerpoint/2010/main" val="133242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gsw-FR" sz="3000">
                <a:latin typeface="Calibri" pitchFamily="34" charset="0"/>
                <a:cs typeface="Calibri" pitchFamily="34" charset="0"/>
              </a:rPr>
              <a:t>Ressources humaines et formation,</a:t>
            </a:r>
          </a:p>
          <a:p>
            <a:pPr lvl="0"/>
            <a:r>
              <a:rPr lang="gsw-FR" sz="3000">
                <a:latin typeface="Calibri" pitchFamily="34" charset="0"/>
                <a:cs typeface="Calibri" pitchFamily="34" charset="0"/>
              </a:rPr>
              <a:t>Communication sur les risques/Mobilisation sociale/ Promotion de la santé,</a:t>
            </a:r>
          </a:p>
          <a:p>
            <a:pPr lvl="0"/>
            <a:r>
              <a:rPr lang="gsw-FR" sz="3000">
                <a:latin typeface="Calibri" pitchFamily="34" charset="0"/>
                <a:cs typeface="Calibri" pitchFamily="34" charset="0"/>
              </a:rPr>
              <a:t>Manifestations post-vaccinales indésirables (MAPI) et questions de sécurité des vaccins,</a:t>
            </a:r>
          </a:p>
          <a:p>
            <a:pPr lvl="0"/>
            <a:r>
              <a:rPr lang="gsw-FR" sz="3000">
                <a:latin typeface="Calibri" pitchFamily="34" charset="0"/>
                <a:cs typeface="Calibri" pitchFamily="34" charset="0"/>
              </a:rPr>
              <a:t>Suivi et évaluation</a:t>
            </a:r>
            <a:r>
              <a:rPr lang="gsw-FR" sz="3000"/>
              <a:t>.</a:t>
            </a:r>
          </a:p>
          <a:p>
            <a:endParaRPr lang="gsw-FR" sz="3000"/>
          </a:p>
          <a:p>
            <a:endParaRPr lang="gsw-F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48135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5181600"/>
          </a:xfrm>
        </p:spPr>
        <p:txBody>
          <a:bodyPr>
            <a:normAutofit fontScale="85000" lnSpcReduction="20000"/>
          </a:bodyPr>
          <a:lstStyle/>
          <a:p>
            <a:endParaRPr lang="en-GB" sz="2800" dirty="0"/>
          </a:p>
          <a:p>
            <a:r>
              <a:rPr lang="fr-FR" sz="2800" dirty="0"/>
              <a:t>Ce plan de déploiement des vaccins anti-COVID-19 décrit les processus et les activités impliqués pour assurer la livraison en toute sécurité des vaccins et articles auxiliaires pour protéger la population vulnérable pendant la pandémie actuelle de COVID-19</a:t>
            </a:r>
            <a:r>
              <a:rPr lang="en-GB" sz="2800" dirty="0"/>
              <a:t>. </a:t>
            </a:r>
          </a:p>
          <a:p>
            <a:r>
              <a:rPr lang="en-GB" sz="2800" dirty="0"/>
              <a:t> </a:t>
            </a:r>
            <a:r>
              <a:rPr lang="fr-FR" sz="2800" dirty="0"/>
              <a:t>Il a abordé les stratégies de vaccination, la gestion et l’organisation, la communication et l’information, les ressources humaines et la sécurité, l’information du public, les opérations de déploiement des vaccins pandémiques (processus de chaîne d’approvisionnement) et la collecte des déchets médicaux, nécessaires à l’exécution d’une campagne de vaccination minutieuse et de haute qualité.</a:t>
            </a:r>
            <a:endParaRPr lang="en-US" sz="2800" dirty="0"/>
          </a:p>
          <a:p>
            <a:endParaRPr lang="en-US" sz="2800"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409985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lnSpcReduction="10000"/>
          </a:bodyPr>
          <a:lstStyle/>
          <a:p>
            <a:pPr marL="109728" indent="0">
              <a:buNone/>
            </a:pPr>
            <a:r>
              <a:rPr lang="gsw-FR" sz="2400" dirty="0">
                <a:latin typeface="Calibri" pitchFamily="34" charset="0"/>
                <a:cs typeface="Calibri" pitchFamily="34" charset="0"/>
              </a:rPr>
              <a:t>L’ordre de priorité de vaccination reposaient sur des données publiées mettant en évidence les personnes les plus à risque d’infection par le SARS-CoV-2 : la vaccination ciblera les groupes suivants par ordre de priorité </a:t>
            </a:r>
            <a:r>
              <a:rPr lang="gsw-FR" sz="2800" dirty="0">
                <a:latin typeface="Calibri" pitchFamily="34" charset="0"/>
                <a:cs typeface="Calibri" pitchFamily="34" charset="0"/>
              </a:rPr>
              <a:t>:</a:t>
            </a:r>
          </a:p>
          <a:p>
            <a:r>
              <a:rPr lang="gsw-FR" sz="2400" dirty="0">
                <a:latin typeface="Calibri" pitchFamily="34" charset="0"/>
                <a:cs typeface="Calibri" pitchFamily="34" charset="0"/>
              </a:rPr>
              <a:t>le personnel de santé, </a:t>
            </a:r>
          </a:p>
          <a:p>
            <a:r>
              <a:rPr lang="gsw-FR" sz="2400" dirty="0">
                <a:latin typeface="Calibri" pitchFamily="34" charset="0"/>
                <a:cs typeface="Calibri" pitchFamily="34" charset="0"/>
              </a:rPr>
              <a:t>les travailleurs de première ligne - par exemple, les policiers, les travailleurs des services publics, les forces armées, les travailleurs des ports et des aéroports,</a:t>
            </a:r>
          </a:p>
          <a:p>
            <a:r>
              <a:rPr lang="gsw-FR" sz="2400" dirty="0">
                <a:latin typeface="Calibri" pitchFamily="34" charset="0"/>
                <a:cs typeface="Calibri" pitchFamily="34" charset="0"/>
              </a:rPr>
              <a:t>les principaux dirigeants et décideurs,</a:t>
            </a:r>
          </a:p>
          <a:p>
            <a:r>
              <a:rPr lang="gsw-FR" sz="2400" dirty="0">
                <a:latin typeface="Calibri" pitchFamily="34" charset="0"/>
                <a:cs typeface="Calibri" pitchFamily="34" charset="0"/>
              </a:rPr>
              <a:t>les personnes âgées de plus de 60 ans,</a:t>
            </a:r>
          </a:p>
          <a:p>
            <a:r>
              <a:rPr lang="gsw-FR" sz="2400" dirty="0">
                <a:latin typeface="Calibri" pitchFamily="34" charset="0"/>
                <a:cs typeface="Calibri" pitchFamily="34" charset="0"/>
              </a:rPr>
              <a:t>les personnes atteintes de  comorbidités,</a:t>
            </a:r>
          </a:p>
          <a:p>
            <a:r>
              <a:rPr lang="gsw-FR" sz="2400" dirty="0">
                <a:latin typeface="Calibri" pitchFamily="34" charset="0"/>
                <a:cs typeface="Calibri" pitchFamily="34" charset="0"/>
              </a:rPr>
              <a:t>les personnes âgées de plus de 18 ans.</a:t>
            </a:r>
          </a:p>
          <a:p>
            <a:endParaRPr lang="gsw-FR" sz="2400" dirty="0">
              <a:latin typeface="Calibri" pitchFamily="34" charset="0"/>
              <a:cs typeface="Calibri" pitchFamily="34" charset="0"/>
            </a:endParaRPr>
          </a:p>
          <a:p>
            <a:endParaRPr lang="gsw-FR" sz="2400" dirty="0"/>
          </a:p>
          <a:p>
            <a:endParaRPr lang="gsw-FR" sz="2400" dirty="0"/>
          </a:p>
          <a:p>
            <a:endParaRPr lang="gsw-FR" dirty="0"/>
          </a:p>
        </p:txBody>
      </p:sp>
      <p:sp>
        <p:nvSpPr>
          <p:cNvPr id="2" name="Title 1"/>
          <p:cNvSpPr>
            <a:spLocks noGrp="1"/>
          </p:cNvSpPr>
          <p:nvPr>
            <p:ph type="title"/>
          </p:nvPr>
        </p:nvSpPr>
        <p:spPr>
          <a:xfrm>
            <a:off x="455141" y="160337"/>
            <a:ext cx="8229600" cy="1143000"/>
          </a:xfrm>
        </p:spPr>
        <p:txBody>
          <a:bodyPr>
            <a:normAutofit fontScale="90000"/>
          </a:bodyPr>
          <a:lstStyle/>
          <a:p>
            <a:r>
              <a:rPr lang="gsw-FR"/>
              <a:t>Déploiement de vaccins
</a:t>
            </a:r>
          </a:p>
        </p:txBody>
      </p:sp>
    </p:spTree>
    <p:extLst>
      <p:ext uri="{BB962C8B-B14F-4D97-AF65-F5344CB8AC3E}">
        <p14:creationId xmlns:p14="http://schemas.microsoft.com/office/powerpoint/2010/main" val="251726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01130"/>
            <a:ext cx="8382000" cy="5257800"/>
          </a:xfrm>
        </p:spPr>
        <p:txBody>
          <a:bodyPr>
            <a:normAutofit/>
          </a:bodyPr>
          <a:lstStyle/>
          <a:p>
            <a:r>
              <a:rPr lang="gsw-FR" sz="2400" dirty="0">
                <a:latin typeface="Calibri" pitchFamily="34" charset="0"/>
                <a:cs typeface="Calibri" pitchFamily="34" charset="0"/>
              </a:rPr>
              <a:t>La gestion globale du déploiement 2021 des vaccins contre la COVID-19 et la campagne ultérieure seront gérées par l’unité PIE (programme d’immunisation élargie) sous la direction du NTWG du Ministère de la santé.</a:t>
            </a:r>
          </a:p>
          <a:p>
            <a:r>
              <a:rPr lang="gsw-FR" sz="2400" dirty="0">
                <a:latin typeface="Calibri" pitchFamily="34" charset="0"/>
                <a:cs typeface="Calibri" pitchFamily="34" charset="0"/>
              </a:rPr>
              <a:t>L’élaboration d’une stratégie de communication se fait en concertation avec le comité d’introduction du vaccin anti-COVID-19. (Groupe national de travail technique)- 50 000 SCR/-</a:t>
            </a:r>
          </a:p>
          <a:p>
            <a:r>
              <a:rPr lang="gsw-FR" sz="2400" dirty="0">
                <a:latin typeface="Calibri" pitchFamily="34" charset="0"/>
                <a:cs typeface="Calibri" pitchFamily="34" charset="0"/>
              </a:rPr>
              <a:t>Un atelier de formation et de planification sur le déploiement des vaccins a été organisé pour tout le personnel impliqué dans le processus avant le début de la campagne de vaccination. 15 000 SCR</a:t>
            </a:r>
            <a:r>
              <a:rPr lang="gsw-FR" sz="2600" dirty="0">
                <a:latin typeface="Calibri" pitchFamily="34" charset="0"/>
                <a:cs typeface="Calibri" pitchFamily="34" charset="0"/>
              </a:rPr>
              <a:t>/-</a:t>
            </a:r>
          </a:p>
          <a:p>
            <a:r>
              <a:rPr lang="gsw-FR" sz="2600" dirty="0">
                <a:latin typeface="Calibri" pitchFamily="34" charset="0"/>
                <a:cs typeface="Calibri" pitchFamily="34" charset="0"/>
              </a:rPr>
              <a:t>Papeterie pour l’impression interne- 400 000 SCR/-</a:t>
            </a:r>
          </a:p>
          <a:p>
            <a:r>
              <a:rPr lang="gsw-FR" sz="2400" b="1" dirty="0">
                <a:latin typeface="Calibri" pitchFamily="34" charset="0"/>
                <a:cs typeface="Calibri" pitchFamily="34" charset="0"/>
              </a:rPr>
              <a:t>Budget total requis - 465 000 SCR/-</a:t>
            </a:r>
          </a:p>
          <a:p>
            <a:endParaRPr lang="gsw-FR" sz="2800" b="1" dirty="0"/>
          </a:p>
          <a:p>
            <a:endParaRPr lang="gsw-FR" dirty="0"/>
          </a:p>
          <a:p>
            <a:endParaRPr lang="gsw-FR" dirty="0"/>
          </a:p>
        </p:txBody>
      </p:sp>
      <p:sp>
        <p:nvSpPr>
          <p:cNvPr id="2" name="Title 1"/>
          <p:cNvSpPr>
            <a:spLocks noGrp="1"/>
          </p:cNvSpPr>
          <p:nvPr>
            <p:ph type="title"/>
          </p:nvPr>
        </p:nvSpPr>
        <p:spPr>
          <a:xfrm>
            <a:off x="533400" y="152400"/>
            <a:ext cx="8229600" cy="685800"/>
          </a:xfrm>
        </p:spPr>
        <p:txBody>
          <a:bodyPr>
            <a:normAutofit/>
          </a:bodyPr>
          <a:lstStyle/>
          <a:p>
            <a:pPr lvl="0"/>
            <a:r>
              <a:rPr lang="en-AU" sz="3200" dirty="0"/>
              <a:t>Gestion et organisation. </a:t>
            </a:r>
            <a:endParaRPr lang="en-US" sz="3200" dirty="0"/>
          </a:p>
        </p:txBody>
      </p:sp>
      <p:sp>
        <p:nvSpPr>
          <p:cNvPr id="5" name="Rectangle 1"/>
          <p:cNvSpPr>
            <a:spLocks noChangeArrowheads="1"/>
          </p:cNvSpPr>
          <p:nvPr/>
        </p:nvSpPr>
        <p:spPr bwMode="auto">
          <a:xfrm>
            <a:off x="381000" y="4038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95979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150" y="762000"/>
            <a:ext cx="8610600" cy="5257800"/>
          </a:xfrm>
        </p:spPr>
        <p:txBody>
          <a:bodyPr>
            <a:noAutofit/>
          </a:bodyPr>
          <a:lstStyle/>
          <a:p>
            <a:r>
              <a:rPr lang="fr-FR" sz="2400" dirty="0">
                <a:latin typeface="Calibri" pitchFamily="34" charset="0"/>
                <a:cs typeface="Calibri" pitchFamily="34" charset="0"/>
              </a:rPr>
              <a:t>Au cours de toute campagne de vaccination majeure, la communication et la gestion de l’information sont essentielles au succès de la campagne.  Il est indispensable de partager des informations exactes sur : le vaccin, les groupes cibles, les manifestations post-vaccinales indésirables, les détails de l’arrivée du vaccin et les exigences de la chaîne du froid.</a:t>
            </a:r>
            <a:endParaRPr lang="en-US" sz="2400" dirty="0">
              <a:latin typeface="Calibri" pitchFamily="34" charset="0"/>
              <a:cs typeface="Calibri" pitchFamily="34" charset="0"/>
            </a:endParaRPr>
          </a:p>
          <a:p>
            <a:r>
              <a:rPr lang="fr-FR" sz="2400" dirty="0">
                <a:latin typeface="Calibri" pitchFamily="34" charset="0"/>
                <a:cs typeface="Calibri" pitchFamily="34" charset="0"/>
              </a:rPr>
              <a:t>Dans notre système de santé, les téléphones mobiles, l’Intranet, l’Internet et les lignes terrestres sont la forme préférée de communication</a:t>
            </a:r>
            <a:r>
              <a:rPr lang="en-AU" sz="2400" dirty="0">
                <a:latin typeface="Calibri" pitchFamily="34" charset="0"/>
                <a:cs typeface="Calibri" pitchFamily="34" charset="0"/>
              </a:rPr>
              <a:t>.</a:t>
            </a:r>
            <a:endParaRPr lang="en-US" sz="2400" dirty="0">
              <a:latin typeface="Calibri" pitchFamily="34" charset="0"/>
              <a:cs typeface="Calibri" pitchFamily="34" charset="0"/>
            </a:endParaRPr>
          </a:p>
          <a:p>
            <a:r>
              <a:rPr lang="fr-FR" sz="2400" dirty="0">
                <a:latin typeface="Calibri" pitchFamily="34" charset="0"/>
                <a:cs typeface="Calibri" pitchFamily="34" charset="0"/>
              </a:rPr>
              <a:t>Une brève fiche d’information destinée à tous les professionnels de santé qui aborde tous les aspects de l’exigence de la chaîne du froid vaccinale COVID-19 est essentielle pour s’assurer de la disponibilité des informations standardisées parmi les travailleurs de santé à un moment donné.</a:t>
            </a:r>
            <a:r>
              <a:rPr lang="en-AU" sz="2400" dirty="0">
                <a:latin typeface="Calibri" pitchFamily="34" charset="0"/>
                <a:cs typeface="Calibri" pitchFamily="34" charset="0"/>
              </a:rPr>
              <a:t>  </a:t>
            </a:r>
            <a:endParaRPr lang="en-US" sz="2400" dirty="0">
              <a:latin typeface="Calibri" pitchFamily="34" charset="0"/>
              <a:cs typeface="Calibri" pitchFamily="34" charset="0"/>
            </a:endParaRPr>
          </a:p>
          <a:p>
            <a:endParaRPr lang="en-US" sz="2400" dirty="0">
              <a:latin typeface="Calibri" pitchFamily="34" charset="0"/>
              <a:cs typeface="Calibri" pitchFamily="34" charset="0"/>
            </a:endParaRPr>
          </a:p>
        </p:txBody>
      </p:sp>
      <p:sp>
        <p:nvSpPr>
          <p:cNvPr id="2" name="Title 1"/>
          <p:cNvSpPr>
            <a:spLocks noGrp="1"/>
          </p:cNvSpPr>
          <p:nvPr>
            <p:ph type="title"/>
          </p:nvPr>
        </p:nvSpPr>
        <p:spPr>
          <a:xfrm>
            <a:off x="457200" y="76200"/>
            <a:ext cx="8229600" cy="563562"/>
          </a:xfrm>
        </p:spPr>
        <p:txBody>
          <a:bodyPr>
            <a:normAutofit fontScale="90000"/>
          </a:bodyPr>
          <a:lstStyle/>
          <a:p>
            <a:pPr lvl="0"/>
            <a:br>
              <a:rPr lang="en-AU" sz="3200" b="1" dirty="0"/>
            </a:br>
            <a:r>
              <a:rPr lang="en-AU" sz="3200" b="1" dirty="0"/>
              <a:t>Communication </a:t>
            </a:r>
            <a:r>
              <a:rPr lang="en-US" sz="3200" b="1" dirty="0"/>
              <a:t>et information du public</a:t>
            </a:r>
            <a:br>
              <a:rPr lang="en-US" sz="3200" dirty="0"/>
            </a:br>
            <a:endParaRPr lang="en-US" sz="3200" dirty="0"/>
          </a:p>
        </p:txBody>
      </p:sp>
    </p:spTree>
    <p:extLst>
      <p:ext uri="{BB962C8B-B14F-4D97-AF65-F5344CB8AC3E}">
        <p14:creationId xmlns:p14="http://schemas.microsoft.com/office/powerpoint/2010/main" val="2054998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4404</TotalTime>
  <Words>1911</Words>
  <Application>Microsoft Office PowerPoint</Application>
  <PresentationFormat>On-screen Show (4:3)</PresentationFormat>
  <Paragraphs>107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Lucida Sans Unicode</vt:lpstr>
      <vt:lpstr>Verdana</vt:lpstr>
      <vt:lpstr>Wingdings 2</vt:lpstr>
      <vt:lpstr>Wingdings 3</vt:lpstr>
      <vt:lpstr>Concourse</vt:lpstr>
      <vt:lpstr>Évaluation des coûts du programme de vaccination anti-COVID-19 au sein du ministère de la Santé des Seychelles.</vt:lpstr>
      <vt:lpstr>Informations de base
</vt:lpstr>
      <vt:lpstr>Décisions relatives à la politique vaccinale </vt:lpstr>
      <vt:lpstr>Élaboration du plan de déploiement de la vaccination contre la COVID-19
</vt:lpstr>
      <vt:lpstr>PowerPoint Presentation</vt:lpstr>
      <vt:lpstr>PowerPoint Presentation</vt:lpstr>
      <vt:lpstr>Déploiement de vaccins
</vt:lpstr>
      <vt:lpstr>Gestion et organisation. </vt:lpstr>
      <vt:lpstr> Communication et information du public </vt:lpstr>
      <vt:lpstr>Suite…</vt:lpstr>
      <vt:lpstr>Ressources humaines pour la campagne</vt:lpstr>
      <vt:lpstr>  Campagne logistique pour la vaccination   </vt:lpstr>
      <vt:lpstr>  Gestion de la chaîne d’approvisionnement et de la chaîne du froid   </vt:lpstr>
      <vt:lpstr> Manifestations post-vaccinales indésirables et sécurité vaccinale.   </vt:lpstr>
      <vt:lpstr> Collecte des déchets médicaux résultant de la campagne de vaccination contre la COVID-19  </vt:lpstr>
      <vt:lpstr>Suivi et évaluation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Costing the Covid 19 vaccination programme in the Ministry of Health</dc:title>
  <dc:creator>Shobha Hajarnis</dc:creator>
  <cp:lastModifiedBy>Priya Beegun</cp:lastModifiedBy>
  <cp:revision>78</cp:revision>
  <cp:lastPrinted>2021-04-09T17:25:51Z</cp:lastPrinted>
  <dcterms:created xsi:type="dcterms:W3CDTF">2021-03-25T04:23:53Z</dcterms:created>
  <dcterms:modified xsi:type="dcterms:W3CDTF">2021-04-11T13:25:37Z</dcterms:modified>
</cp:coreProperties>
</file>