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63" r:id="rId3"/>
    <p:sldId id="264" r:id="rId4"/>
    <p:sldId id="260" r:id="rId5"/>
    <p:sldId id="258" r:id="rId6"/>
    <p:sldId id="259" r:id="rId7"/>
    <p:sldId id="262" r:id="rId8"/>
    <p:sldId id="266" r:id="rId9"/>
    <p:sldId id="26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3"/>
  </p:normalViewPr>
  <p:slideViewPr>
    <p:cSldViewPr snapToGrid="0" snapToObjects="1">
      <p:cViewPr varScale="1">
        <p:scale>
          <a:sx n="68" d="100"/>
          <a:sy n="68" d="100"/>
        </p:scale>
        <p:origin x="14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A0802-235E-BF4E-8DA6-02DB0A1BCA03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8195D-4AF1-2A47-A883-B473E697B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8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7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84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7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D7380A3-0DCF-CA4B-A5D1-B055D47D5F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"/>
            <a:ext cx="9143999" cy="1206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5275" y="138024"/>
            <a:ext cx="7151299" cy="974782"/>
          </a:xfrm>
        </p:spPr>
        <p:txBody>
          <a:bodyPr tIns="72000" bIns="0">
            <a:normAutofit/>
          </a:bodyPr>
          <a:lstStyle>
            <a:lvl1pPr>
              <a:lnSpc>
                <a:spcPts val="3400"/>
              </a:lnSpc>
              <a:defRPr lang="en-ZA" sz="3600" b="1" cap="all" baseline="0" smtClean="0">
                <a:solidFill>
                  <a:schemeClr val="bg1"/>
                </a:solidFill>
                <a:effectLst/>
              </a:defRPr>
            </a:lvl1pPr>
          </a:lstStyle>
          <a:p>
            <a:r>
              <a:rPr lang="en-ZA" b="1" dirty="0">
                <a:effectLst/>
                <a:latin typeface="Calibri" panose="020F0502020204030204" pitchFamily="34" charset="0"/>
              </a:rPr>
              <a:t>TYPE HEADING HERE</a:t>
            </a:r>
            <a:endParaRPr lang="en-ZA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275" y="1397479"/>
            <a:ext cx="8807570" cy="495156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A184F46-E541-2648-B50F-883B6E628E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543299" y="6538823"/>
            <a:ext cx="2057400" cy="182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7396-EAD7-1246-A93B-5244FF2679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01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1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9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58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33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45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2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3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7396-EAD7-1246-A93B-5244FF267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4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3D701C6-9245-C748-9F59-B80F639B3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" y="0"/>
            <a:ext cx="913857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17B3C4-C878-1D4B-89BE-1437A30917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99616"/>
            <a:ext cx="6949440" cy="1627632"/>
          </a:xfrm>
        </p:spPr>
        <p:txBody>
          <a:bodyPr anchor="ctr">
            <a:normAutofit/>
          </a:bodyPr>
          <a:lstStyle/>
          <a:p>
            <a:r>
              <a:rPr lang="en-GB" sz="3600" b="1" cap="all" dirty="0">
                <a:solidFill>
                  <a:schemeClr val="bg1"/>
                </a:solidFill>
                <a:latin typeface="Calibri" panose="020F0502020204030204" pitchFamily="34" charset="0"/>
              </a:rPr>
              <a:t>THE financing mix for South Africa’s COVID-19 vaccination programme</a:t>
            </a:r>
            <a:endParaRPr lang="en-ZA" sz="3600" b="1" cap="all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37A802-0DEE-FB4F-B8DF-A43CBFBF0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3017520"/>
            <a:ext cx="6949440" cy="1152144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ZA" dirty="0">
                <a:solidFill>
                  <a:schemeClr val="bg1"/>
                </a:solidFill>
              </a:rPr>
              <a:t>CABRI PEER-LEARNING EVENT, 13-14 APRIL 2021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ZA" sz="1600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ZA" sz="1600" dirty="0">
                <a:solidFill>
                  <a:schemeClr val="bg1"/>
                </a:solidFill>
              </a:rPr>
              <a:t>PRESENTER: DR MARK BLECHER, CHIEF DIRECTOR: HEALTH AND SOCIAL DEVELOPMENT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54271-9F4E-604A-AAA1-A880F603D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66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400"/>
              <a:t>Vaccine is a </a:t>
            </a:r>
            <a:r>
              <a:rPr lang="en-ZA" sz="2400" dirty="0"/>
              <a:t>public health good, essential for re-opening economy so should be mainly publicly financed</a:t>
            </a:r>
          </a:p>
          <a:p>
            <a:r>
              <a:rPr lang="en-ZA" sz="2400" dirty="0"/>
              <a:t>No OOP – rather free to user </a:t>
            </a:r>
          </a:p>
          <a:p>
            <a:r>
              <a:rPr lang="en-ZA" sz="2400" dirty="0"/>
              <a:t>In our case where had private medical scheme billed back in background</a:t>
            </a:r>
          </a:p>
          <a:p>
            <a:r>
              <a:rPr lang="en-ZA" sz="2400" dirty="0"/>
              <a:t>Deficit financing </a:t>
            </a:r>
          </a:p>
          <a:p>
            <a:r>
              <a:rPr lang="en-ZA" sz="2400" dirty="0"/>
              <a:t>Potential loans </a:t>
            </a:r>
            <a:r>
              <a:rPr lang="en-ZA" sz="2400" dirty="0" err="1"/>
              <a:t>eg</a:t>
            </a:r>
            <a:r>
              <a:rPr lang="en-ZA" sz="2400" dirty="0"/>
              <a:t> World Bank, IMF, NDB, </a:t>
            </a:r>
            <a:r>
              <a:rPr lang="en-ZA" sz="2400" dirty="0" err="1"/>
              <a:t>Afrexim</a:t>
            </a:r>
            <a:r>
              <a:rPr lang="en-ZA" sz="2400" dirty="0"/>
              <a:t> but need to look at terms and admin</a:t>
            </a:r>
          </a:p>
          <a:p>
            <a:r>
              <a:rPr lang="en-ZA" sz="2400" dirty="0"/>
              <a:t>Donor </a:t>
            </a:r>
            <a:r>
              <a:rPr lang="en-ZA" sz="2400" dirty="0" err="1"/>
              <a:t>e.g</a:t>
            </a:r>
            <a:r>
              <a:rPr lang="en-ZA" sz="2400" dirty="0"/>
              <a:t> Solidarity Fund (in our case mainly timing issue)</a:t>
            </a:r>
          </a:p>
          <a:p>
            <a:r>
              <a:rPr lang="en-ZA" sz="2400" dirty="0"/>
              <a:t>Potential gains for NHI and public-private mix</a:t>
            </a:r>
          </a:p>
          <a:p>
            <a:r>
              <a:rPr lang="en-ZA" sz="2400" dirty="0"/>
              <a:t>Political economy and fairness of contracts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10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400" dirty="0"/>
              <a:t>Vaccine seen as most important macro-economic factor in Budget 2021 </a:t>
            </a:r>
          </a:p>
          <a:p>
            <a:r>
              <a:rPr lang="en-ZA" sz="2400" dirty="0"/>
              <a:t>Financing</a:t>
            </a:r>
          </a:p>
          <a:p>
            <a:r>
              <a:rPr lang="en-ZA" sz="2400" dirty="0"/>
              <a:t>Costing</a:t>
            </a:r>
          </a:p>
          <a:p>
            <a:r>
              <a:rPr lang="en-ZA" sz="2400" dirty="0"/>
              <a:t>Interaction with private sector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92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800" dirty="0"/>
              <a:t>Vaccine most important macro-economic factor in budget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400" dirty="0"/>
              <a:t>COVID has caused largest national and global recession in a century</a:t>
            </a:r>
          </a:p>
          <a:p>
            <a:r>
              <a:rPr lang="en-ZA" sz="2400" dirty="0"/>
              <a:t>GDP dropped by 7% in 2020/21</a:t>
            </a:r>
          </a:p>
          <a:p>
            <a:r>
              <a:rPr lang="en-ZA" sz="2400" dirty="0"/>
              <a:t>Revenue declined by around R130 billion per annum for 3-4 years</a:t>
            </a:r>
          </a:p>
          <a:p>
            <a:r>
              <a:rPr lang="en-ZA" sz="2400" dirty="0"/>
              <a:t>Deficit rose to -12% in 20/21</a:t>
            </a:r>
          </a:p>
          <a:p>
            <a:r>
              <a:rPr lang="en-ZA" sz="2400" dirty="0"/>
              <a:t>Has affected whole spending side of budget – over R300 billion cuts across all sectors over MTEF</a:t>
            </a:r>
          </a:p>
          <a:p>
            <a:r>
              <a:rPr lang="en-ZA" sz="2400" dirty="0"/>
              <a:t>Getting  workplaces open and economy going critical and vaccination seen as critical intervention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620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A89A9-99E7-4A18-814F-D3C5F91AC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Financing options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ACED7-ADBE-47C1-9481-921452757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75" y="1397479"/>
            <a:ext cx="8807570" cy="49515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sz="1600" b="1" i="1" dirty="0"/>
              <a:t>Public</a:t>
            </a:r>
          </a:p>
          <a:p>
            <a:r>
              <a:rPr lang="en-ZA" sz="1600" dirty="0"/>
              <a:t>Vaccinations seen as public good and should be free at point of service and predominantly publicly funded</a:t>
            </a:r>
          </a:p>
          <a:p>
            <a:r>
              <a:rPr lang="en-ZA" sz="1600" dirty="0"/>
              <a:t>Funded through general government revenue and budget reallocations (about R8.2 billion of the total allocation was added to baseline) plus R1.25b in 2020/21 (Emergency allocation)</a:t>
            </a:r>
          </a:p>
          <a:p>
            <a:r>
              <a:rPr lang="en-ZA" sz="1600" dirty="0"/>
              <a:t>Includes deficit financing</a:t>
            </a:r>
          </a:p>
          <a:p>
            <a:pPr marL="0" indent="0">
              <a:buNone/>
            </a:pPr>
            <a:r>
              <a:rPr lang="en-ZA" sz="1600" b="1" i="1" dirty="0"/>
              <a:t>Private</a:t>
            </a:r>
          </a:p>
          <a:p>
            <a:r>
              <a:rPr lang="en-ZA" sz="1600" dirty="0"/>
              <a:t>At the same time, strong willingness from private sector to contribute, and people with medical aid would expect their scheme to cover costs</a:t>
            </a:r>
          </a:p>
          <a:p>
            <a:r>
              <a:rPr lang="en-ZA" sz="1600" dirty="0"/>
              <a:t>Government procures all vaccines and sells on to private sector</a:t>
            </a:r>
          </a:p>
          <a:p>
            <a:r>
              <a:rPr lang="en-ZA" sz="1600" dirty="0"/>
              <a:t>No OOP financing </a:t>
            </a:r>
          </a:p>
          <a:p>
            <a:pPr marL="0" indent="0">
              <a:buNone/>
            </a:pPr>
            <a:r>
              <a:rPr lang="en-ZA" sz="1600" b="1" i="1" dirty="0"/>
              <a:t>Loans</a:t>
            </a:r>
          </a:p>
          <a:p>
            <a:r>
              <a:rPr lang="en-ZA" sz="1600" dirty="0"/>
              <a:t>Loans from WB still considered, but currently seems unlikely due to fairly extensive requirements, e.g. approval of purchase contracts, plans…  etc. </a:t>
            </a:r>
          </a:p>
          <a:p>
            <a:pPr marL="0" indent="0">
              <a:buNone/>
            </a:pPr>
            <a:r>
              <a:rPr lang="en-ZA" sz="1600" b="1" i="1" dirty="0"/>
              <a:t>Donations</a:t>
            </a:r>
          </a:p>
          <a:p>
            <a:r>
              <a:rPr lang="en-ZA" sz="1600" dirty="0"/>
              <a:t>SA as UMIC not eligible for COVAX AMC mechanism (some purchasing via COVAX but self-funded)</a:t>
            </a:r>
          </a:p>
          <a:p>
            <a:r>
              <a:rPr lang="en-ZA" sz="1600" dirty="0"/>
              <a:t>Locally established Solidarity Fund contributed early in process and donated upfront COVAX payment</a:t>
            </a:r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2B003D-01AB-45EE-8DA8-17BF3A0FEE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50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A4821-2F4F-1847-A8D9-34AC5A09B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422BA-FAC5-7549-AA7F-3AA316489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000" dirty="0"/>
              <a:t>Ministerial Advisory Committee established a costing workstream.</a:t>
            </a:r>
          </a:p>
          <a:p>
            <a:r>
              <a:rPr lang="en-ZA" sz="2000" dirty="0"/>
              <a:t>COVID vaccination cost-model developed, underwent several iterations. </a:t>
            </a:r>
          </a:p>
          <a:p>
            <a:r>
              <a:rPr lang="en-ZA" sz="2000" dirty="0"/>
              <a:t>Main difficulty estimating uptake, which is the primary cost driver. Also uncertainty </a:t>
            </a:r>
            <a:r>
              <a:rPr lang="en-ZA" sz="2000" dirty="0" err="1"/>
              <a:t>wrt</a:t>
            </a:r>
            <a:r>
              <a:rPr lang="en-ZA" sz="2000" dirty="0"/>
              <a:t> use of additional vs existing staff, price mix of vaccines etc.</a:t>
            </a:r>
          </a:p>
          <a:p>
            <a:r>
              <a:rPr lang="en-ZA" sz="2000" dirty="0"/>
              <a:t>Model provided several scenarios, e.g.:</a:t>
            </a:r>
          </a:p>
          <a:p>
            <a:endParaRPr lang="en-ZA" sz="2000" dirty="0"/>
          </a:p>
          <a:p>
            <a:endParaRPr lang="en-ZA" sz="2000" dirty="0"/>
          </a:p>
          <a:p>
            <a:endParaRPr lang="en-ZA" sz="2000" dirty="0"/>
          </a:p>
          <a:p>
            <a:endParaRPr lang="en-ZA" sz="2000" dirty="0"/>
          </a:p>
          <a:p>
            <a:r>
              <a:rPr lang="en-ZA" sz="2000" dirty="0"/>
              <a:t>Depending on scenario, costs ranged from R4.3 bn ($295 m) to R19.5bn ($1.3 bn). Huge variation. </a:t>
            </a:r>
          </a:p>
          <a:p>
            <a:r>
              <a:rPr lang="en-ZA" sz="2000" dirty="0"/>
              <a:t>The </a:t>
            </a:r>
            <a:r>
              <a:rPr lang="en-ZA" sz="2000" dirty="0" err="1"/>
              <a:t>MoH</a:t>
            </a:r>
            <a:r>
              <a:rPr lang="en-ZA" sz="2000" dirty="0"/>
              <a:t> announced that the country’s 3-phase vaccine roll-out strategy aims to vaccinate about 67% of the population over 12 months</a:t>
            </a:r>
          </a:p>
          <a:p>
            <a:endParaRPr lang="en-Z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644B8-4485-0144-B3D1-54620A632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D4010A-545C-4534-9067-70BCA52FE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530" y="3261354"/>
            <a:ext cx="5781675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10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2B343-B172-4F47-A7C0-A4981EFF69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Budget allocations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908C6-69CA-43C5-8F45-4F680461C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sz="2000" dirty="0"/>
              <a:t>At present, R10.25 billion allocated for the vaccination programme</a:t>
            </a:r>
          </a:p>
          <a:p>
            <a:endParaRPr lang="en-ZA" sz="2000" dirty="0"/>
          </a:p>
          <a:p>
            <a:endParaRPr lang="en-ZA" sz="2000" dirty="0"/>
          </a:p>
          <a:p>
            <a:endParaRPr lang="en-ZA" sz="2000" dirty="0"/>
          </a:p>
          <a:p>
            <a:endParaRPr lang="en-ZA" sz="2000" dirty="0"/>
          </a:p>
          <a:p>
            <a:endParaRPr lang="en-ZA" sz="2000" dirty="0"/>
          </a:p>
          <a:p>
            <a:endParaRPr lang="en-ZA" sz="2000" dirty="0"/>
          </a:p>
          <a:p>
            <a:r>
              <a:rPr lang="en-ZA" sz="2000" dirty="0"/>
              <a:t>In 2020/21, emergency allocations of R1.25 billion were made for prepayments and initial rollout.  </a:t>
            </a:r>
          </a:p>
          <a:p>
            <a:r>
              <a:rPr lang="en-ZA" sz="2000" dirty="0"/>
              <a:t>In Budget 2021, tabled in February, R9bn was allocated over 2 years, split between National DOH for vaccine procurement, provinces for implementation, MRC for research and GCIS for communication campaigns</a:t>
            </a:r>
          </a:p>
          <a:p>
            <a:r>
              <a:rPr lang="en-ZA" sz="2000" dirty="0"/>
              <a:t>Provision in contingency reserve for augmenting these amounts, which can be authorised by </a:t>
            </a:r>
            <a:r>
              <a:rPr lang="en-ZA" sz="2000" dirty="0" err="1"/>
              <a:t>MoF</a:t>
            </a:r>
            <a:endParaRPr lang="en-ZA" sz="2000" dirty="0"/>
          </a:p>
          <a:p>
            <a:r>
              <a:rPr lang="en-ZA" sz="2000" dirty="0"/>
              <a:t>Some amendments likely based on pace and role of private sector</a:t>
            </a:r>
          </a:p>
          <a:p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B67F8-1A0F-424C-B3AA-4EEA7EC15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3A6A6CE-0F0F-49F8-86AF-1F0508835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371" y="1867207"/>
            <a:ext cx="66770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167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15AB6-60C3-4F65-93E5-07E2BD12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Public-private interactions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AF8FB-F96C-4C98-B1C1-6B0AF6D5E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000" dirty="0"/>
              <a:t>SA has largely divided public and private health system with historically little interplay between the two. </a:t>
            </a:r>
          </a:p>
          <a:p>
            <a:r>
              <a:rPr lang="en-ZA" sz="2000" dirty="0"/>
              <a:t>A number of interactions / collaboration between public and private sector will be required or beneficial for the vaccine programmes</a:t>
            </a:r>
          </a:p>
          <a:p>
            <a:pPr lvl="1"/>
            <a:r>
              <a:rPr lang="en-ZA" sz="1600" dirty="0"/>
              <a:t>Government is currently sole procurer of vaccines. Will sell these to private healthcare providers, which will in turn claim from medical aids – return of some funds to the </a:t>
            </a:r>
            <a:r>
              <a:rPr lang="en-ZA" sz="1600" dirty="0" err="1"/>
              <a:t>fiscus</a:t>
            </a:r>
            <a:endParaRPr lang="en-ZA" sz="1600" dirty="0"/>
          </a:p>
          <a:p>
            <a:pPr lvl="1"/>
            <a:r>
              <a:rPr lang="en-ZA" sz="1600" dirty="0"/>
              <a:t>Some medical aid patients may get vaccinated at government facilities, and government will claim from medical aids</a:t>
            </a:r>
          </a:p>
          <a:p>
            <a:pPr lvl="1"/>
            <a:r>
              <a:rPr lang="en-ZA" sz="1600" dirty="0"/>
              <a:t>Government contracting private pharmacies to vaccinate “public” patients</a:t>
            </a:r>
          </a:p>
          <a:p>
            <a:r>
              <a:rPr lang="en-ZA" sz="2000" dirty="0"/>
              <a:t>These arrangements are partly unchartered territory in SA and require careful planning and consultation. </a:t>
            </a:r>
          </a:p>
          <a:p>
            <a:r>
              <a:rPr lang="en-ZA" sz="2000" dirty="0"/>
              <a:t>Long-standing plans for a united health system under NHI, with a mixed public and private provision platform. COVID-19 vaccination programme presents opportunity test aspects of this in practice</a:t>
            </a:r>
          </a:p>
          <a:p>
            <a:pPr lvl="1"/>
            <a:endParaRPr lang="en-GB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955D1E-FDF8-40C0-BD2B-971E7B2BE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376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/>
              <a:t>Lack of price transparency</a:t>
            </a:r>
          </a:p>
          <a:p>
            <a:r>
              <a:rPr lang="en-ZA" dirty="0"/>
              <a:t>Contract secrecy and extremely unfair clauses require country solidarity and response</a:t>
            </a:r>
          </a:p>
          <a:p>
            <a:r>
              <a:rPr lang="en-ZA" dirty="0"/>
              <a:t>Uncertain delivery schedules</a:t>
            </a:r>
          </a:p>
          <a:p>
            <a:r>
              <a:rPr lang="en-ZA" dirty="0"/>
              <a:t>Indemnity arrangements</a:t>
            </a:r>
          </a:p>
          <a:p>
            <a:r>
              <a:rPr lang="en-ZA" dirty="0"/>
              <a:t>No-fault compensation Fund</a:t>
            </a:r>
          </a:p>
          <a:p>
            <a:r>
              <a:rPr lang="en-ZA" dirty="0"/>
              <a:t>Assessing safety; national and global regulators</a:t>
            </a:r>
          </a:p>
          <a:p>
            <a:r>
              <a:rPr lang="en-ZA" dirty="0"/>
              <a:t>Emerging role of private sector</a:t>
            </a:r>
          </a:p>
          <a:p>
            <a:r>
              <a:rPr lang="en-ZA" dirty="0"/>
              <a:t>Balance between central and decentralised response and expenditure allocation </a:t>
            </a:r>
          </a:p>
          <a:p>
            <a:r>
              <a:rPr lang="en-ZA" dirty="0"/>
              <a:t>Staffing implications, delivery models </a:t>
            </a:r>
            <a:r>
              <a:rPr lang="en-ZA" dirty="0" err="1"/>
              <a:t>eg</a:t>
            </a:r>
            <a:r>
              <a:rPr lang="en-ZA" dirty="0"/>
              <a:t> mass sites, private pharmacies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22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D345A-A939-4CF1-B5FA-86F23FE2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Lessons learnt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B8C99-E354-472C-8308-122B4800F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sz="2000" dirty="0"/>
              <a:t>Public good</a:t>
            </a:r>
          </a:p>
          <a:p>
            <a:r>
              <a:rPr lang="en-ZA" sz="2000" dirty="0"/>
              <a:t>Budgeting in uncertain environment, requires instruments for flexibility. </a:t>
            </a:r>
          </a:p>
          <a:p>
            <a:pPr lvl="1"/>
            <a:r>
              <a:rPr lang="en-ZA" sz="1800" dirty="0"/>
              <a:t>Currently not budgeting for unrealistic 100% uptake. Ability to augment funding in-year provides comfort if uptake is higher/quicker than anticipated</a:t>
            </a:r>
          </a:p>
          <a:p>
            <a:r>
              <a:rPr lang="en-ZA" sz="2000" dirty="0"/>
              <a:t>Economic case for vaccines important</a:t>
            </a:r>
          </a:p>
          <a:p>
            <a:pPr lvl="1"/>
            <a:r>
              <a:rPr lang="en-ZA" sz="1800" dirty="0"/>
              <a:t>SA in extremely constrained fiscal situation with large government-wide budget cuts. </a:t>
            </a:r>
          </a:p>
          <a:p>
            <a:pPr lvl="1"/>
            <a:r>
              <a:rPr lang="en-ZA" sz="1800" dirty="0"/>
              <a:t>Importance of vaccines for economic recovery provided strong case for budget. </a:t>
            </a:r>
          </a:p>
          <a:p>
            <a:r>
              <a:rPr lang="en-ZA" sz="2200" dirty="0"/>
              <a:t>Society-wide mobilisation key</a:t>
            </a:r>
          </a:p>
          <a:p>
            <a:pPr lvl="1"/>
            <a:r>
              <a:rPr lang="en-ZA" sz="1800" dirty="0"/>
              <a:t>Strong willingness of private health sector to contribute (benevolence &amp; “enlightened self-interest”)</a:t>
            </a:r>
          </a:p>
          <a:p>
            <a:pPr lvl="1"/>
            <a:r>
              <a:rPr lang="en-ZA" sz="1800" dirty="0"/>
              <a:t>Some private medical schemes even offered to subsidise public sector vaccines</a:t>
            </a:r>
          </a:p>
          <a:p>
            <a:pPr lvl="1"/>
            <a:r>
              <a:rPr lang="en-ZA" sz="1800" dirty="0"/>
              <a:t>Considerable pro-bono support, with private companies seconding staff to assist in planning etc. </a:t>
            </a:r>
          </a:p>
          <a:p>
            <a:r>
              <a:rPr lang="en-ZA" sz="2200" dirty="0"/>
              <a:t>Contracting arrangements between public and private sectors will hopefully generate lessons for a uniform / integrated health system under NHI</a:t>
            </a:r>
          </a:p>
          <a:p>
            <a:endParaRPr lang="en-GB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DBE74-90B4-4578-BC09-E646660477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4E67396-EAD7-1246-A93B-5244FF26795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943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41736</TotalTime>
  <Words>887</Words>
  <Application>Microsoft Office PowerPoint</Application>
  <PresentationFormat>On-screen Show (4:3)</PresentationFormat>
  <Paragraphs>102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THE financing mix for South Africa’s COVID-19 vaccination programme</vt:lpstr>
      <vt:lpstr>Introduction</vt:lpstr>
      <vt:lpstr>Vaccine most important macro-economic factor in budget 2021</vt:lpstr>
      <vt:lpstr>Financing options</vt:lpstr>
      <vt:lpstr>costing</vt:lpstr>
      <vt:lpstr>Budget allocations</vt:lpstr>
      <vt:lpstr>Public-private interactions</vt:lpstr>
      <vt:lpstr>discussion</vt:lpstr>
      <vt:lpstr>Lessons learnt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Priya Beegun</cp:lastModifiedBy>
  <cp:revision>53</cp:revision>
  <dcterms:created xsi:type="dcterms:W3CDTF">2020-04-24T06:12:55Z</dcterms:created>
  <dcterms:modified xsi:type="dcterms:W3CDTF">2021-04-12T15:57:51Z</dcterms:modified>
</cp:coreProperties>
</file>