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147375187" r:id="rId5"/>
    <p:sldId id="2147375175" r:id="rId6"/>
    <p:sldId id="2147375461" r:id="rId7"/>
    <p:sldId id="2147375360" r:id="rId8"/>
    <p:sldId id="265" r:id="rId9"/>
    <p:sldId id="264" r:id="rId10"/>
    <p:sldId id="2147375485" r:id="rId11"/>
    <p:sldId id="2147375482" r:id="rId12"/>
    <p:sldId id="2147375477" r:id="rId13"/>
    <p:sldId id="357" r:id="rId14"/>
    <p:sldId id="303" r:id="rId15"/>
    <p:sldId id="349" r:id="rId16"/>
    <p:sldId id="360" r:id="rId17"/>
    <p:sldId id="257" r:id="rId18"/>
    <p:sldId id="2147375484" r:id="rId19"/>
    <p:sldId id="259" r:id="rId20"/>
    <p:sldId id="260" r:id="rId21"/>
    <p:sldId id="263" r:id="rId22"/>
    <p:sldId id="258" r:id="rId23"/>
    <p:sldId id="2147375483" r:id="rId24"/>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e Yeung" initials="KY" lastIdx="2" clrIdx="0">
    <p:extLst>
      <p:ext uri="{19B8F6BF-5375-455C-9EA6-DF929625EA0E}">
        <p15:presenceInfo xmlns:p15="http://schemas.microsoft.com/office/powerpoint/2012/main" userId="Karene Yeung" providerId="None"/>
      </p:ext>
    </p:extLst>
  </p:cmAuthor>
  <p:cmAuthor id="2" name="Laura Boonstoppel" initials="LB" lastIdx="3" clrIdx="1">
    <p:extLst>
      <p:ext uri="{19B8F6BF-5375-455C-9EA6-DF929625EA0E}">
        <p15:presenceInfo xmlns:p15="http://schemas.microsoft.com/office/powerpoint/2012/main" userId="S::lboonstoppel@thinkwell.global::ca82b872-4041-4954-8c31-717c49012f23" providerId="AD"/>
      </p:ext>
    </p:extLst>
  </p:cmAuthor>
  <p:cmAuthor id="3" name="HUTUBESSY, Raymond" initials="HR" lastIdx="1" clrIdx="2">
    <p:extLst>
      <p:ext uri="{19B8F6BF-5375-455C-9EA6-DF929625EA0E}">
        <p15:presenceInfo xmlns:p15="http://schemas.microsoft.com/office/powerpoint/2012/main" userId="S::hutubessyr@who.int::afa70760-56e3-4486-9c22-db3abd0f49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C9"/>
    <a:srgbClr val="76717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5306" autoAdjust="0"/>
  </p:normalViewPr>
  <p:slideViewPr>
    <p:cSldViewPr snapToGrid="0">
      <p:cViewPr varScale="1">
        <p:scale>
          <a:sx n="108" d="100"/>
          <a:sy n="108" d="100"/>
        </p:scale>
        <p:origin x="1256" y="192"/>
      </p:cViewPr>
      <p:guideLst/>
    </p:cSldViewPr>
  </p:slideViewPr>
  <p:notesTextViewPr>
    <p:cViewPr>
      <p:scale>
        <a:sx n="1" d="1"/>
        <a:sy n="1" d="1"/>
      </p:scale>
      <p:origin x="0" y="0"/>
    </p:cViewPr>
  </p:notesTextViewPr>
  <p:sorterViewPr>
    <p:cViewPr varScale="1">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BE2BDD-F01C-4A69-8C31-B729A31D4C78}" type="datetimeFigureOut">
              <a:rPr lang="zh-HK" altLang="en-US" smtClean="0"/>
              <a:t>12/04/21</a:t>
            </a:fld>
            <a:endParaRPr lang="zh-HK"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300BB-F5D9-467E-9A6F-91F66DAEB616}" type="slidenum">
              <a:rPr lang="zh-HK" altLang="en-US" smtClean="0"/>
              <a:t>‹#›</a:t>
            </a:fld>
            <a:endParaRPr lang="zh-HK" altLang="en-US"/>
          </a:p>
        </p:txBody>
      </p:sp>
    </p:spTree>
    <p:extLst>
      <p:ext uri="{BB962C8B-B14F-4D97-AF65-F5344CB8AC3E}">
        <p14:creationId xmlns:p14="http://schemas.microsoft.com/office/powerpoint/2010/main" val="1706253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last week one can see from this global map that most COVID-19 vaccine doses are administered in HICs</a:t>
            </a:r>
          </a:p>
        </p:txBody>
      </p:sp>
      <p:sp>
        <p:nvSpPr>
          <p:cNvPr id="4" name="Slide Number Placeholder 3"/>
          <p:cNvSpPr>
            <a:spLocks noGrp="1"/>
          </p:cNvSpPr>
          <p:nvPr>
            <p:ph type="sldNum" sz="quarter" idx="5"/>
          </p:nvPr>
        </p:nvSpPr>
        <p:spPr/>
        <p:txBody>
          <a:bodyPr/>
          <a:lstStyle/>
          <a:p>
            <a:fld id="{FE3300BB-F5D9-467E-9A6F-91F66DAEB616}" type="slidenum">
              <a:rPr lang="zh-HK" altLang="en-US" smtClean="0"/>
              <a:t>2</a:t>
            </a:fld>
            <a:endParaRPr lang="zh-HK" altLang="en-US"/>
          </a:p>
        </p:txBody>
      </p:sp>
    </p:spTree>
    <p:extLst>
      <p:ext uri="{BB962C8B-B14F-4D97-AF65-F5344CB8AC3E}">
        <p14:creationId xmlns:p14="http://schemas.microsoft.com/office/powerpoint/2010/main" val="211401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71d42bf2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c71d42bf26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c34665e963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c34665e96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c71d42bf26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c71d42bf26_0_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sz="1200" kern="1200" dirty="0">
                <a:solidFill>
                  <a:schemeClr val="tx1"/>
                </a:solidFill>
                <a:effectLst/>
                <a:latin typeface="Calibri" panose="020F0502020204030204" pitchFamily="34" charset="0"/>
                <a:ea typeface="+mn-ea"/>
                <a:cs typeface="+mn-cs"/>
                <a:sym typeface="Calibri" panose="020F0502020204030204" pitchFamily="34" charset="0"/>
              </a:rPr>
              <a:t>See Section 4.2 in COVAX Costing Note, dated January 25, 2021. Unit costs were derived based on a mix of in-country costing studies, synthesis of global literature review, updates to ICAN estimates and modelling by Harvard. Unit cost estimates were derived for different groups of countries and take into account one-time investments, national and community level start-up costs, and per dose variable costs. Service delivery costs include planning and coordination, training, social mobilization, PPE, hand hygiene, waste management, pharmacovigilance, and per diem for outreach. Supply chain includes cold chain equipment, cold chain recurrent costs,  and transportation for outreach. Cost of investing in climate-friendly cold chain is estimated to be 20% of the service delivery and supply chain costs. These costs exclude capital investments and labor as they assume that is already covered. Estimates can be revised in country costing studies. </a:t>
            </a:r>
          </a:p>
          <a:p>
            <a:endParaRPr lang="en-US" dirty="0"/>
          </a:p>
          <a:p>
            <a:endParaRPr lang="en-US" dirty="0"/>
          </a:p>
          <a:p>
            <a:r>
              <a:rPr lang="en-US" dirty="0"/>
              <a:t>Out of total cost of deployment, generally 40%.....climate friendly 13-44% </a:t>
            </a:r>
          </a:p>
        </p:txBody>
      </p:sp>
      <p:sp>
        <p:nvSpPr>
          <p:cNvPr id="4" name="Slide Number Placeholder 3"/>
          <p:cNvSpPr>
            <a:spLocks noGrp="1"/>
          </p:cNvSpPr>
          <p:nvPr>
            <p:ph type="sldNum" sz="quarter" idx="10"/>
          </p:nvPr>
        </p:nvSpPr>
        <p:spPr/>
        <p:txBody>
          <a:bodyPr/>
          <a:lstStyle/>
          <a:p>
            <a:r>
              <a:rPr lang="en-US">
                <a:latin typeface="Calibri" panose="020F0502020204030204" pitchFamily="34" charset="0"/>
              </a:rPr>
              <a:t>Notes view: </a:t>
            </a:r>
            <a:fld id="{128CEAFE-FA94-43E5-B0FF-D47E1CCDD1B4}" type="slidenum">
              <a:rPr lang="en-US" smtClean="0">
                <a:latin typeface="Calibri" panose="020F0502020204030204" pitchFamily="34" charset="0"/>
              </a:rPr>
              <a:pPr/>
              <a:t>3</a:t>
            </a:fld>
            <a:endParaRPr lang="en-US">
              <a:latin typeface="Calibri" panose="020F0502020204030204" pitchFamily="34" charset="0"/>
            </a:endParaRPr>
          </a:p>
        </p:txBody>
      </p:sp>
    </p:spTree>
    <p:extLst>
      <p:ext uri="{BB962C8B-B14F-4D97-AF65-F5344CB8AC3E}">
        <p14:creationId xmlns:p14="http://schemas.microsoft.com/office/powerpoint/2010/main" val="2371556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r>
              <a:rPr lang="en-US" dirty="0"/>
              <a:t>Talking notes: </a:t>
            </a:r>
          </a:p>
          <a:p>
            <a:r>
              <a:rPr lang="en-US" dirty="0"/>
              <a:t>- Total operational costs without AMC subsidized vaccines for SSA at 20% coverage would be US12 billion </a:t>
            </a:r>
          </a:p>
          <a:p>
            <a:pPr marL="171450" indent="-171450">
              <a:buFontTx/>
              <a:buChar char="-"/>
            </a:pPr>
            <a:r>
              <a:rPr lang="en-US" dirty="0"/>
              <a:t>At 70% coverage: projected operational costs for South Sudan share of health budget 455% or share of government expenditure of 10%. For Zimbabwe these numbers would be 153% and 13%.</a:t>
            </a:r>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CD88AEFF-DB41-4ABB-A763-0F050FAD24FF}" type="slidenum">
              <a:rPr lang="en-US" b="1">
                <a:solidFill>
                  <a:prstClr val="black"/>
                </a:solidFill>
                <a:latin typeface="Trebuchet MS" pitchFamily="34" charset="0"/>
                <a:cs typeface="Times New Roman" pitchFamily="18" charset="0"/>
              </a:rPr>
              <a:pPr defTabSz="931774" fontAlgn="base">
                <a:spcBef>
                  <a:spcPct val="0"/>
                </a:spcBef>
                <a:spcAft>
                  <a:spcPct val="0"/>
                </a:spcAft>
                <a:defRPr/>
              </a:pPr>
              <a:t>4</a:t>
            </a:fld>
            <a:endParaRPr lang="en-US" b="1">
              <a:solidFill>
                <a:prstClr val="black"/>
              </a:solidFill>
              <a:latin typeface="Trebuchet MS" pitchFamily="34" charset="0"/>
              <a:cs typeface="Times New Roman" pitchFamily="18" charset="0"/>
            </a:endParaRPr>
          </a:p>
        </p:txBody>
      </p:sp>
    </p:spTree>
    <p:extLst>
      <p:ext uri="{BB962C8B-B14F-4D97-AF65-F5344CB8AC3E}">
        <p14:creationId xmlns:p14="http://schemas.microsoft.com/office/powerpoint/2010/main" val="551300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dirty="0"/>
          </a:p>
        </p:txBody>
      </p:sp>
      <p:sp>
        <p:nvSpPr>
          <p:cNvPr id="4" name="Slide Number Placeholder 3"/>
          <p:cNvSpPr>
            <a:spLocks noGrp="1"/>
          </p:cNvSpPr>
          <p:nvPr>
            <p:ph type="sldNum" sz="quarter" idx="5"/>
          </p:nvPr>
        </p:nvSpPr>
        <p:spPr/>
        <p:txBody>
          <a:bodyPr/>
          <a:lstStyle/>
          <a:p>
            <a:fld id="{A95EAA31-7D27-4371-AEA3-19E4C668852F}" type="slidenum">
              <a:rPr lang="en-US" smtClean="0"/>
              <a:t>10</a:t>
            </a:fld>
            <a:endParaRPr lang="en-US"/>
          </a:p>
        </p:txBody>
      </p:sp>
    </p:spTree>
    <p:extLst>
      <p:ext uri="{BB962C8B-B14F-4D97-AF65-F5344CB8AC3E}">
        <p14:creationId xmlns:p14="http://schemas.microsoft.com/office/powerpoint/2010/main" val="329033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A9A443E2-EB52-4E4F-B8FB-7DF397EEE82A}" type="slidenum">
              <a:rPr lang="en-US" smtClean="0"/>
              <a:t>11</a:t>
            </a:fld>
            <a:endParaRPr lang="en-US"/>
          </a:p>
        </p:txBody>
      </p:sp>
    </p:spTree>
    <p:extLst>
      <p:ext uri="{BB962C8B-B14F-4D97-AF65-F5344CB8AC3E}">
        <p14:creationId xmlns:p14="http://schemas.microsoft.com/office/powerpoint/2010/main" val="151361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A443E2-EB52-4E4F-B8FB-7DF397EEE82A}" type="slidenum">
              <a:rPr lang="en-US" smtClean="0"/>
              <a:t>12</a:t>
            </a:fld>
            <a:endParaRPr lang="en-US"/>
          </a:p>
        </p:txBody>
      </p:sp>
    </p:spTree>
    <p:extLst>
      <p:ext uri="{BB962C8B-B14F-4D97-AF65-F5344CB8AC3E}">
        <p14:creationId xmlns:p14="http://schemas.microsoft.com/office/powerpoint/2010/main" val="1915322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EAA31-7D27-4371-AEA3-19E4C668852F}" type="slidenum">
              <a:rPr lang="en-US" smtClean="0"/>
              <a:t>13</a:t>
            </a:fld>
            <a:endParaRPr lang="en-US"/>
          </a:p>
        </p:txBody>
      </p:sp>
    </p:spTree>
    <p:extLst>
      <p:ext uri="{BB962C8B-B14F-4D97-AF65-F5344CB8AC3E}">
        <p14:creationId xmlns:p14="http://schemas.microsoft.com/office/powerpoint/2010/main" val="377418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c71d42bf26_0_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c71d42bf26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3C422-DCD0-4261-8716-44698629EE90}"/>
              </a:ext>
            </a:extLst>
          </p:cNvPr>
          <p:cNvSpPr>
            <a:spLocks noGrp="1"/>
          </p:cNvSpPr>
          <p:nvPr>
            <p:ph type="ctrTitle"/>
          </p:nvPr>
        </p:nvSpPr>
        <p:spPr>
          <a:xfrm>
            <a:off x="1524000" y="1122363"/>
            <a:ext cx="9144000" cy="2387600"/>
          </a:xfrm>
        </p:spPr>
        <p:txBody>
          <a:bodyPr anchor="b"/>
          <a:lstStyle>
            <a:lvl1pPr algn="ctr">
              <a:defRPr sz="6000"/>
            </a:lvl1pPr>
          </a:lstStyle>
          <a:p>
            <a:r>
              <a:rPr lang="en-US" altLang="zh-HK"/>
              <a:t>Click to edit Master title style</a:t>
            </a:r>
            <a:endParaRPr lang="zh-HK" altLang="en-US"/>
          </a:p>
        </p:txBody>
      </p:sp>
      <p:sp>
        <p:nvSpPr>
          <p:cNvPr id="3" name="Subtitle 2">
            <a:extLst>
              <a:ext uri="{FF2B5EF4-FFF2-40B4-BE49-F238E27FC236}">
                <a16:creationId xmlns:a16="http://schemas.microsoft.com/office/drawing/2014/main" id="{E21B2E94-FB75-4F17-8741-5678AA01EF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HK"/>
              <a:t>Click to edit Master subtitle style</a:t>
            </a:r>
            <a:endParaRPr lang="zh-HK" altLang="en-US"/>
          </a:p>
        </p:txBody>
      </p:sp>
      <p:sp>
        <p:nvSpPr>
          <p:cNvPr id="4" name="Date Placeholder 3">
            <a:extLst>
              <a:ext uri="{FF2B5EF4-FFF2-40B4-BE49-F238E27FC236}">
                <a16:creationId xmlns:a16="http://schemas.microsoft.com/office/drawing/2014/main" id="{A8C3BEB6-1373-4627-B54D-F830C3D93588}"/>
              </a:ext>
            </a:extLst>
          </p:cNvPr>
          <p:cNvSpPr>
            <a:spLocks noGrp="1"/>
          </p:cNvSpPr>
          <p:nvPr>
            <p:ph type="dt" sz="half" idx="10"/>
          </p:nvPr>
        </p:nvSpPr>
        <p:spPr/>
        <p:txBody>
          <a:bodyPr/>
          <a:lstStyle/>
          <a:p>
            <a:fld id="{296F8966-7DBF-44A6-9E37-1D54DAC657CD}"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CCDB85F3-AC39-4936-9AAA-BC167145A576}"/>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34820F1A-C817-4890-89D1-92381F051E2D}"/>
              </a:ext>
            </a:extLst>
          </p:cNvPr>
          <p:cNvSpPr>
            <a:spLocks noGrp="1"/>
          </p:cNvSpPr>
          <p:nvPr>
            <p:ph type="sldNum" sz="quarter" idx="12"/>
          </p:nvPr>
        </p:nvSpPr>
        <p:spPr>
          <a:xfrm>
            <a:off x="838200" y="6343162"/>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268279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181D3-7750-4389-B11C-143945291547}"/>
              </a:ext>
            </a:extLst>
          </p:cNvPr>
          <p:cNvSpPr>
            <a:spLocks noGrp="1"/>
          </p:cNvSpPr>
          <p:nvPr>
            <p:ph type="title"/>
          </p:nvPr>
        </p:nvSpPr>
        <p:spPr/>
        <p:txBody>
          <a:bodyPr/>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12EE4DAA-9FDD-4258-A15B-C6B4A5C3367E}"/>
              </a:ext>
            </a:extLst>
          </p:cNvPr>
          <p:cNvSpPr>
            <a:spLocks noGrp="1"/>
          </p:cNvSpPr>
          <p:nvPr>
            <p:ph type="body" orient="vert" idx="1"/>
          </p:nvPr>
        </p:nvSpPr>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DA5405A8-3805-4281-8802-3FB90C33DF76}"/>
              </a:ext>
            </a:extLst>
          </p:cNvPr>
          <p:cNvSpPr>
            <a:spLocks noGrp="1"/>
          </p:cNvSpPr>
          <p:nvPr>
            <p:ph type="dt" sz="half" idx="10"/>
          </p:nvPr>
        </p:nvSpPr>
        <p:spPr/>
        <p:txBody>
          <a:bodyPr/>
          <a:lstStyle/>
          <a:p>
            <a:fld id="{CCBF7D4D-E58A-47F4-B526-351FD1054576}"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61C483CE-9C2E-42A0-913D-C328E63F0BBF}"/>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A2695639-C412-4243-843A-338386FC8803}"/>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663231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7DD399-FBC0-4ADC-A186-A8EA5EBEF8B5}"/>
              </a:ext>
            </a:extLst>
          </p:cNvPr>
          <p:cNvSpPr>
            <a:spLocks noGrp="1"/>
          </p:cNvSpPr>
          <p:nvPr>
            <p:ph type="title" orient="vert"/>
          </p:nvPr>
        </p:nvSpPr>
        <p:spPr>
          <a:xfrm>
            <a:off x="8724900" y="365125"/>
            <a:ext cx="2628900" cy="5811838"/>
          </a:xfrm>
        </p:spPr>
        <p:txBody>
          <a:bodyPr vert="eaVert"/>
          <a:lstStyle/>
          <a:p>
            <a:r>
              <a:rPr lang="en-US" altLang="zh-HK"/>
              <a:t>Click to edit Master title style</a:t>
            </a:r>
            <a:endParaRPr lang="zh-HK" altLang="en-US"/>
          </a:p>
        </p:txBody>
      </p:sp>
      <p:sp>
        <p:nvSpPr>
          <p:cNvPr id="3" name="Vertical Text Placeholder 2">
            <a:extLst>
              <a:ext uri="{FF2B5EF4-FFF2-40B4-BE49-F238E27FC236}">
                <a16:creationId xmlns:a16="http://schemas.microsoft.com/office/drawing/2014/main" id="{ACA8F891-7396-4D70-9201-AFE6B4B094F2}"/>
              </a:ext>
            </a:extLst>
          </p:cNvPr>
          <p:cNvSpPr>
            <a:spLocks noGrp="1"/>
          </p:cNvSpPr>
          <p:nvPr>
            <p:ph type="body" orient="vert" idx="1"/>
          </p:nvPr>
        </p:nvSpPr>
        <p:spPr>
          <a:xfrm>
            <a:off x="838200" y="365125"/>
            <a:ext cx="7734300" cy="5811838"/>
          </a:xfrm>
        </p:spPr>
        <p:txBody>
          <a:bodyPr vert="eaVert"/>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3E417B50-BA6B-4FF6-BE16-D151914C8FBF}"/>
              </a:ext>
            </a:extLst>
          </p:cNvPr>
          <p:cNvSpPr>
            <a:spLocks noGrp="1"/>
          </p:cNvSpPr>
          <p:nvPr>
            <p:ph type="dt" sz="half" idx="10"/>
          </p:nvPr>
        </p:nvSpPr>
        <p:spPr/>
        <p:txBody>
          <a:bodyPr/>
          <a:lstStyle/>
          <a:p>
            <a:fld id="{C2110132-3108-4F29-8763-AC89491B44EC}"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2A3215C3-DB28-4A82-B0B4-F6926B3969FA}"/>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B475A9BD-0838-4193-8E47-2A1DE77C4B01}"/>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74432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US" smtClean="0"/>
              <a:pPr algn="r"/>
              <a:t>‹#›</a:t>
            </a:fld>
            <a:endParaRPr lang="en-US"/>
          </a:p>
        </p:txBody>
      </p:sp>
    </p:spTree>
    <p:extLst>
      <p:ext uri="{BB962C8B-B14F-4D97-AF65-F5344CB8AC3E}">
        <p14:creationId xmlns:p14="http://schemas.microsoft.com/office/powerpoint/2010/main" val="64717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DESIGN 1">
  <p:cSld name="TITLE DESIGN 1">
    <p:spTree>
      <p:nvGrpSpPr>
        <p:cNvPr id="1" name="Shape 54"/>
        <p:cNvGrpSpPr/>
        <p:nvPr/>
      </p:nvGrpSpPr>
      <p:grpSpPr>
        <a:xfrm>
          <a:off x="0" y="0"/>
          <a:ext cx="0" cy="0"/>
          <a:chOff x="0" y="0"/>
          <a:chExt cx="0" cy="0"/>
        </a:xfrm>
      </p:grpSpPr>
      <p:sp>
        <p:nvSpPr>
          <p:cNvPr id="55" name="Google Shape;55;p15"/>
          <p:cNvSpPr txBox="1">
            <a:spLocks noGrp="1"/>
          </p:cNvSpPr>
          <p:nvPr>
            <p:ph type="ctrTitle"/>
          </p:nvPr>
        </p:nvSpPr>
        <p:spPr>
          <a:xfrm>
            <a:off x="355335" y="624600"/>
            <a:ext cx="10794000" cy="770400"/>
          </a:xfrm>
          <a:prstGeom prst="rect">
            <a:avLst/>
          </a:prstGeom>
          <a:noFill/>
          <a:ln>
            <a:noFill/>
          </a:ln>
        </p:spPr>
        <p:txBody>
          <a:bodyPr spcFirstLastPara="1" wrap="square" lIns="91425" tIns="91425" rIns="91425" bIns="91425" anchor="b" anchorCtr="0">
            <a:noAutofit/>
          </a:bodyPr>
          <a:lstStyle>
            <a:lvl1pPr lvl="0" algn="r" rtl="0">
              <a:lnSpc>
                <a:spcPct val="100000"/>
              </a:lnSpc>
              <a:spcBef>
                <a:spcPts val="0"/>
              </a:spcBef>
              <a:spcAft>
                <a:spcPts val="0"/>
              </a:spcAft>
              <a:buSzPts val="3000"/>
              <a:buNone/>
              <a:defRPr sz="4000" b="0" i="0">
                <a:latin typeface="Calibri"/>
                <a:ea typeface="Calibri"/>
                <a:cs typeface="Calibri"/>
                <a:sym typeface="Calibri"/>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56" name="Google Shape;56;p15"/>
          <p:cNvSpPr txBox="1">
            <a:spLocks noGrp="1"/>
          </p:cNvSpPr>
          <p:nvPr>
            <p:ph type="sldNum" idx="12"/>
          </p:nvPr>
        </p:nvSpPr>
        <p:spPr>
          <a:xfrm>
            <a:off x="11398211" y="6217623"/>
            <a:ext cx="731600" cy="524800"/>
          </a:xfrm>
          <a:prstGeom prst="rect">
            <a:avLst/>
          </a:prstGeom>
          <a:noFill/>
          <a:ln>
            <a:noFill/>
          </a:ln>
        </p:spPr>
        <p:txBody>
          <a:bodyPr spcFirstLastPara="1" wrap="square" lIns="91425" tIns="91425" rIns="91425" bIns="91425" anchor="ctr" anchorCtr="0">
            <a:noAutofit/>
          </a:bodyPr>
          <a:lstStyle>
            <a:lvl1pPr marL="0" lvl="0"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1pPr>
            <a:lvl2pPr marL="0" lvl="1"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2pPr>
            <a:lvl3pPr marL="0" lvl="2"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3pPr>
            <a:lvl4pPr marL="0" lvl="3"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4pPr>
            <a:lvl5pPr marL="0" lvl="4"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5pPr>
            <a:lvl6pPr marL="0" lvl="5"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6pPr>
            <a:lvl7pPr marL="0" lvl="6"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7pPr>
            <a:lvl8pPr marL="0" lvl="7"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8pPr>
            <a:lvl9pPr marL="0" lvl="8" indent="0" algn="r" rtl="0">
              <a:lnSpc>
                <a:spcPct val="100000"/>
              </a:lnSpc>
              <a:spcBef>
                <a:spcPts val="0"/>
              </a:spcBef>
              <a:spcAft>
                <a:spcPts val="0"/>
              </a:spcAft>
              <a:buSzPts val="1200"/>
              <a:buNone/>
              <a:defRPr sz="1600" b="1" i="0" u="none" strike="noStrike" cap="none">
                <a:solidFill>
                  <a:srgbClr val="00B4D9"/>
                </a:solidFill>
                <a:latin typeface="Calibri"/>
                <a:ea typeface="Calibri"/>
                <a:cs typeface="Calibri"/>
                <a:sym typeface="Calibri"/>
              </a:defRPr>
            </a:lvl9pPr>
          </a:lstStyle>
          <a:p>
            <a:r>
              <a:rPr lang="en-US"/>
              <a:t>|</a:t>
            </a:r>
            <a:fld id="{00000000-1234-1234-1234-123412341234}" type="slidenum">
              <a:rPr lang="en-US" b="0" smtClean="0">
                <a:solidFill>
                  <a:srgbClr val="615B5A"/>
                </a:solidFill>
              </a:rPr>
              <a:pPr/>
              <a:t>‹#›</a:t>
            </a:fld>
            <a:endParaRPr b="0">
              <a:solidFill>
                <a:srgbClr val="615B5A"/>
              </a:solidFill>
            </a:endParaRPr>
          </a:p>
        </p:txBody>
      </p:sp>
    </p:spTree>
    <p:extLst>
      <p:ext uri="{BB962C8B-B14F-4D97-AF65-F5344CB8AC3E}">
        <p14:creationId xmlns:p14="http://schemas.microsoft.com/office/powerpoint/2010/main" val="1308907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6EAE-507C-4509-A060-AE7C85087633}"/>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571615E4-4692-4172-BEF0-E88368F330CE}"/>
              </a:ext>
            </a:extLst>
          </p:cNvPr>
          <p:cNvSpPr>
            <a:spLocks noGrp="1"/>
          </p:cNvSpPr>
          <p:nvPr>
            <p:ph idx="1"/>
          </p:nvPr>
        </p:nvSpPr>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C9CD4945-2A44-4727-805E-E6A4130A0738}"/>
              </a:ext>
            </a:extLst>
          </p:cNvPr>
          <p:cNvSpPr>
            <a:spLocks noGrp="1"/>
          </p:cNvSpPr>
          <p:nvPr>
            <p:ph type="dt" sz="half" idx="10"/>
          </p:nvPr>
        </p:nvSpPr>
        <p:spPr/>
        <p:txBody>
          <a:bodyPr/>
          <a:lstStyle/>
          <a:p>
            <a:fld id="{64E96819-6F5E-4D71-9C0C-C048C15F1A8E}"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ACB43405-C1E3-4717-BBF9-71D01ED44EA8}"/>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2F63B53A-94E5-4B59-B026-05EC8FA0C220}"/>
              </a:ext>
            </a:extLst>
          </p:cNvPr>
          <p:cNvSpPr>
            <a:spLocks noGrp="1"/>
          </p:cNvSpPr>
          <p:nvPr>
            <p:ph type="sldNum" sz="quarter" idx="12"/>
          </p:nvPr>
        </p:nvSpPr>
        <p:spPr>
          <a:xfrm>
            <a:off x="838200" y="6366608"/>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91475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FC24D-DDCF-45BD-9130-161E3EBE021A}"/>
              </a:ext>
            </a:extLst>
          </p:cNvPr>
          <p:cNvSpPr>
            <a:spLocks noGrp="1"/>
          </p:cNvSpPr>
          <p:nvPr>
            <p:ph type="title"/>
          </p:nvPr>
        </p:nvSpPr>
        <p:spPr>
          <a:xfrm>
            <a:off x="831850" y="1709738"/>
            <a:ext cx="10515600" cy="2852737"/>
          </a:xfrm>
        </p:spPr>
        <p:txBody>
          <a:bodyPr anchor="b"/>
          <a:lstStyle>
            <a:lvl1pPr>
              <a:defRPr sz="6000"/>
            </a:lvl1p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D671A564-C73A-4772-849E-D00CA76C16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HK"/>
              <a:t>Click to edit Master text styles</a:t>
            </a:r>
          </a:p>
        </p:txBody>
      </p:sp>
      <p:sp>
        <p:nvSpPr>
          <p:cNvPr id="4" name="Date Placeholder 3">
            <a:extLst>
              <a:ext uri="{FF2B5EF4-FFF2-40B4-BE49-F238E27FC236}">
                <a16:creationId xmlns:a16="http://schemas.microsoft.com/office/drawing/2014/main" id="{32E42334-41CC-4639-A9B1-68F811A7CD15}"/>
              </a:ext>
            </a:extLst>
          </p:cNvPr>
          <p:cNvSpPr>
            <a:spLocks noGrp="1"/>
          </p:cNvSpPr>
          <p:nvPr>
            <p:ph type="dt" sz="half" idx="10"/>
          </p:nvPr>
        </p:nvSpPr>
        <p:spPr/>
        <p:txBody>
          <a:bodyPr/>
          <a:lstStyle/>
          <a:p>
            <a:fld id="{F8FF1271-AE49-4ED7-A0DA-C174D6F45526}"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EF6AD187-1422-4829-8E66-FA733D141464}"/>
              </a:ext>
            </a:extLst>
          </p:cNvPr>
          <p:cNvSpPr>
            <a:spLocks noGrp="1"/>
          </p:cNvSpPr>
          <p:nvPr>
            <p:ph type="ftr" sz="quarter" idx="11"/>
          </p:nvPr>
        </p:nvSpPr>
        <p:spPr/>
        <p:txBody>
          <a:bodyPr/>
          <a:lstStyle/>
          <a:p>
            <a:endParaRPr lang="zh-HK" altLang="en-US"/>
          </a:p>
        </p:txBody>
      </p:sp>
      <p:sp>
        <p:nvSpPr>
          <p:cNvPr id="6" name="Slide Number Placeholder 5">
            <a:extLst>
              <a:ext uri="{FF2B5EF4-FFF2-40B4-BE49-F238E27FC236}">
                <a16:creationId xmlns:a16="http://schemas.microsoft.com/office/drawing/2014/main" id="{A9796397-8B5F-458E-84BC-06D606C4AF0C}"/>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771465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E2D19-965C-47AF-89CB-056564ED2A71}"/>
              </a:ext>
            </a:extLst>
          </p:cNvPr>
          <p:cNvSpPr>
            <a:spLocks noGrp="1"/>
          </p:cNvSpPr>
          <p:nvPr>
            <p:ph type="title"/>
          </p:nvPr>
        </p:nvSpPr>
        <p:spPr/>
        <p:txBody>
          <a:body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2F92AD14-987F-472B-9D8F-2E1841ADCE49}"/>
              </a:ext>
            </a:extLst>
          </p:cNvPr>
          <p:cNvSpPr>
            <a:spLocks noGrp="1"/>
          </p:cNvSpPr>
          <p:nvPr>
            <p:ph sz="half" idx="1"/>
          </p:nvPr>
        </p:nvSpPr>
        <p:spPr>
          <a:xfrm>
            <a:off x="838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a:extLst>
              <a:ext uri="{FF2B5EF4-FFF2-40B4-BE49-F238E27FC236}">
                <a16:creationId xmlns:a16="http://schemas.microsoft.com/office/drawing/2014/main" id="{C5F6945A-AD77-414D-AF6B-9DDD0BAF6F1B}"/>
              </a:ext>
            </a:extLst>
          </p:cNvPr>
          <p:cNvSpPr>
            <a:spLocks noGrp="1"/>
          </p:cNvSpPr>
          <p:nvPr>
            <p:ph sz="half" idx="2"/>
          </p:nvPr>
        </p:nvSpPr>
        <p:spPr>
          <a:xfrm>
            <a:off x="6172200" y="1825625"/>
            <a:ext cx="5181600" cy="435133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a:extLst>
              <a:ext uri="{FF2B5EF4-FFF2-40B4-BE49-F238E27FC236}">
                <a16:creationId xmlns:a16="http://schemas.microsoft.com/office/drawing/2014/main" id="{693B80E2-F5AE-4205-8D71-61C81B66EE3A}"/>
              </a:ext>
            </a:extLst>
          </p:cNvPr>
          <p:cNvSpPr>
            <a:spLocks noGrp="1"/>
          </p:cNvSpPr>
          <p:nvPr>
            <p:ph type="dt" sz="half" idx="10"/>
          </p:nvPr>
        </p:nvSpPr>
        <p:spPr/>
        <p:txBody>
          <a:bodyPr/>
          <a:lstStyle/>
          <a:p>
            <a:fld id="{638BBF16-D29E-4AB1-9E90-90383834DB78}" type="datetime1">
              <a:rPr lang="zh-HK" altLang="en-US" smtClean="0"/>
              <a:t>12/04/21</a:t>
            </a:fld>
            <a:endParaRPr lang="zh-HK" altLang="en-US"/>
          </a:p>
        </p:txBody>
      </p:sp>
      <p:sp>
        <p:nvSpPr>
          <p:cNvPr id="6" name="Footer Placeholder 5">
            <a:extLst>
              <a:ext uri="{FF2B5EF4-FFF2-40B4-BE49-F238E27FC236}">
                <a16:creationId xmlns:a16="http://schemas.microsoft.com/office/drawing/2014/main" id="{F72D9F76-7688-4DBD-93B8-ACBA33BECD2A}"/>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40F0A8DF-85B8-49AC-AD0C-0DC021D028E0}"/>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3681042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71CAB-D40D-4220-B9CF-995EBA157134}"/>
              </a:ext>
            </a:extLst>
          </p:cNvPr>
          <p:cNvSpPr>
            <a:spLocks noGrp="1"/>
          </p:cNvSpPr>
          <p:nvPr>
            <p:ph type="title"/>
          </p:nvPr>
        </p:nvSpPr>
        <p:spPr>
          <a:xfrm>
            <a:off x="839788" y="365125"/>
            <a:ext cx="10515600" cy="1325563"/>
          </a:xfrm>
        </p:spPr>
        <p:txBody>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ED523441-BD5D-498B-8007-F0C3C2E71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4" name="Content Placeholder 3">
            <a:extLst>
              <a:ext uri="{FF2B5EF4-FFF2-40B4-BE49-F238E27FC236}">
                <a16:creationId xmlns:a16="http://schemas.microsoft.com/office/drawing/2014/main" id="{1581BF50-FA9C-4CBF-B08D-60DAB9A8471F}"/>
              </a:ext>
            </a:extLst>
          </p:cNvPr>
          <p:cNvSpPr>
            <a:spLocks noGrp="1"/>
          </p:cNvSpPr>
          <p:nvPr>
            <p:ph sz="half" idx="2"/>
          </p:nvPr>
        </p:nvSpPr>
        <p:spPr>
          <a:xfrm>
            <a:off x="839788" y="2505075"/>
            <a:ext cx="5157787"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a:extLst>
              <a:ext uri="{FF2B5EF4-FFF2-40B4-BE49-F238E27FC236}">
                <a16:creationId xmlns:a16="http://schemas.microsoft.com/office/drawing/2014/main" id="{F4436A2B-A151-46BF-BCD5-C46FFF49DA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HK"/>
              <a:t>Click to edit Master text styles</a:t>
            </a:r>
          </a:p>
        </p:txBody>
      </p:sp>
      <p:sp>
        <p:nvSpPr>
          <p:cNvPr id="6" name="Content Placeholder 5">
            <a:extLst>
              <a:ext uri="{FF2B5EF4-FFF2-40B4-BE49-F238E27FC236}">
                <a16:creationId xmlns:a16="http://schemas.microsoft.com/office/drawing/2014/main" id="{0E8F55D7-F72E-45E5-884C-50F4B3ABBA5E}"/>
              </a:ext>
            </a:extLst>
          </p:cNvPr>
          <p:cNvSpPr>
            <a:spLocks noGrp="1"/>
          </p:cNvSpPr>
          <p:nvPr>
            <p:ph sz="quarter" idx="4"/>
          </p:nvPr>
        </p:nvSpPr>
        <p:spPr>
          <a:xfrm>
            <a:off x="6172200" y="2505075"/>
            <a:ext cx="5183188" cy="3684588"/>
          </a:xfrm>
        </p:spPr>
        <p:txBody>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a:extLst>
              <a:ext uri="{FF2B5EF4-FFF2-40B4-BE49-F238E27FC236}">
                <a16:creationId xmlns:a16="http://schemas.microsoft.com/office/drawing/2014/main" id="{D5170CC3-EAA8-48C3-83E0-E48C85A05BDD}"/>
              </a:ext>
            </a:extLst>
          </p:cNvPr>
          <p:cNvSpPr>
            <a:spLocks noGrp="1"/>
          </p:cNvSpPr>
          <p:nvPr>
            <p:ph type="dt" sz="half" idx="10"/>
          </p:nvPr>
        </p:nvSpPr>
        <p:spPr/>
        <p:txBody>
          <a:bodyPr/>
          <a:lstStyle/>
          <a:p>
            <a:fld id="{9E1A5993-4C69-4DB2-A96D-5436F9711CE9}" type="datetime1">
              <a:rPr lang="zh-HK" altLang="en-US" smtClean="0"/>
              <a:t>12/04/21</a:t>
            </a:fld>
            <a:endParaRPr lang="zh-HK" altLang="en-US"/>
          </a:p>
        </p:txBody>
      </p:sp>
      <p:sp>
        <p:nvSpPr>
          <p:cNvPr id="8" name="Footer Placeholder 7">
            <a:extLst>
              <a:ext uri="{FF2B5EF4-FFF2-40B4-BE49-F238E27FC236}">
                <a16:creationId xmlns:a16="http://schemas.microsoft.com/office/drawing/2014/main" id="{5D69D35C-FC74-464C-9738-FE8D298C11ED}"/>
              </a:ext>
            </a:extLst>
          </p:cNvPr>
          <p:cNvSpPr>
            <a:spLocks noGrp="1"/>
          </p:cNvSpPr>
          <p:nvPr>
            <p:ph type="ftr" sz="quarter" idx="11"/>
          </p:nvPr>
        </p:nvSpPr>
        <p:spPr/>
        <p:txBody>
          <a:bodyPr/>
          <a:lstStyle/>
          <a:p>
            <a:endParaRPr lang="zh-HK" altLang="en-US"/>
          </a:p>
        </p:txBody>
      </p:sp>
      <p:sp>
        <p:nvSpPr>
          <p:cNvPr id="9" name="Slide Number Placeholder 8">
            <a:extLst>
              <a:ext uri="{FF2B5EF4-FFF2-40B4-BE49-F238E27FC236}">
                <a16:creationId xmlns:a16="http://schemas.microsoft.com/office/drawing/2014/main" id="{C6F6C929-61B5-4B81-8F9D-96C3352A1A5B}"/>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418239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B6C6C-E384-4438-AF89-433E8206D579}"/>
              </a:ext>
            </a:extLst>
          </p:cNvPr>
          <p:cNvSpPr>
            <a:spLocks noGrp="1"/>
          </p:cNvSpPr>
          <p:nvPr>
            <p:ph type="title"/>
          </p:nvPr>
        </p:nvSpPr>
        <p:spPr/>
        <p:txBody>
          <a:bodyPr/>
          <a:lstStyle/>
          <a:p>
            <a:r>
              <a:rPr lang="en-US" altLang="zh-HK"/>
              <a:t>Click to edit Master title style</a:t>
            </a:r>
            <a:endParaRPr lang="zh-HK" altLang="en-US"/>
          </a:p>
        </p:txBody>
      </p:sp>
      <p:sp>
        <p:nvSpPr>
          <p:cNvPr id="3" name="Date Placeholder 2">
            <a:extLst>
              <a:ext uri="{FF2B5EF4-FFF2-40B4-BE49-F238E27FC236}">
                <a16:creationId xmlns:a16="http://schemas.microsoft.com/office/drawing/2014/main" id="{9F18B7CC-84DC-4E6A-B30D-2573A083A68F}"/>
              </a:ext>
            </a:extLst>
          </p:cNvPr>
          <p:cNvSpPr>
            <a:spLocks noGrp="1"/>
          </p:cNvSpPr>
          <p:nvPr>
            <p:ph type="dt" sz="half" idx="10"/>
          </p:nvPr>
        </p:nvSpPr>
        <p:spPr/>
        <p:txBody>
          <a:bodyPr/>
          <a:lstStyle/>
          <a:p>
            <a:fld id="{86D2B9E5-8FDA-4537-A38E-17100DCEE7D0}" type="datetime1">
              <a:rPr lang="zh-HK" altLang="en-US" smtClean="0"/>
              <a:t>12/04/21</a:t>
            </a:fld>
            <a:endParaRPr lang="zh-HK" altLang="en-US"/>
          </a:p>
        </p:txBody>
      </p:sp>
      <p:sp>
        <p:nvSpPr>
          <p:cNvPr id="4" name="Footer Placeholder 3">
            <a:extLst>
              <a:ext uri="{FF2B5EF4-FFF2-40B4-BE49-F238E27FC236}">
                <a16:creationId xmlns:a16="http://schemas.microsoft.com/office/drawing/2014/main" id="{1650CB5E-4C74-4A2C-99B5-79E46E3D0845}"/>
              </a:ext>
            </a:extLst>
          </p:cNvPr>
          <p:cNvSpPr>
            <a:spLocks noGrp="1"/>
          </p:cNvSpPr>
          <p:nvPr>
            <p:ph type="ftr" sz="quarter" idx="11"/>
          </p:nvPr>
        </p:nvSpPr>
        <p:spPr/>
        <p:txBody>
          <a:bodyPr/>
          <a:lstStyle/>
          <a:p>
            <a:endParaRPr lang="zh-HK" altLang="en-US"/>
          </a:p>
        </p:txBody>
      </p:sp>
      <p:sp>
        <p:nvSpPr>
          <p:cNvPr id="5" name="Slide Number Placeholder 4">
            <a:extLst>
              <a:ext uri="{FF2B5EF4-FFF2-40B4-BE49-F238E27FC236}">
                <a16:creationId xmlns:a16="http://schemas.microsoft.com/office/drawing/2014/main" id="{3BF7FA4A-94BD-4BA1-9E33-7663CCA82C57}"/>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499608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59C9D5-B080-42B1-8D38-EBA4003C4F30}"/>
              </a:ext>
            </a:extLst>
          </p:cNvPr>
          <p:cNvSpPr>
            <a:spLocks noGrp="1"/>
          </p:cNvSpPr>
          <p:nvPr>
            <p:ph type="dt" sz="half" idx="10"/>
          </p:nvPr>
        </p:nvSpPr>
        <p:spPr/>
        <p:txBody>
          <a:bodyPr/>
          <a:lstStyle/>
          <a:p>
            <a:fld id="{71B9CB9E-76C5-4968-BAB1-3C52F57B1156}" type="datetime1">
              <a:rPr lang="zh-HK" altLang="en-US" smtClean="0"/>
              <a:t>12/04/21</a:t>
            </a:fld>
            <a:endParaRPr lang="zh-HK" altLang="en-US"/>
          </a:p>
        </p:txBody>
      </p:sp>
      <p:sp>
        <p:nvSpPr>
          <p:cNvPr id="3" name="Footer Placeholder 2">
            <a:extLst>
              <a:ext uri="{FF2B5EF4-FFF2-40B4-BE49-F238E27FC236}">
                <a16:creationId xmlns:a16="http://schemas.microsoft.com/office/drawing/2014/main" id="{3182F927-D158-4573-870D-6B19C7E467CB}"/>
              </a:ext>
            </a:extLst>
          </p:cNvPr>
          <p:cNvSpPr>
            <a:spLocks noGrp="1"/>
          </p:cNvSpPr>
          <p:nvPr>
            <p:ph type="ftr" sz="quarter" idx="11"/>
          </p:nvPr>
        </p:nvSpPr>
        <p:spPr/>
        <p:txBody>
          <a:bodyPr/>
          <a:lstStyle/>
          <a:p>
            <a:endParaRPr lang="zh-HK" altLang="en-US"/>
          </a:p>
        </p:txBody>
      </p:sp>
      <p:sp>
        <p:nvSpPr>
          <p:cNvPr id="4" name="Slide Number Placeholder 3">
            <a:extLst>
              <a:ext uri="{FF2B5EF4-FFF2-40B4-BE49-F238E27FC236}">
                <a16:creationId xmlns:a16="http://schemas.microsoft.com/office/drawing/2014/main" id="{47F4656E-F628-407A-900F-7C808D24DCAD}"/>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3929404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B80E-3335-4749-B43D-2709831A14A9}"/>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Content Placeholder 2">
            <a:extLst>
              <a:ext uri="{FF2B5EF4-FFF2-40B4-BE49-F238E27FC236}">
                <a16:creationId xmlns:a16="http://schemas.microsoft.com/office/drawing/2014/main" id="{7C10B26A-6B35-488D-937F-12CD5C553A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a:extLst>
              <a:ext uri="{FF2B5EF4-FFF2-40B4-BE49-F238E27FC236}">
                <a16:creationId xmlns:a16="http://schemas.microsoft.com/office/drawing/2014/main" id="{BCA3CAEF-E1AC-448B-9CA8-0354AF2DB8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5C761838-81CD-4C2C-954D-82FEA7B8B1E7}"/>
              </a:ext>
            </a:extLst>
          </p:cNvPr>
          <p:cNvSpPr>
            <a:spLocks noGrp="1"/>
          </p:cNvSpPr>
          <p:nvPr>
            <p:ph type="dt" sz="half" idx="10"/>
          </p:nvPr>
        </p:nvSpPr>
        <p:spPr/>
        <p:txBody>
          <a:bodyPr/>
          <a:lstStyle/>
          <a:p>
            <a:fld id="{A99C1AD1-63F4-40C0-9837-731203079427}" type="datetime1">
              <a:rPr lang="zh-HK" altLang="en-US" smtClean="0"/>
              <a:t>12/04/21</a:t>
            </a:fld>
            <a:endParaRPr lang="zh-HK" altLang="en-US"/>
          </a:p>
        </p:txBody>
      </p:sp>
      <p:sp>
        <p:nvSpPr>
          <p:cNvPr id="6" name="Footer Placeholder 5">
            <a:extLst>
              <a:ext uri="{FF2B5EF4-FFF2-40B4-BE49-F238E27FC236}">
                <a16:creationId xmlns:a16="http://schemas.microsoft.com/office/drawing/2014/main" id="{279C8EFB-9272-46AA-84B0-CC7F20FC43E2}"/>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7ACFD23F-636E-4B8C-BB41-2E6177028306}"/>
              </a:ext>
            </a:extLst>
          </p:cNvPr>
          <p:cNvSpPr>
            <a:spLocks noGrp="1"/>
          </p:cNvSpPr>
          <p:nvPr>
            <p:ph type="sldNum" sz="quarter" idx="12"/>
          </p:nvPr>
        </p:nvSpPr>
        <p:spPr>
          <a:xfrm>
            <a:off x="838200" y="6356349"/>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1701031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52C7-D3B8-492D-9448-145EBF3BC774}"/>
              </a:ext>
            </a:extLst>
          </p:cNvPr>
          <p:cNvSpPr>
            <a:spLocks noGrp="1"/>
          </p:cNvSpPr>
          <p:nvPr>
            <p:ph type="title"/>
          </p:nvPr>
        </p:nvSpPr>
        <p:spPr>
          <a:xfrm>
            <a:off x="839788" y="457200"/>
            <a:ext cx="3932237" cy="1600200"/>
          </a:xfrm>
        </p:spPr>
        <p:txBody>
          <a:bodyPr anchor="b"/>
          <a:lstStyle>
            <a:lvl1pPr>
              <a:defRPr sz="3200"/>
            </a:lvl1pPr>
          </a:lstStyle>
          <a:p>
            <a:r>
              <a:rPr lang="en-US" altLang="zh-HK"/>
              <a:t>Click to edit Master title style</a:t>
            </a:r>
            <a:endParaRPr lang="zh-HK" altLang="en-US"/>
          </a:p>
        </p:txBody>
      </p:sp>
      <p:sp>
        <p:nvSpPr>
          <p:cNvPr id="3" name="Picture Placeholder 2">
            <a:extLst>
              <a:ext uri="{FF2B5EF4-FFF2-40B4-BE49-F238E27FC236}">
                <a16:creationId xmlns:a16="http://schemas.microsoft.com/office/drawing/2014/main" id="{2DA41505-5D4D-4B7E-97FF-CC02A415B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Text Placeholder 3">
            <a:extLst>
              <a:ext uri="{FF2B5EF4-FFF2-40B4-BE49-F238E27FC236}">
                <a16:creationId xmlns:a16="http://schemas.microsoft.com/office/drawing/2014/main" id="{8E5518B2-12F2-4BD7-9A39-CD9AA834F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HK"/>
              <a:t>Click to edit Master text styles</a:t>
            </a:r>
          </a:p>
        </p:txBody>
      </p:sp>
      <p:sp>
        <p:nvSpPr>
          <p:cNvPr id="5" name="Date Placeholder 4">
            <a:extLst>
              <a:ext uri="{FF2B5EF4-FFF2-40B4-BE49-F238E27FC236}">
                <a16:creationId xmlns:a16="http://schemas.microsoft.com/office/drawing/2014/main" id="{DE2843FC-33E7-4A15-B148-BEF62B143CD9}"/>
              </a:ext>
            </a:extLst>
          </p:cNvPr>
          <p:cNvSpPr>
            <a:spLocks noGrp="1"/>
          </p:cNvSpPr>
          <p:nvPr>
            <p:ph type="dt" sz="half" idx="10"/>
          </p:nvPr>
        </p:nvSpPr>
        <p:spPr/>
        <p:txBody>
          <a:bodyPr/>
          <a:lstStyle/>
          <a:p>
            <a:fld id="{2EFDEE1C-CD95-441C-B2B9-D3CE9FA6E49D}" type="datetime1">
              <a:rPr lang="zh-HK" altLang="en-US" smtClean="0"/>
              <a:t>12/04/21</a:t>
            </a:fld>
            <a:endParaRPr lang="zh-HK" altLang="en-US"/>
          </a:p>
        </p:txBody>
      </p:sp>
      <p:sp>
        <p:nvSpPr>
          <p:cNvPr id="6" name="Footer Placeholder 5">
            <a:extLst>
              <a:ext uri="{FF2B5EF4-FFF2-40B4-BE49-F238E27FC236}">
                <a16:creationId xmlns:a16="http://schemas.microsoft.com/office/drawing/2014/main" id="{C832881E-2CF0-4987-BB7D-A3B2E474A08A}"/>
              </a:ext>
            </a:extLst>
          </p:cNvPr>
          <p:cNvSpPr>
            <a:spLocks noGrp="1"/>
          </p:cNvSpPr>
          <p:nvPr>
            <p:ph type="ftr" sz="quarter" idx="11"/>
          </p:nvPr>
        </p:nvSpPr>
        <p:spPr/>
        <p:txBody>
          <a:bodyPr/>
          <a:lstStyle/>
          <a:p>
            <a:endParaRPr lang="zh-HK" altLang="en-US"/>
          </a:p>
        </p:txBody>
      </p:sp>
      <p:sp>
        <p:nvSpPr>
          <p:cNvPr id="7" name="Slide Number Placeholder 6">
            <a:extLst>
              <a:ext uri="{FF2B5EF4-FFF2-40B4-BE49-F238E27FC236}">
                <a16:creationId xmlns:a16="http://schemas.microsoft.com/office/drawing/2014/main" id="{A79F236F-970B-4FF3-A9FC-8BD0653B36BD}"/>
              </a:ext>
            </a:extLst>
          </p:cNvPr>
          <p:cNvSpPr>
            <a:spLocks noGrp="1"/>
          </p:cNvSpPr>
          <p:nvPr>
            <p:ph type="sldNum" sz="quarter" idx="12"/>
          </p:nvPr>
        </p:nvSpPr>
        <p:spPr>
          <a:xfrm>
            <a:off x="838200" y="6356350"/>
            <a:ext cx="2743200" cy="365125"/>
          </a:xfrm>
        </p:spPr>
        <p:txBody>
          <a:bodyPr/>
          <a:lstStyle>
            <a:lvl1pPr algn="l">
              <a:defRPr/>
            </a:lvl1pPr>
          </a:lstStyle>
          <a:p>
            <a:pPr algn="l"/>
            <a:fld id="{DEF263F1-5800-49A6-9619-50FE9C311631}" type="slidenum">
              <a:rPr lang="zh-HK" altLang="en-US" smtClean="0"/>
              <a:pPr/>
              <a:t>‹#›</a:t>
            </a:fld>
            <a:endParaRPr lang="zh-HK" altLang="en-US" dirty="0"/>
          </a:p>
        </p:txBody>
      </p:sp>
    </p:spTree>
    <p:extLst>
      <p:ext uri="{BB962C8B-B14F-4D97-AF65-F5344CB8AC3E}">
        <p14:creationId xmlns:p14="http://schemas.microsoft.com/office/powerpoint/2010/main" val="378373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2E18F-9FF4-4B64-B320-BD48C4C2F2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HK"/>
              <a:t>Click to edit Master title style</a:t>
            </a:r>
            <a:endParaRPr lang="zh-HK" altLang="en-US"/>
          </a:p>
        </p:txBody>
      </p:sp>
      <p:sp>
        <p:nvSpPr>
          <p:cNvPr id="3" name="Text Placeholder 2">
            <a:extLst>
              <a:ext uri="{FF2B5EF4-FFF2-40B4-BE49-F238E27FC236}">
                <a16:creationId xmlns:a16="http://schemas.microsoft.com/office/drawing/2014/main" id="{02B2BB89-B62A-4EE2-AA31-E4EE855588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HK"/>
              <a:t>Click to 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a:extLst>
              <a:ext uri="{FF2B5EF4-FFF2-40B4-BE49-F238E27FC236}">
                <a16:creationId xmlns:a16="http://schemas.microsoft.com/office/drawing/2014/main" id="{F6D63F53-2399-4190-A369-F8A0C73494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43E19-CA0E-4CC1-B66E-A6EFA41F994B}" type="datetime1">
              <a:rPr lang="zh-HK" altLang="en-US" smtClean="0"/>
              <a:t>12/04/21</a:t>
            </a:fld>
            <a:endParaRPr lang="zh-HK" altLang="en-US"/>
          </a:p>
        </p:txBody>
      </p:sp>
      <p:sp>
        <p:nvSpPr>
          <p:cNvPr id="5" name="Footer Placeholder 4">
            <a:extLst>
              <a:ext uri="{FF2B5EF4-FFF2-40B4-BE49-F238E27FC236}">
                <a16:creationId xmlns:a16="http://schemas.microsoft.com/office/drawing/2014/main" id="{DDB68C73-9932-416F-A4C2-B05D3F8DD3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Slide Number Placeholder 5">
            <a:extLst>
              <a:ext uri="{FF2B5EF4-FFF2-40B4-BE49-F238E27FC236}">
                <a16:creationId xmlns:a16="http://schemas.microsoft.com/office/drawing/2014/main" id="{75885668-3611-4A2A-A48D-2B8E731C0AC6}"/>
              </a:ext>
            </a:extLst>
          </p:cNvPr>
          <p:cNvSpPr>
            <a:spLocks noGrp="1"/>
          </p:cNvSpPr>
          <p:nvPr>
            <p:ph type="sldNum" sz="quarter" idx="4"/>
          </p:nvPr>
        </p:nvSpPr>
        <p:spPr>
          <a:xfrm>
            <a:off x="838200" y="636660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l"/>
            <a:fld id="{DEF263F1-5800-49A6-9619-50FE9C311631}" type="slidenum">
              <a:rPr lang="zh-HK" altLang="en-US" smtClean="0"/>
              <a:pPr/>
              <a:t>‹#›</a:t>
            </a:fld>
            <a:endParaRPr lang="zh-HK" altLang="en-US"/>
          </a:p>
        </p:txBody>
      </p:sp>
    </p:spTree>
    <p:extLst>
      <p:ext uri="{BB962C8B-B14F-4D97-AF65-F5344CB8AC3E}">
        <p14:creationId xmlns:p14="http://schemas.microsoft.com/office/powerpoint/2010/main" val="1468536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VICosting@who.int" TargetMode="External"/><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mailto:petua@who.int" TargetMode="External"/><Relationship Id="rId7" Type="http://schemas.openxmlformats.org/officeDocument/2006/relationships/image" Target="../media/image2.emf"/><Relationship Id="rId2" Type="http://schemas.openxmlformats.org/officeDocument/2006/relationships/hyperlink" Target="mailto:CVICosting@who.int" TargetMode="External"/><Relationship Id="rId1" Type="http://schemas.openxmlformats.org/officeDocument/2006/relationships/slideLayout" Target="../slideLayouts/slideLayout2.xml"/><Relationship Id="rId6" Type="http://schemas.openxmlformats.org/officeDocument/2006/relationships/hyperlink" Target="mailto:hasanq@who.int" TargetMode="External"/><Relationship Id="rId5" Type="http://schemas.openxmlformats.org/officeDocument/2006/relationships/hyperlink" Target="mailto:eltayebel@who.int" TargetMode="External"/><Relationship Id="rId4" Type="http://schemas.openxmlformats.org/officeDocument/2006/relationships/hyperlink" Target="mailto:satouloua@who.i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notesSlide" Target="../notesSlides/notesSlide2.xml"/><Relationship Id="rId12" Type="http://schemas.openxmlformats.org/officeDocument/2006/relationships/image" Target="../media/image6.jpe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Layout" Target="../slideLayouts/slideLayout6.xml"/><Relationship Id="rId11" Type="http://schemas.openxmlformats.org/officeDocument/2006/relationships/image" Target="../media/image5.emf"/><Relationship Id="rId5" Type="http://schemas.openxmlformats.org/officeDocument/2006/relationships/tags" Target="../tags/tag4.xml"/><Relationship Id="rId10" Type="http://schemas.openxmlformats.org/officeDocument/2006/relationships/oleObject" Target="../embeddings/oleObject2.bin"/><Relationship Id="rId4" Type="http://schemas.openxmlformats.org/officeDocument/2006/relationships/tags" Target="../tags/tag3.xml"/><Relationship Id="rId9"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tags" Target="../tags/tag6.xml"/><Relationship Id="rId7" Type="http://schemas.openxmlformats.org/officeDocument/2006/relationships/oleObject" Target="../embeddings/oleObject3.bin"/><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notesSlide" Target="../notesSlides/notesSlide3.xml"/><Relationship Id="rId5" Type="http://schemas.openxmlformats.org/officeDocument/2006/relationships/slideLayout" Target="../slideLayouts/slideLayout6.xml"/><Relationship Id="rId4"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covid19partnersplatform.who.in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emf"/><Relationship Id="rId2" Type="http://schemas.openxmlformats.org/officeDocument/2006/relationships/tags" Target="../tags/tag8.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oleObject" Target="../embeddings/oleObject4.bin"/><Relationship Id="rId4"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11.xml"/><Relationship Id="rId7" Type="http://schemas.openxmlformats.org/officeDocument/2006/relationships/image" Target="../media/image4.emf"/><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slideLayout" Target="../slideLayouts/slideLayout6.xml"/><Relationship Id="rId10" Type="http://schemas.openxmlformats.org/officeDocument/2006/relationships/image" Target="../media/image2.emf"/><Relationship Id="rId4" Type="http://schemas.openxmlformats.org/officeDocument/2006/relationships/tags" Target="../tags/tag12.xml"/><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356D5-5351-4A44-BF6B-D89A6B9DFF17}"/>
              </a:ext>
            </a:extLst>
          </p:cNvPr>
          <p:cNvSpPr>
            <a:spLocks noGrp="1"/>
          </p:cNvSpPr>
          <p:nvPr>
            <p:ph type="ctrTitle"/>
          </p:nvPr>
        </p:nvSpPr>
        <p:spPr>
          <a:xfrm>
            <a:off x="1524000" y="991729"/>
            <a:ext cx="9144000" cy="2387600"/>
          </a:xfrm>
        </p:spPr>
        <p:txBody>
          <a:bodyPr>
            <a:normAutofit/>
          </a:bodyPr>
          <a:lstStyle/>
          <a:p>
            <a:r>
              <a:rPr lang="en-US" altLang="zh-HK" sz="5400" b="1" dirty="0">
                <a:solidFill>
                  <a:srgbClr val="008DC9"/>
                </a:solidFill>
              </a:rPr>
              <a:t>C</a:t>
            </a:r>
            <a:r>
              <a:rPr lang="en-US" altLang="zh-HK" sz="5400" dirty="0">
                <a:solidFill>
                  <a:srgbClr val="008DC9"/>
                </a:solidFill>
              </a:rPr>
              <a:t>OVID-19 </a:t>
            </a:r>
            <a:r>
              <a:rPr lang="en-US" altLang="zh-HK" sz="5400" b="1" dirty="0">
                <a:solidFill>
                  <a:srgbClr val="008DC9"/>
                </a:solidFill>
              </a:rPr>
              <a:t>V</a:t>
            </a:r>
            <a:r>
              <a:rPr lang="en-US" altLang="zh-HK" sz="5400" dirty="0">
                <a:solidFill>
                  <a:srgbClr val="008DC9"/>
                </a:solidFill>
              </a:rPr>
              <a:t>accine </a:t>
            </a:r>
            <a:r>
              <a:rPr lang="en-US" altLang="zh-HK" sz="5400" b="1" dirty="0">
                <a:solidFill>
                  <a:srgbClr val="008DC9"/>
                </a:solidFill>
              </a:rPr>
              <a:t>I</a:t>
            </a:r>
            <a:r>
              <a:rPr lang="en-US" altLang="zh-HK" sz="5400" dirty="0">
                <a:solidFill>
                  <a:srgbClr val="008DC9"/>
                </a:solidFill>
              </a:rPr>
              <a:t>ntroduction and deployment </a:t>
            </a:r>
            <a:r>
              <a:rPr lang="en-US" altLang="zh-HK" sz="5400" b="1" dirty="0">
                <a:solidFill>
                  <a:srgbClr val="008DC9"/>
                </a:solidFill>
              </a:rPr>
              <a:t>C</a:t>
            </a:r>
            <a:r>
              <a:rPr lang="en-US" altLang="zh-HK" sz="5400" dirty="0">
                <a:solidFill>
                  <a:srgbClr val="008DC9"/>
                </a:solidFill>
              </a:rPr>
              <a:t>osting tool</a:t>
            </a:r>
            <a:br>
              <a:rPr lang="en-US" altLang="zh-HK" sz="5400" dirty="0">
                <a:solidFill>
                  <a:srgbClr val="008DC9"/>
                </a:solidFill>
              </a:rPr>
            </a:br>
            <a:r>
              <a:rPr lang="en-US" altLang="zh-HK" sz="5400" b="1" i="1" dirty="0">
                <a:solidFill>
                  <a:srgbClr val="008DC9"/>
                </a:solidFill>
              </a:rPr>
              <a:t>CVIC tool</a:t>
            </a:r>
            <a:endParaRPr lang="zh-HK" altLang="en-US" sz="5400" b="1" dirty="0">
              <a:solidFill>
                <a:srgbClr val="008DC9"/>
              </a:solidFill>
            </a:endParaRPr>
          </a:p>
        </p:txBody>
      </p:sp>
      <p:sp>
        <p:nvSpPr>
          <p:cNvPr id="4" name="Rectangle 3">
            <a:extLst>
              <a:ext uri="{FF2B5EF4-FFF2-40B4-BE49-F238E27FC236}">
                <a16:creationId xmlns:a16="http://schemas.microsoft.com/office/drawing/2014/main" id="{DD85AD10-52DC-49C0-AFA9-78CC3526F451}"/>
              </a:ext>
            </a:extLst>
          </p:cNvPr>
          <p:cNvSpPr/>
          <p:nvPr/>
        </p:nvSpPr>
        <p:spPr>
          <a:xfrm>
            <a:off x="0" y="5735637"/>
            <a:ext cx="12192000" cy="112236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agen 7">
            <a:extLst>
              <a:ext uri="{FF2B5EF4-FFF2-40B4-BE49-F238E27FC236}">
                <a16:creationId xmlns:a16="http://schemas.microsoft.com/office/drawing/2014/main" id="{86E3F72D-353D-43F4-8C90-C1DE992DE57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600578" y="5916298"/>
            <a:ext cx="2465770" cy="761040"/>
          </a:xfrm>
          <a:prstGeom prst="rect">
            <a:avLst/>
          </a:prstGeom>
        </p:spPr>
      </p:pic>
      <p:sp>
        <p:nvSpPr>
          <p:cNvPr id="6" name="TextBox 5">
            <a:extLst>
              <a:ext uri="{FF2B5EF4-FFF2-40B4-BE49-F238E27FC236}">
                <a16:creationId xmlns:a16="http://schemas.microsoft.com/office/drawing/2014/main" id="{CE851560-2FD6-4618-908A-B63D1493543D}"/>
              </a:ext>
            </a:extLst>
          </p:cNvPr>
          <p:cNvSpPr txBox="1"/>
          <p:nvPr/>
        </p:nvSpPr>
        <p:spPr>
          <a:xfrm>
            <a:off x="4962382" y="6112152"/>
            <a:ext cx="2267235" cy="369332"/>
          </a:xfrm>
          <a:prstGeom prst="rect">
            <a:avLst/>
          </a:prstGeom>
          <a:noFill/>
        </p:spPr>
        <p:txBody>
          <a:bodyPr wrap="square">
            <a:spAutoFit/>
          </a:bodyPr>
          <a:lstStyle/>
          <a:p>
            <a:pPr marL="0" indent="0">
              <a:buNone/>
            </a:pPr>
            <a:r>
              <a:rPr lang="en-US" altLang="zh-HK" sz="1800" dirty="0">
                <a:solidFill>
                  <a:schemeClr val="bg1"/>
                </a:solidFill>
                <a:hlinkClick r:id="rId3">
                  <a:extLst>
                    <a:ext uri="{A12FA001-AC4F-418D-AE19-62706E023703}">
                      <ahyp:hlinkClr xmlns:ahyp="http://schemas.microsoft.com/office/drawing/2018/hyperlinkcolor" val="tx"/>
                    </a:ext>
                  </a:extLst>
                </a:hlinkClick>
              </a:rPr>
              <a:t>CVICosting@who.int</a:t>
            </a:r>
            <a:endParaRPr lang="en-US" altLang="zh-HK" sz="1800" dirty="0">
              <a:solidFill>
                <a:schemeClr val="bg1"/>
              </a:solidFill>
            </a:endParaRPr>
          </a:p>
        </p:txBody>
      </p:sp>
      <p:sp>
        <p:nvSpPr>
          <p:cNvPr id="7" name="Slide Number Placeholder 6">
            <a:extLst>
              <a:ext uri="{FF2B5EF4-FFF2-40B4-BE49-F238E27FC236}">
                <a16:creationId xmlns:a16="http://schemas.microsoft.com/office/drawing/2014/main" id="{47235274-2E0B-4F58-A12F-B6E7096436E2}"/>
              </a:ext>
            </a:extLst>
          </p:cNvPr>
          <p:cNvSpPr>
            <a:spLocks noGrp="1"/>
          </p:cNvSpPr>
          <p:nvPr>
            <p:ph type="sldNum" sz="quarter" idx="12"/>
          </p:nvPr>
        </p:nvSpPr>
        <p:spPr/>
        <p:txBody>
          <a:bodyPr/>
          <a:lstStyle/>
          <a:p>
            <a:pPr algn="l"/>
            <a:fld id="{DEF263F1-5800-49A6-9619-50FE9C311631}" type="slidenum">
              <a:rPr lang="zh-HK" altLang="en-US" smtClean="0"/>
              <a:pPr algn="l"/>
              <a:t>1</a:t>
            </a:fld>
            <a:endParaRPr lang="zh-HK" altLang="en-US"/>
          </a:p>
        </p:txBody>
      </p:sp>
      <p:sp>
        <p:nvSpPr>
          <p:cNvPr id="9" name="Subtitle 8">
            <a:extLst>
              <a:ext uri="{FF2B5EF4-FFF2-40B4-BE49-F238E27FC236}">
                <a16:creationId xmlns:a16="http://schemas.microsoft.com/office/drawing/2014/main" id="{89B8767E-5883-4584-9B20-0270E7B14F95}"/>
              </a:ext>
            </a:extLst>
          </p:cNvPr>
          <p:cNvSpPr>
            <a:spLocks noGrp="1"/>
          </p:cNvSpPr>
          <p:nvPr>
            <p:ph type="subTitle" idx="1"/>
          </p:nvPr>
        </p:nvSpPr>
        <p:spPr/>
        <p:txBody>
          <a:bodyPr/>
          <a:lstStyle/>
          <a:p>
            <a:r>
              <a:rPr lang="fr-CH" altLang="zh-HK" dirty="0"/>
              <a:t>COVID-19 Vaccine </a:t>
            </a:r>
            <a:r>
              <a:rPr lang="fr-CH" altLang="zh-HK" dirty="0" err="1"/>
              <a:t>Financing</a:t>
            </a:r>
            <a:r>
              <a:rPr lang="fr-CH" altLang="zh-HK" dirty="0"/>
              <a:t>, </a:t>
            </a:r>
            <a:r>
              <a:rPr lang="fr-CH" altLang="zh-HK" dirty="0" err="1"/>
              <a:t>Purchasing</a:t>
            </a:r>
            <a:r>
              <a:rPr lang="fr-CH" altLang="zh-HK" dirty="0"/>
              <a:t> and Distribution in </a:t>
            </a:r>
            <a:r>
              <a:rPr lang="fr-CH" altLang="zh-HK" dirty="0" err="1"/>
              <a:t>Africa</a:t>
            </a:r>
            <a:endParaRPr lang="fr-CH" altLang="zh-HK" dirty="0"/>
          </a:p>
          <a:p>
            <a:r>
              <a:rPr lang="fr-CH" altLang="zh-HK"/>
              <a:t>CABRI </a:t>
            </a:r>
            <a:r>
              <a:rPr lang="fr-CH" altLang="zh-HK" dirty="0"/>
              <a:t>Peer-</a:t>
            </a:r>
            <a:r>
              <a:rPr lang="fr-CH" altLang="zh-HK" dirty="0" err="1"/>
              <a:t>learning</a:t>
            </a:r>
            <a:r>
              <a:rPr lang="fr-CH" altLang="zh-HK" dirty="0"/>
              <a:t> and exchange </a:t>
            </a:r>
            <a:r>
              <a:rPr lang="fr-CH" altLang="zh-HK" dirty="0" err="1"/>
              <a:t>event</a:t>
            </a:r>
            <a:r>
              <a:rPr lang="fr-CH" altLang="zh-HK" dirty="0"/>
              <a:t>, 13-14 April 2021</a:t>
            </a:r>
            <a:endParaRPr lang="zh-HK" altLang="en-US" dirty="0"/>
          </a:p>
        </p:txBody>
      </p:sp>
    </p:spTree>
    <p:extLst>
      <p:ext uri="{BB962C8B-B14F-4D97-AF65-F5344CB8AC3E}">
        <p14:creationId xmlns:p14="http://schemas.microsoft.com/office/powerpoint/2010/main" val="739299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328F6070-CFF6-450B-A659-36FAA07908F9}"/>
              </a:ext>
            </a:extLst>
          </p:cNvPr>
          <p:cNvPicPr>
            <a:picLocks noGrp="1" noChangeAspect="1"/>
          </p:cNvPicPr>
          <p:nvPr>
            <p:ph sz="half" idx="1"/>
          </p:nvPr>
        </p:nvPicPr>
        <p:blipFill>
          <a:blip r:embed="rId3"/>
          <a:stretch>
            <a:fillRect/>
          </a:stretch>
        </p:blipFill>
        <p:spPr>
          <a:xfrm>
            <a:off x="838200" y="2704526"/>
            <a:ext cx="5181600" cy="2593535"/>
          </a:xfrm>
          <a:prstGeom prst="rect">
            <a:avLst/>
          </a:prstGeom>
        </p:spPr>
      </p:pic>
      <p:pic>
        <p:nvPicPr>
          <p:cNvPr id="9" name="Content Placeholder 8">
            <a:extLst>
              <a:ext uri="{FF2B5EF4-FFF2-40B4-BE49-F238E27FC236}">
                <a16:creationId xmlns:a16="http://schemas.microsoft.com/office/drawing/2014/main" id="{D076B3F0-8667-4AA3-82FB-F41BAE07BAF3}"/>
              </a:ext>
            </a:extLst>
          </p:cNvPr>
          <p:cNvPicPr>
            <a:picLocks noGrp="1" noChangeAspect="1"/>
          </p:cNvPicPr>
          <p:nvPr>
            <p:ph sz="half" idx="2"/>
          </p:nvPr>
        </p:nvPicPr>
        <p:blipFill>
          <a:blip r:embed="rId4"/>
          <a:stretch>
            <a:fillRect/>
          </a:stretch>
        </p:blipFill>
        <p:spPr>
          <a:xfrm>
            <a:off x="6172200" y="2701790"/>
            <a:ext cx="5181600" cy="2599007"/>
          </a:xfrm>
          <a:prstGeom prst="rect">
            <a:avLst/>
          </a:prstGeom>
        </p:spPr>
      </p:pic>
      <p:sp>
        <p:nvSpPr>
          <p:cNvPr id="4" name="Slide Number Placeholder 3">
            <a:extLst>
              <a:ext uri="{FF2B5EF4-FFF2-40B4-BE49-F238E27FC236}">
                <a16:creationId xmlns:a16="http://schemas.microsoft.com/office/drawing/2014/main" id="{D7DFC207-FF81-4CAF-95F0-7296AA2DDFC9}"/>
              </a:ext>
            </a:extLst>
          </p:cNvPr>
          <p:cNvSpPr>
            <a:spLocks noGrp="1"/>
          </p:cNvSpPr>
          <p:nvPr>
            <p:ph type="sldNum" sz="quarter" idx="12"/>
          </p:nvPr>
        </p:nvSpPr>
        <p:spPr/>
        <p:txBody>
          <a:bodyPr/>
          <a:lstStyle/>
          <a:p>
            <a:pPr algn="l"/>
            <a:fld id="{DEF263F1-5800-49A6-9619-50FE9C311631}" type="slidenum">
              <a:rPr lang="zh-HK" altLang="en-US" smtClean="0"/>
              <a:pPr algn="l"/>
              <a:t>10</a:t>
            </a:fld>
            <a:endParaRPr lang="zh-HK" altLang="en-US"/>
          </a:p>
        </p:txBody>
      </p:sp>
      <p:sp>
        <p:nvSpPr>
          <p:cNvPr id="10" name="Content Placeholder 2">
            <a:extLst>
              <a:ext uri="{FF2B5EF4-FFF2-40B4-BE49-F238E27FC236}">
                <a16:creationId xmlns:a16="http://schemas.microsoft.com/office/drawing/2014/main" id="{FBFB009C-7E45-40E8-8745-5DA1F7EC21A5}"/>
              </a:ext>
            </a:extLst>
          </p:cNvPr>
          <p:cNvSpPr txBox="1">
            <a:spLocks/>
          </p:cNvSpPr>
          <p:nvPr/>
        </p:nvSpPr>
        <p:spPr>
          <a:xfrm>
            <a:off x="838200" y="1825625"/>
            <a:ext cx="105156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HK" b="1" dirty="0"/>
              <a:t>Human Resource Impact Analysis</a:t>
            </a:r>
          </a:p>
          <a:p>
            <a:endParaRPr lang="en-US" altLang="zh-HK" b="1" dirty="0"/>
          </a:p>
          <a:p>
            <a:endParaRPr lang="en-US" altLang="zh-HK" b="1" dirty="0"/>
          </a:p>
          <a:p>
            <a:endParaRPr lang="en-US" altLang="zh-HK" b="1" dirty="0"/>
          </a:p>
          <a:p>
            <a:endParaRPr lang="en-US" altLang="zh-HK" b="1" dirty="0"/>
          </a:p>
          <a:p>
            <a:endParaRPr lang="en-US" altLang="zh-HK" b="1" dirty="0"/>
          </a:p>
          <a:p>
            <a:endParaRPr lang="en-US" altLang="zh-HK" b="1" dirty="0"/>
          </a:p>
          <a:p>
            <a:endParaRPr lang="en-US" altLang="zh-HK" b="1" dirty="0"/>
          </a:p>
          <a:p>
            <a:r>
              <a:rPr lang="en-US" altLang="zh-HK" b="1" dirty="0"/>
              <a:t>Health Financing Benchmarking</a:t>
            </a:r>
            <a:endParaRPr lang="zh-HK" altLang="en-US" dirty="0"/>
          </a:p>
        </p:txBody>
      </p:sp>
      <p:sp>
        <p:nvSpPr>
          <p:cNvPr id="11" name="Title 1">
            <a:extLst>
              <a:ext uri="{FF2B5EF4-FFF2-40B4-BE49-F238E27FC236}">
                <a16:creationId xmlns:a16="http://schemas.microsoft.com/office/drawing/2014/main" id="{C3E07778-8CF5-4D11-8663-DB1B2E8BE738}"/>
              </a:ext>
            </a:extLst>
          </p:cNvPr>
          <p:cNvSpPr>
            <a:spLocks noGrp="1"/>
          </p:cNvSpPr>
          <p:nvPr>
            <p:ph type="title"/>
          </p:nvPr>
        </p:nvSpPr>
        <p:spPr>
          <a:xfrm>
            <a:off x="838200" y="365125"/>
            <a:ext cx="10515600" cy="1325563"/>
          </a:xfrm>
        </p:spPr>
        <p:txBody>
          <a:bodyPr/>
          <a:lstStyle/>
          <a:p>
            <a:r>
              <a:rPr lang="en-US" altLang="zh-HK" b="1" dirty="0">
                <a:solidFill>
                  <a:srgbClr val="008DC9"/>
                </a:solidFill>
              </a:rPr>
              <a:t>How can CVIC tool be used?</a:t>
            </a:r>
            <a:endParaRPr lang="zh-HK" altLang="en-US" b="1" dirty="0">
              <a:solidFill>
                <a:srgbClr val="008DC9"/>
              </a:solidFill>
            </a:endParaRPr>
          </a:p>
        </p:txBody>
      </p:sp>
      <p:pic>
        <p:nvPicPr>
          <p:cNvPr id="12" name="Imagen 6">
            <a:extLst>
              <a:ext uri="{FF2B5EF4-FFF2-40B4-BE49-F238E27FC236}">
                <a16:creationId xmlns:a16="http://schemas.microsoft.com/office/drawing/2014/main" id="{D71FE558-1D04-4E79-83E2-539EF45994A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Tree>
    <p:extLst>
      <p:ext uri="{BB962C8B-B14F-4D97-AF65-F5344CB8AC3E}">
        <p14:creationId xmlns:p14="http://schemas.microsoft.com/office/powerpoint/2010/main" val="2608993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4C4E-6403-4EAC-BDB6-041BF2EE32F8}"/>
              </a:ext>
            </a:extLst>
          </p:cNvPr>
          <p:cNvSpPr>
            <a:spLocks noGrp="1"/>
          </p:cNvSpPr>
          <p:nvPr>
            <p:ph type="title"/>
          </p:nvPr>
        </p:nvSpPr>
        <p:spPr/>
        <p:txBody>
          <a:bodyPr/>
          <a:lstStyle/>
          <a:p>
            <a:r>
              <a:rPr lang="en-US" b="1" dirty="0">
                <a:solidFill>
                  <a:srgbClr val="008DC9"/>
                </a:solidFill>
              </a:rPr>
              <a:t>The 4 Delivery Modalities</a:t>
            </a:r>
            <a:endParaRPr lang="en-US" i="1" dirty="0"/>
          </a:p>
        </p:txBody>
      </p:sp>
      <p:graphicFrame>
        <p:nvGraphicFramePr>
          <p:cNvPr id="4" name="Table 4">
            <a:extLst>
              <a:ext uri="{FF2B5EF4-FFF2-40B4-BE49-F238E27FC236}">
                <a16:creationId xmlns:a16="http://schemas.microsoft.com/office/drawing/2014/main" id="{68AB05DA-4D0D-4EE7-8A90-2E96CB431537}"/>
              </a:ext>
            </a:extLst>
          </p:cNvPr>
          <p:cNvGraphicFramePr>
            <a:graphicFrameLocks noGrp="1"/>
          </p:cNvGraphicFramePr>
          <p:nvPr>
            <p:ph idx="1"/>
            <p:extLst>
              <p:ext uri="{D42A27DB-BD31-4B8C-83A1-F6EECF244321}">
                <p14:modId xmlns:p14="http://schemas.microsoft.com/office/powerpoint/2010/main" val="1845629380"/>
              </p:ext>
            </p:extLst>
          </p:nvPr>
        </p:nvGraphicFramePr>
        <p:xfrm>
          <a:off x="342898" y="1696086"/>
          <a:ext cx="11734801" cy="3718560"/>
        </p:xfrm>
        <a:graphic>
          <a:graphicData uri="http://schemas.openxmlformats.org/drawingml/2006/table">
            <a:tbl>
              <a:tblPr firstRow="1" bandRow="1">
                <a:tableStyleId>{21E4AEA4-8DFA-4A89-87EB-49C32662AFE0}</a:tableStyleId>
              </a:tblPr>
              <a:tblGrid>
                <a:gridCol w="1188722">
                  <a:extLst>
                    <a:ext uri="{9D8B030D-6E8A-4147-A177-3AD203B41FA5}">
                      <a16:colId xmlns:a16="http://schemas.microsoft.com/office/drawing/2014/main" val="2266775378"/>
                    </a:ext>
                  </a:extLst>
                </a:gridCol>
                <a:gridCol w="3984597">
                  <a:extLst>
                    <a:ext uri="{9D8B030D-6E8A-4147-A177-3AD203B41FA5}">
                      <a16:colId xmlns:a16="http://schemas.microsoft.com/office/drawing/2014/main" val="4019643837"/>
                    </a:ext>
                  </a:extLst>
                </a:gridCol>
                <a:gridCol w="6561482">
                  <a:extLst>
                    <a:ext uri="{9D8B030D-6E8A-4147-A177-3AD203B41FA5}">
                      <a16:colId xmlns:a16="http://schemas.microsoft.com/office/drawing/2014/main" val="2002015582"/>
                    </a:ext>
                  </a:extLst>
                </a:gridCol>
              </a:tblGrid>
              <a:tr h="0">
                <a:tc>
                  <a:txBody>
                    <a:bodyPr/>
                    <a:lstStyle/>
                    <a:p>
                      <a:r>
                        <a:rPr lang="en-US" dirty="0"/>
                        <a:t>Modality</a:t>
                      </a:r>
                    </a:p>
                  </a:txBody>
                  <a:tcPr/>
                </a:tc>
                <a:tc>
                  <a:txBody>
                    <a:bodyPr/>
                    <a:lstStyle/>
                    <a:p>
                      <a:r>
                        <a:rPr lang="en-US" dirty="0"/>
                        <a:t>How?</a:t>
                      </a:r>
                    </a:p>
                  </a:txBody>
                  <a:tcPr/>
                </a:tc>
                <a:tc>
                  <a:txBody>
                    <a:bodyPr/>
                    <a:lstStyle/>
                    <a:p>
                      <a:r>
                        <a:rPr lang="en-US" dirty="0"/>
                        <a:t>Target Population </a:t>
                      </a:r>
                      <a:r>
                        <a:rPr lang="en-US" b="0" dirty="0"/>
                        <a:t>(as per SAGE)</a:t>
                      </a:r>
                      <a:endParaRPr lang="en-US" dirty="0"/>
                    </a:p>
                  </a:txBody>
                  <a:tcPr/>
                </a:tc>
                <a:extLst>
                  <a:ext uri="{0D108BD9-81ED-4DB2-BD59-A6C34878D82A}">
                    <a16:rowId xmlns:a16="http://schemas.microsoft.com/office/drawing/2014/main" val="3464997825"/>
                  </a:ext>
                </a:extLst>
              </a:tr>
              <a:tr h="0">
                <a:tc>
                  <a:txBody>
                    <a:bodyPr/>
                    <a:lstStyle/>
                    <a:p>
                      <a:r>
                        <a:rPr lang="en-US" dirty="0"/>
                        <a:t>DM 1</a:t>
                      </a:r>
                    </a:p>
                  </a:txBody>
                  <a:tcPr/>
                </a:tc>
                <a:tc>
                  <a:txBody>
                    <a:bodyPr/>
                    <a:lstStyle/>
                    <a:p>
                      <a:r>
                        <a:rPr lang="en-US" b="1" dirty="0"/>
                        <a:t>Fixed Sites with cold storage: </a:t>
                      </a:r>
                      <a:r>
                        <a:rPr lang="en-US" i="1" dirty="0"/>
                        <a:t>e.g. hospitals and (larger) health facilities.</a:t>
                      </a:r>
                    </a:p>
                  </a:txBody>
                  <a:tcPr/>
                </a:tc>
                <a:tc>
                  <a:txBody>
                    <a:bodyPr/>
                    <a:lstStyle/>
                    <a:p>
                      <a:pPr marL="285750" indent="-285750">
                        <a:buFont typeface="Arial" panose="020B0604020202020204" pitchFamily="34" charset="0"/>
                        <a:buChar char="•"/>
                      </a:pPr>
                      <a:r>
                        <a:rPr lang="en-US" sz="1600" dirty="0"/>
                        <a:t>All </a:t>
                      </a:r>
                      <a:r>
                        <a:rPr lang="en-US" sz="1600" b="1" dirty="0"/>
                        <a:t>health workers </a:t>
                      </a:r>
                      <a:r>
                        <a:rPr lang="en-US" sz="1600" dirty="0"/>
                        <a:t>(but not their households)</a:t>
                      </a:r>
                    </a:p>
                    <a:p>
                      <a:pPr marL="285750" indent="-285750">
                        <a:buFont typeface="Arial" panose="020B0604020202020204" pitchFamily="34" charset="0"/>
                        <a:buChar char="•"/>
                      </a:pPr>
                      <a:r>
                        <a:rPr lang="en-US" sz="1600" dirty="0"/>
                        <a:t>Some </a:t>
                      </a:r>
                      <a:r>
                        <a:rPr lang="en-US" sz="1600" b="1" dirty="0"/>
                        <a:t>essential workers </a:t>
                      </a:r>
                      <a:r>
                        <a:rPr lang="en-US" sz="1600" dirty="0"/>
                        <a:t>and </a:t>
                      </a:r>
                      <a:r>
                        <a:rPr lang="en-US" sz="1600" b="1" dirty="0"/>
                        <a:t>related groups</a:t>
                      </a:r>
                    </a:p>
                    <a:p>
                      <a:pPr marL="285750" indent="-285750">
                        <a:buFont typeface="Arial" panose="020B0604020202020204" pitchFamily="34" charset="0"/>
                        <a:buChar char="•"/>
                      </a:pPr>
                      <a:r>
                        <a:rPr lang="en-US" sz="1600" dirty="0"/>
                        <a:t>Some </a:t>
                      </a:r>
                      <a:r>
                        <a:rPr lang="en-US" sz="1600" b="1" dirty="0"/>
                        <a:t>older adults </a:t>
                      </a:r>
                      <a:r>
                        <a:rPr lang="en-US" sz="1600" dirty="0"/>
                        <a:t>(option to include households)</a:t>
                      </a:r>
                    </a:p>
                    <a:p>
                      <a:pPr marL="285750" indent="-285750">
                        <a:buFont typeface="Arial" panose="020B0604020202020204" pitchFamily="34" charset="0"/>
                        <a:buChar char="•"/>
                      </a:pPr>
                      <a:r>
                        <a:rPr lang="en-US" sz="1600" dirty="0"/>
                        <a:t>Some </a:t>
                      </a:r>
                      <a:r>
                        <a:rPr lang="en-US" sz="1600" b="1" dirty="0"/>
                        <a:t>socioeconomic groups ASHRSDD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Some </a:t>
                      </a:r>
                      <a:r>
                        <a:rPr lang="en-US" sz="1600" b="1" dirty="0"/>
                        <a:t>groups with co-morbidities or health states ASHRSDD </a:t>
                      </a:r>
                      <a:r>
                        <a:rPr lang="en-US" sz="1600" dirty="0"/>
                        <a:t>(option to include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a:t>Non-priority groups</a:t>
                      </a:r>
                      <a:endParaRPr lang="en-US" sz="1600" b="1" i="1" dirty="0"/>
                    </a:p>
                  </a:txBody>
                  <a:tcPr/>
                </a:tc>
                <a:extLst>
                  <a:ext uri="{0D108BD9-81ED-4DB2-BD59-A6C34878D82A}">
                    <a16:rowId xmlns:a16="http://schemas.microsoft.com/office/drawing/2014/main" val="226301933"/>
                  </a:ext>
                </a:extLst>
              </a:tr>
              <a:tr h="0">
                <a:tc>
                  <a:txBody>
                    <a:bodyPr/>
                    <a:lstStyle/>
                    <a:p>
                      <a:r>
                        <a:rPr lang="en-US" dirty="0"/>
                        <a:t>DM 2</a:t>
                      </a:r>
                    </a:p>
                  </a:txBody>
                  <a:tcPr/>
                </a:tc>
                <a:tc>
                  <a:txBody>
                    <a:bodyPr/>
                    <a:lstStyle/>
                    <a:p>
                      <a:r>
                        <a:rPr lang="en-US" b="1" dirty="0"/>
                        <a:t>Fixed Sites without cold storage: </a:t>
                      </a:r>
                      <a:r>
                        <a:rPr lang="en-US" dirty="0"/>
                        <a:t>e.g. small health centers, community halls, etc. </a:t>
                      </a:r>
                      <a:r>
                        <a:rPr lang="en-US" b="1" i="1" dirty="0"/>
                        <a:t>“campaigns”</a:t>
                      </a:r>
                    </a:p>
                  </a:txBody>
                  <a:tcPr/>
                </a:tc>
                <a:tc>
                  <a:txBody>
                    <a:bodyPr/>
                    <a:lstStyle/>
                    <a:p>
                      <a:pPr marL="285750" indent="-285750">
                        <a:buFont typeface="Arial" panose="020B0604020202020204" pitchFamily="34" charset="0"/>
                        <a:buChar char="•"/>
                      </a:pPr>
                      <a:r>
                        <a:rPr lang="en-US" sz="1600" dirty="0"/>
                        <a:t>Some </a:t>
                      </a:r>
                      <a:r>
                        <a:rPr lang="en-US" sz="1600" b="1" dirty="0"/>
                        <a:t>essential workers </a:t>
                      </a:r>
                      <a:r>
                        <a:rPr lang="en-US" sz="1600" dirty="0"/>
                        <a:t>and </a:t>
                      </a:r>
                      <a:r>
                        <a:rPr lang="en-US" sz="1600" b="1" dirty="0"/>
                        <a:t>related groups</a:t>
                      </a:r>
                    </a:p>
                    <a:p>
                      <a:pPr marL="285750" indent="-285750">
                        <a:buFont typeface="Arial" panose="020B0604020202020204" pitchFamily="34" charset="0"/>
                        <a:buChar char="•"/>
                      </a:pPr>
                      <a:r>
                        <a:rPr lang="en-US" sz="1600" dirty="0"/>
                        <a:t>Some </a:t>
                      </a:r>
                      <a:r>
                        <a:rPr lang="en-US" sz="1600" b="1" dirty="0"/>
                        <a:t>older adults </a:t>
                      </a:r>
                      <a:r>
                        <a:rPr lang="en-US" sz="1600" dirty="0"/>
                        <a:t>(option to include households)</a:t>
                      </a:r>
                    </a:p>
                    <a:p>
                      <a:pPr marL="285750" indent="-285750">
                        <a:buFont typeface="Arial" panose="020B0604020202020204" pitchFamily="34" charset="0"/>
                        <a:buChar char="•"/>
                      </a:pPr>
                      <a:r>
                        <a:rPr lang="en-US" sz="1600" dirty="0"/>
                        <a:t>Some </a:t>
                      </a:r>
                      <a:r>
                        <a:rPr lang="en-US" sz="1600" b="1" dirty="0"/>
                        <a:t>socioeconomic groups ASHRSDD</a:t>
                      </a:r>
                    </a:p>
                    <a:p>
                      <a:pPr marL="285750" indent="-285750">
                        <a:buFont typeface="Arial" panose="020B0604020202020204" pitchFamily="34" charset="0"/>
                        <a:buChar char="•"/>
                      </a:pPr>
                      <a:r>
                        <a:rPr lang="en-US" sz="1600" dirty="0"/>
                        <a:t>Some </a:t>
                      </a:r>
                      <a:r>
                        <a:rPr lang="en-US" sz="1600" b="1" dirty="0"/>
                        <a:t>groups with co-morbidities or health states ASHRSDD </a:t>
                      </a:r>
                      <a:r>
                        <a:rPr lang="en-US" sz="1600" dirty="0"/>
                        <a:t>(option to include households)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1" dirty="0"/>
                        <a:t>Non-priority groups</a:t>
                      </a:r>
                      <a:endParaRPr lang="en-US" sz="1600" b="1" i="1" dirty="0"/>
                    </a:p>
                  </a:txBody>
                  <a:tcPr/>
                </a:tc>
                <a:extLst>
                  <a:ext uri="{0D108BD9-81ED-4DB2-BD59-A6C34878D82A}">
                    <a16:rowId xmlns:a16="http://schemas.microsoft.com/office/drawing/2014/main" val="2784023199"/>
                  </a:ext>
                </a:extLst>
              </a:tr>
            </a:tbl>
          </a:graphicData>
        </a:graphic>
      </p:graphicFrame>
      <p:sp>
        <p:nvSpPr>
          <p:cNvPr id="3" name="TextBox 2">
            <a:extLst>
              <a:ext uri="{FF2B5EF4-FFF2-40B4-BE49-F238E27FC236}">
                <a16:creationId xmlns:a16="http://schemas.microsoft.com/office/drawing/2014/main" id="{A0E1B8F9-39AF-4C4B-9BA8-CAB6A48FDC5C}"/>
              </a:ext>
            </a:extLst>
          </p:cNvPr>
          <p:cNvSpPr txBox="1"/>
          <p:nvPr/>
        </p:nvSpPr>
        <p:spPr>
          <a:xfrm>
            <a:off x="8282940" y="6211669"/>
            <a:ext cx="3642359" cy="646331"/>
          </a:xfrm>
          <a:prstGeom prst="rect">
            <a:avLst/>
          </a:prstGeom>
          <a:noFill/>
        </p:spPr>
        <p:txBody>
          <a:bodyPr wrap="square" rtlCol="0">
            <a:spAutoFit/>
          </a:bodyPr>
          <a:lstStyle/>
          <a:p>
            <a:pPr algn="r"/>
            <a:r>
              <a:rPr lang="en-US" i="1" dirty="0"/>
              <a:t>ASHRSDD = at significantly higher risk of severe disease or death</a:t>
            </a:r>
          </a:p>
        </p:txBody>
      </p:sp>
      <p:sp>
        <p:nvSpPr>
          <p:cNvPr id="5" name="Graphic 12" descr="First aid kit with solid fill">
            <a:extLst>
              <a:ext uri="{FF2B5EF4-FFF2-40B4-BE49-F238E27FC236}">
                <a16:creationId xmlns:a16="http://schemas.microsoft.com/office/drawing/2014/main" id="{F13EEE0F-5817-4311-98FC-B89E6C6E2F46}"/>
              </a:ext>
            </a:extLst>
          </p:cNvPr>
          <p:cNvSpPr/>
          <p:nvPr/>
        </p:nvSpPr>
        <p:spPr>
          <a:xfrm>
            <a:off x="6732771" y="554114"/>
            <a:ext cx="762000" cy="666750"/>
          </a:xfrm>
          <a:custGeom>
            <a:avLst/>
            <a:gdLst>
              <a:gd name="connsiteX0" fmla="*/ 723900 w 762000"/>
              <a:gd name="connsiteY0" fmla="*/ 133350 h 666750"/>
              <a:gd name="connsiteX1" fmla="*/ 533400 w 762000"/>
              <a:gd name="connsiteY1" fmla="*/ 133350 h 666750"/>
              <a:gd name="connsiteX2" fmla="*/ 533400 w 762000"/>
              <a:gd name="connsiteY2" fmla="*/ 66675 h 666750"/>
              <a:gd name="connsiteX3" fmla="*/ 466725 w 762000"/>
              <a:gd name="connsiteY3" fmla="*/ 0 h 666750"/>
              <a:gd name="connsiteX4" fmla="*/ 295275 w 762000"/>
              <a:gd name="connsiteY4" fmla="*/ 0 h 666750"/>
              <a:gd name="connsiteX5" fmla="*/ 228600 w 762000"/>
              <a:gd name="connsiteY5" fmla="*/ 66675 h 666750"/>
              <a:gd name="connsiteX6" fmla="*/ 228600 w 762000"/>
              <a:gd name="connsiteY6" fmla="*/ 133350 h 666750"/>
              <a:gd name="connsiteX7" fmla="*/ 38100 w 762000"/>
              <a:gd name="connsiteY7" fmla="*/ 133350 h 666750"/>
              <a:gd name="connsiteX8" fmla="*/ 0 w 762000"/>
              <a:gd name="connsiteY8" fmla="*/ 171450 h 666750"/>
              <a:gd name="connsiteX9" fmla="*/ 0 w 762000"/>
              <a:gd name="connsiteY9" fmla="*/ 628650 h 666750"/>
              <a:gd name="connsiteX10" fmla="*/ 38100 w 762000"/>
              <a:gd name="connsiteY10" fmla="*/ 666750 h 666750"/>
              <a:gd name="connsiteX11" fmla="*/ 723900 w 762000"/>
              <a:gd name="connsiteY11" fmla="*/ 666750 h 666750"/>
              <a:gd name="connsiteX12" fmla="*/ 762000 w 762000"/>
              <a:gd name="connsiteY12" fmla="*/ 628650 h 666750"/>
              <a:gd name="connsiteX13" fmla="*/ 762000 w 762000"/>
              <a:gd name="connsiteY13" fmla="*/ 171450 h 666750"/>
              <a:gd name="connsiteX14" fmla="*/ 723900 w 762000"/>
              <a:gd name="connsiteY14" fmla="*/ 133350 h 666750"/>
              <a:gd name="connsiteX15" fmla="*/ 285750 w 762000"/>
              <a:gd name="connsiteY15" fmla="*/ 66675 h 666750"/>
              <a:gd name="connsiteX16" fmla="*/ 294093 w 762000"/>
              <a:gd name="connsiteY16" fmla="*/ 57150 h 666750"/>
              <a:gd name="connsiteX17" fmla="*/ 295275 w 762000"/>
              <a:gd name="connsiteY17" fmla="*/ 57150 h 666750"/>
              <a:gd name="connsiteX18" fmla="*/ 466725 w 762000"/>
              <a:gd name="connsiteY18" fmla="*/ 57150 h 666750"/>
              <a:gd name="connsiteX19" fmla="*/ 476250 w 762000"/>
              <a:gd name="connsiteY19" fmla="*/ 65493 h 666750"/>
              <a:gd name="connsiteX20" fmla="*/ 476250 w 762000"/>
              <a:gd name="connsiteY20" fmla="*/ 66675 h 666750"/>
              <a:gd name="connsiteX21" fmla="*/ 476250 w 762000"/>
              <a:gd name="connsiteY21" fmla="*/ 133350 h 666750"/>
              <a:gd name="connsiteX22" fmla="*/ 285750 w 762000"/>
              <a:gd name="connsiteY22" fmla="*/ 133350 h 666750"/>
              <a:gd name="connsiteX23" fmla="*/ 523875 w 762000"/>
              <a:gd name="connsiteY23" fmla="*/ 438150 h 666750"/>
              <a:gd name="connsiteX24" fmla="*/ 485775 w 762000"/>
              <a:gd name="connsiteY24" fmla="*/ 504825 h 666750"/>
              <a:gd name="connsiteX25" fmla="*/ 419100 w 762000"/>
              <a:gd name="connsiteY25" fmla="*/ 466725 h 666750"/>
              <a:gd name="connsiteX26" fmla="*/ 419100 w 762000"/>
              <a:gd name="connsiteY26" fmla="*/ 542925 h 666750"/>
              <a:gd name="connsiteX27" fmla="*/ 342900 w 762000"/>
              <a:gd name="connsiteY27" fmla="*/ 542925 h 666750"/>
              <a:gd name="connsiteX28" fmla="*/ 342900 w 762000"/>
              <a:gd name="connsiteY28" fmla="*/ 466058 h 666750"/>
              <a:gd name="connsiteX29" fmla="*/ 276225 w 762000"/>
              <a:gd name="connsiteY29" fmla="*/ 504158 h 666750"/>
              <a:gd name="connsiteX30" fmla="*/ 238125 w 762000"/>
              <a:gd name="connsiteY30" fmla="*/ 438150 h 666750"/>
              <a:gd name="connsiteX31" fmla="*/ 304800 w 762000"/>
              <a:gd name="connsiteY31" fmla="*/ 400050 h 666750"/>
              <a:gd name="connsiteX32" fmla="*/ 238125 w 762000"/>
              <a:gd name="connsiteY32" fmla="*/ 361950 h 666750"/>
              <a:gd name="connsiteX33" fmla="*/ 276225 w 762000"/>
              <a:gd name="connsiteY33" fmla="*/ 295275 h 666750"/>
              <a:gd name="connsiteX34" fmla="*/ 342900 w 762000"/>
              <a:gd name="connsiteY34" fmla="*/ 333375 h 666750"/>
              <a:gd name="connsiteX35" fmla="*/ 342900 w 762000"/>
              <a:gd name="connsiteY35" fmla="*/ 257175 h 666750"/>
              <a:gd name="connsiteX36" fmla="*/ 419100 w 762000"/>
              <a:gd name="connsiteY36" fmla="*/ 257175 h 666750"/>
              <a:gd name="connsiteX37" fmla="*/ 419100 w 762000"/>
              <a:gd name="connsiteY37" fmla="*/ 334042 h 666750"/>
              <a:gd name="connsiteX38" fmla="*/ 485775 w 762000"/>
              <a:gd name="connsiteY38" fmla="*/ 295942 h 666750"/>
              <a:gd name="connsiteX39" fmla="*/ 523875 w 762000"/>
              <a:gd name="connsiteY39" fmla="*/ 361950 h 666750"/>
              <a:gd name="connsiteX40" fmla="*/ 457200 w 762000"/>
              <a:gd name="connsiteY40" fmla="*/ 4000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2000" h="666750">
                <a:moveTo>
                  <a:pt x="723900" y="133350"/>
                </a:moveTo>
                <a:lnTo>
                  <a:pt x="533400" y="133350"/>
                </a:lnTo>
                <a:lnTo>
                  <a:pt x="533400" y="66675"/>
                </a:lnTo>
                <a:cubicBezTo>
                  <a:pt x="533400" y="29851"/>
                  <a:pt x="503549" y="0"/>
                  <a:pt x="466725" y="0"/>
                </a:cubicBezTo>
                <a:lnTo>
                  <a:pt x="295275" y="0"/>
                </a:lnTo>
                <a:cubicBezTo>
                  <a:pt x="258451" y="0"/>
                  <a:pt x="228600" y="29851"/>
                  <a:pt x="228600" y="66675"/>
                </a:cubicBezTo>
                <a:lnTo>
                  <a:pt x="228600" y="133350"/>
                </a:lnTo>
                <a:lnTo>
                  <a:pt x="38100" y="133350"/>
                </a:lnTo>
                <a:cubicBezTo>
                  <a:pt x="17058" y="133350"/>
                  <a:pt x="0" y="150408"/>
                  <a:pt x="0" y="171450"/>
                </a:cubicBezTo>
                <a:lnTo>
                  <a:pt x="0" y="628650"/>
                </a:lnTo>
                <a:cubicBezTo>
                  <a:pt x="0" y="649692"/>
                  <a:pt x="17058" y="666750"/>
                  <a:pt x="38100" y="666750"/>
                </a:cubicBezTo>
                <a:lnTo>
                  <a:pt x="723900" y="666750"/>
                </a:lnTo>
                <a:cubicBezTo>
                  <a:pt x="744942" y="666750"/>
                  <a:pt x="762000" y="649692"/>
                  <a:pt x="762000" y="628650"/>
                </a:cubicBezTo>
                <a:lnTo>
                  <a:pt x="762000" y="171450"/>
                </a:lnTo>
                <a:cubicBezTo>
                  <a:pt x="762000" y="150408"/>
                  <a:pt x="744942" y="133350"/>
                  <a:pt x="723900" y="133350"/>
                </a:cubicBezTo>
                <a:close/>
                <a:moveTo>
                  <a:pt x="285750" y="66675"/>
                </a:moveTo>
                <a:cubicBezTo>
                  <a:pt x="285423" y="61741"/>
                  <a:pt x="289159" y="57477"/>
                  <a:pt x="294093" y="57150"/>
                </a:cubicBezTo>
                <a:cubicBezTo>
                  <a:pt x="294486" y="57124"/>
                  <a:pt x="294882" y="57124"/>
                  <a:pt x="295275" y="57150"/>
                </a:cubicBezTo>
                <a:lnTo>
                  <a:pt x="466725" y="57150"/>
                </a:lnTo>
                <a:cubicBezTo>
                  <a:pt x="471659" y="56823"/>
                  <a:pt x="475923" y="60559"/>
                  <a:pt x="476250" y="65493"/>
                </a:cubicBezTo>
                <a:cubicBezTo>
                  <a:pt x="476276" y="65886"/>
                  <a:pt x="476276" y="66282"/>
                  <a:pt x="476250" y="66675"/>
                </a:cubicBezTo>
                <a:lnTo>
                  <a:pt x="476250" y="133350"/>
                </a:lnTo>
                <a:lnTo>
                  <a:pt x="285750" y="133350"/>
                </a:lnTo>
                <a:close/>
                <a:moveTo>
                  <a:pt x="523875" y="438150"/>
                </a:moveTo>
                <a:lnTo>
                  <a:pt x="485775" y="504825"/>
                </a:lnTo>
                <a:lnTo>
                  <a:pt x="419100" y="466725"/>
                </a:lnTo>
                <a:lnTo>
                  <a:pt x="419100" y="542925"/>
                </a:lnTo>
                <a:lnTo>
                  <a:pt x="342900" y="542925"/>
                </a:lnTo>
                <a:lnTo>
                  <a:pt x="342900" y="466058"/>
                </a:lnTo>
                <a:lnTo>
                  <a:pt x="276225" y="504158"/>
                </a:lnTo>
                <a:lnTo>
                  <a:pt x="238125" y="438150"/>
                </a:lnTo>
                <a:lnTo>
                  <a:pt x="304800" y="400050"/>
                </a:lnTo>
                <a:lnTo>
                  <a:pt x="238125" y="361950"/>
                </a:lnTo>
                <a:lnTo>
                  <a:pt x="276225" y="295275"/>
                </a:lnTo>
                <a:lnTo>
                  <a:pt x="342900" y="333375"/>
                </a:lnTo>
                <a:lnTo>
                  <a:pt x="342900" y="257175"/>
                </a:lnTo>
                <a:lnTo>
                  <a:pt x="419100" y="257175"/>
                </a:lnTo>
                <a:lnTo>
                  <a:pt x="419100" y="334042"/>
                </a:lnTo>
                <a:lnTo>
                  <a:pt x="485775" y="295942"/>
                </a:lnTo>
                <a:lnTo>
                  <a:pt x="523875" y="361950"/>
                </a:lnTo>
                <a:lnTo>
                  <a:pt x="457200" y="400050"/>
                </a:lnTo>
                <a:close/>
              </a:path>
            </a:pathLst>
          </a:custGeom>
          <a:solidFill>
            <a:srgbClr val="548235"/>
          </a:solidFill>
          <a:ln w="9525"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B0978E82-72D7-4EFD-8F33-F35CA3A3F6C5}"/>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Slide Number Placeholder 7">
            <a:extLst>
              <a:ext uri="{FF2B5EF4-FFF2-40B4-BE49-F238E27FC236}">
                <a16:creationId xmlns:a16="http://schemas.microsoft.com/office/drawing/2014/main" id="{BC161716-7FAD-4954-8FCF-4274008F5F2D}"/>
              </a:ext>
            </a:extLst>
          </p:cNvPr>
          <p:cNvSpPr>
            <a:spLocks noGrp="1"/>
          </p:cNvSpPr>
          <p:nvPr>
            <p:ph type="sldNum" sz="quarter" idx="12"/>
          </p:nvPr>
        </p:nvSpPr>
        <p:spPr/>
        <p:txBody>
          <a:bodyPr/>
          <a:lstStyle/>
          <a:p>
            <a:pPr algn="l"/>
            <a:fld id="{DEF263F1-5800-49A6-9619-50FE9C311631}" type="slidenum">
              <a:rPr lang="zh-HK" altLang="en-US" smtClean="0"/>
              <a:pPr algn="l"/>
              <a:t>11</a:t>
            </a:fld>
            <a:endParaRPr lang="zh-HK" altLang="en-US"/>
          </a:p>
        </p:txBody>
      </p:sp>
    </p:spTree>
    <p:extLst>
      <p:ext uri="{BB962C8B-B14F-4D97-AF65-F5344CB8AC3E}">
        <p14:creationId xmlns:p14="http://schemas.microsoft.com/office/powerpoint/2010/main" val="3842477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4C4E-6403-4EAC-BDB6-041BF2EE32F8}"/>
              </a:ext>
            </a:extLst>
          </p:cNvPr>
          <p:cNvSpPr>
            <a:spLocks noGrp="1"/>
          </p:cNvSpPr>
          <p:nvPr>
            <p:ph type="title"/>
          </p:nvPr>
        </p:nvSpPr>
        <p:spPr/>
        <p:txBody>
          <a:bodyPr/>
          <a:lstStyle/>
          <a:p>
            <a:r>
              <a:rPr lang="en-US" b="1" dirty="0">
                <a:solidFill>
                  <a:srgbClr val="008DC9"/>
                </a:solidFill>
              </a:rPr>
              <a:t>The 4 Delivery Modalities</a:t>
            </a:r>
            <a:endParaRPr lang="en-US" i="1" dirty="0"/>
          </a:p>
        </p:txBody>
      </p:sp>
      <p:graphicFrame>
        <p:nvGraphicFramePr>
          <p:cNvPr id="4" name="Table 4">
            <a:extLst>
              <a:ext uri="{FF2B5EF4-FFF2-40B4-BE49-F238E27FC236}">
                <a16:creationId xmlns:a16="http://schemas.microsoft.com/office/drawing/2014/main" id="{68AB05DA-4D0D-4EE7-8A90-2E96CB431537}"/>
              </a:ext>
            </a:extLst>
          </p:cNvPr>
          <p:cNvGraphicFramePr>
            <a:graphicFrameLocks noGrp="1"/>
          </p:cNvGraphicFramePr>
          <p:nvPr>
            <p:ph idx="1"/>
            <p:extLst>
              <p:ext uri="{D42A27DB-BD31-4B8C-83A1-F6EECF244321}">
                <p14:modId xmlns:p14="http://schemas.microsoft.com/office/powerpoint/2010/main" val="1037817954"/>
              </p:ext>
            </p:extLst>
          </p:nvPr>
        </p:nvGraphicFramePr>
        <p:xfrm>
          <a:off x="342898" y="1696086"/>
          <a:ext cx="11734801" cy="2743200"/>
        </p:xfrm>
        <a:graphic>
          <a:graphicData uri="http://schemas.openxmlformats.org/drawingml/2006/table">
            <a:tbl>
              <a:tblPr firstRow="1" bandRow="1">
                <a:tableStyleId>{21E4AEA4-8DFA-4A89-87EB-49C32662AFE0}</a:tableStyleId>
              </a:tblPr>
              <a:tblGrid>
                <a:gridCol w="1188722">
                  <a:extLst>
                    <a:ext uri="{9D8B030D-6E8A-4147-A177-3AD203B41FA5}">
                      <a16:colId xmlns:a16="http://schemas.microsoft.com/office/drawing/2014/main" val="2266775378"/>
                    </a:ext>
                  </a:extLst>
                </a:gridCol>
                <a:gridCol w="3964719">
                  <a:extLst>
                    <a:ext uri="{9D8B030D-6E8A-4147-A177-3AD203B41FA5}">
                      <a16:colId xmlns:a16="http://schemas.microsoft.com/office/drawing/2014/main" val="4019643837"/>
                    </a:ext>
                  </a:extLst>
                </a:gridCol>
                <a:gridCol w="6581360">
                  <a:extLst>
                    <a:ext uri="{9D8B030D-6E8A-4147-A177-3AD203B41FA5}">
                      <a16:colId xmlns:a16="http://schemas.microsoft.com/office/drawing/2014/main" val="2002015582"/>
                    </a:ext>
                  </a:extLst>
                </a:gridCol>
              </a:tblGrid>
              <a:tr h="0">
                <a:tc>
                  <a:txBody>
                    <a:bodyPr/>
                    <a:lstStyle/>
                    <a:p>
                      <a:r>
                        <a:rPr lang="en-US" dirty="0"/>
                        <a:t>Modality</a:t>
                      </a:r>
                    </a:p>
                  </a:txBody>
                  <a:tcPr/>
                </a:tc>
                <a:tc>
                  <a:txBody>
                    <a:bodyPr/>
                    <a:lstStyle/>
                    <a:p>
                      <a:r>
                        <a:rPr lang="en-US" dirty="0"/>
                        <a:t>How?</a:t>
                      </a:r>
                    </a:p>
                  </a:txBody>
                  <a:tcPr/>
                </a:tc>
                <a:tc>
                  <a:txBody>
                    <a:bodyPr/>
                    <a:lstStyle/>
                    <a:p>
                      <a:r>
                        <a:rPr lang="en-US" dirty="0"/>
                        <a:t>Target Population </a:t>
                      </a:r>
                      <a:r>
                        <a:rPr lang="en-US" b="0" dirty="0"/>
                        <a:t>(as per SAGE)</a:t>
                      </a:r>
                      <a:endParaRPr lang="en-US" dirty="0"/>
                    </a:p>
                  </a:txBody>
                  <a:tcPr/>
                </a:tc>
                <a:extLst>
                  <a:ext uri="{0D108BD9-81ED-4DB2-BD59-A6C34878D82A}">
                    <a16:rowId xmlns:a16="http://schemas.microsoft.com/office/drawing/2014/main" val="3464997825"/>
                  </a:ext>
                </a:extLst>
              </a:tr>
              <a:tr h="0">
                <a:tc>
                  <a:txBody>
                    <a:bodyPr/>
                    <a:lstStyle/>
                    <a:p>
                      <a:r>
                        <a:rPr lang="en-US" dirty="0"/>
                        <a:t>DM 3</a:t>
                      </a:r>
                    </a:p>
                  </a:txBody>
                  <a:tcPr/>
                </a:tc>
                <a:tc>
                  <a:txBody>
                    <a:bodyPr/>
                    <a:lstStyle/>
                    <a:p>
                      <a:r>
                        <a:rPr lang="en-US" b="1" dirty="0"/>
                        <a:t>Residential institutions</a:t>
                      </a:r>
                      <a:endParaRPr lang="en-US" dirty="0"/>
                    </a:p>
                  </a:txBody>
                  <a:tcPr/>
                </a:tc>
                <a:tc>
                  <a:txBody>
                    <a:bodyPr/>
                    <a:lstStyle/>
                    <a:p>
                      <a:pPr marL="285750" indent="-285750">
                        <a:buFont typeface="Arial" panose="020B0604020202020204" pitchFamily="34" charset="0"/>
                        <a:buChar char="•"/>
                      </a:pPr>
                      <a:r>
                        <a:rPr lang="en-US" sz="1600" dirty="0"/>
                        <a:t>Some </a:t>
                      </a:r>
                      <a:r>
                        <a:rPr lang="en-US" sz="1600" b="1" dirty="0"/>
                        <a:t>older adults </a:t>
                      </a:r>
                      <a:r>
                        <a:rPr lang="en-US" sz="1600" dirty="0"/>
                        <a:t>(in residential institutions) and </a:t>
                      </a:r>
                      <a:r>
                        <a:rPr lang="en-US" sz="1600" b="1" dirty="0"/>
                        <a:t>staff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Some </a:t>
                      </a:r>
                      <a:r>
                        <a:rPr lang="en-US" sz="1600" b="1" dirty="0"/>
                        <a:t>socioeconomic groups ASHRSDD </a:t>
                      </a:r>
                      <a:r>
                        <a:rPr lang="en-US" sz="1600" dirty="0"/>
                        <a:t>(in residential institutions) and </a:t>
                      </a:r>
                      <a:r>
                        <a:rPr lang="en-US" sz="1600" b="1" dirty="0"/>
                        <a:t>staff</a:t>
                      </a:r>
                    </a:p>
                  </a:txBody>
                  <a:tcPr/>
                </a:tc>
                <a:extLst>
                  <a:ext uri="{0D108BD9-81ED-4DB2-BD59-A6C34878D82A}">
                    <a16:rowId xmlns:a16="http://schemas.microsoft.com/office/drawing/2014/main" val="3784125527"/>
                  </a:ext>
                </a:extLst>
              </a:tr>
              <a:tr h="0">
                <a:tc>
                  <a:txBody>
                    <a:bodyPr/>
                    <a:lstStyle/>
                    <a:p>
                      <a:r>
                        <a:rPr lang="en-US" dirty="0"/>
                        <a:t>DM 4</a:t>
                      </a:r>
                    </a:p>
                  </a:txBody>
                  <a:tcPr/>
                </a:tc>
                <a:tc>
                  <a:txBody>
                    <a:bodyPr/>
                    <a:lstStyle/>
                    <a:p>
                      <a:r>
                        <a:rPr lang="en-US" b="1" dirty="0"/>
                        <a:t>Outreach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1" dirty="0"/>
                        <a:t>Hard-to-reach: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Some </a:t>
                      </a:r>
                      <a:r>
                        <a:rPr lang="en-US" sz="1600" b="1" dirty="0"/>
                        <a:t>older adults  </a:t>
                      </a:r>
                      <a:r>
                        <a:rPr lang="en-US" sz="1600" dirty="0"/>
                        <a:t>(option to include households)</a:t>
                      </a:r>
                    </a:p>
                    <a:p>
                      <a:pPr marL="285750" indent="-285750">
                        <a:buFont typeface="Arial" panose="020B0604020202020204" pitchFamily="34" charset="0"/>
                        <a:buChar char="•"/>
                      </a:pPr>
                      <a:r>
                        <a:rPr lang="en-US" sz="1600" dirty="0"/>
                        <a:t>Some </a:t>
                      </a:r>
                      <a:r>
                        <a:rPr lang="en-US" sz="1600" b="1" dirty="0"/>
                        <a:t>socioeconomic groups ASHRSDD</a:t>
                      </a:r>
                    </a:p>
                    <a:p>
                      <a:pPr marL="285750" indent="-285750">
                        <a:buFont typeface="Arial" panose="020B0604020202020204" pitchFamily="34" charset="0"/>
                        <a:buChar char="•"/>
                      </a:pPr>
                      <a:r>
                        <a:rPr lang="en-US" sz="1600" dirty="0"/>
                        <a:t>Some </a:t>
                      </a:r>
                      <a:r>
                        <a:rPr lang="en-US" sz="1600" b="1" dirty="0"/>
                        <a:t>groups with co-morbidities or health states ASHRSDD </a:t>
                      </a:r>
                      <a:r>
                        <a:rPr lang="en-US" sz="1600" dirty="0"/>
                        <a:t>(option to include households)</a:t>
                      </a:r>
                    </a:p>
                    <a:p>
                      <a:pPr marL="285750" indent="-285750">
                        <a:buFont typeface="Arial" panose="020B0604020202020204" pitchFamily="34" charset="0"/>
                        <a:buChar char="•"/>
                      </a:pPr>
                      <a:r>
                        <a:rPr lang="en-US" sz="1600" b="0" i="1" dirty="0"/>
                        <a:t>Hard-to-reach but no other priority criteria</a:t>
                      </a:r>
                    </a:p>
                  </a:txBody>
                  <a:tcPr/>
                </a:tc>
                <a:extLst>
                  <a:ext uri="{0D108BD9-81ED-4DB2-BD59-A6C34878D82A}">
                    <a16:rowId xmlns:a16="http://schemas.microsoft.com/office/drawing/2014/main" val="3405991236"/>
                  </a:ext>
                </a:extLst>
              </a:tr>
            </a:tbl>
          </a:graphicData>
        </a:graphic>
      </p:graphicFrame>
      <p:sp>
        <p:nvSpPr>
          <p:cNvPr id="3" name="TextBox 2">
            <a:extLst>
              <a:ext uri="{FF2B5EF4-FFF2-40B4-BE49-F238E27FC236}">
                <a16:creationId xmlns:a16="http://schemas.microsoft.com/office/drawing/2014/main" id="{A0E1B8F9-39AF-4C4B-9BA8-CAB6A48FDC5C}"/>
              </a:ext>
            </a:extLst>
          </p:cNvPr>
          <p:cNvSpPr txBox="1"/>
          <p:nvPr/>
        </p:nvSpPr>
        <p:spPr>
          <a:xfrm>
            <a:off x="8282940" y="6211669"/>
            <a:ext cx="3642359" cy="646331"/>
          </a:xfrm>
          <a:prstGeom prst="rect">
            <a:avLst/>
          </a:prstGeom>
          <a:noFill/>
        </p:spPr>
        <p:txBody>
          <a:bodyPr wrap="square" rtlCol="0">
            <a:spAutoFit/>
          </a:bodyPr>
          <a:lstStyle/>
          <a:p>
            <a:pPr algn="r"/>
            <a:r>
              <a:rPr lang="en-US" i="1" dirty="0"/>
              <a:t>ASHRSDD = at significantly higher risk of severe disease or death</a:t>
            </a:r>
          </a:p>
        </p:txBody>
      </p:sp>
      <p:sp>
        <p:nvSpPr>
          <p:cNvPr id="5" name="Graphic 12" descr="First aid kit with solid fill">
            <a:extLst>
              <a:ext uri="{FF2B5EF4-FFF2-40B4-BE49-F238E27FC236}">
                <a16:creationId xmlns:a16="http://schemas.microsoft.com/office/drawing/2014/main" id="{8A36E27D-1608-4081-BF78-F35F13B27920}"/>
              </a:ext>
            </a:extLst>
          </p:cNvPr>
          <p:cNvSpPr/>
          <p:nvPr/>
        </p:nvSpPr>
        <p:spPr>
          <a:xfrm>
            <a:off x="6732771" y="554114"/>
            <a:ext cx="762000" cy="666750"/>
          </a:xfrm>
          <a:custGeom>
            <a:avLst/>
            <a:gdLst>
              <a:gd name="connsiteX0" fmla="*/ 723900 w 762000"/>
              <a:gd name="connsiteY0" fmla="*/ 133350 h 666750"/>
              <a:gd name="connsiteX1" fmla="*/ 533400 w 762000"/>
              <a:gd name="connsiteY1" fmla="*/ 133350 h 666750"/>
              <a:gd name="connsiteX2" fmla="*/ 533400 w 762000"/>
              <a:gd name="connsiteY2" fmla="*/ 66675 h 666750"/>
              <a:gd name="connsiteX3" fmla="*/ 466725 w 762000"/>
              <a:gd name="connsiteY3" fmla="*/ 0 h 666750"/>
              <a:gd name="connsiteX4" fmla="*/ 295275 w 762000"/>
              <a:gd name="connsiteY4" fmla="*/ 0 h 666750"/>
              <a:gd name="connsiteX5" fmla="*/ 228600 w 762000"/>
              <a:gd name="connsiteY5" fmla="*/ 66675 h 666750"/>
              <a:gd name="connsiteX6" fmla="*/ 228600 w 762000"/>
              <a:gd name="connsiteY6" fmla="*/ 133350 h 666750"/>
              <a:gd name="connsiteX7" fmla="*/ 38100 w 762000"/>
              <a:gd name="connsiteY7" fmla="*/ 133350 h 666750"/>
              <a:gd name="connsiteX8" fmla="*/ 0 w 762000"/>
              <a:gd name="connsiteY8" fmla="*/ 171450 h 666750"/>
              <a:gd name="connsiteX9" fmla="*/ 0 w 762000"/>
              <a:gd name="connsiteY9" fmla="*/ 628650 h 666750"/>
              <a:gd name="connsiteX10" fmla="*/ 38100 w 762000"/>
              <a:gd name="connsiteY10" fmla="*/ 666750 h 666750"/>
              <a:gd name="connsiteX11" fmla="*/ 723900 w 762000"/>
              <a:gd name="connsiteY11" fmla="*/ 666750 h 666750"/>
              <a:gd name="connsiteX12" fmla="*/ 762000 w 762000"/>
              <a:gd name="connsiteY12" fmla="*/ 628650 h 666750"/>
              <a:gd name="connsiteX13" fmla="*/ 762000 w 762000"/>
              <a:gd name="connsiteY13" fmla="*/ 171450 h 666750"/>
              <a:gd name="connsiteX14" fmla="*/ 723900 w 762000"/>
              <a:gd name="connsiteY14" fmla="*/ 133350 h 666750"/>
              <a:gd name="connsiteX15" fmla="*/ 285750 w 762000"/>
              <a:gd name="connsiteY15" fmla="*/ 66675 h 666750"/>
              <a:gd name="connsiteX16" fmla="*/ 294093 w 762000"/>
              <a:gd name="connsiteY16" fmla="*/ 57150 h 666750"/>
              <a:gd name="connsiteX17" fmla="*/ 295275 w 762000"/>
              <a:gd name="connsiteY17" fmla="*/ 57150 h 666750"/>
              <a:gd name="connsiteX18" fmla="*/ 466725 w 762000"/>
              <a:gd name="connsiteY18" fmla="*/ 57150 h 666750"/>
              <a:gd name="connsiteX19" fmla="*/ 476250 w 762000"/>
              <a:gd name="connsiteY19" fmla="*/ 65493 h 666750"/>
              <a:gd name="connsiteX20" fmla="*/ 476250 w 762000"/>
              <a:gd name="connsiteY20" fmla="*/ 66675 h 666750"/>
              <a:gd name="connsiteX21" fmla="*/ 476250 w 762000"/>
              <a:gd name="connsiteY21" fmla="*/ 133350 h 666750"/>
              <a:gd name="connsiteX22" fmla="*/ 285750 w 762000"/>
              <a:gd name="connsiteY22" fmla="*/ 133350 h 666750"/>
              <a:gd name="connsiteX23" fmla="*/ 523875 w 762000"/>
              <a:gd name="connsiteY23" fmla="*/ 438150 h 666750"/>
              <a:gd name="connsiteX24" fmla="*/ 485775 w 762000"/>
              <a:gd name="connsiteY24" fmla="*/ 504825 h 666750"/>
              <a:gd name="connsiteX25" fmla="*/ 419100 w 762000"/>
              <a:gd name="connsiteY25" fmla="*/ 466725 h 666750"/>
              <a:gd name="connsiteX26" fmla="*/ 419100 w 762000"/>
              <a:gd name="connsiteY26" fmla="*/ 542925 h 666750"/>
              <a:gd name="connsiteX27" fmla="*/ 342900 w 762000"/>
              <a:gd name="connsiteY27" fmla="*/ 542925 h 666750"/>
              <a:gd name="connsiteX28" fmla="*/ 342900 w 762000"/>
              <a:gd name="connsiteY28" fmla="*/ 466058 h 666750"/>
              <a:gd name="connsiteX29" fmla="*/ 276225 w 762000"/>
              <a:gd name="connsiteY29" fmla="*/ 504158 h 666750"/>
              <a:gd name="connsiteX30" fmla="*/ 238125 w 762000"/>
              <a:gd name="connsiteY30" fmla="*/ 438150 h 666750"/>
              <a:gd name="connsiteX31" fmla="*/ 304800 w 762000"/>
              <a:gd name="connsiteY31" fmla="*/ 400050 h 666750"/>
              <a:gd name="connsiteX32" fmla="*/ 238125 w 762000"/>
              <a:gd name="connsiteY32" fmla="*/ 361950 h 666750"/>
              <a:gd name="connsiteX33" fmla="*/ 276225 w 762000"/>
              <a:gd name="connsiteY33" fmla="*/ 295275 h 666750"/>
              <a:gd name="connsiteX34" fmla="*/ 342900 w 762000"/>
              <a:gd name="connsiteY34" fmla="*/ 333375 h 666750"/>
              <a:gd name="connsiteX35" fmla="*/ 342900 w 762000"/>
              <a:gd name="connsiteY35" fmla="*/ 257175 h 666750"/>
              <a:gd name="connsiteX36" fmla="*/ 419100 w 762000"/>
              <a:gd name="connsiteY36" fmla="*/ 257175 h 666750"/>
              <a:gd name="connsiteX37" fmla="*/ 419100 w 762000"/>
              <a:gd name="connsiteY37" fmla="*/ 334042 h 666750"/>
              <a:gd name="connsiteX38" fmla="*/ 485775 w 762000"/>
              <a:gd name="connsiteY38" fmla="*/ 295942 h 666750"/>
              <a:gd name="connsiteX39" fmla="*/ 523875 w 762000"/>
              <a:gd name="connsiteY39" fmla="*/ 361950 h 666750"/>
              <a:gd name="connsiteX40" fmla="*/ 457200 w 762000"/>
              <a:gd name="connsiteY40" fmla="*/ 40005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62000" h="666750">
                <a:moveTo>
                  <a:pt x="723900" y="133350"/>
                </a:moveTo>
                <a:lnTo>
                  <a:pt x="533400" y="133350"/>
                </a:lnTo>
                <a:lnTo>
                  <a:pt x="533400" y="66675"/>
                </a:lnTo>
                <a:cubicBezTo>
                  <a:pt x="533400" y="29851"/>
                  <a:pt x="503549" y="0"/>
                  <a:pt x="466725" y="0"/>
                </a:cubicBezTo>
                <a:lnTo>
                  <a:pt x="295275" y="0"/>
                </a:lnTo>
                <a:cubicBezTo>
                  <a:pt x="258451" y="0"/>
                  <a:pt x="228600" y="29851"/>
                  <a:pt x="228600" y="66675"/>
                </a:cubicBezTo>
                <a:lnTo>
                  <a:pt x="228600" y="133350"/>
                </a:lnTo>
                <a:lnTo>
                  <a:pt x="38100" y="133350"/>
                </a:lnTo>
                <a:cubicBezTo>
                  <a:pt x="17058" y="133350"/>
                  <a:pt x="0" y="150408"/>
                  <a:pt x="0" y="171450"/>
                </a:cubicBezTo>
                <a:lnTo>
                  <a:pt x="0" y="628650"/>
                </a:lnTo>
                <a:cubicBezTo>
                  <a:pt x="0" y="649692"/>
                  <a:pt x="17058" y="666750"/>
                  <a:pt x="38100" y="666750"/>
                </a:cubicBezTo>
                <a:lnTo>
                  <a:pt x="723900" y="666750"/>
                </a:lnTo>
                <a:cubicBezTo>
                  <a:pt x="744942" y="666750"/>
                  <a:pt x="762000" y="649692"/>
                  <a:pt x="762000" y="628650"/>
                </a:cubicBezTo>
                <a:lnTo>
                  <a:pt x="762000" y="171450"/>
                </a:lnTo>
                <a:cubicBezTo>
                  <a:pt x="762000" y="150408"/>
                  <a:pt x="744942" y="133350"/>
                  <a:pt x="723900" y="133350"/>
                </a:cubicBezTo>
                <a:close/>
                <a:moveTo>
                  <a:pt x="285750" y="66675"/>
                </a:moveTo>
                <a:cubicBezTo>
                  <a:pt x="285423" y="61741"/>
                  <a:pt x="289159" y="57477"/>
                  <a:pt x="294093" y="57150"/>
                </a:cubicBezTo>
                <a:cubicBezTo>
                  <a:pt x="294486" y="57124"/>
                  <a:pt x="294882" y="57124"/>
                  <a:pt x="295275" y="57150"/>
                </a:cubicBezTo>
                <a:lnTo>
                  <a:pt x="466725" y="57150"/>
                </a:lnTo>
                <a:cubicBezTo>
                  <a:pt x="471659" y="56823"/>
                  <a:pt x="475923" y="60559"/>
                  <a:pt x="476250" y="65493"/>
                </a:cubicBezTo>
                <a:cubicBezTo>
                  <a:pt x="476276" y="65886"/>
                  <a:pt x="476276" y="66282"/>
                  <a:pt x="476250" y="66675"/>
                </a:cubicBezTo>
                <a:lnTo>
                  <a:pt x="476250" y="133350"/>
                </a:lnTo>
                <a:lnTo>
                  <a:pt x="285750" y="133350"/>
                </a:lnTo>
                <a:close/>
                <a:moveTo>
                  <a:pt x="523875" y="438150"/>
                </a:moveTo>
                <a:lnTo>
                  <a:pt x="485775" y="504825"/>
                </a:lnTo>
                <a:lnTo>
                  <a:pt x="419100" y="466725"/>
                </a:lnTo>
                <a:lnTo>
                  <a:pt x="419100" y="542925"/>
                </a:lnTo>
                <a:lnTo>
                  <a:pt x="342900" y="542925"/>
                </a:lnTo>
                <a:lnTo>
                  <a:pt x="342900" y="466058"/>
                </a:lnTo>
                <a:lnTo>
                  <a:pt x="276225" y="504158"/>
                </a:lnTo>
                <a:lnTo>
                  <a:pt x="238125" y="438150"/>
                </a:lnTo>
                <a:lnTo>
                  <a:pt x="304800" y="400050"/>
                </a:lnTo>
                <a:lnTo>
                  <a:pt x="238125" y="361950"/>
                </a:lnTo>
                <a:lnTo>
                  <a:pt x="276225" y="295275"/>
                </a:lnTo>
                <a:lnTo>
                  <a:pt x="342900" y="333375"/>
                </a:lnTo>
                <a:lnTo>
                  <a:pt x="342900" y="257175"/>
                </a:lnTo>
                <a:lnTo>
                  <a:pt x="419100" y="257175"/>
                </a:lnTo>
                <a:lnTo>
                  <a:pt x="419100" y="334042"/>
                </a:lnTo>
                <a:lnTo>
                  <a:pt x="485775" y="295942"/>
                </a:lnTo>
                <a:lnTo>
                  <a:pt x="523875" y="361950"/>
                </a:lnTo>
                <a:lnTo>
                  <a:pt x="457200" y="400050"/>
                </a:lnTo>
                <a:close/>
              </a:path>
            </a:pathLst>
          </a:custGeom>
          <a:solidFill>
            <a:srgbClr val="548235"/>
          </a:solidFill>
          <a:ln w="9525" cap="flat">
            <a:noFill/>
            <a:prstDash val="solid"/>
            <a:miter/>
          </a:ln>
        </p:spPr>
        <p:txBody>
          <a:bodyPr rtlCol="0" anchor="ctr"/>
          <a:lstStyle/>
          <a:p>
            <a:endParaRPr lang="en-US"/>
          </a:p>
        </p:txBody>
      </p:sp>
      <p:sp>
        <p:nvSpPr>
          <p:cNvPr id="6" name="Rectangle 5">
            <a:extLst>
              <a:ext uri="{FF2B5EF4-FFF2-40B4-BE49-F238E27FC236}">
                <a16:creationId xmlns:a16="http://schemas.microsoft.com/office/drawing/2014/main" id="{6151A5E9-64CF-4447-ACB2-15B04E22CC87}"/>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8" name="Slide Number Placeholder 7">
            <a:extLst>
              <a:ext uri="{FF2B5EF4-FFF2-40B4-BE49-F238E27FC236}">
                <a16:creationId xmlns:a16="http://schemas.microsoft.com/office/drawing/2014/main" id="{BBC33B02-9472-49D9-BA1D-E51844F0C30C}"/>
              </a:ext>
            </a:extLst>
          </p:cNvPr>
          <p:cNvSpPr>
            <a:spLocks noGrp="1"/>
          </p:cNvSpPr>
          <p:nvPr>
            <p:ph type="sldNum" sz="quarter" idx="12"/>
          </p:nvPr>
        </p:nvSpPr>
        <p:spPr/>
        <p:txBody>
          <a:bodyPr/>
          <a:lstStyle/>
          <a:p>
            <a:pPr algn="l"/>
            <a:fld id="{DEF263F1-5800-49A6-9619-50FE9C311631}" type="slidenum">
              <a:rPr lang="zh-HK" altLang="en-US" smtClean="0"/>
              <a:pPr algn="l"/>
              <a:t>12</a:t>
            </a:fld>
            <a:endParaRPr lang="zh-HK" altLang="en-US"/>
          </a:p>
        </p:txBody>
      </p:sp>
    </p:spTree>
    <p:extLst>
      <p:ext uri="{BB962C8B-B14F-4D97-AF65-F5344CB8AC3E}">
        <p14:creationId xmlns:p14="http://schemas.microsoft.com/office/powerpoint/2010/main" val="369617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AA143-FAAB-4E78-B3C4-61CB6798C883}"/>
              </a:ext>
            </a:extLst>
          </p:cNvPr>
          <p:cNvSpPr>
            <a:spLocks noGrp="1"/>
          </p:cNvSpPr>
          <p:nvPr>
            <p:ph type="title"/>
          </p:nvPr>
        </p:nvSpPr>
        <p:spPr/>
        <p:txBody>
          <a:bodyPr/>
          <a:lstStyle/>
          <a:p>
            <a:r>
              <a:rPr lang="en-US" dirty="0">
                <a:solidFill>
                  <a:srgbClr val="008DC9"/>
                </a:solidFill>
              </a:rPr>
              <a:t>Built-in calculator to</a:t>
            </a:r>
            <a:br>
              <a:rPr lang="en-US" b="1" dirty="0">
                <a:solidFill>
                  <a:srgbClr val="008DC9"/>
                </a:solidFill>
              </a:rPr>
            </a:br>
            <a:r>
              <a:rPr lang="en-US" b="1" dirty="0">
                <a:solidFill>
                  <a:srgbClr val="008DC9"/>
                </a:solidFill>
              </a:rPr>
              <a:t>match supply and demand</a:t>
            </a:r>
          </a:p>
        </p:txBody>
      </p:sp>
      <p:sp>
        <p:nvSpPr>
          <p:cNvPr id="4" name="Text Placeholder 3">
            <a:extLst>
              <a:ext uri="{FF2B5EF4-FFF2-40B4-BE49-F238E27FC236}">
                <a16:creationId xmlns:a16="http://schemas.microsoft.com/office/drawing/2014/main" id="{AF566633-6BC4-4877-8638-589DB019D65C}"/>
              </a:ext>
            </a:extLst>
          </p:cNvPr>
          <p:cNvSpPr>
            <a:spLocks noGrp="1"/>
          </p:cNvSpPr>
          <p:nvPr>
            <p:ph type="body" idx="1"/>
          </p:nvPr>
        </p:nvSpPr>
        <p:spPr/>
        <p:txBody>
          <a:bodyPr/>
          <a:lstStyle/>
          <a:p>
            <a:r>
              <a:rPr lang="en-US" dirty="0">
                <a:solidFill>
                  <a:srgbClr val="008DC9"/>
                </a:solidFill>
              </a:rPr>
              <a:t>Vaccine Supply</a:t>
            </a:r>
          </a:p>
        </p:txBody>
      </p:sp>
      <p:sp>
        <p:nvSpPr>
          <p:cNvPr id="3" name="Content Placeholder 2">
            <a:extLst>
              <a:ext uri="{FF2B5EF4-FFF2-40B4-BE49-F238E27FC236}">
                <a16:creationId xmlns:a16="http://schemas.microsoft.com/office/drawing/2014/main" id="{E1772FE9-EFCC-4BF7-8E8B-1865A05FE481}"/>
              </a:ext>
            </a:extLst>
          </p:cNvPr>
          <p:cNvSpPr>
            <a:spLocks noGrp="1"/>
          </p:cNvSpPr>
          <p:nvPr>
            <p:ph sz="half" idx="2"/>
          </p:nvPr>
        </p:nvSpPr>
        <p:spPr/>
        <p:txBody>
          <a:bodyPr/>
          <a:lstStyle/>
          <a:p>
            <a:r>
              <a:rPr lang="en-US" dirty="0" err="1"/>
              <a:t>Covax</a:t>
            </a:r>
            <a:r>
              <a:rPr lang="en-US" dirty="0"/>
              <a:t> and non-</a:t>
            </a:r>
            <a:r>
              <a:rPr lang="en-US" dirty="0" err="1"/>
              <a:t>Covax</a:t>
            </a:r>
            <a:r>
              <a:rPr lang="en-US" dirty="0"/>
              <a:t> procurement</a:t>
            </a:r>
          </a:p>
          <a:p>
            <a:endParaRPr lang="en-US" dirty="0"/>
          </a:p>
        </p:txBody>
      </p:sp>
      <p:sp>
        <p:nvSpPr>
          <p:cNvPr id="5" name="Text Placeholder 4">
            <a:extLst>
              <a:ext uri="{FF2B5EF4-FFF2-40B4-BE49-F238E27FC236}">
                <a16:creationId xmlns:a16="http://schemas.microsoft.com/office/drawing/2014/main" id="{2E83F18F-CAF2-4E39-9D8A-C93A4662ED42}"/>
              </a:ext>
            </a:extLst>
          </p:cNvPr>
          <p:cNvSpPr>
            <a:spLocks noGrp="1"/>
          </p:cNvSpPr>
          <p:nvPr>
            <p:ph type="body" sz="quarter" idx="3"/>
          </p:nvPr>
        </p:nvSpPr>
        <p:spPr>
          <a:xfrm>
            <a:off x="7283936" y="1681163"/>
            <a:ext cx="4071451" cy="823912"/>
          </a:xfrm>
        </p:spPr>
        <p:txBody>
          <a:bodyPr/>
          <a:lstStyle/>
          <a:p>
            <a:r>
              <a:rPr lang="en-US" dirty="0">
                <a:solidFill>
                  <a:srgbClr val="008DC9"/>
                </a:solidFill>
              </a:rPr>
              <a:t>Vaccine Demand</a:t>
            </a:r>
          </a:p>
        </p:txBody>
      </p:sp>
      <p:sp>
        <p:nvSpPr>
          <p:cNvPr id="6" name="Content Placeholder 5">
            <a:extLst>
              <a:ext uri="{FF2B5EF4-FFF2-40B4-BE49-F238E27FC236}">
                <a16:creationId xmlns:a16="http://schemas.microsoft.com/office/drawing/2014/main" id="{B15E55DD-EAA3-43C7-AA99-1B4E062D22C7}"/>
              </a:ext>
            </a:extLst>
          </p:cNvPr>
          <p:cNvSpPr>
            <a:spLocks noGrp="1"/>
          </p:cNvSpPr>
          <p:nvPr>
            <p:ph sz="quarter" idx="4"/>
          </p:nvPr>
        </p:nvSpPr>
        <p:spPr>
          <a:xfrm>
            <a:off x="7283938" y="2505075"/>
            <a:ext cx="4071450" cy="3684588"/>
          </a:xfrm>
        </p:spPr>
        <p:txBody>
          <a:bodyPr/>
          <a:lstStyle/>
          <a:p>
            <a:r>
              <a:rPr lang="en-US" dirty="0"/>
              <a:t>Target population (who and how many)</a:t>
            </a:r>
          </a:p>
          <a:p>
            <a:r>
              <a:rPr lang="en-US" dirty="0"/>
              <a:t>Prioritization (when)</a:t>
            </a:r>
          </a:p>
          <a:p>
            <a:r>
              <a:rPr lang="en-US" dirty="0"/>
              <a:t>Vaccine wastage</a:t>
            </a:r>
          </a:p>
          <a:p>
            <a:r>
              <a:rPr lang="en-US" dirty="0"/>
              <a:t>Expected uptake</a:t>
            </a:r>
          </a:p>
        </p:txBody>
      </p:sp>
      <p:pic>
        <p:nvPicPr>
          <p:cNvPr id="7" name="Graphic 6" descr="Scales of justice">
            <a:extLst>
              <a:ext uri="{FF2B5EF4-FFF2-40B4-BE49-F238E27FC236}">
                <a16:creationId xmlns:a16="http://schemas.microsoft.com/office/drawing/2014/main" id="{2F3DE79F-CD3D-4A5E-90F5-CBA47A02279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34171" y="2767171"/>
            <a:ext cx="1323658" cy="1323658"/>
          </a:xfrm>
          <a:prstGeom prst="rect">
            <a:avLst/>
          </a:prstGeom>
        </p:spPr>
      </p:pic>
      <p:sp>
        <p:nvSpPr>
          <p:cNvPr id="8" name="Graphic 6" descr="Needle outline">
            <a:extLst>
              <a:ext uri="{FF2B5EF4-FFF2-40B4-BE49-F238E27FC236}">
                <a16:creationId xmlns:a16="http://schemas.microsoft.com/office/drawing/2014/main" id="{47A04040-AC14-49B6-BA4C-6221398BC4F2}"/>
              </a:ext>
            </a:extLst>
          </p:cNvPr>
          <p:cNvSpPr/>
          <p:nvPr/>
        </p:nvSpPr>
        <p:spPr>
          <a:xfrm>
            <a:off x="7497278" y="521480"/>
            <a:ext cx="752245" cy="752489"/>
          </a:xfrm>
          <a:custGeom>
            <a:avLst/>
            <a:gdLst>
              <a:gd name="connsiteX0" fmla="*/ 749559 w 752245"/>
              <a:gd name="connsiteY0" fmla="*/ 125904 h 752489"/>
              <a:gd name="connsiteX1" fmla="*/ 626349 w 752245"/>
              <a:gd name="connsiteY1" fmla="*/ 2688 h 752489"/>
              <a:gd name="connsiteX2" fmla="*/ 612880 w 752245"/>
              <a:gd name="connsiteY2" fmla="*/ 2893 h 752489"/>
              <a:gd name="connsiteX3" fmla="*/ 612879 w 752245"/>
              <a:gd name="connsiteY3" fmla="*/ 16157 h 752489"/>
              <a:gd name="connsiteX4" fmla="*/ 643156 w 752245"/>
              <a:gd name="connsiteY4" fmla="*/ 46434 h 752489"/>
              <a:gd name="connsiteX5" fmla="*/ 581823 w 752245"/>
              <a:gd name="connsiteY5" fmla="*/ 107709 h 752489"/>
              <a:gd name="connsiteX6" fmla="*/ 514272 w 752245"/>
              <a:gd name="connsiteY6" fmla="*/ 40788 h 752489"/>
              <a:gd name="connsiteX7" fmla="*/ 500802 w 752245"/>
              <a:gd name="connsiteY7" fmla="*/ 40786 h 752489"/>
              <a:gd name="connsiteX8" fmla="*/ 500799 w 752245"/>
              <a:gd name="connsiteY8" fmla="*/ 54257 h 752489"/>
              <a:gd name="connsiteX9" fmla="*/ 531279 w 752245"/>
              <a:gd name="connsiteY9" fmla="*/ 84737 h 752489"/>
              <a:gd name="connsiteX10" fmla="*/ 253076 w 752245"/>
              <a:gd name="connsiteY10" fmla="*/ 363069 h 752489"/>
              <a:gd name="connsiteX11" fmla="*/ 224383 w 752245"/>
              <a:gd name="connsiteY11" fmla="*/ 431230 h 752489"/>
              <a:gd name="connsiteX12" fmla="*/ 228867 w 752245"/>
              <a:gd name="connsiteY12" fmla="*/ 460826 h 752489"/>
              <a:gd name="connsiteX13" fmla="*/ 172716 w 752245"/>
              <a:gd name="connsiteY13" fmla="*/ 516987 h 752489"/>
              <a:gd name="connsiteX14" fmla="*/ 162854 w 752245"/>
              <a:gd name="connsiteY14" fmla="*/ 564517 h 752489"/>
              <a:gd name="connsiteX15" fmla="*/ 168674 w 752245"/>
              <a:gd name="connsiteY15" fmla="*/ 570338 h 752489"/>
              <a:gd name="connsiteX16" fmla="*/ 2908 w 752245"/>
              <a:gd name="connsiteY16" fmla="*/ 736113 h 752489"/>
              <a:gd name="connsiteX17" fmla="*/ 2674 w 752245"/>
              <a:gd name="connsiteY17" fmla="*/ 749582 h 752489"/>
              <a:gd name="connsiteX18" fmla="*/ 16142 w 752245"/>
              <a:gd name="connsiteY18" fmla="*/ 749816 h 752489"/>
              <a:gd name="connsiteX19" fmla="*/ 16376 w 752245"/>
              <a:gd name="connsiteY19" fmla="*/ 749582 h 752489"/>
              <a:gd name="connsiteX20" fmla="*/ 182141 w 752245"/>
              <a:gd name="connsiteY20" fmla="*/ 583813 h 752489"/>
              <a:gd name="connsiteX21" fmla="*/ 187959 w 752245"/>
              <a:gd name="connsiteY21" fmla="*/ 589632 h 752489"/>
              <a:gd name="connsiteX22" fmla="*/ 235482 w 752245"/>
              <a:gd name="connsiteY22" fmla="*/ 579767 h 752489"/>
              <a:gd name="connsiteX23" fmla="*/ 291632 w 752245"/>
              <a:gd name="connsiteY23" fmla="*/ 523605 h 752489"/>
              <a:gd name="connsiteX24" fmla="*/ 321221 w 752245"/>
              <a:gd name="connsiteY24" fmla="*/ 528089 h 752489"/>
              <a:gd name="connsiteX25" fmla="*/ 389367 w 752245"/>
              <a:gd name="connsiteY25" fmla="*/ 499390 h 752489"/>
              <a:gd name="connsiteX26" fmla="*/ 667581 w 752245"/>
              <a:gd name="connsiteY26" fmla="*/ 221039 h 752489"/>
              <a:gd name="connsiteX27" fmla="*/ 700824 w 752245"/>
              <a:gd name="connsiteY27" fmla="*/ 254281 h 752489"/>
              <a:gd name="connsiteX28" fmla="*/ 714292 w 752245"/>
              <a:gd name="connsiteY28" fmla="*/ 254487 h 752489"/>
              <a:gd name="connsiteX29" fmla="*/ 714498 w 752245"/>
              <a:gd name="connsiteY29" fmla="*/ 241017 h 752489"/>
              <a:gd name="connsiteX30" fmla="*/ 714293 w 752245"/>
              <a:gd name="connsiteY30" fmla="*/ 240812 h 752489"/>
              <a:gd name="connsiteX31" fmla="*/ 644582 w 752245"/>
              <a:gd name="connsiteY31" fmla="*/ 170471 h 752489"/>
              <a:gd name="connsiteX32" fmla="*/ 705923 w 752245"/>
              <a:gd name="connsiteY32" fmla="*/ 109206 h 752489"/>
              <a:gd name="connsiteX33" fmla="*/ 736089 w 752245"/>
              <a:gd name="connsiteY33" fmla="*/ 139372 h 752489"/>
              <a:gd name="connsiteX34" fmla="*/ 749557 w 752245"/>
              <a:gd name="connsiteY34" fmla="*/ 139166 h 752489"/>
              <a:gd name="connsiteX35" fmla="*/ 749557 w 752245"/>
              <a:gd name="connsiteY35" fmla="*/ 125903 h 752489"/>
              <a:gd name="connsiteX36" fmla="*/ 222011 w 752245"/>
              <a:gd name="connsiteY36" fmla="*/ 566298 h 752489"/>
              <a:gd name="connsiteX37" fmla="*/ 204134 w 752245"/>
              <a:gd name="connsiteY37" fmla="*/ 573608 h 752489"/>
              <a:gd name="connsiteX38" fmla="*/ 198182 w 752245"/>
              <a:gd name="connsiteY38" fmla="*/ 572914 h 752489"/>
              <a:gd name="connsiteX39" fmla="*/ 179568 w 752245"/>
              <a:gd name="connsiteY39" fmla="*/ 554294 h 752489"/>
              <a:gd name="connsiteX40" fmla="*/ 186187 w 752245"/>
              <a:gd name="connsiteY40" fmla="*/ 530456 h 752489"/>
              <a:gd name="connsiteX41" fmla="*/ 242032 w 752245"/>
              <a:gd name="connsiteY41" fmla="*/ 474599 h 752489"/>
              <a:gd name="connsiteX42" fmla="*/ 277865 w 752245"/>
              <a:gd name="connsiteY42" fmla="*/ 510432 h 752489"/>
              <a:gd name="connsiteX43" fmla="*/ 375585 w 752245"/>
              <a:gd name="connsiteY43" fmla="*/ 486238 h 752489"/>
              <a:gd name="connsiteX44" fmla="*/ 321221 w 752245"/>
              <a:gd name="connsiteY44" fmla="*/ 509039 h 752489"/>
              <a:gd name="connsiteX45" fmla="*/ 300422 w 752245"/>
              <a:gd name="connsiteY45" fmla="*/ 506050 h 752489"/>
              <a:gd name="connsiteX46" fmla="*/ 246425 w 752245"/>
              <a:gd name="connsiteY46" fmla="*/ 452054 h 752489"/>
              <a:gd name="connsiteX47" fmla="*/ 243433 w 752245"/>
              <a:gd name="connsiteY47" fmla="*/ 431230 h 752489"/>
              <a:gd name="connsiteX48" fmla="*/ 266549 w 752245"/>
              <a:gd name="connsiteY48" fmla="*/ 376536 h 752489"/>
              <a:gd name="connsiteX49" fmla="*/ 305264 w 752245"/>
              <a:gd name="connsiteY49" fmla="*/ 337805 h 752489"/>
              <a:gd name="connsiteX50" fmla="*/ 414632 w 752245"/>
              <a:gd name="connsiteY50" fmla="*/ 447173 h 752489"/>
              <a:gd name="connsiteX51" fmla="*/ 653844 w 752245"/>
              <a:gd name="connsiteY51" fmla="*/ 207840 h 752489"/>
              <a:gd name="connsiteX52" fmla="*/ 604000 w 752245"/>
              <a:gd name="connsiteY52" fmla="*/ 257709 h 752489"/>
              <a:gd name="connsiteX53" fmla="*/ 542884 w 752245"/>
              <a:gd name="connsiteY53" fmla="*/ 196589 h 752489"/>
              <a:gd name="connsiteX54" fmla="*/ 529415 w 752245"/>
              <a:gd name="connsiteY54" fmla="*/ 210058 h 752489"/>
              <a:gd name="connsiteX55" fmla="*/ 590535 w 752245"/>
              <a:gd name="connsiteY55" fmla="*/ 271177 h 752489"/>
              <a:gd name="connsiteX56" fmla="*/ 546865 w 752245"/>
              <a:gd name="connsiteY56" fmla="*/ 314868 h 752489"/>
              <a:gd name="connsiteX57" fmla="*/ 485818 w 752245"/>
              <a:gd name="connsiteY57" fmla="*/ 253818 h 752489"/>
              <a:gd name="connsiteX58" fmla="*/ 472348 w 752245"/>
              <a:gd name="connsiteY58" fmla="*/ 267287 h 752489"/>
              <a:gd name="connsiteX59" fmla="*/ 533398 w 752245"/>
              <a:gd name="connsiteY59" fmla="*/ 328342 h 752489"/>
              <a:gd name="connsiteX60" fmla="*/ 489729 w 752245"/>
              <a:gd name="connsiteY60" fmla="*/ 372039 h 752489"/>
              <a:gd name="connsiteX61" fmla="*/ 428668 w 752245"/>
              <a:gd name="connsiteY61" fmla="*/ 310974 h 752489"/>
              <a:gd name="connsiteX62" fmla="*/ 415198 w 752245"/>
              <a:gd name="connsiteY62" fmla="*/ 324443 h 752489"/>
              <a:gd name="connsiteX63" fmla="*/ 476262 w 752245"/>
              <a:gd name="connsiteY63" fmla="*/ 385511 h 752489"/>
              <a:gd name="connsiteX64" fmla="*/ 428097 w 752245"/>
              <a:gd name="connsiteY64" fmla="*/ 433707 h 752489"/>
              <a:gd name="connsiteX65" fmla="*/ 318728 w 752245"/>
              <a:gd name="connsiteY65" fmla="*/ 324331 h 752489"/>
              <a:gd name="connsiteX66" fmla="*/ 544489 w 752245"/>
              <a:gd name="connsiteY66" fmla="*/ 98463 h 752489"/>
              <a:gd name="connsiteX67" fmla="*/ 631124 w 752245"/>
              <a:gd name="connsiteY67" fmla="*/ 156993 h 752489"/>
              <a:gd name="connsiteX68" fmla="*/ 630801 w 752245"/>
              <a:gd name="connsiteY68" fmla="*/ 157317 h 752489"/>
              <a:gd name="connsiteX69" fmla="*/ 594978 w 752245"/>
              <a:gd name="connsiteY69" fmla="*/ 121495 h 752489"/>
              <a:gd name="connsiteX70" fmla="*/ 595288 w 752245"/>
              <a:gd name="connsiteY70" fmla="*/ 121187 h 752489"/>
              <a:gd name="connsiteX71" fmla="*/ 656628 w 752245"/>
              <a:gd name="connsiteY71" fmla="*/ 59905 h 752489"/>
              <a:gd name="connsiteX72" fmla="*/ 692458 w 752245"/>
              <a:gd name="connsiteY72" fmla="*/ 95736 h 7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752245" h="752489">
                <a:moveTo>
                  <a:pt x="749559" y="125904"/>
                </a:moveTo>
                <a:lnTo>
                  <a:pt x="626349" y="2688"/>
                </a:lnTo>
                <a:cubicBezTo>
                  <a:pt x="622573" y="-974"/>
                  <a:pt x="616543" y="-883"/>
                  <a:pt x="612880" y="2893"/>
                </a:cubicBezTo>
                <a:cubicBezTo>
                  <a:pt x="609296" y="6588"/>
                  <a:pt x="609295" y="12462"/>
                  <a:pt x="612879" y="16157"/>
                </a:cubicBezTo>
                <a:lnTo>
                  <a:pt x="643156" y="46434"/>
                </a:lnTo>
                <a:lnTo>
                  <a:pt x="581823" y="107709"/>
                </a:lnTo>
                <a:lnTo>
                  <a:pt x="514272" y="40788"/>
                </a:lnTo>
                <a:cubicBezTo>
                  <a:pt x="510552" y="37068"/>
                  <a:pt x="504522" y="37067"/>
                  <a:pt x="500802" y="40786"/>
                </a:cubicBezTo>
                <a:cubicBezTo>
                  <a:pt x="497080" y="44505"/>
                  <a:pt x="497079" y="50536"/>
                  <a:pt x="500799" y="54257"/>
                </a:cubicBezTo>
                <a:lnTo>
                  <a:pt x="531279" y="84737"/>
                </a:lnTo>
                <a:lnTo>
                  <a:pt x="253076" y="363069"/>
                </a:lnTo>
                <a:cubicBezTo>
                  <a:pt x="234832" y="381072"/>
                  <a:pt x="224507" y="405599"/>
                  <a:pt x="224383" y="431230"/>
                </a:cubicBezTo>
                <a:cubicBezTo>
                  <a:pt x="224557" y="441250"/>
                  <a:pt x="226064" y="451204"/>
                  <a:pt x="228867" y="460826"/>
                </a:cubicBezTo>
                <a:lnTo>
                  <a:pt x="172716" y="516987"/>
                </a:lnTo>
                <a:cubicBezTo>
                  <a:pt x="160334" y="529494"/>
                  <a:pt x="156470" y="548116"/>
                  <a:pt x="162854" y="564517"/>
                </a:cubicBezTo>
                <a:lnTo>
                  <a:pt x="168674" y="570338"/>
                </a:lnTo>
                <a:lnTo>
                  <a:pt x="2908" y="736113"/>
                </a:lnTo>
                <a:cubicBezTo>
                  <a:pt x="-876" y="739768"/>
                  <a:pt x="-981" y="745797"/>
                  <a:pt x="2674" y="749582"/>
                </a:cubicBezTo>
                <a:cubicBezTo>
                  <a:pt x="6328" y="753366"/>
                  <a:pt x="12358" y="753471"/>
                  <a:pt x="16142" y="749816"/>
                </a:cubicBezTo>
                <a:cubicBezTo>
                  <a:pt x="16222" y="749739"/>
                  <a:pt x="16300" y="749661"/>
                  <a:pt x="16376" y="749582"/>
                </a:cubicBezTo>
                <a:lnTo>
                  <a:pt x="182141" y="583813"/>
                </a:lnTo>
                <a:lnTo>
                  <a:pt x="187959" y="589632"/>
                </a:lnTo>
                <a:cubicBezTo>
                  <a:pt x="204359" y="596002"/>
                  <a:pt x="222972" y="592137"/>
                  <a:pt x="235482" y="579767"/>
                </a:cubicBezTo>
                <a:lnTo>
                  <a:pt x="291632" y="523605"/>
                </a:lnTo>
                <a:cubicBezTo>
                  <a:pt x="301252" y="526408"/>
                  <a:pt x="311203" y="527917"/>
                  <a:pt x="321221" y="528089"/>
                </a:cubicBezTo>
                <a:cubicBezTo>
                  <a:pt x="346945" y="528447"/>
                  <a:pt x="371648" y="518043"/>
                  <a:pt x="389367" y="499390"/>
                </a:cubicBezTo>
                <a:lnTo>
                  <a:pt x="667581" y="221039"/>
                </a:lnTo>
                <a:lnTo>
                  <a:pt x="700824" y="254281"/>
                </a:lnTo>
                <a:cubicBezTo>
                  <a:pt x="704486" y="258056"/>
                  <a:pt x="710516" y="258149"/>
                  <a:pt x="714292" y="254487"/>
                </a:cubicBezTo>
                <a:cubicBezTo>
                  <a:pt x="718069" y="250823"/>
                  <a:pt x="718160" y="244793"/>
                  <a:pt x="714498" y="241017"/>
                </a:cubicBezTo>
                <a:cubicBezTo>
                  <a:pt x="714430" y="240948"/>
                  <a:pt x="714363" y="240880"/>
                  <a:pt x="714293" y="240812"/>
                </a:cubicBezTo>
                <a:lnTo>
                  <a:pt x="644582" y="170471"/>
                </a:lnTo>
                <a:lnTo>
                  <a:pt x="705923" y="109206"/>
                </a:lnTo>
                <a:lnTo>
                  <a:pt x="736089" y="139372"/>
                </a:lnTo>
                <a:cubicBezTo>
                  <a:pt x="739865" y="143035"/>
                  <a:pt x="745895" y="142943"/>
                  <a:pt x="749557" y="139166"/>
                </a:cubicBezTo>
                <a:cubicBezTo>
                  <a:pt x="753142" y="135472"/>
                  <a:pt x="753142" y="129598"/>
                  <a:pt x="749557" y="125903"/>
                </a:cubicBezTo>
                <a:close/>
                <a:moveTo>
                  <a:pt x="222011" y="566298"/>
                </a:moveTo>
                <a:cubicBezTo>
                  <a:pt x="217267" y="571024"/>
                  <a:pt x="210830" y="573657"/>
                  <a:pt x="204134" y="573608"/>
                </a:cubicBezTo>
                <a:cubicBezTo>
                  <a:pt x="202130" y="573610"/>
                  <a:pt x="200132" y="573377"/>
                  <a:pt x="198182" y="572914"/>
                </a:cubicBezTo>
                <a:lnTo>
                  <a:pt x="179568" y="554294"/>
                </a:lnTo>
                <a:cubicBezTo>
                  <a:pt x="177476" y="545737"/>
                  <a:pt x="179983" y="536709"/>
                  <a:pt x="186187" y="530456"/>
                </a:cubicBezTo>
                <a:lnTo>
                  <a:pt x="242032" y="474599"/>
                </a:lnTo>
                <a:lnTo>
                  <a:pt x="277865" y="510432"/>
                </a:lnTo>
                <a:close/>
                <a:moveTo>
                  <a:pt x="375585" y="486238"/>
                </a:moveTo>
                <a:cubicBezTo>
                  <a:pt x="361454" y="501113"/>
                  <a:pt x="341735" y="509382"/>
                  <a:pt x="321221" y="509039"/>
                </a:cubicBezTo>
                <a:cubicBezTo>
                  <a:pt x="314195" y="508855"/>
                  <a:pt x="307215" y="507852"/>
                  <a:pt x="300422" y="506050"/>
                </a:cubicBezTo>
                <a:lnTo>
                  <a:pt x="246425" y="452054"/>
                </a:lnTo>
                <a:cubicBezTo>
                  <a:pt x="244622" y="445252"/>
                  <a:pt x="243618" y="438264"/>
                  <a:pt x="243433" y="431230"/>
                </a:cubicBezTo>
                <a:cubicBezTo>
                  <a:pt x="243528" y="410643"/>
                  <a:pt x="251851" y="390950"/>
                  <a:pt x="266549" y="376536"/>
                </a:cubicBezTo>
                <a:lnTo>
                  <a:pt x="305264" y="337805"/>
                </a:lnTo>
                <a:lnTo>
                  <a:pt x="414632" y="447173"/>
                </a:lnTo>
                <a:close/>
                <a:moveTo>
                  <a:pt x="653844" y="207840"/>
                </a:moveTo>
                <a:lnTo>
                  <a:pt x="604000" y="257709"/>
                </a:lnTo>
                <a:lnTo>
                  <a:pt x="542884" y="196589"/>
                </a:lnTo>
                <a:lnTo>
                  <a:pt x="529415" y="210058"/>
                </a:lnTo>
                <a:lnTo>
                  <a:pt x="590535" y="271177"/>
                </a:lnTo>
                <a:lnTo>
                  <a:pt x="546865" y="314868"/>
                </a:lnTo>
                <a:lnTo>
                  <a:pt x="485818" y="253818"/>
                </a:lnTo>
                <a:lnTo>
                  <a:pt x="472348" y="267287"/>
                </a:lnTo>
                <a:lnTo>
                  <a:pt x="533398" y="328342"/>
                </a:lnTo>
                <a:lnTo>
                  <a:pt x="489729" y="372039"/>
                </a:lnTo>
                <a:lnTo>
                  <a:pt x="428668" y="310974"/>
                </a:lnTo>
                <a:lnTo>
                  <a:pt x="415198" y="324443"/>
                </a:lnTo>
                <a:lnTo>
                  <a:pt x="476262" y="385511"/>
                </a:lnTo>
                <a:lnTo>
                  <a:pt x="428097" y="433707"/>
                </a:lnTo>
                <a:lnTo>
                  <a:pt x="318728" y="324331"/>
                </a:lnTo>
                <a:lnTo>
                  <a:pt x="544489" y="98463"/>
                </a:lnTo>
                <a:close/>
                <a:moveTo>
                  <a:pt x="631124" y="156993"/>
                </a:moveTo>
                <a:lnTo>
                  <a:pt x="630801" y="157317"/>
                </a:lnTo>
                <a:lnTo>
                  <a:pt x="594978" y="121495"/>
                </a:lnTo>
                <a:lnTo>
                  <a:pt x="595288" y="121187"/>
                </a:lnTo>
                <a:lnTo>
                  <a:pt x="656628" y="59905"/>
                </a:lnTo>
                <a:lnTo>
                  <a:pt x="692458" y="95736"/>
                </a:lnTo>
                <a:close/>
              </a:path>
            </a:pathLst>
          </a:custGeom>
          <a:solidFill>
            <a:srgbClr val="C00000"/>
          </a:solidFill>
          <a:ln w="9525" cap="flat">
            <a:no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2D5C2B86-F808-4D2A-9F2C-1FAB48706824}"/>
              </a:ext>
            </a:extLst>
          </p:cNvPr>
          <p:cNvSpPr/>
          <p:nvPr/>
        </p:nvSpPr>
        <p:spPr>
          <a:xfrm>
            <a:off x="0" y="0"/>
            <a:ext cx="12192000" cy="367323"/>
          </a:xfrm>
          <a:prstGeom prst="rect">
            <a:avLst/>
          </a:prstGeom>
          <a:solidFill>
            <a:srgbClr val="008D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p>
        </p:txBody>
      </p:sp>
      <p:sp>
        <p:nvSpPr>
          <p:cNvPr id="11" name="Slide Number Placeholder 10">
            <a:extLst>
              <a:ext uri="{FF2B5EF4-FFF2-40B4-BE49-F238E27FC236}">
                <a16:creationId xmlns:a16="http://schemas.microsoft.com/office/drawing/2014/main" id="{16241069-BC57-40FB-8E58-247B1C73BE49}"/>
              </a:ext>
            </a:extLst>
          </p:cNvPr>
          <p:cNvSpPr>
            <a:spLocks noGrp="1"/>
          </p:cNvSpPr>
          <p:nvPr>
            <p:ph type="sldNum" sz="quarter" idx="12"/>
          </p:nvPr>
        </p:nvSpPr>
        <p:spPr/>
        <p:txBody>
          <a:bodyPr/>
          <a:lstStyle/>
          <a:p>
            <a:pPr algn="l"/>
            <a:fld id="{DEF263F1-5800-49A6-9619-50FE9C311631}" type="slidenum">
              <a:rPr lang="zh-HK" altLang="en-US" smtClean="0"/>
              <a:pPr algn="l"/>
              <a:t>13</a:t>
            </a:fld>
            <a:endParaRPr lang="zh-HK" altLang="en-US" dirty="0"/>
          </a:p>
        </p:txBody>
      </p:sp>
    </p:spTree>
    <p:extLst>
      <p:ext uri="{BB962C8B-B14F-4D97-AF65-F5344CB8AC3E}">
        <p14:creationId xmlns:p14="http://schemas.microsoft.com/office/powerpoint/2010/main" val="4271354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rmAutofit fontScale="90000"/>
          </a:bodyPr>
          <a:lstStyle/>
          <a:p>
            <a:r>
              <a:rPr lang="en-US">
                <a:latin typeface="Calibri"/>
                <a:ea typeface="Calibri"/>
                <a:cs typeface="Calibri"/>
                <a:sym typeface="Calibri"/>
              </a:rPr>
              <a:t>Types and access of support</a:t>
            </a:r>
            <a:endParaRPr>
              <a:latin typeface="Calibri"/>
              <a:ea typeface="Calibri"/>
              <a:cs typeface="Calibri"/>
              <a:sym typeface="Calibri"/>
            </a:endParaRPr>
          </a:p>
        </p:txBody>
      </p:sp>
      <p:sp>
        <p:nvSpPr>
          <p:cNvPr id="68" name="Google Shape;68;p17"/>
          <p:cNvSpPr txBox="1">
            <a:spLocks noGrp="1"/>
          </p:cNvSpPr>
          <p:nvPr>
            <p:ph type="sldNum" idx="12"/>
          </p:nvPr>
        </p:nvSpPr>
        <p:spPr>
          <a:xfrm>
            <a:off x="11296611" y="6217623"/>
            <a:ext cx="731600" cy="524800"/>
          </a:xfrm>
          <a:prstGeom prst="rect">
            <a:avLst/>
          </a:prstGeom>
        </p:spPr>
        <p:txBody>
          <a:bodyPr spcFirstLastPara="1" vert="horz" wrap="square" lIns="121900" tIns="121900" rIns="121900" bIns="121900" rtlCol="0" anchor="ctr" anchorCtr="0">
            <a:normAutofit/>
          </a:bodyPr>
          <a:lstStyle/>
          <a:p>
            <a:pPr algn="r"/>
            <a:fld id="{00000000-1234-1234-1234-123412341234}" type="slidenum">
              <a:rPr lang="en-US"/>
              <a:pPr algn="r"/>
              <a:t>14</a:t>
            </a:fld>
            <a:endParaRPr/>
          </a:p>
        </p:txBody>
      </p:sp>
      <p:sp>
        <p:nvSpPr>
          <p:cNvPr id="69" name="Google Shape;69;p17"/>
          <p:cNvSpPr/>
          <p:nvPr/>
        </p:nvSpPr>
        <p:spPr>
          <a:xfrm>
            <a:off x="415600" y="1749500"/>
            <a:ext cx="36392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Global trainings</a:t>
            </a:r>
            <a:endParaRPr sz="2667">
              <a:latin typeface="Calibri"/>
              <a:ea typeface="Calibri"/>
              <a:cs typeface="Calibri"/>
              <a:sym typeface="Calibri"/>
            </a:endParaRPr>
          </a:p>
        </p:txBody>
      </p:sp>
      <p:sp>
        <p:nvSpPr>
          <p:cNvPr id="70" name="Google Shape;70;p17"/>
          <p:cNvSpPr/>
          <p:nvPr/>
        </p:nvSpPr>
        <p:spPr>
          <a:xfrm>
            <a:off x="3205333" y="2504200"/>
            <a:ext cx="36392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Regional/ sub-regional trainings</a:t>
            </a:r>
            <a:endParaRPr sz="2667">
              <a:latin typeface="Calibri"/>
              <a:ea typeface="Calibri"/>
              <a:cs typeface="Calibri"/>
              <a:sym typeface="Calibri"/>
            </a:endParaRPr>
          </a:p>
        </p:txBody>
      </p:sp>
      <p:sp>
        <p:nvSpPr>
          <p:cNvPr id="71" name="Google Shape;71;p17"/>
          <p:cNvSpPr/>
          <p:nvPr/>
        </p:nvSpPr>
        <p:spPr>
          <a:xfrm>
            <a:off x="2009133" y="5512833"/>
            <a:ext cx="6076400" cy="1026400"/>
          </a:xfrm>
          <a:prstGeom prst="rect">
            <a:avLst/>
          </a:prstGeom>
          <a:solidFill>
            <a:srgbClr val="D9EAD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Country-level trainings + remote support</a:t>
            </a:r>
            <a:endParaRPr sz="2667">
              <a:latin typeface="Calibri"/>
              <a:ea typeface="Calibri"/>
              <a:cs typeface="Calibri"/>
              <a:sym typeface="Calibri"/>
            </a:endParaRPr>
          </a:p>
        </p:txBody>
      </p:sp>
      <p:sp>
        <p:nvSpPr>
          <p:cNvPr id="72" name="Google Shape;72;p17"/>
          <p:cNvSpPr/>
          <p:nvPr/>
        </p:nvSpPr>
        <p:spPr>
          <a:xfrm>
            <a:off x="7026400" y="1525267"/>
            <a:ext cx="3639200" cy="1026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Nudges from WHO ROs</a:t>
            </a:r>
            <a:endParaRPr sz="2667">
              <a:latin typeface="Calibri"/>
              <a:ea typeface="Calibri"/>
              <a:cs typeface="Calibri"/>
              <a:sym typeface="Calibri"/>
            </a:endParaRPr>
          </a:p>
        </p:txBody>
      </p:sp>
      <p:sp>
        <p:nvSpPr>
          <p:cNvPr id="73" name="Google Shape;73;p17"/>
          <p:cNvSpPr/>
          <p:nvPr/>
        </p:nvSpPr>
        <p:spPr>
          <a:xfrm>
            <a:off x="7352067" y="4213517"/>
            <a:ext cx="3639200" cy="1026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A communal e-mail address</a:t>
            </a:r>
            <a:endParaRPr sz="2667">
              <a:latin typeface="Calibri"/>
              <a:ea typeface="Calibri"/>
              <a:cs typeface="Calibri"/>
              <a:sym typeface="Calibri"/>
            </a:endParaRPr>
          </a:p>
        </p:txBody>
      </p:sp>
      <p:sp>
        <p:nvSpPr>
          <p:cNvPr id="74" name="Google Shape;74;p17"/>
          <p:cNvSpPr/>
          <p:nvPr/>
        </p:nvSpPr>
        <p:spPr>
          <a:xfrm>
            <a:off x="8391933" y="2869384"/>
            <a:ext cx="3639200" cy="1026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r>
              <a:rPr lang="en-US" sz="2667">
                <a:latin typeface="Calibri"/>
                <a:ea typeface="Calibri"/>
                <a:cs typeface="Calibri"/>
                <a:sym typeface="Calibri"/>
              </a:rPr>
              <a:t>Nudges from partners</a:t>
            </a:r>
            <a:endParaRPr sz="2667">
              <a:latin typeface="Calibri"/>
              <a:ea typeface="Calibri"/>
              <a:cs typeface="Calibri"/>
              <a:sym typeface="Calibri"/>
            </a:endParaRPr>
          </a:p>
        </p:txBody>
      </p:sp>
      <p:cxnSp>
        <p:nvCxnSpPr>
          <p:cNvPr id="75" name="Google Shape;75;p17"/>
          <p:cNvCxnSpPr>
            <a:stCxn id="69" idx="2"/>
            <a:endCxn id="71" idx="0"/>
          </p:cNvCxnSpPr>
          <p:nvPr/>
        </p:nvCxnSpPr>
        <p:spPr>
          <a:xfrm rot="-5400000" flipH="1">
            <a:off x="2272800" y="2738300"/>
            <a:ext cx="2736800" cy="2812000"/>
          </a:xfrm>
          <a:prstGeom prst="curvedConnector3">
            <a:avLst>
              <a:gd name="adj1" fmla="val 50002"/>
            </a:avLst>
          </a:prstGeom>
          <a:noFill/>
          <a:ln w="9525" cap="flat" cmpd="sng">
            <a:solidFill>
              <a:srgbClr val="93C47D"/>
            </a:solidFill>
            <a:prstDash val="solid"/>
            <a:round/>
            <a:headEnd type="none" w="med" len="med"/>
            <a:tailEnd type="stealth" w="med" len="med"/>
          </a:ln>
        </p:spPr>
      </p:cxnSp>
      <p:cxnSp>
        <p:nvCxnSpPr>
          <p:cNvPr id="76" name="Google Shape;76;p17"/>
          <p:cNvCxnSpPr>
            <a:stCxn id="70" idx="2"/>
            <a:endCxn id="71" idx="0"/>
          </p:cNvCxnSpPr>
          <p:nvPr/>
        </p:nvCxnSpPr>
        <p:spPr>
          <a:xfrm rot="-5400000" flipH="1">
            <a:off x="4044933" y="4510600"/>
            <a:ext cx="1982400" cy="22400"/>
          </a:xfrm>
          <a:prstGeom prst="curvedConnector3">
            <a:avLst>
              <a:gd name="adj1" fmla="val 49996"/>
            </a:avLst>
          </a:prstGeom>
          <a:noFill/>
          <a:ln w="9525" cap="flat" cmpd="sng">
            <a:solidFill>
              <a:srgbClr val="93C47D"/>
            </a:solidFill>
            <a:prstDash val="solid"/>
            <a:round/>
            <a:headEnd type="none" w="med" len="med"/>
            <a:tailEnd type="stealth" w="med" len="med"/>
          </a:ln>
        </p:spPr>
      </p:cxnSp>
      <p:cxnSp>
        <p:nvCxnSpPr>
          <p:cNvPr id="77" name="Google Shape;77;p17"/>
          <p:cNvCxnSpPr>
            <a:stCxn id="72" idx="2"/>
            <a:endCxn id="71" idx="0"/>
          </p:cNvCxnSpPr>
          <p:nvPr/>
        </p:nvCxnSpPr>
        <p:spPr>
          <a:xfrm rot="5400000">
            <a:off x="5466000" y="2132867"/>
            <a:ext cx="2961200" cy="3798800"/>
          </a:xfrm>
          <a:prstGeom prst="curvedConnector3">
            <a:avLst>
              <a:gd name="adj1" fmla="val 49999"/>
            </a:avLst>
          </a:prstGeom>
          <a:noFill/>
          <a:ln w="9525" cap="flat" cmpd="sng">
            <a:solidFill>
              <a:srgbClr val="FF9900"/>
            </a:solidFill>
            <a:prstDash val="solid"/>
            <a:round/>
            <a:headEnd type="none" w="med" len="med"/>
            <a:tailEnd type="stealth" w="med" len="med"/>
          </a:ln>
        </p:spPr>
      </p:cxnSp>
      <p:cxnSp>
        <p:nvCxnSpPr>
          <p:cNvPr id="78" name="Google Shape;78;p17"/>
          <p:cNvCxnSpPr>
            <a:stCxn id="74" idx="1"/>
            <a:endCxn id="71" idx="0"/>
          </p:cNvCxnSpPr>
          <p:nvPr/>
        </p:nvCxnSpPr>
        <p:spPr>
          <a:xfrm flipH="1">
            <a:off x="5047533" y="3382584"/>
            <a:ext cx="3344400" cy="2130400"/>
          </a:xfrm>
          <a:prstGeom prst="curvedConnector2">
            <a:avLst/>
          </a:prstGeom>
          <a:noFill/>
          <a:ln w="9525" cap="flat" cmpd="sng">
            <a:solidFill>
              <a:srgbClr val="FF9900"/>
            </a:solidFill>
            <a:prstDash val="solid"/>
            <a:round/>
            <a:headEnd type="none" w="med" len="med"/>
            <a:tailEnd type="stealth" w="med" len="med"/>
          </a:ln>
        </p:spPr>
      </p:cxnSp>
      <p:cxnSp>
        <p:nvCxnSpPr>
          <p:cNvPr id="79" name="Google Shape;79;p17"/>
          <p:cNvCxnSpPr>
            <a:stCxn id="73" idx="2"/>
            <a:endCxn id="71" idx="0"/>
          </p:cNvCxnSpPr>
          <p:nvPr/>
        </p:nvCxnSpPr>
        <p:spPr>
          <a:xfrm rot="5400000">
            <a:off x="6973067" y="3314117"/>
            <a:ext cx="272800" cy="4124400"/>
          </a:xfrm>
          <a:prstGeom prst="curvedConnector3">
            <a:avLst>
              <a:gd name="adj1" fmla="val 50021"/>
            </a:avLst>
          </a:prstGeom>
          <a:noFill/>
          <a:ln w="9525" cap="flat" cmpd="sng">
            <a:solidFill>
              <a:srgbClr val="FF9900"/>
            </a:solidFill>
            <a:prstDash val="solid"/>
            <a:round/>
            <a:headEnd type="none" w="med" len="med"/>
            <a:tailEnd type="stealth"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ctrTitle" idx="4294967295"/>
          </p:nvPr>
        </p:nvSpPr>
        <p:spPr>
          <a:xfrm flipH="1">
            <a:off x="3109247" y="1"/>
            <a:ext cx="5735013" cy="575463"/>
          </a:xfrm>
          <a:prstGeom prst="rect">
            <a:avLst/>
          </a:prstGeom>
          <a:noFill/>
          <a:ln>
            <a:noFill/>
          </a:ln>
        </p:spPr>
        <p:txBody>
          <a:bodyPr spcFirstLastPara="1" vert="horz" wrap="square" lIns="121900" tIns="60933" rIns="121900" bIns="60933" rtlCol="0" anchor="ctr" anchorCtr="0">
            <a:normAutofit/>
          </a:bodyPr>
          <a:lstStyle/>
          <a:p>
            <a:pPr algn="ctr">
              <a:lnSpc>
                <a:spcPct val="100000"/>
              </a:lnSpc>
              <a:spcBef>
                <a:spcPts val="0"/>
              </a:spcBef>
            </a:pPr>
            <a:r>
              <a:rPr lang="en-US" sz="2667" b="1">
                <a:solidFill>
                  <a:srgbClr val="615B5A"/>
                </a:solidFill>
                <a:latin typeface="Calibri"/>
                <a:ea typeface="Calibri"/>
                <a:cs typeface="Calibri"/>
                <a:sym typeface="Calibri"/>
              </a:rPr>
              <a:t>Overview of TA provided for CVIC tool</a:t>
            </a:r>
            <a:endParaRPr b="1"/>
          </a:p>
        </p:txBody>
      </p:sp>
      <p:graphicFrame>
        <p:nvGraphicFramePr>
          <p:cNvPr id="85" name="Google Shape;85;p18"/>
          <p:cNvGraphicFramePr/>
          <p:nvPr>
            <p:extLst>
              <p:ext uri="{D42A27DB-BD31-4B8C-83A1-F6EECF244321}">
                <p14:modId xmlns:p14="http://schemas.microsoft.com/office/powerpoint/2010/main" val="2774612295"/>
              </p:ext>
            </p:extLst>
          </p:nvPr>
        </p:nvGraphicFramePr>
        <p:xfrm>
          <a:off x="62190" y="575463"/>
          <a:ext cx="11934767" cy="2781599"/>
        </p:xfrm>
        <a:graphic>
          <a:graphicData uri="http://schemas.openxmlformats.org/drawingml/2006/table">
            <a:tbl>
              <a:tblPr firstRow="1" firstCol="1" bandRow="1">
                <a:noFill/>
              </a:tblPr>
              <a:tblGrid>
                <a:gridCol w="1596300">
                  <a:extLst>
                    <a:ext uri="{9D8B030D-6E8A-4147-A177-3AD203B41FA5}">
                      <a16:colId xmlns:a16="http://schemas.microsoft.com/office/drawing/2014/main" val="20000"/>
                    </a:ext>
                  </a:extLst>
                </a:gridCol>
                <a:gridCol w="1551800">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5737400">
                  <a:extLst>
                    <a:ext uri="{9D8B030D-6E8A-4147-A177-3AD203B41FA5}">
                      <a16:colId xmlns:a16="http://schemas.microsoft.com/office/drawing/2014/main" val="20003"/>
                    </a:ext>
                  </a:extLst>
                </a:gridCol>
              </a:tblGrid>
              <a:tr h="325133">
                <a:tc>
                  <a:txBody>
                    <a:bodyPr/>
                    <a:lstStyle/>
                    <a:p>
                      <a:pPr marL="0" marR="0" lvl="0" indent="0" algn="ctr" rtl="0">
                        <a:lnSpc>
                          <a:spcPct val="100000"/>
                        </a:lnSpc>
                        <a:spcBef>
                          <a:spcPts val="0"/>
                        </a:spcBef>
                        <a:spcAft>
                          <a:spcPts val="0"/>
                        </a:spcAft>
                        <a:buNone/>
                      </a:pPr>
                      <a:r>
                        <a:rPr lang="en-US" sz="1300" u="none" strike="noStrike" cap="none">
                          <a:solidFill>
                            <a:schemeClr val="dk2"/>
                          </a:solidFill>
                          <a:latin typeface="Calibri"/>
                          <a:ea typeface="Calibri"/>
                          <a:cs typeface="Calibri"/>
                          <a:sym typeface="Calibri"/>
                        </a:rPr>
                        <a:t>Country</a:t>
                      </a:r>
                      <a:endParaRPr sz="130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latin typeface="Calibri"/>
                          <a:ea typeface="Calibri"/>
                          <a:cs typeface="Calibri"/>
                          <a:sym typeface="Calibri"/>
                        </a:rPr>
                        <a:t>Partner</a:t>
                      </a:r>
                      <a:endParaRPr sz="130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latin typeface="Calibri"/>
                          <a:ea typeface="Calibri"/>
                          <a:cs typeface="Calibri"/>
                          <a:sym typeface="Calibri"/>
                        </a:rPr>
                        <a:t>Focal point</a:t>
                      </a:r>
                      <a:endParaRPr sz="1300"/>
                    </a:p>
                  </a:txBody>
                  <a:tcPr marL="121933" marR="121933" marT="60967" marB="60967" anchor="ctr"/>
                </a:tc>
                <a:tc>
                  <a:txBody>
                    <a:bodyPr/>
                    <a:lstStyle/>
                    <a:p>
                      <a:pPr marL="0" marR="0" lvl="0" indent="0" algn="ctr" rtl="0">
                        <a:lnSpc>
                          <a:spcPct val="100000"/>
                        </a:lnSpc>
                        <a:spcBef>
                          <a:spcPts val="0"/>
                        </a:spcBef>
                        <a:spcAft>
                          <a:spcPts val="0"/>
                        </a:spcAft>
                        <a:buNone/>
                      </a:pPr>
                      <a:r>
                        <a:rPr lang="en-US" sz="1300" u="none" strike="noStrike" cap="none">
                          <a:solidFill>
                            <a:schemeClr val="dk2"/>
                          </a:solidFill>
                        </a:rPr>
                        <a:t>Support provided</a:t>
                      </a:r>
                      <a:endParaRPr sz="1300" u="none" strike="noStrike" cap="none"/>
                    </a:p>
                  </a:txBody>
                  <a:tcPr marL="121933" marR="121933" marT="60967" marB="60967" anchor="ctr"/>
                </a:tc>
                <a:extLst>
                  <a:ext uri="{0D108BD9-81ED-4DB2-BD59-A6C34878D82A}">
                    <a16:rowId xmlns:a16="http://schemas.microsoft.com/office/drawing/2014/main" val="10000"/>
                  </a:ext>
                </a:extLst>
              </a:tr>
              <a:tr h="390133">
                <a:tc gridSpan="4">
                  <a:txBody>
                    <a:bodyPr/>
                    <a:lstStyle/>
                    <a:p>
                      <a:pPr marL="0" marR="0" lvl="0" indent="0" algn="ctr" rtl="0">
                        <a:lnSpc>
                          <a:spcPct val="100000"/>
                        </a:lnSpc>
                        <a:spcBef>
                          <a:spcPts val="0"/>
                        </a:spcBef>
                        <a:spcAft>
                          <a:spcPts val="0"/>
                        </a:spcAft>
                        <a:buNone/>
                      </a:pPr>
                      <a:r>
                        <a:rPr lang="en-US" sz="1300" u="none" strike="noStrike" cap="none">
                          <a:solidFill>
                            <a:schemeClr val="dk2"/>
                          </a:solidFill>
                          <a:latin typeface="Calibri"/>
                          <a:ea typeface="Calibri"/>
                          <a:cs typeface="Calibri"/>
                          <a:sym typeface="Calibri"/>
                        </a:rPr>
                        <a:t>‘Light’ support: </a:t>
                      </a:r>
                      <a:r>
                        <a:rPr lang="en-US" sz="1300" b="0" u="none" strike="noStrike" cap="none">
                          <a:solidFill>
                            <a:schemeClr val="dk2"/>
                          </a:solidFill>
                          <a:latin typeface="Calibri"/>
                          <a:ea typeface="Calibri"/>
                          <a:cs typeface="Calibri"/>
                          <a:sym typeface="Calibri"/>
                        </a:rPr>
                        <a:t>Transfer of data, answering standalone questions via email etc.</a:t>
                      </a:r>
                      <a:endParaRPr sz="1300"/>
                    </a:p>
                  </a:txBody>
                  <a:tcPr marL="121933" marR="121933" marT="60967" marB="60967" anchor="ctr">
                    <a:solidFill>
                      <a:srgbClr val="DF930A">
                        <a:alpha val="20000"/>
                      </a:srgbClr>
                    </a:solidFill>
                  </a:tcPr>
                </a:tc>
                <a:tc hMerge="1">
                  <a:txBody>
                    <a:bodyPr/>
                    <a:lstStyle/>
                    <a:p>
                      <a:endParaRPr lang="zh-HK"/>
                    </a:p>
                  </a:txBody>
                  <a:tcPr/>
                </a:tc>
                <a:tc hMerge="1">
                  <a:txBody>
                    <a:bodyPr/>
                    <a:lstStyle/>
                    <a:p>
                      <a:endParaRPr lang="zh-HK"/>
                    </a:p>
                  </a:txBody>
                  <a:tcPr/>
                </a:tc>
                <a:tc hMerge="1">
                  <a:txBody>
                    <a:bodyPr/>
                    <a:lstStyle/>
                    <a:p>
                      <a:endParaRPr lang="zh-HK"/>
                    </a:p>
                  </a:txBody>
                  <a:tcPr/>
                </a:tc>
                <a:extLst>
                  <a:ext uri="{0D108BD9-81ED-4DB2-BD59-A6C34878D82A}">
                    <a16:rowId xmlns:a16="http://schemas.microsoft.com/office/drawing/2014/main" val="10001"/>
                  </a:ext>
                </a:extLst>
              </a:tr>
              <a:tr h="565800">
                <a:tc>
                  <a:txBody>
                    <a:bodyPr/>
                    <a:lstStyle/>
                    <a:p>
                      <a:pPr marL="0" marR="0" lvl="0" indent="0" algn="ctr" rtl="0">
                        <a:lnSpc>
                          <a:spcPct val="100000"/>
                        </a:lnSpc>
                        <a:spcBef>
                          <a:spcPts val="0"/>
                        </a:spcBef>
                        <a:spcAft>
                          <a:spcPts val="0"/>
                        </a:spcAft>
                        <a:buNone/>
                      </a:pPr>
                      <a:r>
                        <a:rPr lang="en-US" sz="1300" b="0" u="none" strike="noStrike" cap="none">
                          <a:solidFill>
                            <a:schemeClr val="dk2"/>
                          </a:solidFill>
                        </a:rPr>
                        <a:t>Uganda/</a:t>
                      </a:r>
                      <a:r>
                        <a:rPr lang="en-US" sz="1300" b="0">
                          <a:solidFill>
                            <a:schemeClr val="dk2"/>
                          </a:solidFill>
                        </a:rPr>
                        <a:t>AFRO</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b="0" i="0" u="none" strike="noStrike" cap="none">
                          <a:solidFill>
                            <a:schemeClr val="dk2"/>
                          </a:solidFill>
                          <a:latin typeface="Calibri"/>
                          <a:ea typeface="Calibri"/>
                          <a:cs typeface="Calibri"/>
                          <a:sym typeface="Calibri"/>
                        </a:rPr>
                        <a:t>ThinkWell</a:t>
                      </a:r>
                      <a:endParaRPr sz="130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rPr>
                        <a:t>Directly with a local consultant, partners or govt not involved</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285750" marR="0" lvl="0" indent="-234950" algn="l" rtl="0">
                        <a:lnSpc>
                          <a:spcPct val="100000"/>
                        </a:lnSpc>
                        <a:spcBef>
                          <a:spcPts val="0"/>
                        </a:spcBef>
                        <a:spcAft>
                          <a:spcPts val="0"/>
                        </a:spcAft>
                        <a:buClr>
                          <a:srgbClr val="000000"/>
                        </a:buClr>
                        <a:buSzPts val="1000"/>
                        <a:buFont typeface="Arial"/>
                        <a:buChar char="•"/>
                      </a:pPr>
                      <a:r>
                        <a:rPr lang="en-US" sz="1300" u="none" strike="noStrike" cap="none">
                          <a:solidFill>
                            <a:schemeClr val="dk2"/>
                          </a:solidFill>
                        </a:rPr>
                        <a:t>Transferring data from v1.0 into v2.0 plus review</a:t>
                      </a:r>
                      <a:endParaRPr sz="1300" u="none" strike="noStrike" cap="none"/>
                    </a:p>
                  </a:txBody>
                  <a:tcPr marL="121933" marR="121933" marT="60967" marB="60967" anchor="ctr"/>
                </a:tc>
                <a:extLst>
                  <a:ext uri="{0D108BD9-81ED-4DB2-BD59-A6C34878D82A}">
                    <a16:rowId xmlns:a16="http://schemas.microsoft.com/office/drawing/2014/main" val="10002"/>
                  </a:ext>
                </a:extLst>
              </a:tr>
              <a:tr h="565800">
                <a:tc>
                  <a:txBody>
                    <a:bodyPr/>
                    <a:lstStyle/>
                    <a:p>
                      <a:pPr marL="0" marR="0" lvl="0" indent="0" algn="ctr" rtl="0">
                        <a:lnSpc>
                          <a:spcPct val="100000"/>
                        </a:lnSpc>
                        <a:spcBef>
                          <a:spcPts val="0"/>
                        </a:spcBef>
                        <a:spcAft>
                          <a:spcPts val="0"/>
                        </a:spcAft>
                        <a:buNone/>
                      </a:pPr>
                      <a:r>
                        <a:rPr lang="en-US" sz="1300" b="0">
                          <a:solidFill>
                            <a:schemeClr val="dk2"/>
                          </a:solidFill>
                        </a:rPr>
                        <a:t>Ethiopia/AFRO</a:t>
                      </a:r>
                      <a:endParaRPr sz="1300" b="0">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a:solidFill>
                            <a:schemeClr val="dk2"/>
                          </a:solidFill>
                        </a:rPr>
                        <a:t>-</a:t>
                      </a:r>
                      <a:endParaRPr sz="1300" b="0" i="0" u="none" strike="noStrike" cap="none">
                        <a:solidFill>
                          <a:schemeClr val="dk2"/>
                        </a:solidFill>
                        <a:latin typeface="Calibri"/>
                        <a:ea typeface="Calibri"/>
                        <a:cs typeface="Calibri"/>
                        <a:sym typeface="Calibri"/>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a:solidFill>
                            <a:schemeClr val="dk2"/>
                          </a:solidFill>
                        </a:rPr>
                        <a:t>-</a:t>
                      </a:r>
                      <a:endParaRPr sz="1300">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285750" lvl="0" indent="-234950" algn="l" rtl="0">
                        <a:spcBef>
                          <a:spcPts val="0"/>
                        </a:spcBef>
                        <a:spcAft>
                          <a:spcPts val="0"/>
                        </a:spcAft>
                        <a:buClr>
                          <a:schemeClr val="dk1"/>
                        </a:buClr>
                        <a:buSzPts val="1000"/>
                        <a:buChar char="•"/>
                      </a:pPr>
                      <a:r>
                        <a:rPr lang="en-US" sz="1300">
                          <a:solidFill>
                            <a:schemeClr val="dk2"/>
                          </a:solidFill>
                        </a:rPr>
                        <a:t>Used CVIC and requested for orientation</a:t>
                      </a:r>
                      <a:endParaRPr sz="1300">
                        <a:solidFill>
                          <a:schemeClr val="dk2"/>
                        </a:solidFill>
                      </a:endParaRPr>
                    </a:p>
                    <a:p>
                      <a:pPr marL="285750" lvl="0" indent="-234950" algn="l" rtl="0">
                        <a:spcBef>
                          <a:spcPts val="0"/>
                        </a:spcBef>
                        <a:spcAft>
                          <a:spcPts val="0"/>
                        </a:spcAft>
                        <a:buClr>
                          <a:schemeClr val="dk1"/>
                        </a:buClr>
                        <a:buSzPts val="1000"/>
                        <a:buChar char="•"/>
                      </a:pPr>
                      <a:r>
                        <a:rPr lang="en-US" sz="1300">
                          <a:solidFill>
                            <a:schemeClr val="dk2"/>
                          </a:solidFill>
                        </a:rPr>
                        <a:t>Being asked to join the global training to start</a:t>
                      </a:r>
                      <a:endParaRPr sz="1300" u="none" strike="noStrike" cap="none">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934733">
                <a:tc>
                  <a:txBody>
                    <a:bodyPr/>
                    <a:lstStyle/>
                    <a:p>
                      <a:pPr marL="0" marR="0" lvl="0" indent="0" algn="ctr" rtl="0">
                        <a:lnSpc>
                          <a:spcPct val="100000"/>
                        </a:lnSpc>
                        <a:spcBef>
                          <a:spcPts val="0"/>
                        </a:spcBef>
                        <a:spcAft>
                          <a:spcPts val="0"/>
                        </a:spcAft>
                        <a:buNone/>
                      </a:pPr>
                      <a:r>
                        <a:rPr lang="en-US" sz="1300" b="0">
                          <a:solidFill>
                            <a:schemeClr val="dk2"/>
                          </a:solidFill>
                        </a:rPr>
                        <a:t>Ghana/AFRO</a:t>
                      </a:r>
                      <a:endParaRPr sz="1300" b="0" u="none" strike="noStrike" cap="none">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a:solidFill>
                            <a:schemeClr val="dk2"/>
                          </a:solidFill>
                        </a:rPr>
                        <a:t>HSPH</a:t>
                      </a:r>
                      <a:endParaRPr sz="1300" u="none" strike="noStrike" cap="none">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a:solidFill>
                            <a:schemeClr val="dk2"/>
                          </a:solidFill>
                        </a:rPr>
                        <a:t>University of Ghana, MoH, WCO, UNICEF</a:t>
                      </a:r>
                      <a:endParaRPr sz="1300" u="none" strike="noStrike" cap="none">
                        <a:solidFill>
                          <a:schemeClr val="dk2"/>
                        </a:solidFill>
                        <a:latin typeface="Calibri"/>
                        <a:ea typeface="Calibri"/>
                        <a:cs typeface="Calibri"/>
                        <a:sym typeface="Calibri"/>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171450" lvl="0" indent="-158750" algn="l" rtl="0">
                        <a:spcBef>
                          <a:spcPts val="0"/>
                        </a:spcBef>
                        <a:spcAft>
                          <a:spcPts val="0"/>
                        </a:spcAft>
                        <a:buClr>
                          <a:schemeClr val="dk1"/>
                        </a:buClr>
                        <a:buSzPts val="1000"/>
                        <a:buChar char="•"/>
                      </a:pPr>
                      <a:r>
                        <a:rPr lang="en-US" sz="1300" dirty="0">
                          <a:solidFill>
                            <a:schemeClr val="dk2"/>
                          </a:solidFill>
                        </a:rPr>
                        <a:t>Session on NDPV presentation and CVIC orientation</a:t>
                      </a:r>
                      <a:endParaRPr sz="1300" dirty="0">
                        <a:solidFill>
                          <a:schemeClr val="dk2"/>
                        </a:solidFill>
                      </a:endParaRPr>
                    </a:p>
                    <a:p>
                      <a:pPr marL="171450" lvl="0" indent="-158750" algn="l" rtl="0">
                        <a:spcBef>
                          <a:spcPts val="0"/>
                        </a:spcBef>
                        <a:spcAft>
                          <a:spcPts val="0"/>
                        </a:spcAft>
                        <a:buClr>
                          <a:schemeClr val="dk2"/>
                        </a:buClr>
                        <a:buSzPts val="1000"/>
                        <a:buChar char="•"/>
                      </a:pPr>
                      <a:r>
                        <a:rPr lang="en-US" sz="1300" dirty="0">
                          <a:solidFill>
                            <a:schemeClr val="dk2"/>
                          </a:solidFill>
                        </a:rPr>
                        <a:t>Updated analysis in v2.0, working on HRH costs and Central cost to finalize</a:t>
                      </a:r>
                      <a:endParaRPr sz="1300" dirty="0">
                        <a:solidFill>
                          <a:schemeClr val="dk2"/>
                        </a:solidFill>
                      </a:endParaRPr>
                    </a:p>
                    <a:p>
                      <a:pPr marL="171450" lvl="0" indent="-158750" algn="l" rtl="0">
                        <a:spcBef>
                          <a:spcPts val="0"/>
                        </a:spcBef>
                        <a:spcAft>
                          <a:spcPts val="0"/>
                        </a:spcAft>
                        <a:buClr>
                          <a:schemeClr val="dk2"/>
                        </a:buClr>
                        <a:buSzPts val="1000"/>
                        <a:buChar char="•"/>
                      </a:pPr>
                      <a:r>
                        <a:rPr lang="en-US" sz="1300" dirty="0">
                          <a:solidFill>
                            <a:schemeClr val="dk2"/>
                          </a:solidFill>
                        </a:rPr>
                        <a:t>Justice N. leading filling of tool. Providing review and light tech support regarding how tool works, assumptions, calculations.</a:t>
                      </a:r>
                      <a:endParaRPr sz="1300" dirty="0">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86" name="Google Shape;86;p18"/>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lgn="r">
              <a:buClr>
                <a:srgbClr val="000000"/>
              </a:buClr>
              <a:buSzPts val="1200"/>
            </a:pPr>
            <a:r>
              <a:rPr lang="en-US"/>
              <a:t>|</a:t>
            </a:r>
            <a:fld id="{00000000-1234-1234-1234-123412341234}" type="slidenum">
              <a:rPr lang="en-US" b="0">
                <a:solidFill>
                  <a:srgbClr val="615B5A"/>
                </a:solidFill>
              </a:rPr>
              <a:pPr algn="r">
                <a:buClr>
                  <a:srgbClr val="000000"/>
                </a:buClr>
                <a:buSzPts val="1200"/>
              </a:pPr>
              <a:t>15</a:t>
            </a:fld>
            <a:endParaRPr b="0">
              <a:solidFill>
                <a:srgbClr val="615B5A"/>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9"/>
          <p:cNvSpPr txBox="1">
            <a:spLocks noGrp="1"/>
          </p:cNvSpPr>
          <p:nvPr>
            <p:ph type="ctrTitle" idx="4294967295"/>
          </p:nvPr>
        </p:nvSpPr>
        <p:spPr>
          <a:xfrm flipH="1">
            <a:off x="2863201" y="0"/>
            <a:ext cx="6465600" cy="575600"/>
          </a:xfrm>
          <a:prstGeom prst="rect">
            <a:avLst/>
          </a:prstGeom>
          <a:noFill/>
          <a:ln>
            <a:noFill/>
          </a:ln>
        </p:spPr>
        <p:txBody>
          <a:bodyPr spcFirstLastPara="1" vert="horz" wrap="square" lIns="121900" tIns="60933" rIns="121900" bIns="60933" rtlCol="0" anchor="ctr" anchorCtr="0">
            <a:normAutofit fontScale="90000"/>
          </a:bodyPr>
          <a:lstStyle/>
          <a:p>
            <a:pPr algn="ctr">
              <a:lnSpc>
                <a:spcPct val="100000"/>
              </a:lnSpc>
              <a:spcBef>
                <a:spcPts val="0"/>
              </a:spcBef>
            </a:pPr>
            <a:r>
              <a:rPr lang="en-US" sz="2667" b="1">
                <a:solidFill>
                  <a:srgbClr val="615B5A"/>
                </a:solidFill>
                <a:latin typeface="Calibri"/>
                <a:ea typeface="Calibri"/>
                <a:cs typeface="Calibri"/>
                <a:sym typeface="Calibri"/>
              </a:rPr>
              <a:t>Overview of TA provided for CVIC tool (cont.)</a:t>
            </a:r>
            <a:endParaRPr sz="2667" b="1">
              <a:solidFill>
                <a:srgbClr val="615B5A"/>
              </a:solidFill>
              <a:latin typeface="Calibri"/>
              <a:ea typeface="Calibri"/>
              <a:cs typeface="Calibri"/>
              <a:sym typeface="Calibri"/>
            </a:endParaRPr>
          </a:p>
        </p:txBody>
      </p:sp>
      <p:graphicFrame>
        <p:nvGraphicFramePr>
          <p:cNvPr id="92" name="Google Shape;92;p19"/>
          <p:cNvGraphicFramePr/>
          <p:nvPr>
            <p:extLst>
              <p:ext uri="{D42A27DB-BD31-4B8C-83A1-F6EECF244321}">
                <p14:modId xmlns:p14="http://schemas.microsoft.com/office/powerpoint/2010/main" val="1371876862"/>
              </p:ext>
            </p:extLst>
          </p:nvPr>
        </p:nvGraphicFramePr>
        <p:xfrm>
          <a:off x="62190" y="575463"/>
          <a:ext cx="11934766" cy="2913265"/>
        </p:xfrm>
        <a:graphic>
          <a:graphicData uri="http://schemas.openxmlformats.org/drawingml/2006/table">
            <a:tbl>
              <a:tblPr firstRow="1" firstCol="1" bandRow="1">
                <a:noFill/>
              </a:tblPr>
              <a:tblGrid>
                <a:gridCol w="1831265">
                  <a:extLst>
                    <a:ext uri="{9D8B030D-6E8A-4147-A177-3AD203B41FA5}">
                      <a16:colId xmlns:a16="http://schemas.microsoft.com/office/drawing/2014/main" val="20000"/>
                    </a:ext>
                  </a:extLst>
                </a:gridCol>
                <a:gridCol w="1034472">
                  <a:extLst>
                    <a:ext uri="{9D8B030D-6E8A-4147-A177-3AD203B41FA5}">
                      <a16:colId xmlns:a16="http://schemas.microsoft.com/office/drawing/2014/main" val="375976665"/>
                    </a:ext>
                  </a:extLst>
                </a:gridCol>
                <a:gridCol w="3331629">
                  <a:extLst>
                    <a:ext uri="{9D8B030D-6E8A-4147-A177-3AD203B41FA5}">
                      <a16:colId xmlns:a16="http://schemas.microsoft.com/office/drawing/2014/main" val="720696603"/>
                    </a:ext>
                  </a:extLst>
                </a:gridCol>
                <a:gridCol w="5737400">
                  <a:extLst>
                    <a:ext uri="{9D8B030D-6E8A-4147-A177-3AD203B41FA5}">
                      <a16:colId xmlns:a16="http://schemas.microsoft.com/office/drawing/2014/main" val="20003"/>
                    </a:ext>
                  </a:extLst>
                </a:gridCol>
              </a:tblGrid>
              <a:tr h="325133">
                <a:tc>
                  <a:txBody>
                    <a:bodyPr/>
                    <a:lstStyle/>
                    <a:p>
                      <a:pPr marL="0" marR="0" lvl="0" indent="0" algn="ctr" rtl="0">
                        <a:lnSpc>
                          <a:spcPct val="100000"/>
                        </a:lnSpc>
                        <a:spcBef>
                          <a:spcPts val="0"/>
                        </a:spcBef>
                        <a:spcAft>
                          <a:spcPts val="0"/>
                        </a:spcAft>
                        <a:buNone/>
                      </a:pPr>
                      <a:r>
                        <a:rPr lang="en-US" sz="1300" u="none" strike="noStrike" cap="none">
                          <a:solidFill>
                            <a:schemeClr val="dk2"/>
                          </a:solidFill>
                          <a:latin typeface="Calibri"/>
                          <a:ea typeface="Calibri"/>
                          <a:cs typeface="Calibri"/>
                          <a:sym typeface="Calibri"/>
                        </a:rPr>
                        <a:t>Country</a:t>
                      </a:r>
                      <a:endParaRPr sz="130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dirty="0">
                          <a:solidFill>
                            <a:schemeClr val="dk2"/>
                          </a:solidFill>
                          <a:latin typeface="Calibri"/>
                          <a:ea typeface="Calibri"/>
                          <a:cs typeface="Calibri"/>
                          <a:sym typeface="Calibri"/>
                        </a:rPr>
                        <a:t>Partner</a:t>
                      </a:r>
                      <a:endParaRPr sz="1300" dirty="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dirty="0">
                          <a:solidFill>
                            <a:schemeClr val="dk2"/>
                          </a:solidFill>
                          <a:latin typeface="Calibri"/>
                          <a:ea typeface="Calibri"/>
                          <a:cs typeface="Calibri"/>
                          <a:sym typeface="Calibri"/>
                        </a:rPr>
                        <a:t>Focal point</a:t>
                      </a:r>
                      <a:endParaRPr sz="1300" dirty="0"/>
                    </a:p>
                  </a:txBody>
                  <a:tcPr marL="121933" marR="121933" marT="60967" marB="60967" anchor="ctr"/>
                </a:tc>
                <a:tc>
                  <a:txBody>
                    <a:bodyPr/>
                    <a:lstStyle/>
                    <a:p>
                      <a:pPr marL="0" marR="0" lvl="0" indent="0" algn="ctr" rtl="0">
                        <a:lnSpc>
                          <a:spcPct val="100000"/>
                        </a:lnSpc>
                        <a:spcBef>
                          <a:spcPts val="0"/>
                        </a:spcBef>
                        <a:spcAft>
                          <a:spcPts val="0"/>
                        </a:spcAft>
                        <a:buNone/>
                      </a:pPr>
                      <a:r>
                        <a:rPr lang="en-US" sz="1300" u="none" strike="noStrike" cap="none">
                          <a:solidFill>
                            <a:schemeClr val="dk2"/>
                          </a:solidFill>
                        </a:rPr>
                        <a:t>Support provided</a:t>
                      </a:r>
                      <a:endParaRPr sz="1300" u="none" strike="noStrike" cap="none"/>
                    </a:p>
                  </a:txBody>
                  <a:tcPr marL="121933" marR="121933" marT="60967" marB="60967" anchor="ctr"/>
                </a:tc>
                <a:extLst>
                  <a:ext uri="{0D108BD9-81ED-4DB2-BD59-A6C34878D82A}">
                    <a16:rowId xmlns:a16="http://schemas.microsoft.com/office/drawing/2014/main" val="10000"/>
                  </a:ext>
                </a:extLst>
              </a:tr>
              <a:tr h="325133">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a:solidFill>
                            <a:schemeClr val="dk2"/>
                          </a:solidFill>
                        </a:rPr>
                        <a:t>Medium intensity support: </a:t>
                      </a:r>
                      <a:r>
                        <a:rPr lang="en-US" sz="1300" b="0" u="none" strike="noStrike" cap="none">
                          <a:solidFill>
                            <a:schemeClr val="dk2"/>
                          </a:solidFill>
                        </a:rPr>
                        <a:t>1-2 general walk throughs or calls</a:t>
                      </a:r>
                      <a:endParaRPr sz="1300" b="0" u="none" strike="noStrike" cap="none">
                        <a:solidFill>
                          <a:schemeClr val="dk2"/>
                        </a:solidFill>
                        <a:latin typeface="Calibri"/>
                        <a:ea typeface="Calibri"/>
                        <a:cs typeface="Calibri"/>
                        <a:sym typeface="Calibri"/>
                      </a:endParaRPr>
                    </a:p>
                  </a:txBody>
                  <a:tcPr marL="121933" marR="121933" marT="60967" marB="60967" anchor="ctr">
                    <a:solidFill>
                      <a:srgbClr val="DF930A">
                        <a:alpha val="20000"/>
                      </a:srgbClr>
                    </a:solidFill>
                  </a:tcPr>
                </a:tc>
                <a:tc hMerge="1">
                  <a:txBody>
                    <a:bodyPr/>
                    <a:lstStyle/>
                    <a:p>
                      <a:endParaRPr lang="zh-HK" altLang="en-US"/>
                    </a:p>
                  </a:txBody>
                  <a:tcPr/>
                </a:tc>
                <a:tc hMerge="1">
                  <a:txBody>
                    <a:bodyPr/>
                    <a:lstStyle/>
                    <a:p>
                      <a:endParaRPr lang="zh-HK" altLang="en-US"/>
                    </a:p>
                  </a:txBody>
                  <a:tcPr/>
                </a:tc>
                <a:tc hMerge="1">
                  <a:txBody>
                    <a:bodyPr/>
                    <a:lstStyle/>
                    <a:p>
                      <a:endParaRPr lang="zh-HK"/>
                    </a:p>
                  </a:txBody>
                  <a:tcPr/>
                </a:tc>
                <a:extLst>
                  <a:ext uri="{0D108BD9-81ED-4DB2-BD59-A6C34878D82A}">
                    <a16:rowId xmlns:a16="http://schemas.microsoft.com/office/drawing/2014/main" val="10001"/>
                  </a:ext>
                </a:extLst>
              </a:tr>
              <a:tr h="528333">
                <a:tc>
                  <a:txBody>
                    <a:bodyPr/>
                    <a:lstStyle/>
                    <a:p>
                      <a:pPr marL="0" marR="0" lvl="0" indent="0" algn="ctr" rtl="0">
                        <a:lnSpc>
                          <a:spcPct val="100000"/>
                        </a:lnSpc>
                        <a:spcBef>
                          <a:spcPts val="0"/>
                        </a:spcBef>
                        <a:spcAft>
                          <a:spcPts val="0"/>
                        </a:spcAft>
                        <a:buNone/>
                      </a:pPr>
                      <a:r>
                        <a:rPr lang="en-US" sz="1300" b="0">
                          <a:solidFill>
                            <a:schemeClr val="dk2"/>
                          </a:solidFill>
                        </a:rPr>
                        <a:t>Rwanda/AFRO</a:t>
                      </a:r>
                      <a:endParaRPr sz="1300" b="0" u="none" strike="noStrike" cap="none">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a:solidFill>
                            <a:schemeClr val="dk2"/>
                          </a:solidFill>
                        </a:rPr>
                        <a:t>Tool developer</a:t>
                      </a:r>
                      <a:endParaRPr sz="1300" b="0" i="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a:solidFill>
                            <a:schemeClr val="dk2"/>
                          </a:solidFill>
                        </a:rPr>
                        <a:t>WCO EPI</a:t>
                      </a:r>
                      <a:endParaRPr sz="1300" b="0" i="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285750" lvl="0" indent="-234950" algn="l" rtl="0">
                        <a:spcBef>
                          <a:spcPts val="0"/>
                        </a:spcBef>
                        <a:spcAft>
                          <a:spcPts val="0"/>
                        </a:spcAft>
                        <a:buClr>
                          <a:schemeClr val="dk2"/>
                        </a:buClr>
                        <a:buSzPts val="1000"/>
                        <a:buChar char="•"/>
                      </a:pPr>
                      <a:r>
                        <a:rPr lang="en-US" sz="1300">
                          <a:solidFill>
                            <a:schemeClr val="dk2"/>
                          </a:solidFill>
                        </a:rPr>
                        <a:t>A walkthrough call to review filled CVIC tool</a:t>
                      </a:r>
                      <a:endParaRPr sz="1300">
                        <a:solidFill>
                          <a:schemeClr val="dk2"/>
                        </a:solidFill>
                      </a:endParaRPr>
                    </a:p>
                    <a:p>
                      <a:pPr marL="285750" lvl="0" indent="-234950" algn="l" rtl="0">
                        <a:spcBef>
                          <a:spcPts val="0"/>
                        </a:spcBef>
                        <a:spcAft>
                          <a:spcPts val="0"/>
                        </a:spcAft>
                        <a:buClr>
                          <a:schemeClr val="dk2"/>
                        </a:buClr>
                        <a:buSzPts val="1000"/>
                        <a:buChar char="•"/>
                      </a:pPr>
                      <a:r>
                        <a:rPr lang="en-US" sz="1300">
                          <a:solidFill>
                            <a:schemeClr val="dk2"/>
                          </a:solidFill>
                        </a:rPr>
                        <a:t>CVIC subsequently used in NDVP submission</a:t>
                      </a:r>
                      <a:endParaRPr sz="1300">
                        <a:solidFill>
                          <a:schemeClr val="dk2"/>
                        </a:solidFill>
                      </a:endParaRPr>
                    </a:p>
                  </a:txBody>
                  <a:tcPr marL="121933" marR="121933" marT="60967" marB="60967" anchor="ctr"/>
                </a:tc>
                <a:extLst>
                  <a:ext uri="{0D108BD9-81ED-4DB2-BD59-A6C34878D82A}">
                    <a16:rowId xmlns:a16="http://schemas.microsoft.com/office/drawing/2014/main" val="10002"/>
                  </a:ext>
                </a:extLst>
              </a:tr>
              <a:tr h="678000">
                <a:tc>
                  <a:txBody>
                    <a:bodyPr/>
                    <a:lstStyle/>
                    <a:p>
                      <a:pPr marL="0" marR="0" lvl="0" indent="0" algn="ctr" rtl="0">
                        <a:lnSpc>
                          <a:spcPct val="100000"/>
                        </a:lnSpc>
                        <a:spcBef>
                          <a:spcPts val="0"/>
                        </a:spcBef>
                        <a:spcAft>
                          <a:spcPts val="0"/>
                        </a:spcAft>
                        <a:buNone/>
                      </a:pPr>
                      <a:r>
                        <a:rPr lang="en-US" sz="1300" b="0" u="none" strike="noStrike" cap="none">
                          <a:solidFill>
                            <a:schemeClr val="dk2"/>
                          </a:solidFill>
                        </a:rPr>
                        <a:t>Zambia</a:t>
                      </a:r>
                      <a:r>
                        <a:rPr lang="en-US" sz="1300" b="0">
                          <a:solidFill>
                            <a:schemeClr val="dk2"/>
                          </a:solidFill>
                        </a:rPr>
                        <a:t>/AFRO</a:t>
                      </a:r>
                      <a:endParaRPr sz="1300" b="0">
                        <a:solidFill>
                          <a:schemeClr val="dk2"/>
                        </a:solidFill>
                      </a:endParaRPr>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b="0" i="0" u="none" strike="noStrike" cap="none">
                          <a:solidFill>
                            <a:schemeClr val="dk2"/>
                          </a:solidFill>
                          <a:latin typeface="Calibri"/>
                          <a:ea typeface="Calibri"/>
                          <a:cs typeface="Calibri"/>
                          <a:sym typeface="Calibri"/>
                        </a:rPr>
                        <a:t>ThinkWell</a:t>
                      </a:r>
                      <a:endParaRPr sz="1300" dirty="0"/>
                    </a:p>
                  </a:txBody>
                  <a:tcPr marL="121933" marR="121933" marT="60967" marB="60967" anchor="ctr">
                    <a:lnB w="12700" cap="flat" cmpd="sng" algn="ctr">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200" u="none" strike="noStrike" cap="none" dirty="0">
                          <a:solidFill>
                            <a:schemeClr val="dk2"/>
                          </a:solidFill>
                        </a:rPr>
                        <a:t>Directly with the logistics manager, no costing/financing person involved and none of the partners involved</a:t>
                      </a:r>
                      <a:endParaRPr sz="1300" dirty="0"/>
                    </a:p>
                  </a:txBody>
                  <a:tcPr marL="121933" marR="121933" marT="60967" marB="60967" anchor="ctr">
                    <a:lnB w="12700" cap="flat" cmpd="sng">
                      <a:solidFill>
                        <a:schemeClr val="accent1"/>
                      </a:solidFill>
                      <a:prstDash val="solid"/>
                      <a:round/>
                      <a:headEnd type="none" w="sm" len="sm"/>
                      <a:tailEnd type="none" w="sm" len="sm"/>
                    </a:lnB>
                  </a:tcPr>
                </a:tc>
                <a:tc>
                  <a:txBody>
                    <a:bodyPr/>
                    <a:lstStyle/>
                    <a:p>
                      <a:pPr marL="285750" marR="0" lvl="0" indent="-273050" algn="l" rtl="0">
                        <a:lnSpc>
                          <a:spcPct val="100000"/>
                        </a:lnSpc>
                        <a:spcBef>
                          <a:spcPts val="0"/>
                        </a:spcBef>
                        <a:spcAft>
                          <a:spcPts val="0"/>
                        </a:spcAft>
                        <a:buClr>
                          <a:srgbClr val="000000"/>
                        </a:buClr>
                        <a:buSzPts val="1000"/>
                        <a:buFont typeface="Arial"/>
                        <a:buChar char="•"/>
                      </a:pPr>
                      <a:r>
                        <a:rPr lang="en-US" sz="1300" u="none" strike="noStrike" cap="none">
                          <a:solidFill>
                            <a:schemeClr val="dk2"/>
                          </a:solidFill>
                        </a:rPr>
                        <a:t>Transferring data from v1.0 into v2.0 plus review</a:t>
                      </a:r>
                      <a:endParaRPr sz="1300"/>
                    </a:p>
                    <a:p>
                      <a:pPr marL="285750" marR="0" lvl="0" indent="-273050" algn="l" rtl="0">
                        <a:lnSpc>
                          <a:spcPct val="100000"/>
                        </a:lnSpc>
                        <a:spcBef>
                          <a:spcPts val="0"/>
                        </a:spcBef>
                        <a:spcAft>
                          <a:spcPts val="0"/>
                        </a:spcAft>
                        <a:buClr>
                          <a:srgbClr val="000000"/>
                        </a:buClr>
                        <a:buSzPts val="1000"/>
                        <a:buFont typeface="Arial"/>
                        <a:buChar char="•"/>
                      </a:pPr>
                      <a:r>
                        <a:rPr lang="en-US" sz="1300" u="none" strike="noStrike" cap="none">
                          <a:solidFill>
                            <a:schemeClr val="dk2"/>
                          </a:solidFill>
                        </a:rPr>
                        <a:t>Intro/walkthrough calls to fill in the tabs</a:t>
                      </a:r>
                      <a:endParaRPr sz="1300" u="none" strike="noStrike" cap="none"/>
                    </a:p>
                  </a:txBody>
                  <a:tcPr marL="121933" marR="121933" marT="60967" marB="60967" anchor="ctr"/>
                </a:tc>
                <a:extLst>
                  <a:ext uri="{0D108BD9-81ED-4DB2-BD59-A6C34878D82A}">
                    <a16:rowId xmlns:a16="http://schemas.microsoft.com/office/drawing/2014/main" val="10003"/>
                  </a:ext>
                </a:extLst>
              </a:tr>
              <a:tr h="731533">
                <a:tc>
                  <a:txBody>
                    <a:bodyPr/>
                    <a:lstStyle/>
                    <a:p>
                      <a:pPr marL="0" lvl="0" indent="0" algn="ctr" rtl="0">
                        <a:spcBef>
                          <a:spcPts val="0"/>
                        </a:spcBef>
                        <a:spcAft>
                          <a:spcPts val="0"/>
                        </a:spcAft>
                        <a:buNone/>
                      </a:pPr>
                      <a:r>
                        <a:rPr lang="en-US" sz="1300" b="0">
                          <a:solidFill>
                            <a:schemeClr val="dk2"/>
                          </a:solidFill>
                        </a:rPr>
                        <a:t>Sudan/EMRO</a:t>
                      </a:r>
                      <a:endParaRPr sz="1300" b="0">
                        <a:solidFill>
                          <a:schemeClr val="dk2"/>
                        </a:solidFill>
                      </a:endParaRP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300">
                          <a:solidFill>
                            <a:schemeClr val="dk2"/>
                          </a:solidFill>
                        </a:rPr>
                        <a:t>HSPH/WB</a:t>
                      </a:r>
                      <a:endParaRPr sz="1300">
                        <a:solidFill>
                          <a:schemeClr val="dk2"/>
                        </a:solidFill>
                      </a:endParaRPr>
                    </a:p>
                  </a:txBody>
                  <a:tcPr marL="121933" marR="121933" marT="60967" marB="60967" anchor="ct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1300">
                          <a:solidFill>
                            <a:schemeClr val="dk2"/>
                          </a:solidFill>
                        </a:rPr>
                        <a:t>local consultant</a:t>
                      </a:r>
                      <a:endParaRPr sz="1300">
                        <a:solidFill>
                          <a:schemeClr val="dk2"/>
                        </a:solidFill>
                      </a:endParaRP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285750" lvl="0" indent="-292100" algn="l" rtl="0">
                        <a:spcBef>
                          <a:spcPts val="0"/>
                        </a:spcBef>
                        <a:spcAft>
                          <a:spcPts val="0"/>
                        </a:spcAft>
                        <a:buClr>
                          <a:schemeClr val="dk1"/>
                        </a:buClr>
                        <a:buSzPts val="1000"/>
                        <a:buChar char="•"/>
                      </a:pPr>
                      <a:r>
                        <a:rPr lang="en-US" sz="1300">
                          <a:solidFill>
                            <a:schemeClr val="dk2"/>
                          </a:solidFill>
                        </a:rPr>
                        <a:t>Transferring data from v1.0 into v2.0 plus review</a:t>
                      </a:r>
                      <a:endParaRPr sz="1300">
                        <a:solidFill>
                          <a:schemeClr val="dk2"/>
                        </a:solidFill>
                      </a:endParaRPr>
                    </a:p>
                    <a:p>
                      <a:pPr marL="285750" lvl="0" indent="-292100" algn="l" rtl="0">
                        <a:spcBef>
                          <a:spcPts val="0"/>
                        </a:spcBef>
                        <a:spcAft>
                          <a:spcPts val="0"/>
                        </a:spcAft>
                        <a:buClr>
                          <a:schemeClr val="dk2"/>
                        </a:buClr>
                        <a:buSzPts val="1000"/>
                        <a:buChar char="•"/>
                      </a:pPr>
                      <a:r>
                        <a:rPr lang="en-US" sz="1300">
                          <a:solidFill>
                            <a:schemeClr val="dk2"/>
                          </a:solidFill>
                        </a:rPr>
                        <a:t>Collaboration with local WB consultant,medium effort, ~1-2 meet/week to fill tool together</a:t>
                      </a:r>
                      <a:endParaRPr sz="1300">
                        <a:solidFill>
                          <a:schemeClr val="dk2"/>
                        </a:solidFill>
                      </a:endParaRPr>
                    </a:p>
                  </a:txBody>
                  <a:tcPr marL="121933" marR="121933" marT="60967" marB="60967" anchor="ctr"/>
                </a:tc>
                <a:extLst>
                  <a:ext uri="{0D108BD9-81ED-4DB2-BD59-A6C34878D82A}">
                    <a16:rowId xmlns:a16="http://schemas.microsoft.com/office/drawing/2014/main" val="10004"/>
                  </a:ext>
                </a:extLst>
              </a:tr>
              <a:tr h="325133">
                <a:tc>
                  <a:txBody>
                    <a:bodyPr/>
                    <a:lstStyle/>
                    <a:p>
                      <a:pPr marL="0" lvl="0" indent="0" algn="ctr" rtl="0">
                        <a:spcBef>
                          <a:spcPts val="0"/>
                        </a:spcBef>
                        <a:spcAft>
                          <a:spcPts val="0"/>
                        </a:spcAft>
                        <a:buClr>
                          <a:schemeClr val="dk1"/>
                        </a:buClr>
                        <a:buSzPts val="1100"/>
                        <a:buFont typeface="Arial"/>
                        <a:buNone/>
                      </a:pPr>
                      <a:r>
                        <a:rPr lang="en-US" sz="1300" b="0">
                          <a:solidFill>
                            <a:schemeClr val="dk2"/>
                          </a:solidFill>
                        </a:rPr>
                        <a:t>Cameroon/AFRO</a:t>
                      </a:r>
                      <a:endParaRPr sz="1300" b="0" u="none" strike="noStrike" cap="none">
                        <a:solidFill>
                          <a:schemeClr val="dk2"/>
                        </a:solidFill>
                      </a:endParaRP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dk2"/>
                          </a:solidFill>
                        </a:rPr>
                        <a:t>CHAI</a:t>
                      </a:r>
                      <a:endParaRPr sz="1300">
                        <a:solidFill>
                          <a:schemeClr val="dk2"/>
                        </a:solidFill>
                      </a:endParaRPr>
                    </a:p>
                  </a:txBody>
                  <a:tcPr marL="121933" marR="121933" marT="60967" marB="60967" anchor="ctr">
                    <a:lnT w="12700" cap="flat" cmpd="sng" algn="ctr">
                      <a:solidFill>
                        <a:schemeClr val="accent1"/>
                      </a:solidFill>
                      <a:prstDash val="solid"/>
                      <a:round/>
                      <a:headEnd type="none" w="sm" len="sm"/>
                      <a:tailEnd type="none" w="sm" len="sm"/>
                    </a:lnT>
                    <a:lnB w="12700" cap="flat" cmpd="sng" algn="ctr">
                      <a:solidFill>
                        <a:schemeClr val="accent1"/>
                      </a:solidFill>
                      <a:prstDash val="solid"/>
                      <a:round/>
                      <a:headEnd type="none" w="sm" len="sm"/>
                      <a:tailEnd type="none" w="sm" len="sm"/>
                    </a:lnB>
                  </a:tcPr>
                </a:tc>
                <a:tc>
                  <a:txBody>
                    <a:bodyPr/>
                    <a:lstStyle/>
                    <a:p>
                      <a:pPr marL="0" lvl="0" indent="0" algn="ctr" rtl="0">
                        <a:spcBef>
                          <a:spcPts val="0"/>
                        </a:spcBef>
                        <a:spcAft>
                          <a:spcPts val="0"/>
                        </a:spcAft>
                        <a:buNone/>
                      </a:pPr>
                      <a:r>
                        <a:rPr lang="en-US" sz="1300">
                          <a:solidFill>
                            <a:schemeClr val="dk2"/>
                          </a:solidFill>
                        </a:rPr>
                        <a:t>Directly with MoH</a:t>
                      </a:r>
                      <a:endParaRPr sz="1300">
                        <a:solidFill>
                          <a:schemeClr val="dk2"/>
                        </a:solidFill>
                      </a:endParaRPr>
                    </a:p>
                  </a:txBody>
                  <a:tcPr marL="121933" marR="121933" marT="60967" marB="60967" anchor="ct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285750" lvl="0" indent="-234950" algn="l" rtl="0">
                        <a:spcBef>
                          <a:spcPts val="0"/>
                        </a:spcBef>
                        <a:spcAft>
                          <a:spcPts val="0"/>
                        </a:spcAft>
                        <a:buClr>
                          <a:schemeClr val="dk2"/>
                        </a:buClr>
                        <a:buSzPts val="1000"/>
                        <a:buChar char="•"/>
                      </a:pPr>
                      <a:r>
                        <a:rPr lang="en-US" sz="1300" dirty="0">
                          <a:solidFill>
                            <a:schemeClr val="dk2"/>
                          </a:solidFill>
                        </a:rPr>
                        <a:t>Supporting the use of CVIC</a:t>
                      </a:r>
                      <a:endParaRPr sz="1300" u="none" strike="noStrike" cap="none" dirty="0">
                        <a:solidFill>
                          <a:schemeClr val="dk2"/>
                        </a:solidFill>
                      </a:endParaRPr>
                    </a:p>
                  </a:txBody>
                  <a:tcPr marL="121933" marR="121933" marT="60967" marB="60967" anchor="ctr"/>
                </a:tc>
                <a:extLst>
                  <a:ext uri="{0D108BD9-81ED-4DB2-BD59-A6C34878D82A}">
                    <a16:rowId xmlns:a16="http://schemas.microsoft.com/office/drawing/2014/main" val="10005"/>
                  </a:ext>
                </a:extLst>
              </a:tr>
            </a:tbl>
          </a:graphicData>
        </a:graphic>
      </p:graphicFrame>
      <p:sp>
        <p:nvSpPr>
          <p:cNvPr id="93" name="Google Shape;93;p19"/>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lgn="r">
              <a:buClr>
                <a:srgbClr val="000000"/>
              </a:buClr>
              <a:buSzPts val="1200"/>
            </a:pPr>
            <a:r>
              <a:rPr lang="en-US"/>
              <a:t>|</a:t>
            </a:r>
            <a:fld id="{00000000-1234-1234-1234-123412341234}" type="slidenum">
              <a:rPr lang="en-US" b="0">
                <a:solidFill>
                  <a:srgbClr val="615B5A"/>
                </a:solidFill>
              </a:rPr>
              <a:pPr algn="r">
                <a:buClr>
                  <a:srgbClr val="000000"/>
                </a:buClr>
                <a:buSzPts val="1200"/>
              </a:pPr>
              <a:t>16</a:t>
            </a:fld>
            <a:endParaRPr b="0">
              <a:solidFill>
                <a:srgbClr val="615B5A"/>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0"/>
          <p:cNvSpPr txBox="1">
            <a:spLocks noGrp="1"/>
          </p:cNvSpPr>
          <p:nvPr>
            <p:ph type="sldNum" idx="12"/>
          </p:nvPr>
        </p:nvSpPr>
        <p:spPr>
          <a:xfrm>
            <a:off x="11398211" y="6217623"/>
            <a:ext cx="731600" cy="524800"/>
          </a:xfrm>
          <a:prstGeom prst="rect">
            <a:avLst/>
          </a:prstGeom>
        </p:spPr>
        <p:txBody>
          <a:bodyPr spcFirstLastPara="1" vert="horz" wrap="square" lIns="121900" tIns="121900" rIns="121900" bIns="121900" rtlCol="0" anchor="ctr" anchorCtr="0">
            <a:noAutofit/>
          </a:bodyPr>
          <a:lstStyle/>
          <a:p>
            <a:pPr algn="r">
              <a:buClr>
                <a:srgbClr val="000000"/>
              </a:buClr>
              <a:buSzPts val="1200"/>
            </a:pPr>
            <a:r>
              <a:rPr lang="en-US"/>
              <a:t>|</a:t>
            </a:r>
            <a:fld id="{00000000-1234-1234-1234-123412341234}" type="slidenum">
              <a:rPr lang="en-US" b="0">
                <a:solidFill>
                  <a:srgbClr val="615B5A"/>
                </a:solidFill>
              </a:rPr>
              <a:pPr algn="r">
                <a:buClr>
                  <a:srgbClr val="000000"/>
                </a:buClr>
                <a:buSzPts val="1200"/>
              </a:pPr>
              <a:t>17</a:t>
            </a:fld>
            <a:endParaRPr b="0">
              <a:solidFill>
                <a:srgbClr val="615B5A"/>
              </a:solidFill>
            </a:endParaRPr>
          </a:p>
        </p:txBody>
      </p:sp>
      <p:graphicFrame>
        <p:nvGraphicFramePr>
          <p:cNvPr id="99" name="Google Shape;99;p20"/>
          <p:cNvGraphicFramePr/>
          <p:nvPr>
            <p:extLst>
              <p:ext uri="{D42A27DB-BD31-4B8C-83A1-F6EECF244321}">
                <p14:modId xmlns:p14="http://schemas.microsoft.com/office/powerpoint/2010/main" val="1922220814"/>
              </p:ext>
            </p:extLst>
          </p:nvPr>
        </p:nvGraphicFramePr>
        <p:xfrm>
          <a:off x="62190" y="575463"/>
          <a:ext cx="11934767" cy="3587532"/>
        </p:xfrm>
        <a:graphic>
          <a:graphicData uri="http://schemas.openxmlformats.org/drawingml/2006/table">
            <a:tbl>
              <a:tblPr firstRow="1" firstCol="1" bandRow="1">
                <a:noFill/>
              </a:tblPr>
              <a:tblGrid>
                <a:gridCol w="1596300">
                  <a:extLst>
                    <a:ext uri="{9D8B030D-6E8A-4147-A177-3AD203B41FA5}">
                      <a16:colId xmlns:a16="http://schemas.microsoft.com/office/drawing/2014/main" val="20000"/>
                    </a:ext>
                  </a:extLst>
                </a:gridCol>
                <a:gridCol w="1551800">
                  <a:extLst>
                    <a:ext uri="{9D8B030D-6E8A-4147-A177-3AD203B41FA5}">
                      <a16:colId xmlns:a16="http://schemas.microsoft.com/office/drawing/2014/main" val="20001"/>
                    </a:ext>
                  </a:extLst>
                </a:gridCol>
                <a:gridCol w="3049267">
                  <a:extLst>
                    <a:ext uri="{9D8B030D-6E8A-4147-A177-3AD203B41FA5}">
                      <a16:colId xmlns:a16="http://schemas.microsoft.com/office/drawing/2014/main" val="20002"/>
                    </a:ext>
                  </a:extLst>
                </a:gridCol>
                <a:gridCol w="5737400">
                  <a:extLst>
                    <a:ext uri="{9D8B030D-6E8A-4147-A177-3AD203B41FA5}">
                      <a16:colId xmlns:a16="http://schemas.microsoft.com/office/drawing/2014/main" val="20003"/>
                    </a:ext>
                  </a:extLst>
                </a:gridCol>
              </a:tblGrid>
              <a:tr h="432300">
                <a:tc>
                  <a:txBody>
                    <a:bodyPr/>
                    <a:lstStyle/>
                    <a:p>
                      <a:pPr marL="0" marR="0" lvl="0" indent="0" algn="ctr" rtl="0">
                        <a:lnSpc>
                          <a:spcPct val="100000"/>
                        </a:lnSpc>
                        <a:spcBef>
                          <a:spcPts val="0"/>
                        </a:spcBef>
                        <a:spcAft>
                          <a:spcPts val="0"/>
                        </a:spcAft>
                        <a:buNone/>
                      </a:pPr>
                      <a:r>
                        <a:rPr lang="en-US" sz="1300" u="none" strike="noStrike" cap="none">
                          <a:solidFill>
                            <a:schemeClr val="dk2"/>
                          </a:solidFill>
                          <a:latin typeface="Calibri"/>
                          <a:ea typeface="Calibri"/>
                          <a:cs typeface="Calibri"/>
                          <a:sym typeface="Calibri"/>
                        </a:rPr>
                        <a:t>Country</a:t>
                      </a:r>
                      <a:endParaRPr sz="1300" u="none" strike="noStrike" cap="none">
                        <a:solidFill>
                          <a:schemeClr val="dk2"/>
                        </a:solidFill>
                      </a:endParaRPr>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latin typeface="Calibri"/>
                          <a:ea typeface="Calibri"/>
                          <a:cs typeface="Calibri"/>
                          <a:sym typeface="Calibri"/>
                        </a:rPr>
                        <a:t>Partner</a:t>
                      </a:r>
                      <a:endParaRPr sz="1300"/>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latin typeface="Calibri"/>
                          <a:ea typeface="Calibri"/>
                          <a:cs typeface="Calibri"/>
                          <a:sym typeface="Calibri"/>
                        </a:rPr>
                        <a:t>Focal point</a:t>
                      </a:r>
                      <a:endParaRPr sz="1300"/>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300" u="none" strike="noStrike" cap="none">
                          <a:solidFill>
                            <a:schemeClr val="dk2"/>
                          </a:solidFill>
                        </a:rPr>
                        <a:t>Support provided</a:t>
                      </a:r>
                      <a:endParaRPr sz="1300" u="none" strike="noStrike" cap="none"/>
                    </a:p>
                  </a:txBody>
                  <a:tcPr marL="121933" marR="121933" marT="60967" marB="60967" anchor="ctr">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254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432300">
                <a:tc gridSpan="4">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a:solidFill>
                            <a:schemeClr val="dk2"/>
                          </a:solidFill>
                        </a:rPr>
                        <a:t>Significant support: </a:t>
                      </a:r>
                      <a:r>
                        <a:rPr lang="en-US" sz="1300" b="0" u="none" strike="noStrike" cap="none">
                          <a:solidFill>
                            <a:schemeClr val="dk2"/>
                          </a:solidFill>
                        </a:rPr>
                        <a:t>Numerous calls and discussions</a:t>
                      </a:r>
                      <a:endParaRPr sz="1300" b="0" u="none" strike="noStrike" cap="none">
                        <a:solidFill>
                          <a:schemeClr val="dk2"/>
                        </a:solidFill>
                        <a:latin typeface="Calibri"/>
                        <a:ea typeface="Calibri"/>
                        <a:cs typeface="Calibri"/>
                        <a:sym typeface="Calibri"/>
                      </a:endParaRPr>
                    </a:p>
                  </a:txBody>
                  <a:tcPr marL="121933" marR="121933" marT="60967" marB="60967" anchor="ctr">
                    <a:lnT w="25400" cap="flat" cmpd="sng">
                      <a:solidFill>
                        <a:schemeClr val="accent1"/>
                      </a:solidFill>
                      <a:prstDash val="solid"/>
                      <a:round/>
                      <a:headEnd type="none" w="sm" len="sm"/>
                      <a:tailEnd type="none" w="sm" len="sm"/>
                    </a:lnT>
                    <a:solidFill>
                      <a:srgbClr val="DF930A">
                        <a:alpha val="20000"/>
                      </a:srgbClr>
                    </a:solidFill>
                  </a:tcPr>
                </a:tc>
                <a:tc hMerge="1">
                  <a:txBody>
                    <a:bodyPr/>
                    <a:lstStyle/>
                    <a:p>
                      <a:endParaRPr lang="zh-HK"/>
                    </a:p>
                  </a:txBody>
                  <a:tcPr/>
                </a:tc>
                <a:tc hMerge="1">
                  <a:txBody>
                    <a:bodyPr/>
                    <a:lstStyle/>
                    <a:p>
                      <a:endParaRPr lang="zh-HK"/>
                    </a:p>
                  </a:txBody>
                  <a:tcPr/>
                </a:tc>
                <a:tc hMerge="1">
                  <a:txBody>
                    <a:bodyPr/>
                    <a:lstStyle/>
                    <a:p>
                      <a:endParaRPr lang="zh-HK"/>
                    </a:p>
                  </a:txBody>
                  <a:tcPr/>
                </a:tc>
                <a:extLst>
                  <a:ext uri="{0D108BD9-81ED-4DB2-BD59-A6C34878D82A}">
                    <a16:rowId xmlns:a16="http://schemas.microsoft.com/office/drawing/2014/main" val="10001"/>
                  </a:ext>
                </a:extLst>
              </a:tr>
              <a:tr h="731533">
                <a:tc>
                  <a:txBody>
                    <a:bodyPr/>
                    <a:lstStyle/>
                    <a:p>
                      <a:pPr marL="0" marR="0" lvl="0" indent="0" algn="ctr" rtl="0">
                        <a:lnSpc>
                          <a:spcPct val="100000"/>
                        </a:lnSpc>
                        <a:spcBef>
                          <a:spcPts val="0"/>
                        </a:spcBef>
                        <a:spcAft>
                          <a:spcPts val="0"/>
                        </a:spcAft>
                        <a:buNone/>
                      </a:pPr>
                      <a:r>
                        <a:rPr lang="en-US" sz="1300" b="0" u="none" strike="noStrike" cap="none">
                          <a:solidFill>
                            <a:schemeClr val="dk2"/>
                          </a:solidFill>
                        </a:rPr>
                        <a:t>Eswatini</a:t>
                      </a:r>
                      <a:r>
                        <a:rPr lang="en-US" sz="1300" b="0">
                          <a:solidFill>
                            <a:schemeClr val="dk2"/>
                          </a:solidFill>
                        </a:rPr>
                        <a:t>/AFRO</a:t>
                      </a:r>
                      <a:endParaRPr sz="1300" b="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u="none" strike="noStrike" cap="none">
                          <a:solidFill>
                            <a:schemeClr val="dk2"/>
                          </a:solidFill>
                        </a:rPr>
                        <a:t>ThinkWell</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b="0" u="none" strike="noStrike" cap="none">
                          <a:solidFill>
                            <a:schemeClr val="dk2"/>
                          </a:solidFill>
                          <a:latin typeface="Calibri"/>
                          <a:ea typeface="Calibri"/>
                          <a:cs typeface="Calibri"/>
                          <a:sym typeface="Calibri"/>
                        </a:rPr>
                        <a:t>Group consisted of WHO, CHAI, UNICEF and others</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171450" marR="0" lvl="0" indent="-158750" algn="l" rtl="0">
                        <a:lnSpc>
                          <a:spcPct val="100000"/>
                        </a:lnSpc>
                        <a:spcBef>
                          <a:spcPts val="0"/>
                        </a:spcBef>
                        <a:spcAft>
                          <a:spcPts val="0"/>
                        </a:spcAft>
                        <a:buClr>
                          <a:srgbClr val="000000"/>
                        </a:buClr>
                        <a:buSzPts val="1000"/>
                        <a:buFont typeface="Arial"/>
                        <a:buChar char="•"/>
                      </a:pPr>
                      <a:r>
                        <a:rPr lang="en-US" sz="1300" u="none" strike="noStrike" cap="none" dirty="0">
                          <a:solidFill>
                            <a:schemeClr val="dk2"/>
                          </a:solidFill>
                        </a:rPr>
                        <a:t>Transferring data from v1.0 into v2.0 plus review</a:t>
                      </a:r>
                      <a:endParaRPr sz="1300" u="none" strike="noStrike" cap="none" dirty="0">
                        <a:solidFill>
                          <a:schemeClr val="dk2"/>
                        </a:solidFill>
                        <a:latin typeface="Calibri"/>
                        <a:ea typeface="Calibri"/>
                        <a:cs typeface="Calibri"/>
                        <a:sym typeface="Calibri"/>
                      </a:endParaRPr>
                    </a:p>
                    <a:p>
                      <a:pPr marL="171450" marR="0" lvl="0" indent="-158750" algn="l" rtl="0">
                        <a:lnSpc>
                          <a:spcPct val="100000"/>
                        </a:lnSpc>
                        <a:spcBef>
                          <a:spcPts val="0"/>
                        </a:spcBef>
                        <a:spcAft>
                          <a:spcPts val="0"/>
                        </a:spcAft>
                        <a:buClr>
                          <a:srgbClr val="000000"/>
                        </a:buClr>
                        <a:buSzPts val="1000"/>
                        <a:buFont typeface="Arial"/>
                        <a:buChar char="•"/>
                      </a:pPr>
                      <a:r>
                        <a:rPr lang="en-US" sz="1300" u="none" strike="noStrike" cap="none" dirty="0">
                          <a:solidFill>
                            <a:schemeClr val="dk2"/>
                          </a:solidFill>
                        </a:rPr>
                        <a:t>Required support to better understand how calculations were carried out and resolve queries regarding the outputs</a:t>
                      </a:r>
                      <a:endParaRPr sz="1300" dirty="0"/>
                    </a:p>
                  </a:txBody>
                  <a:tcPr marL="121933" marR="121933" marT="60967" marB="60967" anchor="ctr"/>
                </a:tc>
                <a:extLst>
                  <a:ext uri="{0D108BD9-81ED-4DB2-BD59-A6C34878D82A}">
                    <a16:rowId xmlns:a16="http://schemas.microsoft.com/office/drawing/2014/main" val="10004"/>
                  </a:ext>
                </a:extLst>
              </a:tr>
              <a:tr h="731533">
                <a:tc>
                  <a:txBody>
                    <a:bodyPr/>
                    <a:lstStyle/>
                    <a:p>
                      <a:pPr marL="0" marR="0" lvl="0" indent="0" algn="ctr" rtl="0">
                        <a:lnSpc>
                          <a:spcPct val="100000"/>
                        </a:lnSpc>
                        <a:spcBef>
                          <a:spcPts val="0"/>
                        </a:spcBef>
                        <a:spcAft>
                          <a:spcPts val="0"/>
                        </a:spcAft>
                        <a:buNone/>
                      </a:pPr>
                      <a:r>
                        <a:rPr lang="en-US" sz="1300" b="0" u="none" strike="noStrike" cap="none">
                          <a:solidFill>
                            <a:schemeClr val="dk2"/>
                          </a:solidFill>
                          <a:latin typeface="Calibri"/>
                          <a:ea typeface="Calibri"/>
                          <a:cs typeface="Calibri"/>
                          <a:sym typeface="Calibri"/>
                        </a:rPr>
                        <a:t>Mozambique</a:t>
                      </a:r>
                      <a:r>
                        <a:rPr lang="en-US" sz="1300" b="0">
                          <a:solidFill>
                            <a:schemeClr val="dk2"/>
                          </a:solidFill>
                        </a:rPr>
                        <a:t>/AFRO</a:t>
                      </a:r>
                      <a:endParaRPr sz="1300"/>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a:solidFill>
                            <a:schemeClr val="dk2"/>
                          </a:solidFill>
                        </a:rPr>
                        <a:t>ThinkWell</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rPr>
                        <a:t>Directly with a local consultant</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171450" marR="0" lvl="0" indent="-158750" algn="l" rtl="0">
                        <a:lnSpc>
                          <a:spcPct val="100000"/>
                        </a:lnSpc>
                        <a:spcBef>
                          <a:spcPts val="0"/>
                        </a:spcBef>
                        <a:spcAft>
                          <a:spcPts val="0"/>
                        </a:spcAft>
                        <a:buClr>
                          <a:srgbClr val="000000"/>
                        </a:buClr>
                        <a:buSzPts val="1000"/>
                        <a:buFont typeface="Arial"/>
                        <a:buChar char="•"/>
                      </a:pPr>
                      <a:r>
                        <a:rPr lang="en-US" sz="1300" u="none" strike="noStrike" cap="none">
                          <a:solidFill>
                            <a:schemeClr val="dk2"/>
                          </a:solidFill>
                        </a:rPr>
                        <a:t>Transferring data from v1.0 into v2.0 plus review</a:t>
                      </a:r>
                      <a:endParaRPr sz="1300" u="none" strike="noStrike" cap="none">
                        <a:solidFill>
                          <a:schemeClr val="dk2"/>
                        </a:solidFill>
                        <a:latin typeface="Calibri"/>
                        <a:ea typeface="Calibri"/>
                        <a:cs typeface="Calibri"/>
                        <a:sym typeface="Calibri"/>
                      </a:endParaRPr>
                    </a:p>
                    <a:p>
                      <a:pPr marL="171450" marR="0" lvl="0" indent="-158750" algn="l" rtl="0">
                        <a:lnSpc>
                          <a:spcPct val="100000"/>
                        </a:lnSpc>
                        <a:spcBef>
                          <a:spcPts val="0"/>
                        </a:spcBef>
                        <a:spcAft>
                          <a:spcPts val="0"/>
                        </a:spcAft>
                        <a:buClr>
                          <a:srgbClr val="000000"/>
                        </a:buClr>
                        <a:buSzPts val="1000"/>
                        <a:buFont typeface="Arial"/>
                        <a:buChar char="•"/>
                      </a:pPr>
                      <a:r>
                        <a:rPr lang="en-US" sz="1300" u="none" strike="noStrike" cap="none">
                          <a:solidFill>
                            <a:schemeClr val="dk2"/>
                          </a:solidFill>
                          <a:latin typeface="Calibri"/>
                          <a:ea typeface="Calibri"/>
                          <a:cs typeface="Calibri"/>
                          <a:sym typeface="Calibri"/>
                        </a:rPr>
                        <a:t>Finding workaround as tool originally did not accommodate for strategy (short campaign)</a:t>
                      </a:r>
                      <a:endParaRPr sz="1300" u="none" strike="noStrike" cap="none">
                        <a:solidFill>
                          <a:schemeClr val="dk2"/>
                        </a:solidFill>
                        <a:latin typeface="Calibri"/>
                        <a:ea typeface="Calibri"/>
                        <a:cs typeface="Calibri"/>
                        <a:sym typeface="Calibri"/>
                      </a:endParaRPr>
                    </a:p>
                  </a:txBody>
                  <a:tcPr marL="121933" marR="121933" marT="60967" marB="60967" anchor="ctr"/>
                </a:tc>
                <a:extLst>
                  <a:ext uri="{0D108BD9-81ED-4DB2-BD59-A6C34878D82A}">
                    <a16:rowId xmlns:a16="http://schemas.microsoft.com/office/drawing/2014/main" val="10005"/>
                  </a:ext>
                </a:extLst>
              </a:tr>
              <a:tr h="731533">
                <a:tc>
                  <a:txBody>
                    <a:bodyPr/>
                    <a:lstStyle/>
                    <a:p>
                      <a:pPr marL="0" marR="0" lvl="0" indent="0" algn="ctr" rtl="0">
                        <a:lnSpc>
                          <a:spcPct val="100000"/>
                        </a:lnSpc>
                        <a:spcBef>
                          <a:spcPts val="0"/>
                        </a:spcBef>
                        <a:spcAft>
                          <a:spcPts val="0"/>
                        </a:spcAft>
                        <a:buNone/>
                      </a:pPr>
                      <a:r>
                        <a:rPr lang="en-US" sz="1300" b="0" u="none" strike="noStrike" cap="none">
                          <a:solidFill>
                            <a:schemeClr val="dk2"/>
                          </a:solidFill>
                        </a:rPr>
                        <a:t>South Sudan</a:t>
                      </a:r>
                      <a:r>
                        <a:rPr lang="en-US" sz="1300" b="0">
                          <a:solidFill>
                            <a:schemeClr val="dk2"/>
                          </a:solidFill>
                        </a:rPr>
                        <a:t>/AFRO</a:t>
                      </a:r>
                      <a:endParaRPr sz="1300" b="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400"/>
                        <a:buFont typeface="Arial"/>
                        <a:buNone/>
                      </a:pPr>
                      <a:r>
                        <a:rPr lang="en-US" sz="1300" u="none" strike="noStrike" cap="none">
                          <a:solidFill>
                            <a:schemeClr val="dk2"/>
                          </a:solidFill>
                        </a:rPr>
                        <a:t>ThinkWell</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0" marR="0" lvl="0" indent="0" algn="ctr" rtl="0">
                        <a:lnSpc>
                          <a:spcPct val="100000"/>
                        </a:lnSpc>
                        <a:spcBef>
                          <a:spcPts val="0"/>
                        </a:spcBef>
                        <a:spcAft>
                          <a:spcPts val="0"/>
                        </a:spcAft>
                        <a:buClr>
                          <a:srgbClr val="000000"/>
                        </a:buClr>
                        <a:buSzPts val="1200"/>
                        <a:buFont typeface="Arial"/>
                        <a:buNone/>
                      </a:pPr>
                      <a:r>
                        <a:rPr lang="en-US" sz="1300" u="none" strike="noStrike" cap="none">
                          <a:solidFill>
                            <a:schemeClr val="dk2"/>
                          </a:solidFill>
                          <a:latin typeface="Calibri"/>
                          <a:ea typeface="Calibri"/>
                          <a:cs typeface="Calibri"/>
                          <a:sym typeface="Calibri"/>
                        </a:rPr>
                        <a:t>Group consisted of WHO, UNICEF and other partners</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171450" lvl="0" indent="-158750" algn="l" rtl="0">
                        <a:spcBef>
                          <a:spcPts val="0"/>
                        </a:spcBef>
                        <a:spcAft>
                          <a:spcPts val="0"/>
                        </a:spcAft>
                        <a:buClr>
                          <a:schemeClr val="dk1"/>
                        </a:buClr>
                        <a:buSzPts val="1000"/>
                        <a:buChar char="•"/>
                      </a:pPr>
                      <a:r>
                        <a:rPr lang="en-US" sz="1300">
                          <a:solidFill>
                            <a:schemeClr val="dk2"/>
                          </a:solidFill>
                        </a:rPr>
                        <a:t>Transferring data from v1.0 into v2.0 plus review</a:t>
                      </a:r>
                      <a:endParaRPr sz="1300">
                        <a:solidFill>
                          <a:schemeClr val="dk2"/>
                        </a:solidFill>
                      </a:endParaRPr>
                    </a:p>
                    <a:p>
                      <a:pPr marL="171450" lvl="0" indent="-158750" algn="l" rtl="0">
                        <a:spcBef>
                          <a:spcPts val="0"/>
                        </a:spcBef>
                        <a:spcAft>
                          <a:spcPts val="0"/>
                        </a:spcAft>
                        <a:buClr>
                          <a:schemeClr val="dk2"/>
                        </a:buClr>
                        <a:buSzPts val="1000"/>
                        <a:buChar char="•"/>
                      </a:pPr>
                      <a:r>
                        <a:rPr lang="en-US" sz="1300">
                          <a:solidFill>
                            <a:schemeClr val="dk2"/>
                          </a:solidFill>
                        </a:rPr>
                        <a:t>Protracted troubleshooting due to Excel version issues, multiple versions of the v2.0 prototype tested with the team</a:t>
                      </a:r>
                      <a:endParaRPr sz="1300"/>
                    </a:p>
                  </a:txBody>
                  <a:tcPr marL="121933" marR="121933" marT="60967" marB="60967" anchor="ctr"/>
                </a:tc>
                <a:extLst>
                  <a:ext uri="{0D108BD9-81ED-4DB2-BD59-A6C34878D82A}">
                    <a16:rowId xmlns:a16="http://schemas.microsoft.com/office/drawing/2014/main" val="10006"/>
                  </a:ext>
                </a:extLst>
              </a:tr>
              <a:tr h="528333">
                <a:tc>
                  <a:txBody>
                    <a:bodyPr/>
                    <a:lstStyle/>
                    <a:p>
                      <a:pPr marL="0" marR="0" lvl="0" indent="0" algn="ctr" rtl="0">
                        <a:lnSpc>
                          <a:spcPct val="100000"/>
                        </a:lnSpc>
                        <a:spcBef>
                          <a:spcPts val="0"/>
                        </a:spcBef>
                        <a:spcAft>
                          <a:spcPts val="0"/>
                        </a:spcAft>
                        <a:buNone/>
                      </a:pPr>
                      <a:r>
                        <a:rPr lang="en-US" sz="1300" b="0">
                          <a:solidFill>
                            <a:schemeClr val="dk2"/>
                          </a:solidFill>
                        </a:rPr>
                        <a:t>Togo/AFRO</a:t>
                      </a:r>
                      <a:endParaRPr sz="1300" b="0" u="none" strike="noStrike" cap="none">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a:solidFill>
                            <a:schemeClr val="dk2"/>
                          </a:solidFill>
                        </a:rPr>
                        <a:t>HSPH</a:t>
                      </a:r>
                      <a:endParaRPr sz="1300" u="none" strike="noStrike" cap="none">
                        <a:solidFill>
                          <a:schemeClr val="dk2"/>
                        </a:solidFill>
                      </a:endParaRPr>
                    </a:p>
                  </a:txBody>
                  <a:tcPr marL="121933" marR="121933" marT="60967" marB="60967" anchor="ctr"/>
                </a:tc>
                <a:tc>
                  <a:txBody>
                    <a:bodyPr/>
                    <a:lstStyle/>
                    <a:p>
                      <a:pPr marL="0" marR="0" lvl="0" indent="0" algn="ctr" rtl="0">
                        <a:lnSpc>
                          <a:spcPct val="100000"/>
                        </a:lnSpc>
                        <a:spcBef>
                          <a:spcPts val="0"/>
                        </a:spcBef>
                        <a:spcAft>
                          <a:spcPts val="0"/>
                        </a:spcAft>
                        <a:buNone/>
                      </a:pPr>
                      <a:r>
                        <a:rPr lang="en-US" sz="1300">
                          <a:solidFill>
                            <a:schemeClr val="dk2"/>
                          </a:solidFill>
                        </a:rPr>
                        <a:t>WCO EPI</a:t>
                      </a:r>
                      <a:endParaRPr sz="1300" u="none" strike="noStrike" cap="none">
                        <a:solidFill>
                          <a:schemeClr val="dk2"/>
                        </a:solidFill>
                        <a:latin typeface="Calibri"/>
                        <a:ea typeface="Calibri"/>
                        <a:cs typeface="Calibri"/>
                        <a:sym typeface="Calibri"/>
                      </a:endParaRPr>
                    </a:p>
                  </a:txBody>
                  <a:tcPr marL="121933" marR="121933" marT="60967" marB="60967" anchor="ctr"/>
                </a:tc>
                <a:tc>
                  <a:txBody>
                    <a:bodyPr/>
                    <a:lstStyle/>
                    <a:p>
                      <a:pPr marL="171450" lvl="0" indent="-158750" algn="l" rtl="0">
                        <a:spcBef>
                          <a:spcPts val="0"/>
                        </a:spcBef>
                        <a:spcAft>
                          <a:spcPts val="0"/>
                        </a:spcAft>
                        <a:buClr>
                          <a:schemeClr val="dk1"/>
                        </a:buClr>
                        <a:buSzPts val="1000"/>
                        <a:buChar char="•"/>
                      </a:pPr>
                      <a:r>
                        <a:rPr lang="en-US" sz="1300" dirty="0">
                          <a:solidFill>
                            <a:schemeClr val="dk2"/>
                          </a:solidFill>
                        </a:rPr>
                        <a:t>Transferring data from v1.0 into v2.0 plus review</a:t>
                      </a:r>
                      <a:endParaRPr sz="1300" dirty="0">
                        <a:solidFill>
                          <a:schemeClr val="dk2"/>
                        </a:solidFill>
                      </a:endParaRPr>
                    </a:p>
                    <a:p>
                      <a:pPr marL="171450" lvl="0" indent="-158750" algn="l" rtl="0">
                        <a:spcBef>
                          <a:spcPts val="0"/>
                        </a:spcBef>
                        <a:spcAft>
                          <a:spcPts val="0"/>
                        </a:spcAft>
                        <a:buClr>
                          <a:schemeClr val="dk2"/>
                        </a:buClr>
                        <a:buSzPts val="1000"/>
                        <a:buChar char="•"/>
                      </a:pPr>
                      <a:r>
                        <a:rPr lang="en-US" sz="1300" dirty="0">
                          <a:solidFill>
                            <a:schemeClr val="dk2"/>
                          </a:solidFill>
                        </a:rPr>
                        <a:t>Intro/walkthrough calls to fill in the tabs</a:t>
                      </a:r>
                      <a:endParaRPr sz="1300" dirty="0">
                        <a:solidFill>
                          <a:schemeClr val="dk2"/>
                        </a:solidFill>
                      </a:endParaRPr>
                    </a:p>
                  </a:txBody>
                  <a:tcPr marL="121933" marR="121933" marT="60967" marB="60967" anchor="ctr"/>
                </a:tc>
                <a:extLst>
                  <a:ext uri="{0D108BD9-81ED-4DB2-BD59-A6C34878D82A}">
                    <a16:rowId xmlns:a16="http://schemas.microsoft.com/office/drawing/2014/main" val="10007"/>
                  </a:ext>
                </a:extLst>
              </a:tr>
            </a:tbl>
          </a:graphicData>
        </a:graphic>
      </p:graphicFrame>
      <p:sp>
        <p:nvSpPr>
          <p:cNvPr id="100" name="Google Shape;100;p20"/>
          <p:cNvSpPr txBox="1">
            <a:spLocks noGrp="1"/>
          </p:cNvSpPr>
          <p:nvPr>
            <p:ph type="ctrTitle" idx="4294967295"/>
          </p:nvPr>
        </p:nvSpPr>
        <p:spPr>
          <a:xfrm flipH="1">
            <a:off x="2503601" y="0"/>
            <a:ext cx="7184800" cy="575600"/>
          </a:xfrm>
          <a:prstGeom prst="rect">
            <a:avLst/>
          </a:prstGeom>
          <a:noFill/>
          <a:ln>
            <a:noFill/>
          </a:ln>
        </p:spPr>
        <p:txBody>
          <a:bodyPr spcFirstLastPara="1" vert="horz" wrap="square" lIns="121900" tIns="60933" rIns="121900" bIns="60933" rtlCol="0" anchor="ctr" anchorCtr="0">
            <a:normAutofit/>
          </a:bodyPr>
          <a:lstStyle/>
          <a:p>
            <a:pPr algn="ctr">
              <a:lnSpc>
                <a:spcPct val="100000"/>
              </a:lnSpc>
              <a:spcBef>
                <a:spcPts val="0"/>
              </a:spcBef>
            </a:pPr>
            <a:r>
              <a:rPr lang="en-US" sz="2667" b="1">
                <a:solidFill>
                  <a:srgbClr val="615B5A"/>
                </a:solidFill>
                <a:latin typeface="Calibri"/>
                <a:ea typeface="Calibri"/>
                <a:cs typeface="Calibri"/>
                <a:sym typeface="Calibri"/>
              </a:rPr>
              <a:t>Overview of TA provided for CVIC tool (cont.)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3"/>
          <p:cNvSpPr txBox="1">
            <a:spLocks noGrp="1"/>
          </p:cNvSpPr>
          <p:nvPr>
            <p:ph type="ctrTitle"/>
          </p:nvPr>
        </p:nvSpPr>
        <p:spPr>
          <a:xfrm>
            <a:off x="483709" y="226847"/>
            <a:ext cx="10794000" cy="770400"/>
          </a:xfrm>
          <a:prstGeom prst="rect">
            <a:avLst/>
          </a:prstGeom>
          <a:noFill/>
          <a:ln>
            <a:noFill/>
          </a:ln>
        </p:spPr>
        <p:txBody>
          <a:bodyPr spcFirstLastPara="1" vert="horz" wrap="square" lIns="121900" tIns="121900" rIns="121900" bIns="121900" rtlCol="0" anchor="b" anchorCtr="0">
            <a:noAutofit/>
          </a:bodyPr>
          <a:lstStyle/>
          <a:p>
            <a:pPr algn="ctr"/>
            <a:r>
              <a:rPr lang="en-US" sz="3200" dirty="0"/>
              <a:t>Concluding remarks</a:t>
            </a:r>
            <a:endParaRPr sz="3200" dirty="0"/>
          </a:p>
        </p:txBody>
      </p:sp>
      <p:sp>
        <p:nvSpPr>
          <p:cNvPr id="120" name="Google Shape;120;p23"/>
          <p:cNvSpPr txBox="1">
            <a:spLocks noGrp="1"/>
          </p:cNvSpPr>
          <p:nvPr>
            <p:ph type="subTitle" idx="4294967295"/>
          </p:nvPr>
        </p:nvSpPr>
        <p:spPr>
          <a:xfrm>
            <a:off x="248900" y="1013847"/>
            <a:ext cx="11149311" cy="5728576"/>
          </a:xfrm>
          <a:prstGeom prst="rect">
            <a:avLst/>
          </a:prstGeom>
          <a:noFill/>
          <a:ln>
            <a:noFill/>
          </a:ln>
        </p:spPr>
        <p:txBody>
          <a:bodyPr spcFirstLastPara="1" vert="horz" wrap="square" lIns="121900" tIns="121900" rIns="121900" bIns="121900" rtlCol="0" anchor="t" anchorCtr="0">
            <a:noAutofit/>
          </a:bodyPr>
          <a:lstStyle/>
          <a:p>
            <a:pPr marL="609585" indent="-419090">
              <a:lnSpc>
                <a:spcPct val="100000"/>
              </a:lnSpc>
              <a:spcBef>
                <a:spcPts val="800"/>
              </a:spcBef>
              <a:buSzPts val="1350"/>
              <a:buFont typeface="Calibri"/>
              <a:buChar char="•"/>
            </a:pPr>
            <a:r>
              <a:rPr lang="en-US" sz="2000" dirty="0">
                <a:latin typeface="Calibri"/>
                <a:ea typeface="Calibri"/>
                <a:cs typeface="Calibri"/>
                <a:sym typeface="Calibri"/>
              </a:rPr>
              <a:t>CVIC tool is an overarching </a:t>
            </a:r>
            <a:r>
              <a:rPr lang="en-US" sz="2000" b="1" dirty="0">
                <a:latin typeface="Calibri"/>
                <a:ea typeface="Calibri"/>
                <a:cs typeface="Calibri"/>
                <a:sym typeface="Calibri"/>
              </a:rPr>
              <a:t>strategic planning and costing exercise to optimize and ensure the feasibility of vaccine deployment plans</a:t>
            </a:r>
            <a:r>
              <a:rPr lang="en-US" sz="2000" dirty="0">
                <a:latin typeface="Calibri"/>
                <a:ea typeface="Calibri"/>
                <a:cs typeface="Calibri"/>
                <a:sym typeface="Calibri"/>
              </a:rPr>
              <a:t>, an alternative to existing broad or high-level costing/budgeting approaches</a:t>
            </a:r>
            <a:endParaRPr sz="2000" dirty="0">
              <a:latin typeface="Calibri"/>
              <a:ea typeface="Calibri"/>
              <a:cs typeface="Calibri"/>
              <a:sym typeface="Calibri"/>
            </a:endParaRPr>
          </a:p>
          <a:p>
            <a:pPr marL="609585" indent="-419090">
              <a:lnSpc>
                <a:spcPct val="100000"/>
              </a:lnSpc>
              <a:spcBef>
                <a:spcPts val="800"/>
              </a:spcBef>
              <a:buSzPts val="1350"/>
              <a:buFont typeface="Calibri"/>
              <a:buChar char="•"/>
            </a:pPr>
            <a:endParaRPr lang="en-US" sz="2000" dirty="0">
              <a:latin typeface="Calibri"/>
              <a:ea typeface="Calibri"/>
              <a:cs typeface="Calibri"/>
              <a:sym typeface="Calibri"/>
            </a:endParaRPr>
          </a:p>
          <a:p>
            <a:pPr marL="609585" indent="-419090">
              <a:lnSpc>
                <a:spcPct val="100000"/>
              </a:lnSpc>
              <a:spcBef>
                <a:spcPts val="800"/>
              </a:spcBef>
              <a:buSzPts val="1350"/>
              <a:buFont typeface="Calibri"/>
              <a:buChar char="•"/>
            </a:pPr>
            <a:r>
              <a:rPr lang="en-US" sz="2000" dirty="0">
                <a:latin typeface="Calibri"/>
                <a:ea typeface="Calibri"/>
                <a:cs typeface="Calibri"/>
                <a:sym typeface="Calibri"/>
              </a:rPr>
              <a:t>Support for costing exercises </a:t>
            </a:r>
            <a:r>
              <a:rPr lang="en-US" sz="2000" b="1" dirty="0">
                <a:latin typeface="Calibri"/>
                <a:ea typeface="Calibri"/>
                <a:cs typeface="Calibri"/>
                <a:sym typeface="Calibri"/>
              </a:rPr>
              <a:t>go beyond support for usage of the CVIC tool per se</a:t>
            </a:r>
            <a:r>
              <a:rPr lang="en-US" sz="2000" dirty="0">
                <a:latin typeface="Calibri"/>
                <a:ea typeface="Calibri"/>
                <a:cs typeface="Calibri"/>
                <a:sym typeface="Calibri"/>
              </a:rPr>
              <a:t> - including vaccination financing, human resource planning, vaccination delivery strategies, etc.</a:t>
            </a:r>
            <a:endParaRPr sz="2000" dirty="0">
              <a:latin typeface="Calibri"/>
              <a:ea typeface="Calibri"/>
              <a:cs typeface="Calibri"/>
              <a:sym typeface="Calibri"/>
            </a:endParaRPr>
          </a:p>
          <a:p>
            <a:pPr marL="609585" indent="-419090">
              <a:lnSpc>
                <a:spcPct val="100000"/>
              </a:lnSpc>
              <a:spcBef>
                <a:spcPts val="800"/>
              </a:spcBef>
              <a:buSzPts val="1350"/>
              <a:buFont typeface="Calibri"/>
              <a:buChar char="•"/>
            </a:pPr>
            <a:endParaRPr lang="en-US" sz="2000" dirty="0">
              <a:latin typeface="Calibri"/>
              <a:ea typeface="Calibri"/>
              <a:cs typeface="Calibri"/>
              <a:sym typeface="Calibri"/>
            </a:endParaRPr>
          </a:p>
          <a:p>
            <a:pPr marL="609585" indent="-419090">
              <a:lnSpc>
                <a:spcPct val="100000"/>
              </a:lnSpc>
              <a:spcBef>
                <a:spcPts val="800"/>
              </a:spcBef>
              <a:buSzPts val="1350"/>
              <a:buFont typeface="Calibri"/>
              <a:buChar char="•"/>
            </a:pPr>
            <a:r>
              <a:rPr lang="en-US" sz="2000" dirty="0">
                <a:latin typeface="Calibri"/>
                <a:ea typeface="Calibri"/>
                <a:cs typeface="Calibri"/>
                <a:sym typeface="Calibri"/>
              </a:rPr>
              <a:t>Ensure that strategic planning and </a:t>
            </a:r>
            <a:r>
              <a:rPr lang="en-US" sz="2000" b="1" dirty="0">
                <a:latin typeface="Calibri"/>
                <a:ea typeface="Calibri"/>
                <a:cs typeface="Calibri"/>
                <a:sym typeface="Calibri"/>
              </a:rPr>
              <a:t>credible costing </a:t>
            </a:r>
            <a:r>
              <a:rPr lang="en-US" sz="2000" dirty="0">
                <a:latin typeface="Calibri"/>
                <a:ea typeface="Calibri"/>
                <a:cs typeface="Calibri"/>
                <a:sym typeface="Calibri"/>
              </a:rPr>
              <a:t>is a </a:t>
            </a:r>
            <a:r>
              <a:rPr lang="en-US" sz="2000" b="1" dirty="0">
                <a:latin typeface="Calibri"/>
                <a:ea typeface="Calibri"/>
                <a:cs typeface="Calibri"/>
                <a:sym typeface="Calibri"/>
              </a:rPr>
              <a:t>requirement </a:t>
            </a:r>
            <a:r>
              <a:rPr lang="en-US" sz="2000" dirty="0">
                <a:latin typeface="Calibri"/>
                <a:ea typeface="Calibri"/>
                <a:cs typeface="Calibri"/>
                <a:sym typeface="Calibri"/>
              </a:rPr>
              <a:t>for receiving subsequent, large shipments of doses to scale-up of vaccinations - to ensure that adequate resources are available for service delivery without impacting essential health services</a:t>
            </a:r>
            <a:endParaRPr sz="2000" dirty="0">
              <a:latin typeface="Calibri"/>
              <a:ea typeface="Calibri"/>
              <a:cs typeface="Calibri"/>
              <a:sym typeface="Calibri"/>
            </a:endParaRPr>
          </a:p>
          <a:p>
            <a:pPr marL="121917" indent="0">
              <a:lnSpc>
                <a:spcPct val="100000"/>
              </a:lnSpc>
              <a:spcBef>
                <a:spcPts val="800"/>
              </a:spcBef>
              <a:buClr>
                <a:srgbClr val="615B5A"/>
              </a:buClr>
              <a:buSzPts val="1500"/>
              <a:buNone/>
            </a:pPr>
            <a:endParaRPr sz="1600" dirty="0">
              <a:solidFill>
                <a:srgbClr val="615B5A"/>
              </a:solidFill>
              <a:latin typeface="Calibri"/>
              <a:ea typeface="Calibri"/>
              <a:cs typeface="Calibri"/>
              <a:sym typeface="Calibri"/>
            </a:endParaRPr>
          </a:p>
          <a:p>
            <a:pPr marL="0" indent="0" algn="ctr">
              <a:lnSpc>
                <a:spcPct val="100000"/>
              </a:lnSpc>
              <a:spcBef>
                <a:spcPts val="800"/>
              </a:spcBef>
              <a:spcAft>
                <a:spcPts val="2133"/>
              </a:spcAft>
              <a:buClr>
                <a:srgbClr val="615B5A"/>
              </a:buClr>
              <a:buSzPts val="1500"/>
              <a:buNone/>
            </a:pPr>
            <a:endParaRPr sz="1600" dirty="0">
              <a:solidFill>
                <a:srgbClr val="615B5A"/>
              </a:solidFill>
              <a:latin typeface="Calibri"/>
              <a:ea typeface="Calibri"/>
              <a:cs typeface="Calibri"/>
              <a:sym typeface="Calibri"/>
            </a:endParaRPr>
          </a:p>
        </p:txBody>
      </p:sp>
      <p:sp>
        <p:nvSpPr>
          <p:cNvPr id="121" name="Google Shape;121;p23"/>
          <p:cNvSpPr txBox="1">
            <a:spLocks noGrp="1"/>
          </p:cNvSpPr>
          <p:nvPr>
            <p:ph type="sldNum" idx="12"/>
          </p:nvPr>
        </p:nvSpPr>
        <p:spPr>
          <a:xfrm>
            <a:off x="11398211" y="6217623"/>
            <a:ext cx="731600" cy="524800"/>
          </a:xfrm>
          <a:prstGeom prst="rect">
            <a:avLst/>
          </a:prstGeom>
          <a:noFill/>
          <a:ln>
            <a:noFill/>
          </a:ln>
        </p:spPr>
        <p:txBody>
          <a:bodyPr spcFirstLastPara="1" vert="horz" wrap="square" lIns="121900" tIns="121900" rIns="121900" bIns="121900" rtlCol="0" anchor="ctr" anchorCtr="0">
            <a:noAutofit/>
          </a:bodyPr>
          <a:lstStyle/>
          <a:p>
            <a:pPr>
              <a:buClr>
                <a:srgbClr val="000000"/>
              </a:buClr>
            </a:pPr>
            <a:r>
              <a:rPr lang="en-US"/>
              <a:t>|</a:t>
            </a:r>
            <a:fld id="{00000000-1234-1234-1234-123412341234}" type="slidenum">
              <a:rPr lang="en-US" b="0">
                <a:solidFill>
                  <a:srgbClr val="615B5A"/>
                </a:solidFill>
              </a:rPr>
              <a:pPr>
                <a:buClr>
                  <a:srgbClr val="000000"/>
                </a:buClr>
              </a:pPr>
              <a:t>18</a:t>
            </a:fld>
            <a:endParaRPr b="0">
              <a:solidFill>
                <a:srgbClr val="615B5A"/>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2DEA3-66E8-4F16-A5FD-AC0258676F50}"/>
              </a:ext>
            </a:extLst>
          </p:cNvPr>
          <p:cNvSpPr>
            <a:spLocks noGrp="1"/>
          </p:cNvSpPr>
          <p:nvPr>
            <p:ph type="title"/>
          </p:nvPr>
        </p:nvSpPr>
        <p:spPr>
          <a:xfrm>
            <a:off x="838200" y="365126"/>
            <a:ext cx="10515600" cy="980184"/>
          </a:xfrm>
        </p:spPr>
        <p:txBody>
          <a:bodyPr/>
          <a:lstStyle/>
          <a:p>
            <a:r>
              <a:rPr lang="en-US" altLang="zh-HK" b="1" dirty="0">
                <a:solidFill>
                  <a:srgbClr val="008DC9"/>
                </a:solidFill>
              </a:rPr>
              <a:t>Technical support available</a:t>
            </a:r>
            <a:endParaRPr lang="zh-HK" altLang="en-US" b="1" dirty="0">
              <a:solidFill>
                <a:srgbClr val="008DC9"/>
              </a:solidFill>
            </a:endParaRPr>
          </a:p>
        </p:txBody>
      </p:sp>
      <p:sp>
        <p:nvSpPr>
          <p:cNvPr id="3" name="Content Placeholder 2">
            <a:extLst>
              <a:ext uri="{FF2B5EF4-FFF2-40B4-BE49-F238E27FC236}">
                <a16:creationId xmlns:a16="http://schemas.microsoft.com/office/drawing/2014/main" id="{27194352-FB06-44C6-B4AC-0E48922469A0}"/>
              </a:ext>
            </a:extLst>
          </p:cNvPr>
          <p:cNvSpPr>
            <a:spLocks noGrp="1"/>
          </p:cNvSpPr>
          <p:nvPr>
            <p:ph idx="1"/>
          </p:nvPr>
        </p:nvSpPr>
        <p:spPr>
          <a:xfrm>
            <a:off x="91884" y="1453749"/>
            <a:ext cx="6004116" cy="5404251"/>
          </a:xfrm>
        </p:spPr>
        <p:txBody>
          <a:bodyPr>
            <a:noAutofit/>
          </a:bodyPr>
          <a:lstStyle/>
          <a:p>
            <a:pPr marL="0" indent="0">
              <a:buNone/>
            </a:pPr>
            <a:r>
              <a:rPr lang="en-US" altLang="zh-HK" sz="2000" b="1" dirty="0"/>
              <a:t>HQ</a:t>
            </a:r>
            <a:r>
              <a:rPr lang="en-US" altLang="zh-HK" sz="2000" dirty="0"/>
              <a:t>: </a:t>
            </a:r>
            <a:r>
              <a:rPr lang="en-US" altLang="zh-HK" sz="2000" dirty="0">
                <a:hlinkClick r:id="rId2"/>
              </a:rPr>
              <a:t>CVICosting@who.int</a:t>
            </a:r>
            <a:endParaRPr lang="en-US" altLang="zh-HK" sz="2000" dirty="0"/>
          </a:p>
          <a:p>
            <a:pPr marL="0" indent="0">
              <a:buNone/>
            </a:pPr>
            <a:endParaRPr lang="en-US" altLang="zh-HK" sz="2000" dirty="0"/>
          </a:p>
          <a:p>
            <a:pPr marL="0" indent="0">
              <a:buNone/>
            </a:pPr>
            <a:r>
              <a:rPr lang="en-US" altLang="zh-HK" sz="2000" b="1" dirty="0"/>
              <a:t>AFRO</a:t>
            </a:r>
          </a:p>
          <a:p>
            <a:r>
              <a:rPr lang="en-US" altLang="zh-HK" sz="2000" dirty="0"/>
              <a:t>Dr PETU, Amos (</a:t>
            </a:r>
            <a:r>
              <a:rPr lang="en-US" altLang="zh-HK" sz="2000" u="sng" dirty="0">
                <a:hlinkClick r:id="rId3"/>
              </a:rPr>
              <a:t>petua@who.int</a:t>
            </a:r>
            <a:r>
              <a:rPr lang="en-US" altLang="zh-HK" sz="2000" dirty="0"/>
              <a:t>)</a:t>
            </a:r>
          </a:p>
          <a:p>
            <a:r>
              <a:rPr lang="en-US" altLang="zh-HK" sz="2000" dirty="0" err="1"/>
              <a:t>Mr</a:t>
            </a:r>
            <a:r>
              <a:rPr lang="en-US" altLang="zh-HK" sz="2000" dirty="0"/>
              <a:t> SATOULOU-MALEYO, Alexis (</a:t>
            </a:r>
            <a:r>
              <a:rPr lang="en-US" altLang="zh-HK" sz="2000" u="sng" dirty="0">
                <a:hlinkClick r:id="rId4"/>
              </a:rPr>
              <a:t>satouloua@who.int</a:t>
            </a:r>
            <a:r>
              <a:rPr lang="en-US" altLang="zh-HK" sz="2000" dirty="0"/>
              <a:t>)</a:t>
            </a:r>
          </a:p>
          <a:p>
            <a:pPr marL="0" indent="0">
              <a:buNone/>
            </a:pPr>
            <a:endParaRPr lang="en-US" altLang="zh-HK" sz="2000" b="1" dirty="0"/>
          </a:p>
          <a:p>
            <a:pPr marL="0" indent="0">
              <a:buNone/>
            </a:pPr>
            <a:r>
              <a:rPr lang="en-US" altLang="zh-HK" sz="2000" b="1" dirty="0"/>
              <a:t>EMRO</a:t>
            </a:r>
          </a:p>
          <a:p>
            <a:r>
              <a:rPr lang="en-US" altLang="zh-HK" sz="2000" dirty="0"/>
              <a:t>Dr ELFAKKI, </a:t>
            </a:r>
            <a:r>
              <a:rPr lang="en-US" altLang="zh-HK" sz="2000" dirty="0" err="1"/>
              <a:t>Eltayeb</a:t>
            </a:r>
            <a:r>
              <a:rPr lang="en-US" altLang="zh-HK" sz="2000" dirty="0"/>
              <a:t> (</a:t>
            </a:r>
            <a:r>
              <a:rPr lang="en-US" altLang="zh-HK" sz="2000" u="sng" dirty="0">
                <a:hlinkClick r:id="rId5"/>
              </a:rPr>
              <a:t>eltayebel@who.int</a:t>
            </a:r>
            <a:r>
              <a:rPr lang="en-US" altLang="zh-HK" sz="2000" dirty="0"/>
              <a:t>)</a:t>
            </a:r>
          </a:p>
          <a:p>
            <a:r>
              <a:rPr lang="en-US" altLang="zh-HK" sz="2000" dirty="0"/>
              <a:t>Dr HASAN, </a:t>
            </a:r>
            <a:r>
              <a:rPr lang="en-US" altLang="zh-HK" sz="2000" dirty="0" err="1"/>
              <a:t>Quamrul</a:t>
            </a:r>
            <a:r>
              <a:rPr lang="en-US" altLang="zh-HK" sz="2000" dirty="0"/>
              <a:t> (</a:t>
            </a:r>
            <a:r>
              <a:rPr lang="en-US" altLang="zh-HK" sz="2000" u="sng" dirty="0">
                <a:hlinkClick r:id="rId6"/>
              </a:rPr>
              <a:t>hasanq@who.int</a:t>
            </a:r>
            <a:r>
              <a:rPr lang="en-US" altLang="zh-HK" sz="2000" dirty="0"/>
              <a:t>)</a:t>
            </a:r>
          </a:p>
          <a:p>
            <a:pPr marL="0" indent="0">
              <a:buNone/>
            </a:pPr>
            <a:endParaRPr lang="en-US" altLang="zh-HK" sz="2000" b="1" dirty="0"/>
          </a:p>
        </p:txBody>
      </p:sp>
      <p:pic>
        <p:nvPicPr>
          <p:cNvPr id="5" name="Imagen 6">
            <a:extLst>
              <a:ext uri="{FF2B5EF4-FFF2-40B4-BE49-F238E27FC236}">
                <a16:creationId xmlns:a16="http://schemas.microsoft.com/office/drawing/2014/main" id="{A7EEE9D5-741D-4559-8EF0-0582002113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8" name="Slide Number Placeholder 7">
            <a:extLst>
              <a:ext uri="{FF2B5EF4-FFF2-40B4-BE49-F238E27FC236}">
                <a16:creationId xmlns:a16="http://schemas.microsoft.com/office/drawing/2014/main" id="{3B4CD2FA-7A96-433A-8BF0-FC07C1C329A9}"/>
              </a:ext>
            </a:extLst>
          </p:cNvPr>
          <p:cNvSpPr>
            <a:spLocks noGrp="1"/>
          </p:cNvSpPr>
          <p:nvPr>
            <p:ph type="sldNum" sz="quarter" idx="12"/>
          </p:nvPr>
        </p:nvSpPr>
        <p:spPr/>
        <p:txBody>
          <a:bodyPr/>
          <a:lstStyle/>
          <a:p>
            <a:pPr algn="l"/>
            <a:fld id="{DEF263F1-5800-49A6-9619-50FE9C311631}" type="slidenum">
              <a:rPr lang="zh-HK" altLang="en-US" smtClean="0"/>
              <a:pPr algn="l"/>
              <a:t>19</a:t>
            </a:fld>
            <a:endParaRPr lang="zh-HK" altLang="en-US"/>
          </a:p>
        </p:txBody>
      </p:sp>
      <p:sp>
        <p:nvSpPr>
          <p:cNvPr id="9" name="TextBox 8">
            <a:extLst>
              <a:ext uri="{FF2B5EF4-FFF2-40B4-BE49-F238E27FC236}">
                <a16:creationId xmlns:a16="http://schemas.microsoft.com/office/drawing/2014/main" id="{6D4CC78E-5F6B-46C9-91E9-89F4E7F2BA2C}"/>
              </a:ext>
            </a:extLst>
          </p:cNvPr>
          <p:cNvSpPr txBox="1"/>
          <p:nvPr/>
        </p:nvSpPr>
        <p:spPr>
          <a:xfrm>
            <a:off x="7198681" y="1430977"/>
            <a:ext cx="4724146" cy="2246769"/>
          </a:xfrm>
          <a:prstGeom prst="rect">
            <a:avLst/>
          </a:prstGeom>
          <a:noFill/>
        </p:spPr>
        <p:txBody>
          <a:bodyPr wrap="square" rtlCol="0">
            <a:spAutoFit/>
          </a:bodyPr>
          <a:lstStyle/>
          <a:p>
            <a:r>
              <a:rPr lang="en-US" sz="2000" b="1" dirty="0"/>
              <a:t>Core team: </a:t>
            </a:r>
          </a:p>
          <a:p>
            <a:pPr marL="342900" indent="-342900">
              <a:buFontTx/>
              <a:buChar char="-"/>
            </a:pPr>
            <a:r>
              <a:rPr lang="en-US" sz="2000" dirty="0"/>
              <a:t>WHO-HQ and ROs</a:t>
            </a:r>
          </a:p>
          <a:p>
            <a:pPr marL="342900" indent="-342900">
              <a:buFontTx/>
              <a:buChar char="-"/>
            </a:pPr>
            <a:r>
              <a:rPr lang="en-US" sz="2000" dirty="0"/>
              <a:t>UNICEF</a:t>
            </a:r>
          </a:p>
          <a:p>
            <a:pPr marL="342900" indent="-342900">
              <a:buFontTx/>
              <a:buChar char="-"/>
            </a:pPr>
            <a:r>
              <a:rPr lang="en-US" sz="2000" dirty="0"/>
              <a:t>Word Bank</a:t>
            </a:r>
          </a:p>
          <a:p>
            <a:pPr marL="342900" indent="-342900">
              <a:buFontTx/>
              <a:buChar char="-"/>
            </a:pPr>
            <a:r>
              <a:rPr lang="en-US" sz="2000" dirty="0"/>
              <a:t>Bill &amp; Melinda Gates Foundation</a:t>
            </a:r>
          </a:p>
          <a:p>
            <a:pPr marL="342900" indent="-342900">
              <a:buFontTx/>
              <a:buChar char="-"/>
            </a:pPr>
            <a:r>
              <a:rPr lang="en-US" sz="2000" dirty="0" err="1"/>
              <a:t>ThinkWell</a:t>
            </a:r>
            <a:endParaRPr lang="en-US" sz="2000" dirty="0"/>
          </a:p>
          <a:p>
            <a:pPr marL="342900" indent="-342900">
              <a:buFontTx/>
              <a:buChar char="-"/>
            </a:pPr>
            <a:r>
              <a:rPr lang="en-US" sz="2000" dirty="0"/>
              <a:t>Harvard School of Public Health</a:t>
            </a:r>
          </a:p>
        </p:txBody>
      </p:sp>
    </p:spTree>
    <p:extLst>
      <p:ext uri="{BB962C8B-B14F-4D97-AF65-F5344CB8AC3E}">
        <p14:creationId xmlns:p14="http://schemas.microsoft.com/office/powerpoint/2010/main" val="3359647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7783-3D63-49D1-9141-C65045C2EEA0}"/>
              </a:ext>
            </a:extLst>
          </p:cNvPr>
          <p:cNvSpPr>
            <a:spLocks noGrp="1"/>
          </p:cNvSpPr>
          <p:nvPr>
            <p:ph type="title"/>
          </p:nvPr>
        </p:nvSpPr>
        <p:spPr>
          <a:xfrm>
            <a:off x="374469" y="365125"/>
            <a:ext cx="11521440" cy="1325563"/>
          </a:xfrm>
        </p:spPr>
        <p:txBody>
          <a:bodyPr>
            <a:normAutofit/>
          </a:bodyPr>
          <a:lstStyle/>
          <a:p>
            <a:r>
              <a:rPr lang="en-US" sz="3600" b="1" dirty="0">
                <a:solidFill>
                  <a:srgbClr val="008DC9"/>
                </a:solidFill>
              </a:rPr>
              <a:t>Daily COVID-19 vaccine doses administered (9 April 2021)</a:t>
            </a:r>
          </a:p>
        </p:txBody>
      </p:sp>
      <p:pic>
        <p:nvPicPr>
          <p:cNvPr id="6" name="Imagen 6">
            <a:extLst>
              <a:ext uri="{FF2B5EF4-FFF2-40B4-BE49-F238E27FC236}">
                <a16:creationId xmlns:a16="http://schemas.microsoft.com/office/drawing/2014/main" id="{5AF2B140-DE70-43A7-94F2-0C75CFC7EFC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4" name="Slide Number Placeholder 3">
            <a:extLst>
              <a:ext uri="{FF2B5EF4-FFF2-40B4-BE49-F238E27FC236}">
                <a16:creationId xmlns:a16="http://schemas.microsoft.com/office/drawing/2014/main" id="{F6132373-7BC6-485A-9C3E-22C86EFE81A4}"/>
              </a:ext>
            </a:extLst>
          </p:cNvPr>
          <p:cNvSpPr>
            <a:spLocks noGrp="1"/>
          </p:cNvSpPr>
          <p:nvPr>
            <p:ph type="sldNum" sz="quarter" idx="12"/>
          </p:nvPr>
        </p:nvSpPr>
        <p:spPr/>
        <p:txBody>
          <a:bodyPr/>
          <a:lstStyle/>
          <a:p>
            <a:pPr algn="l"/>
            <a:fld id="{DEF263F1-5800-49A6-9619-50FE9C311631}" type="slidenum">
              <a:rPr lang="zh-HK" altLang="en-US" smtClean="0"/>
              <a:pPr algn="l"/>
              <a:t>2</a:t>
            </a:fld>
            <a:endParaRPr lang="zh-HK" altLang="en-US"/>
          </a:p>
        </p:txBody>
      </p:sp>
      <p:pic>
        <p:nvPicPr>
          <p:cNvPr id="9" name="Content Placeholder 8" descr="Map&#10;&#10;Description automatically generated">
            <a:extLst>
              <a:ext uri="{FF2B5EF4-FFF2-40B4-BE49-F238E27FC236}">
                <a16:creationId xmlns:a16="http://schemas.microsoft.com/office/drawing/2014/main" id="{74E31163-585D-6F41-BEF2-9CB823AB413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52785" y="1308847"/>
            <a:ext cx="9464620" cy="4954680"/>
          </a:xfrm>
        </p:spPr>
      </p:pic>
    </p:spTree>
    <p:extLst>
      <p:ext uri="{BB962C8B-B14F-4D97-AF65-F5344CB8AC3E}">
        <p14:creationId xmlns:p14="http://schemas.microsoft.com/office/powerpoint/2010/main" val="221223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6118-D7DA-5348-BBF2-78875AF90808}"/>
              </a:ext>
            </a:extLst>
          </p:cNvPr>
          <p:cNvSpPr>
            <a:spLocks noGrp="1"/>
          </p:cNvSpPr>
          <p:nvPr>
            <p:ph type="title"/>
          </p:nvPr>
        </p:nvSpPr>
        <p:spPr/>
        <p:txBody>
          <a:bodyPr>
            <a:normAutofit/>
          </a:bodyPr>
          <a:lstStyle/>
          <a:p>
            <a:r>
              <a:rPr lang="en-US" b="1" dirty="0">
                <a:solidFill>
                  <a:srgbClr val="008DC9"/>
                </a:solidFill>
              </a:rPr>
              <a:t>Global Delivery Cost Estimates for Advocacy</a:t>
            </a:r>
          </a:p>
        </p:txBody>
      </p:sp>
      <p:sp>
        <p:nvSpPr>
          <p:cNvPr id="3" name="Content Placeholder 2">
            <a:extLst>
              <a:ext uri="{FF2B5EF4-FFF2-40B4-BE49-F238E27FC236}">
                <a16:creationId xmlns:a16="http://schemas.microsoft.com/office/drawing/2014/main" id="{6DE37891-6E14-FB4B-BD66-B544E7BF49AB}"/>
              </a:ext>
            </a:extLst>
          </p:cNvPr>
          <p:cNvSpPr>
            <a:spLocks noGrp="1"/>
          </p:cNvSpPr>
          <p:nvPr>
            <p:ph idx="1"/>
          </p:nvPr>
        </p:nvSpPr>
        <p:spPr/>
        <p:txBody>
          <a:bodyPr/>
          <a:lstStyle/>
          <a:p>
            <a:pPr>
              <a:lnSpc>
                <a:spcPct val="150000"/>
              </a:lnSpc>
            </a:pPr>
            <a:r>
              <a:rPr lang="en-US" altLang="zh-HK" b="1" dirty="0"/>
              <a:t>Cross-organizational </a:t>
            </a:r>
            <a:r>
              <a:rPr lang="en-US" altLang="zh-HK" dirty="0"/>
              <a:t>working group* supporting </a:t>
            </a:r>
            <a:r>
              <a:rPr lang="en-US" altLang="zh-HK" b="1" dirty="0"/>
              <a:t>planning</a:t>
            </a:r>
            <a:r>
              <a:rPr lang="en-US" altLang="zh-HK" dirty="0"/>
              <a:t>, </a:t>
            </a:r>
            <a:r>
              <a:rPr lang="en-US" altLang="zh-HK" b="1" dirty="0"/>
              <a:t>budgeting</a:t>
            </a:r>
            <a:r>
              <a:rPr lang="en-US" altLang="zh-HK" dirty="0"/>
              <a:t>, </a:t>
            </a:r>
            <a:r>
              <a:rPr lang="en-US" altLang="zh-HK" b="1" dirty="0"/>
              <a:t>fundraising</a:t>
            </a:r>
            <a:r>
              <a:rPr lang="en-US" altLang="zh-HK" dirty="0"/>
              <a:t> and </a:t>
            </a:r>
            <a:r>
              <a:rPr lang="en-US" altLang="zh-HK" b="1" dirty="0"/>
              <a:t>financing</a:t>
            </a:r>
            <a:r>
              <a:rPr lang="en-US" altLang="zh-HK" dirty="0"/>
              <a:t> of </a:t>
            </a:r>
            <a:r>
              <a:rPr lang="en-US" altLang="zh-HK" b="1" dirty="0"/>
              <a:t>COVID-19 vaccine delivery </a:t>
            </a:r>
            <a:r>
              <a:rPr lang="en-US" altLang="zh-HK" dirty="0"/>
              <a:t>for AMC92 economies</a:t>
            </a:r>
          </a:p>
          <a:p>
            <a:r>
              <a:rPr lang="en-US" dirty="0"/>
              <a:t>COVAX delivery costing in 92 AMC countries</a:t>
            </a:r>
          </a:p>
          <a:p>
            <a:pPr lvl="1"/>
            <a:r>
              <a:rPr lang="en-US" b="1" dirty="0">
                <a:solidFill>
                  <a:srgbClr val="00689B">
                    <a:lumMod val="100000"/>
                  </a:srgbClr>
                </a:solidFill>
                <a:latin typeface="Calibri" panose="020F0502020204030204" pitchFamily="34" charset="0"/>
              </a:rPr>
              <a:t>Total US$1.7 22 billion  </a:t>
            </a:r>
          </a:p>
          <a:p>
            <a:pPr lvl="1"/>
            <a:r>
              <a:rPr lang="en-US" b="1" dirty="0">
                <a:solidFill>
                  <a:srgbClr val="00689B">
                    <a:lumMod val="100000"/>
                  </a:srgbClr>
                </a:solidFill>
                <a:latin typeface="Calibri" panose="020F0502020204030204" pitchFamily="34" charset="0"/>
              </a:rPr>
              <a:t>US$1.41/doses  </a:t>
            </a:r>
            <a:r>
              <a:rPr lang="en-US" dirty="0">
                <a:solidFill>
                  <a:srgbClr val="00689B">
                    <a:lumMod val="100000"/>
                  </a:srgbClr>
                </a:solidFill>
                <a:latin typeface="Calibri" panose="020F0502020204030204" pitchFamily="34" charset="0"/>
              </a:rPr>
              <a:t>and </a:t>
            </a:r>
            <a:r>
              <a:rPr lang="en-US" b="1" dirty="0">
                <a:solidFill>
                  <a:srgbClr val="00689B">
                    <a:lumMod val="100000"/>
                  </a:srgbClr>
                </a:solidFill>
                <a:latin typeface="Calibri" panose="020F0502020204030204" pitchFamily="34" charset="0"/>
              </a:rPr>
              <a:t>US$3.15/FVP</a:t>
            </a:r>
            <a:endParaRPr lang="en-US" altLang="zh-HK" dirty="0"/>
          </a:p>
        </p:txBody>
      </p:sp>
      <p:pic>
        <p:nvPicPr>
          <p:cNvPr id="17" name="Imagen 6">
            <a:extLst>
              <a:ext uri="{FF2B5EF4-FFF2-40B4-BE49-F238E27FC236}">
                <a16:creationId xmlns:a16="http://schemas.microsoft.com/office/drawing/2014/main" id="{AA7582FD-CF78-4B51-ACE5-4DFF40EEB6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5" name="TextBox 4">
            <a:extLst>
              <a:ext uri="{FF2B5EF4-FFF2-40B4-BE49-F238E27FC236}">
                <a16:creationId xmlns:a16="http://schemas.microsoft.com/office/drawing/2014/main" id="{4678725D-CFDA-6748-B455-3B5D80E68CB3}"/>
              </a:ext>
            </a:extLst>
          </p:cNvPr>
          <p:cNvSpPr txBox="1"/>
          <p:nvPr/>
        </p:nvSpPr>
        <p:spPr>
          <a:xfrm>
            <a:off x="50713" y="6097267"/>
            <a:ext cx="10895868" cy="338554"/>
          </a:xfrm>
          <a:prstGeom prst="rect">
            <a:avLst/>
          </a:prstGeom>
          <a:noFill/>
        </p:spPr>
        <p:txBody>
          <a:bodyPr wrap="none" rtlCol="0">
            <a:spAutoFit/>
          </a:bodyPr>
          <a:lstStyle/>
          <a:p>
            <a:r>
              <a:rPr lang="en-US" sz="1600" b="1" dirty="0"/>
              <a:t>* Cross-organization working group with representatives from WHO, UNICEF, World Bank, Gavi, BMGF, </a:t>
            </a:r>
            <a:r>
              <a:rPr lang="en-US" sz="1600" b="1" dirty="0" err="1"/>
              <a:t>ThinkWell</a:t>
            </a:r>
            <a:r>
              <a:rPr lang="en-US" sz="1600" b="1" dirty="0"/>
              <a:t> and HSPH</a:t>
            </a:r>
          </a:p>
        </p:txBody>
      </p:sp>
      <p:sp>
        <p:nvSpPr>
          <p:cNvPr id="6" name="Slide Number Placeholder 5">
            <a:extLst>
              <a:ext uri="{FF2B5EF4-FFF2-40B4-BE49-F238E27FC236}">
                <a16:creationId xmlns:a16="http://schemas.microsoft.com/office/drawing/2014/main" id="{713CCAB4-18BB-4A9F-9C78-E6FEA41D8DBA}"/>
              </a:ext>
            </a:extLst>
          </p:cNvPr>
          <p:cNvSpPr>
            <a:spLocks noGrp="1"/>
          </p:cNvSpPr>
          <p:nvPr>
            <p:ph type="sldNum" sz="quarter" idx="12"/>
          </p:nvPr>
        </p:nvSpPr>
        <p:spPr/>
        <p:txBody>
          <a:bodyPr/>
          <a:lstStyle/>
          <a:p>
            <a:pPr algn="l"/>
            <a:fld id="{DEF263F1-5800-49A6-9619-50FE9C311631}" type="slidenum">
              <a:rPr lang="zh-HK" altLang="en-US" smtClean="0"/>
              <a:pPr algn="l"/>
              <a:t>20</a:t>
            </a:fld>
            <a:endParaRPr lang="zh-HK" altLang="en-US"/>
          </a:p>
        </p:txBody>
      </p:sp>
    </p:spTree>
    <p:extLst>
      <p:ext uri="{BB962C8B-B14F-4D97-AF65-F5344CB8AC3E}">
        <p14:creationId xmlns:p14="http://schemas.microsoft.com/office/powerpoint/2010/main" val="282811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FF5F258A-AF9E-4002-8E43-0F625A3C85AF}"/>
              </a:ext>
            </a:extLst>
          </p:cNvPr>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1" name="think-cell Slide" r:id="rId8" imgW="395" imgH="394" progId="TCLayout.ActiveDocument.1">
                  <p:embed/>
                </p:oleObj>
              </mc:Choice>
              <mc:Fallback>
                <p:oleObj name="think-cell Slide" r:id="rId8" imgW="395" imgH="394" progId="TCLayout.ActiveDocument.1">
                  <p:embed/>
                  <p:pic>
                    <p:nvPicPr>
                      <p:cNvPr id="9" name="Object 8" hidden="1">
                        <a:extLst>
                          <a:ext uri="{FF2B5EF4-FFF2-40B4-BE49-F238E27FC236}">
                            <a16:creationId xmlns:a16="http://schemas.microsoft.com/office/drawing/2014/main" id="{FF5F258A-AF9E-4002-8E43-0F625A3C85AF}"/>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830CDD42-BFA8-4B4F-9D58-EE4E3C396BC1}"/>
              </a:ext>
            </a:extLst>
          </p:cNvPr>
          <p:cNvSpPr/>
          <p:nvPr>
            <p:custDataLst>
              <p:tags r:id="rId4"/>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2800">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C60F025A-DFCF-4861-A5A0-B22C45CE012C}"/>
              </a:ext>
            </a:extLst>
          </p:cNvPr>
          <p:cNvSpPr>
            <a:spLocks noGrp="1"/>
          </p:cNvSpPr>
          <p:nvPr>
            <p:ph type="title"/>
          </p:nvPr>
        </p:nvSpPr>
        <p:spPr>
          <a:xfrm>
            <a:off x="630001" y="271590"/>
            <a:ext cx="10933349" cy="387798"/>
          </a:xfrm>
        </p:spPr>
        <p:txBody>
          <a:bodyPr>
            <a:normAutofit fontScale="90000"/>
          </a:bodyPr>
          <a:lstStyle/>
          <a:p>
            <a:r>
              <a:rPr lang="en-US" sz="2800"/>
              <a:t>Estimated cost to vaccinate one person in MENA countries</a:t>
            </a:r>
          </a:p>
        </p:txBody>
      </p:sp>
      <p:sp>
        <p:nvSpPr>
          <p:cNvPr id="7" name="Rectangle 6">
            <a:extLst>
              <a:ext uri="{FF2B5EF4-FFF2-40B4-BE49-F238E27FC236}">
                <a16:creationId xmlns:a16="http://schemas.microsoft.com/office/drawing/2014/main" id="{B9DEFC94-D546-43F6-A358-0F63B097C0FF}"/>
              </a:ext>
            </a:extLst>
          </p:cNvPr>
          <p:cNvSpPr/>
          <p:nvPr/>
        </p:nvSpPr>
        <p:spPr>
          <a:xfrm>
            <a:off x="96240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$7.00/ $10.55</a:t>
            </a:r>
          </a:p>
        </p:txBody>
      </p:sp>
      <p:sp>
        <p:nvSpPr>
          <p:cNvPr id="11" name="Rectangle 10">
            <a:extLst>
              <a:ext uri="{FF2B5EF4-FFF2-40B4-BE49-F238E27FC236}">
                <a16:creationId xmlns:a16="http://schemas.microsoft.com/office/drawing/2014/main" id="{34EAE5F3-3776-44D8-AEB9-BE74FF3E6B21}"/>
              </a:ext>
            </a:extLst>
          </p:cNvPr>
          <p:cNvSpPr/>
          <p:nvPr/>
        </p:nvSpPr>
        <p:spPr>
          <a:xfrm>
            <a:off x="283308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$14.00/ $21.10</a:t>
            </a:r>
          </a:p>
        </p:txBody>
      </p:sp>
      <p:sp>
        <p:nvSpPr>
          <p:cNvPr id="12" name="Rectangle 11">
            <a:extLst>
              <a:ext uri="{FF2B5EF4-FFF2-40B4-BE49-F238E27FC236}">
                <a16:creationId xmlns:a16="http://schemas.microsoft.com/office/drawing/2014/main" id="{8C7A743B-C130-4C5E-B106-197674619532}"/>
              </a:ext>
            </a:extLst>
          </p:cNvPr>
          <p:cNvSpPr/>
          <p:nvPr/>
        </p:nvSpPr>
        <p:spPr>
          <a:xfrm>
            <a:off x="4703761" y="2814746"/>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n/a</a:t>
            </a:r>
          </a:p>
        </p:txBody>
      </p:sp>
      <p:sp>
        <p:nvSpPr>
          <p:cNvPr id="13" name="Rectangle 12">
            <a:extLst>
              <a:ext uri="{FF2B5EF4-FFF2-40B4-BE49-F238E27FC236}">
                <a16:creationId xmlns:a16="http://schemas.microsoft.com/office/drawing/2014/main" id="{005CFEF2-A622-47D4-BAF8-30DE94D0438C}"/>
              </a:ext>
            </a:extLst>
          </p:cNvPr>
          <p:cNvSpPr/>
          <p:nvPr/>
        </p:nvSpPr>
        <p:spPr>
          <a:xfrm>
            <a:off x="8669881" y="2814745"/>
            <a:ext cx="914400" cy="588257"/>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+ 20% of supply chain costs</a:t>
            </a:r>
          </a:p>
        </p:txBody>
      </p:sp>
      <p:sp>
        <p:nvSpPr>
          <p:cNvPr id="15" name="Rectangle 14">
            <a:extLst>
              <a:ext uri="{FF2B5EF4-FFF2-40B4-BE49-F238E27FC236}">
                <a16:creationId xmlns:a16="http://schemas.microsoft.com/office/drawing/2014/main" id="{4A6C8B76-0605-4C3C-84B6-EDD878A0AA3D}"/>
              </a:ext>
            </a:extLst>
          </p:cNvPr>
          <p:cNvSpPr/>
          <p:nvPr/>
        </p:nvSpPr>
        <p:spPr>
          <a:xfrm>
            <a:off x="6674930" y="2800948"/>
            <a:ext cx="914400" cy="490618"/>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$1.39-$1.97</a:t>
            </a:r>
          </a:p>
        </p:txBody>
      </p:sp>
      <p:sp>
        <p:nvSpPr>
          <p:cNvPr id="25" name="TextBox 24">
            <a:extLst>
              <a:ext uri="{FF2B5EF4-FFF2-40B4-BE49-F238E27FC236}">
                <a16:creationId xmlns:a16="http://schemas.microsoft.com/office/drawing/2014/main" id="{640BF514-8A91-4F05-9543-151FDE8D7DEF}"/>
              </a:ext>
            </a:extLst>
          </p:cNvPr>
          <p:cNvSpPr txBox="1"/>
          <p:nvPr/>
        </p:nvSpPr>
        <p:spPr>
          <a:xfrm>
            <a:off x="630001" y="2100469"/>
            <a:ext cx="1580400" cy="646332"/>
          </a:xfrm>
          <a:prstGeom prst="rect">
            <a:avLst/>
          </a:prstGeom>
          <a:noFill/>
        </p:spPr>
        <p:txBody>
          <a:bodyPr wrap="square" lIns="0" tIns="0" rIns="0" bIns="0" rtlCol="0">
            <a:noAutofit/>
          </a:bodyPr>
          <a:lstStyle/>
          <a:p>
            <a:pPr algn="ctr"/>
            <a:r>
              <a:rPr lang="en-US" sz="1400" dirty="0">
                <a:solidFill>
                  <a:srgbClr val="00689B"/>
                </a:solidFill>
                <a:latin typeface="Calibri" panose="020F0502020204030204" pitchFamily="34" charset="0"/>
                <a:cs typeface="Calibri" panose="020F0502020204030204" pitchFamily="34" charset="0"/>
              </a:rPr>
              <a:t>Anticipated average cost per dose</a:t>
            </a:r>
          </a:p>
        </p:txBody>
      </p:sp>
      <p:sp>
        <p:nvSpPr>
          <p:cNvPr id="26" name="TextBox 25">
            <a:extLst>
              <a:ext uri="{FF2B5EF4-FFF2-40B4-BE49-F238E27FC236}">
                <a16:creationId xmlns:a16="http://schemas.microsoft.com/office/drawing/2014/main" id="{CE447E33-562C-473B-9988-CEAA3C587B3D}"/>
              </a:ext>
            </a:extLst>
          </p:cNvPr>
          <p:cNvSpPr txBox="1"/>
          <p:nvPr/>
        </p:nvSpPr>
        <p:spPr>
          <a:xfrm>
            <a:off x="2500081" y="2100469"/>
            <a:ext cx="1580400" cy="646332"/>
          </a:xfrm>
          <a:prstGeom prst="rect">
            <a:avLst/>
          </a:prstGeom>
          <a:noFill/>
        </p:spPr>
        <p:txBody>
          <a:bodyPr wrap="square" lIns="0" tIns="0" rIns="0" bIns="0" rtlCol="0">
            <a:noAutofit/>
          </a:bodyPr>
          <a:lstStyle/>
          <a:p>
            <a:pPr algn="ctr"/>
            <a:r>
              <a:rPr lang="en-US" sz="1400">
                <a:solidFill>
                  <a:srgbClr val="00689B"/>
                </a:solidFill>
                <a:latin typeface="Calibri" panose="020F0502020204030204" pitchFamily="34" charset="0"/>
                <a:cs typeface="Calibri" panose="020F0502020204030204" pitchFamily="34" charset="0"/>
              </a:rPr>
              <a:t>Two doses needed for most vaccines</a:t>
            </a:r>
          </a:p>
        </p:txBody>
      </p:sp>
      <p:sp>
        <p:nvSpPr>
          <p:cNvPr id="27" name="TextBox 26">
            <a:extLst>
              <a:ext uri="{FF2B5EF4-FFF2-40B4-BE49-F238E27FC236}">
                <a16:creationId xmlns:a16="http://schemas.microsoft.com/office/drawing/2014/main" id="{DC7AD3A9-2E18-4917-B843-D81930AC070D}"/>
              </a:ext>
            </a:extLst>
          </p:cNvPr>
          <p:cNvSpPr txBox="1"/>
          <p:nvPr/>
        </p:nvSpPr>
        <p:spPr>
          <a:xfrm>
            <a:off x="4370761" y="2100469"/>
            <a:ext cx="1580400" cy="646332"/>
          </a:xfrm>
          <a:prstGeom prst="rect">
            <a:avLst/>
          </a:prstGeom>
          <a:noFill/>
        </p:spPr>
        <p:txBody>
          <a:bodyPr wrap="square" lIns="0" tIns="0" rIns="0" bIns="0" rtlCol="0">
            <a:noAutofit/>
          </a:bodyPr>
          <a:lstStyle/>
          <a:p>
            <a:pPr algn="ctr"/>
            <a:r>
              <a:rPr lang="en-US" sz="1400" dirty="0">
                <a:solidFill>
                  <a:srgbClr val="00689B"/>
                </a:solidFill>
                <a:latin typeface="Calibri" panose="020F0502020204030204" pitchFamily="34" charset="0"/>
                <a:cs typeface="Calibri" panose="020F0502020204030204" pitchFamily="34" charset="0"/>
              </a:rPr>
              <a:t>Transportation cost currently included in dose price</a:t>
            </a:r>
          </a:p>
        </p:txBody>
      </p:sp>
      <p:sp>
        <p:nvSpPr>
          <p:cNvPr id="28" name="TextBox 27">
            <a:extLst>
              <a:ext uri="{FF2B5EF4-FFF2-40B4-BE49-F238E27FC236}">
                <a16:creationId xmlns:a16="http://schemas.microsoft.com/office/drawing/2014/main" id="{73B2CB86-B86A-489A-AFAC-EB0A5EDCFCC8}"/>
              </a:ext>
            </a:extLst>
          </p:cNvPr>
          <p:cNvSpPr txBox="1"/>
          <p:nvPr/>
        </p:nvSpPr>
        <p:spPr>
          <a:xfrm>
            <a:off x="6096000" y="2125609"/>
            <a:ext cx="2203680" cy="646332"/>
          </a:xfrm>
          <a:prstGeom prst="rect">
            <a:avLst/>
          </a:prstGeom>
          <a:noFill/>
        </p:spPr>
        <p:txBody>
          <a:bodyPr wrap="square" lIns="0" tIns="0" rIns="0" bIns="0" rtlCol="0">
            <a:noAutofit/>
          </a:bodyPr>
          <a:lstStyle/>
          <a:p>
            <a:pPr algn="ctr"/>
            <a:r>
              <a:rPr lang="en-US" sz="1400" dirty="0">
                <a:solidFill>
                  <a:srgbClr val="00689B"/>
                </a:solidFill>
                <a:latin typeface="Calibri" panose="020F0502020204030204" pitchFamily="34" charset="0"/>
                <a:cs typeface="Calibri" panose="020F0502020204030204" pitchFamily="34" charset="0"/>
              </a:rPr>
              <a:t>Service delivery and supply chain in country $1.67 - $2.36  per dose; 5% wastage</a:t>
            </a:r>
          </a:p>
        </p:txBody>
      </p:sp>
      <p:sp>
        <p:nvSpPr>
          <p:cNvPr id="30" name="TextBox 29">
            <a:extLst>
              <a:ext uri="{FF2B5EF4-FFF2-40B4-BE49-F238E27FC236}">
                <a16:creationId xmlns:a16="http://schemas.microsoft.com/office/drawing/2014/main" id="{0627B953-DA4C-4428-925E-9E7AEBA79AC0}"/>
              </a:ext>
            </a:extLst>
          </p:cNvPr>
          <p:cNvSpPr txBox="1"/>
          <p:nvPr/>
        </p:nvSpPr>
        <p:spPr>
          <a:xfrm>
            <a:off x="8337030" y="2100470"/>
            <a:ext cx="1580400" cy="646331"/>
          </a:xfrm>
          <a:prstGeom prst="rect">
            <a:avLst/>
          </a:prstGeom>
          <a:noFill/>
        </p:spPr>
        <p:txBody>
          <a:bodyPr wrap="square" lIns="0" tIns="0" rIns="0" bIns="0" rtlCol="0">
            <a:noAutofit/>
          </a:bodyPr>
          <a:lstStyle/>
          <a:p>
            <a:pPr algn="ctr"/>
            <a:r>
              <a:rPr lang="en-US" sz="1400" dirty="0">
                <a:solidFill>
                  <a:srgbClr val="00689B"/>
                </a:solidFill>
                <a:latin typeface="Calibri" panose="020F0502020204030204" pitchFamily="34" charset="0"/>
                <a:cs typeface="Calibri" panose="020F0502020204030204" pitchFamily="34" charset="0"/>
              </a:rPr>
              <a:t>Climate sensitive cold chain investment  </a:t>
            </a:r>
          </a:p>
        </p:txBody>
      </p:sp>
      <p:sp>
        <p:nvSpPr>
          <p:cNvPr id="33" name="TextBox 32">
            <a:extLst>
              <a:ext uri="{FF2B5EF4-FFF2-40B4-BE49-F238E27FC236}">
                <a16:creationId xmlns:a16="http://schemas.microsoft.com/office/drawing/2014/main" id="{F78512B7-9058-490A-AB3A-A76221290DE5}"/>
              </a:ext>
            </a:extLst>
          </p:cNvPr>
          <p:cNvSpPr txBox="1"/>
          <p:nvPr/>
        </p:nvSpPr>
        <p:spPr>
          <a:xfrm>
            <a:off x="8630455" y="3743987"/>
            <a:ext cx="1580400" cy="1090226"/>
          </a:xfrm>
          <a:prstGeom prst="rect">
            <a:avLst/>
          </a:prstGeom>
          <a:noFill/>
        </p:spPr>
        <p:txBody>
          <a:bodyPr wrap="square" lIns="0" tIns="0" rIns="0" bIns="0" rtlCol="0">
            <a:noAutofit/>
          </a:bodyPr>
          <a:lstStyle/>
          <a:p>
            <a:r>
              <a:rPr lang="en-US" sz="1300" dirty="0">
                <a:solidFill>
                  <a:srgbClr val="000000"/>
                </a:solidFill>
                <a:latin typeface="Calibri" panose="020F0502020204030204" pitchFamily="34" charset="0"/>
                <a:cs typeface="Calibri" panose="020F0502020204030204" pitchFamily="34" charset="0"/>
              </a:rPr>
              <a:t>Cost estimates for climate friendly cold chain are estimated by WBG and ESMAP, and are on a global basis</a:t>
            </a:r>
          </a:p>
        </p:txBody>
      </p:sp>
      <p:sp>
        <p:nvSpPr>
          <p:cNvPr id="34" name="TextBox 33">
            <a:extLst>
              <a:ext uri="{FF2B5EF4-FFF2-40B4-BE49-F238E27FC236}">
                <a16:creationId xmlns:a16="http://schemas.microsoft.com/office/drawing/2014/main" id="{6ED9427D-6C1E-4F61-97E7-99FF213019C4}"/>
              </a:ext>
            </a:extLst>
          </p:cNvPr>
          <p:cNvSpPr txBox="1"/>
          <p:nvPr/>
        </p:nvSpPr>
        <p:spPr>
          <a:xfrm>
            <a:off x="6530672" y="3600945"/>
            <a:ext cx="1580400" cy="2031325"/>
          </a:xfrm>
          <a:prstGeom prst="rect">
            <a:avLst/>
          </a:prstGeom>
          <a:noFill/>
        </p:spPr>
        <p:txBody>
          <a:bodyPr wrap="square" lIns="0" tIns="0" rIns="0" bIns="0" rtlCol="0">
            <a:noAutofit/>
          </a:bodyPr>
          <a:lstStyle/>
          <a:p>
            <a:r>
              <a:rPr lang="en-US" sz="1300" dirty="0">
                <a:solidFill>
                  <a:srgbClr val="000000"/>
                </a:solidFill>
                <a:latin typeface="Calibri" panose="020F0502020204030204" pitchFamily="34" charset="0"/>
                <a:cs typeface="Calibri" panose="020F0502020204030204" pitchFamily="34" charset="0"/>
              </a:rPr>
              <a:t>Cost estimates for supply chain and service delivery are based on data from routine childhood immunization. Estimates presented above are for Gavi and non-Gavi eligible countries</a:t>
            </a:r>
            <a:endParaRPr lang="en-US" sz="1300" u="sng" dirty="0">
              <a:solidFill>
                <a:srgbClr val="000000"/>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BDBB25DC-74AA-4B4A-8D89-FBF987E91601}"/>
              </a:ext>
            </a:extLst>
          </p:cNvPr>
          <p:cNvSpPr txBox="1"/>
          <p:nvPr/>
        </p:nvSpPr>
        <p:spPr>
          <a:xfrm>
            <a:off x="503434" y="3663169"/>
            <a:ext cx="1706967" cy="2031325"/>
          </a:xfrm>
          <a:prstGeom prst="rect">
            <a:avLst/>
          </a:prstGeom>
          <a:noFill/>
        </p:spPr>
        <p:txBody>
          <a:bodyPr wrap="square" lIns="0" tIns="0" rIns="0" bIns="0" rtlCol="0">
            <a:noAutofit/>
          </a:bodyPr>
          <a:lstStyle/>
          <a:p>
            <a:r>
              <a:rPr lang="en-US" sz="1300" dirty="0">
                <a:solidFill>
                  <a:srgbClr val="000000"/>
                </a:solidFill>
                <a:latin typeface="Calibri" panose="020F0502020204030204" pitchFamily="34" charset="0"/>
                <a:cs typeface="Calibri" panose="020F0502020204030204" pitchFamily="34" charset="0"/>
              </a:rPr>
              <a:t>Dose prices vary based on producer and country income classification </a:t>
            </a:r>
          </a:p>
          <a:p>
            <a:endParaRPr lang="en-US" sz="1300" dirty="0">
              <a:solidFill>
                <a:srgbClr val="000000"/>
              </a:solidFill>
              <a:latin typeface="Calibri" panose="020F0502020204030204" pitchFamily="34" charset="0"/>
              <a:cs typeface="Calibri" panose="020F0502020204030204" pitchFamily="34" charset="0"/>
            </a:endParaRPr>
          </a:p>
          <a:p>
            <a:r>
              <a:rPr lang="en-US" sz="1300" dirty="0">
                <a:solidFill>
                  <a:srgbClr val="000000"/>
                </a:solidFill>
                <a:latin typeface="Calibri" panose="020F0502020204030204" pitchFamily="34" charset="0"/>
                <a:cs typeface="Calibri" panose="020F0502020204030204" pitchFamily="34" charset="0"/>
              </a:rPr>
              <a:t>COVAX suggests AMC countries assume $7/dose, and $10.55 for self-financing countries. Includes syringes and safety boxes. </a:t>
            </a:r>
          </a:p>
        </p:txBody>
      </p:sp>
      <p:sp>
        <p:nvSpPr>
          <p:cNvPr id="37" name="TextBox 36">
            <a:extLst>
              <a:ext uri="{FF2B5EF4-FFF2-40B4-BE49-F238E27FC236}">
                <a16:creationId xmlns:a16="http://schemas.microsoft.com/office/drawing/2014/main" id="{47A4F6A2-07D0-4CCD-BDBE-324C05A93E98}"/>
              </a:ext>
            </a:extLst>
          </p:cNvPr>
          <p:cNvSpPr txBox="1"/>
          <p:nvPr/>
        </p:nvSpPr>
        <p:spPr>
          <a:xfrm>
            <a:off x="2500530" y="3663169"/>
            <a:ext cx="1706966" cy="2031325"/>
          </a:xfrm>
          <a:prstGeom prst="rect">
            <a:avLst/>
          </a:prstGeom>
          <a:noFill/>
        </p:spPr>
        <p:txBody>
          <a:bodyPr wrap="square" lIns="0" tIns="0" rIns="0" bIns="0" rtlCol="0">
            <a:noAutofit/>
          </a:bodyPr>
          <a:lstStyle/>
          <a:p>
            <a:r>
              <a:rPr lang="en-US" sz="1300" dirty="0">
                <a:solidFill>
                  <a:srgbClr val="000000"/>
                </a:solidFill>
                <a:latin typeface="Calibri" panose="020F0502020204030204" pitchFamily="34" charset="0"/>
                <a:cs typeface="Calibri" panose="020F0502020204030204" pitchFamily="34" charset="0"/>
              </a:rPr>
              <a:t>Only J&amp;J vaccine is a one dose regimen</a:t>
            </a:r>
          </a:p>
          <a:p>
            <a:endParaRPr lang="en-US" sz="1300" dirty="0">
              <a:solidFill>
                <a:srgbClr val="000000"/>
              </a:solidFill>
              <a:latin typeface="Calibri" panose="020F0502020204030204" pitchFamily="34" charset="0"/>
              <a:cs typeface="Calibri" panose="020F0502020204030204" pitchFamily="34" charset="0"/>
            </a:endParaRPr>
          </a:p>
          <a:p>
            <a:r>
              <a:rPr lang="en-US" sz="1300" dirty="0">
                <a:solidFill>
                  <a:srgbClr val="000000"/>
                </a:solidFill>
                <a:latin typeface="Calibri" panose="020F0502020204030204" pitchFamily="34" charset="0"/>
                <a:cs typeface="Calibri" panose="020F0502020204030204" pitchFamily="34" charset="0"/>
              </a:rPr>
              <a:t>Assumption of 5% wastage factored into vaccines and service delivery unit cost; COVAX currently not delivering additional doses to include wastage</a:t>
            </a:r>
          </a:p>
        </p:txBody>
      </p:sp>
      <p:cxnSp>
        <p:nvCxnSpPr>
          <p:cNvPr id="4" name="Straight Arrow Connector 3"/>
          <p:cNvCxnSpPr/>
          <p:nvPr/>
        </p:nvCxnSpPr>
        <p:spPr>
          <a:xfrm>
            <a:off x="630001" y="3534711"/>
            <a:ext cx="10933349" cy="0"/>
          </a:xfrm>
          <a:prstGeom prst="straightConnector1">
            <a:avLst/>
          </a:prstGeom>
          <a:ln w="57150" cap="rnd" cmpd="sng" algn="ctr">
            <a:solidFill>
              <a:srgbClr val="00689B"/>
            </a:solidFill>
            <a:prstDash val="solid"/>
            <a:round/>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nvGrpSpPr>
          <p:cNvPr id="45" name="Group 44"/>
          <p:cNvGrpSpPr>
            <a:grpSpLocks noChangeAspect="1"/>
          </p:cNvGrpSpPr>
          <p:nvPr/>
        </p:nvGrpSpPr>
        <p:grpSpPr>
          <a:xfrm>
            <a:off x="4867537" y="1355255"/>
            <a:ext cx="586849" cy="586849"/>
            <a:chOff x="5273675" y="2606675"/>
            <a:chExt cx="1644650" cy="1644650"/>
          </a:xfrm>
        </p:grpSpPr>
        <p:sp>
          <p:nvSpPr>
            <p:cNvPr id="46" name="AutoShape 20"/>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7" name="Group 46"/>
            <p:cNvGrpSpPr/>
            <p:nvPr/>
          </p:nvGrpSpPr>
          <p:grpSpPr>
            <a:xfrm>
              <a:off x="5418137" y="2805112"/>
              <a:ext cx="1357312" cy="1247776"/>
              <a:chOff x="5418137" y="2805112"/>
              <a:chExt cx="1357312" cy="1247776"/>
            </a:xfrm>
          </p:grpSpPr>
          <p:sp>
            <p:nvSpPr>
              <p:cNvPr id="48" name="Freeform 47"/>
              <p:cNvSpPr>
                <a:spLocks/>
              </p:cNvSpPr>
              <p:nvPr/>
            </p:nvSpPr>
            <p:spPr bwMode="auto">
              <a:xfrm>
                <a:off x="5418137" y="3330575"/>
                <a:ext cx="1357312" cy="722313"/>
              </a:xfrm>
              <a:custGeom>
                <a:avLst/>
                <a:gdLst>
                  <a:gd name="connsiteX0" fmla="*/ 1116807 w 1357312"/>
                  <a:gd name="connsiteY0" fmla="*/ 552450 h 722313"/>
                  <a:gd name="connsiteX1" fmla="*/ 1047750 w 1357312"/>
                  <a:gd name="connsiteY1" fmla="*/ 621507 h 722313"/>
                  <a:gd name="connsiteX2" fmla="*/ 1119654 w 1357312"/>
                  <a:gd name="connsiteY2" fmla="*/ 690563 h 722313"/>
                  <a:gd name="connsiteX3" fmla="*/ 1185863 w 1357312"/>
                  <a:gd name="connsiteY3" fmla="*/ 621507 h 722313"/>
                  <a:gd name="connsiteX4" fmla="*/ 1116807 w 1357312"/>
                  <a:gd name="connsiteY4" fmla="*/ 552450 h 722313"/>
                  <a:gd name="connsiteX5" fmla="*/ 186532 w 1357312"/>
                  <a:gd name="connsiteY5" fmla="*/ 552450 h 722313"/>
                  <a:gd name="connsiteX6" fmla="*/ 117475 w 1357312"/>
                  <a:gd name="connsiteY6" fmla="*/ 621507 h 722313"/>
                  <a:gd name="connsiteX7" fmla="*/ 189379 w 1357312"/>
                  <a:gd name="connsiteY7" fmla="*/ 690563 h 722313"/>
                  <a:gd name="connsiteX8" fmla="*/ 255588 w 1357312"/>
                  <a:gd name="connsiteY8" fmla="*/ 621507 h 722313"/>
                  <a:gd name="connsiteX9" fmla="*/ 186532 w 1357312"/>
                  <a:gd name="connsiteY9" fmla="*/ 552450 h 722313"/>
                  <a:gd name="connsiteX10" fmla="*/ 1116807 w 1357312"/>
                  <a:gd name="connsiteY10" fmla="*/ 520700 h 722313"/>
                  <a:gd name="connsiteX11" fmla="*/ 1217613 w 1357312"/>
                  <a:gd name="connsiteY11" fmla="*/ 621507 h 722313"/>
                  <a:gd name="connsiteX12" fmla="*/ 1119667 w 1357312"/>
                  <a:gd name="connsiteY12" fmla="*/ 722313 h 722313"/>
                  <a:gd name="connsiteX13" fmla="*/ 1016000 w 1357312"/>
                  <a:gd name="connsiteY13" fmla="*/ 621507 h 722313"/>
                  <a:gd name="connsiteX14" fmla="*/ 1116807 w 1357312"/>
                  <a:gd name="connsiteY14" fmla="*/ 520700 h 722313"/>
                  <a:gd name="connsiteX15" fmla="*/ 186532 w 1357312"/>
                  <a:gd name="connsiteY15" fmla="*/ 520700 h 722313"/>
                  <a:gd name="connsiteX16" fmla="*/ 287338 w 1357312"/>
                  <a:gd name="connsiteY16" fmla="*/ 621507 h 722313"/>
                  <a:gd name="connsiteX17" fmla="*/ 189392 w 1357312"/>
                  <a:gd name="connsiteY17" fmla="*/ 722313 h 722313"/>
                  <a:gd name="connsiteX18" fmla="*/ 85725 w 1357312"/>
                  <a:gd name="connsiteY18" fmla="*/ 621507 h 722313"/>
                  <a:gd name="connsiteX19" fmla="*/ 186532 w 1357312"/>
                  <a:gd name="connsiteY19" fmla="*/ 520700 h 722313"/>
                  <a:gd name="connsiteX20" fmla="*/ 0 w 1357312"/>
                  <a:gd name="connsiteY20" fmla="*/ 354013 h 722313"/>
                  <a:gd name="connsiteX21" fmla="*/ 241758 w 1357312"/>
                  <a:gd name="connsiteY21" fmla="*/ 354013 h 722313"/>
                  <a:gd name="connsiteX22" fmla="*/ 506336 w 1357312"/>
                  <a:gd name="connsiteY22" fmla="*/ 354013 h 722313"/>
                  <a:gd name="connsiteX23" fmla="*/ 556970 w 1357312"/>
                  <a:gd name="connsiteY23" fmla="*/ 354013 h 722313"/>
                  <a:gd name="connsiteX24" fmla="*/ 773055 w 1357312"/>
                  <a:gd name="connsiteY24" fmla="*/ 354013 h 722313"/>
                  <a:gd name="connsiteX25" fmla="*/ 875035 w 1357312"/>
                  <a:gd name="connsiteY25" fmla="*/ 354013 h 722313"/>
                  <a:gd name="connsiteX26" fmla="*/ 877888 w 1357312"/>
                  <a:gd name="connsiteY26" fmla="*/ 354013 h 722313"/>
                  <a:gd name="connsiteX27" fmla="*/ 877888 w 1357312"/>
                  <a:gd name="connsiteY27" fmla="*/ 587376 h 722313"/>
                  <a:gd name="connsiteX28" fmla="*/ 875035 w 1357312"/>
                  <a:gd name="connsiteY28" fmla="*/ 587376 h 722313"/>
                  <a:gd name="connsiteX29" fmla="*/ 314499 w 1357312"/>
                  <a:gd name="connsiteY29" fmla="*/ 587376 h 722313"/>
                  <a:gd name="connsiteX30" fmla="*/ 186845 w 1357312"/>
                  <a:gd name="connsiteY30" fmla="*/ 488179 h 722313"/>
                  <a:gd name="connsiteX31" fmla="*/ 59191 w 1357312"/>
                  <a:gd name="connsiteY31" fmla="*/ 587376 h 722313"/>
                  <a:gd name="connsiteX32" fmla="*/ 0 w 1357312"/>
                  <a:gd name="connsiteY32" fmla="*/ 587376 h 722313"/>
                  <a:gd name="connsiteX33" fmla="*/ 0 w 1357312"/>
                  <a:gd name="connsiteY33" fmla="*/ 354013 h 722313"/>
                  <a:gd name="connsiteX34" fmla="*/ 929248 w 1357312"/>
                  <a:gd name="connsiteY34" fmla="*/ 112713 h 722313"/>
                  <a:gd name="connsiteX35" fmla="*/ 1195091 w 1357312"/>
                  <a:gd name="connsiteY35" fmla="*/ 112713 h 722313"/>
                  <a:gd name="connsiteX36" fmla="*/ 1208669 w 1357312"/>
                  <a:gd name="connsiteY36" fmla="*/ 119829 h 722313"/>
                  <a:gd name="connsiteX37" fmla="*/ 1355168 w 1357312"/>
                  <a:gd name="connsiteY37" fmla="*/ 340437 h 722313"/>
                  <a:gd name="connsiteX38" fmla="*/ 1357312 w 1357312"/>
                  <a:gd name="connsiteY38" fmla="*/ 348977 h 722313"/>
                  <a:gd name="connsiteX39" fmla="*/ 1357312 w 1357312"/>
                  <a:gd name="connsiteY39" fmla="*/ 571720 h 722313"/>
                  <a:gd name="connsiteX40" fmla="*/ 1341590 w 1357312"/>
                  <a:gd name="connsiteY40" fmla="*/ 587376 h 722313"/>
                  <a:gd name="connsiteX41" fmla="*/ 1242257 w 1357312"/>
                  <a:gd name="connsiteY41" fmla="*/ 587376 h 722313"/>
                  <a:gd name="connsiteX42" fmla="*/ 1229393 w 1357312"/>
                  <a:gd name="connsiteY42" fmla="*/ 556064 h 722313"/>
                  <a:gd name="connsiteX43" fmla="*/ 1325869 w 1357312"/>
                  <a:gd name="connsiteY43" fmla="*/ 556064 h 722313"/>
                  <a:gd name="connsiteX44" fmla="*/ 1325869 w 1357312"/>
                  <a:gd name="connsiteY44" fmla="*/ 353247 h 722313"/>
                  <a:gd name="connsiteX45" fmla="*/ 1187230 w 1357312"/>
                  <a:gd name="connsiteY45" fmla="*/ 144025 h 722313"/>
                  <a:gd name="connsiteX46" fmla="*/ 944255 w 1357312"/>
                  <a:gd name="connsiteY46" fmla="*/ 144025 h 722313"/>
                  <a:gd name="connsiteX47" fmla="*/ 944255 w 1357312"/>
                  <a:gd name="connsiteY47" fmla="*/ 556064 h 722313"/>
                  <a:gd name="connsiteX48" fmla="*/ 1002141 w 1357312"/>
                  <a:gd name="connsiteY48" fmla="*/ 556064 h 722313"/>
                  <a:gd name="connsiteX49" fmla="*/ 989277 w 1357312"/>
                  <a:gd name="connsiteY49" fmla="*/ 587376 h 722313"/>
                  <a:gd name="connsiteX50" fmla="*/ 928534 w 1357312"/>
                  <a:gd name="connsiteY50" fmla="*/ 587376 h 722313"/>
                  <a:gd name="connsiteX51" fmla="*/ 912812 w 1357312"/>
                  <a:gd name="connsiteY51" fmla="*/ 571720 h 722313"/>
                  <a:gd name="connsiteX52" fmla="*/ 912812 w 1357312"/>
                  <a:gd name="connsiteY52" fmla="*/ 128369 h 722313"/>
                  <a:gd name="connsiteX53" fmla="*/ 929248 w 1357312"/>
                  <a:gd name="connsiteY53" fmla="*/ 112713 h 722313"/>
                  <a:gd name="connsiteX54" fmla="*/ 348417 w 1357312"/>
                  <a:gd name="connsiteY54" fmla="*/ 63500 h 722313"/>
                  <a:gd name="connsiteX55" fmla="*/ 400882 w 1357312"/>
                  <a:gd name="connsiteY55" fmla="*/ 63500 h 722313"/>
                  <a:gd name="connsiteX56" fmla="*/ 447675 w 1357312"/>
                  <a:gd name="connsiteY56" fmla="*/ 111125 h 722313"/>
                  <a:gd name="connsiteX57" fmla="*/ 447675 w 1357312"/>
                  <a:gd name="connsiteY57" fmla="*/ 127000 h 722313"/>
                  <a:gd name="connsiteX58" fmla="*/ 416480 w 1357312"/>
                  <a:gd name="connsiteY58" fmla="*/ 127000 h 722313"/>
                  <a:gd name="connsiteX59" fmla="*/ 416480 w 1357312"/>
                  <a:gd name="connsiteY59" fmla="*/ 111125 h 722313"/>
                  <a:gd name="connsiteX60" fmla="*/ 400882 w 1357312"/>
                  <a:gd name="connsiteY60" fmla="*/ 95250 h 722313"/>
                  <a:gd name="connsiteX61" fmla="*/ 348417 w 1357312"/>
                  <a:gd name="connsiteY61" fmla="*/ 95250 h 722313"/>
                  <a:gd name="connsiteX62" fmla="*/ 332820 w 1357312"/>
                  <a:gd name="connsiteY62" fmla="*/ 111125 h 722313"/>
                  <a:gd name="connsiteX63" fmla="*/ 332820 w 1357312"/>
                  <a:gd name="connsiteY63" fmla="*/ 127000 h 722313"/>
                  <a:gd name="connsiteX64" fmla="*/ 301625 w 1357312"/>
                  <a:gd name="connsiteY64" fmla="*/ 127000 h 722313"/>
                  <a:gd name="connsiteX65" fmla="*/ 301625 w 1357312"/>
                  <a:gd name="connsiteY65" fmla="*/ 111125 h 722313"/>
                  <a:gd name="connsiteX66" fmla="*/ 348417 w 1357312"/>
                  <a:gd name="connsiteY66" fmla="*/ 63500 h 722313"/>
                  <a:gd name="connsiteX67" fmla="*/ 639438 w 1357312"/>
                  <a:gd name="connsiteY67" fmla="*/ 0 h 722313"/>
                  <a:gd name="connsiteX68" fmla="*/ 692473 w 1357312"/>
                  <a:gd name="connsiteY68" fmla="*/ 0 h 722313"/>
                  <a:gd name="connsiteX69" fmla="*/ 739775 w 1357312"/>
                  <a:gd name="connsiteY69" fmla="*/ 46840 h 722313"/>
                  <a:gd name="connsiteX70" fmla="*/ 739775 w 1357312"/>
                  <a:gd name="connsiteY70" fmla="*/ 60325 h 722313"/>
                  <a:gd name="connsiteX71" fmla="*/ 708240 w 1357312"/>
                  <a:gd name="connsiteY71" fmla="*/ 60325 h 722313"/>
                  <a:gd name="connsiteX72" fmla="*/ 708240 w 1357312"/>
                  <a:gd name="connsiteY72" fmla="*/ 46840 h 722313"/>
                  <a:gd name="connsiteX73" fmla="*/ 692473 w 1357312"/>
                  <a:gd name="connsiteY73" fmla="*/ 31227 h 722313"/>
                  <a:gd name="connsiteX74" fmla="*/ 639438 w 1357312"/>
                  <a:gd name="connsiteY74" fmla="*/ 31227 h 722313"/>
                  <a:gd name="connsiteX75" fmla="*/ 623671 w 1357312"/>
                  <a:gd name="connsiteY75" fmla="*/ 46840 h 722313"/>
                  <a:gd name="connsiteX76" fmla="*/ 623671 w 1357312"/>
                  <a:gd name="connsiteY76" fmla="*/ 60325 h 722313"/>
                  <a:gd name="connsiteX77" fmla="*/ 592137 w 1357312"/>
                  <a:gd name="connsiteY77" fmla="*/ 60325 h 722313"/>
                  <a:gd name="connsiteX78" fmla="*/ 592137 w 1357312"/>
                  <a:gd name="connsiteY78" fmla="*/ 46840 h 722313"/>
                  <a:gd name="connsiteX79" fmla="*/ 639438 w 1357312"/>
                  <a:gd name="connsiteY79" fmla="*/ 0 h 722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357312" h="722313">
                    <a:moveTo>
                      <a:pt x="1116807" y="552450"/>
                    </a:moveTo>
                    <a:cubicBezTo>
                      <a:pt x="1079075" y="552450"/>
                      <a:pt x="1047750" y="583775"/>
                      <a:pt x="1047750" y="621507"/>
                    </a:cubicBezTo>
                    <a:cubicBezTo>
                      <a:pt x="1047750" y="659239"/>
                      <a:pt x="1080499" y="690563"/>
                      <a:pt x="1119654" y="690563"/>
                    </a:cubicBezTo>
                    <a:cubicBezTo>
                      <a:pt x="1156674" y="690563"/>
                      <a:pt x="1185863" y="660662"/>
                      <a:pt x="1185863" y="621507"/>
                    </a:cubicBezTo>
                    <a:cubicBezTo>
                      <a:pt x="1185863" y="583775"/>
                      <a:pt x="1155251" y="552450"/>
                      <a:pt x="1116807" y="552450"/>
                    </a:cubicBezTo>
                    <a:close/>
                    <a:moveTo>
                      <a:pt x="186532" y="552450"/>
                    </a:moveTo>
                    <a:cubicBezTo>
                      <a:pt x="148088" y="552450"/>
                      <a:pt x="117475" y="583775"/>
                      <a:pt x="117475" y="621507"/>
                    </a:cubicBezTo>
                    <a:cubicBezTo>
                      <a:pt x="117475" y="659239"/>
                      <a:pt x="150224" y="690563"/>
                      <a:pt x="189379" y="690563"/>
                    </a:cubicBezTo>
                    <a:cubicBezTo>
                      <a:pt x="226399" y="690563"/>
                      <a:pt x="255588" y="660662"/>
                      <a:pt x="255588" y="621507"/>
                    </a:cubicBezTo>
                    <a:cubicBezTo>
                      <a:pt x="255588" y="583775"/>
                      <a:pt x="224264" y="552450"/>
                      <a:pt x="186532" y="552450"/>
                    </a:cubicBezTo>
                    <a:close/>
                    <a:moveTo>
                      <a:pt x="1116807" y="520700"/>
                    </a:moveTo>
                    <a:cubicBezTo>
                      <a:pt x="1172572" y="520700"/>
                      <a:pt x="1217613" y="566456"/>
                      <a:pt x="1217613" y="621507"/>
                    </a:cubicBezTo>
                    <a:cubicBezTo>
                      <a:pt x="1217613" y="677272"/>
                      <a:pt x="1175432" y="722313"/>
                      <a:pt x="1119667" y="722313"/>
                    </a:cubicBezTo>
                    <a:cubicBezTo>
                      <a:pt x="1064616" y="722313"/>
                      <a:pt x="1016000" y="677272"/>
                      <a:pt x="1016000" y="621507"/>
                    </a:cubicBezTo>
                    <a:cubicBezTo>
                      <a:pt x="1016000" y="566456"/>
                      <a:pt x="1061041" y="520700"/>
                      <a:pt x="1116807" y="520700"/>
                    </a:cubicBezTo>
                    <a:close/>
                    <a:moveTo>
                      <a:pt x="186532" y="520700"/>
                    </a:moveTo>
                    <a:cubicBezTo>
                      <a:pt x="242297" y="520700"/>
                      <a:pt x="287338" y="566456"/>
                      <a:pt x="287338" y="621507"/>
                    </a:cubicBezTo>
                    <a:cubicBezTo>
                      <a:pt x="287338" y="677272"/>
                      <a:pt x="245157" y="722313"/>
                      <a:pt x="189392" y="722313"/>
                    </a:cubicBezTo>
                    <a:cubicBezTo>
                      <a:pt x="134341" y="722313"/>
                      <a:pt x="85725" y="677272"/>
                      <a:pt x="85725" y="621507"/>
                    </a:cubicBezTo>
                    <a:cubicBezTo>
                      <a:pt x="85725" y="566456"/>
                      <a:pt x="130766" y="520700"/>
                      <a:pt x="186532" y="520700"/>
                    </a:cubicBezTo>
                    <a:close/>
                    <a:moveTo>
                      <a:pt x="0" y="354013"/>
                    </a:moveTo>
                    <a:cubicBezTo>
                      <a:pt x="0" y="354013"/>
                      <a:pt x="0" y="354013"/>
                      <a:pt x="241758" y="354013"/>
                    </a:cubicBezTo>
                    <a:cubicBezTo>
                      <a:pt x="241758" y="354013"/>
                      <a:pt x="241758" y="354013"/>
                      <a:pt x="506336" y="354013"/>
                    </a:cubicBezTo>
                    <a:cubicBezTo>
                      <a:pt x="506336" y="354013"/>
                      <a:pt x="506336" y="354013"/>
                      <a:pt x="556970" y="354013"/>
                    </a:cubicBezTo>
                    <a:cubicBezTo>
                      <a:pt x="556970" y="354013"/>
                      <a:pt x="556970" y="354013"/>
                      <a:pt x="773055" y="354013"/>
                    </a:cubicBezTo>
                    <a:lnTo>
                      <a:pt x="875035" y="354013"/>
                    </a:lnTo>
                    <a:cubicBezTo>
                      <a:pt x="875748" y="354013"/>
                      <a:pt x="876461" y="354013"/>
                      <a:pt x="877888" y="354013"/>
                    </a:cubicBezTo>
                    <a:cubicBezTo>
                      <a:pt x="877888" y="354013"/>
                      <a:pt x="877888" y="354013"/>
                      <a:pt x="877888" y="587376"/>
                    </a:cubicBezTo>
                    <a:cubicBezTo>
                      <a:pt x="876461" y="587376"/>
                      <a:pt x="875748" y="587376"/>
                      <a:pt x="875035" y="587376"/>
                    </a:cubicBezTo>
                    <a:cubicBezTo>
                      <a:pt x="875035" y="587376"/>
                      <a:pt x="875035" y="587376"/>
                      <a:pt x="314499" y="587376"/>
                    </a:cubicBezTo>
                    <a:cubicBezTo>
                      <a:pt x="300236" y="530284"/>
                      <a:pt x="248176" y="488179"/>
                      <a:pt x="186845" y="488179"/>
                    </a:cubicBezTo>
                    <a:cubicBezTo>
                      <a:pt x="125514" y="488179"/>
                      <a:pt x="73454" y="530284"/>
                      <a:pt x="59191" y="587376"/>
                    </a:cubicBezTo>
                    <a:cubicBezTo>
                      <a:pt x="59191" y="587376"/>
                      <a:pt x="59191" y="587376"/>
                      <a:pt x="0" y="587376"/>
                    </a:cubicBezTo>
                    <a:cubicBezTo>
                      <a:pt x="0" y="587376"/>
                      <a:pt x="0" y="587376"/>
                      <a:pt x="0" y="354013"/>
                    </a:cubicBezTo>
                    <a:close/>
                    <a:moveTo>
                      <a:pt x="929248" y="112713"/>
                    </a:moveTo>
                    <a:cubicBezTo>
                      <a:pt x="929248" y="112713"/>
                      <a:pt x="929248" y="112713"/>
                      <a:pt x="1195091" y="112713"/>
                    </a:cubicBezTo>
                    <a:cubicBezTo>
                      <a:pt x="1200808" y="112713"/>
                      <a:pt x="1205811" y="115559"/>
                      <a:pt x="1208669" y="119829"/>
                    </a:cubicBezTo>
                    <a:cubicBezTo>
                      <a:pt x="1208669" y="119829"/>
                      <a:pt x="1208669" y="119829"/>
                      <a:pt x="1355168" y="340437"/>
                    </a:cubicBezTo>
                    <a:cubicBezTo>
                      <a:pt x="1356598" y="342572"/>
                      <a:pt x="1357312" y="345419"/>
                      <a:pt x="1357312" y="348977"/>
                    </a:cubicBezTo>
                    <a:cubicBezTo>
                      <a:pt x="1357312" y="348977"/>
                      <a:pt x="1357312" y="348977"/>
                      <a:pt x="1357312" y="571720"/>
                    </a:cubicBezTo>
                    <a:cubicBezTo>
                      <a:pt x="1357312" y="580260"/>
                      <a:pt x="1350166" y="587376"/>
                      <a:pt x="1341590" y="587376"/>
                    </a:cubicBezTo>
                    <a:cubicBezTo>
                      <a:pt x="1341590" y="587376"/>
                      <a:pt x="1341590" y="587376"/>
                      <a:pt x="1242257" y="587376"/>
                    </a:cubicBezTo>
                    <a:cubicBezTo>
                      <a:pt x="1239398" y="576702"/>
                      <a:pt x="1235110" y="566027"/>
                      <a:pt x="1229393" y="556064"/>
                    </a:cubicBezTo>
                    <a:cubicBezTo>
                      <a:pt x="1229393" y="556064"/>
                      <a:pt x="1229393" y="556064"/>
                      <a:pt x="1325869" y="556064"/>
                    </a:cubicBezTo>
                    <a:cubicBezTo>
                      <a:pt x="1325869" y="556064"/>
                      <a:pt x="1325869" y="556064"/>
                      <a:pt x="1325869" y="353247"/>
                    </a:cubicBezTo>
                    <a:cubicBezTo>
                      <a:pt x="1325869" y="353247"/>
                      <a:pt x="1325869" y="353247"/>
                      <a:pt x="1187230" y="144025"/>
                    </a:cubicBezTo>
                    <a:cubicBezTo>
                      <a:pt x="1187230" y="144025"/>
                      <a:pt x="1187230" y="144025"/>
                      <a:pt x="944255" y="144025"/>
                    </a:cubicBezTo>
                    <a:cubicBezTo>
                      <a:pt x="944255" y="144025"/>
                      <a:pt x="944255" y="144025"/>
                      <a:pt x="944255" y="556064"/>
                    </a:cubicBezTo>
                    <a:cubicBezTo>
                      <a:pt x="944255" y="556064"/>
                      <a:pt x="944255" y="556064"/>
                      <a:pt x="1002141" y="556064"/>
                    </a:cubicBezTo>
                    <a:cubicBezTo>
                      <a:pt x="997138" y="566027"/>
                      <a:pt x="992136" y="576702"/>
                      <a:pt x="989277" y="587376"/>
                    </a:cubicBezTo>
                    <a:cubicBezTo>
                      <a:pt x="989277" y="587376"/>
                      <a:pt x="989277" y="587376"/>
                      <a:pt x="928534" y="587376"/>
                    </a:cubicBezTo>
                    <a:cubicBezTo>
                      <a:pt x="919958" y="587376"/>
                      <a:pt x="912812" y="580260"/>
                      <a:pt x="912812" y="571720"/>
                    </a:cubicBezTo>
                    <a:cubicBezTo>
                      <a:pt x="912812" y="571720"/>
                      <a:pt x="912812" y="571720"/>
                      <a:pt x="912812" y="128369"/>
                    </a:cubicBezTo>
                    <a:cubicBezTo>
                      <a:pt x="912812" y="119829"/>
                      <a:pt x="919958" y="112713"/>
                      <a:pt x="929248" y="112713"/>
                    </a:cubicBezTo>
                    <a:close/>
                    <a:moveTo>
                      <a:pt x="348417" y="63500"/>
                    </a:moveTo>
                    <a:cubicBezTo>
                      <a:pt x="348417" y="63500"/>
                      <a:pt x="348417" y="63500"/>
                      <a:pt x="400882" y="63500"/>
                    </a:cubicBezTo>
                    <a:cubicBezTo>
                      <a:pt x="426405" y="63500"/>
                      <a:pt x="447675" y="85148"/>
                      <a:pt x="447675" y="111125"/>
                    </a:cubicBezTo>
                    <a:cubicBezTo>
                      <a:pt x="447675" y="111125"/>
                      <a:pt x="447675" y="111125"/>
                      <a:pt x="447675" y="127000"/>
                    </a:cubicBezTo>
                    <a:cubicBezTo>
                      <a:pt x="447675" y="127000"/>
                      <a:pt x="447675" y="127000"/>
                      <a:pt x="416480" y="127000"/>
                    </a:cubicBezTo>
                    <a:cubicBezTo>
                      <a:pt x="416480" y="127000"/>
                      <a:pt x="416480" y="127000"/>
                      <a:pt x="416480" y="111125"/>
                    </a:cubicBezTo>
                    <a:cubicBezTo>
                      <a:pt x="416480" y="102466"/>
                      <a:pt x="409390" y="95250"/>
                      <a:pt x="400882" y="95250"/>
                    </a:cubicBezTo>
                    <a:cubicBezTo>
                      <a:pt x="400882" y="95250"/>
                      <a:pt x="400882" y="95250"/>
                      <a:pt x="348417" y="95250"/>
                    </a:cubicBezTo>
                    <a:cubicBezTo>
                      <a:pt x="339201" y="95250"/>
                      <a:pt x="332820" y="102466"/>
                      <a:pt x="332820" y="111125"/>
                    </a:cubicBezTo>
                    <a:lnTo>
                      <a:pt x="332820" y="127000"/>
                    </a:lnTo>
                    <a:cubicBezTo>
                      <a:pt x="332820" y="127000"/>
                      <a:pt x="332820" y="127000"/>
                      <a:pt x="301625" y="127000"/>
                    </a:cubicBezTo>
                    <a:cubicBezTo>
                      <a:pt x="301625" y="127000"/>
                      <a:pt x="301625" y="127000"/>
                      <a:pt x="301625" y="111125"/>
                    </a:cubicBezTo>
                    <a:cubicBezTo>
                      <a:pt x="301625" y="85148"/>
                      <a:pt x="322185" y="63500"/>
                      <a:pt x="348417" y="63500"/>
                    </a:cubicBezTo>
                    <a:close/>
                    <a:moveTo>
                      <a:pt x="639438" y="0"/>
                    </a:moveTo>
                    <a:cubicBezTo>
                      <a:pt x="639438" y="0"/>
                      <a:pt x="639438" y="0"/>
                      <a:pt x="692473" y="0"/>
                    </a:cubicBezTo>
                    <a:cubicBezTo>
                      <a:pt x="718274" y="0"/>
                      <a:pt x="739775" y="20581"/>
                      <a:pt x="739775" y="46840"/>
                    </a:cubicBezTo>
                    <a:cubicBezTo>
                      <a:pt x="739775" y="46840"/>
                      <a:pt x="739775" y="46840"/>
                      <a:pt x="739775" y="60325"/>
                    </a:cubicBezTo>
                    <a:cubicBezTo>
                      <a:pt x="739775" y="60325"/>
                      <a:pt x="739775" y="60325"/>
                      <a:pt x="708240" y="60325"/>
                    </a:cubicBezTo>
                    <a:cubicBezTo>
                      <a:pt x="708240" y="60325"/>
                      <a:pt x="708240" y="60325"/>
                      <a:pt x="708240" y="46840"/>
                    </a:cubicBezTo>
                    <a:cubicBezTo>
                      <a:pt x="708240" y="37614"/>
                      <a:pt x="701074" y="31227"/>
                      <a:pt x="692473" y="31227"/>
                    </a:cubicBezTo>
                    <a:cubicBezTo>
                      <a:pt x="692473" y="31227"/>
                      <a:pt x="692473" y="31227"/>
                      <a:pt x="639438" y="31227"/>
                    </a:cubicBezTo>
                    <a:cubicBezTo>
                      <a:pt x="630838" y="31227"/>
                      <a:pt x="623671" y="37614"/>
                      <a:pt x="623671" y="46840"/>
                    </a:cubicBezTo>
                    <a:lnTo>
                      <a:pt x="623671" y="60325"/>
                    </a:lnTo>
                    <a:cubicBezTo>
                      <a:pt x="623671" y="60325"/>
                      <a:pt x="623671" y="60325"/>
                      <a:pt x="592137" y="60325"/>
                    </a:cubicBezTo>
                    <a:cubicBezTo>
                      <a:pt x="592137" y="60325"/>
                      <a:pt x="592137" y="60325"/>
                      <a:pt x="592137" y="46840"/>
                    </a:cubicBezTo>
                    <a:cubicBezTo>
                      <a:pt x="592137" y="20581"/>
                      <a:pt x="612921" y="0"/>
                      <a:pt x="639438" y="0"/>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49" name="Freeform 48"/>
              <p:cNvSpPr>
                <a:spLocks/>
              </p:cNvSpPr>
              <p:nvPr/>
            </p:nvSpPr>
            <p:spPr bwMode="auto">
              <a:xfrm>
                <a:off x="5491163" y="2805112"/>
                <a:ext cx="1185863" cy="1184276"/>
              </a:xfrm>
              <a:custGeom>
                <a:avLst/>
                <a:gdLst>
                  <a:gd name="connsiteX0" fmla="*/ 1043782 w 1185863"/>
                  <a:gd name="connsiteY0" fmla="*/ 1111250 h 1184276"/>
                  <a:gd name="connsiteX1" fmla="*/ 1081089 w 1185863"/>
                  <a:gd name="connsiteY1" fmla="*/ 1147763 h 1184276"/>
                  <a:gd name="connsiteX2" fmla="*/ 1043782 w 1185863"/>
                  <a:gd name="connsiteY2" fmla="*/ 1184276 h 1184276"/>
                  <a:gd name="connsiteX3" fmla="*/ 1006475 w 1185863"/>
                  <a:gd name="connsiteY3" fmla="*/ 1147763 h 1184276"/>
                  <a:gd name="connsiteX4" fmla="*/ 1043782 w 1185863"/>
                  <a:gd name="connsiteY4" fmla="*/ 1111250 h 1184276"/>
                  <a:gd name="connsiteX5" fmla="*/ 113507 w 1185863"/>
                  <a:gd name="connsiteY5" fmla="*/ 1111250 h 1184276"/>
                  <a:gd name="connsiteX6" fmla="*/ 150814 w 1185863"/>
                  <a:gd name="connsiteY6" fmla="*/ 1147763 h 1184276"/>
                  <a:gd name="connsiteX7" fmla="*/ 113507 w 1185863"/>
                  <a:gd name="connsiteY7" fmla="*/ 1184276 h 1184276"/>
                  <a:gd name="connsiteX8" fmla="*/ 76200 w 1185863"/>
                  <a:gd name="connsiteY8" fmla="*/ 1147763 h 1184276"/>
                  <a:gd name="connsiteX9" fmla="*/ 113507 w 1185863"/>
                  <a:gd name="connsiteY9" fmla="*/ 1111250 h 1184276"/>
                  <a:gd name="connsiteX10" fmla="*/ 946933 w 1185863"/>
                  <a:gd name="connsiteY10" fmla="*/ 700087 h 1184276"/>
                  <a:gd name="connsiteX11" fmla="*/ 1091717 w 1185863"/>
                  <a:gd name="connsiteY11" fmla="*/ 700087 h 1184276"/>
                  <a:gd name="connsiteX12" fmla="*/ 1105982 w 1185863"/>
                  <a:gd name="connsiteY12" fmla="*/ 712984 h 1184276"/>
                  <a:gd name="connsiteX13" fmla="*/ 1185150 w 1185863"/>
                  <a:gd name="connsiteY13" fmla="*/ 847682 h 1184276"/>
                  <a:gd name="connsiteX14" fmla="*/ 1185863 w 1185863"/>
                  <a:gd name="connsiteY14" fmla="*/ 851265 h 1184276"/>
                  <a:gd name="connsiteX15" fmla="*/ 1173025 w 1185863"/>
                  <a:gd name="connsiteY15" fmla="*/ 862012 h 1184276"/>
                  <a:gd name="connsiteX16" fmla="*/ 946933 w 1185863"/>
                  <a:gd name="connsiteY16" fmla="*/ 862012 h 1184276"/>
                  <a:gd name="connsiteX17" fmla="*/ 939800 w 1185863"/>
                  <a:gd name="connsiteY17" fmla="*/ 854847 h 1184276"/>
                  <a:gd name="connsiteX18" fmla="*/ 939800 w 1185863"/>
                  <a:gd name="connsiteY18" fmla="*/ 707252 h 1184276"/>
                  <a:gd name="connsiteX19" fmla="*/ 946933 w 1185863"/>
                  <a:gd name="connsiteY19" fmla="*/ 700087 h 1184276"/>
                  <a:gd name="connsiteX20" fmla="*/ 174636 w 1185863"/>
                  <a:gd name="connsiteY20" fmla="*/ 684212 h 1184276"/>
                  <a:gd name="connsiteX21" fmla="*/ 231120 w 1185863"/>
                  <a:gd name="connsiteY21" fmla="*/ 684212 h 1184276"/>
                  <a:gd name="connsiteX22" fmla="*/ 370542 w 1185863"/>
                  <a:gd name="connsiteY22" fmla="*/ 684212 h 1184276"/>
                  <a:gd name="connsiteX23" fmla="*/ 427025 w 1185863"/>
                  <a:gd name="connsiteY23" fmla="*/ 684212 h 1184276"/>
                  <a:gd name="connsiteX24" fmla="*/ 441325 w 1185863"/>
                  <a:gd name="connsiteY24" fmla="*/ 698445 h 1184276"/>
                  <a:gd name="connsiteX25" fmla="*/ 441325 w 1185863"/>
                  <a:gd name="connsiteY25" fmla="*/ 835079 h 1184276"/>
                  <a:gd name="connsiteX26" fmla="*/ 427025 w 1185863"/>
                  <a:gd name="connsiteY26" fmla="*/ 849312 h 1184276"/>
                  <a:gd name="connsiteX27" fmla="*/ 174636 w 1185863"/>
                  <a:gd name="connsiteY27" fmla="*/ 849312 h 1184276"/>
                  <a:gd name="connsiteX28" fmla="*/ 160337 w 1185863"/>
                  <a:gd name="connsiteY28" fmla="*/ 835079 h 1184276"/>
                  <a:gd name="connsiteX29" fmla="*/ 160337 w 1185863"/>
                  <a:gd name="connsiteY29" fmla="*/ 698445 h 1184276"/>
                  <a:gd name="connsiteX30" fmla="*/ 174636 w 1185863"/>
                  <a:gd name="connsiteY30" fmla="*/ 684212 h 1184276"/>
                  <a:gd name="connsiteX31" fmla="*/ 492046 w 1185863"/>
                  <a:gd name="connsiteY31" fmla="*/ 617537 h 1184276"/>
                  <a:gd name="connsiteX32" fmla="*/ 523306 w 1185863"/>
                  <a:gd name="connsiteY32" fmla="*/ 617537 h 1184276"/>
                  <a:gd name="connsiteX33" fmla="*/ 662556 w 1185863"/>
                  <a:gd name="connsiteY33" fmla="*/ 617537 h 1184276"/>
                  <a:gd name="connsiteX34" fmla="*/ 693816 w 1185863"/>
                  <a:gd name="connsiteY34" fmla="*/ 617537 h 1184276"/>
                  <a:gd name="connsiteX35" fmla="*/ 708025 w 1185863"/>
                  <a:gd name="connsiteY35" fmla="*/ 631800 h 1184276"/>
                  <a:gd name="connsiteX36" fmla="*/ 708025 w 1185863"/>
                  <a:gd name="connsiteY36" fmla="*/ 835049 h 1184276"/>
                  <a:gd name="connsiteX37" fmla="*/ 693816 w 1185863"/>
                  <a:gd name="connsiteY37" fmla="*/ 849312 h 1184276"/>
                  <a:gd name="connsiteX38" fmla="*/ 492046 w 1185863"/>
                  <a:gd name="connsiteY38" fmla="*/ 849312 h 1184276"/>
                  <a:gd name="connsiteX39" fmla="*/ 477837 w 1185863"/>
                  <a:gd name="connsiteY39" fmla="*/ 835049 h 1184276"/>
                  <a:gd name="connsiteX40" fmla="*/ 477837 w 1185863"/>
                  <a:gd name="connsiteY40" fmla="*/ 631800 h 1184276"/>
                  <a:gd name="connsiteX41" fmla="*/ 492046 w 1185863"/>
                  <a:gd name="connsiteY41" fmla="*/ 617537 h 1184276"/>
                  <a:gd name="connsiteX42" fmla="*/ 432949 w 1185863"/>
                  <a:gd name="connsiteY42" fmla="*/ 0 h 1184276"/>
                  <a:gd name="connsiteX43" fmla="*/ 450067 w 1185863"/>
                  <a:gd name="connsiteY43" fmla="*/ 7135 h 1184276"/>
                  <a:gd name="connsiteX44" fmla="*/ 457200 w 1185863"/>
                  <a:gd name="connsiteY44" fmla="*/ 24973 h 1184276"/>
                  <a:gd name="connsiteX45" fmla="*/ 373035 w 1185863"/>
                  <a:gd name="connsiteY45" fmla="*/ 144843 h 1184276"/>
                  <a:gd name="connsiteX46" fmla="*/ 411551 w 1185863"/>
                  <a:gd name="connsiteY46" fmla="*/ 392431 h 1184276"/>
                  <a:gd name="connsiteX47" fmla="*/ 411551 w 1185863"/>
                  <a:gd name="connsiteY47" fmla="*/ 396712 h 1184276"/>
                  <a:gd name="connsiteX48" fmla="*/ 382307 w 1185863"/>
                  <a:gd name="connsiteY48" fmla="*/ 455220 h 1184276"/>
                  <a:gd name="connsiteX49" fmla="*/ 377315 w 1185863"/>
                  <a:gd name="connsiteY49" fmla="*/ 458788 h 1184276"/>
                  <a:gd name="connsiteX50" fmla="*/ 373748 w 1185863"/>
                  <a:gd name="connsiteY50" fmla="*/ 455934 h 1184276"/>
                  <a:gd name="connsiteX51" fmla="*/ 303135 w 1185863"/>
                  <a:gd name="connsiteY51" fmla="*/ 261859 h 1184276"/>
                  <a:gd name="connsiteX52" fmla="*/ 281024 w 1185863"/>
                  <a:gd name="connsiteY52" fmla="*/ 236886 h 1184276"/>
                  <a:gd name="connsiteX53" fmla="*/ 272465 w 1185863"/>
                  <a:gd name="connsiteY53" fmla="*/ 245448 h 1184276"/>
                  <a:gd name="connsiteX54" fmla="*/ 124107 w 1185863"/>
                  <a:gd name="connsiteY54" fmla="*/ 371026 h 1184276"/>
                  <a:gd name="connsiteX55" fmla="*/ 134093 w 1185863"/>
                  <a:gd name="connsiteY55" fmla="*/ 405988 h 1184276"/>
                  <a:gd name="connsiteX56" fmla="*/ 134093 w 1185863"/>
                  <a:gd name="connsiteY56" fmla="*/ 406702 h 1184276"/>
                  <a:gd name="connsiteX57" fmla="*/ 124820 w 1185863"/>
                  <a:gd name="connsiteY57" fmla="*/ 439523 h 1184276"/>
                  <a:gd name="connsiteX58" fmla="*/ 124107 w 1185863"/>
                  <a:gd name="connsiteY58" fmla="*/ 440950 h 1184276"/>
                  <a:gd name="connsiteX59" fmla="*/ 123394 w 1185863"/>
                  <a:gd name="connsiteY59" fmla="*/ 441664 h 1184276"/>
                  <a:gd name="connsiteX60" fmla="*/ 106989 w 1185863"/>
                  <a:gd name="connsiteY60" fmla="*/ 440237 h 1184276"/>
                  <a:gd name="connsiteX61" fmla="*/ 76319 w 1185863"/>
                  <a:gd name="connsiteY61" fmla="*/ 403134 h 1184276"/>
                  <a:gd name="connsiteX62" fmla="*/ 39229 w 1185863"/>
                  <a:gd name="connsiteY62" fmla="*/ 423112 h 1184276"/>
                  <a:gd name="connsiteX63" fmla="*/ 35663 w 1185863"/>
                  <a:gd name="connsiteY63" fmla="*/ 419545 h 1184276"/>
                  <a:gd name="connsiteX64" fmla="*/ 55634 w 1185863"/>
                  <a:gd name="connsiteY64" fmla="*/ 382442 h 1184276"/>
                  <a:gd name="connsiteX65" fmla="*/ 17118 w 1185863"/>
                  <a:gd name="connsiteY65" fmla="*/ 348907 h 1184276"/>
                  <a:gd name="connsiteX66" fmla="*/ 15691 w 1185863"/>
                  <a:gd name="connsiteY66" fmla="*/ 332496 h 1184276"/>
                  <a:gd name="connsiteX67" fmla="*/ 16405 w 1185863"/>
                  <a:gd name="connsiteY67" fmla="*/ 331783 h 1184276"/>
                  <a:gd name="connsiteX68" fmla="*/ 17831 w 1185863"/>
                  <a:gd name="connsiteY68" fmla="*/ 330356 h 1184276"/>
                  <a:gd name="connsiteX69" fmla="*/ 49928 w 1185863"/>
                  <a:gd name="connsiteY69" fmla="*/ 321794 h 1184276"/>
                  <a:gd name="connsiteX70" fmla="*/ 50641 w 1185863"/>
                  <a:gd name="connsiteY70" fmla="*/ 321794 h 1184276"/>
                  <a:gd name="connsiteX71" fmla="*/ 87731 w 1185863"/>
                  <a:gd name="connsiteY71" fmla="*/ 331783 h 1184276"/>
                  <a:gd name="connsiteX72" fmla="*/ 88444 w 1185863"/>
                  <a:gd name="connsiteY72" fmla="*/ 331783 h 1184276"/>
                  <a:gd name="connsiteX73" fmla="*/ 211838 w 1185863"/>
                  <a:gd name="connsiteY73" fmla="*/ 185513 h 1184276"/>
                  <a:gd name="connsiteX74" fmla="*/ 220397 w 1185863"/>
                  <a:gd name="connsiteY74" fmla="*/ 176951 h 1184276"/>
                  <a:gd name="connsiteX75" fmla="*/ 193293 w 1185863"/>
                  <a:gd name="connsiteY75" fmla="*/ 153405 h 1184276"/>
                  <a:gd name="connsiteX76" fmla="*/ 2853 w 1185863"/>
                  <a:gd name="connsiteY76" fmla="*/ 82767 h 1184276"/>
                  <a:gd name="connsiteX77" fmla="*/ 0 w 1185863"/>
                  <a:gd name="connsiteY77" fmla="*/ 79200 h 1184276"/>
                  <a:gd name="connsiteX78" fmla="*/ 3566 w 1185863"/>
                  <a:gd name="connsiteY78" fmla="*/ 74205 h 1184276"/>
                  <a:gd name="connsiteX79" fmla="*/ 61340 w 1185863"/>
                  <a:gd name="connsiteY79" fmla="*/ 44951 h 1184276"/>
                  <a:gd name="connsiteX80" fmla="*/ 65620 w 1185863"/>
                  <a:gd name="connsiteY80" fmla="*/ 44238 h 1184276"/>
                  <a:gd name="connsiteX81" fmla="*/ 310981 w 1185863"/>
                  <a:gd name="connsiteY81" fmla="*/ 83481 h 1184276"/>
                  <a:gd name="connsiteX82" fmla="*/ 313121 w 1185863"/>
                  <a:gd name="connsiteY82" fmla="*/ 84908 h 1184276"/>
                  <a:gd name="connsiteX83" fmla="*/ 432949 w 1185863"/>
                  <a:gd name="connsiteY83" fmla="*/ 0 h 1184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1185863" h="1184276">
                    <a:moveTo>
                      <a:pt x="1043782" y="1111250"/>
                    </a:moveTo>
                    <a:cubicBezTo>
                      <a:pt x="1064386" y="1111250"/>
                      <a:pt x="1081089" y="1127597"/>
                      <a:pt x="1081089" y="1147763"/>
                    </a:cubicBezTo>
                    <a:cubicBezTo>
                      <a:pt x="1081089" y="1167929"/>
                      <a:pt x="1064386" y="1184276"/>
                      <a:pt x="1043782" y="1184276"/>
                    </a:cubicBezTo>
                    <a:cubicBezTo>
                      <a:pt x="1023178" y="1184276"/>
                      <a:pt x="1006475" y="1167929"/>
                      <a:pt x="1006475" y="1147763"/>
                    </a:cubicBezTo>
                    <a:cubicBezTo>
                      <a:pt x="1006475" y="1127597"/>
                      <a:pt x="1023178" y="1111250"/>
                      <a:pt x="1043782" y="1111250"/>
                    </a:cubicBezTo>
                    <a:close/>
                    <a:moveTo>
                      <a:pt x="113507" y="1111250"/>
                    </a:moveTo>
                    <a:cubicBezTo>
                      <a:pt x="134111" y="1111250"/>
                      <a:pt x="150814" y="1127597"/>
                      <a:pt x="150814" y="1147763"/>
                    </a:cubicBezTo>
                    <a:cubicBezTo>
                      <a:pt x="150814" y="1167929"/>
                      <a:pt x="134111" y="1184276"/>
                      <a:pt x="113507" y="1184276"/>
                    </a:cubicBezTo>
                    <a:cubicBezTo>
                      <a:pt x="92903" y="1184276"/>
                      <a:pt x="76200" y="1167929"/>
                      <a:pt x="76200" y="1147763"/>
                    </a:cubicBezTo>
                    <a:cubicBezTo>
                      <a:pt x="76200" y="1127597"/>
                      <a:pt x="92903" y="1111250"/>
                      <a:pt x="113507" y="1111250"/>
                    </a:cubicBezTo>
                    <a:close/>
                    <a:moveTo>
                      <a:pt x="946933" y="700087"/>
                    </a:moveTo>
                    <a:cubicBezTo>
                      <a:pt x="946933" y="700087"/>
                      <a:pt x="946933" y="700087"/>
                      <a:pt x="1091717" y="700087"/>
                    </a:cubicBezTo>
                    <a:cubicBezTo>
                      <a:pt x="1098850" y="700087"/>
                      <a:pt x="1101703" y="705819"/>
                      <a:pt x="1105982" y="712984"/>
                    </a:cubicBezTo>
                    <a:cubicBezTo>
                      <a:pt x="1105982" y="712984"/>
                      <a:pt x="1105982" y="712984"/>
                      <a:pt x="1185150" y="847682"/>
                    </a:cubicBezTo>
                    <a:cubicBezTo>
                      <a:pt x="1185863" y="849115"/>
                      <a:pt x="1185863" y="849832"/>
                      <a:pt x="1185863" y="851265"/>
                    </a:cubicBezTo>
                    <a:cubicBezTo>
                      <a:pt x="1184437" y="856997"/>
                      <a:pt x="1179444" y="862012"/>
                      <a:pt x="1173025" y="862012"/>
                    </a:cubicBezTo>
                    <a:cubicBezTo>
                      <a:pt x="1173025" y="862012"/>
                      <a:pt x="1173025" y="862012"/>
                      <a:pt x="946933" y="862012"/>
                    </a:cubicBezTo>
                    <a:cubicBezTo>
                      <a:pt x="943366" y="862012"/>
                      <a:pt x="939800" y="858430"/>
                      <a:pt x="939800" y="854847"/>
                    </a:cubicBezTo>
                    <a:cubicBezTo>
                      <a:pt x="939800" y="854847"/>
                      <a:pt x="939800" y="854847"/>
                      <a:pt x="939800" y="707252"/>
                    </a:cubicBezTo>
                    <a:cubicBezTo>
                      <a:pt x="939800" y="702953"/>
                      <a:pt x="943366" y="700087"/>
                      <a:pt x="946933" y="700087"/>
                    </a:cubicBezTo>
                    <a:close/>
                    <a:moveTo>
                      <a:pt x="174636" y="684212"/>
                    </a:moveTo>
                    <a:cubicBezTo>
                      <a:pt x="174636" y="684212"/>
                      <a:pt x="174636" y="684212"/>
                      <a:pt x="231120" y="684212"/>
                    </a:cubicBezTo>
                    <a:cubicBezTo>
                      <a:pt x="260434" y="684212"/>
                      <a:pt x="304048" y="684212"/>
                      <a:pt x="370542" y="684212"/>
                    </a:cubicBezTo>
                    <a:cubicBezTo>
                      <a:pt x="387701" y="684212"/>
                      <a:pt x="406291" y="684212"/>
                      <a:pt x="427025" y="684212"/>
                    </a:cubicBezTo>
                    <a:cubicBezTo>
                      <a:pt x="434890" y="684212"/>
                      <a:pt x="441325" y="690617"/>
                      <a:pt x="441325" y="698445"/>
                    </a:cubicBezTo>
                    <a:cubicBezTo>
                      <a:pt x="441325" y="698445"/>
                      <a:pt x="441325" y="698445"/>
                      <a:pt x="441325" y="835079"/>
                    </a:cubicBezTo>
                    <a:cubicBezTo>
                      <a:pt x="441325" y="842907"/>
                      <a:pt x="434890" y="849312"/>
                      <a:pt x="427025" y="849312"/>
                    </a:cubicBezTo>
                    <a:cubicBezTo>
                      <a:pt x="427025" y="849312"/>
                      <a:pt x="427025" y="849312"/>
                      <a:pt x="174636" y="849312"/>
                    </a:cubicBezTo>
                    <a:cubicBezTo>
                      <a:pt x="166772" y="849312"/>
                      <a:pt x="160337" y="842907"/>
                      <a:pt x="160337" y="835079"/>
                    </a:cubicBezTo>
                    <a:cubicBezTo>
                      <a:pt x="160337" y="835079"/>
                      <a:pt x="160337" y="835079"/>
                      <a:pt x="160337" y="698445"/>
                    </a:cubicBezTo>
                    <a:cubicBezTo>
                      <a:pt x="160337" y="690617"/>
                      <a:pt x="166772" y="684212"/>
                      <a:pt x="174636" y="684212"/>
                    </a:cubicBezTo>
                    <a:close/>
                    <a:moveTo>
                      <a:pt x="492046" y="617537"/>
                    </a:moveTo>
                    <a:cubicBezTo>
                      <a:pt x="492046" y="617537"/>
                      <a:pt x="492046" y="617537"/>
                      <a:pt x="523306" y="617537"/>
                    </a:cubicBezTo>
                    <a:cubicBezTo>
                      <a:pt x="546752" y="617537"/>
                      <a:pt x="588669" y="617537"/>
                      <a:pt x="662556" y="617537"/>
                    </a:cubicBezTo>
                    <a:cubicBezTo>
                      <a:pt x="672502" y="617537"/>
                      <a:pt x="683159" y="617537"/>
                      <a:pt x="693816" y="617537"/>
                    </a:cubicBezTo>
                    <a:cubicBezTo>
                      <a:pt x="701631" y="617537"/>
                      <a:pt x="708025" y="623956"/>
                      <a:pt x="708025" y="631800"/>
                    </a:cubicBezTo>
                    <a:cubicBezTo>
                      <a:pt x="708025" y="631800"/>
                      <a:pt x="708025" y="631800"/>
                      <a:pt x="708025" y="835049"/>
                    </a:cubicBezTo>
                    <a:cubicBezTo>
                      <a:pt x="708025" y="842894"/>
                      <a:pt x="701631" y="849312"/>
                      <a:pt x="693816" y="849312"/>
                    </a:cubicBezTo>
                    <a:cubicBezTo>
                      <a:pt x="693816" y="849312"/>
                      <a:pt x="693816" y="849312"/>
                      <a:pt x="492046" y="849312"/>
                    </a:cubicBezTo>
                    <a:cubicBezTo>
                      <a:pt x="484231" y="849312"/>
                      <a:pt x="477837" y="842894"/>
                      <a:pt x="477837" y="835049"/>
                    </a:cubicBezTo>
                    <a:cubicBezTo>
                      <a:pt x="477837" y="835049"/>
                      <a:pt x="477837" y="835049"/>
                      <a:pt x="477837" y="631800"/>
                    </a:cubicBezTo>
                    <a:cubicBezTo>
                      <a:pt x="477837" y="623956"/>
                      <a:pt x="484231" y="617537"/>
                      <a:pt x="492046" y="617537"/>
                    </a:cubicBezTo>
                    <a:close/>
                    <a:moveTo>
                      <a:pt x="432949" y="0"/>
                    </a:moveTo>
                    <a:cubicBezTo>
                      <a:pt x="439368" y="0"/>
                      <a:pt x="445074" y="2140"/>
                      <a:pt x="450067" y="7135"/>
                    </a:cubicBezTo>
                    <a:cubicBezTo>
                      <a:pt x="455060" y="11416"/>
                      <a:pt x="457200" y="17124"/>
                      <a:pt x="457200" y="24973"/>
                    </a:cubicBezTo>
                    <a:cubicBezTo>
                      <a:pt x="457200" y="51373"/>
                      <a:pt x="421537" y="93470"/>
                      <a:pt x="373035" y="144843"/>
                    </a:cubicBezTo>
                    <a:cubicBezTo>
                      <a:pt x="373035" y="144843"/>
                      <a:pt x="373035" y="144843"/>
                      <a:pt x="411551" y="392431"/>
                    </a:cubicBezTo>
                    <a:cubicBezTo>
                      <a:pt x="412264" y="393858"/>
                      <a:pt x="411551" y="395285"/>
                      <a:pt x="411551" y="396712"/>
                    </a:cubicBezTo>
                    <a:cubicBezTo>
                      <a:pt x="411551" y="396712"/>
                      <a:pt x="411551" y="396712"/>
                      <a:pt x="382307" y="455220"/>
                    </a:cubicBezTo>
                    <a:cubicBezTo>
                      <a:pt x="381594" y="457361"/>
                      <a:pt x="379454" y="458074"/>
                      <a:pt x="377315" y="458788"/>
                    </a:cubicBezTo>
                    <a:cubicBezTo>
                      <a:pt x="375888" y="458788"/>
                      <a:pt x="373748" y="458074"/>
                      <a:pt x="373748" y="455934"/>
                    </a:cubicBezTo>
                    <a:cubicBezTo>
                      <a:pt x="373748" y="455934"/>
                      <a:pt x="373748" y="455934"/>
                      <a:pt x="303135" y="261859"/>
                    </a:cubicBezTo>
                    <a:cubicBezTo>
                      <a:pt x="303135" y="261859"/>
                      <a:pt x="303135" y="261859"/>
                      <a:pt x="281024" y="236886"/>
                    </a:cubicBezTo>
                    <a:cubicBezTo>
                      <a:pt x="278171" y="239740"/>
                      <a:pt x="275318" y="242594"/>
                      <a:pt x="272465" y="245448"/>
                    </a:cubicBezTo>
                    <a:cubicBezTo>
                      <a:pt x="215404" y="301815"/>
                      <a:pt x="161910" y="343912"/>
                      <a:pt x="124107" y="371026"/>
                    </a:cubicBezTo>
                    <a:cubicBezTo>
                      <a:pt x="124107" y="371026"/>
                      <a:pt x="124107" y="371026"/>
                      <a:pt x="134093" y="405988"/>
                    </a:cubicBezTo>
                    <a:cubicBezTo>
                      <a:pt x="134093" y="405988"/>
                      <a:pt x="134093" y="405988"/>
                      <a:pt x="134093" y="406702"/>
                    </a:cubicBezTo>
                    <a:cubicBezTo>
                      <a:pt x="135519" y="416691"/>
                      <a:pt x="126247" y="437383"/>
                      <a:pt x="124820" y="439523"/>
                    </a:cubicBezTo>
                    <a:cubicBezTo>
                      <a:pt x="124820" y="439523"/>
                      <a:pt x="124820" y="439523"/>
                      <a:pt x="124107" y="440950"/>
                    </a:cubicBezTo>
                    <a:cubicBezTo>
                      <a:pt x="124107" y="440950"/>
                      <a:pt x="124107" y="440950"/>
                      <a:pt x="123394" y="441664"/>
                    </a:cubicBezTo>
                    <a:cubicBezTo>
                      <a:pt x="118401" y="445231"/>
                      <a:pt x="112695" y="446658"/>
                      <a:pt x="106989" y="440237"/>
                    </a:cubicBezTo>
                    <a:cubicBezTo>
                      <a:pt x="106989" y="440237"/>
                      <a:pt x="106989" y="440237"/>
                      <a:pt x="76319" y="403134"/>
                    </a:cubicBezTo>
                    <a:cubicBezTo>
                      <a:pt x="59200" y="413837"/>
                      <a:pt x="46362" y="419545"/>
                      <a:pt x="39229" y="423112"/>
                    </a:cubicBezTo>
                    <a:cubicBezTo>
                      <a:pt x="37089" y="423826"/>
                      <a:pt x="34950" y="421685"/>
                      <a:pt x="35663" y="419545"/>
                    </a:cubicBezTo>
                    <a:cubicBezTo>
                      <a:pt x="38516" y="412410"/>
                      <a:pt x="45648" y="399566"/>
                      <a:pt x="55634" y="382442"/>
                    </a:cubicBezTo>
                    <a:cubicBezTo>
                      <a:pt x="55634" y="382442"/>
                      <a:pt x="55634" y="382442"/>
                      <a:pt x="17118" y="348907"/>
                    </a:cubicBezTo>
                    <a:cubicBezTo>
                      <a:pt x="9985" y="343912"/>
                      <a:pt x="12125" y="336777"/>
                      <a:pt x="15691" y="332496"/>
                    </a:cubicBezTo>
                    <a:cubicBezTo>
                      <a:pt x="15691" y="332496"/>
                      <a:pt x="15691" y="332496"/>
                      <a:pt x="16405" y="331783"/>
                    </a:cubicBezTo>
                    <a:cubicBezTo>
                      <a:pt x="16405" y="331783"/>
                      <a:pt x="16405" y="331783"/>
                      <a:pt x="17831" y="330356"/>
                    </a:cubicBezTo>
                    <a:cubicBezTo>
                      <a:pt x="19971" y="329642"/>
                      <a:pt x="40656" y="320367"/>
                      <a:pt x="49928" y="321794"/>
                    </a:cubicBezTo>
                    <a:cubicBezTo>
                      <a:pt x="49928" y="321794"/>
                      <a:pt x="49928" y="321794"/>
                      <a:pt x="50641" y="321794"/>
                    </a:cubicBezTo>
                    <a:cubicBezTo>
                      <a:pt x="50641" y="321794"/>
                      <a:pt x="50641" y="321794"/>
                      <a:pt x="87731" y="331783"/>
                    </a:cubicBezTo>
                    <a:cubicBezTo>
                      <a:pt x="87731" y="331783"/>
                      <a:pt x="87731" y="331783"/>
                      <a:pt x="88444" y="331783"/>
                    </a:cubicBezTo>
                    <a:cubicBezTo>
                      <a:pt x="114835" y="294680"/>
                      <a:pt x="156204" y="241167"/>
                      <a:pt x="211838" y="185513"/>
                    </a:cubicBezTo>
                    <a:cubicBezTo>
                      <a:pt x="214691" y="182659"/>
                      <a:pt x="217544" y="179805"/>
                      <a:pt x="220397" y="176951"/>
                    </a:cubicBezTo>
                    <a:cubicBezTo>
                      <a:pt x="220397" y="176951"/>
                      <a:pt x="220397" y="176951"/>
                      <a:pt x="193293" y="153405"/>
                    </a:cubicBezTo>
                    <a:cubicBezTo>
                      <a:pt x="193293" y="153405"/>
                      <a:pt x="193293" y="153405"/>
                      <a:pt x="2853" y="82767"/>
                    </a:cubicBezTo>
                    <a:cubicBezTo>
                      <a:pt x="713" y="82767"/>
                      <a:pt x="0" y="81340"/>
                      <a:pt x="0" y="79200"/>
                    </a:cubicBezTo>
                    <a:cubicBezTo>
                      <a:pt x="0" y="77059"/>
                      <a:pt x="1426" y="74919"/>
                      <a:pt x="3566" y="74205"/>
                    </a:cubicBezTo>
                    <a:cubicBezTo>
                      <a:pt x="3566" y="74205"/>
                      <a:pt x="3566" y="74205"/>
                      <a:pt x="61340" y="44951"/>
                    </a:cubicBezTo>
                    <a:cubicBezTo>
                      <a:pt x="62767" y="44238"/>
                      <a:pt x="64193" y="44238"/>
                      <a:pt x="65620" y="44238"/>
                    </a:cubicBezTo>
                    <a:cubicBezTo>
                      <a:pt x="65620" y="44238"/>
                      <a:pt x="65620" y="44238"/>
                      <a:pt x="310981" y="83481"/>
                    </a:cubicBezTo>
                    <a:cubicBezTo>
                      <a:pt x="311695" y="84194"/>
                      <a:pt x="312408" y="84194"/>
                      <a:pt x="313121" y="84908"/>
                    </a:cubicBezTo>
                    <a:cubicBezTo>
                      <a:pt x="363763" y="34962"/>
                      <a:pt x="405845" y="0"/>
                      <a:pt x="432949" y="0"/>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grpSp>
        <p:nvGrpSpPr>
          <p:cNvPr id="50" name="bcgIcons_Syringe">
            <a:extLst>
              <a:ext uri="{FF2B5EF4-FFF2-40B4-BE49-F238E27FC236}">
                <a16:creationId xmlns:a16="http://schemas.microsoft.com/office/drawing/2014/main" id="{163597B7-C8DD-4E9C-B2FF-FDD80D19284C}"/>
              </a:ext>
            </a:extLst>
          </p:cNvPr>
          <p:cNvGrpSpPr>
            <a:grpSpLocks noChangeAspect="1"/>
          </p:cNvGrpSpPr>
          <p:nvPr/>
        </p:nvGrpSpPr>
        <p:grpSpPr bwMode="auto">
          <a:xfrm>
            <a:off x="1127048" y="1355255"/>
            <a:ext cx="586306" cy="586849"/>
            <a:chOff x="1682" y="0"/>
            <a:chExt cx="4316" cy="4320"/>
          </a:xfrm>
        </p:grpSpPr>
        <p:sp>
          <p:nvSpPr>
            <p:cNvPr id="51" name="AutoShape 18">
              <a:extLst>
                <a:ext uri="{FF2B5EF4-FFF2-40B4-BE49-F238E27FC236}">
                  <a16:creationId xmlns:a16="http://schemas.microsoft.com/office/drawing/2014/main" id="{D645362A-CD97-4207-A275-9EA17715F84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20">
              <a:extLst>
                <a:ext uri="{FF2B5EF4-FFF2-40B4-BE49-F238E27FC236}">
                  <a16:creationId xmlns:a16="http://schemas.microsoft.com/office/drawing/2014/main" id="{59312CC7-62FB-45F2-A9A3-A2FD3FFF3245}"/>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21">
              <a:extLst>
                <a:ext uri="{FF2B5EF4-FFF2-40B4-BE49-F238E27FC236}">
                  <a16:creationId xmlns:a16="http://schemas.microsoft.com/office/drawing/2014/main" id="{89D2BA18-5B08-4795-B16D-CA17923D0FE0}"/>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53"/>
          <p:cNvGrpSpPr>
            <a:grpSpLocks noChangeAspect="1"/>
          </p:cNvGrpSpPr>
          <p:nvPr/>
        </p:nvGrpSpPr>
        <p:grpSpPr>
          <a:xfrm>
            <a:off x="8833806" y="1355255"/>
            <a:ext cx="586849" cy="586849"/>
            <a:chOff x="5272088" y="2606675"/>
            <a:chExt cx="1644650" cy="1644650"/>
          </a:xfrm>
        </p:grpSpPr>
        <p:sp>
          <p:nvSpPr>
            <p:cNvPr id="55" name="AutoShape 3"/>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6" name="Group 55"/>
            <p:cNvGrpSpPr/>
            <p:nvPr/>
          </p:nvGrpSpPr>
          <p:grpSpPr>
            <a:xfrm>
              <a:off x="5811838" y="2765425"/>
              <a:ext cx="563563" cy="1323975"/>
              <a:chOff x="5811838" y="2765425"/>
              <a:chExt cx="563563" cy="1323975"/>
            </a:xfrm>
          </p:grpSpPr>
          <p:sp>
            <p:nvSpPr>
              <p:cNvPr id="57" name="Freeform 56"/>
              <p:cNvSpPr>
                <a:spLocks/>
              </p:cNvSpPr>
              <p:nvPr/>
            </p:nvSpPr>
            <p:spPr bwMode="auto">
              <a:xfrm>
                <a:off x="5873751" y="3451225"/>
                <a:ext cx="425450" cy="581025"/>
              </a:xfrm>
              <a:custGeom>
                <a:avLst/>
                <a:gdLst>
                  <a:gd name="T0" fmla="*/ 195 w 597"/>
                  <a:gd name="T1" fmla="*/ 0 h 813"/>
                  <a:gd name="T2" fmla="*/ 398 w 597"/>
                  <a:gd name="T3" fmla="*/ 0 h 813"/>
                  <a:gd name="T4" fmla="*/ 420 w 597"/>
                  <a:gd name="T5" fmla="*/ 22 h 813"/>
                  <a:gd name="T6" fmla="*/ 420 w 597"/>
                  <a:gd name="T7" fmla="*/ 237 h 813"/>
                  <a:gd name="T8" fmla="*/ 597 w 597"/>
                  <a:gd name="T9" fmla="*/ 515 h 813"/>
                  <a:gd name="T10" fmla="*/ 298 w 597"/>
                  <a:gd name="T11" fmla="*/ 813 h 813"/>
                  <a:gd name="T12" fmla="*/ 0 w 597"/>
                  <a:gd name="T13" fmla="*/ 515 h 813"/>
                  <a:gd name="T14" fmla="*/ 173 w 597"/>
                  <a:gd name="T15" fmla="*/ 237 h 813"/>
                  <a:gd name="T16" fmla="*/ 173 w 597"/>
                  <a:gd name="T17" fmla="*/ 22 h 813"/>
                  <a:gd name="T18" fmla="*/ 195 w 597"/>
                  <a:gd name="T19" fmla="*/ 0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7" h="813">
                    <a:moveTo>
                      <a:pt x="195" y="0"/>
                    </a:moveTo>
                    <a:cubicBezTo>
                      <a:pt x="195" y="0"/>
                      <a:pt x="195" y="0"/>
                      <a:pt x="398" y="0"/>
                    </a:cubicBezTo>
                    <a:cubicBezTo>
                      <a:pt x="410" y="0"/>
                      <a:pt x="420" y="10"/>
                      <a:pt x="420" y="22"/>
                    </a:cubicBezTo>
                    <a:cubicBezTo>
                      <a:pt x="420" y="22"/>
                      <a:pt x="420" y="22"/>
                      <a:pt x="420" y="237"/>
                    </a:cubicBezTo>
                    <a:cubicBezTo>
                      <a:pt x="524" y="285"/>
                      <a:pt x="597" y="389"/>
                      <a:pt x="597" y="515"/>
                    </a:cubicBezTo>
                    <a:cubicBezTo>
                      <a:pt x="597" y="678"/>
                      <a:pt x="463" y="813"/>
                      <a:pt x="298" y="813"/>
                    </a:cubicBezTo>
                    <a:cubicBezTo>
                      <a:pt x="135" y="813"/>
                      <a:pt x="0" y="678"/>
                      <a:pt x="0" y="515"/>
                    </a:cubicBezTo>
                    <a:cubicBezTo>
                      <a:pt x="0" y="389"/>
                      <a:pt x="70" y="285"/>
                      <a:pt x="173" y="237"/>
                    </a:cubicBezTo>
                    <a:cubicBezTo>
                      <a:pt x="173" y="237"/>
                      <a:pt x="173" y="237"/>
                      <a:pt x="173" y="22"/>
                    </a:cubicBezTo>
                    <a:cubicBezTo>
                      <a:pt x="173" y="10"/>
                      <a:pt x="183" y="0"/>
                      <a:pt x="195" y="0"/>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7"/>
              <p:cNvSpPr>
                <a:spLocks noEditPoints="1"/>
              </p:cNvSpPr>
              <p:nvPr/>
            </p:nvSpPr>
            <p:spPr bwMode="auto">
              <a:xfrm>
                <a:off x="5811838" y="2765425"/>
                <a:ext cx="563563" cy="1323975"/>
              </a:xfrm>
              <a:custGeom>
                <a:avLst/>
                <a:gdLst>
                  <a:gd name="T0" fmla="*/ 572 w 790"/>
                  <a:gd name="T1" fmla="*/ 938 h 1854"/>
                  <a:gd name="T2" fmla="*/ 768 w 790"/>
                  <a:gd name="T3" fmla="*/ 938 h 1854"/>
                  <a:gd name="T4" fmla="*/ 790 w 790"/>
                  <a:gd name="T5" fmla="*/ 959 h 1854"/>
                  <a:gd name="T6" fmla="*/ 768 w 790"/>
                  <a:gd name="T7" fmla="*/ 980 h 1854"/>
                  <a:gd name="T8" fmla="*/ 572 w 790"/>
                  <a:gd name="T9" fmla="*/ 980 h 1854"/>
                  <a:gd name="T10" fmla="*/ 550 w 790"/>
                  <a:gd name="T11" fmla="*/ 959 h 1854"/>
                  <a:gd name="T12" fmla="*/ 572 w 790"/>
                  <a:gd name="T13" fmla="*/ 938 h 1854"/>
                  <a:gd name="T14" fmla="*/ 572 w 790"/>
                  <a:gd name="T15" fmla="*/ 787 h 1854"/>
                  <a:gd name="T16" fmla="*/ 673 w 790"/>
                  <a:gd name="T17" fmla="*/ 787 h 1854"/>
                  <a:gd name="T18" fmla="*/ 695 w 790"/>
                  <a:gd name="T19" fmla="*/ 808 h 1854"/>
                  <a:gd name="T20" fmla="*/ 673 w 790"/>
                  <a:gd name="T21" fmla="*/ 829 h 1854"/>
                  <a:gd name="T22" fmla="*/ 572 w 790"/>
                  <a:gd name="T23" fmla="*/ 829 h 1854"/>
                  <a:gd name="T24" fmla="*/ 550 w 790"/>
                  <a:gd name="T25" fmla="*/ 808 h 1854"/>
                  <a:gd name="T26" fmla="*/ 572 w 790"/>
                  <a:gd name="T27" fmla="*/ 787 h 1854"/>
                  <a:gd name="T28" fmla="*/ 572 w 790"/>
                  <a:gd name="T29" fmla="*/ 629 h 1854"/>
                  <a:gd name="T30" fmla="*/ 768 w 790"/>
                  <a:gd name="T31" fmla="*/ 629 h 1854"/>
                  <a:gd name="T32" fmla="*/ 790 w 790"/>
                  <a:gd name="T33" fmla="*/ 651 h 1854"/>
                  <a:gd name="T34" fmla="*/ 768 w 790"/>
                  <a:gd name="T35" fmla="*/ 673 h 1854"/>
                  <a:gd name="T36" fmla="*/ 572 w 790"/>
                  <a:gd name="T37" fmla="*/ 673 h 1854"/>
                  <a:gd name="T38" fmla="*/ 550 w 790"/>
                  <a:gd name="T39" fmla="*/ 651 h 1854"/>
                  <a:gd name="T40" fmla="*/ 572 w 790"/>
                  <a:gd name="T41" fmla="*/ 629 h 1854"/>
                  <a:gd name="T42" fmla="*/ 572 w 790"/>
                  <a:gd name="T43" fmla="*/ 473 h 1854"/>
                  <a:gd name="T44" fmla="*/ 673 w 790"/>
                  <a:gd name="T45" fmla="*/ 473 h 1854"/>
                  <a:gd name="T46" fmla="*/ 695 w 790"/>
                  <a:gd name="T47" fmla="*/ 495 h 1854"/>
                  <a:gd name="T48" fmla="*/ 673 w 790"/>
                  <a:gd name="T49" fmla="*/ 518 h 1854"/>
                  <a:gd name="T50" fmla="*/ 572 w 790"/>
                  <a:gd name="T51" fmla="*/ 518 h 1854"/>
                  <a:gd name="T52" fmla="*/ 550 w 790"/>
                  <a:gd name="T53" fmla="*/ 495 h 1854"/>
                  <a:gd name="T54" fmla="*/ 572 w 790"/>
                  <a:gd name="T55" fmla="*/ 473 h 1854"/>
                  <a:gd name="T56" fmla="*/ 572 w 790"/>
                  <a:gd name="T57" fmla="*/ 318 h 1854"/>
                  <a:gd name="T58" fmla="*/ 768 w 790"/>
                  <a:gd name="T59" fmla="*/ 318 h 1854"/>
                  <a:gd name="T60" fmla="*/ 790 w 790"/>
                  <a:gd name="T61" fmla="*/ 340 h 1854"/>
                  <a:gd name="T62" fmla="*/ 768 w 790"/>
                  <a:gd name="T63" fmla="*/ 361 h 1854"/>
                  <a:gd name="T64" fmla="*/ 572 w 790"/>
                  <a:gd name="T65" fmla="*/ 361 h 1854"/>
                  <a:gd name="T66" fmla="*/ 550 w 790"/>
                  <a:gd name="T67" fmla="*/ 340 h 1854"/>
                  <a:gd name="T68" fmla="*/ 572 w 790"/>
                  <a:gd name="T69" fmla="*/ 318 h 1854"/>
                  <a:gd name="T70" fmla="*/ 388 w 790"/>
                  <a:gd name="T71" fmla="*/ 0 h 1854"/>
                  <a:gd name="T72" fmla="*/ 595 w 790"/>
                  <a:gd name="T73" fmla="*/ 209 h 1854"/>
                  <a:gd name="T74" fmla="*/ 595 w 790"/>
                  <a:gd name="T75" fmla="*/ 235 h 1854"/>
                  <a:gd name="T76" fmla="*/ 552 w 790"/>
                  <a:gd name="T77" fmla="*/ 235 h 1854"/>
                  <a:gd name="T78" fmla="*/ 552 w 790"/>
                  <a:gd name="T79" fmla="*/ 209 h 1854"/>
                  <a:gd name="T80" fmla="*/ 388 w 790"/>
                  <a:gd name="T81" fmla="*/ 44 h 1854"/>
                  <a:gd name="T82" fmla="*/ 221 w 790"/>
                  <a:gd name="T83" fmla="*/ 209 h 1854"/>
                  <a:gd name="T84" fmla="*/ 221 w 790"/>
                  <a:gd name="T85" fmla="*/ 1168 h 1854"/>
                  <a:gd name="T86" fmla="*/ 43 w 790"/>
                  <a:gd name="T87" fmla="*/ 1467 h 1854"/>
                  <a:gd name="T88" fmla="*/ 388 w 790"/>
                  <a:gd name="T89" fmla="*/ 1810 h 1854"/>
                  <a:gd name="T90" fmla="*/ 729 w 790"/>
                  <a:gd name="T91" fmla="*/ 1467 h 1854"/>
                  <a:gd name="T92" fmla="*/ 552 w 790"/>
                  <a:gd name="T93" fmla="*/ 1168 h 1854"/>
                  <a:gd name="T94" fmla="*/ 552 w 790"/>
                  <a:gd name="T95" fmla="*/ 1068 h 1854"/>
                  <a:gd name="T96" fmla="*/ 595 w 790"/>
                  <a:gd name="T97" fmla="*/ 1068 h 1854"/>
                  <a:gd name="T98" fmla="*/ 595 w 790"/>
                  <a:gd name="T99" fmla="*/ 1142 h 1854"/>
                  <a:gd name="T100" fmla="*/ 772 w 790"/>
                  <a:gd name="T101" fmla="*/ 1467 h 1854"/>
                  <a:gd name="T102" fmla="*/ 388 w 790"/>
                  <a:gd name="T103" fmla="*/ 1854 h 1854"/>
                  <a:gd name="T104" fmla="*/ 0 w 790"/>
                  <a:gd name="T105" fmla="*/ 1467 h 1854"/>
                  <a:gd name="T106" fmla="*/ 177 w 790"/>
                  <a:gd name="T107" fmla="*/ 1142 h 1854"/>
                  <a:gd name="T108" fmla="*/ 177 w 790"/>
                  <a:gd name="T109" fmla="*/ 209 h 1854"/>
                  <a:gd name="T110" fmla="*/ 388 w 790"/>
                  <a:gd name="T111" fmla="*/ 0 h 1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0" h="1854">
                    <a:moveTo>
                      <a:pt x="572" y="938"/>
                    </a:moveTo>
                    <a:cubicBezTo>
                      <a:pt x="572" y="938"/>
                      <a:pt x="572" y="938"/>
                      <a:pt x="768" y="938"/>
                    </a:cubicBezTo>
                    <a:cubicBezTo>
                      <a:pt x="781" y="938"/>
                      <a:pt x="790" y="951"/>
                      <a:pt x="790" y="959"/>
                    </a:cubicBezTo>
                    <a:cubicBezTo>
                      <a:pt x="790" y="972"/>
                      <a:pt x="781" y="980"/>
                      <a:pt x="768" y="980"/>
                    </a:cubicBezTo>
                    <a:cubicBezTo>
                      <a:pt x="768" y="980"/>
                      <a:pt x="768" y="980"/>
                      <a:pt x="572" y="980"/>
                    </a:cubicBezTo>
                    <a:cubicBezTo>
                      <a:pt x="559" y="980"/>
                      <a:pt x="550" y="972"/>
                      <a:pt x="550" y="959"/>
                    </a:cubicBezTo>
                    <a:cubicBezTo>
                      <a:pt x="550" y="951"/>
                      <a:pt x="559" y="938"/>
                      <a:pt x="572" y="938"/>
                    </a:cubicBezTo>
                    <a:close/>
                    <a:moveTo>
                      <a:pt x="572" y="787"/>
                    </a:moveTo>
                    <a:cubicBezTo>
                      <a:pt x="572" y="787"/>
                      <a:pt x="572" y="787"/>
                      <a:pt x="673" y="787"/>
                    </a:cubicBezTo>
                    <a:cubicBezTo>
                      <a:pt x="682" y="787"/>
                      <a:pt x="695" y="795"/>
                      <a:pt x="695" y="808"/>
                    </a:cubicBezTo>
                    <a:cubicBezTo>
                      <a:pt x="695" y="816"/>
                      <a:pt x="682" y="829"/>
                      <a:pt x="673" y="829"/>
                    </a:cubicBezTo>
                    <a:cubicBezTo>
                      <a:pt x="673" y="829"/>
                      <a:pt x="673" y="829"/>
                      <a:pt x="572" y="829"/>
                    </a:cubicBezTo>
                    <a:cubicBezTo>
                      <a:pt x="559" y="829"/>
                      <a:pt x="550" y="816"/>
                      <a:pt x="550" y="808"/>
                    </a:cubicBezTo>
                    <a:cubicBezTo>
                      <a:pt x="550" y="795"/>
                      <a:pt x="559" y="787"/>
                      <a:pt x="572" y="787"/>
                    </a:cubicBezTo>
                    <a:close/>
                    <a:moveTo>
                      <a:pt x="572" y="629"/>
                    </a:moveTo>
                    <a:cubicBezTo>
                      <a:pt x="572" y="629"/>
                      <a:pt x="572" y="629"/>
                      <a:pt x="768" y="629"/>
                    </a:cubicBezTo>
                    <a:cubicBezTo>
                      <a:pt x="781" y="629"/>
                      <a:pt x="790" y="638"/>
                      <a:pt x="790" y="651"/>
                    </a:cubicBezTo>
                    <a:cubicBezTo>
                      <a:pt x="790" y="660"/>
                      <a:pt x="781" y="673"/>
                      <a:pt x="768" y="673"/>
                    </a:cubicBezTo>
                    <a:cubicBezTo>
                      <a:pt x="768" y="673"/>
                      <a:pt x="768" y="673"/>
                      <a:pt x="572" y="673"/>
                    </a:cubicBezTo>
                    <a:cubicBezTo>
                      <a:pt x="559" y="673"/>
                      <a:pt x="550" y="660"/>
                      <a:pt x="550" y="651"/>
                    </a:cubicBezTo>
                    <a:cubicBezTo>
                      <a:pt x="550" y="638"/>
                      <a:pt x="559" y="629"/>
                      <a:pt x="572" y="629"/>
                    </a:cubicBezTo>
                    <a:close/>
                    <a:moveTo>
                      <a:pt x="572" y="473"/>
                    </a:moveTo>
                    <a:cubicBezTo>
                      <a:pt x="572" y="473"/>
                      <a:pt x="572" y="473"/>
                      <a:pt x="673" y="473"/>
                    </a:cubicBezTo>
                    <a:cubicBezTo>
                      <a:pt x="682" y="473"/>
                      <a:pt x="695" y="482"/>
                      <a:pt x="695" y="495"/>
                    </a:cubicBezTo>
                    <a:cubicBezTo>
                      <a:pt x="695" y="509"/>
                      <a:pt x="682" y="518"/>
                      <a:pt x="673" y="518"/>
                    </a:cubicBezTo>
                    <a:cubicBezTo>
                      <a:pt x="673" y="518"/>
                      <a:pt x="673" y="518"/>
                      <a:pt x="572" y="518"/>
                    </a:cubicBezTo>
                    <a:cubicBezTo>
                      <a:pt x="559" y="518"/>
                      <a:pt x="550" y="509"/>
                      <a:pt x="550" y="495"/>
                    </a:cubicBezTo>
                    <a:cubicBezTo>
                      <a:pt x="550" y="482"/>
                      <a:pt x="559" y="473"/>
                      <a:pt x="572" y="473"/>
                    </a:cubicBezTo>
                    <a:close/>
                    <a:moveTo>
                      <a:pt x="572" y="318"/>
                    </a:moveTo>
                    <a:cubicBezTo>
                      <a:pt x="572" y="318"/>
                      <a:pt x="572" y="318"/>
                      <a:pt x="768" y="318"/>
                    </a:cubicBezTo>
                    <a:cubicBezTo>
                      <a:pt x="781" y="318"/>
                      <a:pt x="790" y="327"/>
                      <a:pt x="790" y="340"/>
                    </a:cubicBezTo>
                    <a:cubicBezTo>
                      <a:pt x="790" y="352"/>
                      <a:pt x="781" y="361"/>
                      <a:pt x="768" y="361"/>
                    </a:cubicBezTo>
                    <a:cubicBezTo>
                      <a:pt x="768" y="361"/>
                      <a:pt x="768" y="361"/>
                      <a:pt x="572" y="361"/>
                    </a:cubicBezTo>
                    <a:cubicBezTo>
                      <a:pt x="559" y="361"/>
                      <a:pt x="550" y="352"/>
                      <a:pt x="550" y="340"/>
                    </a:cubicBezTo>
                    <a:cubicBezTo>
                      <a:pt x="550" y="327"/>
                      <a:pt x="559" y="318"/>
                      <a:pt x="572" y="318"/>
                    </a:cubicBezTo>
                    <a:close/>
                    <a:moveTo>
                      <a:pt x="388" y="0"/>
                    </a:moveTo>
                    <a:cubicBezTo>
                      <a:pt x="505" y="0"/>
                      <a:pt x="595" y="91"/>
                      <a:pt x="595" y="209"/>
                    </a:cubicBezTo>
                    <a:cubicBezTo>
                      <a:pt x="595" y="209"/>
                      <a:pt x="595" y="209"/>
                      <a:pt x="595" y="235"/>
                    </a:cubicBezTo>
                    <a:cubicBezTo>
                      <a:pt x="595" y="235"/>
                      <a:pt x="595" y="235"/>
                      <a:pt x="552" y="235"/>
                    </a:cubicBezTo>
                    <a:cubicBezTo>
                      <a:pt x="552" y="235"/>
                      <a:pt x="552" y="235"/>
                      <a:pt x="552" y="209"/>
                    </a:cubicBezTo>
                    <a:cubicBezTo>
                      <a:pt x="552" y="118"/>
                      <a:pt x="479" y="44"/>
                      <a:pt x="388" y="44"/>
                    </a:cubicBezTo>
                    <a:cubicBezTo>
                      <a:pt x="293" y="44"/>
                      <a:pt x="221" y="118"/>
                      <a:pt x="221" y="209"/>
                    </a:cubicBezTo>
                    <a:cubicBezTo>
                      <a:pt x="221" y="209"/>
                      <a:pt x="221" y="209"/>
                      <a:pt x="221" y="1168"/>
                    </a:cubicBezTo>
                    <a:cubicBezTo>
                      <a:pt x="112" y="1229"/>
                      <a:pt x="43" y="1341"/>
                      <a:pt x="43" y="1467"/>
                    </a:cubicBezTo>
                    <a:cubicBezTo>
                      <a:pt x="43" y="1658"/>
                      <a:pt x="199" y="1810"/>
                      <a:pt x="388" y="1810"/>
                    </a:cubicBezTo>
                    <a:cubicBezTo>
                      <a:pt x="573" y="1810"/>
                      <a:pt x="729" y="1658"/>
                      <a:pt x="729" y="1467"/>
                    </a:cubicBezTo>
                    <a:cubicBezTo>
                      <a:pt x="729" y="1341"/>
                      <a:pt x="660" y="1229"/>
                      <a:pt x="552" y="1168"/>
                    </a:cubicBezTo>
                    <a:cubicBezTo>
                      <a:pt x="552" y="1168"/>
                      <a:pt x="552" y="1168"/>
                      <a:pt x="552" y="1068"/>
                    </a:cubicBezTo>
                    <a:cubicBezTo>
                      <a:pt x="552" y="1068"/>
                      <a:pt x="552" y="1068"/>
                      <a:pt x="595" y="1068"/>
                    </a:cubicBezTo>
                    <a:cubicBezTo>
                      <a:pt x="595" y="1068"/>
                      <a:pt x="595" y="1068"/>
                      <a:pt x="595" y="1142"/>
                    </a:cubicBezTo>
                    <a:cubicBezTo>
                      <a:pt x="707" y="1216"/>
                      <a:pt x="772" y="1337"/>
                      <a:pt x="772" y="1467"/>
                    </a:cubicBezTo>
                    <a:cubicBezTo>
                      <a:pt x="772" y="1680"/>
                      <a:pt x="599" y="1854"/>
                      <a:pt x="388" y="1854"/>
                    </a:cubicBezTo>
                    <a:cubicBezTo>
                      <a:pt x="173" y="1854"/>
                      <a:pt x="0" y="1680"/>
                      <a:pt x="0" y="1467"/>
                    </a:cubicBezTo>
                    <a:cubicBezTo>
                      <a:pt x="0" y="1337"/>
                      <a:pt x="69" y="1216"/>
                      <a:pt x="177" y="1142"/>
                    </a:cubicBezTo>
                    <a:cubicBezTo>
                      <a:pt x="177" y="1142"/>
                      <a:pt x="177" y="1142"/>
                      <a:pt x="177" y="209"/>
                    </a:cubicBezTo>
                    <a:cubicBezTo>
                      <a:pt x="177" y="91"/>
                      <a:pt x="271" y="0"/>
                      <a:pt x="388" y="0"/>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64" name="bcgIcons_GoToMarket">
            <a:extLst>
              <a:ext uri="{FF2B5EF4-FFF2-40B4-BE49-F238E27FC236}">
                <a16:creationId xmlns:a16="http://schemas.microsoft.com/office/drawing/2014/main" id="{80DCD6BF-47C8-41B6-935A-8B6D6CCE7BFE}"/>
              </a:ext>
            </a:extLst>
          </p:cNvPr>
          <p:cNvGrpSpPr>
            <a:grpSpLocks noChangeAspect="1"/>
          </p:cNvGrpSpPr>
          <p:nvPr/>
        </p:nvGrpSpPr>
        <p:grpSpPr bwMode="auto">
          <a:xfrm>
            <a:off x="6738488" y="1355255"/>
            <a:ext cx="586306" cy="586849"/>
            <a:chOff x="1682" y="0"/>
            <a:chExt cx="4316" cy="4320"/>
          </a:xfrm>
        </p:grpSpPr>
        <p:sp>
          <p:nvSpPr>
            <p:cNvPr id="65" name="AutoShape 14">
              <a:extLst>
                <a:ext uri="{FF2B5EF4-FFF2-40B4-BE49-F238E27FC236}">
                  <a16:creationId xmlns:a16="http://schemas.microsoft.com/office/drawing/2014/main" id="{6B6264DF-7B72-47C2-A253-60D979D85B1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6">
              <a:extLst>
                <a:ext uri="{FF2B5EF4-FFF2-40B4-BE49-F238E27FC236}">
                  <a16:creationId xmlns:a16="http://schemas.microsoft.com/office/drawing/2014/main" id="{FF46FB5E-9D6C-47F1-A06B-2A72B07FF12A}"/>
                </a:ext>
              </a:extLst>
            </p:cNvPr>
            <p:cNvSpPr>
              <a:spLocks noEditPoints="1"/>
            </p:cNvSpPr>
            <p:nvPr/>
          </p:nvSpPr>
          <p:spPr bwMode="auto">
            <a:xfrm>
              <a:off x="2574" y="296"/>
              <a:ext cx="2605" cy="2697"/>
            </a:xfrm>
            <a:custGeom>
              <a:avLst/>
              <a:gdLst>
                <a:gd name="T0" fmla="*/ 540 w 1391"/>
                <a:gd name="T1" fmla="*/ 461 h 1438"/>
                <a:gd name="T2" fmla="*/ 144 w 1391"/>
                <a:gd name="T3" fmla="*/ 866 h 1438"/>
                <a:gd name="T4" fmla="*/ 204 w 1391"/>
                <a:gd name="T5" fmla="*/ 1230 h 1438"/>
                <a:gd name="T6" fmla="*/ 235 w 1391"/>
                <a:gd name="T7" fmla="*/ 1261 h 1438"/>
                <a:gd name="T8" fmla="*/ 122 w 1391"/>
                <a:gd name="T9" fmla="*/ 1364 h 1438"/>
                <a:gd name="T10" fmla="*/ 121 w 1391"/>
                <a:gd name="T11" fmla="*/ 1364 h 1438"/>
                <a:gd name="T12" fmla="*/ 8 w 1391"/>
                <a:gd name="T13" fmla="*/ 1258 h 1438"/>
                <a:gd name="T14" fmla="*/ 40 w 1391"/>
                <a:gd name="T15" fmla="*/ 1228 h 1438"/>
                <a:gd name="T16" fmla="*/ 100 w 1391"/>
                <a:gd name="T17" fmla="*/ 857 h 1438"/>
                <a:gd name="T18" fmla="*/ 496 w 1391"/>
                <a:gd name="T19" fmla="*/ 452 h 1438"/>
                <a:gd name="T20" fmla="*/ 518 w 1391"/>
                <a:gd name="T21" fmla="*/ 0 h 1438"/>
                <a:gd name="T22" fmla="*/ 758 w 1391"/>
                <a:gd name="T23" fmla="*/ 746 h 1438"/>
                <a:gd name="T24" fmla="*/ 699 w 1391"/>
                <a:gd name="T25" fmla="*/ 22 h 1438"/>
                <a:gd name="T26" fmla="*/ 655 w 1391"/>
                <a:gd name="T27" fmla="*/ 22 h 1438"/>
                <a:gd name="T28" fmla="*/ 594 w 1391"/>
                <a:gd name="T29" fmla="*/ 744 h 1438"/>
                <a:gd name="T30" fmla="*/ 562 w 1391"/>
                <a:gd name="T31" fmla="*/ 775 h 1438"/>
                <a:gd name="T32" fmla="*/ 674 w 1391"/>
                <a:gd name="T33" fmla="*/ 880 h 1438"/>
                <a:gd name="T34" fmla="*/ 690 w 1391"/>
                <a:gd name="T35" fmla="*/ 874 h 1438"/>
                <a:gd name="T36" fmla="*/ 790 w 1391"/>
                <a:gd name="T37" fmla="*/ 747 h 1438"/>
                <a:gd name="T38" fmla="*/ 1111 w 1391"/>
                <a:gd name="T39" fmla="*/ 886 h 1438"/>
                <a:gd name="T40" fmla="*/ 1051 w 1391"/>
                <a:gd name="T41" fmla="*/ 726 h 1438"/>
                <a:gd name="T42" fmla="*/ 858 w 1391"/>
                <a:gd name="T43" fmla="*/ 524 h 1438"/>
                <a:gd name="T44" fmla="*/ 836 w 1391"/>
                <a:gd name="T45" fmla="*/ 0 h 1438"/>
                <a:gd name="T46" fmla="*/ 814 w 1391"/>
                <a:gd name="T47" fmla="*/ 533 h 1438"/>
                <a:gd name="T48" fmla="*/ 1007 w 1391"/>
                <a:gd name="T49" fmla="*/ 735 h 1438"/>
                <a:gd name="T50" fmla="*/ 947 w 1391"/>
                <a:gd name="T51" fmla="*/ 884 h 1438"/>
                <a:gd name="T52" fmla="*/ 915 w 1391"/>
                <a:gd name="T53" fmla="*/ 915 h 1438"/>
                <a:gd name="T54" fmla="*/ 1027 w 1391"/>
                <a:gd name="T55" fmla="*/ 1021 h 1438"/>
                <a:gd name="T56" fmla="*/ 1043 w 1391"/>
                <a:gd name="T57" fmla="*/ 1014 h 1438"/>
                <a:gd name="T58" fmla="*/ 1142 w 1391"/>
                <a:gd name="T59" fmla="*/ 887 h 1438"/>
                <a:gd name="T60" fmla="*/ 1383 w 1391"/>
                <a:gd name="T61" fmla="*/ 1304 h 1438"/>
                <a:gd name="T62" fmla="*/ 1291 w 1391"/>
                <a:gd name="T63" fmla="*/ 1362 h 1438"/>
                <a:gd name="T64" fmla="*/ 1285 w 1391"/>
                <a:gd name="T65" fmla="*/ 618 h 1438"/>
                <a:gd name="T66" fmla="*/ 1016 w 1391"/>
                <a:gd name="T67" fmla="*/ 22 h 1438"/>
                <a:gd name="T68" fmla="*/ 972 w 1391"/>
                <a:gd name="T69" fmla="*/ 22 h 1438"/>
                <a:gd name="T70" fmla="*/ 979 w 1391"/>
                <a:gd name="T71" fmla="*/ 373 h 1438"/>
                <a:gd name="T72" fmla="*/ 1247 w 1391"/>
                <a:gd name="T73" fmla="*/ 1363 h 1438"/>
                <a:gd name="T74" fmla="*/ 1156 w 1391"/>
                <a:gd name="T75" fmla="*/ 1301 h 1438"/>
                <a:gd name="T76" fmla="*/ 1252 w 1391"/>
                <a:gd name="T77" fmla="*/ 1431 h 1438"/>
                <a:gd name="T78" fmla="*/ 1268 w 1391"/>
                <a:gd name="T79" fmla="*/ 1438 h 1438"/>
                <a:gd name="T80" fmla="*/ 1288 w 1391"/>
                <a:gd name="T81" fmla="*/ 1427 h 1438"/>
                <a:gd name="T82" fmla="*/ 1383 w 1391"/>
                <a:gd name="T83" fmla="*/ 1304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91" h="1438">
                  <a:moveTo>
                    <a:pt x="540" y="22"/>
                  </a:moveTo>
                  <a:cubicBezTo>
                    <a:pt x="540" y="461"/>
                    <a:pt x="540" y="461"/>
                    <a:pt x="540" y="461"/>
                  </a:cubicBezTo>
                  <a:cubicBezTo>
                    <a:pt x="540" y="467"/>
                    <a:pt x="538" y="472"/>
                    <a:pt x="534" y="476"/>
                  </a:cubicBezTo>
                  <a:cubicBezTo>
                    <a:pt x="144" y="866"/>
                    <a:pt x="144" y="866"/>
                    <a:pt x="144" y="866"/>
                  </a:cubicBezTo>
                  <a:cubicBezTo>
                    <a:pt x="144" y="1289"/>
                    <a:pt x="144" y="1289"/>
                    <a:pt x="144" y="1289"/>
                  </a:cubicBezTo>
                  <a:cubicBezTo>
                    <a:pt x="204" y="1230"/>
                    <a:pt x="204" y="1230"/>
                    <a:pt x="204" y="1230"/>
                  </a:cubicBezTo>
                  <a:cubicBezTo>
                    <a:pt x="213" y="1221"/>
                    <a:pt x="227" y="1221"/>
                    <a:pt x="235" y="1230"/>
                  </a:cubicBezTo>
                  <a:cubicBezTo>
                    <a:pt x="244" y="1239"/>
                    <a:pt x="244" y="1253"/>
                    <a:pt x="235" y="1261"/>
                  </a:cubicBezTo>
                  <a:cubicBezTo>
                    <a:pt x="141" y="1353"/>
                    <a:pt x="141" y="1353"/>
                    <a:pt x="141" y="1353"/>
                  </a:cubicBezTo>
                  <a:cubicBezTo>
                    <a:pt x="137" y="1360"/>
                    <a:pt x="130" y="1364"/>
                    <a:pt x="122" y="1364"/>
                  </a:cubicBezTo>
                  <a:cubicBezTo>
                    <a:pt x="122" y="1364"/>
                    <a:pt x="121" y="1364"/>
                    <a:pt x="121" y="1364"/>
                  </a:cubicBezTo>
                  <a:cubicBezTo>
                    <a:pt x="121" y="1364"/>
                    <a:pt x="121" y="1364"/>
                    <a:pt x="121" y="1364"/>
                  </a:cubicBezTo>
                  <a:cubicBezTo>
                    <a:pt x="115" y="1364"/>
                    <a:pt x="109" y="1362"/>
                    <a:pt x="105" y="1357"/>
                  </a:cubicBezTo>
                  <a:cubicBezTo>
                    <a:pt x="8" y="1258"/>
                    <a:pt x="8" y="1258"/>
                    <a:pt x="8" y="1258"/>
                  </a:cubicBezTo>
                  <a:cubicBezTo>
                    <a:pt x="0" y="1250"/>
                    <a:pt x="0" y="1236"/>
                    <a:pt x="9" y="1227"/>
                  </a:cubicBezTo>
                  <a:cubicBezTo>
                    <a:pt x="18" y="1219"/>
                    <a:pt x="31" y="1219"/>
                    <a:pt x="40" y="1228"/>
                  </a:cubicBezTo>
                  <a:cubicBezTo>
                    <a:pt x="100" y="1289"/>
                    <a:pt x="100" y="1289"/>
                    <a:pt x="100" y="1289"/>
                  </a:cubicBezTo>
                  <a:cubicBezTo>
                    <a:pt x="100" y="857"/>
                    <a:pt x="100" y="857"/>
                    <a:pt x="100" y="857"/>
                  </a:cubicBezTo>
                  <a:cubicBezTo>
                    <a:pt x="100" y="851"/>
                    <a:pt x="102" y="846"/>
                    <a:pt x="106" y="842"/>
                  </a:cubicBezTo>
                  <a:cubicBezTo>
                    <a:pt x="496" y="452"/>
                    <a:pt x="496" y="452"/>
                    <a:pt x="496" y="452"/>
                  </a:cubicBezTo>
                  <a:cubicBezTo>
                    <a:pt x="496" y="22"/>
                    <a:pt x="496" y="22"/>
                    <a:pt x="496" y="22"/>
                  </a:cubicBezTo>
                  <a:cubicBezTo>
                    <a:pt x="496" y="10"/>
                    <a:pt x="506" y="0"/>
                    <a:pt x="518" y="0"/>
                  </a:cubicBezTo>
                  <a:cubicBezTo>
                    <a:pt x="531" y="0"/>
                    <a:pt x="540" y="10"/>
                    <a:pt x="540" y="22"/>
                  </a:cubicBezTo>
                  <a:close/>
                  <a:moveTo>
                    <a:pt x="758" y="746"/>
                  </a:moveTo>
                  <a:cubicBezTo>
                    <a:pt x="699" y="804"/>
                    <a:pt x="699" y="804"/>
                    <a:pt x="699" y="804"/>
                  </a:cubicBezTo>
                  <a:cubicBezTo>
                    <a:pt x="699" y="22"/>
                    <a:pt x="699" y="22"/>
                    <a:pt x="699" y="22"/>
                  </a:cubicBezTo>
                  <a:cubicBezTo>
                    <a:pt x="699" y="10"/>
                    <a:pt x="689" y="0"/>
                    <a:pt x="677" y="0"/>
                  </a:cubicBezTo>
                  <a:cubicBezTo>
                    <a:pt x="665" y="0"/>
                    <a:pt x="655" y="10"/>
                    <a:pt x="655" y="22"/>
                  </a:cubicBezTo>
                  <a:cubicBezTo>
                    <a:pt x="655" y="807"/>
                    <a:pt x="655" y="807"/>
                    <a:pt x="655" y="807"/>
                  </a:cubicBezTo>
                  <a:cubicBezTo>
                    <a:pt x="594" y="744"/>
                    <a:pt x="594" y="744"/>
                    <a:pt x="594" y="744"/>
                  </a:cubicBezTo>
                  <a:cubicBezTo>
                    <a:pt x="586" y="735"/>
                    <a:pt x="572" y="735"/>
                    <a:pt x="563" y="744"/>
                  </a:cubicBezTo>
                  <a:cubicBezTo>
                    <a:pt x="554" y="752"/>
                    <a:pt x="554" y="766"/>
                    <a:pt x="562" y="775"/>
                  </a:cubicBezTo>
                  <a:cubicBezTo>
                    <a:pt x="659" y="874"/>
                    <a:pt x="659" y="874"/>
                    <a:pt x="659" y="874"/>
                  </a:cubicBezTo>
                  <a:cubicBezTo>
                    <a:pt x="663" y="878"/>
                    <a:pt x="669" y="880"/>
                    <a:pt x="674" y="880"/>
                  </a:cubicBezTo>
                  <a:cubicBezTo>
                    <a:pt x="675" y="880"/>
                    <a:pt x="675" y="880"/>
                    <a:pt x="675" y="880"/>
                  </a:cubicBezTo>
                  <a:cubicBezTo>
                    <a:pt x="680" y="880"/>
                    <a:pt x="686" y="878"/>
                    <a:pt x="690" y="874"/>
                  </a:cubicBezTo>
                  <a:cubicBezTo>
                    <a:pt x="789" y="778"/>
                    <a:pt x="789" y="778"/>
                    <a:pt x="789" y="778"/>
                  </a:cubicBezTo>
                  <a:cubicBezTo>
                    <a:pt x="798" y="769"/>
                    <a:pt x="798" y="755"/>
                    <a:pt x="790" y="747"/>
                  </a:cubicBezTo>
                  <a:cubicBezTo>
                    <a:pt x="781" y="738"/>
                    <a:pt x="767" y="738"/>
                    <a:pt x="758" y="746"/>
                  </a:cubicBezTo>
                  <a:close/>
                  <a:moveTo>
                    <a:pt x="1111" y="886"/>
                  </a:moveTo>
                  <a:cubicBezTo>
                    <a:pt x="1051" y="945"/>
                    <a:pt x="1051" y="945"/>
                    <a:pt x="1051" y="945"/>
                  </a:cubicBezTo>
                  <a:cubicBezTo>
                    <a:pt x="1051" y="726"/>
                    <a:pt x="1051" y="726"/>
                    <a:pt x="1051" y="726"/>
                  </a:cubicBezTo>
                  <a:cubicBezTo>
                    <a:pt x="1051" y="720"/>
                    <a:pt x="1048" y="715"/>
                    <a:pt x="1044" y="710"/>
                  </a:cubicBezTo>
                  <a:cubicBezTo>
                    <a:pt x="858" y="524"/>
                    <a:pt x="858" y="524"/>
                    <a:pt x="858" y="524"/>
                  </a:cubicBezTo>
                  <a:cubicBezTo>
                    <a:pt x="858" y="22"/>
                    <a:pt x="858" y="22"/>
                    <a:pt x="858" y="22"/>
                  </a:cubicBezTo>
                  <a:cubicBezTo>
                    <a:pt x="858" y="10"/>
                    <a:pt x="848" y="0"/>
                    <a:pt x="836" y="0"/>
                  </a:cubicBezTo>
                  <a:cubicBezTo>
                    <a:pt x="823" y="0"/>
                    <a:pt x="814" y="10"/>
                    <a:pt x="814" y="22"/>
                  </a:cubicBezTo>
                  <a:cubicBezTo>
                    <a:pt x="814" y="533"/>
                    <a:pt x="814" y="533"/>
                    <a:pt x="814" y="533"/>
                  </a:cubicBezTo>
                  <a:cubicBezTo>
                    <a:pt x="814" y="539"/>
                    <a:pt x="816" y="545"/>
                    <a:pt x="820" y="549"/>
                  </a:cubicBezTo>
                  <a:cubicBezTo>
                    <a:pt x="1007" y="735"/>
                    <a:pt x="1007" y="735"/>
                    <a:pt x="1007" y="735"/>
                  </a:cubicBezTo>
                  <a:cubicBezTo>
                    <a:pt x="1007" y="946"/>
                    <a:pt x="1007" y="946"/>
                    <a:pt x="1007" y="946"/>
                  </a:cubicBezTo>
                  <a:cubicBezTo>
                    <a:pt x="947" y="884"/>
                    <a:pt x="947" y="884"/>
                    <a:pt x="947" y="884"/>
                  </a:cubicBezTo>
                  <a:cubicBezTo>
                    <a:pt x="938" y="875"/>
                    <a:pt x="924" y="875"/>
                    <a:pt x="916" y="884"/>
                  </a:cubicBezTo>
                  <a:cubicBezTo>
                    <a:pt x="907" y="892"/>
                    <a:pt x="907" y="906"/>
                    <a:pt x="915" y="915"/>
                  </a:cubicBezTo>
                  <a:cubicBezTo>
                    <a:pt x="1012" y="1014"/>
                    <a:pt x="1012" y="1014"/>
                    <a:pt x="1012" y="1014"/>
                  </a:cubicBezTo>
                  <a:cubicBezTo>
                    <a:pt x="1016" y="1018"/>
                    <a:pt x="1021" y="1020"/>
                    <a:pt x="1027" y="1021"/>
                  </a:cubicBezTo>
                  <a:cubicBezTo>
                    <a:pt x="1027" y="1021"/>
                    <a:pt x="1027" y="1021"/>
                    <a:pt x="1027" y="1021"/>
                  </a:cubicBezTo>
                  <a:cubicBezTo>
                    <a:pt x="1033" y="1021"/>
                    <a:pt x="1039" y="1018"/>
                    <a:pt x="1043" y="1014"/>
                  </a:cubicBezTo>
                  <a:cubicBezTo>
                    <a:pt x="1142" y="918"/>
                    <a:pt x="1142" y="918"/>
                    <a:pt x="1142" y="918"/>
                  </a:cubicBezTo>
                  <a:cubicBezTo>
                    <a:pt x="1151" y="909"/>
                    <a:pt x="1151" y="895"/>
                    <a:pt x="1142" y="887"/>
                  </a:cubicBezTo>
                  <a:cubicBezTo>
                    <a:pt x="1134" y="878"/>
                    <a:pt x="1120" y="878"/>
                    <a:pt x="1111" y="886"/>
                  </a:cubicBezTo>
                  <a:close/>
                  <a:moveTo>
                    <a:pt x="1383" y="1304"/>
                  </a:moveTo>
                  <a:cubicBezTo>
                    <a:pt x="1374" y="1295"/>
                    <a:pt x="1360" y="1295"/>
                    <a:pt x="1351" y="1304"/>
                  </a:cubicBezTo>
                  <a:cubicBezTo>
                    <a:pt x="1291" y="1362"/>
                    <a:pt x="1291" y="1362"/>
                    <a:pt x="1291" y="1362"/>
                  </a:cubicBezTo>
                  <a:cubicBezTo>
                    <a:pt x="1291" y="634"/>
                    <a:pt x="1291" y="634"/>
                    <a:pt x="1291" y="634"/>
                  </a:cubicBezTo>
                  <a:cubicBezTo>
                    <a:pt x="1291" y="628"/>
                    <a:pt x="1289" y="623"/>
                    <a:pt x="1285" y="618"/>
                  </a:cubicBezTo>
                  <a:cubicBezTo>
                    <a:pt x="1016" y="348"/>
                    <a:pt x="1016" y="348"/>
                    <a:pt x="1016" y="348"/>
                  </a:cubicBezTo>
                  <a:cubicBezTo>
                    <a:pt x="1016" y="22"/>
                    <a:pt x="1016" y="22"/>
                    <a:pt x="1016" y="22"/>
                  </a:cubicBezTo>
                  <a:cubicBezTo>
                    <a:pt x="1016" y="10"/>
                    <a:pt x="1006" y="0"/>
                    <a:pt x="994" y="0"/>
                  </a:cubicBezTo>
                  <a:cubicBezTo>
                    <a:pt x="982" y="0"/>
                    <a:pt x="972" y="10"/>
                    <a:pt x="972" y="22"/>
                  </a:cubicBezTo>
                  <a:cubicBezTo>
                    <a:pt x="972" y="357"/>
                    <a:pt x="972" y="357"/>
                    <a:pt x="972" y="357"/>
                  </a:cubicBezTo>
                  <a:cubicBezTo>
                    <a:pt x="972" y="363"/>
                    <a:pt x="975" y="368"/>
                    <a:pt x="979" y="373"/>
                  </a:cubicBezTo>
                  <a:cubicBezTo>
                    <a:pt x="1247" y="643"/>
                    <a:pt x="1247" y="643"/>
                    <a:pt x="1247" y="643"/>
                  </a:cubicBezTo>
                  <a:cubicBezTo>
                    <a:pt x="1247" y="1363"/>
                    <a:pt x="1247" y="1363"/>
                    <a:pt x="1247" y="1363"/>
                  </a:cubicBezTo>
                  <a:cubicBezTo>
                    <a:pt x="1187" y="1301"/>
                    <a:pt x="1187" y="1301"/>
                    <a:pt x="1187" y="1301"/>
                  </a:cubicBezTo>
                  <a:cubicBezTo>
                    <a:pt x="1179" y="1293"/>
                    <a:pt x="1165" y="1293"/>
                    <a:pt x="1156" y="1301"/>
                  </a:cubicBezTo>
                  <a:cubicBezTo>
                    <a:pt x="1147" y="1310"/>
                    <a:pt x="1147" y="1323"/>
                    <a:pt x="1155" y="1332"/>
                  </a:cubicBezTo>
                  <a:cubicBezTo>
                    <a:pt x="1252" y="1431"/>
                    <a:pt x="1252" y="1431"/>
                    <a:pt x="1252" y="1431"/>
                  </a:cubicBezTo>
                  <a:cubicBezTo>
                    <a:pt x="1256" y="1436"/>
                    <a:pt x="1262" y="1438"/>
                    <a:pt x="1268" y="1438"/>
                  </a:cubicBezTo>
                  <a:cubicBezTo>
                    <a:pt x="1268" y="1438"/>
                    <a:pt x="1268" y="1438"/>
                    <a:pt x="1268" y="1438"/>
                  </a:cubicBezTo>
                  <a:cubicBezTo>
                    <a:pt x="1268" y="1438"/>
                    <a:pt x="1269" y="1438"/>
                    <a:pt x="1269" y="1438"/>
                  </a:cubicBezTo>
                  <a:cubicBezTo>
                    <a:pt x="1277" y="1438"/>
                    <a:pt x="1284" y="1433"/>
                    <a:pt x="1288" y="1427"/>
                  </a:cubicBezTo>
                  <a:cubicBezTo>
                    <a:pt x="1382" y="1335"/>
                    <a:pt x="1382" y="1335"/>
                    <a:pt x="1382" y="1335"/>
                  </a:cubicBezTo>
                  <a:cubicBezTo>
                    <a:pt x="1391" y="1327"/>
                    <a:pt x="1391" y="1313"/>
                    <a:pt x="1383" y="1304"/>
                  </a:cubicBez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7">
              <a:extLst>
                <a:ext uri="{FF2B5EF4-FFF2-40B4-BE49-F238E27FC236}">
                  <a16:creationId xmlns:a16="http://schemas.microsoft.com/office/drawing/2014/main" id="{6B8AE4E4-9646-49AB-AFD2-4CB528364E93}"/>
                </a:ext>
              </a:extLst>
            </p:cNvPr>
            <p:cNvSpPr>
              <a:spLocks noEditPoints="1"/>
            </p:cNvSpPr>
            <p:nvPr/>
          </p:nvSpPr>
          <p:spPr bwMode="auto">
            <a:xfrm>
              <a:off x="2317" y="2081"/>
              <a:ext cx="3125" cy="1986"/>
            </a:xfrm>
            <a:custGeom>
              <a:avLst/>
              <a:gdLst>
                <a:gd name="T0" fmla="*/ 554 w 1668"/>
                <a:gd name="T1" fmla="*/ 259 h 1059"/>
                <a:gd name="T2" fmla="*/ 1072 w 1668"/>
                <a:gd name="T3" fmla="*/ 259 h 1059"/>
                <a:gd name="T4" fmla="*/ 956 w 1668"/>
                <a:gd name="T5" fmla="*/ 273 h 1059"/>
                <a:gd name="T6" fmla="*/ 927 w 1668"/>
                <a:gd name="T7" fmla="*/ 331 h 1059"/>
                <a:gd name="T8" fmla="*/ 917 w 1668"/>
                <a:gd name="T9" fmla="*/ 367 h 1059"/>
                <a:gd name="T10" fmla="*/ 856 w 1668"/>
                <a:gd name="T11" fmla="*/ 423 h 1059"/>
                <a:gd name="T12" fmla="*/ 848 w 1668"/>
                <a:gd name="T13" fmla="*/ 431 h 1059"/>
                <a:gd name="T14" fmla="*/ 724 w 1668"/>
                <a:gd name="T15" fmla="*/ 403 h 1059"/>
                <a:gd name="T16" fmla="*/ 679 w 1668"/>
                <a:gd name="T17" fmla="*/ 168 h 1059"/>
                <a:gd name="T18" fmla="*/ 940 w 1668"/>
                <a:gd name="T19" fmla="*/ 107 h 1059"/>
                <a:gd name="T20" fmla="*/ 918 w 1668"/>
                <a:gd name="T21" fmla="*/ 152 h 1059"/>
                <a:gd name="T22" fmla="*/ 919 w 1668"/>
                <a:gd name="T23" fmla="*/ 186 h 1059"/>
                <a:gd name="T24" fmla="*/ 927 w 1668"/>
                <a:gd name="T25" fmla="*/ 218 h 1059"/>
                <a:gd name="T26" fmla="*/ 942 w 1668"/>
                <a:gd name="T27" fmla="*/ 246 h 1059"/>
                <a:gd name="T28" fmla="*/ 1409 w 1668"/>
                <a:gd name="T29" fmla="*/ 542 h 1059"/>
                <a:gd name="T30" fmla="*/ 1409 w 1668"/>
                <a:gd name="T31" fmla="*/ 1059 h 1059"/>
                <a:gd name="T32" fmla="*/ 1409 w 1668"/>
                <a:gd name="T33" fmla="*/ 542 h 1059"/>
                <a:gd name="T34" fmla="*/ 1498 w 1668"/>
                <a:gd name="T35" fmla="*/ 944 h 1059"/>
                <a:gd name="T36" fmla="*/ 1374 w 1668"/>
                <a:gd name="T37" fmla="*/ 972 h 1059"/>
                <a:gd name="T38" fmla="*/ 1366 w 1668"/>
                <a:gd name="T39" fmla="*/ 965 h 1059"/>
                <a:gd name="T40" fmla="*/ 1305 w 1668"/>
                <a:gd name="T41" fmla="*/ 909 h 1059"/>
                <a:gd name="T42" fmla="*/ 1295 w 1668"/>
                <a:gd name="T43" fmla="*/ 873 h 1059"/>
                <a:gd name="T44" fmla="*/ 1266 w 1668"/>
                <a:gd name="T45" fmla="*/ 815 h 1059"/>
                <a:gd name="T46" fmla="*/ 1282 w 1668"/>
                <a:gd name="T47" fmla="*/ 785 h 1059"/>
                <a:gd name="T48" fmla="*/ 1298 w 1668"/>
                <a:gd name="T49" fmla="*/ 747 h 1059"/>
                <a:gd name="T50" fmla="*/ 1307 w 1668"/>
                <a:gd name="T51" fmla="*/ 692 h 1059"/>
                <a:gd name="T52" fmla="*/ 1303 w 1668"/>
                <a:gd name="T53" fmla="*/ 692 h 1059"/>
                <a:gd name="T54" fmla="*/ 1417 w 1668"/>
                <a:gd name="T55" fmla="*/ 629 h 1059"/>
                <a:gd name="T56" fmla="*/ 1498 w 1668"/>
                <a:gd name="T57" fmla="*/ 868 h 1059"/>
                <a:gd name="T58" fmla="*/ 0 w 1668"/>
                <a:gd name="T59" fmla="*/ 721 h 1059"/>
                <a:gd name="T60" fmla="*/ 518 w 1668"/>
                <a:gd name="T61" fmla="*/ 721 h 1059"/>
                <a:gd name="T62" fmla="*/ 406 w 1668"/>
                <a:gd name="T63" fmla="*/ 737 h 1059"/>
                <a:gd name="T64" fmla="*/ 376 w 1668"/>
                <a:gd name="T65" fmla="*/ 775 h 1059"/>
                <a:gd name="T66" fmla="*/ 327 w 1668"/>
                <a:gd name="T67" fmla="*/ 826 h 1059"/>
                <a:gd name="T68" fmla="*/ 304 w 1668"/>
                <a:gd name="T69" fmla="*/ 882 h 1059"/>
                <a:gd name="T70" fmla="*/ 289 w 1668"/>
                <a:gd name="T71" fmla="*/ 890 h 1059"/>
                <a:gd name="T72" fmla="*/ 202 w 1668"/>
                <a:gd name="T73" fmla="*/ 863 h 1059"/>
                <a:gd name="T74" fmla="*/ 132 w 1668"/>
                <a:gd name="T75" fmla="*/ 627 h 1059"/>
                <a:gd name="T76" fmla="*/ 371 w 1668"/>
                <a:gd name="T77" fmla="*/ 606 h 1059"/>
                <a:gd name="T78" fmla="*/ 377 w 1668"/>
                <a:gd name="T79" fmla="*/ 654 h 1059"/>
                <a:gd name="T80" fmla="*/ 394 w 1668"/>
                <a:gd name="T81" fmla="*/ 709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1059">
                  <a:moveTo>
                    <a:pt x="813" y="0"/>
                  </a:moveTo>
                  <a:cubicBezTo>
                    <a:pt x="670" y="0"/>
                    <a:pt x="554" y="116"/>
                    <a:pt x="554" y="259"/>
                  </a:cubicBezTo>
                  <a:cubicBezTo>
                    <a:pt x="554" y="402"/>
                    <a:pt x="670" y="518"/>
                    <a:pt x="813" y="518"/>
                  </a:cubicBezTo>
                  <a:cubicBezTo>
                    <a:pt x="956" y="518"/>
                    <a:pt x="1072" y="402"/>
                    <a:pt x="1072" y="259"/>
                  </a:cubicBezTo>
                  <a:cubicBezTo>
                    <a:pt x="1072" y="116"/>
                    <a:pt x="956" y="0"/>
                    <a:pt x="813" y="0"/>
                  </a:cubicBezTo>
                  <a:close/>
                  <a:moveTo>
                    <a:pt x="956" y="273"/>
                  </a:moveTo>
                  <a:cubicBezTo>
                    <a:pt x="955" y="277"/>
                    <a:pt x="949" y="290"/>
                    <a:pt x="925" y="290"/>
                  </a:cubicBezTo>
                  <a:cubicBezTo>
                    <a:pt x="927" y="301"/>
                    <a:pt x="928" y="319"/>
                    <a:pt x="927" y="331"/>
                  </a:cubicBezTo>
                  <a:cubicBezTo>
                    <a:pt x="927" y="334"/>
                    <a:pt x="927" y="334"/>
                    <a:pt x="927" y="334"/>
                  </a:cubicBezTo>
                  <a:cubicBezTo>
                    <a:pt x="926" y="353"/>
                    <a:pt x="925" y="363"/>
                    <a:pt x="917" y="367"/>
                  </a:cubicBezTo>
                  <a:cubicBezTo>
                    <a:pt x="910" y="371"/>
                    <a:pt x="887" y="374"/>
                    <a:pt x="856" y="371"/>
                  </a:cubicBezTo>
                  <a:cubicBezTo>
                    <a:pt x="856" y="423"/>
                    <a:pt x="856" y="423"/>
                    <a:pt x="856" y="423"/>
                  </a:cubicBezTo>
                  <a:cubicBezTo>
                    <a:pt x="856" y="427"/>
                    <a:pt x="853" y="431"/>
                    <a:pt x="848" y="431"/>
                  </a:cubicBezTo>
                  <a:cubicBezTo>
                    <a:pt x="848" y="431"/>
                    <a:pt x="848" y="431"/>
                    <a:pt x="848" y="431"/>
                  </a:cubicBezTo>
                  <a:cubicBezTo>
                    <a:pt x="843" y="431"/>
                    <a:pt x="779" y="430"/>
                    <a:pt x="729" y="410"/>
                  </a:cubicBezTo>
                  <a:cubicBezTo>
                    <a:pt x="726" y="409"/>
                    <a:pt x="724" y="406"/>
                    <a:pt x="724" y="403"/>
                  </a:cubicBezTo>
                  <a:cubicBezTo>
                    <a:pt x="724" y="327"/>
                    <a:pt x="724" y="327"/>
                    <a:pt x="724" y="327"/>
                  </a:cubicBezTo>
                  <a:cubicBezTo>
                    <a:pt x="699" y="300"/>
                    <a:pt x="648" y="234"/>
                    <a:pt x="679" y="168"/>
                  </a:cubicBezTo>
                  <a:cubicBezTo>
                    <a:pt x="697" y="131"/>
                    <a:pt x="733" y="87"/>
                    <a:pt x="805" y="87"/>
                  </a:cubicBezTo>
                  <a:cubicBezTo>
                    <a:pt x="887" y="87"/>
                    <a:pt x="863" y="108"/>
                    <a:pt x="940" y="107"/>
                  </a:cubicBezTo>
                  <a:cubicBezTo>
                    <a:pt x="948" y="107"/>
                    <a:pt x="923" y="134"/>
                    <a:pt x="919" y="151"/>
                  </a:cubicBezTo>
                  <a:cubicBezTo>
                    <a:pt x="919" y="151"/>
                    <a:pt x="919" y="152"/>
                    <a:pt x="918" y="152"/>
                  </a:cubicBezTo>
                  <a:cubicBezTo>
                    <a:pt x="918" y="152"/>
                    <a:pt x="916" y="151"/>
                    <a:pt x="914" y="151"/>
                  </a:cubicBezTo>
                  <a:cubicBezTo>
                    <a:pt x="915" y="161"/>
                    <a:pt x="917" y="180"/>
                    <a:pt x="919" y="186"/>
                  </a:cubicBezTo>
                  <a:cubicBezTo>
                    <a:pt x="921" y="192"/>
                    <a:pt x="922" y="199"/>
                    <a:pt x="924" y="205"/>
                  </a:cubicBezTo>
                  <a:cubicBezTo>
                    <a:pt x="925" y="210"/>
                    <a:pt x="926" y="215"/>
                    <a:pt x="927" y="218"/>
                  </a:cubicBezTo>
                  <a:cubicBezTo>
                    <a:pt x="931" y="230"/>
                    <a:pt x="935" y="239"/>
                    <a:pt x="939" y="243"/>
                  </a:cubicBezTo>
                  <a:cubicBezTo>
                    <a:pt x="940" y="244"/>
                    <a:pt x="941" y="245"/>
                    <a:pt x="942" y="246"/>
                  </a:cubicBezTo>
                  <a:cubicBezTo>
                    <a:pt x="951" y="256"/>
                    <a:pt x="959" y="265"/>
                    <a:pt x="956" y="273"/>
                  </a:cubicBezTo>
                  <a:close/>
                  <a:moveTo>
                    <a:pt x="1409" y="542"/>
                  </a:moveTo>
                  <a:cubicBezTo>
                    <a:pt x="1266" y="542"/>
                    <a:pt x="1150" y="658"/>
                    <a:pt x="1150" y="800"/>
                  </a:cubicBezTo>
                  <a:cubicBezTo>
                    <a:pt x="1150" y="943"/>
                    <a:pt x="1266" y="1059"/>
                    <a:pt x="1409" y="1059"/>
                  </a:cubicBezTo>
                  <a:cubicBezTo>
                    <a:pt x="1552" y="1059"/>
                    <a:pt x="1668" y="943"/>
                    <a:pt x="1668" y="800"/>
                  </a:cubicBezTo>
                  <a:cubicBezTo>
                    <a:pt x="1668" y="658"/>
                    <a:pt x="1552" y="542"/>
                    <a:pt x="1409" y="542"/>
                  </a:cubicBezTo>
                  <a:close/>
                  <a:moveTo>
                    <a:pt x="1498" y="868"/>
                  </a:moveTo>
                  <a:cubicBezTo>
                    <a:pt x="1498" y="944"/>
                    <a:pt x="1498" y="944"/>
                    <a:pt x="1498" y="944"/>
                  </a:cubicBezTo>
                  <a:cubicBezTo>
                    <a:pt x="1498" y="947"/>
                    <a:pt x="1496" y="950"/>
                    <a:pt x="1493" y="951"/>
                  </a:cubicBezTo>
                  <a:cubicBezTo>
                    <a:pt x="1443" y="972"/>
                    <a:pt x="1379" y="972"/>
                    <a:pt x="1374" y="972"/>
                  </a:cubicBezTo>
                  <a:cubicBezTo>
                    <a:pt x="1373" y="972"/>
                    <a:pt x="1373" y="972"/>
                    <a:pt x="1373" y="972"/>
                  </a:cubicBezTo>
                  <a:cubicBezTo>
                    <a:pt x="1369" y="972"/>
                    <a:pt x="1366" y="969"/>
                    <a:pt x="1366" y="965"/>
                  </a:cubicBezTo>
                  <a:cubicBezTo>
                    <a:pt x="1366" y="912"/>
                    <a:pt x="1366" y="912"/>
                    <a:pt x="1366" y="912"/>
                  </a:cubicBezTo>
                  <a:cubicBezTo>
                    <a:pt x="1335" y="916"/>
                    <a:pt x="1311" y="912"/>
                    <a:pt x="1305" y="909"/>
                  </a:cubicBezTo>
                  <a:cubicBezTo>
                    <a:pt x="1297" y="905"/>
                    <a:pt x="1296" y="894"/>
                    <a:pt x="1295" y="875"/>
                  </a:cubicBezTo>
                  <a:cubicBezTo>
                    <a:pt x="1295" y="873"/>
                    <a:pt x="1295" y="873"/>
                    <a:pt x="1295" y="873"/>
                  </a:cubicBezTo>
                  <a:cubicBezTo>
                    <a:pt x="1294" y="861"/>
                    <a:pt x="1295" y="842"/>
                    <a:pt x="1296" y="832"/>
                  </a:cubicBezTo>
                  <a:cubicBezTo>
                    <a:pt x="1273" y="831"/>
                    <a:pt x="1267" y="819"/>
                    <a:pt x="1266" y="815"/>
                  </a:cubicBezTo>
                  <a:cubicBezTo>
                    <a:pt x="1263" y="806"/>
                    <a:pt x="1271" y="797"/>
                    <a:pt x="1280" y="788"/>
                  </a:cubicBezTo>
                  <a:cubicBezTo>
                    <a:pt x="1281" y="787"/>
                    <a:pt x="1282" y="786"/>
                    <a:pt x="1282" y="785"/>
                  </a:cubicBezTo>
                  <a:cubicBezTo>
                    <a:pt x="1286" y="780"/>
                    <a:pt x="1291" y="771"/>
                    <a:pt x="1295" y="760"/>
                  </a:cubicBezTo>
                  <a:cubicBezTo>
                    <a:pt x="1296" y="757"/>
                    <a:pt x="1297" y="752"/>
                    <a:pt x="1298" y="747"/>
                  </a:cubicBezTo>
                  <a:cubicBezTo>
                    <a:pt x="1300" y="740"/>
                    <a:pt x="1301" y="733"/>
                    <a:pt x="1303" y="728"/>
                  </a:cubicBezTo>
                  <a:cubicBezTo>
                    <a:pt x="1305" y="721"/>
                    <a:pt x="1307" y="702"/>
                    <a:pt x="1307" y="692"/>
                  </a:cubicBezTo>
                  <a:cubicBezTo>
                    <a:pt x="1306" y="692"/>
                    <a:pt x="1304" y="693"/>
                    <a:pt x="1303" y="693"/>
                  </a:cubicBezTo>
                  <a:cubicBezTo>
                    <a:pt x="1303" y="693"/>
                    <a:pt x="1303" y="693"/>
                    <a:pt x="1303" y="692"/>
                  </a:cubicBezTo>
                  <a:cubicBezTo>
                    <a:pt x="1299" y="675"/>
                    <a:pt x="1274" y="648"/>
                    <a:pt x="1282" y="648"/>
                  </a:cubicBezTo>
                  <a:cubicBezTo>
                    <a:pt x="1358" y="650"/>
                    <a:pt x="1334" y="629"/>
                    <a:pt x="1417" y="629"/>
                  </a:cubicBezTo>
                  <a:cubicBezTo>
                    <a:pt x="1489" y="629"/>
                    <a:pt x="1525" y="672"/>
                    <a:pt x="1543" y="709"/>
                  </a:cubicBezTo>
                  <a:cubicBezTo>
                    <a:pt x="1574" y="776"/>
                    <a:pt x="1523" y="842"/>
                    <a:pt x="1498" y="868"/>
                  </a:cubicBezTo>
                  <a:close/>
                  <a:moveTo>
                    <a:pt x="259" y="462"/>
                  </a:moveTo>
                  <a:cubicBezTo>
                    <a:pt x="116" y="462"/>
                    <a:pt x="0" y="578"/>
                    <a:pt x="0" y="721"/>
                  </a:cubicBezTo>
                  <a:cubicBezTo>
                    <a:pt x="0" y="864"/>
                    <a:pt x="116" y="980"/>
                    <a:pt x="259" y="980"/>
                  </a:cubicBezTo>
                  <a:cubicBezTo>
                    <a:pt x="402" y="980"/>
                    <a:pt x="518" y="864"/>
                    <a:pt x="518" y="721"/>
                  </a:cubicBezTo>
                  <a:cubicBezTo>
                    <a:pt x="518" y="578"/>
                    <a:pt x="402" y="462"/>
                    <a:pt x="259" y="462"/>
                  </a:cubicBezTo>
                  <a:close/>
                  <a:moveTo>
                    <a:pt x="406" y="737"/>
                  </a:moveTo>
                  <a:cubicBezTo>
                    <a:pt x="404" y="743"/>
                    <a:pt x="394" y="752"/>
                    <a:pt x="375" y="752"/>
                  </a:cubicBezTo>
                  <a:cubicBezTo>
                    <a:pt x="376" y="758"/>
                    <a:pt x="376" y="767"/>
                    <a:pt x="376" y="775"/>
                  </a:cubicBezTo>
                  <a:cubicBezTo>
                    <a:pt x="376" y="806"/>
                    <a:pt x="372" y="815"/>
                    <a:pt x="368" y="818"/>
                  </a:cubicBezTo>
                  <a:cubicBezTo>
                    <a:pt x="365" y="822"/>
                    <a:pt x="357" y="827"/>
                    <a:pt x="327" y="826"/>
                  </a:cubicBezTo>
                  <a:cubicBezTo>
                    <a:pt x="322" y="826"/>
                    <a:pt x="312" y="826"/>
                    <a:pt x="304" y="825"/>
                  </a:cubicBezTo>
                  <a:cubicBezTo>
                    <a:pt x="304" y="882"/>
                    <a:pt x="304" y="882"/>
                    <a:pt x="304" y="882"/>
                  </a:cubicBezTo>
                  <a:cubicBezTo>
                    <a:pt x="304" y="886"/>
                    <a:pt x="301" y="889"/>
                    <a:pt x="297" y="889"/>
                  </a:cubicBezTo>
                  <a:cubicBezTo>
                    <a:pt x="297" y="889"/>
                    <a:pt x="294" y="890"/>
                    <a:pt x="289" y="890"/>
                  </a:cubicBezTo>
                  <a:cubicBezTo>
                    <a:pt x="273" y="890"/>
                    <a:pt x="236" y="887"/>
                    <a:pt x="206" y="869"/>
                  </a:cubicBezTo>
                  <a:cubicBezTo>
                    <a:pt x="204" y="868"/>
                    <a:pt x="202" y="866"/>
                    <a:pt x="202" y="863"/>
                  </a:cubicBezTo>
                  <a:cubicBezTo>
                    <a:pt x="200" y="826"/>
                    <a:pt x="200" y="826"/>
                    <a:pt x="200" y="826"/>
                  </a:cubicBezTo>
                  <a:cubicBezTo>
                    <a:pt x="151" y="806"/>
                    <a:pt x="73" y="749"/>
                    <a:pt x="132" y="627"/>
                  </a:cubicBezTo>
                  <a:cubicBezTo>
                    <a:pt x="150" y="591"/>
                    <a:pt x="192" y="553"/>
                    <a:pt x="262" y="553"/>
                  </a:cubicBezTo>
                  <a:cubicBezTo>
                    <a:pt x="342" y="553"/>
                    <a:pt x="375" y="590"/>
                    <a:pt x="371" y="606"/>
                  </a:cubicBezTo>
                  <a:cubicBezTo>
                    <a:pt x="370" y="609"/>
                    <a:pt x="368" y="612"/>
                    <a:pt x="366" y="615"/>
                  </a:cubicBezTo>
                  <a:cubicBezTo>
                    <a:pt x="370" y="620"/>
                    <a:pt x="379" y="633"/>
                    <a:pt x="377" y="654"/>
                  </a:cubicBezTo>
                  <a:cubicBezTo>
                    <a:pt x="377" y="664"/>
                    <a:pt x="378" y="683"/>
                    <a:pt x="379" y="686"/>
                  </a:cubicBezTo>
                  <a:cubicBezTo>
                    <a:pt x="382" y="693"/>
                    <a:pt x="388" y="703"/>
                    <a:pt x="394" y="709"/>
                  </a:cubicBezTo>
                  <a:cubicBezTo>
                    <a:pt x="400" y="715"/>
                    <a:pt x="410" y="729"/>
                    <a:pt x="406" y="737"/>
                  </a:cubicBez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 name="Oval 9"/>
          <p:cNvSpPr/>
          <p:nvPr/>
        </p:nvSpPr>
        <p:spPr>
          <a:xfrm>
            <a:off x="98771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73" name="Oval 72"/>
          <p:cNvSpPr/>
          <p:nvPr/>
        </p:nvSpPr>
        <p:spPr>
          <a:xfrm>
            <a:off x="285779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74" name="Oval 73"/>
          <p:cNvSpPr/>
          <p:nvPr/>
        </p:nvSpPr>
        <p:spPr>
          <a:xfrm>
            <a:off x="472847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75" name="Oval 74"/>
          <p:cNvSpPr/>
          <p:nvPr/>
        </p:nvSpPr>
        <p:spPr>
          <a:xfrm>
            <a:off x="6599155"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77" name="Oval 76"/>
          <p:cNvSpPr/>
          <p:nvPr/>
        </p:nvSpPr>
        <p:spPr>
          <a:xfrm>
            <a:off x="8682551" y="121619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78" name="ee4pFootnotes">
            <a:extLst>
              <a:ext uri="{FF2B5EF4-FFF2-40B4-BE49-F238E27FC236}">
                <a16:creationId xmlns:a16="http://schemas.microsoft.com/office/drawing/2014/main" id="{2441C377-1A96-49E2-80A6-BFA6DB95A7A5}"/>
              </a:ext>
            </a:extLst>
          </p:cNvPr>
          <p:cNvSpPr>
            <a:spLocks noChangeArrowheads="1"/>
          </p:cNvSpPr>
          <p:nvPr/>
        </p:nvSpPr>
        <p:spPr bwMode="auto">
          <a:xfrm>
            <a:off x="630000" y="6353992"/>
            <a:ext cx="8446901" cy="415498"/>
          </a:xfrm>
          <a:prstGeom prst="rect">
            <a:avLst/>
          </a:prstGeom>
          <a:noFill/>
          <a:ln w="9525" algn="ctr">
            <a:noFill/>
            <a:miter lim="800000"/>
            <a:headEnd type="none" w="lg" len="lg"/>
            <a:tailEnd type="none" w="lg" len="lg"/>
          </a:ln>
        </p:spPr>
        <p:txBody>
          <a:bodyPr vert="horz" wrap="square" lIns="0" tIns="0" rIns="0" bIns="0" anchor="b" anchorCtr="0">
            <a:spAutoFit/>
          </a:bodyPr>
          <a:lstStyle/>
          <a:p>
            <a:pPr>
              <a:lnSpc>
                <a:spcPct val="90000"/>
              </a:lnSpc>
            </a:pPr>
            <a:r>
              <a:rPr lang="en-US" sz="1000" dirty="0">
                <a:solidFill>
                  <a:schemeClr val="bg1">
                    <a:lumMod val="50000"/>
                  </a:schemeClr>
                </a:solidFill>
                <a:latin typeface="Calibri" panose="020F0502020204030204" pitchFamily="34" charset="0"/>
                <a:sym typeface="+mn-lt"/>
              </a:rPr>
              <a:t>1. (20% of service delivery and supply chain cost)</a:t>
            </a:r>
          </a:p>
          <a:p>
            <a:pPr>
              <a:lnSpc>
                <a:spcPct val="90000"/>
              </a:lnSpc>
            </a:pPr>
            <a:r>
              <a:rPr lang="en-US" sz="1000" dirty="0">
                <a:solidFill>
                  <a:schemeClr val="bg1">
                    <a:lumMod val="50000"/>
                  </a:schemeClr>
                </a:solidFill>
                <a:latin typeface="Calibri" panose="020F0502020204030204" pitchFamily="34" charset="0"/>
                <a:sym typeface="+mn-lt"/>
              </a:rPr>
              <a:t>Source: Portnoy A, Vaughan K, Clarke-</a:t>
            </a:r>
            <a:r>
              <a:rPr lang="en-US" sz="1000" dirty="0" err="1">
                <a:solidFill>
                  <a:schemeClr val="bg1">
                    <a:lumMod val="50000"/>
                  </a:schemeClr>
                </a:solidFill>
                <a:latin typeface="Calibri" panose="020F0502020204030204" pitchFamily="34" charset="0"/>
                <a:sym typeface="+mn-lt"/>
              </a:rPr>
              <a:t>Deelder</a:t>
            </a:r>
            <a:r>
              <a:rPr lang="en-US" sz="1000" dirty="0">
                <a:solidFill>
                  <a:schemeClr val="bg1">
                    <a:lumMod val="50000"/>
                  </a:schemeClr>
                </a:solidFill>
                <a:latin typeface="Calibri" panose="020F0502020204030204" pitchFamily="34" charset="0"/>
                <a:sym typeface="+mn-lt"/>
              </a:rPr>
              <a:t> E, Suharlim C, Resch SC, Brenzel L, Menzies NA. Producing standardized country-level immunization delivery unit cost estimates. </a:t>
            </a:r>
            <a:r>
              <a:rPr lang="en-US" sz="1000" dirty="0" err="1">
                <a:solidFill>
                  <a:schemeClr val="bg1">
                    <a:lumMod val="50000"/>
                  </a:schemeClr>
                </a:solidFill>
                <a:latin typeface="Calibri" panose="020F0502020204030204" pitchFamily="34" charset="0"/>
                <a:sym typeface="+mn-lt"/>
              </a:rPr>
              <a:t>PharmacoEconomics</a:t>
            </a:r>
            <a:r>
              <a:rPr lang="en-US" sz="1000" dirty="0">
                <a:solidFill>
                  <a:schemeClr val="bg1">
                    <a:lumMod val="50000"/>
                  </a:schemeClr>
                </a:solidFill>
                <a:latin typeface="Calibri" panose="020F0502020204030204" pitchFamily="34" charset="0"/>
                <a:sym typeface="+mn-lt"/>
              </a:rPr>
              <a:t>. Sept 2020;38 (9):995-1005.</a:t>
            </a:r>
          </a:p>
        </p:txBody>
      </p:sp>
      <p:grpSp>
        <p:nvGrpSpPr>
          <p:cNvPr id="79" name="bcgIcons_Syringe">
            <a:extLst>
              <a:ext uri="{FF2B5EF4-FFF2-40B4-BE49-F238E27FC236}">
                <a16:creationId xmlns:a16="http://schemas.microsoft.com/office/drawing/2014/main" id="{30ED61AE-D738-4637-83E4-E10F7C6A9228}"/>
              </a:ext>
            </a:extLst>
          </p:cNvPr>
          <p:cNvGrpSpPr>
            <a:grpSpLocks noChangeAspect="1"/>
          </p:cNvGrpSpPr>
          <p:nvPr/>
        </p:nvGrpSpPr>
        <p:grpSpPr bwMode="auto">
          <a:xfrm>
            <a:off x="3175437" y="1522122"/>
            <a:ext cx="440500" cy="440908"/>
            <a:chOff x="1682" y="0"/>
            <a:chExt cx="4316" cy="4320"/>
          </a:xfrm>
        </p:grpSpPr>
        <p:sp>
          <p:nvSpPr>
            <p:cNvPr id="80" name="AutoShape 18">
              <a:extLst>
                <a:ext uri="{FF2B5EF4-FFF2-40B4-BE49-F238E27FC236}">
                  <a16:creationId xmlns:a16="http://schemas.microsoft.com/office/drawing/2014/main" id="{5F6C1368-4885-4C96-A2B6-A41A5982154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20">
              <a:extLst>
                <a:ext uri="{FF2B5EF4-FFF2-40B4-BE49-F238E27FC236}">
                  <a16:creationId xmlns:a16="http://schemas.microsoft.com/office/drawing/2014/main" id="{EDC23D89-8448-4B37-BECE-BDDDF4081511}"/>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21">
              <a:extLst>
                <a:ext uri="{FF2B5EF4-FFF2-40B4-BE49-F238E27FC236}">
                  <a16:creationId xmlns:a16="http://schemas.microsoft.com/office/drawing/2014/main" id="{ED03E138-B1AD-42C1-ABB5-7D77EBDA4D34}"/>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bcgIcons_Syringe">
            <a:extLst>
              <a:ext uri="{FF2B5EF4-FFF2-40B4-BE49-F238E27FC236}">
                <a16:creationId xmlns:a16="http://schemas.microsoft.com/office/drawing/2014/main" id="{584910B1-FCBE-4007-96F9-8035B4C3D21A}"/>
              </a:ext>
            </a:extLst>
          </p:cNvPr>
          <p:cNvGrpSpPr>
            <a:grpSpLocks noChangeAspect="1"/>
          </p:cNvGrpSpPr>
          <p:nvPr/>
        </p:nvGrpSpPr>
        <p:grpSpPr bwMode="auto">
          <a:xfrm>
            <a:off x="2995425" y="1331624"/>
            <a:ext cx="440500" cy="440908"/>
            <a:chOff x="1682" y="0"/>
            <a:chExt cx="4316" cy="4320"/>
          </a:xfrm>
        </p:grpSpPr>
        <p:sp>
          <p:nvSpPr>
            <p:cNvPr id="84" name="AutoShape 18">
              <a:extLst>
                <a:ext uri="{FF2B5EF4-FFF2-40B4-BE49-F238E27FC236}">
                  <a16:creationId xmlns:a16="http://schemas.microsoft.com/office/drawing/2014/main" id="{FDE0AA92-C2CC-4D4F-B395-FC2CE29B9640}"/>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20">
              <a:extLst>
                <a:ext uri="{FF2B5EF4-FFF2-40B4-BE49-F238E27FC236}">
                  <a16:creationId xmlns:a16="http://schemas.microsoft.com/office/drawing/2014/main" id="{C2F60241-6803-470B-A2AA-D3CB84FFA752}"/>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21">
              <a:extLst>
                <a:ext uri="{FF2B5EF4-FFF2-40B4-BE49-F238E27FC236}">
                  <a16:creationId xmlns:a16="http://schemas.microsoft.com/office/drawing/2014/main" id="{2CC9CE24-47FA-4DD4-9E8F-71DDED53A8F9}"/>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aphicFrame>
        <p:nvGraphicFramePr>
          <p:cNvPr id="87" name="Object 86" hidden="1">
            <a:extLst>
              <a:ext uri="{FF2B5EF4-FFF2-40B4-BE49-F238E27FC236}">
                <a16:creationId xmlns:a16="http://schemas.microsoft.com/office/drawing/2014/main" id="{97908404-CF86-4213-AE84-C19A2FB3A9E6}"/>
              </a:ext>
            </a:extLst>
          </p:cNvPr>
          <p:cNvGraphicFramePr>
            <a:graphicFrameLocks noChangeAspect="1"/>
          </p:cNvGraphicFramePr>
          <p:nvPr>
            <p:custDataLst>
              <p:tags r:id="rId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2" name="think-cell Slide" r:id="rId10" imgW="286" imgH="286" progId="TCLayout.ActiveDocument.1">
                  <p:embed/>
                </p:oleObj>
              </mc:Choice>
              <mc:Fallback>
                <p:oleObj name="think-cell Slide" r:id="rId10" imgW="286" imgH="286" progId="TCLayout.ActiveDocument.1">
                  <p:embed/>
                  <p:pic>
                    <p:nvPicPr>
                      <p:cNvPr id="87" name="Object 86" hidden="1">
                        <a:extLst>
                          <a:ext uri="{FF2B5EF4-FFF2-40B4-BE49-F238E27FC236}">
                            <a16:creationId xmlns:a16="http://schemas.microsoft.com/office/drawing/2014/main" id="{97908404-CF86-4213-AE84-C19A2FB3A9E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62" name="Rectangle 61">
            <a:extLst>
              <a:ext uri="{FF2B5EF4-FFF2-40B4-BE49-F238E27FC236}">
                <a16:creationId xmlns:a16="http://schemas.microsoft.com/office/drawing/2014/main" id="{F96C4346-FC25-4900-97FA-B89DBCF18C9B}"/>
              </a:ext>
            </a:extLst>
          </p:cNvPr>
          <p:cNvSpPr/>
          <p:nvPr/>
        </p:nvSpPr>
        <p:spPr>
          <a:xfrm>
            <a:off x="10210855" y="2548165"/>
            <a:ext cx="1687349" cy="864973"/>
          </a:xfrm>
          <a:prstGeom prst="rect">
            <a:avLst/>
          </a:prstGeom>
          <a:solidFill>
            <a:srgbClr val="C8C8C8"/>
          </a:solidFill>
          <a:ln w="19050" cap="flat" cmpd="sng" algn="ctr">
            <a:noFill/>
            <a:prstDash val="solid"/>
            <a:round/>
            <a:headEnd type="none" w="med" len="med"/>
            <a:tailEnd type="none" w="med" len="med"/>
          </a:ln>
          <a:effectLst/>
          <a:extLst>
            <a:ext uri="{91240B29-F687-4F45-9708-019B960494DF}">
              <a14:hiddenLine xmlns:a14="http://schemas.microsoft.com/office/drawing/2010/main" w="19050" cap="flat" cmpd="sng" algn="ctr">
                <a:solidFill>
                  <a:srgbClr val="00689B"/>
                </a:solidFill>
                <a:prstDash val="solid"/>
                <a:round/>
                <a:headEnd type="none" w="med" len="med"/>
                <a:tailEnd type="none" w="med" len="med"/>
              </a14:hiddenLine>
            </a:ext>
          </a:extLst>
        </p:spPr>
        <p:txBody>
          <a:bodyPr lIns="0" tIns="0" rIns="0" bIns="0" rtlCol="0" anchor="ctr"/>
          <a:lstStyle/>
          <a:p>
            <a:pPr algn="ctr"/>
            <a:r>
              <a:rPr lang="en-US" sz="1400" kern="0" dirty="0">
                <a:solidFill>
                  <a:srgbClr val="000000"/>
                </a:solidFill>
                <a:latin typeface="Calibri" panose="020F0502020204030204"/>
              </a:rPr>
              <a:t>$18.21-$19.12 in AMC countries</a:t>
            </a:r>
          </a:p>
          <a:p>
            <a:pPr algn="ctr"/>
            <a:r>
              <a:rPr lang="en-US" sz="1400" kern="0" dirty="0">
                <a:solidFill>
                  <a:srgbClr val="000000"/>
                </a:solidFill>
                <a:latin typeface="Calibri" panose="020F0502020204030204"/>
              </a:rPr>
              <a:t>$27.11-$28.47 in other countries</a:t>
            </a:r>
          </a:p>
        </p:txBody>
      </p:sp>
      <p:sp>
        <p:nvSpPr>
          <p:cNvPr id="5" name="TextBox 4">
            <a:extLst>
              <a:ext uri="{FF2B5EF4-FFF2-40B4-BE49-F238E27FC236}">
                <a16:creationId xmlns:a16="http://schemas.microsoft.com/office/drawing/2014/main" id="{4C9D1172-61D0-4E29-87AA-973AF9E51A91}"/>
              </a:ext>
            </a:extLst>
          </p:cNvPr>
          <p:cNvSpPr txBox="1"/>
          <p:nvPr/>
        </p:nvSpPr>
        <p:spPr>
          <a:xfrm>
            <a:off x="139370" y="2835461"/>
            <a:ext cx="823031" cy="42159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solidFill>
                  <a:schemeClr val="tx1"/>
                </a:solidFill>
              </a:rPr>
              <a:t>AMC/</a:t>
            </a:r>
          </a:p>
          <a:p>
            <a:pPr algn="ctr"/>
            <a:r>
              <a:rPr lang="en-US" sz="1400" dirty="0">
                <a:solidFill>
                  <a:schemeClr val="tx1"/>
                </a:solidFill>
              </a:rPr>
              <a:t>other</a:t>
            </a:r>
          </a:p>
        </p:txBody>
      </p:sp>
      <p:sp>
        <p:nvSpPr>
          <p:cNvPr id="59" name="TextBox 58">
            <a:extLst>
              <a:ext uri="{FF2B5EF4-FFF2-40B4-BE49-F238E27FC236}">
                <a16:creationId xmlns:a16="http://schemas.microsoft.com/office/drawing/2014/main" id="{7A1EE2BB-2EA3-44FB-AA8F-2AB137B8AFDC}"/>
              </a:ext>
            </a:extLst>
          </p:cNvPr>
          <p:cNvSpPr txBox="1"/>
          <p:nvPr/>
        </p:nvSpPr>
        <p:spPr>
          <a:xfrm>
            <a:off x="4515601" y="3674914"/>
            <a:ext cx="1580400" cy="2031325"/>
          </a:xfrm>
          <a:prstGeom prst="rect">
            <a:avLst/>
          </a:prstGeom>
          <a:noFill/>
        </p:spPr>
        <p:txBody>
          <a:bodyPr wrap="square" lIns="0" tIns="0" rIns="0" bIns="0" rtlCol="0">
            <a:noAutofit/>
          </a:bodyPr>
          <a:lstStyle/>
          <a:p>
            <a:r>
              <a:rPr lang="en-US" sz="1300" dirty="0">
                <a:solidFill>
                  <a:srgbClr val="000000"/>
                </a:solidFill>
                <a:latin typeface="Calibri" panose="020F0502020204030204" pitchFamily="34" charset="0"/>
                <a:cs typeface="Calibri" panose="020F0502020204030204" pitchFamily="34" charset="0"/>
              </a:rPr>
              <a:t>COVAX includes transportation cost to country in price/dose</a:t>
            </a:r>
          </a:p>
          <a:p>
            <a:endParaRPr lang="en-US" sz="1300" dirty="0">
              <a:solidFill>
                <a:srgbClr val="000000"/>
              </a:solidFill>
              <a:latin typeface="Calibri" panose="020F0502020204030204" pitchFamily="34" charset="0"/>
              <a:cs typeface="Calibri" panose="020F0502020204030204" pitchFamily="34" charset="0"/>
            </a:endParaRPr>
          </a:p>
          <a:p>
            <a:r>
              <a:rPr lang="en-US" sz="1300" dirty="0">
                <a:solidFill>
                  <a:srgbClr val="000000"/>
                </a:solidFill>
                <a:latin typeface="Calibri" panose="020F0502020204030204" pitchFamily="34" charset="0"/>
                <a:cs typeface="Calibri" panose="020F0502020204030204" pitchFamily="34" charset="0"/>
              </a:rPr>
              <a:t>Vaccines purchased via direct agreements may need to account for this (~10%)</a:t>
            </a:r>
          </a:p>
        </p:txBody>
      </p:sp>
      <p:sp>
        <p:nvSpPr>
          <p:cNvPr id="14" name="TextBox 13">
            <a:extLst>
              <a:ext uri="{FF2B5EF4-FFF2-40B4-BE49-F238E27FC236}">
                <a16:creationId xmlns:a16="http://schemas.microsoft.com/office/drawing/2014/main" id="{4288F490-A708-418B-9AE2-55C8FB7B68F9}"/>
              </a:ext>
            </a:extLst>
          </p:cNvPr>
          <p:cNvSpPr txBox="1"/>
          <p:nvPr/>
        </p:nvSpPr>
        <p:spPr>
          <a:xfrm>
            <a:off x="155668" y="5760727"/>
            <a:ext cx="11590985" cy="583829"/>
          </a:xfrm>
          <a:prstGeom prst="rect">
            <a:avLst/>
          </a:prstGeom>
          <a:no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solidFill>
                  <a:schemeClr val="tx2"/>
                </a:solidFill>
              </a:rPr>
              <a:t>Costs assume existing system can be leveraged; only includes incremental financial cost; health worker salaries excluded.</a:t>
            </a:r>
          </a:p>
        </p:txBody>
      </p:sp>
      <p:pic>
        <p:nvPicPr>
          <p:cNvPr id="181253" name="Picture 5">
            <a:extLst>
              <a:ext uri="{FF2B5EF4-FFF2-40B4-BE49-F238E27FC236}">
                <a16:creationId xmlns:a16="http://schemas.microsoft.com/office/drawing/2014/main" id="{3E4B095B-3690-4CB7-B85B-53FEC809C1A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04637" y="1467264"/>
            <a:ext cx="314325" cy="371475"/>
          </a:xfrm>
          <a:prstGeom prst="rect">
            <a:avLst/>
          </a:prstGeom>
          <a:noFill/>
          <a:extLst>
            <a:ext uri="{909E8E84-426E-40DD-AFC4-6F175D3DCCD1}">
              <a14:hiddenFill xmlns:a14="http://schemas.microsoft.com/office/drawing/2010/main">
                <a:solidFill>
                  <a:srgbClr val="FFFFFF"/>
                </a:solidFill>
              </a14:hiddenFill>
            </a:ext>
          </a:extLst>
        </p:spPr>
      </p:pic>
      <p:sp>
        <p:nvSpPr>
          <p:cNvPr id="60" name="Oval 59">
            <a:extLst>
              <a:ext uri="{FF2B5EF4-FFF2-40B4-BE49-F238E27FC236}">
                <a16:creationId xmlns:a16="http://schemas.microsoft.com/office/drawing/2014/main" id="{88A4E06C-3BCD-4158-8D56-2CEEFCB3ECDA}"/>
              </a:ext>
            </a:extLst>
          </p:cNvPr>
          <p:cNvSpPr/>
          <p:nvPr/>
        </p:nvSpPr>
        <p:spPr>
          <a:xfrm>
            <a:off x="10729312" y="1227263"/>
            <a:ext cx="864973" cy="864973"/>
          </a:xfrm>
          <a:prstGeom prst="ellipse">
            <a:avLst/>
          </a:prstGeom>
          <a:grpFill/>
          <a:ln w="38100" cap="flat" cmpd="sng" algn="ctr">
            <a:gradFill flip="none" rotWithShape="1">
              <a:gsLst>
                <a:gs pos="0">
                  <a:srgbClr val="00344D"/>
                </a:gs>
                <a:gs pos="100000">
                  <a:srgbClr val="00689B"/>
                </a:gs>
              </a:gsLst>
              <a:lin ang="2700000" scaled="1"/>
              <a:tileRect/>
            </a:gradFill>
            <a:prstDash val="solid"/>
          </a:ln>
          <a:effectLst/>
        </p:spPr>
        <p:txBody>
          <a:bodyPr lIns="0" tIns="0" rIns="0" bIns="0" rtlCol="0" anchor="ctr"/>
          <a:lstStyle/>
          <a:p>
            <a:pPr algn="ctr"/>
            <a:endParaRPr lang="en-US" kern="0">
              <a:solidFill>
                <a:schemeClr val="tx1"/>
              </a:solidFill>
              <a:latin typeface="Calibri" panose="020F0502020204030204"/>
            </a:endParaRPr>
          </a:p>
        </p:txBody>
      </p:sp>
      <p:sp>
        <p:nvSpPr>
          <p:cNvPr id="61" name="TextBox 60">
            <a:extLst>
              <a:ext uri="{FF2B5EF4-FFF2-40B4-BE49-F238E27FC236}">
                <a16:creationId xmlns:a16="http://schemas.microsoft.com/office/drawing/2014/main" id="{9DB91650-5479-4BB1-95D4-4F8FD86E7005}"/>
              </a:ext>
            </a:extLst>
          </p:cNvPr>
          <p:cNvSpPr txBox="1"/>
          <p:nvPr/>
        </p:nvSpPr>
        <p:spPr>
          <a:xfrm>
            <a:off x="10371598" y="2123439"/>
            <a:ext cx="1580400" cy="646331"/>
          </a:xfrm>
          <a:prstGeom prst="rect">
            <a:avLst/>
          </a:prstGeom>
          <a:noFill/>
        </p:spPr>
        <p:txBody>
          <a:bodyPr wrap="square" lIns="0" tIns="0" rIns="0" bIns="0" rtlCol="0">
            <a:noAutofit/>
          </a:bodyPr>
          <a:lstStyle/>
          <a:p>
            <a:pPr algn="ctr"/>
            <a:r>
              <a:rPr lang="en-US" sz="1400" dirty="0">
                <a:solidFill>
                  <a:srgbClr val="00689B"/>
                </a:solidFill>
                <a:latin typeface="Calibri" panose="020F0502020204030204" pitchFamily="34" charset="0"/>
                <a:cs typeface="Calibri" panose="020F0502020204030204" pitchFamily="34" charset="0"/>
              </a:rPr>
              <a:t>Cost of fully vaccinated person</a:t>
            </a:r>
          </a:p>
        </p:txBody>
      </p:sp>
      <p:sp>
        <p:nvSpPr>
          <p:cNvPr id="63" name="TextBox 62">
            <a:extLst>
              <a:ext uri="{FF2B5EF4-FFF2-40B4-BE49-F238E27FC236}">
                <a16:creationId xmlns:a16="http://schemas.microsoft.com/office/drawing/2014/main" id="{99FAC1B0-FA3F-8F42-A411-14CDCC05A8F7}"/>
              </a:ext>
            </a:extLst>
          </p:cNvPr>
          <p:cNvSpPr txBox="1"/>
          <p:nvPr/>
        </p:nvSpPr>
        <p:spPr>
          <a:xfrm>
            <a:off x="8686519" y="6519446"/>
            <a:ext cx="3787132" cy="338554"/>
          </a:xfrm>
          <a:prstGeom prst="rect">
            <a:avLst/>
          </a:prstGeom>
          <a:noFill/>
        </p:spPr>
        <p:txBody>
          <a:bodyPr wrap="square" rtlCol="0">
            <a:spAutoFit/>
          </a:bodyPr>
          <a:lstStyle/>
          <a:p>
            <a:r>
              <a:rPr lang="en-US" sz="1600" b="1" i="1" dirty="0">
                <a:solidFill>
                  <a:srgbClr val="0070C0"/>
                </a:solidFill>
              </a:rPr>
              <a:t>Courtesy to S. </a:t>
            </a:r>
            <a:r>
              <a:rPr lang="en-US" sz="1600" b="1" i="1" dirty="0" err="1">
                <a:solidFill>
                  <a:srgbClr val="0070C0"/>
                </a:solidFill>
              </a:rPr>
              <a:t>Alkenbrack</a:t>
            </a:r>
            <a:r>
              <a:rPr lang="en-US" sz="1600" b="1" i="1" dirty="0">
                <a:solidFill>
                  <a:srgbClr val="0070C0"/>
                </a:solidFill>
              </a:rPr>
              <a:t>, World Bank</a:t>
            </a:r>
          </a:p>
        </p:txBody>
      </p:sp>
    </p:spTree>
    <p:custDataLst>
      <p:tags r:id="rId2"/>
    </p:custDataLst>
    <p:extLst>
      <p:ext uri="{BB962C8B-B14F-4D97-AF65-F5344CB8AC3E}">
        <p14:creationId xmlns:p14="http://schemas.microsoft.com/office/powerpoint/2010/main" val="2051902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1" name="think-cell Slide" r:id="rId7" imgW="286" imgH="286" progId="TCLayout.ActiveDocument.1">
                  <p:embed/>
                </p:oleObj>
              </mc:Choice>
              <mc:Fallback>
                <p:oleObj name="think-cell Slide" r:id="rId7" imgW="286" imgH="286" progId="TCLayout.ActiveDocument.1">
                  <p:embed/>
                  <p:pic>
                    <p:nvPicPr>
                      <p:cNvPr id="5" name="Object 4"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p:cNvSpPr/>
          <p:nvPr>
            <p:custDataLst>
              <p:tags r:id="rId4"/>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200" dirty="0">
              <a:solidFill>
                <a:srgbClr val="FFFFFF"/>
              </a:solidFill>
              <a:latin typeface="Calibri" panose="020F0502020204030204" pitchFamily="34" charset="0"/>
              <a:ea typeface="+mj-ea"/>
              <a:cs typeface="+mj-cs"/>
              <a:sym typeface="Calibri" panose="020F0502020204030204" pitchFamily="34" charset="0"/>
            </a:endParaRPr>
          </a:p>
        </p:txBody>
      </p:sp>
      <p:sp>
        <p:nvSpPr>
          <p:cNvPr id="3" name="Title 2">
            <a:extLst>
              <a:ext uri="{FF2B5EF4-FFF2-40B4-BE49-F238E27FC236}">
                <a16:creationId xmlns:a16="http://schemas.microsoft.com/office/drawing/2014/main" id="{5650AB12-D8BE-4BF0-96D3-AF911E07F977}"/>
              </a:ext>
            </a:extLst>
          </p:cNvPr>
          <p:cNvSpPr>
            <a:spLocks noGrp="1"/>
          </p:cNvSpPr>
          <p:nvPr>
            <p:ph type="title"/>
          </p:nvPr>
        </p:nvSpPr>
        <p:spPr>
          <a:xfrm>
            <a:off x="630001" y="290640"/>
            <a:ext cx="10933349" cy="443198"/>
          </a:xfrm>
        </p:spPr>
        <p:txBody>
          <a:bodyPr>
            <a:normAutofit fontScale="90000"/>
          </a:bodyPr>
          <a:lstStyle/>
          <a:p>
            <a:r>
              <a:rPr lang="en-US" sz="3200" dirty="0"/>
              <a:t>Indicative costs for vaccine and delivery in MENA countries</a:t>
            </a:r>
          </a:p>
        </p:txBody>
      </p:sp>
      <p:graphicFrame>
        <p:nvGraphicFramePr>
          <p:cNvPr id="2" name="Table 1">
            <a:extLst>
              <a:ext uri="{FF2B5EF4-FFF2-40B4-BE49-F238E27FC236}">
                <a16:creationId xmlns:a16="http://schemas.microsoft.com/office/drawing/2014/main" id="{EA8E0F71-F0FB-4C4D-A8DD-98C80919C990}"/>
              </a:ext>
            </a:extLst>
          </p:cNvPr>
          <p:cNvGraphicFramePr>
            <a:graphicFrameLocks noGrp="1"/>
          </p:cNvGraphicFramePr>
          <p:nvPr/>
        </p:nvGraphicFramePr>
        <p:xfrm>
          <a:off x="629325" y="1097294"/>
          <a:ext cx="10936224" cy="5096520"/>
        </p:xfrm>
        <a:graphic>
          <a:graphicData uri="http://schemas.openxmlformats.org/drawingml/2006/table">
            <a:tbl>
              <a:tblPr>
                <a:tableStyleId>{0E3FDE45-AF77-4B5C-9715-49D594BDF05E}</a:tableStyleId>
              </a:tblPr>
              <a:tblGrid>
                <a:gridCol w="1005840">
                  <a:extLst>
                    <a:ext uri="{9D8B030D-6E8A-4147-A177-3AD203B41FA5}">
                      <a16:colId xmlns:a16="http://schemas.microsoft.com/office/drawing/2014/main" val="656672654"/>
                    </a:ext>
                  </a:extLst>
                </a:gridCol>
                <a:gridCol w="466344">
                  <a:extLst>
                    <a:ext uri="{9D8B030D-6E8A-4147-A177-3AD203B41FA5}">
                      <a16:colId xmlns:a16="http://schemas.microsoft.com/office/drawing/2014/main" val="2569552733"/>
                    </a:ext>
                  </a:extLst>
                </a:gridCol>
                <a:gridCol w="1051560">
                  <a:extLst>
                    <a:ext uri="{9D8B030D-6E8A-4147-A177-3AD203B41FA5}">
                      <a16:colId xmlns:a16="http://schemas.microsoft.com/office/drawing/2014/main" val="4070799052"/>
                    </a:ext>
                  </a:extLst>
                </a:gridCol>
                <a:gridCol w="1051560">
                  <a:extLst>
                    <a:ext uri="{9D8B030D-6E8A-4147-A177-3AD203B41FA5}">
                      <a16:colId xmlns:a16="http://schemas.microsoft.com/office/drawing/2014/main" val="3920587332"/>
                    </a:ext>
                  </a:extLst>
                </a:gridCol>
                <a:gridCol w="1051560">
                  <a:extLst>
                    <a:ext uri="{9D8B030D-6E8A-4147-A177-3AD203B41FA5}">
                      <a16:colId xmlns:a16="http://schemas.microsoft.com/office/drawing/2014/main" val="4160539637"/>
                    </a:ext>
                  </a:extLst>
                </a:gridCol>
                <a:gridCol w="1051560">
                  <a:extLst>
                    <a:ext uri="{9D8B030D-6E8A-4147-A177-3AD203B41FA5}">
                      <a16:colId xmlns:a16="http://schemas.microsoft.com/office/drawing/2014/main" val="1910064945"/>
                    </a:ext>
                  </a:extLst>
                </a:gridCol>
                <a:gridCol w="1051560">
                  <a:extLst>
                    <a:ext uri="{9D8B030D-6E8A-4147-A177-3AD203B41FA5}">
                      <a16:colId xmlns:a16="http://schemas.microsoft.com/office/drawing/2014/main" val="445689347"/>
                    </a:ext>
                  </a:extLst>
                </a:gridCol>
                <a:gridCol w="1051560">
                  <a:extLst>
                    <a:ext uri="{9D8B030D-6E8A-4147-A177-3AD203B41FA5}">
                      <a16:colId xmlns:a16="http://schemas.microsoft.com/office/drawing/2014/main" val="1523969438"/>
                    </a:ext>
                  </a:extLst>
                </a:gridCol>
                <a:gridCol w="1051560">
                  <a:extLst>
                    <a:ext uri="{9D8B030D-6E8A-4147-A177-3AD203B41FA5}">
                      <a16:colId xmlns:a16="http://schemas.microsoft.com/office/drawing/2014/main" val="3603146634"/>
                    </a:ext>
                  </a:extLst>
                </a:gridCol>
                <a:gridCol w="1051560">
                  <a:extLst>
                    <a:ext uri="{9D8B030D-6E8A-4147-A177-3AD203B41FA5}">
                      <a16:colId xmlns:a16="http://schemas.microsoft.com/office/drawing/2014/main" val="50262375"/>
                    </a:ext>
                  </a:extLst>
                </a:gridCol>
                <a:gridCol w="1051560">
                  <a:extLst>
                    <a:ext uri="{9D8B030D-6E8A-4147-A177-3AD203B41FA5}">
                      <a16:colId xmlns:a16="http://schemas.microsoft.com/office/drawing/2014/main" val="4007041408"/>
                    </a:ext>
                  </a:extLst>
                </a:gridCol>
              </a:tblGrid>
              <a:tr h="302900">
                <a:tc rowSpan="2">
                  <a:txBody>
                    <a:bodyPr/>
                    <a:lstStyle/>
                    <a:p>
                      <a:pPr algn="l" rtl="0" fontAlgn="ctr"/>
                      <a:r>
                        <a:rPr lang="en-US" sz="1600" b="0" u="none" strike="noStrike">
                          <a:solidFill>
                            <a:srgbClr val="00689B"/>
                          </a:solidFill>
                          <a:effectLst/>
                        </a:rPr>
                        <a:t>Countries</a:t>
                      </a:r>
                      <a:endParaRPr lang="en-US" sz="1600" b="0" i="0" u="none" strike="noStrike">
                        <a:solidFill>
                          <a:srgbClr val="00689B"/>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12700" cmpd="sng">
                      <a:noFill/>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marL="0" algn="ctr" defTabSz="914400" rtl="0" eaLnBrk="1" fontAlgn="ctr" latinLnBrk="0" hangingPunct="1"/>
                      <a:r>
                        <a:rPr lang="en-US" sz="1600" b="0" u="none" strike="noStrike" kern="1200">
                          <a:solidFill>
                            <a:srgbClr val="00689B"/>
                          </a:solidFill>
                          <a:effectLst/>
                          <a:latin typeface="+mn-lt"/>
                          <a:ea typeface="+mn-ea"/>
                          <a:cs typeface="+mn-cs"/>
                        </a:rPr>
                        <a:t>AMC</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rtl="0" fontAlgn="ctr"/>
                      <a:r>
                        <a:rPr lang="en-US" sz="1600" b="0" u="sng" strike="noStrike">
                          <a:solidFill>
                            <a:srgbClr val="00689B"/>
                          </a:solidFill>
                          <a:effectLst/>
                        </a:rPr>
                        <a:t>Vaccine cost ($M)</a:t>
                      </a:r>
                      <a:endParaRPr lang="en-US" sz="1600" b="0" i="0" u="sng" strike="noStrike">
                        <a:solidFill>
                          <a:srgbClr val="00689B"/>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algn="ctr" rtl="0" fontAlgn="ctr"/>
                      <a:r>
                        <a:rPr lang="en-US" sz="1600" b="0" u="none" strike="noStrike">
                          <a:solidFill>
                            <a:srgbClr val="00689B"/>
                          </a:solidFill>
                          <a:effectLst/>
                        </a:rPr>
                        <a:t>Service delivery, supply chain, </a:t>
                      </a:r>
                    </a:p>
                    <a:p>
                      <a:pPr algn="ctr" rtl="0" fontAlgn="ctr"/>
                      <a:r>
                        <a:rPr lang="en-US" sz="1600" b="0" u="sng" strike="noStrike">
                          <a:solidFill>
                            <a:srgbClr val="00689B"/>
                          </a:solidFill>
                          <a:effectLst/>
                        </a:rPr>
                        <a:t>incl. climate-friendly ($M)</a:t>
                      </a:r>
                      <a:endParaRPr lang="en-US" sz="1600" b="0" i="0" u="sng" strike="noStrike">
                        <a:solidFill>
                          <a:srgbClr val="00689B"/>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gridSpan="3">
                  <a:txBody>
                    <a:bodyPr/>
                    <a:lstStyle/>
                    <a:p>
                      <a:pPr marL="0" algn="ctr" defTabSz="914400" rtl="0" eaLnBrk="1" fontAlgn="ctr" latinLnBrk="0" hangingPunct="1"/>
                      <a:r>
                        <a:rPr lang="en-US" sz="1600" b="0" u="sng" strike="noStrike" kern="1200">
                          <a:solidFill>
                            <a:srgbClr val="00689B"/>
                          </a:solidFill>
                          <a:effectLst/>
                          <a:latin typeface="+mn-lt"/>
                          <a:ea typeface="+mn-ea"/>
                          <a:cs typeface="+mn-cs"/>
                        </a:rPr>
                        <a:t>Total Cost of vaccination ($M)</a:t>
                      </a:r>
                    </a:p>
                  </a:txBody>
                  <a:tcPr marL="0" marR="0" marT="0" marB="0" anchor="b">
                    <a:lnL w="6350" cap="flat" cmpd="sng" algn="ctr">
                      <a:noFill/>
                      <a:prstDash val="lgDashDot"/>
                      <a:round/>
                      <a:headEnd type="none" w="med" len="med"/>
                      <a:tailEnd type="none" w="med" len="med"/>
                    </a:lnL>
                    <a:lnR>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en-US" sz="1400" b="1" i="0" u="none" strike="noStrike">
                        <a:solidFill>
                          <a:srgbClr val="FFFFFF"/>
                        </a:solidFill>
                        <a:effectLst/>
                        <a:latin typeface="Calibri" panose="020F0502020204030204" pitchFamily="34" charset="0"/>
                      </a:endParaRPr>
                    </a:p>
                  </a:txBody>
                  <a:tcPr marL="3481" marR="3481" marT="3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lumMod val="95000"/>
                      </a:schemeClr>
                    </a:solidFill>
                  </a:tcPr>
                </a:tc>
                <a:tc hMerge="1">
                  <a:txBody>
                    <a:bodyPr/>
                    <a:lstStyle/>
                    <a:p>
                      <a:pPr algn="ctr" rtl="0" fontAlgn="ctr"/>
                      <a:endParaRPr lang="en-US" sz="1400" b="1" i="0" u="none" strike="noStrike">
                        <a:solidFill>
                          <a:srgbClr val="FFFFFF"/>
                        </a:solidFill>
                        <a:effectLst/>
                        <a:latin typeface="Calibri" panose="020F0502020204030204" pitchFamily="34" charset="0"/>
                      </a:endParaRPr>
                    </a:p>
                  </a:txBody>
                  <a:tcPr marL="3481" marR="3481" marT="3481" marB="0" anchor="ctr">
                    <a:lnL w="12700" cap="flat" cmpd="sng" algn="ctr">
                      <a:solidFill>
                        <a:schemeClr val="tx1"/>
                      </a:solidFill>
                      <a:prstDash val="solid"/>
                      <a:round/>
                      <a:headEnd type="none" w="med" len="med"/>
                      <a:tailEnd type="none" w="med" len="med"/>
                    </a:lnL>
                    <a:solidFill>
                      <a:schemeClr val="bg1">
                        <a:lumMod val="95000"/>
                      </a:schemeClr>
                    </a:solidFill>
                  </a:tcPr>
                </a:tc>
                <a:extLst>
                  <a:ext uri="{0D108BD9-81ED-4DB2-BD59-A6C34878D82A}">
                    <a16:rowId xmlns:a16="http://schemas.microsoft.com/office/drawing/2014/main" val="345907866"/>
                  </a:ext>
                </a:extLst>
              </a:tr>
              <a:tr h="169865">
                <a:tc vMerge="1">
                  <a:txBody>
                    <a:bodyPr/>
                    <a:lstStyle/>
                    <a:p>
                      <a:pPr algn="r" rtl="0" fontAlgn="ctr"/>
                      <a:endParaRPr lang="en-US" sz="1400" b="1" i="1" u="none" strike="noStrike">
                        <a:solidFill>
                          <a:schemeClr val="tx2"/>
                        </a:solidFill>
                        <a:effectLst/>
                        <a:latin typeface="Calibri" panose="020F0502020204030204" pitchFamily="34" charset="0"/>
                      </a:endParaRPr>
                    </a:p>
                  </a:txBody>
                  <a:tcPr marL="3481" marR="3481" marT="3481" marB="0" anchor="ctr">
                    <a:lnR w="12700" cap="flat" cmpd="sng" algn="ctr">
                      <a:solidFill>
                        <a:schemeClr val="tx1"/>
                      </a:solidFill>
                      <a:prstDash val="solid"/>
                      <a:round/>
                      <a:headEnd type="none" w="med" len="med"/>
                      <a:tailEnd type="none" w="med" len="med"/>
                    </a:lnR>
                    <a:lnT w="9525" cap="flat" cmpd="sng" algn="ctr">
                      <a:solidFill>
                        <a:srgbClr val="9A9A9A"/>
                      </a:solidFill>
                      <a:prstDash val="solid"/>
                      <a:round/>
                      <a:headEnd type="none" w="med" len="med"/>
                      <a:tailEnd type="none" w="med" len="med"/>
                    </a:lnT>
                  </a:tcPr>
                </a:tc>
                <a:tc vMerge="1">
                  <a:txBody>
                    <a:bodyPr/>
                    <a:lstStyle/>
                    <a:p>
                      <a:endParaRPr lang="en-US"/>
                    </a:p>
                  </a:txBody>
                  <a:tcPr marL="3481" marR="3481" marT="348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9A9A9A"/>
                      </a:solidFill>
                      <a:prstDash val="solid"/>
                      <a:round/>
                      <a:headEnd type="none" w="med" len="med"/>
                      <a:tailEnd type="none" w="med" len="med"/>
                    </a:lnT>
                  </a:tcPr>
                </a:tc>
                <a:tc>
                  <a:txBody>
                    <a:bodyPr/>
                    <a:lstStyle/>
                    <a:p>
                      <a:pPr algn="ctr" rtl="0" fontAlgn="ctr"/>
                      <a:r>
                        <a:rPr lang="en-US" sz="1400" b="0" i="0" u="none" strike="noStrike">
                          <a:solidFill>
                            <a:schemeClr val="tx2"/>
                          </a:solidFill>
                          <a:effectLst/>
                        </a:rPr>
                        <a:t>Coverage: 20%</a:t>
                      </a:r>
                      <a:endParaRPr lang="en-US" sz="1400" b="0" i="0" u="none" strike="noStrike">
                        <a:solidFill>
                          <a:schemeClr val="tx2"/>
                        </a:solidFill>
                        <a:effectLst/>
                        <a:latin typeface="Calibri" panose="020F0502020204030204" pitchFamily="34" charset="0"/>
                      </a:endParaRPr>
                    </a:p>
                  </a:txBody>
                  <a:tcPr marL="0" marR="0" marT="0" marB="0" anchor="b">
                    <a:lnL w="12700" cap="flat" cmpd="sng" algn="ctr">
                      <a:noFill/>
                      <a:prstDash val="solid"/>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50%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70%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20%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50%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70%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20%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50%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400" b="0" i="0" u="none" strike="noStrike">
                          <a:solidFill>
                            <a:schemeClr val="tx2"/>
                          </a:solidFill>
                          <a:effectLst/>
                        </a:rPr>
                        <a:t>Coverage: 70%</a:t>
                      </a:r>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a:noFill/>
                    </a:lnR>
                    <a:lnT w="9525" cap="flat" cmpd="sng" algn="ctr">
                      <a:noFill/>
                      <a:prstDash val="solid"/>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58959215"/>
                  </a:ext>
                </a:extLst>
              </a:tr>
              <a:tr h="217100">
                <a:tc>
                  <a:txBody>
                    <a:bodyPr/>
                    <a:lstStyle/>
                    <a:p>
                      <a:pPr algn="l" rtl="0" fontAlgn="b"/>
                      <a:r>
                        <a:rPr lang="en-US" sz="1400" u="none" strike="noStrike">
                          <a:solidFill>
                            <a:schemeClr val="tx2"/>
                          </a:solidFill>
                          <a:effectLst/>
                        </a:rPr>
                        <a:t>Algeria</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209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341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73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316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490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olid"/>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457791"/>
                  </a:ext>
                </a:extLst>
              </a:tr>
              <a:tr h="217100">
                <a:tc>
                  <a:txBody>
                    <a:bodyPr/>
                    <a:lstStyle/>
                    <a:p>
                      <a:pPr algn="l" rtl="0" fontAlgn="b"/>
                      <a:r>
                        <a:rPr lang="en-US" sz="1400" u="none" strike="noStrike">
                          <a:solidFill>
                            <a:schemeClr val="tx2"/>
                          </a:solidFill>
                          <a:effectLst/>
                        </a:rPr>
                        <a:t>Bahrain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7</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31</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1630285"/>
                  </a:ext>
                </a:extLst>
              </a:tr>
              <a:tr h="217100">
                <a:tc>
                  <a:txBody>
                    <a:bodyPr/>
                    <a:lstStyle/>
                    <a:p>
                      <a:pPr algn="l" rtl="0" fontAlgn="b"/>
                      <a:r>
                        <a:rPr lang="en-US" sz="1400" u="none" strike="noStrike">
                          <a:solidFill>
                            <a:schemeClr val="tx2"/>
                          </a:solidFill>
                          <a:effectLst/>
                        </a:rPr>
                        <a:t>Djibouti</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7999834"/>
                  </a:ext>
                </a:extLst>
              </a:tr>
              <a:tr h="217100">
                <a:tc>
                  <a:txBody>
                    <a:bodyPr/>
                    <a:lstStyle/>
                    <a:p>
                      <a:pPr algn="l" rtl="0" fontAlgn="b"/>
                      <a:r>
                        <a:rPr lang="en-US" sz="1400" u="none" strike="noStrike">
                          <a:solidFill>
                            <a:schemeClr val="tx2"/>
                          </a:solidFill>
                          <a:effectLst/>
                        </a:rPr>
                        <a:t>Egypt</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489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797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250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349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171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740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1146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1789088"/>
                  </a:ext>
                </a:extLst>
              </a:tr>
              <a:tr h="217100">
                <a:tc>
                  <a:txBody>
                    <a:bodyPr/>
                    <a:lstStyle/>
                    <a:p>
                      <a:pPr algn="l" rtl="0" fontAlgn="b"/>
                      <a:r>
                        <a:rPr lang="en-US" sz="1400" u="none" strike="noStrike">
                          <a:solidFill>
                            <a:schemeClr val="tx2"/>
                          </a:solidFill>
                          <a:effectLst/>
                        </a:rPr>
                        <a:t>Iran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280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837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1214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203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284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360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1040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1498</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5811902"/>
                  </a:ext>
                </a:extLst>
              </a:tr>
              <a:tr h="217100">
                <a:tc>
                  <a:txBody>
                    <a:bodyPr/>
                    <a:lstStyle/>
                    <a:p>
                      <a:pPr algn="l" rtl="0" fontAlgn="b"/>
                      <a:r>
                        <a:rPr lang="en-US" sz="1400" u="none" strike="noStrike">
                          <a:solidFill>
                            <a:schemeClr val="tx2"/>
                          </a:solidFill>
                          <a:effectLst/>
                        </a:rPr>
                        <a:t>Iraq</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136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408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592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138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174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508</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730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47803409"/>
                  </a:ext>
                </a:extLst>
              </a:tr>
              <a:tr h="217100">
                <a:tc>
                  <a:txBody>
                    <a:bodyPr/>
                    <a:lstStyle/>
                    <a:p>
                      <a:pPr algn="l" rtl="0" fontAlgn="b"/>
                      <a:r>
                        <a:rPr lang="en-US" sz="1400" u="none" strike="noStrike">
                          <a:solidFill>
                            <a:schemeClr val="tx2"/>
                          </a:solidFill>
                          <a:effectLst/>
                        </a:rPr>
                        <a:t>Jordan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125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180</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6997143"/>
                  </a:ext>
                </a:extLst>
              </a:tr>
              <a:tr h="217100">
                <a:tc>
                  <a:txBody>
                    <a:bodyPr/>
                    <a:lstStyle/>
                    <a:p>
                      <a:pPr algn="l" rtl="0" fontAlgn="b"/>
                      <a:r>
                        <a:rPr lang="en-US" sz="1400" u="none" strike="noStrike">
                          <a:solidFill>
                            <a:schemeClr val="tx2"/>
                          </a:solidFill>
                          <a:effectLst/>
                        </a:rPr>
                        <a:t>Kuwait</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18</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53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76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4917109"/>
                  </a:ext>
                </a:extLst>
              </a:tr>
              <a:tr h="217100">
                <a:tc>
                  <a:txBody>
                    <a:bodyPr/>
                    <a:lstStyle/>
                    <a:p>
                      <a:pPr algn="l" rtl="0" fontAlgn="b"/>
                      <a:r>
                        <a:rPr lang="en-US" sz="1400" u="none" strike="noStrike">
                          <a:solidFill>
                            <a:schemeClr val="tx2"/>
                          </a:solidFill>
                          <a:effectLst/>
                        </a:rPr>
                        <a:t>Lebanon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82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117</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2045414"/>
                  </a:ext>
                </a:extLst>
              </a:tr>
              <a:tr h="217100">
                <a:tc>
                  <a:txBody>
                    <a:bodyPr/>
                    <a:lstStyle/>
                    <a:p>
                      <a:pPr algn="l" rtl="0" fontAlgn="b"/>
                      <a:r>
                        <a:rPr lang="en-US" sz="1400" u="none" strike="noStrike">
                          <a:solidFill>
                            <a:schemeClr val="tx2"/>
                          </a:solidFill>
                          <a:effectLst/>
                        </a:rPr>
                        <a:t>Libya</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68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85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122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9645857"/>
                  </a:ext>
                </a:extLst>
              </a:tr>
              <a:tr h="217100">
                <a:tc>
                  <a:txBody>
                    <a:bodyPr/>
                    <a:lstStyle/>
                    <a:p>
                      <a:pPr algn="l" rtl="0" fontAlgn="b"/>
                      <a:r>
                        <a:rPr lang="en-US" sz="1400" u="none" strike="noStrike">
                          <a:solidFill>
                            <a:schemeClr val="tx2"/>
                          </a:solidFill>
                          <a:effectLst/>
                        </a:rPr>
                        <a:t>Morocco</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174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284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125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61</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264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409</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1389537"/>
                  </a:ext>
                </a:extLst>
              </a:tr>
              <a:tr h="217100">
                <a:tc>
                  <a:txBody>
                    <a:bodyPr/>
                    <a:lstStyle/>
                    <a:p>
                      <a:pPr algn="l" rtl="0" fontAlgn="b"/>
                      <a:r>
                        <a:rPr lang="en-US" sz="1400" u="none" strike="noStrike">
                          <a:solidFill>
                            <a:schemeClr val="tx2"/>
                          </a:solidFill>
                          <a:effectLst/>
                        </a:rPr>
                        <a:t>Oman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64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92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53814282"/>
                  </a:ext>
                </a:extLst>
              </a:tr>
              <a:tr h="217100">
                <a:tc>
                  <a:txBody>
                    <a:bodyPr/>
                    <a:lstStyle/>
                    <a:p>
                      <a:pPr algn="l" rtl="0" fontAlgn="b"/>
                      <a:r>
                        <a:rPr lang="en-US" sz="1400" u="none" strike="noStrike">
                          <a:solidFill>
                            <a:schemeClr val="tx2"/>
                          </a:solidFill>
                          <a:effectLst/>
                        </a:rPr>
                        <a:t>Qatar</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36</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52</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152875"/>
                  </a:ext>
                </a:extLst>
              </a:tr>
              <a:tr h="217100">
                <a:tc>
                  <a:txBody>
                    <a:bodyPr/>
                    <a:lstStyle/>
                    <a:p>
                      <a:pPr algn="l" rtl="0" fontAlgn="b"/>
                      <a:r>
                        <a:rPr lang="en-US" sz="1400" u="none" strike="noStrike">
                          <a:solidFill>
                            <a:schemeClr val="tx2"/>
                          </a:solidFill>
                          <a:effectLst/>
                        </a:rPr>
                        <a:t>Saudi Arabia</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116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348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505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118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150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433</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623</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5128625"/>
                  </a:ext>
                </a:extLst>
              </a:tr>
              <a:tr h="217100">
                <a:tc>
                  <a:txBody>
                    <a:bodyPr/>
                    <a:lstStyle/>
                    <a:p>
                      <a:pPr algn="l" rtl="0" fontAlgn="b"/>
                      <a:r>
                        <a:rPr lang="en-US" sz="1400" u="none" strike="noStrike">
                          <a:solidFill>
                            <a:schemeClr val="tx2"/>
                          </a:solidFill>
                          <a:effectLst/>
                        </a:rPr>
                        <a:t>Tunisia</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56</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20</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84</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131</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0293275"/>
                  </a:ext>
                </a:extLst>
              </a:tr>
              <a:tr h="217100">
                <a:tc>
                  <a:txBody>
                    <a:bodyPr/>
                    <a:lstStyle/>
                    <a:p>
                      <a:pPr algn="l" rtl="0" fontAlgn="b"/>
                      <a:r>
                        <a:rPr lang="en-US" sz="1400" u="none" strike="noStrike">
                          <a:solidFill>
                            <a:schemeClr val="tx2"/>
                          </a:solidFill>
                          <a:effectLst/>
                        </a:rPr>
                        <a:t>UAE</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endParaRPr lang="en-US" sz="1400" b="0" i="0" u="none" strike="noStrike">
                        <a:solidFill>
                          <a:schemeClr val="tx2"/>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9</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33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122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175</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17582650"/>
                  </a:ext>
                </a:extLst>
              </a:tr>
              <a:tr h="217100">
                <a:tc>
                  <a:txBody>
                    <a:bodyPr/>
                    <a:lstStyle/>
                    <a:p>
                      <a:pPr algn="l" rtl="0" fontAlgn="b"/>
                      <a:r>
                        <a:rPr lang="en-US" sz="1400" u="none" strike="noStrike">
                          <a:solidFill>
                            <a:schemeClr val="tx2"/>
                          </a:solidFill>
                          <a:effectLst/>
                        </a:rPr>
                        <a:t>WB&amp;Gaza</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40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18</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9</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37</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58</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7498760"/>
                  </a:ext>
                </a:extLst>
              </a:tr>
              <a:tr h="217100">
                <a:tc>
                  <a:txBody>
                    <a:bodyPr/>
                    <a:lstStyle/>
                    <a:p>
                      <a:pPr algn="l" rtl="0" fontAlgn="b"/>
                      <a:r>
                        <a:rPr lang="en-US" sz="1400" u="none" strike="noStrike">
                          <a:solidFill>
                            <a:schemeClr val="tx2"/>
                          </a:solidFill>
                          <a:effectLst/>
                        </a:rPr>
                        <a:t>Yemen</a:t>
                      </a:r>
                      <a:endParaRPr lang="en-US" sz="1400" b="1" i="0" u="none" strike="noStrike">
                        <a:solidFill>
                          <a:schemeClr val="tx2"/>
                        </a:solidFill>
                        <a:effectLst/>
                        <a:latin typeface="Calibri" panose="020F0502020204030204" pitchFamily="34" charset="0"/>
                      </a:endParaRPr>
                    </a:p>
                  </a:txBody>
                  <a:tcPr marL="0" marR="0" marT="0" marB="0" anchor="b">
                    <a:lnL>
                      <a:noFill/>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0" i="0" u="none" strike="noStrike">
                          <a:solidFill>
                            <a:schemeClr val="tx2"/>
                          </a:solidFill>
                          <a:effectLst/>
                          <a:latin typeface="Calibri" panose="020F0502020204030204" pitchFamily="34" charset="0"/>
                        </a:rPr>
                        <a:t>Y</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21</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143</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234</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20</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52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u="none" strike="noStrike">
                          <a:solidFill>
                            <a:srgbClr val="000000"/>
                          </a:solidFill>
                          <a:effectLst/>
                        </a:rPr>
                        <a:t>72</a:t>
                      </a:r>
                      <a:endParaRPr lang="en-US" sz="1400" b="0" i="0" u="none" strike="noStrike">
                        <a:solidFill>
                          <a:srgbClr val="000000"/>
                        </a:solidFill>
                        <a:effectLst/>
                        <a:latin typeface="Calibri" panose="020F0502020204030204" pitchFamily="34" charset="0"/>
                      </a:endParaRP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42</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195</a:t>
                      </a:r>
                    </a:p>
                  </a:txBody>
                  <a:tcPr marL="0" marR="0" marT="0" marB="0" anchor="b">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400" u="none" strike="noStrike" kern="1200">
                          <a:solidFill>
                            <a:srgbClr val="000000"/>
                          </a:solidFill>
                          <a:effectLst/>
                          <a:latin typeface="+mn-lt"/>
                          <a:ea typeface="+mn-ea"/>
                          <a:cs typeface="+mn-cs"/>
                        </a:rPr>
                        <a:t>306</a:t>
                      </a:r>
                    </a:p>
                  </a:txBody>
                  <a:tcPr marL="0" marR="0" marT="0" marB="0" anchor="b">
                    <a:lnL w="6350" cap="flat" cmpd="sng" algn="ctr">
                      <a:noFill/>
                      <a:prstDash val="lgDashDot"/>
                      <a:round/>
                      <a:headEnd type="none" w="med" len="med"/>
                      <a:tailEnd type="none" w="med" len="med"/>
                    </a:lnL>
                    <a:lnR>
                      <a:noFill/>
                    </a:lnR>
                    <a:lnT w="9525" cap="flat" cmpd="sng" algn="ctr">
                      <a:solidFill>
                        <a:srgbClr val="9A9A9A"/>
                      </a:solidFill>
                      <a:prstDash val="sysDot"/>
                      <a:round/>
                      <a:headEnd type="none" w="med" len="med"/>
                      <a:tailEnd type="none" w="med" len="med"/>
                    </a:lnT>
                    <a:lnB w="9525" cap="flat" cmpd="sng" algn="ctr">
                      <a:solidFill>
                        <a:srgbClr val="9A9A9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1486160"/>
                  </a:ext>
                </a:extLst>
              </a:tr>
              <a:tr h="274320">
                <a:tc>
                  <a:txBody>
                    <a:bodyPr/>
                    <a:lstStyle/>
                    <a:p>
                      <a:pPr algn="l" rtl="0" fontAlgn="b"/>
                      <a:r>
                        <a:rPr lang="en-US" sz="1400" b="0" u="none" strike="noStrike">
                          <a:solidFill>
                            <a:srgbClr val="00689B"/>
                          </a:solidFill>
                          <a:effectLst/>
                        </a:rPr>
                        <a:t>Total</a:t>
                      </a:r>
                      <a:endParaRPr lang="en-US" sz="1400" b="0" i="0" u="none" strike="noStrike">
                        <a:solidFill>
                          <a:srgbClr val="00689B"/>
                        </a:solidFill>
                        <a:effectLst/>
                        <a:latin typeface="Calibri" panose="020F0502020204030204" pitchFamily="34" charset="0"/>
                      </a:endParaRPr>
                    </a:p>
                  </a:txBody>
                  <a:tcPr marL="0" marR="0" marT="0" marB="0" anchor="ctr">
                    <a:lnL>
                      <a:noFill/>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855</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3167</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4792</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410</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1044</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algn="ctr" rtl="0" fontAlgn="b"/>
                      <a:r>
                        <a:rPr lang="en-US" sz="1400" b="0" u="none" strike="noStrike">
                          <a:solidFill>
                            <a:srgbClr val="00689B"/>
                          </a:solidFill>
                          <a:effectLst/>
                        </a:rPr>
                        <a:t>1456</a:t>
                      </a:r>
                      <a:endParaRPr lang="en-US" sz="1400" b="0" i="0" u="none" strike="noStrike">
                        <a:solidFill>
                          <a:srgbClr val="00689B"/>
                        </a:solidFill>
                        <a:effectLst/>
                        <a:latin typeface="Calibri" panose="020F0502020204030204" pitchFamily="34" charset="0"/>
                      </a:endParaRP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400" b="0" u="none" strike="noStrike" kern="1200">
                          <a:solidFill>
                            <a:srgbClr val="00689B"/>
                          </a:solidFill>
                          <a:effectLst/>
                          <a:latin typeface="+mn-lt"/>
                          <a:ea typeface="+mn-ea"/>
                          <a:cs typeface="+mn-cs"/>
                        </a:rPr>
                        <a:t>1266</a:t>
                      </a: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400" b="0" u="none" strike="noStrike" kern="1200">
                          <a:solidFill>
                            <a:srgbClr val="00689B"/>
                          </a:solidFill>
                          <a:effectLst/>
                          <a:latin typeface="+mn-lt"/>
                          <a:ea typeface="+mn-ea"/>
                          <a:cs typeface="+mn-cs"/>
                        </a:rPr>
                        <a:t>4211</a:t>
                      </a:r>
                    </a:p>
                  </a:txBody>
                  <a:tcPr marL="0" marR="0" marT="0" marB="0" anchor="ctr">
                    <a:lnL w="6350" cap="flat" cmpd="sng" algn="ctr">
                      <a:noFill/>
                      <a:prstDash val="lgDashDot"/>
                      <a:round/>
                      <a:headEnd type="none" w="med" len="med"/>
                      <a:tailEnd type="none" w="med" len="med"/>
                    </a:lnL>
                    <a:lnR w="6350" cap="flat" cmpd="sng" algn="ctr">
                      <a:noFill/>
                      <a:prstDash val="lgDashDot"/>
                      <a:round/>
                      <a:headEnd type="none" w="med" len="med"/>
                      <a:tailEnd type="none" w="med" len="med"/>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US" sz="1400" b="0" u="none" strike="noStrike" kern="1200">
                          <a:solidFill>
                            <a:srgbClr val="00689B"/>
                          </a:solidFill>
                          <a:effectLst/>
                          <a:latin typeface="+mn-lt"/>
                          <a:ea typeface="+mn-ea"/>
                          <a:cs typeface="+mn-cs"/>
                        </a:rPr>
                        <a:t>6248</a:t>
                      </a:r>
                    </a:p>
                  </a:txBody>
                  <a:tcPr marL="0" marR="0" marT="0" marB="0" anchor="ctr">
                    <a:lnL w="6350" cap="flat" cmpd="sng" algn="ctr">
                      <a:noFill/>
                      <a:prstDash val="lgDashDot"/>
                      <a:round/>
                      <a:headEnd type="none" w="med" len="med"/>
                      <a:tailEnd type="none" w="med" len="med"/>
                    </a:lnL>
                    <a:lnR>
                      <a:noFill/>
                    </a:lnR>
                    <a:lnT w="9525" cap="flat" cmpd="sng" algn="ctr">
                      <a:solidFill>
                        <a:srgbClr val="9A9A9A"/>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19988125"/>
                  </a:ext>
                </a:extLst>
              </a:tr>
            </a:tbl>
          </a:graphicData>
        </a:graphic>
      </p:graphicFrame>
      <p:grpSp>
        <p:nvGrpSpPr>
          <p:cNvPr id="6" name="Group 5">
            <a:extLst>
              <a:ext uri="{FF2B5EF4-FFF2-40B4-BE49-F238E27FC236}">
                <a16:creationId xmlns:a16="http://schemas.microsoft.com/office/drawing/2014/main" id="{2D823893-55B1-4510-ABEC-13133DBB5CDD}"/>
              </a:ext>
            </a:extLst>
          </p:cNvPr>
          <p:cNvGrpSpPr>
            <a:grpSpLocks noChangeAspect="1"/>
          </p:cNvGrpSpPr>
          <p:nvPr/>
        </p:nvGrpSpPr>
        <p:grpSpPr>
          <a:xfrm>
            <a:off x="1793432" y="2045339"/>
            <a:ext cx="149809" cy="149809"/>
            <a:chOff x="982662" y="3868738"/>
            <a:chExt cx="269875" cy="269875"/>
          </a:xfrm>
        </p:grpSpPr>
        <p:sp>
          <p:nvSpPr>
            <p:cNvPr id="7" name="Oval 16">
              <a:extLst>
                <a:ext uri="{FF2B5EF4-FFF2-40B4-BE49-F238E27FC236}">
                  <a16:creationId xmlns:a16="http://schemas.microsoft.com/office/drawing/2014/main" id="{52ABE8B5-EFE7-4375-90D8-8E5694B913A9}"/>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 name="Freeform 17">
              <a:extLst>
                <a:ext uri="{FF2B5EF4-FFF2-40B4-BE49-F238E27FC236}">
                  <a16:creationId xmlns:a16="http://schemas.microsoft.com/office/drawing/2014/main" id="{C11B1553-E99C-4064-8BE1-205CB14DDEA0}"/>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 name="Group 8">
            <a:extLst>
              <a:ext uri="{FF2B5EF4-FFF2-40B4-BE49-F238E27FC236}">
                <a16:creationId xmlns:a16="http://schemas.microsoft.com/office/drawing/2014/main" id="{688E2171-4487-4A83-89FD-12E4B487BF23}"/>
              </a:ext>
            </a:extLst>
          </p:cNvPr>
          <p:cNvGrpSpPr>
            <a:grpSpLocks noChangeAspect="1"/>
          </p:cNvGrpSpPr>
          <p:nvPr/>
        </p:nvGrpSpPr>
        <p:grpSpPr>
          <a:xfrm>
            <a:off x="1793432" y="2479539"/>
            <a:ext cx="149809" cy="149809"/>
            <a:chOff x="982662" y="3868738"/>
            <a:chExt cx="269875" cy="269875"/>
          </a:xfrm>
        </p:grpSpPr>
        <p:sp>
          <p:nvSpPr>
            <p:cNvPr id="10" name="Oval 16">
              <a:extLst>
                <a:ext uri="{FF2B5EF4-FFF2-40B4-BE49-F238E27FC236}">
                  <a16:creationId xmlns:a16="http://schemas.microsoft.com/office/drawing/2014/main" id="{8BD2BF30-0CFF-45C5-8158-4B0C0B388085}"/>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reeform 17">
              <a:extLst>
                <a:ext uri="{FF2B5EF4-FFF2-40B4-BE49-F238E27FC236}">
                  <a16:creationId xmlns:a16="http://schemas.microsoft.com/office/drawing/2014/main" id="{A2B4287D-D7AB-487D-A40C-F44F5D1A7FB8}"/>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 name="Group 11">
            <a:extLst>
              <a:ext uri="{FF2B5EF4-FFF2-40B4-BE49-F238E27FC236}">
                <a16:creationId xmlns:a16="http://schemas.microsoft.com/office/drawing/2014/main" id="{2D418771-C17C-4713-89DF-68C0EDC1760D}"/>
              </a:ext>
            </a:extLst>
          </p:cNvPr>
          <p:cNvGrpSpPr>
            <a:grpSpLocks noChangeAspect="1"/>
          </p:cNvGrpSpPr>
          <p:nvPr/>
        </p:nvGrpSpPr>
        <p:grpSpPr>
          <a:xfrm>
            <a:off x="1793432" y="2696639"/>
            <a:ext cx="149809" cy="149809"/>
            <a:chOff x="982662" y="3868738"/>
            <a:chExt cx="269875" cy="269875"/>
          </a:xfrm>
        </p:grpSpPr>
        <p:sp>
          <p:nvSpPr>
            <p:cNvPr id="13" name="Oval 16">
              <a:extLst>
                <a:ext uri="{FF2B5EF4-FFF2-40B4-BE49-F238E27FC236}">
                  <a16:creationId xmlns:a16="http://schemas.microsoft.com/office/drawing/2014/main" id="{ABF051CB-359F-4AEB-9FC1-934C2DF55C57}"/>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4" name="Freeform 17">
              <a:extLst>
                <a:ext uri="{FF2B5EF4-FFF2-40B4-BE49-F238E27FC236}">
                  <a16:creationId xmlns:a16="http://schemas.microsoft.com/office/drawing/2014/main" id="{AAA180E1-52D6-44CF-AE57-8AAC3DF16F26}"/>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5" name="Group 14">
            <a:extLst>
              <a:ext uri="{FF2B5EF4-FFF2-40B4-BE49-F238E27FC236}">
                <a16:creationId xmlns:a16="http://schemas.microsoft.com/office/drawing/2014/main" id="{F35E7A76-35EB-4031-8744-EAC520263FE7}"/>
              </a:ext>
            </a:extLst>
          </p:cNvPr>
          <p:cNvGrpSpPr>
            <a:grpSpLocks noChangeAspect="1"/>
          </p:cNvGrpSpPr>
          <p:nvPr/>
        </p:nvGrpSpPr>
        <p:grpSpPr>
          <a:xfrm>
            <a:off x="1793432" y="4216340"/>
            <a:ext cx="149809" cy="149809"/>
            <a:chOff x="982662" y="3868738"/>
            <a:chExt cx="269875" cy="269875"/>
          </a:xfrm>
        </p:grpSpPr>
        <p:sp>
          <p:nvSpPr>
            <p:cNvPr id="16" name="Oval 16">
              <a:extLst>
                <a:ext uri="{FF2B5EF4-FFF2-40B4-BE49-F238E27FC236}">
                  <a16:creationId xmlns:a16="http://schemas.microsoft.com/office/drawing/2014/main" id="{BE6F65E6-6A9E-4CBF-A483-3FC4D3BC93C3}"/>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17">
              <a:extLst>
                <a:ext uri="{FF2B5EF4-FFF2-40B4-BE49-F238E27FC236}">
                  <a16:creationId xmlns:a16="http://schemas.microsoft.com/office/drawing/2014/main" id="{AFCCE9EB-BE94-4124-99E4-44A5285BD432}"/>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8" name="Group 17">
            <a:extLst>
              <a:ext uri="{FF2B5EF4-FFF2-40B4-BE49-F238E27FC236}">
                <a16:creationId xmlns:a16="http://schemas.microsoft.com/office/drawing/2014/main" id="{C732F44C-61EA-417D-9C20-CCC684E25290}"/>
              </a:ext>
            </a:extLst>
          </p:cNvPr>
          <p:cNvGrpSpPr>
            <a:grpSpLocks noChangeAspect="1"/>
          </p:cNvGrpSpPr>
          <p:nvPr/>
        </p:nvGrpSpPr>
        <p:grpSpPr>
          <a:xfrm>
            <a:off x="1793432" y="5084740"/>
            <a:ext cx="149809" cy="149809"/>
            <a:chOff x="982662" y="3868738"/>
            <a:chExt cx="269875" cy="269875"/>
          </a:xfrm>
        </p:grpSpPr>
        <p:sp>
          <p:nvSpPr>
            <p:cNvPr id="19" name="Oval 16">
              <a:extLst>
                <a:ext uri="{FF2B5EF4-FFF2-40B4-BE49-F238E27FC236}">
                  <a16:creationId xmlns:a16="http://schemas.microsoft.com/office/drawing/2014/main" id="{AC56935E-9BF5-4B99-92C9-CF152EF97590}"/>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0" name="Freeform 17">
              <a:extLst>
                <a:ext uri="{FF2B5EF4-FFF2-40B4-BE49-F238E27FC236}">
                  <a16:creationId xmlns:a16="http://schemas.microsoft.com/office/drawing/2014/main" id="{E348FA71-22E3-413E-8E7A-D53594B8949C}"/>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 name="Group 23">
            <a:extLst>
              <a:ext uri="{FF2B5EF4-FFF2-40B4-BE49-F238E27FC236}">
                <a16:creationId xmlns:a16="http://schemas.microsoft.com/office/drawing/2014/main" id="{D4C6CB4A-5CA7-4101-83FA-EC4010F98E22}"/>
              </a:ext>
            </a:extLst>
          </p:cNvPr>
          <p:cNvGrpSpPr>
            <a:grpSpLocks noChangeAspect="1"/>
          </p:cNvGrpSpPr>
          <p:nvPr/>
        </p:nvGrpSpPr>
        <p:grpSpPr>
          <a:xfrm>
            <a:off x="1793432" y="5518939"/>
            <a:ext cx="149809" cy="149809"/>
            <a:chOff x="982662" y="3868738"/>
            <a:chExt cx="269875" cy="269875"/>
          </a:xfrm>
        </p:grpSpPr>
        <p:sp>
          <p:nvSpPr>
            <p:cNvPr id="25" name="Oval 16">
              <a:extLst>
                <a:ext uri="{FF2B5EF4-FFF2-40B4-BE49-F238E27FC236}">
                  <a16:creationId xmlns:a16="http://schemas.microsoft.com/office/drawing/2014/main" id="{0DCE4EBB-8F1C-4653-8FE5-5C907631B5BF}"/>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6" name="Freeform 17">
              <a:extLst>
                <a:ext uri="{FF2B5EF4-FFF2-40B4-BE49-F238E27FC236}">
                  <a16:creationId xmlns:a16="http://schemas.microsoft.com/office/drawing/2014/main" id="{00BB5999-56CC-4840-850D-1B30D2249DC2}"/>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7" name="Group 26">
            <a:extLst>
              <a:ext uri="{FF2B5EF4-FFF2-40B4-BE49-F238E27FC236}">
                <a16:creationId xmlns:a16="http://schemas.microsoft.com/office/drawing/2014/main" id="{2E5E4F48-F266-4469-9847-5FF140C53BD9}"/>
              </a:ext>
            </a:extLst>
          </p:cNvPr>
          <p:cNvGrpSpPr>
            <a:grpSpLocks noChangeAspect="1"/>
          </p:cNvGrpSpPr>
          <p:nvPr/>
        </p:nvGrpSpPr>
        <p:grpSpPr>
          <a:xfrm>
            <a:off x="1793432" y="5736040"/>
            <a:ext cx="149809" cy="149809"/>
            <a:chOff x="982662" y="3868738"/>
            <a:chExt cx="269875" cy="269875"/>
          </a:xfrm>
        </p:grpSpPr>
        <p:sp>
          <p:nvSpPr>
            <p:cNvPr id="28" name="Oval 16">
              <a:extLst>
                <a:ext uri="{FF2B5EF4-FFF2-40B4-BE49-F238E27FC236}">
                  <a16:creationId xmlns:a16="http://schemas.microsoft.com/office/drawing/2014/main" id="{D98A40AC-1019-42DF-B722-420B420E8EF7}"/>
                </a:ext>
              </a:extLst>
            </p:cNvPr>
            <p:cNvSpPr>
              <a:spLocks noChangeArrowheads="1"/>
            </p:cNvSpPr>
            <p:nvPr/>
          </p:nvSpPr>
          <p:spPr bwMode="auto">
            <a:xfrm>
              <a:off x="982662" y="3868738"/>
              <a:ext cx="269875" cy="269875"/>
            </a:xfrm>
            <a:prstGeom prst="ellipse">
              <a:avLst/>
            </a:prstGeom>
            <a:solidFill>
              <a:srgbClr val="29BA74"/>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Freeform 17">
              <a:extLst>
                <a:ext uri="{FF2B5EF4-FFF2-40B4-BE49-F238E27FC236}">
                  <a16:creationId xmlns:a16="http://schemas.microsoft.com/office/drawing/2014/main" id="{9ACCD6C3-55AF-4313-A311-3AFD23C6BAA7}"/>
                </a:ext>
              </a:extLst>
            </p:cNvPr>
            <p:cNvSpPr>
              <a:spLocks/>
            </p:cNvSpPr>
            <p:nvPr/>
          </p:nvSpPr>
          <p:spPr bwMode="auto">
            <a:xfrm>
              <a:off x="1050925" y="3938588"/>
              <a:ext cx="133350" cy="128587"/>
            </a:xfrm>
            <a:custGeom>
              <a:avLst/>
              <a:gdLst>
                <a:gd name="T0" fmla="*/ 36 w 84"/>
                <a:gd name="T1" fmla="*/ 67 h 81"/>
                <a:gd name="T2" fmla="*/ 7 w 84"/>
                <a:gd name="T3" fmla="*/ 39 h 81"/>
                <a:gd name="T4" fmla="*/ 0 w 84"/>
                <a:gd name="T5" fmla="*/ 45 h 81"/>
                <a:gd name="T6" fmla="*/ 38 w 84"/>
                <a:gd name="T7" fmla="*/ 81 h 81"/>
                <a:gd name="T8" fmla="*/ 84 w 84"/>
                <a:gd name="T9" fmla="*/ 4 h 81"/>
                <a:gd name="T10" fmla="*/ 76 w 84"/>
                <a:gd name="T11" fmla="*/ 0 h 81"/>
                <a:gd name="T12" fmla="*/ 36 w 84"/>
                <a:gd name="T13" fmla="*/ 67 h 81"/>
              </a:gdLst>
              <a:ahLst/>
              <a:cxnLst>
                <a:cxn ang="0">
                  <a:pos x="T0" y="T1"/>
                </a:cxn>
                <a:cxn ang="0">
                  <a:pos x="T2" y="T3"/>
                </a:cxn>
                <a:cxn ang="0">
                  <a:pos x="T4" y="T5"/>
                </a:cxn>
                <a:cxn ang="0">
                  <a:pos x="T6" y="T7"/>
                </a:cxn>
                <a:cxn ang="0">
                  <a:pos x="T8" y="T9"/>
                </a:cxn>
                <a:cxn ang="0">
                  <a:pos x="T10" y="T11"/>
                </a:cxn>
                <a:cxn ang="0">
                  <a:pos x="T12" y="T13"/>
                </a:cxn>
              </a:cxnLst>
              <a:rect l="0" t="0" r="r" b="b"/>
              <a:pathLst>
                <a:path w="84" h="81">
                  <a:moveTo>
                    <a:pt x="36" y="67"/>
                  </a:moveTo>
                  <a:lnTo>
                    <a:pt x="7" y="39"/>
                  </a:lnTo>
                  <a:lnTo>
                    <a:pt x="0" y="45"/>
                  </a:lnTo>
                  <a:lnTo>
                    <a:pt x="38" y="81"/>
                  </a:lnTo>
                  <a:lnTo>
                    <a:pt x="84" y="4"/>
                  </a:lnTo>
                  <a:lnTo>
                    <a:pt x="76" y="0"/>
                  </a:lnTo>
                  <a:lnTo>
                    <a:pt x="36"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0" name="Group 29">
            <a:extLst>
              <a:ext uri="{FF2B5EF4-FFF2-40B4-BE49-F238E27FC236}">
                <a16:creationId xmlns:a16="http://schemas.microsoft.com/office/drawing/2014/main" id="{1413B64E-38F7-476B-AC22-3BDDB39B821D}"/>
              </a:ext>
            </a:extLst>
          </p:cNvPr>
          <p:cNvGrpSpPr>
            <a:grpSpLocks noChangeAspect="1"/>
          </p:cNvGrpSpPr>
          <p:nvPr/>
        </p:nvGrpSpPr>
        <p:grpSpPr>
          <a:xfrm>
            <a:off x="1793432" y="2262439"/>
            <a:ext cx="149809" cy="149809"/>
            <a:chOff x="5961063" y="3294063"/>
            <a:chExt cx="269875" cy="269875"/>
          </a:xfrm>
        </p:grpSpPr>
        <p:sp>
          <p:nvSpPr>
            <p:cNvPr id="31" name="Oval 18">
              <a:extLst>
                <a:ext uri="{FF2B5EF4-FFF2-40B4-BE49-F238E27FC236}">
                  <a16:creationId xmlns:a16="http://schemas.microsoft.com/office/drawing/2014/main" id="{089CE978-700F-4A71-84E0-B4E19BB9277D}"/>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9">
              <a:extLst>
                <a:ext uri="{FF2B5EF4-FFF2-40B4-BE49-F238E27FC236}">
                  <a16:creationId xmlns:a16="http://schemas.microsoft.com/office/drawing/2014/main" id="{E6D39D01-41E5-4830-B555-639AF1BD9731}"/>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3" name="Group 32">
            <a:extLst>
              <a:ext uri="{FF2B5EF4-FFF2-40B4-BE49-F238E27FC236}">
                <a16:creationId xmlns:a16="http://schemas.microsoft.com/office/drawing/2014/main" id="{C0412E37-C4F9-4E33-BCED-68C8A0D72BE8}"/>
              </a:ext>
            </a:extLst>
          </p:cNvPr>
          <p:cNvGrpSpPr>
            <a:grpSpLocks noChangeAspect="1"/>
          </p:cNvGrpSpPr>
          <p:nvPr/>
        </p:nvGrpSpPr>
        <p:grpSpPr>
          <a:xfrm>
            <a:off x="1793432" y="2913739"/>
            <a:ext cx="149809" cy="149809"/>
            <a:chOff x="5961063" y="3294063"/>
            <a:chExt cx="269875" cy="269875"/>
          </a:xfrm>
        </p:grpSpPr>
        <p:sp>
          <p:nvSpPr>
            <p:cNvPr id="34" name="Oval 18">
              <a:extLst>
                <a:ext uri="{FF2B5EF4-FFF2-40B4-BE49-F238E27FC236}">
                  <a16:creationId xmlns:a16="http://schemas.microsoft.com/office/drawing/2014/main" id="{2DBA2E4A-B6EF-4479-A420-11155B7957D4}"/>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id="{F143FFE2-D8DE-4CFC-A5CB-CD9699D721EC}"/>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6" name="Group 35">
            <a:extLst>
              <a:ext uri="{FF2B5EF4-FFF2-40B4-BE49-F238E27FC236}">
                <a16:creationId xmlns:a16="http://schemas.microsoft.com/office/drawing/2014/main" id="{692827A0-56D5-40D2-89F7-A441E1F9B9F7}"/>
              </a:ext>
            </a:extLst>
          </p:cNvPr>
          <p:cNvGrpSpPr>
            <a:grpSpLocks noChangeAspect="1"/>
          </p:cNvGrpSpPr>
          <p:nvPr/>
        </p:nvGrpSpPr>
        <p:grpSpPr>
          <a:xfrm>
            <a:off x="1793432" y="3130840"/>
            <a:ext cx="149809" cy="149809"/>
            <a:chOff x="5961063" y="3294063"/>
            <a:chExt cx="269875" cy="269875"/>
          </a:xfrm>
        </p:grpSpPr>
        <p:sp>
          <p:nvSpPr>
            <p:cNvPr id="37" name="Oval 18">
              <a:extLst>
                <a:ext uri="{FF2B5EF4-FFF2-40B4-BE49-F238E27FC236}">
                  <a16:creationId xmlns:a16="http://schemas.microsoft.com/office/drawing/2014/main" id="{8D8BABCA-28DB-4ACB-AC70-A7D6B1639CEB}"/>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19">
              <a:extLst>
                <a:ext uri="{FF2B5EF4-FFF2-40B4-BE49-F238E27FC236}">
                  <a16:creationId xmlns:a16="http://schemas.microsoft.com/office/drawing/2014/main" id="{C1206459-2B7C-483A-844E-F701C4D20138}"/>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9" name="Group 38">
            <a:extLst>
              <a:ext uri="{FF2B5EF4-FFF2-40B4-BE49-F238E27FC236}">
                <a16:creationId xmlns:a16="http://schemas.microsoft.com/office/drawing/2014/main" id="{A19D754F-D5DA-426E-B5A1-0C65A14B2C53}"/>
              </a:ext>
            </a:extLst>
          </p:cNvPr>
          <p:cNvGrpSpPr>
            <a:grpSpLocks noChangeAspect="1"/>
          </p:cNvGrpSpPr>
          <p:nvPr/>
        </p:nvGrpSpPr>
        <p:grpSpPr>
          <a:xfrm>
            <a:off x="1793432" y="3347940"/>
            <a:ext cx="149809" cy="149809"/>
            <a:chOff x="5961063" y="3294063"/>
            <a:chExt cx="269875" cy="269875"/>
          </a:xfrm>
        </p:grpSpPr>
        <p:sp>
          <p:nvSpPr>
            <p:cNvPr id="40" name="Oval 18">
              <a:extLst>
                <a:ext uri="{FF2B5EF4-FFF2-40B4-BE49-F238E27FC236}">
                  <a16:creationId xmlns:a16="http://schemas.microsoft.com/office/drawing/2014/main" id="{0C37F1C6-33F5-4B45-97C2-E3B5FC365531}"/>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9">
              <a:extLst>
                <a:ext uri="{FF2B5EF4-FFF2-40B4-BE49-F238E27FC236}">
                  <a16:creationId xmlns:a16="http://schemas.microsoft.com/office/drawing/2014/main" id="{ADC23261-D7F1-42B8-BFDF-15E906B7B6CD}"/>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2" name="Group 41">
            <a:extLst>
              <a:ext uri="{FF2B5EF4-FFF2-40B4-BE49-F238E27FC236}">
                <a16:creationId xmlns:a16="http://schemas.microsoft.com/office/drawing/2014/main" id="{A5414E60-8FA0-46A8-B371-F3B90897B5C5}"/>
              </a:ext>
            </a:extLst>
          </p:cNvPr>
          <p:cNvGrpSpPr>
            <a:grpSpLocks noChangeAspect="1"/>
          </p:cNvGrpSpPr>
          <p:nvPr/>
        </p:nvGrpSpPr>
        <p:grpSpPr>
          <a:xfrm>
            <a:off x="1793432" y="3565040"/>
            <a:ext cx="149809" cy="149809"/>
            <a:chOff x="5961063" y="3294063"/>
            <a:chExt cx="269875" cy="269875"/>
          </a:xfrm>
        </p:grpSpPr>
        <p:sp>
          <p:nvSpPr>
            <p:cNvPr id="43" name="Oval 18">
              <a:extLst>
                <a:ext uri="{FF2B5EF4-FFF2-40B4-BE49-F238E27FC236}">
                  <a16:creationId xmlns:a16="http://schemas.microsoft.com/office/drawing/2014/main" id="{A2CFF5A8-F9C1-4244-BC77-9C32B5D2D7EB}"/>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D086BBB9-7882-4624-9262-86FD0FFD5E05}"/>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 name="Group 44">
            <a:extLst>
              <a:ext uri="{FF2B5EF4-FFF2-40B4-BE49-F238E27FC236}">
                <a16:creationId xmlns:a16="http://schemas.microsoft.com/office/drawing/2014/main" id="{90C31400-58BD-4810-A429-C324F3FF1203}"/>
              </a:ext>
            </a:extLst>
          </p:cNvPr>
          <p:cNvGrpSpPr>
            <a:grpSpLocks noChangeAspect="1"/>
          </p:cNvGrpSpPr>
          <p:nvPr/>
        </p:nvGrpSpPr>
        <p:grpSpPr>
          <a:xfrm>
            <a:off x="1793432" y="3782140"/>
            <a:ext cx="149809" cy="149809"/>
            <a:chOff x="5961063" y="3294063"/>
            <a:chExt cx="269875" cy="269875"/>
          </a:xfrm>
        </p:grpSpPr>
        <p:sp>
          <p:nvSpPr>
            <p:cNvPr id="46" name="Oval 18">
              <a:extLst>
                <a:ext uri="{FF2B5EF4-FFF2-40B4-BE49-F238E27FC236}">
                  <a16:creationId xmlns:a16="http://schemas.microsoft.com/office/drawing/2014/main" id="{406C8B8D-C172-458B-A61E-A22CA80AC16C}"/>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9">
              <a:extLst>
                <a:ext uri="{FF2B5EF4-FFF2-40B4-BE49-F238E27FC236}">
                  <a16:creationId xmlns:a16="http://schemas.microsoft.com/office/drawing/2014/main" id="{16B7A6EE-C1F4-4937-8281-9658822BED1D}"/>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8" name="Group 47">
            <a:extLst>
              <a:ext uri="{FF2B5EF4-FFF2-40B4-BE49-F238E27FC236}">
                <a16:creationId xmlns:a16="http://schemas.microsoft.com/office/drawing/2014/main" id="{4479C42C-DFC1-4FBA-9679-98430B399269}"/>
              </a:ext>
            </a:extLst>
          </p:cNvPr>
          <p:cNvGrpSpPr>
            <a:grpSpLocks noChangeAspect="1"/>
          </p:cNvGrpSpPr>
          <p:nvPr/>
        </p:nvGrpSpPr>
        <p:grpSpPr>
          <a:xfrm>
            <a:off x="1793432" y="3999240"/>
            <a:ext cx="149809" cy="149809"/>
            <a:chOff x="5961063" y="3294063"/>
            <a:chExt cx="269875" cy="269875"/>
          </a:xfrm>
        </p:grpSpPr>
        <p:sp>
          <p:nvSpPr>
            <p:cNvPr id="49" name="Oval 18">
              <a:extLst>
                <a:ext uri="{FF2B5EF4-FFF2-40B4-BE49-F238E27FC236}">
                  <a16:creationId xmlns:a16="http://schemas.microsoft.com/office/drawing/2014/main" id="{6FFC646B-9D75-4E03-B458-E045CA24421E}"/>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9">
              <a:extLst>
                <a:ext uri="{FF2B5EF4-FFF2-40B4-BE49-F238E27FC236}">
                  <a16:creationId xmlns:a16="http://schemas.microsoft.com/office/drawing/2014/main" id="{192E1CF6-2F4F-4AD0-9F62-3908342EE32C}"/>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7" name="Group 56">
            <a:extLst>
              <a:ext uri="{FF2B5EF4-FFF2-40B4-BE49-F238E27FC236}">
                <a16:creationId xmlns:a16="http://schemas.microsoft.com/office/drawing/2014/main" id="{21639B6F-0506-49B1-A66E-A31E1C8E5A99}"/>
              </a:ext>
            </a:extLst>
          </p:cNvPr>
          <p:cNvGrpSpPr>
            <a:grpSpLocks noChangeAspect="1"/>
          </p:cNvGrpSpPr>
          <p:nvPr/>
        </p:nvGrpSpPr>
        <p:grpSpPr>
          <a:xfrm>
            <a:off x="1793432" y="4433439"/>
            <a:ext cx="149809" cy="149809"/>
            <a:chOff x="5961063" y="3294063"/>
            <a:chExt cx="269875" cy="269875"/>
          </a:xfrm>
        </p:grpSpPr>
        <p:sp>
          <p:nvSpPr>
            <p:cNvPr id="58" name="Oval 18">
              <a:extLst>
                <a:ext uri="{FF2B5EF4-FFF2-40B4-BE49-F238E27FC236}">
                  <a16:creationId xmlns:a16="http://schemas.microsoft.com/office/drawing/2014/main" id="{4DE3B20E-46F4-4EF0-A261-FE81DDD67024}"/>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9">
              <a:extLst>
                <a:ext uri="{FF2B5EF4-FFF2-40B4-BE49-F238E27FC236}">
                  <a16:creationId xmlns:a16="http://schemas.microsoft.com/office/drawing/2014/main" id="{4B275786-6223-47C0-B158-EBACCF140757}"/>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0" name="Group 59">
            <a:extLst>
              <a:ext uri="{FF2B5EF4-FFF2-40B4-BE49-F238E27FC236}">
                <a16:creationId xmlns:a16="http://schemas.microsoft.com/office/drawing/2014/main" id="{9A7670A4-4815-4854-9140-9C17A746CABF}"/>
              </a:ext>
            </a:extLst>
          </p:cNvPr>
          <p:cNvGrpSpPr>
            <a:grpSpLocks noChangeAspect="1"/>
          </p:cNvGrpSpPr>
          <p:nvPr/>
        </p:nvGrpSpPr>
        <p:grpSpPr>
          <a:xfrm>
            <a:off x="1793432" y="4650540"/>
            <a:ext cx="149809" cy="149809"/>
            <a:chOff x="5961063" y="3294063"/>
            <a:chExt cx="269875" cy="269875"/>
          </a:xfrm>
        </p:grpSpPr>
        <p:sp>
          <p:nvSpPr>
            <p:cNvPr id="61" name="Oval 18">
              <a:extLst>
                <a:ext uri="{FF2B5EF4-FFF2-40B4-BE49-F238E27FC236}">
                  <a16:creationId xmlns:a16="http://schemas.microsoft.com/office/drawing/2014/main" id="{2EE3790B-EEE3-48CE-A166-4A992DF727FA}"/>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19">
              <a:extLst>
                <a:ext uri="{FF2B5EF4-FFF2-40B4-BE49-F238E27FC236}">
                  <a16:creationId xmlns:a16="http://schemas.microsoft.com/office/drawing/2014/main" id="{0B87699A-9D7E-482A-AFDE-46994ED102A1}"/>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FA9D872A-E6E8-49A0-842D-F9D70861A75F}"/>
              </a:ext>
            </a:extLst>
          </p:cNvPr>
          <p:cNvGrpSpPr>
            <a:grpSpLocks noChangeAspect="1"/>
          </p:cNvGrpSpPr>
          <p:nvPr/>
        </p:nvGrpSpPr>
        <p:grpSpPr>
          <a:xfrm>
            <a:off x="1793432" y="4867640"/>
            <a:ext cx="149809" cy="149809"/>
            <a:chOff x="5961063" y="3294063"/>
            <a:chExt cx="269875" cy="269875"/>
          </a:xfrm>
        </p:grpSpPr>
        <p:sp>
          <p:nvSpPr>
            <p:cNvPr id="64" name="Oval 18">
              <a:extLst>
                <a:ext uri="{FF2B5EF4-FFF2-40B4-BE49-F238E27FC236}">
                  <a16:creationId xmlns:a16="http://schemas.microsoft.com/office/drawing/2014/main" id="{D2CAACFC-CFD9-4D07-8621-337E94B2ED20}"/>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19">
              <a:extLst>
                <a:ext uri="{FF2B5EF4-FFF2-40B4-BE49-F238E27FC236}">
                  <a16:creationId xmlns:a16="http://schemas.microsoft.com/office/drawing/2014/main" id="{C33724F3-7AFB-4A71-BA04-5BF2C4AEB208}"/>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F06C7C46-6451-4D7A-893A-9FD910BB49D4}"/>
              </a:ext>
            </a:extLst>
          </p:cNvPr>
          <p:cNvGrpSpPr>
            <a:grpSpLocks noChangeAspect="1"/>
          </p:cNvGrpSpPr>
          <p:nvPr/>
        </p:nvGrpSpPr>
        <p:grpSpPr>
          <a:xfrm>
            <a:off x="1793432" y="5301840"/>
            <a:ext cx="149809" cy="149809"/>
            <a:chOff x="5961063" y="3294063"/>
            <a:chExt cx="269875" cy="269875"/>
          </a:xfrm>
        </p:grpSpPr>
        <p:sp>
          <p:nvSpPr>
            <p:cNvPr id="67" name="Oval 18">
              <a:extLst>
                <a:ext uri="{FF2B5EF4-FFF2-40B4-BE49-F238E27FC236}">
                  <a16:creationId xmlns:a16="http://schemas.microsoft.com/office/drawing/2014/main" id="{40E3852B-E3C3-486C-BDC8-0DCE6A9D86F7}"/>
                </a:ext>
              </a:extLst>
            </p:cNvPr>
            <p:cNvSpPr>
              <a:spLocks noChangeArrowheads="1"/>
            </p:cNvSpPr>
            <p:nvPr/>
          </p:nvSpPr>
          <p:spPr bwMode="auto">
            <a:xfrm>
              <a:off x="5961063" y="3294063"/>
              <a:ext cx="269875" cy="269875"/>
            </a:xfrm>
            <a:prstGeom prst="ellipse">
              <a:avLst/>
            </a:prstGeom>
            <a:solidFill>
              <a:srgbClr val="E71C57"/>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19">
              <a:extLst>
                <a:ext uri="{FF2B5EF4-FFF2-40B4-BE49-F238E27FC236}">
                  <a16:creationId xmlns:a16="http://schemas.microsoft.com/office/drawing/2014/main" id="{629AFC52-F3F2-46ED-BD85-6895F72B74D4}"/>
                </a:ext>
              </a:extLst>
            </p:cNvPr>
            <p:cNvSpPr>
              <a:spLocks/>
            </p:cNvSpPr>
            <p:nvPr/>
          </p:nvSpPr>
          <p:spPr bwMode="auto">
            <a:xfrm>
              <a:off x="6040438" y="3373438"/>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TextBox 69">
            <a:extLst>
              <a:ext uri="{FF2B5EF4-FFF2-40B4-BE49-F238E27FC236}">
                <a16:creationId xmlns:a16="http://schemas.microsoft.com/office/drawing/2014/main" id="{1E077AA3-DA65-9C49-858B-BEAD8E0B580B}"/>
              </a:ext>
            </a:extLst>
          </p:cNvPr>
          <p:cNvSpPr txBox="1"/>
          <p:nvPr/>
        </p:nvSpPr>
        <p:spPr>
          <a:xfrm>
            <a:off x="8686519" y="6519446"/>
            <a:ext cx="3787132" cy="338554"/>
          </a:xfrm>
          <a:prstGeom prst="rect">
            <a:avLst/>
          </a:prstGeom>
          <a:noFill/>
        </p:spPr>
        <p:txBody>
          <a:bodyPr wrap="square" rtlCol="0">
            <a:spAutoFit/>
          </a:bodyPr>
          <a:lstStyle/>
          <a:p>
            <a:r>
              <a:rPr lang="en-US" sz="1600" b="1" i="1" dirty="0">
                <a:solidFill>
                  <a:srgbClr val="0070C0"/>
                </a:solidFill>
              </a:rPr>
              <a:t>Courtesy to S. </a:t>
            </a:r>
            <a:r>
              <a:rPr lang="en-US" sz="1600" b="1" i="1" dirty="0" err="1">
                <a:solidFill>
                  <a:srgbClr val="0070C0"/>
                </a:solidFill>
              </a:rPr>
              <a:t>Alkenbrack</a:t>
            </a:r>
            <a:r>
              <a:rPr lang="en-US" sz="1600" b="1" i="1" dirty="0">
                <a:solidFill>
                  <a:srgbClr val="0070C0"/>
                </a:solidFill>
              </a:rPr>
              <a:t>, World Bank</a:t>
            </a:r>
          </a:p>
        </p:txBody>
      </p:sp>
    </p:spTree>
    <p:custDataLst>
      <p:tags r:id="rId2"/>
    </p:custDataLst>
    <p:extLst>
      <p:ext uri="{BB962C8B-B14F-4D97-AF65-F5344CB8AC3E}">
        <p14:creationId xmlns:p14="http://schemas.microsoft.com/office/powerpoint/2010/main" val="25743483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63573-F7B3-47AA-B483-22513B284DF6}"/>
              </a:ext>
            </a:extLst>
          </p:cNvPr>
          <p:cNvSpPr>
            <a:spLocks noGrp="1"/>
          </p:cNvSpPr>
          <p:nvPr>
            <p:ph type="title"/>
          </p:nvPr>
        </p:nvSpPr>
        <p:spPr/>
        <p:txBody>
          <a:bodyPr/>
          <a:lstStyle/>
          <a:p>
            <a:r>
              <a:rPr lang="en-US" altLang="zh-HK" b="1" dirty="0">
                <a:solidFill>
                  <a:srgbClr val="008DC9"/>
                </a:solidFill>
              </a:rPr>
              <a:t>What CVIC is for?</a:t>
            </a:r>
            <a:endParaRPr lang="zh-HK" altLang="en-US" b="1" dirty="0">
              <a:solidFill>
                <a:srgbClr val="008DC9"/>
              </a:solidFill>
            </a:endParaRPr>
          </a:p>
        </p:txBody>
      </p:sp>
      <p:sp>
        <p:nvSpPr>
          <p:cNvPr id="3" name="Content Placeholder 2">
            <a:extLst>
              <a:ext uri="{FF2B5EF4-FFF2-40B4-BE49-F238E27FC236}">
                <a16:creationId xmlns:a16="http://schemas.microsoft.com/office/drawing/2014/main" id="{D2D8D0E9-9D1D-4281-8155-5EB7204CDAAA}"/>
              </a:ext>
            </a:extLst>
          </p:cNvPr>
          <p:cNvSpPr>
            <a:spLocks noGrp="1"/>
          </p:cNvSpPr>
          <p:nvPr>
            <p:ph idx="1"/>
          </p:nvPr>
        </p:nvSpPr>
        <p:spPr>
          <a:xfrm>
            <a:off x="756007" y="1460499"/>
            <a:ext cx="4863957" cy="5032375"/>
          </a:xfrm>
        </p:spPr>
        <p:txBody>
          <a:bodyPr>
            <a:normAutofit fontScale="92500"/>
          </a:bodyPr>
          <a:lstStyle/>
          <a:p>
            <a:pPr marL="0" indent="0">
              <a:lnSpc>
                <a:spcPct val="150000"/>
              </a:lnSpc>
              <a:buNone/>
            </a:pPr>
            <a:r>
              <a:rPr lang="en-US" altLang="zh-HK" dirty="0"/>
              <a:t>To provide a </a:t>
            </a:r>
            <a:r>
              <a:rPr lang="en-US" altLang="zh-HK" b="1" dirty="0"/>
              <a:t>structured</a:t>
            </a:r>
            <a:r>
              <a:rPr lang="en-US" altLang="zh-HK" dirty="0"/>
              <a:t> and </a:t>
            </a:r>
            <a:r>
              <a:rPr lang="en-US" altLang="zh-HK" b="1" dirty="0"/>
              <a:t>comprehensive</a:t>
            </a:r>
            <a:r>
              <a:rPr lang="en-US" altLang="zh-HK" dirty="0"/>
              <a:t>, estimation of:</a:t>
            </a:r>
          </a:p>
          <a:p>
            <a:pPr>
              <a:lnSpc>
                <a:spcPct val="170000"/>
              </a:lnSpc>
            </a:pPr>
            <a:r>
              <a:rPr lang="en-US" altLang="zh-HK" sz="2400" dirty="0"/>
              <a:t>incremental </a:t>
            </a:r>
            <a:r>
              <a:rPr lang="en-US" altLang="zh-HK" sz="2400" b="1" dirty="0"/>
              <a:t>operational</a:t>
            </a:r>
            <a:r>
              <a:rPr lang="en-US" altLang="zh-HK" sz="2400" dirty="0"/>
              <a:t> and selected </a:t>
            </a:r>
            <a:r>
              <a:rPr lang="en-US" altLang="zh-HK" sz="2400" b="1" dirty="0"/>
              <a:t>capital costs</a:t>
            </a:r>
            <a:r>
              <a:rPr lang="en-US" altLang="zh-HK" sz="2400" dirty="0"/>
              <a:t> of introducing and deploying COVID-19 vaccines </a:t>
            </a:r>
          </a:p>
          <a:p>
            <a:pPr>
              <a:lnSpc>
                <a:spcPct val="170000"/>
              </a:lnSpc>
            </a:pPr>
            <a:r>
              <a:rPr lang="en-US" altLang="zh-HK" sz="2400" dirty="0"/>
              <a:t>for </a:t>
            </a:r>
            <a:r>
              <a:rPr lang="en-US" altLang="zh-HK" sz="2400" b="1" dirty="0"/>
              <a:t>resource mobilization</a:t>
            </a:r>
            <a:r>
              <a:rPr lang="en-US" altLang="zh-HK" sz="2400" dirty="0"/>
              <a:t>, </a:t>
            </a:r>
            <a:r>
              <a:rPr lang="en-US" altLang="zh-HK" sz="2400" b="1" dirty="0"/>
              <a:t>budgeting</a:t>
            </a:r>
            <a:r>
              <a:rPr lang="en-US" altLang="zh-HK" sz="2400" dirty="0"/>
              <a:t>, requests for </a:t>
            </a:r>
            <a:r>
              <a:rPr lang="en-US" altLang="zh-HK" sz="2400" b="1" dirty="0"/>
              <a:t>external funding</a:t>
            </a:r>
            <a:r>
              <a:rPr lang="en-US" altLang="zh-HK" sz="2400" dirty="0"/>
              <a:t>, </a:t>
            </a:r>
            <a:r>
              <a:rPr lang="en-US" altLang="zh-HK" sz="2400" b="1" dirty="0"/>
              <a:t>strategy refinement</a:t>
            </a:r>
            <a:endParaRPr lang="zh-HK" altLang="en-US" sz="2400" b="1" dirty="0"/>
          </a:p>
        </p:txBody>
      </p:sp>
      <p:pic>
        <p:nvPicPr>
          <p:cNvPr id="5" name="Imagen 6">
            <a:extLst>
              <a:ext uri="{FF2B5EF4-FFF2-40B4-BE49-F238E27FC236}">
                <a16:creationId xmlns:a16="http://schemas.microsoft.com/office/drawing/2014/main" id="{1917B3D4-B9B9-403E-98B6-4446CD44100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
        <p:nvSpPr>
          <p:cNvPr id="6" name="Slide Number Placeholder 5">
            <a:extLst>
              <a:ext uri="{FF2B5EF4-FFF2-40B4-BE49-F238E27FC236}">
                <a16:creationId xmlns:a16="http://schemas.microsoft.com/office/drawing/2014/main" id="{55D6CEA1-10D8-4ADF-8902-E35084F2F5CD}"/>
              </a:ext>
            </a:extLst>
          </p:cNvPr>
          <p:cNvSpPr>
            <a:spLocks noGrp="1"/>
          </p:cNvSpPr>
          <p:nvPr>
            <p:ph type="sldNum" sz="quarter" idx="12"/>
          </p:nvPr>
        </p:nvSpPr>
        <p:spPr/>
        <p:txBody>
          <a:bodyPr/>
          <a:lstStyle/>
          <a:p>
            <a:pPr algn="l"/>
            <a:fld id="{DEF263F1-5800-49A6-9619-50FE9C311631}" type="slidenum">
              <a:rPr lang="zh-HK" altLang="en-US" smtClean="0"/>
              <a:pPr algn="l"/>
              <a:t>5</a:t>
            </a:fld>
            <a:endParaRPr lang="zh-HK" altLang="en-US"/>
          </a:p>
        </p:txBody>
      </p:sp>
      <p:sp>
        <p:nvSpPr>
          <p:cNvPr id="7" name="Rectangle 6">
            <a:extLst>
              <a:ext uri="{FF2B5EF4-FFF2-40B4-BE49-F238E27FC236}">
                <a16:creationId xmlns:a16="http://schemas.microsoft.com/office/drawing/2014/main" id="{9E8BE10F-2166-DC4C-AE40-C1C9DF8C0B63}"/>
              </a:ext>
            </a:extLst>
          </p:cNvPr>
          <p:cNvSpPr/>
          <p:nvPr/>
        </p:nvSpPr>
        <p:spPr>
          <a:xfrm>
            <a:off x="7262438" y="1122344"/>
            <a:ext cx="3837224" cy="4829889"/>
          </a:xfrm>
          <a:prstGeom prst="rect">
            <a:avLst/>
          </a:prstGeom>
          <a:solidFill>
            <a:schemeClr val="accent1">
              <a:lumMod val="75000"/>
            </a:schemeClr>
          </a:solidFill>
        </p:spPr>
        <p:txBody>
          <a:bodyPr wrap="square">
            <a:noAutofit/>
          </a:bodyPr>
          <a:lstStyle/>
          <a:p>
            <a:pPr algn="ctr"/>
            <a:r>
              <a:rPr lang="en-US" altLang="zh-HK" sz="2400" b="1" dirty="0">
                <a:solidFill>
                  <a:srgbClr val="FFC000"/>
                </a:solidFill>
              </a:rPr>
              <a:t>About the tool</a:t>
            </a:r>
          </a:p>
          <a:p>
            <a:pPr algn="ctr"/>
            <a:endParaRPr lang="en-US" altLang="zh-HK" dirty="0">
              <a:solidFill>
                <a:srgbClr val="FFC000"/>
              </a:solidFill>
            </a:endParaRPr>
          </a:p>
          <a:p>
            <a:pPr algn="ctr"/>
            <a:r>
              <a:rPr lang="en-US" altLang="zh-HK" dirty="0">
                <a:solidFill>
                  <a:srgbClr val="FFFFFF"/>
                </a:solidFill>
              </a:rPr>
              <a:t>Current version (2.0) available at: </a:t>
            </a:r>
            <a:r>
              <a:rPr lang="en-GB" altLang="zh-HK" dirty="0">
                <a:solidFill>
                  <a:srgbClr val="FFFFFF"/>
                </a:solidFill>
                <a:hlinkClick r:id="" action="ppaction://noaction">
                  <a:extLst>
                    <a:ext uri="{A12FA001-AC4F-418D-AE19-62706E023703}">
                      <ahyp:hlinkClr xmlns:ahyp="http://schemas.microsoft.com/office/drawing/2018/hyperlinkcolor" val="tx"/>
                    </a:ext>
                  </a:extLst>
                </a:hlinkClick>
              </a:rPr>
              <a:t>www.who.int/publications/i/item</a:t>
            </a:r>
          </a:p>
          <a:p>
            <a:pPr algn="ctr"/>
            <a:r>
              <a:rPr lang="en-GB" altLang="zh-HK" dirty="0">
                <a:solidFill>
                  <a:srgbClr val="FFFFFF"/>
                </a:solidFill>
                <a:hlinkClick r:id="" action="ppaction://noaction">
                  <a:extLst>
                    <a:ext uri="{A12FA001-AC4F-418D-AE19-62706E023703}">
                      <ahyp:hlinkClr xmlns:ahyp="http://schemas.microsoft.com/office/drawing/2018/hyperlinkcolor" val="tx"/>
                    </a:ext>
                  </a:extLst>
                </a:hlinkClick>
              </a:rPr>
              <a:t>/10665337553</a:t>
            </a:r>
            <a:r>
              <a:rPr lang="en-GB" altLang="zh-HK" dirty="0">
                <a:solidFill>
                  <a:srgbClr val="FFFFFF"/>
                </a:solidFill>
              </a:rPr>
              <a:t> </a:t>
            </a:r>
            <a:endParaRPr lang="zh-HK" altLang="en-US" dirty="0">
              <a:solidFill>
                <a:srgbClr val="FFFFFF"/>
              </a:solidFill>
            </a:endParaRPr>
          </a:p>
          <a:p>
            <a:pPr algn="ctr"/>
            <a:endParaRPr lang="en-US" altLang="zh-HK" dirty="0">
              <a:solidFill>
                <a:srgbClr val="FFFFFF"/>
              </a:solidFill>
            </a:endParaRPr>
          </a:p>
          <a:p>
            <a:pPr algn="ctr"/>
            <a:r>
              <a:rPr lang="en-US" altLang="zh-HK" dirty="0">
                <a:solidFill>
                  <a:srgbClr val="FFFFFF"/>
                </a:solidFill>
              </a:rPr>
              <a:t>Version 2.1 will be available in mid-April 2021 in all six working UN languages (Arabic, Chinese, English, French, Russian, Spanish) and Portuguese</a:t>
            </a:r>
            <a:endParaRPr lang="zh-HK" altLang="en-US" dirty="0">
              <a:solidFill>
                <a:srgbClr val="FFFFFF"/>
              </a:solidFill>
            </a:endParaRPr>
          </a:p>
        </p:txBody>
      </p:sp>
      <p:pic>
        <p:nvPicPr>
          <p:cNvPr id="8" name="Imagen 7">
            <a:extLst>
              <a:ext uri="{FF2B5EF4-FFF2-40B4-BE49-F238E27FC236}">
                <a16:creationId xmlns:a16="http://schemas.microsoft.com/office/drawing/2014/main" id="{35ED8CCB-3AC8-1943-A797-7895998794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948165" y="4957130"/>
            <a:ext cx="2465770" cy="761040"/>
          </a:xfrm>
          <a:prstGeom prst="rect">
            <a:avLst/>
          </a:prstGeom>
        </p:spPr>
      </p:pic>
    </p:spTree>
    <p:extLst>
      <p:ext uri="{BB962C8B-B14F-4D97-AF65-F5344CB8AC3E}">
        <p14:creationId xmlns:p14="http://schemas.microsoft.com/office/powerpoint/2010/main" val="2063173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9634BF-3361-4316-88DE-467BB15679D5}"/>
              </a:ext>
            </a:extLst>
          </p:cNvPr>
          <p:cNvPicPr>
            <a:picLocks noChangeAspect="1"/>
          </p:cNvPicPr>
          <p:nvPr/>
        </p:nvPicPr>
        <p:blipFill>
          <a:blip r:embed="rId2"/>
          <a:stretch>
            <a:fillRect/>
          </a:stretch>
        </p:blipFill>
        <p:spPr>
          <a:xfrm>
            <a:off x="-13943" y="4208463"/>
            <a:ext cx="6553299" cy="2357437"/>
          </a:xfrm>
          <a:prstGeom prst="rect">
            <a:avLst/>
          </a:prstGeom>
        </p:spPr>
      </p:pic>
      <p:sp>
        <p:nvSpPr>
          <p:cNvPr id="2" name="Title 1">
            <a:extLst>
              <a:ext uri="{FF2B5EF4-FFF2-40B4-BE49-F238E27FC236}">
                <a16:creationId xmlns:a16="http://schemas.microsoft.com/office/drawing/2014/main" id="{CAFCB32B-15ED-4491-B40A-BBDE2ADFB276}"/>
              </a:ext>
            </a:extLst>
          </p:cNvPr>
          <p:cNvSpPr>
            <a:spLocks noGrp="1"/>
          </p:cNvSpPr>
          <p:nvPr>
            <p:ph type="title"/>
          </p:nvPr>
        </p:nvSpPr>
        <p:spPr>
          <a:xfrm>
            <a:off x="748552" y="-28941"/>
            <a:ext cx="10515600" cy="1325563"/>
          </a:xfrm>
        </p:spPr>
        <p:txBody>
          <a:bodyPr/>
          <a:lstStyle/>
          <a:p>
            <a:r>
              <a:rPr lang="en-US" altLang="zh-HK" b="1" dirty="0">
                <a:solidFill>
                  <a:srgbClr val="008DC9"/>
                </a:solidFill>
              </a:rPr>
              <a:t>In alignment with…</a:t>
            </a:r>
            <a:endParaRPr lang="zh-HK" altLang="en-US" b="1" dirty="0">
              <a:solidFill>
                <a:srgbClr val="008DC9"/>
              </a:solidFill>
            </a:endParaRPr>
          </a:p>
        </p:txBody>
      </p:sp>
      <p:sp>
        <p:nvSpPr>
          <p:cNvPr id="3" name="Content Placeholder 2">
            <a:extLst>
              <a:ext uri="{FF2B5EF4-FFF2-40B4-BE49-F238E27FC236}">
                <a16:creationId xmlns:a16="http://schemas.microsoft.com/office/drawing/2014/main" id="{D922E65C-34E9-4809-AC5B-DE3AF27C1BE0}"/>
              </a:ext>
            </a:extLst>
          </p:cNvPr>
          <p:cNvSpPr>
            <a:spLocks noGrp="1"/>
          </p:cNvSpPr>
          <p:nvPr>
            <p:ph idx="1"/>
          </p:nvPr>
        </p:nvSpPr>
        <p:spPr>
          <a:xfrm>
            <a:off x="437063" y="1296622"/>
            <a:ext cx="8492231" cy="4564062"/>
          </a:xfrm>
        </p:spPr>
        <p:txBody>
          <a:bodyPr>
            <a:normAutofit/>
          </a:bodyPr>
          <a:lstStyle/>
          <a:p>
            <a:r>
              <a:rPr lang="en-US" altLang="zh-HK" sz="2400" dirty="0"/>
              <a:t>Guidance on developing a NDVP for COVID-19 vaccines</a:t>
            </a:r>
          </a:p>
          <a:p>
            <a:r>
              <a:rPr lang="en-US" altLang="zh-HK" sz="2400" dirty="0"/>
              <a:t>Guidance for prioritization and allocation: WHO SAGE values framework and prioritization roadmap</a:t>
            </a:r>
          </a:p>
          <a:p>
            <a:r>
              <a:rPr lang="en-US" altLang="zh-HK" sz="2400" dirty="0"/>
              <a:t>Readiness assessment tool (VIRAT-VRAF-2.0)</a:t>
            </a:r>
          </a:p>
          <a:p>
            <a:r>
              <a:rPr lang="en-US" altLang="zh-HK" sz="2400" dirty="0"/>
              <a:t>Gavi COVAX Readiness and Preparation TA Plan</a:t>
            </a:r>
          </a:p>
          <a:p>
            <a:r>
              <a:rPr lang="en-US" altLang="zh-HK" sz="2400" dirty="0"/>
              <a:t>Cost categories for TA and funding resource requests through WHO COVID-19 Partners Platform</a:t>
            </a:r>
            <a:r>
              <a:rPr lang="en-US" altLang="zh-HK" sz="1800" dirty="0">
                <a:hlinkClick r:id="rId3"/>
              </a:rPr>
              <a:t>https://covid19partnersplatform.who.int/</a:t>
            </a:r>
            <a:endParaRPr lang="zh-HK" altLang="en-US" sz="1800" dirty="0"/>
          </a:p>
          <a:p>
            <a:endParaRPr lang="en-US" altLang="zh-HK" sz="2400" dirty="0"/>
          </a:p>
          <a:p>
            <a:endParaRPr lang="en-US" altLang="zh-HK" sz="2400" dirty="0"/>
          </a:p>
        </p:txBody>
      </p:sp>
      <p:pic>
        <p:nvPicPr>
          <p:cNvPr id="5" name="Picture 4">
            <a:extLst>
              <a:ext uri="{FF2B5EF4-FFF2-40B4-BE49-F238E27FC236}">
                <a16:creationId xmlns:a16="http://schemas.microsoft.com/office/drawing/2014/main" id="{C11FAB56-936D-408F-9ADE-5FF870C92F9D}"/>
              </a:ext>
            </a:extLst>
          </p:cNvPr>
          <p:cNvPicPr>
            <a:picLocks noChangeAspect="1"/>
          </p:cNvPicPr>
          <p:nvPr/>
        </p:nvPicPr>
        <p:blipFill rotWithShape="1">
          <a:blip r:embed="rId4"/>
          <a:srcRect l="3837" t="14328" r="3838" b="57756"/>
          <a:stretch/>
        </p:blipFill>
        <p:spPr>
          <a:xfrm>
            <a:off x="3840320" y="4943474"/>
            <a:ext cx="5410201" cy="1914526"/>
          </a:xfrm>
          <a:prstGeom prst="rect">
            <a:avLst/>
          </a:prstGeom>
        </p:spPr>
      </p:pic>
      <p:pic>
        <p:nvPicPr>
          <p:cNvPr id="4" name="Picture 3">
            <a:extLst>
              <a:ext uri="{FF2B5EF4-FFF2-40B4-BE49-F238E27FC236}">
                <a16:creationId xmlns:a16="http://schemas.microsoft.com/office/drawing/2014/main" id="{77907629-00EF-4F45-BDD5-3411ABEBF179}"/>
              </a:ext>
            </a:extLst>
          </p:cNvPr>
          <p:cNvPicPr>
            <a:picLocks noChangeAspect="1"/>
          </p:cNvPicPr>
          <p:nvPr/>
        </p:nvPicPr>
        <p:blipFill rotWithShape="1">
          <a:blip r:embed="rId5"/>
          <a:srcRect b="1528"/>
          <a:stretch/>
        </p:blipFill>
        <p:spPr>
          <a:xfrm>
            <a:off x="8929294" y="2390775"/>
            <a:ext cx="3262706" cy="4564062"/>
          </a:xfrm>
          <a:prstGeom prst="rect">
            <a:avLst/>
          </a:prstGeom>
        </p:spPr>
      </p:pic>
      <p:pic>
        <p:nvPicPr>
          <p:cNvPr id="7" name="image1.png">
            <a:extLst>
              <a:ext uri="{FF2B5EF4-FFF2-40B4-BE49-F238E27FC236}">
                <a16:creationId xmlns:a16="http://schemas.microsoft.com/office/drawing/2014/main" id="{0D6C69C6-209A-48D3-89AD-2594FDC17E53}"/>
              </a:ext>
            </a:extLst>
          </p:cNvPr>
          <p:cNvPicPr/>
          <p:nvPr/>
        </p:nvPicPr>
        <p:blipFill rotWithShape="1">
          <a:blip r:embed="rId6"/>
          <a:srcRect l="26906"/>
          <a:stretch/>
        </p:blipFill>
        <p:spPr>
          <a:xfrm>
            <a:off x="-13943" y="6029325"/>
            <a:ext cx="4344450" cy="828675"/>
          </a:xfrm>
          <a:prstGeom prst="rect">
            <a:avLst/>
          </a:prstGeom>
          <a:ln/>
        </p:spPr>
      </p:pic>
      <p:sp>
        <p:nvSpPr>
          <p:cNvPr id="9" name="Slide Number Placeholder 8">
            <a:extLst>
              <a:ext uri="{FF2B5EF4-FFF2-40B4-BE49-F238E27FC236}">
                <a16:creationId xmlns:a16="http://schemas.microsoft.com/office/drawing/2014/main" id="{21548BAE-F19A-490A-8CE1-25BC89B9AB53}"/>
              </a:ext>
            </a:extLst>
          </p:cNvPr>
          <p:cNvSpPr>
            <a:spLocks noGrp="1"/>
          </p:cNvSpPr>
          <p:nvPr>
            <p:ph type="sldNum" sz="quarter" idx="12"/>
          </p:nvPr>
        </p:nvSpPr>
        <p:spPr/>
        <p:txBody>
          <a:bodyPr/>
          <a:lstStyle/>
          <a:p>
            <a:pPr algn="l"/>
            <a:fld id="{DEF263F1-5800-49A6-9619-50FE9C311631}" type="slidenum">
              <a:rPr lang="zh-HK" altLang="en-US" smtClean="0"/>
              <a:pPr algn="l"/>
              <a:t>6</a:t>
            </a:fld>
            <a:endParaRPr lang="zh-HK" altLang="en-US"/>
          </a:p>
        </p:txBody>
      </p:sp>
    </p:spTree>
    <p:extLst>
      <p:ext uri="{BB962C8B-B14F-4D97-AF65-F5344CB8AC3E}">
        <p14:creationId xmlns:p14="http://schemas.microsoft.com/office/powerpoint/2010/main" val="256702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068C-0DC9-4F1D-886B-69899641500C}"/>
              </a:ext>
            </a:extLst>
          </p:cNvPr>
          <p:cNvSpPr>
            <a:spLocks noGrp="1"/>
          </p:cNvSpPr>
          <p:nvPr>
            <p:ph type="title"/>
          </p:nvPr>
        </p:nvSpPr>
        <p:spPr>
          <a:xfrm>
            <a:off x="435429" y="365126"/>
            <a:ext cx="11338559" cy="895784"/>
          </a:xfrm>
        </p:spPr>
        <p:txBody>
          <a:bodyPr>
            <a:normAutofit fontScale="90000"/>
          </a:bodyPr>
          <a:lstStyle/>
          <a:p>
            <a:r>
              <a:rPr lang="en-US" altLang="zh-HK" b="1" dirty="0">
                <a:solidFill>
                  <a:srgbClr val="008DC9"/>
                </a:solidFill>
              </a:rPr>
              <a:t>Countries using/going to use CVIC (as far as we know)</a:t>
            </a:r>
            <a:endParaRPr lang="zh-HK" altLang="en-US" b="1" dirty="0">
              <a:solidFill>
                <a:srgbClr val="008DC9"/>
              </a:solidFill>
            </a:endParaRPr>
          </a:p>
        </p:txBody>
      </p:sp>
      <p:sp>
        <p:nvSpPr>
          <p:cNvPr id="4" name="Content Placeholder 2">
            <a:extLst>
              <a:ext uri="{FF2B5EF4-FFF2-40B4-BE49-F238E27FC236}">
                <a16:creationId xmlns:a16="http://schemas.microsoft.com/office/drawing/2014/main" id="{BC110C48-1B76-4884-8FDE-8A0DA283A223}"/>
              </a:ext>
            </a:extLst>
          </p:cNvPr>
          <p:cNvSpPr>
            <a:spLocks noGrp="1"/>
          </p:cNvSpPr>
          <p:nvPr>
            <p:ph idx="1"/>
          </p:nvPr>
        </p:nvSpPr>
        <p:spPr>
          <a:xfrm>
            <a:off x="505097" y="1126156"/>
            <a:ext cx="11564983" cy="5731845"/>
          </a:xfrm>
        </p:spPr>
        <p:txBody>
          <a:bodyPr numCol="4">
            <a:normAutofit/>
          </a:bodyPr>
          <a:lstStyle/>
          <a:p>
            <a:pPr marL="0" indent="0">
              <a:buNone/>
            </a:pPr>
            <a:r>
              <a:rPr lang="en-GB" altLang="zh-HK" sz="2400" b="1" dirty="0"/>
              <a:t>AFRO</a:t>
            </a:r>
          </a:p>
          <a:p>
            <a:r>
              <a:rPr lang="en-GB" altLang="zh-HK" sz="2400" dirty="0"/>
              <a:t>Cameroon</a:t>
            </a:r>
          </a:p>
          <a:p>
            <a:r>
              <a:rPr lang="en-GB" altLang="zh-HK" sz="2400" dirty="0"/>
              <a:t>Eswatini </a:t>
            </a:r>
          </a:p>
          <a:p>
            <a:r>
              <a:rPr lang="en-GB" altLang="zh-HK" sz="2400" dirty="0"/>
              <a:t>Ethiopia</a:t>
            </a:r>
          </a:p>
          <a:p>
            <a:r>
              <a:rPr lang="en-GB" altLang="zh-HK" sz="2400" dirty="0"/>
              <a:t>Ghana</a:t>
            </a:r>
          </a:p>
          <a:p>
            <a:r>
              <a:rPr lang="en-GB" altLang="zh-HK" sz="2400" dirty="0"/>
              <a:t>Mozambique</a:t>
            </a:r>
          </a:p>
          <a:p>
            <a:r>
              <a:rPr lang="en-GB" altLang="zh-HK" sz="2400" dirty="0"/>
              <a:t>Malawi</a:t>
            </a:r>
          </a:p>
          <a:p>
            <a:r>
              <a:rPr lang="en-GB" altLang="zh-HK" sz="2400" dirty="0"/>
              <a:t>Rwanda</a:t>
            </a:r>
          </a:p>
          <a:p>
            <a:r>
              <a:rPr lang="en-GB" altLang="zh-HK" sz="2400" dirty="0"/>
              <a:t>South Sudan</a:t>
            </a:r>
          </a:p>
          <a:p>
            <a:r>
              <a:rPr lang="en-GB" altLang="zh-HK" sz="2400" dirty="0"/>
              <a:t>Togo</a:t>
            </a:r>
          </a:p>
          <a:p>
            <a:r>
              <a:rPr lang="en-GB" altLang="zh-HK" sz="2400" dirty="0"/>
              <a:t>Uganda</a:t>
            </a:r>
          </a:p>
          <a:p>
            <a:r>
              <a:rPr lang="en-GB" altLang="zh-HK" sz="2400" dirty="0"/>
              <a:t>Zambia</a:t>
            </a:r>
          </a:p>
          <a:p>
            <a:pPr marL="0" indent="0">
              <a:buNone/>
            </a:pPr>
            <a:r>
              <a:rPr lang="en-GB" altLang="zh-HK" sz="2400" b="1" dirty="0"/>
              <a:t>EMRO</a:t>
            </a:r>
          </a:p>
          <a:p>
            <a:r>
              <a:rPr lang="en-GB" altLang="zh-HK" sz="2400" dirty="0"/>
              <a:t>Sudan</a:t>
            </a:r>
          </a:p>
          <a:p>
            <a:r>
              <a:rPr lang="en-GB" altLang="zh-HK" sz="2400" dirty="0"/>
              <a:t>Syrian Arab Republic</a:t>
            </a:r>
          </a:p>
          <a:p>
            <a:endParaRPr lang="en-GB" altLang="zh-HK" sz="2400" dirty="0"/>
          </a:p>
          <a:p>
            <a:endParaRPr lang="en-GB" altLang="zh-HK" sz="2400" dirty="0"/>
          </a:p>
          <a:p>
            <a:endParaRPr lang="en-GB" altLang="zh-HK" sz="2400" dirty="0"/>
          </a:p>
          <a:p>
            <a:endParaRPr lang="en-GB" altLang="zh-HK" sz="2400" dirty="0"/>
          </a:p>
          <a:p>
            <a:endParaRPr lang="en-GB" altLang="zh-HK" sz="2400" dirty="0"/>
          </a:p>
          <a:p>
            <a:endParaRPr lang="en-GB" altLang="zh-HK" sz="2400" dirty="0"/>
          </a:p>
          <a:p>
            <a:endParaRPr lang="en-GB" altLang="zh-HK" sz="2400" dirty="0"/>
          </a:p>
          <a:p>
            <a:endParaRPr lang="en-GB" altLang="zh-HK" sz="2400" dirty="0"/>
          </a:p>
          <a:p>
            <a:endParaRPr lang="en-GB" altLang="zh-HK" sz="2400" dirty="0"/>
          </a:p>
          <a:p>
            <a:pPr marL="0" indent="0">
              <a:buNone/>
            </a:pPr>
            <a:r>
              <a:rPr lang="en-GB" altLang="zh-HK" sz="2400" b="1" dirty="0"/>
              <a:t>PAHO</a:t>
            </a:r>
          </a:p>
          <a:p>
            <a:r>
              <a:rPr lang="en-GB" altLang="zh-HK" sz="2400" dirty="0"/>
              <a:t>Belize</a:t>
            </a:r>
          </a:p>
          <a:p>
            <a:r>
              <a:rPr lang="en-GB" altLang="zh-HK" sz="2400" dirty="0"/>
              <a:t>Bolivia</a:t>
            </a:r>
          </a:p>
          <a:p>
            <a:r>
              <a:rPr lang="en-GB" altLang="zh-HK" sz="2400" dirty="0"/>
              <a:t>Costa Rica</a:t>
            </a:r>
            <a:endParaRPr lang="zh-HK" altLang="en-US" sz="2400" dirty="0"/>
          </a:p>
          <a:p>
            <a:r>
              <a:rPr lang="en-GB" altLang="zh-HK" sz="2400" dirty="0"/>
              <a:t>Haiti</a:t>
            </a:r>
          </a:p>
          <a:p>
            <a:r>
              <a:rPr lang="en-GB" altLang="zh-HK" sz="2400" dirty="0"/>
              <a:t>Nicaragua</a:t>
            </a:r>
          </a:p>
          <a:p>
            <a:endParaRPr lang="en-GB" altLang="zh-HK" sz="2400" dirty="0"/>
          </a:p>
          <a:p>
            <a:endParaRPr lang="en-GB" altLang="zh-HK" sz="2400" dirty="0"/>
          </a:p>
          <a:p>
            <a:endParaRPr lang="en-GB" altLang="zh-HK" sz="2400" dirty="0"/>
          </a:p>
          <a:p>
            <a:endParaRPr lang="en-GB" altLang="zh-HK" sz="2400" dirty="0"/>
          </a:p>
          <a:p>
            <a:endParaRPr lang="en-GB" altLang="zh-HK" sz="2400" dirty="0"/>
          </a:p>
          <a:p>
            <a:endParaRPr lang="en-GB" altLang="zh-HK" sz="2400" dirty="0"/>
          </a:p>
          <a:p>
            <a:pPr marL="0" indent="0">
              <a:buNone/>
            </a:pPr>
            <a:r>
              <a:rPr lang="en-GB" altLang="zh-HK" sz="2400" b="1" dirty="0"/>
              <a:t>WPRO</a:t>
            </a:r>
          </a:p>
          <a:p>
            <a:r>
              <a:rPr lang="en-GB" altLang="zh-HK" sz="2400" dirty="0"/>
              <a:t>Cook Islands</a:t>
            </a:r>
          </a:p>
          <a:p>
            <a:r>
              <a:rPr lang="en-GB" altLang="zh-HK" sz="2400" dirty="0"/>
              <a:t>Lao PDR</a:t>
            </a:r>
          </a:p>
          <a:p>
            <a:r>
              <a:rPr lang="en-GB" altLang="zh-HK" sz="2400" dirty="0"/>
              <a:t>Papua New Guinea</a:t>
            </a:r>
          </a:p>
          <a:p>
            <a:r>
              <a:rPr lang="en-GB" altLang="zh-HK" sz="2400" dirty="0"/>
              <a:t>Solomon Islands</a:t>
            </a:r>
          </a:p>
          <a:p>
            <a:r>
              <a:rPr lang="en-GB" altLang="zh-HK" sz="2400" dirty="0"/>
              <a:t>Vietnam</a:t>
            </a:r>
          </a:p>
          <a:p>
            <a:endParaRPr lang="en-GB" altLang="zh-HK" sz="2400" dirty="0"/>
          </a:p>
        </p:txBody>
      </p:sp>
    </p:spTree>
    <p:extLst>
      <p:ext uri="{BB962C8B-B14F-4D97-AF65-F5344CB8AC3E}">
        <p14:creationId xmlns:p14="http://schemas.microsoft.com/office/powerpoint/2010/main" val="169062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Object 35" hidden="1">
            <a:extLst>
              <a:ext uri="{FF2B5EF4-FFF2-40B4-BE49-F238E27FC236}">
                <a16:creationId xmlns:a16="http://schemas.microsoft.com/office/drawing/2014/main" id="{786BEEFA-7534-49FD-953D-35426F6B218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5" imgW="395" imgH="394" progId="TCLayout.ActiveDocument.1">
                  <p:embed/>
                </p:oleObj>
              </mc:Choice>
              <mc:Fallback>
                <p:oleObj name="think-cell Slide" r:id="rId5" imgW="395" imgH="394" progId="TCLayout.ActiveDocument.1">
                  <p:embed/>
                  <p:pic>
                    <p:nvPicPr>
                      <p:cNvPr id="36" name="Object 35" hidden="1">
                        <a:extLst>
                          <a:ext uri="{FF2B5EF4-FFF2-40B4-BE49-F238E27FC236}">
                            <a16:creationId xmlns:a16="http://schemas.microsoft.com/office/drawing/2014/main" id="{786BEEFA-7534-49FD-953D-35426F6B218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7" name="Rectangle 36" hidden="1">
            <a:extLst>
              <a:ext uri="{FF2B5EF4-FFF2-40B4-BE49-F238E27FC236}">
                <a16:creationId xmlns:a16="http://schemas.microsoft.com/office/drawing/2014/main" id="{23B21C26-D041-414E-B023-75E6541BC732}"/>
              </a:ext>
            </a:extLst>
          </p:cNvPr>
          <p:cNvSpPr/>
          <p:nvPr>
            <p:custDataLst>
              <p:tags r:id="rId3"/>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2" name="Title 1">
            <a:extLst>
              <a:ext uri="{FF2B5EF4-FFF2-40B4-BE49-F238E27FC236}">
                <a16:creationId xmlns:a16="http://schemas.microsoft.com/office/drawing/2014/main" id="{511A7346-A374-452D-8560-71CABEA921F9}"/>
              </a:ext>
            </a:extLst>
          </p:cNvPr>
          <p:cNvSpPr>
            <a:spLocks noGrp="1"/>
          </p:cNvSpPr>
          <p:nvPr>
            <p:ph type="title"/>
          </p:nvPr>
        </p:nvSpPr>
        <p:spPr/>
        <p:txBody>
          <a:bodyPr/>
          <a:lstStyle/>
          <a:p>
            <a:r>
              <a:rPr lang="en-US" b="1" dirty="0">
                <a:solidFill>
                  <a:srgbClr val="008DC9"/>
                </a:solidFill>
              </a:rPr>
              <a:t>Why use the CVIC tool?</a:t>
            </a:r>
          </a:p>
        </p:txBody>
      </p:sp>
      <p:grpSp>
        <p:nvGrpSpPr>
          <p:cNvPr id="4" name="Group 3">
            <a:extLst>
              <a:ext uri="{FF2B5EF4-FFF2-40B4-BE49-F238E27FC236}">
                <a16:creationId xmlns:a16="http://schemas.microsoft.com/office/drawing/2014/main" id="{C6C0DA4A-9F8E-4C91-A01B-43B688BAD840}"/>
              </a:ext>
            </a:extLst>
          </p:cNvPr>
          <p:cNvGrpSpPr>
            <a:grpSpLocks noChangeAspect="1"/>
          </p:cNvGrpSpPr>
          <p:nvPr/>
        </p:nvGrpSpPr>
        <p:grpSpPr>
          <a:xfrm>
            <a:off x="1175994" y="2325712"/>
            <a:ext cx="1094686" cy="1095701"/>
            <a:chOff x="5273803" y="2606040"/>
            <a:chExt cx="1644396" cy="1645920"/>
          </a:xfrm>
        </p:grpSpPr>
        <p:sp>
          <p:nvSpPr>
            <p:cNvPr id="5" name="AutoShape 18">
              <a:extLst>
                <a:ext uri="{FF2B5EF4-FFF2-40B4-BE49-F238E27FC236}">
                  <a16:creationId xmlns:a16="http://schemas.microsoft.com/office/drawing/2014/main" id="{04352885-CF59-45C1-8EA8-E01E6B207B97}"/>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 name="Group 5">
              <a:extLst>
                <a:ext uri="{FF2B5EF4-FFF2-40B4-BE49-F238E27FC236}">
                  <a16:creationId xmlns:a16="http://schemas.microsoft.com/office/drawing/2014/main" id="{EF6D35EB-0BBD-4A1D-9844-E5B2CD5777F9}"/>
                </a:ext>
              </a:extLst>
            </p:cNvPr>
            <p:cNvGrpSpPr/>
            <p:nvPr/>
          </p:nvGrpSpPr>
          <p:grpSpPr>
            <a:xfrm>
              <a:off x="5336668" y="2770251"/>
              <a:ext cx="1515999" cy="1311783"/>
              <a:chOff x="5336668" y="2770251"/>
              <a:chExt cx="1515999" cy="1311783"/>
            </a:xfrm>
          </p:grpSpPr>
          <p:sp>
            <p:nvSpPr>
              <p:cNvPr id="7" name="Freeform 20">
                <a:extLst>
                  <a:ext uri="{FF2B5EF4-FFF2-40B4-BE49-F238E27FC236}">
                    <a16:creationId xmlns:a16="http://schemas.microsoft.com/office/drawing/2014/main" id="{C1CEA305-9B23-4A8D-9FF2-8FA9FB97A827}"/>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21">
                <a:extLst>
                  <a:ext uri="{FF2B5EF4-FFF2-40B4-BE49-F238E27FC236}">
                    <a16:creationId xmlns:a16="http://schemas.microsoft.com/office/drawing/2014/main" id="{486D1EF2-A4FF-4C2E-B995-DF78D5655CEC}"/>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bcgIcons_Target">
            <a:extLst>
              <a:ext uri="{FF2B5EF4-FFF2-40B4-BE49-F238E27FC236}">
                <a16:creationId xmlns:a16="http://schemas.microsoft.com/office/drawing/2014/main" id="{28F30397-474E-4B4A-B00D-CF49CEA4762D}"/>
              </a:ext>
            </a:extLst>
          </p:cNvPr>
          <p:cNvGrpSpPr>
            <a:grpSpLocks noChangeAspect="1"/>
          </p:cNvGrpSpPr>
          <p:nvPr/>
        </p:nvGrpSpPr>
        <p:grpSpPr bwMode="auto">
          <a:xfrm>
            <a:off x="3362664" y="2325712"/>
            <a:ext cx="1094686" cy="1095701"/>
            <a:chOff x="1682" y="0"/>
            <a:chExt cx="4316" cy="4320"/>
          </a:xfrm>
        </p:grpSpPr>
        <p:sp>
          <p:nvSpPr>
            <p:cNvPr id="10" name="AutoShape 23">
              <a:extLst>
                <a:ext uri="{FF2B5EF4-FFF2-40B4-BE49-F238E27FC236}">
                  <a16:creationId xmlns:a16="http://schemas.microsoft.com/office/drawing/2014/main" id="{B1255AFF-6F6B-47E4-BCAB-29F276983D5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25">
              <a:extLst>
                <a:ext uri="{FF2B5EF4-FFF2-40B4-BE49-F238E27FC236}">
                  <a16:creationId xmlns:a16="http://schemas.microsoft.com/office/drawing/2014/main" id="{B4DA27A3-1B10-4739-9F12-76A2F59B69A1}"/>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26">
              <a:extLst>
                <a:ext uri="{FF2B5EF4-FFF2-40B4-BE49-F238E27FC236}">
                  <a16:creationId xmlns:a16="http://schemas.microsoft.com/office/drawing/2014/main" id="{1A913879-2E85-4C9B-BED1-02D0C0187E85}"/>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3" name="bcgIcons_Syringe">
            <a:extLst>
              <a:ext uri="{FF2B5EF4-FFF2-40B4-BE49-F238E27FC236}">
                <a16:creationId xmlns:a16="http://schemas.microsoft.com/office/drawing/2014/main" id="{BA23D77B-B5D5-4106-B6CF-93AC38B4AF17}"/>
              </a:ext>
            </a:extLst>
          </p:cNvPr>
          <p:cNvGrpSpPr>
            <a:grpSpLocks noChangeAspect="1"/>
          </p:cNvGrpSpPr>
          <p:nvPr/>
        </p:nvGrpSpPr>
        <p:grpSpPr bwMode="auto">
          <a:xfrm>
            <a:off x="5549334" y="2325711"/>
            <a:ext cx="1094686" cy="1095701"/>
            <a:chOff x="1682" y="0"/>
            <a:chExt cx="4316" cy="4320"/>
          </a:xfrm>
        </p:grpSpPr>
        <p:sp>
          <p:nvSpPr>
            <p:cNvPr id="14" name="AutoShape 18">
              <a:extLst>
                <a:ext uri="{FF2B5EF4-FFF2-40B4-BE49-F238E27FC236}">
                  <a16:creationId xmlns:a16="http://schemas.microsoft.com/office/drawing/2014/main" id="{11BB6725-5D7B-4558-BCAE-08150B07EA7A}"/>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
              <a:extLst>
                <a:ext uri="{FF2B5EF4-FFF2-40B4-BE49-F238E27FC236}">
                  <a16:creationId xmlns:a16="http://schemas.microsoft.com/office/drawing/2014/main" id="{F4573D8C-78C3-43E5-9097-8A4909F09118}"/>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1">
              <a:extLst>
                <a:ext uri="{FF2B5EF4-FFF2-40B4-BE49-F238E27FC236}">
                  <a16:creationId xmlns:a16="http://schemas.microsoft.com/office/drawing/2014/main" id="{D9C94E83-2DF5-485C-915A-BFB020F569D5}"/>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40">
            <a:extLst>
              <a:ext uri="{FF2B5EF4-FFF2-40B4-BE49-F238E27FC236}">
                <a16:creationId xmlns:a16="http://schemas.microsoft.com/office/drawing/2014/main" id="{C4DB81FE-BE2C-4281-8CC0-8491E66938FB}"/>
              </a:ext>
            </a:extLst>
          </p:cNvPr>
          <p:cNvGrpSpPr>
            <a:grpSpLocks noChangeAspect="1"/>
          </p:cNvGrpSpPr>
          <p:nvPr/>
        </p:nvGrpSpPr>
        <p:grpSpPr>
          <a:xfrm>
            <a:off x="7734968" y="2325711"/>
            <a:ext cx="1096759" cy="1095701"/>
            <a:chOff x="6464300" y="2606675"/>
            <a:chExt cx="1646238" cy="1644650"/>
          </a:xfrm>
        </p:grpSpPr>
        <p:sp>
          <p:nvSpPr>
            <p:cNvPr id="42" name="AutoShape 3">
              <a:extLst>
                <a:ext uri="{FF2B5EF4-FFF2-40B4-BE49-F238E27FC236}">
                  <a16:creationId xmlns:a16="http://schemas.microsoft.com/office/drawing/2014/main" id="{682CF37D-3751-4C35-BA7D-B2568AA4A6D6}"/>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43" name="Group 42">
              <a:extLst>
                <a:ext uri="{FF2B5EF4-FFF2-40B4-BE49-F238E27FC236}">
                  <a16:creationId xmlns:a16="http://schemas.microsoft.com/office/drawing/2014/main" id="{3EC28E3A-5D37-4347-B1A8-C91DB6FB63F8}"/>
                </a:ext>
              </a:extLst>
            </p:cNvPr>
            <p:cNvGrpSpPr/>
            <p:nvPr/>
          </p:nvGrpSpPr>
          <p:grpSpPr>
            <a:xfrm>
              <a:off x="6729413" y="2882900"/>
              <a:ext cx="1123838" cy="1123951"/>
              <a:chOff x="6729413" y="2882900"/>
              <a:chExt cx="1123838" cy="1123951"/>
            </a:xfrm>
          </p:grpSpPr>
          <p:sp>
            <p:nvSpPr>
              <p:cNvPr id="44" name="Freeform 10">
                <a:extLst>
                  <a:ext uri="{FF2B5EF4-FFF2-40B4-BE49-F238E27FC236}">
                    <a16:creationId xmlns:a16="http://schemas.microsoft.com/office/drawing/2014/main" id="{8FC76C43-9B62-4F2A-8860-443CCAFBF385}"/>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6">
                <a:extLst>
                  <a:ext uri="{FF2B5EF4-FFF2-40B4-BE49-F238E27FC236}">
                    <a16:creationId xmlns:a16="http://schemas.microsoft.com/office/drawing/2014/main" id="{6926170C-FBB6-4C52-B033-ADECDC267981}"/>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344D"/>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pSp>
        <p:nvGrpSpPr>
          <p:cNvPr id="22" name="bcgIcons_QuestionMark">
            <a:extLst>
              <a:ext uri="{FF2B5EF4-FFF2-40B4-BE49-F238E27FC236}">
                <a16:creationId xmlns:a16="http://schemas.microsoft.com/office/drawing/2014/main" id="{5D999E51-099F-4669-9AD6-D0BAC780BCFB}"/>
              </a:ext>
            </a:extLst>
          </p:cNvPr>
          <p:cNvGrpSpPr>
            <a:grpSpLocks noChangeAspect="1"/>
          </p:cNvGrpSpPr>
          <p:nvPr/>
        </p:nvGrpSpPr>
        <p:grpSpPr bwMode="auto">
          <a:xfrm>
            <a:off x="9922673" y="2325711"/>
            <a:ext cx="1094687" cy="1095701"/>
            <a:chOff x="1682" y="0"/>
            <a:chExt cx="4316" cy="4320"/>
          </a:xfrm>
        </p:grpSpPr>
        <p:sp>
          <p:nvSpPr>
            <p:cNvPr id="23" name="AutoShape 13">
              <a:extLst>
                <a:ext uri="{FF2B5EF4-FFF2-40B4-BE49-F238E27FC236}">
                  <a16:creationId xmlns:a16="http://schemas.microsoft.com/office/drawing/2014/main" id="{9D470FE8-9FC5-4EB7-8CA9-D223A8586B2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5">
              <a:extLst>
                <a:ext uri="{FF2B5EF4-FFF2-40B4-BE49-F238E27FC236}">
                  <a16:creationId xmlns:a16="http://schemas.microsoft.com/office/drawing/2014/main" id="{4CF4143F-1379-4CF5-BAFD-571AA50E78D9}"/>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6">
              <a:extLst>
                <a:ext uri="{FF2B5EF4-FFF2-40B4-BE49-F238E27FC236}">
                  <a16:creationId xmlns:a16="http://schemas.microsoft.com/office/drawing/2014/main" id="{3DA99A82-AA5A-4C94-8602-0A67AD2BCFC1}"/>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cxnSp>
        <p:nvCxnSpPr>
          <p:cNvPr id="27" name="Straight Connector 26">
            <a:extLst>
              <a:ext uri="{FF2B5EF4-FFF2-40B4-BE49-F238E27FC236}">
                <a16:creationId xmlns:a16="http://schemas.microsoft.com/office/drawing/2014/main" id="{E56BF6E8-DF09-4C48-A442-4DB32804EEA1}"/>
              </a:ext>
            </a:extLst>
          </p:cNvPr>
          <p:cNvCxnSpPr>
            <a:cxnSpLocks/>
          </p:cNvCxnSpPr>
          <p:nvPr/>
        </p:nvCxnSpPr>
        <p:spPr>
          <a:xfrm>
            <a:off x="898715" y="3727002"/>
            <a:ext cx="3835915"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567963C-C459-4302-8C1B-751B83A9FE65}"/>
              </a:ext>
            </a:extLst>
          </p:cNvPr>
          <p:cNvCxnSpPr>
            <a:cxnSpLocks/>
          </p:cNvCxnSpPr>
          <p:nvPr/>
        </p:nvCxnSpPr>
        <p:spPr>
          <a:xfrm>
            <a:off x="5112461"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1E9B068-4606-4A0B-92A2-511122A6AF86}"/>
              </a:ext>
            </a:extLst>
          </p:cNvPr>
          <p:cNvCxnSpPr>
            <a:cxnSpLocks/>
          </p:cNvCxnSpPr>
          <p:nvPr/>
        </p:nvCxnSpPr>
        <p:spPr>
          <a:xfrm>
            <a:off x="7299132"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989B423-1928-4C56-8A83-2B5F99203F72}"/>
              </a:ext>
            </a:extLst>
          </p:cNvPr>
          <p:cNvCxnSpPr>
            <a:cxnSpLocks/>
          </p:cNvCxnSpPr>
          <p:nvPr/>
        </p:nvCxnSpPr>
        <p:spPr>
          <a:xfrm>
            <a:off x="9485802" y="3727002"/>
            <a:ext cx="1968431" cy="0"/>
          </a:xfrm>
          <a:prstGeom prst="line">
            <a:avLst/>
          </a:prstGeom>
          <a:ln w="31750" cap="rnd" cmpd="sng" algn="ctr">
            <a:solidFill>
              <a:srgbClr val="6E6F73"/>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85101928-1ECB-4D78-B321-AFF02EEE731F}"/>
              </a:ext>
            </a:extLst>
          </p:cNvPr>
          <p:cNvSpPr/>
          <p:nvPr/>
        </p:nvSpPr>
        <p:spPr>
          <a:xfrm>
            <a:off x="1364491" y="3615090"/>
            <a:ext cx="290436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33" name="Rectangle 32">
            <a:extLst>
              <a:ext uri="{FF2B5EF4-FFF2-40B4-BE49-F238E27FC236}">
                <a16:creationId xmlns:a16="http://schemas.microsoft.com/office/drawing/2014/main" id="{77BA1715-1A1D-4CB2-9E56-8DBA3F19DC29}"/>
              </a:ext>
            </a:extLst>
          </p:cNvPr>
          <p:cNvSpPr/>
          <p:nvPr/>
        </p:nvSpPr>
        <p:spPr>
          <a:xfrm>
            <a:off x="5480810" y="3615090"/>
            <a:ext cx="123173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34" name="Rectangle 33">
            <a:extLst>
              <a:ext uri="{FF2B5EF4-FFF2-40B4-BE49-F238E27FC236}">
                <a16:creationId xmlns:a16="http://schemas.microsoft.com/office/drawing/2014/main" id="{61C6616F-B9F2-4EB1-B966-1A1D28A3BFE9}"/>
              </a:ext>
            </a:extLst>
          </p:cNvPr>
          <p:cNvSpPr/>
          <p:nvPr/>
        </p:nvSpPr>
        <p:spPr>
          <a:xfrm>
            <a:off x="7463629" y="3615090"/>
            <a:ext cx="1639437"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sp>
        <p:nvSpPr>
          <p:cNvPr id="35" name="Rectangle 34">
            <a:extLst>
              <a:ext uri="{FF2B5EF4-FFF2-40B4-BE49-F238E27FC236}">
                <a16:creationId xmlns:a16="http://schemas.microsoft.com/office/drawing/2014/main" id="{1F992B3A-79C3-4D49-A304-2464C73FD085}"/>
              </a:ext>
            </a:extLst>
          </p:cNvPr>
          <p:cNvSpPr/>
          <p:nvPr/>
        </p:nvSpPr>
        <p:spPr>
          <a:xfrm>
            <a:off x="9854150" y="3615090"/>
            <a:ext cx="1231733" cy="223824"/>
          </a:xfrm>
          <a:prstGeom prst="rect">
            <a:avLst/>
          </a:prstGeom>
          <a:solidFill>
            <a:schemeClr val="bg2"/>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689B"/>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dirty="0" err="1">
              <a:solidFill>
                <a:srgbClr val="FFFFFF"/>
              </a:solidFill>
            </a:endParaRPr>
          </a:p>
        </p:txBody>
      </p:sp>
      <p:graphicFrame>
        <p:nvGraphicFramePr>
          <p:cNvPr id="3" name="Table 3">
            <a:extLst>
              <a:ext uri="{FF2B5EF4-FFF2-40B4-BE49-F238E27FC236}">
                <a16:creationId xmlns:a16="http://schemas.microsoft.com/office/drawing/2014/main" id="{DF799F45-6401-40D2-850E-FAD96CA1E17B}"/>
              </a:ext>
            </a:extLst>
          </p:cNvPr>
          <p:cNvGraphicFramePr>
            <a:graphicFrameLocks noGrp="1"/>
          </p:cNvGraphicFramePr>
          <p:nvPr>
            <p:extLst>
              <p:ext uri="{D42A27DB-BD31-4B8C-83A1-F6EECF244321}">
                <p14:modId xmlns:p14="http://schemas.microsoft.com/office/powerpoint/2010/main" val="1007653649"/>
              </p:ext>
            </p:extLst>
          </p:nvPr>
        </p:nvGraphicFramePr>
        <p:xfrm>
          <a:off x="630002" y="1700082"/>
          <a:ext cx="10933350" cy="4572000"/>
        </p:xfrm>
        <a:graphic>
          <a:graphicData uri="http://schemas.openxmlformats.org/drawingml/2006/table">
            <a:tbl>
              <a:tblPr firstRow="1" bandRow="1">
                <a:tableStyleId>{5C22544A-7EE6-4342-B048-85BDC9FD1C3A}</a:tableStyleId>
              </a:tblPr>
              <a:tblGrid>
                <a:gridCol w="2186670">
                  <a:extLst>
                    <a:ext uri="{9D8B030D-6E8A-4147-A177-3AD203B41FA5}">
                      <a16:colId xmlns:a16="http://schemas.microsoft.com/office/drawing/2014/main" val="2528291713"/>
                    </a:ext>
                  </a:extLst>
                </a:gridCol>
                <a:gridCol w="2186670">
                  <a:extLst>
                    <a:ext uri="{9D8B030D-6E8A-4147-A177-3AD203B41FA5}">
                      <a16:colId xmlns:a16="http://schemas.microsoft.com/office/drawing/2014/main" val="510527930"/>
                    </a:ext>
                  </a:extLst>
                </a:gridCol>
                <a:gridCol w="2186670">
                  <a:extLst>
                    <a:ext uri="{9D8B030D-6E8A-4147-A177-3AD203B41FA5}">
                      <a16:colId xmlns:a16="http://schemas.microsoft.com/office/drawing/2014/main" val="2088760570"/>
                    </a:ext>
                  </a:extLst>
                </a:gridCol>
                <a:gridCol w="2186670">
                  <a:extLst>
                    <a:ext uri="{9D8B030D-6E8A-4147-A177-3AD203B41FA5}">
                      <a16:colId xmlns:a16="http://schemas.microsoft.com/office/drawing/2014/main" val="1117984763"/>
                    </a:ext>
                  </a:extLst>
                </a:gridCol>
                <a:gridCol w="2186670">
                  <a:extLst>
                    <a:ext uri="{9D8B030D-6E8A-4147-A177-3AD203B41FA5}">
                      <a16:colId xmlns:a16="http://schemas.microsoft.com/office/drawing/2014/main" val="1326567621"/>
                    </a:ext>
                  </a:extLst>
                </a:gridCol>
              </a:tblGrid>
              <a:tr h="370840">
                <a:tc>
                  <a:txBody>
                    <a:bodyPr/>
                    <a:lstStyle/>
                    <a:p>
                      <a:pPr algn="ctr"/>
                      <a:r>
                        <a:rPr lang="en-US" sz="2800" b="1" dirty="0">
                          <a:solidFill>
                            <a:srgbClr val="00689B"/>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Priorities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Vaccines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Distr./Admin.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Output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470160"/>
                  </a:ext>
                </a:extLst>
              </a:tr>
              <a:tr h="370840">
                <a:tc>
                  <a:txBody>
                    <a:bodyPr/>
                    <a:lstStyle/>
                    <a:p>
                      <a:pPr algn="ctr"/>
                      <a:endParaRPr lang="en-US" sz="2000" dirty="0"/>
                    </a:p>
                    <a:p>
                      <a:pPr algn="ctr"/>
                      <a:endParaRPr lang="en-US" sz="2000" dirty="0"/>
                    </a:p>
                    <a:p>
                      <a:pPr algn="ctr"/>
                      <a:endParaRPr lang="en-US" sz="2000" dirty="0"/>
                    </a:p>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259545"/>
                  </a:ext>
                </a:extLst>
              </a:tr>
              <a:tr h="37084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89B"/>
                          </a:solidFill>
                          <a:effectLst/>
                          <a:uLnTx/>
                          <a:uFillTx/>
                          <a:latin typeface="+mn-lt"/>
                          <a:ea typeface="+mn-ea"/>
                          <a:cs typeface="+mn-cs"/>
                        </a:rPr>
                        <a:t>Convenient &amp; Customized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89B"/>
                          </a:solidFill>
                          <a:effectLst/>
                          <a:uLnTx/>
                          <a:uFillTx/>
                          <a:latin typeface="+mn-lt"/>
                          <a:ea typeface="+mn-ea"/>
                          <a:cs typeface="+mn-cs"/>
                        </a:rPr>
                        <a:t>Changeable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689B"/>
                          </a:solidFill>
                          <a:effectLst/>
                          <a:uLnTx/>
                          <a:uFillTx/>
                          <a:latin typeface="+mn-lt"/>
                          <a:ea typeface="+mn-ea"/>
                          <a:cs typeface="+mn-cs"/>
                        </a:rPr>
                        <a:t>Comprehensive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000" b="1" dirty="0">
                          <a:solidFill>
                            <a:srgbClr val="00689B"/>
                          </a:solidFill>
                        </a:rPr>
                        <a:t>Compatible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75533278"/>
                  </a:ext>
                </a:extLst>
              </a:tr>
              <a:tr h="370840">
                <a:tc gridSpan="2">
                  <a:txBody>
                    <a:bodyPr/>
                    <a:lstStyle/>
                    <a:p>
                      <a:pPr marL="259200" lvl="1" indent="-172800">
                        <a:buClr>
                          <a:srgbClr val="00689B"/>
                        </a:buClr>
                        <a:buSzPct val="100000"/>
                        <a:buFont typeface="Trebuchet MS" panose="020B0603020202020204" pitchFamily="34" charset="0"/>
                        <a:buChar char="•"/>
                      </a:pP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Data payload built-in</a:t>
                      </a:r>
                    </a:p>
                    <a:p>
                      <a:pPr marL="259200" lvl="1" indent="-172800">
                        <a:buClr>
                          <a:srgbClr val="00689B"/>
                        </a:buClr>
                        <a:buSzPct val="100000"/>
                        <a:buFont typeface="Trebuchet MS" panose="020B0603020202020204" pitchFamily="34" charset="0"/>
                        <a:buChar char="•"/>
                      </a:pPr>
                      <a:r>
                        <a:rPr kumimoji="0" lang="en-US" sz="1600" b="0" i="0" u="none" strike="noStrike" kern="1200" cap="none" spc="0" normalizeH="0" baseline="0" noProof="0" dirty="0">
                          <a:ln>
                            <a:noFill/>
                          </a:ln>
                          <a:solidFill>
                            <a:prstClr val="black"/>
                          </a:solidFill>
                          <a:effectLst/>
                          <a:uLnTx/>
                          <a:uFillTx/>
                          <a:latin typeface="+mn-lt"/>
                          <a:ea typeface="+mn-ea"/>
                          <a:cs typeface="+mn-cs"/>
                        </a:rPr>
                        <a:t>Easy </a:t>
                      </a:r>
                      <a:r>
                        <a:rPr kumimoji="0" lang="en-US" sz="1600" b="1" i="0" u="none" strike="noStrike" kern="1200" cap="none" spc="0" normalizeH="0" baseline="0" noProof="0" dirty="0">
                          <a:ln>
                            <a:noFill/>
                          </a:ln>
                          <a:solidFill>
                            <a:prstClr val="black"/>
                          </a:solidFill>
                          <a:effectLst/>
                          <a:uLnTx/>
                          <a:uFillTx/>
                          <a:latin typeface="+mn-lt"/>
                          <a:ea typeface="+mn-ea"/>
                          <a:cs typeface="+mn-cs"/>
                        </a:rPr>
                        <a:t>construction</a:t>
                      </a:r>
                      <a:r>
                        <a:rPr kumimoji="0" lang="en-US" sz="1600" b="0" i="0" u="none" strike="noStrike" kern="1200" cap="none" spc="0" normalizeH="0" baseline="0" noProof="0" dirty="0">
                          <a:ln>
                            <a:noFill/>
                          </a:ln>
                          <a:solidFill>
                            <a:prstClr val="black"/>
                          </a:solidFill>
                          <a:effectLst/>
                          <a:uLnTx/>
                          <a:uFillTx/>
                          <a:latin typeface="+mn-lt"/>
                          <a:ea typeface="+mn-ea"/>
                          <a:cs typeface="+mn-cs"/>
                        </a:rPr>
                        <a:t> and </a:t>
                      </a:r>
                      <a:r>
                        <a:rPr kumimoji="0" lang="en-US" sz="1600" b="1" i="0" u="none" strike="noStrike" kern="1200" cap="none" spc="0" normalizeH="0" baseline="0" noProof="0" dirty="0">
                          <a:ln>
                            <a:noFill/>
                          </a:ln>
                          <a:solidFill>
                            <a:prstClr val="black"/>
                          </a:solidFill>
                          <a:effectLst/>
                          <a:uLnTx/>
                          <a:uFillTx/>
                          <a:latin typeface="+mn-lt"/>
                          <a:ea typeface="+mn-ea"/>
                          <a:cs typeface="+mn-cs"/>
                        </a:rPr>
                        <a:t>adjustment</a:t>
                      </a:r>
                      <a:r>
                        <a:rPr kumimoji="0" lang="en-US" sz="1600" b="0" i="0" u="none" strike="noStrike" kern="1200" cap="none" spc="0" normalizeH="0" baseline="0" noProof="0" dirty="0">
                          <a:ln>
                            <a:noFill/>
                          </a:ln>
                          <a:solidFill>
                            <a:prstClr val="black"/>
                          </a:solidFill>
                          <a:effectLst/>
                          <a:uLnTx/>
                          <a:uFillTx/>
                          <a:latin typeface="+mn-lt"/>
                          <a:ea typeface="+mn-ea"/>
                          <a:cs typeface="+mn-cs"/>
                        </a:rPr>
                        <a:t> of </a:t>
                      </a: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SAGE</a:t>
                      </a:r>
                      <a:r>
                        <a:rPr kumimoji="0" lang="en-US" sz="1600" b="0" i="0" u="none" strike="noStrike" kern="1200" cap="none" spc="0" normalizeH="0" baseline="0" noProof="0" dirty="0">
                          <a:ln>
                            <a:noFill/>
                          </a:ln>
                          <a:solidFill>
                            <a:prstClr val="black"/>
                          </a:solidFill>
                          <a:effectLst/>
                          <a:uLnTx/>
                          <a:uFillTx/>
                          <a:latin typeface="+mn-lt"/>
                          <a:ea typeface="+mn-ea"/>
                          <a:cs typeface="+mn-cs"/>
                        </a:rPr>
                        <a:t> target populations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59200" lvl="1" indent="-172800">
                        <a:buClr>
                          <a:srgbClr val="00689B"/>
                        </a:buClr>
                        <a:buSzPct val="100000"/>
                        <a:buFont typeface="Trebuchet MS" panose="020B0603020202020204" pitchFamily="34" charset="0"/>
                        <a:buChar char="•"/>
                      </a:pPr>
                      <a:r>
                        <a:rPr kumimoji="0" lang="en-US" sz="1600" b="1" i="0" u="none" strike="noStrike" kern="1200" cap="none" spc="0" normalizeH="0" baseline="0" noProof="0" dirty="0">
                          <a:ln>
                            <a:noFill/>
                          </a:ln>
                          <a:solidFill>
                            <a:prstClr val="black"/>
                          </a:solidFill>
                          <a:effectLst/>
                          <a:uLnTx/>
                          <a:uFillTx/>
                          <a:latin typeface="+mn-lt"/>
                          <a:ea typeface="+mn-ea"/>
                          <a:cs typeface="+mn-cs"/>
                        </a:rPr>
                        <a:t>Updateable</a:t>
                      </a:r>
                      <a:r>
                        <a:rPr kumimoji="0" lang="en-US" sz="1600" b="0" i="0" u="none" strike="noStrike" kern="1200" cap="none" spc="0" normalizeH="0" baseline="0" noProof="0" dirty="0">
                          <a:ln>
                            <a:noFill/>
                          </a:ln>
                          <a:solidFill>
                            <a:prstClr val="black"/>
                          </a:solidFill>
                          <a:effectLst/>
                          <a:uLnTx/>
                          <a:uFillTx/>
                          <a:latin typeface="+mn-lt"/>
                          <a:ea typeface="+mn-ea"/>
                          <a:cs typeface="+mn-cs"/>
                        </a:rPr>
                        <a:t> </a:t>
                      </a: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vaccine</a:t>
                      </a:r>
                      <a:r>
                        <a:rPr kumimoji="0" lang="en-US" sz="1600" b="0" i="0" u="none" strike="noStrike" kern="1200" cap="none" spc="0" normalizeH="0" baseline="0" noProof="0" dirty="0">
                          <a:ln>
                            <a:noFill/>
                          </a:ln>
                          <a:solidFill>
                            <a:prstClr val="black"/>
                          </a:solidFill>
                          <a:effectLst/>
                          <a:uLnTx/>
                          <a:uFillTx/>
                          <a:latin typeface="+mn-lt"/>
                          <a:ea typeface="+mn-ea"/>
                          <a:cs typeface="+mn-cs"/>
                        </a:rPr>
                        <a:t> specifications and unit prices</a:t>
                      </a:r>
                    </a:p>
                    <a:p>
                      <a:pPr marL="259200" lvl="1" indent="-172800">
                        <a:buClr>
                          <a:srgbClr val="00689B"/>
                        </a:buClr>
                        <a:buSzPct val="100000"/>
                        <a:buFont typeface="Trebuchet MS" panose="020B0603020202020204" pitchFamily="34" charset="0"/>
                        <a:buChar char="•"/>
                      </a:pPr>
                      <a:r>
                        <a:rPr kumimoji="0" lang="en-US" sz="1600" strike="noStrike" cap="none" normalizeH="0" baseline="0" noProof="0" dirty="0">
                          <a:ln>
                            <a:noFill/>
                          </a:ln>
                          <a:solidFill>
                            <a:prstClr val="black"/>
                          </a:solidFill>
                          <a:effectLst/>
                          <a:uLnTx/>
                          <a:uFillTx/>
                          <a:latin typeface="+mn-lt"/>
                          <a:ea typeface="+mn-ea"/>
                          <a:cs typeface="+mn-cs"/>
                        </a:rPr>
                        <a:t>Explore </a:t>
                      </a: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different</a:t>
                      </a:r>
                      <a:r>
                        <a:rPr kumimoji="0" lang="en-US" sz="1600" strike="noStrike" cap="none" normalizeH="0" baseline="0" noProof="0" dirty="0">
                          <a:ln>
                            <a:noFill/>
                          </a:ln>
                          <a:solidFill>
                            <a:prstClr val="black"/>
                          </a:solidFill>
                          <a:effectLst/>
                          <a:uLnTx/>
                          <a:uFillTx/>
                          <a:latin typeface="+mn-lt"/>
                          <a:ea typeface="+mn-ea"/>
                          <a:cs typeface="+mn-cs"/>
                        </a:rPr>
                        <a:t> vaccine types and </a:t>
                      </a:r>
                      <a:r>
                        <a:rPr kumimoji="0" lang="en-US" sz="1600" b="1" strike="noStrike" cap="none" normalizeH="0" baseline="0" noProof="0" dirty="0">
                          <a:ln>
                            <a:noFill/>
                          </a:ln>
                          <a:solidFill>
                            <a:prstClr val="black"/>
                          </a:solidFill>
                          <a:effectLst/>
                          <a:uLnTx/>
                          <a:uFillTx/>
                          <a:latin typeface="+mn-lt"/>
                          <a:ea typeface="+mn-ea"/>
                          <a:cs typeface="+mn-cs"/>
                        </a:rPr>
                        <a:t>scenarios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59200" lvl="1" indent="-172800">
                        <a:buClr>
                          <a:srgbClr val="00689B"/>
                        </a:buClr>
                        <a:buSzPct val="100000"/>
                        <a:buFont typeface="Trebuchet MS" panose="020B0603020202020204" pitchFamily="34" charset="0"/>
                        <a:buChar char="•"/>
                      </a:pP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Every</a:t>
                      </a:r>
                      <a:r>
                        <a:rPr kumimoji="0" lang="en-US" sz="1600" b="0" i="0" u="none" strike="noStrike" kern="1200" cap="none" spc="0" normalizeH="0" baseline="0" noProof="0" dirty="0">
                          <a:ln>
                            <a:noFill/>
                          </a:ln>
                          <a:solidFill>
                            <a:prstClr val="black"/>
                          </a:solidFill>
                          <a:effectLst/>
                          <a:uLnTx/>
                          <a:uFillTx/>
                          <a:latin typeface="+mn-lt"/>
                          <a:ea typeface="+mn-ea"/>
                          <a:cs typeface="+mn-cs"/>
                        </a:rPr>
                        <a:t> country is </a:t>
                      </a:r>
                      <a:r>
                        <a:rPr kumimoji="0" lang="en-US" sz="1600" b="1" i="0" u="none" strike="noStrike" kern="1200" cap="none" spc="0" normalizeH="0" baseline="0" noProof="0" dirty="0">
                          <a:ln>
                            <a:noFill/>
                          </a:ln>
                          <a:solidFill>
                            <a:prstClr val="black"/>
                          </a:solidFill>
                          <a:effectLst/>
                          <a:uLnTx/>
                          <a:uFillTx/>
                          <a:latin typeface="+mn-lt"/>
                          <a:ea typeface="+mn-ea"/>
                          <a:cs typeface="+mn-cs"/>
                        </a:rPr>
                        <a:t>different, </a:t>
                      </a:r>
                      <a:r>
                        <a:rPr kumimoji="0" lang="en-US" sz="1600" b="0" i="0" u="none" strike="noStrike" kern="1200" cap="none" spc="0" normalizeH="0" baseline="0" noProof="0" dirty="0">
                          <a:ln>
                            <a:noFill/>
                          </a:ln>
                          <a:solidFill>
                            <a:prstClr val="black"/>
                          </a:solidFill>
                          <a:effectLst/>
                          <a:uLnTx/>
                          <a:uFillTx/>
                          <a:latin typeface="+mn-lt"/>
                          <a:ea typeface="+mn-ea"/>
                          <a:cs typeface="+mn-cs"/>
                        </a:rPr>
                        <a:t>important to </a:t>
                      </a:r>
                      <a:r>
                        <a:rPr kumimoji="0" lang="en-US" sz="1600" b="1" i="0" u="none" strike="noStrike" kern="1200" cap="none" spc="0" normalizeH="0" baseline="0" noProof="0" dirty="0">
                          <a:ln>
                            <a:noFill/>
                          </a:ln>
                          <a:solidFill>
                            <a:prstClr val="black"/>
                          </a:solidFill>
                          <a:effectLst/>
                          <a:uLnTx/>
                          <a:uFillTx/>
                          <a:latin typeface="+mn-lt"/>
                          <a:ea typeface="+mn-ea"/>
                          <a:cs typeface="+mn-cs"/>
                        </a:rPr>
                        <a:t>comprehensively</a:t>
                      </a:r>
                      <a:r>
                        <a:rPr kumimoji="0" lang="en-US" sz="1600" b="0" i="0" u="none" strike="noStrike" kern="1200" cap="none" spc="0" normalizeH="0" baseline="0" noProof="0" dirty="0">
                          <a:ln>
                            <a:noFill/>
                          </a:ln>
                          <a:solidFill>
                            <a:prstClr val="black"/>
                          </a:solidFill>
                          <a:effectLst/>
                          <a:uLnTx/>
                          <a:uFillTx/>
                          <a:latin typeface="+mn-lt"/>
                          <a:ea typeface="+mn-ea"/>
                          <a:cs typeface="+mn-cs"/>
                        </a:rPr>
                        <a:t> consider all the cost drivers;</a:t>
                      </a:r>
                    </a:p>
                    <a:p>
                      <a:pPr marL="259200" lvl="1" indent="-172800">
                        <a:buClr>
                          <a:srgbClr val="00689B"/>
                        </a:buClr>
                        <a:buSzPct val="100000"/>
                        <a:buFont typeface="Trebuchet MS" panose="020B0603020202020204" pitchFamily="34" charset="0"/>
                        <a:buChar char="•"/>
                      </a:pPr>
                      <a:r>
                        <a:rPr kumimoji="0" lang="en-US" sz="1600" strike="noStrike" cap="none" normalizeH="0" baseline="0" noProof="0" dirty="0">
                          <a:ln>
                            <a:noFill/>
                          </a:ln>
                          <a:solidFill>
                            <a:prstClr val="black"/>
                          </a:solidFill>
                          <a:effectLst/>
                          <a:uLnTx/>
                          <a:uFillTx/>
                          <a:latin typeface="Calibri" panose="020F0502020204030204" pitchFamily="34" charset="0"/>
                          <a:ea typeface="+mn-ea"/>
                          <a:cs typeface="+mn-cs"/>
                        </a:rPr>
                        <a:t>Cost</a:t>
                      </a:r>
                      <a:r>
                        <a:rPr kumimoji="0" lang="en-US" sz="1600" b="0" i="0" u="none" strike="noStrike" kern="1200" cap="none" spc="0" normalizeH="0" baseline="0" noProof="0" dirty="0">
                          <a:ln>
                            <a:noFill/>
                          </a:ln>
                          <a:solidFill>
                            <a:prstClr val="black"/>
                          </a:solidFill>
                          <a:effectLst/>
                          <a:uLnTx/>
                          <a:uFillTx/>
                          <a:latin typeface="+mn-lt"/>
                          <a:ea typeface="+mn-ea"/>
                          <a:cs typeface="+mn-cs"/>
                        </a:rPr>
                        <a:t> different scenarios – </a:t>
                      </a:r>
                      <a:r>
                        <a:rPr kumimoji="0" lang="en-US" sz="1600" b="1" i="0" u="none" strike="noStrike" kern="1200" cap="none" spc="0" normalizeH="0" baseline="0" noProof="0" dirty="0">
                          <a:ln>
                            <a:noFill/>
                          </a:ln>
                          <a:solidFill>
                            <a:prstClr val="black"/>
                          </a:solidFill>
                          <a:effectLst/>
                          <a:uLnTx/>
                          <a:uFillTx/>
                          <a:latin typeface="+mn-lt"/>
                          <a:ea typeface="+mn-ea"/>
                          <a:cs typeface="+mn-cs"/>
                        </a:rPr>
                        <a:t>optimize!!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600" b="0" i="0" u="none" kern="1200" spc="0" dirty="0">
                          <a:solidFill>
                            <a:srgbClr val="000000"/>
                          </a:solidFill>
                          <a:latin typeface="Calibri" panose="020F0502020204030204" pitchFamily="34" charset="0"/>
                        </a:rPr>
                        <a:t>Made with </a:t>
                      </a:r>
                      <a:r>
                        <a:rPr lang="en-US" sz="1600" b="1" i="0" u="none" kern="1200" spc="0" dirty="0">
                          <a:solidFill>
                            <a:srgbClr val="000000"/>
                          </a:solidFill>
                          <a:latin typeface="Calibri" panose="020F0502020204030204" pitchFamily="34" charset="0"/>
                        </a:rPr>
                        <a:t>partnerships</a:t>
                      </a:r>
                      <a:r>
                        <a:rPr lang="en-US" sz="1600" b="0" i="0" u="none" kern="1200" spc="0" dirty="0">
                          <a:solidFill>
                            <a:srgbClr val="000000"/>
                          </a:solidFill>
                          <a:latin typeface="Calibri" panose="020F0502020204030204" pitchFamily="34" charset="0"/>
                        </a:rPr>
                        <a:t> in mind – linkage with Partners Platform Pillar 10</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6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600" b="0" i="0" u="none" kern="1200" spc="0" dirty="0">
                          <a:solidFill>
                            <a:srgbClr val="000000"/>
                          </a:solidFill>
                          <a:latin typeface="Calibri" panose="020F0502020204030204" pitchFamily="34" charset="0"/>
                        </a:rPr>
                        <a:t>Resource mapping over 2021-2023.</a:t>
                      </a:r>
                    </a:p>
                    <a:p>
                      <a:pPr algn="ctr"/>
                      <a:endParaRPr lang="en-US"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34942640"/>
                  </a:ext>
                </a:extLst>
              </a:tr>
            </a:tbl>
          </a:graphicData>
        </a:graphic>
      </p:graphicFrame>
      <p:pic>
        <p:nvPicPr>
          <p:cNvPr id="39" name="Imagen 6">
            <a:extLst>
              <a:ext uri="{FF2B5EF4-FFF2-40B4-BE49-F238E27FC236}">
                <a16:creationId xmlns:a16="http://schemas.microsoft.com/office/drawing/2014/main" id="{7C4A3322-4B41-4C7A-B1DF-77A6333D294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Tree>
    <p:extLst>
      <p:ext uri="{BB962C8B-B14F-4D97-AF65-F5344CB8AC3E}">
        <p14:creationId xmlns:p14="http://schemas.microsoft.com/office/powerpoint/2010/main" val="17524641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892D2C7-CD38-47A6-A882-9254C352AAD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9" name="think-cell Slide" r:id="rId6" imgW="395" imgH="394" progId="TCLayout.ActiveDocument.1">
                  <p:embed/>
                </p:oleObj>
              </mc:Choice>
              <mc:Fallback>
                <p:oleObj name="think-cell Slide" r:id="rId6" imgW="395" imgH="394" progId="TCLayout.ActiveDocument.1">
                  <p:embed/>
                  <p:pic>
                    <p:nvPicPr>
                      <p:cNvPr id="5" name="Object 4" hidden="1">
                        <a:extLst>
                          <a:ext uri="{FF2B5EF4-FFF2-40B4-BE49-F238E27FC236}">
                            <a16:creationId xmlns:a16="http://schemas.microsoft.com/office/drawing/2014/main" id="{8892D2C7-CD38-47A6-A882-9254C352AAD0}"/>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87D80EA-CD14-486E-AA24-2AC687388993}"/>
              </a:ext>
            </a:extLst>
          </p:cNvPr>
          <p:cNvSpPr/>
          <p:nvPr>
            <p:custDataLst>
              <p:tags r:id="rId3"/>
            </p:custDataLst>
          </p:nvPr>
        </p:nvSpPr>
        <p:spPr>
          <a:xfrm>
            <a:off x="0" y="0"/>
            <a:ext cx="158750" cy="158750"/>
          </a:xfrm>
          <a:prstGeom prst="rect">
            <a:avLst/>
          </a:prstGeom>
          <a:solidFill>
            <a:srgbClr val="00689B"/>
          </a:solidFill>
          <a:ln w="9525" cap="rnd" cmpd="sng" algn="ctr">
            <a:solidFill>
              <a:srgbClr val="00689B"/>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3400" dirty="0" err="1">
              <a:solidFill>
                <a:srgbClr val="FFFFFF"/>
              </a:solidFill>
              <a:latin typeface="Calibri" panose="020F0502020204030204" pitchFamily="34" charset="0"/>
              <a:ea typeface="+mj-ea"/>
              <a:cs typeface="+mj-cs"/>
              <a:sym typeface="Calibri" panose="020F0502020204030204" pitchFamily="34" charset="0"/>
            </a:endParaRPr>
          </a:p>
        </p:txBody>
      </p:sp>
      <p:sp>
        <p:nvSpPr>
          <p:cNvPr id="4" name="Title 3">
            <a:extLst>
              <a:ext uri="{FF2B5EF4-FFF2-40B4-BE49-F238E27FC236}">
                <a16:creationId xmlns:a16="http://schemas.microsoft.com/office/drawing/2014/main" id="{96F8D54B-96F7-43A7-93AA-AF2794DF0B34}"/>
              </a:ext>
            </a:extLst>
          </p:cNvPr>
          <p:cNvSpPr>
            <a:spLocks noGrp="1"/>
          </p:cNvSpPr>
          <p:nvPr>
            <p:ph type="title"/>
          </p:nvPr>
        </p:nvSpPr>
        <p:spPr/>
        <p:txBody>
          <a:bodyPr/>
          <a:lstStyle/>
          <a:p>
            <a:r>
              <a:rPr lang="en-US" b="1" dirty="0">
                <a:solidFill>
                  <a:srgbClr val="008DC9"/>
                </a:solidFill>
              </a:rPr>
              <a:t>What data is required to fill in the CVIC?</a:t>
            </a:r>
          </a:p>
        </p:txBody>
      </p:sp>
      <p:grpSp>
        <p:nvGrpSpPr>
          <p:cNvPr id="6" name="Group 5">
            <a:extLst>
              <a:ext uri="{FF2B5EF4-FFF2-40B4-BE49-F238E27FC236}">
                <a16:creationId xmlns:a16="http://schemas.microsoft.com/office/drawing/2014/main" id="{12363BE9-0A93-4DE2-A61C-70AE590E0789}"/>
              </a:ext>
            </a:extLst>
          </p:cNvPr>
          <p:cNvGrpSpPr>
            <a:grpSpLocks noChangeAspect="1"/>
          </p:cNvGrpSpPr>
          <p:nvPr/>
        </p:nvGrpSpPr>
        <p:grpSpPr>
          <a:xfrm>
            <a:off x="1162721" y="2068317"/>
            <a:ext cx="1094686" cy="1095701"/>
            <a:chOff x="5273803" y="2606040"/>
            <a:chExt cx="1644396" cy="1645920"/>
          </a:xfrm>
        </p:grpSpPr>
        <p:sp>
          <p:nvSpPr>
            <p:cNvPr id="7" name="AutoShape 18">
              <a:extLst>
                <a:ext uri="{FF2B5EF4-FFF2-40B4-BE49-F238E27FC236}">
                  <a16:creationId xmlns:a16="http://schemas.microsoft.com/office/drawing/2014/main" id="{C90D102A-28D1-42DE-A859-E3E66576BC7C}"/>
                </a:ext>
              </a:extLst>
            </p:cNvPr>
            <p:cNvSpPr>
              <a:spLocks noChangeAspect="1" noChangeArrowheads="1" noTextEdit="1"/>
            </p:cNvSpPr>
            <p:nvPr/>
          </p:nvSpPr>
          <p:spPr bwMode="auto">
            <a:xfrm>
              <a:off x="5273803" y="2606040"/>
              <a:ext cx="1644396"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8" name="Group 7">
              <a:extLst>
                <a:ext uri="{FF2B5EF4-FFF2-40B4-BE49-F238E27FC236}">
                  <a16:creationId xmlns:a16="http://schemas.microsoft.com/office/drawing/2014/main" id="{584EB5EC-A657-497B-8736-01D56F6AABC7}"/>
                </a:ext>
              </a:extLst>
            </p:cNvPr>
            <p:cNvGrpSpPr/>
            <p:nvPr/>
          </p:nvGrpSpPr>
          <p:grpSpPr>
            <a:xfrm>
              <a:off x="5336668" y="2770251"/>
              <a:ext cx="1515999" cy="1311783"/>
              <a:chOff x="5336668" y="2770251"/>
              <a:chExt cx="1515999" cy="1311783"/>
            </a:xfrm>
          </p:grpSpPr>
          <p:sp>
            <p:nvSpPr>
              <p:cNvPr id="9" name="Freeform 20">
                <a:extLst>
                  <a:ext uri="{FF2B5EF4-FFF2-40B4-BE49-F238E27FC236}">
                    <a16:creationId xmlns:a16="http://schemas.microsoft.com/office/drawing/2014/main" id="{69056327-F0AB-41D7-BFF2-E69BE0B445F4}"/>
                  </a:ext>
                </a:extLst>
              </p:cNvPr>
              <p:cNvSpPr>
                <a:spLocks noEditPoints="1"/>
              </p:cNvSpPr>
              <p:nvPr/>
            </p:nvSpPr>
            <p:spPr bwMode="auto">
              <a:xfrm>
                <a:off x="5336668" y="2770251"/>
                <a:ext cx="1515999" cy="1311783"/>
              </a:xfrm>
              <a:custGeom>
                <a:avLst/>
                <a:gdLst>
                  <a:gd name="T0" fmla="*/ 227 w 2124"/>
                  <a:gd name="T1" fmla="*/ 496 h 1836"/>
                  <a:gd name="T2" fmla="*/ 528 w 2124"/>
                  <a:gd name="T3" fmla="*/ 467 h 1836"/>
                  <a:gd name="T4" fmla="*/ 996 w 2124"/>
                  <a:gd name="T5" fmla="*/ 467 h 1836"/>
                  <a:gd name="T6" fmla="*/ 695 w 2124"/>
                  <a:gd name="T7" fmla="*/ 496 h 1836"/>
                  <a:gd name="T8" fmla="*/ 994 w 2124"/>
                  <a:gd name="T9" fmla="*/ 498 h 1836"/>
                  <a:gd name="T10" fmla="*/ 1130 w 2124"/>
                  <a:gd name="T11" fmla="*/ 467 h 1836"/>
                  <a:gd name="T12" fmla="*/ 1431 w 2124"/>
                  <a:gd name="T13" fmla="*/ 496 h 1836"/>
                  <a:gd name="T14" fmla="*/ 1933 w 2124"/>
                  <a:gd name="T15" fmla="*/ 467 h 1836"/>
                  <a:gd name="T16" fmla="*/ 1631 w 2124"/>
                  <a:gd name="T17" fmla="*/ 496 h 1836"/>
                  <a:gd name="T18" fmla="*/ 1930 w 2124"/>
                  <a:gd name="T19" fmla="*/ 498 h 1836"/>
                  <a:gd name="T20" fmla="*/ 427 w 2124"/>
                  <a:gd name="T21" fmla="*/ 273 h 1836"/>
                  <a:gd name="T22" fmla="*/ 729 w 2124"/>
                  <a:gd name="T23" fmla="*/ 301 h 1836"/>
                  <a:gd name="T24" fmla="*/ 1230 w 2124"/>
                  <a:gd name="T25" fmla="*/ 273 h 1836"/>
                  <a:gd name="T26" fmla="*/ 929 w 2124"/>
                  <a:gd name="T27" fmla="*/ 301 h 1836"/>
                  <a:gd name="T28" fmla="*/ 1228 w 2124"/>
                  <a:gd name="T29" fmla="*/ 304 h 1836"/>
                  <a:gd name="T30" fmla="*/ 1364 w 2124"/>
                  <a:gd name="T31" fmla="*/ 273 h 1836"/>
                  <a:gd name="T32" fmla="*/ 1665 w 2124"/>
                  <a:gd name="T33" fmla="*/ 301 h 1836"/>
                  <a:gd name="T34" fmla="*/ 996 w 2124"/>
                  <a:gd name="T35" fmla="*/ 78 h 1836"/>
                  <a:gd name="T36" fmla="*/ 695 w 2124"/>
                  <a:gd name="T37" fmla="*/ 107 h 1836"/>
                  <a:gd name="T38" fmla="*/ 994 w 2124"/>
                  <a:gd name="T39" fmla="*/ 109 h 1836"/>
                  <a:gd name="T40" fmla="*/ 1130 w 2124"/>
                  <a:gd name="T41" fmla="*/ 78 h 1836"/>
                  <a:gd name="T42" fmla="*/ 1431 w 2124"/>
                  <a:gd name="T43" fmla="*/ 107 h 1836"/>
                  <a:gd name="T44" fmla="*/ 1893 w 2124"/>
                  <a:gd name="T45" fmla="*/ 584 h 1836"/>
                  <a:gd name="T46" fmla="*/ 1893 w 2124"/>
                  <a:gd name="T47" fmla="*/ 628 h 1836"/>
                  <a:gd name="T48" fmla="*/ 2060 w 2124"/>
                  <a:gd name="T49" fmla="*/ 662 h 1836"/>
                  <a:gd name="T50" fmla="*/ 69 w 2124"/>
                  <a:gd name="T51" fmla="*/ 693 h 1836"/>
                  <a:gd name="T52" fmla="*/ 377 w 2124"/>
                  <a:gd name="T53" fmla="*/ 638 h 1836"/>
                  <a:gd name="T54" fmla="*/ 1533 w 2124"/>
                  <a:gd name="T55" fmla="*/ 1602 h 1836"/>
                  <a:gd name="T56" fmla="*/ 1155 w 2124"/>
                  <a:gd name="T57" fmla="*/ 1543 h 1836"/>
                  <a:gd name="T58" fmla="*/ 2102 w 2124"/>
                  <a:gd name="T59" fmla="*/ 1836 h 1836"/>
                  <a:gd name="T60" fmla="*/ 1191 w 2124"/>
                  <a:gd name="T61" fmla="*/ 1811 h 1836"/>
                  <a:gd name="T62" fmla="*/ 787 w 2124"/>
                  <a:gd name="T63" fmla="*/ 1449 h 1836"/>
                  <a:gd name="T64" fmla="*/ 404 w 2124"/>
                  <a:gd name="T65" fmla="*/ 1449 h 1836"/>
                  <a:gd name="T66" fmla="*/ 0 w 2124"/>
                  <a:gd name="T67" fmla="*/ 1814 h 1836"/>
                  <a:gd name="T68" fmla="*/ 1191 w 2124"/>
                  <a:gd name="T69" fmla="*/ 1811 h 1836"/>
                  <a:gd name="T70" fmla="*/ 896 w 2124"/>
                  <a:gd name="T71" fmla="*/ 662 h 1836"/>
                  <a:gd name="T72" fmla="*/ 1197 w 2124"/>
                  <a:gd name="T73" fmla="*/ 690 h 1836"/>
                  <a:gd name="T74" fmla="*/ 1356 w 2124"/>
                  <a:gd name="T75" fmla="*/ 1362 h 1836"/>
                  <a:gd name="T76" fmla="*/ 1407 w 2124"/>
                  <a:gd name="T77" fmla="*/ 1450 h 1836"/>
                  <a:gd name="T78" fmla="*/ 1649 w 2124"/>
                  <a:gd name="T79" fmla="*/ 1450 h 1836"/>
                  <a:gd name="T80" fmla="*/ 1701 w 2124"/>
                  <a:gd name="T81" fmla="*/ 1362 h 1836"/>
                  <a:gd name="T82" fmla="*/ 1796 w 2124"/>
                  <a:gd name="T83" fmla="*/ 1101 h 1836"/>
                  <a:gd name="T84" fmla="*/ 1528 w 2124"/>
                  <a:gd name="T85" fmla="*/ 1401 h 1836"/>
                  <a:gd name="T86" fmla="*/ 1261 w 2124"/>
                  <a:gd name="T87" fmla="*/ 1101 h 1836"/>
                  <a:gd name="T88" fmla="*/ 322 w 2124"/>
                  <a:gd name="T89" fmla="*/ 1157 h 1836"/>
                  <a:gd name="T90" fmla="*/ 440 w 2124"/>
                  <a:gd name="T91" fmla="*/ 1423 h 1836"/>
                  <a:gd name="T92" fmla="*/ 717 w 2124"/>
                  <a:gd name="T93" fmla="*/ 1399 h 1836"/>
                  <a:gd name="T94" fmla="*/ 761 w 2124"/>
                  <a:gd name="T95" fmla="*/ 1367 h 1836"/>
                  <a:gd name="T96" fmla="*/ 916 w 2124"/>
                  <a:gd name="T97" fmla="*/ 1076 h 1836"/>
                  <a:gd name="T98" fmla="*/ 738 w 2124"/>
                  <a:gd name="T99" fmla="*/ 1329 h 1836"/>
                  <a:gd name="T100" fmla="*/ 350 w 2124"/>
                  <a:gd name="T101" fmla="*/ 1122 h 1836"/>
                  <a:gd name="T102" fmla="*/ 322 w 2124"/>
                  <a:gd name="T103" fmla="*/ 1157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124" h="1836">
                    <a:moveTo>
                      <a:pt x="512" y="503"/>
                    </a:moveTo>
                    <a:cubicBezTo>
                      <a:pt x="505" y="503"/>
                      <a:pt x="499" y="501"/>
                      <a:pt x="495" y="496"/>
                    </a:cubicBezTo>
                    <a:cubicBezTo>
                      <a:pt x="461" y="456"/>
                      <a:pt x="413" y="433"/>
                      <a:pt x="361" y="433"/>
                    </a:cubicBezTo>
                    <a:cubicBezTo>
                      <a:pt x="309" y="433"/>
                      <a:pt x="260" y="456"/>
                      <a:pt x="227" y="496"/>
                    </a:cubicBezTo>
                    <a:cubicBezTo>
                      <a:pt x="219" y="505"/>
                      <a:pt x="205" y="506"/>
                      <a:pt x="196" y="498"/>
                    </a:cubicBezTo>
                    <a:cubicBezTo>
                      <a:pt x="187" y="491"/>
                      <a:pt x="186" y="477"/>
                      <a:pt x="193" y="467"/>
                    </a:cubicBezTo>
                    <a:cubicBezTo>
                      <a:pt x="235" y="418"/>
                      <a:pt x="296" y="389"/>
                      <a:pt x="361" y="389"/>
                    </a:cubicBezTo>
                    <a:cubicBezTo>
                      <a:pt x="426" y="389"/>
                      <a:pt x="487" y="418"/>
                      <a:pt x="528" y="467"/>
                    </a:cubicBezTo>
                    <a:cubicBezTo>
                      <a:pt x="536" y="477"/>
                      <a:pt x="535" y="491"/>
                      <a:pt x="526" y="498"/>
                    </a:cubicBezTo>
                    <a:cubicBezTo>
                      <a:pt x="522" y="502"/>
                      <a:pt x="516" y="503"/>
                      <a:pt x="512" y="503"/>
                    </a:cubicBezTo>
                    <a:close/>
                    <a:moveTo>
                      <a:pt x="994" y="498"/>
                    </a:moveTo>
                    <a:cubicBezTo>
                      <a:pt x="1003" y="491"/>
                      <a:pt x="1004" y="477"/>
                      <a:pt x="996" y="467"/>
                    </a:cubicBezTo>
                    <a:cubicBezTo>
                      <a:pt x="955" y="418"/>
                      <a:pt x="894" y="389"/>
                      <a:pt x="829" y="389"/>
                    </a:cubicBezTo>
                    <a:cubicBezTo>
                      <a:pt x="764" y="389"/>
                      <a:pt x="703" y="418"/>
                      <a:pt x="661" y="467"/>
                    </a:cubicBezTo>
                    <a:cubicBezTo>
                      <a:pt x="654" y="477"/>
                      <a:pt x="655" y="491"/>
                      <a:pt x="664" y="498"/>
                    </a:cubicBezTo>
                    <a:cubicBezTo>
                      <a:pt x="673" y="506"/>
                      <a:pt x="687" y="505"/>
                      <a:pt x="695" y="496"/>
                    </a:cubicBezTo>
                    <a:cubicBezTo>
                      <a:pt x="728" y="456"/>
                      <a:pt x="777" y="433"/>
                      <a:pt x="829" y="433"/>
                    </a:cubicBezTo>
                    <a:cubicBezTo>
                      <a:pt x="881" y="433"/>
                      <a:pt x="929" y="456"/>
                      <a:pt x="963" y="496"/>
                    </a:cubicBezTo>
                    <a:cubicBezTo>
                      <a:pt x="967" y="501"/>
                      <a:pt x="973" y="503"/>
                      <a:pt x="980" y="503"/>
                    </a:cubicBezTo>
                    <a:cubicBezTo>
                      <a:pt x="985" y="503"/>
                      <a:pt x="990" y="502"/>
                      <a:pt x="994" y="498"/>
                    </a:cubicBezTo>
                    <a:close/>
                    <a:moveTo>
                      <a:pt x="1462" y="498"/>
                    </a:moveTo>
                    <a:cubicBezTo>
                      <a:pt x="1471" y="491"/>
                      <a:pt x="1472" y="477"/>
                      <a:pt x="1465" y="467"/>
                    </a:cubicBezTo>
                    <a:cubicBezTo>
                      <a:pt x="1423" y="418"/>
                      <a:pt x="1362" y="389"/>
                      <a:pt x="1297" y="389"/>
                    </a:cubicBezTo>
                    <a:cubicBezTo>
                      <a:pt x="1232" y="389"/>
                      <a:pt x="1171" y="418"/>
                      <a:pt x="1130" y="467"/>
                    </a:cubicBezTo>
                    <a:cubicBezTo>
                      <a:pt x="1122" y="477"/>
                      <a:pt x="1123" y="491"/>
                      <a:pt x="1132" y="498"/>
                    </a:cubicBezTo>
                    <a:cubicBezTo>
                      <a:pt x="1142" y="506"/>
                      <a:pt x="1155" y="505"/>
                      <a:pt x="1163" y="496"/>
                    </a:cubicBezTo>
                    <a:cubicBezTo>
                      <a:pt x="1197" y="456"/>
                      <a:pt x="1245" y="433"/>
                      <a:pt x="1297" y="433"/>
                    </a:cubicBezTo>
                    <a:cubicBezTo>
                      <a:pt x="1349" y="433"/>
                      <a:pt x="1398" y="456"/>
                      <a:pt x="1431" y="496"/>
                    </a:cubicBezTo>
                    <a:cubicBezTo>
                      <a:pt x="1435" y="501"/>
                      <a:pt x="1441" y="503"/>
                      <a:pt x="1448" y="503"/>
                    </a:cubicBezTo>
                    <a:cubicBezTo>
                      <a:pt x="1453" y="503"/>
                      <a:pt x="1458" y="502"/>
                      <a:pt x="1462" y="498"/>
                    </a:cubicBezTo>
                    <a:close/>
                    <a:moveTo>
                      <a:pt x="1930" y="498"/>
                    </a:moveTo>
                    <a:cubicBezTo>
                      <a:pt x="1939" y="491"/>
                      <a:pt x="1940" y="477"/>
                      <a:pt x="1933" y="467"/>
                    </a:cubicBezTo>
                    <a:cubicBezTo>
                      <a:pt x="1891" y="418"/>
                      <a:pt x="1830" y="389"/>
                      <a:pt x="1765" y="389"/>
                    </a:cubicBezTo>
                    <a:cubicBezTo>
                      <a:pt x="1700" y="389"/>
                      <a:pt x="1639" y="418"/>
                      <a:pt x="1598" y="467"/>
                    </a:cubicBezTo>
                    <a:cubicBezTo>
                      <a:pt x="1590" y="477"/>
                      <a:pt x="1591" y="491"/>
                      <a:pt x="1600" y="498"/>
                    </a:cubicBezTo>
                    <a:cubicBezTo>
                      <a:pt x="1610" y="506"/>
                      <a:pt x="1624" y="505"/>
                      <a:pt x="1631" y="496"/>
                    </a:cubicBezTo>
                    <a:cubicBezTo>
                      <a:pt x="1665" y="456"/>
                      <a:pt x="1713" y="433"/>
                      <a:pt x="1765" y="433"/>
                    </a:cubicBezTo>
                    <a:cubicBezTo>
                      <a:pt x="1817" y="433"/>
                      <a:pt x="1866" y="456"/>
                      <a:pt x="1899" y="496"/>
                    </a:cubicBezTo>
                    <a:cubicBezTo>
                      <a:pt x="1903" y="501"/>
                      <a:pt x="1910" y="503"/>
                      <a:pt x="1916" y="503"/>
                    </a:cubicBezTo>
                    <a:cubicBezTo>
                      <a:pt x="1921" y="503"/>
                      <a:pt x="1926" y="502"/>
                      <a:pt x="1930" y="498"/>
                    </a:cubicBezTo>
                    <a:close/>
                    <a:moveTo>
                      <a:pt x="760" y="304"/>
                    </a:moveTo>
                    <a:cubicBezTo>
                      <a:pt x="769" y="296"/>
                      <a:pt x="770" y="282"/>
                      <a:pt x="762" y="273"/>
                    </a:cubicBezTo>
                    <a:cubicBezTo>
                      <a:pt x="721" y="223"/>
                      <a:pt x="660" y="195"/>
                      <a:pt x="595" y="195"/>
                    </a:cubicBezTo>
                    <a:cubicBezTo>
                      <a:pt x="530" y="195"/>
                      <a:pt x="469" y="223"/>
                      <a:pt x="427" y="273"/>
                    </a:cubicBezTo>
                    <a:cubicBezTo>
                      <a:pt x="420" y="282"/>
                      <a:pt x="421" y="296"/>
                      <a:pt x="430" y="304"/>
                    </a:cubicBezTo>
                    <a:cubicBezTo>
                      <a:pt x="439" y="312"/>
                      <a:pt x="453" y="310"/>
                      <a:pt x="461" y="301"/>
                    </a:cubicBezTo>
                    <a:cubicBezTo>
                      <a:pt x="494" y="262"/>
                      <a:pt x="543" y="239"/>
                      <a:pt x="595" y="239"/>
                    </a:cubicBezTo>
                    <a:cubicBezTo>
                      <a:pt x="647" y="239"/>
                      <a:pt x="695" y="262"/>
                      <a:pt x="729" y="301"/>
                    </a:cubicBezTo>
                    <a:cubicBezTo>
                      <a:pt x="733" y="306"/>
                      <a:pt x="739" y="309"/>
                      <a:pt x="746" y="309"/>
                    </a:cubicBezTo>
                    <a:cubicBezTo>
                      <a:pt x="751" y="309"/>
                      <a:pt x="756" y="307"/>
                      <a:pt x="760" y="304"/>
                    </a:cubicBezTo>
                    <a:close/>
                    <a:moveTo>
                      <a:pt x="1228" y="304"/>
                    </a:moveTo>
                    <a:cubicBezTo>
                      <a:pt x="1237" y="296"/>
                      <a:pt x="1238" y="282"/>
                      <a:pt x="1230" y="273"/>
                    </a:cubicBezTo>
                    <a:cubicBezTo>
                      <a:pt x="1189" y="223"/>
                      <a:pt x="1128" y="195"/>
                      <a:pt x="1063" y="195"/>
                    </a:cubicBezTo>
                    <a:cubicBezTo>
                      <a:pt x="998" y="195"/>
                      <a:pt x="937" y="223"/>
                      <a:pt x="896" y="273"/>
                    </a:cubicBezTo>
                    <a:cubicBezTo>
                      <a:pt x="888" y="282"/>
                      <a:pt x="889" y="296"/>
                      <a:pt x="898" y="304"/>
                    </a:cubicBezTo>
                    <a:cubicBezTo>
                      <a:pt x="908" y="312"/>
                      <a:pt x="921" y="310"/>
                      <a:pt x="929" y="301"/>
                    </a:cubicBezTo>
                    <a:cubicBezTo>
                      <a:pt x="963" y="262"/>
                      <a:pt x="1011" y="239"/>
                      <a:pt x="1063" y="239"/>
                    </a:cubicBezTo>
                    <a:cubicBezTo>
                      <a:pt x="1115" y="239"/>
                      <a:pt x="1163" y="262"/>
                      <a:pt x="1197" y="301"/>
                    </a:cubicBezTo>
                    <a:cubicBezTo>
                      <a:pt x="1201" y="306"/>
                      <a:pt x="1207" y="309"/>
                      <a:pt x="1214" y="309"/>
                    </a:cubicBezTo>
                    <a:cubicBezTo>
                      <a:pt x="1219" y="309"/>
                      <a:pt x="1224" y="307"/>
                      <a:pt x="1228" y="304"/>
                    </a:cubicBezTo>
                    <a:close/>
                    <a:moveTo>
                      <a:pt x="1696" y="304"/>
                    </a:moveTo>
                    <a:cubicBezTo>
                      <a:pt x="1705" y="296"/>
                      <a:pt x="1706" y="282"/>
                      <a:pt x="1699" y="273"/>
                    </a:cubicBezTo>
                    <a:cubicBezTo>
                      <a:pt x="1657" y="223"/>
                      <a:pt x="1596" y="195"/>
                      <a:pt x="1531" y="195"/>
                    </a:cubicBezTo>
                    <a:cubicBezTo>
                      <a:pt x="1466" y="195"/>
                      <a:pt x="1405" y="223"/>
                      <a:pt x="1364" y="273"/>
                    </a:cubicBezTo>
                    <a:cubicBezTo>
                      <a:pt x="1356" y="282"/>
                      <a:pt x="1357" y="296"/>
                      <a:pt x="1366" y="304"/>
                    </a:cubicBezTo>
                    <a:cubicBezTo>
                      <a:pt x="1376" y="312"/>
                      <a:pt x="1389" y="310"/>
                      <a:pt x="1397" y="301"/>
                    </a:cubicBezTo>
                    <a:cubicBezTo>
                      <a:pt x="1431" y="262"/>
                      <a:pt x="1479" y="239"/>
                      <a:pt x="1531" y="239"/>
                    </a:cubicBezTo>
                    <a:cubicBezTo>
                      <a:pt x="1583" y="239"/>
                      <a:pt x="1632" y="262"/>
                      <a:pt x="1665" y="301"/>
                    </a:cubicBezTo>
                    <a:cubicBezTo>
                      <a:pt x="1669" y="306"/>
                      <a:pt x="1675" y="309"/>
                      <a:pt x="1682" y="309"/>
                    </a:cubicBezTo>
                    <a:cubicBezTo>
                      <a:pt x="1687" y="309"/>
                      <a:pt x="1692" y="307"/>
                      <a:pt x="1696" y="304"/>
                    </a:cubicBezTo>
                    <a:close/>
                    <a:moveTo>
                      <a:pt x="994" y="109"/>
                    </a:moveTo>
                    <a:cubicBezTo>
                      <a:pt x="1003" y="101"/>
                      <a:pt x="1004" y="88"/>
                      <a:pt x="996" y="78"/>
                    </a:cubicBezTo>
                    <a:cubicBezTo>
                      <a:pt x="955" y="29"/>
                      <a:pt x="894" y="0"/>
                      <a:pt x="829" y="0"/>
                    </a:cubicBezTo>
                    <a:cubicBezTo>
                      <a:pt x="764" y="0"/>
                      <a:pt x="703" y="29"/>
                      <a:pt x="661" y="78"/>
                    </a:cubicBezTo>
                    <a:cubicBezTo>
                      <a:pt x="654" y="88"/>
                      <a:pt x="655" y="101"/>
                      <a:pt x="664" y="109"/>
                    </a:cubicBezTo>
                    <a:cubicBezTo>
                      <a:pt x="673" y="117"/>
                      <a:pt x="687" y="116"/>
                      <a:pt x="695" y="107"/>
                    </a:cubicBezTo>
                    <a:cubicBezTo>
                      <a:pt x="728" y="67"/>
                      <a:pt x="777" y="44"/>
                      <a:pt x="829" y="44"/>
                    </a:cubicBezTo>
                    <a:cubicBezTo>
                      <a:pt x="881" y="44"/>
                      <a:pt x="929" y="67"/>
                      <a:pt x="963" y="107"/>
                    </a:cubicBezTo>
                    <a:cubicBezTo>
                      <a:pt x="967" y="112"/>
                      <a:pt x="973" y="114"/>
                      <a:pt x="980" y="114"/>
                    </a:cubicBezTo>
                    <a:cubicBezTo>
                      <a:pt x="985" y="114"/>
                      <a:pt x="990" y="113"/>
                      <a:pt x="994" y="109"/>
                    </a:cubicBezTo>
                    <a:close/>
                    <a:moveTo>
                      <a:pt x="1462" y="109"/>
                    </a:moveTo>
                    <a:cubicBezTo>
                      <a:pt x="1471" y="101"/>
                      <a:pt x="1472" y="88"/>
                      <a:pt x="1465" y="78"/>
                    </a:cubicBezTo>
                    <a:cubicBezTo>
                      <a:pt x="1423" y="29"/>
                      <a:pt x="1362" y="0"/>
                      <a:pt x="1297" y="0"/>
                    </a:cubicBezTo>
                    <a:cubicBezTo>
                      <a:pt x="1232" y="0"/>
                      <a:pt x="1171" y="29"/>
                      <a:pt x="1130" y="78"/>
                    </a:cubicBezTo>
                    <a:cubicBezTo>
                      <a:pt x="1122" y="88"/>
                      <a:pt x="1123" y="101"/>
                      <a:pt x="1132" y="109"/>
                    </a:cubicBezTo>
                    <a:cubicBezTo>
                      <a:pt x="1142" y="117"/>
                      <a:pt x="1155" y="116"/>
                      <a:pt x="1163" y="107"/>
                    </a:cubicBezTo>
                    <a:cubicBezTo>
                      <a:pt x="1197" y="67"/>
                      <a:pt x="1245" y="44"/>
                      <a:pt x="1297" y="44"/>
                    </a:cubicBezTo>
                    <a:cubicBezTo>
                      <a:pt x="1349" y="44"/>
                      <a:pt x="1398" y="67"/>
                      <a:pt x="1431" y="107"/>
                    </a:cubicBezTo>
                    <a:cubicBezTo>
                      <a:pt x="1435" y="112"/>
                      <a:pt x="1441" y="114"/>
                      <a:pt x="1448" y="114"/>
                    </a:cubicBezTo>
                    <a:cubicBezTo>
                      <a:pt x="1453" y="114"/>
                      <a:pt x="1458" y="113"/>
                      <a:pt x="1462" y="109"/>
                    </a:cubicBezTo>
                    <a:close/>
                    <a:moveTo>
                      <a:pt x="2060" y="662"/>
                    </a:moveTo>
                    <a:cubicBezTo>
                      <a:pt x="2018" y="612"/>
                      <a:pt x="1957" y="584"/>
                      <a:pt x="1893" y="584"/>
                    </a:cubicBezTo>
                    <a:cubicBezTo>
                      <a:pt x="1839" y="584"/>
                      <a:pt x="1788" y="603"/>
                      <a:pt x="1749" y="638"/>
                    </a:cubicBezTo>
                    <a:cubicBezTo>
                      <a:pt x="1760" y="647"/>
                      <a:pt x="1771" y="657"/>
                      <a:pt x="1781" y="667"/>
                    </a:cubicBezTo>
                    <a:cubicBezTo>
                      <a:pt x="1781" y="667"/>
                      <a:pt x="1781" y="668"/>
                      <a:pt x="1781" y="668"/>
                    </a:cubicBezTo>
                    <a:cubicBezTo>
                      <a:pt x="1813" y="642"/>
                      <a:pt x="1852" y="628"/>
                      <a:pt x="1893" y="628"/>
                    </a:cubicBezTo>
                    <a:cubicBezTo>
                      <a:pt x="1944" y="628"/>
                      <a:pt x="1993" y="651"/>
                      <a:pt x="2026" y="690"/>
                    </a:cubicBezTo>
                    <a:cubicBezTo>
                      <a:pt x="2031" y="695"/>
                      <a:pt x="2037" y="698"/>
                      <a:pt x="2043" y="698"/>
                    </a:cubicBezTo>
                    <a:cubicBezTo>
                      <a:pt x="2048" y="698"/>
                      <a:pt x="2053" y="696"/>
                      <a:pt x="2057" y="693"/>
                    </a:cubicBezTo>
                    <a:cubicBezTo>
                      <a:pt x="2067" y="685"/>
                      <a:pt x="2068" y="671"/>
                      <a:pt x="2060" y="662"/>
                    </a:cubicBezTo>
                    <a:close/>
                    <a:moveTo>
                      <a:pt x="377" y="638"/>
                    </a:moveTo>
                    <a:cubicBezTo>
                      <a:pt x="338" y="603"/>
                      <a:pt x="287" y="584"/>
                      <a:pt x="233" y="584"/>
                    </a:cubicBezTo>
                    <a:cubicBezTo>
                      <a:pt x="169" y="584"/>
                      <a:pt x="108" y="612"/>
                      <a:pt x="66" y="662"/>
                    </a:cubicBezTo>
                    <a:cubicBezTo>
                      <a:pt x="58" y="671"/>
                      <a:pt x="59" y="685"/>
                      <a:pt x="69" y="693"/>
                    </a:cubicBezTo>
                    <a:cubicBezTo>
                      <a:pt x="78" y="701"/>
                      <a:pt x="92" y="699"/>
                      <a:pt x="100" y="690"/>
                    </a:cubicBezTo>
                    <a:cubicBezTo>
                      <a:pt x="133" y="651"/>
                      <a:pt x="182" y="628"/>
                      <a:pt x="233" y="628"/>
                    </a:cubicBezTo>
                    <a:cubicBezTo>
                      <a:pt x="274" y="628"/>
                      <a:pt x="313" y="642"/>
                      <a:pt x="344" y="667"/>
                    </a:cubicBezTo>
                    <a:cubicBezTo>
                      <a:pt x="355" y="657"/>
                      <a:pt x="366" y="647"/>
                      <a:pt x="377" y="638"/>
                    </a:cubicBezTo>
                    <a:close/>
                    <a:moveTo>
                      <a:pt x="2052" y="1567"/>
                    </a:moveTo>
                    <a:cubicBezTo>
                      <a:pt x="2030" y="1534"/>
                      <a:pt x="2004" y="1506"/>
                      <a:pt x="1974" y="1492"/>
                    </a:cubicBezTo>
                    <a:cubicBezTo>
                      <a:pt x="1885" y="1451"/>
                      <a:pt x="1720" y="1449"/>
                      <a:pt x="1720" y="1449"/>
                    </a:cubicBezTo>
                    <a:cubicBezTo>
                      <a:pt x="1720" y="1449"/>
                      <a:pt x="1614" y="1537"/>
                      <a:pt x="1533" y="1602"/>
                    </a:cubicBezTo>
                    <a:cubicBezTo>
                      <a:pt x="1530" y="1604"/>
                      <a:pt x="1527" y="1604"/>
                      <a:pt x="1524" y="1602"/>
                    </a:cubicBezTo>
                    <a:cubicBezTo>
                      <a:pt x="1464" y="1555"/>
                      <a:pt x="1337" y="1449"/>
                      <a:pt x="1337" y="1449"/>
                    </a:cubicBezTo>
                    <a:cubicBezTo>
                      <a:pt x="1337" y="1449"/>
                      <a:pt x="1197" y="1451"/>
                      <a:pt x="1105" y="1483"/>
                    </a:cubicBezTo>
                    <a:cubicBezTo>
                      <a:pt x="1123" y="1499"/>
                      <a:pt x="1139" y="1519"/>
                      <a:pt x="1155" y="1543"/>
                    </a:cubicBezTo>
                    <a:cubicBezTo>
                      <a:pt x="1208" y="1621"/>
                      <a:pt x="1235" y="1714"/>
                      <a:pt x="1235" y="1811"/>
                    </a:cubicBezTo>
                    <a:cubicBezTo>
                      <a:pt x="1235" y="1814"/>
                      <a:pt x="1235" y="1814"/>
                      <a:pt x="1235" y="1814"/>
                    </a:cubicBezTo>
                    <a:cubicBezTo>
                      <a:pt x="1235" y="1821"/>
                      <a:pt x="1234" y="1829"/>
                      <a:pt x="1231" y="1836"/>
                    </a:cubicBezTo>
                    <a:cubicBezTo>
                      <a:pt x="2102" y="1836"/>
                      <a:pt x="2102" y="1836"/>
                      <a:pt x="2102" y="1836"/>
                    </a:cubicBezTo>
                    <a:cubicBezTo>
                      <a:pt x="2114" y="1836"/>
                      <a:pt x="2124" y="1826"/>
                      <a:pt x="2124" y="1814"/>
                    </a:cubicBezTo>
                    <a:cubicBezTo>
                      <a:pt x="2124" y="1811"/>
                      <a:pt x="2124" y="1811"/>
                      <a:pt x="2124" y="1811"/>
                    </a:cubicBezTo>
                    <a:cubicBezTo>
                      <a:pt x="2124" y="1724"/>
                      <a:pt x="2100" y="1639"/>
                      <a:pt x="2052" y="1567"/>
                    </a:cubicBezTo>
                    <a:close/>
                    <a:moveTo>
                      <a:pt x="1191" y="1811"/>
                    </a:moveTo>
                    <a:cubicBezTo>
                      <a:pt x="1191" y="1724"/>
                      <a:pt x="1167" y="1639"/>
                      <a:pt x="1119" y="1567"/>
                    </a:cubicBezTo>
                    <a:cubicBezTo>
                      <a:pt x="1097" y="1534"/>
                      <a:pt x="1071" y="1506"/>
                      <a:pt x="1042" y="1492"/>
                    </a:cubicBezTo>
                    <a:cubicBezTo>
                      <a:pt x="952" y="1451"/>
                      <a:pt x="787" y="1449"/>
                      <a:pt x="787" y="1449"/>
                    </a:cubicBezTo>
                    <a:cubicBezTo>
                      <a:pt x="787" y="1449"/>
                      <a:pt x="787" y="1449"/>
                      <a:pt x="787" y="1449"/>
                    </a:cubicBezTo>
                    <a:cubicBezTo>
                      <a:pt x="787" y="1449"/>
                      <a:pt x="722" y="1541"/>
                      <a:pt x="592" y="1541"/>
                    </a:cubicBezTo>
                    <a:cubicBezTo>
                      <a:pt x="599" y="1541"/>
                      <a:pt x="599" y="1541"/>
                      <a:pt x="599" y="1541"/>
                    </a:cubicBezTo>
                    <a:cubicBezTo>
                      <a:pt x="469" y="1541"/>
                      <a:pt x="404" y="1449"/>
                      <a:pt x="404" y="1449"/>
                    </a:cubicBezTo>
                    <a:cubicBezTo>
                      <a:pt x="404" y="1449"/>
                      <a:pt x="404" y="1449"/>
                      <a:pt x="404" y="1449"/>
                    </a:cubicBezTo>
                    <a:cubicBezTo>
                      <a:pt x="404" y="1449"/>
                      <a:pt x="239" y="1451"/>
                      <a:pt x="150" y="1492"/>
                    </a:cubicBezTo>
                    <a:cubicBezTo>
                      <a:pt x="120" y="1506"/>
                      <a:pt x="94" y="1534"/>
                      <a:pt x="72" y="1567"/>
                    </a:cubicBezTo>
                    <a:cubicBezTo>
                      <a:pt x="24" y="1639"/>
                      <a:pt x="0" y="1724"/>
                      <a:pt x="0" y="1811"/>
                    </a:cubicBezTo>
                    <a:cubicBezTo>
                      <a:pt x="0" y="1814"/>
                      <a:pt x="0" y="1814"/>
                      <a:pt x="0" y="1814"/>
                    </a:cubicBezTo>
                    <a:cubicBezTo>
                      <a:pt x="0" y="1826"/>
                      <a:pt x="10" y="1836"/>
                      <a:pt x="22" y="1836"/>
                    </a:cubicBezTo>
                    <a:cubicBezTo>
                      <a:pt x="1169" y="1836"/>
                      <a:pt x="1169" y="1836"/>
                      <a:pt x="1169" y="1836"/>
                    </a:cubicBezTo>
                    <a:cubicBezTo>
                      <a:pt x="1181" y="1836"/>
                      <a:pt x="1191" y="1826"/>
                      <a:pt x="1191" y="1814"/>
                    </a:cubicBezTo>
                    <a:lnTo>
                      <a:pt x="1191" y="1811"/>
                    </a:lnTo>
                    <a:close/>
                    <a:moveTo>
                      <a:pt x="1228" y="693"/>
                    </a:moveTo>
                    <a:cubicBezTo>
                      <a:pt x="1237" y="685"/>
                      <a:pt x="1238" y="671"/>
                      <a:pt x="1230" y="662"/>
                    </a:cubicBezTo>
                    <a:cubicBezTo>
                      <a:pt x="1189" y="612"/>
                      <a:pt x="1128" y="584"/>
                      <a:pt x="1063" y="584"/>
                    </a:cubicBezTo>
                    <a:cubicBezTo>
                      <a:pt x="998" y="584"/>
                      <a:pt x="937" y="612"/>
                      <a:pt x="896" y="662"/>
                    </a:cubicBezTo>
                    <a:cubicBezTo>
                      <a:pt x="888" y="671"/>
                      <a:pt x="889" y="685"/>
                      <a:pt x="898" y="693"/>
                    </a:cubicBezTo>
                    <a:cubicBezTo>
                      <a:pt x="908" y="701"/>
                      <a:pt x="921" y="699"/>
                      <a:pt x="929" y="690"/>
                    </a:cubicBezTo>
                    <a:cubicBezTo>
                      <a:pt x="963" y="651"/>
                      <a:pt x="1011" y="628"/>
                      <a:pt x="1063" y="628"/>
                    </a:cubicBezTo>
                    <a:cubicBezTo>
                      <a:pt x="1115" y="628"/>
                      <a:pt x="1163" y="651"/>
                      <a:pt x="1197" y="690"/>
                    </a:cubicBezTo>
                    <a:cubicBezTo>
                      <a:pt x="1201" y="695"/>
                      <a:pt x="1207" y="698"/>
                      <a:pt x="1214" y="698"/>
                    </a:cubicBezTo>
                    <a:cubicBezTo>
                      <a:pt x="1219" y="698"/>
                      <a:pt x="1224" y="696"/>
                      <a:pt x="1228" y="693"/>
                    </a:cubicBezTo>
                    <a:close/>
                    <a:moveTo>
                      <a:pt x="1255" y="1157"/>
                    </a:moveTo>
                    <a:cubicBezTo>
                      <a:pt x="1275" y="1207"/>
                      <a:pt x="1328" y="1336"/>
                      <a:pt x="1356" y="1362"/>
                    </a:cubicBezTo>
                    <a:cubicBezTo>
                      <a:pt x="1358" y="1363"/>
                      <a:pt x="1361" y="1365"/>
                      <a:pt x="1363" y="1367"/>
                    </a:cubicBezTo>
                    <a:cubicBezTo>
                      <a:pt x="1363" y="1414"/>
                      <a:pt x="1363" y="1414"/>
                      <a:pt x="1363" y="1414"/>
                    </a:cubicBezTo>
                    <a:cubicBezTo>
                      <a:pt x="1365" y="1415"/>
                      <a:pt x="1365" y="1415"/>
                      <a:pt x="1365" y="1415"/>
                    </a:cubicBezTo>
                    <a:cubicBezTo>
                      <a:pt x="1365" y="1416"/>
                      <a:pt x="1383" y="1430"/>
                      <a:pt x="1407" y="1450"/>
                    </a:cubicBezTo>
                    <a:cubicBezTo>
                      <a:pt x="1407" y="1399"/>
                      <a:pt x="1407" y="1399"/>
                      <a:pt x="1407" y="1399"/>
                    </a:cubicBezTo>
                    <a:cubicBezTo>
                      <a:pt x="1444" y="1422"/>
                      <a:pt x="1492" y="1445"/>
                      <a:pt x="1528" y="1445"/>
                    </a:cubicBezTo>
                    <a:cubicBezTo>
                      <a:pt x="1565" y="1445"/>
                      <a:pt x="1613" y="1422"/>
                      <a:pt x="1649" y="1399"/>
                    </a:cubicBezTo>
                    <a:cubicBezTo>
                      <a:pt x="1649" y="1450"/>
                      <a:pt x="1649" y="1450"/>
                      <a:pt x="1649" y="1450"/>
                    </a:cubicBezTo>
                    <a:cubicBezTo>
                      <a:pt x="1675" y="1430"/>
                      <a:pt x="1692" y="1415"/>
                      <a:pt x="1692" y="1415"/>
                    </a:cubicBezTo>
                    <a:cubicBezTo>
                      <a:pt x="1693" y="1414"/>
                      <a:pt x="1693" y="1414"/>
                      <a:pt x="1693" y="1414"/>
                    </a:cubicBezTo>
                    <a:cubicBezTo>
                      <a:pt x="1693" y="1368"/>
                      <a:pt x="1693" y="1368"/>
                      <a:pt x="1693" y="1368"/>
                    </a:cubicBezTo>
                    <a:cubicBezTo>
                      <a:pt x="1696" y="1365"/>
                      <a:pt x="1699" y="1363"/>
                      <a:pt x="1701" y="1362"/>
                    </a:cubicBezTo>
                    <a:cubicBezTo>
                      <a:pt x="1729" y="1336"/>
                      <a:pt x="1782" y="1207"/>
                      <a:pt x="1802" y="1157"/>
                    </a:cubicBezTo>
                    <a:cubicBezTo>
                      <a:pt x="1837" y="1135"/>
                      <a:pt x="1846" y="1097"/>
                      <a:pt x="1849" y="1081"/>
                    </a:cubicBezTo>
                    <a:cubicBezTo>
                      <a:pt x="1849" y="1079"/>
                      <a:pt x="1849" y="1078"/>
                      <a:pt x="1849" y="1076"/>
                    </a:cubicBezTo>
                    <a:cubicBezTo>
                      <a:pt x="1796" y="1101"/>
                      <a:pt x="1796" y="1101"/>
                      <a:pt x="1796" y="1101"/>
                    </a:cubicBezTo>
                    <a:cubicBezTo>
                      <a:pt x="1791" y="1109"/>
                      <a:pt x="1784" y="1117"/>
                      <a:pt x="1774" y="1122"/>
                    </a:cubicBezTo>
                    <a:cubicBezTo>
                      <a:pt x="1769" y="1124"/>
                      <a:pt x="1766" y="1129"/>
                      <a:pt x="1764" y="1134"/>
                    </a:cubicBezTo>
                    <a:cubicBezTo>
                      <a:pt x="1731" y="1217"/>
                      <a:pt x="1687" y="1315"/>
                      <a:pt x="1671" y="1329"/>
                    </a:cubicBezTo>
                    <a:cubicBezTo>
                      <a:pt x="1644" y="1353"/>
                      <a:pt x="1568" y="1401"/>
                      <a:pt x="1528" y="1401"/>
                    </a:cubicBezTo>
                    <a:cubicBezTo>
                      <a:pt x="1489" y="1401"/>
                      <a:pt x="1413" y="1353"/>
                      <a:pt x="1385" y="1329"/>
                    </a:cubicBezTo>
                    <a:cubicBezTo>
                      <a:pt x="1370" y="1315"/>
                      <a:pt x="1326" y="1217"/>
                      <a:pt x="1293" y="1134"/>
                    </a:cubicBezTo>
                    <a:cubicBezTo>
                      <a:pt x="1291" y="1129"/>
                      <a:pt x="1287" y="1124"/>
                      <a:pt x="1283" y="1122"/>
                    </a:cubicBezTo>
                    <a:cubicBezTo>
                      <a:pt x="1273" y="1117"/>
                      <a:pt x="1266" y="1109"/>
                      <a:pt x="1261" y="1101"/>
                    </a:cubicBezTo>
                    <a:cubicBezTo>
                      <a:pt x="1208" y="1076"/>
                      <a:pt x="1208" y="1076"/>
                      <a:pt x="1208" y="1076"/>
                    </a:cubicBezTo>
                    <a:cubicBezTo>
                      <a:pt x="1208" y="1078"/>
                      <a:pt x="1208" y="1080"/>
                      <a:pt x="1208" y="1083"/>
                    </a:cubicBezTo>
                    <a:cubicBezTo>
                      <a:pt x="1212" y="1102"/>
                      <a:pt x="1222" y="1136"/>
                      <a:pt x="1255" y="1157"/>
                    </a:cubicBezTo>
                    <a:close/>
                    <a:moveTo>
                      <a:pt x="322" y="1157"/>
                    </a:moveTo>
                    <a:cubicBezTo>
                      <a:pt x="342" y="1207"/>
                      <a:pt x="395" y="1336"/>
                      <a:pt x="423" y="1362"/>
                    </a:cubicBezTo>
                    <a:cubicBezTo>
                      <a:pt x="425" y="1363"/>
                      <a:pt x="428" y="1365"/>
                      <a:pt x="431" y="1368"/>
                    </a:cubicBezTo>
                    <a:cubicBezTo>
                      <a:pt x="431" y="1411"/>
                      <a:pt x="431" y="1411"/>
                      <a:pt x="431" y="1411"/>
                    </a:cubicBezTo>
                    <a:cubicBezTo>
                      <a:pt x="440" y="1423"/>
                      <a:pt x="440" y="1423"/>
                      <a:pt x="440" y="1423"/>
                    </a:cubicBezTo>
                    <a:cubicBezTo>
                      <a:pt x="441" y="1425"/>
                      <a:pt x="452" y="1440"/>
                      <a:pt x="475" y="1457"/>
                    </a:cubicBezTo>
                    <a:cubicBezTo>
                      <a:pt x="475" y="1399"/>
                      <a:pt x="475" y="1399"/>
                      <a:pt x="475" y="1399"/>
                    </a:cubicBezTo>
                    <a:cubicBezTo>
                      <a:pt x="511" y="1422"/>
                      <a:pt x="559" y="1445"/>
                      <a:pt x="595" y="1445"/>
                    </a:cubicBezTo>
                    <a:cubicBezTo>
                      <a:pt x="632" y="1445"/>
                      <a:pt x="680" y="1422"/>
                      <a:pt x="717" y="1399"/>
                    </a:cubicBezTo>
                    <a:cubicBezTo>
                      <a:pt x="717" y="1457"/>
                      <a:pt x="717" y="1457"/>
                      <a:pt x="717" y="1457"/>
                    </a:cubicBezTo>
                    <a:cubicBezTo>
                      <a:pt x="740" y="1440"/>
                      <a:pt x="751" y="1424"/>
                      <a:pt x="751" y="1423"/>
                    </a:cubicBezTo>
                    <a:cubicBezTo>
                      <a:pt x="761" y="1411"/>
                      <a:pt x="761" y="1411"/>
                      <a:pt x="761" y="1411"/>
                    </a:cubicBezTo>
                    <a:cubicBezTo>
                      <a:pt x="761" y="1367"/>
                      <a:pt x="761" y="1367"/>
                      <a:pt x="761" y="1367"/>
                    </a:cubicBezTo>
                    <a:cubicBezTo>
                      <a:pt x="763" y="1365"/>
                      <a:pt x="766" y="1363"/>
                      <a:pt x="768" y="1362"/>
                    </a:cubicBezTo>
                    <a:cubicBezTo>
                      <a:pt x="796" y="1336"/>
                      <a:pt x="849" y="1207"/>
                      <a:pt x="869" y="1157"/>
                    </a:cubicBezTo>
                    <a:cubicBezTo>
                      <a:pt x="904" y="1135"/>
                      <a:pt x="913" y="1097"/>
                      <a:pt x="916" y="1081"/>
                    </a:cubicBezTo>
                    <a:cubicBezTo>
                      <a:pt x="916" y="1079"/>
                      <a:pt x="916" y="1078"/>
                      <a:pt x="916" y="1076"/>
                    </a:cubicBezTo>
                    <a:cubicBezTo>
                      <a:pt x="863" y="1101"/>
                      <a:pt x="863" y="1101"/>
                      <a:pt x="863" y="1101"/>
                    </a:cubicBezTo>
                    <a:cubicBezTo>
                      <a:pt x="858" y="1109"/>
                      <a:pt x="851" y="1117"/>
                      <a:pt x="841" y="1122"/>
                    </a:cubicBezTo>
                    <a:cubicBezTo>
                      <a:pt x="836" y="1124"/>
                      <a:pt x="833" y="1129"/>
                      <a:pt x="831" y="1134"/>
                    </a:cubicBezTo>
                    <a:cubicBezTo>
                      <a:pt x="798" y="1217"/>
                      <a:pt x="754" y="1315"/>
                      <a:pt x="738" y="1329"/>
                    </a:cubicBezTo>
                    <a:cubicBezTo>
                      <a:pt x="711" y="1353"/>
                      <a:pt x="635" y="1401"/>
                      <a:pt x="595" y="1401"/>
                    </a:cubicBezTo>
                    <a:cubicBezTo>
                      <a:pt x="556" y="1401"/>
                      <a:pt x="480" y="1353"/>
                      <a:pt x="452" y="1329"/>
                    </a:cubicBezTo>
                    <a:cubicBezTo>
                      <a:pt x="437" y="1315"/>
                      <a:pt x="393" y="1217"/>
                      <a:pt x="360" y="1134"/>
                    </a:cubicBezTo>
                    <a:cubicBezTo>
                      <a:pt x="358" y="1129"/>
                      <a:pt x="354" y="1124"/>
                      <a:pt x="350" y="1122"/>
                    </a:cubicBezTo>
                    <a:cubicBezTo>
                      <a:pt x="339" y="1117"/>
                      <a:pt x="333" y="1109"/>
                      <a:pt x="328" y="1101"/>
                    </a:cubicBezTo>
                    <a:cubicBezTo>
                      <a:pt x="275" y="1076"/>
                      <a:pt x="275" y="1076"/>
                      <a:pt x="275" y="1076"/>
                    </a:cubicBezTo>
                    <a:cubicBezTo>
                      <a:pt x="275" y="1078"/>
                      <a:pt x="275" y="1080"/>
                      <a:pt x="275" y="1083"/>
                    </a:cubicBezTo>
                    <a:cubicBezTo>
                      <a:pt x="279" y="1102"/>
                      <a:pt x="289" y="1136"/>
                      <a:pt x="322" y="115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21">
                <a:extLst>
                  <a:ext uri="{FF2B5EF4-FFF2-40B4-BE49-F238E27FC236}">
                    <a16:creationId xmlns:a16="http://schemas.microsoft.com/office/drawing/2014/main" id="{CAE0AAD1-5D03-461B-B565-7D306AC64CCB}"/>
                  </a:ext>
                </a:extLst>
              </p:cNvPr>
              <p:cNvSpPr>
                <a:spLocks noEditPoints="1"/>
              </p:cNvSpPr>
              <p:nvPr/>
            </p:nvSpPr>
            <p:spPr bwMode="auto">
              <a:xfrm>
                <a:off x="5540884" y="3203448"/>
                <a:ext cx="1150239" cy="575691"/>
              </a:xfrm>
              <a:custGeom>
                <a:avLst/>
                <a:gdLst>
                  <a:gd name="T0" fmla="*/ 1542 w 1612"/>
                  <a:gd name="T1" fmla="*/ 422 h 806"/>
                  <a:gd name="T2" fmla="*/ 1542 w 1612"/>
                  <a:gd name="T3" fmla="*/ 421 h 806"/>
                  <a:gd name="T4" fmla="*/ 1508 w 1612"/>
                  <a:gd name="T5" fmla="*/ 469 h 806"/>
                  <a:gd name="T6" fmla="*/ 1505 w 1612"/>
                  <a:gd name="T7" fmla="*/ 470 h 806"/>
                  <a:gd name="T8" fmla="*/ 1485 w 1612"/>
                  <a:gd name="T9" fmla="*/ 470 h 806"/>
                  <a:gd name="T10" fmla="*/ 1483 w 1612"/>
                  <a:gd name="T11" fmla="*/ 470 h 806"/>
                  <a:gd name="T12" fmla="*/ 1074 w 1612"/>
                  <a:gd name="T13" fmla="*/ 253 h 806"/>
                  <a:gd name="T14" fmla="*/ 1070 w 1612"/>
                  <a:gd name="T15" fmla="*/ 253 h 806"/>
                  <a:gd name="T16" fmla="*/ 949 w 1612"/>
                  <a:gd name="T17" fmla="*/ 445 h 806"/>
                  <a:gd name="T18" fmla="*/ 949 w 1612"/>
                  <a:gd name="T19" fmla="*/ 444 h 806"/>
                  <a:gd name="T20" fmla="*/ 932 w 1612"/>
                  <a:gd name="T21" fmla="*/ 315 h 806"/>
                  <a:gd name="T22" fmla="*/ 1242 w 1612"/>
                  <a:gd name="T23" fmla="*/ 0 h 806"/>
                  <a:gd name="T24" fmla="*/ 1553 w 1612"/>
                  <a:gd name="T25" fmla="*/ 315 h 806"/>
                  <a:gd name="T26" fmla="*/ 1542 w 1612"/>
                  <a:gd name="T27" fmla="*/ 422 h 806"/>
                  <a:gd name="T28" fmla="*/ 619 w 1612"/>
                  <a:gd name="T29" fmla="*/ 317 h 806"/>
                  <a:gd name="T30" fmla="*/ 310 w 1612"/>
                  <a:gd name="T31" fmla="*/ 0 h 806"/>
                  <a:gd name="T32" fmla="*/ 0 w 1612"/>
                  <a:gd name="T33" fmla="*/ 317 h 806"/>
                  <a:gd name="T34" fmla="*/ 12 w 1612"/>
                  <a:gd name="T35" fmla="*/ 427 h 806"/>
                  <a:gd name="T36" fmla="*/ 12 w 1612"/>
                  <a:gd name="T37" fmla="*/ 428 h 806"/>
                  <a:gd name="T38" fmla="*/ 43 w 1612"/>
                  <a:gd name="T39" fmla="*/ 467 h 806"/>
                  <a:gd name="T40" fmla="*/ 64 w 1612"/>
                  <a:gd name="T41" fmla="*/ 469 h 806"/>
                  <a:gd name="T42" fmla="*/ 140 w 1612"/>
                  <a:gd name="T43" fmla="*/ 254 h 806"/>
                  <a:gd name="T44" fmla="*/ 547 w 1612"/>
                  <a:gd name="T45" fmla="*/ 240 h 806"/>
                  <a:gd name="T46" fmla="*/ 550 w 1612"/>
                  <a:gd name="T47" fmla="*/ 473 h 806"/>
                  <a:gd name="T48" fmla="*/ 573 w 1612"/>
                  <a:gd name="T49" fmla="*/ 473 h 806"/>
                  <a:gd name="T50" fmla="*/ 608 w 1612"/>
                  <a:gd name="T51" fmla="*/ 424 h 806"/>
                  <a:gd name="T52" fmla="*/ 608 w 1612"/>
                  <a:gd name="T53" fmla="*/ 424 h 806"/>
                  <a:gd name="T54" fmla="*/ 619 w 1612"/>
                  <a:gd name="T55" fmla="*/ 317 h 806"/>
                  <a:gd name="T56" fmla="*/ 1033 w 1612"/>
                  <a:gd name="T57" fmla="*/ 780 h 806"/>
                  <a:gd name="T58" fmla="*/ 946 w 1612"/>
                  <a:gd name="T59" fmla="*/ 612 h 806"/>
                  <a:gd name="T60" fmla="*/ 872 w 1612"/>
                  <a:gd name="T61" fmla="*/ 756 h 806"/>
                  <a:gd name="T62" fmla="*/ 949 w 1612"/>
                  <a:gd name="T63" fmla="*/ 806 h 806"/>
                  <a:gd name="T64" fmla="*/ 1033 w 1612"/>
                  <a:gd name="T65" fmla="*/ 799 h 806"/>
                  <a:gd name="T66" fmla="*/ 1033 w 1612"/>
                  <a:gd name="T67" fmla="*/ 780 h 806"/>
                  <a:gd name="T68" fmla="*/ 1538 w 1612"/>
                  <a:gd name="T69" fmla="*/ 613 h 806"/>
                  <a:gd name="T70" fmla="*/ 1451 w 1612"/>
                  <a:gd name="T71" fmla="*/ 781 h 806"/>
                  <a:gd name="T72" fmla="*/ 1451 w 1612"/>
                  <a:gd name="T73" fmla="*/ 799 h 806"/>
                  <a:gd name="T74" fmla="*/ 1536 w 1612"/>
                  <a:gd name="T75" fmla="*/ 806 h 806"/>
                  <a:gd name="T76" fmla="*/ 1612 w 1612"/>
                  <a:gd name="T77" fmla="*/ 756 h 806"/>
                  <a:gd name="T78" fmla="*/ 1538 w 1612"/>
                  <a:gd name="T79" fmla="*/ 613 h 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2" h="806">
                    <a:moveTo>
                      <a:pt x="1542" y="422"/>
                    </a:moveTo>
                    <a:cubicBezTo>
                      <a:pt x="1542" y="422"/>
                      <a:pt x="1542" y="421"/>
                      <a:pt x="1542" y="421"/>
                    </a:cubicBezTo>
                    <a:cubicBezTo>
                      <a:pt x="1541" y="422"/>
                      <a:pt x="1536" y="437"/>
                      <a:pt x="1508" y="469"/>
                    </a:cubicBezTo>
                    <a:cubicBezTo>
                      <a:pt x="1507" y="470"/>
                      <a:pt x="1506" y="470"/>
                      <a:pt x="1505" y="470"/>
                    </a:cubicBezTo>
                    <a:cubicBezTo>
                      <a:pt x="1485" y="470"/>
                      <a:pt x="1485" y="470"/>
                      <a:pt x="1485" y="470"/>
                    </a:cubicBezTo>
                    <a:cubicBezTo>
                      <a:pt x="1484" y="470"/>
                      <a:pt x="1484" y="470"/>
                      <a:pt x="1483" y="470"/>
                    </a:cubicBezTo>
                    <a:cubicBezTo>
                      <a:pt x="1074" y="253"/>
                      <a:pt x="1074" y="253"/>
                      <a:pt x="1074" y="253"/>
                    </a:cubicBezTo>
                    <a:cubicBezTo>
                      <a:pt x="1073" y="253"/>
                      <a:pt x="1071" y="253"/>
                      <a:pt x="1070" y="253"/>
                    </a:cubicBezTo>
                    <a:cubicBezTo>
                      <a:pt x="979" y="283"/>
                      <a:pt x="980" y="472"/>
                      <a:pt x="949" y="445"/>
                    </a:cubicBezTo>
                    <a:cubicBezTo>
                      <a:pt x="949" y="444"/>
                      <a:pt x="949" y="444"/>
                      <a:pt x="949" y="444"/>
                    </a:cubicBezTo>
                    <a:cubicBezTo>
                      <a:pt x="936" y="410"/>
                      <a:pt x="932" y="354"/>
                      <a:pt x="932" y="315"/>
                    </a:cubicBezTo>
                    <a:cubicBezTo>
                      <a:pt x="932" y="141"/>
                      <a:pt x="1067" y="0"/>
                      <a:pt x="1242" y="0"/>
                    </a:cubicBezTo>
                    <a:cubicBezTo>
                      <a:pt x="1418" y="0"/>
                      <a:pt x="1553" y="141"/>
                      <a:pt x="1553" y="315"/>
                    </a:cubicBezTo>
                    <a:cubicBezTo>
                      <a:pt x="1553" y="353"/>
                      <a:pt x="1554" y="389"/>
                      <a:pt x="1542" y="422"/>
                    </a:cubicBezTo>
                    <a:close/>
                    <a:moveTo>
                      <a:pt x="619" y="317"/>
                    </a:moveTo>
                    <a:cubicBezTo>
                      <a:pt x="619" y="142"/>
                      <a:pt x="485" y="0"/>
                      <a:pt x="310" y="0"/>
                    </a:cubicBezTo>
                    <a:cubicBezTo>
                      <a:pt x="134" y="0"/>
                      <a:pt x="0" y="142"/>
                      <a:pt x="0" y="317"/>
                    </a:cubicBezTo>
                    <a:cubicBezTo>
                      <a:pt x="0" y="356"/>
                      <a:pt x="0" y="393"/>
                      <a:pt x="12" y="427"/>
                    </a:cubicBezTo>
                    <a:cubicBezTo>
                      <a:pt x="12" y="428"/>
                      <a:pt x="12" y="428"/>
                      <a:pt x="12" y="428"/>
                    </a:cubicBezTo>
                    <a:cubicBezTo>
                      <a:pt x="43" y="456"/>
                      <a:pt x="43" y="467"/>
                      <a:pt x="43" y="467"/>
                    </a:cubicBezTo>
                    <a:cubicBezTo>
                      <a:pt x="64" y="469"/>
                      <a:pt x="64" y="469"/>
                      <a:pt x="64" y="469"/>
                    </a:cubicBezTo>
                    <a:cubicBezTo>
                      <a:pt x="64" y="469"/>
                      <a:pt x="47" y="283"/>
                      <a:pt x="140" y="254"/>
                    </a:cubicBezTo>
                    <a:cubicBezTo>
                      <a:pt x="140" y="254"/>
                      <a:pt x="512" y="418"/>
                      <a:pt x="547" y="240"/>
                    </a:cubicBezTo>
                    <a:cubicBezTo>
                      <a:pt x="550" y="462"/>
                      <a:pt x="550" y="473"/>
                      <a:pt x="550" y="473"/>
                    </a:cubicBezTo>
                    <a:cubicBezTo>
                      <a:pt x="573" y="473"/>
                      <a:pt x="573" y="473"/>
                      <a:pt x="573" y="473"/>
                    </a:cubicBezTo>
                    <a:cubicBezTo>
                      <a:pt x="602" y="440"/>
                      <a:pt x="607" y="424"/>
                      <a:pt x="608" y="424"/>
                    </a:cubicBezTo>
                    <a:cubicBezTo>
                      <a:pt x="608" y="424"/>
                      <a:pt x="608" y="424"/>
                      <a:pt x="608" y="424"/>
                    </a:cubicBezTo>
                    <a:cubicBezTo>
                      <a:pt x="620" y="391"/>
                      <a:pt x="619" y="355"/>
                      <a:pt x="619" y="317"/>
                    </a:cubicBezTo>
                    <a:close/>
                    <a:moveTo>
                      <a:pt x="1033" y="780"/>
                    </a:moveTo>
                    <a:cubicBezTo>
                      <a:pt x="1011" y="755"/>
                      <a:pt x="982" y="699"/>
                      <a:pt x="946" y="612"/>
                    </a:cubicBezTo>
                    <a:cubicBezTo>
                      <a:pt x="943" y="671"/>
                      <a:pt x="933" y="750"/>
                      <a:pt x="872" y="756"/>
                    </a:cubicBezTo>
                    <a:cubicBezTo>
                      <a:pt x="899" y="783"/>
                      <a:pt x="925" y="798"/>
                      <a:pt x="949" y="806"/>
                    </a:cubicBezTo>
                    <a:cubicBezTo>
                      <a:pt x="984" y="802"/>
                      <a:pt x="1015" y="800"/>
                      <a:pt x="1033" y="799"/>
                    </a:cubicBezTo>
                    <a:lnTo>
                      <a:pt x="1033" y="780"/>
                    </a:lnTo>
                    <a:close/>
                    <a:moveTo>
                      <a:pt x="1538" y="613"/>
                    </a:moveTo>
                    <a:cubicBezTo>
                      <a:pt x="1502" y="699"/>
                      <a:pt x="1473" y="755"/>
                      <a:pt x="1451" y="781"/>
                    </a:cubicBezTo>
                    <a:cubicBezTo>
                      <a:pt x="1451" y="799"/>
                      <a:pt x="1451" y="799"/>
                      <a:pt x="1451" y="799"/>
                    </a:cubicBezTo>
                    <a:cubicBezTo>
                      <a:pt x="1469" y="800"/>
                      <a:pt x="1501" y="802"/>
                      <a:pt x="1536" y="806"/>
                    </a:cubicBezTo>
                    <a:cubicBezTo>
                      <a:pt x="1560" y="798"/>
                      <a:pt x="1586" y="783"/>
                      <a:pt x="1612" y="756"/>
                    </a:cubicBezTo>
                    <a:cubicBezTo>
                      <a:pt x="1552" y="750"/>
                      <a:pt x="1542" y="672"/>
                      <a:pt x="1538" y="613"/>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11" name="bcgIcons_Target">
            <a:extLst>
              <a:ext uri="{FF2B5EF4-FFF2-40B4-BE49-F238E27FC236}">
                <a16:creationId xmlns:a16="http://schemas.microsoft.com/office/drawing/2014/main" id="{E17E730C-F4A8-4A49-A599-B7D9E0440432}"/>
              </a:ext>
            </a:extLst>
          </p:cNvPr>
          <p:cNvGrpSpPr>
            <a:grpSpLocks noChangeAspect="1"/>
          </p:cNvGrpSpPr>
          <p:nvPr/>
        </p:nvGrpSpPr>
        <p:grpSpPr bwMode="auto">
          <a:xfrm>
            <a:off x="3322845" y="2068317"/>
            <a:ext cx="1094686" cy="1095701"/>
            <a:chOff x="1682" y="0"/>
            <a:chExt cx="4316" cy="4320"/>
          </a:xfrm>
        </p:grpSpPr>
        <p:sp>
          <p:nvSpPr>
            <p:cNvPr id="12" name="AutoShape 23">
              <a:extLst>
                <a:ext uri="{FF2B5EF4-FFF2-40B4-BE49-F238E27FC236}">
                  <a16:creationId xmlns:a16="http://schemas.microsoft.com/office/drawing/2014/main" id="{73CFEF0E-058A-4ADE-9978-147D156A9BB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25">
              <a:extLst>
                <a:ext uri="{FF2B5EF4-FFF2-40B4-BE49-F238E27FC236}">
                  <a16:creationId xmlns:a16="http://schemas.microsoft.com/office/drawing/2014/main" id="{F2F9874E-C9A2-4BFB-86FE-8502A2CC2686}"/>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6">
              <a:extLst>
                <a:ext uri="{FF2B5EF4-FFF2-40B4-BE49-F238E27FC236}">
                  <a16:creationId xmlns:a16="http://schemas.microsoft.com/office/drawing/2014/main" id="{F0825E6E-AE4E-4074-8F86-8ABDFF74DFA7}"/>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 name="bcgIcons_Syringe">
            <a:extLst>
              <a:ext uri="{FF2B5EF4-FFF2-40B4-BE49-F238E27FC236}">
                <a16:creationId xmlns:a16="http://schemas.microsoft.com/office/drawing/2014/main" id="{EB80BBA8-DC0B-40B4-8B62-6D7A95D242AC}"/>
              </a:ext>
            </a:extLst>
          </p:cNvPr>
          <p:cNvGrpSpPr>
            <a:grpSpLocks noChangeAspect="1"/>
          </p:cNvGrpSpPr>
          <p:nvPr/>
        </p:nvGrpSpPr>
        <p:grpSpPr bwMode="auto">
          <a:xfrm>
            <a:off x="5482969" y="2068317"/>
            <a:ext cx="1094686" cy="1095701"/>
            <a:chOff x="1682" y="0"/>
            <a:chExt cx="4316" cy="4320"/>
          </a:xfrm>
        </p:grpSpPr>
        <p:sp>
          <p:nvSpPr>
            <p:cNvPr id="16" name="AutoShape 18">
              <a:extLst>
                <a:ext uri="{FF2B5EF4-FFF2-40B4-BE49-F238E27FC236}">
                  <a16:creationId xmlns:a16="http://schemas.microsoft.com/office/drawing/2014/main" id="{767AD78B-2735-4BBA-A195-1E3FAF49C89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0">
              <a:extLst>
                <a:ext uri="{FF2B5EF4-FFF2-40B4-BE49-F238E27FC236}">
                  <a16:creationId xmlns:a16="http://schemas.microsoft.com/office/drawing/2014/main" id="{75A6A979-E406-4A67-809B-B8FA784CF60C}"/>
                </a:ext>
              </a:extLst>
            </p:cNvPr>
            <p:cNvSpPr>
              <a:spLocks noEditPoints="1"/>
            </p:cNvSpPr>
            <p:nvPr/>
          </p:nvSpPr>
          <p:spPr bwMode="auto">
            <a:xfrm>
              <a:off x="2126" y="501"/>
              <a:ext cx="3377" cy="3371"/>
            </a:xfrm>
            <a:custGeom>
              <a:avLst/>
              <a:gdLst>
                <a:gd name="T0" fmla="*/ 1470 w 1803"/>
                <a:gd name="T1" fmla="*/ 833 h 1798"/>
                <a:gd name="T2" fmla="*/ 1438 w 1803"/>
                <a:gd name="T3" fmla="*/ 833 h 1798"/>
                <a:gd name="T4" fmla="*/ 972 w 1803"/>
                <a:gd name="T5" fmla="*/ 335 h 1798"/>
                <a:gd name="T6" fmla="*/ 1470 w 1803"/>
                <a:gd name="T7" fmla="*/ 802 h 1798"/>
                <a:gd name="T8" fmla="*/ 730 w 1803"/>
                <a:gd name="T9" fmla="*/ 1353 h 1798"/>
                <a:gd name="T10" fmla="*/ 462 w 1803"/>
                <a:gd name="T11" fmla="*/ 1107 h 1798"/>
                <a:gd name="T12" fmla="*/ 1019 w 1803"/>
                <a:gd name="T13" fmla="*/ 476 h 1798"/>
                <a:gd name="T14" fmla="*/ 431 w 1803"/>
                <a:gd name="T15" fmla="*/ 1002 h 1798"/>
                <a:gd name="T16" fmla="*/ 662 w 1803"/>
                <a:gd name="T17" fmla="*/ 1369 h 1798"/>
                <a:gd name="T18" fmla="*/ 798 w 1803"/>
                <a:gd name="T19" fmla="*/ 1369 h 1798"/>
                <a:gd name="T20" fmla="*/ 1324 w 1803"/>
                <a:gd name="T21" fmla="*/ 781 h 1798"/>
                <a:gd name="T22" fmla="*/ 1794 w 1803"/>
                <a:gd name="T23" fmla="*/ 386 h 1798"/>
                <a:gd name="T24" fmla="*/ 1385 w 1803"/>
                <a:gd name="T25" fmla="*/ 8 h 1798"/>
                <a:gd name="T26" fmla="*/ 1763 w 1803"/>
                <a:gd name="T27" fmla="*/ 417 h 1798"/>
                <a:gd name="T28" fmla="*/ 1794 w 1803"/>
                <a:gd name="T29" fmla="*/ 417 h 1798"/>
                <a:gd name="T30" fmla="*/ 479 w 1803"/>
                <a:gd name="T31" fmla="*/ 1400 h 1798"/>
                <a:gd name="T32" fmla="*/ 474 w 1803"/>
                <a:gd name="T33" fmla="*/ 1400 h 1798"/>
                <a:gd name="T34" fmla="*/ 399 w 1803"/>
                <a:gd name="T35" fmla="*/ 1324 h 1798"/>
                <a:gd name="T36" fmla="*/ 472 w 1803"/>
                <a:gd name="T37" fmla="*/ 1249 h 1798"/>
                <a:gd name="T38" fmla="*/ 369 w 1803"/>
                <a:gd name="T39" fmla="*/ 1290 h 1798"/>
                <a:gd name="T40" fmla="*/ 443 w 1803"/>
                <a:gd name="T41" fmla="*/ 1431 h 1798"/>
                <a:gd name="T42" fmla="*/ 510 w 1803"/>
                <a:gd name="T43" fmla="*/ 1431 h 1798"/>
                <a:gd name="T44" fmla="*/ 551 w 1803"/>
                <a:gd name="T45" fmla="*/ 1328 h 1798"/>
                <a:gd name="T46" fmla="*/ 8 w 1803"/>
                <a:gd name="T47" fmla="*/ 1761 h 1798"/>
                <a:gd name="T48" fmla="*/ 24 w 1803"/>
                <a:gd name="T49" fmla="*/ 1798 h 1798"/>
                <a:gd name="T50" fmla="*/ 385 w 1803"/>
                <a:gd name="T51" fmla="*/ 1446 h 1798"/>
                <a:gd name="T52" fmla="*/ 8 w 1803"/>
                <a:gd name="T53" fmla="*/ 1761 h 1798"/>
                <a:gd name="T54" fmla="*/ 1336 w 1803"/>
                <a:gd name="T55" fmla="*/ 606 h 1798"/>
                <a:gd name="T56" fmla="*/ 1582 w 1803"/>
                <a:gd name="T57" fmla="*/ 298 h 1798"/>
                <a:gd name="T58" fmla="*/ 1472 w 1803"/>
                <a:gd name="T59" fmla="*/ 188 h 1798"/>
                <a:gd name="T60" fmla="*/ 1226 w 1803"/>
                <a:gd name="T61" fmla="*/ 496 h 1798"/>
                <a:gd name="T62" fmla="*/ 1472 w 1803"/>
                <a:gd name="T63" fmla="*/ 188 h 1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03" h="1798">
                  <a:moveTo>
                    <a:pt x="1470" y="802"/>
                  </a:moveTo>
                  <a:cubicBezTo>
                    <a:pt x="1478" y="810"/>
                    <a:pt x="1478" y="824"/>
                    <a:pt x="1470" y="833"/>
                  </a:cubicBezTo>
                  <a:cubicBezTo>
                    <a:pt x="1465" y="837"/>
                    <a:pt x="1460" y="839"/>
                    <a:pt x="1454" y="839"/>
                  </a:cubicBezTo>
                  <a:cubicBezTo>
                    <a:pt x="1448" y="839"/>
                    <a:pt x="1443" y="837"/>
                    <a:pt x="1438" y="833"/>
                  </a:cubicBezTo>
                  <a:cubicBezTo>
                    <a:pt x="972" y="366"/>
                    <a:pt x="972" y="366"/>
                    <a:pt x="972" y="366"/>
                  </a:cubicBezTo>
                  <a:cubicBezTo>
                    <a:pt x="963" y="357"/>
                    <a:pt x="963" y="343"/>
                    <a:pt x="972" y="335"/>
                  </a:cubicBezTo>
                  <a:cubicBezTo>
                    <a:pt x="980" y="326"/>
                    <a:pt x="994" y="326"/>
                    <a:pt x="1003" y="335"/>
                  </a:cubicBezTo>
                  <a:lnTo>
                    <a:pt x="1470" y="802"/>
                  </a:lnTo>
                  <a:close/>
                  <a:moveTo>
                    <a:pt x="767" y="1338"/>
                  </a:moveTo>
                  <a:cubicBezTo>
                    <a:pt x="757" y="1348"/>
                    <a:pt x="744" y="1353"/>
                    <a:pt x="730" y="1353"/>
                  </a:cubicBezTo>
                  <a:cubicBezTo>
                    <a:pt x="716" y="1353"/>
                    <a:pt x="703" y="1348"/>
                    <a:pt x="693" y="1338"/>
                  </a:cubicBezTo>
                  <a:cubicBezTo>
                    <a:pt x="462" y="1107"/>
                    <a:pt x="462" y="1107"/>
                    <a:pt x="462" y="1107"/>
                  </a:cubicBezTo>
                  <a:cubicBezTo>
                    <a:pt x="442" y="1087"/>
                    <a:pt x="442" y="1054"/>
                    <a:pt x="462" y="1033"/>
                  </a:cubicBezTo>
                  <a:cubicBezTo>
                    <a:pt x="1019" y="476"/>
                    <a:pt x="1019" y="476"/>
                    <a:pt x="1019" y="476"/>
                  </a:cubicBezTo>
                  <a:cubicBezTo>
                    <a:pt x="988" y="445"/>
                    <a:pt x="988" y="445"/>
                    <a:pt x="988" y="445"/>
                  </a:cubicBezTo>
                  <a:cubicBezTo>
                    <a:pt x="431" y="1002"/>
                    <a:pt x="431" y="1002"/>
                    <a:pt x="431" y="1002"/>
                  </a:cubicBezTo>
                  <a:cubicBezTo>
                    <a:pt x="393" y="1040"/>
                    <a:pt x="393" y="1101"/>
                    <a:pt x="431" y="1138"/>
                  </a:cubicBezTo>
                  <a:cubicBezTo>
                    <a:pt x="662" y="1369"/>
                    <a:pt x="662" y="1369"/>
                    <a:pt x="662" y="1369"/>
                  </a:cubicBezTo>
                  <a:cubicBezTo>
                    <a:pt x="680" y="1387"/>
                    <a:pt x="704" y="1397"/>
                    <a:pt x="730" y="1397"/>
                  </a:cubicBezTo>
                  <a:cubicBezTo>
                    <a:pt x="755" y="1397"/>
                    <a:pt x="780" y="1387"/>
                    <a:pt x="798" y="1369"/>
                  </a:cubicBezTo>
                  <a:cubicBezTo>
                    <a:pt x="1355" y="812"/>
                    <a:pt x="1355" y="812"/>
                    <a:pt x="1355" y="812"/>
                  </a:cubicBezTo>
                  <a:cubicBezTo>
                    <a:pt x="1324" y="781"/>
                    <a:pt x="1324" y="781"/>
                    <a:pt x="1324" y="781"/>
                  </a:cubicBezTo>
                  <a:lnTo>
                    <a:pt x="767" y="1338"/>
                  </a:lnTo>
                  <a:close/>
                  <a:moveTo>
                    <a:pt x="1794" y="386"/>
                  </a:moveTo>
                  <a:cubicBezTo>
                    <a:pt x="1416" y="8"/>
                    <a:pt x="1416" y="8"/>
                    <a:pt x="1416" y="8"/>
                  </a:cubicBezTo>
                  <a:cubicBezTo>
                    <a:pt x="1408" y="0"/>
                    <a:pt x="1394" y="0"/>
                    <a:pt x="1385" y="8"/>
                  </a:cubicBezTo>
                  <a:cubicBezTo>
                    <a:pt x="1377" y="17"/>
                    <a:pt x="1377" y="31"/>
                    <a:pt x="1385" y="39"/>
                  </a:cubicBezTo>
                  <a:cubicBezTo>
                    <a:pt x="1763" y="417"/>
                    <a:pt x="1763" y="417"/>
                    <a:pt x="1763" y="417"/>
                  </a:cubicBezTo>
                  <a:cubicBezTo>
                    <a:pt x="1767" y="421"/>
                    <a:pt x="1773" y="423"/>
                    <a:pt x="1778" y="423"/>
                  </a:cubicBezTo>
                  <a:cubicBezTo>
                    <a:pt x="1784" y="423"/>
                    <a:pt x="1790" y="421"/>
                    <a:pt x="1794" y="417"/>
                  </a:cubicBezTo>
                  <a:cubicBezTo>
                    <a:pt x="1803" y="408"/>
                    <a:pt x="1803" y="394"/>
                    <a:pt x="1794" y="386"/>
                  </a:cubicBezTo>
                  <a:close/>
                  <a:moveTo>
                    <a:pt x="479" y="1400"/>
                  </a:moveTo>
                  <a:cubicBezTo>
                    <a:pt x="478" y="1401"/>
                    <a:pt x="477" y="1401"/>
                    <a:pt x="476" y="1401"/>
                  </a:cubicBezTo>
                  <a:cubicBezTo>
                    <a:pt x="476" y="1401"/>
                    <a:pt x="475" y="1401"/>
                    <a:pt x="474" y="1400"/>
                  </a:cubicBezTo>
                  <a:cubicBezTo>
                    <a:pt x="400" y="1326"/>
                    <a:pt x="400" y="1326"/>
                    <a:pt x="400" y="1326"/>
                  </a:cubicBezTo>
                  <a:cubicBezTo>
                    <a:pt x="399" y="1325"/>
                    <a:pt x="399" y="1324"/>
                    <a:pt x="399" y="1324"/>
                  </a:cubicBezTo>
                  <a:cubicBezTo>
                    <a:pt x="399" y="1323"/>
                    <a:pt x="399" y="1322"/>
                    <a:pt x="400" y="1321"/>
                  </a:cubicBezTo>
                  <a:cubicBezTo>
                    <a:pt x="472" y="1249"/>
                    <a:pt x="472" y="1249"/>
                    <a:pt x="472" y="1249"/>
                  </a:cubicBezTo>
                  <a:cubicBezTo>
                    <a:pt x="441" y="1218"/>
                    <a:pt x="441" y="1218"/>
                    <a:pt x="441" y="1218"/>
                  </a:cubicBezTo>
                  <a:cubicBezTo>
                    <a:pt x="369" y="1290"/>
                    <a:pt x="369" y="1290"/>
                    <a:pt x="369" y="1290"/>
                  </a:cubicBezTo>
                  <a:cubicBezTo>
                    <a:pt x="350" y="1309"/>
                    <a:pt x="350" y="1339"/>
                    <a:pt x="369" y="1357"/>
                  </a:cubicBezTo>
                  <a:cubicBezTo>
                    <a:pt x="443" y="1431"/>
                    <a:pt x="443" y="1431"/>
                    <a:pt x="443" y="1431"/>
                  </a:cubicBezTo>
                  <a:cubicBezTo>
                    <a:pt x="452" y="1440"/>
                    <a:pt x="464" y="1445"/>
                    <a:pt x="476" y="1445"/>
                  </a:cubicBezTo>
                  <a:cubicBezTo>
                    <a:pt x="488" y="1445"/>
                    <a:pt x="501" y="1440"/>
                    <a:pt x="510" y="1431"/>
                  </a:cubicBezTo>
                  <a:cubicBezTo>
                    <a:pt x="582" y="1359"/>
                    <a:pt x="582" y="1359"/>
                    <a:pt x="582" y="1359"/>
                  </a:cubicBezTo>
                  <a:cubicBezTo>
                    <a:pt x="551" y="1328"/>
                    <a:pt x="551" y="1328"/>
                    <a:pt x="551" y="1328"/>
                  </a:cubicBezTo>
                  <a:lnTo>
                    <a:pt x="479" y="1400"/>
                  </a:lnTo>
                  <a:close/>
                  <a:moveTo>
                    <a:pt x="8" y="1761"/>
                  </a:moveTo>
                  <a:cubicBezTo>
                    <a:pt x="0" y="1769"/>
                    <a:pt x="0" y="1783"/>
                    <a:pt x="8" y="1792"/>
                  </a:cubicBezTo>
                  <a:cubicBezTo>
                    <a:pt x="13" y="1796"/>
                    <a:pt x="18" y="1798"/>
                    <a:pt x="24" y="1798"/>
                  </a:cubicBezTo>
                  <a:cubicBezTo>
                    <a:pt x="29" y="1798"/>
                    <a:pt x="35" y="1796"/>
                    <a:pt x="39" y="1792"/>
                  </a:cubicBezTo>
                  <a:cubicBezTo>
                    <a:pt x="385" y="1446"/>
                    <a:pt x="385" y="1446"/>
                    <a:pt x="385" y="1446"/>
                  </a:cubicBezTo>
                  <a:cubicBezTo>
                    <a:pt x="354" y="1415"/>
                    <a:pt x="354" y="1415"/>
                    <a:pt x="354" y="1415"/>
                  </a:cubicBezTo>
                  <a:lnTo>
                    <a:pt x="8" y="1761"/>
                  </a:lnTo>
                  <a:close/>
                  <a:moveTo>
                    <a:pt x="1305" y="575"/>
                  </a:moveTo>
                  <a:cubicBezTo>
                    <a:pt x="1336" y="606"/>
                    <a:pt x="1336" y="606"/>
                    <a:pt x="1336" y="606"/>
                  </a:cubicBezTo>
                  <a:cubicBezTo>
                    <a:pt x="1613" y="329"/>
                    <a:pt x="1613" y="329"/>
                    <a:pt x="1613" y="329"/>
                  </a:cubicBezTo>
                  <a:cubicBezTo>
                    <a:pt x="1582" y="298"/>
                    <a:pt x="1582" y="298"/>
                    <a:pt x="1582" y="298"/>
                  </a:cubicBezTo>
                  <a:lnTo>
                    <a:pt x="1305" y="575"/>
                  </a:lnTo>
                  <a:close/>
                  <a:moveTo>
                    <a:pt x="1472" y="188"/>
                  </a:moveTo>
                  <a:cubicBezTo>
                    <a:pt x="1195" y="465"/>
                    <a:pt x="1195" y="465"/>
                    <a:pt x="1195" y="465"/>
                  </a:cubicBezTo>
                  <a:cubicBezTo>
                    <a:pt x="1226" y="496"/>
                    <a:pt x="1226" y="496"/>
                    <a:pt x="1226" y="496"/>
                  </a:cubicBezTo>
                  <a:cubicBezTo>
                    <a:pt x="1503" y="219"/>
                    <a:pt x="1503" y="219"/>
                    <a:pt x="1503" y="219"/>
                  </a:cubicBezTo>
                  <a:lnTo>
                    <a:pt x="1472" y="188"/>
                  </a:ln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1">
              <a:extLst>
                <a:ext uri="{FF2B5EF4-FFF2-40B4-BE49-F238E27FC236}">
                  <a16:creationId xmlns:a16="http://schemas.microsoft.com/office/drawing/2014/main" id="{1F534C5D-EEEC-426E-9353-5B897D14F3E1}"/>
                </a:ext>
              </a:extLst>
            </p:cNvPr>
            <p:cNvSpPr>
              <a:spLocks/>
            </p:cNvSpPr>
            <p:nvPr/>
          </p:nvSpPr>
          <p:spPr bwMode="auto">
            <a:xfrm>
              <a:off x="3033" y="1451"/>
              <a:ext cx="1515" cy="1517"/>
            </a:xfrm>
            <a:custGeom>
              <a:avLst/>
              <a:gdLst>
                <a:gd name="T0" fmla="*/ 567 w 809"/>
                <a:gd name="T1" fmla="*/ 0 h 809"/>
                <a:gd name="T2" fmla="*/ 439 w 809"/>
                <a:gd name="T3" fmla="*/ 128 h 809"/>
                <a:gd name="T4" fmla="*/ 534 w 809"/>
                <a:gd name="T5" fmla="*/ 223 h 809"/>
                <a:gd name="T6" fmla="*/ 534 w 809"/>
                <a:gd name="T7" fmla="*/ 255 h 809"/>
                <a:gd name="T8" fmla="*/ 519 w 809"/>
                <a:gd name="T9" fmla="*/ 261 h 809"/>
                <a:gd name="T10" fmla="*/ 503 w 809"/>
                <a:gd name="T11" fmla="*/ 255 h 809"/>
                <a:gd name="T12" fmla="*/ 408 w 809"/>
                <a:gd name="T13" fmla="*/ 159 h 809"/>
                <a:gd name="T14" fmla="*/ 300 w 809"/>
                <a:gd name="T15" fmla="*/ 267 h 809"/>
                <a:gd name="T16" fmla="*/ 396 w 809"/>
                <a:gd name="T17" fmla="*/ 362 h 809"/>
                <a:gd name="T18" fmla="*/ 396 w 809"/>
                <a:gd name="T19" fmla="*/ 393 h 809"/>
                <a:gd name="T20" fmla="*/ 380 w 809"/>
                <a:gd name="T21" fmla="*/ 400 h 809"/>
                <a:gd name="T22" fmla="*/ 364 w 809"/>
                <a:gd name="T23" fmla="*/ 393 h 809"/>
                <a:gd name="T24" fmla="*/ 269 w 809"/>
                <a:gd name="T25" fmla="*/ 298 h 809"/>
                <a:gd name="T26" fmla="*/ 161 w 809"/>
                <a:gd name="T27" fmla="*/ 405 h 809"/>
                <a:gd name="T28" fmla="*/ 257 w 809"/>
                <a:gd name="T29" fmla="*/ 501 h 809"/>
                <a:gd name="T30" fmla="*/ 257 w 809"/>
                <a:gd name="T31" fmla="*/ 532 h 809"/>
                <a:gd name="T32" fmla="*/ 241 w 809"/>
                <a:gd name="T33" fmla="*/ 538 h 809"/>
                <a:gd name="T34" fmla="*/ 226 w 809"/>
                <a:gd name="T35" fmla="*/ 532 h 809"/>
                <a:gd name="T36" fmla="*/ 130 w 809"/>
                <a:gd name="T37" fmla="*/ 437 h 809"/>
                <a:gd name="T38" fmla="*/ 1 w 809"/>
                <a:gd name="T39" fmla="*/ 566 h 809"/>
                <a:gd name="T40" fmla="*/ 1 w 809"/>
                <a:gd name="T41" fmla="*/ 570 h 809"/>
                <a:gd name="T42" fmla="*/ 239 w 809"/>
                <a:gd name="T43" fmla="*/ 808 h 809"/>
                <a:gd name="T44" fmla="*/ 241 w 809"/>
                <a:gd name="T45" fmla="*/ 809 h 809"/>
                <a:gd name="T46" fmla="*/ 243 w 809"/>
                <a:gd name="T47" fmla="*/ 808 h 809"/>
                <a:gd name="T48" fmla="*/ 809 w 809"/>
                <a:gd name="T49" fmla="*/ 242 h 809"/>
                <a:gd name="T50" fmla="*/ 567 w 809"/>
                <a:gd name="T51"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9" h="809">
                  <a:moveTo>
                    <a:pt x="567" y="0"/>
                  </a:moveTo>
                  <a:cubicBezTo>
                    <a:pt x="439" y="128"/>
                    <a:pt x="439" y="128"/>
                    <a:pt x="439" y="128"/>
                  </a:cubicBezTo>
                  <a:cubicBezTo>
                    <a:pt x="534" y="223"/>
                    <a:pt x="534" y="223"/>
                    <a:pt x="534" y="223"/>
                  </a:cubicBezTo>
                  <a:cubicBezTo>
                    <a:pt x="543" y="232"/>
                    <a:pt x="543" y="246"/>
                    <a:pt x="534" y="255"/>
                  </a:cubicBezTo>
                  <a:cubicBezTo>
                    <a:pt x="530" y="259"/>
                    <a:pt x="524" y="261"/>
                    <a:pt x="519" y="261"/>
                  </a:cubicBezTo>
                  <a:cubicBezTo>
                    <a:pt x="513" y="261"/>
                    <a:pt x="507" y="259"/>
                    <a:pt x="503" y="255"/>
                  </a:cubicBezTo>
                  <a:cubicBezTo>
                    <a:pt x="408" y="159"/>
                    <a:pt x="408" y="159"/>
                    <a:pt x="408" y="159"/>
                  </a:cubicBezTo>
                  <a:cubicBezTo>
                    <a:pt x="300" y="267"/>
                    <a:pt x="300" y="267"/>
                    <a:pt x="300" y="267"/>
                  </a:cubicBezTo>
                  <a:cubicBezTo>
                    <a:pt x="396" y="362"/>
                    <a:pt x="396" y="362"/>
                    <a:pt x="396" y="362"/>
                  </a:cubicBezTo>
                  <a:cubicBezTo>
                    <a:pt x="404" y="371"/>
                    <a:pt x="404" y="385"/>
                    <a:pt x="396" y="393"/>
                  </a:cubicBezTo>
                  <a:cubicBezTo>
                    <a:pt x="391" y="398"/>
                    <a:pt x="386" y="400"/>
                    <a:pt x="380" y="400"/>
                  </a:cubicBezTo>
                  <a:cubicBezTo>
                    <a:pt x="374" y="400"/>
                    <a:pt x="369" y="398"/>
                    <a:pt x="364" y="393"/>
                  </a:cubicBezTo>
                  <a:cubicBezTo>
                    <a:pt x="269" y="298"/>
                    <a:pt x="269" y="298"/>
                    <a:pt x="269" y="298"/>
                  </a:cubicBezTo>
                  <a:cubicBezTo>
                    <a:pt x="161" y="405"/>
                    <a:pt x="161" y="405"/>
                    <a:pt x="161" y="405"/>
                  </a:cubicBezTo>
                  <a:cubicBezTo>
                    <a:pt x="257" y="501"/>
                    <a:pt x="257" y="501"/>
                    <a:pt x="257" y="501"/>
                  </a:cubicBezTo>
                  <a:cubicBezTo>
                    <a:pt x="265" y="509"/>
                    <a:pt x="265" y="523"/>
                    <a:pt x="257" y="532"/>
                  </a:cubicBezTo>
                  <a:cubicBezTo>
                    <a:pt x="253" y="536"/>
                    <a:pt x="247" y="538"/>
                    <a:pt x="241" y="538"/>
                  </a:cubicBezTo>
                  <a:cubicBezTo>
                    <a:pt x="236" y="538"/>
                    <a:pt x="230" y="536"/>
                    <a:pt x="226" y="532"/>
                  </a:cubicBezTo>
                  <a:cubicBezTo>
                    <a:pt x="130" y="437"/>
                    <a:pt x="130" y="437"/>
                    <a:pt x="130" y="437"/>
                  </a:cubicBezTo>
                  <a:cubicBezTo>
                    <a:pt x="1" y="566"/>
                    <a:pt x="1" y="566"/>
                    <a:pt x="1" y="566"/>
                  </a:cubicBezTo>
                  <a:cubicBezTo>
                    <a:pt x="0" y="567"/>
                    <a:pt x="0" y="569"/>
                    <a:pt x="1" y="570"/>
                  </a:cubicBezTo>
                  <a:cubicBezTo>
                    <a:pt x="239" y="808"/>
                    <a:pt x="239" y="808"/>
                    <a:pt x="239" y="808"/>
                  </a:cubicBezTo>
                  <a:cubicBezTo>
                    <a:pt x="239" y="808"/>
                    <a:pt x="240" y="809"/>
                    <a:pt x="241" y="809"/>
                  </a:cubicBezTo>
                  <a:cubicBezTo>
                    <a:pt x="242" y="809"/>
                    <a:pt x="243" y="808"/>
                    <a:pt x="243" y="808"/>
                  </a:cubicBezTo>
                  <a:cubicBezTo>
                    <a:pt x="809" y="242"/>
                    <a:pt x="809" y="242"/>
                    <a:pt x="809" y="242"/>
                  </a:cubicBezTo>
                  <a:lnTo>
                    <a:pt x="567" y="0"/>
                  </a:ln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4" name="bcgIcons_QuestionMark">
            <a:extLst>
              <a:ext uri="{FF2B5EF4-FFF2-40B4-BE49-F238E27FC236}">
                <a16:creationId xmlns:a16="http://schemas.microsoft.com/office/drawing/2014/main" id="{44AF487E-FC8B-459F-95FB-34369F4D5130}"/>
              </a:ext>
            </a:extLst>
          </p:cNvPr>
          <p:cNvGrpSpPr>
            <a:grpSpLocks noChangeAspect="1"/>
          </p:cNvGrpSpPr>
          <p:nvPr/>
        </p:nvGrpSpPr>
        <p:grpSpPr bwMode="auto">
          <a:xfrm>
            <a:off x="10115895" y="2068317"/>
            <a:ext cx="1094687" cy="1095701"/>
            <a:chOff x="1682" y="0"/>
            <a:chExt cx="4316" cy="4320"/>
          </a:xfrm>
        </p:grpSpPr>
        <p:sp>
          <p:nvSpPr>
            <p:cNvPr id="25" name="AutoShape 13">
              <a:extLst>
                <a:ext uri="{FF2B5EF4-FFF2-40B4-BE49-F238E27FC236}">
                  <a16:creationId xmlns:a16="http://schemas.microsoft.com/office/drawing/2014/main" id="{AB67D4F1-6388-43ED-A3F2-1EAACC024632}"/>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5">
              <a:extLst>
                <a:ext uri="{FF2B5EF4-FFF2-40B4-BE49-F238E27FC236}">
                  <a16:creationId xmlns:a16="http://schemas.microsoft.com/office/drawing/2014/main" id="{19A5D940-C07B-4660-A8EE-31D4C77F9D35}"/>
                </a:ext>
              </a:extLst>
            </p:cNvPr>
            <p:cNvSpPr>
              <a:spLocks noEditPoints="1"/>
            </p:cNvSpPr>
            <p:nvPr/>
          </p:nvSpPr>
          <p:spPr bwMode="auto">
            <a:xfrm>
              <a:off x="3023" y="480"/>
              <a:ext cx="1613" cy="3356"/>
            </a:xfrm>
            <a:custGeom>
              <a:avLst/>
              <a:gdLst>
                <a:gd name="T0" fmla="*/ 700 w 861"/>
                <a:gd name="T1" fmla="*/ 141 h 1790"/>
                <a:gd name="T2" fmla="*/ 788 w 861"/>
                <a:gd name="T3" fmla="*/ 563 h 1790"/>
                <a:gd name="T4" fmla="*/ 551 w 861"/>
                <a:gd name="T5" fmla="*/ 860 h 1790"/>
                <a:gd name="T6" fmla="*/ 486 w 861"/>
                <a:gd name="T7" fmla="*/ 1162 h 1790"/>
                <a:gd name="T8" fmla="*/ 277 w 861"/>
                <a:gd name="T9" fmla="*/ 1215 h 1790"/>
                <a:gd name="T10" fmla="*/ 229 w 861"/>
                <a:gd name="T11" fmla="*/ 1031 h 1790"/>
                <a:gd name="T12" fmla="*/ 390 w 861"/>
                <a:gd name="T13" fmla="*/ 669 h 1790"/>
                <a:gd name="T14" fmla="*/ 539 w 861"/>
                <a:gd name="T15" fmla="*/ 423 h 1790"/>
                <a:gd name="T16" fmla="*/ 366 w 861"/>
                <a:gd name="T17" fmla="*/ 288 h 1790"/>
                <a:gd name="T18" fmla="*/ 172 w 861"/>
                <a:gd name="T19" fmla="*/ 391 h 1790"/>
                <a:gd name="T20" fmla="*/ 82 w 861"/>
                <a:gd name="T21" fmla="*/ 138 h 1790"/>
                <a:gd name="T22" fmla="*/ 400 w 861"/>
                <a:gd name="T23" fmla="*/ 1351 h 1790"/>
                <a:gd name="T24" fmla="*/ 597 w 861"/>
                <a:gd name="T25" fmla="*/ 1548 h 1790"/>
                <a:gd name="T26" fmla="*/ 400 w 861"/>
                <a:gd name="T27" fmla="*/ 1746 h 1790"/>
                <a:gd name="T28" fmla="*/ 203 w 861"/>
                <a:gd name="T29" fmla="*/ 1548 h 1790"/>
                <a:gd name="T30" fmla="*/ 400 w 861"/>
                <a:gd name="T31" fmla="*/ 1351 h 1790"/>
                <a:gd name="T32" fmla="*/ 54 w 861"/>
                <a:gd name="T33" fmla="*/ 104 h 1790"/>
                <a:gd name="T34" fmla="*/ 0 w 861"/>
                <a:gd name="T35" fmla="*/ 149 h 1790"/>
                <a:gd name="T36" fmla="*/ 133 w 861"/>
                <a:gd name="T37" fmla="*/ 411 h 1790"/>
                <a:gd name="T38" fmla="*/ 203 w 861"/>
                <a:gd name="T39" fmla="*/ 423 h 1790"/>
                <a:gd name="T40" fmla="*/ 366 w 861"/>
                <a:gd name="T41" fmla="*/ 332 h 1790"/>
                <a:gd name="T42" fmla="*/ 495 w 861"/>
                <a:gd name="T43" fmla="*/ 423 h 1790"/>
                <a:gd name="T44" fmla="*/ 357 w 861"/>
                <a:gd name="T45" fmla="*/ 640 h 1790"/>
                <a:gd name="T46" fmla="*/ 185 w 861"/>
                <a:gd name="T47" fmla="*/ 1031 h 1790"/>
                <a:gd name="T48" fmla="*/ 236 w 861"/>
                <a:gd name="T49" fmla="*/ 1230 h 1790"/>
                <a:gd name="T50" fmla="*/ 277 w 861"/>
                <a:gd name="T51" fmla="*/ 1259 h 1790"/>
                <a:gd name="T52" fmla="*/ 550 w 861"/>
                <a:gd name="T53" fmla="*/ 1259 h 1790"/>
                <a:gd name="T54" fmla="*/ 529 w 861"/>
                <a:gd name="T55" fmla="*/ 1154 h 1790"/>
                <a:gd name="T56" fmla="*/ 585 w 861"/>
                <a:gd name="T57" fmla="*/ 889 h 1790"/>
                <a:gd name="T58" fmla="*/ 829 w 861"/>
                <a:gd name="T59" fmla="*/ 579 h 1790"/>
                <a:gd name="T60" fmla="*/ 729 w 861"/>
                <a:gd name="T61" fmla="*/ 108 h 1790"/>
                <a:gd name="T62" fmla="*/ 400 w 861"/>
                <a:gd name="T63" fmla="*/ 1307 h 1790"/>
                <a:gd name="T64" fmla="*/ 159 w 861"/>
                <a:gd name="T65" fmla="*/ 1548 h 1790"/>
                <a:gd name="T66" fmla="*/ 400 w 861"/>
                <a:gd name="T67" fmla="*/ 1790 h 1790"/>
                <a:gd name="T68" fmla="*/ 641 w 861"/>
                <a:gd name="T69" fmla="*/ 1548 h 1790"/>
                <a:gd name="T70" fmla="*/ 400 w 861"/>
                <a:gd name="T71" fmla="*/ 1307 h 17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1" h="1790">
                  <a:moveTo>
                    <a:pt x="417" y="44"/>
                  </a:moveTo>
                  <a:cubicBezTo>
                    <a:pt x="529" y="44"/>
                    <a:pt x="625" y="76"/>
                    <a:pt x="700" y="141"/>
                  </a:cubicBezTo>
                  <a:cubicBezTo>
                    <a:pt x="778" y="207"/>
                    <a:pt x="817" y="296"/>
                    <a:pt x="817" y="406"/>
                  </a:cubicBezTo>
                  <a:cubicBezTo>
                    <a:pt x="817" y="460"/>
                    <a:pt x="807" y="513"/>
                    <a:pt x="788" y="563"/>
                  </a:cubicBezTo>
                  <a:cubicBezTo>
                    <a:pt x="769" y="613"/>
                    <a:pt x="739" y="660"/>
                    <a:pt x="699" y="702"/>
                  </a:cubicBezTo>
                  <a:cubicBezTo>
                    <a:pt x="551" y="860"/>
                    <a:pt x="551" y="860"/>
                    <a:pt x="551" y="860"/>
                  </a:cubicBezTo>
                  <a:cubicBezTo>
                    <a:pt x="498" y="926"/>
                    <a:pt x="472" y="997"/>
                    <a:pt x="472" y="1078"/>
                  </a:cubicBezTo>
                  <a:cubicBezTo>
                    <a:pt x="472" y="1083"/>
                    <a:pt x="474" y="1102"/>
                    <a:pt x="486" y="1162"/>
                  </a:cubicBezTo>
                  <a:cubicBezTo>
                    <a:pt x="496" y="1215"/>
                    <a:pt x="496" y="1215"/>
                    <a:pt x="496" y="1215"/>
                  </a:cubicBezTo>
                  <a:cubicBezTo>
                    <a:pt x="277" y="1215"/>
                    <a:pt x="277" y="1215"/>
                    <a:pt x="277" y="1215"/>
                  </a:cubicBezTo>
                  <a:cubicBezTo>
                    <a:pt x="267" y="1186"/>
                    <a:pt x="267" y="1186"/>
                    <a:pt x="267" y="1186"/>
                  </a:cubicBezTo>
                  <a:cubicBezTo>
                    <a:pt x="242" y="1116"/>
                    <a:pt x="229" y="1065"/>
                    <a:pt x="229" y="1031"/>
                  </a:cubicBezTo>
                  <a:cubicBezTo>
                    <a:pt x="229" y="978"/>
                    <a:pt x="239" y="922"/>
                    <a:pt x="259" y="867"/>
                  </a:cubicBezTo>
                  <a:cubicBezTo>
                    <a:pt x="279" y="810"/>
                    <a:pt x="322" y="745"/>
                    <a:pt x="390" y="669"/>
                  </a:cubicBezTo>
                  <a:cubicBezTo>
                    <a:pt x="451" y="601"/>
                    <a:pt x="492" y="548"/>
                    <a:pt x="513" y="513"/>
                  </a:cubicBezTo>
                  <a:cubicBezTo>
                    <a:pt x="530" y="482"/>
                    <a:pt x="539" y="451"/>
                    <a:pt x="539" y="423"/>
                  </a:cubicBezTo>
                  <a:cubicBezTo>
                    <a:pt x="539" y="377"/>
                    <a:pt x="527" y="344"/>
                    <a:pt x="501" y="323"/>
                  </a:cubicBezTo>
                  <a:cubicBezTo>
                    <a:pt x="473" y="300"/>
                    <a:pt x="428" y="288"/>
                    <a:pt x="366" y="288"/>
                  </a:cubicBezTo>
                  <a:cubicBezTo>
                    <a:pt x="308" y="288"/>
                    <a:pt x="259" y="308"/>
                    <a:pt x="215" y="350"/>
                  </a:cubicBezTo>
                  <a:cubicBezTo>
                    <a:pt x="172" y="391"/>
                    <a:pt x="172" y="391"/>
                    <a:pt x="172" y="391"/>
                  </a:cubicBezTo>
                  <a:cubicBezTo>
                    <a:pt x="55" y="161"/>
                    <a:pt x="55" y="161"/>
                    <a:pt x="55" y="161"/>
                  </a:cubicBezTo>
                  <a:cubicBezTo>
                    <a:pt x="82" y="138"/>
                    <a:pt x="82" y="138"/>
                    <a:pt x="82" y="138"/>
                  </a:cubicBezTo>
                  <a:cubicBezTo>
                    <a:pt x="159" y="76"/>
                    <a:pt x="271" y="44"/>
                    <a:pt x="417" y="44"/>
                  </a:cubicBezTo>
                  <a:moveTo>
                    <a:pt x="400" y="1351"/>
                  </a:moveTo>
                  <a:cubicBezTo>
                    <a:pt x="454" y="1351"/>
                    <a:pt x="501" y="1371"/>
                    <a:pt x="539" y="1409"/>
                  </a:cubicBezTo>
                  <a:cubicBezTo>
                    <a:pt x="577" y="1447"/>
                    <a:pt x="597" y="1494"/>
                    <a:pt x="597" y="1548"/>
                  </a:cubicBezTo>
                  <a:cubicBezTo>
                    <a:pt x="597" y="1602"/>
                    <a:pt x="577" y="1649"/>
                    <a:pt x="539" y="1688"/>
                  </a:cubicBezTo>
                  <a:cubicBezTo>
                    <a:pt x="501" y="1727"/>
                    <a:pt x="454" y="1746"/>
                    <a:pt x="400" y="1746"/>
                  </a:cubicBezTo>
                  <a:cubicBezTo>
                    <a:pt x="346" y="1746"/>
                    <a:pt x="299" y="1727"/>
                    <a:pt x="260" y="1688"/>
                  </a:cubicBezTo>
                  <a:cubicBezTo>
                    <a:pt x="222" y="1649"/>
                    <a:pt x="203" y="1602"/>
                    <a:pt x="203" y="1548"/>
                  </a:cubicBezTo>
                  <a:cubicBezTo>
                    <a:pt x="203" y="1494"/>
                    <a:pt x="222" y="1447"/>
                    <a:pt x="261" y="1409"/>
                  </a:cubicBezTo>
                  <a:cubicBezTo>
                    <a:pt x="299" y="1371"/>
                    <a:pt x="346" y="1351"/>
                    <a:pt x="400" y="1351"/>
                  </a:cubicBezTo>
                  <a:moveTo>
                    <a:pt x="417" y="0"/>
                  </a:moveTo>
                  <a:cubicBezTo>
                    <a:pt x="261" y="0"/>
                    <a:pt x="139" y="35"/>
                    <a:pt x="54" y="104"/>
                  </a:cubicBezTo>
                  <a:cubicBezTo>
                    <a:pt x="27" y="127"/>
                    <a:pt x="27" y="127"/>
                    <a:pt x="27" y="127"/>
                  </a:cubicBezTo>
                  <a:cubicBezTo>
                    <a:pt x="0" y="149"/>
                    <a:pt x="0" y="149"/>
                    <a:pt x="0" y="149"/>
                  </a:cubicBezTo>
                  <a:cubicBezTo>
                    <a:pt x="16" y="181"/>
                    <a:pt x="16" y="181"/>
                    <a:pt x="16" y="181"/>
                  </a:cubicBezTo>
                  <a:cubicBezTo>
                    <a:pt x="133" y="411"/>
                    <a:pt x="133" y="411"/>
                    <a:pt x="133" y="411"/>
                  </a:cubicBezTo>
                  <a:cubicBezTo>
                    <a:pt x="160" y="464"/>
                    <a:pt x="160" y="464"/>
                    <a:pt x="160" y="464"/>
                  </a:cubicBezTo>
                  <a:cubicBezTo>
                    <a:pt x="203" y="423"/>
                    <a:pt x="203" y="423"/>
                    <a:pt x="203" y="423"/>
                  </a:cubicBezTo>
                  <a:cubicBezTo>
                    <a:pt x="246" y="382"/>
                    <a:pt x="246" y="382"/>
                    <a:pt x="246" y="382"/>
                  </a:cubicBezTo>
                  <a:cubicBezTo>
                    <a:pt x="281" y="348"/>
                    <a:pt x="319" y="332"/>
                    <a:pt x="366" y="332"/>
                  </a:cubicBezTo>
                  <a:cubicBezTo>
                    <a:pt x="430" y="332"/>
                    <a:pt x="459" y="345"/>
                    <a:pt x="473" y="357"/>
                  </a:cubicBezTo>
                  <a:cubicBezTo>
                    <a:pt x="483" y="364"/>
                    <a:pt x="495" y="380"/>
                    <a:pt x="495" y="423"/>
                  </a:cubicBezTo>
                  <a:cubicBezTo>
                    <a:pt x="495" y="444"/>
                    <a:pt x="488" y="466"/>
                    <a:pt x="474" y="491"/>
                  </a:cubicBezTo>
                  <a:cubicBezTo>
                    <a:pt x="462" y="513"/>
                    <a:pt x="431" y="557"/>
                    <a:pt x="357" y="640"/>
                  </a:cubicBezTo>
                  <a:cubicBezTo>
                    <a:pt x="285" y="720"/>
                    <a:pt x="239" y="790"/>
                    <a:pt x="217" y="852"/>
                  </a:cubicBezTo>
                  <a:cubicBezTo>
                    <a:pt x="196" y="912"/>
                    <a:pt x="185" y="973"/>
                    <a:pt x="185" y="1031"/>
                  </a:cubicBezTo>
                  <a:cubicBezTo>
                    <a:pt x="185" y="1071"/>
                    <a:pt x="198" y="1125"/>
                    <a:pt x="225" y="1201"/>
                  </a:cubicBezTo>
                  <a:cubicBezTo>
                    <a:pt x="236" y="1230"/>
                    <a:pt x="236" y="1230"/>
                    <a:pt x="236" y="1230"/>
                  </a:cubicBezTo>
                  <a:cubicBezTo>
                    <a:pt x="246" y="1259"/>
                    <a:pt x="246" y="1259"/>
                    <a:pt x="246" y="1259"/>
                  </a:cubicBezTo>
                  <a:cubicBezTo>
                    <a:pt x="277" y="1259"/>
                    <a:pt x="277" y="1259"/>
                    <a:pt x="277" y="1259"/>
                  </a:cubicBezTo>
                  <a:cubicBezTo>
                    <a:pt x="496" y="1259"/>
                    <a:pt x="496" y="1259"/>
                    <a:pt x="496" y="1259"/>
                  </a:cubicBezTo>
                  <a:cubicBezTo>
                    <a:pt x="550" y="1259"/>
                    <a:pt x="550" y="1259"/>
                    <a:pt x="550" y="1259"/>
                  </a:cubicBezTo>
                  <a:cubicBezTo>
                    <a:pt x="539" y="1206"/>
                    <a:pt x="539" y="1206"/>
                    <a:pt x="539" y="1206"/>
                  </a:cubicBezTo>
                  <a:cubicBezTo>
                    <a:pt x="529" y="1154"/>
                    <a:pt x="529" y="1154"/>
                    <a:pt x="529" y="1154"/>
                  </a:cubicBezTo>
                  <a:cubicBezTo>
                    <a:pt x="517" y="1093"/>
                    <a:pt x="516" y="1079"/>
                    <a:pt x="516" y="1078"/>
                  </a:cubicBezTo>
                  <a:cubicBezTo>
                    <a:pt x="516" y="1008"/>
                    <a:pt x="539" y="946"/>
                    <a:pt x="585" y="889"/>
                  </a:cubicBezTo>
                  <a:cubicBezTo>
                    <a:pt x="731" y="733"/>
                    <a:pt x="731" y="733"/>
                    <a:pt x="731" y="733"/>
                  </a:cubicBezTo>
                  <a:cubicBezTo>
                    <a:pt x="775" y="686"/>
                    <a:pt x="808" y="635"/>
                    <a:pt x="829" y="579"/>
                  </a:cubicBezTo>
                  <a:cubicBezTo>
                    <a:pt x="850" y="524"/>
                    <a:pt x="861" y="466"/>
                    <a:pt x="861" y="406"/>
                  </a:cubicBezTo>
                  <a:cubicBezTo>
                    <a:pt x="861" y="283"/>
                    <a:pt x="817" y="183"/>
                    <a:pt x="729" y="108"/>
                  </a:cubicBezTo>
                  <a:cubicBezTo>
                    <a:pt x="645" y="36"/>
                    <a:pt x="540" y="0"/>
                    <a:pt x="417" y="0"/>
                  </a:cubicBezTo>
                  <a:close/>
                  <a:moveTo>
                    <a:pt x="400" y="1307"/>
                  </a:moveTo>
                  <a:cubicBezTo>
                    <a:pt x="334" y="1307"/>
                    <a:pt x="276" y="1331"/>
                    <a:pt x="229" y="1378"/>
                  </a:cubicBezTo>
                  <a:cubicBezTo>
                    <a:pt x="183" y="1425"/>
                    <a:pt x="159" y="1482"/>
                    <a:pt x="159" y="1548"/>
                  </a:cubicBezTo>
                  <a:cubicBezTo>
                    <a:pt x="159" y="1614"/>
                    <a:pt x="182" y="1672"/>
                    <a:pt x="229" y="1719"/>
                  </a:cubicBezTo>
                  <a:cubicBezTo>
                    <a:pt x="276" y="1766"/>
                    <a:pt x="333" y="1790"/>
                    <a:pt x="400" y="1790"/>
                  </a:cubicBezTo>
                  <a:cubicBezTo>
                    <a:pt x="466" y="1790"/>
                    <a:pt x="524" y="1766"/>
                    <a:pt x="571" y="1719"/>
                  </a:cubicBezTo>
                  <a:cubicBezTo>
                    <a:pt x="617" y="1672"/>
                    <a:pt x="641" y="1614"/>
                    <a:pt x="641" y="1548"/>
                  </a:cubicBezTo>
                  <a:cubicBezTo>
                    <a:pt x="641" y="1482"/>
                    <a:pt x="617" y="1425"/>
                    <a:pt x="570" y="1378"/>
                  </a:cubicBezTo>
                  <a:cubicBezTo>
                    <a:pt x="523" y="1331"/>
                    <a:pt x="466" y="1307"/>
                    <a:pt x="400" y="1307"/>
                  </a:cubicBezTo>
                  <a:close/>
                </a:path>
              </a:pathLst>
            </a:custGeom>
            <a:solidFill>
              <a:srgbClr val="0034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6">
              <a:extLst>
                <a:ext uri="{FF2B5EF4-FFF2-40B4-BE49-F238E27FC236}">
                  <a16:creationId xmlns:a16="http://schemas.microsoft.com/office/drawing/2014/main" id="{4489D7ED-3D24-4D4B-9D65-510EDD2A25D6}"/>
                </a:ext>
              </a:extLst>
            </p:cNvPr>
            <p:cNvSpPr>
              <a:spLocks noEditPoints="1"/>
            </p:cNvSpPr>
            <p:nvPr/>
          </p:nvSpPr>
          <p:spPr bwMode="auto">
            <a:xfrm>
              <a:off x="3229" y="645"/>
              <a:ext cx="1242" cy="3026"/>
            </a:xfrm>
            <a:custGeom>
              <a:avLst/>
              <a:gdLst>
                <a:gd name="T0" fmla="*/ 333 w 663"/>
                <a:gd name="T1" fmla="*/ 1083 h 1614"/>
                <a:gd name="T2" fmla="*/ 198 w 663"/>
                <a:gd name="T3" fmla="*/ 1083 h 1614"/>
                <a:gd name="T4" fmla="*/ 163 w 663"/>
                <a:gd name="T5" fmla="*/ 943 h 1614"/>
                <a:gd name="T6" fmla="*/ 190 w 663"/>
                <a:gd name="T7" fmla="*/ 793 h 1614"/>
                <a:gd name="T8" fmla="*/ 313 w 663"/>
                <a:gd name="T9" fmla="*/ 610 h 1614"/>
                <a:gd name="T10" fmla="*/ 441 w 663"/>
                <a:gd name="T11" fmla="*/ 447 h 1614"/>
                <a:gd name="T12" fmla="*/ 473 w 663"/>
                <a:gd name="T13" fmla="*/ 335 h 1614"/>
                <a:gd name="T14" fmla="*/ 256 w 663"/>
                <a:gd name="T15" fmla="*/ 156 h 1614"/>
                <a:gd name="T16" fmla="*/ 75 w 663"/>
                <a:gd name="T17" fmla="*/ 230 h 1614"/>
                <a:gd name="T18" fmla="*/ 0 w 663"/>
                <a:gd name="T19" fmla="*/ 84 h 1614"/>
                <a:gd name="T20" fmla="*/ 307 w 663"/>
                <a:gd name="T21" fmla="*/ 0 h 1614"/>
                <a:gd name="T22" fmla="*/ 562 w 663"/>
                <a:gd name="T23" fmla="*/ 86 h 1614"/>
                <a:gd name="T24" fmla="*/ 663 w 663"/>
                <a:gd name="T25" fmla="*/ 318 h 1614"/>
                <a:gd name="T26" fmla="*/ 637 w 663"/>
                <a:gd name="T27" fmla="*/ 459 h 1614"/>
                <a:gd name="T28" fmla="*/ 557 w 663"/>
                <a:gd name="T29" fmla="*/ 584 h 1614"/>
                <a:gd name="T30" fmla="*/ 408 w 663"/>
                <a:gd name="T31" fmla="*/ 743 h 1614"/>
                <a:gd name="T32" fmla="*/ 318 w 663"/>
                <a:gd name="T33" fmla="*/ 990 h 1614"/>
                <a:gd name="T34" fmla="*/ 333 w 663"/>
                <a:gd name="T35" fmla="*/ 1083 h 1614"/>
                <a:gd name="T36" fmla="*/ 290 w 663"/>
                <a:gd name="T37" fmla="*/ 1307 h 1614"/>
                <a:gd name="T38" fmla="*/ 398 w 663"/>
                <a:gd name="T39" fmla="*/ 1352 h 1614"/>
                <a:gd name="T40" fmla="*/ 443 w 663"/>
                <a:gd name="T41" fmla="*/ 1460 h 1614"/>
                <a:gd name="T42" fmla="*/ 398 w 663"/>
                <a:gd name="T43" fmla="*/ 1569 h 1614"/>
                <a:gd name="T44" fmla="*/ 290 w 663"/>
                <a:gd name="T45" fmla="*/ 1614 h 1614"/>
                <a:gd name="T46" fmla="*/ 182 w 663"/>
                <a:gd name="T47" fmla="*/ 1569 h 1614"/>
                <a:gd name="T48" fmla="*/ 137 w 663"/>
                <a:gd name="T49" fmla="*/ 1460 h 1614"/>
                <a:gd name="T50" fmla="*/ 182 w 663"/>
                <a:gd name="T51" fmla="*/ 1352 h 1614"/>
                <a:gd name="T52" fmla="*/ 290 w 663"/>
                <a:gd name="T53" fmla="*/ 1307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3" h="1614">
                  <a:moveTo>
                    <a:pt x="333" y="1083"/>
                  </a:moveTo>
                  <a:cubicBezTo>
                    <a:pt x="198" y="1083"/>
                    <a:pt x="198" y="1083"/>
                    <a:pt x="198" y="1083"/>
                  </a:cubicBezTo>
                  <a:cubicBezTo>
                    <a:pt x="175" y="1018"/>
                    <a:pt x="163" y="972"/>
                    <a:pt x="163" y="943"/>
                  </a:cubicBezTo>
                  <a:cubicBezTo>
                    <a:pt x="163" y="894"/>
                    <a:pt x="172" y="844"/>
                    <a:pt x="190" y="793"/>
                  </a:cubicBezTo>
                  <a:cubicBezTo>
                    <a:pt x="208" y="742"/>
                    <a:pt x="249" y="681"/>
                    <a:pt x="313" y="610"/>
                  </a:cubicBezTo>
                  <a:cubicBezTo>
                    <a:pt x="376" y="539"/>
                    <a:pt x="419" y="485"/>
                    <a:pt x="441" y="447"/>
                  </a:cubicBezTo>
                  <a:cubicBezTo>
                    <a:pt x="463" y="408"/>
                    <a:pt x="473" y="371"/>
                    <a:pt x="473" y="335"/>
                  </a:cubicBezTo>
                  <a:cubicBezTo>
                    <a:pt x="473" y="216"/>
                    <a:pt x="401" y="156"/>
                    <a:pt x="256" y="156"/>
                  </a:cubicBezTo>
                  <a:cubicBezTo>
                    <a:pt x="187" y="156"/>
                    <a:pt x="126" y="181"/>
                    <a:pt x="75" y="230"/>
                  </a:cubicBezTo>
                  <a:cubicBezTo>
                    <a:pt x="0" y="84"/>
                    <a:pt x="0" y="84"/>
                    <a:pt x="0" y="84"/>
                  </a:cubicBezTo>
                  <a:cubicBezTo>
                    <a:pt x="69" y="28"/>
                    <a:pt x="171" y="0"/>
                    <a:pt x="307" y="0"/>
                  </a:cubicBezTo>
                  <a:cubicBezTo>
                    <a:pt x="409" y="0"/>
                    <a:pt x="494" y="29"/>
                    <a:pt x="562" y="86"/>
                  </a:cubicBezTo>
                  <a:cubicBezTo>
                    <a:pt x="629" y="144"/>
                    <a:pt x="663" y="221"/>
                    <a:pt x="663" y="318"/>
                  </a:cubicBezTo>
                  <a:cubicBezTo>
                    <a:pt x="663" y="367"/>
                    <a:pt x="655" y="414"/>
                    <a:pt x="637" y="459"/>
                  </a:cubicBezTo>
                  <a:cubicBezTo>
                    <a:pt x="620" y="505"/>
                    <a:pt x="593" y="546"/>
                    <a:pt x="557" y="584"/>
                  </a:cubicBezTo>
                  <a:cubicBezTo>
                    <a:pt x="408" y="743"/>
                    <a:pt x="408" y="743"/>
                    <a:pt x="408" y="743"/>
                  </a:cubicBezTo>
                  <a:cubicBezTo>
                    <a:pt x="348" y="817"/>
                    <a:pt x="318" y="899"/>
                    <a:pt x="318" y="990"/>
                  </a:cubicBezTo>
                  <a:cubicBezTo>
                    <a:pt x="318" y="1005"/>
                    <a:pt x="323" y="1035"/>
                    <a:pt x="333" y="1083"/>
                  </a:cubicBezTo>
                  <a:close/>
                  <a:moveTo>
                    <a:pt x="290" y="1307"/>
                  </a:moveTo>
                  <a:cubicBezTo>
                    <a:pt x="332" y="1307"/>
                    <a:pt x="368" y="1322"/>
                    <a:pt x="398" y="1352"/>
                  </a:cubicBezTo>
                  <a:cubicBezTo>
                    <a:pt x="428" y="1382"/>
                    <a:pt x="443" y="1418"/>
                    <a:pt x="443" y="1460"/>
                  </a:cubicBezTo>
                  <a:cubicBezTo>
                    <a:pt x="443" y="1502"/>
                    <a:pt x="428" y="1539"/>
                    <a:pt x="398" y="1569"/>
                  </a:cubicBezTo>
                  <a:cubicBezTo>
                    <a:pt x="368" y="1599"/>
                    <a:pt x="332" y="1614"/>
                    <a:pt x="290" y="1614"/>
                  </a:cubicBezTo>
                  <a:cubicBezTo>
                    <a:pt x="248" y="1614"/>
                    <a:pt x="212" y="1599"/>
                    <a:pt x="182" y="1569"/>
                  </a:cubicBezTo>
                  <a:cubicBezTo>
                    <a:pt x="152" y="1539"/>
                    <a:pt x="137" y="1502"/>
                    <a:pt x="137" y="1460"/>
                  </a:cubicBezTo>
                  <a:cubicBezTo>
                    <a:pt x="137" y="1418"/>
                    <a:pt x="152" y="1382"/>
                    <a:pt x="182" y="1352"/>
                  </a:cubicBezTo>
                  <a:cubicBezTo>
                    <a:pt x="212" y="1322"/>
                    <a:pt x="248" y="1307"/>
                    <a:pt x="290" y="1307"/>
                  </a:cubicBezTo>
                  <a:close/>
                </a:path>
              </a:pathLst>
            </a:custGeom>
            <a:solidFill>
              <a:srgbClr val="006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28" name="Table 3">
            <a:extLst>
              <a:ext uri="{FF2B5EF4-FFF2-40B4-BE49-F238E27FC236}">
                <a16:creationId xmlns:a16="http://schemas.microsoft.com/office/drawing/2014/main" id="{10772525-17A3-4D8E-8525-B0ED428DFB65}"/>
              </a:ext>
            </a:extLst>
          </p:cNvPr>
          <p:cNvGraphicFramePr>
            <a:graphicFrameLocks noGrp="1"/>
          </p:cNvGraphicFramePr>
          <p:nvPr>
            <p:extLst>
              <p:ext uri="{D42A27DB-BD31-4B8C-83A1-F6EECF244321}">
                <p14:modId xmlns:p14="http://schemas.microsoft.com/office/powerpoint/2010/main" val="3268662969"/>
              </p:ext>
            </p:extLst>
          </p:nvPr>
        </p:nvGraphicFramePr>
        <p:xfrm>
          <a:off x="630002" y="1442688"/>
          <a:ext cx="10933350" cy="5334000"/>
        </p:xfrm>
        <a:graphic>
          <a:graphicData uri="http://schemas.openxmlformats.org/drawingml/2006/table">
            <a:tbl>
              <a:tblPr firstRow="1" bandRow="1">
                <a:tableStyleId>{5C22544A-7EE6-4342-B048-85BDC9FD1C3A}</a:tableStyleId>
              </a:tblPr>
              <a:tblGrid>
                <a:gridCol w="2160124">
                  <a:extLst>
                    <a:ext uri="{9D8B030D-6E8A-4147-A177-3AD203B41FA5}">
                      <a16:colId xmlns:a16="http://schemas.microsoft.com/office/drawing/2014/main" val="2528291713"/>
                    </a:ext>
                  </a:extLst>
                </a:gridCol>
                <a:gridCol w="2160124">
                  <a:extLst>
                    <a:ext uri="{9D8B030D-6E8A-4147-A177-3AD203B41FA5}">
                      <a16:colId xmlns:a16="http://schemas.microsoft.com/office/drawing/2014/main" val="510527930"/>
                    </a:ext>
                  </a:extLst>
                </a:gridCol>
                <a:gridCol w="2160124">
                  <a:extLst>
                    <a:ext uri="{9D8B030D-6E8A-4147-A177-3AD203B41FA5}">
                      <a16:colId xmlns:a16="http://schemas.microsoft.com/office/drawing/2014/main" val="2088760570"/>
                    </a:ext>
                  </a:extLst>
                </a:gridCol>
                <a:gridCol w="2481301">
                  <a:extLst>
                    <a:ext uri="{9D8B030D-6E8A-4147-A177-3AD203B41FA5}">
                      <a16:colId xmlns:a16="http://schemas.microsoft.com/office/drawing/2014/main" val="1117984763"/>
                    </a:ext>
                  </a:extLst>
                </a:gridCol>
                <a:gridCol w="1971677">
                  <a:extLst>
                    <a:ext uri="{9D8B030D-6E8A-4147-A177-3AD203B41FA5}">
                      <a16:colId xmlns:a16="http://schemas.microsoft.com/office/drawing/2014/main" val="1326567621"/>
                    </a:ext>
                  </a:extLst>
                </a:gridCol>
              </a:tblGrid>
              <a:tr h="0">
                <a:tc>
                  <a:txBody>
                    <a:bodyPr/>
                    <a:lstStyle/>
                    <a:p>
                      <a:pPr algn="ctr"/>
                      <a:r>
                        <a:rPr lang="en-US" sz="2800" b="1" dirty="0">
                          <a:solidFill>
                            <a:srgbClr val="00689B"/>
                          </a:solidFill>
                        </a:rPr>
                        <a:t>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Priorities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Vaccines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Distr./Admin.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800" b="1" dirty="0">
                          <a:solidFill>
                            <a:srgbClr val="00689B"/>
                          </a:solidFill>
                        </a:rPr>
                        <a:t>Output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31470160"/>
                  </a:ext>
                </a:extLst>
              </a:tr>
              <a:tr h="370840">
                <a:tc>
                  <a:txBody>
                    <a:bodyPr/>
                    <a:lstStyle/>
                    <a:p>
                      <a:pPr algn="ctr"/>
                      <a:endParaRPr lang="en-US" sz="2000" dirty="0"/>
                    </a:p>
                    <a:p>
                      <a:pPr algn="ctr"/>
                      <a:endParaRPr lang="en-US" sz="2000" dirty="0"/>
                    </a:p>
                    <a:p>
                      <a:pPr algn="ctr"/>
                      <a:endParaRPr lang="en-US" sz="2000" dirty="0"/>
                    </a:p>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259545"/>
                  </a:ext>
                </a:extLst>
              </a:tr>
              <a:tr h="370840">
                <a:tc>
                  <a:txBody>
                    <a:bodyPr/>
                    <a:lstStyle/>
                    <a:p>
                      <a:pPr marL="324000" marR="0" lvl="1" indent="-216000" algn="l" defTabSz="914400" rtl="0" eaLnBrk="1" fontAlgn="auto" latinLnBrk="0" hangingPunct="1">
                        <a:lnSpc>
                          <a:spcPct val="100000"/>
                        </a:lnSpc>
                        <a:spcBef>
                          <a:spcPts val="0"/>
                        </a:spcBef>
                        <a:spcAft>
                          <a:spcPts val="0"/>
                        </a:spcAft>
                        <a:buClr>
                          <a:srgbClr val="00689B"/>
                        </a:buClr>
                        <a:buSzPct val="100000"/>
                        <a:buFont typeface="Trebuchet MS" panose="020B0603020202020204" pitchFamily="34" charset="0"/>
                        <a:buChar char="•"/>
                        <a:tabLst/>
                        <a:defRPr/>
                      </a:pPr>
                      <a:r>
                        <a:rPr lang="en-US" sz="1400" b="0" i="0" u="none" kern="1200" spc="0" dirty="0">
                          <a:solidFill>
                            <a:srgbClr val="000000"/>
                          </a:solidFill>
                          <a:latin typeface="Calibri" panose="020F0502020204030204" pitchFamily="34" charset="0"/>
                        </a:rPr>
                        <a:t>Demographic data </a:t>
                      </a:r>
                      <a:r>
                        <a:rPr lang="en-US" sz="1400" b="1" i="0" u="none" kern="1200" spc="0" dirty="0">
                          <a:solidFill>
                            <a:srgbClr val="000000"/>
                          </a:solidFill>
                          <a:latin typeface="Calibri" panose="020F0502020204030204" pitchFamily="34" charset="0"/>
                        </a:rPr>
                        <a:t>optional</a:t>
                      </a:r>
                      <a:r>
                        <a:rPr lang="en-US" sz="1400" b="0" i="0" u="none" kern="1200" spc="0" dirty="0">
                          <a:solidFill>
                            <a:srgbClr val="000000"/>
                          </a:solidFill>
                          <a:latin typeface="Calibri" panose="020F0502020204030204" pitchFamily="34" charset="0"/>
                        </a:rPr>
                        <a:t> – only if wish to override UN </a:t>
                      </a:r>
                      <a:r>
                        <a:rPr lang="en-US" sz="1400" b="0" i="0" u="none" kern="1200" spc="0" dirty="0" err="1">
                          <a:solidFill>
                            <a:srgbClr val="000000"/>
                          </a:solidFill>
                          <a:latin typeface="Calibri" panose="020F0502020204030204" pitchFamily="34" charset="0"/>
                        </a:rPr>
                        <a:t>WPP</a:t>
                      </a:r>
                      <a:endParaRPr lang="en-US" sz="1400" b="0" i="0" u="none" kern="1200" spc="0" dirty="0">
                        <a:solidFill>
                          <a:srgbClr val="000000"/>
                        </a:solidFill>
                        <a:latin typeface="Calibri" panose="020F0502020204030204" pitchFamily="34" charset="0"/>
                      </a:endParaRPr>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err="1">
                          <a:solidFill>
                            <a:srgbClr val="000000"/>
                          </a:solidFill>
                          <a:latin typeface="Calibri" panose="020F0502020204030204" pitchFamily="34" charset="0"/>
                        </a:rPr>
                        <a:t>NDVP</a:t>
                      </a:r>
                      <a:r>
                        <a:rPr lang="en-US" sz="1400" b="0" i="0" u="none" kern="1200" spc="0" dirty="0">
                          <a:solidFill>
                            <a:srgbClr val="000000"/>
                          </a:solidFill>
                          <a:latin typeface="Calibri" panose="020F0502020204030204" pitchFamily="34" charset="0"/>
                        </a:rPr>
                        <a:t> / Sage Target Populations, incl. older adult age cutoff and those with comorbidities</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Geographic distribution of target population (access to health facilities)</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Prioritization plans</a:t>
                      </a:r>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Vaccine Supply – </a:t>
                      </a:r>
                      <a:r>
                        <a:rPr lang="en-US" sz="1400" b="0" i="0" u="none" kern="1200" spc="0" dirty="0" err="1">
                          <a:solidFill>
                            <a:srgbClr val="000000"/>
                          </a:solidFill>
                          <a:latin typeface="Calibri" panose="020F0502020204030204" pitchFamily="34" charset="0"/>
                        </a:rPr>
                        <a:t>Covax</a:t>
                      </a:r>
                      <a:r>
                        <a:rPr lang="en-US" sz="1400" b="0" i="0" u="none" kern="1200" spc="0" dirty="0">
                          <a:solidFill>
                            <a:srgbClr val="000000"/>
                          </a:solidFill>
                          <a:latin typeface="Calibri" panose="020F0502020204030204" pitchFamily="34" charset="0"/>
                        </a:rPr>
                        <a:t> and non-</a:t>
                      </a:r>
                      <a:r>
                        <a:rPr lang="en-US" sz="1400" b="0" i="0" u="none" kern="1200" spc="0" dirty="0" err="1">
                          <a:solidFill>
                            <a:srgbClr val="000000"/>
                          </a:solidFill>
                          <a:latin typeface="Calibri" panose="020F0502020204030204" pitchFamily="34" charset="0"/>
                        </a:rPr>
                        <a:t>Covax</a:t>
                      </a:r>
                      <a:endParaRPr lang="en-US"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Vaccine prices and approximate delivery schedule</a:t>
                      </a: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endParaRPr lang="en-US" sz="1400" b="0" i="0" u="none" kern="1200" spc="0" dirty="0">
                        <a:solidFill>
                          <a:srgbClr val="000000"/>
                        </a:solidFill>
                        <a:latin typeface="Calibri" panose="020F0502020204030204" pitchFamily="34" charset="0"/>
                      </a:endParaRPr>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Assumptions on vaccine wastage and expected uptake</a:t>
                      </a:r>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Cold storage distribution points: </a:t>
                      </a:r>
                      <a:r>
                        <a:rPr lang="en-US" sz="1400" b="0" i="0" u="none" kern="1200" spc="0" dirty="0">
                          <a:solidFill>
                            <a:srgbClr val="000000"/>
                          </a:solidFill>
                          <a:latin typeface="Calibri" panose="020F0502020204030204" pitchFamily="34" charset="0"/>
                        </a:rPr>
                        <a:t>Regional</a:t>
                      </a:r>
                      <a:r>
                        <a:rPr lang="en-US" sz="1400" dirty="0"/>
                        <a:t> stores, district stores</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Service points: </a:t>
                      </a:r>
                      <a:r>
                        <a:rPr lang="en-US" sz="1400" b="0" i="0" u="none" kern="1200" spc="0" dirty="0">
                          <a:solidFill>
                            <a:srgbClr val="000000"/>
                          </a:solidFill>
                          <a:latin typeface="Calibri" panose="020F0502020204030204" pitchFamily="34" charset="0"/>
                        </a:rPr>
                        <a:t>Fixed</a:t>
                      </a:r>
                      <a:r>
                        <a:rPr lang="en-US" sz="1400" b="0" dirty="0"/>
                        <a:t> sites with cold </a:t>
                      </a:r>
                      <a:r>
                        <a:rPr lang="en-US" sz="1400" dirty="0"/>
                        <a:t>storage, fixed </a:t>
                      </a:r>
                      <a:r>
                        <a:rPr lang="en-US" sz="1400" b="0" i="0" u="none" kern="1200" spc="0" dirty="0">
                          <a:solidFill>
                            <a:srgbClr val="000000"/>
                          </a:solidFill>
                          <a:latin typeface="Calibri" panose="020F0502020204030204" pitchFamily="34" charset="0"/>
                        </a:rPr>
                        <a:t>sites</a:t>
                      </a:r>
                      <a:r>
                        <a:rPr lang="en-US" sz="1400" dirty="0"/>
                        <a:t>, outreach sites</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HRH </a:t>
                      </a:r>
                      <a:r>
                        <a:rPr lang="en-US" sz="1400" b="0" i="0" u="none" kern="1200" spc="0" dirty="0">
                          <a:solidFill>
                            <a:srgbClr val="000000"/>
                          </a:solidFill>
                          <a:latin typeface="Calibri" panose="020F0502020204030204" pitchFamily="34" charset="0"/>
                        </a:rPr>
                        <a:t>supply</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Unit prices </a:t>
                      </a:r>
                      <a:r>
                        <a:rPr lang="en-US" sz="1400" dirty="0"/>
                        <a:t>for </a:t>
                      </a:r>
                      <a:r>
                        <a:rPr lang="en-US" sz="1400" b="0" i="0" u="none" kern="1200" spc="0" dirty="0">
                          <a:solidFill>
                            <a:srgbClr val="000000"/>
                          </a:solidFill>
                          <a:latin typeface="Calibri" panose="020F0502020204030204" pitchFamily="34" charset="0"/>
                        </a:rPr>
                        <a:t>HRH</a:t>
                      </a:r>
                      <a:r>
                        <a:rPr lang="en-US" sz="1400" dirty="0"/>
                        <a:t> </a:t>
                      </a:r>
                      <a:r>
                        <a:rPr lang="en-US" sz="1400" b="0" i="0" u="none" kern="1200" spc="0" dirty="0">
                          <a:solidFill>
                            <a:srgbClr val="000000"/>
                          </a:solidFill>
                          <a:latin typeface="Calibri" panose="020F0502020204030204" pitchFamily="34" charset="0"/>
                        </a:rPr>
                        <a:t>compensation</a:t>
                      </a:r>
                      <a:r>
                        <a:rPr lang="en-US" sz="1400" dirty="0"/>
                        <a:t>, transportation/logistics, data management, demand generation. Optional: Unit prices for commodities</a:t>
                      </a:r>
                    </a:p>
                    <a:p>
                      <a:pPr marL="194400" lvl="1" indent="-1296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1" dirty="0"/>
                        <a:t>Unit prices </a:t>
                      </a:r>
                      <a:r>
                        <a:rPr lang="en-US" sz="1400" dirty="0"/>
                        <a:t>for central </a:t>
                      </a:r>
                      <a:r>
                        <a:rPr lang="en-US" sz="1400" b="0" i="0" u="none" kern="1200" spc="0" dirty="0">
                          <a:solidFill>
                            <a:srgbClr val="000000"/>
                          </a:solidFill>
                          <a:latin typeface="Calibri" panose="020F0502020204030204" pitchFamily="34" charset="0"/>
                        </a:rPr>
                        <a:t>activities</a:t>
                      </a:r>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dirty="0"/>
                        <a:t>Relevant Country </a:t>
                      </a:r>
                      <a:r>
                        <a:rPr lang="en-US" sz="1400" b="0" i="0" u="none" kern="1200" spc="0" dirty="0">
                          <a:solidFill>
                            <a:srgbClr val="000000"/>
                          </a:solidFill>
                          <a:latin typeface="Calibri" panose="020F0502020204030204" pitchFamily="34" charset="0"/>
                        </a:rPr>
                        <a:t>Partners</a:t>
                      </a:r>
                    </a:p>
                    <a:p>
                      <a:pPr lvl="0"/>
                      <a:endParaRPr lang="en-US" sz="1400" dirty="0"/>
                    </a:p>
                    <a:p>
                      <a:pPr marL="324000" lvl="1" indent="-216000" algn="l" defTabSz="914400" rtl="0" eaLnBrk="1" latinLnBrk="0" hangingPunct="1">
                        <a:lnSpc>
                          <a:spcPct val="100000"/>
                        </a:lnSpc>
                        <a:spcBef>
                          <a:spcPts val="0"/>
                        </a:spcBef>
                        <a:spcAft>
                          <a:spcPts val="0"/>
                        </a:spcAft>
                        <a:buClr>
                          <a:srgbClr val="00689B"/>
                        </a:buClr>
                        <a:buSzPct val="100000"/>
                        <a:buFont typeface="Trebuchet MS" panose="020B0603020202020204" pitchFamily="34" charset="0"/>
                        <a:buChar char="•"/>
                      </a:pPr>
                      <a:r>
                        <a:rPr lang="en-US" sz="1400" b="0" i="0" u="none" kern="1200" spc="0" dirty="0">
                          <a:solidFill>
                            <a:srgbClr val="000000"/>
                          </a:solidFill>
                          <a:latin typeface="Calibri" panose="020F0502020204030204" pitchFamily="34" charset="0"/>
                        </a:rPr>
                        <a:t>Potential</a:t>
                      </a:r>
                      <a:r>
                        <a:rPr lang="en-US" sz="1400" dirty="0"/>
                        <a:t> financing interest areas</a:t>
                      </a:r>
                    </a:p>
                    <a:p>
                      <a:pPr algn="ctr"/>
                      <a:endParaRPr lang="en-US" sz="14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8244899"/>
                  </a:ext>
                </a:extLst>
              </a:tr>
            </a:tbl>
          </a:graphicData>
        </a:graphic>
      </p:graphicFrame>
      <p:grpSp>
        <p:nvGrpSpPr>
          <p:cNvPr id="29" name="Group 28">
            <a:extLst>
              <a:ext uri="{FF2B5EF4-FFF2-40B4-BE49-F238E27FC236}">
                <a16:creationId xmlns:a16="http://schemas.microsoft.com/office/drawing/2014/main" id="{4E751B03-A168-4599-B295-24384924A1E5}"/>
              </a:ext>
            </a:extLst>
          </p:cNvPr>
          <p:cNvGrpSpPr>
            <a:grpSpLocks noChangeAspect="1"/>
          </p:cNvGrpSpPr>
          <p:nvPr/>
        </p:nvGrpSpPr>
        <p:grpSpPr>
          <a:xfrm>
            <a:off x="7888370" y="2068317"/>
            <a:ext cx="1096759" cy="1095701"/>
            <a:chOff x="6464300" y="2606675"/>
            <a:chExt cx="1646238" cy="1644650"/>
          </a:xfrm>
        </p:grpSpPr>
        <p:sp>
          <p:nvSpPr>
            <p:cNvPr id="30" name="AutoShape 3">
              <a:extLst>
                <a:ext uri="{FF2B5EF4-FFF2-40B4-BE49-F238E27FC236}">
                  <a16:creationId xmlns:a16="http://schemas.microsoft.com/office/drawing/2014/main" id="{ACBF8ACC-613A-4EE7-9916-46D8808A6E49}"/>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31" name="Group 30">
              <a:extLst>
                <a:ext uri="{FF2B5EF4-FFF2-40B4-BE49-F238E27FC236}">
                  <a16:creationId xmlns:a16="http://schemas.microsoft.com/office/drawing/2014/main" id="{5BFE7C49-230E-4E05-9AD6-036251CF8409}"/>
                </a:ext>
              </a:extLst>
            </p:cNvPr>
            <p:cNvGrpSpPr/>
            <p:nvPr/>
          </p:nvGrpSpPr>
          <p:grpSpPr>
            <a:xfrm>
              <a:off x="6729413" y="2882900"/>
              <a:ext cx="1123838" cy="1123951"/>
              <a:chOff x="6729413" y="2882900"/>
              <a:chExt cx="1123838" cy="1123951"/>
            </a:xfrm>
          </p:grpSpPr>
          <p:sp>
            <p:nvSpPr>
              <p:cNvPr id="32" name="Freeform 10">
                <a:extLst>
                  <a:ext uri="{FF2B5EF4-FFF2-40B4-BE49-F238E27FC236}">
                    <a16:creationId xmlns:a16="http://schemas.microsoft.com/office/drawing/2014/main" id="{CF49F05F-777A-45D6-8AA1-FE069364BE55}"/>
                  </a:ext>
                </a:extLst>
              </p:cNvPr>
              <p:cNvSpPr>
                <a:spLocks/>
              </p:cNvSpPr>
              <p:nvPr/>
            </p:nvSpPr>
            <p:spPr bwMode="auto">
              <a:xfrm>
                <a:off x="7097713" y="2882900"/>
                <a:ext cx="639763" cy="595313"/>
              </a:xfrm>
              <a:custGeom>
                <a:avLst/>
                <a:gdLst>
                  <a:gd name="T0" fmla="*/ 869 w 894"/>
                  <a:gd name="T1" fmla="*/ 310 h 833"/>
                  <a:gd name="T2" fmla="*/ 583 w 894"/>
                  <a:gd name="T3" fmla="*/ 310 h 833"/>
                  <a:gd name="T4" fmla="*/ 583 w 894"/>
                  <a:gd name="T5" fmla="*/ 26 h 833"/>
                  <a:gd name="T6" fmla="*/ 557 w 894"/>
                  <a:gd name="T7" fmla="*/ 0 h 833"/>
                  <a:gd name="T8" fmla="*/ 337 w 894"/>
                  <a:gd name="T9" fmla="*/ 0 h 833"/>
                  <a:gd name="T10" fmla="*/ 311 w 894"/>
                  <a:gd name="T11" fmla="*/ 26 h 833"/>
                  <a:gd name="T12" fmla="*/ 311 w 894"/>
                  <a:gd name="T13" fmla="*/ 310 h 833"/>
                  <a:gd name="T14" fmla="*/ 25 w 894"/>
                  <a:gd name="T15" fmla="*/ 310 h 833"/>
                  <a:gd name="T16" fmla="*/ 0 w 894"/>
                  <a:gd name="T17" fmla="*/ 336 h 833"/>
                  <a:gd name="T18" fmla="*/ 0 w 894"/>
                  <a:gd name="T19" fmla="*/ 555 h 833"/>
                  <a:gd name="T20" fmla="*/ 25 w 894"/>
                  <a:gd name="T21" fmla="*/ 579 h 833"/>
                  <a:gd name="T22" fmla="*/ 311 w 894"/>
                  <a:gd name="T23" fmla="*/ 579 h 833"/>
                  <a:gd name="T24" fmla="*/ 311 w 894"/>
                  <a:gd name="T25" fmla="*/ 701 h 833"/>
                  <a:gd name="T26" fmla="*/ 311 w 894"/>
                  <a:gd name="T27" fmla="*/ 774 h 833"/>
                  <a:gd name="T28" fmla="*/ 311 w 894"/>
                  <a:gd name="T29" fmla="*/ 785 h 833"/>
                  <a:gd name="T30" fmla="*/ 488 w 894"/>
                  <a:gd name="T31" fmla="*/ 794 h 833"/>
                  <a:gd name="T32" fmla="*/ 583 w 894"/>
                  <a:gd name="T33" fmla="*/ 833 h 833"/>
                  <a:gd name="T34" fmla="*/ 583 w 894"/>
                  <a:gd name="T35" fmla="*/ 787 h 833"/>
                  <a:gd name="T36" fmla="*/ 583 w 894"/>
                  <a:gd name="T37" fmla="*/ 787 h 833"/>
                  <a:gd name="T38" fmla="*/ 583 w 894"/>
                  <a:gd name="T39" fmla="*/ 579 h 833"/>
                  <a:gd name="T40" fmla="*/ 869 w 894"/>
                  <a:gd name="T41" fmla="*/ 579 h 833"/>
                  <a:gd name="T42" fmla="*/ 894 w 894"/>
                  <a:gd name="T43" fmla="*/ 555 h 833"/>
                  <a:gd name="T44" fmla="*/ 894 w 894"/>
                  <a:gd name="T45" fmla="*/ 336 h 833"/>
                  <a:gd name="T46" fmla="*/ 869 w 894"/>
                  <a:gd name="T47" fmla="*/ 310 h 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94" h="833">
                    <a:moveTo>
                      <a:pt x="869" y="310"/>
                    </a:moveTo>
                    <a:cubicBezTo>
                      <a:pt x="869" y="310"/>
                      <a:pt x="869" y="310"/>
                      <a:pt x="583" y="310"/>
                    </a:cubicBezTo>
                    <a:cubicBezTo>
                      <a:pt x="583" y="310"/>
                      <a:pt x="583" y="310"/>
                      <a:pt x="583" y="26"/>
                    </a:cubicBezTo>
                    <a:cubicBezTo>
                      <a:pt x="583" y="12"/>
                      <a:pt x="571" y="0"/>
                      <a:pt x="557" y="0"/>
                    </a:cubicBezTo>
                    <a:cubicBezTo>
                      <a:pt x="557" y="0"/>
                      <a:pt x="557" y="0"/>
                      <a:pt x="337" y="0"/>
                    </a:cubicBezTo>
                    <a:cubicBezTo>
                      <a:pt x="323" y="0"/>
                      <a:pt x="311" y="12"/>
                      <a:pt x="311" y="26"/>
                    </a:cubicBezTo>
                    <a:cubicBezTo>
                      <a:pt x="311" y="26"/>
                      <a:pt x="311" y="26"/>
                      <a:pt x="311" y="310"/>
                    </a:cubicBezTo>
                    <a:cubicBezTo>
                      <a:pt x="311" y="310"/>
                      <a:pt x="311" y="310"/>
                      <a:pt x="25" y="310"/>
                    </a:cubicBezTo>
                    <a:cubicBezTo>
                      <a:pt x="11" y="310"/>
                      <a:pt x="0" y="322"/>
                      <a:pt x="0" y="336"/>
                    </a:cubicBezTo>
                    <a:cubicBezTo>
                      <a:pt x="0" y="336"/>
                      <a:pt x="0" y="336"/>
                      <a:pt x="0" y="555"/>
                    </a:cubicBezTo>
                    <a:cubicBezTo>
                      <a:pt x="0" y="569"/>
                      <a:pt x="11" y="579"/>
                      <a:pt x="25" y="579"/>
                    </a:cubicBezTo>
                    <a:cubicBezTo>
                      <a:pt x="25" y="579"/>
                      <a:pt x="25" y="579"/>
                      <a:pt x="311" y="579"/>
                    </a:cubicBezTo>
                    <a:cubicBezTo>
                      <a:pt x="311" y="579"/>
                      <a:pt x="311" y="579"/>
                      <a:pt x="311" y="701"/>
                    </a:cubicBezTo>
                    <a:cubicBezTo>
                      <a:pt x="311" y="722"/>
                      <a:pt x="311" y="746"/>
                      <a:pt x="311" y="774"/>
                    </a:cubicBezTo>
                    <a:cubicBezTo>
                      <a:pt x="311" y="785"/>
                      <a:pt x="311" y="785"/>
                      <a:pt x="311" y="785"/>
                    </a:cubicBezTo>
                    <a:cubicBezTo>
                      <a:pt x="488" y="794"/>
                      <a:pt x="488" y="794"/>
                      <a:pt x="488" y="794"/>
                    </a:cubicBezTo>
                    <a:cubicBezTo>
                      <a:pt x="525" y="796"/>
                      <a:pt x="558" y="811"/>
                      <a:pt x="583" y="833"/>
                    </a:cubicBezTo>
                    <a:cubicBezTo>
                      <a:pt x="583" y="787"/>
                      <a:pt x="583" y="787"/>
                      <a:pt x="583" y="787"/>
                    </a:cubicBezTo>
                    <a:cubicBezTo>
                      <a:pt x="583" y="787"/>
                      <a:pt x="583" y="787"/>
                      <a:pt x="583" y="787"/>
                    </a:cubicBezTo>
                    <a:cubicBezTo>
                      <a:pt x="583" y="787"/>
                      <a:pt x="583" y="787"/>
                      <a:pt x="583" y="579"/>
                    </a:cubicBezTo>
                    <a:cubicBezTo>
                      <a:pt x="583" y="579"/>
                      <a:pt x="583" y="579"/>
                      <a:pt x="869" y="579"/>
                    </a:cubicBezTo>
                    <a:cubicBezTo>
                      <a:pt x="883" y="579"/>
                      <a:pt x="894" y="569"/>
                      <a:pt x="894" y="555"/>
                    </a:cubicBezTo>
                    <a:cubicBezTo>
                      <a:pt x="894" y="555"/>
                      <a:pt x="894" y="555"/>
                      <a:pt x="894" y="336"/>
                    </a:cubicBezTo>
                    <a:cubicBezTo>
                      <a:pt x="894" y="322"/>
                      <a:pt x="883" y="310"/>
                      <a:pt x="869" y="310"/>
                    </a:cubicBezTo>
                    <a:close/>
                  </a:path>
                </a:pathLst>
              </a:custGeom>
              <a:solidFill>
                <a:srgbClr val="00689B"/>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16">
                <a:extLst>
                  <a:ext uri="{FF2B5EF4-FFF2-40B4-BE49-F238E27FC236}">
                    <a16:creationId xmlns:a16="http://schemas.microsoft.com/office/drawing/2014/main" id="{AF06896D-CEFF-4FAE-B52B-F3452271D4B6}"/>
                  </a:ext>
                </a:extLst>
              </p:cNvPr>
              <p:cNvSpPr>
                <a:spLocks/>
              </p:cNvSpPr>
              <p:nvPr/>
            </p:nvSpPr>
            <p:spPr bwMode="auto">
              <a:xfrm>
                <a:off x="6729413" y="3465513"/>
                <a:ext cx="1123838" cy="541338"/>
              </a:xfrm>
              <a:custGeom>
                <a:avLst/>
                <a:gdLst>
                  <a:gd name="connsiteX0" fmla="*/ 409739 w 1123838"/>
                  <a:gd name="connsiteY0" fmla="*/ 31591 h 541338"/>
                  <a:gd name="connsiteX1" fmla="*/ 326138 w 1123838"/>
                  <a:gd name="connsiteY1" fmla="*/ 51601 h 541338"/>
                  <a:gd name="connsiteX2" fmla="*/ 31750 w 1123838"/>
                  <a:gd name="connsiteY2" fmla="*/ 218820 h 541338"/>
                  <a:gd name="connsiteX3" fmla="*/ 31750 w 1123838"/>
                  <a:gd name="connsiteY3" fmla="*/ 503237 h 541338"/>
                  <a:gd name="connsiteX4" fmla="*/ 368296 w 1123838"/>
                  <a:gd name="connsiteY4" fmla="*/ 373177 h 541338"/>
                  <a:gd name="connsiteX5" fmla="*/ 419028 w 1123838"/>
                  <a:gd name="connsiteY5" fmla="*/ 365316 h 541338"/>
                  <a:gd name="connsiteX6" fmla="*/ 568366 w 1123838"/>
                  <a:gd name="connsiteY6" fmla="*/ 376036 h 541338"/>
                  <a:gd name="connsiteX7" fmla="*/ 797017 w 1123838"/>
                  <a:gd name="connsiteY7" fmla="*/ 349595 h 541338"/>
                  <a:gd name="connsiteX8" fmla="*/ 1047818 w 1123838"/>
                  <a:gd name="connsiteY8" fmla="*/ 183090 h 541338"/>
                  <a:gd name="connsiteX9" fmla="*/ 1079972 w 1123838"/>
                  <a:gd name="connsiteY9" fmla="*/ 145930 h 541338"/>
                  <a:gd name="connsiteX10" fmla="*/ 1074971 w 1123838"/>
                  <a:gd name="connsiteY10" fmla="*/ 71610 h 541338"/>
                  <a:gd name="connsiteX11" fmla="*/ 1036386 w 1123838"/>
                  <a:gd name="connsiteY11" fmla="*/ 58032 h 541338"/>
                  <a:gd name="connsiteX12" fmla="*/ 999230 w 1123838"/>
                  <a:gd name="connsiteY12" fmla="*/ 75897 h 541338"/>
                  <a:gd name="connsiteX13" fmla="*/ 951356 w 1123838"/>
                  <a:gd name="connsiteY13" fmla="*/ 129494 h 541338"/>
                  <a:gd name="connsiteX14" fmla="*/ 805591 w 1123838"/>
                  <a:gd name="connsiteY14" fmla="*/ 220964 h 541338"/>
                  <a:gd name="connsiteX15" fmla="*/ 608380 w 1123838"/>
                  <a:gd name="connsiteY15" fmla="*/ 210245 h 541338"/>
                  <a:gd name="connsiteX16" fmla="*/ 553360 w 1123838"/>
                  <a:gd name="connsiteY16" fmla="*/ 188092 h 541338"/>
                  <a:gd name="connsiteX17" fmla="*/ 544071 w 1123838"/>
                  <a:gd name="connsiteY17" fmla="*/ 171656 h 541338"/>
                  <a:gd name="connsiteX18" fmla="*/ 557648 w 1123838"/>
                  <a:gd name="connsiteY18" fmla="*/ 158078 h 541338"/>
                  <a:gd name="connsiteX19" fmla="*/ 715560 w 1123838"/>
                  <a:gd name="connsiteY19" fmla="*/ 142357 h 541338"/>
                  <a:gd name="connsiteX20" fmla="*/ 759146 w 1123838"/>
                  <a:gd name="connsiteY20" fmla="*/ 95192 h 541338"/>
                  <a:gd name="connsiteX21" fmla="*/ 713416 w 1123838"/>
                  <a:gd name="connsiteY21" fmla="*/ 47313 h 541338"/>
                  <a:gd name="connsiteX22" fmla="*/ 409739 w 1123838"/>
                  <a:gd name="connsiteY22" fmla="*/ 31591 h 541338"/>
                  <a:gd name="connsiteX23" fmla="*/ 390213 w 1123838"/>
                  <a:gd name="connsiteY23" fmla="*/ 0 h 541338"/>
                  <a:gd name="connsiteX24" fmla="*/ 393786 w 1123838"/>
                  <a:gd name="connsiteY24" fmla="*/ 0 h 541338"/>
                  <a:gd name="connsiteX25" fmla="*/ 396645 w 1123838"/>
                  <a:gd name="connsiteY25" fmla="*/ 0 h 541338"/>
                  <a:gd name="connsiteX26" fmla="*/ 399504 w 1123838"/>
                  <a:gd name="connsiteY26" fmla="*/ 0 h 541338"/>
                  <a:gd name="connsiteX27" fmla="*/ 403077 w 1123838"/>
                  <a:gd name="connsiteY27" fmla="*/ 0 h 541338"/>
                  <a:gd name="connsiteX28" fmla="*/ 410939 w 1123838"/>
                  <a:gd name="connsiteY28" fmla="*/ 0 h 541338"/>
                  <a:gd name="connsiteX29" fmla="*/ 715390 w 1123838"/>
                  <a:gd name="connsiteY29" fmla="*/ 15712 h 541338"/>
                  <a:gd name="connsiteX30" fmla="*/ 780426 w 1123838"/>
                  <a:gd name="connsiteY30" fmla="*/ 56419 h 541338"/>
                  <a:gd name="connsiteX31" fmla="*/ 782570 w 1123838"/>
                  <a:gd name="connsiteY31" fmla="*/ 60704 h 541338"/>
                  <a:gd name="connsiteX32" fmla="*/ 789002 w 1123838"/>
                  <a:gd name="connsiteY32" fmla="*/ 79273 h 541338"/>
                  <a:gd name="connsiteX33" fmla="*/ 790431 w 1123838"/>
                  <a:gd name="connsiteY33" fmla="*/ 94984 h 541338"/>
                  <a:gd name="connsiteX34" fmla="*/ 789716 w 1123838"/>
                  <a:gd name="connsiteY34" fmla="*/ 100698 h 541338"/>
                  <a:gd name="connsiteX35" fmla="*/ 789716 w 1123838"/>
                  <a:gd name="connsiteY35" fmla="*/ 101412 h 541338"/>
                  <a:gd name="connsiteX36" fmla="*/ 789002 w 1123838"/>
                  <a:gd name="connsiteY36" fmla="*/ 107125 h 541338"/>
                  <a:gd name="connsiteX37" fmla="*/ 763988 w 1123838"/>
                  <a:gd name="connsiteY37" fmla="*/ 154260 h 541338"/>
                  <a:gd name="connsiteX38" fmla="*/ 763273 w 1123838"/>
                  <a:gd name="connsiteY38" fmla="*/ 154260 h 541338"/>
                  <a:gd name="connsiteX39" fmla="*/ 758985 w 1123838"/>
                  <a:gd name="connsiteY39" fmla="*/ 157831 h 541338"/>
                  <a:gd name="connsiteX40" fmla="*/ 754697 w 1123838"/>
                  <a:gd name="connsiteY40" fmla="*/ 160688 h 541338"/>
                  <a:gd name="connsiteX41" fmla="*/ 753983 w 1123838"/>
                  <a:gd name="connsiteY41" fmla="*/ 161402 h 541338"/>
                  <a:gd name="connsiteX42" fmla="*/ 749695 w 1123838"/>
                  <a:gd name="connsiteY42" fmla="*/ 164258 h 541338"/>
                  <a:gd name="connsiteX43" fmla="*/ 748265 w 1123838"/>
                  <a:gd name="connsiteY43" fmla="*/ 164973 h 541338"/>
                  <a:gd name="connsiteX44" fmla="*/ 743263 w 1123838"/>
                  <a:gd name="connsiteY44" fmla="*/ 167115 h 541338"/>
                  <a:gd name="connsiteX45" fmla="*/ 742548 w 1123838"/>
                  <a:gd name="connsiteY45" fmla="*/ 167829 h 541338"/>
                  <a:gd name="connsiteX46" fmla="*/ 738260 w 1123838"/>
                  <a:gd name="connsiteY46" fmla="*/ 169258 h 541338"/>
                  <a:gd name="connsiteX47" fmla="*/ 718964 w 1123838"/>
                  <a:gd name="connsiteY47" fmla="*/ 173543 h 541338"/>
                  <a:gd name="connsiteX48" fmla="*/ 624626 w 1123838"/>
                  <a:gd name="connsiteY48" fmla="*/ 182827 h 541338"/>
                  <a:gd name="connsiteX49" fmla="*/ 743263 w 1123838"/>
                  <a:gd name="connsiteY49" fmla="*/ 199967 h 541338"/>
                  <a:gd name="connsiteX50" fmla="*/ 775423 w 1123838"/>
                  <a:gd name="connsiteY50" fmla="*/ 195682 h 541338"/>
                  <a:gd name="connsiteX51" fmla="*/ 785428 w 1123838"/>
                  <a:gd name="connsiteY51" fmla="*/ 193539 h 541338"/>
                  <a:gd name="connsiteX52" fmla="*/ 786858 w 1123838"/>
                  <a:gd name="connsiteY52" fmla="*/ 192825 h 541338"/>
                  <a:gd name="connsiteX53" fmla="*/ 796863 w 1123838"/>
                  <a:gd name="connsiteY53" fmla="*/ 190683 h 541338"/>
                  <a:gd name="connsiteX54" fmla="*/ 826880 w 1123838"/>
                  <a:gd name="connsiteY54" fmla="*/ 179970 h 541338"/>
                  <a:gd name="connsiteX55" fmla="*/ 909782 w 1123838"/>
                  <a:gd name="connsiteY55" fmla="*/ 127122 h 541338"/>
                  <a:gd name="connsiteX56" fmla="*/ 928363 w 1123838"/>
                  <a:gd name="connsiteY56" fmla="*/ 108553 h 541338"/>
                  <a:gd name="connsiteX57" fmla="*/ 975532 w 1123838"/>
                  <a:gd name="connsiteY57" fmla="*/ 54991 h 541338"/>
                  <a:gd name="connsiteX58" fmla="*/ 978391 w 1123838"/>
                  <a:gd name="connsiteY58" fmla="*/ 51420 h 541338"/>
                  <a:gd name="connsiteX59" fmla="*/ 979105 w 1123838"/>
                  <a:gd name="connsiteY59" fmla="*/ 51420 h 541338"/>
                  <a:gd name="connsiteX60" fmla="*/ 1034135 w 1123838"/>
                  <a:gd name="connsiteY60" fmla="*/ 26424 h 541338"/>
                  <a:gd name="connsiteX61" fmla="*/ 1034850 w 1123838"/>
                  <a:gd name="connsiteY61" fmla="*/ 26424 h 541338"/>
                  <a:gd name="connsiteX62" fmla="*/ 1039138 w 1123838"/>
                  <a:gd name="connsiteY62" fmla="*/ 26424 h 541338"/>
                  <a:gd name="connsiteX63" fmla="*/ 1040567 w 1123838"/>
                  <a:gd name="connsiteY63" fmla="*/ 26424 h 541338"/>
                  <a:gd name="connsiteX64" fmla="*/ 1079875 w 1123838"/>
                  <a:gd name="connsiteY64" fmla="*/ 37137 h 541338"/>
                  <a:gd name="connsiteX65" fmla="*/ 1083448 w 1123838"/>
                  <a:gd name="connsiteY65" fmla="*/ 39279 h 541338"/>
                  <a:gd name="connsiteX66" fmla="*/ 1086307 w 1123838"/>
                  <a:gd name="connsiteY66" fmla="*/ 40708 h 541338"/>
                  <a:gd name="connsiteX67" fmla="*/ 1087021 w 1123838"/>
                  <a:gd name="connsiteY67" fmla="*/ 41422 h 541338"/>
                  <a:gd name="connsiteX68" fmla="*/ 1089880 w 1123838"/>
                  <a:gd name="connsiteY68" fmla="*/ 43564 h 541338"/>
                  <a:gd name="connsiteX69" fmla="*/ 1090595 w 1123838"/>
                  <a:gd name="connsiteY69" fmla="*/ 44278 h 541338"/>
                  <a:gd name="connsiteX70" fmla="*/ 1092739 w 1123838"/>
                  <a:gd name="connsiteY70" fmla="*/ 45707 h 541338"/>
                  <a:gd name="connsiteX71" fmla="*/ 1095597 w 1123838"/>
                  <a:gd name="connsiteY71" fmla="*/ 47849 h 541338"/>
                  <a:gd name="connsiteX72" fmla="*/ 1095597 w 1123838"/>
                  <a:gd name="connsiteY72" fmla="*/ 48563 h 541338"/>
                  <a:gd name="connsiteX73" fmla="*/ 1103459 w 1123838"/>
                  <a:gd name="connsiteY73" fmla="*/ 165687 h 541338"/>
                  <a:gd name="connsiteX74" fmla="*/ 1072013 w 1123838"/>
                  <a:gd name="connsiteY74" fmla="*/ 203538 h 541338"/>
                  <a:gd name="connsiteX75" fmla="*/ 966241 w 1123838"/>
                  <a:gd name="connsiteY75" fmla="*/ 299950 h 541338"/>
                  <a:gd name="connsiteX76" fmla="*/ 956950 w 1123838"/>
                  <a:gd name="connsiteY76" fmla="*/ 306377 h 541338"/>
                  <a:gd name="connsiteX77" fmla="*/ 948374 w 1123838"/>
                  <a:gd name="connsiteY77" fmla="*/ 312091 h 541338"/>
                  <a:gd name="connsiteX78" fmla="*/ 806154 w 1123838"/>
                  <a:gd name="connsiteY78" fmla="*/ 379222 h 541338"/>
                  <a:gd name="connsiteX79" fmla="*/ 792575 w 1123838"/>
                  <a:gd name="connsiteY79" fmla="*/ 383507 h 541338"/>
                  <a:gd name="connsiteX80" fmla="*/ 788287 w 1123838"/>
                  <a:gd name="connsiteY80" fmla="*/ 384222 h 541338"/>
                  <a:gd name="connsiteX81" fmla="*/ 779711 w 1123838"/>
                  <a:gd name="connsiteY81" fmla="*/ 387078 h 541338"/>
                  <a:gd name="connsiteX82" fmla="*/ 773994 w 1123838"/>
                  <a:gd name="connsiteY82" fmla="*/ 388507 h 541338"/>
                  <a:gd name="connsiteX83" fmla="*/ 766132 w 1123838"/>
                  <a:gd name="connsiteY83" fmla="*/ 389935 h 541338"/>
                  <a:gd name="connsiteX84" fmla="*/ 759700 w 1123838"/>
                  <a:gd name="connsiteY84" fmla="*/ 392077 h 541338"/>
                  <a:gd name="connsiteX85" fmla="*/ 753983 w 1123838"/>
                  <a:gd name="connsiteY85" fmla="*/ 392792 h 541338"/>
                  <a:gd name="connsiteX86" fmla="*/ 724681 w 1123838"/>
                  <a:gd name="connsiteY86" fmla="*/ 399219 h 541338"/>
                  <a:gd name="connsiteX87" fmla="*/ 721822 w 1123838"/>
                  <a:gd name="connsiteY87" fmla="*/ 399219 h 541338"/>
                  <a:gd name="connsiteX88" fmla="*/ 711102 w 1123838"/>
                  <a:gd name="connsiteY88" fmla="*/ 401362 h 541338"/>
                  <a:gd name="connsiteX89" fmla="*/ 709673 w 1123838"/>
                  <a:gd name="connsiteY89" fmla="*/ 401362 h 541338"/>
                  <a:gd name="connsiteX90" fmla="*/ 650355 w 1123838"/>
                  <a:gd name="connsiteY90" fmla="*/ 407789 h 541338"/>
                  <a:gd name="connsiteX91" fmla="*/ 648211 w 1123838"/>
                  <a:gd name="connsiteY91" fmla="*/ 407789 h 541338"/>
                  <a:gd name="connsiteX92" fmla="*/ 637491 w 1123838"/>
                  <a:gd name="connsiteY92" fmla="*/ 408503 h 541338"/>
                  <a:gd name="connsiteX93" fmla="*/ 635347 w 1123838"/>
                  <a:gd name="connsiteY93" fmla="*/ 408503 h 541338"/>
                  <a:gd name="connsiteX94" fmla="*/ 621053 w 1123838"/>
                  <a:gd name="connsiteY94" fmla="*/ 408503 h 541338"/>
                  <a:gd name="connsiteX95" fmla="*/ 620338 w 1123838"/>
                  <a:gd name="connsiteY95" fmla="*/ 408503 h 541338"/>
                  <a:gd name="connsiteX96" fmla="*/ 612477 w 1123838"/>
                  <a:gd name="connsiteY96" fmla="*/ 408503 h 541338"/>
                  <a:gd name="connsiteX97" fmla="*/ 606045 w 1123838"/>
                  <a:gd name="connsiteY97" fmla="*/ 408503 h 541338"/>
                  <a:gd name="connsiteX98" fmla="*/ 598898 w 1123838"/>
                  <a:gd name="connsiteY98" fmla="*/ 408503 h 541338"/>
                  <a:gd name="connsiteX99" fmla="*/ 592466 w 1123838"/>
                  <a:gd name="connsiteY99" fmla="*/ 408503 h 541338"/>
                  <a:gd name="connsiteX100" fmla="*/ 584605 w 1123838"/>
                  <a:gd name="connsiteY100" fmla="*/ 407789 h 541338"/>
                  <a:gd name="connsiteX101" fmla="*/ 578887 w 1123838"/>
                  <a:gd name="connsiteY101" fmla="*/ 407789 h 541338"/>
                  <a:gd name="connsiteX102" fmla="*/ 566738 w 1123838"/>
                  <a:gd name="connsiteY102" fmla="*/ 407075 h 541338"/>
                  <a:gd name="connsiteX103" fmla="*/ 566023 w 1123838"/>
                  <a:gd name="connsiteY103" fmla="*/ 407075 h 541338"/>
                  <a:gd name="connsiteX104" fmla="*/ 485265 w 1123838"/>
                  <a:gd name="connsiteY104" fmla="*/ 401362 h 541338"/>
                  <a:gd name="connsiteX105" fmla="*/ 416656 w 1123838"/>
                  <a:gd name="connsiteY105" fmla="*/ 396362 h 541338"/>
                  <a:gd name="connsiteX106" fmla="*/ 410939 w 1123838"/>
                  <a:gd name="connsiteY106" fmla="*/ 396362 h 541338"/>
                  <a:gd name="connsiteX107" fmla="*/ 407365 w 1123838"/>
                  <a:gd name="connsiteY107" fmla="*/ 396362 h 541338"/>
                  <a:gd name="connsiteX108" fmla="*/ 393072 w 1123838"/>
                  <a:gd name="connsiteY108" fmla="*/ 397791 h 541338"/>
                  <a:gd name="connsiteX109" fmla="*/ 388784 w 1123838"/>
                  <a:gd name="connsiteY109" fmla="*/ 398505 h 541338"/>
                  <a:gd name="connsiteX110" fmla="*/ 388784 w 1123838"/>
                  <a:gd name="connsiteY110" fmla="*/ 399219 h 541338"/>
                  <a:gd name="connsiteX111" fmla="*/ 384496 w 1123838"/>
                  <a:gd name="connsiteY111" fmla="*/ 399933 h 541338"/>
                  <a:gd name="connsiteX112" fmla="*/ 383781 w 1123838"/>
                  <a:gd name="connsiteY112" fmla="*/ 400647 h 541338"/>
                  <a:gd name="connsiteX113" fmla="*/ 379493 w 1123838"/>
                  <a:gd name="connsiteY113" fmla="*/ 402076 h 541338"/>
                  <a:gd name="connsiteX114" fmla="*/ 21441 w 1123838"/>
                  <a:gd name="connsiteY114" fmla="*/ 540624 h 541338"/>
                  <a:gd name="connsiteX115" fmla="*/ 15723 w 1123838"/>
                  <a:gd name="connsiteY115" fmla="*/ 541338 h 541338"/>
                  <a:gd name="connsiteX116" fmla="*/ 7147 w 1123838"/>
                  <a:gd name="connsiteY116" fmla="*/ 538481 h 541338"/>
                  <a:gd name="connsiteX117" fmla="*/ 0 w 1123838"/>
                  <a:gd name="connsiteY117" fmla="*/ 525626 h 541338"/>
                  <a:gd name="connsiteX118" fmla="*/ 0 w 1123838"/>
                  <a:gd name="connsiteY118" fmla="*/ 209251 h 541338"/>
                  <a:gd name="connsiteX119" fmla="*/ 7862 w 1123838"/>
                  <a:gd name="connsiteY119" fmla="*/ 195682 h 541338"/>
                  <a:gd name="connsiteX120" fmla="*/ 310169 w 1123838"/>
                  <a:gd name="connsiteY120" fmla="*/ 24282 h 541338"/>
                  <a:gd name="connsiteX121" fmla="*/ 315887 w 1123838"/>
                  <a:gd name="connsiteY121" fmla="*/ 21425 h 541338"/>
                  <a:gd name="connsiteX122" fmla="*/ 318031 w 1123838"/>
                  <a:gd name="connsiteY122" fmla="*/ 19997 h 541338"/>
                  <a:gd name="connsiteX123" fmla="*/ 320889 w 1123838"/>
                  <a:gd name="connsiteY123" fmla="*/ 18568 h 541338"/>
                  <a:gd name="connsiteX124" fmla="*/ 324463 w 1123838"/>
                  <a:gd name="connsiteY124" fmla="*/ 17140 h 541338"/>
                  <a:gd name="connsiteX125" fmla="*/ 326607 w 1123838"/>
                  <a:gd name="connsiteY125" fmla="*/ 15712 h 541338"/>
                  <a:gd name="connsiteX126" fmla="*/ 330180 w 1123838"/>
                  <a:gd name="connsiteY126" fmla="*/ 14283 h 541338"/>
                  <a:gd name="connsiteX127" fmla="*/ 332324 w 1123838"/>
                  <a:gd name="connsiteY127" fmla="*/ 13569 h 541338"/>
                  <a:gd name="connsiteX128" fmla="*/ 336612 w 1123838"/>
                  <a:gd name="connsiteY128" fmla="*/ 12141 h 541338"/>
                  <a:gd name="connsiteX129" fmla="*/ 338042 w 1123838"/>
                  <a:gd name="connsiteY129" fmla="*/ 11427 h 541338"/>
                  <a:gd name="connsiteX130" fmla="*/ 342330 w 1123838"/>
                  <a:gd name="connsiteY130" fmla="*/ 9998 h 541338"/>
                  <a:gd name="connsiteX131" fmla="*/ 343044 w 1123838"/>
                  <a:gd name="connsiteY131" fmla="*/ 9284 h 541338"/>
                  <a:gd name="connsiteX132" fmla="*/ 348047 w 1123838"/>
                  <a:gd name="connsiteY132" fmla="*/ 7856 h 541338"/>
                  <a:gd name="connsiteX133" fmla="*/ 348762 w 1123838"/>
                  <a:gd name="connsiteY133" fmla="*/ 7856 h 541338"/>
                  <a:gd name="connsiteX134" fmla="*/ 382352 w 1123838"/>
                  <a:gd name="connsiteY134" fmla="*/ 714 h 541338"/>
                  <a:gd name="connsiteX135" fmla="*/ 383781 w 1123838"/>
                  <a:gd name="connsiteY135" fmla="*/ 714 h 541338"/>
                  <a:gd name="connsiteX136" fmla="*/ 387354 w 1123838"/>
                  <a:gd name="connsiteY136" fmla="*/ 714 h 541338"/>
                  <a:gd name="connsiteX137" fmla="*/ 390213 w 1123838"/>
                  <a:gd name="connsiteY137" fmla="*/ 0 h 54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123838" h="541338">
                    <a:moveTo>
                      <a:pt x="409739" y="31591"/>
                    </a:moveTo>
                    <a:cubicBezTo>
                      <a:pt x="380443" y="30162"/>
                      <a:pt x="351147" y="37308"/>
                      <a:pt x="326138" y="51601"/>
                    </a:cubicBezTo>
                    <a:cubicBezTo>
                      <a:pt x="326138" y="51601"/>
                      <a:pt x="326138" y="51601"/>
                      <a:pt x="31750" y="218820"/>
                    </a:cubicBezTo>
                    <a:cubicBezTo>
                      <a:pt x="31750" y="218820"/>
                      <a:pt x="31750" y="218820"/>
                      <a:pt x="31750" y="503237"/>
                    </a:cubicBezTo>
                    <a:cubicBezTo>
                      <a:pt x="31750" y="503237"/>
                      <a:pt x="31750" y="503237"/>
                      <a:pt x="368296" y="373177"/>
                    </a:cubicBezTo>
                    <a:cubicBezTo>
                      <a:pt x="384730" y="366746"/>
                      <a:pt x="401879" y="363887"/>
                      <a:pt x="419028" y="365316"/>
                    </a:cubicBezTo>
                    <a:cubicBezTo>
                      <a:pt x="419028" y="365316"/>
                      <a:pt x="419028" y="365316"/>
                      <a:pt x="568366" y="376036"/>
                    </a:cubicBezTo>
                    <a:cubicBezTo>
                      <a:pt x="645535" y="381753"/>
                      <a:pt x="722705" y="372463"/>
                      <a:pt x="797017" y="349595"/>
                    </a:cubicBezTo>
                    <a:cubicBezTo>
                      <a:pt x="894908" y="318867"/>
                      <a:pt x="981367" y="261697"/>
                      <a:pt x="1047818" y="183090"/>
                    </a:cubicBezTo>
                    <a:cubicBezTo>
                      <a:pt x="1047818" y="183090"/>
                      <a:pt x="1047818" y="183090"/>
                      <a:pt x="1079972" y="145930"/>
                    </a:cubicBezTo>
                    <a:cubicBezTo>
                      <a:pt x="1098550" y="123777"/>
                      <a:pt x="1096407" y="90904"/>
                      <a:pt x="1074971" y="71610"/>
                    </a:cubicBezTo>
                    <a:cubicBezTo>
                      <a:pt x="1064253" y="62320"/>
                      <a:pt x="1050676" y="57317"/>
                      <a:pt x="1036386" y="58032"/>
                    </a:cubicBezTo>
                    <a:cubicBezTo>
                      <a:pt x="1022095" y="58747"/>
                      <a:pt x="1008519" y="65178"/>
                      <a:pt x="999230" y="75897"/>
                    </a:cubicBezTo>
                    <a:cubicBezTo>
                      <a:pt x="999230" y="75897"/>
                      <a:pt x="999230" y="75897"/>
                      <a:pt x="951356" y="129494"/>
                    </a:cubicBezTo>
                    <a:cubicBezTo>
                      <a:pt x="912771" y="173800"/>
                      <a:pt x="862039" y="205243"/>
                      <a:pt x="805591" y="220964"/>
                    </a:cubicBezTo>
                    <a:cubicBezTo>
                      <a:pt x="740568" y="239544"/>
                      <a:pt x="670544" y="235257"/>
                      <a:pt x="608380" y="210245"/>
                    </a:cubicBezTo>
                    <a:cubicBezTo>
                      <a:pt x="608380" y="210245"/>
                      <a:pt x="608380" y="210245"/>
                      <a:pt x="553360" y="188092"/>
                    </a:cubicBezTo>
                    <a:cubicBezTo>
                      <a:pt x="546930" y="185234"/>
                      <a:pt x="542642" y="178802"/>
                      <a:pt x="544071" y="171656"/>
                    </a:cubicBezTo>
                    <a:cubicBezTo>
                      <a:pt x="544786" y="164510"/>
                      <a:pt x="550502" y="158793"/>
                      <a:pt x="557648" y="158078"/>
                    </a:cubicBezTo>
                    <a:cubicBezTo>
                      <a:pt x="557648" y="158078"/>
                      <a:pt x="557648" y="158078"/>
                      <a:pt x="715560" y="142357"/>
                    </a:cubicBezTo>
                    <a:cubicBezTo>
                      <a:pt x="740568" y="140213"/>
                      <a:pt x="759146" y="119489"/>
                      <a:pt x="759146" y="95192"/>
                    </a:cubicBezTo>
                    <a:cubicBezTo>
                      <a:pt x="759146" y="69466"/>
                      <a:pt x="739139" y="48742"/>
                      <a:pt x="713416" y="47313"/>
                    </a:cubicBezTo>
                    <a:cubicBezTo>
                      <a:pt x="713416" y="47313"/>
                      <a:pt x="713416" y="47313"/>
                      <a:pt x="409739" y="31591"/>
                    </a:cubicBezTo>
                    <a:close/>
                    <a:moveTo>
                      <a:pt x="390213" y="0"/>
                    </a:moveTo>
                    <a:cubicBezTo>
                      <a:pt x="391642" y="0"/>
                      <a:pt x="392357" y="0"/>
                      <a:pt x="393786" y="0"/>
                    </a:cubicBezTo>
                    <a:cubicBezTo>
                      <a:pt x="394501" y="0"/>
                      <a:pt x="395930" y="0"/>
                      <a:pt x="396645" y="0"/>
                    </a:cubicBezTo>
                    <a:cubicBezTo>
                      <a:pt x="398074" y="0"/>
                      <a:pt x="398789" y="0"/>
                      <a:pt x="399504" y="0"/>
                    </a:cubicBezTo>
                    <a:cubicBezTo>
                      <a:pt x="400933" y="0"/>
                      <a:pt x="401648" y="0"/>
                      <a:pt x="403077" y="0"/>
                    </a:cubicBezTo>
                    <a:cubicBezTo>
                      <a:pt x="405221" y="0"/>
                      <a:pt x="408080" y="0"/>
                      <a:pt x="410939" y="0"/>
                    </a:cubicBezTo>
                    <a:cubicBezTo>
                      <a:pt x="410939" y="0"/>
                      <a:pt x="410939" y="0"/>
                      <a:pt x="715390" y="15712"/>
                    </a:cubicBezTo>
                    <a:cubicBezTo>
                      <a:pt x="743263" y="17140"/>
                      <a:pt x="766847" y="33566"/>
                      <a:pt x="780426" y="56419"/>
                    </a:cubicBezTo>
                    <a:cubicBezTo>
                      <a:pt x="781140" y="57848"/>
                      <a:pt x="781855" y="59276"/>
                      <a:pt x="782570" y="60704"/>
                    </a:cubicBezTo>
                    <a:cubicBezTo>
                      <a:pt x="785428" y="66418"/>
                      <a:pt x="787572" y="72845"/>
                      <a:pt x="789002" y="79273"/>
                    </a:cubicBezTo>
                    <a:cubicBezTo>
                      <a:pt x="789716" y="84272"/>
                      <a:pt x="790431" y="89271"/>
                      <a:pt x="790431" y="94984"/>
                    </a:cubicBezTo>
                    <a:cubicBezTo>
                      <a:pt x="790431" y="97127"/>
                      <a:pt x="790431" y="98555"/>
                      <a:pt x="789716" y="100698"/>
                    </a:cubicBezTo>
                    <a:cubicBezTo>
                      <a:pt x="789716" y="100698"/>
                      <a:pt x="789716" y="101412"/>
                      <a:pt x="789716" y="101412"/>
                    </a:cubicBezTo>
                    <a:cubicBezTo>
                      <a:pt x="789716" y="103554"/>
                      <a:pt x="789716" y="104983"/>
                      <a:pt x="789002" y="107125"/>
                    </a:cubicBezTo>
                    <a:cubicBezTo>
                      <a:pt x="786143" y="125693"/>
                      <a:pt x="776852" y="142119"/>
                      <a:pt x="763988" y="154260"/>
                    </a:cubicBezTo>
                    <a:cubicBezTo>
                      <a:pt x="763988" y="154260"/>
                      <a:pt x="763273" y="154260"/>
                      <a:pt x="763273" y="154260"/>
                    </a:cubicBezTo>
                    <a:cubicBezTo>
                      <a:pt x="761844" y="155688"/>
                      <a:pt x="760415" y="156403"/>
                      <a:pt x="758985" y="157831"/>
                    </a:cubicBezTo>
                    <a:cubicBezTo>
                      <a:pt x="757556" y="159259"/>
                      <a:pt x="756127" y="159973"/>
                      <a:pt x="754697" y="160688"/>
                    </a:cubicBezTo>
                    <a:cubicBezTo>
                      <a:pt x="753983" y="161402"/>
                      <a:pt x="753983" y="161402"/>
                      <a:pt x="753983" y="161402"/>
                    </a:cubicBezTo>
                    <a:cubicBezTo>
                      <a:pt x="752553" y="162116"/>
                      <a:pt x="751124" y="163544"/>
                      <a:pt x="749695" y="164258"/>
                    </a:cubicBezTo>
                    <a:cubicBezTo>
                      <a:pt x="748980" y="164258"/>
                      <a:pt x="748265" y="164258"/>
                      <a:pt x="748265" y="164973"/>
                    </a:cubicBezTo>
                    <a:cubicBezTo>
                      <a:pt x="746836" y="165687"/>
                      <a:pt x="745407" y="166401"/>
                      <a:pt x="743263" y="167115"/>
                    </a:cubicBezTo>
                    <a:cubicBezTo>
                      <a:pt x="743263" y="167115"/>
                      <a:pt x="742548" y="167115"/>
                      <a:pt x="742548" y="167829"/>
                    </a:cubicBezTo>
                    <a:cubicBezTo>
                      <a:pt x="741118" y="167829"/>
                      <a:pt x="739689" y="168543"/>
                      <a:pt x="738260" y="169258"/>
                    </a:cubicBezTo>
                    <a:cubicBezTo>
                      <a:pt x="731828" y="171400"/>
                      <a:pt x="725396" y="172828"/>
                      <a:pt x="718964" y="173543"/>
                    </a:cubicBezTo>
                    <a:cubicBezTo>
                      <a:pt x="718964" y="173543"/>
                      <a:pt x="718964" y="173543"/>
                      <a:pt x="624626" y="182827"/>
                    </a:cubicBezTo>
                    <a:cubicBezTo>
                      <a:pt x="662504" y="197110"/>
                      <a:pt x="703241" y="202823"/>
                      <a:pt x="743263" y="199967"/>
                    </a:cubicBezTo>
                    <a:cubicBezTo>
                      <a:pt x="753983" y="199253"/>
                      <a:pt x="764703" y="197824"/>
                      <a:pt x="775423" y="195682"/>
                    </a:cubicBezTo>
                    <a:cubicBezTo>
                      <a:pt x="778996" y="194968"/>
                      <a:pt x="781855" y="194253"/>
                      <a:pt x="785428" y="193539"/>
                    </a:cubicBezTo>
                    <a:cubicBezTo>
                      <a:pt x="786143" y="193539"/>
                      <a:pt x="786143" y="193539"/>
                      <a:pt x="786858" y="192825"/>
                    </a:cubicBezTo>
                    <a:cubicBezTo>
                      <a:pt x="790431" y="192111"/>
                      <a:pt x="793290" y="191397"/>
                      <a:pt x="796863" y="190683"/>
                    </a:cubicBezTo>
                    <a:cubicBezTo>
                      <a:pt x="806869" y="187826"/>
                      <a:pt x="816874" y="184255"/>
                      <a:pt x="826880" y="179970"/>
                    </a:cubicBezTo>
                    <a:cubicBezTo>
                      <a:pt x="857611" y="167829"/>
                      <a:pt x="885483" y="149975"/>
                      <a:pt x="909782" y="127122"/>
                    </a:cubicBezTo>
                    <a:cubicBezTo>
                      <a:pt x="916214" y="121408"/>
                      <a:pt x="921931" y="114981"/>
                      <a:pt x="928363" y="108553"/>
                    </a:cubicBezTo>
                    <a:cubicBezTo>
                      <a:pt x="928363" y="108553"/>
                      <a:pt x="928363" y="108553"/>
                      <a:pt x="975532" y="54991"/>
                    </a:cubicBezTo>
                    <a:cubicBezTo>
                      <a:pt x="976961" y="53563"/>
                      <a:pt x="977676" y="52848"/>
                      <a:pt x="978391" y="51420"/>
                    </a:cubicBezTo>
                    <a:cubicBezTo>
                      <a:pt x="979105" y="51420"/>
                      <a:pt x="979105" y="51420"/>
                      <a:pt x="979105" y="51420"/>
                    </a:cubicBezTo>
                    <a:cubicBezTo>
                      <a:pt x="994114" y="36423"/>
                      <a:pt x="1013410" y="27853"/>
                      <a:pt x="1034135" y="26424"/>
                    </a:cubicBezTo>
                    <a:cubicBezTo>
                      <a:pt x="1034850" y="26424"/>
                      <a:pt x="1034850" y="26424"/>
                      <a:pt x="1034850" y="26424"/>
                    </a:cubicBezTo>
                    <a:cubicBezTo>
                      <a:pt x="1036279" y="26424"/>
                      <a:pt x="1037709" y="26424"/>
                      <a:pt x="1039138" y="26424"/>
                    </a:cubicBezTo>
                    <a:cubicBezTo>
                      <a:pt x="1039138" y="26424"/>
                      <a:pt x="1039853" y="26424"/>
                      <a:pt x="1040567" y="26424"/>
                    </a:cubicBezTo>
                    <a:cubicBezTo>
                      <a:pt x="1054146" y="26424"/>
                      <a:pt x="1067725" y="30709"/>
                      <a:pt x="1079875" y="37137"/>
                    </a:cubicBezTo>
                    <a:cubicBezTo>
                      <a:pt x="1081304" y="37851"/>
                      <a:pt x="1082019" y="38565"/>
                      <a:pt x="1083448" y="39279"/>
                    </a:cubicBezTo>
                    <a:cubicBezTo>
                      <a:pt x="1084877" y="39993"/>
                      <a:pt x="1085592" y="40708"/>
                      <a:pt x="1086307" y="40708"/>
                    </a:cubicBezTo>
                    <a:cubicBezTo>
                      <a:pt x="1087021" y="41422"/>
                      <a:pt x="1087021" y="41422"/>
                      <a:pt x="1087021" y="41422"/>
                    </a:cubicBezTo>
                    <a:cubicBezTo>
                      <a:pt x="1087736" y="42136"/>
                      <a:pt x="1089165" y="42850"/>
                      <a:pt x="1089880" y="43564"/>
                    </a:cubicBezTo>
                    <a:cubicBezTo>
                      <a:pt x="1089880" y="43564"/>
                      <a:pt x="1090595" y="44278"/>
                      <a:pt x="1090595" y="44278"/>
                    </a:cubicBezTo>
                    <a:cubicBezTo>
                      <a:pt x="1091309" y="44993"/>
                      <a:pt x="1092024" y="44993"/>
                      <a:pt x="1092739" y="45707"/>
                    </a:cubicBezTo>
                    <a:cubicBezTo>
                      <a:pt x="1093453" y="46421"/>
                      <a:pt x="1094168" y="47135"/>
                      <a:pt x="1095597" y="47849"/>
                    </a:cubicBezTo>
                    <a:cubicBezTo>
                      <a:pt x="1095597" y="47849"/>
                      <a:pt x="1095597" y="48563"/>
                      <a:pt x="1095597" y="48563"/>
                    </a:cubicBezTo>
                    <a:cubicBezTo>
                      <a:pt x="1129902" y="79273"/>
                      <a:pt x="1133475" y="130693"/>
                      <a:pt x="1103459" y="165687"/>
                    </a:cubicBezTo>
                    <a:cubicBezTo>
                      <a:pt x="1103459" y="165687"/>
                      <a:pt x="1103459" y="165687"/>
                      <a:pt x="1072013" y="203538"/>
                    </a:cubicBezTo>
                    <a:cubicBezTo>
                      <a:pt x="1040567" y="239960"/>
                      <a:pt x="1004834" y="272812"/>
                      <a:pt x="966241" y="299950"/>
                    </a:cubicBezTo>
                    <a:cubicBezTo>
                      <a:pt x="963383" y="302092"/>
                      <a:pt x="959809" y="304235"/>
                      <a:pt x="956950" y="306377"/>
                    </a:cubicBezTo>
                    <a:cubicBezTo>
                      <a:pt x="954092" y="308520"/>
                      <a:pt x="951233" y="310662"/>
                      <a:pt x="948374" y="312091"/>
                    </a:cubicBezTo>
                    <a:cubicBezTo>
                      <a:pt x="904779" y="340657"/>
                      <a:pt x="856896" y="363511"/>
                      <a:pt x="806154" y="379222"/>
                    </a:cubicBezTo>
                    <a:cubicBezTo>
                      <a:pt x="801866" y="380651"/>
                      <a:pt x="797578" y="382079"/>
                      <a:pt x="792575" y="383507"/>
                    </a:cubicBezTo>
                    <a:cubicBezTo>
                      <a:pt x="791146" y="383507"/>
                      <a:pt x="789716" y="384222"/>
                      <a:pt x="788287" y="384222"/>
                    </a:cubicBezTo>
                    <a:cubicBezTo>
                      <a:pt x="785428" y="384936"/>
                      <a:pt x="782570" y="386364"/>
                      <a:pt x="779711" y="387078"/>
                    </a:cubicBezTo>
                    <a:cubicBezTo>
                      <a:pt x="777567" y="387078"/>
                      <a:pt x="775423" y="387792"/>
                      <a:pt x="773994" y="388507"/>
                    </a:cubicBezTo>
                    <a:cubicBezTo>
                      <a:pt x="771135" y="389221"/>
                      <a:pt x="768991" y="389221"/>
                      <a:pt x="766132" y="389935"/>
                    </a:cubicBezTo>
                    <a:cubicBezTo>
                      <a:pt x="763988" y="390649"/>
                      <a:pt x="761844" y="391363"/>
                      <a:pt x="759700" y="392077"/>
                    </a:cubicBezTo>
                    <a:cubicBezTo>
                      <a:pt x="757556" y="392077"/>
                      <a:pt x="756127" y="392792"/>
                      <a:pt x="753983" y="392792"/>
                    </a:cubicBezTo>
                    <a:cubicBezTo>
                      <a:pt x="743977" y="394934"/>
                      <a:pt x="733972" y="397077"/>
                      <a:pt x="724681" y="399219"/>
                    </a:cubicBezTo>
                    <a:cubicBezTo>
                      <a:pt x="723252" y="399219"/>
                      <a:pt x="722537" y="399219"/>
                      <a:pt x="721822" y="399219"/>
                    </a:cubicBezTo>
                    <a:cubicBezTo>
                      <a:pt x="718249" y="399933"/>
                      <a:pt x="714676" y="400647"/>
                      <a:pt x="711102" y="401362"/>
                    </a:cubicBezTo>
                    <a:cubicBezTo>
                      <a:pt x="710387" y="401362"/>
                      <a:pt x="710387" y="401362"/>
                      <a:pt x="709673" y="401362"/>
                    </a:cubicBezTo>
                    <a:cubicBezTo>
                      <a:pt x="689662" y="404218"/>
                      <a:pt x="670366" y="406361"/>
                      <a:pt x="650355" y="407789"/>
                    </a:cubicBezTo>
                    <a:cubicBezTo>
                      <a:pt x="649640" y="407789"/>
                      <a:pt x="648925" y="407789"/>
                      <a:pt x="648211" y="407789"/>
                    </a:cubicBezTo>
                    <a:cubicBezTo>
                      <a:pt x="644637" y="407789"/>
                      <a:pt x="641064" y="407789"/>
                      <a:pt x="637491" y="408503"/>
                    </a:cubicBezTo>
                    <a:cubicBezTo>
                      <a:pt x="636776" y="408503"/>
                      <a:pt x="636061" y="408503"/>
                      <a:pt x="635347" y="408503"/>
                    </a:cubicBezTo>
                    <a:cubicBezTo>
                      <a:pt x="630344" y="408503"/>
                      <a:pt x="626056" y="408503"/>
                      <a:pt x="621053" y="408503"/>
                    </a:cubicBezTo>
                    <a:cubicBezTo>
                      <a:pt x="621053" y="408503"/>
                      <a:pt x="620338" y="408503"/>
                      <a:pt x="620338" y="408503"/>
                    </a:cubicBezTo>
                    <a:cubicBezTo>
                      <a:pt x="617480" y="408503"/>
                      <a:pt x="614621" y="408503"/>
                      <a:pt x="612477" y="408503"/>
                    </a:cubicBezTo>
                    <a:cubicBezTo>
                      <a:pt x="610333" y="408503"/>
                      <a:pt x="608189" y="408503"/>
                      <a:pt x="606045" y="408503"/>
                    </a:cubicBezTo>
                    <a:cubicBezTo>
                      <a:pt x="603901" y="408503"/>
                      <a:pt x="601042" y="408503"/>
                      <a:pt x="598898" y="408503"/>
                    </a:cubicBezTo>
                    <a:cubicBezTo>
                      <a:pt x="596754" y="408503"/>
                      <a:pt x="594610" y="408503"/>
                      <a:pt x="592466" y="408503"/>
                    </a:cubicBezTo>
                    <a:cubicBezTo>
                      <a:pt x="589607" y="408503"/>
                      <a:pt x="587463" y="408503"/>
                      <a:pt x="584605" y="407789"/>
                    </a:cubicBezTo>
                    <a:cubicBezTo>
                      <a:pt x="582461" y="407789"/>
                      <a:pt x="581031" y="407789"/>
                      <a:pt x="578887" y="407789"/>
                    </a:cubicBezTo>
                    <a:cubicBezTo>
                      <a:pt x="575314" y="407789"/>
                      <a:pt x="571026" y="407075"/>
                      <a:pt x="566738" y="407075"/>
                    </a:cubicBezTo>
                    <a:cubicBezTo>
                      <a:pt x="566738" y="407075"/>
                      <a:pt x="566023" y="407075"/>
                      <a:pt x="566023" y="407075"/>
                    </a:cubicBezTo>
                    <a:cubicBezTo>
                      <a:pt x="566023" y="407075"/>
                      <a:pt x="566023" y="407075"/>
                      <a:pt x="485265" y="401362"/>
                    </a:cubicBezTo>
                    <a:cubicBezTo>
                      <a:pt x="485265" y="401362"/>
                      <a:pt x="485265" y="401362"/>
                      <a:pt x="416656" y="396362"/>
                    </a:cubicBezTo>
                    <a:cubicBezTo>
                      <a:pt x="415227" y="396362"/>
                      <a:pt x="413083" y="396362"/>
                      <a:pt x="410939" y="396362"/>
                    </a:cubicBezTo>
                    <a:cubicBezTo>
                      <a:pt x="410224" y="396362"/>
                      <a:pt x="408794" y="396362"/>
                      <a:pt x="407365" y="396362"/>
                    </a:cubicBezTo>
                    <a:cubicBezTo>
                      <a:pt x="402362" y="396362"/>
                      <a:pt x="398074" y="397077"/>
                      <a:pt x="393072" y="397791"/>
                    </a:cubicBezTo>
                    <a:cubicBezTo>
                      <a:pt x="391642" y="398505"/>
                      <a:pt x="390213" y="398505"/>
                      <a:pt x="388784" y="398505"/>
                    </a:cubicBezTo>
                    <a:cubicBezTo>
                      <a:pt x="388784" y="399219"/>
                      <a:pt x="388784" y="399219"/>
                      <a:pt x="388784" y="399219"/>
                    </a:cubicBezTo>
                    <a:cubicBezTo>
                      <a:pt x="387354" y="399219"/>
                      <a:pt x="385925" y="399933"/>
                      <a:pt x="384496" y="399933"/>
                    </a:cubicBezTo>
                    <a:cubicBezTo>
                      <a:pt x="384496" y="399933"/>
                      <a:pt x="384496" y="399933"/>
                      <a:pt x="383781" y="400647"/>
                    </a:cubicBezTo>
                    <a:cubicBezTo>
                      <a:pt x="382352" y="400647"/>
                      <a:pt x="380922" y="401362"/>
                      <a:pt x="379493" y="402076"/>
                    </a:cubicBezTo>
                    <a:cubicBezTo>
                      <a:pt x="379493" y="402076"/>
                      <a:pt x="379493" y="402076"/>
                      <a:pt x="21441" y="540624"/>
                    </a:cubicBezTo>
                    <a:cubicBezTo>
                      <a:pt x="20011" y="541338"/>
                      <a:pt x="17867" y="541338"/>
                      <a:pt x="15723" y="541338"/>
                    </a:cubicBezTo>
                    <a:cubicBezTo>
                      <a:pt x="12864" y="541338"/>
                      <a:pt x="10006" y="540624"/>
                      <a:pt x="7147" y="538481"/>
                    </a:cubicBezTo>
                    <a:cubicBezTo>
                      <a:pt x="2859" y="535625"/>
                      <a:pt x="0" y="530626"/>
                      <a:pt x="0" y="525626"/>
                    </a:cubicBezTo>
                    <a:cubicBezTo>
                      <a:pt x="0" y="525626"/>
                      <a:pt x="0" y="525626"/>
                      <a:pt x="0" y="209251"/>
                    </a:cubicBezTo>
                    <a:cubicBezTo>
                      <a:pt x="0" y="203538"/>
                      <a:pt x="3574" y="198538"/>
                      <a:pt x="7862" y="195682"/>
                    </a:cubicBezTo>
                    <a:cubicBezTo>
                      <a:pt x="7862" y="195682"/>
                      <a:pt x="7862" y="195682"/>
                      <a:pt x="310169" y="24282"/>
                    </a:cubicBezTo>
                    <a:cubicBezTo>
                      <a:pt x="311599" y="22853"/>
                      <a:pt x="313743" y="22139"/>
                      <a:pt x="315887" y="21425"/>
                    </a:cubicBezTo>
                    <a:cubicBezTo>
                      <a:pt x="316601" y="20711"/>
                      <a:pt x="317316" y="20711"/>
                      <a:pt x="318031" y="19997"/>
                    </a:cubicBezTo>
                    <a:cubicBezTo>
                      <a:pt x="318745" y="19283"/>
                      <a:pt x="320175" y="18568"/>
                      <a:pt x="320889" y="18568"/>
                    </a:cubicBezTo>
                    <a:cubicBezTo>
                      <a:pt x="322319" y="17854"/>
                      <a:pt x="323033" y="17140"/>
                      <a:pt x="324463" y="17140"/>
                    </a:cubicBezTo>
                    <a:cubicBezTo>
                      <a:pt x="325177" y="16426"/>
                      <a:pt x="325892" y="16426"/>
                      <a:pt x="326607" y="15712"/>
                    </a:cubicBezTo>
                    <a:cubicBezTo>
                      <a:pt x="328036" y="14998"/>
                      <a:pt x="329466" y="14998"/>
                      <a:pt x="330180" y="14283"/>
                    </a:cubicBezTo>
                    <a:cubicBezTo>
                      <a:pt x="330895" y="14283"/>
                      <a:pt x="331610" y="13569"/>
                      <a:pt x="332324" y="13569"/>
                    </a:cubicBezTo>
                    <a:cubicBezTo>
                      <a:pt x="333754" y="12855"/>
                      <a:pt x="335183" y="12141"/>
                      <a:pt x="336612" y="12141"/>
                    </a:cubicBezTo>
                    <a:cubicBezTo>
                      <a:pt x="336612" y="11427"/>
                      <a:pt x="337327" y="11427"/>
                      <a:pt x="338042" y="11427"/>
                    </a:cubicBezTo>
                    <a:cubicBezTo>
                      <a:pt x="339471" y="10713"/>
                      <a:pt x="340900" y="9998"/>
                      <a:pt x="342330" y="9998"/>
                    </a:cubicBezTo>
                    <a:cubicBezTo>
                      <a:pt x="343044" y="9284"/>
                      <a:pt x="343044" y="9284"/>
                      <a:pt x="343044" y="9284"/>
                    </a:cubicBezTo>
                    <a:cubicBezTo>
                      <a:pt x="345188" y="8570"/>
                      <a:pt x="346618" y="8570"/>
                      <a:pt x="348047" y="7856"/>
                    </a:cubicBezTo>
                    <a:cubicBezTo>
                      <a:pt x="348762" y="7856"/>
                      <a:pt x="348762" y="7856"/>
                      <a:pt x="348762" y="7856"/>
                    </a:cubicBezTo>
                    <a:cubicBezTo>
                      <a:pt x="360197" y="4285"/>
                      <a:pt x="370917" y="2143"/>
                      <a:pt x="382352" y="714"/>
                    </a:cubicBezTo>
                    <a:cubicBezTo>
                      <a:pt x="383066" y="714"/>
                      <a:pt x="383781" y="714"/>
                      <a:pt x="383781" y="714"/>
                    </a:cubicBezTo>
                    <a:cubicBezTo>
                      <a:pt x="385210" y="714"/>
                      <a:pt x="386640" y="714"/>
                      <a:pt x="387354" y="714"/>
                    </a:cubicBezTo>
                    <a:cubicBezTo>
                      <a:pt x="388784" y="714"/>
                      <a:pt x="389498" y="714"/>
                      <a:pt x="390213" y="0"/>
                    </a:cubicBezTo>
                    <a:close/>
                  </a:path>
                </a:pathLst>
              </a:custGeom>
              <a:solidFill>
                <a:srgbClr val="00344D"/>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graphicFrame>
        <p:nvGraphicFramePr>
          <p:cNvPr id="37" name="Object 36" hidden="1">
            <a:extLst>
              <a:ext uri="{FF2B5EF4-FFF2-40B4-BE49-F238E27FC236}">
                <a16:creationId xmlns:a16="http://schemas.microsoft.com/office/drawing/2014/main" id="{5100F782-4BD1-4E61-A206-30FBAD9F6CA8}"/>
              </a:ext>
            </a:extLst>
          </p:cNvPr>
          <p:cNvGraphicFramePr>
            <a:graphicFrameLocks noChangeAspect="1"/>
          </p:cNvGraphicFramePr>
          <p:nvPr>
            <p:custDataLst>
              <p:tags r:id="rId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0" name="think-cell Slide" r:id="rId8" imgW="286" imgH="286" progId="TCLayout.ActiveDocument.1">
                  <p:embed/>
                </p:oleObj>
              </mc:Choice>
              <mc:Fallback>
                <p:oleObj name="think-cell Slide" r:id="rId8" imgW="286" imgH="286" progId="TCLayout.ActiveDocument.1">
                  <p:embed/>
                  <p:pic>
                    <p:nvPicPr>
                      <p:cNvPr id="37" name="Object 36" hidden="1">
                        <a:extLst>
                          <a:ext uri="{FF2B5EF4-FFF2-40B4-BE49-F238E27FC236}">
                            <a16:creationId xmlns:a16="http://schemas.microsoft.com/office/drawing/2014/main" id="{5100F782-4BD1-4E61-A206-30FBAD9F6CA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38" name="Imagen 6">
            <a:extLst>
              <a:ext uri="{FF2B5EF4-FFF2-40B4-BE49-F238E27FC236}">
                <a16:creationId xmlns:a16="http://schemas.microsoft.com/office/drawing/2014/main" id="{B2EC567F-B7FE-4866-888B-4AE396B97125}"/>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544276" y="6263527"/>
            <a:ext cx="1486171" cy="458695"/>
          </a:xfrm>
          <a:prstGeom prst="rect">
            <a:avLst/>
          </a:prstGeom>
        </p:spPr>
      </p:pic>
    </p:spTree>
    <p:extLst>
      <p:ext uri="{BB962C8B-B14F-4D97-AF65-F5344CB8AC3E}">
        <p14:creationId xmlns:p14="http://schemas.microsoft.com/office/powerpoint/2010/main" val="671167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iLofpd8y4l0Pk5WkjSH_K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bftMSS1PaicFPp2ghsv_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ROkRdTp4NMaEXTp9ET4BO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PWlIATaEDUTTdX941gRC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604C3B73AE9943B737720A48E3AF7C" ma:contentTypeVersion="15" ma:contentTypeDescription="Create a new document." ma:contentTypeScope="" ma:versionID="26fb707f419f56ce7ba28f4e671569a9">
  <xsd:schema xmlns:xsd="http://www.w3.org/2001/XMLSchema" xmlns:xs="http://www.w3.org/2001/XMLSchema" xmlns:p="http://schemas.microsoft.com/office/2006/metadata/properties" xmlns:ns1="http://schemas.microsoft.com/sharepoint/v3" xmlns:ns3="60c75bb3-2e3f-4394-b4f4-3e2677e21dfa" xmlns:ns4="9c83b91e-5ffe-420f-9ed1-9dac5903eaec" targetNamespace="http://schemas.microsoft.com/office/2006/metadata/properties" ma:root="true" ma:fieldsID="74bc0035c369b277d873e9331668a015" ns1:_="" ns3:_="" ns4:_="">
    <xsd:import namespace="http://schemas.microsoft.com/sharepoint/v3"/>
    <xsd:import namespace="60c75bb3-2e3f-4394-b4f4-3e2677e21dfa"/>
    <xsd:import namespace="9c83b91e-5ffe-420f-9ed1-9dac5903eae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1:_ip_UnifiedCompliancePolicyProperties" minOccurs="0"/>
                <xsd:element ref="ns1:_ip_UnifiedCompliancePolicyUIAction"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0c75bb3-2e3f-4394-b4f4-3e2677e21df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83b91e-5ffe-420f-9ed1-9dac5903eae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8F16E3-335D-4FFD-B92A-E6AF337F74E4}">
  <ds:schemaRefs>
    <ds:schemaRef ds:uri="http://schemas.openxmlformats.org/package/2006/metadata/core-properties"/>
    <ds:schemaRef ds:uri="http://purl.org/dc/dcmitype/"/>
    <ds:schemaRef ds:uri="http://schemas.microsoft.com/office/2006/documentManagement/types"/>
    <ds:schemaRef ds:uri="60c75bb3-2e3f-4394-b4f4-3e2677e21dfa"/>
    <ds:schemaRef ds:uri="9c83b91e-5ffe-420f-9ed1-9dac5903eaec"/>
    <ds:schemaRef ds:uri="http://purl.org/dc/elements/1.1/"/>
    <ds:schemaRef ds:uri="http://www.w3.org/XML/1998/namespace"/>
    <ds:schemaRef ds:uri="http://schemas.microsoft.com/office/infopath/2007/PartnerControls"/>
    <ds:schemaRef ds:uri="http://purl.org/dc/term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999D4A5B-9513-4528-95CC-4926B5C0D7F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0c75bb3-2e3f-4394-b4f4-3e2677e21dfa"/>
    <ds:schemaRef ds:uri="9c83b91e-5ffe-420f-9ed1-9dac5903ea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6D966E-1ABA-46C5-BBCF-D8F967CEA1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1343</TotalTime>
  <Words>2311</Words>
  <Application>Microsoft Macintosh PowerPoint</Application>
  <PresentationFormat>Widescreen</PresentationFormat>
  <Paragraphs>547</Paragraphs>
  <Slides>20</Slides>
  <Notes>12</Notes>
  <HiddenSlides>1</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6" baseType="lpstr">
      <vt:lpstr>Arial</vt:lpstr>
      <vt:lpstr>Calibri</vt:lpstr>
      <vt:lpstr>Calibri Light</vt:lpstr>
      <vt:lpstr>Trebuchet MS</vt:lpstr>
      <vt:lpstr>Office Theme</vt:lpstr>
      <vt:lpstr>think-cell Slide</vt:lpstr>
      <vt:lpstr>COVID-19 Vaccine Introduction and deployment Costing tool CVIC tool</vt:lpstr>
      <vt:lpstr>Daily COVID-19 vaccine doses administered (9 April 2021)</vt:lpstr>
      <vt:lpstr>Estimated cost to vaccinate one person in MENA countries</vt:lpstr>
      <vt:lpstr>Indicative costs for vaccine and delivery in MENA countries</vt:lpstr>
      <vt:lpstr>What CVIC is for?</vt:lpstr>
      <vt:lpstr>In alignment with…</vt:lpstr>
      <vt:lpstr>Countries using/going to use CVIC (as far as we know)</vt:lpstr>
      <vt:lpstr>Why use the CVIC tool?</vt:lpstr>
      <vt:lpstr>What data is required to fill in the CVIC?</vt:lpstr>
      <vt:lpstr>How can CVIC tool be used?</vt:lpstr>
      <vt:lpstr>The 4 Delivery Modalities</vt:lpstr>
      <vt:lpstr>The 4 Delivery Modalities</vt:lpstr>
      <vt:lpstr>Built-in calculator to match supply and demand</vt:lpstr>
      <vt:lpstr>Types and access of support</vt:lpstr>
      <vt:lpstr>Overview of TA provided for CVIC tool</vt:lpstr>
      <vt:lpstr>Overview of TA provided for CVIC tool (cont.)</vt:lpstr>
      <vt:lpstr>Overview of TA provided for CVIC tool (cont.)</vt:lpstr>
      <vt:lpstr>Concluding remarks</vt:lpstr>
      <vt:lpstr>Technical support available</vt:lpstr>
      <vt:lpstr>Global Delivery Cost Estimates for Advocacy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CVIC Tool Global High-Level Overview and Technical Training</dc:title>
  <dc:creator>Karene Yeung</dc:creator>
  <cp:lastModifiedBy>HUTUBESSY, Raymond</cp:lastModifiedBy>
  <cp:revision>134</cp:revision>
  <dcterms:created xsi:type="dcterms:W3CDTF">2021-01-28T09:42:11Z</dcterms:created>
  <dcterms:modified xsi:type="dcterms:W3CDTF">2021-04-12T08:20:57Z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0x010100FD604C3B73AE9943B737720A48E3AF7C</vt:lpwstr>
  </property>
</Properties>
</file>