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147375187" r:id="rId5"/>
    <p:sldId id="2147375175" r:id="rId6"/>
    <p:sldId id="2147375461" r:id="rId7"/>
    <p:sldId id="2147375360" r:id="rId8"/>
    <p:sldId id="265" r:id="rId9"/>
    <p:sldId id="264" r:id="rId10"/>
    <p:sldId id="2147375485" r:id="rId11"/>
    <p:sldId id="2147375486" r:id="rId12"/>
    <p:sldId id="2147375487" r:id="rId13"/>
    <p:sldId id="2147375488" r:id="rId14"/>
    <p:sldId id="2147375489" r:id="rId15"/>
    <p:sldId id="2147375490" r:id="rId16"/>
    <p:sldId id="2147375491" r:id="rId17"/>
    <p:sldId id="2147375492" r:id="rId18"/>
    <p:sldId id="2147375494" r:id="rId19"/>
    <p:sldId id="2147375495" r:id="rId20"/>
    <p:sldId id="2147375496" r:id="rId21"/>
    <p:sldId id="2147375493" r:id="rId22"/>
    <p:sldId id="258" r:id="rId23"/>
    <p:sldId id="2147375483" r:id="rId24"/>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e Yeung" initials="KY" lastIdx="2" clrIdx="0">
    <p:extLst>
      <p:ext uri="{19B8F6BF-5375-455C-9EA6-DF929625EA0E}">
        <p15:presenceInfo xmlns:p15="http://schemas.microsoft.com/office/powerpoint/2012/main" userId="Karene Yeung" providerId="None"/>
      </p:ext>
    </p:extLst>
  </p:cmAuthor>
  <p:cmAuthor id="2" name="Laura Boonstoppel" initials="LB" lastIdx="3" clrIdx="1">
    <p:extLst>
      <p:ext uri="{19B8F6BF-5375-455C-9EA6-DF929625EA0E}">
        <p15:presenceInfo xmlns:p15="http://schemas.microsoft.com/office/powerpoint/2012/main" userId="S::lboonstoppel@thinkwell.global::ca82b872-4041-4954-8c31-717c49012f23" providerId="AD"/>
      </p:ext>
    </p:extLst>
  </p:cmAuthor>
  <p:cmAuthor id="3" name="HUTUBESSY, Raymond" initials="HR" lastIdx="1" clrIdx="2">
    <p:extLst>
      <p:ext uri="{19B8F6BF-5375-455C-9EA6-DF929625EA0E}">
        <p15:presenceInfo xmlns:p15="http://schemas.microsoft.com/office/powerpoint/2012/main" userId="S::hutubessyr@who.int::afa70760-56e3-4486-9c22-db3abd0f4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C9"/>
    <a:srgbClr val="7671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5356" autoAdjust="0"/>
  </p:normalViewPr>
  <p:slideViewPr>
    <p:cSldViewPr snapToGrid="0">
      <p:cViewPr varScale="1">
        <p:scale>
          <a:sx n="99" d="100"/>
          <a:sy n="99" d="100"/>
        </p:scale>
        <p:origin x="108" y="246"/>
      </p:cViewPr>
      <p:guideLst/>
    </p:cSldViewPr>
  </p:slideViewPr>
  <p:notesTextViewPr>
    <p:cViewPr>
      <p:scale>
        <a:sx n="1" d="1"/>
        <a:sy n="1" d="1"/>
      </p:scale>
      <p:origin x="0" y="0"/>
    </p:cViewPr>
  </p:notesTextViewPr>
  <p:sorterViewPr>
    <p:cViewPr varScale="1">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E2BDD-F01C-4A69-8C31-B729A31D4C78}" type="datetimeFigureOut">
              <a:rPr lang="zh-HK" altLang="en-US" smtClean="0"/>
              <a:t>12/4/2021</a:t>
            </a:fld>
            <a:endParaRPr lang="zh-HK"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300BB-F5D9-467E-9A6F-91F66DAEB616}" type="slidenum">
              <a:rPr lang="zh-HK" altLang="en-US" smtClean="0"/>
              <a:t>‹#›</a:t>
            </a:fld>
            <a:endParaRPr lang="zh-HK" altLang="en-US"/>
          </a:p>
        </p:txBody>
      </p:sp>
    </p:spTree>
    <p:extLst>
      <p:ext uri="{BB962C8B-B14F-4D97-AF65-F5344CB8AC3E}">
        <p14:creationId xmlns:p14="http://schemas.microsoft.com/office/powerpoint/2010/main" val="170625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last week one can see from this global map that most COVID-19 vaccine doses are administered in HICs</a:t>
            </a:r>
          </a:p>
        </p:txBody>
      </p:sp>
      <p:sp>
        <p:nvSpPr>
          <p:cNvPr id="4" name="Slide Number Placeholder 3"/>
          <p:cNvSpPr>
            <a:spLocks noGrp="1"/>
          </p:cNvSpPr>
          <p:nvPr>
            <p:ph type="sldNum" sz="quarter" idx="5"/>
          </p:nvPr>
        </p:nvSpPr>
        <p:spPr/>
        <p:txBody>
          <a:bodyPr/>
          <a:lstStyle/>
          <a:p>
            <a:fld id="{FE3300BB-F5D9-467E-9A6F-91F66DAEB616}" type="slidenum">
              <a:rPr lang="zh-HK" altLang="en-US" smtClean="0"/>
              <a:t>2</a:t>
            </a:fld>
            <a:endParaRPr lang="zh-HK" altLang="en-US"/>
          </a:p>
        </p:txBody>
      </p:sp>
    </p:spTree>
    <p:extLst>
      <p:ext uri="{BB962C8B-B14F-4D97-AF65-F5344CB8AC3E}">
        <p14:creationId xmlns:p14="http://schemas.microsoft.com/office/powerpoint/2010/main" val="211401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mn-cs"/>
                <a:sym typeface="Calibri" panose="020F0502020204030204" pitchFamily="34" charset="0"/>
              </a:rPr>
              <a:t>See Section 4.2 in COVAX Costing Note, dated January 25, 2021. Unit costs were derived based on a mix of in-country costing studies, synthesis of global literature review, updates to ICAN estimates and modelling by Harvard. Unit cost estimates were derived for different groups of countries and take into account one-time investments, national and community level start-up costs, and per dose variable costs. Service delivery costs include planning and coordination, training, social mobilization, PPE, hand hygiene, waste management, pharmacovigilance, and per diem for outreach. Supply chain includes cold chain equipment, cold chain recurrent costs,  and transportation for outreach. Cost of investing in climate-friendly cold chain is estimated to be 20% of the service delivery and supply chain costs. These costs exclude capital investments and labor as they assume that is already covered. Estimates can be revised in country costing studies. </a:t>
            </a:r>
          </a:p>
          <a:p>
            <a:endParaRPr lang="en-US" dirty="0"/>
          </a:p>
          <a:p>
            <a:endParaRPr lang="en-US" dirty="0"/>
          </a:p>
          <a:p>
            <a:r>
              <a:rPr lang="en-US" dirty="0"/>
              <a:t>Out of total cost of deployment, generally 40%.....climate friendly 13-44% </a:t>
            </a:r>
          </a:p>
        </p:txBody>
      </p:sp>
      <p:sp>
        <p:nvSpPr>
          <p:cNvPr id="4" name="Slide Number Placeholder 3"/>
          <p:cNvSpPr>
            <a:spLocks noGrp="1"/>
          </p:cNvSpPr>
          <p:nvPr>
            <p:ph type="sldNum" sz="quarter" idx="10"/>
          </p:nvPr>
        </p:nvSpPr>
        <p:spPr/>
        <p:txBody>
          <a:bodyPr/>
          <a:lstStyle/>
          <a:p>
            <a:r>
              <a:rPr lang="en-US" dirty="0">
                <a:latin typeface="Calibri" panose="020F0502020204030204" pitchFamily="34" charset="0"/>
              </a:rPr>
              <a:t>Notes view: </a:t>
            </a:r>
            <a:fld id="{128CEAFE-FA94-43E5-B0FF-D47E1CCDD1B4}" type="slidenum">
              <a:rPr lang="en-US" smtClean="0">
                <a:latin typeface="Calibri" panose="020F0502020204030204" pitchFamily="34" charset="0"/>
              </a:rPr>
              <a:pPr/>
              <a:t>3</a:t>
            </a:fld>
            <a:endParaRPr lang="en-US" dirty="0">
              <a:latin typeface="Calibri" panose="020F0502020204030204" pitchFamily="34" charset="0"/>
            </a:endParaRPr>
          </a:p>
        </p:txBody>
      </p:sp>
    </p:spTree>
    <p:extLst>
      <p:ext uri="{BB962C8B-B14F-4D97-AF65-F5344CB8AC3E}">
        <p14:creationId xmlns:p14="http://schemas.microsoft.com/office/powerpoint/2010/main" val="237155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Talking notes: </a:t>
            </a:r>
          </a:p>
          <a:p>
            <a:r>
              <a:rPr lang="en-US" dirty="0"/>
              <a:t>- Total operational costs without AMC subsidized vaccines for SSA at 20% coverage would be US12 billion </a:t>
            </a:r>
          </a:p>
          <a:p>
            <a:pPr marL="171450" indent="-171450">
              <a:buFontTx/>
              <a:buChar char="-"/>
            </a:pPr>
            <a:r>
              <a:rPr lang="en-US" dirty="0"/>
              <a:t>At 70% coverage: projected operational costs for South Sudan share of health budget 455% or share of government expenditure of 10%. For Zimbabwe these numbers would be 153% and 13%.</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CD88AEFF-DB41-4ABB-A763-0F050FAD24FF}" type="slidenum">
              <a:rPr lang="en-US" b="1">
                <a:solidFill>
                  <a:prstClr val="black"/>
                </a:solidFill>
                <a:latin typeface="Trebuchet MS" pitchFamily="34" charset="0"/>
                <a:cs typeface="Times New Roman" pitchFamily="18" charset="0"/>
              </a:rPr>
              <a:pPr defTabSz="931774" fontAlgn="base">
                <a:spcBef>
                  <a:spcPct val="0"/>
                </a:spcBef>
                <a:spcAft>
                  <a:spcPct val="0"/>
                </a:spcAft>
                <a:defRPr/>
              </a:pPr>
              <a:t>4</a:t>
            </a:fld>
            <a:endParaRPr lang="en-US" b="1" dirty="0">
              <a:solidFill>
                <a:prstClr val="black"/>
              </a:solidFill>
              <a:latin typeface="Trebuchet MS" pitchFamily="34" charset="0"/>
              <a:cs typeface="Times New Roman" pitchFamily="18" charset="0"/>
            </a:endParaRPr>
          </a:p>
        </p:txBody>
      </p:sp>
    </p:spTree>
    <p:extLst>
      <p:ext uri="{BB962C8B-B14F-4D97-AF65-F5344CB8AC3E}">
        <p14:creationId xmlns:p14="http://schemas.microsoft.com/office/powerpoint/2010/main" val="55130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C422-DCD0-4261-8716-44698629EE90}"/>
              </a:ext>
            </a:extLst>
          </p:cNvPr>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a:extLst>
              <a:ext uri="{FF2B5EF4-FFF2-40B4-BE49-F238E27FC236}">
                <a16:creationId xmlns:a16="http://schemas.microsoft.com/office/drawing/2014/main" id="{E21B2E94-FB75-4F17-8741-5678AA01E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a:extLst>
              <a:ext uri="{FF2B5EF4-FFF2-40B4-BE49-F238E27FC236}">
                <a16:creationId xmlns:a16="http://schemas.microsoft.com/office/drawing/2014/main" id="{A8C3BEB6-1373-4627-B54D-F830C3D93588}"/>
              </a:ext>
            </a:extLst>
          </p:cNvPr>
          <p:cNvSpPr>
            <a:spLocks noGrp="1"/>
          </p:cNvSpPr>
          <p:nvPr>
            <p:ph type="dt" sz="half" idx="10"/>
          </p:nvPr>
        </p:nvSpPr>
        <p:spPr/>
        <p:txBody>
          <a:bodyPr/>
          <a:lstStyle/>
          <a:p>
            <a:fld id="{296F8966-7DBF-44A6-9E37-1D54DAC657CD}" type="datetime1">
              <a:rPr lang="zh-HK" altLang="en-US" smtClean="0"/>
              <a:t>12/4/2021</a:t>
            </a:fld>
            <a:endParaRPr lang="zh-HK" altLang="en-US"/>
          </a:p>
        </p:txBody>
      </p:sp>
      <p:sp>
        <p:nvSpPr>
          <p:cNvPr id="5" name="Footer Placeholder 4">
            <a:extLst>
              <a:ext uri="{FF2B5EF4-FFF2-40B4-BE49-F238E27FC236}">
                <a16:creationId xmlns:a16="http://schemas.microsoft.com/office/drawing/2014/main" id="{CCDB85F3-AC39-4936-9AAA-BC167145A576}"/>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34820F1A-C817-4890-89D1-92381F051E2D}"/>
              </a:ext>
            </a:extLst>
          </p:cNvPr>
          <p:cNvSpPr>
            <a:spLocks noGrp="1"/>
          </p:cNvSpPr>
          <p:nvPr>
            <p:ph type="sldNum" sz="quarter" idx="12"/>
          </p:nvPr>
        </p:nvSpPr>
        <p:spPr>
          <a:xfrm>
            <a:off x="838200" y="6343162"/>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26827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81D3-7750-4389-B11C-143945291547}"/>
              </a:ext>
            </a:extLst>
          </p:cNvPr>
          <p:cNvSpPr>
            <a:spLocks noGrp="1"/>
          </p:cNvSpPr>
          <p:nvPr>
            <p:ph type="title"/>
          </p:nvPr>
        </p:nvSpPr>
        <p:spPr/>
        <p:txBody>
          <a:bodyPr/>
          <a:lstStyle/>
          <a:p>
            <a:r>
              <a:rPr lang="en-US" altLang="zh-HK"/>
              <a:t>Click to edit Master title style</a:t>
            </a:r>
            <a:endParaRPr lang="zh-HK" altLang="en-US"/>
          </a:p>
        </p:txBody>
      </p:sp>
      <p:sp>
        <p:nvSpPr>
          <p:cNvPr id="3" name="Vertical Text Placeholder 2">
            <a:extLst>
              <a:ext uri="{FF2B5EF4-FFF2-40B4-BE49-F238E27FC236}">
                <a16:creationId xmlns:a16="http://schemas.microsoft.com/office/drawing/2014/main" id="{12EE4DAA-9FDD-4258-A15B-C6B4A5C3367E}"/>
              </a:ext>
            </a:extLst>
          </p:cNvPr>
          <p:cNvSpPr>
            <a:spLocks noGrp="1"/>
          </p:cNvSpPr>
          <p:nvPr>
            <p:ph type="body" orient="vert" idx="1"/>
          </p:nvPr>
        </p:nvSpPr>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DA5405A8-3805-4281-8802-3FB90C33DF76}"/>
              </a:ext>
            </a:extLst>
          </p:cNvPr>
          <p:cNvSpPr>
            <a:spLocks noGrp="1"/>
          </p:cNvSpPr>
          <p:nvPr>
            <p:ph type="dt" sz="half" idx="10"/>
          </p:nvPr>
        </p:nvSpPr>
        <p:spPr/>
        <p:txBody>
          <a:bodyPr/>
          <a:lstStyle/>
          <a:p>
            <a:fld id="{CCBF7D4D-E58A-47F4-B526-351FD1054576}" type="datetime1">
              <a:rPr lang="zh-HK" altLang="en-US" smtClean="0"/>
              <a:t>12/4/2021</a:t>
            </a:fld>
            <a:endParaRPr lang="zh-HK" altLang="en-US"/>
          </a:p>
        </p:txBody>
      </p:sp>
      <p:sp>
        <p:nvSpPr>
          <p:cNvPr id="5" name="Footer Placeholder 4">
            <a:extLst>
              <a:ext uri="{FF2B5EF4-FFF2-40B4-BE49-F238E27FC236}">
                <a16:creationId xmlns:a16="http://schemas.microsoft.com/office/drawing/2014/main" id="{61C483CE-9C2E-42A0-913D-C328E63F0BBF}"/>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A2695639-C412-4243-843A-338386FC8803}"/>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66323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DD399-FBC0-4ADC-A186-A8EA5EBEF8B5}"/>
              </a:ext>
            </a:extLst>
          </p:cNvPr>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a:extLst>
              <a:ext uri="{FF2B5EF4-FFF2-40B4-BE49-F238E27FC236}">
                <a16:creationId xmlns:a16="http://schemas.microsoft.com/office/drawing/2014/main" id="{ACA8F891-7396-4D70-9201-AFE6B4B094F2}"/>
              </a:ext>
            </a:extLst>
          </p:cNvPr>
          <p:cNvSpPr>
            <a:spLocks noGrp="1"/>
          </p:cNvSpPr>
          <p:nvPr>
            <p:ph type="body" orient="vert" idx="1"/>
          </p:nvPr>
        </p:nvSpPr>
        <p:spPr>
          <a:xfrm>
            <a:off x="838200" y="365125"/>
            <a:ext cx="7734300" cy="5811838"/>
          </a:xfrm>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3E417B50-BA6B-4FF6-BE16-D151914C8FBF}"/>
              </a:ext>
            </a:extLst>
          </p:cNvPr>
          <p:cNvSpPr>
            <a:spLocks noGrp="1"/>
          </p:cNvSpPr>
          <p:nvPr>
            <p:ph type="dt" sz="half" idx="10"/>
          </p:nvPr>
        </p:nvSpPr>
        <p:spPr/>
        <p:txBody>
          <a:bodyPr/>
          <a:lstStyle/>
          <a:p>
            <a:fld id="{C2110132-3108-4F29-8763-AC89491B44EC}" type="datetime1">
              <a:rPr lang="zh-HK" altLang="en-US" smtClean="0"/>
              <a:t>12/4/2021</a:t>
            </a:fld>
            <a:endParaRPr lang="zh-HK" altLang="en-US"/>
          </a:p>
        </p:txBody>
      </p:sp>
      <p:sp>
        <p:nvSpPr>
          <p:cNvPr id="5" name="Footer Placeholder 4">
            <a:extLst>
              <a:ext uri="{FF2B5EF4-FFF2-40B4-BE49-F238E27FC236}">
                <a16:creationId xmlns:a16="http://schemas.microsoft.com/office/drawing/2014/main" id="{2A3215C3-DB28-4A82-B0B4-F6926B3969FA}"/>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B475A9BD-0838-4193-8E47-2A1DE77C4B01}"/>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74432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dirty="0"/>
          </a:p>
        </p:txBody>
      </p:sp>
    </p:spTree>
    <p:extLst>
      <p:ext uri="{BB962C8B-B14F-4D97-AF65-F5344CB8AC3E}">
        <p14:creationId xmlns:p14="http://schemas.microsoft.com/office/powerpoint/2010/main" val="6471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355335" y="624600"/>
            <a:ext cx="10794000" cy="7704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4000" b="0" i="0">
                <a:latin typeface="Calibri"/>
                <a:ea typeface="Calibri"/>
                <a:cs typeface="Calibri"/>
                <a:sym typeface="Calibri"/>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56" name="Google Shape;56;p15"/>
          <p:cNvSpPr txBox="1">
            <a:spLocks noGrp="1"/>
          </p:cNvSpPr>
          <p:nvPr>
            <p:ph type="sldNum" idx="12"/>
          </p:nvPr>
        </p:nvSpPr>
        <p:spPr>
          <a:xfrm>
            <a:off x="11398211" y="6217623"/>
            <a:ext cx="731600" cy="5248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1pPr>
            <a:lvl2pPr marL="0" lvl="1"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2pPr>
            <a:lvl3pPr marL="0" lvl="2"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3pPr>
            <a:lvl4pPr marL="0" lvl="3"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4pPr>
            <a:lvl5pPr marL="0" lvl="4"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5pPr>
            <a:lvl6pPr marL="0" lvl="5"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6pPr>
            <a:lvl7pPr marL="0" lvl="6"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7pPr>
            <a:lvl8pPr marL="0" lvl="7"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8pPr>
            <a:lvl9pPr marL="0" lvl="8"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9pPr>
          </a:lstStyle>
          <a:p>
            <a:r>
              <a:rPr lang="en-US" dirty="0"/>
              <a:t>|</a:t>
            </a:r>
            <a:fld id="{00000000-1234-1234-1234-123412341234}" type="slidenum">
              <a:rPr lang="en-US" b="0" smtClean="0">
                <a:solidFill>
                  <a:srgbClr val="615B5A"/>
                </a:solidFill>
              </a:rPr>
              <a:pPr/>
              <a:t>‹#›</a:t>
            </a:fld>
            <a:endParaRPr b="0" dirty="0">
              <a:solidFill>
                <a:srgbClr val="615B5A"/>
              </a:solidFill>
            </a:endParaRPr>
          </a:p>
        </p:txBody>
      </p:sp>
    </p:spTree>
    <p:extLst>
      <p:ext uri="{BB962C8B-B14F-4D97-AF65-F5344CB8AC3E}">
        <p14:creationId xmlns:p14="http://schemas.microsoft.com/office/powerpoint/2010/main" val="236090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6EAE-507C-4509-A060-AE7C85087633}"/>
              </a:ext>
            </a:extLst>
          </p:cNvPr>
          <p:cNvSpPr>
            <a:spLocks noGrp="1"/>
          </p:cNvSpPr>
          <p:nvPr>
            <p:ph type="title"/>
          </p:nvPr>
        </p:nvSpPr>
        <p:spPr/>
        <p:txBody>
          <a:body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571615E4-4692-4172-BEF0-E88368F330CE}"/>
              </a:ext>
            </a:extLst>
          </p:cNvPr>
          <p:cNvSpPr>
            <a:spLocks noGrp="1"/>
          </p:cNvSpPr>
          <p:nvPr>
            <p:ph idx="1"/>
          </p:nvPr>
        </p:nvSpPr>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C9CD4945-2A44-4727-805E-E6A4130A0738}"/>
              </a:ext>
            </a:extLst>
          </p:cNvPr>
          <p:cNvSpPr>
            <a:spLocks noGrp="1"/>
          </p:cNvSpPr>
          <p:nvPr>
            <p:ph type="dt" sz="half" idx="10"/>
          </p:nvPr>
        </p:nvSpPr>
        <p:spPr/>
        <p:txBody>
          <a:bodyPr/>
          <a:lstStyle/>
          <a:p>
            <a:fld id="{64E96819-6F5E-4D71-9C0C-C048C15F1A8E}" type="datetime1">
              <a:rPr lang="zh-HK" altLang="en-US" smtClean="0"/>
              <a:t>12/4/2021</a:t>
            </a:fld>
            <a:endParaRPr lang="zh-HK" altLang="en-US"/>
          </a:p>
        </p:txBody>
      </p:sp>
      <p:sp>
        <p:nvSpPr>
          <p:cNvPr id="5" name="Footer Placeholder 4">
            <a:extLst>
              <a:ext uri="{FF2B5EF4-FFF2-40B4-BE49-F238E27FC236}">
                <a16:creationId xmlns:a16="http://schemas.microsoft.com/office/drawing/2014/main" id="{ACB43405-C1E3-4717-BBF9-71D01ED44EA8}"/>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2F63B53A-94E5-4B59-B026-05EC8FA0C220}"/>
              </a:ext>
            </a:extLst>
          </p:cNvPr>
          <p:cNvSpPr>
            <a:spLocks noGrp="1"/>
          </p:cNvSpPr>
          <p:nvPr>
            <p:ph type="sldNum" sz="quarter" idx="12"/>
          </p:nvPr>
        </p:nvSpPr>
        <p:spPr>
          <a:xfrm>
            <a:off x="838200" y="6366608"/>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91475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C24D-DDCF-45BD-9130-161E3EBE021A}"/>
              </a:ext>
            </a:extLst>
          </p:cNvPr>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D671A564-C73A-4772-849E-D00CA76C1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Click to edit Master text styles</a:t>
            </a:r>
          </a:p>
        </p:txBody>
      </p:sp>
      <p:sp>
        <p:nvSpPr>
          <p:cNvPr id="4" name="Date Placeholder 3">
            <a:extLst>
              <a:ext uri="{FF2B5EF4-FFF2-40B4-BE49-F238E27FC236}">
                <a16:creationId xmlns:a16="http://schemas.microsoft.com/office/drawing/2014/main" id="{32E42334-41CC-4639-A9B1-68F811A7CD15}"/>
              </a:ext>
            </a:extLst>
          </p:cNvPr>
          <p:cNvSpPr>
            <a:spLocks noGrp="1"/>
          </p:cNvSpPr>
          <p:nvPr>
            <p:ph type="dt" sz="half" idx="10"/>
          </p:nvPr>
        </p:nvSpPr>
        <p:spPr/>
        <p:txBody>
          <a:bodyPr/>
          <a:lstStyle/>
          <a:p>
            <a:fld id="{F8FF1271-AE49-4ED7-A0DA-C174D6F45526}" type="datetime1">
              <a:rPr lang="zh-HK" altLang="en-US" smtClean="0"/>
              <a:t>12/4/2021</a:t>
            </a:fld>
            <a:endParaRPr lang="zh-HK" altLang="en-US"/>
          </a:p>
        </p:txBody>
      </p:sp>
      <p:sp>
        <p:nvSpPr>
          <p:cNvPr id="5" name="Footer Placeholder 4">
            <a:extLst>
              <a:ext uri="{FF2B5EF4-FFF2-40B4-BE49-F238E27FC236}">
                <a16:creationId xmlns:a16="http://schemas.microsoft.com/office/drawing/2014/main" id="{EF6AD187-1422-4829-8E66-FA733D141464}"/>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A9796397-8B5F-458E-84BC-06D606C4AF0C}"/>
              </a:ext>
            </a:extLst>
          </p:cNvPr>
          <p:cNvSpPr>
            <a:spLocks noGrp="1"/>
          </p:cNvSpPr>
          <p:nvPr>
            <p:ph type="sldNum" sz="quarter" idx="12"/>
          </p:nvPr>
        </p:nvSpPr>
        <p:spPr>
          <a:xfrm>
            <a:off x="838200" y="6356349"/>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771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2D19-965C-47AF-89CB-056564ED2A71}"/>
              </a:ext>
            </a:extLst>
          </p:cNvPr>
          <p:cNvSpPr>
            <a:spLocks noGrp="1"/>
          </p:cNvSpPr>
          <p:nvPr>
            <p:ph type="title"/>
          </p:nvPr>
        </p:nvSpPr>
        <p:spPr/>
        <p:txBody>
          <a:body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2F92AD14-987F-472B-9D8F-2E1841ADCE49}"/>
              </a:ext>
            </a:extLst>
          </p:cNvPr>
          <p:cNvSpPr>
            <a:spLocks noGrp="1"/>
          </p:cNvSpPr>
          <p:nvPr>
            <p:ph sz="half" idx="1"/>
          </p:nvPr>
        </p:nvSpPr>
        <p:spPr>
          <a:xfrm>
            <a:off x="838200" y="1825625"/>
            <a:ext cx="5181600" cy="435133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a:extLst>
              <a:ext uri="{FF2B5EF4-FFF2-40B4-BE49-F238E27FC236}">
                <a16:creationId xmlns:a16="http://schemas.microsoft.com/office/drawing/2014/main" id="{C5F6945A-AD77-414D-AF6B-9DDD0BAF6F1B}"/>
              </a:ext>
            </a:extLst>
          </p:cNvPr>
          <p:cNvSpPr>
            <a:spLocks noGrp="1"/>
          </p:cNvSpPr>
          <p:nvPr>
            <p:ph sz="half" idx="2"/>
          </p:nvPr>
        </p:nvSpPr>
        <p:spPr>
          <a:xfrm>
            <a:off x="6172200" y="1825625"/>
            <a:ext cx="5181600" cy="435133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a:extLst>
              <a:ext uri="{FF2B5EF4-FFF2-40B4-BE49-F238E27FC236}">
                <a16:creationId xmlns:a16="http://schemas.microsoft.com/office/drawing/2014/main" id="{693B80E2-F5AE-4205-8D71-61C81B66EE3A}"/>
              </a:ext>
            </a:extLst>
          </p:cNvPr>
          <p:cNvSpPr>
            <a:spLocks noGrp="1"/>
          </p:cNvSpPr>
          <p:nvPr>
            <p:ph type="dt" sz="half" idx="10"/>
          </p:nvPr>
        </p:nvSpPr>
        <p:spPr/>
        <p:txBody>
          <a:bodyPr/>
          <a:lstStyle/>
          <a:p>
            <a:fld id="{638BBF16-D29E-4AB1-9E90-90383834DB78}" type="datetime1">
              <a:rPr lang="zh-HK" altLang="en-US" smtClean="0"/>
              <a:t>12/4/2021</a:t>
            </a:fld>
            <a:endParaRPr lang="zh-HK" altLang="en-US"/>
          </a:p>
        </p:txBody>
      </p:sp>
      <p:sp>
        <p:nvSpPr>
          <p:cNvPr id="6" name="Footer Placeholder 5">
            <a:extLst>
              <a:ext uri="{FF2B5EF4-FFF2-40B4-BE49-F238E27FC236}">
                <a16:creationId xmlns:a16="http://schemas.microsoft.com/office/drawing/2014/main" id="{F72D9F76-7688-4DBD-93B8-ACBA33BECD2A}"/>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40F0A8DF-85B8-49AC-AD0C-0DC021D028E0}"/>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368104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1CAB-D40D-4220-B9CF-995EBA157134}"/>
              </a:ext>
            </a:extLst>
          </p:cNvPr>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ED523441-BD5D-498B-8007-F0C3C2E71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4" name="Content Placeholder 3">
            <a:extLst>
              <a:ext uri="{FF2B5EF4-FFF2-40B4-BE49-F238E27FC236}">
                <a16:creationId xmlns:a16="http://schemas.microsoft.com/office/drawing/2014/main" id="{1581BF50-FA9C-4CBF-B08D-60DAB9A8471F}"/>
              </a:ext>
            </a:extLst>
          </p:cNvPr>
          <p:cNvSpPr>
            <a:spLocks noGrp="1"/>
          </p:cNvSpPr>
          <p:nvPr>
            <p:ph sz="half" idx="2"/>
          </p:nvPr>
        </p:nvSpPr>
        <p:spPr>
          <a:xfrm>
            <a:off x="839788" y="2505075"/>
            <a:ext cx="5157787" cy="368458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a:extLst>
              <a:ext uri="{FF2B5EF4-FFF2-40B4-BE49-F238E27FC236}">
                <a16:creationId xmlns:a16="http://schemas.microsoft.com/office/drawing/2014/main" id="{F4436A2B-A151-46BF-BCD5-C46FFF49D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6" name="Content Placeholder 5">
            <a:extLst>
              <a:ext uri="{FF2B5EF4-FFF2-40B4-BE49-F238E27FC236}">
                <a16:creationId xmlns:a16="http://schemas.microsoft.com/office/drawing/2014/main" id="{0E8F55D7-F72E-45E5-884C-50F4B3ABBA5E}"/>
              </a:ext>
            </a:extLst>
          </p:cNvPr>
          <p:cNvSpPr>
            <a:spLocks noGrp="1"/>
          </p:cNvSpPr>
          <p:nvPr>
            <p:ph sz="quarter" idx="4"/>
          </p:nvPr>
        </p:nvSpPr>
        <p:spPr>
          <a:xfrm>
            <a:off x="6172200" y="2505075"/>
            <a:ext cx="5183188" cy="368458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a:extLst>
              <a:ext uri="{FF2B5EF4-FFF2-40B4-BE49-F238E27FC236}">
                <a16:creationId xmlns:a16="http://schemas.microsoft.com/office/drawing/2014/main" id="{D5170CC3-EAA8-48C3-83E0-E48C85A05BDD}"/>
              </a:ext>
            </a:extLst>
          </p:cNvPr>
          <p:cNvSpPr>
            <a:spLocks noGrp="1"/>
          </p:cNvSpPr>
          <p:nvPr>
            <p:ph type="dt" sz="half" idx="10"/>
          </p:nvPr>
        </p:nvSpPr>
        <p:spPr/>
        <p:txBody>
          <a:bodyPr/>
          <a:lstStyle/>
          <a:p>
            <a:fld id="{9E1A5993-4C69-4DB2-A96D-5436F9711CE9}" type="datetime1">
              <a:rPr lang="zh-HK" altLang="en-US" smtClean="0"/>
              <a:t>12/4/2021</a:t>
            </a:fld>
            <a:endParaRPr lang="zh-HK" altLang="en-US"/>
          </a:p>
        </p:txBody>
      </p:sp>
      <p:sp>
        <p:nvSpPr>
          <p:cNvPr id="8" name="Footer Placeholder 7">
            <a:extLst>
              <a:ext uri="{FF2B5EF4-FFF2-40B4-BE49-F238E27FC236}">
                <a16:creationId xmlns:a16="http://schemas.microsoft.com/office/drawing/2014/main" id="{5D69D35C-FC74-464C-9738-FE8D298C11ED}"/>
              </a:ext>
            </a:extLst>
          </p:cNvPr>
          <p:cNvSpPr>
            <a:spLocks noGrp="1"/>
          </p:cNvSpPr>
          <p:nvPr>
            <p:ph type="ftr" sz="quarter" idx="11"/>
          </p:nvPr>
        </p:nvSpPr>
        <p:spPr/>
        <p:txBody>
          <a:bodyPr/>
          <a:lstStyle/>
          <a:p>
            <a:endParaRPr lang="zh-HK" altLang="en-US"/>
          </a:p>
        </p:txBody>
      </p:sp>
      <p:sp>
        <p:nvSpPr>
          <p:cNvPr id="9" name="Slide Number Placeholder 8">
            <a:extLst>
              <a:ext uri="{FF2B5EF4-FFF2-40B4-BE49-F238E27FC236}">
                <a16:creationId xmlns:a16="http://schemas.microsoft.com/office/drawing/2014/main" id="{C6F6C929-61B5-4B81-8F9D-96C3352A1A5B}"/>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418239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6C6C-E384-4438-AF89-433E8206D579}"/>
              </a:ext>
            </a:extLst>
          </p:cNvPr>
          <p:cNvSpPr>
            <a:spLocks noGrp="1"/>
          </p:cNvSpPr>
          <p:nvPr>
            <p:ph type="title"/>
          </p:nvPr>
        </p:nvSpPr>
        <p:spPr/>
        <p:txBody>
          <a:bodyPr/>
          <a:lstStyle/>
          <a:p>
            <a:r>
              <a:rPr lang="en-US" altLang="zh-HK"/>
              <a:t>Click to edit Master title style</a:t>
            </a:r>
            <a:endParaRPr lang="zh-HK" altLang="en-US"/>
          </a:p>
        </p:txBody>
      </p:sp>
      <p:sp>
        <p:nvSpPr>
          <p:cNvPr id="3" name="Date Placeholder 2">
            <a:extLst>
              <a:ext uri="{FF2B5EF4-FFF2-40B4-BE49-F238E27FC236}">
                <a16:creationId xmlns:a16="http://schemas.microsoft.com/office/drawing/2014/main" id="{9F18B7CC-84DC-4E6A-B30D-2573A083A68F}"/>
              </a:ext>
            </a:extLst>
          </p:cNvPr>
          <p:cNvSpPr>
            <a:spLocks noGrp="1"/>
          </p:cNvSpPr>
          <p:nvPr>
            <p:ph type="dt" sz="half" idx="10"/>
          </p:nvPr>
        </p:nvSpPr>
        <p:spPr/>
        <p:txBody>
          <a:bodyPr/>
          <a:lstStyle/>
          <a:p>
            <a:fld id="{86D2B9E5-8FDA-4537-A38E-17100DCEE7D0}" type="datetime1">
              <a:rPr lang="zh-HK" altLang="en-US" smtClean="0"/>
              <a:t>12/4/2021</a:t>
            </a:fld>
            <a:endParaRPr lang="zh-HK" altLang="en-US"/>
          </a:p>
        </p:txBody>
      </p:sp>
      <p:sp>
        <p:nvSpPr>
          <p:cNvPr id="4" name="Footer Placeholder 3">
            <a:extLst>
              <a:ext uri="{FF2B5EF4-FFF2-40B4-BE49-F238E27FC236}">
                <a16:creationId xmlns:a16="http://schemas.microsoft.com/office/drawing/2014/main" id="{1650CB5E-4C74-4A2C-99B5-79E46E3D0845}"/>
              </a:ext>
            </a:extLst>
          </p:cNvPr>
          <p:cNvSpPr>
            <a:spLocks noGrp="1"/>
          </p:cNvSpPr>
          <p:nvPr>
            <p:ph type="ftr" sz="quarter" idx="11"/>
          </p:nvPr>
        </p:nvSpPr>
        <p:spPr/>
        <p:txBody>
          <a:bodyPr/>
          <a:lstStyle/>
          <a:p>
            <a:endParaRPr lang="zh-HK" altLang="en-US"/>
          </a:p>
        </p:txBody>
      </p:sp>
      <p:sp>
        <p:nvSpPr>
          <p:cNvPr id="5" name="Slide Number Placeholder 4">
            <a:extLst>
              <a:ext uri="{FF2B5EF4-FFF2-40B4-BE49-F238E27FC236}">
                <a16:creationId xmlns:a16="http://schemas.microsoft.com/office/drawing/2014/main" id="{3BF7FA4A-94BD-4BA1-9E33-7663CCA82C57}"/>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49960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9C9D5-B080-42B1-8D38-EBA4003C4F30}"/>
              </a:ext>
            </a:extLst>
          </p:cNvPr>
          <p:cNvSpPr>
            <a:spLocks noGrp="1"/>
          </p:cNvSpPr>
          <p:nvPr>
            <p:ph type="dt" sz="half" idx="10"/>
          </p:nvPr>
        </p:nvSpPr>
        <p:spPr/>
        <p:txBody>
          <a:bodyPr/>
          <a:lstStyle/>
          <a:p>
            <a:fld id="{71B9CB9E-76C5-4968-BAB1-3C52F57B1156}" type="datetime1">
              <a:rPr lang="zh-HK" altLang="en-US" smtClean="0"/>
              <a:t>12/4/2021</a:t>
            </a:fld>
            <a:endParaRPr lang="zh-HK" altLang="en-US"/>
          </a:p>
        </p:txBody>
      </p:sp>
      <p:sp>
        <p:nvSpPr>
          <p:cNvPr id="3" name="Footer Placeholder 2">
            <a:extLst>
              <a:ext uri="{FF2B5EF4-FFF2-40B4-BE49-F238E27FC236}">
                <a16:creationId xmlns:a16="http://schemas.microsoft.com/office/drawing/2014/main" id="{3182F927-D158-4573-870D-6B19C7E467CB}"/>
              </a:ext>
            </a:extLst>
          </p:cNvPr>
          <p:cNvSpPr>
            <a:spLocks noGrp="1"/>
          </p:cNvSpPr>
          <p:nvPr>
            <p:ph type="ftr" sz="quarter" idx="11"/>
          </p:nvPr>
        </p:nvSpPr>
        <p:spPr/>
        <p:txBody>
          <a:bodyPr/>
          <a:lstStyle/>
          <a:p>
            <a:endParaRPr lang="zh-HK" altLang="en-US"/>
          </a:p>
        </p:txBody>
      </p:sp>
      <p:sp>
        <p:nvSpPr>
          <p:cNvPr id="4" name="Slide Number Placeholder 3">
            <a:extLst>
              <a:ext uri="{FF2B5EF4-FFF2-40B4-BE49-F238E27FC236}">
                <a16:creationId xmlns:a16="http://schemas.microsoft.com/office/drawing/2014/main" id="{47F4656E-F628-407A-900F-7C808D24DCAD}"/>
              </a:ext>
            </a:extLst>
          </p:cNvPr>
          <p:cNvSpPr>
            <a:spLocks noGrp="1"/>
          </p:cNvSpPr>
          <p:nvPr>
            <p:ph type="sldNum" sz="quarter" idx="12"/>
          </p:nvPr>
        </p:nvSpPr>
        <p:spPr>
          <a:xfrm>
            <a:off x="838200" y="6356349"/>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392940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B80E-3335-4749-B43D-2709831A14A9}"/>
              </a:ext>
            </a:extLst>
          </p:cNvPr>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7C10B26A-6B35-488D-937F-12CD5C553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a:extLst>
              <a:ext uri="{FF2B5EF4-FFF2-40B4-BE49-F238E27FC236}">
                <a16:creationId xmlns:a16="http://schemas.microsoft.com/office/drawing/2014/main" id="{BCA3CAEF-E1AC-448B-9CA8-0354AF2DB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Click to edit Master text styles</a:t>
            </a:r>
          </a:p>
        </p:txBody>
      </p:sp>
      <p:sp>
        <p:nvSpPr>
          <p:cNvPr id="5" name="Date Placeholder 4">
            <a:extLst>
              <a:ext uri="{FF2B5EF4-FFF2-40B4-BE49-F238E27FC236}">
                <a16:creationId xmlns:a16="http://schemas.microsoft.com/office/drawing/2014/main" id="{5C761838-81CD-4C2C-954D-82FEA7B8B1E7}"/>
              </a:ext>
            </a:extLst>
          </p:cNvPr>
          <p:cNvSpPr>
            <a:spLocks noGrp="1"/>
          </p:cNvSpPr>
          <p:nvPr>
            <p:ph type="dt" sz="half" idx="10"/>
          </p:nvPr>
        </p:nvSpPr>
        <p:spPr/>
        <p:txBody>
          <a:bodyPr/>
          <a:lstStyle/>
          <a:p>
            <a:fld id="{A99C1AD1-63F4-40C0-9837-731203079427}" type="datetime1">
              <a:rPr lang="zh-HK" altLang="en-US" smtClean="0"/>
              <a:t>12/4/2021</a:t>
            </a:fld>
            <a:endParaRPr lang="zh-HK" altLang="en-US"/>
          </a:p>
        </p:txBody>
      </p:sp>
      <p:sp>
        <p:nvSpPr>
          <p:cNvPr id="6" name="Footer Placeholder 5">
            <a:extLst>
              <a:ext uri="{FF2B5EF4-FFF2-40B4-BE49-F238E27FC236}">
                <a16:creationId xmlns:a16="http://schemas.microsoft.com/office/drawing/2014/main" id="{279C8EFB-9272-46AA-84B0-CC7F20FC43E2}"/>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7ACFD23F-636E-4B8C-BB41-2E6177028306}"/>
              </a:ext>
            </a:extLst>
          </p:cNvPr>
          <p:cNvSpPr>
            <a:spLocks noGrp="1"/>
          </p:cNvSpPr>
          <p:nvPr>
            <p:ph type="sldNum" sz="quarter" idx="12"/>
          </p:nvPr>
        </p:nvSpPr>
        <p:spPr>
          <a:xfrm>
            <a:off x="838200" y="6356349"/>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170103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52C7-D3B8-492D-9448-145EBF3BC774}"/>
              </a:ext>
            </a:extLst>
          </p:cNvPr>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a:extLst>
              <a:ext uri="{FF2B5EF4-FFF2-40B4-BE49-F238E27FC236}">
                <a16:creationId xmlns:a16="http://schemas.microsoft.com/office/drawing/2014/main" id="{2DA41505-5D4D-4B7E-97FF-CC02A415B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a:extLst>
              <a:ext uri="{FF2B5EF4-FFF2-40B4-BE49-F238E27FC236}">
                <a16:creationId xmlns:a16="http://schemas.microsoft.com/office/drawing/2014/main" id="{8E5518B2-12F2-4BD7-9A39-CD9AA834F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Click to edit Master text styles</a:t>
            </a:r>
          </a:p>
        </p:txBody>
      </p:sp>
      <p:sp>
        <p:nvSpPr>
          <p:cNvPr id="5" name="Date Placeholder 4">
            <a:extLst>
              <a:ext uri="{FF2B5EF4-FFF2-40B4-BE49-F238E27FC236}">
                <a16:creationId xmlns:a16="http://schemas.microsoft.com/office/drawing/2014/main" id="{DE2843FC-33E7-4A15-B148-BEF62B143CD9}"/>
              </a:ext>
            </a:extLst>
          </p:cNvPr>
          <p:cNvSpPr>
            <a:spLocks noGrp="1"/>
          </p:cNvSpPr>
          <p:nvPr>
            <p:ph type="dt" sz="half" idx="10"/>
          </p:nvPr>
        </p:nvSpPr>
        <p:spPr/>
        <p:txBody>
          <a:bodyPr/>
          <a:lstStyle/>
          <a:p>
            <a:fld id="{2EFDEE1C-CD95-441C-B2B9-D3CE9FA6E49D}" type="datetime1">
              <a:rPr lang="zh-HK" altLang="en-US" smtClean="0"/>
              <a:t>12/4/2021</a:t>
            </a:fld>
            <a:endParaRPr lang="zh-HK" altLang="en-US"/>
          </a:p>
        </p:txBody>
      </p:sp>
      <p:sp>
        <p:nvSpPr>
          <p:cNvPr id="6" name="Footer Placeholder 5">
            <a:extLst>
              <a:ext uri="{FF2B5EF4-FFF2-40B4-BE49-F238E27FC236}">
                <a16:creationId xmlns:a16="http://schemas.microsoft.com/office/drawing/2014/main" id="{C832881E-2CF0-4987-BB7D-A3B2E474A08A}"/>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A79F236F-970B-4FF3-A9FC-8BD0653B36BD}"/>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378373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2E18F-9FF4-4B64-B320-BD48C4C2F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02B2BB89-B62A-4EE2-AA31-E4EE85558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F6D63F53-2399-4190-A369-F8A0C7349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43E19-CA0E-4CC1-B66E-A6EFA41F994B}" type="datetime1">
              <a:rPr lang="zh-HK" altLang="en-US" smtClean="0"/>
              <a:t>12/4/2021</a:t>
            </a:fld>
            <a:endParaRPr lang="zh-HK" altLang="en-US"/>
          </a:p>
        </p:txBody>
      </p:sp>
      <p:sp>
        <p:nvSpPr>
          <p:cNvPr id="5" name="Footer Placeholder 4">
            <a:extLst>
              <a:ext uri="{FF2B5EF4-FFF2-40B4-BE49-F238E27FC236}">
                <a16:creationId xmlns:a16="http://schemas.microsoft.com/office/drawing/2014/main" id="{DDB68C73-9932-416F-A4C2-B05D3F8DD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a:extLst>
              <a:ext uri="{FF2B5EF4-FFF2-40B4-BE49-F238E27FC236}">
                <a16:creationId xmlns:a16="http://schemas.microsoft.com/office/drawing/2014/main" id="{75885668-3611-4A2A-A48D-2B8E731C0AC6}"/>
              </a:ext>
            </a:extLst>
          </p:cNvPr>
          <p:cNvSpPr>
            <a:spLocks noGrp="1"/>
          </p:cNvSpPr>
          <p:nvPr>
            <p:ph type="sldNum" sz="quarter" idx="4"/>
          </p:nvPr>
        </p:nvSpPr>
        <p:spPr>
          <a:xfrm>
            <a:off x="838200" y="63666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468536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VICosting@who.int"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petua@who.int" TargetMode="External"/><Relationship Id="rId7" Type="http://schemas.openxmlformats.org/officeDocument/2006/relationships/image" Target="../media/image2.emf"/><Relationship Id="rId2" Type="http://schemas.openxmlformats.org/officeDocument/2006/relationships/hyperlink" Target="mailto:CVICosting@who.int" TargetMode="External"/><Relationship Id="rId1" Type="http://schemas.openxmlformats.org/officeDocument/2006/relationships/slideLayout" Target="../slideLayouts/slideLayout2.xml"/><Relationship Id="rId6" Type="http://schemas.openxmlformats.org/officeDocument/2006/relationships/hyperlink" Target="mailto:hasanq@who.int" TargetMode="External"/><Relationship Id="rId5" Type="http://schemas.openxmlformats.org/officeDocument/2006/relationships/hyperlink" Target="mailto:eltayebel@who.int" TargetMode="External"/><Relationship Id="rId4" Type="http://schemas.openxmlformats.org/officeDocument/2006/relationships/hyperlink" Target="mailto:satouloua@who.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11" Type="http://schemas.openxmlformats.org/officeDocument/2006/relationships/image" Target="../media/image7.jpeg"/><Relationship Id="rId5" Type="http://schemas.openxmlformats.org/officeDocument/2006/relationships/slideLayout" Target="../slideLayouts/slideLayout6.xml"/><Relationship Id="rId10" Type="http://schemas.openxmlformats.org/officeDocument/2006/relationships/image" Target="../media/image6.emf"/><Relationship Id="rId4" Type="http://schemas.openxmlformats.org/officeDocument/2006/relationships/tags" Target="../tags/tag4.xml"/><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vid19partnersplatform.who.int/"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2.xml"/><Relationship Id="rId7" Type="http://schemas.openxmlformats.org/officeDocument/2006/relationships/oleObject" Target="../embeddings/oleObject6.bin"/><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Layout" Target="../slideLayouts/slideLayout6.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56D5-5351-4A44-BF6B-D89A6B9DFF17}"/>
              </a:ext>
            </a:extLst>
          </p:cNvPr>
          <p:cNvSpPr>
            <a:spLocks noGrp="1"/>
          </p:cNvSpPr>
          <p:nvPr>
            <p:ph type="ctrTitle"/>
          </p:nvPr>
        </p:nvSpPr>
        <p:spPr>
          <a:xfrm>
            <a:off x="1524000" y="548640"/>
            <a:ext cx="9144000" cy="2830689"/>
          </a:xfrm>
        </p:spPr>
        <p:txBody>
          <a:bodyPr>
            <a:normAutofit fontScale="90000"/>
          </a:bodyPr>
          <a:lstStyle/>
          <a:p>
            <a:r>
              <a:rPr lang="gsw-FR" altLang="zh-HK" sz="5400" dirty="0">
                <a:solidFill>
                  <a:srgbClr val="008DC9"/>
                </a:solidFill>
              </a:rPr>
              <a:t>Outil de </a:t>
            </a:r>
            <a:r>
              <a:rPr lang="gsw-FR" altLang="zh-HK" sz="5400" b="1" dirty="0">
                <a:solidFill>
                  <a:srgbClr val="008DC9"/>
                </a:solidFill>
              </a:rPr>
              <a:t>C</a:t>
            </a:r>
            <a:r>
              <a:rPr lang="gsw-FR" altLang="zh-HK" sz="5400" dirty="0">
                <a:solidFill>
                  <a:srgbClr val="008DC9"/>
                </a:solidFill>
              </a:rPr>
              <a:t>hiffrage de l’</a:t>
            </a:r>
            <a:r>
              <a:rPr lang="gsw-FR" altLang="zh-HK" sz="5400" b="1" dirty="0">
                <a:solidFill>
                  <a:srgbClr val="008DC9"/>
                </a:solidFill>
              </a:rPr>
              <a:t>I</a:t>
            </a:r>
            <a:r>
              <a:rPr lang="gsw-FR" altLang="zh-HK" sz="5400" dirty="0">
                <a:solidFill>
                  <a:srgbClr val="008DC9"/>
                </a:solidFill>
              </a:rPr>
              <a:t>ntroduction et du déploiement des </a:t>
            </a:r>
            <a:r>
              <a:rPr lang="gsw-FR" altLang="zh-HK" sz="5400" b="1" dirty="0">
                <a:solidFill>
                  <a:srgbClr val="008DC9"/>
                </a:solidFill>
              </a:rPr>
              <a:t>V</a:t>
            </a:r>
            <a:r>
              <a:rPr lang="gsw-FR" altLang="zh-HK" sz="5400" dirty="0">
                <a:solidFill>
                  <a:srgbClr val="008DC9"/>
                </a:solidFill>
              </a:rPr>
              <a:t>accins anti-</a:t>
            </a:r>
            <a:r>
              <a:rPr lang="gsw-FR" altLang="zh-HK" sz="5400" b="1" dirty="0">
                <a:solidFill>
                  <a:srgbClr val="008DC9"/>
                </a:solidFill>
              </a:rPr>
              <a:t>C</a:t>
            </a:r>
            <a:r>
              <a:rPr lang="gsw-FR" altLang="zh-HK" sz="5400" dirty="0">
                <a:solidFill>
                  <a:srgbClr val="008DC9"/>
                </a:solidFill>
              </a:rPr>
              <a:t>OVID-19</a:t>
            </a:r>
            <a:br>
              <a:rPr lang="gsw-FR" altLang="zh-HK" sz="5400" dirty="0">
                <a:solidFill>
                  <a:srgbClr val="008DC9"/>
                </a:solidFill>
              </a:rPr>
            </a:br>
            <a:r>
              <a:rPr lang="gsw-FR" altLang="zh-HK" sz="5400" b="1" i="1" dirty="0">
                <a:solidFill>
                  <a:srgbClr val="008DC9"/>
                </a:solidFill>
              </a:rPr>
              <a:t>Outil CVIC</a:t>
            </a:r>
            <a:endParaRPr lang="gsw-FR" altLang="zh-HK" sz="5400" b="1" dirty="0">
              <a:solidFill>
                <a:srgbClr val="008DC9"/>
              </a:solidFill>
            </a:endParaRPr>
          </a:p>
        </p:txBody>
      </p:sp>
      <p:sp>
        <p:nvSpPr>
          <p:cNvPr id="4" name="Rectangle 3">
            <a:extLst>
              <a:ext uri="{FF2B5EF4-FFF2-40B4-BE49-F238E27FC236}">
                <a16:creationId xmlns:a16="http://schemas.microsoft.com/office/drawing/2014/main" id="{DD85AD10-52DC-49C0-AFA9-78CC3526F451}"/>
              </a:ext>
            </a:extLst>
          </p:cNvPr>
          <p:cNvSpPr/>
          <p:nvPr/>
        </p:nvSpPr>
        <p:spPr>
          <a:xfrm>
            <a:off x="0" y="5735637"/>
            <a:ext cx="12192000" cy="112236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7">
            <a:extLst>
              <a:ext uri="{FF2B5EF4-FFF2-40B4-BE49-F238E27FC236}">
                <a16:creationId xmlns:a16="http://schemas.microsoft.com/office/drawing/2014/main" id="{86E3F72D-353D-43F4-8C90-C1DE992DE5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0578" y="5916298"/>
            <a:ext cx="2465770" cy="761040"/>
          </a:xfrm>
          <a:prstGeom prst="rect">
            <a:avLst/>
          </a:prstGeom>
        </p:spPr>
      </p:pic>
      <p:sp>
        <p:nvSpPr>
          <p:cNvPr id="6" name="TextBox 5">
            <a:extLst>
              <a:ext uri="{FF2B5EF4-FFF2-40B4-BE49-F238E27FC236}">
                <a16:creationId xmlns:a16="http://schemas.microsoft.com/office/drawing/2014/main" id="{CE851560-2FD6-4618-908A-B63D1493543D}"/>
              </a:ext>
            </a:extLst>
          </p:cNvPr>
          <p:cNvSpPr txBox="1"/>
          <p:nvPr/>
        </p:nvSpPr>
        <p:spPr>
          <a:xfrm>
            <a:off x="4962382" y="6112152"/>
            <a:ext cx="2267235" cy="369332"/>
          </a:xfrm>
          <a:prstGeom prst="rect">
            <a:avLst/>
          </a:prstGeom>
          <a:noFill/>
        </p:spPr>
        <p:txBody>
          <a:bodyPr wrap="square">
            <a:spAutoFit/>
          </a:bodyPr>
          <a:lstStyle/>
          <a:p>
            <a:pPr marL="0" indent="0">
              <a:buNone/>
            </a:pPr>
            <a:r>
              <a:rPr lang="en-US" altLang="zh-HK" sz="1800" dirty="0">
                <a:solidFill>
                  <a:schemeClr val="bg1"/>
                </a:solidFill>
                <a:hlinkClick r:id="rId3">
                  <a:extLst>
                    <a:ext uri="{A12FA001-AC4F-418D-AE19-62706E023703}">
                      <ahyp:hlinkClr xmlns:ahyp="http://schemas.microsoft.com/office/drawing/2018/hyperlinkcolor" val="tx"/>
                    </a:ext>
                  </a:extLst>
                </a:hlinkClick>
              </a:rPr>
              <a:t>CVICosting@who.int</a:t>
            </a:r>
            <a:endParaRPr lang="en-US" altLang="zh-HK" sz="1800" dirty="0">
              <a:solidFill>
                <a:schemeClr val="bg1"/>
              </a:solidFill>
            </a:endParaRPr>
          </a:p>
        </p:txBody>
      </p:sp>
      <p:sp>
        <p:nvSpPr>
          <p:cNvPr id="7" name="Slide Number Placeholder 6">
            <a:extLst>
              <a:ext uri="{FF2B5EF4-FFF2-40B4-BE49-F238E27FC236}">
                <a16:creationId xmlns:a16="http://schemas.microsoft.com/office/drawing/2014/main" id="{47235274-2E0B-4F58-A12F-B6E7096436E2}"/>
              </a:ext>
            </a:extLst>
          </p:cNvPr>
          <p:cNvSpPr>
            <a:spLocks noGrp="1"/>
          </p:cNvSpPr>
          <p:nvPr>
            <p:ph type="sldNum" sz="quarter" idx="12"/>
          </p:nvPr>
        </p:nvSpPr>
        <p:spPr/>
        <p:txBody>
          <a:bodyPr/>
          <a:lstStyle/>
          <a:p>
            <a:pPr algn="l"/>
            <a:fld id="{DEF263F1-5800-49A6-9619-50FE9C311631}" type="slidenum">
              <a:rPr lang="zh-HK" altLang="en-US" smtClean="0"/>
              <a:pPr algn="l"/>
              <a:t>1</a:t>
            </a:fld>
            <a:endParaRPr lang="zh-HK" altLang="en-US"/>
          </a:p>
        </p:txBody>
      </p:sp>
      <p:sp>
        <p:nvSpPr>
          <p:cNvPr id="9" name="Subtitle 8">
            <a:extLst>
              <a:ext uri="{FF2B5EF4-FFF2-40B4-BE49-F238E27FC236}">
                <a16:creationId xmlns:a16="http://schemas.microsoft.com/office/drawing/2014/main" id="{89B8767E-5883-4584-9B20-0270E7B14F95}"/>
              </a:ext>
            </a:extLst>
          </p:cNvPr>
          <p:cNvSpPr>
            <a:spLocks noGrp="1"/>
          </p:cNvSpPr>
          <p:nvPr>
            <p:ph type="subTitle" idx="1"/>
          </p:nvPr>
        </p:nvSpPr>
        <p:spPr/>
        <p:txBody>
          <a:bodyPr>
            <a:normAutofit lnSpcReduction="10000"/>
          </a:bodyPr>
          <a:lstStyle/>
          <a:p>
            <a:r>
              <a:rPr lang="fr-CH" altLang="zh-HK" dirty="0"/>
              <a:t>Financement, achat et distribution des vaccins contre la COVID-19 en Afrique</a:t>
            </a:r>
          </a:p>
          <a:p>
            <a:r>
              <a:rPr lang="fr-CH" altLang="zh-HK" dirty="0"/>
              <a:t>CABRI- Événement d’apprentissage et d’échange entre pairs</a:t>
            </a:r>
          </a:p>
          <a:p>
            <a:r>
              <a:rPr lang="fr-CH" altLang="zh-HK" dirty="0"/>
              <a:t>Les 13 et 14 avril 2021</a:t>
            </a:r>
            <a:endParaRPr lang="zh-HK" altLang="en-US" dirty="0"/>
          </a:p>
        </p:txBody>
      </p:sp>
    </p:spTree>
    <p:extLst>
      <p:ext uri="{BB962C8B-B14F-4D97-AF65-F5344CB8AC3E}">
        <p14:creationId xmlns:p14="http://schemas.microsoft.com/office/powerpoint/2010/main" val="73929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28F6070-CFF6-450B-A659-36FAA07908F9}"/>
              </a:ext>
            </a:extLst>
          </p:cNvPr>
          <p:cNvPicPr>
            <a:picLocks noGrp="1" noChangeAspect="1"/>
          </p:cNvPicPr>
          <p:nvPr>
            <p:ph sz="half" idx="1"/>
          </p:nvPr>
        </p:nvPicPr>
        <p:blipFill>
          <a:blip r:embed="rId3"/>
          <a:stretch>
            <a:fillRect/>
          </a:stretch>
        </p:blipFill>
        <p:spPr>
          <a:xfrm>
            <a:off x="838200" y="2704526"/>
            <a:ext cx="5181600" cy="2593535"/>
          </a:xfrm>
          <a:prstGeom prst="rect">
            <a:avLst/>
          </a:prstGeom>
        </p:spPr>
      </p:pic>
      <p:pic>
        <p:nvPicPr>
          <p:cNvPr id="9" name="Content Placeholder 8">
            <a:extLst>
              <a:ext uri="{FF2B5EF4-FFF2-40B4-BE49-F238E27FC236}">
                <a16:creationId xmlns:a16="http://schemas.microsoft.com/office/drawing/2014/main" id="{D076B3F0-8667-4AA3-82FB-F41BAE07BAF3}"/>
              </a:ext>
            </a:extLst>
          </p:cNvPr>
          <p:cNvPicPr>
            <a:picLocks noGrp="1" noChangeAspect="1"/>
          </p:cNvPicPr>
          <p:nvPr>
            <p:ph sz="half" idx="2"/>
          </p:nvPr>
        </p:nvPicPr>
        <p:blipFill>
          <a:blip r:embed="rId4"/>
          <a:stretch>
            <a:fillRect/>
          </a:stretch>
        </p:blipFill>
        <p:spPr>
          <a:xfrm>
            <a:off x="6172200" y="2701790"/>
            <a:ext cx="5181600" cy="2599007"/>
          </a:xfrm>
          <a:prstGeom prst="rect">
            <a:avLst/>
          </a:prstGeom>
        </p:spPr>
      </p:pic>
      <p:sp>
        <p:nvSpPr>
          <p:cNvPr id="4" name="Slide Number Placeholder 3">
            <a:extLst>
              <a:ext uri="{FF2B5EF4-FFF2-40B4-BE49-F238E27FC236}">
                <a16:creationId xmlns:a16="http://schemas.microsoft.com/office/drawing/2014/main" id="{D7DFC207-FF81-4CAF-95F0-7296AA2DDFC9}"/>
              </a:ext>
            </a:extLst>
          </p:cNvPr>
          <p:cNvSpPr>
            <a:spLocks noGrp="1"/>
          </p:cNvSpPr>
          <p:nvPr>
            <p:ph type="sldNum" sz="quarter" idx="12"/>
          </p:nvPr>
        </p:nvSpPr>
        <p:spPr/>
        <p:txBody>
          <a:bodyPr/>
          <a:lstStyle/>
          <a:p>
            <a:pPr algn="l"/>
            <a:fld id="{DEF263F1-5800-49A6-9619-50FE9C311631}" type="slidenum">
              <a:rPr lang="zh-HK" altLang="en-US" smtClean="0"/>
              <a:pPr algn="l"/>
              <a:t>10</a:t>
            </a:fld>
            <a:endParaRPr lang="fr-FR" altLang="en-US" dirty="0"/>
          </a:p>
        </p:txBody>
      </p:sp>
      <p:sp>
        <p:nvSpPr>
          <p:cNvPr id="10" name="Content Placeholder 2">
            <a:extLst>
              <a:ext uri="{FF2B5EF4-FFF2-40B4-BE49-F238E27FC236}">
                <a16:creationId xmlns:a16="http://schemas.microsoft.com/office/drawing/2014/main" id="{FBFB009C-7E45-40E8-8745-5DA1F7EC21A5}"/>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HK" b="1" dirty="0"/>
              <a:t>Analyse d'impact sur les ressources humaines</a:t>
            </a:r>
          </a:p>
          <a:p>
            <a:endParaRPr lang="fr-FR" altLang="zh-HK" b="1" dirty="0"/>
          </a:p>
          <a:p>
            <a:endParaRPr lang="fr-FR" altLang="zh-HK" b="1" dirty="0"/>
          </a:p>
          <a:p>
            <a:endParaRPr lang="fr-FR" altLang="zh-HK" b="1" dirty="0"/>
          </a:p>
          <a:p>
            <a:endParaRPr lang="fr-FR" altLang="zh-HK" b="1" dirty="0"/>
          </a:p>
          <a:p>
            <a:endParaRPr lang="fr-FR" altLang="zh-HK" b="1" dirty="0"/>
          </a:p>
          <a:p>
            <a:endParaRPr lang="fr-FR" altLang="zh-HK" b="1" dirty="0"/>
          </a:p>
          <a:p>
            <a:endParaRPr lang="fr-FR" altLang="zh-HK" b="1" dirty="0"/>
          </a:p>
          <a:p>
            <a:r>
              <a:rPr lang="fr-FR" altLang="zh-HK" b="1" dirty="0"/>
              <a:t>Analyse comparative du financement de la santé</a:t>
            </a:r>
            <a:endParaRPr lang="fr-FR" altLang="en-US" dirty="0"/>
          </a:p>
        </p:txBody>
      </p:sp>
      <p:sp>
        <p:nvSpPr>
          <p:cNvPr id="11" name="Title 1">
            <a:extLst>
              <a:ext uri="{FF2B5EF4-FFF2-40B4-BE49-F238E27FC236}">
                <a16:creationId xmlns:a16="http://schemas.microsoft.com/office/drawing/2014/main" id="{C3E07778-8CF5-4D11-8663-DB1B2E8BE738}"/>
              </a:ext>
            </a:extLst>
          </p:cNvPr>
          <p:cNvSpPr>
            <a:spLocks noGrp="1"/>
          </p:cNvSpPr>
          <p:nvPr>
            <p:ph type="title"/>
          </p:nvPr>
        </p:nvSpPr>
        <p:spPr>
          <a:xfrm>
            <a:off x="838200" y="365125"/>
            <a:ext cx="10515600" cy="1325563"/>
          </a:xfrm>
        </p:spPr>
        <p:txBody>
          <a:bodyPr/>
          <a:lstStyle/>
          <a:p>
            <a:r>
              <a:rPr lang="fr-FR" altLang="zh-HK" b="1" dirty="0">
                <a:solidFill>
                  <a:srgbClr val="008DC9"/>
                </a:solidFill>
              </a:rPr>
              <a:t>Comment utiliser l'outil CVIC ?</a:t>
            </a:r>
            <a:endParaRPr lang="fr-FR" altLang="en-US" b="1" dirty="0">
              <a:solidFill>
                <a:srgbClr val="008DC9"/>
              </a:solidFill>
            </a:endParaRPr>
          </a:p>
        </p:txBody>
      </p:sp>
      <p:pic>
        <p:nvPicPr>
          <p:cNvPr id="13" name="Picture 6">
            <a:extLst>
              <a:ext uri="{FF2B5EF4-FFF2-40B4-BE49-F238E27FC236}">
                <a16:creationId xmlns:a16="http://schemas.microsoft.com/office/drawing/2014/main" id="{EC428057-84B8-4C0D-A55D-2EF9E6F289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3935" y="5908374"/>
            <a:ext cx="1754498" cy="877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1508BE-B73D-4EB7-8DCD-124FEA227BE4}"/>
              </a:ext>
            </a:extLst>
          </p:cNvPr>
          <p:cNvSpPr txBox="1"/>
          <p:nvPr/>
        </p:nvSpPr>
        <p:spPr>
          <a:xfrm>
            <a:off x="2740352" y="2732567"/>
            <a:ext cx="1998617" cy="276999"/>
          </a:xfrm>
          <a:prstGeom prst="rect">
            <a:avLst/>
          </a:prstGeom>
          <a:solidFill>
            <a:schemeClr val="bg1"/>
          </a:solidFill>
          <a:ln>
            <a:noFill/>
          </a:ln>
        </p:spPr>
        <p:txBody>
          <a:bodyPr wrap="square" rtlCol="0">
            <a:spAutoFit/>
          </a:bodyPr>
          <a:lstStyle/>
          <a:p>
            <a:r>
              <a:rPr lang="fr-FR" sz="1200" dirty="0">
                <a:solidFill>
                  <a:schemeClr val="bg1">
                    <a:lumMod val="50000"/>
                  </a:schemeClr>
                </a:solidFill>
              </a:rPr>
              <a:t>Variante moyenne</a:t>
            </a:r>
          </a:p>
        </p:txBody>
      </p:sp>
      <p:sp>
        <p:nvSpPr>
          <p:cNvPr id="12" name="TextBox 11">
            <a:extLst>
              <a:ext uri="{FF2B5EF4-FFF2-40B4-BE49-F238E27FC236}">
                <a16:creationId xmlns:a16="http://schemas.microsoft.com/office/drawing/2014/main" id="{D310621F-C5DC-42BB-A191-33A05DD39619}"/>
              </a:ext>
            </a:extLst>
          </p:cNvPr>
          <p:cNvSpPr txBox="1"/>
          <p:nvPr/>
        </p:nvSpPr>
        <p:spPr>
          <a:xfrm>
            <a:off x="4738969" y="3639979"/>
            <a:ext cx="1357031" cy="1166986"/>
          </a:xfrm>
          <a:prstGeom prst="rect">
            <a:avLst/>
          </a:prstGeom>
          <a:solidFill>
            <a:schemeClr val="bg1"/>
          </a:solidFill>
          <a:ln>
            <a:noFill/>
          </a:ln>
        </p:spPr>
        <p:txBody>
          <a:bodyPr wrap="square" rtlCol="0">
            <a:spAutoFit/>
          </a:bodyPr>
          <a:lstStyle/>
          <a:p>
            <a:pPr>
              <a:spcAft>
                <a:spcPts val="300"/>
              </a:spcAft>
            </a:pPr>
            <a:r>
              <a:rPr lang="fr-FR" sz="900" dirty="0">
                <a:solidFill>
                  <a:schemeClr val="bg1">
                    <a:lumMod val="50000"/>
                  </a:schemeClr>
                </a:solidFill>
              </a:rPr>
              <a:t>Modalité de livraison 4</a:t>
            </a:r>
          </a:p>
          <a:p>
            <a:pPr>
              <a:spcAft>
                <a:spcPts val="400"/>
              </a:spcAft>
            </a:pPr>
            <a:r>
              <a:rPr lang="fr-FR" sz="900" dirty="0">
                <a:solidFill>
                  <a:schemeClr val="bg1">
                    <a:lumMod val="50000"/>
                  </a:schemeClr>
                </a:solidFill>
              </a:rPr>
              <a:t>Modalité de livraison 3</a:t>
            </a:r>
          </a:p>
          <a:p>
            <a:pPr>
              <a:spcAft>
                <a:spcPts val="600"/>
              </a:spcAft>
            </a:pPr>
            <a:r>
              <a:rPr lang="fr-FR" sz="900" dirty="0">
                <a:solidFill>
                  <a:schemeClr val="bg1">
                    <a:lumMod val="50000"/>
                  </a:schemeClr>
                </a:solidFill>
              </a:rPr>
              <a:t>Modalité de livraison 2</a:t>
            </a:r>
          </a:p>
          <a:p>
            <a:pPr>
              <a:spcAft>
                <a:spcPts val="600"/>
              </a:spcAft>
            </a:pPr>
            <a:r>
              <a:rPr lang="fr-FR" sz="900" dirty="0">
                <a:solidFill>
                  <a:schemeClr val="bg1">
                    <a:lumMod val="50000"/>
                  </a:schemeClr>
                </a:solidFill>
              </a:rPr>
              <a:t>Modalité de livraison 1</a:t>
            </a:r>
          </a:p>
          <a:p>
            <a:pPr>
              <a:spcAft>
                <a:spcPts val="300"/>
              </a:spcAft>
            </a:pPr>
            <a:r>
              <a:rPr lang="fr-FR" sz="900" dirty="0">
                <a:solidFill>
                  <a:schemeClr val="bg1">
                    <a:lumMod val="50000"/>
                  </a:schemeClr>
                </a:solidFill>
              </a:rPr>
              <a:t>Total  des équivalents temp plein (ETP)</a:t>
            </a:r>
          </a:p>
        </p:txBody>
      </p:sp>
      <p:sp>
        <p:nvSpPr>
          <p:cNvPr id="14" name="TextBox 13">
            <a:extLst>
              <a:ext uri="{FF2B5EF4-FFF2-40B4-BE49-F238E27FC236}">
                <a16:creationId xmlns:a16="http://schemas.microsoft.com/office/drawing/2014/main" id="{C7A00490-9783-4B3A-A41B-2D3E71E35366}"/>
              </a:ext>
            </a:extLst>
          </p:cNvPr>
          <p:cNvSpPr txBox="1"/>
          <p:nvPr/>
        </p:nvSpPr>
        <p:spPr>
          <a:xfrm>
            <a:off x="7266465" y="2732568"/>
            <a:ext cx="3641021" cy="276999"/>
          </a:xfrm>
          <a:prstGeom prst="rect">
            <a:avLst/>
          </a:prstGeom>
          <a:solidFill>
            <a:schemeClr val="bg1"/>
          </a:solidFill>
          <a:ln>
            <a:noFill/>
          </a:ln>
        </p:spPr>
        <p:txBody>
          <a:bodyPr wrap="square" rtlCol="0">
            <a:spAutoFit/>
          </a:bodyPr>
          <a:lstStyle/>
          <a:p>
            <a:r>
              <a:rPr lang="fr-FR" sz="1200" dirty="0">
                <a:solidFill>
                  <a:schemeClr val="bg1">
                    <a:lumMod val="50000"/>
                  </a:schemeClr>
                </a:solidFill>
              </a:rPr>
              <a:t>Jours  vaccinateur -Variante moyenne</a:t>
            </a:r>
          </a:p>
        </p:txBody>
      </p:sp>
      <p:sp>
        <p:nvSpPr>
          <p:cNvPr id="15" name="TextBox 14">
            <a:extLst>
              <a:ext uri="{FF2B5EF4-FFF2-40B4-BE49-F238E27FC236}">
                <a16:creationId xmlns:a16="http://schemas.microsoft.com/office/drawing/2014/main" id="{FBF99033-8114-4D47-9520-17AE430BDCD2}"/>
              </a:ext>
            </a:extLst>
          </p:cNvPr>
          <p:cNvSpPr txBox="1"/>
          <p:nvPr/>
        </p:nvSpPr>
        <p:spPr>
          <a:xfrm>
            <a:off x="9757954" y="3501156"/>
            <a:ext cx="1595846" cy="1000274"/>
          </a:xfrm>
          <a:prstGeom prst="rect">
            <a:avLst/>
          </a:prstGeom>
          <a:solidFill>
            <a:schemeClr val="bg1"/>
          </a:solidFill>
          <a:ln>
            <a:noFill/>
          </a:ln>
        </p:spPr>
        <p:txBody>
          <a:bodyPr wrap="square" rtlCol="0">
            <a:spAutoFit/>
          </a:bodyPr>
          <a:lstStyle/>
          <a:p>
            <a:r>
              <a:rPr lang="fr-FR" sz="1100" dirty="0">
                <a:solidFill>
                  <a:schemeClr val="bg1">
                    <a:lumMod val="50000"/>
                  </a:schemeClr>
                </a:solidFill>
              </a:rPr>
              <a:t>Nouveaux vaccinateurs (personnes, non ETP) pour formation</a:t>
            </a:r>
          </a:p>
          <a:p>
            <a:endParaRPr lang="fr-FR" sz="400" dirty="0">
              <a:solidFill>
                <a:schemeClr val="bg1">
                  <a:lumMod val="50000"/>
                </a:schemeClr>
              </a:solidFill>
            </a:endParaRPr>
          </a:p>
          <a:p>
            <a:r>
              <a:rPr lang="fr-FR" sz="1100" dirty="0">
                <a:solidFill>
                  <a:schemeClr val="bg1">
                    <a:lumMod val="50000"/>
                  </a:schemeClr>
                </a:solidFill>
              </a:rPr>
              <a:t>Vaccinateurs (ETP) en % du total des RHS</a:t>
            </a:r>
          </a:p>
        </p:txBody>
      </p:sp>
      <p:sp>
        <p:nvSpPr>
          <p:cNvPr id="17" name="TextBox 16">
            <a:extLst>
              <a:ext uri="{FF2B5EF4-FFF2-40B4-BE49-F238E27FC236}">
                <a16:creationId xmlns:a16="http://schemas.microsoft.com/office/drawing/2014/main" id="{A1981189-6F42-4B82-80AD-D73859C6E8F5}"/>
              </a:ext>
            </a:extLst>
          </p:cNvPr>
          <p:cNvSpPr txBox="1"/>
          <p:nvPr/>
        </p:nvSpPr>
        <p:spPr>
          <a:xfrm>
            <a:off x="2209800" y="4990284"/>
            <a:ext cx="1998617" cy="261610"/>
          </a:xfrm>
          <a:prstGeom prst="rect">
            <a:avLst/>
          </a:prstGeom>
          <a:solidFill>
            <a:schemeClr val="bg1"/>
          </a:solidFill>
          <a:ln>
            <a:noFill/>
          </a:ln>
        </p:spPr>
        <p:txBody>
          <a:bodyPr wrap="square" rtlCol="0">
            <a:spAutoFit/>
          </a:bodyPr>
          <a:lstStyle/>
          <a:p>
            <a:pPr algn="ctr"/>
            <a:r>
              <a:rPr lang="fr-FR" sz="1100" dirty="0">
                <a:solidFill>
                  <a:schemeClr val="bg1">
                    <a:lumMod val="50000"/>
                  </a:schemeClr>
                </a:solidFill>
              </a:rPr>
              <a:t>Période</a:t>
            </a:r>
          </a:p>
        </p:txBody>
      </p:sp>
    </p:spTree>
    <p:extLst>
      <p:ext uri="{BB962C8B-B14F-4D97-AF65-F5344CB8AC3E}">
        <p14:creationId xmlns:p14="http://schemas.microsoft.com/office/powerpoint/2010/main" val="219676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4C4E-6403-4EAC-BDB6-041BF2EE32F8}"/>
              </a:ext>
            </a:extLst>
          </p:cNvPr>
          <p:cNvSpPr>
            <a:spLocks noGrp="1"/>
          </p:cNvSpPr>
          <p:nvPr>
            <p:ph type="title"/>
          </p:nvPr>
        </p:nvSpPr>
        <p:spPr/>
        <p:txBody>
          <a:bodyPr/>
          <a:lstStyle/>
          <a:p>
            <a:r>
              <a:rPr lang="fr-FR" b="1" dirty="0">
                <a:solidFill>
                  <a:srgbClr val="008DC9"/>
                </a:solidFill>
              </a:rPr>
              <a:t>Les 4 modalités de livraison</a:t>
            </a:r>
            <a:endParaRPr lang="fr-FR" i="1" dirty="0"/>
          </a:p>
        </p:txBody>
      </p:sp>
      <p:graphicFrame>
        <p:nvGraphicFramePr>
          <p:cNvPr id="4" name="Table 4">
            <a:extLst>
              <a:ext uri="{FF2B5EF4-FFF2-40B4-BE49-F238E27FC236}">
                <a16:creationId xmlns:a16="http://schemas.microsoft.com/office/drawing/2014/main" id="{68AB05DA-4D0D-4EE7-8A90-2E96CB431537}"/>
              </a:ext>
            </a:extLst>
          </p:cNvPr>
          <p:cNvGraphicFramePr>
            <a:graphicFrameLocks noGrp="1"/>
          </p:cNvGraphicFramePr>
          <p:nvPr>
            <p:ph idx="1"/>
            <p:extLst>
              <p:ext uri="{D42A27DB-BD31-4B8C-83A1-F6EECF244321}">
                <p14:modId xmlns:p14="http://schemas.microsoft.com/office/powerpoint/2010/main" val="1251480952"/>
              </p:ext>
            </p:extLst>
          </p:nvPr>
        </p:nvGraphicFramePr>
        <p:xfrm>
          <a:off x="342898" y="1696086"/>
          <a:ext cx="11734801" cy="3718560"/>
        </p:xfrm>
        <a:graphic>
          <a:graphicData uri="http://schemas.openxmlformats.org/drawingml/2006/table">
            <a:tbl>
              <a:tblPr firstRow="1" bandRow="1">
                <a:tableStyleId>{21E4AEA4-8DFA-4A89-87EB-49C32662AFE0}</a:tableStyleId>
              </a:tblPr>
              <a:tblGrid>
                <a:gridCol w="1812473">
                  <a:extLst>
                    <a:ext uri="{9D8B030D-6E8A-4147-A177-3AD203B41FA5}">
                      <a16:colId xmlns:a16="http://schemas.microsoft.com/office/drawing/2014/main" val="2266775378"/>
                    </a:ext>
                  </a:extLst>
                </a:gridCol>
                <a:gridCol w="3360846">
                  <a:extLst>
                    <a:ext uri="{9D8B030D-6E8A-4147-A177-3AD203B41FA5}">
                      <a16:colId xmlns:a16="http://schemas.microsoft.com/office/drawing/2014/main" val="4019643837"/>
                    </a:ext>
                  </a:extLst>
                </a:gridCol>
                <a:gridCol w="6561482">
                  <a:extLst>
                    <a:ext uri="{9D8B030D-6E8A-4147-A177-3AD203B41FA5}">
                      <a16:colId xmlns:a16="http://schemas.microsoft.com/office/drawing/2014/main" val="2002015582"/>
                    </a:ext>
                  </a:extLst>
                </a:gridCol>
              </a:tblGrid>
              <a:tr h="0">
                <a:tc>
                  <a:txBody>
                    <a:bodyPr/>
                    <a:lstStyle/>
                    <a:p>
                      <a:r>
                        <a:rPr lang="gsw-FR" noProof="0"/>
                        <a:t>Modalité</a:t>
                      </a:r>
                    </a:p>
                  </a:txBody>
                  <a:tcPr/>
                </a:tc>
                <a:tc>
                  <a:txBody>
                    <a:bodyPr/>
                    <a:lstStyle/>
                    <a:p>
                      <a:r>
                        <a:rPr lang="gsw-FR" noProof="0"/>
                        <a:t>Comment ?</a:t>
                      </a:r>
                    </a:p>
                  </a:txBody>
                  <a:tcPr/>
                </a:tc>
                <a:tc>
                  <a:txBody>
                    <a:bodyPr/>
                    <a:lstStyle/>
                    <a:p>
                      <a:r>
                        <a:rPr lang="gsw-FR" noProof="0"/>
                        <a:t>Population cible (selon SAGE) [Réf : A2.2 B1]</a:t>
                      </a:r>
                      <a:r>
                        <a:rPr lang="gsw-FR" b="0" noProof="0"/>
                        <a:t> -</a:t>
                      </a:r>
                      <a:endParaRPr lang="gsw-FR" noProof="0"/>
                    </a:p>
                  </a:txBody>
                  <a:tcPr/>
                </a:tc>
                <a:extLst>
                  <a:ext uri="{0D108BD9-81ED-4DB2-BD59-A6C34878D82A}">
                    <a16:rowId xmlns:a16="http://schemas.microsoft.com/office/drawing/2014/main" val="3464997825"/>
                  </a:ext>
                </a:extLst>
              </a:tr>
              <a:tr h="0">
                <a:tc>
                  <a:txBody>
                    <a:bodyPr/>
                    <a:lstStyle/>
                    <a:p>
                      <a:r>
                        <a:rPr lang="gsw-FR" noProof="0" dirty="0"/>
                        <a:t>ML 1 (Modalité de livraison 1) </a:t>
                      </a:r>
                    </a:p>
                  </a:txBody>
                  <a:tcPr/>
                </a:tc>
                <a:tc>
                  <a:txBody>
                    <a:bodyPr/>
                    <a:lstStyle/>
                    <a:p>
                      <a:r>
                        <a:rPr lang="gsw-FR" b="1" noProof="0"/>
                        <a:t>Sites fixes avec stockage frigorifique : </a:t>
                      </a:r>
                      <a:r>
                        <a:rPr lang="gsw-FR" i="1" noProof="0"/>
                        <a:t>par exemple, hôpitaux et établissements de santé (plus grands).</a:t>
                      </a:r>
                    </a:p>
                  </a:txBody>
                  <a:tcPr/>
                </a:tc>
                <a:tc>
                  <a:txBody>
                    <a:bodyPr/>
                    <a:lstStyle/>
                    <a:p>
                      <a:pPr marL="285750" indent="-285750">
                        <a:buFont typeface="Arial" panose="020B0604020202020204" pitchFamily="34" charset="0"/>
                        <a:buChar char="•"/>
                      </a:pPr>
                      <a:r>
                        <a:rPr lang="gsw-FR" sz="1600" noProof="0" dirty="0"/>
                        <a:t>Tous les </a:t>
                      </a:r>
                      <a:r>
                        <a:rPr lang="gsw-FR" sz="1600" b="1" noProof="0" dirty="0"/>
                        <a:t>agents de santé</a:t>
                      </a:r>
                      <a:r>
                        <a:rPr lang="gsw-FR" sz="1600" noProof="0" dirty="0"/>
                        <a:t> (mais pas leurs ménages)</a:t>
                      </a:r>
                    </a:p>
                    <a:p>
                      <a:pPr marL="285750" indent="-285750">
                        <a:buFont typeface="Arial" panose="020B0604020202020204" pitchFamily="34" charset="0"/>
                        <a:buChar char="•"/>
                      </a:pPr>
                      <a:r>
                        <a:rPr lang="gsw-FR" sz="1600" noProof="0" dirty="0"/>
                        <a:t>Quelques </a:t>
                      </a:r>
                      <a:r>
                        <a:rPr lang="gsw-FR" sz="1600" b="1" noProof="0" dirty="0"/>
                        <a:t>travailleurs essentiels</a:t>
                      </a:r>
                      <a:r>
                        <a:rPr lang="gsw-FR" sz="1600" noProof="0" dirty="0"/>
                        <a:t> et </a:t>
                      </a:r>
                      <a:r>
                        <a:rPr lang="gsw-FR" sz="1600" b="1" noProof="0" dirty="0"/>
                        <a:t>groupes apparentés</a:t>
                      </a:r>
                    </a:p>
                    <a:p>
                      <a:pPr marL="285750" indent="-285750">
                        <a:buFont typeface="Arial" panose="020B0604020202020204" pitchFamily="34" charset="0"/>
                        <a:buChar char="•"/>
                      </a:pPr>
                      <a:r>
                        <a:rPr lang="gsw-FR" sz="1600" noProof="0" dirty="0"/>
                        <a:t>Certaines </a:t>
                      </a:r>
                      <a:r>
                        <a:rPr lang="gsw-FR" sz="1600" b="1" noProof="0" dirty="0"/>
                        <a:t>personnes âgées</a:t>
                      </a:r>
                      <a:r>
                        <a:rPr lang="gsw-FR" sz="1600" noProof="0" dirty="0"/>
                        <a:t> (possibilité d'inclure les ménages)</a:t>
                      </a:r>
                    </a:p>
                    <a:p>
                      <a:pPr marL="285750" indent="-285750">
                        <a:buFont typeface="Arial" panose="020B0604020202020204" pitchFamily="34" charset="0"/>
                        <a:buChar char="•"/>
                      </a:pPr>
                      <a:r>
                        <a:rPr lang="gsw-FR" sz="1600" noProof="0" dirty="0"/>
                        <a:t>Certains </a:t>
                      </a:r>
                      <a:r>
                        <a:rPr lang="gsw-FR" sz="1600" b="1" noProof="0" dirty="0"/>
                        <a:t>groupes socio-économiques ASHRSDD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sw-FR" sz="1600" noProof="0" dirty="0"/>
                        <a:t>Certains </a:t>
                      </a:r>
                      <a:r>
                        <a:rPr lang="gsw-FR" sz="1600" b="1" noProof="0" dirty="0"/>
                        <a:t>groupes de personnes atteintes de comorbidités ou présentant des états de santé ASHRSDD</a:t>
                      </a:r>
                      <a:r>
                        <a:rPr lang="gsw-FR" sz="1600" noProof="0" dirty="0"/>
                        <a:t> (possibilité d'inclure les ménages)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sw-FR" sz="1600" b="0" i="1" noProof="0" dirty="0"/>
                        <a:t>Groupes non prioritaires</a:t>
                      </a:r>
                      <a:endParaRPr lang="gsw-FR" sz="1600" b="1" i="1" noProof="0" dirty="0"/>
                    </a:p>
                  </a:txBody>
                  <a:tcPr/>
                </a:tc>
                <a:extLst>
                  <a:ext uri="{0D108BD9-81ED-4DB2-BD59-A6C34878D82A}">
                    <a16:rowId xmlns:a16="http://schemas.microsoft.com/office/drawing/2014/main" val="226301933"/>
                  </a:ext>
                </a:extLst>
              </a:tr>
              <a:tr h="0">
                <a:tc>
                  <a:txBody>
                    <a:bodyPr/>
                    <a:lstStyle/>
                    <a:p>
                      <a:r>
                        <a:rPr lang="gsw-FR" noProof="0"/>
                        <a:t>ML 2</a:t>
                      </a:r>
                    </a:p>
                  </a:txBody>
                  <a:tcPr/>
                </a:tc>
                <a:tc>
                  <a:txBody>
                    <a:bodyPr/>
                    <a:lstStyle/>
                    <a:p>
                      <a:r>
                        <a:rPr lang="gsw-FR" b="1" noProof="0"/>
                        <a:t>Sites fixes sans stockage frigorifique : </a:t>
                      </a:r>
                      <a:r>
                        <a:rPr lang="gsw-FR" noProof="0"/>
                        <a:t>par exemple, petits centres de santé, salles communautaires, etc. </a:t>
                      </a:r>
                      <a:r>
                        <a:rPr lang="gsw-FR" b="1" i="1" baseline="0" noProof="0"/>
                        <a:t>« </a:t>
                      </a:r>
                      <a:r>
                        <a:rPr lang="gsw-FR" b="1" i="1" noProof="0"/>
                        <a:t>campagnes »</a:t>
                      </a:r>
                    </a:p>
                  </a:txBody>
                  <a:tcPr/>
                </a:tc>
                <a:tc>
                  <a:txBody>
                    <a:bodyPr/>
                    <a:lstStyle/>
                    <a:p>
                      <a:pPr marL="285750" indent="-285750">
                        <a:buFont typeface="Arial" panose="020B0604020202020204" pitchFamily="34" charset="0"/>
                        <a:buChar char="•"/>
                      </a:pPr>
                      <a:r>
                        <a:rPr lang="gsw-FR" sz="1600" noProof="0" dirty="0"/>
                        <a:t>Quelques </a:t>
                      </a:r>
                      <a:r>
                        <a:rPr lang="gsw-FR" sz="1600" b="1" noProof="0" dirty="0"/>
                        <a:t>travailleurs essentiels</a:t>
                      </a:r>
                      <a:r>
                        <a:rPr lang="gsw-FR" sz="1600" noProof="0" dirty="0"/>
                        <a:t> et </a:t>
                      </a:r>
                      <a:r>
                        <a:rPr lang="gsw-FR" sz="1600" b="1" noProof="0" dirty="0"/>
                        <a:t>groupes apparentés</a:t>
                      </a:r>
                    </a:p>
                    <a:p>
                      <a:pPr marL="285750" indent="-285750">
                        <a:buFont typeface="Arial" panose="020B0604020202020204" pitchFamily="34" charset="0"/>
                        <a:buChar char="•"/>
                      </a:pPr>
                      <a:r>
                        <a:rPr lang="gsw-FR" sz="1600" noProof="0" dirty="0"/>
                        <a:t>Certaines </a:t>
                      </a:r>
                      <a:r>
                        <a:rPr lang="gsw-FR" sz="1600" b="1" noProof="0" dirty="0"/>
                        <a:t>personnes âgées</a:t>
                      </a:r>
                      <a:r>
                        <a:rPr lang="gsw-FR" sz="1600" noProof="0" dirty="0"/>
                        <a:t> (possibilité d'inclure les ménages)</a:t>
                      </a:r>
                    </a:p>
                    <a:p>
                      <a:pPr marL="285750" indent="-285750">
                        <a:buFont typeface="Arial" panose="020B0604020202020204" pitchFamily="34" charset="0"/>
                        <a:buChar char="•"/>
                      </a:pPr>
                      <a:r>
                        <a:rPr lang="gsw-FR" sz="1600" noProof="0" dirty="0"/>
                        <a:t>Certains </a:t>
                      </a:r>
                      <a:r>
                        <a:rPr lang="gsw-FR" sz="1600" b="1" noProof="0" dirty="0"/>
                        <a:t>groupes socio-économiques ASHRSDD</a:t>
                      </a:r>
                    </a:p>
                    <a:p>
                      <a:pPr marL="285750" indent="-285750">
                        <a:buFont typeface="Arial" panose="020B0604020202020204" pitchFamily="34" charset="0"/>
                        <a:buChar char="•"/>
                      </a:pPr>
                      <a:r>
                        <a:rPr lang="gsw-FR" sz="1600" noProof="0" dirty="0"/>
                        <a:t>Certains </a:t>
                      </a:r>
                      <a:r>
                        <a:rPr lang="gsw-FR" sz="1600" b="1" noProof="0" dirty="0"/>
                        <a:t>groupes de personnes atteintes de comorbidités ou présentant des états de santé ASHRSDD</a:t>
                      </a:r>
                      <a:r>
                        <a:rPr lang="gsw-FR" sz="1600" noProof="0" dirty="0"/>
                        <a:t> (possibilité d'inclure les ménages)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sw-FR" sz="1600" b="0" i="1" noProof="0" dirty="0"/>
                        <a:t>Groupes non prioritaires</a:t>
                      </a:r>
                      <a:endParaRPr lang="gsw-FR" sz="1600" b="1" i="1" noProof="0" dirty="0"/>
                    </a:p>
                  </a:txBody>
                  <a:tcPr/>
                </a:tc>
                <a:extLst>
                  <a:ext uri="{0D108BD9-81ED-4DB2-BD59-A6C34878D82A}">
                    <a16:rowId xmlns:a16="http://schemas.microsoft.com/office/drawing/2014/main" val="2784023199"/>
                  </a:ext>
                </a:extLst>
              </a:tr>
            </a:tbl>
          </a:graphicData>
        </a:graphic>
      </p:graphicFrame>
      <p:sp>
        <p:nvSpPr>
          <p:cNvPr id="3" name="TextBox 2">
            <a:extLst>
              <a:ext uri="{FF2B5EF4-FFF2-40B4-BE49-F238E27FC236}">
                <a16:creationId xmlns:a16="http://schemas.microsoft.com/office/drawing/2014/main" id="{A0E1B8F9-39AF-4C4B-9BA8-CAB6A48FDC5C}"/>
              </a:ext>
            </a:extLst>
          </p:cNvPr>
          <p:cNvSpPr txBox="1"/>
          <p:nvPr/>
        </p:nvSpPr>
        <p:spPr>
          <a:xfrm>
            <a:off x="8048223" y="5720277"/>
            <a:ext cx="3642359" cy="646331"/>
          </a:xfrm>
          <a:prstGeom prst="rect">
            <a:avLst/>
          </a:prstGeom>
          <a:noFill/>
        </p:spPr>
        <p:txBody>
          <a:bodyPr wrap="square" rtlCol="0">
            <a:spAutoFit/>
          </a:bodyPr>
          <a:lstStyle/>
          <a:p>
            <a:pPr algn="r"/>
            <a:r>
              <a:rPr lang="fr-FR" i="1" dirty="0"/>
              <a:t>ASHRSDD = à risque significativement plus élevé de maladie grave ou de décès</a:t>
            </a:r>
          </a:p>
        </p:txBody>
      </p:sp>
      <p:sp>
        <p:nvSpPr>
          <p:cNvPr id="5" name="Graphic 12" descr="First aid kit with solid fill">
            <a:extLst>
              <a:ext uri="{FF2B5EF4-FFF2-40B4-BE49-F238E27FC236}">
                <a16:creationId xmlns:a16="http://schemas.microsoft.com/office/drawing/2014/main" id="{F13EEE0F-5817-4311-98FC-B89E6C6E2F46}"/>
              </a:ext>
            </a:extLst>
          </p:cNvPr>
          <p:cNvSpPr/>
          <p:nvPr/>
        </p:nvSpPr>
        <p:spPr>
          <a:xfrm>
            <a:off x="7286223" y="606371"/>
            <a:ext cx="762000" cy="666750"/>
          </a:xfrm>
          <a:custGeom>
            <a:avLst/>
            <a:gdLst>
              <a:gd name="connsiteX0" fmla="*/ 723900 w 762000"/>
              <a:gd name="connsiteY0" fmla="*/ 133350 h 666750"/>
              <a:gd name="connsiteX1" fmla="*/ 533400 w 762000"/>
              <a:gd name="connsiteY1" fmla="*/ 133350 h 666750"/>
              <a:gd name="connsiteX2" fmla="*/ 533400 w 762000"/>
              <a:gd name="connsiteY2" fmla="*/ 66675 h 666750"/>
              <a:gd name="connsiteX3" fmla="*/ 466725 w 762000"/>
              <a:gd name="connsiteY3" fmla="*/ 0 h 666750"/>
              <a:gd name="connsiteX4" fmla="*/ 295275 w 762000"/>
              <a:gd name="connsiteY4" fmla="*/ 0 h 666750"/>
              <a:gd name="connsiteX5" fmla="*/ 228600 w 762000"/>
              <a:gd name="connsiteY5" fmla="*/ 66675 h 666750"/>
              <a:gd name="connsiteX6" fmla="*/ 228600 w 762000"/>
              <a:gd name="connsiteY6" fmla="*/ 133350 h 666750"/>
              <a:gd name="connsiteX7" fmla="*/ 38100 w 762000"/>
              <a:gd name="connsiteY7" fmla="*/ 133350 h 666750"/>
              <a:gd name="connsiteX8" fmla="*/ 0 w 762000"/>
              <a:gd name="connsiteY8" fmla="*/ 171450 h 666750"/>
              <a:gd name="connsiteX9" fmla="*/ 0 w 762000"/>
              <a:gd name="connsiteY9" fmla="*/ 628650 h 666750"/>
              <a:gd name="connsiteX10" fmla="*/ 38100 w 762000"/>
              <a:gd name="connsiteY10" fmla="*/ 666750 h 666750"/>
              <a:gd name="connsiteX11" fmla="*/ 723900 w 762000"/>
              <a:gd name="connsiteY11" fmla="*/ 666750 h 666750"/>
              <a:gd name="connsiteX12" fmla="*/ 762000 w 762000"/>
              <a:gd name="connsiteY12" fmla="*/ 628650 h 666750"/>
              <a:gd name="connsiteX13" fmla="*/ 762000 w 762000"/>
              <a:gd name="connsiteY13" fmla="*/ 171450 h 666750"/>
              <a:gd name="connsiteX14" fmla="*/ 723900 w 762000"/>
              <a:gd name="connsiteY14" fmla="*/ 133350 h 666750"/>
              <a:gd name="connsiteX15" fmla="*/ 285750 w 762000"/>
              <a:gd name="connsiteY15" fmla="*/ 66675 h 666750"/>
              <a:gd name="connsiteX16" fmla="*/ 294093 w 762000"/>
              <a:gd name="connsiteY16" fmla="*/ 57150 h 666750"/>
              <a:gd name="connsiteX17" fmla="*/ 295275 w 762000"/>
              <a:gd name="connsiteY17" fmla="*/ 57150 h 666750"/>
              <a:gd name="connsiteX18" fmla="*/ 466725 w 762000"/>
              <a:gd name="connsiteY18" fmla="*/ 57150 h 666750"/>
              <a:gd name="connsiteX19" fmla="*/ 476250 w 762000"/>
              <a:gd name="connsiteY19" fmla="*/ 65493 h 666750"/>
              <a:gd name="connsiteX20" fmla="*/ 476250 w 762000"/>
              <a:gd name="connsiteY20" fmla="*/ 66675 h 666750"/>
              <a:gd name="connsiteX21" fmla="*/ 476250 w 762000"/>
              <a:gd name="connsiteY21" fmla="*/ 133350 h 666750"/>
              <a:gd name="connsiteX22" fmla="*/ 285750 w 762000"/>
              <a:gd name="connsiteY22" fmla="*/ 133350 h 666750"/>
              <a:gd name="connsiteX23" fmla="*/ 523875 w 762000"/>
              <a:gd name="connsiteY23" fmla="*/ 438150 h 666750"/>
              <a:gd name="connsiteX24" fmla="*/ 485775 w 762000"/>
              <a:gd name="connsiteY24" fmla="*/ 504825 h 666750"/>
              <a:gd name="connsiteX25" fmla="*/ 419100 w 762000"/>
              <a:gd name="connsiteY25" fmla="*/ 466725 h 666750"/>
              <a:gd name="connsiteX26" fmla="*/ 419100 w 762000"/>
              <a:gd name="connsiteY26" fmla="*/ 542925 h 666750"/>
              <a:gd name="connsiteX27" fmla="*/ 342900 w 762000"/>
              <a:gd name="connsiteY27" fmla="*/ 542925 h 666750"/>
              <a:gd name="connsiteX28" fmla="*/ 342900 w 762000"/>
              <a:gd name="connsiteY28" fmla="*/ 466058 h 666750"/>
              <a:gd name="connsiteX29" fmla="*/ 276225 w 762000"/>
              <a:gd name="connsiteY29" fmla="*/ 504158 h 666750"/>
              <a:gd name="connsiteX30" fmla="*/ 238125 w 762000"/>
              <a:gd name="connsiteY30" fmla="*/ 438150 h 666750"/>
              <a:gd name="connsiteX31" fmla="*/ 304800 w 762000"/>
              <a:gd name="connsiteY31" fmla="*/ 400050 h 666750"/>
              <a:gd name="connsiteX32" fmla="*/ 238125 w 762000"/>
              <a:gd name="connsiteY32" fmla="*/ 361950 h 666750"/>
              <a:gd name="connsiteX33" fmla="*/ 276225 w 762000"/>
              <a:gd name="connsiteY33" fmla="*/ 295275 h 666750"/>
              <a:gd name="connsiteX34" fmla="*/ 342900 w 762000"/>
              <a:gd name="connsiteY34" fmla="*/ 333375 h 666750"/>
              <a:gd name="connsiteX35" fmla="*/ 342900 w 762000"/>
              <a:gd name="connsiteY35" fmla="*/ 257175 h 666750"/>
              <a:gd name="connsiteX36" fmla="*/ 419100 w 762000"/>
              <a:gd name="connsiteY36" fmla="*/ 257175 h 666750"/>
              <a:gd name="connsiteX37" fmla="*/ 419100 w 762000"/>
              <a:gd name="connsiteY37" fmla="*/ 334042 h 666750"/>
              <a:gd name="connsiteX38" fmla="*/ 485775 w 762000"/>
              <a:gd name="connsiteY38" fmla="*/ 295942 h 666750"/>
              <a:gd name="connsiteX39" fmla="*/ 523875 w 762000"/>
              <a:gd name="connsiteY39" fmla="*/ 361950 h 666750"/>
              <a:gd name="connsiteX40" fmla="*/ 457200 w 762000"/>
              <a:gd name="connsiteY40" fmla="*/ 4000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2000" h="666750">
                <a:moveTo>
                  <a:pt x="723900" y="133350"/>
                </a:moveTo>
                <a:lnTo>
                  <a:pt x="533400" y="133350"/>
                </a:lnTo>
                <a:lnTo>
                  <a:pt x="533400" y="66675"/>
                </a:lnTo>
                <a:cubicBezTo>
                  <a:pt x="533400" y="29851"/>
                  <a:pt x="503549" y="0"/>
                  <a:pt x="466725" y="0"/>
                </a:cubicBezTo>
                <a:lnTo>
                  <a:pt x="295275" y="0"/>
                </a:lnTo>
                <a:cubicBezTo>
                  <a:pt x="258451" y="0"/>
                  <a:pt x="228600" y="29851"/>
                  <a:pt x="228600" y="66675"/>
                </a:cubicBezTo>
                <a:lnTo>
                  <a:pt x="228600" y="133350"/>
                </a:lnTo>
                <a:lnTo>
                  <a:pt x="38100" y="133350"/>
                </a:lnTo>
                <a:cubicBezTo>
                  <a:pt x="17058" y="133350"/>
                  <a:pt x="0" y="150408"/>
                  <a:pt x="0" y="171450"/>
                </a:cubicBezTo>
                <a:lnTo>
                  <a:pt x="0" y="628650"/>
                </a:lnTo>
                <a:cubicBezTo>
                  <a:pt x="0" y="649692"/>
                  <a:pt x="17058" y="666750"/>
                  <a:pt x="38100" y="666750"/>
                </a:cubicBezTo>
                <a:lnTo>
                  <a:pt x="723900" y="666750"/>
                </a:lnTo>
                <a:cubicBezTo>
                  <a:pt x="744942" y="666750"/>
                  <a:pt x="762000" y="649692"/>
                  <a:pt x="762000" y="628650"/>
                </a:cubicBezTo>
                <a:lnTo>
                  <a:pt x="762000" y="171450"/>
                </a:lnTo>
                <a:cubicBezTo>
                  <a:pt x="762000" y="150408"/>
                  <a:pt x="744942" y="133350"/>
                  <a:pt x="723900" y="133350"/>
                </a:cubicBezTo>
                <a:close/>
                <a:moveTo>
                  <a:pt x="285750" y="66675"/>
                </a:moveTo>
                <a:cubicBezTo>
                  <a:pt x="285423" y="61741"/>
                  <a:pt x="289159" y="57477"/>
                  <a:pt x="294093" y="57150"/>
                </a:cubicBezTo>
                <a:cubicBezTo>
                  <a:pt x="294486" y="57124"/>
                  <a:pt x="294882" y="57124"/>
                  <a:pt x="295275" y="57150"/>
                </a:cubicBezTo>
                <a:lnTo>
                  <a:pt x="466725" y="57150"/>
                </a:lnTo>
                <a:cubicBezTo>
                  <a:pt x="471659" y="56823"/>
                  <a:pt x="475923" y="60559"/>
                  <a:pt x="476250" y="65493"/>
                </a:cubicBezTo>
                <a:cubicBezTo>
                  <a:pt x="476276" y="65886"/>
                  <a:pt x="476276" y="66282"/>
                  <a:pt x="476250" y="66675"/>
                </a:cubicBezTo>
                <a:lnTo>
                  <a:pt x="476250" y="133350"/>
                </a:lnTo>
                <a:lnTo>
                  <a:pt x="285750" y="133350"/>
                </a:lnTo>
                <a:close/>
                <a:moveTo>
                  <a:pt x="523875" y="438150"/>
                </a:moveTo>
                <a:lnTo>
                  <a:pt x="485775" y="504825"/>
                </a:lnTo>
                <a:lnTo>
                  <a:pt x="419100" y="466725"/>
                </a:lnTo>
                <a:lnTo>
                  <a:pt x="419100" y="542925"/>
                </a:lnTo>
                <a:lnTo>
                  <a:pt x="342900" y="542925"/>
                </a:lnTo>
                <a:lnTo>
                  <a:pt x="342900" y="466058"/>
                </a:lnTo>
                <a:lnTo>
                  <a:pt x="276225" y="504158"/>
                </a:lnTo>
                <a:lnTo>
                  <a:pt x="238125" y="438150"/>
                </a:lnTo>
                <a:lnTo>
                  <a:pt x="304800" y="400050"/>
                </a:lnTo>
                <a:lnTo>
                  <a:pt x="238125" y="361950"/>
                </a:lnTo>
                <a:lnTo>
                  <a:pt x="276225" y="295275"/>
                </a:lnTo>
                <a:lnTo>
                  <a:pt x="342900" y="333375"/>
                </a:lnTo>
                <a:lnTo>
                  <a:pt x="342900" y="257175"/>
                </a:lnTo>
                <a:lnTo>
                  <a:pt x="419100" y="257175"/>
                </a:lnTo>
                <a:lnTo>
                  <a:pt x="419100" y="334042"/>
                </a:lnTo>
                <a:lnTo>
                  <a:pt x="485775" y="295942"/>
                </a:lnTo>
                <a:lnTo>
                  <a:pt x="523875" y="361950"/>
                </a:lnTo>
                <a:lnTo>
                  <a:pt x="457200" y="400050"/>
                </a:lnTo>
                <a:close/>
              </a:path>
            </a:pathLst>
          </a:custGeom>
          <a:solidFill>
            <a:srgbClr val="548235"/>
          </a:solidFill>
          <a:ln w="9525" cap="flat">
            <a:noFill/>
            <a:prstDash val="solid"/>
            <a:miter/>
          </a:ln>
        </p:spPr>
        <p:txBody>
          <a:bodyPr rtlCol="0" anchor="ctr"/>
          <a:lstStyle/>
          <a:p>
            <a:endParaRPr lang="en-US" dirty="0"/>
          </a:p>
        </p:txBody>
      </p:sp>
      <p:sp>
        <p:nvSpPr>
          <p:cNvPr id="6" name="Rectangle 5">
            <a:extLst>
              <a:ext uri="{FF2B5EF4-FFF2-40B4-BE49-F238E27FC236}">
                <a16:creationId xmlns:a16="http://schemas.microsoft.com/office/drawing/2014/main" id="{B0978E82-72D7-4EFD-8F33-F35CA3A3F6C5}"/>
              </a:ext>
            </a:extLst>
          </p:cNvPr>
          <p:cNvSpPr/>
          <p:nvPr/>
        </p:nvSpPr>
        <p:spPr>
          <a:xfrm>
            <a:off x="0" y="0"/>
            <a:ext cx="12192000" cy="36732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8" name="Slide Number Placeholder 7">
            <a:extLst>
              <a:ext uri="{FF2B5EF4-FFF2-40B4-BE49-F238E27FC236}">
                <a16:creationId xmlns:a16="http://schemas.microsoft.com/office/drawing/2014/main" id="{BC161716-7FAD-4954-8FCF-4274008F5F2D}"/>
              </a:ext>
            </a:extLst>
          </p:cNvPr>
          <p:cNvSpPr>
            <a:spLocks noGrp="1"/>
          </p:cNvSpPr>
          <p:nvPr>
            <p:ph type="sldNum" sz="quarter" idx="12"/>
          </p:nvPr>
        </p:nvSpPr>
        <p:spPr/>
        <p:txBody>
          <a:bodyPr/>
          <a:lstStyle/>
          <a:p>
            <a:pPr algn="l"/>
            <a:fld id="{DEF263F1-5800-49A6-9619-50FE9C311631}" type="slidenum">
              <a:rPr lang="zh-HK" altLang="en-US" smtClean="0"/>
              <a:pPr algn="l"/>
              <a:t>11</a:t>
            </a:fld>
            <a:endParaRPr lang="fr-FR" altLang="en-US" dirty="0"/>
          </a:p>
        </p:txBody>
      </p:sp>
    </p:spTree>
    <p:extLst>
      <p:ext uri="{BB962C8B-B14F-4D97-AF65-F5344CB8AC3E}">
        <p14:creationId xmlns:p14="http://schemas.microsoft.com/office/powerpoint/2010/main" val="208417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4C4E-6403-4EAC-BDB6-041BF2EE32F8}"/>
              </a:ext>
            </a:extLst>
          </p:cNvPr>
          <p:cNvSpPr>
            <a:spLocks noGrp="1"/>
          </p:cNvSpPr>
          <p:nvPr>
            <p:ph type="title"/>
          </p:nvPr>
        </p:nvSpPr>
        <p:spPr/>
        <p:txBody>
          <a:bodyPr/>
          <a:lstStyle/>
          <a:p>
            <a:r>
              <a:rPr lang="fr-FR" b="1" dirty="0">
                <a:solidFill>
                  <a:srgbClr val="008DC9"/>
                </a:solidFill>
              </a:rPr>
              <a:t>Les 4 modalités de livraison</a:t>
            </a:r>
            <a:endParaRPr lang="fr-FR" i="1" dirty="0"/>
          </a:p>
        </p:txBody>
      </p:sp>
      <p:graphicFrame>
        <p:nvGraphicFramePr>
          <p:cNvPr id="4" name="Table 4">
            <a:extLst>
              <a:ext uri="{FF2B5EF4-FFF2-40B4-BE49-F238E27FC236}">
                <a16:creationId xmlns:a16="http://schemas.microsoft.com/office/drawing/2014/main" id="{68AB05DA-4D0D-4EE7-8A90-2E96CB431537}"/>
              </a:ext>
            </a:extLst>
          </p:cNvPr>
          <p:cNvGraphicFramePr>
            <a:graphicFrameLocks noGrp="1"/>
          </p:cNvGraphicFramePr>
          <p:nvPr>
            <p:ph idx="1"/>
            <p:extLst>
              <p:ext uri="{D42A27DB-BD31-4B8C-83A1-F6EECF244321}">
                <p14:modId xmlns:p14="http://schemas.microsoft.com/office/powerpoint/2010/main" val="414338626"/>
              </p:ext>
            </p:extLst>
          </p:nvPr>
        </p:nvGraphicFramePr>
        <p:xfrm>
          <a:off x="342898" y="1696086"/>
          <a:ext cx="11734801" cy="3230880"/>
        </p:xfrm>
        <a:graphic>
          <a:graphicData uri="http://schemas.openxmlformats.org/drawingml/2006/table">
            <a:tbl>
              <a:tblPr firstRow="1" bandRow="1">
                <a:tableStyleId>{21E4AEA4-8DFA-4A89-87EB-49C32662AFE0}</a:tableStyleId>
              </a:tblPr>
              <a:tblGrid>
                <a:gridCol w="1188722">
                  <a:extLst>
                    <a:ext uri="{9D8B030D-6E8A-4147-A177-3AD203B41FA5}">
                      <a16:colId xmlns:a16="http://schemas.microsoft.com/office/drawing/2014/main" val="2266775378"/>
                    </a:ext>
                  </a:extLst>
                </a:gridCol>
                <a:gridCol w="3964719">
                  <a:extLst>
                    <a:ext uri="{9D8B030D-6E8A-4147-A177-3AD203B41FA5}">
                      <a16:colId xmlns:a16="http://schemas.microsoft.com/office/drawing/2014/main" val="4019643837"/>
                    </a:ext>
                  </a:extLst>
                </a:gridCol>
                <a:gridCol w="6581360">
                  <a:extLst>
                    <a:ext uri="{9D8B030D-6E8A-4147-A177-3AD203B41FA5}">
                      <a16:colId xmlns:a16="http://schemas.microsoft.com/office/drawing/2014/main" val="2002015582"/>
                    </a:ext>
                  </a:extLst>
                </a:gridCol>
              </a:tblGrid>
              <a:tr h="0">
                <a:tc>
                  <a:txBody>
                    <a:bodyPr/>
                    <a:lstStyle/>
                    <a:p>
                      <a:r>
                        <a:rPr lang="gsw-FR" noProof="0"/>
                        <a:t>Modalité</a:t>
                      </a:r>
                    </a:p>
                  </a:txBody>
                  <a:tcPr/>
                </a:tc>
                <a:tc>
                  <a:txBody>
                    <a:bodyPr/>
                    <a:lstStyle/>
                    <a:p>
                      <a:r>
                        <a:rPr lang="gsw-FR" noProof="0"/>
                        <a:t>Comment ?</a:t>
                      </a:r>
                    </a:p>
                  </a:txBody>
                  <a:tcPr/>
                </a:tc>
                <a:tc>
                  <a:txBody>
                    <a:bodyPr/>
                    <a:lstStyle/>
                    <a:p>
                      <a:r>
                        <a:rPr lang="gsw-FR" noProof="0"/>
                        <a:t>Population cible (selon SAGE) [Réf : A2.2 B1]</a:t>
                      </a:r>
                      <a:r>
                        <a:rPr lang="gsw-FR" b="0" noProof="0"/>
                        <a:t> -</a:t>
                      </a:r>
                      <a:endParaRPr lang="gsw-FR" noProof="0"/>
                    </a:p>
                  </a:txBody>
                  <a:tcPr/>
                </a:tc>
                <a:extLst>
                  <a:ext uri="{0D108BD9-81ED-4DB2-BD59-A6C34878D82A}">
                    <a16:rowId xmlns:a16="http://schemas.microsoft.com/office/drawing/2014/main" val="3464997825"/>
                  </a:ext>
                </a:extLst>
              </a:tr>
              <a:tr h="0">
                <a:tc>
                  <a:txBody>
                    <a:bodyPr/>
                    <a:lstStyle/>
                    <a:p>
                      <a:r>
                        <a:rPr lang="gsw-FR" noProof="0"/>
                        <a:t>ML 3</a:t>
                      </a:r>
                    </a:p>
                  </a:txBody>
                  <a:tcPr/>
                </a:tc>
                <a:tc>
                  <a:txBody>
                    <a:bodyPr/>
                    <a:lstStyle/>
                    <a:p>
                      <a:r>
                        <a:rPr lang="gsw-FR" b="1" noProof="0"/>
                        <a:t>Établissements résidentiels</a:t>
                      </a:r>
                      <a:endParaRPr lang="gsw-FR" noProof="0"/>
                    </a:p>
                  </a:txBody>
                  <a:tcPr/>
                </a:tc>
                <a:tc>
                  <a:txBody>
                    <a:bodyPr/>
                    <a:lstStyle/>
                    <a:p>
                      <a:pPr marL="285750" indent="-285750">
                        <a:buFont typeface="Arial" panose="020B0604020202020204" pitchFamily="34" charset="0"/>
                        <a:buChar char="•"/>
                      </a:pPr>
                      <a:r>
                        <a:rPr lang="gsw-FR" sz="1600" noProof="0"/>
                        <a:t>Certaines </a:t>
                      </a:r>
                      <a:r>
                        <a:rPr lang="gsw-FR" sz="1600" b="1" noProof="0"/>
                        <a:t>personnes âgées</a:t>
                      </a:r>
                      <a:r>
                        <a:rPr lang="gsw-FR" sz="1600" noProof="0"/>
                        <a:t> (dans les établissements résidentiels) et le </a:t>
                      </a:r>
                      <a:r>
                        <a:rPr lang="gsw-FR" sz="1600" b="1" noProof="0"/>
                        <a:t>personnel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sw-FR" sz="1600" noProof="0"/>
                        <a:t>Certains </a:t>
                      </a:r>
                      <a:r>
                        <a:rPr lang="gsw-FR" sz="1600" b="1" noProof="0"/>
                        <a:t>groupes socio-économiques ASHRSDD</a:t>
                      </a:r>
                      <a:r>
                        <a:rPr lang="gsw-FR" sz="1600" noProof="0"/>
                        <a:t> (dans les établissements résidentiels) et le </a:t>
                      </a:r>
                      <a:r>
                        <a:rPr lang="gsw-FR" sz="1600" b="1" noProof="0"/>
                        <a:t>personnel</a:t>
                      </a:r>
                    </a:p>
                  </a:txBody>
                  <a:tcPr/>
                </a:tc>
                <a:extLst>
                  <a:ext uri="{0D108BD9-81ED-4DB2-BD59-A6C34878D82A}">
                    <a16:rowId xmlns:a16="http://schemas.microsoft.com/office/drawing/2014/main" val="3784125527"/>
                  </a:ext>
                </a:extLst>
              </a:tr>
              <a:tr h="0">
                <a:tc>
                  <a:txBody>
                    <a:bodyPr/>
                    <a:lstStyle/>
                    <a:p>
                      <a:r>
                        <a:rPr lang="gsw-FR" noProof="0"/>
                        <a:t>ML 4</a:t>
                      </a:r>
                    </a:p>
                  </a:txBody>
                  <a:tcPr/>
                </a:tc>
                <a:tc>
                  <a:txBody>
                    <a:bodyPr/>
                    <a:lstStyle/>
                    <a:p>
                      <a:r>
                        <a:rPr lang="gsw-FR" b="1" noProof="0"/>
                        <a:t>Travail de proximité</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gsw-FR" sz="1600" b="1" noProof="0" dirty="0"/>
                        <a:t>Difficiles à atteindre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sw-FR" sz="1600" noProof="0" dirty="0"/>
                        <a:t>Certaines </a:t>
                      </a:r>
                      <a:r>
                        <a:rPr lang="gsw-FR" sz="1600" b="1" noProof="0" dirty="0"/>
                        <a:t>personnes âgées</a:t>
                      </a:r>
                      <a:r>
                        <a:rPr lang="gsw-FR" sz="1600" noProof="0" dirty="0"/>
                        <a:t> (possibilité d'inclure les ménages)</a:t>
                      </a:r>
                    </a:p>
                    <a:p>
                      <a:pPr marL="285750" indent="-285750">
                        <a:buFont typeface="Arial" panose="020B0604020202020204" pitchFamily="34" charset="0"/>
                        <a:buChar char="•"/>
                      </a:pPr>
                      <a:r>
                        <a:rPr lang="gsw-FR" sz="1600" noProof="0" dirty="0"/>
                        <a:t>Certains </a:t>
                      </a:r>
                      <a:r>
                        <a:rPr lang="gsw-FR" sz="1600" b="1" noProof="0" dirty="0"/>
                        <a:t>groupes socio-économiques ASHRSDD</a:t>
                      </a:r>
                    </a:p>
                    <a:p>
                      <a:pPr marL="285750" indent="-285750">
                        <a:buFont typeface="Arial" panose="020B0604020202020204" pitchFamily="34" charset="0"/>
                        <a:buChar char="•"/>
                      </a:pPr>
                      <a:r>
                        <a:rPr lang="gsw-FR" sz="1600" noProof="0" dirty="0"/>
                        <a:t>Certains </a:t>
                      </a:r>
                      <a:r>
                        <a:rPr lang="gsw-FR" sz="1600" b="1" noProof="0" dirty="0"/>
                        <a:t>groupes de personnes atteintes d’affections sous-jacentes ou présentant des états de santé ASHRSDD</a:t>
                      </a:r>
                      <a:r>
                        <a:rPr lang="gsw-FR" sz="1600" noProof="0" dirty="0"/>
                        <a:t> (possibilité d'inclure les ménages)</a:t>
                      </a:r>
                    </a:p>
                    <a:p>
                      <a:pPr marL="285750" indent="-285750">
                        <a:buFont typeface="Arial" panose="020B0604020202020204" pitchFamily="34" charset="0"/>
                        <a:buChar char="•"/>
                      </a:pPr>
                      <a:r>
                        <a:rPr lang="gsw-FR" sz="1600" b="0" i="1" noProof="0" dirty="0"/>
                        <a:t>Difficiles à atteindre mais pas d’autres critères de priorité</a:t>
                      </a:r>
                    </a:p>
                  </a:txBody>
                  <a:tcPr/>
                </a:tc>
                <a:extLst>
                  <a:ext uri="{0D108BD9-81ED-4DB2-BD59-A6C34878D82A}">
                    <a16:rowId xmlns:a16="http://schemas.microsoft.com/office/drawing/2014/main" val="3405991236"/>
                  </a:ext>
                </a:extLst>
              </a:tr>
            </a:tbl>
          </a:graphicData>
        </a:graphic>
      </p:graphicFrame>
      <p:sp>
        <p:nvSpPr>
          <p:cNvPr id="3" name="TextBox 2">
            <a:extLst>
              <a:ext uri="{FF2B5EF4-FFF2-40B4-BE49-F238E27FC236}">
                <a16:creationId xmlns:a16="http://schemas.microsoft.com/office/drawing/2014/main" id="{A0E1B8F9-39AF-4C4B-9BA8-CAB6A48FDC5C}"/>
              </a:ext>
            </a:extLst>
          </p:cNvPr>
          <p:cNvSpPr txBox="1"/>
          <p:nvPr/>
        </p:nvSpPr>
        <p:spPr>
          <a:xfrm>
            <a:off x="8282940" y="5514391"/>
            <a:ext cx="3642359" cy="646331"/>
          </a:xfrm>
          <a:prstGeom prst="rect">
            <a:avLst/>
          </a:prstGeom>
          <a:noFill/>
        </p:spPr>
        <p:txBody>
          <a:bodyPr wrap="square" rtlCol="0">
            <a:spAutoFit/>
          </a:bodyPr>
          <a:lstStyle/>
          <a:p>
            <a:pPr algn="r"/>
            <a:r>
              <a:rPr lang="fr-FR" i="1" dirty="0"/>
              <a:t>ASHRSDD = à risque significativement plus élevé de maladie grave ou de décès</a:t>
            </a:r>
          </a:p>
        </p:txBody>
      </p:sp>
      <p:sp>
        <p:nvSpPr>
          <p:cNvPr id="5" name="Graphic 12" descr="First aid kit with solid fill">
            <a:extLst>
              <a:ext uri="{FF2B5EF4-FFF2-40B4-BE49-F238E27FC236}">
                <a16:creationId xmlns:a16="http://schemas.microsoft.com/office/drawing/2014/main" id="{8A36E27D-1608-4081-BF78-F35F13B27920}"/>
              </a:ext>
            </a:extLst>
          </p:cNvPr>
          <p:cNvSpPr/>
          <p:nvPr/>
        </p:nvSpPr>
        <p:spPr>
          <a:xfrm>
            <a:off x="7901940" y="676299"/>
            <a:ext cx="762000" cy="666750"/>
          </a:xfrm>
          <a:custGeom>
            <a:avLst/>
            <a:gdLst>
              <a:gd name="connsiteX0" fmla="*/ 723900 w 762000"/>
              <a:gd name="connsiteY0" fmla="*/ 133350 h 666750"/>
              <a:gd name="connsiteX1" fmla="*/ 533400 w 762000"/>
              <a:gd name="connsiteY1" fmla="*/ 133350 h 666750"/>
              <a:gd name="connsiteX2" fmla="*/ 533400 w 762000"/>
              <a:gd name="connsiteY2" fmla="*/ 66675 h 666750"/>
              <a:gd name="connsiteX3" fmla="*/ 466725 w 762000"/>
              <a:gd name="connsiteY3" fmla="*/ 0 h 666750"/>
              <a:gd name="connsiteX4" fmla="*/ 295275 w 762000"/>
              <a:gd name="connsiteY4" fmla="*/ 0 h 666750"/>
              <a:gd name="connsiteX5" fmla="*/ 228600 w 762000"/>
              <a:gd name="connsiteY5" fmla="*/ 66675 h 666750"/>
              <a:gd name="connsiteX6" fmla="*/ 228600 w 762000"/>
              <a:gd name="connsiteY6" fmla="*/ 133350 h 666750"/>
              <a:gd name="connsiteX7" fmla="*/ 38100 w 762000"/>
              <a:gd name="connsiteY7" fmla="*/ 133350 h 666750"/>
              <a:gd name="connsiteX8" fmla="*/ 0 w 762000"/>
              <a:gd name="connsiteY8" fmla="*/ 171450 h 666750"/>
              <a:gd name="connsiteX9" fmla="*/ 0 w 762000"/>
              <a:gd name="connsiteY9" fmla="*/ 628650 h 666750"/>
              <a:gd name="connsiteX10" fmla="*/ 38100 w 762000"/>
              <a:gd name="connsiteY10" fmla="*/ 666750 h 666750"/>
              <a:gd name="connsiteX11" fmla="*/ 723900 w 762000"/>
              <a:gd name="connsiteY11" fmla="*/ 666750 h 666750"/>
              <a:gd name="connsiteX12" fmla="*/ 762000 w 762000"/>
              <a:gd name="connsiteY12" fmla="*/ 628650 h 666750"/>
              <a:gd name="connsiteX13" fmla="*/ 762000 w 762000"/>
              <a:gd name="connsiteY13" fmla="*/ 171450 h 666750"/>
              <a:gd name="connsiteX14" fmla="*/ 723900 w 762000"/>
              <a:gd name="connsiteY14" fmla="*/ 133350 h 666750"/>
              <a:gd name="connsiteX15" fmla="*/ 285750 w 762000"/>
              <a:gd name="connsiteY15" fmla="*/ 66675 h 666750"/>
              <a:gd name="connsiteX16" fmla="*/ 294093 w 762000"/>
              <a:gd name="connsiteY16" fmla="*/ 57150 h 666750"/>
              <a:gd name="connsiteX17" fmla="*/ 295275 w 762000"/>
              <a:gd name="connsiteY17" fmla="*/ 57150 h 666750"/>
              <a:gd name="connsiteX18" fmla="*/ 466725 w 762000"/>
              <a:gd name="connsiteY18" fmla="*/ 57150 h 666750"/>
              <a:gd name="connsiteX19" fmla="*/ 476250 w 762000"/>
              <a:gd name="connsiteY19" fmla="*/ 65493 h 666750"/>
              <a:gd name="connsiteX20" fmla="*/ 476250 w 762000"/>
              <a:gd name="connsiteY20" fmla="*/ 66675 h 666750"/>
              <a:gd name="connsiteX21" fmla="*/ 476250 w 762000"/>
              <a:gd name="connsiteY21" fmla="*/ 133350 h 666750"/>
              <a:gd name="connsiteX22" fmla="*/ 285750 w 762000"/>
              <a:gd name="connsiteY22" fmla="*/ 133350 h 666750"/>
              <a:gd name="connsiteX23" fmla="*/ 523875 w 762000"/>
              <a:gd name="connsiteY23" fmla="*/ 438150 h 666750"/>
              <a:gd name="connsiteX24" fmla="*/ 485775 w 762000"/>
              <a:gd name="connsiteY24" fmla="*/ 504825 h 666750"/>
              <a:gd name="connsiteX25" fmla="*/ 419100 w 762000"/>
              <a:gd name="connsiteY25" fmla="*/ 466725 h 666750"/>
              <a:gd name="connsiteX26" fmla="*/ 419100 w 762000"/>
              <a:gd name="connsiteY26" fmla="*/ 542925 h 666750"/>
              <a:gd name="connsiteX27" fmla="*/ 342900 w 762000"/>
              <a:gd name="connsiteY27" fmla="*/ 542925 h 666750"/>
              <a:gd name="connsiteX28" fmla="*/ 342900 w 762000"/>
              <a:gd name="connsiteY28" fmla="*/ 466058 h 666750"/>
              <a:gd name="connsiteX29" fmla="*/ 276225 w 762000"/>
              <a:gd name="connsiteY29" fmla="*/ 504158 h 666750"/>
              <a:gd name="connsiteX30" fmla="*/ 238125 w 762000"/>
              <a:gd name="connsiteY30" fmla="*/ 438150 h 666750"/>
              <a:gd name="connsiteX31" fmla="*/ 304800 w 762000"/>
              <a:gd name="connsiteY31" fmla="*/ 400050 h 666750"/>
              <a:gd name="connsiteX32" fmla="*/ 238125 w 762000"/>
              <a:gd name="connsiteY32" fmla="*/ 361950 h 666750"/>
              <a:gd name="connsiteX33" fmla="*/ 276225 w 762000"/>
              <a:gd name="connsiteY33" fmla="*/ 295275 h 666750"/>
              <a:gd name="connsiteX34" fmla="*/ 342900 w 762000"/>
              <a:gd name="connsiteY34" fmla="*/ 333375 h 666750"/>
              <a:gd name="connsiteX35" fmla="*/ 342900 w 762000"/>
              <a:gd name="connsiteY35" fmla="*/ 257175 h 666750"/>
              <a:gd name="connsiteX36" fmla="*/ 419100 w 762000"/>
              <a:gd name="connsiteY36" fmla="*/ 257175 h 666750"/>
              <a:gd name="connsiteX37" fmla="*/ 419100 w 762000"/>
              <a:gd name="connsiteY37" fmla="*/ 334042 h 666750"/>
              <a:gd name="connsiteX38" fmla="*/ 485775 w 762000"/>
              <a:gd name="connsiteY38" fmla="*/ 295942 h 666750"/>
              <a:gd name="connsiteX39" fmla="*/ 523875 w 762000"/>
              <a:gd name="connsiteY39" fmla="*/ 361950 h 666750"/>
              <a:gd name="connsiteX40" fmla="*/ 457200 w 762000"/>
              <a:gd name="connsiteY40" fmla="*/ 4000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2000" h="666750">
                <a:moveTo>
                  <a:pt x="723900" y="133350"/>
                </a:moveTo>
                <a:lnTo>
                  <a:pt x="533400" y="133350"/>
                </a:lnTo>
                <a:lnTo>
                  <a:pt x="533400" y="66675"/>
                </a:lnTo>
                <a:cubicBezTo>
                  <a:pt x="533400" y="29851"/>
                  <a:pt x="503549" y="0"/>
                  <a:pt x="466725" y="0"/>
                </a:cubicBezTo>
                <a:lnTo>
                  <a:pt x="295275" y="0"/>
                </a:lnTo>
                <a:cubicBezTo>
                  <a:pt x="258451" y="0"/>
                  <a:pt x="228600" y="29851"/>
                  <a:pt x="228600" y="66675"/>
                </a:cubicBezTo>
                <a:lnTo>
                  <a:pt x="228600" y="133350"/>
                </a:lnTo>
                <a:lnTo>
                  <a:pt x="38100" y="133350"/>
                </a:lnTo>
                <a:cubicBezTo>
                  <a:pt x="17058" y="133350"/>
                  <a:pt x="0" y="150408"/>
                  <a:pt x="0" y="171450"/>
                </a:cubicBezTo>
                <a:lnTo>
                  <a:pt x="0" y="628650"/>
                </a:lnTo>
                <a:cubicBezTo>
                  <a:pt x="0" y="649692"/>
                  <a:pt x="17058" y="666750"/>
                  <a:pt x="38100" y="666750"/>
                </a:cubicBezTo>
                <a:lnTo>
                  <a:pt x="723900" y="666750"/>
                </a:lnTo>
                <a:cubicBezTo>
                  <a:pt x="744942" y="666750"/>
                  <a:pt x="762000" y="649692"/>
                  <a:pt x="762000" y="628650"/>
                </a:cubicBezTo>
                <a:lnTo>
                  <a:pt x="762000" y="171450"/>
                </a:lnTo>
                <a:cubicBezTo>
                  <a:pt x="762000" y="150408"/>
                  <a:pt x="744942" y="133350"/>
                  <a:pt x="723900" y="133350"/>
                </a:cubicBezTo>
                <a:close/>
                <a:moveTo>
                  <a:pt x="285750" y="66675"/>
                </a:moveTo>
                <a:cubicBezTo>
                  <a:pt x="285423" y="61741"/>
                  <a:pt x="289159" y="57477"/>
                  <a:pt x="294093" y="57150"/>
                </a:cubicBezTo>
                <a:cubicBezTo>
                  <a:pt x="294486" y="57124"/>
                  <a:pt x="294882" y="57124"/>
                  <a:pt x="295275" y="57150"/>
                </a:cubicBezTo>
                <a:lnTo>
                  <a:pt x="466725" y="57150"/>
                </a:lnTo>
                <a:cubicBezTo>
                  <a:pt x="471659" y="56823"/>
                  <a:pt x="475923" y="60559"/>
                  <a:pt x="476250" y="65493"/>
                </a:cubicBezTo>
                <a:cubicBezTo>
                  <a:pt x="476276" y="65886"/>
                  <a:pt x="476276" y="66282"/>
                  <a:pt x="476250" y="66675"/>
                </a:cubicBezTo>
                <a:lnTo>
                  <a:pt x="476250" y="133350"/>
                </a:lnTo>
                <a:lnTo>
                  <a:pt x="285750" y="133350"/>
                </a:lnTo>
                <a:close/>
                <a:moveTo>
                  <a:pt x="523875" y="438150"/>
                </a:moveTo>
                <a:lnTo>
                  <a:pt x="485775" y="504825"/>
                </a:lnTo>
                <a:lnTo>
                  <a:pt x="419100" y="466725"/>
                </a:lnTo>
                <a:lnTo>
                  <a:pt x="419100" y="542925"/>
                </a:lnTo>
                <a:lnTo>
                  <a:pt x="342900" y="542925"/>
                </a:lnTo>
                <a:lnTo>
                  <a:pt x="342900" y="466058"/>
                </a:lnTo>
                <a:lnTo>
                  <a:pt x="276225" y="504158"/>
                </a:lnTo>
                <a:lnTo>
                  <a:pt x="238125" y="438150"/>
                </a:lnTo>
                <a:lnTo>
                  <a:pt x="304800" y="400050"/>
                </a:lnTo>
                <a:lnTo>
                  <a:pt x="238125" y="361950"/>
                </a:lnTo>
                <a:lnTo>
                  <a:pt x="276225" y="295275"/>
                </a:lnTo>
                <a:lnTo>
                  <a:pt x="342900" y="333375"/>
                </a:lnTo>
                <a:lnTo>
                  <a:pt x="342900" y="257175"/>
                </a:lnTo>
                <a:lnTo>
                  <a:pt x="419100" y="257175"/>
                </a:lnTo>
                <a:lnTo>
                  <a:pt x="419100" y="334042"/>
                </a:lnTo>
                <a:lnTo>
                  <a:pt x="485775" y="295942"/>
                </a:lnTo>
                <a:lnTo>
                  <a:pt x="523875" y="361950"/>
                </a:lnTo>
                <a:lnTo>
                  <a:pt x="457200" y="400050"/>
                </a:lnTo>
                <a:close/>
              </a:path>
            </a:pathLst>
          </a:custGeom>
          <a:solidFill>
            <a:srgbClr val="548235"/>
          </a:solidFill>
          <a:ln w="9525" cap="flat">
            <a:noFill/>
            <a:prstDash val="solid"/>
            <a:miter/>
          </a:ln>
        </p:spPr>
        <p:txBody>
          <a:bodyPr rtlCol="0" anchor="ctr"/>
          <a:lstStyle/>
          <a:p>
            <a:endParaRPr lang="en-US" dirty="0"/>
          </a:p>
        </p:txBody>
      </p:sp>
      <p:sp>
        <p:nvSpPr>
          <p:cNvPr id="6" name="Rectangle 5">
            <a:extLst>
              <a:ext uri="{FF2B5EF4-FFF2-40B4-BE49-F238E27FC236}">
                <a16:creationId xmlns:a16="http://schemas.microsoft.com/office/drawing/2014/main" id="{6151A5E9-64CF-4447-ACB2-15B04E22CC87}"/>
              </a:ext>
            </a:extLst>
          </p:cNvPr>
          <p:cNvSpPr/>
          <p:nvPr/>
        </p:nvSpPr>
        <p:spPr>
          <a:xfrm>
            <a:off x="0" y="0"/>
            <a:ext cx="12192000" cy="36732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8" name="Slide Number Placeholder 7">
            <a:extLst>
              <a:ext uri="{FF2B5EF4-FFF2-40B4-BE49-F238E27FC236}">
                <a16:creationId xmlns:a16="http://schemas.microsoft.com/office/drawing/2014/main" id="{BBC33B02-9472-49D9-BA1D-E51844F0C30C}"/>
              </a:ext>
            </a:extLst>
          </p:cNvPr>
          <p:cNvSpPr>
            <a:spLocks noGrp="1"/>
          </p:cNvSpPr>
          <p:nvPr>
            <p:ph type="sldNum" sz="quarter" idx="12"/>
          </p:nvPr>
        </p:nvSpPr>
        <p:spPr/>
        <p:txBody>
          <a:bodyPr/>
          <a:lstStyle/>
          <a:p>
            <a:pPr algn="l"/>
            <a:fld id="{DEF263F1-5800-49A6-9619-50FE9C311631}" type="slidenum">
              <a:rPr lang="zh-HK" altLang="en-US" smtClean="0"/>
              <a:pPr algn="l"/>
              <a:t>12</a:t>
            </a:fld>
            <a:endParaRPr lang="fr-FR" altLang="en-US" dirty="0"/>
          </a:p>
        </p:txBody>
      </p:sp>
    </p:spTree>
    <p:extLst>
      <p:ext uri="{BB962C8B-B14F-4D97-AF65-F5344CB8AC3E}">
        <p14:creationId xmlns:p14="http://schemas.microsoft.com/office/powerpoint/2010/main" val="273791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A143-FAAB-4E78-B3C4-61CB6798C883}"/>
              </a:ext>
            </a:extLst>
          </p:cNvPr>
          <p:cNvSpPr>
            <a:spLocks noGrp="1"/>
          </p:cNvSpPr>
          <p:nvPr>
            <p:ph type="title"/>
          </p:nvPr>
        </p:nvSpPr>
        <p:spPr/>
        <p:txBody>
          <a:bodyPr>
            <a:normAutofit/>
          </a:bodyPr>
          <a:lstStyle/>
          <a:p>
            <a:r>
              <a:rPr lang="fr-FR" sz="3600" dirty="0">
                <a:solidFill>
                  <a:srgbClr val="008DC9"/>
                </a:solidFill>
              </a:rPr>
              <a:t>Calculatrice intégrée pour </a:t>
            </a:r>
            <a:br>
              <a:rPr lang="fr-FR" sz="3600" dirty="0">
                <a:solidFill>
                  <a:srgbClr val="008DC9"/>
                </a:solidFill>
              </a:rPr>
            </a:br>
            <a:r>
              <a:rPr lang="fr-FR" sz="3600" b="1" dirty="0">
                <a:solidFill>
                  <a:srgbClr val="008DC9"/>
                </a:solidFill>
              </a:rPr>
              <a:t>faire correspondre l'offre et la demande</a:t>
            </a:r>
          </a:p>
        </p:txBody>
      </p:sp>
      <p:sp>
        <p:nvSpPr>
          <p:cNvPr id="4" name="Text Placeholder 3">
            <a:extLst>
              <a:ext uri="{FF2B5EF4-FFF2-40B4-BE49-F238E27FC236}">
                <a16:creationId xmlns:a16="http://schemas.microsoft.com/office/drawing/2014/main" id="{AF566633-6BC4-4877-8638-589DB019D65C}"/>
              </a:ext>
            </a:extLst>
          </p:cNvPr>
          <p:cNvSpPr>
            <a:spLocks noGrp="1"/>
          </p:cNvSpPr>
          <p:nvPr>
            <p:ph type="body" idx="1"/>
          </p:nvPr>
        </p:nvSpPr>
        <p:spPr/>
        <p:txBody>
          <a:bodyPr/>
          <a:lstStyle/>
          <a:p>
            <a:r>
              <a:rPr lang="fr-FR" dirty="0">
                <a:solidFill>
                  <a:srgbClr val="008DC9"/>
                </a:solidFill>
              </a:rPr>
              <a:t>Approvisionnement en vaccins</a:t>
            </a:r>
          </a:p>
        </p:txBody>
      </p:sp>
      <p:sp>
        <p:nvSpPr>
          <p:cNvPr id="3" name="Content Placeholder 2">
            <a:extLst>
              <a:ext uri="{FF2B5EF4-FFF2-40B4-BE49-F238E27FC236}">
                <a16:creationId xmlns:a16="http://schemas.microsoft.com/office/drawing/2014/main" id="{E1772FE9-EFCC-4BF7-8E8B-1865A05FE481}"/>
              </a:ext>
            </a:extLst>
          </p:cNvPr>
          <p:cNvSpPr>
            <a:spLocks noGrp="1"/>
          </p:cNvSpPr>
          <p:nvPr>
            <p:ph sz="half" idx="2"/>
          </p:nvPr>
        </p:nvSpPr>
        <p:spPr/>
        <p:txBody>
          <a:bodyPr/>
          <a:lstStyle/>
          <a:p>
            <a:r>
              <a:rPr lang="fr-FR" dirty="0"/>
              <a:t>Achats Covax et non-Covax</a:t>
            </a:r>
          </a:p>
          <a:p>
            <a:endParaRPr lang="fr-FR" dirty="0"/>
          </a:p>
        </p:txBody>
      </p:sp>
      <p:sp>
        <p:nvSpPr>
          <p:cNvPr id="5" name="Text Placeholder 4">
            <a:extLst>
              <a:ext uri="{FF2B5EF4-FFF2-40B4-BE49-F238E27FC236}">
                <a16:creationId xmlns:a16="http://schemas.microsoft.com/office/drawing/2014/main" id="{2E83F18F-CAF2-4E39-9D8A-C93A4662ED42}"/>
              </a:ext>
            </a:extLst>
          </p:cNvPr>
          <p:cNvSpPr>
            <a:spLocks noGrp="1"/>
          </p:cNvSpPr>
          <p:nvPr>
            <p:ph type="body" sz="quarter" idx="3"/>
          </p:nvPr>
        </p:nvSpPr>
        <p:spPr>
          <a:xfrm>
            <a:off x="7283936" y="1681163"/>
            <a:ext cx="4071451" cy="823912"/>
          </a:xfrm>
        </p:spPr>
        <p:txBody>
          <a:bodyPr/>
          <a:lstStyle/>
          <a:p>
            <a:r>
              <a:rPr lang="fr-FR" dirty="0">
                <a:solidFill>
                  <a:srgbClr val="008DC9"/>
                </a:solidFill>
              </a:rPr>
              <a:t>Demande de vaccins</a:t>
            </a:r>
          </a:p>
        </p:txBody>
      </p:sp>
      <p:sp>
        <p:nvSpPr>
          <p:cNvPr id="6" name="Content Placeholder 5">
            <a:extLst>
              <a:ext uri="{FF2B5EF4-FFF2-40B4-BE49-F238E27FC236}">
                <a16:creationId xmlns:a16="http://schemas.microsoft.com/office/drawing/2014/main" id="{B15E55DD-EAA3-43C7-AA99-1B4E062D22C7}"/>
              </a:ext>
            </a:extLst>
          </p:cNvPr>
          <p:cNvSpPr>
            <a:spLocks noGrp="1"/>
          </p:cNvSpPr>
          <p:nvPr>
            <p:ph sz="quarter" idx="4"/>
          </p:nvPr>
        </p:nvSpPr>
        <p:spPr>
          <a:xfrm>
            <a:off x="7283938" y="2505075"/>
            <a:ext cx="4071450" cy="3684588"/>
          </a:xfrm>
        </p:spPr>
        <p:txBody>
          <a:bodyPr/>
          <a:lstStyle/>
          <a:p>
            <a:r>
              <a:rPr lang="fr-FR" dirty="0"/>
              <a:t>Population cible (combien)</a:t>
            </a:r>
          </a:p>
          <a:p>
            <a:r>
              <a:rPr lang="fr-FR" dirty="0"/>
              <a:t>Priorisation (quand)</a:t>
            </a:r>
          </a:p>
          <a:p>
            <a:r>
              <a:rPr lang="fr-FR" dirty="0"/>
              <a:t>Gaspillage de vaccins</a:t>
            </a:r>
          </a:p>
          <a:p>
            <a:r>
              <a:rPr lang="fr-FR" dirty="0"/>
              <a:t>Utilisation (couverture vaccinale) prévue</a:t>
            </a:r>
          </a:p>
        </p:txBody>
      </p:sp>
      <p:pic>
        <p:nvPicPr>
          <p:cNvPr id="7" name="Graphic 6" descr="Scales of justice">
            <a:extLst>
              <a:ext uri="{FF2B5EF4-FFF2-40B4-BE49-F238E27FC236}">
                <a16:creationId xmlns:a16="http://schemas.microsoft.com/office/drawing/2014/main" id="{2F3DE79F-CD3D-4A5E-90F5-CBA47A0227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4171" y="2767171"/>
            <a:ext cx="1323658" cy="1323658"/>
          </a:xfrm>
          <a:prstGeom prst="rect">
            <a:avLst/>
          </a:prstGeom>
        </p:spPr>
      </p:pic>
      <p:sp>
        <p:nvSpPr>
          <p:cNvPr id="8" name="Graphic 6" descr="Needle outline">
            <a:extLst>
              <a:ext uri="{FF2B5EF4-FFF2-40B4-BE49-F238E27FC236}">
                <a16:creationId xmlns:a16="http://schemas.microsoft.com/office/drawing/2014/main" id="{47A04040-AC14-49B6-BA4C-6221398BC4F2}"/>
              </a:ext>
            </a:extLst>
          </p:cNvPr>
          <p:cNvSpPr/>
          <p:nvPr/>
        </p:nvSpPr>
        <p:spPr>
          <a:xfrm>
            <a:off x="8567416" y="521480"/>
            <a:ext cx="752245" cy="752489"/>
          </a:xfrm>
          <a:custGeom>
            <a:avLst/>
            <a:gdLst>
              <a:gd name="connsiteX0" fmla="*/ 749559 w 752245"/>
              <a:gd name="connsiteY0" fmla="*/ 125904 h 752489"/>
              <a:gd name="connsiteX1" fmla="*/ 626349 w 752245"/>
              <a:gd name="connsiteY1" fmla="*/ 2688 h 752489"/>
              <a:gd name="connsiteX2" fmla="*/ 612880 w 752245"/>
              <a:gd name="connsiteY2" fmla="*/ 2893 h 752489"/>
              <a:gd name="connsiteX3" fmla="*/ 612879 w 752245"/>
              <a:gd name="connsiteY3" fmla="*/ 16157 h 752489"/>
              <a:gd name="connsiteX4" fmla="*/ 643156 w 752245"/>
              <a:gd name="connsiteY4" fmla="*/ 46434 h 752489"/>
              <a:gd name="connsiteX5" fmla="*/ 581823 w 752245"/>
              <a:gd name="connsiteY5" fmla="*/ 107709 h 752489"/>
              <a:gd name="connsiteX6" fmla="*/ 514272 w 752245"/>
              <a:gd name="connsiteY6" fmla="*/ 40788 h 752489"/>
              <a:gd name="connsiteX7" fmla="*/ 500802 w 752245"/>
              <a:gd name="connsiteY7" fmla="*/ 40786 h 752489"/>
              <a:gd name="connsiteX8" fmla="*/ 500799 w 752245"/>
              <a:gd name="connsiteY8" fmla="*/ 54257 h 752489"/>
              <a:gd name="connsiteX9" fmla="*/ 531279 w 752245"/>
              <a:gd name="connsiteY9" fmla="*/ 84737 h 752489"/>
              <a:gd name="connsiteX10" fmla="*/ 253076 w 752245"/>
              <a:gd name="connsiteY10" fmla="*/ 363069 h 752489"/>
              <a:gd name="connsiteX11" fmla="*/ 224383 w 752245"/>
              <a:gd name="connsiteY11" fmla="*/ 431230 h 752489"/>
              <a:gd name="connsiteX12" fmla="*/ 228867 w 752245"/>
              <a:gd name="connsiteY12" fmla="*/ 460826 h 752489"/>
              <a:gd name="connsiteX13" fmla="*/ 172716 w 752245"/>
              <a:gd name="connsiteY13" fmla="*/ 516987 h 752489"/>
              <a:gd name="connsiteX14" fmla="*/ 162854 w 752245"/>
              <a:gd name="connsiteY14" fmla="*/ 564517 h 752489"/>
              <a:gd name="connsiteX15" fmla="*/ 168674 w 752245"/>
              <a:gd name="connsiteY15" fmla="*/ 570338 h 752489"/>
              <a:gd name="connsiteX16" fmla="*/ 2908 w 752245"/>
              <a:gd name="connsiteY16" fmla="*/ 736113 h 752489"/>
              <a:gd name="connsiteX17" fmla="*/ 2674 w 752245"/>
              <a:gd name="connsiteY17" fmla="*/ 749582 h 752489"/>
              <a:gd name="connsiteX18" fmla="*/ 16142 w 752245"/>
              <a:gd name="connsiteY18" fmla="*/ 749816 h 752489"/>
              <a:gd name="connsiteX19" fmla="*/ 16376 w 752245"/>
              <a:gd name="connsiteY19" fmla="*/ 749582 h 752489"/>
              <a:gd name="connsiteX20" fmla="*/ 182141 w 752245"/>
              <a:gd name="connsiteY20" fmla="*/ 583813 h 752489"/>
              <a:gd name="connsiteX21" fmla="*/ 187959 w 752245"/>
              <a:gd name="connsiteY21" fmla="*/ 589632 h 752489"/>
              <a:gd name="connsiteX22" fmla="*/ 235482 w 752245"/>
              <a:gd name="connsiteY22" fmla="*/ 579767 h 752489"/>
              <a:gd name="connsiteX23" fmla="*/ 291632 w 752245"/>
              <a:gd name="connsiteY23" fmla="*/ 523605 h 752489"/>
              <a:gd name="connsiteX24" fmla="*/ 321221 w 752245"/>
              <a:gd name="connsiteY24" fmla="*/ 528089 h 752489"/>
              <a:gd name="connsiteX25" fmla="*/ 389367 w 752245"/>
              <a:gd name="connsiteY25" fmla="*/ 499390 h 752489"/>
              <a:gd name="connsiteX26" fmla="*/ 667581 w 752245"/>
              <a:gd name="connsiteY26" fmla="*/ 221039 h 752489"/>
              <a:gd name="connsiteX27" fmla="*/ 700824 w 752245"/>
              <a:gd name="connsiteY27" fmla="*/ 254281 h 752489"/>
              <a:gd name="connsiteX28" fmla="*/ 714292 w 752245"/>
              <a:gd name="connsiteY28" fmla="*/ 254487 h 752489"/>
              <a:gd name="connsiteX29" fmla="*/ 714498 w 752245"/>
              <a:gd name="connsiteY29" fmla="*/ 241017 h 752489"/>
              <a:gd name="connsiteX30" fmla="*/ 714293 w 752245"/>
              <a:gd name="connsiteY30" fmla="*/ 240812 h 752489"/>
              <a:gd name="connsiteX31" fmla="*/ 644582 w 752245"/>
              <a:gd name="connsiteY31" fmla="*/ 170471 h 752489"/>
              <a:gd name="connsiteX32" fmla="*/ 705923 w 752245"/>
              <a:gd name="connsiteY32" fmla="*/ 109206 h 752489"/>
              <a:gd name="connsiteX33" fmla="*/ 736089 w 752245"/>
              <a:gd name="connsiteY33" fmla="*/ 139372 h 752489"/>
              <a:gd name="connsiteX34" fmla="*/ 749557 w 752245"/>
              <a:gd name="connsiteY34" fmla="*/ 139166 h 752489"/>
              <a:gd name="connsiteX35" fmla="*/ 749557 w 752245"/>
              <a:gd name="connsiteY35" fmla="*/ 125903 h 752489"/>
              <a:gd name="connsiteX36" fmla="*/ 222011 w 752245"/>
              <a:gd name="connsiteY36" fmla="*/ 566298 h 752489"/>
              <a:gd name="connsiteX37" fmla="*/ 204134 w 752245"/>
              <a:gd name="connsiteY37" fmla="*/ 573608 h 752489"/>
              <a:gd name="connsiteX38" fmla="*/ 198182 w 752245"/>
              <a:gd name="connsiteY38" fmla="*/ 572914 h 752489"/>
              <a:gd name="connsiteX39" fmla="*/ 179568 w 752245"/>
              <a:gd name="connsiteY39" fmla="*/ 554294 h 752489"/>
              <a:gd name="connsiteX40" fmla="*/ 186187 w 752245"/>
              <a:gd name="connsiteY40" fmla="*/ 530456 h 752489"/>
              <a:gd name="connsiteX41" fmla="*/ 242032 w 752245"/>
              <a:gd name="connsiteY41" fmla="*/ 474599 h 752489"/>
              <a:gd name="connsiteX42" fmla="*/ 277865 w 752245"/>
              <a:gd name="connsiteY42" fmla="*/ 510432 h 752489"/>
              <a:gd name="connsiteX43" fmla="*/ 375585 w 752245"/>
              <a:gd name="connsiteY43" fmla="*/ 486238 h 752489"/>
              <a:gd name="connsiteX44" fmla="*/ 321221 w 752245"/>
              <a:gd name="connsiteY44" fmla="*/ 509039 h 752489"/>
              <a:gd name="connsiteX45" fmla="*/ 300422 w 752245"/>
              <a:gd name="connsiteY45" fmla="*/ 506050 h 752489"/>
              <a:gd name="connsiteX46" fmla="*/ 246425 w 752245"/>
              <a:gd name="connsiteY46" fmla="*/ 452054 h 752489"/>
              <a:gd name="connsiteX47" fmla="*/ 243433 w 752245"/>
              <a:gd name="connsiteY47" fmla="*/ 431230 h 752489"/>
              <a:gd name="connsiteX48" fmla="*/ 266549 w 752245"/>
              <a:gd name="connsiteY48" fmla="*/ 376536 h 752489"/>
              <a:gd name="connsiteX49" fmla="*/ 305264 w 752245"/>
              <a:gd name="connsiteY49" fmla="*/ 337805 h 752489"/>
              <a:gd name="connsiteX50" fmla="*/ 414632 w 752245"/>
              <a:gd name="connsiteY50" fmla="*/ 447173 h 752489"/>
              <a:gd name="connsiteX51" fmla="*/ 653844 w 752245"/>
              <a:gd name="connsiteY51" fmla="*/ 207840 h 752489"/>
              <a:gd name="connsiteX52" fmla="*/ 604000 w 752245"/>
              <a:gd name="connsiteY52" fmla="*/ 257709 h 752489"/>
              <a:gd name="connsiteX53" fmla="*/ 542884 w 752245"/>
              <a:gd name="connsiteY53" fmla="*/ 196589 h 752489"/>
              <a:gd name="connsiteX54" fmla="*/ 529415 w 752245"/>
              <a:gd name="connsiteY54" fmla="*/ 210058 h 752489"/>
              <a:gd name="connsiteX55" fmla="*/ 590535 w 752245"/>
              <a:gd name="connsiteY55" fmla="*/ 271177 h 752489"/>
              <a:gd name="connsiteX56" fmla="*/ 546865 w 752245"/>
              <a:gd name="connsiteY56" fmla="*/ 314868 h 752489"/>
              <a:gd name="connsiteX57" fmla="*/ 485818 w 752245"/>
              <a:gd name="connsiteY57" fmla="*/ 253818 h 752489"/>
              <a:gd name="connsiteX58" fmla="*/ 472348 w 752245"/>
              <a:gd name="connsiteY58" fmla="*/ 267287 h 752489"/>
              <a:gd name="connsiteX59" fmla="*/ 533398 w 752245"/>
              <a:gd name="connsiteY59" fmla="*/ 328342 h 752489"/>
              <a:gd name="connsiteX60" fmla="*/ 489729 w 752245"/>
              <a:gd name="connsiteY60" fmla="*/ 372039 h 752489"/>
              <a:gd name="connsiteX61" fmla="*/ 428668 w 752245"/>
              <a:gd name="connsiteY61" fmla="*/ 310974 h 752489"/>
              <a:gd name="connsiteX62" fmla="*/ 415198 w 752245"/>
              <a:gd name="connsiteY62" fmla="*/ 324443 h 752489"/>
              <a:gd name="connsiteX63" fmla="*/ 476262 w 752245"/>
              <a:gd name="connsiteY63" fmla="*/ 385511 h 752489"/>
              <a:gd name="connsiteX64" fmla="*/ 428097 w 752245"/>
              <a:gd name="connsiteY64" fmla="*/ 433707 h 752489"/>
              <a:gd name="connsiteX65" fmla="*/ 318728 w 752245"/>
              <a:gd name="connsiteY65" fmla="*/ 324331 h 752489"/>
              <a:gd name="connsiteX66" fmla="*/ 544489 w 752245"/>
              <a:gd name="connsiteY66" fmla="*/ 98463 h 752489"/>
              <a:gd name="connsiteX67" fmla="*/ 631124 w 752245"/>
              <a:gd name="connsiteY67" fmla="*/ 156993 h 752489"/>
              <a:gd name="connsiteX68" fmla="*/ 630801 w 752245"/>
              <a:gd name="connsiteY68" fmla="*/ 157317 h 752489"/>
              <a:gd name="connsiteX69" fmla="*/ 594978 w 752245"/>
              <a:gd name="connsiteY69" fmla="*/ 121495 h 752489"/>
              <a:gd name="connsiteX70" fmla="*/ 595288 w 752245"/>
              <a:gd name="connsiteY70" fmla="*/ 121187 h 752489"/>
              <a:gd name="connsiteX71" fmla="*/ 656628 w 752245"/>
              <a:gd name="connsiteY71" fmla="*/ 59905 h 752489"/>
              <a:gd name="connsiteX72" fmla="*/ 692458 w 752245"/>
              <a:gd name="connsiteY72" fmla="*/ 95736 h 7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52245" h="752489">
                <a:moveTo>
                  <a:pt x="749559" y="125904"/>
                </a:moveTo>
                <a:lnTo>
                  <a:pt x="626349" y="2688"/>
                </a:lnTo>
                <a:cubicBezTo>
                  <a:pt x="622573" y="-974"/>
                  <a:pt x="616543" y="-883"/>
                  <a:pt x="612880" y="2893"/>
                </a:cubicBezTo>
                <a:cubicBezTo>
                  <a:pt x="609296" y="6588"/>
                  <a:pt x="609295" y="12462"/>
                  <a:pt x="612879" y="16157"/>
                </a:cubicBezTo>
                <a:lnTo>
                  <a:pt x="643156" y="46434"/>
                </a:lnTo>
                <a:lnTo>
                  <a:pt x="581823" y="107709"/>
                </a:lnTo>
                <a:lnTo>
                  <a:pt x="514272" y="40788"/>
                </a:lnTo>
                <a:cubicBezTo>
                  <a:pt x="510552" y="37068"/>
                  <a:pt x="504522" y="37067"/>
                  <a:pt x="500802" y="40786"/>
                </a:cubicBezTo>
                <a:cubicBezTo>
                  <a:pt x="497080" y="44505"/>
                  <a:pt x="497079" y="50536"/>
                  <a:pt x="500799" y="54257"/>
                </a:cubicBezTo>
                <a:lnTo>
                  <a:pt x="531279" y="84737"/>
                </a:lnTo>
                <a:lnTo>
                  <a:pt x="253076" y="363069"/>
                </a:lnTo>
                <a:cubicBezTo>
                  <a:pt x="234832" y="381072"/>
                  <a:pt x="224507" y="405599"/>
                  <a:pt x="224383" y="431230"/>
                </a:cubicBezTo>
                <a:cubicBezTo>
                  <a:pt x="224557" y="441250"/>
                  <a:pt x="226064" y="451204"/>
                  <a:pt x="228867" y="460826"/>
                </a:cubicBezTo>
                <a:lnTo>
                  <a:pt x="172716" y="516987"/>
                </a:lnTo>
                <a:cubicBezTo>
                  <a:pt x="160334" y="529494"/>
                  <a:pt x="156470" y="548116"/>
                  <a:pt x="162854" y="564517"/>
                </a:cubicBezTo>
                <a:lnTo>
                  <a:pt x="168674" y="570338"/>
                </a:lnTo>
                <a:lnTo>
                  <a:pt x="2908" y="736113"/>
                </a:lnTo>
                <a:cubicBezTo>
                  <a:pt x="-876" y="739768"/>
                  <a:pt x="-981" y="745797"/>
                  <a:pt x="2674" y="749582"/>
                </a:cubicBezTo>
                <a:cubicBezTo>
                  <a:pt x="6328" y="753366"/>
                  <a:pt x="12358" y="753471"/>
                  <a:pt x="16142" y="749816"/>
                </a:cubicBezTo>
                <a:cubicBezTo>
                  <a:pt x="16222" y="749739"/>
                  <a:pt x="16300" y="749661"/>
                  <a:pt x="16376" y="749582"/>
                </a:cubicBezTo>
                <a:lnTo>
                  <a:pt x="182141" y="583813"/>
                </a:lnTo>
                <a:lnTo>
                  <a:pt x="187959" y="589632"/>
                </a:lnTo>
                <a:cubicBezTo>
                  <a:pt x="204359" y="596002"/>
                  <a:pt x="222972" y="592137"/>
                  <a:pt x="235482" y="579767"/>
                </a:cubicBezTo>
                <a:lnTo>
                  <a:pt x="291632" y="523605"/>
                </a:lnTo>
                <a:cubicBezTo>
                  <a:pt x="301252" y="526408"/>
                  <a:pt x="311203" y="527917"/>
                  <a:pt x="321221" y="528089"/>
                </a:cubicBezTo>
                <a:cubicBezTo>
                  <a:pt x="346945" y="528447"/>
                  <a:pt x="371648" y="518043"/>
                  <a:pt x="389367" y="499390"/>
                </a:cubicBezTo>
                <a:lnTo>
                  <a:pt x="667581" y="221039"/>
                </a:lnTo>
                <a:lnTo>
                  <a:pt x="700824" y="254281"/>
                </a:lnTo>
                <a:cubicBezTo>
                  <a:pt x="704486" y="258056"/>
                  <a:pt x="710516" y="258149"/>
                  <a:pt x="714292" y="254487"/>
                </a:cubicBezTo>
                <a:cubicBezTo>
                  <a:pt x="718069" y="250823"/>
                  <a:pt x="718160" y="244793"/>
                  <a:pt x="714498" y="241017"/>
                </a:cubicBezTo>
                <a:cubicBezTo>
                  <a:pt x="714430" y="240948"/>
                  <a:pt x="714363" y="240880"/>
                  <a:pt x="714293" y="240812"/>
                </a:cubicBezTo>
                <a:lnTo>
                  <a:pt x="644582" y="170471"/>
                </a:lnTo>
                <a:lnTo>
                  <a:pt x="705923" y="109206"/>
                </a:lnTo>
                <a:lnTo>
                  <a:pt x="736089" y="139372"/>
                </a:lnTo>
                <a:cubicBezTo>
                  <a:pt x="739865" y="143035"/>
                  <a:pt x="745895" y="142943"/>
                  <a:pt x="749557" y="139166"/>
                </a:cubicBezTo>
                <a:cubicBezTo>
                  <a:pt x="753142" y="135472"/>
                  <a:pt x="753142" y="129598"/>
                  <a:pt x="749557" y="125903"/>
                </a:cubicBezTo>
                <a:close/>
                <a:moveTo>
                  <a:pt x="222011" y="566298"/>
                </a:moveTo>
                <a:cubicBezTo>
                  <a:pt x="217267" y="571024"/>
                  <a:pt x="210830" y="573657"/>
                  <a:pt x="204134" y="573608"/>
                </a:cubicBezTo>
                <a:cubicBezTo>
                  <a:pt x="202130" y="573610"/>
                  <a:pt x="200132" y="573377"/>
                  <a:pt x="198182" y="572914"/>
                </a:cubicBezTo>
                <a:lnTo>
                  <a:pt x="179568" y="554294"/>
                </a:lnTo>
                <a:cubicBezTo>
                  <a:pt x="177476" y="545737"/>
                  <a:pt x="179983" y="536709"/>
                  <a:pt x="186187" y="530456"/>
                </a:cubicBezTo>
                <a:lnTo>
                  <a:pt x="242032" y="474599"/>
                </a:lnTo>
                <a:lnTo>
                  <a:pt x="277865" y="510432"/>
                </a:lnTo>
                <a:close/>
                <a:moveTo>
                  <a:pt x="375585" y="486238"/>
                </a:moveTo>
                <a:cubicBezTo>
                  <a:pt x="361454" y="501113"/>
                  <a:pt x="341735" y="509382"/>
                  <a:pt x="321221" y="509039"/>
                </a:cubicBezTo>
                <a:cubicBezTo>
                  <a:pt x="314195" y="508855"/>
                  <a:pt x="307215" y="507852"/>
                  <a:pt x="300422" y="506050"/>
                </a:cubicBezTo>
                <a:lnTo>
                  <a:pt x="246425" y="452054"/>
                </a:lnTo>
                <a:cubicBezTo>
                  <a:pt x="244622" y="445252"/>
                  <a:pt x="243618" y="438264"/>
                  <a:pt x="243433" y="431230"/>
                </a:cubicBezTo>
                <a:cubicBezTo>
                  <a:pt x="243528" y="410643"/>
                  <a:pt x="251851" y="390950"/>
                  <a:pt x="266549" y="376536"/>
                </a:cubicBezTo>
                <a:lnTo>
                  <a:pt x="305264" y="337805"/>
                </a:lnTo>
                <a:lnTo>
                  <a:pt x="414632" y="447173"/>
                </a:lnTo>
                <a:close/>
                <a:moveTo>
                  <a:pt x="653844" y="207840"/>
                </a:moveTo>
                <a:lnTo>
                  <a:pt x="604000" y="257709"/>
                </a:lnTo>
                <a:lnTo>
                  <a:pt x="542884" y="196589"/>
                </a:lnTo>
                <a:lnTo>
                  <a:pt x="529415" y="210058"/>
                </a:lnTo>
                <a:lnTo>
                  <a:pt x="590535" y="271177"/>
                </a:lnTo>
                <a:lnTo>
                  <a:pt x="546865" y="314868"/>
                </a:lnTo>
                <a:lnTo>
                  <a:pt x="485818" y="253818"/>
                </a:lnTo>
                <a:lnTo>
                  <a:pt x="472348" y="267287"/>
                </a:lnTo>
                <a:lnTo>
                  <a:pt x="533398" y="328342"/>
                </a:lnTo>
                <a:lnTo>
                  <a:pt x="489729" y="372039"/>
                </a:lnTo>
                <a:lnTo>
                  <a:pt x="428668" y="310974"/>
                </a:lnTo>
                <a:lnTo>
                  <a:pt x="415198" y="324443"/>
                </a:lnTo>
                <a:lnTo>
                  <a:pt x="476262" y="385511"/>
                </a:lnTo>
                <a:lnTo>
                  <a:pt x="428097" y="433707"/>
                </a:lnTo>
                <a:lnTo>
                  <a:pt x="318728" y="324331"/>
                </a:lnTo>
                <a:lnTo>
                  <a:pt x="544489" y="98463"/>
                </a:lnTo>
                <a:close/>
                <a:moveTo>
                  <a:pt x="631124" y="156993"/>
                </a:moveTo>
                <a:lnTo>
                  <a:pt x="630801" y="157317"/>
                </a:lnTo>
                <a:lnTo>
                  <a:pt x="594978" y="121495"/>
                </a:lnTo>
                <a:lnTo>
                  <a:pt x="595288" y="121187"/>
                </a:lnTo>
                <a:lnTo>
                  <a:pt x="656628" y="59905"/>
                </a:lnTo>
                <a:lnTo>
                  <a:pt x="692458" y="95736"/>
                </a:lnTo>
                <a:close/>
              </a:path>
            </a:pathLst>
          </a:custGeom>
          <a:solidFill>
            <a:srgbClr val="C00000"/>
          </a:solidFill>
          <a:ln w="9525" cap="flat">
            <a:noFill/>
            <a:prstDash val="solid"/>
            <a:miter/>
          </a:ln>
        </p:spPr>
        <p:txBody>
          <a:bodyPr rtlCol="0" anchor="ctr"/>
          <a:lstStyle/>
          <a:p>
            <a:endParaRPr lang="en-US" dirty="0"/>
          </a:p>
        </p:txBody>
      </p:sp>
      <p:sp>
        <p:nvSpPr>
          <p:cNvPr id="9" name="Rectangle 8">
            <a:extLst>
              <a:ext uri="{FF2B5EF4-FFF2-40B4-BE49-F238E27FC236}">
                <a16:creationId xmlns:a16="http://schemas.microsoft.com/office/drawing/2014/main" id="{2D5C2B86-F808-4D2A-9F2C-1FAB48706824}"/>
              </a:ext>
            </a:extLst>
          </p:cNvPr>
          <p:cNvSpPr/>
          <p:nvPr/>
        </p:nvSpPr>
        <p:spPr>
          <a:xfrm>
            <a:off x="0" y="0"/>
            <a:ext cx="12192000" cy="36732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Slide Number Placeholder 10">
            <a:extLst>
              <a:ext uri="{FF2B5EF4-FFF2-40B4-BE49-F238E27FC236}">
                <a16:creationId xmlns:a16="http://schemas.microsoft.com/office/drawing/2014/main" id="{16241069-BC57-40FB-8E58-247B1C73BE49}"/>
              </a:ext>
            </a:extLst>
          </p:cNvPr>
          <p:cNvSpPr>
            <a:spLocks noGrp="1"/>
          </p:cNvSpPr>
          <p:nvPr>
            <p:ph type="sldNum" sz="quarter" idx="12"/>
          </p:nvPr>
        </p:nvSpPr>
        <p:spPr/>
        <p:txBody>
          <a:bodyPr/>
          <a:lstStyle/>
          <a:p>
            <a:pPr algn="l"/>
            <a:fld id="{DEF263F1-5800-49A6-9619-50FE9C311631}" type="slidenum">
              <a:rPr lang="zh-HK" altLang="en-US" smtClean="0"/>
              <a:pPr algn="l"/>
              <a:t>13</a:t>
            </a:fld>
            <a:endParaRPr lang="fr-FR" altLang="en-US" dirty="0"/>
          </a:p>
        </p:txBody>
      </p:sp>
    </p:spTree>
    <p:extLst>
      <p:ext uri="{BB962C8B-B14F-4D97-AF65-F5344CB8AC3E}">
        <p14:creationId xmlns:p14="http://schemas.microsoft.com/office/powerpoint/2010/main" val="308663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fr-FR" dirty="0">
                <a:latin typeface="Calibri"/>
                <a:sym typeface="Calibri"/>
              </a:rPr>
              <a:t>Types de et accès au soutien</a:t>
            </a:r>
            <a:endParaRPr lang="fr-FR" dirty="0">
              <a:latin typeface="Calibri"/>
              <a:ea typeface="Calibri"/>
              <a:cs typeface="Calibri"/>
              <a:sym typeface="Calibri"/>
            </a:endParaRPr>
          </a:p>
        </p:txBody>
      </p:sp>
      <p:sp>
        <p:nvSpPr>
          <p:cNvPr id="68" name="Google Shape;68;p1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pPr algn="r"/>
            <a:fld id="{00000000-1234-1234-1234-123412341234}" type="slidenum">
              <a:rPr lang="en-US"/>
              <a:pPr algn="r"/>
              <a:t>14</a:t>
            </a:fld>
            <a:endParaRPr lang="fr-FR" dirty="0"/>
          </a:p>
        </p:txBody>
      </p:sp>
      <p:sp>
        <p:nvSpPr>
          <p:cNvPr id="69" name="Google Shape;69;p17"/>
          <p:cNvSpPr/>
          <p:nvPr/>
        </p:nvSpPr>
        <p:spPr>
          <a:xfrm>
            <a:off x="415600" y="1749500"/>
            <a:ext cx="3639200" cy="1026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fr-FR" sz="2667" dirty="0">
                <a:latin typeface="Calibri"/>
                <a:sym typeface="Calibri"/>
              </a:rPr>
              <a:t>Formations mondiales</a:t>
            </a:r>
            <a:endParaRPr lang="fr-FR" sz="2667" dirty="0">
              <a:latin typeface="Calibri"/>
              <a:ea typeface="Calibri"/>
              <a:cs typeface="Calibri"/>
              <a:sym typeface="Calibri"/>
            </a:endParaRPr>
          </a:p>
        </p:txBody>
      </p:sp>
      <p:sp>
        <p:nvSpPr>
          <p:cNvPr id="70" name="Google Shape;70;p17"/>
          <p:cNvSpPr/>
          <p:nvPr/>
        </p:nvSpPr>
        <p:spPr>
          <a:xfrm>
            <a:off x="3205333" y="2504200"/>
            <a:ext cx="3639200" cy="1026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fr-FR" sz="2667" dirty="0">
                <a:latin typeface="Calibri"/>
                <a:sym typeface="Calibri"/>
              </a:rPr>
              <a:t>Formations régionales / sous-régionales</a:t>
            </a:r>
            <a:endParaRPr lang="fr-FR" sz="2667" dirty="0">
              <a:latin typeface="Calibri"/>
              <a:ea typeface="Calibri"/>
              <a:cs typeface="Calibri"/>
              <a:sym typeface="Calibri"/>
            </a:endParaRPr>
          </a:p>
        </p:txBody>
      </p:sp>
      <p:sp>
        <p:nvSpPr>
          <p:cNvPr id="71" name="Google Shape;71;p17"/>
          <p:cNvSpPr/>
          <p:nvPr/>
        </p:nvSpPr>
        <p:spPr>
          <a:xfrm>
            <a:off x="2009133" y="5512833"/>
            <a:ext cx="6076400" cy="1026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fr-FR" sz="2667" dirty="0">
                <a:latin typeface="Calibri"/>
                <a:sym typeface="Calibri"/>
              </a:rPr>
              <a:t>Formations au niveau des pays + assistance à distance</a:t>
            </a:r>
            <a:endParaRPr lang="fr-FR" sz="2667" dirty="0">
              <a:latin typeface="Calibri"/>
              <a:ea typeface="Calibri"/>
              <a:cs typeface="Calibri"/>
              <a:sym typeface="Calibri"/>
            </a:endParaRPr>
          </a:p>
        </p:txBody>
      </p:sp>
      <p:sp>
        <p:nvSpPr>
          <p:cNvPr id="72" name="Google Shape;72;p17"/>
          <p:cNvSpPr/>
          <p:nvPr/>
        </p:nvSpPr>
        <p:spPr>
          <a:xfrm>
            <a:off x="7026400" y="1356967"/>
            <a:ext cx="3639200" cy="11947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fr-FR" sz="2667" dirty="0">
                <a:latin typeface="Calibri"/>
                <a:sym typeface="Calibri"/>
              </a:rPr>
              <a:t>Coups de pouce des BR (bureaux régionaux) de l'OMS</a:t>
            </a:r>
            <a:endParaRPr lang="fr-FR" sz="2667" dirty="0">
              <a:latin typeface="Calibri"/>
              <a:ea typeface="Calibri"/>
              <a:cs typeface="Calibri"/>
              <a:sym typeface="Calibri"/>
            </a:endParaRPr>
          </a:p>
        </p:txBody>
      </p:sp>
      <p:sp>
        <p:nvSpPr>
          <p:cNvPr id="73" name="Google Shape;73;p17"/>
          <p:cNvSpPr/>
          <p:nvPr/>
        </p:nvSpPr>
        <p:spPr>
          <a:xfrm>
            <a:off x="7352067" y="4213517"/>
            <a:ext cx="3639200" cy="1026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fr-FR" sz="2667" dirty="0">
                <a:latin typeface="Calibri"/>
                <a:sym typeface="Calibri"/>
              </a:rPr>
              <a:t>Une adresse électronique commune</a:t>
            </a:r>
            <a:endParaRPr lang="fr-FR" sz="2667" dirty="0">
              <a:latin typeface="Calibri"/>
              <a:ea typeface="Calibri"/>
              <a:cs typeface="Calibri"/>
              <a:sym typeface="Calibri"/>
            </a:endParaRPr>
          </a:p>
        </p:txBody>
      </p:sp>
      <p:sp>
        <p:nvSpPr>
          <p:cNvPr id="74" name="Google Shape;74;p17"/>
          <p:cNvSpPr/>
          <p:nvPr/>
        </p:nvSpPr>
        <p:spPr>
          <a:xfrm>
            <a:off x="8391933" y="2869384"/>
            <a:ext cx="3639200" cy="1026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fr-FR" sz="2667" dirty="0">
                <a:latin typeface="Calibri"/>
                <a:sym typeface="Calibri"/>
              </a:rPr>
              <a:t>Coups de pouce des partenaires</a:t>
            </a:r>
            <a:endParaRPr lang="fr-FR" sz="2667" dirty="0">
              <a:latin typeface="Calibri"/>
              <a:ea typeface="Calibri"/>
              <a:cs typeface="Calibri"/>
              <a:sym typeface="Calibri"/>
            </a:endParaRPr>
          </a:p>
        </p:txBody>
      </p:sp>
      <p:cxnSp>
        <p:nvCxnSpPr>
          <p:cNvPr id="75" name="Google Shape;75;p17"/>
          <p:cNvCxnSpPr>
            <a:stCxn id="69" idx="2"/>
            <a:endCxn id="71" idx="0"/>
          </p:cNvCxnSpPr>
          <p:nvPr/>
        </p:nvCxnSpPr>
        <p:spPr>
          <a:xfrm rot="-5400000" flipH="1">
            <a:off x="2272800" y="2738300"/>
            <a:ext cx="2736800" cy="2812000"/>
          </a:xfrm>
          <a:prstGeom prst="curvedConnector3">
            <a:avLst>
              <a:gd name="adj1" fmla="val 50002"/>
            </a:avLst>
          </a:prstGeom>
          <a:noFill/>
          <a:ln w="9525" cap="flat" cmpd="sng">
            <a:solidFill>
              <a:srgbClr val="93C47D"/>
            </a:solidFill>
            <a:prstDash val="solid"/>
            <a:round/>
            <a:headEnd type="none" w="med" len="med"/>
            <a:tailEnd type="stealth" w="med" len="med"/>
          </a:ln>
        </p:spPr>
      </p:cxnSp>
      <p:cxnSp>
        <p:nvCxnSpPr>
          <p:cNvPr id="76" name="Google Shape;76;p17"/>
          <p:cNvCxnSpPr>
            <a:stCxn id="70" idx="2"/>
            <a:endCxn id="71" idx="0"/>
          </p:cNvCxnSpPr>
          <p:nvPr/>
        </p:nvCxnSpPr>
        <p:spPr>
          <a:xfrm rot="-5400000" flipH="1">
            <a:off x="4044933" y="4510600"/>
            <a:ext cx="1982400" cy="22400"/>
          </a:xfrm>
          <a:prstGeom prst="curvedConnector3">
            <a:avLst>
              <a:gd name="adj1" fmla="val 49996"/>
            </a:avLst>
          </a:prstGeom>
          <a:noFill/>
          <a:ln w="9525" cap="flat" cmpd="sng">
            <a:solidFill>
              <a:srgbClr val="93C47D"/>
            </a:solidFill>
            <a:prstDash val="solid"/>
            <a:round/>
            <a:headEnd type="none" w="med" len="med"/>
            <a:tailEnd type="stealth" w="med" len="med"/>
          </a:ln>
        </p:spPr>
      </p:cxnSp>
      <p:cxnSp>
        <p:nvCxnSpPr>
          <p:cNvPr id="77" name="Google Shape;77;p17"/>
          <p:cNvCxnSpPr>
            <a:cxnSpLocks/>
            <a:stCxn id="72" idx="2"/>
            <a:endCxn id="71" idx="0"/>
          </p:cNvCxnSpPr>
          <p:nvPr/>
        </p:nvCxnSpPr>
        <p:spPr>
          <a:xfrm rot="5400000">
            <a:off x="5466084" y="2132917"/>
            <a:ext cx="2961166" cy="3798667"/>
          </a:xfrm>
          <a:prstGeom prst="curvedConnector3">
            <a:avLst>
              <a:gd name="adj1" fmla="val 50000"/>
            </a:avLst>
          </a:prstGeom>
          <a:noFill/>
          <a:ln w="9525" cap="flat" cmpd="sng">
            <a:solidFill>
              <a:srgbClr val="FF9900"/>
            </a:solidFill>
            <a:prstDash val="solid"/>
            <a:round/>
            <a:headEnd type="none" w="med" len="med"/>
            <a:tailEnd type="stealth" w="med" len="med"/>
          </a:ln>
        </p:spPr>
      </p:cxnSp>
      <p:cxnSp>
        <p:nvCxnSpPr>
          <p:cNvPr id="78" name="Google Shape;78;p17"/>
          <p:cNvCxnSpPr>
            <a:stCxn id="74" idx="1"/>
            <a:endCxn id="71" idx="0"/>
          </p:cNvCxnSpPr>
          <p:nvPr/>
        </p:nvCxnSpPr>
        <p:spPr>
          <a:xfrm flipH="1">
            <a:off x="5047533" y="3382584"/>
            <a:ext cx="3344400" cy="2130400"/>
          </a:xfrm>
          <a:prstGeom prst="curvedConnector2">
            <a:avLst/>
          </a:prstGeom>
          <a:noFill/>
          <a:ln w="9525" cap="flat" cmpd="sng">
            <a:solidFill>
              <a:srgbClr val="FF9900"/>
            </a:solidFill>
            <a:prstDash val="solid"/>
            <a:round/>
            <a:headEnd type="none" w="med" len="med"/>
            <a:tailEnd type="stealth" w="med" len="med"/>
          </a:ln>
        </p:spPr>
      </p:cxnSp>
      <p:cxnSp>
        <p:nvCxnSpPr>
          <p:cNvPr id="79" name="Google Shape;79;p17"/>
          <p:cNvCxnSpPr>
            <a:stCxn id="73" idx="2"/>
            <a:endCxn id="71" idx="0"/>
          </p:cNvCxnSpPr>
          <p:nvPr/>
        </p:nvCxnSpPr>
        <p:spPr>
          <a:xfrm rot="5400000">
            <a:off x="6973067" y="3314117"/>
            <a:ext cx="272800" cy="4124400"/>
          </a:xfrm>
          <a:prstGeom prst="curvedConnector3">
            <a:avLst>
              <a:gd name="adj1" fmla="val 50021"/>
            </a:avLst>
          </a:prstGeom>
          <a:noFill/>
          <a:ln w="9525" cap="flat" cmpd="sng">
            <a:solidFill>
              <a:srgbClr val="FF9900"/>
            </a:solidFill>
            <a:prstDash val="solid"/>
            <a:round/>
            <a:headEnd type="none" w="med" len="med"/>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idx="4294967295"/>
          </p:nvPr>
        </p:nvSpPr>
        <p:spPr>
          <a:xfrm flipH="1">
            <a:off x="2101516" y="1"/>
            <a:ext cx="7363326" cy="575463"/>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pPr>
            <a:r>
              <a:rPr lang="fr-FR" sz="2000" b="1" dirty="0">
                <a:solidFill>
                  <a:srgbClr val="615B5A"/>
                </a:solidFill>
                <a:latin typeface="Calibri"/>
                <a:sym typeface="Calibri"/>
              </a:rPr>
              <a:t>Aperçu de l'assistance technique (AT) fournie pour l'outil CVIC</a:t>
            </a:r>
            <a:endParaRPr lang="fr-FR" sz="2000" b="1" dirty="0"/>
          </a:p>
        </p:txBody>
      </p:sp>
      <p:graphicFrame>
        <p:nvGraphicFramePr>
          <p:cNvPr id="85" name="Google Shape;85;p18"/>
          <p:cNvGraphicFramePr/>
          <p:nvPr>
            <p:extLst>
              <p:ext uri="{D42A27DB-BD31-4B8C-83A1-F6EECF244321}">
                <p14:modId xmlns:p14="http://schemas.microsoft.com/office/powerpoint/2010/main" val="3558993162"/>
              </p:ext>
            </p:extLst>
          </p:nvPr>
        </p:nvGraphicFramePr>
        <p:xfrm>
          <a:off x="62190" y="575463"/>
          <a:ext cx="11934767" cy="3549948"/>
        </p:xfrm>
        <a:graphic>
          <a:graphicData uri="http://schemas.openxmlformats.org/drawingml/2006/table">
            <a:tbl>
              <a:tblPr firstRow="1" firstCol="1" bandRow="1">
                <a:noFill/>
              </a:tblPr>
              <a:tblGrid>
                <a:gridCol w="1596300">
                  <a:extLst>
                    <a:ext uri="{9D8B030D-6E8A-4147-A177-3AD203B41FA5}">
                      <a16:colId xmlns:a16="http://schemas.microsoft.com/office/drawing/2014/main" val="20000"/>
                    </a:ext>
                  </a:extLst>
                </a:gridCol>
                <a:gridCol w="1551800">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5737400">
                  <a:extLst>
                    <a:ext uri="{9D8B030D-6E8A-4147-A177-3AD203B41FA5}">
                      <a16:colId xmlns:a16="http://schemas.microsoft.com/office/drawing/2014/main" val="20003"/>
                    </a:ext>
                  </a:extLst>
                </a:gridCol>
              </a:tblGrid>
              <a:tr h="325133">
                <a:tc>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latin typeface="Calibri"/>
                          <a:sym typeface="Calibri"/>
                        </a:rPr>
                        <a:t>Pays</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latin typeface="Calibri"/>
                          <a:sym typeface="Calibri"/>
                        </a:rPr>
                        <a:t>Partenaire</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latin typeface="Calibri"/>
                          <a:sym typeface="Calibri"/>
                        </a:rPr>
                        <a:t>Point focal</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rPr>
                        <a:t>Assistance fournie</a:t>
                      </a:r>
                      <a:endParaRPr lang="gsw-FR" sz="1300" u="none" strike="noStrike" cap="none" noProof="0"/>
                    </a:p>
                  </a:txBody>
                  <a:tcPr marL="121933" marR="121933" marT="60967" marB="60967" anchor="ctr"/>
                </a:tc>
                <a:extLst>
                  <a:ext uri="{0D108BD9-81ED-4DB2-BD59-A6C34878D82A}">
                    <a16:rowId xmlns:a16="http://schemas.microsoft.com/office/drawing/2014/main" val="10000"/>
                  </a:ext>
                </a:extLst>
              </a:tr>
              <a:tr h="390133">
                <a:tc gridSpan="4">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latin typeface="Calibri"/>
                          <a:sym typeface="Calibri"/>
                        </a:rPr>
                        <a:t>Soutien « léger » : </a:t>
                      </a:r>
                      <a:r>
                        <a:rPr lang="gsw-FR" sz="1300" b="0" u="none" strike="noStrike" cap="none" noProof="0">
                          <a:solidFill>
                            <a:schemeClr val="dk2"/>
                          </a:solidFill>
                          <a:latin typeface="Calibri"/>
                          <a:sym typeface="Calibri"/>
                        </a:rPr>
                        <a:t>transfert de données, réponse à des questions autonomes par e-mail, etc.</a:t>
                      </a:r>
                      <a:endParaRPr lang="gsw-FR" sz="1300" noProof="0"/>
                    </a:p>
                  </a:txBody>
                  <a:tcPr marL="121933" marR="121933" marT="60967" marB="60967" anchor="ctr">
                    <a:solidFill>
                      <a:srgbClr val="DF930A">
                        <a:alpha val="20000"/>
                      </a:srgbClr>
                    </a:solidFill>
                  </a:tcPr>
                </a:tc>
                <a:tc hMerge="1">
                  <a:txBody>
                    <a:bodyPr/>
                    <a:lstStyle/>
                    <a:p>
                      <a:endParaRPr lang="zh-HK"/>
                    </a:p>
                  </a:txBody>
                  <a:tcPr/>
                </a:tc>
                <a:tc hMerge="1">
                  <a:txBody>
                    <a:bodyPr/>
                    <a:lstStyle/>
                    <a:p>
                      <a:endParaRPr lang="zh-HK"/>
                    </a:p>
                  </a:txBody>
                  <a:tcPr/>
                </a:tc>
                <a:tc hMerge="1">
                  <a:txBody>
                    <a:bodyPr/>
                    <a:lstStyle/>
                    <a:p>
                      <a:endParaRPr lang="zh-HK"/>
                    </a:p>
                  </a:txBody>
                  <a:tcPr/>
                </a:tc>
                <a:extLst>
                  <a:ext uri="{0D108BD9-81ED-4DB2-BD59-A6C34878D82A}">
                    <a16:rowId xmlns:a16="http://schemas.microsoft.com/office/drawing/2014/main" val="10001"/>
                  </a:ext>
                </a:extLst>
              </a:tr>
              <a:tr h="565800">
                <a:tc>
                  <a:txBody>
                    <a:bodyPr/>
                    <a:lstStyle/>
                    <a:p>
                      <a:pPr marL="0" marR="0" lvl="0" indent="0" algn="ctr" rtl="0">
                        <a:lnSpc>
                          <a:spcPct val="100000"/>
                        </a:lnSpc>
                        <a:spcBef>
                          <a:spcPts val="0"/>
                        </a:spcBef>
                        <a:spcAft>
                          <a:spcPts val="0"/>
                        </a:spcAft>
                        <a:buNone/>
                      </a:pPr>
                      <a:r>
                        <a:rPr lang="gsw-FR" sz="1400" noProof="0"/>
                        <a:t>Ouganda/AFRO (Bureau régional de l’Afrique)</a:t>
                      </a:r>
                      <a:endParaRPr lang="gsw-FR" sz="14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400"/>
                        <a:buFont typeface="Arial"/>
                        <a:buNone/>
                      </a:pPr>
                      <a:r>
                        <a:rPr lang="gsw-FR" sz="1300" b="0" i="0" u="none" strike="noStrike" cap="none" noProof="0">
                          <a:solidFill>
                            <a:schemeClr val="dk2"/>
                          </a:solidFill>
                          <a:latin typeface="Calibri"/>
                          <a:sym typeface="Calibri"/>
                        </a:rPr>
                        <a:t>ThinkWell</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rPr>
                        <a:t>Directement avec un consultant local, sans la participation des partenaires ou du gouvernement</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285750" marR="0" lvl="0" indent="-234950" algn="l" rtl="0">
                        <a:lnSpc>
                          <a:spcPct val="100000"/>
                        </a:lnSpc>
                        <a:spcBef>
                          <a:spcPts val="0"/>
                        </a:spcBef>
                        <a:spcAft>
                          <a:spcPts val="0"/>
                        </a:spcAft>
                        <a:buClr>
                          <a:srgbClr val="000000"/>
                        </a:buClr>
                        <a:buSzPts val="1000"/>
                        <a:buFont typeface="Arial"/>
                        <a:buChar char="•"/>
                      </a:pPr>
                      <a:r>
                        <a:rPr lang="gsw-FR" sz="1300" u="none" strike="noStrike" cap="none" noProof="0">
                          <a:solidFill>
                            <a:schemeClr val="dk2"/>
                          </a:solidFill>
                        </a:rPr>
                        <a:t>Transfert de données de la v1.0 vers la v2.0 et examen</a:t>
                      </a:r>
                      <a:endParaRPr lang="gsw-FR" sz="1300" u="none" strike="noStrike" cap="none" noProof="0"/>
                    </a:p>
                  </a:txBody>
                  <a:tcPr marL="121933" marR="121933" marT="60967" marB="60967" anchor="ctr"/>
                </a:tc>
                <a:extLst>
                  <a:ext uri="{0D108BD9-81ED-4DB2-BD59-A6C34878D82A}">
                    <a16:rowId xmlns:a16="http://schemas.microsoft.com/office/drawing/2014/main" val="10002"/>
                  </a:ext>
                </a:extLst>
              </a:tr>
              <a:tr h="565800">
                <a:tc>
                  <a:txBody>
                    <a:bodyPr/>
                    <a:lstStyle/>
                    <a:p>
                      <a:pPr marL="0" marR="0" lvl="0" indent="0" algn="ctr" rtl="0">
                        <a:lnSpc>
                          <a:spcPct val="100000"/>
                        </a:lnSpc>
                        <a:spcBef>
                          <a:spcPts val="0"/>
                        </a:spcBef>
                        <a:spcAft>
                          <a:spcPts val="0"/>
                        </a:spcAft>
                        <a:buNone/>
                      </a:pPr>
                      <a:r>
                        <a:rPr lang="gsw-FR" sz="1400" b="0" noProof="0">
                          <a:solidFill>
                            <a:schemeClr val="dk2"/>
                          </a:solidFill>
                        </a:rPr>
                        <a:t>Éthiopie/AFRO (Bureau régional de l’Afrique</a:t>
                      </a:r>
                      <a:r>
                        <a:rPr lang="gsw-FR" sz="1300" b="0" noProof="0">
                          <a:solidFill>
                            <a:schemeClr val="dk2"/>
                          </a:solidFill>
                        </a:rPr>
                        <a:t>)</a:t>
                      </a: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gsw-FR" sz="1300" noProof="0">
                          <a:solidFill>
                            <a:schemeClr val="dk2"/>
                          </a:solidFill>
                        </a:rPr>
                        <a:t>-</a:t>
                      </a:r>
                      <a:endParaRPr lang="gsw-FR" sz="1300" b="0" i="0" u="none" strike="noStrike" cap="none" noProof="0">
                        <a:solidFill>
                          <a:schemeClr val="dk2"/>
                        </a:solidFill>
                        <a:latin typeface="Calibri"/>
                        <a:ea typeface="Calibri"/>
                        <a:cs typeface="Calibri"/>
                        <a:sym typeface="Calibri"/>
                      </a:endParaRP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gsw-FR" sz="1300" noProof="0">
                          <a:solidFill>
                            <a:schemeClr val="dk2"/>
                          </a:solidFill>
                        </a:rPr>
                        <a:t>-</a:t>
                      </a: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285750" lvl="0" indent="-234950" algn="l" rtl="0">
                        <a:spcBef>
                          <a:spcPts val="0"/>
                        </a:spcBef>
                        <a:spcAft>
                          <a:spcPts val="0"/>
                        </a:spcAft>
                        <a:buClr>
                          <a:schemeClr val="dk1"/>
                        </a:buClr>
                        <a:buSzPts val="1000"/>
                        <a:buChar char="•"/>
                      </a:pPr>
                      <a:r>
                        <a:rPr lang="gsw-FR" sz="1300" noProof="0" dirty="0">
                          <a:solidFill>
                            <a:schemeClr val="dk2"/>
                          </a:solidFill>
                        </a:rPr>
                        <a:t>A utilisé l’outil CVIC et demandé une orientation</a:t>
                      </a:r>
                    </a:p>
                    <a:p>
                      <a:pPr marL="285750" lvl="0" indent="-234950" algn="l" rtl="0">
                        <a:spcBef>
                          <a:spcPts val="0"/>
                        </a:spcBef>
                        <a:spcAft>
                          <a:spcPts val="0"/>
                        </a:spcAft>
                        <a:buClr>
                          <a:schemeClr val="dk1"/>
                        </a:buClr>
                        <a:buSzPts val="1000"/>
                        <a:buChar char="•"/>
                      </a:pPr>
                      <a:r>
                        <a:rPr lang="gsw-FR" sz="1300" noProof="0" dirty="0">
                          <a:solidFill>
                            <a:schemeClr val="dk2"/>
                          </a:solidFill>
                        </a:rPr>
                        <a:t>A été invité à rejoindre la formation mondiale pour commencer</a:t>
                      </a:r>
                      <a:endParaRPr lang="gsw-FR" sz="1300" u="none" strike="noStrike" cap="none" noProof="0" dirty="0">
                        <a:solidFill>
                          <a:schemeClr val="dk2"/>
                        </a:solidFill>
                      </a:endParaRPr>
                    </a:p>
                  </a:txBody>
                  <a:tcPr marL="121933" marR="121933" marT="60967" marB="60967" anchor="ctr">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934733">
                <a:tc>
                  <a:txBody>
                    <a:bodyPr/>
                    <a:lstStyle/>
                    <a:p>
                      <a:pPr marL="0" marR="0" lvl="0" indent="0" algn="ctr" rtl="0">
                        <a:lnSpc>
                          <a:spcPct val="100000"/>
                        </a:lnSpc>
                        <a:spcBef>
                          <a:spcPts val="0"/>
                        </a:spcBef>
                        <a:spcAft>
                          <a:spcPts val="0"/>
                        </a:spcAft>
                        <a:buNone/>
                      </a:pPr>
                      <a:r>
                        <a:rPr lang="gsw-FR" sz="1400" b="0" noProof="0">
                          <a:solidFill>
                            <a:schemeClr val="dk2"/>
                          </a:solidFill>
                        </a:rPr>
                        <a:t>Ghana/AFRO</a:t>
                      </a:r>
                      <a:endParaRPr lang="gsw-FR" sz="1400" b="0" u="none" strike="noStrike" cap="none" noProof="0">
                        <a:solidFill>
                          <a:schemeClr val="dk2"/>
                        </a:solidFill>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gsw-FR" sz="1300" noProof="0" dirty="0">
                          <a:solidFill>
                            <a:schemeClr val="dk2"/>
                          </a:solidFill>
                        </a:rPr>
                        <a:t>HSPH</a:t>
                      </a:r>
                      <a:endParaRPr lang="gsw-FR" sz="1300" u="none" strike="noStrike" cap="none" noProof="0" dirty="0">
                        <a:solidFill>
                          <a:schemeClr val="dk2"/>
                        </a:solidFill>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gsw-FR" sz="1300" noProof="0" dirty="0">
                          <a:solidFill>
                            <a:schemeClr val="dk2"/>
                          </a:solidFill>
                        </a:rPr>
                        <a:t>L’Université du Ghana, le MdS, l’OMD (Organisation mondiale des douanes), l’UNICEF</a:t>
                      </a:r>
                      <a:endParaRPr lang="gsw-FR" sz="1300" u="none" strike="noStrike" cap="none" noProof="0" dirty="0">
                        <a:solidFill>
                          <a:schemeClr val="dk2"/>
                        </a:solidFill>
                        <a:latin typeface="Calibri"/>
                        <a:ea typeface="Calibri"/>
                        <a:cs typeface="Calibri"/>
                        <a:sym typeface="Calibri"/>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171450" lvl="0" indent="-158750" algn="l" rtl="0">
                        <a:spcBef>
                          <a:spcPts val="0"/>
                        </a:spcBef>
                        <a:spcAft>
                          <a:spcPts val="0"/>
                        </a:spcAft>
                        <a:buClr>
                          <a:schemeClr val="dk1"/>
                        </a:buClr>
                        <a:buSzPts val="1000"/>
                        <a:buChar char="•"/>
                      </a:pPr>
                      <a:r>
                        <a:rPr lang="gsw-FR" sz="1300" noProof="0" dirty="0">
                          <a:solidFill>
                            <a:schemeClr val="dk2"/>
                          </a:solidFill>
                        </a:rPr>
                        <a:t>Séance sur la présentation du PNDV et orientation quant</a:t>
                      </a:r>
                      <a:r>
                        <a:rPr lang="gsw-FR" sz="1300" baseline="0" noProof="0" dirty="0">
                          <a:solidFill>
                            <a:schemeClr val="dk2"/>
                          </a:solidFill>
                        </a:rPr>
                        <a:t> à l’outil</a:t>
                      </a:r>
                      <a:r>
                        <a:rPr lang="gsw-FR" sz="1300" noProof="0" dirty="0">
                          <a:solidFill>
                            <a:schemeClr val="dk2"/>
                          </a:solidFill>
                        </a:rPr>
                        <a:t> CVIC</a:t>
                      </a:r>
                    </a:p>
                    <a:p>
                      <a:pPr marL="171450" lvl="0" indent="-158750" algn="l" rtl="0">
                        <a:spcBef>
                          <a:spcPts val="0"/>
                        </a:spcBef>
                        <a:spcAft>
                          <a:spcPts val="0"/>
                        </a:spcAft>
                        <a:buClr>
                          <a:schemeClr val="dk2"/>
                        </a:buClr>
                        <a:buSzPts val="1000"/>
                        <a:buChar char="•"/>
                      </a:pPr>
                      <a:r>
                        <a:rPr lang="gsw-FR" sz="1300" noProof="0" dirty="0">
                          <a:solidFill>
                            <a:schemeClr val="dk2"/>
                          </a:solidFill>
                        </a:rPr>
                        <a:t>Analyse mise à jour dans la v2.0, travail sur les coûts des RHS et les dépenses centrales pour la finalisation.</a:t>
                      </a:r>
                    </a:p>
                    <a:p>
                      <a:pPr marL="171450" lvl="0" indent="-158750" algn="l" rtl="0">
                        <a:spcBef>
                          <a:spcPts val="0"/>
                        </a:spcBef>
                        <a:spcAft>
                          <a:spcPts val="0"/>
                        </a:spcAft>
                        <a:buClr>
                          <a:schemeClr val="dk2"/>
                        </a:buClr>
                        <a:buSzPts val="1000"/>
                        <a:buChar char="•"/>
                      </a:pPr>
                      <a:r>
                        <a:rPr lang="gsw-FR" sz="1300" noProof="0" dirty="0">
                          <a:solidFill>
                            <a:schemeClr val="dk2"/>
                          </a:solidFill>
                        </a:rPr>
                        <a:t>Justice N. mène le remplissage de l’outil. Fournissant un examen et un léger soutien technique concernant le fonctionnement de l'outil, les hypothèses, les calculs.</a:t>
                      </a: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6" name="Google Shape;86;p18"/>
          <p:cNvSpPr txBox="1">
            <a:spLocks noGrp="1"/>
          </p:cNvSpPr>
          <p:nvPr>
            <p:ph type="sldNum" idx="12"/>
          </p:nvPr>
        </p:nvSpPr>
        <p:spPr>
          <a:xfrm>
            <a:off x="11398211" y="6217623"/>
            <a:ext cx="731600" cy="524800"/>
          </a:xfrm>
          <a:prstGeom prst="rect">
            <a:avLst/>
          </a:prstGeom>
          <a:noFill/>
          <a:ln>
            <a:noFill/>
          </a:ln>
        </p:spPr>
        <p:txBody>
          <a:bodyPr spcFirstLastPara="1" vert="horz" wrap="square" lIns="121900" tIns="121900" rIns="121900" bIns="121900" rtlCol="0" anchor="ctr" anchorCtr="0">
            <a:noAutofit/>
          </a:bodyPr>
          <a:lstStyle/>
          <a:p>
            <a:pPr algn="r">
              <a:buClr>
                <a:srgbClr val="000000"/>
              </a:buClr>
              <a:buSzPts val="1200"/>
            </a:pPr>
            <a:r>
              <a:rPr lang="fr-FR" dirty="0"/>
              <a:t>|</a:t>
            </a:r>
            <a:fld id="{00000000-1234-1234-1234-123412341234}" type="slidenum">
              <a:rPr lang="en-US" b="0">
                <a:solidFill>
                  <a:srgbClr val="615B5A"/>
                </a:solidFill>
              </a:rPr>
              <a:pPr algn="r">
                <a:buClr>
                  <a:srgbClr val="000000"/>
                </a:buClr>
                <a:buSzPts val="1200"/>
              </a:pPr>
              <a:t>15</a:t>
            </a:fld>
            <a:endParaRPr lang="fr-FR" b="0" dirty="0">
              <a:solidFill>
                <a:srgbClr val="615B5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idx="4294967295"/>
          </p:nvPr>
        </p:nvSpPr>
        <p:spPr>
          <a:xfrm flipH="1">
            <a:off x="1251284" y="0"/>
            <a:ext cx="9208169" cy="5756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pPr>
            <a:r>
              <a:rPr lang="fr-FR" sz="2000" b="1" dirty="0">
                <a:solidFill>
                  <a:srgbClr val="615B5A"/>
                </a:solidFill>
                <a:latin typeface="Calibri"/>
                <a:sym typeface="Calibri"/>
              </a:rPr>
              <a:t>Aperçu de l'assistance technique (AT) fournie pour l'outil CVIC (suite)</a:t>
            </a:r>
            <a:endParaRPr lang="fr-FR" sz="2000" b="1" dirty="0">
              <a:solidFill>
                <a:srgbClr val="615B5A"/>
              </a:solidFill>
              <a:latin typeface="Calibri"/>
              <a:ea typeface="Calibri"/>
              <a:cs typeface="Calibri"/>
              <a:sym typeface="Calibri"/>
            </a:endParaRPr>
          </a:p>
        </p:txBody>
      </p:sp>
      <p:graphicFrame>
        <p:nvGraphicFramePr>
          <p:cNvPr id="92" name="Google Shape;92;p19"/>
          <p:cNvGraphicFramePr/>
          <p:nvPr>
            <p:extLst>
              <p:ext uri="{D42A27DB-BD31-4B8C-83A1-F6EECF244321}">
                <p14:modId xmlns:p14="http://schemas.microsoft.com/office/powerpoint/2010/main" val="555960927"/>
              </p:ext>
            </p:extLst>
          </p:nvPr>
        </p:nvGraphicFramePr>
        <p:xfrm>
          <a:off x="62190" y="575463"/>
          <a:ext cx="11934766" cy="4307922"/>
        </p:xfrm>
        <a:graphic>
          <a:graphicData uri="http://schemas.openxmlformats.org/drawingml/2006/table">
            <a:tbl>
              <a:tblPr firstRow="1" firstCol="1" bandRow="1">
                <a:noFill/>
              </a:tblPr>
              <a:tblGrid>
                <a:gridCol w="1831265">
                  <a:extLst>
                    <a:ext uri="{9D8B030D-6E8A-4147-A177-3AD203B41FA5}">
                      <a16:colId xmlns:a16="http://schemas.microsoft.com/office/drawing/2014/main" val="20000"/>
                    </a:ext>
                  </a:extLst>
                </a:gridCol>
                <a:gridCol w="1034472">
                  <a:extLst>
                    <a:ext uri="{9D8B030D-6E8A-4147-A177-3AD203B41FA5}">
                      <a16:colId xmlns:a16="http://schemas.microsoft.com/office/drawing/2014/main" val="375976665"/>
                    </a:ext>
                  </a:extLst>
                </a:gridCol>
                <a:gridCol w="3331629">
                  <a:extLst>
                    <a:ext uri="{9D8B030D-6E8A-4147-A177-3AD203B41FA5}">
                      <a16:colId xmlns:a16="http://schemas.microsoft.com/office/drawing/2014/main" val="720696603"/>
                    </a:ext>
                  </a:extLst>
                </a:gridCol>
                <a:gridCol w="5737400">
                  <a:extLst>
                    <a:ext uri="{9D8B030D-6E8A-4147-A177-3AD203B41FA5}">
                      <a16:colId xmlns:a16="http://schemas.microsoft.com/office/drawing/2014/main" val="20003"/>
                    </a:ext>
                  </a:extLst>
                </a:gridCol>
              </a:tblGrid>
              <a:tr h="325133">
                <a:tc>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latin typeface="Calibri"/>
                          <a:sym typeface="Calibri"/>
                        </a:rPr>
                        <a:t>Pays</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latin typeface="Calibri"/>
                          <a:sym typeface="Calibri"/>
                        </a:rPr>
                        <a:t>Partenaire</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latin typeface="Calibri"/>
                          <a:sym typeface="Calibri"/>
                        </a:rPr>
                        <a:t>Point focal</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rPr>
                        <a:t>Assistance fournie</a:t>
                      </a:r>
                      <a:endParaRPr lang="gsw-FR" sz="1300" u="none" strike="noStrike" cap="none" noProof="0"/>
                    </a:p>
                  </a:txBody>
                  <a:tcPr marL="121933" marR="121933" marT="60967" marB="60967" anchor="ctr"/>
                </a:tc>
                <a:extLst>
                  <a:ext uri="{0D108BD9-81ED-4DB2-BD59-A6C34878D82A}">
                    <a16:rowId xmlns:a16="http://schemas.microsoft.com/office/drawing/2014/main" val="10000"/>
                  </a:ext>
                </a:extLst>
              </a:tr>
              <a:tr h="325133">
                <a:tc gridSpan="4">
                  <a:txBody>
                    <a:bodyPr/>
                    <a:lstStyle/>
                    <a:p>
                      <a:pPr marL="0" marR="0" lvl="0" indent="0" algn="ctr" rtl="0">
                        <a:lnSpc>
                          <a:spcPct val="100000"/>
                        </a:lnSpc>
                        <a:spcBef>
                          <a:spcPts val="0"/>
                        </a:spcBef>
                        <a:spcAft>
                          <a:spcPts val="0"/>
                        </a:spcAft>
                        <a:buClr>
                          <a:srgbClr val="000000"/>
                        </a:buClr>
                        <a:buSzPts val="1400"/>
                        <a:buFont typeface="Arial"/>
                        <a:buNone/>
                      </a:pPr>
                      <a:r>
                        <a:rPr lang="gsw-FR" sz="1300" u="none" strike="noStrike" cap="none" noProof="0">
                          <a:solidFill>
                            <a:schemeClr val="dk2"/>
                          </a:solidFill>
                        </a:rPr>
                        <a:t>Soutien d’intensité moyenne : </a:t>
                      </a:r>
                      <a:r>
                        <a:rPr lang="gsw-FR" sz="1300" b="0" u="none" strike="noStrike" cap="none" noProof="0">
                          <a:solidFill>
                            <a:schemeClr val="dk2"/>
                          </a:solidFill>
                        </a:rPr>
                        <a:t>1 à 2 explications ou appels généraux</a:t>
                      </a:r>
                      <a:endParaRPr lang="gsw-FR" sz="1300" b="0" u="none" strike="noStrike" cap="none" noProof="0">
                        <a:solidFill>
                          <a:schemeClr val="dk2"/>
                        </a:solidFill>
                        <a:latin typeface="Calibri"/>
                        <a:ea typeface="Calibri"/>
                        <a:cs typeface="Calibri"/>
                        <a:sym typeface="Calibri"/>
                      </a:endParaRPr>
                    </a:p>
                  </a:txBody>
                  <a:tcPr marL="121933" marR="121933" marT="60967" marB="60967" anchor="ctr">
                    <a:solidFill>
                      <a:srgbClr val="DF930A">
                        <a:alpha val="20000"/>
                      </a:srgbClr>
                    </a:solidFill>
                  </a:tcPr>
                </a:tc>
                <a:tc hMerge="1">
                  <a:txBody>
                    <a:bodyPr/>
                    <a:lstStyle/>
                    <a:p>
                      <a:endParaRPr lang="zh-HK" altLang="en-US"/>
                    </a:p>
                  </a:txBody>
                  <a:tcPr/>
                </a:tc>
                <a:tc hMerge="1">
                  <a:txBody>
                    <a:bodyPr/>
                    <a:lstStyle/>
                    <a:p>
                      <a:endParaRPr lang="zh-HK" altLang="en-US"/>
                    </a:p>
                  </a:txBody>
                  <a:tcPr/>
                </a:tc>
                <a:tc hMerge="1">
                  <a:txBody>
                    <a:bodyPr/>
                    <a:lstStyle/>
                    <a:p>
                      <a:endParaRPr lang="zh-HK"/>
                    </a:p>
                  </a:txBody>
                  <a:tcPr/>
                </a:tc>
                <a:extLst>
                  <a:ext uri="{0D108BD9-81ED-4DB2-BD59-A6C34878D82A}">
                    <a16:rowId xmlns:a16="http://schemas.microsoft.com/office/drawing/2014/main" val="10001"/>
                  </a:ext>
                </a:extLst>
              </a:tr>
              <a:tr h="528333">
                <a:tc>
                  <a:txBody>
                    <a:bodyPr/>
                    <a:lstStyle/>
                    <a:p>
                      <a:pPr marL="0" marR="0" lvl="0" indent="0" algn="ctr" rtl="0">
                        <a:lnSpc>
                          <a:spcPct val="100000"/>
                        </a:lnSpc>
                        <a:spcBef>
                          <a:spcPts val="0"/>
                        </a:spcBef>
                        <a:spcAft>
                          <a:spcPts val="0"/>
                        </a:spcAft>
                        <a:buNone/>
                      </a:pPr>
                      <a:r>
                        <a:rPr lang="gsw-FR" sz="1300" b="0" noProof="0">
                          <a:solidFill>
                            <a:schemeClr val="dk2"/>
                          </a:solidFill>
                        </a:rPr>
                        <a:t>Rwanda/AFRO</a:t>
                      </a:r>
                      <a:endParaRPr lang="gsw-FR" sz="1300" b="0" u="none" strike="noStrike" cap="none" noProof="0">
                        <a:solidFill>
                          <a:schemeClr val="dk2"/>
                        </a:solidFill>
                      </a:endParaRPr>
                    </a:p>
                  </a:txBody>
                  <a:tcPr marL="121933" marR="121933" marT="60967" marB="60967" anchor="ctr"/>
                </a:tc>
                <a:tc>
                  <a:txBody>
                    <a:bodyPr/>
                    <a:lstStyle/>
                    <a:p>
                      <a:pPr marL="0" marR="0" lvl="0" indent="0" algn="ctr" rtl="0">
                        <a:lnSpc>
                          <a:spcPct val="100000"/>
                        </a:lnSpc>
                        <a:spcBef>
                          <a:spcPts val="0"/>
                        </a:spcBef>
                        <a:spcAft>
                          <a:spcPts val="0"/>
                        </a:spcAft>
                        <a:buNone/>
                      </a:pPr>
                      <a:r>
                        <a:rPr lang="gsw-FR" sz="1300" noProof="0">
                          <a:solidFill>
                            <a:schemeClr val="dk2"/>
                          </a:solidFill>
                        </a:rPr>
                        <a:t>Développeur d'outils</a:t>
                      </a:r>
                      <a:endParaRPr lang="gsw-FR" sz="1300" b="0" i="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None/>
                      </a:pPr>
                      <a:r>
                        <a:rPr lang="gsw-FR" sz="1300" noProof="0" dirty="0">
                          <a:solidFill>
                            <a:schemeClr val="dk2"/>
                          </a:solidFill>
                        </a:rPr>
                        <a:t>L’OMD, le PEV (Programme élargi de vaccination ou Programme d’immunisation élargi-PIE)</a:t>
                      </a:r>
                      <a:endParaRPr lang="gsw-FR" sz="1300" b="0" i="0" u="none" strike="noStrike" cap="none" noProof="0" dirty="0">
                        <a:solidFill>
                          <a:schemeClr val="dk2"/>
                        </a:solidFill>
                        <a:latin typeface="Calibri"/>
                        <a:ea typeface="Calibri"/>
                        <a:cs typeface="Calibri"/>
                        <a:sym typeface="Calibri"/>
                      </a:endParaRPr>
                    </a:p>
                  </a:txBody>
                  <a:tcPr marL="121933" marR="121933" marT="60967" marB="60967" anchor="ctr"/>
                </a:tc>
                <a:tc>
                  <a:txBody>
                    <a:bodyPr/>
                    <a:lstStyle/>
                    <a:p>
                      <a:pPr marL="285750" lvl="0" indent="-234950" algn="l" rtl="0">
                        <a:spcBef>
                          <a:spcPts val="0"/>
                        </a:spcBef>
                        <a:spcAft>
                          <a:spcPts val="0"/>
                        </a:spcAft>
                        <a:buClr>
                          <a:schemeClr val="dk2"/>
                        </a:buClr>
                        <a:buSzPts val="1000"/>
                        <a:buChar char="•"/>
                      </a:pPr>
                      <a:r>
                        <a:rPr lang="gsw-FR" sz="1300" noProof="0">
                          <a:solidFill>
                            <a:schemeClr val="dk2"/>
                          </a:solidFill>
                        </a:rPr>
                        <a:t>Un appel demandant une procédure guidée pour examiner l'outil CVIC rempli </a:t>
                      </a:r>
                    </a:p>
                    <a:p>
                      <a:pPr marL="285750" lvl="0" indent="-234950" algn="l" rtl="0">
                        <a:spcBef>
                          <a:spcPts val="0"/>
                        </a:spcBef>
                        <a:spcAft>
                          <a:spcPts val="0"/>
                        </a:spcAft>
                        <a:buClr>
                          <a:schemeClr val="dk2"/>
                        </a:buClr>
                        <a:buSzPts val="1000"/>
                        <a:buChar char="•"/>
                      </a:pPr>
                      <a:r>
                        <a:rPr lang="gsw-FR" sz="1300" noProof="0">
                          <a:solidFill>
                            <a:schemeClr val="dk2"/>
                          </a:solidFill>
                        </a:rPr>
                        <a:t>L’outil CVIC utilisé par la suite dans la soumission du PNDV</a:t>
                      </a:r>
                    </a:p>
                  </a:txBody>
                  <a:tcPr marL="121933" marR="121933" marT="60967" marB="60967" anchor="ctr"/>
                </a:tc>
                <a:extLst>
                  <a:ext uri="{0D108BD9-81ED-4DB2-BD59-A6C34878D82A}">
                    <a16:rowId xmlns:a16="http://schemas.microsoft.com/office/drawing/2014/main" val="10002"/>
                  </a:ext>
                </a:extLst>
              </a:tr>
              <a:tr h="678000">
                <a:tc>
                  <a:txBody>
                    <a:bodyPr/>
                    <a:lstStyle/>
                    <a:p>
                      <a:pPr marL="0" marR="0" lvl="0" indent="0" algn="ctr" rtl="0">
                        <a:lnSpc>
                          <a:spcPct val="100000"/>
                        </a:lnSpc>
                        <a:spcBef>
                          <a:spcPts val="0"/>
                        </a:spcBef>
                        <a:spcAft>
                          <a:spcPts val="0"/>
                        </a:spcAft>
                        <a:buNone/>
                      </a:pPr>
                      <a:r>
                        <a:rPr lang="gsw-FR" sz="1300" baseline="0" noProof="0"/>
                        <a:t>Zambie/AFRO</a:t>
                      </a:r>
                      <a:endParaRPr lang="gsw-FR" sz="1300" b="0" baseline="0" noProof="0">
                        <a:solidFill>
                          <a:schemeClr val="dk2"/>
                        </a:solidFill>
                      </a:endParaRP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gsw-FR" sz="1300" b="0" i="0" u="none" strike="noStrike" cap="none" noProof="0">
                          <a:solidFill>
                            <a:schemeClr val="dk2"/>
                          </a:solidFill>
                          <a:latin typeface="Calibri"/>
                          <a:sym typeface="Calibri"/>
                        </a:rPr>
                        <a:t>ThinkWell</a:t>
                      </a:r>
                      <a:endParaRPr lang="gsw-FR" sz="1300" noProof="0"/>
                    </a:p>
                  </a:txBody>
                  <a:tcPr marL="121933" marR="121933" marT="60967" marB="60967" anchor="ctr">
                    <a:lnB w="12700" cap="flat" cmpd="sng" algn="ctr">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gsw-FR" sz="1200" u="none" strike="noStrike" cap="none" noProof="0">
                          <a:solidFill>
                            <a:schemeClr val="dk2"/>
                          </a:solidFill>
                        </a:rPr>
                        <a:t>Directement avec le responsable logistique, sans la participation d’un responsable des coûts / financement ni d’aucun partenaire</a:t>
                      </a:r>
                      <a:endParaRPr lang="gsw-FR" sz="1300" noProof="0"/>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285750" marR="0" lvl="0" indent="-273050" algn="l" rtl="0">
                        <a:lnSpc>
                          <a:spcPct val="100000"/>
                        </a:lnSpc>
                        <a:spcBef>
                          <a:spcPts val="0"/>
                        </a:spcBef>
                        <a:spcAft>
                          <a:spcPts val="0"/>
                        </a:spcAft>
                        <a:buClr>
                          <a:srgbClr val="000000"/>
                        </a:buClr>
                        <a:buSzPts val="1000"/>
                        <a:buFont typeface="Arial"/>
                        <a:buChar char="•"/>
                      </a:pPr>
                      <a:r>
                        <a:rPr lang="gsw-FR" sz="1300" u="none" strike="noStrike" cap="none" noProof="0">
                          <a:solidFill>
                            <a:schemeClr val="dk2"/>
                          </a:solidFill>
                        </a:rPr>
                        <a:t>Transfert de données de la v1.0 vers la v2.0 et examen</a:t>
                      </a:r>
                      <a:endParaRPr lang="gsw-FR" sz="1300" noProof="0"/>
                    </a:p>
                    <a:p>
                      <a:pPr marL="285750" marR="0" lvl="0" indent="-273050" algn="l" rtl="0">
                        <a:lnSpc>
                          <a:spcPct val="100000"/>
                        </a:lnSpc>
                        <a:spcBef>
                          <a:spcPts val="0"/>
                        </a:spcBef>
                        <a:spcAft>
                          <a:spcPts val="0"/>
                        </a:spcAft>
                        <a:buClr>
                          <a:srgbClr val="000000"/>
                        </a:buClr>
                        <a:buSzPts val="1000"/>
                        <a:buFont typeface="Arial"/>
                        <a:buChar char="•"/>
                      </a:pPr>
                      <a:r>
                        <a:rPr lang="gsw-FR" sz="1300" u="none" strike="noStrike" cap="none" noProof="0">
                          <a:solidFill>
                            <a:schemeClr val="dk2"/>
                          </a:solidFill>
                        </a:rPr>
                        <a:t>Appels d'introduction / visite virtuelle (guide d’utilisation) pour remplir les onglets</a:t>
                      </a:r>
                      <a:endParaRPr lang="gsw-FR" sz="1300" u="none" strike="noStrike" cap="none" noProof="0"/>
                    </a:p>
                  </a:txBody>
                  <a:tcPr marL="121933" marR="121933" marT="60967" marB="60967" anchor="ctr"/>
                </a:tc>
                <a:extLst>
                  <a:ext uri="{0D108BD9-81ED-4DB2-BD59-A6C34878D82A}">
                    <a16:rowId xmlns:a16="http://schemas.microsoft.com/office/drawing/2014/main" val="10003"/>
                  </a:ext>
                </a:extLst>
              </a:tr>
              <a:tr h="731533">
                <a:tc>
                  <a:txBody>
                    <a:bodyPr/>
                    <a:lstStyle/>
                    <a:p>
                      <a:pPr marL="0" lvl="0" indent="0" algn="ctr" rtl="0">
                        <a:spcBef>
                          <a:spcPts val="0"/>
                        </a:spcBef>
                        <a:spcAft>
                          <a:spcPts val="0"/>
                        </a:spcAft>
                        <a:buNone/>
                      </a:pPr>
                      <a:r>
                        <a:rPr lang="gsw-FR" sz="1300" b="0" noProof="0">
                          <a:solidFill>
                            <a:schemeClr val="dk2"/>
                          </a:solidFill>
                        </a:rPr>
                        <a:t>Soudan/EMRO  (Bureau régional de la Méditerranée orientale)</a:t>
                      </a: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gsw-FR" sz="1300" noProof="0">
                          <a:solidFill>
                            <a:schemeClr val="dk2"/>
                          </a:solidFill>
                        </a:rPr>
                        <a:t>HSPH/BM (Banque mondiale)</a:t>
                      </a:r>
                    </a:p>
                  </a:txBody>
                  <a:tcPr marL="121933" marR="121933" marT="60967" marB="60967" anchor="ct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gsw-FR" sz="1300" noProof="0">
                          <a:solidFill>
                            <a:schemeClr val="dk2"/>
                          </a:solidFill>
                        </a:rPr>
                        <a:t>consultant local</a:t>
                      </a: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285750" lvl="0" indent="-292100" algn="l" rtl="0">
                        <a:spcBef>
                          <a:spcPts val="0"/>
                        </a:spcBef>
                        <a:spcAft>
                          <a:spcPts val="0"/>
                        </a:spcAft>
                        <a:buClr>
                          <a:schemeClr val="dk1"/>
                        </a:buClr>
                        <a:buSzPts val="1000"/>
                        <a:buChar char="•"/>
                      </a:pPr>
                      <a:r>
                        <a:rPr lang="gsw-FR" sz="1300" noProof="0">
                          <a:solidFill>
                            <a:schemeClr val="dk2"/>
                          </a:solidFill>
                        </a:rPr>
                        <a:t>Transfert de données de la v1.0 vers la v2.0 et examen</a:t>
                      </a:r>
                    </a:p>
                    <a:p>
                      <a:pPr marL="285750" lvl="0" indent="-292100" algn="l" rtl="0">
                        <a:spcBef>
                          <a:spcPts val="0"/>
                        </a:spcBef>
                        <a:spcAft>
                          <a:spcPts val="0"/>
                        </a:spcAft>
                        <a:buClr>
                          <a:schemeClr val="dk2"/>
                        </a:buClr>
                        <a:buSzPts val="1000"/>
                        <a:buChar char="•"/>
                      </a:pPr>
                      <a:r>
                        <a:rPr lang="gsw-FR" sz="1300" noProof="0">
                          <a:solidFill>
                            <a:schemeClr val="dk2"/>
                          </a:solidFill>
                        </a:rPr>
                        <a:t>Collaboration avec un consultant local de la Banque mondiale, effort moyen, ~ 1 à 2 réunions / semaine pour remplir l'outil ensemble</a:t>
                      </a:r>
                    </a:p>
                  </a:txBody>
                  <a:tcPr marL="121933" marR="121933" marT="60967" marB="60967" anchor="ctr"/>
                </a:tc>
                <a:extLst>
                  <a:ext uri="{0D108BD9-81ED-4DB2-BD59-A6C34878D82A}">
                    <a16:rowId xmlns:a16="http://schemas.microsoft.com/office/drawing/2014/main" val="10004"/>
                  </a:ext>
                </a:extLst>
              </a:tr>
              <a:tr h="325133">
                <a:tc>
                  <a:txBody>
                    <a:bodyPr/>
                    <a:lstStyle/>
                    <a:p>
                      <a:pPr marL="0" lvl="0" indent="0" algn="ctr" rtl="0">
                        <a:spcBef>
                          <a:spcPts val="0"/>
                        </a:spcBef>
                        <a:spcAft>
                          <a:spcPts val="0"/>
                        </a:spcAft>
                        <a:buClr>
                          <a:schemeClr val="dk1"/>
                        </a:buClr>
                        <a:buSzPts val="1100"/>
                        <a:buFont typeface="Arial"/>
                        <a:buNone/>
                      </a:pPr>
                      <a:r>
                        <a:rPr lang="gsw-FR" sz="1300" b="0" noProof="0">
                          <a:solidFill>
                            <a:schemeClr val="dk2"/>
                          </a:solidFill>
                        </a:rPr>
                        <a:t>Cameroun/AFRO</a:t>
                      </a:r>
                      <a:endParaRPr lang="gsw-FR" sz="1300" b="0" u="none" strike="noStrike" cap="none" noProof="0">
                        <a:solidFill>
                          <a:schemeClr val="dk2"/>
                        </a:solidFill>
                      </a:endParaRP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gsw-FR" sz="1300" noProof="0">
                          <a:solidFill>
                            <a:schemeClr val="dk2"/>
                          </a:solidFill>
                        </a:rPr>
                        <a:t>CHAI (Initiative Clinton pour l'accès à la santé)</a:t>
                      </a:r>
                    </a:p>
                  </a:txBody>
                  <a:tcPr marL="121933" marR="121933" marT="60967" marB="60967" anchor="ct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gsw-FR" sz="1300" noProof="0" dirty="0">
                          <a:solidFill>
                            <a:schemeClr val="dk2"/>
                          </a:solidFill>
                        </a:rPr>
                        <a:t>Directement avec le MdS</a:t>
                      </a: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285750" lvl="0" indent="-234950" algn="l" rtl="0">
                        <a:spcBef>
                          <a:spcPts val="0"/>
                        </a:spcBef>
                        <a:spcAft>
                          <a:spcPts val="0"/>
                        </a:spcAft>
                        <a:buClr>
                          <a:schemeClr val="dk2"/>
                        </a:buClr>
                        <a:buSzPts val="1000"/>
                        <a:buChar char="•"/>
                      </a:pPr>
                      <a:r>
                        <a:rPr lang="gsw-FR" sz="1300" noProof="0" dirty="0">
                          <a:solidFill>
                            <a:schemeClr val="dk2"/>
                          </a:solidFill>
                        </a:rPr>
                        <a:t>Soutien</a:t>
                      </a:r>
                      <a:r>
                        <a:rPr lang="gsw-FR" sz="1300" baseline="0" noProof="0" dirty="0">
                          <a:solidFill>
                            <a:schemeClr val="dk2"/>
                          </a:solidFill>
                        </a:rPr>
                        <a:t> à </a:t>
                      </a:r>
                      <a:r>
                        <a:rPr lang="gsw-FR" sz="1300" noProof="0" dirty="0">
                          <a:solidFill>
                            <a:schemeClr val="dk2"/>
                          </a:solidFill>
                        </a:rPr>
                        <a:t> l'utilisation de</a:t>
                      </a:r>
                      <a:r>
                        <a:rPr lang="gsw-FR" sz="1300" baseline="0" noProof="0" dirty="0">
                          <a:solidFill>
                            <a:schemeClr val="dk2"/>
                          </a:solidFill>
                        </a:rPr>
                        <a:t> l’outil</a:t>
                      </a:r>
                      <a:r>
                        <a:rPr lang="gsw-FR" sz="1300" noProof="0" dirty="0">
                          <a:solidFill>
                            <a:schemeClr val="dk2"/>
                          </a:solidFill>
                        </a:rPr>
                        <a:t> CVIC</a:t>
                      </a:r>
                      <a:endParaRPr lang="gsw-FR" sz="1300" u="none" strike="noStrike" cap="none" noProof="0" dirty="0">
                        <a:solidFill>
                          <a:schemeClr val="dk2"/>
                        </a:solidFill>
                      </a:endParaRPr>
                    </a:p>
                  </a:txBody>
                  <a:tcPr marL="121933" marR="121933" marT="60967" marB="60967" anchor="ctr"/>
                </a:tc>
                <a:extLst>
                  <a:ext uri="{0D108BD9-81ED-4DB2-BD59-A6C34878D82A}">
                    <a16:rowId xmlns:a16="http://schemas.microsoft.com/office/drawing/2014/main" val="10005"/>
                  </a:ext>
                </a:extLst>
              </a:tr>
            </a:tbl>
          </a:graphicData>
        </a:graphic>
      </p:graphicFrame>
      <p:sp>
        <p:nvSpPr>
          <p:cNvPr id="93" name="Google Shape;93;p19"/>
          <p:cNvSpPr txBox="1">
            <a:spLocks noGrp="1"/>
          </p:cNvSpPr>
          <p:nvPr>
            <p:ph type="sldNum" idx="12"/>
          </p:nvPr>
        </p:nvSpPr>
        <p:spPr>
          <a:xfrm>
            <a:off x="11398211" y="6217623"/>
            <a:ext cx="731600" cy="524800"/>
          </a:xfrm>
          <a:prstGeom prst="rect">
            <a:avLst/>
          </a:prstGeom>
          <a:noFill/>
          <a:ln>
            <a:noFill/>
          </a:ln>
        </p:spPr>
        <p:txBody>
          <a:bodyPr spcFirstLastPara="1" vert="horz" wrap="square" lIns="121900" tIns="121900" rIns="121900" bIns="121900" rtlCol="0" anchor="ctr" anchorCtr="0">
            <a:noAutofit/>
          </a:bodyPr>
          <a:lstStyle/>
          <a:p>
            <a:pPr algn="r">
              <a:buClr>
                <a:srgbClr val="000000"/>
              </a:buClr>
              <a:buSzPts val="1200"/>
            </a:pPr>
            <a:r>
              <a:rPr lang="fr-FR" dirty="0"/>
              <a:t>|</a:t>
            </a:r>
            <a:fld id="{00000000-1234-1234-1234-123412341234}" type="slidenum">
              <a:rPr lang="en-US" b="0">
                <a:solidFill>
                  <a:srgbClr val="615B5A"/>
                </a:solidFill>
              </a:rPr>
              <a:pPr algn="r">
                <a:buClr>
                  <a:srgbClr val="000000"/>
                </a:buClr>
                <a:buSzPts val="1200"/>
              </a:pPr>
              <a:t>16</a:t>
            </a:fld>
            <a:endParaRPr lang="fr-FR" b="0" dirty="0">
              <a:solidFill>
                <a:srgbClr val="615B5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sldNum" idx="12"/>
          </p:nvPr>
        </p:nvSpPr>
        <p:spPr>
          <a:xfrm>
            <a:off x="11398211" y="6217623"/>
            <a:ext cx="731600" cy="524800"/>
          </a:xfrm>
          <a:prstGeom prst="rect">
            <a:avLst/>
          </a:prstGeom>
        </p:spPr>
        <p:txBody>
          <a:bodyPr spcFirstLastPara="1" vert="horz" wrap="square" lIns="121900" tIns="121900" rIns="121900" bIns="121900" rtlCol="0" anchor="ctr" anchorCtr="0">
            <a:noAutofit/>
          </a:bodyPr>
          <a:lstStyle/>
          <a:p>
            <a:pPr algn="r">
              <a:buClr>
                <a:srgbClr val="000000"/>
              </a:buClr>
              <a:buSzPts val="1200"/>
            </a:pPr>
            <a:r>
              <a:rPr lang="fr-FR" dirty="0"/>
              <a:t>|</a:t>
            </a:r>
            <a:fld id="{00000000-1234-1234-1234-123412341234}" type="slidenum">
              <a:rPr lang="en-US" b="0">
                <a:solidFill>
                  <a:srgbClr val="615B5A"/>
                </a:solidFill>
              </a:rPr>
              <a:pPr algn="r">
                <a:buClr>
                  <a:srgbClr val="000000"/>
                </a:buClr>
                <a:buSzPts val="1200"/>
              </a:pPr>
              <a:t>17</a:t>
            </a:fld>
            <a:endParaRPr lang="fr-FR" b="0" dirty="0">
              <a:solidFill>
                <a:srgbClr val="615B5A"/>
              </a:solidFill>
            </a:endParaRPr>
          </a:p>
        </p:txBody>
      </p:sp>
      <p:graphicFrame>
        <p:nvGraphicFramePr>
          <p:cNvPr id="99" name="Google Shape;99;p20"/>
          <p:cNvGraphicFramePr/>
          <p:nvPr>
            <p:extLst>
              <p:ext uri="{D42A27DB-BD31-4B8C-83A1-F6EECF244321}">
                <p14:modId xmlns:p14="http://schemas.microsoft.com/office/powerpoint/2010/main" val="2760179361"/>
              </p:ext>
            </p:extLst>
          </p:nvPr>
        </p:nvGraphicFramePr>
        <p:xfrm>
          <a:off x="62190" y="575463"/>
          <a:ext cx="11934767" cy="3775493"/>
        </p:xfrm>
        <a:graphic>
          <a:graphicData uri="http://schemas.openxmlformats.org/drawingml/2006/table">
            <a:tbl>
              <a:tblPr firstRow="1" firstCol="1" bandRow="1">
                <a:noFill/>
              </a:tblPr>
              <a:tblGrid>
                <a:gridCol w="1596300">
                  <a:extLst>
                    <a:ext uri="{9D8B030D-6E8A-4147-A177-3AD203B41FA5}">
                      <a16:colId xmlns:a16="http://schemas.microsoft.com/office/drawing/2014/main" val="20000"/>
                    </a:ext>
                  </a:extLst>
                </a:gridCol>
                <a:gridCol w="1551800">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5737400">
                  <a:extLst>
                    <a:ext uri="{9D8B030D-6E8A-4147-A177-3AD203B41FA5}">
                      <a16:colId xmlns:a16="http://schemas.microsoft.com/office/drawing/2014/main" val="20003"/>
                    </a:ext>
                  </a:extLst>
                </a:gridCol>
              </a:tblGrid>
              <a:tr h="432300">
                <a:tc>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latin typeface="Calibri"/>
                          <a:sym typeface="Calibri"/>
                        </a:rPr>
                        <a:t>Pays</a:t>
                      </a:r>
                      <a:endParaRPr lang="gsw-FR" sz="1300" u="none" strike="noStrike" cap="none" noProof="0">
                        <a:solidFill>
                          <a:schemeClr val="dk2"/>
                        </a:solidFill>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latin typeface="Calibri"/>
                          <a:sym typeface="Calibri"/>
                        </a:rPr>
                        <a:t>Partenaire</a:t>
                      </a:r>
                      <a:endParaRPr lang="gsw-FR" sz="1300" noProof="0"/>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latin typeface="Calibri"/>
                          <a:sym typeface="Calibri"/>
                        </a:rPr>
                        <a:t>Point focal</a:t>
                      </a:r>
                      <a:endParaRPr lang="gsw-FR" sz="1300" noProof="0"/>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rPr>
                        <a:t>Assistance fournie</a:t>
                      </a:r>
                      <a:endParaRPr lang="gsw-FR" sz="1300" u="none" strike="noStrike" cap="none" noProof="0"/>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32300">
                <a:tc gridSpan="4">
                  <a:txBody>
                    <a:bodyPr/>
                    <a:lstStyle/>
                    <a:p>
                      <a:pPr marL="0" marR="0" lvl="0" indent="0" algn="ctr" rtl="0">
                        <a:lnSpc>
                          <a:spcPct val="100000"/>
                        </a:lnSpc>
                        <a:spcBef>
                          <a:spcPts val="0"/>
                        </a:spcBef>
                        <a:spcAft>
                          <a:spcPts val="0"/>
                        </a:spcAft>
                        <a:buClr>
                          <a:srgbClr val="000000"/>
                        </a:buClr>
                        <a:buSzPts val="1400"/>
                        <a:buFont typeface="Arial"/>
                        <a:buNone/>
                      </a:pPr>
                      <a:r>
                        <a:rPr lang="gsw-FR" sz="1300" u="none" strike="noStrike" cap="none" noProof="0">
                          <a:solidFill>
                            <a:schemeClr val="dk2"/>
                          </a:solidFill>
                        </a:rPr>
                        <a:t>- </a:t>
                      </a:r>
                      <a:r>
                        <a:rPr lang="gsw-FR" sz="1300" b="0" u="none" strike="noStrike" cap="none" noProof="0">
                          <a:solidFill>
                            <a:schemeClr val="dk2"/>
                          </a:solidFill>
                        </a:rPr>
                        <a:t>Un soutien important : de nombreux appels et discussions</a:t>
                      </a:r>
                      <a:endParaRPr lang="gsw-FR" sz="1300" b="0" u="none" strike="noStrike" cap="none" noProof="0">
                        <a:solidFill>
                          <a:schemeClr val="dk2"/>
                        </a:solidFill>
                        <a:latin typeface="Calibri"/>
                        <a:ea typeface="Calibri"/>
                        <a:cs typeface="Calibri"/>
                        <a:sym typeface="Calibri"/>
                      </a:endParaRPr>
                    </a:p>
                  </a:txBody>
                  <a:tcPr marL="121933" marR="121933" marT="60967" marB="60967" anchor="ctr">
                    <a:lnT w="25400" cap="flat" cmpd="sng">
                      <a:solidFill>
                        <a:schemeClr val="accent1"/>
                      </a:solidFill>
                      <a:prstDash val="solid"/>
                      <a:round/>
                      <a:headEnd type="none" w="sm" len="sm"/>
                      <a:tailEnd type="none" w="sm" len="sm"/>
                    </a:lnT>
                    <a:solidFill>
                      <a:srgbClr val="DF930A">
                        <a:alpha val="20000"/>
                      </a:srgbClr>
                    </a:solidFill>
                  </a:tcPr>
                </a:tc>
                <a:tc hMerge="1">
                  <a:txBody>
                    <a:bodyPr/>
                    <a:lstStyle/>
                    <a:p>
                      <a:endParaRPr lang="zh-HK"/>
                    </a:p>
                  </a:txBody>
                  <a:tcPr/>
                </a:tc>
                <a:tc hMerge="1">
                  <a:txBody>
                    <a:bodyPr/>
                    <a:lstStyle/>
                    <a:p>
                      <a:endParaRPr lang="zh-HK"/>
                    </a:p>
                  </a:txBody>
                  <a:tcPr/>
                </a:tc>
                <a:tc hMerge="1">
                  <a:txBody>
                    <a:bodyPr/>
                    <a:lstStyle/>
                    <a:p>
                      <a:endParaRPr lang="zh-HK"/>
                    </a:p>
                  </a:txBody>
                  <a:tcPr/>
                </a:tc>
                <a:extLst>
                  <a:ext uri="{0D108BD9-81ED-4DB2-BD59-A6C34878D82A}">
                    <a16:rowId xmlns:a16="http://schemas.microsoft.com/office/drawing/2014/main" val="10001"/>
                  </a:ext>
                </a:extLst>
              </a:tr>
              <a:tr h="731533">
                <a:tc>
                  <a:txBody>
                    <a:bodyPr/>
                    <a:lstStyle/>
                    <a:p>
                      <a:pPr marL="0" marR="0" lvl="0" indent="0" algn="ctr" rtl="0">
                        <a:lnSpc>
                          <a:spcPct val="100000"/>
                        </a:lnSpc>
                        <a:spcBef>
                          <a:spcPts val="0"/>
                        </a:spcBef>
                        <a:spcAft>
                          <a:spcPts val="0"/>
                        </a:spcAft>
                        <a:buNone/>
                      </a:pPr>
                      <a:r>
                        <a:rPr lang="gsw-FR" sz="1300" b="0" u="none" strike="noStrike" cap="none" noProof="0">
                          <a:solidFill>
                            <a:schemeClr val="dk2"/>
                          </a:solidFill>
                        </a:rPr>
                        <a:t>Eswatini</a:t>
                      </a:r>
                      <a:r>
                        <a:rPr lang="gsw-FR" sz="1300" b="0" noProof="0">
                          <a:solidFill>
                            <a:schemeClr val="dk2"/>
                          </a:solidFill>
                        </a:rPr>
                        <a:t>/AFRO</a:t>
                      </a:r>
                      <a:endParaRPr lang="gsw-FR" sz="1300" b="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None/>
                      </a:pPr>
                      <a:r>
                        <a:rPr lang="gsw-FR" sz="1300" u="none" strike="noStrike" cap="none" noProof="0">
                          <a:solidFill>
                            <a:schemeClr val="dk2"/>
                          </a:solidFill>
                        </a:rPr>
                        <a:t>ThinkWell</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None/>
                      </a:pPr>
                      <a:r>
                        <a:rPr lang="gsw-FR" sz="1300" b="0" u="none" strike="noStrike" cap="none" noProof="0">
                          <a:solidFill>
                            <a:schemeClr val="dk2"/>
                          </a:solidFill>
                          <a:latin typeface="Calibri"/>
                          <a:sym typeface="Calibri"/>
                        </a:rPr>
                        <a:t>Groupe composé de l'OMS, de la CHAI, de l'UNICEF et d'autres</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171450" marR="0" lvl="0" indent="-158750" algn="l" rtl="0">
                        <a:lnSpc>
                          <a:spcPct val="100000"/>
                        </a:lnSpc>
                        <a:spcBef>
                          <a:spcPts val="0"/>
                        </a:spcBef>
                        <a:spcAft>
                          <a:spcPts val="0"/>
                        </a:spcAft>
                        <a:buClr>
                          <a:srgbClr val="000000"/>
                        </a:buClr>
                        <a:buSzPts val="1000"/>
                        <a:buFont typeface="Arial"/>
                        <a:buChar char="•"/>
                      </a:pPr>
                      <a:r>
                        <a:rPr lang="gsw-FR" sz="1300" u="none" strike="noStrike" cap="none" noProof="0">
                          <a:solidFill>
                            <a:schemeClr val="dk2"/>
                          </a:solidFill>
                        </a:rPr>
                        <a:t>Transfert de données de la v1.0 vers la v2.0 et examen</a:t>
                      </a:r>
                      <a:endParaRPr lang="gsw-FR" sz="1300" u="none" strike="noStrike" cap="none" noProof="0">
                        <a:solidFill>
                          <a:schemeClr val="dk2"/>
                        </a:solidFill>
                        <a:latin typeface="Calibri"/>
                        <a:ea typeface="Calibri"/>
                        <a:cs typeface="Calibri"/>
                        <a:sym typeface="Calibri"/>
                      </a:endParaRPr>
                    </a:p>
                    <a:p>
                      <a:pPr marL="171450" marR="0" lvl="0" indent="-158750" algn="l" rtl="0">
                        <a:lnSpc>
                          <a:spcPct val="100000"/>
                        </a:lnSpc>
                        <a:spcBef>
                          <a:spcPts val="0"/>
                        </a:spcBef>
                        <a:spcAft>
                          <a:spcPts val="0"/>
                        </a:spcAft>
                        <a:buClr>
                          <a:srgbClr val="000000"/>
                        </a:buClr>
                        <a:buSzPts val="1000"/>
                        <a:buFont typeface="Arial"/>
                        <a:buChar char="•"/>
                      </a:pPr>
                      <a:r>
                        <a:rPr lang="gsw-FR" sz="1300" u="none" strike="noStrike" cap="none" noProof="0">
                          <a:solidFill>
                            <a:schemeClr val="dk2"/>
                          </a:solidFill>
                        </a:rPr>
                        <a:t>Assistance requise pour mieux comprendre comment les calculs ont été effectués et résoudre les requêtes concernant les extrants</a:t>
                      </a:r>
                      <a:endParaRPr lang="gsw-FR" sz="1300" noProof="0"/>
                    </a:p>
                  </a:txBody>
                  <a:tcPr marL="121933" marR="121933" marT="60967" marB="60967" anchor="ctr"/>
                </a:tc>
                <a:extLst>
                  <a:ext uri="{0D108BD9-81ED-4DB2-BD59-A6C34878D82A}">
                    <a16:rowId xmlns:a16="http://schemas.microsoft.com/office/drawing/2014/main" val="10004"/>
                  </a:ext>
                </a:extLst>
              </a:tr>
              <a:tr h="731533">
                <a:tc>
                  <a:txBody>
                    <a:bodyPr/>
                    <a:lstStyle/>
                    <a:p>
                      <a:pPr marL="0" marR="0" lvl="0" indent="0" algn="ctr" rtl="0">
                        <a:lnSpc>
                          <a:spcPct val="100000"/>
                        </a:lnSpc>
                        <a:spcBef>
                          <a:spcPts val="0"/>
                        </a:spcBef>
                        <a:spcAft>
                          <a:spcPts val="0"/>
                        </a:spcAft>
                        <a:buNone/>
                      </a:pPr>
                      <a:r>
                        <a:rPr lang="gsw-FR" sz="1300" b="0" u="none" strike="noStrike" cap="none" noProof="0">
                          <a:solidFill>
                            <a:schemeClr val="dk2"/>
                          </a:solidFill>
                          <a:latin typeface="Calibri"/>
                          <a:sym typeface="Calibri"/>
                        </a:rPr>
                        <a:t>Mozambique</a:t>
                      </a:r>
                      <a:r>
                        <a:rPr lang="gsw-FR" sz="1300" b="0" noProof="0">
                          <a:solidFill>
                            <a:schemeClr val="dk2"/>
                          </a:solidFill>
                        </a:rPr>
                        <a:t>/AFRO</a:t>
                      </a:r>
                      <a:endParaRPr lang="gsw-FR" sz="1300" noProof="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400"/>
                        <a:buFont typeface="Arial"/>
                        <a:buNone/>
                      </a:pPr>
                      <a:r>
                        <a:rPr lang="gsw-FR" sz="1300" u="none" strike="noStrike" cap="none" noProof="0">
                          <a:solidFill>
                            <a:schemeClr val="dk2"/>
                          </a:solidFill>
                        </a:rPr>
                        <a:t>ThinkWell</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rPr>
                        <a:t>Directement avec un consultant local</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171450" marR="0" lvl="0" indent="-158750" algn="l" rtl="0">
                        <a:lnSpc>
                          <a:spcPct val="100000"/>
                        </a:lnSpc>
                        <a:spcBef>
                          <a:spcPts val="0"/>
                        </a:spcBef>
                        <a:spcAft>
                          <a:spcPts val="0"/>
                        </a:spcAft>
                        <a:buClr>
                          <a:srgbClr val="000000"/>
                        </a:buClr>
                        <a:buSzPts val="1000"/>
                        <a:buFont typeface="Arial"/>
                        <a:buChar char="•"/>
                      </a:pPr>
                      <a:r>
                        <a:rPr lang="gsw-FR" sz="1300" u="none" strike="noStrike" cap="none" noProof="0">
                          <a:solidFill>
                            <a:schemeClr val="dk2"/>
                          </a:solidFill>
                        </a:rPr>
                        <a:t>Transfert de données de la v1.0 vers la v2.0 et examen</a:t>
                      </a:r>
                      <a:endParaRPr lang="gsw-FR" sz="1300" u="none" strike="noStrike" cap="none" noProof="0">
                        <a:solidFill>
                          <a:schemeClr val="dk2"/>
                        </a:solidFill>
                        <a:latin typeface="Calibri"/>
                        <a:ea typeface="Calibri"/>
                        <a:cs typeface="Calibri"/>
                        <a:sym typeface="Calibri"/>
                      </a:endParaRPr>
                    </a:p>
                    <a:p>
                      <a:pPr marL="171450" marR="0" lvl="0" indent="-158750" algn="l" rtl="0">
                        <a:lnSpc>
                          <a:spcPct val="100000"/>
                        </a:lnSpc>
                        <a:spcBef>
                          <a:spcPts val="0"/>
                        </a:spcBef>
                        <a:spcAft>
                          <a:spcPts val="0"/>
                        </a:spcAft>
                        <a:buClr>
                          <a:srgbClr val="000000"/>
                        </a:buClr>
                        <a:buSzPts val="1000"/>
                        <a:buFont typeface="Arial"/>
                        <a:buChar char="•"/>
                      </a:pPr>
                      <a:r>
                        <a:rPr lang="gsw-FR" sz="1300" u="none" strike="noStrike" cap="none" noProof="0">
                          <a:solidFill>
                            <a:schemeClr val="dk2"/>
                          </a:solidFill>
                          <a:latin typeface="Calibri"/>
                          <a:sym typeface="Calibri"/>
                        </a:rPr>
                        <a:t>Trouver une solution de contournement dans la mesure où l’outil initial ne convenait pas pour la stratégie (campagne courte)</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extLst>
                  <a:ext uri="{0D108BD9-81ED-4DB2-BD59-A6C34878D82A}">
                    <a16:rowId xmlns:a16="http://schemas.microsoft.com/office/drawing/2014/main" val="10005"/>
                  </a:ext>
                </a:extLst>
              </a:tr>
              <a:tr h="731533">
                <a:tc>
                  <a:txBody>
                    <a:bodyPr/>
                    <a:lstStyle/>
                    <a:p>
                      <a:pPr marL="0" marR="0" lvl="0" indent="0" algn="ctr" rtl="0">
                        <a:lnSpc>
                          <a:spcPct val="100000"/>
                        </a:lnSpc>
                        <a:spcBef>
                          <a:spcPts val="0"/>
                        </a:spcBef>
                        <a:spcAft>
                          <a:spcPts val="0"/>
                        </a:spcAft>
                        <a:buNone/>
                      </a:pPr>
                      <a:r>
                        <a:rPr lang="gsw-FR" sz="1300" b="0" u="none" strike="noStrike" cap="none" noProof="0">
                          <a:solidFill>
                            <a:schemeClr val="dk2"/>
                          </a:solidFill>
                        </a:rPr>
                        <a:t>So</a:t>
                      </a:r>
                      <a:r>
                        <a:rPr lang="gsw-FR" sz="1300" b="0" noProof="0">
                          <a:solidFill>
                            <a:schemeClr val="dk2"/>
                          </a:solidFill>
                        </a:rPr>
                        <a:t>udan du Sud/AFRO</a:t>
                      </a:r>
                      <a:endParaRPr lang="gsw-FR" sz="1300" b="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400"/>
                        <a:buFont typeface="Arial"/>
                        <a:buNone/>
                      </a:pPr>
                      <a:r>
                        <a:rPr lang="gsw-FR" sz="1300" u="none" strike="noStrike" cap="none" noProof="0">
                          <a:solidFill>
                            <a:schemeClr val="dk2"/>
                          </a:solidFill>
                        </a:rPr>
                        <a:t>ThinkWell</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gsw-FR" sz="1300" u="none" strike="noStrike" cap="none" noProof="0">
                          <a:solidFill>
                            <a:schemeClr val="dk2"/>
                          </a:solidFill>
                          <a:latin typeface="Calibri"/>
                          <a:sym typeface="Calibri"/>
                        </a:rPr>
                        <a:t>Groupe composé de l'OMS, de l'UNICEF et d'autres partenaires</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171450" lvl="0" indent="-158750" algn="l" rtl="0">
                        <a:spcBef>
                          <a:spcPts val="0"/>
                        </a:spcBef>
                        <a:spcAft>
                          <a:spcPts val="0"/>
                        </a:spcAft>
                        <a:buClr>
                          <a:schemeClr val="dk1"/>
                        </a:buClr>
                        <a:buSzPts val="1000"/>
                        <a:buChar char="•"/>
                      </a:pPr>
                      <a:r>
                        <a:rPr lang="gsw-FR" sz="1300" noProof="0">
                          <a:solidFill>
                            <a:schemeClr val="dk2"/>
                          </a:solidFill>
                        </a:rPr>
                        <a:t>Transfert de données de la v1.0 vers la v2.0 et examen</a:t>
                      </a:r>
                    </a:p>
                    <a:p>
                      <a:pPr marL="171450" lvl="0" indent="-158750" algn="l" rtl="0">
                        <a:spcBef>
                          <a:spcPts val="0"/>
                        </a:spcBef>
                        <a:spcAft>
                          <a:spcPts val="0"/>
                        </a:spcAft>
                        <a:buClr>
                          <a:schemeClr val="dk2"/>
                        </a:buClr>
                        <a:buSzPts val="1000"/>
                        <a:buChar char="•"/>
                      </a:pPr>
                      <a:r>
                        <a:rPr lang="gsw-FR" sz="1300" noProof="0">
                          <a:solidFill>
                            <a:schemeClr val="dk2"/>
                          </a:solidFill>
                        </a:rPr>
                        <a:t>Dépannage prolongé en raison de problèmes de version d'Excel, plusieurs versions du prototype v2.0 testées avec l'équipe</a:t>
                      </a:r>
                      <a:endParaRPr lang="gsw-FR" sz="1300" noProof="0"/>
                    </a:p>
                  </a:txBody>
                  <a:tcPr marL="121933" marR="121933" marT="60967" marB="60967" anchor="ctr"/>
                </a:tc>
                <a:extLst>
                  <a:ext uri="{0D108BD9-81ED-4DB2-BD59-A6C34878D82A}">
                    <a16:rowId xmlns:a16="http://schemas.microsoft.com/office/drawing/2014/main" val="10006"/>
                  </a:ext>
                </a:extLst>
              </a:tr>
              <a:tr h="528333">
                <a:tc>
                  <a:txBody>
                    <a:bodyPr/>
                    <a:lstStyle/>
                    <a:p>
                      <a:pPr marL="0" marR="0" lvl="0" indent="0" algn="ctr" rtl="0">
                        <a:lnSpc>
                          <a:spcPct val="100000"/>
                        </a:lnSpc>
                        <a:spcBef>
                          <a:spcPts val="0"/>
                        </a:spcBef>
                        <a:spcAft>
                          <a:spcPts val="0"/>
                        </a:spcAft>
                        <a:buNone/>
                      </a:pPr>
                      <a:r>
                        <a:rPr lang="gsw-FR" sz="1300" b="0" noProof="0">
                          <a:solidFill>
                            <a:schemeClr val="dk2"/>
                          </a:solidFill>
                        </a:rPr>
                        <a:t>Togo/AFRO</a:t>
                      </a:r>
                      <a:endParaRPr lang="gsw-FR" sz="1300" b="0" u="none" strike="noStrike" cap="none" noProof="0">
                        <a:solidFill>
                          <a:schemeClr val="dk2"/>
                        </a:solidFill>
                      </a:endParaRPr>
                    </a:p>
                  </a:txBody>
                  <a:tcPr marL="121933" marR="121933" marT="60967" marB="60967" anchor="ctr"/>
                </a:tc>
                <a:tc>
                  <a:txBody>
                    <a:bodyPr/>
                    <a:lstStyle/>
                    <a:p>
                      <a:pPr marL="0" marR="0" lvl="0" indent="0" algn="ctr" rtl="0">
                        <a:lnSpc>
                          <a:spcPct val="100000"/>
                        </a:lnSpc>
                        <a:spcBef>
                          <a:spcPts val="0"/>
                        </a:spcBef>
                        <a:spcAft>
                          <a:spcPts val="0"/>
                        </a:spcAft>
                        <a:buNone/>
                      </a:pPr>
                      <a:r>
                        <a:rPr lang="gsw-FR" sz="1300" noProof="0">
                          <a:solidFill>
                            <a:schemeClr val="dk2"/>
                          </a:solidFill>
                        </a:rPr>
                        <a:t>HSPH</a:t>
                      </a:r>
                      <a:endParaRPr lang="gsw-FR" sz="1300" u="none" strike="noStrike" cap="none" noProof="0">
                        <a:solidFill>
                          <a:schemeClr val="dk2"/>
                        </a:solidFill>
                      </a:endParaRPr>
                    </a:p>
                  </a:txBody>
                  <a:tcPr marL="121933" marR="121933" marT="60967" marB="60967" anchor="ctr"/>
                </a:tc>
                <a:tc>
                  <a:txBody>
                    <a:bodyPr/>
                    <a:lstStyle/>
                    <a:p>
                      <a:pPr marL="0" marR="0" lvl="0" indent="0" algn="ctr" rtl="0">
                        <a:lnSpc>
                          <a:spcPct val="100000"/>
                        </a:lnSpc>
                        <a:spcBef>
                          <a:spcPts val="0"/>
                        </a:spcBef>
                        <a:spcAft>
                          <a:spcPts val="0"/>
                        </a:spcAft>
                        <a:buNone/>
                      </a:pPr>
                      <a:r>
                        <a:rPr lang="gsw-FR" sz="1300" noProof="0">
                          <a:solidFill>
                            <a:schemeClr val="dk2"/>
                          </a:solidFill>
                        </a:rPr>
                        <a:t>L’OMD et le PEV</a:t>
                      </a:r>
                      <a:endParaRPr lang="gsw-FR" sz="1300" u="none" strike="noStrike" cap="none" noProof="0">
                        <a:solidFill>
                          <a:schemeClr val="dk2"/>
                        </a:solidFill>
                        <a:latin typeface="Calibri"/>
                        <a:ea typeface="Calibri"/>
                        <a:cs typeface="Calibri"/>
                        <a:sym typeface="Calibri"/>
                      </a:endParaRPr>
                    </a:p>
                  </a:txBody>
                  <a:tcPr marL="121933" marR="121933" marT="60967" marB="60967" anchor="ctr"/>
                </a:tc>
                <a:tc>
                  <a:txBody>
                    <a:bodyPr/>
                    <a:lstStyle/>
                    <a:p>
                      <a:pPr marL="171450" lvl="0" indent="-158750" algn="l" rtl="0">
                        <a:spcBef>
                          <a:spcPts val="0"/>
                        </a:spcBef>
                        <a:spcAft>
                          <a:spcPts val="0"/>
                        </a:spcAft>
                        <a:buClr>
                          <a:schemeClr val="dk1"/>
                        </a:buClr>
                        <a:buSzPts val="1000"/>
                        <a:buChar char="•"/>
                      </a:pPr>
                      <a:r>
                        <a:rPr lang="gsw-FR" sz="1300" noProof="0">
                          <a:solidFill>
                            <a:schemeClr val="dk2"/>
                          </a:solidFill>
                        </a:rPr>
                        <a:t>Transfert de données de la v1.0 vers la v2.0 et examen</a:t>
                      </a:r>
                    </a:p>
                    <a:p>
                      <a:pPr marL="171450" lvl="0" indent="-158750" algn="l" rtl="0">
                        <a:spcBef>
                          <a:spcPts val="0"/>
                        </a:spcBef>
                        <a:spcAft>
                          <a:spcPts val="0"/>
                        </a:spcAft>
                        <a:buClr>
                          <a:schemeClr val="dk2"/>
                        </a:buClr>
                        <a:buSzPts val="1000"/>
                        <a:buChar char="•"/>
                      </a:pPr>
                      <a:r>
                        <a:rPr lang="gsw-FR" sz="1300" noProof="0">
                          <a:solidFill>
                            <a:schemeClr val="dk2"/>
                          </a:solidFill>
                        </a:rPr>
                        <a:t>Appels d'introduction / visite virtuelle (guide d’utilisation) pour remplir les onglets</a:t>
                      </a:r>
                    </a:p>
                  </a:txBody>
                  <a:tcPr marL="121933" marR="121933" marT="60967" marB="60967" anchor="ctr"/>
                </a:tc>
                <a:extLst>
                  <a:ext uri="{0D108BD9-81ED-4DB2-BD59-A6C34878D82A}">
                    <a16:rowId xmlns:a16="http://schemas.microsoft.com/office/drawing/2014/main" val="10007"/>
                  </a:ext>
                </a:extLst>
              </a:tr>
            </a:tbl>
          </a:graphicData>
        </a:graphic>
      </p:graphicFrame>
      <p:sp>
        <p:nvSpPr>
          <p:cNvPr id="100" name="Google Shape;100;p20"/>
          <p:cNvSpPr txBox="1">
            <a:spLocks noGrp="1"/>
          </p:cNvSpPr>
          <p:nvPr>
            <p:ph type="ctrTitle" idx="4294967295"/>
          </p:nvPr>
        </p:nvSpPr>
        <p:spPr>
          <a:xfrm flipH="1">
            <a:off x="1491915" y="0"/>
            <a:ext cx="8983579" cy="575600"/>
          </a:xfrm>
          <a:prstGeom prst="rect">
            <a:avLst/>
          </a:prstGeom>
          <a:noFill/>
          <a:ln>
            <a:noFill/>
          </a:ln>
        </p:spPr>
        <p:txBody>
          <a:bodyPr spcFirstLastPara="1" vert="horz" wrap="square" lIns="121900" tIns="60933" rIns="121900" bIns="60933" rtlCol="0" anchor="ctr" anchorCtr="0">
            <a:normAutofit/>
          </a:bodyPr>
          <a:lstStyle/>
          <a:p>
            <a:pPr algn="ctr">
              <a:lnSpc>
                <a:spcPct val="100000"/>
              </a:lnSpc>
              <a:spcBef>
                <a:spcPts val="0"/>
              </a:spcBef>
            </a:pPr>
            <a:r>
              <a:rPr lang="fr-FR" sz="2000" b="1" dirty="0">
                <a:solidFill>
                  <a:srgbClr val="615B5A"/>
                </a:solidFill>
                <a:latin typeface="Calibri"/>
                <a:sym typeface="Calibri"/>
              </a:rPr>
              <a:t>Aperçu de l'assistance technique (AT) fournie pour l'outil CVIC (suite)</a:t>
            </a:r>
            <a:endParaRPr lang="fr-F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ctrTitle"/>
          </p:nvPr>
        </p:nvSpPr>
        <p:spPr>
          <a:xfrm>
            <a:off x="483709" y="226847"/>
            <a:ext cx="10794000" cy="770400"/>
          </a:xfrm>
          <a:prstGeom prst="rect">
            <a:avLst/>
          </a:prstGeom>
          <a:noFill/>
          <a:ln>
            <a:noFill/>
          </a:ln>
        </p:spPr>
        <p:txBody>
          <a:bodyPr spcFirstLastPara="1" vert="horz" wrap="square" lIns="121900" tIns="121900" rIns="121900" bIns="121900" rtlCol="0" anchor="b" anchorCtr="0">
            <a:noAutofit/>
          </a:bodyPr>
          <a:lstStyle/>
          <a:p>
            <a:pPr algn="ctr"/>
            <a:r>
              <a:rPr lang="fr-FR" sz="3200" dirty="0"/>
              <a:t>Remarques finales</a:t>
            </a:r>
          </a:p>
        </p:txBody>
      </p:sp>
      <p:sp>
        <p:nvSpPr>
          <p:cNvPr id="120" name="Google Shape;120;p23"/>
          <p:cNvSpPr txBox="1">
            <a:spLocks noGrp="1"/>
          </p:cNvSpPr>
          <p:nvPr>
            <p:ph type="subTitle" idx="4294967295"/>
          </p:nvPr>
        </p:nvSpPr>
        <p:spPr>
          <a:xfrm>
            <a:off x="248900" y="1013847"/>
            <a:ext cx="11149311" cy="5728576"/>
          </a:xfrm>
          <a:prstGeom prst="rect">
            <a:avLst/>
          </a:prstGeom>
          <a:noFill/>
          <a:ln>
            <a:noFill/>
          </a:ln>
        </p:spPr>
        <p:txBody>
          <a:bodyPr spcFirstLastPara="1" vert="horz" wrap="square" lIns="121900" tIns="121900" rIns="121900" bIns="121900" rtlCol="0" anchor="t" anchorCtr="0">
            <a:noAutofit/>
          </a:bodyPr>
          <a:lstStyle/>
          <a:p>
            <a:pPr marL="609585" indent="-419090">
              <a:lnSpc>
                <a:spcPct val="100000"/>
              </a:lnSpc>
              <a:spcBef>
                <a:spcPts val="800"/>
              </a:spcBef>
              <a:buSzPts val="1350"/>
              <a:buFont typeface="Calibri"/>
              <a:buChar char="•"/>
            </a:pPr>
            <a:r>
              <a:rPr lang="fr-FR" sz="2000" dirty="0">
                <a:latin typeface="Calibri"/>
                <a:sym typeface="Calibri"/>
              </a:rPr>
              <a:t>L'outil CVIC est </a:t>
            </a:r>
            <a:r>
              <a:rPr lang="fr-FR" sz="2000" b="1" dirty="0">
                <a:latin typeface="Calibri"/>
                <a:sym typeface="Calibri"/>
              </a:rPr>
              <a:t>un exercice global de planification stratégique et d'établissement des coûts visant à optimiser et à garantir la faisabilité des plans de déploiement de vaccins</a:t>
            </a:r>
            <a:r>
              <a:rPr lang="fr-FR" sz="2000" dirty="0">
                <a:latin typeface="Calibri"/>
                <a:sym typeface="Calibri"/>
              </a:rPr>
              <a:t>, une alternative aux approches existantes de calcul des coûts / budgétisation de haut niveau ou à grande échelle</a:t>
            </a:r>
            <a:endParaRPr lang="fr-FR" sz="2000" dirty="0">
              <a:latin typeface="Calibri"/>
              <a:ea typeface="Calibri"/>
              <a:cs typeface="Calibri"/>
              <a:sym typeface="Calibri"/>
            </a:endParaRPr>
          </a:p>
          <a:p>
            <a:pPr marL="609585" indent="-419090">
              <a:lnSpc>
                <a:spcPct val="100000"/>
              </a:lnSpc>
              <a:spcBef>
                <a:spcPts val="800"/>
              </a:spcBef>
              <a:buSzPts val="1350"/>
              <a:buFont typeface="Calibri"/>
              <a:buChar char="•"/>
            </a:pPr>
            <a:endParaRPr lang="fr-FR" sz="2000" dirty="0">
              <a:latin typeface="Calibri"/>
              <a:ea typeface="Calibri"/>
              <a:cs typeface="Calibri"/>
              <a:sym typeface="Calibri"/>
            </a:endParaRPr>
          </a:p>
          <a:p>
            <a:pPr marL="609585" indent="-419090">
              <a:lnSpc>
                <a:spcPct val="100000"/>
              </a:lnSpc>
              <a:spcBef>
                <a:spcPts val="800"/>
              </a:spcBef>
              <a:buSzPts val="1350"/>
              <a:buFont typeface="Calibri"/>
              <a:buChar char="•"/>
            </a:pPr>
            <a:r>
              <a:rPr lang="fr-FR" sz="2000" dirty="0">
                <a:latin typeface="Calibri"/>
                <a:sym typeface="Calibri"/>
              </a:rPr>
              <a:t>Le soutien aux exercices de calcul des coûts </a:t>
            </a:r>
            <a:r>
              <a:rPr lang="fr-FR" sz="2000" b="1" dirty="0">
                <a:latin typeface="Calibri"/>
                <a:sym typeface="Calibri"/>
              </a:rPr>
              <a:t>dépasse le soutien à l'utilisation de l'outil CVIC</a:t>
            </a:r>
            <a:r>
              <a:rPr lang="fr-FR" sz="2000" dirty="0">
                <a:latin typeface="Calibri"/>
                <a:sym typeface="Calibri"/>
              </a:rPr>
              <a:t> – pour englober notamment le financement de la vaccination, la planification des ressources humaines, les stratégies d'administration de la vaccination, etc.</a:t>
            </a:r>
            <a:endParaRPr lang="fr-FR" sz="2000" dirty="0">
              <a:latin typeface="Calibri"/>
              <a:ea typeface="Calibri"/>
              <a:cs typeface="Calibri"/>
              <a:sym typeface="Calibri"/>
            </a:endParaRPr>
          </a:p>
          <a:p>
            <a:pPr marL="609585" indent="-419090">
              <a:lnSpc>
                <a:spcPct val="100000"/>
              </a:lnSpc>
              <a:spcBef>
                <a:spcPts val="800"/>
              </a:spcBef>
              <a:buSzPts val="1350"/>
              <a:buFont typeface="Calibri"/>
              <a:buChar char="•"/>
            </a:pPr>
            <a:endParaRPr lang="fr-FR" sz="2000" dirty="0">
              <a:latin typeface="Calibri"/>
              <a:ea typeface="Calibri"/>
              <a:cs typeface="Calibri"/>
              <a:sym typeface="Calibri"/>
            </a:endParaRPr>
          </a:p>
          <a:p>
            <a:pPr marL="609585" indent="-419090">
              <a:lnSpc>
                <a:spcPct val="100000"/>
              </a:lnSpc>
              <a:spcBef>
                <a:spcPts val="800"/>
              </a:spcBef>
              <a:buSzPts val="1350"/>
              <a:buFont typeface="Calibri"/>
              <a:buChar char="•"/>
            </a:pPr>
            <a:r>
              <a:rPr lang="fr-FR" sz="2000" dirty="0">
                <a:latin typeface="Calibri"/>
                <a:sym typeface="Calibri"/>
              </a:rPr>
              <a:t>Il faut veiller à ce qu'une planification stratégique et un </a:t>
            </a:r>
            <a:r>
              <a:rPr lang="fr-FR" sz="2000" b="1" dirty="0">
                <a:latin typeface="Calibri"/>
                <a:sym typeface="Calibri"/>
              </a:rPr>
              <a:t>calcul des coûts crédibles </a:t>
            </a:r>
            <a:r>
              <a:rPr lang="fr-FR" sz="2000" dirty="0">
                <a:latin typeface="Calibri"/>
                <a:sym typeface="Calibri"/>
              </a:rPr>
              <a:t>soient une </a:t>
            </a:r>
            <a:r>
              <a:rPr lang="fr-FR" sz="2000" b="1" dirty="0">
                <a:latin typeface="Calibri"/>
                <a:sym typeface="Calibri"/>
              </a:rPr>
              <a:t>condition préalable </a:t>
            </a:r>
            <a:r>
              <a:rPr lang="fr-FR" sz="2000" dirty="0">
                <a:latin typeface="Calibri"/>
                <a:sym typeface="Calibri"/>
              </a:rPr>
              <a:t>à la réception d'importantes expéditions ultérieures de doses pour l'intensification des vaccinations - afin de garantir la disponibilité de ressources adéquates pour la prestation de services sans affecter les services de santé essentiels</a:t>
            </a:r>
            <a:endParaRPr lang="fr-FR" sz="2000" dirty="0">
              <a:latin typeface="Calibri"/>
              <a:ea typeface="Calibri"/>
              <a:cs typeface="Calibri"/>
              <a:sym typeface="Calibri"/>
            </a:endParaRPr>
          </a:p>
          <a:p>
            <a:pPr marL="121917" indent="0">
              <a:lnSpc>
                <a:spcPct val="100000"/>
              </a:lnSpc>
              <a:spcBef>
                <a:spcPts val="800"/>
              </a:spcBef>
              <a:buClr>
                <a:srgbClr val="615B5A"/>
              </a:buClr>
              <a:buSzPts val="1500"/>
              <a:buNone/>
            </a:pPr>
            <a:endParaRPr lang="fr-FR" sz="1600" dirty="0">
              <a:solidFill>
                <a:srgbClr val="615B5A"/>
              </a:solidFill>
              <a:latin typeface="Calibri"/>
              <a:ea typeface="Calibri"/>
              <a:cs typeface="Calibri"/>
              <a:sym typeface="Calibri"/>
            </a:endParaRPr>
          </a:p>
          <a:p>
            <a:pPr marL="0" indent="0" algn="ctr">
              <a:lnSpc>
                <a:spcPct val="100000"/>
              </a:lnSpc>
              <a:spcBef>
                <a:spcPts val="800"/>
              </a:spcBef>
              <a:spcAft>
                <a:spcPts val="2133"/>
              </a:spcAft>
              <a:buClr>
                <a:srgbClr val="615B5A"/>
              </a:buClr>
              <a:buSzPts val="1500"/>
              <a:buNone/>
            </a:pPr>
            <a:endParaRPr lang="fr-FR" sz="1600" dirty="0">
              <a:solidFill>
                <a:srgbClr val="615B5A"/>
              </a:solidFill>
              <a:latin typeface="Calibri"/>
              <a:ea typeface="Calibri"/>
              <a:cs typeface="Calibri"/>
              <a:sym typeface="Calibri"/>
            </a:endParaRPr>
          </a:p>
        </p:txBody>
      </p:sp>
      <p:sp>
        <p:nvSpPr>
          <p:cNvPr id="121" name="Google Shape;121;p23"/>
          <p:cNvSpPr txBox="1">
            <a:spLocks noGrp="1"/>
          </p:cNvSpPr>
          <p:nvPr>
            <p:ph type="sldNum" idx="12"/>
          </p:nvPr>
        </p:nvSpPr>
        <p:spPr>
          <a:xfrm>
            <a:off x="11398211" y="6217623"/>
            <a:ext cx="731600" cy="524800"/>
          </a:xfrm>
          <a:prstGeom prst="rect">
            <a:avLst/>
          </a:prstGeom>
          <a:noFill/>
          <a:ln>
            <a:noFill/>
          </a:ln>
        </p:spPr>
        <p:txBody>
          <a:bodyPr spcFirstLastPara="1" vert="horz" wrap="square" lIns="121900" tIns="121900" rIns="121900" bIns="121900" rtlCol="0" anchor="ctr" anchorCtr="0">
            <a:noAutofit/>
          </a:bodyPr>
          <a:lstStyle/>
          <a:p>
            <a:pPr>
              <a:buClr>
                <a:srgbClr val="000000"/>
              </a:buClr>
            </a:pPr>
            <a:r>
              <a:rPr lang="fr-FR" dirty="0"/>
              <a:t>|</a:t>
            </a:r>
            <a:fld id="{00000000-1234-1234-1234-123412341234}" type="slidenum">
              <a:rPr lang="en-US" b="0">
                <a:solidFill>
                  <a:srgbClr val="615B5A"/>
                </a:solidFill>
              </a:rPr>
              <a:pPr>
                <a:buClr>
                  <a:srgbClr val="000000"/>
                </a:buClr>
              </a:pPr>
              <a:t>18</a:t>
            </a:fld>
            <a:endParaRPr lang="fr-FR" b="0" dirty="0">
              <a:solidFill>
                <a:srgbClr val="615B5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DEA3-66E8-4F16-A5FD-AC0258676F50}"/>
              </a:ext>
            </a:extLst>
          </p:cNvPr>
          <p:cNvSpPr>
            <a:spLocks noGrp="1"/>
          </p:cNvSpPr>
          <p:nvPr>
            <p:ph type="title"/>
          </p:nvPr>
        </p:nvSpPr>
        <p:spPr>
          <a:xfrm>
            <a:off x="838200" y="365126"/>
            <a:ext cx="10515600" cy="980184"/>
          </a:xfrm>
        </p:spPr>
        <p:txBody>
          <a:bodyPr/>
          <a:lstStyle/>
          <a:p>
            <a:r>
              <a:rPr lang="gsw-FR" altLang="zh-HK" b="1">
                <a:solidFill>
                  <a:srgbClr val="008DC9"/>
                </a:solidFill>
              </a:rPr>
              <a:t>Soutien technique disponible</a:t>
            </a:r>
          </a:p>
        </p:txBody>
      </p:sp>
      <p:sp>
        <p:nvSpPr>
          <p:cNvPr id="3" name="Content Placeholder 2">
            <a:extLst>
              <a:ext uri="{FF2B5EF4-FFF2-40B4-BE49-F238E27FC236}">
                <a16:creationId xmlns:a16="http://schemas.microsoft.com/office/drawing/2014/main" id="{27194352-FB06-44C6-B4AC-0E48922469A0}"/>
              </a:ext>
            </a:extLst>
          </p:cNvPr>
          <p:cNvSpPr>
            <a:spLocks noGrp="1"/>
          </p:cNvSpPr>
          <p:nvPr>
            <p:ph idx="1"/>
          </p:nvPr>
        </p:nvSpPr>
        <p:spPr>
          <a:xfrm>
            <a:off x="91884" y="1453749"/>
            <a:ext cx="6004116" cy="5404251"/>
          </a:xfrm>
        </p:spPr>
        <p:txBody>
          <a:bodyPr>
            <a:noAutofit/>
          </a:bodyPr>
          <a:lstStyle/>
          <a:p>
            <a:pPr marL="0" indent="0">
              <a:buNone/>
            </a:pPr>
            <a:r>
              <a:rPr lang="gsw-FR" altLang="zh-HK" sz="2000" b="1"/>
              <a:t>Siège </a:t>
            </a:r>
            <a:r>
              <a:rPr lang="gsw-FR" altLang="zh-HK" sz="2000"/>
              <a:t>: </a:t>
            </a:r>
            <a:r>
              <a:rPr lang="gsw-FR" altLang="zh-HK" sz="2000">
                <a:hlinkClick r:id="rId2"/>
              </a:rPr>
              <a:t>CVICosting@who.int</a:t>
            </a:r>
            <a:endParaRPr lang="gsw-FR" altLang="zh-HK" sz="2000"/>
          </a:p>
          <a:p>
            <a:pPr marL="0" indent="0">
              <a:buNone/>
            </a:pPr>
            <a:endParaRPr lang="gsw-FR" altLang="zh-HK" sz="2000"/>
          </a:p>
          <a:p>
            <a:pPr marL="0" indent="0">
              <a:buNone/>
            </a:pPr>
            <a:r>
              <a:rPr lang="gsw-FR" altLang="zh-HK" sz="2000" b="1"/>
              <a:t>Bureau régional de l’Afrique</a:t>
            </a:r>
          </a:p>
          <a:p>
            <a:r>
              <a:rPr lang="gsw-FR" altLang="zh-HK" sz="2000"/>
              <a:t>D</a:t>
            </a:r>
            <a:r>
              <a:rPr lang="gsw-FR" altLang="zh-HK" sz="2000" baseline="30000"/>
              <a:t>r</a:t>
            </a:r>
            <a:r>
              <a:rPr lang="gsw-FR" altLang="zh-HK" sz="2000"/>
              <a:t>. PETU, Amos (</a:t>
            </a:r>
            <a:r>
              <a:rPr lang="gsw-FR" altLang="zh-HK" sz="2000" u="sng">
                <a:hlinkClick r:id="rId3"/>
              </a:rPr>
              <a:t>petua@who.int</a:t>
            </a:r>
            <a:r>
              <a:rPr lang="gsw-FR" altLang="zh-HK" sz="2000"/>
              <a:t>)</a:t>
            </a:r>
          </a:p>
          <a:p>
            <a:r>
              <a:rPr lang="gsw-FR" altLang="zh-HK" sz="2000"/>
              <a:t>M. SATOULOU-MALEYO, Alexis (</a:t>
            </a:r>
            <a:r>
              <a:rPr lang="gsw-FR" altLang="zh-HK" sz="2000" u="sng">
                <a:hlinkClick r:id="rId4"/>
              </a:rPr>
              <a:t>satouloua@who.int</a:t>
            </a:r>
            <a:r>
              <a:rPr lang="gsw-FR" altLang="zh-HK" sz="2000"/>
              <a:t>)</a:t>
            </a:r>
          </a:p>
          <a:p>
            <a:pPr marL="0" indent="0">
              <a:buNone/>
            </a:pPr>
            <a:endParaRPr lang="gsw-FR" altLang="zh-HK" sz="2000" b="1"/>
          </a:p>
          <a:p>
            <a:pPr marL="0" indent="0">
              <a:buNone/>
            </a:pPr>
            <a:r>
              <a:rPr lang="gsw-FR" altLang="zh-HK" sz="2000" b="1"/>
              <a:t>Bureau régional de la Méditerranée orientale</a:t>
            </a:r>
          </a:p>
          <a:p>
            <a:r>
              <a:rPr lang="gsw-FR" altLang="zh-HK" sz="2000"/>
              <a:t>D</a:t>
            </a:r>
            <a:r>
              <a:rPr lang="gsw-FR" altLang="zh-HK" sz="2000" baseline="30000"/>
              <a:t>r</a:t>
            </a:r>
            <a:r>
              <a:rPr lang="gsw-FR" altLang="zh-HK" sz="2000"/>
              <a:t>. ELFAKKI, Eltayeb (</a:t>
            </a:r>
            <a:r>
              <a:rPr lang="gsw-FR" altLang="zh-HK" sz="2000" u="sng">
                <a:hlinkClick r:id="rId5"/>
              </a:rPr>
              <a:t>eltayebel@who.int</a:t>
            </a:r>
            <a:r>
              <a:rPr lang="gsw-FR" altLang="zh-HK" sz="2000"/>
              <a:t>)</a:t>
            </a:r>
          </a:p>
          <a:p>
            <a:r>
              <a:rPr lang="gsw-FR" altLang="zh-HK" sz="2000"/>
              <a:t>D</a:t>
            </a:r>
            <a:r>
              <a:rPr lang="gsw-FR" altLang="zh-HK" sz="2000" baseline="30000"/>
              <a:t>r</a:t>
            </a:r>
            <a:r>
              <a:rPr lang="gsw-FR" altLang="zh-HK" sz="2000"/>
              <a:t>. HASAN, Quamrul (</a:t>
            </a:r>
            <a:r>
              <a:rPr lang="gsw-FR" altLang="zh-HK" sz="2000" u="sng">
                <a:hlinkClick r:id="rId6"/>
              </a:rPr>
              <a:t>hasanq@who.int</a:t>
            </a:r>
            <a:r>
              <a:rPr lang="gsw-FR" altLang="zh-HK" sz="2000"/>
              <a:t>)</a:t>
            </a:r>
          </a:p>
          <a:p>
            <a:pPr marL="0" indent="0">
              <a:buNone/>
            </a:pPr>
            <a:endParaRPr lang="gsw-FR" altLang="zh-HK" sz="2000" b="1"/>
          </a:p>
        </p:txBody>
      </p:sp>
      <p:pic>
        <p:nvPicPr>
          <p:cNvPr id="5" name="Imagen 6">
            <a:extLst>
              <a:ext uri="{FF2B5EF4-FFF2-40B4-BE49-F238E27FC236}">
                <a16:creationId xmlns:a16="http://schemas.microsoft.com/office/drawing/2014/main" id="{A7EEE9D5-741D-4559-8EF0-0582002113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8" name="Slide Number Placeholder 7">
            <a:extLst>
              <a:ext uri="{FF2B5EF4-FFF2-40B4-BE49-F238E27FC236}">
                <a16:creationId xmlns:a16="http://schemas.microsoft.com/office/drawing/2014/main" id="{3B4CD2FA-7A96-433A-8BF0-FC07C1C329A9}"/>
              </a:ext>
            </a:extLst>
          </p:cNvPr>
          <p:cNvSpPr>
            <a:spLocks noGrp="1"/>
          </p:cNvSpPr>
          <p:nvPr>
            <p:ph type="sldNum" sz="quarter" idx="12"/>
          </p:nvPr>
        </p:nvSpPr>
        <p:spPr/>
        <p:txBody>
          <a:bodyPr/>
          <a:lstStyle/>
          <a:p>
            <a:pPr algn="l"/>
            <a:fld id="{DEF263F1-5800-49A6-9619-50FE9C311631}" type="slidenum">
              <a:rPr lang="zh-HK" altLang="en-US" smtClean="0"/>
              <a:pPr algn="l"/>
              <a:t>19</a:t>
            </a:fld>
            <a:endParaRPr lang="zh-HK" altLang="en-US"/>
          </a:p>
        </p:txBody>
      </p:sp>
      <p:sp>
        <p:nvSpPr>
          <p:cNvPr id="9" name="TextBox 8">
            <a:extLst>
              <a:ext uri="{FF2B5EF4-FFF2-40B4-BE49-F238E27FC236}">
                <a16:creationId xmlns:a16="http://schemas.microsoft.com/office/drawing/2014/main" id="{6D4CC78E-5F6B-46C9-91E9-89F4E7F2BA2C}"/>
              </a:ext>
            </a:extLst>
          </p:cNvPr>
          <p:cNvSpPr txBox="1"/>
          <p:nvPr/>
        </p:nvSpPr>
        <p:spPr>
          <a:xfrm>
            <a:off x="1213518" y="6487950"/>
            <a:ext cx="8675066" cy="430887"/>
          </a:xfrm>
          <a:prstGeom prst="rect">
            <a:avLst/>
          </a:prstGeom>
          <a:noFill/>
        </p:spPr>
        <p:txBody>
          <a:bodyPr wrap="square" rtlCol="0">
            <a:spAutoFit/>
          </a:bodyPr>
          <a:lstStyle/>
          <a:p>
            <a:r>
              <a:rPr lang="gsw-FR" sz="1100" b="1" dirty="0"/>
              <a:t>Équipe centrale : Siège de l’OMS, ses bureaux régionaux et les représentants de Gavi, de l’UNICEF, de la Banque mondiale,  de la Fondation Bill &amp; Melinda Gates, de ThinkWell &amp; de l’École de santé publique de l’Université Harvard (HSPH)</a:t>
            </a:r>
          </a:p>
        </p:txBody>
      </p:sp>
      <p:pic>
        <p:nvPicPr>
          <p:cNvPr id="7" name="Picture 6">
            <a:extLst>
              <a:ext uri="{FF2B5EF4-FFF2-40B4-BE49-F238E27FC236}">
                <a16:creationId xmlns:a16="http://schemas.microsoft.com/office/drawing/2014/main" id="{8426EB7F-3CE3-423F-89BC-5371781714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13935" y="5908374"/>
            <a:ext cx="1754498" cy="87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6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7783-3D63-49D1-9141-C65045C2EEA0}"/>
              </a:ext>
            </a:extLst>
          </p:cNvPr>
          <p:cNvSpPr>
            <a:spLocks noGrp="1"/>
          </p:cNvSpPr>
          <p:nvPr>
            <p:ph type="title"/>
          </p:nvPr>
        </p:nvSpPr>
        <p:spPr>
          <a:xfrm>
            <a:off x="335280" y="0"/>
            <a:ext cx="11521440" cy="1325563"/>
          </a:xfrm>
        </p:spPr>
        <p:txBody>
          <a:bodyPr>
            <a:normAutofit/>
          </a:bodyPr>
          <a:lstStyle/>
          <a:p>
            <a:r>
              <a:rPr lang="gsw-FR" sz="3600" b="1">
                <a:solidFill>
                  <a:srgbClr val="008DC9"/>
                </a:solidFill>
              </a:rPr>
              <a:t>Doses de vaccins contre la COVID-19 administrées quotidiennement (9 avril 2021)</a:t>
            </a:r>
          </a:p>
        </p:txBody>
      </p:sp>
      <p:pic>
        <p:nvPicPr>
          <p:cNvPr id="6" name="Imagen 6">
            <a:extLst>
              <a:ext uri="{FF2B5EF4-FFF2-40B4-BE49-F238E27FC236}">
                <a16:creationId xmlns:a16="http://schemas.microsoft.com/office/drawing/2014/main" id="{5AF2B140-DE70-43A7-94F2-0C75CFC7EF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4" name="Slide Number Placeholder 3">
            <a:extLst>
              <a:ext uri="{FF2B5EF4-FFF2-40B4-BE49-F238E27FC236}">
                <a16:creationId xmlns:a16="http://schemas.microsoft.com/office/drawing/2014/main" id="{F6132373-7BC6-485A-9C3E-22C86EFE81A4}"/>
              </a:ext>
            </a:extLst>
          </p:cNvPr>
          <p:cNvSpPr>
            <a:spLocks noGrp="1"/>
          </p:cNvSpPr>
          <p:nvPr>
            <p:ph type="sldNum" sz="quarter" idx="12"/>
          </p:nvPr>
        </p:nvSpPr>
        <p:spPr/>
        <p:txBody>
          <a:bodyPr/>
          <a:lstStyle/>
          <a:p>
            <a:pPr algn="l"/>
            <a:fld id="{DEF263F1-5800-49A6-9619-50FE9C311631}" type="slidenum">
              <a:rPr lang="zh-HK" altLang="en-US" smtClean="0"/>
              <a:pPr algn="l"/>
              <a:t>2</a:t>
            </a:fld>
            <a:endParaRPr lang="zh-HK" altLang="en-US"/>
          </a:p>
        </p:txBody>
      </p:sp>
      <p:pic>
        <p:nvPicPr>
          <p:cNvPr id="9" name="Content Placeholder 8" descr="Map&#10;&#10;Description automatically generated">
            <a:extLst>
              <a:ext uri="{FF2B5EF4-FFF2-40B4-BE49-F238E27FC236}">
                <a16:creationId xmlns:a16="http://schemas.microsoft.com/office/drawing/2014/main" id="{74E31163-585D-6F41-BEF2-9CB823AB413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2785" y="1308847"/>
            <a:ext cx="9464620" cy="4954680"/>
          </a:xfrm>
        </p:spPr>
      </p:pic>
      <p:pic>
        <p:nvPicPr>
          <p:cNvPr id="7" name="Picture 6">
            <a:extLst>
              <a:ext uri="{FF2B5EF4-FFF2-40B4-BE49-F238E27FC236}">
                <a16:creationId xmlns:a16="http://schemas.microsoft.com/office/drawing/2014/main" id="{EABA2782-8082-496C-B5D0-CBB7D1CEED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3935" y="5908374"/>
            <a:ext cx="1754498" cy="87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3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6118-D7DA-5348-BBF2-78875AF90808}"/>
              </a:ext>
            </a:extLst>
          </p:cNvPr>
          <p:cNvSpPr>
            <a:spLocks noGrp="1"/>
          </p:cNvSpPr>
          <p:nvPr>
            <p:ph type="title"/>
          </p:nvPr>
        </p:nvSpPr>
        <p:spPr>
          <a:xfrm>
            <a:off x="457932" y="365125"/>
            <a:ext cx="10895868" cy="1325563"/>
          </a:xfrm>
        </p:spPr>
        <p:txBody>
          <a:bodyPr>
            <a:normAutofit fontScale="90000"/>
          </a:bodyPr>
          <a:lstStyle/>
          <a:p>
            <a:r>
              <a:rPr lang="fr-FR" b="1" dirty="0">
                <a:solidFill>
                  <a:srgbClr val="008DC9"/>
                </a:solidFill>
              </a:rPr>
              <a:t>Estimations des coûts de livraison/d’administration à l’échelle mondiale pour le plaidoyer
</a:t>
            </a:r>
            <a:endParaRPr lang="en-US" b="1" dirty="0">
              <a:solidFill>
                <a:srgbClr val="008DC9"/>
              </a:solidFill>
            </a:endParaRPr>
          </a:p>
        </p:txBody>
      </p:sp>
      <p:sp>
        <p:nvSpPr>
          <p:cNvPr id="3" name="Content Placeholder 2">
            <a:extLst>
              <a:ext uri="{FF2B5EF4-FFF2-40B4-BE49-F238E27FC236}">
                <a16:creationId xmlns:a16="http://schemas.microsoft.com/office/drawing/2014/main" id="{6DE37891-6E14-FB4B-BD66-B544E7BF49AB}"/>
              </a:ext>
            </a:extLst>
          </p:cNvPr>
          <p:cNvSpPr>
            <a:spLocks noGrp="1"/>
          </p:cNvSpPr>
          <p:nvPr>
            <p:ph idx="1"/>
          </p:nvPr>
        </p:nvSpPr>
        <p:spPr>
          <a:xfrm>
            <a:off x="771761" y="1472928"/>
            <a:ext cx="10515600" cy="4351338"/>
          </a:xfrm>
        </p:spPr>
        <p:txBody>
          <a:bodyPr>
            <a:normAutofit/>
          </a:bodyPr>
          <a:lstStyle/>
          <a:p>
            <a:pPr>
              <a:lnSpc>
                <a:spcPct val="150000"/>
              </a:lnSpc>
            </a:pPr>
            <a:r>
              <a:rPr lang="fr-FR" altLang="zh-HK" dirty="0"/>
              <a:t>Groupe de travail </a:t>
            </a:r>
            <a:r>
              <a:rPr lang="fr-FR" altLang="zh-HK" b="1" dirty="0"/>
              <a:t>inter-organisationnel* </a:t>
            </a:r>
            <a:r>
              <a:rPr lang="fr-FR" altLang="zh-HK" dirty="0"/>
              <a:t>soutenant</a:t>
            </a:r>
            <a:r>
              <a:rPr lang="fr-FR" altLang="zh-HK" b="1" dirty="0"/>
              <a:t> la planification, la budgétisation, la collecte de fonds </a:t>
            </a:r>
            <a:r>
              <a:rPr lang="fr-FR" altLang="zh-HK" dirty="0"/>
              <a:t>et</a:t>
            </a:r>
            <a:r>
              <a:rPr lang="fr-FR" altLang="zh-HK" b="1" dirty="0"/>
              <a:t> le financement </a:t>
            </a:r>
            <a:r>
              <a:rPr lang="fr-FR" altLang="zh-HK" dirty="0"/>
              <a:t>de </a:t>
            </a:r>
            <a:r>
              <a:rPr lang="fr-FR" altLang="zh-HK" b="1" dirty="0"/>
              <a:t>la livraison/administration des vaccins anti-COVID-19 </a:t>
            </a:r>
            <a:r>
              <a:rPr lang="fr-FR" altLang="zh-HK" dirty="0"/>
              <a:t>pour les 92 économies de l’AMC (Garantie de marché du COVAX)</a:t>
            </a:r>
            <a:r>
              <a:rPr lang="fr-FR" altLang="zh-HK" b="1" dirty="0"/>
              <a:t>
</a:t>
            </a:r>
            <a:r>
              <a:rPr lang="fr-FR" dirty="0"/>
              <a:t>Coût de livraison/administration de COVAX dans les 92 pays de l’AMC</a:t>
            </a:r>
            <a:endParaRPr lang="en-US" dirty="0"/>
          </a:p>
          <a:p>
            <a:pPr lvl="1"/>
            <a:r>
              <a:rPr lang="en-US" b="1" dirty="0">
                <a:solidFill>
                  <a:srgbClr val="00689B">
                    <a:lumMod val="100000"/>
                  </a:srgbClr>
                </a:solidFill>
                <a:latin typeface="Calibri" panose="020F0502020204030204" pitchFamily="34" charset="0"/>
              </a:rPr>
              <a:t>Total : 1,722 milliard USD  </a:t>
            </a:r>
          </a:p>
          <a:p>
            <a:pPr lvl="1"/>
            <a:r>
              <a:rPr lang="en-US" b="1" dirty="0">
                <a:solidFill>
                  <a:srgbClr val="00689B">
                    <a:lumMod val="100000"/>
                  </a:srgbClr>
                </a:solidFill>
                <a:latin typeface="Calibri" panose="020F0502020204030204" pitchFamily="34" charset="0"/>
              </a:rPr>
              <a:t>1,41 USD/dose  </a:t>
            </a:r>
            <a:r>
              <a:rPr lang="en-US" dirty="0">
                <a:solidFill>
                  <a:srgbClr val="00689B">
                    <a:lumMod val="100000"/>
                  </a:srgbClr>
                </a:solidFill>
                <a:latin typeface="Calibri" panose="020F0502020204030204" pitchFamily="34" charset="0"/>
              </a:rPr>
              <a:t>et </a:t>
            </a:r>
            <a:r>
              <a:rPr lang="en-US" b="1" dirty="0">
                <a:solidFill>
                  <a:srgbClr val="00689B">
                    <a:lumMod val="100000"/>
                  </a:srgbClr>
                </a:solidFill>
                <a:latin typeface="Calibri" panose="020F0502020204030204" pitchFamily="34" charset="0"/>
              </a:rPr>
              <a:t>3,15 USD/FVP</a:t>
            </a:r>
            <a:endParaRPr lang="en-US" altLang="zh-HK" dirty="0"/>
          </a:p>
        </p:txBody>
      </p:sp>
      <p:pic>
        <p:nvPicPr>
          <p:cNvPr id="17" name="Imagen 6">
            <a:extLst>
              <a:ext uri="{FF2B5EF4-FFF2-40B4-BE49-F238E27FC236}">
                <a16:creationId xmlns:a16="http://schemas.microsoft.com/office/drawing/2014/main" id="{AA7582FD-CF78-4B51-ACE5-4DFF40EEB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5" name="TextBox 4">
            <a:extLst>
              <a:ext uri="{FF2B5EF4-FFF2-40B4-BE49-F238E27FC236}">
                <a16:creationId xmlns:a16="http://schemas.microsoft.com/office/drawing/2014/main" id="{4678725D-CFDA-6748-B455-3B5D80E68CB3}"/>
              </a:ext>
            </a:extLst>
          </p:cNvPr>
          <p:cNvSpPr txBox="1"/>
          <p:nvPr/>
        </p:nvSpPr>
        <p:spPr>
          <a:xfrm>
            <a:off x="50713" y="6097267"/>
            <a:ext cx="10334258" cy="584775"/>
          </a:xfrm>
          <a:prstGeom prst="rect">
            <a:avLst/>
          </a:prstGeom>
          <a:noFill/>
        </p:spPr>
        <p:txBody>
          <a:bodyPr wrap="square" rtlCol="0">
            <a:spAutoFit/>
          </a:bodyPr>
          <a:lstStyle/>
          <a:p>
            <a:r>
              <a:rPr lang="gsw-FR" sz="1600" b="1"/>
              <a:t>* Le Groupe de travail inter-organisationnel comprend des représentants de l’OMS, de l’UNICEF, de la Banque mondiale, de GAVI, la Fondation Bill et Melinda Gates, ThinkWell et de l’École de santé publique de l’Université Harvard (HSPH)</a:t>
            </a:r>
          </a:p>
        </p:txBody>
      </p:sp>
      <p:pic>
        <p:nvPicPr>
          <p:cNvPr id="6" name="Picture 6">
            <a:extLst>
              <a:ext uri="{FF2B5EF4-FFF2-40B4-BE49-F238E27FC236}">
                <a16:creationId xmlns:a16="http://schemas.microsoft.com/office/drawing/2014/main" id="{BD1B62C3-11E8-41B3-B3B0-68C39F091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3935" y="5908374"/>
            <a:ext cx="1754498" cy="87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1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F5F258A-AF9E-4002-8E43-0F625A3C85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9" name="Object 8" hidden="1">
                        <a:extLst>
                          <a:ext uri="{FF2B5EF4-FFF2-40B4-BE49-F238E27FC236}">
                            <a16:creationId xmlns:a16="http://schemas.microsoft.com/office/drawing/2014/main" id="{FF5F258A-AF9E-4002-8E43-0F625A3C85A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30CDD42-BFA8-4B4F-9D58-EE4E3C396BC1}"/>
              </a:ext>
            </a:extLst>
          </p:cNvPr>
          <p:cNvSpPr/>
          <p:nvPr>
            <p:custDataLst>
              <p:tags r:id="rId3"/>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dirty="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C60F025A-DFCF-4861-A5A0-B22C45CE012C}"/>
              </a:ext>
            </a:extLst>
          </p:cNvPr>
          <p:cNvSpPr>
            <a:spLocks noGrp="1"/>
          </p:cNvSpPr>
          <p:nvPr>
            <p:ph type="title"/>
          </p:nvPr>
        </p:nvSpPr>
        <p:spPr>
          <a:xfrm>
            <a:off x="630001" y="271589"/>
            <a:ext cx="10933349" cy="677549"/>
          </a:xfrm>
        </p:spPr>
        <p:txBody>
          <a:bodyPr>
            <a:normAutofit fontScale="90000"/>
          </a:bodyPr>
          <a:lstStyle/>
          <a:p>
            <a:r>
              <a:rPr lang="gsw-FR" sz="2800"/>
              <a:t>Coût prévisionnel pour vacciner une personne dans les pays du Moyen-Orient et de l’Afrique du Nord</a:t>
            </a:r>
          </a:p>
        </p:txBody>
      </p:sp>
      <p:sp>
        <p:nvSpPr>
          <p:cNvPr id="7" name="Rectangle 6">
            <a:extLst>
              <a:ext uri="{FF2B5EF4-FFF2-40B4-BE49-F238E27FC236}">
                <a16:creationId xmlns:a16="http://schemas.microsoft.com/office/drawing/2014/main" id="{B9DEFC94-D546-43F6-A358-0F63B097C0FF}"/>
              </a:ext>
            </a:extLst>
          </p:cNvPr>
          <p:cNvSpPr/>
          <p:nvPr/>
        </p:nvSpPr>
        <p:spPr>
          <a:xfrm>
            <a:off x="962401" y="2814746"/>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7 USD/ 10,55 USD</a:t>
            </a:r>
          </a:p>
        </p:txBody>
      </p:sp>
      <p:sp>
        <p:nvSpPr>
          <p:cNvPr id="11" name="Rectangle 10">
            <a:extLst>
              <a:ext uri="{FF2B5EF4-FFF2-40B4-BE49-F238E27FC236}">
                <a16:creationId xmlns:a16="http://schemas.microsoft.com/office/drawing/2014/main" id="{34EAE5F3-3776-44D8-AEB9-BE74FF3E6B21}"/>
              </a:ext>
            </a:extLst>
          </p:cNvPr>
          <p:cNvSpPr/>
          <p:nvPr/>
        </p:nvSpPr>
        <p:spPr>
          <a:xfrm>
            <a:off x="2833081" y="2814746"/>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14 USD/ 21,10 USD</a:t>
            </a:r>
          </a:p>
        </p:txBody>
      </p:sp>
      <p:sp>
        <p:nvSpPr>
          <p:cNvPr id="12" name="Rectangle 11">
            <a:extLst>
              <a:ext uri="{FF2B5EF4-FFF2-40B4-BE49-F238E27FC236}">
                <a16:creationId xmlns:a16="http://schemas.microsoft.com/office/drawing/2014/main" id="{8C7A743B-C130-4C5E-B106-197674619532}"/>
              </a:ext>
            </a:extLst>
          </p:cNvPr>
          <p:cNvSpPr/>
          <p:nvPr/>
        </p:nvSpPr>
        <p:spPr>
          <a:xfrm>
            <a:off x="4703761" y="2814746"/>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S/o</a:t>
            </a:r>
          </a:p>
        </p:txBody>
      </p:sp>
      <p:sp>
        <p:nvSpPr>
          <p:cNvPr id="13" name="Rectangle 12">
            <a:extLst>
              <a:ext uri="{FF2B5EF4-FFF2-40B4-BE49-F238E27FC236}">
                <a16:creationId xmlns:a16="http://schemas.microsoft.com/office/drawing/2014/main" id="{005CFEF2-A622-47D4-BAF8-30DE94D0438C}"/>
              </a:ext>
            </a:extLst>
          </p:cNvPr>
          <p:cNvSpPr/>
          <p:nvPr/>
        </p:nvSpPr>
        <p:spPr>
          <a:xfrm>
            <a:off x="8258767" y="2794033"/>
            <a:ext cx="1712539" cy="694826"/>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+ 20 % </a:t>
            </a:r>
            <a:r>
              <a:rPr lang="fr-FR" sz="1400" kern="0" dirty="0">
                <a:solidFill>
                  <a:srgbClr val="000000"/>
                </a:solidFill>
              </a:rPr>
              <a:t>des coûts de la chaîne d’approvisionnement</a:t>
            </a:r>
            <a:endParaRPr lang="en-US" sz="1400" kern="0" dirty="0">
              <a:solidFill>
                <a:srgbClr val="000000"/>
              </a:solidFill>
              <a:latin typeface="Calibri" panose="020F0502020204030204"/>
            </a:endParaRPr>
          </a:p>
        </p:txBody>
      </p:sp>
      <p:sp>
        <p:nvSpPr>
          <p:cNvPr id="15" name="Rectangle 14">
            <a:extLst>
              <a:ext uri="{FF2B5EF4-FFF2-40B4-BE49-F238E27FC236}">
                <a16:creationId xmlns:a16="http://schemas.microsoft.com/office/drawing/2014/main" id="{4A6C8B76-0605-4C3C-84B6-EDD878A0AA3D}"/>
              </a:ext>
            </a:extLst>
          </p:cNvPr>
          <p:cNvSpPr/>
          <p:nvPr/>
        </p:nvSpPr>
        <p:spPr>
          <a:xfrm>
            <a:off x="6674930" y="2800948"/>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1,39 à1,97 USD</a:t>
            </a:r>
          </a:p>
        </p:txBody>
      </p:sp>
      <p:sp>
        <p:nvSpPr>
          <p:cNvPr id="25" name="TextBox 24">
            <a:extLst>
              <a:ext uri="{FF2B5EF4-FFF2-40B4-BE49-F238E27FC236}">
                <a16:creationId xmlns:a16="http://schemas.microsoft.com/office/drawing/2014/main" id="{640BF514-8A91-4F05-9543-151FDE8D7DEF}"/>
              </a:ext>
            </a:extLst>
          </p:cNvPr>
          <p:cNvSpPr txBox="1"/>
          <p:nvPr/>
        </p:nvSpPr>
        <p:spPr>
          <a:xfrm>
            <a:off x="630001" y="2100469"/>
            <a:ext cx="1580400" cy="646332"/>
          </a:xfrm>
          <a:prstGeom prst="rect">
            <a:avLst/>
          </a:prstGeom>
          <a:noFill/>
        </p:spPr>
        <p:txBody>
          <a:bodyPr wrap="square" lIns="0" tIns="0" rIns="0" bIns="0" rtlCol="0">
            <a:noAutofit/>
          </a:bodyPr>
          <a:lstStyle/>
          <a:p>
            <a:pPr algn="ctr"/>
            <a:r>
              <a:rPr lang="fr-FR" sz="1400" dirty="0">
                <a:solidFill>
                  <a:srgbClr val="00689B"/>
                </a:solidFill>
                <a:latin typeface="Calibri" panose="020F0502020204030204" pitchFamily="34" charset="0"/>
                <a:cs typeface="Calibri" panose="020F0502020204030204" pitchFamily="34" charset="0"/>
              </a:rPr>
              <a:t>Coût moyen prévu par dose
</a:t>
            </a:r>
            <a:endParaRPr lang="en-US" sz="1400" dirty="0">
              <a:solidFill>
                <a:srgbClr val="00689B"/>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E447E33-562C-473B-9988-CEAA3C587B3D}"/>
              </a:ext>
            </a:extLst>
          </p:cNvPr>
          <p:cNvSpPr txBox="1"/>
          <p:nvPr/>
        </p:nvSpPr>
        <p:spPr>
          <a:xfrm>
            <a:off x="2500081" y="2100469"/>
            <a:ext cx="1580400" cy="646332"/>
          </a:xfrm>
          <a:prstGeom prst="rect">
            <a:avLst/>
          </a:prstGeom>
          <a:noFill/>
        </p:spPr>
        <p:txBody>
          <a:bodyPr wrap="square" lIns="0" tIns="0" rIns="0" bIns="0" rtlCol="0">
            <a:noAutofit/>
          </a:bodyPr>
          <a:lstStyle/>
          <a:p>
            <a:pPr algn="ctr"/>
            <a:r>
              <a:rPr lang="fr-FR" sz="1400" dirty="0">
                <a:solidFill>
                  <a:srgbClr val="00689B"/>
                </a:solidFill>
                <a:latin typeface="Calibri" panose="020F0502020204030204" pitchFamily="34" charset="0"/>
                <a:cs typeface="Calibri" panose="020F0502020204030204" pitchFamily="34" charset="0"/>
              </a:rPr>
              <a:t>Deux doses nécessaires pour la plupart des vaccins
</a:t>
            </a:r>
            <a:endParaRPr lang="en-US" sz="1400" dirty="0">
              <a:solidFill>
                <a:srgbClr val="00689B"/>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C7AD3A9-2E18-4917-B843-D81930AC070D}"/>
              </a:ext>
            </a:extLst>
          </p:cNvPr>
          <p:cNvSpPr txBox="1"/>
          <p:nvPr/>
        </p:nvSpPr>
        <p:spPr>
          <a:xfrm>
            <a:off x="4184825" y="2100469"/>
            <a:ext cx="1766336" cy="646332"/>
          </a:xfrm>
          <a:prstGeom prst="rect">
            <a:avLst/>
          </a:prstGeom>
          <a:noFill/>
        </p:spPr>
        <p:txBody>
          <a:bodyPr wrap="square" lIns="0" tIns="0" rIns="0" bIns="0" rtlCol="0">
            <a:noAutofit/>
          </a:bodyPr>
          <a:lstStyle/>
          <a:p>
            <a:pPr algn="ctr"/>
            <a:r>
              <a:rPr lang="fr-FR" sz="1400" dirty="0">
                <a:solidFill>
                  <a:srgbClr val="00689B"/>
                </a:solidFill>
                <a:latin typeface="Calibri" panose="020F0502020204030204" pitchFamily="34" charset="0"/>
                <a:cs typeface="Calibri" panose="020F0502020204030204" pitchFamily="34" charset="0"/>
              </a:rPr>
              <a:t>Coût du transport actuellement inclus dans le prix de la dose
</a:t>
            </a:r>
            <a:endParaRPr lang="en-US" sz="1400" dirty="0">
              <a:solidFill>
                <a:srgbClr val="00689B"/>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3B2CB86-B86A-489A-AFAC-EB0A5EDCFCC8}"/>
              </a:ext>
            </a:extLst>
          </p:cNvPr>
          <p:cNvSpPr txBox="1"/>
          <p:nvPr/>
        </p:nvSpPr>
        <p:spPr>
          <a:xfrm>
            <a:off x="5951161" y="2125609"/>
            <a:ext cx="2348519" cy="646332"/>
          </a:xfrm>
          <a:prstGeom prst="rect">
            <a:avLst/>
          </a:prstGeom>
          <a:noFill/>
        </p:spPr>
        <p:txBody>
          <a:bodyPr wrap="square" lIns="0" tIns="0" rIns="0" bIns="0" rtlCol="0">
            <a:noAutofit/>
          </a:bodyPr>
          <a:lstStyle/>
          <a:p>
            <a:pPr algn="ctr"/>
            <a:r>
              <a:rPr lang="fr-FR" sz="1100" dirty="0">
                <a:solidFill>
                  <a:srgbClr val="00689B"/>
                </a:solidFill>
                <a:latin typeface="Calibri" panose="020F0502020204030204" pitchFamily="34" charset="0"/>
                <a:cs typeface="Calibri" panose="020F0502020204030204" pitchFamily="34" charset="0"/>
              </a:rPr>
              <a:t>Prestation de services et chaîne d’approvisionnement au pays 1,67 USD à 2,36 USD par dose ; 5 % de gaspillage
</a:t>
            </a:r>
            <a:endParaRPr lang="en-US" sz="1100" dirty="0">
              <a:solidFill>
                <a:srgbClr val="00689B"/>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0627B953-DA4C-4428-925E-9E7AEBA79AC0}"/>
              </a:ext>
            </a:extLst>
          </p:cNvPr>
          <p:cNvSpPr txBox="1"/>
          <p:nvPr/>
        </p:nvSpPr>
        <p:spPr>
          <a:xfrm>
            <a:off x="8337030" y="2100470"/>
            <a:ext cx="1580400" cy="646331"/>
          </a:xfrm>
          <a:prstGeom prst="rect">
            <a:avLst/>
          </a:prstGeom>
          <a:noFill/>
        </p:spPr>
        <p:txBody>
          <a:bodyPr wrap="square" lIns="0" tIns="0" rIns="0" bIns="0" rtlCol="0">
            <a:noAutofit/>
          </a:bodyPr>
          <a:lstStyle/>
          <a:p>
            <a:pPr algn="ctr"/>
            <a:r>
              <a:rPr lang="fr-FR" sz="1400" dirty="0">
                <a:solidFill>
                  <a:srgbClr val="00689B"/>
                </a:solidFill>
                <a:latin typeface="Calibri" panose="020F0502020204030204" pitchFamily="34" charset="0"/>
                <a:cs typeface="Calibri" panose="020F0502020204030204" pitchFamily="34" charset="0"/>
              </a:rPr>
              <a:t>Investissement dans la chaîne du froid sensible au climat  
  </a:t>
            </a:r>
            <a:endParaRPr lang="en-US" sz="1400" dirty="0">
              <a:solidFill>
                <a:srgbClr val="00689B"/>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F78512B7-9058-490A-AB3A-A76221290DE5}"/>
              </a:ext>
            </a:extLst>
          </p:cNvPr>
          <p:cNvSpPr txBox="1"/>
          <p:nvPr/>
        </p:nvSpPr>
        <p:spPr>
          <a:xfrm>
            <a:off x="8630455" y="3743986"/>
            <a:ext cx="1580400" cy="1506487"/>
          </a:xfrm>
          <a:prstGeom prst="rect">
            <a:avLst/>
          </a:prstGeom>
          <a:noFill/>
        </p:spPr>
        <p:txBody>
          <a:bodyPr wrap="square" lIns="0" tIns="0" rIns="0" bIns="0" rtlCol="0">
            <a:noAutofit/>
          </a:bodyPr>
          <a:lstStyle/>
          <a:p>
            <a:r>
              <a:rPr lang="fr-FR" sz="1300" dirty="0">
                <a:solidFill>
                  <a:srgbClr val="000000"/>
                </a:solidFill>
                <a:latin typeface="Calibri" panose="020F0502020204030204" pitchFamily="34" charset="0"/>
                <a:cs typeface="Calibri" panose="020F0502020204030204" pitchFamily="34" charset="0"/>
              </a:rPr>
              <a:t>Les estimations des coûts de la chaîne du froid respectueuse du climat sont estimées par le GBM et ESMAP, et sont à l’échelle mondiale
</a:t>
            </a:r>
            <a:endParaRPr lang="en-US" sz="1300" dirty="0">
              <a:solidFill>
                <a:srgbClr val="000000"/>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ED9427D-6C1E-4F61-97E7-99FF213019C4}"/>
              </a:ext>
            </a:extLst>
          </p:cNvPr>
          <p:cNvSpPr txBox="1"/>
          <p:nvPr/>
        </p:nvSpPr>
        <p:spPr>
          <a:xfrm>
            <a:off x="6229350" y="3600945"/>
            <a:ext cx="2070330" cy="2031325"/>
          </a:xfrm>
          <a:prstGeom prst="rect">
            <a:avLst/>
          </a:prstGeom>
          <a:noFill/>
        </p:spPr>
        <p:txBody>
          <a:bodyPr wrap="square" lIns="0" tIns="0" rIns="0" bIns="0" rtlCol="0">
            <a:noAutofit/>
          </a:bodyPr>
          <a:lstStyle/>
          <a:p>
            <a:r>
              <a:rPr lang="fr-FR" sz="1300" dirty="0">
                <a:solidFill>
                  <a:srgbClr val="000000"/>
                </a:solidFill>
                <a:latin typeface="Calibri" panose="020F0502020204030204" pitchFamily="34" charset="0"/>
                <a:cs typeface="Calibri" panose="020F0502020204030204" pitchFamily="34" charset="0"/>
              </a:rPr>
              <a:t>Les estimations des coûts de la chaîne d’approvisionnement et de la prestation des services sont fondées sur les données de l’immunisation systématique des enfants. Les estimations présentées ci-dessus sont pour les pays éligibles à Gavi et non Gavi
</a:t>
            </a:r>
            <a:endParaRPr lang="en-US" sz="1300" u="sng" dirty="0">
              <a:solidFill>
                <a:srgbClr val="0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BDBB25DC-74AA-4B4A-8D89-FBF987E91601}"/>
              </a:ext>
            </a:extLst>
          </p:cNvPr>
          <p:cNvSpPr txBox="1"/>
          <p:nvPr/>
        </p:nvSpPr>
        <p:spPr>
          <a:xfrm>
            <a:off x="304800" y="3663169"/>
            <a:ext cx="2061932" cy="2031325"/>
          </a:xfrm>
          <a:prstGeom prst="rect">
            <a:avLst/>
          </a:prstGeom>
          <a:noFill/>
        </p:spPr>
        <p:txBody>
          <a:bodyPr wrap="square" lIns="0" tIns="0" rIns="0" bIns="0" rtlCol="0">
            <a:noAutofit/>
          </a:bodyPr>
          <a:lstStyle/>
          <a:p>
            <a:r>
              <a:rPr lang="fr-FR" sz="1300" dirty="0">
                <a:solidFill>
                  <a:srgbClr val="000000"/>
                </a:solidFill>
                <a:latin typeface="Calibri" panose="020F0502020204030204" pitchFamily="34" charset="0"/>
                <a:cs typeface="Calibri" panose="020F0502020204030204" pitchFamily="34" charset="0"/>
              </a:rPr>
              <a:t>Les prix des doses varient en fonction des producteurs et du revenu des pays
COVAX suggère aux pays de l’AMC de suppose 7 USD/dose et 10,55 USD pour les pays qui s’autofinancent. Comprend les seringues et les boîtes de sécurité. 
</a:t>
            </a:r>
            <a:endParaRPr lang="en-US" sz="1300" dirty="0">
              <a:solidFill>
                <a:srgbClr val="00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47A4F6A2-07D0-4CCD-BDBE-324C05A93E98}"/>
              </a:ext>
            </a:extLst>
          </p:cNvPr>
          <p:cNvSpPr txBox="1"/>
          <p:nvPr/>
        </p:nvSpPr>
        <p:spPr>
          <a:xfrm>
            <a:off x="2500081" y="3663169"/>
            <a:ext cx="1882171" cy="2145864"/>
          </a:xfrm>
          <a:prstGeom prst="rect">
            <a:avLst/>
          </a:prstGeom>
          <a:noFill/>
        </p:spPr>
        <p:txBody>
          <a:bodyPr wrap="square" lIns="0" tIns="0" rIns="0" bIns="0" rtlCol="0">
            <a:noAutofit/>
          </a:bodyPr>
          <a:lstStyle/>
          <a:p>
            <a:r>
              <a:rPr lang="gsw-FR" sz="1300" dirty="0">
                <a:solidFill>
                  <a:srgbClr val="000000"/>
                </a:solidFill>
                <a:latin typeface="Calibri" panose="020F0502020204030204" pitchFamily="34" charset="0"/>
                <a:cs typeface="Calibri" panose="020F0502020204030204" pitchFamily="34" charset="0"/>
              </a:rPr>
              <a:t>Seul le vaccin J&amp;J est un régime à dose unique
</a:t>
            </a:r>
          </a:p>
          <a:p>
            <a:r>
              <a:rPr lang="gsw-FR" sz="1300" dirty="0">
                <a:solidFill>
                  <a:srgbClr val="000000"/>
                </a:solidFill>
                <a:latin typeface="Calibri" panose="020F0502020204030204" pitchFamily="34" charset="0"/>
                <a:cs typeface="Calibri" panose="020F0502020204030204" pitchFamily="34" charset="0"/>
              </a:rPr>
              <a:t>Hypothèse d’un gaspillage de 5% pris en compte dans les vaccins et le coût unitaire de prestation des services ; COVAX ne livrent actuellement pas de doses supplémentaires, pour inclure le gaspillage</a:t>
            </a:r>
          </a:p>
        </p:txBody>
      </p:sp>
      <p:cxnSp>
        <p:nvCxnSpPr>
          <p:cNvPr id="4" name="Straight Arrow Connector 3"/>
          <p:cNvCxnSpPr/>
          <p:nvPr/>
        </p:nvCxnSpPr>
        <p:spPr>
          <a:xfrm>
            <a:off x="630001" y="3534711"/>
            <a:ext cx="10933349" cy="0"/>
          </a:xfrm>
          <a:prstGeom prst="straightConnector1">
            <a:avLst/>
          </a:prstGeom>
          <a:ln w="57150" cap="rnd" cmpd="sng" algn="ctr">
            <a:solidFill>
              <a:srgbClr val="00689B"/>
            </a:solidFill>
            <a:prstDash val="solid"/>
            <a:round/>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p:cNvGrpSpPr>
            <a:grpSpLocks noChangeAspect="1"/>
          </p:cNvGrpSpPr>
          <p:nvPr/>
        </p:nvGrpSpPr>
        <p:grpSpPr>
          <a:xfrm>
            <a:off x="4867537" y="1355255"/>
            <a:ext cx="586849" cy="586849"/>
            <a:chOff x="5273675" y="2606675"/>
            <a:chExt cx="1644650" cy="1644650"/>
          </a:xfrm>
        </p:grpSpPr>
        <p:sp>
          <p:nvSpPr>
            <p:cNvPr id="46" name="AutoShape 20"/>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7" name="Group 46"/>
            <p:cNvGrpSpPr/>
            <p:nvPr/>
          </p:nvGrpSpPr>
          <p:grpSpPr>
            <a:xfrm>
              <a:off x="5418137" y="2805112"/>
              <a:ext cx="1357312" cy="1247776"/>
              <a:chOff x="5418137" y="2805112"/>
              <a:chExt cx="1357312" cy="1247776"/>
            </a:xfrm>
          </p:grpSpPr>
          <p:sp>
            <p:nvSpPr>
              <p:cNvPr id="48" name="Freeform 47"/>
              <p:cNvSpPr>
                <a:spLocks/>
              </p:cNvSpPr>
              <p:nvPr/>
            </p:nvSpPr>
            <p:spPr bwMode="auto">
              <a:xfrm>
                <a:off x="5418137" y="3330575"/>
                <a:ext cx="1357312" cy="722313"/>
              </a:xfrm>
              <a:custGeom>
                <a:avLst/>
                <a:gdLst>
                  <a:gd name="connsiteX0" fmla="*/ 1116807 w 1357312"/>
                  <a:gd name="connsiteY0" fmla="*/ 552450 h 722313"/>
                  <a:gd name="connsiteX1" fmla="*/ 1047750 w 1357312"/>
                  <a:gd name="connsiteY1" fmla="*/ 621507 h 722313"/>
                  <a:gd name="connsiteX2" fmla="*/ 1119654 w 1357312"/>
                  <a:gd name="connsiteY2" fmla="*/ 690563 h 722313"/>
                  <a:gd name="connsiteX3" fmla="*/ 1185863 w 1357312"/>
                  <a:gd name="connsiteY3" fmla="*/ 621507 h 722313"/>
                  <a:gd name="connsiteX4" fmla="*/ 1116807 w 1357312"/>
                  <a:gd name="connsiteY4" fmla="*/ 552450 h 722313"/>
                  <a:gd name="connsiteX5" fmla="*/ 186532 w 1357312"/>
                  <a:gd name="connsiteY5" fmla="*/ 552450 h 722313"/>
                  <a:gd name="connsiteX6" fmla="*/ 117475 w 1357312"/>
                  <a:gd name="connsiteY6" fmla="*/ 621507 h 722313"/>
                  <a:gd name="connsiteX7" fmla="*/ 189379 w 1357312"/>
                  <a:gd name="connsiteY7" fmla="*/ 690563 h 722313"/>
                  <a:gd name="connsiteX8" fmla="*/ 255588 w 1357312"/>
                  <a:gd name="connsiteY8" fmla="*/ 621507 h 722313"/>
                  <a:gd name="connsiteX9" fmla="*/ 186532 w 1357312"/>
                  <a:gd name="connsiteY9" fmla="*/ 552450 h 722313"/>
                  <a:gd name="connsiteX10" fmla="*/ 1116807 w 1357312"/>
                  <a:gd name="connsiteY10" fmla="*/ 520700 h 722313"/>
                  <a:gd name="connsiteX11" fmla="*/ 1217613 w 1357312"/>
                  <a:gd name="connsiteY11" fmla="*/ 621507 h 722313"/>
                  <a:gd name="connsiteX12" fmla="*/ 1119667 w 1357312"/>
                  <a:gd name="connsiteY12" fmla="*/ 722313 h 722313"/>
                  <a:gd name="connsiteX13" fmla="*/ 1016000 w 1357312"/>
                  <a:gd name="connsiteY13" fmla="*/ 621507 h 722313"/>
                  <a:gd name="connsiteX14" fmla="*/ 1116807 w 1357312"/>
                  <a:gd name="connsiteY14" fmla="*/ 520700 h 722313"/>
                  <a:gd name="connsiteX15" fmla="*/ 186532 w 1357312"/>
                  <a:gd name="connsiteY15" fmla="*/ 520700 h 722313"/>
                  <a:gd name="connsiteX16" fmla="*/ 287338 w 1357312"/>
                  <a:gd name="connsiteY16" fmla="*/ 621507 h 722313"/>
                  <a:gd name="connsiteX17" fmla="*/ 189392 w 1357312"/>
                  <a:gd name="connsiteY17" fmla="*/ 722313 h 722313"/>
                  <a:gd name="connsiteX18" fmla="*/ 85725 w 1357312"/>
                  <a:gd name="connsiteY18" fmla="*/ 621507 h 722313"/>
                  <a:gd name="connsiteX19" fmla="*/ 186532 w 1357312"/>
                  <a:gd name="connsiteY19" fmla="*/ 520700 h 722313"/>
                  <a:gd name="connsiteX20" fmla="*/ 0 w 1357312"/>
                  <a:gd name="connsiteY20" fmla="*/ 354013 h 722313"/>
                  <a:gd name="connsiteX21" fmla="*/ 241758 w 1357312"/>
                  <a:gd name="connsiteY21" fmla="*/ 354013 h 722313"/>
                  <a:gd name="connsiteX22" fmla="*/ 506336 w 1357312"/>
                  <a:gd name="connsiteY22" fmla="*/ 354013 h 722313"/>
                  <a:gd name="connsiteX23" fmla="*/ 556970 w 1357312"/>
                  <a:gd name="connsiteY23" fmla="*/ 354013 h 722313"/>
                  <a:gd name="connsiteX24" fmla="*/ 773055 w 1357312"/>
                  <a:gd name="connsiteY24" fmla="*/ 354013 h 722313"/>
                  <a:gd name="connsiteX25" fmla="*/ 875035 w 1357312"/>
                  <a:gd name="connsiteY25" fmla="*/ 354013 h 722313"/>
                  <a:gd name="connsiteX26" fmla="*/ 877888 w 1357312"/>
                  <a:gd name="connsiteY26" fmla="*/ 354013 h 722313"/>
                  <a:gd name="connsiteX27" fmla="*/ 877888 w 1357312"/>
                  <a:gd name="connsiteY27" fmla="*/ 587376 h 722313"/>
                  <a:gd name="connsiteX28" fmla="*/ 875035 w 1357312"/>
                  <a:gd name="connsiteY28" fmla="*/ 587376 h 722313"/>
                  <a:gd name="connsiteX29" fmla="*/ 314499 w 1357312"/>
                  <a:gd name="connsiteY29" fmla="*/ 587376 h 722313"/>
                  <a:gd name="connsiteX30" fmla="*/ 186845 w 1357312"/>
                  <a:gd name="connsiteY30" fmla="*/ 488179 h 722313"/>
                  <a:gd name="connsiteX31" fmla="*/ 59191 w 1357312"/>
                  <a:gd name="connsiteY31" fmla="*/ 587376 h 722313"/>
                  <a:gd name="connsiteX32" fmla="*/ 0 w 1357312"/>
                  <a:gd name="connsiteY32" fmla="*/ 587376 h 722313"/>
                  <a:gd name="connsiteX33" fmla="*/ 0 w 1357312"/>
                  <a:gd name="connsiteY33" fmla="*/ 354013 h 722313"/>
                  <a:gd name="connsiteX34" fmla="*/ 929248 w 1357312"/>
                  <a:gd name="connsiteY34" fmla="*/ 112713 h 722313"/>
                  <a:gd name="connsiteX35" fmla="*/ 1195091 w 1357312"/>
                  <a:gd name="connsiteY35" fmla="*/ 112713 h 722313"/>
                  <a:gd name="connsiteX36" fmla="*/ 1208669 w 1357312"/>
                  <a:gd name="connsiteY36" fmla="*/ 119829 h 722313"/>
                  <a:gd name="connsiteX37" fmla="*/ 1355168 w 1357312"/>
                  <a:gd name="connsiteY37" fmla="*/ 340437 h 722313"/>
                  <a:gd name="connsiteX38" fmla="*/ 1357312 w 1357312"/>
                  <a:gd name="connsiteY38" fmla="*/ 348977 h 722313"/>
                  <a:gd name="connsiteX39" fmla="*/ 1357312 w 1357312"/>
                  <a:gd name="connsiteY39" fmla="*/ 571720 h 722313"/>
                  <a:gd name="connsiteX40" fmla="*/ 1341590 w 1357312"/>
                  <a:gd name="connsiteY40" fmla="*/ 587376 h 722313"/>
                  <a:gd name="connsiteX41" fmla="*/ 1242257 w 1357312"/>
                  <a:gd name="connsiteY41" fmla="*/ 587376 h 722313"/>
                  <a:gd name="connsiteX42" fmla="*/ 1229393 w 1357312"/>
                  <a:gd name="connsiteY42" fmla="*/ 556064 h 722313"/>
                  <a:gd name="connsiteX43" fmla="*/ 1325869 w 1357312"/>
                  <a:gd name="connsiteY43" fmla="*/ 556064 h 722313"/>
                  <a:gd name="connsiteX44" fmla="*/ 1325869 w 1357312"/>
                  <a:gd name="connsiteY44" fmla="*/ 353247 h 722313"/>
                  <a:gd name="connsiteX45" fmla="*/ 1187230 w 1357312"/>
                  <a:gd name="connsiteY45" fmla="*/ 144025 h 722313"/>
                  <a:gd name="connsiteX46" fmla="*/ 944255 w 1357312"/>
                  <a:gd name="connsiteY46" fmla="*/ 144025 h 722313"/>
                  <a:gd name="connsiteX47" fmla="*/ 944255 w 1357312"/>
                  <a:gd name="connsiteY47" fmla="*/ 556064 h 722313"/>
                  <a:gd name="connsiteX48" fmla="*/ 1002141 w 1357312"/>
                  <a:gd name="connsiteY48" fmla="*/ 556064 h 722313"/>
                  <a:gd name="connsiteX49" fmla="*/ 989277 w 1357312"/>
                  <a:gd name="connsiteY49" fmla="*/ 587376 h 722313"/>
                  <a:gd name="connsiteX50" fmla="*/ 928534 w 1357312"/>
                  <a:gd name="connsiteY50" fmla="*/ 587376 h 722313"/>
                  <a:gd name="connsiteX51" fmla="*/ 912812 w 1357312"/>
                  <a:gd name="connsiteY51" fmla="*/ 571720 h 722313"/>
                  <a:gd name="connsiteX52" fmla="*/ 912812 w 1357312"/>
                  <a:gd name="connsiteY52" fmla="*/ 128369 h 722313"/>
                  <a:gd name="connsiteX53" fmla="*/ 929248 w 1357312"/>
                  <a:gd name="connsiteY53" fmla="*/ 112713 h 722313"/>
                  <a:gd name="connsiteX54" fmla="*/ 348417 w 1357312"/>
                  <a:gd name="connsiteY54" fmla="*/ 63500 h 722313"/>
                  <a:gd name="connsiteX55" fmla="*/ 400882 w 1357312"/>
                  <a:gd name="connsiteY55" fmla="*/ 63500 h 722313"/>
                  <a:gd name="connsiteX56" fmla="*/ 447675 w 1357312"/>
                  <a:gd name="connsiteY56" fmla="*/ 111125 h 722313"/>
                  <a:gd name="connsiteX57" fmla="*/ 447675 w 1357312"/>
                  <a:gd name="connsiteY57" fmla="*/ 127000 h 722313"/>
                  <a:gd name="connsiteX58" fmla="*/ 416480 w 1357312"/>
                  <a:gd name="connsiteY58" fmla="*/ 127000 h 722313"/>
                  <a:gd name="connsiteX59" fmla="*/ 416480 w 1357312"/>
                  <a:gd name="connsiteY59" fmla="*/ 111125 h 722313"/>
                  <a:gd name="connsiteX60" fmla="*/ 400882 w 1357312"/>
                  <a:gd name="connsiteY60" fmla="*/ 95250 h 722313"/>
                  <a:gd name="connsiteX61" fmla="*/ 348417 w 1357312"/>
                  <a:gd name="connsiteY61" fmla="*/ 95250 h 722313"/>
                  <a:gd name="connsiteX62" fmla="*/ 332820 w 1357312"/>
                  <a:gd name="connsiteY62" fmla="*/ 111125 h 722313"/>
                  <a:gd name="connsiteX63" fmla="*/ 332820 w 1357312"/>
                  <a:gd name="connsiteY63" fmla="*/ 127000 h 722313"/>
                  <a:gd name="connsiteX64" fmla="*/ 301625 w 1357312"/>
                  <a:gd name="connsiteY64" fmla="*/ 127000 h 722313"/>
                  <a:gd name="connsiteX65" fmla="*/ 301625 w 1357312"/>
                  <a:gd name="connsiteY65" fmla="*/ 111125 h 722313"/>
                  <a:gd name="connsiteX66" fmla="*/ 348417 w 1357312"/>
                  <a:gd name="connsiteY66" fmla="*/ 63500 h 722313"/>
                  <a:gd name="connsiteX67" fmla="*/ 639438 w 1357312"/>
                  <a:gd name="connsiteY67" fmla="*/ 0 h 722313"/>
                  <a:gd name="connsiteX68" fmla="*/ 692473 w 1357312"/>
                  <a:gd name="connsiteY68" fmla="*/ 0 h 722313"/>
                  <a:gd name="connsiteX69" fmla="*/ 739775 w 1357312"/>
                  <a:gd name="connsiteY69" fmla="*/ 46840 h 722313"/>
                  <a:gd name="connsiteX70" fmla="*/ 739775 w 1357312"/>
                  <a:gd name="connsiteY70" fmla="*/ 60325 h 722313"/>
                  <a:gd name="connsiteX71" fmla="*/ 708240 w 1357312"/>
                  <a:gd name="connsiteY71" fmla="*/ 60325 h 722313"/>
                  <a:gd name="connsiteX72" fmla="*/ 708240 w 1357312"/>
                  <a:gd name="connsiteY72" fmla="*/ 46840 h 722313"/>
                  <a:gd name="connsiteX73" fmla="*/ 692473 w 1357312"/>
                  <a:gd name="connsiteY73" fmla="*/ 31227 h 722313"/>
                  <a:gd name="connsiteX74" fmla="*/ 639438 w 1357312"/>
                  <a:gd name="connsiteY74" fmla="*/ 31227 h 722313"/>
                  <a:gd name="connsiteX75" fmla="*/ 623671 w 1357312"/>
                  <a:gd name="connsiteY75" fmla="*/ 46840 h 722313"/>
                  <a:gd name="connsiteX76" fmla="*/ 623671 w 1357312"/>
                  <a:gd name="connsiteY76" fmla="*/ 60325 h 722313"/>
                  <a:gd name="connsiteX77" fmla="*/ 592137 w 1357312"/>
                  <a:gd name="connsiteY77" fmla="*/ 60325 h 722313"/>
                  <a:gd name="connsiteX78" fmla="*/ 592137 w 1357312"/>
                  <a:gd name="connsiteY78" fmla="*/ 46840 h 722313"/>
                  <a:gd name="connsiteX79" fmla="*/ 639438 w 1357312"/>
                  <a:gd name="connsiteY79" fmla="*/ 0 h 7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57312" h="722313">
                    <a:moveTo>
                      <a:pt x="1116807" y="552450"/>
                    </a:moveTo>
                    <a:cubicBezTo>
                      <a:pt x="1079075" y="552450"/>
                      <a:pt x="1047750" y="583775"/>
                      <a:pt x="1047750" y="621507"/>
                    </a:cubicBezTo>
                    <a:cubicBezTo>
                      <a:pt x="1047750" y="659239"/>
                      <a:pt x="1080499" y="690563"/>
                      <a:pt x="1119654" y="690563"/>
                    </a:cubicBezTo>
                    <a:cubicBezTo>
                      <a:pt x="1156674" y="690563"/>
                      <a:pt x="1185863" y="660662"/>
                      <a:pt x="1185863" y="621507"/>
                    </a:cubicBezTo>
                    <a:cubicBezTo>
                      <a:pt x="1185863" y="583775"/>
                      <a:pt x="1155251" y="552450"/>
                      <a:pt x="1116807" y="552450"/>
                    </a:cubicBezTo>
                    <a:close/>
                    <a:moveTo>
                      <a:pt x="186532" y="552450"/>
                    </a:moveTo>
                    <a:cubicBezTo>
                      <a:pt x="148088" y="552450"/>
                      <a:pt x="117475" y="583775"/>
                      <a:pt x="117475" y="621507"/>
                    </a:cubicBezTo>
                    <a:cubicBezTo>
                      <a:pt x="117475" y="659239"/>
                      <a:pt x="150224" y="690563"/>
                      <a:pt x="189379" y="690563"/>
                    </a:cubicBezTo>
                    <a:cubicBezTo>
                      <a:pt x="226399" y="690563"/>
                      <a:pt x="255588" y="660662"/>
                      <a:pt x="255588" y="621507"/>
                    </a:cubicBezTo>
                    <a:cubicBezTo>
                      <a:pt x="255588" y="583775"/>
                      <a:pt x="224264" y="552450"/>
                      <a:pt x="186532" y="552450"/>
                    </a:cubicBezTo>
                    <a:close/>
                    <a:moveTo>
                      <a:pt x="1116807" y="520700"/>
                    </a:moveTo>
                    <a:cubicBezTo>
                      <a:pt x="1172572" y="520700"/>
                      <a:pt x="1217613" y="566456"/>
                      <a:pt x="1217613" y="621507"/>
                    </a:cubicBezTo>
                    <a:cubicBezTo>
                      <a:pt x="1217613" y="677272"/>
                      <a:pt x="1175432" y="722313"/>
                      <a:pt x="1119667" y="722313"/>
                    </a:cubicBezTo>
                    <a:cubicBezTo>
                      <a:pt x="1064616" y="722313"/>
                      <a:pt x="1016000" y="677272"/>
                      <a:pt x="1016000" y="621507"/>
                    </a:cubicBezTo>
                    <a:cubicBezTo>
                      <a:pt x="1016000" y="566456"/>
                      <a:pt x="1061041" y="520700"/>
                      <a:pt x="1116807" y="520700"/>
                    </a:cubicBezTo>
                    <a:close/>
                    <a:moveTo>
                      <a:pt x="186532" y="520700"/>
                    </a:moveTo>
                    <a:cubicBezTo>
                      <a:pt x="242297" y="520700"/>
                      <a:pt x="287338" y="566456"/>
                      <a:pt x="287338" y="621507"/>
                    </a:cubicBezTo>
                    <a:cubicBezTo>
                      <a:pt x="287338" y="677272"/>
                      <a:pt x="245157" y="722313"/>
                      <a:pt x="189392" y="722313"/>
                    </a:cubicBezTo>
                    <a:cubicBezTo>
                      <a:pt x="134341" y="722313"/>
                      <a:pt x="85725" y="677272"/>
                      <a:pt x="85725" y="621507"/>
                    </a:cubicBezTo>
                    <a:cubicBezTo>
                      <a:pt x="85725" y="566456"/>
                      <a:pt x="130766" y="520700"/>
                      <a:pt x="186532" y="520700"/>
                    </a:cubicBezTo>
                    <a:close/>
                    <a:moveTo>
                      <a:pt x="0" y="354013"/>
                    </a:moveTo>
                    <a:cubicBezTo>
                      <a:pt x="0" y="354013"/>
                      <a:pt x="0" y="354013"/>
                      <a:pt x="241758" y="354013"/>
                    </a:cubicBezTo>
                    <a:cubicBezTo>
                      <a:pt x="241758" y="354013"/>
                      <a:pt x="241758" y="354013"/>
                      <a:pt x="506336" y="354013"/>
                    </a:cubicBezTo>
                    <a:cubicBezTo>
                      <a:pt x="506336" y="354013"/>
                      <a:pt x="506336" y="354013"/>
                      <a:pt x="556970" y="354013"/>
                    </a:cubicBezTo>
                    <a:cubicBezTo>
                      <a:pt x="556970" y="354013"/>
                      <a:pt x="556970" y="354013"/>
                      <a:pt x="773055" y="354013"/>
                    </a:cubicBezTo>
                    <a:lnTo>
                      <a:pt x="875035" y="354013"/>
                    </a:lnTo>
                    <a:cubicBezTo>
                      <a:pt x="875748" y="354013"/>
                      <a:pt x="876461" y="354013"/>
                      <a:pt x="877888" y="354013"/>
                    </a:cubicBezTo>
                    <a:cubicBezTo>
                      <a:pt x="877888" y="354013"/>
                      <a:pt x="877888" y="354013"/>
                      <a:pt x="877888" y="587376"/>
                    </a:cubicBezTo>
                    <a:cubicBezTo>
                      <a:pt x="876461" y="587376"/>
                      <a:pt x="875748" y="587376"/>
                      <a:pt x="875035" y="587376"/>
                    </a:cubicBezTo>
                    <a:cubicBezTo>
                      <a:pt x="875035" y="587376"/>
                      <a:pt x="875035" y="587376"/>
                      <a:pt x="314499" y="587376"/>
                    </a:cubicBezTo>
                    <a:cubicBezTo>
                      <a:pt x="300236" y="530284"/>
                      <a:pt x="248176" y="488179"/>
                      <a:pt x="186845" y="488179"/>
                    </a:cubicBezTo>
                    <a:cubicBezTo>
                      <a:pt x="125514" y="488179"/>
                      <a:pt x="73454" y="530284"/>
                      <a:pt x="59191" y="587376"/>
                    </a:cubicBezTo>
                    <a:cubicBezTo>
                      <a:pt x="59191" y="587376"/>
                      <a:pt x="59191" y="587376"/>
                      <a:pt x="0" y="587376"/>
                    </a:cubicBezTo>
                    <a:cubicBezTo>
                      <a:pt x="0" y="587376"/>
                      <a:pt x="0" y="587376"/>
                      <a:pt x="0" y="354013"/>
                    </a:cubicBezTo>
                    <a:close/>
                    <a:moveTo>
                      <a:pt x="929248" y="112713"/>
                    </a:moveTo>
                    <a:cubicBezTo>
                      <a:pt x="929248" y="112713"/>
                      <a:pt x="929248" y="112713"/>
                      <a:pt x="1195091" y="112713"/>
                    </a:cubicBezTo>
                    <a:cubicBezTo>
                      <a:pt x="1200808" y="112713"/>
                      <a:pt x="1205811" y="115559"/>
                      <a:pt x="1208669" y="119829"/>
                    </a:cubicBezTo>
                    <a:cubicBezTo>
                      <a:pt x="1208669" y="119829"/>
                      <a:pt x="1208669" y="119829"/>
                      <a:pt x="1355168" y="340437"/>
                    </a:cubicBezTo>
                    <a:cubicBezTo>
                      <a:pt x="1356598" y="342572"/>
                      <a:pt x="1357312" y="345419"/>
                      <a:pt x="1357312" y="348977"/>
                    </a:cubicBezTo>
                    <a:cubicBezTo>
                      <a:pt x="1357312" y="348977"/>
                      <a:pt x="1357312" y="348977"/>
                      <a:pt x="1357312" y="571720"/>
                    </a:cubicBezTo>
                    <a:cubicBezTo>
                      <a:pt x="1357312" y="580260"/>
                      <a:pt x="1350166" y="587376"/>
                      <a:pt x="1341590" y="587376"/>
                    </a:cubicBezTo>
                    <a:cubicBezTo>
                      <a:pt x="1341590" y="587376"/>
                      <a:pt x="1341590" y="587376"/>
                      <a:pt x="1242257" y="587376"/>
                    </a:cubicBezTo>
                    <a:cubicBezTo>
                      <a:pt x="1239398" y="576702"/>
                      <a:pt x="1235110" y="566027"/>
                      <a:pt x="1229393" y="556064"/>
                    </a:cubicBezTo>
                    <a:cubicBezTo>
                      <a:pt x="1229393" y="556064"/>
                      <a:pt x="1229393" y="556064"/>
                      <a:pt x="1325869" y="556064"/>
                    </a:cubicBezTo>
                    <a:cubicBezTo>
                      <a:pt x="1325869" y="556064"/>
                      <a:pt x="1325869" y="556064"/>
                      <a:pt x="1325869" y="353247"/>
                    </a:cubicBezTo>
                    <a:cubicBezTo>
                      <a:pt x="1325869" y="353247"/>
                      <a:pt x="1325869" y="353247"/>
                      <a:pt x="1187230" y="144025"/>
                    </a:cubicBezTo>
                    <a:cubicBezTo>
                      <a:pt x="1187230" y="144025"/>
                      <a:pt x="1187230" y="144025"/>
                      <a:pt x="944255" y="144025"/>
                    </a:cubicBezTo>
                    <a:cubicBezTo>
                      <a:pt x="944255" y="144025"/>
                      <a:pt x="944255" y="144025"/>
                      <a:pt x="944255" y="556064"/>
                    </a:cubicBezTo>
                    <a:cubicBezTo>
                      <a:pt x="944255" y="556064"/>
                      <a:pt x="944255" y="556064"/>
                      <a:pt x="1002141" y="556064"/>
                    </a:cubicBezTo>
                    <a:cubicBezTo>
                      <a:pt x="997138" y="566027"/>
                      <a:pt x="992136" y="576702"/>
                      <a:pt x="989277" y="587376"/>
                    </a:cubicBezTo>
                    <a:cubicBezTo>
                      <a:pt x="989277" y="587376"/>
                      <a:pt x="989277" y="587376"/>
                      <a:pt x="928534" y="587376"/>
                    </a:cubicBezTo>
                    <a:cubicBezTo>
                      <a:pt x="919958" y="587376"/>
                      <a:pt x="912812" y="580260"/>
                      <a:pt x="912812" y="571720"/>
                    </a:cubicBezTo>
                    <a:cubicBezTo>
                      <a:pt x="912812" y="571720"/>
                      <a:pt x="912812" y="571720"/>
                      <a:pt x="912812" y="128369"/>
                    </a:cubicBezTo>
                    <a:cubicBezTo>
                      <a:pt x="912812" y="119829"/>
                      <a:pt x="919958" y="112713"/>
                      <a:pt x="929248" y="112713"/>
                    </a:cubicBezTo>
                    <a:close/>
                    <a:moveTo>
                      <a:pt x="348417" y="63500"/>
                    </a:moveTo>
                    <a:cubicBezTo>
                      <a:pt x="348417" y="63500"/>
                      <a:pt x="348417" y="63500"/>
                      <a:pt x="400882" y="63500"/>
                    </a:cubicBezTo>
                    <a:cubicBezTo>
                      <a:pt x="426405" y="63500"/>
                      <a:pt x="447675" y="85148"/>
                      <a:pt x="447675" y="111125"/>
                    </a:cubicBezTo>
                    <a:cubicBezTo>
                      <a:pt x="447675" y="111125"/>
                      <a:pt x="447675" y="111125"/>
                      <a:pt x="447675" y="127000"/>
                    </a:cubicBezTo>
                    <a:cubicBezTo>
                      <a:pt x="447675" y="127000"/>
                      <a:pt x="447675" y="127000"/>
                      <a:pt x="416480" y="127000"/>
                    </a:cubicBezTo>
                    <a:cubicBezTo>
                      <a:pt x="416480" y="127000"/>
                      <a:pt x="416480" y="127000"/>
                      <a:pt x="416480" y="111125"/>
                    </a:cubicBezTo>
                    <a:cubicBezTo>
                      <a:pt x="416480" y="102466"/>
                      <a:pt x="409390" y="95250"/>
                      <a:pt x="400882" y="95250"/>
                    </a:cubicBezTo>
                    <a:cubicBezTo>
                      <a:pt x="400882" y="95250"/>
                      <a:pt x="400882" y="95250"/>
                      <a:pt x="348417" y="95250"/>
                    </a:cubicBezTo>
                    <a:cubicBezTo>
                      <a:pt x="339201" y="95250"/>
                      <a:pt x="332820" y="102466"/>
                      <a:pt x="332820" y="111125"/>
                    </a:cubicBezTo>
                    <a:lnTo>
                      <a:pt x="332820" y="127000"/>
                    </a:lnTo>
                    <a:cubicBezTo>
                      <a:pt x="332820" y="127000"/>
                      <a:pt x="332820" y="127000"/>
                      <a:pt x="301625" y="127000"/>
                    </a:cubicBezTo>
                    <a:cubicBezTo>
                      <a:pt x="301625" y="127000"/>
                      <a:pt x="301625" y="127000"/>
                      <a:pt x="301625" y="111125"/>
                    </a:cubicBezTo>
                    <a:cubicBezTo>
                      <a:pt x="301625" y="85148"/>
                      <a:pt x="322185" y="63500"/>
                      <a:pt x="348417" y="63500"/>
                    </a:cubicBezTo>
                    <a:close/>
                    <a:moveTo>
                      <a:pt x="639438" y="0"/>
                    </a:moveTo>
                    <a:cubicBezTo>
                      <a:pt x="639438" y="0"/>
                      <a:pt x="639438" y="0"/>
                      <a:pt x="692473" y="0"/>
                    </a:cubicBezTo>
                    <a:cubicBezTo>
                      <a:pt x="718274" y="0"/>
                      <a:pt x="739775" y="20581"/>
                      <a:pt x="739775" y="46840"/>
                    </a:cubicBezTo>
                    <a:cubicBezTo>
                      <a:pt x="739775" y="46840"/>
                      <a:pt x="739775" y="46840"/>
                      <a:pt x="739775" y="60325"/>
                    </a:cubicBezTo>
                    <a:cubicBezTo>
                      <a:pt x="739775" y="60325"/>
                      <a:pt x="739775" y="60325"/>
                      <a:pt x="708240" y="60325"/>
                    </a:cubicBezTo>
                    <a:cubicBezTo>
                      <a:pt x="708240" y="60325"/>
                      <a:pt x="708240" y="60325"/>
                      <a:pt x="708240" y="46840"/>
                    </a:cubicBezTo>
                    <a:cubicBezTo>
                      <a:pt x="708240" y="37614"/>
                      <a:pt x="701074" y="31227"/>
                      <a:pt x="692473" y="31227"/>
                    </a:cubicBezTo>
                    <a:cubicBezTo>
                      <a:pt x="692473" y="31227"/>
                      <a:pt x="692473" y="31227"/>
                      <a:pt x="639438" y="31227"/>
                    </a:cubicBezTo>
                    <a:cubicBezTo>
                      <a:pt x="630838" y="31227"/>
                      <a:pt x="623671" y="37614"/>
                      <a:pt x="623671" y="46840"/>
                    </a:cubicBezTo>
                    <a:lnTo>
                      <a:pt x="623671" y="60325"/>
                    </a:lnTo>
                    <a:cubicBezTo>
                      <a:pt x="623671" y="60325"/>
                      <a:pt x="623671" y="60325"/>
                      <a:pt x="592137" y="60325"/>
                    </a:cubicBezTo>
                    <a:cubicBezTo>
                      <a:pt x="592137" y="60325"/>
                      <a:pt x="592137" y="60325"/>
                      <a:pt x="592137" y="46840"/>
                    </a:cubicBezTo>
                    <a:cubicBezTo>
                      <a:pt x="592137" y="20581"/>
                      <a:pt x="612921" y="0"/>
                      <a:pt x="639438" y="0"/>
                    </a:cubicBez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48"/>
              <p:cNvSpPr>
                <a:spLocks/>
              </p:cNvSpPr>
              <p:nvPr/>
            </p:nvSpPr>
            <p:spPr bwMode="auto">
              <a:xfrm>
                <a:off x="5491163" y="2805112"/>
                <a:ext cx="1185863" cy="1184276"/>
              </a:xfrm>
              <a:custGeom>
                <a:avLst/>
                <a:gdLst>
                  <a:gd name="connsiteX0" fmla="*/ 1043782 w 1185863"/>
                  <a:gd name="connsiteY0" fmla="*/ 1111250 h 1184276"/>
                  <a:gd name="connsiteX1" fmla="*/ 1081089 w 1185863"/>
                  <a:gd name="connsiteY1" fmla="*/ 1147763 h 1184276"/>
                  <a:gd name="connsiteX2" fmla="*/ 1043782 w 1185863"/>
                  <a:gd name="connsiteY2" fmla="*/ 1184276 h 1184276"/>
                  <a:gd name="connsiteX3" fmla="*/ 1006475 w 1185863"/>
                  <a:gd name="connsiteY3" fmla="*/ 1147763 h 1184276"/>
                  <a:gd name="connsiteX4" fmla="*/ 1043782 w 1185863"/>
                  <a:gd name="connsiteY4" fmla="*/ 1111250 h 1184276"/>
                  <a:gd name="connsiteX5" fmla="*/ 113507 w 1185863"/>
                  <a:gd name="connsiteY5" fmla="*/ 1111250 h 1184276"/>
                  <a:gd name="connsiteX6" fmla="*/ 150814 w 1185863"/>
                  <a:gd name="connsiteY6" fmla="*/ 1147763 h 1184276"/>
                  <a:gd name="connsiteX7" fmla="*/ 113507 w 1185863"/>
                  <a:gd name="connsiteY7" fmla="*/ 1184276 h 1184276"/>
                  <a:gd name="connsiteX8" fmla="*/ 76200 w 1185863"/>
                  <a:gd name="connsiteY8" fmla="*/ 1147763 h 1184276"/>
                  <a:gd name="connsiteX9" fmla="*/ 113507 w 1185863"/>
                  <a:gd name="connsiteY9" fmla="*/ 1111250 h 1184276"/>
                  <a:gd name="connsiteX10" fmla="*/ 946933 w 1185863"/>
                  <a:gd name="connsiteY10" fmla="*/ 700087 h 1184276"/>
                  <a:gd name="connsiteX11" fmla="*/ 1091717 w 1185863"/>
                  <a:gd name="connsiteY11" fmla="*/ 700087 h 1184276"/>
                  <a:gd name="connsiteX12" fmla="*/ 1105982 w 1185863"/>
                  <a:gd name="connsiteY12" fmla="*/ 712984 h 1184276"/>
                  <a:gd name="connsiteX13" fmla="*/ 1185150 w 1185863"/>
                  <a:gd name="connsiteY13" fmla="*/ 847682 h 1184276"/>
                  <a:gd name="connsiteX14" fmla="*/ 1185863 w 1185863"/>
                  <a:gd name="connsiteY14" fmla="*/ 851265 h 1184276"/>
                  <a:gd name="connsiteX15" fmla="*/ 1173025 w 1185863"/>
                  <a:gd name="connsiteY15" fmla="*/ 862012 h 1184276"/>
                  <a:gd name="connsiteX16" fmla="*/ 946933 w 1185863"/>
                  <a:gd name="connsiteY16" fmla="*/ 862012 h 1184276"/>
                  <a:gd name="connsiteX17" fmla="*/ 939800 w 1185863"/>
                  <a:gd name="connsiteY17" fmla="*/ 854847 h 1184276"/>
                  <a:gd name="connsiteX18" fmla="*/ 939800 w 1185863"/>
                  <a:gd name="connsiteY18" fmla="*/ 707252 h 1184276"/>
                  <a:gd name="connsiteX19" fmla="*/ 946933 w 1185863"/>
                  <a:gd name="connsiteY19" fmla="*/ 700087 h 1184276"/>
                  <a:gd name="connsiteX20" fmla="*/ 174636 w 1185863"/>
                  <a:gd name="connsiteY20" fmla="*/ 684212 h 1184276"/>
                  <a:gd name="connsiteX21" fmla="*/ 231120 w 1185863"/>
                  <a:gd name="connsiteY21" fmla="*/ 684212 h 1184276"/>
                  <a:gd name="connsiteX22" fmla="*/ 370542 w 1185863"/>
                  <a:gd name="connsiteY22" fmla="*/ 684212 h 1184276"/>
                  <a:gd name="connsiteX23" fmla="*/ 427025 w 1185863"/>
                  <a:gd name="connsiteY23" fmla="*/ 684212 h 1184276"/>
                  <a:gd name="connsiteX24" fmla="*/ 441325 w 1185863"/>
                  <a:gd name="connsiteY24" fmla="*/ 698445 h 1184276"/>
                  <a:gd name="connsiteX25" fmla="*/ 441325 w 1185863"/>
                  <a:gd name="connsiteY25" fmla="*/ 835079 h 1184276"/>
                  <a:gd name="connsiteX26" fmla="*/ 427025 w 1185863"/>
                  <a:gd name="connsiteY26" fmla="*/ 849312 h 1184276"/>
                  <a:gd name="connsiteX27" fmla="*/ 174636 w 1185863"/>
                  <a:gd name="connsiteY27" fmla="*/ 849312 h 1184276"/>
                  <a:gd name="connsiteX28" fmla="*/ 160337 w 1185863"/>
                  <a:gd name="connsiteY28" fmla="*/ 835079 h 1184276"/>
                  <a:gd name="connsiteX29" fmla="*/ 160337 w 1185863"/>
                  <a:gd name="connsiteY29" fmla="*/ 698445 h 1184276"/>
                  <a:gd name="connsiteX30" fmla="*/ 174636 w 1185863"/>
                  <a:gd name="connsiteY30" fmla="*/ 684212 h 1184276"/>
                  <a:gd name="connsiteX31" fmla="*/ 492046 w 1185863"/>
                  <a:gd name="connsiteY31" fmla="*/ 617537 h 1184276"/>
                  <a:gd name="connsiteX32" fmla="*/ 523306 w 1185863"/>
                  <a:gd name="connsiteY32" fmla="*/ 617537 h 1184276"/>
                  <a:gd name="connsiteX33" fmla="*/ 662556 w 1185863"/>
                  <a:gd name="connsiteY33" fmla="*/ 617537 h 1184276"/>
                  <a:gd name="connsiteX34" fmla="*/ 693816 w 1185863"/>
                  <a:gd name="connsiteY34" fmla="*/ 617537 h 1184276"/>
                  <a:gd name="connsiteX35" fmla="*/ 708025 w 1185863"/>
                  <a:gd name="connsiteY35" fmla="*/ 631800 h 1184276"/>
                  <a:gd name="connsiteX36" fmla="*/ 708025 w 1185863"/>
                  <a:gd name="connsiteY36" fmla="*/ 835049 h 1184276"/>
                  <a:gd name="connsiteX37" fmla="*/ 693816 w 1185863"/>
                  <a:gd name="connsiteY37" fmla="*/ 849312 h 1184276"/>
                  <a:gd name="connsiteX38" fmla="*/ 492046 w 1185863"/>
                  <a:gd name="connsiteY38" fmla="*/ 849312 h 1184276"/>
                  <a:gd name="connsiteX39" fmla="*/ 477837 w 1185863"/>
                  <a:gd name="connsiteY39" fmla="*/ 835049 h 1184276"/>
                  <a:gd name="connsiteX40" fmla="*/ 477837 w 1185863"/>
                  <a:gd name="connsiteY40" fmla="*/ 631800 h 1184276"/>
                  <a:gd name="connsiteX41" fmla="*/ 492046 w 1185863"/>
                  <a:gd name="connsiteY41" fmla="*/ 617537 h 1184276"/>
                  <a:gd name="connsiteX42" fmla="*/ 432949 w 1185863"/>
                  <a:gd name="connsiteY42" fmla="*/ 0 h 1184276"/>
                  <a:gd name="connsiteX43" fmla="*/ 450067 w 1185863"/>
                  <a:gd name="connsiteY43" fmla="*/ 7135 h 1184276"/>
                  <a:gd name="connsiteX44" fmla="*/ 457200 w 1185863"/>
                  <a:gd name="connsiteY44" fmla="*/ 24973 h 1184276"/>
                  <a:gd name="connsiteX45" fmla="*/ 373035 w 1185863"/>
                  <a:gd name="connsiteY45" fmla="*/ 144843 h 1184276"/>
                  <a:gd name="connsiteX46" fmla="*/ 411551 w 1185863"/>
                  <a:gd name="connsiteY46" fmla="*/ 392431 h 1184276"/>
                  <a:gd name="connsiteX47" fmla="*/ 411551 w 1185863"/>
                  <a:gd name="connsiteY47" fmla="*/ 396712 h 1184276"/>
                  <a:gd name="connsiteX48" fmla="*/ 382307 w 1185863"/>
                  <a:gd name="connsiteY48" fmla="*/ 455220 h 1184276"/>
                  <a:gd name="connsiteX49" fmla="*/ 377315 w 1185863"/>
                  <a:gd name="connsiteY49" fmla="*/ 458788 h 1184276"/>
                  <a:gd name="connsiteX50" fmla="*/ 373748 w 1185863"/>
                  <a:gd name="connsiteY50" fmla="*/ 455934 h 1184276"/>
                  <a:gd name="connsiteX51" fmla="*/ 303135 w 1185863"/>
                  <a:gd name="connsiteY51" fmla="*/ 261859 h 1184276"/>
                  <a:gd name="connsiteX52" fmla="*/ 281024 w 1185863"/>
                  <a:gd name="connsiteY52" fmla="*/ 236886 h 1184276"/>
                  <a:gd name="connsiteX53" fmla="*/ 272465 w 1185863"/>
                  <a:gd name="connsiteY53" fmla="*/ 245448 h 1184276"/>
                  <a:gd name="connsiteX54" fmla="*/ 124107 w 1185863"/>
                  <a:gd name="connsiteY54" fmla="*/ 371026 h 1184276"/>
                  <a:gd name="connsiteX55" fmla="*/ 134093 w 1185863"/>
                  <a:gd name="connsiteY55" fmla="*/ 405988 h 1184276"/>
                  <a:gd name="connsiteX56" fmla="*/ 134093 w 1185863"/>
                  <a:gd name="connsiteY56" fmla="*/ 406702 h 1184276"/>
                  <a:gd name="connsiteX57" fmla="*/ 124820 w 1185863"/>
                  <a:gd name="connsiteY57" fmla="*/ 439523 h 1184276"/>
                  <a:gd name="connsiteX58" fmla="*/ 124107 w 1185863"/>
                  <a:gd name="connsiteY58" fmla="*/ 440950 h 1184276"/>
                  <a:gd name="connsiteX59" fmla="*/ 123394 w 1185863"/>
                  <a:gd name="connsiteY59" fmla="*/ 441664 h 1184276"/>
                  <a:gd name="connsiteX60" fmla="*/ 106989 w 1185863"/>
                  <a:gd name="connsiteY60" fmla="*/ 440237 h 1184276"/>
                  <a:gd name="connsiteX61" fmla="*/ 76319 w 1185863"/>
                  <a:gd name="connsiteY61" fmla="*/ 403134 h 1184276"/>
                  <a:gd name="connsiteX62" fmla="*/ 39229 w 1185863"/>
                  <a:gd name="connsiteY62" fmla="*/ 423112 h 1184276"/>
                  <a:gd name="connsiteX63" fmla="*/ 35663 w 1185863"/>
                  <a:gd name="connsiteY63" fmla="*/ 419545 h 1184276"/>
                  <a:gd name="connsiteX64" fmla="*/ 55634 w 1185863"/>
                  <a:gd name="connsiteY64" fmla="*/ 382442 h 1184276"/>
                  <a:gd name="connsiteX65" fmla="*/ 17118 w 1185863"/>
                  <a:gd name="connsiteY65" fmla="*/ 348907 h 1184276"/>
                  <a:gd name="connsiteX66" fmla="*/ 15691 w 1185863"/>
                  <a:gd name="connsiteY66" fmla="*/ 332496 h 1184276"/>
                  <a:gd name="connsiteX67" fmla="*/ 16405 w 1185863"/>
                  <a:gd name="connsiteY67" fmla="*/ 331783 h 1184276"/>
                  <a:gd name="connsiteX68" fmla="*/ 17831 w 1185863"/>
                  <a:gd name="connsiteY68" fmla="*/ 330356 h 1184276"/>
                  <a:gd name="connsiteX69" fmla="*/ 49928 w 1185863"/>
                  <a:gd name="connsiteY69" fmla="*/ 321794 h 1184276"/>
                  <a:gd name="connsiteX70" fmla="*/ 50641 w 1185863"/>
                  <a:gd name="connsiteY70" fmla="*/ 321794 h 1184276"/>
                  <a:gd name="connsiteX71" fmla="*/ 87731 w 1185863"/>
                  <a:gd name="connsiteY71" fmla="*/ 331783 h 1184276"/>
                  <a:gd name="connsiteX72" fmla="*/ 88444 w 1185863"/>
                  <a:gd name="connsiteY72" fmla="*/ 331783 h 1184276"/>
                  <a:gd name="connsiteX73" fmla="*/ 211838 w 1185863"/>
                  <a:gd name="connsiteY73" fmla="*/ 185513 h 1184276"/>
                  <a:gd name="connsiteX74" fmla="*/ 220397 w 1185863"/>
                  <a:gd name="connsiteY74" fmla="*/ 176951 h 1184276"/>
                  <a:gd name="connsiteX75" fmla="*/ 193293 w 1185863"/>
                  <a:gd name="connsiteY75" fmla="*/ 153405 h 1184276"/>
                  <a:gd name="connsiteX76" fmla="*/ 2853 w 1185863"/>
                  <a:gd name="connsiteY76" fmla="*/ 82767 h 1184276"/>
                  <a:gd name="connsiteX77" fmla="*/ 0 w 1185863"/>
                  <a:gd name="connsiteY77" fmla="*/ 79200 h 1184276"/>
                  <a:gd name="connsiteX78" fmla="*/ 3566 w 1185863"/>
                  <a:gd name="connsiteY78" fmla="*/ 74205 h 1184276"/>
                  <a:gd name="connsiteX79" fmla="*/ 61340 w 1185863"/>
                  <a:gd name="connsiteY79" fmla="*/ 44951 h 1184276"/>
                  <a:gd name="connsiteX80" fmla="*/ 65620 w 1185863"/>
                  <a:gd name="connsiteY80" fmla="*/ 44238 h 1184276"/>
                  <a:gd name="connsiteX81" fmla="*/ 310981 w 1185863"/>
                  <a:gd name="connsiteY81" fmla="*/ 83481 h 1184276"/>
                  <a:gd name="connsiteX82" fmla="*/ 313121 w 1185863"/>
                  <a:gd name="connsiteY82" fmla="*/ 84908 h 1184276"/>
                  <a:gd name="connsiteX83" fmla="*/ 432949 w 1185863"/>
                  <a:gd name="connsiteY83" fmla="*/ 0 h 11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185863" h="1184276">
                    <a:moveTo>
                      <a:pt x="1043782" y="1111250"/>
                    </a:moveTo>
                    <a:cubicBezTo>
                      <a:pt x="1064386" y="1111250"/>
                      <a:pt x="1081089" y="1127597"/>
                      <a:pt x="1081089" y="1147763"/>
                    </a:cubicBezTo>
                    <a:cubicBezTo>
                      <a:pt x="1081089" y="1167929"/>
                      <a:pt x="1064386" y="1184276"/>
                      <a:pt x="1043782" y="1184276"/>
                    </a:cubicBezTo>
                    <a:cubicBezTo>
                      <a:pt x="1023178" y="1184276"/>
                      <a:pt x="1006475" y="1167929"/>
                      <a:pt x="1006475" y="1147763"/>
                    </a:cubicBezTo>
                    <a:cubicBezTo>
                      <a:pt x="1006475" y="1127597"/>
                      <a:pt x="1023178" y="1111250"/>
                      <a:pt x="1043782" y="1111250"/>
                    </a:cubicBezTo>
                    <a:close/>
                    <a:moveTo>
                      <a:pt x="113507" y="1111250"/>
                    </a:moveTo>
                    <a:cubicBezTo>
                      <a:pt x="134111" y="1111250"/>
                      <a:pt x="150814" y="1127597"/>
                      <a:pt x="150814" y="1147763"/>
                    </a:cubicBezTo>
                    <a:cubicBezTo>
                      <a:pt x="150814" y="1167929"/>
                      <a:pt x="134111" y="1184276"/>
                      <a:pt x="113507" y="1184276"/>
                    </a:cubicBezTo>
                    <a:cubicBezTo>
                      <a:pt x="92903" y="1184276"/>
                      <a:pt x="76200" y="1167929"/>
                      <a:pt x="76200" y="1147763"/>
                    </a:cubicBezTo>
                    <a:cubicBezTo>
                      <a:pt x="76200" y="1127597"/>
                      <a:pt x="92903" y="1111250"/>
                      <a:pt x="113507" y="1111250"/>
                    </a:cubicBezTo>
                    <a:close/>
                    <a:moveTo>
                      <a:pt x="946933" y="700087"/>
                    </a:moveTo>
                    <a:cubicBezTo>
                      <a:pt x="946933" y="700087"/>
                      <a:pt x="946933" y="700087"/>
                      <a:pt x="1091717" y="700087"/>
                    </a:cubicBezTo>
                    <a:cubicBezTo>
                      <a:pt x="1098850" y="700087"/>
                      <a:pt x="1101703" y="705819"/>
                      <a:pt x="1105982" y="712984"/>
                    </a:cubicBezTo>
                    <a:cubicBezTo>
                      <a:pt x="1105982" y="712984"/>
                      <a:pt x="1105982" y="712984"/>
                      <a:pt x="1185150" y="847682"/>
                    </a:cubicBezTo>
                    <a:cubicBezTo>
                      <a:pt x="1185863" y="849115"/>
                      <a:pt x="1185863" y="849832"/>
                      <a:pt x="1185863" y="851265"/>
                    </a:cubicBezTo>
                    <a:cubicBezTo>
                      <a:pt x="1184437" y="856997"/>
                      <a:pt x="1179444" y="862012"/>
                      <a:pt x="1173025" y="862012"/>
                    </a:cubicBezTo>
                    <a:cubicBezTo>
                      <a:pt x="1173025" y="862012"/>
                      <a:pt x="1173025" y="862012"/>
                      <a:pt x="946933" y="862012"/>
                    </a:cubicBezTo>
                    <a:cubicBezTo>
                      <a:pt x="943366" y="862012"/>
                      <a:pt x="939800" y="858430"/>
                      <a:pt x="939800" y="854847"/>
                    </a:cubicBezTo>
                    <a:cubicBezTo>
                      <a:pt x="939800" y="854847"/>
                      <a:pt x="939800" y="854847"/>
                      <a:pt x="939800" y="707252"/>
                    </a:cubicBezTo>
                    <a:cubicBezTo>
                      <a:pt x="939800" y="702953"/>
                      <a:pt x="943366" y="700087"/>
                      <a:pt x="946933" y="700087"/>
                    </a:cubicBezTo>
                    <a:close/>
                    <a:moveTo>
                      <a:pt x="174636" y="684212"/>
                    </a:moveTo>
                    <a:cubicBezTo>
                      <a:pt x="174636" y="684212"/>
                      <a:pt x="174636" y="684212"/>
                      <a:pt x="231120" y="684212"/>
                    </a:cubicBezTo>
                    <a:cubicBezTo>
                      <a:pt x="260434" y="684212"/>
                      <a:pt x="304048" y="684212"/>
                      <a:pt x="370542" y="684212"/>
                    </a:cubicBezTo>
                    <a:cubicBezTo>
                      <a:pt x="387701" y="684212"/>
                      <a:pt x="406291" y="684212"/>
                      <a:pt x="427025" y="684212"/>
                    </a:cubicBezTo>
                    <a:cubicBezTo>
                      <a:pt x="434890" y="684212"/>
                      <a:pt x="441325" y="690617"/>
                      <a:pt x="441325" y="698445"/>
                    </a:cubicBezTo>
                    <a:cubicBezTo>
                      <a:pt x="441325" y="698445"/>
                      <a:pt x="441325" y="698445"/>
                      <a:pt x="441325" y="835079"/>
                    </a:cubicBezTo>
                    <a:cubicBezTo>
                      <a:pt x="441325" y="842907"/>
                      <a:pt x="434890" y="849312"/>
                      <a:pt x="427025" y="849312"/>
                    </a:cubicBezTo>
                    <a:cubicBezTo>
                      <a:pt x="427025" y="849312"/>
                      <a:pt x="427025" y="849312"/>
                      <a:pt x="174636" y="849312"/>
                    </a:cubicBezTo>
                    <a:cubicBezTo>
                      <a:pt x="166772" y="849312"/>
                      <a:pt x="160337" y="842907"/>
                      <a:pt x="160337" y="835079"/>
                    </a:cubicBezTo>
                    <a:cubicBezTo>
                      <a:pt x="160337" y="835079"/>
                      <a:pt x="160337" y="835079"/>
                      <a:pt x="160337" y="698445"/>
                    </a:cubicBezTo>
                    <a:cubicBezTo>
                      <a:pt x="160337" y="690617"/>
                      <a:pt x="166772" y="684212"/>
                      <a:pt x="174636" y="684212"/>
                    </a:cubicBezTo>
                    <a:close/>
                    <a:moveTo>
                      <a:pt x="492046" y="617537"/>
                    </a:moveTo>
                    <a:cubicBezTo>
                      <a:pt x="492046" y="617537"/>
                      <a:pt x="492046" y="617537"/>
                      <a:pt x="523306" y="617537"/>
                    </a:cubicBezTo>
                    <a:cubicBezTo>
                      <a:pt x="546752" y="617537"/>
                      <a:pt x="588669" y="617537"/>
                      <a:pt x="662556" y="617537"/>
                    </a:cubicBezTo>
                    <a:cubicBezTo>
                      <a:pt x="672502" y="617537"/>
                      <a:pt x="683159" y="617537"/>
                      <a:pt x="693816" y="617537"/>
                    </a:cubicBezTo>
                    <a:cubicBezTo>
                      <a:pt x="701631" y="617537"/>
                      <a:pt x="708025" y="623956"/>
                      <a:pt x="708025" y="631800"/>
                    </a:cubicBezTo>
                    <a:cubicBezTo>
                      <a:pt x="708025" y="631800"/>
                      <a:pt x="708025" y="631800"/>
                      <a:pt x="708025" y="835049"/>
                    </a:cubicBezTo>
                    <a:cubicBezTo>
                      <a:pt x="708025" y="842894"/>
                      <a:pt x="701631" y="849312"/>
                      <a:pt x="693816" y="849312"/>
                    </a:cubicBezTo>
                    <a:cubicBezTo>
                      <a:pt x="693816" y="849312"/>
                      <a:pt x="693816" y="849312"/>
                      <a:pt x="492046" y="849312"/>
                    </a:cubicBezTo>
                    <a:cubicBezTo>
                      <a:pt x="484231" y="849312"/>
                      <a:pt x="477837" y="842894"/>
                      <a:pt x="477837" y="835049"/>
                    </a:cubicBezTo>
                    <a:cubicBezTo>
                      <a:pt x="477837" y="835049"/>
                      <a:pt x="477837" y="835049"/>
                      <a:pt x="477837" y="631800"/>
                    </a:cubicBezTo>
                    <a:cubicBezTo>
                      <a:pt x="477837" y="623956"/>
                      <a:pt x="484231" y="617537"/>
                      <a:pt x="492046" y="617537"/>
                    </a:cubicBezTo>
                    <a:close/>
                    <a:moveTo>
                      <a:pt x="432949" y="0"/>
                    </a:moveTo>
                    <a:cubicBezTo>
                      <a:pt x="439368" y="0"/>
                      <a:pt x="445074" y="2140"/>
                      <a:pt x="450067" y="7135"/>
                    </a:cubicBezTo>
                    <a:cubicBezTo>
                      <a:pt x="455060" y="11416"/>
                      <a:pt x="457200" y="17124"/>
                      <a:pt x="457200" y="24973"/>
                    </a:cubicBezTo>
                    <a:cubicBezTo>
                      <a:pt x="457200" y="51373"/>
                      <a:pt x="421537" y="93470"/>
                      <a:pt x="373035" y="144843"/>
                    </a:cubicBezTo>
                    <a:cubicBezTo>
                      <a:pt x="373035" y="144843"/>
                      <a:pt x="373035" y="144843"/>
                      <a:pt x="411551" y="392431"/>
                    </a:cubicBezTo>
                    <a:cubicBezTo>
                      <a:pt x="412264" y="393858"/>
                      <a:pt x="411551" y="395285"/>
                      <a:pt x="411551" y="396712"/>
                    </a:cubicBezTo>
                    <a:cubicBezTo>
                      <a:pt x="411551" y="396712"/>
                      <a:pt x="411551" y="396712"/>
                      <a:pt x="382307" y="455220"/>
                    </a:cubicBezTo>
                    <a:cubicBezTo>
                      <a:pt x="381594" y="457361"/>
                      <a:pt x="379454" y="458074"/>
                      <a:pt x="377315" y="458788"/>
                    </a:cubicBezTo>
                    <a:cubicBezTo>
                      <a:pt x="375888" y="458788"/>
                      <a:pt x="373748" y="458074"/>
                      <a:pt x="373748" y="455934"/>
                    </a:cubicBezTo>
                    <a:cubicBezTo>
                      <a:pt x="373748" y="455934"/>
                      <a:pt x="373748" y="455934"/>
                      <a:pt x="303135" y="261859"/>
                    </a:cubicBezTo>
                    <a:cubicBezTo>
                      <a:pt x="303135" y="261859"/>
                      <a:pt x="303135" y="261859"/>
                      <a:pt x="281024" y="236886"/>
                    </a:cubicBezTo>
                    <a:cubicBezTo>
                      <a:pt x="278171" y="239740"/>
                      <a:pt x="275318" y="242594"/>
                      <a:pt x="272465" y="245448"/>
                    </a:cubicBezTo>
                    <a:cubicBezTo>
                      <a:pt x="215404" y="301815"/>
                      <a:pt x="161910" y="343912"/>
                      <a:pt x="124107" y="371026"/>
                    </a:cubicBezTo>
                    <a:cubicBezTo>
                      <a:pt x="124107" y="371026"/>
                      <a:pt x="124107" y="371026"/>
                      <a:pt x="134093" y="405988"/>
                    </a:cubicBezTo>
                    <a:cubicBezTo>
                      <a:pt x="134093" y="405988"/>
                      <a:pt x="134093" y="405988"/>
                      <a:pt x="134093" y="406702"/>
                    </a:cubicBezTo>
                    <a:cubicBezTo>
                      <a:pt x="135519" y="416691"/>
                      <a:pt x="126247" y="437383"/>
                      <a:pt x="124820" y="439523"/>
                    </a:cubicBezTo>
                    <a:cubicBezTo>
                      <a:pt x="124820" y="439523"/>
                      <a:pt x="124820" y="439523"/>
                      <a:pt x="124107" y="440950"/>
                    </a:cubicBezTo>
                    <a:cubicBezTo>
                      <a:pt x="124107" y="440950"/>
                      <a:pt x="124107" y="440950"/>
                      <a:pt x="123394" y="441664"/>
                    </a:cubicBezTo>
                    <a:cubicBezTo>
                      <a:pt x="118401" y="445231"/>
                      <a:pt x="112695" y="446658"/>
                      <a:pt x="106989" y="440237"/>
                    </a:cubicBezTo>
                    <a:cubicBezTo>
                      <a:pt x="106989" y="440237"/>
                      <a:pt x="106989" y="440237"/>
                      <a:pt x="76319" y="403134"/>
                    </a:cubicBezTo>
                    <a:cubicBezTo>
                      <a:pt x="59200" y="413837"/>
                      <a:pt x="46362" y="419545"/>
                      <a:pt x="39229" y="423112"/>
                    </a:cubicBezTo>
                    <a:cubicBezTo>
                      <a:pt x="37089" y="423826"/>
                      <a:pt x="34950" y="421685"/>
                      <a:pt x="35663" y="419545"/>
                    </a:cubicBezTo>
                    <a:cubicBezTo>
                      <a:pt x="38516" y="412410"/>
                      <a:pt x="45648" y="399566"/>
                      <a:pt x="55634" y="382442"/>
                    </a:cubicBezTo>
                    <a:cubicBezTo>
                      <a:pt x="55634" y="382442"/>
                      <a:pt x="55634" y="382442"/>
                      <a:pt x="17118" y="348907"/>
                    </a:cubicBezTo>
                    <a:cubicBezTo>
                      <a:pt x="9985" y="343912"/>
                      <a:pt x="12125" y="336777"/>
                      <a:pt x="15691" y="332496"/>
                    </a:cubicBezTo>
                    <a:cubicBezTo>
                      <a:pt x="15691" y="332496"/>
                      <a:pt x="15691" y="332496"/>
                      <a:pt x="16405" y="331783"/>
                    </a:cubicBezTo>
                    <a:cubicBezTo>
                      <a:pt x="16405" y="331783"/>
                      <a:pt x="16405" y="331783"/>
                      <a:pt x="17831" y="330356"/>
                    </a:cubicBezTo>
                    <a:cubicBezTo>
                      <a:pt x="19971" y="329642"/>
                      <a:pt x="40656" y="320367"/>
                      <a:pt x="49928" y="321794"/>
                    </a:cubicBezTo>
                    <a:cubicBezTo>
                      <a:pt x="49928" y="321794"/>
                      <a:pt x="49928" y="321794"/>
                      <a:pt x="50641" y="321794"/>
                    </a:cubicBezTo>
                    <a:cubicBezTo>
                      <a:pt x="50641" y="321794"/>
                      <a:pt x="50641" y="321794"/>
                      <a:pt x="87731" y="331783"/>
                    </a:cubicBezTo>
                    <a:cubicBezTo>
                      <a:pt x="87731" y="331783"/>
                      <a:pt x="87731" y="331783"/>
                      <a:pt x="88444" y="331783"/>
                    </a:cubicBezTo>
                    <a:cubicBezTo>
                      <a:pt x="114835" y="294680"/>
                      <a:pt x="156204" y="241167"/>
                      <a:pt x="211838" y="185513"/>
                    </a:cubicBezTo>
                    <a:cubicBezTo>
                      <a:pt x="214691" y="182659"/>
                      <a:pt x="217544" y="179805"/>
                      <a:pt x="220397" y="176951"/>
                    </a:cubicBezTo>
                    <a:cubicBezTo>
                      <a:pt x="220397" y="176951"/>
                      <a:pt x="220397" y="176951"/>
                      <a:pt x="193293" y="153405"/>
                    </a:cubicBezTo>
                    <a:cubicBezTo>
                      <a:pt x="193293" y="153405"/>
                      <a:pt x="193293" y="153405"/>
                      <a:pt x="2853" y="82767"/>
                    </a:cubicBezTo>
                    <a:cubicBezTo>
                      <a:pt x="713" y="82767"/>
                      <a:pt x="0" y="81340"/>
                      <a:pt x="0" y="79200"/>
                    </a:cubicBezTo>
                    <a:cubicBezTo>
                      <a:pt x="0" y="77059"/>
                      <a:pt x="1426" y="74919"/>
                      <a:pt x="3566" y="74205"/>
                    </a:cubicBezTo>
                    <a:cubicBezTo>
                      <a:pt x="3566" y="74205"/>
                      <a:pt x="3566" y="74205"/>
                      <a:pt x="61340" y="44951"/>
                    </a:cubicBezTo>
                    <a:cubicBezTo>
                      <a:pt x="62767" y="44238"/>
                      <a:pt x="64193" y="44238"/>
                      <a:pt x="65620" y="44238"/>
                    </a:cubicBezTo>
                    <a:cubicBezTo>
                      <a:pt x="65620" y="44238"/>
                      <a:pt x="65620" y="44238"/>
                      <a:pt x="310981" y="83481"/>
                    </a:cubicBezTo>
                    <a:cubicBezTo>
                      <a:pt x="311695" y="84194"/>
                      <a:pt x="312408" y="84194"/>
                      <a:pt x="313121" y="84908"/>
                    </a:cubicBezTo>
                    <a:cubicBezTo>
                      <a:pt x="363763" y="34962"/>
                      <a:pt x="405845" y="0"/>
                      <a:pt x="432949" y="0"/>
                    </a:cubicBez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50" name="bcgIcons_Syringe">
            <a:extLst>
              <a:ext uri="{FF2B5EF4-FFF2-40B4-BE49-F238E27FC236}">
                <a16:creationId xmlns:a16="http://schemas.microsoft.com/office/drawing/2014/main" id="{163597B7-C8DD-4E9C-B2FF-FDD80D19284C}"/>
              </a:ext>
            </a:extLst>
          </p:cNvPr>
          <p:cNvGrpSpPr>
            <a:grpSpLocks noChangeAspect="1"/>
          </p:cNvGrpSpPr>
          <p:nvPr/>
        </p:nvGrpSpPr>
        <p:grpSpPr bwMode="auto">
          <a:xfrm>
            <a:off x="1127048" y="1355255"/>
            <a:ext cx="586306" cy="586849"/>
            <a:chOff x="1682" y="0"/>
            <a:chExt cx="4316" cy="4320"/>
          </a:xfrm>
        </p:grpSpPr>
        <p:sp>
          <p:nvSpPr>
            <p:cNvPr id="51" name="AutoShape 18">
              <a:extLst>
                <a:ext uri="{FF2B5EF4-FFF2-40B4-BE49-F238E27FC236}">
                  <a16:creationId xmlns:a16="http://schemas.microsoft.com/office/drawing/2014/main" id="{D645362A-CD97-4207-A275-9EA17715F84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0">
              <a:extLst>
                <a:ext uri="{FF2B5EF4-FFF2-40B4-BE49-F238E27FC236}">
                  <a16:creationId xmlns:a16="http://schemas.microsoft.com/office/drawing/2014/main" id="{59312CC7-62FB-45F2-A9A3-A2FD3FFF3245}"/>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
              <a:extLst>
                <a:ext uri="{FF2B5EF4-FFF2-40B4-BE49-F238E27FC236}">
                  <a16:creationId xmlns:a16="http://schemas.microsoft.com/office/drawing/2014/main" id="{89D2BA18-5B08-4795-B16D-CA17923D0FE0}"/>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p:cNvGrpSpPr>
            <a:grpSpLocks noChangeAspect="1"/>
          </p:cNvGrpSpPr>
          <p:nvPr/>
        </p:nvGrpSpPr>
        <p:grpSpPr>
          <a:xfrm>
            <a:off x="8833806" y="1355255"/>
            <a:ext cx="586849" cy="586849"/>
            <a:chOff x="5272088" y="2606675"/>
            <a:chExt cx="1644650" cy="1644650"/>
          </a:xfrm>
        </p:grpSpPr>
        <p:sp>
          <p:nvSpPr>
            <p:cNvPr id="55" name="AutoShape 3"/>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6" name="Group 55"/>
            <p:cNvGrpSpPr/>
            <p:nvPr/>
          </p:nvGrpSpPr>
          <p:grpSpPr>
            <a:xfrm>
              <a:off x="5811838" y="2765425"/>
              <a:ext cx="563563" cy="1323975"/>
              <a:chOff x="5811838" y="2765425"/>
              <a:chExt cx="563563" cy="1323975"/>
            </a:xfrm>
          </p:grpSpPr>
          <p:sp>
            <p:nvSpPr>
              <p:cNvPr id="57" name="Freeform 56"/>
              <p:cNvSpPr>
                <a:spLocks/>
              </p:cNvSpPr>
              <p:nvPr/>
            </p:nvSpPr>
            <p:spPr bwMode="auto">
              <a:xfrm>
                <a:off x="5873751" y="3451225"/>
                <a:ext cx="425450" cy="581025"/>
              </a:xfrm>
              <a:custGeom>
                <a:avLst/>
                <a:gdLst>
                  <a:gd name="T0" fmla="*/ 195 w 597"/>
                  <a:gd name="T1" fmla="*/ 0 h 813"/>
                  <a:gd name="T2" fmla="*/ 398 w 597"/>
                  <a:gd name="T3" fmla="*/ 0 h 813"/>
                  <a:gd name="T4" fmla="*/ 420 w 597"/>
                  <a:gd name="T5" fmla="*/ 22 h 813"/>
                  <a:gd name="T6" fmla="*/ 420 w 597"/>
                  <a:gd name="T7" fmla="*/ 237 h 813"/>
                  <a:gd name="T8" fmla="*/ 597 w 597"/>
                  <a:gd name="T9" fmla="*/ 515 h 813"/>
                  <a:gd name="T10" fmla="*/ 298 w 597"/>
                  <a:gd name="T11" fmla="*/ 813 h 813"/>
                  <a:gd name="T12" fmla="*/ 0 w 597"/>
                  <a:gd name="T13" fmla="*/ 515 h 813"/>
                  <a:gd name="T14" fmla="*/ 173 w 597"/>
                  <a:gd name="T15" fmla="*/ 237 h 813"/>
                  <a:gd name="T16" fmla="*/ 173 w 597"/>
                  <a:gd name="T17" fmla="*/ 22 h 813"/>
                  <a:gd name="T18" fmla="*/ 195 w 597"/>
                  <a:gd name="T1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813">
                    <a:moveTo>
                      <a:pt x="195" y="0"/>
                    </a:moveTo>
                    <a:cubicBezTo>
                      <a:pt x="195" y="0"/>
                      <a:pt x="195" y="0"/>
                      <a:pt x="398" y="0"/>
                    </a:cubicBezTo>
                    <a:cubicBezTo>
                      <a:pt x="410" y="0"/>
                      <a:pt x="420" y="10"/>
                      <a:pt x="420" y="22"/>
                    </a:cubicBezTo>
                    <a:cubicBezTo>
                      <a:pt x="420" y="22"/>
                      <a:pt x="420" y="22"/>
                      <a:pt x="420" y="237"/>
                    </a:cubicBezTo>
                    <a:cubicBezTo>
                      <a:pt x="524" y="285"/>
                      <a:pt x="597" y="389"/>
                      <a:pt x="597" y="515"/>
                    </a:cubicBezTo>
                    <a:cubicBezTo>
                      <a:pt x="597" y="678"/>
                      <a:pt x="463" y="813"/>
                      <a:pt x="298" y="813"/>
                    </a:cubicBezTo>
                    <a:cubicBezTo>
                      <a:pt x="135" y="813"/>
                      <a:pt x="0" y="678"/>
                      <a:pt x="0" y="515"/>
                    </a:cubicBezTo>
                    <a:cubicBezTo>
                      <a:pt x="0" y="389"/>
                      <a:pt x="70" y="285"/>
                      <a:pt x="173" y="237"/>
                    </a:cubicBezTo>
                    <a:cubicBezTo>
                      <a:pt x="173" y="237"/>
                      <a:pt x="173" y="237"/>
                      <a:pt x="173" y="22"/>
                    </a:cubicBezTo>
                    <a:cubicBezTo>
                      <a:pt x="173" y="10"/>
                      <a:pt x="183" y="0"/>
                      <a:pt x="195" y="0"/>
                    </a:cubicBez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noEditPoints="1"/>
              </p:cNvSpPr>
              <p:nvPr/>
            </p:nvSpPr>
            <p:spPr bwMode="auto">
              <a:xfrm>
                <a:off x="5811838" y="2765425"/>
                <a:ext cx="563563" cy="1323975"/>
              </a:xfrm>
              <a:custGeom>
                <a:avLst/>
                <a:gdLst>
                  <a:gd name="T0" fmla="*/ 572 w 790"/>
                  <a:gd name="T1" fmla="*/ 938 h 1854"/>
                  <a:gd name="T2" fmla="*/ 768 w 790"/>
                  <a:gd name="T3" fmla="*/ 938 h 1854"/>
                  <a:gd name="T4" fmla="*/ 790 w 790"/>
                  <a:gd name="T5" fmla="*/ 959 h 1854"/>
                  <a:gd name="T6" fmla="*/ 768 w 790"/>
                  <a:gd name="T7" fmla="*/ 980 h 1854"/>
                  <a:gd name="T8" fmla="*/ 572 w 790"/>
                  <a:gd name="T9" fmla="*/ 980 h 1854"/>
                  <a:gd name="T10" fmla="*/ 550 w 790"/>
                  <a:gd name="T11" fmla="*/ 959 h 1854"/>
                  <a:gd name="T12" fmla="*/ 572 w 790"/>
                  <a:gd name="T13" fmla="*/ 938 h 1854"/>
                  <a:gd name="T14" fmla="*/ 572 w 790"/>
                  <a:gd name="T15" fmla="*/ 787 h 1854"/>
                  <a:gd name="T16" fmla="*/ 673 w 790"/>
                  <a:gd name="T17" fmla="*/ 787 h 1854"/>
                  <a:gd name="T18" fmla="*/ 695 w 790"/>
                  <a:gd name="T19" fmla="*/ 808 h 1854"/>
                  <a:gd name="T20" fmla="*/ 673 w 790"/>
                  <a:gd name="T21" fmla="*/ 829 h 1854"/>
                  <a:gd name="T22" fmla="*/ 572 w 790"/>
                  <a:gd name="T23" fmla="*/ 829 h 1854"/>
                  <a:gd name="T24" fmla="*/ 550 w 790"/>
                  <a:gd name="T25" fmla="*/ 808 h 1854"/>
                  <a:gd name="T26" fmla="*/ 572 w 790"/>
                  <a:gd name="T27" fmla="*/ 787 h 1854"/>
                  <a:gd name="T28" fmla="*/ 572 w 790"/>
                  <a:gd name="T29" fmla="*/ 629 h 1854"/>
                  <a:gd name="T30" fmla="*/ 768 w 790"/>
                  <a:gd name="T31" fmla="*/ 629 h 1854"/>
                  <a:gd name="T32" fmla="*/ 790 w 790"/>
                  <a:gd name="T33" fmla="*/ 651 h 1854"/>
                  <a:gd name="T34" fmla="*/ 768 w 790"/>
                  <a:gd name="T35" fmla="*/ 673 h 1854"/>
                  <a:gd name="T36" fmla="*/ 572 w 790"/>
                  <a:gd name="T37" fmla="*/ 673 h 1854"/>
                  <a:gd name="T38" fmla="*/ 550 w 790"/>
                  <a:gd name="T39" fmla="*/ 651 h 1854"/>
                  <a:gd name="T40" fmla="*/ 572 w 790"/>
                  <a:gd name="T41" fmla="*/ 629 h 1854"/>
                  <a:gd name="T42" fmla="*/ 572 w 790"/>
                  <a:gd name="T43" fmla="*/ 473 h 1854"/>
                  <a:gd name="T44" fmla="*/ 673 w 790"/>
                  <a:gd name="T45" fmla="*/ 473 h 1854"/>
                  <a:gd name="T46" fmla="*/ 695 w 790"/>
                  <a:gd name="T47" fmla="*/ 495 h 1854"/>
                  <a:gd name="T48" fmla="*/ 673 w 790"/>
                  <a:gd name="T49" fmla="*/ 518 h 1854"/>
                  <a:gd name="T50" fmla="*/ 572 w 790"/>
                  <a:gd name="T51" fmla="*/ 518 h 1854"/>
                  <a:gd name="T52" fmla="*/ 550 w 790"/>
                  <a:gd name="T53" fmla="*/ 495 h 1854"/>
                  <a:gd name="T54" fmla="*/ 572 w 790"/>
                  <a:gd name="T55" fmla="*/ 473 h 1854"/>
                  <a:gd name="T56" fmla="*/ 572 w 790"/>
                  <a:gd name="T57" fmla="*/ 318 h 1854"/>
                  <a:gd name="T58" fmla="*/ 768 w 790"/>
                  <a:gd name="T59" fmla="*/ 318 h 1854"/>
                  <a:gd name="T60" fmla="*/ 790 w 790"/>
                  <a:gd name="T61" fmla="*/ 340 h 1854"/>
                  <a:gd name="T62" fmla="*/ 768 w 790"/>
                  <a:gd name="T63" fmla="*/ 361 h 1854"/>
                  <a:gd name="T64" fmla="*/ 572 w 790"/>
                  <a:gd name="T65" fmla="*/ 361 h 1854"/>
                  <a:gd name="T66" fmla="*/ 550 w 790"/>
                  <a:gd name="T67" fmla="*/ 340 h 1854"/>
                  <a:gd name="T68" fmla="*/ 572 w 790"/>
                  <a:gd name="T69" fmla="*/ 318 h 1854"/>
                  <a:gd name="T70" fmla="*/ 388 w 790"/>
                  <a:gd name="T71" fmla="*/ 0 h 1854"/>
                  <a:gd name="T72" fmla="*/ 595 w 790"/>
                  <a:gd name="T73" fmla="*/ 209 h 1854"/>
                  <a:gd name="T74" fmla="*/ 595 w 790"/>
                  <a:gd name="T75" fmla="*/ 235 h 1854"/>
                  <a:gd name="T76" fmla="*/ 552 w 790"/>
                  <a:gd name="T77" fmla="*/ 235 h 1854"/>
                  <a:gd name="T78" fmla="*/ 552 w 790"/>
                  <a:gd name="T79" fmla="*/ 209 h 1854"/>
                  <a:gd name="T80" fmla="*/ 388 w 790"/>
                  <a:gd name="T81" fmla="*/ 44 h 1854"/>
                  <a:gd name="T82" fmla="*/ 221 w 790"/>
                  <a:gd name="T83" fmla="*/ 209 h 1854"/>
                  <a:gd name="T84" fmla="*/ 221 w 790"/>
                  <a:gd name="T85" fmla="*/ 1168 h 1854"/>
                  <a:gd name="T86" fmla="*/ 43 w 790"/>
                  <a:gd name="T87" fmla="*/ 1467 h 1854"/>
                  <a:gd name="T88" fmla="*/ 388 w 790"/>
                  <a:gd name="T89" fmla="*/ 1810 h 1854"/>
                  <a:gd name="T90" fmla="*/ 729 w 790"/>
                  <a:gd name="T91" fmla="*/ 1467 h 1854"/>
                  <a:gd name="T92" fmla="*/ 552 w 790"/>
                  <a:gd name="T93" fmla="*/ 1168 h 1854"/>
                  <a:gd name="T94" fmla="*/ 552 w 790"/>
                  <a:gd name="T95" fmla="*/ 1068 h 1854"/>
                  <a:gd name="T96" fmla="*/ 595 w 790"/>
                  <a:gd name="T97" fmla="*/ 1068 h 1854"/>
                  <a:gd name="T98" fmla="*/ 595 w 790"/>
                  <a:gd name="T99" fmla="*/ 1142 h 1854"/>
                  <a:gd name="T100" fmla="*/ 772 w 790"/>
                  <a:gd name="T101" fmla="*/ 1467 h 1854"/>
                  <a:gd name="T102" fmla="*/ 388 w 790"/>
                  <a:gd name="T103" fmla="*/ 1854 h 1854"/>
                  <a:gd name="T104" fmla="*/ 0 w 790"/>
                  <a:gd name="T105" fmla="*/ 1467 h 1854"/>
                  <a:gd name="T106" fmla="*/ 177 w 790"/>
                  <a:gd name="T107" fmla="*/ 1142 h 1854"/>
                  <a:gd name="T108" fmla="*/ 177 w 790"/>
                  <a:gd name="T109" fmla="*/ 209 h 1854"/>
                  <a:gd name="T110" fmla="*/ 388 w 790"/>
                  <a:gd name="T111"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0" h="1854">
                    <a:moveTo>
                      <a:pt x="572" y="938"/>
                    </a:moveTo>
                    <a:cubicBezTo>
                      <a:pt x="572" y="938"/>
                      <a:pt x="572" y="938"/>
                      <a:pt x="768" y="938"/>
                    </a:cubicBezTo>
                    <a:cubicBezTo>
                      <a:pt x="781" y="938"/>
                      <a:pt x="790" y="951"/>
                      <a:pt x="790" y="959"/>
                    </a:cubicBezTo>
                    <a:cubicBezTo>
                      <a:pt x="790" y="972"/>
                      <a:pt x="781" y="980"/>
                      <a:pt x="768" y="980"/>
                    </a:cubicBezTo>
                    <a:cubicBezTo>
                      <a:pt x="768" y="980"/>
                      <a:pt x="768" y="980"/>
                      <a:pt x="572" y="980"/>
                    </a:cubicBezTo>
                    <a:cubicBezTo>
                      <a:pt x="559" y="980"/>
                      <a:pt x="550" y="972"/>
                      <a:pt x="550" y="959"/>
                    </a:cubicBezTo>
                    <a:cubicBezTo>
                      <a:pt x="550" y="951"/>
                      <a:pt x="559" y="938"/>
                      <a:pt x="572" y="938"/>
                    </a:cubicBezTo>
                    <a:close/>
                    <a:moveTo>
                      <a:pt x="572" y="787"/>
                    </a:moveTo>
                    <a:cubicBezTo>
                      <a:pt x="572" y="787"/>
                      <a:pt x="572" y="787"/>
                      <a:pt x="673" y="787"/>
                    </a:cubicBezTo>
                    <a:cubicBezTo>
                      <a:pt x="682" y="787"/>
                      <a:pt x="695" y="795"/>
                      <a:pt x="695" y="808"/>
                    </a:cubicBezTo>
                    <a:cubicBezTo>
                      <a:pt x="695" y="816"/>
                      <a:pt x="682" y="829"/>
                      <a:pt x="673" y="829"/>
                    </a:cubicBezTo>
                    <a:cubicBezTo>
                      <a:pt x="673" y="829"/>
                      <a:pt x="673" y="829"/>
                      <a:pt x="572" y="829"/>
                    </a:cubicBezTo>
                    <a:cubicBezTo>
                      <a:pt x="559" y="829"/>
                      <a:pt x="550" y="816"/>
                      <a:pt x="550" y="808"/>
                    </a:cubicBezTo>
                    <a:cubicBezTo>
                      <a:pt x="550" y="795"/>
                      <a:pt x="559" y="787"/>
                      <a:pt x="572" y="787"/>
                    </a:cubicBezTo>
                    <a:close/>
                    <a:moveTo>
                      <a:pt x="572" y="629"/>
                    </a:moveTo>
                    <a:cubicBezTo>
                      <a:pt x="572" y="629"/>
                      <a:pt x="572" y="629"/>
                      <a:pt x="768" y="629"/>
                    </a:cubicBezTo>
                    <a:cubicBezTo>
                      <a:pt x="781" y="629"/>
                      <a:pt x="790" y="638"/>
                      <a:pt x="790" y="651"/>
                    </a:cubicBezTo>
                    <a:cubicBezTo>
                      <a:pt x="790" y="660"/>
                      <a:pt x="781" y="673"/>
                      <a:pt x="768" y="673"/>
                    </a:cubicBezTo>
                    <a:cubicBezTo>
                      <a:pt x="768" y="673"/>
                      <a:pt x="768" y="673"/>
                      <a:pt x="572" y="673"/>
                    </a:cubicBezTo>
                    <a:cubicBezTo>
                      <a:pt x="559" y="673"/>
                      <a:pt x="550" y="660"/>
                      <a:pt x="550" y="651"/>
                    </a:cubicBezTo>
                    <a:cubicBezTo>
                      <a:pt x="550" y="638"/>
                      <a:pt x="559" y="629"/>
                      <a:pt x="572" y="629"/>
                    </a:cubicBezTo>
                    <a:close/>
                    <a:moveTo>
                      <a:pt x="572" y="473"/>
                    </a:moveTo>
                    <a:cubicBezTo>
                      <a:pt x="572" y="473"/>
                      <a:pt x="572" y="473"/>
                      <a:pt x="673" y="473"/>
                    </a:cubicBezTo>
                    <a:cubicBezTo>
                      <a:pt x="682" y="473"/>
                      <a:pt x="695" y="482"/>
                      <a:pt x="695" y="495"/>
                    </a:cubicBezTo>
                    <a:cubicBezTo>
                      <a:pt x="695" y="509"/>
                      <a:pt x="682" y="518"/>
                      <a:pt x="673" y="518"/>
                    </a:cubicBezTo>
                    <a:cubicBezTo>
                      <a:pt x="673" y="518"/>
                      <a:pt x="673" y="518"/>
                      <a:pt x="572" y="518"/>
                    </a:cubicBezTo>
                    <a:cubicBezTo>
                      <a:pt x="559" y="518"/>
                      <a:pt x="550" y="509"/>
                      <a:pt x="550" y="495"/>
                    </a:cubicBezTo>
                    <a:cubicBezTo>
                      <a:pt x="550" y="482"/>
                      <a:pt x="559" y="473"/>
                      <a:pt x="572" y="473"/>
                    </a:cubicBezTo>
                    <a:close/>
                    <a:moveTo>
                      <a:pt x="572" y="318"/>
                    </a:moveTo>
                    <a:cubicBezTo>
                      <a:pt x="572" y="318"/>
                      <a:pt x="572" y="318"/>
                      <a:pt x="768" y="318"/>
                    </a:cubicBezTo>
                    <a:cubicBezTo>
                      <a:pt x="781" y="318"/>
                      <a:pt x="790" y="327"/>
                      <a:pt x="790" y="340"/>
                    </a:cubicBezTo>
                    <a:cubicBezTo>
                      <a:pt x="790" y="352"/>
                      <a:pt x="781" y="361"/>
                      <a:pt x="768" y="361"/>
                    </a:cubicBezTo>
                    <a:cubicBezTo>
                      <a:pt x="768" y="361"/>
                      <a:pt x="768" y="361"/>
                      <a:pt x="572" y="361"/>
                    </a:cubicBezTo>
                    <a:cubicBezTo>
                      <a:pt x="559" y="361"/>
                      <a:pt x="550" y="352"/>
                      <a:pt x="550" y="340"/>
                    </a:cubicBezTo>
                    <a:cubicBezTo>
                      <a:pt x="550" y="327"/>
                      <a:pt x="559" y="318"/>
                      <a:pt x="572" y="318"/>
                    </a:cubicBezTo>
                    <a:close/>
                    <a:moveTo>
                      <a:pt x="388" y="0"/>
                    </a:moveTo>
                    <a:cubicBezTo>
                      <a:pt x="505" y="0"/>
                      <a:pt x="595" y="91"/>
                      <a:pt x="595" y="209"/>
                    </a:cubicBezTo>
                    <a:cubicBezTo>
                      <a:pt x="595" y="209"/>
                      <a:pt x="595" y="209"/>
                      <a:pt x="595" y="235"/>
                    </a:cubicBezTo>
                    <a:cubicBezTo>
                      <a:pt x="595" y="235"/>
                      <a:pt x="595" y="235"/>
                      <a:pt x="552" y="235"/>
                    </a:cubicBezTo>
                    <a:cubicBezTo>
                      <a:pt x="552" y="235"/>
                      <a:pt x="552" y="235"/>
                      <a:pt x="552" y="209"/>
                    </a:cubicBezTo>
                    <a:cubicBezTo>
                      <a:pt x="552" y="118"/>
                      <a:pt x="479" y="44"/>
                      <a:pt x="388" y="44"/>
                    </a:cubicBezTo>
                    <a:cubicBezTo>
                      <a:pt x="293" y="44"/>
                      <a:pt x="221" y="118"/>
                      <a:pt x="221" y="209"/>
                    </a:cubicBezTo>
                    <a:cubicBezTo>
                      <a:pt x="221" y="209"/>
                      <a:pt x="221" y="209"/>
                      <a:pt x="221" y="1168"/>
                    </a:cubicBezTo>
                    <a:cubicBezTo>
                      <a:pt x="112" y="1229"/>
                      <a:pt x="43" y="1341"/>
                      <a:pt x="43" y="1467"/>
                    </a:cubicBezTo>
                    <a:cubicBezTo>
                      <a:pt x="43" y="1658"/>
                      <a:pt x="199" y="1810"/>
                      <a:pt x="388" y="1810"/>
                    </a:cubicBezTo>
                    <a:cubicBezTo>
                      <a:pt x="573" y="1810"/>
                      <a:pt x="729" y="1658"/>
                      <a:pt x="729" y="1467"/>
                    </a:cubicBezTo>
                    <a:cubicBezTo>
                      <a:pt x="729" y="1341"/>
                      <a:pt x="660" y="1229"/>
                      <a:pt x="552" y="1168"/>
                    </a:cubicBezTo>
                    <a:cubicBezTo>
                      <a:pt x="552" y="1168"/>
                      <a:pt x="552" y="1168"/>
                      <a:pt x="552" y="1068"/>
                    </a:cubicBezTo>
                    <a:cubicBezTo>
                      <a:pt x="552" y="1068"/>
                      <a:pt x="552" y="1068"/>
                      <a:pt x="595" y="1068"/>
                    </a:cubicBezTo>
                    <a:cubicBezTo>
                      <a:pt x="595" y="1068"/>
                      <a:pt x="595" y="1068"/>
                      <a:pt x="595" y="1142"/>
                    </a:cubicBezTo>
                    <a:cubicBezTo>
                      <a:pt x="707" y="1216"/>
                      <a:pt x="772" y="1337"/>
                      <a:pt x="772" y="1467"/>
                    </a:cubicBezTo>
                    <a:cubicBezTo>
                      <a:pt x="772" y="1680"/>
                      <a:pt x="599" y="1854"/>
                      <a:pt x="388" y="1854"/>
                    </a:cubicBezTo>
                    <a:cubicBezTo>
                      <a:pt x="173" y="1854"/>
                      <a:pt x="0" y="1680"/>
                      <a:pt x="0" y="1467"/>
                    </a:cubicBezTo>
                    <a:cubicBezTo>
                      <a:pt x="0" y="1337"/>
                      <a:pt x="69" y="1216"/>
                      <a:pt x="177" y="1142"/>
                    </a:cubicBezTo>
                    <a:cubicBezTo>
                      <a:pt x="177" y="1142"/>
                      <a:pt x="177" y="1142"/>
                      <a:pt x="177" y="209"/>
                    </a:cubicBezTo>
                    <a:cubicBezTo>
                      <a:pt x="177" y="91"/>
                      <a:pt x="271" y="0"/>
                      <a:pt x="388" y="0"/>
                    </a:cubicBez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4" name="bcgIcons_GoToMarket">
            <a:extLst>
              <a:ext uri="{FF2B5EF4-FFF2-40B4-BE49-F238E27FC236}">
                <a16:creationId xmlns:a16="http://schemas.microsoft.com/office/drawing/2014/main" id="{80DCD6BF-47C8-41B6-935A-8B6D6CCE7BFE}"/>
              </a:ext>
            </a:extLst>
          </p:cNvPr>
          <p:cNvGrpSpPr>
            <a:grpSpLocks noChangeAspect="1"/>
          </p:cNvGrpSpPr>
          <p:nvPr/>
        </p:nvGrpSpPr>
        <p:grpSpPr bwMode="auto">
          <a:xfrm>
            <a:off x="6738488" y="1355255"/>
            <a:ext cx="586306" cy="586849"/>
            <a:chOff x="1682" y="0"/>
            <a:chExt cx="4316" cy="4320"/>
          </a:xfrm>
        </p:grpSpPr>
        <p:sp>
          <p:nvSpPr>
            <p:cNvPr id="65" name="AutoShape 14">
              <a:extLst>
                <a:ext uri="{FF2B5EF4-FFF2-40B4-BE49-F238E27FC236}">
                  <a16:creationId xmlns:a16="http://schemas.microsoft.com/office/drawing/2014/main" id="{6B6264DF-7B72-47C2-A253-60D979D85B1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6">
              <a:extLst>
                <a:ext uri="{FF2B5EF4-FFF2-40B4-BE49-F238E27FC236}">
                  <a16:creationId xmlns:a16="http://schemas.microsoft.com/office/drawing/2014/main" id="{FF46FB5E-9D6C-47F1-A06B-2A72B07FF12A}"/>
                </a:ext>
              </a:extLst>
            </p:cNvPr>
            <p:cNvSpPr>
              <a:spLocks noEditPoints="1"/>
            </p:cNvSpPr>
            <p:nvPr/>
          </p:nvSpPr>
          <p:spPr bwMode="auto">
            <a:xfrm>
              <a:off x="2574" y="296"/>
              <a:ext cx="2605" cy="2697"/>
            </a:xfrm>
            <a:custGeom>
              <a:avLst/>
              <a:gdLst>
                <a:gd name="T0" fmla="*/ 540 w 1391"/>
                <a:gd name="T1" fmla="*/ 461 h 1438"/>
                <a:gd name="T2" fmla="*/ 144 w 1391"/>
                <a:gd name="T3" fmla="*/ 866 h 1438"/>
                <a:gd name="T4" fmla="*/ 204 w 1391"/>
                <a:gd name="T5" fmla="*/ 1230 h 1438"/>
                <a:gd name="T6" fmla="*/ 235 w 1391"/>
                <a:gd name="T7" fmla="*/ 1261 h 1438"/>
                <a:gd name="T8" fmla="*/ 122 w 1391"/>
                <a:gd name="T9" fmla="*/ 1364 h 1438"/>
                <a:gd name="T10" fmla="*/ 121 w 1391"/>
                <a:gd name="T11" fmla="*/ 1364 h 1438"/>
                <a:gd name="T12" fmla="*/ 8 w 1391"/>
                <a:gd name="T13" fmla="*/ 1258 h 1438"/>
                <a:gd name="T14" fmla="*/ 40 w 1391"/>
                <a:gd name="T15" fmla="*/ 1228 h 1438"/>
                <a:gd name="T16" fmla="*/ 100 w 1391"/>
                <a:gd name="T17" fmla="*/ 857 h 1438"/>
                <a:gd name="T18" fmla="*/ 496 w 1391"/>
                <a:gd name="T19" fmla="*/ 452 h 1438"/>
                <a:gd name="T20" fmla="*/ 518 w 1391"/>
                <a:gd name="T21" fmla="*/ 0 h 1438"/>
                <a:gd name="T22" fmla="*/ 758 w 1391"/>
                <a:gd name="T23" fmla="*/ 746 h 1438"/>
                <a:gd name="T24" fmla="*/ 699 w 1391"/>
                <a:gd name="T25" fmla="*/ 22 h 1438"/>
                <a:gd name="T26" fmla="*/ 655 w 1391"/>
                <a:gd name="T27" fmla="*/ 22 h 1438"/>
                <a:gd name="T28" fmla="*/ 594 w 1391"/>
                <a:gd name="T29" fmla="*/ 744 h 1438"/>
                <a:gd name="T30" fmla="*/ 562 w 1391"/>
                <a:gd name="T31" fmla="*/ 775 h 1438"/>
                <a:gd name="T32" fmla="*/ 674 w 1391"/>
                <a:gd name="T33" fmla="*/ 880 h 1438"/>
                <a:gd name="T34" fmla="*/ 690 w 1391"/>
                <a:gd name="T35" fmla="*/ 874 h 1438"/>
                <a:gd name="T36" fmla="*/ 790 w 1391"/>
                <a:gd name="T37" fmla="*/ 747 h 1438"/>
                <a:gd name="T38" fmla="*/ 1111 w 1391"/>
                <a:gd name="T39" fmla="*/ 886 h 1438"/>
                <a:gd name="T40" fmla="*/ 1051 w 1391"/>
                <a:gd name="T41" fmla="*/ 726 h 1438"/>
                <a:gd name="T42" fmla="*/ 858 w 1391"/>
                <a:gd name="T43" fmla="*/ 524 h 1438"/>
                <a:gd name="T44" fmla="*/ 836 w 1391"/>
                <a:gd name="T45" fmla="*/ 0 h 1438"/>
                <a:gd name="T46" fmla="*/ 814 w 1391"/>
                <a:gd name="T47" fmla="*/ 533 h 1438"/>
                <a:gd name="T48" fmla="*/ 1007 w 1391"/>
                <a:gd name="T49" fmla="*/ 735 h 1438"/>
                <a:gd name="T50" fmla="*/ 947 w 1391"/>
                <a:gd name="T51" fmla="*/ 884 h 1438"/>
                <a:gd name="T52" fmla="*/ 915 w 1391"/>
                <a:gd name="T53" fmla="*/ 915 h 1438"/>
                <a:gd name="T54" fmla="*/ 1027 w 1391"/>
                <a:gd name="T55" fmla="*/ 1021 h 1438"/>
                <a:gd name="T56" fmla="*/ 1043 w 1391"/>
                <a:gd name="T57" fmla="*/ 1014 h 1438"/>
                <a:gd name="T58" fmla="*/ 1142 w 1391"/>
                <a:gd name="T59" fmla="*/ 887 h 1438"/>
                <a:gd name="T60" fmla="*/ 1383 w 1391"/>
                <a:gd name="T61" fmla="*/ 1304 h 1438"/>
                <a:gd name="T62" fmla="*/ 1291 w 1391"/>
                <a:gd name="T63" fmla="*/ 1362 h 1438"/>
                <a:gd name="T64" fmla="*/ 1285 w 1391"/>
                <a:gd name="T65" fmla="*/ 618 h 1438"/>
                <a:gd name="T66" fmla="*/ 1016 w 1391"/>
                <a:gd name="T67" fmla="*/ 22 h 1438"/>
                <a:gd name="T68" fmla="*/ 972 w 1391"/>
                <a:gd name="T69" fmla="*/ 22 h 1438"/>
                <a:gd name="T70" fmla="*/ 979 w 1391"/>
                <a:gd name="T71" fmla="*/ 373 h 1438"/>
                <a:gd name="T72" fmla="*/ 1247 w 1391"/>
                <a:gd name="T73" fmla="*/ 1363 h 1438"/>
                <a:gd name="T74" fmla="*/ 1156 w 1391"/>
                <a:gd name="T75" fmla="*/ 1301 h 1438"/>
                <a:gd name="T76" fmla="*/ 1252 w 1391"/>
                <a:gd name="T77" fmla="*/ 1431 h 1438"/>
                <a:gd name="T78" fmla="*/ 1268 w 1391"/>
                <a:gd name="T79" fmla="*/ 1438 h 1438"/>
                <a:gd name="T80" fmla="*/ 1288 w 1391"/>
                <a:gd name="T81" fmla="*/ 1427 h 1438"/>
                <a:gd name="T82" fmla="*/ 1383 w 1391"/>
                <a:gd name="T83" fmla="*/ 130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1" h="1438">
                  <a:moveTo>
                    <a:pt x="540" y="22"/>
                  </a:moveTo>
                  <a:cubicBezTo>
                    <a:pt x="540" y="461"/>
                    <a:pt x="540" y="461"/>
                    <a:pt x="540" y="461"/>
                  </a:cubicBezTo>
                  <a:cubicBezTo>
                    <a:pt x="540" y="467"/>
                    <a:pt x="538" y="472"/>
                    <a:pt x="534" y="476"/>
                  </a:cubicBezTo>
                  <a:cubicBezTo>
                    <a:pt x="144" y="866"/>
                    <a:pt x="144" y="866"/>
                    <a:pt x="144" y="866"/>
                  </a:cubicBezTo>
                  <a:cubicBezTo>
                    <a:pt x="144" y="1289"/>
                    <a:pt x="144" y="1289"/>
                    <a:pt x="144" y="1289"/>
                  </a:cubicBezTo>
                  <a:cubicBezTo>
                    <a:pt x="204" y="1230"/>
                    <a:pt x="204" y="1230"/>
                    <a:pt x="204" y="1230"/>
                  </a:cubicBezTo>
                  <a:cubicBezTo>
                    <a:pt x="213" y="1221"/>
                    <a:pt x="227" y="1221"/>
                    <a:pt x="235" y="1230"/>
                  </a:cubicBezTo>
                  <a:cubicBezTo>
                    <a:pt x="244" y="1239"/>
                    <a:pt x="244" y="1253"/>
                    <a:pt x="235" y="1261"/>
                  </a:cubicBezTo>
                  <a:cubicBezTo>
                    <a:pt x="141" y="1353"/>
                    <a:pt x="141" y="1353"/>
                    <a:pt x="141" y="1353"/>
                  </a:cubicBezTo>
                  <a:cubicBezTo>
                    <a:pt x="137" y="1360"/>
                    <a:pt x="130" y="1364"/>
                    <a:pt x="122" y="1364"/>
                  </a:cubicBezTo>
                  <a:cubicBezTo>
                    <a:pt x="122" y="1364"/>
                    <a:pt x="121" y="1364"/>
                    <a:pt x="121" y="1364"/>
                  </a:cubicBezTo>
                  <a:cubicBezTo>
                    <a:pt x="121" y="1364"/>
                    <a:pt x="121" y="1364"/>
                    <a:pt x="121" y="1364"/>
                  </a:cubicBezTo>
                  <a:cubicBezTo>
                    <a:pt x="115" y="1364"/>
                    <a:pt x="109" y="1362"/>
                    <a:pt x="105" y="1357"/>
                  </a:cubicBezTo>
                  <a:cubicBezTo>
                    <a:pt x="8" y="1258"/>
                    <a:pt x="8" y="1258"/>
                    <a:pt x="8" y="1258"/>
                  </a:cubicBezTo>
                  <a:cubicBezTo>
                    <a:pt x="0" y="1250"/>
                    <a:pt x="0" y="1236"/>
                    <a:pt x="9" y="1227"/>
                  </a:cubicBezTo>
                  <a:cubicBezTo>
                    <a:pt x="18" y="1219"/>
                    <a:pt x="31" y="1219"/>
                    <a:pt x="40" y="1228"/>
                  </a:cubicBezTo>
                  <a:cubicBezTo>
                    <a:pt x="100" y="1289"/>
                    <a:pt x="100" y="1289"/>
                    <a:pt x="100" y="1289"/>
                  </a:cubicBezTo>
                  <a:cubicBezTo>
                    <a:pt x="100" y="857"/>
                    <a:pt x="100" y="857"/>
                    <a:pt x="100" y="857"/>
                  </a:cubicBezTo>
                  <a:cubicBezTo>
                    <a:pt x="100" y="851"/>
                    <a:pt x="102" y="846"/>
                    <a:pt x="106" y="842"/>
                  </a:cubicBezTo>
                  <a:cubicBezTo>
                    <a:pt x="496" y="452"/>
                    <a:pt x="496" y="452"/>
                    <a:pt x="496" y="452"/>
                  </a:cubicBezTo>
                  <a:cubicBezTo>
                    <a:pt x="496" y="22"/>
                    <a:pt x="496" y="22"/>
                    <a:pt x="496" y="22"/>
                  </a:cubicBezTo>
                  <a:cubicBezTo>
                    <a:pt x="496" y="10"/>
                    <a:pt x="506" y="0"/>
                    <a:pt x="518" y="0"/>
                  </a:cubicBezTo>
                  <a:cubicBezTo>
                    <a:pt x="531" y="0"/>
                    <a:pt x="540" y="10"/>
                    <a:pt x="540" y="22"/>
                  </a:cubicBezTo>
                  <a:close/>
                  <a:moveTo>
                    <a:pt x="758" y="746"/>
                  </a:moveTo>
                  <a:cubicBezTo>
                    <a:pt x="699" y="804"/>
                    <a:pt x="699" y="804"/>
                    <a:pt x="699" y="804"/>
                  </a:cubicBezTo>
                  <a:cubicBezTo>
                    <a:pt x="699" y="22"/>
                    <a:pt x="699" y="22"/>
                    <a:pt x="699" y="22"/>
                  </a:cubicBezTo>
                  <a:cubicBezTo>
                    <a:pt x="699" y="10"/>
                    <a:pt x="689" y="0"/>
                    <a:pt x="677" y="0"/>
                  </a:cubicBezTo>
                  <a:cubicBezTo>
                    <a:pt x="665" y="0"/>
                    <a:pt x="655" y="10"/>
                    <a:pt x="655" y="22"/>
                  </a:cubicBezTo>
                  <a:cubicBezTo>
                    <a:pt x="655" y="807"/>
                    <a:pt x="655" y="807"/>
                    <a:pt x="655" y="807"/>
                  </a:cubicBezTo>
                  <a:cubicBezTo>
                    <a:pt x="594" y="744"/>
                    <a:pt x="594" y="744"/>
                    <a:pt x="594" y="744"/>
                  </a:cubicBezTo>
                  <a:cubicBezTo>
                    <a:pt x="586" y="735"/>
                    <a:pt x="572" y="735"/>
                    <a:pt x="563" y="744"/>
                  </a:cubicBezTo>
                  <a:cubicBezTo>
                    <a:pt x="554" y="752"/>
                    <a:pt x="554" y="766"/>
                    <a:pt x="562" y="775"/>
                  </a:cubicBezTo>
                  <a:cubicBezTo>
                    <a:pt x="659" y="874"/>
                    <a:pt x="659" y="874"/>
                    <a:pt x="659" y="874"/>
                  </a:cubicBezTo>
                  <a:cubicBezTo>
                    <a:pt x="663" y="878"/>
                    <a:pt x="669" y="880"/>
                    <a:pt x="674" y="880"/>
                  </a:cubicBezTo>
                  <a:cubicBezTo>
                    <a:pt x="675" y="880"/>
                    <a:pt x="675" y="880"/>
                    <a:pt x="675" y="880"/>
                  </a:cubicBezTo>
                  <a:cubicBezTo>
                    <a:pt x="680" y="880"/>
                    <a:pt x="686" y="878"/>
                    <a:pt x="690" y="874"/>
                  </a:cubicBezTo>
                  <a:cubicBezTo>
                    <a:pt x="789" y="778"/>
                    <a:pt x="789" y="778"/>
                    <a:pt x="789" y="778"/>
                  </a:cubicBezTo>
                  <a:cubicBezTo>
                    <a:pt x="798" y="769"/>
                    <a:pt x="798" y="755"/>
                    <a:pt x="790" y="747"/>
                  </a:cubicBezTo>
                  <a:cubicBezTo>
                    <a:pt x="781" y="738"/>
                    <a:pt x="767" y="738"/>
                    <a:pt x="758" y="746"/>
                  </a:cubicBezTo>
                  <a:close/>
                  <a:moveTo>
                    <a:pt x="1111" y="886"/>
                  </a:moveTo>
                  <a:cubicBezTo>
                    <a:pt x="1051" y="945"/>
                    <a:pt x="1051" y="945"/>
                    <a:pt x="1051" y="945"/>
                  </a:cubicBezTo>
                  <a:cubicBezTo>
                    <a:pt x="1051" y="726"/>
                    <a:pt x="1051" y="726"/>
                    <a:pt x="1051" y="726"/>
                  </a:cubicBezTo>
                  <a:cubicBezTo>
                    <a:pt x="1051" y="720"/>
                    <a:pt x="1048" y="715"/>
                    <a:pt x="1044" y="710"/>
                  </a:cubicBezTo>
                  <a:cubicBezTo>
                    <a:pt x="858" y="524"/>
                    <a:pt x="858" y="524"/>
                    <a:pt x="858" y="524"/>
                  </a:cubicBezTo>
                  <a:cubicBezTo>
                    <a:pt x="858" y="22"/>
                    <a:pt x="858" y="22"/>
                    <a:pt x="858" y="22"/>
                  </a:cubicBezTo>
                  <a:cubicBezTo>
                    <a:pt x="858" y="10"/>
                    <a:pt x="848" y="0"/>
                    <a:pt x="836" y="0"/>
                  </a:cubicBezTo>
                  <a:cubicBezTo>
                    <a:pt x="823" y="0"/>
                    <a:pt x="814" y="10"/>
                    <a:pt x="814" y="22"/>
                  </a:cubicBezTo>
                  <a:cubicBezTo>
                    <a:pt x="814" y="533"/>
                    <a:pt x="814" y="533"/>
                    <a:pt x="814" y="533"/>
                  </a:cubicBezTo>
                  <a:cubicBezTo>
                    <a:pt x="814" y="539"/>
                    <a:pt x="816" y="545"/>
                    <a:pt x="820" y="549"/>
                  </a:cubicBezTo>
                  <a:cubicBezTo>
                    <a:pt x="1007" y="735"/>
                    <a:pt x="1007" y="735"/>
                    <a:pt x="1007" y="735"/>
                  </a:cubicBezTo>
                  <a:cubicBezTo>
                    <a:pt x="1007" y="946"/>
                    <a:pt x="1007" y="946"/>
                    <a:pt x="1007" y="946"/>
                  </a:cubicBezTo>
                  <a:cubicBezTo>
                    <a:pt x="947" y="884"/>
                    <a:pt x="947" y="884"/>
                    <a:pt x="947" y="884"/>
                  </a:cubicBezTo>
                  <a:cubicBezTo>
                    <a:pt x="938" y="875"/>
                    <a:pt x="924" y="875"/>
                    <a:pt x="916" y="884"/>
                  </a:cubicBezTo>
                  <a:cubicBezTo>
                    <a:pt x="907" y="892"/>
                    <a:pt x="907" y="906"/>
                    <a:pt x="915" y="915"/>
                  </a:cubicBezTo>
                  <a:cubicBezTo>
                    <a:pt x="1012" y="1014"/>
                    <a:pt x="1012" y="1014"/>
                    <a:pt x="1012" y="1014"/>
                  </a:cubicBezTo>
                  <a:cubicBezTo>
                    <a:pt x="1016" y="1018"/>
                    <a:pt x="1021" y="1020"/>
                    <a:pt x="1027" y="1021"/>
                  </a:cubicBezTo>
                  <a:cubicBezTo>
                    <a:pt x="1027" y="1021"/>
                    <a:pt x="1027" y="1021"/>
                    <a:pt x="1027" y="1021"/>
                  </a:cubicBezTo>
                  <a:cubicBezTo>
                    <a:pt x="1033" y="1021"/>
                    <a:pt x="1039" y="1018"/>
                    <a:pt x="1043" y="1014"/>
                  </a:cubicBezTo>
                  <a:cubicBezTo>
                    <a:pt x="1142" y="918"/>
                    <a:pt x="1142" y="918"/>
                    <a:pt x="1142" y="918"/>
                  </a:cubicBezTo>
                  <a:cubicBezTo>
                    <a:pt x="1151" y="909"/>
                    <a:pt x="1151" y="895"/>
                    <a:pt x="1142" y="887"/>
                  </a:cubicBezTo>
                  <a:cubicBezTo>
                    <a:pt x="1134" y="878"/>
                    <a:pt x="1120" y="878"/>
                    <a:pt x="1111" y="886"/>
                  </a:cubicBezTo>
                  <a:close/>
                  <a:moveTo>
                    <a:pt x="1383" y="1304"/>
                  </a:moveTo>
                  <a:cubicBezTo>
                    <a:pt x="1374" y="1295"/>
                    <a:pt x="1360" y="1295"/>
                    <a:pt x="1351" y="1304"/>
                  </a:cubicBezTo>
                  <a:cubicBezTo>
                    <a:pt x="1291" y="1362"/>
                    <a:pt x="1291" y="1362"/>
                    <a:pt x="1291" y="1362"/>
                  </a:cubicBezTo>
                  <a:cubicBezTo>
                    <a:pt x="1291" y="634"/>
                    <a:pt x="1291" y="634"/>
                    <a:pt x="1291" y="634"/>
                  </a:cubicBezTo>
                  <a:cubicBezTo>
                    <a:pt x="1291" y="628"/>
                    <a:pt x="1289" y="623"/>
                    <a:pt x="1285" y="618"/>
                  </a:cubicBezTo>
                  <a:cubicBezTo>
                    <a:pt x="1016" y="348"/>
                    <a:pt x="1016" y="348"/>
                    <a:pt x="1016" y="348"/>
                  </a:cubicBezTo>
                  <a:cubicBezTo>
                    <a:pt x="1016" y="22"/>
                    <a:pt x="1016" y="22"/>
                    <a:pt x="1016" y="22"/>
                  </a:cubicBezTo>
                  <a:cubicBezTo>
                    <a:pt x="1016" y="10"/>
                    <a:pt x="1006" y="0"/>
                    <a:pt x="994" y="0"/>
                  </a:cubicBezTo>
                  <a:cubicBezTo>
                    <a:pt x="982" y="0"/>
                    <a:pt x="972" y="10"/>
                    <a:pt x="972" y="22"/>
                  </a:cubicBezTo>
                  <a:cubicBezTo>
                    <a:pt x="972" y="357"/>
                    <a:pt x="972" y="357"/>
                    <a:pt x="972" y="357"/>
                  </a:cubicBezTo>
                  <a:cubicBezTo>
                    <a:pt x="972" y="363"/>
                    <a:pt x="975" y="368"/>
                    <a:pt x="979" y="373"/>
                  </a:cubicBezTo>
                  <a:cubicBezTo>
                    <a:pt x="1247" y="643"/>
                    <a:pt x="1247" y="643"/>
                    <a:pt x="1247" y="643"/>
                  </a:cubicBezTo>
                  <a:cubicBezTo>
                    <a:pt x="1247" y="1363"/>
                    <a:pt x="1247" y="1363"/>
                    <a:pt x="1247" y="1363"/>
                  </a:cubicBezTo>
                  <a:cubicBezTo>
                    <a:pt x="1187" y="1301"/>
                    <a:pt x="1187" y="1301"/>
                    <a:pt x="1187" y="1301"/>
                  </a:cubicBezTo>
                  <a:cubicBezTo>
                    <a:pt x="1179" y="1293"/>
                    <a:pt x="1165" y="1293"/>
                    <a:pt x="1156" y="1301"/>
                  </a:cubicBezTo>
                  <a:cubicBezTo>
                    <a:pt x="1147" y="1310"/>
                    <a:pt x="1147" y="1323"/>
                    <a:pt x="1155" y="1332"/>
                  </a:cubicBezTo>
                  <a:cubicBezTo>
                    <a:pt x="1252" y="1431"/>
                    <a:pt x="1252" y="1431"/>
                    <a:pt x="1252" y="1431"/>
                  </a:cubicBezTo>
                  <a:cubicBezTo>
                    <a:pt x="1256" y="1436"/>
                    <a:pt x="1262" y="1438"/>
                    <a:pt x="1268" y="1438"/>
                  </a:cubicBezTo>
                  <a:cubicBezTo>
                    <a:pt x="1268" y="1438"/>
                    <a:pt x="1268" y="1438"/>
                    <a:pt x="1268" y="1438"/>
                  </a:cubicBezTo>
                  <a:cubicBezTo>
                    <a:pt x="1268" y="1438"/>
                    <a:pt x="1269" y="1438"/>
                    <a:pt x="1269" y="1438"/>
                  </a:cubicBezTo>
                  <a:cubicBezTo>
                    <a:pt x="1277" y="1438"/>
                    <a:pt x="1284" y="1433"/>
                    <a:pt x="1288" y="1427"/>
                  </a:cubicBezTo>
                  <a:cubicBezTo>
                    <a:pt x="1382" y="1335"/>
                    <a:pt x="1382" y="1335"/>
                    <a:pt x="1382" y="1335"/>
                  </a:cubicBezTo>
                  <a:cubicBezTo>
                    <a:pt x="1391" y="1327"/>
                    <a:pt x="1391" y="1313"/>
                    <a:pt x="1383" y="1304"/>
                  </a:cubicBez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7">
              <a:extLst>
                <a:ext uri="{FF2B5EF4-FFF2-40B4-BE49-F238E27FC236}">
                  <a16:creationId xmlns:a16="http://schemas.microsoft.com/office/drawing/2014/main" id="{6B8AE4E4-9646-49AB-AFD2-4CB528364E93}"/>
                </a:ext>
              </a:extLst>
            </p:cNvPr>
            <p:cNvSpPr>
              <a:spLocks noEditPoints="1"/>
            </p:cNvSpPr>
            <p:nvPr/>
          </p:nvSpPr>
          <p:spPr bwMode="auto">
            <a:xfrm>
              <a:off x="2317" y="2081"/>
              <a:ext cx="3125" cy="1986"/>
            </a:xfrm>
            <a:custGeom>
              <a:avLst/>
              <a:gdLst>
                <a:gd name="T0" fmla="*/ 554 w 1668"/>
                <a:gd name="T1" fmla="*/ 259 h 1059"/>
                <a:gd name="T2" fmla="*/ 1072 w 1668"/>
                <a:gd name="T3" fmla="*/ 259 h 1059"/>
                <a:gd name="T4" fmla="*/ 956 w 1668"/>
                <a:gd name="T5" fmla="*/ 273 h 1059"/>
                <a:gd name="T6" fmla="*/ 927 w 1668"/>
                <a:gd name="T7" fmla="*/ 331 h 1059"/>
                <a:gd name="T8" fmla="*/ 917 w 1668"/>
                <a:gd name="T9" fmla="*/ 367 h 1059"/>
                <a:gd name="T10" fmla="*/ 856 w 1668"/>
                <a:gd name="T11" fmla="*/ 423 h 1059"/>
                <a:gd name="T12" fmla="*/ 848 w 1668"/>
                <a:gd name="T13" fmla="*/ 431 h 1059"/>
                <a:gd name="T14" fmla="*/ 724 w 1668"/>
                <a:gd name="T15" fmla="*/ 403 h 1059"/>
                <a:gd name="T16" fmla="*/ 679 w 1668"/>
                <a:gd name="T17" fmla="*/ 168 h 1059"/>
                <a:gd name="T18" fmla="*/ 940 w 1668"/>
                <a:gd name="T19" fmla="*/ 107 h 1059"/>
                <a:gd name="T20" fmla="*/ 918 w 1668"/>
                <a:gd name="T21" fmla="*/ 152 h 1059"/>
                <a:gd name="T22" fmla="*/ 919 w 1668"/>
                <a:gd name="T23" fmla="*/ 186 h 1059"/>
                <a:gd name="T24" fmla="*/ 927 w 1668"/>
                <a:gd name="T25" fmla="*/ 218 h 1059"/>
                <a:gd name="T26" fmla="*/ 942 w 1668"/>
                <a:gd name="T27" fmla="*/ 246 h 1059"/>
                <a:gd name="T28" fmla="*/ 1409 w 1668"/>
                <a:gd name="T29" fmla="*/ 542 h 1059"/>
                <a:gd name="T30" fmla="*/ 1409 w 1668"/>
                <a:gd name="T31" fmla="*/ 1059 h 1059"/>
                <a:gd name="T32" fmla="*/ 1409 w 1668"/>
                <a:gd name="T33" fmla="*/ 542 h 1059"/>
                <a:gd name="T34" fmla="*/ 1498 w 1668"/>
                <a:gd name="T35" fmla="*/ 944 h 1059"/>
                <a:gd name="T36" fmla="*/ 1374 w 1668"/>
                <a:gd name="T37" fmla="*/ 972 h 1059"/>
                <a:gd name="T38" fmla="*/ 1366 w 1668"/>
                <a:gd name="T39" fmla="*/ 965 h 1059"/>
                <a:gd name="T40" fmla="*/ 1305 w 1668"/>
                <a:gd name="T41" fmla="*/ 909 h 1059"/>
                <a:gd name="T42" fmla="*/ 1295 w 1668"/>
                <a:gd name="T43" fmla="*/ 873 h 1059"/>
                <a:gd name="T44" fmla="*/ 1266 w 1668"/>
                <a:gd name="T45" fmla="*/ 815 h 1059"/>
                <a:gd name="T46" fmla="*/ 1282 w 1668"/>
                <a:gd name="T47" fmla="*/ 785 h 1059"/>
                <a:gd name="T48" fmla="*/ 1298 w 1668"/>
                <a:gd name="T49" fmla="*/ 747 h 1059"/>
                <a:gd name="T50" fmla="*/ 1307 w 1668"/>
                <a:gd name="T51" fmla="*/ 692 h 1059"/>
                <a:gd name="T52" fmla="*/ 1303 w 1668"/>
                <a:gd name="T53" fmla="*/ 692 h 1059"/>
                <a:gd name="T54" fmla="*/ 1417 w 1668"/>
                <a:gd name="T55" fmla="*/ 629 h 1059"/>
                <a:gd name="T56" fmla="*/ 1498 w 1668"/>
                <a:gd name="T57" fmla="*/ 868 h 1059"/>
                <a:gd name="T58" fmla="*/ 0 w 1668"/>
                <a:gd name="T59" fmla="*/ 721 h 1059"/>
                <a:gd name="T60" fmla="*/ 518 w 1668"/>
                <a:gd name="T61" fmla="*/ 721 h 1059"/>
                <a:gd name="T62" fmla="*/ 406 w 1668"/>
                <a:gd name="T63" fmla="*/ 737 h 1059"/>
                <a:gd name="T64" fmla="*/ 376 w 1668"/>
                <a:gd name="T65" fmla="*/ 775 h 1059"/>
                <a:gd name="T66" fmla="*/ 327 w 1668"/>
                <a:gd name="T67" fmla="*/ 826 h 1059"/>
                <a:gd name="T68" fmla="*/ 304 w 1668"/>
                <a:gd name="T69" fmla="*/ 882 h 1059"/>
                <a:gd name="T70" fmla="*/ 289 w 1668"/>
                <a:gd name="T71" fmla="*/ 890 h 1059"/>
                <a:gd name="T72" fmla="*/ 202 w 1668"/>
                <a:gd name="T73" fmla="*/ 863 h 1059"/>
                <a:gd name="T74" fmla="*/ 132 w 1668"/>
                <a:gd name="T75" fmla="*/ 627 h 1059"/>
                <a:gd name="T76" fmla="*/ 371 w 1668"/>
                <a:gd name="T77" fmla="*/ 606 h 1059"/>
                <a:gd name="T78" fmla="*/ 377 w 1668"/>
                <a:gd name="T79" fmla="*/ 654 h 1059"/>
                <a:gd name="T80" fmla="*/ 394 w 1668"/>
                <a:gd name="T81" fmla="*/ 7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1059">
                  <a:moveTo>
                    <a:pt x="813" y="0"/>
                  </a:moveTo>
                  <a:cubicBezTo>
                    <a:pt x="670" y="0"/>
                    <a:pt x="554" y="116"/>
                    <a:pt x="554" y="259"/>
                  </a:cubicBezTo>
                  <a:cubicBezTo>
                    <a:pt x="554" y="402"/>
                    <a:pt x="670" y="518"/>
                    <a:pt x="813" y="518"/>
                  </a:cubicBezTo>
                  <a:cubicBezTo>
                    <a:pt x="956" y="518"/>
                    <a:pt x="1072" y="402"/>
                    <a:pt x="1072" y="259"/>
                  </a:cubicBezTo>
                  <a:cubicBezTo>
                    <a:pt x="1072" y="116"/>
                    <a:pt x="956" y="0"/>
                    <a:pt x="813" y="0"/>
                  </a:cubicBezTo>
                  <a:close/>
                  <a:moveTo>
                    <a:pt x="956" y="273"/>
                  </a:moveTo>
                  <a:cubicBezTo>
                    <a:pt x="955" y="277"/>
                    <a:pt x="949" y="290"/>
                    <a:pt x="925" y="290"/>
                  </a:cubicBezTo>
                  <a:cubicBezTo>
                    <a:pt x="927" y="301"/>
                    <a:pt x="928" y="319"/>
                    <a:pt x="927" y="331"/>
                  </a:cubicBezTo>
                  <a:cubicBezTo>
                    <a:pt x="927" y="334"/>
                    <a:pt x="927" y="334"/>
                    <a:pt x="927" y="334"/>
                  </a:cubicBezTo>
                  <a:cubicBezTo>
                    <a:pt x="926" y="353"/>
                    <a:pt x="925" y="363"/>
                    <a:pt x="917" y="367"/>
                  </a:cubicBezTo>
                  <a:cubicBezTo>
                    <a:pt x="910" y="371"/>
                    <a:pt x="887" y="374"/>
                    <a:pt x="856" y="371"/>
                  </a:cubicBezTo>
                  <a:cubicBezTo>
                    <a:pt x="856" y="423"/>
                    <a:pt x="856" y="423"/>
                    <a:pt x="856" y="423"/>
                  </a:cubicBezTo>
                  <a:cubicBezTo>
                    <a:pt x="856" y="427"/>
                    <a:pt x="853" y="431"/>
                    <a:pt x="848" y="431"/>
                  </a:cubicBezTo>
                  <a:cubicBezTo>
                    <a:pt x="848" y="431"/>
                    <a:pt x="848" y="431"/>
                    <a:pt x="848" y="431"/>
                  </a:cubicBezTo>
                  <a:cubicBezTo>
                    <a:pt x="843" y="431"/>
                    <a:pt x="779" y="430"/>
                    <a:pt x="729" y="410"/>
                  </a:cubicBezTo>
                  <a:cubicBezTo>
                    <a:pt x="726" y="409"/>
                    <a:pt x="724" y="406"/>
                    <a:pt x="724" y="403"/>
                  </a:cubicBezTo>
                  <a:cubicBezTo>
                    <a:pt x="724" y="327"/>
                    <a:pt x="724" y="327"/>
                    <a:pt x="724" y="327"/>
                  </a:cubicBezTo>
                  <a:cubicBezTo>
                    <a:pt x="699" y="300"/>
                    <a:pt x="648" y="234"/>
                    <a:pt x="679" y="168"/>
                  </a:cubicBezTo>
                  <a:cubicBezTo>
                    <a:pt x="697" y="131"/>
                    <a:pt x="733" y="87"/>
                    <a:pt x="805" y="87"/>
                  </a:cubicBezTo>
                  <a:cubicBezTo>
                    <a:pt x="887" y="87"/>
                    <a:pt x="863" y="108"/>
                    <a:pt x="940" y="107"/>
                  </a:cubicBezTo>
                  <a:cubicBezTo>
                    <a:pt x="948" y="107"/>
                    <a:pt x="923" y="134"/>
                    <a:pt x="919" y="151"/>
                  </a:cubicBezTo>
                  <a:cubicBezTo>
                    <a:pt x="919" y="151"/>
                    <a:pt x="919" y="152"/>
                    <a:pt x="918" y="152"/>
                  </a:cubicBezTo>
                  <a:cubicBezTo>
                    <a:pt x="918" y="152"/>
                    <a:pt x="916" y="151"/>
                    <a:pt x="914" y="151"/>
                  </a:cubicBezTo>
                  <a:cubicBezTo>
                    <a:pt x="915" y="161"/>
                    <a:pt x="917" y="180"/>
                    <a:pt x="919" y="186"/>
                  </a:cubicBezTo>
                  <a:cubicBezTo>
                    <a:pt x="921" y="192"/>
                    <a:pt x="922" y="199"/>
                    <a:pt x="924" y="205"/>
                  </a:cubicBezTo>
                  <a:cubicBezTo>
                    <a:pt x="925" y="210"/>
                    <a:pt x="926" y="215"/>
                    <a:pt x="927" y="218"/>
                  </a:cubicBezTo>
                  <a:cubicBezTo>
                    <a:pt x="931" y="230"/>
                    <a:pt x="935" y="239"/>
                    <a:pt x="939" y="243"/>
                  </a:cubicBezTo>
                  <a:cubicBezTo>
                    <a:pt x="940" y="244"/>
                    <a:pt x="941" y="245"/>
                    <a:pt x="942" y="246"/>
                  </a:cubicBezTo>
                  <a:cubicBezTo>
                    <a:pt x="951" y="256"/>
                    <a:pt x="959" y="265"/>
                    <a:pt x="956" y="273"/>
                  </a:cubicBezTo>
                  <a:close/>
                  <a:moveTo>
                    <a:pt x="1409" y="542"/>
                  </a:moveTo>
                  <a:cubicBezTo>
                    <a:pt x="1266" y="542"/>
                    <a:pt x="1150" y="658"/>
                    <a:pt x="1150" y="800"/>
                  </a:cubicBezTo>
                  <a:cubicBezTo>
                    <a:pt x="1150" y="943"/>
                    <a:pt x="1266" y="1059"/>
                    <a:pt x="1409" y="1059"/>
                  </a:cubicBezTo>
                  <a:cubicBezTo>
                    <a:pt x="1552" y="1059"/>
                    <a:pt x="1668" y="943"/>
                    <a:pt x="1668" y="800"/>
                  </a:cubicBezTo>
                  <a:cubicBezTo>
                    <a:pt x="1668" y="658"/>
                    <a:pt x="1552" y="542"/>
                    <a:pt x="1409" y="542"/>
                  </a:cubicBezTo>
                  <a:close/>
                  <a:moveTo>
                    <a:pt x="1498" y="868"/>
                  </a:moveTo>
                  <a:cubicBezTo>
                    <a:pt x="1498" y="944"/>
                    <a:pt x="1498" y="944"/>
                    <a:pt x="1498" y="944"/>
                  </a:cubicBezTo>
                  <a:cubicBezTo>
                    <a:pt x="1498" y="947"/>
                    <a:pt x="1496" y="950"/>
                    <a:pt x="1493" y="951"/>
                  </a:cubicBezTo>
                  <a:cubicBezTo>
                    <a:pt x="1443" y="972"/>
                    <a:pt x="1379" y="972"/>
                    <a:pt x="1374" y="972"/>
                  </a:cubicBezTo>
                  <a:cubicBezTo>
                    <a:pt x="1373" y="972"/>
                    <a:pt x="1373" y="972"/>
                    <a:pt x="1373" y="972"/>
                  </a:cubicBezTo>
                  <a:cubicBezTo>
                    <a:pt x="1369" y="972"/>
                    <a:pt x="1366" y="969"/>
                    <a:pt x="1366" y="965"/>
                  </a:cubicBezTo>
                  <a:cubicBezTo>
                    <a:pt x="1366" y="912"/>
                    <a:pt x="1366" y="912"/>
                    <a:pt x="1366" y="912"/>
                  </a:cubicBezTo>
                  <a:cubicBezTo>
                    <a:pt x="1335" y="916"/>
                    <a:pt x="1311" y="912"/>
                    <a:pt x="1305" y="909"/>
                  </a:cubicBezTo>
                  <a:cubicBezTo>
                    <a:pt x="1297" y="905"/>
                    <a:pt x="1296" y="894"/>
                    <a:pt x="1295" y="875"/>
                  </a:cubicBezTo>
                  <a:cubicBezTo>
                    <a:pt x="1295" y="873"/>
                    <a:pt x="1295" y="873"/>
                    <a:pt x="1295" y="873"/>
                  </a:cubicBezTo>
                  <a:cubicBezTo>
                    <a:pt x="1294" y="861"/>
                    <a:pt x="1295" y="842"/>
                    <a:pt x="1296" y="832"/>
                  </a:cubicBezTo>
                  <a:cubicBezTo>
                    <a:pt x="1273" y="831"/>
                    <a:pt x="1267" y="819"/>
                    <a:pt x="1266" y="815"/>
                  </a:cubicBezTo>
                  <a:cubicBezTo>
                    <a:pt x="1263" y="806"/>
                    <a:pt x="1271" y="797"/>
                    <a:pt x="1280" y="788"/>
                  </a:cubicBezTo>
                  <a:cubicBezTo>
                    <a:pt x="1281" y="787"/>
                    <a:pt x="1282" y="786"/>
                    <a:pt x="1282" y="785"/>
                  </a:cubicBezTo>
                  <a:cubicBezTo>
                    <a:pt x="1286" y="780"/>
                    <a:pt x="1291" y="771"/>
                    <a:pt x="1295" y="760"/>
                  </a:cubicBezTo>
                  <a:cubicBezTo>
                    <a:pt x="1296" y="757"/>
                    <a:pt x="1297" y="752"/>
                    <a:pt x="1298" y="747"/>
                  </a:cubicBezTo>
                  <a:cubicBezTo>
                    <a:pt x="1300" y="740"/>
                    <a:pt x="1301" y="733"/>
                    <a:pt x="1303" y="728"/>
                  </a:cubicBezTo>
                  <a:cubicBezTo>
                    <a:pt x="1305" y="721"/>
                    <a:pt x="1307" y="702"/>
                    <a:pt x="1307" y="692"/>
                  </a:cubicBezTo>
                  <a:cubicBezTo>
                    <a:pt x="1306" y="692"/>
                    <a:pt x="1304" y="693"/>
                    <a:pt x="1303" y="693"/>
                  </a:cubicBezTo>
                  <a:cubicBezTo>
                    <a:pt x="1303" y="693"/>
                    <a:pt x="1303" y="693"/>
                    <a:pt x="1303" y="692"/>
                  </a:cubicBezTo>
                  <a:cubicBezTo>
                    <a:pt x="1299" y="675"/>
                    <a:pt x="1274" y="648"/>
                    <a:pt x="1282" y="648"/>
                  </a:cubicBezTo>
                  <a:cubicBezTo>
                    <a:pt x="1358" y="650"/>
                    <a:pt x="1334" y="629"/>
                    <a:pt x="1417" y="629"/>
                  </a:cubicBezTo>
                  <a:cubicBezTo>
                    <a:pt x="1489" y="629"/>
                    <a:pt x="1525" y="672"/>
                    <a:pt x="1543" y="709"/>
                  </a:cubicBezTo>
                  <a:cubicBezTo>
                    <a:pt x="1574" y="776"/>
                    <a:pt x="1523" y="842"/>
                    <a:pt x="1498" y="868"/>
                  </a:cubicBezTo>
                  <a:close/>
                  <a:moveTo>
                    <a:pt x="259" y="462"/>
                  </a:moveTo>
                  <a:cubicBezTo>
                    <a:pt x="116" y="462"/>
                    <a:pt x="0" y="578"/>
                    <a:pt x="0" y="721"/>
                  </a:cubicBezTo>
                  <a:cubicBezTo>
                    <a:pt x="0" y="864"/>
                    <a:pt x="116" y="980"/>
                    <a:pt x="259" y="980"/>
                  </a:cubicBezTo>
                  <a:cubicBezTo>
                    <a:pt x="402" y="980"/>
                    <a:pt x="518" y="864"/>
                    <a:pt x="518" y="721"/>
                  </a:cubicBezTo>
                  <a:cubicBezTo>
                    <a:pt x="518" y="578"/>
                    <a:pt x="402" y="462"/>
                    <a:pt x="259" y="462"/>
                  </a:cubicBezTo>
                  <a:close/>
                  <a:moveTo>
                    <a:pt x="406" y="737"/>
                  </a:moveTo>
                  <a:cubicBezTo>
                    <a:pt x="404" y="743"/>
                    <a:pt x="394" y="752"/>
                    <a:pt x="375" y="752"/>
                  </a:cubicBezTo>
                  <a:cubicBezTo>
                    <a:pt x="376" y="758"/>
                    <a:pt x="376" y="767"/>
                    <a:pt x="376" y="775"/>
                  </a:cubicBezTo>
                  <a:cubicBezTo>
                    <a:pt x="376" y="806"/>
                    <a:pt x="372" y="815"/>
                    <a:pt x="368" y="818"/>
                  </a:cubicBezTo>
                  <a:cubicBezTo>
                    <a:pt x="365" y="822"/>
                    <a:pt x="357" y="827"/>
                    <a:pt x="327" y="826"/>
                  </a:cubicBezTo>
                  <a:cubicBezTo>
                    <a:pt x="322" y="826"/>
                    <a:pt x="312" y="826"/>
                    <a:pt x="304" y="825"/>
                  </a:cubicBezTo>
                  <a:cubicBezTo>
                    <a:pt x="304" y="882"/>
                    <a:pt x="304" y="882"/>
                    <a:pt x="304" y="882"/>
                  </a:cubicBezTo>
                  <a:cubicBezTo>
                    <a:pt x="304" y="886"/>
                    <a:pt x="301" y="889"/>
                    <a:pt x="297" y="889"/>
                  </a:cubicBezTo>
                  <a:cubicBezTo>
                    <a:pt x="297" y="889"/>
                    <a:pt x="294" y="890"/>
                    <a:pt x="289" y="890"/>
                  </a:cubicBezTo>
                  <a:cubicBezTo>
                    <a:pt x="273" y="890"/>
                    <a:pt x="236" y="887"/>
                    <a:pt x="206" y="869"/>
                  </a:cubicBezTo>
                  <a:cubicBezTo>
                    <a:pt x="204" y="868"/>
                    <a:pt x="202" y="866"/>
                    <a:pt x="202" y="863"/>
                  </a:cubicBezTo>
                  <a:cubicBezTo>
                    <a:pt x="200" y="826"/>
                    <a:pt x="200" y="826"/>
                    <a:pt x="200" y="826"/>
                  </a:cubicBezTo>
                  <a:cubicBezTo>
                    <a:pt x="151" y="806"/>
                    <a:pt x="73" y="749"/>
                    <a:pt x="132" y="627"/>
                  </a:cubicBezTo>
                  <a:cubicBezTo>
                    <a:pt x="150" y="591"/>
                    <a:pt x="192" y="553"/>
                    <a:pt x="262" y="553"/>
                  </a:cubicBezTo>
                  <a:cubicBezTo>
                    <a:pt x="342" y="553"/>
                    <a:pt x="375" y="590"/>
                    <a:pt x="371" y="606"/>
                  </a:cubicBezTo>
                  <a:cubicBezTo>
                    <a:pt x="370" y="609"/>
                    <a:pt x="368" y="612"/>
                    <a:pt x="366" y="615"/>
                  </a:cubicBezTo>
                  <a:cubicBezTo>
                    <a:pt x="370" y="620"/>
                    <a:pt x="379" y="633"/>
                    <a:pt x="377" y="654"/>
                  </a:cubicBezTo>
                  <a:cubicBezTo>
                    <a:pt x="377" y="664"/>
                    <a:pt x="378" y="683"/>
                    <a:pt x="379" y="686"/>
                  </a:cubicBezTo>
                  <a:cubicBezTo>
                    <a:pt x="382" y="693"/>
                    <a:pt x="388" y="703"/>
                    <a:pt x="394" y="709"/>
                  </a:cubicBezTo>
                  <a:cubicBezTo>
                    <a:pt x="400" y="715"/>
                    <a:pt x="410" y="729"/>
                    <a:pt x="406" y="737"/>
                  </a:cubicBez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Oval 9"/>
          <p:cNvSpPr/>
          <p:nvPr/>
        </p:nvSpPr>
        <p:spPr>
          <a:xfrm>
            <a:off x="98771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dirty="0">
              <a:solidFill>
                <a:schemeClr val="tx1"/>
              </a:solidFill>
              <a:latin typeface="Calibri" panose="020F0502020204030204"/>
            </a:endParaRPr>
          </a:p>
        </p:txBody>
      </p:sp>
      <p:sp>
        <p:nvSpPr>
          <p:cNvPr id="73" name="Oval 72"/>
          <p:cNvSpPr/>
          <p:nvPr/>
        </p:nvSpPr>
        <p:spPr>
          <a:xfrm>
            <a:off x="285779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dirty="0">
              <a:solidFill>
                <a:schemeClr val="tx1"/>
              </a:solidFill>
              <a:latin typeface="Calibri" panose="020F0502020204030204"/>
            </a:endParaRPr>
          </a:p>
        </p:txBody>
      </p:sp>
      <p:sp>
        <p:nvSpPr>
          <p:cNvPr id="74" name="Oval 73"/>
          <p:cNvSpPr/>
          <p:nvPr/>
        </p:nvSpPr>
        <p:spPr>
          <a:xfrm>
            <a:off x="472847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dirty="0">
              <a:solidFill>
                <a:schemeClr val="tx1"/>
              </a:solidFill>
              <a:latin typeface="Calibri" panose="020F0502020204030204"/>
            </a:endParaRPr>
          </a:p>
        </p:txBody>
      </p:sp>
      <p:sp>
        <p:nvSpPr>
          <p:cNvPr id="75" name="Oval 74"/>
          <p:cNvSpPr/>
          <p:nvPr/>
        </p:nvSpPr>
        <p:spPr>
          <a:xfrm>
            <a:off x="659915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dirty="0">
              <a:solidFill>
                <a:schemeClr val="tx1"/>
              </a:solidFill>
              <a:latin typeface="Calibri" panose="020F0502020204030204"/>
            </a:endParaRPr>
          </a:p>
        </p:txBody>
      </p:sp>
      <p:sp>
        <p:nvSpPr>
          <p:cNvPr id="77" name="Oval 76"/>
          <p:cNvSpPr/>
          <p:nvPr/>
        </p:nvSpPr>
        <p:spPr>
          <a:xfrm>
            <a:off x="8682551"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dirty="0">
              <a:solidFill>
                <a:schemeClr val="tx1"/>
              </a:solidFill>
              <a:latin typeface="Calibri" panose="020F0502020204030204"/>
            </a:endParaRPr>
          </a:p>
        </p:txBody>
      </p:sp>
      <p:sp>
        <p:nvSpPr>
          <p:cNvPr id="78" name="ee4pFootnotes">
            <a:extLst>
              <a:ext uri="{FF2B5EF4-FFF2-40B4-BE49-F238E27FC236}">
                <a16:creationId xmlns:a16="http://schemas.microsoft.com/office/drawing/2014/main" id="{2441C377-1A96-49E2-80A6-BFA6DB95A7A5}"/>
              </a:ext>
            </a:extLst>
          </p:cNvPr>
          <p:cNvSpPr>
            <a:spLocks noChangeArrowheads="1"/>
          </p:cNvSpPr>
          <p:nvPr/>
        </p:nvSpPr>
        <p:spPr bwMode="auto">
          <a:xfrm>
            <a:off x="630000" y="6353992"/>
            <a:ext cx="8446901"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Calibri" panose="020F0502020204030204" pitchFamily="34" charset="0"/>
                <a:sym typeface="+mn-lt"/>
              </a:rPr>
              <a:t>1. (20 % </a:t>
            </a:r>
            <a:r>
              <a:rPr lang="fr-FR" sz="1000" dirty="0">
                <a:solidFill>
                  <a:schemeClr val="bg1">
                    <a:lumMod val="50000"/>
                  </a:schemeClr>
                </a:solidFill>
                <a:latin typeface="Calibri" panose="020F0502020204030204" pitchFamily="34" charset="0"/>
                <a:sym typeface="+mn-lt"/>
              </a:rPr>
              <a:t>des coûts de prestation des services et de la chaîne d’approvisionnement</a:t>
            </a:r>
            <a:r>
              <a:rPr lang="en-US" sz="1000" dirty="0">
                <a:solidFill>
                  <a:schemeClr val="bg1">
                    <a:lumMod val="50000"/>
                  </a:schemeClr>
                </a:solidFill>
                <a:latin typeface="Calibri" panose="020F0502020204030204" pitchFamily="34" charset="0"/>
                <a:sym typeface="+mn-lt"/>
              </a:rPr>
              <a:t>)</a:t>
            </a:r>
          </a:p>
          <a:p>
            <a:pPr>
              <a:lnSpc>
                <a:spcPct val="90000"/>
              </a:lnSpc>
            </a:pPr>
            <a:r>
              <a:rPr lang="en-US" sz="1000" dirty="0">
                <a:solidFill>
                  <a:schemeClr val="bg1">
                    <a:lumMod val="50000"/>
                  </a:schemeClr>
                </a:solidFill>
                <a:latin typeface="Calibri" panose="020F0502020204030204" pitchFamily="34" charset="0"/>
                <a:sym typeface="+mn-lt"/>
              </a:rPr>
              <a:t>Source : Portnoy A, Vaughan K, Clarke-Deelder E, Suharlim C, Resch SC, Brenzel L, Menzies NA. Producing standardized country-level immunization delivery unit cost estimates. PharmacoEconomics. Sept 2020;38 (9):995-1005.</a:t>
            </a:r>
          </a:p>
        </p:txBody>
      </p:sp>
      <p:grpSp>
        <p:nvGrpSpPr>
          <p:cNvPr id="79" name="bcgIcons_Syringe">
            <a:extLst>
              <a:ext uri="{FF2B5EF4-FFF2-40B4-BE49-F238E27FC236}">
                <a16:creationId xmlns:a16="http://schemas.microsoft.com/office/drawing/2014/main" id="{30ED61AE-D738-4637-83E4-E10F7C6A9228}"/>
              </a:ext>
            </a:extLst>
          </p:cNvPr>
          <p:cNvGrpSpPr>
            <a:grpSpLocks noChangeAspect="1"/>
          </p:cNvGrpSpPr>
          <p:nvPr/>
        </p:nvGrpSpPr>
        <p:grpSpPr bwMode="auto">
          <a:xfrm>
            <a:off x="3175437" y="1522122"/>
            <a:ext cx="440500" cy="440908"/>
            <a:chOff x="1682" y="0"/>
            <a:chExt cx="4316" cy="4320"/>
          </a:xfrm>
        </p:grpSpPr>
        <p:sp>
          <p:nvSpPr>
            <p:cNvPr id="80" name="AutoShape 18">
              <a:extLst>
                <a:ext uri="{FF2B5EF4-FFF2-40B4-BE49-F238E27FC236}">
                  <a16:creationId xmlns:a16="http://schemas.microsoft.com/office/drawing/2014/main" id="{5F6C1368-4885-4C96-A2B6-A41A5982154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0">
              <a:extLst>
                <a:ext uri="{FF2B5EF4-FFF2-40B4-BE49-F238E27FC236}">
                  <a16:creationId xmlns:a16="http://schemas.microsoft.com/office/drawing/2014/main" id="{EDC23D89-8448-4B37-BECE-BDDDF4081511}"/>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1">
              <a:extLst>
                <a:ext uri="{FF2B5EF4-FFF2-40B4-BE49-F238E27FC236}">
                  <a16:creationId xmlns:a16="http://schemas.microsoft.com/office/drawing/2014/main" id="{ED03E138-B1AD-42C1-ABB5-7D77EBDA4D34}"/>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3" name="bcgIcons_Syringe">
            <a:extLst>
              <a:ext uri="{FF2B5EF4-FFF2-40B4-BE49-F238E27FC236}">
                <a16:creationId xmlns:a16="http://schemas.microsoft.com/office/drawing/2014/main" id="{584910B1-FCBE-4007-96F9-8035B4C3D21A}"/>
              </a:ext>
            </a:extLst>
          </p:cNvPr>
          <p:cNvGrpSpPr>
            <a:grpSpLocks noChangeAspect="1"/>
          </p:cNvGrpSpPr>
          <p:nvPr/>
        </p:nvGrpSpPr>
        <p:grpSpPr bwMode="auto">
          <a:xfrm>
            <a:off x="2995425" y="1331624"/>
            <a:ext cx="440500" cy="440908"/>
            <a:chOff x="1682" y="0"/>
            <a:chExt cx="4316" cy="4320"/>
          </a:xfrm>
        </p:grpSpPr>
        <p:sp>
          <p:nvSpPr>
            <p:cNvPr id="84" name="AutoShape 18">
              <a:extLst>
                <a:ext uri="{FF2B5EF4-FFF2-40B4-BE49-F238E27FC236}">
                  <a16:creationId xmlns:a16="http://schemas.microsoft.com/office/drawing/2014/main" id="{FDE0AA92-C2CC-4D4F-B395-FC2CE29B964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0">
              <a:extLst>
                <a:ext uri="{FF2B5EF4-FFF2-40B4-BE49-F238E27FC236}">
                  <a16:creationId xmlns:a16="http://schemas.microsoft.com/office/drawing/2014/main" id="{C2F60241-6803-470B-A2AA-D3CB84FFA752}"/>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1">
              <a:extLst>
                <a:ext uri="{FF2B5EF4-FFF2-40B4-BE49-F238E27FC236}">
                  <a16:creationId xmlns:a16="http://schemas.microsoft.com/office/drawing/2014/main" id="{2CC9CE24-47FA-4DD4-9E8F-71DDED53A8F9}"/>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87" name="Object 86" hidden="1">
            <a:extLst>
              <a:ext uri="{FF2B5EF4-FFF2-40B4-BE49-F238E27FC236}">
                <a16:creationId xmlns:a16="http://schemas.microsoft.com/office/drawing/2014/main" id="{97908404-CF86-4213-AE84-C19A2FB3A9E6}"/>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86" imgH="286" progId="TCLayout.ActiveDocument.1">
                  <p:embed/>
                </p:oleObj>
              </mc:Choice>
              <mc:Fallback>
                <p:oleObj name="think-cell Slide" r:id="rId9" imgW="286" imgH="286" progId="TCLayout.ActiveDocument.1">
                  <p:embed/>
                  <p:pic>
                    <p:nvPicPr>
                      <p:cNvPr id="87" name="Object 86" hidden="1">
                        <a:extLst>
                          <a:ext uri="{FF2B5EF4-FFF2-40B4-BE49-F238E27FC236}">
                            <a16:creationId xmlns:a16="http://schemas.microsoft.com/office/drawing/2014/main" id="{97908404-CF86-4213-AE84-C19A2FB3A9E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2" name="Rectangle 61">
            <a:extLst>
              <a:ext uri="{FF2B5EF4-FFF2-40B4-BE49-F238E27FC236}">
                <a16:creationId xmlns:a16="http://schemas.microsoft.com/office/drawing/2014/main" id="{F96C4346-FC25-4900-97FA-B89DBCF18C9B}"/>
              </a:ext>
            </a:extLst>
          </p:cNvPr>
          <p:cNvSpPr/>
          <p:nvPr/>
        </p:nvSpPr>
        <p:spPr>
          <a:xfrm>
            <a:off x="10210855" y="2548165"/>
            <a:ext cx="1687349" cy="864973"/>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gsw-FR" sz="1400" kern="0" dirty="0">
                <a:solidFill>
                  <a:srgbClr val="000000"/>
                </a:solidFill>
                <a:latin typeface="Calibri" panose="020F0502020204030204"/>
              </a:rPr>
              <a:t>18,21 à 19,12 USD dans les pays de l’AMC </a:t>
            </a:r>
          </a:p>
          <a:p>
            <a:pPr algn="ctr"/>
            <a:r>
              <a:rPr lang="gsw-FR" sz="1400" kern="0" dirty="0">
                <a:solidFill>
                  <a:srgbClr val="000000"/>
                </a:solidFill>
                <a:latin typeface="Calibri" panose="020F0502020204030204"/>
              </a:rPr>
              <a:t>27,11 à 28,47 USD dans les autres pays</a:t>
            </a:r>
          </a:p>
        </p:txBody>
      </p:sp>
      <p:sp>
        <p:nvSpPr>
          <p:cNvPr id="5" name="TextBox 4">
            <a:extLst>
              <a:ext uri="{FF2B5EF4-FFF2-40B4-BE49-F238E27FC236}">
                <a16:creationId xmlns:a16="http://schemas.microsoft.com/office/drawing/2014/main" id="{4C9D1172-61D0-4E29-87AA-973AF9E51A91}"/>
              </a:ext>
            </a:extLst>
          </p:cNvPr>
          <p:cNvSpPr txBox="1"/>
          <p:nvPr/>
        </p:nvSpPr>
        <p:spPr>
          <a:xfrm>
            <a:off x="139370" y="2835461"/>
            <a:ext cx="823031" cy="42159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gsw-FR" sz="1400" dirty="0">
                <a:solidFill>
                  <a:schemeClr val="tx1"/>
                </a:solidFill>
              </a:rPr>
              <a:t>AMC/</a:t>
            </a:r>
          </a:p>
          <a:p>
            <a:pPr algn="ctr"/>
            <a:r>
              <a:rPr lang="gsw-FR" sz="1400" dirty="0">
                <a:solidFill>
                  <a:schemeClr val="tx1"/>
                </a:solidFill>
              </a:rPr>
              <a:t>autres</a:t>
            </a:r>
          </a:p>
        </p:txBody>
      </p:sp>
      <p:sp>
        <p:nvSpPr>
          <p:cNvPr id="59" name="TextBox 58">
            <a:extLst>
              <a:ext uri="{FF2B5EF4-FFF2-40B4-BE49-F238E27FC236}">
                <a16:creationId xmlns:a16="http://schemas.microsoft.com/office/drawing/2014/main" id="{7A1EE2BB-2EA3-44FB-AA8F-2AB137B8AFDC}"/>
              </a:ext>
            </a:extLst>
          </p:cNvPr>
          <p:cNvSpPr txBox="1"/>
          <p:nvPr/>
        </p:nvSpPr>
        <p:spPr>
          <a:xfrm>
            <a:off x="4515601" y="3674914"/>
            <a:ext cx="1580400" cy="2031325"/>
          </a:xfrm>
          <a:prstGeom prst="rect">
            <a:avLst/>
          </a:prstGeom>
          <a:noFill/>
        </p:spPr>
        <p:txBody>
          <a:bodyPr wrap="square" lIns="0" tIns="0" rIns="0" bIns="0" rtlCol="0">
            <a:noAutofit/>
          </a:bodyPr>
          <a:lstStyle/>
          <a:p>
            <a:r>
              <a:rPr lang="fr-FR" sz="1300" dirty="0">
                <a:solidFill>
                  <a:srgbClr val="000000"/>
                </a:solidFill>
                <a:latin typeface="Calibri" panose="020F0502020204030204" pitchFamily="34" charset="0"/>
                <a:cs typeface="Calibri" panose="020F0502020204030204" pitchFamily="34" charset="0"/>
              </a:rPr>
              <a:t>COVAX inclut le coût de transport vers le pays en prix/dose
</a:t>
            </a:r>
            <a:endParaRPr lang="en-US" sz="1300" dirty="0">
              <a:solidFill>
                <a:srgbClr val="000000"/>
              </a:solidFill>
              <a:latin typeface="Calibri" panose="020F0502020204030204" pitchFamily="34" charset="0"/>
              <a:cs typeface="Calibri" panose="020F0502020204030204" pitchFamily="34" charset="0"/>
            </a:endParaRPr>
          </a:p>
          <a:p>
            <a:r>
              <a:rPr lang="fr-FR" sz="1300" dirty="0">
                <a:solidFill>
                  <a:srgbClr val="000000"/>
                </a:solidFill>
                <a:latin typeface="Calibri" panose="020F0502020204030204" pitchFamily="34" charset="0"/>
                <a:cs typeface="Calibri" panose="020F0502020204030204" pitchFamily="34" charset="0"/>
              </a:rPr>
              <a:t>Les vaccins achetés par le biais d’accords directs devront peut-être en tenir compte (~10 %)
</a:t>
            </a:r>
            <a:endParaRPr lang="en-US" sz="1300" dirty="0">
              <a:solidFill>
                <a:srgbClr val="00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288F490-A708-418B-9AE2-55C8FB7B68F9}"/>
              </a:ext>
            </a:extLst>
          </p:cNvPr>
          <p:cNvSpPr txBox="1"/>
          <p:nvPr/>
        </p:nvSpPr>
        <p:spPr>
          <a:xfrm>
            <a:off x="155668" y="5760727"/>
            <a:ext cx="11590985" cy="583829"/>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i="1" dirty="0">
                <a:solidFill>
                  <a:schemeClr val="tx2"/>
                </a:solidFill>
              </a:rPr>
              <a:t>Les coûts supposent que le système existant peut être exploité ; ne comprend que les surcoûts financiers ; les salaires des agents de santé sont exclus</a:t>
            </a:r>
            <a:r>
              <a:rPr lang="en-US" i="1" dirty="0">
                <a:solidFill>
                  <a:schemeClr val="tx2"/>
                </a:solidFill>
              </a:rPr>
              <a:t>.</a:t>
            </a:r>
          </a:p>
        </p:txBody>
      </p:sp>
      <p:pic>
        <p:nvPicPr>
          <p:cNvPr id="181253" name="Picture 5">
            <a:extLst>
              <a:ext uri="{FF2B5EF4-FFF2-40B4-BE49-F238E27FC236}">
                <a16:creationId xmlns:a16="http://schemas.microsoft.com/office/drawing/2014/main" id="{3E4B095B-3690-4CB7-B85B-53FEC809C1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4637" y="1467264"/>
            <a:ext cx="314325" cy="371475"/>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a:extLst>
              <a:ext uri="{FF2B5EF4-FFF2-40B4-BE49-F238E27FC236}">
                <a16:creationId xmlns:a16="http://schemas.microsoft.com/office/drawing/2014/main" id="{88A4E06C-3BCD-4158-8D56-2CEEFCB3ECDA}"/>
              </a:ext>
            </a:extLst>
          </p:cNvPr>
          <p:cNvSpPr/>
          <p:nvPr/>
        </p:nvSpPr>
        <p:spPr>
          <a:xfrm>
            <a:off x="10729312" y="122726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dirty="0">
              <a:solidFill>
                <a:schemeClr val="tx1"/>
              </a:solidFill>
              <a:latin typeface="Calibri" panose="020F0502020204030204"/>
            </a:endParaRPr>
          </a:p>
        </p:txBody>
      </p:sp>
      <p:sp>
        <p:nvSpPr>
          <p:cNvPr id="61" name="TextBox 60">
            <a:extLst>
              <a:ext uri="{FF2B5EF4-FFF2-40B4-BE49-F238E27FC236}">
                <a16:creationId xmlns:a16="http://schemas.microsoft.com/office/drawing/2014/main" id="{9DB91650-5479-4BB1-95D4-4F8FD86E7005}"/>
              </a:ext>
            </a:extLst>
          </p:cNvPr>
          <p:cNvSpPr txBox="1"/>
          <p:nvPr/>
        </p:nvSpPr>
        <p:spPr>
          <a:xfrm>
            <a:off x="10371598" y="2123439"/>
            <a:ext cx="1580400" cy="646331"/>
          </a:xfrm>
          <a:prstGeom prst="rect">
            <a:avLst/>
          </a:prstGeom>
          <a:noFill/>
        </p:spPr>
        <p:txBody>
          <a:bodyPr wrap="square" lIns="0" tIns="0" rIns="0" bIns="0" rtlCol="0">
            <a:noAutofit/>
          </a:bodyPr>
          <a:lstStyle/>
          <a:p>
            <a:pPr algn="ctr"/>
            <a:r>
              <a:rPr lang="fr-FR" sz="1400" dirty="0">
                <a:solidFill>
                  <a:srgbClr val="00689B"/>
                </a:solidFill>
                <a:latin typeface="Calibri" panose="020F0502020204030204" pitchFamily="34" charset="0"/>
                <a:cs typeface="Calibri" panose="020F0502020204030204" pitchFamily="34" charset="0"/>
              </a:rPr>
              <a:t>Coût de la personne entièrement vaccinée
</a:t>
            </a:r>
            <a:endParaRPr lang="en-US" sz="1400" dirty="0">
              <a:solidFill>
                <a:srgbClr val="00689B"/>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99FAC1B0-FA3F-8F42-A411-14CDCC05A8F7}"/>
              </a:ext>
            </a:extLst>
          </p:cNvPr>
          <p:cNvSpPr txBox="1"/>
          <p:nvPr/>
        </p:nvSpPr>
        <p:spPr>
          <a:xfrm>
            <a:off x="7777213" y="6519446"/>
            <a:ext cx="4696438" cy="276999"/>
          </a:xfrm>
          <a:prstGeom prst="rect">
            <a:avLst/>
          </a:prstGeom>
          <a:noFill/>
        </p:spPr>
        <p:txBody>
          <a:bodyPr wrap="square" rtlCol="0">
            <a:spAutoFit/>
          </a:bodyPr>
          <a:lstStyle/>
          <a:p>
            <a:r>
              <a:rPr lang="gsw-FR" sz="1200" b="1" i="1">
                <a:solidFill>
                  <a:srgbClr val="0070C0"/>
                </a:solidFill>
              </a:rPr>
              <a:t>Avec la gracieuse permission de S. Alkenbrack, Banque mondiale</a:t>
            </a:r>
          </a:p>
        </p:txBody>
      </p:sp>
    </p:spTree>
    <p:custDataLst>
      <p:tags r:id="rId1"/>
    </p:custDataLst>
    <p:extLst>
      <p:ext uri="{BB962C8B-B14F-4D97-AF65-F5344CB8AC3E}">
        <p14:creationId xmlns:p14="http://schemas.microsoft.com/office/powerpoint/2010/main" val="205190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a:extLst>
              <a:ext uri="{FF2B5EF4-FFF2-40B4-BE49-F238E27FC236}">
                <a16:creationId xmlns:a16="http://schemas.microsoft.com/office/drawing/2014/main" id="{5650AB12-D8BE-4BF0-96D3-AF911E07F977}"/>
              </a:ext>
            </a:extLst>
          </p:cNvPr>
          <p:cNvSpPr>
            <a:spLocks noGrp="1"/>
          </p:cNvSpPr>
          <p:nvPr>
            <p:ph type="title"/>
          </p:nvPr>
        </p:nvSpPr>
        <p:spPr>
          <a:xfrm>
            <a:off x="630001" y="0"/>
            <a:ext cx="10933349" cy="1228908"/>
          </a:xfrm>
        </p:spPr>
        <p:txBody>
          <a:bodyPr>
            <a:normAutofit fontScale="90000"/>
          </a:bodyPr>
          <a:lstStyle/>
          <a:p>
            <a:pPr algn="ctr"/>
            <a:r>
              <a:rPr lang="fr-FR" sz="3200" dirty="0"/>
              <a:t>Coûts indicatifs du vaccin et de l’administration dans les pays de la région MENA
</a:t>
            </a:r>
            <a:endParaRPr lang="en-US" sz="3200" dirty="0"/>
          </a:p>
        </p:txBody>
      </p:sp>
      <p:graphicFrame>
        <p:nvGraphicFramePr>
          <p:cNvPr id="2" name="Table 1">
            <a:extLst>
              <a:ext uri="{FF2B5EF4-FFF2-40B4-BE49-F238E27FC236}">
                <a16:creationId xmlns:a16="http://schemas.microsoft.com/office/drawing/2014/main" id="{EA8E0F71-F0FB-4C4D-A8DD-98C80919C990}"/>
              </a:ext>
            </a:extLst>
          </p:cNvPr>
          <p:cNvGraphicFramePr>
            <a:graphicFrameLocks noGrp="1"/>
          </p:cNvGraphicFramePr>
          <p:nvPr>
            <p:extLst>
              <p:ext uri="{D42A27DB-BD31-4B8C-83A1-F6EECF244321}">
                <p14:modId xmlns:p14="http://schemas.microsoft.com/office/powerpoint/2010/main" val="2991111353"/>
              </p:ext>
            </p:extLst>
          </p:nvPr>
        </p:nvGraphicFramePr>
        <p:xfrm>
          <a:off x="630001" y="868120"/>
          <a:ext cx="10936224" cy="5828040"/>
        </p:xfrm>
        <a:graphic>
          <a:graphicData uri="http://schemas.openxmlformats.org/drawingml/2006/table">
            <a:tbl>
              <a:tblPr>
                <a:tableStyleId>{0E3FDE45-AF77-4B5C-9715-49D594BDF05E}</a:tableStyleId>
              </a:tblPr>
              <a:tblGrid>
                <a:gridCol w="1005840">
                  <a:extLst>
                    <a:ext uri="{9D8B030D-6E8A-4147-A177-3AD203B41FA5}">
                      <a16:colId xmlns:a16="http://schemas.microsoft.com/office/drawing/2014/main" val="656672654"/>
                    </a:ext>
                  </a:extLst>
                </a:gridCol>
                <a:gridCol w="466344">
                  <a:extLst>
                    <a:ext uri="{9D8B030D-6E8A-4147-A177-3AD203B41FA5}">
                      <a16:colId xmlns:a16="http://schemas.microsoft.com/office/drawing/2014/main" val="2569552733"/>
                    </a:ext>
                  </a:extLst>
                </a:gridCol>
                <a:gridCol w="1051560">
                  <a:extLst>
                    <a:ext uri="{9D8B030D-6E8A-4147-A177-3AD203B41FA5}">
                      <a16:colId xmlns:a16="http://schemas.microsoft.com/office/drawing/2014/main" val="4070799052"/>
                    </a:ext>
                  </a:extLst>
                </a:gridCol>
                <a:gridCol w="1051560">
                  <a:extLst>
                    <a:ext uri="{9D8B030D-6E8A-4147-A177-3AD203B41FA5}">
                      <a16:colId xmlns:a16="http://schemas.microsoft.com/office/drawing/2014/main" val="3920587332"/>
                    </a:ext>
                  </a:extLst>
                </a:gridCol>
                <a:gridCol w="1051560">
                  <a:extLst>
                    <a:ext uri="{9D8B030D-6E8A-4147-A177-3AD203B41FA5}">
                      <a16:colId xmlns:a16="http://schemas.microsoft.com/office/drawing/2014/main" val="4160539637"/>
                    </a:ext>
                  </a:extLst>
                </a:gridCol>
                <a:gridCol w="1051560">
                  <a:extLst>
                    <a:ext uri="{9D8B030D-6E8A-4147-A177-3AD203B41FA5}">
                      <a16:colId xmlns:a16="http://schemas.microsoft.com/office/drawing/2014/main" val="1910064945"/>
                    </a:ext>
                  </a:extLst>
                </a:gridCol>
                <a:gridCol w="1051560">
                  <a:extLst>
                    <a:ext uri="{9D8B030D-6E8A-4147-A177-3AD203B41FA5}">
                      <a16:colId xmlns:a16="http://schemas.microsoft.com/office/drawing/2014/main" val="445689347"/>
                    </a:ext>
                  </a:extLst>
                </a:gridCol>
                <a:gridCol w="1051560">
                  <a:extLst>
                    <a:ext uri="{9D8B030D-6E8A-4147-A177-3AD203B41FA5}">
                      <a16:colId xmlns:a16="http://schemas.microsoft.com/office/drawing/2014/main" val="1523969438"/>
                    </a:ext>
                  </a:extLst>
                </a:gridCol>
                <a:gridCol w="1051560">
                  <a:extLst>
                    <a:ext uri="{9D8B030D-6E8A-4147-A177-3AD203B41FA5}">
                      <a16:colId xmlns:a16="http://schemas.microsoft.com/office/drawing/2014/main" val="3603146634"/>
                    </a:ext>
                  </a:extLst>
                </a:gridCol>
                <a:gridCol w="1051560">
                  <a:extLst>
                    <a:ext uri="{9D8B030D-6E8A-4147-A177-3AD203B41FA5}">
                      <a16:colId xmlns:a16="http://schemas.microsoft.com/office/drawing/2014/main" val="50262375"/>
                    </a:ext>
                  </a:extLst>
                </a:gridCol>
                <a:gridCol w="1051560">
                  <a:extLst>
                    <a:ext uri="{9D8B030D-6E8A-4147-A177-3AD203B41FA5}">
                      <a16:colId xmlns:a16="http://schemas.microsoft.com/office/drawing/2014/main" val="4007041408"/>
                    </a:ext>
                  </a:extLst>
                </a:gridCol>
              </a:tblGrid>
              <a:tr h="302900">
                <a:tc rowSpan="2">
                  <a:txBody>
                    <a:bodyPr/>
                    <a:lstStyle/>
                    <a:p>
                      <a:pPr algn="l" rtl="0" fontAlgn="ctr"/>
                      <a:r>
                        <a:rPr lang="gsw-FR" sz="1600" b="0" u="none" strike="noStrike" noProof="0">
                          <a:solidFill>
                            <a:srgbClr val="00689B"/>
                          </a:solidFill>
                          <a:effectLst/>
                        </a:rPr>
                        <a:t> Pays</a:t>
                      </a:r>
                      <a:endParaRPr lang="gsw-FR" sz="1600" b="0" i="0" u="none" strike="noStrike" noProof="0">
                        <a:solidFill>
                          <a:srgbClr val="00689B"/>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12700" cmpd="sng">
                      <a:noFill/>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fontAlgn="ctr" latinLnBrk="0" hangingPunct="1"/>
                      <a:r>
                        <a:rPr lang="gsw-FR" sz="1600" b="0" u="none" strike="noStrike" kern="1200" noProof="0">
                          <a:solidFill>
                            <a:srgbClr val="00689B"/>
                          </a:solidFill>
                          <a:effectLst/>
                          <a:latin typeface="+mn-lt"/>
                          <a:ea typeface="+mn-ea"/>
                          <a:cs typeface="+mn-cs"/>
                        </a:rPr>
                        <a:t>AMC</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12700" cmpd="sng">
                      <a:noFill/>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gsw-FR" sz="1600" b="0" u="sng" strike="noStrike" noProof="0" dirty="0">
                          <a:solidFill>
                            <a:srgbClr val="00689B"/>
                          </a:solidFill>
                          <a:effectLst/>
                        </a:rPr>
                        <a:t>Coût du vaccin (en millions USD)</a:t>
                      </a:r>
                      <a:endParaRPr lang="gsw-FR" sz="1600" b="0" i="0" u="sng" strike="noStrike" noProof="0" dirty="0">
                        <a:solidFill>
                          <a:srgbClr val="00689B"/>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rtl="0" fontAlgn="ctr"/>
                      <a:r>
                        <a:rPr lang="gsw-FR" sz="1600" b="0" u="none" strike="noStrike" noProof="0">
                          <a:solidFill>
                            <a:srgbClr val="00689B"/>
                          </a:solidFill>
                          <a:effectLst/>
                        </a:rPr>
                        <a:t>Prestation de services, chaîne d’approvisionnement, 
y compris, respectueux du climat (en millions USD)
</a:t>
                      </a:r>
                      <a:endParaRPr lang="gsw-FR" sz="1600" b="0" i="0" u="sng" strike="noStrike" noProof="0">
                        <a:solidFill>
                          <a:srgbClr val="00689B"/>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algn="ctr" defTabSz="914400" rtl="0" eaLnBrk="1" fontAlgn="ctr" latinLnBrk="0" hangingPunct="1"/>
                      <a:r>
                        <a:rPr lang="gsw-FR" sz="1600" b="0" u="sng" strike="noStrike" kern="1200" noProof="0">
                          <a:solidFill>
                            <a:srgbClr val="00689B"/>
                          </a:solidFill>
                          <a:effectLst/>
                          <a:latin typeface="+mn-lt"/>
                          <a:ea typeface="+mn-ea"/>
                          <a:cs typeface="+mn-cs"/>
                        </a:rPr>
                        <a:t>Coût total de la vaccination (en millions USD)
</a:t>
                      </a:r>
                    </a:p>
                  </a:txBody>
                  <a:tcPr marL="0" marR="0" marT="0" marB="0" anchor="b">
                    <a:lnL w="6350" cap="flat" cmpd="sng" algn="ctr">
                      <a:noFill/>
                      <a:prstDash val="lgDashDot"/>
                      <a:round/>
                      <a:headEnd type="none" w="med" len="med"/>
                      <a:tailEnd type="none" w="med" len="med"/>
                    </a:lnL>
                    <a:lnR>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ctr"/>
                      <a:endParaRPr lang="en-US" sz="1400" b="1" i="0" u="none" strike="noStrike">
                        <a:solidFill>
                          <a:srgbClr val="FFFFFF"/>
                        </a:solidFill>
                        <a:effectLst/>
                        <a:latin typeface="Calibri" panose="020F0502020204030204" pitchFamily="34" charset="0"/>
                      </a:endParaRPr>
                    </a:p>
                  </a:txBody>
                  <a:tcPr marL="3481" marR="3481" marT="3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pPr algn="ctr" rtl="0" fontAlgn="ctr"/>
                      <a:endParaRPr lang="en-US" sz="1400" b="1" i="0" u="none" strike="noStrike">
                        <a:solidFill>
                          <a:srgbClr val="FFFFFF"/>
                        </a:solidFill>
                        <a:effectLst/>
                        <a:latin typeface="Calibri" panose="020F0502020204030204" pitchFamily="34" charset="0"/>
                      </a:endParaRPr>
                    </a:p>
                  </a:txBody>
                  <a:tcPr marL="3481" marR="3481" marT="3481" marB="0"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45907866"/>
                  </a:ext>
                </a:extLst>
              </a:tr>
              <a:tr h="169865">
                <a:tc vMerge="1">
                  <a:txBody>
                    <a:bodyPr/>
                    <a:lstStyle/>
                    <a:p>
                      <a:pPr algn="r" rtl="0" fontAlgn="ctr"/>
                      <a:endParaRPr lang="en-US" sz="1400" b="1" i="1" u="none" strike="noStrike">
                        <a:solidFill>
                          <a:schemeClr val="tx2"/>
                        </a:solidFill>
                        <a:effectLst/>
                        <a:latin typeface="Calibri" panose="020F0502020204030204" pitchFamily="34" charset="0"/>
                      </a:endParaRPr>
                    </a:p>
                  </a:txBody>
                  <a:tcPr marL="3481" marR="3481" marT="3481" marB="0" anchor="ctr">
                    <a:lnR w="12700" cap="flat" cmpd="sng" algn="ctr">
                      <a:solidFill>
                        <a:schemeClr val="tx1"/>
                      </a:solidFill>
                      <a:prstDash val="solid"/>
                      <a:round/>
                      <a:headEnd type="none" w="med" len="med"/>
                      <a:tailEnd type="none" w="med" len="med"/>
                    </a:lnR>
                    <a:lnT w="9525" cap="flat" cmpd="sng" algn="ctr">
                      <a:solidFill>
                        <a:srgbClr val="9A9A9A"/>
                      </a:solidFill>
                      <a:prstDash val="solid"/>
                      <a:round/>
                      <a:headEnd type="none" w="med" len="med"/>
                      <a:tailEnd type="none" w="med" len="med"/>
                    </a:lnT>
                  </a:tcPr>
                </a:tc>
                <a:tc vMerge="1">
                  <a:txBody>
                    <a:bodyPr/>
                    <a:lstStyle/>
                    <a:p>
                      <a:endParaRPr lang="en-US"/>
                    </a:p>
                  </a:txBody>
                  <a:tcPr marL="3481" marR="3481" marT="3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9A9A9A"/>
                      </a:solidFill>
                      <a:prstDash val="solid"/>
                      <a:round/>
                      <a:headEnd type="none" w="med" len="med"/>
                      <a:tailEnd type="none" w="med" len="med"/>
                    </a:lnT>
                  </a:tcPr>
                </a:tc>
                <a:tc>
                  <a:txBody>
                    <a:bodyPr/>
                    <a:lstStyle/>
                    <a:p>
                      <a:pPr algn="ctr" rtl="0" fontAlgn="ctr"/>
                      <a:r>
                        <a:rPr lang="gsw-FR" sz="1400" b="0" i="0" u="none" strike="noStrike" noProof="0">
                          <a:solidFill>
                            <a:schemeClr val="tx2"/>
                          </a:solidFill>
                          <a:effectLst/>
                        </a:rPr>
                        <a:t>Couverture : 20 %</a:t>
                      </a:r>
                      <a:endParaRPr lang="gsw-FR" sz="1400" b="0" i="0" u="none" strike="noStrike" noProof="0">
                        <a:solidFill>
                          <a:schemeClr val="tx2"/>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dirty="0">
                          <a:solidFill>
                            <a:schemeClr val="tx2"/>
                          </a:solidFill>
                          <a:effectLst/>
                        </a:rPr>
                        <a:t>Couverture : 50 %</a:t>
                      </a:r>
                      <a:endParaRPr lang="gsw-FR" sz="1400" b="0" i="0" u="none" strike="noStrike" noProof="0" dirty="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a:solidFill>
                            <a:schemeClr val="tx2"/>
                          </a:solidFill>
                          <a:effectLst/>
                        </a:rPr>
                        <a:t>Couverture : 70 %</a:t>
                      </a:r>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a:solidFill>
                            <a:schemeClr val="tx2"/>
                          </a:solidFill>
                          <a:effectLst/>
                        </a:rPr>
                        <a:t>Couverture : 20 %</a:t>
                      </a:r>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a:solidFill>
                            <a:schemeClr val="tx2"/>
                          </a:solidFill>
                          <a:effectLst/>
                        </a:rPr>
                        <a:t>Couverture : 50 %</a:t>
                      </a:r>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a:solidFill>
                            <a:schemeClr val="tx2"/>
                          </a:solidFill>
                          <a:effectLst/>
                        </a:rPr>
                        <a:t>Couverture : 70 %</a:t>
                      </a:r>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a:solidFill>
                            <a:schemeClr val="tx2"/>
                          </a:solidFill>
                          <a:effectLst/>
                        </a:rPr>
                        <a:t>Couverture : 20 %</a:t>
                      </a:r>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a:solidFill>
                            <a:schemeClr val="tx2"/>
                          </a:solidFill>
                          <a:effectLst/>
                        </a:rPr>
                        <a:t>Couverture : 50 %</a:t>
                      </a:r>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gsw-FR" sz="1400" b="0" i="0" u="none" strike="noStrike" noProof="0">
                          <a:solidFill>
                            <a:schemeClr val="tx2"/>
                          </a:solidFill>
                          <a:effectLst/>
                        </a:rPr>
                        <a:t>Couverture : 70 %</a:t>
                      </a:r>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a:noFill/>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59215"/>
                  </a:ext>
                </a:extLst>
              </a:tr>
              <a:tr h="217100">
                <a:tc>
                  <a:txBody>
                    <a:bodyPr/>
                    <a:lstStyle/>
                    <a:p>
                      <a:pPr algn="l" rtl="0" fontAlgn="b"/>
                      <a:r>
                        <a:rPr lang="gsw-FR" sz="1400" u="none" strike="noStrike" noProof="0" dirty="0">
                          <a:solidFill>
                            <a:schemeClr val="tx2"/>
                          </a:solidFill>
                          <a:effectLst/>
                        </a:rPr>
                        <a:t> Algérie</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b="0" i="0" u="none" strike="noStrike" noProof="0" dirty="0">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dirty="0">
                          <a:solidFill>
                            <a:srgbClr val="000000"/>
                          </a:solidFill>
                          <a:effectLst/>
                        </a:rPr>
                        <a:t>31</a:t>
                      </a:r>
                      <a:endParaRPr lang="gsw-FR" sz="1400" b="0" i="0" u="none" strike="noStrike" noProof="0" dirty="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dirty="0">
                          <a:solidFill>
                            <a:srgbClr val="000000"/>
                          </a:solidFill>
                          <a:effectLst/>
                        </a:rPr>
                        <a:t>209</a:t>
                      </a:r>
                      <a:endParaRPr lang="gsw-FR" sz="1400" b="0" i="0" u="none" strike="noStrike" noProof="0" dirty="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341</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107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149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73</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316</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490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57791"/>
                  </a:ext>
                </a:extLst>
              </a:tr>
              <a:tr h="217100">
                <a:tc>
                  <a:txBody>
                    <a:bodyPr/>
                    <a:lstStyle/>
                    <a:p>
                      <a:pPr algn="l" rtl="0" fontAlgn="b"/>
                      <a:r>
                        <a:rPr lang="gsw-FR" sz="1400" u="none" strike="noStrike" noProof="0" dirty="0">
                          <a:solidFill>
                            <a:schemeClr val="tx2"/>
                          </a:solidFill>
                          <a:effectLst/>
                        </a:rPr>
                        <a:t> Bahreïn</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7</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22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31</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630285"/>
                  </a:ext>
                </a:extLst>
              </a:tr>
              <a:tr h="217100">
                <a:tc>
                  <a:txBody>
                    <a:bodyPr/>
                    <a:lstStyle/>
                    <a:p>
                      <a:pPr algn="l" rtl="0" fontAlgn="b"/>
                      <a:r>
                        <a:rPr lang="gsw-FR" sz="1400" u="none" strike="noStrike" noProof="0">
                          <a:solidFill>
                            <a:schemeClr val="tx2"/>
                          </a:solidFill>
                          <a:effectLst/>
                        </a:rPr>
                        <a:t> Djibouti</a:t>
                      </a:r>
                      <a:endParaRPr lang="gsw-FR" sz="1400" b="1" i="0" u="none" strike="noStrike" noProof="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b="0" i="0" u="none" strike="noStrike" noProof="0">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6</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7999834"/>
                  </a:ext>
                </a:extLst>
              </a:tr>
              <a:tr h="217100">
                <a:tc>
                  <a:txBody>
                    <a:bodyPr/>
                    <a:lstStyle/>
                    <a:p>
                      <a:pPr algn="l" rtl="0" fontAlgn="b"/>
                      <a:r>
                        <a:rPr lang="gsw-FR" sz="1400" u="none" strike="noStrike" noProof="0" dirty="0">
                          <a:solidFill>
                            <a:schemeClr val="tx2"/>
                          </a:solidFill>
                          <a:effectLst/>
                        </a:rPr>
                        <a:t> Égypte</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b="0" i="0" u="none" strike="noStrike" noProof="0">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73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489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797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98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250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349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171</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740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1146</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789088"/>
                  </a:ext>
                </a:extLst>
              </a:tr>
              <a:tr h="217100">
                <a:tc>
                  <a:txBody>
                    <a:bodyPr/>
                    <a:lstStyle/>
                    <a:p>
                      <a:pPr algn="l" rtl="0" fontAlgn="b"/>
                      <a:r>
                        <a:rPr lang="gsw-FR" sz="1400" b="1" i="0" u="none" strike="noStrike" noProof="0" dirty="0">
                          <a:solidFill>
                            <a:schemeClr val="tx2"/>
                          </a:solidFill>
                          <a:effectLst/>
                          <a:latin typeface="Calibri" panose="020F0502020204030204" pitchFamily="34" charset="0"/>
                        </a:rPr>
                        <a:t> Iran</a:t>
                      </a: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280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837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1214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80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203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284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360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1040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1498</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5811902"/>
                  </a:ext>
                </a:extLst>
              </a:tr>
              <a:tr h="217100">
                <a:tc>
                  <a:txBody>
                    <a:bodyPr/>
                    <a:lstStyle/>
                    <a:p>
                      <a:pPr algn="l" rtl="0" fontAlgn="b"/>
                      <a:r>
                        <a:rPr lang="gsw-FR" sz="1400" u="none" strike="noStrike" noProof="0" dirty="0">
                          <a:solidFill>
                            <a:schemeClr val="tx2"/>
                          </a:solidFill>
                          <a:effectLst/>
                        </a:rPr>
                        <a:t> Irak</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136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408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592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99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138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174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508</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730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803409"/>
                  </a:ext>
                </a:extLst>
              </a:tr>
              <a:tr h="217100">
                <a:tc>
                  <a:txBody>
                    <a:bodyPr/>
                    <a:lstStyle/>
                    <a:p>
                      <a:pPr algn="l" rtl="0" fontAlgn="b"/>
                      <a:r>
                        <a:rPr lang="gsw-FR" sz="1400" u="none" strike="noStrike" noProof="0" dirty="0">
                          <a:solidFill>
                            <a:schemeClr val="tx2"/>
                          </a:solidFill>
                          <a:effectLst/>
                        </a:rPr>
                        <a:t> Jordanie</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100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146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44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125</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180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997143"/>
                  </a:ext>
                </a:extLst>
              </a:tr>
              <a:tr h="217100">
                <a:tc>
                  <a:txBody>
                    <a:bodyPr/>
                    <a:lstStyle/>
                    <a:p>
                      <a:pPr algn="l" rtl="0" fontAlgn="b"/>
                      <a:r>
                        <a:rPr lang="gsw-FR" sz="1400" u="none" strike="noStrike" noProof="0" dirty="0">
                          <a:solidFill>
                            <a:schemeClr val="tx2"/>
                          </a:solidFill>
                          <a:effectLst/>
                        </a:rPr>
                        <a:t> Koweït</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62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18</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53</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76</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917109"/>
                  </a:ext>
                </a:extLst>
              </a:tr>
              <a:tr h="217100">
                <a:tc>
                  <a:txBody>
                    <a:bodyPr/>
                    <a:lstStyle/>
                    <a:p>
                      <a:pPr algn="l" rtl="0" fontAlgn="b"/>
                      <a:r>
                        <a:rPr lang="gsw-FR" sz="1400" u="none" strike="noStrike" noProof="0" dirty="0">
                          <a:solidFill>
                            <a:schemeClr val="tx2"/>
                          </a:solidFill>
                          <a:effectLst/>
                        </a:rPr>
                        <a:t> Liban</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66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95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29</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82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117</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045414"/>
                  </a:ext>
                </a:extLst>
              </a:tr>
              <a:tr h="217100">
                <a:tc>
                  <a:txBody>
                    <a:bodyPr/>
                    <a:lstStyle/>
                    <a:p>
                      <a:pPr algn="l" rtl="0" fontAlgn="b"/>
                      <a:r>
                        <a:rPr lang="gsw-FR" sz="1400" u="none" strike="noStrike" noProof="0" dirty="0">
                          <a:solidFill>
                            <a:schemeClr val="tx2"/>
                          </a:solidFill>
                          <a:effectLst/>
                        </a:rPr>
                        <a:t> Libye</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68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99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29</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85</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122</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645857"/>
                  </a:ext>
                </a:extLst>
              </a:tr>
              <a:tr h="217100">
                <a:tc>
                  <a:txBody>
                    <a:bodyPr/>
                    <a:lstStyle/>
                    <a:p>
                      <a:pPr algn="l" rtl="0" fontAlgn="b"/>
                      <a:r>
                        <a:rPr lang="gsw-FR" sz="1400" u="none" strike="noStrike" noProof="0" dirty="0">
                          <a:solidFill>
                            <a:schemeClr val="tx2"/>
                          </a:solidFill>
                          <a:effectLst/>
                        </a:rPr>
                        <a:t> Maroc</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b="0" i="0" u="none" strike="noStrike" noProof="0">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174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284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89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125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61</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264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409</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389537"/>
                  </a:ext>
                </a:extLst>
              </a:tr>
              <a:tr h="217100">
                <a:tc>
                  <a:txBody>
                    <a:bodyPr/>
                    <a:lstStyle/>
                    <a:p>
                      <a:pPr algn="l" rtl="0" fontAlgn="b"/>
                      <a:r>
                        <a:rPr lang="gsw-FR" sz="1400" u="none" strike="noStrike" noProof="0">
                          <a:solidFill>
                            <a:schemeClr val="tx2"/>
                          </a:solidFill>
                          <a:effectLst/>
                        </a:rPr>
                        <a:t> Oman</a:t>
                      </a:r>
                      <a:endParaRPr lang="gsw-FR" sz="1400" b="1" i="0" u="none" strike="noStrike" noProof="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75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22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64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92</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814282"/>
                  </a:ext>
                </a:extLst>
              </a:tr>
              <a:tr h="217100">
                <a:tc>
                  <a:txBody>
                    <a:bodyPr/>
                    <a:lstStyle/>
                    <a:p>
                      <a:pPr algn="l" rtl="0" fontAlgn="b"/>
                      <a:r>
                        <a:rPr lang="gsw-FR" sz="1400" u="none" strike="noStrike" noProof="0">
                          <a:solidFill>
                            <a:schemeClr val="tx2"/>
                          </a:solidFill>
                          <a:effectLst/>
                        </a:rPr>
                        <a:t> Qatar</a:t>
                      </a:r>
                      <a:endParaRPr lang="gsw-FR" sz="1400" b="1" i="0" u="none" strike="noStrike" noProof="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7</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36</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52</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152875"/>
                  </a:ext>
                </a:extLst>
              </a:tr>
              <a:tr h="217100">
                <a:tc>
                  <a:txBody>
                    <a:bodyPr/>
                    <a:lstStyle/>
                    <a:p>
                      <a:pPr algn="l" rtl="0" fontAlgn="b"/>
                      <a:r>
                        <a:rPr lang="gsw-FR" sz="1400" u="none" strike="noStrike" noProof="0" dirty="0">
                          <a:solidFill>
                            <a:schemeClr val="tx2"/>
                          </a:solidFill>
                          <a:effectLst/>
                        </a:rPr>
                        <a:t> Arabie saou.</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116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348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505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85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118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150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433</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623</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128625"/>
                  </a:ext>
                </a:extLst>
              </a:tr>
              <a:tr h="217100">
                <a:tc>
                  <a:txBody>
                    <a:bodyPr/>
                    <a:lstStyle/>
                    <a:p>
                      <a:pPr algn="l" rtl="0" fontAlgn="b"/>
                      <a:r>
                        <a:rPr lang="gsw-FR" sz="1400" u="none" strike="noStrike" noProof="0" dirty="0">
                          <a:solidFill>
                            <a:schemeClr val="tx2"/>
                          </a:solidFill>
                          <a:effectLst/>
                        </a:rPr>
                        <a:t> Tunisie</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b="0" i="0" u="none" strike="noStrike" noProof="0">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56</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91</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11</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20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84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131</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93275"/>
                  </a:ext>
                </a:extLst>
              </a:tr>
              <a:tr h="217100">
                <a:tc>
                  <a:txBody>
                    <a:bodyPr/>
                    <a:lstStyle/>
                    <a:p>
                      <a:pPr algn="l" rtl="0" fontAlgn="b"/>
                      <a:r>
                        <a:rPr lang="gsw-FR" sz="1400" u="none" strike="noStrike" noProof="0" dirty="0">
                          <a:solidFill>
                            <a:schemeClr val="tx2"/>
                          </a:solidFill>
                          <a:effectLst/>
                        </a:rPr>
                        <a:t> E.A.U</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gsw-FR" sz="1400" b="0" i="0" u="none" strike="noStrike" noProof="0">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98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142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9</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33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42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122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175</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582650"/>
                  </a:ext>
                </a:extLst>
              </a:tr>
              <a:tr h="217100">
                <a:tc>
                  <a:txBody>
                    <a:bodyPr/>
                    <a:lstStyle/>
                    <a:p>
                      <a:pPr algn="l" rtl="0" fontAlgn="b"/>
                      <a:r>
                        <a:rPr lang="gsw-FR" sz="1400" u="none" strike="noStrike" noProof="0" dirty="0">
                          <a:solidFill>
                            <a:schemeClr val="tx2"/>
                          </a:solidFill>
                          <a:effectLst/>
                        </a:rPr>
                        <a:t> Cisjor&amp;Gaza</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b="0" i="0" u="none" strike="noStrike" noProof="0">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40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18</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9</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37</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58</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498760"/>
                  </a:ext>
                </a:extLst>
              </a:tr>
              <a:tr h="217100">
                <a:tc>
                  <a:txBody>
                    <a:bodyPr/>
                    <a:lstStyle/>
                    <a:p>
                      <a:pPr algn="l" rtl="0" fontAlgn="b"/>
                      <a:r>
                        <a:rPr lang="gsw-FR" sz="1400" u="none" strike="noStrike" noProof="0" dirty="0">
                          <a:solidFill>
                            <a:schemeClr val="tx2"/>
                          </a:solidFill>
                          <a:effectLst/>
                        </a:rPr>
                        <a:t> Yémen</a:t>
                      </a:r>
                      <a:endParaRPr lang="gsw-FR" sz="1400" b="1" i="0" u="none" strike="noStrike" noProof="0" dirty="0">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b="0" i="0" u="none" strike="noStrike" noProof="0">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21</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143</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234</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20</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52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gsw-FR" sz="1400" u="none" strike="noStrike" noProof="0">
                          <a:solidFill>
                            <a:srgbClr val="000000"/>
                          </a:solidFill>
                          <a:effectLst/>
                        </a:rPr>
                        <a:t>72</a:t>
                      </a:r>
                      <a:endParaRPr lang="gsw-FR" sz="1400" b="0" i="0" u="none" strike="noStrike" noProof="0">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42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195</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gsw-FR" sz="1400" u="none" strike="noStrike" kern="1200" noProof="0">
                          <a:solidFill>
                            <a:srgbClr val="000000"/>
                          </a:solidFill>
                          <a:effectLst/>
                          <a:latin typeface="+mn-lt"/>
                          <a:ea typeface="+mn-ea"/>
                          <a:cs typeface="+mn-cs"/>
                        </a:rPr>
                        <a:t>306</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486160"/>
                  </a:ext>
                </a:extLst>
              </a:tr>
              <a:tr h="274320">
                <a:tc>
                  <a:txBody>
                    <a:bodyPr/>
                    <a:lstStyle/>
                    <a:p>
                      <a:pPr algn="l" rtl="0" fontAlgn="b"/>
                      <a:r>
                        <a:rPr lang="gsw-FR" sz="1400" b="0" u="none" strike="noStrike" noProof="0">
                          <a:solidFill>
                            <a:srgbClr val="00689B"/>
                          </a:solidFill>
                          <a:effectLst/>
                        </a:rPr>
                        <a:t>Total</a:t>
                      </a:r>
                      <a:endParaRPr lang="gsw-FR" sz="1400" b="0" i="0" u="none" strike="noStrike" noProof="0">
                        <a:solidFill>
                          <a:srgbClr val="00689B"/>
                        </a:solidFill>
                        <a:effectLst/>
                        <a:latin typeface="Calibri" panose="020F0502020204030204" pitchFamily="34" charset="0"/>
                      </a:endParaRPr>
                    </a:p>
                  </a:txBody>
                  <a:tcPr marL="0" marR="0" marT="0" marB="0" anchor="ctr">
                    <a:lnL>
                      <a:noFill/>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endParaRPr lang="gsw-FR" sz="1400" b="0" i="0" u="none" strike="noStrike" noProof="0">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gsw-FR" sz="1400" b="0" u="none" strike="noStrike" noProof="0" dirty="0">
                          <a:solidFill>
                            <a:srgbClr val="00689B"/>
                          </a:solidFill>
                          <a:effectLst/>
                        </a:rPr>
                        <a:t>855</a:t>
                      </a:r>
                      <a:endParaRPr lang="gsw-FR" sz="1400" b="0" i="0" u="none" strike="noStrike" noProof="0" dirty="0">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gsw-FR" sz="1400" b="0" u="none" strike="noStrike" noProof="0">
                          <a:solidFill>
                            <a:srgbClr val="00689B"/>
                          </a:solidFill>
                          <a:effectLst/>
                        </a:rPr>
                        <a:t>3167</a:t>
                      </a:r>
                      <a:endParaRPr lang="gsw-FR" sz="1400" b="0" i="0" u="none" strike="noStrike" noProof="0">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gsw-FR" sz="1400" b="0" u="none" strike="noStrike" noProof="0">
                          <a:solidFill>
                            <a:srgbClr val="00689B"/>
                          </a:solidFill>
                          <a:effectLst/>
                        </a:rPr>
                        <a:t>4792</a:t>
                      </a:r>
                      <a:endParaRPr lang="gsw-FR" sz="1400" b="0" i="0" u="none" strike="noStrike" noProof="0">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gsw-FR" sz="1400" b="0" u="none" strike="noStrike" noProof="0">
                          <a:solidFill>
                            <a:srgbClr val="00689B"/>
                          </a:solidFill>
                          <a:effectLst/>
                        </a:rPr>
                        <a:t>410</a:t>
                      </a:r>
                      <a:endParaRPr lang="gsw-FR" sz="1400" b="0" i="0" u="none" strike="noStrike" noProof="0">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gsw-FR" sz="1400" b="0" u="none" strike="noStrike" noProof="0">
                          <a:solidFill>
                            <a:srgbClr val="00689B"/>
                          </a:solidFill>
                          <a:effectLst/>
                        </a:rPr>
                        <a:t>1044</a:t>
                      </a:r>
                      <a:endParaRPr lang="gsw-FR" sz="1400" b="0" i="0" u="none" strike="noStrike" noProof="0">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gsw-FR" sz="1400" b="0" u="none" strike="noStrike" noProof="0">
                          <a:solidFill>
                            <a:srgbClr val="00689B"/>
                          </a:solidFill>
                          <a:effectLst/>
                        </a:rPr>
                        <a:t>1456</a:t>
                      </a:r>
                      <a:endParaRPr lang="gsw-FR" sz="1400" b="0" i="0" u="none" strike="noStrike" noProof="0">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gsw-FR" sz="1400" b="0" u="none" strike="noStrike" kern="1200" noProof="0">
                          <a:solidFill>
                            <a:srgbClr val="00689B"/>
                          </a:solidFill>
                          <a:effectLst/>
                          <a:latin typeface="+mn-lt"/>
                          <a:ea typeface="+mn-ea"/>
                          <a:cs typeface="+mn-cs"/>
                        </a:rPr>
                        <a:t>1266</a:t>
                      </a: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gsw-FR" sz="1400" b="0" u="none" strike="noStrike" kern="1200" noProof="0">
                          <a:solidFill>
                            <a:srgbClr val="00689B"/>
                          </a:solidFill>
                          <a:effectLst/>
                          <a:latin typeface="+mn-lt"/>
                          <a:ea typeface="+mn-ea"/>
                          <a:cs typeface="+mn-cs"/>
                        </a:rPr>
                        <a:t>4211</a:t>
                      </a: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gsw-FR" sz="1400" b="0" u="none" strike="noStrike" kern="1200" noProof="0" dirty="0">
                          <a:solidFill>
                            <a:srgbClr val="00689B"/>
                          </a:solidFill>
                          <a:effectLst/>
                          <a:latin typeface="+mn-lt"/>
                          <a:ea typeface="+mn-ea"/>
                          <a:cs typeface="+mn-cs"/>
                        </a:rPr>
                        <a:t>6248</a:t>
                      </a:r>
                    </a:p>
                  </a:txBody>
                  <a:tcPr marL="0" marR="0" marT="0" marB="0" anchor="ctr">
                    <a:lnL w="6350" cap="flat" cmpd="sng" algn="ctr">
                      <a:noFill/>
                      <a:prstDash val="lgDashDot"/>
                      <a:round/>
                      <a:headEnd type="none" w="med" len="med"/>
                      <a:tailEnd type="none" w="med" len="med"/>
                    </a:lnL>
                    <a:lnR>
                      <a:noFill/>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9988125"/>
                  </a:ext>
                </a:extLst>
              </a:tr>
            </a:tbl>
          </a:graphicData>
        </a:graphic>
      </p:graphicFrame>
      <p:grpSp>
        <p:nvGrpSpPr>
          <p:cNvPr id="6" name="Group 5">
            <a:extLst>
              <a:ext uri="{FF2B5EF4-FFF2-40B4-BE49-F238E27FC236}">
                <a16:creationId xmlns:a16="http://schemas.microsoft.com/office/drawing/2014/main" id="{2D823893-55B1-4510-ABEC-13133DBB5CDD}"/>
              </a:ext>
            </a:extLst>
          </p:cNvPr>
          <p:cNvGrpSpPr>
            <a:grpSpLocks noChangeAspect="1"/>
          </p:cNvGrpSpPr>
          <p:nvPr/>
        </p:nvGrpSpPr>
        <p:grpSpPr>
          <a:xfrm>
            <a:off x="1793432" y="2045339"/>
            <a:ext cx="149809" cy="149809"/>
            <a:chOff x="982662" y="3868738"/>
            <a:chExt cx="269875" cy="269875"/>
          </a:xfrm>
        </p:grpSpPr>
        <p:sp>
          <p:nvSpPr>
            <p:cNvPr id="7" name="Oval 16">
              <a:extLst>
                <a:ext uri="{FF2B5EF4-FFF2-40B4-BE49-F238E27FC236}">
                  <a16:creationId xmlns:a16="http://schemas.microsoft.com/office/drawing/2014/main" id="{52ABE8B5-EFE7-4375-90D8-8E5694B913A9}"/>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 name="Freeform 17">
              <a:extLst>
                <a:ext uri="{FF2B5EF4-FFF2-40B4-BE49-F238E27FC236}">
                  <a16:creationId xmlns:a16="http://schemas.microsoft.com/office/drawing/2014/main" id="{C11B1553-E99C-4064-8BE1-205CB14DDEA0}"/>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9" name="Group 8">
            <a:extLst>
              <a:ext uri="{FF2B5EF4-FFF2-40B4-BE49-F238E27FC236}">
                <a16:creationId xmlns:a16="http://schemas.microsoft.com/office/drawing/2014/main" id="{688E2171-4487-4A83-89FD-12E4B487BF23}"/>
              </a:ext>
            </a:extLst>
          </p:cNvPr>
          <p:cNvGrpSpPr>
            <a:grpSpLocks noChangeAspect="1"/>
          </p:cNvGrpSpPr>
          <p:nvPr/>
        </p:nvGrpSpPr>
        <p:grpSpPr>
          <a:xfrm>
            <a:off x="1793432" y="2479539"/>
            <a:ext cx="149809" cy="149809"/>
            <a:chOff x="982662" y="3868738"/>
            <a:chExt cx="269875" cy="269875"/>
          </a:xfrm>
        </p:grpSpPr>
        <p:sp>
          <p:nvSpPr>
            <p:cNvPr id="10" name="Oval 16">
              <a:extLst>
                <a:ext uri="{FF2B5EF4-FFF2-40B4-BE49-F238E27FC236}">
                  <a16:creationId xmlns:a16="http://schemas.microsoft.com/office/drawing/2014/main" id="{8BD2BF30-0CFF-45C5-8158-4B0C0B388085}"/>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 name="Freeform 17">
              <a:extLst>
                <a:ext uri="{FF2B5EF4-FFF2-40B4-BE49-F238E27FC236}">
                  <a16:creationId xmlns:a16="http://schemas.microsoft.com/office/drawing/2014/main" id="{A2B4287D-D7AB-487D-A40C-F44F5D1A7FB8}"/>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2" name="Group 11">
            <a:extLst>
              <a:ext uri="{FF2B5EF4-FFF2-40B4-BE49-F238E27FC236}">
                <a16:creationId xmlns:a16="http://schemas.microsoft.com/office/drawing/2014/main" id="{2D418771-C17C-4713-89DF-68C0EDC1760D}"/>
              </a:ext>
            </a:extLst>
          </p:cNvPr>
          <p:cNvGrpSpPr>
            <a:grpSpLocks noChangeAspect="1"/>
          </p:cNvGrpSpPr>
          <p:nvPr/>
        </p:nvGrpSpPr>
        <p:grpSpPr>
          <a:xfrm>
            <a:off x="1793432" y="2696639"/>
            <a:ext cx="149809" cy="149809"/>
            <a:chOff x="982662" y="3868738"/>
            <a:chExt cx="269875" cy="269875"/>
          </a:xfrm>
        </p:grpSpPr>
        <p:sp>
          <p:nvSpPr>
            <p:cNvPr id="13" name="Oval 16">
              <a:extLst>
                <a:ext uri="{FF2B5EF4-FFF2-40B4-BE49-F238E27FC236}">
                  <a16:creationId xmlns:a16="http://schemas.microsoft.com/office/drawing/2014/main" id="{ABF051CB-359F-4AEB-9FC1-934C2DF55C57}"/>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7">
              <a:extLst>
                <a:ext uri="{FF2B5EF4-FFF2-40B4-BE49-F238E27FC236}">
                  <a16:creationId xmlns:a16="http://schemas.microsoft.com/office/drawing/2014/main" id="{AAA180E1-52D6-44CF-AE57-8AAC3DF16F26}"/>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5" name="Group 14">
            <a:extLst>
              <a:ext uri="{FF2B5EF4-FFF2-40B4-BE49-F238E27FC236}">
                <a16:creationId xmlns:a16="http://schemas.microsoft.com/office/drawing/2014/main" id="{F35E7A76-35EB-4031-8744-EAC520263FE7}"/>
              </a:ext>
            </a:extLst>
          </p:cNvPr>
          <p:cNvGrpSpPr>
            <a:grpSpLocks noChangeAspect="1"/>
          </p:cNvGrpSpPr>
          <p:nvPr/>
        </p:nvGrpSpPr>
        <p:grpSpPr>
          <a:xfrm>
            <a:off x="1793432" y="4216340"/>
            <a:ext cx="149809" cy="149809"/>
            <a:chOff x="982662" y="3868738"/>
            <a:chExt cx="269875" cy="269875"/>
          </a:xfrm>
        </p:grpSpPr>
        <p:sp>
          <p:nvSpPr>
            <p:cNvPr id="16" name="Oval 16">
              <a:extLst>
                <a:ext uri="{FF2B5EF4-FFF2-40B4-BE49-F238E27FC236}">
                  <a16:creationId xmlns:a16="http://schemas.microsoft.com/office/drawing/2014/main" id="{BE6F65E6-6A9E-4CBF-A483-3FC4D3BC93C3}"/>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7">
              <a:extLst>
                <a:ext uri="{FF2B5EF4-FFF2-40B4-BE49-F238E27FC236}">
                  <a16:creationId xmlns:a16="http://schemas.microsoft.com/office/drawing/2014/main" id="{AFCCE9EB-BE94-4124-99E4-44A5285BD432}"/>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8" name="Group 17">
            <a:extLst>
              <a:ext uri="{FF2B5EF4-FFF2-40B4-BE49-F238E27FC236}">
                <a16:creationId xmlns:a16="http://schemas.microsoft.com/office/drawing/2014/main" id="{C732F44C-61EA-417D-9C20-CCC684E25290}"/>
              </a:ext>
            </a:extLst>
          </p:cNvPr>
          <p:cNvGrpSpPr>
            <a:grpSpLocks noChangeAspect="1"/>
          </p:cNvGrpSpPr>
          <p:nvPr/>
        </p:nvGrpSpPr>
        <p:grpSpPr>
          <a:xfrm>
            <a:off x="1793432" y="5084740"/>
            <a:ext cx="149809" cy="149809"/>
            <a:chOff x="982662" y="3868738"/>
            <a:chExt cx="269875" cy="269875"/>
          </a:xfrm>
        </p:grpSpPr>
        <p:sp>
          <p:nvSpPr>
            <p:cNvPr id="19" name="Oval 16">
              <a:extLst>
                <a:ext uri="{FF2B5EF4-FFF2-40B4-BE49-F238E27FC236}">
                  <a16:creationId xmlns:a16="http://schemas.microsoft.com/office/drawing/2014/main" id="{AC56935E-9BF5-4B99-92C9-CF152EF97590}"/>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7">
              <a:extLst>
                <a:ext uri="{FF2B5EF4-FFF2-40B4-BE49-F238E27FC236}">
                  <a16:creationId xmlns:a16="http://schemas.microsoft.com/office/drawing/2014/main" id="{E348FA71-22E3-413E-8E7A-D53594B8949C}"/>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4" name="Group 23">
            <a:extLst>
              <a:ext uri="{FF2B5EF4-FFF2-40B4-BE49-F238E27FC236}">
                <a16:creationId xmlns:a16="http://schemas.microsoft.com/office/drawing/2014/main" id="{D4C6CB4A-5CA7-4101-83FA-EC4010F98E22}"/>
              </a:ext>
            </a:extLst>
          </p:cNvPr>
          <p:cNvGrpSpPr>
            <a:grpSpLocks noChangeAspect="1"/>
          </p:cNvGrpSpPr>
          <p:nvPr/>
        </p:nvGrpSpPr>
        <p:grpSpPr>
          <a:xfrm>
            <a:off x="1793432" y="5518939"/>
            <a:ext cx="149809" cy="149809"/>
            <a:chOff x="982662" y="3868738"/>
            <a:chExt cx="269875" cy="269875"/>
          </a:xfrm>
        </p:grpSpPr>
        <p:sp>
          <p:nvSpPr>
            <p:cNvPr id="25" name="Oval 16">
              <a:extLst>
                <a:ext uri="{FF2B5EF4-FFF2-40B4-BE49-F238E27FC236}">
                  <a16:creationId xmlns:a16="http://schemas.microsoft.com/office/drawing/2014/main" id="{0DCE4EBB-8F1C-4653-8FE5-5C907631B5BF}"/>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Freeform 17">
              <a:extLst>
                <a:ext uri="{FF2B5EF4-FFF2-40B4-BE49-F238E27FC236}">
                  <a16:creationId xmlns:a16="http://schemas.microsoft.com/office/drawing/2014/main" id="{00BB5999-56CC-4840-850D-1B30D2249DC2}"/>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27" name="Group 26">
            <a:extLst>
              <a:ext uri="{FF2B5EF4-FFF2-40B4-BE49-F238E27FC236}">
                <a16:creationId xmlns:a16="http://schemas.microsoft.com/office/drawing/2014/main" id="{2E5E4F48-F266-4469-9847-5FF140C53BD9}"/>
              </a:ext>
            </a:extLst>
          </p:cNvPr>
          <p:cNvGrpSpPr>
            <a:grpSpLocks noChangeAspect="1"/>
          </p:cNvGrpSpPr>
          <p:nvPr/>
        </p:nvGrpSpPr>
        <p:grpSpPr>
          <a:xfrm>
            <a:off x="1793432" y="5736040"/>
            <a:ext cx="149809" cy="149809"/>
            <a:chOff x="982662" y="3868738"/>
            <a:chExt cx="269875" cy="269875"/>
          </a:xfrm>
        </p:grpSpPr>
        <p:sp>
          <p:nvSpPr>
            <p:cNvPr id="28" name="Oval 16">
              <a:extLst>
                <a:ext uri="{FF2B5EF4-FFF2-40B4-BE49-F238E27FC236}">
                  <a16:creationId xmlns:a16="http://schemas.microsoft.com/office/drawing/2014/main" id="{D98A40AC-1019-42DF-B722-420B420E8EF7}"/>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9" name="Freeform 17">
              <a:extLst>
                <a:ext uri="{FF2B5EF4-FFF2-40B4-BE49-F238E27FC236}">
                  <a16:creationId xmlns:a16="http://schemas.microsoft.com/office/drawing/2014/main" id="{9ACCD6C3-55AF-4313-A311-3AFD23C6BAA7}"/>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30" name="Group 29">
            <a:extLst>
              <a:ext uri="{FF2B5EF4-FFF2-40B4-BE49-F238E27FC236}">
                <a16:creationId xmlns:a16="http://schemas.microsoft.com/office/drawing/2014/main" id="{1413B64E-38F7-476B-AC22-3BDDB39B821D}"/>
              </a:ext>
            </a:extLst>
          </p:cNvPr>
          <p:cNvGrpSpPr>
            <a:grpSpLocks noChangeAspect="1"/>
          </p:cNvGrpSpPr>
          <p:nvPr/>
        </p:nvGrpSpPr>
        <p:grpSpPr>
          <a:xfrm>
            <a:off x="1793432" y="2262439"/>
            <a:ext cx="149809" cy="149809"/>
            <a:chOff x="5961063" y="3294063"/>
            <a:chExt cx="269875" cy="269875"/>
          </a:xfrm>
        </p:grpSpPr>
        <p:sp>
          <p:nvSpPr>
            <p:cNvPr id="31" name="Oval 18">
              <a:extLst>
                <a:ext uri="{FF2B5EF4-FFF2-40B4-BE49-F238E27FC236}">
                  <a16:creationId xmlns:a16="http://schemas.microsoft.com/office/drawing/2014/main" id="{089CE978-700F-4A71-84E0-B4E19BB9277D}"/>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9">
              <a:extLst>
                <a:ext uri="{FF2B5EF4-FFF2-40B4-BE49-F238E27FC236}">
                  <a16:creationId xmlns:a16="http://schemas.microsoft.com/office/drawing/2014/main" id="{E6D39D01-41E5-4830-B555-639AF1BD9731}"/>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C0412E37-C4F9-4E33-BCED-68C8A0D72BE8}"/>
              </a:ext>
            </a:extLst>
          </p:cNvPr>
          <p:cNvGrpSpPr>
            <a:grpSpLocks noChangeAspect="1"/>
          </p:cNvGrpSpPr>
          <p:nvPr/>
        </p:nvGrpSpPr>
        <p:grpSpPr>
          <a:xfrm>
            <a:off x="1793432" y="2913739"/>
            <a:ext cx="149809" cy="149809"/>
            <a:chOff x="5961063" y="3294063"/>
            <a:chExt cx="269875" cy="269875"/>
          </a:xfrm>
        </p:grpSpPr>
        <p:sp>
          <p:nvSpPr>
            <p:cNvPr id="34" name="Oval 18">
              <a:extLst>
                <a:ext uri="{FF2B5EF4-FFF2-40B4-BE49-F238E27FC236}">
                  <a16:creationId xmlns:a16="http://schemas.microsoft.com/office/drawing/2014/main" id="{2DBA2E4A-B6EF-4479-A420-11155B7957D4}"/>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9">
              <a:extLst>
                <a:ext uri="{FF2B5EF4-FFF2-40B4-BE49-F238E27FC236}">
                  <a16:creationId xmlns:a16="http://schemas.microsoft.com/office/drawing/2014/main" id="{F143FFE2-D8DE-4CFC-A5CB-CD9699D721EC}"/>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692827A0-56D5-40D2-89F7-A441E1F9B9F7}"/>
              </a:ext>
            </a:extLst>
          </p:cNvPr>
          <p:cNvGrpSpPr>
            <a:grpSpLocks noChangeAspect="1"/>
          </p:cNvGrpSpPr>
          <p:nvPr/>
        </p:nvGrpSpPr>
        <p:grpSpPr>
          <a:xfrm>
            <a:off x="1793432" y="3130840"/>
            <a:ext cx="149809" cy="149809"/>
            <a:chOff x="5961063" y="3294063"/>
            <a:chExt cx="269875" cy="269875"/>
          </a:xfrm>
        </p:grpSpPr>
        <p:sp>
          <p:nvSpPr>
            <p:cNvPr id="37" name="Oval 18">
              <a:extLst>
                <a:ext uri="{FF2B5EF4-FFF2-40B4-BE49-F238E27FC236}">
                  <a16:creationId xmlns:a16="http://schemas.microsoft.com/office/drawing/2014/main" id="{8D8BABCA-28DB-4ACB-AC70-A7D6B1639CEB}"/>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C1206459-2B7C-483A-844E-F701C4D20138}"/>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a:extLst>
              <a:ext uri="{FF2B5EF4-FFF2-40B4-BE49-F238E27FC236}">
                <a16:creationId xmlns:a16="http://schemas.microsoft.com/office/drawing/2014/main" id="{A19D754F-D5DA-426E-B5A1-0C65A14B2C53}"/>
              </a:ext>
            </a:extLst>
          </p:cNvPr>
          <p:cNvGrpSpPr>
            <a:grpSpLocks noChangeAspect="1"/>
          </p:cNvGrpSpPr>
          <p:nvPr/>
        </p:nvGrpSpPr>
        <p:grpSpPr>
          <a:xfrm>
            <a:off x="1793432" y="3347940"/>
            <a:ext cx="149809" cy="149809"/>
            <a:chOff x="5961063" y="3294063"/>
            <a:chExt cx="269875" cy="269875"/>
          </a:xfrm>
        </p:grpSpPr>
        <p:sp>
          <p:nvSpPr>
            <p:cNvPr id="40" name="Oval 18">
              <a:extLst>
                <a:ext uri="{FF2B5EF4-FFF2-40B4-BE49-F238E27FC236}">
                  <a16:creationId xmlns:a16="http://schemas.microsoft.com/office/drawing/2014/main" id="{0C37F1C6-33F5-4B45-97C2-E3B5FC365531}"/>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9">
              <a:extLst>
                <a:ext uri="{FF2B5EF4-FFF2-40B4-BE49-F238E27FC236}">
                  <a16:creationId xmlns:a16="http://schemas.microsoft.com/office/drawing/2014/main" id="{ADC23261-D7F1-42B8-BFDF-15E906B7B6CD}"/>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1">
            <a:extLst>
              <a:ext uri="{FF2B5EF4-FFF2-40B4-BE49-F238E27FC236}">
                <a16:creationId xmlns:a16="http://schemas.microsoft.com/office/drawing/2014/main" id="{A5414E60-8FA0-46A8-B371-F3B90897B5C5}"/>
              </a:ext>
            </a:extLst>
          </p:cNvPr>
          <p:cNvGrpSpPr>
            <a:grpSpLocks noChangeAspect="1"/>
          </p:cNvGrpSpPr>
          <p:nvPr/>
        </p:nvGrpSpPr>
        <p:grpSpPr>
          <a:xfrm>
            <a:off x="1793432" y="3565040"/>
            <a:ext cx="149809" cy="149809"/>
            <a:chOff x="5961063" y="3294063"/>
            <a:chExt cx="269875" cy="269875"/>
          </a:xfrm>
        </p:grpSpPr>
        <p:sp>
          <p:nvSpPr>
            <p:cNvPr id="43" name="Oval 18">
              <a:extLst>
                <a:ext uri="{FF2B5EF4-FFF2-40B4-BE49-F238E27FC236}">
                  <a16:creationId xmlns:a16="http://schemas.microsoft.com/office/drawing/2014/main" id="{A2CFF5A8-F9C1-4244-BC77-9C32B5D2D7EB}"/>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9">
              <a:extLst>
                <a:ext uri="{FF2B5EF4-FFF2-40B4-BE49-F238E27FC236}">
                  <a16:creationId xmlns:a16="http://schemas.microsoft.com/office/drawing/2014/main" id="{D086BBB9-7882-4624-9262-86FD0FFD5E05}"/>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4">
            <a:extLst>
              <a:ext uri="{FF2B5EF4-FFF2-40B4-BE49-F238E27FC236}">
                <a16:creationId xmlns:a16="http://schemas.microsoft.com/office/drawing/2014/main" id="{90C31400-58BD-4810-A429-C324F3FF1203}"/>
              </a:ext>
            </a:extLst>
          </p:cNvPr>
          <p:cNvGrpSpPr>
            <a:grpSpLocks noChangeAspect="1"/>
          </p:cNvGrpSpPr>
          <p:nvPr/>
        </p:nvGrpSpPr>
        <p:grpSpPr>
          <a:xfrm>
            <a:off x="1793432" y="3782140"/>
            <a:ext cx="149809" cy="149809"/>
            <a:chOff x="5961063" y="3294063"/>
            <a:chExt cx="269875" cy="269875"/>
          </a:xfrm>
        </p:grpSpPr>
        <p:sp>
          <p:nvSpPr>
            <p:cNvPr id="46" name="Oval 18">
              <a:extLst>
                <a:ext uri="{FF2B5EF4-FFF2-40B4-BE49-F238E27FC236}">
                  <a16:creationId xmlns:a16="http://schemas.microsoft.com/office/drawing/2014/main" id="{406C8B8D-C172-458B-A61E-A22CA80AC16C}"/>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9">
              <a:extLst>
                <a:ext uri="{FF2B5EF4-FFF2-40B4-BE49-F238E27FC236}">
                  <a16:creationId xmlns:a16="http://schemas.microsoft.com/office/drawing/2014/main" id="{16B7A6EE-C1F4-4937-8281-9658822BED1D}"/>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47">
            <a:extLst>
              <a:ext uri="{FF2B5EF4-FFF2-40B4-BE49-F238E27FC236}">
                <a16:creationId xmlns:a16="http://schemas.microsoft.com/office/drawing/2014/main" id="{4479C42C-DFC1-4FBA-9679-98430B399269}"/>
              </a:ext>
            </a:extLst>
          </p:cNvPr>
          <p:cNvGrpSpPr>
            <a:grpSpLocks noChangeAspect="1"/>
          </p:cNvGrpSpPr>
          <p:nvPr/>
        </p:nvGrpSpPr>
        <p:grpSpPr>
          <a:xfrm>
            <a:off x="1793432" y="3999240"/>
            <a:ext cx="149809" cy="149809"/>
            <a:chOff x="5961063" y="3294063"/>
            <a:chExt cx="269875" cy="269875"/>
          </a:xfrm>
        </p:grpSpPr>
        <p:sp>
          <p:nvSpPr>
            <p:cNvPr id="49" name="Oval 18">
              <a:extLst>
                <a:ext uri="{FF2B5EF4-FFF2-40B4-BE49-F238E27FC236}">
                  <a16:creationId xmlns:a16="http://schemas.microsoft.com/office/drawing/2014/main" id="{6FFC646B-9D75-4E03-B458-E045CA24421E}"/>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9">
              <a:extLst>
                <a:ext uri="{FF2B5EF4-FFF2-40B4-BE49-F238E27FC236}">
                  <a16:creationId xmlns:a16="http://schemas.microsoft.com/office/drawing/2014/main" id="{192E1CF6-2F4F-4AD0-9F62-3908342EE32C}"/>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a:extLst>
              <a:ext uri="{FF2B5EF4-FFF2-40B4-BE49-F238E27FC236}">
                <a16:creationId xmlns:a16="http://schemas.microsoft.com/office/drawing/2014/main" id="{21639B6F-0506-49B1-A66E-A31E1C8E5A99}"/>
              </a:ext>
            </a:extLst>
          </p:cNvPr>
          <p:cNvGrpSpPr>
            <a:grpSpLocks noChangeAspect="1"/>
          </p:cNvGrpSpPr>
          <p:nvPr/>
        </p:nvGrpSpPr>
        <p:grpSpPr>
          <a:xfrm>
            <a:off x="1793432" y="4433439"/>
            <a:ext cx="149809" cy="149809"/>
            <a:chOff x="5961063" y="3294063"/>
            <a:chExt cx="269875" cy="269875"/>
          </a:xfrm>
        </p:grpSpPr>
        <p:sp>
          <p:nvSpPr>
            <p:cNvPr id="58" name="Oval 18">
              <a:extLst>
                <a:ext uri="{FF2B5EF4-FFF2-40B4-BE49-F238E27FC236}">
                  <a16:creationId xmlns:a16="http://schemas.microsoft.com/office/drawing/2014/main" id="{4DE3B20E-46F4-4EF0-A261-FE81DDD67024}"/>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9">
              <a:extLst>
                <a:ext uri="{FF2B5EF4-FFF2-40B4-BE49-F238E27FC236}">
                  <a16:creationId xmlns:a16="http://schemas.microsoft.com/office/drawing/2014/main" id="{4B275786-6223-47C0-B158-EBACCF140757}"/>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59">
            <a:extLst>
              <a:ext uri="{FF2B5EF4-FFF2-40B4-BE49-F238E27FC236}">
                <a16:creationId xmlns:a16="http://schemas.microsoft.com/office/drawing/2014/main" id="{9A7670A4-4815-4854-9140-9C17A746CABF}"/>
              </a:ext>
            </a:extLst>
          </p:cNvPr>
          <p:cNvGrpSpPr>
            <a:grpSpLocks noChangeAspect="1"/>
          </p:cNvGrpSpPr>
          <p:nvPr/>
        </p:nvGrpSpPr>
        <p:grpSpPr>
          <a:xfrm>
            <a:off x="1793432" y="4650540"/>
            <a:ext cx="149809" cy="149809"/>
            <a:chOff x="5961063" y="3294063"/>
            <a:chExt cx="269875" cy="269875"/>
          </a:xfrm>
        </p:grpSpPr>
        <p:sp>
          <p:nvSpPr>
            <p:cNvPr id="61" name="Oval 18">
              <a:extLst>
                <a:ext uri="{FF2B5EF4-FFF2-40B4-BE49-F238E27FC236}">
                  <a16:creationId xmlns:a16="http://schemas.microsoft.com/office/drawing/2014/main" id="{2EE3790B-EEE3-48CE-A166-4A992DF727FA}"/>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19">
              <a:extLst>
                <a:ext uri="{FF2B5EF4-FFF2-40B4-BE49-F238E27FC236}">
                  <a16:creationId xmlns:a16="http://schemas.microsoft.com/office/drawing/2014/main" id="{0B87699A-9D7E-482A-AFDE-46994ED102A1}"/>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a:extLst>
              <a:ext uri="{FF2B5EF4-FFF2-40B4-BE49-F238E27FC236}">
                <a16:creationId xmlns:a16="http://schemas.microsoft.com/office/drawing/2014/main" id="{FA9D872A-E6E8-49A0-842D-F9D70861A75F}"/>
              </a:ext>
            </a:extLst>
          </p:cNvPr>
          <p:cNvGrpSpPr>
            <a:grpSpLocks noChangeAspect="1"/>
          </p:cNvGrpSpPr>
          <p:nvPr/>
        </p:nvGrpSpPr>
        <p:grpSpPr>
          <a:xfrm>
            <a:off x="1793432" y="4867640"/>
            <a:ext cx="149809" cy="149809"/>
            <a:chOff x="5961063" y="3294063"/>
            <a:chExt cx="269875" cy="269875"/>
          </a:xfrm>
        </p:grpSpPr>
        <p:sp>
          <p:nvSpPr>
            <p:cNvPr id="64" name="Oval 18">
              <a:extLst>
                <a:ext uri="{FF2B5EF4-FFF2-40B4-BE49-F238E27FC236}">
                  <a16:creationId xmlns:a16="http://schemas.microsoft.com/office/drawing/2014/main" id="{D2CAACFC-CFD9-4D07-8621-337E94B2ED20}"/>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9">
              <a:extLst>
                <a:ext uri="{FF2B5EF4-FFF2-40B4-BE49-F238E27FC236}">
                  <a16:creationId xmlns:a16="http://schemas.microsoft.com/office/drawing/2014/main" id="{C33724F3-7AFB-4A71-BA04-5BF2C4AEB208}"/>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a:extLst>
              <a:ext uri="{FF2B5EF4-FFF2-40B4-BE49-F238E27FC236}">
                <a16:creationId xmlns:a16="http://schemas.microsoft.com/office/drawing/2014/main" id="{F06C7C46-6451-4D7A-893A-9FD910BB49D4}"/>
              </a:ext>
            </a:extLst>
          </p:cNvPr>
          <p:cNvGrpSpPr>
            <a:grpSpLocks noChangeAspect="1"/>
          </p:cNvGrpSpPr>
          <p:nvPr/>
        </p:nvGrpSpPr>
        <p:grpSpPr>
          <a:xfrm>
            <a:off x="1793432" y="5301840"/>
            <a:ext cx="149809" cy="149809"/>
            <a:chOff x="5961063" y="3294063"/>
            <a:chExt cx="269875" cy="269875"/>
          </a:xfrm>
        </p:grpSpPr>
        <p:sp>
          <p:nvSpPr>
            <p:cNvPr id="67" name="Oval 18">
              <a:extLst>
                <a:ext uri="{FF2B5EF4-FFF2-40B4-BE49-F238E27FC236}">
                  <a16:creationId xmlns:a16="http://schemas.microsoft.com/office/drawing/2014/main" id="{40E3852B-E3C3-486C-BDC8-0DCE6A9D86F7}"/>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19">
              <a:extLst>
                <a:ext uri="{FF2B5EF4-FFF2-40B4-BE49-F238E27FC236}">
                  <a16:creationId xmlns:a16="http://schemas.microsoft.com/office/drawing/2014/main" id="{629AFC52-F3F2-46ED-BD85-6895F72B74D4}"/>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0" name="TextBox 69">
            <a:extLst>
              <a:ext uri="{FF2B5EF4-FFF2-40B4-BE49-F238E27FC236}">
                <a16:creationId xmlns:a16="http://schemas.microsoft.com/office/drawing/2014/main" id="{1E077AA3-DA65-9C49-858B-BEAD8E0B580B}"/>
              </a:ext>
            </a:extLst>
          </p:cNvPr>
          <p:cNvSpPr txBox="1"/>
          <p:nvPr/>
        </p:nvSpPr>
        <p:spPr>
          <a:xfrm>
            <a:off x="163974" y="6653540"/>
            <a:ext cx="9341976" cy="261610"/>
          </a:xfrm>
          <a:prstGeom prst="rect">
            <a:avLst/>
          </a:prstGeom>
          <a:noFill/>
        </p:spPr>
        <p:txBody>
          <a:bodyPr wrap="square" rtlCol="0">
            <a:spAutoFit/>
          </a:bodyPr>
          <a:lstStyle/>
          <a:p>
            <a:r>
              <a:rPr lang="gsw-FR" sz="1100" b="1" i="1">
                <a:solidFill>
                  <a:srgbClr val="0070C0"/>
                </a:solidFill>
              </a:rPr>
              <a:t>Avec la gracieuse permission de S. Alkenbrack, Banque mondiale</a:t>
            </a:r>
          </a:p>
        </p:txBody>
      </p:sp>
    </p:spTree>
    <p:custDataLst>
      <p:tags r:id="rId1"/>
    </p:custDataLst>
    <p:extLst>
      <p:ext uri="{BB962C8B-B14F-4D97-AF65-F5344CB8AC3E}">
        <p14:creationId xmlns:p14="http://schemas.microsoft.com/office/powerpoint/2010/main" val="2574348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3573-F7B3-47AA-B483-22513B284DF6}"/>
              </a:ext>
            </a:extLst>
          </p:cNvPr>
          <p:cNvSpPr>
            <a:spLocks noGrp="1"/>
          </p:cNvSpPr>
          <p:nvPr>
            <p:ph type="title"/>
          </p:nvPr>
        </p:nvSpPr>
        <p:spPr>
          <a:xfrm>
            <a:off x="838200" y="161270"/>
            <a:ext cx="10515600" cy="1325563"/>
          </a:xfrm>
        </p:spPr>
        <p:txBody>
          <a:bodyPr/>
          <a:lstStyle/>
          <a:p>
            <a:r>
              <a:rPr lang="gsw-FR" altLang="zh-HK" b="1">
                <a:solidFill>
                  <a:srgbClr val="008DC9"/>
                </a:solidFill>
              </a:rPr>
              <a:t>À quoi sert l’outil CVIC ?</a:t>
            </a:r>
          </a:p>
        </p:txBody>
      </p:sp>
      <p:sp>
        <p:nvSpPr>
          <p:cNvPr id="3" name="Content Placeholder 2">
            <a:extLst>
              <a:ext uri="{FF2B5EF4-FFF2-40B4-BE49-F238E27FC236}">
                <a16:creationId xmlns:a16="http://schemas.microsoft.com/office/drawing/2014/main" id="{D2D8D0E9-9D1D-4281-8155-5EB7204CDAAA}"/>
              </a:ext>
            </a:extLst>
          </p:cNvPr>
          <p:cNvSpPr>
            <a:spLocks noGrp="1"/>
          </p:cNvSpPr>
          <p:nvPr>
            <p:ph idx="1"/>
          </p:nvPr>
        </p:nvSpPr>
        <p:spPr>
          <a:xfrm>
            <a:off x="756007" y="1460499"/>
            <a:ext cx="4863957" cy="5032375"/>
          </a:xfrm>
        </p:spPr>
        <p:txBody>
          <a:bodyPr>
            <a:normAutofit fontScale="85000" lnSpcReduction="20000"/>
          </a:bodyPr>
          <a:lstStyle/>
          <a:p>
            <a:pPr marL="0" indent="0">
              <a:lnSpc>
                <a:spcPct val="150000"/>
              </a:lnSpc>
              <a:buNone/>
            </a:pPr>
            <a:r>
              <a:rPr lang="gsw-FR" altLang="zh-HK"/>
              <a:t>À fournir une estimation </a:t>
            </a:r>
            <a:r>
              <a:rPr lang="gsw-FR" altLang="zh-HK" b="1"/>
              <a:t>structurée</a:t>
            </a:r>
            <a:r>
              <a:rPr lang="gsw-FR" altLang="zh-HK"/>
              <a:t> et </a:t>
            </a:r>
            <a:r>
              <a:rPr lang="gsw-FR" altLang="zh-HK" b="1"/>
              <a:t>détaillée</a:t>
            </a:r>
            <a:r>
              <a:rPr lang="gsw-FR" altLang="zh-HK"/>
              <a:t> :</a:t>
            </a:r>
          </a:p>
          <a:p>
            <a:pPr>
              <a:lnSpc>
                <a:spcPct val="170000"/>
              </a:lnSpc>
            </a:pPr>
            <a:r>
              <a:rPr lang="gsw-FR" altLang="zh-HK" sz="2400"/>
              <a:t>Des </a:t>
            </a:r>
            <a:r>
              <a:rPr lang="gsw-FR" altLang="zh-HK" sz="2400" b="1"/>
              <a:t>coûts opérationnels </a:t>
            </a:r>
            <a:r>
              <a:rPr lang="gsw-FR" altLang="zh-HK" sz="2400"/>
              <a:t>marginaux et </a:t>
            </a:r>
            <a:r>
              <a:rPr lang="gsw-FR" altLang="zh-HK" sz="2400" b="1"/>
              <a:t>en capital </a:t>
            </a:r>
            <a:r>
              <a:rPr lang="gsw-FR" altLang="zh-HK" sz="2400"/>
              <a:t>sélectionnés pour l’introduction et le déploiement des vaccins contre la COVID-19 
de la </a:t>
            </a:r>
            <a:r>
              <a:rPr lang="gsw-FR" altLang="zh-HK" sz="2400" b="1"/>
              <a:t>mobilisation des ressources</a:t>
            </a:r>
            <a:r>
              <a:rPr lang="gsw-FR" altLang="zh-HK" sz="2400"/>
              <a:t>, de la </a:t>
            </a:r>
            <a:r>
              <a:rPr lang="gsw-FR" altLang="zh-HK" sz="2400" b="1"/>
              <a:t>budgétisation</a:t>
            </a:r>
            <a:r>
              <a:rPr lang="gsw-FR" altLang="zh-HK" sz="2400"/>
              <a:t>, des demandes de </a:t>
            </a:r>
            <a:r>
              <a:rPr lang="gsw-FR" altLang="zh-HK" sz="2400" b="1"/>
              <a:t>financement extérieure, d’affinement de la stratégie</a:t>
            </a:r>
          </a:p>
        </p:txBody>
      </p:sp>
      <p:pic>
        <p:nvPicPr>
          <p:cNvPr id="5" name="Imagen 6">
            <a:extLst>
              <a:ext uri="{FF2B5EF4-FFF2-40B4-BE49-F238E27FC236}">
                <a16:creationId xmlns:a16="http://schemas.microsoft.com/office/drawing/2014/main" id="{1917B3D4-B9B9-403E-98B6-4446CD441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6" name="Slide Number Placeholder 5">
            <a:extLst>
              <a:ext uri="{FF2B5EF4-FFF2-40B4-BE49-F238E27FC236}">
                <a16:creationId xmlns:a16="http://schemas.microsoft.com/office/drawing/2014/main" id="{55D6CEA1-10D8-4ADF-8902-E35084F2F5CD}"/>
              </a:ext>
            </a:extLst>
          </p:cNvPr>
          <p:cNvSpPr>
            <a:spLocks noGrp="1"/>
          </p:cNvSpPr>
          <p:nvPr>
            <p:ph type="sldNum" sz="quarter" idx="12"/>
          </p:nvPr>
        </p:nvSpPr>
        <p:spPr/>
        <p:txBody>
          <a:bodyPr/>
          <a:lstStyle/>
          <a:p>
            <a:pPr algn="l"/>
            <a:fld id="{DEF263F1-5800-49A6-9619-50FE9C311631}" type="slidenum">
              <a:rPr lang="zh-HK" altLang="en-US" smtClean="0"/>
              <a:pPr algn="l"/>
              <a:t>5</a:t>
            </a:fld>
            <a:endParaRPr lang="zh-HK" altLang="en-US"/>
          </a:p>
        </p:txBody>
      </p:sp>
      <p:sp>
        <p:nvSpPr>
          <p:cNvPr id="7" name="Rectangle 6">
            <a:extLst>
              <a:ext uri="{FF2B5EF4-FFF2-40B4-BE49-F238E27FC236}">
                <a16:creationId xmlns:a16="http://schemas.microsoft.com/office/drawing/2014/main" id="{9E8BE10F-2166-DC4C-AE40-C1C9DF8C0B63}"/>
              </a:ext>
            </a:extLst>
          </p:cNvPr>
          <p:cNvSpPr/>
          <p:nvPr/>
        </p:nvSpPr>
        <p:spPr>
          <a:xfrm>
            <a:off x="7262438" y="1122344"/>
            <a:ext cx="3837224" cy="4829889"/>
          </a:xfrm>
          <a:prstGeom prst="rect">
            <a:avLst/>
          </a:prstGeom>
          <a:solidFill>
            <a:schemeClr val="accent1">
              <a:lumMod val="75000"/>
            </a:schemeClr>
          </a:solidFill>
        </p:spPr>
        <p:txBody>
          <a:bodyPr wrap="square">
            <a:noAutofit/>
          </a:bodyPr>
          <a:lstStyle/>
          <a:p>
            <a:pPr algn="ctr"/>
            <a:r>
              <a:rPr lang="gsw-FR" altLang="zh-HK" sz="2400" b="1">
                <a:solidFill>
                  <a:srgbClr val="FFC000"/>
                </a:solidFill>
              </a:rPr>
              <a:t>À propos de l’outil</a:t>
            </a:r>
          </a:p>
          <a:p>
            <a:pPr algn="ctr"/>
            <a:endParaRPr lang="gsw-FR" altLang="zh-HK">
              <a:solidFill>
                <a:srgbClr val="FFC000"/>
              </a:solidFill>
            </a:endParaRPr>
          </a:p>
          <a:p>
            <a:pPr algn="ctr"/>
            <a:r>
              <a:rPr lang="gsw-FR" altLang="zh-HK">
                <a:solidFill>
                  <a:srgbClr val="FFFFFF"/>
                </a:solidFill>
              </a:rPr>
              <a:t>Version actuelle (2.0) disponible à : </a:t>
            </a:r>
            <a:r>
              <a:rPr lang="gsw-FR" altLang="zh-HK">
                <a:solidFill>
                  <a:srgbClr val="FFFFFF"/>
                </a:solidFill>
                <a:hlinkClick r:id="" action="ppaction://noaction">
                  <a:extLst>
                    <a:ext uri="{A12FA001-AC4F-418D-AE19-62706E023703}">
                      <ahyp:hlinkClr xmlns:ahyp="http://schemas.microsoft.com/office/drawing/2018/hyperlinkcolor" val="tx"/>
                    </a:ext>
                  </a:extLst>
                </a:hlinkClick>
              </a:rPr>
              <a:t>www.who.int/publications/i/item</a:t>
            </a:r>
          </a:p>
          <a:p>
            <a:pPr algn="ctr"/>
            <a:r>
              <a:rPr lang="gsw-FR" altLang="zh-HK">
                <a:solidFill>
                  <a:srgbClr val="FFFFFF"/>
                </a:solidFill>
                <a:hlinkClick r:id="" action="ppaction://noaction">
                  <a:extLst>
                    <a:ext uri="{A12FA001-AC4F-418D-AE19-62706E023703}">
                      <ahyp:hlinkClr xmlns:ahyp="http://schemas.microsoft.com/office/drawing/2018/hyperlinkcolor" val="tx"/>
                    </a:ext>
                  </a:extLst>
                </a:hlinkClick>
              </a:rPr>
              <a:t>/10665337553</a:t>
            </a:r>
            <a:r>
              <a:rPr lang="gsw-FR" altLang="zh-HK">
                <a:solidFill>
                  <a:srgbClr val="FFFFFF"/>
                </a:solidFill>
              </a:rPr>
              <a:t> </a:t>
            </a:r>
          </a:p>
          <a:p>
            <a:pPr algn="ctr"/>
            <a:endParaRPr lang="gsw-FR" altLang="zh-HK">
              <a:solidFill>
                <a:srgbClr val="FFFFFF"/>
              </a:solidFill>
            </a:endParaRPr>
          </a:p>
          <a:p>
            <a:pPr algn="ctr"/>
            <a:r>
              <a:rPr lang="gsw-FR" altLang="zh-HK">
                <a:solidFill>
                  <a:srgbClr val="FFFFFF"/>
                </a:solidFill>
              </a:rPr>
              <a:t>La  version 2.1 sera disponible à la mi-avril dans les six langues de travail de l’ONU (anglais, arabe, chinois, espagnol, français et russe) ainsi qu’en portugais</a:t>
            </a:r>
          </a:p>
        </p:txBody>
      </p:sp>
      <p:pic>
        <p:nvPicPr>
          <p:cNvPr id="8" name="Imagen 7">
            <a:extLst>
              <a:ext uri="{FF2B5EF4-FFF2-40B4-BE49-F238E27FC236}">
                <a16:creationId xmlns:a16="http://schemas.microsoft.com/office/drawing/2014/main" id="{35ED8CCB-3AC8-1943-A797-7895998794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8165" y="4957130"/>
            <a:ext cx="2465770" cy="761040"/>
          </a:xfrm>
          <a:prstGeom prst="rect">
            <a:avLst/>
          </a:prstGeom>
        </p:spPr>
      </p:pic>
    </p:spTree>
    <p:extLst>
      <p:ext uri="{BB962C8B-B14F-4D97-AF65-F5344CB8AC3E}">
        <p14:creationId xmlns:p14="http://schemas.microsoft.com/office/powerpoint/2010/main" val="206317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9634BF-3361-4316-88DE-467BB15679D5}"/>
              </a:ext>
            </a:extLst>
          </p:cNvPr>
          <p:cNvPicPr>
            <a:picLocks noChangeAspect="1"/>
          </p:cNvPicPr>
          <p:nvPr/>
        </p:nvPicPr>
        <p:blipFill>
          <a:blip r:embed="rId2"/>
          <a:stretch>
            <a:fillRect/>
          </a:stretch>
        </p:blipFill>
        <p:spPr>
          <a:xfrm>
            <a:off x="-13943" y="4208463"/>
            <a:ext cx="6553299" cy="2357437"/>
          </a:xfrm>
          <a:prstGeom prst="rect">
            <a:avLst/>
          </a:prstGeom>
        </p:spPr>
      </p:pic>
      <p:sp>
        <p:nvSpPr>
          <p:cNvPr id="2" name="Title 1">
            <a:extLst>
              <a:ext uri="{FF2B5EF4-FFF2-40B4-BE49-F238E27FC236}">
                <a16:creationId xmlns:a16="http://schemas.microsoft.com/office/drawing/2014/main" id="{CAFCB32B-15ED-4491-B40A-BBDE2ADFB276}"/>
              </a:ext>
            </a:extLst>
          </p:cNvPr>
          <p:cNvSpPr>
            <a:spLocks noGrp="1"/>
          </p:cNvSpPr>
          <p:nvPr>
            <p:ph type="title"/>
          </p:nvPr>
        </p:nvSpPr>
        <p:spPr>
          <a:xfrm>
            <a:off x="748552" y="-28940"/>
            <a:ext cx="10515600" cy="1156922"/>
          </a:xfrm>
        </p:spPr>
        <p:txBody>
          <a:bodyPr/>
          <a:lstStyle/>
          <a:p>
            <a:r>
              <a:rPr lang="gsw-FR" altLang="zh-HK" b="1" dirty="0">
                <a:solidFill>
                  <a:srgbClr val="008DC9"/>
                </a:solidFill>
              </a:rPr>
              <a:t>S’alignant sur …</a:t>
            </a:r>
          </a:p>
        </p:txBody>
      </p:sp>
      <p:sp>
        <p:nvSpPr>
          <p:cNvPr id="3" name="Content Placeholder 2">
            <a:extLst>
              <a:ext uri="{FF2B5EF4-FFF2-40B4-BE49-F238E27FC236}">
                <a16:creationId xmlns:a16="http://schemas.microsoft.com/office/drawing/2014/main" id="{D922E65C-34E9-4809-AC5B-DE3AF27C1BE0}"/>
              </a:ext>
            </a:extLst>
          </p:cNvPr>
          <p:cNvSpPr>
            <a:spLocks noGrp="1"/>
          </p:cNvSpPr>
          <p:nvPr>
            <p:ph idx="1"/>
          </p:nvPr>
        </p:nvSpPr>
        <p:spPr>
          <a:xfrm>
            <a:off x="424000" y="823119"/>
            <a:ext cx="8492231" cy="4564062"/>
          </a:xfrm>
        </p:spPr>
        <p:txBody>
          <a:bodyPr>
            <a:normAutofit/>
          </a:bodyPr>
          <a:lstStyle/>
          <a:p>
            <a:r>
              <a:rPr lang="gsw-FR" altLang="zh-HK" sz="1800" dirty="0"/>
              <a:t>l</a:t>
            </a:r>
            <a:r>
              <a:rPr lang="gsw-FR" altLang="zh-HK" sz="1800"/>
              <a:t>es </a:t>
            </a:r>
            <a:r>
              <a:rPr lang="gsw-FR" altLang="zh-HK" sz="1800" dirty="0"/>
              <a:t>Orientations sur l’élaboration d’un PNDV applicable aux vaccins contre la COVID-19 vaccines</a:t>
            </a:r>
          </a:p>
          <a:p>
            <a:r>
              <a:rPr lang="gsw-FR" altLang="zh-HK" sz="1800" dirty="0"/>
              <a:t>le Cadre de valeurs du SAGE (Groupe stratégique consultatif d’experts) de l’OMS pour l’attribution des vaccins anti-COVID-19 et la détermination des groupes à vacciner en priorité »</a:t>
            </a:r>
          </a:p>
          <a:p>
            <a:r>
              <a:rPr lang="gsw-FR" altLang="zh-HK" sz="1800" dirty="0"/>
              <a:t>l’Outil d’évaluation à l’état de préparation à l’introduction du vaccin (VIRAT)-VRAF (cadre d’évaluation de l’état de préparation à la vaccination)-2.0</a:t>
            </a:r>
          </a:p>
          <a:p>
            <a:r>
              <a:rPr lang="gsw-FR" altLang="zh-HK" sz="1800" dirty="0"/>
              <a:t>l’État de préparation et le plan d’assistance technique (AT) à la préparation GAVI-COVAX</a:t>
            </a:r>
          </a:p>
          <a:p>
            <a:r>
              <a:rPr lang="gsw-FR" altLang="zh-HK" sz="1800" dirty="0"/>
              <a:t>les Catégories de coûts de l’AT et demandes de financement par l’intermédiaire de la Plateforme des partenaires de l’OMS contre la COVID-19 </a:t>
            </a:r>
            <a:r>
              <a:rPr lang="gsw-FR" altLang="zh-HK" sz="1800" dirty="0">
                <a:hlinkClick r:id="rId3"/>
              </a:rPr>
              <a:t>https://covid19partnersplatform.who.int/</a:t>
            </a:r>
            <a:endParaRPr lang="gsw-FR" altLang="zh-HK" sz="1800" dirty="0"/>
          </a:p>
          <a:p>
            <a:endParaRPr lang="gsw-FR" altLang="zh-HK" sz="1800" dirty="0"/>
          </a:p>
          <a:p>
            <a:endParaRPr lang="gsw-FR" altLang="zh-HK" sz="1800" dirty="0"/>
          </a:p>
        </p:txBody>
      </p:sp>
      <p:pic>
        <p:nvPicPr>
          <p:cNvPr id="5" name="Picture 4">
            <a:extLst>
              <a:ext uri="{FF2B5EF4-FFF2-40B4-BE49-F238E27FC236}">
                <a16:creationId xmlns:a16="http://schemas.microsoft.com/office/drawing/2014/main" id="{C11FAB56-936D-408F-9ADE-5FF870C92F9D}"/>
              </a:ext>
            </a:extLst>
          </p:cNvPr>
          <p:cNvPicPr>
            <a:picLocks noChangeAspect="1"/>
          </p:cNvPicPr>
          <p:nvPr/>
        </p:nvPicPr>
        <p:blipFill rotWithShape="1">
          <a:blip r:embed="rId4"/>
          <a:srcRect l="3837" t="14328" r="3838" b="57756"/>
          <a:stretch/>
        </p:blipFill>
        <p:spPr>
          <a:xfrm>
            <a:off x="3840320" y="4943474"/>
            <a:ext cx="5410201" cy="1914526"/>
          </a:xfrm>
          <a:prstGeom prst="rect">
            <a:avLst/>
          </a:prstGeom>
        </p:spPr>
      </p:pic>
      <p:pic>
        <p:nvPicPr>
          <p:cNvPr id="7" name="image1.png">
            <a:extLst>
              <a:ext uri="{FF2B5EF4-FFF2-40B4-BE49-F238E27FC236}">
                <a16:creationId xmlns:a16="http://schemas.microsoft.com/office/drawing/2014/main" id="{0D6C69C6-209A-48D3-89AD-2594FDC17E53}"/>
              </a:ext>
            </a:extLst>
          </p:cNvPr>
          <p:cNvPicPr/>
          <p:nvPr/>
        </p:nvPicPr>
        <p:blipFill rotWithShape="1">
          <a:blip r:embed="rId5"/>
          <a:srcRect l="26906"/>
          <a:stretch/>
        </p:blipFill>
        <p:spPr>
          <a:xfrm>
            <a:off x="-13943" y="6029325"/>
            <a:ext cx="4344450" cy="828675"/>
          </a:xfrm>
          <a:prstGeom prst="rect">
            <a:avLst/>
          </a:prstGeom>
          <a:ln/>
        </p:spPr>
      </p:pic>
      <p:sp>
        <p:nvSpPr>
          <p:cNvPr id="9" name="Slide Number Placeholder 8">
            <a:extLst>
              <a:ext uri="{FF2B5EF4-FFF2-40B4-BE49-F238E27FC236}">
                <a16:creationId xmlns:a16="http://schemas.microsoft.com/office/drawing/2014/main" id="{21548BAE-F19A-490A-8CE1-25BC89B9AB53}"/>
              </a:ext>
            </a:extLst>
          </p:cNvPr>
          <p:cNvSpPr>
            <a:spLocks noGrp="1"/>
          </p:cNvSpPr>
          <p:nvPr>
            <p:ph type="sldNum" sz="quarter" idx="12"/>
          </p:nvPr>
        </p:nvSpPr>
        <p:spPr/>
        <p:txBody>
          <a:bodyPr/>
          <a:lstStyle/>
          <a:p>
            <a:pPr algn="l"/>
            <a:fld id="{DEF263F1-5800-49A6-9619-50FE9C311631}" type="slidenum">
              <a:rPr lang="zh-HK" altLang="en-US" smtClean="0"/>
              <a:pPr algn="l"/>
              <a:t>6</a:t>
            </a:fld>
            <a:endParaRPr lang="zh-HK" altLang="en-US"/>
          </a:p>
        </p:txBody>
      </p:sp>
      <p:pic>
        <p:nvPicPr>
          <p:cNvPr id="1026" name="Picture 2" descr="Thumbnail">
            <a:extLst>
              <a:ext uri="{FF2B5EF4-FFF2-40B4-BE49-F238E27FC236}">
                <a16:creationId xmlns:a16="http://schemas.microsoft.com/office/drawing/2014/main" id="{ACAA1373-6B62-43F2-94DD-A090C4F11E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2934" y="2694614"/>
            <a:ext cx="2949065" cy="416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2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068C-0DC9-4F1D-886B-69899641500C}"/>
              </a:ext>
            </a:extLst>
          </p:cNvPr>
          <p:cNvSpPr>
            <a:spLocks noGrp="1"/>
          </p:cNvSpPr>
          <p:nvPr>
            <p:ph type="title"/>
          </p:nvPr>
        </p:nvSpPr>
        <p:spPr>
          <a:xfrm>
            <a:off x="243840" y="2750"/>
            <a:ext cx="11948160" cy="895784"/>
          </a:xfrm>
        </p:spPr>
        <p:txBody>
          <a:bodyPr>
            <a:normAutofit fontScale="90000"/>
          </a:bodyPr>
          <a:lstStyle/>
          <a:p>
            <a:r>
              <a:rPr lang="gsw-FR" altLang="zh-HK" b="1">
                <a:solidFill>
                  <a:srgbClr val="008DC9"/>
                </a:solidFill>
              </a:rPr>
              <a:t>Pays qui utilisent/utiliseront le CVIC (à notre connaissance)</a:t>
            </a:r>
          </a:p>
        </p:txBody>
      </p:sp>
      <p:sp>
        <p:nvSpPr>
          <p:cNvPr id="4" name="Content Placeholder 2">
            <a:extLst>
              <a:ext uri="{FF2B5EF4-FFF2-40B4-BE49-F238E27FC236}">
                <a16:creationId xmlns:a16="http://schemas.microsoft.com/office/drawing/2014/main" id="{BC110C48-1B76-4884-8FDE-8A0DA283A223}"/>
              </a:ext>
            </a:extLst>
          </p:cNvPr>
          <p:cNvSpPr>
            <a:spLocks noGrp="1"/>
          </p:cNvSpPr>
          <p:nvPr>
            <p:ph idx="1"/>
          </p:nvPr>
        </p:nvSpPr>
        <p:spPr>
          <a:xfrm>
            <a:off x="505097" y="1126156"/>
            <a:ext cx="11564983" cy="5731845"/>
          </a:xfrm>
        </p:spPr>
        <p:txBody>
          <a:bodyPr numCol="4">
            <a:normAutofit/>
          </a:bodyPr>
          <a:lstStyle/>
          <a:p>
            <a:pPr marL="0" indent="0">
              <a:buNone/>
            </a:pPr>
            <a:r>
              <a:rPr lang="gsw-FR" altLang="zh-HK" sz="2000" b="1" dirty="0"/>
              <a:t>Bureau régional de l’Afrique</a:t>
            </a:r>
          </a:p>
          <a:p>
            <a:r>
              <a:rPr lang="gsw-FR" altLang="zh-HK" sz="2000" dirty="0"/>
              <a:t>Cameroun</a:t>
            </a:r>
          </a:p>
          <a:p>
            <a:r>
              <a:rPr lang="gsw-FR" altLang="zh-HK" sz="2000" dirty="0"/>
              <a:t>Eswatini </a:t>
            </a:r>
          </a:p>
          <a:p>
            <a:r>
              <a:rPr lang="gsw-FR" altLang="zh-HK" sz="2000" dirty="0"/>
              <a:t>Éthiopie</a:t>
            </a:r>
          </a:p>
          <a:p>
            <a:r>
              <a:rPr lang="gsw-FR" altLang="zh-HK" sz="2000" dirty="0"/>
              <a:t>Ghana</a:t>
            </a:r>
          </a:p>
          <a:p>
            <a:r>
              <a:rPr lang="gsw-FR" altLang="zh-HK" sz="2000" dirty="0"/>
              <a:t>Mozambique</a:t>
            </a:r>
          </a:p>
          <a:p>
            <a:r>
              <a:rPr lang="gsw-FR" altLang="zh-HK" sz="2000" dirty="0"/>
              <a:t>Malawi</a:t>
            </a:r>
          </a:p>
          <a:p>
            <a:r>
              <a:rPr lang="gsw-FR" altLang="zh-HK" sz="2000" dirty="0"/>
              <a:t>Ouganda</a:t>
            </a:r>
          </a:p>
          <a:p>
            <a:r>
              <a:rPr lang="gsw-FR" altLang="zh-HK" sz="2000" dirty="0"/>
              <a:t>Rwanda</a:t>
            </a:r>
          </a:p>
          <a:p>
            <a:r>
              <a:rPr lang="gsw-FR" altLang="zh-HK" sz="2000" dirty="0"/>
              <a:t>Soudan du Sud</a:t>
            </a:r>
          </a:p>
          <a:p>
            <a:r>
              <a:rPr lang="gsw-FR" altLang="zh-HK" sz="2000" dirty="0"/>
              <a:t>Togo</a:t>
            </a:r>
          </a:p>
          <a:p>
            <a:r>
              <a:rPr lang="gsw-FR" altLang="zh-HK" sz="2000" dirty="0"/>
              <a:t>Zambie</a:t>
            </a:r>
          </a:p>
          <a:p>
            <a:endParaRPr lang="gsw-FR" altLang="zh-HK" sz="2000" dirty="0"/>
          </a:p>
          <a:p>
            <a:pPr marL="0" indent="0">
              <a:buNone/>
            </a:pPr>
            <a:r>
              <a:rPr lang="gsw-FR" altLang="zh-HK" sz="2000" b="1" dirty="0"/>
              <a:t>Bureau régional de la Méditerranée orientale</a:t>
            </a:r>
            <a:endParaRPr lang="gsw-FR" altLang="zh-HK" sz="2000" dirty="0"/>
          </a:p>
          <a:p>
            <a:r>
              <a:rPr lang="gsw-FR" altLang="zh-HK" sz="2000" dirty="0"/>
              <a:t>République arabe syrienne</a:t>
            </a:r>
          </a:p>
          <a:p>
            <a:r>
              <a:rPr lang="gsw-FR" altLang="zh-HK" sz="2000" dirty="0"/>
              <a:t>Soudan</a:t>
            </a:r>
          </a:p>
          <a:p>
            <a:endParaRPr lang="gsw-FR" altLang="zh-HK" sz="2000" dirty="0"/>
          </a:p>
          <a:p>
            <a:endParaRPr lang="gsw-FR" altLang="zh-HK" sz="2000" dirty="0"/>
          </a:p>
          <a:p>
            <a:endParaRPr lang="gsw-FR" altLang="zh-HK" sz="2000" dirty="0"/>
          </a:p>
          <a:p>
            <a:endParaRPr lang="gsw-FR" altLang="zh-HK" sz="2000" dirty="0"/>
          </a:p>
          <a:p>
            <a:endParaRPr lang="gsw-FR" altLang="zh-HK" sz="2000" dirty="0"/>
          </a:p>
          <a:p>
            <a:endParaRPr lang="gsw-FR" altLang="zh-HK" sz="2000" dirty="0"/>
          </a:p>
          <a:p>
            <a:endParaRPr lang="gsw-FR" altLang="zh-HK" sz="2000" dirty="0"/>
          </a:p>
          <a:p>
            <a:endParaRPr lang="gsw-FR" altLang="zh-HK" sz="2000" dirty="0"/>
          </a:p>
          <a:p>
            <a:pPr marL="0" indent="0">
              <a:buNone/>
            </a:pPr>
            <a:endParaRPr lang="gsw-FR" altLang="zh-HK" sz="2000" dirty="0"/>
          </a:p>
          <a:p>
            <a:endParaRPr lang="gsw-FR" altLang="zh-HK" sz="2000" dirty="0"/>
          </a:p>
          <a:p>
            <a:pPr marL="0" indent="0">
              <a:buNone/>
            </a:pPr>
            <a:r>
              <a:rPr lang="gsw-FR" altLang="zh-HK" sz="2000" b="1" dirty="0"/>
              <a:t>Bureau régional des Amériques</a:t>
            </a:r>
          </a:p>
          <a:p>
            <a:r>
              <a:rPr lang="gsw-FR" altLang="zh-HK" sz="2000" dirty="0"/>
              <a:t>Belize</a:t>
            </a:r>
          </a:p>
          <a:p>
            <a:r>
              <a:rPr lang="gsw-FR" altLang="zh-HK" sz="2000" dirty="0"/>
              <a:t>Bolivie</a:t>
            </a:r>
          </a:p>
          <a:p>
            <a:r>
              <a:rPr lang="gsw-FR" altLang="zh-HK" sz="2000" dirty="0"/>
              <a:t>Costa Rica</a:t>
            </a:r>
          </a:p>
          <a:p>
            <a:r>
              <a:rPr lang="gsw-FR" altLang="zh-HK" sz="2000" dirty="0"/>
              <a:t>Haïti</a:t>
            </a:r>
          </a:p>
          <a:p>
            <a:r>
              <a:rPr lang="gsw-FR" altLang="zh-HK" sz="2000" dirty="0"/>
              <a:t>Nicaragua</a:t>
            </a:r>
          </a:p>
          <a:p>
            <a:endParaRPr lang="gsw-FR" altLang="zh-HK" sz="2000" dirty="0"/>
          </a:p>
          <a:p>
            <a:endParaRPr lang="gsw-FR" altLang="zh-HK" sz="2000" dirty="0"/>
          </a:p>
          <a:p>
            <a:endParaRPr lang="gsw-FR" altLang="zh-HK" sz="2000" dirty="0"/>
          </a:p>
          <a:p>
            <a:endParaRPr lang="gsw-FR" altLang="zh-HK" sz="2000" dirty="0"/>
          </a:p>
          <a:p>
            <a:endParaRPr lang="gsw-FR" altLang="zh-HK" sz="2000" dirty="0"/>
          </a:p>
          <a:p>
            <a:pPr marL="0" indent="0">
              <a:buNone/>
            </a:pPr>
            <a:endParaRPr lang="gsw-FR" altLang="zh-HK" sz="2000" dirty="0"/>
          </a:p>
          <a:p>
            <a:endParaRPr lang="gsw-FR" altLang="zh-HK" sz="2000" dirty="0"/>
          </a:p>
          <a:p>
            <a:pPr marL="0" indent="0">
              <a:buNone/>
            </a:pPr>
            <a:r>
              <a:rPr lang="gsw-FR" altLang="zh-HK" sz="2000" b="1" dirty="0"/>
              <a:t>Bureau régional du Pacifique occidental</a:t>
            </a:r>
          </a:p>
          <a:p>
            <a:r>
              <a:rPr lang="gsw-FR" altLang="zh-HK" sz="2000" dirty="0"/>
              <a:t>Îles Cook</a:t>
            </a:r>
          </a:p>
          <a:p>
            <a:r>
              <a:rPr lang="gsw-FR" altLang="zh-HK" sz="2000" dirty="0"/>
              <a:t>Îles Salomon</a:t>
            </a:r>
          </a:p>
          <a:p>
            <a:r>
              <a:rPr lang="gsw-FR" altLang="zh-HK" sz="2000" dirty="0"/>
              <a:t>Papouasie - Nouvelle-Guinée</a:t>
            </a:r>
          </a:p>
          <a:p>
            <a:r>
              <a:rPr lang="gsw-FR" altLang="zh-HK" sz="2000" dirty="0"/>
              <a:t>RDP lao</a:t>
            </a:r>
          </a:p>
          <a:p>
            <a:r>
              <a:rPr lang="gsw-FR" altLang="zh-HK" sz="2000" dirty="0"/>
              <a:t>Viêt Nam</a:t>
            </a:r>
          </a:p>
        </p:txBody>
      </p:sp>
    </p:spTree>
    <p:extLst>
      <p:ext uri="{BB962C8B-B14F-4D97-AF65-F5344CB8AC3E}">
        <p14:creationId xmlns:p14="http://schemas.microsoft.com/office/powerpoint/2010/main" val="169062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786BEEFA-7534-49FD-953D-35426F6B21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6" name="Object 35" hidden="1">
                        <a:extLst>
                          <a:ext uri="{FF2B5EF4-FFF2-40B4-BE49-F238E27FC236}">
                            <a16:creationId xmlns:a16="http://schemas.microsoft.com/office/drawing/2014/main" id="{786BEEFA-7534-49FD-953D-35426F6B21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Rectangle 36" hidden="1">
            <a:extLst>
              <a:ext uri="{FF2B5EF4-FFF2-40B4-BE49-F238E27FC236}">
                <a16:creationId xmlns:a16="http://schemas.microsoft.com/office/drawing/2014/main" id="{23B21C26-D041-414E-B023-75E6541BC732}"/>
              </a:ext>
            </a:extLst>
          </p:cNvPr>
          <p:cNvSpPr/>
          <p:nvPr>
            <p:custDataLst>
              <p:tags r:id="rId2"/>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11A7346-A374-452D-8560-71CABEA921F9}"/>
              </a:ext>
            </a:extLst>
          </p:cNvPr>
          <p:cNvSpPr>
            <a:spLocks noGrp="1"/>
          </p:cNvSpPr>
          <p:nvPr>
            <p:ph type="title"/>
          </p:nvPr>
        </p:nvSpPr>
        <p:spPr/>
        <p:txBody>
          <a:bodyPr/>
          <a:lstStyle/>
          <a:p>
            <a:r>
              <a:rPr lang="fr-FR" b="1" dirty="0">
                <a:solidFill>
                  <a:srgbClr val="008DC9"/>
                </a:solidFill>
              </a:rPr>
              <a:t>Pourquoi utiliser l'outil CVIC ?</a:t>
            </a:r>
          </a:p>
        </p:txBody>
      </p:sp>
      <p:grpSp>
        <p:nvGrpSpPr>
          <p:cNvPr id="4" name="Group 3">
            <a:extLst>
              <a:ext uri="{FF2B5EF4-FFF2-40B4-BE49-F238E27FC236}">
                <a16:creationId xmlns:a16="http://schemas.microsoft.com/office/drawing/2014/main" id="{C6C0DA4A-9F8E-4C91-A01B-43B688BAD840}"/>
              </a:ext>
            </a:extLst>
          </p:cNvPr>
          <p:cNvGrpSpPr>
            <a:grpSpLocks noChangeAspect="1"/>
          </p:cNvGrpSpPr>
          <p:nvPr/>
        </p:nvGrpSpPr>
        <p:grpSpPr>
          <a:xfrm>
            <a:off x="1175994" y="2325712"/>
            <a:ext cx="1094686" cy="1095701"/>
            <a:chOff x="5273803" y="2606040"/>
            <a:chExt cx="1644396" cy="1645920"/>
          </a:xfrm>
        </p:grpSpPr>
        <p:sp>
          <p:nvSpPr>
            <p:cNvPr id="5" name="AutoShape 18">
              <a:extLst>
                <a:ext uri="{FF2B5EF4-FFF2-40B4-BE49-F238E27FC236}">
                  <a16:creationId xmlns:a16="http://schemas.microsoft.com/office/drawing/2014/main" id="{04352885-CF59-45C1-8EA8-E01E6B207B97}"/>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5">
              <a:extLst>
                <a:ext uri="{FF2B5EF4-FFF2-40B4-BE49-F238E27FC236}">
                  <a16:creationId xmlns:a16="http://schemas.microsoft.com/office/drawing/2014/main" id="{EF6D35EB-0BBD-4A1D-9844-E5B2CD5777F9}"/>
                </a:ext>
              </a:extLst>
            </p:cNvPr>
            <p:cNvGrpSpPr/>
            <p:nvPr/>
          </p:nvGrpSpPr>
          <p:grpSpPr>
            <a:xfrm>
              <a:off x="5336668" y="2770251"/>
              <a:ext cx="1515999" cy="1311783"/>
              <a:chOff x="5336668" y="2770251"/>
              <a:chExt cx="1515999" cy="1311783"/>
            </a:xfrm>
          </p:grpSpPr>
          <p:sp>
            <p:nvSpPr>
              <p:cNvPr id="7" name="Freeform 20">
                <a:extLst>
                  <a:ext uri="{FF2B5EF4-FFF2-40B4-BE49-F238E27FC236}">
                    <a16:creationId xmlns:a16="http://schemas.microsoft.com/office/drawing/2014/main" id="{C1CEA305-9B23-4A8D-9FF2-8FA9FB97A827}"/>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21">
                <a:extLst>
                  <a:ext uri="{FF2B5EF4-FFF2-40B4-BE49-F238E27FC236}">
                    <a16:creationId xmlns:a16="http://schemas.microsoft.com/office/drawing/2014/main" id="{486D1EF2-A4FF-4C2E-B995-DF78D5655CEC}"/>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bcgIcons_Target">
            <a:extLst>
              <a:ext uri="{FF2B5EF4-FFF2-40B4-BE49-F238E27FC236}">
                <a16:creationId xmlns:a16="http://schemas.microsoft.com/office/drawing/2014/main" id="{28F30397-474E-4B4A-B00D-CF49CEA4762D}"/>
              </a:ext>
            </a:extLst>
          </p:cNvPr>
          <p:cNvGrpSpPr>
            <a:grpSpLocks noChangeAspect="1"/>
          </p:cNvGrpSpPr>
          <p:nvPr/>
        </p:nvGrpSpPr>
        <p:grpSpPr bwMode="auto">
          <a:xfrm>
            <a:off x="3362664" y="2325712"/>
            <a:ext cx="1094686" cy="1095701"/>
            <a:chOff x="1682" y="0"/>
            <a:chExt cx="4316" cy="4320"/>
          </a:xfrm>
        </p:grpSpPr>
        <p:sp>
          <p:nvSpPr>
            <p:cNvPr id="10" name="AutoShape 23">
              <a:extLst>
                <a:ext uri="{FF2B5EF4-FFF2-40B4-BE49-F238E27FC236}">
                  <a16:creationId xmlns:a16="http://schemas.microsoft.com/office/drawing/2014/main" id="{B1255AFF-6F6B-47E4-BCAB-29F276983D5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5">
              <a:extLst>
                <a:ext uri="{FF2B5EF4-FFF2-40B4-BE49-F238E27FC236}">
                  <a16:creationId xmlns:a16="http://schemas.microsoft.com/office/drawing/2014/main" id="{B4DA27A3-1B10-4739-9F12-76A2F59B69A1}"/>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6">
              <a:extLst>
                <a:ext uri="{FF2B5EF4-FFF2-40B4-BE49-F238E27FC236}">
                  <a16:creationId xmlns:a16="http://schemas.microsoft.com/office/drawing/2014/main" id="{1A913879-2E85-4C9B-BED1-02D0C0187E85}"/>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bcgIcons_Syringe">
            <a:extLst>
              <a:ext uri="{FF2B5EF4-FFF2-40B4-BE49-F238E27FC236}">
                <a16:creationId xmlns:a16="http://schemas.microsoft.com/office/drawing/2014/main" id="{BA23D77B-B5D5-4106-B6CF-93AC38B4AF17}"/>
              </a:ext>
            </a:extLst>
          </p:cNvPr>
          <p:cNvGrpSpPr>
            <a:grpSpLocks noChangeAspect="1"/>
          </p:cNvGrpSpPr>
          <p:nvPr/>
        </p:nvGrpSpPr>
        <p:grpSpPr bwMode="auto">
          <a:xfrm>
            <a:off x="5549334" y="2325711"/>
            <a:ext cx="1094686" cy="1095701"/>
            <a:chOff x="1682" y="0"/>
            <a:chExt cx="4316" cy="4320"/>
          </a:xfrm>
        </p:grpSpPr>
        <p:sp>
          <p:nvSpPr>
            <p:cNvPr id="14" name="AutoShape 18">
              <a:extLst>
                <a:ext uri="{FF2B5EF4-FFF2-40B4-BE49-F238E27FC236}">
                  <a16:creationId xmlns:a16="http://schemas.microsoft.com/office/drawing/2014/main" id="{11BB6725-5D7B-4558-BCAE-08150B07EA7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a:extLst>
                <a:ext uri="{FF2B5EF4-FFF2-40B4-BE49-F238E27FC236}">
                  <a16:creationId xmlns:a16="http://schemas.microsoft.com/office/drawing/2014/main" id="{F4573D8C-78C3-43E5-9097-8A4909F09118}"/>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a:extLst>
                <a:ext uri="{FF2B5EF4-FFF2-40B4-BE49-F238E27FC236}">
                  <a16:creationId xmlns:a16="http://schemas.microsoft.com/office/drawing/2014/main" id="{D9C94E83-2DF5-485C-915A-BFB020F569D5}"/>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 name="Group 40">
            <a:extLst>
              <a:ext uri="{FF2B5EF4-FFF2-40B4-BE49-F238E27FC236}">
                <a16:creationId xmlns:a16="http://schemas.microsoft.com/office/drawing/2014/main" id="{C4DB81FE-BE2C-4281-8CC0-8491E66938FB}"/>
              </a:ext>
            </a:extLst>
          </p:cNvPr>
          <p:cNvGrpSpPr>
            <a:grpSpLocks noChangeAspect="1"/>
          </p:cNvGrpSpPr>
          <p:nvPr/>
        </p:nvGrpSpPr>
        <p:grpSpPr>
          <a:xfrm>
            <a:off x="7734968" y="2325711"/>
            <a:ext cx="1096759" cy="1095701"/>
            <a:chOff x="6464300" y="2606675"/>
            <a:chExt cx="1646238" cy="1644650"/>
          </a:xfrm>
        </p:grpSpPr>
        <p:sp>
          <p:nvSpPr>
            <p:cNvPr id="42" name="AutoShape 3">
              <a:extLst>
                <a:ext uri="{FF2B5EF4-FFF2-40B4-BE49-F238E27FC236}">
                  <a16:creationId xmlns:a16="http://schemas.microsoft.com/office/drawing/2014/main" id="{682CF37D-3751-4C35-BA7D-B2568AA4A6D6}"/>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3EC28E3A-5D37-4347-B1A8-C91DB6FB63F8}"/>
                </a:ext>
              </a:extLst>
            </p:cNvPr>
            <p:cNvGrpSpPr/>
            <p:nvPr/>
          </p:nvGrpSpPr>
          <p:grpSpPr>
            <a:xfrm>
              <a:off x="6729413" y="2882900"/>
              <a:ext cx="1123838" cy="1123951"/>
              <a:chOff x="6729413" y="2882900"/>
              <a:chExt cx="1123838" cy="1123951"/>
            </a:xfrm>
          </p:grpSpPr>
          <p:sp>
            <p:nvSpPr>
              <p:cNvPr id="44" name="Freeform 10">
                <a:extLst>
                  <a:ext uri="{FF2B5EF4-FFF2-40B4-BE49-F238E27FC236}">
                    <a16:creationId xmlns:a16="http://schemas.microsoft.com/office/drawing/2014/main" id="{8FC76C43-9B62-4F2A-8860-443CCAFBF385}"/>
                  </a:ext>
                </a:extLst>
              </p:cNvPr>
              <p:cNvSpPr>
                <a:spLocks/>
              </p:cNvSpPr>
              <p:nvPr/>
            </p:nvSpPr>
            <p:spPr bwMode="auto">
              <a:xfrm>
                <a:off x="7097713" y="2882900"/>
                <a:ext cx="639763" cy="595313"/>
              </a:xfrm>
              <a:custGeom>
                <a:avLst/>
                <a:gdLst>
                  <a:gd name="T0" fmla="*/ 869 w 894"/>
                  <a:gd name="T1" fmla="*/ 310 h 833"/>
                  <a:gd name="T2" fmla="*/ 583 w 894"/>
                  <a:gd name="T3" fmla="*/ 310 h 833"/>
                  <a:gd name="T4" fmla="*/ 583 w 894"/>
                  <a:gd name="T5" fmla="*/ 26 h 833"/>
                  <a:gd name="T6" fmla="*/ 557 w 894"/>
                  <a:gd name="T7" fmla="*/ 0 h 833"/>
                  <a:gd name="T8" fmla="*/ 337 w 894"/>
                  <a:gd name="T9" fmla="*/ 0 h 833"/>
                  <a:gd name="T10" fmla="*/ 311 w 894"/>
                  <a:gd name="T11" fmla="*/ 26 h 833"/>
                  <a:gd name="T12" fmla="*/ 311 w 894"/>
                  <a:gd name="T13" fmla="*/ 310 h 833"/>
                  <a:gd name="T14" fmla="*/ 25 w 894"/>
                  <a:gd name="T15" fmla="*/ 310 h 833"/>
                  <a:gd name="T16" fmla="*/ 0 w 894"/>
                  <a:gd name="T17" fmla="*/ 336 h 833"/>
                  <a:gd name="T18" fmla="*/ 0 w 894"/>
                  <a:gd name="T19" fmla="*/ 555 h 833"/>
                  <a:gd name="T20" fmla="*/ 25 w 894"/>
                  <a:gd name="T21" fmla="*/ 579 h 833"/>
                  <a:gd name="T22" fmla="*/ 311 w 894"/>
                  <a:gd name="T23" fmla="*/ 579 h 833"/>
                  <a:gd name="T24" fmla="*/ 311 w 894"/>
                  <a:gd name="T25" fmla="*/ 701 h 833"/>
                  <a:gd name="T26" fmla="*/ 311 w 894"/>
                  <a:gd name="T27" fmla="*/ 774 h 833"/>
                  <a:gd name="T28" fmla="*/ 311 w 894"/>
                  <a:gd name="T29" fmla="*/ 785 h 833"/>
                  <a:gd name="T30" fmla="*/ 488 w 894"/>
                  <a:gd name="T31" fmla="*/ 794 h 833"/>
                  <a:gd name="T32" fmla="*/ 583 w 894"/>
                  <a:gd name="T33" fmla="*/ 833 h 833"/>
                  <a:gd name="T34" fmla="*/ 583 w 894"/>
                  <a:gd name="T35" fmla="*/ 787 h 833"/>
                  <a:gd name="T36" fmla="*/ 583 w 894"/>
                  <a:gd name="T37" fmla="*/ 787 h 833"/>
                  <a:gd name="T38" fmla="*/ 583 w 894"/>
                  <a:gd name="T39" fmla="*/ 579 h 833"/>
                  <a:gd name="T40" fmla="*/ 869 w 894"/>
                  <a:gd name="T41" fmla="*/ 579 h 833"/>
                  <a:gd name="T42" fmla="*/ 894 w 894"/>
                  <a:gd name="T43" fmla="*/ 555 h 833"/>
                  <a:gd name="T44" fmla="*/ 894 w 894"/>
                  <a:gd name="T45" fmla="*/ 336 h 833"/>
                  <a:gd name="T46" fmla="*/ 869 w 894"/>
                  <a:gd name="T47" fmla="*/ 31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833">
                    <a:moveTo>
                      <a:pt x="869" y="310"/>
                    </a:moveTo>
                    <a:cubicBezTo>
                      <a:pt x="869" y="310"/>
                      <a:pt x="869" y="310"/>
                      <a:pt x="583" y="310"/>
                    </a:cubicBezTo>
                    <a:cubicBezTo>
                      <a:pt x="583" y="310"/>
                      <a:pt x="583" y="310"/>
                      <a:pt x="583" y="26"/>
                    </a:cubicBezTo>
                    <a:cubicBezTo>
                      <a:pt x="583" y="12"/>
                      <a:pt x="571" y="0"/>
                      <a:pt x="557" y="0"/>
                    </a:cubicBezTo>
                    <a:cubicBezTo>
                      <a:pt x="557" y="0"/>
                      <a:pt x="557" y="0"/>
                      <a:pt x="337" y="0"/>
                    </a:cubicBezTo>
                    <a:cubicBezTo>
                      <a:pt x="323" y="0"/>
                      <a:pt x="311" y="12"/>
                      <a:pt x="311" y="26"/>
                    </a:cubicBezTo>
                    <a:cubicBezTo>
                      <a:pt x="311" y="26"/>
                      <a:pt x="311" y="26"/>
                      <a:pt x="311" y="310"/>
                    </a:cubicBezTo>
                    <a:cubicBezTo>
                      <a:pt x="311" y="310"/>
                      <a:pt x="311" y="310"/>
                      <a:pt x="25" y="310"/>
                    </a:cubicBezTo>
                    <a:cubicBezTo>
                      <a:pt x="11" y="310"/>
                      <a:pt x="0" y="322"/>
                      <a:pt x="0" y="336"/>
                    </a:cubicBezTo>
                    <a:cubicBezTo>
                      <a:pt x="0" y="336"/>
                      <a:pt x="0" y="336"/>
                      <a:pt x="0" y="555"/>
                    </a:cubicBezTo>
                    <a:cubicBezTo>
                      <a:pt x="0" y="569"/>
                      <a:pt x="11" y="579"/>
                      <a:pt x="25" y="579"/>
                    </a:cubicBezTo>
                    <a:cubicBezTo>
                      <a:pt x="25" y="579"/>
                      <a:pt x="25" y="579"/>
                      <a:pt x="311" y="579"/>
                    </a:cubicBezTo>
                    <a:cubicBezTo>
                      <a:pt x="311" y="579"/>
                      <a:pt x="311" y="579"/>
                      <a:pt x="311" y="701"/>
                    </a:cubicBezTo>
                    <a:cubicBezTo>
                      <a:pt x="311" y="722"/>
                      <a:pt x="311" y="746"/>
                      <a:pt x="311" y="774"/>
                    </a:cubicBezTo>
                    <a:cubicBezTo>
                      <a:pt x="311" y="785"/>
                      <a:pt x="311" y="785"/>
                      <a:pt x="311" y="785"/>
                    </a:cubicBezTo>
                    <a:cubicBezTo>
                      <a:pt x="488" y="794"/>
                      <a:pt x="488" y="794"/>
                      <a:pt x="488" y="794"/>
                    </a:cubicBezTo>
                    <a:cubicBezTo>
                      <a:pt x="525" y="796"/>
                      <a:pt x="558" y="811"/>
                      <a:pt x="583" y="833"/>
                    </a:cubicBezTo>
                    <a:cubicBezTo>
                      <a:pt x="583" y="787"/>
                      <a:pt x="583" y="787"/>
                      <a:pt x="583" y="787"/>
                    </a:cubicBezTo>
                    <a:cubicBezTo>
                      <a:pt x="583" y="787"/>
                      <a:pt x="583" y="787"/>
                      <a:pt x="583" y="787"/>
                    </a:cubicBezTo>
                    <a:cubicBezTo>
                      <a:pt x="583" y="787"/>
                      <a:pt x="583" y="787"/>
                      <a:pt x="583" y="579"/>
                    </a:cubicBezTo>
                    <a:cubicBezTo>
                      <a:pt x="583" y="579"/>
                      <a:pt x="583" y="579"/>
                      <a:pt x="869" y="579"/>
                    </a:cubicBezTo>
                    <a:cubicBezTo>
                      <a:pt x="883" y="579"/>
                      <a:pt x="894" y="569"/>
                      <a:pt x="894" y="555"/>
                    </a:cubicBezTo>
                    <a:cubicBezTo>
                      <a:pt x="894" y="555"/>
                      <a:pt x="894" y="555"/>
                      <a:pt x="894" y="336"/>
                    </a:cubicBezTo>
                    <a:cubicBezTo>
                      <a:pt x="894" y="322"/>
                      <a:pt x="883" y="310"/>
                      <a:pt x="869" y="310"/>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6">
                <a:extLst>
                  <a:ext uri="{FF2B5EF4-FFF2-40B4-BE49-F238E27FC236}">
                    <a16:creationId xmlns:a16="http://schemas.microsoft.com/office/drawing/2014/main" id="{6926170C-FBB6-4C52-B033-ADECDC267981}"/>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00344D"/>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22" name="bcgIcons_QuestionMark">
            <a:extLst>
              <a:ext uri="{FF2B5EF4-FFF2-40B4-BE49-F238E27FC236}">
                <a16:creationId xmlns:a16="http://schemas.microsoft.com/office/drawing/2014/main" id="{5D999E51-099F-4669-9AD6-D0BAC780BCFB}"/>
              </a:ext>
            </a:extLst>
          </p:cNvPr>
          <p:cNvGrpSpPr>
            <a:grpSpLocks noChangeAspect="1"/>
          </p:cNvGrpSpPr>
          <p:nvPr/>
        </p:nvGrpSpPr>
        <p:grpSpPr bwMode="auto">
          <a:xfrm>
            <a:off x="9922673" y="2325711"/>
            <a:ext cx="1094687" cy="1095701"/>
            <a:chOff x="1682" y="0"/>
            <a:chExt cx="4316" cy="4320"/>
          </a:xfrm>
        </p:grpSpPr>
        <p:sp>
          <p:nvSpPr>
            <p:cNvPr id="23" name="AutoShape 13">
              <a:extLst>
                <a:ext uri="{FF2B5EF4-FFF2-40B4-BE49-F238E27FC236}">
                  <a16:creationId xmlns:a16="http://schemas.microsoft.com/office/drawing/2014/main" id="{9D470FE8-9FC5-4EB7-8CA9-D223A8586B2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a:extLst>
                <a:ext uri="{FF2B5EF4-FFF2-40B4-BE49-F238E27FC236}">
                  <a16:creationId xmlns:a16="http://schemas.microsoft.com/office/drawing/2014/main" id="{4CF4143F-1379-4CF5-BAFD-571AA50E78D9}"/>
                </a:ext>
              </a:extLst>
            </p:cNvPr>
            <p:cNvSpPr>
              <a:spLocks noEditPoints="1"/>
            </p:cNvSpPr>
            <p:nvPr/>
          </p:nvSpPr>
          <p:spPr bwMode="auto">
            <a:xfrm>
              <a:off x="3023" y="480"/>
              <a:ext cx="1613" cy="3356"/>
            </a:xfrm>
            <a:custGeom>
              <a:avLst/>
              <a:gdLst>
                <a:gd name="T0" fmla="*/ 700 w 861"/>
                <a:gd name="T1" fmla="*/ 141 h 1790"/>
                <a:gd name="T2" fmla="*/ 788 w 861"/>
                <a:gd name="T3" fmla="*/ 563 h 1790"/>
                <a:gd name="T4" fmla="*/ 551 w 861"/>
                <a:gd name="T5" fmla="*/ 860 h 1790"/>
                <a:gd name="T6" fmla="*/ 486 w 861"/>
                <a:gd name="T7" fmla="*/ 1162 h 1790"/>
                <a:gd name="T8" fmla="*/ 277 w 861"/>
                <a:gd name="T9" fmla="*/ 1215 h 1790"/>
                <a:gd name="T10" fmla="*/ 229 w 861"/>
                <a:gd name="T11" fmla="*/ 1031 h 1790"/>
                <a:gd name="T12" fmla="*/ 390 w 861"/>
                <a:gd name="T13" fmla="*/ 669 h 1790"/>
                <a:gd name="T14" fmla="*/ 539 w 861"/>
                <a:gd name="T15" fmla="*/ 423 h 1790"/>
                <a:gd name="T16" fmla="*/ 366 w 861"/>
                <a:gd name="T17" fmla="*/ 288 h 1790"/>
                <a:gd name="T18" fmla="*/ 172 w 861"/>
                <a:gd name="T19" fmla="*/ 391 h 1790"/>
                <a:gd name="T20" fmla="*/ 82 w 861"/>
                <a:gd name="T21" fmla="*/ 138 h 1790"/>
                <a:gd name="T22" fmla="*/ 400 w 861"/>
                <a:gd name="T23" fmla="*/ 1351 h 1790"/>
                <a:gd name="T24" fmla="*/ 597 w 861"/>
                <a:gd name="T25" fmla="*/ 1548 h 1790"/>
                <a:gd name="T26" fmla="*/ 400 w 861"/>
                <a:gd name="T27" fmla="*/ 1746 h 1790"/>
                <a:gd name="T28" fmla="*/ 203 w 861"/>
                <a:gd name="T29" fmla="*/ 1548 h 1790"/>
                <a:gd name="T30" fmla="*/ 400 w 861"/>
                <a:gd name="T31" fmla="*/ 1351 h 1790"/>
                <a:gd name="T32" fmla="*/ 54 w 861"/>
                <a:gd name="T33" fmla="*/ 104 h 1790"/>
                <a:gd name="T34" fmla="*/ 0 w 861"/>
                <a:gd name="T35" fmla="*/ 149 h 1790"/>
                <a:gd name="T36" fmla="*/ 133 w 861"/>
                <a:gd name="T37" fmla="*/ 411 h 1790"/>
                <a:gd name="T38" fmla="*/ 203 w 861"/>
                <a:gd name="T39" fmla="*/ 423 h 1790"/>
                <a:gd name="T40" fmla="*/ 366 w 861"/>
                <a:gd name="T41" fmla="*/ 332 h 1790"/>
                <a:gd name="T42" fmla="*/ 495 w 861"/>
                <a:gd name="T43" fmla="*/ 423 h 1790"/>
                <a:gd name="T44" fmla="*/ 357 w 861"/>
                <a:gd name="T45" fmla="*/ 640 h 1790"/>
                <a:gd name="T46" fmla="*/ 185 w 861"/>
                <a:gd name="T47" fmla="*/ 1031 h 1790"/>
                <a:gd name="T48" fmla="*/ 236 w 861"/>
                <a:gd name="T49" fmla="*/ 1230 h 1790"/>
                <a:gd name="T50" fmla="*/ 277 w 861"/>
                <a:gd name="T51" fmla="*/ 1259 h 1790"/>
                <a:gd name="T52" fmla="*/ 550 w 861"/>
                <a:gd name="T53" fmla="*/ 1259 h 1790"/>
                <a:gd name="T54" fmla="*/ 529 w 861"/>
                <a:gd name="T55" fmla="*/ 1154 h 1790"/>
                <a:gd name="T56" fmla="*/ 585 w 861"/>
                <a:gd name="T57" fmla="*/ 889 h 1790"/>
                <a:gd name="T58" fmla="*/ 829 w 861"/>
                <a:gd name="T59" fmla="*/ 579 h 1790"/>
                <a:gd name="T60" fmla="*/ 729 w 861"/>
                <a:gd name="T61" fmla="*/ 108 h 1790"/>
                <a:gd name="T62" fmla="*/ 400 w 861"/>
                <a:gd name="T63" fmla="*/ 1307 h 1790"/>
                <a:gd name="T64" fmla="*/ 159 w 861"/>
                <a:gd name="T65" fmla="*/ 1548 h 1790"/>
                <a:gd name="T66" fmla="*/ 400 w 861"/>
                <a:gd name="T67" fmla="*/ 1790 h 1790"/>
                <a:gd name="T68" fmla="*/ 641 w 861"/>
                <a:gd name="T69" fmla="*/ 1548 h 1790"/>
                <a:gd name="T70" fmla="*/ 400 w 861"/>
                <a:gd name="T71" fmla="*/ 1307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1790">
                  <a:moveTo>
                    <a:pt x="417" y="44"/>
                  </a:moveTo>
                  <a:cubicBezTo>
                    <a:pt x="529" y="44"/>
                    <a:pt x="625" y="76"/>
                    <a:pt x="700" y="141"/>
                  </a:cubicBezTo>
                  <a:cubicBezTo>
                    <a:pt x="778" y="207"/>
                    <a:pt x="817" y="296"/>
                    <a:pt x="817" y="406"/>
                  </a:cubicBezTo>
                  <a:cubicBezTo>
                    <a:pt x="817" y="460"/>
                    <a:pt x="807" y="513"/>
                    <a:pt x="788" y="563"/>
                  </a:cubicBezTo>
                  <a:cubicBezTo>
                    <a:pt x="769" y="613"/>
                    <a:pt x="739" y="660"/>
                    <a:pt x="699" y="702"/>
                  </a:cubicBezTo>
                  <a:cubicBezTo>
                    <a:pt x="551" y="860"/>
                    <a:pt x="551" y="860"/>
                    <a:pt x="551" y="860"/>
                  </a:cubicBezTo>
                  <a:cubicBezTo>
                    <a:pt x="498" y="926"/>
                    <a:pt x="472" y="997"/>
                    <a:pt x="472" y="1078"/>
                  </a:cubicBezTo>
                  <a:cubicBezTo>
                    <a:pt x="472" y="1083"/>
                    <a:pt x="474" y="1102"/>
                    <a:pt x="486" y="1162"/>
                  </a:cubicBezTo>
                  <a:cubicBezTo>
                    <a:pt x="496" y="1215"/>
                    <a:pt x="496" y="1215"/>
                    <a:pt x="496" y="1215"/>
                  </a:cubicBezTo>
                  <a:cubicBezTo>
                    <a:pt x="277" y="1215"/>
                    <a:pt x="277" y="1215"/>
                    <a:pt x="277" y="1215"/>
                  </a:cubicBezTo>
                  <a:cubicBezTo>
                    <a:pt x="267" y="1186"/>
                    <a:pt x="267" y="1186"/>
                    <a:pt x="267" y="1186"/>
                  </a:cubicBezTo>
                  <a:cubicBezTo>
                    <a:pt x="242" y="1116"/>
                    <a:pt x="229" y="1065"/>
                    <a:pt x="229" y="1031"/>
                  </a:cubicBezTo>
                  <a:cubicBezTo>
                    <a:pt x="229" y="978"/>
                    <a:pt x="239" y="922"/>
                    <a:pt x="259" y="867"/>
                  </a:cubicBezTo>
                  <a:cubicBezTo>
                    <a:pt x="279" y="810"/>
                    <a:pt x="322" y="745"/>
                    <a:pt x="390" y="669"/>
                  </a:cubicBezTo>
                  <a:cubicBezTo>
                    <a:pt x="451" y="601"/>
                    <a:pt x="492" y="548"/>
                    <a:pt x="513" y="513"/>
                  </a:cubicBezTo>
                  <a:cubicBezTo>
                    <a:pt x="530" y="482"/>
                    <a:pt x="539" y="451"/>
                    <a:pt x="539" y="423"/>
                  </a:cubicBezTo>
                  <a:cubicBezTo>
                    <a:pt x="539" y="377"/>
                    <a:pt x="527" y="344"/>
                    <a:pt x="501" y="323"/>
                  </a:cubicBezTo>
                  <a:cubicBezTo>
                    <a:pt x="473" y="300"/>
                    <a:pt x="428" y="288"/>
                    <a:pt x="366" y="288"/>
                  </a:cubicBezTo>
                  <a:cubicBezTo>
                    <a:pt x="308" y="288"/>
                    <a:pt x="259" y="308"/>
                    <a:pt x="215" y="350"/>
                  </a:cubicBezTo>
                  <a:cubicBezTo>
                    <a:pt x="172" y="391"/>
                    <a:pt x="172" y="391"/>
                    <a:pt x="172" y="391"/>
                  </a:cubicBezTo>
                  <a:cubicBezTo>
                    <a:pt x="55" y="161"/>
                    <a:pt x="55" y="161"/>
                    <a:pt x="55" y="161"/>
                  </a:cubicBezTo>
                  <a:cubicBezTo>
                    <a:pt x="82" y="138"/>
                    <a:pt x="82" y="138"/>
                    <a:pt x="82" y="138"/>
                  </a:cubicBezTo>
                  <a:cubicBezTo>
                    <a:pt x="159" y="76"/>
                    <a:pt x="271" y="44"/>
                    <a:pt x="417" y="44"/>
                  </a:cubicBezTo>
                  <a:moveTo>
                    <a:pt x="400" y="1351"/>
                  </a:moveTo>
                  <a:cubicBezTo>
                    <a:pt x="454" y="1351"/>
                    <a:pt x="501" y="1371"/>
                    <a:pt x="539" y="1409"/>
                  </a:cubicBezTo>
                  <a:cubicBezTo>
                    <a:pt x="577" y="1447"/>
                    <a:pt x="597" y="1494"/>
                    <a:pt x="597" y="1548"/>
                  </a:cubicBezTo>
                  <a:cubicBezTo>
                    <a:pt x="597" y="1602"/>
                    <a:pt x="577" y="1649"/>
                    <a:pt x="539" y="1688"/>
                  </a:cubicBezTo>
                  <a:cubicBezTo>
                    <a:pt x="501" y="1727"/>
                    <a:pt x="454" y="1746"/>
                    <a:pt x="400" y="1746"/>
                  </a:cubicBezTo>
                  <a:cubicBezTo>
                    <a:pt x="346" y="1746"/>
                    <a:pt x="299" y="1727"/>
                    <a:pt x="260" y="1688"/>
                  </a:cubicBezTo>
                  <a:cubicBezTo>
                    <a:pt x="222" y="1649"/>
                    <a:pt x="203" y="1602"/>
                    <a:pt x="203" y="1548"/>
                  </a:cubicBezTo>
                  <a:cubicBezTo>
                    <a:pt x="203" y="1494"/>
                    <a:pt x="222" y="1447"/>
                    <a:pt x="261" y="1409"/>
                  </a:cubicBezTo>
                  <a:cubicBezTo>
                    <a:pt x="299" y="1371"/>
                    <a:pt x="346" y="1351"/>
                    <a:pt x="400" y="1351"/>
                  </a:cubicBezTo>
                  <a:moveTo>
                    <a:pt x="417" y="0"/>
                  </a:moveTo>
                  <a:cubicBezTo>
                    <a:pt x="261" y="0"/>
                    <a:pt x="139" y="35"/>
                    <a:pt x="54" y="104"/>
                  </a:cubicBezTo>
                  <a:cubicBezTo>
                    <a:pt x="27" y="127"/>
                    <a:pt x="27" y="127"/>
                    <a:pt x="27" y="127"/>
                  </a:cubicBezTo>
                  <a:cubicBezTo>
                    <a:pt x="0" y="149"/>
                    <a:pt x="0" y="149"/>
                    <a:pt x="0" y="149"/>
                  </a:cubicBezTo>
                  <a:cubicBezTo>
                    <a:pt x="16" y="181"/>
                    <a:pt x="16" y="181"/>
                    <a:pt x="16" y="181"/>
                  </a:cubicBezTo>
                  <a:cubicBezTo>
                    <a:pt x="133" y="411"/>
                    <a:pt x="133" y="411"/>
                    <a:pt x="133" y="411"/>
                  </a:cubicBezTo>
                  <a:cubicBezTo>
                    <a:pt x="160" y="464"/>
                    <a:pt x="160" y="464"/>
                    <a:pt x="160" y="464"/>
                  </a:cubicBezTo>
                  <a:cubicBezTo>
                    <a:pt x="203" y="423"/>
                    <a:pt x="203" y="423"/>
                    <a:pt x="203" y="423"/>
                  </a:cubicBezTo>
                  <a:cubicBezTo>
                    <a:pt x="246" y="382"/>
                    <a:pt x="246" y="382"/>
                    <a:pt x="246" y="382"/>
                  </a:cubicBezTo>
                  <a:cubicBezTo>
                    <a:pt x="281" y="348"/>
                    <a:pt x="319" y="332"/>
                    <a:pt x="366" y="332"/>
                  </a:cubicBezTo>
                  <a:cubicBezTo>
                    <a:pt x="430" y="332"/>
                    <a:pt x="459" y="345"/>
                    <a:pt x="473" y="357"/>
                  </a:cubicBezTo>
                  <a:cubicBezTo>
                    <a:pt x="483" y="364"/>
                    <a:pt x="495" y="380"/>
                    <a:pt x="495" y="423"/>
                  </a:cubicBezTo>
                  <a:cubicBezTo>
                    <a:pt x="495" y="444"/>
                    <a:pt x="488" y="466"/>
                    <a:pt x="474" y="491"/>
                  </a:cubicBezTo>
                  <a:cubicBezTo>
                    <a:pt x="462" y="513"/>
                    <a:pt x="431" y="557"/>
                    <a:pt x="357" y="640"/>
                  </a:cubicBezTo>
                  <a:cubicBezTo>
                    <a:pt x="285" y="720"/>
                    <a:pt x="239" y="790"/>
                    <a:pt x="217" y="852"/>
                  </a:cubicBezTo>
                  <a:cubicBezTo>
                    <a:pt x="196" y="912"/>
                    <a:pt x="185" y="973"/>
                    <a:pt x="185" y="1031"/>
                  </a:cubicBezTo>
                  <a:cubicBezTo>
                    <a:pt x="185" y="1071"/>
                    <a:pt x="198" y="1125"/>
                    <a:pt x="225" y="1201"/>
                  </a:cubicBezTo>
                  <a:cubicBezTo>
                    <a:pt x="236" y="1230"/>
                    <a:pt x="236" y="1230"/>
                    <a:pt x="236" y="1230"/>
                  </a:cubicBezTo>
                  <a:cubicBezTo>
                    <a:pt x="246" y="1259"/>
                    <a:pt x="246" y="1259"/>
                    <a:pt x="246" y="1259"/>
                  </a:cubicBezTo>
                  <a:cubicBezTo>
                    <a:pt x="277" y="1259"/>
                    <a:pt x="277" y="1259"/>
                    <a:pt x="277" y="1259"/>
                  </a:cubicBezTo>
                  <a:cubicBezTo>
                    <a:pt x="496" y="1259"/>
                    <a:pt x="496" y="1259"/>
                    <a:pt x="496" y="1259"/>
                  </a:cubicBezTo>
                  <a:cubicBezTo>
                    <a:pt x="550" y="1259"/>
                    <a:pt x="550" y="1259"/>
                    <a:pt x="550" y="1259"/>
                  </a:cubicBezTo>
                  <a:cubicBezTo>
                    <a:pt x="539" y="1206"/>
                    <a:pt x="539" y="1206"/>
                    <a:pt x="539" y="1206"/>
                  </a:cubicBezTo>
                  <a:cubicBezTo>
                    <a:pt x="529" y="1154"/>
                    <a:pt x="529" y="1154"/>
                    <a:pt x="529" y="1154"/>
                  </a:cubicBezTo>
                  <a:cubicBezTo>
                    <a:pt x="517" y="1093"/>
                    <a:pt x="516" y="1079"/>
                    <a:pt x="516" y="1078"/>
                  </a:cubicBezTo>
                  <a:cubicBezTo>
                    <a:pt x="516" y="1008"/>
                    <a:pt x="539" y="946"/>
                    <a:pt x="585" y="889"/>
                  </a:cubicBezTo>
                  <a:cubicBezTo>
                    <a:pt x="731" y="733"/>
                    <a:pt x="731" y="733"/>
                    <a:pt x="731" y="733"/>
                  </a:cubicBezTo>
                  <a:cubicBezTo>
                    <a:pt x="775" y="686"/>
                    <a:pt x="808" y="635"/>
                    <a:pt x="829" y="579"/>
                  </a:cubicBezTo>
                  <a:cubicBezTo>
                    <a:pt x="850" y="524"/>
                    <a:pt x="861" y="466"/>
                    <a:pt x="861" y="406"/>
                  </a:cubicBezTo>
                  <a:cubicBezTo>
                    <a:pt x="861" y="283"/>
                    <a:pt x="817" y="183"/>
                    <a:pt x="729" y="108"/>
                  </a:cubicBezTo>
                  <a:cubicBezTo>
                    <a:pt x="645" y="36"/>
                    <a:pt x="540" y="0"/>
                    <a:pt x="417" y="0"/>
                  </a:cubicBezTo>
                  <a:close/>
                  <a:moveTo>
                    <a:pt x="400" y="1307"/>
                  </a:moveTo>
                  <a:cubicBezTo>
                    <a:pt x="334" y="1307"/>
                    <a:pt x="276" y="1331"/>
                    <a:pt x="229" y="1378"/>
                  </a:cubicBezTo>
                  <a:cubicBezTo>
                    <a:pt x="183" y="1425"/>
                    <a:pt x="159" y="1482"/>
                    <a:pt x="159" y="1548"/>
                  </a:cubicBezTo>
                  <a:cubicBezTo>
                    <a:pt x="159" y="1614"/>
                    <a:pt x="182" y="1672"/>
                    <a:pt x="229" y="1719"/>
                  </a:cubicBezTo>
                  <a:cubicBezTo>
                    <a:pt x="276" y="1766"/>
                    <a:pt x="333" y="1790"/>
                    <a:pt x="400" y="1790"/>
                  </a:cubicBezTo>
                  <a:cubicBezTo>
                    <a:pt x="466" y="1790"/>
                    <a:pt x="524" y="1766"/>
                    <a:pt x="571" y="1719"/>
                  </a:cubicBezTo>
                  <a:cubicBezTo>
                    <a:pt x="617" y="1672"/>
                    <a:pt x="641" y="1614"/>
                    <a:pt x="641" y="1548"/>
                  </a:cubicBezTo>
                  <a:cubicBezTo>
                    <a:pt x="641" y="1482"/>
                    <a:pt x="617" y="1425"/>
                    <a:pt x="570" y="1378"/>
                  </a:cubicBezTo>
                  <a:cubicBezTo>
                    <a:pt x="523" y="1331"/>
                    <a:pt x="466" y="1307"/>
                    <a:pt x="400" y="130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a:extLst>
                <a:ext uri="{FF2B5EF4-FFF2-40B4-BE49-F238E27FC236}">
                  <a16:creationId xmlns:a16="http://schemas.microsoft.com/office/drawing/2014/main" id="{3DA99A82-AA5A-4C94-8602-0A67AD2BCFC1}"/>
                </a:ext>
              </a:extLst>
            </p:cNvPr>
            <p:cNvSpPr>
              <a:spLocks noEditPoints="1"/>
            </p:cNvSpPr>
            <p:nvPr/>
          </p:nvSpPr>
          <p:spPr bwMode="auto">
            <a:xfrm>
              <a:off x="3229" y="645"/>
              <a:ext cx="1242" cy="3026"/>
            </a:xfrm>
            <a:custGeom>
              <a:avLst/>
              <a:gdLst>
                <a:gd name="T0" fmla="*/ 333 w 663"/>
                <a:gd name="T1" fmla="*/ 1083 h 1614"/>
                <a:gd name="T2" fmla="*/ 198 w 663"/>
                <a:gd name="T3" fmla="*/ 1083 h 1614"/>
                <a:gd name="T4" fmla="*/ 163 w 663"/>
                <a:gd name="T5" fmla="*/ 943 h 1614"/>
                <a:gd name="T6" fmla="*/ 190 w 663"/>
                <a:gd name="T7" fmla="*/ 793 h 1614"/>
                <a:gd name="T8" fmla="*/ 313 w 663"/>
                <a:gd name="T9" fmla="*/ 610 h 1614"/>
                <a:gd name="T10" fmla="*/ 441 w 663"/>
                <a:gd name="T11" fmla="*/ 447 h 1614"/>
                <a:gd name="T12" fmla="*/ 473 w 663"/>
                <a:gd name="T13" fmla="*/ 335 h 1614"/>
                <a:gd name="T14" fmla="*/ 256 w 663"/>
                <a:gd name="T15" fmla="*/ 156 h 1614"/>
                <a:gd name="T16" fmla="*/ 75 w 663"/>
                <a:gd name="T17" fmla="*/ 230 h 1614"/>
                <a:gd name="T18" fmla="*/ 0 w 663"/>
                <a:gd name="T19" fmla="*/ 84 h 1614"/>
                <a:gd name="T20" fmla="*/ 307 w 663"/>
                <a:gd name="T21" fmla="*/ 0 h 1614"/>
                <a:gd name="T22" fmla="*/ 562 w 663"/>
                <a:gd name="T23" fmla="*/ 86 h 1614"/>
                <a:gd name="T24" fmla="*/ 663 w 663"/>
                <a:gd name="T25" fmla="*/ 318 h 1614"/>
                <a:gd name="T26" fmla="*/ 637 w 663"/>
                <a:gd name="T27" fmla="*/ 459 h 1614"/>
                <a:gd name="T28" fmla="*/ 557 w 663"/>
                <a:gd name="T29" fmla="*/ 584 h 1614"/>
                <a:gd name="T30" fmla="*/ 408 w 663"/>
                <a:gd name="T31" fmla="*/ 743 h 1614"/>
                <a:gd name="T32" fmla="*/ 318 w 663"/>
                <a:gd name="T33" fmla="*/ 990 h 1614"/>
                <a:gd name="T34" fmla="*/ 333 w 663"/>
                <a:gd name="T35" fmla="*/ 1083 h 1614"/>
                <a:gd name="T36" fmla="*/ 290 w 663"/>
                <a:gd name="T37" fmla="*/ 1307 h 1614"/>
                <a:gd name="T38" fmla="*/ 398 w 663"/>
                <a:gd name="T39" fmla="*/ 1352 h 1614"/>
                <a:gd name="T40" fmla="*/ 443 w 663"/>
                <a:gd name="T41" fmla="*/ 1460 h 1614"/>
                <a:gd name="T42" fmla="*/ 398 w 663"/>
                <a:gd name="T43" fmla="*/ 1569 h 1614"/>
                <a:gd name="T44" fmla="*/ 290 w 663"/>
                <a:gd name="T45" fmla="*/ 1614 h 1614"/>
                <a:gd name="T46" fmla="*/ 182 w 663"/>
                <a:gd name="T47" fmla="*/ 1569 h 1614"/>
                <a:gd name="T48" fmla="*/ 137 w 663"/>
                <a:gd name="T49" fmla="*/ 1460 h 1614"/>
                <a:gd name="T50" fmla="*/ 182 w 663"/>
                <a:gd name="T51" fmla="*/ 1352 h 1614"/>
                <a:gd name="T52" fmla="*/ 290 w 663"/>
                <a:gd name="T53" fmla="*/ 1307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3" h="1614">
                  <a:moveTo>
                    <a:pt x="333" y="1083"/>
                  </a:moveTo>
                  <a:cubicBezTo>
                    <a:pt x="198" y="1083"/>
                    <a:pt x="198" y="1083"/>
                    <a:pt x="198" y="1083"/>
                  </a:cubicBezTo>
                  <a:cubicBezTo>
                    <a:pt x="175" y="1018"/>
                    <a:pt x="163" y="972"/>
                    <a:pt x="163" y="943"/>
                  </a:cubicBezTo>
                  <a:cubicBezTo>
                    <a:pt x="163" y="894"/>
                    <a:pt x="172" y="844"/>
                    <a:pt x="190" y="793"/>
                  </a:cubicBezTo>
                  <a:cubicBezTo>
                    <a:pt x="208" y="742"/>
                    <a:pt x="249" y="681"/>
                    <a:pt x="313" y="610"/>
                  </a:cubicBezTo>
                  <a:cubicBezTo>
                    <a:pt x="376" y="539"/>
                    <a:pt x="419" y="485"/>
                    <a:pt x="441" y="447"/>
                  </a:cubicBezTo>
                  <a:cubicBezTo>
                    <a:pt x="463" y="408"/>
                    <a:pt x="473" y="371"/>
                    <a:pt x="473" y="335"/>
                  </a:cubicBezTo>
                  <a:cubicBezTo>
                    <a:pt x="473" y="216"/>
                    <a:pt x="401" y="156"/>
                    <a:pt x="256" y="156"/>
                  </a:cubicBezTo>
                  <a:cubicBezTo>
                    <a:pt x="187" y="156"/>
                    <a:pt x="126" y="181"/>
                    <a:pt x="75" y="230"/>
                  </a:cubicBezTo>
                  <a:cubicBezTo>
                    <a:pt x="0" y="84"/>
                    <a:pt x="0" y="84"/>
                    <a:pt x="0" y="84"/>
                  </a:cubicBezTo>
                  <a:cubicBezTo>
                    <a:pt x="69" y="28"/>
                    <a:pt x="171" y="0"/>
                    <a:pt x="307" y="0"/>
                  </a:cubicBezTo>
                  <a:cubicBezTo>
                    <a:pt x="409" y="0"/>
                    <a:pt x="494" y="29"/>
                    <a:pt x="562" y="86"/>
                  </a:cubicBezTo>
                  <a:cubicBezTo>
                    <a:pt x="629" y="144"/>
                    <a:pt x="663" y="221"/>
                    <a:pt x="663" y="318"/>
                  </a:cubicBezTo>
                  <a:cubicBezTo>
                    <a:pt x="663" y="367"/>
                    <a:pt x="655" y="414"/>
                    <a:pt x="637" y="459"/>
                  </a:cubicBezTo>
                  <a:cubicBezTo>
                    <a:pt x="620" y="505"/>
                    <a:pt x="593" y="546"/>
                    <a:pt x="557" y="584"/>
                  </a:cubicBezTo>
                  <a:cubicBezTo>
                    <a:pt x="408" y="743"/>
                    <a:pt x="408" y="743"/>
                    <a:pt x="408" y="743"/>
                  </a:cubicBezTo>
                  <a:cubicBezTo>
                    <a:pt x="348" y="817"/>
                    <a:pt x="318" y="899"/>
                    <a:pt x="318" y="990"/>
                  </a:cubicBezTo>
                  <a:cubicBezTo>
                    <a:pt x="318" y="1005"/>
                    <a:pt x="323" y="1035"/>
                    <a:pt x="333" y="1083"/>
                  </a:cubicBezTo>
                  <a:close/>
                  <a:moveTo>
                    <a:pt x="290" y="1307"/>
                  </a:moveTo>
                  <a:cubicBezTo>
                    <a:pt x="332" y="1307"/>
                    <a:pt x="368" y="1322"/>
                    <a:pt x="398" y="1352"/>
                  </a:cubicBezTo>
                  <a:cubicBezTo>
                    <a:pt x="428" y="1382"/>
                    <a:pt x="443" y="1418"/>
                    <a:pt x="443" y="1460"/>
                  </a:cubicBezTo>
                  <a:cubicBezTo>
                    <a:pt x="443" y="1502"/>
                    <a:pt x="428" y="1539"/>
                    <a:pt x="398" y="1569"/>
                  </a:cubicBezTo>
                  <a:cubicBezTo>
                    <a:pt x="368" y="1599"/>
                    <a:pt x="332" y="1614"/>
                    <a:pt x="290" y="1614"/>
                  </a:cubicBezTo>
                  <a:cubicBezTo>
                    <a:pt x="248" y="1614"/>
                    <a:pt x="212" y="1599"/>
                    <a:pt x="182" y="1569"/>
                  </a:cubicBezTo>
                  <a:cubicBezTo>
                    <a:pt x="152" y="1539"/>
                    <a:pt x="137" y="1502"/>
                    <a:pt x="137" y="1460"/>
                  </a:cubicBezTo>
                  <a:cubicBezTo>
                    <a:pt x="137" y="1418"/>
                    <a:pt x="152" y="1382"/>
                    <a:pt x="182" y="1352"/>
                  </a:cubicBezTo>
                  <a:cubicBezTo>
                    <a:pt x="212" y="1322"/>
                    <a:pt x="248" y="1307"/>
                    <a:pt x="290" y="1307"/>
                  </a:cubicBez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7" name="Straight Connector 26">
            <a:extLst>
              <a:ext uri="{FF2B5EF4-FFF2-40B4-BE49-F238E27FC236}">
                <a16:creationId xmlns:a16="http://schemas.microsoft.com/office/drawing/2014/main" id="{E56BF6E8-DF09-4C48-A442-4DB32804EEA1}"/>
              </a:ext>
            </a:extLst>
          </p:cNvPr>
          <p:cNvCxnSpPr>
            <a:cxnSpLocks/>
          </p:cNvCxnSpPr>
          <p:nvPr/>
        </p:nvCxnSpPr>
        <p:spPr>
          <a:xfrm>
            <a:off x="898715" y="3727002"/>
            <a:ext cx="3835915"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67963C-C459-4302-8C1B-751B83A9FE65}"/>
              </a:ext>
            </a:extLst>
          </p:cNvPr>
          <p:cNvCxnSpPr>
            <a:cxnSpLocks/>
          </p:cNvCxnSpPr>
          <p:nvPr/>
        </p:nvCxnSpPr>
        <p:spPr>
          <a:xfrm>
            <a:off x="5112461" y="3727002"/>
            <a:ext cx="1968431"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E9B068-4606-4A0B-92A2-511122A6AF86}"/>
              </a:ext>
            </a:extLst>
          </p:cNvPr>
          <p:cNvCxnSpPr>
            <a:cxnSpLocks/>
          </p:cNvCxnSpPr>
          <p:nvPr/>
        </p:nvCxnSpPr>
        <p:spPr>
          <a:xfrm>
            <a:off x="7299132" y="3727002"/>
            <a:ext cx="1968431"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89B423-1928-4C56-8A83-2B5F99203F72}"/>
              </a:ext>
            </a:extLst>
          </p:cNvPr>
          <p:cNvCxnSpPr>
            <a:cxnSpLocks/>
          </p:cNvCxnSpPr>
          <p:nvPr/>
        </p:nvCxnSpPr>
        <p:spPr>
          <a:xfrm>
            <a:off x="9485802" y="3727002"/>
            <a:ext cx="1968431"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5101928-1ECB-4D78-B321-AFF02EEE731F}"/>
              </a:ext>
            </a:extLst>
          </p:cNvPr>
          <p:cNvSpPr/>
          <p:nvPr/>
        </p:nvSpPr>
        <p:spPr>
          <a:xfrm>
            <a:off x="1364491" y="3615090"/>
            <a:ext cx="2904363"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3" name="Rectangle 32">
            <a:extLst>
              <a:ext uri="{FF2B5EF4-FFF2-40B4-BE49-F238E27FC236}">
                <a16:creationId xmlns:a16="http://schemas.microsoft.com/office/drawing/2014/main" id="{77BA1715-1A1D-4CB2-9E56-8DBA3F19DC29}"/>
              </a:ext>
            </a:extLst>
          </p:cNvPr>
          <p:cNvSpPr/>
          <p:nvPr/>
        </p:nvSpPr>
        <p:spPr>
          <a:xfrm>
            <a:off x="5480810" y="3615090"/>
            <a:ext cx="1231733"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Rectangle 33">
            <a:extLst>
              <a:ext uri="{FF2B5EF4-FFF2-40B4-BE49-F238E27FC236}">
                <a16:creationId xmlns:a16="http://schemas.microsoft.com/office/drawing/2014/main" id="{61C6616F-B9F2-4EB1-B966-1A1D28A3BFE9}"/>
              </a:ext>
            </a:extLst>
          </p:cNvPr>
          <p:cNvSpPr/>
          <p:nvPr/>
        </p:nvSpPr>
        <p:spPr>
          <a:xfrm>
            <a:off x="7463629" y="3615090"/>
            <a:ext cx="1639437"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5" name="Rectangle 34">
            <a:extLst>
              <a:ext uri="{FF2B5EF4-FFF2-40B4-BE49-F238E27FC236}">
                <a16:creationId xmlns:a16="http://schemas.microsoft.com/office/drawing/2014/main" id="{1F992B3A-79C3-4D49-A304-2464C73FD085}"/>
              </a:ext>
            </a:extLst>
          </p:cNvPr>
          <p:cNvSpPr/>
          <p:nvPr/>
        </p:nvSpPr>
        <p:spPr>
          <a:xfrm>
            <a:off x="9854150" y="3615090"/>
            <a:ext cx="1231733"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aphicFrame>
        <p:nvGraphicFramePr>
          <p:cNvPr id="3" name="Table 3">
            <a:extLst>
              <a:ext uri="{FF2B5EF4-FFF2-40B4-BE49-F238E27FC236}">
                <a16:creationId xmlns:a16="http://schemas.microsoft.com/office/drawing/2014/main" id="{DF799F45-6401-40D2-850E-FAD96CA1E17B}"/>
              </a:ext>
            </a:extLst>
          </p:cNvPr>
          <p:cNvGraphicFramePr>
            <a:graphicFrameLocks noGrp="1"/>
          </p:cNvGraphicFramePr>
          <p:nvPr/>
        </p:nvGraphicFramePr>
        <p:xfrm>
          <a:off x="630002" y="1700082"/>
          <a:ext cx="10933350" cy="4511040"/>
        </p:xfrm>
        <a:graphic>
          <a:graphicData uri="http://schemas.openxmlformats.org/drawingml/2006/table">
            <a:tbl>
              <a:tblPr firstRow="1" bandRow="1">
                <a:tableStyleId>{5C22544A-7EE6-4342-B048-85BDC9FD1C3A}</a:tableStyleId>
              </a:tblPr>
              <a:tblGrid>
                <a:gridCol w="2186670">
                  <a:extLst>
                    <a:ext uri="{9D8B030D-6E8A-4147-A177-3AD203B41FA5}">
                      <a16:colId xmlns:a16="http://schemas.microsoft.com/office/drawing/2014/main" val="2528291713"/>
                    </a:ext>
                  </a:extLst>
                </a:gridCol>
                <a:gridCol w="2186670">
                  <a:extLst>
                    <a:ext uri="{9D8B030D-6E8A-4147-A177-3AD203B41FA5}">
                      <a16:colId xmlns:a16="http://schemas.microsoft.com/office/drawing/2014/main" val="510527930"/>
                    </a:ext>
                  </a:extLst>
                </a:gridCol>
                <a:gridCol w="2186670">
                  <a:extLst>
                    <a:ext uri="{9D8B030D-6E8A-4147-A177-3AD203B41FA5}">
                      <a16:colId xmlns:a16="http://schemas.microsoft.com/office/drawing/2014/main" val="2088760570"/>
                    </a:ext>
                  </a:extLst>
                </a:gridCol>
                <a:gridCol w="2186670">
                  <a:extLst>
                    <a:ext uri="{9D8B030D-6E8A-4147-A177-3AD203B41FA5}">
                      <a16:colId xmlns:a16="http://schemas.microsoft.com/office/drawing/2014/main" val="1117984763"/>
                    </a:ext>
                  </a:extLst>
                </a:gridCol>
                <a:gridCol w="2186670">
                  <a:extLst>
                    <a:ext uri="{9D8B030D-6E8A-4147-A177-3AD203B41FA5}">
                      <a16:colId xmlns:a16="http://schemas.microsoft.com/office/drawing/2014/main" val="1326567621"/>
                    </a:ext>
                  </a:extLst>
                </a:gridCol>
              </a:tblGrid>
              <a:tr h="370840">
                <a:tc>
                  <a:txBody>
                    <a:bodyPr/>
                    <a:lstStyle/>
                    <a:p>
                      <a:pPr algn="ctr"/>
                      <a:r>
                        <a:rPr lang="en-US" sz="2800" b="1" dirty="0">
                          <a:solidFill>
                            <a:srgbClr val="00689B"/>
                          </a:solidFill>
                        </a:rPr>
                        <a:t>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1" dirty="0">
                          <a:solidFill>
                            <a:srgbClr val="00689B"/>
                          </a:solidFill>
                        </a:rPr>
                        <a:t>Priorités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1" dirty="0">
                          <a:solidFill>
                            <a:srgbClr val="00689B"/>
                          </a:solidFill>
                        </a:rPr>
                        <a:t>Vaccins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1" dirty="0">
                          <a:solidFill>
                            <a:srgbClr val="00689B"/>
                          </a:solidFill>
                        </a:rPr>
                        <a:t>Distrib./Admin.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gsw-FR" sz="2400" b="1" noProof="0" dirty="0">
                          <a:solidFill>
                            <a:srgbClr val="00689B"/>
                          </a:solidFill>
                        </a:rPr>
                        <a:t>Résultat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1470160"/>
                  </a:ext>
                </a:extLst>
              </a:tr>
              <a:tr h="370840">
                <a:tc>
                  <a:txBody>
                    <a:bodyPr/>
                    <a:lstStyle/>
                    <a:p>
                      <a:pPr algn="ctr"/>
                      <a:endParaRPr lang="en-US" sz="2000" dirty="0"/>
                    </a:p>
                    <a:p>
                      <a:pPr algn="ctr"/>
                      <a:endParaRPr lang="en-US" sz="2000" dirty="0"/>
                    </a:p>
                    <a:p>
                      <a:pPr algn="ctr"/>
                      <a:endParaRPr lang="en-US" sz="2000" dirty="0"/>
                    </a:p>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259545"/>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689B"/>
                          </a:solidFill>
                          <a:effectLst/>
                          <a:uLnTx/>
                          <a:uFillTx/>
                          <a:latin typeface="+mn-lt"/>
                        </a:rPr>
                        <a:t>Pratique &amp; personnalisé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689B"/>
                          </a:solidFill>
                          <a:effectLst/>
                          <a:uLnTx/>
                          <a:uFillTx/>
                          <a:latin typeface="+mn-lt"/>
                        </a:rPr>
                        <a:t>Modifiable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689B"/>
                          </a:solidFill>
                          <a:effectLst/>
                          <a:uLnTx/>
                          <a:uFillTx/>
                          <a:latin typeface="+mn-lt"/>
                        </a:rPr>
                        <a:t>Complet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a:solidFill>
                            <a:srgbClr val="00689B"/>
                          </a:solidFill>
                        </a:rPr>
                        <a:t>Compatible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5533278"/>
                  </a:ext>
                </a:extLst>
              </a:tr>
              <a:tr h="370840">
                <a:tc gridSpan="2">
                  <a:txBody>
                    <a:bodyPr/>
                    <a:lstStyle/>
                    <a:p>
                      <a:pPr marL="259200" lvl="1" indent="-172800">
                        <a:buClr>
                          <a:srgbClr val="00689B"/>
                        </a:buClr>
                        <a:buSzPct val="100000"/>
                        <a:buFont typeface="Trebuchet MS" panose="020B0603020202020204" pitchFamily="34" charset="0"/>
                        <a:buChar char="•"/>
                      </a:pPr>
                      <a:r>
                        <a:rPr kumimoji="0" lang="fr-FR" sz="1600" strike="noStrike" cap="none" normalizeH="0" baseline="0" noProof="0" dirty="0">
                          <a:ln>
                            <a:noFill/>
                          </a:ln>
                          <a:solidFill>
                            <a:prstClr val="black"/>
                          </a:solidFill>
                          <a:effectLst/>
                          <a:uLnTx/>
                          <a:uFillTx/>
                          <a:latin typeface="Calibri" panose="020F0502020204030204" pitchFamily="34" charset="0"/>
                        </a:rPr>
                        <a:t>Charge utile de données intégrée</a:t>
                      </a:r>
                    </a:p>
                    <a:p>
                      <a:pPr marL="259200" lvl="1" indent="-172800">
                        <a:buClr>
                          <a:srgbClr val="00689B"/>
                        </a:buClr>
                        <a:buSzPct val="100000"/>
                        <a:buFont typeface="Trebuchet MS" panose="020B0603020202020204" pitchFamily="34" charset="0"/>
                        <a:buChar char="•"/>
                      </a:pPr>
                      <a:r>
                        <a:rPr kumimoji="0" lang="fr-FR" sz="1600" b="1" i="0" u="none" strike="noStrike" kern="1200" cap="none" spc="0" normalizeH="0" baseline="0" noProof="0" dirty="0">
                          <a:ln>
                            <a:noFill/>
                          </a:ln>
                          <a:solidFill>
                            <a:prstClr val="black"/>
                          </a:solidFill>
                          <a:effectLst/>
                          <a:uLnTx/>
                          <a:uFillTx/>
                          <a:latin typeface="+mn-lt"/>
                        </a:rPr>
                        <a:t>Construction</a:t>
                      </a:r>
                      <a:r>
                        <a:rPr kumimoji="0" lang="fr-FR" sz="1600" b="0" i="0" u="none" strike="noStrike" kern="1200" cap="none" spc="0" normalizeH="0" baseline="0" noProof="0" dirty="0">
                          <a:ln>
                            <a:noFill/>
                          </a:ln>
                          <a:solidFill>
                            <a:prstClr val="black"/>
                          </a:solidFill>
                          <a:effectLst/>
                          <a:uLnTx/>
                          <a:uFillTx/>
                          <a:latin typeface="+mn-lt"/>
                        </a:rPr>
                        <a:t> et </a:t>
                      </a:r>
                      <a:r>
                        <a:rPr kumimoji="0" lang="fr-FR" sz="1600" b="1" i="0" u="none" strike="noStrike" kern="1200" cap="none" spc="0" normalizeH="0" baseline="0" noProof="0" dirty="0">
                          <a:ln>
                            <a:noFill/>
                          </a:ln>
                          <a:solidFill>
                            <a:prstClr val="black"/>
                          </a:solidFill>
                          <a:effectLst/>
                          <a:uLnTx/>
                          <a:uFillTx/>
                          <a:latin typeface="+mn-lt"/>
                        </a:rPr>
                        <a:t>ajustement</a:t>
                      </a:r>
                      <a:r>
                        <a:rPr kumimoji="0" lang="fr-FR" sz="1600" b="0" i="0" u="none" strike="noStrike" kern="1200" cap="none" spc="0" normalizeH="0" baseline="0" noProof="0" dirty="0">
                          <a:ln>
                            <a:noFill/>
                          </a:ln>
                          <a:solidFill>
                            <a:prstClr val="black"/>
                          </a:solidFill>
                          <a:effectLst/>
                          <a:uLnTx/>
                          <a:uFillTx/>
                          <a:latin typeface="+mn-lt"/>
                        </a:rPr>
                        <a:t> faciles </a:t>
                      </a:r>
                      <a:r>
                        <a:rPr kumimoji="0" lang="fr-FR" sz="1600" strike="noStrike" cap="none" normalizeH="0" baseline="0" noProof="0" dirty="0">
                          <a:ln>
                            <a:noFill/>
                          </a:ln>
                          <a:solidFill>
                            <a:prstClr val="black"/>
                          </a:solidFill>
                          <a:effectLst/>
                          <a:uLnTx/>
                          <a:uFillTx/>
                          <a:latin typeface="Calibri" panose="020F0502020204030204" pitchFamily="34" charset="0"/>
                        </a:rPr>
                        <a:t>des populations</a:t>
                      </a:r>
                      <a:r>
                        <a:rPr kumimoji="0" lang="fr-FR" sz="1600" b="0" i="0" u="none" strike="noStrike" kern="1200" cap="none" spc="0" normalizeH="0" baseline="0" noProof="0" dirty="0">
                          <a:ln>
                            <a:noFill/>
                          </a:ln>
                          <a:solidFill>
                            <a:prstClr val="black"/>
                          </a:solidFill>
                          <a:effectLst/>
                          <a:uLnTx/>
                          <a:uFillTx/>
                          <a:latin typeface="+mn-lt"/>
                        </a:rPr>
                        <a:t> cibles du SAGE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59200" lvl="1" indent="-172800">
                        <a:buClr>
                          <a:srgbClr val="00689B"/>
                        </a:buClr>
                        <a:buSzPct val="100000"/>
                        <a:buFont typeface="Trebuchet MS" panose="020B0603020202020204" pitchFamily="34" charset="0"/>
                        <a:buChar char="•"/>
                      </a:pPr>
                      <a:r>
                        <a:rPr kumimoji="0" lang="fr-FR" sz="1600" b="0" i="0" u="none" strike="noStrike" kern="1200" cap="none" spc="0" normalizeH="0" baseline="0" noProof="0" dirty="0">
                          <a:ln>
                            <a:noFill/>
                          </a:ln>
                          <a:solidFill>
                            <a:prstClr val="black"/>
                          </a:solidFill>
                          <a:effectLst/>
                          <a:uLnTx/>
                          <a:uFillTx/>
                          <a:latin typeface="+mn-lt"/>
                        </a:rPr>
                        <a:t>Spécification </a:t>
                      </a:r>
                      <a:r>
                        <a:rPr kumimoji="0" lang="fr-FR" sz="1600" b="1" i="0" u="none" strike="noStrike" kern="1200" cap="none" spc="0" normalizeH="0" baseline="0" noProof="0" dirty="0">
                          <a:ln>
                            <a:noFill/>
                          </a:ln>
                          <a:solidFill>
                            <a:prstClr val="black"/>
                          </a:solidFill>
                          <a:effectLst/>
                          <a:uLnTx/>
                          <a:uFillTx/>
                          <a:latin typeface="+mn-lt"/>
                        </a:rPr>
                        <a:t>actualisable</a:t>
                      </a:r>
                      <a:r>
                        <a:rPr kumimoji="0" lang="fr-FR" sz="1600" b="0" i="0" u="none" strike="noStrike" kern="1200" cap="none" spc="0" normalizeH="0" baseline="0" noProof="0" dirty="0">
                          <a:ln>
                            <a:noFill/>
                          </a:ln>
                          <a:solidFill>
                            <a:prstClr val="black"/>
                          </a:solidFill>
                          <a:effectLst/>
                          <a:uLnTx/>
                          <a:uFillTx/>
                          <a:latin typeface="+mn-lt"/>
                        </a:rPr>
                        <a:t> des vaccins et prix unitaires </a:t>
                      </a:r>
                    </a:p>
                    <a:p>
                      <a:pPr marL="259200" lvl="1" indent="-172800">
                        <a:buClr>
                          <a:srgbClr val="00689B"/>
                        </a:buClr>
                        <a:buSzPct val="100000"/>
                        <a:buFont typeface="Trebuchet MS" panose="020B0603020202020204" pitchFamily="34" charset="0"/>
                        <a:buChar char="•"/>
                      </a:pPr>
                      <a:r>
                        <a:rPr kumimoji="0" lang="fr-FR" sz="1600" strike="noStrike" cap="none" normalizeH="0" baseline="0" noProof="0" dirty="0">
                          <a:ln>
                            <a:noFill/>
                          </a:ln>
                          <a:solidFill>
                            <a:prstClr val="black"/>
                          </a:solidFill>
                          <a:effectLst/>
                          <a:uLnTx/>
                          <a:uFillTx/>
                          <a:latin typeface="+mn-lt"/>
                        </a:rPr>
                        <a:t>Examiner </a:t>
                      </a:r>
                      <a:r>
                        <a:rPr kumimoji="0" lang="fr-FR" sz="1600" strike="noStrike" cap="none" normalizeH="0" baseline="0" noProof="0" dirty="0">
                          <a:ln>
                            <a:noFill/>
                          </a:ln>
                          <a:solidFill>
                            <a:prstClr val="black"/>
                          </a:solidFill>
                          <a:effectLst/>
                          <a:uLnTx/>
                          <a:uFillTx/>
                          <a:latin typeface="Calibri" panose="020F0502020204030204" pitchFamily="34" charset="0"/>
                        </a:rPr>
                        <a:t>divers types et </a:t>
                      </a:r>
                      <a:r>
                        <a:rPr kumimoji="0" lang="fr-FR" sz="1600" b="1" strike="noStrike" cap="none" normalizeH="0" baseline="0" noProof="0" dirty="0">
                          <a:ln>
                            <a:noFill/>
                          </a:ln>
                          <a:solidFill>
                            <a:prstClr val="black"/>
                          </a:solidFill>
                          <a:effectLst/>
                          <a:uLnTx/>
                          <a:uFillTx/>
                          <a:latin typeface="Calibri" panose="020F0502020204030204" pitchFamily="34" charset="0"/>
                        </a:rPr>
                        <a:t>scénarios</a:t>
                      </a:r>
                      <a:r>
                        <a:rPr kumimoji="0" lang="fr-FR" sz="1600" strike="noStrike" cap="none" normalizeH="0" baseline="0" noProof="0" dirty="0">
                          <a:ln>
                            <a:noFill/>
                          </a:ln>
                          <a:solidFill>
                            <a:prstClr val="black"/>
                          </a:solidFill>
                          <a:effectLst/>
                          <a:uLnTx/>
                          <a:uFillTx/>
                          <a:latin typeface="+mn-lt"/>
                        </a:rPr>
                        <a:t> </a:t>
                      </a:r>
                      <a:r>
                        <a:rPr kumimoji="0" lang="fr-FR" sz="1600" b="1" strike="noStrike" cap="none" normalizeH="0" baseline="0" noProof="0" dirty="0">
                          <a:ln>
                            <a:noFill/>
                          </a:ln>
                          <a:solidFill>
                            <a:prstClr val="black"/>
                          </a:solidFill>
                          <a:effectLst/>
                          <a:uLnTx/>
                          <a:uFillTx/>
                          <a:latin typeface="+mn-lt"/>
                        </a:rPr>
                        <a:t>de vaccins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59200" lvl="1" indent="-172800">
                        <a:buClr>
                          <a:srgbClr val="00689B"/>
                        </a:buClr>
                        <a:buSzPct val="100000"/>
                        <a:buFont typeface="Trebuchet MS" panose="020B0603020202020204" pitchFamily="34" charset="0"/>
                        <a:buChar char="•"/>
                      </a:pPr>
                      <a:r>
                        <a:rPr kumimoji="0" lang="fr-FR" sz="1600" strike="noStrike" cap="none" normalizeH="0" baseline="0" noProof="0" dirty="0">
                          <a:ln>
                            <a:noFill/>
                          </a:ln>
                          <a:solidFill>
                            <a:prstClr val="black"/>
                          </a:solidFill>
                          <a:effectLst/>
                          <a:uLnTx/>
                          <a:uFillTx/>
                          <a:latin typeface="Calibri" panose="020F0502020204030204" pitchFamily="34" charset="0"/>
                        </a:rPr>
                        <a:t>Chaque</a:t>
                      </a:r>
                      <a:r>
                        <a:rPr kumimoji="0" lang="fr-FR" sz="1600" b="0" i="0" u="none" strike="noStrike" kern="1200" cap="none" spc="0" normalizeH="0" baseline="0" noProof="0" dirty="0">
                          <a:ln>
                            <a:noFill/>
                          </a:ln>
                          <a:solidFill>
                            <a:prstClr val="black"/>
                          </a:solidFill>
                          <a:effectLst/>
                          <a:uLnTx/>
                          <a:uFillTx/>
                          <a:latin typeface="+mn-lt"/>
                        </a:rPr>
                        <a:t> pays est </a:t>
                      </a:r>
                      <a:r>
                        <a:rPr kumimoji="0" lang="fr-FR" sz="1600" b="1" i="0" u="none" strike="noStrike" kern="1200" cap="none" spc="0" normalizeH="0" baseline="0" noProof="0" dirty="0">
                          <a:ln>
                            <a:noFill/>
                          </a:ln>
                          <a:solidFill>
                            <a:prstClr val="black"/>
                          </a:solidFill>
                          <a:effectLst/>
                          <a:uLnTx/>
                          <a:uFillTx/>
                          <a:latin typeface="+mn-lt"/>
                        </a:rPr>
                        <a:t>différent, </a:t>
                      </a:r>
                      <a:r>
                        <a:rPr kumimoji="0" lang="fr-FR" sz="1600" b="0" i="0" u="none" strike="noStrike" kern="1200" cap="none" spc="0" normalizeH="0" baseline="0" noProof="0" dirty="0">
                          <a:ln>
                            <a:noFill/>
                          </a:ln>
                          <a:solidFill>
                            <a:prstClr val="black"/>
                          </a:solidFill>
                          <a:effectLst/>
                          <a:uLnTx/>
                          <a:uFillTx/>
                          <a:latin typeface="+mn-lt"/>
                        </a:rPr>
                        <a:t>il est important de </a:t>
                      </a:r>
                      <a:r>
                        <a:rPr kumimoji="0" lang="fr-FR" sz="1600" b="1" i="0" u="none" strike="noStrike" kern="1200" cap="none" spc="0" normalizeH="0" baseline="0" noProof="0" dirty="0">
                          <a:ln>
                            <a:noFill/>
                          </a:ln>
                          <a:solidFill>
                            <a:prstClr val="black"/>
                          </a:solidFill>
                          <a:effectLst/>
                          <a:uLnTx/>
                          <a:uFillTx/>
                          <a:latin typeface="+mn-lt"/>
                        </a:rPr>
                        <a:t>considérer globalement</a:t>
                      </a:r>
                      <a:r>
                        <a:rPr kumimoji="0" lang="fr-FR" sz="1600" b="0" i="0" u="none" strike="noStrike" kern="1200" cap="none" spc="0" normalizeH="0" baseline="0" noProof="0" dirty="0">
                          <a:ln>
                            <a:noFill/>
                          </a:ln>
                          <a:solidFill>
                            <a:prstClr val="black"/>
                          </a:solidFill>
                          <a:effectLst/>
                          <a:uLnTx/>
                          <a:uFillTx/>
                          <a:latin typeface="+mn-lt"/>
                        </a:rPr>
                        <a:t> tous les facteurs de coûts ;</a:t>
                      </a:r>
                    </a:p>
                    <a:p>
                      <a:pPr marL="259200" lvl="1" indent="-172800">
                        <a:buClr>
                          <a:srgbClr val="00689B"/>
                        </a:buClr>
                        <a:buSzPct val="100000"/>
                        <a:buFont typeface="Trebuchet MS" panose="020B0603020202020204" pitchFamily="34" charset="0"/>
                        <a:buChar char="•"/>
                      </a:pPr>
                      <a:r>
                        <a:rPr kumimoji="0" lang="fr-FR" sz="1600" strike="noStrike" cap="none" normalizeH="0" baseline="0" noProof="0" dirty="0">
                          <a:ln>
                            <a:noFill/>
                          </a:ln>
                          <a:solidFill>
                            <a:prstClr val="black"/>
                          </a:solidFill>
                          <a:effectLst/>
                          <a:uLnTx/>
                          <a:uFillTx/>
                          <a:latin typeface="Calibri" panose="020F0502020204030204" pitchFamily="34" charset="0"/>
                        </a:rPr>
                        <a:t>Calculer le coût</a:t>
                      </a:r>
                      <a:r>
                        <a:rPr kumimoji="0" lang="fr-FR" sz="1600" b="0" i="0" u="none" strike="noStrike" kern="1200" cap="none" spc="0" normalizeH="0" baseline="0" noProof="0" dirty="0">
                          <a:ln>
                            <a:noFill/>
                          </a:ln>
                          <a:solidFill>
                            <a:prstClr val="black"/>
                          </a:solidFill>
                          <a:effectLst/>
                          <a:uLnTx/>
                          <a:uFillTx/>
                          <a:latin typeface="+mn-lt"/>
                        </a:rPr>
                        <a:t> de différents scénarios – </a:t>
                      </a:r>
                      <a:r>
                        <a:rPr kumimoji="0" lang="fr-FR" sz="1600" b="1" i="0" u="none" strike="noStrike" kern="1200" cap="none" spc="0" normalizeH="0" baseline="0" noProof="0" dirty="0">
                          <a:ln>
                            <a:noFill/>
                          </a:ln>
                          <a:solidFill>
                            <a:prstClr val="black"/>
                          </a:solidFill>
                          <a:effectLst/>
                          <a:uLnTx/>
                          <a:uFillTx/>
                          <a:latin typeface="+mn-lt"/>
                        </a:rPr>
                        <a:t>optimiser !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600" b="0" i="0" u="none" kern="1200" spc="0" dirty="0">
                          <a:solidFill>
                            <a:srgbClr val="000000"/>
                          </a:solidFill>
                          <a:latin typeface="Calibri" panose="020F0502020204030204" pitchFamily="34" charset="0"/>
                        </a:rPr>
                        <a:t>Conçu en tenant compte des </a:t>
                      </a:r>
                      <a:r>
                        <a:rPr lang="fr-FR" sz="1600" b="1" i="0" u="none" kern="1200" spc="0" dirty="0">
                          <a:solidFill>
                            <a:srgbClr val="000000"/>
                          </a:solidFill>
                          <a:latin typeface="Calibri" panose="020F0502020204030204" pitchFamily="34" charset="0"/>
                        </a:rPr>
                        <a:t>partenariats</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600" b="0" i="0" u="none" kern="1200" spc="0" dirty="0">
                          <a:solidFill>
                            <a:srgbClr val="000000"/>
                          </a:solidFill>
                          <a:latin typeface="Calibri" panose="020F0502020204030204" pitchFamily="34" charset="0"/>
                        </a:rPr>
                        <a:t> Cartographie des ressources pour la période 2021-2023.</a:t>
                      </a:r>
                    </a:p>
                    <a:p>
                      <a:pPr algn="ctr"/>
                      <a:endParaRPr lang="fr-FR"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942640"/>
                  </a:ext>
                </a:extLst>
              </a:tr>
            </a:tbl>
          </a:graphicData>
        </a:graphic>
      </p:graphicFrame>
      <p:pic>
        <p:nvPicPr>
          <p:cNvPr id="38" name="Picture 6">
            <a:extLst>
              <a:ext uri="{FF2B5EF4-FFF2-40B4-BE49-F238E27FC236}">
                <a16:creationId xmlns:a16="http://schemas.microsoft.com/office/drawing/2014/main" id="{742CC1D1-078C-4BD6-A3CB-1753BF26C2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3935" y="5908374"/>
            <a:ext cx="1754498" cy="87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85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92D2C7-CD38-47A6-A882-9254C352AA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8892D2C7-CD38-47A6-A882-9254C352AA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87D80EA-CD14-486E-AA24-2AC687388993}"/>
              </a:ext>
            </a:extLst>
          </p:cNvPr>
          <p:cNvSpPr/>
          <p:nvPr>
            <p:custDataLst>
              <p:tags r:id="rId2"/>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Title 3">
            <a:extLst>
              <a:ext uri="{FF2B5EF4-FFF2-40B4-BE49-F238E27FC236}">
                <a16:creationId xmlns:a16="http://schemas.microsoft.com/office/drawing/2014/main" id="{96F8D54B-96F7-43A7-93AA-AF2794DF0B34}"/>
              </a:ext>
            </a:extLst>
          </p:cNvPr>
          <p:cNvSpPr>
            <a:spLocks noGrp="1"/>
          </p:cNvSpPr>
          <p:nvPr>
            <p:ph type="title"/>
          </p:nvPr>
        </p:nvSpPr>
        <p:spPr/>
        <p:txBody>
          <a:bodyPr>
            <a:normAutofit fontScale="90000"/>
          </a:bodyPr>
          <a:lstStyle/>
          <a:p>
            <a:r>
              <a:rPr lang="fr-FR" sz="3100" b="1" dirty="0">
                <a:solidFill>
                  <a:srgbClr val="008DC9"/>
                </a:solidFill>
              </a:rPr>
              <a:t>Quelles sont les données requises pour remplir le CVIC (outil de chiffrage de l’introduction et du déploiement des vaccins contre la COVID-19) ?</a:t>
            </a:r>
          </a:p>
        </p:txBody>
      </p:sp>
      <p:grpSp>
        <p:nvGrpSpPr>
          <p:cNvPr id="6" name="Group 5">
            <a:extLst>
              <a:ext uri="{FF2B5EF4-FFF2-40B4-BE49-F238E27FC236}">
                <a16:creationId xmlns:a16="http://schemas.microsoft.com/office/drawing/2014/main" id="{12363BE9-0A93-4DE2-A61C-70AE590E0789}"/>
              </a:ext>
            </a:extLst>
          </p:cNvPr>
          <p:cNvGrpSpPr>
            <a:grpSpLocks noChangeAspect="1"/>
          </p:cNvGrpSpPr>
          <p:nvPr/>
        </p:nvGrpSpPr>
        <p:grpSpPr>
          <a:xfrm>
            <a:off x="1162721" y="2068317"/>
            <a:ext cx="1094686" cy="1095701"/>
            <a:chOff x="5273803" y="2606040"/>
            <a:chExt cx="1644396" cy="1645920"/>
          </a:xfrm>
        </p:grpSpPr>
        <p:sp>
          <p:nvSpPr>
            <p:cNvPr id="7" name="AutoShape 18">
              <a:extLst>
                <a:ext uri="{FF2B5EF4-FFF2-40B4-BE49-F238E27FC236}">
                  <a16:creationId xmlns:a16="http://schemas.microsoft.com/office/drawing/2014/main" id="{C90D102A-28D1-42DE-A859-E3E66576BC7C}"/>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 name="Group 7">
              <a:extLst>
                <a:ext uri="{FF2B5EF4-FFF2-40B4-BE49-F238E27FC236}">
                  <a16:creationId xmlns:a16="http://schemas.microsoft.com/office/drawing/2014/main" id="{584EB5EC-A657-497B-8736-01D56F6AABC7}"/>
                </a:ext>
              </a:extLst>
            </p:cNvPr>
            <p:cNvGrpSpPr/>
            <p:nvPr/>
          </p:nvGrpSpPr>
          <p:grpSpPr>
            <a:xfrm>
              <a:off x="5336668" y="2770251"/>
              <a:ext cx="1515999" cy="1311783"/>
              <a:chOff x="5336668" y="2770251"/>
              <a:chExt cx="1515999" cy="1311783"/>
            </a:xfrm>
          </p:grpSpPr>
          <p:sp>
            <p:nvSpPr>
              <p:cNvPr id="9" name="Freeform 20">
                <a:extLst>
                  <a:ext uri="{FF2B5EF4-FFF2-40B4-BE49-F238E27FC236}">
                    <a16:creationId xmlns:a16="http://schemas.microsoft.com/office/drawing/2014/main" id="{69056327-F0AB-41D7-BFF2-E69BE0B445F4}"/>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1">
                <a:extLst>
                  <a:ext uri="{FF2B5EF4-FFF2-40B4-BE49-F238E27FC236}">
                    <a16:creationId xmlns:a16="http://schemas.microsoft.com/office/drawing/2014/main" id="{CAE0AAD1-5D03-461B-B565-7D306AC64CCB}"/>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bcgIcons_Target">
            <a:extLst>
              <a:ext uri="{FF2B5EF4-FFF2-40B4-BE49-F238E27FC236}">
                <a16:creationId xmlns:a16="http://schemas.microsoft.com/office/drawing/2014/main" id="{E17E730C-F4A8-4A49-A599-B7D9E0440432}"/>
              </a:ext>
            </a:extLst>
          </p:cNvPr>
          <p:cNvGrpSpPr>
            <a:grpSpLocks noChangeAspect="1"/>
          </p:cNvGrpSpPr>
          <p:nvPr/>
        </p:nvGrpSpPr>
        <p:grpSpPr bwMode="auto">
          <a:xfrm>
            <a:off x="3322845" y="2068317"/>
            <a:ext cx="1094686" cy="1095701"/>
            <a:chOff x="1682" y="0"/>
            <a:chExt cx="4316" cy="4320"/>
          </a:xfrm>
        </p:grpSpPr>
        <p:sp>
          <p:nvSpPr>
            <p:cNvPr id="12" name="AutoShape 23">
              <a:extLst>
                <a:ext uri="{FF2B5EF4-FFF2-40B4-BE49-F238E27FC236}">
                  <a16:creationId xmlns:a16="http://schemas.microsoft.com/office/drawing/2014/main" id="{73CFEF0E-058A-4ADE-9978-147D156A9BB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5">
              <a:extLst>
                <a:ext uri="{FF2B5EF4-FFF2-40B4-BE49-F238E27FC236}">
                  <a16:creationId xmlns:a16="http://schemas.microsoft.com/office/drawing/2014/main" id="{F2F9874E-C9A2-4BFB-86FE-8502A2CC2686}"/>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6">
              <a:extLst>
                <a:ext uri="{FF2B5EF4-FFF2-40B4-BE49-F238E27FC236}">
                  <a16:creationId xmlns:a16="http://schemas.microsoft.com/office/drawing/2014/main" id="{F0825E6E-AE4E-4074-8F86-8ABDFF74DFA7}"/>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bcgIcons_Syringe">
            <a:extLst>
              <a:ext uri="{FF2B5EF4-FFF2-40B4-BE49-F238E27FC236}">
                <a16:creationId xmlns:a16="http://schemas.microsoft.com/office/drawing/2014/main" id="{EB80BBA8-DC0B-40B4-8B62-6D7A95D242AC}"/>
              </a:ext>
            </a:extLst>
          </p:cNvPr>
          <p:cNvGrpSpPr>
            <a:grpSpLocks noChangeAspect="1"/>
          </p:cNvGrpSpPr>
          <p:nvPr/>
        </p:nvGrpSpPr>
        <p:grpSpPr bwMode="auto">
          <a:xfrm>
            <a:off x="5482969" y="2068317"/>
            <a:ext cx="1094686" cy="1095701"/>
            <a:chOff x="1682" y="0"/>
            <a:chExt cx="4316" cy="4320"/>
          </a:xfrm>
        </p:grpSpPr>
        <p:sp>
          <p:nvSpPr>
            <p:cNvPr id="16" name="AutoShape 18">
              <a:extLst>
                <a:ext uri="{FF2B5EF4-FFF2-40B4-BE49-F238E27FC236}">
                  <a16:creationId xmlns:a16="http://schemas.microsoft.com/office/drawing/2014/main" id="{767AD78B-2735-4BBA-A195-1E3FAF49C89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0">
              <a:extLst>
                <a:ext uri="{FF2B5EF4-FFF2-40B4-BE49-F238E27FC236}">
                  <a16:creationId xmlns:a16="http://schemas.microsoft.com/office/drawing/2014/main" id="{75A6A979-E406-4A67-809B-B8FA784CF60C}"/>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1">
              <a:extLst>
                <a:ext uri="{FF2B5EF4-FFF2-40B4-BE49-F238E27FC236}">
                  <a16:creationId xmlns:a16="http://schemas.microsoft.com/office/drawing/2014/main" id="{1F534C5D-EEEC-426E-9353-5B897D14F3E1}"/>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bcgIcons_QuestionMark">
            <a:extLst>
              <a:ext uri="{FF2B5EF4-FFF2-40B4-BE49-F238E27FC236}">
                <a16:creationId xmlns:a16="http://schemas.microsoft.com/office/drawing/2014/main" id="{44AF487E-FC8B-459F-95FB-34369F4D5130}"/>
              </a:ext>
            </a:extLst>
          </p:cNvPr>
          <p:cNvGrpSpPr>
            <a:grpSpLocks noChangeAspect="1"/>
          </p:cNvGrpSpPr>
          <p:nvPr/>
        </p:nvGrpSpPr>
        <p:grpSpPr bwMode="auto">
          <a:xfrm>
            <a:off x="10115895" y="2068317"/>
            <a:ext cx="1094687" cy="1095701"/>
            <a:chOff x="1682" y="0"/>
            <a:chExt cx="4316" cy="4320"/>
          </a:xfrm>
        </p:grpSpPr>
        <p:sp>
          <p:nvSpPr>
            <p:cNvPr id="25" name="AutoShape 13">
              <a:extLst>
                <a:ext uri="{FF2B5EF4-FFF2-40B4-BE49-F238E27FC236}">
                  <a16:creationId xmlns:a16="http://schemas.microsoft.com/office/drawing/2014/main" id="{AB67D4F1-6388-43ED-A3F2-1EAACC02463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5">
              <a:extLst>
                <a:ext uri="{FF2B5EF4-FFF2-40B4-BE49-F238E27FC236}">
                  <a16:creationId xmlns:a16="http://schemas.microsoft.com/office/drawing/2014/main" id="{19A5D940-C07B-4660-A8EE-31D4C77F9D35}"/>
                </a:ext>
              </a:extLst>
            </p:cNvPr>
            <p:cNvSpPr>
              <a:spLocks noEditPoints="1"/>
            </p:cNvSpPr>
            <p:nvPr/>
          </p:nvSpPr>
          <p:spPr bwMode="auto">
            <a:xfrm>
              <a:off x="3023" y="480"/>
              <a:ext cx="1613" cy="3356"/>
            </a:xfrm>
            <a:custGeom>
              <a:avLst/>
              <a:gdLst>
                <a:gd name="T0" fmla="*/ 700 w 861"/>
                <a:gd name="T1" fmla="*/ 141 h 1790"/>
                <a:gd name="T2" fmla="*/ 788 w 861"/>
                <a:gd name="T3" fmla="*/ 563 h 1790"/>
                <a:gd name="T4" fmla="*/ 551 w 861"/>
                <a:gd name="T5" fmla="*/ 860 h 1790"/>
                <a:gd name="T6" fmla="*/ 486 w 861"/>
                <a:gd name="T7" fmla="*/ 1162 h 1790"/>
                <a:gd name="T8" fmla="*/ 277 w 861"/>
                <a:gd name="T9" fmla="*/ 1215 h 1790"/>
                <a:gd name="T10" fmla="*/ 229 w 861"/>
                <a:gd name="T11" fmla="*/ 1031 h 1790"/>
                <a:gd name="T12" fmla="*/ 390 w 861"/>
                <a:gd name="T13" fmla="*/ 669 h 1790"/>
                <a:gd name="T14" fmla="*/ 539 w 861"/>
                <a:gd name="T15" fmla="*/ 423 h 1790"/>
                <a:gd name="T16" fmla="*/ 366 w 861"/>
                <a:gd name="T17" fmla="*/ 288 h 1790"/>
                <a:gd name="T18" fmla="*/ 172 w 861"/>
                <a:gd name="T19" fmla="*/ 391 h 1790"/>
                <a:gd name="T20" fmla="*/ 82 w 861"/>
                <a:gd name="T21" fmla="*/ 138 h 1790"/>
                <a:gd name="T22" fmla="*/ 400 w 861"/>
                <a:gd name="T23" fmla="*/ 1351 h 1790"/>
                <a:gd name="T24" fmla="*/ 597 w 861"/>
                <a:gd name="T25" fmla="*/ 1548 h 1790"/>
                <a:gd name="T26" fmla="*/ 400 w 861"/>
                <a:gd name="T27" fmla="*/ 1746 h 1790"/>
                <a:gd name="T28" fmla="*/ 203 w 861"/>
                <a:gd name="T29" fmla="*/ 1548 h 1790"/>
                <a:gd name="T30" fmla="*/ 400 w 861"/>
                <a:gd name="T31" fmla="*/ 1351 h 1790"/>
                <a:gd name="T32" fmla="*/ 54 w 861"/>
                <a:gd name="T33" fmla="*/ 104 h 1790"/>
                <a:gd name="T34" fmla="*/ 0 w 861"/>
                <a:gd name="T35" fmla="*/ 149 h 1790"/>
                <a:gd name="T36" fmla="*/ 133 w 861"/>
                <a:gd name="T37" fmla="*/ 411 h 1790"/>
                <a:gd name="T38" fmla="*/ 203 w 861"/>
                <a:gd name="T39" fmla="*/ 423 h 1790"/>
                <a:gd name="T40" fmla="*/ 366 w 861"/>
                <a:gd name="T41" fmla="*/ 332 h 1790"/>
                <a:gd name="T42" fmla="*/ 495 w 861"/>
                <a:gd name="T43" fmla="*/ 423 h 1790"/>
                <a:gd name="T44" fmla="*/ 357 w 861"/>
                <a:gd name="T45" fmla="*/ 640 h 1790"/>
                <a:gd name="T46" fmla="*/ 185 w 861"/>
                <a:gd name="T47" fmla="*/ 1031 h 1790"/>
                <a:gd name="T48" fmla="*/ 236 w 861"/>
                <a:gd name="T49" fmla="*/ 1230 h 1790"/>
                <a:gd name="T50" fmla="*/ 277 w 861"/>
                <a:gd name="T51" fmla="*/ 1259 h 1790"/>
                <a:gd name="T52" fmla="*/ 550 w 861"/>
                <a:gd name="T53" fmla="*/ 1259 h 1790"/>
                <a:gd name="T54" fmla="*/ 529 w 861"/>
                <a:gd name="T55" fmla="*/ 1154 h 1790"/>
                <a:gd name="T56" fmla="*/ 585 w 861"/>
                <a:gd name="T57" fmla="*/ 889 h 1790"/>
                <a:gd name="T58" fmla="*/ 829 w 861"/>
                <a:gd name="T59" fmla="*/ 579 h 1790"/>
                <a:gd name="T60" fmla="*/ 729 w 861"/>
                <a:gd name="T61" fmla="*/ 108 h 1790"/>
                <a:gd name="T62" fmla="*/ 400 w 861"/>
                <a:gd name="T63" fmla="*/ 1307 h 1790"/>
                <a:gd name="T64" fmla="*/ 159 w 861"/>
                <a:gd name="T65" fmla="*/ 1548 h 1790"/>
                <a:gd name="T66" fmla="*/ 400 w 861"/>
                <a:gd name="T67" fmla="*/ 1790 h 1790"/>
                <a:gd name="T68" fmla="*/ 641 w 861"/>
                <a:gd name="T69" fmla="*/ 1548 h 1790"/>
                <a:gd name="T70" fmla="*/ 400 w 861"/>
                <a:gd name="T71" fmla="*/ 1307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1790">
                  <a:moveTo>
                    <a:pt x="417" y="44"/>
                  </a:moveTo>
                  <a:cubicBezTo>
                    <a:pt x="529" y="44"/>
                    <a:pt x="625" y="76"/>
                    <a:pt x="700" y="141"/>
                  </a:cubicBezTo>
                  <a:cubicBezTo>
                    <a:pt x="778" y="207"/>
                    <a:pt x="817" y="296"/>
                    <a:pt x="817" y="406"/>
                  </a:cubicBezTo>
                  <a:cubicBezTo>
                    <a:pt x="817" y="460"/>
                    <a:pt x="807" y="513"/>
                    <a:pt x="788" y="563"/>
                  </a:cubicBezTo>
                  <a:cubicBezTo>
                    <a:pt x="769" y="613"/>
                    <a:pt x="739" y="660"/>
                    <a:pt x="699" y="702"/>
                  </a:cubicBezTo>
                  <a:cubicBezTo>
                    <a:pt x="551" y="860"/>
                    <a:pt x="551" y="860"/>
                    <a:pt x="551" y="860"/>
                  </a:cubicBezTo>
                  <a:cubicBezTo>
                    <a:pt x="498" y="926"/>
                    <a:pt x="472" y="997"/>
                    <a:pt x="472" y="1078"/>
                  </a:cubicBezTo>
                  <a:cubicBezTo>
                    <a:pt x="472" y="1083"/>
                    <a:pt x="474" y="1102"/>
                    <a:pt x="486" y="1162"/>
                  </a:cubicBezTo>
                  <a:cubicBezTo>
                    <a:pt x="496" y="1215"/>
                    <a:pt x="496" y="1215"/>
                    <a:pt x="496" y="1215"/>
                  </a:cubicBezTo>
                  <a:cubicBezTo>
                    <a:pt x="277" y="1215"/>
                    <a:pt x="277" y="1215"/>
                    <a:pt x="277" y="1215"/>
                  </a:cubicBezTo>
                  <a:cubicBezTo>
                    <a:pt x="267" y="1186"/>
                    <a:pt x="267" y="1186"/>
                    <a:pt x="267" y="1186"/>
                  </a:cubicBezTo>
                  <a:cubicBezTo>
                    <a:pt x="242" y="1116"/>
                    <a:pt x="229" y="1065"/>
                    <a:pt x="229" y="1031"/>
                  </a:cubicBezTo>
                  <a:cubicBezTo>
                    <a:pt x="229" y="978"/>
                    <a:pt x="239" y="922"/>
                    <a:pt x="259" y="867"/>
                  </a:cubicBezTo>
                  <a:cubicBezTo>
                    <a:pt x="279" y="810"/>
                    <a:pt x="322" y="745"/>
                    <a:pt x="390" y="669"/>
                  </a:cubicBezTo>
                  <a:cubicBezTo>
                    <a:pt x="451" y="601"/>
                    <a:pt x="492" y="548"/>
                    <a:pt x="513" y="513"/>
                  </a:cubicBezTo>
                  <a:cubicBezTo>
                    <a:pt x="530" y="482"/>
                    <a:pt x="539" y="451"/>
                    <a:pt x="539" y="423"/>
                  </a:cubicBezTo>
                  <a:cubicBezTo>
                    <a:pt x="539" y="377"/>
                    <a:pt x="527" y="344"/>
                    <a:pt x="501" y="323"/>
                  </a:cubicBezTo>
                  <a:cubicBezTo>
                    <a:pt x="473" y="300"/>
                    <a:pt x="428" y="288"/>
                    <a:pt x="366" y="288"/>
                  </a:cubicBezTo>
                  <a:cubicBezTo>
                    <a:pt x="308" y="288"/>
                    <a:pt x="259" y="308"/>
                    <a:pt x="215" y="350"/>
                  </a:cubicBezTo>
                  <a:cubicBezTo>
                    <a:pt x="172" y="391"/>
                    <a:pt x="172" y="391"/>
                    <a:pt x="172" y="391"/>
                  </a:cubicBezTo>
                  <a:cubicBezTo>
                    <a:pt x="55" y="161"/>
                    <a:pt x="55" y="161"/>
                    <a:pt x="55" y="161"/>
                  </a:cubicBezTo>
                  <a:cubicBezTo>
                    <a:pt x="82" y="138"/>
                    <a:pt x="82" y="138"/>
                    <a:pt x="82" y="138"/>
                  </a:cubicBezTo>
                  <a:cubicBezTo>
                    <a:pt x="159" y="76"/>
                    <a:pt x="271" y="44"/>
                    <a:pt x="417" y="44"/>
                  </a:cubicBezTo>
                  <a:moveTo>
                    <a:pt x="400" y="1351"/>
                  </a:moveTo>
                  <a:cubicBezTo>
                    <a:pt x="454" y="1351"/>
                    <a:pt x="501" y="1371"/>
                    <a:pt x="539" y="1409"/>
                  </a:cubicBezTo>
                  <a:cubicBezTo>
                    <a:pt x="577" y="1447"/>
                    <a:pt x="597" y="1494"/>
                    <a:pt x="597" y="1548"/>
                  </a:cubicBezTo>
                  <a:cubicBezTo>
                    <a:pt x="597" y="1602"/>
                    <a:pt x="577" y="1649"/>
                    <a:pt x="539" y="1688"/>
                  </a:cubicBezTo>
                  <a:cubicBezTo>
                    <a:pt x="501" y="1727"/>
                    <a:pt x="454" y="1746"/>
                    <a:pt x="400" y="1746"/>
                  </a:cubicBezTo>
                  <a:cubicBezTo>
                    <a:pt x="346" y="1746"/>
                    <a:pt x="299" y="1727"/>
                    <a:pt x="260" y="1688"/>
                  </a:cubicBezTo>
                  <a:cubicBezTo>
                    <a:pt x="222" y="1649"/>
                    <a:pt x="203" y="1602"/>
                    <a:pt x="203" y="1548"/>
                  </a:cubicBezTo>
                  <a:cubicBezTo>
                    <a:pt x="203" y="1494"/>
                    <a:pt x="222" y="1447"/>
                    <a:pt x="261" y="1409"/>
                  </a:cubicBezTo>
                  <a:cubicBezTo>
                    <a:pt x="299" y="1371"/>
                    <a:pt x="346" y="1351"/>
                    <a:pt x="400" y="1351"/>
                  </a:cubicBezTo>
                  <a:moveTo>
                    <a:pt x="417" y="0"/>
                  </a:moveTo>
                  <a:cubicBezTo>
                    <a:pt x="261" y="0"/>
                    <a:pt x="139" y="35"/>
                    <a:pt x="54" y="104"/>
                  </a:cubicBezTo>
                  <a:cubicBezTo>
                    <a:pt x="27" y="127"/>
                    <a:pt x="27" y="127"/>
                    <a:pt x="27" y="127"/>
                  </a:cubicBezTo>
                  <a:cubicBezTo>
                    <a:pt x="0" y="149"/>
                    <a:pt x="0" y="149"/>
                    <a:pt x="0" y="149"/>
                  </a:cubicBezTo>
                  <a:cubicBezTo>
                    <a:pt x="16" y="181"/>
                    <a:pt x="16" y="181"/>
                    <a:pt x="16" y="181"/>
                  </a:cubicBezTo>
                  <a:cubicBezTo>
                    <a:pt x="133" y="411"/>
                    <a:pt x="133" y="411"/>
                    <a:pt x="133" y="411"/>
                  </a:cubicBezTo>
                  <a:cubicBezTo>
                    <a:pt x="160" y="464"/>
                    <a:pt x="160" y="464"/>
                    <a:pt x="160" y="464"/>
                  </a:cubicBezTo>
                  <a:cubicBezTo>
                    <a:pt x="203" y="423"/>
                    <a:pt x="203" y="423"/>
                    <a:pt x="203" y="423"/>
                  </a:cubicBezTo>
                  <a:cubicBezTo>
                    <a:pt x="246" y="382"/>
                    <a:pt x="246" y="382"/>
                    <a:pt x="246" y="382"/>
                  </a:cubicBezTo>
                  <a:cubicBezTo>
                    <a:pt x="281" y="348"/>
                    <a:pt x="319" y="332"/>
                    <a:pt x="366" y="332"/>
                  </a:cubicBezTo>
                  <a:cubicBezTo>
                    <a:pt x="430" y="332"/>
                    <a:pt x="459" y="345"/>
                    <a:pt x="473" y="357"/>
                  </a:cubicBezTo>
                  <a:cubicBezTo>
                    <a:pt x="483" y="364"/>
                    <a:pt x="495" y="380"/>
                    <a:pt x="495" y="423"/>
                  </a:cubicBezTo>
                  <a:cubicBezTo>
                    <a:pt x="495" y="444"/>
                    <a:pt x="488" y="466"/>
                    <a:pt x="474" y="491"/>
                  </a:cubicBezTo>
                  <a:cubicBezTo>
                    <a:pt x="462" y="513"/>
                    <a:pt x="431" y="557"/>
                    <a:pt x="357" y="640"/>
                  </a:cubicBezTo>
                  <a:cubicBezTo>
                    <a:pt x="285" y="720"/>
                    <a:pt x="239" y="790"/>
                    <a:pt x="217" y="852"/>
                  </a:cubicBezTo>
                  <a:cubicBezTo>
                    <a:pt x="196" y="912"/>
                    <a:pt x="185" y="973"/>
                    <a:pt x="185" y="1031"/>
                  </a:cubicBezTo>
                  <a:cubicBezTo>
                    <a:pt x="185" y="1071"/>
                    <a:pt x="198" y="1125"/>
                    <a:pt x="225" y="1201"/>
                  </a:cubicBezTo>
                  <a:cubicBezTo>
                    <a:pt x="236" y="1230"/>
                    <a:pt x="236" y="1230"/>
                    <a:pt x="236" y="1230"/>
                  </a:cubicBezTo>
                  <a:cubicBezTo>
                    <a:pt x="246" y="1259"/>
                    <a:pt x="246" y="1259"/>
                    <a:pt x="246" y="1259"/>
                  </a:cubicBezTo>
                  <a:cubicBezTo>
                    <a:pt x="277" y="1259"/>
                    <a:pt x="277" y="1259"/>
                    <a:pt x="277" y="1259"/>
                  </a:cubicBezTo>
                  <a:cubicBezTo>
                    <a:pt x="496" y="1259"/>
                    <a:pt x="496" y="1259"/>
                    <a:pt x="496" y="1259"/>
                  </a:cubicBezTo>
                  <a:cubicBezTo>
                    <a:pt x="550" y="1259"/>
                    <a:pt x="550" y="1259"/>
                    <a:pt x="550" y="1259"/>
                  </a:cubicBezTo>
                  <a:cubicBezTo>
                    <a:pt x="539" y="1206"/>
                    <a:pt x="539" y="1206"/>
                    <a:pt x="539" y="1206"/>
                  </a:cubicBezTo>
                  <a:cubicBezTo>
                    <a:pt x="529" y="1154"/>
                    <a:pt x="529" y="1154"/>
                    <a:pt x="529" y="1154"/>
                  </a:cubicBezTo>
                  <a:cubicBezTo>
                    <a:pt x="517" y="1093"/>
                    <a:pt x="516" y="1079"/>
                    <a:pt x="516" y="1078"/>
                  </a:cubicBezTo>
                  <a:cubicBezTo>
                    <a:pt x="516" y="1008"/>
                    <a:pt x="539" y="946"/>
                    <a:pt x="585" y="889"/>
                  </a:cubicBezTo>
                  <a:cubicBezTo>
                    <a:pt x="731" y="733"/>
                    <a:pt x="731" y="733"/>
                    <a:pt x="731" y="733"/>
                  </a:cubicBezTo>
                  <a:cubicBezTo>
                    <a:pt x="775" y="686"/>
                    <a:pt x="808" y="635"/>
                    <a:pt x="829" y="579"/>
                  </a:cubicBezTo>
                  <a:cubicBezTo>
                    <a:pt x="850" y="524"/>
                    <a:pt x="861" y="466"/>
                    <a:pt x="861" y="406"/>
                  </a:cubicBezTo>
                  <a:cubicBezTo>
                    <a:pt x="861" y="283"/>
                    <a:pt x="817" y="183"/>
                    <a:pt x="729" y="108"/>
                  </a:cubicBezTo>
                  <a:cubicBezTo>
                    <a:pt x="645" y="36"/>
                    <a:pt x="540" y="0"/>
                    <a:pt x="417" y="0"/>
                  </a:cubicBezTo>
                  <a:close/>
                  <a:moveTo>
                    <a:pt x="400" y="1307"/>
                  </a:moveTo>
                  <a:cubicBezTo>
                    <a:pt x="334" y="1307"/>
                    <a:pt x="276" y="1331"/>
                    <a:pt x="229" y="1378"/>
                  </a:cubicBezTo>
                  <a:cubicBezTo>
                    <a:pt x="183" y="1425"/>
                    <a:pt x="159" y="1482"/>
                    <a:pt x="159" y="1548"/>
                  </a:cubicBezTo>
                  <a:cubicBezTo>
                    <a:pt x="159" y="1614"/>
                    <a:pt x="182" y="1672"/>
                    <a:pt x="229" y="1719"/>
                  </a:cubicBezTo>
                  <a:cubicBezTo>
                    <a:pt x="276" y="1766"/>
                    <a:pt x="333" y="1790"/>
                    <a:pt x="400" y="1790"/>
                  </a:cubicBezTo>
                  <a:cubicBezTo>
                    <a:pt x="466" y="1790"/>
                    <a:pt x="524" y="1766"/>
                    <a:pt x="571" y="1719"/>
                  </a:cubicBezTo>
                  <a:cubicBezTo>
                    <a:pt x="617" y="1672"/>
                    <a:pt x="641" y="1614"/>
                    <a:pt x="641" y="1548"/>
                  </a:cubicBezTo>
                  <a:cubicBezTo>
                    <a:pt x="641" y="1482"/>
                    <a:pt x="617" y="1425"/>
                    <a:pt x="570" y="1378"/>
                  </a:cubicBezTo>
                  <a:cubicBezTo>
                    <a:pt x="523" y="1331"/>
                    <a:pt x="466" y="1307"/>
                    <a:pt x="400" y="130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6">
              <a:extLst>
                <a:ext uri="{FF2B5EF4-FFF2-40B4-BE49-F238E27FC236}">
                  <a16:creationId xmlns:a16="http://schemas.microsoft.com/office/drawing/2014/main" id="{4489D7ED-3D24-4D4B-9D65-510EDD2A25D6}"/>
                </a:ext>
              </a:extLst>
            </p:cNvPr>
            <p:cNvSpPr>
              <a:spLocks noEditPoints="1"/>
            </p:cNvSpPr>
            <p:nvPr/>
          </p:nvSpPr>
          <p:spPr bwMode="auto">
            <a:xfrm>
              <a:off x="3229" y="645"/>
              <a:ext cx="1242" cy="3026"/>
            </a:xfrm>
            <a:custGeom>
              <a:avLst/>
              <a:gdLst>
                <a:gd name="T0" fmla="*/ 333 w 663"/>
                <a:gd name="T1" fmla="*/ 1083 h 1614"/>
                <a:gd name="T2" fmla="*/ 198 w 663"/>
                <a:gd name="T3" fmla="*/ 1083 h 1614"/>
                <a:gd name="T4" fmla="*/ 163 w 663"/>
                <a:gd name="T5" fmla="*/ 943 h 1614"/>
                <a:gd name="T6" fmla="*/ 190 w 663"/>
                <a:gd name="T7" fmla="*/ 793 h 1614"/>
                <a:gd name="T8" fmla="*/ 313 w 663"/>
                <a:gd name="T9" fmla="*/ 610 h 1614"/>
                <a:gd name="T10" fmla="*/ 441 w 663"/>
                <a:gd name="T11" fmla="*/ 447 h 1614"/>
                <a:gd name="T12" fmla="*/ 473 w 663"/>
                <a:gd name="T13" fmla="*/ 335 h 1614"/>
                <a:gd name="T14" fmla="*/ 256 w 663"/>
                <a:gd name="T15" fmla="*/ 156 h 1614"/>
                <a:gd name="T16" fmla="*/ 75 w 663"/>
                <a:gd name="T17" fmla="*/ 230 h 1614"/>
                <a:gd name="T18" fmla="*/ 0 w 663"/>
                <a:gd name="T19" fmla="*/ 84 h 1614"/>
                <a:gd name="T20" fmla="*/ 307 w 663"/>
                <a:gd name="T21" fmla="*/ 0 h 1614"/>
                <a:gd name="T22" fmla="*/ 562 w 663"/>
                <a:gd name="T23" fmla="*/ 86 h 1614"/>
                <a:gd name="T24" fmla="*/ 663 w 663"/>
                <a:gd name="T25" fmla="*/ 318 h 1614"/>
                <a:gd name="T26" fmla="*/ 637 w 663"/>
                <a:gd name="T27" fmla="*/ 459 h 1614"/>
                <a:gd name="T28" fmla="*/ 557 w 663"/>
                <a:gd name="T29" fmla="*/ 584 h 1614"/>
                <a:gd name="T30" fmla="*/ 408 w 663"/>
                <a:gd name="T31" fmla="*/ 743 h 1614"/>
                <a:gd name="T32" fmla="*/ 318 w 663"/>
                <a:gd name="T33" fmla="*/ 990 h 1614"/>
                <a:gd name="T34" fmla="*/ 333 w 663"/>
                <a:gd name="T35" fmla="*/ 1083 h 1614"/>
                <a:gd name="T36" fmla="*/ 290 w 663"/>
                <a:gd name="T37" fmla="*/ 1307 h 1614"/>
                <a:gd name="T38" fmla="*/ 398 w 663"/>
                <a:gd name="T39" fmla="*/ 1352 h 1614"/>
                <a:gd name="T40" fmla="*/ 443 w 663"/>
                <a:gd name="T41" fmla="*/ 1460 h 1614"/>
                <a:gd name="T42" fmla="*/ 398 w 663"/>
                <a:gd name="T43" fmla="*/ 1569 h 1614"/>
                <a:gd name="T44" fmla="*/ 290 w 663"/>
                <a:gd name="T45" fmla="*/ 1614 h 1614"/>
                <a:gd name="T46" fmla="*/ 182 w 663"/>
                <a:gd name="T47" fmla="*/ 1569 h 1614"/>
                <a:gd name="T48" fmla="*/ 137 w 663"/>
                <a:gd name="T49" fmla="*/ 1460 h 1614"/>
                <a:gd name="T50" fmla="*/ 182 w 663"/>
                <a:gd name="T51" fmla="*/ 1352 h 1614"/>
                <a:gd name="T52" fmla="*/ 290 w 663"/>
                <a:gd name="T53" fmla="*/ 1307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3" h="1614">
                  <a:moveTo>
                    <a:pt x="333" y="1083"/>
                  </a:moveTo>
                  <a:cubicBezTo>
                    <a:pt x="198" y="1083"/>
                    <a:pt x="198" y="1083"/>
                    <a:pt x="198" y="1083"/>
                  </a:cubicBezTo>
                  <a:cubicBezTo>
                    <a:pt x="175" y="1018"/>
                    <a:pt x="163" y="972"/>
                    <a:pt x="163" y="943"/>
                  </a:cubicBezTo>
                  <a:cubicBezTo>
                    <a:pt x="163" y="894"/>
                    <a:pt x="172" y="844"/>
                    <a:pt x="190" y="793"/>
                  </a:cubicBezTo>
                  <a:cubicBezTo>
                    <a:pt x="208" y="742"/>
                    <a:pt x="249" y="681"/>
                    <a:pt x="313" y="610"/>
                  </a:cubicBezTo>
                  <a:cubicBezTo>
                    <a:pt x="376" y="539"/>
                    <a:pt x="419" y="485"/>
                    <a:pt x="441" y="447"/>
                  </a:cubicBezTo>
                  <a:cubicBezTo>
                    <a:pt x="463" y="408"/>
                    <a:pt x="473" y="371"/>
                    <a:pt x="473" y="335"/>
                  </a:cubicBezTo>
                  <a:cubicBezTo>
                    <a:pt x="473" y="216"/>
                    <a:pt x="401" y="156"/>
                    <a:pt x="256" y="156"/>
                  </a:cubicBezTo>
                  <a:cubicBezTo>
                    <a:pt x="187" y="156"/>
                    <a:pt x="126" y="181"/>
                    <a:pt x="75" y="230"/>
                  </a:cubicBezTo>
                  <a:cubicBezTo>
                    <a:pt x="0" y="84"/>
                    <a:pt x="0" y="84"/>
                    <a:pt x="0" y="84"/>
                  </a:cubicBezTo>
                  <a:cubicBezTo>
                    <a:pt x="69" y="28"/>
                    <a:pt x="171" y="0"/>
                    <a:pt x="307" y="0"/>
                  </a:cubicBezTo>
                  <a:cubicBezTo>
                    <a:pt x="409" y="0"/>
                    <a:pt x="494" y="29"/>
                    <a:pt x="562" y="86"/>
                  </a:cubicBezTo>
                  <a:cubicBezTo>
                    <a:pt x="629" y="144"/>
                    <a:pt x="663" y="221"/>
                    <a:pt x="663" y="318"/>
                  </a:cubicBezTo>
                  <a:cubicBezTo>
                    <a:pt x="663" y="367"/>
                    <a:pt x="655" y="414"/>
                    <a:pt x="637" y="459"/>
                  </a:cubicBezTo>
                  <a:cubicBezTo>
                    <a:pt x="620" y="505"/>
                    <a:pt x="593" y="546"/>
                    <a:pt x="557" y="584"/>
                  </a:cubicBezTo>
                  <a:cubicBezTo>
                    <a:pt x="408" y="743"/>
                    <a:pt x="408" y="743"/>
                    <a:pt x="408" y="743"/>
                  </a:cubicBezTo>
                  <a:cubicBezTo>
                    <a:pt x="348" y="817"/>
                    <a:pt x="318" y="899"/>
                    <a:pt x="318" y="990"/>
                  </a:cubicBezTo>
                  <a:cubicBezTo>
                    <a:pt x="318" y="1005"/>
                    <a:pt x="323" y="1035"/>
                    <a:pt x="333" y="1083"/>
                  </a:cubicBezTo>
                  <a:close/>
                  <a:moveTo>
                    <a:pt x="290" y="1307"/>
                  </a:moveTo>
                  <a:cubicBezTo>
                    <a:pt x="332" y="1307"/>
                    <a:pt x="368" y="1322"/>
                    <a:pt x="398" y="1352"/>
                  </a:cubicBezTo>
                  <a:cubicBezTo>
                    <a:pt x="428" y="1382"/>
                    <a:pt x="443" y="1418"/>
                    <a:pt x="443" y="1460"/>
                  </a:cubicBezTo>
                  <a:cubicBezTo>
                    <a:pt x="443" y="1502"/>
                    <a:pt x="428" y="1539"/>
                    <a:pt x="398" y="1569"/>
                  </a:cubicBezTo>
                  <a:cubicBezTo>
                    <a:pt x="368" y="1599"/>
                    <a:pt x="332" y="1614"/>
                    <a:pt x="290" y="1614"/>
                  </a:cubicBezTo>
                  <a:cubicBezTo>
                    <a:pt x="248" y="1614"/>
                    <a:pt x="212" y="1599"/>
                    <a:pt x="182" y="1569"/>
                  </a:cubicBezTo>
                  <a:cubicBezTo>
                    <a:pt x="152" y="1539"/>
                    <a:pt x="137" y="1502"/>
                    <a:pt x="137" y="1460"/>
                  </a:cubicBezTo>
                  <a:cubicBezTo>
                    <a:pt x="137" y="1418"/>
                    <a:pt x="152" y="1382"/>
                    <a:pt x="182" y="1352"/>
                  </a:cubicBezTo>
                  <a:cubicBezTo>
                    <a:pt x="212" y="1322"/>
                    <a:pt x="248" y="1307"/>
                    <a:pt x="290" y="1307"/>
                  </a:cubicBez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28" name="Table 3">
            <a:extLst>
              <a:ext uri="{FF2B5EF4-FFF2-40B4-BE49-F238E27FC236}">
                <a16:creationId xmlns:a16="http://schemas.microsoft.com/office/drawing/2014/main" id="{10772525-17A3-4D8E-8525-B0ED428DFB65}"/>
              </a:ext>
            </a:extLst>
          </p:cNvPr>
          <p:cNvGraphicFramePr>
            <a:graphicFrameLocks noGrp="1"/>
          </p:cNvGraphicFramePr>
          <p:nvPr/>
        </p:nvGraphicFramePr>
        <p:xfrm>
          <a:off x="243840" y="1442688"/>
          <a:ext cx="11734800" cy="5669280"/>
        </p:xfrm>
        <a:graphic>
          <a:graphicData uri="http://schemas.openxmlformats.org/drawingml/2006/table">
            <a:tbl>
              <a:tblPr firstRow="1" bandRow="1">
                <a:tableStyleId>{5C22544A-7EE6-4342-B048-85BDC9FD1C3A}</a:tableStyleId>
              </a:tblPr>
              <a:tblGrid>
                <a:gridCol w="2318468">
                  <a:extLst>
                    <a:ext uri="{9D8B030D-6E8A-4147-A177-3AD203B41FA5}">
                      <a16:colId xmlns:a16="http://schemas.microsoft.com/office/drawing/2014/main" val="2528291713"/>
                    </a:ext>
                  </a:extLst>
                </a:gridCol>
                <a:gridCol w="2318468">
                  <a:extLst>
                    <a:ext uri="{9D8B030D-6E8A-4147-A177-3AD203B41FA5}">
                      <a16:colId xmlns:a16="http://schemas.microsoft.com/office/drawing/2014/main" val="510527930"/>
                    </a:ext>
                  </a:extLst>
                </a:gridCol>
                <a:gridCol w="2318468">
                  <a:extLst>
                    <a:ext uri="{9D8B030D-6E8A-4147-A177-3AD203B41FA5}">
                      <a16:colId xmlns:a16="http://schemas.microsoft.com/office/drawing/2014/main" val="2088760570"/>
                    </a:ext>
                  </a:extLst>
                </a:gridCol>
                <a:gridCol w="2663189">
                  <a:extLst>
                    <a:ext uri="{9D8B030D-6E8A-4147-A177-3AD203B41FA5}">
                      <a16:colId xmlns:a16="http://schemas.microsoft.com/office/drawing/2014/main" val="1117984763"/>
                    </a:ext>
                  </a:extLst>
                </a:gridCol>
                <a:gridCol w="2116207">
                  <a:extLst>
                    <a:ext uri="{9D8B030D-6E8A-4147-A177-3AD203B41FA5}">
                      <a16:colId xmlns:a16="http://schemas.microsoft.com/office/drawing/2014/main" val="1326567621"/>
                    </a:ext>
                  </a:extLst>
                </a:gridCol>
              </a:tblGrid>
              <a:tr h="349375">
                <a:tc>
                  <a:txBody>
                    <a:bodyPr/>
                    <a:lstStyle/>
                    <a:p>
                      <a:pPr algn="ctr"/>
                      <a:r>
                        <a:rPr lang="en-US" sz="1800" b="1" dirty="0">
                          <a:solidFill>
                            <a:srgbClr val="00689B"/>
                          </a:solidFill>
                        </a:rPr>
                        <a:t>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dirty="0">
                          <a:solidFill>
                            <a:srgbClr val="00689B"/>
                          </a:solidFill>
                        </a:rPr>
                        <a:t>Priorités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dirty="0">
                          <a:solidFill>
                            <a:srgbClr val="00689B"/>
                          </a:solidFill>
                        </a:rPr>
                        <a:t>Vaccins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1" dirty="0">
                          <a:solidFill>
                            <a:srgbClr val="00689B"/>
                          </a:solidFill>
                        </a:rPr>
                        <a:t>Distrib./Admin.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800" b="1" noProof="0" dirty="0">
                          <a:solidFill>
                            <a:srgbClr val="00689B"/>
                          </a:solidFill>
                        </a:rPr>
                        <a:t>Résultat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1470160"/>
                  </a:ext>
                </a:extLst>
              </a:tr>
              <a:tr h="902552">
                <a:tc>
                  <a:txBody>
                    <a:bodyPr/>
                    <a:lstStyle/>
                    <a:p>
                      <a:pPr algn="ctr"/>
                      <a:endParaRPr lang="en-US" sz="1400" dirty="0"/>
                    </a:p>
                    <a:p>
                      <a:pPr algn="ctr"/>
                      <a:endParaRPr lang="en-US" sz="1400" dirty="0"/>
                    </a:p>
                    <a:p>
                      <a:pPr algn="ctr"/>
                      <a:endParaRPr lang="en-US" sz="1400" dirty="0"/>
                    </a:p>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259545"/>
                  </a:ext>
                </a:extLst>
              </a:tr>
              <a:tr h="4163385">
                <a:tc>
                  <a:txBody>
                    <a:bodyPr/>
                    <a:lstStyle/>
                    <a:p>
                      <a:pPr marL="324000" marR="0" lvl="1" indent="-216000" algn="l" defTabSz="914400" rtl="0" eaLnBrk="1" fontAlgn="auto" latinLnBrk="0" hangingPunct="1">
                        <a:lnSpc>
                          <a:spcPct val="100000"/>
                        </a:lnSpc>
                        <a:spcBef>
                          <a:spcPts val="0"/>
                        </a:spcBef>
                        <a:spcAft>
                          <a:spcPts val="0"/>
                        </a:spcAft>
                        <a:buClr>
                          <a:srgbClr val="00689B"/>
                        </a:buClr>
                        <a:buSzPct val="100000"/>
                        <a:buFont typeface="Trebuchet MS" panose="020B0603020202020204" pitchFamily="34" charset="0"/>
                        <a:buChar char="•"/>
                        <a:tabLst/>
                        <a:defRPr/>
                      </a:pPr>
                      <a:endParaRPr lang="fr-FR" sz="1400" b="0" i="0" u="none" kern="1200" spc="0" dirty="0">
                        <a:solidFill>
                          <a:srgbClr val="000000"/>
                        </a:solidFill>
                        <a:latin typeface="Calibri" panose="020F0502020204030204" pitchFamily="34" charset="0"/>
                      </a:endParaRPr>
                    </a:p>
                    <a:p>
                      <a:pPr marL="324000" marR="0" lvl="1" indent="-216000" algn="l" defTabSz="914400" rtl="0" eaLnBrk="1" fontAlgn="auto" latinLnBrk="0" hangingPunct="1">
                        <a:lnSpc>
                          <a:spcPct val="100000"/>
                        </a:lnSpc>
                        <a:spcBef>
                          <a:spcPts val="0"/>
                        </a:spcBef>
                        <a:spcAft>
                          <a:spcPts val="0"/>
                        </a:spcAft>
                        <a:buClr>
                          <a:srgbClr val="00689B"/>
                        </a:buClr>
                        <a:buSzPct val="100000"/>
                        <a:buFont typeface="Trebuchet MS" panose="020B0603020202020204" pitchFamily="34" charset="0"/>
                        <a:buChar char="•"/>
                        <a:tabLst/>
                        <a:defRPr/>
                      </a:pPr>
                      <a:endParaRPr lang="fr-FR" sz="1400" b="0" i="0" u="none" kern="1200" spc="0" dirty="0">
                        <a:solidFill>
                          <a:srgbClr val="000000"/>
                        </a:solidFill>
                        <a:latin typeface="Calibri" panose="020F0502020204030204" pitchFamily="34" charset="0"/>
                      </a:endParaRPr>
                    </a:p>
                    <a:p>
                      <a:pPr marL="324000" marR="0" lvl="1" indent="-216000" algn="l" defTabSz="914400" rtl="0" eaLnBrk="1" fontAlgn="auto" latinLnBrk="0" hangingPunct="1">
                        <a:lnSpc>
                          <a:spcPct val="100000"/>
                        </a:lnSpc>
                        <a:spcBef>
                          <a:spcPts val="0"/>
                        </a:spcBef>
                        <a:spcAft>
                          <a:spcPts val="0"/>
                        </a:spcAft>
                        <a:buClr>
                          <a:srgbClr val="00689B"/>
                        </a:buClr>
                        <a:buSzPct val="100000"/>
                        <a:buFont typeface="Trebuchet MS" panose="020B0603020202020204" pitchFamily="34" charset="0"/>
                        <a:buChar char="•"/>
                        <a:tabLst/>
                        <a:defRPr/>
                      </a:pPr>
                      <a:r>
                        <a:rPr lang="fr-FR" sz="1400" b="0" i="0" u="none" kern="1200" spc="0" dirty="0">
                          <a:solidFill>
                            <a:srgbClr val="000000"/>
                          </a:solidFill>
                          <a:latin typeface="Calibri" panose="020F0502020204030204" pitchFamily="34" charset="0"/>
                        </a:rPr>
                        <a:t>Données démographiques </a:t>
                      </a:r>
                      <a:r>
                        <a:rPr lang="fr-FR" sz="1400" b="1" i="0" u="none" kern="1200" spc="0" dirty="0">
                          <a:solidFill>
                            <a:srgbClr val="000000"/>
                          </a:solidFill>
                          <a:latin typeface="Calibri" panose="020F0502020204030204" pitchFamily="34" charset="0"/>
                        </a:rPr>
                        <a:t>facultatives</a:t>
                      </a:r>
                      <a:r>
                        <a:rPr lang="fr-FR" sz="1400" b="0" i="0" u="none" kern="1200" spc="0" dirty="0">
                          <a:solidFill>
                            <a:srgbClr val="000000"/>
                          </a:solidFill>
                          <a:latin typeface="Calibri" panose="020F0502020204030204" pitchFamily="34" charset="0"/>
                        </a:rPr>
                        <a:t> – seulement si l’on ne souhaite pas utiliser les Projections de population mondiale de l’ONU</a:t>
                      </a:r>
                    </a:p>
                    <a:p>
                      <a:pPr algn="ctr"/>
                      <a:endParaRPr lang="fr-FR"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fr-FR" sz="14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400" b="0" i="0" u="none" kern="1200" spc="0" dirty="0">
                          <a:solidFill>
                            <a:srgbClr val="000000"/>
                          </a:solidFill>
                          <a:latin typeface="Calibri" panose="020F0502020204030204" pitchFamily="34" charset="0"/>
                        </a:rPr>
                        <a:t>Les populations cibles du PNDV/SAGE, incluent une limite d’âge supérieure pour les personnes âgées et les personnes atteintes de comorbidités</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400" b="0" i="0" u="none" kern="1200" spc="0" dirty="0">
                          <a:solidFill>
                            <a:srgbClr val="000000"/>
                          </a:solidFill>
                          <a:latin typeface="Calibri" panose="020F0502020204030204" pitchFamily="34" charset="0"/>
                        </a:rPr>
                        <a:t>Répartition géographique de la population cible (accès aux établissements de santé)</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400" b="0" i="0" u="none" kern="1200" spc="0" dirty="0">
                          <a:solidFill>
                            <a:srgbClr val="000000"/>
                          </a:solidFill>
                          <a:latin typeface="Calibri" panose="020F0502020204030204" pitchFamily="34" charset="0"/>
                        </a:rPr>
                        <a:t>Plans pour l’établissement des priorités</a:t>
                      </a:r>
                    </a:p>
                    <a:p>
                      <a:pPr algn="ctr"/>
                      <a:endParaRPr lang="fr-FR"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fr-FR" sz="14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400" b="0" i="0" u="none" kern="1200" spc="0" dirty="0">
                          <a:solidFill>
                            <a:srgbClr val="000000"/>
                          </a:solidFill>
                          <a:latin typeface="Calibri" panose="020F0502020204030204" pitchFamily="34" charset="0"/>
                        </a:rPr>
                        <a:t>L'approvisionnement en vaccins - Covax et non Covax</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fr-FR" sz="14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400" b="0" i="0" u="none" kern="1200" spc="0" dirty="0">
                          <a:solidFill>
                            <a:srgbClr val="000000"/>
                          </a:solidFill>
                          <a:latin typeface="Calibri" panose="020F0502020204030204" pitchFamily="34" charset="0"/>
                        </a:rPr>
                        <a:t>Prix des vaccins et calendrier approximatif de livraison</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fr-FR" sz="14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400" b="0" i="0" u="none" kern="1200" spc="0" dirty="0">
                          <a:solidFill>
                            <a:srgbClr val="000000"/>
                          </a:solidFill>
                          <a:latin typeface="Calibri" panose="020F0502020204030204" pitchFamily="34" charset="0"/>
                        </a:rPr>
                        <a:t>Hypothèses sur le gaspillage de vaccins et leur utilisation prévue</a:t>
                      </a:r>
                    </a:p>
                    <a:p>
                      <a:pPr algn="ctr"/>
                      <a:endParaRPr lang="fr-FR"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en-US" sz="1400" b="1" dirty="0"/>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Points de distribution des entrepôts frigorifiques : </a:t>
                      </a:r>
                      <a:r>
                        <a:rPr lang="fr-FR" sz="1400" b="0" i="0" u="none" kern="1200" spc="0" dirty="0">
                          <a:solidFill>
                            <a:srgbClr val="000000"/>
                          </a:solidFill>
                          <a:latin typeface="Calibri" panose="020F0502020204030204" pitchFamily="34" charset="0"/>
                        </a:rPr>
                        <a:t>Magasins</a:t>
                      </a:r>
                      <a:r>
                        <a:rPr lang="en-US" sz="1400" dirty="0"/>
                        <a:t> régionaux et magasins de district</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Points de service : </a:t>
                      </a:r>
                      <a:r>
                        <a:rPr lang="fr-FR" sz="1400" b="0" i="0" u="none" kern="1200" spc="0" dirty="0">
                          <a:solidFill>
                            <a:srgbClr val="000000"/>
                          </a:solidFill>
                          <a:latin typeface="Calibri" panose="020F0502020204030204" pitchFamily="34" charset="0"/>
                        </a:rPr>
                        <a:t>Sites</a:t>
                      </a:r>
                      <a:r>
                        <a:rPr lang="en-US" sz="1400" b="0" dirty="0"/>
                        <a:t> </a:t>
                      </a:r>
                      <a:r>
                        <a:rPr lang="en-US" sz="1400" dirty="0"/>
                        <a:t>fixes avec stockage frigorifique, sites </a:t>
                      </a:r>
                      <a:r>
                        <a:rPr lang="fr-FR" sz="1400" b="0" i="0" u="none" kern="1200" spc="0" dirty="0">
                          <a:solidFill>
                            <a:srgbClr val="000000"/>
                          </a:solidFill>
                          <a:latin typeface="Calibri" panose="020F0502020204030204" pitchFamily="34" charset="0"/>
                        </a:rPr>
                        <a:t>fixes</a:t>
                      </a:r>
                      <a:r>
                        <a:rPr lang="en-US" sz="1400" dirty="0"/>
                        <a:t>, sites de proximité</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sz="1400" dirty="0"/>
                        <a:t>Approvisionnement en </a:t>
                      </a:r>
                      <a:r>
                        <a:rPr lang="fr-FR" sz="1400" b="1" i="0" u="none" kern="1200" spc="0" dirty="0">
                          <a:solidFill>
                            <a:srgbClr val="000000"/>
                          </a:solidFill>
                          <a:latin typeface="Calibri" panose="020F0502020204030204" pitchFamily="34" charset="0"/>
                        </a:rPr>
                        <a:t>RHS (ressources humaines pour la santé)</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Prix unitaires </a:t>
                      </a:r>
                      <a:r>
                        <a:rPr lang="en-US" sz="1400" dirty="0"/>
                        <a:t>pour </a:t>
                      </a:r>
                      <a:r>
                        <a:rPr lang="fr-FR" sz="1400" b="0" i="0" u="none" kern="1200" spc="0" dirty="0">
                          <a:solidFill>
                            <a:srgbClr val="000000"/>
                          </a:solidFill>
                          <a:latin typeface="Calibri" panose="020F0502020204030204" pitchFamily="34" charset="0"/>
                        </a:rPr>
                        <a:t> la rémunération des RHS</a:t>
                      </a:r>
                      <a:r>
                        <a:rPr lang="en-US" sz="1400" dirty="0"/>
                        <a:t>, le transport/logistique, la gestion des données, la génération de la demande. Facultatif : Prix unitaires des produits</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Prix unitaires</a:t>
                      </a:r>
                      <a:r>
                        <a:rPr lang="en-US" sz="1400" dirty="0"/>
                        <a:t> des </a:t>
                      </a:r>
                      <a:r>
                        <a:rPr lang="fr-FR" sz="1400" b="0" i="0" u="none" kern="1200" spc="0" dirty="0">
                          <a:solidFill>
                            <a:srgbClr val="000000"/>
                          </a:solidFill>
                          <a:latin typeface="Calibri" panose="020F0502020204030204" pitchFamily="34" charset="0"/>
                        </a:rPr>
                        <a:t>activités essentielles</a:t>
                      </a:r>
                    </a:p>
                    <a:p>
                      <a:pPr algn="ctr"/>
                      <a:endParaRPr lang="fr-FR"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en-US" sz="1400" dirty="0"/>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en-US" sz="1400" dirty="0"/>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dirty="0"/>
                        <a:t>Pays partenaires </a:t>
                      </a:r>
                      <a:r>
                        <a:rPr lang="fr-FR" sz="1400" b="0" i="0" u="none" kern="1200" spc="0" dirty="0">
                          <a:solidFill>
                            <a:srgbClr val="000000"/>
                          </a:solidFill>
                          <a:latin typeface="Calibri" panose="020F0502020204030204" pitchFamily="34" charset="0"/>
                        </a:rPr>
                        <a:t>pertinents</a:t>
                      </a:r>
                    </a:p>
                    <a:p>
                      <a:pPr lvl="0"/>
                      <a:endParaRPr lang="fr-FR" sz="1400" dirty="0"/>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fr-FR" sz="1400" b="0" i="0" u="none" kern="1200" spc="0" dirty="0">
                          <a:solidFill>
                            <a:srgbClr val="000000"/>
                          </a:solidFill>
                          <a:latin typeface="Calibri" panose="020F0502020204030204" pitchFamily="34" charset="0"/>
                        </a:rPr>
                        <a:t>Secteurs d’intérêt potentiels </a:t>
                      </a:r>
                      <a:r>
                        <a:rPr lang="en-US" sz="1400" dirty="0"/>
                        <a:t>de financement</a:t>
                      </a:r>
                    </a:p>
                    <a:p>
                      <a:pPr algn="ctr"/>
                      <a:endParaRPr lang="fr-FR"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244899"/>
                  </a:ext>
                </a:extLst>
              </a:tr>
            </a:tbl>
          </a:graphicData>
        </a:graphic>
      </p:graphicFrame>
      <p:grpSp>
        <p:nvGrpSpPr>
          <p:cNvPr id="29" name="Group 28">
            <a:extLst>
              <a:ext uri="{FF2B5EF4-FFF2-40B4-BE49-F238E27FC236}">
                <a16:creationId xmlns:a16="http://schemas.microsoft.com/office/drawing/2014/main" id="{4E751B03-A168-4599-B295-24384924A1E5}"/>
              </a:ext>
            </a:extLst>
          </p:cNvPr>
          <p:cNvGrpSpPr>
            <a:grpSpLocks noChangeAspect="1"/>
          </p:cNvGrpSpPr>
          <p:nvPr/>
        </p:nvGrpSpPr>
        <p:grpSpPr>
          <a:xfrm>
            <a:off x="7888370" y="2068317"/>
            <a:ext cx="1096759" cy="1095701"/>
            <a:chOff x="6464300" y="2606675"/>
            <a:chExt cx="1646238" cy="1644650"/>
          </a:xfrm>
        </p:grpSpPr>
        <p:sp>
          <p:nvSpPr>
            <p:cNvPr id="30" name="AutoShape 3">
              <a:extLst>
                <a:ext uri="{FF2B5EF4-FFF2-40B4-BE49-F238E27FC236}">
                  <a16:creationId xmlns:a16="http://schemas.microsoft.com/office/drawing/2014/main" id="{ACBF8ACC-613A-4EE7-9916-46D8808A6E49}"/>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1" name="Group 30">
              <a:extLst>
                <a:ext uri="{FF2B5EF4-FFF2-40B4-BE49-F238E27FC236}">
                  <a16:creationId xmlns:a16="http://schemas.microsoft.com/office/drawing/2014/main" id="{5BFE7C49-230E-4E05-9AD6-036251CF8409}"/>
                </a:ext>
              </a:extLst>
            </p:cNvPr>
            <p:cNvGrpSpPr/>
            <p:nvPr/>
          </p:nvGrpSpPr>
          <p:grpSpPr>
            <a:xfrm>
              <a:off x="6729413" y="2882900"/>
              <a:ext cx="1123838" cy="1123951"/>
              <a:chOff x="6729413" y="2882900"/>
              <a:chExt cx="1123838" cy="1123951"/>
            </a:xfrm>
          </p:grpSpPr>
          <p:sp>
            <p:nvSpPr>
              <p:cNvPr id="32" name="Freeform 10">
                <a:extLst>
                  <a:ext uri="{FF2B5EF4-FFF2-40B4-BE49-F238E27FC236}">
                    <a16:creationId xmlns:a16="http://schemas.microsoft.com/office/drawing/2014/main" id="{CF49F05F-777A-45D6-8AA1-FE069364BE55}"/>
                  </a:ext>
                </a:extLst>
              </p:cNvPr>
              <p:cNvSpPr>
                <a:spLocks/>
              </p:cNvSpPr>
              <p:nvPr/>
            </p:nvSpPr>
            <p:spPr bwMode="auto">
              <a:xfrm>
                <a:off x="7097713" y="2882900"/>
                <a:ext cx="639763" cy="595313"/>
              </a:xfrm>
              <a:custGeom>
                <a:avLst/>
                <a:gdLst>
                  <a:gd name="T0" fmla="*/ 869 w 894"/>
                  <a:gd name="T1" fmla="*/ 310 h 833"/>
                  <a:gd name="T2" fmla="*/ 583 w 894"/>
                  <a:gd name="T3" fmla="*/ 310 h 833"/>
                  <a:gd name="T4" fmla="*/ 583 w 894"/>
                  <a:gd name="T5" fmla="*/ 26 h 833"/>
                  <a:gd name="T6" fmla="*/ 557 w 894"/>
                  <a:gd name="T7" fmla="*/ 0 h 833"/>
                  <a:gd name="T8" fmla="*/ 337 w 894"/>
                  <a:gd name="T9" fmla="*/ 0 h 833"/>
                  <a:gd name="T10" fmla="*/ 311 w 894"/>
                  <a:gd name="T11" fmla="*/ 26 h 833"/>
                  <a:gd name="T12" fmla="*/ 311 w 894"/>
                  <a:gd name="T13" fmla="*/ 310 h 833"/>
                  <a:gd name="T14" fmla="*/ 25 w 894"/>
                  <a:gd name="T15" fmla="*/ 310 h 833"/>
                  <a:gd name="T16" fmla="*/ 0 w 894"/>
                  <a:gd name="T17" fmla="*/ 336 h 833"/>
                  <a:gd name="T18" fmla="*/ 0 w 894"/>
                  <a:gd name="T19" fmla="*/ 555 h 833"/>
                  <a:gd name="T20" fmla="*/ 25 w 894"/>
                  <a:gd name="T21" fmla="*/ 579 h 833"/>
                  <a:gd name="T22" fmla="*/ 311 w 894"/>
                  <a:gd name="T23" fmla="*/ 579 h 833"/>
                  <a:gd name="T24" fmla="*/ 311 w 894"/>
                  <a:gd name="T25" fmla="*/ 701 h 833"/>
                  <a:gd name="T26" fmla="*/ 311 w 894"/>
                  <a:gd name="T27" fmla="*/ 774 h 833"/>
                  <a:gd name="T28" fmla="*/ 311 w 894"/>
                  <a:gd name="T29" fmla="*/ 785 h 833"/>
                  <a:gd name="T30" fmla="*/ 488 w 894"/>
                  <a:gd name="T31" fmla="*/ 794 h 833"/>
                  <a:gd name="T32" fmla="*/ 583 w 894"/>
                  <a:gd name="T33" fmla="*/ 833 h 833"/>
                  <a:gd name="T34" fmla="*/ 583 w 894"/>
                  <a:gd name="T35" fmla="*/ 787 h 833"/>
                  <a:gd name="T36" fmla="*/ 583 w 894"/>
                  <a:gd name="T37" fmla="*/ 787 h 833"/>
                  <a:gd name="T38" fmla="*/ 583 w 894"/>
                  <a:gd name="T39" fmla="*/ 579 h 833"/>
                  <a:gd name="T40" fmla="*/ 869 w 894"/>
                  <a:gd name="T41" fmla="*/ 579 h 833"/>
                  <a:gd name="T42" fmla="*/ 894 w 894"/>
                  <a:gd name="T43" fmla="*/ 555 h 833"/>
                  <a:gd name="T44" fmla="*/ 894 w 894"/>
                  <a:gd name="T45" fmla="*/ 336 h 833"/>
                  <a:gd name="T46" fmla="*/ 869 w 894"/>
                  <a:gd name="T47" fmla="*/ 31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833">
                    <a:moveTo>
                      <a:pt x="869" y="310"/>
                    </a:moveTo>
                    <a:cubicBezTo>
                      <a:pt x="869" y="310"/>
                      <a:pt x="869" y="310"/>
                      <a:pt x="583" y="310"/>
                    </a:cubicBezTo>
                    <a:cubicBezTo>
                      <a:pt x="583" y="310"/>
                      <a:pt x="583" y="310"/>
                      <a:pt x="583" y="26"/>
                    </a:cubicBezTo>
                    <a:cubicBezTo>
                      <a:pt x="583" y="12"/>
                      <a:pt x="571" y="0"/>
                      <a:pt x="557" y="0"/>
                    </a:cubicBezTo>
                    <a:cubicBezTo>
                      <a:pt x="557" y="0"/>
                      <a:pt x="557" y="0"/>
                      <a:pt x="337" y="0"/>
                    </a:cubicBezTo>
                    <a:cubicBezTo>
                      <a:pt x="323" y="0"/>
                      <a:pt x="311" y="12"/>
                      <a:pt x="311" y="26"/>
                    </a:cubicBezTo>
                    <a:cubicBezTo>
                      <a:pt x="311" y="26"/>
                      <a:pt x="311" y="26"/>
                      <a:pt x="311" y="310"/>
                    </a:cubicBezTo>
                    <a:cubicBezTo>
                      <a:pt x="311" y="310"/>
                      <a:pt x="311" y="310"/>
                      <a:pt x="25" y="310"/>
                    </a:cubicBezTo>
                    <a:cubicBezTo>
                      <a:pt x="11" y="310"/>
                      <a:pt x="0" y="322"/>
                      <a:pt x="0" y="336"/>
                    </a:cubicBezTo>
                    <a:cubicBezTo>
                      <a:pt x="0" y="336"/>
                      <a:pt x="0" y="336"/>
                      <a:pt x="0" y="555"/>
                    </a:cubicBezTo>
                    <a:cubicBezTo>
                      <a:pt x="0" y="569"/>
                      <a:pt x="11" y="579"/>
                      <a:pt x="25" y="579"/>
                    </a:cubicBezTo>
                    <a:cubicBezTo>
                      <a:pt x="25" y="579"/>
                      <a:pt x="25" y="579"/>
                      <a:pt x="311" y="579"/>
                    </a:cubicBezTo>
                    <a:cubicBezTo>
                      <a:pt x="311" y="579"/>
                      <a:pt x="311" y="579"/>
                      <a:pt x="311" y="701"/>
                    </a:cubicBezTo>
                    <a:cubicBezTo>
                      <a:pt x="311" y="722"/>
                      <a:pt x="311" y="746"/>
                      <a:pt x="311" y="774"/>
                    </a:cubicBezTo>
                    <a:cubicBezTo>
                      <a:pt x="311" y="785"/>
                      <a:pt x="311" y="785"/>
                      <a:pt x="311" y="785"/>
                    </a:cubicBezTo>
                    <a:cubicBezTo>
                      <a:pt x="488" y="794"/>
                      <a:pt x="488" y="794"/>
                      <a:pt x="488" y="794"/>
                    </a:cubicBezTo>
                    <a:cubicBezTo>
                      <a:pt x="525" y="796"/>
                      <a:pt x="558" y="811"/>
                      <a:pt x="583" y="833"/>
                    </a:cubicBezTo>
                    <a:cubicBezTo>
                      <a:pt x="583" y="787"/>
                      <a:pt x="583" y="787"/>
                      <a:pt x="583" y="787"/>
                    </a:cubicBezTo>
                    <a:cubicBezTo>
                      <a:pt x="583" y="787"/>
                      <a:pt x="583" y="787"/>
                      <a:pt x="583" y="787"/>
                    </a:cubicBezTo>
                    <a:cubicBezTo>
                      <a:pt x="583" y="787"/>
                      <a:pt x="583" y="787"/>
                      <a:pt x="583" y="579"/>
                    </a:cubicBezTo>
                    <a:cubicBezTo>
                      <a:pt x="583" y="579"/>
                      <a:pt x="583" y="579"/>
                      <a:pt x="869" y="579"/>
                    </a:cubicBezTo>
                    <a:cubicBezTo>
                      <a:pt x="883" y="579"/>
                      <a:pt x="894" y="569"/>
                      <a:pt x="894" y="555"/>
                    </a:cubicBezTo>
                    <a:cubicBezTo>
                      <a:pt x="894" y="555"/>
                      <a:pt x="894" y="555"/>
                      <a:pt x="894" y="336"/>
                    </a:cubicBezTo>
                    <a:cubicBezTo>
                      <a:pt x="894" y="322"/>
                      <a:pt x="883" y="310"/>
                      <a:pt x="869" y="310"/>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6">
                <a:extLst>
                  <a:ext uri="{FF2B5EF4-FFF2-40B4-BE49-F238E27FC236}">
                    <a16:creationId xmlns:a16="http://schemas.microsoft.com/office/drawing/2014/main" id="{AF06896D-CEFF-4FAE-B52B-F3452271D4B6}"/>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00344D"/>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aphicFrame>
        <p:nvGraphicFramePr>
          <p:cNvPr id="37" name="Object 36" hidden="1">
            <a:extLst>
              <a:ext uri="{FF2B5EF4-FFF2-40B4-BE49-F238E27FC236}">
                <a16:creationId xmlns:a16="http://schemas.microsoft.com/office/drawing/2014/main" id="{5100F782-4BD1-4E61-A206-30FBAD9F6CA8}"/>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86" imgH="286" progId="TCLayout.ActiveDocument.1">
                  <p:embed/>
                </p:oleObj>
              </mc:Choice>
              <mc:Fallback>
                <p:oleObj name="think-cell Slide" r:id="rId7" imgW="286" imgH="286" progId="TCLayout.ActiveDocument.1">
                  <p:embed/>
                  <p:pic>
                    <p:nvPicPr>
                      <p:cNvPr id="37" name="Object 36" hidden="1">
                        <a:extLst>
                          <a:ext uri="{FF2B5EF4-FFF2-40B4-BE49-F238E27FC236}">
                            <a16:creationId xmlns:a16="http://schemas.microsoft.com/office/drawing/2014/main" id="{5100F782-4BD1-4E61-A206-30FBAD9F6CA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34" name="Picture 6">
            <a:extLst>
              <a:ext uri="{FF2B5EF4-FFF2-40B4-BE49-F238E27FC236}">
                <a16:creationId xmlns:a16="http://schemas.microsoft.com/office/drawing/2014/main" id="{BD17C21B-1F24-496B-AE2A-09CF7711554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3935" y="5908374"/>
            <a:ext cx="1754498" cy="87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276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Lofpd8y4l0Pk5WkjSH_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bftMSS1PaicFPp2ghsv_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OkRdTp4NMaEXTp9ET4B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PWlIATaEDUTTdX941gRC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5" ma:contentTypeDescription="Create a new document." ma:contentTypeScope="" ma:versionID="26fb707f419f56ce7ba28f4e671569a9">
  <xsd:schema xmlns:xsd="http://www.w3.org/2001/XMLSchema" xmlns:xs="http://www.w3.org/2001/XMLSchema" xmlns:p="http://schemas.microsoft.com/office/2006/metadata/properties" xmlns:ns1="http://schemas.microsoft.com/sharepoint/v3" xmlns:ns3="60c75bb3-2e3f-4394-b4f4-3e2677e21dfa" xmlns:ns4="9c83b91e-5ffe-420f-9ed1-9dac5903eaec" targetNamespace="http://schemas.microsoft.com/office/2006/metadata/properties" ma:root="true" ma:fieldsID="74bc0035c369b277d873e9331668a015" ns1:_="" ns3:_="" ns4:_="">
    <xsd:import namespace="http://schemas.microsoft.com/sharepoint/v3"/>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76D966E-1ABA-46C5-BBCF-D8F967CEA117}">
  <ds:schemaRefs>
    <ds:schemaRef ds:uri="http://schemas.microsoft.com/sharepoint/v3/contenttype/forms"/>
  </ds:schemaRefs>
</ds:datastoreItem>
</file>

<file path=customXml/itemProps2.xml><?xml version="1.0" encoding="utf-8"?>
<ds:datastoreItem xmlns:ds="http://schemas.openxmlformats.org/officeDocument/2006/customXml" ds:itemID="{999D4A5B-9513-4528-95CC-4926B5C0D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8F16E3-335D-4FFD-B92A-E6AF337F74E4}">
  <ds:schemaRefs>
    <ds:schemaRef ds:uri="http://schemas.openxmlformats.org/package/2006/metadata/core-properties"/>
    <ds:schemaRef ds:uri="http://purl.org/dc/dcmitype/"/>
    <ds:schemaRef ds:uri="http://schemas.microsoft.com/office/2006/documentManagement/types"/>
    <ds:schemaRef ds:uri="60c75bb3-2e3f-4394-b4f4-3e2677e21dfa"/>
    <ds:schemaRef ds:uri="9c83b91e-5ffe-420f-9ed1-9dac5903eaec"/>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2596</TotalTime>
  <Words>3050</Words>
  <Application>Microsoft Office PowerPoint</Application>
  <PresentationFormat>Widescreen</PresentationFormat>
  <Paragraphs>550</Paragraphs>
  <Slides>20</Slides>
  <Notes>12</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Trebuchet MS</vt:lpstr>
      <vt:lpstr>Office Theme</vt:lpstr>
      <vt:lpstr>think-cell Slide</vt:lpstr>
      <vt:lpstr>Outil de Chiffrage de l’Introduction et du déploiement des Vaccins anti-COVID-19 Outil CVIC</vt:lpstr>
      <vt:lpstr>Doses de vaccins contre la COVID-19 administrées quotidiennement (9 avril 2021)</vt:lpstr>
      <vt:lpstr>Coût prévisionnel pour vacciner une personne dans les pays du Moyen-Orient et de l’Afrique du Nord</vt:lpstr>
      <vt:lpstr>Coûts indicatifs du vaccin et de l’administration dans les pays de la région MENA
</vt:lpstr>
      <vt:lpstr>À quoi sert l’outil CVIC ?</vt:lpstr>
      <vt:lpstr>S’alignant sur …</vt:lpstr>
      <vt:lpstr>Pays qui utilisent/utiliseront le CVIC (à notre connaissance)</vt:lpstr>
      <vt:lpstr>Pourquoi utiliser l'outil CVIC ?</vt:lpstr>
      <vt:lpstr>Quelles sont les données requises pour remplir le CVIC (outil de chiffrage de l’introduction et du déploiement des vaccins contre la COVID-19) ?</vt:lpstr>
      <vt:lpstr>Comment utiliser l'outil CVIC ?</vt:lpstr>
      <vt:lpstr>Les 4 modalités de livraison</vt:lpstr>
      <vt:lpstr>Les 4 modalités de livraison</vt:lpstr>
      <vt:lpstr>Calculatrice intégrée pour  faire correspondre l'offre et la demande</vt:lpstr>
      <vt:lpstr>Types de et accès au soutien</vt:lpstr>
      <vt:lpstr>Aperçu de l'assistance technique (AT) fournie pour l'outil CVIC</vt:lpstr>
      <vt:lpstr>Aperçu de l'assistance technique (AT) fournie pour l'outil CVIC (suite)</vt:lpstr>
      <vt:lpstr>Aperçu de l'assistance technique (AT) fournie pour l'outil CVIC (suite)</vt:lpstr>
      <vt:lpstr>Remarques finales</vt:lpstr>
      <vt:lpstr>Soutien technique disponible</vt:lpstr>
      <vt:lpstr>Estimations des coûts de livraison/d’administration à l’échelle mondiale pour le plaidoyer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CVIC Tool Global High-Level Overview and Technical Training</dc:title>
  <dc:creator>Karene Yeung</dc:creator>
  <cp:lastModifiedBy>Valérie Howell</cp:lastModifiedBy>
  <cp:revision>158</cp:revision>
  <dcterms:created xsi:type="dcterms:W3CDTF">2021-01-28T09:42:11Z</dcterms:created>
  <dcterms:modified xsi:type="dcterms:W3CDTF">2021-04-12T17:49:15Z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