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11">
  <p:sldMasterIdLst>
    <p:sldMasterId id="2147483719" r:id="rId4"/>
  </p:sldMasterIdLst>
  <p:notesMasterIdLst>
    <p:notesMasterId r:id="rId14"/>
  </p:notesMasterIdLst>
  <p:handoutMasterIdLst>
    <p:handoutMasterId r:id="rId15"/>
  </p:handoutMasterIdLst>
  <p:sldIdLst>
    <p:sldId id="256" r:id="rId5"/>
    <p:sldId id="506" r:id="rId6"/>
    <p:sldId id="500" r:id="rId7"/>
    <p:sldId id="507" r:id="rId8"/>
    <p:sldId id="508" r:id="rId9"/>
    <p:sldId id="504" r:id="rId10"/>
    <p:sldId id="509" r:id="rId11"/>
    <p:sldId id="494" r:id="rId12"/>
    <p:sldId id="477" r:id="rId13"/>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Priya Beegun" initials="PB" lastIdx="5" clrIdx="6">
    <p:extLst>
      <p:ext uri="{19B8F6BF-5375-455C-9EA6-DF929625EA0E}">
        <p15:presenceInfo xmlns:p15="http://schemas.microsoft.com/office/powerpoint/2012/main" userId="S::priya.beegun@cabri-sbo.org::e975f017-bbdf-4fb4-8a57-29d873ee0655" providerId="AD"/>
      </p:ext>
    </p:extLst>
  </p:cmAuthor>
  <p:cmAuthor id="1" name="Joana Bento" initials="JB" lastIdx="1" clrIdx="0"/>
  <p:cmAuthor id="8" name="Kit Nicholson" initials="KN" lastIdx="3" clrIdx="7">
    <p:extLst>
      <p:ext uri="{19B8F6BF-5375-455C-9EA6-DF929625EA0E}">
        <p15:presenceInfo xmlns:p15="http://schemas.microsoft.com/office/powerpoint/2012/main" userId="5297ed048ed59b51" providerId="Windows Live"/>
      </p:ext>
    </p:extLst>
  </p:cmAuthor>
  <p:cmAuthor id="2" name="anke.braumann" initials="a" lastIdx="7" clrIdx="1"/>
  <p:cmAuthor id="3" name="Leila" initials="" lastIdx="0" clrIdx="2"/>
  <p:cmAuthor id="4" name="Soonsyra Lowe Nicolas" initials="SLN" lastIdx="8" clrIdx="3">
    <p:extLst>
      <p:ext uri="{19B8F6BF-5375-455C-9EA6-DF929625EA0E}">
        <p15:presenceInfo xmlns:p15="http://schemas.microsoft.com/office/powerpoint/2012/main" userId="S-1-5-21-2612044563-3503332062-4066753326-1646" providerId="AD"/>
      </p:ext>
    </p:extLst>
  </p:cmAuthor>
  <p:cmAuthor id="5" name="Ludovic Froget" initials="LF" lastIdx="2" clrIdx="4">
    <p:extLst>
      <p:ext uri="{19B8F6BF-5375-455C-9EA6-DF929625EA0E}">
        <p15:presenceInfo xmlns:p15="http://schemas.microsoft.com/office/powerpoint/2012/main" userId="S::Ludovic.Froget@cabri-sbo.org::6dcb10fd-7809-450d-9213-77bf9778b520" providerId="AD"/>
      </p:ext>
    </p:extLst>
  </p:cmAuthor>
  <p:cmAuthor id="6" name="Soonsyra Lowe Nicolas" initials="SLN [2]" lastIdx="2" clrIdx="5">
    <p:extLst>
      <p:ext uri="{19B8F6BF-5375-455C-9EA6-DF929625EA0E}">
        <p15:presenceInfo xmlns:p15="http://schemas.microsoft.com/office/powerpoint/2012/main" userId="S::Soonsyra.LoweNicolas@cabri-sbo.org::190600f1-7689-4c6c-810c-d5e149ab57e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BD84"/>
    <a:srgbClr val="7DABCF"/>
    <a:srgbClr val="3333FF"/>
    <a:srgbClr val="4472C4"/>
    <a:srgbClr val="5EADC0"/>
    <a:srgbClr val="858C3A"/>
    <a:srgbClr val="848A37"/>
    <a:srgbClr val="006380"/>
    <a:srgbClr val="F6862B"/>
    <a:srgbClr val="1C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959" autoAdjust="0"/>
    <p:restoredTop sz="72945" autoAdjust="0"/>
  </p:normalViewPr>
  <p:slideViewPr>
    <p:cSldViewPr snapToGrid="0">
      <p:cViewPr varScale="1">
        <p:scale>
          <a:sx n="62" d="100"/>
          <a:sy n="62" d="100"/>
        </p:scale>
        <p:origin x="115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175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9D41D0-5416-4170-9B31-BF3725FCA791}" type="doc">
      <dgm:prSet loTypeId="urn:microsoft.com/office/officeart/2005/8/layout/chevron1" loCatId="process" qsTypeId="urn:microsoft.com/office/officeart/2005/8/quickstyle/simple1" qsCatId="simple" csTypeId="urn:microsoft.com/office/officeart/2005/8/colors/accent1_2" csCatId="accent1" phldr="1"/>
      <dgm:spPr/>
    </dgm:pt>
    <dgm:pt modelId="{052C4F59-DE29-4E7E-A503-AEF26D3C52EE}">
      <dgm:prSet phldrT="[Text]"/>
      <dgm:spPr/>
      <dgm:t>
        <a:bodyPr/>
        <a:lstStyle/>
        <a:p>
          <a:r>
            <a:rPr lang="en-GB" dirty="0"/>
            <a:t>Budget formulation</a:t>
          </a:r>
        </a:p>
      </dgm:t>
    </dgm:pt>
    <dgm:pt modelId="{F01D49CD-E23A-475C-B020-40FDFDA56583}" type="parTrans" cxnId="{3E3546C4-2A8F-4E4A-9E22-4F87915A94D7}">
      <dgm:prSet/>
      <dgm:spPr/>
      <dgm:t>
        <a:bodyPr/>
        <a:lstStyle/>
        <a:p>
          <a:endParaRPr lang="en-GB"/>
        </a:p>
      </dgm:t>
    </dgm:pt>
    <dgm:pt modelId="{129959A3-33A2-4F82-9635-E14DB7D229FF}" type="sibTrans" cxnId="{3E3546C4-2A8F-4E4A-9E22-4F87915A94D7}">
      <dgm:prSet/>
      <dgm:spPr/>
      <dgm:t>
        <a:bodyPr/>
        <a:lstStyle/>
        <a:p>
          <a:endParaRPr lang="en-GB"/>
        </a:p>
      </dgm:t>
    </dgm:pt>
    <dgm:pt modelId="{3B3222C9-638F-4497-985D-9BD8A3459E01}">
      <dgm:prSet phldrT="[Text]"/>
      <dgm:spPr/>
      <dgm:t>
        <a:bodyPr/>
        <a:lstStyle/>
        <a:p>
          <a:r>
            <a:rPr lang="en-GB" dirty="0"/>
            <a:t>Budget approval</a:t>
          </a:r>
        </a:p>
      </dgm:t>
    </dgm:pt>
    <dgm:pt modelId="{0F7563EF-2349-4384-A573-27AAF930181A}" type="parTrans" cxnId="{CC247123-AE18-4409-BB3C-E28196A0105D}">
      <dgm:prSet/>
      <dgm:spPr/>
      <dgm:t>
        <a:bodyPr/>
        <a:lstStyle/>
        <a:p>
          <a:endParaRPr lang="en-GB"/>
        </a:p>
      </dgm:t>
    </dgm:pt>
    <dgm:pt modelId="{BE636B04-DDBB-4F9B-A59A-DDA3511D764B}" type="sibTrans" cxnId="{CC247123-AE18-4409-BB3C-E28196A0105D}">
      <dgm:prSet/>
      <dgm:spPr/>
      <dgm:t>
        <a:bodyPr/>
        <a:lstStyle/>
        <a:p>
          <a:endParaRPr lang="en-GB"/>
        </a:p>
      </dgm:t>
    </dgm:pt>
    <dgm:pt modelId="{8C478D91-13B2-4441-AF86-58C0BC8C55C2}">
      <dgm:prSet phldrT="[Text]"/>
      <dgm:spPr/>
      <dgm:t>
        <a:bodyPr/>
        <a:lstStyle/>
        <a:p>
          <a:r>
            <a:rPr lang="en-GB" dirty="0"/>
            <a:t>Budget execution </a:t>
          </a:r>
        </a:p>
      </dgm:t>
    </dgm:pt>
    <dgm:pt modelId="{1B8ABA82-A3DC-4D70-BBC9-0B0198484CC8}" type="parTrans" cxnId="{9ED57BB7-E22C-414A-A56B-4C4D7C58C672}">
      <dgm:prSet/>
      <dgm:spPr/>
      <dgm:t>
        <a:bodyPr/>
        <a:lstStyle/>
        <a:p>
          <a:endParaRPr lang="en-GB"/>
        </a:p>
      </dgm:t>
    </dgm:pt>
    <dgm:pt modelId="{2E8C2F75-B6F6-4C83-8008-3DE752D33955}" type="sibTrans" cxnId="{9ED57BB7-E22C-414A-A56B-4C4D7C58C672}">
      <dgm:prSet/>
      <dgm:spPr/>
      <dgm:t>
        <a:bodyPr/>
        <a:lstStyle/>
        <a:p>
          <a:endParaRPr lang="en-GB"/>
        </a:p>
      </dgm:t>
    </dgm:pt>
    <dgm:pt modelId="{98C1DF50-31A8-4090-8F59-79186076AC98}">
      <dgm:prSet phldrT="[Text]"/>
      <dgm:spPr/>
      <dgm:t>
        <a:bodyPr/>
        <a:lstStyle/>
        <a:p>
          <a:r>
            <a:rPr lang="en-GB" dirty="0"/>
            <a:t>Budget evaluation</a:t>
          </a:r>
        </a:p>
      </dgm:t>
    </dgm:pt>
    <dgm:pt modelId="{E9481FEC-6E3F-4F62-BC6A-616C9130C3C6}" type="parTrans" cxnId="{2A939876-A99D-4CAD-AEBE-E9CCDF0E541D}">
      <dgm:prSet/>
      <dgm:spPr/>
      <dgm:t>
        <a:bodyPr/>
        <a:lstStyle/>
        <a:p>
          <a:endParaRPr lang="en-GB"/>
        </a:p>
      </dgm:t>
    </dgm:pt>
    <dgm:pt modelId="{B7F4F3D0-0CB6-4A1E-ACAF-5DB3FA32A2B1}" type="sibTrans" cxnId="{2A939876-A99D-4CAD-AEBE-E9CCDF0E541D}">
      <dgm:prSet/>
      <dgm:spPr/>
      <dgm:t>
        <a:bodyPr/>
        <a:lstStyle/>
        <a:p>
          <a:endParaRPr lang="en-GB"/>
        </a:p>
      </dgm:t>
    </dgm:pt>
    <dgm:pt modelId="{A35DF0A8-A177-470C-89C5-A35F4C6EB0F2}" type="pres">
      <dgm:prSet presAssocID="{3A9D41D0-5416-4170-9B31-BF3725FCA791}" presName="Name0" presStyleCnt="0">
        <dgm:presLayoutVars>
          <dgm:dir/>
          <dgm:animLvl val="lvl"/>
          <dgm:resizeHandles val="exact"/>
        </dgm:presLayoutVars>
      </dgm:prSet>
      <dgm:spPr/>
    </dgm:pt>
    <dgm:pt modelId="{36C36E46-CEEC-49F3-8940-0932876282B2}" type="pres">
      <dgm:prSet presAssocID="{052C4F59-DE29-4E7E-A503-AEF26D3C52EE}" presName="parTxOnly" presStyleLbl="node1" presStyleIdx="0" presStyleCnt="4">
        <dgm:presLayoutVars>
          <dgm:chMax val="0"/>
          <dgm:chPref val="0"/>
          <dgm:bulletEnabled val="1"/>
        </dgm:presLayoutVars>
      </dgm:prSet>
      <dgm:spPr/>
    </dgm:pt>
    <dgm:pt modelId="{07A3F395-E7D0-498B-9211-C1DCA3C4F5F4}" type="pres">
      <dgm:prSet presAssocID="{129959A3-33A2-4F82-9635-E14DB7D229FF}" presName="parTxOnlySpace" presStyleCnt="0"/>
      <dgm:spPr/>
    </dgm:pt>
    <dgm:pt modelId="{9F75DF9C-B15A-4908-BFE4-40A7EE7F27E8}" type="pres">
      <dgm:prSet presAssocID="{3B3222C9-638F-4497-985D-9BD8A3459E01}" presName="parTxOnly" presStyleLbl="node1" presStyleIdx="1" presStyleCnt="4">
        <dgm:presLayoutVars>
          <dgm:chMax val="0"/>
          <dgm:chPref val="0"/>
          <dgm:bulletEnabled val="1"/>
        </dgm:presLayoutVars>
      </dgm:prSet>
      <dgm:spPr/>
    </dgm:pt>
    <dgm:pt modelId="{578008B8-1E86-4FD9-9551-1446C8FB96FF}" type="pres">
      <dgm:prSet presAssocID="{BE636B04-DDBB-4F9B-A59A-DDA3511D764B}" presName="parTxOnlySpace" presStyleCnt="0"/>
      <dgm:spPr/>
    </dgm:pt>
    <dgm:pt modelId="{B1BAE388-BA40-44FE-BD94-16D3C44DC2F2}" type="pres">
      <dgm:prSet presAssocID="{8C478D91-13B2-4441-AF86-58C0BC8C55C2}" presName="parTxOnly" presStyleLbl="node1" presStyleIdx="2" presStyleCnt="4">
        <dgm:presLayoutVars>
          <dgm:chMax val="0"/>
          <dgm:chPref val="0"/>
          <dgm:bulletEnabled val="1"/>
        </dgm:presLayoutVars>
      </dgm:prSet>
      <dgm:spPr/>
    </dgm:pt>
    <dgm:pt modelId="{14805134-C9FB-4494-8A1A-0492D6BA14AE}" type="pres">
      <dgm:prSet presAssocID="{2E8C2F75-B6F6-4C83-8008-3DE752D33955}" presName="parTxOnlySpace" presStyleCnt="0"/>
      <dgm:spPr/>
    </dgm:pt>
    <dgm:pt modelId="{9F91F2A2-9BB8-4841-BF86-B33FD6B09415}" type="pres">
      <dgm:prSet presAssocID="{98C1DF50-31A8-4090-8F59-79186076AC98}" presName="parTxOnly" presStyleLbl="node1" presStyleIdx="3" presStyleCnt="4">
        <dgm:presLayoutVars>
          <dgm:chMax val="0"/>
          <dgm:chPref val="0"/>
          <dgm:bulletEnabled val="1"/>
        </dgm:presLayoutVars>
      </dgm:prSet>
      <dgm:spPr/>
    </dgm:pt>
  </dgm:ptLst>
  <dgm:cxnLst>
    <dgm:cxn modelId="{CC247123-AE18-4409-BB3C-E28196A0105D}" srcId="{3A9D41D0-5416-4170-9B31-BF3725FCA791}" destId="{3B3222C9-638F-4497-985D-9BD8A3459E01}" srcOrd="1" destOrd="0" parTransId="{0F7563EF-2349-4384-A573-27AAF930181A}" sibTransId="{BE636B04-DDBB-4F9B-A59A-DDA3511D764B}"/>
    <dgm:cxn modelId="{9D223C44-E733-400A-A349-4724B5AE6A14}" type="presOf" srcId="{052C4F59-DE29-4E7E-A503-AEF26D3C52EE}" destId="{36C36E46-CEEC-49F3-8940-0932876282B2}" srcOrd="0" destOrd="0" presId="urn:microsoft.com/office/officeart/2005/8/layout/chevron1"/>
    <dgm:cxn modelId="{0FBF8A75-9680-4D3F-AED1-852D62DD3F81}" type="presOf" srcId="{8C478D91-13B2-4441-AF86-58C0BC8C55C2}" destId="{B1BAE388-BA40-44FE-BD94-16D3C44DC2F2}" srcOrd="0" destOrd="0" presId="urn:microsoft.com/office/officeart/2005/8/layout/chevron1"/>
    <dgm:cxn modelId="{2A939876-A99D-4CAD-AEBE-E9CCDF0E541D}" srcId="{3A9D41D0-5416-4170-9B31-BF3725FCA791}" destId="{98C1DF50-31A8-4090-8F59-79186076AC98}" srcOrd="3" destOrd="0" parTransId="{E9481FEC-6E3F-4F62-BC6A-616C9130C3C6}" sibTransId="{B7F4F3D0-0CB6-4A1E-ACAF-5DB3FA32A2B1}"/>
    <dgm:cxn modelId="{5512B294-B931-4984-BAC0-6AF1CDD71F83}" type="presOf" srcId="{3B3222C9-638F-4497-985D-9BD8A3459E01}" destId="{9F75DF9C-B15A-4908-BFE4-40A7EE7F27E8}" srcOrd="0" destOrd="0" presId="urn:microsoft.com/office/officeart/2005/8/layout/chevron1"/>
    <dgm:cxn modelId="{3C6D7A9E-30D5-48B3-B32D-A687FFADA641}" type="presOf" srcId="{98C1DF50-31A8-4090-8F59-79186076AC98}" destId="{9F91F2A2-9BB8-4841-BF86-B33FD6B09415}" srcOrd="0" destOrd="0" presId="urn:microsoft.com/office/officeart/2005/8/layout/chevron1"/>
    <dgm:cxn modelId="{27952BAD-77E0-4AC0-9ABC-31A40EDD9D60}" type="presOf" srcId="{3A9D41D0-5416-4170-9B31-BF3725FCA791}" destId="{A35DF0A8-A177-470C-89C5-A35F4C6EB0F2}" srcOrd="0" destOrd="0" presId="urn:microsoft.com/office/officeart/2005/8/layout/chevron1"/>
    <dgm:cxn modelId="{9ED57BB7-E22C-414A-A56B-4C4D7C58C672}" srcId="{3A9D41D0-5416-4170-9B31-BF3725FCA791}" destId="{8C478D91-13B2-4441-AF86-58C0BC8C55C2}" srcOrd="2" destOrd="0" parTransId="{1B8ABA82-A3DC-4D70-BBC9-0B0198484CC8}" sibTransId="{2E8C2F75-B6F6-4C83-8008-3DE752D33955}"/>
    <dgm:cxn modelId="{3E3546C4-2A8F-4E4A-9E22-4F87915A94D7}" srcId="{3A9D41D0-5416-4170-9B31-BF3725FCA791}" destId="{052C4F59-DE29-4E7E-A503-AEF26D3C52EE}" srcOrd="0" destOrd="0" parTransId="{F01D49CD-E23A-475C-B020-40FDFDA56583}" sibTransId="{129959A3-33A2-4F82-9635-E14DB7D229FF}"/>
    <dgm:cxn modelId="{058EB25B-8E92-4A3D-A474-468EAAA160BE}" type="presParOf" srcId="{A35DF0A8-A177-470C-89C5-A35F4C6EB0F2}" destId="{36C36E46-CEEC-49F3-8940-0932876282B2}" srcOrd="0" destOrd="0" presId="urn:microsoft.com/office/officeart/2005/8/layout/chevron1"/>
    <dgm:cxn modelId="{345E9C33-6F7C-4D20-A7BF-CD9572D606D7}" type="presParOf" srcId="{A35DF0A8-A177-470C-89C5-A35F4C6EB0F2}" destId="{07A3F395-E7D0-498B-9211-C1DCA3C4F5F4}" srcOrd="1" destOrd="0" presId="urn:microsoft.com/office/officeart/2005/8/layout/chevron1"/>
    <dgm:cxn modelId="{E13C8BBA-A76A-4F73-B4DF-99062F798524}" type="presParOf" srcId="{A35DF0A8-A177-470C-89C5-A35F4C6EB0F2}" destId="{9F75DF9C-B15A-4908-BFE4-40A7EE7F27E8}" srcOrd="2" destOrd="0" presId="urn:microsoft.com/office/officeart/2005/8/layout/chevron1"/>
    <dgm:cxn modelId="{B3164DE6-1FF5-4E0D-80B8-F4AEE936A931}" type="presParOf" srcId="{A35DF0A8-A177-470C-89C5-A35F4C6EB0F2}" destId="{578008B8-1E86-4FD9-9551-1446C8FB96FF}" srcOrd="3" destOrd="0" presId="urn:microsoft.com/office/officeart/2005/8/layout/chevron1"/>
    <dgm:cxn modelId="{C49B9A1B-D428-47FF-AD9D-0EA3E02B6D18}" type="presParOf" srcId="{A35DF0A8-A177-470C-89C5-A35F4C6EB0F2}" destId="{B1BAE388-BA40-44FE-BD94-16D3C44DC2F2}" srcOrd="4" destOrd="0" presId="urn:microsoft.com/office/officeart/2005/8/layout/chevron1"/>
    <dgm:cxn modelId="{40E1EABB-F3B1-4412-8108-DD40F369540E}" type="presParOf" srcId="{A35DF0A8-A177-470C-89C5-A35F4C6EB0F2}" destId="{14805134-C9FB-4494-8A1A-0492D6BA14AE}" srcOrd="5" destOrd="0" presId="urn:microsoft.com/office/officeart/2005/8/layout/chevron1"/>
    <dgm:cxn modelId="{7742465B-9D09-43B6-B9BB-4859FC6FB93A}" type="presParOf" srcId="{A35DF0A8-A177-470C-89C5-A35F4C6EB0F2}" destId="{9F91F2A2-9BB8-4841-BF86-B33FD6B09415}"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C36E46-CEEC-49F3-8940-0932876282B2}">
      <dsp:nvSpPr>
        <dsp:cNvPr id="0" name=""/>
        <dsp:cNvSpPr/>
      </dsp:nvSpPr>
      <dsp:spPr>
        <a:xfrm>
          <a:off x="2840" y="1677083"/>
          <a:ext cx="1653521" cy="66140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GB" sz="1400" kern="1200" dirty="0"/>
            <a:t>Budget formulation</a:t>
          </a:r>
        </a:p>
      </dsp:txBody>
      <dsp:txXfrm>
        <a:off x="333544" y="1677083"/>
        <a:ext cx="992113" cy="661408"/>
      </dsp:txXfrm>
    </dsp:sp>
    <dsp:sp modelId="{9F75DF9C-B15A-4908-BFE4-40A7EE7F27E8}">
      <dsp:nvSpPr>
        <dsp:cNvPr id="0" name=""/>
        <dsp:cNvSpPr/>
      </dsp:nvSpPr>
      <dsp:spPr>
        <a:xfrm>
          <a:off x="1491009" y="1677083"/>
          <a:ext cx="1653521" cy="66140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GB" sz="1400" kern="1200" dirty="0"/>
            <a:t>Budget approval</a:t>
          </a:r>
        </a:p>
      </dsp:txBody>
      <dsp:txXfrm>
        <a:off x="1821713" y="1677083"/>
        <a:ext cx="992113" cy="661408"/>
      </dsp:txXfrm>
    </dsp:sp>
    <dsp:sp modelId="{B1BAE388-BA40-44FE-BD94-16D3C44DC2F2}">
      <dsp:nvSpPr>
        <dsp:cNvPr id="0" name=""/>
        <dsp:cNvSpPr/>
      </dsp:nvSpPr>
      <dsp:spPr>
        <a:xfrm>
          <a:off x="2979178" y="1677083"/>
          <a:ext cx="1653521" cy="66140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GB" sz="1400" kern="1200" dirty="0"/>
            <a:t>Budget execution </a:t>
          </a:r>
        </a:p>
      </dsp:txBody>
      <dsp:txXfrm>
        <a:off x="3309882" y="1677083"/>
        <a:ext cx="992113" cy="661408"/>
      </dsp:txXfrm>
    </dsp:sp>
    <dsp:sp modelId="{9F91F2A2-9BB8-4841-BF86-B33FD6B09415}">
      <dsp:nvSpPr>
        <dsp:cNvPr id="0" name=""/>
        <dsp:cNvSpPr/>
      </dsp:nvSpPr>
      <dsp:spPr>
        <a:xfrm>
          <a:off x="4467348" y="1677083"/>
          <a:ext cx="1653521" cy="66140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GB" sz="1400" kern="1200" dirty="0"/>
            <a:t>Budget evaluation</a:t>
          </a:r>
        </a:p>
      </dsp:txBody>
      <dsp:txXfrm>
        <a:off x="4798052" y="1677083"/>
        <a:ext cx="992113" cy="66140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9453" cy="351977"/>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5264776" y="1"/>
            <a:ext cx="4029453" cy="351977"/>
          </a:xfrm>
          <a:prstGeom prst="rect">
            <a:avLst/>
          </a:prstGeom>
        </p:spPr>
        <p:txBody>
          <a:bodyPr vert="horz" lIns="91440" tIns="45720" rIns="91440" bIns="45720" rtlCol="0"/>
          <a:lstStyle>
            <a:lvl1pPr algn="r">
              <a:defRPr sz="1200"/>
            </a:lvl1pPr>
          </a:lstStyle>
          <a:p>
            <a:fld id="{37267145-A2F3-43F7-BEB9-797938FCC13D}" type="datetimeFigureOut">
              <a:rPr lang="en-ZA" smtClean="0"/>
              <a:pPr/>
              <a:t>2021/06/29</a:t>
            </a:fld>
            <a:endParaRPr lang="en-ZA"/>
          </a:p>
        </p:txBody>
      </p:sp>
      <p:sp>
        <p:nvSpPr>
          <p:cNvPr id="4" name="Footer Placeholder 3"/>
          <p:cNvSpPr>
            <a:spLocks noGrp="1"/>
          </p:cNvSpPr>
          <p:nvPr>
            <p:ph type="ftr" sz="quarter" idx="2"/>
          </p:nvPr>
        </p:nvSpPr>
        <p:spPr>
          <a:xfrm>
            <a:off x="0" y="6658423"/>
            <a:ext cx="4029453" cy="351977"/>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5264776" y="6658423"/>
            <a:ext cx="4029453" cy="351977"/>
          </a:xfrm>
          <a:prstGeom prst="rect">
            <a:avLst/>
          </a:prstGeom>
        </p:spPr>
        <p:txBody>
          <a:bodyPr vert="horz" lIns="91440" tIns="45720" rIns="91440" bIns="45720" rtlCol="0" anchor="b"/>
          <a:lstStyle>
            <a:lvl1pPr algn="r">
              <a:defRPr sz="1200"/>
            </a:lvl1pPr>
          </a:lstStyle>
          <a:p>
            <a:fld id="{8A918E5A-731C-4BBA-AC12-C9927F5000AE}" type="slidenum">
              <a:rPr lang="en-ZA" smtClean="0"/>
              <a:pPr/>
              <a:t>‹#›</a:t>
            </a:fld>
            <a:endParaRPr lang="en-ZA"/>
          </a:p>
        </p:txBody>
      </p:sp>
    </p:spTree>
    <p:extLst>
      <p:ext uri="{BB962C8B-B14F-4D97-AF65-F5344CB8AC3E}">
        <p14:creationId xmlns:p14="http://schemas.microsoft.com/office/powerpoint/2010/main" val="13496944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5265809" y="0"/>
            <a:ext cx="4028440" cy="350520"/>
          </a:xfrm>
          <a:prstGeom prst="rect">
            <a:avLst/>
          </a:prstGeom>
        </p:spPr>
        <p:txBody>
          <a:bodyPr vert="horz" lIns="91440" tIns="45720" rIns="91440" bIns="45720" rtlCol="0"/>
          <a:lstStyle>
            <a:lvl1pPr algn="r">
              <a:defRPr sz="1200"/>
            </a:lvl1pPr>
          </a:lstStyle>
          <a:p>
            <a:fld id="{6294BCB9-E899-4D69-9768-5918A2974BE3}" type="datetimeFigureOut">
              <a:rPr lang="en-ZA" smtClean="0"/>
              <a:pPr/>
              <a:t>2021/06/29</a:t>
            </a:fld>
            <a:endParaRPr lang="en-ZA"/>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929641" y="3329940"/>
            <a:ext cx="7437120" cy="31546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6658664"/>
            <a:ext cx="4028440" cy="35052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1440" tIns="45720" rIns="91440" bIns="45720" rtlCol="0" anchor="b"/>
          <a:lstStyle>
            <a:lvl1pPr algn="r">
              <a:defRPr sz="1200"/>
            </a:lvl1pPr>
          </a:lstStyle>
          <a:p>
            <a:fld id="{9F663073-3AA0-446F-A543-DCB3535C6240}" type="slidenum">
              <a:rPr lang="en-ZA" smtClean="0"/>
              <a:pPr/>
              <a:t>‹#›</a:t>
            </a:fld>
            <a:endParaRPr lang="en-ZA"/>
          </a:p>
        </p:txBody>
      </p:sp>
    </p:spTree>
    <p:extLst>
      <p:ext uri="{BB962C8B-B14F-4D97-AF65-F5344CB8AC3E}">
        <p14:creationId xmlns:p14="http://schemas.microsoft.com/office/powerpoint/2010/main" val="1763761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9F663073-3AA0-446F-A543-DCB3535C6240}" type="slidenum">
              <a:rPr lang="en-ZA" smtClean="0"/>
              <a:pPr/>
              <a:t>1</a:t>
            </a:fld>
            <a:endParaRPr lang="en-ZA" dirty="0"/>
          </a:p>
        </p:txBody>
      </p:sp>
    </p:spTree>
    <p:extLst>
      <p:ext uri="{BB962C8B-B14F-4D97-AF65-F5344CB8AC3E}">
        <p14:creationId xmlns:p14="http://schemas.microsoft.com/office/powerpoint/2010/main" val="700052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keynote paper draws on the</a:t>
            </a:r>
            <a:r>
              <a:rPr lang="en-GB" baseline="0" dirty="0"/>
              <a:t> gender audit that was developed for Benin, Ghana, Mozambique and Uganda.</a:t>
            </a:r>
          </a:p>
          <a:p>
            <a:r>
              <a:rPr lang="en-GB" baseline="0" dirty="0"/>
              <a:t>The policy brief summarises the key discussions from the last IBFCCA peer learning and exchange  </a:t>
            </a:r>
            <a:endParaRPr lang="en-GB" dirty="0"/>
          </a:p>
        </p:txBody>
      </p:sp>
      <p:sp>
        <p:nvSpPr>
          <p:cNvPr id="4" name="Slide Number Placeholder 3"/>
          <p:cNvSpPr>
            <a:spLocks noGrp="1"/>
          </p:cNvSpPr>
          <p:nvPr>
            <p:ph type="sldNum" sz="quarter" idx="10"/>
          </p:nvPr>
        </p:nvSpPr>
        <p:spPr/>
        <p:txBody>
          <a:bodyPr/>
          <a:lstStyle/>
          <a:p>
            <a:fld id="{9F663073-3AA0-446F-A543-DCB3535C6240}" type="slidenum">
              <a:rPr lang="en-ZA" smtClean="0"/>
              <a:pPr/>
              <a:t>2</a:t>
            </a:fld>
            <a:endParaRPr lang="en-ZA"/>
          </a:p>
        </p:txBody>
      </p:sp>
    </p:spTree>
    <p:extLst>
      <p:ext uri="{BB962C8B-B14F-4D97-AF65-F5344CB8AC3E}">
        <p14:creationId xmlns:p14="http://schemas.microsoft.com/office/powerpoint/2010/main" val="1354163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SDGs. SDG 5 on ‘gender equality’</a:t>
            </a:r>
          </a:p>
          <a:p>
            <a:r>
              <a:rPr lang="en-GB" dirty="0"/>
              <a:t>SDG 13 on ‘climate action’. However, gender equality and climate change adaptation and mitigation are central to achieving the other SDGs.</a:t>
            </a:r>
          </a:p>
          <a:p>
            <a:r>
              <a:rPr lang="en-GB" dirty="0"/>
              <a:t>Climate change has been described by the UNFCCC as, ‘a threat multiplier with the potential to worsen some of humanity’s greatest challenges, including health, poverty and hunger.’</a:t>
            </a:r>
          </a:p>
          <a:p>
            <a:endParaRPr lang="en-GB" dirty="0"/>
          </a:p>
        </p:txBody>
      </p:sp>
      <p:sp>
        <p:nvSpPr>
          <p:cNvPr id="4" name="Slide Number Placeholder 3"/>
          <p:cNvSpPr>
            <a:spLocks noGrp="1"/>
          </p:cNvSpPr>
          <p:nvPr>
            <p:ph type="sldNum" sz="quarter" idx="10"/>
          </p:nvPr>
        </p:nvSpPr>
        <p:spPr/>
        <p:txBody>
          <a:bodyPr/>
          <a:lstStyle/>
          <a:p>
            <a:fld id="{9F663073-3AA0-446F-A543-DCB3535C6240}" type="slidenum">
              <a:rPr lang="en-ZA" smtClean="0"/>
              <a:pPr/>
              <a:t>3</a:t>
            </a:fld>
            <a:endParaRPr lang="en-ZA"/>
          </a:p>
        </p:txBody>
      </p:sp>
    </p:spTree>
    <p:extLst>
      <p:ext uri="{BB962C8B-B14F-4D97-AF65-F5344CB8AC3E}">
        <p14:creationId xmlns:p14="http://schemas.microsoft.com/office/powerpoint/2010/main" val="800293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can add the budget</a:t>
            </a:r>
            <a:r>
              <a:rPr lang="en-GB" baseline="0" dirty="0"/>
              <a:t> cycle figure if you want. It is given in slide 12 which is not part of the main presentation. </a:t>
            </a:r>
            <a:endParaRPr lang="en-GB" dirty="0"/>
          </a:p>
        </p:txBody>
      </p:sp>
      <p:sp>
        <p:nvSpPr>
          <p:cNvPr id="4" name="Slide Number Placeholder 3"/>
          <p:cNvSpPr>
            <a:spLocks noGrp="1"/>
          </p:cNvSpPr>
          <p:nvPr>
            <p:ph type="sldNum" sz="quarter" idx="10"/>
          </p:nvPr>
        </p:nvSpPr>
        <p:spPr/>
        <p:txBody>
          <a:bodyPr/>
          <a:lstStyle/>
          <a:p>
            <a:fld id="{9F663073-3AA0-446F-A543-DCB3535C6240}" type="slidenum">
              <a:rPr lang="en-ZA" smtClean="0"/>
              <a:pPr/>
              <a:t>5</a:t>
            </a:fld>
            <a:endParaRPr lang="en-ZA"/>
          </a:p>
        </p:txBody>
      </p:sp>
    </p:spTree>
    <p:extLst>
      <p:ext uri="{BB962C8B-B14F-4D97-AF65-F5344CB8AC3E}">
        <p14:creationId xmlns:p14="http://schemas.microsoft.com/office/powerpoint/2010/main" val="2372061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African</a:t>
            </a:r>
            <a:r>
              <a:rPr lang="en-GB" baseline="0" dirty="0"/>
              <a:t> experience: </a:t>
            </a:r>
          </a:p>
          <a:p>
            <a:r>
              <a:rPr lang="en-GB" u="sng" baseline="0" dirty="0"/>
              <a:t>Policy or strategic framework </a:t>
            </a:r>
          </a:p>
          <a:p>
            <a:r>
              <a:rPr lang="en-GB" baseline="0" dirty="0"/>
              <a:t>- A limited number of gender strategies refer to the way in which climate change affects programmes, policies and priorities, and GRB does not yet recognise the importance of climate change for gender-related planning and budgeting.</a:t>
            </a:r>
          </a:p>
          <a:p>
            <a:r>
              <a:rPr lang="en-GB" baseline="0" dirty="0"/>
              <a:t>Some climate change strategies and policies are beginning to recognise the importance of gender, but this has mainly happened at a programme level, influenced by the demands of dedicated international climate funds</a:t>
            </a:r>
            <a:endParaRPr lang="en-GB" dirty="0"/>
          </a:p>
        </p:txBody>
      </p:sp>
      <p:sp>
        <p:nvSpPr>
          <p:cNvPr id="4" name="Slide Number Placeholder 3"/>
          <p:cNvSpPr>
            <a:spLocks noGrp="1"/>
          </p:cNvSpPr>
          <p:nvPr>
            <p:ph type="sldNum" sz="quarter" idx="10"/>
          </p:nvPr>
        </p:nvSpPr>
        <p:spPr/>
        <p:txBody>
          <a:bodyPr/>
          <a:lstStyle/>
          <a:p>
            <a:fld id="{9F663073-3AA0-446F-A543-DCB3535C6240}" type="slidenum">
              <a:rPr lang="en-ZA" smtClean="0"/>
              <a:pPr/>
              <a:t>6</a:t>
            </a:fld>
            <a:endParaRPr lang="en-ZA"/>
          </a:p>
        </p:txBody>
      </p:sp>
    </p:spTree>
    <p:extLst>
      <p:ext uri="{BB962C8B-B14F-4D97-AF65-F5344CB8AC3E}">
        <p14:creationId xmlns:p14="http://schemas.microsoft.com/office/powerpoint/2010/main" val="3379872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tab pos="1162050" algn="l"/>
              </a:tabLst>
              <a:defRPr/>
            </a:pPr>
            <a:endParaRPr lang="en-US" sz="1200" dirty="0"/>
          </a:p>
        </p:txBody>
      </p:sp>
      <p:sp>
        <p:nvSpPr>
          <p:cNvPr id="4" name="Slide Number Placeholder 3"/>
          <p:cNvSpPr>
            <a:spLocks noGrp="1"/>
          </p:cNvSpPr>
          <p:nvPr>
            <p:ph type="sldNum" sz="quarter" idx="5"/>
          </p:nvPr>
        </p:nvSpPr>
        <p:spPr/>
        <p:txBody>
          <a:bodyPr/>
          <a:lstStyle/>
          <a:p>
            <a:fld id="{9F663073-3AA0-446F-A543-DCB3535C6240}" type="slidenum">
              <a:rPr lang="en-ZA" smtClean="0"/>
              <a:pPr/>
              <a:t>8</a:t>
            </a:fld>
            <a:endParaRPr lang="en-ZA"/>
          </a:p>
        </p:txBody>
      </p:sp>
    </p:spTree>
    <p:extLst>
      <p:ext uri="{BB962C8B-B14F-4D97-AF65-F5344CB8AC3E}">
        <p14:creationId xmlns:p14="http://schemas.microsoft.com/office/powerpoint/2010/main" val="22635371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p:spTree>
      <p:nvGrpSpPr>
        <p:cNvPr id="1" name=""/>
        <p:cNvGrpSpPr/>
        <p:nvPr/>
      </p:nvGrpSpPr>
      <p:grpSpPr>
        <a:xfrm>
          <a:off x="0" y="0"/>
          <a:ext cx="0" cy="0"/>
          <a:chOff x="0" y="0"/>
          <a:chExt cx="0" cy="0"/>
        </a:xfrm>
      </p:grpSpPr>
      <p:pic>
        <p:nvPicPr>
          <p:cNvPr id="9" name="Picture 8" descr="Cabri style sheet-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80000" cy="6885000"/>
          </a:xfrm>
          <a:prstGeom prst="rect">
            <a:avLst/>
          </a:prstGeom>
        </p:spPr>
      </p:pic>
      <p:pic>
        <p:nvPicPr>
          <p:cNvPr id="8" name="Picture 7" descr="Cabri style sheet-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2784414" y="2750823"/>
            <a:ext cx="5673786" cy="456977"/>
          </a:xfrm>
        </p:spPr>
        <p:txBody>
          <a:bodyPr>
            <a:noAutofit/>
          </a:bodyPr>
          <a:lstStyle>
            <a:lvl1pPr algn="l">
              <a:defRPr sz="36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2784414" y="3207801"/>
            <a:ext cx="4987986" cy="420876"/>
          </a:xfrm>
        </p:spPr>
        <p:txBody>
          <a:bodyPr>
            <a:normAutofit/>
          </a:bodyPr>
          <a:lstStyle>
            <a:lvl1pPr marL="0" indent="0" algn="l">
              <a:buNone/>
              <a:defRPr sz="240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48795044"/>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pic>
        <p:nvPicPr>
          <p:cNvPr id="4" name="Picture 3" descr="Division Slide Design_heading.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D0CAE0-B735-47BE-B76E-4BFB2353878C}" type="slidenum">
              <a:rPr lang="en-ZA" smtClean="0"/>
              <a:pPr/>
              <a:t>‹#›</a:t>
            </a:fld>
            <a:endParaRPr lang="en-ZA" dirty="0"/>
          </a:p>
        </p:txBody>
      </p:sp>
      <p:sp>
        <p:nvSpPr>
          <p:cNvPr id="15" name="Title 1"/>
          <p:cNvSpPr>
            <a:spLocks noGrp="1"/>
          </p:cNvSpPr>
          <p:nvPr>
            <p:ph type="ctrTitle"/>
          </p:nvPr>
        </p:nvSpPr>
        <p:spPr>
          <a:xfrm>
            <a:off x="0" y="942999"/>
            <a:ext cx="9144000" cy="581001"/>
          </a:xfrm>
        </p:spPr>
        <p:txBody>
          <a:bodyPr anchor="b"/>
          <a:lstStyle>
            <a:lvl1pPr algn="ctr">
              <a:defRPr sz="2200">
                <a:solidFill>
                  <a:schemeClr val="bg1"/>
                </a:solidFill>
                <a:latin typeface="+mj-lt"/>
              </a:defRPr>
            </a:lvl1pPr>
          </a:lstStyle>
          <a:p>
            <a:r>
              <a:rPr lang="en-US" dirty="0"/>
              <a:t>Click to edit Master title style</a:t>
            </a:r>
            <a:endParaRPr lang="en-ZA" dirty="0"/>
          </a:p>
        </p:txBody>
      </p:sp>
      <p:pic>
        <p:nvPicPr>
          <p:cNvPr id="8" name="Picture 2" descr="C:\Users\1213\AppData\Local\Microsoft\Windows\Temporary Internet Files\Content.Outlook\6CN1E2SE\Cabri connect share reform logo (2).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5692" t="18750" r="8932" b="12500"/>
          <a:stretch/>
        </p:blipFill>
        <p:spPr bwMode="auto">
          <a:xfrm>
            <a:off x="3505200" y="152400"/>
            <a:ext cx="2160240" cy="79208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553516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pic>
        <p:nvPicPr>
          <p:cNvPr id="4" name="Picture 3" descr="Division Slide Design_heading.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D0CAE0-B735-47BE-B76E-4BFB2353878C}" type="slidenum">
              <a:rPr lang="en-ZA" smtClean="0"/>
              <a:pPr/>
              <a:t>‹#›</a:t>
            </a:fld>
            <a:endParaRPr lang="en-ZA" dirty="0"/>
          </a:p>
        </p:txBody>
      </p:sp>
      <p:sp>
        <p:nvSpPr>
          <p:cNvPr id="15" name="Title 1"/>
          <p:cNvSpPr>
            <a:spLocks noGrp="1"/>
          </p:cNvSpPr>
          <p:nvPr>
            <p:ph type="ctrTitle"/>
          </p:nvPr>
        </p:nvSpPr>
        <p:spPr>
          <a:xfrm>
            <a:off x="0" y="942999"/>
            <a:ext cx="9144000" cy="581001"/>
          </a:xfrm>
        </p:spPr>
        <p:txBody>
          <a:bodyPr anchor="b"/>
          <a:lstStyle>
            <a:lvl1pPr algn="ctr">
              <a:defRPr sz="2200">
                <a:solidFill>
                  <a:schemeClr val="bg1"/>
                </a:solidFill>
              </a:defRPr>
            </a:lvl1pPr>
          </a:lstStyle>
          <a:p>
            <a:r>
              <a:rPr lang="en-US" dirty="0"/>
              <a:t>Click to edit Master title style</a:t>
            </a:r>
            <a:endParaRPr lang="en-ZA" dirty="0"/>
          </a:p>
        </p:txBody>
      </p:sp>
      <p:sp>
        <p:nvSpPr>
          <p:cNvPr id="20" name="Text Placeholder 3"/>
          <p:cNvSpPr>
            <a:spLocks noGrp="1"/>
          </p:cNvSpPr>
          <p:nvPr>
            <p:ph type="body" sz="half" idx="2"/>
          </p:nvPr>
        </p:nvSpPr>
        <p:spPr>
          <a:xfrm>
            <a:off x="629840" y="2133600"/>
            <a:ext cx="7371160" cy="3200400"/>
          </a:xfrm>
        </p:spPr>
        <p:txBody>
          <a:bodyPr/>
          <a:lstStyle>
            <a:lvl1pPr marL="285750" marR="0" indent="-285750" algn="l" defTabSz="685800" rtl="0" eaLnBrk="1" fontAlgn="auto" latinLnBrk="0" hangingPunct="1">
              <a:lnSpc>
                <a:spcPct val="130000"/>
              </a:lnSpc>
              <a:spcBef>
                <a:spcPts val="0"/>
              </a:spcBef>
              <a:spcAft>
                <a:spcPts val="0"/>
              </a:spcAft>
              <a:buClrTx/>
              <a:buSzTx/>
              <a:buFont typeface="Wingdings" charset="0"/>
              <a:buChar char="à"/>
              <a:tabLst/>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a:p>
            <a:pPr lvl="0"/>
            <a:endParaRPr lang="en-US" dirty="0"/>
          </a:p>
        </p:txBody>
      </p:sp>
      <p:pic>
        <p:nvPicPr>
          <p:cNvPr id="10" name="Picture 2" descr="C:\Users\1213\AppData\Local\Microsoft\Windows\Temporary Internet Files\Content.Outlook\6CN1E2SE\Cabri connect share reform logo (2).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5692" t="18750" r="8932" b="12500"/>
          <a:stretch/>
        </p:blipFill>
        <p:spPr bwMode="auto">
          <a:xfrm>
            <a:off x="3505200" y="152400"/>
            <a:ext cx="2160240" cy="79208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471088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pic>
        <p:nvPicPr>
          <p:cNvPr id="4" name="Picture 3" descr="Division Slide Design_heading.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D0CAE0-B735-47BE-B76E-4BFB2353878C}" type="slidenum">
              <a:rPr lang="en-ZA" smtClean="0"/>
              <a:pPr/>
              <a:t>‹#›</a:t>
            </a:fld>
            <a:endParaRPr lang="en-ZA" dirty="0"/>
          </a:p>
        </p:txBody>
      </p:sp>
      <p:sp>
        <p:nvSpPr>
          <p:cNvPr id="15" name="Title 1"/>
          <p:cNvSpPr>
            <a:spLocks noGrp="1"/>
          </p:cNvSpPr>
          <p:nvPr>
            <p:ph type="ctrTitle"/>
          </p:nvPr>
        </p:nvSpPr>
        <p:spPr>
          <a:xfrm>
            <a:off x="0" y="942999"/>
            <a:ext cx="9144000" cy="581001"/>
          </a:xfrm>
        </p:spPr>
        <p:txBody>
          <a:bodyPr anchor="b"/>
          <a:lstStyle>
            <a:lvl1pPr algn="ctr">
              <a:defRPr sz="2200">
                <a:solidFill>
                  <a:schemeClr val="bg1"/>
                </a:solidFill>
              </a:defRPr>
            </a:lvl1pPr>
          </a:lstStyle>
          <a:p>
            <a:r>
              <a:rPr lang="en-US" dirty="0"/>
              <a:t>Click to edit Master title style</a:t>
            </a:r>
            <a:endParaRPr lang="en-ZA" dirty="0"/>
          </a:p>
        </p:txBody>
      </p:sp>
      <p:sp>
        <p:nvSpPr>
          <p:cNvPr id="20" name="Text Placeholder 3"/>
          <p:cNvSpPr>
            <a:spLocks noGrp="1"/>
          </p:cNvSpPr>
          <p:nvPr>
            <p:ph type="body" sz="half" idx="2"/>
          </p:nvPr>
        </p:nvSpPr>
        <p:spPr>
          <a:xfrm>
            <a:off x="629840" y="2133600"/>
            <a:ext cx="7371160" cy="3200400"/>
          </a:xfrm>
        </p:spPr>
        <p:txBody>
          <a:bodyPr/>
          <a:lstStyle>
            <a:lvl1pPr marL="171450" marR="0" indent="-171450" algn="l" defTabSz="685800" rtl="0" eaLnBrk="1" fontAlgn="auto" latinLnBrk="0" hangingPunct="1">
              <a:lnSpc>
                <a:spcPct val="130000"/>
              </a:lnSpc>
              <a:spcBef>
                <a:spcPts val="0"/>
              </a:spcBef>
              <a:spcAft>
                <a:spcPts val="0"/>
              </a:spcAft>
              <a:buClrTx/>
              <a:buSzTx/>
              <a:buFont typeface="Arial"/>
              <a:buChar char="•"/>
              <a:tabLst/>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a:p>
            <a:pPr marL="171450" marR="0" lvl="0" indent="-171450" algn="l" defTabSz="685800" rtl="0" eaLnBrk="1" fontAlgn="auto" latinLnBrk="0" hangingPunct="1">
              <a:lnSpc>
                <a:spcPct val="130000"/>
              </a:lnSpc>
              <a:spcBef>
                <a:spcPts val="0"/>
              </a:spcBef>
              <a:spcAft>
                <a:spcPts val="0"/>
              </a:spcAft>
              <a:buClrTx/>
              <a:buSzTx/>
              <a:buFont typeface="Arial"/>
              <a:buChar char="•"/>
              <a:tabLst/>
              <a:defRPr/>
            </a:pPr>
            <a:r>
              <a:rPr lang="en-US" dirty="0"/>
              <a:t>Click to edit Master text styles</a:t>
            </a:r>
          </a:p>
          <a:p>
            <a:pPr marL="171450" marR="0" lvl="0" indent="-171450" algn="l" defTabSz="685800" rtl="0" eaLnBrk="1" fontAlgn="auto" latinLnBrk="0" hangingPunct="1">
              <a:lnSpc>
                <a:spcPct val="130000"/>
              </a:lnSpc>
              <a:spcBef>
                <a:spcPts val="0"/>
              </a:spcBef>
              <a:spcAft>
                <a:spcPts val="0"/>
              </a:spcAft>
              <a:buClrTx/>
              <a:buSzTx/>
              <a:buFont typeface="Arial"/>
              <a:buChar char="•"/>
              <a:tabLst/>
              <a:defRPr/>
            </a:pPr>
            <a:r>
              <a:rPr lang="en-US" dirty="0"/>
              <a:t>Click to edit Master text styles</a:t>
            </a:r>
          </a:p>
          <a:p>
            <a:pPr lvl="0"/>
            <a:endParaRPr lang="en-US" dirty="0"/>
          </a:p>
        </p:txBody>
      </p:sp>
      <p:pic>
        <p:nvPicPr>
          <p:cNvPr id="10" name="Picture 2" descr="C:\Users\1213\AppData\Local\Microsoft\Windows\Temporary Internet Files\Content.Outlook\6CN1E2SE\Cabri connect share reform logo (2).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5692" t="18750" r="8932" b="12500"/>
          <a:stretch/>
        </p:blipFill>
        <p:spPr bwMode="auto">
          <a:xfrm>
            <a:off x="3505200" y="152400"/>
            <a:ext cx="2160240" cy="79208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979640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pic>
        <p:nvPicPr>
          <p:cNvPr id="4" name="Picture 3" descr="Division Slide Design_heading.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ubtitle 2"/>
          <p:cNvSpPr>
            <a:spLocks noGrp="1"/>
          </p:cNvSpPr>
          <p:nvPr>
            <p:ph type="subTitle" idx="1"/>
          </p:nvPr>
        </p:nvSpPr>
        <p:spPr>
          <a:xfrm>
            <a:off x="1143000" y="4343400"/>
            <a:ext cx="6858000" cy="936104"/>
          </a:xfrm>
        </p:spPr>
        <p:txBody>
          <a:bodyPr>
            <a:normAutofit/>
          </a:bodyPr>
          <a:lstStyle>
            <a:lvl1pPr marL="0" indent="0" algn="ctr">
              <a:buNone/>
              <a:defRPr sz="2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ZA" dirty="0"/>
          </a:p>
        </p:txBody>
      </p:sp>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D0CAE0-B735-47BE-B76E-4BFB2353878C}" type="slidenum">
              <a:rPr lang="en-ZA" smtClean="0"/>
              <a:pPr/>
              <a:t>‹#›</a:t>
            </a:fld>
            <a:endParaRPr lang="en-ZA" dirty="0"/>
          </a:p>
        </p:txBody>
      </p:sp>
      <p:sp>
        <p:nvSpPr>
          <p:cNvPr id="15" name="Title 1"/>
          <p:cNvSpPr>
            <a:spLocks noGrp="1"/>
          </p:cNvSpPr>
          <p:nvPr>
            <p:ph type="ctrTitle"/>
          </p:nvPr>
        </p:nvSpPr>
        <p:spPr>
          <a:xfrm>
            <a:off x="0" y="942999"/>
            <a:ext cx="9144000" cy="581001"/>
          </a:xfrm>
        </p:spPr>
        <p:txBody>
          <a:bodyPr anchor="b"/>
          <a:lstStyle>
            <a:lvl1pPr algn="ctr">
              <a:defRPr sz="2200">
                <a:solidFill>
                  <a:schemeClr val="bg1"/>
                </a:solidFill>
                <a:latin typeface="+mj-lt"/>
              </a:defRPr>
            </a:lvl1pPr>
          </a:lstStyle>
          <a:p>
            <a:r>
              <a:rPr lang="en-US" dirty="0"/>
              <a:t>Click to edit Master title style</a:t>
            </a:r>
            <a:endParaRPr lang="en-ZA" dirty="0"/>
          </a:p>
        </p:txBody>
      </p:sp>
      <p:sp>
        <p:nvSpPr>
          <p:cNvPr id="20" name="Text Placeholder 3"/>
          <p:cNvSpPr>
            <a:spLocks noGrp="1"/>
          </p:cNvSpPr>
          <p:nvPr>
            <p:ph type="body" sz="half" idx="2"/>
          </p:nvPr>
        </p:nvSpPr>
        <p:spPr>
          <a:xfrm>
            <a:off x="629840" y="2133600"/>
            <a:ext cx="7371160" cy="1828800"/>
          </a:xfrm>
        </p:spPr>
        <p:txBody>
          <a:bodyPr/>
          <a:lstStyle>
            <a:lvl1pPr marL="171450" marR="0" indent="-171450" algn="l" defTabSz="685800" rtl="0" eaLnBrk="1" fontAlgn="auto" latinLnBrk="0" hangingPunct="1">
              <a:lnSpc>
                <a:spcPct val="130000"/>
              </a:lnSpc>
              <a:spcBef>
                <a:spcPts val="0"/>
              </a:spcBef>
              <a:spcAft>
                <a:spcPts val="0"/>
              </a:spcAft>
              <a:buClrTx/>
              <a:buSzTx/>
              <a:buFont typeface="Arial"/>
              <a:buChar char="•"/>
              <a:tabLst/>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a:p>
            <a:pPr marL="171450" marR="0" lvl="0" indent="-171450" algn="l" defTabSz="685800" rtl="0" eaLnBrk="1" fontAlgn="auto" latinLnBrk="0" hangingPunct="1">
              <a:lnSpc>
                <a:spcPct val="130000"/>
              </a:lnSpc>
              <a:spcBef>
                <a:spcPts val="0"/>
              </a:spcBef>
              <a:spcAft>
                <a:spcPts val="0"/>
              </a:spcAft>
              <a:buClrTx/>
              <a:buSzTx/>
              <a:buFont typeface="Arial"/>
              <a:buChar char="•"/>
              <a:tabLst/>
              <a:defRPr/>
            </a:pPr>
            <a:r>
              <a:rPr lang="en-US" dirty="0"/>
              <a:t>Click to edit Master text styles</a:t>
            </a:r>
          </a:p>
          <a:p>
            <a:pPr marL="171450" marR="0" lvl="0" indent="-171450" algn="l" defTabSz="685800" rtl="0" eaLnBrk="1" fontAlgn="auto" latinLnBrk="0" hangingPunct="1">
              <a:lnSpc>
                <a:spcPct val="130000"/>
              </a:lnSpc>
              <a:spcBef>
                <a:spcPts val="0"/>
              </a:spcBef>
              <a:spcAft>
                <a:spcPts val="0"/>
              </a:spcAft>
              <a:buClrTx/>
              <a:buSzTx/>
              <a:buFont typeface="Arial"/>
              <a:buChar char="•"/>
              <a:tabLst/>
              <a:defRPr/>
            </a:pPr>
            <a:r>
              <a:rPr lang="en-US" dirty="0"/>
              <a:t>Click to edit Master text styles</a:t>
            </a:r>
          </a:p>
          <a:p>
            <a:pPr lvl="0"/>
            <a:endParaRPr lang="en-US" dirty="0"/>
          </a:p>
        </p:txBody>
      </p:sp>
    </p:spTree>
    <p:extLst>
      <p:ext uri="{BB962C8B-B14F-4D97-AF65-F5344CB8AC3E}">
        <p14:creationId xmlns:p14="http://schemas.microsoft.com/office/powerpoint/2010/main" val="2764645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ivider">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80000" cy="6885000"/>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2" name="Title 1"/>
          <p:cNvSpPr>
            <a:spLocks noGrp="1"/>
          </p:cNvSpPr>
          <p:nvPr>
            <p:ph type="ctrTitle"/>
          </p:nvPr>
        </p:nvSpPr>
        <p:spPr>
          <a:xfrm>
            <a:off x="2784414" y="2979588"/>
            <a:ext cx="5673786" cy="456977"/>
          </a:xfrm>
        </p:spPr>
        <p:txBody>
          <a:bodyPr>
            <a:normAutofit/>
          </a:bodyPr>
          <a:lstStyle>
            <a:lvl1pPr algn="l">
              <a:defRPr sz="3600">
                <a:solidFill>
                  <a:schemeClr val="accent1"/>
                </a:solidFill>
              </a:defRPr>
            </a:lvl1pPr>
          </a:lstStyle>
          <a:p>
            <a:r>
              <a:rPr lang="en-US"/>
              <a:t>Click to edit Master title style</a:t>
            </a:r>
            <a:endParaRPr lang="en-US" dirty="0"/>
          </a:p>
        </p:txBody>
      </p:sp>
    </p:spTree>
    <p:extLst>
      <p:ext uri="{BB962C8B-B14F-4D97-AF65-F5344CB8AC3E}">
        <p14:creationId xmlns:p14="http://schemas.microsoft.com/office/powerpoint/2010/main" val="3805871258"/>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Picture/graph with caption and logo">
    <p:spTree>
      <p:nvGrpSpPr>
        <p:cNvPr id="1" name=""/>
        <p:cNvGrpSpPr/>
        <p:nvPr/>
      </p:nvGrpSpPr>
      <p:grpSpPr>
        <a:xfrm>
          <a:off x="0" y="0"/>
          <a:ext cx="0" cy="0"/>
          <a:chOff x="0" y="0"/>
          <a:chExt cx="0" cy="0"/>
        </a:xfrm>
      </p:grpSpPr>
      <p:pic>
        <p:nvPicPr>
          <p:cNvPr id="9" name="Picture 8" descr="Cabri style sheet-0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01759" y="5427217"/>
            <a:ext cx="4622284" cy="342411"/>
          </a:xfrm>
        </p:spPr>
        <p:txBody>
          <a:bodyPr anchor="b"/>
          <a:lstStyle>
            <a:lvl1pPr algn="l">
              <a:defRPr sz="2000" b="0">
                <a:solidFill>
                  <a:schemeClr val="accent1"/>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001759" y="489082"/>
            <a:ext cx="7761652" cy="4859271"/>
          </a:xfrm>
          <a:ln>
            <a:noFill/>
          </a:ln>
        </p:spPr>
        <p:txBody>
          <a:bodyPr/>
          <a:lstStyle>
            <a:lvl1pPr marL="0" indent="0">
              <a:buNone/>
              <a:defRPr sz="3200">
                <a:ln>
                  <a:noFill/>
                </a:ln>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01759" y="5769628"/>
            <a:ext cx="4622284" cy="281469"/>
          </a:xfrm>
        </p:spPr>
        <p:txBody>
          <a:bodyPr>
            <a:normAutofit/>
          </a:bodyPr>
          <a:lstStyle>
            <a:lvl1pPr marL="0" indent="0">
              <a:buNone/>
              <a:defRPr sz="1200" i="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09555456"/>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Picture/Graph with caption without logo">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Picture Placeholder 2"/>
          <p:cNvSpPr>
            <a:spLocks noGrp="1"/>
          </p:cNvSpPr>
          <p:nvPr>
            <p:ph type="pic" idx="1"/>
          </p:nvPr>
        </p:nvSpPr>
        <p:spPr>
          <a:xfrm>
            <a:off x="646804" y="1554020"/>
            <a:ext cx="8416345" cy="5190584"/>
          </a:xfrm>
          <a:ln>
            <a:noFill/>
          </a:ln>
        </p:spPr>
        <p:txBody>
          <a:bodyPr>
            <a:normAutofit/>
          </a:bodyPr>
          <a:lstStyle>
            <a:lvl1pPr marL="0" indent="0">
              <a:buNone/>
              <a:defRPr sz="1400">
                <a:ln>
                  <a:noFill/>
                </a:ln>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Tree>
    <p:extLst>
      <p:ext uri="{BB962C8B-B14F-4D97-AF65-F5344CB8AC3E}">
        <p14:creationId xmlns:p14="http://schemas.microsoft.com/office/powerpoint/2010/main" val="50532678"/>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ulleted List - with logo">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
        <p:nvSpPr>
          <p:cNvPr id="6" name="Content Placeholder 9"/>
          <p:cNvSpPr>
            <a:spLocks noGrp="1"/>
          </p:cNvSpPr>
          <p:nvPr>
            <p:ph sz="quarter" idx="13"/>
          </p:nvPr>
        </p:nvSpPr>
        <p:spPr>
          <a:xfrm>
            <a:off x="1166813" y="1782764"/>
            <a:ext cx="7519987" cy="3952122"/>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5906533"/>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ulleted List No Logo">
    <p:spTree>
      <p:nvGrpSpPr>
        <p:cNvPr id="1" name=""/>
        <p:cNvGrpSpPr/>
        <p:nvPr/>
      </p:nvGrpSpPr>
      <p:grpSpPr>
        <a:xfrm>
          <a:off x="0" y="0"/>
          <a:ext cx="0" cy="0"/>
          <a:chOff x="0" y="0"/>
          <a:chExt cx="0" cy="0"/>
        </a:xfrm>
      </p:grpSpPr>
      <p:pic>
        <p:nvPicPr>
          <p:cNvPr id="6" name="Picture 5" descr="Cabri Style Sheet-0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3"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
        <p:nvSpPr>
          <p:cNvPr id="14" name="Content Placeholder 9"/>
          <p:cNvSpPr>
            <a:spLocks noGrp="1"/>
          </p:cNvSpPr>
          <p:nvPr>
            <p:ph sz="quarter" idx="13"/>
          </p:nvPr>
        </p:nvSpPr>
        <p:spPr>
          <a:xfrm>
            <a:off x="1166813" y="1782764"/>
            <a:ext cx="7519987" cy="3952122"/>
          </a:xfrm>
        </p:spPr>
        <p:txBody>
          <a:bodyPr>
            <a:normAutofit/>
          </a:bodyPr>
          <a:lstStyle>
            <a:lvl1pPr>
              <a:buFont typeface="Arial"/>
              <a:buChar char="•"/>
              <a:defRPr sz="1400"/>
            </a:lvl1pPr>
            <a:lvl2pPr>
              <a:buFont typeface="Arial"/>
              <a:buChar char="•"/>
              <a:defRPr sz="1400"/>
            </a:lvl2pPr>
            <a:lvl3pPr>
              <a:buFont typeface="Arial"/>
              <a:buChar char="•"/>
              <a:defRPr sz="1400"/>
            </a:lvl3pPr>
            <a:lvl4pPr>
              <a:buFont typeface="Arial"/>
              <a:buChar char="•"/>
              <a:defRPr sz="1400"/>
            </a:lvl4pPr>
            <a:lvl5pPr>
              <a:buFont typeface="Arial"/>
              <a:buChar cha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3723226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No Logo">
    <p:spTree>
      <p:nvGrpSpPr>
        <p:cNvPr id="1" name=""/>
        <p:cNvGrpSpPr/>
        <p:nvPr/>
      </p:nvGrpSpPr>
      <p:grpSpPr>
        <a:xfrm>
          <a:off x="0" y="0"/>
          <a:ext cx="0" cy="0"/>
          <a:chOff x="0" y="0"/>
          <a:chExt cx="0" cy="0"/>
        </a:xfrm>
      </p:grpSpPr>
      <p:pic>
        <p:nvPicPr>
          <p:cNvPr id="6" name="Picture 5" descr="Cabri Style Sheet-0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Tree>
    <p:extLst>
      <p:ext uri="{BB962C8B-B14F-4D97-AF65-F5344CB8AC3E}">
        <p14:creationId xmlns:p14="http://schemas.microsoft.com/office/powerpoint/2010/main" val="1126956829"/>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New Employees 8">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4" name="Picture Placeholder 2"/>
          <p:cNvSpPr>
            <a:spLocks noGrp="1"/>
          </p:cNvSpPr>
          <p:nvPr>
            <p:ph type="pic" idx="1"/>
          </p:nvPr>
        </p:nvSpPr>
        <p:spPr>
          <a:xfrm>
            <a:off x="1166812" y="189541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5" name="Text Placeholder 3"/>
          <p:cNvSpPr>
            <a:spLocks noGrp="1"/>
          </p:cNvSpPr>
          <p:nvPr>
            <p:ph type="body" sz="half" idx="2" hasCustomPrompt="1"/>
          </p:nvPr>
        </p:nvSpPr>
        <p:spPr>
          <a:xfrm>
            <a:off x="1166812" y="365166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52" name="Picture Placeholder 2"/>
          <p:cNvSpPr>
            <a:spLocks noGrp="1"/>
          </p:cNvSpPr>
          <p:nvPr>
            <p:ph type="pic" idx="13"/>
          </p:nvPr>
        </p:nvSpPr>
        <p:spPr>
          <a:xfrm>
            <a:off x="3022988" y="1897531"/>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3" name="Text Placeholder 3"/>
          <p:cNvSpPr>
            <a:spLocks noGrp="1"/>
          </p:cNvSpPr>
          <p:nvPr>
            <p:ph type="body" sz="half" idx="14" hasCustomPrompt="1"/>
          </p:nvPr>
        </p:nvSpPr>
        <p:spPr>
          <a:xfrm>
            <a:off x="3022988" y="3653775"/>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59" name="Text Placeholder 3"/>
          <p:cNvSpPr>
            <a:spLocks noGrp="1"/>
          </p:cNvSpPr>
          <p:nvPr>
            <p:ph type="body" sz="half" idx="16" hasCustomPrompt="1"/>
          </p:nvPr>
        </p:nvSpPr>
        <p:spPr>
          <a:xfrm>
            <a:off x="3022988" y="3397849"/>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60" name="Picture Placeholder 2"/>
          <p:cNvSpPr>
            <a:spLocks noGrp="1"/>
          </p:cNvSpPr>
          <p:nvPr>
            <p:ph type="pic" idx="17"/>
          </p:nvPr>
        </p:nvSpPr>
        <p:spPr>
          <a:xfrm>
            <a:off x="4916826" y="189541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61" name="Text Placeholder 3"/>
          <p:cNvSpPr>
            <a:spLocks noGrp="1"/>
          </p:cNvSpPr>
          <p:nvPr>
            <p:ph type="body" sz="half" idx="18" hasCustomPrompt="1"/>
          </p:nvPr>
        </p:nvSpPr>
        <p:spPr>
          <a:xfrm>
            <a:off x="4916826" y="365166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62" name="Text Placeholder 3"/>
          <p:cNvSpPr>
            <a:spLocks noGrp="1"/>
          </p:cNvSpPr>
          <p:nvPr>
            <p:ph type="body" sz="half" idx="19" hasCustomPrompt="1"/>
          </p:nvPr>
        </p:nvSpPr>
        <p:spPr>
          <a:xfrm>
            <a:off x="4916826" y="3395734"/>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63" name="Picture Placeholder 2"/>
          <p:cNvSpPr>
            <a:spLocks noGrp="1"/>
          </p:cNvSpPr>
          <p:nvPr>
            <p:ph type="pic" idx="20"/>
          </p:nvPr>
        </p:nvSpPr>
        <p:spPr>
          <a:xfrm>
            <a:off x="6809359" y="189964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64" name="Text Placeholder 3"/>
          <p:cNvSpPr>
            <a:spLocks noGrp="1"/>
          </p:cNvSpPr>
          <p:nvPr>
            <p:ph type="body" sz="half" idx="21" hasCustomPrompt="1"/>
          </p:nvPr>
        </p:nvSpPr>
        <p:spPr>
          <a:xfrm>
            <a:off x="6809359" y="365589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65" name="Text Placeholder 3"/>
          <p:cNvSpPr>
            <a:spLocks noGrp="1"/>
          </p:cNvSpPr>
          <p:nvPr>
            <p:ph type="body" sz="half" idx="22" hasCustomPrompt="1"/>
          </p:nvPr>
        </p:nvSpPr>
        <p:spPr>
          <a:xfrm>
            <a:off x="6809359" y="3399964"/>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69" name="Text Placeholder 3"/>
          <p:cNvSpPr>
            <a:spLocks noGrp="1"/>
          </p:cNvSpPr>
          <p:nvPr>
            <p:ph type="body" sz="half" idx="24" hasCustomPrompt="1"/>
          </p:nvPr>
        </p:nvSpPr>
        <p:spPr>
          <a:xfrm>
            <a:off x="1166812" y="3380415"/>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76"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
        <p:nvSpPr>
          <p:cNvPr id="17" name="Picture Placeholder 2"/>
          <p:cNvSpPr>
            <a:spLocks noGrp="1"/>
          </p:cNvSpPr>
          <p:nvPr>
            <p:ph type="pic" idx="25"/>
          </p:nvPr>
        </p:nvSpPr>
        <p:spPr>
          <a:xfrm>
            <a:off x="1158924" y="4027811"/>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8" name="Text Placeholder 3"/>
          <p:cNvSpPr>
            <a:spLocks noGrp="1"/>
          </p:cNvSpPr>
          <p:nvPr>
            <p:ph type="body" sz="half" idx="26" hasCustomPrompt="1"/>
          </p:nvPr>
        </p:nvSpPr>
        <p:spPr>
          <a:xfrm>
            <a:off x="1158924" y="5784055"/>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19" name="Picture Placeholder 2"/>
          <p:cNvSpPr>
            <a:spLocks noGrp="1"/>
          </p:cNvSpPr>
          <p:nvPr>
            <p:ph type="pic" idx="27"/>
          </p:nvPr>
        </p:nvSpPr>
        <p:spPr>
          <a:xfrm>
            <a:off x="3015100" y="402992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0" name="Text Placeholder 3"/>
          <p:cNvSpPr>
            <a:spLocks noGrp="1"/>
          </p:cNvSpPr>
          <p:nvPr>
            <p:ph type="body" sz="half" idx="28" hasCustomPrompt="1"/>
          </p:nvPr>
        </p:nvSpPr>
        <p:spPr>
          <a:xfrm>
            <a:off x="3015100" y="578617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21" name="Text Placeholder 3"/>
          <p:cNvSpPr>
            <a:spLocks noGrp="1"/>
          </p:cNvSpPr>
          <p:nvPr>
            <p:ph type="body" sz="half" idx="29" hasCustomPrompt="1"/>
          </p:nvPr>
        </p:nvSpPr>
        <p:spPr>
          <a:xfrm>
            <a:off x="3015100" y="5530244"/>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22" name="Picture Placeholder 2"/>
          <p:cNvSpPr>
            <a:spLocks noGrp="1"/>
          </p:cNvSpPr>
          <p:nvPr>
            <p:ph type="pic" idx="30"/>
          </p:nvPr>
        </p:nvSpPr>
        <p:spPr>
          <a:xfrm>
            <a:off x="4908938" y="4027811"/>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3" name="Text Placeholder 3"/>
          <p:cNvSpPr>
            <a:spLocks noGrp="1"/>
          </p:cNvSpPr>
          <p:nvPr>
            <p:ph type="body" sz="half" idx="31" hasCustomPrompt="1"/>
          </p:nvPr>
        </p:nvSpPr>
        <p:spPr>
          <a:xfrm>
            <a:off x="4908938" y="5784055"/>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24" name="Text Placeholder 3"/>
          <p:cNvSpPr>
            <a:spLocks noGrp="1"/>
          </p:cNvSpPr>
          <p:nvPr>
            <p:ph type="body" sz="half" idx="32" hasCustomPrompt="1"/>
          </p:nvPr>
        </p:nvSpPr>
        <p:spPr>
          <a:xfrm>
            <a:off x="4908938" y="5528129"/>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25" name="Picture Placeholder 2"/>
          <p:cNvSpPr>
            <a:spLocks noGrp="1"/>
          </p:cNvSpPr>
          <p:nvPr>
            <p:ph type="pic" idx="33"/>
          </p:nvPr>
        </p:nvSpPr>
        <p:spPr>
          <a:xfrm>
            <a:off x="6801471" y="4032041"/>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6" name="Text Placeholder 3"/>
          <p:cNvSpPr>
            <a:spLocks noGrp="1"/>
          </p:cNvSpPr>
          <p:nvPr>
            <p:ph type="body" sz="half" idx="34" hasCustomPrompt="1"/>
          </p:nvPr>
        </p:nvSpPr>
        <p:spPr>
          <a:xfrm>
            <a:off x="6801471" y="5788285"/>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27" name="Text Placeholder 3"/>
          <p:cNvSpPr>
            <a:spLocks noGrp="1"/>
          </p:cNvSpPr>
          <p:nvPr>
            <p:ph type="body" sz="half" idx="35" hasCustomPrompt="1"/>
          </p:nvPr>
        </p:nvSpPr>
        <p:spPr>
          <a:xfrm>
            <a:off x="6801471" y="5532359"/>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28" name="Text Placeholder 3"/>
          <p:cNvSpPr>
            <a:spLocks noGrp="1"/>
          </p:cNvSpPr>
          <p:nvPr>
            <p:ph type="body" sz="half" idx="36" hasCustomPrompt="1"/>
          </p:nvPr>
        </p:nvSpPr>
        <p:spPr>
          <a:xfrm>
            <a:off x="1158924" y="5512810"/>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29" name="Text Placeholder 3"/>
          <p:cNvSpPr>
            <a:spLocks noGrp="1"/>
          </p:cNvSpPr>
          <p:nvPr>
            <p:ph type="body" sz="half" idx="37" hasCustomPrompt="1"/>
          </p:nvPr>
        </p:nvSpPr>
        <p:spPr>
          <a:xfrm>
            <a:off x="1158924" y="6255403"/>
            <a:ext cx="3049018" cy="235688"/>
          </a:xfrm>
        </p:spPr>
        <p:txBody>
          <a:bodyPr>
            <a:noAutofit/>
          </a:bodyPr>
          <a:lstStyle>
            <a:lvl1pPr marL="0" indent="0" algn="l">
              <a:buNone/>
              <a:defRPr sz="1400" b="0" i="1" baseline="0">
                <a:solidFill>
                  <a:schemeClr val="accent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Tree>
    <p:extLst>
      <p:ext uri="{BB962C8B-B14F-4D97-AF65-F5344CB8AC3E}">
        <p14:creationId xmlns:p14="http://schemas.microsoft.com/office/powerpoint/2010/main" val="374184965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 New Employees 4">
    <p:spTree>
      <p:nvGrpSpPr>
        <p:cNvPr id="1" name=""/>
        <p:cNvGrpSpPr/>
        <p:nvPr/>
      </p:nvGrpSpPr>
      <p:grpSpPr>
        <a:xfrm>
          <a:off x="0" y="0"/>
          <a:ext cx="0" cy="0"/>
          <a:chOff x="0" y="0"/>
          <a:chExt cx="0" cy="0"/>
        </a:xfrm>
      </p:grpSpPr>
      <p:pic>
        <p:nvPicPr>
          <p:cNvPr id="8" name="Picture 7" descr="Cabri style sheet-0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4" name="Picture Placeholder 2"/>
          <p:cNvSpPr>
            <a:spLocks noGrp="1"/>
          </p:cNvSpPr>
          <p:nvPr>
            <p:ph type="pic" idx="1"/>
          </p:nvPr>
        </p:nvSpPr>
        <p:spPr>
          <a:xfrm>
            <a:off x="1166812" y="189541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5" name="Text Placeholder 3"/>
          <p:cNvSpPr>
            <a:spLocks noGrp="1"/>
          </p:cNvSpPr>
          <p:nvPr>
            <p:ph type="body" sz="half" idx="2" hasCustomPrompt="1"/>
          </p:nvPr>
        </p:nvSpPr>
        <p:spPr>
          <a:xfrm>
            <a:off x="1166812" y="365166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52" name="Picture Placeholder 2"/>
          <p:cNvSpPr>
            <a:spLocks noGrp="1"/>
          </p:cNvSpPr>
          <p:nvPr>
            <p:ph type="pic" idx="13"/>
          </p:nvPr>
        </p:nvSpPr>
        <p:spPr>
          <a:xfrm>
            <a:off x="3022988" y="1897531"/>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3" name="Text Placeholder 3"/>
          <p:cNvSpPr>
            <a:spLocks noGrp="1"/>
          </p:cNvSpPr>
          <p:nvPr>
            <p:ph type="body" sz="half" idx="14" hasCustomPrompt="1"/>
          </p:nvPr>
        </p:nvSpPr>
        <p:spPr>
          <a:xfrm>
            <a:off x="3022988" y="3653775"/>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59" name="Text Placeholder 3"/>
          <p:cNvSpPr>
            <a:spLocks noGrp="1"/>
          </p:cNvSpPr>
          <p:nvPr>
            <p:ph type="body" sz="half" idx="16" hasCustomPrompt="1"/>
          </p:nvPr>
        </p:nvSpPr>
        <p:spPr>
          <a:xfrm>
            <a:off x="3022988" y="3397849"/>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60" name="Picture Placeholder 2"/>
          <p:cNvSpPr>
            <a:spLocks noGrp="1"/>
          </p:cNvSpPr>
          <p:nvPr>
            <p:ph type="pic" idx="17"/>
          </p:nvPr>
        </p:nvSpPr>
        <p:spPr>
          <a:xfrm>
            <a:off x="4916826" y="189541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61" name="Text Placeholder 3"/>
          <p:cNvSpPr>
            <a:spLocks noGrp="1"/>
          </p:cNvSpPr>
          <p:nvPr>
            <p:ph type="body" sz="half" idx="18" hasCustomPrompt="1"/>
          </p:nvPr>
        </p:nvSpPr>
        <p:spPr>
          <a:xfrm>
            <a:off x="4916826" y="365166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62" name="Text Placeholder 3"/>
          <p:cNvSpPr>
            <a:spLocks noGrp="1"/>
          </p:cNvSpPr>
          <p:nvPr>
            <p:ph type="body" sz="half" idx="19" hasCustomPrompt="1"/>
          </p:nvPr>
        </p:nvSpPr>
        <p:spPr>
          <a:xfrm>
            <a:off x="4916826" y="3395734"/>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63" name="Picture Placeholder 2"/>
          <p:cNvSpPr>
            <a:spLocks noGrp="1"/>
          </p:cNvSpPr>
          <p:nvPr>
            <p:ph type="pic" idx="20"/>
          </p:nvPr>
        </p:nvSpPr>
        <p:spPr>
          <a:xfrm>
            <a:off x="6809359" y="189964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64" name="Text Placeholder 3"/>
          <p:cNvSpPr>
            <a:spLocks noGrp="1"/>
          </p:cNvSpPr>
          <p:nvPr>
            <p:ph type="body" sz="half" idx="21" hasCustomPrompt="1"/>
          </p:nvPr>
        </p:nvSpPr>
        <p:spPr>
          <a:xfrm>
            <a:off x="6809359" y="365589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65" name="Text Placeholder 3"/>
          <p:cNvSpPr>
            <a:spLocks noGrp="1"/>
          </p:cNvSpPr>
          <p:nvPr>
            <p:ph type="body" sz="half" idx="22" hasCustomPrompt="1"/>
          </p:nvPr>
        </p:nvSpPr>
        <p:spPr>
          <a:xfrm>
            <a:off x="6809359" y="3399964"/>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69" name="Text Placeholder 3"/>
          <p:cNvSpPr>
            <a:spLocks noGrp="1"/>
          </p:cNvSpPr>
          <p:nvPr>
            <p:ph type="body" sz="half" idx="24" hasCustomPrompt="1"/>
          </p:nvPr>
        </p:nvSpPr>
        <p:spPr>
          <a:xfrm>
            <a:off x="1166812" y="3380415"/>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74" name="Text Placeholder 3"/>
          <p:cNvSpPr>
            <a:spLocks noGrp="1"/>
          </p:cNvSpPr>
          <p:nvPr>
            <p:ph type="body" sz="half" idx="25" hasCustomPrompt="1"/>
          </p:nvPr>
        </p:nvSpPr>
        <p:spPr>
          <a:xfrm>
            <a:off x="1166812" y="4361099"/>
            <a:ext cx="3049018" cy="285183"/>
          </a:xfrm>
        </p:spPr>
        <p:txBody>
          <a:bodyPr>
            <a:noAutofit/>
          </a:bodyPr>
          <a:lstStyle>
            <a:lvl1pPr marL="0" indent="0" algn="l">
              <a:buNone/>
              <a:defRPr sz="1400" b="0" i="1" baseline="0">
                <a:solidFill>
                  <a:schemeClr val="accent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76"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Tree>
    <p:extLst>
      <p:ext uri="{BB962C8B-B14F-4D97-AF65-F5344CB8AC3E}">
        <p14:creationId xmlns:p14="http://schemas.microsoft.com/office/powerpoint/2010/main" val="2014376953"/>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9DF0D7-60D7-AA41-BD3E-D243167C88B7}" type="datetimeFigureOut">
              <a:rPr lang="en-US" smtClean="0"/>
              <a:pPr/>
              <a:t>6/29/2021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D0CAE0-B735-47BE-B76E-4BFB2353878C}" type="slidenum">
              <a:rPr lang="en-ZA" smtClean="0"/>
              <a:pPr/>
              <a:t>‹#›</a:t>
            </a:fld>
            <a:endParaRPr lang="en-ZA" dirty="0"/>
          </a:p>
        </p:txBody>
      </p:sp>
    </p:spTree>
    <p:extLst>
      <p:ext uri="{BB962C8B-B14F-4D97-AF65-F5344CB8AC3E}">
        <p14:creationId xmlns:p14="http://schemas.microsoft.com/office/powerpoint/2010/main" val="854699468"/>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8" r:id="rId8"/>
    <p:sldLayoutId id="2147483729" r:id="rId9"/>
    <p:sldLayoutId id="2147483730" r:id="rId10"/>
    <p:sldLayoutId id="2147483732" r:id="rId11"/>
    <p:sldLayoutId id="2147483733" r:id="rId12"/>
    <p:sldLayoutId id="2147483734" r:id="rId13"/>
  </p:sldLayoutIdLst>
  <p:hf hdr="0" dt="0"/>
  <p:txStyles>
    <p:titleStyle>
      <a:lvl1pPr algn="ctr" defTabSz="457200" rtl="0" eaLnBrk="1" latinLnBrk="0" hangingPunct="1">
        <a:spcBef>
          <a:spcPct val="0"/>
        </a:spcBef>
        <a:buNone/>
        <a:defRPr sz="3600" kern="1200">
          <a:solidFill>
            <a:schemeClr val="tx1"/>
          </a:solidFill>
          <a:latin typeface="+mj-lt"/>
          <a:ea typeface="+mj-ea"/>
          <a:cs typeface="+mj-cs"/>
        </a:defRPr>
      </a:lvl1pPr>
    </p:titleStyle>
    <p:bodyStyle>
      <a:lvl1pPr marL="0" indent="0" algn="l" defTabSz="457200" rtl="0" eaLnBrk="1" latinLnBrk="0" hangingPunct="1">
        <a:spcBef>
          <a:spcPct val="20000"/>
        </a:spcBef>
        <a:buFontTx/>
        <a:buNone/>
        <a:defRPr sz="1400" kern="1200">
          <a:solidFill>
            <a:schemeClr val="tx1"/>
          </a:solidFill>
          <a:latin typeface="+mn-lt"/>
          <a:ea typeface="+mn-ea"/>
          <a:cs typeface="+mn-cs"/>
        </a:defRPr>
      </a:lvl1pPr>
      <a:lvl2pPr marL="457200" indent="0" algn="l" defTabSz="457200" rtl="0" eaLnBrk="1" latinLnBrk="0" hangingPunct="1">
        <a:spcBef>
          <a:spcPct val="20000"/>
        </a:spcBef>
        <a:buFontTx/>
        <a:buNone/>
        <a:defRPr sz="1400" kern="1200">
          <a:solidFill>
            <a:schemeClr val="tx1"/>
          </a:solidFill>
          <a:latin typeface="+mn-lt"/>
          <a:ea typeface="+mn-ea"/>
          <a:cs typeface="+mn-cs"/>
        </a:defRPr>
      </a:lvl2pPr>
      <a:lvl3pPr marL="914400" indent="0" algn="l" defTabSz="457200" rtl="0" eaLnBrk="1" latinLnBrk="0" hangingPunct="1">
        <a:spcBef>
          <a:spcPct val="20000"/>
        </a:spcBef>
        <a:buFontTx/>
        <a:buNone/>
        <a:defRPr sz="1400" kern="1200">
          <a:solidFill>
            <a:schemeClr val="tx1"/>
          </a:solidFill>
          <a:latin typeface="+mn-lt"/>
          <a:ea typeface="+mn-ea"/>
          <a:cs typeface="+mn-cs"/>
        </a:defRPr>
      </a:lvl3pPr>
      <a:lvl4pPr marL="1371600" indent="0" algn="l" defTabSz="457200" rtl="0" eaLnBrk="1" latinLnBrk="0" hangingPunct="1">
        <a:spcBef>
          <a:spcPct val="20000"/>
        </a:spcBef>
        <a:buFontTx/>
        <a:buNone/>
        <a:defRPr sz="1400" kern="1200">
          <a:solidFill>
            <a:schemeClr val="tx1"/>
          </a:solidFill>
          <a:latin typeface="+mn-lt"/>
          <a:ea typeface="+mn-ea"/>
          <a:cs typeface="+mn-cs"/>
        </a:defRPr>
      </a:lvl4pPr>
      <a:lvl5pPr marL="1828800" indent="0" algn="l" defTabSz="457200" rtl="0" eaLnBrk="1" latinLnBrk="0" hangingPunct="1">
        <a:spcBef>
          <a:spcPct val="20000"/>
        </a:spcBef>
        <a:buFontTx/>
        <a:buNone/>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6279" y="2434728"/>
            <a:ext cx="5673786" cy="1597445"/>
          </a:xfrm>
        </p:spPr>
        <p:txBody>
          <a:bodyPr/>
          <a:lstStyle/>
          <a:p>
            <a:r>
              <a:rPr lang="en-US" sz="3200" dirty="0"/>
              <a:t>Welcome Address</a:t>
            </a:r>
            <a:br>
              <a:rPr lang="en-US" sz="3200" dirty="0"/>
            </a:br>
            <a:br>
              <a:rPr lang="en-US" sz="3200" dirty="0"/>
            </a:br>
            <a:r>
              <a:rPr lang="en-US" sz="3200" dirty="0"/>
              <a:t>Philipp Krause, Head – Technical Team</a:t>
            </a:r>
            <a:br>
              <a:rPr lang="en-US" sz="3200" dirty="0"/>
            </a:br>
            <a:r>
              <a:rPr lang="en-US" sz="3200" dirty="0"/>
              <a:t>CABRI </a:t>
            </a:r>
          </a:p>
        </p:txBody>
      </p:sp>
    </p:spTree>
    <p:extLst>
      <p:ext uri="{BB962C8B-B14F-4D97-AF65-F5344CB8AC3E}">
        <p14:creationId xmlns:p14="http://schemas.microsoft.com/office/powerpoint/2010/main" val="2750598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Structure of the event </a:t>
            </a:r>
          </a:p>
        </p:txBody>
      </p:sp>
      <p:sp>
        <p:nvSpPr>
          <p:cNvPr id="3" name="Content Placeholder 2"/>
          <p:cNvSpPr>
            <a:spLocks noGrp="1"/>
          </p:cNvSpPr>
          <p:nvPr>
            <p:ph sz="quarter" idx="13"/>
          </p:nvPr>
        </p:nvSpPr>
        <p:spPr>
          <a:xfrm>
            <a:off x="1166812" y="1639706"/>
            <a:ext cx="7519987" cy="4317248"/>
          </a:xfrm>
        </p:spPr>
        <p:txBody>
          <a:bodyPr>
            <a:normAutofit/>
          </a:bodyPr>
          <a:lstStyle/>
          <a:p>
            <a:pPr marL="285750" indent="-285750">
              <a:buFont typeface="Wingdings" panose="05000000000000000000" pitchFamily="2" charset="2"/>
              <a:buChar char="§"/>
            </a:pPr>
            <a:r>
              <a:rPr lang="en-GB" sz="1800" dirty="0"/>
              <a:t>Over the next 2 days, countries will present on their experience with gender responsive budgeting (GRB) and gender responsive climate budgeting (GRCB)</a:t>
            </a:r>
          </a:p>
          <a:p>
            <a:pPr marL="285750" indent="-285750">
              <a:buFont typeface="Wingdings" panose="05000000000000000000" pitchFamily="2" charset="2"/>
              <a:buChar char="§"/>
            </a:pPr>
            <a:r>
              <a:rPr lang="en-GB" sz="1800" dirty="0"/>
              <a:t>The discussions will consider how GRCB can be strengthened for improved economic and social outcomes </a:t>
            </a:r>
          </a:p>
          <a:p>
            <a:endParaRPr lang="en-GB" sz="1800" dirty="0"/>
          </a:p>
          <a:p>
            <a:pPr marL="285750" indent="-285750">
              <a:buFont typeface="Wingdings" panose="05000000000000000000" pitchFamily="2" charset="2"/>
              <a:buChar char="§"/>
            </a:pPr>
            <a:r>
              <a:rPr lang="en-GB" sz="1800" dirty="0"/>
              <a:t>Knowledge products: </a:t>
            </a:r>
          </a:p>
          <a:p>
            <a:pPr marL="285750" indent="-285750">
              <a:buFont typeface="Wingdings" panose="05000000000000000000" pitchFamily="2" charset="2"/>
              <a:buChar char="ü"/>
            </a:pPr>
            <a:r>
              <a:rPr lang="en-GB" sz="1800" b="1" dirty="0"/>
              <a:t>Keynote paper</a:t>
            </a:r>
            <a:r>
              <a:rPr lang="en-GB" sz="1800" dirty="0"/>
              <a:t>: Opportunities to Coordinate the Integration of Gender and Climate Change into Budgeting and Finance </a:t>
            </a:r>
          </a:p>
          <a:p>
            <a:pPr marL="285750" indent="-285750">
              <a:buFont typeface="Wingdings" panose="05000000000000000000" pitchFamily="2" charset="2"/>
              <a:buChar char="ü"/>
            </a:pPr>
            <a:r>
              <a:rPr lang="en-GB" sz="1800" dirty="0"/>
              <a:t>Policy brief: The Integration of Climate Change into Budgeting and Finance</a:t>
            </a:r>
          </a:p>
          <a:p>
            <a:r>
              <a:rPr lang="en-GB" sz="1800" dirty="0"/>
              <a:t>All knowledge products are available on the website</a:t>
            </a:r>
          </a:p>
          <a:p>
            <a:pPr algn="ctr"/>
            <a:r>
              <a:rPr lang="en-GB" sz="1800" dirty="0"/>
              <a:t> </a:t>
            </a:r>
            <a:r>
              <a:rPr lang="en-GB" sz="1800" dirty="0">
                <a:hlinkClick r:id="rId3"/>
              </a:rPr>
              <a:t>www.cabri-sbo.org</a:t>
            </a:r>
            <a:r>
              <a:rPr lang="en-GB" sz="1800" dirty="0"/>
              <a:t>  </a:t>
            </a:r>
          </a:p>
          <a:p>
            <a:endParaRPr lang="en-GB" sz="1800" dirty="0"/>
          </a:p>
        </p:txBody>
      </p:sp>
    </p:spTree>
    <p:extLst>
      <p:ext uri="{BB962C8B-B14F-4D97-AF65-F5344CB8AC3E}">
        <p14:creationId xmlns:p14="http://schemas.microsoft.com/office/powerpoint/2010/main" val="2008535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Experience with GRCB</a:t>
            </a:r>
          </a:p>
        </p:txBody>
      </p:sp>
      <p:sp>
        <p:nvSpPr>
          <p:cNvPr id="3" name="Content Placeholder 2"/>
          <p:cNvSpPr>
            <a:spLocks noGrp="1"/>
          </p:cNvSpPr>
          <p:nvPr>
            <p:ph sz="quarter" idx="13"/>
          </p:nvPr>
        </p:nvSpPr>
        <p:spPr>
          <a:xfrm>
            <a:off x="1166811" y="1417637"/>
            <a:ext cx="7519987" cy="4721905"/>
          </a:xfrm>
        </p:spPr>
        <p:txBody>
          <a:bodyPr>
            <a:noAutofit/>
          </a:bodyPr>
          <a:lstStyle/>
          <a:p>
            <a:pPr marL="285750" indent="-285750">
              <a:buFont typeface="Wingdings" panose="05000000000000000000" pitchFamily="2" charset="2"/>
              <a:buChar char="§"/>
            </a:pPr>
            <a:r>
              <a:rPr lang="en-GB" sz="1800" dirty="0"/>
              <a:t>Gender and climate change are two cross-sectoral priorities which are central to achieving the Sustainable Development Goals (SDGs)</a:t>
            </a:r>
          </a:p>
          <a:p>
            <a:pPr marL="285750" indent="-285750">
              <a:buFont typeface="Wingdings" panose="05000000000000000000" pitchFamily="2" charset="2"/>
              <a:buChar char="§"/>
            </a:pPr>
            <a:r>
              <a:rPr lang="en-GB" sz="1800" dirty="0"/>
              <a:t>Many African countries have some experience with GRB and CRB, however the two have largely been implemented separately </a:t>
            </a:r>
          </a:p>
          <a:p>
            <a:pPr marL="285750" indent="-285750">
              <a:buFont typeface="Wingdings" panose="05000000000000000000" pitchFamily="2" charset="2"/>
              <a:buChar char="§"/>
            </a:pPr>
            <a:r>
              <a:rPr lang="en-GB" sz="1800" dirty="0"/>
              <a:t>There is increasing recognition of the linkages between gender equality and climate change adaptation and mitigation</a:t>
            </a:r>
          </a:p>
          <a:p>
            <a:pPr marL="742950" lvl="1" indent="-285750">
              <a:buFont typeface="Courier New" panose="02070309020205020404" pitchFamily="49" charset="0"/>
              <a:buChar char="o"/>
            </a:pPr>
            <a:r>
              <a:rPr lang="en-GB" sz="1800" dirty="0"/>
              <a:t>Women could disproportionately be affected by climate change (increasing existing gender inequality) given their social and political status in society</a:t>
            </a:r>
          </a:p>
          <a:p>
            <a:pPr marL="742950" lvl="1" indent="-285750">
              <a:buFont typeface="Courier New" panose="02070309020205020404" pitchFamily="49" charset="0"/>
              <a:buChar char="o"/>
            </a:pPr>
            <a:r>
              <a:rPr lang="en-GB" sz="1800" dirty="0"/>
              <a:t>Women are active change agents and central to building community resilience</a:t>
            </a:r>
          </a:p>
          <a:p>
            <a:pPr marL="285750" indent="-285750">
              <a:buFont typeface="Wingdings" panose="05000000000000000000" pitchFamily="2" charset="2"/>
              <a:buChar char="§"/>
            </a:pPr>
            <a:r>
              <a:rPr lang="en-GB" sz="1800" dirty="0"/>
              <a:t>Recent calls for the join integration or ‘double-mainstreaming’ of gender and climate change into budgeting and finance</a:t>
            </a:r>
          </a:p>
          <a:p>
            <a:endParaRPr lang="en-GB" sz="1800" dirty="0"/>
          </a:p>
        </p:txBody>
      </p:sp>
    </p:spTree>
    <p:extLst>
      <p:ext uri="{BB962C8B-B14F-4D97-AF65-F5344CB8AC3E}">
        <p14:creationId xmlns:p14="http://schemas.microsoft.com/office/powerpoint/2010/main" val="2033987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6A540-E926-42B6-996E-38A130612737}"/>
              </a:ext>
            </a:extLst>
          </p:cNvPr>
          <p:cNvSpPr>
            <a:spLocks noGrp="1"/>
          </p:cNvSpPr>
          <p:nvPr>
            <p:ph type="title"/>
          </p:nvPr>
        </p:nvSpPr>
        <p:spPr/>
        <p:txBody>
          <a:bodyPr>
            <a:normAutofit fontScale="90000"/>
          </a:bodyPr>
          <a:lstStyle/>
          <a:p>
            <a:r>
              <a:rPr lang="en-GB" dirty="0"/>
              <a:t>Objectives of ‘Double-Mainstreaming’ Gender and Climate Change</a:t>
            </a:r>
          </a:p>
        </p:txBody>
      </p:sp>
      <p:sp>
        <p:nvSpPr>
          <p:cNvPr id="3" name="Content Placeholder 2">
            <a:extLst>
              <a:ext uri="{FF2B5EF4-FFF2-40B4-BE49-F238E27FC236}">
                <a16:creationId xmlns:a16="http://schemas.microsoft.com/office/drawing/2014/main" id="{4D5AD74C-857D-4359-89A4-8484C8C6378A}"/>
              </a:ext>
            </a:extLst>
          </p:cNvPr>
          <p:cNvSpPr>
            <a:spLocks noGrp="1"/>
          </p:cNvSpPr>
          <p:nvPr>
            <p:ph sz="quarter" idx="13"/>
          </p:nvPr>
        </p:nvSpPr>
        <p:spPr>
          <a:xfrm>
            <a:off x="1166813" y="1632857"/>
            <a:ext cx="7755118" cy="4323805"/>
          </a:xfrm>
        </p:spPr>
        <p:txBody>
          <a:bodyPr>
            <a:normAutofit/>
          </a:bodyPr>
          <a:lstStyle/>
          <a:p>
            <a:pPr marL="285750" indent="-285750">
              <a:buFont typeface="Wingdings" panose="05000000000000000000" pitchFamily="2" charset="2"/>
              <a:buChar char="Ø"/>
            </a:pPr>
            <a:r>
              <a:rPr lang="en-GB" sz="1800" dirty="0"/>
              <a:t>Wider objectives</a:t>
            </a:r>
          </a:p>
          <a:p>
            <a:pPr marL="742950" lvl="1" indent="-285750">
              <a:buFont typeface="Wingdings" panose="05000000000000000000" pitchFamily="2" charset="2"/>
              <a:buChar char="§"/>
            </a:pPr>
            <a:r>
              <a:rPr lang="en-GB" sz="1800" dirty="0"/>
              <a:t>Reduce the impact of climate change on gender inequality</a:t>
            </a:r>
          </a:p>
          <a:p>
            <a:pPr marL="742950" lvl="1" indent="-285750">
              <a:buFont typeface="Wingdings" panose="05000000000000000000" pitchFamily="2" charset="2"/>
              <a:buChar char="§"/>
            </a:pPr>
            <a:r>
              <a:rPr lang="en-GB" sz="1800" dirty="0"/>
              <a:t>Mobilise the capacity of women to implement adaptation/mitigation</a:t>
            </a:r>
          </a:p>
          <a:p>
            <a:pPr marL="285750" indent="-285750">
              <a:buFont typeface="Wingdings" panose="05000000000000000000" pitchFamily="2" charset="2"/>
              <a:buChar char="Ø"/>
            </a:pPr>
            <a:r>
              <a:rPr lang="en-GB" sz="1800" dirty="0"/>
              <a:t>Immediate objectives</a:t>
            </a:r>
          </a:p>
          <a:p>
            <a:pPr marL="742950" lvl="1" indent="-285750">
              <a:buFont typeface="Wingdings" panose="05000000000000000000" pitchFamily="2" charset="2"/>
              <a:buChar char="§"/>
            </a:pPr>
            <a:r>
              <a:rPr lang="en-GB" sz="1800" dirty="0"/>
              <a:t>Improve programme design and influence budget prioritisation</a:t>
            </a:r>
          </a:p>
          <a:p>
            <a:pPr marL="285750" indent="-285750">
              <a:buFont typeface="Wingdings" panose="05000000000000000000" pitchFamily="2" charset="2"/>
              <a:buChar char="Ø"/>
            </a:pPr>
            <a:r>
              <a:rPr lang="en-GB" sz="1800" dirty="0"/>
              <a:t>Outcomes</a:t>
            </a:r>
          </a:p>
          <a:p>
            <a:pPr marL="742950" lvl="1" indent="-285750">
              <a:buFont typeface="Wingdings" panose="05000000000000000000" pitchFamily="2" charset="2"/>
              <a:buChar char="§"/>
            </a:pPr>
            <a:r>
              <a:rPr lang="en-GB" sz="1800" dirty="0"/>
              <a:t>Build more rigorous and credible methods for double-mainstreaming (or GRCB) by exchanging lessons from GRB and CRB</a:t>
            </a:r>
          </a:p>
          <a:p>
            <a:pPr marL="742950" lvl="1" indent="-285750">
              <a:buFont typeface="Wingdings" panose="05000000000000000000" pitchFamily="2" charset="2"/>
              <a:buChar char="§"/>
            </a:pPr>
            <a:r>
              <a:rPr lang="en-GB" sz="1800" dirty="0"/>
              <a:t>Integrate gender into CRB initiatives</a:t>
            </a:r>
          </a:p>
          <a:p>
            <a:pPr lvl="2"/>
            <a:r>
              <a:rPr lang="en-GB" sz="1800" dirty="0"/>
              <a:t>- conduct future CRB and GRB initiatives jointly</a:t>
            </a:r>
          </a:p>
          <a:p>
            <a:pPr lvl="2"/>
            <a:r>
              <a:rPr lang="en-GB" sz="1800" dirty="0"/>
              <a:t>- add gender to ongoing/planned CRB </a:t>
            </a:r>
          </a:p>
          <a:p>
            <a:pPr lvl="2"/>
            <a:r>
              <a:rPr lang="en-GB" sz="1800" dirty="0"/>
              <a:t>- retrofit gender into existing CRB (?)</a:t>
            </a:r>
          </a:p>
          <a:p>
            <a:pPr marL="742950" lvl="1" indent="-285750">
              <a:buFont typeface="Wingdings" panose="05000000000000000000" pitchFamily="2" charset="2"/>
              <a:buChar char="§"/>
            </a:pPr>
            <a:r>
              <a:rPr lang="en-GB" sz="1800" dirty="0"/>
              <a:t>Raise awareness of benefits from double-mainstreaming</a:t>
            </a:r>
          </a:p>
        </p:txBody>
      </p:sp>
    </p:spTree>
    <p:extLst>
      <p:ext uri="{BB962C8B-B14F-4D97-AF65-F5344CB8AC3E}">
        <p14:creationId xmlns:p14="http://schemas.microsoft.com/office/powerpoint/2010/main" val="494543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E45A8-3CD0-466C-B34C-1011E189D6F7}"/>
              </a:ext>
            </a:extLst>
          </p:cNvPr>
          <p:cNvSpPr>
            <a:spLocks noGrp="1"/>
          </p:cNvSpPr>
          <p:nvPr>
            <p:ph type="title"/>
          </p:nvPr>
        </p:nvSpPr>
        <p:spPr/>
        <p:txBody>
          <a:bodyPr>
            <a:normAutofit/>
          </a:bodyPr>
          <a:lstStyle/>
          <a:p>
            <a:r>
              <a:rPr lang="en-GB" dirty="0"/>
              <a:t>GRCB Reforms </a:t>
            </a:r>
          </a:p>
        </p:txBody>
      </p:sp>
      <p:sp>
        <p:nvSpPr>
          <p:cNvPr id="3" name="Content Placeholder 2">
            <a:extLst>
              <a:ext uri="{FF2B5EF4-FFF2-40B4-BE49-F238E27FC236}">
                <a16:creationId xmlns:a16="http://schemas.microsoft.com/office/drawing/2014/main" id="{AEB17022-27CB-4021-922A-A3123A4F5AA3}"/>
              </a:ext>
            </a:extLst>
          </p:cNvPr>
          <p:cNvSpPr>
            <a:spLocks noGrp="1"/>
          </p:cNvSpPr>
          <p:nvPr>
            <p:ph sz="quarter" idx="13"/>
          </p:nvPr>
        </p:nvSpPr>
        <p:spPr>
          <a:xfrm>
            <a:off x="1166812" y="1302328"/>
            <a:ext cx="7519987" cy="4823756"/>
          </a:xfrm>
        </p:spPr>
        <p:txBody>
          <a:bodyPr>
            <a:normAutofit/>
          </a:bodyPr>
          <a:lstStyle/>
          <a:p>
            <a:pPr marL="285750" indent="-285750">
              <a:buFont typeface="Wingdings" panose="05000000000000000000" pitchFamily="2" charset="2"/>
              <a:buChar char="§"/>
            </a:pPr>
            <a:r>
              <a:rPr lang="en-GB" sz="1800" dirty="0"/>
              <a:t>Reforms to systems and practices across the budget cycle that take into account gender concerns and opportunities when planning and delivering climate change mitigation and adaptation</a:t>
            </a:r>
          </a:p>
          <a:p>
            <a:pPr marL="285750" indent="-285750">
              <a:buFont typeface="Wingdings" panose="05000000000000000000" pitchFamily="2" charset="2"/>
              <a:buChar char="§"/>
            </a:pPr>
            <a:r>
              <a:rPr lang="en-GB" sz="1800" dirty="0"/>
              <a:t>Examples</a:t>
            </a:r>
          </a:p>
          <a:p>
            <a:pPr marL="742950" lvl="1" indent="-285750">
              <a:buFont typeface="Wingdings" panose="05000000000000000000" pitchFamily="2" charset="2"/>
              <a:buChar char="§"/>
            </a:pPr>
            <a:r>
              <a:rPr lang="en-GB" sz="1800" dirty="0"/>
              <a:t>Include gender in climate change strategies and ensuring cross-sectoral gender/climate bodies collaborate</a:t>
            </a:r>
          </a:p>
          <a:p>
            <a:pPr marL="742950" lvl="1" indent="-285750">
              <a:buFont typeface="Wingdings" panose="05000000000000000000" pitchFamily="2" charset="2"/>
              <a:buChar char="§"/>
            </a:pPr>
            <a:r>
              <a:rPr lang="en-GB" sz="1800" dirty="0"/>
              <a:t>Budget submissions by line ministries which demonstrate both gender and climate related benefits</a:t>
            </a:r>
          </a:p>
          <a:p>
            <a:pPr marL="742950" lvl="1" indent="-285750">
              <a:buFont typeface="Wingdings" panose="05000000000000000000" pitchFamily="2" charset="2"/>
              <a:buChar char="§"/>
            </a:pPr>
            <a:r>
              <a:rPr lang="en-GB" sz="1800" dirty="0"/>
              <a:t>Tag/score budget programmes according to their contribution to gender equality and to climate mitigation/adaptation</a:t>
            </a:r>
          </a:p>
          <a:p>
            <a:pPr marL="742950" lvl="1" indent="-285750">
              <a:buFont typeface="Wingdings" panose="05000000000000000000" pitchFamily="2" charset="2"/>
              <a:buChar char="§"/>
            </a:pPr>
            <a:r>
              <a:rPr lang="en-GB" sz="1800" dirty="0"/>
              <a:t>Monitor/review/evaluate trends and patterns in tagged programmes</a:t>
            </a:r>
          </a:p>
          <a:p>
            <a:pPr marL="742950" lvl="1" indent="-285750">
              <a:buFont typeface="Wingdings" panose="05000000000000000000" pitchFamily="2" charset="2"/>
              <a:buChar char="§"/>
            </a:pPr>
            <a:r>
              <a:rPr lang="en-GB" sz="1800" dirty="0"/>
              <a:t>Accountability actors (parliament, civils society, media) follow and comment on gender and climate programmes</a:t>
            </a:r>
          </a:p>
        </p:txBody>
      </p:sp>
      <p:graphicFrame>
        <p:nvGraphicFramePr>
          <p:cNvPr id="4" name="Diagram 3"/>
          <p:cNvGraphicFramePr/>
          <p:nvPr>
            <p:extLst>
              <p:ext uri="{D42A27DB-BD31-4B8C-83A1-F6EECF244321}">
                <p14:modId xmlns:p14="http://schemas.microsoft.com/office/powerpoint/2010/main" val="1109122959"/>
              </p:ext>
            </p:extLst>
          </p:nvPr>
        </p:nvGraphicFramePr>
        <p:xfrm>
          <a:off x="290944" y="3896624"/>
          <a:ext cx="6123710" cy="4015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53256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Enabling Conditions for CRCB</a:t>
            </a:r>
          </a:p>
        </p:txBody>
      </p:sp>
      <p:pic>
        <p:nvPicPr>
          <p:cNvPr id="5" name="Content Placeholder 4"/>
          <p:cNvPicPr>
            <a:picLocks noGrp="1" noChangeAspect="1"/>
          </p:cNvPicPr>
          <p:nvPr>
            <p:ph sz="quarter" idx="13"/>
          </p:nvPr>
        </p:nvPicPr>
        <p:blipFill>
          <a:blip r:embed="rId3"/>
          <a:stretch>
            <a:fillRect/>
          </a:stretch>
        </p:blipFill>
        <p:spPr>
          <a:xfrm>
            <a:off x="2083327" y="1699192"/>
            <a:ext cx="4923177" cy="4867862"/>
          </a:xfrm>
          <a:prstGeom prst="ellipse">
            <a:avLst/>
          </a:prstGeom>
        </p:spPr>
      </p:pic>
      <p:sp>
        <p:nvSpPr>
          <p:cNvPr id="3" name="TextBox 2">
            <a:extLst>
              <a:ext uri="{FF2B5EF4-FFF2-40B4-BE49-F238E27FC236}">
                <a16:creationId xmlns:a16="http://schemas.microsoft.com/office/drawing/2014/main" id="{164B030C-1282-41DF-8AFF-0951E9F4B8AE}"/>
              </a:ext>
            </a:extLst>
          </p:cNvPr>
          <p:cNvSpPr txBox="1"/>
          <p:nvPr/>
        </p:nvSpPr>
        <p:spPr>
          <a:xfrm>
            <a:off x="909637" y="5913431"/>
            <a:ext cx="3062288" cy="338555"/>
          </a:xfrm>
          <a:prstGeom prst="rect">
            <a:avLst/>
          </a:prstGeom>
          <a:noFill/>
        </p:spPr>
        <p:txBody>
          <a:bodyPr wrap="square" rtlCol="0">
            <a:spAutoFit/>
          </a:bodyPr>
          <a:lstStyle/>
          <a:p>
            <a:r>
              <a:rPr lang="en-GB" sz="1600" dirty="0"/>
              <a:t>Source: OECD, 2014</a:t>
            </a:r>
          </a:p>
        </p:txBody>
      </p:sp>
      <p:sp>
        <p:nvSpPr>
          <p:cNvPr id="4" name="Rectangle 3"/>
          <p:cNvSpPr/>
          <p:nvPr/>
        </p:nvSpPr>
        <p:spPr>
          <a:xfrm>
            <a:off x="1166811" y="1258980"/>
            <a:ext cx="7797079" cy="646331"/>
          </a:xfrm>
          <a:prstGeom prst="rect">
            <a:avLst/>
          </a:prstGeom>
        </p:spPr>
        <p:txBody>
          <a:bodyPr wrap="square">
            <a:spAutoFit/>
          </a:bodyPr>
          <a:lstStyle/>
          <a:p>
            <a:r>
              <a:rPr lang="en-GB" dirty="0"/>
              <a:t>Lessons from past experiences with cross-cutting theme mainstreaming highlights key enabling conditions</a:t>
            </a:r>
          </a:p>
        </p:txBody>
      </p:sp>
    </p:spTree>
    <p:extLst>
      <p:ext uri="{BB962C8B-B14F-4D97-AF65-F5344CB8AC3E}">
        <p14:creationId xmlns:p14="http://schemas.microsoft.com/office/powerpoint/2010/main" val="2581964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4E8B5-64F2-4F33-A9EA-2F0CBCFD0983}"/>
              </a:ext>
            </a:extLst>
          </p:cNvPr>
          <p:cNvSpPr>
            <a:spLocks noGrp="1"/>
          </p:cNvSpPr>
          <p:nvPr>
            <p:ph type="title"/>
          </p:nvPr>
        </p:nvSpPr>
        <p:spPr/>
        <p:txBody>
          <a:bodyPr/>
          <a:lstStyle/>
          <a:p>
            <a:r>
              <a:rPr lang="en-GB" dirty="0"/>
              <a:t>Challenges with GRCB</a:t>
            </a:r>
          </a:p>
        </p:txBody>
      </p:sp>
      <p:sp>
        <p:nvSpPr>
          <p:cNvPr id="3" name="Content Placeholder 2">
            <a:extLst>
              <a:ext uri="{FF2B5EF4-FFF2-40B4-BE49-F238E27FC236}">
                <a16:creationId xmlns:a16="http://schemas.microsoft.com/office/drawing/2014/main" id="{CBA9E70B-317E-4672-9D8D-E134F4CB7869}"/>
              </a:ext>
            </a:extLst>
          </p:cNvPr>
          <p:cNvSpPr>
            <a:spLocks noGrp="1"/>
          </p:cNvSpPr>
          <p:nvPr>
            <p:ph sz="quarter" idx="13"/>
          </p:nvPr>
        </p:nvSpPr>
        <p:spPr>
          <a:xfrm>
            <a:off x="1166812" y="1292947"/>
            <a:ext cx="7519987" cy="4557250"/>
          </a:xfrm>
        </p:spPr>
        <p:txBody>
          <a:bodyPr>
            <a:normAutofit/>
          </a:bodyPr>
          <a:lstStyle/>
          <a:p>
            <a:pPr marL="285750" indent="-285750">
              <a:buFont typeface="Wingdings" panose="05000000000000000000" pitchFamily="2" charset="2"/>
              <a:buChar char="§"/>
            </a:pPr>
            <a:r>
              <a:rPr lang="en-GB" sz="1800" dirty="0"/>
              <a:t>Competition amongst many cross-sectoral priorities (eg 17 SDGs) may dilute prioritisation of gender and climate</a:t>
            </a:r>
          </a:p>
          <a:p>
            <a:pPr marL="285750" indent="-285750">
              <a:buFont typeface="Wingdings" panose="05000000000000000000" pitchFamily="2" charset="2"/>
              <a:buChar char="§"/>
            </a:pPr>
            <a:r>
              <a:rPr lang="en-GB" sz="1800" dirty="0"/>
              <a:t>Basic classification methods are well-established and applied to both gender and climate but there is no consensus on scoring the degree of contribution to gender and mitigation/adaptation in a way that can be guaranteed to avoid suspicions about greenwashing or </a:t>
            </a:r>
            <a:r>
              <a:rPr lang="en-GB" sz="1800" dirty="0" err="1"/>
              <a:t>genderwashing</a:t>
            </a:r>
            <a:endParaRPr lang="en-GB" sz="1800" dirty="0"/>
          </a:p>
          <a:p>
            <a:pPr marL="285750" indent="-285750">
              <a:buFont typeface="Wingdings" panose="05000000000000000000" pitchFamily="2" charset="2"/>
              <a:buChar char="§"/>
            </a:pPr>
            <a:r>
              <a:rPr lang="en-GB" sz="1800" dirty="0"/>
              <a:t>Programme budget reforms are already challenging without adding GRCB</a:t>
            </a:r>
          </a:p>
          <a:p>
            <a:pPr marL="285750" indent="-285750">
              <a:buFont typeface="Wingdings" panose="05000000000000000000" pitchFamily="2" charset="2"/>
              <a:buChar char="§"/>
            </a:pPr>
            <a:r>
              <a:rPr lang="en-GB" sz="1800" dirty="0"/>
              <a:t>Some international funders are increasingly mainstreaming climate into their development programmes, so GCRB needs to go beyond climate funds</a:t>
            </a:r>
          </a:p>
          <a:p>
            <a:pPr marL="285750" indent="-285750">
              <a:buFont typeface="Wingdings" panose="05000000000000000000" pitchFamily="2" charset="2"/>
              <a:buChar char="§"/>
            </a:pPr>
            <a:r>
              <a:rPr lang="en-GB" sz="1800" dirty="0"/>
              <a:t>Governments are happy with GRCB when trends/patterns are positive, but less keen when the trend is negative</a:t>
            </a:r>
          </a:p>
          <a:p>
            <a:pPr marL="285750" indent="-285750">
              <a:buFont typeface="Wingdings" panose="05000000000000000000" pitchFamily="2" charset="2"/>
              <a:buChar char="§"/>
            </a:pPr>
            <a:r>
              <a:rPr lang="en-GB" sz="1800" dirty="0"/>
              <a:t>‘Capacity’, although this may relate more to unclear institutional roles and methods than a lack of staff knowledge/skills</a:t>
            </a:r>
          </a:p>
        </p:txBody>
      </p:sp>
    </p:spTree>
    <p:extLst>
      <p:ext uri="{BB962C8B-B14F-4D97-AF65-F5344CB8AC3E}">
        <p14:creationId xmlns:p14="http://schemas.microsoft.com/office/powerpoint/2010/main" val="1828176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Concluding remarks </a:t>
            </a:r>
          </a:p>
        </p:txBody>
      </p:sp>
      <p:sp>
        <p:nvSpPr>
          <p:cNvPr id="4" name="Content Placeholder 3"/>
          <p:cNvSpPr>
            <a:spLocks noGrp="1"/>
          </p:cNvSpPr>
          <p:nvPr>
            <p:ph sz="quarter" idx="13"/>
          </p:nvPr>
        </p:nvSpPr>
        <p:spPr>
          <a:xfrm>
            <a:off x="1166811" y="1417638"/>
            <a:ext cx="7519987" cy="4654231"/>
          </a:xfrm>
        </p:spPr>
        <p:txBody>
          <a:bodyPr>
            <a:normAutofit/>
          </a:bodyPr>
          <a:lstStyle/>
          <a:p>
            <a:pPr marL="342900" indent="-342900">
              <a:spcBef>
                <a:spcPts val="600"/>
              </a:spcBef>
              <a:buFont typeface="Arial" panose="020B0604020202020204" pitchFamily="34" charset="0"/>
              <a:buChar char="•"/>
              <a:tabLst>
                <a:tab pos="1162050" algn="l"/>
              </a:tabLst>
            </a:pPr>
            <a:r>
              <a:rPr lang="en-GB" sz="1800" dirty="0"/>
              <a:t>Coordinating the integration of gender and climate change may strengthen the effectiveness of public expenditure and reprioritisation to reflect increased benefits</a:t>
            </a:r>
          </a:p>
          <a:p>
            <a:pPr marL="342900" indent="-342900">
              <a:spcBef>
                <a:spcPts val="600"/>
              </a:spcBef>
              <a:buFont typeface="Arial" panose="020B0604020202020204" pitchFamily="34" charset="0"/>
              <a:buChar char="•"/>
              <a:tabLst>
                <a:tab pos="1162050" algn="l"/>
              </a:tabLst>
            </a:pPr>
            <a:r>
              <a:rPr lang="en-GB" sz="1800" dirty="0"/>
              <a:t>While limited, there are some countries in Africa that have begun to implement gender responsive climate budgeting </a:t>
            </a:r>
          </a:p>
          <a:p>
            <a:pPr marL="342900" indent="-342900">
              <a:spcBef>
                <a:spcPts val="600"/>
              </a:spcBef>
              <a:buFont typeface="Arial" panose="020B0604020202020204" pitchFamily="34" charset="0"/>
              <a:buChar char="•"/>
              <a:tabLst>
                <a:tab pos="1162050" algn="l"/>
              </a:tabLst>
            </a:pPr>
            <a:r>
              <a:rPr lang="en-GB" sz="1800" dirty="0"/>
              <a:t>The most appropriate measures in each country will depend on their strategic objectives and the particularities of their PFM systems. </a:t>
            </a:r>
          </a:p>
          <a:p>
            <a:pPr marL="342900" indent="-342900">
              <a:spcBef>
                <a:spcPts val="600"/>
              </a:spcBef>
              <a:buFont typeface="Arial" panose="020B0604020202020204" pitchFamily="34" charset="0"/>
              <a:buChar char="•"/>
              <a:tabLst>
                <a:tab pos="1162050" algn="l"/>
              </a:tabLst>
            </a:pPr>
            <a:r>
              <a:rPr lang="en-GB" sz="1800" dirty="0"/>
              <a:t>There are substantial challenges (both technical and political) and experience with GRB suggests that GRCB will need support for a prolonged period of time (at least 10 years)</a:t>
            </a:r>
          </a:p>
          <a:p>
            <a:pPr marL="342900" indent="-342900">
              <a:spcBef>
                <a:spcPts val="600"/>
              </a:spcBef>
              <a:buFont typeface="Arial" panose="020B0604020202020204" pitchFamily="34" charset="0"/>
              <a:buChar char="•"/>
              <a:tabLst>
                <a:tab pos="1162050" algn="l"/>
              </a:tabLst>
            </a:pPr>
            <a:r>
              <a:rPr lang="en-GB" sz="1800" dirty="0"/>
              <a:t>Successful reforms will need to engage multiple stakeholders, including civil society organisations who can be important allies</a:t>
            </a:r>
          </a:p>
        </p:txBody>
      </p:sp>
    </p:spTree>
    <p:extLst>
      <p:ext uri="{BB962C8B-B14F-4D97-AF65-F5344CB8AC3E}">
        <p14:creationId xmlns:p14="http://schemas.microsoft.com/office/powerpoint/2010/main" val="2354371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778B3-C6DF-4ED4-BDAF-121368D616B0}"/>
              </a:ext>
            </a:extLst>
          </p:cNvPr>
          <p:cNvSpPr>
            <a:spLocks noGrp="1"/>
          </p:cNvSpPr>
          <p:nvPr>
            <p:ph type="ctrTitle"/>
          </p:nvPr>
        </p:nvSpPr>
        <p:spPr/>
        <p:txBody>
          <a:bodyPr>
            <a:normAutofit fontScale="90000"/>
          </a:bodyPr>
          <a:lstStyle/>
          <a:p>
            <a:r>
              <a:rPr lang="en-ZA" dirty="0"/>
              <a:t>Thank you </a:t>
            </a:r>
          </a:p>
        </p:txBody>
      </p:sp>
    </p:spTree>
    <p:extLst>
      <p:ext uri="{BB962C8B-B14F-4D97-AF65-F5344CB8AC3E}">
        <p14:creationId xmlns:p14="http://schemas.microsoft.com/office/powerpoint/2010/main" val="1323663993"/>
      </p:ext>
    </p:extLst>
  </p:cSld>
  <p:clrMapOvr>
    <a:masterClrMapping/>
  </p:clrMapOvr>
</p:sld>
</file>

<file path=ppt/theme/theme1.xml><?xml version="1.0" encoding="utf-8"?>
<a:theme xmlns:a="http://schemas.openxmlformats.org/drawingml/2006/main" name="Cabri - English">
  <a:themeElements>
    <a:clrScheme name="Cabri Colours">
      <a:dk1>
        <a:srgbClr val="444444"/>
      </a:dk1>
      <a:lt1>
        <a:srgbClr val="FFFFFF"/>
      </a:lt1>
      <a:dk2>
        <a:srgbClr val="FFFFFF"/>
      </a:dk2>
      <a:lt2>
        <a:srgbClr val="FFFFFF"/>
      </a:lt2>
      <a:accent1>
        <a:srgbClr val="006666"/>
      </a:accent1>
      <a:accent2>
        <a:srgbClr val="999933"/>
      </a:accent2>
      <a:accent3>
        <a:srgbClr val="CCCC66"/>
      </a:accent3>
      <a:accent4>
        <a:srgbClr val="6699CC"/>
      </a:accent4>
      <a:accent5>
        <a:srgbClr val="CCCCCC"/>
      </a:accent5>
      <a:accent6>
        <a:srgbClr val="444444"/>
      </a:accent6>
      <a:hlink>
        <a:srgbClr val="999933"/>
      </a:hlink>
      <a:folHlink>
        <a:srgbClr val="0066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6AF32261145F409836FCA14A350740" ma:contentTypeVersion="12" ma:contentTypeDescription="Create a new document." ma:contentTypeScope="" ma:versionID="e22ecd31db818cb3feea6b60bf4a1604">
  <xsd:schema xmlns:xsd="http://www.w3.org/2001/XMLSchema" xmlns:xs="http://www.w3.org/2001/XMLSchema" xmlns:p="http://schemas.microsoft.com/office/2006/metadata/properties" xmlns:ns2="1b4d2e45-8e50-4808-be92-179850164968" xmlns:ns3="a4907018-feab-4701-b416-2003e651155e" targetNamespace="http://schemas.microsoft.com/office/2006/metadata/properties" ma:root="true" ma:fieldsID="b0e73f60fe82854bf24afdea208ecaf5" ns2:_="" ns3:_="">
    <xsd:import namespace="1b4d2e45-8e50-4808-be92-179850164968"/>
    <xsd:import namespace="a4907018-feab-4701-b416-2003e651155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4d2e45-8e50-4808-be92-1798501649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4907018-feab-4701-b416-2003e651155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213916-FA0E-4F55-9F48-7B4789637430}">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a4907018-feab-4701-b416-2003e651155e"/>
    <ds:schemaRef ds:uri="1b4d2e45-8e50-4808-be92-179850164968"/>
    <ds:schemaRef ds:uri="http://www.w3.org/XML/1998/namespace"/>
    <ds:schemaRef ds:uri="http://purl.org/dc/dcmitype/"/>
  </ds:schemaRefs>
</ds:datastoreItem>
</file>

<file path=customXml/itemProps2.xml><?xml version="1.0" encoding="utf-8"?>
<ds:datastoreItem xmlns:ds="http://schemas.openxmlformats.org/officeDocument/2006/customXml" ds:itemID="{D3F01586-6B35-4B40-B230-870909EAC8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4d2e45-8e50-4808-be92-179850164968"/>
    <ds:schemaRef ds:uri="a4907018-feab-4701-b416-2003e65115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7341A3-F539-4B58-A534-3253155D43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Cabri_English_PPTTemplate</Template>
  <TotalTime>20786</TotalTime>
  <Words>902</Words>
  <Application>Microsoft Office PowerPoint</Application>
  <PresentationFormat>On-screen Show (4:3)</PresentationFormat>
  <Paragraphs>75</Paragraphs>
  <Slides>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Courier New</vt:lpstr>
      <vt:lpstr>Wingdings</vt:lpstr>
      <vt:lpstr>Cabri - English</vt:lpstr>
      <vt:lpstr>Welcome Address  Philipp Krause, Head – Technical Team CABRI </vt:lpstr>
      <vt:lpstr>Structure of the event </vt:lpstr>
      <vt:lpstr>Experience with GRCB</vt:lpstr>
      <vt:lpstr>Objectives of ‘Double-Mainstreaming’ Gender and Climate Change</vt:lpstr>
      <vt:lpstr>GRCB Reforms </vt:lpstr>
      <vt:lpstr>Enabling Conditions for CRCB</vt:lpstr>
      <vt:lpstr>Challenges with GRCB</vt:lpstr>
      <vt:lpstr>Concluding remarks </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"Shanaz Broermann" &lt;Shanaz.broermann@cabri-sbo.org&gt;</dc:creator>
  <cp:lastModifiedBy>Priya Beegun</cp:lastModifiedBy>
  <cp:revision>955</cp:revision>
  <cp:lastPrinted>2015-03-05T10:45:04Z</cp:lastPrinted>
  <dcterms:created xsi:type="dcterms:W3CDTF">2015-07-13T14:27:38Z</dcterms:created>
  <dcterms:modified xsi:type="dcterms:W3CDTF">2021-06-29T07:34:25Z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0x010100BA6AF32261145F409836FCA14A350740</vt:lpwstr>
  </property>
  <property fmtid="{D5CDD505-2E9C-101B-9397-08002B2CF9AE}" pid="3" name="Order">
    <vt:r8>268200</vt:r8>
  </property>
</Properties>
</file>