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11">
  <p:sldMasterIdLst>
    <p:sldMasterId id="2147483719" r:id="rId4"/>
  </p:sldMasterIdLst>
  <p:notesMasterIdLst>
    <p:notesMasterId r:id="rId14"/>
  </p:notesMasterIdLst>
  <p:handoutMasterIdLst>
    <p:handoutMasterId r:id="rId15"/>
  </p:handoutMasterIdLst>
  <p:sldIdLst>
    <p:sldId id="256" r:id="rId5"/>
    <p:sldId id="506" r:id="rId6"/>
    <p:sldId id="500" r:id="rId7"/>
    <p:sldId id="507" r:id="rId8"/>
    <p:sldId id="508" r:id="rId9"/>
    <p:sldId id="504" r:id="rId10"/>
    <p:sldId id="509" r:id="rId11"/>
    <p:sldId id="494" r:id="rId12"/>
    <p:sldId id="477" r:id="rId13"/>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Priya Beegun" initials="PB" lastIdx="5" clrIdx="6">
    <p:extLst>
      <p:ext uri="{19B8F6BF-5375-455C-9EA6-DF929625EA0E}">
        <p15:presenceInfo xmlns:p15="http://schemas.microsoft.com/office/powerpoint/2012/main" userId="S::priya.beegun@cabri-sbo.org::e975f017-bbdf-4fb4-8a57-29d873ee0655" providerId="AD"/>
      </p:ext>
    </p:extLst>
  </p:cmAuthor>
  <p:cmAuthor id="1" name="Joana Bento" initials="JB" lastIdx="1" clrIdx="0"/>
  <p:cmAuthor id="8" name="Kit Nicholson" initials="KN" lastIdx="3" clrIdx="7">
    <p:extLst>
      <p:ext uri="{19B8F6BF-5375-455C-9EA6-DF929625EA0E}">
        <p15:presenceInfo xmlns:p15="http://schemas.microsoft.com/office/powerpoint/2012/main" userId="5297ed048ed59b51" providerId="Windows Live"/>
      </p:ext>
    </p:extLst>
  </p:cmAuthor>
  <p:cmAuthor id="2" name="anke.braumann" initials="a" lastIdx="7" clrIdx="1"/>
  <p:cmAuthor id="3" name="Leila" initials="" lastIdx="0" clrIdx="2"/>
  <p:cmAuthor id="4" name="Soonsyra Lowe Nicolas" initials="SLN" lastIdx="8" clrIdx="3">
    <p:extLst>
      <p:ext uri="{19B8F6BF-5375-455C-9EA6-DF929625EA0E}">
        <p15:presenceInfo xmlns:p15="http://schemas.microsoft.com/office/powerpoint/2012/main" userId="S-1-5-21-2612044563-3503332062-4066753326-1646" providerId="AD"/>
      </p:ext>
    </p:extLst>
  </p:cmAuthor>
  <p:cmAuthor id="5" name="Ludovic Froget" initials="LF" lastIdx="2" clrIdx="4">
    <p:extLst>
      <p:ext uri="{19B8F6BF-5375-455C-9EA6-DF929625EA0E}">
        <p15:presenceInfo xmlns:p15="http://schemas.microsoft.com/office/powerpoint/2012/main" userId="S::Ludovic.Froget@cabri-sbo.org::6dcb10fd-7809-450d-9213-77bf9778b520" providerId="AD"/>
      </p:ext>
    </p:extLst>
  </p:cmAuthor>
  <p:cmAuthor id="6" name="Soonsyra Lowe Nicolas" initials="SLN [2]" lastIdx="2" clrIdx="5">
    <p:extLst>
      <p:ext uri="{19B8F6BF-5375-455C-9EA6-DF929625EA0E}">
        <p15:presenceInfo xmlns:p15="http://schemas.microsoft.com/office/powerpoint/2012/main" userId="S::Soonsyra.LoweNicolas@cabri-sbo.org::190600f1-7689-4c6c-810c-d5e149ab57e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BD84"/>
    <a:srgbClr val="7DABCF"/>
    <a:srgbClr val="3333FF"/>
    <a:srgbClr val="4472C4"/>
    <a:srgbClr val="5EADC0"/>
    <a:srgbClr val="858C3A"/>
    <a:srgbClr val="848A37"/>
    <a:srgbClr val="006380"/>
    <a:srgbClr val="F6862B"/>
    <a:srgbClr val="1C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959" autoAdjust="0"/>
    <p:restoredTop sz="72945" autoAdjust="0"/>
  </p:normalViewPr>
  <p:slideViewPr>
    <p:cSldViewPr snapToGrid="0">
      <p:cViewPr varScale="1">
        <p:scale>
          <a:sx n="62" d="100"/>
          <a:sy n="62" d="100"/>
        </p:scale>
        <p:origin x="115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175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9D41D0-5416-4170-9B31-BF3725FCA791}" type="doc">
      <dgm:prSet loTypeId="urn:microsoft.com/office/officeart/2005/8/layout/chevron1" loCatId="process" qsTypeId="urn:microsoft.com/office/officeart/2005/8/quickstyle/simple1" qsCatId="simple" csTypeId="urn:microsoft.com/office/officeart/2005/8/colors/accent1_2" csCatId="accent1" phldr="1"/>
      <dgm:spPr/>
    </dgm:pt>
    <dgm:pt modelId="{052C4F59-DE29-4E7E-A503-AEF26D3C52EE}">
      <dgm:prSet phldrT="[Text]"/>
      <dgm:spPr/>
      <dgm:t>
        <a:bodyPr/>
        <a:lstStyle/>
        <a:p>
          <a:r>
            <a:rPr lang="en-GB" dirty="0"/>
            <a:t>Formulation du budget</a:t>
          </a:r>
        </a:p>
      </dgm:t>
    </dgm:pt>
    <dgm:pt modelId="{F01D49CD-E23A-475C-B020-40FDFDA56583}" type="parTrans" cxnId="{3E3546C4-2A8F-4E4A-9E22-4F87915A94D7}">
      <dgm:prSet/>
      <dgm:spPr/>
      <dgm:t>
        <a:bodyPr/>
        <a:lstStyle/>
        <a:p>
          <a:endParaRPr lang="en-GB"/>
        </a:p>
      </dgm:t>
    </dgm:pt>
    <dgm:pt modelId="{129959A3-33A2-4F82-9635-E14DB7D229FF}" type="sibTrans" cxnId="{3E3546C4-2A8F-4E4A-9E22-4F87915A94D7}">
      <dgm:prSet/>
      <dgm:spPr/>
      <dgm:t>
        <a:bodyPr/>
        <a:lstStyle/>
        <a:p>
          <a:endParaRPr lang="en-GB"/>
        </a:p>
      </dgm:t>
    </dgm:pt>
    <dgm:pt modelId="{98C1DF50-31A8-4090-8F59-79186076AC98}">
      <dgm:prSet phldrT="[Text]"/>
      <dgm:spPr/>
      <dgm:t>
        <a:bodyPr/>
        <a:lstStyle/>
        <a:p>
          <a:r>
            <a:rPr lang="fr-FR" noProof="0" dirty="0"/>
            <a:t>Évaluation du budget</a:t>
          </a:r>
        </a:p>
      </dgm:t>
    </dgm:pt>
    <dgm:pt modelId="{B7F4F3D0-0CB6-4A1E-ACAF-5DB3FA32A2B1}" type="sibTrans" cxnId="{2A939876-A99D-4CAD-AEBE-E9CCDF0E541D}">
      <dgm:prSet/>
      <dgm:spPr/>
      <dgm:t>
        <a:bodyPr/>
        <a:lstStyle/>
        <a:p>
          <a:endParaRPr lang="en-GB"/>
        </a:p>
      </dgm:t>
    </dgm:pt>
    <dgm:pt modelId="{E9481FEC-6E3F-4F62-BC6A-616C9130C3C6}" type="parTrans" cxnId="{2A939876-A99D-4CAD-AEBE-E9CCDF0E541D}">
      <dgm:prSet/>
      <dgm:spPr/>
      <dgm:t>
        <a:bodyPr/>
        <a:lstStyle/>
        <a:p>
          <a:endParaRPr lang="en-GB"/>
        </a:p>
      </dgm:t>
    </dgm:pt>
    <dgm:pt modelId="{8C478D91-13B2-4441-AF86-58C0BC8C55C2}">
      <dgm:prSet phldrT="[Text]"/>
      <dgm:spPr/>
      <dgm:t>
        <a:bodyPr/>
        <a:lstStyle/>
        <a:p>
          <a:r>
            <a:rPr lang="fr-FR" noProof="0" dirty="0"/>
            <a:t>Exécution du budget</a:t>
          </a:r>
        </a:p>
      </dgm:t>
    </dgm:pt>
    <dgm:pt modelId="{2E8C2F75-B6F6-4C83-8008-3DE752D33955}" type="sibTrans" cxnId="{9ED57BB7-E22C-414A-A56B-4C4D7C58C672}">
      <dgm:prSet/>
      <dgm:spPr/>
      <dgm:t>
        <a:bodyPr/>
        <a:lstStyle/>
        <a:p>
          <a:endParaRPr lang="en-GB"/>
        </a:p>
      </dgm:t>
    </dgm:pt>
    <dgm:pt modelId="{1B8ABA82-A3DC-4D70-BBC9-0B0198484CC8}" type="parTrans" cxnId="{9ED57BB7-E22C-414A-A56B-4C4D7C58C672}">
      <dgm:prSet/>
      <dgm:spPr/>
      <dgm:t>
        <a:bodyPr/>
        <a:lstStyle/>
        <a:p>
          <a:endParaRPr lang="en-GB"/>
        </a:p>
      </dgm:t>
    </dgm:pt>
    <dgm:pt modelId="{3B3222C9-638F-4497-985D-9BD8A3459E01}">
      <dgm:prSet phldrT="[Text]"/>
      <dgm:spPr/>
      <dgm:t>
        <a:bodyPr/>
        <a:lstStyle/>
        <a:p>
          <a:r>
            <a:rPr lang="en-GB" dirty="0"/>
            <a:t>Approbation du budget</a:t>
          </a:r>
        </a:p>
      </dgm:t>
    </dgm:pt>
    <dgm:pt modelId="{BE636B04-DDBB-4F9B-A59A-DDA3511D764B}" type="sibTrans" cxnId="{CC247123-AE18-4409-BB3C-E28196A0105D}">
      <dgm:prSet/>
      <dgm:spPr/>
      <dgm:t>
        <a:bodyPr/>
        <a:lstStyle/>
        <a:p>
          <a:endParaRPr lang="en-GB"/>
        </a:p>
      </dgm:t>
    </dgm:pt>
    <dgm:pt modelId="{0F7563EF-2349-4384-A573-27AAF930181A}" type="parTrans" cxnId="{CC247123-AE18-4409-BB3C-E28196A0105D}">
      <dgm:prSet/>
      <dgm:spPr/>
      <dgm:t>
        <a:bodyPr/>
        <a:lstStyle/>
        <a:p>
          <a:endParaRPr lang="en-GB"/>
        </a:p>
      </dgm:t>
    </dgm:pt>
    <dgm:pt modelId="{A35DF0A8-A177-470C-89C5-A35F4C6EB0F2}" type="pres">
      <dgm:prSet presAssocID="{3A9D41D0-5416-4170-9B31-BF3725FCA791}" presName="Name0" presStyleCnt="0">
        <dgm:presLayoutVars>
          <dgm:dir/>
          <dgm:animLvl val="lvl"/>
          <dgm:resizeHandles val="exact"/>
        </dgm:presLayoutVars>
      </dgm:prSet>
      <dgm:spPr/>
    </dgm:pt>
    <dgm:pt modelId="{36C36E46-CEEC-49F3-8940-0932876282B2}" type="pres">
      <dgm:prSet presAssocID="{052C4F59-DE29-4E7E-A503-AEF26D3C52EE}" presName="parTxOnly" presStyleLbl="node1" presStyleIdx="0" presStyleCnt="4">
        <dgm:presLayoutVars>
          <dgm:chMax val="0"/>
          <dgm:chPref val="0"/>
          <dgm:bulletEnabled val="1"/>
        </dgm:presLayoutVars>
      </dgm:prSet>
      <dgm:spPr/>
    </dgm:pt>
    <dgm:pt modelId="{07A3F395-E7D0-498B-9211-C1DCA3C4F5F4}" type="pres">
      <dgm:prSet presAssocID="{129959A3-33A2-4F82-9635-E14DB7D229FF}" presName="parTxOnlySpace" presStyleCnt="0"/>
      <dgm:spPr/>
    </dgm:pt>
    <dgm:pt modelId="{9F75DF9C-B15A-4908-BFE4-40A7EE7F27E8}" type="pres">
      <dgm:prSet presAssocID="{3B3222C9-638F-4497-985D-9BD8A3459E01}" presName="parTxOnly" presStyleLbl="node1" presStyleIdx="1" presStyleCnt="4">
        <dgm:presLayoutVars>
          <dgm:chMax val="0"/>
          <dgm:chPref val="0"/>
          <dgm:bulletEnabled val="1"/>
        </dgm:presLayoutVars>
      </dgm:prSet>
      <dgm:spPr/>
    </dgm:pt>
    <dgm:pt modelId="{578008B8-1E86-4FD9-9551-1446C8FB96FF}" type="pres">
      <dgm:prSet presAssocID="{BE636B04-DDBB-4F9B-A59A-DDA3511D764B}" presName="parTxOnlySpace" presStyleCnt="0"/>
      <dgm:spPr/>
    </dgm:pt>
    <dgm:pt modelId="{B1BAE388-BA40-44FE-BD94-16D3C44DC2F2}" type="pres">
      <dgm:prSet presAssocID="{8C478D91-13B2-4441-AF86-58C0BC8C55C2}" presName="parTxOnly" presStyleLbl="node1" presStyleIdx="2" presStyleCnt="4">
        <dgm:presLayoutVars>
          <dgm:chMax val="0"/>
          <dgm:chPref val="0"/>
          <dgm:bulletEnabled val="1"/>
        </dgm:presLayoutVars>
      </dgm:prSet>
      <dgm:spPr/>
    </dgm:pt>
    <dgm:pt modelId="{14805134-C9FB-4494-8A1A-0492D6BA14AE}" type="pres">
      <dgm:prSet presAssocID="{2E8C2F75-B6F6-4C83-8008-3DE752D33955}" presName="parTxOnlySpace" presStyleCnt="0"/>
      <dgm:spPr/>
    </dgm:pt>
    <dgm:pt modelId="{9F91F2A2-9BB8-4841-BF86-B33FD6B09415}" type="pres">
      <dgm:prSet presAssocID="{98C1DF50-31A8-4090-8F59-79186076AC98}" presName="parTxOnly" presStyleLbl="node1" presStyleIdx="3" presStyleCnt="4">
        <dgm:presLayoutVars>
          <dgm:chMax val="0"/>
          <dgm:chPref val="0"/>
          <dgm:bulletEnabled val="1"/>
        </dgm:presLayoutVars>
      </dgm:prSet>
      <dgm:spPr/>
    </dgm:pt>
  </dgm:ptLst>
  <dgm:cxnLst>
    <dgm:cxn modelId="{CC247123-AE18-4409-BB3C-E28196A0105D}" srcId="{3A9D41D0-5416-4170-9B31-BF3725FCA791}" destId="{3B3222C9-638F-4497-985D-9BD8A3459E01}" srcOrd="1" destOrd="0" parTransId="{0F7563EF-2349-4384-A573-27AAF930181A}" sibTransId="{BE636B04-DDBB-4F9B-A59A-DDA3511D764B}"/>
    <dgm:cxn modelId="{9D223C44-E733-400A-A349-4724B5AE6A14}" type="presOf" srcId="{052C4F59-DE29-4E7E-A503-AEF26D3C52EE}" destId="{36C36E46-CEEC-49F3-8940-0932876282B2}" srcOrd="0" destOrd="0" presId="urn:microsoft.com/office/officeart/2005/8/layout/chevron1"/>
    <dgm:cxn modelId="{0FBF8A75-9680-4D3F-AED1-852D62DD3F81}" type="presOf" srcId="{8C478D91-13B2-4441-AF86-58C0BC8C55C2}" destId="{B1BAE388-BA40-44FE-BD94-16D3C44DC2F2}" srcOrd="0" destOrd="0" presId="urn:microsoft.com/office/officeart/2005/8/layout/chevron1"/>
    <dgm:cxn modelId="{2A939876-A99D-4CAD-AEBE-E9CCDF0E541D}" srcId="{3A9D41D0-5416-4170-9B31-BF3725FCA791}" destId="{98C1DF50-31A8-4090-8F59-79186076AC98}" srcOrd="3" destOrd="0" parTransId="{E9481FEC-6E3F-4F62-BC6A-616C9130C3C6}" sibTransId="{B7F4F3D0-0CB6-4A1E-ACAF-5DB3FA32A2B1}"/>
    <dgm:cxn modelId="{5512B294-B931-4984-BAC0-6AF1CDD71F83}" type="presOf" srcId="{3B3222C9-638F-4497-985D-9BD8A3459E01}" destId="{9F75DF9C-B15A-4908-BFE4-40A7EE7F27E8}" srcOrd="0" destOrd="0" presId="urn:microsoft.com/office/officeart/2005/8/layout/chevron1"/>
    <dgm:cxn modelId="{3C6D7A9E-30D5-48B3-B32D-A687FFADA641}" type="presOf" srcId="{98C1DF50-31A8-4090-8F59-79186076AC98}" destId="{9F91F2A2-9BB8-4841-BF86-B33FD6B09415}" srcOrd="0" destOrd="0" presId="urn:microsoft.com/office/officeart/2005/8/layout/chevron1"/>
    <dgm:cxn modelId="{27952BAD-77E0-4AC0-9ABC-31A40EDD9D60}" type="presOf" srcId="{3A9D41D0-5416-4170-9B31-BF3725FCA791}" destId="{A35DF0A8-A177-470C-89C5-A35F4C6EB0F2}" srcOrd="0" destOrd="0" presId="urn:microsoft.com/office/officeart/2005/8/layout/chevron1"/>
    <dgm:cxn modelId="{9ED57BB7-E22C-414A-A56B-4C4D7C58C672}" srcId="{3A9D41D0-5416-4170-9B31-BF3725FCA791}" destId="{8C478D91-13B2-4441-AF86-58C0BC8C55C2}" srcOrd="2" destOrd="0" parTransId="{1B8ABA82-A3DC-4D70-BBC9-0B0198484CC8}" sibTransId="{2E8C2F75-B6F6-4C83-8008-3DE752D33955}"/>
    <dgm:cxn modelId="{3E3546C4-2A8F-4E4A-9E22-4F87915A94D7}" srcId="{3A9D41D0-5416-4170-9B31-BF3725FCA791}" destId="{052C4F59-DE29-4E7E-A503-AEF26D3C52EE}" srcOrd="0" destOrd="0" parTransId="{F01D49CD-E23A-475C-B020-40FDFDA56583}" sibTransId="{129959A3-33A2-4F82-9635-E14DB7D229FF}"/>
    <dgm:cxn modelId="{058EB25B-8E92-4A3D-A474-468EAAA160BE}" type="presParOf" srcId="{A35DF0A8-A177-470C-89C5-A35F4C6EB0F2}" destId="{36C36E46-CEEC-49F3-8940-0932876282B2}" srcOrd="0" destOrd="0" presId="urn:microsoft.com/office/officeart/2005/8/layout/chevron1"/>
    <dgm:cxn modelId="{345E9C33-6F7C-4D20-A7BF-CD9572D606D7}" type="presParOf" srcId="{A35DF0A8-A177-470C-89C5-A35F4C6EB0F2}" destId="{07A3F395-E7D0-498B-9211-C1DCA3C4F5F4}" srcOrd="1" destOrd="0" presId="urn:microsoft.com/office/officeart/2005/8/layout/chevron1"/>
    <dgm:cxn modelId="{E13C8BBA-A76A-4F73-B4DF-99062F798524}" type="presParOf" srcId="{A35DF0A8-A177-470C-89C5-A35F4C6EB0F2}" destId="{9F75DF9C-B15A-4908-BFE4-40A7EE7F27E8}" srcOrd="2" destOrd="0" presId="urn:microsoft.com/office/officeart/2005/8/layout/chevron1"/>
    <dgm:cxn modelId="{B3164DE6-1FF5-4E0D-80B8-F4AEE936A931}" type="presParOf" srcId="{A35DF0A8-A177-470C-89C5-A35F4C6EB0F2}" destId="{578008B8-1E86-4FD9-9551-1446C8FB96FF}" srcOrd="3" destOrd="0" presId="urn:microsoft.com/office/officeart/2005/8/layout/chevron1"/>
    <dgm:cxn modelId="{C49B9A1B-D428-47FF-AD9D-0EA3E02B6D18}" type="presParOf" srcId="{A35DF0A8-A177-470C-89C5-A35F4C6EB0F2}" destId="{B1BAE388-BA40-44FE-BD94-16D3C44DC2F2}" srcOrd="4" destOrd="0" presId="urn:microsoft.com/office/officeart/2005/8/layout/chevron1"/>
    <dgm:cxn modelId="{40E1EABB-F3B1-4412-8108-DD40F369540E}" type="presParOf" srcId="{A35DF0A8-A177-470C-89C5-A35F4C6EB0F2}" destId="{14805134-C9FB-4494-8A1A-0492D6BA14AE}" srcOrd="5" destOrd="0" presId="urn:microsoft.com/office/officeart/2005/8/layout/chevron1"/>
    <dgm:cxn modelId="{7742465B-9D09-43B6-B9BB-4859FC6FB93A}" type="presParOf" srcId="{A35DF0A8-A177-470C-89C5-A35F4C6EB0F2}" destId="{9F91F2A2-9BB8-4841-BF86-B33FD6B09415}"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C36E46-CEEC-49F3-8940-0932876282B2}">
      <dsp:nvSpPr>
        <dsp:cNvPr id="0" name=""/>
        <dsp:cNvSpPr/>
      </dsp:nvSpPr>
      <dsp:spPr>
        <a:xfrm>
          <a:off x="2840" y="1677083"/>
          <a:ext cx="1653521" cy="66140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n-GB" sz="1400" kern="1200" dirty="0"/>
            <a:t>Formulation du budget</a:t>
          </a:r>
        </a:p>
      </dsp:txBody>
      <dsp:txXfrm>
        <a:off x="333544" y="1677083"/>
        <a:ext cx="992113" cy="661408"/>
      </dsp:txXfrm>
    </dsp:sp>
    <dsp:sp modelId="{9F75DF9C-B15A-4908-BFE4-40A7EE7F27E8}">
      <dsp:nvSpPr>
        <dsp:cNvPr id="0" name=""/>
        <dsp:cNvSpPr/>
      </dsp:nvSpPr>
      <dsp:spPr>
        <a:xfrm>
          <a:off x="1491009" y="1677083"/>
          <a:ext cx="1653521" cy="66140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n-GB" sz="1400" kern="1200" dirty="0"/>
            <a:t>Approbation du budget</a:t>
          </a:r>
        </a:p>
      </dsp:txBody>
      <dsp:txXfrm>
        <a:off x="1821713" y="1677083"/>
        <a:ext cx="992113" cy="661408"/>
      </dsp:txXfrm>
    </dsp:sp>
    <dsp:sp modelId="{B1BAE388-BA40-44FE-BD94-16D3C44DC2F2}">
      <dsp:nvSpPr>
        <dsp:cNvPr id="0" name=""/>
        <dsp:cNvSpPr/>
      </dsp:nvSpPr>
      <dsp:spPr>
        <a:xfrm>
          <a:off x="2979178" y="1677083"/>
          <a:ext cx="1653521" cy="66140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fr-FR" sz="1400" kern="1200" noProof="0" dirty="0"/>
            <a:t>Exécution du budget</a:t>
          </a:r>
        </a:p>
      </dsp:txBody>
      <dsp:txXfrm>
        <a:off x="3309882" y="1677083"/>
        <a:ext cx="992113" cy="661408"/>
      </dsp:txXfrm>
    </dsp:sp>
    <dsp:sp modelId="{9F91F2A2-9BB8-4841-BF86-B33FD6B09415}">
      <dsp:nvSpPr>
        <dsp:cNvPr id="0" name=""/>
        <dsp:cNvSpPr/>
      </dsp:nvSpPr>
      <dsp:spPr>
        <a:xfrm>
          <a:off x="4467348" y="1677083"/>
          <a:ext cx="1653521" cy="66140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fr-FR" sz="1400" kern="1200" noProof="0" dirty="0"/>
            <a:t>Évaluation du budget</a:t>
          </a:r>
        </a:p>
      </dsp:txBody>
      <dsp:txXfrm>
        <a:off x="4798052" y="1677083"/>
        <a:ext cx="992113" cy="661408"/>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9453" cy="351977"/>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5264776" y="1"/>
            <a:ext cx="4029453" cy="351977"/>
          </a:xfrm>
          <a:prstGeom prst="rect">
            <a:avLst/>
          </a:prstGeom>
        </p:spPr>
        <p:txBody>
          <a:bodyPr vert="horz" lIns="91440" tIns="45720" rIns="91440" bIns="45720" rtlCol="0"/>
          <a:lstStyle>
            <a:lvl1pPr algn="r">
              <a:defRPr sz="1200"/>
            </a:lvl1pPr>
          </a:lstStyle>
          <a:p>
            <a:fld id="{37267145-A2F3-43F7-BEB9-797938FCC13D}" type="datetimeFigureOut">
              <a:rPr lang="en-ZA" smtClean="0"/>
              <a:pPr/>
              <a:t>2021/06/29</a:t>
            </a:fld>
            <a:endParaRPr lang="en-ZA"/>
          </a:p>
        </p:txBody>
      </p:sp>
      <p:sp>
        <p:nvSpPr>
          <p:cNvPr id="4" name="Footer Placeholder 3"/>
          <p:cNvSpPr>
            <a:spLocks noGrp="1"/>
          </p:cNvSpPr>
          <p:nvPr>
            <p:ph type="ftr" sz="quarter" idx="2"/>
          </p:nvPr>
        </p:nvSpPr>
        <p:spPr>
          <a:xfrm>
            <a:off x="0" y="6658423"/>
            <a:ext cx="4029453" cy="351977"/>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5264776" y="6658423"/>
            <a:ext cx="4029453" cy="351977"/>
          </a:xfrm>
          <a:prstGeom prst="rect">
            <a:avLst/>
          </a:prstGeom>
        </p:spPr>
        <p:txBody>
          <a:bodyPr vert="horz" lIns="91440" tIns="45720" rIns="91440" bIns="45720" rtlCol="0" anchor="b"/>
          <a:lstStyle>
            <a:lvl1pPr algn="r">
              <a:defRPr sz="1200"/>
            </a:lvl1pPr>
          </a:lstStyle>
          <a:p>
            <a:fld id="{8A918E5A-731C-4BBA-AC12-C9927F5000AE}" type="slidenum">
              <a:rPr lang="en-ZA" smtClean="0"/>
              <a:pPr/>
              <a:t>‹#›</a:t>
            </a:fld>
            <a:endParaRPr lang="en-ZA"/>
          </a:p>
        </p:txBody>
      </p:sp>
    </p:spTree>
    <p:extLst>
      <p:ext uri="{BB962C8B-B14F-4D97-AF65-F5344CB8AC3E}">
        <p14:creationId xmlns:p14="http://schemas.microsoft.com/office/powerpoint/2010/main" val="13496944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5265809" y="0"/>
            <a:ext cx="4028440" cy="350520"/>
          </a:xfrm>
          <a:prstGeom prst="rect">
            <a:avLst/>
          </a:prstGeom>
        </p:spPr>
        <p:txBody>
          <a:bodyPr vert="horz" lIns="91440" tIns="45720" rIns="91440" bIns="45720" rtlCol="0"/>
          <a:lstStyle>
            <a:lvl1pPr algn="r">
              <a:defRPr sz="1200"/>
            </a:lvl1pPr>
          </a:lstStyle>
          <a:p>
            <a:fld id="{6294BCB9-E899-4D69-9768-5918A2974BE3}" type="datetimeFigureOut">
              <a:rPr lang="en-ZA" smtClean="0"/>
              <a:pPr/>
              <a:t>2021/06/29</a:t>
            </a:fld>
            <a:endParaRPr lang="en-ZA"/>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929641" y="3329940"/>
            <a:ext cx="7437120" cy="31546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6658664"/>
            <a:ext cx="4028440" cy="35052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1440" tIns="45720" rIns="91440" bIns="45720" rtlCol="0" anchor="b"/>
          <a:lstStyle>
            <a:lvl1pPr algn="r">
              <a:defRPr sz="1200"/>
            </a:lvl1pPr>
          </a:lstStyle>
          <a:p>
            <a:fld id="{9F663073-3AA0-446F-A543-DCB3535C6240}" type="slidenum">
              <a:rPr lang="en-ZA" smtClean="0"/>
              <a:pPr/>
              <a:t>‹#›</a:t>
            </a:fld>
            <a:endParaRPr lang="en-ZA"/>
          </a:p>
        </p:txBody>
      </p:sp>
    </p:spTree>
    <p:extLst>
      <p:ext uri="{BB962C8B-B14F-4D97-AF65-F5344CB8AC3E}">
        <p14:creationId xmlns:p14="http://schemas.microsoft.com/office/powerpoint/2010/main" val="1763761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9F663073-3AA0-446F-A543-DCB3535C6240}" type="slidenum">
              <a:rPr lang="en-ZA" smtClean="0"/>
              <a:pPr/>
              <a:t>1</a:t>
            </a:fld>
            <a:endParaRPr lang="en-ZA" dirty="0"/>
          </a:p>
        </p:txBody>
      </p:sp>
    </p:spTree>
    <p:extLst>
      <p:ext uri="{BB962C8B-B14F-4D97-AF65-F5344CB8AC3E}">
        <p14:creationId xmlns:p14="http://schemas.microsoft.com/office/powerpoint/2010/main" val="700052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keynote paper draws on the</a:t>
            </a:r>
            <a:r>
              <a:rPr lang="en-GB" baseline="0" dirty="0"/>
              <a:t> gender audit that was developed for Benin, Ghana, Mozambique and Uganda.</a:t>
            </a:r>
          </a:p>
          <a:p>
            <a:r>
              <a:rPr lang="en-GB" baseline="0" dirty="0"/>
              <a:t>The policy brief summarises the key discussions from the last IBFCCA peer learning and exchange  </a:t>
            </a:r>
            <a:endParaRPr lang="en-GB" dirty="0"/>
          </a:p>
        </p:txBody>
      </p:sp>
      <p:sp>
        <p:nvSpPr>
          <p:cNvPr id="4" name="Slide Number Placeholder 3"/>
          <p:cNvSpPr>
            <a:spLocks noGrp="1"/>
          </p:cNvSpPr>
          <p:nvPr>
            <p:ph type="sldNum" sz="quarter" idx="10"/>
          </p:nvPr>
        </p:nvSpPr>
        <p:spPr/>
        <p:txBody>
          <a:bodyPr/>
          <a:lstStyle/>
          <a:p>
            <a:fld id="{9F663073-3AA0-446F-A543-DCB3535C6240}" type="slidenum">
              <a:rPr lang="en-ZA" smtClean="0"/>
              <a:pPr/>
              <a:t>2</a:t>
            </a:fld>
            <a:endParaRPr lang="en-ZA"/>
          </a:p>
        </p:txBody>
      </p:sp>
    </p:spTree>
    <p:extLst>
      <p:ext uri="{BB962C8B-B14F-4D97-AF65-F5344CB8AC3E}">
        <p14:creationId xmlns:p14="http://schemas.microsoft.com/office/powerpoint/2010/main" val="13541637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SDGs. SDG 5 on ‘gender equality’</a:t>
            </a:r>
          </a:p>
          <a:p>
            <a:r>
              <a:rPr lang="en-GB" dirty="0"/>
              <a:t>SDG 13 on ‘climate action’. However, gender equality and climate change adaptation and mitigation are central to achieving the other SDGs.</a:t>
            </a:r>
          </a:p>
          <a:p>
            <a:r>
              <a:rPr lang="en-GB" dirty="0"/>
              <a:t>Climate change has been described by the UNFCCC as, ‘a threat multiplier with the potential to worsen some of humanity’s greatest challenges, including health, poverty and hunger.’</a:t>
            </a:r>
          </a:p>
          <a:p>
            <a:endParaRPr lang="en-GB" dirty="0"/>
          </a:p>
        </p:txBody>
      </p:sp>
      <p:sp>
        <p:nvSpPr>
          <p:cNvPr id="4" name="Slide Number Placeholder 3"/>
          <p:cNvSpPr>
            <a:spLocks noGrp="1"/>
          </p:cNvSpPr>
          <p:nvPr>
            <p:ph type="sldNum" sz="quarter" idx="10"/>
          </p:nvPr>
        </p:nvSpPr>
        <p:spPr/>
        <p:txBody>
          <a:bodyPr/>
          <a:lstStyle/>
          <a:p>
            <a:fld id="{9F663073-3AA0-446F-A543-DCB3535C6240}" type="slidenum">
              <a:rPr lang="en-ZA" smtClean="0"/>
              <a:pPr/>
              <a:t>3</a:t>
            </a:fld>
            <a:endParaRPr lang="en-ZA"/>
          </a:p>
        </p:txBody>
      </p:sp>
    </p:spTree>
    <p:extLst>
      <p:ext uri="{BB962C8B-B14F-4D97-AF65-F5344CB8AC3E}">
        <p14:creationId xmlns:p14="http://schemas.microsoft.com/office/powerpoint/2010/main" val="8002931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can add the budget</a:t>
            </a:r>
            <a:r>
              <a:rPr lang="en-GB" baseline="0" dirty="0"/>
              <a:t> cycle figure if you want. It is given in slide 12 which is not part of the main presentation. </a:t>
            </a:r>
            <a:endParaRPr lang="en-GB" dirty="0"/>
          </a:p>
        </p:txBody>
      </p:sp>
      <p:sp>
        <p:nvSpPr>
          <p:cNvPr id="4" name="Slide Number Placeholder 3"/>
          <p:cNvSpPr>
            <a:spLocks noGrp="1"/>
          </p:cNvSpPr>
          <p:nvPr>
            <p:ph type="sldNum" sz="quarter" idx="10"/>
          </p:nvPr>
        </p:nvSpPr>
        <p:spPr/>
        <p:txBody>
          <a:bodyPr/>
          <a:lstStyle/>
          <a:p>
            <a:fld id="{9F663073-3AA0-446F-A543-DCB3535C6240}" type="slidenum">
              <a:rPr lang="en-ZA" smtClean="0"/>
              <a:pPr/>
              <a:t>5</a:t>
            </a:fld>
            <a:endParaRPr lang="en-ZA"/>
          </a:p>
        </p:txBody>
      </p:sp>
    </p:spTree>
    <p:extLst>
      <p:ext uri="{BB962C8B-B14F-4D97-AF65-F5344CB8AC3E}">
        <p14:creationId xmlns:p14="http://schemas.microsoft.com/office/powerpoint/2010/main" val="2372061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African</a:t>
            </a:r>
            <a:r>
              <a:rPr lang="en-GB" baseline="0" dirty="0"/>
              <a:t> experience: </a:t>
            </a:r>
          </a:p>
          <a:p>
            <a:r>
              <a:rPr lang="en-GB" u="sng" baseline="0" dirty="0"/>
              <a:t>Policy or strategic framework </a:t>
            </a:r>
          </a:p>
          <a:p>
            <a:r>
              <a:rPr lang="en-GB" baseline="0" dirty="0"/>
              <a:t>- A limited number of gender strategies refer to the way in which climate change affects programmes, policies and priorities, and GRB does not yet recognise the importance of climate change for gender-related planning and budgeting.</a:t>
            </a:r>
          </a:p>
          <a:p>
            <a:r>
              <a:rPr lang="en-GB" baseline="0" dirty="0"/>
              <a:t>Some climate change strategies and policies are beginning to recognise the importance of gender, but this has mainly happened at a programme level, influenced by the demands of dedicated international climate funds</a:t>
            </a:r>
            <a:endParaRPr lang="en-GB" dirty="0"/>
          </a:p>
        </p:txBody>
      </p:sp>
      <p:sp>
        <p:nvSpPr>
          <p:cNvPr id="4" name="Slide Number Placeholder 3"/>
          <p:cNvSpPr>
            <a:spLocks noGrp="1"/>
          </p:cNvSpPr>
          <p:nvPr>
            <p:ph type="sldNum" sz="quarter" idx="10"/>
          </p:nvPr>
        </p:nvSpPr>
        <p:spPr/>
        <p:txBody>
          <a:bodyPr/>
          <a:lstStyle/>
          <a:p>
            <a:fld id="{9F663073-3AA0-446F-A543-DCB3535C6240}" type="slidenum">
              <a:rPr lang="en-ZA" smtClean="0"/>
              <a:pPr/>
              <a:t>6</a:t>
            </a:fld>
            <a:endParaRPr lang="en-ZA"/>
          </a:p>
        </p:txBody>
      </p:sp>
    </p:spTree>
    <p:extLst>
      <p:ext uri="{BB962C8B-B14F-4D97-AF65-F5344CB8AC3E}">
        <p14:creationId xmlns:p14="http://schemas.microsoft.com/office/powerpoint/2010/main" val="3379872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tab pos="1162050" algn="l"/>
              </a:tabLst>
              <a:defRPr/>
            </a:pPr>
            <a:endParaRPr lang="en-US" sz="1200" dirty="0"/>
          </a:p>
        </p:txBody>
      </p:sp>
      <p:sp>
        <p:nvSpPr>
          <p:cNvPr id="4" name="Slide Number Placeholder 3"/>
          <p:cNvSpPr>
            <a:spLocks noGrp="1"/>
          </p:cNvSpPr>
          <p:nvPr>
            <p:ph type="sldNum" sz="quarter" idx="5"/>
          </p:nvPr>
        </p:nvSpPr>
        <p:spPr/>
        <p:txBody>
          <a:bodyPr/>
          <a:lstStyle/>
          <a:p>
            <a:fld id="{9F663073-3AA0-446F-A543-DCB3535C6240}" type="slidenum">
              <a:rPr lang="en-ZA" smtClean="0"/>
              <a:pPr/>
              <a:t>8</a:t>
            </a:fld>
            <a:endParaRPr lang="en-ZA"/>
          </a:p>
        </p:txBody>
      </p:sp>
    </p:spTree>
    <p:extLst>
      <p:ext uri="{BB962C8B-B14F-4D97-AF65-F5344CB8AC3E}">
        <p14:creationId xmlns:p14="http://schemas.microsoft.com/office/powerpoint/2010/main" val="22635371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p:spTree>
      <p:nvGrpSpPr>
        <p:cNvPr id="1" name=""/>
        <p:cNvGrpSpPr/>
        <p:nvPr/>
      </p:nvGrpSpPr>
      <p:grpSpPr>
        <a:xfrm>
          <a:off x="0" y="0"/>
          <a:ext cx="0" cy="0"/>
          <a:chOff x="0" y="0"/>
          <a:chExt cx="0" cy="0"/>
        </a:xfrm>
      </p:grpSpPr>
      <p:pic>
        <p:nvPicPr>
          <p:cNvPr id="9" name="Picture 8" descr="Cabri style sheet-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80000" cy="6885000"/>
          </a:xfrm>
          <a:prstGeom prst="rect">
            <a:avLst/>
          </a:prstGeom>
        </p:spPr>
      </p:pic>
      <p:pic>
        <p:nvPicPr>
          <p:cNvPr id="8" name="Picture 7" descr="Cabri style sheet-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2784414" y="2750823"/>
            <a:ext cx="5673786" cy="456977"/>
          </a:xfrm>
        </p:spPr>
        <p:txBody>
          <a:bodyPr>
            <a:noAutofit/>
          </a:bodyPr>
          <a:lstStyle>
            <a:lvl1pPr algn="l">
              <a:defRPr sz="36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2784414" y="3207801"/>
            <a:ext cx="4987986" cy="420876"/>
          </a:xfrm>
        </p:spPr>
        <p:txBody>
          <a:bodyPr>
            <a:normAutofit/>
          </a:bodyPr>
          <a:lstStyle>
            <a:lvl1pPr marL="0" indent="0" algn="l">
              <a:buNone/>
              <a:defRPr sz="240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448795044"/>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pic>
        <p:nvPicPr>
          <p:cNvPr id="4" name="Picture 3" descr="Division Slide Design_heading.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DD0CAE0-B735-47BE-B76E-4BFB2353878C}" type="slidenum">
              <a:rPr lang="en-ZA" smtClean="0"/>
              <a:pPr/>
              <a:t>‹#›</a:t>
            </a:fld>
            <a:endParaRPr lang="en-ZA" dirty="0"/>
          </a:p>
        </p:txBody>
      </p:sp>
      <p:sp>
        <p:nvSpPr>
          <p:cNvPr id="15" name="Title 1"/>
          <p:cNvSpPr>
            <a:spLocks noGrp="1"/>
          </p:cNvSpPr>
          <p:nvPr>
            <p:ph type="ctrTitle"/>
          </p:nvPr>
        </p:nvSpPr>
        <p:spPr>
          <a:xfrm>
            <a:off x="0" y="942999"/>
            <a:ext cx="9144000" cy="581001"/>
          </a:xfrm>
        </p:spPr>
        <p:txBody>
          <a:bodyPr anchor="b"/>
          <a:lstStyle>
            <a:lvl1pPr algn="ctr">
              <a:defRPr sz="2200">
                <a:solidFill>
                  <a:schemeClr val="bg1"/>
                </a:solidFill>
                <a:latin typeface="+mj-lt"/>
              </a:defRPr>
            </a:lvl1pPr>
          </a:lstStyle>
          <a:p>
            <a:r>
              <a:rPr lang="en-US" dirty="0"/>
              <a:t>Click to edit Master title style</a:t>
            </a:r>
            <a:endParaRPr lang="en-ZA" dirty="0"/>
          </a:p>
        </p:txBody>
      </p:sp>
      <p:pic>
        <p:nvPicPr>
          <p:cNvPr id="8" name="Picture 2" descr="C:\Users\1213\AppData\Local\Microsoft\Windows\Temporary Internet Files\Content.Outlook\6CN1E2SE\Cabri connect share reform logo (2).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5692" t="18750" r="8932" b="12500"/>
          <a:stretch/>
        </p:blipFill>
        <p:spPr bwMode="auto">
          <a:xfrm>
            <a:off x="3505200" y="152400"/>
            <a:ext cx="2160240" cy="79208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2553516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8_Title Slide">
    <p:spTree>
      <p:nvGrpSpPr>
        <p:cNvPr id="1" name=""/>
        <p:cNvGrpSpPr/>
        <p:nvPr/>
      </p:nvGrpSpPr>
      <p:grpSpPr>
        <a:xfrm>
          <a:off x="0" y="0"/>
          <a:ext cx="0" cy="0"/>
          <a:chOff x="0" y="0"/>
          <a:chExt cx="0" cy="0"/>
        </a:xfrm>
      </p:grpSpPr>
      <p:pic>
        <p:nvPicPr>
          <p:cNvPr id="4" name="Picture 3" descr="Division Slide Design_heading.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DD0CAE0-B735-47BE-B76E-4BFB2353878C}" type="slidenum">
              <a:rPr lang="en-ZA" smtClean="0"/>
              <a:pPr/>
              <a:t>‹#›</a:t>
            </a:fld>
            <a:endParaRPr lang="en-ZA" dirty="0"/>
          </a:p>
        </p:txBody>
      </p:sp>
      <p:sp>
        <p:nvSpPr>
          <p:cNvPr id="15" name="Title 1"/>
          <p:cNvSpPr>
            <a:spLocks noGrp="1"/>
          </p:cNvSpPr>
          <p:nvPr>
            <p:ph type="ctrTitle"/>
          </p:nvPr>
        </p:nvSpPr>
        <p:spPr>
          <a:xfrm>
            <a:off x="0" y="942999"/>
            <a:ext cx="9144000" cy="581001"/>
          </a:xfrm>
        </p:spPr>
        <p:txBody>
          <a:bodyPr anchor="b"/>
          <a:lstStyle>
            <a:lvl1pPr algn="ctr">
              <a:defRPr sz="2200">
                <a:solidFill>
                  <a:schemeClr val="bg1"/>
                </a:solidFill>
              </a:defRPr>
            </a:lvl1pPr>
          </a:lstStyle>
          <a:p>
            <a:r>
              <a:rPr lang="en-US" dirty="0"/>
              <a:t>Click to edit Master title style</a:t>
            </a:r>
            <a:endParaRPr lang="en-ZA" dirty="0"/>
          </a:p>
        </p:txBody>
      </p:sp>
      <p:sp>
        <p:nvSpPr>
          <p:cNvPr id="20" name="Text Placeholder 3"/>
          <p:cNvSpPr>
            <a:spLocks noGrp="1"/>
          </p:cNvSpPr>
          <p:nvPr>
            <p:ph type="body" sz="half" idx="2"/>
          </p:nvPr>
        </p:nvSpPr>
        <p:spPr>
          <a:xfrm>
            <a:off x="629840" y="2133600"/>
            <a:ext cx="7371160" cy="3200400"/>
          </a:xfrm>
        </p:spPr>
        <p:txBody>
          <a:bodyPr/>
          <a:lstStyle>
            <a:lvl1pPr marL="285750" marR="0" indent="-285750" algn="l" defTabSz="685800" rtl="0" eaLnBrk="1" fontAlgn="auto" latinLnBrk="0" hangingPunct="1">
              <a:lnSpc>
                <a:spcPct val="130000"/>
              </a:lnSpc>
              <a:spcBef>
                <a:spcPts val="0"/>
              </a:spcBef>
              <a:spcAft>
                <a:spcPts val="0"/>
              </a:spcAft>
              <a:buClrTx/>
              <a:buSzTx/>
              <a:buFont typeface="Wingdings" charset="0"/>
              <a:buChar char="à"/>
              <a:tabLst/>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a:p>
            <a:pPr lvl="0"/>
            <a:endParaRPr lang="en-US" dirty="0"/>
          </a:p>
        </p:txBody>
      </p:sp>
      <p:pic>
        <p:nvPicPr>
          <p:cNvPr id="10" name="Picture 2" descr="C:\Users\1213\AppData\Local\Microsoft\Windows\Temporary Internet Files\Content.Outlook\6CN1E2SE\Cabri connect share reform logo (2).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5692" t="18750" r="8932" b="12500"/>
          <a:stretch/>
        </p:blipFill>
        <p:spPr bwMode="auto">
          <a:xfrm>
            <a:off x="3505200" y="152400"/>
            <a:ext cx="2160240" cy="79208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2471088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pic>
        <p:nvPicPr>
          <p:cNvPr id="4" name="Picture 3" descr="Division Slide Design_heading.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DD0CAE0-B735-47BE-B76E-4BFB2353878C}" type="slidenum">
              <a:rPr lang="en-ZA" smtClean="0"/>
              <a:pPr/>
              <a:t>‹#›</a:t>
            </a:fld>
            <a:endParaRPr lang="en-ZA" dirty="0"/>
          </a:p>
        </p:txBody>
      </p:sp>
      <p:sp>
        <p:nvSpPr>
          <p:cNvPr id="15" name="Title 1"/>
          <p:cNvSpPr>
            <a:spLocks noGrp="1"/>
          </p:cNvSpPr>
          <p:nvPr>
            <p:ph type="ctrTitle"/>
          </p:nvPr>
        </p:nvSpPr>
        <p:spPr>
          <a:xfrm>
            <a:off x="0" y="942999"/>
            <a:ext cx="9144000" cy="581001"/>
          </a:xfrm>
        </p:spPr>
        <p:txBody>
          <a:bodyPr anchor="b"/>
          <a:lstStyle>
            <a:lvl1pPr algn="ctr">
              <a:defRPr sz="2200">
                <a:solidFill>
                  <a:schemeClr val="bg1"/>
                </a:solidFill>
              </a:defRPr>
            </a:lvl1pPr>
          </a:lstStyle>
          <a:p>
            <a:r>
              <a:rPr lang="en-US" dirty="0"/>
              <a:t>Click to edit Master title style</a:t>
            </a:r>
            <a:endParaRPr lang="en-ZA" dirty="0"/>
          </a:p>
        </p:txBody>
      </p:sp>
      <p:sp>
        <p:nvSpPr>
          <p:cNvPr id="20" name="Text Placeholder 3"/>
          <p:cNvSpPr>
            <a:spLocks noGrp="1"/>
          </p:cNvSpPr>
          <p:nvPr>
            <p:ph type="body" sz="half" idx="2"/>
          </p:nvPr>
        </p:nvSpPr>
        <p:spPr>
          <a:xfrm>
            <a:off x="629840" y="2133600"/>
            <a:ext cx="7371160" cy="3200400"/>
          </a:xfrm>
        </p:spPr>
        <p:txBody>
          <a:bodyPr/>
          <a:lstStyle>
            <a:lvl1pPr marL="171450" marR="0" indent="-171450" algn="l" defTabSz="685800" rtl="0" eaLnBrk="1" fontAlgn="auto" latinLnBrk="0" hangingPunct="1">
              <a:lnSpc>
                <a:spcPct val="130000"/>
              </a:lnSpc>
              <a:spcBef>
                <a:spcPts val="0"/>
              </a:spcBef>
              <a:spcAft>
                <a:spcPts val="0"/>
              </a:spcAft>
              <a:buClrTx/>
              <a:buSzTx/>
              <a:buFont typeface="Arial"/>
              <a:buChar char="•"/>
              <a:tabLst/>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a:p>
            <a:pPr marL="171450" marR="0" lvl="0" indent="-171450" algn="l" defTabSz="685800" rtl="0" eaLnBrk="1" fontAlgn="auto" latinLnBrk="0" hangingPunct="1">
              <a:lnSpc>
                <a:spcPct val="130000"/>
              </a:lnSpc>
              <a:spcBef>
                <a:spcPts val="0"/>
              </a:spcBef>
              <a:spcAft>
                <a:spcPts val="0"/>
              </a:spcAft>
              <a:buClrTx/>
              <a:buSzTx/>
              <a:buFont typeface="Arial"/>
              <a:buChar char="•"/>
              <a:tabLst/>
              <a:defRPr/>
            </a:pPr>
            <a:r>
              <a:rPr lang="en-US" dirty="0"/>
              <a:t>Click to edit Master text styles</a:t>
            </a:r>
          </a:p>
          <a:p>
            <a:pPr marL="171450" marR="0" lvl="0" indent="-171450" algn="l" defTabSz="685800" rtl="0" eaLnBrk="1" fontAlgn="auto" latinLnBrk="0" hangingPunct="1">
              <a:lnSpc>
                <a:spcPct val="130000"/>
              </a:lnSpc>
              <a:spcBef>
                <a:spcPts val="0"/>
              </a:spcBef>
              <a:spcAft>
                <a:spcPts val="0"/>
              </a:spcAft>
              <a:buClrTx/>
              <a:buSzTx/>
              <a:buFont typeface="Arial"/>
              <a:buChar char="•"/>
              <a:tabLst/>
              <a:defRPr/>
            </a:pPr>
            <a:r>
              <a:rPr lang="en-US" dirty="0"/>
              <a:t>Click to edit Master text styles</a:t>
            </a:r>
          </a:p>
          <a:p>
            <a:pPr lvl="0"/>
            <a:endParaRPr lang="en-US" dirty="0"/>
          </a:p>
        </p:txBody>
      </p:sp>
      <p:pic>
        <p:nvPicPr>
          <p:cNvPr id="10" name="Picture 2" descr="C:\Users\1213\AppData\Local\Microsoft\Windows\Temporary Internet Files\Content.Outlook\6CN1E2SE\Cabri connect share reform logo (2).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5692" t="18750" r="8932" b="12500"/>
          <a:stretch/>
        </p:blipFill>
        <p:spPr bwMode="auto">
          <a:xfrm>
            <a:off x="3505200" y="152400"/>
            <a:ext cx="2160240" cy="79208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9796403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pic>
        <p:nvPicPr>
          <p:cNvPr id="4" name="Picture 3" descr="Division Slide Design_heading.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ubtitle 2"/>
          <p:cNvSpPr>
            <a:spLocks noGrp="1"/>
          </p:cNvSpPr>
          <p:nvPr>
            <p:ph type="subTitle" idx="1"/>
          </p:nvPr>
        </p:nvSpPr>
        <p:spPr>
          <a:xfrm>
            <a:off x="1143000" y="4343400"/>
            <a:ext cx="6858000" cy="936104"/>
          </a:xfrm>
        </p:spPr>
        <p:txBody>
          <a:bodyPr>
            <a:normAutofit/>
          </a:bodyPr>
          <a:lstStyle>
            <a:lvl1pPr marL="0" indent="0" algn="ctr">
              <a:buNone/>
              <a:defRPr sz="2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ZA" dirty="0"/>
          </a:p>
        </p:txBody>
      </p:sp>
      <p:sp>
        <p:nvSpPr>
          <p:cNvPr id="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DD0CAE0-B735-47BE-B76E-4BFB2353878C}" type="slidenum">
              <a:rPr lang="en-ZA" smtClean="0"/>
              <a:pPr/>
              <a:t>‹#›</a:t>
            </a:fld>
            <a:endParaRPr lang="en-ZA" dirty="0"/>
          </a:p>
        </p:txBody>
      </p:sp>
      <p:sp>
        <p:nvSpPr>
          <p:cNvPr id="15" name="Title 1"/>
          <p:cNvSpPr>
            <a:spLocks noGrp="1"/>
          </p:cNvSpPr>
          <p:nvPr>
            <p:ph type="ctrTitle"/>
          </p:nvPr>
        </p:nvSpPr>
        <p:spPr>
          <a:xfrm>
            <a:off x="0" y="942999"/>
            <a:ext cx="9144000" cy="581001"/>
          </a:xfrm>
        </p:spPr>
        <p:txBody>
          <a:bodyPr anchor="b"/>
          <a:lstStyle>
            <a:lvl1pPr algn="ctr">
              <a:defRPr sz="2200">
                <a:solidFill>
                  <a:schemeClr val="bg1"/>
                </a:solidFill>
                <a:latin typeface="+mj-lt"/>
              </a:defRPr>
            </a:lvl1pPr>
          </a:lstStyle>
          <a:p>
            <a:r>
              <a:rPr lang="en-US" dirty="0"/>
              <a:t>Click to edit Master title style</a:t>
            </a:r>
            <a:endParaRPr lang="en-ZA" dirty="0"/>
          </a:p>
        </p:txBody>
      </p:sp>
      <p:sp>
        <p:nvSpPr>
          <p:cNvPr id="20" name="Text Placeholder 3"/>
          <p:cNvSpPr>
            <a:spLocks noGrp="1"/>
          </p:cNvSpPr>
          <p:nvPr>
            <p:ph type="body" sz="half" idx="2"/>
          </p:nvPr>
        </p:nvSpPr>
        <p:spPr>
          <a:xfrm>
            <a:off x="629840" y="2133600"/>
            <a:ext cx="7371160" cy="1828800"/>
          </a:xfrm>
        </p:spPr>
        <p:txBody>
          <a:bodyPr/>
          <a:lstStyle>
            <a:lvl1pPr marL="171450" marR="0" indent="-171450" algn="l" defTabSz="685800" rtl="0" eaLnBrk="1" fontAlgn="auto" latinLnBrk="0" hangingPunct="1">
              <a:lnSpc>
                <a:spcPct val="130000"/>
              </a:lnSpc>
              <a:spcBef>
                <a:spcPts val="0"/>
              </a:spcBef>
              <a:spcAft>
                <a:spcPts val="0"/>
              </a:spcAft>
              <a:buClrTx/>
              <a:buSzTx/>
              <a:buFont typeface="Arial"/>
              <a:buChar char="•"/>
              <a:tabLst/>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a:p>
            <a:pPr marL="171450" marR="0" lvl="0" indent="-171450" algn="l" defTabSz="685800" rtl="0" eaLnBrk="1" fontAlgn="auto" latinLnBrk="0" hangingPunct="1">
              <a:lnSpc>
                <a:spcPct val="130000"/>
              </a:lnSpc>
              <a:spcBef>
                <a:spcPts val="0"/>
              </a:spcBef>
              <a:spcAft>
                <a:spcPts val="0"/>
              </a:spcAft>
              <a:buClrTx/>
              <a:buSzTx/>
              <a:buFont typeface="Arial"/>
              <a:buChar char="•"/>
              <a:tabLst/>
              <a:defRPr/>
            </a:pPr>
            <a:r>
              <a:rPr lang="en-US" dirty="0"/>
              <a:t>Click to edit Master text styles</a:t>
            </a:r>
          </a:p>
          <a:p>
            <a:pPr marL="171450" marR="0" lvl="0" indent="-171450" algn="l" defTabSz="685800" rtl="0" eaLnBrk="1" fontAlgn="auto" latinLnBrk="0" hangingPunct="1">
              <a:lnSpc>
                <a:spcPct val="130000"/>
              </a:lnSpc>
              <a:spcBef>
                <a:spcPts val="0"/>
              </a:spcBef>
              <a:spcAft>
                <a:spcPts val="0"/>
              </a:spcAft>
              <a:buClrTx/>
              <a:buSzTx/>
              <a:buFont typeface="Arial"/>
              <a:buChar char="•"/>
              <a:tabLst/>
              <a:defRPr/>
            </a:pPr>
            <a:r>
              <a:rPr lang="en-US" dirty="0"/>
              <a:t>Click to edit Master text styles</a:t>
            </a:r>
          </a:p>
          <a:p>
            <a:pPr lvl="0"/>
            <a:endParaRPr lang="en-US" dirty="0"/>
          </a:p>
        </p:txBody>
      </p:sp>
    </p:spTree>
    <p:extLst>
      <p:ext uri="{BB962C8B-B14F-4D97-AF65-F5344CB8AC3E}">
        <p14:creationId xmlns:p14="http://schemas.microsoft.com/office/powerpoint/2010/main" val="2764645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ivider">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80000" cy="6885000"/>
          </a:xfrm>
          <a:prstGeom prst="rect">
            <a:avLst/>
          </a:prstGeom>
        </p:spPr>
      </p:pic>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2" name="Title 1"/>
          <p:cNvSpPr>
            <a:spLocks noGrp="1"/>
          </p:cNvSpPr>
          <p:nvPr>
            <p:ph type="ctrTitle"/>
          </p:nvPr>
        </p:nvSpPr>
        <p:spPr>
          <a:xfrm>
            <a:off x="2784414" y="2979588"/>
            <a:ext cx="5673786" cy="456977"/>
          </a:xfrm>
        </p:spPr>
        <p:txBody>
          <a:bodyPr>
            <a:normAutofit/>
          </a:bodyPr>
          <a:lstStyle>
            <a:lvl1pPr algn="l">
              <a:defRPr sz="3600">
                <a:solidFill>
                  <a:schemeClr val="accent1"/>
                </a:solidFill>
              </a:defRPr>
            </a:lvl1pPr>
          </a:lstStyle>
          <a:p>
            <a:r>
              <a:rPr lang="en-US"/>
              <a:t>Click to edit Master title style</a:t>
            </a:r>
            <a:endParaRPr lang="en-US" dirty="0"/>
          </a:p>
        </p:txBody>
      </p:sp>
    </p:spTree>
    <p:extLst>
      <p:ext uri="{BB962C8B-B14F-4D97-AF65-F5344CB8AC3E}">
        <p14:creationId xmlns:p14="http://schemas.microsoft.com/office/powerpoint/2010/main" val="3805871258"/>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reserve="1">
  <p:cSld name="Picture/graph with caption and logo">
    <p:spTree>
      <p:nvGrpSpPr>
        <p:cNvPr id="1" name=""/>
        <p:cNvGrpSpPr/>
        <p:nvPr/>
      </p:nvGrpSpPr>
      <p:grpSpPr>
        <a:xfrm>
          <a:off x="0" y="0"/>
          <a:ext cx="0" cy="0"/>
          <a:chOff x="0" y="0"/>
          <a:chExt cx="0" cy="0"/>
        </a:xfrm>
      </p:grpSpPr>
      <p:pic>
        <p:nvPicPr>
          <p:cNvPr id="9" name="Picture 8" descr="Cabri style sheet-0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01759" y="5427217"/>
            <a:ext cx="4622284" cy="342411"/>
          </a:xfrm>
        </p:spPr>
        <p:txBody>
          <a:bodyPr anchor="b"/>
          <a:lstStyle>
            <a:lvl1pPr algn="l">
              <a:defRPr sz="2000" b="0">
                <a:solidFill>
                  <a:schemeClr val="accent1"/>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001759" y="489082"/>
            <a:ext cx="7761652" cy="4859271"/>
          </a:xfrm>
          <a:ln>
            <a:noFill/>
          </a:ln>
        </p:spPr>
        <p:txBody>
          <a:bodyPr/>
          <a:lstStyle>
            <a:lvl1pPr marL="0" indent="0">
              <a:buNone/>
              <a:defRPr sz="3200">
                <a:ln>
                  <a:noFill/>
                </a:ln>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01759" y="5769628"/>
            <a:ext cx="4622284" cy="281469"/>
          </a:xfrm>
        </p:spPr>
        <p:txBody>
          <a:bodyPr>
            <a:normAutofit/>
          </a:bodyPr>
          <a:lstStyle>
            <a:lvl1pPr marL="0" indent="0">
              <a:buNone/>
              <a:defRPr sz="1200" i="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09555456"/>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Picture/Graph with caption without logo">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Picture Placeholder 2"/>
          <p:cNvSpPr>
            <a:spLocks noGrp="1"/>
          </p:cNvSpPr>
          <p:nvPr>
            <p:ph type="pic" idx="1"/>
          </p:nvPr>
        </p:nvSpPr>
        <p:spPr>
          <a:xfrm>
            <a:off x="646804" y="1554020"/>
            <a:ext cx="8416345" cy="5190584"/>
          </a:xfrm>
          <a:ln>
            <a:noFill/>
          </a:ln>
        </p:spPr>
        <p:txBody>
          <a:bodyPr>
            <a:normAutofit/>
          </a:bodyPr>
          <a:lstStyle>
            <a:lvl1pPr marL="0" indent="0">
              <a:buNone/>
              <a:defRPr sz="1400">
                <a:ln>
                  <a:noFill/>
                </a:ln>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itle 70"/>
          <p:cNvSpPr>
            <a:spLocks noGrp="1"/>
          </p:cNvSpPr>
          <p:nvPr>
            <p:ph type="title"/>
          </p:nvPr>
        </p:nvSpPr>
        <p:spPr>
          <a:xfrm>
            <a:off x="1166812" y="274638"/>
            <a:ext cx="7519987" cy="1143000"/>
          </a:xfrm>
        </p:spPr>
        <p:txBody>
          <a:bodyPr>
            <a:normAutofit/>
          </a:bodyPr>
          <a:lstStyle>
            <a:lvl1pPr algn="l">
              <a:defRPr sz="3600">
                <a:solidFill>
                  <a:schemeClr val="accent1"/>
                </a:solidFill>
              </a:defRPr>
            </a:lvl1pPr>
          </a:lstStyle>
          <a:p>
            <a:r>
              <a:rPr lang="en-US"/>
              <a:t>Click to edit Master title style</a:t>
            </a:r>
            <a:endParaRPr lang="en-US" dirty="0"/>
          </a:p>
        </p:txBody>
      </p:sp>
    </p:spTree>
    <p:extLst>
      <p:ext uri="{BB962C8B-B14F-4D97-AF65-F5344CB8AC3E}">
        <p14:creationId xmlns:p14="http://schemas.microsoft.com/office/powerpoint/2010/main" val="50532678"/>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ulleted List - with logo">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 name="Title 70"/>
          <p:cNvSpPr>
            <a:spLocks noGrp="1"/>
          </p:cNvSpPr>
          <p:nvPr>
            <p:ph type="title"/>
          </p:nvPr>
        </p:nvSpPr>
        <p:spPr>
          <a:xfrm>
            <a:off x="1166812" y="274638"/>
            <a:ext cx="7519987" cy="1143000"/>
          </a:xfrm>
        </p:spPr>
        <p:txBody>
          <a:bodyPr>
            <a:normAutofit/>
          </a:bodyPr>
          <a:lstStyle>
            <a:lvl1pPr algn="l">
              <a:defRPr sz="3600">
                <a:solidFill>
                  <a:schemeClr val="accent1"/>
                </a:solidFill>
              </a:defRPr>
            </a:lvl1pPr>
          </a:lstStyle>
          <a:p>
            <a:r>
              <a:rPr lang="en-US"/>
              <a:t>Click to edit Master title style</a:t>
            </a:r>
            <a:endParaRPr lang="en-US" dirty="0"/>
          </a:p>
        </p:txBody>
      </p:sp>
      <p:sp>
        <p:nvSpPr>
          <p:cNvPr id="6" name="Content Placeholder 9"/>
          <p:cNvSpPr>
            <a:spLocks noGrp="1"/>
          </p:cNvSpPr>
          <p:nvPr>
            <p:ph sz="quarter" idx="13"/>
          </p:nvPr>
        </p:nvSpPr>
        <p:spPr>
          <a:xfrm>
            <a:off x="1166813" y="1782764"/>
            <a:ext cx="7519987" cy="3952122"/>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5906533"/>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ulleted List No Logo">
    <p:spTree>
      <p:nvGrpSpPr>
        <p:cNvPr id="1" name=""/>
        <p:cNvGrpSpPr/>
        <p:nvPr/>
      </p:nvGrpSpPr>
      <p:grpSpPr>
        <a:xfrm>
          <a:off x="0" y="0"/>
          <a:ext cx="0" cy="0"/>
          <a:chOff x="0" y="0"/>
          <a:chExt cx="0" cy="0"/>
        </a:xfrm>
      </p:grpSpPr>
      <p:pic>
        <p:nvPicPr>
          <p:cNvPr id="6" name="Picture 5" descr="Cabri Style Sheet-0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3" name="Title 70"/>
          <p:cNvSpPr>
            <a:spLocks noGrp="1"/>
          </p:cNvSpPr>
          <p:nvPr>
            <p:ph type="title"/>
          </p:nvPr>
        </p:nvSpPr>
        <p:spPr>
          <a:xfrm>
            <a:off x="1166812" y="274638"/>
            <a:ext cx="7519987" cy="1143000"/>
          </a:xfrm>
        </p:spPr>
        <p:txBody>
          <a:bodyPr>
            <a:normAutofit/>
          </a:bodyPr>
          <a:lstStyle>
            <a:lvl1pPr algn="l">
              <a:defRPr sz="3600">
                <a:solidFill>
                  <a:schemeClr val="accent1"/>
                </a:solidFill>
              </a:defRPr>
            </a:lvl1pPr>
          </a:lstStyle>
          <a:p>
            <a:r>
              <a:rPr lang="en-US"/>
              <a:t>Click to edit Master title style</a:t>
            </a:r>
            <a:endParaRPr lang="en-US" dirty="0"/>
          </a:p>
        </p:txBody>
      </p:sp>
      <p:sp>
        <p:nvSpPr>
          <p:cNvPr id="14" name="Content Placeholder 9"/>
          <p:cNvSpPr>
            <a:spLocks noGrp="1"/>
          </p:cNvSpPr>
          <p:nvPr>
            <p:ph sz="quarter" idx="13"/>
          </p:nvPr>
        </p:nvSpPr>
        <p:spPr>
          <a:xfrm>
            <a:off x="1166813" y="1782764"/>
            <a:ext cx="7519987" cy="3952122"/>
          </a:xfrm>
        </p:spPr>
        <p:txBody>
          <a:bodyPr>
            <a:normAutofit/>
          </a:bodyPr>
          <a:lstStyle>
            <a:lvl1pPr>
              <a:buFont typeface="Arial"/>
              <a:buChar char="•"/>
              <a:defRPr sz="1400"/>
            </a:lvl1pPr>
            <a:lvl2pPr>
              <a:buFont typeface="Arial"/>
              <a:buChar char="•"/>
              <a:defRPr sz="1400"/>
            </a:lvl2pPr>
            <a:lvl3pPr>
              <a:buFont typeface="Arial"/>
              <a:buChar char="•"/>
              <a:defRPr sz="1400"/>
            </a:lvl3pPr>
            <a:lvl4pPr>
              <a:buFont typeface="Arial"/>
              <a:buChar char="•"/>
              <a:defRPr sz="1400"/>
            </a:lvl4pPr>
            <a:lvl5pPr>
              <a:buFont typeface="Arial"/>
              <a:buChar cha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3723226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No Logo">
    <p:spTree>
      <p:nvGrpSpPr>
        <p:cNvPr id="1" name=""/>
        <p:cNvGrpSpPr/>
        <p:nvPr/>
      </p:nvGrpSpPr>
      <p:grpSpPr>
        <a:xfrm>
          <a:off x="0" y="0"/>
          <a:ext cx="0" cy="0"/>
          <a:chOff x="0" y="0"/>
          <a:chExt cx="0" cy="0"/>
        </a:xfrm>
      </p:grpSpPr>
      <p:pic>
        <p:nvPicPr>
          <p:cNvPr id="6" name="Picture 5" descr="Cabri Style Sheet-0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itle 70"/>
          <p:cNvSpPr>
            <a:spLocks noGrp="1"/>
          </p:cNvSpPr>
          <p:nvPr>
            <p:ph type="title"/>
          </p:nvPr>
        </p:nvSpPr>
        <p:spPr>
          <a:xfrm>
            <a:off x="1166812" y="274638"/>
            <a:ext cx="7519987" cy="1143000"/>
          </a:xfrm>
        </p:spPr>
        <p:txBody>
          <a:bodyPr>
            <a:normAutofit/>
          </a:bodyPr>
          <a:lstStyle>
            <a:lvl1pPr algn="l">
              <a:defRPr sz="3600">
                <a:solidFill>
                  <a:schemeClr val="accent1"/>
                </a:solidFill>
              </a:defRPr>
            </a:lvl1pPr>
          </a:lstStyle>
          <a:p>
            <a:r>
              <a:rPr lang="en-US"/>
              <a:t>Click to edit Master title style</a:t>
            </a:r>
            <a:endParaRPr lang="en-US" dirty="0"/>
          </a:p>
        </p:txBody>
      </p:sp>
    </p:spTree>
    <p:extLst>
      <p:ext uri="{BB962C8B-B14F-4D97-AF65-F5344CB8AC3E}">
        <p14:creationId xmlns:p14="http://schemas.microsoft.com/office/powerpoint/2010/main" val="1126956829"/>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New Employees 8">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4" name="Picture Placeholder 2"/>
          <p:cNvSpPr>
            <a:spLocks noGrp="1"/>
          </p:cNvSpPr>
          <p:nvPr>
            <p:ph type="pic" idx="1"/>
          </p:nvPr>
        </p:nvSpPr>
        <p:spPr>
          <a:xfrm>
            <a:off x="1166812" y="1895416"/>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5" name="Text Placeholder 3"/>
          <p:cNvSpPr>
            <a:spLocks noGrp="1"/>
          </p:cNvSpPr>
          <p:nvPr>
            <p:ph type="body" sz="half" idx="2" hasCustomPrompt="1"/>
          </p:nvPr>
        </p:nvSpPr>
        <p:spPr>
          <a:xfrm>
            <a:off x="1166812" y="3651660"/>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52" name="Picture Placeholder 2"/>
          <p:cNvSpPr>
            <a:spLocks noGrp="1"/>
          </p:cNvSpPr>
          <p:nvPr>
            <p:ph type="pic" idx="13"/>
          </p:nvPr>
        </p:nvSpPr>
        <p:spPr>
          <a:xfrm>
            <a:off x="3022988" y="1897531"/>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3" name="Text Placeholder 3"/>
          <p:cNvSpPr>
            <a:spLocks noGrp="1"/>
          </p:cNvSpPr>
          <p:nvPr>
            <p:ph type="body" sz="half" idx="14" hasCustomPrompt="1"/>
          </p:nvPr>
        </p:nvSpPr>
        <p:spPr>
          <a:xfrm>
            <a:off x="3022988" y="3653775"/>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59" name="Text Placeholder 3"/>
          <p:cNvSpPr>
            <a:spLocks noGrp="1"/>
          </p:cNvSpPr>
          <p:nvPr>
            <p:ph type="body" sz="half" idx="16" hasCustomPrompt="1"/>
          </p:nvPr>
        </p:nvSpPr>
        <p:spPr>
          <a:xfrm>
            <a:off x="3022988" y="3397849"/>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60" name="Picture Placeholder 2"/>
          <p:cNvSpPr>
            <a:spLocks noGrp="1"/>
          </p:cNvSpPr>
          <p:nvPr>
            <p:ph type="pic" idx="17"/>
          </p:nvPr>
        </p:nvSpPr>
        <p:spPr>
          <a:xfrm>
            <a:off x="4916826" y="1895416"/>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61" name="Text Placeholder 3"/>
          <p:cNvSpPr>
            <a:spLocks noGrp="1"/>
          </p:cNvSpPr>
          <p:nvPr>
            <p:ph type="body" sz="half" idx="18" hasCustomPrompt="1"/>
          </p:nvPr>
        </p:nvSpPr>
        <p:spPr>
          <a:xfrm>
            <a:off x="4916826" y="3651660"/>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62" name="Text Placeholder 3"/>
          <p:cNvSpPr>
            <a:spLocks noGrp="1"/>
          </p:cNvSpPr>
          <p:nvPr>
            <p:ph type="body" sz="half" idx="19" hasCustomPrompt="1"/>
          </p:nvPr>
        </p:nvSpPr>
        <p:spPr>
          <a:xfrm>
            <a:off x="4916826" y="3395734"/>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63" name="Picture Placeholder 2"/>
          <p:cNvSpPr>
            <a:spLocks noGrp="1"/>
          </p:cNvSpPr>
          <p:nvPr>
            <p:ph type="pic" idx="20"/>
          </p:nvPr>
        </p:nvSpPr>
        <p:spPr>
          <a:xfrm>
            <a:off x="6809359" y="1899646"/>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64" name="Text Placeholder 3"/>
          <p:cNvSpPr>
            <a:spLocks noGrp="1"/>
          </p:cNvSpPr>
          <p:nvPr>
            <p:ph type="body" sz="half" idx="21" hasCustomPrompt="1"/>
          </p:nvPr>
        </p:nvSpPr>
        <p:spPr>
          <a:xfrm>
            <a:off x="6809359" y="3655890"/>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65" name="Text Placeholder 3"/>
          <p:cNvSpPr>
            <a:spLocks noGrp="1"/>
          </p:cNvSpPr>
          <p:nvPr>
            <p:ph type="body" sz="half" idx="22" hasCustomPrompt="1"/>
          </p:nvPr>
        </p:nvSpPr>
        <p:spPr>
          <a:xfrm>
            <a:off x="6809359" y="3399964"/>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69" name="Text Placeholder 3"/>
          <p:cNvSpPr>
            <a:spLocks noGrp="1"/>
          </p:cNvSpPr>
          <p:nvPr>
            <p:ph type="body" sz="half" idx="24" hasCustomPrompt="1"/>
          </p:nvPr>
        </p:nvSpPr>
        <p:spPr>
          <a:xfrm>
            <a:off x="1166812" y="3380415"/>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76" name="Title 70"/>
          <p:cNvSpPr>
            <a:spLocks noGrp="1"/>
          </p:cNvSpPr>
          <p:nvPr>
            <p:ph type="title"/>
          </p:nvPr>
        </p:nvSpPr>
        <p:spPr>
          <a:xfrm>
            <a:off x="1166812" y="274638"/>
            <a:ext cx="7519987" cy="1143000"/>
          </a:xfrm>
        </p:spPr>
        <p:txBody>
          <a:bodyPr>
            <a:normAutofit/>
          </a:bodyPr>
          <a:lstStyle>
            <a:lvl1pPr algn="l">
              <a:defRPr sz="3600">
                <a:solidFill>
                  <a:schemeClr val="accent1"/>
                </a:solidFill>
              </a:defRPr>
            </a:lvl1pPr>
          </a:lstStyle>
          <a:p>
            <a:r>
              <a:rPr lang="en-US"/>
              <a:t>Click to edit Master title style</a:t>
            </a:r>
            <a:endParaRPr lang="en-US" dirty="0"/>
          </a:p>
        </p:txBody>
      </p:sp>
      <p:sp>
        <p:nvSpPr>
          <p:cNvPr id="17" name="Picture Placeholder 2"/>
          <p:cNvSpPr>
            <a:spLocks noGrp="1"/>
          </p:cNvSpPr>
          <p:nvPr>
            <p:ph type="pic" idx="25"/>
          </p:nvPr>
        </p:nvSpPr>
        <p:spPr>
          <a:xfrm>
            <a:off x="1158924" y="4027811"/>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8" name="Text Placeholder 3"/>
          <p:cNvSpPr>
            <a:spLocks noGrp="1"/>
          </p:cNvSpPr>
          <p:nvPr>
            <p:ph type="body" sz="half" idx="26" hasCustomPrompt="1"/>
          </p:nvPr>
        </p:nvSpPr>
        <p:spPr>
          <a:xfrm>
            <a:off x="1158924" y="5784055"/>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19" name="Picture Placeholder 2"/>
          <p:cNvSpPr>
            <a:spLocks noGrp="1"/>
          </p:cNvSpPr>
          <p:nvPr>
            <p:ph type="pic" idx="27"/>
          </p:nvPr>
        </p:nvSpPr>
        <p:spPr>
          <a:xfrm>
            <a:off x="3015100" y="4029926"/>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0" name="Text Placeholder 3"/>
          <p:cNvSpPr>
            <a:spLocks noGrp="1"/>
          </p:cNvSpPr>
          <p:nvPr>
            <p:ph type="body" sz="half" idx="28" hasCustomPrompt="1"/>
          </p:nvPr>
        </p:nvSpPr>
        <p:spPr>
          <a:xfrm>
            <a:off x="3015100" y="5786170"/>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21" name="Text Placeholder 3"/>
          <p:cNvSpPr>
            <a:spLocks noGrp="1"/>
          </p:cNvSpPr>
          <p:nvPr>
            <p:ph type="body" sz="half" idx="29" hasCustomPrompt="1"/>
          </p:nvPr>
        </p:nvSpPr>
        <p:spPr>
          <a:xfrm>
            <a:off x="3015100" y="5530244"/>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22" name="Picture Placeholder 2"/>
          <p:cNvSpPr>
            <a:spLocks noGrp="1"/>
          </p:cNvSpPr>
          <p:nvPr>
            <p:ph type="pic" idx="30"/>
          </p:nvPr>
        </p:nvSpPr>
        <p:spPr>
          <a:xfrm>
            <a:off x="4908938" y="4027811"/>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3" name="Text Placeholder 3"/>
          <p:cNvSpPr>
            <a:spLocks noGrp="1"/>
          </p:cNvSpPr>
          <p:nvPr>
            <p:ph type="body" sz="half" idx="31" hasCustomPrompt="1"/>
          </p:nvPr>
        </p:nvSpPr>
        <p:spPr>
          <a:xfrm>
            <a:off x="4908938" y="5784055"/>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24" name="Text Placeholder 3"/>
          <p:cNvSpPr>
            <a:spLocks noGrp="1"/>
          </p:cNvSpPr>
          <p:nvPr>
            <p:ph type="body" sz="half" idx="32" hasCustomPrompt="1"/>
          </p:nvPr>
        </p:nvSpPr>
        <p:spPr>
          <a:xfrm>
            <a:off x="4908938" y="5528129"/>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25" name="Picture Placeholder 2"/>
          <p:cNvSpPr>
            <a:spLocks noGrp="1"/>
          </p:cNvSpPr>
          <p:nvPr>
            <p:ph type="pic" idx="33"/>
          </p:nvPr>
        </p:nvSpPr>
        <p:spPr>
          <a:xfrm>
            <a:off x="6801471" y="4032041"/>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6" name="Text Placeholder 3"/>
          <p:cNvSpPr>
            <a:spLocks noGrp="1"/>
          </p:cNvSpPr>
          <p:nvPr>
            <p:ph type="body" sz="half" idx="34" hasCustomPrompt="1"/>
          </p:nvPr>
        </p:nvSpPr>
        <p:spPr>
          <a:xfrm>
            <a:off x="6801471" y="5788285"/>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27" name="Text Placeholder 3"/>
          <p:cNvSpPr>
            <a:spLocks noGrp="1"/>
          </p:cNvSpPr>
          <p:nvPr>
            <p:ph type="body" sz="half" idx="35" hasCustomPrompt="1"/>
          </p:nvPr>
        </p:nvSpPr>
        <p:spPr>
          <a:xfrm>
            <a:off x="6801471" y="5532359"/>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28" name="Text Placeholder 3"/>
          <p:cNvSpPr>
            <a:spLocks noGrp="1"/>
          </p:cNvSpPr>
          <p:nvPr>
            <p:ph type="body" sz="half" idx="36" hasCustomPrompt="1"/>
          </p:nvPr>
        </p:nvSpPr>
        <p:spPr>
          <a:xfrm>
            <a:off x="1158924" y="5512810"/>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29" name="Text Placeholder 3"/>
          <p:cNvSpPr>
            <a:spLocks noGrp="1"/>
          </p:cNvSpPr>
          <p:nvPr>
            <p:ph type="body" sz="half" idx="37" hasCustomPrompt="1"/>
          </p:nvPr>
        </p:nvSpPr>
        <p:spPr>
          <a:xfrm>
            <a:off x="1158924" y="6255403"/>
            <a:ext cx="3049018" cy="235688"/>
          </a:xfrm>
        </p:spPr>
        <p:txBody>
          <a:bodyPr>
            <a:noAutofit/>
          </a:bodyPr>
          <a:lstStyle>
            <a:lvl1pPr marL="0" indent="0" algn="l">
              <a:buNone/>
              <a:defRPr sz="1400" b="0" i="1" baseline="0">
                <a:solidFill>
                  <a:schemeClr val="accent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Tree>
    <p:extLst>
      <p:ext uri="{BB962C8B-B14F-4D97-AF65-F5344CB8AC3E}">
        <p14:creationId xmlns:p14="http://schemas.microsoft.com/office/powerpoint/2010/main" val="374184965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 New Employees 4">
    <p:spTree>
      <p:nvGrpSpPr>
        <p:cNvPr id="1" name=""/>
        <p:cNvGrpSpPr/>
        <p:nvPr/>
      </p:nvGrpSpPr>
      <p:grpSpPr>
        <a:xfrm>
          <a:off x="0" y="0"/>
          <a:ext cx="0" cy="0"/>
          <a:chOff x="0" y="0"/>
          <a:chExt cx="0" cy="0"/>
        </a:xfrm>
      </p:grpSpPr>
      <p:pic>
        <p:nvPicPr>
          <p:cNvPr id="8" name="Picture 7" descr="Cabri style sheet-0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4" name="Picture Placeholder 2"/>
          <p:cNvSpPr>
            <a:spLocks noGrp="1"/>
          </p:cNvSpPr>
          <p:nvPr>
            <p:ph type="pic" idx="1"/>
          </p:nvPr>
        </p:nvSpPr>
        <p:spPr>
          <a:xfrm>
            <a:off x="1166812" y="1895416"/>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5" name="Text Placeholder 3"/>
          <p:cNvSpPr>
            <a:spLocks noGrp="1"/>
          </p:cNvSpPr>
          <p:nvPr>
            <p:ph type="body" sz="half" idx="2" hasCustomPrompt="1"/>
          </p:nvPr>
        </p:nvSpPr>
        <p:spPr>
          <a:xfrm>
            <a:off x="1166812" y="3651660"/>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52" name="Picture Placeholder 2"/>
          <p:cNvSpPr>
            <a:spLocks noGrp="1"/>
          </p:cNvSpPr>
          <p:nvPr>
            <p:ph type="pic" idx="13"/>
          </p:nvPr>
        </p:nvSpPr>
        <p:spPr>
          <a:xfrm>
            <a:off x="3022988" y="1897531"/>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3" name="Text Placeholder 3"/>
          <p:cNvSpPr>
            <a:spLocks noGrp="1"/>
          </p:cNvSpPr>
          <p:nvPr>
            <p:ph type="body" sz="half" idx="14" hasCustomPrompt="1"/>
          </p:nvPr>
        </p:nvSpPr>
        <p:spPr>
          <a:xfrm>
            <a:off x="3022988" y="3653775"/>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59" name="Text Placeholder 3"/>
          <p:cNvSpPr>
            <a:spLocks noGrp="1"/>
          </p:cNvSpPr>
          <p:nvPr>
            <p:ph type="body" sz="half" idx="16" hasCustomPrompt="1"/>
          </p:nvPr>
        </p:nvSpPr>
        <p:spPr>
          <a:xfrm>
            <a:off x="3022988" y="3397849"/>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60" name="Picture Placeholder 2"/>
          <p:cNvSpPr>
            <a:spLocks noGrp="1"/>
          </p:cNvSpPr>
          <p:nvPr>
            <p:ph type="pic" idx="17"/>
          </p:nvPr>
        </p:nvSpPr>
        <p:spPr>
          <a:xfrm>
            <a:off x="4916826" y="1895416"/>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61" name="Text Placeholder 3"/>
          <p:cNvSpPr>
            <a:spLocks noGrp="1"/>
          </p:cNvSpPr>
          <p:nvPr>
            <p:ph type="body" sz="half" idx="18" hasCustomPrompt="1"/>
          </p:nvPr>
        </p:nvSpPr>
        <p:spPr>
          <a:xfrm>
            <a:off x="4916826" y="3651660"/>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62" name="Text Placeholder 3"/>
          <p:cNvSpPr>
            <a:spLocks noGrp="1"/>
          </p:cNvSpPr>
          <p:nvPr>
            <p:ph type="body" sz="half" idx="19" hasCustomPrompt="1"/>
          </p:nvPr>
        </p:nvSpPr>
        <p:spPr>
          <a:xfrm>
            <a:off x="4916826" y="3395734"/>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63" name="Picture Placeholder 2"/>
          <p:cNvSpPr>
            <a:spLocks noGrp="1"/>
          </p:cNvSpPr>
          <p:nvPr>
            <p:ph type="pic" idx="20"/>
          </p:nvPr>
        </p:nvSpPr>
        <p:spPr>
          <a:xfrm>
            <a:off x="6809359" y="1899646"/>
            <a:ext cx="1703776" cy="1403058"/>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64" name="Text Placeholder 3"/>
          <p:cNvSpPr>
            <a:spLocks noGrp="1"/>
          </p:cNvSpPr>
          <p:nvPr>
            <p:ph type="body" sz="half" idx="21" hasCustomPrompt="1"/>
          </p:nvPr>
        </p:nvSpPr>
        <p:spPr>
          <a:xfrm>
            <a:off x="6809359" y="3655890"/>
            <a:ext cx="1703776" cy="213220"/>
          </a:xfrm>
        </p:spPr>
        <p:txBody>
          <a:bodyPr>
            <a:no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Title</a:t>
            </a:r>
          </a:p>
        </p:txBody>
      </p:sp>
      <p:sp>
        <p:nvSpPr>
          <p:cNvPr id="65" name="Text Placeholder 3"/>
          <p:cNvSpPr>
            <a:spLocks noGrp="1"/>
          </p:cNvSpPr>
          <p:nvPr>
            <p:ph type="body" sz="half" idx="22" hasCustomPrompt="1"/>
          </p:nvPr>
        </p:nvSpPr>
        <p:spPr>
          <a:xfrm>
            <a:off x="6809359" y="3399964"/>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69" name="Text Placeholder 3"/>
          <p:cNvSpPr>
            <a:spLocks noGrp="1"/>
          </p:cNvSpPr>
          <p:nvPr>
            <p:ph type="body" sz="half" idx="24" hasCustomPrompt="1"/>
          </p:nvPr>
        </p:nvSpPr>
        <p:spPr>
          <a:xfrm>
            <a:off x="1166812" y="3380415"/>
            <a:ext cx="1703776" cy="213220"/>
          </a:xfrm>
        </p:spPr>
        <p:txBody>
          <a:bodyPr>
            <a:noAutofit/>
          </a:bodyPr>
          <a:lstStyle>
            <a:lvl1pPr marL="0" indent="0" algn="l">
              <a:buNone/>
              <a:defRPr sz="1200" b="1"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74" name="Text Placeholder 3"/>
          <p:cNvSpPr>
            <a:spLocks noGrp="1"/>
          </p:cNvSpPr>
          <p:nvPr>
            <p:ph type="body" sz="half" idx="25" hasCustomPrompt="1"/>
          </p:nvPr>
        </p:nvSpPr>
        <p:spPr>
          <a:xfrm>
            <a:off x="1166812" y="4361099"/>
            <a:ext cx="3049018" cy="285183"/>
          </a:xfrm>
        </p:spPr>
        <p:txBody>
          <a:bodyPr>
            <a:noAutofit/>
          </a:bodyPr>
          <a:lstStyle>
            <a:lvl1pPr marL="0" indent="0" algn="l">
              <a:buNone/>
              <a:defRPr sz="1400" b="0" i="1" baseline="0">
                <a:solidFill>
                  <a:schemeClr val="accent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title</a:t>
            </a:r>
          </a:p>
        </p:txBody>
      </p:sp>
      <p:sp>
        <p:nvSpPr>
          <p:cNvPr id="76" name="Title 70"/>
          <p:cNvSpPr>
            <a:spLocks noGrp="1"/>
          </p:cNvSpPr>
          <p:nvPr>
            <p:ph type="title"/>
          </p:nvPr>
        </p:nvSpPr>
        <p:spPr>
          <a:xfrm>
            <a:off x="1166812" y="274638"/>
            <a:ext cx="7519987" cy="1143000"/>
          </a:xfrm>
        </p:spPr>
        <p:txBody>
          <a:bodyPr>
            <a:normAutofit/>
          </a:bodyPr>
          <a:lstStyle>
            <a:lvl1pPr algn="l">
              <a:defRPr sz="3600">
                <a:solidFill>
                  <a:schemeClr val="accent1"/>
                </a:solidFill>
              </a:defRPr>
            </a:lvl1pPr>
          </a:lstStyle>
          <a:p>
            <a:r>
              <a:rPr lang="en-US"/>
              <a:t>Click to edit Master title style</a:t>
            </a:r>
            <a:endParaRPr lang="en-US" dirty="0"/>
          </a:p>
        </p:txBody>
      </p:sp>
    </p:spTree>
    <p:extLst>
      <p:ext uri="{BB962C8B-B14F-4D97-AF65-F5344CB8AC3E}">
        <p14:creationId xmlns:p14="http://schemas.microsoft.com/office/powerpoint/2010/main" val="2014376953"/>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9DF0D7-60D7-AA41-BD3E-D243167C88B7}" type="datetimeFigureOut">
              <a:rPr lang="en-US" smtClean="0"/>
              <a:pPr/>
              <a:t>6/29/2021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D0CAE0-B735-47BE-B76E-4BFB2353878C}" type="slidenum">
              <a:rPr lang="en-ZA" smtClean="0"/>
              <a:pPr/>
              <a:t>‹#›</a:t>
            </a:fld>
            <a:endParaRPr lang="en-ZA" dirty="0"/>
          </a:p>
        </p:txBody>
      </p:sp>
    </p:spTree>
    <p:extLst>
      <p:ext uri="{BB962C8B-B14F-4D97-AF65-F5344CB8AC3E}">
        <p14:creationId xmlns:p14="http://schemas.microsoft.com/office/powerpoint/2010/main" val="854699468"/>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8" r:id="rId8"/>
    <p:sldLayoutId id="2147483729" r:id="rId9"/>
    <p:sldLayoutId id="2147483730" r:id="rId10"/>
    <p:sldLayoutId id="2147483732" r:id="rId11"/>
    <p:sldLayoutId id="2147483733" r:id="rId12"/>
    <p:sldLayoutId id="2147483734" r:id="rId13"/>
  </p:sldLayoutIdLst>
  <p:hf hdr="0" dt="0"/>
  <p:txStyles>
    <p:titleStyle>
      <a:lvl1pPr algn="ctr" defTabSz="457200" rtl="0" eaLnBrk="1" latinLnBrk="0" hangingPunct="1">
        <a:spcBef>
          <a:spcPct val="0"/>
        </a:spcBef>
        <a:buNone/>
        <a:defRPr sz="3600" kern="1200">
          <a:solidFill>
            <a:schemeClr val="tx1"/>
          </a:solidFill>
          <a:latin typeface="+mj-lt"/>
          <a:ea typeface="+mj-ea"/>
          <a:cs typeface="+mj-cs"/>
        </a:defRPr>
      </a:lvl1pPr>
    </p:titleStyle>
    <p:bodyStyle>
      <a:lvl1pPr marL="0" indent="0" algn="l" defTabSz="457200" rtl="0" eaLnBrk="1" latinLnBrk="0" hangingPunct="1">
        <a:spcBef>
          <a:spcPct val="20000"/>
        </a:spcBef>
        <a:buFontTx/>
        <a:buNone/>
        <a:defRPr sz="1400" kern="1200">
          <a:solidFill>
            <a:schemeClr val="tx1"/>
          </a:solidFill>
          <a:latin typeface="+mn-lt"/>
          <a:ea typeface="+mn-ea"/>
          <a:cs typeface="+mn-cs"/>
        </a:defRPr>
      </a:lvl1pPr>
      <a:lvl2pPr marL="457200" indent="0" algn="l" defTabSz="457200" rtl="0" eaLnBrk="1" latinLnBrk="0" hangingPunct="1">
        <a:spcBef>
          <a:spcPct val="20000"/>
        </a:spcBef>
        <a:buFontTx/>
        <a:buNone/>
        <a:defRPr sz="1400" kern="1200">
          <a:solidFill>
            <a:schemeClr val="tx1"/>
          </a:solidFill>
          <a:latin typeface="+mn-lt"/>
          <a:ea typeface="+mn-ea"/>
          <a:cs typeface="+mn-cs"/>
        </a:defRPr>
      </a:lvl2pPr>
      <a:lvl3pPr marL="914400" indent="0" algn="l" defTabSz="457200" rtl="0" eaLnBrk="1" latinLnBrk="0" hangingPunct="1">
        <a:spcBef>
          <a:spcPct val="20000"/>
        </a:spcBef>
        <a:buFontTx/>
        <a:buNone/>
        <a:defRPr sz="1400" kern="1200">
          <a:solidFill>
            <a:schemeClr val="tx1"/>
          </a:solidFill>
          <a:latin typeface="+mn-lt"/>
          <a:ea typeface="+mn-ea"/>
          <a:cs typeface="+mn-cs"/>
        </a:defRPr>
      </a:lvl3pPr>
      <a:lvl4pPr marL="1371600" indent="0" algn="l" defTabSz="457200" rtl="0" eaLnBrk="1" latinLnBrk="0" hangingPunct="1">
        <a:spcBef>
          <a:spcPct val="20000"/>
        </a:spcBef>
        <a:buFontTx/>
        <a:buNone/>
        <a:defRPr sz="1400" kern="1200">
          <a:solidFill>
            <a:schemeClr val="tx1"/>
          </a:solidFill>
          <a:latin typeface="+mn-lt"/>
          <a:ea typeface="+mn-ea"/>
          <a:cs typeface="+mn-cs"/>
        </a:defRPr>
      </a:lvl4pPr>
      <a:lvl5pPr marL="1828800" indent="0" algn="l" defTabSz="457200" rtl="0" eaLnBrk="1" latinLnBrk="0" hangingPunct="1">
        <a:spcBef>
          <a:spcPct val="20000"/>
        </a:spcBef>
        <a:buFontTx/>
        <a:buNone/>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30964" y="2320428"/>
            <a:ext cx="5673786" cy="1597445"/>
          </a:xfrm>
        </p:spPr>
        <p:txBody>
          <a:bodyPr/>
          <a:lstStyle/>
          <a:p>
            <a:r>
              <a:rPr lang="fr-FR" sz="3200" dirty="0"/>
              <a:t>Message de bienvenue</a:t>
            </a:r>
            <a:br>
              <a:rPr lang="fr-FR" sz="3200" dirty="0"/>
            </a:br>
            <a:br>
              <a:rPr lang="fr-FR" sz="3200" dirty="0"/>
            </a:br>
            <a:r>
              <a:rPr lang="fr-FR" sz="3200" dirty="0"/>
              <a:t>Philipp Krause, Responsable - Equipe technique</a:t>
            </a:r>
            <a:br>
              <a:rPr lang="fr-FR" sz="3200" dirty="0"/>
            </a:br>
            <a:r>
              <a:rPr lang="fr-FR" sz="3200" dirty="0"/>
              <a:t>CABRI </a:t>
            </a:r>
          </a:p>
        </p:txBody>
      </p:sp>
    </p:spTree>
    <p:extLst>
      <p:ext uri="{BB962C8B-B14F-4D97-AF65-F5344CB8AC3E}">
        <p14:creationId xmlns:p14="http://schemas.microsoft.com/office/powerpoint/2010/main" val="2750598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Structure de l'événement</a:t>
            </a:r>
          </a:p>
        </p:txBody>
      </p:sp>
      <p:sp>
        <p:nvSpPr>
          <p:cNvPr id="3" name="Content Placeholder 2"/>
          <p:cNvSpPr>
            <a:spLocks noGrp="1"/>
          </p:cNvSpPr>
          <p:nvPr>
            <p:ph sz="quarter" idx="13"/>
          </p:nvPr>
        </p:nvSpPr>
        <p:spPr>
          <a:xfrm>
            <a:off x="1166812" y="1639706"/>
            <a:ext cx="7519987" cy="4317248"/>
          </a:xfrm>
        </p:spPr>
        <p:txBody>
          <a:bodyPr>
            <a:normAutofit/>
          </a:bodyPr>
          <a:lstStyle/>
          <a:p>
            <a:pPr marL="285750" indent="-285750">
              <a:buFont typeface="Wingdings" panose="05000000000000000000" pitchFamily="2" charset="2"/>
              <a:buChar char="§"/>
            </a:pPr>
            <a:r>
              <a:rPr lang="fr-FR" sz="1800" dirty="0"/>
              <a:t>Au cours des 2 prochains jours, les pays présenteront leurs expériences en matière de budgétisation sensible au genre (GRB) et de budgétisation climatique sensible au genre (BCSG)</a:t>
            </a:r>
          </a:p>
          <a:p>
            <a:pPr marL="285750" indent="-285750">
              <a:buFont typeface="Wingdings" panose="05000000000000000000" pitchFamily="2" charset="2"/>
              <a:buChar char="§"/>
            </a:pPr>
            <a:r>
              <a:rPr lang="fr-FR" sz="1800" dirty="0"/>
              <a:t>Les discussions examineront comment la BCSG peut être renforcée pour de meilleurs résultats économiques et sociaux</a:t>
            </a:r>
          </a:p>
          <a:p>
            <a:endParaRPr lang="en-GB" sz="1800" dirty="0"/>
          </a:p>
          <a:p>
            <a:pPr marL="285750" indent="-285750">
              <a:buFont typeface="Wingdings" panose="05000000000000000000" pitchFamily="2" charset="2"/>
              <a:buChar char="§"/>
            </a:pPr>
            <a:r>
              <a:rPr lang="fr-FR" sz="1800" dirty="0"/>
              <a:t>Produits de connaissance: </a:t>
            </a:r>
          </a:p>
          <a:p>
            <a:pPr marL="285750" indent="-285750">
              <a:buFont typeface="Wingdings" panose="05000000000000000000" pitchFamily="2" charset="2"/>
              <a:buChar char="ü"/>
            </a:pPr>
            <a:r>
              <a:rPr lang="fr-FR" sz="1800" b="1" dirty="0"/>
              <a:t>Exposé principal</a:t>
            </a:r>
            <a:r>
              <a:rPr lang="fr-FR" sz="1800" dirty="0"/>
              <a:t>: Opportunités de coordonner l'intégration du genre et du changement climatique dans la budgétisation et les finances</a:t>
            </a:r>
          </a:p>
          <a:p>
            <a:pPr marL="285750" indent="-285750">
              <a:buFont typeface="Wingdings" panose="05000000000000000000" pitchFamily="2" charset="2"/>
              <a:buChar char="ü"/>
            </a:pPr>
            <a:r>
              <a:rPr lang="en-GB" sz="1800" dirty="0"/>
              <a:t>Note d’orientation: </a:t>
            </a:r>
            <a:r>
              <a:rPr lang="fr-FR" sz="1800" dirty="0"/>
              <a:t>L'intégration du changement climatique dans la budgétisation et les finances</a:t>
            </a:r>
          </a:p>
          <a:p>
            <a:r>
              <a:rPr lang="fr-FR" sz="1800" dirty="0"/>
              <a:t>Tous les produits de connaissance sont disponibles sur le site Web de CABRI</a:t>
            </a:r>
            <a:endParaRPr lang="en-GB" sz="1800" dirty="0"/>
          </a:p>
          <a:p>
            <a:pPr algn="ctr"/>
            <a:r>
              <a:rPr lang="en-GB" sz="1800" dirty="0"/>
              <a:t> </a:t>
            </a:r>
            <a:r>
              <a:rPr lang="en-GB" sz="1800" dirty="0">
                <a:hlinkClick r:id="rId3"/>
              </a:rPr>
              <a:t>www.cabri-sbo.org</a:t>
            </a:r>
            <a:r>
              <a:rPr lang="en-GB" sz="1800" dirty="0"/>
              <a:t>  </a:t>
            </a:r>
          </a:p>
          <a:p>
            <a:endParaRPr lang="en-GB" sz="1800" dirty="0"/>
          </a:p>
        </p:txBody>
      </p:sp>
    </p:spTree>
    <p:extLst>
      <p:ext uri="{BB962C8B-B14F-4D97-AF65-F5344CB8AC3E}">
        <p14:creationId xmlns:p14="http://schemas.microsoft.com/office/powerpoint/2010/main" val="2008535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Expérience</a:t>
            </a:r>
            <a:r>
              <a:rPr lang="en-GB" dirty="0"/>
              <a:t> avec la BCSG</a:t>
            </a:r>
          </a:p>
        </p:txBody>
      </p:sp>
      <p:sp>
        <p:nvSpPr>
          <p:cNvPr id="3" name="Content Placeholder 2"/>
          <p:cNvSpPr>
            <a:spLocks noGrp="1"/>
          </p:cNvSpPr>
          <p:nvPr>
            <p:ph sz="quarter" idx="13"/>
          </p:nvPr>
        </p:nvSpPr>
        <p:spPr>
          <a:xfrm>
            <a:off x="1166811" y="1417637"/>
            <a:ext cx="7519987" cy="4721905"/>
          </a:xfrm>
        </p:spPr>
        <p:txBody>
          <a:bodyPr>
            <a:noAutofit/>
          </a:bodyPr>
          <a:lstStyle/>
          <a:p>
            <a:pPr marL="285750" indent="-285750">
              <a:buFont typeface="Wingdings" panose="05000000000000000000" pitchFamily="2" charset="2"/>
              <a:buChar char="§"/>
            </a:pPr>
            <a:r>
              <a:rPr lang="fr-FR" sz="1800" dirty="0"/>
              <a:t>Le genre et le changement climatique sont deux priorités intersectorielles essentielles à la réalisation des Objectifs de développement durable (ODD)</a:t>
            </a:r>
          </a:p>
          <a:p>
            <a:pPr marL="285750" indent="-285750">
              <a:buFont typeface="Wingdings" panose="05000000000000000000" pitchFamily="2" charset="2"/>
              <a:buChar char="§"/>
            </a:pPr>
            <a:r>
              <a:rPr lang="fr-FR" sz="1800" dirty="0"/>
              <a:t>De nombreux pays africains ont une certaine expérience de la BSG et de la BSC, mais les deux ont été largement mises en œuvre séparément</a:t>
            </a:r>
          </a:p>
          <a:p>
            <a:pPr marL="285750" indent="-285750">
              <a:buFont typeface="Wingdings" panose="05000000000000000000" pitchFamily="2" charset="2"/>
              <a:buChar char="§"/>
            </a:pPr>
            <a:r>
              <a:rPr lang="fr-FR" sz="1800" dirty="0"/>
              <a:t>Les liens entre l'égalité des sexes et l'adaptation et l'atténuation des changements climatiques sont de plus en plus reconnus</a:t>
            </a:r>
          </a:p>
          <a:p>
            <a:pPr marL="285750" indent="-285750">
              <a:buFont typeface="Courier New" panose="02070309020205020404" pitchFamily="49" charset="0"/>
              <a:buChar char="o"/>
            </a:pPr>
            <a:r>
              <a:rPr lang="fr-FR" sz="1800" dirty="0"/>
              <a:t>Les femmes pourraient être affectées de manière disproportionnée par le changement climatique (augmentant les inégalités de genre existantes) compte tenu de leur statut social et politique dans la société</a:t>
            </a:r>
          </a:p>
          <a:p>
            <a:pPr marL="285750" indent="-285750">
              <a:buFont typeface="Courier New" panose="02070309020205020404" pitchFamily="49" charset="0"/>
              <a:buChar char="o"/>
            </a:pPr>
            <a:r>
              <a:rPr lang="fr-FR" sz="1800" dirty="0"/>
              <a:t>Les femmes sont des agentes actives de changement et sont au cœur du renforcement de la résilience communautaire</a:t>
            </a:r>
          </a:p>
          <a:p>
            <a:pPr marL="285750" indent="-285750">
              <a:buFont typeface="Wingdings" panose="05000000000000000000" pitchFamily="2" charset="2"/>
              <a:buChar char="§"/>
            </a:pPr>
            <a:r>
              <a:rPr lang="fr-FR" sz="1800" dirty="0"/>
              <a:t>Appels récents à l'intégration conjointe ou à la « double intégration » du genre et du changement climatique dans la budgétisation et les finances</a:t>
            </a:r>
            <a:endParaRPr lang="en-GB" sz="1800" dirty="0"/>
          </a:p>
        </p:txBody>
      </p:sp>
    </p:spTree>
    <p:extLst>
      <p:ext uri="{BB962C8B-B14F-4D97-AF65-F5344CB8AC3E}">
        <p14:creationId xmlns:p14="http://schemas.microsoft.com/office/powerpoint/2010/main" val="2033987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6A540-E926-42B6-996E-38A130612737}"/>
              </a:ext>
            </a:extLst>
          </p:cNvPr>
          <p:cNvSpPr>
            <a:spLocks noGrp="1"/>
          </p:cNvSpPr>
          <p:nvPr>
            <p:ph type="title"/>
          </p:nvPr>
        </p:nvSpPr>
        <p:spPr/>
        <p:txBody>
          <a:bodyPr>
            <a:normAutofit fontScale="90000"/>
          </a:bodyPr>
          <a:lstStyle/>
          <a:p>
            <a:r>
              <a:rPr lang="fr-FR" dirty="0"/>
              <a:t>Objectifs de la « double intégration » du genre et du changement climatique</a:t>
            </a:r>
            <a:endParaRPr lang="en-GB" dirty="0"/>
          </a:p>
        </p:txBody>
      </p:sp>
      <p:sp>
        <p:nvSpPr>
          <p:cNvPr id="3" name="Content Placeholder 2">
            <a:extLst>
              <a:ext uri="{FF2B5EF4-FFF2-40B4-BE49-F238E27FC236}">
                <a16:creationId xmlns:a16="http://schemas.microsoft.com/office/drawing/2014/main" id="{4D5AD74C-857D-4359-89A4-8484C8C6378A}"/>
              </a:ext>
            </a:extLst>
          </p:cNvPr>
          <p:cNvSpPr>
            <a:spLocks noGrp="1"/>
          </p:cNvSpPr>
          <p:nvPr>
            <p:ph sz="quarter" idx="13"/>
          </p:nvPr>
        </p:nvSpPr>
        <p:spPr>
          <a:xfrm>
            <a:off x="1166813" y="1632857"/>
            <a:ext cx="7755118" cy="4323805"/>
          </a:xfrm>
        </p:spPr>
        <p:txBody>
          <a:bodyPr>
            <a:normAutofit lnSpcReduction="10000"/>
          </a:bodyPr>
          <a:lstStyle/>
          <a:p>
            <a:pPr marL="285750" indent="-285750">
              <a:buFont typeface="Wingdings" panose="05000000000000000000" pitchFamily="2" charset="2"/>
              <a:buChar char="Ø"/>
            </a:pPr>
            <a:r>
              <a:rPr lang="fr-FR" sz="1800" dirty="0"/>
              <a:t>Objectifs généraux </a:t>
            </a:r>
          </a:p>
          <a:p>
            <a:pPr marL="285750" indent="-285750">
              <a:buFont typeface="Wingdings" panose="05000000000000000000" pitchFamily="2" charset="2"/>
              <a:buChar char="§"/>
            </a:pPr>
            <a:r>
              <a:rPr lang="fr-FR" sz="1800" dirty="0"/>
              <a:t>Réduire l'impact du changement climatique sur les inégalités de genre</a:t>
            </a:r>
          </a:p>
          <a:p>
            <a:pPr marL="285750" indent="-285750">
              <a:buFont typeface="Wingdings" panose="05000000000000000000" pitchFamily="2" charset="2"/>
              <a:buChar char="§"/>
            </a:pPr>
            <a:r>
              <a:rPr lang="fr-FR" sz="1800" dirty="0"/>
              <a:t>Mobiliser la capacité des femmes à mettre en œuvre l'adaptation/l'atténuation</a:t>
            </a:r>
          </a:p>
          <a:p>
            <a:pPr marL="285750" indent="-285750">
              <a:buFont typeface="Wingdings" panose="05000000000000000000" pitchFamily="2" charset="2"/>
              <a:buChar char="Ø"/>
            </a:pPr>
            <a:r>
              <a:rPr lang="fr-FR" sz="1800" dirty="0"/>
              <a:t>Objectifs immédiats </a:t>
            </a:r>
          </a:p>
          <a:p>
            <a:pPr marL="285750" indent="-285750">
              <a:buFont typeface="Wingdings" panose="05000000000000000000" pitchFamily="2" charset="2"/>
              <a:buChar char="§"/>
            </a:pPr>
            <a:r>
              <a:rPr lang="fr-FR" sz="1800" dirty="0"/>
              <a:t>Améliorer la conception du programme et influencer la priorisation du budget</a:t>
            </a:r>
          </a:p>
          <a:p>
            <a:pPr marL="285750" indent="-285750">
              <a:buFont typeface="Wingdings" panose="05000000000000000000" pitchFamily="2" charset="2"/>
              <a:buChar char="Ø"/>
            </a:pPr>
            <a:r>
              <a:rPr lang="en-GB" sz="1800" dirty="0"/>
              <a:t>Résultats</a:t>
            </a:r>
          </a:p>
          <a:p>
            <a:pPr marL="285750" indent="-285750">
              <a:buFont typeface="Wingdings" panose="05000000000000000000" pitchFamily="2" charset="2"/>
              <a:buChar char="§"/>
            </a:pPr>
            <a:r>
              <a:rPr lang="fr-FR" sz="1800" dirty="0"/>
              <a:t>Construire des méthodes plus rigoureuses et crédibles pour la double intégration (BCSG) en échangeant les enseignements de la BSG et de la BSC</a:t>
            </a:r>
          </a:p>
          <a:p>
            <a:pPr marL="285750" indent="-285750">
              <a:buFont typeface="Wingdings" panose="05000000000000000000" pitchFamily="2" charset="2"/>
              <a:buChar char="§"/>
            </a:pPr>
            <a:r>
              <a:rPr lang="fr-FR" sz="1800" dirty="0"/>
              <a:t>Intégrer le genre dans les initiatives </a:t>
            </a:r>
          </a:p>
          <a:p>
            <a:pPr lvl="2"/>
            <a:r>
              <a:rPr lang="fr-FR" sz="1800" dirty="0"/>
              <a:t>- Mener conjointement les initiatives futures BSG et BSC</a:t>
            </a:r>
          </a:p>
          <a:p>
            <a:pPr lvl="2"/>
            <a:r>
              <a:rPr lang="fr-FR" sz="1800" dirty="0"/>
              <a:t>- Ajouter le genre aux initiatives en cours/prévues de la BSC </a:t>
            </a:r>
          </a:p>
          <a:p>
            <a:pPr lvl="2"/>
            <a:r>
              <a:rPr lang="fr-FR" sz="1800" dirty="0"/>
              <a:t>- Adapter le genre dans la BSC  existante (?)</a:t>
            </a:r>
          </a:p>
          <a:p>
            <a:pPr marL="285750" indent="-285750">
              <a:buFont typeface="Wingdings" panose="05000000000000000000" pitchFamily="2" charset="2"/>
              <a:buChar char="§"/>
            </a:pPr>
            <a:r>
              <a:rPr lang="fr-FR" sz="1800" dirty="0"/>
              <a:t>Sensibiliser sur les avantages de double intégration </a:t>
            </a:r>
          </a:p>
        </p:txBody>
      </p:sp>
    </p:spTree>
    <p:extLst>
      <p:ext uri="{BB962C8B-B14F-4D97-AF65-F5344CB8AC3E}">
        <p14:creationId xmlns:p14="http://schemas.microsoft.com/office/powerpoint/2010/main" val="494543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E45A8-3CD0-466C-B34C-1011E189D6F7}"/>
              </a:ext>
            </a:extLst>
          </p:cNvPr>
          <p:cNvSpPr>
            <a:spLocks noGrp="1"/>
          </p:cNvSpPr>
          <p:nvPr>
            <p:ph type="title"/>
          </p:nvPr>
        </p:nvSpPr>
        <p:spPr>
          <a:xfrm>
            <a:off x="1166811" y="0"/>
            <a:ext cx="7519987" cy="1143000"/>
          </a:xfrm>
        </p:spPr>
        <p:txBody>
          <a:bodyPr>
            <a:normAutofit/>
          </a:bodyPr>
          <a:lstStyle/>
          <a:p>
            <a:r>
              <a:rPr lang="fr-FR" dirty="0"/>
              <a:t>Réformes BCSG </a:t>
            </a:r>
          </a:p>
        </p:txBody>
      </p:sp>
      <p:sp>
        <p:nvSpPr>
          <p:cNvPr id="3" name="Content Placeholder 2">
            <a:extLst>
              <a:ext uri="{FF2B5EF4-FFF2-40B4-BE49-F238E27FC236}">
                <a16:creationId xmlns:a16="http://schemas.microsoft.com/office/drawing/2014/main" id="{AEB17022-27CB-4021-922A-A3123A4F5AA3}"/>
              </a:ext>
            </a:extLst>
          </p:cNvPr>
          <p:cNvSpPr>
            <a:spLocks noGrp="1"/>
          </p:cNvSpPr>
          <p:nvPr>
            <p:ph sz="quarter" idx="13"/>
          </p:nvPr>
        </p:nvSpPr>
        <p:spPr>
          <a:xfrm>
            <a:off x="1166811" y="1017122"/>
            <a:ext cx="7519987" cy="4823756"/>
          </a:xfrm>
        </p:spPr>
        <p:txBody>
          <a:bodyPr>
            <a:normAutofit/>
          </a:bodyPr>
          <a:lstStyle/>
          <a:p>
            <a:pPr marL="285750" indent="-285750">
              <a:buFont typeface="Wingdings" panose="05000000000000000000" pitchFamily="2" charset="2"/>
              <a:buChar char="§"/>
            </a:pPr>
            <a:r>
              <a:rPr lang="fr-FR" sz="1800" dirty="0"/>
              <a:t>Réformes des systèmes et des pratiques tout au long du cycle budgétaire qui prennent en compte les préoccupations et les opportunités liées au genre lors de la planification et de la mise en œuvre de l'atténuation et de l'adaptation au changement climatique</a:t>
            </a:r>
          </a:p>
          <a:p>
            <a:pPr marL="285750" indent="-285750">
              <a:buFont typeface="Wingdings" panose="05000000000000000000" pitchFamily="2" charset="2"/>
              <a:buChar char="§"/>
            </a:pPr>
            <a:r>
              <a:rPr lang="en-GB" sz="1800" dirty="0"/>
              <a:t>Exemples</a:t>
            </a:r>
          </a:p>
          <a:p>
            <a:pPr marL="742950" lvl="1" indent="-285750">
              <a:buFont typeface="Wingdings" panose="05000000000000000000" pitchFamily="2" charset="2"/>
              <a:buChar char="§"/>
            </a:pPr>
            <a:r>
              <a:rPr lang="fr-FR" sz="1800" dirty="0"/>
              <a:t>Inclure le genre dans les stratégies de changement climatique et s'assurer que les organismes intersectoriels genre/climat collaborent</a:t>
            </a:r>
          </a:p>
          <a:p>
            <a:pPr marL="742950" lvl="1" indent="-285750">
              <a:buFont typeface="Wingdings" panose="05000000000000000000" pitchFamily="2" charset="2"/>
              <a:buChar char="§"/>
            </a:pPr>
            <a:r>
              <a:rPr lang="fr-FR" sz="1800" dirty="0"/>
              <a:t>Soumissions budgétaires par les ministères de tutelle qui démontrent à la fois les avantages liés au genre et au climat</a:t>
            </a:r>
          </a:p>
          <a:p>
            <a:pPr marL="742950" lvl="1" indent="-285750">
              <a:buFont typeface="Wingdings" panose="05000000000000000000" pitchFamily="2" charset="2"/>
              <a:buChar char="§"/>
            </a:pPr>
            <a:r>
              <a:rPr lang="fr-FR" sz="1800" dirty="0"/>
              <a:t>Marquer/scorer les programmes budgétaires en fonction de leur contribution à l'égalité des genres et à l'atténuation/l'adaptation au changement climatique</a:t>
            </a:r>
          </a:p>
          <a:p>
            <a:pPr marL="742950" lvl="1" indent="-285750">
              <a:buFont typeface="Wingdings" panose="05000000000000000000" pitchFamily="2" charset="2"/>
              <a:buChar char="§"/>
            </a:pPr>
            <a:r>
              <a:rPr lang="fr-FR" sz="1800" dirty="0"/>
              <a:t>Surveiller/examiner/évaluer les tendances et les modèles dans les programmes marqués</a:t>
            </a:r>
          </a:p>
          <a:p>
            <a:pPr marL="742950" lvl="1" indent="-285750">
              <a:buFont typeface="Wingdings" panose="05000000000000000000" pitchFamily="2" charset="2"/>
              <a:buChar char="§"/>
            </a:pPr>
            <a:r>
              <a:rPr lang="fr-FR" sz="1800" dirty="0"/>
              <a:t>Les acteurs de la redevabilité (Parlement, société civile, médias) suivent et commentent sur les programmes genre et climat</a:t>
            </a:r>
            <a:endParaRPr lang="en-GB" sz="1800" dirty="0"/>
          </a:p>
        </p:txBody>
      </p:sp>
      <p:graphicFrame>
        <p:nvGraphicFramePr>
          <p:cNvPr id="4" name="Diagram 3"/>
          <p:cNvGraphicFramePr/>
          <p:nvPr>
            <p:extLst>
              <p:ext uri="{D42A27DB-BD31-4B8C-83A1-F6EECF244321}">
                <p14:modId xmlns:p14="http://schemas.microsoft.com/office/powerpoint/2010/main" val="1386546471"/>
              </p:ext>
            </p:extLst>
          </p:nvPr>
        </p:nvGraphicFramePr>
        <p:xfrm>
          <a:off x="192973" y="4339443"/>
          <a:ext cx="6123710" cy="4015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53256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Conditions favorables pour la BCSG</a:t>
            </a:r>
          </a:p>
        </p:txBody>
      </p:sp>
      <p:sp>
        <p:nvSpPr>
          <p:cNvPr id="3" name="TextBox 2">
            <a:extLst>
              <a:ext uri="{FF2B5EF4-FFF2-40B4-BE49-F238E27FC236}">
                <a16:creationId xmlns:a16="http://schemas.microsoft.com/office/drawing/2014/main" id="{164B030C-1282-41DF-8AFF-0951E9F4B8AE}"/>
              </a:ext>
            </a:extLst>
          </p:cNvPr>
          <p:cNvSpPr txBox="1"/>
          <p:nvPr/>
        </p:nvSpPr>
        <p:spPr>
          <a:xfrm>
            <a:off x="909637" y="6089645"/>
            <a:ext cx="3062288" cy="338555"/>
          </a:xfrm>
          <a:prstGeom prst="rect">
            <a:avLst/>
          </a:prstGeom>
          <a:noFill/>
        </p:spPr>
        <p:txBody>
          <a:bodyPr wrap="square" rtlCol="0">
            <a:spAutoFit/>
          </a:bodyPr>
          <a:lstStyle/>
          <a:p>
            <a:r>
              <a:rPr lang="en-GB" sz="1600" dirty="0"/>
              <a:t>Source: OCDE, 2014</a:t>
            </a:r>
          </a:p>
        </p:txBody>
      </p:sp>
      <p:sp>
        <p:nvSpPr>
          <p:cNvPr id="4" name="Rectangle 3"/>
          <p:cNvSpPr/>
          <p:nvPr/>
        </p:nvSpPr>
        <p:spPr>
          <a:xfrm>
            <a:off x="1166812" y="1094472"/>
            <a:ext cx="7797079" cy="646331"/>
          </a:xfrm>
          <a:prstGeom prst="rect">
            <a:avLst/>
          </a:prstGeom>
        </p:spPr>
        <p:txBody>
          <a:bodyPr wrap="square">
            <a:spAutoFit/>
          </a:bodyPr>
          <a:lstStyle/>
          <a:p>
            <a:r>
              <a:rPr lang="fr-FR" dirty="0"/>
              <a:t>Les leçons des expériences passées avec l'intégration de thèmes transversaux mettent en évidence les principales conditions favorables</a:t>
            </a:r>
            <a:endParaRPr lang="en-GB" dirty="0"/>
          </a:p>
        </p:txBody>
      </p:sp>
      <p:pic>
        <p:nvPicPr>
          <p:cNvPr id="22" name="Content Placeholder 21" descr="Diagram&#10;&#10;Description automatically generated">
            <a:extLst>
              <a:ext uri="{FF2B5EF4-FFF2-40B4-BE49-F238E27FC236}">
                <a16:creationId xmlns:a16="http://schemas.microsoft.com/office/drawing/2014/main" id="{4C70B6A1-3367-4BF1-A450-1E4EF5D9A735}"/>
              </a:ext>
            </a:extLst>
          </p:cNvPr>
          <p:cNvPicPr>
            <a:picLocks noGrp="1" noChangeAspect="1"/>
          </p:cNvPicPr>
          <p:nvPr>
            <p:ph sz="quarter" idx="13"/>
          </p:nvPr>
        </p:nvPicPr>
        <p:blipFill>
          <a:blip r:embed="rId3"/>
          <a:stretch>
            <a:fillRect/>
          </a:stretch>
        </p:blipFill>
        <p:spPr>
          <a:xfrm>
            <a:off x="1565858" y="1658670"/>
            <a:ext cx="6012284" cy="4189944"/>
          </a:xfrm>
        </p:spPr>
      </p:pic>
    </p:spTree>
    <p:extLst>
      <p:ext uri="{BB962C8B-B14F-4D97-AF65-F5344CB8AC3E}">
        <p14:creationId xmlns:p14="http://schemas.microsoft.com/office/powerpoint/2010/main" val="2581964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4E8B5-64F2-4F33-A9EA-2F0CBCFD0983}"/>
              </a:ext>
            </a:extLst>
          </p:cNvPr>
          <p:cNvSpPr>
            <a:spLocks noGrp="1"/>
          </p:cNvSpPr>
          <p:nvPr>
            <p:ph type="title"/>
          </p:nvPr>
        </p:nvSpPr>
        <p:spPr/>
        <p:txBody>
          <a:bodyPr/>
          <a:lstStyle/>
          <a:p>
            <a:r>
              <a:rPr lang="en-GB" dirty="0"/>
              <a:t>Les </a:t>
            </a:r>
            <a:r>
              <a:rPr lang="en-GB" dirty="0" err="1"/>
              <a:t>défis</a:t>
            </a:r>
            <a:r>
              <a:rPr lang="en-GB" dirty="0"/>
              <a:t> avec la BCSG</a:t>
            </a:r>
          </a:p>
        </p:txBody>
      </p:sp>
      <p:sp>
        <p:nvSpPr>
          <p:cNvPr id="3" name="Content Placeholder 2">
            <a:extLst>
              <a:ext uri="{FF2B5EF4-FFF2-40B4-BE49-F238E27FC236}">
                <a16:creationId xmlns:a16="http://schemas.microsoft.com/office/drawing/2014/main" id="{CBA9E70B-317E-4672-9D8D-E134F4CB7869}"/>
              </a:ext>
            </a:extLst>
          </p:cNvPr>
          <p:cNvSpPr>
            <a:spLocks noGrp="1"/>
          </p:cNvSpPr>
          <p:nvPr>
            <p:ph sz="quarter" idx="13"/>
          </p:nvPr>
        </p:nvSpPr>
        <p:spPr>
          <a:xfrm>
            <a:off x="1166812" y="1292947"/>
            <a:ext cx="7519987" cy="4557250"/>
          </a:xfrm>
        </p:spPr>
        <p:txBody>
          <a:bodyPr>
            <a:normAutofit fontScale="92500"/>
          </a:bodyPr>
          <a:lstStyle/>
          <a:p>
            <a:pPr marL="285750" indent="-285750">
              <a:buFont typeface="Wingdings" panose="05000000000000000000" pitchFamily="2" charset="2"/>
              <a:buChar char="§"/>
            </a:pPr>
            <a:r>
              <a:rPr lang="fr-FR" sz="1800" dirty="0"/>
              <a:t>La concurrence entre de nombreuses priorités intersectorielles (par exemple ODD 17) peut reléguer la priorisation du genre et du climat</a:t>
            </a:r>
          </a:p>
          <a:p>
            <a:pPr marL="285750" indent="-285750">
              <a:buFont typeface="Wingdings" panose="05000000000000000000" pitchFamily="2" charset="2"/>
              <a:buChar char="§"/>
            </a:pPr>
            <a:r>
              <a:rPr lang="fr-FR" sz="1800" dirty="0"/>
              <a:t>Les méthodes de classification de base sont bien établies et appliquées à la fois au genre et au climat, mais il n'y a pas de consensus sur la notation du degré de contribution au genre et à l'atténuation/l'adaptation d'une manière qui puisse être garantie pour éviter les soupçons sur le </a:t>
            </a:r>
            <a:r>
              <a:rPr lang="fr-FR" sz="1800" i="1" dirty="0"/>
              <a:t>greenwashing</a:t>
            </a:r>
            <a:r>
              <a:rPr lang="fr-FR" sz="1800" dirty="0"/>
              <a:t> ou le </a:t>
            </a:r>
            <a:r>
              <a:rPr lang="fr-FR" sz="1800" i="1" dirty="0"/>
              <a:t>genderwashing</a:t>
            </a:r>
          </a:p>
          <a:p>
            <a:pPr marL="285750" indent="-285750">
              <a:buFont typeface="Wingdings" panose="05000000000000000000" pitchFamily="2" charset="2"/>
              <a:buChar char="§"/>
            </a:pPr>
            <a:r>
              <a:rPr lang="fr-FR" sz="1800" dirty="0"/>
              <a:t>Les réformes du budget programme sont déjà difficiles sans que la BCSG soit inclue</a:t>
            </a:r>
          </a:p>
          <a:p>
            <a:pPr marL="285750" indent="-285750">
              <a:buFont typeface="Wingdings" panose="05000000000000000000" pitchFamily="2" charset="2"/>
              <a:buChar char="§"/>
            </a:pPr>
            <a:r>
              <a:rPr lang="fr-FR" sz="1800" dirty="0"/>
              <a:t>Certains bailleurs de fonds internationaux intègrent de plus en plus le climat dans leurs programmes de développement, la BCSG doit donc aller au-delà des fonds climatiques</a:t>
            </a:r>
          </a:p>
          <a:p>
            <a:pPr marL="285750" indent="-285750">
              <a:buFont typeface="Wingdings" panose="05000000000000000000" pitchFamily="2" charset="2"/>
              <a:buChar char="§"/>
            </a:pPr>
            <a:r>
              <a:rPr lang="fr-FR" sz="1800" dirty="0"/>
              <a:t>Les gouvernements sont satisfaits de la BCSG lorsque les tendances/modèles sont positifs, mais moins enthousiastes lorsque la tendance est négative</a:t>
            </a:r>
          </a:p>
          <a:p>
            <a:pPr marL="285750" indent="-285750">
              <a:buFont typeface="Wingdings" panose="05000000000000000000" pitchFamily="2" charset="2"/>
              <a:buChar char="§"/>
            </a:pPr>
            <a:r>
              <a:rPr lang="en-GB" sz="1800" dirty="0"/>
              <a:t>‘Comp</a:t>
            </a:r>
            <a:r>
              <a:rPr lang="fr-FR" sz="1800" dirty="0"/>
              <a:t>étence’ bien que cela puisse être liée davantage à des rôles et méthodes institutionnels peu clairs qu'à un manque de connaissances/compétences du personnel</a:t>
            </a:r>
            <a:endParaRPr lang="en-GB" sz="1800" dirty="0"/>
          </a:p>
        </p:txBody>
      </p:sp>
    </p:spTree>
    <p:extLst>
      <p:ext uri="{BB962C8B-B14F-4D97-AF65-F5344CB8AC3E}">
        <p14:creationId xmlns:p14="http://schemas.microsoft.com/office/powerpoint/2010/main" val="1828176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En conclusion …</a:t>
            </a:r>
          </a:p>
        </p:txBody>
      </p:sp>
      <p:sp>
        <p:nvSpPr>
          <p:cNvPr id="4" name="Content Placeholder 3"/>
          <p:cNvSpPr>
            <a:spLocks noGrp="1"/>
          </p:cNvSpPr>
          <p:nvPr>
            <p:ph sz="quarter" idx="13"/>
          </p:nvPr>
        </p:nvSpPr>
        <p:spPr>
          <a:xfrm>
            <a:off x="1166811" y="1417638"/>
            <a:ext cx="7519987" cy="4654231"/>
          </a:xfrm>
        </p:spPr>
        <p:txBody>
          <a:bodyPr>
            <a:normAutofit/>
          </a:bodyPr>
          <a:lstStyle/>
          <a:p>
            <a:pPr marL="342900" indent="-342900">
              <a:spcBef>
                <a:spcPts val="600"/>
              </a:spcBef>
              <a:buFont typeface="Arial" panose="020B0604020202020204" pitchFamily="34" charset="0"/>
              <a:buChar char="•"/>
              <a:tabLst>
                <a:tab pos="1162050" algn="l"/>
              </a:tabLst>
            </a:pPr>
            <a:r>
              <a:rPr lang="fr-FR" sz="1800" dirty="0"/>
              <a:t>La coordination de l'intégration du genre et du changement climatique peut renforcer l'efficacité des dépenses publiques et la redéfinition des priorités pour refléter les avantages accrus</a:t>
            </a:r>
          </a:p>
          <a:p>
            <a:pPr marL="342900" indent="-342900">
              <a:spcBef>
                <a:spcPts val="600"/>
              </a:spcBef>
              <a:buFont typeface="Arial" panose="020B0604020202020204" pitchFamily="34" charset="0"/>
              <a:buChar char="•"/>
              <a:tabLst>
                <a:tab pos="1162050" algn="l"/>
              </a:tabLst>
            </a:pPr>
            <a:r>
              <a:rPr lang="fr-FR" sz="1800" dirty="0"/>
              <a:t>Bien que  peu nombreux, certains pays en Afrique ont commencé à mettre en œuvre une budgétisation climatique sensible au genre</a:t>
            </a:r>
          </a:p>
          <a:p>
            <a:pPr marL="342900" indent="-342900">
              <a:spcBef>
                <a:spcPts val="600"/>
              </a:spcBef>
              <a:buFont typeface="Arial" panose="020B0604020202020204" pitchFamily="34" charset="0"/>
              <a:buChar char="•"/>
              <a:tabLst>
                <a:tab pos="1162050" algn="l"/>
              </a:tabLst>
            </a:pPr>
            <a:r>
              <a:rPr lang="fr-FR" sz="1800" dirty="0"/>
              <a:t>Les mesures les plus appropriées dans chaque pays dépendront de leurs objectifs stratégiques et des particularités de leurs systèmes de GFP</a:t>
            </a:r>
          </a:p>
          <a:p>
            <a:pPr marL="342900" indent="-342900">
              <a:spcBef>
                <a:spcPts val="600"/>
              </a:spcBef>
              <a:buFont typeface="Arial" panose="020B0604020202020204" pitchFamily="34" charset="0"/>
              <a:buChar char="•"/>
              <a:tabLst>
                <a:tab pos="1162050" algn="l"/>
              </a:tabLst>
            </a:pPr>
            <a:r>
              <a:rPr lang="fr-FR" sz="1800" dirty="0"/>
              <a:t>Il existe des défis importants (à la fois techniques et politiques) et l'expérience avec le BSG suggère que la BCSG devra être soutenue pour une période prolongée (au moins 10 ans)</a:t>
            </a:r>
          </a:p>
          <a:p>
            <a:pPr marL="342900" indent="-342900">
              <a:spcBef>
                <a:spcPts val="600"/>
              </a:spcBef>
              <a:buFont typeface="Arial" panose="020B0604020202020204" pitchFamily="34" charset="0"/>
              <a:buChar char="•"/>
              <a:tabLst>
                <a:tab pos="1162050" algn="l"/>
              </a:tabLst>
            </a:pPr>
            <a:r>
              <a:rPr lang="fr-FR" sz="1800" dirty="0"/>
              <a:t>Les réformes réussies devront impliquer de multiples parties prenantes, y compris les organisations de la société civile qui peuvent être des alliés importants</a:t>
            </a:r>
            <a:endParaRPr lang="en-GB" sz="1800" dirty="0"/>
          </a:p>
        </p:txBody>
      </p:sp>
    </p:spTree>
    <p:extLst>
      <p:ext uri="{BB962C8B-B14F-4D97-AF65-F5344CB8AC3E}">
        <p14:creationId xmlns:p14="http://schemas.microsoft.com/office/powerpoint/2010/main" val="2354371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778B3-C6DF-4ED4-BDAF-121368D616B0}"/>
              </a:ext>
            </a:extLst>
          </p:cNvPr>
          <p:cNvSpPr>
            <a:spLocks noGrp="1"/>
          </p:cNvSpPr>
          <p:nvPr>
            <p:ph type="ctrTitle"/>
          </p:nvPr>
        </p:nvSpPr>
        <p:spPr/>
        <p:txBody>
          <a:bodyPr>
            <a:normAutofit fontScale="90000"/>
          </a:bodyPr>
          <a:lstStyle/>
          <a:p>
            <a:r>
              <a:rPr lang="en-ZA" dirty="0"/>
              <a:t>Je </a:t>
            </a:r>
            <a:r>
              <a:rPr lang="en-ZA" dirty="0" err="1"/>
              <a:t>vous</a:t>
            </a:r>
            <a:r>
              <a:rPr lang="en-ZA" dirty="0"/>
              <a:t> </a:t>
            </a:r>
            <a:r>
              <a:rPr lang="en-ZA" dirty="0" err="1"/>
              <a:t>remercie</a:t>
            </a:r>
            <a:endParaRPr lang="en-ZA" dirty="0"/>
          </a:p>
        </p:txBody>
      </p:sp>
    </p:spTree>
    <p:extLst>
      <p:ext uri="{BB962C8B-B14F-4D97-AF65-F5344CB8AC3E}">
        <p14:creationId xmlns:p14="http://schemas.microsoft.com/office/powerpoint/2010/main" val="1323663993"/>
      </p:ext>
    </p:extLst>
  </p:cSld>
  <p:clrMapOvr>
    <a:masterClrMapping/>
  </p:clrMapOvr>
</p:sld>
</file>

<file path=ppt/theme/theme1.xml><?xml version="1.0" encoding="utf-8"?>
<a:theme xmlns:a="http://schemas.openxmlformats.org/drawingml/2006/main" name="Cabri - English">
  <a:themeElements>
    <a:clrScheme name="Cabri Colours">
      <a:dk1>
        <a:srgbClr val="444444"/>
      </a:dk1>
      <a:lt1>
        <a:srgbClr val="FFFFFF"/>
      </a:lt1>
      <a:dk2>
        <a:srgbClr val="FFFFFF"/>
      </a:dk2>
      <a:lt2>
        <a:srgbClr val="FFFFFF"/>
      </a:lt2>
      <a:accent1>
        <a:srgbClr val="006666"/>
      </a:accent1>
      <a:accent2>
        <a:srgbClr val="999933"/>
      </a:accent2>
      <a:accent3>
        <a:srgbClr val="CCCC66"/>
      </a:accent3>
      <a:accent4>
        <a:srgbClr val="6699CC"/>
      </a:accent4>
      <a:accent5>
        <a:srgbClr val="CCCCCC"/>
      </a:accent5>
      <a:accent6>
        <a:srgbClr val="444444"/>
      </a:accent6>
      <a:hlink>
        <a:srgbClr val="999933"/>
      </a:hlink>
      <a:folHlink>
        <a:srgbClr val="00666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A6AF32261145F409836FCA14A350740" ma:contentTypeVersion="12" ma:contentTypeDescription="Create a new document." ma:contentTypeScope="" ma:versionID="e22ecd31db818cb3feea6b60bf4a1604">
  <xsd:schema xmlns:xsd="http://www.w3.org/2001/XMLSchema" xmlns:xs="http://www.w3.org/2001/XMLSchema" xmlns:p="http://schemas.microsoft.com/office/2006/metadata/properties" xmlns:ns2="1b4d2e45-8e50-4808-be92-179850164968" xmlns:ns3="a4907018-feab-4701-b416-2003e651155e" targetNamespace="http://schemas.microsoft.com/office/2006/metadata/properties" ma:root="true" ma:fieldsID="b0e73f60fe82854bf24afdea208ecaf5" ns2:_="" ns3:_="">
    <xsd:import namespace="1b4d2e45-8e50-4808-be92-179850164968"/>
    <xsd:import namespace="a4907018-feab-4701-b416-2003e651155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4d2e45-8e50-4808-be92-1798501649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4907018-feab-4701-b416-2003e651155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2213916-FA0E-4F55-9F48-7B4789637430}">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a4907018-feab-4701-b416-2003e651155e"/>
    <ds:schemaRef ds:uri="1b4d2e45-8e50-4808-be92-179850164968"/>
    <ds:schemaRef ds:uri="http://www.w3.org/XML/1998/namespace"/>
    <ds:schemaRef ds:uri="http://purl.org/dc/dcmitype/"/>
  </ds:schemaRefs>
</ds:datastoreItem>
</file>

<file path=customXml/itemProps2.xml><?xml version="1.0" encoding="utf-8"?>
<ds:datastoreItem xmlns:ds="http://schemas.openxmlformats.org/officeDocument/2006/customXml" ds:itemID="{2C7341A3-F539-4B58-A534-3253155D4362}">
  <ds:schemaRefs>
    <ds:schemaRef ds:uri="http://schemas.microsoft.com/sharepoint/v3/contenttype/forms"/>
  </ds:schemaRefs>
</ds:datastoreItem>
</file>

<file path=customXml/itemProps3.xml><?xml version="1.0" encoding="utf-8"?>
<ds:datastoreItem xmlns:ds="http://schemas.openxmlformats.org/officeDocument/2006/customXml" ds:itemID="{D3F01586-6B35-4B40-B230-870909EAC8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4d2e45-8e50-4808-be92-179850164968"/>
    <ds:schemaRef ds:uri="a4907018-feab-4701-b416-2003e65115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Cabri_English_PPTTemplate</Template>
  <TotalTime>20852</TotalTime>
  <Words>1089</Words>
  <Application>Microsoft Office PowerPoint</Application>
  <PresentationFormat>On-screen Show (4:3)</PresentationFormat>
  <Paragraphs>75</Paragraphs>
  <Slides>9</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Courier New</vt:lpstr>
      <vt:lpstr>Wingdings</vt:lpstr>
      <vt:lpstr>Cabri - English</vt:lpstr>
      <vt:lpstr>Message de bienvenue  Philipp Krause, Responsable - Equipe technique CABRI </vt:lpstr>
      <vt:lpstr>Structure de l'événement</vt:lpstr>
      <vt:lpstr>Expérience avec la BCSG</vt:lpstr>
      <vt:lpstr>Objectifs de la « double intégration » du genre et du changement climatique</vt:lpstr>
      <vt:lpstr>Réformes BCSG </vt:lpstr>
      <vt:lpstr>Conditions favorables pour la BCSG</vt:lpstr>
      <vt:lpstr>Les défis avec la BCSG</vt:lpstr>
      <vt:lpstr>En conclusion …</vt:lpstr>
      <vt:lpstr>Je vous remercie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"Shanaz Broermann" &lt;Shanaz.broermann@cabri-sbo.org&gt;</dc:creator>
  <cp:lastModifiedBy>Priya Beegun</cp:lastModifiedBy>
  <cp:revision>963</cp:revision>
  <cp:lastPrinted>2015-03-05T10:45:04Z</cp:lastPrinted>
  <dcterms:created xsi:type="dcterms:W3CDTF">2015-07-13T14:27:38Z</dcterms:created>
  <dcterms:modified xsi:type="dcterms:W3CDTF">2021-06-29T07:34:58Z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0x010100BA6AF32261145F409836FCA14A350740</vt:lpwstr>
  </property>
  <property fmtid="{D5CDD505-2E9C-101B-9397-08002B2CF9AE}" pid="3" name="Order">
    <vt:r8>268200</vt:r8>
  </property>
</Properties>
</file>