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 bookmarkIdSeed="11">
  <p:sldMasterIdLst>
    <p:sldMasterId id="2147483719" r:id="rId4"/>
  </p:sldMasterIdLst>
  <p:notesMasterIdLst>
    <p:notesMasterId r:id="rId14"/>
  </p:notesMasterIdLst>
  <p:handoutMasterIdLst>
    <p:handoutMasterId r:id="rId15"/>
  </p:handoutMasterIdLst>
  <p:sldIdLst>
    <p:sldId id="256" r:id="rId5"/>
    <p:sldId id="506" r:id="rId6"/>
    <p:sldId id="500" r:id="rId7"/>
    <p:sldId id="507" r:id="rId8"/>
    <p:sldId id="508" r:id="rId9"/>
    <p:sldId id="504" r:id="rId10"/>
    <p:sldId id="509" r:id="rId11"/>
    <p:sldId id="494" r:id="rId12"/>
    <p:sldId id="477" r:id="rId13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Priya Beegun" initials="PB" lastIdx="5" clrIdx="6">
    <p:extLst>
      <p:ext uri="{19B8F6BF-5375-455C-9EA6-DF929625EA0E}">
        <p15:presenceInfo xmlns:p15="http://schemas.microsoft.com/office/powerpoint/2012/main" userId="S::priya.beegun@cabri-sbo.org::e975f017-bbdf-4fb4-8a57-29d873ee0655" providerId="AD"/>
      </p:ext>
    </p:extLst>
  </p:cmAuthor>
  <p:cmAuthor id="1" name="Joana Bento" initials="JB" lastIdx="1" clrIdx="0"/>
  <p:cmAuthor id="8" name="Kit Nicholson" initials="KN" lastIdx="3" clrIdx="7">
    <p:extLst>
      <p:ext uri="{19B8F6BF-5375-455C-9EA6-DF929625EA0E}">
        <p15:presenceInfo xmlns:p15="http://schemas.microsoft.com/office/powerpoint/2012/main" userId="5297ed048ed59b51" providerId="Windows Live"/>
      </p:ext>
    </p:extLst>
  </p:cmAuthor>
  <p:cmAuthor id="2" name="anke.braumann" initials="a" lastIdx="7" clrIdx="1"/>
  <p:cmAuthor id="3" name="Leila" initials="" lastIdx="0" clrIdx="2"/>
  <p:cmAuthor id="4" name="Soonsyra Lowe Nicolas" initials="SLN" lastIdx="8" clrIdx="3">
    <p:extLst>
      <p:ext uri="{19B8F6BF-5375-455C-9EA6-DF929625EA0E}">
        <p15:presenceInfo xmlns:p15="http://schemas.microsoft.com/office/powerpoint/2012/main" userId="S-1-5-21-2612044563-3503332062-4066753326-1646" providerId="AD"/>
      </p:ext>
    </p:extLst>
  </p:cmAuthor>
  <p:cmAuthor id="5" name="Ludovic Froget" initials="LF" lastIdx="2" clrIdx="4">
    <p:extLst>
      <p:ext uri="{19B8F6BF-5375-455C-9EA6-DF929625EA0E}">
        <p15:presenceInfo xmlns:p15="http://schemas.microsoft.com/office/powerpoint/2012/main" userId="S::Ludovic.Froget@cabri-sbo.org::6dcb10fd-7809-450d-9213-77bf9778b520" providerId="AD"/>
      </p:ext>
    </p:extLst>
  </p:cmAuthor>
  <p:cmAuthor id="6" name="Soonsyra Lowe Nicolas" initials="SLN [2]" lastIdx="2" clrIdx="5">
    <p:extLst>
      <p:ext uri="{19B8F6BF-5375-455C-9EA6-DF929625EA0E}">
        <p15:presenceInfo xmlns:p15="http://schemas.microsoft.com/office/powerpoint/2012/main" userId="S::Soonsyra.LoweNicolas@cabri-sbo.org::190600f1-7689-4c6c-810c-d5e149ab57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BD84"/>
    <a:srgbClr val="7DABCF"/>
    <a:srgbClr val="3333FF"/>
    <a:srgbClr val="4472C4"/>
    <a:srgbClr val="5EADC0"/>
    <a:srgbClr val="858C3A"/>
    <a:srgbClr val="848A37"/>
    <a:srgbClr val="006380"/>
    <a:srgbClr val="F6862B"/>
    <a:srgbClr val="1C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59" autoAdjust="0"/>
    <p:restoredTop sz="72945" autoAdjust="0"/>
  </p:normalViewPr>
  <p:slideViewPr>
    <p:cSldViewPr snapToGrid="0">
      <p:cViewPr varScale="1">
        <p:scale>
          <a:sx n="62" d="100"/>
          <a:sy n="62" d="100"/>
        </p:scale>
        <p:origin x="11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17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9D41D0-5416-4170-9B31-BF3725FCA791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52C4F59-DE29-4E7E-A503-AEF26D3C52EE}">
      <dgm:prSet phldrT="[Text]"/>
      <dgm:spPr/>
      <dgm:t>
        <a:bodyPr/>
        <a:lstStyle/>
        <a:p>
          <a:r>
            <a:rPr lang="pt-PT" noProof="0" dirty="0"/>
            <a:t>Formulação do orçamento</a:t>
          </a:r>
        </a:p>
      </dgm:t>
    </dgm:pt>
    <dgm:pt modelId="{F01D49CD-E23A-475C-B020-40FDFDA56583}" type="parTrans" cxnId="{3E3546C4-2A8F-4E4A-9E22-4F87915A94D7}">
      <dgm:prSet/>
      <dgm:spPr/>
      <dgm:t>
        <a:bodyPr/>
        <a:lstStyle/>
        <a:p>
          <a:endParaRPr lang="en-GB"/>
        </a:p>
      </dgm:t>
    </dgm:pt>
    <dgm:pt modelId="{129959A3-33A2-4F82-9635-E14DB7D229FF}" type="sibTrans" cxnId="{3E3546C4-2A8F-4E4A-9E22-4F87915A94D7}">
      <dgm:prSet/>
      <dgm:spPr/>
      <dgm:t>
        <a:bodyPr/>
        <a:lstStyle/>
        <a:p>
          <a:endParaRPr lang="en-GB"/>
        </a:p>
      </dgm:t>
    </dgm:pt>
    <dgm:pt modelId="{3B3222C9-638F-4497-985D-9BD8A3459E01}">
      <dgm:prSet phldrT="[Text]"/>
      <dgm:spPr/>
      <dgm:t>
        <a:bodyPr/>
        <a:lstStyle/>
        <a:p>
          <a:r>
            <a:rPr lang="pt-PT" noProof="0" dirty="0"/>
            <a:t>Aprovação do orçamento</a:t>
          </a:r>
        </a:p>
      </dgm:t>
    </dgm:pt>
    <dgm:pt modelId="{0F7563EF-2349-4384-A573-27AAF930181A}" type="parTrans" cxnId="{CC247123-AE18-4409-BB3C-E28196A0105D}">
      <dgm:prSet/>
      <dgm:spPr/>
      <dgm:t>
        <a:bodyPr/>
        <a:lstStyle/>
        <a:p>
          <a:endParaRPr lang="en-GB"/>
        </a:p>
      </dgm:t>
    </dgm:pt>
    <dgm:pt modelId="{BE636B04-DDBB-4F9B-A59A-DDA3511D764B}" type="sibTrans" cxnId="{CC247123-AE18-4409-BB3C-E28196A0105D}">
      <dgm:prSet/>
      <dgm:spPr/>
      <dgm:t>
        <a:bodyPr/>
        <a:lstStyle/>
        <a:p>
          <a:endParaRPr lang="en-GB"/>
        </a:p>
      </dgm:t>
    </dgm:pt>
    <dgm:pt modelId="{8C478D91-13B2-4441-AF86-58C0BC8C55C2}">
      <dgm:prSet phldrT="[Text]"/>
      <dgm:spPr/>
      <dgm:t>
        <a:bodyPr/>
        <a:lstStyle/>
        <a:p>
          <a:r>
            <a:rPr lang="pt-PT" noProof="0" dirty="0"/>
            <a:t>Execução do orçamento</a:t>
          </a:r>
        </a:p>
      </dgm:t>
    </dgm:pt>
    <dgm:pt modelId="{1B8ABA82-A3DC-4D70-BBC9-0B0198484CC8}" type="parTrans" cxnId="{9ED57BB7-E22C-414A-A56B-4C4D7C58C672}">
      <dgm:prSet/>
      <dgm:spPr/>
      <dgm:t>
        <a:bodyPr/>
        <a:lstStyle/>
        <a:p>
          <a:endParaRPr lang="en-GB"/>
        </a:p>
      </dgm:t>
    </dgm:pt>
    <dgm:pt modelId="{2E8C2F75-B6F6-4C83-8008-3DE752D33955}" type="sibTrans" cxnId="{9ED57BB7-E22C-414A-A56B-4C4D7C58C672}">
      <dgm:prSet/>
      <dgm:spPr/>
      <dgm:t>
        <a:bodyPr/>
        <a:lstStyle/>
        <a:p>
          <a:endParaRPr lang="en-GB"/>
        </a:p>
      </dgm:t>
    </dgm:pt>
    <dgm:pt modelId="{98C1DF50-31A8-4090-8F59-79186076AC98}">
      <dgm:prSet phldrT="[Text]"/>
      <dgm:spPr/>
      <dgm:t>
        <a:bodyPr/>
        <a:lstStyle/>
        <a:p>
          <a:r>
            <a:rPr lang="pt-PT" noProof="0" dirty="0"/>
            <a:t>Avaliação do orçamento</a:t>
          </a:r>
        </a:p>
      </dgm:t>
    </dgm:pt>
    <dgm:pt modelId="{E9481FEC-6E3F-4F62-BC6A-616C9130C3C6}" type="parTrans" cxnId="{2A939876-A99D-4CAD-AEBE-E9CCDF0E541D}">
      <dgm:prSet/>
      <dgm:spPr/>
      <dgm:t>
        <a:bodyPr/>
        <a:lstStyle/>
        <a:p>
          <a:endParaRPr lang="en-GB"/>
        </a:p>
      </dgm:t>
    </dgm:pt>
    <dgm:pt modelId="{B7F4F3D0-0CB6-4A1E-ACAF-5DB3FA32A2B1}" type="sibTrans" cxnId="{2A939876-A99D-4CAD-AEBE-E9CCDF0E541D}">
      <dgm:prSet/>
      <dgm:spPr/>
      <dgm:t>
        <a:bodyPr/>
        <a:lstStyle/>
        <a:p>
          <a:endParaRPr lang="en-GB"/>
        </a:p>
      </dgm:t>
    </dgm:pt>
    <dgm:pt modelId="{A35DF0A8-A177-470C-89C5-A35F4C6EB0F2}" type="pres">
      <dgm:prSet presAssocID="{3A9D41D0-5416-4170-9B31-BF3725FCA791}" presName="Name0" presStyleCnt="0">
        <dgm:presLayoutVars>
          <dgm:dir/>
          <dgm:animLvl val="lvl"/>
          <dgm:resizeHandles val="exact"/>
        </dgm:presLayoutVars>
      </dgm:prSet>
      <dgm:spPr/>
    </dgm:pt>
    <dgm:pt modelId="{36C36E46-CEEC-49F3-8940-0932876282B2}" type="pres">
      <dgm:prSet presAssocID="{052C4F59-DE29-4E7E-A503-AEF26D3C52EE}" presName="parTxOnly" presStyleLbl="node1" presStyleIdx="0" presStyleCnt="4" custLinFactNeighborX="17839" custLinFactNeighborY="-6690">
        <dgm:presLayoutVars>
          <dgm:chMax val="0"/>
          <dgm:chPref val="0"/>
          <dgm:bulletEnabled val="1"/>
        </dgm:presLayoutVars>
      </dgm:prSet>
      <dgm:spPr/>
    </dgm:pt>
    <dgm:pt modelId="{07A3F395-E7D0-498B-9211-C1DCA3C4F5F4}" type="pres">
      <dgm:prSet presAssocID="{129959A3-33A2-4F82-9635-E14DB7D229FF}" presName="parTxOnlySpace" presStyleCnt="0"/>
      <dgm:spPr/>
    </dgm:pt>
    <dgm:pt modelId="{9F75DF9C-B15A-4908-BFE4-40A7EE7F27E8}" type="pres">
      <dgm:prSet presAssocID="{3B3222C9-638F-4497-985D-9BD8A3459E01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78008B8-1E86-4FD9-9551-1446C8FB96FF}" type="pres">
      <dgm:prSet presAssocID="{BE636B04-DDBB-4F9B-A59A-DDA3511D764B}" presName="parTxOnlySpace" presStyleCnt="0"/>
      <dgm:spPr/>
    </dgm:pt>
    <dgm:pt modelId="{B1BAE388-BA40-44FE-BD94-16D3C44DC2F2}" type="pres">
      <dgm:prSet presAssocID="{8C478D91-13B2-4441-AF86-58C0BC8C55C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4805134-C9FB-4494-8A1A-0492D6BA14AE}" type="pres">
      <dgm:prSet presAssocID="{2E8C2F75-B6F6-4C83-8008-3DE752D33955}" presName="parTxOnlySpace" presStyleCnt="0"/>
      <dgm:spPr/>
    </dgm:pt>
    <dgm:pt modelId="{9F91F2A2-9BB8-4841-BF86-B33FD6B09415}" type="pres">
      <dgm:prSet presAssocID="{98C1DF50-31A8-4090-8F59-79186076AC98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CC247123-AE18-4409-BB3C-E28196A0105D}" srcId="{3A9D41D0-5416-4170-9B31-BF3725FCA791}" destId="{3B3222C9-638F-4497-985D-9BD8A3459E01}" srcOrd="1" destOrd="0" parTransId="{0F7563EF-2349-4384-A573-27AAF930181A}" sibTransId="{BE636B04-DDBB-4F9B-A59A-DDA3511D764B}"/>
    <dgm:cxn modelId="{9D223C44-E733-400A-A349-4724B5AE6A14}" type="presOf" srcId="{052C4F59-DE29-4E7E-A503-AEF26D3C52EE}" destId="{36C36E46-CEEC-49F3-8940-0932876282B2}" srcOrd="0" destOrd="0" presId="urn:microsoft.com/office/officeart/2005/8/layout/chevron1"/>
    <dgm:cxn modelId="{0FBF8A75-9680-4D3F-AED1-852D62DD3F81}" type="presOf" srcId="{8C478D91-13B2-4441-AF86-58C0BC8C55C2}" destId="{B1BAE388-BA40-44FE-BD94-16D3C44DC2F2}" srcOrd="0" destOrd="0" presId="urn:microsoft.com/office/officeart/2005/8/layout/chevron1"/>
    <dgm:cxn modelId="{2A939876-A99D-4CAD-AEBE-E9CCDF0E541D}" srcId="{3A9D41D0-5416-4170-9B31-BF3725FCA791}" destId="{98C1DF50-31A8-4090-8F59-79186076AC98}" srcOrd="3" destOrd="0" parTransId="{E9481FEC-6E3F-4F62-BC6A-616C9130C3C6}" sibTransId="{B7F4F3D0-0CB6-4A1E-ACAF-5DB3FA32A2B1}"/>
    <dgm:cxn modelId="{5512B294-B931-4984-BAC0-6AF1CDD71F83}" type="presOf" srcId="{3B3222C9-638F-4497-985D-9BD8A3459E01}" destId="{9F75DF9C-B15A-4908-BFE4-40A7EE7F27E8}" srcOrd="0" destOrd="0" presId="urn:microsoft.com/office/officeart/2005/8/layout/chevron1"/>
    <dgm:cxn modelId="{3C6D7A9E-30D5-48B3-B32D-A687FFADA641}" type="presOf" srcId="{98C1DF50-31A8-4090-8F59-79186076AC98}" destId="{9F91F2A2-9BB8-4841-BF86-B33FD6B09415}" srcOrd="0" destOrd="0" presId="urn:microsoft.com/office/officeart/2005/8/layout/chevron1"/>
    <dgm:cxn modelId="{27952BAD-77E0-4AC0-9ABC-31A40EDD9D60}" type="presOf" srcId="{3A9D41D0-5416-4170-9B31-BF3725FCA791}" destId="{A35DF0A8-A177-470C-89C5-A35F4C6EB0F2}" srcOrd="0" destOrd="0" presId="urn:microsoft.com/office/officeart/2005/8/layout/chevron1"/>
    <dgm:cxn modelId="{9ED57BB7-E22C-414A-A56B-4C4D7C58C672}" srcId="{3A9D41D0-5416-4170-9B31-BF3725FCA791}" destId="{8C478D91-13B2-4441-AF86-58C0BC8C55C2}" srcOrd="2" destOrd="0" parTransId="{1B8ABA82-A3DC-4D70-BBC9-0B0198484CC8}" sibTransId="{2E8C2F75-B6F6-4C83-8008-3DE752D33955}"/>
    <dgm:cxn modelId="{3E3546C4-2A8F-4E4A-9E22-4F87915A94D7}" srcId="{3A9D41D0-5416-4170-9B31-BF3725FCA791}" destId="{052C4F59-DE29-4E7E-A503-AEF26D3C52EE}" srcOrd="0" destOrd="0" parTransId="{F01D49CD-E23A-475C-B020-40FDFDA56583}" sibTransId="{129959A3-33A2-4F82-9635-E14DB7D229FF}"/>
    <dgm:cxn modelId="{058EB25B-8E92-4A3D-A474-468EAAA160BE}" type="presParOf" srcId="{A35DF0A8-A177-470C-89C5-A35F4C6EB0F2}" destId="{36C36E46-CEEC-49F3-8940-0932876282B2}" srcOrd="0" destOrd="0" presId="urn:microsoft.com/office/officeart/2005/8/layout/chevron1"/>
    <dgm:cxn modelId="{345E9C33-6F7C-4D20-A7BF-CD9572D606D7}" type="presParOf" srcId="{A35DF0A8-A177-470C-89C5-A35F4C6EB0F2}" destId="{07A3F395-E7D0-498B-9211-C1DCA3C4F5F4}" srcOrd="1" destOrd="0" presId="urn:microsoft.com/office/officeart/2005/8/layout/chevron1"/>
    <dgm:cxn modelId="{E13C8BBA-A76A-4F73-B4DF-99062F798524}" type="presParOf" srcId="{A35DF0A8-A177-470C-89C5-A35F4C6EB0F2}" destId="{9F75DF9C-B15A-4908-BFE4-40A7EE7F27E8}" srcOrd="2" destOrd="0" presId="urn:microsoft.com/office/officeart/2005/8/layout/chevron1"/>
    <dgm:cxn modelId="{B3164DE6-1FF5-4E0D-80B8-F4AEE936A931}" type="presParOf" srcId="{A35DF0A8-A177-470C-89C5-A35F4C6EB0F2}" destId="{578008B8-1E86-4FD9-9551-1446C8FB96FF}" srcOrd="3" destOrd="0" presId="urn:microsoft.com/office/officeart/2005/8/layout/chevron1"/>
    <dgm:cxn modelId="{C49B9A1B-D428-47FF-AD9D-0EA3E02B6D18}" type="presParOf" srcId="{A35DF0A8-A177-470C-89C5-A35F4C6EB0F2}" destId="{B1BAE388-BA40-44FE-BD94-16D3C44DC2F2}" srcOrd="4" destOrd="0" presId="urn:microsoft.com/office/officeart/2005/8/layout/chevron1"/>
    <dgm:cxn modelId="{40E1EABB-F3B1-4412-8108-DD40F369540E}" type="presParOf" srcId="{A35DF0A8-A177-470C-89C5-A35F4C6EB0F2}" destId="{14805134-C9FB-4494-8A1A-0492D6BA14AE}" srcOrd="5" destOrd="0" presId="urn:microsoft.com/office/officeart/2005/8/layout/chevron1"/>
    <dgm:cxn modelId="{7742465B-9D09-43B6-B9BB-4859FC6FB93A}" type="presParOf" srcId="{A35DF0A8-A177-470C-89C5-A35F4C6EB0F2}" destId="{9F91F2A2-9BB8-4841-BF86-B33FD6B09415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36E46-CEEC-49F3-8940-0932876282B2}">
      <dsp:nvSpPr>
        <dsp:cNvPr id="0" name=""/>
        <dsp:cNvSpPr/>
      </dsp:nvSpPr>
      <dsp:spPr>
        <a:xfrm>
          <a:off x="32337" y="259228"/>
          <a:ext cx="1653521" cy="661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/>
            <a:t>Formulação do orçamento</a:t>
          </a:r>
        </a:p>
      </dsp:txBody>
      <dsp:txXfrm>
        <a:off x="363041" y="259228"/>
        <a:ext cx="992113" cy="661408"/>
      </dsp:txXfrm>
    </dsp:sp>
    <dsp:sp modelId="{9F75DF9C-B15A-4908-BFE4-40A7EE7F27E8}">
      <dsp:nvSpPr>
        <dsp:cNvPr id="0" name=""/>
        <dsp:cNvSpPr/>
      </dsp:nvSpPr>
      <dsp:spPr>
        <a:xfrm>
          <a:off x="1491009" y="303476"/>
          <a:ext cx="1653521" cy="661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/>
            <a:t>Aprovação do orçamento</a:t>
          </a:r>
        </a:p>
      </dsp:txBody>
      <dsp:txXfrm>
        <a:off x="1821713" y="303476"/>
        <a:ext cx="992113" cy="661408"/>
      </dsp:txXfrm>
    </dsp:sp>
    <dsp:sp modelId="{B1BAE388-BA40-44FE-BD94-16D3C44DC2F2}">
      <dsp:nvSpPr>
        <dsp:cNvPr id="0" name=""/>
        <dsp:cNvSpPr/>
      </dsp:nvSpPr>
      <dsp:spPr>
        <a:xfrm>
          <a:off x="2979178" y="303476"/>
          <a:ext cx="1653521" cy="661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/>
            <a:t>Execução do orçamento</a:t>
          </a:r>
        </a:p>
      </dsp:txBody>
      <dsp:txXfrm>
        <a:off x="3309882" y="303476"/>
        <a:ext cx="992113" cy="661408"/>
      </dsp:txXfrm>
    </dsp:sp>
    <dsp:sp modelId="{9F91F2A2-9BB8-4841-BF86-B33FD6B09415}">
      <dsp:nvSpPr>
        <dsp:cNvPr id="0" name=""/>
        <dsp:cNvSpPr/>
      </dsp:nvSpPr>
      <dsp:spPr>
        <a:xfrm>
          <a:off x="4467348" y="303476"/>
          <a:ext cx="1653521" cy="6614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1400" kern="1200" noProof="0" dirty="0"/>
            <a:t>Avaliação do orçamento</a:t>
          </a:r>
        </a:p>
      </dsp:txBody>
      <dsp:txXfrm>
        <a:off x="4798052" y="303476"/>
        <a:ext cx="992113" cy="661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76" y="1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67145-A2F3-43F7-BEB9-797938FCC13D}" type="datetimeFigureOut">
              <a:rPr lang="en-ZA" smtClean="0"/>
              <a:pPr/>
              <a:t>2021/06/29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76" y="6658423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18E5A-731C-4BBA-AC12-C9927F5000AE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694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4BCB9-E899-4D69-9768-5918A2974BE3}" type="datetimeFigureOut">
              <a:rPr lang="en-ZA" smtClean="0"/>
              <a:pPr/>
              <a:t>2021/06/29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0"/>
            <a:ext cx="7437120" cy="31546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3073-3AA0-446F-A543-DCB3535C6240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376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1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700052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41637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00293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72061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79872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1162050" algn="l"/>
              </a:tabLst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663073-3AA0-446F-A543-DCB3535C6240}" type="slidenum">
              <a:rPr lang="en-ZA" smtClean="0"/>
              <a:pPr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3537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 descr="Cabri style sheet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4414" y="2750823"/>
            <a:ext cx="5673786" cy="456977"/>
          </a:xfrm>
        </p:spPr>
        <p:txBody>
          <a:bodyPr>
            <a:no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84414" y="3207801"/>
            <a:ext cx="4987986" cy="420876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9504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pic>
        <p:nvPicPr>
          <p:cNvPr id="8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51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285750" marR="0" indent="-2857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charset="0"/>
              <a:buChar char="à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088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32004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0" name="Picture 2" descr="C:\Users\1213\AppData\Local\Microsoft\Windows\Temporary Internet Files\Content.Outlook\6CN1E2SE\Cabri connect share reform logo (2).jp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2" t="18750" r="8932" b="12500"/>
          <a:stretch/>
        </p:blipFill>
        <p:spPr bwMode="auto">
          <a:xfrm>
            <a:off x="3505200" y="152400"/>
            <a:ext cx="2160240" cy="79208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40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ision Slide Design_heading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343400"/>
            <a:ext cx="6858000" cy="936104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ZA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0" y="942999"/>
            <a:ext cx="9144000" cy="581001"/>
          </a:xfrm>
        </p:spPr>
        <p:txBody>
          <a:bodyPr anchor="b"/>
          <a:lstStyle>
            <a:lvl1pPr algn="ctr">
              <a:defRPr sz="22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ZA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0" y="2133600"/>
            <a:ext cx="7371160" cy="1828800"/>
          </a:xfrm>
        </p:spPr>
        <p:txBody>
          <a:bodyPr/>
          <a:lstStyle>
            <a:lvl1pPr marL="171450" marR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marL="171450" marR="0" lvl="0" indent="-171450" algn="l" defTabSz="6858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645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80000" cy="6885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784414" y="2979588"/>
            <a:ext cx="5673786" cy="456977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871258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/graph with caption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59" y="5427217"/>
            <a:ext cx="4622284" cy="342411"/>
          </a:xfrm>
        </p:spPr>
        <p:txBody>
          <a:bodyPr anchor="b"/>
          <a:lstStyle>
            <a:lvl1pPr algn="l">
              <a:defRPr sz="20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1759" y="489082"/>
            <a:ext cx="7761652" cy="4859271"/>
          </a:xfrm>
          <a:ln>
            <a:noFill/>
          </a:ln>
        </p:spPr>
        <p:txBody>
          <a:bodyPr/>
          <a:lstStyle>
            <a:lvl1pPr marL="0" indent="0">
              <a:buNone/>
              <a:defRPr sz="32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1759" y="5769628"/>
            <a:ext cx="4622284" cy="281469"/>
          </a:xfrm>
        </p:spPr>
        <p:txBody>
          <a:bodyPr>
            <a:normAutofit/>
          </a:bodyPr>
          <a:lstStyle>
            <a:lvl1pPr marL="0" indent="0">
              <a:buNone/>
              <a:defRPr sz="1200" i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9555456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/Graph with caption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6804" y="1554020"/>
            <a:ext cx="8416345" cy="5190584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400">
                <a:ln>
                  <a:noFill/>
                </a:ln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267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06533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ulleted List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9"/>
          <p:cNvSpPr>
            <a:spLocks noGrp="1"/>
          </p:cNvSpPr>
          <p:nvPr>
            <p:ph sz="quarter" idx="13"/>
          </p:nvPr>
        </p:nvSpPr>
        <p:spPr>
          <a:xfrm>
            <a:off x="1166813" y="1782764"/>
            <a:ext cx="7519987" cy="3952122"/>
          </a:xfrm>
        </p:spPr>
        <p:txBody>
          <a:bodyPr>
            <a:normAutofit/>
          </a:bodyPr>
          <a:lstStyle>
            <a:lvl1pPr>
              <a:buFont typeface="Arial"/>
              <a:buChar char="•"/>
              <a:defRPr sz="1400"/>
            </a:lvl1pPr>
            <a:lvl2pPr>
              <a:buFont typeface="Arial"/>
              <a:buChar char="•"/>
              <a:defRPr sz="1400"/>
            </a:lvl2pPr>
            <a:lvl3pPr>
              <a:buFont typeface="Arial"/>
              <a:buChar char="•"/>
              <a:defRPr sz="1400"/>
            </a:lvl3pPr>
            <a:lvl4pPr>
              <a:buFont typeface="Arial"/>
              <a:buChar char="•"/>
              <a:defRPr sz="1400"/>
            </a:lvl4pPr>
            <a:lvl5pPr>
              <a:buFont typeface="Arial"/>
              <a:buChar char="•"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23226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abri Style Sheet-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956829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ew Employees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5"/>
          </p:nvPr>
        </p:nvSpPr>
        <p:spPr>
          <a:xfrm>
            <a:off x="1158924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6" hasCustomPrompt="1"/>
          </p:nvPr>
        </p:nvSpPr>
        <p:spPr>
          <a:xfrm>
            <a:off x="1158924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9" name="Picture Placeholder 2"/>
          <p:cNvSpPr>
            <a:spLocks noGrp="1"/>
          </p:cNvSpPr>
          <p:nvPr>
            <p:ph type="pic" idx="27"/>
          </p:nvPr>
        </p:nvSpPr>
        <p:spPr>
          <a:xfrm>
            <a:off x="3015100" y="402992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8" hasCustomPrompt="1"/>
          </p:nvPr>
        </p:nvSpPr>
        <p:spPr>
          <a:xfrm>
            <a:off x="3015100" y="578617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29" hasCustomPrompt="1"/>
          </p:nvPr>
        </p:nvSpPr>
        <p:spPr>
          <a:xfrm>
            <a:off x="3015100" y="553024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2" name="Picture Placeholder 2"/>
          <p:cNvSpPr>
            <a:spLocks noGrp="1"/>
          </p:cNvSpPr>
          <p:nvPr>
            <p:ph type="pic" idx="30"/>
          </p:nvPr>
        </p:nvSpPr>
        <p:spPr>
          <a:xfrm>
            <a:off x="4908938" y="402781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31" hasCustomPrompt="1"/>
          </p:nvPr>
        </p:nvSpPr>
        <p:spPr>
          <a:xfrm>
            <a:off x="4908938" y="578405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32" hasCustomPrompt="1"/>
          </p:nvPr>
        </p:nvSpPr>
        <p:spPr>
          <a:xfrm>
            <a:off x="4908938" y="552812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idx="33"/>
          </p:nvPr>
        </p:nvSpPr>
        <p:spPr>
          <a:xfrm>
            <a:off x="6801471" y="403204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half" idx="34" hasCustomPrompt="1"/>
          </p:nvPr>
        </p:nvSpPr>
        <p:spPr>
          <a:xfrm>
            <a:off x="6801471" y="578828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35" hasCustomPrompt="1"/>
          </p:nvPr>
        </p:nvSpPr>
        <p:spPr>
          <a:xfrm>
            <a:off x="6801471" y="553235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8" name="Text Placeholder 3"/>
          <p:cNvSpPr>
            <a:spLocks noGrp="1"/>
          </p:cNvSpPr>
          <p:nvPr>
            <p:ph type="body" sz="half" idx="36" hasCustomPrompt="1"/>
          </p:nvPr>
        </p:nvSpPr>
        <p:spPr>
          <a:xfrm>
            <a:off x="1158924" y="5512810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29" name="Text Placeholder 3"/>
          <p:cNvSpPr>
            <a:spLocks noGrp="1"/>
          </p:cNvSpPr>
          <p:nvPr>
            <p:ph type="body" sz="half" idx="37" hasCustomPrompt="1"/>
          </p:nvPr>
        </p:nvSpPr>
        <p:spPr>
          <a:xfrm>
            <a:off x="1158924" y="6255403"/>
            <a:ext cx="3049018" cy="235688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41849653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 New Employees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bri style sheet-0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4" name="Picture Placeholder 2"/>
          <p:cNvSpPr>
            <a:spLocks noGrp="1"/>
          </p:cNvSpPr>
          <p:nvPr>
            <p:ph type="pic" idx="1"/>
          </p:nvPr>
        </p:nvSpPr>
        <p:spPr>
          <a:xfrm>
            <a:off x="1166812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66812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2" name="Picture Placeholder 2"/>
          <p:cNvSpPr>
            <a:spLocks noGrp="1"/>
          </p:cNvSpPr>
          <p:nvPr>
            <p:ph type="pic" idx="13"/>
          </p:nvPr>
        </p:nvSpPr>
        <p:spPr>
          <a:xfrm>
            <a:off x="3022988" y="1897531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half" idx="14" hasCustomPrompt="1"/>
          </p:nvPr>
        </p:nvSpPr>
        <p:spPr>
          <a:xfrm>
            <a:off x="3022988" y="3653775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9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3022988" y="3397849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0" name="Picture Placeholder 2"/>
          <p:cNvSpPr>
            <a:spLocks noGrp="1"/>
          </p:cNvSpPr>
          <p:nvPr>
            <p:ph type="pic" idx="17"/>
          </p:nvPr>
        </p:nvSpPr>
        <p:spPr>
          <a:xfrm>
            <a:off x="4916826" y="189541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4916826" y="365166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2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916826" y="339573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3" name="Picture Placeholder 2"/>
          <p:cNvSpPr>
            <a:spLocks noGrp="1"/>
          </p:cNvSpPr>
          <p:nvPr>
            <p:ph type="pic" idx="20"/>
          </p:nvPr>
        </p:nvSpPr>
        <p:spPr>
          <a:xfrm>
            <a:off x="6809359" y="1899646"/>
            <a:ext cx="1703776" cy="140305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4" name="Text Placeholder 3"/>
          <p:cNvSpPr>
            <a:spLocks noGrp="1"/>
          </p:cNvSpPr>
          <p:nvPr>
            <p:ph type="body" sz="half" idx="21" hasCustomPrompt="1"/>
          </p:nvPr>
        </p:nvSpPr>
        <p:spPr>
          <a:xfrm>
            <a:off x="6809359" y="3655890"/>
            <a:ext cx="1703776" cy="21322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3"/>
          <p:cNvSpPr>
            <a:spLocks noGrp="1"/>
          </p:cNvSpPr>
          <p:nvPr>
            <p:ph type="body" sz="half" idx="22" hasCustomPrompt="1"/>
          </p:nvPr>
        </p:nvSpPr>
        <p:spPr>
          <a:xfrm>
            <a:off x="6809359" y="3399964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69" name="Text Placeholder 3"/>
          <p:cNvSpPr>
            <a:spLocks noGrp="1"/>
          </p:cNvSpPr>
          <p:nvPr>
            <p:ph type="body" sz="half" idx="24" hasCustomPrompt="1"/>
          </p:nvPr>
        </p:nvSpPr>
        <p:spPr>
          <a:xfrm>
            <a:off x="1166812" y="3380415"/>
            <a:ext cx="1703776" cy="213220"/>
          </a:xfrm>
        </p:spPr>
        <p:txBody>
          <a:bodyPr>
            <a:noAutofit/>
          </a:bodyPr>
          <a:lstStyle>
            <a:lvl1pPr marL="0" indent="0" algn="l">
              <a:buNone/>
              <a:defRPr sz="1200" b="1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half" idx="25" hasCustomPrompt="1"/>
          </p:nvPr>
        </p:nvSpPr>
        <p:spPr>
          <a:xfrm>
            <a:off x="1166812" y="4361099"/>
            <a:ext cx="3049018" cy="285183"/>
          </a:xfrm>
        </p:spPr>
        <p:txBody>
          <a:bodyPr>
            <a:noAutofit/>
          </a:bodyPr>
          <a:lstStyle>
            <a:lvl1pPr marL="0" indent="0" algn="l">
              <a:buNone/>
              <a:defRPr sz="1400" b="0" i="1" baseline="0">
                <a:solidFill>
                  <a:schemeClr val="accent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6" name="Title 70"/>
          <p:cNvSpPr>
            <a:spLocks noGrp="1"/>
          </p:cNvSpPr>
          <p:nvPr>
            <p:ph type="title"/>
          </p:nvPr>
        </p:nvSpPr>
        <p:spPr>
          <a:xfrm>
            <a:off x="1166812" y="274638"/>
            <a:ext cx="7519987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376953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F0D7-60D7-AA41-BD3E-D243167C88B7}" type="datetimeFigureOut">
              <a:rPr lang="en-US" smtClean="0"/>
              <a:pPr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0CAE0-B735-47BE-B76E-4BFB2353878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5469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8" r:id="rId8"/>
    <p:sldLayoutId id="2147483729" r:id="rId9"/>
    <p:sldLayoutId id="2147483730" r:id="rId10"/>
    <p:sldLayoutId id="2147483732" r:id="rId11"/>
    <p:sldLayoutId id="2147483733" r:id="rId12"/>
    <p:sldLayoutId id="2147483734" r:id="rId13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457200" rtl="0" eaLnBrk="1" latinLnBrk="0" hangingPunct="1">
        <a:spcBef>
          <a:spcPct val="20000"/>
        </a:spcBef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279" y="2434728"/>
            <a:ext cx="5673786" cy="1597445"/>
          </a:xfrm>
        </p:spPr>
        <p:txBody>
          <a:bodyPr/>
          <a:lstStyle/>
          <a:p>
            <a:r>
              <a:rPr lang="pt-PT" sz="3200" dirty="0"/>
              <a:t>Palavras de boas-vindas </a:t>
            </a:r>
            <a:br>
              <a:rPr lang="pt-PT" sz="3200" dirty="0"/>
            </a:br>
            <a:br>
              <a:rPr lang="pt-PT" sz="3200"/>
            </a:br>
            <a:r>
              <a:rPr lang="pt-PT" sz="3200"/>
              <a:t>Philipp Krause - Chefe, Equipe Técnica</a:t>
            </a:r>
            <a:br>
              <a:rPr lang="pt-PT" sz="3200"/>
            </a:br>
            <a:r>
              <a:rPr lang="pt-PT" sz="3200"/>
              <a:t>CABRI 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2750598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Estrutura do evento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66812" y="1639706"/>
            <a:ext cx="7519987" cy="4317248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  <a:tabLst>
                <a:tab pos="3317875" algn="l"/>
              </a:tabLst>
            </a:pPr>
            <a:r>
              <a:rPr lang="pt-PT" sz="1800" dirty="0"/>
              <a:t>Nos próximos dois dias, os países apresentarão as suas experiências com a orçamentação sensível ao género (OSC) e a orçamentação para o clima sensível ao género (OCSG)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Será analisado como a OCSG pode ser reforçada para melhorar os resultados </a:t>
            </a:r>
            <a:r>
              <a:rPr lang="pt-PT" sz="1800" dirty="0" err="1"/>
              <a:t>socio-económicos</a:t>
            </a:r>
            <a:endParaRPr lang="pt-PT" sz="1800" dirty="0"/>
          </a:p>
          <a:p>
            <a:endParaRPr lang="pt-PT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Produtos de conhecimento: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PT" sz="1800" b="1" dirty="0"/>
              <a:t>Documento de base</a:t>
            </a:r>
            <a:r>
              <a:rPr lang="pt-PT" sz="1800" dirty="0"/>
              <a:t>: Oportunidades para a coordenação da integração do género e das alterações climáticas nos orçamentos e nas finanças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sz="1800" dirty="0"/>
              <a:t>Documento de política: A integração das alterações climáticas nos orçamentos e nas finanças</a:t>
            </a:r>
            <a:endParaRPr lang="pt-PT" sz="1800" dirty="0"/>
          </a:p>
          <a:p>
            <a:pPr algn="ctr"/>
            <a:r>
              <a:rPr lang="pt-PT" sz="1800" dirty="0"/>
              <a:t>Todos os produtos de conhecimentos podem ser consultados no portal </a:t>
            </a:r>
            <a:r>
              <a:rPr lang="en-GB" sz="1800" dirty="0">
                <a:hlinkClick r:id="rId3"/>
              </a:rPr>
              <a:t>www.cabri-sbo.org</a:t>
            </a:r>
            <a:r>
              <a:rPr lang="en-GB" sz="1800" dirty="0"/>
              <a:t>  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0853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Experiência com a OCSG</a:t>
            </a:r>
            <a:r>
              <a:rPr lang="en-GB" dirty="0"/>
              <a:t>
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66811" y="1417637"/>
            <a:ext cx="7519987" cy="4721905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 género e as alterações climáticas constituem duas prioridades transversais fundamentais para a consecução dos Objectivos de Desenvolvimento Sustentável (ODS)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Muitos países africanos possuem alguma experiência com a OSG e a ORC, embora as duas tenham sido prosseguidas em separado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Os elos entre a igualdade do género e a adaptação e mitigação das alterações climáticas são reconhecidos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pt-PT" sz="1800" dirty="0"/>
              <a:t>As mulheres sofrem desproporcionadamente os efeitos das alterações climáticas (as desigualdades de género aumentam) em virtude do estatuto social e político que lhes é conferido pela sociedade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pt-PT" sz="1800" dirty="0"/>
              <a:t>As mulheres são agentes </a:t>
            </a:r>
            <a:r>
              <a:rPr lang="pt-PT" sz="1800" dirty="0" err="1"/>
              <a:t>activas</a:t>
            </a:r>
            <a:r>
              <a:rPr lang="pt-PT" sz="1800" dirty="0"/>
              <a:t> de mudança, e importantes para o reforço da resiliência das comunidades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Tem-se registado apelos recentes à “dupla integração” do género e das alterações climáticas na orçamentação e nas finanças</a:t>
            </a:r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03398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6A540-E926-42B6-996E-38A13061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Objectivos da “dupla integração” do género e das alterações climáticas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AD74C-857D-4359-89A4-8484C8C6378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3" y="1632857"/>
            <a:ext cx="7755118" cy="4323805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800" dirty="0"/>
              <a:t>Objectivos </a:t>
            </a:r>
            <a:r>
              <a:rPr lang="en-GB" sz="1800" dirty="0" err="1"/>
              <a:t>gerais</a:t>
            </a:r>
            <a:endParaRPr lang="en-GB" sz="1800" dirty="0"/>
          </a:p>
          <a:p>
            <a:pPr marL="811213" indent="-368300">
              <a:buFont typeface="Wingdings" panose="05000000000000000000" pitchFamily="2" charset="2"/>
              <a:buChar char="§"/>
            </a:pPr>
            <a:r>
              <a:rPr lang="pt-PT" sz="1800" dirty="0"/>
              <a:t>Reduzir os impactos das alterações climáticas nas desigualdades de género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Mobilizar as capacidades das mulheres no sentido de implementar a adaptação/mitigação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sz="1800" dirty="0"/>
              <a:t>Objectivos imediatos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Melhorar a </a:t>
            </a:r>
            <a:r>
              <a:rPr lang="pt-PT" sz="1800" dirty="0" err="1"/>
              <a:t>concepção</a:t>
            </a:r>
            <a:r>
              <a:rPr lang="pt-PT" sz="1800" dirty="0"/>
              <a:t> dos programas e influenciar as prioridades orçamentais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t-PT" sz="1800" dirty="0"/>
              <a:t>Resultados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Desenvolver métodos mais rigorosos e credíveis para a dupla integração (ou OCSG) através da troca de experiências relativas à OSG e à ORC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Integrar o género nas iniciativas da ORC</a:t>
            </a:r>
          </a:p>
          <a:p>
            <a:pPr lvl="2"/>
            <a:r>
              <a:rPr lang="pt-PT" sz="1800" dirty="0"/>
              <a:t>- no futuro, realizar acções conjuntas de OSG e ORC</a:t>
            </a:r>
          </a:p>
          <a:p>
            <a:pPr lvl="2"/>
            <a:r>
              <a:rPr lang="pt-PT" sz="1800" dirty="0"/>
              <a:t>- acrescentar o género aos ORC em curso/planeados</a:t>
            </a:r>
          </a:p>
          <a:p>
            <a:pPr lvl="2"/>
            <a:r>
              <a:rPr lang="pt-PT" sz="1800" dirty="0"/>
              <a:t>- agregar o género aos ORC existentes (?)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Sensibilizar com respeito aos benefícios da dupla integração</a:t>
            </a:r>
          </a:p>
        </p:txBody>
      </p:sp>
    </p:spTree>
    <p:extLst>
      <p:ext uri="{BB962C8B-B14F-4D97-AF65-F5344CB8AC3E}">
        <p14:creationId xmlns:p14="http://schemas.microsoft.com/office/powerpoint/2010/main" val="494543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E45A8-3CD0-466C-B34C-1011E189D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Reformas</a:t>
            </a:r>
            <a:r>
              <a:rPr lang="en-GB" dirty="0"/>
              <a:t> de OCSG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17022-27CB-4021-922A-A3123A4F5AA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2" y="1302328"/>
            <a:ext cx="7519987" cy="4823756"/>
          </a:xfrm>
        </p:spPr>
        <p:txBody>
          <a:bodyPr>
            <a:normAutofit lnSpcReduction="100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Reformas aos sistemas e práticas em todo o ciclo orçamental para ter em conta as preocupações e as oportunidades para o género no planeamento e na execução das acções de mitigação e adaptação às alterações climáticas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Exemplos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Incluir o género nas estratégias de combate às alterações climáticas e garantir a colaboração entre os organismos intersectoriais de género/clima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Os projectos de orçamento apresentados pelos ministérios de tutela devem demonstrar os benefícios relacionados com o género e o clima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A marcação/pontuação dos programas orçamentais deve basear-se na forma como contribuem para a igualdade de género e para a mitigação/adaptação às alterações climáticas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Monitorizar/rever/avaliar as tendências e padrões dos programas objecto de marcação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pt-PT" sz="1800" dirty="0"/>
              <a:t>Os agentes de prestação de contas (parlamento, sociedade civil, meios de comunicação social) fazem o acompanhamento e apreciam os programas relativos ao género e ao clima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03693265"/>
              </p:ext>
            </p:extLst>
          </p:nvPr>
        </p:nvGraphicFramePr>
        <p:xfrm>
          <a:off x="457201" y="5722373"/>
          <a:ext cx="6123710" cy="12683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3256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dirty="0"/>
              <a:t>Condições favoráveis para a OCSG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4B030C-1282-41DF-8AFF-0951E9F4B8AE}"/>
              </a:ext>
            </a:extLst>
          </p:cNvPr>
          <p:cNvSpPr txBox="1"/>
          <p:nvPr/>
        </p:nvSpPr>
        <p:spPr>
          <a:xfrm>
            <a:off x="909637" y="5913431"/>
            <a:ext cx="3062288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Fonte: OCDE, 2014</a:t>
            </a:r>
          </a:p>
        </p:txBody>
      </p:sp>
      <p:sp>
        <p:nvSpPr>
          <p:cNvPr id="4" name="Rectangle 3"/>
          <p:cNvSpPr/>
          <p:nvPr/>
        </p:nvSpPr>
        <p:spPr>
          <a:xfrm>
            <a:off x="1166811" y="1258980"/>
            <a:ext cx="77970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Foram identificadas as seguintes condições favoráveis a partir das experiencias no passado com a integração dos temas transversais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0D070C1-A2CE-484D-9379-F52ED8BCF1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713" y="1922828"/>
            <a:ext cx="4686183" cy="367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964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4E8B5-64F2-4F33-A9EA-2F0CBCFD0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Desafios com a OCSG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9E70B-317E-4672-9D8D-E134F4CB786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66812" y="1292947"/>
            <a:ext cx="7519987" cy="4557250"/>
          </a:xfrm>
        </p:spPr>
        <p:txBody>
          <a:bodyPr>
            <a:normAutofit fontScale="92500"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 concorrência entre as muitas prioridades intersectoriais (ex. os 17 ODS) pode diluir as prioridades associadas ao género e do clima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Os métodos básicos de classificação são bem conhecidos e aplicados tanto ao género como ao clima, mas não existe consenso quanto à pontuação do nível de contribuição para o género e para a mitigação/adaptação de forma a evitar suspeitas sobre o </a:t>
            </a:r>
            <a:r>
              <a:rPr lang="pt-BR" sz="1800" dirty="0"/>
              <a:t>“branqueamento ecológico” ou “branqueamento do género”</a:t>
            </a:r>
            <a:endParaRPr lang="pt-PT" sz="1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As reformas de orçamentos por programas já apresentam bastantes desafios, sem acrescentar a OCSG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Alguns financiadores internacionais estão a integrar cada vez mais o clima nos seus programas de desenvolvimento, pelo que a OCSG deve ir além do financiamento para o clima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Os governos revelam-se satisfeitos com a OCSG quando as tendências/padrões são positivos, mas menos convencidos quando as tendências são negativas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t-PT" sz="1800" dirty="0"/>
              <a:t>”Capacidade”, embora este factor possa estar mais associado a funções e métodos institucionais deficientes, do do que com a ausência de conhecimentos/competências dos funcionários.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82817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Observações de conclusão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1166811" y="1417638"/>
            <a:ext cx="7519987" cy="4654231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</a:pPr>
            <a:r>
              <a:rPr lang="pt-PT" sz="1800" dirty="0"/>
              <a:t>A coordenação da integração do género e das alterações climáticas poderá reforçar a eficácia das despesas públicas e levar à redefinição das prioridades em função dos benefícios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</a:pPr>
            <a:r>
              <a:rPr lang="pt-PT" sz="1800" dirty="0"/>
              <a:t>Alguns países em África, embora poucos, começaram a implementar a orçamentação para o clima sensível ao género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</a:pPr>
            <a:r>
              <a:rPr lang="pt-PT" sz="1800" dirty="0"/>
              <a:t>As medidas mais apropriadas em cada país dependerão dos objectivos estratégicos e das particularidades dos seus sistemas de GFP.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</a:pPr>
            <a:r>
              <a:rPr lang="pt-PT" sz="1800" dirty="0"/>
              <a:t>Registam-se desafios substanciais (técnicos e políticos), e a experiência com a OSG sugere que a OCSG requererá apoio por um período prolongado (pelo menos 10 anos)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1162050" algn="l"/>
              </a:tabLst>
            </a:pPr>
            <a:r>
              <a:rPr lang="pt-PT" sz="1800" dirty="0"/>
              <a:t>A participação das diversas partes interessadas é importante para o sucesso das reformas, a saber </a:t>
            </a:r>
            <a:r>
              <a:rPr lang="pt-PT" sz="1800"/>
              <a:t>por parte das </a:t>
            </a:r>
            <a:r>
              <a:rPr lang="pt-PT" sz="1800" dirty="0"/>
              <a:t>organizações da sociedade civil, que podem ser importantes aliados.</a:t>
            </a:r>
          </a:p>
        </p:txBody>
      </p:sp>
    </p:spTree>
    <p:extLst>
      <p:ext uri="{BB962C8B-B14F-4D97-AF65-F5344CB8AC3E}">
        <p14:creationId xmlns:p14="http://schemas.microsoft.com/office/powerpoint/2010/main" val="2354371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778B3-C6DF-4ED4-BDAF-121368D616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dirty="0" err="1"/>
              <a:t>Obrigado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23663993"/>
      </p:ext>
    </p:extLst>
  </p:cSld>
  <p:clrMapOvr>
    <a:masterClrMapping/>
  </p:clrMapOvr>
</p:sld>
</file>

<file path=ppt/theme/theme1.xml><?xml version="1.0" encoding="utf-8"?>
<a:theme xmlns:a="http://schemas.openxmlformats.org/drawingml/2006/main" name="Cabri - English">
  <a:themeElements>
    <a:clrScheme name="Cabri Colours">
      <a:dk1>
        <a:srgbClr val="444444"/>
      </a:dk1>
      <a:lt1>
        <a:srgbClr val="FFFFFF"/>
      </a:lt1>
      <a:dk2>
        <a:srgbClr val="FFFFFF"/>
      </a:dk2>
      <a:lt2>
        <a:srgbClr val="FFFFFF"/>
      </a:lt2>
      <a:accent1>
        <a:srgbClr val="006666"/>
      </a:accent1>
      <a:accent2>
        <a:srgbClr val="999933"/>
      </a:accent2>
      <a:accent3>
        <a:srgbClr val="CCCC66"/>
      </a:accent3>
      <a:accent4>
        <a:srgbClr val="6699CC"/>
      </a:accent4>
      <a:accent5>
        <a:srgbClr val="CCCCCC"/>
      </a:accent5>
      <a:accent6>
        <a:srgbClr val="444444"/>
      </a:accent6>
      <a:hlink>
        <a:srgbClr val="999933"/>
      </a:hlink>
      <a:folHlink>
        <a:srgbClr val="00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6AF32261145F409836FCA14A350740" ma:contentTypeVersion="12" ma:contentTypeDescription="Create a new document." ma:contentTypeScope="" ma:versionID="e22ecd31db818cb3feea6b60bf4a1604">
  <xsd:schema xmlns:xsd="http://www.w3.org/2001/XMLSchema" xmlns:xs="http://www.w3.org/2001/XMLSchema" xmlns:p="http://schemas.microsoft.com/office/2006/metadata/properties" xmlns:ns2="1b4d2e45-8e50-4808-be92-179850164968" xmlns:ns3="a4907018-feab-4701-b416-2003e651155e" targetNamespace="http://schemas.microsoft.com/office/2006/metadata/properties" ma:root="true" ma:fieldsID="b0e73f60fe82854bf24afdea208ecaf5" ns2:_="" ns3:_="">
    <xsd:import namespace="1b4d2e45-8e50-4808-be92-179850164968"/>
    <xsd:import namespace="a4907018-feab-4701-b416-2003e65115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4d2e45-8e50-4808-be92-179850164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07018-feab-4701-b416-2003e651155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7341A3-F539-4B58-A534-3253155D43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F01586-6B35-4B40-B230-870909EAC8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4d2e45-8e50-4808-be92-179850164968"/>
    <ds:schemaRef ds:uri="a4907018-feab-4701-b416-2003e65115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2213916-FA0E-4F55-9F48-7B4789637430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a4907018-feab-4701-b416-2003e651155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1b4d2e45-8e50-4808-be92-1798501649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Cabri_English_PPTTemplate</Template>
  <TotalTime>21210</TotalTime>
  <Words>874</Words>
  <Application>Microsoft Office PowerPoint</Application>
  <PresentationFormat>On-screen Show (4:3)</PresentationFormat>
  <Paragraphs>64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Courier New</vt:lpstr>
      <vt:lpstr>Wingdings</vt:lpstr>
      <vt:lpstr>Cabri - English</vt:lpstr>
      <vt:lpstr>Palavras de boas-vindas   Philipp Krause - Chefe, Equipe Técnica CABRI </vt:lpstr>
      <vt:lpstr>Estrutura do evento </vt:lpstr>
      <vt:lpstr>Experiência com a OCSG
</vt:lpstr>
      <vt:lpstr>Objectivos da “dupla integração” do género e das alterações climáticas</vt:lpstr>
      <vt:lpstr>Reformas de OCSG</vt:lpstr>
      <vt:lpstr>Condições favoráveis para a OCSG</vt:lpstr>
      <vt:lpstr>Desafios com a OCSG</vt:lpstr>
      <vt:lpstr>Observações de conclusão 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"Shanaz Broermann" &lt;Shanaz.broermann@cabri-sbo.org&gt;</dc:creator>
  <cp:lastModifiedBy>Priya Beegun</cp:lastModifiedBy>
  <cp:revision>955</cp:revision>
  <cp:lastPrinted>2015-03-05T10:45:04Z</cp:lastPrinted>
  <dcterms:created xsi:type="dcterms:W3CDTF">2015-07-13T14:27:38Z</dcterms:created>
  <dcterms:modified xsi:type="dcterms:W3CDTF">2021-06-29T07:38:48Z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0x010100BA6AF32261145F409836FCA14A350740</vt:lpwstr>
  </property>
  <property fmtid="{D5CDD505-2E9C-101B-9397-08002B2CF9AE}" pid="3" name="Order">
    <vt:r8>268200</vt:r8>
  </property>
</Properties>
</file>