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7" r:id="rId3"/>
    <p:sldId id="261" r:id="rId4"/>
    <p:sldId id="299" r:id="rId5"/>
    <p:sldId id="301" r:id="rId6"/>
    <p:sldId id="298" r:id="rId7"/>
    <p:sldId id="307" r:id="rId8"/>
    <p:sldId id="308" r:id="rId9"/>
    <p:sldId id="309" r:id="rId10"/>
    <p:sldId id="300" r:id="rId11"/>
    <p:sldId id="306" r:id="rId12"/>
    <p:sldId id="302" r:id="rId13"/>
    <p:sldId id="310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6">
          <p15:clr>
            <a:srgbClr val="A4A3A4"/>
          </p15:clr>
        </p15:guide>
        <p15:guide id="2" pos="35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ACAC"/>
    <a:srgbClr val="1E5B60"/>
    <a:srgbClr val="61702C"/>
    <a:srgbClr val="985E29"/>
    <a:srgbClr val="1A335C"/>
    <a:srgbClr val="103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234" y="96"/>
      </p:cViewPr>
      <p:guideLst>
        <p:guide orient="horz" pos="1396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Production (in $1,000)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Groundnuts, with shell</c:v>
                </c:pt>
                <c:pt idx="1">
                  <c:v>Indigenous Cattle Meat</c:v>
                </c:pt>
                <c:pt idx="2">
                  <c:v>Rice, paddy</c:v>
                </c:pt>
                <c:pt idx="3">
                  <c:v>Millet</c:v>
                </c:pt>
                <c:pt idx="4">
                  <c:v>Indigenous Chicken Meat</c:v>
                </c:pt>
                <c:pt idx="5">
                  <c:v>Mangoes, mangosteens, guavas</c:v>
                </c:pt>
                <c:pt idx="6">
                  <c:v>Tomatoes</c:v>
                </c:pt>
                <c:pt idx="7">
                  <c:v>Cow milk, whole, fresh</c:v>
                </c:pt>
                <c:pt idx="8">
                  <c:v>Indigenous Sheep Meat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215433</c:v>
                </c:pt>
                <c:pt idx="1">
                  <c:v>114509</c:v>
                </c:pt>
                <c:pt idx="2">
                  <c:v>110957</c:v>
                </c:pt>
                <c:pt idx="3">
                  <c:v>80448</c:v>
                </c:pt>
                <c:pt idx="4">
                  <c:v>79399</c:v>
                </c:pt>
                <c:pt idx="5">
                  <c:v>71900</c:v>
                </c:pt>
                <c:pt idx="6">
                  <c:v>66522</c:v>
                </c:pt>
                <c:pt idx="7">
                  <c:v>50973</c:v>
                </c:pt>
                <c:pt idx="8">
                  <c:v>50382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Production (in MT)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Groundnuts, with shell</c:v>
                </c:pt>
                <c:pt idx="1">
                  <c:v>Indigenous Cattle Meat</c:v>
                </c:pt>
                <c:pt idx="2">
                  <c:v>Rice, paddy</c:v>
                </c:pt>
                <c:pt idx="3">
                  <c:v>Millet</c:v>
                </c:pt>
                <c:pt idx="4">
                  <c:v>Indigenous Chicken Meat</c:v>
                </c:pt>
                <c:pt idx="5">
                  <c:v>Mangoes, mangosteens, guavas</c:v>
                </c:pt>
                <c:pt idx="6">
                  <c:v>Tomatoes</c:v>
                </c:pt>
                <c:pt idx="7">
                  <c:v>Cow milk, whole, fresh</c:v>
                </c:pt>
                <c:pt idx="8">
                  <c:v>Indigenous Sheep Meat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527528</c:v>
                </c:pt>
                <c:pt idx="1">
                  <c:v>42389</c:v>
                </c:pt>
                <c:pt idx="2">
                  <c:v>405824</c:v>
                </c:pt>
                <c:pt idx="3">
                  <c:v>480759</c:v>
                </c:pt>
                <c:pt idx="4">
                  <c:v>55742</c:v>
                </c:pt>
                <c:pt idx="5">
                  <c:v>120000</c:v>
                </c:pt>
                <c:pt idx="6">
                  <c:v>180000</c:v>
                </c:pt>
                <c:pt idx="7">
                  <c:v>163342</c:v>
                </c:pt>
                <c:pt idx="8">
                  <c:v>18504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158000"/>
        <c:axId val="267801752"/>
      </c:barChart>
      <c:catAx>
        <c:axId val="164158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7801752"/>
        <c:crosses val="autoZero"/>
        <c:auto val="1"/>
        <c:lblAlgn val="ctr"/>
        <c:lblOffset val="100"/>
        <c:noMultiLvlLbl val="0"/>
      </c:catAx>
      <c:valAx>
        <c:axId val="267801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158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5615529471455477E-2"/>
          <c:y val="5.1400554097404488E-2"/>
          <c:w val="0.52739393244035881"/>
          <c:h val="0.78278032954214061"/>
        </c:manualLayout>
      </c:layout>
      <c:lineChart>
        <c:grouping val="standard"/>
        <c:varyColors val="0"/>
        <c:ser>
          <c:idx val="1"/>
          <c:order val="0"/>
          <c:tx>
            <c:strRef>
              <c:f>'[bd5eba74-ae90-42e3-889c-5e506f3f7a4c.xls]Sheet2'!$B$1</c:f>
              <c:strCache>
                <c:ptCount val="1"/>
                <c:pt idx="0">
                  <c:v>Agricultural value added (% of GDP)</c:v>
                </c:pt>
              </c:strCache>
            </c:strRef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'[bd5eba74-ae90-42e3-889c-5e506f3f7a4c.xls]Sheet2'!$A$2:$A$23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'[bd5eba74-ae90-42e3-889c-5e506f3f7a4c.xls]Sheet2'!$B$2:$B$23</c:f>
              <c:numCache>
                <c:formatCode>0.00</c:formatCode>
                <c:ptCount val="22"/>
                <c:pt idx="0">
                  <c:v>20.585421111424413</c:v>
                </c:pt>
                <c:pt idx="1">
                  <c:v>18.618818181737222</c:v>
                </c:pt>
                <c:pt idx="2">
                  <c:v>20.276351112891238</c:v>
                </c:pt>
                <c:pt idx="3">
                  <c:v>19.93204466731251</c:v>
                </c:pt>
                <c:pt idx="4">
                  <c:v>18.981132944155544</c:v>
                </c:pt>
                <c:pt idx="5">
                  <c:v>21.008936335485107</c:v>
                </c:pt>
                <c:pt idx="6">
                  <c:v>19.916990313370501</c:v>
                </c:pt>
                <c:pt idx="7">
                  <c:v>19.767312798569105</c:v>
                </c:pt>
                <c:pt idx="8">
                  <c:v>19.367593381648486</c:v>
                </c:pt>
                <c:pt idx="9">
                  <c:v>18.975489070652042</c:v>
                </c:pt>
                <c:pt idx="10">
                  <c:v>16.660967789912238</c:v>
                </c:pt>
                <c:pt idx="11">
                  <c:v>15.863295730954066</c:v>
                </c:pt>
                <c:pt idx="12">
                  <c:v>17.551724674893268</c:v>
                </c:pt>
                <c:pt idx="13">
                  <c:v>15.527800085504772</c:v>
                </c:pt>
                <c:pt idx="14">
                  <c:v>18.513940994439494</c:v>
                </c:pt>
                <c:pt idx="15">
                  <c:v>19.141901737627968</c:v>
                </c:pt>
                <c:pt idx="16">
                  <c:v>14.778225444810383</c:v>
                </c:pt>
                <c:pt idx="17">
                  <c:v>13.383261758647771</c:v>
                </c:pt>
                <c:pt idx="18">
                  <c:v>15.565995079622255</c:v>
                </c:pt>
                <c:pt idx="19">
                  <c:v>17.23211634099685</c:v>
                </c:pt>
                <c:pt idx="20">
                  <c:v>17.400352290144841</c:v>
                </c:pt>
                <c:pt idx="21">
                  <c:v>14.837384110195812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'[bd5eba74-ae90-42e3-889c-5e506f3f7a4c.xls]Sheet2'!$C$1</c:f>
              <c:strCache>
                <c:ptCount val="1"/>
                <c:pt idx="0">
                  <c:v>Manufacturing value added (% of GDP)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'[bd5eba74-ae90-42e3-889c-5e506f3f7a4c.xls]Sheet2'!$A$2:$A$23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'[bd5eba74-ae90-42e3-889c-5e506f3f7a4c.xls]Sheet2'!$C$2:$C$23</c:f>
              <c:numCache>
                <c:formatCode>0.00</c:formatCode>
                <c:ptCount val="22"/>
                <c:pt idx="0">
                  <c:v>15.731763170032153</c:v>
                </c:pt>
                <c:pt idx="1">
                  <c:v>16.381358516735745</c:v>
                </c:pt>
                <c:pt idx="2">
                  <c:v>15.433006819776676</c:v>
                </c:pt>
                <c:pt idx="3">
                  <c:v>15.257246396769919</c:v>
                </c:pt>
                <c:pt idx="4">
                  <c:v>16.030287519099222</c:v>
                </c:pt>
                <c:pt idx="5">
                  <c:v>16.593555792582297</c:v>
                </c:pt>
                <c:pt idx="6">
                  <c:v>16.979081403284496</c:v>
                </c:pt>
                <c:pt idx="7">
                  <c:v>16.463888564528528</c:v>
                </c:pt>
                <c:pt idx="8">
                  <c:v>16.004924866272578</c:v>
                </c:pt>
                <c:pt idx="9">
                  <c:v>15.885003227908376</c:v>
                </c:pt>
                <c:pt idx="10">
                  <c:v>15.16079979799353</c:v>
                </c:pt>
                <c:pt idx="11">
                  <c:v>16.31627667336614</c:v>
                </c:pt>
                <c:pt idx="12">
                  <c:v>16.323928254943993</c:v>
                </c:pt>
                <c:pt idx="13">
                  <c:v>17.23849957127857</c:v>
                </c:pt>
                <c:pt idx="14">
                  <c:v>16.898748804802764</c:v>
                </c:pt>
                <c:pt idx="15">
                  <c:v>14.65123365122602</c:v>
                </c:pt>
                <c:pt idx="16">
                  <c:v>14.192840407259316</c:v>
                </c:pt>
                <c:pt idx="17">
                  <c:v>14.31277305016537</c:v>
                </c:pt>
                <c:pt idx="18">
                  <c:v>12.946143144075172</c:v>
                </c:pt>
                <c:pt idx="19">
                  <c:v>12.985462598517303</c:v>
                </c:pt>
                <c:pt idx="20">
                  <c:v>13.314607676598989</c:v>
                </c:pt>
                <c:pt idx="21">
                  <c:v>13.907098099704237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'[bd5eba74-ae90-42e3-889c-5e506f3f7a4c.xls]Sheet2'!$D$1</c:f>
              <c:strCache>
                <c:ptCount val="1"/>
                <c:pt idx="0">
                  <c:v>Services etc value added (% of GDP)</c:v>
                </c:pt>
              </c:strCache>
            </c:strRef>
          </c:tx>
          <c:spPr>
            <a:ln w="12700">
              <a:solidFill>
                <a:schemeClr val="tx1"/>
              </a:solidFill>
              <a:prstDash val="lgDash"/>
            </a:ln>
          </c:spPr>
          <c:marker>
            <c:symbol val="none"/>
          </c:marker>
          <c:cat>
            <c:numRef>
              <c:f>'[bd5eba74-ae90-42e3-889c-5e506f3f7a4c.xls]Sheet2'!$A$2:$A$23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'[bd5eba74-ae90-42e3-889c-5e506f3f7a4c.xls]Sheet2'!$D$2:$D$23</c:f>
              <c:numCache>
                <c:formatCode>0.00</c:formatCode>
                <c:ptCount val="22"/>
                <c:pt idx="0">
                  <c:v>55.918417039997017</c:v>
                </c:pt>
                <c:pt idx="1">
                  <c:v>57.132617921722108</c:v>
                </c:pt>
                <c:pt idx="2">
                  <c:v>57.516640321530218</c:v>
                </c:pt>
                <c:pt idx="3">
                  <c:v>57.891573610391021</c:v>
                </c:pt>
                <c:pt idx="4">
                  <c:v>57.038006264319044</c:v>
                </c:pt>
                <c:pt idx="5">
                  <c:v>55.208966873993447</c:v>
                </c:pt>
                <c:pt idx="6">
                  <c:v>55.741561364650572</c:v>
                </c:pt>
                <c:pt idx="7">
                  <c:v>56.752412473746062</c:v>
                </c:pt>
                <c:pt idx="8">
                  <c:v>56.945082781787072</c:v>
                </c:pt>
                <c:pt idx="9">
                  <c:v>57.542116979225888</c:v>
                </c:pt>
                <c:pt idx="10">
                  <c:v>59.565558428686337</c:v>
                </c:pt>
                <c:pt idx="11">
                  <c:v>59.202920373781119</c:v>
                </c:pt>
                <c:pt idx="12">
                  <c:v>58.16266981570115</c:v>
                </c:pt>
                <c:pt idx="13">
                  <c:v>59.003668972809528</c:v>
                </c:pt>
                <c:pt idx="14">
                  <c:v>56.960856085930033</c:v>
                </c:pt>
                <c:pt idx="15">
                  <c:v>57.627314537485788</c:v>
                </c:pt>
                <c:pt idx="16">
                  <c:v>62.176007198398089</c:v>
                </c:pt>
                <c:pt idx="17">
                  <c:v>63.047185478099522</c:v>
                </c:pt>
                <c:pt idx="18">
                  <c:v>62.25377071915301</c:v>
                </c:pt>
                <c:pt idx="19">
                  <c:v>61.018620848698156</c:v>
                </c:pt>
                <c:pt idx="20">
                  <c:v>60.245433019718817</c:v>
                </c:pt>
                <c:pt idx="21">
                  <c:v>61.418700119034916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7802536"/>
        <c:axId val="267802928"/>
      </c:lineChart>
      <c:catAx>
        <c:axId val="26780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67802928"/>
        <c:crosses val="autoZero"/>
        <c:auto val="1"/>
        <c:lblAlgn val="ctr"/>
        <c:lblOffset val="100"/>
        <c:noMultiLvlLbl val="0"/>
      </c:catAx>
      <c:valAx>
        <c:axId val="2678029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67802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Salary</c:v>
                </c:pt>
              </c:strCache>
            </c:strRef>
          </c:tx>
          <c:invertIfNegative val="0"/>
          <c:cat>
            <c:numRef>
              <c:f>Sheet1!$J$2:$J$9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Sheet1!$K$2:$K$9</c:f>
              <c:numCache>
                <c:formatCode>0</c:formatCode>
                <c:ptCount val="8"/>
                <c:pt idx="0">
                  <c:v>6515.1922440000035</c:v>
                </c:pt>
                <c:pt idx="1">
                  <c:v>5631.567849</c:v>
                </c:pt>
                <c:pt idx="2">
                  <c:v>6199</c:v>
                </c:pt>
                <c:pt idx="3">
                  <c:v>5069</c:v>
                </c:pt>
                <c:pt idx="4">
                  <c:v>6067</c:v>
                </c:pt>
                <c:pt idx="5">
                  <c:v>8007</c:v>
                </c:pt>
                <c:pt idx="6">
                  <c:v>7987</c:v>
                </c:pt>
                <c:pt idx="7">
                  <c:v>7568</c:v>
                </c:pt>
              </c:numCache>
            </c:numRef>
          </c:val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Non-salary</c:v>
                </c:pt>
              </c:strCache>
            </c:strRef>
          </c:tx>
          <c:invertIfNegative val="0"/>
          <c:cat>
            <c:numRef>
              <c:f>Sheet1!$J$2:$J$9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Sheet1!$L$2:$L$9</c:f>
              <c:numCache>
                <c:formatCode>0</c:formatCode>
                <c:ptCount val="8"/>
                <c:pt idx="0">
                  <c:v>6606.6651880000018</c:v>
                </c:pt>
                <c:pt idx="1">
                  <c:v>13020.573462000004</c:v>
                </c:pt>
                <c:pt idx="2">
                  <c:v>9054</c:v>
                </c:pt>
                <c:pt idx="3">
                  <c:v>8034</c:v>
                </c:pt>
                <c:pt idx="4">
                  <c:v>8842</c:v>
                </c:pt>
                <c:pt idx="5">
                  <c:v>8984</c:v>
                </c:pt>
                <c:pt idx="6">
                  <c:v>9320</c:v>
                </c:pt>
                <c:pt idx="7">
                  <c:v>12357</c:v>
                </c:pt>
              </c:numCache>
            </c:numRef>
          </c:val>
        </c:ser>
        <c:ser>
          <c:idx val="2"/>
          <c:order val="2"/>
          <c:tx>
            <c:strRef>
              <c:f>Sheet1!$M$1</c:f>
              <c:strCache>
                <c:ptCount val="1"/>
                <c:pt idx="0">
                  <c:v>Investment</c:v>
                </c:pt>
              </c:strCache>
            </c:strRef>
          </c:tx>
          <c:invertIfNegative val="0"/>
          <c:cat>
            <c:numRef>
              <c:f>Sheet1!$J$2:$J$9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Sheet1!$M$2:$M$9</c:f>
              <c:numCache>
                <c:formatCode>0</c:formatCode>
                <c:ptCount val="8"/>
                <c:pt idx="0">
                  <c:v>1237</c:v>
                </c:pt>
                <c:pt idx="1">
                  <c:v>18398</c:v>
                </c:pt>
                <c:pt idx="2">
                  <c:v>30098</c:v>
                </c:pt>
                <c:pt idx="3">
                  <c:v>41787</c:v>
                </c:pt>
                <c:pt idx="4">
                  <c:v>49399</c:v>
                </c:pt>
                <c:pt idx="5">
                  <c:v>71266</c:v>
                </c:pt>
                <c:pt idx="6">
                  <c:v>44934</c:v>
                </c:pt>
                <c:pt idx="7">
                  <c:v>80256</c:v>
                </c:pt>
              </c:numCache>
            </c:numRef>
          </c:val>
        </c:ser>
        <c:ser>
          <c:idx val="3"/>
          <c:order val="3"/>
          <c:tx>
            <c:strRef>
              <c:f>Sheet1!$N$1</c:f>
              <c:strCache>
                <c:ptCount val="1"/>
                <c:pt idx="0">
                  <c:v>Donors</c:v>
                </c:pt>
              </c:strCache>
            </c:strRef>
          </c:tx>
          <c:invertIfNegative val="0"/>
          <c:cat>
            <c:numRef>
              <c:f>Sheet1!$J$2:$J$9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Sheet1!$N$2:$N$9</c:f>
              <c:numCache>
                <c:formatCode>0</c:formatCode>
                <c:ptCount val="8"/>
                <c:pt idx="0">
                  <c:v>40728</c:v>
                </c:pt>
                <c:pt idx="1">
                  <c:v>31277</c:v>
                </c:pt>
                <c:pt idx="2">
                  <c:v>10323</c:v>
                </c:pt>
                <c:pt idx="3">
                  <c:v>45407</c:v>
                </c:pt>
                <c:pt idx="4">
                  <c:v>44697</c:v>
                </c:pt>
                <c:pt idx="5">
                  <c:v>56304</c:v>
                </c:pt>
                <c:pt idx="6">
                  <c:v>57444</c:v>
                </c:pt>
                <c:pt idx="7">
                  <c:v>70039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67804888"/>
        <c:axId val="267805280"/>
      </c:barChart>
      <c:catAx>
        <c:axId val="26780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7805280"/>
        <c:crosses val="autoZero"/>
        <c:auto val="1"/>
        <c:lblAlgn val="ctr"/>
        <c:lblOffset val="100"/>
        <c:noMultiLvlLbl val="0"/>
      </c:catAx>
      <c:valAx>
        <c:axId val="267805280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267804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6482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505192-6DE5-7345-9281-AFC261768EC5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B1A045-A6A0-7247-8C02-643F80F2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Title of Slide to go Here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914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Subtitle to go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3" name="Picture 12" descr="ACET-GREY.eps"/>
          <p:cNvPicPr>
            <a:picLocks noChangeAspect="1"/>
          </p:cNvPicPr>
          <p:nvPr/>
        </p:nvPicPr>
        <p:blipFill>
          <a:blip r:embed="rId13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ET-logoBMP.tif"/>
          <p:cNvPicPr>
            <a:picLocks noChangeAspect="1"/>
          </p:cNvPicPr>
          <p:nvPr/>
        </p:nvPicPr>
        <p:blipFill>
          <a:blip r:embed="rId2">
            <a:grayscl/>
            <a:lum bright="47000"/>
          </a:blip>
          <a:stretch>
            <a:fillRect/>
          </a:stretch>
        </p:blipFill>
        <p:spPr>
          <a:xfrm>
            <a:off x="609600" y="533400"/>
            <a:ext cx="5867400" cy="16291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08" y="2232658"/>
            <a:ext cx="9142592" cy="4625341"/>
          </a:xfrm>
          <a:prstGeom prst="rect">
            <a:avLst/>
          </a:prstGeom>
          <a:solidFill>
            <a:srgbClr val="1030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218" y="2362200"/>
            <a:ext cx="91449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Choice of Optimal Instruments for Boosting Food Sufficiency – the case of agricultural input </a:t>
            </a:r>
          </a:p>
          <a:p>
            <a:r>
              <a:rPr lang="en-US" sz="3000" b="1" dirty="0">
                <a:solidFill>
                  <a:schemeClr val="bg1"/>
                </a:solidFill>
              </a:rPr>
              <a:t>subsidies in Senegal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5613737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CABRI SECTOR DIALOGUE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Dakar, Senegal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July, 2013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656" y="3898997"/>
            <a:ext cx="799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CABRI SECTOR </a:t>
            </a:r>
            <a:r>
              <a:rPr lang="en-US" i="1" dirty="0" smtClean="0">
                <a:solidFill>
                  <a:schemeClr val="bg1"/>
                </a:solidFill>
              </a:rPr>
              <a:t>DIALOGUE: SENEGAL </a:t>
            </a:r>
            <a:r>
              <a:rPr lang="en-US" i="1" dirty="0">
                <a:solidFill>
                  <a:schemeClr val="bg1"/>
                </a:solidFill>
              </a:rPr>
              <a:t>CASE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The Implementation of Agriculture Subsidies in Senegal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2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2133600"/>
            <a:ext cx="8305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Major </a:t>
            </a:r>
            <a:r>
              <a:rPr lang="en-US" sz="1400" b="1" dirty="0"/>
              <a:t>reforms to reach food </a:t>
            </a:r>
            <a:r>
              <a:rPr lang="en-US" sz="1400" b="1" dirty="0" smtClean="0"/>
              <a:t>sufficiency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Great </a:t>
            </a:r>
            <a:r>
              <a:rPr lang="en-US" sz="1400" dirty="0"/>
              <a:t>Push Forward for Agriculture, Food and Abundance or </a:t>
            </a:r>
            <a:r>
              <a:rPr lang="en-US" sz="1400" i="1" dirty="0"/>
              <a:t>Grande Offensive pour </a:t>
            </a:r>
            <a:r>
              <a:rPr lang="en-US" sz="1400" i="1" dirty="0" err="1"/>
              <a:t>l’Agriculture</a:t>
            </a:r>
            <a:r>
              <a:rPr lang="en-US" sz="1400" i="1" dirty="0"/>
              <a:t>, la Nutrition et </a:t>
            </a:r>
            <a:r>
              <a:rPr lang="en-US" sz="1400" i="1" dirty="0" err="1"/>
              <a:t>l’Abondance</a:t>
            </a:r>
            <a:r>
              <a:rPr lang="en-US" sz="1400" dirty="0"/>
              <a:t> (GOANA) 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/>
              <a:t>Return to Agriculture or Retour </a:t>
            </a:r>
            <a:r>
              <a:rPr lang="en-US" sz="1400" dirty="0" err="1"/>
              <a:t>vers</a:t>
            </a:r>
            <a:r>
              <a:rPr lang="en-US" sz="1400" dirty="0"/>
              <a:t> </a:t>
            </a:r>
            <a:r>
              <a:rPr lang="en-US" sz="1400" dirty="0" err="1"/>
              <a:t>l’Agriculture</a:t>
            </a:r>
            <a:r>
              <a:rPr lang="en-US" sz="1400" dirty="0"/>
              <a:t> (REVA</a:t>
            </a:r>
            <a:r>
              <a:rPr lang="en-US" sz="1400" dirty="0" smtClean="0"/>
              <a:t>) –designed to promote agriculture and tackle rural migration and emigratio</a:t>
            </a:r>
            <a:r>
              <a:rPr lang="en-US" sz="1400" dirty="0"/>
              <a:t>n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b="1" dirty="0" smtClean="0"/>
              <a:t>Main Instruments for Agricultural Support</a:t>
            </a:r>
            <a:r>
              <a:rPr lang="en-US" sz="1400" dirty="0" smtClean="0"/>
              <a:t>: Based on assumption that these are the major constraints to productio</a:t>
            </a:r>
            <a:r>
              <a:rPr lang="en-US" sz="1400" dirty="0"/>
              <a:t>n</a:t>
            </a:r>
            <a:r>
              <a:rPr lang="en-US" sz="1400" dirty="0" smtClean="0"/>
              <a:t> 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Supply of more agricultural equipment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Subsidized seeds to farmers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Making additional land available to farmers at no charge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867" y="4722911"/>
            <a:ext cx="84347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But subsidies have been the main component of </a:t>
            </a:r>
            <a:r>
              <a:rPr lang="en-US" sz="1400" b="1" dirty="0" err="1" smtClean="0"/>
              <a:t>GoS</a:t>
            </a:r>
            <a:r>
              <a:rPr lang="en-US" sz="1400" b="1" dirty="0" smtClean="0"/>
              <a:t> support to agriculture 2001 - 2011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Subsidies increased </a:t>
            </a:r>
            <a:r>
              <a:rPr lang="en-US" sz="1400" dirty="0"/>
              <a:t>from a meager FCFA 75 million in 2001 to FCFA 36.3 billion in 2011, a 484-fold nominal increase in this 10-year </a:t>
            </a:r>
            <a:r>
              <a:rPr lang="en-US" sz="1400" dirty="0" smtClean="0"/>
              <a:t>period </a:t>
            </a:r>
          </a:p>
          <a:p>
            <a:pPr marL="1200150" lvl="2" indent="-285750">
              <a:buFont typeface="Wingdings" pitchFamily="2" charset="2"/>
              <a:buChar char="q"/>
            </a:pPr>
            <a:r>
              <a:rPr lang="en-US" sz="1400" dirty="0" smtClean="0"/>
              <a:t>Fertilizers </a:t>
            </a:r>
            <a:r>
              <a:rPr lang="en-US" sz="1400" dirty="0"/>
              <a:t>were the main </a:t>
            </a:r>
            <a:r>
              <a:rPr lang="en-US" sz="1400" dirty="0" smtClean="0"/>
              <a:t>target (30%) </a:t>
            </a:r>
            <a:r>
              <a:rPr lang="en-US" sz="1400" dirty="0"/>
              <a:t>of the total </a:t>
            </a:r>
            <a:r>
              <a:rPr lang="en-US" sz="1400" dirty="0" smtClean="0"/>
              <a:t>subsidy amounts</a:t>
            </a:r>
            <a:endParaRPr lang="en-US" sz="1400" dirty="0"/>
          </a:p>
          <a:p>
            <a:pPr marL="1200150" lvl="2" indent="-285750">
              <a:buFont typeface="Wingdings" pitchFamily="2" charset="2"/>
              <a:buChar char="q"/>
            </a:pPr>
            <a:r>
              <a:rPr lang="en-US" sz="1400" dirty="0"/>
              <a:t>2011/2012 campaign FCFA 30.9 billion </a:t>
            </a:r>
            <a:r>
              <a:rPr lang="en-US" sz="1400" dirty="0" smtClean="0"/>
              <a:t>was </a:t>
            </a:r>
            <a:r>
              <a:rPr lang="en-US" sz="1400" dirty="0"/>
              <a:t>necessary to subsidize various agricultural inputs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103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Impact of Subsidies: Micro-evidence from Sample Survey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2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9707" y="19812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June 2013, a team of surveyors interviewed </a:t>
            </a:r>
            <a:r>
              <a:rPr lang="en-US" sz="1400" dirty="0" smtClean="0"/>
              <a:t>183 farmers who </a:t>
            </a:r>
            <a:r>
              <a:rPr lang="en-US" sz="1400" dirty="0"/>
              <a:t>received the fertilizer subsidy and those that did not in the agricultural area of the Senegalese River valley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b="1" dirty="0" smtClean="0"/>
              <a:t>Characteristics of Sample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Scattered over three rural communities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Mostly small-scale, subsistent farmers who were owners of the land for three decades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Access to some form of irrigation, low access to finance, limited access to storage facilities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Diversified Farming Activity (Rice (mostly 66%), onions and tomatoes)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Mostly limited education (53.3%) (barely attained primary or secondary level education (48.9%)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Mostly part of farmers unions (85.5%)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42476"/>
              </p:ext>
            </p:extLst>
          </p:nvPr>
        </p:nvGraphicFramePr>
        <p:xfrm>
          <a:off x="2075497" y="4800600"/>
          <a:ext cx="4993005" cy="1051560"/>
        </p:xfrm>
        <a:graphic>
          <a:graphicData uri="http://schemas.openxmlformats.org/drawingml/2006/table">
            <a:tbl>
              <a:tblPr firstRow="1" firstCol="1" bandRow="1"/>
              <a:tblGrid>
                <a:gridCol w="1850390"/>
                <a:gridCol w="882015"/>
                <a:gridCol w="849630"/>
                <a:gridCol w="705485"/>
                <a:gridCol w="705485"/>
              </a:tblGrid>
              <a:tr h="196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Count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Average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Min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Max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Subsidy beneficiaries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Subsidy on price (FCFA)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117.6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Price (FCFA)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179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245.4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Subsidy: share of price (%)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82.1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96669" y="4374808"/>
            <a:ext cx="2466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Extent of Government Support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37555" y="6107668"/>
            <a:ext cx="2479718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Focus on Rice producers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Relationship between Subsidy and Rice Farmer Productivity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2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7876"/>
              </p:ext>
            </p:extLst>
          </p:nvPr>
        </p:nvGraphicFramePr>
        <p:xfrm>
          <a:off x="208689" y="1905000"/>
          <a:ext cx="5050155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1924050"/>
                <a:gridCol w="962025"/>
                <a:gridCol w="1142365"/>
                <a:gridCol w="102171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Variables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No Fertilizer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Fertilizer and No Subsidy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Fertilizer and Subsidy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Years of education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% of FBO member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Productivity (t/ha)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4.1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Quantity of fertilizer used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411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572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Land size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0.7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Subsidy as share of price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Times New Roman"/>
                        </a:rPr>
                        <a:t>60%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58870"/>
            <a:ext cx="5105400" cy="31991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08689" y="3658870"/>
            <a:ext cx="18101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Survey data, June 2013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5372622" y="1873766"/>
            <a:ext cx="36951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400" b="1" dirty="0" smtClean="0"/>
              <a:t>Similar profiles but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b="1" dirty="0"/>
              <a:t>N</a:t>
            </a:r>
            <a:r>
              <a:rPr lang="en-US" sz="1400" b="1" dirty="0" smtClean="0"/>
              <a:t>otable </a:t>
            </a:r>
            <a:r>
              <a:rPr lang="en-US" sz="1400" b="1" dirty="0"/>
              <a:t>difference between </a:t>
            </a:r>
            <a:r>
              <a:rPr lang="en-US" sz="1400" b="1" dirty="0" smtClean="0"/>
              <a:t>the </a:t>
            </a:r>
            <a:r>
              <a:rPr lang="en-US" sz="1400" b="1" dirty="0"/>
              <a:t>quantity of fertilizers used and productivity</a:t>
            </a:r>
            <a:r>
              <a:rPr lang="en-US" sz="1400" dirty="0"/>
              <a:t>. </a:t>
            </a:r>
            <a:endParaRPr lang="en-US" sz="1400" dirty="0" smtClean="0"/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400" dirty="0" smtClean="0"/>
              <a:t>Farmers </a:t>
            </a:r>
            <a:r>
              <a:rPr lang="en-US" sz="1400" dirty="0"/>
              <a:t>who used fertilizers and received a subsidy are associated with higher use of fertilizers and have higher rice </a:t>
            </a:r>
            <a:r>
              <a:rPr lang="en-US" sz="1400" dirty="0" smtClean="0"/>
              <a:t>yield.</a:t>
            </a:r>
          </a:p>
          <a:p>
            <a:pPr lvl="1"/>
            <a:r>
              <a:rPr lang="en-US" sz="1400" b="1" dirty="0" smtClean="0"/>
              <a:t>BUT RELATIONSHIP IS NOT CAUSALITY 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21921" y="4419362"/>
            <a:ext cx="4114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A </a:t>
            </a:r>
            <a:r>
              <a:rPr lang="en-US" sz="1400" b="1" dirty="0" smtClean="0"/>
              <a:t>comparison between the share of fertilizer subsidy recipients and the </a:t>
            </a:r>
            <a:r>
              <a:rPr lang="en-US" sz="1400" b="1" dirty="0"/>
              <a:t>natural logarithm of rice </a:t>
            </a:r>
            <a:r>
              <a:rPr lang="en-US" sz="1400" b="1" dirty="0" smtClean="0"/>
              <a:t>productivity</a:t>
            </a:r>
            <a:r>
              <a:rPr lang="en-US" sz="1400" dirty="0" smtClean="0"/>
              <a:t> suggests that: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 smtClean="0"/>
              <a:t>the </a:t>
            </a:r>
            <a:r>
              <a:rPr lang="en-US" sz="1400" b="1" dirty="0"/>
              <a:t>difference in productivity </a:t>
            </a:r>
            <a:r>
              <a:rPr lang="en-US" sz="1400" dirty="0"/>
              <a:t>between producers who receive 100% subsidy and those that receive 10% </a:t>
            </a:r>
            <a:r>
              <a:rPr lang="en-US" sz="1400" b="1" dirty="0"/>
              <a:t>is </a:t>
            </a:r>
            <a:r>
              <a:rPr lang="en-US" sz="1400" b="1" dirty="0" smtClean="0"/>
              <a:t>negligible</a:t>
            </a:r>
          </a:p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1" y="5897671"/>
            <a:ext cx="37338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BUT PROBLEM OF LEAKAGES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5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Discussion Questions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2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4800" y="1981200"/>
            <a:ext cx="8534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800" dirty="0"/>
              <a:t>Are input subsidies fiscally sustainable as an instrument for food sufficiency? </a:t>
            </a:r>
            <a:endParaRPr lang="en-US" sz="2800" dirty="0" smtClean="0"/>
          </a:p>
          <a:p>
            <a:endParaRPr lang="en-US" sz="28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800" dirty="0"/>
              <a:t>Is the subsidy program well structured (design, targeting, risk </a:t>
            </a:r>
            <a:r>
              <a:rPr lang="en-US" sz="2800" dirty="0" err="1"/>
              <a:t>etc</a:t>
            </a:r>
            <a:r>
              <a:rPr lang="en-US" sz="2800" dirty="0" smtClean="0"/>
              <a:t>)?</a:t>
            </a:r>
          </a:p>
          <a:p>
            <a:endParaRPr lang="en-US" sz="2800" dirty="0"/>
          </a:p>
          <a:p>
            <a:pPr marL="285750" indent="-285750">
              <a:buFont typeface="Wingdings" pitchFamily="2" charset="2"/>
              <a:buChar char="q"/>
            </a:pPr>
            <a:r>
              <a:rPr lang="en-US" sz="2800" dirty="0"/>
              <a:t>Do the observed results/impact justify the cost (value for money</a:t>
            </a:r>
            <a:r>
              <a:rPr lang="en-US" sz="2800" dirty="0" smtClean="0"/>
              <a:t>)?</a:t>
            </a:r>
          </a:p>
          <a:p>
            <a:endParaRPr lang="en-US" sz="28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sz="2800" dirty="0" smtClean="0"/>
              <a:t>Leakages/Spillovers????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8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dirty="0">
              <a:solidFill>
                <a:srgbClr val="FFFF00"/>
              </a:solidFill>
              <a:latin typeface="Myriad Pro"/>
              <a:cs typeface="Myriad Pr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27432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solidFill>
                <a:srgbClr val="FFFF00"/>
              </a:solidFill>
              <a:latin typeface="Myriad Pro"/>
              <a:cs typeface="Myriad Pro"/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Myriad Pro"/>
                <a:cs typeface="Myriad Pro"/>
              </a:rPr>
              <a:t>www.acetforafrica.org</a:t>
            </a:r>
            <a:endParaRPr lang="en-US" sz="2000" dirty="0" smtClean="0">
              <a:solidFill>
                <a:schemeClr val="bg1"/>
              </a:solidFill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1379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Presentation Outline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2080260"/>
            <a:ext cx="533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200"/>
              </a:spcAft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2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1882676"/>
            <a:ext cx="7239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0000"/>
                </a:solidFill>
              </a:rPr>
              <a:t>Introduction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0000"/>
                </a:solidFill>
              </a:rPr>
              <a:t>Overview of Senegal’s Agricultural Sector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>
                <a:solidFill>
                  <a:srgbClr val="000000"/>
                </a:solidFill>
              </a:rPr>
              <a:t>Government and Development Partner Spending on Agriculture </a:t>
            </a:r>
            <a:r>
              <a:rPr lang="en-US" sz="2000" b="1" dirty="0" smtClean="0">
                <a:solidFill>
                  <a:srgbClr val="000000"/>
                </a:solidFill>
              </a:rPr>
              <a:t>between 2002 </a:t>
            </a:r>
            <a:r>
              <a:rPr lang="en-US" sz="2000" b="1" dirty="0">
                <a:solidFill>
                  <a:srgbClr val="000000"/>
                </a:solidFill>
              </a:rPr>
              <a:t>- 2009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0000"/>
                </a:solidFill>
              </a:rPr>
              <a:t>Government Instruments </a:t>
            </a:r>
            <a:r>
              <a:rPr lang="en-US" sz="2000" b="1" dirty="0">
                <a:solidFill>
                  <a:srgbClr val="000000"/>
                </a:solidFill>
              </a:rPr>
              <a:t>of Agricultural Support along the Production </a:t>
            </a:r>
            <a:r>
              <a:rPr lang="en-US" sz="2000" b="1" dirty="0" smtClean="0">
                <a:solidFill>
                  <a:srgbClr val="000000"/>
                </a:solidFill>
              </a:rPr>
              <a:t>Chain</a:t>
            </a: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0000"/>
                </a:solidFill>
              </a:rPr>
              <a:t>Implementation of Agriculture Subsidies</a:t>
            </a:r>
            <a:endParaRPr lang="en-US" sz="2000" b="1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0000"/>
                </a:solidFill>
              </a:rPr>
              <a:t>Impact of Agriculture Subsidies: Micro Evidence from Sample Survey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8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Introduction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2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" y="1768257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400" b="1" dirty="0" smtClean="0"/>
              <a:t>Senegal’s Food Insecurity led to an unprecedented food crisis in 2007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b="1" dirty="0" smtClean="0"/>
              <a:t>Government of Senegal (</a:t>
            </a:r>
            <a:r>
              <a:rPr lang="en-US" sz="1400" b="1" dirty="0" err="1" smtClean="0"/>
              <a:t>GoS</a:t>
            </a:r>
            <a:r>
              <a:rPr lang="en-US" sz="1400" b="1" dirty="0" smtClean="0"/>
              <a:t>) Response in 2008: </a:t>
            </a:r>
            <a:r>
              <a:rPr lang="en-US" sz="1400" b="1" dirty="0">
                <a:ea typeface="Calibri"/>
                <a:cs typeface="Times New Roman"/>
              </a:rPr>
              <a:t>GOANA or </a:t>
            </a:r>
            <a:r>
              <a:rPr lang="en-US" sz="1400" b="1" i="1" dirty="0">
                <a:ea typeface="Calibri"/>
                <a:cs typeface="Times New Roman"/>
              </a:rPr>
              <a:t>Grande Offensive </a:t>
            </a:r>
            <a:r>
              <a:rPr lang="en-US" sz="1400" b="1" i="1" dirty="0" err="1">
                <a:ea typeface="Calibri"/>
                <a:cs typeface="Times New Roman"/>
              </a:rPr>
              <a:t>Agricole</a:t>
            </a:r>
            <a:r>
              <a:rPr lang="en-US" sz="1400" b="1" i="1" dirty="0">
                <a:ea typeface="Calibri"/>
                <a:cs typeface="Times New Roman"/>
              </a:rPr>
              <a:t> pour la </a:t>
            </a:r>
            <a:r>
              <a:rPr lang="en-US" sz="1400" b="1" i="1" dirty="0" err="1">
                <a:ea typeface="Calibri"/>
                <a:cs typeface="Times New Roman"/>
              </a:rPr>
              <a:t>Nourriture</a:t>
            </a:r>
            <a:r>
              <a:rPr lang="en-US" sz="1400" b="1" i="1" dirty="0">
                <a:ea typeface="Calibri"/>
                <a:cs typeface="Times New Roman"/>
              </a:rPr>
              <a:t> et </a:t>
            </a:r>
            <a:r>
              <a:rPr lang="en-US" sz="1400" b="1" i="1" dirty="0" err="1">
                <a:ea typeface="Calibri"/>
                <a:cs typeface="Times New Roman"/>
              </a:rPr>
              <a:t>l’Abondance</a:t>
            </a:r>
            <a:r>
              <a:rPr lang="en-US" sz="1400" dirty="0">
                <a:ea typeface="Calibri"/>
                <a:cs typeface="Times New Roman"/>
              </a:rPr>
              <a:t> (Great Agricultural Offensive for Food and </a:t>
            </a:r>
            <a:r>
              <a:rPr lang="en-US" sz="1400" dirty="0" smtClean="0">
                <a:ea typeface="Calibri"/>
                <a:cs typeface="Times New Roman"/>
              </a:rPr>
              <a:t>Abundance) with </a:t>
            </a:r>
            <a:r>
              <a:rPr lang="en-US" sz="1400" dirty="0" smtClean="0"/>
              <a:t>an </a:t>
            </a:r>
            <a:r>
              <a:rPr lang="en-US" sz="1400" dirty="0"/>
              <a:t>estimated total cost of FCFA345 billion ($803.85 million)</a:t>
            </a:r>
            <a:endParaRPr lang="en-US" sz="1400" dirty="0" smtClean="0">
              <a:ea typeface="Calibri"/>
              <a:cs typeface="Times New Roman"/>
            </a:endParaRPr>
          </a:p>
          <a:p>
            <a:endParaRPr lang="en-US" sz="1400" b="1" dirty="0">
              <a:cs typeface="Times New Roman"/>
            </a:endParaRPr>
          </a:p>
          <a:p>
            <a:r>
              <a:rPr lang="en-US" sz="1400" b="1" dirty="0" smtClean="0">
                <a:cs typeface="Times New Roman"/>
              </a:rPr>
              <a:t>Aim of GOANA: </a:t>
            </a:r>
            <a:endParaRPr lang="en-US" sz="1400" b="1" dirty="0" smtClean="0"/>
          </a:p>
          <a:p>
            <a:r>
              <a:rPr lang="en-US" sz="1400" b="1" dirty="0"/>
              <a:t>T</a:t>
            </a:r>
            <a:r>
              <a:rPr lang="en-US" sz="1400" b="1" dirty="0" smtClean="0"/>
              <a:t>o </a:t>
            </a:r>
            <a:r>
              <a:rPr lang="en-US" sz="1400" b="1" dirty="0"/>
              <a:t>put Senegal on a pathway to attain food sufficiency by </a:t>
            </a:r>
            <a:r>
              <a:rPr lang="en-US" sz="1400" b="1" dirty="0" smtClean="0"/>
              <a:t>2015</a:t>
            </a:r>
          </a:p>
          <a:p>
            <a:r>
              <a:rPr lang="en-US" sz="1400" b="1" dirty="0" smtClean="0"/>
              <a:t>3 Broad Measures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1400" dirty="0" smtClean="0"/>
              <a:t>the </a:t>
            </a:r>
            <a:r>
              <a:rPr lang="en-US" sz="1400" dirty="0"/>
              <a:t>expansion of the cultivated areas with a particular focus on irrigated land, </a:t>
            </a:r>
            <a:endParaRPr lang="en-US" sz="14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1400" dirty="0" smtClean="0"/>
              <a:t>the </a:t>
            </a:r>
            <a:r>
              <a:rPr lang="en-US" sz="1400" dirty="0"/>
              <a:t>diversification of staples, namely corn, cassava, rice, and </a:t>
            </a:r>
            <a:endParaRPr lang="en-US" sz="14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1400" dirty="0" smtClean="0"/>
              <a:t>greater </a:t>
            </a:r>
            <a:r>
              <a:rPr lang="en-US" sz="1400" dirty="0"/>
              <a:t>access to agricultural inputs and equipment. 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3400" y="5244405"/>
            <a:ext cx="796417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CASE STUDY FOCUS: </a:t>
            </a:r>
            <a:r>
              <a:rPr lang="en-US" sz="1400" b="1" dirty="0" smtClean="0"/>
              <a:t>Access </a:t>
            </a:r>
            <a:r>
              <a:rPr lang="en-US" sz="1400" b="1" dirty="0"/>
              <a:t>to agricultural inputs and equipment</a:t>
            </a:r>
          </a:p>
          <a:p>
            <a:r>
              <a:rPr lang="en-US" sz="1400" b="1" dirty="0" smtClean="0"/>
              <a:t>	Specifically </a:t>
            </a:r>
            <a:r>
              <a:rPr lang="en-US" sz="1400" b="1" dirty="0"/>
              <a:t>3 questions:</a:t>
            </a:r>
          </a:p>
          <a:p>
            <a:pPr marL="1657350" lvl="3" indent="-285750">
              <a:buFont typeface="Wingdings" pitchFamily="2" charset="2"/>
              <a:buChar char="q"/>
            </a:pPr>
            <a:r>
              <a:rPr lang="en-US" sz="1400" b="1" dirty="0"/>
              <a:t>Are input subsidies fiscally sustainable as an instrument for food sufficiency? </a:t>
            </a:r>
          </a:p>
          <a:p>
            <a:pPr marL="1657350" lvl="3" indent="-285750">
              <a:buFont typeface="Wingdings" pitchFamily="2" charset="2"/>
              <a:buChar char="q"/>
            </a:pPr>
            <a:r>
              <a:rPr lang="en-US" sz="1400" b="1" dirty="0"/>
              <a:t>Is the subsidy </a:t>
            </a:r>
            <a:r>
              <a:rPr lang="en-US" sz="1400" b="1" dirty="0" smtClean="0"/>
              <a:t>program </a:t>
            </a:r>
            <a:r>
              <a:rPr lang="en-US" sz="1400" b="1" dirty="0"/>
              <a:t>well structured (design, targeting, risk </a:t>
            </a:r>
            <a:r>
              <a:rPr lang="en-US" sz="1400" b="1" dirty="0" err="1"/>
              <a:t>etc</a:t>
            </a:r>
            <a:r>
              <a:rPr lang="en-US" sz="1400" b="1" dirty="0"/>
              <a:t>)?</a:t>
            </a:r>
          </a:p>
          <a:p>
            <a:pPr marL="1657350" lvl="3" indent="-285750">
              <a:buFont typeface="Wingdings" pitchFamily="2" charset="2"/>
              <a:buChar char="q"/>
            </a:pPr>
            <a:r>
              <a:rPr lang="en-US" sz="1400" b="1" dirty="0"/>
              <a:t>Do the observed results/impact justify the cost (value for money)?</a:t>
            </a:r>
          </a:p>
        </p:txBody>
      </p:sp>
      <p:sp>
        <p:nvSpPr>
          <p:cNvPr id="7" name="Down Arrow 6"/>
          <p:cNvSpPr/>
          <p:nvPr/>
        </p:nvSpPr>
        <p:spPr>
          <a:xfrm>
            <a:off x="1905000" y="4191000"/>
            <a:ext cx="4572000" cy="978408"/>
          </a:xfrm>
          <a:prstGeom prst="downArrow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Overview of Senegal’s Agricultural Sector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2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6303" y="1912947"/>
            <a:ext cx="4445697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lvl="1" indent="-285750">
              <a:buFont typeface="Wingdings" pitchFamily="2" charset="2"/>
              <a:buChar char="q"/>
            </a:pPr>
            <a:r>
              <a:rPr lang="en-US" sz="1600" b="1" dirty="0" smtClean="0"/>
              <a:t>Plays a </a:t>
            </a:r>
            <a:r>
              <a:rPr lang="en-US" sz="1600" b="1" dirty="0"/>
              <a:t>Crucial Role in economic and social </a:t>
            </a:r>
            <a:r>
              <a:rPr lang="en-US" sz="1600" b="1" dirty="0" smtClean="0"/>
              <a:t>context</a:t>
            </a:r>
            <a:r>
              <a:rPr lang="en-US" sz="1600" dirty="0" smtClean="0"/>
              <a:t>; </a:t>
            </a:r>
            <a:r>
              <a:rPr lang="en-US" sz="1600" dirty="0"/>
              <a:t>Employs a large majority of the labor </a:t>
            </a:r>
            <a:r>
              <a:rPr lang="en-US" sz="1600" dirty="0" smtClean="0"/>
              <a:t>force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b="1" dirty="0" smtClean="0"/>
              <a:t>Dominated (95%) by subsistence farming</a:t>
            </a:r>
            <a:endParaRPr lang="en-US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US" sz="1600" b="1" dirty="0" smtClean="0"/>
              <a:t>Only 5% agribusiness </a:t>
            </a:r>
            <a:r>
              <a:rPr lang="en-US" sz="1600" dirty="0" smtClean="0"/>
              <a:t>(horticulture and arboriculture) and industrial agriculture (groundnut and cotton), for urban market Dakar and export markets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b="1" dirty="0" smtClean="0"/>
              <a:t>Heavily dependent on </a:t>
            </a:r>
            <a:r>
              <a:rPr lang="en-US" sz="1600" b="1" dirty="0" err="1" smtClean="0"/>
              <a:t>Sahelien</a:t>
            </a:r>
            <a:r>
              <a:rPr lang="en-US" sz="1600" b="1" dirty="0" smtClean="0"/>
              <a:t> region rain and climatic conditions </a:t>
            </a:r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29199" y="3886200"/>
            <a:ext cx="3962399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High Food Insecurity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smtClean="0"/>
              <a:t>Chronic deficits of the commodity trade balance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smtClean="0"/>
              <a:t>Heavily reliant on foreign supply thus vulnerable to external market shock, price hikes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smtClean="0"/>
              <a:t>Malnutrition affects 21% of total population (3 mill)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smtClean="0"/>
              <a:t>Absolute rise in the # of malnourished</a:t>
            </a:r>
            <a:endParaRPr lang="en-US" sz="1600" dirty="0"/>
          </a:p>
        </p:txBody>
      </p:sp>
      <p:sp>
        <p:nvSpPr>
          <p:cNvPr id="15" name="Curved Down Arrow 14"/>
          <p:cNvSpPr/>
          <p:nvPr/>
        </p:nvSpPr>
        <p:spPr>
          <a:xfrm>
            <a:off x="4876800" y="2593292"/>
            <a:ext cx="1600200" cy="1064308"/>
          </a:xfrm>
          <a:prstGeom prst="curvedDownArrow">
            <a:avLst>
              <a:gd name="adj1" fmla="val 25000"/>
              <a:gd name="adj2" fmla="val 84521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Profile of Senegal’s Agricultural Sector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2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39256020"/>
              </p:ext>
            </p:extLst>
          </p:nvPr>
        </p:nvGraphicFramePr>
        <p:xfrm>
          <a:off x="0" y="1876399"/>
          <a:ext cx="4680559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45486935"/>
              </p:ext>
            </p:extLst>
          </p:nvPr>
        </p:nvGraphicFramePr>
        <p:xfrm>
          <a:off x="3571379" y="3733800"/>
          <a:ext cx="5120640" cy="2412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12293" y="1876035"/>
            <a:ext cx="472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en-US" sz="1400" b="1" dirty="0">
                <a:solidFill>
                  <a:prstClr val="black"/>
                </a:solidFill>
              </a:rPr>
              <a:t>Main Agricultural Commodities: </a:t>
            </a:r>
            <a:r>
              <a:rPr lang="en-US" sz="1400" dirty="0">
                <a:solidFill>
                  <a:prstClr val="black"/>
                </a:solidFill>
              </a:rPr>
              <a:t>Groundnuts, rice and millet made up 40% total </a:t>
            </a:r>
            <a:r>
              <a:rPr lang="en-US" sz="1400" dirty="0" err="1">
                <a:solidFill>
                  <a:prstClr val="black"/>
                </a:solidFill>
              </a:rPr>
              <a:t>agri</a:t>
            </a:r>
            <a:r>
              <a:rPr lang="en-US" sz="1400" dirty="0">
                <a:solidFill>
                  <a:prstClr val="black"/>
                </a:solidFill>
              </a:rPr>
              <a:t> produce in 2011 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en-US" sz="1400" b="1" dirty="0">
                <a:solidFill>
                  <a:prstClr val="black"/>
                </a:solidFill>
              </a:rPr>
              <a:t>B</a:t>
            </a:r>
            <a:r>
              <a:rPr lang="en-US" sz="1400" b="1" dirty="0" smtClean="0">
                <a:solidFill>
                  <a:prstClr val="black"/>
                </a:solidFill>
              </a:rPr>
              <a:t>ut </a:t>
            </a:r>
            <a:r>
              <a:rPr lang="en-US" sz="1400" b="1" dirty="0">
                <a:solidFill>
                  <a:prstClr val="black"/>
                </a:solidFill>
              </a:rPr>
              <a:t>declining </a:t>
            </a:r>
            <a:r>
              <a:rPr lang="en-US" sz="1400" b="1" dirty="0" smtClean="0">
                <a:solidFill>
                  <a:prstClr val="black"/>
                </a:solidFill>
              </a:rPr>
              <a:t>production </a:t>
            </a:r>
            <a:r>
              <a:rPr lang="en-US" sz="1400" b="1" dirty="0">
                <a:solidFill>
                  <a:prstClr val="black"/>
                </a:solidFill>
              </a:rPr>
              <a:t>of cash crops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b="1" dirty="0" smtClean="0"/>
              <a:t>Agricultural Growth very volatile</a:t>
            </a:r>
            <a:r>
              <a:rPr lang="en-US" sz="1400" dirty="0" smtClean="0"/>
              <a:t>: Between 2001 and 2011 range -22% (2002) and 20.5% (2003)</a:t>
            </a:r>
            <a:r>
              <a:rPr lang="en-US" sz="1400" dirty="0"/>
              <a:t> </a:t>
            </a:r>
            <a:r>
              <a:rPr lang="en-US" sz="1400" dirty="0" smtClean="0"/>
              <a:t>2011 was the most recent contraction of agriculture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b="1" dirty="0" smtClean="0"/>
              <a:t>Low productivity</a:t>
            </a:r>
            <a:endParaRPr lang="en-US" sz="1400" b="1" dirty="0"/>
          </a:p>
          <a:p>
            <a:pPr marL="285750" indent="-285750">
              <a:buFont typeface="Wingdings" pitchFamily="2" charset="2"/>
              <a:buChar char="q"/>
            </a:pPr>
            <a:endParaRPr lang="en-US" sz="1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2400" y="4928434"/>
            <a:ext cx="33147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Economic growth fueled mostly by growth in the service sector </a:t>
            </a:r>
            <a:r>
              <a:rPr lang="en-US" sz="1400" dirty="0"/>
              <a:t>vs. mainly stagnant </a:t>
            </a:r>
            <a:r>
              <a:rPr lang="en-US" sz="1400" dirty="0" err="1"/>
              <a:t>agric</a:t>
            </a:r>
            <a:r>
              <a:rPr lang="en-US" sz="1400" dirty="0"/>
              <a:t> sector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6291421"/>
            <a:ext cx="2653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World Development Indicators (Online)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27696" y="4253839"/>
            <a:ext cx="1487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FAO Stat (online)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126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Government and Development Partner Spending on Agriculture have risen significantly 2002 - 2009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2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596248009"/>
              </p:ext>
            </p:extLst>
          </p:nvPr>
        </p:nvGraphicFramePr>
        <p:xfrm>
          <a:off x="152400" y="16986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00600" y="1905000"/>
            <a:ext cx="425854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err="1" smtClean="0"/>
              <a:t>GoS</a:t>
            </a:r>
            <a:r>
              <a:rPr lang="en-US" sz="1400" b="1" u="sng" dirty="0" smtClean="0"/>
              <a:t> Spending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b="1" dirty="0"/>
              <a:t>Spending has risen significantly 2002-09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/>
              <a:t>3 fold increase FCFA 55.1bn – </a:t>
            </a:r>
            <a:r>
              <a:rPr lang="en-US" sz="1400" dirty="0" smtClean="0"/>
              <a:t>170.2bn</a:t>
            </a:r>
          </a:p>
          <a:p>
            <a:pPr lvl="1"/>
            <a:endParaRPr lang="en-US" sz="1400" dirty="0"/>
          </a:p>
          <a:p>
            <a:pPr marL="285750" lvl="1" indent="-285750">
              <a:buFont typeface="Wingdings" pitchFamily="2" charset="2"/>
              <a:buChar char="§"/>
            </a:pPr>
            <a:r>
              <a:rPr lang="en-US" sz="1400" b="1" dirty="0" smtClean="0"/>
              <a:t>Structural shift towards more pro-cyclical capital spending since 2004</a:t>
            </a:r>
          </a:p>
          <a:p>
            <a:pPr marL="742950" lvl="2" indent="-285750">
              <a:buFont typeface="Wingdings" pitchFamily="2" charset="2"/>
              <a:buChar char="§"/>
            </a:pPr>
            <a:r>
              <a:rPr lang="en-US" sz="1400" dirty="0" smtClean="0"/>
              <a:t>During </a:t>
            </a:r>
            <a:r>
              <a:rPr lang="en-US" sz="1400" dirty="0"/>
              <a:t>budget crisis, capital spending decreased by 40% while non-</a:t>
            </a:r>
            <a:r>
              <a:rPr lang="en-US" sz="1400" dirty="0" err="1"/>
              <a:t>captial</a:t>
            </a:r>
            <a:r>
              <a:rPr lang="en-US" sz="1400" dirty="0"/>
              <a:t> spending continued to </a:t>
            </a:r>
            <a:r>
              <a:rPr lang="en-US" sz="1400" dirty="0" smtClean="0"/>
              <a:t>rise</a:t>
            </a:r>
            <a:endParaRPr lang="en-US" sz="1400" dirty="0"/>
          </a:p>
          <a:p>
            <a:pPr marL="457200" lvl="2"/>
            <a:r>
              <a:rPr lang="en-US" sz="1400" b="1" dirty="0" smtClean="0"/>
              <a:t>BUT</a:t>
            </a:r>
            <a:endParaRPr lang="en-US" sz="1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b="1" dirty="0" smtClean="0"/>
              <a:t>Spending falls short of Maputo Declaration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 err="1" smtClean="0"/>
              <a:t>GoS</a:t>
            </a:r>
            <a:r>
              <a:rPr lang="en-US" sz="1400" dirty="0" smtClean="0"/>
              <a:t> has only slightly crossed the threshold in two years (2007 and 2009)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 smtClean="0"/>
              <a:t>Between 2002 – 2009 – </a:t>
            </a:r>
            <a:r>
              <a:rPr lang="en-US" sz="1400" dirty="0" err="1" smtClean="0"/>
              <a:t>Avg</a:t>
            </a:r>
            <a:r>
              <a:rPr lang="en-US" sz="1400" dirty="0" smtClean="0"/>
              <a:t> share was lower than commitment 9.7% 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sz="1400" dirty="0" smtClean="0"/>
          </a:p>
          <a:p>
            <a:pPr lvl="1"/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59707" y="4787205"/>
            <a:ext cx="4564693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Development Partner Spending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b="1" dirty="0" smtClean="0"/>
              <a:t>Spending has risen significantly 2002 – 09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 smtClean="0"/>
              <a:t>74% increase FCFA 40.7bn – 70bn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dirty="0" smtClean="0"/>
              <a:t>41% of total </a:t>
            </a:r>
            <a:r>
              <a:rPr lang="en-US" sz="1400" dirty="0" err="1" smtClean="0"/>
              <a:t>agric</a:t>
            </a:r>
            <a:r>
              <a:rPr lang="en-US" sz="1400" dirty="0" smtClean="0"/>
              <a:t> spending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400" b="1" dirty="0" smtClean="0"/>
              <a:t>More reliable source even during the financial crises</a:t>
            </a:r>
            <a:r>
              <a:rPr lang="en-US" sz="1400" dirty="0" smtClean="0"/>
              <a:t>; only marginal effects, rising since 2005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707" y="4433592"/>
            <a:ext cx="25811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DAPS, Ministry of Agriculture, Senegal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1522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Instruments of Agricultural Support along the Production Chain (1)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3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414449"/>
              </p:ext>
            </p:extLst>
          </p:nvPr>
        </p:nvGraphicFramePr>
        <p:xfrm>
          <a:off x="304800" y="1961675"/>
          <a:ext cx="8534400" cy="465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Document" r:id="rId5" imgW="5866714" imgH="4659564" progId="Word.Document.12">
                  <p:embed/>
                </p:oleObj>
              </mc:Choice>
              <mc:Fallback>
                <p:oleObj name="Document" r:id="rId5" imgW="5866714" imgH="46595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1961675"/>
                        <a:ext cx="8534400" cy="4659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44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Instruments of Agricultural Support along the Production Chain (2)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3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724359"/>
              </p:ext>
            </p:extLst>
          </p:nvPr>
        </p:nvGraphicFramePr>
        <p:xfrm>
          <a:off x="138830" y="2159159"/>
          <a:ext cx="8839200" cy="456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Document" r:id="rId5" imgW="5866714" imgH="5174051" progId="Word.Document.12">
                  <p:embed/>
                </p:oleObj>
              </mc:Choice>
              <mc:Fallback>
                <p:oleObj name="Document" r:id="rId5" imgW="5866714" imgH="51740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8830" y="2159159"/>
                        <a:ext cx="8839200" cy="4564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26805"/>
              </p:ext>
            </p:extLst>
          </p:nvPr>
        </p:nvGraphicFramePr>
        <p:xfrm>
          <a:off x="152400" y="1676400"/>
          <a:ext cx="8825630" cy="420624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2667000"/>
                <a:gridCol w="2444543"/>
                <a:gridCol w="23424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Pre-Production Stage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Production Stage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Post Production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1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1A33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Instruments of Agricultural Support along the Production Chain (3)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6477000"/>
            <a:ext cx="510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AFRICAN CENTER FOR ECONOMIC TRANSFORMATION</a:t>
            </a:r>
          </a:p>
        </p:txBody>
      </p:sp>
      <p:pic>
        <p:nvPicPr>
          <p:cNvPr id="10" name="Picture 9" descr="ACET-GREY.eps"/>
          <p:cNvPicPr>
            <a:picLocks noChangeAspect="1"/>
          </p:cNvPicPr>
          <p:nvPr/>
        </p:nvPicPr>
        <p:blipFill>
          <a:blip r:embed="rId3"/>
          <a:srcRect r="52941"/>
          <a:stretch>
            <a:fillRect/>
          </a:stretch>
        </p:blipFill>
        <p:spPr>
          <a:xfrm>
            <a:off x="8155941" y="6324600"/>
            <a:ext cx="683259" cy="40324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542082"/>
              </p:ext>
            </p:extLst>
          </p:nvPr>
        </p:nvGraphicFramePr>
        <p:xfrm>
          <a:off x="152400" y="1676400"/>
          <a:ext cx="8825630" cy="420624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2667000"/>
                <a:gridCol w="2444543"/>
                <a:gridCol w="23424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Pre-Production Stage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Production Stage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Post Production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02885"/>
              </p:ext>
            </p:extLst>
          </p:nvPr>
        </p:nvGraphicFramePr>
        <p:xfrm>
          <a:off x="152400" y="2209800"/>
          <a:ext cx="882563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Document" r:id="rId5" imgW="5866714" imgH="3390641" progId="Word.Document.12">
                  <p:embed/>
                </p:oleObj>
              </mc:Choice>
              <mc:Fallback>
                <p:oleObj name="Document" r:id="rId5" imgW="5866714" imgH="33906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2209800"/>
                        <a:ext cx="882563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1600" y="5867400"/>
            <a:ext cx="6784341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BUT PROBLEM OF LEAKAGES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ACET_template.potx</Template>
  <TotalTime>9673</TotalTime>
  <Words>1140</Words>
  <Application>Microsoft Office PowerPoint</Application>
  <PresentationFormat>On-screen Show (4:3)</PresentationFormat>
  <Paragraphs>195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Myriad Pro</vt:lpstr>
      <vt:lpstr>Times New Roman</vt:lpstr>
      <vt:lpstr>Wingdings</vt:lpstr>
      <vt:lpstr>ACET_template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 juju</dc:creator>
  <cp:lastModifiedBy>Khanya Kheswa</cp:lastModifiedBy>
  <cp:revision>273</cp:revision>
  <dcterms:created xsi:type="dcterms:W3CDTF">2012-12-03T22:57:41Z</dcterms:created>
  <dcterms:modified xsi:type="dcterms:W3CDTF">2013-07-23T07:55:03Z</dcterms:modified>
</cp:coreProperties>
</file>