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371" r:id="rId2"/>
    <p:sldId id="381" r:id="rId3"/>
    <p:sldId id="382" r:id="rId4"/>
    <p:sldId id="383" r:id="rId5"/>
    <p:sldId id="384" r:id="rId6"/>
    <p:sldId id="386" r:id="rId7"/>
    <p:sldId id="387" r:id="rId8"/>
    <p:sldId id="389" r:id="rId9"/>
    <p:sldId id="388" r:id="rId10"/>
    <p:sldId id="341" r:id="rId11"/>
    <p:sldId id="342" r:id="rId12"/>
    <p:sldId id="390" r:id="rId13"/>
    <p:sldId id="343" r:id="rId14"/>
    <p:sldId id="391" r:id="rId15"/>
    <p:sldId id="345" r:id="rId16"/>
    <p:sldId id="358" r:id="rId17"/>
    <p:sldId id="346" r:id="rId18"/>
    <p:sldId id="347" r:id="rId19"/>
    <p:sldId id="348" r:id="rId20"/>
    <p:sldId id="349" r:id="rId21"/>
    <p:sldId id="352" r:id="rId22"/>
    <p:sldId id="353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YROKA Joanna" initials="SJ" lastIdx="1" clrIdx="0"/>
  <p:cmAuthor id="1" name="COUSINS Bronwyn" initials="CB" lastIdx="1" clrIdx="1">
    <p:extLst>
      <p:ext uri="{19B8F6BF-5375-455C-9EA6-DF929625EA0E}">
        <p15:presenceInfo xmlns:p15="http://schemas.microsoft.com/office/powerpoint/2012/main" userId="S-1-5-21-185866794-2674911608-285463921-106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5"/>
    <a:srgbClr val="42923A"/>
    <a:srgbClr val="7FBD38"/>
    <a:srgbClr val="89BD38"/>
    <a:srgbClr val="8CBD3A"/>
    <a:srgbClr val="EDEDED"/>
    <a:srgbClr val="BFBFBF"/>
    <a:srgbClr val="808080"/>
    <a:srgbClr val="80BD1E"/>
    <a:srgbClr val="329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3" autoAdjust="0"/>
    <p:restoredTop sz="93712" autoAdjust="0"/>
  </p:normalViewPr>
  <p:slideViewPr>
    <p:cSldViewPr>
      <p:cViewPr varScale="1">
        <p:scale>
          <a:sx n="70" d="100"/>
          <a:sy n="70" d="100"/>
        </p:scale>
        <p:origin x="105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2" d="100"/>
        <a:sy n="92" d="100"/>
      </p:scale>
      <p:origin x="0" y="-9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June</c:v>
                </c:pt>
                <c:pt idx="1">
                  <c:v>July</c:v>
                </c:pt>
                <c:pt idx="2">
                  <c:v>August </c:v>
                </c:pt>
                <c:pt idx="3">
                  <c:v>September</c:v>
                </c:pt>
              </c:strCache>
            </c:strRef>
          </c:cat>
          <c:val>
            <c:numRef>
              <c:f>Sheet1!$B$2:$E$2</c:f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Sheet1!$B$1:$E$1</c:f>
              <c:strCache>
                <c:ptCount val="4"/>
                <c:pt idx="0">
                  <c:v>June</c:v>
                </c:pt>
                <c:pt idx="1">
                  <c:v>July</c:v>
                </c:pt>
                <c:pt idx="2">
                  <c:v>August </c:v>
                </c:pt>
                <c:pt idx="3">
                  <c:v>September</c:v>
                </c:pt>
              </c:strCache>
            </c:strRef>
          </c:cat>
          <c:val>
            <c:numRef>
              <c:f>Sheet1!$B$3:$E$3</c:f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Estimated number of Ebola cases</c:v>
                </c:pt>
              </c:strCache>
            </c:strRef>
          </c:tx>
          <c:spPr>
            <a:solidFill>
              <a:srgbClr val="8CBD3A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4.3040226005243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2.582413560314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June</c:v>
                </c:pt>
                <c:pt idx="1">
                  <c:v>July</c:v>
                </c:pt>
                <c:pt idx="2">
                  <c:v>August </c:v>
                </c:pt>
                <c:pt idx="3">
                  <c:v>September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3983</c:v>
                </c:pt>
                <c:pt idx="1">
                  <c:v>9034</c:v>
                </c:pt>
                <c:pt idx="2">
                  <c:v>24529</c:v>
                </c:pt>
                <c:pt idx="3">
                  <c:v>68378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658272"/>
        <c:axId val="289254984"/>
      </c:barChart>
      <c:catAx>
        <c:axId val="210658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9254984"/>
        <c:crosses val="autoZero"/>
        <c:auto val="1"/>
        <c:lblAlgn val="ctr"/>
        <c:lblOffset val="100"/>
        <c:noMultiLvlLbl val="0"/>
      </c:catAx>
      <c:valAx>
        <c:axId val="289254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6582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Populations affected by drought in </a:t>
            </a:r>
            <a:r>
              <a:rPr lang="en-US" dirty="0" smtClean="0"/>
              <a:t>2014 in insured</a:t>
            </a:r>
            <a:r>
              <a:rPr lang="en-US" baseline="0" dirty="0" smtClean="0"/>
              <a:t> countries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33680470190435"/>
          <c:y val="0.17207272727272699"/>
          <c:w val="0.73012831689098601"/>
          <c:h val="0.508920994593980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Food insecure people targeted by country appeal</c:v>
                </c:pt>
              </c:strCache>
            </c:strRef>
          </c:tx>
          <c:spPr>
            <a:solidFill>
              <a:srgbClr val="42923A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Niger</c:v>
                </c:pt>
                <c:pt idx="1">
                  <c:v>Senegal</c:v>
                </c:pt>
                <c:pt idx="2">
                  <c:v>Mauritania</c:v>
                </c:pt>
              </c:strCache>
            </c:str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2500000</c:v>
                </c:pt>
                <c:pt idx="1">
                  <c:v>927416</c:v>
                </c:pt>
                <c:pt idx="2">
                  <c:v>397000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ARC model for population affected by drought</c:v>
                </c:pt>
              </c:strCache>
            </c:strRef>
          </c:tx>
          <c:spPr>
            <a:solidFill>
              <a:srgbClr val="55565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Niger</c:v>
                </c:pt>
                <c:pt idx="1">
                  <c:v>Senegal</c:v>
                </c:pt>
                <c:pt idx="2">
                  <c:v>Mauritania</c:v>
                </c:pt>
              </c:strCache>
            </c:strRef>
          </c:cat>
          <c:val>
            <c:numRef>
              <c:f>Sheet1!$C$2:$C$4</c:f>
              <c:numCache>
                <c:formatCode>_(* #,##0_);_(* \(#,##0\);_(* "-"??_);_(@_)</c:formatCode>
                <c:ptCount val="3"/>
                <c:pt idx="0">
                  <c:v>2900000</c:v>
                </c:pt>
                <c:pt idx="1">
                  <c:v>780000</c:v>
                </c:pt>
                <c:pt idx="2">
                  <c:v>560000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8868264"/>
        <c:axId val="288866304"/>
      </c:barChart>
      <c:catAx>
        <c:axId val="288868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66304"/>
        <c:crosses val="autoZero"/>
        <c:auto val="1"/>
        <c:lblAlgn val="ctr"/>
        <c:lblOffset val="100"/>
        <c:noMultiLvlLbl val="0"/>
      </c:catAx>
      <c:valAx>
        <c:axId val="28886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8868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5DEDA-9998-AD40-A478-97D608054C99}" type="datetimeFigureOut">
              <a:rPr lang="en-US" smtClean="0"/>
              <a:pPr/>
              <a:t>11/26/2015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98B8F-0D23-2147-9DB2-71D1F118A7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FB724FD-599D-0A4A-98FF-28DE3A7F7BA4}" type="slidenum">
              <a:rPr lang="en-US" sz="1200"/>
              <a:pPr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67166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98B8F-0D23-2147-9DB2-71D1F118A7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67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275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48880"/>
            <a:ext cx="8229600" cy="37772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480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012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6707088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/>
          <a:lstStyle/>
          <a:p>
            <a:pPr lvl="0"/>
            <a:endParaRPr lang="en-ZA" noProof="0" smtClean="0"/>
          </a:p>
        </p:txBody>
      </p:sp>
    </p:spTree>
    <p:extLst>
      <p:ext uri="{BB962C8B-B14F-4D97-AF65-F5344CB8AC3E}">
        <p14:creationId xmlns:p14="http://schemas.microsoft.com/office/powerpoint/2010/main" val="26267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7" y="980728"/>
            <a:ext cx="6768752" cy="6888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5356" y="1988840"/>
            <a:ext cx="8271775" cy="4137640"/>
          </a:xfrm>
          <a:prstGeom prst="rect">
            <a:avLst/>
          </a:prstGeom>
        </p:spPr>
        <p:txBody>
          <a:bodyPr/>
          <a:lstStyle>
            <a:lvl1pPr>
              <a:spcBef>
                <a:spcPts val="366"/>
              </a:spcBef>
              <a:defRPr/>
            </a:lvl1pPr>
            <a:lvl2pPr marL="435346" indent="-219387">
              <a:spcBef>
                <a:spcPts val="366"/>
              </a:spcBef>
              <a:defRPr/>
            </a:lvl2pPr>
            <a:lvl3pPr marL="870692" indent="-219387">
              <a:spcBef>
                <a:spcPts val="366"/>
              </a:spcBef>
              <a:defRPr/>
            </a:lvl3pPr>
            <a:lvl4pPr marL="1309465" indent="-222815">
              <a:spcBef>
                <a:spcPts val="366"/>
              </a:spcBef>
              <a:defRPr/>
            </a:lvl4pPr>
            <a:lvl5pPr marL="1960770" indent="-219387">
              <a:spcBef>
                <a:spcPts val="366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74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356" y="162000"/>
            <a:ext cx="8275203" cy="83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5356" y="1508760"/>
            <a:ext cx="8271775" cy="4617720"/>
          </a:xfrm>
          <a:prstGeom prst="rect">
            <a:avLst/>
          </a:prstGeom>
        </p:spPr>
        <p:txBody>
          <a:bodyPr lIns="0" tIns="0" rIns="0" bIns="0"/>
          <a:lstStyle>
            <a:lvl1pPr marL="163255" indent="-163255">
              <a:spcBef>
                <a:spcPts val="366"/>
              </a:spcBef>
              <a:buClr>
                <a:schemeClr val="tx2"/>
              </a:buClr>
              <a:buFont typeface="Arial" pitchFamily="34" charset="0"/>
              <a:buChar char="•"/>
              <a:defRPr b="0"/>
            </a:lvl1pPr>
            <a:lvl2pPr marL="593030" indent="-205675">
              <a:buFont typeface="Arial" pitchFamily="34" charset="0"/>
              <a:buChar char="–"/>
              <a:defRPr/>
            </a:lvl2pPr>
            <a:lvl3pPr marL="1028376" indent="-219387">
              <a:spcBef>
                <a:spcPts val="366"/>
              </a:spcBef>
              <a:defRPr/>
            </a:lvl3pPr>
            <a:lvl4pPr marL="1470578" indent="-219387">
              <a:spcBef>
                <a:spcPts val="366"/>
              </a:spcBef>
              <a:defRPr/>
            </a:lvl4pPr>
            <a:lvl5pPr marL="1960770" indent="-219387">
              <a:spcBef>
                <a:spcPts val="366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96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6635080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12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08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6707088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742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6635080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318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6635080" cy="1143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344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86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6707088" cy="1162050"/>
          </a:xfrm>
          <a:prstGeom prst="rect">
            <a:avLst/>
          </a:prstGeom>
        </p:spPr>
        <p:txBody>
          <a:bodyPr anchor="t"/>
          <a:lstStyle>
            <a:lvl1pPr algn="l"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56937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470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791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ARC Master backgrou#16B5FCF.jpg                                0160A6D9Macintosh HD                   7C26853B: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Bliss-Medium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Bliss-Medium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Bliss-Medium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Bliss-Medium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Bliss-Medium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Bliss-Medium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Bliss-Medium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Bliss-Medium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323232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323232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23232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23232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23232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323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323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323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323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1" descr="ARC background template.jpg                                    0160A6D9Macintosh HD                   7C26853B: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640" y="4038600"/>
            <a:ext cx="7703368" cy="263076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n-US" sz="2800" dirty="0" smtClean="0">
                <a:solidFill>
                  <a:schemeClr val="tx1"/>
                </a:solidFill>
                <a:latin typeface="Bliss-Medium" charset="0"/>
              </a:rPr>
              <a:t>ARC Outbreak &amp; Epidemic Risk Management</a:t>
            </a:r>
            <a:r>
              <a:rPr lang="en-US" sz="2800" smtClean="0">
                <a:solidFill>
                  <a:schemeClr val="tx1"/>
                </a:solidFill>
                <a:latin typeface="Bliss-Medium" charset="0"/>
              </a:rPr>
              <a:t/>
            </a:r>
            <a:br>
              <a:rPr lang="en-US" sz="2800" smtClean="0">
                <a:solidFill>
                  <a:schemeClr val="tx1"/>
                </a:solidFill>
                <a:latin typeface="Bliss-Medium" charset="0"/>
              </a:rPr>
            </a:br>
            <a:r>
              <a:rPr lang="en-US" sz="2800">
                <a:solidFill>
                  <a:schemeClr val="tx1"/>
                </a:solidFill>
                <a:latin typeface="Bliss-Medium" charset="0"/>
              </a:rPr>
              <a:t/>
            </a:r>
            <a:br>
              <a:rPr lang="en-US" sz="2800">
                <a:solidFill>
                  <a:schemeClr val="tx1"/>
                </a:solidFill>
                <a:latin typeface="Bliss-Medium" charset="0"/>
              </a:rPr>
            </a:br>
            <a:r>
              <a:rPr lang="en-US" sz="2400" smtClean="0">
                <a:solidFill>
                  <a:schemeClr val="tx1"/>
                </a:solidFill>
                <a:latin typeface="Bliss-Medium" charset="0"/>
              </a:rPr>
              <a:t>November </a:t>
            </a:r>
            <a:r>
              <a:rPr lang="en-US" sz="2400" dirty="0" smtClean="0">
                <a:solidFill>
                  <a:schemeClr val="tx1"/>
                </a:solidFill>
                <a:latin typeface="Bliss-Medium" charset="0"/>
              </a:rPr>
              <a:t>2015</a:t>
            </a:r>
            <a:endParaRPr lang="en-US" sz="2400" dirty="0">
              <a:solidFill>
                <a:schemeClr val="tx1"/>
              </a:solidFill>
              <a:latin typeface="Bliss-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025947"/>
            <a:ext cx="6768752" cy="831600"/>
          </a:xfrm>
        </p:spPr>
        <p:txBody>
          <a:bodyPr/>
          <a:lstStyle/>
          <a:p>
            <a:pPr algn="l"/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Increasing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T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hreat </a:t>
            </a:r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</a:rPr>
              <a:t>to 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Health 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&amp; </a:t>
            </a:r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</a:rPr>
              <a:t>D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evelopment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3615" y="3142877"/>
            <a:ext cx="4826945" cy="23977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883615" y="2329441"/>
            <a:ext cx="4826945" cy="484310"/>
          </a:xfrm>
          <a:prstGeom prst="rect">
            <a:avLst/>
          </a:prstGeom>
          <a:solidFill>
            <a:srgbClr val="8CBD3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52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…and relative risk of EID events highest in Africa and SE Asia</a:t>
            </a:r>
            <a:r>
              <a:rPr lang="en-US" sz="1524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8497" y="2329441"/>
            <a:ext cx="2576856" cy="484310"/>
          </a:xfrm>
          <a:prstGeom prst="rect">
            <a:avLst/>
          </a:prstGeom>
          <a:solidFill>
            <a:srgbClr val="8CBD3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524" b="1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Number of EID events increasing globally…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216011"/>
            <a:ext cx="8350139" cy="641989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762" dirty="0" smtClean="0">
                <a:latin typeface="Arial" pitchFamily="34" charset="0"/>
                <a:cs typeface="Arial" pitchFamily="34" charset="0"/>
              </a:rPr>
              <a:t>1. Map </a:t>
            </a:r>
            <a:r>
              <a:rPr lang="en-US" sz="762" dirty="0">
                <a:latin typeface="Arial" pitchFamily="34" charset="0"/>
                <a:cs typeface="Arial" pitchFamily="34" charset="0"/>
              </a:rPr>
              <a:t>shows relative risk (RR) of EID event from zoonotic pathogen from wildlife. RR of EID event from vector-borne diseases has similar global distribution. RR of EID event from zoonotic pathogen from non-wildlife and from drug-resistant pathogens is much lower in Africa.   </a:t>
            </a:r>
          </a:p>
          <a:p>
            <a:r>
              <a:rPr lang="en-US" sz="762" dirty="0">
                <a:latin typeface="Arial" pitchFamily="34" charset="0"/>
                <a:cs typeface="Arial" pitchFamily="34" charset="0"/>
              </a:rPr>
              <a:t>Note: Zoonotic pathogens refer to those transferred from animals or animal reservoirs. Ebola is considered a zoonotic pathogen with wildlife origins. </a:t>
            </a:r>
          </a:p>
          <a:p>
            <a:r>
              <a:rPr lang="en-US" sz="762" dirty="0">
                <a:latin typeface="Arial" pitchFamily="34" charset="0"/>
                <a:cs typeface="Arial" pitchFamily="34" charset="0"/>
              </a:rPr>
              <a:t>Source: Jones et al., “Global Trends in Emerging Infectious Diseases</a:t>
            </a:r>
            <a:r>
              <a:rPr lang="en-US" sz="762" dirty="0" smtClean="0">
                <a:latin typeface="Arial" pitchFamily="34" charset="0"/>
                <a:cs typeface="Arial" pitchFamily="34" charset="0"/>
              </a:rPr>
              <a:t>.” (2008)</a:t>
            </a:r>
            <a:endParaRPr lang="en-US" sz="762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8497" y="2950250"/>
            <a:ext cx="2576856" cy="278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58" y="1028841"/>
            <a:ext cx="7183136" cy="827763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Slow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</a:rPr>
              <a:t>U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npredictable </a:t>
            </a:r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</a:rPr>
              <a:t>F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unding </a:t>
            </a:r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</a:rPr>
              <a:t>A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mplifies </a:t>
            </a:r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</a:rPr>
              <a:t>I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mpact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99808"/>
            <a:ext cx="8994467" cy="524901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762" dirty="0">
                <a:latin typeface="Arial" pitchFamily="34" charset="0"/>
                <a:cs typeface="Arial" pitchFamily="34" charset="0"/>
              </a:rPr>
              <a:t>1. Total number of potential deaths by January 2015 for Liberia and Sierra Leone. Values listed are averages of low and high estimates. 2. Public Health Emergency of International Concern (PHEIC)</a:t>
            </a:r>
          </a:p>
          <a:p>
            <a:r>
              <a:rPr lang="en-US" sz="762" dirty="0">
                <a:latin typeface="Arial" pitchFamily="34" charset="0"/>
                <a:cs typeface="Arial" pitchFamily="34" charset="0"/>
              </a:rPr>
              <a:t>Source: </a:t>
            </a:r>
            <a:r>
              <a:rPr lang="en-US" sz="762" dirty="0" err="1">
                <a:latin typeface="Arial" pitchFamily="34" charset="0"/>
                <a:cs typeface="Arial" pitchFamily="34" charset="0"/>
              </a:rPr>
              <a:t>NYTimes</a:t>
            </a:r>
            <a:r>
              <a:rPr lang="en-US" sz="762" dirty="0">
                <a:latin typeface="Arial" pitchFamily="34" charset="0"/>
                <a:cs typeface="Arial" pitchFamily="34" charset="0"/>
              </a:rPr>
              <a:t> “How the Speed of Response Defined the Ebola Crisis.”; CDC “Estimating the Future Number of Cases in the Ebola Epidemic — Liberia and Sierra Leone, 2014–2015”; UN</a:t>
            </a:r>
            <a:r>
              <a:rPr lang="en-US" sz="762">
                <a:latin typeface="Arial" pitchFamily="34" charset="0"/>
                <a:cs typeface="Arial" pitchFamily="34" charset="0"/>
              </a:rPr>
              <a:t>; </a:t>
            </a:r>
            <a:r>
              <a:rPr lang="en-US" sz="762" smtClean="0">
                <a:latin typeface="Arial" panose="020B0604020202020204" pitchFamily="34" charset="0"/>
                <a:cs typeface="Arial" panose="020B0604020202020204" pitchFamily="34" charset="0"/>
              </a:rPr>
              <a:t>WHO; </a:t>
            </a:r>
            <a:r>
              <a:rPr lang="en-US" sz="762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762" dirty="0" smtClean="0">
                <a:latin typeface="Arial" panose="020B0604020202020204" pitchFamily="34" charset="0"/>
                <a:cs typeface="Arial" panose="020B0604020202020204" pitchFamily="34" charset="0"/>
              </a:rPr>
              <a:t>Guardian; BCG research &amp; analysis</a:t>
            </a:r>
            <a:endParaRPr lang="en-US" sz="762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514187"/>
              </p:ext>
            </p:extLst>
          </p:nvPr>
        </p:nvGraphicFramePr>
        <p:xfrm>
          <a:off x="2757148" y="2132856"/>
          <a:ext cx="3863000" cy="147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5" name="takeaway_box"/>
          <p:cNvSpPr>
            <a:spLocks noChangeArrowheads="1"/>
          </p:cNvSpPr>
          <p:nvPr/>
        </p:nvSpPr>
        <p:spPr bwMode="gray">
          <a:xfrm>
            <a:off x="1742471" y="5805264"/>
            <a:ext cx="5659060" cy="504893"/>
          </a:xfrm>
          <a:prstGeom prst="rect">
            <a:avLst/>
          </a:prstGeom>
          <a:solidFill>
            <a:srgbClr val="8CBD3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24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Beginning Ebola response two months earlier could have reduced total number of deaths by 80%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34287" y="3476162"/>
            <a:ext cx="8473108" cy="818470"/>
          </a:xfrm>
          <a:prstGeom prst="rightArrow">
            <a:avLst/>
          </a:prstGeom>
          <a:solidFill>
            <a:srgbClr val="8CBD3A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endParaRPr lang="en-US" sz="1333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24-Point Star 13"/>
          <p:cNvSpPr/>
          <p:nvPr/>
        </p:nvSpPr>
        <p:spPr>
          <a:xfrm>
            <a:off x="434287" y="3580647"/>
            <a:ext cx="779132" cy="587731"/>
          </a:xfrm>
          <a:prstGeom prst="star24">
            <a:avLst/>
          </a:prstGeom>
          <a:solidFill>
            <a:srgbClr val="555655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5700" rIns="0" bIns="85700" rtlCol="0" anchor="ctr" anchorCtr="0"/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Dec. 2013</a:t>
            </a:r>
          </a:p>
        </p:txBody>
      </p:sp>
      <p:sp>
        <p:nvSpPr>
          <p:cNvPr id="15" name="24-Point Star 14"/>
          <p:cNvSpPr/>
          <p:nvPr/>
        </p:nvSpPr>
        <p:spPr>
          <a:xfrm>
            <a:off x="1400935" y="3591531"/>
            <a:ext cx="779132" cy="587731"/>
          </a:xfrm>
          <a:prstGeom prst="star24">
            <a:avLst/>
          </a:prstGeom>
          <a:solidFill>
            <a:srgbClr val="555655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5700" rIns="0" bIns="85700" rtlCol="0" anchor="ctr" anchorCtr="0"/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Mar. 2014</a:t>
            </a:r>
          </a:p>
        </p:txBody>
      </p:sp>
      <p:sp>
        <p:nvSpPr>
          <p:cNvPr id="16" name="24-Point Star 15"/>
          <p:cNvSpPr/>
          <p:nvPr/>
        </p:nvSpPr>
        <p:spPr>
          <a:xfrm>
            <a:off x="2367583" y="3591531"/>
            <a:ext cx="779132" cy="587731"/>
          </a:xfrm>
          <a:prstGeom prst="star24">
            <a:avLst/>
          </a:prstGeom>
          <a:solidFill>
            <a:srgbClr val="555655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5700" rIns="0" bIns="85700" rtlCol="0" anchor="ctr" anchorCtr="0"/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May 2014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4143" y="4329461"/>
            <a:ext cx="802047" cy="788526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b="1" dirty="0">
                <a:latin typeface="Arial" pitchFamily="34" charset="0"/>
                <a:cs typeface="Arial" pitchFamily="34" charset="0"/>
              </a:rPr>
              <a:t>Likely first case</a:t>
            </a:r>
          </a:p>
        </p:txBody>
      </p:sp>
      <p:cxnSp>
        <p:nvCxnSpPr>
          <p:cNvPr id="19" name="Elbow Connector 18"/>
          <p:cNvCxnSpPr>
            <a:stCxn id="14" idx="2"/>
            <a:endCxn id="17" idx="0"/>
          </p:cNvCxnSpPr>
          <p:nvPr/>
        </p:nvCxnSpPr>
        <p:spPr>
          <a:xfrm rot="5400000">
            <a:off x="618969" y="4124576"/>
            <a:ext cx="161082" cy="248687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98829" y="4329461"/>
            <a:ext cx="958571" cy="1403795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b="1" dirty="0">
                <a:latin typeface="Arial" pitchFamily="34" charset="0"/>
                <a:cs typeface="Arial" pitchFamily="34" charset="0"/>
              </a:rPr>
              <a:t>37 potential cases reported in Guinea &amp; Liberia</a:t>
            </a:r>
          </a:p>
        </p:txBody>
      </p:sp>
      <p:cxnSp>
        <p:nvCxnSpPr>
          <p:cNvPr id="22" name="Elbow Connector 21"/>
          <p:cNvCxnSpPr>
            <a:stCxn id="21" idx="0"/>
            <a:endCxn id="15" idx="2"/>
          </p:cNvCxnSpPr>
          <p:nvPr/>
        </p:nvCxnSpPr>
        <p:spPr>
          <a:xfrm rot="5400000" flipH="1" flipV="1">
            <a:off x="1609209" y="4148169"/>
            <a:ext cx="150199" cy="21238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132108" y="4329461"/>
            <a:ext cx="915892" cy="993555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b="1" dirty="0">
                <a:latin typeface="Arial" pitchFamily="34" charset="0"/>
                <a:cs typeface="Arial" pitchFamily="34" charset="0"/>
              </a:rPr>
              <a:t>Cases reported in Sierra Leone </a:t>
            </a:r>
          </a:p>
        </p:txBody>
      </p:sp>
      <p:cxnSp>
        <p:nvCxnSpPr>
          <p:cNvPr id="29" name="Elbow Connector 28"/>
          <p:cNvCxnSpPr>
            <a:stCxn id="25" idx="0"/>
            <a:endCxn id="16" idx="2"/>
          </p:cNvCxnSpPr>
          <p:nvPr/>
        </p:nvCxnSpPr>
        <p:spPr>
          <a:xfrm rot="5400000" flipH="1" flipV="1">
            <a:off x="2598502" y="4170815"/>
            <a:ext cx="150199" cy="16709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334230" y="3602637"/>
            <a:ext cx="559925" cy="583375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June 2014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81670" y="3602637"/>
            <a:ext cx="559925" cy="583375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July</a:t>
            </a:r>
          </a:p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</a:p>
        </p:txBody>
      </p:sp>
      <p:sp>
        <p:nvSpPr>
          <p:cNvPr id="36" name="24-Point Star 35"/>
          <p:cNvSpPr/>
          <p:nvPr/>
        </p:nvSpPr>
        <p:spPr>
          <a:xfrm>
            <a:off x="4829111" y="3591531"/>
            <a:ext cx="779132" cy="587731"/>
          </a:xfrm>
          <a:prstGeom prst="star24">
            <a:avLst/>
          </a:prstGeom>
          <a:solidFill>
            <a:srgbClr val="555655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85700" rIns="0" bIns="85700" rtlCol="0" anchor="ctr" anchorCtr="0"/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Aug. 2014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124200" y="4329461"/>
            <a:ext cx="2734199" cy="1403795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tIns="85700" bIns="85700" rtlCol="0">
            <a:spAutoFit/>
          </a:bodyPr>
          <a:lstStyle/>
          <a:p>
            <a:r>
              <a:rPr lang="en-US" sz="1333" b="1" dirty="0">
                <a:latin typeface="Arial" pitchFamily="34" charset="0"/>
                <a:cs typeface="Arial" pitchFamily="34" charset="0"/>
              </a:rPr>
              <a:t>Major international response commences</a:t>
            </a:r>
          </a:p>
          <a:p>
            <a:pPr marL="272091" indent="-272091">
              <a:buFont typeface="Arial" panose="020B0604020202020204" pitchFamily="34" charset="0"/>
              <a:buChar char="•"/>
            </a:pPr>
            <a:r>
              <a:rPr lang="en-US" sz="1333" dirty="0">
                <a:latin typeface="Arial" pitchFamily="34" charset="0"/>
                <a:cs typeface="Arial" pitchFamily="34" charset="0"/>
              </a:rPr>
              <a:t>WHO declares the epidemic a Public Health Emergency</a:t>
            </a:r>
            <a:r>
              <a:rPr lang="en-US" sz="1333" baseline="30000" dirty="0">
                <a:latin typeface="Arial" pitchFamily="34" charset="0"/>
                <a:cs typeface="Arial" pitchFamily="34" charset="0"/>
              </a:rPr>
              <a:t>2</a:t>
            </a:r>
            <a:endParaRPr lang="en-US" sz="1333" dirty="0">
              <a:latin typeface="Arial" pitchFamily="34" charset="0"/>
              <a:cs typeface="Arial" pitchFamily="34" charset="0"/>
            </a:endParaRPr>
          </a:p>
          <a:p>
            <a:pPr marL="272091" indent="-272091">
              <a:buFont typeface="Arial" panose="020B0604020202020204" pitchFamily="34" charset="0"/>
              <a:buChar char="•"/>
            </a:pPr>
            <a:r>
              <a:rPr lang="en-US" sz="1333" dirty="0">
                <a:latin typeface="Arial" pitchFamily="34" charset="0"/>
                <a:cs typeface="Arial" pitchFamily="34" charset="0"/>
              </a:rPr>
              <a:t>World Bank makes first major assistance pledge of $200M</a:t>
            </a:r>
            <a:endParaRPr lang="en-US" sz="1333" baseline="30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Elbow Connector 37"/>
          <p:cNvCxnSpPr>
            <a:stCxn id="37" idx="0"/>
            <a:endCxn id="36" idx="2"/>
          </p:cNvCxnSpPr>
          <p:nvPr/>
        </p:nvCxnSpPr>
        <p:spPr>
          <a:xfrm rot="5400000" flipH="1" flipV="1">
            <a:off x="4779889" y="3890674"/>
            <a:ext cx="150199" cy="72737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95758" y="3694281"/>
            <a:ext cx="559925" cy="382674"/>
          </a:xfrm>
          <a:prstGeom prst="rect">
            <a:avLst/>
          </a:prstGeom>
          <a:noFill/>
        </p:spPr>
        <p:txBody>
          <a:bodyPr wrap="square" tIns="85700" bIns="85700" rtlCol="0" anchor="ctr" anchorCtr="0">
            <a:noAutofit/>
          </a:bodyPr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Sep. 2014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43199" y="3602637"/>
            <a:ext cx="559925" cy="583375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Oct. 2014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90639" y="3693841"/>
            <a:ext cx="559925" cy="383554"/>
          </a:xfrm>
          <a:prstGeom prst="rect">
            <a:avLst/>
          </a:prstGeom>
          <a:noFill/>
        </p:spPr>
        <p:txBody>
          <a:bodyPr wrap="square" tIns="85700" bIns="85700" rtlCol="0" anchor="ctr" anchorCtr="0">
            <a:noAutofit/>
          </a:bodyPr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Nov. 2014</a:t>
            </a:r>
          </a:p>
        </p:txBody>
      </p:sp>
      <p:sp>
        <p:nvSpPr>
          <p:cNvPr id="62" name="Rounded Rectangular Callout 61"/>
          <p:cNvSpPr/>
          <p:nvPr/>
        </p:nvSpPr>
        <p:spPr>
          <a:xfrm>
            <a:off x="3276600" y="2306489"/>
            <a:ext cx="1668262" cy="664253"/>
          </a:xfrm>
          <a:prstGeom prst="wedgeRoundRectCallout">
            <a:avLst>
              <a:gd name="adj1" fmla="val 58659"/>
              <a:gd name="adj2" fmla="val 84511"/>
              <a:gd name="adj3" fmla="val 16667"/>
            </a:avLst>
          </a:prstGeom>
          <a:solidFill>
            <a:srgbClr val="555655"/>
          </a:solidFill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047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Actual number of </a:t>
            </a:r>
            <a:r>
              <a:rPr lang="en-US" sz="1047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cases in Liberia and Sierra Leone is 20,766 as of March 4th</a:t>
            </a:r>
            <a:endParaRPr lang="en-US" sz="1047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Pentagon 63"/>
          <p:cNvSpPr/>
          <p:nvPr/>
        </p:nvSpPr>
        <p:spPr>
          <a:xfrm>
            <a:off x="1101228" y="2071365"/>
            <a:ext cx="1541162" cy="1289427"/>
          </a:xfrm>
          <a:prstGeom prst="homePlate">
            <a:avLst>
              <a:gd name="adj" fmla="val 28322"/>
            </a:avLst>
          </a:prstGeom>
          <a:solidFill>
            <a:srgbClr val="8CBD3A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Hypothetical scenarios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772400" y="4329461"/>
            <a:ext cx="1065338" cy="993555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b="1" dirty="0">
                <a:latin typeface="Arial" pitchFamily="34" charset="0"/>
                <a:cs typeface="Arial" pitchFamily="34" charset="0"/>
              </a:rPr>
              <a:t>$5.4B from US Congress approved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961088" y="3702548"/>
            <a:ext cx="559925" cy="383554"/>
          </a:xfrm>
          <a:prstGeom prst="rect">
            <a:avLst/>
          </a:prstGeom>
          <a:noFill/>
        </p:spPr>
        <p:txBody>
          <a:bodyPr wrap="square" tIns="85700" bIns="85700" rtlCol="0" anchor="ctr" anchorCtr="0">
            <a:noAutofit/>
          </a:bodyPr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Dec. 2014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38553" y="4329460"/>
            <a:ext cx="1723722" cy="1198676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b="1" dirty="0">
                <a:latin typeface="Arial" pitchFamily="34" charset="0"/>
                <a:cs typeface="Arial" pitchFamily="34" charset="0"/>
              </a:rPr>
              <a:t>UK disburses £117M to Sierra Leone (only 50% of total planned contribution)</a:t>
            </a:r>
          </a:p>
        </p:txBody>
      </p:sp>
      <p:cxnSp>
        <p:nvCxnSpPr>
          <p:cNvPr id="60" name="Elbow Connector 59"/>
          <p:cNvCxnSpPr>
            <a:stCxn id="55" idx="0"/>
            <a:endCxn id="39" idx="2"/>
          </p:cNvCxnSpPr>
          <p:nvPr/>
        </p:nvCxnSpPr>
        <p:spPr>
          <a:xfrm rot="5400000" flipH="1" flipV="1">
            <a:off x="7059476" y="3818334"/>
            <a:ext cx="252065" cy="77018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46" idx="0"/>
            <a:endCxn id="48" idx="2"/>
          </p:cNvCxnSpPr>
          <p:nvPr/>
        </p:nvCxnSpPr>
        <p:spPr>
          <a:xfrm rot="16200000" flipV="1">
            <a:off x="8151381" y="4175773"/>
            <a:ext cx="243359" cy="6401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339752" y="1772816"/>
            <a:ext cx="4812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Projected Ebola </a:t>
            </a:r>
            <a:r>
              <a:rPr lang="en-US" sz="1200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cases (Liberia </a:t>
            </a:r>
            <a:r>
              <a:rPr lang="en-US" sz="1200" b="1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&amp; Sierra </a:t>
            </a:r>
            <a:r>
              <a:rPr lang="en-US" sz="1200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Leone), based on hypothetical start date of intervention</a:t>
            </a:r>
            <a:r>
              <a:rPr lang="en-US" sz="1200" b="1" baseline="300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9931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497263" y="264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468313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b="1" smtClean="0">
                <a:solidFill>
                  <a:schemeClr val="bg1"/>
                </a:solidFill>
                <a:latin typeface="Calibri" panose="020F0502020204030204" pitchFamily="34" charset="0"/>
              </a:rPr>
              <a:t>O&amp;E Workstreams of ARC</a:t>
            </a:r>
            <a:endParaRPr lang="en-US" altLang="en-US" sz="2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Content Placeholder 1"/>
          <p:cNvSpPr txBox="1">
            <a:spLocks/>
          </p:cNvSpPr>
          <p:nvPr/>
        </p:nvSpPr>
        <p:spPr bwMode="auto">
          <a:xfrm>
            <a:off x="250032" y="2132856"/>
            <a:ext cx="820896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smtClean="0">
                <a:latin typeface="Calibri" panose="020F0502020204030204" pitchFamily="34" charset="0"/>
                <a:cs typeface="Arial" panose="020B0604020202020204" pitchFamily="34" charset="0"/>
              </a:rPr>
              <a:t>Continental O&amp;E Contingency Planning Standards &amp; Guidelines to be adopted by ARC Treaty Signatories </a:t>
            </a:r>
          </a:p>
          <a:p>
            <a:pPr marL="457200" indent="-457200"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US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smtClean="0">
                <a:latin typeface="Calibri" panose="020F0502020204030204" pitchFamily="34" charset="0"/>
                <a:cs typeface="Arial" panose="020B0604020202020204" pitchFamily="34" charset="0"/>
              </a:rPr>
              <a:t>Development </a:t>
            </a:r>
            <a:r>
              <a:rPr lang="en-US" sz="2000">
                <a:latin typeface="Calibri" panose="020F0502020204030204" pitchFamily="34" charset="0"/>
                <a:cs typeface="Arial" panose="020B0604020202020204" pitchFamily="34" charset="0"/>
              </a:rPr>
              <a:t>of a parametric insurance product for outbreaks </a:t>
            </a:r>
            <a:r>
              <a:rPr lang="en-US" sz="2000">
                <a:latin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000" smtClean="0">
                <a:latin typeface="Calibri" panose="020F0502020204030204" pitchFamily="34" charset="0"/>
                <a:cs typeface="Arial" panose="020B0604020202020204" pitchFamily="34" charset="0"/>
              </a:rPr>
              <a:t>epidemics</a:t>
            </a:r>
          </a:p>
          <a:p>
            <a:pPr marL="457200" indent="-457200">
              <a:buClr>
                <a:srgbClr val="000000"/>
              </a:buClr>
              <a:buSzPct val="100000"/>
              <a:buFont typeface="+mj-lt"/>
              <a:buAutoNum type="arabicPeriod"/>
            </a:pPr>
            <a:endParaRPr lang="en-US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>
                <a:latin typeface="Calibri" panose="020F0502020204030204" pitchFamily="34" charset="0"/>
                <a:cs typeface="Arial" panose="020B0604020202020204" pitchFamily="34" charset="0"/>
              </a:rPr>
              <a:t>Incorporation into </a:t>
            </a:r>
            <a:r>
              <a:rPr lang="en-US" sz="2000" i="1">
                <a:latin typeface="Calibri" panose="020F0502020204030204" pitchFamily="34" charset="0"/>
                <a:cs typeface="Arial" panose="020B0604020202020204" pitchFamily="34" charset="0"/>
              </a:rPr>
              <a:t>Africa</a:t>
            </a:r>
            <a:r>
              <a:rPr lang="en-US" sz="200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>
                <a:latin typeface="Calibri" panose="020F0502020204030204" pitchFamily="34" charset="0"/>
                <a:cs typeface="Arial" panose="020B0604020202020204" pitchFamily="34" charset="0"/>
              </a:rPr>
              <a:t>RiskView </a:t>
            </a:r>
            <a:r>
              <a:rPr lang="en-US" sz="2000">
                <a:latin typeface="Calibri" panose="020F0502020204030204" pitchFamily="34" charset="0"/>
                <a:cs typeface="Arial" panose="020B0604020202020204" pitchFamily="34" charset="0"/>
              </a:rPr>
              <a:t>software of useful outputs from the epidemic modelling methodology that can be used for decision-making and understanding of the potential progression of </a:t>
            </a:r>
            <a:r>
              <a:rPr lang="en-US" sz="2000">
                <a:latin typeface="Calibri" panose="020F0502020204030204" pitchFamily="34" charset="0"/>
                <a:cs typeface="Arial" panose="020B0604020202020204" pitchFamily="34" charset="0"/>
              </a:rPr>
              <a:t>an </a:t>
            </a:r>
            <a:r>
              <a:rPr lang="en-US" sz="2000" smtClean="0">
                <a:latin typeface="Calibri" panose="020F0502020204030204" pitchFamily="34" charset="0"/>
                <a:cs typeface="Arial" panose="020B0604020202020204" pitchFamily="34" charset="0"/>
              </a:rPr>
              <a:t>outbreak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Clr>
                <a:srgbClr val="000000"/>
              </a:buClr>
              <a:buSzPct val="100000"/>
            </a:pPr>
            <a:r>
              <a:rPr lang="en-US" sz="2000" b="1" smtClean="0">
                <a:latin typeface="Calibri" panose="020F0502020204030204" pitchFamily="34" charset="0"/>
                <a:cs typeface="Arial" panose="020B0604020202020204" pitchFamily="34" charset="0"/>
              </a:rPr>
              <a:t>Insurance </a:t>
            </a:r>
            <a:r>
              <a:rPr lang="en-US" sz="2000" b="1">
                <a:latin typeface="Calibri" panose="020F0502020204030204" pitchFamily="34" charset="0"/>
                <a:cs typeface="Arial" panose="020B0604020202020204" pitchFamily="34" charset="0"/>
              </a:rPr>
              <a:t>incentivizes contingency planning and accurate reporting</a:t>
            </a:r>
          </a:p>
          <a:p>
            <a:pPr marL="0" indent="0">
              <a:buClr>
                <a:srgbClr val="000000"/>
              </a:buClr>
              <a:buSzPct val="100000"/>
              <a:buNone/>
            </a:pPr>
            <a:endParaRPr lang="en-US" sz="200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0000"/>
              </a:buClr>
              <a:buSzPct val="100000"/>
              <a:buNone/>
            </a:pPr>
            <a:endParaRPr lang="en-US" sz="11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6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0239" y="801191"/>
            <a:ext cx="7420937" cy="792088"/>
          </a:xfrm>
          <a:prstGeom prst="rect">
            <a:avLst/>
          </a:prstGeom>
        </p:spPr>
        <p:txBody>
          <a:bodyPr vert="horz" lIns="0" tIns="43536" rIns="0" bIns="43536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Global </a:t>
            </a: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</a:rPr>
              <a:t>O&amp;E </a:t>
            </a:r>
            <a:r>
              <a:rPr lang="en-US" sz="2800">
                <a:solidFill>
                  <a:schemeClr val="bg1"/>
                </a:solidFill>
                <a:latin typeface="Calibri" panose="020F0502020204030204" pitchFamily="34" charset="0"/>
              </a:rPr>
              <a:t>E</a:t>
            </a:r>
            <a:r>
              <a:rPr lang="en-US" sz="2800" smtClean="0">
                <a:solidFill>
                  <a:schemeClr val="bg1"/>
                </a:solidFill>
                <a:latin typeface="Calibri" panose="020F0502020204030204" pitchFamily="34" charset="0"/>
              </a:rPr>
              <a:t>nvironment post- Ebola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3127" y="1833895"/>
            <a:ext cx="3482853" cy="785044"/>
          </a:xfrm>
          <a:prstGeom prst="rect">
            <a:avLst/>
          </a:prstGeom>
          <a:solidFill>
            <a:srgbClr val="8CBD3A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Mechanisms for faster or more predictable response to epidemic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20840" y="1868042"/>
            <a:ext cx="3482853" cy="785044"/>
          </a:xfrm>
          <a:prstGeom prst="rect">
            <a:avLst/>
          </a:prstGeom>
          <a:solidFill>
            <a:srgbClr val="8CBD3A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Mechanisms to promote African ownership by regions and countries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892695" y="2704306"/>
            <a:ext cx="3482853" cy="43971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50" indent="-17145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2800" indent="-216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World Bank Group President called for New Global Pandemic Emergency Facility, which would rapidly deploy aid to countries affected by O&amp;E</a:t>
            </a:r>
          </a:p>
          <a:p>
            <a:endParaRPr lang="en-US" sz="1400" dirty="0"/>
          </a:p>
          <a:p>
            <a:r>
              <a:rPr lang="en-US" sz="1400" dirty="0"/>
              <a:t>USAID launched “Grand Challenge for Development” to fight Ebola, which is funding three high-potential projects</a:t>
            </a:r>
          </a:p>
          <a:p>
            <a:endParaRPr lang="en-US" sz="1400" dirty="0"/>
          </a:p>
          <a:p>
            <a:r>
              <a:rPr lang="en-US" sz="1400" dirty="0"/>
              <a:t>UN set precedent by creating UN Mission for Ebola Emergency </a:t>
            </a:r>
            <a:r>
              <a:rPr lang="en-US" sz="1400" dirty="0" smtClean="0"/>
              <a:t>Response (UNMEER) </a:t>
            </a:r>
            <a:r>
              <a:rPr lang="en-US" sz="1400" dirty="0"/>
              <a:t>and making first-ever Security Council resolution related to public health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5232815" y="2704306"/>
            <a:ext cx="3482853" cy="43971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50" indent="-17145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2800" indent="-216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AU </a:t>
            </a:r>
            <a:r>
              <a:rPr lang="en-US" sz="1400" smtClean="0"/>
              <a:t>has established the African CDC, the Africa Against Ebola, and the Africa Health Standby Force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WHO planning to improve operational responsiveness to outbreaks at the regional and local levels</a:t>
            </a:r>
          </a:p>
          <a:p>
            <a:endParaRPr lang="en-US" sz="1400" dirty="0"/>
          </a:p>
          <a:p>
            <a:r>
              <a:rPr lang="en-US" sz="1400" dirty="0"/>
              <a:t>Ebola Private Sector </a:t>
            </a:r>
            <a:r>
              <a:rPr lang="en-US" sz="1400" dirty="0" smtClean="0"/>
              <a:t>Mobilization </a:t>
            </a:r>
            <a:r>
              <a:rPr lang="en-US" sz="1400" dirty="0"/>
              <a:t>Group (EPSMG), with representation from companies doing business in West Africa, forming in collaboration with UN Global Compact</a:t>
            </a:r>
          </a:p>
        </p:txBody>
      </p:sp>
      <p:sp>
        <p:nvSpPr>
          <p:cNvPr id="17" name="takeaway_box"/>
          <p:cNvSpPr>
            <a:spLocks noChangeArrowheads="1"/>
          </p:cNvSpPr>
          <p:nvPr/>
        </p:nvSpPr>
        <p:spPr bwMode="gray">
          <a:xfrm>
            <a:off x="1083078" y="5968398"/>
            <a:ext cx="6977846" cy="773624"/>
          </a:xfrm>
          <a:prstGeom prst="rect">
            <a:avLst/>
          </a:prstGeom>
          <a:solidFill>
            <a:srgbClr val="8CBD3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24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 sovereign risk pool to insure against outbreaks would complement these efforts – It would create an </a:t>
            </a:r>
            <a:r>
              <a:rPr lang="en-US" sz="1524" b="1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African-owned mechanism</a:t>
            </a:r>
            <a:r>
              <a:rPr lang="en-US" sz="1524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that provides </a:t>
            </a:r>
            <a:r>
              <a:rPr lang="en-US" sz="1524" b="1" u="sng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faster </a:t>
            </a:r>
            <a:r>
              <a:rPr lang="en-US" sz="1524" b="1" u="sng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/ more predictable funding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3563" y="4016095"/>
            <a:ext cx="766932" cy="320258"/>
          </a:xfrm>
          <a:prstGeom prst="rect">
            <a:avLst/>
          </a:prstGeom>
        </p:spPr>
      </p:pic>
      <p:pic>
        <p:nvPicPr>
          <p:cNvPr id="20" name="Picture 4" descr="http://inclusion-international.org/wp-content/uploads/2014/12/320_worldbank-logo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99" y="2977454"/>
            <a:ext cx="695096" cy="52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upload.wikimedia.org/wikipedia/commons/thumb/e/ee/UN_emblem_blue.svg/600px-UN_emblem_blue.svg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3" y="4848717"/>
            <a:ext cx="704762" cy="59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http://talkofjuba.com/images/southsudan/full/African_Union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90" y="2695770"/>
            <a:ext cx="481065" cy="47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fbcdn-profile-a.akamaihd.net/hprofile-ak-xpa1/v/t1.0-1/p160x160/10868302_401354493354346_5959011227788836566_n.jpg?oh=fbf52bccf210281031331303e5b5a984&amp;oe=54FC74A9&amp;__gda__=1425658644_ad8f6486d9954229b22cba9675b9f42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09" y="4608692"/>
            <a:ext cx="497358" cy="49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redstate.com/uploads/2014/10/world-health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179" y="3687477"/>
            <a:ext cx="765540" cy="23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5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RC section divider.jpg                                        0160A6D9Macintosh HD                   7C26853B: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62000" y="2819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ZA" altLang="en-US" sz="3200" b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C.</a:t>
            </a:r>
            <a:r>
              <a:rPr lang="en-ZA" altLang="en-US" sz="4000" b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ZA" altLang="en-US" sz="40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ZA" altLang="en-US" sz="3200" b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Insurance and O&amp;E</a:t>
            </a:r>
            <a:endParaRPr lang="en-ZA" altLang="en-US" sz="3200" b="1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941216"/>
            <a:ext cx="6984777" cy="831600"/>
          </a:xfrm>
        </p:spPr>
        <p:txBody>
          <a:bodyPr/>
          <a:lstStyle/>
          <a:p>
            <a:pPr algn="l"/>
            <a:r>
              <a:rPr lang="en-US" sz="2200" b="1" dirty="0">
                <a:solidFill>
                  <a:schemeClr val="bg1"/>
                </a:solidFill>
              </a:rPr>
              <a:t>ARC O&amp;E would address </a:t>
            </a:r>
            <a:r>
              <a:rPr lang="en-US" sz="2200" b="1" dirty="0" smtClean="0">
                <a:solidFill>
                  <a:schemeClr val="bg1"/>
                </a:solidFill>
              </a:rPr>
              <a:t>many of the current challenges inherent </a:t>
            </a:r>
            <a:r>
              <a:rPr lang="en-US" sz="2200" b="1" dirty="0">
                <a:solidFill>
                  <a:schemeClr val="bg1"/>
                </a:solidFill>
              </a:rPr>
              <a:t>in O&amp;E response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1754632"/>
            <a:ext cx="1859560" cy="378195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b="1" dirty="0">
                <a:latin typeface="Arial" pitchFamily="34" charset="0"/>
                <a:cs typeface="Arial" pitchFamily="34" charset="0"/>
              </a:rPr>
              <a:t>Current challenges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53807" y="1754632"/>
            <a:ext cx="1568723" cy="378224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pPr algn="ctr"/>
            <a:r>
              <a:rPr lang="en-US" sz="1333" b="1" dirty="0">
                <a:latin typeface="Arial" pitchFamily="34" charset="0"/>
                <a:cs typeface="Arial" pitchFamily="34" charset="0"/>
              </a:rPr>
              <a:t>ARC solution</a:t>
            </a:r>
          </a:p>
        </p:txBody>
      </p:sp>
      <p:sp>
        <p:nvSpPr>
          <p:cNvPr id="5" name="BoxHeader"/>
          <p:cNvSpPr>
            <a:spLocks noChangeArrowheads="1"/>
          </p:cNvSpPr>
          <p:nvPr/>
        </p:nvSpPr>
        <p:spPr bwMode="gray">
          <a:xfrm>
            <a:off x="306525" y="2132856"/>
            <a:ext cx="1568723" cy="1030274"/>
          </a:xfrm>
          <a:prstGeom prst="rect">
            <a:avLst/>
          </a:prstGeom>
          <a:solidFill>
            <a:srgbClr val="555655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Prohibitively slow and unpredictable</a:t>
            </a:r>
          </a:p>
        </p:txBody>
      </p:sp>
      <p:sp>
        <p:nvSpPr>
          <p:cNvPr id="6" name="BoxContent"/>
          <p:cNvSpPr>
            <a:spLocks noChangeArrowheads="1"/>
          </p:cNvSpPr>
          <p:nvPr/>
        </p:nvSpPr>
        <p:spPr bwMode="gray">
          <a:xfrm>
            <a:off x="4241407" y="2132856"/>
            <a:ext cx="4610101" cy="1030274"/>
          </a:xfrm>
          <a:prstGeom prst="rect">
            <a:avLst/>
          </a:prstGeom>
          <a:solidFill>
            <a:srgbClr val="8CBD3A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marL="275114" lvl="1" indent="-166278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en-US" sz="1333" dirty="0">
                <a:solidFill>
                  <a:srgbClr val="000000"/>
                </a:solidFill>
                <a:latin typeface="Arial"/>
                <a:cs typeface="Arial" pitchFamily="34" charset="0"/>
              </a:rPr>
              <a:t>ARC would issue insurance payout </a:t>
            </a:r>
            <a:r>
              <a:rPr lang="en-US" sz="1333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rapidly after epidemiologic trigger</a:t>
            </a:r>
            <a:endParaRPr lang="en-US" sz="1333" dirty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275114" lvl="1" indent="-166278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en-US" sz="1333" dirty="0">
                <a:solidFill>
                  <a:srgbClr val="000000"/>
                </a:solidFill>
                <a:latin typeface="Arial"/>
                <a:cs typeface="Arial" pitchFamily="34" charset="0"/>
              </a:rPr>
              <a:t>Preparedness through contingency plans will allow for rapid deployment of O&amp;E response activities</a:t>
            </a:r>
          </a:p>
        </p:txBody>
      </p:sp>
      <p:sp>
        <p:nvSpPr>
          <p:cNvPr id="9" name="BoxHeader"/>
          <p:cNvSpPr>
            <a:spLocks noChangeArrowheads="1"/>
          </p:cNvSpPr>
          <p:nvPr/>
        </p:nvSpPr>
        <p:spPr bwMode="gray">
          <a:xfrm>
            <a:off x="297818" y="5663085"/>
            <a:ext cx="1568723" cy="987795"/>
          </a:xfrm>
          <a:prstGeom prst="rect">
            <a:avLst/>
          </a:prstGeom>
          <a:solidFill>
            <a:srgbClr val="555655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Increases dependency on foreign aid</a:t>
            </a:r>
          </a:p>
        </p:txBody>
      </p:sp>
      <p:sp>
        <p:nvSpPr>
          <p:cNvPr id="10" name="BoxContent"/>
          <p:cNvSpPr>
            <a:spLocks noChangeArrowheads="1"/>
          </p:cNvSpPr>
          <p:nvPr/>
        </p:nvSpPr>
        <p:spPr bwMode="gray">
          <a:xfrm>
            <a:off x="4232700" y="5663085"/>
            <a:ext cx="4610101" cy="987795"/>
          </a:xfrm>
          <a:prstGeom prst="rect">
            <a:avLst/>
          </a:prstGeom>
          <a:solidFill>
            <a:srgbClr val="8CBD3A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marL="275114" lvl="1" indent="-166278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en-US" sz="1333" dirty="0">
                <a:solidFill>
                  <a:srgbClr val="000000"/>
                </a:solidFill>
                <a:latin typeface="Arial"/>
                <a:cs typeface="Arial" pitchFamily="34" charset="0"/>
              </a:rPr>
              <a:t>Original ARC mechanism implemented through </a:t>
            </a:r>
            <a:r>
              <a:rPr lang="en-US" sz="1333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treaty</a:t>
            </a:r>
            <a:endParaRPr lang="en-US" sz="1333" dirty="0">
              <a:solidFill>
                <a:srgbClr val="000000"/>
              </a:solidFill>
              <a:latin typeface="Arial"/>
              <a:cs typeface="Arial" pitchFamily="34" charset="0"/>
            </a:endParaRPr>
          </a:p>
          <a:p>
            <a:pPr marL="275114" lvl="1" indent="-166278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en-US" sz="1333" dirty="0">
                <a:solidFill>
                  <a:srgbClr val="000000"/>
                </a:solidFill>
                <a:latin typeface="Arial"/>
                <a:cs typeface="Arial" pitchFamily="34" charset="0"/>
              </a:rPr>
              <a:t>Extending treaty to other natural disasters which pose great threat to the continent maintains </a:t>
            </a:r>
            <a:r>
              <a:rPr lang="en-US" sz="1333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momentum around African solidarity</a:t>
            </a:r>
            <a:endParaRPr lang="en-US" sz="1333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1" name="BoxHeader"/>
          <p:cNvSpPr>
            <a:spLocks noChangeArrowheads="1"/>
          </p:cNvSpPr>
          <p:nvPr/>
        </p:nvSpPr>
        <p:spPr bwMode="gray">
          <a:xfrm>
            <a:off x="297818" y="4485168"/>
            <a:ext cx="1568723" cy="1033794"/>
          </a:xfrm>
          <a:prstGeom prst="rect">
            <a:avLst/>
          </a:prstGeom>
          <a:solidFill>
            <a:srgbClr val="555655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Diverts resources from other critical activities</a:t>
            </a:r>
          </a:p>
        </p:txBody>
      </p:sp>
      <p:sp>
        <p:nvSpPr>
          <p:cNvPr id="12" name="BoxContent"/>
          <p:cNvSpPr>
            <a:spLocks noChangeArrowheads="1"/>
          </p:cNvSpPr>
          <p:nvPr/>
        </p:nvSpPr>
        <p:spPr bwMode="gray">
          <a:xfrm>
            <a:off x="4232700" y="4485168"/>
            <a:ext cx="4610101" cy="1033794"/>
          </a:xfrm>
          <a:prstGeom prst="rect">
            <a:avLst/>
          </a:prstGeom>
          <a:solidFill>
            <a:srgbClr val="8CBD3A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marL="275114" lvl="1" indent="-166278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en-US" sz="1333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Planning </a:t>
            </a:r>
            <a:r>
              <a:rPr lang="en-US" sz="1333" dirty="0">
                <a:solidFill>
                  <a:srgbClr val="000000"/>
                </a:solidFill>
                <a:latin typeface="Arial"/>
                <a:cs typeface="Arial" pitchFamily="34" charset="0"/>
              </a:rPr>
              <a:t>for O&amp;E through contingency planning exercise has its own preparedness benefits for health systems (</a:t>
            </a:r>
            <a:r>
              <a:rPr lang="en-US" sz="1333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e.g. </a:t>
            </a:r>
            <a:r>
              <a:rPr lang="en-US" sz="1333" dirty="0">
                <a:solidFill>
                  <a:srgbClr val="000000"/>
                </a:solidFill>
                <a:latin typeface="Arial"/>
                <a:cs typeface="Arial" pitchFamily="34" charset="0"/>
              </a:rPr>
              <a:t>improved surveillance, IPC</a:t>
            </a:r>
            <a:r>
              <a:rPr lang="en-US" sz="1333" baseline="30000" dirty="0">
                <a:solidFill>
                  <a:srgbClr val="000000"/>
                </a:solidFill>
                <a:latin typeface="Arial"/>
                <a:cs typeface="Arial" pitchFamily="34" charset="0"/>
              </a:rPr>
              <a:t>1</a:t>
            </a:r>
            <a:r>
              <a:rPr lang="en-US" sz="1333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)</a:t>
            </a:r>
          </a:p>
          <a:p>
            <a:pPr marL="275114" lvl="1" indent="-166278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en-US" sz="1333" dirty="0">
                <a:solidFill>
                  <a:srgbClr val="000000"/>
                </a:solidFill>
                <a:latin typeface="Arial"/>
                <a:cs typeface="Arial" pitchFamily="34" charset="0"/>
              </a:rPr>
              <a:t>Preparedness through contingency plans will allow for rapid deployment of O&amp;E response </a:t>
            </a:r>
            <a:r>
              <a:rPr lang="en-US" sz="1333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activities</a:t>
            </a:r>
            <a:endParaRPr lang="en-US" sz="1333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5" name="BoxHeader"/>
          <p:cNvSpPr>
            <a:spLocks noChangeArrowheads="1"/>
          </p:cNvSpPr>
          <p:nvPr/>
        </p:nvSpPr>
        <p:spPr bwMode="gray">
          <a:xfrm>
            <a:off x="2406383" y="2132856"/>
            <a:ext cx="1831032" cy="1030274"/>
          </a:xfrm>
          <a:prstGeom prst="rect">
            <a:avLst/>
          </a:prstGeom>
          <a:solidFill>
            <a:srgbClr val="42923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Establish a pool of rapidly </a:t>
            </a:r>
            <a:r>
              <a:rPr lang="en-US" sz="1333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deployable capital</a:t>
            </a:r>
            <a:endParaRPr lang="en-US" sz="1333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BoxHeader"/>
          <p:cNvSpPr>
            <a:spLocks noChangeArrowheads="1"/>
          </p:cNvSpPr>
          <p:nvPr/>
        </p:nvSpPr>
        <p:spPr bwMode="gray">
          <a:xfrm>
            <a:off x="2397676" y="5663085"/>
            <a:ext cx="1831032" cy="987795"/>
          </a:xfrm>
          <a:prstGeom prst="rect">
            <a:avLst/>
          </a:prstGeom>
          <a:solidFill>
            <a:srgbClr val="42923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33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Promote Pan-African </a:t>
            </a:r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solidarity</a:t>
            </a:r>
          </a:p>
        </p:txBody>
      </p:sp>
      <p:sp>
        <p:nvSpPr>
          <p:cNvPr id="18" name="BoxHeader"/>
          <p:cNvSpPr>
            <a:spLocks noChangeArrowheads="1"/>
          </p:cNvSpPr>
          <p:nvPr/>
        </p:nvSpPr>
        <p:spPr bwMode="gray">
          <a:xfrm>
            <a:off x="2397676" y="4485168"/>
            <a:ext cx="1840618" cy="1033794"/>
          </a:xfrm>
          <a:prstGeom prst="rect">
            <a:avLst/>
          </a:prstGeom>
          <a:solidFill>
            <a:srgbClr val="42923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33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Facilitate health systems strengthening and preparedness</a:t>
            </a:r>
            <a:endParaRPr lang="en-US" sz="1333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Isosceles Triangle 18"/>
          <p:cNvSpPr/>
          <p:nvPr/>
        </p:nvSpPr>
        <p:spPr>
          <a:xfrm rot="5400000">
            <a:off x="-180517" y="4293107"/>
            <a:ext cx="4608512" cy="288010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endParaRPr lang="en-US" sz="1333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BoxHeader"/>
          <p:cNvSpPr>
            <a:spLocks noChangeArrowheads="1"/>
          </p:cNvSpPr>
          <p:nvPr/>
        </p:nvSpPr>
        <p:spPr bwMode="gray">
          <a:xfrm>
            <a:off x="297818" y="3307252"/>
            <a:ext cx="1568723" cy="1033794"/>
          </a:xfrm>
          <a:prstGeom prst="rect">
            <a:avLst/>
          </a:prstGeom>
          <a:solidFill>
            <a:srgbClr val="555655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algn="ctr"/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Countries hesitant to declare an outbreak</a:t>
            </a:r>
          </a:p>
        </p:txBody>
      </p:sp>
      <p:sp>
        <p:nvSpPr>
          <p:cNvPr id="21" name="BoxContent"/>
          <p:cNvSpPr>
            <a:spLocks noChangeArrowheads="1"/>
          </p:cNvSpPr>
          <p:nvPr/>
        </p:nvSpPr>
        <p:spPr bwMode="gray">
          <a:xfrm>
            <a:off x="4232700" y="3307252"/>
            <a:ext cx="4610101" cy="1033794"/>
          </a:xfrm>
          <a:prstGeom prst="rect">
            <a:avLst/>
          </a:prstGeom>
          <a:solidFill>
            <a:srgbClr val="8CBD3A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marL="275114" lvl="1" indent="-166278">
              <a:buClr>
                <a:srgbClr val="177B57"/>
              </a:buClr>
              <a:buSzPct val="100000"/>
              <a:buFont typeface="Arial"/>
              <a:buChar char="•"/>
            </a:pPr>
            <a:r>
              <a:rPr lang="en-US" sz="1333" dirty="0">
                <a:solidFill>
                  <a:srgbClr val="000000"/>
                </a:solidFill>
                <a:latin typeface="Arial"/>
                <a:cs typeface="Arial" pitchFamily="34" charset="0"/>
              </a:rPr>
              <a:t>Creates incentives for countries to acknowledge outbreaks / confirmed cases by tying discrete epidemiologic events </a:t>
            </a:r>
            <a:r>
              <a:rPr lang="en-US" sz="1333" dirty="0" smtClean="0">
                <a:solidFill>
                  <a:srgbClr val="000000"/>
                </a:solidFill>
                <a:latin typeface="Arial"/>
                <a:cs typeface="Arial" pitchFamily="34" charset="0"/>
              </a:rPr>
              <a:t>to ARC payout</a:t>
            </a:r>
            <a:endParaRPr lang="en-US" sz="1333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2" name="BoxHeader"/>
          <p:cNvSpPr>
            <a:spLocks noChangeArrowheads="1"/>
          </p:cNvSpPr>
          <p:nvPr/>
        </p:nvSpPr>
        <p:spPr bwMode="gray">
          <a:xfrm>
            <a:off x="2397676" y="3307252"/>
            <a:ext cx="1831032" cy="1033794"/>
          </a:xfrm>
          <a:prstGeom prst="rect">
            <a:avLst/>
          </a:prstGeom>
          <a:solidFill>
            <a:srgbClr val="42923A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tIns="87071" bIns="8707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Tie declaration of </a:t>
            </a:r>
            <a:r>
              <a:rPr lang="en-US" sz="1333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specific epidemiologic events to immediate financial </a:t>
            </a:r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payout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6669360"/>
            <a:ext cx="8350139" cy="290350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762" dirty="0" smtClean="0">
                <a:latin typeface="Arial" pitchFamily="34" charset="0"/>
                <a:cs typeface="Arial" pitchFamily="34" charset="0"/>
              </a:rPr>
              <a:t>1. Infection </a:t>
            </a:r>
            <a:r>
              <a:rPr lang="en-US" sz="762" dirty="0">
                <a:latin typeface="Arial" pitchFamily="34" charset="0"/>
                <a:cs typeface="Arial" pitchFamily="34" charset="0"/>
              </a:rPr>
              <a:t>prevention and control</a:t>
            </a:r>
            <a:r>
              <a:rPr lang="en-US" sz="762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16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013224"/>
            <a:ext cx="8890248" cy="831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How would a sovereign risk pool for O&amp;E work?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ValueChainStarter"/>
          <p:cNvSpPr>
            <a:spLocks noChangeArrowheads="1"/>
          </p:cNvSpPr>
          <p:nvPr/>
        </p:nvSpPr>
        <p:spPr bwMode="gray">
          <a:xfrm>
            <a:off x="348681" y="1951660"/>
            <a:ext cx="2150266" cy="853905"/>
          </a:xfrm>
          <a:prstGeom prst="homePlate">
            <a:avLst>
              <a:gd name="adj" fmla="val 28961"/>
            </a:avLst>
          </a:prstGeom>
          <a:solidFill>
            <a:srgbClr val="555655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Countries develop O&amp;E contingency plans w/ ARC support</a:t>
            </a:r>
          </a:p>
        </p:txBody>
      </p:sp>
      <p:sp>
        <p:nvSpPr>
          <p:cNvPr id="5" name="ValueChainHeader"/>
          <p:cNvSpPr>
            <a:spLocks noChangeArrowheads="1"/>
          </p:cNvSpPr>
          <p:nvPr/>
        </p:nvSpPr>
        <p:spPr bwMode="gray">
          <a:xfrm>
            <a:off x="2356187" y="1951660"/>
            <a:ext cx="2241179" cy="853905"/>
          </a:xfrm>
          <a:prstGeom prst="chevron">
            <a:avLst>
              <a:gd name="adj" fmla="val 28646"/>
            </a:avLst>
          </a:prstGeom>
          <a:solidFill>
            <a:srgbClr val="555655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ARC insures </a:t>
            </a:r>
            <a:r>
              <a:rPr lang="en-US" sz="1333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countries with certified O&amp;E </a:t>
            </a:r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contingency plans</a:t>
            </a:r>
          </a:p>
        </p:txBody>
      </p:sp>
      <p:sp>
        <p:nvSpPr>
          <p:cNvPr id="6" name="ValueChainHeader"/>
          <p:cNvSpPr>
            <a:spLocks noChangeArrowheads="1"/>
          </p:cNvSpPr>
          <p:nvPr/>
        </p:nvSpPr>
        <p:spPr bwMode="gray">
          <a:xfrm>
            <a:off x="4454606" y="1951660"/>
            <a:ext cx="2241179" cy="853905"/>
          </a:xfrm>
          <a:prstGeom prst="chevron">
            <a:avLst>
              <a:gd name="adj" fmla="val 28646"/>
            </a:avLst>
          </a:prstGeom>
          <a:solidFill>
            <a:srgbClr val="555655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Epidemiologic event(s) triggers insurance payout</a:t>
            </a:r>
          </a:p>
        </p:txBody>
      </p:sp>
      <p:sp>
        <p:nvSpPr>
          <p:cNvPr id="7" name="ValueChainHeader"/>
          <p:cNvSpPr>
            <a:spLocks noChangeArrowheads="1"/>
          </p:cNvSpPr>
          <p:nvPr/>
        </p:nvSpPr>
        <p:spPr bwMode="gray">
          <a:xfrm>
            <a:off x="6561731" y="1951660"/>
            <a:ext cx="2241179" cy="853905"/>
          </a:xfrm>
          <a:prstGeom prst="chevron">
            <a:avLst>
              <a:gd name="adj" fmla="val 28646"/>
            </a:avLst>
          </a:prstGeom>
          <a:solidFill>
            <a:srgbClr val="555655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333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Country executes contingency plan with ARC oversight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8681" y="2805565"/>
            <a:ext cx="1906467" cy="4051058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Established frameworks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and best practices for responding to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O&amp;E exist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ARC will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work with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countries to develop contingency plans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and ensure prior to taking out insurance that adequate in-country surveillance mechanisms exist</a:t>
            </a:r>
          </a:p>
          <a:p>
            <a:pPr marL="272091" indent="-272091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Accurate and effective in-country surveillance critical for monitoring epidemiological triggers for insurance payout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8735" y="2805565"/>
            <a:ext cx="1967417" cy="3497060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Developing risk profiles of specific countries and building risk models for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estimating early response cost needs for epidemic events is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feasible </a:t>
            </a:r>
          </a:p>
          <a:p>
            <a:pPr marL="272091" indent="-272091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country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level risk profiles, risk models to enable structuring and pricing of sovereign level insurance</a:t>
            </a:r>
          </a:p>
          <a:p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ARC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insurance linked to specific certified contingency plans, with products priced based on risk profile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342614" y="1916832"/>
            <a:ext cx="260819" cy="260819"/>
          </a:xfrm>
          <a:prstGeom prst="ellipse">
            <a:avLst/>
          </a:prstGeom>
          <a:solidFill>
            <a:srgbClr val="42923A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93275" y="2805565"/>
            <a:ext cx="1967417" cy="3312395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Epidemiological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events that satisfy event criteria will determine timing and extent of payout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Ongoing, objective, in-country monitoring will determine if event criteria have been met 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Payouts fund contingency plans, which support rapid scale-up of O&amp;E response and control activities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09108" y="2805565"/>
            <a:ext cx="1967417" cy="3866393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ARC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monitors execution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of contingency plan, consistent with approach used for ARC drought mechanism</a:t>
            </a:r>
          </a:p>
          <a:p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Mobilization around contingency plan serves as mechanism for coordinating all stakeholders in a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response</a:t>
            </a:r>
          </a:p>
          <a:p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ARC payout also acts as financing for core early response, thereby catalyzing scale-up as necessary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51520" y="1916832"/>
            <a:ext cx="260819" cy="288032"/>
            <a:chOff x="251520" y="1916832"/>
            <a:chExt cx="260819" cy="288032"/>
          </a:xfrm>
        </p:grpSpPr>
        <p:sp>
          <p:nvSpPr>
            <p:cNvPr id="9" name="Oval 8"/>
            <p:cNvSpPr/>
            <p:nvPr/>
          </p:nvSpPr>
          <p:spPr>
            <a:xfrm>
              <a:off x="251520" y="1944045"/>
              <a:ext cx="260819" cy="260819"/>
            </a:xfrm>
            <a:prstGeom prst="ellipse">
              <a:avLst/>
            </a:prstGeom>
            <a:solidFill>
              <a:srgbClr val="42923A"/>
            </a:solidFill>
            <a:ln w="952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85700" bIns="85700" rtlCol="0" anchor="ctr" anchorCtr="0"/>
            <a:lstStyle/>
            <a:p>
              <a:pPr algn="ctr"/>
              <a:r>
                <a:rPr lang="en-US" sz="1333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1520" y="1916832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+mn-lt"/>
                </a:rPr>
                <a:t>1</a:t>
              </a:r>
              <a:endParaRPr lang="en-US" sz="1200" b="1" dirty="0">
                <a:latin typeface="+mn-lt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39752" y="1916832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n-lt"/>
              </a:rPr>
              <a:t>2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427984" y="1290524"/>
            <a:ext cx="864096" cy="914340"/>
            <a:chOff x="251520" y="1290524"/>
            <a:chExt cx="864096" cy="914340"/>
          </a:xfrm>
        </p:grpSpPr>
        <p:sp>
          <p:nvSpPr>
            <p:cNvPr id="21" name="Oval 20"/>
            <p:cNvSpPr/>
            <p:nvPr/>
          </p:nvSpPr>
          <p:spPr>
            <a:xfrm>
              <a:off x="251520" y="1944045"/>
              <a:ext cx="260819" cy="260819"/>
            </a:xfrm>
            <a:prstGeom prst="ellipse">
              <a:avLst/>
            </a:prstGeom>
            <a:solidFill>
              <a:srgbClr val="42923A"/>
            </a:solidFill>
            <a:ln w="952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85700" bIns="85700" rtlCol="0" anchor="ctr" anchorCtr="0"/>
            <a:lstStyle/>
            <a:p>
              <a:pPr algn="ctr"/>
              <a:r>
                <a:rPr lang="en-US" sz="1333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99592" y="1290524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b="1" dirty="0">
                <a:latin typeface="+mn-lt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543429" y="1916832"/>
            <a:ext cx="260819" cy="288032"/>
            <a:chOff x="251520" y="1916832"/>
            <a:chExt cx="260819" cy="288032"/>
          </a:xfrm>
        </p:grpSpPr>
        <p:sp>
          <p:nvSpPr>
            <p:cNvPr id="24" name="Oval 23"/>
            <p:cNvSpPr/>
            <p:nvPr/>
          </p:nvSpPr>
          <p:spPr>
            <a:xfrm>
              <a:off x="251520" y="1944045"/>
              <a:ext cx="260819" cy="260819"/>
            </a:xfrm>
            <a:prstGeom prst="ellipse">
              <a:avLst/>
            </a:prstGeom>
            <a:solidFill>
              <a:srgbClr val="42923A"/>
            </a:solidFill>
            <a:ln w="952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85700" bIns="85700" rtlCol="0" anchor="ctr" anchorCtr="0"/>
            <a:lstStyle/>
            <a:p>
              <a:pPr algn="ctr"/>
              <a:r>
                <a:rPr lang="en-US" sz="1333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1520" y="1916832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+mn-lt"/>
                </a:rPr>
                <a:t>4</a:t>
              </a:r>
              <a:endParaRPr lang="en-US" sz="1200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798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1063245"/>
            <a:ext cx="6569905" cy="831600"/>
          </a:xfrm>
        </p:spPr>
        <p:txBody>
          <a:bodyPr/>
          <a:lstStyle/>
          <a:p>
            <a:pPr algn="l"/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Key Areas of Contingency Planning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337930" y="1988840"/>
            <a:ext cx="8495928" cy="1482845"/>
          </a:xfrm>
          <a:prstGeom prst="triangle">
            <a:avLst/>
          </a:prstGeom>
          <a:solidFill>
            <a:srgbClr val="555655"/>
          </a:solidFill>
          <a:ln w="952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b" anchorCtr="0"/>
          <a:lstStyle/>
          <a:p>
            <a:pPr algn="ctr"/>
            <a:r>
              <a:rPr lang="en-US" sz="152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Contingency planning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Reduce overall mortality and morbidity from outbreak through early and rapid response, while preserving basic health infrastructure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847862" y="3488425"/>
            <a:ext cx="1694505" cy="1898155"/>
          </a:xfrm>
          <a:prstGeom prst="flowChartProcess">
            <a:avLst/>
          </a:prstGeom>
          <a:solidFill>
            <a:srgbClr val="42923A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Surveillance</a:t>
            </a:r>
          </a:p>
          <a:p>
            <a:pPr algn="ctr"/>
            <a:r>
              <a:rPr lang="en-US" sz="1333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Mechanisms to rapidly detect an outbreak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781512" y="3488425"/>
            <a:ext cx="1802376" cy="1898155"/>
          </a:xfrm>
          <a:prstGeom prst="flowChartProcess">
            <a:avLst/>
          </a:prstGeom>
          <a:solidFill>
            <a:srgbClr val="42923A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Infection prevention and control</a:t>
            </a:r>
          </a:p>
          <a:p>
            <a:pPr algn="ctr"/>
            <a:r>
              <a:rPr lang="en-US" sz="1333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Procedures and capacity in health systems to prevent spread of cases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4792818" y="3488425"/>
            <a:ext cx="1677574" cy="1898155"/>
          </a:xfrm>
          <a:prstGeom prst="flowChartProcess">
            <a:avLst/>
          </a:prstGeom>
          <a:solidFill>
            <a:srgbClr val="42923A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Diagnosis, case and contact management</a:t>
            </a:r>
          </a:p>
          <a:p>
            <a:pPr algn="ctr"/>
            <a:r>
              <a:rPr lang="en-US" sz="1333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Capacity to rapidly isolate and treat identified cases and conduct full follow up on contacts</a:t>
            </a:r>
          </a:p>
        </p:txBody>
      </p:sp>
      <p:sp>
        <p:nvSpPr>
          <p:cNvPr id="17" name="Flowchart: Process 16"/>
          <p:cNvSpPr/>
          <p:nvPr/>
        </p:nvSpPr>
        <p:spPr>
          <a:xfrm>
            <a:off x="6677409" y="3488425"/>
            <a:ext cx="1677574" cy="1898155"/>
          </a:xfrm>
          <a:prstGeom prst="flowChartProcess">
            <a:avLst/>
          </a:prstGeom>
          <a:solidFill>
            <a:srgbClr val="42923A"/>
          </a:solidFill>
          <a:ln w="9525">
            <a:solidFill>
              <a:srgbClr val="D2E0E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Community engagement</a:t>
            </a:r>
          </a:p>
          <a:p>
            <a:pPr algn="ctr"/>
            <a:r>
              <a:rPr lang="en-US" sz="1333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Strategy to communicate efficiently and effectively with the communities on public health issues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92950" y="5386579"/>
            <a:ext cx="8040780" cy="637630"/>
          </a:xfrm>
          <a:prstGeom prst="roundRect">
            <a:avLst/>
          </a:prstGeom>
          <a:solidFill>
            <a:srgbClr val="555655"/>
          </a:solidFill>
          <a:ln w="9525">
            <a:solidFill>
              <a:srgbClr val="90805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Response enablers</a:t>
            </a:r>
          </a:p>
          <a:p>
            <a:pPr algn="ctr"/>
            <a:endParaRPr lang="en-US" sz="1333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333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92950" y="6104585"/>
            <a:ext cx="8040780" cy="637630"/>
          </a:xfrm>
          <a:prstGeom prst="roundRect">
            <a:avLst/>
          </a:prstGeom>
          <a:solidFill>
            <a:srgbClr val="555655"/>
          </a:solidFill>
          <a:ln w="9525">
            <a:solidFill>
              <a:srgbClr val="90805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Response coordination</a:t>
            </a:r>
          </a:p>
          <a:p>
            <a:pPr algn="ctr"/>
            <a:endParaRPr lang="en-US" sz="1333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333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4704" y="5622341"/>
            <a:ext cx="1800822" cy="334889"/>
          </a:xfrm>
          <a:prstGeom prst="rect">
            <a:avLst/>
          </a:prstGeom>
          <a:solidFill>
            <a:srgbClr val="8CBD3A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Logistics/Ops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81068" y="5622341"/>
            <a:ext cx="1800822" cy="334889"/>
          </a:xfrm>
          <a:prstGeom prst="rect">
            <a:avLst/>
          </a:prstGeom>
          <a:solidFill>
            <a:srgbClr val="8CBD3A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Health information systems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24249" y="5622341"/>
            <a:ext cx="1800822" cy="334889"/>
          </a:xfrm>
          <a:prstGeom prst="rect">
            <a:avLst/>
          </a:prstGeom>
          <a:solidFill>
            <a:srgbClr val="8CBD3A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Technical assistance &amp; training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37885" y="5622341"/>
            <a:ext cx="1800822" cy="334889"/>
          </a:xfrm>
          <a:prstGeom prst="rect">
            <a:avLst/>
          </a:prstGeom>
          <a:solidFill>
            <a:srgbClr val="8CBD3A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Communication infrastructure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4703" y="6347040"/>
            <a:ext cx="1694505" cy="334889"/>
          </a:xfrm>
          <a:prstGeom prst="rect">
            <a:avLst/>
          </a:prstGeom>
          <a:solidFill>
            <a:srgbClr val="8CBD3A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Governance – national and local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19601" y="6347040"/>
            <a:ext cx="1694505" cy="334889"/>
          </a:xfrm>
          <a:prstGeom prst="rect">
            <a:avLst/>
          </a:prstGeom>
          <a:solidFill>
            <a:srgbClr val="8CBD3A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Financing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774762" y="6347040"/>
            <a:ext cx="1694505" cy="334889"/>
          </a:xfrm>
          <a:prstGeom prst="rect">
            <a:avLst/>
          </a:prstGeom>
          <a:solidFill>
            <a:srgbClr val="8CBD3A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Regional coordination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2060848"/>
            <a:ext cx="1910732" cy="437775"/>
          </a:xfrm>
          <a:prstGeom prst="rect">
            <a:avLst/>
          </a:prstGeom>
          <a:solidFill>
            <a:srgbClr val="555655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Preliminary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631755" y="6347040"/>
            <a:ext cx="1694505" cy="334889"/>
          </a:xfrm>
          <a:prstGeom prst="rect">
            <a:avLst/>
          </a:prstGeom>
          <a:solidFill>
            <a:srgbClr val="8CBD3A"/>
          </a:solidFill>
          <a:ln w="9525">
            <a:solidFill>
              <a:srgbClr val="D8CEB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M&amp;E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6679299"/>
            <a:ext cx="8350139" cy="290350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762" dirty="0" smtClean="0">
                <a:latin typeface="Arial" pitchFamily="34" charset="0"/>
                <a:cs typeface="Arial" pitchFamily="34" charset="0"/>
              </a:rPr>
              <a:t>Source: Adapted from Sphere Handbook (Humanitarian Charter and Minimum Standards in Humanitarian Response) and BCG experience in Ebola response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7504" y="188640"/>
            <a:ext cx="260819" cy="288032"/>
            <a:chOff x="134717" y="116632"/>
            <a:chExt cx="260819" cy="288032"/>
          </a:xfrm>
        </p:grpSpPr>
        <p:sp>
          <p:nvSpPr>
            <p:cNvPr id="23" name="Oval 22"/>
            <p:cNvSpPr/>
            <p:nvPr/>
          </p:nvSpPr>
          <p:spPr>
            <a:xfrm>
              <a:off x="134717" y="143845"/>
              <a:ext cx="260819" cy="260819"/>
            </a:xfrm>
            <a:prstGeom prst="ellipse">
              <a:avLst/>
            </a:prstGeom>
            <a:solidFill>
              <a:srgbClr val="42923A"/>
            </a:solidFill>
            <a:ln w="952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85700" bIns="85700" rtlCol="0" anchor="ctr" anchorCtr="0"/>
            <a:lstStyle/>
            <a:p>
              <a:pPr algn="ctr"/>
              <a:r>
                <a:rPr lang="en-US" sz="1333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4717" y="116632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latin typeface="+mn-lt"/>
                </a:rPr>
                <a:t>1</a:t>
              </a:r>
              <a:endParaRPr lang="en-US" sz="1200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97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345" y="1062810"/>
            <a:ext cx="6696744" cy="555205"/>
          </a:xfrm>
        </p:spPr>
        <p:txBody>
          <a:bodyPr/>
          <a:lstStyle/>
          <a:p>
            <a:pPr algn="l"/>
            <a:r>
              <a:rPr lang="en-US" b="1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Risk 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P</a:t>
            </a:r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rofiling and Pricing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76583" y="6125486"/>
            <a:ext cx="65" cy="52751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endParaRPr lang="en-US" sz="3428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akeaway_box"/>
          <p:cNvSpPr>
            <a:spLocks noChangeArrowheads="1"/>
          </p:cNvSpPr>
          <p:nvPr/>
        </p:nvSpPr>
        <p:spPr bwMode="gray">
          <a:xfrm>
            <a:off x="734131" y="6165304"/>
            <a:ext cx="7675740" cy="539890"/>
          </a:xfrm>
          <a:prstGeom prst="rect">
            <a:avLst/>
          </a:prstGeom>
          <a:solidFill>
            <a:srgbClr val="555655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24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Various factors that contribute to disease emergence and disease spread will be taken into consideration when profiling countries and </a:t>
            </a:r>
            <a:r>
              <a:rPr lang="en-US" sz="1524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pricing products</a:t>
            </a:r>
            <a:endParaRPr lang="en-US" sz="1524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6595082"/>
            <a:ext cx="8350139" cy="290302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762" dirty="0">
                <a:latin typeface="Arial" pitchFamily="34" charset="0"/>
                <a:cs typeface="Arial" pitchFamily="34" charset="0"/>
              </a:rPr>
              <a:t>Source: </a:t>
            </a:r>
            <a:r>
              <a:rPr lang="en-US" sz="762" dirty="0" smtClean="0">
                <a:latin typeface="Arial" pitchFamily="34" charset="0"/>
                <a:cs typeface="Arial" pitchFamily="34" charset="0"/>
              </a:rPr>
              <a:t>ARC</a:t>
            </a:r>
            <a:r>
              <a:rPr lang="en-US" sz="76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2" dirty="0" smtClean="0">
                <a:latin typeface="Arial" pitchFamily="34" charset="0"/>
                <a:cs typeface="Arial" pitchFamily="34" charset="0"/>
              </a:rPr>
              <a:t>and partners</a:t>
            </a:r>
            <a:endParaRPr lang="en-US" sz="76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ValueChainStarter"/>
          <p:cNvSpPr>
            <a:spLocks noChangeArrowheads="1"/>
          </p:cNvSpPr>
          <p:nvPr/>
        </p:nvSpPr>
        <p:spPr bwMode="gray">
          <a:xfrm>
            <a:off x="424880" y="1844824"/>
            <a:ext cx="3689920" cy="474366"/>
          </a:xfrm>
          <a:prstGeom prst="homePlate">
            <a:avLst>
              <a:gd name="adj" fmla="val 28961"/>
            </a:avLst>
          </a:prstGeom>
          <a:solidFill>
            <a:srgbClr val="555655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333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Determine risk profile of the country</a:t>
            </a:r>
            <a:endParaRPr lang="en-US" sz="1333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ValueChainHeader"/>
          <p:cNvSpPr>
            <a:spLocks noChangeArrowheads="1"/>
          </p:cNvSpPr>
          <p:nvPr/>
        </p:nvSpPr>
        <p:spPr bwMode="gray">
          <a:xfrm>
            <a:off x="3949084" y="1844824"/>
            <a:ext cx="2545672" cy="474366"/>
          </a:xfrm>
          <a:prstGeom prst="chevron">
            <a:avLst>
              <a:gd name="adj" fmla="val 28646"/>
            </a:avLst>
          </a:prstGeom>
          <a:solidFill>
            <a:srgbClr val="555655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333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 deterministic event set</a:t>
            </a:r>
            <a:endParaRPr lang="en-US" sz="1333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ValueChainHeader"/>
          <p:cNvSpPr>
            <a:spLocks noChangeArrowheads="1"/>
          </p:cNvSpPr>
          <p:nvPr/>
        </p:nvSpPr>
        <p:spPr bwMode="gray">
          <a:xfrm>
            <a:off x="6324600" y="1844824"/>
            <a:ext cx="2514600" cy="474366"/>
          </a:xfrm>
          <a:prstGeom prst="chevron">
            <a:avLst>
              <a:gd name="adj" fmla="val 28646"/>
            </a:avLst>
          </a:prstGeom>
          <a:solidFill>
            <a:srgbClr val="555655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333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Price insurance products accordingly</a:t>
            </a:r>
            <a:endParaRPr lang="en-US" sz="1333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BoxHeader"/>
          <p:cNvSpPr>
            <a:spLocks noGrp="1" noChangeArrowheads="1"/>
          </p:cNvSpPr>
          <p:nvPr>
            <p:ph type="body" sz="quarter" idx="10"/>
          </p:nvPr>
        </p:nvSpPr>
        <p:spPr bwMode="gray">
          <a:xfrm>
            <a:off x="2057400" y="2874686"/>
            <a:ext cx="1295400" cy="719045"/>
          </a:xfrm>
          <a:prstGeom prst="rect">
            <a:avLst/>
          </a:prstGeom>
          <a:solidFill>
            <a:srgbClr val="8CBD3A"/>
          </a:solidFill>
          <a:ln w="9525" algn="ctr">
            <a:noFill/>
            <a:miter lim="800000"/>
            <a:headEnd/>
            <a:tailEnd/>
          </a:ln>
        </p:spPr>
        <p:txBody>
          <a:bodyPr vert="horz" wrap="square" lIns="91440" tIns="87071" rIns="91440" bIns="87071" numCol="1" anchor="ctr" anchorCtr="0" compatLnSpc="1">
            <a:prstTxWarp prst="textNoShape">
              <a:avLst/>
            </a:prstTxWarp>
          </a:bodyPr>
          <a:lstStyle/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143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Probability of disease emergence</a:t>
            </a:r>
          </a:p>
        </p:txBody>
      </p:sp>
      <p:sp>
        <p:nvSpPr>
          <p:cNvPr id="41" name="BoxHeader"/>
          <p:cNvSpPr txBox="1">
            <a:spLocks noChangeArrowheads="1"/>
          </p:cNvSpPr>
          <p:nvPr/>
        </p:nvSpPr>
        <p:spPr bwMode="gray">
          <a:xfrm>
            <a:off x="457200" y="3602608"/>
            <a:ext cx="1243584" cy="230243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Urbanization</a:t>
            </a:r>
          </a:p>
        </p:txBody>
      </p:sp>
      <p:sp>
        <p:nvSpPr>
          <p:cNvPr id="42" name="BoxHeader"/>
          <p:cNvSpPr txBox="1">
            <a:spLocks noChangeArrowheads="1"/>
          </p:cNvSpPr>
          <p:nvPr/>
        </p:nvSpPr>
        <p:spPr bwMode="gray">
          <a:xfrm>
            <a:off x="457200" y="2891780"/>
            <a:ext cx="1243584" cy="335813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Agricultural practices </a:t>
            </a:r>
          </a:p>
        </p:txBody>
      </p:sp>
      <p:sp>
        <p:nvSpPr>
          <p:cNvPr id="43" name="BoxHeader"/>
          <p:cNvSpPr txBox="1">
            <a:spLocks noChangeArrowheads="1"/>
          </p:cNvSpPr>
          <p:nvPr/>
        </p:nvSpPr>
        <p:spPr bwMode="gray">
          <a:xfrm>
            <a:off x="457200" y="2430016"/>
            <a:ext cx="1243584" cy="352106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Land use practices</a:t>
            </a:r>
          </a:p>
        </p:txBody>
      </p:sp>
      <p:sp>
        <p:nvSpPr>
          <p:cNvPr id="44" name="BoxHeader"/>
          <p:cNvSpPr txBox="1">
            <a:spLocks noChangeArrowheads="1"/>
          </p:cNvSpPr>
          <p:nvPr/>
        </p:nvSpPr>
        <p:spPr bwMode="gray">
          <a:xfrm>
            <a:off x="457200" y="3283280"/>
            <a:ext cx="1243584" cy="263103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Sanitation </a:t>
            </a:r>
          </a:p>
        </p:txBody>
      </p:sp>
      <p:sp>
        <p:nvSpPr>
          <p:cNvPr id="45" name="BoxHeader"/>
          <p:cNvSpPr txBox="1">
            <a:spLocks noChangeArrowheads="1"/>
          </p:cNvSpPr>
          <p:nvPr/>
        </p:nvSpPr>
        <p:spPr bwMode="gray">
          <a:xfrm>
            <a:off x="457200" y="3877816"/>
            <a:ext cx="1243584" cy="334263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Climate factors</a:t>
            </a:r>
          </a:p>
        </p:txBody>
      </p:sp>
      <p:cxnSp>
        <p:nvCxnSpPr>
          <p:cNvPr id="12" name="Elbow Connector 11"/>
          <p:cNvCxnSpPr>
            <a:stCxn id="43" idx="3"/>
            <a:endCxn id="40" idx="1"/>
          </p:cNvCxnSpPr>
          <p:nvPr/>
        </p:nvCxnSpPr>
        <p:spPr>
          <a:xfrm>
            <a:off x="1700784" y="2606069"/>
            <a:ext cx="356616" cy="628140"/>
          </a:xfrm>
          <a:prstGeom prst="bentConnector3">
            <a:avLst/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4" idx="3"/>
            <a:endCxn id="40" idx="1"/>
          </p:cNvCxnSpPr>
          <p:nvPr/>
        </p:nvCxnSpPr>
        <p:spPr>
          <a:xfrm flipV="1">
            <a:off x="1700784" y="3234209"/>
            <a:ext cx="356616" cy="180623"/>
          </a:xfrm>
          <a:prstGeom prst="bentConnector3">
            <a:avLst/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1" idx="3"/>
            <a:endCxn id="40" idx="1"/>
          </p:cNvCxnSpPr>
          <p:nvPr/>
        </p:nvCxnSpPr>
        <p:spPr>
          <a:xfrm flipV="1">
            <a:off x="1700784" y="3234209"/>
            <a:ext cx="356616" cy="483521"/>
          </a:xfrm>
          <a:prstGeom prst="bentConnector3">
            <a:avLst/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42" idx="3"/>
            <a:endCxn id="40" idx="1"/>
          </p:cNvCxnSpPr>
          <p:nvPr/>
        </p:nvCxnSpPr>
        <p:spPr>
          <a:xfrm>
            <a:off x="1700784" y="3059687"/>
            <a:ext cx="356616" cy="174522"/>
          </a:xfrm>
          <a:prstGeom prst="bentConnector3">
            <a:avLst/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45" idx="3"/>
            <a:endCxn id="40" idx="1"/>
          </p:cNvCxnSpPr>
          <p:nvPr/>
        </p:nvCxnSpPr>
        <p:spPr>
          <a:xfrm flipV="1">
            <a:off x="1700784" y="3234209"/>
            <a:ext cx="356616" cy="810739"/>
          </a:xfrm>
          <a:prstGeom prst="bentConnector3">
            <a:avLst/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BoxHeader"/>
          <p:cNvSpPr txBox="1">
            <a:spLocks noChangeArrowheads="1"/>
          </p:cNvSpPr>
          <p:nvPr/>
        </p:nvSpPr>
        <p:spPr bwMode="gray">
          <a:xfrm>
            <a:off x="457200" y="4335016"/>
            <a:ext cx="1243584" cy="352106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Public health Infrastructure</a:t>
            </a:r>
          </a:p>
        </p:txBody>
      </p:sp>
      <p:sp>
        <p:nvSpPr>
          <p:cNvPr id="68" name="BoxHeader"/>
          <p:cNvSpPr txBox="1">
            <a:spLocks noChangeArrowheads="1"/>
          </p:cNvSpPr>
          <p:nvPr/>
        </p:nvSpPr>
        <p:spPr bwMode="gray">
          <a:xfrm>
            <a:off x="457200" y="4716016"/>
            <a:ext cx="1243584" cy="352106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Disease detection infrastructure</a:t>
            </a:r>
          </a:p>
        </p:txBody>
      </p:sp>
      <p:sp>
        <p:nvSpPr>
          <p:cNvPr id="69" name="BoxHeader"/>
          <p:cNvSpPr txBox="1">
            <a:spLocks noChangeArrowheads="1"/>
          </p:cNvSpPr>
          <p:nvPr/>
        </p:nvSpPr>
        <p:spPr bwMode="gray">
          <a:xfrm>
            <a:off x="457200" y="5097016"/>
            <a:ext cx="1244435" cy="352106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Transportation and trade </a:t>
            </a:r>
          </a:p>
        </p:txBody>
      </p:sp>
      <p:sp>
        <p:nvSpPr>
          <p:cNvPr id="70" name="BoxHeader"/>
          <p:cNvSpPr txBox="1">
            <a:spLocks noChangeArrowheads="1"/>
          </p:cNvSpPr>
          <p:nvPr/>
        </p:nvSpPr>
        <p:spPr bwMode="gray">
          <a:xfrm>
            <a:off x="457200" y="5478016"/>
            <a:ext cx="1244435" cy="196788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Political scenery</a:t>
            </a:r>
          </a:p>
        </p:txBody>
      </p:sp>
      <p:sp>
        <p:nvSpPr>
          <p:cNvPr id="71" name="BoxHeader"/>
          <p:cNvSpPr txBox="1">
            <a:spLocks noChangeArrowheads="1"/>
          </p:cNvSpPr>
          <p:nvPr/>
        </p:nvSpPr>
        <p:spPr bwMode="gray">
          <a:xfrm>
            <a:off x="457200" y="5706616"/>
            <a:ext cx="1244435" cy="202707"/>
          </a:xfrm>
          <a:prstGeom prst="rect">
            <a:avLst/>
          </a:prstGeom>
          <a:solidFill>
            <a:srgbClr val="42923A"/>
          </a:solidFill>
          <a:ln w="9525" algn="ctr">
            <a:noFill/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dirty="0">
                <a:latin typeface="Arial" pitchFamily="34" charset="0"/>
                <a:cs typeface="Arial" pitchFamily="34" charset="0"/>
              </a:rPr>
              <a:t>Demographics</a:t>
            </a:r>
          </a:p>
        </p:txBody>
      </p:sp>
      <p:sp>
        <p:nvSpPr>
          <p:cNvPr id="73" name="BoxHeader"/>
          <p:cNvSpPr txBox="1">
            <a:spLocks noChangeArrowheads="1"/>
          </p:cNvSpPr>
          <p:nvPr/>
        </p:nvSpPr>
        <p:spPr bwMode="gray">
          <a:xfrm>
            <a:off x="2057400" y="4716016"/>
            <a:ext cx="1295400" cy="721646"/>
          </a:xfrm>
          <a:prstGeom prst="rect">
            <a:avLst/>
          </a:prstGeom>
          <a:solidFill>
            <a:srgbClr val="8CBD3A"/>
          </a:solidFill>
          <a:ln w="9525" algn="ctr">
            <a:solidFill>
              <a:schemeClr val="accent6"/>
            </a:solidFill>
            <a:miter lim="800000"/>
            <a:headEnd/>
            <a:tailEnd/>
          </a:ln>
        </p:spPr>
        <p:txBody>
          <a:bodyPr vert="horz" lIns="0" tIns="87071" rIns="0" bIns="87071" rtlCol="0" anchor="ctr">
            <a:noAutofit/>
          </a:bodyPr>
          <a:lstStyle>
            <a:lvl1pPr marL="0" indent="0" algn="l" defTabSz="914400" rtl="0" eaLnBrk="1" latinLnBrk="0" hangingPunct="1">
              <a:spcBef>
                <a:spcPts val="384"/>
              </a:spcBef>
              <a:buFontTx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5200" indent="-2340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defTabSz="914400" rtl="0" eaLnBrk="1" latinLnBrk="0" hangingPunct="1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43" b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Probability of disease spread</a:t>
            </a:r>
          </a:p>
        </p:txBody>
      </p:sp>
      <p:cxnSp>
        <p:nvCxnSpPr>
          <p:cNvPr id="92" name="Elbow Connector 91"/>
          <p:cNvCxnSpPr>
            <a:stCxn id="67" idx="3"/>
            <a:endCxn id="73" idx="1"/>
          </p:cNvCxnSpPr>
          <p:nvPr/>
        </p:nvCxnSpPr>
        <p:spPr>
          <a:xfrm>
            <a:off x="1700784" y="4511069"/>
            <a:ext cx="356616" cy="565770"/>
          </a:xfrm>
          <a:prstGeom prst="bentConnector3">
            <a:avLst>
              <a:gd name="adj1" fmla="val 52643"/>
            </a:avLst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68" idx="3"/>
            <a:endCxn id="73" idx="1"/>
          </p:cNvCxnSpPr>
          <p:nvPr/>
        </p:nvCxnSpPr>
        <p:spPr>
          <a:xfrm>
            <a:off x="1700784" y="4892069"/>
            <a:ext cx="356616" cy="184770"/>
          </a:xfrm>
          <a:prstGeom prst="bentConnector3">
            <a:avLst>
              <a:gd name="adj1" fmla="val 52643"/>
            </a:avLst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69" idx="3"/>
            <a:endCxn id="73" idx="1"/>
          </p:cNvCxnSpPr>
          <p:nvPr/>
        </p:nvCxnSpPr>
        <p:spPr>
          <a:xfrm flipV="1">
            <a:off x="1701635" y="5076839"/>
            <a:ext cx="355765" cy="196230"/>
          </a:xfrm>
          <a:prstGeom prst="bentConnector3">
            <a:avLst>
              <a:gd name="adj1" fmla="val 53254"/>
            </a:avLst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70" idx="3"/>
            <a:endCxn id="73" idx="1"/>
          </p:cNvCxnSpPr>
          <p:nvPr/>
        </p:nvCxnSpPr>
        <p:spPr>
          <a:xfrm flipV="1">
            <a:off x="1701635" y="5076839"/>
            <a:ext cx="355765" cy="499571"/>
          </a:xfrm>
          <a:prstGeom prst="bentConnector3">
            <a:avLst>
              <a:gd name="adj1" fmla="val 53253"/>
            </a:avLst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stCxn id="71" idx="3"/>
            <a:endCxn id="73" idx="1"/>
          </p:cNvCxnSpPr>
          <p:nvPr/>
        </p:nvCxnSpPr>
        <p:spPr>
          <a:xfrm flipV="1">
            <a:off x="1701635" y="5076839"/>
            <a:ext cx="355765" cy="731131"/>
          </a:xfrm>
          <a:prstGeom prst="bentConnector3">
            <a:avLst>
              <a:gd name="adj1" fmla="val 53253"/>
            </a:avLst>
          </a:prstGeom>
          <a:ln>
            <a:solidFill>
              <a:srgbClr val="55565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3886200" y="2353816"/>
            <a:ext cx="2362200" cy="3660119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1333" b="1" dirty="0" smtClean="0">
                <a:latin typeface="Arial" pitchFamily="34" charset="0"/>
                <a:cs typeface="Arial" pitchFamily="34" charset="0"/>
              </a:rPr>
              <a:t>Develop scenarios for O&amp;E based </a:t>
            </a:r>
            <a:r>
              <a:rPr lang="en-US" sz="1333" b="1" smtClean="0">
                <a:latin typeface="Arial" pitchFamily="34" charset="0"/>
                <a:cs typeface="Arial" pitchFamily="34" charset="0"/>
              </a:rPr>
              <a:t>on </a:t>
            </a:r>
            <a:r>
              <a:rPr lang="en-US" sz="1333" b="1" smtClean="0">
                <a:latin typeface="Arial" pitchFamily="34" charset="0"/>
                <a:cs typeface="Arial" pitchFamily="34" charset="0"/>
              </a:rPr>
              <a:t>exposure </a:t>
            </a:r>
            <a:r>
              <a:rPr lang="en-US" sz="1333" b="1" dirty="0" smtClean="0">
                <a:latin typeface="Arial" pitchFamily="34" charset="0"/>
                <a:cs typeface="Arial" pitchFamily="34" charset="0"/>
              </a:rPr>
              <a:t>and vulnerability</a:t>
            </a:r>
          </a:p>
          <a:p>
            <a:endParaRPr lang="en-US" sz="1333" b="1" dirty="0">
              <a:latin typeface="Arial" pitchFamily="34" charset="0"/>
              <a:cs typeface="Arial" pitchFamily="34" charset="0"/>
            </a:endParaRPr>
          </a:p>
          <a:p>
            <a:r>
              <a:rPr lang="en-US" sz="1333" b="1" dirty="0">
                <a:latin typeface="Arial" pitchFamily="34" charset="0"/>
                <a:cs typeface="Arial" pitchFamily="34" charset="0"/>
              </a:rPr>
              <a:t>Assign probabilities to deterministic event set at national, regional and continental level to create individual country risk profiles and country-to-country correlation</a:t>
            </a:r>
          </a:p>
          <a:p>
            <a:endParaRPr lang="en-US" sz="1333" b="1" dirty="0">
              <a:latin typeface="Arial" pitchFamily="34" charset="0"/>
              <a:cs typeface="Arial" pitchFamily="34" charset="0"/>
            </a:endParaRPr>
          </a:p>
          <a:p>
            <a:r>
              <a:rPr lang="en-US" sz="1333" b="1" dirty="0">
                <a:latin typeface="Arial" pitchFamily="34" charset="0"/>
                <a:cs typeface="Arial" pitchFamily="34" charset="0"/>
              </a:rPr>
              <a:t>Structure risk transfer based on risk profile and existing risk </a:t>
            </a:r>
            <a:r>
              <a:rPr lang="en-US" sz="1333" b="1">
                <a:latin typeface="Arial" pitchFamily="34" charset="0"/>
                <a:cs typeface="Arial" pitchFamily="34" charset="0"/>
              </a:rPr>
              <a:t>financing </a:t>
            </a:r>
            <a:r>
              <a:rPr lang="en-US" sz="1333" b="1" smtClean="0">
                <a:latin typeface="Arial" pitchFamily="34" charset="0"/>
                <a:cs typeface="Arial" pitchFamily="34" charset="0"/>
              </a:rPr>
              <a:t>capacity</a:t>
            </a:r>
            <a:endParaRPr lang="en-US" sz="1333" b="1" dirty="0">
              <a:latin typeface="Arial" pitchFamily="34" charset="0"/>
              <a:cs typeface="Arial" pitchFamily="34" charset="0"/>
            </a:endParaRPr>
          </a:p>
          <a:p>
            <a:endParaRPr lang="en-US" sz="1333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300926" y="2353816"/>
            <a:ext cx="2362200" cy="3865238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1333" b="1" dirty="0" smtClean="0">
                <a:latin typeface="Arial" pitchFamily="34" charset="0"/>
                <a:cs typeface="Arial" pitchFamily="34" charset="0"/>
              </a:rPr>
              <a:t>Price insurance products based on expected loss costs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33" dirty="0" smtClean="0">
                <a:latin typeface="Arial" pitchFamily="34" charset="0"/>
                <a:cs typeface="Arial" pitchFamily="34" charset="0"/>
              </a:rPr>
              <a:t>Historical time-series mechanism cannot be used because epidemics are infrequent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33" dirty="0" smtClean="0">
                <a:latin typeface="Arial" pitchFamily="34" charset="0"/>
                <a:cs typeface="Arial" pitchFamily="34" charset="0"/>
              </a:rPr>
              <a:t>O&amp;E most similar to “sudden-onset” risk events (e.g. cyclones, earthquakes) rather than current ARC drought coverage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33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Will utilize established industry techniques to ensure market comfort with index and probabilistic risk analysis</a:t>
            </a:r>
            <a:endParaRPr lang="en-US" sz="1333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114360" y="229011"/>
            <a:ext cx="260819" cy="260819"/>
          </a:xfrm>
          <a:prstGeom prst="ellipse">
            <a:avLst/>
          </a:prstGeom>
          <a:solidFill>
            <a:srgbClr val="42923A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1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7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84" y="1117948"/>
            <a:ext cx="6696744" cy="831600"/>
          </a:xfrm>
        </p:spPr>
        <p:txBody>
          <a:bodyPr/>
          <a:lstStyle/>
          <a:p>
            <a:pPr algn="l"/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Payment Schedule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 descr="Screen Shot 2015-02-26 at 9.44.31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056972"/>
            <a:ext cx="5937412" cy="44300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67698"/>
            <a:ext cx="8350139" cy="290302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762" dirty="0" smtClean="0">
                <a:latin typeface="Arial" pitchFamily="34" charset="0"/>
                <a:cs typeface="Arial" pitchFamily="34" charset="0"/>
              </a:rPr>
              <a:t>Source: ARC</a:t>
            </a:r>
            <a:r>
              <a:rPr lang="en-US" sz="76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2" dirty="0" smtClean="0">
                <a:latin typeface="Arial" pitchFamily="34" charset="0"/>
                <a:cs typeface="Arial" pitchFamily="34" charset="0"/>
              </a:rPr>
              <a:t>and partners</a:t>
            </a:r>
            <a:endParaRPr lang="en-US" sz="76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6373" y="264819"/>
            <a:ext cx="216022" cy="228979"/>
          </a:xfrm>
          <a:prstGeom prst="ellipse">
            <a:avLst/>
          </a:prstGeom>
          <a:solidFill>
            <a:srgbClr val="42923A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1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8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3810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fr-FR" sz="2800" b="1">
                <a:solidFill>
                  <a:schemeClr val="bg1"/>
                </a:solidFill>
                <a:latin typeface="Calibri" panose="020F0502020204030204" pitchFamily="34" charset="0"/>
              </a:rPr>
              <a:t>Overview</a:t>
            </a:r>
            <a:endParaRPr lang="en-US" altLang="fr-FR" sz="4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828675" y="3140968"/>
            <a:ext cx="7272338" cy="574675"/>
          </a:xfrm>
          <a:prstGeom prst="rect">
            <a:avLst/>
          </a:prstGeom>
          <a:solidFill>
            <a:srgbClr val="80BD1E">
              <a:alpha val="7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ZA" altLang="en-US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A. 	What is ARC?</a:t>
            </a: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808038" y="3783906"/>
            <a:ext cx="7270750" cy="576262"/>
          </a:xfrm>
          <a:prstGeom prst="rect">
            <a:avLst/>
          </a:prstGeom>
          <a:solidFill>
            <a:srgbClr val="80BD1E">
              <a:alpha val="7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ZA" altLang="en-US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B. 	</a:t>
            </a:r>
            <a:r>
              <a:rPr lang="en-ZA" altLang="en-US" b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Background on ARC and O&amp;E</a:t>
            </a:r>
            <a:endParaRPr lang="en-ZA" altLang="en-US" b="1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827088" y="4469706"/>
            <a:ext cx="7272337" cy="576262"/>
          </a:xfrm>
          <a:prstGeom prst="rect">
            <a:avLst/>
          </a:prstGeom>
          <a:solidFill>
            <a:srgbClr val="80BD1E">
              <a:alpha val="7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ZA" altLang="en-US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C. 	</a:t>
            </a:r>
            <a:r>
              <a:rPr lang="en-ZA" altLang="en-US" b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Insurance and O&amp;E</a:t>
            </a:r>
            <a:endParaRPr lang="en-ZA" altLang="en-US" b="1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6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85" y="1089008"/>
            <a:ext cx="6624736" cy="577511"/>
          </a:xfrm>
        </p:spPr>
        <p:txBody>
          <a:bodyPr/>
          <a:lstStyle/>
          <a:p>
            <a:pPr algn="l"/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Contigency Planning and Monitoring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ValueChainStarter"/>
          <p:cNvSpPr>
            <a:spLocks noChangeArrowheads="1"/>
          </p:cNvSpPr>
          <p:nvPr/>
        </p:nvSpPr>
        <p:spPr bwMode="gray">
          <a:xfrm>
            <a:off x="1911063" y="3285337"/>
            <a:ext cx="1899220" cy="870713"/>
          </a:xfrm>
          <a:prstGeom prst="homePlate">
            <a:avLst>
              <a:gd name="adj" fmla="val 28961"/>
            </a:avLst>
          </a:prstGeom>
          <a:solidFill>
            <a:srgbClr val="42923A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Country develops </a:t>
            </a: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&amp; </a:t>
            </a:r>
            <a:r>
              <a:rPr lang="en-US" sz="12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submits </a:t>
            </a:r>
            <a:r>
              <a:rPr lang="en-US"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12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inal 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2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mplementation 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 (FIP)</a:t>
            </a:r>
          </a:p>
        </p:txBody>
      </p:sp>
      <p:sp>
        <p:nvSpPr>
          <p:cNvPr id="8" name="ValueChainHeader"/>
          <p:cNvSpPr>
            <a:spLocks noChangeArrowheads="1"/>
          </p:cNvSpPr>
          <p:nvPr/>
        </p:nvSpPr>
        <p:spPr bwMode="gray">
          <a:xfrm>
            <a:off x="3634932" y="3285337"/>
            <a:ext cx="1881384" cy="870713"/>
          </a:xfrm>
          <a:prstGeom prst="chevron">
            <a:avLst>
              <a:gd name="adj" fmla="val 28646"/>
            </a:avLst>
          </a:prstGeom>
          <a:solidFill>
            <a:srgbClr val="42923A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ARC Agency reviews and approves FIP</a:t>
            </a:r>
          </a:p>
        </p:txBody>
      </p:sp>
      <p:sp>
        <p:nvSpPr>
          <p:cNvPr id="10" name="ValueChainHeader"/>
          <p:cNvSpPr>
            <a:spLocks noChangeArrowheads="1"/>
          </p:cNvSpPr>
          <p:nvPr/>
        </p:nvSpPr>
        <p:spPr bwMode="gray">
          <a:xfrm>
            <a:off x="5340965" y="3285337"/>
            <a:ext cx="1881384" cy="870713"/>
          </a:xfrm>
          <a:prstGeom prst="chevron">
            <a:avLst>
              <a:gd name="adj" fmla="val 28646"/>
            </a:avLst>
          </a:prstGeom>
          <a:solidFill>
            <a:srgbClr val="42923A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ARC makes insurance payout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ValueChainHeader"/>
          <p:cNvSpPr>
            <a:spLocks noChangeArrowheads="1"/>
          </p:cNvSpPr>
          <p:nvPr/>
        </p:nvSpPr>
        <p:spPr bwMode="gray">
          <a:xfrm>
            <a:off x="7046999" y="3285337"/>
            <a:ext cx="1881384" cy="870713"/>
          </a:xfrm>
          <a:prstGeom prst="chevron">
            <a:avLst>
              <a:gd name="adj" fmla="val 28646"/>
            </a:avLst>
          </a:prstGeom>
          <a:solidFill>
            <a:srgbClr val="42923A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lIns="174143" tIns="87071" bIns="87071" anchor="ctr"/>
          <a:lstStyle/>
          <a:p>
            <a:pPr algn="ctr" eaLnBrk="0" hangingPunct="0"/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Country executes FIP and M&amp;E</a:t>
            </a:r>
            <a:r>
              <a:rPr lang="en-US" sz="12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w/ ARC audits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17983" y="2780928"/>
            <a:ext cx="6858000" cy="411170"/>
          </a:xfrm>
          <a:prstGeom prst="rect">
            <a:avLst/>
          </a:prstGeom>
          <a:solidFill>
            <a:srgbClr val="555655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Current ARC Standard Operating Procedures</a:t>
            </a:r>
            <a:endParaRPr 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akeaway_box"/>
          <p:cNvSpPr>
            <a:spLocks noChangeArrowheads="1"/>
          </p:cNvSpPr>
          <p:nvPr/>
        </p:nvSpPr>
        <p:spPr bwMode="gray">
          <a:xfrm>
            <a:off x="1917984" y="4264113"/>
            <a:ext cx="6858000" cy="548261"/>
          </a:xfrm>
          <a:prstGeom prst="rect">
            <a:avLst/>
          </a:prstGeom>
          <a:solidFill>
            <a:srgbClr val="555655"/>
          </a:solidFill>
          <a:ln w="9525" algn="ctr">
            <a:solidFill>
              <a:schemeClr val="tx2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24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ARC O&amp;E will build on lessons learnt from previous payouts to ensure effective deployment and use of capital </a:t>
            </a:r>
          </a:p>
        </p:txBody>
      </p:sp>
      <p:sp>
        <p:nvSpPr>
          <p:cNvPr id="5" name="16-Point Star 4"/>
          <p:cNvSpPr/>
          <p:nvPr/>
        </p:nvSpPr>
        <p:spPr>
          <a:xfrm>
            <a:off x="107504" y="3121113"/>
            <a:ext cx="1691680" cy="1143000"/>
          </a:xfrm>
          <a:prstGeom prst="star16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 b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bjective Trigger </a:t>
            </a:r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endParaRPr lang="en-US" sz="12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2709" y="188640"/>
            <a:ext cx="260819" cy="288032"/>
            <a:chOff x="251520" y="1916832"/>
            <a:chExt cx="260819" cy="288032"/>
          </a:xfrm>
        </p:grpSpPr>
        <p:sp>
          <p:nvSpPr>
            <p:cNvPr id="20" name="Oval 19"/>
            <p:cNvSpPr/>
            <p:nvPr/>
          </p:nvSpPr>
          <p:spPr>
            <a:xfrm>
              <a:off x="251520" y="1944045"/>
              <a:ext cx="260819" cy="260819"/>
            </a:xfrm>
            <a:prstGeom prst="ellipse">
              <a:avLst/>
            </a:prstGeom>
            <a:solidFill>
              <a:srgbClr val="42923A"/>
            </a:solidFill>
            <a:ln w="9525">
              <a:solidFill>
                <a:schemeClr val="accent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85700" bIns="85700" rtlCol="0" anchor="ctr" anchorCtr="0"/>
            <a:lstStyle/>
            <a:p>
              <a:pPr algn="ctr"/>
              <a:r>
                <a:rPr lang="en-US" sz="1333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1520" y="1916832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+mn-lt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99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79512" y="1106552"/>
            <a:ext cx="6768752" cy="7918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bg1"/>
                </a:solidFill>
                <a:latin typeface="Calibri" panose="020F0502020204030204" pitchFamily="34" charset="0"/>
              </a:rPr>
              <a:t>Sovereign Risk Pooling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370728"/>
              </p:ext>
            </p:extLst>
          </p:nvPr>
        </p:nvGraphicFramePr>
        <p:xfrm>
          <a:off x="657570" y="3140968"/>
          <a:ext cx="338015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474410" y="2420888"/>
            <a:ext cx="3823031" cy="674376"/>
          </a:xfrm>
          <a:prstGeom prst="rect">
            <a:avLst/>
          </a:prstGeom>
          <a:solidFill>
            <a:srgbClr val="8CBD3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Predictive capabilities accurately targeted country need</a:t>
            </a:r>
          </a:p>
        </p:txBody>
      </p:sp>
      <p:sp>
        <p:nvSpPr>
          <p:cNvPr id="7" name="Isosceles Triangle 6"/>
          <p:cNvSpPr/>
          <p:nvPr/>
        </p:nvSpPr>
        <p:spPr>
          <a:xfrm rot="5400000">
            <a:off x="2864490" y="4364806"/>
            <a:ext cx="3484210" cy="501238"/>
          </a:xfrm>
          <a:prstGeom prst="triangle">
            <a:avLst>
              <a:gd name="adj" fmla="val 50685"/>
            </a:avLst>
          </a:prstGeom>
          <a:solidFill>
            <a:srgbClr val="8CBD3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endParaRPr lang="en-US" sz="1333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66961" y="3103359"/>
            <a:ext cx="3191337" cy="3031304"/>
          </a:xfrm>
          <a:prstGeom prst="rect">
            <a:avLst/>
          </a:prstGeom>
          <a:solidFill>
            <a:srgbClr val="8CBD3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ARC paid out $25 million to mitigate the effects of severe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drought before the UN appeal process to secure additional required funding had been launched</a:t>
            </a:r>
          </a:p>
          <a:p>
            <a:pPr algn="ctr"/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ARC payouts able to address immediate funding needs while additional support from other stakeholders could be deployed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477000"/>
            <a:ext cx="8350139" cy="290302"/>
          </a:xfrm>
          <a:prstGeom prst="rect">
            <a:avLst/>
          </a:prstGeom>
          <a:noFill/>
        </p:spPr>
        <p:txBody>
          <a:bodyPr wrap="square" tIns="85700" bIns="85700" rtlCol="0">
            <a:spAutoFit/>
          </a:bodyPr>
          <a:lstStyle/>
          <a:p>
            <a:r>
              <a:rPr lang="en-US" sz="762" dirty="0">
                <a:latin typeface="Arial" pitchFamily="34" charset="0"/>
                <a:cs typeface="Arial" pitchFamily="34" charset="0"/>
              </a:rPr>
              <a:t>Source: ARC internal documents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474410" y="1844824"/>
            <a:ext cx="8087603" cy="426820"/>
          </a:xfrm>
          <a:prstGeom prst="rect">
            <a:avLst/>
          </a:prstGeom>
          <a:solidFill>
            <a:srgbClr val="555655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r>
              <a:rPr lang="en-US" sz="152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ARC results from 2014</a:t>
            </a:r>
          </a:p>
        </p:txBody>
      </p:sp>
    </p:spTree>
    <p:extLst>
      <p:ext uri="{BB962C8B-B14F-4D97-AF65-F5344CB8AC3E}">
        <p14:creationId xmlns:p14="http://schemas.microsoft.com/office/powerpoint/2010/main" val="44966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24744"/>
            <a:ext cx="7200799" cy="831600"/>
          </a:xfrm>
        </p:spPr>
        <p:txBody>
          <a:bodyPr/>
          <a:lstStyle/>
          <a:p>
            <a:pPr algn="l"/>
            <a:r>
              <a:rPr lang="en-US" b="1" smtClean="0">
                <a:solidFill>
                  <a:schemeClr val="bg1"/>
                </a:solidFill>
                <a:latin typeface="Calibri" panose="020F0502020204030204" pitchFamily="34" charset="0"/>
              </a:rPr>
              <a:t>Challenges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089747"/>
              </p:ext>
            </p:extLst>
          </p:nvPr>
        </p:nvGraphicFramePr>
        <p:xfrm>
          <a:off x="1619672" y="2924944"/>
          <a:ext cx="5403642" cy="20302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403642"/>
              </a:tblGrid>
              <a:tr h="149797">
                <a:tc>
                  <a:txBody>
                    <a:bodyPr/>
                    <a:lstStyle/>
                    <a:p>
                      <a:pPr marL="342900" indent="-342900" algn="ctr">
                        <a:buFont typeface="Wingdings" panose="05000000000000000000" pitchFamily="2" charset="2"/>
                        <a:buChar char="ü"/>
                      </a:pPr>
                      <a:endParaRPr 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7071" marR="87071" marT="43536" marB="43536">
                    <a:solidFill>
                      <a:srgbClr val="555655"/>
                    </a:solidFill>
                  </a:tcPr>
                </a:tc>
              </a:tr>
              <a:tr h="40021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Moral hazard and crowding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out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7071" marR="87071" marT="43536" marB="43536"/>
                </a:tc>
              </a:tr>
              <a:tr h="388370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Regional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nature of epidemics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7071" marR="87071" marT="43536" marB="43536"/>
                </a:tc>
              </a:tr>
              <a:tr h="301605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Peer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review challenges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7071" marR="87071" marT="43536" marB="43536"/>
                </a:tc>
              </a:tr>
              <a:tr h="454408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Data quality for surveillance and prediction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7071" marR="87071" marT="43536" marB="4353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93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RC section divider.jpg                                        0160A6D9Macintosh HD                   7C26853B: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62000" y="2819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ZA" altLang="en-US" sz="32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A.</a:t>
            </a:r>
            <a:r>
              <a:rPr lang="en-ZA" altLang="en-US" sz="40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	</a:t>
            </a:r>
            <a:r>
              <a:rPr lang="en-ZA" altLang="en-US" sz="32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What is ARC?</a:t>
            </a:r>
          </a:p>
        </p:txBody>
      </p:sp>
    </p:spTree>
    <p:extLst>
      <p:ext uri="{BB962C8B-B14F-4D97-AF65-F5344CB8AC3E}">
        <p14:creationId xmlns:p14="http://schemas.microsoft.com/office/powerpoint/2010/main" val="24971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497263" y="264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468313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African Risk Capacity (ARC)</a:t>
            </a:r>
          </a:p>
        </p:txBody>
      </p:sp>
      <p:sp>
        <p:nvSpPr>
          <p:cNvPr id="6148" name="Content Placeholder 1"/>
          <p:cNvSpPr txBox="1">
            <a:spLocks/>
          </p:cNvSpPr>
          <p:nvPr/>
        </p:nvSpPr>
        <p:spPr bwMode="auto">
          <a:xfrm>
            <a:off x="401638" y="2057400"/>
            <a:ext cx="820896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b="1">
                <a:latin typeface="Calibri" panose="020F0502020204030204" pitchFamily="34" charset="0"/>
              </a:rPr>
              <a:t>The African Risk Capacity is a continental sovereign risk insurance pool and early response mechanism designed to provide cost-effective contingency funding to African governments to execute pre-approved contingency plans in the event of severe natural disasters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1100" b="1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000" b="1">
                <a:latin typeface="Calibri" panose="020F0502020204030204" pitchFamily="34" charset="0"/>
              </a:rPr>
              <a:t>A Specialised Agency of the African Union, ARC was established in 2012, is governed by a board of African ministers and experts and currently counts 26 AU countries as members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1100" b="1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000" b="1">
                <a:latin typeface="Calibri" panose="020F0502020204030204" pitchFamily="34" charset="0"/>
              </a:rPr>
              <a:t>The ARC Agency’s first financial affiliate, ARC Insurance Company Limited, was established in early 2014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GB" altLang="en-US" sz="1100" b="1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000" b="1">
                <a:latin typeface="Calibri" panose="020F0502020204030204" pitchFamily="34" charset="0"/>
              </a:rPr>
              <a:t>ARC aims to insure nearly 30 countries with USD 1.5b in coverage against droughts, floods and cyclones by 2020</a:t>
            </a:r>
            <a:endParaRPr lang="en-US" altLang="en-US" sz="2000" b="1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06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304800" y="2009775"/>
            <a:ext cx="86106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dirty="0">
                <a:latin typeface="Calibri" pitchFamily="34" charset="0"/>
              </a:rPr>
              <a:t>ARC provides the financial tools and infrastructure to help countries manage natural disasters – including weather and, soon, outbreak and epidemic risk – more effectively by:</a:t>
            </a:r>
          </a:p>
          <a:p>
            <a:pPr lvl="1">
              <a:defRPr/>
            </a:pPr>
            <a:endParaRPr lang="en-US" altLang="en-US" sz="800" dirty="0">
              <a:latin typeface="Calibri" pitchFamily="34" charset="0"/>
              <a:cs typeface="Arial" pitchFamily="34" charset="0"/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altLang="en-US" sz="1800" dirty="0">
                <a:latin typeface="Calibri" pitchFamily="34" charset="0"/>
                <a:cs typeface="Arial" pitchFamily="34" charset="0"/>
              </a:rPr>
              <a:t>Providing quick-disbursing funds immediately after a severe weather event through insurance, enabling a more timely response to those affected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altLang="en-US" sz="1800" dirty="0">
                <a:latin typeface="Calibri" pitchFamily="34" charset="0"/>
                <a:cs typeface="Arial" pitchFamily="34" charset="0"/>
              </a:rPr>
              <a:t>Offering insurance at the low rates, by pooling risk across the diverse weather systems in Africa through ARC Ltd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altLang="en-US" sz="1800" dirty="0">
                <a:latin typeface="Calibri" pitchFamily="34" charset="0"/>
                <a:cs typeface="Arial" pitchFamily="34" charset="0"/>
              </a:rPr>
              <a:t>Linking payouts to pre-prepared national response plans to reduce the impact of severe weather events  and the overall cost to governments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endParaRPr lang="en-US" altLang="en-US" sz="1800" dirty="0">
              <a:latin typeface="Calibri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altLang="en-US" sz="2000" b="1" dirty="0">
                <a:latin typeface="Calibri" pitchFamily="34" charset="0"/>
              </a:rPr>
              <a:t>In order to:</a:t>
            </a:r>
          </a:p>
          <a:p>
            <a:pPr>
              <a:defRPr/>
            </a:pPr>
            <a:endParaRPr lang="en-US" altLang="en-US" sz="800" b="1" dirty="0">
              <a:latin typeface="Calibri" pitchFamily="34" charset="0"/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altLang="en-US" sz="1800" dirty="0">
                <a:latin typeface="Calibri" pitchFamily="34" charset="0"/>
                <a:cs typeface="Arial" pitchFamily="34" charset="0"/>
              </a:rPr>
              <a:t>Transfer more resources and decision-making to African governments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altLang="en-US" sz="1800" dirty="0">
                <a:latin typeface="Calibri" pitchFamily="34" charset="0"/>
                <a:cs typeface="Arial" pitchFamily="34" charset="0"/>
              </a:rPr>
              <a:t>Reduce their reliance on traditional appeals for assistance for predictable disasters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altLang="en-US" sz="1800" dirty="0">
                <a:latin typeface="Calibri" pitchFamily="34" charset="0"/>
                <a:cs typeface="Arial" pitchFamily="34" charset="0"/>
              </a:rPr>
              <a:t>Shift risk away from vulnerable populations and their governments to the ARC which is better equipped to handle it</a:t>
            </a:r>
          </a:p>
          <a:p>
            <a:pPr>
              <a:defRPr/>
            </a:pPr>
            <a:endParaRPr lang="en-US" altLang="en-US" sz="8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fr-FR" sz="2800" b="1">
                <a:solidFill>
                  <a:schemeClr val="bg1"/>
                </a:solidFill>
                <a:latin typeface="Calibri" panose="020F0502020204030204" pitchFamily="34" charset="0"/>
              </a:rPr>
              <a:t>How Does ARC Work?</a:t>
            </a:r>
            <a:endParaRPr lang="en-US" altLang="fr-FR" sz="40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1" dirty="0" smtClean="0">
                <a:solidFill>
                  <a:schemeClr val="bg1"/>
                </a:solidFill>
                <a:latin typeface="Calibri" pitchFamily="34" charset="0"/>
                <a:cs typeface="Arial" panose="020B0604020202020204" pitchFamily="34" charset="0"/>
              </a:rPr>
              <a:t>Current ARC Member States</a:t>
            </a:r>
            <a:endParaRPr lang="en-US" altLang="en-US" sz="4000" b="1" dirty="0" smtClean="0">
              <a:solidFill>
                <a:schemeClr val="bg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4419600" y="3502025"/>
            <a:ext cx="700088" cy="158750"/>
          </a:xfrm>
          <a:custGeom>
            <a:avLst/>
            <a:gdLst>
              <a:gd name="connsiteX0" fmla="*/ 0 w 701040"/>
              <a:gd name="connsiteY0" fmla="*/ 140425 h 159149"/>
              <a:gd name="connsiteX1" fmla="*/ 76200 w 701040"/>
              <a:gd name="connsiteY1" fmla="*/ 155665 h 159149"/>
              <a:gd name="connsiteX2" fmla="*/ 487680 w 701040"/>
              <a:gd name="connsiteY2" fmla="*/ 125185 h 159149"/>
              <a:gd name="connsiteX3" fmla="*/ 518160 w 701040"/>
              <a:gd name="connsiteY3" fmla="*/ 79465 h 159149"/>
              <a:gd name="connsiteX4" fmla="*/ 533400 w 701040"/>
              <a:gd name="connsiteY4" fmla="*/ 3265 h 159149"/>
              <a:gd name="connsiteX5" fmla="*/ 579120 w 701040"/>
              <a:gd name="connsiteY5" fmla="*/ 18505 h 159149"/>
              <a:gd name="connsiteX6" fmla="*/ 609600 w 701040"/>
              <a:gd name="connsiteY6" fmla="*/ 64225 h 159149"/>
              <a:gd name="connsiteX7" fmla="*/ 655320 w 701040"/>
              <a:gd name="connsiteY7" fmla="*/ 155665 h 159149"/>
              <a:gd name="connsiteX8" fmla="*/ 701040 w 701040"/>
              <a:gd name="connsiteY8" fmla="*/ 155665 h 159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040" h="159149">
                <a:moveTo>
                  <a:pt x="0" y="140425"/>
                </a:moveTo>
                <a:cubicBezTo>
                  <a:pt x="25400" y="145505"/>
                  <a:pt x="50310" y="156474"/>
                  <a:pt x="76200" y="155665"/>
                </a:cubicBezTo>
                <a:cubicBezTo>
                  <a:pt x="213669" y="151369"/>
                  <a:pt x="487680" y="125185"/>
                  <a:pt x="487680" y="125185"/>
                </a:cubicBezTo>
                <a:cubicBezTo>
                  <a:pt x="497840" y="109945"/>
                  <a:pt x="511729" y="96615"/>
                  <a:pt x="518160" y="79465"/>
                </a:cubicBezTo>
                <a:cubicBezTo>
                  <a:pt x="527255" y="55211"/>
                  <a:pt x="515084" y="21581"/>
                  <a:pt x="533400" y="3265"/>
                </a:cubicBezTo>
                <a:cubicBezTo>
                  <a:pt x="544759" y="-8094"/>
                  <a:pt x="563880" y="13425"/>
                  <a:pt x="579120" y="18505"/>
                </a:cubicBezTo>
                <a:cubicBezTo>
                  <a:pt x="589280" y="33745"/>
                  <a:pt x="601409" y="47842"/>
                  <a:pt x="609600" y="64225"/>
                </a:cubicBezTo>
                <a:cubicBezTo>
                  <a:pt x="623446" y="91916"/>
                  <a:pt x="624123" y="136947"/>
                  <a:pt x="655320" y="155665"/>
                </a:cubicBezTo>
                <a:cubicBezTo>
                  <a:pt x="668388" y="163506"/>
                  <a:pt x="685800" y="155665"/>
                  <a:pt x="701040" y="155665"/>
                </a:cubicBezTo>
              </a:path>
            </a:pathLst>
          </a:cu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244" name="Picture 6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450" y="1925638"/>
            <a:ext cx="4451350" cy="471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381000" y="5638800"/>
            <a:ext cx="5334000" cy="1119188"/>
          </a:xfrm>
          <a:prstGeom prst="roundRect">
            <a:avLst>
              <a:gd name="adj" fmla="val 5186"/>
            </a:avLst>
          </a:prstGeom>
          <a:noFill/>
          <a:ln>
            <a:solidFill>
              <a:srgbClr val="8F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n-GB" altLang="en-US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Signatories (date signed)</a:t>
            </a: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19.Kenya (28 January 2013)	23.Gabon (30 January 2014)</a:t>
            </a:r>
          </a:p>
          <a:p>
            <a:pPr eaLnBrk="1" hangingPunct="1"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20.Mauritania (28 January 2013)	24.Madagascar (31 January 2014)</a:t>
            </a:r>
          </a:p>
          <a:p>
            <a:pPr eaLnBrk="1" hangingPunct="1"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21.Côte d'Ivoire (6 February 2013)	25. Nigeria (4 December 2014)</a:t>
            </a:r>
          </a:p>
          <a:p>
            <a:pPr eaLnBrk="1" hangingPunct="1"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22.Comoros (15 February 2013)	26. Mali (27 May 2015)</a:t>
            </a:r>
          </a:p>
          <a:p>
            <a:pPr algn="just">
              <a:spcBef>
                <a:spcPct val="20000"/>
              </a:spcBef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85800" y="1903413"/>
            <a:ext cx="3352800" cy="3675062"/>
          </a:xfrm>
          <a:prstGeom prst="roundRect">
            <a:avLst>
              <a:gd name="adj" fmla="val 5186"/>
            </a:avLst>
          </a:prstGeom>
          <a:noFill/>
          <a:ln>
            <a:solidFill>
              <a:srgbClr val="8F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+mj-lt"/>
              <a:buNone/>
              <a:defRPr/>
            </a:pPr>
            <a:r>
              <a:rPr lang="en-GB" altLang="en-US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Signatories (23 November 2012)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Burkina Faso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Burundi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African Republic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Chad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Republic of Congo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Djibouti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Gambia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Guinea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Liberia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Libya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Malawi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Mozambique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Niger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Rwanda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Sahrawi Arab Democratic Republic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Senegal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Togo</a:t>
            </a:r>
          </a:p>
          <a:p>
            <a:pPr>
              <a:buFont typeface="Bliss-Medium" charset="0"/>
              <a:buAutoNum type="arabicPeriod"/>
              <a:defRPr/>
            </a:pPr>
            <a:r>
              <a:rPr lang="en-GB" alt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Zimbabwe</a:t>
            </a:r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621213" y="4267200"/>
            <a:ext cx="1246187" cy="105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Aft>
                <a:spcPts val="300"/>
              </a:spcAft>
            </a:pPr>
            <a:r>
              <a:rPr lang="en-GB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  <a:t>ARC Signatories </a:t>
            </a:r>
            <a:br>
              <a:rPr lang="en-GB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</a:br>
            <a:r>
              <a:rPr lang="en-GB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  <a:t>(26 countries)</a:t>
            </a:r>
          </a:p>
          <a:p>
            <a:pPr>
              <a:spcAft>
                <a:spcPts val="300"/>
              </a:spcAft>
            </a:pPr>
            <a:r>
              <a:rPr lang="en-GB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  <a:t>ARC Risk Pool 1 </a:t>
            </a:r>
            <a:br>
              <a:rPr lang="en-GB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</a:br>
            <a:r>
              <a:rPr lang="en-GB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  <a:t>(4 countries)</a:t>
            </a:r>
          </a:p>
          <a:p>
            <a:pPr>
              <a:spcAft>
                <a:spcPts val="300"/>
              </a:spcAft>
            </a:pPr>
            <a:r>
              <a:rPr lang="en-GB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  <a:t>ARC Risk Pool 2</a:t>
            </a:r>
            <a:r>
              <a:rPr lang="en-US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  <a:t/>
            </a:r>
            <a:br>
              <a:rPr lang="en-US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</a:br>
            <a:r>
              <a:rPr lang="en-US" altLang="en-US" sz="1000" b="1">
                <a:solidFill>
                  <a:srgbClr val="595A5C"/>
                </a:solidFill>
                <a:latin typeface="Calibri" panose="020F0502020204030204" pitchFamily="34" charset="0"/>
              </a:rPr>
              <a:t>(5 countries + Pool 1)</a:t>
            </a:r>
            <a:endParaRPr lang="en-GB" altLang="en-US" sz="1000" b="1">
              <a:solidFill>
                <a:srgbClr val="595A5C"/>
              </a:solidFill>
              <a:latin typeface="Calibri" panose="020F0502020204030204" pitchFamily="34" charset="0"/>
            </a:endParaRPr>
          </a:p>
        </p:txBody>
      </p:sp>
      <p:sp>
        <p:nvSpPr>
          <p:cNvPr id="10248" name="Rectangle 5"/>
          <p:cNvSpPr>
            <a:spLocks noChangeArrowheads="1"/>
          </p:cNvSpPr>
          <p:nvPr/>
        </p:nvSpPr>
        <p:spPr bwMode="auto">
          <a:xfrm>
            <a:off x="4476750" y="4995863"/>
            <a:ext cx="144463" cy="144462"/>
          </a:xfrm>
          <a:prstGeom prst="rect">
            <a:avLst/>
          </a:prstGeom>
          <a:solidFill>
            <a:srgbClr val="EFE4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4476750" y="4656138"/>
            <a:ext cx="144463" cy="144462"/>
          </a:xfrm>
          <a:prstGeom prst="rect">
            <a:avLst/>
          </a:prstGeom>
          <a:solidFill>
            <a:srgbClr val="D7BB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4476750" y="4303713"/>
            <a:ext cx="144463" cy="144462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77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3810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1" dirty="0" smtClean="0">
                <a:solidFill>
                  <a:schemeClr val="bg1"/>
                </a:solidFill>
                <a:latin typeface="Calibri" pitchFamily="34" charset="0"/>
                <a:cs typeface="Arial" panose="020B0604020202020204" pitchFamily="34" charset="0"/>
              </a:rPr>
              <a:t>ARC’s Institutional Structure</a:t>
            </a:r>
            <a:endParaRPr lang="en-US" altLang="en-US" sz="4000" b="1" dirty="0" smtClean="0">
              <a:solidFill>
                <a:schemeClr val="bg1"/>
              </a:solidFill>
              <a:latin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11267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6197600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09800" y="3886200"/>
            <a:ext cx="1503363" cy="21590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Governed by Member States</a:t>
            </a:r>
          </a:p>
        </p:txBody>
      </p:sp>
    </p:spTree>
    <p:extLst>
      <p:ext uri="{BB962C8B-B14F-4D97-AF65-F5344CB8AC3E}">
        <p14:creationId xmlns:p14="http://schemas.microsoft.com/office/powerpoint/2010/main" val="236907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RC section divider.jpg                                        0160A6D9Macintosh HD                   7C26853B: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62000" y="2819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ZA" altLang="en-US" sz="3200" b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B.</a:t>
            </a:r>
            <a:r>
              <a:rPr lang="en-ZA" altLang="en-US" sz="4000" b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ZA" altLang="en-US" sz="40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ZA" altLang="en-US" sz="3200" b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Background on ARC and O&amp;E</a:t>
            </a:r>
            <a:endParaRPr lang="en-ZA" altLang="en-US" sz="3200" b="1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0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497263" y="26431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468313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b="1" smtClean="0">
                <a:solidFill>
                  <a:schemeClr val="bg1"/>
                </a:solidFill>
                <a:latin typeface="Calibri" panose="020F0502020204030204" pitchFamily="34" charset="0"/>
              </a:rPr>
              <a:t>ARC and Ebola</a:t>
            </a:r>
            <a:endParaRPr lang="en-US" altLang="en-US" sz="2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Content Placeholder 1"/>
          <p:cNvSpPr txBox="1">
            <a:spLocks/>
          </p:cNvSpPr>
          <p:nvPr/>
        </p:nvSpPr>
        <p:spPr bwMode="auto">
          <a:xfrm>
            <a:off x="250032" y="2132856"/>
            <a:ext cx="820896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smtClean="0">
                <a:latin typeface="Calibri" panose="020F0502020204030204" pitchFamily="34" charset="0"/>
                <a:cs typeface="Arial" panose="020B0604020202020204" pitchFamily="34" charset="0"/>
              </a:rPr>
              <a:t>Slow, unpredictable funding for emerging infectious diseases </a:t>
            </a:r>
            <a:r>
              <a:rPr lang="en-US" sz="2000">
                <a:latin typeface="Calibri" panose="020F0502020204030204" pitchFamily="34" charset="0"/>
                <a:cs typeface="Arial" panose="020B0604020202020204" pitchFamily="34" charset="0"/>
              </a:rPr>
              <a:t>amplifies both the risk and impact of outbreaks</a:t>
            </a:r>
            <a:r>
              <a:rPr lang="en-US" sz="2000">
                <a:latin typeface="Calibri" panose="020F0502020204030204" pitchFamily="34" charset="0"/>
                <a:cs typeface="Arial" panose="020B0604020202020204" pitchFamily="34" charset="0"/>
              </a:rPr>
              <a:t>.  </a:t>
            </a:r>
            <a:endParaRPr lang="en-US" sz="200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0000"/>
              </a:buClr>
              <a:buSzPct val="100000"/>
            </a:pPr>
            <a:endParaRPr lang="en-US" sz="200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smtClean="0">
                <a:latin typeface="Calibri" panose="020F0502020204030204" pitchFamily="34" charset="0"/>
              </a:rPr>
              <a:t>African </a:t>
            </a:r>
            <a:r>
              <a:rPr lang="en-US" sz="2000">
                <a:latin typeface="Calibri" panose="020F0502020204030204" pitchFamily="34" charset="0"/>
              </a:rPr>
              <a:t>Ministers of Finance </a:t>
            </a:r>
            <a:r>
              <a:rPr lang="en-US" sz="2000">
                <a:latin typeface="Calibri" panose="020F0502020204030204" pitchFamily="34" charset="0"/>
              </a:rPr>
              <a:t>requested </a:t>
            </a:r>
            <a:r>
              <a:rPr lang="en-US" sz="2000" smtClean="0">
                <a:latin typeface="Calibri" panose="020F0502020204030204" pitchFamily="34" charset="0"/>
              </a:rPr>
              <a:t>in March 2015 that theARC </a:t>
            </a:r>
            <a:r>
              <a:rPr lang="en-US" sz="2000">
                <a:latin typeface="Calibri" panose="020F0502020204030204" pitchFamily="34" charset="0"/>
              </a:rPr>
              <a:t>Secretariat </a:t>
            </a:r>
            <a:r>
              <a:rPr lang="en-US" sz="2000" smtClean="0">
                <a:latin typeface="Calibri" panose="020F0502020204030204" pitchFamily="34" charset="0"/>
              </a:rPr>
              <a:t>develop </a:t>
            </a:r>
            <a:r>
              <a:rPr lang="en-US" sz="2000">
                <a:latin typeface="Calibri" panose="020F0502020204030204" pitchFamily="34" charset="0"/>
              </a:rPr>
              <a:t>a product to address countries’ financing needs to contain outbreaks of viruses and diseases </a:t>
            </a:r>
            <a:r>
              <a:rPr lang="en-US" sz="2000">
                <a:latin typeface="Calibri" panose="020F0502020204030204" pitchFamily="34" charset="0"/>
              </a:rPr>
              <a:t>common </a:t>
            </a:r>
            <a:endParaRPr lang="en-US" sz="2000" smtClean="0">
              <a:latin typeface="Calibri" panose="020F0502020204030204" pitchFamily="34" charset="0"/>
            </a:endParaRPr>
          </a:p>
          <a:p>
            <a:pPr lvl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smtClean="0">
                <a:latin typeface="Calibri" panose="020F0502020204030204" pitchFamily="34" charset="0"/>
              </a:rPr>
              <a:t>In </a:t>
            </a:r>
            <a:r>
              <a:rPr lang="en-US" sz="2000">
                <a:latin typeface="Calibri" panose="020F0502020204030204" pitchFamily="34" charset="0"/>
              </a:rPr>
              <a:t>the case of Ebola, financing was only mobilized (depending on the affected country) 4-9 months after the first cases were reported</a:t>
            </a:r>
            <a:r>
              <a:rPr lang="en-US" sz="2000">
                <a:latin typeface="Calibri" panose="020F0502020204030204" pitchFamily="34" charset="0"/>
              </a:rPr>
              <a:t>. </a:t>
            </a:r>
            <a:endParaRPr lang="en-US" sz="2000" smtClean="0">
              <a:latin typeface="Calibri" panose="020F0502020204030204" pitchFamily="34" charset="0"/>
            </a:endParaRPr>
          </a:p>
          <a:p>
            <a:pPr marL="457200" lvl="1" indent="0">
              <a:buClr>
                <a:srgbClr val="000000"/>
              </a:buClr>
              <a:buSzPct val="100000"/>
            </a:pPr>
            <a:endParaRPr lang="en-US" sz="2000" smtClean="0">
              <a:latin typeface="Calibri" panose="020F0502020204030204" pitchFamily="34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smtClean="0">
                <a:latin typeface="Calibri" panose="020F0502020204030204" pitchFamily="34" charset="0"/>
              </a:rPr>
              <a:t>According </a:t>
            </a:r>
            <a:r>
              <a:rPr lang="en-US" sz="2000">
                <a:latin typeface="Calibri" panose="020F0502020204030204" pitchFamily="34" charset="0"/>
              </a:rPr>
              <a:t>to ARC </a:t>
            </a:r>
            <a:r>
              <a:rPr lang="en-US" sz="2000">
                <a:latin typeface="Calibri" panose="020F0502020204030204" pitchFamily="34" charset="0"/>
              </a:rPr>
              <a:t>and </a:t>
            </a:r>
            <a:r>
              <a:rPr lang="en-US" sz="2000" smtClean="0">
                <a:latin typeface="Calibri" panose="020F0502020204030204" pitchFamily="34" charset="0"/>
              </a:rPr>
              <a:t>partners</a:t>
            </a:r>
            <a:r>
              <a:rPr lang="en-US" sz="2000">
                <a:latin typeface="Calibri" panose="020F0502020204030204" pitchFamily="34" charset="0"/>
              </a:rPr>
              <a:t>’ analysis, beginning the Ebola response two months earlier could have </a:t>
            </a:r>
            <a:r>
              <a:rPr lang="en-US" sz="2000">
                <a:latin typeface="Calibri" panose="020F0502020204030204" pitchFamily="34" charset="0"/>
              </a:rPr>
              <a:t>reduced </a:t>
            </a:r>
            <a:r>
              <a:rPr lang="en-US" sz="2000" smtClean="0">
                <a:latin typeface="Calibri" panose="020F0502020204030204" pitchFamily="34" charset="0"/>
              </a:rPr>
              <a:t>deaths </a:t>
            </a:r>
            <a:r>
              <a:rPr lang="en-US" sz="2000">
                <a:latin typeface="Calibri" panose="020F0502020204030204" pitchFamily="34" charset="0"/>
              </a:rPr>
              <a:t>by 80% in Liberia and </a:t>
            </a:r>
            <a:r>
              <a:rPr lang="en-US" sz="2000">
                <a:latin typeface="Calibri" panose="020F0502020204030204" pitchFamily="34" charset="0"/>
              </a:rPr>
              <a:t>Sierra </a:t>
            </a:r>
            <a:r>
              <a:rPr lang="en-US" sz="2000" smtClean="0">
                <a:latin typeface="Calibri" panose="020F0502020204030204" pitchFamily="34" charset="0"/>
              </a:rPr>
              <a:t>Leone.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2000" smtClean="0">
              <a:latin typeface="Calibri" panose="020F0502020204030204" pitchFamily="34" charset="0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smtClean="0">
                <a:latin typeface="Calibri" panose="020F0502020204030204" pitchFamily="34" charset="0"/>
              </a:rPr>
              <a:t>In that view ARC would like to offer AU Member States a product by 2017.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77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Bliss-Medium"/>
        <a:ea typeface=""/>
        <a:cs typeface=""/>
      </a:majorFont>
      <a:minorFont>
        <a:latin typeface="Bliss 2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7393</TotalTime>
  <Words>1879</Words>
  <Application>Microsoft Office PowerPoint</Application>
  <PresentationFormat>On-screen Show (4:3)</PresentationFormat>
  <Paragraphs>259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Bliss 2 Light</vt:lpstr>
      <vt:lpstr>Bliss-Medium</vt:lpstr>
      <vt:lpstr>Calibri</vt:lpstr>
      <vt:lpstr>Times</vt:lpstr>
      <vt:lpstr>Wingdings</vt:lpstr>
      <vt:lpstr>Blank Presentation</vt:lpstr>
      <vt:lpstr>ARC Outbreak &amp; Epidemic Risk Management  November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Increasing Threat to Health &amp; Development</vt:lpstr>
      <vt:lpstr>Slow, Unpredictable Funding Amplifies Impact</vt:lpstr>
      <vt:lpstr>PowerPoint Presentation</vt:lpstr>
      <vt:lpstr>PowerPoint Presentation</vt:lpstr>
      <vt:lpstr>PowerPoint Presentation</vt:lpstr>
      <vt:lpstr>ARC O&amp;E would address many of the current challenges inherent in O&amp;E response </vt:lpstr>
      <vt:lpstr>How would a sovereign risk pool for O&amp;E work? </vt:lpstr>
      <vt:lpstr>Key Areas of Contingency Planning</vt:lpstr>
      <vt:lpstr>Risk Profiling and Pricing</vt:lpstr>
      <vt:lpstr>Payment Schedule</vt:lpstr>
      <vt:lpstr>Contigency Planning and Monitoring</vt:lpstr>
      <vt:lpstr>PowerPoint Presentation</vt:lpstr>
      <vt:lpstr>Challenges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Leo Cooper</dc:creator>
  <cp:lastModifiedBy>TRESSLER Erin</cp:lastModifiedBy>
  <cp:revision>220</cp:revision>
  <cp:lastPrinted>2015-04-06T05:43:14Z</cp:lastPrinted>
  <dcterms:created xsi:type="dcterms:W3CDTF">2013-07-11T15:18:43Z</dcterms:created>
  <dcterms:modified xsi:type="dcterms:W3CDTF">2015-11-27T11:28:37Z</dcterms:modified>
</cp:coreProperties>
</file>