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322" r:id="rId2"/>
    <p:sldId id="258" r:id="rId3"/>
    <p:sldId id="308" r:id="rId4"/>
    <p:sldId id="295" r:id="rId5"/>
    <p:sldId id="300" r:id="rId6"/>
    <p:sldId id="264" r:id="rId7"/>
    <p:sldId id="323" r:id="rId8"/>
    <p:sldId id="274" r:id="rId9"/>
    <p:sldId id="277" r:id="rId10"/>
    <p:sldId id="311" r:id="rId11"/>
    <p:sldId id="324" r:id="rId12"/>
    <p:sldId id="325" r:id="rId13"/>
    <p:sldId id="326" r:id="rId14"/>
    <p:sldId id="327" r:id="rId15"/>
    <p:sldId id="328" r:id="rId16"/>
    <p:sldId id="329" r:id="rId17"/>
    <p:sldId id="33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48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0FBA-61E4-AF47-9360-E374ABFB54DF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6C52-30A1-374C-9AA4-269EB0BBF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4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D235DA-07D1-1547-9F04-3D8D1CCBE6DE}" type="datetimeFigureOut">
              <a:rPr lang="en-US" smtClean="0"/>
              <a:t>6/9/15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F45C41-DE0E-1742-A47E-6314CF7A20F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scaltransparency.net/" TargetMode="External"/><Relationship Id="rId3" Type="http://schemas.openxmlformats.org/officeDocument/2006/relationships/hyperlink" Target="http://fiscaltransparency.net/wp-content/uploads/2014/11/GIFT-Participation-Overview-2013DecWampler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1" y="2413000"/>
            <a:ext cx="8348133" cy="1536700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NZ" sz="3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NZ" sz="3200" dirty="0" smtClean="0">
                <a:solidFill>
                  <a:prstClr val="black"/>
                </a:solidFill>
                <a:latin typeface="Calibri"/>
              </a:rPr>
            </a:br>
            <a:r>
              <a:rPr lang="en-NZ" sz="3200" dirty="0">
                <a:solidFill>
                  <a:prstClr val="black"/>
                </a:solidFill>
                <a:latin typeface="Calibri"/>
              </a:rPr>
              <a:t/>
            </a:r>
            <a:br>
              <a:rPr lang="en-NZ" sz="3200" dirty="0">
                <a:solidFill>
                  <a:prstClr val="black"/>
                </a:solidFill>
                <a:latin typeface="Calibri"/>
              </a:rPr>
            </a:br>
            <a:r>
              <a:rPr lang="en-NZ" sz="3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NZ" sz="3200" dirty="0" smtClean="0">
                <a:solidFill>
                  <a:prstClr val="black"/>
                </a:solidFill>
                <a:latin typeface="Calibri"/>
              </a:rPr>
            </a:br>
            <a:r>
              <a:rPr lang="en-NZ" sz="3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NZ" sz="3200" dirty="0" smtClean="0">
                <a:solidFill>
                  <a:prstClr val="black"/>
                </a:solidFill>
                <a:latin typeface="Calibri"/>
              </a:rPr>
            </a:br>
            <a:r>
              <a:rPr lang="en-NZ" sz="4000" dirty="0" smtClean="0">
                <a:solidFill>
                  <a:prstClr val="black"/>
                </a:solidFill>
                <a:latin typeface="Georgia"/>
                <a:cs typeface="Georgia"/>
              </a:rPr>
              <a:t>Public </a:t>
            </a:r>
            <a:r>
              <a:rPr lang="en-NZ" sz="4000" dirty="0">
                <a:solidFill>
                  <a:prstClr val="black"/>
                </a:solidFill>
                <a:latin typeface="Georgia"/>
                <a:cs typeface="Georgia"/>
              </a:rPr>
              <a:t>Participation in Fiscal </a:t>
            </a:r>
            <a:r>
              <a:rPr lang="en-NZ" sz="4000" dirty="0" smtClean="0">
                <a:solidFill>
                  <a:prstClr val="black"/>
                </a:solidFill>
                <a:latin typeface="Georgia"/>
                <a:cs typeface="Georgia"/>
              </a:rPr>
              <a:t>Policy</a:t>
            </a:r>
            <a:endParaRPr lang="en-NZ" sz="40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pic>
        <p:nvPicPr>
          <p:cNvPr id="3" name="Picture 2" descr="GIFT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961" y="624506"/>
            <a:ext cx="3678767" cy="11014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3434" y="4787900"/>
            <a:ext cx="7353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prstClr val="black">
                    <a:tint val="75000"/>
                  </a:prstClr>
                </a:solidFill>
              </a:rPr>
              <a:t>Paolo de Renzio  						CABRI/IBP Workshop</a:t>
            </a:r>
          </a:p>
          <a:p>
            <a:r>
              <a:rPr lang="en-NZ" sz="1600" dirty="0" smtClean="0">
                <a:solidFill>
                  <a:prstClr val="black">
                    <a:tint val="75000"/>
                  </a:prstClr>
                </a:solidFill>
              </a:rPr>
              <a:t>Senior Research Fellow, IBP				Pretoria, 10-11 June 2015</a:t>
            </a:r>
            <a:endParaRPr lang="en-NZ" sz="16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3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0728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Principles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</a:t>
            </a: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ublic </a:t>
            </a: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27200"/>
            <a:ext cx="8503920" cy="4371848"/>
          </a:xfrm>
        </p:spPr>
        <p:txBody>
          <a:bodyPr>
            <a:normAutofit/>
          </a:bodyPr>
          <a:lstStyle/>
          <a:p>
            <a:pPr marL="468630" indent="-342900"/>
            <a:r>
              <a:rPr lang="en-NZ" sz="2400" b="1" i="1" dirty="0" smtClean="0">
                <a:solidFill>
                  <a:srgbClr val="FF0000"/>
                </a:solidFill>
              </a:rPr>
              <a:t>Openness </a:t>
            </a:r>
            <a:r>
              <a:rPr lang="en-NZ" sz="2400" b="1" dirty="0">
                <a:solidFill>
                  <a:srgbClr val="FF0000"/>
                </a:solidFill>
              </a:rPr>
              <a:t>about the purpose, process, and </a:t>
            </a:r>
            <a:r>
              <a:rPr lang="en-NZ" sz="2400" b="1" dirty="0" smtClean="0">
                <a:solidFill>
                  <a:srgbClr val="FF0000"/>
                </a:solidFill>
              </a:rPr>
              <a:t>timelines</a:t>
            </a:r>
          </a:p>
          <a:p>
            <a:pPr marL="468630" indent="-342900"/>
            <a:r>
              <a:rPr lang="en-NZ" sz="2400" b="1" dirty="0">
                <a:solidFill>
                  <a:srgbClr val="FF0000"/>
                </a:solidFill>
              </a:rPr>
              <a:t>Ensuring </a:t>
            </a:r>
            <a:r>
              <a:rPr lang="en-NZ" sz="2400" b="1" i="1" dirty="0">
                <a:solidFill>
                  <a:srgbClr val="FF0000"/>
                </a:solidFill>
              </a:rPr>
              <a:t>well-informed </a:t>
            </a:r>
            <a:r>
              <a:rPr lang="en-NZ" sz="2400" b="1" dirty="0">
                <a:solidFill>
                  <a:srgbClr val="FF0000"/>
                </a:solidFill>
              </a:rPr>
              <a:t>participation </a:t>
            </a:r>
            <a:endParaRPr lang="en-NZ" sz="2400" b="1" dirty="0" smtClean="0">
              <a:solidFill>
                <a:srgbClr val="FF0000"/>
              </a:solidFill>
            </a:endParaRPr>
          </a:p>
          <a:p>
            <a:pPr marL="468630" indent="-342900"/>
            <a:r>
              <a:rPr lang="en-NZ" sz="2400" b="1" dirty="0">
                <a:solidFill>
                  <a:srgbClr val="FF0000"/>
                </a:solidFill>
              </a:rPr>
              <a:t>Ensuring </a:t>
            </a:r>
            <a:r>
              <a:rPr lang="en-NZ" sz="2400" b="1" i="1" dirty="0">
                <a:solidFill>
                  <a:srgbClr val="FF0000"/>
                </a:solidFill>
              </a:rPr>
              <a:t>meaningful</a:t>
            </a:r>
            <a:r>
              <a:rPr lang="en-NZ" sz="2400" b="1" dirty="0">
                <a:solidFill>
                  <a:srgbClr val="FF0000"/>
                </a:solidFill>
              </a:rPr>
              <a:t> </a:t>
            </a:r>
            <a:r>
              <a:rPr lang="en-NZ" sz="2400" b="1" dirty="0" smtClean="0">
                <a:solidFill>
                  <a:srgbClr val="FF0000"/>
                </a:solidFill>
              </a:rPr>
              <a:t>participation</a:t>
            </a:r>
          </a:p>
          <a:p>
            <a:pPr marL="468630" lvl="1" indent="-34290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NZ" sz="2400" b="1" dirty="0">
                <a:solidFill>
                  <a:srgbClr val="FF0000"/>
                </a:solidFill>
              </a:rPr>
              <a:t>Allowing </a:t>
            </a:r>
            <a:r>
              <a:rPr lang="en-NZ" sz="2400" b="1" i="1" dirty="0">
                <a:solidFill>
                  <a:srgbClr val="FF0000"/>
                </a:solidFill>
              </a:rPr>
              <a:t>sufficient time </a:t>
            </a:r>
            <a:r>
              <a:rPr lang="en-NZ" sz="2400" b="1" dirty="0">
                <a:solidFill>
                  <a:srgbClr val="FF0000"/>
                </a:solidFill>
              </a:rPr>
              <a:t>in the policy cycle for the public to provide inputs in each </a:t>
            </a:r>
            <a:r>
              <a:rPr lang="en-NZ" sz="2400" b="1" dirty="0" smtClean="0">
                <a:solidFill>
                  <a:srgbClr val="FF0000"/>
                </a:solidFill>
              </a:rPr>
              <a:t>phase</a:t>
            </a:r>
          </a:p>
          <a:p>
            <a:pPr marL="468630" lvl="1" indent="-34290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NZ" sz="2400" b="1" dirty="0">
                <a:solidFill>
                  <a:srgbClr val="FF0000"/>
                </a:solidFill>
              </a:rPr>
              <a:t>Ensuring </a:t>
            </a:r>
            <a:r>
              <a:rPr lang="en-NZ" sz="2400" b="1" i="1" dirty="0">
                <a:solidFill>
                  <a:srgbClr val="FF0000"/>
                </a:solidFill>
              </a:rPr>
              <a:t>inclusiveness &amp; non-discrimination</a:t>
            </a:r>
            <a:r>
              <a:rPr lang="en-NZ" sz="2400" b="1" dirty="0">
                <a:solidFill>
                  <a:srgbClr val="FF0000"/>
                </a:solidFill>
              </a:rPr>
              <a:t>:  pro-active use of multiple </a:t>
            </a:r>
            <a:r>
              <a:rPr lang="en-NZ" sz="2400" b="1" dirty="0" smtClean="0">
                <a:solidFill>
                  <a:srgbClr val="FF0000"/>
                </a:solidFill>
              </a:rPr>
              <a:t>mechanisms</a:t>
            </a:r>
          </a:p>
          <a:p>
            <a:pPr marL="468630" lvl="1" indent="-34290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NZ" sz="2400" b="1" i="1" dirty="0">
                <a:solidFill>
                  <a:srgbClr val="FF0000"/>
                </a:solidFill>
              </a:rPr>
              <a:t>Avoiding parallel systems </a:t>
            </a:r>
            <a:r>
              <a:rPr lang="en-NZ" sz="2400" b="1" dirty="0">
                <a:solidFill>
                  <a:srgbClr val="FF0000"/>
                </a:solidFill>
              </a:rPr>
              <a:t>that could undermine existing accountability </a:t>
            </a:r>
            <a:r>
              <a:rPr lang="en-NZ" sz="2400" b="1" dirty="0" smtClean="0">
                <a:solidFill>
                  <a:srgbClr val="FF0000"/>
                </a:solidFill>
              </a:rPr>
              <a:t>structures</a:t>
            </a:r>
            <a:endParaRPr lang="en-NZ" sz="2400" b="1" dirty="0">
              <a:solidFill>
                <a:srgbClr val="FF0000"/>
              </a:solidFill>
            </a:endParaRPr>
          </a:p>
          <a:p>
            <a:pPr marL="468630" lvl="1" indent="-342900">
              <a:buClr>
                <a:schemeClr val="accent1"/>
              </a:buClr>
              <a:buSzPct val="85000"/>
              <a:buFont typeface="Wingdings 2"/>
              <a:buChar char=""/>
            </a:pPr>
            <a:endParaRPr lang="en-NZ" b="1" dirty="0">
              <a:solidFill>
                <a:srgbClr val="FF0000"/>
              </a:solidFill>
            </a:endParaRPr>
          </a:p>
          <a:p>
            <a:pPr marL="468630" indent="-342900"/>
            <a:endParaRPr lang="en-NZ" sz="3200" b="1" dirty="0" smtClean="0">
              <a:solidFill>
                <a:srgbClr val="FF0000"/>
              </a:solidFill>
            </a:endParaRPr>
          </a:p>
          <a:p>
            <a:pPr marL="468630" indent="-342900"/>
            <a:endParaRPr lang="en-NZ" sz="3200" b="1" dirty="0" smtClean="0">
              <a:solidFill>
                <a:srgbClr val="FF0000"/>
              </a:solidFill>
            </a:endParaRPr>
          </a:p>
          <a:p>
            <a:pPr marL="468630" indent="-342900"/>
            <a:endParaRPr lang="en-NZ" sz="29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5AF7E55-0A46-47D0-AE08-7BECC0D1726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197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400" dirty="0" smtClean="0"/>
              <a:t>Some country </a:t>
            </a:r>
            <a:r>
              <a:rPr lang="en-NZ" sz="2400" dirty="0"/>
              <a:t>examples of public participation: </a:t>
            </a:r>
            <a:br>
              <a:rPr lang="en-NZ" sz="2400" dirty="0"/>
            </a:br>
            <a:r>
              <a:rPr lang="en-NZ" sz="2400" dirty="0" smtClean="0"/>
              <a:t>the Executive </a:t>
            </a:r>
            <a:endParaRPr lang="en-N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9838137"/>
              </p:ext>
            </p:extLst>
          </p:nvPr>
        </p:nvGraphicFramePr>
        <p:xfrm>
          <a:off x="847725" y="1438275"/>
          <a:ext cx="7407275" cy="415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4572529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Stage in </a:t>
                      </a:r>
                      <a:r>
                        <a:rPr lang="en-N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budget or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fiscal </a:t>
                      </a:r>
                      <a:r>
                        <a:rPr lang="en-N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policy </a:t>
                      </a:r>
                      <a:r>
                        <a:rPr lang="en-N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cycle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Country examples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Pre-budget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Canada; Kenya; </a:t>
                      </a:r>
                      <a:r>
                        <a:rPr lang="en-N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Korea; Philippines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National planning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Brazil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policies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 expenditure reviews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Brazil; Canada</a:t>
                      </a: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Croatia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Netherlands; UK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Budget implementation: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Revenues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 service delivery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Procurement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N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Countries in EITI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Kenya; Mexico; South Africa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Croatia; Kenya; Countries in </a:t>
                      </a:r>
                      <a:r>
                        <a:rPr lang="en-NZ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Canada; Korea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5C41-DE0E-1742-A47E-6314CF7A20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400" dirty="0" smtClean="0"/>
              <a:t>Some country </a:t>
            </a:r>
            <a:r>
              <a:rPr lang="en-NZ" sz="2400" dirty="0"/>
              <a:t>examples of public participation: </a:t>
            </a:r>
            <a:br>
              <a:rPr lang="en-NZ" sz="2400" dirty="0"/>
            </a:br>
            <a:r>
              <a:rPr lang="en-NZ" sz="2400" dirty="0" smtClean="0"/>
              <a:t>Legislature</a:t>
            </a:r>
            <a:endParaRPr lang="en-N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4733730"/>
              </p:ext>
            </p:extLst>
          </p:nvPr>
        </p:nvGraphicFramePr>
        <p:xfrm>
          <a:off x="949323" y="1527175"/>
          <a:ext cx="738187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38"/>
                <a:gridCol w="36909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>
                          <a:latin typeface="Calibri" panose="020F0502020204030204" pitchFamily="34" charset="0"/>
                        </a:rPr>
                        <a:t>Stage in legislative cycle</a:t>
                      </a:r>
                      <a:endParaRPr lang="en-NZ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>
                          <a:latin typeface="Calibri" panose="020F0502020204030204" pitchFamily="34" charset="0"/>
                        </a:rPr>
                        <a:t>Country examples</a:t>
                      </a:r>
                      <a:endParaRPr lang="en-NZ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Annual budget deliberation and </a:t>
                      </a:r>
                      <a:r>
                        <a:rPr lang="en-N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enactment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Canada; Croatia; Kenya; </a:t>
                      </a:r>
                      <a:r>
                        <a:rPr lang="en-N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Korea;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South Africa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Spending Bills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Canada; Croatia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Annual Budget Review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Croatia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5C41-DE0E-1742-A47E-6314CF7A20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4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400" dirty="0" smtClean="0"/>
              <a:t>Some country examples of public participation: </a:t>
            </a:r>
            <a:br>
              <a:rPr lang="en-NZ" sz="2400" dirty="0" smtClean="0"/>
            </a:br>
            <a:r>
              <a:rPr lang="en-NZ" sz="2400" dirty="0" smtClean="0"/>
              <a:t>Supreme Audit Institution</a:t>
            </a:r>
            <a:endParaRPr lang="en-N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0892933"/>
              </p:ext>
            </p:extLst>
          </p:nvPr>
        </p:nvGraphicFramePr>
        <p:xfrm>
          <a:off x="301625" y="1527175"/>
          <a:ext cx="8080374" cy="348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7"/>
                <a:gridCol w="404018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>
                          <a:latin typeface="Calibri" panose="020F0502020204030204" pitchFamily="34" charset="0"/>
                        </a:rPr>
                        <a:t>Stage in audit cycle</a:t>
                      </a:r>
                      <a:endParaRPr lang="en-NZ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>
                          <a:latin typeface="Calibri" panose="020F0502020204030204" pitchFamily="34" charset="0"/>
                        </a:rPr>
                        <a:t>Country examples</a:t>
                      </a:r>
                      <a:endParaRPr lang="en-NZ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NZ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 </a:t>
                      </a:r>
                      <a:r>
                        <a:rPr kumimoji="0" lang="en-N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endParaRPr kumimoji="0" lang="en-N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NZ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Korea; </a:t>
                      </a:r>
                      <a:r>
                        <a:rPr kumimoji="0" lang="en-N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Mexico</a:t>
                      </a:r>
                      <a:endParaRPr kumimoji="0" lang="en-N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Conducting audits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Mexico; Philippines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Review of audit reports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Croatia</a:t>
                      </a:r>
                    </a:p>
                    <a:p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Audit follow-up</a:t>
                      </a:r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Argentina; </a:t>
                      </a:r>
                    </a:p>
                    <a:p>
                      <a:r>
                        <a:rPr lang="en-NZ" dirty="0" smtClean="0"/>
                        <a:t>India (Andhra Pradesh); </a:t>
                      </a:r>
                    </a:p>
                    <a:p>
                      <a:r>
                        <a:rPr lang="en-NZ" dirty="0" smtClean="0"/>
                        <a:t>South Africa (Eastern Cape)</a:t>
                      </a:r>
                    </a:p>
                    <a:p>
                      <a:endParaRPr lang="en-NZ" dirty="0" smtClean="0"/>
                    </a:p>
                    <a:p>
                      <a:r>
                        <a:rPr lang="en-NZ" dirty="0" smtClean="0"/>
                        <a:t> </a:t>
                      </a:r>
                    </a:p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5C41-DE0E-1742-A47E-6314CF7A20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Good participation practices: Executive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0452"/>
          </a:xfrm>
        </p:spPr>
        <p:txBody>
          <a:bodyPr>
            <a:normAutofit/>
          </a:bodyPr>
          <a:lstStyle/>
          <a:p>
            <a:r>
              <a:rPr lang="en-NZ" sz="2000" dirty="0" smtClean="0"/>
              <a:t>Full </a:t>
            </a:r>
            <a:r>
              <a:rPr lang="en-NZ" sz="2000" dirty="0"/>
              <a:t>disclosure of fiscal data </a:t>
            </a:r>
            <a:r>
              <a:rPr lang="en-NZ" sz="2000" dirty="0" smtClean="0"/>
              <a:t>in easily </a:t>
            </a:r>
            <a:r>
              <a:rPr lang="en-NZ" sz="2000" dirty="0"/>
              <a:t>accessible </a:t>
            </a:r>
            <a:r>
              <a:rPr lang="en-NZ" sz="2000" dirty="0" smtClean="0"/>
              <a:t>formats</a:t>
            </a:r>
          </a:p>
          <a:p>
            <a:r>
              <a:rPr lang="en-NZ" sz="2000" dirty="0" smtClean="0"/>
              <a:t>Public engagement during budget preparation</a:t>
            </a:r>
            <a:endParaRPr lang="en-NZ" sz="2000" dirty="0"/>
          </a:p>
          <a:p>
            <a:r>
              <a:rPr lang="en-NZ" sz="2000" dirty="0" smtClean="0"/>
              <a:t>Participatory reviews of public spending </a:t>
            </a:r>
          </a:p>
          <a:p>
            <a:r>
              <a:rPr lang="en-NZ" sz="2000" dirty="0" smtClean="0"/>
              <a:t>Line ministry program, project &amp; policy consultations</a:t>
            </a:r>
            <a:endParaRPr lang="en-NZ" sz="2000" dirty="0"/>
          </a:p>
          <a:p>
            <a:r>
              <a:rPr lang="en-NZ" sz="2000" dirty="0" smtClean="0"/>
              <a:t>Public participation in evaluations </a:t>
            </a:r>
          </a:p>
          <a:p>
            <a:pPr lvl="0"/>
            <a:r>
              <a:rPr lang="en-NZ" sz="2000" dirty="0" smtClean="0"/>
              <a:t>Mechanisms </a:t>
            </a:r>
            <a:r>
              <a:rPr lang="en-NZ" sz="2000" dirty="0"/>
              <a:t>for client feedback </a:t>
            </a:r>
            <a:r>
              <a:rPr lang="en-NZ" sz="2000" dirty="0" smtClean="0"/>
              <a:t>&amp; complaints </a:t>
            </a:r>
            <a:r>
              <a:rPr lang="en-NZ" sz="2000" dirty="0"/>
              <a:t>against published service delivery </a:t>
            </a:r>
            <a:r>
              <a:rPr lang="en-NZ" sz="2000" dirty="0" smtClean="0"/>
              <a:t>standards (including client </a:t>
            </a:r>
            <a:r>
              <a:rPr lang="en-NZ" sz="2000" dirty="0"/>
              <a:t>surveys on service delivery quality</a:t>
            </a:r>
            <a:endParaRPr lang="en-US" sz="2000" dirty="0"/>
          </a:p>
          <a:p>
            <a:r>
              <a:rPr lang="en-US" sz="2000" dirty="0" smtClean="0"/>
              <a:t>Public participation on management or governance bodies </a:t>
            </a: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35073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Good participation practices: Legislature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sz="2000" dirty="0"/>
              <a:t>D</a:t>
            </a:r>
            <a:r>
              <a:rPr lang="en-NZ" sz="2000" dirty="0" smtClean="0"/>
              <a:t>esignate </a:t>
            </a:r>
            <a:r>
              <a:rPr lang="en-NZ" sz="2000" dirty="0"/>
              <a:t>a unit </a:t>
            </a:r>
            <a:r>
              <a:rPr lang="en-NZ" sz="2000" dirty="0" smtClean="0"/>
              <a:t>/official responsible </a:t>
            </a:r>
            <a:r>
              <a:rPr lang="en-NZ" sz="2000" dirty="0"/>
              <a:t>for management of public engagement in fiscal </a:t>
            </a:r>
            <a:r>
              <a:rPr lang="en-NZ" sz="2000" dirty="0" smtClean="0"/>
              <a:t>policy </a:t>
            </a:r>
          </a:p>
          <a:p>
            <a:r>
              <a:rPr lang="en-NZ" sz="2000" dirty="0"/>
              <a:t>Plain language explanation of Bills</a:t>
            </a:r>
          </a:p>
          <a:p>
            <a:r>
              <a:rPr lang="en-NZ" sz="2000" dirty="0"/>
              <a:t>Published forward agendas of Committee hearings, fiscal policy Bills </a:t>
            </a:r>
          </a:p>
          <a:p>
            <a:r>
              <a:rPr lang="en-NZ" sz="2000" dirty="0"/>
              <a:t>Proactive publication of information on how to make a parliamentary </a:t>
            </a:r>
            <a:r>
              <a:rPr lang="en-NZ" sz="2000" dirty="0" smtClean="0"/>
              <a:t>submission</a:t>
            </a:r>
          </a:p>
          <a:p>
            <a:r>
              <a:rPr lang="en-NZ" sz="2000" dirty="0"/>
              <a:t>Independent sources of technical support and advice on all aspects of macro-fiscal policy </a:t>
            </a:r>
            <a:endParaRPr lang="en-US" sz="2000" dirty="0" smtClean="0"/>
          </a:p>
          <a:p>
            <a:pPr lvl="0"/>
            <a:r>
              <a:rPr lang="en-NZ" sz="2000" dirty="0" smtClean="0"/>
              <a:t>Public </a:t>
            </a:r>
            <a:r>
              <a:rPr lang="en-NZ" sz="2000" dirty="0"/>
              <a:t>attendance and testimony at c</a:t>
            </a:r>
            <a:r>
              <a:rPr lang="en-NZ" sz="2000" dirty="0" smtClean="0"/>
              <a:t>ommittee hearings reviewing proposed budgets and end of year reports including audit reports</a:t>
            </a:r>
            <a:endParaRPr lang="en-US" sz="2000" dirty="0"/>
          </a:p>
          <a:p>
            <a:endParaRPr lang="en-US" sz="1200" dirty="0" smtClean="0"/>
          </a:p>
          <a:p>
            <a:endParaRPr lang="en-US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529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Good participation </a:t>
            </a:r>
            <a:r>
              <a:rPr lang="en-NZ" dirty="0" smtClean="0"/>
              <a:t>practices: Audit Institutions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333500"/>
            <a:ext cx="8503920" cy="5168900"/>
          </a:xfrm>
        </p:spPr>
        <p:txBody>
          <a:bodyPr>
            <a:normAutofit/>
          </a:bodyPr>
          <a:lstStyle/>
          <a:p>
            <a:r>
              <a:rPr lang="en-NZ" sz="2400" dirty="0" smtClean="0"/>
              <a:t>Designate </a:t>
            </a:r>
            <a:r>
              <a:rPr lang="en-NZ" sz="2400" dirty="0"/>
              <a:t>a </a:t>
            </a:r>
            <a:r>
              <a:rPr lang="en-NZ" sz="2400" dirty="0" smtClean="0"/>
              <a:t>unit/official </a:t>
            </a:r>
            <a:r>
              <a:rPr lang="en-NZ" sz="2400" dirty="0"/>
              <a:t>responsible for management of public engagement in </a:t>
            </a:r>
            <a:r>
              <a:rPr lang="en-NZ" sz="2400" dirty="0" smtClean="0"/>
              <a:t>auditing  </a:t>
            </a:r>
            <a:endParaRPr lang="en-NZ" sz="2400" dirty="0"/>
          </a:p>
          <a:p>
            <a:pPr lvl="0"/>
            <a:r>
              <a:rPr lang="en-NZ" sz="2400" dirty="0" smtClean="0"/>
              <a:t>Publish the calendar </a:t>
            </a:r>
            <a:r>
              <a:rPr lang="en-NZ" sz="2400" dirty="0"/>
              <a:t>for </a:t>
            </a:r>
            <a:r>
              <a:rPr lang="en-NZ" sz="2400" dirty="0" smtClean="0"/>
              <a:t>audits</a:t>
            </a:r>
          </a:p>
          <a:p>
            <a:pPr lvl="0"/>
            <a:r>
              <a:rPr lang="en-NZ" sz="2400" dirty="0" smtClean="0"/>
              <a:t>Mechanism for public input to audit work plan</a:t>
            </a:r>
            <a:endParaRPr lang="en-US" sz="2400" dirty="0" smtClean="0"/>
          </a:p>
          <a:p>
            <a:r>
              <a:rPr lang="en-US" sz="2400" dirty="0" smtClean="0"/>
              <a:t>Hotlines</a:t>
            </a:r>
          </a:p>
          <a:p>
            <a:r>
              <a:rPr lang="en-US" sz="2400" dirty="0" smtClean="0"/>
              <a:t>Engage public during audits</a:t>
            </a:r>
          </a:p>
          <a:p>
            <a:r>
              <a:rPr lang="en-NZ" sz="2400" dirty="0" smtClean="0"/>
              <a:t>Participatory auditing</a:t>
            </a:r>
          </a:p>
          <a:p>
            <a:r>
              <a:rPr lang="en-NZ" sz="2400" dirty="0" smtClean="0"/>
              <a:t>Social audits</a:t>
            </a:r>
          </a:p>
          <a:p>
            <a:r>
              <a:rPr lang="en-NZ" sz="2400" dirty="0" smtClean="0"/>
              <a:t>Public monitoring of implementation of audit findings</a:t>
            </a:r>
          </a:p>
          <a:p>
            <a:pPr marL="0" indent="0">
              <a:buNone/>
            </a:pPr>
            <a:endParaRPr lang="en-US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041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000000"/>
                </a:solidFill>
              </a:rPr>
              <a:t>Global Initiative for Fiscal Transparency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sz="3700" dirty="0" smtClean="0">
                <a:hlinkClick r:id="rId2"/>
              </a:rPr>
              <a:t>www.fiscaltransparency.net</a:t>
            </a:r>
            <a:endParaRPr lang="en-NZ" sz="3700" dirty="0" smtClean="0"/>
          </a:p>
          <a:p>
            <a:r>
              <a:rPr lang="en-NZ" sz="3700" dirty="0" smtClean="0">
                <a:hlinkClick r:id="rId3"/>
              </a:rPr>
              <a:t>GIFT participation case studies </a:t>
            </a:r>
            <a:r>
              <a:rPr lang="en-NZ" sz="3700" dirty="0">
                <a:hlinkClick r:id="rId3"/>
              </a:rPr>
              <a:t>and synthesis: http://fiscaltransparency.net/2014/11/participation-case-studies-and-synthesis/</a:t>
            </a:r>
          </a:p>
          <a:p>
            <a:pPr marL="0" indent="0">
              <a:buNone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0573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GIFT 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870-E222-4DFC-932B-1EDBFF2F01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3998" y="1566334"/>
            <a:ext cx="8666820" cy="5012287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GIFT is </a:t>
            </a:r>
            <a:r>
              <a:rPr lang="en-NZ" dirty="0"/>
              <a:t>a multi-stakeholder action network to advance f</a:t>
            </a:r>
            <a:r>
              <a:rPr lang="en-NZ" dirty="0" smtClean="0"/>
              <a:t>iscal transparency, participation and accountability:</a:t>
            </a:r>
            <a:endParaRPr lang="en-NZ" dirty="0"/>
          </a:p>
          <a:p>
            <a:pPr lvl="1"/>
            <a:r>
              <a:rPr lang="en-NZ" dirty="0">
                <a:solidFill>
                  <a:schemeClr val="tx1"/>
                </a:solidFill>
              </a:rPr>
              <a:t>Lead Stewards: Governments of Brazil &amp; Philippines, International Budget Partnership, World Bank, IMF, Intl. Federation of </a:t>
            </a:r>
            <a:r>
              <a:rPr lang="en-NZ" dirty="0" smtClean="0">
                <a:solidFill>
                  <a:schemeClr val="tx1"/>
                </a:solidFill>
              </a:rPr>
              <a:t>Accountants</a:t>
            </a:r>
          </a:p>
          <a:p>
            <a:pPr lvl="1"/>
            <a:endParaRPr lang="en-NZ" dirty="0">
              <a:solidFill>
                <a:schemeClr val="tx1"/>
              </a:solidFill>
            </a:endParaRPr>
          </a:p>
          <a:p>
            <a:r>
              <a:rPr lang="en-US" dirty="0" smtClean="0"/>
              <a:t>GIFT promotes fiscal </a:t>
            </a:r>
            <a:r>
              <a:rPr lang="en-US" dirty="0"/>
              <a:t>openness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Developing a more coherent/comprehensive global architecture of norms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Strengthening incentives for better practices (evidence research)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Supporting peer-to-peer learning &amp; technical assistance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Harnessing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nformation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echnologies &amp; open data</a:t>
            </a:r>
          </a:p>
          <a:p>
            <a:pPr lvl="1"/>
            <a:endParaRPr lang="en-NZ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4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Openness &amp; Public Participation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870-E222-4DFC-932B-1EDBFF2F01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9333" y="1600200"/>
            <a:ext cx="8666820" cy="50122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Fiscal </a:t>
            </a:r>
            <a:r>
              <a:rPr lang="en-US" dirty="0">
                <a:solidFill>
                  <a:schemeClr val="tx1"/>
                </a:solidFill>
              </a:rPr>
              <a:t>openness includes transparency, participation &amp; accountability in government decision-making over the mobilization, allocation &amp; use of public </a:t>
            </a:r>
            <a:r>
              <a:rPr lang="en-US" dirty="0" smtClean="0">
                <a:solidFill>
                  <a:schemeClr val="tx1"/>
                </a:solidFill>
              </a:rPr>
              <a:t>resources</a:t>
            </a:r>
          </a:p>
          <a:p>
            <a:r>
              <a:rPr lang="en-US" dirty="0"/>
              <a:t>Public participation is a critical mechanism through which government decision-making </a:t>
            </a:r>
            <a:r>
              <a:rPr lang="en-US" dirty="0" smtClean="0"/>
              <a:t>processes </a:t>
            </a:r>
            <a:r>
              <a:rPr lang="en-US" dirty="0"/>
              <a:t>&amp; public policies can be made more legitimate, efficient, equitable, accountable</a:t>
            </a:r>
            <a:r>
              <a:rPr lang="en-US" u="sng" dirty="0"/>
              <a:t>,</a:t>
            </a:r>
            <a:r>
              <a:rPr lang="en-US" dirty="0"/>
              <a:t> and sustainable </a:t>
            </a:r>
            <a:endParaRPr lang="en-US" dirty="0" smtClean="0"/>
          </a:p>
          <a:p>
            <a:r>
              <a:rPr lang="en-US" dirty="0" smtClean="0"/>
              <a:t>Citizens </a:t>
            </a:r>
            <a:r>
              <a:rPr lang="en-US" dirty="0"/>
              <a:t>&amp; civil society organizations are important agents of good governance, human security and sustainable development alongside the state and market</a:t>
            </a:r>
          </a:p>
          <a:p>
            <a:endParaRPr lang="en-NZ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NZ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5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High </a:t>
            </a:r>
            <a:r>
              <a:rPr lang="en-NZ" dirty="0"/>
              <a:t>Level </a:t>
            </a:r>
            <a:r>
              <a:rPr lang="en-NZ" dirty="0" smtClean="0"/>
              <a:t>Principles on Fiscal Transparency</a:t>
            </a: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870-E222-4DFC-932B-1EDBFF2F01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744132"/>
            <a:ext cx="8503920" cy="4354915"/>
          </a:xfrm>
        </p:spPr>
        <p:txBody>
          <a:bodyPr/>
          <a:lstStyle/>
          <a:p>
            <a:r>
              <a:rPr lang="en-NZ" dirty="0"/>
              <a:t>Based on two fundamental rights principles:</a:t>
            </a:r>
          </a:p>
          <a:p>
            <a:pPr lvl="1"/>
            <a:r>
              <a:rPr lang="en-NZ" dirty="0"/>
              <a:t>A public right to fiscal information (from UDHR Art. 19</a:t>
            </a:r>
            <a:r>
              <a:rPr lang="en-NZ" dirty="0" smtClean="0"/>
              <a:t>) (Principle 1)</a:t>
            </a:r>
            <a:endParaRPr lang="en-NZ" dirty="0"/>
          </a:p>
          <a:p>
            <a:pPr lvl="1"/>
            <a:r>
              <a:rPr lang="en-NZ" dirty="0"/>
              <a:t>A right to participate directly in fiscal policy design and implementation (from ICCPR Art. 25</a:t>
            </a:r>
            <a:r>
              <a:rPr lang="en-NZ" dirty="0" smtClean="0"/>
              <a:t>) (Principle 10)</a:t>
            </a:r>
            <a:endParaRPr lang="en-NZ" dirty="0"/>
          </a:p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Divided in two main </a:t>
            </a:r>
            <a:r>
              <a:rPr lang="en-NZ" dirty="0"/>
              <a:t>parts:</a:t>
            </a:r>
          </a:p>
          <a:p>
            <a:pPr lvl="1"/>
            <a:r>
              <a:rPr lang="en-NZ" dirty="0"/>
              <a:t>Access to Fiscal Information </a:t>
            </a:r>
            <a:r>
              <a:rPr lang="en-NZ" dirty="0" smtClean="0"/>
              <a:t>(Principles </a:t>
            </a:r>
            <a:r>
              <a:rPr lang="en-NZ" dirty="0"/>
              <a:t>1-4)</a:t>
            </a:r>
          </a:p>
          <a:p>
            <a:pPr lvl="1"/>
            <a:r>
              <a:rPr lang="en-NZ" dirty="0"/>
              <a:t>The Governance of Fiscal Policy </a:t>
            </a:r>
            <a:r>
              <a:rPr lang="en-NZ" dirty="0" smtClean="0"/>
              <a:t>(Principles </a:t>
            </a:r>
            <a:r>
              <a:rPr lang="en-NZ" dirty="0"/>
              <a:t>5</a:t>
            </a:r>
            <a:r>
              <a:rPr lang="en-NZ" dirty="0" smtClean="0"/>
              <a:t>-10)</a:t>
            </a:r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3753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GIFT High Level Principle 10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2326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896938" indent="-896938">
              <a:buNone/>
            </a:pPr>
            <a:r>
              <a:rPr lang="en-NZ" dirty="0" smtClean="0"/>
              <a:t>10:	Citizens </a:t>
            </a:r>
            <a:r>
              <a:rPr lang="en-NZ" dirty="0"/>
              <a:t>should have the right and they, and </a:t>
            </a:r>
            <a:r>
              <a:rPr lang="en-NZ" dirty="0" smtClean="0"/>
              <a:t>all non</a:t>
            </a:r>
            <a:r>
              <a:rPr lang="en-NZ" dirty="0" smtClean="0"/>
              <a:t>-state </a:t>
            </a:r>
            <a:r>
              <a:rPr lang="en-NZ" dirty="0"/>
              <a:t>actors, should have </a:t>
            </a:r>
            <a:r>
              <a:rPr lang="en-NZ" b="1" dirty="0"/>
              <a:t>effective </a:t>
            </a:r>
            <a:r>
              <a:rPr lang="en-NZ" b="1" dirty="0" smtClean="0"/>
              <a:t>opportunities </a:t>
            </a:r>
            <a:r>
              <a:rPr lang="en-NZ" b="1" dirty="0"/>
              <a:t>to participate directly </a:t>
            </a:r>
            <a:r>
              <a:rPr lang="en-NZ" dirty="0"/>
              <a:t>in public </a:t>
            </a:r>
            <a:r>
              <a:rPr lang="en-NZ" dirty="0" smtClean="0"/>
              <a:t>debate </a:t>
            </a:r>
            <a:r>
              <a:rPr lang="en-NZ" dirty="0"/>
              <a:t>and discussion over the design and </a:t>
            </a:r>
            <a:r>
              <a:rPr lang="en-NZ" dirty="0" smtClean="0"/>
              <a:t>implementation </a:t>
            </a:r>
            <a:r>
              <a:rPr lang="en-NZ" dirty="0"/>
              <a:t>of fiscal policies</a:t>
            </a:r>
            <a:r>
              <a:rPr lang="en-NZ" dirty="0" smtClean="0"/>
              <a:t>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864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Specific International Norms including PP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491112"/>
            <a:ext cx="8503920" cy="4919736"/>
          </a:xfrm>
        </p:spPr>
        <p:txBody>
          <a:bodyPr>
            <a:normAutofit fontScale="92500" lnSpcReduction="10000"/>
          </a:bodyPr>
          <a:lstStyle/>
          <a:p>
            <a:r>
              <a:rPr lang="en-NZ" sz="2600" dirty="0" smtClean="0"/>
              <a:t>IMF </a:t>
            </a:r>
            <a:r>
              <a:rPr lang="en-NZ" sz="2600" dirty="0" smtClean="0"/>
              <a:t>Fiscal Transparency Code - Principle 2.3.3:</a:t>
            </a:r>
            <a:endParaRPr lang="en-NZ" sz="2600" dirty="0"/>
          </a:p>
          <a:p>
            <a:pPr lvl="1">
              <a:spcAft>
                <a:spcPts val="600"/>
              </a:spcAft>
            </a:pPr>
            <a:r>
              <a:rPr lang="en-NZ" i="1" dirty="0"/>
              <a:t>The government provides citizens with an accessible summary of the implications of budget policies and an opportunity to participate in budget </a:t>
            </a:r>
            <a:r>
              <a:rPr lang="en-NZ" i="1" dirty="0" smtClean="0"/>
              <a:t>deliberations (good practice:citizens have formal voice in budget deliberations) </a:t>
            </a:r>
            <a:endParaRPr lang="en-NZ" dirty="0"/>
          </a:p>
          <a:p>
            <a:r>
              <a:rPr lang="en-NZ" sz="2600" dirty="0" smtClean="0"/>
              <a:t>OECD Principles </a:t>
            </a:r>
            <a:r>
              <a:rPr lang="en-NZ" sz="2600" dirty="0"/>
              <a:t>of </a:t>
            </a:r>
            <a:r>
              <a:rPr lang="en-NZ" sz="2600" dirty="0" smtClean="0"/>
              <a:t>Good Budgetary </a:t>
            </a:r>
            <a:r>
              <a:rPr lang="en-NZ" sz="2600" dirty="0"/>
              <a:t>Governance</a:t>
            </a:r>
            <a:r>
              <a:rPr lang="en-NZ" sz="2600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NZ" i="1" dirty="0" smtClean="0"/>
              <a:t>…Provide for an inclusive, participative &amp; realistic debate on budgetary choices (facilitating the engagement of parliaments, citizens &amp; civil society organizations in a realistic debate about key priorities, trade-offs, opportunity costs &amp; value for money…)</a:t>
            </a:r>
          </a:p>
          <a:p>
            <a:pPr marL="274320" lvl="1">
              <a:spcAft>
                <a:spcPts val="60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NZ" sz="2600" dirty="0" smtClean="0">
                <a:solidFill>
                  <a:schemeClr val="tx1"/>
                </a:solidFill>
              </a:rPr>
              <a:t>Updated </a:t>
            </a:r>
            <a:r>
              <a:rPr lang="en-NZ" sz="2600" dirty="0" smtClean="0">
                <a:solidFill>
                  <a:schemeClr val="tx1"/>
                </a:solidFill>
              </a:rPr>
              <a:t>Open </a:t>
            </a:r>
            <a:r>
              <a:rPr lang="en-NZ" sz="2600" dirty="0">
                <a:solidFill>
                  <a:schemeClr val="tx1"/>
                </a:solidFill>
              </a:rPr>
              <a:t>Budget Survey 2012 (Section 5) measures participation across the budget </a:t>
            </a:r>
            <a:r>
              <a:rPr lang="en-NZ" sz="2600" dirty="0" smtClean="0">
                <a:solidFill>
                  <a:schemeClr val="tx1"/>
                </a:solidFill>
              </a:rPr>
              <a:t>cycle</a:t>
            </a:r>
            <a:endParaRPr lang="en-NZ" sz="26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NZ" sz="2600" dirty="0" smtClean="0">
                <a:solidFill>
                  <a:schemeClr val="tx1"/>
                </a:solidFill>
              </a:rPr>
              <a:t>Public </a:t>
            </a:r>
            <a:r>
              <a:rPr lang="en-NZ" sz="2600" dirty="0" smtClean="0">
                <a:solidFill>
                  <a:schemeClr val="tx1"/>
                </a:solidFill>
              </a:rPr>
              <a:t>Expenditure &amp; Financial Accountability Program: new pilot “stand alone” indicator on PP (drafted by GIFT</a:t>
            </a:r>
            <a:r>
              <a:rPr lang="en-NZ" sz="2600" dirty="0" smtClean="0">
                <a:solidFill>
                  <a:schemeClr val="tx1"/>
                </a:solidFill>
              </a:rPr>
              <a:t>)</a:t>
            </a:r>
            <a:endParaRPr lang="en-N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47131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Open Budget Survey 2012 Results </a:t>
            </a:r>
            <a:br>
              <a:rPr lang="en-US" sz="3200" dirty="0" smtClean="0"/>
            </a:br>
            <a:r>
              <a:rPr lang="en-US" sz="3200" dirty="0" smtClean="0"/>
              <a:t>on Public Participation (100 Countries)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870-E222-4DFC-932B-1EDBFF2F01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0211" y="1549401"/>
            <a:ext cx="8707013" cy="5121275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Average public engagement score was only 19 out of 100 (for OGP member countries it was 29); Korea scored 91.</a:t>
            </a:r>
          </a:p>
          <a:p>
            <a:pPr lvl="0"/>
            <a:r>
              <a:rPr lang="en-NZ" dirty="0" smtClean="0"/>
              <a:t>In </a:t>
            </a:r>
            <a:r>
              <a:rPr lang="en-NZ" dirty="0"/>
              <a:t>51 </a:t>
            </a:r>
            <a:r>
              <a:rPr lang="en-NZ" dirty="0" smtClean="0"/>
              <a:t>countries, </a:t>
            </a:r>
            <a:r>
              <a:rPr lang="en-NZ" dirty="0"/>
              <a:t>the executive is required to engage (directly) with the public during the budget process</a:t>
            </a:r>
            <a:r>
              <a:rPr lang="en-NZ" dirty="0" smtClean="0"/>
              <a:t>.</a:t>
            </a:r>
          </a:p>
          <a:p>
            <a:pPr lvl="0"/>
            <a:r>
              <a:rPr lang="en-NZ" dirty="0" smtClean="0"/>
              <a:t>In </a:t>
            </a:r>
            <a:r>
              <a:rPr lang="en-NZ" dirty="0"/>
              <a:t>32 countries, public testimony is heard by a legislative committee on the individual budgets of central government administrative units (i.e., ministries)</a:t>
            </a:r>
            <a:r>
              <a:rPr lang="en-NZ" dirty="0" smtClean="0"/>
              <a:t>.</a:t>
            </a:r>
          </a:p>
          <a:p>
            <a:pPr lvl="0"/>
            <a:r>
              <a:rPr lang="en-NZ" dirty="0" smtClean="0"/>
              <a:t>In </a:t>
            </a:r>
            <a:r>
              <a:rPr lang="en-NZ" dirty="0"/>
              <a:t>42 countries, supreme audit institutions have mechanisms for engaging the public in formulating audit programs (by identifying programs that should be audited) or in conducting audit investigations (as respondents, witnesses, etc).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8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Normative Instrument</a:t>
            </a:r>
            <a:b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articipation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rinciples &amp; Good 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N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ractices</a:t>
            </a:r>
            <a:endParaRPr lang="en-N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Intended to:</a:t>
            </a:r>
          </a:p>
          <a:p>
            <a:pPr lvl="1"/>
            <a:r>
              <a:rPr lang="en-NZ" dirty="0">
                <a:solidFill>
                  <a:srgbClr val="000000"/>
                </a:solidFill>
              </a:rPr>
              <a:t>Complement other standards </a:t>
            </a:r>
            <a:r>
              <a:rPr lang="en-NZ" dirty="0" smtClean="0">
                <a:solidFill>
                  <a:srgbClr val="000000"/>
                </a:solidFill>
              </a:rPr>
              <a:t>&amp; norms</a:t>
            </a:r>
          </a:p>
          <a:p>
            <a:pPr lvl="1"/>
            <a:r>
              <a:rPr lang="en-NZ" dirty="0" smtClean="0">
                <a:solidFill>
                  <a:srgbClr val="000000"/>
                </a:solidFill>
              </a:rPr>
              <a:t>Advance public participation by established good practices </a:t>
            </a:r>
            <a:endParaRPr lang="en-NZ" dirty="0">
              <a:solidFill>
                <a:srgbClr val="000000"/>
              </a:solidFill>
            </a:endParaRPr>
          </a:p>
          <a:p>
            <a:pPr lvl="1"/>
            <a:r>
              <a:rPr lang="en-NZ" dirty="0">
                <a:solidFill>
                  <a:srgbClr val="000000"/>
                </a:solidFill>
              </a:rPr>
              <a:t>Guide </a:t>
            </a:r>
            <a:r>
              <a:rPr lang="en-NZ" dirty="0" smtClean="0">
                <a:solidFill>
                  <a:srgbClr val="000000"/>
                </a:solidFill>
              </a:rPr>
              <a:t>and help governments &amp; practitioners (and all stakeholders)</a:t>
            </a:r>
            <a:endParaRPr lang="en-NZ" dirty="0">
              <a:solidFill>
                <a:srgbClr val="000000"/>
              </a:solidFill>
            </a:endParaRPr>
          </a:p>
          <a:p>
            <a:pPr lvl="1"/>
            <a:r>
              <a:rPr lang="en-NZ" dirty="0">
                <a:solidFill>
                  <a:srgbClr val="000000"/>
                </a:solidFill>
              </a:rPr>
              <a:t>Indicate to the public what </a:t>
            </a:r>
            <a:r>
              <a:rPr lang="en-NZ" dirty="0" smtClean="0">
                <a:solidFill>
                  <a:srgbClr val="000000"/>
                </a:solidFill>
              </a:rPr>
              <a:t>they can expect</a:t>
            </a:r>
            <a:endParaRPr lang="en-NZ" dirty="0">
              <a:solidFill>
                <a:srgbClr val="000000"/>
              </a:solidFill>
            </a:endParaRPr>
          </a:p>
          <a:p>
            <a:pPr lvl="1"/>
            <a:r>
              <a:rPr lang="en-NZ" dirty="0" smtClean="0">
                <a:solidFill>
                  <a:srgbClr val="000000"/>
                </a:solidFill>
              </a:rPr>
              <a:t>And what they are entitled </a:t>
            </a:r>
            <a:r>
              <a:rPr lang="en-NZ" dirty="0" smtClean="0">
                <a:solidFill>
                  <a:srgbClr val="000000"/>
                </a:solidFill>
              </a:rPr>
              <a:t>to</a:t>
            </a:r>
          </a:p>
          <a:p>
            <a:pPr lvl="1"/>
            <a:endParaRPr lang="en-NZ" dirty="0">
              <a:solidFill>
                <a:srgbClr val="000000"/>
              </a:solidFill>
            </a:endParaRPr>
          </a:p>
          <a:p>
            <a:r>
              <a:rPr lang="en-NZ" dirty="0" smtClean="0"/>
              <a:t>Draws also on UN Conventions, Humanitarian Accountability Partnership Standard</a:t>
            </a:r>
            <a:r>
              <a:rPr lang="en-NZ" dirty="0"/>
              <a:t>, Philippines Principles of DBM-CSO </a:t>
            </a:r>
            <a:r>
              <a:rPr lang="en-NZ" dirty="0" smtClean="0"/>
              <a:t>Engagement, </a:t>
            </a:r>
            <a:r>
              <a:rPr lang="en-NZ" dirty="0"/>
              <a:t>the Open Government Guide, World Bank Social Accountability E-</a:t>
            </a:r>
            <a:r>
              <a:rPr lang="en-NZ" dirty="0" smtClean="0"/>
              <a:t>Guide, etc.</a:t>
            </a: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lvl="1"/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50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3265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NZ" dirty="0"/>
              <a:t>Scope of public participation in fiscal </a:t>
            </a:r>
            <a:r>
              <a:rPr lang="en-NZ" dirty="0" smtClean="0"/>
              <a:t>policy </a:t>
            </a:r>
            <a:br>
              <a:rPr lang="en-NZ" dirty="0" smtClean="0"/>
            </a:br>
            <a:r>
              <a:rPr lang="en-NZ" dirty="0" smtClean="0"/>
              <a:t>and budget making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F865-6AF3-4D4C-BE6E-7E9957C08089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3306" y="1761068"/>
            <a:ext cx="8746292" cy="4337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Covers all fiscal policy and budget making activities:</a:t>
            </a:r>
          </a:p>
          <a:p>
            <a:pPr marL="0" indent="0">
              <a:buNone/>
            </a:pPr>
            <a:endParaRPr lang="en-NZ" dirty="0" smtClean="0"/>
          </a:p>
          <a:p>
            <a:pPr marL="571500" indent="-571500">
              <a:buFont typeface="+mj-lt"/>
              <a:buAutoNum type="romanUcPeriod"/>
            </a:pPr>
            <a:r>
              <a:rPr lang="en-NZ" dirty="0" smtClean="0"/>
              <a:t>The annual budget cycle </a:t>
            </a:r>
            <a:r>
              <a:rPr lang="en-NZ" sz="2400" dirty="0" smtClean="0"/>
              <a:t>(8 documents)</a:t>
            </a:r>
          </a:p>
          <a:p>
            <a:pPr marL="571500" indent="-571500">
              <a:buFont typeface="+mj-lt"/>
              <a:buAutoNum type="romanUcPeriod"/>
            </a:pPr>
            <a:r>
              <a:rPr lang="en-NZ" dirty="0" smtClean="0"/>
              <a:t>Fiscal policy reviews outside the annual budget cycle </a:t>
            </a:r>
            <a:r>
              <a:rPr lang="en-NZ" sz="2400" dirty="0" smtClean="0"/>
              <a:t>(revenue, tax, finances, asset, liability management)</a:t>
            </a:r>
          </a:p>
          <a:p>
            <a:pPr marL="571500" indent="-571500">
              <a:buFont typeface="+mj-lt"/>
              <a:buAutoNum type="romanUcPeriod"/>
            </a:pPr>
            <a:r>
              <a:rPr lang="en-NZ" dirty="0" smtClean="0"/>
              <a:t>The design, production and delivery of public goods &amp; services </a:t>
            </a:r>
            <a:r>
              <a:rPr lang="en-NZ" sz="2400" dirty="0" smtClean="0"/>
              <a:t>(including feedback, independent mechanisms)</a:t>
            </a:r>
          </a:p>
          <a:p>
            <a:pPr marL="571500" indent="-571500">
              <a:buFont typeface="+mj-lt"/>
              <a:buAutoNum type="romanUcPeriod"/>
            </a:pPr>
            <a:r>
              <a:rPr lang="en-NZ" dirty="0" smtClean="0"/>
              <a:t>The design &amp; delivery of public investment projects </a:t>
            </a:r>
            <a:r>
              <a:rPr lang="en-NZ" sz="2400" dirty="0" smtClean="0"/>
              <a:t>(planning, apraisal, selection, implementation, audit)</a:t>
            </a:r>
          </a:p>
        </p:txBody>
      </p:sp>
    </p:spTree>
    <p:extLst>
      <p:ext uri="{BB962C8B-B14F-4D97-AF65-F5344CB8AC3E}">
        <p14:creationId xmlns:p14="http://schemas.microsoft.com/office/powerpoint/2010/main" val="32140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1605</TotalTime>
  <Words>1091</Words>
  <Application>Microsoft Macintosh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    Public Participation in Fiscal Policy</vt:lpstr>
      <vt:lpstr>What is GIFT ?</vt:lpstr>
      <vt:lpstr>Fiscal Openness &amp; Public Participation</vt:lpstr>
      <vt:lpstr>High Level Principles on Fiscal Transparency</vt:lpstr>
      <vt:lpstr>GIFT High Level Principle 10</vt:lpstr>
      <vt:lpstr>Specific International Norms including PP</vt:lpstr>
      <vt:lpstr>Open Budget Survey 2012 Results  on Public Participation (100 Countries)</vt:lpstr>
      <vt:lpstr>Short Normative Instrument on Participation Principles &amp; Good Practices</vt:lpstr>
      <vt:lpstr>Scope of public participation in fiscal policy  and budget making </vt:lpstr>
      <vt:lpstr>          The Principles of Public Participation</vt:lpstr>
      <vt:lpstr>Some country examples of public participation:  the Executive </vt:lpstr>
      <vt:lpstr>Some country examples of public participation:  Legislature</vt:lpstr>
      <vt:lpstr>Some country examples of public participation:  Supreme Audit Institution</vt:lpstr>
      <vt:lpstr>Good participation practices: Executive</vt:lpstr>
      <vt:lpstr>Good participation practices: Legislature</vt:lpstr>
      <vt:lpstr>Good participation practices: Audit Institutions</vt:lpstr>
      <vt:lpstr>Global Initiative for Fiscal Transparency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Sanjeev Khagram</dc:creator>
  <cp:lastModifiedBy>Paolo de Renzio</cp:lastModifiedBy>
  <cp:revision>66</cp:revision>
  <dcterms:created xsi:type="dcterms:W3CDTF">2014-11-18T03:34:24Z</dcterms:created>
  <dcterms:modified xsi:type="dcterms:W3CDTF">2015-06-09T10:08:59Z</dcterms:modified>
</cp:coreProperties>
</file>