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73" r:id="rId4"/>
    <p:sldId id="274" r:id="rId5"/>
    <p:sldId id="275" r:id="rId6"/>
    <p:sldId id="276" r:id="rId7"/>
    <p:sldId id="266" r:id="rId8"/>
    <p:sldId id="282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59" r:id="rId17"/>
    <p:sldId id="263" r:id="rId18"/>
    <p:sldId id="265" r:id="rId19"/>
    <p:sldId id="26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5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les Ribeiro" userId="e1f7573f-6d55-4aac-8d00-23302caacfc9" providerId="ADAL" clId="{68E4B03B-EB6E-44D4-8F8A-9F06B15CF3C2}"/>
    <pc:docChg chg="modSld">
      <pc:chgData name="Teles Ribeiro" userId="e1f7573f-6d55-4aac-8d00-23302caacfc9" providerId="ADAL" clId="{68E4B03B-EB6E-44D4-8F8A-9F06B15CF3C2}" dt="2023-11-07T05:19:13.024" v="30" actId="20577"/>
      <pc:docMkLst>
        <pc:docMk/>
      </pc:docMkLst>
      <pc:sldChg chg="modSp mod">
        <pc:chgData name="Teles Ribeiro" userId="e1f7573f-6d55-4aac-8d00-23302caacfc9" providerId="ADAL" clId="{68E4B03B-EB6E-44D4-8F8A-9F06B15CF3C2}" dt="2023-11-07T05:19:13.024" v="30" actId="20577"/>
        <pc:sldMkLst>
          <pc:docMk/>
          <pc:sldMk cId="2656476562" sldId="281"/>
        </pc:sldMkLst>
        <pc:spChg chg="mod">
          <ac:chgData name="Teles Ribeiro" userId="e1f7573f-6d55-4aac-8d00-23302caacfc9" providerId="ADAL" clId="{68E4B03B-EB6E-44D4-8F8A-9F06B15CF3C2}" dt="2023-11-07T05:19:13.024" v="30" actId="20577"/>
          <ac:spMkLst>
            <pc:docMk/>
            <pc:sldMk cId="2656476562" sldId="28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90366" y="2839592"/>
            <a:ext cx="9755187" cy="550333"/>
          </a:xfrm>
        </p:spPr>
        <p:txBody>
          <a:bodyPr/>
          <a:lstStyle/>
          <a:p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FRAGILIDADE NA IMPLEMENTAÇÃO DE PROGRAMAS</a:t>
            </a:r>
            <a:endParaRPr lang="en-ZA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0C14F83-0FA2-BFE7-0D54-7C8F9AECF3E4}"/>
              </a:ext>
            </a:extLst>
          </p:cNvPr>
          <p:cNvSpPr txBox="1">
            <a:spLocks/>
          </p:cNvSpPr>
          <p:nvPr/>
        </p:nvSpPr>
        <p:spPr>
          <a:xfrm rot="21420000">
            <a:off x="1090365" y="3588767"/>
            <a:ext cx="975518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Workshop, 07 -09 de NOVEMBRO, Cidade do cabo</a:t>
            </a:r>
            <a:endParaRPr lang="en-ZA" b="1" dirty="0">
              <a:solidFill>
                <a:schemeClr val="tx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9CB3838-74E8-9745-C103-22881F77E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" y="4878923"/>
            <a:ext cx="2466975" cy="10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40961B2-AA4D-D784-7D1C-509B6731F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15" y="4878923"/>
            <a:ext cx="2511425" cy="10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8DA9D-6A7B-6710-736E-73AF98533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243" y="304274"/>
            <a:ext cx="2415941" cy="144956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F082BDF-BA5F-3335-5315-08F1CB198327}"/>
              </a:ext>
            </a:extLst>
          </p:cNvPr>
          <p:cNvSpPr txBox="1">
            <a:spLocks/>
          </p:cNvSpPr>
          <p:nvPr/>
        </p:nvSpPr>
        <p:spPr>
          <a:xfrm>
            <a:off x="6439302" y="4809426"/>
            <a:ext cx="3936476" cy="921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/>
              <a:t> </a:t>
            </a:r>
            <a:br>
              <a:rPr lang="pt-PT" dirty="0"/>
            </a:br>
            <a:r>
              <a:rPr lang="pt-PT" sz="6200" b="1" dirty="0">
                <a:solidFill>
                  <a:schemeClr val="bg1"/>
                </a:solidFill>
              </a:rPr>
              <a:t>team gorongosa</a:t>
            </a:r>
            <a:endParaRPr lang="en-ZA" sz="6200" b="1" dirty="0">
              <a:solidFill>
                <a:schemeClr val="bg1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1525560-5049-6EAC-321D-4C213F0510ED}"/>
              </a:ext>
            </a:extLst>
          </p:cNvPr>
          <p:cNvSpPr txBox="1">
            <a:spLocks/>
          </p:cNvSpPr>
          <p:nvPr/>
        </p:nvSpPr>
        <p:spPr>
          <a:xfrm rot="21445982">
            <a:off x="2957246" y="1894100"/>
            <a:ext cx="433258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repÚblica de moÇambique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2296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Pontos de entrada e ideias para aCção COM foco no progresso desde o Workshop de Revisão Intercalar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68780"/>
            <a:ext cx="10394707" cy="345186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pt-BR" dirty="0"/>
              <a:t>Novos insights nos pontos de entrada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REVISÃO Do problema, causas e subcausas;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Definição de programas pilotos com destaque para programas transversais;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Alinhamento do ciclo de investimentos públicos vs implementação efectiva da orçamentação por programa;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Reflexão sobre a funcionalidade de monitoria;</a:t>
            </a:r>
          </a:p>
          <a:p>
            <a:pPr marL="457200" lvl="1" indent="0">
              <a:buNone/>
            </a:pPr>
            <a:endParaRPr lang="pt-BR" dirty="0">
              <a:latin typeface="Agency FB" panose="020B0503020202020204" pitchFamily="34" charset="0"/>
            </a:endParaRPr>
          </a:p>
          <a:p>
            <a:pPr marL="457200" lvl="1" indent="0">
              <a:buNone/>
            </a:pPr>
            <a:r>
              <a:rPr lang="pt-BR" dirty="0"/>
              <a:t>dados coletados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Dados administrativos sobre a implementação de programas transversais a nível do pesoe;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Relatórios de balanço da execução sectoriais</a:t>
            </a:r>
          </a:p>
        </p:txBody>
      </p:sp>
    </p:spTree>
    <p:extLst>
      <p:ext uri="{BB962C8B-B14F-4D97-AF65-F5344CB8AC3E}">
        <p14:creationId xmlns:p14="http://schemas.microsoft.com/office/powerpoint/2010/main" val="23162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2296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Pontos de entrada e ideias para aCção COM foco no progresso desde o Workshop de Revisão Intercalar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27263"/>
            <a:ext cx="10394707" cy="403751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30000"/>
              </a:lnSpc>
              <a:buNone/>
            </a:pPr>
            <a:r>
              <a:rPr lang="pt-BR" dirty="0"/>
              <a:t>Novos aprendizados/lições sobre os pontos de entrada para uma visão de orçamento por programa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ValorizaÇÃo do conhecimneto tecnico atravÉs de Debate participativo e inclusivo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cometimento dos sectores na definição de responsabilidades no programa</a:t>
            </a:r>
          </a:p>
          <a:p>
            <a:pPr marL="457200" lvl="1" indent="0">
              <a:lnSpc>
                <a:spcPct val="130000"/>
              </a:lnSpc>
              <a:buNone/>
            </a:pPr>
            <a:endParaRPr lang="pt-BR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pt-BR" dirty="0"/>
              <a:t>problemas e suposições que foram revisitados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ZA" dirty="0" err="1">
                <a:latin typeface="Agency FB" panose="020B0503020202020204" pitchFamily="34" charset="0"/>
              </a:rPr>
              <a:t>Revisto</a:t>
            </a:r>
            <a:r>
              <a:rPr lang="en-ZA" dirty="0">
                <a:latin typeface="Agency FB" panose="020B0503020202020204" pitchFamily="34" charset="0"/>
              </a:rPr>
              <a:t>  e </a:t>
            </a:r>
            <a:r>
              <a:rPr lang="en-ZA" dirty="0" err="1">
                <a:latin typeface="Agency FB" panose="020B0503020202020204" pitchFamily="34" charset="0"/>
              </a:rPr>
              <a:t>actualizado</a:t>
            </a:r>
            <a:r>
              <a:rPr lang="en-ZA" dirty="0">
                <a:latin typeface="Agency FB" panose="020B0503020202020204" pitchFamily="34" charset="0"/>
              </a:rPr>
              <a:t> o fishbone</a:t>
            </a:r>
            <a:r>
              <a:rPr lang="pt-BR" dirty="0">
                <a:latin typeface="Agency FB" panose="020B0503020202020204" pitchFamily="34" charset="0"/>
              </a:rPr>
              <a:t>;</a:t>
            </a:r>
          </a:p>
        </p:txBody>
      </p:sp>
      <p:pic>
        <p:nvPicPr>
          <p:cNvPr id="6" name="Picture 5" descr="File:Blue check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59" y="3308060"/>
            <a:ext cx="320038" cy="320038"/>
          </a:xfrm>
          <a:prstGeom prst="rect">
            <a:avLst/>
          </a:prstGeom>
        </p:spPr>
      </p:pic>
      <p:pic>
        <p:nvPicPr>
          <p:cNvPr id="7" name="Picture 6" descr="File:Blue check.svg - Wikimedia Commons">
            <a:extLst>
              <a:ext uri="{FF2B5EF4-FFF2-40B4-BE49-F238E27FC236}">
                <a16:creationId xmlns:a16="http://schemas.microsoft.com/office/drawing/2014/main" id="{2F55637C-D928-7278-7221-759E2696E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97" y="2818752"/>
            <a:ext cx="320038" cy="3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577586" cy="82296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Pontos de entrada e ideias para aCção COM foco no progresso desde o Workshop de Revisão Intercalar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8680" y="1691640"/>
            <a:ext cx="10394707" cy="679542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lnSpc>
                <a:spcPct val="130000"/>
              </a:lnSpc>
              <a:buNone/>
            </a:pPr>
            <a:endParaRPr lang="pt-BR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pt-BR" sz="6800" dirty="0">
                <a:solidFill>
                  <a:srgbClr val="00B050"/>
                </a:solidFill>
              </a:rPr>
              <a:t>Desafios enfrentados na implementação de ideias e como a equipe os abordou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72" y="2524397"/>
            <a:ext cx="2575016" cy="1572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24397"/>
            <a:ext cx="3647975" cy="3144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endParaRPr lang="pt-PT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Definir responsabilidades e metas na equipe dentro do mandato de cada membro</a:t>
            </a:r>
          </a:p>
          <a:p>
            <a:pPr algn="ctr"/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72" y="4096838"/>
            <a:ext cx="2575016" cy="150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47975" y="2524398"/>
            <a:ext cx="3096897" cy="3144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PT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>
              <a:defRPr/>
            </a:pPr>
            <a:r>
              <a:rPr lang="pt-PT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Iniciar com a pilotagem dos programas selecionados</a:t>
            </a:r>
            <a:endParaRPr lang="pt-PT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63FD1D-2A8E-AD10-6549-E74127F4E943}"/>
              </a:ext>
            </a:extLst>
          </p:cNvPr>
          <p:cNvSpPr/>
          <p:nvPr/>
        </p:nvSpPr>
        <p:spPr>
          <a:xfrm>
            <a:off x="1306914" y="2791362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D38B21-E30E-DBFA-C41D-674297389DBE}"/>
              </a:ext>
            </a:extLst>
          </p:cNvPr>
          <p:cNvSpPr/>
          <p:nvPr/>
        </p:nvSpPr>
        <p:spPr>
          <a:xfrm>
            <a:off x="4679351" y="2788785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166E63-C91D-E053-68BB-BAAE75C7E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88" y="2524397"/>
            <a:ext cx="2278554" cy="1572441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96C9BBC9-7F0F-DFE8-B77F-20FD635E1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89" y="4106233"/>
            <a:ext cx="2278554" cy="14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0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830"/>
            <a:ext cx="10396882" cy="838200"/>
          </a:xfrm>
        </p:spPr>
        <p:txBody>
          <a:bodyPr>
            <a:normAutofit/>
          </a:bodyPr>
          <a:lstStyle/>
          <a:p>
            <a:r>
              <a:rPr lang="pt-BR" sz="2400" dirty="0"/>
              <a:t>Medidas de sucesso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0825"/>
            <a:ext cx="10394707" cy="4024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Medidas de sucesso identificadas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cap="none" dirty="0">
                <a:latin typeface="Agency FB" panose="020B0503020202020204" pitchFamily="34" charset="0"/>
              </a:rPr>
              <a:t> REALIZAÇÃO</a:t>
            </a:r>
            <a:r>
              <a:rPr lang="pt-PT" cap="none" dirty="0">
                <a:solidFill>
                  <a:srgbClr val="444444"/>
                </a:solidFill>
                <a:latin typeface="Agency FB" panose="020B0503020202020204" pitchFamily="34" charset="0"/>
              </a:rPr>
              <a:t> REUNIÃO NACIONAL DE PLANIFICAÇÃO E ORÇAMENTAÇÃO E FÓRUM DOS SPS – GESTÃO DE MUDANÇA;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cap="none" dirty="0">
                <a:solidFill>
                  <a:srgbClr val="444444"/>
                </a:solidFill>
                <a:latin typeface="Agency FB" panose="020B0503020202020204" pitchFamily="34" charset="0"/>
              </a:rPr>
              <a:t>REALIZAÇÃO DE RETIRO DE REFLEXÃO SOBRE A FUNCIONALIDADE DE MONITORIA NO MPO;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cap="none" dirty="0">
                <a:solidFill>
                  <a:srgbClr val="444444"/>
                </a:solidFill>
                <a:latin typeface="Agency FB" panose="020B0503020202020204" pitchFamily="34" charset="0"/>
              </a:rPr>
              <a:t>FORMAÇÃO  DOS UTILIZADORES DOS SECTORES CENTRAIS E PROVINCIAIS NO ÂMBITO DA ELABORAÇÃO DO PLANO ECONÓMICO E SOCIAL E ORÇAMENTO DO ESTADO 2024;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cap="none" dirty="0">
                <a:solidFill>
                  <a:srgbClr val="444444"/>
                </a:solidFill>
                <a:latin typeface="Agency FB" panose="020B0503020202020204" pitchFamily="34" charset="0"/>
              </a:rPr>
              <a:t>APOIO À DIGITAÇÃO DAS PROPOSTAS DO PESOE E PO NO MPO A TODOS OS NÍVEIS;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ko-KR" cap="none" dirty="0">
                <a:solidFill>
                  <a:srgbClr val="444444"/>
                </a:solidFill>
                <a:latin typeface="Agency FB" panose="020B0503020202020204" pitchFamily="34" charset="0"/>
              </a:rPr>
              <a:t>VALIDADO O PROBLEMA IDENTIFICADO PELA EQUIPE E APRIMORADO AS CAUSAS E SUBCAUSAS COM OS SECTORES CHAVE (MADER, MISAU, MIC, MOPHRH, MIREME E MGCAS); 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ko-KR" cap="none" dirty="0">
                <a:solidFill>
                  <a:srgbClr val="444444"/>
                </a:solidFill>
                <a:latin typeface="Agency FB" panose="020B0503020202020204" pitchFamily="34" charset="0"/>
              </a:rPr>
              <a:t>RETIRO DE VALIDAÇÃO DO MANUAL DE AVALIAÇÃO (MEF E SECTORES).</a:t>
            </a:r>
            <a:endParaRPr lang="ko-KR" altLang="en-US" cap="none" dirty="0">
              <a:solidFill>
                <a:srgbClr val="444444"/>
              </a:solidFill>
              <a:latin typeface="Agency FB" panose="020B0503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23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584"/>
            <a:ext cx="10396882" cy="594360"/>
          </a:xfrm>
        </p:spPr>
        <p:txBody>
          <a:bodyPr>
            <a:normAutofit/>
          </a:bodyPr>
          <a:lstStyle/>
          <a:p>
            <a:r>
              <a:rPr lang="pt-BR" sz="2400" dirty="0"/>
              <a:t>Medidas de sucesso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" y="957945"/>
            <a:ext cx="10721340" cy="43194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600" b="1" dirty="0">
                <a:latin typeface="+mj-lt"/>
              </a:rPr>
              <a:t>Progresso contra eles e onde eles foram refinados ou eliminados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Workshop sobre a gestão programática e </a:t>
            </a:r>
            <a:r>
              <a:rPr lang="pt-PT" dirty="0" err="1">
                <a:latin typeface="Agency FB" panose="020B0503020202020204" pitchFamily="34" charset="0"/>
              </a:rPr>
              <a:t>selecção</a:t>
            </a:r>
            <a:r>
              <a:rPr lang="pt-PT" dirty="0">
                <a:latin typeface="Agency FB" panose="020B0503020202020204" pitchFamily="34" charset="0"/>
              </a:rPr>
              <a:t> de programas para a Fase Piloto;</a:t>
            </a:r>
            <a:endParaRPr lang="en-US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Na proposta do </a:t>
            </a:r>
            <a:r>
              <a:rPr lang="pt-PT" dirty="0" err="1">
                <a:latin typeface="Agency FB" panose="020B0503020202020204" pitchFamily="34" charset="0"/>
              </a:rPr>
              <a:t>pesoe</a:t>
            </a:r>
            <a:r>
              <a:rPr lang="pt-PT" dirty="0">
                <a:latin typeface="Agency FB" panose="020B0503020202020204" pitchFamily="34" charset="0"/>
              </a:rPr>
              <a:t> 2024- alocação de limites orçamentais por programa;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sz="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gency FB" panose="020B0503020202020204" pitchFamily="34" charset="0"/>
              </a:rPr>
              <a:t>Selec</a:t>
            </a:r>
            <a:r>
              <a:rPr lang="pt-PT" b="1" dirty="0" err="1">
                <a:latin typeface="Agency FB" panose="020B0503020202020204" pitchFamily="34" charset="0"/>
              </a:rPr>
              <a:t>çã</a:t>
            </a:r>
            <a:r>
              <a:rPr lang="pt-BR" b="1" dirty="0">
                <a:latin typeface="Agency FB" panose="020B0503020202020204" pitchFamily="34" charset="0"/>
              </a:rPr>
              <a:t>o de 4 programas pilotos</a:t>
            </a:r>
          </a:p>
          <a:p>
            <a:pPr marL="0" indent="0">
              <a:buNone/>
            </a:pPr>
            <a:endParaRPr lang="pt-BR" sz="500" b="1" dirty="0">
              <a:latin typeface="Agency FB" panose="020B0503020202020204" pitchFamily="34" charset="0"/>
            </a:endParaRPr>
          </a:p>
          <a:p>
            <a:pPr marL="800100" lvl="2" indent="-342900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PROTECÇÃO SOCIAL </a:t>
            </a:r>
            <a:r>
              <a:rPr lang="pt-PT" altLang="pt-PT" sz="2000" dirty="0">
                <a:latin typeface="Agency FB" panose="020B0503020202020204" pitchFamily="34" charset="0"/>
              </a:rPr>
              <a:t>(MGCAS, MIC, MIDEDH, MISAU E MOPHRH)</a:t>
            </a:r>
          </a:p>
          <a:p>
            <a:pPr marL="800100" lvl="2" indent="-342900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ACESSO A EDUCAÇÃO </a:t>
            </a:r>
            <a:r>
              <a:rPr lang="pt-PT" altLang="pt-PT" sz="2000" dirty="0">
                <a:latin typeface="Agency FB" panose="020B0503020202020204" pitchFamily="34" charset="0"/>
              </a:rPr>
              <a:t>(MOPHRH, MTC, SEETP</a:t>
            </a:r>
            <a:r>
              <a:rPr lang="pt-PT" altLang="pt-PT" sz="2000">
                <a:latin typeface="Agency FB" panose="020B0503020202020204" pitchFamily="34" charset="0"/>
              </a:rPr>
              <a:t>, MITESS</a:t>
            </a:r>
            <a:r>
              <a:rPr lang="pt-PT" altLang="pt-PT" sz="2000" dirty="0">
                <a:latin typeface="Agency FB" panose="020B0503020202020204" pitchFamily="34" charset="0"/>
              </a:rPr>
              <a:t>, MIREME)</a:t>
            </a:r>
          </a:p>
          <a:p>
            <a:pPr marL="800100" lvl="2" indent="-342900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SEGURANÇA ALIMENTAR E NUTRICIONAL </a:t>
            </a:r>
            <a:r>
              <a:rPr lang="pt-PT" altLang="pt-PT" sz="2000" dirty="0">
                <a:latin typeface="Agency FB" panose="020B0503020202020204" pitchFamily="34" charset="0"/>
              </a:rPr>
              <a:t>(MADER, SETSAN, MISAU, MIDEDH E MOPHRH)</a:t>
            </a:r>
          </a:p>
          <a:p>
            <a:pPr marL="800100" lvl="2" indent="-342900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TURISMO</a:t>
            </a:r>
            <a:r>
              <a:rPr lang="pt-PT" altLang="pt-PT" sz="2000" dirty="0">
                <a:latin typeface="Agency FB" panose="020B0503020202020204" pitchFamily="34" charset="0"/>
              </a:rPr>
              <a:t> (MEF, MOPHRH, MIREME, MICULTUR)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Workshop sobre </a:t>
            </a:r>
            <a:r>
              <a:rPr lang="pt-BR" dirty="0">
                <a:latin typeface="Agency FB" panose="020B0503020202020204" pitchFamily="34" charset="0"/>
              </a:rPr>
              <a:t>A REVISÃO DA CARTEIRA DE PROGRAMAS EM ALINHAMENTO COM A ESTRATÉGIA NACIONAL DE DESENVOLVIMENTO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Análise do pesoe 2024 PELA EQUIPE na componente de planificação e orçamentação por programa-fase piloto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Analise do ciclo de investimento público</a:t>
            </a:r>
          </a:p>
        </p:txBody>
      </p:sp>
    </p:spTree>
    <p:extLst>
      <p:ext uri="{BB962C8B-B14F-4D97-AF65-F5344CB8AC3E}">
        <p14:creationId xmlns:p14="http://schemas.microsoft.com/office/powerpoint/2010/main" val="115731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584"/>
            <a:ext cx="10396882" cy="594360"/>
          </a:xfrm>
        </p:spPr>
        <p:txBody>
          <a:bodyPr>
            <a:normAutofit/>
          </a:bodyPr>
          <a:lstStyle/>
          <a:p>
            <a:r>
              <a:rPr lang="pt-BR" sz="2400" dirty="0"/>
              <a:t>FASES dO investimento PúBLICO -</a:t>
            </a:r>
            <a:endParaRPr lang="en-ZA" sz="2400" dirty="0"/>
          </a:p>
        </p:txBody>
      </p:sp>
      <p:sp>
        <p:nvSpPr>
          <p:cNvPr id="35" name="Rectangle 34"/>
          <p:cNvSpPr/>
          <p:nvPr/>
        </p:nvSpPr>
        <p:spPr>
          <a:xfrm>
            <a:off x="652782" y="4672985"/>
            <a:ext cx="10689767" cy="855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Rectangle 35"/>
          <p:cNvSpPr/>
          <p:nvPr/>
        </p:nvSpPr>
        <p:spPr>
          <a:xfrm>
            <a:off x="652783" y="3622955"/>
            <a:ext cx="10689766" cy="10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652783" y="917817"/>
            <a:ext cx="10689766" cy="2696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846309" y="1900186"/>
            <a:ext cx="441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Formulação e Avaliação</a:t>
            </a:r>
            <a:r>
              <a:rPr lang="en-US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-Previa</a:t>
            </a:r>
            <a:endParaRPr lang="pt-PT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6309" y="2315765"/>
            <a:ext cx="227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Parecer Técnico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6309" y="2732607"/>
            <a:ext cx="438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Analise e Avalição de Projectos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6309" y="1448006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Identificação do Problema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3292" y="3152357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Aprovação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3292" y="374774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Alocação de Recursos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3292" y="4135584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Monitoria | Avaliação | Seguimento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0686" y="4637893"/>
            <a:ext cx="464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Operação</a:t>
            </a:r>
          </a:p>
          <a:p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Avaliação ex post (de Impacto)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90952" y="993835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u="sng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PROCESSOS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3231" y="1031547"/>
            <a:ext cx="15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u="sng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ENTIDADES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88961" y="107005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u="sng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FASES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33067" y="1952237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Pré-Investimento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78390" y="3991469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Investimento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10699" y="4822558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Operação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95659" y="1893291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4006" y="2299344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DNPED/MEF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73404" y="2732607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CTSPP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19828" y="145550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05621" y="3124497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39178" y="3730748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DNPO/MEF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4132408"/>
            <a:ext cx="246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Sectores | DNMA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00236" y="4657598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Sectores</a:t>
            </a:r>
          </a:p>
          <a:p>
            <a:pPr algn="ctr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Sectores/DNMA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97710" y="448398"/>
            <a:ext cx="18341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PT" sz="24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FLUXOGRAMA</a:t>
            </a:r>
          </a:p>
        </p:txBody>
      </p:sp>
    </p:spTree>
    <p:extLst>
      <p:ext uri="{BB962C8B-B14F-4D97-AF65-F5344CB8AC3E}">
        <p14:creationId xmlns:p14="http://schemas.microsoft.com/office/powerpoint/2010/main" val="400538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6681"/>
            <a:ext cx="10396882" cy="754379"/>
          </a:xfrm>
        </p:spPr>
        <p:txBody>
          <a:bodyPr>
            <a:noAutofit/>
          </a:bodyPr>
          <a:lstStyle/>
          <a:p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Trabalhando de novas maneiras e construindo capacidades</a:t>
            </a:r>
            <a:br>
              <a:rPr lang="pt-BR" sz="4800" dirty="0">
                <a:solidFill>
                  <a:srgbClr val="FF0000"/>
                </a:solidFill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560" y="937260"/>
            <a:ext cx="11125200" cy="4564380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endParaRPr lang="pt-BR" sz="3700" dirty="0"/>
          </a:p>
          <a:p>
            <a:pPr marL="0" lvl="1" indent="0">
              <a:spcBef>
                <a:spcPts val="1000"/>
              </a:spcBef>
              <a:buNone/>
            </a:pPr>
            <a:r>
              <a:rPr lang="pt-BR" sz="6400" dirty="0"/>
              <a:t>mudanças em como a participação das partes interessadas e a gestão de mudanças são vistas e abordadas</a:t>
            </a:r>
          </a:p>
          <a:p>
            <a:r>
              <a:rPr lang="pt-BR" sz="6400" dirty="0"/>
              <a:t>Mudanças nas formas de pensar e trabalhar desde a introdução da abordagem PDIA: </a:t>
            </a:r>
          </a:p>
          <a:p>
            <a:pPr lvl="1"/>
            <a:r>
              <a:rPr lang="pt-BR" sz="6400" dirty="0"/>
              <a:t>novas formas de pensar e abordar os desafios da GFP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Iniciar com o programa piloto: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Promover Abordagem de </a:t>
            </a:r>
            <a:r>
              <a:rPr lang="pt-BR" sz="6400" u="sng" dirty="0">
                <a:latin typeface="Agency FB" panose="020B0503020202020204" pitchFamily="34" charset="0"/>
              </a:rPr>
              <a:t>planificação e implementação conjunta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ABORDAGEM ADAPTATIVA A NIVEL NACIONAL, buscando novas abordagens e práticas para enfrentar os desafios DA LIMITAÇÃO DE RECURSOS.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Incentivar a colaboração e a troca de conhecimentos entre COORDENADORES, gestores públicos,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promover  seminários E WORKSHOPS sobre as melhores práticas em gestão de finanças públicas.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pt-BR" sz="2000" dirty="0">
              <a:latin typeface="Agency FB" panose="020B0503020202020204" pitchFamily="34" charset="0"/>
            </a:endParaRPr>
          </a:p>
          <a:p>
            <a:pPr lvl="1"/>
            <a:r>
              <a:rPr lang="pt-BR" sz="6400" dirty="0"/>
              <a:t>abordagem ao trabalho em equipe, reunião e dinâmica de equipe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Reuniões virtuais e remotas;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APRESENTAÇÃO NOS conselhos técnicos MINISTERIAIS – liderança do mef;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Explicar como o problema impacta a reforma do SPO e o alcance dos resultados preconizados nos programas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Fomentar a adoção de tecnologias e análise de dados, para otimizar a gestão financeira e melhorar a tomada de decisões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Desenvolver programas de capacitação e treinamento voltados para a atualização dos profissionais que atuam na área, buscando promover uma mentalidade mais ágil e orientada para resultados.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158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6681"/>
            <a:ext cx="10396882" cy="754379"/>
          </a:xfrm>
        </p:spPr>
        <p:txBody>
          <a:bodyPr>
            <a:noAutofit/>
          </a:bodyPr>
          <a:lstStyle/>
          <a:p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Trabalhando de novas maneiras e construindo capacidades</a:t>
            </a:r>
            <a:br>
              <a:rPr lang="pt-BR" sz="4800" dirty="0">
                <a:solidFill>
                  <a:srgbClr val="FF0000"/>
                </a:solidFill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560" y="937260"/>
            <a:ext cx="11125200" cy="456438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pt-BR" sz="3800" dirty="0"/>
              <a:t> mudanças nas formas como os autoridades são consultadas ou envolvidos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3700" dirty="0">
                <a:latin typeface="Agency FB" panose="020B0503020202020204" pitchFamily="34" charset="0"/>
              </a:rPr>
              <a:t>Workshop/forum de planificação/reunões remotas,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Estabelecer canais de comunicação mais efetivos entre os gestores financeiros e as autoridades, garantindo uma troca constante de informações e alinhamento de objetivos.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Implementar ferramentas de gestão e controle que permita as autoridades acompanhar de forma mais ágil e transparente os processos de gestão de </a:t>
            </a:r>
            <a:r>
              <a:rPr lang="pt-BR" sz="3500" dirty="0">
                <a:latin typeface="Agency FB" panose="020B0503020202020204" pitchFamily="34" charset="0"/>
              </a:rPr>
              <a:t>finanças públicas.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3500" dirty="0">
                <a:latin typeface="Agency FB" panose="020B0503020202020204" pitchFamily="34" charset="0"/>
              </a:rPr>
              <a:t>Promover um diálogo aberto e transparente, no qual as  autoridades possam expressar suas expectativas e necessidades em relação à gestão de finanças públicas., possibilitando uma maior participação e envolvimento na tomada de decisões estratégicas.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n-ZA" dirty="0"/>
          </a:p>
          <a:p>
            <a:pPr lvl="1"/>
            <a:r>
              <a:rPr lang="pt-BR" sz="3800" dirty="0"/>
              <a:t>Mudanças em como a participação das partes interessadas e a gestão de mudanças são vistas e abordadas: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Identificar e envolver as partes interessadas relevantes nos processos de tomada de decisão em finanças públicas, como cidadãos, organizações da sociedade civil e seCtor privado;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Realizar consultas públicas para obter diferentes perspectivas sobre as mudanças propostas na gestão DE FINANÇAS PUBLICAS;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Desenvolver estratégias de comunicação eficientes para garantir que as partes interessadas compreendam os objetivos, benefícios e impactos das mudanças propostas – INSTITUCIONALIZAÇÃO DE FORUM DE DIALOGO;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Implementar planos de gestão de mudanças abrangentes, que incluam a identificação e mitigação de potenciais resistências e aCções para maximizar o engajamento das partes interessadas.</a:t>
            </a:r>
          </a:p>
        </p:txBody>
      </p:sp>
    </p:spTree>
    <p:extLst>
      <p:ext uri="{BB962C8B-B14F-4D97-AF65-F5344CB8AC3E}">
        <p14:creationId xmlns:p14="http://schemas.microsoft.com/office/powerpoint/2010/main" val="371740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6681"/>
            <a:ext cx="10396882" cy="754379"/>
          </a:xfrm>
        </p:spPr>
        <p:txBody>
          <a:bodyPr>
            <a:noAutofit/>
          </a:bodyPr>
          <a:lstStyle/>
          <a:p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Trabalhando de novas maneiras e construindo capacidades</a:t>
            </a:r>
            <a:br>
              <a:rPr lang="pt-BR" sz="4800" dirty="0">
                <a:solidFill>
                  <a:srgbClr val="FF0000"/>
                </a:solidFill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560" y="937260"/>
            <a:ext cx="11125200" cy="4564380"/>
          </a:xfrm>
        </p:spPr>
        <p:txBody>
          <a:bodyPr>
            <a:normAutofit lnSpcReduction="10000"/>
          </a:bodyPr>
          <a:lstStyle/>
          <a:p>
            <a:pPr lvl="1"/>
            <a:endParaRPr lang="pt-BR" sz="2000" dirty="0"/>
          </a:p>
          <a:p>
            <a:pPr lvl="1"/>
            <a:r>
              <a:rPr lang="pt-BR" sz="2000" dirty="0"/>
              <a:t>Novos recursos técnicos em desenvolvimento ou exposição a problemas fora de seu departamento ou ministério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2000" dirty="0">
                <a:latin typeface="Agency FB" panose="020B0503020202020204" pitchFamily="34" charset="0"/>
              </a:rPr>
              <a:t>iNsTITUCIONALIZAÇÃO DOS MECANISMOS DE ARTICULAÇÃO DOS  COORDENADOR, GESTORES E RESPONSáVEL PELO PROGRAMA;</a:t>
            </a:r>
          </a:p>
          <a:p>
            <a:endParaRPr lang="pt-BR" sz="1200" dirty="0"/>
          </a:p>
          <a:p>
            <a:pPr lvl="1"/>
            <a:r>
              <a:rPr lang="pt-BR" sz="2000" dirty="0"/>
              <a:t>Desafios na aplicação da abordagem PDIA e na participação no BPFCC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Aprovação dos termos de referencia e perfil para o COORDENADOR, GESTORES E RESPONSAVEL PELO PROGRAMA;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INDICAÇÃO DOS COORDENADORES, GESTORES E RESPONSáVEL PELO PROGRAMA;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ATRIBUIÇãO DE LIMITES ORÇAMENTAIS AOS PROGRAMAS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IMPLEMENTACÃO DA GESTAO PROGRAMATICA EM CONTEXTO DE GOVERNAÇÃO DESCEBTRALIZADA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386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5260"/>
            <a:ext cx="10396882" cy="953149"/>
          </a:xfrm>
        </p:spPr>
        <p:txBody>
          <a:bodyPr>
            <a:normAutofit/>
          </a:bodyPr>
          <a:lstStyle/>
          <a:p>
            <a:pPr algn="ctr"/>
            <a:r>
              <a:rPr lang="pt-BR" sz="3100" dirty="0"/>
              <a:t>Próximos passos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8798" y="1877729"/>
            <a:ext cx="10394707" cy="270758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Metas e actividades planificadas para os próximos seis meses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gency FB" panose="020B0503020202020204" pitchFamily="34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CONTINUAÇÃO DA REVISÃO DO MANUAL DE PLANIFICAÇÃO E ORÇAMENTAÇÃO;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FINALIZAR A REVISÃO E ACTUALIZACAO DOS INDICADORES DA CARTEIRA DE PROGRAMAS;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TROCA DE EXPERIENCIA (2 paises) MATERIA DE PLANIFICACAO E ORCAMENTACAO POR PROGRAMAS;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CONTINUAR COM A PILOTAGEM DOS 4 PROGRAMAS IDENTIFICADOS;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IMPLEMENTAÇÃO DA FASE II de ATRIBUIÇÃO DO LIMITE ORÇAMENTAL AO PROGRAMA;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gency FB" panose="020B0503020202020204" pitchFamily="34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776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"/>
            <a:ext cx="10396882" cy="1151965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Composição da EQUIPA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38300"/>
            <a:ext cx="10394707" cy="373628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pt-PT" dirty="0"/>
              <a:t>Equipa técnica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Noemia utxavo –  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dnpo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Yasmien ribeiro – DNPO,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Nereno 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jussar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–  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dnma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Odeisse Daniel – 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cedsif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, IP</a:t>
            </a:r>
          </a:p>
          <a:p>
            <a:pPr marL="457200" lvl="1" indent="0">
              <a:buNone/>
            </a:pPr>
            <a:r>
              <a:rPr lang="pt-PT" dirty="0"/>
              <a:t>COUCH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Teles ribeiro/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unicef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Alessandro Pezza/</a:t>
            </a:r>
            <a:r>
              <a:rPr lang="pt-PT">
                <a:solidFill>
                  <a:schemeClr val="accent2">
                    <a:lumMod val="75000"/>
                  </a:schemeClr>
                </a:solidFill>
              </a:rPr>
              <a:t>UNIcef</a:t>
            </a:r>
            <a:endParaRPr lang="en-ZA" dirty="0"/>
          </a:p>
          <a:p>
            <a:pPr marL="457200" lvl="1" indent="0">
              <a:buNone/>
            </a:pPr>
            <a:r>
              <a:rPr lang="pt-PT" dirty="0"/>
              <a:t>DIRECÇÃO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Eng. CRISTINA MATUSSE – DNPO</a:t>
            </a:r>
          </a:p>
        </p:txBody>
      </p:sp>
    </p:spTree>
    <p:extLst>
      <p:ext uri="{BB962C8B-B14F-4D97-AF65-F5344CB8AC3E}">
        <p14:creationId xmlns:p14="http://schemas.microsoft.com/office/powerpoint/2010/main" val="2656476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645377" y="1557180"/>
            <a:ext cx="5711238" cy="2988741"/>
          </a:xfrm>
        </p:spPr>
        <p:txBody>
          <a:bodyPr>
            <a:normAutofit fontScale="90000"/>
          </a:bodyPr>
          <a:lstStyle/>
          <a:p>
            <a:r>
              <a:rPr lang="pt-PT" dirty="0" err="1">
                <a:solidFill>
                  <a:schemeClr val="accent1"/>
                </a:solidFill>
              </a:rPr>
              <a:t>KhANIMAMBO</a:t>
            </a:r>
            <a:r>
              <a:rPr lang="pt-PT" dirty="0">
                <a:solidFill>
                  <a:schemeClr val="accent1"/>
                </a:solidFill>
              </a:rPr>
              <a:t>!</a:t>
            </a:r>
            <a:br>
              <a:rPr lang="pt-PT" dirty="0">
                <a:solidFill>
                  <a:schemeClr val="accent1"/>
                </a:solidFill>
              </a:rPr>
            </a:br>
            <a:r>
              <a:rPr lang="pt-PT" dirty="0">
                <a:solidFill>
                  <a:schemeClr val="accent1"/>
                </a:solidFill>
              </a:rPr>
              <a:t>THANK YOU!</a:t>
            </a:r>
            <a:br>
              <a:rPr lang="pt-PT" dirty="0">
                <a:solidFill>
                  <a:schemeClr val="accent1"/>
                </a:solidFill>
              </a:rPr>
            </a:br>
            <a:r>
              <a:rPr lang="pt-PT" dirty="0">
                <a:solidFill>
                  <a:schemeClr val="accent1"/>
                </a:solidFill>
              </a:rPr>
              <a:t>OBRIGADO!</a:t>
            </a:r>
            <a:endParaRPr lang="en-Z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0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59" y="331450"/>
            <a:ext cx="10396882" cy="1151965"/>
          </a:xfrm>
        </p:spPr>
        <p:txBody>
          <a:bodyPr/>
          <a:lstStyle/>
          <a:p>
            <a:r>
              <a:rPr lang="pt-BR" dirty="0"/>
              <a:t>Declaração do problema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3CB0DA-9EC8-88C3-DF9E-24D067D42859}"/>
              </a:ext>
            </a:extLst>
          </p:cNvPr>
          <p:cNvSpPr txBox="1">
            <a:spLocks/>
          </p:cNvSpPr>
          <p:nvPr/>
        </p:nvSpPr>
        <p:spPr>
          <a:xfrm>
            <a:off x="898646" y="1660590"/>
            <a:ext cx="10394707" cy="353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altLang="en-US" b="1" dirty="0">
                <a:solidFill>
                  <a:schemeClr val="accent1">
                    <a:lumMod val="75000"/>
                  </a:schemeClr>
                </a:solidFill>
              </a:rPr>
              <a:t>PROBLEMA IDENTIFICADO:</a:t>
            </a:r>
            <a:br>
              <a:rPr lang="pt-PT" altLang="en-US" dirty="0"/>
            </a:br>
            <a:endParaRPr lang="pt-PT" altLang="en-US" sz="1100" dirty="0"/>
          </a:p>
          <a:p>
            <a:pPr marL="0" indent="0"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Font typeface="Arial" panose="020B0604020202020204" pitchFamily="34" charset="0"/>
              <a:buNone/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dirty="0"/>
              <a:t>O PROBLEMA ESTá ASSOCIADO A FRACA COORDENAÇÃO INTER E INTRA SECTORIAL E AUSêNCIA DE UMA FIGURA DE COORDENADOR DE PROGRAMAS, O QUE TêM AFECTADO A EFICIêNCIA E EFICáCIA, E CONSEQUENTEMENTE, NA PRESTAçãO DE SERVIçOS SOCIAIS COM QUALIDADE.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481DC5-1ABB-D71D-AD15-5F39C95C5B54}"/>
              </a:ext>
            </a:extLst>
          </p:cNvPr>
          <p:cNvSpPr/>
          <p:nvPr/>
        </p:nvSpPr>
        <p:spPr>
          <a:xfrm>
            <a:off x="1057185" y="2422909"/>
            <a:ext cx="9795631" cy="65717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FRAGILIDADE NA IMPLEMENTAÇÃO DE PROGRAMAS.</a:t>
            </a:r>
          </a:p>
        </p:txBody>
      </p:sp>
    </p:spTree>
    <p:extLst>
      <p:ext uri="{BB962C8B-B14F-4D97-AF65-F5344CB8AC3E}">
        <p14:creationId xmlns:p14="http://schemas.microsoft.com/office/powerpoint/2010/main" val="95619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75" y="311456"/>
            <a:ext cx="10396882" cy="914229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dados que ilustram sua extensão </a:t>
            </a:r>
            <a:br>
              <a:rPr lang="pt-BR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6" y="1225685"/>
            <a:ext cx="10394707" cy="40418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2400" b="1" dirty="0"/>
          </a:p>
          <a:p>
            <a:pPr marL="0" indent="0" algn="just">
              <a:lnSpc>
                <a:spcPct val="170000"/>
              </a:lnSpc>
              <a:buNone/>
            </a:pPr>
            <a:endParaRPr lang="pt-BR" sz="5600" b="1" dirty="0"/>
          </a:p>
          <a:p>
            <a:pPr algn="just">
              <a:lnSpc>
                <a:spcPct val="170000"/>
              </a:lnSpc>
            </a:pPr>
            <a:r>
              <a:rPr lang="pt-BR" sz="6400" dirty="0"/>
              <a:t>NÃO VISIBILIDADE DOS RESULTADOS A NIVEL DOS PROGRAMAS. Exemplo do Programa de acesso a educação e o de segurança alimentar</a:t>
            </a:r>
          </a:p>
          <a:p>
            <a:pPr algn="just">
              <a:lnSpc>
                <a:spcPct val="170000"/>
              </a:lnSpc>
            </a:pPr>
            <a:r>
              <a:rPr lang="pt-BR" sz="6400" dirty="0"/>
              <a:t>DUPLICAÇÃO DE ESFORÇOS E DE RECURSOS;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400" dirty="0"/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6200" dirty="0">
                <a:latin typeface="Agency FB" panose="020B0503020202020204" pitchFamily="34" charset="0"/>
              </a:rPr>
              <a:t>APóS A REALIZAçãO DE EXERCíCIOS PRáTICOS DE DESCONTRUçãO E FORMULAçãO DE PROBLEMAS, identificação das causas e subcausas, concluiu-se que o problema identificado pela equipe realmente constitui um problema NO Âmbito da nova reforma do subsistema de planificação e orçamentação (SPO).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200" dirty="0">
              <a:latin typeface="Agency FB" panose="020B0503020202020204" pitchFamily="34" charset="0"/>
            </a:endParaRP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6200" dirty="0">
                <a:latin typeface="Agency FB" panose="020B0503020202020204" pitchFamily="34" charset="0"/>
              </a:rPr>
              <a:t>Em seguida, a abordagem centrou-se na necessidade de olhar-se para programas transversais, por se tratar do envolvimento de mais que um sector para o alcance de um determinado resultado, e em como melhorar a coordenação intersectorial e intrasectprial, o que veio confirmar a identificação do problema.</a:t>
            </a:r>
          </a:p>
          <a:p>
            <a:pPr algn="just">
              <a:lnSpc>
                <a:spcPct val="170000"/>
              </a:lnSpc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283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71" y="144812"/>
            <a:ext cx="10396882" cy="1151965"/>
          </a:xfrm>
        </p:spPr>
        <p:txBody>
          <a:bodyPr/>
          <a:lstStyle/>
          <a:p>
            <a:r>
              <a:rPr lang="pt-BR" dirty="0"/>
              <a:t>Diagrama espinha de peixe (JHB)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9B963-B3A0-DA14-21B7-FDFCD260FC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69753" y="1108191"/>
            <a:ext cx="10626800" cy="4266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50800" dir="5400000" sx="99000" sy="99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216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917"/>
            <a:ext cx="10396882" cy="1151965"/>
          </a:xfrm>
        </p:spPr>
        <p:txBody>
          <a:bodyPr/>
          <a:lstStyle/>
          <a:p>
            <a:r>
              <a:rPr lang="pt-BR" dirty="0"/>
              <a:t>Diagrama espinha de peixe (</a:t>
            </a:r>
            <a:r>
              <a:rPr lang="pt-BR" dirty="0">
                <a:solidFill>
                  <a:srgbClr val="00B050"/>
                </a:solidFill>
              </a:rPr>
              <a:t>NOVO</a:t>
            </a:r>
            <a:r>
              <a:rPr lang="pt-BR" dirty="0"/>
              <a:t>)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5E117-AD76-DD3B-4FA8-DD26E73B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654"/>
            <a:ext cx="11733195" cy="4485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92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96391"/>
            <a:ext cx="10396882" cy="82296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Pontos de entrada e ideias para ação COM foco no progresso desde o Workshop de Revisão Intercalar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1461410"/>
            <a:ext cx="9233261" cy="4648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dirty="0"/>
              <a:t>Pontos de entrada identificados e como eles se relacionam com o problema geral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141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  <a:p>
            <a:pPr algn="ctr"/>
            <a:r>
              <a:rPr lang="pt-PT" dirty="0"/>
              <a:t>Falta de Coordenação ao nível sectorial</a:t>
            </a:r>
          </a:p>
          <a:p>
            <a:pPr algn="ctr"/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3176454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Orçamento Exíguo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3767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Ausência de um sistema de M&amp;A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1080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Limitada capacidade institucional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536" y="3214549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536" y="4034243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35" y="4853937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13" name="Oval 12"/>
          <p:cNvSpPr/>
          <p:nvPr/>
        </p:nvSpPr>
        <p:spPr>
          <a:xfrm>
            <a:off x="1715647" y="3069770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++</a:t>
            </a:r>
          </a:p>
        </p:txBody>
      </p:sp>
      <p:sp>
        <p:nvSpPr>
          <p:cNvPr id="14" name="Oval 13"/>
          <p:cNvSpPr/>
          <p:nvPr/>
        </p:nvSpPr>
        <p:spPr>
          <a:xfrm>
            <a:off x="1715647" y="3889464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++</a:t>
            </a:r>
          </a:p>
        </p:txBody>
      </p:sp>
      <p:sp>
        <p:nvSpPr>
          <p:cNvPr id="15" name="Oval 14"/>
          <p:cNvSpPr/>
          <p:nvPr/>
        </p:nvSpPr>
        <p:spPr>
          <a:xfrm>
            <a:off x="1715647" y="4662893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8212" y="3214549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8211" y="4034243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8210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19" name="Oval 18"/>
          <p:cNvSpPr/>
          <p:nvPr/>
        </p:nvSpPr>
        <p:spPr>
          <a:xfrm>
            <a:off x="4632961" y="3042012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-</a:t>
            </a:r>
          </a:p>
        </p:txBody>
      </p:sp>
      <p:sp>
        <p:nvSpPr>
          <p:cNvPr id="20" name="Oval 19"/>
          <p:cNvSpPr/>
          <p:nvPr/>
        </p:nvSpPr>
        <p:spPr>
          <a:xfrm>
            <a:off x="4632960" y="3889464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-</a:t>
            </a:r>
          </a:p>
        </p:txBody>
      </p:sp>
      <p:sp>
        <p:nvSpPr>
          <p:cNvPr id="21" name="Oval 20"/>
          <p:cNvSpPr/>
          <p:nvPr/>
        </p:nvSpPr>
        <p:spPr>
          <a:xfrm>
            <a:off x="4632959" y="4662893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-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3767" y="3186790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3766" y="4034242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3765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25" name="Oval 24"/>
          <p:cNvSpPr/>
          <p:nvPr/>
        </p:nvSpPr>
        <p:spPr>
          <a:xfrm>
            <a:off x="7633064" y="2999015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</a:t>
            </a:r>
          </a:p>
        </p:txBody>
      </p:sp>
      <p:sp>
        <p:nvSpPr>
          <p:cNvPr id="26" name="Oval 25"/>
          <p:cNvSpPr/>
          <p:nvPr/>
        </p:nvSpPr>
        <p:spPr>
          <a:xfrm>
            <a:off x="7633064" y="3854086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</a:t>
            </a:r>
          </a:p>
        </p:txBody>
      </p:sp>
      <p:sp>
        <p:nvSpPr>
          <p:cNvPr id="27" name="Oval 26"/>
          <p:cNvSpPr/>
          <p:nvPr/>
        </p:nvSpPr>
        <p:spPr>
          <a:xfrm>
            <a:off x="7633064" y="4662892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11080" y="3175905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29" name="Oval 28"/>
          <p:cNvSpPr/>
          <p:nvPr/>
        </p:nvSpPr>
        <p:spPr>
          <a:xfrm>
            <a:off x="10474063" y="2959011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11079" y="4034242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31" name="Oval 30"/>
          <p:cNvSpPr/>
          <p:nvPr/>
        </p:nvSpPr>
        <p:spPr>
          <a:xfrm>
            <a:off x="10467587" y="3815441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011078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33" name="Oval 32"/>
          <p:cNvSpPr/>
          <p:nvPr/>
        </p:nvSpPr>
        <p:spPr>
          <a:xfrm>
            <a:off x="10450170" y="4625602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535" y="5645873"/>
            <a:ext cx="1330300" cy="72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/>
              <a:t>++ FORTE</a:t>
            </a:r>
          </a:p>
          <a:p>
            <a:r>
              <a:rPr lang="pt-PT" sz="1400" dirty="0"/>
              <a:t>+ MÉDIO</a:t>
            </a:r>
          </a:p>
          <a:p>
            <a:r>
              <a:rPr lang="pt-PT" sz="1400" dirty="0"/>
              <a:t>- FRACO</a:t>
            </a:r>
          </a:p>
        </p:txBody>
      </p:sp>
    </p:spTree>
    <p:extLst>
      <p:ext uri="{BB962C8B-B14F-4D97-AF65-F5344CB8AC3E}">
        <p14:creationId xmlns:p14="http://schemas.microsoft.com/office/powerpoint/2010/main" val="336866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96391"/>
            <a:ext cx="10396882" cy="82296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Pontos de entrada e ideias para ação COM foco no progresso desde o Workshop de Revisão Intercalar  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1461410"/>
            <a:ext cx="9233261" cy="4648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dirty="0"/>
              <a:t>Pontos de entrada identificados e como eles se relacionam com o problema geral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141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  <a:p>
            <a:pPr algn="ctr"/>
            <a:r>
              <a:rPr lang="pt-PT" dirty="0"/>
              <a:t>Falta de Coordenação ao nível sectorial</a:t>
            </a:r>
          </a:p>
          <a:p>
            <a:pPr algn="ctr"/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3176454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Orçamento limitado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3767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Ausência de um sistema de M&amp;A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1080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Limitada capacidade institucional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536" y="3214549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536" y="4034243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35" y="4853937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13" name="Oval 12"/>
          <p:cNvSpPr/>
          <p:nvPr/>
        </p:nvSpPr>
        <p:spPr>
          <a:xfrm>
            <a:off x="1715647" y="3069770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4" name="Oval 13"/>
          <p:cNvSpPr/>
          <p:nvPr/>
        </p:nvSpPr>
        <p:spPr>
          <a:xfrm>
            <a:off x="1715647" y="3889464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1715647" y="4662893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B050"/>
                </a:solidFill>
              </a:rPr>
              <a:t>++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8212" y="3214549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8211" y="4034243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8210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19" name="Oval 18"/>
          <p:cNvSpPr/>
          <p:nvPr/>
        </p:nvSpPr>
        <p:spPr>
          <a:xfrm>
            <a:off x="4632961" y="3042012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Oval 19"/>
          <p:cNvSpPr/>
          <p:nvPr/>
        </p:nvSpPr>
        <p:spPr>
          <a:xfrm>
            <a:off x="4632960" y="3889464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1" name="Oval 20"/>
          <p:cNvSpPr/>
          <p:nvPr/>
        </p:nvSpPr>
        <p:spPr>
          <a:xfrm>
            <a:off x="4632959" y="4662893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3767" y="3186790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3766" y="4034242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3765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25" name="Oval 24"/>
          <p:cNvSpPr/>
          <p:nvPr/>
        </p:nvSpPr>
        <p:spPr>
          <a:xfrm>
            <a:off x="7633064" y="2999015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B050"/>
                </a:solidFill>
              </a:rPr>
              <a:t>++</a:t>
            </a:r>
          </a:p>
        </p:txBody>
      </p:sp>
      <p:sp>
        <p:nvSpPr>
          <p:cNvPr id="26" name="Oval 25"/>
          <p:cNvSpPr/>
          <p:nvPr/>
        </p:nvSpPr>
        <p:spPr>
          <a:xfrm>
            <a:off x="7633064" y="3854086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" name="Oval 26"/>
          <p:cNvSpPr/>
          <p:nvPr/>
        </p:nvSpPr>
        <p:spPr>
          <a:xfrm>
            <a:off x="7633064" y="4662892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B050"/>
                </a:solidFill>
              </a:rPr>
              <a:t>++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11080" y="3175905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Autoridade</a:t>
            </a:r>
          </a:p>
        </p:txBody>
      </p:sp>
      <p:sp>
        <p:nvSpPr>
          <p:cNvPr id="29" name="Oval 28"/>
          <p:cNvSpPr/>
          <p:nvPr/>
        </p:nvSpPr>
        <p:spPr>
          <a:xfrm>
            <a:off x="10474063" y="2959011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11079" y="4034242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Capacidade</a:t>
            </a:r>
          </a:p>
        </p:txBody>
      </p:sp>
      <p:sp>
        <p:nvSpPr>
          <p:cNvPr id="31" name="Oval 30"/>
          <p:cNvSpPr/>
          <p:nvPr/>
        </p:nvSpPr>
        <p:spPr>
          <a:xfrm>
            <a:off x="10467587" y="3815441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00B050"/>
                </a:solidFill>
              </a:rPr>
              <a:t>++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011078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Aceitação</a:t>
            </a:r>
          </a:p>
        </p:txBody>
      </p:sp>
      <p:sp>
        <p:nvSpPr>
          <p:cNvPr id="33" name="Oval 32"/>
          <p:cNvSpPr/>
          <p:nvPr/>
        </p:nvSpPr>
        <p:spPr>
          <a:xfrm>
            <a:off x="10450170" y="4625602"/>
            <a:ext cx="1034145" cy="890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00B050"/>
                </a:solidFill>
              </a:rPr>
              <a:t>++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535" y="5645873"/>
            <a:ext cx="1330300" cy="72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/>
              <a:t>++ FORTE</a:t>
            </a:r>
          </a:p>
          <a:p>
            <a:r>
              <a:rPr lang="pt-PT" sz="1400" dirty="0"/>
              <a:t>+ MÉDIO</a:t>
            </a:r>
          </a:p>
          <a:p>
            <a:r>
              <a:rPr lang="pt-PT" sz="1400" dirty="0"/>
              <a:t>- FRACO</a:t>
            </a:r>
          </a:p>
        </p:txBody>
      </p:sp>
    </p:spTree>
    <p:extLst>
      <p:ext uri="{BB962C8B-B14F-4D97-AF65-F5344CB8AC3E}">
        <p14:creationId xmlns:p14="http://schemas.microsoft.com/office/powerpoint/2010/main" val="364157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2609"/>
            <a:ext cx="10396882" cy="82296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Pontos de entrada e ideias para aCção COM foco no progresso desde o Workshop de Revisão Intercalar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68780"/>
            <a:ext cx="10394707" cy="35476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dirty="0"/>
              <a:t>As ideias iniciais que a equipe queria implementar e progredir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B050"/>
                </a:solidFill>
                <a:latin typeface="Agency FB" panose="020B0503020202020204" pitchFamily="34" charset="0"/>
              </a:rPr>
              <a:t>Finalizar o manual de planificação e orçamentação DO SPO (Fases) 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Definir o perfil de coordenador de programas e os responsáveis pelos subprograms;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B050"/>
                </a:solidFill>
                <a:latin typeface="Agency FB" panose="020B0503020202020204" pitchFamily="34" charset="0"/>
              </a:rPr>
              <a:t>VALIDAR O PERFIL E TORS DO COORDENADOR DE PROGRAMAS</a:t>
            </a:r>
            <a:r>
              <a:rPr lang="pt-BR" dirty="0">
                <a:latin typeface="Agency FB" panose="020B0503020202020204" pitchFamily="34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alocar  recursos a nível sectorial, e este por sua vez alocar aos programas, subprogramas e por fim às Unidades Gestoras Beneficiárias (</a:t>
            </a:r>
            <a:r>
              <a:rPr lang="pt-PT" dirty="0" err="1">
                <a:latin typeface="Agency FB" panose="020B0503020202020204" pitchFamily="34" charset="0"/>
              </a:rPr>
              <a:t>UGB’s</a:t>
            </a:r>
            <a:r>
              <a:rPr lang="pt-PT" dirty="0">
                <a:latin typeface="Agency FB" panose="020B0503020202020204" pitchFamily="34" charset="0"/>
              </a:rPr>
              <a:t>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B050"/>
                </a:solidFill>
                <a:latin typeface="Agency FB" panose="020B0503020202020204" pitchFamily="34" charset="0"/>
              </a:rPr>
              <a:t>Finalizar o manual de avaliação de politicas &amp; </a:t>
            </a:r>
            <a:r>
              <a:rPr lang="pt-PT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projectos</a:t>
            </a:r>
            <a:endParaRPr lang="pt-BR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484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802</TotalTime>
  <Words>1639</Words>
  <Application>Microsoft Office PowerPoint</Application>
  <PresentationFormat>Widescreen</PresentationFormat>
  <Paragraphs>235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Calibri</vt:lpstr>
      <vt:lpstr>Impact</vt:lpstr>
      <vt:lpstr>Roboto Condensed</vt:lpstr>
      <vt:lpstr>Roboto Condensed Light</vt:lpstr>
      <vt:lpstr>Wingdings</vt:lpstr>
      <vt:lpstr>Main Event</vt:lpstr>
      <vt:lpstr>PowerPoint Presentation</vt:lpstr>
      <vt:lpstr>Composição da EQUIPA</vt:lpstr>
      <vt:lpstr>Declaração do problema</vt:lpstr>
      <vt:lpstr> dados que ilustram sua extensão  </vt:lpstr>
      <vt:lpstr>Diagrama espinha de peixe (JHB)</vt:lpstr>
      <vt:lpstr>Diagrama espinha de peixe (NOVO)</vt:lpstr>
      <vt:lpstr>Pontos de entrada e ideias para ação COM foco no progresso desde o Workshop de Revisão Intercalar</vt:lpstr>
      <vt:lpstr>Pontos de entrada e ideias para ação COM foco no progresso desde o Workshop de Revisão Intercalar  </vt:lpstr>
      <vt:lpstr>Pontos de entrada e ideias para aCção COM foco no progresso desde o Workshop de Revisão Intercalar</vt:lpstr>
      <vt:lpstr>Pontos de entrada e ideias para aCção COM foco no progresso desde o Workshop de Revisão Intercalar</vt:lpstr>
      <vt:lpstr>Pontos de entrada e ideias para aCção COM foco no progresso desde o Workshop de Revisão Intercalar</vt:lpstr>
      <vt:lpstr>Pontos de entrada e ideias para aCção COM foco no progresso desde o Workshop de Revisão Intercalar</vt:lpstr>
      <vt:lpstr>Medidas de sucesso</vt:lpstr>
      <vt:lpstr>Medidas de sucesso</vt:lpstr>
      <vt:lpstr>FASES dO investimento PúBLICO -</vt:lpstr>
      <vt:lpstr>  Trabalhando de novas maneiras e construindo capacidades </vt:lpstr>
      <vt:lpstr>  Trabalhando de novas maneiras e construindo capacidades </vt:lpstr>
      <vt:lpstr>  Trabalhando de novas maneiras e construindo capacidades </vt:lpstr>
      <vt:lpstr>Próximos passos</vt:lpstr>
      <vt:lpstr>KhANIMAMBO! THANK YOU! 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Odeisse Daniel</dc:creator>
  <cp:lastModifiedBy>Teles Ribeiro</cp:lastModifiedBy>
  <cp:revision>48</cp:revision>
  <dcterms:created xsi:type="dcterms:W3CDTF">2023-10-30T10:18:35Z</dcterms:created>
  <dcterms:modified xsi:type="dcterms:W3CDTF">2023-11-07T05:19:17Z</dcterms:modified>
</cp:coreProperties>
</file>