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3" r:id="rId4"/>
    <p:sldId id="274" r:id="rId5"/>
    <p:sldId id="275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59" r:id="rId16"/>
    <p:sldId id="263" r:id="rId17"/>
    <p:sldId id="265" r:id="rId18"/>
    <p:sldId id="26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pt-PT" dirty="0"/>
              <a:t>Presentation</a:t>
            </a:r>
            <a:br>
              <a:rPr lang="pt-PT" dirty="0"/>
            </a:br>
            <a:r>
              <a:rPr lang="pt-PT" dirty="0"/>
              <a:t>team gorongosa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3710949"/>
            <a:ext cx="9755187" cy="550333"/>
          </a:xfrm>
        </p:spPr>
        <p:txBody>
          <a:bodyPr/>
          <a:lstStyle/>
          <a:p>
            <a:pPr algn="l" rtl="0"/>
            <a:r>
              <a:rPr lang="pt-PT" dirty="0">
                <a:solidFill>
                  <a:srgbClr val="00B050"/>
                </a:solidFill>
              </a:rPr>
              <a:t>Workshop, 07 -09 NOVEMBER, Cape Town</a:t>
            </a:r>
            <a:endParaRPr lang="en-Z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229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Entry points and ideas foractionWITH a focus on progress since the Mid-Term Review Workshop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27263"/>
            <a:ext cx="10394707" cy="4037514"/>
          </a:xfrm>
        </p:spPr>
        <p:txBody>
          <a:bodyPr>
            <a:normAutofit lnSpcReduction="10000"/>
          </a:bodyPr>
          <a:lstStyle/>
          <a:p>
            <a:pPr marL="457200" lvl="1" indent="0" algn="l" rtl="0">
              <a:lnSpc>
                <a:spcPct val="130000"/>
              </a:lnSpc>
              <a:buNone/>
            </a:pPr>
            <a:r>
              <a:rPr lang="pt-BR" dirty="0"/>
              <a:t>New learnings/lessons on entry points for a program budget view</a:t>
            </a:r>
          </a:p>
          <a:p>
            <a:pPr lvl="1" algn="l" rtl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Alignment of medium-term plans with priorities</a:t>
            </a:r>
          </a:p>
          <a:p>
            <a:pPr lvl="1" algn="l" rtl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Participatory and inclusive debate</a:t>
            </a:r>
          </a:p>
          <a:p>
            <a:pPr lvl="1" algn="l" rtl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commitment and definition of responsibilities in the program</a:t>
            </a:r>
          </a:p>
          <a:p>
            <a:pPr marL="457200" lvl="1" indent="0" algn="l" rtl="0">
              <a:lnSpc>
                <a:spcPct val="130000"/>
              </a:lnSpc>
              <a:buNone/>
            </a:pPr>
            <a:endParaRPr lang="pt-BR" dirty="0"/>
          </a:p>
          <a:p>
            <a:pPr marL="457200" lvl="1" indent="0" algn="l" rtl="0">
              <a:lnSpc>
                <a:spcPct val="130000"/>
              </a:lnSpc>
              <a:buNone/>
            </a:pPr>
            <a:r>
              <a:rPr lang="pt-BR" dirty="0"/>
              <a:t>problems and assumptions that were revisited</a:t>
            </a:r>
          </a:p>
          <a:p>
            <a:pPr lvl="1" algn="l" rtl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ZA" dirty="0" err="1">
                <a:latin typeface="Agency FB" panose="020B0503020202020204" pitchFamily="34" charset="0"/>
              </a:rPr>
              <a:t>Magazine</a:t>
            </a:r>
            <a:r>
              <a:rPr lang="en-ZA" dirty="0">
                <a:latin typeface="Agency FB" panose="020B0503020202020204" pitchFamily="34" charset="0"/>
              </a:rPr>
              <a:t> </a:t>
            </a:r>
            <a:r>
              <a:rPr lang="pt-PT" dirty="0">
                <a:latin typeface="Agency FB" panose="020B0503020202020204" pitchFamily="34" charset="0"/>
              </a:rPr>
              <a:t>the cause</a:t>
            </a:r>
            <a:r>
              <a:rPr lang="pt-BR" dirty="0">
                <a:latin typeface="Agency FB" panose="020B0503020202020204" pitchFamily="34" charset="0"/>
              </a:rPr>
              <a:t>referring to weak intersectoral coordination;</a:t>
            </a:r>
          </a:p>
          <a:p>
            <a:pPr lvl="1" algn="l" rtl="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gency FB" panose="020B0503020202020204" pitchFamily="34" charset="0"/>
              </a:rPr>
              <a:t>i. Lack of qualified technicians; ii. Resistance to change; iii. Poor communication and iv. lack of commitment</a:t>
            </a:r>
            <a:r>
              <a:rPr lang="pt-BR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4" name="Picture 3" descr="File:Blue check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2395403"/>
            <a:ext cx="320038" cy="320038"/>
          </a:xfrm>
          <a:prstGeom prst="rect">
            <a:avLst/>
          </a:prstGeom>
        </p:spPr>
      </p:pic>
      <p:pic>
        <p:nvPicPr>
          <p:cNvPr id="5" name="Picture 4" descr="File:Blue check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7" y="2797628"/>
            <a:ext cx="320038" cy="320038"/>
          </a:xfrm>
          <a:prstGeom prst="rect">
            <a:avLst/>
          </a:prstGeom>
        </p:spPr>
      </p:pic>
      <p:pic>
        <p:nvPicPr>
          <p:cNvPr id="6" name="Picture 5" descr="File:Blue check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3203121"/>
            <a:ext cx="320038" cy="3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577586" cy="8229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Entry points and ideas foractionWITH a focus on progress since the Mid-Term Review Workshop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8680" y="1691640"/>
            <a:ext cx="10394707" cy="679542"/>
          </a:xfrm>
        </p:spPr>
        <p:txBody>
          <a:bodyPr>
            <a:normAutofit fontScale="32500" lnSpcReduction="20000"/>
          </a:bodyPr>
          <a:lstStyle/>
          <a:p>
            <a:pPr marL="457200" lvl="1" indent="0" algn="l" rtl="0">
              <a:lnSpc>
                <a:spcPct val="130000"/>
              </a:lnSpc>
              <a:buNone/>
            </a:pPr>
            <a:endParaRPr lang="pt-BR" dirty="0"/>
          </a:p>
          <a:p>
            <a:pPr marL="457200" lvl="1" indent="0" algn="l" rtl="0">
              <a:lnSpc>
                <a:spcPct val="130000"/>
              </a:lnSpc>
              <a:buNone/>
            </a:pPr>
            <a:r>
              <a:rPr lang="pt-BR" sz="6800" dirty="0">
                <a:solidFill>
                  <a:srgbClr val="00B050"/>
                </a:solidFill>
              </a:rPr>
              <a:t>Challengesfaced in implementing ideas and how the team approached them</a:t>
            </a:r>
          </a:p>
          <a:p>
            <a:pPr marL="0" indent="0" algn="l" rtl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60" y="2447790"/>
            <a:ext cx="2575016" cy="1507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31" y="2517050"/>
            <a:ext cx="2073729" cy="301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Define team responsibilities and goals within each member’s mandate</a:t>
            </a:r>
          </a:p>
          <a:p>
            <a:pPr algn="ctr" rtl="0"/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2383489" y="2524398"/>
            <a:ext cx="2142791" cy="30147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Set a schedule activities aligned with ongoing reforms in the country</a:t>
            </a:r>
          </a:p>
          <a:p>
            <a:pPr algn="ctr" rtl="0"/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4600909" y="2524398"/>
            <a:ext cx="2234231" cy="301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pt-PT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 rtl="0">
              <a:defRPr/>
            </a:pPr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Sensitizeto sectors to change the paradigm and engage in the planning process by program</a:t>
            </a:r>
          </a:p>
          <a:p>
            <a:pPr algn="ctr" rtl="0"/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60" y="4031798"/>
            <a:ext cx="2575016" cy="150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140" y="2517050"/>
            <a:ext cx="2142791" cy="30221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pt-PT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Start with piloting the selected programs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480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830"/>
            <a:ext cx="10396882" cy="83820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Measures of success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0825"/>
            <a:ext cx="10394707" cy="402475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pt-BR" dirty="0"/>
              <a:t>Measures of success identified in April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cap="none" dirty="0">
                <a:latin typeface="Agency FB" panose="020B0503020202020204" pitchFamily="34" charset="0"/>
              </a:rPr>
              <a:t>REALIZATION</a:t>
            </a: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NATIONAL PLANNING AND BUDGETING MEETING AND SPS FORUM – CHANGE MANAGEMENT;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CONDUCTING A REFLECTION RETREAT ON THE MONITORING FUNCTIONALITY IN THE MPO;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PT" cap="none" dirty="0">
                <a:solidFill>
                  <a:srgbClr val="444444"/>
                </a:solidFill>
                <a:latin typeface="Agency FB" panose="020B0503020202020204" pitchFamily="34" charset="0"/>
              </a:rPr>
              <a:t>TRAINING OF USERS IN THE CENTRAL AND PROVINCIAL SECTORS IN THE CONTEXT OF PREPARING THE ECONOMIC AND SOCIAL PLAN AND STATE BUDGET 2024;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cap="none" dirty="0">
                <a:solidFill>
                  <a:srgbClr val="444444"/>
                </a:solidFill>
                <a:latin typeface="Agency FB" panose="020B0503020202020204" pitchFamily="34" charset="0"/>
              </a:rPr>
              <a:t>SUPPORT FOR THE TYPING OF PESOE AND PO PROPOSALS IN THE MPO AT ALL LEVELS;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altLang="ko-KR" cap="none" dirty="0">
                <a:solidFill>
                  <a:srgbClr val="444444"/>
                </a:solidFill>
                <a:latin typeface="Agency FB" panose="020B0503020202020204" pitchFamily="34" charset="0"/>
              </a:rPr>
              <a:t>VALIDATED THE PROBLEM IDENTIFIED BY THE TEAM AND IMPROVED THE CAUSES AND SUBCAUSES WITH THE KEY SECTORS (MADER, MISAU, MIC, MOPHRH, MIREME AND MGCAS); AND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altLang="ko-KR" cap="none" dirty="0">
                <a:solidFill>
                  <a:srgbClr val="444444"/>
                </a:solidFill>
                <a:latin typeface="Agency FB" panose="020B0503020202020204" pitchFamily="34" charset="0"/>
              </a:rPr>
              <a:t>VALIDATION WITHDRAWAL OF THE ASSESSMENT MANUAL (MEF AND SECTORS).</a:t>
            </a:r>
            <a:endParaRPr lang="ko-KR" altLang="en-US" cap="none" dirty="0">
              <a:solidFill>
                <a:srgbClr val="444444"/>
              </a:solidFill>
              <a:latin typeface="Agency FB" panose="020B0503020202020204" pitchFamily="34" charset="0"/>
            </a:endParaRPr>
          </a:p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23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584"/>
            <a:ext cx="10396882" cy="5943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Measures of success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" y="957945"/>
            <a:ext cx="10721340" cy="431945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pt-BR" sz="2600" b="1" dirty="0">
                <a:latin typeface="+mj-lt"/>
              </a:rPr>
              <a:t>Progress against them and where they have been refined or eliminated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Workshop on programmatic management and</a:t>
            </a:r>
            <a:r>
              <a:rPr lang="pt-PT" dirty="0" err="1">
                <a:latin typeface="Agency FB" panose="020B0503020202020204" pitchFamily="34" charset="0"/>
              </a:rPr>
              <a:t>selection</a:t>
            </a:r>
            <a:r>
              <a:rPr lang="pt-PT" dirty="0">
                <a:latin typeface="Agency FB" panose="020B0503020202020204" pitchFamily="34" charset="0"/>
              </a:rPr>
              <a:t>of programs for the Pilot Phase;</a:t>
            </a:r>
            <a:endParaRPr lang="en-US" dirty="0">
              <a:latin typeface="Agency FB" panose="020B0503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In the proposal of</a:t>
            </a:r>
            <a:r>
              <a:rPr lang="pt-PT" dirty="0" err="1">
                <a:latin typeface="Agency FB" panose="020B0503020202020204" pitchFamily="34" charset="0"/>
              </a:rPr>
              <a:t>weight</a:t>
            </a:r>
            <a:r>
              <a:rPr lang="pt-PT" dirty="0">
                <a:latin typeface="Agency FB" panose="020B0503020202020204" pitchFamily="34" charset="0"/>
              </a:rPr>
              <a:t>2024- allocation of budget limits per program;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pt-PT" sz="800" dirty="0">
              <a:latin typeface="Agency FB" panose="020B0503020202020204" pitchFamily="34" charset="0"/>
            </a:endParaRPr>
          </a:p>
          <a:p>
            <a:pPr marL="0" indent="0" algn="l" rtl="0">
              <a:buNone/>
            </a:pPr>
            <a:r>
              <a:rPr lang="pt-BR" b="1" dirty="0">
                <a:latin typeface="Agency FB" panose="020B0503020202020204" pitchFamily="34" charset="0"/>
              </a:rPr>
              <a:t>Select</a:t>
            </a:r>
            <a:r>
              <a:rPr lang="pt-PT" b="1" dirty="0" err="1">
                <a:latin typeface="Agency FB" panose="020B0503020202020204" pitchFamily="34" charset="0"/>
              </a:rPr>
              <a:t>here</a:t>
            </a:r>
            <a:r>
              <a:rPr lang="pt-BR" b="1" dirty="0">
                <a:latin typeface="Agency FB" panose="020B0503020202020204" pitchFamily="34" charset="0"/>
              </a:rPr>
              <a:t>4 programspilots</a:t>
            </a:r>
          </a:p>
          <a:p>
            <a:pPr marL="0" indent="0" algn="l" rtl="0">
              <a:buNone/>
            </a:pPr>
            <a:endParaRPr lang="pt-BR" sz="500" b="1" dirty="0">
              <a:latin typeface="Agency FB" panose="020B0503020202020204" pitchFamily="34" charset="0"/>
            </a:endParaRPr>
          </a:p>
          <a:p>
            <a:pPr marL="800100" lvl="2" indent="-342900" algn="l" rtl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SOCIAL PROTECTION</a:t>
            </a:r>
            <a:r>
              <a:rPr lang="pt-PT" altLang="pt-PT" sz="2000" dirty="0">
                <a:latin typeface="Agency FB" panose="020B0503020202020204" pitchFamily="34" charset="0"/>
              </a:rPr>
              <a:t>(MGCAS, MIC, MIDEDH, MISAU AND MOPHRH)</a:t>
            </a:r>
          </a:p>
          <a:p>
            <a:pPr marL="800100" lvl="2" indent="-342900" algn="l" rtl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ACCESS TO EDUCATION</a:t>
            </a:r>
            <a:r>
              <a:rPr lang="pt-PT" altLang="pt-PT" sz="2000" dirty="0">
                <a:latin typeface="Agency FB" panose="020B0503020202020204" pitchFamily="34" charset="0"/>
              </a:rPr>
              <a:t>(MOPHRH, MTC, SEETP</a:t>
            </a:r>
            <a:r>
              <a:rPr lang="pt-PT" altLang="pt-PT" sz="2000">
                <a:latin typeface="Agency FB" panose="020B0503020202020204" pitchFamily="34" charset="0"/>
              </a:rPr>
              <a:t>,MITESS</a:t>
            </a:r>
            <a:r>
              <a:rPr lang="pt-PT" altLang="pt-PT" sz="2000" dirty="0">
                <a:latin typeface="Agency FB" panose="020B0503020202020204" pitchFamily="34" charset="0"/>
              </a:rPr>
              <a:t>, MIREME)</a:t>
            </a:r>
          </a:p>
          <a:p>
            <a:pPr marL="800100" lvl="2" indent="-342900" algn="l" rtl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FOOD AND NUTRITION SECURITY</a:t>
            </a:r>
            <a:r>
              <a:rPr lang="pt-PT" altLang="pt-PT" sz="2000" dirty="0">
                <a:latin typeface="Agency FB" panose="020B0503020202020204" pitchFamily="34" charset="0"/>
              </a:rPr>
              <a:t>(MADER, SETSAN, MISAU, MIDEDH AND MOPHRH)</a:t>
            </a:r>
          </a:p>
          <a:p>
            <a:pPr marL="800100" lvl="2" indent="-342900" algn="l" rtl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t-PT" altLang="pt-PT" sz="2000" b="1" dirty="0">
                <a:latin typeface="Agency FB" panose="020B0503020202020204" pitchFamily="34" charset="0"/>
              </a:rPr>
              <a:t>TOURISM</a:t>
            </a:r>
            <a:r>
              <a:rPr lang="pt-PT" altLang="pt-PT" sz="2000" dirty="0">
                <a:latin typeface="Agency FB" panose="020B0503020202020204" pitchFamily="34" charset="0"/>
              </a:rPr>
              <a:t>(MEF,MOPHRH, MIREME, MICULTURE)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Workshop on</a:t>
            </a:r>
            <a:r>
              <a:rPr lang="pt-BR" dirty="0">
                <a:latin typeface="Agency FB" panose="020B0503020202020204" pitchFamily="34" charset="0"/>
              </a:rPr>
              <a:t>REVIEW OF THE PROGRAM PORTFOLIO IN ALIGNMENT WITH THE NATIONAL DEVELOPMENT STRATEGY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Analysis of the 2024 pesoe BY THE TEAM in the planning and budgeting component by program-phasepilot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Analysis of the public investment cycle</a:t>
            </a:r>
          </a:p>
        </p:txBody>
      </p:sp>
    </p:spTree>
    <p:extLst>
      <p:ext uri="{BB962C8B-B14F-4D97-AF65-F5344CB8AC3E}">
        <p14:creationId xmlns:p14="http://schemas.microsoft.com/office/powerpoint/2010/main" val="115731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584"/>
            <a:ext cx="10396882" cy="5943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PHASES OF PUBLIC investment -</a:t>
            </a:r>
            <a:endParaRPr lang="en-ZA" sz="2400" dirty="0"/>
          </a:p>
        </p:txBody>
      </p:sp>
      <p:sp>
        <p:nvSpPr>
          <p:cNvPr id="35" name="Rectangle 34"/>
          <p:cNvSpPr/>
          <p:nvPr/>
        </p:nvSpPr>
        <p:spPr>
          <a:xfrm>
            <a:off x="652782" y="4672985"/>
            <a:ext cx="10689767" cy="855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36" name="Rectangle 35"/>
          <p:cNvSpPr/>
          <p:nvPr/>
        </p:nvSpPr>
        <p:spPr>
          <a:xfrm>
            <a:off x="652783" y="3622955"/>
            <a:ext cx="10689766" cy="10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652783" y="917817"/>
            <a:ext cx="10689766" cy="2696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8" name="TextBox 37"/>
          <p:cNvSpPr txBox="1"/>
          <p:nvPr/>
        </p:nvSpPr>
        <p:spPr>
          <a:xfrm>
            <a:off x="846309" y="1900186"/>
            <a:ext cx="441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Formulation and Evaluation</a:t>
            </a:r>
            <a:r>
              <a:rPr lang="en-US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-Preview</a:t>
            </a:r>
            <a:endParaRPr lang="pt-PT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6309" y="2315765"/>
            <a:ext cx="227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Technical advice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6309" y="2732607"/>
            <a:ext cx="438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Project Analysis and Evaluation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6309" y="1448006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Problem Identification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292" y="3152357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Approval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3292" y="374774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Resource allocation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3292" y="4135584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Monitoring | Assessment | Follow-up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0686" y="4637893"/>
            <a:ext cx="464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Operation</a:t>
            </a:r>
          </a:p>
          <a:p>
            <a:pPr algn="l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Ex post assessment (Impact)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90952" y="993835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LAW SUIT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3231" y="1031547"/>
            <a:ext cx="15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ENTITIES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88961" y="107005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u="sng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PHASES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33067" y="1952237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Pre-Investment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78390" y="399146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Investment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10699" y="4822558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Operation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5659" y="189329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4006" y="229934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DNPED/MEF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3404" y="2732607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CTSPP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19828" y="145550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05621" y="3124497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39178" y="3730748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DNPO/MEF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4132408"/>
            <a:ext cx="246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Sectors | DNMA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00236" y="4657598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Sectors</a:t>
            </a:r>
          </a:p>
          <a:p>
            <a:pPr algn="ctr" rtl="0"/>
            <a:r>
              <a:rPr lang="pt-PT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Sectors/DNMA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97710" y="448398"/>
            <a:ext cx="18341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>
              <a:lnSpc>
                <a:spcPct val="90000"/>
              </a:lnSpc>
              <a:spcBef>
                <a:spcPct val="0"/>
              </a:spcBef>
            </a:pPr>
            <a:r>
              <a:rPr lang="pt-PT" sz="24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FLOW CHART</a:t>
            </a:r>
          </a:p>
        </p:txBody>
      </p:sp>
    </p:spTree>
    <p:extLst>
      <p:ext uri="{BB962C8B-B14F-4D97-AF65-F5344CB8AC3E}">
        <p14:creationId xmlns:p14="http://schemas.microsoft.com/office/powerpoint/2010/main" val="400538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pPr algn="l" rtl="0"/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Working in new ways and building capabilities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pt-BR" dirty="0"/>
          </a:p>
          <a:p>
            <a:pPr algn="l" rtl="0"/>
            <a:endParaRPr lang="pt-BR" sz="3700" dirty="0"/>
          </a:p>
          <a:p>
            <a:pPr marL="0" lvl="1" indent="0" algn="l" rtl="0">
              <a:spcBef>
                <a:spcPts val="1000"/>
              </a:spcBef>
              <a:buNone/>
            </a:pPr>
            <a:r>
              <a:rPr lang="pt-BR" sz="6400" dirty="0"/>
              <a:t>changes in how stakeholder participation and change management are viewed and approached</a:t>
            </a:r>
          </a:p>
          <a:p>
            <a:pPr algn="l" rtl="0"/>
            <a:r>
              <a:rPr lang="pt-BR" sz="6400" dirty="0"/>
              <a:t>Changes in ways of thinking and working since the introduction of the PDIA approach:</a:t>
            </a:r>
          </a:p>
          <a:p>
            <a:pPr lvl="1" algn="l" rtl="0"/>
            <a:r>
              <a:rPr lang="pt-BR" sz="6400" dirty="0"/>
              <a:t>new ways of thinking and approaching PFM challenges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Start with the pilot program: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Promote an approach to</a:t>
            </a:r>
            <a:r>
              <a:rPr lang="pt-BR" sz="6400" u="sng" dirty="0">
                <a:latin typeface="Agency FB" panose="020B0503020202020204" pitchFamily="34" charset="0"/>
              </a:rPr>
              <a:t>joint planning and implementation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ADAPTIVE APPROACH AT NATIONAL LEVEL, seeking new approaches and practices to face the challenges of RESOURCE LIMITATION.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Encourage collaboration and exchange of knowledge between COORDINATORS, public managers,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promote seminars AND WORKSHOPS on best practices in public financial management.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endParaRPr lang="pt-BR" sz="2000" dirty="0">
              <a:latin typeface="Agency FB" panose="020B0503020202020204" pitchFamily="34" charset="0"/>
            </a:endParaRPr>
          </a:p>
          <a:p>
            <a:pPr lvl="1" algn="l" rtl="0"/>
            <a:r>
              <a:rPr lang="pt-BR" sz="6400" dirty="0"/>
              <a:t>approach to teamwork, meeting and team dynamics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Meetingsvirtual and remote;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6400" dirty="0">
                <a:latin typeface="Agency FB" panose="020B0503020202020204" pitchFamily="34" charset="0"/>
              </a:rPr>
              <a:t>PRESENTATION INtechnical adviceMINISTRY – mef leadership;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Explain how the problem impacts the reform of the SPO and the achievement of results recommended in the programs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Promote the adoption of technologies and data analysis, to optimize financial management and improve decision making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4800" dirty="0">
                <a:latin typeface="Agency FB" panose="020B0503020202020204" pitchFamily="34" charset="0"/>
              </a:rPr>
              <a:t>Develop training and training programs aimed at updating professionals working in the area, seeking to promote a more agile and results-oriented mentality.</a:t>
            </a:r>
          </a:p>
          <a:p>
            <a:pPr algn="l" rtl="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58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pPr algn="l" rtl="0"/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Working in new ways and building capabilities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fontScale="40000" lnSpcReduction="20000"/>
          </a:bodyPr>
          <a:lstStyle/>
          <a:p>
            <a:pPr lvl="1" algn="l" rtl="0"/>
            <a:r>
              <a:rPr lang="pt-BR" sz="3800" dirty="0"/>
              <a:t> changes in the ways in whichauthoritiesthey areconsultedor involved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3700" dirty="0">
                <a:latin typeface="Agency FB" panose="020B0503020202020204" pitchFamily="34" charset="0"/>
              </a:rPr>
              <a:t>Workshop/planning forum/remote meetings,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Establish more effective communication channels between financial managers andthe authorities, ensuring a constant exchange of information and alignment of objectives.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Implement management and control tools thatallow the authoritiesmonitor processes in a more agile and transparent wayof management</a:t>
            </a:r>
            <a:r>
              <a:rPr lang="pt-BR" sz="3500" dirty="0">
                <a:latin typeface="Agency FB" panose="020B0503020202020204" pitchFamily="34" charset="0"/>
              </a:rPr>
              <a:t>public finances.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500" dirty="0">
                <a:latin typeface="Agency FB" panose="020B0503020202020204" pitchFamily="34" charset="0"/>
              </a:rPr>
              <a:t>Promote an open and transparent dialogue, in whichauthorities canexpress your expectations and needs in relation to public financial management.,enabling greater participation and involvement in strategic decision-making.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endParaRPr lang="en-ZA" dirty="0"/>
          </a:p>
          <a:p>
            <a:pPr lvl="1" algn="l" rtl="0"/>
            <a:r>
              <a:rPr lang="pt-BR" sz="3800" dirty="0"/>
              <a:t>Changes in how stakeholder participation and change management are viewed and addressed: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Identifyand involve relevant stakeholders in public finance decision-making processes, such as citizens, civil society organizations and the private sector;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Carry out public consultations to obtain different perspectives on proposed changes in PUBLIC FINANCE management;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Develop efficient communication strategies to ensure that interested parties understand the objectives, benefits and impacts of proposed changes – INSTITUTIONALIZATION OF DIALOGUE FORUM;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3600" dirty="0">
                <a:latin typeface="Agency FB" panose="020B0503020202020204" pitchFamily="34" charset="0"/>
              </a:rPr>
              <a:t>Implement comprehensive change management plans, which include the identification and mitigation of potential resistance and actions to maximize stakeholder engagement.</a:t>
            </a:r>
          </a:p>
        </p:txBody>
      </p:sp>
    </p:spTree>
    <p:extLst>
      <p:ext uri="{BB962C8B-B14F-4D97-AF65-F5344CB8AC3E}">
        <p14:creationId xmlns:p14="http://schemas.microsoft.com/office/powerpoint/2010/main" val="371740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6681"/>
            <a:ext cx="10396882" cy="754379"/>
          </a:xfrm>
        </p:spPr>
        <p:txBody>
          <a:bodyPr>
            <a:noAutofit/>
          </a:bodyPr>
          <a:lstStyle/>
          <a:p>
            <a:pPr algn="l" rtl="0"/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Working in new ways and building capabilities</a:t>
            </a:r>
            <a:br>
              <a:rPr lang="pt-BR" sz="4800" dirty="0">
                <a:solidFill>
                  <a:srgbClr val="FF0000"/>
                </a:solidFill>
              </a:rPr>
            </a:b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560" y="937260"/>
            <a:ext cx="11125200" cy="4564380"/>
          </a:xfrm>
        </p:spPr>
        <p:txBody>
          <a:bodyPr>
            <a:normAutofit lnSpcReduction="10000"/>
          </a:bodyPr>
          <a:lstStyle/>
          <a:p>
            <a:pPr lvl="1" algn="l" rtl="0"/>
            <a:endParaRPr lang="pt-BR" sz="2000" dirty="0"/>
          </a:p>
          <a:p>
            <a:pPr lvl="1" algn="l" rtl="0"/>
            <a:r>
              <a:rPr lang="pt-BR" sz="2000" dirty="0"/>
              <a:t>New technical capabilities under development or exposure to issues outside your department or ministry</a:t>
            </a:r>
          </a:p>
          <a:p>
            <a:pPr lvl="2" algn="l" rtl="0">
              <a:buFont typeface="Wingdings" panose="05000000000000000000" pitchFamily="2" charset="2"/>
              <a:buChar char="Ø"/>
            </a:pPr>
            <a:r>
              <a:rPr lang="pt-BR" sz="2000" dirty="0">
                <a:latin typeface="Agency FB" panose="020B0503020202020204" pitchFamily="34" charset="0"/>
              </a:rPr>
              <a:t>INSTITUTIONALIZATION OF THE MECHANISMS FOR ARTICULATION OF COORDINATORS, MANAGERS ANDResponsibleBY THE PROGRAM;</a:t>
            </a:r>
          </a:p>
          <a:p>
            <a:pPr algn="l" rtl="0"/>
            <a:endParaRPr lang="pt-BR" sz="1200" dirty="0"/>
          </a:p>
          <a:p>
            <a:pPr lvl="1" algn="l" rtl="0"/>
            <a:r>
              <a:rPr lang="pt-BR" sz="2000" dirty="0"/>
              <a:t>Challenges in applying the PDIA approach and participating in the BPFCC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Approvalthe terms of reference and profile for the COORDINATOR, MANAGERS AND RESPONSIBLE FOR THE PROGRAM;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RECOMMENDATIONCOORDINATORS, MANAGERS ANDResponsibleBY THE PROGRAM;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AssignmentLIMITS TO PROGRAMS</a:t>
            </a:r>
          </a:p>
          <a:p>
            <a:pPr lvl="3" algn="l" rtl="0">
              <a:buFont typeface="Wingdings" panose="05000000000000000000" pitchFamily="2" charset="2"/>
              <a:buChar char="ü"/>
            </a:pPr>
            <a:r>
              <a:rPr lang="pt-BR" sz="2000" dirty="0">
                <a:latin typeface="Agency FB" panose="020B0503020202020204" pitchFamily="34" charset="0"/>
              </a:rPr>
              <a:t>IMPLEMENTATION OF PROGRAMATIC MANAGEMENT IN A DECETRALIZED GOVERNANCE CONTEXT</a:t>
            </a:r>
          </a:p>
          <a:p>
            <a:pPr algn="l" rtl="0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386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5260"/>
            <a:ext cx="10396882" cy="953149"/>
          </a:xfrm>
        </p:spPr>
        <p:txBody>
          <a:bodyPr>
            <a:normAutofit/>
          </a:bodyPr>
          <a:lstStyle/>
          <a:p>
            <a:pPr algn="ctr" rtl="0"/>
            <a:r>
              <a:rPr lang="pt-BR" sz="3100" dirty="0"/>
              <a:t>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667000"/>
            <a:ext cx="10394707" cy="270758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BR" dirty="0"/>
              <a:t>Goals andplanned activitiesfor the next six months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CONTINUE REVIEW OF THE PLANNING ANDBUDGETING;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FINALIZE THE REVIEW AND UPDATE OF PROGRAM PORTFOLIO INDICATORS;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EXCHANGE OF EXPERIENCE IN MATTER OF PLANNING AND BUDGETING FOR PROGRAMS;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CONTINUE WITH THE PILOT OF THE 4 IDENTIFIED PROGRAMS;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gency FB" panose="020B0503020202020204" pitchFamily="34" charset="0"/>
              </a:rPr>
              <a:t>IMPLEMENTATION OF PHASE II of ALLOCATION OF THE BUDGETARY LIMIT TO THE PROGRAM;</a:t>
            </a: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lvl="2" algn="l"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gency FB" panose="020B0503020202020204" pitchFamily="34" charset="0"/>
            </a:endParaRPr>
          </a:p>
          <a:p>
            <a:pPr marL="0" indent="0" algn="l" rtl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776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5386" y="440595"/>
            <a:ext cx="9755187" cy="2988741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dirty="0">
                <a:solidFill>
                  <a:schemeClr val="accent1"/>
                </a:solidFill>
              </a:rPr>
              <a:t>KhanI MAMBO!</a:t>
            </a:r>
            <a:br>
              <a:rPr lang="pt-PT" dirty="0">
                <a:solidFill>
                  <a:schemeClr val="accent1"/>
                </a:solidFill>
              </a:rPr>
            </a:br>
            <a:r>
              <a:rPr lang="pt-PT" dirty="0">
                <a:solidFill>
                  <a:schemeClr val="accent1"/>
                </a:solidFill>
              </a:rPr>
              <a:t>THANKYOU!</a:t>
            </a:r>
            <a:br>
              <a:rPr lang="pt-PT" dirty="0">
                <a:solidFill>
                  <a:schemeClr val="accent1"/>
                </a:solidFill>
              </a:rPr>
            </a:br>
            <a:r>
              <a:rPr lang="pt-PT" dirty="0">
                <a:solidFill>
                  <a:schemeClr val="accent1"/>
                </a:solidFill>
              </a:rPr>
              <a:t>THANKS!</a:t>
            </a:r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pt-PT" dirty="0">
                <a:solidFill>
                  <a:srgbClr val="00B050"/>
                </a:solidFill>
              </a:rPr>
              <a:t>Workshop, 07 -09 NOVEMBER, Cape Town</a:t>
            </a:r>
            <a:endParaRPr lang="en-Z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"/>
            <a:ext cx="10396882" cy="1151965"/>
          </a:xfrm>
        </p:spPr>
        <p:txBody>
          <a:bodyPr/>
          <a:lstStyle/>
          <a:p>
            <a:pPr algn="l" rtl="0"/>
            <a:r>
              <a:rPr lang="pt-PT" dirty="0">
                <a:solidFill>
                  <a:srgbClr val="002060"/>
                </a:solidFill>
              </a:rPr>
              <a:t>TEAM COMPOSITION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38300"/>
            <a:ext cx="10394707" cy="3736285"/>
          </a:xfrm>
        </p:spPr>
        <p:txBody>
          <a:bodyPr>
            <a:noAutofit/>
          </a:bodyPr>
          <a:lstStyle/>
          <a:p>
            <a:pPr marL="457200" lvl="1" indent="0" algn="l" rtl="0">
              <a:buNone/>
            </a:pPr>
            <a:r>
              <a:rPr lang="pt-PT" dirty="0"/>
              <a:t>Technical team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Noemia utxavo– 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dnpo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Yasmien ribeiro –DNPO,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Nereno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jussar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dnma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Odeisse Daniel–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cedsif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, IP</a:t>
            </a:r>
          </a:p>
          <a:p>
            <a:pPr marL="457200" lvl="1" indent="0" algn="l" rtl="0">
              <a:buNone/>
            </a:pPr>
            <a:r>
              <a:rPr lang="pt-PT" dirty="0"/>
              <a:t>COUCH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Teles Ribeiro/</a:t>
            </a:r>
            <a:r>
              <a:rPr lang="pt-PT" dirty="0" err="1">
                <a:solidFill>
                  <a:schemeClr val="accent2">
                    <a:lumMod val="75000"/>
                  </a:schemeClr>
                </a:solidFill>
              </a:rPr>
              <a:t>unicef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 algn="l" rtl="0">
              <a:buNone/>
            </a:pPr>
            <a:endParaRPr lang="en-ZA" dirty="0"/>
          </a:p>
          <a:p>
            <a:pPr marL="457200" lvl="1" indent="0" algn="l" rtl="0">
              <a:buNone/>
            </a:pPr>
            <a:r>
              <a:rPr lang="pt-PT" dirty="0"/>
              <a:t>DIRECTION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Eng. CRISTINA MATUSSE –DNPO</a:t>
            </a:r>
          </a:p>
        </p:txBody>
      </p:sp>
    </p:spTree>
    <p:extLst>
      <p:ext uri="{BB962C8B-B14F-4D97-AF65-F5344CB8AC3E}">
        <p14:creationId xmlns:p14="http://schemas.microsoft.com/office/powerpoint/2010/main" val="265647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9" y="331450"/>
            <a:ext cx="10396882" cy="1151965"/>
          </a:xfrm>
        </p:spPr>
        <p:txBody>
          <a:bodyPr/>
          <a:lstStyle/>
          <a:p>
            <a:pPr algn="l" rtl="0"/>
            <a:r>
              <a:rPr lang="pt-BR" dirty="0"/>
              <a:t>Problem Statement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pt-BR" b="1" dirty="0"/>
          </a:p>
          <a:p>
            <a:pPr marL="0" indent="0" algn="l" rtl="0">
              <a:buNone/>
            </a:pPr>
            <a:endParaRPr lang="pt-BR" b="1" dirty="0"/>
          </a:p>
          <a:p>
            <a:pPr marL="0" indent="0" algn="l" rtl="0">
              <a:buNone/>
            </a:pP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3CB0DA-9EC8-88C3-DF9E-24D067D42859}"/>
              </a:ext>
            </a:extLst>
          </p:cNvPr>
          <p:cNvSpPr txBox="1">
            <a:spLocks/>
          </p:cNvSpPr>
          <p:nvPr/>
        </p:nvSpPr>
        <p:spPr>
          <a:xfrm>
            <a:off x="898646" y="1660590"/>
            <a:ext cx="10394707" cy="353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t-PT" altLang="en-US" b="1" dirty="0">
                <a:solidFill>
                  <a:schemeClr val="accent1">
                    <a:lumMod val="75000"/>
                  </a:schemeClr>
                </a:solidFill>
              </a:rPr>
              <a:t>PROBLEM IDENTIFIED:</a:t>
            </a:r>
            <a:br>
              <a:rPr lang="pt-PT" altLang="en-US" dirty="0"/>
            </a:br>
            <a:endParaRPr lang="pt-PT" altLang="en-US" sz="1100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pt-BR" b="1" dirty="0"/>
          </a:p>
          <a:p>
            <a:pPr marL="0" indent="0" algn="l" rtl="0">
              <a:buFont typeface="Arial" panose="020B0604020202020204" pitchFamily="34" charset="0"/>
              <a:buNone/>
            </a:pPr>
            <a:endParaRPr lang="pt-BR" b="1" dirty="0"/>
          </a:p>
          <a:p>
            <a:pPr algn="l" rtl="0">
              <a:lnSpc>
                <a:spcPct val="150000"/>
              </a:lnSpc>
            </a:pPr>
            <a:r>
              <a:rPr lang="pt-BR" dirty="0"/>
              <a:t>THE PROBLEM IS ASSOCIATED with INTER AND INTRA SECTOR COORDINATION of PBB, WHICH HAS AFFECTED THE EFFICIENCY AND EFFECTIVENESS, AND CONSEQUENTLY, THE PROVISION OF QUALITY SOCIAL SERVICES.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Z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481DC5-1ABB-D71D-AD15-5F39C95C5B54}"/>
              </a:ext>
            </a:extLst>
          </p:cNvPr>
          <p:cNvSpPr/>
          <p:nvPr/>
        </p:nvSpPr>
        <p:spPr>
          <a:xfrm>
            <a:off x="1057185" y="2422909"/>
            <a:ext cx="9795631" cy="65717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WEAKNESS IN THE IMPLEMENTATION OFSOFTWARE.</a:t>
            </a:r>
          </a:p>
        </p:txBody>
      </p:sp>
    </p:spTree>
    <p:extLst>
      <p:ext uri="{BB962C8B-B14F-4D97-AF65-F5344CB8AC3E}">
        <p14:creationId xmlns:p14="http://schemas.microsoft.com/office/powerpoint/2010/main" val="95619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75" y="311456"/>
            <a:ext cx="10396882" cy="914229"/>
          </a:xfrm>
        </p:spPr>
        <p:txBody>
          <a:bodyPr>
            <a:normAutofit fontScale="90000"/>
          </a:bodyPr>
          <a:lstStyle/>
          <a:p>
            <a:pPr algn="l" rtl="0"/>
            <a:br>
              <a:rPr lang="pt-BR" dirty="0"/>
            </a:br>
            <a:r>
              <a:rPr lang="pt-BR" dirty="0"/>
              <a:t>data illustrating its extent</a:t>
            </a:r>
            <a:br>
              <a:rPr lang="pt-BR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6" y="1225685"/>
            <a:ext cx="10394707" cy="4041896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endParaRPr lang="pt-BR" sz="2400" b="1" dirty="0"/>
          </a:p>
          <a:p>
            <a:pPr marL="0" indent="0" algn="l" rtl="0">
              <a:lnSpc>
                <a:spcPct val="170000"/>
              </a:lnSpc>
              <a:buNone/>
            </a:pPr>
            <a:endParaRPr lang="pt-BR" sz="5600" b="1" dirty="0"/>
          </a:p>
          <a:p>
            <a:pPr algn="l" rtl="0">
              <a:lnSpc>
                <a:spcPct val="170000"/>
              </a:lnSpc>
            </a:pPr>
            <a:r>
              <a:rPr lang="pt-BR" sz="6400" dirty="0"/>
              <a:t>NO VISIBILITY OF RESULTS AT PROGRAM LEVEL. Example of the Education Access and Food Security Program</a:t>
            </a:r>
          </a:p>
          <a:p>
            <a:pPr algn="l" rtl="0">
              <a:lnSpc>
                <a:spcPct val="170000"/>
              </a:lnSpc>
            </a:pPr>
            <a:r>
              <a:rPr lang="pt-BR" sz="6400" dirty="0"/>
              <a:t>DUPLICATION OF EFFORTS AND RESOURCES;</a:t>
            </a:r>
          </a:p>
          <a:p>
            <a:pPr marL="0" indent="0" algn="l" rtl="0">
              <a:lnSpc>
                <a:spcPct val="170000"/>
              </a:lnSpc>
              <a:buNone/>
            </a:pPr>
            <a:endParaRPr lang="pt-BR" sz="400" dirty="0"/>
          </a:p>
          <a:p>
            <a:pPr lvl="1" algn="l"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6200" dirty="0">
                <a:latin typeface="Agency FB" panose="020B0503020202020204" pitchFamily="34" charset="0"/>
              </a:rPr>
              <a:t>AFTER CARRYING OUT PRACTICAL EXERCISES OF DECONSTRUCTION AND PROBLEM FORMULATION, identifying the causes and sub-causes, it was concluded that the problem identified by the team really constitutes a problem WITHIN the scope of the new reform of the planning and budgeting subsystem (SPO).</a:t>
            </a:r>
          </a:p>
          <a:p>
            <a:pPr lvl="1" algn="l" rt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pt-BR" sz="200" dirty="0">
              <a:latin typeface="Agency FB" panose="020B0503020202020204" pitchFamily="34" charset="0"/>
            </a:endParaRPr>
          </a:p>
          <a:p>
            <a:pPr lvl="1" algn="l"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6200" dirty="0">
                <a:latin typeface="Agency FB" panose="020B0503020202020204" pitchFamily="34" charset="0"/>
              </a:rPr>
              <a:t>Next, the approach focused on the need to look at transversal programs, as it involves the involvement of more than one sector to achieve a certain result, and how to improve thecoordinationintersectoral and intrasectoral, which confirmed the identification of the problem.</a:t>
            </a:r>
          </a:p>
          <a:p>
            <a:pPr algn="l" rtl="0">
              <a:lnSpc>
                <a:spcPct val="170000"/>
              </a:lnSpc>
            </a:pPr>
            <a:endParaRPr lang="pt-BR" dirty="0"/>
          </a:p>
          <a:p>
            <a:pPr algn="l" rtl="0"/>
            <a:endParaRPr lang="pt-BR" dirty="0"/>
          </a:p>
          <a:p>
            <a:pPr algn="l" rtl="0"/>
            <a:endParaRPr lang="pt-BR" dirty="0"/>
          </a:p>
          <a:p>
            <a:pPr algn="l" rtl="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28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71" y="144812"/>
            <a:ext cx="10396882" cy="1151965"/>
          </a:xfrm>
        </p:spPr>
        <p:txBody>
          <a:bodyPr/>
          <a:lstStyle/>
          <a:p>
            <a:pPr algn="l" rtl="0"/>
            <a:r>
              <a:rPr lang="pt-BR" dirty="0"/>
              <a:t>Fishbone Diagram (JHB)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pt-BR" b="1" dirty="0"/>
          </a:p>
          <a:p>
            <a:pPr marL="0" indent="0" algn="l" rtl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9B963-B3A0-DA14-21B7-FDFCD260FC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69753" y="1108191"/>
            <a:ext cx="10626800" cy="4266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50800" dir="5400000" sx="99000" sy="99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21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542"/>
            <a:ext cx="10396882" cy="1151965"/>
          </a:xfrm>
        </p:spPr>
        <p:txBody>
          <a:bodyPr/>
          <a:lstStyle/>
          <a:p>
            <a:pPr algn="l" rtl="0"/>
            <a:r>
              <a:rPr lang="pt-BR" dirty="0"/>
              <a:t>Fishbone diagram (</a:t>
            </a:r>
            <a:r>
              <a:rPr lang="pt-BR" dirty="0">
                <a:solidFill>
                  <a:srgbClr val="00B050"/>
                </a:solidFill>
              </a:rPr>
              <a:t>NEW</a:t>
            </a:r>
            <a:r>
              <a:rPr lang="pt-BR" dirty="0"/>
              <a:t>)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42DAA-FB29-28DA-054D-B6617723C4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66805" y="1209339"/>
            <a:ext cx="11034872" cy="42447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92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96391"/>
            <a:ext cx="10396882" cy="8229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Entry points and ideas for action WITH a focus on progress since the Mid-Term Review Workshop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461410"/>
            <a:ext cx="9233261" cy="464820"/>
          </a:xfrm>
        </p:spPr>
        <p:txBody>
          <a:bodyPr>
            <a:normAutofit/>
          </a:bodyPr>
          <a:lstStyle/>
          <a:p>
            <a:pPr marL="457200" lvl="1" indent="0" algn="l" rtl="0">
              <a:buNone/>
            </a:pPr>
            <a:r>
              <a:rPr lang="pt-BR" dirty="0"/>
              <a:t>Identified entry points and how they relate to the overall issue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141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  <a:p>
            <a:pPr algn="ctr" rtl="0"/>
            <a:r>
              <a:rPr lang="pt-PT" dirty="0"/>
              <a:t>Lack of Coordination at sectoral level</a:t>
            </a:r>
          </a:p>
          <a:p>
            <a:pPr algn="ctr" rtl="0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176454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Exiguous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3767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Lack of an M&amp;A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1080" y="2098766"/>
            <a:ext cx="2490652" cy="80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Limited institutional capacity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536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Authority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36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Capacity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35" y="4853937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Acceptance</a:t>
            </a:r>
          </a:p>
        </p:txBody>
      </p:sp>
      <p:sp>
        <p:nvSpPr>
          <p:cNvPr id="13" name="Oval 12"/>
          <p:cNvSpPr/>
          <p:nvPr/>
        </p:nvSpPr>
        <p:spPr>
          <a:xfrm>
            <a:off x="1715647" y="3069770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++</a:t>
            </a:r>
          </a:p>
        </p:txBody>
      </p:sp>
      <p:sp>
        <p:nvSpPr>
          <p:cNvPr id="14" name="Oval 13"/>
          <p:cNvSpPr/>
          <p:nvPr/>
        </p:nvSpPr>
        <p:spPr>
          <a:xfrm>
            <a:off x="1715647" y="3889464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++</a:t>
            </a:r>
          </a:p>
        </p:txBody>
      </p:sp>
      <p:sp>
        <p:nvSpPr>
          <p:cNvPr id="15" name="Oval 14"/>
          <p:cNvSpPr/>
          <p:nvPr/>
        </p:nvSpPr>
        <p:spPr>
          <a:xfrm>
            <a:off x="1715647" y="4662893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8212" y="3214549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Authority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8211" y="4034243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Capacity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8210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Acceptance</a:t>
            </a:r>
          </a:p>
        </p:txBody>
      </p:sp>
      <p:sp>
        <p:nvSpPr>
          <p:cNvPr id="19" name="Oval 18"/>
          <p:cNvSpPr/>
          <p:nvPr/>
        </p:nvSpPr>
        <p:spPr>
          <a:xfrm>
            <a:off x="4632961" y="304201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4632960" y="3889464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-</a:t>
            </a:r>
          </a:p>
        </p:txBody>
      </p:sp>
      <p:sp>
        <p:nvSpPr>
          <p:cNvPr id="21" name="Oval 20"/>
          <p:cNvSpPr/>
          <p:nvPr/>
        </p:nvSpPr>
        <p:spPr>
          <a:xfrm>
            <a:off x="4632959" y="4662893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3767" y="3186790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Authority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3766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Capacity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3765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Acceptance</a:t>
            </a:r>
          </a:p>
        </p:txBody>
      </p:sp>
      <p:sp>
        <p:nvSpPr>
          <p:cNvPr id="25" name="Oval 24"/>
          <p:cNvSpPr/>
          <p:nvPr/>
        </p:nvSpPr>
        <p:spPr>
          <a:xfrm>
            <a:off x="7633064" y="2999015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7633064" y="3854086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7633064" y="466289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11080" y="3175905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Authority</a:t>
            </a:r>
          </a:p>
        </p:txBody>
      </p:sp>
      <p:sp>
        <p:nvSpPr>
          <p:cNvPr id="29" name="Oval 28"/>
          <p:cNvSpPr/>
          <p:nvPr/>
        </p:nvSpPr>
        <p:spPr>
          <a:xfrm>
            <a:off x="10474063" y="2959011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11079" y="4034242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Capacity</a:t>
            </a:r>
          </a:p>
        </p:txBody>
      </p:sp>
      <p:sp>
        <p:nvSpPr>
          <p:cNvPr id="31" name="Oval 30"/>
          <p:cNvSpPr/>
          <p:nvPr/>
        </p:nvSpPr>
        <p:spPr>
          <a:xfrm>
            <a:off x="10467587" y="3815441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011078" y="4853936"/>
            <a:ext cx="1704765" cy="6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Acceptance</a:t>
            </a:r>
          </a:p>
        </p:txBody>
      </p:sp>
      <p:sp>
        <p:nvSpPr>
          <p:cNvPr id="33" name="Oval 32"/>
          <p:cNvSpPr/>
          <p:nvPr/>
        </p:nvSpPr>
        <p:spPr>
          <a:xfrm>
            <a:off x="10450170" y="4625602"/>
            <a:ext cx="1034145" cy="89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dirty="0"/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535" y="5645873"/>
            <a:ext cx="1330300" cy="72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PT" sz="1400" dirty="0"/>
              <a:t>++ STRONG</a:t>
            </a:r>
          </a:p>
          <a:p>
            <a:pPr algn="l" rtl="0"/>
            <a:r>
              <a:rPr lang="pt-PT" sz="1400" dirty="0"/>
              <a:t>+ MEDIUM</a:t>
            </a:r>
          </a:p>
          <a:p>
            <a:pPr algn="l" rtl="0"/>
            <a:r>
              <a:rPr lang="pt-PT" sz="1400" dirty="0"/>
              <a:t>- WEAK</a:t>
            </a:r>
          </a:p>
        </p:txBody>
      </p:sp>
    </p:spTree>
    <p:extLst>
      <p:ext uri="{BB962C8B-B14F-4D97-AF65-F5344CB8AC3E}">
        <p14:creationId xmlns:p14="http://schemas.microsoft.com/office/powerpoint/2010/main" val="336866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609"/>
            <a:ext cx="10396882" cy="8229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Entry points and ideas foractionWITH a focus on progress since the Mid-Term Review Workshop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547654"/>
          </a:xfrm>
        </p:spPr>
        <p:txBody>
          <a:bodyPr>
            <a:normAutofit/>
          </a:bodyPr>
          <a:lstStyle/>
          <a:p>
            <a:pPr marL="457200" lvl="1" indent="0" algn="l" rtl="0">
              <a:buNone/>
            </a:pPr>
            <a:r>
              <a:rPr lang="pt-BR" dirty="0"/>
              <a:t>The initial ideas that the team wanted to implement andto progress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B050"/>
                </a:solidFill>
                <a:latin typeface="Agency FB" panose="020B0503020202020204" pitchFamily="34" charset="0"/>
              </a:rPr>
              <a:t>Finalize the SPO planning and budgeting manual;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Define the profile of program coordinator and those responsible for subprograms;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VALIDATE THE PROGRAM COORDINATOR’S PROFILE AND TORS;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PT" dirty="0">
                <a:latin typeface="Agency FB" panose="020B0503020202020204" pitchFamily="34" charset="0"/>
              </a:rPr>
              <a:t>allocate resources at sectoral level, and this in turnto allocateto programs, subprograms and finally to the Beneficiary Management Units (</a:t>
            </a:r>
            <a:r>
              <a:rPr lang="pt-PT" dirty="0" err="1">
                <a:latin typeface="Agency FB" panose="020B0503020202020204" pitchFamily="34" charset="0"/>
              </a:rPr>
              <a:t>UGB's</a:t>
            </a:r>
            <a:r>
              <a:rPr lang="pt-PT" dirty="0">
                <a:latin typeface="Agency FB" panose="020B0503020202020204" pitchFamily="34" charset="0"/>
              </a:rPr>
              <a:t>);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PT" b="1" dirty="0">
                <a:solidFill>
                  <a:srgbClr val="00B050"/>
                </a:solidFill>
                <a:latin typeface="Agency FB" panose="020B0503020202020204" pitchFamily="34" charset="0"/>
              </a:rPr>
              <a:t>Finalize the policy evaluation manual &amp;</a:t>
            </a:r>
            <a:r>
              <a:rPr lang="pt-PT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projects</a:t>
            </a:r>
            <a:endParaRPr lang="pt-BR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 lvl="1" algn="l" rtl="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48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22960"/>
          </a:xfrm>
        </p:spPr>
        <p:txBody>
          <a:bodyPr>
            <a:normAutofit/>
          </a:bodyPr>
          <a:lstStyle/>
          <a:p>
            <a:pPr algn="l" rtl="0"/>
            <a:r>
              <a:rPr lang="pt-BR" sz="2400" dirty="0"/>
              <a:t>Entry points and ideas foractionWITH a focus on progress since the Mid-Term Review Workshop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451860"/>
          </a:xfrm>
        </p:spPr>
        <p:txBody>
          <a:bodyPr>
            <a:normAutofit lnSpcReduction="10000"/>
          </a:bodyPr>
          <a:lstStyle/>
          <a:p>
            <a:pPr marL="457200" lvl="1" indent="0" algn="l" rtl="0">
              <a:buNone/>
            </a:pPr>
            <a:r>
              <a:rPr lang="pt-BR" dirty="0"/>
              <a:t>New insights at entry points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REVIEW The problem, causes and sub-causes;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Definition of pilot programs with emphasis on transversal programs;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Appropriation of the public investment cycle vs effective implementation of program budgeting;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Reflection on monitoring functionality;</a:t>
            </a:r>
          </a:p>
          <a:p>
            <a:pPr marL="457200" lvl="1" indent="0" algn="l" rtl="0">
              <a:buNone/>
            </a:pPr>
            <a:endParaRPr lang="pt-BR" dirty="0">
              <a:latin typeface="Agency FB" panose="020B0503020202020204" pitchFamily="34" charset="0"/>
            </a:endParaRPr>
          </a:p>
          <a:p>
            <a:pPr marL="457200" lvl="1" indent="0" algn="l" rtl="0">
              <a:buNone/>
            </a:pPr>
            <a:r>
              <a:rPr lang="pt-BR" dirty="0"/>
              <a:t>collected data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Administrative data on the implementation of transversal programs at peso level;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pt-BR" dirty="0">
                <a:latin typeface="Agency FB" panose="020B0503020202020204" pitchFamily="34" charset="0"/>
              </a:rPr>
              <a:t>Sectoral execution balance reports</a:t>
            </a:r>
          </a:p>
        </p:txBody>
      </p:sp>
    </p:spTree>
    <p:extLst>
      <p:ext uri="{BB962C8B-B14F-4D97-AF65-F5344CB8AC3E}">
        <p14:creationId xmlns:p14="http://schemas.microsoft.com/office/powerpoint/2010/main" val="231625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679</TotalTime>
  <Words>1446</Words>
  <Application>Microsoft Office PowerPoint</Application>
  <PresentationFormat>Widescreen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Agency FB</vt:lpstr>
      <vt:lpstr>Arial</vt:lpstr>
      <vt:lpstr>Calibri</vt:lpstr>
      <vt:lpstr>Impact</vt:lpstr>
      <vt:lpstr>Roboto Condensed</vt:lpstr>
      <vt:lpstr>Roboto Condensed Light</vt:lpstr>
      <vt:lpstr>Wingdings</vt:lpstr>
      <vt:lpstr>Main Event</vt:lpstr>
      <vt:lpstr>Presentation team gorongosa</vt:lpstr>
      <vt:lpstr>TEAM COMPOSITION</vt:lpstr>
      <vt:lpstr>Problem Statement</vt:lpstr>
      <vt:lpstr> data illustrating its extent </vt:lpstr>
      <vt:lpstr>Fishbone Diagram (JHB)</vt:lpstr>
      <vt:lpstr>Fishbone diagram (NEW)</vt:lpstr>
      <vt:lpstr>Entry points and ideas for action WITH a focus on progress since the Mid-Term Review Workshop</vt:lpstr>
      <vt:lpstr>Entry points and ideas foractionWITH a focus on progress since the Mid-Term Review Workshop</vt:lpstr>
      <vt:lpstr>Entry points and ideas foractionWITH a focus on progress since the Mid-Term Review Workshop</vt:lpstr>
      <vt:lpstr>Entry points and ideas foractionWITH a focus on progress since the Mid-Term Review Workshop</vt:lpstr>
      <vt:lpstr>Entry points and ideas foractionWITH a focus on progress since the Mid-Term Review Workshop</vt:lpstr>
      <vt:lpstr>Measures of success</vt:lpstr>
      <vt:lpstr>Measures of success</vt:lpstr>
      <vt:lpstr>PHASES OF PUBLIC investment -</vt:lpstr>
      <vt:lpstr>  Working in new ways and building capabilities </vt:lpstr>
      <vt:lpstr>  Working in new ways and building capabilities </vt:lpstr>
      <vt:lpstr>  Working in new ways and building capabilities </vt:lpstr>
      <vt:lpstr>Next steps</vt:lpstr>
      <vt:lpstr>KhanI MAMBO! THANKYOU!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Odeisse Daniel</dc:creator>
  <cp:lastModifiedBy>ESARO Social Policy</cp:lastModifiedBy>
  <cp:revision>47</cp:revision>
  <dcterms:created xsi:type="dcterms:W3CDTF">2023-10-30T10:18:35Z</dcterms:created>
  <dcterms:modified xsi:type="dcterms:W3CDTF">2023-11-03T14:26:27Z</dcterms:modified>
</cp:coreProperties>
</file>