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theme/themeOverride1.xml" ContentType="application/vnd.openxmlformats-officedocument.themeOverride+xml"/>
  <Override PartName="/ppt/charts/chart4.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colors3.xml" ContentType="application/vnd.ms-office.chartcolorstyle+xml"/>
  <Override PartName="/ppt/charts/style3.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9" r:id="rId5"/>
    <p:sldId id="268" r:id="rId6"/>
    <p:sldId id="275" r:id="rId7"/>
    <p:sldId id="274" r:id="rId8"/>
    <p:sldId id="260" r:id="rId9"/>
    <p:sldId id="261" r:id="rId10"/>
    <p:sldId id="293" r:id="rId11"/>
    <p:sldId id="262" r:id="rId12"/>
    <p:sldId id="264" r:id="rId13"/>
    <p:sldId id="288" r:id="rId14"/>
    <p:sldId id="270" r:id="rId15"/>
    <p:sldId id="271" r:id="rId16"/>
    <p:sldId id="283" r:id="rId17"/>
    <p:sldId id="285" r:id="rId18"/>
    <p:sldId id="289" r:id="rId19"/>
    <p:sldId id="294" r:id="rId20"/>
    <p:sldId id="272" r:id="rId21"/>
    <p:sldId id="286" r:id="rId22"/>
    <p:sldId id="295" r:id="rId23"/>
    <p:sldId id="287" r:id="rId24"/>
    <p:sldId id="292" r:id="rId25"/>
    <p:sldId id="291" r:id="rId26"/>
    <p:sldId id="290" r:id="rId27"/>
    <p:sldId id="296" r:id="rId28"/>
    <p:sldId id="276" r:id="rId29"/>
    <p:sldId id="277" r:id="rId30"/>
    <p:sldId id="280" r:id="rId31"/>
    <p:sldId id="281" r:id="rId32"/>
    <p:sldId id="26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60"/>
  </p:normalViewPr>
  <p:slideViewPr>
    <p:cSldViewPr snapToGrid="0">
      <p:cViewPr varScale="1">
        <p:scale>
          <a:sx n="68" d="100"/>
          <a:sy n="68" d="100"/>
        </p:scale>
        <p:origin x="-512" y="-6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wsayegh\AppData\Local\Microsoft\Windows\INetCache\Content.Outlook\RS26743G\Budget%20Execution.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p\Desktop\Feegaar.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wsayegh\AppData\Local\Microsoft\Windows\INetCache\Content.Outlook\RS26743G\Budget%20Execution.xls"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chartUserShapes" Target="../drawings/drawing1.xml"/><Relationship Id="rId1" Type="http://schemas.openxmlformats.org/officeDocument/2006/relationships/oleObject" Target="file:///C:\Users\wsayegh\AppData\Local\Microsoft\Windows\INetCache\Content.Outlook\RS26743G\fish_bone_diagram_template%20-%20Feb8.xls" TargetMode="External"/><Relationship Id="rId4"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dirty="0"/>
              <a:t>Budget</a:t>
            </a:r>
            <a:r>
              <a:rPr lang="en-US" baseline="0" dirty="0"/>
              <a:t> Execution Rates Health and Education</a:t>
            </a:r>
          </a:p>
        </c:rich>
      </c:tx>
      <c:layout>
        <c:manualLayout>
          <c:xMode val="edge"/>
          <c:yMode val="edge"/>
          <c:x val="0.1852261583936807"/>
          <c:y val="2.527076530622397E-2"/>
        </c:manualLayout>
      </c:layout>
      <c:overlay val="0"/>
      <c:spPr>
        <a:noFill/>
        <a:ln>
          <a:noFill/>
        </a:ln>
        <a:effectLst/>
      </c:spPr>
    </c:title>
    <c:autoTitleDeleted val="0"/>
    <c:plotArea>
      <c:layout/>
      <c:lineChart>
        <c:grouping val="standard"/>
        <c:varyColors val="0"/>
        <c:ser>
          <c:idx val="0"/>
          <c:order val="0"/>
          <c:tx>
            <c:strRef>
              <c:f>Sheet2!$C$29</c:f>
              <c:strCache>
                <c:ptCount val="1"/>
                <c:pt idx="0">
                  <c:v>Ministry of Health</c:v>
                </c:pt>
              </c:strCache>
            </c:strRef>
          </c:tx>
          <c:spPr>
            <a:ln w="19050" cap="rnd">
              <a:solidFill>
                <a:srgbClr val="FFC000"/>
              </a:solidFill>
              <a:round/>
            </a:ln>
            <a:effectLst/>
          </c:spPr>
          <c:marker>
            <c:symbol val="none"/>
          </c:marker>
          <c:dLbls>
            <c:dLbl>
              <c:idx val="4"/>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8B94-4CD7-B9DB-52965A962B8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Sheet2!$D$28:$H$28</c:f>
              <c:numCache>
                <c:formatCode>General</c:formatCode>
                <c:ptCount val="5"/>
                <c:pt idx="0">
                  <c:v>2018</c:v>
                </c:pt>
                <c:pt idx="1">
                  <c:v>2019</c:v>
                </c:pt>
                <c:pt idx="2">
                  <c:v>2020</c:v>
                </c:pt>
                <c:pt idx="3">
                  <c:v>2021</c:v>
                </c:pt>
                <c:pt idx="4">
                  <c:v>2022</c:v>
                </c:pt>
              </c:numCache>
            </c:numRef>
          </c:cat>
          <c:val>
            <c:numRef>
              <c:f>Sheet2!$D$29:$H$29</c:f>
              <c:numCache>
                <c:formatCode>0%</c:formatCode>
                <c:ptCount val="5"/>
                <c:pt idx="0">
                  <c:v>0.51608691102591042</c:v>
                </c:pt>
                <c:pt idx="1">
                  <c:v>0.42861063645794539</c:v>
                </c:pt>
                <c:pt idx="2">
                  <c:v>0.20215690239825052</c:v>
                </c:pt>
                <c:pt idx="3">
                  <c:v>0.70423940263807716</c:v>
                </c:pt>
                <c:pt idx="4">
                  <c:v>0.1930108345362154</c:v>
                </c:pt>
              </c:numCache>
            </c:numRef>
          </c:val>
          <c:smooth val="0"/>
          <c:extLst xmlns:c16r2="http://schemas.microsoft.com/office/drawing/2015/06/chart">
            <c:ext xmlns:c16="http://schemas.microsoft.com/office/drawing/2014/chart" uri="{C3380CC4-5D6E-409C-BE32-E72D297353CC}">
              <c16:uniqueId val="{00000000-8B94-4CD7-B9DB-52965A962B8B}"/>
            </c:ext>
          </c:extLst>
        </c:ser>
        <c:ser>
          <c:idx val="1"/>
          <c:order val="1"/>
          <c:tx>
            <c:strRef>
              <c:f>Sheet2!$C$30</c:f>
              <c:strCache>
                <c:ptCount val="1"/>
                <c:pt idx="0">
                  <c:v>Ministry of Education</c:v>
                </c:pt>
              </c:strCache>
            </c:strRef>
          </c:tx>
          <c:spPr>
            <a:ln w="19050" cap="rnd">
              <a:solidFill>
                <a:schemeClr val="accent5"/>
              </a:solidFill>
              <a:round/>
            </a:ln>
            <a:effectLst/>
          </c:spPr>
          <c:marker>
            <c:symbol val="none"/>
          </c:marker>
          <c:dLbls>
            <c:dLbl>
              <c:idx val="4"/>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8B94-4CD7-B9DB-52965A962B8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Sheet2!$D$28:$H$28</c:f>
              <c:numCache>
                <c:formatCode>General</c:formatCode>
                <c:ptCount val="5"/>
                <c:pt idx="0">
                  <c:v>2018</c:v>
                </c:pt>
                <c:pt idx="1">
                  <c:v>2019</c:v>
                </c:pt>
                <c:pt idx="2">
                  <c:v>2020</c:v>
                </c:pt>
                <c:pt idx="3">
                  <c:v>2021</c:v>
                </c:pt>
                <c:pt idx="4">
                  <c:v>2022</c:v>
                </c:pt>
              </c:numCache>
            </c:numRef>
          </c:cat>
          <c:val>
            <c:numRef>
              <c:f>Sheet2!$D$30:$H$30</c:f>
              <c:numCache>
                <c:formatCode>0%</c:formatCode>
                <c:ptCount val="5"/>
                <c:pt idx="0">
                  <c:v>0.75595462658250656</c:v>
                </c:pt>
                <c:pt idx="1">
                  <c:v>0.80732794913820483</c:v>
                </c:pt>
                <c:pt idx="2">
                  <c:v>0.61254331181497312</c:v>
                </c:pt>
                <c:pt idx="3">
                  <c:v>0.59553238647989004</c:v>
                </c:pt>
                <c:pt idx="4">
                  <c:v>0.65598447457475328</c:v>
                </c:pt>
              </c:numCache>
            </c:numRef>
          </c:val>
          <c:smooth val="0"/>
          <c:extLst xmlns:c16r2="http://schemas.microsoft.com/office/drawing/2015/06/chart">
            <c:ext xmlns:c16="http://schemas.microsoft.com/office/drawing/2014/chart" uri="{C3380CC4-5D6E-409C-BE32-E72D297353CC}">
              <c16:uniqueId val="{00000001-8B94-4CD7-B9DB-52965A962B8B}"/>
            </c:ext>
          </c:extLst>
        </c:ser>
        <c:ser>
          <c:idx val="2"/>
          <c:order val="2"/>
          <c:tx>
            <c:strRef>
              <c:f>Sheet2!$C$34</c:f>
              <c:strCache>
                <c:ptCount val="1"/>
                <c:pt idx="0">
                  <c:v>Ministry of Health-donor</c:v>
                </c:pt>
              </c:strCache>
            </c:strRef>
          </c:tx>
          <c:spPr>
            <a:ln w="19050" cap="rnd">
              <a:solidFill>
                <a:srgbClr val="C00000"/>
              </a:solidFill>
              <a:prstDash val="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C00000"/>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Sheet2!$D$34:$H$34</c:f>
              <c:numCache>
                <c:formatCode>0%</c:formatCode>
                <c:ptCount val="5"/>
                <c:pt idx="0">
                  <c:v>0.3799558869045091</c:v>
                </c:pt>
                <c:pt idx="1">
                  <c:v>0.3799558869045091</c:v>
                </c:pt>
                <c:pt idx="2">
                  <c:v>5.8584570694841936E-2</c:v>
                </c:pt>
                <c:pt idx="3">
                  <c:v>0.72384793931698377</c:v>
                </c:pt>
                <c:pt idx="4">
                  <c:v>0.16114686747932508</c:v>
                </c:pt>
              </c:numCache>
            </c:numRef>
          </c:val>
          <c:smooth val="0"/>
          <c:extLst xmlns:c16r2="http://schemas.microsoft.com/office/drawing/2015/06/chart">
            <c:ext xmlns:c16="http://schemas.microsoft.com/office/drawing/2014/chart" uri="{C3380CC4-5D6E-409C-BE32-E72D297353CC}">
              <c16:uniqueId val="{00000002-8B94-4CD7-B9DB-52965A962B8B}"/>
            </c:ext>
          </c:extLst>
        </c:ser>
        <c:ser>
          <c:idx val="3"/>
          <c:order val="3"/>
          <c:tx>
            <c:strRef>
              <c:f>Sheet2!$C$35</c:f>
              <c:strCache>
                <c:ptCount val="1"/>
                <c:pt idx="0">
                  <c:v>Ministry of Education-donor</c:v>
                </c:pt>
              </c:strCache>
            </c:strRef>
          </c:tx>
          <c:spPr>
            <a:ln w="19050" cap="rnd">
              <a:solidFill>
                <a:schemeClr val="accent5">
                  <a:lumMod val="50000"/>
                </a:schemeClr>
              </a:solidFill>
              <a:prstDash val="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1">
                        <a:lumMod val="50000"/>
                      </a:schemeClr>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Sheet2!$D$35:$H$35</c:f>
              <c:numCache>
                <c:formatCode>0%</c:formatCode>
                <c:ptCount val="5"/>
                <c:pt idx="0">
                  <c:v>0.76427416376050517</c:v>
                </c:pt>
                <c:pt idx="1">
                  <c:v>0.76427416376050517</c:v>
                </c:pt>
                <c:pt idx="2">
                  <c:v>0.30653922328557165</c:v>
                </c:pt>
                <c:pt idx="3">
                  <c:v>0.4808878760358809</c:v>
                </c:pt>
                <c:pt idx="4">
                  <c:v>0.35037300675659877</c:v>
                </c:pt>
              </c:numCache>
            </c:numRef>
          </c:val>
          <c:smooth val="0"/>
          <c:extLst xmlns:c16r2="http://schemas.microsoft.com/office/drawing/2015/06/chart">
            <c:ext xmlns:c16="http://schemas.microsoft.com/office/drawing/2014/chart" uri="{C3380CC4-5D6E-409C-BE32-E72D297353CC}">
              <c16:uniqueId val="{00000003-8B94-4CD7-B9DB-52965A962B8B}"/>
            </c:ext>
          </c:extLst>
        </c:ser>
        <c:dLbls>
          <c:showLegendKey val="0"/>
          <c:showVal val="0"/>
          <c:showCatName val="0"/>
          <c:showSerName val="0"/>
          <c:showPercent val="0"/>
          <c:showBubbleSize val="0"/>
        </c:dLbls>
        <c:marker val="1"/>
        <c:smooth val="0"/>
        <c:axId val="186923648"/>
        <c:axId val="187015552"/>
      </c:lineChart>
      <c:catAx>
        <c:axId val="186923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7015552"/>
        <c:crosses val="autoZero"/>
        <c:auto val="1"/>
        <c:lblAlgn val="ctr"/>
        <c:lblOffset val="100"/>
        <c:noMultiLvlLbl val="0"/>
      </c:catAx>
      <c:valAx>
        <c:axId val="18701555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69236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75000"/>
        </a:schemeClr>
      </a:solidFill>
    </a:ln>
    <a:effectLst/>
  </c:spPr>
  <c:txPr>
    <a:bodyPr/>
    <a:lstStyle/>
    <a:p>
      <a:pPr>
        <a:defRPr sz="12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r>
              <a:rPr lang="en-US" sz="900" dirty="0">
                <a:latin typeface="Times New Roman" panose="02020603050405020304" pitchFamily="18" charset="0"/>
                <a:cs typeface="Times New Roman" panose="02020603050405020304" pitchFamily="18" charset="0"/>
              </a:rPr>
              <a:t>2023 </a:t>
            </a:r>
            <a:r>
              <a:rPr lang="en-US" sz="900" dirty="0" smtClean="0">
                <a:latin typeface="Times New Roman" panose="02020603050405020304" pitchFamily="18" charset="0"/>
                <a:cs typeface="Times New Roman" panose="02020603050405020304" pitchFamily="18" charset="0"/>
              </a:rPr>
              <a:t>EXPENDITURE</a:t>
            </a:r>
            <a:r>
              <a:rPr lang="en-US" sz="900" baseline="0" dirty="0">
                <a:latin typeface="Times New Roman" panose="02020603050405020304" pitchFamily="18" charset="0"/>
                <a:cs typeface="Times New Roman" panose="02020603050405020304" pitchFamily="18" charset="0"/>
              </a:rPr>
              <a:t> </a:t>
            </a:r>
            <a:r>
              <a:rPr lang="en-US" sz="900" baseline="0" dirty="0" smtClean="0">
                <a:latin typeface="Times New Roman" panose="02020603050405020304" pitchFamily="18" charset="0"/>
                <a:cs typeface="Times New Roman" panose="02020603050405020304" pitchFamily="18" charset="0"/>
              </a:rPr>
              <a:t>ALLOCATION </a:t>
            </a:r>
            <a:r>
              <a:rPr lang="en-US" sz="900" baseline="0" dirty="0">
                <a:latin typeface="Times New Roman" panose="02020603050405020304" pitchFamily="18" charset="0"/>
                <a:cs typeface="Times New Roman" panose="02020603050405020304" pitchFamily="18" charset="0"/>
              </a:rPr>
              <a:t>BY SECTORS (IN millions of $</a:t>
            </a:r>
            <a:endParaRPr lang="en-US" sz="900" dirty="0">
              <a:latin typeface="Times New Roman" panose="02020603050405020304" pitchFamily="18" charset="0"/>
              <a:cs typeface="Times New Roman" panose="02020603050405020304" pitchFamily="18" charset="0"/>
            </a:endParaRPr>
          </a:p>
        </c:rich>
      </c:tx>
      <c:layout>
        <c:manualLayout>
          <c:xMode val="edge"/>
          <c:yMode val="edge"/>
          <c:x val="0.12997900262467191"/>
          <c:y val="1.8518518518518517E-2"/>
        </c:manualLayout>
      </c:layout>
      <c:overlay val="0"/>
      <c:spPr>
        <a:noFill/>
        <a:ln>
          <a:noFill/>
        </a:ln>
        <a:effectLst/>
      </c:spPr>
    </c:title>
    <c:autoTitleDeleted val="0"/>
    <c:plotArea>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Sheet1!$M$26:$M$29</c:f>
              <c:strCache>
                <c:ptCount val="4"/>
                <c:pt idx="0">
                  <c:v>Administrative Sector</c:v>
                </c:pt>
                <c:pt idx="1">
                  <c:v>Defence and Security</c:v>
                </c:pt>
                <c:pt idx="2">
                  <c:v>Economic Sector</c:v>
                </c:pt>
                <c:pt idx="3">
                  <c:v>Social Sector</c:v>
                </c:pt>
              </c:strCache>
            </c:strRef>
          </c:cat>
          <c:val>
            <c:numRef>
              <c:f>Sheet1!$N$26:$N$29</c:f>
              <c:numCache>
                <c:formatCode>"$"#,##0.00_);[Red]\("$"#,##0.00\)</c:formatCode>
                <c:ptCount val="4"/>
                <c:pt idx="0">
                  <c:v>346.71</c:v>
                </c:pt>
                <c:pt idx="1">
                  <c:v>197.9</c:v>
                </c:pt>
                <c:pt idx="2">
                  <c:v>172.6</c:v>
                </c:pt>
                <c:pt idx="3">
                  <c:v>261.3</c:v>
                </c:pt>
              </c:numCache>
            </c:numRef>
          </c:val>
          <c:extLst xmlns:c16r2="http://schemas.microsoft.com/office/drawing/2015/06/chart">
            <c:ext xmlns:c16="http://schemas.microsoft.com/office/drawing/2014/chart" uri="{C3380CC4-5D6E-409C-BE32-E72D297353CC}">
              <c16:uniqueId val="{00000000-90A9-4044-89E6-862EDC6ABA4B}"/>
            </c:ext>
          </c:extLst>
        </c:ser>
        <c:ser>
          <c:idx val="1"/>
          <c:order val="1"/>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Sheet1!$M$26:$M$29</c:f>
              <c:strCache>
                <c:ptCount val="4"/>
                <c:pt idx="0">
                  <c:v>Administrative Sector</c:v>
                </c:pt>
                <c:pt idx="1">
                  <c:v>Defence and Security</c:v>
                </c:pt>
                <c:pt idx="2">
                  <c:v>Economic Sector</c:v>
                </c:pt>
                <c:pt idx="3">
                  <c:v>Social Sector</c:v>
                </c:pt>
              </c:strCache>
            </c:strRef>
          </c:cat>
          <c:val>
            <c:numRef>
              <c:f>Sheet1!$O$26:$O$29</c:f>
              <c:numCache>
                <c:formatCode>0%</c:formatCode>
                <c:ptCount val="4"/>
                <c:pt idx="0">
                  <c:v>0.35432443204463926</c:v>
                </c:pt>
                <c:pt idx="1">
                  <c:v>0.20224627239374152</c:v>
                </c:pt>
                <c:pt idx="2">
                  <c:v>0.17639063474057495</c:v>
                </c:pt>
                <c:pt idx="3">
                  <c:v>0.26703866082104427</c:v>
                </c:pt>
              </c:numCache>
            </c:numRef>
          </c:val>
          <c:extLst xmlns:c16r2="http://schemas.microsoft.com/office/drawing/2015/06/chart">
            <c:ext xmlns:c16="http://schemas.microsoft.com/office/drawing/2014/chart" uri="{C3380CC4-5D6E-409C-BE32-E72D297353CC}">
              <c16:uniqueId val="{00000001-90A9-4044-89E6-862EDC6ABA4B}"/>
            </c:ext>
          </c:extLst>
        </c:ser>
        <c:dLbls>
          <c:dLblPos val="outEnd"/>
          <c:showLegendKey val="0"/>
          <c:showVal val="1"/>
          <c:showCatName val="0"/>
          <c:showSerName val="0"/>
          <c:showPercent val="0"/>
          <c:showBubbleSize val="0"/>
        </c:dLbls>
        <c:gapWidth val="164"/>
        <c:overlap val="-22"/>
        <c:axId val="195095168"/>
        <c:axId val="233419904"/>
      </c:barChart>
      <c:catAx>
        <c:axId val="19509516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3419904"/>
        <c:crosses val="autoZero"/>
        <c:auto val="1"/>
        <c:lblAlgn val="ctr"/>
        <c:lblOffset val="100"/>
        <c:noMultiLvlLbl val="0"/>
      </c:catAx>
      <c:valAx>
        <c:axId val="233419904"/>
        <c:scaling>
          <c:orientation val="minMax"/>
        </c:scaling>
        <c:delete val="0"/>
        <c:axPos val="l"/>
        <c:numFmt formatCode="&quot;$&quot;#,##0.00_);[Red]\(&quot;$&quot;#,##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09516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Sheet2!$C$39</c:f>
              <c:strCache>
                <c:ptCount val="1"/>
                <c:pt idx="0">
                  <c:v>Ministry of Health</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Sheet2!$D$38:$H$38</c:f>
              <c:numCache>
                <c:formatCode>General</c:formatCode>
                <c:ptCount val="5"/>
                <c:pt idx="0">
                  <c:v>2018</c:v>
                </c:pt>
                <c:pt idx="1">
                  <c:v>2019</c:v>
                </c:pt>
                <c:pt idx="2">
                  <c:v>2020</c:v>
                </c:pt>
                <c:pt idx="3">
                  <c:v>2021</c:v>
                </c:pt>
                <c:pt idx="4">
                  <c:v>2022</c:v>
                </c:pt>
              </c:numCache>
            </c:numRef>
          </c:cat>
          <c:val>
            <c:numRef>
              <c:f>Sheet2!$D$39:$H$39</c:f>
              <c:numCache>
                <c:formatCode>0%</c:formatCode>
                <c:ptCount val="5"/>
                <c:pt idx="0">
                  <c:v>0.70037407340278401</c:v>
                </c:pt>
                <c:pt idx="1">
                  <c:v>0.52316740808467987</c:v>
                </c:pt>
                <c:pt idx="2">
                  <c:v>0.80917598065376728</c:v>
                </c:pt>
                <c:pt idx="3">
                  <c:v>0.85632964062245287</c:v>
                </c:pt>
                <c:pt idx="4">
                  <c:v>0.94954812309626546</c:v>
                </c:pt>
              </c:numCache>
            </c:numRef>
          </c:val>
          <c:extLst xmlns:c16r2="http://schemas.microsoft.com/office/drawing/2015/06/chart">
            <c:ext xmlns:c16="http://schemas.microsoft.com/office/drawing/2014/chart" uri="{C3380CC4-5D6E-409C-BE32-E72D297353CC}">
              <c16:uniqueId val="{00000000-3F02-4DBA-AC44-03A579D0FD67}"/>
            </c:ext>
          </c:extLst>
        </c:ser>
        <c:ser>
          <c:idx val="1"/>
          <c:order val="1"/>
          <c:tx>
            <c:strRef>
              <c:f>Sheet2!$C$40</c:f>
              <c:strCache>
                <c:ptCount val="1"/>
                <c:pt idx="0">
                  <c:v>Ministry of Education</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Sheet2!$D$38:$H$38</c:f>
              <c:numCache>
                <c:formatCode>General</c:formatCode>
                <c:ptCount val="5"/>
                <c:pt idx="0">
                  <c:v>2018</c:v>
                </c:pt>
                <c:pt idx="1">
                  <c:v>2019</c:v>
                </c:pt>
                <c:pt idx="2">
                  <c:v>2020</c:v>
                </c:pt>
                <c:pt idx="3">
                  <c:v>2021</c:v>
                </c:pt>
                <c:pt idx="4">
                  <c:v>2022</c:v>
                </c:pt>
              </c:numCache>
            </c:numRef>
          </c:cat>
          <c:val>
            <c:numRef>
              <c:f>Sheet2!$D$40:$H$40</c:f>
              <c:numCache>
                <c:formatCode>0%</c:formatCode>
                <c:ptCount val="5"/>
                <c:pt idx="0">
                  <c:v>0.28772546646929698</c:v>
                </c:pt>
                <c:pt idx="1">
                  <c:v>0.23997907479302918</c:v>
                </c:pt>
                <c:pt idx="2">
                  <c:v>0.44014908748620463</c:v>
                </c:pt>
                <c:pt idx="3">
                  <c:v>0.32115579392960381</c:v>
                </c:pt>
                <c:pt idx="4">
                  <c:v>0.45118110239342718</c:v>
                </c:pt>
              </c:numCache>
            </c:numRef>
          </c:val>
          <c:extLst xmlns:c16r2="http://schemas.microsoft.com/office/drawing/2015/06/chart">
            <c:ext xmlns:c16="http://schemas.microsoft.com/office/drawing/2014/chart" uri="{C3380CC4-5D6E-409C-BE32-E72D297353CC}">
              <c16:uniqueId val="{00000001-3F02-4DBA-AC44-03A579D0FD67}"/>
            </c:ext>
          </c:extLst>
        </c:ser>
        <c:dLbls>
          <c:showLegendKey val="0"/>
          <c:showVal val="0"/>
          <c:showCatName val="0"/>
          <c:showSerName val="0"/>
          <c:showPercent val="0"/>
          <c:showBubbleSize val="0"/>
        </c:dLbls>
        <c:gapWidth val="219"/>
        <c:overlap val="-27"/>
        <c:axId val="236756352"/>
        <c:axId val="237479040"/>
      </c:barChart>
      <c:catAx>
        <c:axId val="236756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37479040"/>
        <c:crosses val="autoZero"/>
        <c:auto val="1"/>
        <c:lblAlgn val="ctr"/>
        <c:lblOffset val="100"/>
        <c:noMultiLvlLbl val="0"/>
      </c:catAx>
      <c:valAx>
        <c:axId val="23747904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36756352"/>
        <c:crosses val="autoZero"/>
        <c:crossBetween val="between"/>
      </c:valAx>
      <c:spPr>
        <a:noFill/>
        <a:ln>
          <a:noFill/>
        </a:ln>
        <a:effectLst/>
      </c:spPr>
    </c:plotArea>
    <c:legend>
      <c:legendPos val="b"/>
      <c:layout>
        <c:manualLayout>
          <c:xMode val="edge"/>
          <c:yMode val="edge"/>
          <c:x val="0.13499910761311004"/>
          <c:y val="0.8819280402449694"/>
          <c:w val="0.73000178477377986"/>
          <c:h val="9.4923811606882472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75000"/>
        </a:schemeClr>
      </a:solidFill>
    </a:ln>
    <a:effectLst/>
  </c:spPr>
  <c:txPr>
    <a:bodyPr/>
    <a:lstStyle/>
    <a:p>
      <a:pPr>
        <a:defRPr sz="12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502900452660805"/>
          <c:y val="3.7942352444236695E-2"/>
          <c:w val="0.73959581512009087"/>
          <c:h val="0.45285588019133427"/>
        </c:manualLayout>
      </c:layout>
      <c:barChart>
        <c:barDir val="col"/>
        <c:grouping val="stacked"/>
        <c:varyColors val="0"/>
        <c:ser>
          <c:idx val="0"/>
          <c:order val="0"/>
          <c:tx>
            <c:strRef>
              <c:f>'Group Work'!$B$10</c:f>
              <c:strCache>
                <c:ptCount val="1"/>
                <c:pt idx="0">
                  <c:v>Authority</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'Group Work'!$C$9:$U$9</c:f>
              <c:strCache>
                <c:ptCount val="19"/>
                <c:pt idx="0">
                  <c:v>Lack of framework for intergovernmental fiscal transfers</c:v>
                </c:pt>
                <c:pt idx="1">
                  <c:v>Reporting delays from FMS to FGS</c:v>
                </c:pt>
                <c:pt idx="2">
                  <c:v>Political interests</c:v>
                </c:pt>
                <c:pt idx="3">
                  <c:v>Donor driven project design</c:v>
                </c:pt>
                <c:pt idx="4">
                  <c:v>Lack of government ownership</c:v>
                </c:pt>
                <c:pt idx="5">
                  <c:v>Data gaps at the local level (FMS and Districts)</c:v>
                </c:pt>
                <c:pt idx="6">
                  <c:v>Reliance on Donor TA and PIUs</c:v>
                </c:pt>
                <c:pt idx="7">
                  <c:v>Insufficient government civil servants / human resources</c:v>
                </c:pt>
                <c:pt idx="8">
                  <c:v>Infrastructure weaknesses / ICT, Offices, equipment</c:v>
                </c:pt>
                <c:pt idx="9">
                  <c:v>Oversight of project management</c:v>
                </c:pt>
                <c:pt idx="10">
                  <c:v>Delayed reporting and accountability from MDA</c:v>
                </c:pt>
                <c:pt idx="11">
                  <c:v>Financial accountability MDAs</c:v>
                </c:pt>
                <c:pt idx="12">
                  <c:v>Weak parliamentary and civil society oversight and accountability</c:v>
                </c:pt>
                <c:pt idx="13">
                  <c:v>Changes in program design midway</c:v>
                </c:pt>
                <c:pt idx="14">
                  <c:v>Political intereference in project design</c:v>
                </c:pt>
                <c:pt idx="15">
                  <c:v>Donor approvals Delays</c:v>
                </c:pt>
                <c:pt idx="16">
                  <c:v>Financial reporting delays</c:v>
                </c:pt>
                <c:pt idx="17">
                  <c:v>Limited data for costing priorities</c:v>
                </c:pt>
                <c:pt idx="18">
                  <c:v>Power imbalance of MDAs</c:v>
                </c:pt>
              </c:strCache>
            </c:strRef>
          </c:cat>
          <c:val>
            <c:numRef>
              <c:f>'Group Work'!$C$10:$U$10</c:f>
              <c:numCache>
                <c:formatCode>General</c:formatCode>
                <c:ptCount val="19"/>
                <c:pt idx="0">
                  <c:v>2</c:v>
                </c:pt>
                <c:pt idx="1">
                  <c:v>1</c:v>
                </c:pt>
                <c:pt idx="2">
                  <c:v>1</c:v>
                </c:pt>
                <c:pt idx="3">
                  <c:v>3</c:v>
                </c:pt>
                <c:pt idx="4">
                  <c:v>1</c:v>
                </c:pt>
                <c:pt idx="5">
                  <c:v>1</c:v>
                </c:pt>
                <c:pt idx="6">
                  <c:v>2</c:v>
                </c:pt>
                <c:pt idx="7">
                  <c:v>1</c:v>
                </c:pt>
                <c:pt idx="8">
                  <c:v>2</c:v>
                </c:pt>
                <c:pt idx="9">
                  <c:v>1</c:v>
                </c:pt>
                <c:pt idx="10">
                  <c:v>3</c:v>
                </c:pt>
                <c:pt idx="11">
                  <c:v>3</c:v>
                </c:pt>
                <c:pt idx="12">
                  <c:v>3</c:v>
                </c:pt>
                <c:pt idx="13">
                  <c:v>2</c:v>
                </c:pt>
                <c:pt idx="14">
                  <c:v>1</c:v>
                </c:pt>
                <c:pt idx="15">
                  <c:v>2</c:v>
                </c:pt>
                <c:pt idx="16">
                  <c:v>3</c:v>
                </c:pt>
                <c:pt idx="17">
                  <c:v>3</c:v>
                </c:pt>
                <c:pt idx="18">
                  <c:v>1</c:v>
                </c:pt>
              </c:numCache>
            </c:numRef>
          </c:val>
          <c:extLst xmlns:c16r2="http://schemas.microsoft.com/office/drawing/2015/06/chart">
            <c:ext xmlns:c16="http://schemas.microsoft.com/office/drawing/2014/chart" uri="{C3380CC4-5D6E-409C-BE32-E72D297353CC}">
              <c16:uniqueId val="{00000000-D778-471B-995B-3B402D7CAA1B}"/>
            </c:ext>
          </c:extLst>
        </c:ser>
        <c:ser>
          <c:idx val="1"/>
          <c:order val="1"/>
          <c:tx>
            <c:strRef>
              <c:f>'Group Work'!$B$11</c:f>
              <c:strCache>
                <c:ptCount val="1"/>
                <c:pt idx="0">
                  <c:v>Ability </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'Group Work'!$C$9:$U$9</c:f>
              <c:strCache>
                <c:ptCount val="19"/>
                <c:pt idx="0">
                  <c:v>Lack of framework for intergovernmental fiscal transfers</c:v>
                </c:pt>
                <c:pt idx="1">
                  <c:v>Reporting delays from FMS to FGS</c:v>
                </c:pt>
                <c:pt idx="2">
                  <c:v>Political interests</c:v>
                </c:pt>
                <c:pt idx="3">
                  <c:v>Donor driven project design</c:v>
                </c:pt>
                <c:pt idx="4">
                  <c:v>Lack of government ownership</c:v>
                </c:pt>
                <c:pt idx="5">
                  <c:v>Data gaps at the local level (FMS and Districts)</c:v>
                </c:pt>
                <c:pt idx="6">
                  <c:v>Reliance on Donor TA and PIUs</c:v>
                </c:pt>
                <c:pt idx="7">
                  <c:v>Insufficient government civil servants / human resources</c:v>
                </c:pt>
                <c:pt idx="8">
                  <c:v>Infrastructure weaknesses / ICT, Offices, equipment</c:v>
                </c:pt>
                <c:pt idx="9">
                  <c:v>Oversight of project management</c:v>
                </c:pt>
                <c:pt idx="10">
                  <c:v>Delayed reporting and accountability from MDA</c:v>
                </c:pt>
                <c:pt idx="11">
                  <c:v>Financial accountability MDAs</c:v>
                </c:pt>
                <c:pt idx="12">
                  <c:v>Weak parliamentary and civil society oversight and accountability</c:v>
                </c:pt>
                <c:pt idx="13">
                  <c:v>Changes in program design midway</c:v>
                </c:pt>
                <c:pt idx="14">
                  <c:v>Political intereference in project design</c:v>
                </c:pt>
                <c:pt idx="15">
                  <c:v>Donor approvals Delays</c:v>
                </c:pt>
                <c:pt idx="16">
                  <c:v>Financial reporting delays</c:v>
                </c:pt>
                <c:pt idx="17">
                  <c:v>Limited data for costing priorities</c:v>
                </c:pt>
                <c:pt idx="18">
                  <c:v>Power imbalance of MDAs</c:v>
                </c:pt>
              </c:strCache>
            </c:strRef>
          </c:cat>
          <c:val>
            <c:numRef>
              <c:f>'Group Work'!$C$11:$U$11</c:f>
              <c:numCache>
                <c:formatCode>General</c:formatCode>
                <c:ptCount val="19"/>
                <c:pt idx="0">
                  <c:v>2</c:v>
                </c:pt>
                <c:pt idx="1">
                  <c:v>3</c:v>
                </c:pt>
                <c:pt idx="2">
                  <c:v>2</c:v>
                </c:pt>
                <c:pt idx="3">
                  <c:v>3</c:v>
                </c:pt>
                <c:pt idx="4">
                  <c:v>1</c:v>
                </c:pt>
                <c:pt idx="5">
                  <c:v>2</c:v>
                </c:pt>
                <c:pt idx="6">
                  <c:v>2</c:v>
                </c:pt>
                <c:pt idx="7">
                  <c:v>1</c:v>
                </c:pt>
                <c:pt idx="8">
                  <c:v>2</c:v>
                </c:pt>
                <c:pt idx="9">
                  <c:v>2</c:v>
                </c:pt>
                <c:pt idx="10">
                  <c:v>2</c:v>
                </c:pt>
                <c:pt idx="11">
                  <c:v>1</c:v>
                </c:pt>
                <c:pt idx="12">
                  <c:v>2</c:v>
                </c:pt>
                <c:pt idx="13">
                  <c:v>2</c:v>
                </c:pt>
                <c:pt idx="14">
                  <c:v>2</c:v>
                </c:pt>
                <c:pt idx="15">
                  <c:v>3</c:v>
                </c:pt>
                <c:pt idx="16">
                  <c:v>2</c:v>
                </c:pt>
                <c:pt idx="17">
                  <c:v>3</c:v>
                </c:pt>
                <c:pt idx="18">
                  <c:v>2</c:v>
                </c:pt>
              </c:numCache>
            </c:numRef>
          </c:val>
          <c:extLst xmlns:c16r2="http://schemas.microsoft.com/office/drawing/2015/06/chart">
            <c:ext xmlns:c16="http://schemas.microsoft.com/office/drawing/2014/chart" uri="{C3380CC4-5D6E-409C-BE32-E72D297353CC}">
              <c16:uniqueId val="{00000001-D778-471B-995B-3B402D7CAA1B}"/>
            </c:ext>
          </c:extLst>
        </c:ser>
        <c:ser>
          <c:idx val="2"/>
          <c:order val="2"/>
          <c:tx>
            <c:strRef>
              <c:f>'Group Work'!$B$12</c:f>
              <c:strCache>
                <c:ptCount val="1"/>
                <c:pt idx="0">
                  <c:v>Acceptance</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'Group Work'!$C$9:$U$9</c:f>
              <c:strCache>
                <c:ptCount val="19"/>
                <c:pt idx="0">
                  <c:v>Lack of framework for intergovernmental fiscal transfers</c:v>
                </c:pt>
                <c:pt idx="1">
                  <c:v>Reporting delays from FMS to FGS</c:v>
                </c:pt>
                <c:pt idx="2">
                  <c:v>Political interests</c:v>
                </c:pt>
                <c:pt idx="3">
                  <c:v>Donor driven project design</c:v>
                </c:pt>
                <c:pt idx="4">
                  <c:v>Lack of government ownership</c:v>
                </c:pt>
                <c:pt idx="5">
                  <c:v>Data gaps at the local level (FMS and Districts)</c:v>
                </c:pt>
                <c:pt idx="6">
                  <c:v>Reliance on Donor TA and PIUs</c:v>
                </c:pt>
                <c:pt idx="7">
                  <c:v>Insufficient government civil servants / human resources</c:v>
                </c:pt>
                <c:pt idx="8">
                  <c:v>Infrastructure weaknesses / ICT, Offices, equipment</c:v>
                </c:pt>
                <c:pt idx="9">
                  <c:v>Oversight of project management</c:v>
                </c:pt>
                <c:pt idx="10">
                  <c:v>Delayed reporting and accountability from MDA</c:v>
                </c:pt>
                <c:pt idx="11">
                  <c:v>Financial accountability MDAs</c:v>
                </c:pt>
                <c:pt idx="12">
                  <c:v>Weak parliamentary and civil society oversight and accountability</c:v>
                </c:pt>
                <c:pt idx="13">
                  <c:v>Changes in program design midway</c:v>
                </c:pt>
                <c:pt idx="14">
                  <c:v>Political intereference in project design</c:v>
                </c:pt>
                <c:pt idx="15">
                  <c:v>Donor approvals Delays</c:v>
                </c:pt>
                <c:pt idx="16">
                  <c:v>Financial reporting delays</c:v>
                </c:pt>
                <c:pt idx="17">
                  <c:v>Limited data for costing priorities</c:v>
                </c:pt>
                <c:pt idx="18">
                  <c:v>Power imbalance of MDAs</c:v>
                </c:pt>
              </c:strCache>
            </c:strRef>
          </c:cat>
          <c:val>
            <c:numRef>
              <c:f>'Group Work'!$C$12:$U$12</c:f>
              <c:numCache>
                <c:formatCode>General</c:formatCode>
                <c:ptCount val="19"/>
                <c:pt idx="0">
                  <c:v>1</c:v>
                </c:pt>
                <c:pt idx="1">
                  <c:v>3</c:v>
                </c:pt>
                <c:pt idx="2">
                  <c:v>1</c:v>
                </c:pt>
                <c:pt idx="3">
                  <c:v>3</c:v>
                </c:pt>
                <c:pt idx="4">
                  <c:v>3</c:v>
                </c:pt>
                <c:pt idx="5">
                  <c:v>2</c:v>
                </c:pt>
                <c:pt idx="6">
                  <c:v>2</c:v>
                </c:pt>
                <c:pt idx="7">
                  <c:v>3</c:v>
                </c:pt>
                <c:pt idx="8">
                  <c:v>2</c:v>
                </c:pt>
                <c:pt idx="9">
                  <c:v>1</c:v>
                </c:pt>
                <c:pt idx="10">
                  <c:v>1</c:v>
                </c:pt>
                <c:pt idx="11">
                  <c:v>2</c:v>
                </c:pt>
                <c:pt idx="12">
                  <c:v>3</c:v>
                </c:pt>
                <c:pt idx="13">
                  <c:v>2</c:v>
                </c:pt>
                <c:pt idx="14">
                  <c:v>3</c:v>
                </c:pt>
                <c:pt idx="15">
                  <c:v>2</c:v>
                </c:pt>
                <c:pt idx="16">
                  <c:v>1</c:v>
                </c:pt>
                <c:pt idx="17">
                  <c:v>2</c:v>
                </c:pt>
                <c:pt idx="18">
                  <c:v>2</c:v>
                </c:pt>
              </c:numCache>
            </c:numRef>
          </c:val>
          <c:extLst xmlns:c16r2="http://schemas.microsoft.com/office/drawing/2015/06/chart">
            <c:ext xmlns:c16="http://schemas.microsoft.com/office/drawing/2014/chart" uri="{C3380CC4-5D6E-409C-BE32-E72D297353CC}">
              <c16:uniqueId val="{00000002-D778-471B-995B-3B402D7CAA1B}"/>
            </c:ext>
          </c:extLst>
        </c:ser>
        <c:dLbls>
          <c:showLegendKey val="0"/>
          <c:showVal val="0"/>
          <c:showCatName val="0"/>
          <c:showSerName val="0"/>
          <c:showPercent val="0"/>
          <c:showBubbleSize val="0"/>
        </c:dLbls>
        <c:gapWidth val="75"/>
        <c:overlap val="100"/>
        <c:axId val="139585024"/>
        <c:axId val="139586560"/>
      </c:barChart>
      <c:catAx>
        <c:axId val="139585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39586560"/>
        <c:crosses val="autoZero"/>
        <c:auto val="1"/>
        <c:lblAlgn val="ctr"/>
        <c:lblOffset val="100"/>
        <c:noMultiLvlLbl val="0"/>
      </c:catAx>
      <c:valAx>
        <c:axId val="13958656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39585024"/>
        <c:crosses val="autoZero"/>
        <c:crossBetween val="between"/>
      </c:valAx>
      <c:spPr>
        <a:noFill/>
        <a:ln>
          <a:noFill/>
        </a:ln>
        <a:effectLst/>
      </c:spPr>
    </c:plotArea>
    <c:legend>
      <c:legendPos val="r"/>
      <c:layout>
        <c:manualLayout>
          <c:xMode val="edge"/>
          <c:yMode val="edge"/>
          <c:x val="0.90445073631923878"/>
          <c:y val="0.16993936854941821"/>
          <c:w val="9.4401617043148991E-2"/>
          <c:h val="0.3282501910611385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75000"/>
        </a:schemeClr>
      </a:solidFill>
    </a:ln>
    <a:effectLst/>
  </c:spPr>
  <c:txPr>
    <a:bodyPr/>
    <a:lstStyle/>
    <a:p>
      <a:pPr>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0.15988</cdr:x>
      <cdr:y>0.79126</cdr:y>
    </cdr:from>
    <cdr:to>
      <cdr:x>0.18681</cdr:x>
      <cdr:y>0.85306</cdr:y>
    </cdr:to>
    <cdr:sp macro="" textlink="">
      <cdr:nvSpPr>
        <cdr:cNvPr id="2" name="Star: 5 Points 1">
          <a:extLst xmlns:a="http://schemas.openxmlformats.org/drawingml/2006/main">
            <a:ext uri="{FF2B5EF4-FFF2-40B4-BE49-F238E27FC236}">
              <a16:creationId xmlns="" xmlns:a16="http://schemas.microsoft.com/office/drawing/2014/main" id="{A9065F49-E92B-4B1F-B9E0-B9CB5761A25A}"/>
            </a:ext>
          </a:extLst>
        </cdr:cNvPr>
        <cdr:cNvSpPr/>
      </cdr:nvSpPr>
      <cdr:spPr>
        <a:xfrm xmlns:a="http://schemas.openxmlformats.org/drawingml/2006/main">
          <a:off x="1769296" y="3815280"/>
          <a:ext cx="297950" cy="297951"/>
        </a:xfrm>
        <a:prstGeom xmlns:a="http://schemas.openxmlformats.org/drawingml/2006/main" prst="star5">
          <a:avLst/>
        </a:prstGeom>
        <a:solidFill xmlns:a="http://schemas.openxmlformats.org/drawingml/2006/main">
          <a:srgbClr val="00B0F0"/>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0.4503</cdr:x>
      <cdr:y>0.93821</cdr:y>
    </cdr:from>
    <cdr:to>
      <cdr:x>0.47722</cdr:x>
      <cdr:y>1</cdr:y>
    </cdr:to>
    <cdr:sp macro="" textlink="">
      <cdr:nvSpPr>
        <cdr:cNvPr id="3" name="Star: 5 Points 2">
          <a:extLst xmlns:a="http://schemas.openxmlformats.org/drawingml/2006/main">
            <a:ext uri="{FF2B5EF4-FFF2-40B4-BE49-F238E27FC236}">
              <a16:creationId xmlns="" xmlns:a16="http://schemas.microsoft.com/office/drawing/2014/main" id="{B7CA0123-3AAD-4EE4-8084-2D03213EC64A}"/>
            </a:ext>
          </a:extLst>
        </cdr:cNvPr>
        <cdr:cNvSpPr/>
      </cdr:nvSpPr>
      <cdr:spPr>
        <a:xfrm xmlns:a="http://schemas.openxmlformats.org/drawingml/2006/main">
          <a:off x="4983092" y="4523819"/>
          <a:ext cx="297900" cy="297936"/>
        </a:xfrm>
        <a:prstGeom xmlns:a="http://schemas.openxmlformats.org/drawingml/2006/main" prst="star5">
          <a:avLst/>
        </a:prstGeom>
        <a:solidFill xmlns:a="http://schemas.openxmlformats.org/drawingml/2006/main">
          <a:srgbClr val="00B0F0"/>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0.6927</cdr:x>
      <cdr:y>0.82954</cdr:y>
    </cdr:from>
    <cdr:to>
      <cdr:x>0.71963</cdr:x>
      <cdr:y>0.89133</cdr:y>
    </cdr:to>
    <cdr:sp macro="" textlink="">
      <cdr:nvSpPr>
        <cdr:cNvPr id="4" name="Star: 5 Points 3">
          <a:extLst xmlns:a="http://schemas.openxmlformats.org/drawingml/2006/main">
            <a:ext uri="{FF2B5EF4-FFF2-40B4-BE49-F238E27FC236}">
              <a16:creationId xmlns="" xmlns:a16="http://schemas.microsoft.com/office/drawing/2014/main" id="{3E09DA73-32D9-423E-91F1-FDDF9865D6B1}"/>
            </a:ext>
          </a:extLst>
        </cdr:cNvPr>
        <cdr:cNvSpPr/>
      </cdr:nvSpPr>
      <cdr:spPr>
        <a:xfrm xmlns:a="http://schemas.openxmlformats.org/drawingml/2006/main">
          <a:off x="7665521" y="3999822"/>
          <a:ext cx="297950" cy="297951"/>
        </a:xfrm>
        <a:prstGeom xmlns:a="http://schemas.openxmlformats.org/drawingml/2006/main" prst="star5">
          <a:avLst/>
        </a:prstGeom>
        <a:solidFill xmlns:a="http://schemas.openxmlformats.org/drawingml/2006/main">
          <a:srgbClr val="00B0F0"/>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0.06142</cdr:x>
      <cdr:y>0.83163</cdr:y>
    </cdr:from>
    <cdr:to>
      <cdr:x>0.08834</cdr:x>
      <cdr:y>0.89342</cdr:y>
    </cdr:to>
    <cdr:sp macro="" textlink="">
      <cdr:nvSpPr>
        <cdr:cNvPr id="5" name="Star: 5 Points 4">
          <a:extLst xmlns:a="http://schemas.openxmlformats.org/drawingml/2006/main">
            <a:ext uri="{FF2B5EF4-FFF2-40B4-BE49-F238E27FC236}">
              <a16:creationId xmlns="" xmlns:a16="http://schemas.microsoft.com/office/drawing/2014/main" id="{D8D45A1A-6768-4F7F-8F52-40DDEE575B1E}"/>
            </a:ext>
          </a:extLst>
        </cdr:cNvPr>
        <cdr:cNvSpPr/>
      </cdr:nvSpPr>
      <cdr:spPr>
        <a:xfrm xmlns:a="http://schemas.openxmlformats.org/drawingml/2006/main">
          <a:off x="679664" y="4009918"/>
          <a:ext cx="297950" cy="297951"/>
        </a:xfrm>
        <a:prstGeom xmlns:a="http://schemas.openxmlformats.org/drawingml/2006/main" prst="star5">
          <a:avLst/>
        </a:prstGeom>
        <a:solidFill xmlns:a="http://schemas.openxmlformats.org/drawingml/2006/main">
          <a:srgbClr val="00B0F0"/>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0.05414</cdr:x>
      <cdr:y>0.3784</cdr:y>
    </cdr:from>
    <cdr:to>
      <cdr:x>0.14021</cdr:x>
      <cdr:y>0.47322</cdr:y>
    </cdr:to>
    <cdr:sp macro="" textlink="">
      <cdr:nvSpPr>
        <cdr:cNvPr id="6" name="TextBox 5">
          <a:extLst xmlns:a="http://schemas.openxmlformats.org/drawingml/2006/main">
            <a:ext uri="{FF2B5EF4-FFF2-40B4-BE49-F238E27FC236}">
              <a16:creationId xmlns="" xmlns:a16="http://schemas.microsoft.com/office/drawing/2014/main" id="{154517CB-AC7E-4644-9E58-D0B8CF400B43}"/>
            </a:ext>
          </a:extLst>
        </cdr:cNvPr>
        <cdr:cNvSpPr txBox="1"/>
      </cdr:nvSpPr>
      <cdr:spPr>
        <a:xfrm xmlns:a="http://schemas.openxmlformats.org/drawingml/2006/main">
          <a:off x="599112" y="1824555"/>
          <a:ext cx="9525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0E648B-F5E5-4318-A4F3-D1D4EC5802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1BC4A0D0-EB0E-4400-BA8F-9104A99066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04306E6A-7915-4D8F-A2E2-FCCE5EE04C75}"/>
              </a:ext>
            </a:extLst>
          </p:cNvPr>
          <p:cNvSpPr>
            <a:spLocks noGrp="1"/>
          </p:cNvSpPr>
          <p:nvPr>
            <p:ph type="dt" sz="half" idx="10"/>
          </p:nvPr>
        </p:nvSpPr>
        <p:spPr/>
        <p:txBody>
          <a:bodyPr/>
          <a:lstStyle/>
          <a:p>
            <a:fld id="{6A89EB13-3717-4D2C-85D2-4C320888E5AD}" type="datetimeFigureOut">
              <a:rPr lang="en-US" smtClean="0"/>
              <a:t>11/7/2023</a:t>
            </a:fld>
            <a:endParaRPr lang="en-US"/>
          </a:p>
        </p:txBody>
      </p:sp>
      <p:sp>
        <p:nvSpPr>
          <p:cNvPr id="5" name="Footer Placeholder 4">
            <a:extLst>
              <a:ext uri="{FF2B5EF4-FFF2-40B4-BE49-F238E27FC236}">
                <a16:creationId xmlns="" xmlns:a16="http://schemas.microsoft.com/office/drawing/2014/main" id="{504627E2-0303-48CC-A2C2-43ABCB73AA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8062C73E-ADB2-479F-8983-7E48EA75A4F1}"/>
              </a:ext>
            </a:extLst>
          </p:cNvPr>
          <p:cNvSpPr>
            <a:spLocks noGrp="1"/>
          </p:cNvSpPr>
          <p:nvPr>
            <p:ph type="sldNum" sz="quarter" idx="12"/>
          </p:nvPr>
        </p:nvSpPr>
        <p:spPr/>
        <p:txBody>
          <a:bodyPr/>
          <a:lstStyle/>
          <a:p>
            <a:fld id="{4B225C59-A441-4D4F-A6C1-100EE2A05759}" type="slidenum">
              <a:rPr lang="en-US" smtClean="0"/>
              <a:t>‹#›</a:t>
            </a:fld>
            <a:endParaRPr lang="en-US"/>
          </a:p>
        </p:txBody>
      </p:sp>
    </p:spTree>
    <p:extLst>
      <p:ext uri="{BB962C8B-B14F-4D97-AF65-F5344CB8AC3E}">
        <p14:creationId xmlns:p14="http://schemas.microsoft.com/office/powerpoint/2010/main" val="3756488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A9DE26-08D3-4A4F-8168-B08C87CAAE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670917E5-5691-4A58-AE8A-4898270E27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398CCCE-7BF2-40D4-9596-F4105D6564B5}"/>
              </a:ext>
            </a:extLst>
          </p:cNvPr>
          <p:cNvSpPr>
            <a:spLocks noGrp="1"/>
          </p:cNvSpPr>
          <p:nvPr>
            <p:ph type="dt" sz="half" idx="10"/>
          </p:nvPr>
        </p:nvSpPr>
        <p:spPr/>
        <p:txBody>
          <a:bodyPr/>
          <a:lstStyle/>
          <a:p>
            <a:fld id="{6A89EB13-3717-4D2C-85D2-4C320888E5AD}" type="datetimeFigureOut">
              <a:rPr lang="en-US" smtClean="0"/>
              <a:t>11/7/2023</a:t>
            </a:fld>
            <a:endParaRPr lang="en-US"/>
          </a:p>
        </p:txBody>
      </p:sp>
      <p:sp>
        <p:nvSpPr>
          <p:cNvPr id="5" name="Footer Placeholder 4">
            <a:extLst>
              <a:ext uri="{FF2B5EF4-FFF2-40B4-BE49-F238E27FC236}">
                <a16:creationId xmlns="" xmlns:a16="http://schemas.microsoft.com/office/drawing/2014/main" id="{FE43BF63-ACE1-4CA1-876C-B1F5B185AC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DB6A37E-35D2-459B-A2B6-566C5DB4FF9E}"/>
              </a:ext>
            </a:extLst>
          </p:cNvPr>
          <p:cNvSpPr>
            <a:spLocks noGrp="1"/>
          </p:cNvSpPr>
          <p:nvPr>
            <p:ph type="sldNum" sz="quarter" idx="12"/>
          </p:nvPr>
        </p:nvSpPr>
        <p:spPr/>
        <p:txBody>
          <a:bodyPr/>
          <a:lstStyle/>
          <a:p>
            <a:fld id="{4B225C59-A441-4D4F-A6C1-100EE2A05759}" type="slidenum">
              <a:rPr lang="en-US" smtClean="0"/>
              <a:t>‹#›</a:t>
            </a:fld>
            <a:endParaRPr lang="en-US"/>
          </a:p>
        </p:txBody>
      </p:sp>
    </p:spTree>
    <p:extLst>
      <p:ext uri="{BB962C8B-B14F-4D97-AF65-F5344CB8AC3E}">
        <p14:creationId xmlns:p14="http://schemas.microsoft.com/office/powerpoint/2010/main" val="4102169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48BAD7B-EEF6-4147-9760-68DEA7E96A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C8EE98D4-315D-4711-8ED3-36C3F1D19A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C168BE2-9198-49DE-8F06-4028609FCCF8}"/>
              </a:ext>
            </a:extLst>
          </p:cNvPr>
          <p:cNvSpPr>
            <a:spLocks noGrp="1"/>
          </p:cNvSpPr>
          <p:nvPr>
            <p:ph type="dt" sz="half" idx="10"/>
          </p:nvPr>
        </p:nvSpPr>
        <p:spPr/>
        <p:txBody>
          <a:bodyPr/>
          <a:lstStyle/>
          <a:p>
            <a:fld id="{6A89EB13-3717-4D2C-85D2-4C320888E5AD}" type="datetimeFigureOut">
              <a:rPr lang="en-US" smtClean="0"/>
              <a:t>11/7/2023</a:t>
            </a:fld>
            <a:endParaRPr lang="en-US"/>
          </a:p>
        </p:txBody>
      </p:sp>
      <p:sp>
        <p:nvSpPr>
          <p:cNvPr id="5" name="Footer Placeholder 4">
            <a:extLst>
              <a:ext uri="{FF2B5EF4-FFF2-40B4-BE49-F238E27FC236}">
                <a16:creationId xmlns="" xmlns:a16="http://schemas.microsoft.com/office/drawing/2014/main" id="{7777192C-E27A-4D66-B4C4-B2045768CD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EB5344B-6CC9-402A-B5F2-6A71F3FA3559}"/>
              </a:ext>
            </a:extLst>
          </p:cNvPr>
          <p:cNvSpPr>
            <a:spLocks noGrp="1"/>
          </p:cNvSpPr>
          <p:nvPr>
            <p:ph type="sldNum" sz="quarter" idx="12"/>
          </p:nvPr>
        </p:nvSpPr>
        <p:spPr/>
        <p:txBody>
          <a:bodyPr/>
          <a:lstStyle/>
          <a:p>
            <a:fld id="{4B225C59-A441-4D4F-A6C1-100EE2A05759}" type="slidenum">
              <a:rPr lang="en-US" smtClean="0"/>
              <a:t>‹#›</a:t>
            </a:fld>
            <a:endParaRPr lang="en-US"/>
          </a:p>
        </p:txBody>
      </p:sp>
    </p:spTree>
    <p:extLst>
      <p:ext uri="{BB962C8B-B14F-4D97-AF65-F5344CB8AC3E}">
        <p14:creationId xmlns:p14="http://schemas.microsoft.com/office/powerpoint/2010/main" val="1233752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7FE1D8-EA5E-4CA0-ABA0-D1C2B4D71A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D73AB1B0-AF4F-4A15-921E-7AD6C4BEC2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73A6821-3AE0-4F4C-8357-6D65CB65FEBE}"/>
              </a:ext>
            </a:extLst>
          </p:cNvPr>
          <p:cNvSpPr>
            <a:spLocks noGrp="1"/>
          </p:cNvSpPr>
          <p:nvPr>
            <p:ph type="dt" sz="half" idx="10"/>
          </p:nvPr>
        </p:nvSpPr>
        <p:spPr/>
        <p:txBody>
          <a:bodyPr/>
          <a:lstStyle/>
          <a:p>
            <a:fld id="{6A89EB13-3717-4D2C-85D2-4C320888E5AD}" type="datetimeFigureOut">
              <a:rPr lang="en-US" smtClean="0"/>
              <a:t>11/7/2023</a:t>
            </a:fld>
            <a:endParaRPr lang="en-US"/>
          </a:p>
        </p:txBody>
      </p:sp>
      <p:sp>
        <p:nvSpPr>
          <p:cNvPr id="5" name="Footer Placeholder 4">
            <a:extLst>
              <a:ext uri="{FF2B5EF4-FFF2-40B4-BE49-F238E27FC236}">
                <a16:creationId xmlns="" xmlns:a16="http://schemas.microsoft.com/office/drawing/2014/main" id="{7E2AA51B-C958-4E72-9C38-1BE18C019D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2A8D1FB-E7CA-461E-AB94-FAFCC1674611}"/>
              </a:ext>
            </a:extLst>
          </p:cNvPr>
          <p:cNvSpPr>
            <a:spLocks noGrp="1"/>
          </p:cNvSpPr>
          <p:nvPr>
            <p:ph type="sldNum" sz="quarter" idx="12"/>
          </p:nvPr>
        </p:nvSpPr>
        <p:spPr/>
        <p:txBody>
          <a:bodyPr/>
          <a:lstStyle/>
          <a:p>
            <a:fld id="{4B225C59-A441-4D4F-A6C1-100EE2A05759}" type="slidenum">
              <a:rPr lang="en-US" smtClean="0"/>
              <a:t>‹#›</a:t>
            </a:fld>
            <a:endParaRPr lang="en-US"/>
          </a:p>
        </p:txBody>
      </p:sp>
    </p:spTree>
    <p:extLst>
      <p:ext uri="{BB962C8B-B14F-4D97-AF65-F5344CB8AC3E}">
        <p14:creationId xmlns:p14="http://schemas.microsoft.com/office/powerpoint/2010/main" val="3122261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096993-877F-45EC-866A-DC042DBE3D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AE350886-C451-4AC4-9FB9-95465277D7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6FD7C173-C074-4399-AB74-82D515B1C61F}"/>
              </a:ext>
            </a:extLst>
          </p:cNvPr>
          <p:cNvSpPr>
            <a:spLocks noGrp="1"/>
          </p:cNvSpPr>
          <p:nvPr>
            <p:ph type="dt" sz="half" idx="10"/>
          </p:nvPr>
        </p:nvSpPr>
        <p:spPr/>
        <p:txBody>
          <a:bodyPr/>
          <a:lstStyle/>
          <a:p>
            <a:fld id="{6A89EB13-3717-4D2C-85D2-4C320888E5AD}" type="datetimeFigureOut">
              <a:rPr lang="en-US" smtClean="0"/>
              <a:t>11/7/2023</a:t>
            </a:fld>
            <a:endParaRPr lang="en-US"/>
          </a:p>
        </p:txBody>
      </p:sp>
      <p:sp>
        <p:nvSpPr>
          <p:cNvPr id="5" name="Footer Placeholder 4">
            <a:extLst>
              <a:ext uri="{FF2B5EF4-FFF2-40B4-BE49-F238E27FC236}">
                <a16:creationId xmlns="" xmlns:a16="http://schemas.microsoft.com/office/drawing/2014/main" id="{282E7838-05FF-4E15-A912-590BC9BD3D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A215BFF-FBF6-4D86-A92B-7DA28D48B501}"/>
              </a:ext>
            </a:extLst>
          </p:cNvPr>
          <p:cNvSpPr>
            <a:spLocks noGrp="1"/>
          </p:cNvSpPr>
          <p:nvPr>
            <p:ph type="sldNum" sz="quarter" idx="12"/>
          </p:nvPr>
        </p:nvSpPr>
        <p:spPr/>
        <p:txBody>
          <a:bodyPr/>
          <a:lstStyle/>
          <a:p>
            <a:fld id="{4B225C59-A441-4D4F-A6C1-100EE2A05759}" type="slidenum">
              <a:rPr lang="en-US" smtClean="0"/>
              <a:t>‹#›</a:t>
            </a:fld>
            <a:endParaRPr lang="en-US"/>
          </a:p>
        </p:txBody>
      </p:sp>
    </p:spTree>
    <p:extLst>
      <p:ext uri="{BB962C8B-B14F-4D97-AF65-F5344CB8AC3E}">
        <p14:creationId xmlns:p14="http://schemas.microsoft.com/office/powerpoint/2010/main" val="3119223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B0A5E3-0EDE-41D7-A614-C8FA2295B6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0DC2357-4DFC-400D-A9DA-85BF353098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5F8C16CA-B072-469F-A149-269687C46E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1DA5028A-BCBF-4C84-AF2F-D4404FE397BA}"/>
              </a:ext>
            </a:extLst>
          </p:cNvPr>
          <p:cNvSpPr>
            <a:spLocks noGrp="1"/>
          </p:cNvSpPr>
          <p:nvPr>
            <p:ph type="dt" sz="half" idx="10"/>
          </p:nvPr>
        </p:nvSpPr>
        <p:spPr/>
        <p:txBody>
          <a:bodyPr/>
          <a:lstStyle/>
          <a:p>
            <a:fld id="{6A89EB13-3717-4D2C-85D2-4C320888E5AD}" type="datetimeFigureOut">
              <a:rPr lang="en-US" smtClean="0"/>
              <a:t>11/7/2023</a:t>
            </a:fld>
            <a:endParaRPr lang="en-US"/>
          </a:p>
        </p:txBody>
      </p:sp>
      <p:sp>
        <p:nvSpPr>
          <p:cNvPr id="6" name="Footer Placeholder 5">
            <a:extLst>
              <a:ext uri="{FF2B5EF4-FFF2-40B4-BE49-F238E27FC236}">
                <a16:creationId xmlns="" xmlns:a16="http://schemas.microsoft.com/office/drawing/2014/main" id="{38223E82-4663-42FB-897F-DD07D557E6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7F7F8C6-EBD1-49DE-B6AA-3E9727AD4CA4}"/>
              </a:ext>
            </a:extLst>
          </p:cNvPr>
          <p:cNvSpPr>
            <a:spLocks noGrp="1"/>
          </p:cNvSpPr>
          <p:nvPr>
            <p:ph type="sldNum" sz="quarter" idx="12"/>
          </p:nvPr>
        </p:nvSpPr>
        <p:spPr/>
        <p:txBody>
          <a:bodyPr/>
          <a:lstStyle/>
          <a:p>
            <a:fld id="{4B225C59-A441-4D4F-A6C1-100EE2A05759}" type="slidenum">
              <a:rPr lang="en-US" smtClean="0"/>
              <a:t>‹#›</a:t>
            </a:fld>
            <a:endParaRPr lang="en-US"/>
          </a:p>
        </p:txBody>
      </p:sp>
    </p:spTree>
    <p:extLst>
      <p:ext uri="{BB962C8B-B14F-4D97-AF65-F5344CB8AC3E}">
        <p14:creationId xmlns:p14="http://schemas.microsoft.com/office/powerpoint/2010/main" val="2554934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F4D08C7-47B0-43A2-B1EA-75B3D627F0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B2E98B3B-42A5-48D6-ACF8-0E38DA29AA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6A0EDA1C-4F0A-4F69-9845-340372F928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22D05536-A3FF-46F1-A843-959769EDCF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B54ED85B-7B80-4A7F-95FD-5AACDC5366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FEECDD91-51A9-4D5E-81C5-A0459FD588B3}"/>
              </a:ext>
            </a:extLst>
          </p:cNvPr>
          <p:cNvSpPr>
            <a:spLocks noGrp="1"/>
          </p:cNvSpPr>
          <p:nvPr>
            <p:ph type="dt" sz="half" idx="10"/>
          </p:nvPr>
        </p:nvSpPr>
        <p:spPr/>
        <p:txBody>
          <a:bodyPr/>
          <a:lstStyle/>
          <a:p>
            <a:fld id="{6A89EB13-3717-4D2C-85D2-4C320888E5AD}" type="datetimeFigureOut">
              <a:rPr lang="en-US" smtClean="0"/>
              <a:t>11/7/2023</a:t>
            </a:fld>
            <a:endParaRPr lang="en-US"/>
          </a:p>
        </p:txBody>
      </p:sp>
      <p:sp>
        <p:nvSpPr>
          <p:cNvPr id="8" name="Footer Placeholder 7">
            <a:extLst>
              <a:ext uri="{FF2B5EF4-FFF2-40B4-BE49-F238E27FC236}">
                <a16:creationId xmlns="" xmlns:a16="http://schemas.microsoft.com/office/drawing/2014/main" id="{71129C4D-D63B-4653-B0FE-C93175C2D0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4D96728D-BDF7-4F91-95BD-F6426E5D6670}"/>
              </a:ext>
            </a:extLst>
          </p:cNvPr>
          <p:cNvSpPr>
            <a:spLocks noGrp="1"/>
          </p:cNvSpPr>
          <p:nvPr>
            <p:ph type="sldNum" sz="quarter" idx="12"/>
          </p:nvPr>
        </p:nvSpPr>
        <p:spPr/>
        <p:txBody>
          <a:bodyPr/>
          <a:lstStyle/>
          <a:p>
            <a:fld id="{4B225C59-A441-4D4F-A6C1-100EE2A05759}" type="slidenum">
              <a:rPr lang="en-US" smtClean="0"/>
              <a:t>‹#›</a:t>
            </a:fld>
            <a:endParaRPr lang="en-US"/>
          </a:p>
        </p:txBody>
      </p:sp>
    </p:spTree>
    <p:extLst>
      <p:ext uri="{BB962C8B-B14F-4D97-AF65-F5344CB8AC3E}">
        <p14:creationId xmlns:p14="http://schemas.microsoft.com/office/powerpoint/2010/main" val="1306100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9028C3-D0E7-4A9E-AC9F-C2D3F92B59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87CCD142-26FD-41FB-9C86-1127652EA8C7}"/>
              </a:ext>
            </a:extLst>
          </p:cNvPr>
          <p:cNvSpPr>
            <a:spLocks noGrp="1"/>
          </p:cNvSpPr>
          <p:nvPr>
            <p:ph type="dt" sz="half" idx="10"/>
          </p:nvPr>
        </p:nvSpPr>
        <p:spPr/>
        <p:txBody>
          <a:bodyPr/>
          <a:lstStyle/>
          <a:p>
            <a:fld id="{6A89EB13-3717-4D2C-85D2-4C320888E5AD}" type="datetimeFigureOut">
              <a:rPr lang="en-US" smtClean="0"/>
              <a:t>11/7/2023</a:t>
            </a:fld>
            <a:endParaRPr lang="en-US"/>
          </a:p>
        </p:txBody>
      </p:sp>
      <p:sp>
        <p:nvSpPr>
          <p:cNvPr id="4" name="Footer Placeholder 3">
            <a:extLst>
              <a:ext uri="{FF2B5EF4-FFF2-40B4-BE49-F238E27FC236}">
                <a16:creationId xmlns="" xmlns:a16="http://schemas.microsoft.com/office/drawing/2014/main" id="{E67483FE-E197-4039-9C38-2024C192E7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AFA94EA2-73A3-48A1-8B1B-521F714A425D}"/>
              </a:ext>
            </a:extLst>
          </p:cNvPr>
          <p:cNvSpPr>
            <a:spLocks noGrp="1"/>
          </p:cNvSpPr>
          <p:nvPr>
            <p:ph type="sldNum" sz="quarter" idx="12"/>
          </p:nvPr>
        </p:nvSpPr>
        <p:spPr/>
        <p:txBody>
          <a:bodyPr/>
          <a:lstStyle/>
          <a:p>
            <a:fld id="{4B225C59-A441-4D4F-A6C1-100EE2A05759}" type="slidenum">
              <a:rPr lang="en-US" smtClean="0"/>
              <a:t>‹#›</a:t>
            </a:fld>
            <a:endParaRPr lang="en-US"/>
          </a:p>
        </p:txBody>
      </p:sp>
    </p:spTree>
    <p:extLst>
      <p:ext uri="{BB962C8B-B14F-4D97-AF65-F5344CB8AC3E}">
        <p14:creationId xmlns:p14="http://schemas.microsoft.com/office/powerpoint/2010/main" val="3925986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62D5F87-190D-4E49-A1A0-A56A1449ECB8}"/>
              </a:ext>
            </a:extLst>
          </p:cNvPr>
          <p:cNvSpPr>
            <a:spLocks noGrp="1"/>
          </p:cNvSpPr>
          <p:nvPr>
            <p:ph type="dt" sz="half" idx="10"/>
          </p:nvPr>
        </p:nvSpPr>
        <p:spPr/>
        <p:txBody>
          <a:bodyPr/>
          <a:lstStyle/>
          <a:p>
            <a:fld id="{6A89EB13-3717-4D2C-85D2-4C320888E5AD}" type="datetimeFigureOut">
              <a:rPr lang="en-US" smtClean="0"/>
              <a:t>11/7/2023</a:t>
            </a:fld>
            <a:endParaRPr lang="en-US"/>
          </a:p>
        </p:txBody>
      </p:sp>
      <p:sp>
        <p:nvSpPr>
          <p:cNvPr id="3" name="Footer Placeholder 2">
            <a:extLst>
              <a:ext uri="{FF2B5EF4-FFF2-40B4-BE49-F238E27FC236}">
                <a16:creationId xmlns="" xmlns:a16="http://schemas.microsoft.com/office/drawing/2014/main" id="{750E76DA-330D-43B1-B715-FCAAE3D698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49B56489-9A8B-4FFC-9FD3-F53C210229D1}"/>
              </a:ext>
            </a:extLst>
          </p:cNvPr>
          <p:cNvSpPr>
            <a:spLocks noGrp="1"/>
          </p:cNvSpPr>
          <p:nvPr>
            <p:ph type="sldNum" sz="quarter" idx="12"/>
          </p:nvPr>
        </p:nvSpPr>
        <p:spPr/>
        <p:txBody>
          <a:bodyPr/>
          <a:lstStyle/>
          <a:p>
            <a:fld id="{4B225C59-A441-4D4F-A6C1-100EE2A05759}" type="slidenum">
              <a:rPr lang="en-US" smtClean="0"/>
              <a:t>‹#›</a:t>
            </a:fld>
            <a:endParaRPr lang="en-US"/>
          </a:p>
        </p:txBody>
      </p:sp>
    </p:spTree>
    <p:extLst>
      <p:ext uri="{BB962C8B-B14F-4D97-AF65-F5344CB8AC3E}">
        <p14:creationId xmlns:p14="http://schemas.microsoft.com/office/powerpoint/2010/main" val="1041181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3947D8-6402-4AB1-828E-9DFC86074A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E7A90A07-3B69-4238-A91B-5A7CF9950F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C1E79C74-3D24-4044-98E5-5E8DC239D4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CB0A867D-B225-49DC-9CBF-2061F31F8AD9}"/>
              </a:ext>
            </a:extLst>
          </p:cNvPr>
          <p:cNvSpPr>
            <a:spLocks noGrp="1"/>
          </p:cNvSpPr>
          <p:nvPr>
            <p:ph type="dt" sz="half" idx="10"/>
          </p:nvPr>
        </p:nvSpPr>
        <p:spPr/>
        <p:txBody>
          <a:bodyPr/>
          <a:lstStyle/>
          <a:p>
            <a:fld id="{6A89EB13-3717-4D2C-85D2-4C320888E5AD}" type="datetimeFigureOut">
              <a:rPr lang="en-US" smtClean="0"/>
              <a:t>11/7/2023</a:t>
            </a:fld>
            <a:endParaRPr lang="en-US"/>
          </a:p>
        </p:txBody>
      </p:sp>
      <p:sp>
        <p:nvSpPr>
          <p:cNvPr id="6" name="Footer Placeholder 5">
            <a:extLst>
              <a:ext uri="{FF2B5EF4-FFF2-40B4-BE49-F238E27FC236}">
                <a16:creationId xmlns="" xmlns:a16="http://schemas.microsoft.com/office/drawing/2014/main" id="{2AF67096-6A94-4F38-87FC-DCCA6247A1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C66213A-395B-46B4-AB1D-04150AFEE18B}"/>
              </a:ext>
            </a:extLst>
          </p:cNvPr>
          <p:cNvSpPr>
            <a:spLocks noGrp="1"/>
          </p:cNvSpPr>
          <p:nvPr>
            <p:ph type="sldNum" sz="quarter" idx="12"/>
          </p:nvPr>
        </p:nvSpPr>
        <p:spPr/>
        <p:txBody>
          <a:bodyPr/>
          <a:lstStyle/>
          <a:p>
            <a:fld id="{4B225C59-A441-4D4F-A6C1-100EE2A05759}" type="slidenum">
              <a:rPr lang="en-US" smtClean="0"/>
              <a:t>‹#›</a:t>
            </a:fld>
            <a:endParaRPr lang="en-US"/>
          </a:p>
        </p:txBody>
      </p:sp>
    </p:spTree>
    <p:extLst>
      <p:ext uri="{BB962C8B-B14F-4D97-AF65-F5344CB8AC3E}">
        <p14:creationId xmlns:p14="http://schemas.microsoft.com/office/powerpoint/2010/main" val="355024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CEDDF0-3E70-457C-B7B5-090911D67F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21F20BF0-AE49-4D54-BEEF-E9CDC5723E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F5B8AAC2-7354-4755-A078-2DCFF768E7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330761F9-2771-43D2-987A-C0173C669A1A}"/>
              </a:ext>
            </a:extLst>
          </p:cNvPr>
          <p:cNvSpPr>
            <a:spLocks noGrp="1"/>
          </p:cNvSpPr>
          <p:nvPr>
            <p:ph type="dt" sz="half" idx="10"/>
          </p:nvPr>
        </p:nvSpPr>
        <p:spPr/>
        <p:txBody>
          <a:bodyPr/>
          <a:lstStyle/>
          <a:p>
            <a:fld id="{6A89EB13-3717-4D2C-85D2-4C320888E5AD}" type="datetimeFigureOut">
              <a:rPr lang="en-US" smtClean="0"/>
              <a:t>11/7/2023</a:t>
            </a:fld>
            <a:endParaRPr lang="en-US"/>
          </a:p>
        </p:txBody>
      </p:sp>
      <p:sp>
        <p:nvSpPr>
          <p:cNvPr id="6" name="Footer Placeholder 5">
            <a:extLst>
              <a:ext uri="{FF2B5EF4-FFF2-40B4-BE49-F238E27FC236}">
                <a16:creationId xmlns="" xmlns:a16="http://schemas.microsoft.com/office/drawing/2014/main" id="{28BD2D51-B457-48F8-BA1C-568797803C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B6265B5C-95C5-45BF-85ED-04AF6A89AF26}"/>
              </a:ext>
            </a:extLst>
          </p:cNvPr>
          <p:cNvSpPr>
            <a:spLocks noGrp="1"/>
          </p:cNvSpPr>
          <p:nvPr>
            <p:ph type="sldNum" sz="quarter" idx="12"/>
          </p:nvPr>
        </p:nvSpPr>
        <p:spPr/>
        <p:txBody>
          <a:bodyPr/>
          <a:lstStyle/>
          <a:p>
            <a:fld id="{4B225C59-A441-4D4F-A6C1-100EE2A05759}" type="slidenum">
              <a:rPr lang="en-US" smtClean="0"/>
              <a:t>‹#›</a:t>
            </a:fld>
            <a:endParaRPr lang="en-US"/>
          </a:p>
        </p:txBody>
      </p:sp>
    </p:spTree>
    <p:extLst>
      <p:ext uri="{BB962C8B-B14F-4D97-AF65-F5344CB8AC3E}">
        <p14:creationId xmlns:p14="http://schemas.microsoft.com/office/powerpoint/2010/main" val="6289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5AC1FA4-2479-418D-833C-767ABDD924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0749ABAC-E558-4732-AF6C-CAB84D65CD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6BC70DF-EFE2-42A4-B98B-2EA75462CB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9EB13-3717-4D2C-85D2-4C320888E5AD}" type="datetimeFigureOut">
              <a:rPr lang="en-US" smtClean="0"/>
              <a:t>11/7/2023</a:t>
            </a:fld>
            <a:endParaRPr lang="en-US"/>
          </a:p>
        </p:txBody>
      </p:sp>
      <p:sp>
        <p:nvSpPr>
          <p:cNvPr id="5" name="Footer Placeholder 4">
            <a:extLst>
              <a:ext uri="{FF2B5EF4-FFF2-40B4-BE49-F238E27FC236}">
                <a16:creationId xmlns="" xmlns:a16="http://schemas.microsoft.com/office/drawing/2014/main" id="{2A0B30CA-F8D1-4387-AA5D-72D89121DF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3E42A85D-B6AA-4DC0-A1D0-70927A7C35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225C59-A441-4D4F-A6C1-100EE2A05759}" type="slidenum">
              <a:rPr lang="en-US" smtClean="0"/>
              <a:t>‹#›</a:t>
            </a:fld>
            <a:endParaRPr lang="en-US"/>
          </a:p>
        </p:txBody>
      </p:sp>
    </p:spTree>
    <p:extLst>
      <p:ext uri="{BB962C8B-B14F-4D97-AF65-F5344CB8AC3E}">
        <p14:creationId xmlns:p14="http://schemas.microsoft.com/office/powerpoint/2010/main" val="10294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pload.wikimedia.org/wikipedia/commons/thumb/a/...">
            <a:extLst>
              <a:ext uri="{FF2B5EF4-FFF2-40B4-BE49-F238E27FC236}">
                <a16:creationId xmlns="" xmlns:a16="http://schemas.microsoft.com/office/drawing/2014/main" id="{1DD4937C-21D3-ACBA-E23C-378D41BEA6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3724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8599" y="3074458"/>
            <a:ext cx="10515600" cy="1325563"/>
          </a:xfrm>
        </p:spPr>
        <p:txBody>
          <a:bodyPr/>
          <a:lstStyle/>
          <a:p>
            <a:r>
              <a:rPr lang="en-US" b="1" dirty="0" smtClean="0"/>
              <a:t>Entry Points and Ideas for Action </a:t>
            </a:r>
            <a:endParaRPr lang="en-US" b="1" dirty="0"/>
          </a:p>
        </p:txBody>
      </p:sp>
    </p:spTree>
    <p:extLst>
      <p:ext uri="{BB962C8B-B14F-4D97-AF65-F5344CB8AC3E}">
        <p14:creationId xmlns:p14="http://schemas.microsoft.com/office/powerpoint/2010/main" val="2816008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67D29C-08E7-49FD-B742-C2F595DF0EE9}"/>
              </a:ext>
            </a:extLst>
          </p:cNvPr>
          <p:cNvSpPr>
            <a:spLocks noGrp="1"/>
          </p:cNvSpPr>
          <p:nvPr>
            <p:ph type="title"/>
          </p:nvPr>
        </p:nvSpPr>
        <p:spPr>
          <a:xfrm>
            <a:off x="838200" y="365126"/>
            <a:ext cx="9651274" cy="993412"/>
          </a:xfrm>
        </p:spPr>
        <p:txBody>
          <a:bodyPr>
            <a:normAutofit/>
          </a:bodyPr>
          <a:lstStyle/>
          <a:p>
            <a:pPr algn="ctr"/>
            <a:r>
              <a:rPr lang="en-US" sz="3600" dirty="0">
                <a:latin typeface="Arial Black" panose="020B0A04020102020204" pitchFamily="34" charset="0"/>
              </a:rPr>
              <a:t>Feasibility of Entry Points</a:t>
            </a:r>
          </a:p>
        </p:txBody>
      </p:sp>
      <p:graphicFrame>
        <p:nvGraphicFramePr>
          <p:cNvPr id="4" name="Content Placeholder 3">
            <a:extLst>
              <a:ext uri="{FF2B5EF4-FFF2-40B4-BE49-F238E27FC236}">
                <a16:creationId xmlns="" xmlns:a16="http://schemas.microsoft.com/office/drawing/2014/main" id="{A94C68CD-8EF7-48D0-8562-750C585DA1DB}"/>
              </a:ext>
            </a:extLst>
          </p:cNvPr>
          <p:cNvGraphicFramePr>
            <a:graphicFrameLocks noGrp="1"/>
          </p:cNvGraphicFramePr>
          <p:nvPr>
            <p:ph idx="1"/>
            <p:extLst>
              <p:ext uri="{D42A27DB-BD31-4B8C-83A1-F6EECF244321}">
                <p14:modId xmlns:p14="http://schemas.microsoft.com/office/powerpoint/2010/main" val="2737892882"/>
              </p:ext>
            </p:extLst>
          </p:nvPr>
        </p:nvGraphicFramePr>
        <p:xfrm>
          <a:off x="562938" y="1671120"/>
          <a:ext cx="11066124" cy="48217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765877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89B743-F097-4E4E-82EF-B6675B6924A4}"/>
              </a:ext>
            </a:extLst>
          </p:cNvPr>
          <p:cNvSpPr>
            <a:spLocks noGrp="1"/>
          </p:cNvSpPr>
          <p:nvPr>
            <p:ph type="title"/>
          </p:nvPr>
        </p:nvSpPr>
        <p:spPr>
          <a:xfrm>
            <a:off x="838199" y="365126"/>
            <a:ext cx="10457734" cy="901594"/>
          </a:xfrm>
        </p:spPr>
        <p:txBody>
          <a:bodyPr>
            <a:normAutofit/>
          </a:bodyPr>
          <a:lstStyle/>
          <a:p>
            <a:r>
              <a:rPr lang="en-US" sz="2800" dirty="0">
                <a:latin typeface="Arial Black" panose="020B0A04020102020204" pitchFamily="34" charset="0"/>
              </a:rPr>
              <a:t>Action Point 3: </a:t>
            </a:r>
            <a:r>
              <a:rPr lang="en-US" sz="2400" dirty="0">
                <a:latin typeface="Arial Black" panose="020B0A04020102020204" pitchFamily="34" charset="0"/>
              </a:rPr>
              <a:t>Capacity Development to Reduce</a:t>
            </a:r>
            <a:br>
              <a:rPr lang="en-US" sz="2400" dirty="0">
                <a:latin typeface="Arial Black" panose="020B0A04020102020204" pitchFamily="34" charset="0"/>
              </a:rPr>
            </a:br>
            <a:r>
              <a:rPr lang="en-US" sz="2400" dirty="0">
                <a:latin typeface="Arial Black" panose="020B0A04020102020204" pitchFamily="34" charset="0"/>
              </a:rPr>
              <a:t>                       Delays in Reporting and Fund Disbursements</a:t>
            </a:r>
          </a:p>
        </p:txBody>
      </p:sp>
      <p:sp>
        <p:nvSpPr>
          <p:cNvPr id="5" name="Rectangle 4">
            <a:extLst>
              <a:ext uri="{FF2B5EF4-FFF2-40B4-BE49-F238E27FC236}">
                <a16:creationId xmlns="" xmlns:a16="http://schemas.microsoft.com/office/drawing/2014/main" id="{840DE1A1-3090-47C5-847F-4B1C9524DD1E}"/>
              </a:ext>
            </a:extLst>
          </p:cNvPr>
          <p:cNvSpPr/>
          <p:nvPr/>
        </p:nvSpPr>
        <p:spPr>
          <a:xfrm>
            <a:off x="838201" y="1737097"/>
            <a:ext cx="1772504" cy="9145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Project approval by Donor</a:t>
            </a:r>
          </a:p>
        </p:txBody>
      </p:sp>
      <p:sp>
        <p:nvSpPr>
          <p:cNvPr id="6" name="Rectangle 5">
            <a:extLst>
              <a:ext uri="{FF2B5EF4-FFF2-40B4-BE49-F238E27FC236}">
                <a16:creationId xmlns="" xmlns:a16="http://schemas.microsoft.com/office/drawing/2014/main" id="{6D4159B2-F1AB-4205-ACE6-51FD0FE74980}"/>
              </a:ext>
            </a:extLst>
          </p:cNvPr>
          <p:cNvSpPr/>
          <p:nvPr/>
        </p:nvSpPr>
        <p:spPr>
          <a:xfrm>
            <a:off x="3118208" y="1737098"/>
            <a:ext cx="1511157" cy="9145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Project included in the budget</a:t>
            </a:r>
          </a:p>
        </p:txBody>
      </p:sp>
      <p:sp>
        <p:nvSpPr>
          <p:cNvPr id="7" name="Rectangle 6">
            <a:extLst>
              <a:ext uri="{FF2B5EF4-FFF2-40B4-BE49-F238E27FC236}">
                <a16:creationId xmlns="" xmlns:a16="http://schemas.microsoft.com/office/drawing/2014/main" id="{B44DA888-CFED-4F13-A543-B7BBEE4BE00F}"/>
              </a:ext>
            </a:extLst>
          </p:cNvPr>
          <p:cNvSpPr/>
          <p:nvPr/>
        </p:nvSpPr>
        <p:spPr>
          <a:xfrm>
            <a:off x="5029451" y="1737097"/>
            <a:ext cx="1991221" cy="9145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Warranty Voucher Signed by Budget Department</a:t>
            </a:r>
          </a:p>
        </p:txBody>
      </p:sp>
      <p:sp>
        <p:nvSpPr>
          <p:cNvPr id="8" name="Rectangle 7">
            <a:extLst>
              <a:ext uri="{FF2B5EF4-FFF2-40B4-BE49-F238E27FC236}">
                <a16:creationId xmlns="" xmlns:a16="http://schemas.microsoft.com/office/drawing/2014/main" id="{A783F2BC-DFF4-412E-9A85-472FA091DCAB}"/>
              </a:ext>
            </a:extLst>
          </p:cNvPr>
          <p:cNvSpPr/>
          <p:nvPr/>
        </p:nvSpPr>
        <p:spPr>
          <a:xfrm>
            <a:off x="7678224" y="1737097"/>
            <a:ext cx="1511157" cy="9145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AG Approval</a:t>
            </a:r>
          </a:p>
        </p:txBody>
      </p:sp>
      <p:sp>
        <p:nvSpPr>
          <p:cNvPr id="9" name="Rectangle 8">
            <a:extLst>
              <a:ext uri="{FF2B5EF4-FFF2-40B4-BE49-F238E27FC236}">
                <a16:creationId xmlns="" xmlns:a16="http://schemas.microsoft.com/office/drawing/2014/main" id="{C86BA409-043D-444C-AA91-5F83B346DDC2}"/>
              </a:ext>
            </a:extLst>
          </p:cNvPr>
          <p:cNvSpPr/>
          <p:nvPr/>
        </p:nvSpPr>
        <p:spPr>
          <a:xfrm>
            <a:off x="9741789" y="1731148"/>
            <a:ext cx="1511157" cy="9145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Auditor General Registration</a:t>
            </a:r>
          </a:p>
        </p:txBody>
      </p:sp>
      <p:sp>
        <p:nvSpPr>
          <p:cNvPr id="10" name="Rectangle 9">
            <a:extLst>
              <a:ext uri="{FF2B5EF4-FFF2-40B4-BE49-F238E27FC236}">
                <a16:creationId xmlns="" xmlns:a16="http://schemas.microsoft.com/office/drawing/2014/main" id="{F8E838B7-CD65-42A7-B3F5-E8B16EA1340A}"/>
              </a:ext>
            </a:extLst>
          </p:cNvPr>
          <p:cNvSpPr/>
          <p:nvPr/>
        </p:nvSpPr>
        <p:spPr>
          <a:xfrm>
            <a:off x="9698803" y="3030856"/>
            <a:ext cx="1597130" cy="9145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MDAs submit Payment Voucher to AG</a:t>
            </a:r>
          </a:p>
        </p:txBody>
      </p:sp>
      <p:sp>
        <p:nvSpPr>
          <p:cNvPr id="11" name="Rectangle 10">
            <a:extLst>
              <a:ext uri="{FF2B5EF4-FFF2-40B4-BE49-F238E27FC236}">
                <a16:creationId xmlns="" xmlns:a16="http://schemas.microsoft.com/office/drawing/2014/main" id="{64E6A36B-90AB-4BE8-BA99-C43912752855}"/>
              </a:ext>
            </a:extLst>
          </p:cNvPr>
          <p:cNvSpPr/>
          <p:nvPr/>
        </p:nvSpPr>
        <p:spPr>
          <a:xfrm>
            <a:off x="7678224" y="3030856"/>
            <a:ext cx="1511157" cy="9145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AG approves</a:t>
            </a:r>
          </a:p>
        </p:txBody>
      </p:sp>
      <p:sp>
        <p:nvSpPr>
          <p:cNvPr id="12" name="Rectangle 11">
            <a:extLst>
              <a:ext uri="{FF2B5EF4-FFF2-40B4-BE49-F238E27FC236}">
                <a16:creationId xmlns="" xmlns:a16="http://schemas.microsoft.com/office/drawing/2014/main" id="{F7D11AE2-549F-40AB-8394-6D95E1C2D497}"/>
              </a:ext>
            </a:extLst>
          </p:cNvPr>
          <p:cNvSpPr/>
          <p:nvPr/>
        </p:nvSpPr>
        <p:spPr>
          <a:xfrm>
            <a:off x="5319444" y="3030856"/>
            <a:ext cx="1680323" cy="9145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CB Payment  to Implementing Partner</a:t>
            </a:r>
          </a:p>
        </p:txBody>
      </p:sp>
      <p:sp>
        <p:nvSpPr>
          <p:cNvPr id="22" name="Rectangle 21">
            <a:extLst>
              <a:ext uri="{FF2B5EF4-FFF2-40B4-BE49-F238E27FC236}">
                <a16:creationId xmlns="" xmlns:a16="http://schemas.microsoft.com/office/drawing/2014/main" id="{30080ECA-7A41-4A66-9A25-BD0D0C8FB29F}"/>
              </a:ext>
            </a:extLst>
          </p:cNvPr>
          <p:cNvSpPr/>
          <p:nvPr/>
        </p:nvSpPr>
        <p:spPr>
          <a:xfrm>
            <a:off x="875019" y="4861430"/>
            <a:ext cx="1735686" cy="91459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FMS Reviews Implementation</a:t>
            </a:r>
          </a:p>
        </p:txBody>
      </p:sp>
      <p:sp>
        <p:nvSpPr>
          <p:cNvPr id="23" name="Rectangle 22">
            <a:extLst>
              <a:ext uri="{FF2B5EF4-FFF2-40B4-BE49-F238E27FC236}">
                <a16:creationId xmlns="" xmlns:a16="http://schemas.microsoft.com/office/drawing/2014/main" id="{44D241CD-711B-42EB-86B0-73A7A2623D3E}"/>
              </a:ext>
            </a:extLst>
          </p:cNvPr>
          <p:cNvSpPr/>
          <p:nvPr/>
        </p:nvSpPr>
        <p:spPr>
          <a:xfrm>
            <a:off x="3118208" y="4309194"/>
            <a:ext cx="1772506" cy="91459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Monthly Expenditure Statement</a:t>
            </a:r>
          </a:p>
        </p:txBody>
      </p:sp>
      <p:sp>
        <p:nvSpPr>
          <p:cNvPr id="24" name="Rectangle 23">
            <a:extLst>
              <a:ext uri="{FF2B5EF4-FFF2-40B4-BE49-F238E27FC236}">
                <a16:creationId xmlns="" xmlns:a16="http://schemas.microsoft.com/office/drawing/2014/main" id="{D2252E6C-26DC-4C25-A12C-88E58495B044}"/>
              </a:ext>
            </a:extLst>
          </p:cNvPr>
          <p:cNvSpPr/>
          <p:nvPr/>
        </p:nvSpPr>
        <p:spPr>
          <a:xfrm>
            <a:off x="5294024" y="4766489"/>
            <a:ext cx="1531704" cy="91459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Accountant General</a:t>
            </a:r>
          </a:p>
        </p:txBody>
      </p:sp>
      <p:sp>
        <p:nvSpPr>
          <p:cNvPr id="25" name="Rectangle 24">
            <a:extLst>
              <a:ext uri="{FF2B5EF4-FFF2-40B4-BE49-F238E27FC236}">
                <a16:creationId xmlns="" xmlns:a16="http://schemas.microsoft.com/office/drawing/2014/main" id="{2258CCEE-5EE3-4E1D-8B8E-2EB010C1954C}"/>
              </a:ext>
            </a:extLst>
          </p:cNvPr>
          <p:cNvSpPr/>
          <p:nvPr/>
        </p:nvSpPr>
        <p:spPr>
          <a:xfrm>
            <a:off x="7425327" y="4766491"/>
            <a:ext cx="1511157" cy="91459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Reviews and Uploads</a:t>
            </a:r>
          </a:p>
        </p:txBody>
      </p:sp>
      <p:sp>
        <p:nvSpPr>
          <p:cNvPr id="26" name="Rectangle 25">
            <a:extLst>
              <a:ext uri="{FF2B5EF4-FFF2-40B4-BE49-F238E27FC236}">
                <a16:creationId xmlns="" xmlns:a16="http://schemas.microsoft.com/office/drawing/2014/main" id="{2A2424AF-DC37-41B5-BFF8-C1871CCFD0D5}"/>
              </a:ext>
            </a:extLst>
          </p:cNvPr>
          <p:cNvSpPr/>
          <p:nvPr/>
        </p:nvSpPr>
        <p:spPr>
          <a:xfrm>
            <a:off x="9538864" y="4766490"/>
            <a:ext cx="1836551" cy="91459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Donors Process and Release additional Funds</a:t>
            </a:r>
          </a:p>
        </p:txBody>
      </p:sp>
      <p:sp>
        <p:nvSpPr>
          <p:cNvPr id="39" name="Rectangle 38">
            <a:extLst>
              <a:ext uri="{FF2B5EF4-FFF2-40B4-BE49-F238E27FC236}">
                <a16:creationId xmlns="" xmlns:a16="http://schemas.microsoft.com/office/drawing/2014/main" id="{746B4762-25C2-4A42-B4F3-9AEF60F05B3C}"/>
              </a:ext>
            </a:extLst>
          </p:cNvPr>
          <p:cNvSpPr/>
          <p:nvPr/>
        </p:nvSpPr>
        <p:spPr>
          <a:xfrm>
            <a:off x="3118207" y="5408875"/>
            <a:ext cx="1772507" cy="91459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Quarterly progress and financial report</a:t>
            </a:r>
          </a:p>
        </p:txBody>
      </p:sp>
      <p:cxnSp>
        <p:nvCxnSpPr>
          <p:cNvPr id="48" name="Straight Arrow Connector 47">
            <a:extLst>
              <a:ext uri="{FF2B5EF4-FFF2-40B4-BE49-F238E27FC236}">
                <a16:creationId xmlns="" xmlns:a16="http://schemas.microsoft.com/office/drawing/2014/main" id="{1F9E6236-3F6F-4EC4-9DD2-2AF788D4A25E}"/>
              </a:ext>
            </a:extLst>
          </p:cNvPr>
          <p:cNvCxnSpPr>
            <a:cxnSpLocks/>
            <a:stCxn id="22" idx="3"/>
            <a:endCxn id="23" idx="1"/>
          </p:cNvCxnSpPr>
          <p:nvPr/>
        </p:nvCxnSpPr>
        <p:spPr>
          <a:xfrm flipV="1">
            <a:off x="2610705" y="4766493"/>
            <a:ext cx="507503" cy="552236"/>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 xmlns:a16="http://schemas.microsoft.com/office/drawing/2014/main" id="{B03AD1A6-930D-4B7A-A252-635A3C2376DC}"/>
              </a:ext>
            </a:extLst>
          </p:cNvPr>
          <p:cNvCxnSpPr>
            <a:cxnSpLocks/>
            <a:stCxn id="22" idx="3"/>
          </p:cNvCxnSpPr>
          <p:nvPr/>
        </p:nvCxnSpPr>
        <p:spPr>
          <a:xfrm>
            <a:off x="2610705" y="5318729"/>
            <a:ext cx="543033" cy="604076"/>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 xmlns:a16="http://schemas.microsoft.com/office/drawing/2014/main" id="{804CC754-9BB6-43AC-9947-45DE8E08A8D5}"/>
              </a:ext>
            </a:extLst>
          </p:cNvPr>
          <p:cNvCxnSpPr>
            <a:cxnSpLocks/>
            <a:stCxn id="39" idx="3"/>
            <a:endCxn id="24" idx="1"/>
          </p:cNvCxnSpPr>
          <p:nvPr/>
        </p:nvCxnSpPr>
        <p:spPr>
          <a:xfrm flipV="1">
            <a:off x="4890714" y="5223788"/>
            <a:ext cx="403310" cy="642386"/>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 xmlns:a16="http://schemas.microsoft.com/office/drawing/2014/main" id="{299D3168-94A4-4BE4-B73D-4899721D3CE4}"/>
              </a:ext>
            </a:extLst>
          </p:cNvPr>
          <p:cNvCxnSpPr>
            <a:cxnSpLocks/>
            <a:stCxn id="23" idx="3"/>
            <a:endCxn id="24" idx="1"/>
          </p:cNvCxnSpPr>
          <p:nvPr/>
        </p:nvCxnSpPr>
        <p:spPr>
          <a:xfrm>
            <a:off x="4890714" y="4766493"/>
            <a:ext cx="403310" cy="457295"/>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75" name="Oval 74">
            <a:extLst>
              <a:ext uri="{FF2B5EF4-FFF2-40B4-BE49-F238E27FC236}">
                <a16:creationId xmlns="" xmlns:a16="http://schemas.microsoft.com/office/drawing/2014/main" id="{9441C73B-9836-4D40-90B1-46A411634911}"/>
              </a:ext>
            </a:extLst>
          </p:cNvPr>
          <p:cNvSpPr/>
          <p:nvPr/>
        </p:nvSpPr>
        <p:spPr>
          <a:xfrm>
            <a:off x="2610705" y="3820755"/>
            <a:ext cx="2659352" cy="2827695"/>
          </a:xfrm>
          <a:prstGeom prst="ellipse">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 xmlns:a16="http://schemas.microsoft.com/office/drawing/2014/main" id="{37B30EC0-2B62-4700-815D-735A11FCE892}"/>
              </a:ext>
            </a:extLst>
          </p:cNvPr>
          <p:cNvSpPr txBox="1"/>
          <p:nvPr/>
        </p:nvSpPr>
        <p:spPr>
          <a:xfrm>
            <a:off x="305355" y="4444629"/>
            <a:ext cx="2479397" cy="369332"/>
          </a:xfrm>
          <a:prstGeom prst="rect">
            <a:avLst/>
          </a:prstGeom>
          <a:noFill/>
        </p:spPr>
        <p:txBody>
          <a:bodyPr wrap="none" rtlCol="0">
            <a:spAutoFit/>
          </a:bodyPr>
          <a:lstStyle/>
          <a:p>
            <a:r>
              <a:rPr lang="en-US" b="1" dirty="0">
                <a:solidFill>
                  <a:srgbClr val="C00000"/>
                </a:solidFill>
              </a:rPr>
              <a:t>Bottlenecks in reporting</a:t>
            </a:r>
          </a:p>
        </p:txBody>
      </p:sp>
      <p:sp>
        <p:nvSpPr>
          <p:cNvPr id="3" name="TextBox 2">
            <a:extLst>
              <a:ext uri="{FF2B5EF4-FFF2-40B4-BE49-F238E27FC236}">
                <a16:creationId xmlns="" xmlns:a16="http://schemas.microsoft.com/office/drawing/2014/main" id="{2C2F4C16-4EB2-473C-AC02-40F102318FB2}"/>
              </a:ext>
            </a:extLst>
          </p:cNvPr>
          <p:cNvSpPr txBox="1"/>
          <p:nvPr/>
        </p:nvSpPr>
        <p:spPr>
          <a:xfrm>
            <a:off x="398969" y="2699163"/>
            <a:ext cx="2754769" cy="369332"/>
          </a:xfrm>
          <a:prstGeom prst="rect">
            <a:avLst/>
          </a:prstGeom>
          <a:noFill/>
        </p:spPr>
        <p:txBody>
          <a:bodyPr wrap="square" rtlCol="0">
            <a:spAutoFit/>
          </a:bodyPr>
          <a:lstStyle/>
          <a:p>
            <a:r>
              <a:rPr lang="en-US" b="1" dirty="0">
                <a:solidFill>
                  <a:srgbClr val="C00000"/>
                </a:solidFill>
              </a:rPr>
              <a:t>Project approval cycle: </a:t>
            </a:r>
          </a:p>
        </p:txBody>
      </p:sp>
      <p:cxnSp>
        <p:nvCxnSpPr>
          <p:cNvPr id="35" name="Straight Arrow Connector 34">
            <a:extLst>
              <a:ext uri="{FF2B5EF4-FFF2-40B4-BE49-F238E27FC236}">
                <a16:creationId xmlns="" xmlns:a16="http://schemas.microsoft.com/office/drawing/2014/main" id="{EE4FD282-E142-4222-88DB-CBC5216EEDAD}"/>
              </a:ext>
            </a:extLst>
          </p:cNvPr>
          <p:cNvCxnSpPr>
            <a:cxnSpLocks/>
            <a:stCxn id="24" idx="3"/>
            <a:endCxn id="25" idx="1"/>
          </p:cNvCxnSpPr>
          <p:nvPr/>
        </p:nvCxnSpPr>
        <p:spPr>
          <a:xfrm>
            <a:off x="6825728" y="5223788"/>
            <a:ext cx="599599" cy="2"/>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 xmlns:a16="http://schemas.microsoft.com/office/drawing/2014/main" id="{FF28DCD7-C68E-49E1-8822-6A5BEDAE3F29}"/>
              </a:ext>
            </a:extLst>
          </p:cNvPr>
          <p:cNvCxnSpPr>
            <a:cxnSpLocks/>
          </p:cNvCxnSpPr>
          <p:nvPr/>
        </p:nvCxnSpPr>
        <p:spPr>
          <a:xfrm>
            <a:off x="8936484" y="5239696"/>
            <a:ext cx="599599" cy="2"/>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 xmlns:a16="http://schemas.microsoft.com/office/drawing/2014/main" id="{235481EB-A3D9-42B4-A84E-9E45AF71D29C}"/>
              </a:ext>
            </a:extLst>
          </p:cNvPr>
          <p:cNvCxnSpPr>
            <a:cxnSpLocks/>
            <a:endCxn id="6" idx="1"/>
          </p:cNvCxnSpPr>
          <p:nvPr/>
        </p:nvCxnSpPr>
        <p:spPr>
          <a:xfrm>
            <a:off x="2610705" y="2188447"/>
            <a:ext cx="507503" cy="5950"/>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 xmlns:a16="http://schemas.microsoft.com/office/drawing/2014/main" id="{767116CA-0C77-4AF0-9A33-59383F0C8054}"/>
              </a:ext>
            </a:extLst>
          </p:cNvPr>
          <p:cNvCxnSpPr>
            <a:cxnSpLocks/>
            <a:endCxn id="7" idx="1"/>
          </p:cNvCxnSpPr>
          <p:nvPr/>
        </p:nvCxnSpPr>
        <p:spPr>
          <a:xfrm>
            <a:off x="4589303" y="2181316"/>
            <a:ext cx="440148" cy="13080"/>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 xmlns:a16="http://schemas.microsoft.com/office/drawing/2014/main" id="{BA4DE31F-9665-4EC7-B209-7F90DA095FB7}"/>
              </a:ext>
            </a:extLst>
          </p:cNvPr>
          <p:cNvCxnSpPr>
            <a:cxnSpLocks/>
            <a:endCxn id="8" idx="1"/>
          </p:cNvCxnSpPr>
          <p:nvPr/>
        </p:nvCxnSpPr>
        <p:spPr>
          <a:xfrm>
            <a:off x="6999768" y="2182499"/>
            <a:ext cx="678456" cy="11897"/>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 xmlns:a16="http://schemas.microsoft.com/office/drawing/2014/main" id="{C0D0ABFD-30DD-429A-BB9B-4EC142A8A8D5}"/>
              </a:ext>
            </a:extLst>
          </p:cNvPr>
          <p:cNvCxnSpPr>
            <a:cxnSpLocks/>
            <a:stCxn id="8" idx="3"/>
            <a:endCxn id="9" idx="1"/>
          </p:cNvCxnSpPr>
          <p:nvPr/>
        </p:nvCxnSpPr>
        <p:spPr>
          <a:xfrm flipV="1">
            <a:off x="9189381" y="2188447"/>
            <a:ext cx="552408" cy="5949"/>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 xmlns:a16="http://schemas.microsoft.com/office/drawing/2014/main" id="{6A40E53B-5388-446F-B461-A3A5229322BE}"/>
              </a:ext>
            </a:extLst>
          </p:cNvPr>
          <p:cNvCxnSpPr>
            <a:cxnSpLocks/>
            <a:stCxn id="9" idx="2"/>
            <a:endCxn id="10" idx="0"/>
          </p:cNvCxnSpPr>
          <p:nvPr/>
        </p:nvCxnSpPr>
        <p:spPr>
          <a:xfrm>
            <a:off x="10497368" y="2645745"/>
            <a:ext cx="0" cy="385111"/>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 xmlns:a16="http://schemas.microsoft.com/office/drawing/2014/main" id="{EED91297-FF1E-4E68-A223-052B27520C18}"/>
              </a:ext>
            </a:extLst>
          </p:cNvPr>
          <p:cNvCxnSpPr>
            <a:cxnSpLocks/>
            <a:stCxn id="10" idx="1"/>
            <a:endCxn id="11" idx="3"/>
          </p:cNvCxnSpPr>
          <p:nvPr/>
        </p:nvCxnSpPr>
        <p:spPr>
          <a:xfrm flipH="1">
            <a:off x="9189381" y="3488155"/>
            <a:ext cx="509422" cy="0"/>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 xmlns:a16="http://schemas.microsoft.com/office/drawing/2014/main" id="{DAF4BEF0-B37C-4F2C-9083-B8066F589227}"/>
              </a:ext>
            </a:extLst>
          </p:cNvPr>
          <p:cNvCxnSpPr>
            <a:cxnSpLocks/>
            <a:stCxn id="11" idx="1"/>
            <a:endCxn id="12" idx="3"/>
          </p:cNvCxnSpPr>
          <p:nvPr/>
        </p:nvCxnSpPr>
        <p:spPr>
          <a:xfrm flipH="1">
            <a:off x="6999767" y="3488155"/>
            <a:ext cx="678457" cy="0"/>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74" name="TextBox 73">
            <a:extLst>
              <a:ext uri="{FF2B5EF4-FFF2-40B4-BE49-F238E27FC236}">
                <a16:creationId xmlns="" xmlns:a16="http://schemas.microsoft.com/office/drawing/2014/main" id="{BB31C720-4D2F-41BD-862B-0EF4A1A7ADBF}"/>
              </a:ext>
            </a:extLst>
          </p:cNvPr>
          <p:cNvSpPr txBox="1"/>
          <p:nvPr/>
        </p:nvSpPr>
        <p:spPr>
          <a:xfrm>
            <a:off x="5319444" y="5769570"/>
            <a:ext cx="6055971" cy="923330"/>
          </a:xfrm>
          <a:prstGeom prst="rect">
            <a:avLst/>
          </a:prstGeom>
          <a:noFill/>
        </p:spPr>
        <p:txBody>
          <a:bodyPr wrap="square">
            <a:spAutoFit/>
          </a:bodyPr>
          <a:lstStyle/>
          <a:p>
            <a:r>
              <a:rPr lang="en-US" b="1" dirty="0">
                <a:solidFill>
                  <a:srgbClr val="C00000"/>
                </a:solidFill>
              </a:rPr>
              <a:t>Capacity and system building can reduce reporting delays and simplify accountable processes to smooth financial flows within government and from donor to government</a:t>
            </a:r>
            <a:endParaRPr lang="en-US" b="1" dirty="0"/>
          </a:p>
        </p:txBody>
      </p:sp>
    </p:spTree>
    <p:extLst>
      <p:ext uri="{BB962C8B-B14F-4D97-AF65-F5344CB8AC3E}">
        <p14:creationId xmlns:p14="http://schemas.microsoft.com/office/powerpoint/2010/main" val="1167174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6AE837-CCAA-98C8-AFFF-13DD8C2DD34E}"/>
              </a:ext>
            </a:extLst>
          </p:cNvPr>
          <p:cNvSpPr>
            <a:spLocks noGrp="1"/>
          </p:cNvSpPr>
          <p:nvPr>
            <p:ph type="title"/>
          </p:nvPr>
        </p:nvSpPr>
        <p:spPr>
          <a:xfrm>
            <a:off x="838200" y="365126"/>
            <a:ext cx="10515600" cy="600074"/>
          </a:xfrm>
        </p:spPr>
        <p:txBody>
          <a:bodyPr>
            <a:normAutofit/>
          </a:bodyPr>
          <a:lstStyle/>
          <a:p>
            <a:r>
              <a:rPr lang="en-ZA" sz="2800" b="1" dirty="0">
                <a:solidFill>
                  <a:srgbClr val="2D3B45"/>
                </a:solidFill>
                <a:latin typeface="Times New Roman" panose="02020603050405020304" pitchFamily="18" charset="0"/>
                <a:ea typeface="Times New Roman" panose="02020603050405020304" pitchFamily="18" charset="0"/>
                <a:cs typeface="Times New Roman" panose="02020603050405020304" pitchFamily="18" charset="0"/>
              </a:rPr>
              <a:t>Entry points identified and how they relate to the overall problem</a:t>
            </a:r>
            <a:endParaRPr lang="x-none" sz="2800" b="1" dirty="0">
              <a:solidFill>
                <a:srgbClr val="2D3B45"/>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E3B294CD-FD19-5632-B32E-DE68AD1CDE3D}"/>
              </a:ext>
            </a:extLst>
          </p:cNvPr>
          <p:cNvSpPr>
            <a:spLocks noGrp="1"/>
          </p:cNvSpPr>
          <p:nvPr>
            <p:ph idx="1"/>
          </p:nvPr>
        </p:nvSpPr>
        <p:spPr>
          <a:xfrm>
            <a:off x="383821" y="1075267"/>
            <a:ext cx="10648246" cy="4972755"/>
          </a:xfrm>
        </p:spPr>
        <p:txBody>
          <a:bodyPr>
            <a:normAutofit/>
          </a:bodyPr>
          <a:lstStyle/>
          <a:p>
            <a:pPr algn="just">
              <a:buFont typeface="Wingdings" pitchFamily="2" charset="2"/>
              <a:buChar char="Ø"/>
            </a:pPr>
            <a:r>
              <a:rPr lang="en-US" sz="2400" dirty="0"/>
              <a:t>The identified entry points are directly related to the low budget execution rates in Somalia's health and education ministries. These entry points address the challenges and factors that impact service delivery in Somalia, particularly in the social sector. </a:t>
            </a:r>
          </a:p>
          <a:p>
            <a:pPr>
              <a:buFont typeface="Wingdings" pitchFamily="2" charset="2"/>
              <a:buChar char="Ø"/>
            </a:pPr>
            <a:r>
              <a:rPr lang="en-US" sz="2400" dirty="0" smtClean="0"/>
              <a:t>These </a:t>
            </a:r>
            <a:r>
              <a:rPr lang="en-US" sz="2400" dirty="0"/>
              <a:t>entry points </a:t>
            </a:r>
            <a:r>
              <a:rPr lang="en-US" sz="2400" dirty="0" smtClean="0"/>
              <a:t>further offer </a:t>
            </a:r>
            <a:r>
              <a:rPr lang="en-US" sz="2400" dirty="0"/>
              <a:t>opportunities to: </a:t>
            </a:r>
          </a:p>
          <a:p>
            <a:pPr lvl="1">
              <a:buFont typeface="Wingdings" pitchFamily="2" charset="2"/>
              <a:buChar char="§"/>
            </a:pPr>
            <a:r>
              <a:rPr lang="en-US" sz="2000" dirty="0" smtClean="0"/>
              <a:t>Address </a:t>
            </a:r>
            <a:r>
              <a:rPr lang="en-US" sz="2000" dirty="0"/>
              <a:t>the challenges in public financial </a:t>
            </a:r>
            <a:r>
              <a:rPr lang="en-US" sz="2000" dirty="0" smtClean="0"/>
              <a:t>management reform </a:t>
            </a:r>
            <a:r>
              <a:rPr lang="en-US" sz="2000" dirty="0"/>
              <a:t>processes, and financial flows within the government and from donors</a:t>
            </a:r>
            <a:r>
              <a:rPr lang="en-US" sz="2000" dirty="0" smtClean="0"/>
              <a:t>.</a:t>
            </a:r>
          </a:p>
          <a:p>
            <a:pPr lvl="1">
              <a:buFont typeface="Wingdings" pitchFamily="2" charset="2"/>
              <a:buChar char="§"/>
            </a:pPr>
            <a:endParaRPr lang="en-US" sz="2000" dirty="0"/>
          </a:p>
          <a:p>
            <a:pPr marL="228600" lvl="1">
              <a:spcBef>
                <a:spcPts val="1000"/>
              </a:spcBef>
              <a:buFont typeface="Wingdings" pitchFamily="2" charset="2"/>
              <a:buChar char="Ø"/>
            </a:pPr>
            <a:r>
              <a:rPr lang="en-US" dirty="0" smtClean="0"/>
              <a:t>No </a:t>
            </a:r>
            <a:r>
              <a:rPr lang="en-US" dirty="0"/>
              <a:t>modifications were made to the entry </a:t>
            </a:r>
            <a:r>
              <a:rPr lang="en-US" dirty="0" smtClean="0"/>
              <a:t>points since the framing workshop.</a:t>
            </a:r>
            <a:endParaRPr lang="en-US" dirty="0"/>
          </a:p>
        </p:txBody>
      </p:sp>
    </p:spTree>
    <p:extLst>
      <p:ext uri="{BB962C8B-B14F-4D97-AF65-F5344CB8AC3E}">
        <p14:creationId xmlns:p14="http://schemas.microsoft.com/office/powerpoint/2010/main" val="30463442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667" y="677333"/>
            <a:ext cx="10414000" cy="680962"/>
          </a:xfrm>
        </p:spPr>
        <p:txBody>
          <a:bodyPr>
            <a:normAutofit fontScale="90000"/>
          </a:bodyPr>
          <a:lstStyle/>
          <a:p>
            <a:pPr marL="457200" marR="0" lvl="1" indent="0" algn="ctr" defTabSz="914400" rtl="0" eaLnBrk="1" fontAlgn="auto" latinLnBrk="0" hangingPunct="1">
              <a:lnSpc>
                <a:spcPct val="115000"/>
              </a:lnSpc>
              <a:spcBef>
                <a:spcPts val="0"/>
              </a:spcBef>
              <a:spcAft>
                <a:spcPts val="1000"/>
              </a:spcAft>
              <a:tabLst>
                <a:tab pos="914400" algn="l"/>
              </a:tabLst>
              <a:defRPr/>
            </a:pPr>
            <a:r>
              <a:rPr kumimoji="0" lang="en-US" sz="2400" b="0" i="0" u="none" strike="noStrike" kern="1200" cap="none" spc="0" normalizeH="0" baseline="0" noProof="0" dirty="0">
                <a:ln>
                  <a:noFill/>
                </a:ln>
                <a:solidFill>
                  <a:srgbClr val="2D3B45"/>
                </a:solidFill>
                <a:effectLst/>
                <a:uLnTx/>
                <a:uFillTx/>
                <a:latin typeface="Helvetica" panose="020B0604020202020204" pitchFamily="34" charset="0"/>
                <a:ea typeface="Times New Roman" panose="02020603050405020304" pitchFamily="18" charset="0"/>
                <a:cs typeface="Helvetica" panose="020B0604020202020204" pitchFamily="34" charset="0"/>
              </a:rPr>
              <a:t/>
            </a:r>
            <a:br>
              <a:rPr kumimoji="0" lang="en-US" sz="2400" b="0" i="0" u="none" strike="noStrike" kern="1200" cap="none" spc="0" normalizeH="0" baseline="0" noProof="0" dirty="0">
                <a:ln>
                  <a:noFill/>
                </a:ln>
                <a:solidFill>
                  <a:srgbClr val="2D3B45"/>
                </a:solidFill>
                <a:effectLst/>
                <a:uLnTx/>
                <a:uFillTx/>
                <a:latin typeface="Helvetica" panose="020B0604020202020204" pitchFamily="34" charset="0"/>
                <a:ea typeface="Times New Roman" panose="02020603050405020304" pitchFamily="18" charset="0"/>
                <a:cs typeface="Helvetica" panose="020B0604020202020204" pitchFamily="34" charset="0"/>
              </a:rPr>
            </a:br>
            <a:r>
              <a:rPr kumimoji="0" lang="en-US" sz="3100" b="1" i="0" u="none" strike="noStrike" kern="1200" cap="none" spc="0" normalizeH="0" baseline="0" noProof="0" dirty="0">
                <a:ln>
                  <a:noFill/>
                </a:ln>
                <a:solidFill>
                  <a:srgbClr val="2D3B45"/>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Initial ideas the team wanted to implement and progress </a:t>
            </a:r>
            <a:r>
              <a:rPr lang="en-US" sz="3100" b="1" kern="1200" dirty="0" smtClean="0">
                <a:solidFill>
                  <a:srgbClr val="2D3B45"/>
                </a:solidFill>
                <a:latin typeface="Times New Roman" panose="02020603050405020304" pitchFamily="18" charset="0"/>
                <a:ea typeface="Times New Roman" panose="02020603050405020304" pitchFamily="18" charset="0"/>
                <a:cs typeface="Times New Roman" panose="02020603050405020304" pitchFamily="18" charset="0"/>
              </a:rPr>
              <a:t>made</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r>
            <a:b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838200" y="1593669"/>
            <a:ext cx="10515600" cy="5003074"/>
          </a:xfrm>
        </p:spPr>
        <p:txBody>
          <a:bodyPr>
            <a:normAutofit/>
          </a:bodyPr>
          <a:lstStyle/>
          <a:p>
            <a:pPr marL="228600" lvl="2">
              <a:spcBef>
                <a:spcPts val="1000"/>
              </a:spcBef>
              <a:buFont typeface="Wingdings" pitchFamily="2" charset="2"/>
              <a:buChar char="Ø"/>
            </a:pPr>
            <a:r>
              <a:rPr lang="en-US" sz="2400" dirty="0"/>
              <a:t>The initial ideas that the team wanted to tackle remained the same </a:t>
            </a:r>
            <a:r>
              <a:rPr lang="en-US" sz="2400" dirty="0" smtClean="0"/>
              <a:t>as identified during the framing workshop in February which was </a:t>
            </a:r>
            <a:r>
              <a:rPr lang="en-US" sz="2400" u="sng" dirty="0" smtClean="0"/>
              <a:t>‘Capacity </a:t>
            </a:r>
            <a:r>
              <a:rPr lang="en-US" sz="2400" u="sng" dirty="0"/>
              <a:t>development for finance and planning staff in Health and Education </a:t>
            </a:r>
            <a:r>
              <a:rPr lang="en-US" sz="2400" u="sng" dirty="0" smtClean="0"/>
              <a:t>Ministries”.  </a:t>
            </a:r>
          </a:p>
          <a:p>
            <a:pPr marL="228600" lvl="2">
              <a:spcBef>
                <a:spcPts val="1000"/>
              </a:spcBef>
              <a:buFont typeface="Wingdings" pitchFamily="2" charset="2"/>
              <a:buChar char="Ø"/>
            </a:pPr>
            <a:endParaRPr lang="en-US" sz="2400" u="sng" dirty="0"/>
          </a:p>
          <a:p>
            <a:pPr marL="228600" lvl="2">
              <a:spcBef>
                <a:spcPts val="1000"/>
              </a:spcBef>
              <a:buFont typeface="Wingdings" pitchFamily="2" charset="2"/>
              <a:buChar char="Ø"/>
            </a:pPr>
            <a:r>
              <a:rPr lang="en-US" sz="2400" dirty="0" smtClean="0"/>
              <a:t>Due </a:t>
            </a:r>
            <a:r>
              <a:rPr lang="en-US" sz="2400" dirty="0"/>
              <a:t>to complexity of most deconstructed problems and associated bottlenecks in finding solutions, the team focused on “Capacity Development to </a:t>
            </a:r>
            <a:r>
              <a:rPr lang="en-US" sz="2400" dirty="0" smtClean="0"/>
              <a:t>Reduce</a:t>
            </a:r>
            <a:r>
              <a:rPr lang="en-US" sz="2400" dirty="0"/>
              <a:t> </a:t>
            </a:r>
            <a:r>
              <a:rPr lang="en-US" sz="2400" dirty="0" smtClean="0"/>
              <a:t>Delays </a:t>
            </a:r>
            <a:r>
              <a:rPr lang="en-US" sz="2400" dirty="0"/>
              <a:t>in Reporting and Fund </a:t>
            </a:r>
            <a:r>
              <a:rPr lang="en-US" sz="2400" dirty="0" smtClean="0"/>
              <a:t>Disbursements” as entry point for this intervention.</a:t>
            </a:r>
          </a:p>
        </p:txBody>
      </p:sp>
    </p:spTree>
    <p:extLst>
      <p:ext uri="{BB962C8B-B14F-4D97-AF65-F5344CB8AC3E}">
        <p14:creationId xmlns:p14="http://schemas.microsoft.com/office/powerpoint/2010/main" val="5559128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5577" y="1473200"/>
            <a:ext cx="10911355" cy="5123543"/>
          </a:xfrm>
        </p:spPr>
        <p:txBody>
          <a:bodyPr>
            <a:normAutofit/>
          </a:bodyPr>
          <a:lstStyle/>
          <a:p>
            <a:pPr marL="416052" lvl="2" indent="-342900">
              <a:lnSpc>
                <a:spcPct val="107000"/>
              </a:lnSpc>
              <a:spcBef>
                <a:spcPts val="1000"/>
              </a:spcBef>
              <a:buFont typeface="Wingdings" pitchFamily="2" charset="2"/>
              <a:buChar char="Ø"/>
            </a:pPr>
            <a:r>
              <a:rPr lang="en-US" sz="2400" dirty="0" smtClean="0"/>
              <a:t>Assessed </a:t>
            </a:r>
            <a:r>
              <a:rPr lang="en-US" sz="2400" dirty="0"/>
              <a:t>the </a:t>
            </a:r>
            <a:r>
              <a:rPr lang="en-US" sz="2400" dirty="0" smtClean="0"/>
              <a:t>capacity gaps in Ministries</a:t>
            </a:r>
            <a:r>
              <a:rPr lang="en-US" sz="2400" dirty="0"/>
              <a:t>, Departments, and Agencies (MDAs</a:t>
            </a:r>
            <a:r>
              <a:rPr lang="en-US" sz="2400" dirty="0" smtClean="0"/>
              <a:t>), with special focus on Social Ministries, particularly Health and Education. </a:t>
            </a:r>
            <a:endParaRPr lang="en-US" sz="2400" dirty="0"/>
          </a:p>
          <a:p>
            <a:pPr marL="416052" lvl="2" indent="-342900">
              <a:lnSpc>
                <a:spcPct val="107000"/>
              </a:lnSpc>
              <a:spcBef>
                <a:spcPts val="1000"/>
              </a:spcBef>
              <a:buFont typeface="Wingdings" pitchFamily="2" charset="2"/>
              <a:buChar char="Ø"/>
            </a:pPr>
            <a:r>
              <a:rPr lang="en-GB" sz="2400" dirty="0"/>
              <a:t>The primary aim of this assessment was to identify the challenges and problems associated with </a:t>
            </a:r>
            <a:r>
              <a:rPr lang="en-GB" sz="2400" dirty="0" smtClean="0"/>
              <a:t>staff capacity </a:t>
            </a:r>
            <a:r>
              <a:rPr lang="en-GB" sz="2400" dirty="0"/>
              <a:t>that relates to low budget execution and provide recommendations for improving public financial management. </a:t>
            </a:r>
          </a:p>
          <a:p>
            <a:pPr marL="416052" lvl="2" indent="-342900">
              <a:lnSpc>
                <a:spcPct val="107000"/>
              </a:lnSpc>
              <a:spcBef>
                <a:spcPts val="1000"/>
              </a:spcBef>
              <a:buFont typeface="Wingdings" pitchFamily="2" charset="2"/>
              <a:buChar char="Ø"/>
            </a:pPr>
            <a:r>
              <a:rPr lang="en-GB" sz="2400" dirty="0"/>
              <a:t>To determine this capacity gap assumption, the team embarked a survey through:</a:t>
            </a:r>
          </a:p>
          <a:p>
            <a:pPr lvl="2">
              <a:lnSpc>
                <a:spcPct val="100000"/>
              </a:lnSpc>
              <a:buFont typeface="Wingdings" pitchFamily="2" charset="2"/>
              <a:buChar char="§"/>
            </a:pPr>
            <a:r>
              <a:rPr lang="en-US" sz="2200" dirty="0"/>
              <a:t>Developed </a:t>
            </a:r>
            <a:r>
              <a:rPr lang="en-US" sz="2200" dirty="0" smtClean="0"/>
              <a:t>questionnaire </a:t>
            </a:r>
            <a:r>
              <a:rPr lang="en-US" sz="2200" dirty="0"/>
              <a:t>and designed data collection tools </a:t>
            </a:r>
          </a:p>
          <a:p>
            <a:pPr lvl="2">
              <a:buFont typeface="Wingdings" pitchFamily="2" charset="2"/>
              <a:buChar char="§"/>
            </a:pPr>
            <a:r>
              <a:rPr lang="en-US" sz="2200" dirty="0"/>
              <a:t>Identified key </a:t>
            </a:r>
            <a:r>
              <a:rPr lang="en-US" sz="2200" dirty="0" smtClean="0"/>
              <a:t>MDAs departments </a:t>
            </a:r>
            <a:r>
              <a:rPr lang="en-US" sz="2200" dirty="0"/>
              <a:t>for data collection </a:t>
            </a:r>
          </a:p>
          <a:p>
            <a:pPr lvl="2">
              <a:buFont typeface="Wingdings" pitchFamily="2" charset="2"/>
              <a:buChar char="§"/>
            </a:pPr>
            <a:r>
              <a:rPr lang="en-US" sz="2200" dirty="0"/>
              <a:t>Assigned team members to different </a:t>
            </a:r>
            <a:r>
              <a:rPr lang="en-US" sz="2200" dirty="0" smtClean="0"/>
              <a:t>MDAs, </a:t>
            </a:r>
          </a:p>
          <a:p>
            <a:pPr lvl="2">
              <a:buFont typeface="Wingdings" pitchFamily="2" charset="2"/>
              <a:buChar char="§"/>
            </a:pPr>
            <a:r>
              <a:rPr lang="en-US" sz="2200" dirty="0" smtClean="0"/>
              <a:t>Collected data from target respondents </a:t>
            </a:r>
            <a:endParaRPr lang="en-US" sz="2200" dirty="0"/>
          </a:p>
          <a:p>
            <a:pPr lvl="2">
              <a:buFont typeface="Wingdings" pitchFamily="2" charset="2"/>
              <a:buChar char="§"/>
            </a:pPr>
            <a:r>
              <a:rPr lang="en-US" sz="2200" dirty="0" smtClean="0"/>
              <a:t>Analyzed data </a:t>
            </a:r>
            <a:r>
              <a:rPr lang="en-US" sz="2200" dirty="0"/>
              <a:t>and presented the study </a:t>
            </a:r>
            <a:r>
              <a:rPr lang="en-US" sz="2200" dirty="0" smtClean="0"/>
              <a:t>findings report </a:t>
            </a:r>
            <a:endParaRPr lang="en-US" sz="2200" dirty="0"/>
          </a:p>
          <a:p>
            <a:pPr lvl="2">
              <a:lnSpc>
                <a:spcPct val="115000"/>
              </a:lnSpc>
              <a:spcBef>
                <a:spcPts val="0"/>
              </a:spcBef>
              <a:spcAft>
                <a:spcPts val="1000"/>
              </a:spcAft>
              <a:buFont typeface="Wingdings" panose="05000000000000000000" pitchFamily="2" charset="2"/>
              <a:buChar char="Ø"/>
              <a:tabLst>
                <a:tab pos="1371600" algn="l"/>
              </a:tabLst>
            </a:pPr>
            <a:endParaRPr lang="en-US"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lvl="2">
              <a:lnSpc>
                <a:spcPct val="115000"/>
              </a:lnSpc>
              <a:spcBef>
                <a:spcPts val="0"/>
              </a:spcBef>
              <a:spcAft>
                <a:spcPts val="1000"/>
              </a:spcAft>
              <a:buFont typeface="Wingdings" panose="05000000000000000000" pitchFamily="2" charset="2"/>
              <a:buChar char="Ø"/>
              <a:tabLst>
                <a:tab pos="1371600" algn="l"/>
              </a:tabLst>
            </a:pPr>
            <a:endPar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4" name="Title 1"/>
          <p:cNvSpPr>
            <a:spLocks noGrp="1"/>
          </p:cNvSpPr>
          <p:nvPr>
            <p:ph type="title"/>
          </p:nvPr>
        </p:nvSpPr>
        <p:spPr>
          <a:xfrm>
            <a:off x="592667" y="770467"/>
            <a:ext cx="10414000" cy="499533"/>
          </a:xfrm>
        </p:spPr>
        <p:txBody>
          <a:bodyPr>
            <a:normAutofit fontScale="90000"/>
          </a:bodyPr>
          <a:lstStyle/>
          <a:p>
            <a:pPr marL="457200" lvl="1" algn="ctr" rtl="0">
              <a:lnSpc>
                <a:spcPct val="115000"/>
              </a:lnSpc>
              <a:spcAft>
                <a:spcPts val="1000"/>
              </a:spcAft>
              <a:tabLst>
                <a:tab pos="914400" algn="l"/>
              </a:tabLst>
              <a:defRPr/>
            </a:pPr>
            <a:r>
              <a:rPr kumimoji="0" lang="en-US" sz="2400" b="0" i="0" u="none" strike="noStrike" kern="1200" cap="none" spc="0" normalizeH="0" baseline="0" noProof="0" dirty="0">
                <a:ln>
                  <a:noFill/>
                </a:ln>
                <a:solidFill>
                  <a:srgbClr val="2D3B45"/>
                </a:solidFill>
                <a:effectLst/>
                <a:uLnTx/>
                <a:uFillTx/>
                <a:latin typeface="Helvetica" panose="020B0604020202020204" pitchFamily="34" charset="0"/>
                <a:ea typeface="Times New Roman" panose="02020603050405020304" pitchFamily="18" charset="0"/>
                <a:cs typeface="Helvetica" panose="020B0604020202020204" pitchFamily="34" charset="0"/>
              </a:rPr>
              <a:t/>
            </a:r>
            <a:br>
              <a:rPr kumimoji="0" lang="en-US" sz="2400" b="0" i="0" u="none" strike="noStrike" kern="1200" cap="none" spc="0" normalizeH="0" baseline="0" noProof="0" dirty="0">
                <a:ln>
                  <a:noFill/>
                </a:ln>
                <a:solidFill>
                  <a:srgbClr val="2D3B45"/>
                </a:solidFill>
                <a:effectLst/>
                <a:uLnTx/>
                <a:uFillTx/>
                <a:latin typeface="Helvetica" panose="020B0604020202020204" pitchFamily="34" charset="0"/>
                <a:ea typeface="Times New Roman" panose="02020603050405020304" pitchFamily="18" charset="0"/>
                <a:cs typeface="Helvetica" panose="020B0604020202020204" pitchFamily="34" charset="0"/>
              </a:rPr>
            </a:br>
            <a:r>
              <a:rPr lang="en-US" sz="3200" b="1" dirty="0">
                <a:solidFill>
                  <a:srgbClr val="2D3B45"/>
                </a:solidFill>
                <a:latin typeface="Times New Roman" panose="02020603050405020304" pitchFamily="18" charset="0"/>
                <a:ea typeface="Times New Roman" panose="02020603050405020304" pitchFamily="18" charset="0"/>
                <a:cs typeface="Times New Roman" panose="02020603050405020304" pitchFamily="18" charset="0"/>
              </a:rPr>
              <a:t>New insight and data gathered on the entry points</a:t>
            </a:r>
            <a:r>
              <a:rPr lang="en-US" sz="3200" b="1" dirty="0">
                <a:latin typeface="Times New Roman" panose="02020603050405020304" pitchFamily="18" charset="0"/>
                <a:ea typeface="Calibri" panose="020F0502020204030204" pitchFamily="34" charset="0"/>
                <a:cs typeface="Times New Roman" panose="02020603050405020304" pitchFamily="18" charset="0"/>
              </a:rPr>
              <a:t/>
            </a:r>
            <a:br>
              <a:rPr lang="en-US" sz="3200" b="1" dirty="0">
                <a:latin typeface="Times New Roman" panose="02020603050405020304" pitchFamily="18" charset="0"/>
                <a:ea typeface="Calibri" panose="020F0502020204030204" pitchFamily="34" charset="0"/>
                <a:cs typeface="Times New Roman" panose="02020603050405020304" pitchFamily="18" charset="0"/>
              </a:rPr>
            </a:b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r>
            <a:b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1311505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5577" y="1261533"/>
            <a:ext cx="10911355" cy="5335211"/>
          </a:xfrm>
        </p:spPr>
        <p:txBody>
          <a:bodyPr>
            <a:normAutofit fontScale="70000" lnSpcReduction="20000"/>
          </a:bodyPr>
          <a:lstStyle/>
          <a:p>
            <a:pPr marL="416052" indent="-342900">
              <a:lnSpc>
                <a:spcPct val="117000"/>
              </a:lnSpc>
              <a:buFont typeface="Wingdings" pitchFamily="2" charset="2"/>
              <a:buChar char="Ø"/>
            </a:pPr>
            <a:r>
              <a:rPr lang="en-US" sz="3000" dirty="0"/>
              <a:t>The data findings highlighted a capacity improvement need for finance staff in </a:t>
            </a:r>
            <a:r>
              <a:rPr lang="en-US" sz="3000" dirty="0" smtClean="0"/>
              <a:t>Health </a:t>
            </a:r>
            <a:r>
              <a:rPr lang="en-US" sz="3000" dirty="0"/>
              <a:t>and Education </a:t>
            </a:r>
            <a:r>
              <a:rPr lang="en-US" sz="3000" dirty="0" smtClean="0"/>
              <a:t>Ministries</a:t>
            </a:r>
            <a:r>
              <a:rPr lang="en-US" sz="3000" dirty="0"/>
              <a:t> </a:t>
            </a:r>
            <a:r>
              <a:rPr lang="en-US" sz="3000" dirty="0" smtClean="0"/>
              <a:t>as well as other </a:t>
            </a:r>
            <a:r>
              <a:rPr lang="en-US" sz="3000" dirty="0"/>
              <a:t>MDAs </a:t>
            </a:r>
          </a:p>
          <a:p>
            <a:pPr marL="416052" indent="-342900">
              <a:lnSpc>
                <a:spcPct val="117000"/>
              </a:lnSpc>
              <a:buFont typeface="Wingdings" pitchFamily="2" charset="2"/>
              <a:buChar char="Ø"/>
            </a:pPr>
            <a:r>
              <a:rPr lang="en-US" sz="3000" dirty="0"/>
              <a:t>The findings </a:t>
            </a:r>
            <a:r>
              <a:rPr lang="en-US" sz="3000" dirty="0" smtClean="0"/>
              <a:t>further recommended </a:t>
            </a:r>
            <a:r>
              <a:rPr lang="en-US" sz="3000" dirty="0"/>
              <a:t>MDAs’ finance and planning staff capacity enhancement in the following areas:</a:t>
            </a:r>
          </a:p>
          <a:p>
            <a:pPr lvl="2"/>
            <a:r>
              <a:rPr lang="en-US" sz="2600" dirty="0"/>
              <a:t>Budget forecasting, Costing, Reporting and Monitoring </a:t>
            </a:r>
          </a:p>
          <a:p>
            <a:pPr lvl="2"/>
            <a:r>
              <a:rPr lang="en-US" sz="2600" dirty="0"/>
              <a:t>Program-Based budget (PBB) in Excel training </a:t>
            </a:r>
          </a:p>
          <a:p>
            <a:pPr lvl="2"/>
            <a:r>
              <a:rPr lang="en-US" sz="2600" dirty="0"/>
              <a:t>Financial Management for government funded and donor funded projects (Off/On budget)</a:t>
            </a:r>
          </a:p>
          <a:p>
            <a:pPr lvl="2"/>
            <a:r>
              <a:rPr lang="en-US" sz="2600" dirty="0"/>
              <a:t>Procurement and Logistics</a:t>
            </a:r>
          </a:p>
          <a:p>
            <a:pPr lvl="2"/>
            <a:r>
              <a:rPr lang="en-US" sz="2600" dirty="0"/>
              <a:t>Somalia Financial Management Information System (SFMIS) training</a:t>
            </a:r>
          </a:p>
          <a:p>
            <a:pPr marL="416052" indent="-342900">
              <a:lnSpc>
                <a:spcPct val="117000"/>
              </a:lnSpc>
              <a:buFont typeface="Wingdings" pitchFamily="2" charset="2"/>
              <a:buChar char="Ø"/>
            </a:pPr>
            <a:r>
              <a:rPr lang="en-US" sz="3000" dirty="0"/>
              <a:t>It further noted institutional arrangement gaps in MDAs and recommended restructuring the finance sections with establishment of budget planning, execution and reporting units particularly tasked to lead budgetary issues to solve the low execution rates as well as improve budget forecasting and estimation during formulation stage.</a:t>
            </a:r>
          </a:p>
          <a:p>
            <a:pPr marL="416052" indent="-342900">
              <a:lnSpc>
                <a:spcPct val="117000"/>
              </a:lnSpc>
              <a:buFont typeface="Wingdings" pitchFamily="2" charset="2"/>
              <a:buChar char="Ø"/>
            </a:pPr>
            <a:r>
              <a:rPr lang="en-US" sz="3000" dirty="0"/>
              <a:t>Due to Somalia’s nascent public finance management reforms </a:t>
            </a:r>
            <a:r>
              <a:rPr lang="en-US" sz="3000" dirty="0" smtClean="0"/>
              <a:t>in </a:t>
            </a:r>
            <a:r>
              <a:rPr lang="en-US" sz="3000" dirty="0"/>
              <a:t>this federated system and absence of key PFM regulatory frameworks; implementation of this </a:t>
            </a:r>
            <a:r>
              <a:rPr lang="en-US" sz="3000" dirty="0" smtClean="0"/>
              <a:t>institutional arrangement policy </a:t>
            </a:r>
            <a:r>
              <a:rPr lang="en-US" sz="3000" dirty="0"/>
              <a:t>recommendation may take some </a:t>
            </a:r>
            <a:r>
              <a:rPr lang="en-US" sz="3000" dirty="0" smtClean="0"/>
              <a:t>time.</a:t>
            </a:r>
            <a:endParaRPr lang="en-US" sz="3000" dirty="0"/>
          </a:p>
          <a:p>
            <a:pPr lvl="2">
              <a:lnSpc>
                <a:spcPct val="115000"/>
              </a:lnSpc>
              <a:spcBef>
                <a:spcPts val="0"/>
              </a:spcBef>
              <a:spcAft>
                <a:spcPts val="1000"/>
              </a:spcAft>
              <a:buFont typeface="Wingdings" panose="05000000000000000000" pitchFamily="2" charset="2"/>
              <a:buChar char="Ø"/>
              <a:tabLst>
                <a:tab pos="1371600" algn="l"/>
              </a:tabLst>
            </a:pPr>
            <a:endParaRPr lang="en-US"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lvl="2">
              <a:lnSpc>
                <a:spcPct val="115000"/>
              </a:lnSpc>
              <a:spcBef>
                <a:spcPts val="0"/>
              </a:spcBef>
              <a:spcAft>
                <a:spcPts val="1000"/>
              </a:spcAft>
              <a:buFont typeface="Wingdings" panose="05000000000000000000" pitchFamily="2" charset="2"/>
              <a:buChar char="Ø"/>
              <a:tabLst>
                <a:tab pos="1371600" algn="l"/>
              </a:tabLst>
            </a:pPr>
            <a:endPar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4" name="Title 1"/>
          <p:cNvSpPr>
            <a:spLocks noGrp="1"/>
          </p:cNvSpPr>
          <p:nvPr>
            <p:ph type="title"/>
          </p:nvPr>
        </p:nvSpPr>
        <p:spPr>
          <a:xfrm>
            <a:off x="609600" y="279400"/>
            <a:ext cx="10414000" cy="626533"/>
          </a:xfrm>
        </p:spPr>
        <p:txBody>
          <a:bodyPr>
            <a:normAutofit fontScale="90000"/>
          </a:bodyPr>
          <a:lstStyle/>
          <a:p>
            <a:pPr marL="457200" lvl="1" algn="ctr" rtl="0">
              <a:lnSpc>
                <a:spcPct val="115000"/>
              </a:lnSpc>
              <a:spcAft>
                <a:spcPts val="1000"/>
              </a:spcAft>
              <a:tabLst>
                <a:tab pos="914400" algn="l"/>
              </a:tabLst>
              <a:defRPr/>
            </a:pPr>
            <a:r>
              <a:rPr kumimoji="0" lang="en-US" sz="2400" b="0" i="0" u="none" strike="noStrike" kern="1200" cap="none" spc="0" normalizeH="0" baseline="0" noProof="0" dirty="0">
                <a:ln>
                  <a:noFill/>
                </a:ln>
                <a:solidFill>
                  <a:srgbClr val="2D3B45"/>
                </a:solidFill>
                <a:effectLst/>
                <a:uLnTx/>
                <a:uFillTx/>
                <a:latin typeface="Helvetica" panose="020B0604020202020204" pitchFamily="34" charset="0"/>
                <a:ea typeface="Times New Roman" panose="02020603050405020304" pitchFamily="18" charset="0"/>
                <a:cs typeface="Helvetica" panose="020B0604020202020204" pitchFamily="34" charset="0"/>
              </a:rPr>
              <a:t/>
            </a:r>
            <a:br>
              <a:rPr kumimoji="0" lang="en-US" sz="2400" b="0" i="0" u="none" strike="noStrike" kern="1200" cap="none" spc="0" normalizeH="0" baseline="0" noProof="0" dirty="0">
                <a:ln>
                  <a:noFill/>
                </a:ln>
                <a:solidFill>
                  <a:srgbClr val="2D3B45"/>
                </a:solidFill>
                <a:effectLst/>
                <a:uLnTx/>
                <a:uFillTx/>
                <a:latin typeface="Helvetica" panose="020B0604020202020204" pitchFamily="34" charset="0"/>
                <a:ea typeface="Times New Roman" panose="02020603050405020304" pitchFamily="18" charset="0"/>
                <a:cs typeface="Helvetica" panose="020B0604020202020204" pitchFamily="34" charset="0"/>
              </a:rPr>
            </a:br>
            <a:r>
              <a:rPr lang="en-US" sz="3200" b="1" dirty="0">
                <a:solidFill>
                  <a:srgbClr val="2D3B45"/>
                </a:solidFill>
                <a:latin typeface="Times New Roman" panose="02020603050405020304" pitchFamily="18" charset="0"/>
                <a:ea typeface="Times New Roman" panose="02020603050405020304" pitchFamily="18" charset="0"/>
                <a:cs typeface="Times New Roman" panose="02020603050405020304" pitchFamily="18" charset="0"/>
              </a:rPr>
              <a:t>New insight and data gathered on the entry points</a:t>
            </a:r>
            <a:r>
              <a:rPr lang="en-US" sz="3200" b="1" dirty="0">
                <a:latin typeface="Times New Roman" panose="02020603050405020304" pitchFamily="18" charset="0"/>
                <a:ea typeface="Calibri" panose="020F0502020204030204" pitchFamily="34" charset="0"/>
                <a:cs typeface="Times New Roman" panose="02020603050405020304" pitchFamily="18" charset="0"/>
              </a:rPr>
              <a:t/>
            </a:r>
            <a:br>
              <a:rPr lang="en-US" sz="3200" b="1" dirty="0">
                <a:latin typeface="Times New Roman" panose="02020603050405020304" pitchFamily="18" charset="0"/>
                <a:ea typeface="Calibri" panose="020F0502020204030204" pitchFamily="34" charset="0"/>
                <a:cs typeface="Times New Roman" panose="02020603050405020304" pitchFamily="18" charset="0"/>
              </a:rPr>
            </a:b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r>
            <a:b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1153317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5577" y="1693333"/>
            <a:ext cx="10911355" cy="4903410"/>
          </a:xfrm>
        </p:spPr>
        <p:txBody>
          <a:bodyPr>
            <a:normAutofit/>
          </a:bodyPr>
          <a:lstStyle/>
          <a:p>
            <a:pPr marL="73152" indent="0">
              <a:lnSpc>
                <a:spcPct val="107000"/>
              </a:lnSpc>
              <a:buNone/>
            </a:pPr>
            <a:r>
              <a:rPr lang="en-GB" sz="2600" b="1" dirty="0"/>
              <a:t>The new lessons learnt through assessment indicate an urgent need for the following interventions: </a:t>
            </a:r>
          </a:p>
          <a:p>
            <a:pPr marL="416052" indent="-342900">
              <a:lnSpc>
                <a:spcPct val="107000"/>
              </a:lnSpc>
              <a:buFont typeface="Wingdings" pitchFamily="2" charset="2"/>
              <a:buChar char="Ø"/>
            </a:pPr>
            <a:r>
              <a:rPr lang="en-GB" sz="2600" dirty="0" smtClean="0"/>
              <a:t>Training staff for the Ministry of Health and Ministry of Education to </a:t>
            </a:r>
            <a:r>
              <a:rPr lang="en-GB" sz="2600" dirty="0"/>
              <a:t>improve budget </a:t>
            </a:r>
            <a:r>
              <a:rPr lang="en-GB" sz="2600" dirty="0" smtClean="0"/>
              <a:t>planning, execution and reporting knowledge and skills.</a:t>
            </a:r>
            <a:endParaRPr lang="en-GB" sz="2600" dirty="0"/>
          </a:p>
          <a:p>
            <a:pPr marL="416052" indent="-342900">
              <a:lnSpc>
                <a:spcPct val="107000"/>
              </a:lnSpc>
              <a:buFont typeface="Wingdings" pitchFamily="2" charset="2"/>
              <a:buChar char="Ø"/>
            </a:pPr>
            <a:r>
              <a:rPr lang="en-GB" sz="2600" dirty="0" smtClean="0"/>
              <a:t>Addressing the </a:t>
            </a:r>
            <a:r>
              <a:rPr lang="en-GB" sz="2600" dirty="0"/>
              <a:t>Institutional arrangement </a:t>
            </a:r>
            <a:r>
              <a:rPr lang="en-GB" sz="2600" dirty="0" smtClean="0"/>
              <a:t>gaps within the Ministries by restructuring  finance departments </a:t>
            </a:r>
          </a:p>
          <a:p>
            <a:pPr marL="416052" indent="-342900">
              <a:lnSpc>
                <a:spcPct val="107000"/>
              </a:lnSpc>
              <a:buFont typeface="Wingdings" pitchFamily="2" charset="2"/>
              <a:buChar char="Ø"/>
            </a:pPr>
            <a:r>
              <a:rPr lang="en-GB" sz="2600" dirty="0" smtClean="0"/>
              <a:t>The team realized the need for inclusion of the </a:t>
            </a:r>
            <a:r>
              <a:rPr lang="en-GB" sz="2600" dirty="0"/>
              <a:t>Federal</a:t>
            </a:r>
            <a:r>
              <a:rPr lang="en-GB" sz="2600" dirty="0" smtClean="0"/>
              <a:t> </a:t>
            </a:r>
            <a:r>
              <a:rPr lang="en-GB" sz="2600" dirty="0"/>
              <a:t>Member </a:t>
            </a:r>
            <a:r>
              <a:rPr lang="en-GB" sz="2600" dirty="0" smtClean="0"/>
              <a:t>States </a:t>
            </a:r>
            <a:r>
              <a:rPr lang="en-GB" sz="2600" dirty="0"/>
              <a:t>(</a:t>
            </a:r>
            <a:r>
              <a:rPr lang="en-GB" sz="2600" dirty="0" smtClean="0"/>
              <a:t>FMSs) ministries’ staff into the future PDIA trainings </a:t>
            </a:r>
          </a:p>
          <a:p>
            <a:pPr marL="416052" indent="-342900">
              <a:lnSpc>
                <a:spcPct val="107000"/>
              </a:lnSpc>
              <a:buFont typeface="Wingdings" pitchFamily="2" charset="2"/>
              <a:buChar char="Ø"/>
            </a:pPr>
            <a:r>
              <a:rPr lang="en-GB" sz="2600" dirty="0" smtClean="0"/>
              <a:t>After carefully deliberating the problem statement, the team agreed to stick with the initial assumption </a:t>
            </a:r>
          </a:p>
        </p:txBody>
      </p:sp>
      <p:sp>
        <p:nvSpPr>
          <p:cNvPr id="4" name="Title 1"/>
          <p:cNvSpPr>
            <a:spLocks noGrp="1"/>
          </p:cNvSpPr>
          <p:nvPr>
            <p:ph type="title"/>
          </p:nvPr>
        </p:nvSpPr>
        <p:spPr>
          <a:xfrm>
            <a:off x="313265" y="364067"/>
            <a:ext cx="11235267" cy="922866"/>
          </a:xfrm>
        </p:spPr>
        <p:txBody>
          <a:bodyPr>
            <a:normAutofit fontScale="90000"/>
          </a:bodyPr>
          <a:lstStyle/>
          <a:p>
            <a:pPr marL="457200" lvl="1" algn="ctr" rtl="0">
              <a:lnSpc>
                <a:spcPct val="115000"/>
              </a:lnSpc>
              <a:spcAft>
                <a:spcPts val="1000"/>
              </a:spcAft>
              <a:tabLst>
                <a:tab pos="914400" algn="l"/>
              </a:tabLst>
              <a:defRPr/>
            </a:pPr>
            <a:r>
              <a:rPr kumimoji="0" lang="en-US" sz="2400" b="0" i="0" u="none" strike="noStrike" kern="1200" cap="none" spc="0" normalizeH="0" baseline="0" noProof="0" dirty="0">
                <a:ln>
                  <a:noFill/>
                </a:ln>
                <a:solidFill>
                  <a:srgbClr val="2D3B45"/>
                </a:solidFill>
                <a:effectLst/>
                <a:uLnTx/>
                <a:uFillTx/>
                <a:latin typeface="Helvetica" panose="020B0604020202020204" pitchFamily="34" charset="0"/>
                <a:ea typeface="Times New Roman" panose="02020603050405020304" pitchFamily="18" charset="0"/>
                <a:cs typeface="Helvetica" panose="020B0604020202020204" pitchFamily="34" charset="0"/>
              </a:rPr>
              <a:t/>
            </a:r>
            <a:br>
              <a:rPr kumimoji="0" lang="en-US" sz="2400" b="0" i="0" u="none" strike="noStrike" kern="1200" cap="none" spc="0" normalizeH="0" baseline="0" noProof="0" dirty="0">
                <a:ln>
                  <a:noFill/>
                </a:ln>
                <a:solidFill>
                  <a:srgbClr val="2D3B45"/>
                </a:solidFill>
                <a:effectLst/>
                <a:uLnTx/>
                <a:uFillTx/>
                <a:latin typeface="Helvetica" panose="020B0604020202020204" pitchFamily="34" charset="0"/>
                <a:ea typeface="Times New Roman" panose="02020603050405020304" pitchFamily="18" charset="0"/>
                <a:cs typeface="Helvetica" panose="020B0604020202020204" pitchFamily="34" charset="0"/>
              </a:rPr>
            </a:br>
            <a:r>
              <a:rPr lang="en-ZA" sz="3200" b="1" dirty="0" smtClean="0"/>
              <a:t>New learnings/lessons </a:t>
            </a:r>
            <a:r>
              <a:rPr lang="en-ZA" sz="3200" b="1" dirty="0"/>
              <a:t>about the entry points, problem and assumptions that were </a:t>
            </a:r>
            <a:r>
              <a:rPr lang="en-ZA" sz="3200" b="1" dirty="0" smtClean="0"/>
              <a:t>revisited</a:t>
            </a:r>
            <a:r>
              <a:rPr lang="en-US" sz="3200" b="1" dirty="0" smtClean="0">
                <a:latin typeface="Times New Roman" panose="02020603050405020304" pitchFamily="18" charset="0"/>
                <a:ea typeface="Calibri" panose="020F0502020204030204" pitchFamily="34" charset="0"/>
                <a:cs typeface="Times New Roman" panose="02020603050405020304" pitchFamily="18" charset="0"/>
              </a:rPr>
              <a:t/>
            </a:r>
            <a:br>
              <a:rPr lang="en-US" sz="3200" b="1" dirty="0" smtClean="0">
                <a:latin typeface="Times New Roman" panose="02020603050405020304" pitchFamily="18" charset="0"/>
                <a:ea typeface="Calibri" panose="020F0502020204030204" pitchFamily="34" charset="0"/>
                <a:cs typeface="Times New Roman" panose="02020603050405020304" pitchFamily="18" charset="0"/>
              </a:rPr>
            </a:b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r>
            <a:b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37124941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5577" y="1117600"/>
            <a:ext cx="10911355" cy="5479143"/>
          </a:xfrm>
        </p:spPr>
        <p:txBody>
          <a:bodyPr>
            <a:normAutofit/>
          </a:bodyPr>
          <a:lstStyle/>
          <a:p>
            <a:pPr>
              <a:buFont typeface="Wingdings" pitchFamily="2" charset="2"/>
              <a:buChar char="Ø"/>
            </a:pPr>
            <a:r>
              <a:rPr lang="en-US" dirty="0" smtClean="0"/>
              <a:t>Lack of funds to implement the assessment recommendations.</a:t>
            </a:r>
          </a:p>
          <a:p>
            <a:pPr>
              <a:buFont typeface="Wingdings" pitchFamily="2" charset="2"/>
              <a:buChar char="Ø"/>
            </a:pPr>
            <a:r>
              <a:rPr lang="en-US" dirty="0"/>
              <a:t> </a:t>
            </a:r>
            <a:r>
              <a:rPr lang="en-US" dirty="0" smtClean="0"/>
              <a:t>Government  is putting substantial efforts and resources towards the security sector</a:t>
            </a:r>
          </a:p>
          <a:p>
            <a:pPr>
              <a:buFont typeface="Wingdings" pitchFamily="2" charset="2"/>
              <a:buChar char="Ø"/>
            </a:pPr>
            <a:r>
              <a:rPr lang="en-US" dirty="0" smtClean="0"/>
              <a:t>To </a:t>
            </a:r>
            <a:r>
              <a:rPr lang="en-US" dirty="0"/>
              <a:t>address </a:t>
            </a:r>
            <a:r>
              <a:rPr lang="en-US" dirty="0" smtClean="0"/>
              <a:t>these challenges, </a:t>
            </a:r>
            <a:r>
              <a:rPr lang="en-US" dirty="0"/>
              <a:t>the </a:t>
            </a:r>
            <a:r>
              <a:rPr lang="en-US" dirty="0" smtClean="0"/>
              <a:t>team worked </a:t>
            </a:r>
            <a:r>
              <a:rPr lang="en-US" dirty="0"/>
              <a:t>with UNICEF to find ways to fund these activities to tackle this low budget execution rates in Health and Education </a:t>
            </a:r>
            <a:endParaRPr lang="en-US" dirty="0" smtClean="0"/>
          </a:p>
          <a:p>
            <a:pPr>
              <a:buFont typeface="Wingdings" pitchFamily="2" charset="2"/>
              <a:buChar char="Ø"/>
            </a:pPr>
            <a:r>
              <a:rPr lang="en-US" dirty="0"/>
              <a:t> </a:t>
            </a:r>
            <a:r>
              <a:rPr lang="en-US" dirty="0" smtClean="0"/>
              <a:t>Similarly, the team engaged the relevant stakeholders to address the aforementioned challenges </a:t>
            </a:r>
            <a:endParaRPr lang="en-US" dirty="0"/>
          </a:p>
        </p:txBody>
      </p:sp>
      <p:sp>
        <p:nvSpPr>
          <p:cNvPr id="4" name="Title 1"/>
          <p:cNvSpPr>
            <a:spLocks noGrp="1"/>
          </p:cNvSpPr>
          <p:nvPr>
            <p:ph type="title"/>
          </p:nvPr>
        </p:nvSpPr>
        <p:spPr>
          <a:xfrm>
            <a:off x="533400" y="152399"/>
            <a:ext cx="10947400" cy="533401"/>
          </a:xfrm>
        </p:spPr>
        <p:txBody>
          <a:bodyPr>
            <a:normAutofit fontScale="90000"/>
          </a:bodyPr>
          <a:lstStyle/>
          <a:p>
            <a:pPr marL="457200" lvl="1" algn="l" rtl="0">
              <a:lnSpc>
                <a:spcPct val="115000"/>
              </a:lnSpc>
              <a:spcAft>
                <a:spcPts val="1000"/>
              </a:spcAft>
              <a:tabLst>
                <a:tab pos="914400" algn="l"/>
              </a:tabLst>
              <a:defRPr/>
            </a:pPr>
            <a:r>
              <a:rPr lang="x-none" sz="2400">
                <a:latin typeface="Calibri" panose="020F0502020204030204" pitchFamily="34" charset="0"/>
                <a:ea typeface="Calibri" panose="020F0502020204030204" pitchFamily="34" charset="0"/>
                <a:cs typeface="Times New Roman" panose="02020603050405020304" pitchFamily="18" charset="0"/>
              </a:rPr>
              <a:t/>
            </a:r>
            <a:br>
              <a:rPr lang="x-none" sz="2400">
                <a:latin typeface="Calibri" panose="020F0502020204030204" pitchFamily="34" charset="0"/>
                <a:ea typeface="Calibri" panose="020F0502020204030204" pitchFamily="34" charset="0"/>
                <a:cs typeface="Times New Roman" panose="02020603050405020304" pitchFamily="18" charset="0"/>
              </a:rPr>
            </a:br>
            <a:r>
              <a:rPr lang="en-US" sz="2700" b="1" dirty="0" smtClean="0"/>
              <a:t>Challenges </a:t>
            </a:r>
            <a:r>
              <a:rPr lang="en-US" sz="2700" b="1" dirty="0"/>
              <a:t>faced in implementing ideas and how the team addressed</a:t>
            </a:r>
            <a:r>
              <a:rPr lang="en-US" sz="3200" b="1" dirty="0">
                <a:latin typeface="Times New Roman" panose="02020603050405020304" pitchFamily="18" charset="0"/>
                <a:ea typeface="Calibri" panose="020F0502020204030204" pitchFamily="34" charset="0"/>
                <a:cs typeface="Times New Roman" panose="02020603050405020304" pitchFamily="18" charset="0"/>
              </a:rPr>
              <a:t/>
            </a:r>
            <a:br>
              <a:rPr lang="en-US" sz="3200" b="1" dirty="0">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979581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320" y="2462613"/>
            <a:ext cx="10515600" cy="1325563"/>
          </a:xfrm>
        </p:spPr>
        <p:txBody>
          <a:bodyPr/>
          <a:lstStyle/>
          <a:p>
            <a:pPr algn="ctr"/>
            <a:r>
              <a:rPr lang="en-US" b="1" dirty="0" smtClean="0"/>
              <a:t>Measure of Success </a:t>
            </a:r>
            <a:endParaRPr lang="en-US" b="1" dirty="0"/>
          </a:p>
        </p:txBody>
      </p:sp>
    </p:spTree>
    <p:extLst>
      <p:ext uri="{BB962C8B-B14F-4D97-AF65-F5344CB8AC3E}">
        <p14:creationId xmlns:p14="http://schemas.microsoft.com/office/powerpoint/2010/main" val="2348974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BC57D7-D528-4B54-BA97-08B0F8221598}"/>
              </a:ext>
            </a:extLst>
          </p:cNvPr>
          <p:cNvSpPr>
            <a:spLocks noGrp="1"/>
          </p:cNvSpPr>
          <p:nvPr>
            <p:ph type="ctrTitle"/>
          </p:nvPr>
        </p:nvSpPr>
        <p:spPr/>
        <p:txBody>
          <a:bodyPr>
            <a:normAutofit/>
          </a:bodyPr>
          <a:lstStyle/>
          <a:p>
            <a:r>
              <a:rPr lang="en-US" sz="4800" b="1" dirty="0">
                <a:latin typeface="Arial Black" panose="020B0A04020102020204" pitchFamily="34" charset="0"/>
              </a:rPr>
              <a:t>Low Budget Execution Rates in Health and Education</a:t>
            </a:r>
          </a:p>
        </p:txBody>
      </p:sp>
      <p:sp>
        <p:nvSpPr>
          <p:cNvPr id="3" name="Subtitle 2">
            <a:extLst>
              <a:ext uri="{FF2B5EF4-FFF2-40B4-BE49-F238E27FC236}">
                <a16:creationId xmlns="" xmlns:a16="http://schemas.microsoft.com/office/drawing/2014/main" id="{8D719576-CC7F-4281-826B-BD025BBFA3CC}"/>
              </a:ext>
            </a:extLst>
          </p:cNvPr>
          <p:cNvSpPr>
            <a:spLocks noGrp="1"/>
          </p:cNvSpPr>
          <p:nvPr>
            <p:ph type="subTitle" idx="1"/>
          </p:nvPr>
        </p:nvSpPr>
        <p:spPr/>
        <p:txBody>
          <a:bodyPr>
            <a:normAutofit fontScale="92500" lnSpcReduction="20000"/>
          </a:bodyPr>
          <a:lstStyle/>
          <a:p>
            <a:r>
              <a:rPr lang="en-US" sz="4000" b="1" dirty="0">
                <a:latin typeface="Arial Black" panose="020B0A04020102020204" pitchFamily="34" charset="0"/>
              </a:rPr>
              <a:t>Federal Government of Somalia</a:t>
            </a:r>
          </a:p>
          <a:p>
            <a:endParaRPr lang="en-US" sz="4000" b="1" dirty="0"/>
          </a:p>
          <a:p>
            <a:r>
              <a:rPr lang="en-US" sz="4000" b="1" dirty="0">
                <a:solidFill>
                  <a:srgbClr val="0070C0"/>
                </a:solidFill>
                <a:latin typeface="Arial Black" panose="020B0A04020102020204" pitchFamily="34" charset="0"/>
              </a:rPr>
              <a:t>Ocean Stars </a:t>
            </a:r>
          </a:p>
        </p:txBody>
      </p:sp>
      <p:sp>
        <p:nvSpPr>
          <p:cNvPr id="4" name="TextBox 3">
            <a:extLst>
              <a:ext uri="{FF2B5EF4-FFF2-40B4-BE49-F238E27FC236}">
                <a16:creationId xmlns="" xmlns:a16="http://schemas.microsoft.com/office/drawing/2014/main" id="{64023525-79B0-326B-11C0-CD29B36BA318}"/>
              </a:ext>
            </a:extLst>
          </p:cNvPr>
          <p:cNvSpPr txBox="1"/>
          <p:nvPr/>
        </p:nvSpPr>
        <p:spPr>
          <a:xfrm>
            <a:off x="1737360" y="5735637"/>
            <a:ext cx="8663940" cy="1077218"/>
          </a:xfrm>
          <a:prstGeom prst="rect">
            <a:avLst/>
          </a:prstGeom>
          <a:noFill/>
        </p:spPr>
        <p:txBody>
          <a:bodyPr wrap="square" rtlCol="0">
            <a:spAutoFit/>
          </a:bodyPr>
          <a:lstStyle/>
          <a:p>
            <a:pPr algn="ctr"/>
            <a:r>
              <a:rPr lang="en-US" sz="3200" b="1" dirty="0" smtClean="0">
                <a:latin typeface="Arial Black" panose="020B0A04020102020204" pitchFamily="34" charset="0"/>
              </a:rPr>
              <a:t>November 7-9, </a:t>
            </a:r>
            <a:r>
              <a:rPr lang="x-none" sz="3200" b="1" smtClean="0">
                <a:latin typeface="Arial Black" panose="020B0A04020102020204" pitchFamily="34" charset="0"/>
              </a:rPr>
              <a:t>2023</a:t>
            </a:r>
            <a:endParaRPr lang="en-US" sz="3200" b="1" dirty="0" smtClean="0">
              <a:latin typeface="Arial Black" panose="020B0A04020102020204" pitchFamily="34" charset="0"/>
            </a:endParaRPr>
          </a:p>
          <a:p>
            <a:pPr algn="ctr"/>
            <a:r>
              <a:rPr lang="en-US" sz="3200" b="1" dirty="0" smtClean="0">
                <a:latin typeface="Arial Black" panose="020B0A04020102020204" pitchFamily="34" charset="0"/>
              </a:rPr>
              <a:t>Cape Town, South Africa</a:t>
            </a:r>
            <a:endParaRPr lang="x-none" sz="3200" b="1" dirty="0">
              <a:latin typeface="Arial Black" panose="020B0A04020102020204" pitchFamily="34" charset="0"/>
            </a:endParaRPr>
          </a:p>
        </p:txBody>
      </p:sp>
    </p:spTree>
    <p:extLst>
      <p:ext uri="{BB962C8B-B14F-4D97-AF65-F5344CB8AC3E}">
        <p14:creationId xmlns:p14="http://schemas.microsoft.com/office/powerpoint/2010/main" val="35191229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3143" y="1413933"/>
            <a:ext cx="10580914" cy="5182810"/>
          </a:xfrm>
        </p:spPr>
        <p:txBody>
          <a:bodyPr>
            <a:normAutofit fontScale="92500" lnSpcReduction="10000"/>
          </a:bodyPr>
          <a:lstStyle/>
          <a:p>
            <a:pPr marL="0" indent="0">
              <a:buNone/>
            </a:pPr>
            <a:r>
              <a:rPr lang="en-US" sz="2600" dirty="0" smtClean="0"/>
              <a:t>Due to the multifaceted political and technical demands of the most problems identified; the team focused on one </a:t>
            </a:r>
            <a:r>
              <a:rPr lang="en-US" sz="2600" dirty="0"/>
              <a:t>entry point which is “Gaps in the capacity of staff in financial management e.g. budgeting, forecasting &amp; reporting including the use of SFMIS</a:t>
            </a:r>
            <a:r>
              <a:rPr lang="en-US" sz="2600" dirty="0" smtClean="0"/>
              <a:t>”. Below </a:t>
            </a:r>
            <a:r>
              <a:rPr lang="en-US" sz="2600" dirty="0"/>
              <a:t>are the measures of success for our Entry </a:t>
            </a:r>
            <a:r>
              <a:rPr lang="en-US" sz="2600" dirty="0" smtClean="0"/>
              <a:t>point:</a:t>
            </a:r>
            <a:endParaRPr lang="en-US" sz="2600" dirty="0"/>
          </a:p>
          <a:p>
            <a:pPr lvl="1">
              <a:buFont typeface="Wingdings" pitchFamily="2" charset="2"/>
              <a:buChar char="§"/>
            </a:pPr>
            <a:r>
              <a:rPr lang="en-US" dirty="0" smtClean="0"/>
              <a:t>After capacity development in public finance management; we anticipated that </a:t>
            </a:r>
            <a:r>
              <a:rPr lang="en-US" dirty="0" smtClean="0"/>
              <a:t>55</a:t>
            </a:r>
            <a:r>
              <a:rPr lang="en-US" dirty="0" smtClean="0"/>
              <a:t>% </a:t>
            </a:r>
            <a:r>
              <a:rPr lang="en-US" dirty="0"/>
              <a:t>of Finance staff in </a:t>
            </a:r>
            <a:r>
              <a:rPr lang="en-US" dirty="0" smtClean="0"/>
              <a:t>Health and Education ministries </a:t>
            </a:r>
            <a:r>
              <a:rPr lang="en-US" dirty="0"/>
              <a:t>will have sufficient knowledge </a:t>
            </a:r>
            <a:r>
              <a:rPr lang="en-US" dirty="0" smtClean="0"/>
              <a:t>on budget </a:t>
            </a:r>
            <a:r>
              <a:rPr lang="en-US" dirty="0" smtClean="0"/>
              <a:t>preparation</a:t>
            </a:r>
            <a:r>
              <a:rPr lang="en-US" dirty="0" smtClean="0"/>
              <a:t>, </a:t>
            </a:r>
            <a:r>
              <a:rPr lang="en-US" dirty="0" smtClean="0"/>
              <a:t>execution and reporting through </a:t>
            </a:r>
            <a:r>
              <a:rPr lang="en-US" dirty="0"/>
              <a:t>the use of Somalia Financial Information Management System </a:t>
            </a:r>
            <a:r>
              <a:rPr lang="en-US" dirty="0" smtClean="0"/>
              <a:t>(SFMIS).</a:t>
            </a:r>
            <a:endParaRPr lang="en-US" dirty="0"/>
          </a:p>
          <a:p>
            <a:pPr lvl="1">
              <a:buFont typeface="Wingdings" pitchFamily="2" charset="2"/>
              <a:buChar char="§"/>
            </a:pPr>
            <a:r>
              <a:rPr lang="en-US" dirty="0" smtClean="0"/>
              <a:t>Relevant </a:t>
            </a:r>
            <a:r>
              <a:rPr lang="en-US" dirty="0"/>
              <a:t>departments such as finance and planning will have </a:t>
            </a:r>
            <a:r>
              <a:rPr lang="en-US" dirty="0" smtClean="0"/>
              <a:t>the required </a:t>
            </a:r>
            <a:r>
              <a:rPr lang="en-US" dirty="0"/>
              <a:t>knowledge on Budget planning, execution &amp; </a:t>
            </a:r>
            <a:r>
              <a:rPr lang="en-US" dirty="0" smtClean="0"/>
              <a:t>reporting procedures to reduce low execution rates.</a:t>
            </a:r>
            <a:endParaRPr lang="en-US" dirty="0"/>
          </a:p>
          <a:p>
            <a:pPr lvl="1">
              <a:buFont typeface="Wingdings" pitchFamily="2" charset="2"/>
              <a:buChar char="§"/>
            </a:pPr>
            <a:r>
              <a:rPr lang="en-US" dirty="0" smtClean="0"/>
              <a:t>Ministries of Health and Education will </a:t>
            </a:r>
            <a:r>
              <a:rPr lang="en-US" dirty="0"/>
              <a:t>have dedicated </a:t>
            </a:r>
            <a:r>
              <a:rPr lang="en-US" dirty="0" smtClean="0"/>
              <a:t>staff </a:t>
            </a:r>
            <a:r>
              <a:rPr lang="en-US" dirty="0"/>
              <a:t>for budget </a:t>
            </a:r>
            <a:r>
              <a:rPr lang="en-US" dirty="0" smtClean="0"/>
              <a:t>management including forecasting, execution and reporting.</a:t>
            </a:r>
            <a:endParaRPr lang="en-US" dirty="0"/>
          </a:p>
          <a:p>
            <a:pPr lvl="1">
              <a:buFont typeface="Wingdings" pitchFamily="2" charset="2"/>
              <a:buChar char="§"/>
            </a:pPr>
            <a:r>
              <a:rPr lang="en-US" dirty="0" smtClean="0"/>
              <a:t>Budget </a:t>
            </a:r>
            <a:r>
              <a:rPr lang="en-US" dirty="0"/>
              <a:t>officers from both MoF and MDAs will have greater oversight in budget </a:t>
            </a:r>
            <a:r>
              <a:rPr lang="en-US" dirty="0" smtClean="0"/>
              <a:t>execution monitoring </a:t>
            </a:r>
            <a:r>
              <a:rPr lang="en-US" dirty="0"/>
              <a:t>and </a:t>
            </a:r>
            <a:r>
              <a:rPr lang="en-US" dirty="0" smtClean="0"/>
              <a:t>will bring </a:t>
            </a:r>
            <a:r>
              <a:rPr lang="en-US" dirty="0"/>
              <a:t>corrective measures when </a:t>
            </a:r>
            <a:r>
              <a:rPr lang="en-US" dirty="0" smtClean="0"/>
              <a:t>required.</a:t>
            </a:r>
            <a:endParaRPr lang="en-US" dirty="0"/>
          </a:p>
          <a:p>
            <a:pPr lvl="1">
              <a:buFont typeface="Wingdings" pitchFamily="2" charset="2"/>
              <a:buChar char="§"/>
            </a:pPr>
            <a:r>
              <a:rPr lang="en-US" dirty="0" smtClean="0"/>
              <a:t>Transfers </a:t>
            </a:r>
            <a:r>
              <a:rPr lang="en-US" dirty="0"/>
              <a:t>to FMSs will be enhanced </a:t>
            </a:r>
            <a:r>
              <a:rPr lang="en-US" dirty="0" smtClean="0"/>
              <a:t>as the budget reporting deadlines </a:t>
            </a:r>
            <a:r>
              <a:rPr lang="en-US" dirty="0"/>
              <a:t>are achieved on </a:t>
            </a:r>
            <a:r>
              <a:rPr lang="en-US" dirty="0" smtClean="0"/>
              <a:t>time.</a:t>
            </a:r>
            <a:endParaRPr lang="en-US" dirty="0"/>
          </a:p>
        </p:txBody>
      </p:sp>
      <p:sp>
        <p:nvSpPr>
          <p:cNvPr id="4" name="Title 1"/>
          <p:cNvSpPr>
            <a:spLocks noGrp="1"/>
          </p:cNvSpPr>
          <p:nvPr>
            <p:ph type="title"/>
          </p:nvPr>
        </p:nvSpPr>
        <p:spPr>
          <a:xfrm>
            <a:off x="533400" y="448733"/>
            <a:ext cx="10947400" cy="499534"/>
          </a:xfrm>
        </p:spPr>
        <p:txBody>
          <a:bodyPr>
            <a:normAutofit fontScale="90000"/>
          </a:bodyPr>
          <a:lstStyle/>
          <a:p>
            <a:pPr marL="457200" lvl="1" algn="ctr" rtl="0">
              <a:lnSpc>
                <a:spcPct val="115000"/>
              </a:lnSpc>
              <a:spcAft>
                <a:spcPts val="1000"/>
              </a:spcAft>
              <a:tabLst>
                <a:tab pos="914400" algn="l"/>
              </a:tabLst>
              <a:defRPr/>
            </a:pPr>
            <a:r>
              <a:rPr lang="x-none" sz="2400">
                <a:latin typeface="Calibri" panose="020F0502020204030204" pitchFamily="34" charset="0"/>
                <a:ea typeface="Calibri" panose="020F0502020204030204" pitchFamily="34" charset="0"/>
                <a:cs typeface="Times New Roman" panose="02020603050405020304" pitchFamily="18" charset="0"/>
              </a:rPr>
              <a:t/>
            </a:r>
            <a:br>
              <a:rPr lang="x-none" sz="2400">
                <a:latin typeface="Calibri" panose="020F0502020204030204" pitchFamily="34" charset="0"/>
                <a:ea typeface="Calibri" panose="020F0502020204030204" pitchFamily="34" charset="0"/>
                <a:cs typeface="Times New Roman" panose="02020603050405020304" pitchFamily="18" charset="0"/>
              </a:rPr>
            </a:br>
            <a:r>
              <a:rPr lang="en-US" sz="3600" b="1" dirty="0">
                <a:solidFill>
                  <a:srgbClr val="2D3B45"/>
                </a:solidFill>
                <a:latin typeface="Helvetica" panose="020B0604020202020204" pitchFamily="34" charset="0"/>
                <a:ea typeface="Times New Roman" panose="02020603050405020304" pitchFamily="18" charset="0"/>
                <a:cs typeface="Helvetica" panose="020B0604020202020204" pitchFamily="34" charset="0"/>
              </a:rPr>
              <a:t>Measures of success</a:t>
            </a:r>
            <a:r>
              <a:rPr lang="en-US" sz="3200" b="1" dirty="0">
                <a:latin typeface="Times New Roman" panose="02020603050405020304" pitchFamily="18" charset="0"/>
                <a:ea typeface="Calibri" panose="020F0502020204030204" pitchFamily="34" charset="0"/>
                <a:cs typeface="Times New Roman" panose="02020603050405020304" pitchFamily="18" charset="0"/>
              </a:rPr>
              <a:t/>
            </a:r>
            <a:br>
              <a:rPr lang="en-US" sz="3200" b="1" dirty="0">
                <a:latin typeface="Times New Roman" panose="02020603050405020304" pitchFamily="18" charset="0"/>
                <a:ea typeface="Calibri" panose="020F0502020204030204" pitchFamily="34" charset="0"/>
                <a:cs typeface="Times New Roman" panose="02020603050405020304" pitchFamily="18" charset="0"/>
              </a:rPr>
            </a:b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r>
            <a:b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19546181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5008"/>
          </a:xfrm>
        </p:spPr>
        <p:txBody>
          <a:bodyPr>
            <a:normAutofit/>
          </a:bodyPr>
          <a:lstStyle/>
          <a:p>
            <a:r>
              <a:rPr lang="en-US" sz="3200" b="1" dirty="0" smtClean="0"/>
              <a:t>Progress </a:t>
            </a:r>
            <a:r>
              <a:rPr lang="en-US" sz="3200" b="1" dirty="0"/>
              <a:t>against </a:t>
            </a:r>
            <a:r>
              <a:rPr lang="en-US" sz="3200" b="1" dirty="0" smtClean="0"/>
              <a:t>the entry points </a:t>
            </a:r>
            <a:r>
              <a:rPr lang="en-US" sz="3200" b="1" dirty="0"/>
              <a:t>and where they have been refined or eliminated</a:t>
            </a:r>
          </a:p>
        </p:txBody>
      </p:sp>
      <p:sp>
        <p:nvSpPr>
          <p:cNvPr id="3" name="Content Placeholder 2"/>
          <p:cNvSpPr>
            <a:spLocks noGrp="1"/>
          </p:cNvSpPr>
          <p:nvPr>
            <p:ph idx="1"/>
          </p:nvPr>
        </p:nvSpPr>
        <p:spPr>
          <a:xfrm>
            <a:off x="838200" y="1498600"/>
            <a:ext cx="10515600" cy="4678363"/>
          </a:xfrm>
        </p:spPr>
        <p:txBody>
          <a:bodyPr>
            <a:normAutofit fontScale="92500" lnSpcReduction="10000"/>
          </a:bodyPr>
          <a:lstStyle/>
          <a:p>
            <a:r>
              <a:rPr lang="en-US" dirty="0" smtClean="0"/>
              <a:t>A survey questionnaire have been conducted </a:t>
            </a:r>
            <a:r>
              <a:rPr lang="en-US" dirty="0"/>
              <a:t>in which the participants were asked to respond on some key issues related to budget planning and management to assess the level of capacity that the </a:t>
            </a:r>
            <a:r>
              <a:rPr lang="en-US" dirty="0" smtClean="0"/>
              <a:t>finance staff </a:t>
            </a:r>
            <a:r>
              <a:rPr lang="en-US" dirty="0"/>
              <a:t>currently possess</a:t>
            </a:r>
            <a:r>
              <a:rPr lang="en-US" dirty="0" smtClean="0"/>
              <a:t>.</a:t>
            </a:r>
          </a:p>
          <a:p>
            <a:r>
              <a:rPr lang="en-US" dirty="0" smtClean="0"/>
              <a:t>Feedback has been received from 34 officials </a:t>
            </a:r>
            <a:r>
              <a:rPr lang="en-US" dirty="0"/>
              <a:t>from Ministries, departments &amp; </a:t>
            </a:r>
            <a:r>
              <a:rPr lang="en-US" dirty="0" smtClean="0"/>
              <a:t>agencies; particularly </a:t>
            </a:r>
            <a:r>
              <a:rPr lang="en-US" dirty="0"/>
              <a:t>DGs, Director of admin and finance and other relevant directors</a:t>
            </a:r>
            <a:r>
              <a:rPr lang="en-US" dirty="0" smtClean="0"/>
              <a:t>. </a:t>
            </a:r>
          </a:p>
          <a:p>
            <a:r>
              <a:rPr lang="en-US" dirty="0" smtClean="0"/>
              <a:t>Ministry of Health and Ministry of Education were the focus.</a:t>
            </a:r>
          </a:p>
          <a:p>
            <a:r>
              <a:rPr lang="en-ZA" dirty="0"/>
              <a:t>The study noted that there is a need for capacity development for staff in budget </a:t>
            </a:r>
            <a:r>
              <a:rPr lang="en-ZA" dirty="0" smtClean="0"/>
              <a:t>planning and management.</a:t>
            </a:r>
          </a:p>
          <a:p>
            <a:r>
              <a:rPr lang="en-ZA" dirty="0" smtClean="0"/>
              <a:t>No change or elimination were made to the entry points since the framing workshop in February.</a:t>
            </a:r>
          </a:p>
          <a:p>
            <a:endParaRPr lang="en-US" dirty="0"/>
          </a:p>
        </p:txBody>
      </p:sp>
    </p:spTree>
    <p:extLst>
      <p:ext uri="{BB962C8B-B14F-4D97-AF65-F5344CB8AC3E}">
        <p14:creationId xmlns:p14="http://schemas.microsoft.com/office/powerpoint/2010/main" val="34971595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800" y="3040592"/>
            <a:ext cx="10515600" cy="1325563"/>
          </a:xfrm>
        </p:spPr>
        <p:txBody>
          <a:bodyPr/>
          <a:lstStyle/>
          <a:p>
            <a:pPr algn="ctr"/>
            <a:r>
              <a:rPr lang="en-US" b="1" dirty="0" smtClean="0"/>
              <a:t>Working in new ways and Building Capabilities </a:t>
            </a:r>
            <a:endParaRPr lang="en-US" b="1" dirty="0"/>
          </a:p>
        </p:txBody>
      </p:sp>
    </p:spTree>
    <p:extLst>
      <p:ext uri="{BB962C8B-B14F-4D97-AF65-F5344CB8AC3E}">
        <p14:creationId xmlns:p14="http://schemas.microsoft.com/office/powerpoint/2010/main" val="1150988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48808"/>
          </a:xfrm>
        </p:spPr>
        <p:txBody>
          <a:bodyPr>
            <a:normAutofit/>
          </a:bodyPr>
          <a:lstStyle/>
          <a:p>
            <a:pPr marL="0" lvl="2" indent="0">
              <a:spcBef>
                <a:spcPts val="1000"/>
              </a:spcBef>
            </a:pPr>
            <a:r>
              <a:rPr lang="en-ZA" b="1" dirty="0" smtClean="0"/>
              <a:t>New ways of thinking and approach to PFM challenges </a:t>
            </a:r>
            <a:endParaRPr lang="en-US" sz="2800" b="1" dirty="0"/>
          </a:p>
        </p:txBody>
      </p:sp>
      <p:sp>
        <p:nvSpPr>
          <p:cNvPr id="3" name="Content Placeholder 2"/>
          <p:cNvSpPr>
            <a:spLocks noGrp="1"/>
          </p:cNvSpPr>
          <p:nvPr>
            <p:ph idx="1"/>
          </p:nvPr>
        </p:nvSpPr>
        <p:spPr>
          <a:xfrm>
            <a:off x="838200" y="1371600"/>
            <a:ext cx="10515600" cy="4805363"/>
          </a:xfrm>
        </p:spPr>
        <p:txBody>
          <a:bodyPr>
            <a:normAutofit lnSpcReduction="10000"/>
          </a:bodyPr>
          <a:lstStyle/>
          <a:p>
            <a:pPr>
              <a:buFont typeface="Wingdings" pitchFamily="2" charset="2"/>
              <a:buChar char="Ø"/>
            </a:pPr>
            <a:r>
              <a:rPr lang="en-ZA" sz="2400" dirty="0" smtClean="0"/>
              <a:t>Recommended </a:t>
            </a:r>
            <a:r>
              <a:rPr lang="en-ZA" sz="2400" dirty="0"/>
              <a:t>institutional arrangements within the MDAs by establishing units with specific budget formulation and execution tasks to fill the institutional gaps and reduce the burden on the administration and finance directorates</a:t>
            </a:r>
            <a:r>
              <a:rPr lang="en-ZA" sz="2400" dirty="0" smtClean="0"/>
              <a:t>.</a:t>
            </a:r>
          </a:p>
          <a:p>
            <a:pPr>
              <a:buFont typeface="Wingdings" pitchFamily="2" charset="2"/>
              <a:buChar char="Ø"/>
            </a:pPr>
            <a:r>
              <a:rPr lang="en-US" sz="2400" dirty="0"/>
              <a:t>The </a:t>
            </a:r>
            <a:r>
              <a:rPr lang="en-US" sz="2400" dirty="0" smtClean="0"/>
              <a:t>establishment of the following </a:t>
            </a:r>
            <a:r>
              <a:rPr lang="en-US" sz="2400" dirty="0"/>
              <a:t>additional </a:t>
            </a:r>
            <a:r>
              <a:rPr lang="en-US" sz="2400" dirty="0" smtClean="0"/>
              <a:t>roles was recommended </a:t>
            </a:r>
            <a:r>
              <a:rPr lang="en-US" sz="2400" dirty="0"/>
              <a:t>to </a:t>
            </a:r>
            <a:r>
              <a:rPr lang="en-US" sz="2400" dirty="0" smtClean="0"/>
              <a:t>perform budget management tasks in line ministries finance functions to improve budget execution rates. </a:t>
            </a:r>
          </a:p>
          <a:p>
            <a:pPr lvl="1">
              <a:buFont typeface="Wingdings" panose="05000000000000000000" pitchFamily="2" charset="2"/>
              <a:buChar char="ü"/>
            </a:pPr>
            <a:r>
              <a:rPr lang="en-ZA" dirty="0" smtClean="0"/>
              <a:t>Head of Budget Unit</a:t>
            </a:r>
          </a:p>
          <a:p>
            <a:pPr lvl="1">
              <a:buFont typeface="Wingdings" panose="05000000000000000000" pitchFamily="2" charset="2"/>
              <a:buChar char="ü"/>
            </a:pPr>
            <a:r>
              <a:rPr lang="en-ZA" dirty="0" smtClean="0"/>
              <a:t>Budget Officer</a:t>
            </a:r>
          </a:p>
          <a:p>
            <a:pPr lvl="1">
              <a:buFont typeface="Wingdings" panose="05000000000000000000" pitchFamily="2" charset="2"/>
              <a:buChar char="ü"/>
            </a:pPr>
            <a:r>
              <a:rPr lang="en-ZA" dirty="0" smtClean="0"/>
              <a:t>Reporting Officer</a:t>
            </a:r>
          </a:p>
          <a:p>
            <a:pPr>
              <a:lnSpc>
                <a:spcPct val="100000"/>
              </a:lnSpc>
              <a:buFont typeface="Wingdings" pitchFamily="2" charset="2"/>
              <a:buChar char="Ø"/>
            </a:pPr>
            <a:r>
              <a:rPr lang="en-ZA" sz="2400" dirty="0"/>
              <a:t>PDIA introduction to the Federal State Ministries staff to learn problem-solving process and approaches in finding solutions to PFM challenges</a:t>
            </a:r>
            <a:r>
              <a:rPr lang="en-ZA" sz="2400" dirty="0" smtClean="0"/>
              <a:t>. Most donor funded service delivery programs are implemented in districts in the federal states (FMSs).</a:t>
            </a:r>
            <a:endParaRPr lang="en-ZA" sz="2400" dirty="0"/>
          </a:p>
        </p:txBody>
      </p:sp>
    </p:spTree>
    <p:extLst>
      <p:ext uri="{BB962C8B-B14F-4D97-AF65-F5344CB8AC3E}">
        <p14:creationId xmlns:p14="http://schemas.microsoft.com/office/powerpoint/2010/main" val="10622925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48808"/>
          </a:xfrm>
        </p:spPr>
        <p:txBody>
          <a:bodyPr>
            <a:normAutofit/>
          </a:bodyPr>
          <a:lstStyle/>
          <a:p>
            <a:pPr lvl="2">
              <a:spcBef>
                <a:spcPts val="1000"/>
              </a:spcBef>
            </a:pPr>
            <a:r>
              <a:rPr lang="en-ZA" b="1" dirty="0"/>
              <a:t>Approach to teamwork, meeting and team dynamics </a:t>
            </a:r>
          </a:p>
        </p:txBody>
      </p:sp>
      <p:sp>
        <p:nvSpPr>
          <p:cNvPr id="3" name="Content Placeholder 2"/>
          <p:cNvSpPr>
            <a:spLocks noGrp="1"/>
          </p:cNvSpPr>
          <p:nvPr>
            <p:ph idx="1"/>
          </p:nvPr>
        </p:nvSpPr>
        <p:spPr>
          <a:xfrm>
            <a:off x="838200" y="1371600"/>
            <a:ext cx="10515600" cy="4805363"/>
          </a:xfrm>
        </p:spPr>
        <p:txBody>
          <a:bodyPr>
            <a:normAutofit/>
          </a:bodyPr>
          <a:lstStyle/>
          <a:p>
            <a:pPr marL="0" indent="0">
              <a:buNone/>
            </a:pPr>
            <a:r>
              <a:rPr lang="en-US" sz="2400" dirty="0" smtClean="0"/>
              <a:t>Conflicting </a:t>
            </a:r>
            <a:r>
              <a:rPr lang="en-US" sz="2400" dirty="0"/>
              <a:t>schedules and individual routine tasks were challenge where sometimes planned meetings or activities delayed due to absence of the most of the team.</a:t>
            </a:r>
          </a:p>
          <a:p>
            <a:pPr>
              <a:buFont typeface="Wingdings" pitchFamily="2" charset="2"/>
              <a:buChar char="Ø"/>
            </a:pPr>
            <a:r>
              <a:rPr lang="en-US" sz="2400" dirty="0"/>
              <a:t>To </a:t>
            </a:r>
            <a:r>
              <a:rPr lang="en-US" sz="2400" dirty="0" smtClean="0"/>
              <a:t>address </a:t>
            </a:r>
            <a:r>
              <a:rPr lang="en-US" sz="2400" dirty="0"/>
              <a:t>the </a:t>
            </a:r>
            <a:r>
              <a:rPr lang="en-US" sz="2400" dirty="0" smtClean="0"/>
              <a:t>challenges, </a:t>
            </a:r>
            <a:r>
              <a:rPr lang="en-US" sz="2400" dirty="0"/>
              <a:t>the team agreed available </a:t>
            </a:r>
            <a:r>
              <a:rPr lang="en-US" sz="2400" dirty="0" smtClean="0"/>
              <a:t>members </a:t>
            </a:r>
            <a:r>
              <a:rPr lang="en-US" sz="2400" dirty="0"/>
              <a:t>(</a:t>
            </a:r>
            <a:r>
              <a:rPr lang="en-US" sz="2400" dirty="0" smtClean="0"/>
              <a:t>minimum </a:t>
            </a:r>
            <a:r>
              <a:rPr lang="en-US" sz="2400" dirty="0"/>
              <a:t>three) </a:t>
            </a:r>
            <a:r>
              <a:rPr lang="en-US" sz="2400" dirty="0" smtClean="0"/>
              <a:t>to </a:t>
            </a:r>
            <a:r>
              <a:rPr lang="en-US" sz="2400" dirty="0"/>
              <a:t>do work and update other members for input and finalization. </a:t>
            </a:r>
          </a:p>
          <a:p>
            <a:pPr>
              <a:buFont typeface="Wingdings" pitchFamily="2" charset="2"/>
              <a:buChar char="Ø"/>
            </a:pPr>
            <a:r>
              <a:rPr lang="en-ZA" sz="2400" dirty="0" smtClean="0"/>
              <a:t>Apart from the conflicting schedules the team was dynamic in terms of composition; with clear roles and responsibilities. </a:t>
            </a:r>
          </a:p>
          <a:p>
            <a:pPr>
              <a:buFont typeface="Wingdings" pitchFamily="2" charset="2"/>
              <a:buChar char="Ø"/>
            </a:pPr>
            <a:endParaRPr lang="en-ZA" sz="2400" dirty="0" smtClean="0"/>
          </a:p>
          <a:p>
            <a:pPr marL="914400" lvl="2" indent="0">
              <a:buNone/>
            </a:pPr>
            <a:endParaRPr lang="en-US" b="1" dirty="0"/>
          </a:p>
        </p:txBody>
      </p:sp>
    </p:spTree>
    <p:extLst>
      <p:ext uri="{BB962C8B-B14F-4D97-AF65-F5344CB8AC3E}">
        <p14:creationId xmlns:p14="http://schemas.microsoft.com/office/powerpoint/2010/main" val="4038287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48808"/>
          </a:xfrm>
        </p:spPr>
        <p:txBody>
          <a:bodyPr>
            <a:normAutofit/>
          </a:bodyPr>
          <a:lstStyle/>
          <a:p>
            <a:pPr marL="0" lvl="2" indent="0">
              <a:spcBef>
                <a:spcPts val="1000"/>
              </a:spcBef>
            </a:pPr>
            <a:r>
              <a:rPr lang="en-GB" b="1" dirty="0" smtClean="0"/>
              <a:t>Changes in ways authorisers are consulted or involved </a:t>
            </a:r>
            <a:endParaRPr lang="en-GB" b="1" dirty="0"/>
          </a:p>
        </p:txBody>
      </p:sp>
      <p:sp>
        <p:nvSpPr>
          <p:cNvPr id="3" name="Content Placeholder 2"/>
          <p:cNvSpPr>
            <a:spLocks noGrp="1"/>
          </p:cNvSpPr>
          <p:nvPr>
            <p:ph idx="1"/>
          </p:nvPr>
        </p:nvSpPr>
        <p:spPr>
          <a:xfrm>
            <a:off x="838200" y="1371600"/>
            <a:ext cx="10515600" cy="4805363"/>
          </a:xfrm>
        </p:spPr>
        <p:txBody>
          <a:bodyPr>
            <a:normAutofit/>
          </a:bodyPr>
          <a:lstStyle/>
          <a:p>
            <a:pPr marL="342900" lvl="2" indent="-342900">
              <a:spcBef>
                <a:spcPts val="1000"/>
              </a:spcBef>
              <a:buFont typeface="Wingdings" pitchFamily="2" charset="2"/>
              <a:buChar char="Ø"/>
            </a:pPr>
            <a:r>
              <a:rPr lang="en-ZA" sz="2400" dirty="0" smtClean="0"/>
              <a:t>The authoriser is part of the team and contributes to whole the PDIA process to solve PFM challenges. </a:t>
            </a:r>
          </a:p>
          <a:p>
            <a:pPr marL="342900" lvl="2" indent="-342900">
              <a:spcBef>
                <a:spcPts val="1000"/>
              </a:spcBef>
              <a:buFont typeface="Wingdings" pitchFamily="2" charset="2"/>
              <a:buChar char="Ø"/>
            </a:pPr>
            <a:r>
              <a:rPr lang="en-ZA" sz="2400" dirty="0" smtClean="0"/>
              <a:t>Provides recommendations on ways to approach the process and leverages his office’s mandate to coordinate the activities.</a:t>
            </a:r>
          </a:p>
          <a:p>
            <a:pPr marL="342900" lvl="2" indent="-342900">
              <a:spcBef>
                <a:spcPts val="1000"/>
              </a:spcBef>
              <a:buFont typeface="Wingdings" pitchFamily="2" charset="2"/>
              <a:buChar char="Ø"/>
            </a:pPr>
            <a:r>
              <a:rPr lang="en-ZA" sz="2400" dirty="0" smtClean="0"/>
              <a:t>All interventions are done in consultative process with consent of the authoriser and the whole team as well. </a:t>
            </a:r>
          </a:p>
        </p:txBody>
      </p:sp>
    </p:spTree>
    <p:extLst>
      <p:ext uri="{BB962C8B-B14F-4D97-AF65-F5344CB8AC3E}">
        <p14:creationId xmlns:p14="http://schemas.microsoft.com/office/powerpoint/2010/main" val="23577458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48808"/>
          </a:xfrm>
        </p:spPr>
        <p:txBody>
          <a:bodyPr>
            <a:normAutofit/>
          </a:bodyPr>
          <a:lstStyle/>
          <a:p>
            <a:pPr lvl="1" algn="l" rtl="0">
              <a:lnSpc>
                <a:spcPct val="90000"/>
              </a:lnSpc>
              <a:spcBef>
                <a:spcPct val="0"/>
              </a:spcBef>
            </a:pPr>
            <a:r>
              <a:rPr lang="en-GB" b="1" dirty="0" smtClean="0"/>
              <a:t>Challenges in applying the PDIA approach and participating in the BPFCC</a:t>
            </a:r>
            <a:r>
              <a:rPr lang="en-US" sz="3200" b="1" dirty="0" smtClean="0"/>
              <a:t/>
            </a:r>
            <a:br>
              <a:rPr lang="en-US" sz="3200" b="1" dirty="0" smtClean="0"/>
            </a:br>
            <a:endParaRPr lang="en-US" sz="3200" b="1" dirty="0"/>
          </a:p>
        </p:txBody>
      </p:sp>
      <p:sp>
        <p:nvSpPr>
          <p:cNvPr id="3" name="Content Placeholder 2"/>
          <p:cNvSpPr>
            <a:spLocks noGrp="1"/>
          </p:cNvSpPr>
          <p:nvPr>
            <p:ph idx="1"/>
          </p:nvPr>
        </p:nvSpPr>
        <p:spPr>
          <a:xfrm>
            <a:off x="838200" y="1371600"/>
            <a:ext cx="10515600" cy="4805363"/>
          </a:xfrm>
        </p:spPr>
        <p:txBody>
          <a:bodyPr>
            <a:normAutofit lnSpcReduction="10000"/>
          </a:bodyPr>
          <a:lstStyle/>
          <a:p>
            <a:pPr>
              <a:buFont typeface="Wingdings" pitchFamily="2" charset="2"/>
              <a:buChar char="Ø"/>
            </a:pPr>
            <a:r>
              <a:rPr lang="en-ZA" sz="2400" dirty="0" smtClean="0"/>
              <a:t>There </a:t>
            </a:r>
            <a:r>
              <a:rPr lang="en-ZA" sz="2400" dirty="0"/>
              <a:t>is lack of political commitment in adopting change, hence difficult to have a uniform perspective in deconstructing problems</a:t>
            </a:r>
          </a:p>
          <a:p>
            <a:pPr>
              <a:buFont typeface="Wingdings" pitchFamily="2" charset="2"/>
              <a:buChar char="Ø"/>
            </a:pPr>
            <a:r>
              <a:rPr lang="en-ZA" sz="2400" dirty="0"/>
              <a:t>Inadequate understanding of the PDIA concept, therefore difficult to implement and cascade it down in the government hierarchy.</a:t>
            </a:r>
          </a:p>
          <a:p>
            <a:pPr>
              <a:buFont typeface="Wingdings" pitchFamily="2" charset="2"/>
              <a:buChar char="Ø"/>
            </a:pPr>
            <a:r>
              <a:rPr lang="en-ZA" sz="2400" dirty="0" smtClean="0"/>
              <a:t>Due to Somalia’s multipart political system structure and absence of key institutional mechanisms for PFM reforms posed a challenge in applying PDIA approach. </a:t>
            </a:r>
          </a:p>
          <a:p>
            <a:pPr>
              <a:buFont typeface="Wingdings" pitchFamily="2" charset="2"/>
              <a:buChar char="Ø"/>
            </a:pPr>
            <a:r>
              <a:rPr lang="en-ZA" sz="2400" dirty="0" smtClean="0"/>
              <a:t>Single layer (federal level) of the political structure is participating in this PDIA process to improve problem-solving skills while the second layer (federal states) not included to participate in this process. Federal States are where the most donor funded service delivery programs occur and some of the problems identified in the fishbone exist as well. </a:t>
            </a:r>
          </a:p>
          <a:p>
            <a:pPr>
              <a:buFont typeface="Wingdings" pitchFamily="2" charset="2"/>
              <a:buChar char="Ø"/>
            </a:pPr>
            <a:r>
              <a:rPr lang="en-ZA" sz="2400" dirty="0"/>
              <a:t>No inter-governmental fiscal transfer mechanism </a:t>
            </a:r>
            <a:r>
              <a:rPr lang="en-ZA" sz="2400" dirty="0" smtClean="0"/>
              <a:t>framework.	</a:t>
            </a:r>
          </a:p>
          <a:p>
            <a:pPr>
              <a:buFont typeface="Wingdings" pitchFamily="2" charset="2"/>
              <a:buChar char="Ø"/>
            </a:pPr>
            <a:endParaRPr lang="en-ZA" sz="2400" dirty="0" smtClean="0"/>
          </a:p>
        </p:txBody>
      </p:sp>
    </p:spTree>
    <p:extLst>
      <p:ext uri="{BB962C8B-B14F-4D97-AF65-F5344CB8AC3E}">
        <p14:creationId xmlns:p14="http://schemas.microsoft.com/office/powerpoint/2010/main" val="22134029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3057525"/>
            <a:ext cx="10515600" cy="1325563"/>
          </a:xfrm>
        </p:spPr>
        <p:txBody>
          <a:bodyPr/>
          <a:lstStyle/>
          <a:p>
            <a:pPr algn="ctr"/>
            <a:r>
              <a:rPr lang="en-US" b="1" dirty="0" smtClean="0"/>
              <a:t>Next Steps </a:t>
            </a:r>
            <a:endParaRPr lang="en-US" b="1" dirty="0"/>
          </a:p>
        </p:txBody>
      </p:sp>
    </p:spTree>
    <p:extLst>
      <p:ext uri="{BB962C8B-B14F-4D97-AF65-F5344CB8AC3E}">
        <p14:creationId xmlns:p14="http://schemas.microsoft.com/office/powerpoint/2010/main" val="4218322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57867"/>
            <a:ext cx="10515600" cy="3996266"/>
          </a:xfrm>
        </p:spPr>
        <p:txBody>
          <a:bodyPr/>
          <a:lstStyle/>
          <a:p>
            <a:pPr lvl="0">
              <a:buFont typeface="Wingdings" pitchFamily="2" charset="2"/>
              <a:buChar char="Ø"/>
            </a:pPr>
            <a:r>
              <a:rPr lang="en-US" dirty="0" smtClean="0"/>
              <a:t>The primary goal is to strengthen </a:t>
            </a:r>
            <a:r>
              <a:rPr lang="en-US" dirty="0"/>
              <a:t>the capacity of the finance staff in </a:t>
            </a:r>
            <a:r>
              <a:rPr lang="en-US" dirty="0" smtClean="0"/>
              <a:t>Health and Education Ministries.  </a:t>
            </a:r>
          </a:p>
          <a:p>
            <a:pPr lvl="0">
              <a:buFont typeface="Wingdings" pitchFamily="2" charset="2"/>
              <a:buChar char="Ø"/>
            </a:pPr>
            <a:r>
              <a:rPr lang="en-US" dirty="0">
                <a:solidFill>
                  <a:prstClr val="black"/>
                </a:solidFill>
              </a:rPr>
              <a:t> </a:t>
            </a:r>
            <a:r>
              <a:rPr lang="en-US" dirty="0" smtClean="0">
                <a:solidFill>
                  <a:prstClr val="black"/>
                </a:solidFill>
              </a:rPr>
              <a:t>Consult with the relevant stakeholders to create a momentum to address institutional arrangement gaps. </a:t>
            </a:r>
          </a:p>
          <a:p>
            <a:pPr lvl="0">
              <a:buFont typeface="Wingdings" pitchFamily="2" charset="2"/>
              <a:buChar char="Ø"/>
            </a:pPr>
            <a:endParaRPr lang="en-US" sz="2000" dirty="0">
              <a:solidFill>
                <a:prstClr val="black"/>
              </a:solidFill>
            </a:endParaRPr>
          </a:p>
          <a:p>
            <a:endParaRPr lang="en-US" dirty="0"/>
          </a:p>
        </p:txBody>
      </p:sp>
      <p:sp>
        <p:nvSpPr>
          <p:cNvPr id="4" name="Title 1">
            <a:extLst>
              <a:ext uri="{FF2B5EF4-FFF2-40B4-BE49-F238E27FC236}">
                <a16:creationId xmlns="" xmlns:a16="http://schemas.microsoft.com/office/drawing/2014/main" id="{B367D29C-08E7-49FD-B742-C2F595DF0EE9}"/>
              </a:ext>
            </a:extLst>
          </p:cNvPr>
          <p:cNvSpPr>
            <a:spLocks noGrp="1"/>
          </p:cNvSpPr>
          <p:nvPr>
            <p:ph type="title"/>
          </p:nvPr>
        </p:nvSpPr>
        <p:spPr>
          <a:xfrm>
            <a:off x="838200" y="626532"/>
            <a:ext cx="9651274" cy="732005"/>
          </a:xfrm>
        </p:spPr>
        <p:txBody>
          <a:bodyPr>
            <a:normAutofit fontScale="90000"/>
          </a:bodyPr>
          <a:lstStyle/>
          <a:p>
            <a:pPr algn="ctr"/>
            <a:r>
              <a:rPr lang="en-ZA" sz="3100" b="1" dirty="0">
                <a:latin typeface="Bahnschrift Condensed" pitchFamily="34" charset="0"/>
              </a:rPr>
              <a:t>Goals and planned activities over the next six months</a:t>
            </a:r>
            <a:r>
              <a:rPr lang="en-ZA" sz="2700" b="1" dirty="0"/>
              <a:t> </a:t>
            </a:r>
            <a:r>
              <a:rPr lang="en-US" sz="3200" b="1" dirty="0"/>
              <a:t/>
            </a:r>
            <a:br>
              <a:rPr lang="en-US" sz="3200" b="1" dirty="0"/>
            </a:br>
            <a:endParaRPr lang="en-US" sz="3200" dirty="0">
              <a:solidFill>
                <a:prstClr val="black"/>
              </a:solidFill>
            </a:endParaRPr>
          </a:p>
        </p:txBody>
      </p:sp>
    </p:spTree>
    <p:extLst>
      <p:ext uri="{BB962C8B-B14F-4D97-AF65-F5344CB8AC3E}">
        <p14:creationId xmlns:p14="http://schemas.microsoft.com/office/powerpoint/2010/main" val="36127098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41400"/>
            <a:ext cx="10515600" cy="5342467"/>
          </a:xfrm>
        </p:spPr>
        <p:txBody>
          <a:bodyPr>
            <a:normAutofit lnSpcReduction="10000"/>
          </a:bodyPr>
          <a:lstStyle/>
          <a:p>
            <a:pPr>
              <a:buFont typeface="Wingdings" pitchFamily="2" charset="2"/>
              <a:buChar char="Ø"/>
            </a:pPr>
            <a:r>
              <a:rPr lang="en-US" dirty="0"/>
              <a:t>C</a:t>
            </a:r>
            <a:r>
              <a:rPr lang="en-US" dirty="0" smtClean="0"/>
              <a:t>onduct </a:t>
            </a:r>
            <a:r>
              <a:rPr lang="en-US" dirty="0"/>
              <a:t>series of capacity building sessions </a:t>
            </a:r>
            <a:r>
              <a:rPr lang="en-US" dirty="0" smtClean="0"/>
              <a:t>to </a:t>
            </a:r>
            <a:r>
              <a:rPr lang="en-US" dirty="0"/>
              <a:t>align </a:t>
            </a:r>
            <a:r>
              <a:rPr lang="en-US" dirty="0" smtClean="0"/>
              <a:t>the </a:t>
            </a:r>
            <a:r>
              <a:rPr lang="en-US" dirty="0"/>
              <a:t>strategies and guidelines of the Somalia Public Financial Management Act of </a:t>
            </a:r>
            <a:r>
              <a:rPr lang="en-US" dirty="0" smtClean="0"/>
              <a:t>2019.</a:t>
            </a:r>
          </a:p>
          <a:p>
            <a:pPr>
              <a:buFont typeface="Wingdings" pitchFamily="2" charset="2"/>
              <a:buChar char="Ø"/>
            </a:pPr>
            <a:r>
              <a:rPr lang="en-US" dirty="0" smtClean="0"/>
              <a:t>The </a:t>
            </a:r>
            <a:r>
              <a:rPr lang="en-US" dirty="0"/>
              <a:t>objective of the capacity </a:t>
            </a:r>
            <a:r>
              <a:rPr lang="en-US" dirty="0" smtClean="0"/>
              <a:t>building is to </a:t>
            </a:r>
            <a:r>
              <a:rPr lang="en-US" dirty="0"/>
              <a:t>sensitize MDAs and key stakeholders on the requirements of the PFM Act 2019, while using the country systems in the event of receiving external assistance</a:t>
            </a:r>
            <a:r>
              <a:rPr lang="en-US" dirty="0" smtClean="0"/>
              <a:t>.</a:t>
            </a:r>
          </a:p>
          <a:p>
            <a:pPr>
              <a:buFont typeface="Wingdings" pitchFamily="2" charset="2"/>
              <a:buChar char="Ø"/>
            </a:pPr>
            <a:r>
              <a:rPr lang="en-US" dirty="0"/>
              <a:t> For purposes of this activity, the scope of PFM capacity development is limited to the following:</a:t>
            </a:r>
          </a:p>
          <a:p>
            <a:pPr lvl="2"/>
            <a:r>
              <a:rPr lang="en-US" dirty="0"/>
              <a:t>Budget forecasting, Costing, Reporting and Monitoring </a:t>
            </a:r>
            <a:endParaRPr lang="en-US" sz="1600" dirty="0"/>
          </a:p>
          <a:p>
            <a:pPr lvl="2"/>
            <a:r>
              <a:rPr lang="en-US" dirty="0"/>
              <a:t>Program-Based budget (PBB) training </a:t>
            </a:r>
            <a:endParaRPr lang="en-US" sz="1600" dirty="0"/>
          </a:p>
          <a:p>
            <a:pPr lvl="2"/>
            <a:r>
              <a:rPr lang="en-US" dirty="0"/>
              <a:t>Financial Management for government funded and donor funded projects (Off/On budget)</a:t>
            </a:r>
            <a:endParaRPr lang="en-US" sz="1600" dirty="0"/>
          </a:p>
          <a:p>
            <a:pPr lvl="2"/>
            <a:r>
              <a:rPr lang="en-US" dirty="0"/>
              <a:t>Procurement and Logistics</a:t>
            </a:r>
            <a:endParaRPr lang="en-US" sz="1600" dirty="0"/>
          </a:p>
          <a:p>
            <a:pPr lvl="2"/>
            <a:r>
              <a:rPr lang="en-US" dirty="0"/>
              <a:t>Somalia Financial Management Information System (SFMIS) training</a:t>
            </a:r>
            <a:endParaRPr lang="en-US" sz="1600" dirty="0"/>
          </a:p>
          <a:p>
            <a:pPr>
              <a:buFont typeface="Wingdings" pitchFamily="2" charset="2"/>
              <a:buChar char="Ø"/>
            </a:pPr>
            <a:endParaRPr lang="en-US" dirty="0"/>
          </a:p>
        </p:txBody>
      </p:sp>
      <p:sp>
        <p:nvSpPr>
          <p:cNvPr id="4" name="Title 1">
            <a:extLst>
              <a:ext uri="{FF2B5EF4-FFF2-40B4-BE49-F238E27FC236}">
                <a16:creationId xmlns="" xmlns:a16="http://schemas.microsoft.com/office/drawing/2014/main" id="{B367D29C-08E7-49FD-B742-C2F595DF0EE9}"/>
              </a:ext>
            </a:extLst>
          </p:cNvPr>
          <p:cNvSpPr>
            <a:spLocks noGrp="1"/>
          </p:cNvSpPr>
          <p:nvPr>
            <p:ph type="title"/>
          </p:nvPr>
        </p:nvSpPr>
        <p:spPr>
          <a:xfrm>
            <a:off x="812800" y="177798"/>
            <a:ext cx="9651274" cy="732005"/>
          </a:xfrm>
        </p:spPr>
        <p:txBody>
          <a:bodyPr>
            <a:normAutofit/>
          </a:bodyPr>
          <a:lstStyle/>
          <a:p>
            <a:pPr marL="0" lvl="0" indent="0" algn="ctr"/>
            <a:r>
              <a:rPr lang="en-US" sz="2800" b="1" dirty="0">
                <a:latin typeface="Bahnschrift Condensed" pitchFamily="34" charset="0"/>
              </a:rPr>
              <a:t>Capacity development interventions </a:t>
            </a:r>
          </a:p>
        </p:txBody>
      </p:sp>
    </p:spTree>
    <p:extLst>
      <p:ext uri="{BB962C8B-B14F-4D97-AF65-F5344CB8AC3E}">
        <p14:creationId xmlns:p14="http://schemas.microsoft.com/office/powerpoint/2010/main" val="1926915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61185E5-2FAC-496E-BE64-F54AB88CBA66}"/>
              </a:ext>
            </a:extLst>
          </p:cNvPr>
          <p:cNvSpPr/>
          <p:nvPr/>
        </p:nvSpPr>
        <p:spPr>
          <a:xfrm>
            <a:off x="838201" y="4715837"/>
            <a:ext cx="10343605" cy="159352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3595821C-3A3B-4AF3-805E-9CBCAFDCBAC3}"/>
              </a:ext>
            </a:extLst>
          </p:cNvPr>
          <p:cNvSpPr>
            <a:spLocks noGrp="1"/>
          </p:cNvSpPr>
          <p:nvPr>
            <p:ph type="title"/>
          </p:nvPr>
        </p:nvSpPr>
        <p:spPr>
          <a:xfrm>
            <a:off x="838200" y="365125"/>
            <a:ext cx="9781903" cy="1325563"/>
          </a:xfrm>
        </p:spPr>
        <p:txBody>
          <a:bodyPr>
            <a:normAutofit/>
          </a:bodyPr>
          <a:lstStyle/>
          <a:p>
            <a:pPr algn="ctr"/>
            <a:r>
              <a:rPr lang="en-US" sz="3200" b="1" dirty="0">
                <a:latin typeface="Arial Black" panose="020B0A04020102020204" pitchFamily="34" charset="0"/>
              </a:rPr>
              <a:t>Determining the Problem</a:t>
            </a:r>
          </a:p>
        </p:txBody>
      </p:sp>
      <p:sp>
        <p:nvSpPr>
          <p:cNvPr id="3" name="Content Placeholder 2">
            <a:extLst>
              <a:ext uri="{FF2B5EF4-FFF2-40B4-BE49-F238E27FC236}">
                <a16:creationId xmlns="" xmlns:a16="http://schemas.microsoft.com/office/drawing/2014/main" id="{67CE9ED8-C3D8-4F0D-90EB-877D3ADA711D}"/>
              </a:ext>
            </a:extLst>
          </p:cNvPr>
          <p:cNvSpPr>
            <a:spLocks noGrp="1"/>
          </p:cNvSpPr>
          <p:nvPr>
            <p:ph idx="1"/>
          </p:nvPr>
        </p:nvSpPr>
        <p:spPr>
          <a:xfrm>
            <a:off x="757646" y="1476103"/>
            <a:ext cx="10293531" cy="5146766"/>
          </a:xfrm>
          <a:ln>
            <a:noFill/>
          </a:ln>
        </p:spPr>
        <p:txBody>
          <a:bodyPr>
            <a:normAutofit fontScale="92500" lnSpcReduction="10000"/>
          </a:bodyPr>
          <a:lstStyle/>
          <a:p>
            <a:pPr algn="just">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The initial problem we wanted to tackle was malnutrition for its significance in Somalia, where an estimated 43% of the population is facing food insecurity of which 50% are children.</a:t>
            </a:r>
          </a:p>
          <a:p>
            <a:pPr algn="just">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This presented many problems in relation to linking the problem to public financial management, given the country’s high reliance on donor support, and off-budget support related to nutrition whereby only 14% of ODA (~ $2 billion) goes through the government systems.</a:t>
            </a:r>
          </a:p>
          <a:p>
            <a:pPr algn="just">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However, looking at the ODA that go through the budget, we identified very </a:t>
            </a:r>
            <a:r>
              <a:rPr lang="en-US" sz="2600" b="1" dirty="0">
                <a:latin typeface="Times New Roman" panose="02020603050405020304" pitchFamily="18" charset="0"/>
                <a:cs typeface="Times New Roman" panose="02020603050405020304" pitchFamily="18" charset="0"/>
              </a:rPr>
              <a:t>low budget execution rates</a:t>
            </a:r>
            <a:r>
              <a:rPr lang="en-US" sz="2600" dirty="0">
                <a:latin typeface="Times New Roman" panose="02020603050405020304" pitchFamily="18" charset="0"/>
                <a:cs typeface="Times New Roman" panose="02020603050405020304" pitchFamily="18" charset="0"/>
              </a:rPr>
              <a:t>, particularly in the ministry of health, and the ministry of education.</a:t>
            </a:r>
          </a:p>
          <a:p>
            <a:pPr algn="just">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This issue is not only relevant to health and education but is itself an entry point to reforming processes and financial flows within government and from donors to government, critical for service delivery and development financing, including in sectors that impact sustainable inclusive growth and nutrition targets.</a:t>
            </a:r>
          </a:p>
        </p:txBody>
      </p:sp>
    </p:spTree>
    <p:extLst>
      <p:ext uri="{BB962C8B-B14F-4D97-AF65-F5344CB8AC3E}">
        <p14:creationId xmlns:p14="http://schemas.microsoft.com/office/powerpoint/2010/main" val="9730132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3949177-385C-3A46-713A-113EDC8DB526}"/>
              </a:ext>
            </a:extLst>
          </p:cNvPr>
          <p:cNvSpPr>
            <a:spLocks noGrp="1"/>
          </p:cNvSpPr>
          <p:nvPr>
            <p:ph idx="1"/>
          </p:nvPr>
        </p:nvSpPr>
        <p:spPr>
          <a:xfrm>
            <a:off x="621030" y="1236133"/>
            <a:ext cx="11007986" cy="5404696"/>
          </a:xfrm>
        </p:spPr>
        <p:txBody>
          <a:bodyPr>
            <a:normAutofit/>
          </a:bodyPr>
          <a:lstStyle/>
          <a:p>
            <a:pPr algn="just">
              <a:buFont typeface="Wingdings" pitchFamily="2" charset="2"/>
              <a:buChar char="Ø"/>
            </a:pPr>
            <a:r>
              <a:rPr lang="en-US" dirty="0" smtClean="0"/>
              <a:t>Establishing Budget units in Line Ministries to lead </a:t>
            </a:r>
            <a:r>
              <a:rPr lang="en-US" dirty="0"/>
              <a:t>budgeting tasks inclusive of formulation, execution, </a:t>
            </a:r>
            <a:r>
              <a:rPr lang="en-US" dirty="0" smtClean="0"/>
              <a:t>reporting</a:t>
            </a:r>
            <a:r>
              <a:rPr lang="en-US" dirty="0"/>
              <a:t> </a:t>
            </a:r>
            <a:r>
              <a:rPr lang="en-US" dirty="0" smtClean="0"/>
              <a:t>namely; </a:t>
            </a:r>
          </a:p>
          <a:p>
            <a:pPr lvl="1"/>
            <a:r>
              <a:rPr lang="en-US" dirty="0" smtClean="0"/>
              <a:t>Head </a:t>
            </a:r>
            <a:r>
              <a:rPr lang="en-US" dirty="0"/>
              <a:t>of Budget U</a:t>
            </a:r>
            <a:r>
              <a:rPr lang="en-US" dirty="0" smtClean="0"/>
              <a:t>nit</a:t>
            </a:r>
            <a:endParaRPr lang="en-US" dirty="0"/>
          </a:p>
          <a:p>
            <a:pPr lvl="1"/>
            <a:r>
              <a:rPr lang="en-US" dirty="0"/>
              <a:t>Budget Officer </a:t>
            </a:r>
          </a:p>
          <a:p>
            <a:pPr lvl="1"/>
            <a:r>
              <a:rPr lang="en-US" dirty="0"/>
              <a:t>Budget Reporting Officer </a:t>
            </a:r>
          </a:p>
          <a:p>
            <a:pPr algn="just">
              <a:buFont typeface="Wingdings" pitchFamily="2" charset="2"/>
              <a:buChar char="Ø"/>
            </a:pPr>
            <a:r>
              <a:rPr lang="en-US" dirty="0" smtClean="0"/>
              <a:t>To realize this change, </a:t>
            </a:r>
            <a:r>
              <a:rPr lang="en-US" dirty="0"/>
              <a:t>in the next few months, </a:t>
            </a:r>
            <a:r>
              <a:rPr lang="en-US" dirty="0" smtClean="0"/>
              <a:t>a consultative forums </a:t>
            </a:r>
            <a:r>
              <a:rPr lang="en-US" dirty="0"/>
              <a:t>will be organized to bring together MDAs </a:t>
            </a:r>
            <a:r>
              <a:rPr lang="en-US" dirty="0" smtClean="0"/>
              <a:t>Director </a:t>
            </a:r>
            <a:r>
              <a:rPr lang="en-US" dirty="0"/>
              <a:t>G</a:t>
            </a:r>
            <a:r>
              <a:rPr lang="en-US" dirty="0" smtClean="0"/>
              <a:t>enerals </a:t>
            </a:r>
            <a:r>
              <a:rPr lang="en-US" dirty="0"/>
              <a:t>and relevant technical experts for institutional reforms to discuss this recommendation and ways to implement this holistic policy decision. </a:t>
            </a:r>
          </a:p>
          <a:p>
            <a:pPr marL="0" indent="0">
              <a:buNone/>
            </a:pPr>
            <a:endParaRPr lang="en-US" dirty="0"/>
          </a:p>
        </p:txBody>
      </p:sp>
      <p:sp>
        <p:nvSpPr>
          <p:cNvPr id="4" name="Title 1">
            <a:extLst>
              <a:ext uri="{FF2B5EF4-FFF2-40B4-BE49-F238E27FC236}">
                <a16:creationId xmlns="" xmlns:a16="http://schemas.microsoft.com/office/drawing/2014/main" id="{B367D29C-08E7-49FD-B742-C2F595DF0EE9}"/>
              </a:ext>
            </a:extLst>
          </p:cNvPr>
          <p:cNvSpPr>
            <a:spLocks noGrp="1"/>
          </p:cNvSpPr>
          <p:nvPr>
            <p:ph type="title"/>
          </p:nvPr>
        </p:nvSpPr>
        <p:spPr>
          <a:xfrm>
            <a:off x="812800" y="177798"/>
            <a:ext cx="9651274" cy="732005"/>
          </a:xfrm>
        </p:spPr>
        <p:txBody>
          <a:bodyPr>
            <a:normAutofit/>
          </a:bodyPr>
          <a:lstStyle/>
          <a:p>
            <a:pPr marL="0" lvl="0" indent="0" algn="ctr"/>
            <a:r>
              <a:rPr lang="en-US" sz="3200" b="1" dirty="0">
                <a:latin typeface="Bahnschrift Condensed" pitchFamily="34" charset="0"/>
              </a:rPr>
              <a:t>Institutional arrangements Gap</a:t>
            </a:r>
            <a:endParaRPr lang="en-US" sz="3200" dirty="0"/>
          </a:p>
        </p:txBody>
      </p:sp>
    </p:spTree>
    <p:extLst>
      <p:ext uri="{BB962C8B-B14F-4D97-AF65-F5344CB8AC3E}">
        <p14:creationId xmlns:p14="http://schemas.microsoft.com/office/powerpoint/2010/main" val="39691789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F9B5C65-493D-6024-B321-697F55E9B904}"/>
              </a:ext>
            </a:extLst>
          </p:cNvPr>
          <p:cNvSpPr>
            <a:spLocks noGrp="1"/>
          </p:cNvSpPr>
          <p:nvPr>
            <p:ph idx="1"/>
          </p:nvPr>
        </p:nvSpPr>
        <p:spPr>
          <a:xfrm>
            <a:off x="670660" y="1049867"/>
            <a:ext cx="10515600" cy="5029082"/>
          </a:xfrm>
        </p:spPr>
        <p:txBody>
          <a:bodyPr/>
          <a:lstStyle/>
          <a:p>
            <a:pPr>
              <a:buFont typeface="Wingdings" pitchFamily="2" charset="2"/>
              <a:buChar char="Ø"/>
            </a:pPr>
            <a:r>
              <a:rPr lang="en-US" dirty="0" smtClean="0"/>
              <a:t>Conduct </a:t>
            </a:r>
            <a:r>
              <a:rPr lang="en-US" dirty="0"/>
              <a:t>post capacity building assessment to examine skills enhancement in participating MDA staff as well as assess improvement in execution rates in health and education budget </a:t>
            </a:r>
            <a:r>
              <a:rPr lang="en-US" dirty="0" smtClean="0"/>
              <a:t>executions.</a:t>
            </a:r>
          </a:p>
          <a:p>
            <a:pPr>
              <a:buFont typeface="Wingdings" pitchFamily="2" charset="2"/>
              <a:buChar char="Ø"/>
            </a:pPr>
            <a:r>
              <a:rPr lang="en-US" dirty="0"/>
              <a:t> </a:t>
            </a:r>
            <a:r>
              <a:rPr lang="en-US" dirty="0" smtClean="0"/>
              <a:t>To cascade the training to the Federal Member States especially social ministries </a:t>
            </a:r>
            <a:endParaRPr lang="en-US" dirty="0"/>
          </a:p>
        </p:txBody>
      </p:sp>
      <p:sp>
        <p:nvSpPr>
          <p:cNvPr id="4" name="Title 1">
            <a:extLst>
              <a:ext uri="{FF2B5EF4-FFF2-40B4-BE49-F238E27FC236}">
                <a16:creationId xmlns="" xmlns:a16="http://schemas.microsoft.com/office/drawing/2014/main" id="{B367D29C-08E7-49FD-B742-C2F595DF0EE9}"/>
              </a:ext>
            </a:extLst>
          </p:cNvPr>
          <p:cNvSpPr>
            <a:spLocks noGrp="1"/>
          </p:cNvSpPr>
          <p:nvPr>
            <p:ph type="title"/>
          </p:nvPr>
        </p:nvSpPr>
        <p:spPr>
          <a:xfrm>
            <a:off x="812800" y="177798"/>
            <a:ext cx="9651274" cy="732005"/>
          </a:xfrm>
        </p:spPr>
        <p:txBody>
          <a:bodyPr>
            <a:normAutofit/>
          </a:bodyPr>
          <a:lstStyle/>
          <a:p>
            <a:pPr algn="ctr"/>
            <a:r>
              <a:rPr lang="en-US" sz="3200" b="1" dirty="0">
                <a:latin typeface="Bahnschrift Condensed" pitchFamily="34" charset="0"/>
              </a:rPr>
              <a:t>Knowledge Improvement Measurements</a:t>
            </a:r>
          </a:p>
        </p:txBody>
      </p:sp>
    </p:spTree>
    <p:extLst>
      <p:ext uri="{BB962C8B-B14F-4D97-AF65-F5344CB8AC3E}">
        <p14:creationId xmlns:p14="http://schemas.microsoft.com/office/powerpoint/2010/main" val="36334328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55F2F1D-6FA8-6AB8-7439-69E62B0EFF93}"/>
              </a:ext>
            </a:extLst>
          </p:cNvPr>
          <p:cNvSpPr>
            <a:spLocks noGrp="1"/>
          </p:cNvSpPr>
          <p:nvPr>
            <p:ph idx="1"/>
          </p:nvPr>
        </p:nvSpPr>
        <p:spPr/>
        <p:txBody>
          <a:bodyPr>
            <a:normAutofit/>
          </a:bodyPr>
          <a:lstStyle/>
          <a:p>
            <a:pPr marL="0" indent="0" algn="ctr">
              <a:buNone/>
            </a:pPr>
            <a:endParaRPr lang="x-none" sz="5400" dirty="0"/>
          </a:p>
          <a:p>
            <a:pPr marL="0" indent="0" algn="ctr">
              <a:buNone/>
            </a:pPr>
            <a:r>
              <a:rPr lang="x-none" sz="5400" dirty="0"/>
              <a:t>Thanks You!!! </a:t>
            </a:r>
          </a:p>
          <a:p>
            <a:pPr marL="0" indent="0" algn="ctr">
              <a:buNone/>
            </a:pPr>
            <a:r>
              <a:rPr lang="pt-PT" sz="5400" dirty="0"/>
              <a:t>Obrigado!!!</a:t>
            </a:r>
            <a:endParaRPr lang="x-none" sz="5400" dirty="0"/>
          </a:p>
          <a:p>
            <a:pPr marL="0" indent="0" algn="ctr">
              <a:buNone/>
            </a:pPr>
            <a:r>
              <a:rPr lang="x-none" sz="5400" dirty="0"/>
              <a:t>Mahadsanidiin!!!</a:t>
            </a:r>
          </a:p>
        </p:txBody>
      </p:sp>
    </p:spTree>
    <p:extLst>
      <p:ext uri="{BB962C8B-B14F-4D97-AF65-F5344CB8AC3E}">
        <p14:creationId xmlns:p14="http://schemas.microsoft.com/office/powerpoint/2010/main" val="4158766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6987E1A0-0FFB-4BD8-9ED7-DEED3A091FDB}"/>
              </a:ext>
            </a:extLst>
          </p:cNvPr>
          <p:cNvSpPr/>
          <p:nvPr/>
        </p:nvSpPr>
        <p:spPr>
          <a:xfrm>
            <a:off x="838199" y="5415854"/>
            <a:ext cx="9867900" cy="120871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48D4266D-AA77-454A-A81E-AE70501E7D11}"/>
              </a:ext>
            </a:extLst>
          </p:cNvPr>
          <p:cNvSpPr>
            <a:spLocks noGrp="1"/>
          </p:cNvSpPr>
          <p:nvPr>
            <p:ph type="title"/>
          </p:nvPr>
        </p:nvSpPr>
        <p:spPr/>
        <p:txBody>
          <a:bodyPr>
            <a:normAutofit/>
          </a:bodyPr>
          <a:lstStyle/>
          <a:p>
            <a:pPr algn="ctr"/>
            <a:r>
              <a:rPr lang="en-US" sz="3200" dirty="0">
                <a:latin typeface="Arial Black" panose="020B0A04020102020204" pitchFamily="34" charset="0"/>
              </a:rPr>
              <a:t>Budget Execution Rates in Health and Education</a:t>
            </a:r>
          </a:p>
        </p:txBody>
      </p:sp>
      <p:graphicFrame>
        <p:nvGraphicFramePr>
          <p:cNvPr id="4" name="Content Placeholder 3">
            <a:extLst>
              <a:ext uri="{FF2B5EF4-FFF2-40B4-BE49-F238E27FC236}">
                <a16:creationId xmlns="" xmlns:a16="http://schemas.microsoft.com/office/drawing/2014/main" id="{273BAF45-9C1A-4E60-AC87-56CE2859D9DC}"/>
              </a:ext>
            </a:extLst>
          </p:cNvPr>
          <p:cNvGraphicFramePr>
            <a:graphicFrameLocks noGrp="1"/>
          </p:cNvGraphicFramePr>
          <p:nvPr>
            <p:ph idx="1"/>
            <p:extLst>
              <p:ext uri="{D42A27DB-BD31-4B8C-83A1-F6EECF244321}">
                <p14:modId xmlns:p14="http://schemas.microsoft.com/office/powerpoint/2010/main" val="793699954"/>
              </p:ext>
            </p:extLst>
          </p:nvPr>
        </p:nvGraphicFramePr>
        <p:xfrm>
          <a:off x="838200" y="1476103"/>
          <a:ext cx="9867899" cy="3867421"/>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 xmlns:a16="http://schemas.microsoft.com/office/drawing/2014/main" id="{E324D57F-9660-45CB-BC56-650460A6978B}"/>
              </a:ext>
            </a:extLst>
          </p:cNvPr>
          <p:cNvSpPr txBox="1"/>
          <p:nvPr/>
        </p:nvSpPr>
        <p:spPr>
          <a:xfrm>
            <a:off x="838201" y="5415854"/>
            <a:ext cx="9867900" cy="1200329"/>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Budget execution rates in social sectors, specifically donor-supported budgets in health and in education (Around US$ 59 million and US$ 31 million respectively) are extremely low compared to other sectors and functions, specifically local recurrent expenditures, highlighting challenges in the management of donor funds, development financing and intergovernmental transfers.</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92183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D4266D-AA77-454A-A81E-AE70501E7D11}"/>
              </a:ext>
            </a:extLst>
          </p:cNvPr>
          <p:cNvSpPr>
            <a:spLocks noGrp="1"/>
          </p:cNvSpPr>
          <p:nvPr>
            <p:ph type="title"/>
          </p:nvPr>
        </p:nvSpPr>
        <p:spPr>
          <a:xfrm>
            <a:off x="1254034" y="365126"/>
            <a:ext cx="9972766" cy="1014942"/>
          </a:xfrm>
        </p:spPr>
        <p:txBody>
          <a:bodyPr>
            <a:normAutofit/>
          </a:bodyPr>
          <a:lstStyle/>
          <a:p>
            <a:pPr algn="ctr"/>
            <a:r>
              <a:rPr lang="en-US" sz="3600" dirty="0" smtClean="0">
                <a:latin typeface="Arial Black" panose="020B0A04020102020204" pitchFamily="34" charset="0"/>
              </a:rPr>
              <a:t>Somalia 2023 budget across </a:t>
            </a:r>
            <a:r>
              <a:rPr lang="en-US" sz="3600" dirty="0">
                <a:latin typeface="Arial Black" panose="020B0A04020102020204" pitchFamily="34" charset="0"/>
              </a:rPr>
              <a:t>sectors</a:t>
            </a:r>
          </a:p>
        </p:txBody>
      </p:sp>
      <p:sp>
        <p:nvSpPr>
          <p:cNvPr id="3" name="Content Placeholder 2"/>
          <p:cNvSpPr>
            <a:spLocks noGrp="1"/>
          </p:cNvSpPr>
          <p:nvPr>
            <p:ph idx="1"/>
          </p:nvPr>
        </p:nvSpPr>
        <p:spPr/>
        <p:txBody>
          <a:bodyPr/>
          <a:lstStyle/>
          <a:p>
            <a:endParaRPr lang="en-US" dirty="0"/>
          </a:p>
        </p:txBody>
      </p:sp>
      <p:graphicFrame>
        <p:nvGraphicFramePr>
          <p:cNvPr id="5" name="Chart 4">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http://schemas.openxmlformats.org/wordprocessingml/2006/main" xmlns:w10="urn:schemas-microsoft-com:office:word" xmlns:v="urn:schemas-microsoft-com:vml" xmlns:oel="http://schemas.microsoft.com/office/2019/extlst" xmlns:o="urn:schemas-microsoft-com:office:office" xmlns:am3d="http://schemas.microsoft.com/office/drawing/2017/model3d" xmlns:aink="http://schemas.microsoft.com/office/drawing/2016/ink"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 xmlns:lc="http://schemas.openxmlformats.org/drawingml/2006/lockedCanvas" id="{61E9D7F7-9413-2C3A-3FF4-9EDDFB01C1CA}"/>
              </a:ext>
            </a:extLst>
          </p:cNvPr>
          <p:cNvGraphicFramePr/>
          <p:nvPr>
            <p:extLst>
              <p:ext uri="{D42A27DB-BD31-4B8C-83A1-F6EECF244321}">
                <p14:modId xmlns:p14="http://schemas.microsoft.com/office/powerpoint/2010/main" val="3693328898"/>
              </p:ext>
            </p:extLst>
          </p:nvPr>
        </p:nvGraphicFramePr>
        <p:xfrm>
          <a:off x="872067" y="1388533"/>
          <a:ext cx="10422466" cy="4783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4679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2542"/>
          </a:xfrm>
        </p:spPr>
        <p:txBody>
          <a:bodyPr>
            <a:normAutofit fontScale="90000"/>
          </a:bodyPr>
          <a:lstStyle/>
          <a:p>
            <a:pPr algn="ctr"/>
            <a:r>
              <a:rPr lang="en-US" sz="3600" dirty="0">
                <a:latin typeface="Arial Black" panose="020B0A04020102020204" pitchFamily="34" charset="0"/>
              </a:rPr>
              <a:t>The social sector spending in 2023</a:t>
            </a:r>
            <a:br>
              <a:rPr lang="en-US" sz="3600" dirty="0">
                <a:latin typeface="Arial Black" panose="020B0A04020102020204" pitchFamily="34" charset="0"/>
              </a:rPr>
            </a:br>
            <a:endParaRPr lang="en-US" sz="3600" dirty="0">
              <a:latin typeface="Arial Black" panose="020B0A04020102020204" pitchFamily="34" charset="0"/>
            </a:endParaRPr>
          </a:p>
        </p:txBody>
      </p:sp>
      <p:sp>
        <p:nvSpPr>
          <p:cNvPr id="3" name="Content Placeholder 2"/>
          <p:cNvSpPr>
            <a:spLocks noGrp="1"/>
          </p:cNvSpPr>
          <p:nvPr>
            <p:ph idx="1"/>
          </p:nvPr>
        </p:nvSpPr>
        <p:spPr>
          <a:xfrm>
            <a:off x="457200" y="877359"/>
            <a:ext cx="10515600" cy="4998508"/>
          </a:xfrm>
        </p:spPr>
        <p:txBody>
          <a:bodyPr>
            <a:normAutofit/>
          </a:bodyPr>
          <a:lstStyle/>
          <a:p>
            <a:pPr algn="just">
              <a:buFont typeface="Wingdings" pitchFamily="2" charset="2"/>
              <a:buChar char="Ø"/>
            </a:pPr>
            <a:r>
              <a:rPr lang="en-US" dirty="0" smtClean="0"/>
              <a:t>The </a:t>
            </a:r>
            <a:r>
              <a:rPr lang="en-US" dirty="0"/>
              <a:t>social ministries experienced budget decline in the 2023 supplemental review. In the revised budget, the social sector received $243.2 million. </a:t>
            </a:r>
            <a:endParaRPr lang="en-US" dirty="0" smtClean="0"/>
          </a:p>
          <a:p>
            <a:pPr algn="just">
              <a:buFont typeface="Wingdings" pitchFamily="2" charset="2"/>
              <a:buChar char="Ø"/>
            </a:pPr>
            <a:r>
              <a:rPr lang="en-US" dirty="0" smtClean="0"/>
              <a:t>The </a:t>
            </a:r>
            <a:r>
              <a:rPr lang="en-US" dirty="0"/>
              <a:t>budget document captures that the social sector figures experienced a decline of $18.1 million (-7%) from the original estimates of $261.3 million. </a:t>
            </a:r>
            <a:endParaRPr lang="en-US" dirty="0" smtClean="0"/>
          </a:p>
          <a:p>
            <a:pPr algn="just">
              <a:buFont typeface="Wingdings" pitchFamily="2" charset="2"/>
              <a:buChar char="Ø"/>
            </a:pPr>
            <a:r>
              <a:rPr lang="en-US" dirty="0" smtClean="0"/>
              <a:t>SOMCOVID </a:t>
            </a:r>
            <a:r>
              <a:rPr lang="en-US" dirty="0"/>
              <a:t>project under the delivery of the Ministry of Health was hit hard by receiving allocations of less than $15 million from the original spending </a:t>
            </a:r>
            <a:r>
              <a:rPr lang="en-US" dirty="0" smtClean="0"/>
              <a:t>plans</a:t>
            </a:r>
            <a:r>
              <a:rPr lang="en-US" dirty="0"/>
              <a:t> </a:t>
            </a:r>
            <a:r>
              <a:rPr lang="en-US" dirty="0" smtClean="0"/>
              <a:t>of $49.3 million. </a:t>
            </a:r>
            <a:r>
              <a:rPr lang="en-US" dirty="0"/>
              <a:t>	</a:t>
            </a:r>
            <a:endParaRPr lang="en-US" dirty="0" smtClean="0"/>
          </a:p>
          <a:p>
            <a:pPr algn="just">
              <a:buFont typeface="Wingdings" pitchFamily="2" charset="2"/>
              <a:buChar char="Ø"/>
            </a:pPr>
            <a:r>
              <a:rPr lang="en-US" dirty="0" smtClean="0"/>
              <a:t>This </a:t>
            </a:r>
            <a:r>
              <a:rPr lang="en-US" dirty="0"/>
              <a:t>startling decline is attributed to the decrease of grants from the World Bank for capital projects</a:t>
            </a:r>
            <a:r>
              <a:rPr lang="en-US" dirty="0" smtClean="0"/>
              <a:t>.</a:t>
            </a:r>
          </a:p>
        </p:txBody>
      </p:sp>
    </p:spTree>
    <p:extLst>
      <p:ext uri="{BB962C8B-B14F-4D97-AF65-F5344CB8AC3E}">
        <p14:creationId xmlns:p14="http://schemas.microsoft.com/office/powerpoint/2010/main" val="2759364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D4266D-AA77-454A-A81E-AE70501E7D11}"/>
              </a:ext>
            </a:extLst>
          </p:cNvPr>
          <p:cNvSpPr>
            <a:spLocks noGrp="1"/>
          </p:cNvSpPr>
          <p:nvPr>
            <p:ph type="title"/>
          </p:nvPr>
        </p:nvSpPr>
        <p:spPr>
          <a:xfrm>
            <a:off x="1254034" y="365125"/>
            <a:ext cx="9091749" cy="1325563"/>
          </a:xfrm>
        </p:spPr>
        <p:txBody>
          <a:bodyPr>
            <a:normAutofit/>
          </a:bodyPr>
          <a:lstStyle/>
          <a:p>
            <a:pPr algn="ctr"/>
            <a:r>
              <a:rPr lang="en-US" sz="3600" dirty="0">
                <a:latin typeface="Arial Black" panose="020B0A04020102020204" pitchFamily="34" charset="0"/>
              </a:rPr>
              <a:t>Donor funding across sectors</a:t>
            </a:r>
          </a:p>
        </p:txBody>
      </p:sp>
      <p:graphicFrame>
        <p:nvGraphicFramePr>
          <p:cNvPr id="10" name="Content Placeholder 9">
            <a:extLst>
              <a:ext uri="{FF2B5EF4-FFF2-40B4-BE49-F238E27FC236}">
                <a16:creationId xmlns="" xmlns:a16="http://schemas.microsoft.com/office/drawing/2014/main" id="{A0DE7440-7D7D-4596-86CE-E2D47259ED16}"/>
              </a:ext>
            </a:extLst>
          </p:cNvPr>
          <p:cNvGraphicFramePr>
            <a:graphicFrameLocks noGrp="1"/>
          </p:cNvGraphicFramePr>
          <p:nvPr>
            <p:ph idx="1"/>
            <p:extLst>
              <p:ext uri="{D42A27DB-BD31-4B8C-83A1-F6EECF244321}">
                <p14:modId xmlns:p14="http://schemas.microsoft.com/office/powerpoint/2010/main" val="1468786550"/>
              </p:ext>
            </p:extLst>
          </p:nvPr>
        </p:nvGraphicFramePr>
        <p:xfrm>
          <a:off x="838200" y="1690688"/>
          <a:ext cx="10515599" cy="39963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17212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D4266D-AA77-454A-A81E-AE70501E7D11}"/>
              </a:ext>
            </a:extLst>
          </p:cNvPr>
          <p:cNvSpPr>
            <a:spLocks noGrp="1"/>
          </p:cNvSpPr>
          <p:nvPr>
            <p:ph type="title"/>
          </p:nvPr>
        </p:nvSpPr>
        <p:spPr>
          <a:xfrm>
            <a:off x="838200" y="334304"/>
            <a:ext cx="10515600" cy="921442"/>
          </a:xfrm>
        </p:spPr>
        <p:txBody>
          <a:bodyPr vert="horz" lIns="91440" tIns="45720" rIns="91440" bIns="45720" rtlCol="0" anchor="ctr">
            <a:normAutofit/>
          </a:bodyPr>
          <a:lstStyle/>
          <a:p>
            <a:pPr algn="ctr"/>
            <a:r>
              <a:rPr lang="en-US" sz="3600" b="1" dirty="0">
                <a:latin typeface="Arial Black" panose="020B0A04020102020204" pitchFamily="34" charset="0"/>
              </a:rPr>
              <a:t>Why Does the Problem Matter?</a:t>
            </a:r>
          </a:p>
        </p:txBody>
      </p:sp>
      <p:sp>
        <p:nvSpPr>
          <p:cNvPr id="8" name="Content Placeholder 7">
            <a:extLst>
              <a:ext uri="{FF2B5EF4-FFF2-40B4-BE49-F238E27FC236}">
                <a16:creationId xmlns="" xmlns:a16="http://schemas.microsoft.com/office/drawing/2014/main" id="{854900AB-61D7-45A0-911B-CF709BFFBE5A}"/>
              </a:ext>
            </a:extLst>
          </p:cNvPr>
          <p:cNvSpPr>
            <a:spLocks noGrp="1"/>
          </p:cNvSpPr>
          <p:nvPr>
            <p:ph idx="1"/>
          </p:nvPr>
        </p:nvSpPr>
        <p:spPr>
          <a:xfrm>
            <a:off x="838200" y="2144126"/>
            <a:ext cx="5593422" cy="4133384"/>
          </a:xfrm>
        </p:spPr>
        <p:txBody>
          <a:bodyPr>
            <a:normAutofit fontScale="70000" lnSpcReduction="20000"/>
          </a:bodyPr>
          <a:lstStyle/>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estimated </a:t>
            </a:r>
            <a:r>
              <a:rPr lang="en-US" b="1" dirty="0">
                <a:latin typeface="Times New Roman" panose="02020603050405020304" pitchFamily="18" charset="0"/>
                <a:cs typeface="Times New Roman" panose="02020603050405020304" pitchFamily="18" charset="0"/>
              </a:rPr>
              <a:t>out of school children </a:t>
            </a:r>
            <a:r>
              <a:rPr lang="en-US" dirty="0">
                <a:latin typeface="Times New Roman" panose="02020603050405020304" pitchFamily="18" charset="0"/>
                <a:cs typeface="Times New Roman" panose="02020603050405020304" pitchFamily="18" charset="0"/>
              </a:rPr>
              <a:t>is around 4 million, or 60% of school aged children (~6.6 million). Of children who are enrolled, more than 50 per cent attend private schools.</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Somalia has a high fertility rate (~5.7) so there is a large </a:t>
            </a:r>
            <a:r>
              <a:rPr lang="en-US" b="1" dirty="0">
                <a:latin typeface="Times New Roman" panose="02020603050405020304" pitchFamily="18" charset="0"/>
                <a:cs typeface="Times New Roman" panose="02020603050405020304" pitchFamily="18" charset="0"/>
              </a:rPr>
              <a:t>need for maternal and early childhood </a:t>
            </a:r>
            <a:r>
              <a:rPr lang="en-US" dirty="0">
                <a:latin typeface="Times New Roman" panose="02020603050405020304" pitchFamily="18" charset="0"/>
                <a:cs typeface="Times New Roman" panose="02020603050405020304" pitchFamily="18" charset="0"/>
              </a:rPr>
              <a:t>health services.</a:t>
            </a:r>
          </a:p>
          <a:p>
            <a:pPr algn="just">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External shocks</a:t>
            </a:r>
            <a:r>
              <a:rPr lang="en-US" dirty="0">
                <a:latin typeface="Times New Roman" panose="02020603050405020304" pitchFamily="18" charset="0"/>
                <a:cs typeface="Times New Roman" panose="02020603050405020304" pitchFamily="18" charset="0"/>
              </a:rPr>
              <a:t>, including drought and a high disease burden, impact malnutrition and child mortality rates (~62.8/1000), which require significant expansion in health interventions and treatment.</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Expanding budget execution rates would help </a:t>
            </a:r>
            <a:r>
              <a:rPr lang="en-US" b="1" dirty="0">
                <a:latin typeface="Times New Roman" panose="02020603050405020304" pitchFamily="18" charset="0"/>
                <a:cs typeface="Times New Roman" panose="02020603050405020304" pitchFamily="18" charset="0"/>
              </a:rPr>
              <a:t>improve conditions </a:t>
            </a:r>
            <a:r>
              <a:rPr lang="en-US" dirty="0">
                <a:latin typeface="Times New Roman" panose="02020603050405020304" pitchFamily="18" charset="0"/>
                <a:cs typeface="Times New Roman" panose="02020603050405020304" pitchFamily="18" charset="0"/>
              </a:rPr>
              <a:t>for households and children in education and health and contribute to </a:t>
            </a:r>
            <a:r>
              <a:rPr lang="en-US" b="1" dirty="0">
                <a:latin typeface="Times New Roman" panose="02020603050405020304" pitchFamily="18" charset="0"/>
                <a:cs typeface="Times New Roman" panose="02020603050405020304" pitchFamily="18" charset="0"/>
              </a:rPr>
              <a:t>human capital development.</a:t>
            </a:r>
          </a:p>
          <a:p>
            <a:pPr marL="0" indent="0">
              <a:buNone/>
            </a:pPr>
            <a:endParaRPr lang="en-US" dirty="0"/>
          </a:p>
        </p:txBody>
      </p:sp>
      <p:sp>
        <p:nvSpPr>
          <p:cNvPr id="4" name="TextBox 3">
            <a:extLst>
              <a:ext uri="{FF2B5EF4-FFF2-40B4-BE49-F238E27FC236}">
                <a16:creationId xmlns="" xmlns:a16="http://schemas.microsoft.com/office/drawing/2014/main" id="{B65FA0BE-7785-406A-878B-B9A6F4FB1CF5}"/>
              </a:ext>
            </a:extLst>
          </p:cNvPr>
          <p:cNvSpPr txBox="1"/>
          <p:nvPr/>
        </p:nvSpPr>
        <p:spPr>
          <a:xfrm>
            <a:off x="1157164" y="1469103"/>
            <a:ext cx="4066370" cy="461665"/>
          </a:xfrm>
          <a:prstGeom prst="rect">
            <a:avLst/>
          </a:prstGeom>
          <a:noFill/>
        </p:spPr>
        <p:txBody>
          <a:bodyPr wrap="none" rtlCol="0">
            <a:spAutoFit/>
          </a:bodyPr>
          <a:lstStyle/>
          <a:p>
            <a:r>
              <a:rPr lang="en-US" sz="2400" b="1" dirty="0">
                <a:latin typeface="Times New Roman" panose="02020603050405020304" pitchFamily="18" charset="0"/>
                <a:cs typeface="Times New Roman" panose="02020603050405020304" pitchFamily="18" charset="0"/>
              </a:rPr>
              <a:t>From an outcome perspective</a:t>
            </a:r>
          </a:p>
        </p:txBody>
      </p:sp>
      <p:sp>
        <p:nvSpPr>
          <p:cNvPr id="6" name="TextBox 5">
            <a:extLst>
              <a:ext uri="{FF2B5EF4-FFF2-40B4-BE49-F238E27FC236}">
                <a16:creationId xmlns="" xmlns:a16="http://schemas.microsoft.com/office/drawing/2014/main" id="{E00FA463-6CAC-4085-8BC9-C27363988044}"/>
              </a:ext>
            </a:extLst>
          </p:cNvPr>
          <p:cNvSpPr txBox="1"/>
          <p:nvPr/>
        </p:nvSpPr>
        <p:spPr>
          <a:xfrm>
            <a:off x="6670236" y="1469103"/>
            <a:ext cx="4184997"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From a technical Perspective</a:t>
            </a:r>
          </a:p>
        </p:txBody>
      </p:sp>
      <p:sp>
        <p:nvSpPr>
          <p:cNvPr id="7" name="Content Placeholder 7">
            <a:extLst>
              <a:ext uri="{FF2B5EF4-FFF2-40B4-BE49-F238E27FC236}">
                <a16:creationId xmlns="" xmlns:a16="http://schemas.microsoft.com/office/drawing/2014/main" id="{F7744B5F-1927-42C5-9D50-4E26227D32CE}"/>
              </a:ext>
            </a:extLst>
          </p:cNvPr>
          <p:cNvSpPr txBox="1">
            <a:spLocks/>
          </p:cNvSpPr>
          <p:nvPr/>
        </p:nvSpPr>
        <p:spPr>
          <a:xfrm>
            <a:off x="6431622" y="2144126"/>
            <a:ext cx="5593422" cy="4133384"/>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Large gaps between development budgets and the execution of those budgets correspond to many challenges. Their impact is not only related to </a:t>
            </a:r>
            <a:r>
              <a:rPr lang="en-US" b="1" dirty="0">
                <a:latin typeface="Times New Roman" panose="02020603050405020304" pitchFamily="18" charset="0"/>
                <a:cs typeface="Times New Roman" panose="02020603050405020304" pitchFamily="18" charset="0"/>
              </a:rPr>
              <a:t>lost opportunities </a:t>
            </a:r>
            <a:r>
              <a:rPr lang="en-US" dirty="0">
                <a:latin typeface="Times New Roman" panose="02020603050405020304" pitchFamily="18" charset="0"/>
                <a:cs typeface="Times New Roman" panose="02020603050405020304" pitchFamily="18" charset="0"/>
              </a:rPr>
              <a:t>but also a distortion of expectations, trust, and future planning processes.</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For example, expectations of low execution rates may lead to</a:t>
            </a:r>
            <a:r>
              <a:rPr lang="en-US" b="1" dirty="0">
                <a:latin typeface="Times New Roman" panose="02020603050405020304" pitchFamily="18" charset="0"/>
                <a:cs typeface="Times New Roman" panose="02020603050405020304" pitchFamily="18" charset="0"/>
              </a:rPr>
              <a:t> over-budgeting</a:t>
            </a:r>
            <a:r>
              <a:rPr lang="en-US" dirty="0">
                <a:latin typeface="Times New Roman" panose="02020603050405020304" pitchFamily="18" charset="0"/>
                <a:cs typeface="Times New Roman" panose="02020603050405020304" pitchFamily="18" charset="0"/>
              </a:rPr>
              <a:t>, and ineffective program design to make up for anticipated allocation shortfalls.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Unexecuted budgets, affect </a:t>
            </a:r>
            <a:r>
              <a:rPr lang="en-US" b="1" dirty="0">
                <a:latin typeface="Times New Roman" panose="02020603050405020304" pitchFamily="18" charset="0"/>
                <a:cs typeface="Times New Roman" panose="02020603050405020304" pitchFamily="18" charset="0"/>
              </a:rPr>
              <a:t>trust of funding entities </a:t>
            </a:r>
            <a:r>
              <a:rPr lang="en-US" dirty="0">
                <a:latin typeface="Times New Roman" panose="02020603050405020304" pitchFamily="18" charset="0"/>
                <a:cs typeface="Times New Roman" panose="02020603050405020304" pitchFamily="18" charset="0"/>
              </a:rPr>
              <a:t>or process, whether donors, debtors or tax-payers (particularly those related to development or service delivery projects), reducing commitment of funds, investment, and tax compliance</a:t>
            </a:r>
            <a:r>
              <a:rPr lang="en-US"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World Bank, the financier of this budget components in Health and Education has shown dissatisfaction of this low budget execution rates, which may result much of funds to expire due to its low utilization rates. </a:t>
            </a:r>
            <a:endParaRPr lang="en-US"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658140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5DA8A0-16E9-4A4A-8F4E-58F7697DC4AC}"/>
              </a:ext>
            </a:extLst>
          </p:cNvPr>
          <p:cNvSpPr>
            <a:spLocks noGrp="1"/>
          </p:cNvSpPr>
          <p:nvPr>
            <p:ph type="title"/>
          </p:nvPr>
        </p:nvSpPr>
        <p:spPr>
          <a:xfrm>
            <a:off x="1227908" y="418011"/>
            <a:ext cx="9078686" cy="822960"/>
          </a:xfrm>
        </p:spPr>
        <p:txBody>
          <a:bodyPr vert="horz" lIns="91440" tIns="45720" rIns="91440" bIns="45720" rtlCol="0" anchor="ctr">
            <a:normAutofit/>
          </a:bodyPr>
          <a:lstStyle/>
          <a:p>
            <a:pPr algn="ctr"/>
            <a:r>
              <a:rPr lang="en-US" sz="3200" dirty="0">
                <a:latin typeface="Arial Black" panose="020B0A04020102020204" pitchFamily="34" charset="0"/>
              </a:rPr>
              <a:t>What are the Causes of the Problem?</a:t>
            </a:r>
          </a:p>
        </p:txBody>
      </p:sp>
      <p:pic>
        <p:nvPicPr>
          <p:cNvPr id="9" name="Picture 8">
            <a:extLst>
              <a:ext uri="{FF2B5EF4-FFF2-40B4-BE49-F238E27FC236}">
                <a16:creationId xmlns="" xmlns:a16="http://schemas.microsoft.com/office/drawing/2014/main" id="{5156FB23-0E68-41BA-B57A-AB7B67E52D90}"/>
              </a:ext>
            </a:extLst>
          </p:cNvPr>
          <p:cNvPicPr>
            <a:picLocks noChangeAspect="1"/>
          </p:cNvPicPr>
          <p:nvPr/>
        </p:nvPicPr>
        <p:blipFill>
          <a:blip r:embed="rId2"/>
          <a:stretch>
            <a:fillRect/>
          </a:stretch>
        </p:blipFill>
        <p:spPr>
          <a:xfrm>
            <a:off x="703780" y="1549747"/>
            <a:ext cx="10784440" cy="4651335"/>
          </a:xfrm>
          <a:prstGeom prst="rect">
            <a:avLst/>
          </a:prstGeom>
        </p:spPr>
      </p:pic>
    </p:spTree>
    <p:extLst>
      <p:ext uri="{BB962C8B-B14F-4D97-AF65-F5344CB8AC3E}">
        <p14:creationId xmlns:p14="http://schemas.microsoft.com/office/powerpoint/2010/main" val="1217932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10919</TotalTime>
  <Words>2327</Words>
  <Application>Microsoft Office PowerPoint</Application>
  <PresentationFormat>Custom</PresentationFormat>
  <Paragraphs>160</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PowerPoint Presentation</vt:lpstr>
      <vt:lpstr>Low Budget Execution Rates in Health and Education</vt:lpstr>
      <vt:lpstr>Determining the Problem</vt:lpstr>
      <vt:lpstr>Budget Execution Rates in Health and Education</vt:lpstr>
      <vt:lpstr>Somalia 2023 budget across sectors</vt:lpstr>
      <vt:lpstr>The social sector spending in 2023 </vt:lpstr>
      <vt:lpstr>Donor funding across sectors</vt:lpstr>
      <vt:lpstr>Why Does the Problem Matter?</vt:lpstr>
      <vt:lpstr>What are the Causes of the Problem?</vt:lpstr>
      <vt:lpstr>Entry Points and Ideas for Action </vt:lpstr>
      <vt:lpstr>Feasibility of Entry Points</vt:lpstr>
      <vt:lpstr>Action Point 3: Capacity Development to Reduce                        Delays in Reporting and Fund Disbursements</vt:lpstr>
      <vt:lpstr>Entry points identified and how they relate to the overall problem</vt:lpstr>
      <vt:lpstr> Initial ideas the team wanted to implement and progress made </vt:lpstr>
      <vt:lpstr> New insight and data gathered on the entry points  </vt:lpstr>
      <vt:lpstr> New insight and data gathered on the entry points  </vt:lpstr>
      <vt:lpstr> New learnings/lessons about the entry points, problem and assumptions that were revisited  </vt:lpstr>
      <vt:lpstr> Challenges faced in implementing ideas and how the team addressed </vt:lpstr>
      <vt:lpstr>Measure of Success </vt:lpstr>
      <vt:lpstr> Measures of success  </vt:lpstr>
      <vt:lpstr>Progress against the entry points and where they have been refined or eliminated</vt:lpstr>
      <vt:lpstr>Working in new ways and Building Capabilities </vt:lpstr>
      <vt:lpstr>New ways of thinking and approach to PFM challenges </vt:lpstr>
      <vt:lpstr>Approach to teamwork, meeting and team dynamics </vt:lpstr>
      <vt:lpstr>Changes in ways authorisers are consulted or involved </vt:lpstr>
      <vt:lpstr>Challenges in applying the PDIA approach and participating in the BPFCC </vt:lpstr>
      <vt:lpstr>Next Steps </vt:lpstr>
      <vt:lpstr>Goals and planned activities over the next six months  </vt:lpstr>
      <vt:lpstr>Capacity development interventions </vt:lpstr>
      <vt:lpstr>Institutional arrangements Gap</vt:lpstr>
      <vt:lpstr>Knowledge Improvement Measurements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Walid Sayegh</dc:creator>
  <cp:lastModifiedBy>Mohamed Ali</cp:lastModifiedBy>
  <cp:revision>162</cp:revision>
  <dcterms:created xsi:type="dcterms:W3CDTF">2023-02-07T10:16:25Z</dcterms:created>
  <dcterms:modified xsi:type="dcterms:W3CDTF">2023-11-07T16:18:07Z</dcterms:modified>
</cp:coreProperties>
</file>