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56" r:id="rId3"/>
    <p:sldId id="294" r:id="rId4"/>
    <p:sldId id="257" r:id="rId5"/>
    <p:sldId id="258" r:id="rId6"/>
    <p:sldId id="306" r:id="rId7"/>
    <p:sldId id="295" r:id="rId8"/>
    <p:sldId id="296" r:id="rId9"/>
    <p:sldId id="263" r:id="rId10"/>
    <p:sldId id="332" r:id="rId11"/>
    <p:sldId id="301" r:id="rId12"/>
    <p:sldId id="297" r:id="rId13"/>
    <p:sldId id="264" r:id="rId14"/>
    <p:sldId id="265" r:id="rId15"/>
    <p:sldId id="266" r:id="rId16"/>
    <p:sldId id="267" r:id="rId17"/>
    <p:sldId id="268" r:id="rId18"/>
    <p:sldId id="269" r:id="rId19"/>
    <p:sldId id="270" r:id="rId20"/>
    <p:sldId id="329" r:id="rId21"/>
    <p:sldId id="303" r:id="rId22"/>
    <p:sldId id="302" r:id="rId23"/>
    <p:sldId id="299" r:id="rId24"/>
    <p:sldId id="333" r:id="rId25"/>
    <p:sldId id="304" r:id="rId26"/>
    <p:sldId id="330" r:id="rId27"/>
    <p:sldId id="305" r:id="rId28"/>
    <p:sldId id="277" r:id="rId29"/>
    <p:sldId id="27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4" d="100"/>
          <a:sy n="114" d="100"/>
        </p:scale>
        <p:origin x="474"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notesMaster" Target="notesMasters/notesMaster1.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2800" dirty="0"/>
              <a:t>BUDGET</a:t>
            </a:r>
            <a:r>
              <a:rPr lang="en-US" dirty="0"/>
              <a:t> </a:t>
            </a:r>
            <a:r>
              <a:rPr lang="en-US" sz="2800" dirty="0"/>
              <a:t>UTILISATION 2018-2022</a:t>
            </a:r>
            <a:endParaRPr lang="en-US" dirty="0"/>
          </a:p>
        </c:rich>
      </c:tx>
      <c:layout/>
      <c:overlay val="0"/>
      <c:spPr>
        <a:noFill/>
        <a:ln>
          <a:noFill/>
        </a:ln>
        <a:effectLst/>
      </c:spPr>
    </c:title>
    <c:autoTitleDeleted val="0"/>
    <c:plotArea>
      <c:layout/>
      <c:barChart>
        <c:barDir val="col"/>
        <c:grouping val="clustered"/>
        <c:varyColors val="0"/>
        <c:ser>
          <c:idx val="0"/>
          <c:order val="0"/>
          <c:tx>
            <c:strRef>
              <c:f>Sheet1!$B$2</c:f>
              <c:strCache>
                <c:ptCount val="1"/>
                <c:pt idx="0">
                  <c:v>% Release Utilisation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prstMaterial="plastic">
              <a:bevelT w="0" h="0"/>
            </a:sp3d>
          </c:spPr>
          <c:invertIfNegative val="0"/>
          <c:dLbls>
            <c:delete val="1"/>
          </c:dLbls>
          <c:cat>
            <c:numRef>
              <c:f>Sheet1!$A$3:$A$7</c:f>
              <c:numCache>
                <c:formatCode>General</c:formatCode>
                <c:ptCount val="5"/>
                <c:pt idx="0">
                  <c:v>2018</c:v>
                </c:pt>
                <c:pt idx="1">
                  <c:v>2019</c:v>
                </c:pt>
                <c:pt idx="2">
                  <c:v>2020</c:v>
                </c:pt>
                <c:pt idx="3">
                  <c:v>2021</c:v>
                </c:pt>
                <c:pt idx="4">
                  <c:v>2022</c:v>
                </c:pt>
              </c:numCache>
            </c:numRef>
          </c:cat>
          <c:val>
            <c:numRef>
              <c:f>Sheet1!$B$3:$B$7</c:f>
              <c:numCache>
                <c:formatCode>General</c:formatCode>
                <c:ptCount val="5"/>
                <c:pt idx="0">
                  <c:v>71.33</c:v>
                </c:pt>
                <c:pt idx="1">
                  <c:v>70.57</c:v>
                </c:pt>
                <c:pt idx="2">
                  <c:v>68.73</c:v>
                </c:pt>
                <c:pt idx="3">
                  <c:v>54.87</c:v>
                </c:pt>
                <c:pt idx="4">
                  <c:v>75.54</c:v>
                </c:pt>
              </c:numCache>
            </c:numRef>
          </c:val>
        </c:ser>
        <c:ser>
          <c:idx val="1"/>
          <c:order val="1"/>
          <c:tx>
            <c:strRef>
              <c:f>Sheet1!$C$2</c:f>
              <c:strCache>
                <c:ptCount val="1"/>
                <c:pt idx="0">
                  <c:v>% Budget utilisation</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prstMaterial="plastic">
              <a:bevelT w="0" h="0"/>
            </a:sp3d>
          </c:spPr>
          <c:invertIfNegative val="0"/>
          <c:dLbls>
            <c:delete val="1"/>
          </c:dLbls>
          <c:cat>
            <c:numRef>
              <c:f>Sheet1!$A$3:$A$7</c:f>
              <c:numCache>
                <c:formatCode>General</c:formatCode>
                <c:ptCount val="5"/>
                <c:pt idx="0">
                  <c:v>2018</c:v>
                </c:pt>
                <c:pt idx="1">
                  <c:v>2019</c:v>
                </c:pt>
                <c:pt idx="2">
                  <c:v>2020</c:v>
                </c:pt>
                <c:pt idx="3">
                  <c:v>2021</c:v>
                </c:pt>
                <c:pt idx="4">
                  <c:v>2022</c:v>
                </c:pt>
              </c:numCache>
            </c:numRef>
          </c:cat>
          <c:val>
            <c:numRef>
              <c:f>Sheet1!$C$3:$C$7</c:f>
              <c:numCache>
                <c:formatCode>General</c:formatCode>
                <c:ptCount val="5"/>
                <c:pt idx="0">
                  <c:v>71.14</c:v>
                </c:pt>
                <c:pt idx="1">
                  <c:v>70.54</c:v>
                </c:pt>
                <c:pt idx="2">
                  <c:v>67.55</c:v>
                </c:pt>
                <c:pt idx="3">
                  <c:v>50.07</c:v>
                </c:pt>
                <c:pt idx="4">
                  <c:v>71.61</c:v>
                </c:pt>
              </c:numCache>
            </c:numRef>
          </c:val>
        </c:ser>
        <c:dLbls>
          <c:showLegendKey val="0"/>
          <c:showVal val="0"/>
          <c:showCatName val="0"/>
          <c:showSerName val="0"/>
          <c:showPercent val="0"/>
          <c:showBubbleSize val="0"/>
        </c:dLbls>
        <c:gapWidth val="100"/>
        <c:overlap val="-24"/>
        <c:axId val="2117414704"/>
        <c:axId val="2117412624"/>
      </c:barChart>
      <c:catAx>
        <c:axId val="2117414704"/>
        <c:scaling>
          <c:orientation val="minMax"/>
        </c:scaling>
        <c:delete val="0"/>
        <c:axPos val="b"/>
        <c:title>
          <c:tx>
            <c:rich>
              <a:bodyPr rot="0" spcFirstLastPara="1" vertOverflow="ellipsis" vert="horz" wrap="square" anchor="ctr" anchorCtr="1"/>
              <a:lstStyle/>
              <a:p>
                <a:pPr>
                  <a:defRPr lang="en-US" sz="3200" b="1" i="0" u="none" strike="noStrike" kern="1200" cap="all" baseline="0">
                    <a:solidFill>
                      <a:schemeClr val="lt1">
                        <a:lumMod val="85000"/>
                      </a:schemeClr>
                    </a:solidFill>
                    <a:latin typeface="+mn-lt"/>
                    <a:ea typeface="+mn-ea"/>
                    <a:cs typeface="+mn-cs"/>
                  </a:defRPr>
                </a:pPr>
                <a:r>
                  <a:rPr lang="en-US" sz="3200"/>
                  <a:t>YEAR</a:t>
                </a:r>
                <a:endParaRPr lang="en-US" sz="3200"/>
              </a:p>
            </c:rich>
          </c:tx>
          <c:layout/>
          <c:overlay val="0"/>
          <c:spPr>
            <a:noFill/>
            <a:ln>
              <a:noFill/>
            </a:ln>
            <a:effectLst/>
          </c:sp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lang="en-US" sz="900" b="0" i="0" u="none" strike="noStrike" kern="1200" baseline="0">
                <a:solidFill>
                  <a:schemeClr val="lt1">
                    <a:lumMod val="85000"/>
                  </a:schemeClr>
                </a:solidFill>
                <a:latin typeface="+mn-lt"/>
                <a:ea typeface="+mn-ea"/>
                <a:cs typeface="+mn-cs"/>
              </a:defRPr>
            </a:pPr>
          </a:p>
        </c:txPr>
        <c:crossAx val="2117412624"/>
        <c:crosses val="autoZero"/>
        <c:auto val="1"/>
        <c:lblAlgn val="ctr"/>
        <c:lblOffset val="100"/>
        <c:noMultiLvlLbl val="0"/>
      </c:catAx>
      <c:valAx>
        <c:axId val="2117412624"/>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lang="en-US" sz="3600" b="1" i="0" u="none" strike="noStrike" kern="1200" cap="all" baseline="0">
                    <a:solidFill>
                      <a:schemeClr val="lt1">
                        <a:lumMod val="85000"/>
                      </a:schemeClr>
                    </a:solidFill>
                    <a:latin typeface="+mn-lt"/>
                    <a:ea typeface="+mn-ea"/>
                    <a:cs typeface="+mn-cs"/>
                  </a:defRPr>
                </a:pPr>
                <a:r>
                  <a:rPr lang="en-US" sz="3600" dirty="0"/>
                  <a:t>%</a:t>
                </a:r>
                <a:r>
                  <a:rPr lang="en-US" sz="3600" baseline="0" dirty="0"/>
                  <a:t> UTILISATION</a:t>
                </a:r>
                <a:endParaRPr lang="en-US" sz="3600" dirty="0"/>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lt1">
                    <a:lumMod val="85000"/>
                  </a:schemeClr>
                </a:solidFill>
                <a:latin typeface="+mn-lt"/>
                <a:ea typeface="+mn-ea"/>
                <a:cs typeface="+mn-cs"/>
              </a:defRPr>
            </a:pPr>
          </a:p>
        </c:txPr>
        <c:crossAx val="2117414704"/>
        <c:crosses val="autoZero"/>
        <c:crossBetween val="between"/>
      </c:valAx>
      <c:dTable>
        <c:showHorzBorder val="1"/>
        <c:showVertBorder val="1"/>
        <c:showOutline val="1"/>
        <c:showKeys val="1"/>
        <c:spPr>
          <a:noFill/>
          <a:ln w="9525">
            <a:solidFill>
              <a:schemeClr val="lt1">
                <a:lumMod val="95000"/>
                <a:alpha val="54000"/>
              </a:schemeClr>
            </a:solidFill>
          </a:ln>
          <a:effectLst/>
        </c:spPr>
        <c:txPr>
          <a:bodyPr rot="0" spcFirstLastPara="1" vertOverflow="ellipsis" vert="horz" wrap="square" anchor="ctr" anchorCtr="1"/>
          <a:lstStyle/>
          <a:p>
            <a:pPr>
              <a:defRPr lang="en-US" sz="1600" b="1" i="0" u="none" strike="noStrike" kern="1200" baseline="0">
                <a:solidFill>
                  <a:srgbClr val="FFC000"/>
                </a:solidFill>
                <a:latin typeface="+mn-lt"/>
                <a:ea typeface="+mn-ea"/>
                <a:cs typeface="+mn-cs"/>
              </a:defRPr>
            </a:pPr>
          </a:p>
        </c:txPr>
      </c:dTable>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en-US" sz="2000" b="1" i="0" u="none" strike="noStrike" kern="1200" baseline="0">
              <a:solidFill>
                <a:schemeClr val="lt1">
                  <a:lumMod val="85000"/>
                </a:schemeClr>
              </a:solidFill>
              <a:latin typeface="+mn-lt"/>
              <a:ea typeface="+mn-ea"/>
              <a:cs typeface="+mn-cs"/>
            </a:defRPr>
          </a:pPr>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lang="en-US"/>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92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2023 BUDGET UTILISATION</a:t>
            </a:r>
            <a:endParaRPr lang="en-US"/>
          </a:p>
        </c:rich>
      </c:tx>
      <c:layout/>
      <c:overlay val="0"/>
      <c:spPr>
        <a:noFill/>
        <a:ln>
          <a:noFill/>
        </a:ln>
        <a:effectLst/>
      </c:spPr>
    </c:title>
    <c:autoTitleDeleted val="0"/>
    <c:plotArea>
      <c:layout/>
      <c:barChart>
        <c:barDir val="col"/>
        <c:grouping val="clustered"/>
        <c:varyColors val="0"/>
        <c:ser>
          <c:idx val="0"/>
          <c:order val="0"/>
          <c:spPr>
            <a:gradFill rotWithShape="1">
              <a:gsLst>
                <a:gs pos="0">
                  <a:schemeClr val="accent1">
                    <a:tint val="98000"/>
                    <a:lumMod val="114000"/>
                  </a:schemeClr>
                </a:gs>
                <a:gs pos="100000">
                  <a:schemeClr val="accent1">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invertIfNegative val="0"/>
          <c:dLbls>
            <c:delete val="1"/>
          </c:dLbls>
          <c:cat>
            <c:strRef>
              <c:f>Sheet3!$C$1:$E$1</c:f>
              <c:strCache>
                <c:ptCount val="3"/>
                <c:pt idx="0">
                  <c:v>Budget</c:v>
                </c:pt>
                <c:pt idx="1">
                  <c:v>Cumulative  release</c:v>
                </c:pt>
                <c:pt idx="2">
                  <c:v>Cumulative expenditure</c:v>
                </c:pt>
              </c:strCache>
            </c:strRef>
          </c:cat>
          <c:val>
            <c:numRef>
              <c:f>Sheet3!$C$2:$E$2</c:f>
              <c:numCache>
                <c:formatCode>_(* #,##0.00_);_(* \(#,##0.00\);_(* "-"??_);_(@_)</c:formatCode>
                <c:ptCount val="3"/>
                <c:pt idx="0">
                  <c:v>122526468438</c:v>
                </c:pt>
                <c:pt idx="1">
                  <c:v>121769409437</c:v>
                </c:pt>
                <c:pt idx="2">
                  <c:v>108413196560</c:v>
                </c:pt>
              </c:numCache>
            </c:numRef>
          </c:val>
        </c:ser>
        <c:dLbls>
          <c:showLegendKey val="0"/>
          <c:showVal val="1"/>
          <c:showCatName val="0"/>
          <c:showSerName val="0"/>
          <c:showPercent val="0"/>
          <c:showBubbleSize val="0"/>
        </c:dLbls>
        <c:gapWidth val="100"/>
        <c:overlap val="-24"/>
        <c:axId val="109106207"/>
        <c:axId val="109108287"/>
      </c:barChart>
      <c:catAx>
        <c:axId val="109106207"/>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lang="en-US" sz="1600" b="1" i="0" u="none" strike="noStrike" kern="1200" baseline="0">
                <a:solidFill>
                  <a:schemeClr val="lt1">
                    <a:lumMod val="85000"/>
                  </a:schemeClr>
                </a:solidFill>
                <a:latin typeface="+mn-lt"/>
                <a:ea typeface="+mn-ea"/>
                <a:cs typeface="+mn-cs"/>
              </a:defRPr>
            </a:pPr>
          </a:p>
        </c:txPr>
        <c:crossAx val="109108287"/>
        <c:crosses val="autoZero"/>
        <c:auto val="1"/>
        <c:lblAlgn val="ctr"/>
        <c:lblOffset val="100"/>
        <c:noMultiLvlLbl val="0"/>
      </c:catAx>
      <c:valAx>
        <c:axId val="109108287"/>
        <c:scaling>
          <c:orientation val="minMax"/>
        </c:scaling>
        <c:delete val="0"/>
        <c:axPos val="l"/>
        <c:majorGridlines>
          <c:spPr>
            <a:ln w="9525" cap="flat" cmpd="sng" algn="ctr">
              <a:solidFill>
                <a:schemeClr val="lt1">
                  <a:lumMod val="95000"/>
                  <a:alpha val="10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lang="en-US" sz="1600" b="1" i="0" u="none" strike="noStrike" kern="1200" baseline="0">
                <a:solidFill>
                  <a:schemeClr val="lt1">
                    <a:lumMod val="85000"/>
                  </a:schemeClr>
                </a:solidFill>
                <a:latin typeface="+mn-lt"/>
                <a:ea typeface="+mn-ea"/>
                <a:cs typeface="+mn-cs"/>
              </a:defRPr>
            </a:pPr>
          </a:p>
        </c:txPr>
        <c:crossAx val="109106207"/>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lang="en-US" sz="1600" b="1"/>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5"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5"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5" kern="1200"/>
  </cs:dataLabel>
  <cs:dataLabelCallout>
    <cs:lnRef idx="0"/>
    <cs:fillRef idx="0"/>
    <cs:effectRef idx="0"/>
    <cs:fontRef idx="minor">
      <a:schemeClr val="dk1">
        <a:lumMod val="65000"/>
        <a:lumOff val="35000"/>
      </a:schemeClr>
    </cs:fontRef>
    <cs:spPr>
      <a:solidFill>
        <a:schemeClr val="lt1"/>
      </a:solidFill>
    </cs:spPr>
    <cs:defRPr sz="1195"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5"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5"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5"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3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5"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5"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343E89-4144-479E-957B-33A22A3B38E4}"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9C7F91-8509-4C23-8E10-3EA53BC780C1}"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81E3BEE-BCD4-4E4F-89FB-8D596B4F74D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74268-17DB-4A3B-A5AA-37DB050A8396}"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881E3BEE-BCD4-4E4F-89FB-8D596B4F74D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874268-17DB-4A3B-A5AA-37DB050A8396}"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881E3BEE-BCD4-4E4F-89FB-8D596B4F74D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74268-17DB-4A3B-A5AA-37DB050A8396}"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endParaRPr lang="en-US" smtClean="0"/>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881E3BEE-BCD4-4E4F-89FB-8D596B4F74D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74268-17DB-4A3B-A5AA-37DB050A8396}" type="slidenum">
              <a:rPr lang="en-US" smtClean="0"/>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panose="020B0604020202020204"/>
                <a:ea typeface="+mj-ea"/>
                <a:cs typeface="+mj-cs"/>
              </a:defRPr>
            </a:lvl1pPr>
          </a:lstStyle>
          <a:p>
            <a:pPr lvl="0"/>
            <a:r>
              <a:rPr lang="en-US" dirty="0"/>
              <a:t>“</a:t>
            </a:r>
            <a:endParaRPr lang="en-US" dirty="0"/>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panose="020B0604020202020204"/>
                <a:ea typeface="+mj-ea"/>
                <a:cs typeface="+mj-cs"/>
              </a:defRPr>
            </a:lvl1pPr>
          </a:lstStyle>
          <a:p>
            <a:pPr lvl="0"/>
            <a:r>
              <a:rPr lang="en-US" dirty="0"/>
              <a:t>”</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881E3BEE-BCD4-4E4F-89FB-8D596B4F74D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74268-17DB-4A3B-A5AA-37DB050A8396}"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endParaRPr lang="en-US" smtClean="0"/>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endParaRPr lang="en-US" smtClean="0"/>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endParaRPr lang="en-US" smtClean="0"/>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81E3BEE-BCD4-4E4F-89FB-8D596B4F74DA}" type="datetimeFigureOut">
              <a:rPr lang="en-US" smtClean="0"/>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74268-17DB-4A3B-A5AA-37DB050A8396}" type="slidenum">
              <a:rPr lang="en-US" smtClean="0"/>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endParaRPr lang="en-US" smtClean="0"/>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endParaRPr lang="en-US" smtClean="0"/>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endParaRPr lang="en-US" smtClean="0"/>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81E3BEE-BCD4-4E4F-89FB-8D596B4F74DA}" type="datetimeFigureOut">
              <a:rPr lang="en-US" smtClean="0"/>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74268-17DB-4A3B-A5AA-37DB050A8396}"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881E3BEE-BCD4-4E4F-89FB-8D596B4F74D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74268-17DB-4A3B-A5AA-37DB050A8396}" type="slidenum">
              <a:rPr 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881E3BEE-BCD4-4E4F-89FB-8D596B4F74D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74268-17DB-4A3B-A5AA-37DB050A8396}"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7" name="Date Placeholder 3"/>
          <p:cNvSpPr>
            <a:spLocks noGrp="1"/>
          </p:cNvSpPr>
          <p:nvPr>
            <p:ph type="dt" sz="half" idx="10"/>
          </p:nvPr>
        </p:nvSpPr>
        <p:spPr/>
        <p:txBody>
          <a:bodyPr/>
          <a:lstStyle/>
          <a:p>
            <a:fld id="{881E3BEE-BCD4-4E4F-89FB-8D596B4F74D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74268-17DB-4A3B-A5AA-37DB050A8396}"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881E3BEE-BCD4-4E4F-89FB-8D596B4F74D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74268-17DB-4A3B-A5AA-37DB050A8396}"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Date Placeholder 4"/>
          <p:cNvSpPr>
            <a:spLocks noGrp="1"/>
          </p:cNvSpPr>
          <p:nvPr>
            <p:ph type="dt" sz="half" idx="10"/>
          </p:nvPr>
        </p:nvSpPr>
        <p:spPr/>
        <p:txBody>
          <a:bodyPr/>
          <a:lstStyle/>
          <a:p>
            <a:fld id="{881E3BEE-BCD4-4E4F-89FB-8D596B4F74D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874268-17DB-4A3B-A5AA-37DB050A8396}"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7" name="Date Placeholder 6"/>
          <p:cNvSpPr>
            <a:spLocks noGrp="1"/>
          </p:cNvSpPr>
          <p:nvPr>
            <p:ph type="dt" sz="half" idx="10"/>
          </p:nvPr>
        </p:nvSpPr>
        <p:spPr/>
        <p:txBody>
          <a:bodyPr/>
          <a:lstStyle/>
          <a:p>
            <a:fld id="{881E3BEE-BCD4-4E4F-89FB-8D596B4F74D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874268-17DB-4A3B-A5AA-37DB050A8396}"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881E3BEE-BCD4-4E4F-89FB-8D596B4F74DA}" type="datetimeFigureOut">
              <a:rPr lang="en-US" smtClean="0"/>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F9874268-17DB-4A3B-A5AA-37DB050A8396}"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81E3BEE-BCD4-4E4F-89FB-8D596B4F74DA}" type="datetimeFigureOut">
              <a:rPr lang="en-US" smtClean="0"/>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F9874268-17DB-4A3B-A5AA-37DB050A8396}"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endParaRPr lang="en-US" smtClean="0"/>
          </a:p>
        </p:txBody>
      </p:sp>
      <p:sp>
        <p:nvSpPr>
          <p:cNvPr id="7" name="Date Placeholder 4"/>
          <p:cNvSpPr>
            <a:spLocks noGrp="1"/>
          </p:cNvSpPr>
          <p:nvPr>
            <p:ph type="dt" sz="half" idx="10"/>
          </p:nvPr>
        </p:nvSpPr>
        <p:spPr/>
        <p:txBody>
          <a:bodyPr/>
          <a:lstStyle/>
          <a:p>
            <a:fld id="{881E3BEE-BCD4-4E4F-89FB-8D596B4F74DA}" type="datetimeFigureOut">
              <a:rPr lang="en-US" smtClean="0"/>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F9874268-17DB-4A3B-A5AA-37DB050A8396}"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881E3BEE-BCD4-4E4F-89FB-8D596B4F74D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874268-17DB-4A3B-A5AA-37DB050A8396}"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2" Type="http://schemas.openxmlformats.org/officeDocument/2006/relationships/theme" Target="../theme/theme1.xml"/><Relationship Id="rId21" Type="http://schemas.openxmlformats.org/officeDocument/2006/relationships/image" Target="../media/image4.png"/><Relationship Id="rId20" Type="http://schemas.openxmlformats.org/officeDocument/2006/relationships/image" Target="../media/image3.png"/><Relationship Id="rId2" Type="http://schemas.openxmlformats.org/officeDocument/2006/relationships/slideLayout" Target="../slideLayouts/slideLayout2.xml"/><Relationship Id="rId19" Type="http://schemas.openxmlformats.org/officeDocument/2006/relationships/image" Target="../media/image2.png"/><Relationship Id="rId18" Type="http://schemas.openxmlformats.org/officeDocument/2006/relationships/image" Target="../media/image1.png"/><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8">
            <a:extLst>
              <a:ext uri="{28A0092B-C50C-407E-A947-70E740481C1C}">
                <a14:useLocalDpi xmlns:a14="http://schemas.microsoft.com/office/drawing/2010/main" val="0"/>
              </a:ext>
            </a:extLst>
          </a:blip>
          <a:srcRect l="3613"/>
          <a:stretch>
            <a:fillRect/>
          </a:stretch>
        </p:blipFill>
        <p:spPr>
          <a:xfrm>
            <a:off x="0" y="2669685"/>
            <a:ext cx="4037012" cy="4188315"/>
          </a:xfrm>
          <a:prstGeom prst="rect">
            <a:avLst/>
          </a:prstGeom>
        </p:spPr>
      </p:pic>
      <p:pic>
        <p:nvPicPr>
          <p:cNvPr id="7" name="Picture 6"/>
          <p:cNvPicPr>
            <a:picLocks noChangeAspect="1"/>
          </p:cNvPicPr>
          <p:nvPr/>
        </p:nvPicPr>
        <p:blipFill rotWithShape="1">
          <a:blip r:embed="rId19">
            <a:extLst>
              <a:ext uri="{28A0092B-C50C-407E-A947-70E740481C1C}">
                <a14:useLocalDpi xmlns:a14="http://schemas.microsoft.com/office/drawing/2010/main" val="0"/>
              </a:ext>
            </a:extLst>
          </a:blip>
          <a:srcRect l="35640"/>
          <a:stretch>
            <a:fillRect/>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0">
            <a:extLst>
              <a:ext uri="{28A0092B-C50C-407E-A947-70E740481C1C}">
                <a14:useLocalDpi xmlns:a14="http://schemas.microsoft.com/office/drawing/2010/main" val="0"/>
              </a:ext>
            </a:extLst>
          </a:blip>
          <a:srcRect t="28813"/>
          <a:stretch>
            <a:fillRect/>
          </a:stretch>
        </p:blipFill>
        <p:spPr>
          <a:xfrm>
            <a:off x="7999412" y="0"/>
            <a:ext cx="1603387" cy="1141407"/>
          </a:xfrm>
          <a:prstGeom prst="rect">
            <a:avLst/>
          </a:prstGeom>
        </p:spPr>
      </p:pic>
      <p:pic>
        <p:nvPicPr>
          <p:cNvPr id="10" name="Picture 9"/>
          <p:cNvPicPr>
            <a:picLocks noChangeAspect="1"/>
          </p:cNvPicPr>
          <p:nvPr/>
        </p:nvPicPr>
        <p:blipFill rotWithShape="1">
          <a:blip r:embed="rId21">
            <a:extLst>
              <a:ext uri="{28A0092B-C50C-407E-A947-70E740481C1C}">
                <a14:useLocalDpi xmlns:a14="http://schemas.microsoft.com/office/drawing/2010/main" val="0"/>
              </a:ext>
            </a:extLst>
          </a:blip>
          <a:srcRect b="23320"/>
          <a:stretch>
            <a:fillRect/>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81E3BEE-BCD4-4E4F-89FB-8D596B4F74DA}" type="datetimeFigureOut">
              <a:rPr lang="en-US" smtClean="0"/>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9874268-17DB-4A3B-A5AA-37DB050A8396}" type="slidenum">
              <a:rPr lang="en-US" smtClean="0"/>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5pPr>
      <a:lvl6pPr marL="250571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3.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chart" Target="../charts/char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8.png"/></Relationships>
</file>

<file path=ppt/slides/_rels/slide27.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tags" Target="../tags/tag1.xml"/><Relationship Id="rId3" Type="http://schemas.openxmlformats.org/officeDocument/2006/relationships/image" Target="../media/image20.jpeg"/><Relationship Id="rId2" Type="http://schemas.openxmlformats.org/officeDocument/2006/relationships/hyperlink" Target="file:///C:\Documents%20and%20Settings\Finance\Local%20Settings\Temp\FLA1%20-%20media%20&amp;%20analysts%20briefing%20March%2011.ppt" TargetMode="External"/><Relationship Id="rId1" Type="http://schemas.openxmlformats.org/officeDocument/2006/relationships/image" Target="../media/image19.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chart" Target="../charts/char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939547" y="3244334"/>
            <a:ext cx="312906" cy="369332"/>
          </a:xfrm>
          <a:prstGeom prst="rect">
            <a:avLst/>
          </a:prstGeom>
        </p:spPr>
        <p:txBody>
          <a:bodyPr wrap="none">
            <a:spAutoFit/>
          </a:bodyPr>
          <a:lstStyle/>
          <a:p>
            <a:r>
              <a:rPr lang="en-US" dirty="0">
                <a:latin typeface="Arial" panose="020B0604020202020204" pitchFamily="34" charset="0"/>
              </a:rPr>
              <a:t> </a:t>
            </a:r>
            <a:r>
              <a:rPr lang="en-US" dirty="0" smtClean="0"/>
              <a:t> </a:t>
            </a:r>
            <a:endParaRPr lang="en-US" dirty="0"/>
          </a:p>
        </p:txBody>
      </p:sp>
      <p:pic>
        <p:nvPicPr>
          <p:cNvPr id="2" name="Picture 1"/>
          <p:cNvPicPr>
            <a:picLocks noChangeAspect="1"/>
          </p:cNvPicPr>
          <p:nvPr/>
        </p:nvPicPr>
        <p:blipFill>
          <a:blip r:embed="rId1"/>
          <a:stretch>
            <a:fillRect/>
          </a:stretch>
        </p:blipFill>
        <p:spPr>
          <a:xfrm>
            <a:off x="26504" y="414655"/>
            <a:ext cx="12099235" cy="7898111"/>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2546" y="1149909"/>
            <a:ext cx="9209315" cy="4524315"/>
          </a:xfrm>
          <a:prstGeom prst="rect">
            <a:avLst/>
          </a:prstGeom>
          <a:noFill/>
        </p:spPr>
        <p:txBody>
          <a:bodyPr wrap="square" rtlCol="0">
            <a:spAutoFit/>
          </a:bodyPr>
          <a:lstStyle/>
          <a:p>
            <a:pPr algn="ctr"/>
            <a:r>
              <a:rPr lang="en-US" sz="9600" b="1" dirty="0" smtClean="0">
                <a:solidFill>
                  <a:srgbClr val="FFC000"/>
                </a:solidFill>
              </a:rPr>
              <a:t>Entry points and ideas for action</a:t>
            </a:r>
            <a:endParaRPr lang="en-US" sz="9600" b="1" dirty="0">
              <a:solidFill>
                <a:srgbClr val="FFC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5211" y="52247"/>
            <a:ext cx="9209315" cy="1015663"/>
          </a:xfrm>
          <a:prstGeom prst="rect">
            <a:avLst/>
          </a:prstGeom>
          <a:noFill/>
        </p:spPr>
        <p:txBody>
          <a:bodyPr wrap="square" rtlCol="0">
            <a:spAutoFit/>
          </a:bodyPr>
          <a:lstStyle/>
          <a:p>
            <a:pPr algn="ctr"/>
            <a:r>
              <a:rPr lang="en-US" sz="6000" b="1" dirty="0" smtClean="0">
                <a:solidFill>
                  <a:srgbClr val="FFC000"/>
                </a:solidFill>
              </a:rPr>
              <a:t>Planning</a:t>
            </a:r>
            <a:endParaRPr lang="en-US" sz="6000" b="1" dirty="0">
              <a:solidFill>
                <a:srgbClr val="FFC000"/>
              </a:solidFill>
            </a:endParaRPr>
          </a:p>
        </p:txBody>
      </p:sp>
      <p:sp>
        <p:nvSpPr>
          <p:cNvPr id="4" name="Subtitle 3"/>
          <p:cNvSpPr>
            <a:spLocks noGrp="1"/>
          </p:cNvSpPr>
          <p:nvPr>
            <p:ph type="subTitle" idx="1"/>
          </p:nvPr>
        </p:nvSpPr>
        <p:spPr>
          <a:xfrm>
            <a:off x="313510" y="1541417"/>
            <a:ext cx="11416936" cy="3297869"/>
          </a:xfrm>
        </p:spPr>
        <p:txBody>
          <a:bodyPr>
            <a:noAutofit/>
          </a:bodyPr>
          <a:lstStyle/>
          <a:p>
            <a:pPr marL="342900" indent="-342900">
              <a:buFont typeface="Wingdings" panose="05000000000000000000" pitchFamily="2" charset="2"/>
              <a:buChar char="ü"/>
            </a:pPr>
            <a:r>
              <a:rPr lang="en-US" b="1" cap="none" dirty="0" smtClean="0">
                <a:solidFill>
                  <a:srgbClr val="FFC000"/>
                </a:solidFill>
              </a:rPr>
              <a:t>Held capacity development workshops to strengthen planning</a:t>
            </a:r>
            <a:endParaRPr lang="en-US" b="1" cap="none" dirty="0" smtClean="0">
              <a:solidFill>
                <a:srgbClr val="FFC000"/>
              </a:solidFill>
            </a:endParaRPr>
          </a:p>
          <a:p>
            <a:pPr marL="342900" indent="-342900">
              <a:buFont typeface="Wingdings" panose="05000000000000000000" pitchFamily="2" charset="2"/>
              <a:buChar char="ü"/>
            </a:pPr>
            <a:r>
              <a:rPr lang="en-US" b="1" cap="none" dirty="0" smtClean="0">
                <a:solidFill>
                  <a:srgbClr val="FFC000"/>
                </a:solidFill>
              </a:rPr>
              <a:t>Held workshops on Programme Based Budgeting</a:t>
            </a:r>
            <a:endParaRPr lang="en-US" b="1" cap="none" dirty="0" smtClean="0">
              <a:solidFill>
                <a:srgbClr val="FFC000"/>
              </a:solidFill>
            </a:endParaRPr>
          </a:p>
          <a:p>
            <a:pPr marL="342900" indent="-342900">
              <a:buFont typeface="Wingdings" panose="05000000000000000000" pitchFamily="2" charset="2"/>
              <a:buChar char="ü"/>
            </a:pPr>
            <a:r>
              <a:rPr lang="en-US" b="1" cap="none" dirty="0" smtClean="0">
                <a:solidFill>
                  <a:srgbClr val="FFC000"/>
                </a:solidFill>
              </a:rPr>
              <a:t>Highlighted and taught the importance of having Annual Work Plans and how they help to track progress</a:t>
            </a:r>
            <a:endParaRPr lang="en-US" b="1" cap="none" dirty="0" smtClean="0">
              <a:solidFill>
                <a:srgbClr val="FFC000"/>
              </a:solidFill>
            </a:endParaRPr>
          </a:p>
          <a:p>
            <a:pPr marL="342900" indent="-342900">
              <a:buFont typeface="Wingdings" panose="05000000000000000000" pitchFamily="2" charset="2"/>
              <a:buChar char="ü"/>
            </a:pPr>
            <a:r>
              <a:rPr lang="en-US" b="1" cap="none" dirty="0" smtClean="0">
                <a:solidFill>
                  <a:srgbClr val="FFC000"/>
                </a:solidFill>
              </a:rPr>
              <a:t>Emphasized on departmental request for goods and services</a:t>
            </a:r>
            <a:endParaRPr lang="en-US" b="1" cap="none" dirty="0" smtClean="0">
              <a:solidFill>
                <a:srgbClr val="FFC000"/>
              </a:solidFill>
            </a:endParaRPr>
          </a:p>
          <a:p>
            <a:pPr marL="342900" indent="-342900">
              <a:buFont typeface="Wingdings" panose="05000000000000000000" pitchFamily="2" charset="2"/>
              <a:buChar char="ü"/>
            </a:pPr>
            <a:endParaRPr lang="en-US" b="1" cap="none" dirty="0" smtClean="0">
              <a:solidFill>
                <a:srgbClr val="FFC000"/>
              </a:solidFill>
            </a:endParaRPr>
          </a:p>
        </p:txBody>
      </p:sp>
      <p:pic>
        <p:nvPicPr>
          <p:cNvPr id="101" name="Picture 100"/>
          <p:cNvPicPr/>
          <p:nvPr/>
        </p:nvPicPr>
        <p:blipFill>
          <a:blip r:embed="rId1"/>
          <a:stretch>
            <a:fillRect/>
          </a:stretch>
        </p:blipFill>
        <p:spPr>
          <a:xfrm>
            <a:off x="512445" y="4155440"/>
            <a:ext cx="10635615" cy="2555875"/>
          </a:xfrm>
          <a:prstGeom prst="rect">
            <a:avLst/>
          </a:prstGeom>
          <a:noFill/>
          <a:ln w="9525">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5211" y="26121"/>
            <a:ext cx="9209315" cy="923330"/>
          </a:xfrm>
          <a:prstGeom prst="rect">
            <a:avLst/>
          </a:prstGeom>
          <a:noFill/>
        </p:spPr>
        <p:txBody>
          <a:bodyPr wrap="square" rtlCol="0">
            <a:spAutoFit/>
          </a:bodyPr>
          <a:lstStyle/>
          <a:p>
            <a:pPr algn="ctr"/>
            <a:r>
              <a:rPr lang="en-US" sz="5400" b="1" dirty="0" smtClean="0">
                <a:solidFill>
                  <a:srgbClr val="FFC000"/>
                </a:solidFill>
              </a:rPr>
              <a:t>Procurement Process</a:t>
            </a:r>
            <a:endParaRPr lang="en-US" sz="5400" b="1" dirty="0">
              <a:solidFill>
                <a:srgbClr val="FFC000"/>
              </a:solidFill>
            </a:endParaRPr>
          </a:p>
        </p:txBody>
      </p:sp>
      <p:sp>
        <p:nvSpPr>
          <p:cNvPr id="4" name="Subtitle 3"/>
          <p:cNvSpPr>
            <a:spLocks noGrp="1"/>
          </p:cNvSpPr>
          <p:nvPr>
            <p:ph type="subTitle" idx="1"/>
          </p:nvPr>
        </p:nvSpPr>
        <p:spPr>
          <a:xfrm>
            <a:off x="457200" y="1002215"/>
            <a:ext cx="11495313" cy="2812140"/>
          </a:xfrm>
        </p:spPr>
        <p:txBody>
          <a:bodyPr>
            <a:normAutofit/>
          </a:bodyPr>
          <a:lstStyle/>
          <a:p>
            <a:pPr marL="342900" indent="-342900">
              <a:buFont typeface="Wingdings" panose="05000000000000000000" pitchFamily="2" charset="2"/>
              <a:buChar char="ü"/>
            </a:pPr>
            <a:r>
              <a:rPr lang="en-US" b="1" cap="none" dirty="0" smtClean="0">
                <a:solidFill>
                  <a:srgbClr val="FFC000"/>
                </a:solidFill>
              </a:rPr>
              <a:t>Departments to initiate the process by requesting for the purchase of goods and services</a:t>
            </a:r>
            <a:endParaRPr lang="en-US" b="1" cap="none" dirty="0" smtClean="0">
              <a:solidFill>
                <a:srgbClr val="FFC000"/>
              </a:solidFill>
            </a:endParaRPr>
          </a:p>
          <a:p>
            <a:pPr marL="342900" indent="-342900">
              <a:buFont typeface="Wingdings" panose="05000000000000000000" pitchFamily="2" charset="2"/>
              <a:buChar char="ü"/>
            </a:pPr>
            <a:r>
              <a:rPr lang="en-US" b="1" cap="none" dirty="0" smtClean="0">
                <a:solidFill>
                  <a:srgbClr val="FFC000"/>
                </a:solidFill>
              </a:rPr>
              <a:t>Procurement Management Unit to train staff on the processes</a:t>
            </a:r>
            <a:endParaRPr lang="en-US" b="1" cap="none" dirty="0" smtClean="0">
              <a:solidFill>
                <a:srgbClr val="FFC000"/>
              </a:solidFill>
            </a:endParaRPr>
          </a:p>
          <a:p>
            <a:pPr marL="342900" indent="-342900">
              <a:buFont typeface="Wingdings" panose="05000000000000000000" pitchFamily="2" charset="2"/>
              <a:buChar char="ü"/>
            </a:pPr>
            <a:r>
              <a:rPr lang="en-US" b="1" cap="none" dirty="0" smtClean="0">
                <a:solidFill>
                  <a:srgbClr val="FFC000"/>
                </a:solidFill>
              </a:rPr>
              <a:t>Procurement Management Unit to assist departments in the preparation of the Annual and Individual Procurement Plans</a:t>
            </a:r>
            <a:endParaRPr lang="en-US" b="1" cap="none" dirty="0" smtClean="0">
              <a:solidFill>
                <a:srgbClr val="FFC000"/>
              </a:solidFill>
            </a:endParaRPr>
          </a:p>
          <a:p>
            <a:pPr marL="342900" indent="-342900">
              <a:buFont typeface="Wingdings" panose="05000000000000000000" pitchFamily="2" charset="2"/>
              <a:buChar char="ü"/>
            </a:pPr>
            <a:r>
              <a:rPr lang="en-US" b="1" cap="none" dirty="0" smtClean="0">
                <a:solidFill>
                  <a:srgbClr val="FFC000"/>
                </a:solidFill>
              </a:rPr>
              <a:t>Procurement Management Unit to be </a:t>
            </a:r>
            <a:r>
              <a:rPr lang="en-US" b="1" cap="none" dirty="0" err="1" smtClean="0">
                <a:solidFill>
                  <a:srgbClr val="FFC000"/>
                </a:solidFill>
              </a:rPr>
              <a:t>decentralised</a:t>
            </a:r>
            <a:endParaRPr lang="en-US" b="1" cap="none" dirty="0" smtClean="0">
              <a:solidFill>
                <a:srgbClr val="FFC000"/>
              </a:solidFill>
            </a:endParaRPr>
          </a:p>
          <a:p>
            <a:pPr marL="342900" indent="-342900">
              <a:buFont typeface="Wingdings" panose="05000000000000000000" pitchFamily="2" charset="2"/>
              <a:buChar char="ü"/>
            </a:pPr>
            <a:endParaRPr lang="en-US" b="1" cap="none" dirty="0" smtClean="0">
              <a:solidFill>
                <a:srgbClr val="FFC000"/>
              </a:solidFill>
            </a:endParaRPr>
          </a:p>
        </p:txBody>
      </p:sp>
      <p:pic>
        <p:nvPicPr>
          <p:cNvPr id="102" name="Picture 101"/>
          <p:cNvPicPr/>
          <p:nvPr/>
        </p:nvPicPr>
        <p:blipFill>
          <a:blip r:embed="rId1"/>
          <a:stretch>
            <a:fillRect/>
          </a:stretch>
        </p:blipFill>
        <p:spPr>
          <a:xfrm>
            <a:off x="602615" y="3665220"/>
            <a:ext cx="10546080" cy="2524125"/>
          </a:xfrm>
          <a:prstGeom prst="rect">
            <a:avLst/>
          </a:prstGeom>
          <a:noFill/>
          <a:ln w="9525">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 y="26124"/>
            <a:ext cx="11155680" cy="769441"/>
          </a:xfrm>
          <a:prstGeom prst="rect">
            <a:avLst/>
          </a:prstGeom>
          <a:noFill/>
        </p:spPr>
        <p:txBody>
          <a:bodyPr wrap="square" rtlCol="0">
            <a:spAutoFit/>
          </a:bodyPr>
          <a:lstStyle/>
          <a:p>
            <a:pPr algn="ctr"/>
            <a:r>
              <a:rPr lang="en-US" sz="4400" b="1" dirty="0" smtClean="0">
                <a:solidFill>
                  <a:srgbClr val="FFC000"/>
                </a:solidFill>
              </a:rPr>
              <a:t>Inadequate Staff Development on PFM</a:t>
            </a:r>
            <a:endParaRPr lang="en-US" sz="4400" b="1" dirty="0">
              <a:solidFill>
                <a:srgbClr val="FFC000"/>
              </a:solidFill>
            </a:endParaRPr>
          </a:p>
        </p:txBody>
      </p:sp>
      <p:sp>
        <p:nvSpPr>
          <p:cNvPr id="4" name="Subtitle 3"/>
          <p:cNvSpPr>
            <a:spLocks noGrp="1"/>
          </p:cNvSpPr>
          <p:nvPr>
            <p:ph type="subTitle" idx="1"/>
          </p:nvPr>
        </p:nvSpPr>
        <p:spPr>
          <a:xfrm>
            <a:off x="593250" y="1186303"/>
            <a:ext cx="10026851" cy="2916643"/>
          </a:xfrm>
        </p:spPr>
        <p:txBody>
          <a:bodyPr>
            <a:noAutofit/>
          </a:bodyPr>
          <a:lstStyle/>
          <a:p>
            <a:pPr marL="342900" indent="-342900">
              <a:buFont typeface="Wingdings" panose="05000000000000000000" pitchFamily="2" charset="2"/>
              <a:buChar char="ü"/>
            </a:pPr>
            <a:r>
              <a:rPr lang="en-US" sz="2400" b="1" cap="none" dirty="0" smtClean="0">
                <a:solidFill>
                  <a:srgbClr val="FFC000"/>
                </a:solidFill>
              </a:rPr>
              <a:t>Have competent suitably qualified personnel placed in key departments</a:t>
            </a:r>
            <a:endParaRPr lang="en-US" sz="2400" b="1" cap="none" dirty="0">
              <a:solidFill>
                <a:srgbClr val="FFC000"/>
              </a:solidFill>
            </a:endParaRPr>
          </a:p>
          <a:p>
            <a:pPr marL="342900" indent="-342900">
              <a:buFont typeface="Wingdings" panose="05000000000000000000" pitchFamily="2" charset="2"/>
              <a:buChar char="ü"/>
            </a:pPr>
            <a:r>
              <a:rPr lang="en-US" sz="2400" b="1" cap="none" dirty="0" smtClean="0">
                <a:solidFill>
                  <a:srgbClr val="FFC000"/>
                </a:solidFill>
              </a:rPr>
              <a:t>Allow employees to give feedback in whatever is affecting the operations</a:t>
            </a:r>
            <a:endParaRPr lang="en-US" sz="2400" b="1" cap="none" dirty="0" smtClean="0">
              <a:solidFill>
                <a:srgbClr val="FFC000"/>
              </a:solidFill>
            </a:endParaRPr>
          </a:p>
          <a:p>
            <a:pPr marL="342900" indent="-342900">
              <a:buFont typeface="Wingdings" panose="05000000000000000000" pitchFamily="2" charset="2"/>
              <a:buChar char="ü"/>
            </a:pPr>
            <a:r>
              <a:rPr lang="en-US" sz="2400" b="1" cap="none" dirty="0" smtClean="0">
                <a:solidFill>
                  <a:srgbClr val="FFC000"/>
                </a:solidFill>
              </a:rPr>
              <a:t>Sharing information after attending trainings and workshops</a:t>
            </a:r>
            <a:endParaRPr lang="en-US" sz="2400" b="1" cap="none" dirty="0" smtClean="0">
              <a:solidFill>
                <a:srgbClr val="FFC000"/>
              </a:solidFill>
            </a:endParaRPr>
          </a:p>
          <a:p>
            <a:pPr marL="342900" indent="-342900">
              <a:buFont typeface="Wingdings" panose="05000000000000000000" pitchFamily="2" charset="2"/>
              <a:buChar char="ü"/>
            </a:pPr>
            <a:r>
              <a:rPr lang="en-US" sz="2400" b="1" cap="none" dirty="0" smtClean="0">
                <a:solidFill>
                  <a:srgbClr val="FFC000"/>
                </a:solidFill>
              </a:rPr>
              <a:t>Having competent staff to facilitate at the training workshops</a:t>
            </a:r>
            <a:endParaRPr lang="en-US" sz="2400" b="1" cap="none" dirty="0" smtClean="0">
              <a:solidFill>
                <a:srgbClr val="FFC000"/>
              </a:solidFill>
            </a:endParaRPr>
          </a:p>
          <a:p>
            <a:pPr marL="342900" indent="-342900">
              <a:buFont typeface="Wingdings" panose="05000000000000000000" pitchFamily="2" charset="2"/>
              <a:buChar char="ü"/>
            </a:pPr>
            <a:r>
              <a:rPr lang="en-US" sz="2400" b="1" cap="none" dirty="0" smtClean="0">
                <a:solidFill>
                  <a:srgbClr val="FFC000"/>
                </a:solidFill>
              </a:rPr>
              <a:t>Availing the required resources to enable effective training sessions</a:t>
            </a:r>
            <a:endParaRPr lang="en-US" sz="2400" b="1" cap="none" dirty="0">
              <a:solidFill>
                <a:srgbClr val="FFC000"/>
              </a:solidFill>
            </a:endParaRPr>
          </a:p>
          <a:p>
            <a:endParaRPr lang="en-US" sz="2400" b="1" cap="none" dirty="0" smtClean="0">
              <a:solidFill>
                <a:srgbClr val="FFC000"/>
              </a:solidFill>
            </a:endParaRPr>
          </a:p>
          <a:p>
            <a:pPr marL="342900" indent="-342900">
              <a:buFont typeface="Wingdings" panose="05000000000000000000" pitchFamily="2" charset="2"/>
              <a:buChar char="ü"/>
            </a:pPr>
            <a:endParaRPr lang="en-US" sz="2400" b="1" cap="none" dirty="0" smtClean="0">
              <a:solidFill>
                <a:srgbClr val="FFC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063" y="39186"/>
            <a:ext cx="11678193" cy="769441"/>
          </a:xfrm>
          <a:prstGeom prst="rect">
            <a:avLst/>
          </a:prstGeom>
          <a:noFill/>
        </p:spPr>
        <p:txBody>
          <a:bodyPr wrap="square" rtlCol="0">
            <a:spAutoFit/>
          </a:bodyPr>
          <a:lstStyle/>
          <a:p>
            <a:pPr algn="ctr"/>
            <a:r>
              <a:rPr lang="en-US" sz="4400" b="1" dirty="0" smtClean="0">
                <a:solidFill>
                  <a:srgbClr val="FFC000"/>
                </a:solidFill>
              </a:rPr>
              <a:t>Policy coordination and inconsistence</a:t>
            </a:r>
            <a:endParaRPr lang="en-US" sz="4400" b="1" dirty="0">
              <a:solidFill>
                <a:srgbClr val="FFC000"/>
              </a:solidFill>
            </a:endParaRPr>
          </a:p>
        </p:txBody>
      </p:sp>
      <p:sp>
        <p:nvSpPr>
          <p:cNvPr id="4" name="Subtitle 3"/>
          <p:cNvSpPr>
            <a:spLocks noGrp="1"/>
          </p:cNvSpPr>
          <p:nvPr>
            <p:ph type="subTitle" idx="1"/>
          </p:nvPr>
        </p:nvSpPr>
        <p:spPr>
          <a:xfrm>
            <a:off x="326571" y="1280160"/>
            <a:ext cx="11234057" cy="2547257"/>
          </a:xfrm>
        </p:spPr>
        <p:txBody>
          <a:bodyPr>
            <a:normAutofit/>
          </a:bodyPr>
          <a:lstStyle/>
          <a:p>
            <a:pPr marL="342900" indent="-342900">
              <a:buFont typeface="Arial" panose="020B0604020202020204" pitchFamily="34" charset="0"/>
              <a:buChar char="•"/>
            </a:pPr>
            <a:r>
              <a:rPr lang="en-US" b="1" cap="none" dirty="0" smtClean="0">
                <a:solidFill>
                  <a:srgbClr val="FFC000"/>
                </a:solidFill>
              </a:rPr>
              <a:t>Advocating for consultations to take place before political announcements</a:t>
            </a:r>
            <a:endParaRPr lang="en-US" b="1" cap="none" dirty="0" smtClean="0">
              <a:solidFill>
                <a:srgbClr val="FFC000"/>
              </a:solidFill>
            </a:endParaRPr>
          </a:p>
          <a:p>
            <a:pPr marL="342900" indent="-342900">
              <a:buFont typeface="Arial" panose="020B0604020202020204" pitchFamily="34" charset="0"/>
              <a:buChar char="•"/>
            </a:pPr>
            <a:r>
              <a:rPr lang="en-US" b="1" cap="none" dirty="0" smtClean="0">
                <a:solidFill>
                  <a:srgbClr val="FFC000"/>
                </a:solidFill>
              </a:rPr>
              <a:t>Having clear guidelines to support and strengthen the agreed policies</a:t>
            </a:r>
            <a:endParaRPr lang="en-US" b="1" cap="none" dirty="0" smtClean="0">
              <a:solidFill>
                <a:srgbClr val="FFC000"/>
              </a:solidFill>
            </a:endParaRPr>
          </a:p>
          <a:p>
            <a:pPr marL="342900" indent="-342900">
              <a:buFont typeface="Arial" panose="020B0604020202020204" pitchFamily="34" charset="0"/>
              <a:buChar char="•"/>
            </a:pPr>
            <a:r>
              <a:rPr lang="en-US" b="1" cap="none" dirty="0" smtClean="0">
                <a:solidFill>
                  <a:srgbClr val="FFC000"/>
                </a:solidFill>
              </a:rPr>
              <a:t>Having support from management on willingness of policies</a:t>
            </a:r>
            <a:endParaRPr lang="en-US" b="1" cap="none" dirty="0" smtClean="0">
              <a:solidFill>
                <a:srgbClr val="FFC000"/>
              </a:solidFill>
            </a:endParaRPr>
          </a:p>
          <a:p>
            <a:pPr marL="342900" indent="-342900">
              <a:buFont typeface="Arial" panose="020B0604020202020204" pitchFamily="34" charset="0"/>
              <a:buChar char="•"/>
            </a:pPr>
            <a:endParaRPr lang="en-US" b="1" cap="none" dirty="0">
              <a:solidFill>
                <a:srgbClr val="FFC000"/>
              </a:solidFill>
            </a:endParaRPr>
          </a:p>
        </p:txBody>
      </p:sp>
      <p:pic>
        <p:nvPicPr>
          <p:cNvPr id="103" name="Picture 102"/>
          <p:cNvPicPr/>
          <p:nvPr/>
        </p:nvPicPr>
        <p:blipFill>
          <a:blip r:embed="rId1"/>
          <a:stretch>
            <a:fillRect/>
          </a:stretch>
        </p:blipFill>
        <p:spPr>
          <a:xfrm>
            <a:off x="796290" y="3129915"/>
            <a:ext cx="10690225" cy="3488055"/>
          </a:xfrm>
          <a:prstGeom prst="rect">
            <a:avLst/>
          </a:prstGeom>
          <a:noFill/>
          <a:ln w="9525">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26123"/>
            <a:ext cx="12192000" cy="769441"/>
          </a:xfrm>
          <a:prstGeom prst="rect">
            <a:avLst/>
          </a:prstGeom>
          <a:noFill/>
        </p:spPr>
        <p:txBody>
          <a:bodyPr wrap="square" rtlCol="0">
            <a:spAutoFit/>
            <a:scene3d>
              <a:camera prst="orthographicFront"/>
              <a:lightRig rig="threePt" dir="t"/>
            </a:scene3d>
          </a:bodyPr>
          <a:lstStyle/>
          <a:p>
            <a:pPr algn="ctr"/>
            <a:r>
              <a:rPr lang="en-US" sz="4400" b="1" dirty="0" smtClean="0">
                <a:ln/>
                <a:solidFill>
                  <a:schemeClr val="bg2"/>
                </a:solidFill>
                <a:effectLst>
                  <a:innerShdw blurRad="63500" dist="50800" dir="13500000">
                    <a:srgbClr val="000000">
                      <a:alpha val="50000"/>
                    </a:srgbClr>
                  </a:innerShdw>
                </a:effectLst>
              </a:rPr>
              <a:t>No clear communication and defined roles</a:t>
            </a:r>
            <a:endParaRPr lang="en-US" sz="4400" b="1" dirty="0" smtClean="0">
              <a:ln/>
              <a:solidFill>
                <a:schemeClr val="bg2"/>
              </a:solidFill>
              <a:effectLst>
                <a:innerShdw blurRad="63500" dist="50800" dir="13500000">
                  <a:srgbClr val="000000">
                    <a:alpha val="50000"/>
                  </a:srgbClr>
                </a:innerShdw>
              </a:effectLst>
            </a:endParaRPr>
          </a:p>
        </p:txBody>
      </p:sp>
      <p:sp>
        <p:nvSpPr>
          <p:cNvPr id="4" name="Subtitle 3"/>
          <p:cNvSpPr>
            <a:spLocks noGrp="1"/>
          </p:cNvSpPr>
          <p:nvPr>
            <p:ph type="subTitle" idx="1"/>
          </p:nvPr>
        </p:nvSpPr>
        <p:spPr>
          <a:xfrm>
            <a:off x="449560" y="1354911"/>
            <a:ext cx="11098005" cy="861420"/>
          </a:xfrm>
        </p:spPr>
        <p:txBody>
          <a:bodyPr>
            <a:noAutofit/>
            <a:scene3d>
              <a:camera prst="orthographicFront"/>
              <a:lightRig rig="threePt" dir="t"/>
            </a:scene3d>
          </a:bodyPr>
          <a:lstStyle/>
          <a:p>
            <a:pPr marL="342900" indent="-342900">
              <a:buFont typeface="Wingdings" panose="05000000000000000000" pitchFamily="2" charset="2"/>
              <a:buChar char="ü"/>
            </a:pPr>
            <a:r>
              <a:rPr lang="en-US" sz="2400" b="1" cap="none" dirty="0" smtClean="0">
                <a:ln/>
                <a:solidFill>
                  <a:schemeClr val="bg2"/>
                </a:solidFill>
                <a:effectLst>
                  <a:innerShdw blurRad="63500" dist="50800" dir="13500000">
                    <a:srgbClr val="000000">
                      <a:alpha val="50000"/>
                    </a:srgbClr>
                  </a:innerShdw>
                </a:effectLst>
              </a:rPr>
              <a:t>Having consultations for the preparation of the Accounting Officers Procedures Manual</a:t>
            </a:r>
            <a:endParaRPr lang="en-US" sz="2400" b="1" cap="none" dirty="0" smtClean="0">
              <a:ln/>
              <a:solidFill>
                <a:schemeClr val="bg2"/>
              </a:solidFill>
              <a:effectLst>
                <a:innerShdw blurRad="63500" dist="50800" dir="13500000">
                  <a:srgbClr val="000000">
                    <a:alpha val="50000"/>
                  </a:srgbClr>
                </a:innerShdw>
              </a:effectLst>
            </a:endParaRPr>
          </a:p>
          <a:p>
            <a:pPr marL="342900" indent="-342900">
              <a:buFont typeface="Wingdings" panose="05000000000000000000" pitchFamily="2" charset="2"/>
              <a:buChar char="ü"/>
            </a:pPr>
            <a:r>
              <a:rPr lang="en-US" sz="2400" b="1" cap="none" dirty="0" smtClean="0">
                <a:ln/>
                <a:solidFill>
                  <a:schemeClr val="bg2"/>
                </a:solidFill>
                <a:effectLst>
                  <a:innerShdw blurRad="63500" dist="50800" dir="13500000">
                    <a:srgbClr val="000000">
                      <a:alpha val="50000"/>
                    </a:srgbClr>
                  </a:innerShdw>
                </a:effectLst>
              </a:rPr>
              <a:t>Setting up a steering committee to spearhead the preparation of the manual</a:t>
            </a:r>
            <a:endParaRPr lang="en-US" sz="2400" b="1" cap="none" dirty="0" smtClean="0">
              <a:ln/>
              <a:solidFill>
                <a:schemeClr val="bg2"/>
              </a:solidFill>
              <a:effectLst>
                <a:innerShdw blurRad="63500" dist="50800" dir="13500000">
                  <a:srgbClr val="000000">
                    <a:alpha val="50000"/>
                  </a:srgbClr>
                </a:innerShdw>
              </a:effectLst>
            </a:endParaRPr>
          </a:p>
          <a:p>
            <a:pPr marL="342900" indent="-342900">
              <a:buFont typeface="Wingdings" panose="05000000000000000000" pitchFamily="2" charset="2"/>
              <a:buChar char="ü"/>
            </a:pPr>
            <a:r>
              <a:rPr lang="en-US" sz="2400" b="1" cap="none" dirty="0" smtClean="0">
                <a:ln/>
                <a:solidFill>
                  <a:schemeClr val="bg2"/>
                </a:solidFill>
                <a:effectLst>
                  <a:innerShdw blurRad="63500" dist="50800" dir="13500000">
                    <a:srgbClr val="000000">
                      <a:alpha val="50000"/>
                    </a:srgbClr>
                  </a:innerShdw>
                </a:effectLst>
              </a:rPr>
              <a:t>Consulting all stakeholders and departments on the day to day operations</a:t>
            </a:r>
            <a:endParaRPr lang="en-US" sz="2400" b="1" cap="none" dirty="0" smtClean="0">
              <a:ln/>
              <a:solidFill>
                <a:schemeClr val="bg2"/>
              </a:solidFill>
              <a:effectLst>
                <a:innerShdw blurRad="63500" dist="50800" dir="13500000">
                  <a:srgbClr val="000000">
                    <a:alpha val="50000"/>
                  </a:srgbClr>
                </a:innerShdw>
              </a:effectLst>
            </a:endParaRPr>
          </a:p>
          <a:p>
            <a:pPr marL="342900" indent="-342900">
              <a:buFont typeface="Wingdings" panose="05000000000000000000" pitchFamily="2" charset="2"/>
              <a:buChar char="ü"/>
            </a:pPr>
            <a:r>
              <a:rPr lang="en-US" sz="2400" b="1" cap="none" dirty="0" smtClean="0">
                <a:ln/>
                <a:solidFill>
                  <a:schemeClr val="bg2"/>
                </a:solidFill>
                <a:effectLst>
                  <a:innerShdw blurRad="63500" dist="50800" dir="13500000">
                    <a:srgbClr val="000000">
                      <a:alpha val="50000"/>
                    </a:srgbClr>
                  </a:innerShdw>
                </a:effectLst>
              </a:rPr>
              <a:t>Coming up with a tailor made Accounting Officer’s Procedures Manual which is not generic but the one that speaks to the daily operations of the Ministry guided by the relevant statutes</a:t>
            </a:r>
            <a:endParaRPr lang="en-US" sz="2400" b="1" cap="none" dirty="0" smtClean="0">
              <a:ln/>
              <a:solidFill>
                <a:schemeClr val="bg2"/>
              </a:solidFill>
              <a:effectLst>
                <a:innerShdw blurRad="63500" dist="50800" dir="13500000">
                  <a:srgbClr val="000000">
                    <a:alpha val="50000"/>
                  </a:srgbClr>
                </a:inn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3691" y="39186"/>
            <a:ext cx="11887199" cy="1446550"/>
          </a:xfrm>
          <a:prstGeom prst="rect">
            <a:avLst/>
          </a:prstGeom>
          <a:noFill/>
        </p:spPr>
        <p:txBody>
          <a:bodyPr wrap="square" rtlCol="0">
            <a:spAutoFit/>
          </a:bodyPr>
          <a:lstStyle/>
          <a:p>
            <a:pPr algn="ctr"/>
            <a:r>
              <a:rPr lang="en-US" sz="4400" b="1" dirty="0" smtClean="0">
                <a:solidFill>
                  <a:srgbClr val="FFC000"/>
                </a:solidFill>
              </a:rPr>
              <a:t>Prioritizing partner funded programmes at the expense of appropriation funded</a:t>
            </a:r>
            <a:endParaRPr lang="en-US" sz="4400" b="1" dirty="0">
              <a:solidFill>
                <a:srgbClr val="FFC000"/>
              </a:solidFill>
            </a:endParaRPr>
          </a:p>
        </p:txBody>
      </p:sp>
      <p:sp>
        <p:nvSpPr>
          <p:cNvPr id="4" name="Subtitle 3"/>
          <p:cNvSpPr>
            <a:spLocks noGrp="1"/>
          </p:cNvSpPr>
          <p:nvPr>
            <p:ph type="subTitle" idx="1"/>
          </p:nvPr>
        </p:nvSpPr>
        <p:spPr>
          <a:xfrm>
            <a:off x="287383" y="1838236"/>
            <a:ext cx="11652069" cy="2106746"/>
          </a:xfrm>
        </p:spPr>
        <p:txBody>
          <a:bodyPr>
            <a:normAutofit fontScale="85000" lnSpcReduction="20000"/>
          </a:bodyPr>
          <a:lstStyle/>
          <a:p>
            <a:pPr marL="342900" indent="-342900">
              <a:buFont typeface="Arial" panose="020B0604020202020204" pitchFamily="34" charset="0"/>
              <a:buChar char="•"/>
            </a:pPr>
            <a:r>
              <a:rPr lang="en-US" sz="2400" b="1" cap="none" dirty="0" smtClean="0">
                <a:solidFill>
                  <a:srgbClr val="FFC000"/>
                </a:solidFill>
              </a:rPr>
              <a:t>Expediting expenditure processes</a:t>
            </a:r>
            <a:endParaRPr lang="en-US" sz="2400" b="1" cap="none" dirty="0" smtClean="0">
              <a:solidFill>
                <a:srgbClr val="FFC000"/>
              </a:solidFill>
            </a:endParaRPr>
          </a:p>
          <a:p>
            <a:pPr marL="342900" indent="-342900">
              <a:buFont typeface="Arial" panose="020B0604020202020204" pitchFamily="34" charset="0"/>
              <a:buChar char="•"/>
            </a:pPr>
            <a:r>
              <a:rPr lang="en-US" sz="2400" b="1" cap="none" dirty="0" smtClean="0">
                <a:solidFill>
                  <a:srgbClr val="FFC000"/>
                </a:solidFill>
              </a:rPr>
              <a:t>Advocating for adequate cash support for the operations</a:t>
            </a:r>
            <a:endParaRPr lang="en-US" sz="2400" b="1" cap="none" dirty="0" smtClean="0">
              <a:solidFill>
                <a:srgbClr val="FFC000"/>
              </a:solidFill>
            </a:endParaRPr>
          </a:p>
          <a:p>
            <a:pPr marL="342900" indent="-342900">
              <a:buFont typeface="Arial" panose="020B0604020202020204" pitchFamily="34" charset="0"/>
              <a:buChar char="•"/>
            </a:pPr>
            <a:r>
              <a:rPr lang="en-US" sz="2400" b="1" cap="none" dirty="0" smtClean="0">
                <a:solidFill>
                  <a:srgbClr val="FFC000"/>
                </a:solidFill>
              </a:rPr>
              <a:t>Strengthening documents processing from the user to the final payment stage by ensuring that no one holds the documents in their offices</a:t>
            </a:r>
            <a:endParaRPr lang="en-US" sz="2400" b="1" cap="none" dirty="0" smtClean="0">
              <a:solidFill>
                <a:srgbClr val="FFC000"/>
              </a:solidFill>
            </a:endParaRPr>
          </a:p>
          <a:p>
            <a:pPr marL="342900" indent="-342900">
              <a:buFont typeface="Arial" panose="020B0604020202020204" pitchFamily="34" charset="0"/>
              <a:buChar char="•"/>
            </a:pPr>
            <a:r>
              <a:rPr lang="en-US" sz="2400" b="1" cap="none" dirty="0" smtClean="0">
                <a:solidFill>
                  <a:srgbClr val="FFC000"/>
                </a:solidFill>
              </a:rPr>
              <a:t>Prioritizing the use of Appropriation funds even if we have other funds from various partners</a:t>
            </a:r>
            <a:endParaRPr lang="en-US" sz="2400" b="1" cap="none" dirty="0" smtClean="0">
              <a:solidFill>
                <a:srgbClr val="FFC000"/>
              </a:solidFill>
            </a:endParaRPr>
          </a:p>
          <a:p>
            <a:pPr marL="342900" indent="-342900">
              <a:buFont typeface="Arial" panose="020B0604020202020204" pitchFamily="34" charset="0"/>
              <a:buChar char="•"/>
            </a:pPr>
            <a:r>
              <a:rPr lang="en-US" sz="2400" b="1" cap="none" dirty="0" smtClean="0">
                <a:solidFill>
                  <a:srgbClr val="FFC000"/>
                </a:solidFill>
              </a:rPr>
              <a:t>Prioritising the job factor rather than incentives</a:t>
            </a:r>
            <a:endParaRPr lang="en-US" sz="2400" b="1" cap="none" dirty="0" smtClean="0">
              <a:solidFill>
                <a:srgbClr val="FFC000"/>
              </a:solidFill>
            </a:endParaRPr>
          </a:p>
          <a:p>
            <a:pPr marL="342900" indent="-342900">
              <a:buFont typeface="Arial" panose="020B0604020202020204" pitchFamily="34" charset="0"/>
              <a:buChar char="•"/>
            </a:pPr>
            <a:endParaRPr lang="en-US" sz="2400" b="1" cap="none" dirty="0">
              <a:solidFill>
                <a:srgbClr val="FFC000"/>
              </a:solidFill>
            </a:endParaRPr>
          </a:p>
          <a:p>
            <a:pPr marL="342900" indent="-342900">
              <a:buFont typeface="Arial" panose="020B0604020202020204" pitchFamily="34" charset="0"/>
              <a:buChar char="•"/>
            </a:pPr>
            <a:endParaRPr lang="en-US" b="1" cap="none" dirty="0">
              <a:solidFill>
                <a:srgbClr val="FFC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1966" y="261257"/>
            <a:ext cx="9209315" cy="769441"/>
          </a:xfrm>
          <a:prstGeom prst="rect">
            <a:avLst/>
          </a:prstGeom>
          <a:noFill/>
        </p:spPr>
        <p:txBody>
          <a:bodyPr wrap="square" rtlCol="0">
            <a:spAutoFit/>
          </a:bodyPr>
          <a:lstStyle/>
          <a:p>
            <a:pPr algn="ctr"/>
            <a:r>
              <a:rPr lang="en-US" sz="4400" b="1" dirty="0" smtClean="0">
                <a:solidFill>
                  <a:srgbClr val="FFC000"/>
                </a:solidFill>
              </a:rPr>
              <a:t>Lack of managerial commitment</a:t>
            </a:r>
            <a:endParaRPr lang="en-US" sz="4400" b="1" dirty="0">
              <a:solidFill>
                <a:srgbClr val="FFC000"/>
              </a:solidFill>
            </a:endParaRPr>
          </a:p>
        </p:txBody>
      </p:sp>
      <p:sp>
        <p:nvSpPr>
          <p:cNvPr id="4" name="Subtitle 3"/>
          <p:cNvSpPr>
            <a:spLocks noGrp="1"/>
          </p:cNvSpPr>
          <p:nvPr>
            <p:ph type="subTitle" idx="1"/>
          </p:nvPr>
        </p:nvSpPr>
        <p:spPr>
          <a:xfrm>
            <a:off x="404949" y="976085"/>
            <a:ext cx="11286308" cy="2864391"/>
          </a:xfrm>
        </p:spPr>
        <p:txBody>
          <a:bodyPr>
            <a:noAutofit/>
          </a:bodyPr>
          <a:lstStyle/>
          <a:p>
            <a:pPr marL="342900" indent="-342900">
              <a:buFont typeface="Wingdings" panose="05000000000000000000" pitchFamily="2" charset="2"/>
              <a:buChar char="ü"/>
            </a:pPr>
            <a:r>
              <a:rPr lang="en-US" sz="2400" b="1" cap="none" dirty="0" smtClean="0">
                <a:solidFill>
                  <a:srgbClr val="FFC000"/>
                </a:solidFill>
              </a:rPr>
              <a:t>Delegating responsibilities and roles</a:t>
            </a:r>
            <a:endParaRPr lang="en-US" sz="2400" b="1" cap="none" dirty="0" smtClean="0">
              <a:solidFill>
                <a:srgbClr val="FFC000"/>
              </a:solidFill>
            </a:endParaRPr>
          </a:p>
          <a:p>
            <a:pPr marL="342900" indent="-342900">
              <a:buFont typeface="Wingdings" panose="05000000000000000000" pitchFamily="2" charset="2"/>
              <a:buChar char="ü"/>
            </a:pPr>
            <a:r>
              <a:rPr lang="en-US" sz="2400" b="1" cap="none" dirty="0" smtClean="0">
                <a:solidFill>
                  <a:srgbClr val="FFC000"/>
                </a:solidFill>
              </a:rPr>
              <a:t>Having clearly defined work plans that encompasses every sub department </a:t>
            </a:r>
            <a:endParaRPr lang="en-US" sz="2400" b="1" cap="none" dirty="0" smtClean="0">
              <a:solidFill>
                <a:srgbClr val="FFC000"/>
              </a:solidFill>
            </a:endParaRPr>
          </a:p>
          <a:p>
            <a:pPr marL="342900" indent="-342900">
              <a:buFont typeface="Wingdings" panose="05000000000000000000" pitchFamily="2" charset="2"/>
              <a:buChar char="ü"/>
            </a:pPr>
            <a:r>
              <a:rPr lang="en-US" sz="2400" b="1" cap="none" dirty="0" smtClean="0">
                <a:solidFill>
                  <a:srgbClr val="FFC000"/>
                </a:solidFill>
              </a:rPr>
              <a:t>Taking the Integrated Result Based Management Performance Appraisal System seriously</a:t>
            </a:r>
            <a:endParaRPr lang="en-US" sz="2400" b="1" cap="none" dirty="0" smtClean="0">
              <a:solidFill>
                <a:srgbClr val="FFC000"/>
              </a:solidFill>
            </a:endParaRPr>
          </a:p>
          <a:p>
            <a:endParaRPr lang="en-US" sz="2400" b="1" cap="none" dirty="0" smtClean="0">
              <a:solidFill>
                <a:srgbClr val="FFC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flipH="1">
            <a:off x="991235" y="38100"/>
            <a:ext cx="5887085" cy="245110"/>
          </a:xfrm>
        </p:spPr>
        <p:txBody>
          <a:bodyPr/>
          <a:p>
            <a:r>
              <a:rPr lang="en-US"/>
              <a:t>Measure of Success</a:t>
            </a:r>
            <a:endParaRPr lang="en-US"/>
          </a:p>
        </p:txBody>
      </p:sp>
      <p:pic>
        <p:nvPicPr>
          <p:cNvPr id="4" name="Content Placeholder 3"/>
          <p:cNvPicPr>
            <a:picLocks noChangeAspect="1"/>
          </p:cNvPicPr>
          <p:nvPr>
            <p:ph idx="1"/>
          </p:nvPr>
        </p:nvPicPr>
        <p:blipFill>
          <a:blip r:embed="rId1"/>
          <a:stretch>
            <a:fillRect/>
          </a:stretch>
        </p:blipFill>
        <p:spPr>
          <a:xfrm>
            <a:off x="2066290" y="1254125"/>
            <a:ext cx="8660765" cy="499427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3509" y="2570074"/>
            <a:ext cx="11560629" cy="2446063"/>
          </a:xfrm>
        </p:spPr>
        <p:txBody>
          <a:bodyPr>
            <a:normAutofit lnSpcReduction="10000"/>
          </a:bodyPr>
          <a:lstStyle/>
          <a:p>
            <a:pPr algn="ctr"/>
            <a:r>
              <a:rPr lang="en-US" sz="5400" b="1" cap="none" dirty="0" smtClean="0">
                <a:solidFill>
                  <a:schemeClr val="bg1"/>
                </a:solidFill>
              </a:rPr>
              <a:t>Underutilization of non-wage budget for Primary and Secondary Education 2018 - 2022 </a:t>
            </a:r>
            <a:endParaRPr lang="en-US" sz="5400" b="1" cap="none" dirty="0" smtClean="0">
              <a:solidFill>
                <a:schemeClr val="bg1"/>
              </a:solidFill>
            </a:endParaRPr>
          </a:p>
        </p:txBody>
      </p:sp>
      <p:pic>
        <p:nvPicPr>
          <p:cNvPr id="4" name="Picture 3" descr="H:\zimbabwe_coa.gif"/>
          <p:cNvPicPr>
            <a:picLocks noChangeAspect="1" noChangeArrowheads="1"/>
          </p:cNvPicPr>
          <p:nvPr/>
        </p:nvPicPr>
        <p:blipFill>
          <a:blip r:embed="rId1" cstate="print"/>
          <a:srcRect/>
          <a:stretch>
            <a:fillRect/>
          </a:stretch>
        </p:blipFill>
        <p:spPr bwMode="auto">
          <a:xfrm>
            <a:off x="4875586" y="272145"/>
            <a:ext cx="1862667"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1966" y="261257"/>
            <a:ext cx="9209315" cy="923330"/>
          </a:xfrm>
          <a:prstGeom prst="rect">
            <a:avLst/>
          </a:prstGeom>
          <a:noFill/>
        </p:spPr>
        <p:txBody>
          <a:bodyPr wrap="square" rtlCol="0">
            <a:spAutoFit/>
          </a:bodyPr>
          <a:lstStyle/>
          <a:p>
            <a:pPr algn="ctr"/>
            <a:r>
              <a:rPr lang="en-US" sz="5400" b="1" dirty="0" smtClean="0">
                <a:solidFill>
                  <a:srgbClr val="FFC000"/>
                </a:solidFill>
              </a:rPr>
              <a:t>Success</a:t>
            </a:r>
            <a:endParaRPr lang="en-US" sz="5400" b="1" dirty="0">
              <a:solidFill>
                <a:srgbClr val="FFC000"/>
              </a:solidFill>
            </a:endParaRPr>
          </a:p>
        </p:txBody>
      </p:sp>
      <p:sp>
        <p:nvSpPr>
          <p:cNvPr id="4" name="Subtitle 3"/>
          <p:cNvSpPr>
            <a:spLocks noGrp="1"/>
          </p:cNvSpPr>
          <p:nvPr>
            <p:ph type="subTitle" idx="1"/>
          </p:nvPr>
        </p:nvSpPr>
        <p:spPr>
          <a:xfrm>
            <a:off x="404949" y="1426254"/>
            <a:ext cx="11286308" cy="2864391"/>
          </a:xfrm>
        </p:spPr>
        <p:txBody>
          <a:bodyPr>
            <a:noAutofit/>
          </a:bodyPr>
          <a:lstStyle/>
          <a:p>
            <a:pPr marL="342900" indent="-342900">
              <a:buFont typeface="Wingdings" panose="05000000000000000000" pitchFamily="2" charset="2"/>
              <a:buChar char="ü"/>
            </a:pPr>
            <a:r>
              <a:rPr lang="en-US" sz="2400" b="1" cap="none" dirty="0" smtClean="0">
                <a:solidFill>
                  <a:srgbClr val="FFC000"/>
                </a:solidFill>
              </a:rPr>
              <a:t>Non-wage budget shot up to 88.48%</a:t>
            </a:r>
            <a:endParaRPr lang="en-US" sz="2400" b="1" cap="none" dirty="0" smtClean="0">
              <a:solidFill>
                <a:srgbClr val="FFC000"/>
              </a:solidFill>
            </a:endParaRPr>
          </a:p>
          <a:p>
            <a:pPr marL="342900" indent="-342900">
              <a:buFont typeface="Wingdings" panose="05000000000000000000" pitchFamily="2" charset="2"/>
              <a:buChar char="ü"/>
            </a:pPr>
            <a:r>
              <a:rPr lang="en-US" sz="2400" b="1" cap="none" dirty="0" smtClean="0">
                <a:solidFill>
                  <a:srgbClr val="FFC000"/>
                </a:solidFill>
              </a:rPr>
              <a:t>Training of staff on Programme Based Budgeting</a:t>
            </a:r>
            <a:endParaRPr lang="en-US" sz="2400" b="1" cap="none" dirty="0" smtClean="0">
              <a:solidFill>
                <a:srgbClr val="FFC000"/>
              </a:solidFill>
            </a:endParaRPr>
          </a:p>
          <a:p>
            <a:pPr marL="342900" indent="-342900">
              <a:buFont typeface="Wingdings" panose="05000000000000000000" pitchFamily="2" charset="2"/>
              <a:buChar char="ü"/>
            </a:pPr>
            <a:r>
              <a:rPr lang="en-US" sz="2400" b="1" cap="none" dirty="0" smtClean="0">
                <a:solidFill>
                  <a:srgbClr val="FFC000"/>
                </a:solidFill>
              </a:rPr>
              <a:t>Training of staff on procurement processes</a:t>
            </a:r>
            <a:endParaRPr lang="en-US" sz="2400" b="1" cap="none" dirty="0" smtClean="0">
              <a:solidFill>
                <a:srgbClr val="FFC000"/>
              </a:solidFill>
            </a:endParaRPr>
          </a:p>
          <a:p>
            <a:pPr marL="342900" indent="-342900">
              <a:buFont typeface="Wingdings" panose="05000000000000000000" pitchFamily="2" charset="2"/>
              <a:buChar char="ü"/>
            </a:pPr>
            <a:r>
              <a:rPr lang="en-US" sz="2400" b="1" cap="none" dirty="0" smtClean="0">
                <a:solidFill>
                  <a:srgbClr val="FFC000"/>
                </a:solidFill>
              </a:rPr>
              <a:t>Increased request for goods and services </a:t>
            </a:r>
            <a:endParaRPr lang="en-US" sz="2400" b="1" cap="none" dirty="0" smtClean="0">
              <a:solidFill>
                <a:srgbClr val="FFC000"/>
              </a:solidFill>
            </a:endParaRPr>
          </a:p>
          <a:p>
            <a:pPr marL="342900" indent="-342900">
              <a:buFont typeface="Wingdings" panose="05000000000000000000" pitchFamily="2" charset="2"/>
              <a:buChar char="ü"/>
            </a:pPr>
            <a:r>
              <a:rPr lang="en-US" sz="2400" b="1" cap="none" dirty="0" smtClean="0">
                <a:solidFill>
                  <a:srgbClr val="FFC000"/>
                </a:solidFill>
              </a:rPr>
              <a:t>Started consultations on the preparation of the Accounting Officers Procedures Manual</a:t>
            </a:r>
            <a:endParaRPr lang="en-US" sz="2400" b="1" cap="none" dirty="0" smtClean="0">
              <a:solidFill>
                <a:srgbClr val="FFC000"/>
              </a:solidFill>
            </a:endParaRPr>
          </a:p>
          <a:p>
            <a:endParaRPr lang="en-US" sz="2400" b="1" cap="none" dirty="0" smtClean="0">
              <a:solidFill>
                <a:srgbClr val="FFC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0" y="0"/>
          <a:ext cx="12192000" cy="6858000"/>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33074"/>
            <a:ext cx="12191999" cy="4154984"/>
          </a:xfrm>
          <a:prstGeom prst="rect">
            <a:avLst/>
          </a:prstGeom>
          <a:noFill/>
        </p:spPr>
        <p:txBody>
          <a:bodyPr wrap="square" rtlCol="0">
            <a:spAutoFit/>
          </a:bodyPr>
          <a:lstStyle/>
          <a:p>
            <a:pPr algn="ctr"/>
            <a:r>
              <a:rPr lang="en-US" sz="8800" b="1" dirty="0" smtClean="0">
                <a:solidFill>
                  <a:srgbClr val="FFC000"/>
                </a:solidFill>
              </a:rPr>
              <a:t>Working in new ways and building capacities</a:t>
            </a:r>
            <a:endParaRPr lang="en-US" sz="8800" b="1" dirty="0">
              <a:solidFill>
                <a:srgbClr val="FFC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74930" y="83185"/>
            <a:ext cx="12116435" cy="6774180"/>
          </a:xfrm>
          <a:prstGeom prst="rect">
            <a:avLst/>
          </a:prstGeom>
        </p:spPr>
      </p:pic>
      <p:sp>
        <p:nvSpPr>
          <p:cNvPr id="5" name="Text Box 4"/>
          <p:cNvSpPr txBox="1"/>
          <p:nvPr/>
        </p:nvSpPr>
        <p:spPr>
          <a:xfrm>
            <a:off x="11318240" y="7224395"/>
            <a:ext cx="4064000" cy="368300"/>
          </a:xfrm>
          <a:prstGeom prst="rect">
            <a:avLst/>
          </a:prstGeom>
          <a:noFill/>
        </p:spPr>
        <p:txBody>
          <a:bodyPr wrap="square" rtlCol="0">
            <a:spAutoFit/>
          </a:bodyPr>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0239"/>
            <a:ext cx="12192000" cy="923330"/>
          </a:xfrm>
          <a:prstGeom prst="rect">
            <a:avLst/>
          </a:prstGeom>
          <a:noFill/>
        </p:spPr>
        <p:txBody>
          <a:bodyPr wrap="square" rtlCol="0">
            <a:spAutoFit/>
          </a:bodyPr>
          <a:lstStyle/>
          <a:p>
            <a:pPr algn="ctr"/>
            <a:r>
              <a:rPr lang="en-US" sz="5400" b="1" dirty="0" smtClean="0">
                <a:solidFill>
                  <a:srgbClr val="FFC000"/>
                </a:solidFill>
              </a:rPr>
              <a:t>New ways and building capacities</a:t>
            </a:r>
            <a:endParaRPr lang="en-US" sz="5400" b="1" dirty="0">
              <a:solidFill>
                <a:srgbClr val="FFC000"/>
              </a:solidFill>
            </a:endParaRPr>
          </a:p>
        </p:txBody>
      </p:sp>
      <p:sp>
        <p:nvSpPr>
          <p:cNvPr id="4" name="Subtitle 3"/>
          <p:cNvSpPr>
            <a:spLocks noGrp="1"/>
          </p:cNvSpPr>
          <p:nvPr>
            <p:ph type="subTitle" idx="1"/>
          </p:nvPr>
        </p:nvSpPr>
        <p:spPr>
          <a:xfrm>
            <a:off x="404949" y="1426254"/>
            <a:ext cx="11286308" cy="2864391"/>
          </a:xfrm>
        </p:spPr>
        <p:txBody>
          <a:bodyPr>
            <a:noAutofit/>
          </a:bodyPr>
          <a:lstStyle/>
          <a:p>
            <a:pPr marL="342900" indent="-342900">
              <a:buFont typeface="Wingdings" panose="05000000000000000000" pitchFamily="2" charset="2"/>
              <a:buChar char="ü"/>
            </a:pPr>
            <a:r>
              <a:rPr lang="en-US" sz="2400" b="1" cap="none" dirty="0" smtClean="0">
                <a:solidFill>
                  <a:srgbClr val="FFC000"/>
                </a:solidFill>
              </a:rPr>
              <a:t>Continuous training of staff on Programme Based Budgeting</a:t>
            </a:r>
            <a:endParaRPr lang="en-US" sz="2400" b="1" cap="none" dirty="0" smtClean="0">
              <a:solidFill>
                <a:srgbClr val="FFC000"/>
              </a:solidFill>
            </a:endParaRPr>
          </a:p>
          <a:p>
            <a:pPr marL="342900" indent="-342900">
              <a:buFont typeface="Wingdings" panose="05000000000000000000" pitchFamily="2" charset="2"/>
              <a:buChar char="ü"/>
            </a:pPr>
            <a:r>
              <a:rPr lang="en-US" sz="2400" b="1" cap="none" dirty="0" smtClean="0">
                <a:solidFill>
                  <a:srgbClr val="FFC000"/>
                </a:solidFill>
              </a:rPr>
              <a:t>Continuous training of staff on procurement processes</a:t>
            </a:r>
            <a:endParaRPr lang="en-US" sz="2400" b="1" cap="none" dirty="0" smtClean="0">
              <a:solidFill>
                <a:srgbClr val="FFC000"/>
              </a:solidFill>
            </a:endParaRPr>
          </a:p>
          <a:p>
            <a:pPr marL="342900" indent="-342900">
              <a:buFont typeface="Wingdings" panose="05000000000000000000" pitchFamily="2" charset="2"/>
              <a:buChar char="ü"/>
            </a:pPr>
            <a:r>
              <a:rPr lang="en-US" sz="2400" b="1" cap="none" dirty="0" smtClean="0">
                <a:solidFill>
                  <a:srgbClr val="FFC000"/>
                </a:solidFill>
              </a:rPr>
              <a:t>Increased advocacy for request for goods and services </a:t>
            </a:r>
            <a:endParaRPr lang="en-US" sz="2400" b="1" cap="none" dirty="0" smtClean="0">
              <a:solidFill>
                <a:srgbClr val="FFC000"/>
              </a:solidFill>
            </a:endParaRPr>
          </a:p>
          <a:p>
            <a:pPr marL="342900" indent="-342900">
              <a:buFont typeface="Wingdings" panose="05000000000000000000" pitchFamily="2" charset="2"/>
              <a:buChar char="ü"/>
            </a:pPr>
            <a:r>
              <a:rPr lang="en-US" sz="2400" b="1" cap="none" dirty="0" smtClean="0">
                <a:solidFill>
                  <a:srgbClr val="FFC000"/>
                </a:solidFill>
              </a:rPr>
              <a:t>Continue consultations on the preparation of the Accounting Officers Procedures Manual</a:t>
            </a:r>
            <a:endParaRPr lang="en-US" sz="2400" b="1" cap="none" dirty="0" smtClean="0">
              <a:solidFill>
                <a:srgbClr val="FFC000"/>
              </a:solidFill>
            </a:endParaRPr>
          </a:p>
          <a:p>
            <a:endParaRPr lang="en-US" sz="2400" b="1" cap="none" dirty="0" smtClean="0">
              <a:solidFill>
                <a:srgbClr val="FFC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324485" y="48260"/>
            <a:ext cx="10445115" cy="654621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0239"/>
            <a:ext cx="12192000" cy="923330"/>
          </a:xfrm>
          <a:prstGeom prst="rect">
            <a:avLst/>
          </a:prstGeom>
          <a:noFill/>
        </p:spPr>
        <p:txBody>
          <a:bodyPr wrap="square" rtlCol="0">
            <a:spAutoFit/>
          </a:bodyPr>
          <a:lstStyle/>
          <a:p>
            <a:pPr algn="ctr"/>
            <a:r>
              <a:rPr lang="en-US" sz="5400" b="1" dirty="0" smtClean="0">
                <a:solidFill>
                  <a:srgbClr val="FFC000"/>
                </a:solidFill>
              </a:rPr>
              <a:t>Next Steps</a:t>
            </a:r>
            <a:endParaRPr lang="en-US" sz="5400" b="1" dirty="0">
              <a:solidFill>
                <a:srgbClr val="FFC000"/>
              </a:solidFill>
            </a:endParaRPr>
          </a:p>
        </p:txBody>
      </p:sp>
      <p:sp>
        <p:nvSpPr>
          <p:cNvPr id="5" name="Subtitle 3"/>
          <p:cNvSpPr txBox="1"/>
          <p:nvPr/>
        </p:nvSpPr>
        <p:spPr>
          <a:xfrm>
            <a:off x="557349" y="1578654"/>
            <a:ext cx="11286308" cy="2864391"/>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panose="05040102010807070707"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panose="05040102010807070707"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panose="05040102010807070707"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panose="05040102010807070707"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panose="05040102010807070707"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panose="05040102010807070707"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panose="05040102010807070707"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panose="05040102010807070707" charset="2"/>
              <a:buNone/>
              <a:defRPr sz="1400" b="0" i="0" kern="1200">
                <a:solidFill>
                  <a:schemeClr val="tx1">
                    <a:tint val="75000"/>
                  </a:schemeClr>
                </a:solidFill>
                <a:latin typeface="+mj-lt"/>
                <a:ea typeface="+mj-ea"/>
                <a:cs typeface="+mj-cs"/>
              </a:defRPr>
            </a:lvl9pPr>
          </a:lstStyle>
          <a:p>
            <a:pPr marL="342900" indent="-342900">
              <a:buFont typeface="Wingdings" panose="05000000000000000000" pitchFamily="2" charset="2"/>
              <a:buChar char="ü"/>
            </a:pPr>
            <a:r>
              <a:rPr lang="en-US" sz="2400" b="1" cap="none" smtClean="0">
                <a:solidFill>
                  <a:srgbClr val="FFC000"/>
                </a:solidFill>
              </a:rPr>
              <a:t>Continuous training of staff on Programme Based Budgeting</a:t>
            </a:r>
            <a:endParaRPr lang="en-US" sz="2400" b="1" cap="none" smtClean="0">
              <a:solidFill>
                <a:srgbClr val="FFC000"/>
              </a:solidFill>
            </a:endParaRPr>
          </a:p>
          <a:p>
            <a:pPr marL="342900" indent="-342900">
              <a:buFont typeface="Wingdings" panose="05000000000000000000" pitchFamily="2" charset="2"/>
              <a:buChar char="ü"/>
            </a:pPr>
            <a:r>
              <a:rPr lang="en-US" sz="2400" b="1" cap="none" smtClean="0">
                <a:solidFill>
                  <a:srgbClr val="FFC000"/>
                </a:solidFill>
              </a:rPr>
              <a:t>Continuous training of staff on procurement processes</a:t>
            </a:r>
            <a:endParaRPr lang="en-US" sz="2400" b="1" cap="none" smtClean="0">
              <a:solidFill>
                <a:srgbClr val="FFC000"/>
              </a:solidFill>
            </a:endParaRPr>
          </a:p>
          <a:p>
            <a:pPr marL="342900" indent="-342900">
              <a:buFont typeface="Wingdings" panose="05000000000000000000" pitchFamily="2" charset="2"/>
              <a:buChar char="ü"/>
            </a:pPr>
            <a:r>
              <a:rPr lang="en-US" sz="2400" b="1" cap="none" smtClean="0">
                <a:solidFill>
                  <a:srgbClr val="FFC000"/>
                </a:solidFill>
              </a:rPr>
              <a:t>Increased advocacy for request for goods and services </a:t>
            </a:r>
            <a:endParaRPr lang="en-US" sz="2400" b="1" cap="none" smtClean="0">
              <a:solidFill>
                <a:srgbClr val="FFC000"/>
              </a:solidFill>
            </a:endParaRPr>
          </a:p>
          <a:p>
            <a:pPr marL="342900" indent="-342900">
              <a:buFont typeface="Wingdings" panose="05000000000000000000" pitchFamily="2" charset="2"/>
              <a:buChar char="ü"/>
            </a:pPr>
            <a:r>
              <a:rPr lang="en-US" sz="2400" b="1" cap="none" smtClean="0">
                <a:solidFill>
                  <a:srgbClr val="FFC000"/>
                </a:solidFill>
              </a:rPr>
              <a:t>Continue consultations on the preparation of the Accounting Officers Procedures Manual</a:t>
            </a:r>
            <a:endParaRPr lang="en-US" sz="2400" b="1" cap="none" smtClean="0">
              <a:solidFill>
                <a:srgbClr val="FFC000"/>
              </a:solidFill>
            </a:endParaRPr>
          </a:p>
          <a:p>
            <a:endParaRPr lang="en-US" sz="2400" b="1" cap="none" dirty="0" smtClean="0">
              <a:solidFill>
                <a:srgbClr val="FFC000"/>
              </a:solidFill>
            </a:endParaRPr>
          </a:p>
        </p:txBody>
      </p:sp>
      <p:pic>
        <p:nvPicPr>
          <p:cNvPr id="4" name="Picture 3"/>
          <p:cNvPicPr>
            <a:picLocks noChangeAspect="1"/>
          </p:cNvPicPr>
          <p:nvPr/>
        </p:nvPicPr>
        <p:blipFill>
          <a:blip r:embed="rId1"/>
          <a:stretch>
            <a:fillRect/>
          </a:stretch>
        </p:blipFill>
        <p:spPr>
          <a:xfrm>
            <a:off x="774700" y="4146550"/>
            <a:ext cx="10332085" cy="2035175"/>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24000" y="4495800"/>
            <a:ext cx="9144000" cy="2362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1828800" y="3124200"/>
            <a:ext cx="4403678" cy="1143000"/>
          </a:xfrm>
        </p:spPr>
        <p:txBody>
          <a:bodyPr>
            <a:normAutofit/>
          </a:bodyPr>
          <a:lstStyle/>
          <a:p>
            <a:r>
              <a:rPr lang="en-US" sz="5400" dirty="0">
                <a:latin typeface="Franklin Gothic Medium Cond" panose="020B0606030402020204" pitchFamily="34" charset="0"/>
              </a:rPr>
              <a:t>Q &amp; A time</a:t>
            </a:r>
            <a:endParaRPr lang="en-US" sz="5400" dirty="0">
              <a:latin typeface="Franklin Gothic Medium Cond" panose="020B0606030402020204" pitchFamily="34" charset="0"/>
            </a:endParaRPr>
          </a:p>
        </p:txBody>
      </p:sp>
      <p:sp>
        <p:nvSpPr>
          <p:cNvPr id="3" name="Rectangle 2"/>
          <p:cNvSpPr/>
          <p:nvPr/>
        </p:nvSpPr>
        <p:spPr>
          <a:xfrm>
            <a:off x="5867400" y="1143000"/>
            <a:ext cx="3276600" cy="4495800"/>
          </a:xfrm>
          <a:prstGeom prst="rect">
            <a:avLst/>
          </a:prstGeom>
          <a:gradFill flip="none" rotWithShape="1">
            <a:gsLst>
              <a:gs pos="0">
                <a:srgbClr val="FFFF00"/>
              </a:gs>
              <a:gs pos="100000">
                <a:srgbClr val="FFC000"/>
              </a:gs>
            </a:gsLst>
            <a:path path="circle">
              <a:fillToRect l="100000" t="100000"/>
            </a:path>
            <a:tileRect r="-100000" b="-100000"/>
          </a:gradFill>
          <a:ln>
            <a:solidFill>
              <a:schemeClr val="bg1">
                <a:lumMod val="50000"/>
              </a:schemeClr>
            </a:solidFill>
          </a:ln>
          <a:effectLst>
            <a:outerShdw blurRad="76200" dir="18900000" sy="23000" kx="-1200000" algn="bl" rotWithShape="0">
              <a:prstClr val="black">
                <a:alpha val="20000"/>
              </a:prstClr>
            </a:outerShdw>
          </a:effectLst>
          <a:scene3d>
            <a:camera prst="perspectiveHeroicExtremeLeftFacing"/>
            <a:lightRig rig="threePt" dir="t"/>
          </a:scene3d>
          <a:sp3d extrusionH="317500" prstMaterial="dkEdge">
            <a:bevelT w="139700" prst="cross"/>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extBox 3"/>
          <p:cNvSpPr txBox="1"/>
          <p:nvPr/>
        </p:nvSpPr>
        <p:spPr>
          <a:xfrm>
            <a:off x="6553201" y="838201"/>
            <a:ext cx="2087431" cy="4708981"/>
          </a:xfrm>
          <a:prstGeom prst="rect">
            <a:avLst/>
          </a:prstGeom>
          <a:noFill/>
        </p:spPr>
        <p:txBody>
          <a:bodyPr wrap="none" rtlCol="0">
            <a:spAutoFit/>
            <a:scene3d>
              <a:camera prst="perspectiveHeroicExtremeLeftFacing"/>
              <a:lightRig rig="threePt" dir="t"/>
            </a:scene3d>
            <a:sp3d extrusionH="171450">
              <a:bevelT w="38100" h="38100" prst="relaxedInset"/>
              <a:extrusionClr>
                <a:schemeClr val="bg1"/>
              </a:extrusionClr>
            </a:sp3d>
          </a:bodyPr>
          <a:lstStyle/>
          <a:p>
            <a:r>
              <a:rPr lang="en-US" sz="30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Franklin Gothic Medium Cond" panose="020B0606030402020204" pitchFamily="34" charset="0"/>
              </a:rPr>
              <a:t>?</a:t>
            </a:r>
            <a:endParaRPr lang="en-US" sz="30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Franklin Gothic Medium Cond" panose="020B0606030402020204" pitchFamily="34" charset="0"/>
            </a:endParaRPr>
          </a:p>
        </p:txBody>
      </p:sp>
      <p:pic>
        <p:nvPicPr>
          <p:cNvPr id="12" name="Picture 11" descr="11971481161027304197kotik_clock.svg.hi.png"/>
          <p:cNvPicPr>
            <a:picLocks noChangeAspect="1"/>
          </p:cNvPicPr>
          <p:nvPr/>
        </p:nvPicPr>
        <p:blipFill>
          <a:blip r:embed="rId1" cstate="email"/>
          <a:stretch>
            <a:fillRect/>
          </a:stretch>
        </p:blipFill>
        <p:spPr>
          <a:xfrm>
            <a:off x="1828800" y="228600"/>
            <a:ext cx="2438400" cy="2438400"/>
          </a:xfrm>
          <a:prstGeom prst="rect">
            <a:avLst/>
          </a:prstGeom>
        </p:spPr>
      </p:pic>
      <p:pic>
        <p:nvPicPr>
          <p:cNvPr id="7" name="Picture 2" descr="http://t0.gstatic.com/images?q=tbn:RcKEWbm16NCR_M:http://www.ezdiyelectricity.com/images/icons/question-mark3a.jpg">
            <a:hlinkClick r:id="rId2" action="ppaction://hlinkpres?slideindex=1&amp;slidetitle="/>
          </p:cNvPr>
          <p:cNvPicPr>
            <a:picLocks noChangeAspect="1" noChangeArrowheads="1"/>
          </p:cNvPicPr>
          <p:nvPr/>
        </p:nvPicPr>
        <p:blipFill>
          <a:blip r:embed="rId3" cstate="print"/>
          <a:srcRect/>
          <a:stretch>
            <a:fillRect/>
          </a:stretch>
        </p:blipFill>
        <p:spPr bwMode="auto">
          <a:xfrm>
            <a:off x="2654300" y="4442281"/>
            <a:ext cx="1600200" cy="2209800"/>
          </a:xfrm>
          <a:prstGeom prst="rect">
            <a:avLst/>
          </a:prstGeom>
          <a:noFill/>
          <a:ln w="9525">
            <a:noFill/>
            <a:miter lim="800000"/>
            <a:headEnd/>
            <a:tailEnd/>
          </a:ln>
        </p:spPr>
      </p:pic>
    </p:spTree>
    <p:custDataLst>
      <p:tags r:id="rId4"/>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8000" b="1" dirty="0" smtClean="0">
                <a:solidFill>
                  <a:srgbClr val="FFC000"/>
                </a:solidFill>
                <a:effectLst>
                  <a:outerShdw blurRad="38100" dist="38100" dir="2700000" algn="tl">
                    <a:srgbClr val="000000">
                      <a:alpha val="43137"/>
                    </a:srgbClr>
                  </a:outerShdw>
                </a:effectLst>
              </a:rPr>
              <a:t>SIYABONGA</a:t>
            </a:r>
            <a:br>
              <a:rPr lang="en-US" sz="8000" b="1" dirty="0" smtClean="0">
                <a:solidFill>
                  <a:srgbClr val="FFC000"/>
                </a:solidFill>
                <a:effectLst>
                  <a:outerShdw blurRad="38100" dist="38100" dir="2700000" algn="tl">
                    <a:srgbClr val="000000">
                      <a:alpha val="43137"/>
                    </a:srgbClr>
                  </a:outerShdw>
                </a:effectLst>
              </a:rPr>
            </a:br>
            <a:r>
              <a:rPr lang="en-US" sz="8000" b="1" dirty="0" smtClean="0">
                <a:solidFill>
                  <a:srgbClr val="FFC000"/>
                </a:solidFill>
                <a:effectLst>
                  <a:outerShdw blurRad="38100" dist="38100" dir="2700000" algn="tl">
                    <a:srgbClr val="000000">
                      <a:alpha val="43137"/>
                    </a:srgbClr>
                  </a:outerShdw>
                </a:effectLst>
              </a:rPr>
              <a:t>TATENDA</a:t>
            </a:r>
            <a:br>
              <a:rPr lang="en-US" sz="8000" b="1" dirty="0" smtClean="0">
                <a:solidFill>
                  <a:srgbClr val="FFC000"/>
                </a:solidFill>
                <a:effectLst>
                  <a:outerShdw blurRad="38100" dist="38100" dir="2700000" algn="tl">
                    <a:srgbClr val="000000">
                      <a:alpha val="43137"/>
                    </a:srgbClr>
                  </a:outerShdw>
                </a:effectLst>
              </a:rPr>
            </a:br>
            <a:endParaRPr lang="en-US" sz="8000" b="1" dirty="0">
              <a:solidFill>
                <a:srgbClr val="FFC000"/>
              </a:solidFill>
              <a:effectLst>
                <a:outerShdw blurRad="38100" dist="38100" dir="2700000" algn="tl">
                  <a:srgbClr val="000000">
                    <a:alpha val="43137"/>
                  </a:srgbClr>
                </a:outerShdw>
              </a:effectLst>
            </a:endParaRPr>
          </a:p>
        </p:txBody>
      </p:sp>
      <p:pic>
        <p:nvPicPr>
          <p:cNvPr id="100" name="Content Placeholder 99"/>
          <p:cNvPicPr>
            <a:picLocks noChangeAspect="1"/>
          </p:cNvPicPr>
          <p:nvPr>
            <p:ph idx="1"/>
          </p:nvPr>
        </p:nvPicPr>
        <p:blipFill>
          <a:blip r:embed="rId1"/>
          <a:stretch>
            <a:fillRect/>
          </a:stretch>
        </p:blipFill>
        <p:spPr>
          <a:xfrm>
            <a:off x="361950" y="2985135"/>
            <a:ext cx="11220450" cy="3392170"/>
          </a:xfrm>
          <a:prstGeom prst="rect">
            <a:avLst/>
          </a:prstGeom>
          <a:noFill/>
          <a:ln w="9525">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9006" y="1188721"/>
            <a:ext cx="11560629" cy="5512526"/>
          </a:xfrm>
        </p:spPr>
        <p:txBody>
          <a:bodyPr>
            <a:normAutofit/>
          </a:bodyPr>
          <a:lstStyle/>
          <a:p>
            <a:pPr algn="just">
              <a:lnSpc>
                <a:spcPct val="170000"/>
              </a:lnSpc>
            </a:pPr>
            <a:r>
              <a:rPr lang="en-US" b="1" cap="none" dirty="0" smtClean="0">
                <a:solidFill>
                  <a:srgbClr val="FFC000"/>
                </a:solidFill>
              </a:rPr>
              <a:t>United nations sustainable development goal number 4 gives the provision of quality education to the citizens of each nation. The national constitution of </a:t>
            </a:r>
            <a:r>
              <a:rPr lang="en-US" b="1" cap="none" dirty="0">
                <a:solidFill>
                  <a:srgbClr val="FFC000"/>
                </a:solidFill>
              </a:rPr>
              <a:t>Z</a:t>
            </a:r>
            <a:r>
              <a:rPr lang="en-US" b="1" cap="none" dirty="0" smtClean="0">
                <a:solidFill>
                  <a:srgbClr val="FFC000"/>
                </a:solidFill>
              </a:rPr>
              <a:t>imbabwe gives the provision of affording each school going age child an opportunity to access free basic education. The nation has a shortfall of close to 3,000 schools around the country and in the 8 rural provinces have a great number of satellite schools remain unregistered due to lack of the required infrastructure. For the registered schools, there is deteriorating infrastructure and equipment that do not match the competence based curriculum. Teaching and learning materials remain a perennial issue in the provision of improving pass rate. An estimated number adding to 2,000,000 school going age children are out of school. Beside the budget being allocated the budget utilisation remain low. </a:t>
            </a:r>
            <a:endParaRPr lang="en-US" b="1" cap="none" dirty="0">
              <a:solidFill>
                <a:srgbClr val="FFC000"/>
              </a:solidFill>
            </a:endParaRPr>
          </a:p>
        </p:txBody>
      </p:sp>
      <p:sp>
        <p:nvSpPr>
          <p:cNvPr id="2" name="TextBox 1"/>
          <p:cNvSpPr txBox="1"/>
          <p:nvPr/>
        </p:nvSpPr>
        <p:spPr>
          <a:xfrm>
            <a:off x="1332411" y="261257"/>
            <a:ext cx="9013372" cy="769441"/>
          </a:xfrm>
          <a:prstGeom prst="rect">
            <a:avLst/>
          </a:prstGeom>
          <a:noFill/>
        </p:spPr>
        <p:txBody>
          <a:bodyPr wrap="square" rtlCol="0">
            <a:spAutoFit/>
          </a:bodyPr>
          <a:lstStyle/>
          <a:p>
            <a:pPr algn="ctr"/>
            <a:r>
              <a:rPr lang="en-US" sz="4400" b="1" dirty="0" smtClean="0">
                <a:solidFill>
                  <a:srgbClr val="FFC000"/>
                </a:solidFill>
              </a:rPr>
              <a:t>Problem Statement</a:t>
            </a:r>
            <a:endParaRPr lang="en-US" sz="4400" b="1" dirty="0">
              <a:solidFill>
                <a:srgbClr val="FFC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9006" y="1410789"/>
            <a:ext cx="11560629" cy="4807130"/>
          </a:xfrm>
        </p:spPr>
        <p:txBody>
          <a:bodyPr>
            <a:normAutofit/>
          </a:bodyPr>
          <a:lstStyle/>
          <a:p>
            <a:pPr marL="342900" indent="-342900" algn="just">
              <a:lnSpc>
                <a:spcPct val="100000"/>
              </a:lnSpc>
              <a:buFont typeface="Arial" panose="020B0604020202020204" pitchFamily="34" charset="0"/>
              <a:buChar char="•"/>
            </a:pPr>
            <a:r>
              <a:rPr lang="en-US" sz="2800" b="1" cap="none" dirty="0" smtClean="0">
                <a:solidFill>
                  <a:srgbClr val="FFC000"/>
                </a:solidFill>
              </a:rPr>
              <a:t>More Than 2,000,000 School Going Age Children Out Of School (Due To Lack Of Social Support)</a:t>
            </a:r>
            <a:endParaRPr lang="en-US" sz="2800" b="1" cap="none" dirty="0" smtClean="0">
              <a:solidFill>
                <a:srgbClr val="FFC000"/>
              </a:solidFill>
            </a:endParaRPr>
          </a:p>
          <a:p>
            <a:pPr marL="342900" indent="-342900" algn="just">
              <a:lnSpc>
                <a:spcPct val="100000"/>
              </a:lnSpc>
              <a:buFont typeface="Arial" panose="020B0604020202020204" pitchFamily="34" charset="0"/>
              <a:buChar char="•"/>
            </a:pPr>
            <a:r>
              <a:rPr lang="en-US" sz="2800" b="1" cap="none" dirty="0" smtClean="0">
                <a:solidFill>
                  <a:srgbClr val="FFC000"/>
                </a:solidFill>
              </a:rPr>
              <a:t>Building Of New Schools And Additional Classrooms For Expansion {Shortfall Of Schools (3000)}</a:t>
            </a:r>
            <a:endParaRPr lang="en-US" sz="2800" b="1" cap="none" dirty="0" smtClean="0">
              <a:solidFill>
                <a:srgbClr val="FFC000"/>
              </a:solidFill>
            </a:endParaRPr>
          </a:p>
          <a:p>
            <a:pPr marL="342900" indent="-342900" algn="just">
              <a:lnSpc>
                <a:spcPct val="100000"/>
              </a:lnSpc>
              <a:buFont typeface="Arial" panose="020B0604020202020204" pitchFamily="34" charset="0"/>
              <a:buChar char="•"/>
            </a:pPr>
            <a:r>
              <a:rPr lang="en-US" sz="2800" b="1" cap="none" dirty="0" smtClean="0">
                <a:solidFill>
                  <a:srgbClr val="FFC000"/>
                </a:solidFill>
              </a:rPr>
              <a:t>Improvement Of Existing Infrastructure</a:t>
            </a:r>
            <a:endParaRPr lang="en-US" sz="2800" b="1" cap="none" dirty="0" smtClean="0">
              <a:solidFill>
                <a:srgbClr val="FFC000"/>
              </a:solidFill>
            </a:endParaRPr>
          </a:p>
          <a:p>
            <a:pPr marL="342900" indent="-342900" algn="just">
              <a:lnSpc>
                <a:spcPct val="100000"/>
              </a:lnSpc>
              <a:buFont typeface="Arial" panose="020B0604020202020204" pitchFamily="34" charset="0"/>
              <a:buChar char="•"/>
            </a:pPr>
            <a:r>
              <a:rPr lang="en-US" sz="2800" b="1" cap="none" dirty="0" smtClean="0">
                <a:solidFill>
                  <a:srgbClr val="FFC000"/>
                </a:solidFill>
              </a:rPr>
              <a:t>1,960 Satellite Schools Remain Unregistered</a:t>
            </a:r>
            <a:endParaRPr lang="en-US" sz="2800" b="1" cap="none" dirty="0" smtClean="0">
              <a:solidFill>
                <a:srgbClr val="FFC000"/>
              </a:solidFill>
            </a:endParaRPr>
          </a:p>
          <a:p>
            <a:pPr marL="342900" indent="-342900" algn="just">
              <a:lnSpc>
                <a:spcPct val="100000"/>
              </a:lnSpc>
              <a:buFont typeface="Arial" panose="020B0604020202020204" pitchFamily="34" charset="0"/>
              <a:buChar char="•"/>
            </a:pPr>
            <a:r>
              <a:rPr lang="en-US" sz="2800" b="1" cap="none" dirty="0" smtClean="0">
                <a:solidFill>
                  <a:srgbClr val="FFC000"/>
                </a:solidFill>
              </a:rPr>
              <a:t>Inadequate Teaching And Learning Materials</a:t>
            </a:r>
            <a:endParaRPr lang="en-US" sz="2800" b="1" cap="none" dirty="0" smtClean="0">
              <a:solidFill>
                <a:srgbClr val="FFC000"/>
              </a:solidFill>
            </a:endParaRPr>
          </a:p>
          <a:p>
            <a:pPr marL="342900" indent="-342900" algn="just">
              <a:lnSpc>
                <a:spcPct val="100000"/>
              </a:lnSpc>
              <a:buFont typeface="Arial" panose="020B0604020202020204" pitchFamily="34" charset="0"/>
              <a:buChar char="•"/>
            </a:pPr>
            <a:endParaRPr lang="en-US" b="1" dirty="0" smtClean="0">
              <a:solidFill>
                <a:srgbClr val="FFC000"/>
              </a:solidFill>
            </a:endParaRPr>
          </a:p>
          <a:p>
            <a:pPr algn="just">
              <a:lnSpc>
                <a:spcPct val="100000"/>
              </a:lnSpc>
            </a:pPr>
            <a:endParaRPr lang="en-US" b="1" dirty="0">
              <a:solidFill>
                <a:srgbClr val="FFC000"/>
              </a:solidFill>
            </a:endParaRPr>
          </a:p>
        </p:txBody>
      </p:sp>
      <p:sp>
        <p:nvSpPr>
          <p:cNvPr id="2" name="TextBox 1"/>
          <p:cNvSpPr txBox="1"/>
          <p:nvPr/>
        </p:nvSpPr>
        <p:spPr>
          <a:xfrm>
            <a:off x="875211" y="444137"/>
            <a:ext cx="9209315" cy="769441"/>
          </a:xfrm>
          <a:prstGeom prst="rect">
            <a:avLst/>
          </a:prstGeom>
          <a:noFill/>
        </p:spPr>
        <p:txBody>
          <a:bodyPr wrap="square" rtlCol="0">
            <a:spAutoFit/>
          </a:bodyPr>
          <a:lstStyle/>
          <a:p>
            <a:pPr algn="ctr"/>
            <a:r>
              <a:rPr lang="en-US" sz="4400" b="1" dirty="0" smtClean="0">
                <a:solidFill>
                  <a:srgbClr val="FFC000"/>
                </a:solidFill>
              </a:rPr>
              <a:t>Why the problem matters?</a:t>
            </a:r>
            <a:endParaRPr lang="en-US" sz="4400" b="1" dirty="0">
              <a:solidFill>
                <a:srgbClr val="FFC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086217" y="1716792"/>
            <a:ext cx="3835957" cy="677108"/>
          </a:xfrm>
          <a:prstGeom prst="rect">
            <a:avLst/>
          </a:prstGeom>
          <a:noFill/>
        </p:spPr>
        <p:txBody>
          <a:bodyPr wrap="square" lIns="0" tIns="0" rIns="0" bIns="0" rtlCol="0">
            <a:spAutoFit/>
          </a:bodyPr>
          <a:lstStyle/>
          <a:p>
            <a:r>
              <a:rPr lang="en-GB" sz="1100" dirty="0"/>
              <a:t>Attended Framing </a:t>
            </a:r>
            <a:r>
              <a:rPr lang="en-GB" sz="1100" dirty="0"/>
              <a:t>Workshop</a:t>
            </a:r>
            <a:r>
              <a:rPr lang="en-GB" sz="1100" dirty="0"/>
              <a:t>,, </a:t>
            </a:r>
            <a:r>
              <a:rPr lang="en-GB" sz="1100" dirty="0"/>
              <a:t>Johannesburg, South Africa</a:t>
            </a:r>
            <a:endParaRPr lang="en-GB" sz="1100" dirty="0"/>
          </a:p>
          <a:p>
            <a:br>
              <a:rPr lang="en-GB" sz="1600" dirty="0"/>
            </a:br>
            <a:endParaRPr lang="en-US" sz="600" spc="-23" dirty="0">
              <a:solidFill>
                <a:schemeClr val="accent3">
                  <a:lumMod val="50000"/>
                </a:schemeClr>
              </a:solidFill>
              <a:latin typeface="Poppins" panose="02000000000000000000" pitchFamily="2" charset="0"/>
              <a:cs typeface="Poppins" panose="02000000000000000000" pitchFamily="2" charset="0"/>
            </a:endParaRPr>
          </a:p>
        </p:txBody>
      </p:sp>
      <p:sp>
        <p:nvSpPr>
          <p:cNvPr id="12" name="TextBox 11"/>
          <p:cNvSpPr txBox="1"/>
          <p:nvPr/>
        </p:nvSpPr>
        <p:spPr>
          <a:xfrm>
            <a:off x="6356522" y="2426550"/>
            <a:ext cx="3811648" cy="846386"/>
          </a:xfrm>
          <a:prstGeom prst="rect">
            <a:avLst/>
          </a:prstGeom>
          <a:noFill/>
        </p:spPr>
        <p:txBody>
          <a:bodyPr wrap="square" lIns="0" tIns="0" rIns="0" bIns="0" rtlCol="0">
            <a:spAutoFit/>
          </a:bodyPr>
          <a:lstStyle/>
          <a:p>
            <a:r>
              <a:rPr lang="en-US" sz="1100" dirty="0">
                <a:cs typeface="Poppins" panose="02000000000000000000" pitchFamily="2" charset="0"/>
              </a:rPr>
              <a:t>Held a national consultative and draft of the Accounting procedure manual in </a:t>
            </a:r>
            <a:r>
              <a:rPr lang="en-US" sz="1100" dirty="0" err="1">
                <a:cs typeface="Poppins" panose="02000000000000000000" pitchFamily="2" charset="0"/>
              </a:rPr>
              <a:t>Mutare</a:t>
            </a:r>
            <a:r>
              <a:rPr lang="en-US" sz="1100" dirty="0">
                <a:cs typeface="Poppins" panose="02000000000000000000" pitchFamily="2" charset="0"/>
              </a:rPr>
              <a:t> Zimbabwe, where all provincial accountants and administrators were represented. The workshop produced a draft Accounting Procedures Manual.</a:t>
            </a:r>
            <a:endParaRPr lang="en-US" sz="900" spc="-23" dirty="0">
              <a:cs typeface="Poppins" panose="02000000000000000000" pitchFamily="2" charset="0"/>
            </a:endParaRPr>
          </a:p>
        </p:txBody>
      </p:sp>
      <p:sp>
        <p:nvSpPr>
          <p:cNvPr id="15" name="TextBox 14"/>
          <p:cNvSpPr txBox="1"/>
          <p:nvPr/>
        </p:nvSpPr>
        <p:spPr>
          <a:xfrm>
            <a:off x="6262817" y="3313550"/>
            <a:ext cx="3659357" cy="1031051"/>
          </a:xfrm>
          <a:prstGeom prst="rect">
            <a:avLst/>
          </a:prstGeom>
          <a:noFill/>
        </p:spPr>
        <p:txBody>
          <a:bodyPr wrap="square" lIns="0" tIns="0" rIns="0" bIns="0" rtlCol="0">
            <a:spAutoFit/>
          </a:bodyPr>
          <a:lstStyle/>
          <a:p>
            <a:r>
              <a:rPr lang="en-US" sz="1100" dirty="0">
                <a:cs typeface="Poppins" panose="02000000000000000000" pitchFamily="2" charset="0"/>
              </a:rPr>
              <a:t>A workshop was held to collect data and train key stakeholders within the Ministry on PBB. This workshop proved to be fruitful as there was expression of much appreciation from the participants. We discovered that most people where not aware of what PBB was all about</a:t>
            </a:r>
            <a:r>
              <a:rPr lang="en-US" sz="1200" dirty="0">
                <a:cs typeface="Poppins" panose="02000000000000000000" pitchFamily="2" charset="0"/>
              </a:rPr>
              <a:t>.</a:t>
            </a:r>
            <a:endParaRPr lang="en-US" sz="1000" spc="-23" dirty="0">
              <a:cs typeface="Poppins" panose="02000000000000000000" pitchFamily="2" charset="0"/>
            </a:endParaRPr>
          </a:p>
        </p:txBody>
      </p:sp>
      <p:sp>
        <p:nvSpPr>
          <p:cNvPr id="18" name="TextBox 17"/>
          <p:cNvSpPr txBox="1"/>
          <p:nvPr/>
        </p:nvSpPr>
        <p:spPr>
          <a:xfrm>
            <a:off x="6604785" y="4331565"/>
            <a:ext cx="3873344" cy="1015663"/>
          </a:xfrm>
          <a:prstGeom prst="rect">
            <a:avLst/>
          </a:prstGeom>
          <a:noFill/>
        </p:spPr>
        <p:txBody>
          <a:bodyPr wrap="square" lIns="0" tIns="0" rIns="0" bIns="0" rtlCol="0">
            <a:spAutoFit/>
          </a:bodyPr>
          <a:lstStyle/>
          <a:p>
            <a:r>
              <a:rPr lang="en-US" sz="1100" dirty="0">
                <a:cs typeface="Poppins" panose="02000000000000000000" pitchFamily="2" charset="0"/>
              </a:rPr>
              <a:t>Serious discussions were held between three departments. Challenges were discussed and solutions were proffered. The meeting came out with a pact that would ensure transparency and  smooth flow of documents and information between the three departments. </a:t>
            </a:r>
            <a:endParaRPr lang="en-US" sz="900" spc="-23" dirty="0">
              <a:cs typeface="Poppins" panose="02000000000000000000" pitchFamily="2" charset="0"/>
            </a:endParaRPr>
          </a:p>
        </p:txBody>
      </p:sp>
      <p:sp>
        <p:nvSpPr>
          <p:cNvPr id="26" name="Freeform 1142"/>
          <p:cNvSpPr/>
          <p:nvPr/>
        </p:nvSpPr>
        <p:spPr bwMode="auto">
          <a:xfrm>
            <a:off x="1525192" y="1581150"/>
            <a:ext cx="2251472" cy="4419600"/>
          </a:xfrm>
          <a:custGeom>
            <a:avLst/>
            <a:gdLst>
              <a:gd name="T0" fmla="*/ 191 w 946"/>
              <a:gd name="T1" fmla="*/ 1856 h 1856"/>
              <a:gd name="T2" fmla="*/ 930 w 946"/>
              <a:gd name="T3" fmla="*/ 946 h 1856"/>
              <a:gd name="T4" fmla="*/ 0 w 946"/>
              <a:gd name="T5" fmla="*/ 16 h 1856"/>
              <a:gd name="T6" fmla="*/ 0 w 946"/>
              <a:gd name="T7" fmla="*/ 0 h 1856"/>
              <a:gd name="T8" fmla="*/ 669 w 946"/>
              <a:gd name="T9" fmla="*/ 277 h 1856"/>
              <a:gd name="T10" fmla="*/ 946 w 946"/>
              <a:gd name="T11" fmla="*/ 946 h 1856"/>
              <a:gd name="T12" fmla="*/ 669 w 946"/>
              <a:gd name="T13" fmla="*/ 1615 h 1856"/>
              <a:gd name="T14" fmla="*/ 259 w 946"/>
              <a:gd name="T15" fmla="*/ 1856 h 1856"/>
              <a:gd name="T16" fmla="*/ 191 w 946"/>
              <a:gd name="T17" fmla="*/ 1856 h 1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6" h="1856">
                <a:moveTo>
                  <a:pt x="191" y="1856"/>
                </a:moveTo>
                <a:cubicBezTo>
                  <a:pt x="612" y="1768"/>
                  <a:pt x="930" y="1393"/>
                  <a:pt x="930" y="946"/>
                </a:cubicBezTo>
                <a:cubicBezTo>
                  <a:pt x="930" y="433"/>
                  <a:pt x="513" y="16"/>
                  <a:pt x="0" y="16"/>
                </a:cubicBezTo>
                <a:cubicBezTo>
                  <a:pt x="0" y="0"/>
                  <a:pt x="0" y="0"/>
                  <a:pt x="0" y="0"/>
                </a:cubicBezTo>
                <a:cubicBezTo>
                  <a:pt x="253" y="0"/>
                  <a:pt x="490" y="99"/>
                  <a:pt x="669" y="277"/>
                </a:cubicBezTo>
                <a:cubicBezTo>
                  <a:pt x="847" y="456"/>
                  <a:pt x="946" y="693"/>
                  <a:pt x="946" y="946"/>
                </a:cubicBezTo>
                <a:cubicBezTo>
                  <a:pt x="946" y="1199"/>
                  <a:pt x="847" y="1436"/>
                  <a:pt x="669" y="1615"/>
                </a:cubicBezTo>
                <a:cubicBezTo>
                  <a:pt x="553" y="1731"/>
                  <a:pt x="412" y="1813"/>
                  <a:pt x="259" y="1856"/>
                </a:cubicBezTo>
                <a:lnTo>
                  <a:pt x="191" y="1856"/>
                </a:lnTo>
                <a:close/>
              </a:path>
            </a:pathLst>
          </a:custGeom>
          <a:solidFill>
            <a:schemeClr val="bg1">
              <a:alpha val="10000"/>
            </a:schemeClr>
          </a:solidFill>
          <a:ln>
            <a:noFill/>
          </a:ln>
        </p:spPr>
        <p:txBody>
          <a:bodyPr vert="horz" wrap="square" lIns="68580" tIns="34290" rIns="68580" bIns="34290" numCol="1" anchor="t" anchorCtr="0" compatLnSpc="1"/>
          <a:lstStyle/>
          <a:p>
            <a:endParaRPr lang="en-US" sz="1350">
              <a:latin typeface="Poppins" panose="02000000000000000000" pitchFamily="2" charset="0"/>
              <a:cs typeface="Poppins" panose="02000000000000000000" pitchFamily="2" charset="0"/>
            </a:endParaRPr>
          </a:p>
        </p:txBody>
      </p:sp>
      <p:grpSp>
        <p:nvGrpSpPr>
          <p:cNvPr id="2" name="Group 1"/>
          <p:cNvGrpSpPr/>
          <p:nvPr/>
        </p:nvGrpSpPr>
        <p:grpSpPr>
          <a:xfrm>
            <a:off x="1524000" y="1623528"/>
            <a:ext cx="5025042" cy="4115663"/>
            <a:chOff x="1191" y="2249090"/>
            <a:chExt cx="3985183" cy="3263986"/>
          </a:xfrm>
        </p:grpSpPr>
        <p:sp>
          <p:nvSpPr>
            <p:cNvPr id="8" name="TextBox 7"/>
            <p:cNvSpPr txBox="1"/>
            <p:nvPr/>
          </p:nvSpPr>
          <p:spPr>
            <a:xfrm>
              <a:off x="2101666" y="2392383"/>
              <a:ext cx="1416682" cy="292904"/>
            </a:xfrm>
            <a:prstGeom prst="rect">
              <a:avLst/>
            </a:prstGeom>
            <a:noFill/>
          </p:spPr>
          <p:txBody>
            <a:bodyPr wrap="square" lIns="0" tIns="0" rIns="0" bIns="0" rtlCol="0">
              <a:spAutoFit/>
            </a:bodyPr>
            <a:lstStyle/>
            <a:p>
              <a:r>
                <a:rPr lang="en-US" sz="1200" b="1" spc="-23" dirty="0">
                  <a:solidFill>
                    <a:schemeClr val="accent1"/>
                  </a:solidFill>
                  <a:latin typeface="Poppins" panose="02000000000000000000" pitchFamily="2" charset="0"/>
                  <a:cs typeface="Poppins" panose="02000000000000000000" pitchFamily="2" charset="0"/>
                </a:rPr>
                <a:t>February-Framing Workshop</a:t>
              </a:r>
              <a:endParaRPr lang="en-US" sz="1200" b="1" spc="-23" dirty="0">
                <a:solidFill>
                  <a:schemeClr val="accent1"/>
                </a:solidFill>
                <a:latin typeface="Poppins" panose="02000000000000000000" pitchFamily="2" charset="0"/>
                <a:cs typeface="Poppins" panose="02000000000000000000" pitchFamily="2" charset="0"/>
              </a:endParaRPr>
            </a:p>
          </p:txBody>
        </p:sp>
        <p:cxnSp>
          <p:nvCxnSpPr>
            <p:cNvPr id="10" name="Straight Connector 9"/>
            <p:cNvCxnSpPr/>
            <p:nvPr/>
          </p:nvCxnSpPr>
          <p:spPr>
            <a:xfrm>
              <a:off x="3511695" y="2286831"/>
              <a:ext cx="0" cy="381965"/>
            </a:xfrm>
            <a:prstGeom prst="line">
              <a:avLst/>
            </a:prstGeom>
            <a:ln w="127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412913" y="2958021"/>
              <a:ext cx="1285632" cy="170861"/>
            </a:xfrm>
            <a:prstGeom prst="rect">
              <a:avLst/>
            </a:prstGeom>
            <a:noFill/>
          </p:spPr>
          <p:txBody>
            <a:bodyPr wrap="square" lIns="0" tIns="0" rIns="0" bIns="0" rtlCol="0">
              <a:spAutoFit/>
            </a:bodyPr>
            <a:lstStyle/>
            <a:p>
              <a:r>
                <a:rPr lang="en-US" sz="1400" b="1" spc="-23" dirty="0">
                  <a:solidFill>
                    <a:schemeClr val="accent2"/>
                  </a:solidFill>
                  <a:latin typeface="Poppins" panose="02000000000000000000" pitchFamily="2" charset="0"/>
                  <a:cs typeface="Poppins" panose="02000000000000000000" pitchFamily="2" charset="0"/>
                </a:rPr>
                <a:t> </a:t>
              </a:r>
              <a:endParaRPr lang="en-US" sz="1400" b="1" spc="-23" dirty="0">
                <a:solidFill>
                  <a:schemeClr val="accent2"/>
                </a:solidFill>
                <a:latin typeface="Poppins" panose="02000000000000000000" pitchFamily="2" charset="0"/>
                <a:cs typeface="Poppins" panose="02000000000000000000" pitchFamily="2" charset="0"/>
              </a:endParaRPr>
            </a:p>
          </p:txBody>
        </p:sp>
        <p:cxnSp>
          <p:nvCxnSpPr>
            <p:cNvPr id="13" name="Straight Connector 12"/>
            <p:cNvCxnSpPr/>
            <p:nvPr/>
          </p:nvCxnSpPr>
          <p:spPr>
            <a:xfrm>
              <a:off x="3779433" y="2892254"/>
              <a:ext cx="669" cy="441969"/>
            </a:xfrm>
            <a:prstGeom prst="line">
              <a:avLst/>
            </a:prstGeom>
            <a:ln w="127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543420" y="3741480"/>
              <a:ext cx="1096466" cy="585808"/>
            </a:xfrm>
            <a:prstGeom prst="rect">
              <a:avLst/>
            </a:prstGeom>
            <a:noFill/>
          </p:spPr>
          <p:txBody>
            <a:bodyPr wrap="square" lIns="0" tIns="0" rIns="0" bIns="0" rtlCol="0">
              <a:spAutoFit/>
            </a:bodyPr>
            <a:lstStyle/>
            <a:p>
              <a:r>
                <a:rPr lang="en-US" sz="1200" b="1" dirty="0">
                  <a:solidFill>
                    <a:schemeClr val="tx1">
                      <a:lumMod val="50000"/>
                      <a:lumOff val="50000"/>
                    </a:schemeClr>
                  </a:solidFill>
                </a:rPr>
                <a:t>June-Held workshops on Program Based Budgeting.</a:t>
              </a:r>
              <a:endParaRPr lang="en-US" sz="1200" b="1" spc="-23" dirty="0">
                <a:solidFill>
                  <a:schemeClr val="tx1">
                    <a:lumMod val="50000"/>
                    <a:lumOff val="50000"/>
                  </a:schemeClr>
                </a:solidFill>
                <a:latin typeface="Poppins" panose="02000000000000000000" pitchFamily="2" charset="0"/>
                <a:cs typeface="Poppins" panose="02000000000000000000" pitchFamily="2" charset="0"/>
              </a:endParaRPr>
            </a:p>
          </p:txBody>
        </p:sp>
        <p:cxnSp>
          <p:nvCxnSpPr>
            <p:cNvPr id="16" name="Straight Connector 15"/>
            <p:cNvCxnSpPr/>
            <p:nvPr/>
          </p:nvCxnSpPr>
          <p:spPr>
            <a:xfrm>
              <a:off x="3639886" y="3698081"/>
              <a:ext cx="0" cy="674321"/>
            </a:xfrm>
            <a:prstGeom prst="line">
              <a:avLst/>
            </a:prstGeom>
            <a:ln w="127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406260" y="4507534"/>
              <a:ext cx="1580114" cy="439356"/>
            </a:xfrm>
            <a:prstGeom prst="rect">
              <a:avLst/>
            </a:prstGeom>
            <a:noFill/>
          </p:spPr>
          <p:txBody>
            <a:bodyPr wrap="square" lIns="0" tIns="0" rIns="0" bIns="0" rtlCol="0">
              <a:spAutoFit/>
            </a:bodyPr>
            <a:lstStyle/>
            <a:p>
              <a:r>
                <a:rPr lang="en-US" sz="1200" b="1" dirty="0">
                  <a:solidFill>
                    <a:srgbClr val="FFC000"/>
                  </a:solidFill>
                </a:rPr>
                <a:t>July-Finance, Procurement and Administration Departments</a:t>
              </a:r>
              <a:endParaRPr lang="en-US" sz="1200" b="1" spc="-23" dirty="0">
                <a:solidFill>
                  <a:srgbClr val="FFC000"/>
                </a:solidFill>
                <a:latin typeface="Poppins" panose="02000000000000000000" pitchFamily="2" charset="0"/>
                <a:cs typeface="Poppins" panose="02000000000000000000" pitchFamily="2" charset="0"/>
              </a:endParaRPr>
            </a:p>
          </p:txBody>
        </p:sp>
        <p:cxnSp>
          <p:nvCxnSpPr>
            <p:cNvPr id="19" name="Straight Connector 18"/>
            <p:cNvCxnSpPr/>
            <p:nvPr/>
          </p:nvCxnSpPr>
          <p:spPr>
            <a:xfrm>
              <a:off x="3986374" y="4463003"/>
              <a:ext cx="0" cy="381965"/>
            </a:xfrm>
            <a:prstGeom prst="line">
              <a:avLst/>
            </a:prstGeom>
            <a:ln w="127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095012" y="5092838"/>
              <a:ext cx="1563482" cy="292904"/>
            </a:xfrm>
            <a:prstGeom prst="rect">
              <a:avLst/>
            </a:prstGeom>
            <a:noFill/>
          </p:spPr>
          <p:txBody>
            <a:bodyPr wrap="square" lIns="0" tIns="0" rIns="0" bIns="0" rtlCol="0">
              <a:spAutoFit/>
            </a:bodyPr>
            <a:lstStyle/>
            <a:p>
              <a:r>
                <a:rPr lang="en-US" sz="1200" b="1" spc="-23" dirty="0">
                  <a:solidFill>
                    <a:schemeClr val="accent6"/>
                  </a:solidFill>
                  <a:latin typeface="Poppins" panose="02000000000000000000" pitchFamily="2" charset="0"/>
                  <a:cs typeface="Poppins" panose="02000000000000000000" pitchFamily="2" charset="0"/>
                </a:rPr>
                <a:t>August-Meeting between Finance and MOPSE </a:t>
              </a:r>
              <a:endParaRPr lang="en-US" sz="1200" b="1" spc="-23" dirty="0">
                <a:solidFill>
                  <a:schemeClr val="accent6"/>
                </a:solidFill>
                <a:latin typeface="Poppins" panose="02000000000000000000" pitchFamily="2" charset="0"/>
                <a:cs typeface="Poppins" panose="02000000000000000000" pitchFamily="2" charset="0"/>
              </a:endParaRPr>
            </a:p>
          </p:txBody>
        </p:sp>
        <p:cxnSp>
          <p:nvCxnSpPr>
            <p:cNvPr id="22" name="Straight Connector 21"/>
            <p:cNvCxnSpPr/>
            <p:nvPr/>
          </p:nvCxnSpPr>
          <p:spPr>
            <a:xfrm>
              <a:off x="3525204" y="5131111"/>
              <a:ext cx="0" cy="381965"/>
            </a:xfrm>
            <a:prstGeom prst="line">
              <a:avLst/>
            </a:prstGeom>
            <a:ln w="12700" cap="rnd">
              <a:solidFill>
                <a:schemeClr val="accent6"/>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38396" y="3653076"/>
              <a:ext cx="680225" cy="341721"/>
            </a:xfrm>
            <a:prstGeom prst="rect">
              <a:avLst/>
            </a:prstGeom>
            <a:noFill/>
          </p:spPr>
          <p:txBody>
            <a:bodyPr wrap="square" lIns="0" tIns="0" rIns="0" bIns="0" rtlCol="0">
              <a:spAutoFit/>
            </a:bodyPr>
            <a:lstStyle/>
            <a:p>
              <a:pPr algn="ctr"/>
              <a:r>
                <a:rPr lang="en-US" sz="2800" b="1" spc="-23" dirty="0">
                  <a:solidFill>
                    <a:schemeClr val="accent3">
                      <a:lumMod val="50000"/>
                    </a:schemeClr>
                  </a:solidFill>
                  <a:latin typeface="Poppins" panose="02000000000000000000" pitchFamily="2" charset="0"/>
                  <a:cs typeface="Poppins" panose="02000000000000000000" pitchFamily="2" charset="0"/>
                </a:rPr>
                <a:t>2023</a:t>
              </a:r>
              <a:endParaRPr lang="en-US" sz="2800" b="1" spc="-23" dirty="0">
                <a:solidFill>
                  <a:schemeClr val="accent3">
                    <a:lumMod val="50000"/>
                  </a:schemeClr>
                </a:solidFill>
                <a:latin typeface="Poppins" panose="02000000000000000000" pitchFamily="2" charset="0"/>
                <a:cs typeface="Poppins" panose="02000000000000000000" pitchFamily="2" charset="0"/>
              </a:endParaRPr>
            </a:p>
          </p:txBody>
        </p:sp>
        <p:sp>
          <p:nvSpPr>
            <p:cNvPr id="24" name="Freeform 1140"/>
            <p:cNvSpPr/>
            <p:nvPr/>
          </p:nvSpPr>
          <p:spPr bwMode="auto">
            <a:xfrm>
              <a:off x="1191" y="2250054"/>
              <a:ext cx="1577692" cy="3155384"/>
            </a:xfrm>
            <a:custGeom>
              <a:avLst/>
              <a:gdLst>
                <a:gd name="T0" fmla="*/ 0 w 660"/>
                <a:gd name="T1" fmla="*/ 1320 h 1320"/>
                <a:gd name="T2" fmla="*/ 0 w 660"/>
                <a:gd name="T3" fmla="*/ 1304 h 1320"/>
                <a:gd name="T4" fmla="*/ 644 w 660"/>
                <a:gd name="T5" fmla="*/ 660 h 1320"/>
                <a:gd name="T6" fmla="*/ 0 w 660"/>
                <a:gd name="T7" fmla="*/ 16 h 1320"/>
                <a:gd name="T8" fmla="*/ 0 w 660"/>
                <a:gd name="T9" fmla="*/ 0 h 1320"/>
                <a:gd name="T10" fmla="*/ 660 w 660"/>
                <a:gd name="T11" fmla="*/ 660 h 1320"/>
                <a:gd name="T12" fmla="*/ 0 w 660"/>
                <a:gd name="T13" fmla="*/ 1320 h 1320"/>
              </a:gdLst>
              <a:ahLst/>
              <a:cxnLst>
                <a:cxn ang="0">
                  <a:pos x="T0" y="T1"/>
                </a:cxn>
                <a:cxn ang="0">
                  <a:pos x="T2" y="T3"/>
                </a:cxn>
                <a:cxn ang="0">
                  <a:pos x="T4" y="T5"/>
                </a:cxn>
                <a:cxn ang="0">
                  <a:pos x="T6" y="T7"/>
                </a:cxn>
                <a:cxn ang="0">
                  <a:pos x="T8" y="T9"/>
                </a:cxn>
                <a:cxn ang="0">
                  <a:pos x="T10" y="T11"/>
                </a:cxn>
                <a:cxn ang="0">
                  <a:pos x="T12" y="T13"/>
                </a:cxn>
              </a:cxnLst>
              <a:rect l="0" t="0" r="r" b="b"/>
              <a:pathLst>
                <a:path w="660" h="1320">
                  <a:moveTo>
                    <a:pt x="0" y="1320"/>
                  </a:moveTo>
                  <a:cubicBezTo>
                    <a:pt x="0" y="1304"/>
                    <a:pt x="0" y="1304"/>
                    <a:pt x="0" y="1304"/>
                  </a:cubicBezTo>
                  <a:cubicBezTo>
                    <a:pt x="355" y="1304"/>
                    <a:pt x="644" y="1015"/>
                    <a:pt x="644" y="660"/>
                  </a:cubicBezTo>
                  <a:cubicBezTo>
                    <a:pt x="644" y="305"/>
                    <a:pt x="355" y="16"/>
                    <a:pt x="0" y="16"/>
                  </a:cubicBezTo>
                  <a:cubicBezTo>
                    <a:pt x="0" y="0"/>
                    <a:pt x="0" y="0"/>
                    <a:pt x="0" y="0"/>
                  </a:cubicBezTo>
                  <a:cubicBezTo>
                    <a:pt x="364" y="0"/>
                    <a:pt x="660" y="296"/>
                    <a:pt x="660" y="660"/>
                  </a:cubicBezTo>
                  <a:cubicBezTo>
                    <a:pt x="660" y="1024"/>
                    <a:pt x="364" y="1320"/>
                    <a:pt x="0" y="1320"/>
                  </a:cubicBezTo>
                  <a:close/>
                </a:path>
              </a:pathLst>
            </a:custGeom>
            <a:solidFill>
              <a:schemeClr val="accent3">
                <a:alpha val="30000"/>
              </a:schemeClr>
            </a:solidFill>
            <a:ln>
              <a:noFill/>
            </a:ln>
          </p:spPr>
          <p:txBody>
            <a:bodyPr vert="horz" wrap="square" lIns="68580" tIns="34290" rIns="68580" bIns="34290" numCol="1" anchor="t" anchorCtr="0" compatLnSpc="1"/>
            <a:lstStyle/>
            <a:p>
              <a:endParaRPr lang="en-US" sz="1350" spc="-23">
                <a:latin typeface="Poppins" panose="02000000000000000000" pitchFamily="2" charset="0"/>
                <a:cs typeface="Poppins" panose="02000000000000000000" pitchFamily="2" charset="0"/>
              </a:endParaRPr>
            </a:p>
          </p:txBody>
        </p:sp>
        <p:sp>
          <p:nvSpPr>
            <p:cNvPr id="27" name="Freeform 1143"/>
            <p:cNvSpPr>
              <a:spLocks noEditPoints="1"/>
            </p:cNvSpPr>
            <p:nvPr/>
          </p:nvSpPr>
          <p:spPr bwMode="auto">
            <a:xfrm>
              <a:off x="767954" y="2478881"/>
              <a:ext cx="1008460" cy="19050"/>
            </a:xfrm>
            <a:custGeom>
              <a:avLst/>
              <a:gdLst>
                <a:gd name="T0" fmla="*/ 148 w 424"/>
                <a:gd name="T1" fmla="*/ 8 h 8"/>
                <a:gd name="T2" fmla="*/ 132 w 424"/>
                <a:gd name="T3" fmla="*/ 0 h 8"/>
                <a:gd name="T4" fmla="*/ 136 w 424"/>
                <a:gd name="T5" fmla="*/ 4 h 8"/>
                <a:gd name="T6" fmla="*/ 176 w 424"/>
                <a:gd name="T7" fmla="*/ 4 h 8"/>
                <a:gd name="T8" fmla="*/ 180 w 424"/>
                <a:gd name="T9" fmla="*/ 0 h 8"/>
                <a:gd name="T10" fmla="*/ 212 w 424"/>
                <a:gd name="T11" fmla="*/ 8 h 8"/>
                <a:gd name="T12" fmla="*/ 196 w 424"/>
                <a:gd name="T13" fmla="*/ 0 h 8"/>
                <a:gd name="T14" fmla="*/ 200 w 424"/>
                <a:gd name="T15" fmla="*/ 4 h 8"/>
                <a:gd name="T16" fmla="*/ 112 w 424"/>
                <a:gd name="T17" fmla="*/ 4 h 8"/>
                <a:gd name="T18" fmla="*/ 116 w 424"/>
                <a:gd name="T19" fmla="*/ 0 h 8"/>
                <a:gd name="T20" fmla="*/ 164 w 424"/>
                <a:gd name="T21" fmla="*/ 8 h 8"/>
                <a:gd name="T22" fmla="*/ 20 w 424"/>
                <a:gd name="T23" fmla="*/ 0 h 8"/>
                <a:gd name="T24" fmla="*/ 24 w 424"/>
                <a:gd name="T25" fmla="*/ 4 h 8"/>
                <a:gd name="T26" fmla="*/ 96 w 424"/>
                <a:gd name="T27" fmla="*/ 4 h 8"/>
                <a:gd name="T28" fmla="*/ 100 w 424"/>
                <a:gd name="T29" fmla="*/ 0 h 8"/>
                <a:gd name="T30" fmla="*/ 4 w 424"/>
                <a:gd name="T31" fmla="*/ 8 h 8"/>
                <a:gd name="T32" fmla="*/ 36 w 424"/>
                <a:gd name="T33" fmla="*/ 0 h 8"/>
                <a:gd name="T34" fmla="*/ 40 w 424"/>
                <a:gd name="T35" fmla="*/ 4 h 8"/>
                <a:gd name="T36" fmla="*/ 80 w 424"/>
                <a:gd name="T37" fmla="*/ 4 h 8"/>
                <a:gd name="T38" fmla="*/ 84 w 424"/>
                <a:gd name="T39" fmla="*/ 0 h 8"/>
                <a:gd name="T40" fmla="*/ 68 w 424"/>
                <a:gd name="T41" fmla="*/ 8 h 8"/>
                <a:gd name="T42" fmla="*/ 52 w 424"/>
                <a:gd name="T43" fmla="*/ 0 h 8"/>
                <a:gd name="T44" fmla="*/ 56 w 424"/>
                <a:gd name="T45" fmla="*/ 4 h 8"/>
                <a:gd name="T46" fmla="*/ 336 w 424"/>
                <a:gd name="T47" fmla="*/ 4 h 8"/>
                <a:gd name="T48" fmla="*/ 340 w 424"/>
                <a:gd name="T49" fmla="*/ 0 h 8"/>
                <a:gd name="T50" fmla="*/ 372 w 424"/>
                <a:gd name="T51" fmla="*/ 8 h 8"/>
                <a:gd name="T52" fmla="*/ 356 w 424"/>
                <a:gd name="T53" fmla="*/ 0 h 8"/>
                <a:gd name="T54" fmla="*/ 360 w 424"/>
                <a:gd name="T55" fmla="*/ 4 h 8"/>
                <a:gd name="T56" fmla="*/ 384 w 424"/>
                <a:gd name="T57" fmla="*/ 4 h 8"/>
                <a:gd name="T58" fmla="*/ 388 w 424"/>
                <a:gd name="T59" fmla="*/ 0 h 8"/>
                <a:gd name="T60" fmla="*/ 420 w 424"/>
                <a:gd name="T61" fmla="*/ 8 h 8"/>
                <a:gd name="T62" fmla="*/ 404 w 424"/>
                <a:gd name="T63" fmla="*/ 0 h 8"/>
                <a:gd name="T64" fmla="*/ 408 w 424"/>
                <a:gd name="T65" fmla="*/ 4 h 8"/>
                <a:gd name="T66" fmla="*/ 224 w 424"/>
                <a:gd name="T67" fmla="*/ 4 h 8"/>
                <a:gd name="T68" fmla="*/ 228 w 424"/>
                <a:gd name="T69" fmla="*/ 0 h 8"/>
                <a:gd name="T70" fmla="*/ 260 w 424"/>
                <a:gd name="T71" fmla="*/ 8 h 8"/>
                <a:gd name="T72" fmla="*/ 244 w 424"/>
                <a:gd name="T73" fmla="*/ 0 h 8"/>
                <a:gd name="T74" fmla="*/ 248 w 424"/>
                <a:gd name="T75" fmla="*/ 4 h 8"/>
                <a:gd name="T76" fmla="*/ 272 w 424"/>
                <a:gd name="T77" fmla="*/ 4 h 8"/>
                <a:gd name="T78" fmla="*/ 276 w 424"/>
                <a:gd name="T79" fmla="*/ 0 h 8"/>
                <a:gd name="T80" fmla="*/ 308 w 424"/>
                <a:gd name="T81" fmla="*/ 8 h 8"/>
                <a:gd name="T82" fmla="*/ 324 w 424"/>
                <a:gd name="T83" fmla="*/ 0 h 8"/>
                <a:gd name="T84" fmla="*/ 328 w 424"/>
                <a:gd name="T85" fmla="*/ 4 h 8"/>
                <a:gd name="T86" fmla="*/ 288 w 424"/>
                <a:gd name="T87" fmla="*/ 4 h 8"/>
                <a:gd name="T88" fmla="*/ 292 w 424"/>
                <a:gd name="T8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4" h="8">
                  <a:moveTo>
                    <a:pt x="148" y="0"/>
                  </a:moveTo>
                  <a:cubicBezTo>
                    <a:pt x="146" y="0"/>
                    <a:pt x="144" y="2"/>
                    <a:pt x="144" y="4"/>
                  </a:cubicBezTo>
                  <a:cubicBezTo>
                    <a:pt x="144" y="7"/>
                    <a:pt x="146" y="8"/>
                    <a:pt x="148" y="8"/>
                  </a:cubicBezTo>
                  <a:cubicBezTo>
                    <a:pt x="150" y="8"/>
                    <a:pt x="152" y="7"/>
                    <a:pt x="152" y="4"/>
                  </a:cubicBezTo>
                  <a:cubicBezTo>
                    <a:pt x="152" y="2"/>
                    <a:pt x="150" y="0"/>
                    <a:pt x="148" y="0"/>
                  </a:cubicBezTo>
                  <a:close/>
                  <a:moveTo>
                    <a:pt x="132" y="0"/>
                  </a:moveTo>
                  <a:cubicBezTo>
                    <a:pt x="130" y="0"/>
                    <a:pt x="128" y="2"/>
                    <a:pt x="128" y="4"/>
                  </a:cubicBezTo>
                  <a:cubicBezTo>
                    <a:pt x="128" y="7"/>
                    <a:pt x="130" y="8"/>
                    <a:pt x="132" y="8"/>
                  </a:cubicBezTo>
                  <a:cubicBezTo>
                    <a:pt x="134" y="8"/>
                    <a:pt x="136" y="7"/>
                    <a:pt x="136" y="4"/>
                  </a:cubicBezTo>
                  <a:cubicBezTo>
                    <a:pt x="136" y="2"/>
                    <a:pt x="134" y="0"/>
                    <a:pt x="132" y="0"/>
                  </a:cubicBezTo>
                  <a:close/>
                  <a:moveTo>
                    <a:pt x="180" y="0"/>
                  </a:moveTo>
                  <a:cubicBezTo>
                    <a:pt x="178" y="0"/>
                    <a:pt x="176" y="2"/>
                    <a:pt x="176" y="4"/>
                  </a:cubicBezTo>
                  <a:cubicBezTo>
                    <a:pt x="176" y="7"/>
                    <a:pt x="178" y="8"/>
                    <a:pt x="180" y="8"/>
                  </a:cubicBezTo>
                  <a:cubicBezTo>
                    <a:pt x="182" y="8"/>
                    <a:pt x="184" y="7"/>
                    <a:pt x="184" y="4"/>
                  </a:cubicBezTo>
                  <a:cubicBezTo>
                    <a:pt x="184" y="2"/>
                    <a:pt x="182" y="0"/>
                    <a:pt x="180" y="0"/>
                  </a:cubicBezTo>
                  <a:close/>
                  <a:moveTo>
                    <a:pt x="212" y="0"/>
                  </a:moveTo>
                  <a:cubicBezTo>
                    <a:pt x="210" y="0"/>
                    <a:pt x="208" y="2"/>
                    <a:pt x="208" y="4"/>
                  </a:cubicBezTo>
                  <a:cubicBezTo>
                    <a:pt x="208" y="7"/>
                    <a:pt x="210" y="8"/>
                    <a:pt x="212" y="8"/>
                  </a:cubicBezTo>
                  <a:cubicBezTo>
                    <a:pt x="214" y="8"/>
                    <a:pt x="216" y="7"/>
                    <a:pt x="216" y="4"/>
                  </a:cubicBezTo>
                  <a:cubicBezTo>
                    <a:pt x="216" y="2"/>
                    <a:pt x="214" y="0"/>
                    <a:pt x="212" y="0"/>
                  </a:cubicBezTo>
                  <a:close/>
                  <a:moveTo>
                    <a:pt x="196" y="0"/>
                  </a:moveTo>
                  <a:cubicBezTo>
                    <a:pt x="194" y="0"/>
                    <a:pt x="192" y="2"/>
                    <a:pt x="192" y="4"/>
                  </a:cubicBezTo>
                  <a:cubicBezTo>
                    <a:pt x="192" y="7"/>
                    <a:pt x="194" y="8"/>
                    <a:pt x="196" y="8"/>
                  </a:cubicBezTo>
                  <a:cubicBezTo>
                    <a:pt x="198" y="8"/>
                    <a:pt x="200" y="7"/>
                    <a:pt x="200" y="4"/>
                  </a:cubicBezTo>
                  <a:cubicBezTo>
                    <a:pt x="200" y="2"/>
                    <a:pt x="198" y="0"/>
                    <a:pt x="196" y="0"/>
                  </a:cubicBezTo>
                  <a:close/>
                  <a:moveTo>
                    <a:pt x="116" y="0"/>
                  </a:moveTo>
                  <a:cubicBezTo>
                    <a:pt x="114" y="0"/>
                    <a:pt x="112" y="2"/>
                    <a:pt x="112" y="4"/>
                  </a:cubicBezTo>
                  <a:cubicBezTo>
                    <a:pt x="112" y="7"/>
                    <a:pt x="114" y="8"/>
                    <a:pt x="116" y="8"/>
                  </a:cubicBezTo>
                  <a:cubicBezTo>
                    <a:pt x="118" y="8"/>
                    <a:pt x="120" y="7"/>
                    <a:pt x="120" y="4"/>
                  </a:cubicBezTo>
                  <a:cubicBezTo>
                    <a:pt x="120" y="2"/>
                    <a:pt x="118" y="0"/>
                    <a:pt x="116" y="0"/>
                  </a:cubicBezTo>
                  <a:close/>
                  <a:moveTo>
                    <a:pt x="164" y="0"/>
                  </a:moveTo>
                  <a:cubicBezTo>
                    <a:pt x="162" y="0"/>
                    <a:pt x="160" y="2"/>
                    <a:pt x="160" y="4"/>
                  </a:cubicBezTo>
                  <a:cubicBezTo>
                    <a:pt x="160" y="7"/>
                    <a:pt x="162" y="8"/>
                    <a:pt x="164" y="8"/>
                  </a:cubicBezTo>
                  <a:cubicBezTo>
                    <a:pt x="166" y="8"/>
                    <a:pt x="168" y="7"/>
                    <a:pt x="168" y="4"/>
                  </a:cubicBezTo>
                  <a:cubicBezTo>
                    <a:pt x="168" y="2"/>
                    <a:pt x="166" y="0"/>
                    <a:pt x="164" y="0"/>
                  </a:cubicBezTo>
                  <a:close/>
                  <a:moveTo>
                    <a:pt x="20" y="0"/>
                  </a:moveTo>
                  <a:cubicBezTo>
                    <a:pt x="18" y="0"/>
                    <a:pt x="16" y="2"/>
                    <a:pt x="16" y="4"/>
                  </a:cubicBezTo>
                  <a:cubicBezTo>
                    <a:pt x="16" y="7"/>
                    <a:pt x="18" y="8"/>
                    <a:pt x="20" y="8"/>
                  </a:cubicBezTo>
                  <a:cubicBezTo>
                    <a:pt x="22" y="8"/>
                    <a:pt x="24" y="7"/>
                    <a:pt x="24" y="4"/>
                  </a:cubicBezTo>
                  <a:cubicBezTo>
                    <a:pt x="24" y="2"/>
                    <a:pt x="22" y="0"/>
                    <a:pt x="20" y="0"/>
                  </a:cubicBezTo>
                  <a:close/>
                  <a:moveTo>
                    <a:pt x="100" y="0"/>
                  </a:moveTo>
                  <a:cubicBezTo>
                    <a:pt x="98" y="0"/>
                    <a:pt x="96" y="2"/>
                    <a:pt x="96" y="4"/>
                  </a:cubicBezTo>
                  <a:cubicBezTo>
                    <a:pt x="96" y="7"/>
                    <a:pt x="98" y="8"/>
                    <a:pt x="100" y="8"/>
                  </a:cubicBezTo>
                  <a:cubicBezTo>
                    <a:pt x="102" y="8"/>
                    <a:pt x="104" y="7"/>
                    <a:pt x="104" y="4"/>
                  </a:cubicBezTo>
                  <a:cubicBezTo>
                    <a:pt x="104" y="2"/>
                    <a:pt x="102" y="0"/>
                    <a:pt x="100" y="0"/>
                  </a:cubicBezTo>
                  <a:close/>
                  <a:moveTo>
                    <a:pt x="4" y="0"/>
                  </a:moveTo>
                  <a:cubicBezTo>
                    <a:pt x="2" y="0"/>
                    <a:pt x="0" y="2"/>
                    <a:pt x="0" y="4"/>
                  </a:cubicBezTo>
                  <a:cubicBezTo>
                    <a:pt x="0" y="7"/>
                    <a:pt x="2" y="8"/>
                    <a:pt x="4" y="8"/>
                  </a:cubicBezTo>
                  <a:cubicBezTo>
                    <a:pt x="6" y="8"/>
                    <a:pt x="8" y="7"/>
                    <a:pt x="8" y="4"/>
                  </a:cubicBezTo>
                  <a:cubicBezTo>
                    <a:pt x="8" y="2"/>
                    <a:pt x="6" y="0"/>
                    <a:pt x="4" y="0"/>
                  </a:cubicBezTo>
                  <a:close/>
                  <a:moveTo>
                    <a:pt x="36" y="0"/>
                  </a:moveTo>
                  <a:cubicBezTo>
                    <a:pt x="34" y="0"/>
                    <a:pt x="32" y="2"/>
                    <a:pt x="32" y="4"/>
                  </a:cubicBezTo>
                  <a:cubicBezTo>
                    <a:pt x="32" y="7"/>
                    <a:pt x="34" y="8"/>
                    <a:pt x="36" y="8"/>
                  </a:cubicBezTo>
                  <a:cubicBezTo>
                    <a:pt x="38" y="8"/>
                    <a:pt x="40" y="7"/>
                    <a:pt x="40" y="4"/>
                  </a:cubicBezTo>
                  <a:cubicBezTo>
                    <a:pt x="40" y="2"/>
                    <a:pt x="38" y="0"/>
                    <a:pt x="36" y="0"/>
                  </a:cubicBezTo>
                  <a:close/>
                  <a:moveTo>
                    <a:pt x="84" y="0"/>
                  </a:moveTo>
                  <a:cubicBezTo>
                    <a:pt x="82" y="0"/>
                    <a:pt x="80" y="2"/>
                    <a:pt x="80" y="4"/>
                  </a:cubicBezTo>
                  <a:cubicBezTo>
                    <a:pt x="80" y="7"/>
                    <a:pt x="82" y="8"/>
                    <a:pt x="84" y="8"/>
                  </a:cubicBezTo>
                  <a:cubicBezTo>
                    <a:pt x="86" y="8"/>
                    <a:pt x="88" y="7"/>
                    <a:pt x="88" y="4"/>
                  </a:cubicBezTo>
                  <a:cubicBezTo>
                    <a:pt x="88" y="2"/>
                    <a:pt x="86" y="0"/>
                    <a:pt x="84" y="0"/>
                  </a:cubicBezTo>
                  <a:close/>
                  <a:moveTo>
                    <a:pt x="68" y="0"/>
                  </a:moveTo>
                  <a:cubicBezTo>
                    <a:pt x="66" y="0"/>
                    <a:pt x="64" y="2"/>
                    <a:pt x="64" y="4"/>
                  </a:cubicBezTo>
                  <a:cubicBezTo>
                    <a:pt x="64" y="7"/>
                    <a:pt x="66" y="8"/>
                    <a:pt x="68" y="8"/>
                  </a:cubicBezTo>
                  <a:cubicBezTo>
                    <a:pt x="70" y="8"/>
                    <a:pt x="72" y="7"/>
                    <a:pt x="72" y="4"/>
                  </a:cubicBezTo>
                  <a:cubicBezTo>
                    <a:pt x="72" y="2"/>
                    <a:pt x="70" y="0"/>
                    <a:pt x="68" y="0"/>
                  </a:cubicBezTo>
                  <a:close/>
                  <a:moveTo>
                    <a:pt x="52" y="0"/>
                  </a:moveTo>
                  <a:cubicBezTo>
                    <a:pt x="50" y="0"/>
                    <a:pt x="48" y="2"/>
                    <a:pt x="48" y="4"/>
                  </a:cubicBezTo>
                  <a:cubicBezTo>
                    <a:pt x="48" y="7"/>
                    <a:pt x="50" y="8"/>
                    <a:pt x="52" y="8"/>
                  </a:cubicBezTo>
                  <a:cubicBezTo>
                    <a:pt x="54" y="8"/>
                    <a:pt x="56" y="7"/>
                    <a:pt x="56" y="4"/>
                  </a:cubicBezTo>
                  <a:cubicBezTo>
                    <a:pt x="56" y="2"/>
                    <a:pt x="54" y="0"/>
                    <a:pt x="52" y="0"/>
                  </a:cubicBezTo>
                  <a:close/>
                  <a:moveTo>
                    <a:pt x="340" y="0"/>
                  </a:moveTo>
                  <a:cubicBezTo>
                    <a:pt x="338" y="0"/>
                    <a:pt x="336" y="2"/>
                    <a:pt x="336" y="4"/>
                  </a:cubicBezTo>
                  <a:cubicBezTo>
                    <a:pt x="336" y="7"/>
                    <a:pt x="338" y="8"/>
                    <a:pt x="340" y="8"/>
                  </a:cubicBezTo>
                  <a:cubicBezTo>
                    <a:pt x="342" y="8"/>
                    <a:pt x="344" y="7"/>
                    <a:pt x="344" y="4"/>
                  </a:cubicBezTo>
                  <a:cubicBezTo>
                    <a:pt x="344" y="2"/>
                    <a:pt x="342" y="0"/>
                    <a:pt x="340" y="0"/>
                  </a:cubicBezTo>
                  <a:close/>
                  <a:moveTo>
                    <a:pt x="372" y="0"/>
                  </a:moveTo>
                  <a:cubicBezTo>
                    <a:pt x="370" y="0"/>
                    <a:pt x="368" y="2"/>
                    <a:pt x="368" y="4"/>
                  </a:cubicBezTo>
                  <a:cubicBezTo>
                    <a:pt x="368" y="7"/>
                    <a:pt x="370" y="8"/>
                    <a:pt x="372" y="8"/>
                  </a:cubicBezTo>
                  <a:cubicBezTo>
                    <a:pt x="374" y="8"/>
                    <a:pt x="376" y="7"/>
                    <a:pt x="376" y="4"/>
                  </a:cubicBezTo>
                  <a:cubicBezTo>
                    <a:pt x="376" y="2"/>
                    <a:pt x="374" y="0"/>
                    <a:pt x="372" y="0"/>
                  </a:cubicBezTo>
                  <a:close/>
                  <a:moveTo>
                    <a:pt x="356" y="0"/>
                  </a:moveTo>
                  <a:cubicBezTo>
                    <a:pt x="354" y="0"/>
                    <a:pt x="352" y="2"/>
                    <a:pt x="352" y="4"/>
                  </a:cubicBezTo>
                  <a:cubicBezTo>
                    <a:pt x="352" y="7"/>
                    <a:pt x="354" y="8"/>
                    <a:pt x="356" y="8"/>
                  </a:cubicBezTo>
                  <a:cubicBezTo>
                    <a:pt x="358" y="8"/>
                    <a:pt x="360" y="7"/>
                    <a:pt x="360" y="4"/>
                  </a:cubicBezTo>
                  <a:cubicBezTo>
                    <a:pt x="360" y="2"/>
                    <a:pt x="358" y="0"/>
                    <a:pt x="356" y="0"/>
                  </a:cubicBezTo>
                  <a:close/>
                  <a:moveTo>
                    <a:pt x="388" y="0"/>
                  </a:moveTo>
                  <a:cubicBezTo>
                    <a:pt x="386" y="0"/>
                    <a:pt x="384" y="2"/>
                    <a:pt x="384" y="4"/>
                  </a:cubicBezTo>
                  <a:cubicBezTo>
                    <a:pt x="384" y="7"/>
                    <a:pt x="386" y="8"/>
                    <a:pt x="388" y="8"/>
                  </a:cubicBezTo>
                  <a:cubicBezTo>
                    <a:pt x="390" y="8"/>
                    <a:pt x="392" y="7"/>
                    <a:pt x="392" y="4"/>
                  </a:cubicBezTo>
                  <a:cubicBezTo>
                    <a:pt x="392" y="2"/>
                    <a:pt x="390" y="0"/>
                    <a:pt x="388" y="0"/>
                  </a:cubicBezTo>
                  <a:close/>
                  <a:moveTo>
                    <a:pt x="420" y="0"/>
                  </a:moveTo>
                  <a:cubicBezTo>
                    <a:pt x="418" y="0"/>
                    <a:pt x="416" y="2"/>
                    <a:pt x="416" y="4"/>
                  </a:cubicBezTo>
                  <a:cubicBezTo>
                    <a:pt x="416" y="7"/>
                    <a:pt x="418" y="8"/>
                    <a:pt x="420" y="8"/>
                  </a:cubicBezTo>
                  <a:cubicBezTo>
                    <a:pt x="422" y="8"/>
                    <a:pt x="424" y="7"/>
                    <a:pt x="424" y="4"/>
                  </a:cubicBezTo>
                  <a:cubicBezTo>
                    <a:pt x="424" y="2"/>
                    <a:pt x="422" y="0"/>
                    <a:pt x="420" y="0"/>
                  </a:cubicBezTo>
                  <a:close/>
                  <a:moveTo>
                    <a:pt x="404" y="0"/>
                  </a:moveTo>
                  <a:cubicBezTo>
                    <a:pt x="402" y="0"/>
                    <a:pt x="400" y="2"/>
                    <a:pt x="400" y="4"/>
                  </a:cubicBezTo>
                  <a:cubicBezTo>
                    <a:pt x="400" y="7"/>
                    <a:pt x="402" y="8"/>
                    <a:pt x="404" y="8"/>
                  </a:cubicBezTo>
                  <a:cubicBezTo>
                    <a:pt x="406" y="8"/>
                    <a:pt x="408" y="7"/>
                    <a:pt x="408" y="4"/>
                  </a:cubicBezTo>
                  <a:cubicBezTo>
                    <a:pt x="408" y="2"/>
                    <a:pt x="406" y="0"/>
                    <a:pt x="404" y="0"/>
                  </a:cubicBezTo>
                  <a:close/>
                  <a:moveTo>
                    <a:pt x="228" y="0"/>
                  </a:moveTo>
                  <a:cubicBezTo>
                    <a:pt x="226" y="0"/>
                    <a:pt x="224" y="2"/>
                    <a:pt x="224" y="4"/>
                  </a:cubicBezTo>
                  <a:cubicBezTo>
                    <a:pt x="224" y="7"/>
                    <a:pt x="226" y="8"/>
                    <a:pt x="228" y="8"/>
                  </a:cubicBezTo>
                  <a:cubicBezTo>
                    <a:pt x="230" y="8"/>
                    <a:pt x="232" y="7"/>
                    <a:pt x="232" y="4"/>
                  </a:cubicBezTo>
                  <a:cubicBezTo>
                    <a:pt x="232" y="2"/>
                    <a:pt x="230" y="0"/>
                    <a:pt x="228" y="0"/>
                  </a:cubicBezTo>
                  <a:close/>
                  <a:moveTo>
                    <a:pt x="260" y="0"/>
                  </a:moveTo>
                  <a:cubicBezTo>
                    <a:pt x="258" y="0"/>
                    <a:pt x="256" y="2"/>
                    <a:pt x="256" y="4"/>
                  </a:cubicBezTo>
                  <a:cubicBezTo>
                    <a:pt x="256" y="7"/>
                    <a:pt x="258" y="8"/>
                    <a:pt x="260" y="8"/>
                  </a:cubicBezTo>
                  <a:cubicBezTo>
                    <a:pt x="262" y="8"/>
                    <a:pt x="264" y="7"/>
                    <a:pt x="264" y="4"/>
                  </a:cubicBezTo>
                  <a:cubicBezTo>
                    <a:pt x="264" y="2"/>
                    <a:pt x="262" y="0"/>
                    <a:pt x="260" y="0"/>
                  </a:cubicBezTo>
                  <a:close/>
                  <a:moveTo>
                    <a:pt x="244" y="0"/>
                  </a:moveTo>
                  <a:cubicBezTo>
                    <a:pt x="242" y="0"/>
                    <a:pt x="240" y="2"/>
                    <a:pt x="240" y="4"/>
                  </a:cubicBezTo>
                  <a:cubicBezTo>
                    <a:pt x="240" y="7"/>
                    <a:pt x="242" y="8"/>
                    <a:pt x="244" y="8"/>
                  </a:cubicBezTo>
                  <a:cubicBezTo>
                    <a:pt x="246" y="8"/>
                    <a:pt x="248" y="7"/>
                    <a:pt x="248" y="4"/>
                  </a:cubicBezTo>
                  <a:cubicBezTo>
                    <a:pt x="248" y="2"/>
                    <a:pt x="246" y="0"/>
                    <a:pt x="244" y="0"/>
                  </a:cubicBezTo>
                  <a:close/>
                  <a:moveTo>
                    <a:pt x="276" y="0"/>
                  </a:moveTo>
                  <a:cubicBezTo>
                    <a:pt x="274" y="0"/>
                    <a:pt x="272" y="2"/>
                    <a:pt x="272" y="4"/>
                  </a:cubicBezTo>
                  <a:cubicBezTo>
                    <a:pt x="272" y="7"/>
                    <a:pt x="274" y="8"/>
                    <a:pt x="276" y="8"/>
                  </a:cubicBezTo>
                  <a:cubicBezTo>
                    <a:pt x="278" y="8"/>
                    <a:pt x="280" y="7"/>
                    <a:pt x="280" y="4"/>
                  </a:cubicBezTo>
                  <a:cubicBezTo>
                    <a:pt x="280" y="2"/>
                    <a:pt x="278" y="0"/>
                    <a:pt x="276" y="0"/>
                  </a:cubicBezTo>
                  <a:close/>
                  <a:moveTo>
                    <a:pt x="308" y="0"/>
                  </a:moveTo>
                  <a:cubicBezTo>
                    <a:pt x="306" y="0"/>
                    <a:pt x="304" y="2"/>
                    <a:pt x="304" y="4"/>
                  </a:cubicBezTo>
                  <a:cubicBezTo>
                    <a:pt x="304" y="7"/>
                    <a:pt x="306" y="8"/>
                    <a:pt x="308" y="8"/>
                  </a:cubicBezTo>
                  <a:cubicBezTo>
                    <a:pt x="310" y="8"/>
                    <a:pt x="312" y="7"/>
                    <a:pt x="312" y="4"/>
                  </a:cubicBezTo>
                  <a:cubicBezTo>
                    <a:pt x="312" y="2"/>
                    <a:pt x="310" y="0"/>
                    <a:pt x="308" y="0"/>
                  </a:cubicBezTo>
                  <a:close/>
                  <a:moveTo>
                    <a:pt x="324" y="0"/>
                  </a:moveTo>
                  <a:cubicBezTo>
                    <a:pt x="322" y="0"/>
                    <a:pt x="320" y="2"/>
                    <a:pt x="320" y="4"/>
                  </a:cubicBezTo>
                  <a:cubicBezTo>
                    <a:pt x="320" y="7"/>
                    <a:pt x="322" y="8"/>
                    <a:pt x="324" y="8"/>
                  </a:cubicBezTo>
                  <a:cubicBezTo>
                    <a:pt x="326" y="8"/>
                    <a:pt x="328" y="7"/>
                    <a:pt x="328" y="4"/>
                  </a:cubicBezTo>
                  <a:cubicBezTo>
                    <a:pt x="328" y="2"/>
                    <a:pt x="326" y="0"/>
                    <a:pt x="324" y="0"/>
                  </a:cubicBezTo>
                  <a:close/>
                  <a:moveTo>
                    <a:pt x="292" y="0"/>
                  </a:moveTo>
                  <a:cubicBezTo>
                    <a:pt x="290" y="0"/>
                    <a:pt x="288" y="2"/>
                    <a:pt x="288" y="4"/>
                  </a:cubicBezTo>
                  <a:cubicBezTo>
                    <a:pt x="288" y="7"/>
                    <a:pt x="290" y="8"/>
                    <a:pt x="292" y="8"/>
                  </a:cubicBezTo>
                  <a:cubicBezTo>
                    <a:pt x="294" y="8"/>
                    <a:pt x="296" y="7"/>
                    <a:pt x="296" y="4"/>
                  </a:cubicBezTo>
                  <a:cubicBezTo>
                    <a:pt x="296" y="2"/>
                    <a:pt x="294" y="0"/>
                    <a:pt x="292" y="0"/>
                  </a:cubicBezTo>
                  <a:close/>
                </a:path>
              </a:pathLst>
            </a:custGeom>
            <a:solidFill>
              <a:schemeClr val="accent1"/>
            </a:solidFill>
            <a:ln>
              <a:noFill/>
            </a:ln>
          </p:spPr>
          <p:txBody>
            <a:bodyPr vert="horz" wrap="square" lIns="68580" tIns="34290" rIns="68580" bIns="34290" numCol="1" anchor="t" anchorCtr="0" compatLnSpc="1"/>
            <a:lstStyle/>
            <a:p>
              <a:endParaRPr lang="en-US" sz="1350" spc="-23">
                <a:latin typeface="Poppins" panose="02000000000000000000" pitchFamily="2" charset="0"/>
                <a:cs typeface="Poppins" panose="02000000000000000000" pitchFamily="2" charset="0"/>
              </a:endParaRPr>
            </a:p>
          </p:txBody>
        </p:sp>
        <p:sp>
          <p:nvSpPr>
            <p:cNvPr id="28" name="Freeform 1144"/>
            <p:cNvSpPr>
              <a:spLocks noEditPoints="1"/>
            </p:cNvSpPr>
            <p:nvPr/>
          </p:nvSpPr>
          <p:spPr bwMode="auto">
            <a:xfrm>
              <a:off x="1337073" y="3048000"/>
              <a:ext cx="741760" cy="19050"/>
            </a:xfrm>
            <a:custGeom>
              <a:avLst/>
              <a:gdLst>
                <a:gd name="T0" fmla="*/ 96 w 312"/>
                <a:gd name="T1" fmla="*/ 4 h 8"/>
                <a:gd name="T2" fmla="*/ 104 w 312"/>
                <a:gd name="T3" fmla="*/ 4 h 8"/>
                <a:gd name="T4" fmla="*/ 116 w 312"/>
                <a:gd name="T5" fmla="*/ 0 h 8"/>
                <a:gd name="T6" fmla="*/ 116 w 312"/>
                <a:gd name="T7" fmla="*/ 8 h 8"/>
                <a:gd name="T8" fmla="*/ 116 w 312"/>
                <a:gd name="T9" fmla="*/ 0 h 8"/>
                <a:gd name="T10" fmla="*/ 128 w 312"/>
                <a:gd name="T11" fmla="*/ 4 h 8"/>
                <a:gd name="T12" fmla="*/ 136 w 312"/>
                <a:gd name="T13" fmla="*/ 4 h 8"/>
                <a:gd name="T14" fmla="*/ 84 w 312"/>
                <a:gd name="T15" fmla="*/ 0 h 8"/>
                <a:gd name="T16" fmla="*/ 84 w 312"/>
                <a:gd name="T17" fmla="*/ 8 h 8"/>
                <a:gd name="T18" fmla="*/ 84 w 312"/>
                <a:gd name="T19" fmla="*/ 0 h 8"/>
                <a:gd name="T20" fmla="*/ 144 w 312"/>
                <a:gd name="T21" fmla="*/ 4 h 8"/>
                <a:gd name="T22" fmla="*/ 152 w 312"/>
                <a:gd name="T23" fmla="*/ 4 h 8"/>
                <a:gd name="T24" fmla="*/ 68 w 312"/>
                <a:gd name="T25" fmla="*/ 0 h 8"/>
                <a:gd name="T26" fmla="*/ 68 w 312"/>
                <a:gd name="T27" fmla="*/ 8 h 8"/>
                <a:gd name="T28" fmla="*/ 68 w 312"/>
                <a:gd name="T29" fmla="*/ 0 h 8"/>
                <a:gd name="T30" fmla="*/ 16 w 312"/>
                <a:gd name="T31" fmla="*/ 4 h 8"/>
                <a:gd name="T32" fmla="*/ 24 w 312"/>
                <a:gd name="T33" fmla="*/ 4 h 8"/>
                <a:gd name="T34" fmla="*/ 4 w 312"/>
                <a:gd name="T35" fmla="*/ 0 h 8"/>
                <a:gd name="T36" fmla="*/ 4 w 312"/>
                <a:gd name="T37" fmla="*/ 8 h 8"/>
                <a:gd name="T38" fmla="*/ 4 w 312"/>
                <a:gd name="T39" fmla="*/ 0 h 8"/>
                <a:gd name="T40" fmla="*/ 48 w 312"/>
                <a:gd name="T41" fmla="*/ 4 h 8"/>
                <a:gd name="T42" fmla="*/ 56 w 312"/>
                <a:gd name="T43" fmla="*/ 4 h 8"/>
                <a:gd name="T44" fmla="*/ 36 w 312"/>
                <a:gd name="T45" fmla="*/ 0 h 8"/>
                <a:gd name="T46" fmla="*/ 36 w 312"/>
                <a:gd name="T47" fmla="*/ 8 h 8"/>
                <a:gd name="T48" fmla="*/ 36 w 312"/>
                <a:gd name="T49" fmla="*/ 0 h 8"/>
                <a:gd name="T50" fmla="*/ 160 w 312"/>
                <a:gd name="T51" fmla="*/ 4 h 8"/>
                <a:gd name="T52" fmla="*/ 168 w 312"/>
                <a:gd name="T53" fmla="*/ 4 h 8"/>
                <a:gd name="T54" fmla="*/ 276 w 312"/>
                <a:gd name="T55" fmla="*/ 0 h 8"/>
                <a:gd name="T56" fmla="*/ 276 w 312"/>
                <a:gd name="T57" fmla="*/ 8 h 8"/>
                <a:gd name="T58" fmla="*/ 276 w 312"/>
                <a:gd name="T59" fmla="*/ 0 h 8"/>
                <a:gd name="T60" fmla="*/ 288 w 312"/>
                <a:gd name="T61" fmla="*/ 4 h 8"/>
                <a:gd name="T62" fmla="*/ 296 w 312"/>
                <a:gd name="T63" fmla="*/ 4 h 8"/>
                <a:gd name="T64" fmla="*/ 180 w 312"/>
                <a:gd name="T65" fmla="*/ 0 h 8"/>
                <a:gd name="T66" fmla="*/ 180 w 312"/>
                <a:gd name="T67" fmla="*/ 8 h 8"/>
                <a:gd name="T68" fmla="*/ 180 w 312"/>
                <a:gd name="T69" fmla="*/ 0 h 8"/>
                <a:gd name="T70" fmla="*/ 304 w 312"/>
                <a:gd name="T71" fmla="*/ 4 h 8"/>
                <a:gd name="T72" fmla="*/ 312 w 312"/>
                <a:gd name="T73" fmla="*/ 4 h 8"/>
                <a:gd name="T74" fmla="*/ 260 w 312"/>
                <a:gd name="T75" fmla="*/ 0 h 8"/>
                <a:gd name="T76" fmla="*/ 260 w 312"/>
                <a:gd name="T77" fmla="*/ 8 h 8"/>
                <a:gd name="T78" fmla="*/ 260 w 312"/>
                <a:gd name="T79" fmla="*/ 0 h 8"/>
                <a:gd name="T80" fmla="*/ 192 w 312"/>
                <a:gd name="T81" fmla="*/ 4 h 8"/>
                <a:gd name="T82" fmla="*/ 200 w 312"/>
                <a:gd name="T83" fmla="*/ 4 h 8"/>
                <a:gd name="T84" fmla="*/ 244 w 312"/>
                <a:gd name="T85" fmla="*/ 0 h 8"/>
                <a:gd name="T86" fmla="*/ 244 w 312"/>
                <a:gd name="T87" fmla="*/ 8 h 8"/>
                <a:gd name="T88" fmla="*/ 244 w 312"/>
                <a:gd name="T89" fmla="*/ 0 h 8"/>
                <a:gd name="T90" fmla="*/ 208 w 312"/>
                <a:gd name="T91" fmla="*/ 4 h 8"/>
                <a:gd name="T92" fmla="*/ 216 w 312"/>
                <a:gd name="T93" fmla="*/ 4 h 8"/>
                <a:gd name="T94" fmla="*/ 228 w 312"/>
                <a:gd name="T95" fmla="*/ 0 h 8"/>
                <a:gd name="T96" fmla="*/ 228 w 312"/>
                <a:gd name="T97" fmla="*/ 8 h 8"/>
                <a:gd name="T98" fmla="*/ 228 w 312"/>
                <a:gd name="T9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2" h="8">
                  <a:moveTo>
                    <a:pt x="100" y="0"/>
                  </a:moveTo>
                  <a:cubicBezTo>
                    <a:pt x="97" y="0"/>
                    <a:pt x="96" y="2"/>
                    <a:pt x="96" y="4"/>
                  </a:cubicBezTo>
                  <a:cubicBezTo>
                    <a:pt x="96" y="6"/>
                    <a:pt x="97" y="8"/>
                    <a:pt x="100" y="8"/>
                  </a:cubicBezTo>
                  <a:cubicBezTo>
                    <a:pt x="102" y="8"/>
                    <a:pt x="104" y="6"/>
                    <a:pt x="104" y="4"/>
                  </a:cubicBezTo>
                  <a:cubicBezTo>
                    <a:pt x="104" y="2"/>
                    <a:pt x="102" y="0"/>
                    <a:pt x="100" y="0"/>
                  </a:cubicBezTo>
                  <a:close/>
                  <a:moveTo>
                    <a:pt x="116" y="0"/>
                  </a:moveTo>
                  <a:cubicBezTo>
                    <a:pt x="113" y="0"/>
                    <a:pt x="112" y="2"/>
                    <a:pt x="112" y="4"/>
                  </a:cubicBezTo>
                  <a:cubicBezTo>
                    <a:pt x="112" y="6"/>
                    <a:pt x="113" y="8"/>
                    <a:pt x="116" y="8"/>
                  </a:cubicBezTo>
                  <a:cubicBezTo>
                    <a:pt x="118" y="8"/>
                    <a:pt x="120" y="6"/>
                    <a:pt x="120" y="4"/>
                  </a:cubicBezTo>
                  <a:cubicBezTo>
                    <a:pt x="120" y="2"/>
                    <a:pt x="118" y="0"/>
                    <a:pt x="116" y="0"/>
                  </a:cubicBezTo>
                  <a:close/>
                  <a:moveTo>
                    <a:pt x="132" y="0"/>
                  </a:moveTo>
                  <a:cubicBezTo>
                    <a:pt x="129" y="0"/>
                    <a:pt x="128" y="2"/>
                    <a:pt x="128" y="4"/>
                  </a:cubicBezTo>
                  <a:cubicBezTo>
                    <a:pt x="128" y="6"/>
                    <a:pt x="129" y="8"/>
                    <a:pt x="132" y="8"/>
                  </a:cubicBezTo>
                  <a:cubicBezTo>
                    <a:pt x="134" y="8"/>
                    <a:pt x="136" y="6"/>
                    <a:pt x="136" y="4"/>
                  </a:cubicBezTo>
                  <a:cubicBezTo>
                    <a:pt x="136" y="2"/>
                    <a:pt x="134" y="0"/>
                    <a:pt x="132" y="0"/>
                  </a:cubicBezTo>
                  <a:close/>
                  <a:moveTo>
                    <a:pt x="84" y="0"/>
                  </a:moveTo>
                  <a:cubicBezTo>
                    <a:pt x="81" y="0"/>
                    <a:pt x="80" y="2"/>
                    <a:pt x="80" y="4"/>
                  </a:cubicBezTo>
                  <a:cubicBezTo>
                    <a:pt x="80" y="6"/>
                    <a:pt x="81" y="8"/>
                    <a:pt x="84" y="8"/>
                  </a:cubicBezTo>
                  <a:cubicBezTo>
                    <a:pt x="86" y="8"/>
                    <a:pt x="88" y="6"/>
                    <a:pt x="88" y="4"/>
                  </a:cubicBezTo>
                  <a:cubicBezTo>
                    <a:pt x="88" y="2"/>
                    <a:pt x="86" y="0"/>
                    <a:pt x="84" y="0"/>
                  </a:cubicBezTo>
                  <a:close/>
                  <a:moveTo>
                    <a:pt x="148" y="0"/>
                  </a:moveTo>
                  <a:cubicBezTo>
                    <a:pt x="145" y="0"/>
                    <a:pt x="144" y="2"/>
                    <a:pt x="144" y="4"/>
                  </a:cubicBezTo>
                  <a:cubicBezTo>
                    <a:pt x="144" y="6"/>
                    <a:pt x="145" y="8"/>
                    <a:pt x="148" y="8"/>
                  </a:cubicBezTo>
                  <a:cubicBezTo>
                    <a:pt x="150" y="8"/>
                    <a:pt x="152" y="6"/>
                    <a:pt x="152" y="4"/>
                  </a:cubicBezTo>
                  <a:cubicBezTo>
                    <a:pt x="152" y="2"/>
                    <a:pt x="150" y="0"/>
                    <a:pt x="148" y="0"/>
                  </a:cubicBezTo>
                  <a:close/>
                  <a:moveTo>
                    <a:pt x="68" y="0"/>
                  </a:moveTo>
                  <a:cubicBezTo>
                    <a:pt x="65" y="0"/>
                    <a:pt x="64" y="2"/>
                    <a:pt x="64" y="4"/>
                  </a:cubicBezTo>
                  <a:cubicBezTo>
                    <a:pt x="64" y="6"/>
                    <a:pt x="65" y="8"/>
                    <a:pt x="68" y="8"/>
                  </a:cubicBezTo>
                  <a:cubicBezTo>
                    <a:pt x="70" y="8"/>
                    <a:pt x="72" y="6"/>
                    <a:pt x="72" y="4"/>
                  </a:cubicBezTo>
                  <a:cubicBezTo>
                    <a:pt x="72" y="2"/>
                    <a:pt x="70" y="0"/>
                    <a:pt x="68" y="0"/>
                  </a:cubicBezTo>
                  <a:close/>
                  <a:moveTo>
                    <a:pt x="20" y="0"/>
                  </a:moveTo>
                  <a:cubicBezTo>
                    <a:pt x="17" y="0"/>
                    <a:pt x="16" y="2"/>
                    <a:pt x="16" y="4"/>
                  </a:cubicBezTo>
                  <a:cubicBezTo>
                    <a:pt x="16" y="6"/>
                    <a:pt x="17" y="8"/>
                    <a:pt x="20" y="8"/>
                  </a:cubicBezTo>
                  <a:cubicBezTo>
                    <a:pt x="22" y="8"/>
                    <a:pt x="24" y="6"/>
                    <a:pt x="24" y="4"/>
                  </a:cubicBezTo>
                  <a:cubicBezTo>
                    <a:pt x="24" y="2"/>
                    <a:pt x="22" y="0"/>
                    <a:pt x="20" y="0"/>
                  </a:cubicBezTo>
                  <a:close/>
                  <a:moveTo>
                    <a:pt x="4" y="0"/>
                  </a:moveTo>
                  <a:cubicBezTo>
                    <a:pt x="1" y="0"/>
                    <a:pt x="0" y="2"/>
                    <a:pt x="0" y="4"/>
                  </a:cubicBezTo>
                  <a:cubicBezTo>
                    <a:pt x="0" y="6"/>
                    <a:pt x="1" y="8"/>
                    <a:pt x="4" y="8"/>
                  </a:cubicBezTo>
                  <a:cubicBezTo>
                    <a:pt x="6" y="8"/>
                    <a:pt x="8" y="6"/>
                    <a:pt x="8" y="4"/>
                  </a:cubicBezTo>
                  <a:cubicBezTo>
                    <a:pt x="8" y="2"/>
                    <a:pt x="6" y="0"/>
                    <a:pt x="4" y="0"/>
                  </a:cubicBezTo>
                  <a:close/>
                  <a:moveTo>
                    <a:pt x="52" y="0"/>
                  </a:moveTo>
                  <a:cubicBezTo>
                    <a:pt x="49" y="0"/>
                    <a:pt x="48" y="2"/>
                    <a:pt x="48" y="4"/>
                  </a:cubicBezTo>
                  <a:cubicBezTo>
                    <a:pt x="48" y="6"/>
                    <a:pt x="49" y="8"/>
                    <a:pt x="52" y="8"/>
                  </a:cubicBezTo>
                  <a:cubicBezTo>
                    <a:pt x="54" y="8"/>
                    <a:pt x="56" y="6"/>
                    <a:pt x="56" y="4"/>
                  </a:cubicBezTo>
                  <a:cubicBezTo>
                    <a:pt x="56" y="2"/>
                    <a:pt x="54" y="0"/>
                    <a:pt x="52" y="0"/>
                  </a:cubicBezTo>
                  <a:close/>
                  <a:moveTo>
                    <a:pt x="36" y="0"/>
                  </a:moveTo>
                  <a:cubicBezTo>
                    <a:pt x="33" y="0"/>
                    <a:pt x="32" y="2"/>
                    <a:pt x="32" y="4"/>
                  </a:cubicBezTo>
                  <a:cubicBezTo>
                    <a:pt x="32" y="6"/>
                    <a:pt x="33" y="8"/>
                    <a:pt x="36" y="8"/>
                  </a:cubicBezTo>
                  <a:cubicBezTo>
                    <a:pt x="38" y="8"/>
                    <a:pt x="40" y="6"/>
                    <a:pt x="40" y="4"/>
                  </a:cubicBezTo>
                  <a:cubicBezTo>
                    <a:pt x="40" y="2"/>
                    <a:pt x="38" y="0"/>
                    <a:pt x="36" y="0"/>
                  </a:cubicBezTo>
                  <a:close/>
                  <a:moveTo>
                    <a:pt x="164" y="0"/>
                  </a:moveTo>
                  <a:cubicBezTo>
                    <a:pt x="161" y="0"/>
                    <a:pt x="160" y="2"/>
                    <a:pt x="160" y="4"/>
                  </a:cubicBezTo>
                  <a:cubicBezTo>
                    <a:pt x="160" y="6"/>
                    <a:pt x="161" y="8"/>
                    <a:pt x="164" y="8"/>
                  </a:cubicBezTo>
                  <a:cubicBezTo>
                    <a:pt x="166" y="8"/>
                    <a:pt x="168" y="6"/>
                    <a:pt x="168" y="4"/>
                  </a:cubicBezTo>
                  <a:cubicBezTo>
                    <a:pt x="168" y="2"/>
                    <a:pt x="166" y="0"/>
                    <a:pt x="164" y="0"/>
                  </a:cubicBezTo>
                  <a:close/>
                  <a:moveTo>
                    <a:pt x="276" y="0"/>
                  </a:moveTo>
                  <a:cubicBezTo>
                    <a:pt x="273" y="0"/>
                    <a:pt x="272" y="2"/>
                    <a:pt x="272" y="4"/>
                  </a:cubicBezTo>
                  <a:cubicBezTo>
                    <a:pt x="272" y="6"/>
                    <a:pt x="273" y="8"/>
                    <a:pt x="276" y="8"/>
                  </a:cubicBezTo>
                  <a:cubicBezTo>
                    <a:pt x="278" y="8"/>
                    <a:pt x="280" y="6"/>
                    <a:pt x="280" y="4"/>
                  </a:cubicBezTo>
                  <a:cubicBezTo>
                    <a:pt x="280" y="2"/>
                    <a:pt x="278" y="0"/>
                    <a:pt x="276" y="0"/>
                  </a:cubicBezTo>
                  <a:close/>
                  <a:moveTo>
                    <a:pt x="292" y="0"/>
                  </a:moveTo>
                  <a:cubicBezTo>
                    <a:pt x="289" y="0"/>
                    <a:pt x="288" y="2"/>
                    <a:pt x="288" y="4"/>
                  </a:cubicBezTo>
                  <a:cubicBezTo>
                    <a:pt x="288" y="6"/>
                    <a:pt x="289" y="8"/>
                    <a:pt x="292" y="8"/>
                  </a:cubicBezTo>
                  <a:cubicBezTo>
                    <a:pt x="294" y="8"/>
                    <a:pt x="296" y="6"/>
                    <a:pt x="296" y="4"/>
                  </a:cubicBezTo>
                  <a:cubicBezTo>
                    <a:pt x="296" y="2"/>
                    <a:pt x="294" y="0"/>
                    <a:pt x="292" y="0"/>
                  </a:cubicBezTo>
                  <a:close/>
                  <a:moveTo>
                    <a:pt x="180" y="0"/>
                  </a:moveTo>
                  <a:cubicBezTo>
                    <a:pt x="177" y="0"/>
                    <a:pt x="176" y="2"/>
                    <a:pt x="176" y="4"/>
                  </a:cubicBezTo>
                  <a:cubicBezTo>
                    <a:pt x="176" y="6"/>
                    <a:pt x="177" y="8"/>
                    <a:pt x="180" y="8"/>
                  </a:cubicBezTo>
                  <a:cubicBezTo>
                    <a:pt x="182" y="8"/>
                    <a:pt x="184" y="6"/>
                    <a:pt x="184" y="4"/>
                  </a:cubicBezTo>
                  <a:cubicBezTo>
                    <a:pt x="184" y="2"/>
                    <a:pt x="182" y="0"/>
                    <a:pt x="180" y="0"/>
                  </a:cubicBezTo>
                  <a:close/>
                  <a:moveTo>
                    <a:pt x="308" y="0"/>
                  </a:moveTo>
                  <a:cubicBezTo>
                    <a:pt x="305" y="0"/>
                    <a:pt x="304" y="2"/>
                    <a:pt x="304" y="4"/>
                  </a:cubicBezTo>
                  <a:cubicBezTo>
                    <a:pt x="304" y="6"/>
                    <a:pt x="305" y="8"/>
                    <a:pt x="308" y="8"/>
                  </a:cubicBezTo>
                  <a:cubicBezTo>
                    <a:pt x="310" y="8"/>
                    <a:pt x="312" y="6"/>
                    <a:pt x="312" y="4"/>
                  </a:cubicBezTo>
                  <a:cubicBezTo>
                    <a:pt x="312" y="2"/>
                    <a:pt x="310" y="0"/>
                    <a:pt x="308" y="0"/>
                  </a:cubicBezTo>
                  <a:close/>
                  <a:moveTo>
                    <a:pt x="260" y="0"/>
                  </a:moveTo>
                  <a:cubicBezTo>
                    <a:pt x="257" y="0"/>
                    <a:pt x="256" y="2"/>
                    <a:pt x="256" y="4"/>
                  </a:cubicBezTo>
                  <a:cubicBezTo>
                    <a:pt x="256" y="6"/>
                    <a:pt x="257" y="8"/>
                    <a:pt x="260" y="8"/>
                  </a:cubicBezTo>
                  <a:cubicBezTo>
                    <a:pt x="262" y="8"/>
                    <a:pt x="264" y="6"/>
                    <a:pt x="264" y="4"/>
                  </a:cubicBezTo>
                  <a:cubicBezTo>
                    <a:pt x="264" y="2"/>
                    <a:pt x="262" y="0"/>
                    <a:pt x="260" y="0"/>
                  </a:cubicBezTo>
                  <a:close/>
                  <a:moveTo>
                    <a:pt x="196" y="0"/>
                  </a:moveTo>
                  <a:cubicBezTo>
                    <a:pt x="193" y="0"/>
                    <a:pt x="192" y="2"/>
                    <a:pt x="192" y="4"/>
                  </a:cubicBezTo>
                  <a:cubicBezTo>
                    <a:pt x="192" y="6"/>
                    <a:pt x="193" y="8"/>
                    <a:pt x="196" y="8"/>
                  </a:cubicBezTo>
                  <a:cubicBezTo>
                    <a:pt x="198" y="8"/>
                    <a:pt x="200" y="6"/>
                    <a:pt x="200" y="4"/>
                  </a:cubicBezTo>
                  <a:cubicBezTo>
                    <a:pt x="200" y="2"/>
                    <a:pt x="198" y="0"/>
                    <a:pt x="196" y="0"/>
                  </a:cubicBezTo>
                  <a:close/>
                  <a:moveTo>
                    <a:pt x="244" y="0"/>
                  </a:moveTo>
                  <a:cubicBezTo>
                    <a:pt x="241" y="0"/>
                    <a:pt x="240" y="2"/>
                    <a:pt x="240" y="4"/>
                  </a:cubicBezTo>
                  <a:cubicBezTo>
                    <a:pt x="240" y="6"/>
                    <a:pt x="241" y="8"/>
                    <a:pt x="244" y="8"/>
                  </a:cubicBezTo>
                  <a:cubicBezTo>
                    <a:pt x="246" y="8"/>
                    <a:pt x="248" y="6"/>
                    <a:pt x="248" y="4"/>
                  </a:cubicBezTo>
                  <a:cubicBezTo>
                    <a:pt x="248" y="2"/>
                    <a:pt x="246" y="0"/>
                    <a:pt x="244" y="0"/>
                  </a:cubicBezTo>
                  <a:close/>
                  <a:moveTo>
                    <a:pt x="212" y="0"/>
                  </a:moveTo>
                  <a:cubicBezTo>
                    <a:pt x="209" y="0"/>
                    <a:pt x="208" y="2"/>
                    <a:pt x="208" y="4"/>
                  </a:cubicBezTo>
                  <a:cubicBezTo>
                    <a:pt x="208" y="6"/>
                    <a:pt x="209" y="8"/>
                    <a:pt x="212" y="8"/>
                  </a:cubicBezTo>
                  <a:cubicBezTo>
                    <a:pt x="214" y="8"/>
                    <a:pt x="216" y="6"/>
                    <a:pt x="216" y="4"/>
                  </a:cubicBezTo>
                  <a:cubicBezTo>
                    <a:pt x="216" y="2"/>
                    <a:pt x="214" y="0"/>
                    <a:pt x="212" y="0"/>
                  </a:cubicBezTo>
                  <a:close/>
                  <a:moveTo>
                    <a:pt x="228" y="0"/>
                  </a:moveTo>
                  <a:cubicBezTo>
                    <a:pt x="225" y="0"/>
                    <a:pt x="224" y="2"/>
                    <a:pt x="224" y="4"/>
                  </a:cubicBezTo>
                  <a:cubicBezTo>
                    <a:pt x="224" y="6"/>
                    <a:pt x="225" y="8"/>
                    <a:pt x="228" y="8"/>
                  </a:cubicBezTo>
                  <a:cubicBezTo>
                    <a:pt x="230" y="8"/>
                    <a:pt x="232" y="6"/>
                    <a:pt x="232" y="4"/>
                  </a:cubicBezTo>
                  <a:cubicBezTo>
                    <a:pt x="232" y="2"/>
                    <a:pt x="230" y="0"/>
                    <a:pt x="228" y="0"/>
                  </a:cubicBezTo>
                  <a:close/>
                </a:path>
              </a:pathLst>
            </a:custGeom>
            <a:solidFill>
              <a:schemeClr val="accent2"/>
            </a:solidFill>
            <a:ln>
              <a:noFill/>
            </a:ln>
          </p:spPr>
          <p:txBody>
            <a:bodyPr vert="horz" wrap="square" lIns="68580" tIns="34290" rIns="68580" bIns="34290" numCol="1" anchor="t" anchorCtr="0" compatLnSpc="1"/>
            <a:lstStyle/>
            <a:p>
              <a:endParaRPr lang="en-US" sz="1350" spc="-23">
                <a:latin typeface="Poppins" panose="02000000000000000000" pitchFamily="2" charset="0"/>
                <a:cs typeface="Poppins" panose="02000000000000000000" pitchFamily="2" charset="0"/>
              </a:endParaRPr>
            </a:p>
          </p:txBody>
        </p:sp>
        <p:sp>
          <p:nvSpPr>
            <p:cNvPr id="29" name="Freeform 1145"/>
            <p:cNvSpPr>
              <a:spLocks noEditPoints="1"/>
            </p:cNvSpPr>
            <p:nvPr/>
          </p:nvSpPr>
          <p:spPr bwMode="auto">
            <a:xfrm>
              <a:off x="1544241" y="3824288"/>
              <a:ext cx="665560" cy="19050"/>
            </a:xfrm>
            <a:custGeom>
              <a:avLst/>
              <a:gdLst>
                <a:gd name="T0" fmla="*/ 64 w 280"/>
                <a:gd name="T1" fmla="*/ 4 h 8"/>
                <a:gd name="T2" fmla="*/ 72 w 280"/>
                <a:gd name="T3" fmla="*/ 4 h 8"/>
                <a:gd name="T4" fmla="*/ 84 w 280"/>
                <a:gd name="T5" fmla="*/ 0 h 8"/>
                <a:gd name="T6" fmla="*/ 84 w 280"/>
                <a:gd name="T7" fmla="*/ 8 h 8"/>
                <a:gd name="T8" fmla="*/ 84 w 280"/>
                <a:gd name="T9" fmla="*/ 0 h 8"/>
                <a:gd name="T10" fmla="*/ 112 w 280"/>
                <a:gd name="T11" fmla="*/ 4 h 8"/>
                <a:gd name="T12" fmla="*/ 120 w 280"/>
                <a:gd name="T13" fmla="*/ 4 h 8"/>
                <a:gd name="T14" fmla="*/ 100 w 280"/>
                <a:gd name="T15" fmla="*/ 0 h 8"/>
                <a:gd name="T16" fmla="*/ 100 w 280"/>
                <a:gd name="T17" fmla="*/ 8 h 8"/>
                <a:gd name="T18" fmla="*/ 100 w 280"/>
                <a:gd name="T19" fmla="*/ 0 h 8"/>
                <a:gd name="T20" fmla="*/ 32 w 280"/>
                <a:gd name="T21" fmla="*/ 4 h 8"/>
                <a:gd name="T22" fmla="*/ 40 w 280"/>
                <a:gd name="T23" fmla="*/ 4 h 8"/>
                <a:gd name="T24" fmla="*/ 4 w 280"/>
                <a:gd name="T25" fmla="*/ 0 h 8"/>
                <a:gd name="T26" fmla="*/ 4 w 280"/>
                <a:gd name="T27" fmla="*/ 8 h 8"/>
                <a:gd name="T28" fmla="*/ 4 w 280"/>
                <a:gd name="T29" fmla="*/ 0 h 8"/>
                <a:gd name="T30" fmla="*/ 16 w 280"/>
                <a:gd name="T31" fmla="*/ 4 h 8"/>
                <a:gd name="T32" fmla="*/ 24 w 280"/>
                <a:gd name="T33" fmla="*/ 4 h 8"/>
                <a:gd name="T34" fmla="*/ 52 w 280"/>
                <a:gd name="T35" fmla="*/ 0 h 8"/>
                <a:gd name="T36" fmla="*/ 52 w 280"/>
                <a:gd name="T37" fmla="*/ 8 h 8"/>
                <a:gd name="T38" fmla="*/ 52 w 280"/>
                <a:gd name="T39" fmla="*/ 0 h 8"/>
                <a:gd name="T40" fmla="*/ 128 w 280"/>
                <a:gd name="T41" fmla="*/ 4 h 8"/>
                <a:gd name="T42" fmla="*/ 136 w 280"/>
                <a:gd name="T43" fmla="*/ 4 h 8"/>
                <a:gd name="T44" fmla="*/ 260 w 280"/>
                <a:gd name="T45" fmla="*/ 0 h 8"/>
                <a:gd name="T46" fmla="*/ 260 w 280"/>
                <a:gd name="T47" fmla="*/ 8 h 8"/>
                <a:gd name="T48" fmla="*/ 260 w 280"/>
                <a:gd name="T49" fmla="*/ 0 h 8"/>
                <a:gd name="T50" fmla="*/ 144 w 280"/>
                <a:gd name="T51" fmla="*/ 4 h 8"/>
                <a:gd name="T52" fmla="*/ 152 w 280"/>
                <a:gd name="T53" fmla="*/ 4 h 8"/>
                <a:gd name="T54" fmla="*/ 244 w 280"/>
                <a:gd name="T55" fmla="*/ 0 h 8"/>
                <a:gd name="T56" fmla="*/ 244 w 280"/>
                <a:gd name="T57" fmla="*/ 8 h 8"/>
                <a:gd name="T58" fmla="*/ 244 w 280"/>
                <a:gd name="T59" fmla="*/ 0 h 8"/>
                <a:gd name="T60" fmla="*/ 272 w 280"/>
                <a:gd name="T61" fmla="*/ 4 h 8"/>
                <a:gd name="T62" fmla="*/ 280 w 280"/>
                <a:gd name="T63" fmla="*/ 4 h 8"/>
                <a:gd name="T64" fmla="*/ 228 w 280"/>
                <a:gd name="T65" fmla="*/ 0 h 8"/>
                <a:gd name="T66" fmla="*/ 228 w 280"/>
                <a:gd name="T67" fmla="*/ 8 h 8"/>
                <a:gd name="T68" fmla="*/ 228 w 280"/>
                <a:gd name="T69" fmla="*/ 0 h 8"/>
                <a:gd name="T70" fmla="*/ 176 w 280"/>
                <a:gd name="T71" fmla="*/ 4 h 8"/>
                <a:gd name="T72" fmla="*/ 184 w 280"/>
                <a:gd name="T73" fmla="*/ 4 h 8"/>
                <a:gd name="T74" fmla="*/ 164 w 280"/>
                <a:gd name="T75" fmla="*/ 0 h 8"/>
                <a:gd name="T76" fmla="*/ 164 w 280"/>
                <a:gd name="T77" fmla="*/ 8 h 8"/>
                <a:gd name="T78" fmla="*/ 164 w 280"/>
                <a:gd name="T79" fmla="*/ 0 h 8"/>
                <a:gd name="T80" fmla="*/ 192 w 280"/>
                <a:gd name="T81" fmla="*/ 4 h 8"/>
                <a:gd name="T82" fmla="*/ 200 w 280"/>
                <a:gd name="T83" fmla="*/ 4 h 8"/>
                <a:gd name="T84" fmla="*/ 212 w 280"/>
                <a:gd name="T85" fmla="*/ 0 h 8"/>
                <a:gd name="T86" fmla="*/ 212 w 280"/>
                <a:gd name="T87" fmla="*/ 8 h 8"/>
                <a:gd name="T88" fmla="*/ 212 w 280"/>
                <a:gd name="T8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0" h="8">
                  <a:moveTo>
                    <a:pt x="68" y="0"/>
                  </a:moveTo>
                  <a:cubicBezTo>
                    <a:pt x="66" y="0"/>
                    <a:pt x="64" y="2"/>
                    <a:pt x="64" y="4"/>
                  </a:cubicBezTo>
                  <a:cubicBezTo>
                    <a:pt x="64" y="6"/>
                    <a:pt x="66" y="8"/>
                    <a:pt x="68" y="8"/>
                  </a:cubicBezTo>
                  <a:cubicBezTo>
                    <a:pt x="70" y="8"/>
                    <a:pt x="72" y="6"/>
                    <a:pt x="72" y="4"/>
                  </a:cubicBezTo>
                  <a:cubicBezTo>
                    <a:pt x="72" y="2"/>
                    <a:pt x="70" y="0"/>
                    <a:pt x="68" y="0"/>
                  </a:cubicBezTo>
                  <a:close/>
                  <a:moveTo>
                    <a:pt x="84" y="0"/>
                  </a:moveTo>
                  <a:cubicBezTo>
                    <a:pt x="82" y="0"/>
                    <a:pt x="80" y="2"/>
                    <a:pt x="80" y="4"/>
                  </a:cubicBezTo>
                  <a:cubicBezTo>
                    <a:pt x="80" y="6"/>
                    <a:pt x="82" y="8"/>
                    <a:pt x="84" y="8"/>
                  </a:cubicBezTo>
                  <a:cubicBezTo>
                    <a:pt x="86" y="8"/>
                    <a:pt x="88" y="6"/>
                    <a:pt x="88" y="4"/>
                  </a:cubicBezTo>
                  <a:cubicBezTo>
                    <a:pt x="88" y="2"/>
                    <a:pt x="86" y="0"/>
                    <a:pt x="84" y="0"/>
                  </a:cubicBezTo>
                  <a:close/>
                  <a:moveTo>
                    <a:pt x="116" y="0"/>
                  </a:moveTo>
                  <a:cubicBezTo>
                    <a:pt x="114" y="0"/>
                    <a:pt x="112" y="2"/>
                    <a:pt x="112" y="4"/>
                  </a:cubicBezTo>
                  <a:cubicBezTo>
                    <a:pt x="112" y="6"/>
                    <a:pt x="114" y="8"/>
                    <a:pt x="116" y="8"/>
                  </a:cubicBezTo>
                  <a:cubicBezTo>
                    <a:pt x="118" y="8"/>
                    <a:pt x="120" y="6"/>
                    <a:pt x="120" y="4"/>
                  </a:cubicBezTo>
                  <a:cubicBezTo>
                    <a:pt x="120" y="2"/>
                    <a:pt x="118" y="0"/>
                    <a:pt x="116" y="0"/>
                  </a:cubicBezTo>
                  <a:close/>
                  <a:moveTo>
                    <a:pt x="100" y="0"/>
                  </a:moveTo>
                  <a:cubicBezTo>
                    <a:pt x="98" y="0"/>
                    <a:pt x="96" y="2"/>
                    <a:pt x="96" y="4"/>
                  </a:cubicBezTo>
                  <a:cubicBezTo>
                    <a:pt x="96" y="6"/>
                    <a:pt x="98" y="8"/>
                    <a:pt x="100" y="8"/>
                  </a:cubicBezTo>
                  <a:cubicBezTo>
                    <a:pt x="102" y="8"/>
                    <a:pt x="104" y="6"/>
                    <a:pt x="104" y="4"/>
                  </a:cubicBezTo>
                  <a:cubicBezTo>
                    <a:pt x="104" y="2"/>
                    <a:pt x="102" y="0"/>
                    <a:pt x="100" y="0"/>
                  </a:cubicBezTo>
                  <a:close/>
                  <a:moveTo>
                    <a:pt x="36" y="0"/>
                  </a:moveTo>
                  <a:cubicBezTo>
                    <a:pt x="34" y="0"/>
                    <a:pt x="32" y="2"/>
                    <a:pt x="32" y="4"/>
                  </a:cubicBezTo>
                  <a:cubicBezTo>
                    <a:pt x="32" y="6"/>
                    <a:pt x="34" y="8"/>
                    <a:pt x="36" y="8"/>
                  </a:cubicBezTo>
                  <a:cubicBezTo>
                    <a:pt x="38" y="8"/>
                    <a:pt x="40" y="6"/>
                    <a:pt x="40" y="4"/>
                  </a:cubicBezTo>
                  <a:cubicBezTo>
                    <a:pt x="40" y="2"/>
                    <a:pt x="38" y="0"/>
                    <a:pt x="36" y="0"/>
                  </a:cubicBezTo>
                  <a:close/>
                  <a:moveTo>
                    <a:pt x="4" y="0"/>
                  </a:moveTo>
                  <a:cubicBezTo>
                    <a:pt x="2" y="0"/>
                    <a:pt x="0" y="2"/>
                    <a:pt x="0" y="4"/>
                  </a:cubicBezTo>
                  <a:cubicBezTo>
                    <a:pt x="0" y="6"/>
                    <a:pt x="2" y="8"/>
                    <a:pt x="4" y="8"/>
                  </a:cubicBezTo>
                  <a:cubicBezTo>
                    <a:pt x="6" y="8"/>
                    <a:pt x="8" y="6"/>
                    <a:pt x="8" y="4"/>
                  </a:cubicBezTo>
                  <a:cubicBezTo>
                    <a:pt x="8" y="2"/>
                    <a:pt x="6" y="0"/>
                    <a:pt x="4" y="0"/>
                  </a:cubicBezTo>
                  <a:close/>
                  <a:moveTo>
                    <a:pt x="20" y="0"/>
                  </a:moveTo>
                  <a:cubicBezTo>
                    <a:pt x="18" y="0"/>
                    <a:pt x="16" y="2"/>
                    <a:pt x="16" y="4"/>
                  </a:cubicBezTo>
                  <a:cubicBezTo>
                    <a:pt x="16" y="6"/>
                    <a:pt x="18" y="8"/>
                    <a:pt x="20" y="8"/>
                  </a:cubicBezTo>
                  <a:cubicBezTo>
                    <a:pt x="22" y="8"/>
                    <a:pt x="24" y="6"/>
                    <a:pt x="24" y="4"/>
                  </a:cubicBezTo>
                  <a:cubicBezTo>
                    <a:pt x="24" y="2"/>
                    <a:pt x="22" y="0"/>
                    <a:pt x="20" y="0"/>
                  </a:cubicBezTo>
                  <a:close/>
                  <a:moveTo>
                    <a:pt x="52" y="0"/>
                  </a:moveTo>
                  <a:cubicBezTo>
                    <a:pt x="50" y="0"/>
                    <a:pt x="48" y="2"/>
                    <a:pt x="48" y="4"/>
                  </a:cubicBezTo>
                  <a:cubicBezTo>
                    <a:pt x="48" y="6"/>
                    <a:pt x="50" y="8"/>
                    <a:pt x="52" y="8"/>
                  </a:cubicBezTo>
                  <a:cubicBezTo>
                    <a:pt x="54" y="8"/>
                    <a:pt x="56" y="6"/>
                    <a:pt x="56" y="4"/>
                  </a:cubicBezTo>
                  <a:cubicBezTo>
                    <a:pt x="56" y="2"/>
                    <a:pt x="54" y="0"/>
                    <a:pt x="52" y="0"/>
                  </a:cubicBezTo>
                  <a:close/>
                  <a:moveTo>
                    <a:pt x="132" y="0"/>
                  </a:moveTo>
                  <a:cubicBezTo>
                    <a:pt x="130" y="0"/>
                    <a:pt x="128" y="2"/>
                    <a:pt x="128" y="4"/>
                  </a:cubicBezTo>
                  <a:cubicBezTo>
                    <a:pt x="128" y="6"/>
                    <a:pt x="130" y="8"/>
                    <a:pt x="132" y="8"/>
                  </a:cubicBezTo>
                  <a:cubicBezTo>
                    <a:pt x="134" y="8"/>
                    <a:pt x="136" y="6"/>
                    <a:pt x="136" y="4"/>
                  </a:cubicBezTo>
                  <a:cubicBezTo>
                    <a:pt x="136" y="2"/>
                    <a:pt x="134" y="0"/>
                    <a:pt x="132" y="0"/>
                  </a:cubicBezTo>
                  <a:close/>
                  <a:moveTo>
                    <a:pt x="260" y="0"/>
                  </a:moveTo>
                  <a:cubicBezTo>
                    <a:pt x="258" y="0"/>
                    <a:pt x="256" y="2"/>
                    <a:pt x="256" y="4"/>
                  </a:cubicBezTo>
                  <a:cubicBezTo>
                    <a:pt x="256" y="6"/>
                    <a:pt x="258" y="8"/>
                    <a:pt x="260" y="8"/>
                  </a:cubicBezTo>
                  <a:cubicBezTo>
                    <a:pt x="262" y="8"/>
                    <a:pt x="264" y="6"/>
                    <a:pt x="264" y="4"/>
                  </a:cubicBezTo>
                  <a:cubicBezTo>
                    <a:pt x="264" y="2"/>
                    <a:pt x="262" y="0"/>
                    <a:pt x="260" y="0"/>
                  </a:cubicBezTo>
                  <a:close/>
                  <a:moveTo>
                    <a:pt x="148" y="0"/>
                  </a:moveTo>
                  <a:cubicBezTo>
                    <a:pt x="146" y="0"/>
                    <a:pt x="144" y="2"/>
                    <a:pt x="144" y="4"/>
                  </a:cubicBezTo>
                  <a:cubicBezTo>
                    <a:pt x="144" y="6"/>
                    <a:pt x="146" y="8"/>
                    <a:pt x="148" y="8"/>
                  </a:cubicBezTo>
                  <a:cubicBezTo>
                    <a:pt x="150" y="8"/>
                    <a:pt x="152" y="6"/>
                    <a:pt x="152" y="4"/>
                  </a:cubicBezTo>
                  <a:cubicBezTo>
                    <a:pt x="152" y="2"/>
                    <a:pt x="150" y="0"/>
                    <a:pt x="148" y="0"/>
                  </a:cubicBezTo>
                  <a:close/>
                  <a:moveTo>
                    <a:pt x="244" y="0"/>
                  </a:moveTo>
                  <a:cubicBezTo>
                    <a:pt x="242" y="0"/>
                    <a:pt x="240" y="2"/>
                    <a:pt x="240" y="4"/>
                  </a:cubicBezTo>
                  <a:cubicBezTo>
                    <a:pt x="240" y="6"/>
                    <a:pt x="242" y="8"/>
                    <a:pt x="244" y="8"/>
                  </a:cubicBezTo>
                  <a:cubicBezTo>
                    <a:pt x="246" y="8"/>
                    <a:pt x="248" y="6"/>
                    <a:pt x="248" y="4"/>
                  </a:cubicBezTo>
                  <a:cubicBezTo>
                    <a:pt x="248" y="2"/>
                    <a:pt x="246" y="0"/>
                    <a:pt x="244" y="0"/>
                  </a:cubicBezTo>
                  <a:close/>
                  <a:moveTo>
                    <a:pt x="276" y="0"/>
                  </a:moveTo>
                  <a:cubicBezTo>
                    <a:pt x="274" y="0"/>
                    <a:pt x="272" y="2"/>
                    <a:pt x="272" y="4"/>
                  </a:cubicBezTo>
                  <a:cubicBezTo>
                    <a:pt x="272" y="6"/>
                    <a:pt x="274" y="8"/>
                    <a:pt x="276" y="8"/>
                  </a:cubicBezTo>
                  <a:cubicBezTo>
                    <a:pt x="278" y="8"/>
                    <a:pt x="280" y="6"/>
                    <a:pt x="280" y="4"/>
                  </a:cubicBezTo>
                  <a:cubicBezTo>
                    <a:pt x="280" y="2"/>
                    <a:pt x="278" y="0"/>
                    <a:pt x="276" y="0"/>
                  </a:cubicBezTo>
                  <a:close/>
                  <a:moveTo>
                    <a:pt x="228" y="0"/>
                  </a:moveTo>
                  <a:cubicBezTo>
                    <a:pt x="226" y="0"/>
                    <a:pt x="224" y="2"/>
                    <a:pt x="224" y="4"/>
                  </a:cubicBezTo>
                  <a:cubicBezTo>
                    <a:pt x="224" y="6"/>
                    <a:pt x="226" y="8"/>
                    <a:pt x="228" y="8"/>
                  </a:cubicBezTo>
                  <a:cubicBezTo>
                    <a:pt x="230" y="8"/>
                    <a:pt x="232" y="6"/>
                    <a:pt x="232" y="4"/>
                  </a:cubicBezTo>
                  <a:cubicBezTo>
                    <a:pt x="232" y="2"/>
                    <a:pt x="230" y="0"/>
                    <a:pt x="228" y="0"/>
                  </a:cubicBezTo>
                  <a:close/>
                  <a:moveTo>
                    <a:pt x="180" y="0"/>
                  </a:moveTo>
                  <a:cubicBezTo>
                    <a:pt x="178" y="0"/>
                    <a:pt x="176" y="2"/>
                    <a:pt x="176" y="4"/>
                  </a:cubicBezTo>
                  <a:cubicBezTo>
                    <a:pt x="176" y="6"/>
                    <a:pt x="178" y="8"/>
                    <a:pt x="180" y="8"/>
                  </a:cubicBezTo>
                  <a:cubicBezTo>
                    <a:pt x="182" y="8"/>
                    <a:pt x="184" y="6"/>
                    <a:pt x="184" y="4"/>
                  </a:cubicBezTo>
                  <a:cubicBezTo>
                    <a:pt x="184" y="2"/>
                    <a:pt x="182" y="0"/>
                    <a:pt x="180" y="0"/>
                  </a:cubicBezTo>
                  <a:close/>
                  <a:moveTo>
                    <a:pt x="164" y="0"/>
                  </a:moveTo>
                  <a:cubicBezTo>
                    <a:pt x="162" y="0"/>
                    <a:pt x="160" y="2"/>
                    <a:pt x="160" y="4"/>
                  </a:cubicBezTo>
                  <a:cubicBezTo>
                    <a:pt x="160" y="6"/>
                    <a:pt x="162" y="8"/>
                    <a:pt x="164" y="8"/>
                  </a:cubicBezTo>
                  <a:cubicBezTo>
                    <a:pt x="166" y="8"/>
                    <a:pt x="168" y="6"/>
                    <a:pt x="168" y="4"/>
                  </a:cubicBezTo>
                  <a:cubicBezTo>
                    <a:pt x="168" y="2"/>
                    <a:pt x="166" y="0"/>
                    <a:pt x="164" y="0"/>
                  </a:cubicBezTo>
                  <a:close/>
                  <a:moveTo>
                    <a:pt x="196" y="0"/>
                  </a:moveTo>
                  <a:cubicBezTo>
                    <a:pt x="194" y="0"/>
                    <a:pt x="192" y="2"/>
                    <a:pt x="192" y="4"/>
                  </a:cubicBezTo>
                  <a:cubicBezTo>
                    <a:pt x="192" y="6"/>
                    <a:pt x="194" y="8"/>
                    <a:pt x="196" y="8"/>
                  </a:cubicBezTo>
                  <a:cubicBezTo>
                    <a:pt x="198" y="8"/>
                    <a:pt x="200" y="6"/>
                    <a:pt x="200" y="4"/>
                  </a:cubicBezTo>
                  <a:cubicBezTo>
                    <a:pt x="200" y="2"/>
                    <a:pt x="198" y="0"/>
                    <a:pt x="196" y="0"/>
                  </a:cubicBezTo>
                  <a:close/>
                  <a:moveTo>
                    <a:pt x="212" y="0"/>
                  </a:moveTo>
                  <a:cubicBezTo>
                    <a:pt x="210" y="0"/>
                    <a:pt x="208" y="2"/>
                    <a:pt x="208" y="4"/>
                  </a:cubicBezTo>
                  <a:cubicBezTo>
                    <a:pt x="208" y="6"/>
                    <a:pt x="210" y="8"/>
                    <a:pt x="212" y="8"/>
                  </a:cubicBezTo>
                  <a:cubicBezTo>
                    <a:pt x="214" y="8"/>
                    <a:pt x="216" y="6"/>
                    <a:pt x="216" y="4"/>
                  </a:cubicBezTo>
                  <a:cubicBezTo>
                    <a:pt x="216" y="2"/>
                    <a:pt x="214" y="0"/>
                    <a:pt x="212" y="0"/>
                  </a:cubicBezTo>
                  <a:close/>
                </a:path>
              </a:pathLst>
            </a:custGeom>
            <a:solidFill>
              <a:schemeClr val="accent3"/>
            </a:solidFill>
            <a:ln>
              <a:noFill/>
            </a:ln>
          </p:spPr>
          <p:txBody>
            <a:bodyPr vert="horz" wrap="square" lIns="68580" tIns="34290" rIns="68580" bIns="34290" numCol="1" anchor="t" anchorCtr="0" compatLnSpc="1"/>
            <a:lstStyle/>
            <a:p>
              <a:endParaRPr lang="en-US" sz="1350" spc="-23">
                <a:latin typeface="Poppins" panose="02000000000000000000" pitchFamily="2" charset="0"/>
                <a:cs typeface="Poppins" panose="02000000000000000000" pitchFamily="2" charset="0"/>
              </a:endParaRPr>
            </a:p>
          </p:txBody>
        </p:sp>
        <p:sp>
          <p:nvSpPr>
            <p:cNvPr id="30" name="Freeform 1146"/>
            <p:cNvSpPr>
              <a:spLocks noEditPoints="1"/>
            </p:cNvSpPr>
            <p:nvPr/>
          </p:nvSpPr>
          <p:spPr bwMode="auto">
            <a:xfrm>
              <a:off x="1337073" y="4591050"/>
              <a:ext cx="741760" cy="19050"/>
            </a:xfrm>
            <a:custGeom>
              <a:avLst/>
              <a:gdLst>
                <a:gd name="T0" fmla="*/ 96 w 312"/>
                <a:gd name="T1" fmla="*/ 4 h 8"/>
                <a:gd name="T2" fmla="*/ 104 w 312"/>
                <a:gd name="T3" fmla="*/ 4 h 8"/>
                <a:gd name="T4" fmla="*/ 84 w 312"/>
                <a:gd name="T5" fmla="*/ 0 h 8"/>
                <a:gd name="T6" fmla="*/ 84 w 312"/>
                <a:gd name="T7" fmla="*/ 8 h 8"/>
                <a:gd name="T8" fmla="*/ 84 w 312"/>
                <a:gd name="T9" fmla="*/ 0 h 8"/>
                <a:gd name="T10" fmla="*/ 112 w 312"/>
                <a:gd name="T11" fmla="*/ 4 h 8"/>
                <a:gd name="T12" fmla="*/ 120 w 312"/>
                <a:gd name="T13" fmla="*/ 4 h 8"/>
                <a:gd name="T14" fmla="*/ 132 w 312"/>
                <a:gd name="T15" fmla="*/ 0 h 8"/>
                <a:gd name="T16" fmla="*/ 132 w 312"/>
                <a:gd name="T17" fmla="*/ 8 h 8"/>
                <a:gd name="T18" fmla="*/ 132 w 312"/>
                <a:gd name="T19" fmla="*/ 0 h 8"/>
                <a:gd name="T20" fmla="*/ 32 w 312"/>
                <a:gd name="T21" fmla="*/ 4 h 8"/>
                <a:gd name="T22" fmla="*/ 40 w 312"/>
                <a:gd name="T23" fmla="*/ 4 h 8"/>
                <a:gd name="T24" fmla="*/ 20 w 312"/>
                <a:gd name="T25" fmla="*/ 0 h 8"/>
                <a:gd name="T26" fmla="*/ 20 w 312"/>
                <a:gd name="T27" fmla="*/ 8 h 8"/>
                <a:gd name="T28" fmla="*/ 20 w 312"/>
                <a:gd name="T29" fmla="*/ 0 h 8"/>
                <a:gd name="T30" fmla="*/ 0 w 312"/>
                <a:gd name="T31" fmla="*/ 4 h 8"/>
                <a:gd name="T32" fmla="*/ 8 w 312"/>
                <a:gd name="T33" fmla="*/ 4 h 8"/>
                <a:gd name="T34" fmla="*/ 52 w 312"/>
                <a:gd name="T35" fmla="*/ 0 h 8"/>
                <a:gd name="T36" fmla="*/ 52 w 312"/>
                <a:gd name="T37" fmla="*/ 8 h 8"/>
                <a:gd name="T38" fmla="*/ 52 w 312"/>
                <a:gd name="T39" fmla="*/ 0 h 8"/>
                <a:gd name="T40" fmla="*/ 64 w 312"/>
                <a:gd name="T41" fmla="*/ 4 h 8"/>
                <a:gd name="T42" fmla="*/ 72 w 312"/>
                <a:gd name="T43" fmla="*/ 4 h 8"/>
                <a:gd name="T44" fmla="*/ 148 w 312"/>
                <a:gd name="T45" fmla="*/ 0 h 8"/>
                <a:gd name="T46" fmla="*/ 148 w 312"/>
                <a:gd name="T47" fmla="*/ 8 h 8"/>
                <a:gd name="T48" fmla="*/ 148 w 312"/>
                <a:gd name="T49" fmla="*/ 0 h 8"/>
                <a:gd name="T50" fmla="*/ 192 w 312"/>
                <a:gd name="T51" fmla="*/ 4 h 8"/>
                <a:gd name="T52" fmla="*/ 200 w 312"/>
                <a:gd name="T53" fmla="*/ 4 h 8"/>
                <a:gd name="T54" fmla="*/ 276 w 312"/>
                <a:gd name="T55" fmla="*/ 0 h 8"/>
                <a:gd name="T56" fmla="*/ 276 w 312"/>
                <a:gd name="T57" fmla="*/ 8 h 8"/>
                <a:gd name="T58" fmla="*/ 276 w 312"/>
                <a:gd name="T59" fmla="*/ 0 h 8"/>
                <a:gd name="T60" fmla="*/ 160 w 312"/>
                <a:gd name="T61" fmla="*/ 4 h 8"/>
                <a:gd name="T62" fmla="*/ 168 w 312"/>
                <a:gd name="T63" fmla="*/ 4 h 8"/>
                <a:gd name="T64" fmla="*/ 292 w 312"/>
                <a:gd name="T65" fmla="*/ 0 h 8"/>
                <a:gd name="T66" fmla="*/ 292 w 312"/>
                <a:gd name="T67" fmla="*/ 8 h 8"/>
                <a:gd name="T68" fmla="*/ 292 w 312"/>
                <a:gd name="T69" fmla="*/ 0 h 8"/>
                <a:gd name="T70" fmla="*/ 304 w 312"/>
                <a:gd name="T71" fmla="*/ 4 h 8"/>
                <a:gd name="T72" fmla="*/ 312 w 312"/>
                <a:gd name="T73" fmla="*/ 4 h 8"/>
                <a:gd name="T74" fmla="*/ 260 w 312"/>
                <a:gd name="T75" fmla="*/ 0 h 8"/>
                <a:gd name="T76" fmla="*/ 260 w 312"/>
                <a:gd name="T77" fmla="*/ 8 h 8"/>
                <a:gd name="T78" fmla="*/ 260 w 312"/>
                <a:gd name="T79" fmla="*/ 0 h 8"/>
                <a:gd name="T80" fmla="*/ 240 w 312"/>
                <a:gd name="T81" fmla="*/ 4 h 8"/>
                <a:gd name="T82" fmla="*/ 248 w 312"/>
                <a:gd name="T83" fmla="*/ 4 h 8"/>
                <a:gd name="T84" fmla="*/ 212 w 312"/>
                <a:gd name="T85" fmla="*/ 0 h 8"/>
                <a:gd name="T86" fmla="*/ 212 w 312"/>
                <a:gd name="T87" fmla="*/ 8 h 8"/>
                <a:gd name="T88" fmla="*/ 212 w 312"/>
                <a:gd name="T89" fmla="*/ 0 h 8"/>
                <a:gd name="T90" fmla="*/ 176 w 312"/>
                <a:gd name="T91" fmla="*/ 4 h 8"/>
                <a:gd name="T92" fmla="*/ 184 w 312"/>
                <a:gd name="T93" fmla="*/ 4 h 8"/>
                <a:gd name="T94" fmla="*/ 228 w 312"/>
                <a:gd name="T95" fmla="*/ 0 h 8"/>
                <a:gd name="T96" fmla="*/ 228 w 312"/>
                <a:gd name="T97" fmla="*/ 8 h 8"/>
                <a:gd name="T98" fmla="*/ 228 w 312"/>
                <a:gd name="T9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2" h="8">
                  <a:moveTo>
                    <a:pt x="100" y="0"/>
                  </a:moveTo>
                  <a:cubicBezTo>
                    <a:pt x="97" y="0"/>
                    <a:pt x="96" y="2"/>
                    <a:pt x="96" y="4"/>
                  </a:cubicBezTo>
                  <a:cubicBezTo>
                    <a:pt x="96" y="6"/>
                    <a:pt x="97" y="8"/>
                    <a:pt x="100" y="8"/>
                  </a:cubicBezTo>
                  <a:cubicBezTo>
                    <a:pt x="102" y="8"/>
                    <a:pt x="104" y="6"/>
                    <a:pt x="104" y="4"/>
                  </a:cubicBezTo>
                  <a:cubicBezTo>
                    <a:pt x="104" y="2"/>
                    <a:pt x="102" y="0"/>
                    <a:pt x="100" y="0"/>
                  </a:cubicBezTo>
                  <a:close/>
                  <a:moveTo>
                    <a:pt x="84" y="0"/>
                  </a:moveTo>
                  <a:cubicBezTo>
                    <a:pt x="81" y="0"/>
                    <a:pt x="80" y="2"/>
                    <a:pt x="80" y="4"/>
                  </a:cubicBezTo>
                  <a:cubicBezTo>
                    <a:pt x="80" y="6"/>
                    <a:pt x="81" y="8"/>
                    <a:pt x="84" y="8"/>
                  </a:cubicBezTo>
                  <a:cubicBezTo>
                    <a:pt x="86" y="8"/>
                    <a:pt x="88" y="6"/>
                    <a:pt x="88" y="4"/>
                  </a:cubicBezTo>
                  <a:cubicBezTo>
                    <a:pt x="88" y="2"/>
                    <a:pt x="86" y="0"/>
                    <a:pt x="84" y="0"/>
                  </a:cubicBezTo>
                  <a:close/>
                  <a:moveTo>
                    <a:pt x="116" y="0"/>
                  </a:moveTo>
                  <a:cubicBezTo>
                    <a:pt x="113" y="0"/>
                    <a:pt x="112" y="2"/>
                    <a:pt x="112" y="4"/>
                  </a:cubicBezTo>
                  <a:cubicBezTo>
                    <a:pt x="112" y="6"/>
                    <a:pt x="113" y="8"/>
                    <a:pt x="116" y="8"/>
                  </a:cubicBezTo>
                  <a:cubicBezTo>
                    <a:pt x="118" y="8"/>
                    <a:pt x="120" y="6"/>
                    <a:pt x="120" y="4"/>
                  </a:cubicBezTo>
                  <a:cubicBezTo>
                    <a:pt x="120" y="2"/>
                    <a:pt x="118" y="0"/>
                    <a:pt x="116" y="0"/>
                  </a:cubicBezTo>
                  <a:close/>
                  <a:moveTo>
                    <a:pt x="132" y="0"/>
                  </a:moveTo>
                  <a:cubicBezTo>
                    <a:pt x="129" y="0"/>
                    <a:pt x="128" y="2"/>
                    <a:pt x="128" y="4"/>
                  </a:cubicBezTo>
                  <a:cubicBezTo>
                    <a:pt x="128" y="6"/>
                    <a:pt x="129" y="8"/>
                    <a:pt x="132" y="8"/>
                  </a:cubicBezTo>
                  <a:cubicBezTo>
                    <a:pt x="134" y="8"/>
                    <a:pt x="136" y="6"/>
                    <a:pt x="136" y="4"/>
                  </a:cubicBezTo>
                  <a:cubicBezTo>
                    <a:pt x="136" y="2"/>
                    <a:pt x="134" y="0"/>
                    <a:pt x="132" y="0"/>
                  </a:cubicBezTo>
                  <a:close/>
                  <a:moveTo>
                    <a:pt x="36" y="0"/>
                  </a:moveTo>
                  <a:cubicBezTo>
                    <a:pt x="33" y="0"/>
                    <a:pt x="32" y="2"/>
                    <a:pt x="32" y="4"/>
                  </a:cubicBezTo>
                  <a:cubicBezTo>
                    <a:pt x="32" y="6"/>
                    <a:pt x="33" y="8"/>
                    <a:pt x="36" y="8"/>
                  </a:cubicBezTo>
                  <a:cubicBezTo>
                    <a:pt x="38" y="8"/>
                    <a:pt x="40" y="6"/>
                    <a:pt x="40" y="4"/>
                  </a:cubicBezTo>
                  <a:cubicBezTo>
                    <a:pt x="40" y="2"/>
                    <a:pt x="38" y="0"/>
                    <a:pt x="36" y="0"/>
                  </a:cubicBezTo>
                  <a:close/>
                  <a:moveTo>
                    <a:pt x="20" y="0"/>
                  </a:moveTo>
                  <a:cubicBezTo>
                    <a:pt x="17" y="0"/>
                    <a:pt x="16" y="2"/>
                    <a:pt x="16" y="4"/>
                  </a:cubicBezTo>
                  <a:cubicBezTo>
                    <a:pt x="16" y="6"/>
                    <a:pt x="17" y="8"/>
                    <a:pt x="20" y="8"/>
                  </a:cubicBezTo>
                  <a:cubicBezTo>
                    <a:pt x="22" y="8"/>
                    <a:pt x="24" y="6"/>
                    <a:pt x="24" y="4"/>
                  </a:cubicBezTo>
                  <a:cubicBezTo>
                    <a:pt x="24" y="2"/>
                    <a:pt x="22" y="0"/>
                    <a:pt x="20" y="0"/>
                  </a:cubicBezTo>
                  <a:close/>
                  <a:moveTo>
                    <a:pt x="4" y="0"/>
                  </a:moveTo>
                  <a:cubicBezTo>
                    <a:pt x="1" y="0"/>
                    <a:pt x="0" y="2"/>
                    <a:pt x="0" y="4"/>
                  </a:cubicBezTo>
                  <a:cubicBezTo>
                    <a:pt x="0" y="6"/>
                    <a:pt x="1" y="8"/>
                    <a:pt x="4" y="8"/>
                  </a:cubicBezTo>
                  <a:cubicBezTo>
                    <a:pt x="6" y="8"/>
                    <a:pt x="8" y="6"/>
                    <a:pt x="8" y="4"/>
                  </a:cubicBezTo>
                  <a:cubicBezTo>
                    <a:pt x="8" y="2"/>
                    <a:pt x="6" y="0"/>
                    <a:pt x="4" y="0"/>
                  </a:cubicBezTo>
                  <a:close/>
                  <a:moveTo>
                    <a:pt x="52" y="0"/>
                  </a:moveTo>
                  <a:cubicBezTo>
                    <a:pt x="49" y="0"/>
                    <a:pt x="48" y="2"/>
                    <a:pt x="48" y="4"/>
                  </a:cubicBezTo>
                  <a:cubicBezTo>
                    <a:pt x="48" y="6"/>
                    <a:pt x="49" y="8"/>
                    <a:pt x="52" y="8"/>
                  </a:cubicBezTo>
                  <a:cubicBezTo>
                    <a:pt x="54" y="8"/>
                    <a:pt x="56" y="6"/>
                    <a:pt x="56" y="4"/>
                  </a:cubicBezTo>
                  <a:cubicBezTo>
                    <a:pt x="56" y="2"/>
                    <a:pt x="54" y="0"/>
                    <a:pt x="52" y="0"/>
                  </a:cubicBezTo>
                  <a:close/>
                  <a:moveTo>
                    <a:pt x="68" y="0"/>
                  </a:moveTo>
                  <a:cubicBezTo>
                    <a:pt x="65" y="0"/>
                    <a:pt x="64" y="2"/>
                    <a:pt x="64" y="4"/>
                  </a:cubicBezTo>
                  <a:cubicBezTo>
                    <a:pt x="64" y="6"/>
                    <a:pt x="65" y="8"/>
                    <a:pt x="68" y="8"/>
                  </a:cubicBezTo>
                  <a:cubicBezTo>
                    <a:pt x="70" y="8"/>
                    <a:pt x="72" y="6"/>
                    <a:pt x="72" y="4"/>
                  </a:cubicBezTo>
                  <a:cubicBezTo>
                    <a:pt x="72" y="2"/>
                    <a:pt x="70" y="0"/>
                    <a:pt x="68" y="0"/>
                  </a:cubicBezTo>
                  <a:close/>
                  <a:moveTo>
                    <a:pt x="148" y="0"/>
                  </a:moveTo>
                  <a:cubicBezTo>
                    <a:pt x="145" y="0"/>
                    <a:pt x="144" y="2"/>
                    <a:pt x="144" y="4"/>
                  </a:cubicBezTo>
                  <a:cubicBezTo>
                    <a:pt x="144" y="6"/>
                    <a:pt x="145" y="8"/>
                    <a:pt x="148" y="8"/>
                  </a:cubicBezTo>
                  <a:cubicBezTo>
                    <a:pt x="150" y="8"/>
                    <a:pt x="152" y="6"/>
                    <a:pt x="152" y="4"/>
                  </a:cubicBezTo>
                  <a:cubicBezTo>
                    <a:pt x="152" y="2"/>
                    <a:pt x="150" y="0"/>
                    <a:pt x="148" y="0"/>
                  </a:cubicBezTo>
                  <a:close/>
                  <a:moveTo>
                    <a:pt x="196" y="0"/>
                  </a:moveTo>
                  <a:cubicBezTo>
                    <a:pt x="193" y="0"/>
                    <a:pt x="192" y="2"/>
                    <a:pt x="192" y="4"/>
                  </a:cubicBezTo>
                  <a:cubicBezTo>
                    <a:pt x="192" y="6"/>
                    <a:pt x="193" y="8"/>
                    <a:pt x="196" y="8"/>
                  </a:cubicBezTo>
                  <a:cubicBezTo>
                    <a:pt x="198" y="8"/>
                    <a:pt x="200" y="6"/>
                    <a:pt x="200" y="4"/>
                  </a:cubicBezTo>
                  <a:cubicBezTo>
                    <a:pt x="200" y="2"/>
                    <a:pt x="198" y="0"/>
                    <a:pt x="196" y="0"/>
                  </a:cubicBezTo>
                  <a:close/>
                  <a:moveTo>
                    <a:pt x="276" y="0"/>
                  </a:moveTo>
                  <a:cubicBezTo>
                    <a:pt x="273" y="0"/>
                    <a:pt x="272" y="2"/>
                    <a:pt x="272" y="4"/>
                  </a:cubicBezTo>
                  <a:cubicBezTo>
                    <a:pt x="272" y="6"/>
                    <a:pt x="273" y="8"/>
                    <a:pt x="276" y="8"/>
                  </a:cubicBezTo>
                  <a:cubicBezTo>
                    <a:pt x="278" y="8"/>
                    <a:pt x="280" y="6"/>
                    <a:pt x="280" y="4"/>
                  </a:cubicBezTo>
                  <a:cubicBezTo>
                    <a:pt x="280" y="2"/>
                    <a:pt x="278" y="0"/>
                    <a:pt x="276" y="0"/>
                  </a:cubicBezTo>
                  <a:close/>
                  <a:moveTo>
                    <a:pt x="164" y="0"/>
                  </a:moveTo>
                  <a:cubicBezTo>
                    <a:pt x="161" y="0"/>
                    <a:pt x="160" y="2"/>
                    <a:pt x="160" y="4"/>
                  </a:cubicBezTo>
                  <a:cubicBezTo>
                    <a:pt x="160" y="6"/>
                    <a:pt x="161" y="8"/>
                    <a:pt x="164" y="8"/>
                  </a:cubicBezTo>
                  <a:cubicBezTo>
                    <a:pt x="166" y="8"/>
                    <a:pt x="168" y="6"/>
                    <a:pt x="168" y="4"/>
                  </a:cubicBezTo>
                  <a:cubicBezTo>
                    <a:pt x="168" y="2"/>
                    <a:pt x="166" y="0"/>
                    <a:pt x="164" y="0"/>
                  </a:cubicBezTo>
                  <a:close/>
                  <a:moveTo>
                    <a:pt x="292" y="0"/>
                  </a:moveTo>
                  <a:cubicBezTo>
                    <a:pt x="289" y="0"/>
                    <a:pt x="288" y="2"/>
                    <a:pt x="288" y="4"/>
                  </a:cubicBezTo>
                  <a:cubicBezTo>
                    <a:pt x="288" y="6"/>
                    <a:pt x="289" y="8"/>
                    <a:pt x="292" y="8"/>
                  </a:cubicBezTo>
                  <a:cubicBezTo>
                    <a:pt x="294" y="8"/>
                    <a:pt x="296" y="6"/>
                    <a:pt x="296" y="4"/>
                  </a:cubicBezTo>
                  <a:cubicBezTo>
                    <a:pt x="296" y="2"/>
                    <a:pt x="294" y="0"/>
                    <a:pt x="292" y="0"/>
                  </a:cubicBezTo>
                  <a:close/>
                  <a:moveTo>
                    <a:pt x="308" y="0"/>
                  </a:moveTo>
                  <a:cubicBezTo>
                    <a:pt x="305" y="0"/>
                    <a:pt x="304" y="2"/>
                    <a:pt x="304" y="4"/>
                  </a:cubicBezTo>
                  <a:cubicBezTo>
                    <a:pt x="304" y="6"/>
                    <a:pt x="305" y="8"/>
                    <a:pt x="308" y="8"/>
                  </a:cubicBezTo>
                  <a:cubicBezTo>
                    <a:pt x="310" y="8"/>
                    <a:pt x="312" y="6"/>
                    <a:pt x="312" y="4"/>
                  </a:cubicBezTo>
                  <a:cubicBezTo>
                    <a:pt x="312" y="2"/>
                    <a:pt x="310" y="0"/>
                    <a:pt x="308" y="0"/>
                  </a:cubicBezTo>
                  <a:close/>
                  <a:moveTo>
                    <a:pt x="260" y="0"/>
                  </a:moveTo>
                  <a:cubicBezTo>
                    <a:pt x="257" y="0"/>
                    <a:pt x="256" y="2"/>
                    <a:pt x="256" y="4"/>
                  </a:cubicBezTo>
                  <a:cubicBezTo>
                    <a:pt x="256" y="6"/>
                    <a:pt x="257" y="8"/>
                    <a:pt x="260" y="8"/>
                  </a:cubicBezTo>
                  <a:cubicBezTo>
                    <a:pt x="262" y="8"/>
                    <a:pt x="264" y="6"/>
                    <a:pt x="264" y="4"/>
                  </a:cubicBezTo>
                  <a:cubicBezTo>
                    <a:pt x="264" y="2"/>
                    <a:pt x="262" y="0"/>
                    <a:pt x="260" y="0"/>
                  </a:cubicBezTo>
                  <a:close/>
                  <a:moveTo>
                    <a:pt x="244" y="0"/>
                  </a:moveTo>
                  <a:cubicBezTo>
                    <a:pt x="241" y="0"/>
                    <a:pt x="240" y="2"/>
                    <a:pt x="240" y="4"/>
                  </a:cubicBezTo>
                  <a:cubicBezTo>
                    <a:pt x="240" y="6"/>
                    <a:pt x="241" y="8"/>
                    <a:pt x="244" y="8"/>
                  </a:cubicBezTo>
                  <a:cubicBezTo>
                    <a:pt x="246" y="8"/>
                    <a:pt x="248" y="6"/>
                    <a:pt x="248" y="4"/>
                  </a:cubicBezTo>
                  <a:cubicBezTo>
                    <a:pt x="248" y="2"/>
                    <a:pt x="246" y="0"/>
                    <a:pt x="244" y="0"/>
                  </a:cubicBezTo>
                  <a:close/>
                  <a:moveTo>
                    <a:pt x="212" y="0"/>
                  </a:moveTo>
                  <a:cubicBezTo>
                    <a:pt x="209" y="0"/>
                    <a:pt x="208" y="2"/>
                    <a:pt x="208" y="4"/>
                  </a:cubicBezTo>
                  <a:cubicBezTo>
                    <a:pt x="208" y="6"/>
                    <a:pt x="209" y="8"/>
                    <a:pt x="212" y="8"/>
                  </a:cubicBezTo>
                  <a:cubicBezTo>
                    <a:pt x="214" y="8"/>
                    <a:pt x="216" y="6"/>
                    <a:pt x="216" y="4"/>
                  </a:cubicBezTo>
                  <a:cubicBezTo>
                    <a:pt x="216" y="2"/>
                    <a:pt x="214" y="0"/>
                    <a:pt x="212" y="0"/>
                  </a:cubicBezTo>
                  <a:close/>
                  <a:moveTo>
                    <a:pt x="180" y="0"/>
                  </a:moveTo>
                  <a:cubicBezTo>
                    <a:pt x="177" y="0"/>
                    <a:pt x="176" y="2"/>
                    <a:pt x="176" y="4"/>
                  </a:cubicBezTo>
                  <a:cubicBezTo>
                    <a:pt x="176" y="6"/>
                    <a:pt x="177" y="8"/>
                    <a:pt x="180" y="8"/>
                  </a:cubicBezTo>
                  <a:cubicBezTo>
                    <a:pt x="182" y="8"/>
                    <a:pt x="184" y="6"/>
                    <a:pt x="184" y="4"/>
                  </a:cubicBezTo>
                  <a:cubicBezTo>
                    <a:pt x="184" y="2"/>
                    <a:pt x="182" y="0"/>
                    <a:pt x="180" y="0"/>
                  </a:cubicBezTo>
                  <a:close/>
                  <a:moveTo>
                    <a:pt x="228" y="0"/>
                  </a:moveTo>
                  <a:cubicBezTo>
                    <a:pt x="225" y="0"/>
                    <a:pt x="224" y="2"/>
                    <a:pt x="224" y="4"/>
                  </a:cubicBezTo>
                  <a:cubicBezTo>
                    <a:pt x="224" y="6"/>
                    <a:pt x="225" y="8"/>
                    <a:pt x="228" y="8"/>
                  </a:cubicBezTo>
                  <a:cubicBezTo>
                    <a:pt x="230" y="8"/>
                    <a:pt x="232" y="6"/>
                    <a:pt x="232" y="4"/>
                  </a:cubicBezTo>
                  <a:cubicBezTo>
                    <a:pt x="232" y="2"/>
                    <a:pt x="230" y="0"/>
                    <a:pt x="228" y="0"/>
                  </a:cubicBezTo>
                  <a:close/>
                </a:path>
              </a:pathLst>
            </a:custGeom>
            <a:solidFill>
              <a:schemeClr val="accent4"/>
            </a:solidFill>
            <a:ln>
              <a:noFill/>
            </a:ln>
          </p:spPr>
          <p:txBody>
            <a:bodyPr vert="horz" wrap="square" lIns="68580" tIns="34290" rIns="68580" bIns="34290" numCol="1" anchor="t" anchorCtr="0" compatLnSpc="1"/>
            <a:lstStyle/>
            <a:p>
              <a:endParaRPr lang="en-US" sz="1350" spc="-23">
                <a:latin typeface="Poppins" panose="02000000000000000000" pitchFamily="2" charset="0"/>
                <a:cs typeface="Poppins" panose="02000000000000000000" pitchFamily="2" charset="0"/>
              </a:endParaRPr>
            </a:p>
          </p:txBody>
        </p:sp>
        <p:sp>
          <p:nvSpPr>
            <p:cNvPr id="31" name="Freeform 1147"/>
            <p:cNvSpPr>
              <a:spLocks noEditPoints="1"/>
            </p:cNvSpPr>
            <p:nvPr/>
          </p:nvSpPr>
          <p:spPr bwMode="auto">
            <a:xfrm>
              <a:off x="767954" y="5169694"/>
              <a:ext cx="1008460" cy="19050"/>
            </a:xfrm>
            <a:custGeom>
              <a:avLst/>
              <a:gdLst>
                <a:gd name="T0" fmla="*/ 132 w 424"/>
                <a:gd name="T1" fmla="*/ 8 h 8"/>
                <a:gd name="T2" fmla="*/ 148 w 424"/>
                <a:gd name="T3" fmla="*/ 0 h 8"/>
                <a:gd name="T4" fmla="*/ 152 w 424"/>
                <a:gd name="T5" fmla="*/ 4 h 8"/>
                <a:gd name="T6" fmla="*/ 112 w 424"/>
                <a:gd name="T7" fmla="*/ 4 h 8"/>
                <a:gd name="T8" fmla="*/ 116 w 424"/>
                <a:gd name="T9" fmla="*/ 0 h 8"/>
                <a:gd name="T10" fmla="*/ 100 w 424"/>
                <a:gd name="T11" fmla="*/ 8 h 8"/>
                <a:gd name="T12" fmla="*/ 164 w 424"/>
                <a:gd name="T13" fmla="*/ 0 h 8"/>
                <a:gd name="T14" fmla="*/ 168 w 424"/>
                <a:gd name="T15" fmla="*/ 4 h 8"/>
                <a:gd name="T16" fmla="*/ 192 w 424"/>
                <a:gd name="T17" fmla="*/ 4 h 8"/>
                <a:gd name="T18" fmla="*/ 196 w 424"/>
                <a:gd name="T19" fmla="*/ 0 h 8"/>
                <a:gd name="T20" fmla="*/ 36 w 424"/>
                <a:gd name="T21" fmla="*/ 8 h 8"/>
                <a:gd name="T22" fmla="*/ 20 w 424"/>
                <a:gd name="T23" fmla="*/ 0 h 8"/>
                <a:gd name="T24" fmla="*/ 24 w 424"/>
                <a:gd name="T25" fmla="*/ 4 h 8"/>
                <a:gd name="T26" fmla="*/ 0 w 424"/>
                <a:gd name="T27" fmla="*/ 4 h 8"/>
                <a:gd name="T28" fmla="*/ 4 w 424"/>
                <a:gd name="T29" fmla="*/ 0 h 8"/>
                <a:gd name="T30" fmla="*/ 212 w 424"/>
                <a:gd name="T31" fmla="*/ 8 h 8"/>
                <a:gd name="T32" fmla="*/ 84 w 424"/>
                <a:gd name="T33" fmla="*/ 0 h 8"/>
                <a:gd name="T34" fmla="*/ 88 w 424"/>
                <a:gd name="T35" fmla="*/ 4 h 8"/>
                <a:gd name="T36" fmla="*/ 48 w 424"/>
                <a:gd name="T37" fmla="*/ 4 h 8"/>
                <a:gd name="T38" fmla="*/ 52 w 424"/>
                <a:gd name="T39" fmla="*/ 0 h 8"/>
                <a:gd name="T40" fmla="*/ 68 w 424"/>
                <a:gd name="T41" fmla="*/ 8 h 8"/>
                <a:gd name="T42" fmla="*/ 180 w 424"/>
                <a:gd name="T43" fmla="*/ 0 h 8"/>
                <a:gd name="T44" fmla="*/ 184 w 424"/>
                <a:gd name="T45" fmla="*/ 4 h 8"/>
                <a:gd name="T46" fmla="*/ 336 w 424"/>
                <a:gd name="T47" fmla="*/ 4 h 8"/>
                <a:gd name="T48" fmla="*/ 340 w 424"/>
                <a:gd name="T49" fmla="*/ 0 h 8"/>
                <a:gd name="T50" fmla="*/ 228 w 424"/>
                <a:gd name="T51" fmla="*/ 8 h 8"/>
                <a:gd name="T52" fmla="*/ 356 w 424"/>
                <a:gd name="T53" fmla="*/ 0 h 8"/>
                <a:gd name="T54" fmla="*/ 360 w 424"/>
                <a:gd name="T55" fmla="*/ 4 h 8"/>
                <a:gd name="T56" fmla="*/ 384 w 424"/>
                <a:gd name="T57" fmla="*/ 4 h 8"/>
                <a:gd name="T58" fmla="*/ 388 w 424"/>
                <a:gd name="T59" fmla="*/ 0 h 8"/>
                <a:gd name="T60" fmla="*/ 404 w 424"/>
                <a:gd name="T61" fmla="*/ 8 h 8"/>
                <a:gd name="T62" fmla="*/ 420 w 424"/>
                <a:gd name="T63" fmla="*/ 0 h 8"/>
                <a:gd name="T64" fmla="*/ 424 w 424"/>
                <a:gd name="T65" fmla="*/ 4 h 8"/>
                <a:gd name="T66" fmla="*/ 368 w 424"/>
                <a:gd name="T67" fmla="*/ 4 h 8"/>
                <a:gd name="T68" fmla="*/ 372 w 424"/>
                <a:gd name="T69" fmla="*/ 0 h 8"/>
                <a:gd name="T70" fmla="*/ 260 w 424"/>
                <a:gd name="T71" fmla="*/ 8 h 8"/>
                <a:gd name="T72" fmla="*/ 276 w 424"/>
                <a:gd name="T73" fmla="*/ 0 h 8"/>
                <a:gd name="T74" fmla="*/ 280 w 424"/>
                <a:gd name="T75" fmla="*/ 4 h 8"/>
                <a:gd name="T76" fmla="*/ 240 w 424"/>
                <a:gd name="T77" fmla="*/ 4 h 8"/>
                <a:gd name="T78" fmla="*/ 244 w 424"/>
                <a:gd name="T79" fmla="*/ 0 h 8"/>
                <a:gd name="T80" fmla="*/ 324 w 424"/>
                <a:gd name="T81" fmla="*/ 8 h 8"/>
                <a:gd name="T82" fmla="*/ 308 w 424"/>
                <a:gd name="T83" fmla="*/ 0 h 8"/>
                <a:gd name="T84" fmla="*/ 312 w 424"/>
                <a:gd name="T85" fmla="*/ 4 h 8"/>
                <a:gd name="T86" fmla="*/ 288 w 424"/>
                <a:gd name="T87" fmla="*/ 4 h 8"/>
                <a:gd name="T88" fmla="*/ 292 w 424"/>
                <a:gd name="T8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4" h="8">
                  <a:moveTo>
                    <a:pt x="132" y="0"/>
                  </a:moveTo>
                  <a:cubicBezTo>
                    <a:pt x="130" y="0"/>
                    <a:pt x="128" y="1"/>
                    <a:pt x="128" y="4"/>
                  </a:cubicBezTo>
                  <a:cubicBezTo>
                    <a:pt x="128" y="6"/>
                    <a:pt x="130" y="8"/>
                    <a:pt x="132" y="8"/>
                  </a:cubicBezTo>
                  <a:cubicBezTo>
                    <a:pt x="134" y="8"/>
                    <a:pt x="136" y="6"/>
                    <a:pt x="136" y="4"/>
                  </a:cubicBezTo>
                  <a:cubicBezTo>
                    <a:pt x="136" y="1"/>
                    <a:pt x="134" y="0"/>
                    <a:pt x="132" y="0"/>
                  </a:cubicBezTo>
                  <a:close/>
                  <a:moveTo>
                    <a:pt x="148" y="0"/>
                  </a:moveTo>
                  <a:cubicBezTo>
                    <a:pt x="146" y="0"/>
                    <a:pt x="144" y="1"/>
                    <a:pt x="144" y="4"/>
                  </a:cubicBezTo>
                  <a:cubicBezTo>
                    <a:pt x="144" y="6"/>
                    <a:pt x="146" y="8"/>
                    <a:pt x="148" y="8"/>
                  </a:cubicBezTo>
                  <a:cubicBezTo>
                    <a:pt x="150" y="8"/>
                    <a:pt x="152" y="6"/>
                    <a:pt x="152" y="4"/>
                  </a:cubicBezTo>
                  <a:cubicBezTo>
                    <a:pt x="152" y="1"/>
                    <a:pt x="150" y="0"/>
                    <a:pt x="148" y="0"/>
                  </a:cubicBezTo>
                  <a:close/>
                  <a:moveTo>
                    <a:pt x="116" y="0"/>
                  </a:moveTo>
                  <a:cubicBezTo>
                    <a:pt x="114" y="0"/>
                    <a:pt x="112" y="1"/>
                    <a:pt x="112" y="4"/>
                  </a:cubicBezTo>
                  <a:cubicBezTo>
                    <a:pt x="112" y="6"/>
                    <a:pt x="114" y="8"/>
                    <a:pt x="116" y="8"/>
                  </a:cubicBezTo>
                  <a:cubicBezTo>
                    <a:pt x="118" y="8"/>
                    <a:pt x="120" y="6"/>
                    <a:pt x="120" y="4"/>
                  </a:cubicBezTo>
                  <a:cubicBezTo>
                    <a:pt x="120" y="1"/>
                    <a:pt x="118" y="0"/>
                    <a:pt x="116" y="0"/>
                  </a:cubicBezTo>
                  <a:close/>
                  <a:moveTo>
                    <a:pt x="100" y="0"/>
                  </a:moveTo>
                  <a:cubicBezTo>
                    <a:pt x="98" y="0"/>
                    <a:pt x="96" y="1"/>
                    <a:pt x="96" y="4"/>
                  </a:cubicBezTo>
                  <a:cubicBezTo>
                    <a:pt x="96" y="6"/>
                    <a:pt x="98" y="8"/>
                    <a:pt x="100" y="8"/>
                  </a:cubicBezTo>
                  <a:cubicBezTo>
                    <a:pt x="102" y="8"/>
                    <a:pt x="104" y="6"/>
                    <a:pt x="104" y="4"/>
                  </a:cubicBezTo>
                  <a:cubicBezTo>
                    <a:pt x="104" y="1"/>
                    <a:pt x="102" y="0"/>
                    <a:pt x="100" y="0"/>
                  </a:cubicBezTo>
                  <a:close/>
                  <a:moveTo>
                    <a:pt x="164" y="0"/>
                  </a:moveTo>
                  <a:cubicBezTo>
                    <a:pt x="162" y="0"/>
                    <a:pt x="160" y="1"/>
                    <a:pt x="160" y="4"/>
                  </a:cubicBezTo>
                  <a:cubicBezTo>
                    <a:pt x="160" y="6"/>
                    <a:pt x="162" y="8"/>
                    <a:pt x="164" y="8"/>
                  </a:cubicBezTo>
                  <a:cubicBezTo>
                    <a:pt x="166" y="8"/>
                    <a:pt x="168" y="6"/>
                    <a:pt x="168" y="4"/>
                  </a:cubicBezTo>
                  <a:cubicBezTo>
                    <a:pt x="168" y="1"/>
                    <a:pt x="166" y="0"/>
                    <a:pt x="164" y="0"/>
                  </a:cubicBezTo>
                  <a:close/>
                  <a:moveTo>
                    <a:pt x="196" y="0"/>
                  </a:moveTo>
                  <a:cubicBezTo>
                    <a:pt x="194" y="0"/>
                    <a:pt x="192" y="1"/>
                    <a:pt x="192" y="4"/>
                  </a:cubicBezTo>
                  <a:cubicBezTo>
                    <a:pt x="192" y="6"/>
                    <a:pt x="194" y="8"/>
                    <a:pt x="196" y="8"/>
                  </a:cubicBezTo>
                  <a:cubicBezTo>
                    <a:pt x="198" y="8"/>
                    <a:pt x="200" y="6"/>
                    <a:pt x="200" y="4"/>
                  </a:cubicBezTo>
                  <a:cubicBezTo>
                    <a:pt x="200" y="1"/>
                    <a:pt x="198" y="0"/>
                    <a:pt x="196" y="0"/>
                  </a:cubicBezTo>
                  <a:close/>
                  <a:moveTo>
                    <a:pt x="36" y="0"/>
                  </a:moveTo>
                  <a:cubicBezTo>
                    <a:pt x="34" y="0"/>
                    <a:pt x="32" y="1"/>
                    <a:pt x="32" y="4"/>
                  </a:cubicBezTo>
                  <a:cubicBezTo>
                    <a:pt x="32" y="6"/>
                    <a:pt x="34" y="8"/>
                    <a:pt x="36" y="8"/>
                  </a:cubicBezTo>
                  <a:cubicBezTo>
                    <a:pt x="38" y="8"/>
                    <a:pt x="40" y="6"/>
                    <a:pt x="40" y="4"/>
                  </a:cubicBezTo>
                  <a:cubicBezTo>
                    <a:pt x="40" y="1"/>
                    <a:pt x="38" y="0"/>
                    <a:pt x="36" y="0"/>
                  </a:cubicBezTo>
                  <a:close/>
                  <a:moveTo>
                    <a:pt x="20" y="0"/>
                  </a:moveTo>
                  <a:cubicBezTo>
                    <a:pt x="18" y="0"/>
                    <a:pt x="16" y="1"/>
                    <a:pt x="16" y="4"/>
                  </a:cubicBezTo>
                  <a:cubicBezTo>
                    <a:pt x="16" y="6"/>
                    <a:pt x="18" y="8"/>
                    <a:pt x="20" y="8"/>
                  </a:cubicBezTo>
                  <a:cubicBezTo>
                    <a:pt x="22" y="8"/>
                    <a:pt x="24" y="6"/>
                    <a:pt x="24" y="4"/>
                  </a:cubicBezTo>
                  <a:cubicBezTo>
                    <a:pt x="24" y="1"/>
                    <a:pt x="22" y="0"/>
                    <a:pt x="20" y="0"/>
                  </a:cubicBezTo>
                  <a:close/>
                  <a:moveTo>
                    <a:pt x="4" y="0"/>
                  </a:moveTo>
                  <a:cubicBezTo>
                    <a:pt x="2" y="0"/>
                    <a:pt x="0" y="1"/>
                    <a:pt x="0" y="4"/>
                  </a:cubicBezTo>
                  <a:cubicBezTo>
                    <a:pt x="0" y="6"/>
                    <a:pt x="2" y="8"/>
                    <a:pt x="4" y="8"/>
                  </a:cubicBezTo>
                  <a:cubicBezTo>
                    <a:pt x="6" y="8"/>
                    <a:pt x="8" y="6"/>
                    <a:pt x="8" y="4"/>
                  </a:cubicBezTo>
                  <a:cubicBezTo>
                    <a:pt x="8" y="1"/>
                    <a:pt x="6" y="0"/>
                    <a:pt x="4" y="0"/>
                  </a:cubicBezTo>
                  <a:close/>
                  <a:moveTo>
                    <a:pt x="212" y="0"/>
                  </a:moveTo>
                  <a:cubicBezTo>
                    <a:pt x="210" y="0"/>
                    <a:pt x="208" y="1"/>
                    <a:pt x="208" y="4"/>
                  </a:cubicBezTo>
                  <a:cubicBezTo>
                    <a:pt x="208" y="6"/>
                    <a:pt x="210" y="8"/>
                    <a:pt x="212" y="8"/>
                  </a:cubicBezTo>
                  <a:cubicBezTo>
                    <a:pt x="214" y="8"/>
                    <a:pt x="216" y="6"/>
                    <a:pt x="216" y="4"/>
                  </a:cubicBezTo>
                  <a:cubicBezTo>
                    <a:pt x="216" y="1"/>
                    <a:pt x="214" y="0"/>
                    <a:pt x="212" y="0"/>
                  </a:cubicBezTo>
                  <a:close/>
                  <a:moveTo>
                    <a:pt x="84" y="0"/>
                  </a:moveTo>
                  <a:cubicBezTo>
                    <a:pt x="82" y="0"/>
                    <a:pt x="80" y="1"/>
                    <a:pt x="80" y="4"/>
                  </a:cubicBezTo>
                  <a:cubicBezTo>
                    <a:pt x="80" y="6"/>
                    <a:pt x="82" y="8"/>
                    <a:pt x="84" y="8"/>
                  </a:cubicBezTo>
                  <a:cubicBezTo>
                    <a:pt x="86" y="8"/>
                    <a:pt x="88" y="6"/>
                    <a:pt x="88" y="4"/>
                  </a:cubicBezTo>
                  <a:cubicBezTo>
                    <a:pt x="88" y="1"/>
                    <a:pt x="86" y="0"/>
                    <a:pt x="84" y="0"/>
                  </a:cubicBezTo>
                  <a:close/>
                  <a:moveTo>
                    <a:pt x="52" y="0"/>
                  </a:moveTo>
                  <a:cubicBezTo>
                    <a:pt x="50" y="0"/>
                    <a:pt x="48" y="1"/>
                    <a:pt x="48" y="4"/>
                  </a:cubicBezTo>
                  <a:cubicBezTo>
                    <a:pt x="48" y="6"/>
                    <a:pt x="50" y="8"/>
                    <a:pt x="52" y="8"/>
                  </a:cubicBezTo>
                  <a:cubicBezTo>
                    <a:pt x="54" y="8"/>
                    <a:pt x="56" y="6"/>
                    <a:pt x="56" y="4"/>
                  </a:cubicBezTo>
                  <a:cubicBezTo>
                    <a:pt x="56" y="1"/>
                    <a:pt x="54" y="0"/>
                    <a:pt x="52" y="0"/>
                  </a:cubicBezTo>
                  <a:close/>
                  <a:moveTo>
                    <a:pt x="68" y="0"/>
                  </a:moveTo>
                  <a:cubicBezTo>
                    <a:pt x="66" y="0"/>
                    <a:pt x="64" y="1"/>
                    <a:pt x="64" y="4"/>
                  </a:cubicBezTo>
                  <a:cubicBezTo>
                    <a:pt x="64" y="6"/>
                    <a:pt x="66" y="8"/>
                    <a:pt x="68" y="8"/>
                  </a:cubicBezTo>
                  <a:cubicBezTo>
                    <a:pt x="70" y="8"/>
                    <a:pt x="72" y="6"/>
                    <a:pt x="72" y="4"/>
                  </a:cubicBezTo>
                  <a:cubicBezTo>
                    <a:pt x="72" y="1"/>
                    <a:pt x="70" y="0"/>
                    <a:pt x="68" y="0"/>
                  </a:cubicBezTo>
                  <a:close/>
                  <a:moveTo>
                    <a:pt x="180" y="0"/>
                  </a:moveTo>
                  <a:cubicBezTo>
                    <a:pt x="178" y="0"/>
                    <a:pt x="176" y="1"/>
                    <a:pt x="176" y="4"/>
                  </a:cubicBezTo>
                  <a:cubicBezTo>
                    <a:pt x="176" y="6"/>
                    <a:pt x="178" y="8"/>
                    <a:pt x="180" y="8"/>
                  </a:cubicBezTo>
                  <a:cubicBezTo>
                    <a:pt x="182" y="8"/>
                    <a:pt x="184" y="6"/>
                    <a:pt x="184" y="4"/>
                  </a:cubicBezTo>
                  <a:cubicBezTo>
                    <a:pt x="184" y="1"/>
                    <a:pt x="182" y="0"/>
                    <a:pt x="180" y="0"/>
                  </a:cubicBezTo>
                  <a:close/>
                  <a:moveTo>
                    <a:pt x="340" y="0"/>
                  </a:moveTo>
                  <a:cubicBezTo>
                    <a:pt x="338" y="0"/>
                    <a:pt x="336" y="1"/>
                    <a:pt x="336" y="4"/>
                  </a:cubicBezTo>
                  <a:cubicBezTo>
                    <a:pt x="336" y="6"/>
                    <a:pt x="338" y="8"/>
                    <a:pt x="340" y="8"/>
                  </a:cubicBezTo>
                  <a:cubicBezTo>
                    <a:pt x="342" y="8"/>
                    <a:pt x="344" y="6"/>
                    <a:pt x="344" y="4"/>
                  </a:cubicBezTo>
                  <a:cubicBezTo>
                    <a:pt x="344" y="1"/>
                    <a:pt x="342" y="0"/>
                    <a:pt x="340" y="0"/>
                  </a:cubicBezTo>
                  <a:close/>
                  <a:moveTo>
                    <a:pt x="228" y="0"/>
                  </a:moveTo>
                  <a:cubicBezTo>
                    <a:pt x="226" y="0"/>
                    <a:pt x="224" y="1"/>
                    <a:pt x="224" y="4"/>
                  </a:cubicBezTo>
                  <a:cubicBezTo>
                    <a:pt x="224" y="6"/>
                    <a:pt x="226" y="8"/>
                    <a:pt x="228" y="8"/>
                  </a:cubicBezTo>
                  <a:cubicBezTo>
                    <a:pt x="230" y="8"/>
                    <a:pt x="232" y="6"/>
                    <a:pt x="232" y="4"/>
                  </a:cubicBezTo>
                  <a:cubicBezTo>
                    <a:pt x="232" y="1"/>
                    <a:pt x="230" y="0"/>
                    <a:pt x="228" y="0"/>
                  </a:cubicBezTo>
                  <a:close/>
                  <a:moveTo>
                    <a:pt x="356" y="0"/>
                  </a:moveTo>
                  <a:cubicBezTo>
                    <a:pt x="354" y="0"/>
                    <a:pt x="352" y="1"/>
                    <a:pt x="352" y="4"/>
                  </a:cubicBezTo>
                  <a:cubicBezTo>
                    <a:pt x="352" y="6"/>
                    <a:pt x="354" y="8"/>
                    <a:pt x="356" y="8"/>
                  </a:cubicBezTo>
                  <a:cubicBezTo>
                    <a:pt x="358" y="8"/>
                    <a:pt x="360" y="6"/>
                    <a:pt x="360" y="4"/>
                  </a:cubicBezTo>
                  <a:cubicBezTo>
                    <a:pt x="360" y="1"/>
                    <a:pt x="358" y="0"/>
                    <a:pt x="356" y="0"/>
                  </a:cubicBezTo>
                  <a:close/>
                  <a:moveTo>
                    <a:pt x="388" y="0"/>
                  </a:moveTo>
                  <a:cubicBezTo>
                    <a:pt x="386" y="0"/>
                    <a:pt x="384" y="1"/>
                    <a:pt x="384" y="4"/>
                  </a:cubicBezTo>
                  <a:cubicBezTo>
                    <a:pt x="384" y="6"/>
                    <a:pt x="386" y="8"/>
                    <a:pt x="388" y="8"/>
                  </a:cubicBezTo>
                  <a:cubicBezTo>
                    <a:pt x="390" y="8"/>
                    <a:pt x="392" y="6"/>
                    <a:pt x="392" y="4"/>
                  </a:cubicBezTo>
                  <a:cubicBezTo>
                    <a:pt x="392" y="1"/>
                    <a:pt x="390" y="0"/>
                    <a:pt x="388" y="0"/>
                  </a:cubicBezTo>
                  <a:close/>
                  <a:moveTo>
                    <a:pt x="404" y="0"/>
                  </a:moveTo>
                  <a:cubicBezTo>
                    <a:pt x="402" y="0"/>
                    <a:pt x="400" y="1"/>
                    <a:pt x="400" y="4"/>
                  </a:cubicBezTo>
                  <a:cubicBezTo>
                    <a:pt x="400" y="6"/>
                    <a:pt x="402" y="8"/>
                    <a:pt x="404" y="8"/>
                  </a:cubicBezTo>
                  <a:cubicBezTo>
                    <a:pt x="406" y="8"/>
                    <a:pt x="408" y="6"/>
                    <a:pt x="408" y="4"/>
                  </a:cubicBezTo>
                  <a:cubicBezTo>
                    <a:pt x="408" y="1"/>
                    <a:pt x="406" y="0"/>
                    <a:pt x="404" y="0"/>
                  </a:cubicBezTo>
                  <a:close/>
                  <a:moveTo>
                    <a:pt x="420" y="0"/>
                  </a:moveTo>
                  <a:cubicBezTo>
                    <a:pt x="418" y="0"/>
                    <a:pt x="416" y="1"/>
                    <a:pt x="416" y="4"/>
                  </a:cubicBezTo>
                  <a:cubicBezTo>
                    <a:pt x="416" y="6"/>
                    <a:pt x="418" y="8"/>
                    <a:pt x="420" y="8"/>
                  </a:cubicBezTo>
                  <a:cubicBezTo>
                    <a:pt x="422" y="8"/>
                    <a:pt x="424" y="6"/>
                    <a:pt x="424" y="4"/>
                  </a:cubicBezTo>
                  <a:cubicBezTo>
                    <a:pt x="424" y="1"/>
                    <a:pt x="422" y="0"/>
                    <a:pt x="420" y="0"/>
                  </a:cubicBezTo>
                  <a:close/>
                  <a:moveTo>
                    <a:pt x="372" y="0"/>
                  </a:moveTo>
                  <a:cubicBezTo>
                    <a:pt x="370" y="0"/>
                    <a:pt x="368" y="1"/>
                    <a:pt x="368" y="4"/>
                  </a:cubicBezTo>
                  <a:cubicBezTo>
                    <a:pt x="368" y="6"/>
                    <a:pt x="370" y="8"/>
                    <a:pt x="372" y="8"/>
                  </a:cubicBezTo>
                  <a:cubicBezTo>
                    <a:pt x="374" y="8"/>
                    <a:pt x="376" y="6"/>
                    <a:pt x="376" y="4"/>
                  </a:cubicBezTo>
                  <a:cubicBezTo>
                    <a:pt x="376" y="1"/>
                    <a:pt x="374" y="0"/>
                    <a:pt x="372" y="0"/>
                  </a:cubicBezTo>
                  <a:close/>
                  <a:moveTo>
                    <a:pt x="260" y="0"/>
                  </a:moveTo>
                  <a:cubicBezTo>
                    <a:pt x="258" y="0"/>
                    <a:pt x="256" y="1"/>
                    <a:pt x="256" y="4"/>
                  </a:cubicBezTo>
                  <a:cubicBezTo>
                    <a:pt x="256" y="6"/>
                    <a:pt x="258" y="8"/>
                    <a:pt x="260" y="8"/>
                  </a:cubicBezTo>
                  <a:cubicBezTo>
                    <a:pt x="262" y="8"/>
                    <a:pt x="264" y="6"/>
                    <a:pt x="264" y="4"/>
                  </a:cubicBezTo>
                  <a:cubicBezTo>
                    <a:pt x="264" y="1"/>
                    <a:pt x="262" y="0"/>
                    <a:pt x="260" y="0"/>
                  </a:cubicBezTo>
                  <a:close/>
                  <a:moveTo>
                    <a:pt x="276" y="0"/>
                  </a:moveTo>
                  <a:cubicBezTo>
                    <a:pt x="274" y="0"/>
                    <a:pt x="272" y="1"/>
                    <a:pt x="272" y="4"/>
                  </a:cubicBezTo>
                  <a:cubicBezTo>
                    <a:pt x="272" y="6"/>
                    <a:pt x="274" y="8"/>
                    <a:pt x="276" y="8"/>
                  </a:cubicBezTo>
                  <a:cubicBezTo>
                    <a:pt x="278" y="8"/>
                    <a:pt x="280" y="6"/>
                    <a:pt x="280" y="4"/>
                  </a:cubicBezTo>
                  <a:cubicBezTo>
                    <a:pt x="280" y="1"/>
                    <a:pt x="278" y="0"/>
                    <a:pt x="276" y="0"/>
                  </a:cubicBezTo>
                  <a:close/>
                  <a:moveTo>
                    <a:pt x="244" y="0"/>
                  </a:moveTo>
                  <a:cubicBezTo>
                    <a:pt x="242" y="0"/>
                    <a:pt x="240" y="1"/>
                    <a:pt x="240" y="4"/>
                  </a:cubicBezTo>
                  <a:cubicBezTo>
                    <a:pt x="240" y="6"/>
                    <a:pt x="242" y="8"/>
                    <a:pt x="244" y="8"/>
                  </a:cubicBezTo>
                  <a:cubicBezTo>
                    <a:pt x="246" y="8"/>
                    <a:pt x="248" y="6"/>
                    <a:pt x="248" y="4"/>
                  </a:cubicBezTo>
                  <a:cubicBezTo>
                    <a:pt x="248" y="1"/>
                    <a:pt x="246" y="0"/>
                    <a:pt x="244" y="0"/>
                  </a:cubicBezTo>
                  <a:close/>
                  <a:moveTo>
                    <a:pt x="324" y="0"/>
                  </a:moveTo>
                  <a:cubicBezTo>
                    <a:pt x="322" y="0"/>
                    <a:pt x="320" y="1"/>
                    <a:pt x="320" y="4"/>
                  </a:cubicBezTo>
                  <a:cubicBezTo>
                    <a:pt x="320" y="6"/>
                    <a:pt x="322" y="8"/>
                    <a:pt x="324" y="8"/>
                  </a:cubicBezTo>
                  <a:cubicBezTo>
                    <a:pt x="326" y="8"/>
                    <a:pt x="328" y="6"/>
                    <a:pt x="328" y="4"/>
                  </a:cubicBezTo>
                  <a:cubicBezTo>
                    <a:pt x="328" y="1"/>
                    <a:pt x="326" y="0"/>
                    <a:pt x="324" y="0"/>
                  </a:cubicBezTo>
                  <a:close/>
                  <a:moveTo>
                    <a:pt x="308" y="0"/>
                  </a:moveTo>
                  <a:cubicBezTo>
                    <a:pt x="306" y="0"/>
                    <a:pt x="304" y="1"/>
                    <a:pt x="304" y="4"/>
                  </a:cubicBezTo>
                  <a:cubicBezTo>
                    <a:pt x="304" y="6"/>
                    <a:pt x="306" y="8"/>
                    <a:pt x="308" y="8"/>
                  </a:cubicBezTo>
                  <a:cubicBezTo>
                    <a:pt x="310" y="8"/>
                    <a:pt x="312" y="6"/>
                    <a:pt x="312" y="4"/>
                  </a:cubicBezTo>
                  <a:cubicBezTo>
                    <a:pt x="312" y="1"/>
                    <a:pt x="310" y="0"/>
                    <a:pt x="308" y="0"/>
                  </a:cubicBezTo>
                  <a:close/>
                  <a:moveTo>
                    <a:pt x="292" y="0"/>
                  </a:moveTo>
                  <a:cubicBezTo>
                    <a:pt x="290" y="0"/>
                    <a:pt x="288" y="1"/>
                    <a:pt x="288" y="4"/>
                  </a:cubicBezTo>
                  <a:cubicBezTo>
                    <a:pt x="288" y="6"/>
                    <a:pt x="290" y="8"/>
                    <a:pt x="292" y="8"/>
                  </a:cubicBezTo>
                  <a:cubicBezTo>
                    <a:pt x="294" y="8"/>
                    <a:pt x="296" y="6"/>
                    <a:pt x="296" y="4"/>
                  </a:cubicBezTo>
                  <a:cubicBezTo>
                    <a:pt x="296" y="1"/>
                    <a:pt x="294" y="0"/>
                    <a:pt x="292" y="0"/>
                  </a:cubicBezTo>
                  <a:close/>
                </a:path>
              </a:pathLst>
            </a:custGeom>
            <a:solidFill>
              <a:schemeClr val="accent6"/>
            </a:solidFill>
            <a:ln>
              <a:noFill/>
            </a:ln>
          </p:spPr>
          <p:txBody>
            <a:bodyPr vert="horz" wrap="square" lIns="68580" tIns="34290" rIns="68580" bIns="34290" numCol="1" anchor="t" anchorCtr="0" compatLnSpc="1"/>
            <a:lstStyle/>
            <a:p>
              <a:endParaRPr lang="en-US" sz="1350" spc="-23">
                <a:latin typeface="Poppins" panose="02000000000000000000" pitchFamily="2" charset="0"/>
                <a:cs typeface="Poppins" panose="02000000000000000000" pitchFamily="2" charset="0"/>
              </a:endParaRPr>
            </a:p>
          </p:txBody>
        </p:sp>
        <p:sp>
          <p:nvSpPr>
            <p:cNvPr id="32" name="Oval 1148"/>
            <p:cNvSpPr>
              <a:spLocks noChangeArrowheads="1"/>
            </p:cNvSpPr>
            <p:nvPr/>
          </p:nvSpPr>
          <p:spPr bwMode="auto">
            <a:xfrm>
              <a:off x="1568054" y="4962526"/>
              <a:ext cx="429816" cy="431006"/>
            </a:xfrm>
            <a:prstGeom prst="ellipse">
              <a:avLst/>
            </a:prstGeom>
            <a:solidFill>
              <a:schemeClr val="accent6"/>
            </a:solidFill>
            <a:ln>
              <a:noFill/>
            </a:ln>
          </p:spPr>
          <p:txBody>
            <a:bodyPr vert="horz" wrap="square" lIns="68580" tIns="34290" rIns="68580" bIns="34290" numCol="1" anchor="t" anchorCtr="0" compatLnSpc="1"/>
            <a:lstStyle/>
            <a:p>
              <a:endParaRPr lang="en-US" sz="1350" spc="-23">
                <a:latin typeface="Poppins" panose="02000000000000000000" pitchFamily="2" charset="0"/>
                <a:cs typeface="Poppins" panose="02000000000000000000" pitchFamily="2" charset="0"/>
              </a:endParaRPr>
            </a:p>
          </p:txBody>
        </p:sp>
        <p:sp>
          <p:nvSpPr>
            <p:cNvPr id="33" name="Oval 1149"/>
            <p:cNvSpPr>
              <a:spLocks noChangeArrowheads="1"/>
            </p:cNvSpPr>
            <p:nvPr/>
          </p:nvSpPr>
          <p:spPr bwMode="auto">
            <a:xfrm>
              <a:off x="1418035" y="3698081"/>
              <a:ext cx="271463" cy="271463"/>
            </a:xfrm>
            <a:prstGeom prst="ellipse">
              <a:avLst/>
            </a:prstGeom>
            <a:solidFill>
              <a:schemeClr val="bg1"/>
            </a:solidFill>
            <a:ln>
              <a:noFill/>
            </a:ln>
          </p:spPr>
          <p:txBody>
            <a:bodyPr vert="horz" wrap="square" lIns="68580" tIns="34290" rIns="68580" bIns="34290" numCol="1" anchor="t" anchorCtr="0" compatLnSpc="1"/>
            <a:lstStyle/>
            <a:p>
              <a:endParaRPr lang="en-US" sz="1350" spc="-23">
                <a:latin typeface="Poppins" panose="02000000000000000000" pitchFamily="2" charset="0"/>
                <a:cs typeface="Poppins" panose="02000000000000000000" pitchFamily="2" charset="0"/>
              </a:endParaRPr>
            </a:p>
          </p:txBody>
        </p:sp>
        <p:sp>
          <p:nvSpPr>
            <p:cNvPr id="34" name="Freeform 1150"/>
            <p:cNvSpPr>
              <a:spLocks noEditPoints="1"/>
            </p:cNvSpPr>
            <p:nvPr/>
          </p:nvSpPr>
          <p:spPr bwMode="auto">
            <a:xfrm>
              <a:off x="1408510" y="3688556"/>
              <a:ext cx="290513" cy="290513"/>
            </a:xfrm>
            <a:custGeom>
              <a:avLst/>
              <a:gdLst>
                <a:gd name="T0" fmla="*/ 61 w 122"/>
                <a:gd name="T1" fmla="*/ 122 h 122"/>
                <a:gd name="T2" fmla="*/ 61 w 122"/>
                <a:gd name="T3" fmla="*/ 122 h 122"/>
                <a:gd name="T4" fmla="*/ 61 w 122"/>
                <a:gd name="T5" fmla="*/ 122 h 122"/>
                <a:gd name="T6" fmla="*/ 0 w 122"/>
                <a:gd name="T7" fmla="*/ 61 h 122"/>
                <a:gd name="T8" fmla="*/ 18 w 122"/>
                <a:gd name="T9" fmla="*/ 18 h 122"/>
                <a:gd name="T10" fmla="*/ 61 w 122"/>
                <a:gd name="T11" fmla="*/ 0 h 122"/>
                <a:gd name="T12" fmla="*/ 122 w 122"/>
                <a:gd name="T13" fmla="*/ 61 h 122"/>
                <a:gd name="T14" fmla="*/ 61 w 122"/>
                <a:gd name="T15" fmla="*/ 122 h 122"/>
                <a:gd name="T16" fmla="*/ 61 w 122"/>
                <a:gd name="T17" fmla="*/ 8 h 122"/>
                <a:gd name="T18" fmla="*/ 24 w 122"/>
                <a:gd name="T19" fmla="*/ 24 h 122"/>
                <a:gd name="T20" fmla="*/ 8 w 122"/>
                <a:gd name="T21" fmla="*/ 61 h 122"/>
                <a:gd name="T22" fmla="*/ 61 w 122"/>
                <a:gd name="T23" fmla="*/ 114 h 122"/>
                <a:gd name="T24" fmla="*/ 61 w 122"/>
                <a:gd name="T25" fmla="*/ 114 h 122"/>
                <a:gd name="T26" fmla="*/ 114 w 122"/>
                <a:gd name="T27" fmla="*/ 61 h 122"/>
                <a:gd name="T28" fmla="*/ 61 w 122"/>
                <a:gd name="T29" fmla="*/ 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 h="122">
                  <a:moveTo>
                    <a:pt x="61" y="122"/>
                  </a:moveTo>
                  <a:cubicBezTo>
                    <a:pt x="61" y="122"/>
                    <a:pt x="61" y="122"/>
                    <a:pt x="61" y="122"/>
                  </a:cubicBezTo>
                  <a:cubicBezTo>
                    <a:pt x="61" y="122"/>
                    <a:pt x="61" y="122"/>
                    <a:pt x="61" y="122"/>
                  </a:cubicBezTo>
                  <a:cubicBezTo>
                    <a:pt x="27" y="122"/>
                    <a:pt x="0" y="95"/>
                    <a:pt x="0" y="61"/>
                  </a:cubicBezTo>
                  <a:cubicBezTo>
                    <a:pt x="0" y="45"/>
                    <a:pt x="7" y="30"/>
                    <a:pt x="18" y="18"/>
                  </a:cubicBezTo>
                  <a:cubicBezTo>
                    <a:pt x="30" y="7"/>
                    <a:pt x="45" y="0"/>
                    <a:pt x="61" y="0"/>
                  </a:cubicBezTo>
                  <a:cubicBezTo>
                    <a:pt x="94" y="0"/>
                    <a:pt x="122" y="28"/>
                    <a:pt x="122" y="61"/>
                  </a:cubicBezTo>
                  <a:cubicBezTo>
                    <a:pt x="122" y="95"/>
                    <a:pt x="94" y="122"/>
                    <a:pt x="61" y="122"/>
                  </a:cubicBezTo>
                  <a:close/>
                  <a:moveTo>
                    <a:pt x="61" y="8"/>
                  </a:moveTo>
                  <a:cubicBezTo>
                    <a:pt x="47" y="8"/>
                    <a:pt x="34" y="14"/>
                    <a:pt x="24" y="24"/>
                  </a:cubicBezTo>
                  <a:cubicBezTo>
                    <a:pt x="14" y="34"/>
                    <a:pt x="8" y="47"/>
                    <a:pt x="8" y="61"/>
                  </a:cubicBezTo>
                  <a:cubicBezTo>
                    <a:pt x="8" y="90"/>
                    <a:pt x="32" y="114"/>
                    <a:pt x="61" y="114"/>
                  </a:cubicBezTo>
                  <a:cubicBezTo>
                    <a:pt x="61" y="114"/>
                    <a:pt x="61" y="114"/>
                    <a:pt x="61" y="114"/>
                  </a:cubicBezTo>
                  <a:cubicBezTo>
                    <a:pt x="90" y="114"/>
                    <a:pt x="114" y="90"/>
                    <a:pt x="114" y="61"/>
                  </a:cubicBezTo>
                  <a:cubicBezTo>
                    <a:pt x="114" y="32"/>
                    <a:pt x="90" y="8"/>
                    <a:pt x="61" y="8"/>
                  </a:cubicBezTo>
                  <a:close/>
                </a:path>
              </a:pathLst>
            </a:custGeom>
            <a:solidFill>
              <a:schemeClr val="accent3"/>
            </a:solidFill>
            <a:ln>
              <a:noFill/>
            </a:ln>
          </p:spPr>
          <p:txBody>
            <a:bodyPr vert="horz" wrap="square" lIns="68580" tIns="34290" rIns="68580" bIns="34290" numCol="1" anchor="t" anchorCtr="0" compatLnSpc="1"/>
            <a:lstStyle/>
            <a:p>
              <a:endParaRPr lang="en-US" sz="1350" spc="-23">
                <a:latin typeface="Poppins" panose="02000000000000000000" pitchFamily="2" charset="0"/>
                <a:cs typeface="Poppins" panose="02000000000000000000" pitchFamily="2" charset="0"/>
              </a:endParaRPr>
            </a:p>
          </p:txBody>
        </p:sp>
        <p:sp>
          <p:nvSpPr>
            <p:cNvPr id="35" name="Freeform 1151"/>
            <p:cNvSpPr/>
            <p:nvPr/>
          </p:nvSpPr>
          <p:spPr bwMode="auto">
            <a:xfrm>
              <a:off x="1191817" y="4455319"/>
              <a:ext cx="307181" cy="309563"/>
            </a:xfrm>
            <a:custGeom>
              <a:avLst/>
              <a:gdLst>
                <a:gd name="T0" fmla="*/ 36 w 129"/>
                <a:gd name="T1" fmla="*/ 114 h 130"/>
                <a:gd name="T2" fmla="*/ 114 w 129"/>
                <a:gd name="T3" fmla="*/ 93 h 130"/>
                <a:gd name="T4" fmla="*/ 93 w 129"/>
                <a:gd name="T5" fmla="*/ 16 h 130"/>
                <a:gd name="T6" fmla="*/ 16 w 129"/>
                <a:gd name="T7" fmla="*/ 37 h 130"/>
                <a:gd name="T8" fmla="*/ 36 w 129"/>
                <a:gd name="T9" fmla="*/ 114 h 130"/>
              </a:gdLst>
              <a:ahLst/>
              <a:cxnLst>
                <a:cxn ang="0">
                  <a:pos x="T0" y="T1"/>
                </a:cxn>
                <a:cxn ang="0">
                  <a:pos x="T2" y="T3"/>
                </a:cxn>
                <a:cxn ang="0">
                  <a:pos x="T4" y="T5"/>
                </a:cxn>
                <a:cxn ang="0">
                  <a:pos x="T6" y="T7"/>
                </a:cxn>
                <a:cxn ang="0">
                  <a:pos x="T8" y="T9"/>
                </a:cxn>
              </a:cxnLst>
              <a:rect l="0" t="0" r="r" b="b"/>
              <a:pathLst>
                <a:path w="129" h="130">
                  <a:moveTo>
                    <a:pt x="36" y="114"/>
                  </a:moveTo>
                  <a:cubicBezTo>
                    <a:pt x="63" y="130"/>
                    <a:pt x="98" y="121"/>
                    <a:pt x="114" y="93"/>
                  </a:cubicBezTo>
                  <a:cubicBezTo>
                    <a:pt x="129" y="66"/>
                    <a:pt x="120" y="32"/>
                    <a:pt x="93" y="16"/>
                  </a:cubicBezTo>
                  <a:cubicBezTo>
                    <a:pt x="66" y="0"/>
                    <a:pt x="31" y="10"/>
                    <a:pt x="16" y="37"/>
                  </a:cubicBezTo>
                  <a:cubicBezTo>
                    <a:pt x="0" y="64"/>
                    <a:pt x="9" y="98"/>
                    <a:pt x="36" y="114"/>
                  </a:cubicBezTo>
                  <a:close/>
                </a:path>
              </a:pathLst>
            </a:custGeom>
            <a:solidFill>
              <a:schemeClr val="bg1"/>
            </a:solidFill>
            <a:ln>
              <a:noFill/>
            </a:ln>
          </p:spPr>
          <p:txBody>
            <a:bodyPr vert="horz" wrap="square" lIns="68580" tIns="34290" rIns="68580" bIns="34290" numCol="1" anchor="t" anchorCtr="0" compatLnSpc="1"/>
            <a:lstStyle/>
            <a:p>
              <a:endParaRPr lang="en-US" sz="1350" spc="-23">
                <a:latin typeface="Poppins" panose="02000000000000000000" pitchFamily="2" charset="0"/>
                <a:cs typeface="Poppins" panose="02000000000000000000" pitchFamily="2" charset="0"/>
              </a:endParaRPr>
            </a:p>
          </p:txBody>
        </p:sp>
        <p:sp>
          <p:nvSpPr>
            <p:cNvPr id="36" name="Freeform 1152"/>
            <p:cNvSpPr>
              <a:spLocks noEditPoints="1"/>
            </p:cNvSpPr>
            <p:nvPr/>
          </p:nvSpPr>
          <p:spPr bwMode="auto">
            <a:xfrm>
              <a:off x="1179910" y="4455320"/>
              <a:ext cx="314325" cy="290513"/>
            </a:xfrm>
            <a:custGeom>
              <a:avLst/>
              <a:gdLst>
                <a:gd name="T0" fmla="*/ 70 w 132"/>
                <a:gd name="T1" fmla="*/ 122 h 122"/>
                <a:gd name="T2" fmla="*/ 70 w 132"/>
                <a:gd name="T3" fmla="*/ 122 h 122"/>
                <a:gd name="T4" fmla="*/ 39 w 132"/>
                <a:gd name="T5" fmla="*/ 114 h 122"/>
                <a:gd name="T6" fmla="*/ 17 w 132"/>
                <a:gd name="T7" fmla="*/ 31 h 122"/>
                <a:gd name="T8" fmla="*/ 70 w 132"/>
                <a:gd name="T9" fmla="*/ 0 h 122"/>
                <a:gd name="T10" fmla="*/ 100 w 132"/>
                <a:gd name="T11" fmla="*/ 9 h 122"/>
                <a:gd name="T12" fmla="*/ 128 w 132"/>
                <a:gd name="T13" fmla="*/ 45 h 122"/>
                <a:gd name="T14" fmla="*/ 122 w 132"/>
                <a:gd name="T15" fmla="*/ 91 h 122"/>
                <a:gd name="T16" fmla="*/ 70 w 132"/>
                <a:gd name="T17" fmla="*/ 122 h 122"/>
                <a:gd name="T18" fmla="*/ 70 w 132"/>
                <a:gd name="T19" fmla="*/ 8 h 122"/>
                <a:gd name="T20" fmla="*/ 24 w 132"/>
                <a:gd name="T21" fmla="*/ 35 h 122"/>
                <a:gd name="T22" fmla="*/ 43 w 132"/>
                <a:gd name="T23" fmla="*/ 107 h 122"/>
                <a:gd name="T24" fmla="*/ 70 w 132"/>
                <a:gd name="T25" fmla="*/ 114 h 122"/>
                <a:gd name="T26" fmla="*/ 115 w 132"/>
                <a:gd name="T27" fmla="*/ 87 h 122"/>
                <a:gd name="T28" fmla="*/ 121 w 132"/>
                <a:gd name="T29" fmla="*/ 47 h 122"/>
                <a:gd name="T30" fmla="*/ 96 w 132"/>
                <a:gd name="T31" fmla="*/ 15 h 122"/>
                <a:gd name="T32" fmla="*/ 70 w 132"/>
                <a:gd name="T33" fmla="*/ 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2" h="122">
                  <a:moveTo>
                    <a:pt x="70" y="122"/>
                  </a:moveTo>
                  <a:cubicBezTo>
                    <a:pt x="70" y="122"/>
                    <a:pt x="70" y="122"/>
                    <a:pt x="70" y="122"/>
                  </a:cubicBezTo>
                  <a:cubicBezTo>
                    <a:pt x="59" y="122"/>
                    <a:pt x="48" y="119"/>
                    <a:pt x="39" y="114"/>
                  </a:cubicBezTo>
                  <a:cubicBezTo>
                    <a:pt x="10" y="97"/>
                    <a:pt x="0" y="60"/>
                    <a:pt x="17" y="31"/>
                  </a:cubicBezTo>
                  <a:cubicBezTo>
                    <a:pt x="28" y="12"/>
                    <a:pt x="48" y="0"/>
                    <a:pt x="70" y="0"/>
                  </a:cubicBezTo>
                  <a:cubicBezTo>
                    <a:pt x="80" y="0"/>
                    <a:pt x="91" y="3"/>
                    <a:pt x="100" y="9"/>
                  </a:cubicBezTo>
                  <a:cubicBezTo>
                    <a:pt x="114" y="17"/>
                    <a:pt x="124" y="30"/>
                    <a:pt x="128" y="45"/>
                  </a:cubicBezTo>
                  <a:cubicBezTo>
                    <a:pt x="132" y="61"/>
                    <a:pt x="130" y="77"/>
                    <a:pt x="122" y="91"/>
                  </a:cubicBezTo>
                  <a:cubicBezTo>
                    <a:pt x="111" y="110"/>
                    <a:pt x="91" y="122"/>
                    <a:pt x="70" y="122"/>
                  </a:cubicBezTo>
                  <a:close/>
                  <a:moveTo>
                    <a:pt x="70" y="8"/>
                  </a:moveTo>
                  <a:cubicBezTo>
                    <a:pt x="51" y="8"/>
                    <a:pt x="33" y="18"/>
                    <a:pt x="24" y="35"/>
                  </a:cubicBezTo>
                  <a:cubicBezTo>
                    <a:pt x="9" y="60"/>
                    <a:pt x="18" y="92"/>
                    <a:pt x="43" y="107"/>
                  </a:cubicBezTo>
                  <a:cubicBezTo>
                    <a:pt x="51" y="111"/>
                    <a:pt x="60" y="114"/>
                    <a:pt x="70" y="114"/>
                  </a:cubicBezTo>
                  <a:cubicBezTo>
                    <a:pt x="88" y="114"/>
                    <a:pt x="106" y="104"/>
                    <a:pt x="115" y="87"/>
                  </a:cubicBezTo>
                  <a:cubicBezTo>
                    <a:pt x="122" y="75"/>
                    <a:pt x="124" y="61"/>
                    <a:pt x="121" y="47"/>
                  </a:cubicBezTo>
                  <a:cubicBezTo>
                    <a:pt x="117" y="34"/>
                    <a:pt x="108" y="22"/>
                    <a:pt x="96" y="15"/>
                  </a:cubicBezTo>
                  <a:cubicBezTo>
                    <a:pt x="88" y="11"/>
                    <a:pt x="79" y="8"/>
                    <a:pt x="70" y="8"/>
                  </a:cubicBezTo>
                  <a:close/>
                </a:path>
              </a:pathLst>
            </a:custGeom>
            <a:solidFill>
              <a:schemeClr val="accent4"/>
            </a:solidFill>
            <a:ln>
              <a:noFill/>
            </a:ln>
          </p:spPr>
          <p:txBody>
            <a:bodyPr vert="horz" wrap="square" lIns="68580" tIns="34290" rIns="68580" bIns="34290" numCol="1" anchor="t" anchorCtr="0" compatLnSpc="1"/>
            <a:lstStyle/>
            <a:p>
              <a:endParaRPr lang="en-US" sz="1350" spc="-23">
                <a:latin typeface="Poppins" panose="02000000000000000000" pitchFamily="2" charset="0"/>
                <a:cs typeface="Poppins" panose="02000000000000000000" pitchFamily="2" charset="0"/>
              </a:endParaRPr>
            </a:p>
          </p:txBody>
        </p:sp>
        <p:sp>
          <p:nvSpPr>
            <p:cNvPr id="37" name="Freeform 1153"/>
            <p:cNvSpPr/>
            <p:nvPr/>
          </p:nvSpPr>
          <p:spPr bwMode="auto">
            <a:xfrm>
              <a:off x="622697" y="5024438"/>
              <a:ext cx="309563" cy="307181"/>
            </a:xfrm>
            <a:custGeom>
              <a:avLst/>
              <a:gdLst>
                <a:gd name="T0" fmla="*/ 16 w 130"/>
                <a:gd name="T1" fmla="*/ 93 h 129"/>
                <a:gd name="T2" fmla="*/ 93 w 130"/>
                <a:gd name="T3" fmla="*/ 114 h 129"/>
                <a:gd name="T4" fmla="*/ 114 w 130"/>
                <a:gd name="T5" fmla="*/ 36 h 129"/>
                <a:gd name="T6" fmla="*/ 37 w 130"/>
                <a:gd name="T7" fmla="*/ 16 h 129"/>
                <a:gd name="T8" fmla="*/ 16 w 130"/>
                <a:gd name="T9" fmla="*/ 93 h 129"/>
              </a:gdLst>
              <a:ahLst/>
              <a:cxnLst>
                <a:cxn ang="0">
                  <a:pos x="T0" y="T1"/>
                </a:cxn>
                <a:cxn ang="0">
                  <a:pos x="T2" y="T3"/>
                </a:cxn>
                <a:cxn ang="0">
                  <a:pos x="T4" y="T5"/>
                </a:cxn>
                <a:cxn ang="0">
                  <a:pos x="T6" y="T7"/>
                </a:cxn>
                <a:cxn ang="0">
                  <a:pos x="T8" y="T9"/>
                </a:cxn>
              </a:cxnLst>
              <a:rect l="0" t="0" r="r" b="b"/>
              <a:pathLst>
                <a:path w="130" h="129">
                  <a:moveTo>
                    <a:pt x="16" y="93"/>
                  </a:moveTo>
                  <a:cubicBezTo>
                    <a:pt x="32" y="120"/>
                    <a:pt x="66" y="129"/>
                    <a:pt x="93" y="114"/>
                  </a:cubicBezTo>
                  <a:cubicBezTo>
                    <a:pt x="120" y="98"/>
                    <a:pt x="130" y="63"/>
                    <a:pt x="114" y="36"/>
                  </a:cubicBezTo>
                  <a:cubicBezTo>
                    <a:pt x="98" y="9"/>
                    <a:pt x="64" y="0"/>
                    <a:pt x="37" y="16"/>
                  </a:cubicBezTo>
                  <a:cubicBezTo>
                    <a:pt x="10" y="31"/>
                    <a:pt x="0" y="66"/>
                    <a:pt x="16" y="93"/>
                  </a:cubicBezTo>
                  <a:close/>
                </a:path>
              </a:pathLst>
            </a:custGeom>
            <a:solidFill>
              <a:schemeClr val="bg1"/>
            </a:solidFill>
            <a:ln>
              <a:noFill/>
            </a:ln>
          </p:spPr>
          <p:txBody>
            <a:bodyPr vert="horz" wrap="square" lIns="68580" tIns="34290" rIns="68580" bIns="34290" numCol="1" anchor="t" anchorCtr="0" compatLnSpc="1"/>
            <a:lstStyle/>
            <a:p>
              <a:endParaRPr lang="en-US" sz="1350" spc="-23">
                <a:latin typeface="Poppins" panose="02000000000000000000" pitchFamily="2" charset="0"/>
                <a:cs typeface="Poppins" panose="02000000000000000000" pitchFamily="2" charset="0"/>
              </a:endParaRPr>
            </a:p>
          </p:txBody>
        </p:sp>
        <p:sp>
          <p:nvSpPr>
            <p:cNvPr id="38" name="Freeform 1154"/>
            <p:cNvSpPr>
              <a:spLocks noEditPoints="1"/>
            </p:cNvSpPr>
            <p:nvPr/>
          </p:nvSpPr>
          <p:spPr bwMode="auto">
            <a:xfrm>
              <a:off x="613172" y="5033963"/>
              <a:ext cx="328613" cy="288131"/>
            </a:xfrm>
            <a:custGeom>
              <a:avLst/>
              <a:gdLst>
                <a:gd name="T0" fmla="*/ 69 w 138"/>
                <a:gd name="T1" fmla="*/ 121 h 121"/>
                <a:gd name="T2" fmla="*/ 69 w 138"/>
                <a:gd name="T3" fmla="*/ 121 h 121"/>
                <a:gd name="T4" fmla="*/ 16 w 138"/>
                <a:gd name="T5" fmla="*/ 91 h 121"/>
                <a:gd name="T6" fmla="*/ 39 w 138"/>
                <a:gd name="T7" fmla="*/ 8 h 121"/>
                <a:gd name="T8" fmla="*/ 69 w 138"/>
                <a:gd name="T9" fmla="*/ 0 h 121"/>
                <a:gd name="T10" fmla="*/ 122 w 138"/>
                <a:gd name="T11" fmla="*/ 30 h 121"/>
                <a:gd name="T12" fmla="*/ 99 w 138"/>
                <a:gd name="T13" fmla="*/ 113 h 121"/>
                <a:gd name="T14" fmla="*/ 69 w 138"/>
                <a:gd name="T15" fmla="*/ 121 h 121"/>
                <a:gd name="T16" fmla="*/ 69 w 138"/>
                <a:gd name="T17" fmla="*/ 8 h 121"/>
                <a:gd name="T18" fmla="*/ 43 w 138"/>
                <a:gd name="T19" fmla="*/ 15 h 121"/>
                <a:gd name="T20" fmla="*/ 23 w 138"/>
                <a:gd name="T21" fmla="*/ 87 h 121"/>
                <a:gd name="T22" fmla="*/ 69 w 138"/>
                <a:gd name="T23" fmla="*/ 113 h 121"/>
                <a:gd name="T24" fmla="*/ 69 w 138"/>
                <a:gd name="T25" fmla="*/ 113 h 121"/>
                <a:gd name="T26" fmla="*/ 95 w 138"/>
                <a:gd name="T27" fmla="*/ 106 h 121"/>
                <a:gd name="T28" fmla="*/ 115 w 138"/>
                <a:gd name="T29" fmla="*/ 34 h 121"/>
                <a:gd name="T30" fmla="*/ 69 w 138"/>
                <a:gd name="T31" fmla="*/ 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8" h="121">
                  <a:moveTo>
                    <a:pt x="69" y="121"/>
                  </a:moveTo>
                  <a:cubicBezTo>
                    <a:pt x="69" y="121"/>
                    <a:pt x="69" y="121"/>
                    <a:pt x="69" y="121"/>
                  </a:cubicBezTo>
                  <a:cubicBezTo>
                    <a:pt x="47" y="121"/>
                    <a:pt x="27" y="110"/>
                    <a:pt x="16" y="91"/>
                  </a:cubicBezTo>
                  <a:cubicBezTo>
                    <a:pt x="0" y="62"/>
                    <a:pt x="10" y="25"/>
                    <a:pt x="39" y="8"/>
                  </a:cubicBezTo>
                  <a:cubicBezTo>
                    <a:pt x="48" y="3"/>
                    <a:pt x="58" y="0"/>
                    <a:pt x="69" y="0"/>
                  </a:cubicBezTo>
                  <a:cubicBezTo>
                    <a:pt x="91" y="0"/>
                    <a:pt x="111" y="12"/>
                    <a:pt x="122" y="30"/>
                  </a:cubicBezTo>
                  <a:cubicBezTo>
                    <a:pt x="138" y="59"/>
                    <a:pt x="128" y="97"/>
                    <a:pt x="99" y="113"/>
                  </a:cubicBezTo>
                  <a:cubicBezTo>
                    <a:pt x="90" y="119"/>
                    <a:pt x="80" y="121"/>
                    <a:pt x="69" y="121"/>
                  </a:cubicBezTo>
                  <a:close/>
                  <a:moveTo>
                    <a:pt x="69" y="8"/>
                  </a:moveTo>
                  <a:cubicBezTo>
                    <a:pt x="60" y="8"/>
                    <a:pt x="51" y="10"/>
                    <a:pt x="43" y="15"/>
                  </a:cubicBezTo>
                  <a:cubicBezTo>
                    <a:pt x="17" y="30"/>
                    <a:pt x="9" y="62"/>
                    <a:pt x="23" y="87"/>
                  </a:cubicBezTo>
                  <a:cubicBezTo>
                    <a:pt x="33" y="103"/>
                    <a:pt x="50" y="113"/>
                    <a:pt x="69" y="113"/>
                  </a:cubicBezTo>
                  <a:cubicBezTo>
                    <a:pt x="69" y="113"/>
                    <a:pt x="69" y="113"/>
                    <a:pt x="69" y="113"/>
                  </a:cubicBezTo>
                  <a:cubicBezTo>
                    <a:pt x="78" y="113"/>
                    <a:pt x="87" y="111"/>
                    <a:pt x="95" y="106"/>
                  </a:cubicBezTo>
                  <a:cubicBezTo>
                    <a:pt x="120" y="92"/>
                    <a:pt x="129" y="60"/>
                    <a:pt x="115" y="34"/>
                  </a:cubicBezTo>
                  <a:cubicBezTo>
                    <a:pt x="105" y="18"/>
                    <a:pt x="88" y="8"/>
                    <a:pt x="69" y="8"/>
                  </a:cubicBezTo>
                  <a:close/>
                </a:path>
              </a:pathLst>
            </a:custGeom>
            <a:solidFill>
              <a:schemeClr val="accent6"/>
            </a:solidFill>
            <a:ln>
              <a:noFill/>
            </a:ln>
          </p:spPr>
          <p:txBody>
            <a:bodyPr vert="horz" wrap="square" lIns="68580" tIns="34290" rIns="68580" bIns="34290" numCol="1" anchor="t" anchorCtr="0" compatLnSpc="1"/>
            <a:lstStyle/>
            <a:p>
              <a:endParaRPr lang="en-US" sz="1350" spc="-23">
                <a:latin typeface="Poppins" panose="02000000000000000000" pitchFamily="2" charset="0"/>
                <a:cs typeface="Poppins" panose="02000000000000000000" pitchFamily="2" charset="0"/>
              </a:endParaRPr>
            </a:p>
          </p:txBody>
        </p:sp>
        <p:sp>
          <p:nvSpPr>
            <p:cNvPr id="39" name="Freeform 1155"/>
            <p:cNvSpPr/>
            <p:nvPr/>
          </p:nvSpPr>
          <p:spPr bwMode="auto">
            <a:xfrm>
              <a:off x="622697" y="2336007"/>
              <a:ext cx="309563" cy="307181"/>
            </a:xfrm>
            <a:custGeom>
              <a:avLst/>
              <a:gdLst>
                <a:gd name="T0" fmla="*/ 114 w 130"/>
                <a:gd name="T1" fmla="*/ 93 h 129"/>
                <a:gd name="T2" fmla="*/ 93 w 130"/>
                <a:gd name="T3" fmla="*/ 15 h 129"/>
                <a:gd name="T4" fmla="*/ 16 w 130"/>
                <a:gd name="T5" fmla="*/ 36 h 129"/>
                <a:gd name="T6" fmla="*/ 37 w 130"/>
                <a:gd name="T7" fmla="*/ 114 h 129"/>
                <a:gd name="T8" fmla="*/ 114 w 130"/>
                <a:gd name="T9" fmla="*/ 93 h 129"/>
              </a:gdLst>
              <a:ahLst/>
              <a:cxnLst>
                <a:cxn ang="0">
                  <a:pos x="T0" y="T1"/>
                </a:cxn>
                <a:cxn ang="0">
                  <a:pos x="T2" y="T3"/>
                </a:cxn>
                <a:cxn ang="0">
                  <a:pos x="T4" y="T5"/>
                </a:cxn>
                <a:cxn ang="0">
                  <a:pos x="T6" y="T7"/>
                </a:cxn>
                <a:cxn ang="0">
                  <a:pos x="T8" y="T9"/>
                </a:cxn>
              </a:cxnLst>
              <a:rect l="0" t="0" r="r" b="b"/>
              <a:pathLst>
                <a:path w="130" h="129">
                  <a:moveTo>
                    <a:pt x="114" y="93"/>
                  </a:moveTo>
                  <a:cubicBezTo>
                    <a:pt x="130" y="66"/>
                    <a:pt x="120" y="31"/>
                    <a:pt x="93" y="15"/>
                  </a:cubicBezTo>
                  <a:cubicBezTo>
                    <a:pt x="66" y="0"/>
                    <a:pt x="32" y="9"/>
                    <a:pt x="16" y="36"/>
                  </a:cubicBezTo>
                  <a:cubicBezTo>
                    <a:pt x="0" y="63"/>
                    <a:pt x="10" y="98"/>
                    <a:pt x="37" y="114"/>
                  </a:cubicBezTo>
                  <a:cubicBezTo>
                    <a:pt x="64" y="129"/>
                    <a:pt x="98" y="120"/>
                    <a:pt x="114" y="93"/>
                  </a:cubicBezTo>
                  <a:close/>
                </a:path>
              </a:pathLst>
            </a:custGeom>
            <a:solidFill>
              <a:schemeClr val="bg1"/>
            </a:solidFill>
            <a:ln>
              <a:noFill/>
            </a:ln>
          </p:spPr>
          <p:txBody>
            <a:bodyPr vert="horz" wrap="square" lIns="68580" tIns="34290" rIns="68580" bIns="34290" numCol="1" anchor="t" anchorCtr="0" compatLnSpc="1"/>
            <a:lstStyle/>
            <a:p>
              <a:endParaRPr lang="en-US" sz="1350" spc="-23" dirty="0">
                <a:latin typeface="Poppins" panose="02000000000000000000" pitchFamily="2" charset="0"/>
                <a:cs typeface="Poppins" panose="02000000000000000000" pitchFamily="2" charset="0"/>
              </a:endParaRPr>
            </a:p>
          </p:txBody>
        </p:sp>
        <p:sp>
          <p:nvSpPr>
            <p:cNvPr id="40" name="Freeform 1156"/>
            <p:cNvSpPr>
              <a:spLocks noEditPoints="1"/>
            </p:cNvSpPr>
            <p:nvPr/>
          </p:nvSpPr>
          <p:spPr bwMode="auto">
            <a:xfrm>
              <a:off x="627460" y="2345532"/>
              <a:ext cx="300038" cy="288131"/>
            </a:xfrm>
            <a:custGeom>
              <a:avLst/>
              <a:gdLst>
                <a:gd name="T0" fmla="*/ 63 w 126"/>
                <a:gd name="T1" fmla="*/ 121 h 121"/>
                <a:gd name="T2" fmla="*/ 63 w 126"/>
                <a:gd name="T3" fmla="*/ 121 h 121"/>
                <a:gd name="T4" fmla="*/ 33 w 126"/>
                <a:gd name="T5" fmla="*/ 113 h 121"/>
                <a:gd name="T6" fmla="*/ 4 w 126"/>
                <a:gd name="T7" fmla="*/ 76 h 121"/>
                <a:gd name="T8" fmla="*/ 10 w 126"/>
                <a:gd name="T9" fmla="*/ 30 h 121"/>
                <a:gd name="T10" fmla="*/ 63 w 126"/>
                <a:gd name="T11" fmla="*/ 0 h 121"/>
                <a:gd name="T12" fmla="*/ 93 w 126"/>
                <a:gd name="T13" fmla="*/ 8 h 121"/>
                <a:gd name="T14" fmla="*/ 122 w 126"/>
                <a:gd name="T15" fmla="*/ 45 h 121"/>
                <a:gd name="T16" fmla="*/ 116 w 126"/>
                <a:gd name="T17" fmla="*/ 91 h 121"/>
                <a:gd name="T18" fmla="*/ 63 w 126"/>
                <a:gd name="T19" fmla="*/ 121 h 121"/>
                <a:gd name="T20" fmla="*/ 63 w 126"/>
                <a:gd name="T21" fmla="*/ 8 h 121"/>
                <a:gd name="T22" fmla="*/ 17 w 126"/>
                <a:gd name="T23" fmla="*/ 34 h 121"/>
                <a:gd name="T24" fmla="*/ 12 w 126"/>
                <a:gd name="T25" fmla="*/ 74 h 121"/>
                <a:gd name="T26" fmla="*/ 37 w 126"/>
                <a:gd name="T27" fmla="*/ 106 h 121"/>
                <a:gd name="T28" fmla="*/ 63 w 126"/>
                <a:gd name="T29" fmla="*/ 113 h 121"/>
                <a:gd name="T30" fmla="*/ 109 w 126"/>
                <a:gd name="T31" fmla="*/ 87 h 121"/>
                <a:gd name="T32" fmla="*/ 114 w 126"/>
                <a:gd name="T33" fmla="*/ 47 h 121"/>
                <a:gd name="T34" fmla="*/ 89 w 126"/>
                <a:gd name="T35" fmla="*/ 15 h 121"/>
                <a:gd name="T36" fmla="*/ 63 w 126"/>
                <a:gd name="T37" fmla="*/ 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6" h="121">
                  <a:moveTo>
                    <a:pt x="63" y="121"/>
                  </a:moveTo>
                  <a:cubicBezTo>
                    <a:pt x="63" y="121"/>
                    <a:pt x="63" y="121"/>
                    <a:pt x="63" y="121"/>
                  </a:cubicBezTo>
                  <a:cubicBezTo>
                    <a:pt x="52" y="121"/>
                    <a:pt x="42" y="118"/>
                    <a:pt x="33" y="113"/>
                  </a:cubicBezTo>
                  <a:cubicBezTo>
                    <a:pt x="19" y="105"/>
                    <a:pt x="9" y="92"/>
                    <a:pt x="4" y="76"/>
                  </a:cubicBezTo>
                  <a:cubicBezTo>
                    <a:pt x="0" y="61"/>
                    <a:pt x="2" y="44"/>
                    <a:pt x="10" y="30"/>
                  </a:cubicBezTo>
                  <a:cubicBezTo>
                    <a:pt x="21" y="11"/>
                    <a:pt x="41" y="0"/>
                    <a:pt x="63" y="0"/>
                  </a:cubicBezTo>
                  <a:cubicBezTo>
                    <a:pt x="74" y="0"/>
                    <a:pt x="84" y="3"/>
                    <a:pt x="93" y="8"/>
                  </a:cubicBezTo>
                  <a:cubicBezTo>
                    <a:pt x="107" y="16"/>
                    <a:pt x="117" y="29"/>
                    <a:pt x="122" y="45"/>
                  </a:cubicBezTo>
                  <a:cubicBezTo>
                    <a:pt x="126" y="60"/>
                    <a:pt x="124" y="77"/>
                    <a:pt x="116" y="91"/>
                  </a:cubicBezTo>
                  <a:cubicBezTo>
                    <a:pt x="105" y="110"/>
                    <a:pt x="85" y="121"/>
                    <a:pt x="63" y="121"/>
                  </a:cubicBezTo>
                  <a:close/>
                  <a:moveTo>
                    <a:pt x="63" y="8"/>
                  </a:moveTo>
                  <a:cubicBezTo>
                    <a:pt x="44" y="8"/>
                    <a:pt x="27" y="18"/>
                    <a:pt x="17" y="34"/>
                  </a:cubicBezTo>
                  <a:cubicBezTo>
                    <a:pt x="10" y="46"/>
                    <a:pt x="8" y="61"/>
                    <a:pt x="12" y="74"/>
                  </a:cubicBezTo>
                  <a:cubicBezTo>
                    <a:pt x="16" y="88"/>
                    <a:pt x="24" y="99"/>
                    <a:pt x="37" y="106"/>
                  </a:cubicBezTo>
                  <a:cubicBezTo>
                    <a:pt x="45" y="111"/>
                    <a:pt x="54" y="113"/>
                    <a:pt x="63" y="113"/>
                  </a:cubicBezTo>
                  <a:cubicBezTo>
                    <a:pt x="82" y="113"/>
                    <a:pt x="99" y="103"/>
                    <a:pt x="109" y="87"/>
                  </a:cubicBezTo>
                  <a:cubicBezTo>
                    <a:pt x="116" y="75"/>
                    <a:pt x="118" y="60"/>
                    <a:pt x="114" y="47"/>
                  </a:cubicBezTo>
                  <a:cubicBezTo>
                    <a:pt x="110" y="33"/>
                    <a:pt x="102" y="22"/>
                    <a:pt x="89" y="15"/>
                  </a:cubicBezTo>
                  <a:cubicBezTo>
                    <a:pt x="81" y="10"/>
                    <a:pt x="72" y="8"/>
                    <a:pt x="63" y="8"/>
                  </a:cubicBezTo>
                  <a:close/>
                </a:path>
              </a:pathLst>
            </a:custGeom>
            <a:solidFill>
              <a:schemeClr val="accent1"/>
            </a:solidFill>
            <a:ln>
              <a:noFill/>
            </a:ln>
          </p:spPr>
          <p:txBody>
            <a:bodyPr vert="horz" wrap="square" lIns="68580" tIns="34290" rIns="68580" bIns="34290" numCol="1" anchor="t" anchorCtr="0" compatLnSpc="1"/>
            <a:lstStyle/>
            <a:p>
              <a:endParaRPr lang="en-US" sz="1350" spc="-23">
                <a:latin typeface="Poppins" panose="02000000000000000000" pitchFamily="2" charset="0"/>
                <a:cs typeface="Poppins" panose="02000000000000000000" pitchFamily="2" charset="0"/>
              </a:endParaRPr>
            </a:p>
          </p:txBody>
        </p:sp>
        <p:sp>
          <p:nvSpPr>
            <p:cNvPr id="41" name="Freeform 1157"/>
            <p:cNvSpPr/>
            <p:nvPr/>
          </p:nvSpPr>
          <p:spPr bwMode="auto">
            <a:xfrm>
              <a:off x="1191817" y="2902744"/>
              <a:ext cx="307181" cy="309563"/>
            </a:xfrm>
            <a:custGeom>
              <a:avLst/>
              <a:gdLst>
                <a:gd name="T0" fmla="*/ 93 w 129"/>
                <a:gd name="T1" fmla="*/ 114 h 130"/>
                <a:gd name="T2" fmla="*/ 114 w 129"/>
                <a:gd name="T3" fmla="*/ 37 h 130"/>
                <a:gd name="T4" fmla="*/ 36 w 129"/>
                <a:gd name="T5" fmla="*/ 16 h 130"/>
                <a:gd name="T6" fmla="*/ 16 w 129"/>
                <a:gd name="T7" fmla="*/ 93 h 130"/>
                <a:gd name="T8" fmla="*/ 93 w 129"/>
                <a:gd name="T9" fmla="*/ 114 h 130"/>
              </a:gdLst>
              <a:ahLst/>
              <a:cxnLst>
                <a:cxn ang="0">
                  <a:pos x="T0" y="T1"/>
                </a:cxn>
                <a:cxn ang="0">
                  <a:pos x="T2" y="T3"/>
                </a:cxn>
                <a:cxn ang="0">
                  <a:pos x="T4" y="T5"/>
                </a:cxn>
                <a:cxn ang="0">
                  <a:pos x="T6" y="T7"/>
                </a:cxn>
                <a:cxn ang="0">
                  <a:pos x="T8" y="T9"/>
                </a:cxn>
              </a:cxnLst>
              <a:rect l="0" t="0" r="r" b="b"/>
              <a:pathLst>
                <a:path w="129" h="130">
                  <a:moveTo>
                    <a:pt x="93" y="114"/>
                  </a:moveTo>
                  <a:cubicBezTo>
                    <a:pt x="120" y="99"/>
                    <a:pt x="129" y="64"/>
                    <a:pt x="114" y="37"/>
                  </a:cubicBezTo>
                  <a:cubicBezTo>
                    <a:pt x="98" y="10"/>
                    <a:pt x="63" y="0"/>
                    <a:pt x="36" y="16"/>
                  </a:cubicBezTo>
                  <a:cubicBezTo>
                    <a:pt x="9" y="32"/>
                    <a:pt x="0" y="66"/>
                    <a:pt x="16" y="93"/>
                  </a:cubicBezTo>
                  <a:cubicBezTo>
                    <a:pt x="31" y="121"/>
                    <a:pt x="66" y="130"/>
                    <a:pt x="93" y="114"/>
                  </a:cubicBezTo>
                  <a:close/>
                </a:path>
              </a:pathLst>
            </a:custGeom>
            <a:solidFill>
              <a:schemeClr val="bg1"/>
            </a:solidFill>
            <a:ln>
              <a:noFill/>
            </a:ln>
          </p:spPr>
          <p:txBody>
            <a:bodyPr vert="horz" wrap="square" lIns="68580" tIns="34290" rIns="68580" bIns="34290" numCol="1" anchor="t" anchorCtr="0" compatLnSpc="1"/>
            <a:lstStyle/>
            <a:p>
              <a:endParaRPr lang="en-US" sz="1350" spc="-23">
                <a:latin typeface="Poppins" panose="02000000000000000000" pitchFamily="2" charset="0"/>
                <a:cs typeface="Poppins" panose="02000000000000000000" pitchFamily="2" charset="0"/>
              </a:endParaRPr>
            </a:p>
          </p:txBody>
        </p:sp>
        <p:sp>
          <p:nvSpPr>
            <p:cNvPr id="42" name="Freeform 1158"/>
            <p:cNvSpPr>
              <a:spLocks noEditPoints="1"/>
            </p:cNvSpPr>
            <p:nvPr/>
          </p:nvSpPr>
          <p:spPr bwMode="auto">
            <a:xfrm>
              <a:off x="1196579" y="2912269"/>
              <a:ext cx="314325" cy="290513"/>
            </a:xfrm>
            <a:custGeom>
              <a:avLst/>
              <a:gdLst>
                <a:gd name="T0" fmla="*/ 63 w 132"/>
                <a:gd name="T1" fmla="*/ 122 h 122"/>
                <a:gd name="T2" fmla="*/ 63 w 132"/>
                <a:gd name="T3" fmla="*/ 122 h 122"/>
                <a:gd name="T4" fmla="*/ 10 w 132"/>
                <a:gd name="T5" fmla="*/ 91 h 122"/>
                <a:gd name="T6" fmla="*/ 4 w 132"/>
                <a:gd name="T7" fmla="*/ 45 h 122"/>
                <a:gd name="T8" fmla="*/ 32 w 132"/>
                <a:gd name="T9" fmla="*/ 9 h 122"/>
                <a:gd name="T10" fmla="*/ 63 w 132"/>
                <a:gd name="T11" fmla="*/ 0 h 122"/>
                <a:gd name="T12" fmla="*/ 115 w 132"/>
                <a:gd name="T13" fmla="*/ 31 h 122"/>
                <a:gd name="T14" fmla="*/ 93 w 132"/>
                <a:gd name="T15" fmla="*/ 114 h 122"/>
                <a:gd name="T16" fmla="*/ 63 w 132"/>
                <a:gd name="T17" fmla="*/ 122 h 122"/>
                <a:gd name="T18" fmla="*/ 63 w 132"/>
                <a:gd name="T19" fmla="*/ 8 h 122"/>
                <a:gd name="T20" fmla="*/ 36 w 132"/>
                <a:gd name="T21" fmla="*/ 15 h 122"/>
                <a:gd name="T22" fmla="*/ 12 w 132"/>
                <a:gd name="T23" fmla="*/ 47 h 122"/>
                <a:gd name="T24" fmla="*/ 17 w 132"/>
                <a:gd name="T25" fmla="*/ 87 h 122"/>
                <a:gd name="T26" fmla="*/ 63 w 132"/>
                <a:gd name="T27" fmla="*/ 114 h 122"/>
                <a:gd name="T28" fmla="*/ 63 w 132"/>
                <a:gd name="T29" fmla="*/ 114 h 122"/>
                <a:gd name="T30" fmla="*/ 89 w 132"/>
                <a:gd name="T31" fmla="*/ 107 h 122"/>
                <a:gd name="T32" fmla="*/ 108 w 132"/>
                <a:gd name="T33" fmla="*/ 35 h 122"/>
                <a:gd name="T34" fmla="*/ 63 w 132"/>
                <a:gd name="T35" fmla="*/ 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22">
                  <a:moveTo>
                    <a:pt x="63" y="122"/>
                  </a:moveTo>
                  <a:cubicBezTo>
                    <a:pt x="63" y="122"/>
                    <a:pt x="63" y="122"/>
                    <a:pt x="63" y="122"/>
                  </a:cubicBezTo>
                  <a:cubicBezTo>
                    <a:pt x="41" y="122"/>
                    <a:pt x="21" y="110"/>
                    <a:pt x="10" y="91"/>
                  </a:cubicBezTo>
                  <a:cubicBezTo>
                    <a:pt x="2" y="77"/>
                    <a:pt x="0" y="61"/>
                    <a:pt x="4" y="45"/>
                  </a:cubicBezTo>
                  <a:cubicBezTo>
                    <a:pt x="8" y="30"/>
                    <a:pt x="18" y="17"/>
                    <a:pt x="32" y="9"/>
                  </a:cubicBezTo>
                  <a:cubicBezTo>
                    <a:pt x="42" y="3"/>
                    <a:pt x="52" y="0"/>
                    <a:pt x="63" y="0"/>
                  </a:cubicBezTo>
                  <a:cubicBezTo>
                    <a:pt x="84" y="0"/>
                    <a:pt x="104" y="12"/>
                    <a:pt x="115" y="31"/>
                  </a:cubicBezTo>
                  <a:cubicBezTo>
                    <a:pt x="132" y="60"/>
                    <a:pt x="122" y="97"/>
                    <a:pt x="93" y="114"/>
                  </a:cubicBezTo>
                  <a:cubicBezTo>
                    <a:pt x="84" y="119"/>
                    <a:pt x="73" y="122"/>
                    <a:pt x="63" y="122"/>
                  </a:cubicBezTo>
                  <a:close/>
                  <a:moveTo>
                    <a:pt x="63" y="8"/>
                  </a:moveTo>
                  <a:cubicBezTo>
                    <a:pt x="53" y="8"/>
                    <a:pt x="44" y="11"/>
                    <a:pt x="36" y="15"/>
                  </a:cubicBezTo>
                  <a:cubicBezTo>
                    <a:pt x="24" y="23"/>
                    <a:pt x="15" y="34"/>
                    <a:pt x="12" y="47"/>
                  </a:cubicBezTo>
                  <a:cubicBezTo>
                    <a:pt x="8" y="61"/>
                    <a:pt x="10" y="75"/>
                    <a:pt x="17" y="87"/>
                  </a:cubicBezTo>
                  <a:cubicBezTo>
                    <a:pt x="26" y="104"/>
                    <a:pt x="44" y="114"/>
                    <a:pt x="63" y="114"/>
                  </a:cubicBezTo>
                  <a:cubicBezTo>
                    <a:pt x="63" y="114"/>
                    <a:pt x="63" y="114"/>
                    <a:pt x="63" y="114"/>
                  </a:cubicBezTo>
                  <a:cubicBezTo>
                    <a:pt x="72" y="114"/>
                    <a:pt x="81" y="111"/>
                    <a:pt x="89" y="107"/>
                  </a:cubicBezTo>
                  <a:cubicBezTo>
                    <a:pt x="114" y="92"/>
                    <a:pt x="123" y="60"/>
                    <a:pt x="108" y="35"/>
                  </a:cubicBezTo>
                  <a:cubicBezTo>
                    <a:pt x="99" y="19"/>
                    <a:pt x="81" y="8"/>
                    <a:pt x="63" y="8"/>
                  </a:cubicBezTo>
                  <a:close/>
                </a:path>
              </a:pathLst>
            </a:custGeom>
            <a:solidFill>
              <a:schemeClr val="accent2"/>
            </a:solidFill>
            <a:ln>
              <a:noFill/>
            </a:ln>
          </p:spPr>
          <p:txBody>
            <a:bodyPr vert="horz" wrap="square" lIns="68580" tIns="34290" rIns="68580" bIns="34290" numCol="1" anchor="t" anchorCtr="0" compatLnSpc="1"/>
            <a:lstStyle/>
            <a:p>
              <a:endParaRPr lang="en-US" sz="1350" spc="-23">
                <a:latin typeface="Poppins" panose="02000000000000000000" pitchFamily="2" charset="0"/>
                <a:cs typeface="Poppins" panose="02000000000000000000" pitchFamily="2" charset="0"/>
              </a:endParaRPr>
            </a:p>
          </p:txBody>
        </p:sp>
        <p:sp>
          <p:nvSpPr>
            <p:cNvPr id="43" name="Oval 1159"/>
            <p:cNvSpPr>
              <a:spLocks noChangeArrowheads="1"/>
            </p:cNvSpPr>
            <p:nvPr/>
          </p:nvSpPr>
          <p:spPr bwMode="auto">
            <a:xfrm>
              <a:off x="1595822" y="2249090"/>
              <a:ext cx="429816" cy="431006"/>
            </a:xfrm>
            <a:prstGeom prst="ellipse">
              <a:avLst/>
            </a:prstGeom>
            <a:solidFill>
              <a:schemeClr val="accent1"/>
            </a:solidFill>
            <a:ln>
              <a:noFill/>
            </a:ln>
          </p:spPr>
          <p:txBody>
            <a:bodyPr vert="horz" wrap="square" lIns="68580" tIns="34290" rIns="68580" bIns="34290" numCol="1" anchor="t" anchorCtr="0" compatLnSpc="1"/>
            <a:lstStyle/>
            <a:p>
              <a:endParaRPr lang="en-US" sz="1350" spc="-23">
                <a:latin typeface="Poppins" panose="02000000000000000000" pitchFamily="2" charset="0"/>
                <a:cs typeface="Poppins" panose="02000000000000000000" pitchFamily="2" charset="0"/>
              </a:endParaRPr>
            </a:p>
          </p:txBody>
        </p:sp>
        <p:sp>
          <p:nvSpPr>
            <p:cNvPr id="44" name="Freeform 1160"/>
            <p:cNvSpPr>
              <a:spLocks noEditPoints="1"/>
            </p:cNvSpPr>
            <p:nvPr/>
          </p:nvSpPr>
          <p:spPr bwMode="auto">
            <a:xfrm>
              <a:off x="1604588" y="2360023"/>
              <a:ext cx="184547" cy="269081"/>
            </a:xfrm>
            <a:custGeom>
              <a:avLst/>
              <a:gdLst>
                <a:gd name="T0" fmla="*/ 22 w 78"/>
                <a:gd name="T1" fmla="*/ 98 h 113"/>
                <a:gd name="T2" fmla="*/ 23 w 78"/>
                <a:gd name="T3" fmla="*/ 104 h 113"/>
                <a:gd name="T4" fmla="*/ 28 w 78"/>
                <a:gd name="T5" fmla="*/ 107 h 113"/>
                <a:gd name="T6" fmla="*/ 29 w 78"/>
                <a:gd name="T7" fmla="*/ 110 h 113"/>
                <a:gd name="T8" fmla="*/ 39 w 78"/>
                <a:gd name="T9" fmla="*/ 113 h 113"/>
                <a:gd name="T10" fmla="*/ 48 w 78"/>
                <a:gd name="T11" fmla="*/ 110 h 113"/>
                <a:gd name="T12" fmla="*/ 49 w 78"/>
                <a:gd name="T13" fmla="*/ 107 h 113"/>
                <a:gd name="T14" fmla="*/ 54 w 78"/>
                <a:gd name="T15" fmla="*/ 104 h 113"/>
                <a:gd name="T16" fmla="*/ 55 w 78"/>
                <a:gd name="T17" fmla="*/ 98 h 113"/>
                <a:gd name="T18" fmla="*/ 39 w 78"/>
                <a:gd name="T19" fmla="*/ 100 h 113"/>
                <a:gd name="T20" fmla="*/ 22 w 78"/>
                <a:gd name="T21" fmla="*/ 98 h 113"/>
                <a:gd name="T22" fmla="*/ 21 w 78"/>
                <a:gd name="T23" fmla="*/ 87 h 113"/>
                <a:gd name="T24" fmla="*/ 21 w 78"/>
                <a:gd name="T25" fmla="*/ 92 h 113"/>
                <a:gd name="T26" fmla="*/ 39 w 78"/>
                <a:gd name="T27" fmla="*/ 96 h 113"/>
                <a:gd name="T28" fmla="*/ 56 w 78"/>
                <a:gd name="T29" fmla="*/ 93 h 113"/>
                <a:gd name="T30" fmla="*/ 57 w 78"/>
                <a:gd name="T31" fmla="*/ 87 h 113"/>
                <a:gd name="T32" fmla="*/ 39 w 78"/>
                <a:gd name="T33" fmla="*/ 90 h 113"/>
                <a:gd name="T34" fmla="*/ 21 w 78"/>
                <a:gd name="T35" fmla="*/ 87 h 113"/>
                <a:gd name="T36" fmla="*/ 47 w 78"/>
                <a:gd name="T37" fmla="*/ 53 h 113"/>
                <a:gd name="T38" fmla="*/ 39 w 78"/>
                <a:gd name="T39" fmla="*/ 37 h 113"/>
                <a:gd name="T40" fmla="*/ 30 w 78"/>
                <a:gd name="T41" fmla="*/ 53 h 113"/>
                <a:gd name="T42" fmla="*/ 26 w 78"/>
                <a:gd name="T43" fmla="*/ 45 h 113"/>
                <a:gd name="T44" fmla="*/ 21 w 78"/>
                <a:gd name="T45" fmla="*/ 48 h 113"/>
                <a:gd name="T46" fmla="*/ 30 w 78"/>
                <a:gd name="T47" fmla="*/ 66 h 113"/>
                <a:gd name="T48" fmla="*/ 39 w 78"/>
                <a:gd name="T49" fmla="*/ 50 h 113"/>
                <a:gd name="T50" fmla="*/ 48 w 78"/>
                <a:gd name="T51" fmla="*/ 66 h 113"/>
                <a:gd name="T52" fmla="*/ 56 w 78"/>
                <a:gd name="T53" fmla="*/ 48 h 113"/>
                <a:gd name="T54" fmla="*/ 51 w 78"/>
                <a:gd name="T55" fmla="*/ 45 h 113"/>
                <a:gd name="T56" fmla="*/ 47 w 78"/>
                <a:gd name="T57" fmla="*/ 53 h 113"/>
                <a:gd name="T58" fmla="*/ 39 w 78"/>
                <a:gd name="T59" fmla="*/ 0 h 113"/>
                <a:gd name="T60" fmla="*/ 0 w 78"/>
                <a:gd name="T61" fmla="*/ 39 h 113"/>
                <a:gd name="T62" fmla="*/ 18 w 78"/>
                <a:gd name="T63" fmla="*/ 72 h 113"/>
                <a:gd name="T64" fmla="*/ 20 w 78"/>
                <a:gd name="T65" fmla="*/ 82 h 113"/>
                <a:gd name="T66" fmla="*/ 39 w 78"/>
                <a:gd name="T67" fmla="*/ 85 h 113"/>
                <a:gd name="T68" fmla="*/ 57 w 78"/>
                <a:gd name="T69" fmla="*/ 82 h 113"/>
                <a:gd name="T70" fmla="*/ 59 w 78"/>
                <a:gd name="T71" fmla="*/ 72 h 113"/>
                <a:gd name="T72" fmla="*/ 78 w 78"/>
                <a:gd name="T73" fmla="*/ 39 h 113"/>
                <a:gd name="T74" fmla="*/ 39 w 78"/>
                <a:gd name="T75" fmla="*/ 0 h 113"/>
                <a:gd name="T76" fmla="*/ 53 w 78"/>
                <a:gd name="T77" fmla="*/ 67 h 113"/>
                <a:gd name="T78" fmla="*/ 52 w 78"/>
                <a:gd name="T79" fmla="*/ 76 h 113"/>
                <a:gd name="T80" fmla="*/ 39 w 78"/>
                <a:gd name="T81" fmla="*/ 78 h 113"/>
                <a:gd name="T82" fmla="*/ 25 w 78"/>
                <a:gd name="T83" fmla="*/ 76 h 113"/>
                <a:gd name="T84" fmla="*/ 24 w 78"/>
                <a:gd name="T85" fmla="*/ 67 h 113"/>
                <a:gd name="T86" fmla="*/ 7 w 78"/>
                <a:gd name="T87" fmla="*/ 39 h 113"/>
                <a:gd name="T88" fmla="*/ 39 w 78"/>
                <a:gd name="T89" fmla="*/ 6 h 113"/>
                <a:gd name="T90" fmla="*/ 71 w 78"/>
                <a:gd name="T91" fmla="*/ 39 h 113"/>
                <a:gd name="T92" fmla="*/ 53 w 78"/>
                <a:gd name="T93" fmla="*/ 67 h 113"/>
                <a:gd name="T94" fmla="*/ 39 w 78"/>
                <a:gd name="T95" fmla="*/ 16 h 113"/>
                <a:gd name="T96" fmla="*/ 41 w 78"/>
                <a:gd name="T97" fmla="*/ 14 h 113"/>
                <a:gd name="T98" fmla="*/ 39 w 78"/>
                <a:gd name="T99" fmla="*/ 11 h 113"/>
                <a:gd name="T100" fmla="*/ 12 w 78"/>
                <a:gd name="T101" fmla="*/ 39 h 113"/>
                <a:gd name="T102" fmla="*/ 14 w 78"/>
                <a:gd name="T103" fmla="*/ 41 h 113"/>
                <a:gd name="T104" fmla="*/ 16 w 78"/>
                <a:gd name="T105" fmla="*/ 39 h 113"/>
                <a:gd name="T106" fmla="*/ 39 w 78"/>
                <a:gd name="T107" fmla="*/ 1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 h="113">
                  <a:moveTo>
                    <a:pt x="22" y="98"/>
                  </a:moveTo>
                  <a:cubicBezTo>
                    <a:pt x="23" y="104"/>
                    <a:pt x="23" y="104"/>
                    <a:pt x="23" y="104"/>
                  </a:cubicBezTo>
                  <a:cubicBezTo>
                    <a:pt x="23" y="104"/>
                    <a:pt x="24" y="105"/>
                    <a:pt x="28" y="107"/>
                  </a:cubicBezTo>
                  <a:cubicBezTo>
                    <a:pt x="29" y="110"/>
                    <a:pt x="29" y="110"/>
                    <a:pt x="29" y="110"/>
                  </a:cubicBezTo>
                  <a:cubicBezTo>
                    <a:pt x="29" y="110"/>
                    <a:pt x="31" y="113"/>
                    <a:pt x="39" y="113"/>
                  </a:cubicBezTo>
                  <a:cubicBezTo>
                    <a:pt x="46" y="113"/>
                    <a:pt x="48" y="110"/>
                    <a:pt x="48" y="110"/>
                  </a:cubicBezTo>
                  <a:cubicBezTo>
                    <a:pt x="49" y="107"/>
                    <a:pt x="49" y="107"/>
                    <a:pt x="49" y="107"/>
                  </a:cubicBezTo>
                  <a:cubicBezTo>
                    <a:pt x="53" y="105"/>
                    <a:pt x="54" y="104"/>
                    <a:pt x="54" y="104"/>
                  </a:cubicBezTo>
                  <a:cubicBezTo>
                    <a:pt x="55" y="98"/>
                    <a:pt x="55" y="98"/>
                    <a:pt x="55" y="98"/>
                  </a:cubicBezTo>
                  <a:cubicBezTo>
                    <a:pt x="50" y="99"/>
                    <a:pt x="44" y="100"/>
                    <a:pt x="39" y="100"/>
                  </a:cubicBezTo>
                  <a:cubicBezTo>
                    <a:pt x="33" y="100"/>
                    <a:pt x="27" y="99"/>
                    <a:pt x="22" y="98"/>
                  </a:cubicBezTo>
                  <a:close/>
                  <a:moveTo>
                    <a:pt x="21" y="87"/>
                  </a:moveTo>
                  <a:cubicBezTo>
                    <a:pt x="21" y="92"/>
                    <a:pt x="21" y="92"/>
                    <a:pt x="21" y="92"/>
                  </a:cubicBezTo>
                  <a:cubicBezTo>
                    <a:pt x="27" y="95"/>
                    <a:pt x="32" y="96"/>
                    <a:pt x="39" y="96"/>
                  </a:cubicBezTo>
                  <a:cubicBezTo>
                    <a:pt x="45" y="96"/>
                    <a:pt x="51" y="95"/>
                    <a:pt x="56" y="93"/>
                  </a:cubicBezTo>
                  <a:cubicBezTo>
                    <a:pt x="57" y="87"/>
                    <a:pt x="57" y="87"/>
                    <a:pt x="57" y="87"/>
                  </a:cubicBezTo>
                  <a:cubicBezTo>
                    <a:pt x="51" y="89"/>
                    <a:pt x="45" y="90"/>
                    <a:pt x="39" y="90"/>
                  </a:cubicBezTo>
                  <a:cubicBezTo>
                    <a:pt x="32" y="90"/>
                    <a:pt x="26" y="89"/>
                    <a:pt x="21" y="87"/>
                  </a:cubicBezTo>
                  <a:close/>
                  <a:moveTo>
                    <a:pt x="47" y="53"/>
                  </a:moveTo>
                  <a:cubicBezTo>
                    <a:pt x="39" y="37"/>
                    <a:pt x="39" y="37"/>
                    <a:pt x="39" y="37"/>
                  </a:cubicBezTo>
                  <a:cubicBezTo>
                    <a:pt x="30" y="53"/>
                    <a:pt x="30" y="53"/>
                    <a:pt x="30" y="53"/>
                  </a:cubicBezTo>
                  <a:cubicBezTo>
                    <a:pt x="26" y="45"/>
                    <a:pt x="26" y="45"/>
                    <a:pt x="26" y="45"/>
                  </a:cubicBezTo>
                  <a:cubicBezTo>
                    <a:pt x="21" y="48"/>
                    <a:pt x="21" y="48"/>
                    <a:pt x="21" y="48"/>
                  </a:cubicBezTo>
                  <a:cubicBezTo>
                    <a:pt x="30" y="66"/>
                    <a:pt x="30" y="66"/>
                    <a:pt x="30" y="66"/>
                  </a:cubicBezTo>
                  <a:cubicBezTo>
                    <a:pt x="39" y="50"/>
                    <a:pt x="39" y="50"/>
                    <a:pt x="39" y="50"/>
                  </a:cubicBezTo>
                  <a:cubicBezTo>
                    <a:pt x="48" y="66"/>
                    <a:pt x="48" y="66"/>
                    <a:pt x="48" y="66"/>
                  </a:cubicBezTo>
                  <a:cubicBezTo>
                    <a:pt x="56" y="48"/>
                    <a:pt x="56" y="48"/>
                    <a:pt x="56" y="48"/>
                  </a:cubicBezTo>
                  <a:cubicBezTo>
                    <a:pt x="51" y="45"/>
                    <a:pt x="51" y="45"/>
                    <a:pt x="51" y="45"/>
                  </a:cubicBezTo>
                  <a:lnTo>
                    <a:pt x="47" y="53"/>
                  </a:lnTo>
                  <a:close/>
                  <a:moveTo>
                    <a:pt x="39" y="0"/>
                  </a:moveTo>
                  <a:cubicBezTo>
                    <a:pt x="17" y="0"/>
                    <a:pt x="0" y="17"/>
                    <a:pt x="0" y="39"/>
                  </a:cubicBezTo>
                  <a:cubicBezTo>
                    <a:pt x="0" y="53"/>
                    <a:pt x="7" y="65"/>
                    <a:pt x="18" y="72"/>
                  </a:cubicBezTo>
                  <a:cubicBezTo>
                    <a:pt x="20" y="82"/>
                    <a:pt x="20" y="82"/>
                    <a:pt x="20" y="82"/>
                  </a:cubicBezTo>
                  <a:cubicBezTo>
                    <a:pt x="25" y="84"/>
                    <a:pt x="32" y="85"/>
                    <a:pt x="39" y="85"/>
                  </a:cubicBezTo>
                  <a:cubicBezTo>
                    <a:pt x="45" y="85"/>
                    <a:pt x="52" y="84"/>
                    <a:pt x="57" y="82"/>
                  </a:cubicBezTo>
                  <a:cubicBezTo>
                    <a:pt x="59" y="72"/>
                    <a:pt x="59" y="72"/>
                    <a:pt x="59" y="72"/>
                  </a:cubicBezTo>
                  <a:cubicBezTo>
                    <a:pt x="70" y="65"/>
                    <a:pt x="78" y="53"/>
                    <a:pt x="78" y="39"/>
                  </a:cubicBezTo>
                  <a:cubicBezTo>
                    <a:pt x="78" y="17"/>
                    <a:pt x="60" y="0"/>
                    <a:pt x="39" y="0"/>
                  </a:cubicBezTo>
                  <a:close/>
                  <a:moveTo>
                    <a:pt x="53" y="67"/>
                  </a:moveTo>
                  <a:cubicBezTo>
                    <a:pt x="52" y="76"/>
                    <a:pt x="52" y="76"/>
                    <a:pt x="52" y="76"/>
                  </a:cubicBezTo>
                  <a:cubicBezTo>
                    <a:pt x="52" y="76"/>
                    <a:pt x="48" y="78"/>
                    <a:pt x="39" y="78"/>
                  </a:cubicBezTo>
                  <a:cubicBezTo>
                    <a:pt x="29" y="78"/>
                    <a:pt x="25" y="76"/>
                    <a:pt x="25" y="76"/>
                  </a:cubicBezTo>
                  <a:cubicBezTo>
                    <a:pt x="24" y="67"/>
                    <a:pt x="24" y="67"/>
                    <a:pt x="24" y="67"/>
                  </a:cubicBezTo>
                  <a:cubicBezTo>
                    <a:pt x="14" y="62"/>
                    <a:pt x="7" y="51"/>
                    <a:pt x="7" y="39"/>
                  </a:cubicBezTo>
                  <a:cubicBezTo>
                    <a:pt x="7" y="21"/>
                    <a:pt x="21" y="6"/>
                    <a:pt x="39" y="6"/>
                  </a:cubicBezTo>
                  <a:cubicBezTo>
                    <a:pt x="56" y="6"/>
                    <a:pt x="71" y="21"/>
                    <a:pt x="71" y="39"/>
                  </a:cubicBezTo>
                  <a:cubicBezTo>
                    <a:pt x="71" y="51"/>
                    <a:pt x="63" y="62"/>
                    <a:pt x="53" y="67"/>
                  </a:cubicBezTo>
                  <a:close/>
                  <a:moveTo>
                    <a:pt x="39" y="16"/>
                  </a:moveTo>
                  <a:cubicBezTo>
                    <a:pt x="40" y="16"/>
                    <a:pt x="41" y="15"/>
                    <a:pt x="41" y="14"/>
                  </a:cubicBezTo>
                  <a:cubicBezTo>
                    <a:pt x="41" y="12"/>
                    <a:pt x="40" y="11"/>
                    <a:pt x="39" y="11"/>
                  </a:cubicBezTo>
                  <a:cubicBezTo>
                    <a:pt x="24" y="11"/>
                    <a:pt x="12" y="24"/>
                    <a:pt x="12" y="39"/>
                  </a:cubicBezTo>
                  <a:cubicBezTo>
                    <a:pt x="12" y="40"/>
                    <a:pt x="12" y="41"/>
                    <a:pt x="14" y="41"/>
                  </a:cubicBezTo>
                  <a:cubicBezTo>
                    <a:pt x="15" y="41"/>
                    <a:pt x="16" y="40"/>
                    <a:pt x="16" y="39"/>
                  </a:cubicBezTo>
                  <a:cubicBezTo>
                    <a:pt x="16" y="26"/>
                    <a:pt x="26" y="16"/>
                    <a:pt x="39" y="16"/>
                  </a:cubicBezTo>
                  <a:close/>
                </a:path>
              </a:pathLst>
            </a:custGeom>
            <a:solidFill>
              <a:schemeClr val="bg1"/>
            </a:solidFill>
            <a:ln>
              <a:noFill/>
            </a:ln>
          </p:spPr>
          <p:txBody>
            <a:bodyPr vert="horz" wrap="square" lIns="68580" tIns="34290" rIns="68580" bIns="34290" numCol="1" anchor="t" anchorCtr="0" compatLnSpc="1"/>
            <a:lstStyle/>
            <a:p>
              <a:endParaRPr lang="en-US" sz="1350" spc="-23">
                <a:latin typeface="Poppins" panose="02000000000000000000" pitchFamily="2" charset="0"/>
                <a:cs typeface="Poppins" panose="02000000000000000000" pitchFamily="2" charset="0"/>
              </a:endParaRPr>
            </a:p>
          </p:txBody>
        </p:sp>
        <p:sp>
          <p:nvSpPr>
            <p:cNvPr id="45" name="Oval 1161"/>
            <p:cNvSpPr>
              <a:spLocks noChangeArrowheads="1"/>
            </p:cNvSpPr>
            <p:nvPr/>
          </p:nvSpPr>
          <p:spPr bwMode="auto">
            <a:xfrm>
              <a:off x="1878808" y="2840831"/>
              <a:ext cx="431006" cy="433388"/>
            </a:xfrm>
            <a:prstGeom prst="ellipse">
              <a:avLst/>
            </a:prstGeom>
            <a:solidFill>
              <a:schemeClr val="accent2"/>
            </a:solidFill>
            <a:ln>
              <a:noFill/>
            </a:ln>
          </p:spPr>
          <p:txBody>
            <a:bodyPr vert="horz" wrap="square" lIns="68580" tIns="34290" rIns="68580" bIns="34290" numCol="1" anchor="t" anchorCtr="0" compatLnSpc="1"/>
            <a:lstStyle/>
            <a:p>
              <a:endParaRPr lang="en-US" sz="1350" spc="-23">
                <a:latin typeface="Poppins" panose="02000000000000000000" pitchFamily="2" charset="0"/>
                <a:cs typeface="Poppins" panose="02000000000000000000" pitchFamily="2" charset="0"/>
              </a:endParaRPr>
            </a:p>
          </p:txBody>
        </p:sp>
        <p:sp>
          <p:nvSpPr>
            <p:cNvPr id="46" name="Freeform 1162"/>
            <p:cNvSpPr>
              <a:spLocks noEditPoints="1"/>
            </p:cNvSpPr>
            <p:nvPr/>
          </p:nvSpPr>
          <p:spPr bwMode="auto">
            <a:xfrm>
              <a:off x="1971676" y="2959894"/>
              <a:ext cx="245269" cy="207169"/>
            </a:xfrm>
            <a:custGeom>
              <a:avLst/>
              <a:gdLst>
                <a:gd name="T0" fmla="*/ 4 w 103"/>
                <a:gd name="T1" fmla="*/ 83 h 87"/>
                <a:gd name="T2" fmla="*/ 8 w 103"/>
                <a:gd name="T3" fmla="*/ 87 h 87"/>
                <a:gd name="T4" fmla="*/ 27 w 103"/>
                <a:gd name="T5" fmla="*/ 87 h 87"/>
                <a:gd name="T6" fmla="*/ 27 w 103"/>
                <a:gd name="T7" fmla="*/ 47 h 87"/>
                <a:gd name="T8" fmla="*/ 4 w 103"/>
                <a:gd name="T9" fmla="*/ 70 h 87"/>
                <a:gd name="T10" fmla="*/ 4 w 103"/>
                <a:gd name="T11" fmla="*/ 83 h 87"/>
                <a:gd name="T12" fmla="*/ 36 w 103"/>
                <a:gd name="T13" fmla="*/ 56 h 87"/>
                <a:gd name="T14" fmla="*/ 36 w 103"/>
                <a:gd name="T15" fmla="*/ 87 h 87"/>
                <a:gd name="T16" fmla="*/ 59 w 103"/>
                <a:gd name="T17" fmla="*/ 87 h 87"/>
                <a:gd name="T18" fmla="*/ 59 w 103"/>
                <a:gd name="T19" fmla="*/ 60 h 87"/>
                <a:gd name="T20" fmla="*/ 49 w 103"/>
                <a:gd name="T21" fmla="*/ 70 h 87"/>
                <a:gd name="T22" fmla="*/ 36 w 103"/>
                <a:gd name="T23" fmla="*/ 56 h 87"/>
                <a:gd name="T24" fmla="*/ 68 w 103"/>
                <a:gd name="T25" fmla="*/ 50 h 87"/>
                <a:gd name="T26" fmla="*/ 68 w 103"/>
                <a:gd name="T27" fmla="*/ 87 h 87"/>
                <a:gd name="T28" fmla="*/ 88 w 103"/>
                <a:gd name="T29" fmla="*/ 87 h 87"/>
                <a:gd name="T30" fmla="*/ 91 w 103"/>
                <a:gd name="T31" fmla="*/ 83 h 87"/>
                <a:gd name="T32" fmla="*/ 91 w 103"/>
                <a:gd name="T33" fmla="*/ 47 h 87"/>
                <a:gd name="T34" fmla="*/ 91 w 103"/>
                <a:gd name="T35" fmla="*/ 27 h 87"/>
                <a:gd name="T36" fmla="*/ 72 w 103"/>
                <a:gd name="T37" fmla="*/ 47 h 87"/>
                <a:gd name="T38" fmla="*/ 68 w 103"/>
                <a:gd name="T39" fmla="*/ 50 h 87"/>
                <a:gd name="T40" fmla="*/ 82 w 103"/>
                <a:gd name="T41" fmla="*/ 1 h 87"/>
                <a:gd name="T42" fmla="*/ 78 w 103"/>
                <a:gd name="T43" fmla="*/ 6 h 87"/>
                <a:gd name="T44" fmla="*/ 83 w 103"/>
                <a:gd name="T45" fmla="*/ 10 h 87"/>
                <a:gd name="T46" fmla="*/ 87 w 103"/>
                <a:gd name="T47" fmla="*/ 9 h 87"/>
                <a:gd name="T48" fmla="*/ 49 w 103"/>
                <a:gd name="T49" fmla="*/ 47 h 87"/>
                <a:gd name="T50" fmla="*/ 27 w 103"/>
                <a:gd name="T51" fmla="*/ 25 h 87"/>
                <a:gd name="T52" fmla="*/ 1 w 103"/>
                <a:gd name="T53" fmla="*/ 51 h 87"/>
                <a:gd name="T54" fmla="*/ 1 w 103"/>
                <a:gd name="T55" fmla="*/ 57 h 87"/>
                <a:gd name="T56" fmla="*/ 7 w 103"/>
                <a:gd name="T57" fmla="*/ 57 h 87"/>
                <a:gd name="T58" fmla="*/ 27 w 103"/>
                <a:gd name="T59" fmla="*/ 37 h 87"/>
                <a:gd name="T60" fmla="*/ 49 w 103"/>
                <a:gd name="T61" fmla="*/ 59 h 87"/>
                <a:gd name="T62" fmla="*/ 93 w 103"/>
                <a:gd name="T63" fmla="*/ 15 h 87"/>
                <a:gd name="T64" fmla="*/ 93 w 103"/>
                <a:gd name="T65" fmla="*/ 19 h 87"/>
                <a:gd name="T66" fmla="*/ 97 w 103"/>
                <a:gd name="T67" fmla="*/ 24 h 87"/>
                <a:gd name="T68" fmla="*/ 97 w 103"/>
                <a:gd name="T69" fmla="*/ 24 h 87"/>
                <a:gd name="T70" fmla="*/ 101 w 103"/>
                <a:gd name="T71" fmla="*/ 20 h 87"/>
                <a:gd name="T72" fmla="*/ 103 w 103"/>
                <a:gd name="T73" fmla="*/ 0 h 87"/>
                <a:gd name="T74" fmla="*/ 82 w 103"/>
                <a:gd name="T75"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3" h="87">
                  <a:moveTo>
                    <a:pt x="4" y="83"/>
                  </a:moveTo>
                  <a:cubicBezTo>
                    <a:pt x="4" y="85"/>
                    <a:pt x="6" y="87"/>
                    <a:pt x="8" y="87"/>
                  </a:cubicBezTo>
                  <a:cubicBezTo>
                    <a:pt x="27" y="87"/>
                    <a:pt x="27" y="87"/>
                    <a:pt x="27" y="87"/>
                  </a:cubicBezTo>
                  <a:cubicBezTo>
                    <a:pt x="27" y="47"/>
                    <a:pt x="27" y="47"/>
                    <a:pt x="27" y="47"/>
                  </a:cubicBezTo>
                  <a:cubicBezTo>
                    <a:pt x="4" y="70"/>
                    <a:pt x="4" y="70"/>
                    <a:pt x="4" y="70"/>
                  </a:cubicBezTo>
                  <a:lnTo>
                    <a:pt x="4" y="83"/>
                  </a:lnTo>
                  <a:close/>
                  <a:moveTo>
                    <a:pt x="36" y="56"/>
                  </a:moveTo>
                  <a:cubicBezTo>
                    <a:pt x="36" y="87"/>
                    <a:pt x="36" y="87"/>
                    <a:pt x="36" y="87"/>
                  </a:cubicBezTo>
                  <a:cubicBezTo>
                    <a:pt x="59" y="87"/>
                    <a:pt x="59" y="87"/>
                    <a:pt x="59" y="87"/>
                  </a:cubicBezTo>
                  <a:cubicBezTo>
                    <a:pt x="59" y="60"/>
                    <a:pt x="59" y="60"/>
                    <a:pt x="59" y="60"/>
                  </a:cubicBezTo>
                  <a:cubicBezTo>
                    <a:pt x="49" y="70"/>
                    <a:pt x="49" y="70"/>
                    <a:pt x="49" y="70"/>
                  </a:cubicBezTo>
                  <a:lnTo>
                    <a:pt x="36" y="56"/>
                  </a:lnTo>
                  <a:close/>
                  <a:moveTo>
                    <a:pt x="68" y="50"/>
                  </a:moveTo>
                  <a:cubicBezTo>
                    <a:pt x="68" y="87"/>
                    <a:pt x="68" y="87"/>
                    <a:pt x="68" y="87"/>
                  </a:cubicBezTo>
                  <a:cubicBezTo>
                    <a:pt x="88" y="87"/>
                    <a:pt x="88" y="87"/>
                    <a:pt x="88" y="87"/>
                  </a:cubicBezTo>
                  <a:cubicBezTo>
                    <a:pt x="90" y="87"/>
                    <a:pt x="91" y="85"/>
                    <a:pt x="91" y="83"/>
                  </a:cubicBezTo>
                  <a:cubicBezTo>
                    <a:pt x="91" y="47"/>
                    <a:pt x="91" y="47"/>
                    <a:pt x="91" y="47"/>
                  </a:cubicBezTo>
                  <a:cubicBezTo>
                    <a:pt x="91" y="27"/>
                    <a:pt x="91" y="27"/>
                    <a:pt x="91" y="27"/>
                  </a:cubicBezTo>
                  <a:cubicBezTo>
                    <a:pt x="72" y="47"/>
                    <a:pt x="72" y="47"/>
                    <a:pt x="72" y="47"/>
                  </a:cubicBezTo>
                  <a:lnTo>
                    <a:pt x="68" y="50"/>
                  </a:lnTo>
                  <a:close/>
                  <a:moveTo>
                    <a:pt x="82" y="1"/>
                  </a:moveTo>
                  <a:cubicBezTo>
                    <a:pt x="80" y="2"/>
                    <a:pt x="78" y="4"/>
                    <a:pt x="78" y="6"/>
                  </a:cubicBezTo>
                  <a:cubicBezTo>
                    <a:pt x="79" y="8"/>
                    <a:pt x="81" y="10"/>
                    <a:pt x="83" y="10"/>
                  </a:cubicBezTo>
                  <a:cubicBezTo>
                    <a:pt x="87" y="9"/>
                    <a:pt x="87" y="9"/>
                    <a:pt x="87" y="9"/>
                  </a:cubicBezTo>
                  <a:cubicBezTo>
                    <a:pt x="49" y="47"/>
                    <a:pt x="49" y="47"/>
                    <a:pt x="49" y="47"/>
                  </a:cubicBezTo>
                  <a:cubicBezTo>
                    <a:pt x="27" y="25"/>
                    <a:pt x="27" y="25"/>
                    <a:pt x="27" y="25"/>
                  </a:cubicBezTo>
                  <a:cubicBezTo>
                    <a:pt x="1" y="51"/>
                    <a:pt x="1" y="51"/>
                    <a:pt x="1" y="51"/>
                  </a:cubicBezTo>
                  <a:cubicBezTo>
                    <a:pt x="0" y="52"/>
                    <a:pt x="0" y="55"/>
                    <a:pt x="1" y="57"/>
                  </a:cubicBezTo>
                  <a:cubicBezTo>
                    <a:pt x="3" y="58"/>
                    <a:pt x="5" y="58"/>
                    <a:pt x="7" y="57"/>
                  </a:cubicBezTo>
                  <a:cubicBezTo>
                    <a:pt x="27" y="37"/>
                    <a:pt x="27" y="37"/>
                    <a:pt x="27" y="37"/>
                  </a:cubicBezTo>
                  <a:cubicBezTo>
                    <a:pt x="49" y="59"/>
                    <a:pt x="49" y="59"/>
                    <a:pt x="49" y="59"/>
                  </a:cubicBezTo>
                  <a:cubicBezTo>
                    <a:pt x="93" y="15"/>
                    <a:pt x="93" y="15"/>
                    <a:pt x="93" y="15"/>
                  </a:cubicBezTo>
                  <a:cubicBezTo>
                    <a:pt x="93" y="19"/>
                    <a:pt x="93" y="19"/>
                    <a:pt x="93" y="19"/>
                  </a:cubicBezTo>
                  <a:cubicBezTo>
                    <a:pt x="93" y="22"/>
                    <a:pt x="94" y="24"/>
                    <a:pt x="97" y="24"/>
                  </a:cubicBezTo>
                  <a:cubicBezTo>
                    <a:pt x="97" y="24"/>
                    <a:pt x="97" y="24"/>
                    <a:pt x="97" y="24"/>
                  </a:cubicBezTo>
                  <a:cubicBezTo>
                    <a:pt x="99" y="24"/>
                    <a:pt x="101" y="22"/>
                    <a:pt x="101" y="20"/>
                  </a:cubicBezTo>
                  <a:cubicBezTo>
                    <a:pt x="103" y="0"/>
                    <a:pt x="103" y="0"/>
                    <a:pt x="103" y="0"/>
                  </a:cubicBezTo>
                  <a:lnTo>
                    <a:pt x="82" y="1"/>
                  </a:lnTo>
                  <a:close/>
                </a:path>
              </a:pathLst>
            </a:custGeom>
            <a:solidFill>
              <a:schemeClr val="bg1"/>
            </a:solidFill>
            <a:ln>
              <a:noFill/>
            </a:ln>
          </p:spPr>
          <p:txBody>
            <a:bodyPr vert="horz" wrap="square" lIns="68580" tIns="34290" rIns="68580" bIns="34290" numCol="1" anchor="t" anchorCtr="0" compatLnSpc="1"/>
            <a:lstStyle/>
            <a:p>
              <a:endParaRPr lang="en-US" sz="1350" spc="-23">
                <a:latin typeface="Poppins" panose="02000000000000000000" pitchFamily="2" charset="0"/>
                <a:cs typeface="Poppins" panose="02000000000000000000" pitchFamily="2" charset="0"/>
              </a:endParaRPr>
            </a:p>
          </p:txBody>
        </p:sp>
        <p:sp>
          <p:nvSpPr>
            <p:cNvPr id="47" name="Oval 1163"/>
            <p:cNvSpPr>
              <a:spLocks noChangeArrowheads="1"/>
            </p:cNvSpPr>
            <p:nvPr/>
          </p:nvSpPr>
          <p:spPr bwMode="auto">
            <a:xfrm>
              <a:off x="2016920" y="3617119"/>
              <a:ext cx="431006" cy="433388"/>
            </a:xfrm>
            <a:prstGeom prst="ellipse">
              <a:avLst/>
            </a:prstGeom>
            <a:solidFill>
              <a:schemeClr val="accent3"/>
            </a:solidFill>
            <a:ln>
              <a:noFill/>
            </a:ln>
          </p:spPr>
          <p:txBody>
            <a:bodyPr vert="horz" wrap="square" lIns="68580" tIns="34290" rIns="68580" bIns="34290" numCol="1" anchor="t" anchorCtr="0" compatLnSpc="1"/>
            <a:lstStyle/>
            <a:p>
              <a:endParaRPr lang="en-US" sz="1350" spc="-23">
                <a:latin typeface="Poppins" panose="02000000000000000000" pitchFamily="2" charset="0"/>
                <a:cs typeface="Poppins" panose="02000000000000000000" pitchFamily="2" charset="0"/>
              </a:endParaRPr>
            </a:p>
          </p:txBody>
        </p:sp>
        <p:sp>
          <p:nvSpPr>
            <p:cNvPr id="48" name="Freeform 1164"/>
            <p:cNvSpPr>
              <a:spLocks noEditPoints="1"/>
            </p:cNvSpPr>
            <p:nvPr/>
          </p:nvSpPr>
          <p:spPr bwMode="auto">
            <a:xfrm>
              <a:off x="2128838" y="3702844"/>
              <a:ext cx="209550" cy="264319"/>
            </a:xfrm>
            <a:custGeom>
              <a:avLst/>
              <a:gdLst>
                <a:gd name="T0" fmla="*/ 126 w 176"/>
                <a:gd name="T1" fmla="*/ 36 h 222"/>
                <a:gd name="T2" fmla="*/ 30 w 176"/>
                <a:gd name="T3" fmla="*/ 36 h 222"/>
                <a:gd name="T4" fmla="*/ 30 w 176"/>
                <a:gd name="T5" fmla="*/ 50 h 222"/>
                <a:gd name="T6" fmla="*/ 126 w 176"/>
                <a:gd name="T7" fmla="*/ 50 h 222"/>
                <a:gd name="T8" fmla="*/ 126 w 176"/>
                <a:gd name="T9" fmla="*/ 36 h 222"/>
                <a:gd name="T10" fmla="*/ 126 w 176"/>
                <a:gd name="T11" fmla="*/ 64 h 222"/>
                <a:gd name="T12" fmla="*/ 30 w 176"/>
                <a:gd name="T13" fmla="*/ 64 h 222"/>
                <a:gd name="T14" fmla="*/ 30 w 176"/>
                <a:gd name="T15" fmla="*/ 76 h 222"/>
                <a:gd name="T16" fmla="*/ 126 w 176"/>
                <a:gd name="T17" fmla="*/ 76 h 222"/>
                <a:gd name="T18" fmla="*/ 126 w 176"/>
                <a:gd name="T19" fmla="*/ 64 h 222"/>
                <a:gd name="T20" fmla="*/ 156 w 176"/>
                <a:gd name="T21" fmla="*/ 18 h 222"/>
                <a:gd name="T22" fmla="*/ 156 w 176"/>
                <a:gd name="T23" fmla="*/ 0 h 222"/>
                <a:gd name="T24" fmla="*/ 0 w 176"/>
                <a:gd name="T25" fmla="*/ 0 h 222"/>
                <a:gd name="T26" fmla="*/ 0 w 176"/>
                <a:gd name="T27" fmla="*/ 202 h 222"/>
                <a:gd name="T28" fmla="*/ 18 w 176"/>
                <a:gd name="T29" fmla="*/ 202 h 222"/>
                <a:gd name="T30" fmla="*/ 18 w 176"/>
                <a:gd name="T31" fmla="*/ 222 h 222"/>
                <a:gd name="T32" fmla="*/ 176 w 176"/>
                <a:gd name="T33" fmla="*/ 222 h 222"/>
                <a:gd name="T34" fmla="*/ 176 w 176"/>
                <a:gd name="T35" fmla="*/ 18 h 222"/>
                <a:gd name="T36" fmla="*/ 156 w 176"/>
                <a:gd name="T37" fmla="*/ 18 h 222"/>
                <a:gd name="T38" fmla="*/ 10 w 176"/>
                <a:gd name="T39" fmla="*/ 190 h 222"/>
                <a:gd name="T40" fmla="*/ 10 w 176"/>
                <a:gd name="T41" fmla="*/ 10 h 222"/>
                <a:gd name="T42" fmla="*/ 144 w 176"/>
                <a:gd name="T43" fmla="*/ 10 h 222"/>
                <a:gd name="T44" fmla="*/ 144 w 176"/>
                <a:gd name="T45" fmla="*/ 144 h 222"/>
                <a:gd name="T46" fmla="*/ 98 w 176"/>
                <a:gd name="T47" fmla="*/ 144 h 222"/>
                <a:gd name="T48" fmla="*/ 98 w 176"/>
                <a:gd name="T49" fmla="*/ 190 h 222"/>
                <a:gd name="T50" fmla="*/ 10 w 176"/>
                <a:gd name="T51" fmla="*/ 190 h 222"/>
                <a:gd name="T52" fmla="*/ 164 w 176"/>
                <a:gd name="T53" fmla="*/ 210 h 222"/>
                <a:gd name="T54" fmla="*/ 30 w 176"/>
                <a:gd name="T55" fmla="*/ 210 h 222"/>
                <a:gd name="T56" fmla="*/ 30 w 176"/>
                <a:gd name="T57" fmla="*/ 202 h 222"/>
                <a:gd name="T58" fmla="*/ 104 w 176"/>
                <a:gd name="T59" fmla="*/ 202 h 222"/>
                <a:gd name="T60" fmla="*/ 156 w 176"/>
                <a:gd name="T61" fmla="*/ 150 h 222"/>
                <a:gd name="T62" fmla="*/ 156 w 176"/>
                <a:gd name="T63" fmla="*/ 30 h 222"/>
                <a:gd name="T64" fmla="*/ 164 w 176"/>
                <a:gd name="T65" fmla="*/ 30 h 222"/>
                <a:gd name="T66" fmla="*/ 164 w 176"/>
                <a:gd name="T67" fmla="*/ 210 h 222"/>
                <a:gd name="T68" fmla="*/ 30 w 176"/>
                <a:gd name="T69" fmla="*/ 130 h 222"/>
                <a:gd name="T70" fmla="*/ 78 w 176"/>
                <a:gd name="T71" fmla="*/ 130 h 222"/>
                <a:gd name="T72" fmla="*/ 78 w 176"/>
                <a:gd name="T73" fmla="*/ 118 h 222"/>
                <a:gd name="T74" fmla="*/ 30 w 176"/>
                <a:gd name="T75" fmla="*/ 118 h 222"/>
                <a:gd name="T76" fmla="*/ 30 w 176"/>
                <a:gd name="T77" fmla="*/ 130 h 222"/>
                <a:gd name="T78" fmla="*/ 126 w 176"/>
                <a:gd name="T79" fmla="*/ 90 h 222"/>
                <a:gd name="T80" fmla="*/ 30 w 176"/>
                <a:gd name="T81" fmla="*/ 90 h 222"/>
                <a:gd name="T82" fmla="*/ 30 w 176"/>
                <a:gd name="T83" fmla="*/ 104 h 222"/>
                <a:gd name="T84" fmla="*/ 126 w 176"/>
                <a:gd name="T85" fmla="*/ 104 h 222"/>
                <a:gd name="T86" fmla="*/ 126 w 176"/>
                <a:gd name="T87" fmla="*/ 9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222">
                  <a:moveTo>
                    <a:pt x="126" y="36"/>
                  </a:moveTo>
                  <a:lnTo>
                    <a:pt x="30" y="36"/>
                  </a:lnTo>
                  <a:lnTo>
                    <a:pt x="30" y="50"/>
                  </a:lnTo>
                  <a:lnTo>
                    <a:pt x="126" y="50"/>
                  </a:lnTo>
                  <a:lnTo>
                    <a:pt x="126" y="36"/>
                  </a:lnTo>
                  <a:close/>
                  <a:moveTo>
                    <a:pt x="126" y="64"/>
                  </a:moveTo>
                  <a:lnTo>
                    <a:pt x="30" y="64"/>
                  </a:lnTo>
                  <a:lnTo>
                    <a:pt x="30" y="76"/>
                  </a:lnTo>
                  <a:lnTo>
                    <a:pt x="126" y="76"/>
                  </a:lnTo>
                  <a:lnTo>
                    <a:pt x="126" y="64"/>
                  </a:lnTo>
                  <a:close/>
                  <a:moveTo>
                    <a:pt x="156" y="18"/>
                  </a:moveTo>
                  <a:lnTo>
                    <a:pt x="156" y="0"/>
                  </a:lnTo>
                  <a:lnTo>
                    <a:pt x="0" y="0"/>
                  </a:lnTo>
                  <a:lnTo>
                    <a:pt x="0" y="202"/>
                  </a:lnTo>
                  <a:lnTo>
                    <a:pt x="18" y="202"/>
                  </a:lnTo>
                  <a:lnTo>
                    <a:pt x="18" y="222"/>
                  </a:lnTo>
                  <a:lnTo>
                    <a:pt x="176" y="222"/>
                  </a:lnTo>
                  <a:lnTo>
                    <a:pt x="176" y="18"/>
                  </a:lnTo>
                  <a:lnTo>
                    <a:pt x="156" y="18"/>
                  </a:lnTo>
                  <a:close/>
                  <a:moveTo>
                    <a:pt x="10" y="190"/>
                  </a:moveTo>
                  <a:lnTo>
                    <a:pt x="10" y="10"/>
                  </a:lnTo>
                  <a:lnTo>
                    <a:pt x="144" y="10"/>
                  </a:lnTo>
                  <a:lnTo>
                    <a:pt x="144" y="144"/>
                  </a:lnTo>
                  <a:lnTo>
                    <a:pt x="98" y="144"/>
                  </a:lnTo>
                  <a:lnTo>
                    <a:pt x="98" y="190"/>
                  </a:lnTo>
                  <a:lnTo>
                    <a:pt x="10" y="190"/>
                  </a:lnTo>
                  <a:close/>
                  <a:moveTo>
                    <a:pt x="164" y="210"/>
                  </a:moveTo>
                  <a:lnTo>
                    <a:pt x="30" y="210"/>
                  </a:lnTo>
                  <a:lnTo>
                    <a:pt x="30" y="202"/>
                  </a:lnTo>
                  <a:lnTo>
                    <a:pt x="104" y="202"/>
                  </a:lnTo>
                  <a:lnTo>
                    <a:pt x="156" y="150"/>
                  </a:lnTo>
                  <a:lnTo>
                    <a:pt x="156" y="30"/>
                  </a:lnTo>
                  <a:lnTo>
                    <a:pt x="164" y="30"/>
                  </a:lnTo>
                  <a:lnTo>
                    <a:pt x="164" y="210"/>
                  </a:lnTo>
                  <a:close/>
                  <a:moveTo>
                    <a:pt x="30" y="130"/>
                  </a:moveTo>
                  <a:lnTo>
                    <a:pt x="78" y="130"/>
                  </a:lnTo>
                  <a:lnTo>
                    <a:pt x="78" y="118"/>
                  </a:lnTo>
                  <a:lnTo>
                    <a:pt x="30" y="118"/>
                  </a:lnTo>
                  <a:lnTo>
                    <a:pt x="30" y="130"/>
                  </a:lnTo>
                  <a:close/>
                  <a:moveTo>
                    <a:pt x="126" y="90"/>
                  </a:moveTo>
                  <a:lnTo>
                    <a:pt x="30" y="90"/>
                  </a:lnTo>
                  <a:lnTo>
                    <a:pt x="30" y="104"/>
                  </a:lnTo>
                  <a:lnTo>
                    <a:pt x="126" y="104"/>
                  </a:lnTo>
                  <a:lnTo>
                    <a:pt x="126" y="90"/>
                  </a:lnTo>
                  <a:close/>
                </a:path>
              </a:pathLst>
            </a:custGeom>
            <a:solidFill>
              <a:schemeClr val="bg1"/>
            </a:solidFill>
            <a:ln>
              <a:noFill/>
            </a:ln>
          </p:spPr>
          <p:txBody>
            <a:bodyPr vert="horz" wrap="square" lIns="68580" tIns="34290" rIns="68580" bIns="34290" numCol="1" anchor="t" anchorCtr="0" compatLnSpc="1"/>
            <a:lstStyle/>
            <a:p>
              <a:endParaRPr lang="en-US" sz="1350" spc="-23">
                <a:latin typeface="Poppins" panose="02000000000000000000" pitchFamily="2" charset="0"/>
                <a:cs typeface="Poppins" panose="02000000000000000000" pitchFamily="2" charset="0"/>
              </a:endParaRPr>
            </a:p>
          </p:txBody>
        </p:sp>
        <p:sp>
          <p:nvSpPr>
            <p:cNvPr id="49" name="Oval 1165"/>
            <p:cNvSpPr>
              <a:spLocks noChangeArrowheads="1"/>
            </p:cNvSpPr>
            <p:nvPr/>
          </p:nvSpPr>
          <p:spPr bwMode="auto">
            <a:xfrm>
              <a:off x="1878808" y="4383881"/>
              <a:ext cx="431006" cy="433388"/>
            </a:xfrm>
            <a:prstGeom prst="ellipse">
              <a:avLst/>
            </a:prstGeom>
            <a:solidFill>
              <a:schemeClr val="accent4"/>
            </a:solidFill>
            <a:ln>
              <a:noFill/>
            </a:ln>
          </p:spPr>
          <p:txBody>
            <a:bodyPr vert="horz" wrap="square" lIns="68580" tIns="34290" rIns="68580" bIns="34290" numCol="1" anchor="t" anchorCtr="0" compatLnSpc="1"/>
            <a:lstStyle/>
            <a:p>
              <a:endParaRPr lang="en-US" sz="1350" spc="-23">
                <a:latin typeface="Poppins" panose="02000000000000000000" pitchFamily="2" charset="0"/>
                <a:cs typeface="Poppins" panose="02000000000000000000" pitchFamily="2" charset="0"/>
              </a:endParaRPr>
            </a:p>
          </p:txBody>
        </p:sp>
        <p:sp>
          <p:nvSpPr>
            <p:cNvPr id="50" name="Freeform 1166"/>
            <p:cNvSpPr>
              <a:spLocks noEditPoints="1"/>
            </p:cNvSpPr>
            <p:nvPr/>
          </p:nvSpPr>
          <p:spPr bwMode="auto">
            <a:xfrm>
              <a:off x="1983582" y="4491038"/>
              <a:ext cx="219075" cy="216694"/>
            </a:xfrm>
            <a:custGeom>
              <a:avLst/>
              <a:gdLst>
                <a:gd name="T0" fmla="*/ 90 w 92"/>
                <a:gd name="T1" fmla="*/ 28 h 91"/>
                <a:gd name="T2" fmla="*/ 50 w 92"/>
                <a:gd name="T3" fmla="*/ 1 h 91"/>
                <a:gd name="T4" fmla="*/ 43 w 92"/>
                <a:gd name="T5" fmla="*/ 1 h 91"/>
                <a:gd name="T6" fmla="*/ 3 w 92"/>
                <a:gd name="T7" fmla="*/ 28 h 91"/>
                <a:gd name="T8" fmla="*/ 0 w 92"/>
                <a:gd name="T9" fmla="*/ 33 h 91"/>
                <a:gd name="T10" fmla="*/ 0 w 92"/>
                <a:gd name="T11" fmla="*/ 85 h 91"/>
                <a:gd name="T12" fmla="*/ 6 w 92"/>
                <a:gd name="T13" fmla="*/ 91 h 91"/>
                <a:gd name="T14" fmla="*/ 87 w 92"/>
                <a:gd name="T15" fmla="*/ 91 h 91"/>
                <a:gd name="T16" fmla="*/ 92 w 92"/>
                <a:gd name="T17" fmla="*/ 85 h 91"/>
                <a:gd name="T18" fmla="*/ 92 w 92"/>
                <a:gd name="T19" fmla="*/ 33 h 91"/>
                <a:gd name="T20" fmla="*/ 90 w 92"/>
                <a:gd name="T21" fmla="*/ 28 h 91"/>
                <a:gd name="T22" fmla="*/ 87 w 92"/>
                <a:gd name="T23" fmla="*/ 41 h 91"/>
                <a:gd name="T24" fmla="*/ 46 w 92"/>
                <a:gd name="T25" fmla="*/ 69 h 91"/>
                <a:gd name="T26" fmla="*/ 6 w 92"/>
                <a:gd name="T27" fmla="*/ 41 h 91"/>
                <a:gd name="T28" fmla="*/ 6 w 92"/>
                <a:gd name="T29" fmla="*/ 36 h 91"/>
                <a:gd name="T30" fmla="*/ 9 w 92"/>
                <a:gd name="T31" fmla="*/ 33 h 91"/>
                <a:gd name="T32" fmla="*/ 84 w 92"/>
                <a:gd name="T33" fmla="*/ 33 h 91"/>
                <a:gd name="T34" fmla="*/ 87 w 92"/>
                <a:gd name="T35" fmla="*/ 36 h 91"/>
                <a:gd name="T36" fmla="*/ 87 w 92"/>
                <a:gd name="T37" fmla="*/ 41 h 91"/>
                <a:gd name="T38" fmla="*/ 33 w 92"/>
                <a:gd name="T39" fmla="*/ 54 h 91"/>
                <a:gd name="T40" fmla="*/ 60 w 92"/>
                <a:gd name="T41" fmla="*/ 54 h 91"/>
                <a:gd name="T42" fmla="*/ 66 w 92"/>
                <a:gd name="T43" fmla="*/ 50 h 91"/>
                <a:gd name="T44" fmla="*/ 26 w 92"/>
                <a:gd name="T45" fmla="*/ 50 h 91"/>
                <a:gd name="T46" fmla="*/ 33 w 92"/>
                <a:gd name="T47" fmla="*/ 54 h 91"/>
                <a:gd name="T48" fmla="*/ 46 w 92"/>
                <a:gd name="T49" fmla="*/ 63 h 91"/>
                <a:gd name="T50" fmla="*/ 47 w 92"/>
                <a:gd name="T51" fmla="*/ 63 h 91"/>
                <a:gd name="T52" fmla="*/ 54 w 92"/>
                <a:gd name="T53" fmla="*/ 59 h 91"/>
                <a:gd name="T54" fmla="*/ 39 w 92"/>
                <a:gd name="T55" fmla="*/ 59 h 91"/>
                <a:gd name="T56" fmla="*/ 46 w 92"/>
                <a:gd name="T57" fmla="*/ 63 h 91"/>
                <a:gd name="T58" fmla="*/ 19 w 92"/>
                <a:gd name="T59" fmla="*/ 45 h 91"/>
                <a:gd name="T60" fmla="*/ 20 w 92"/>
                <a:gd name="T61" fmla="*/ 46 h 91"/>
                <a:gd name="T62" fmla="*/ 73 w 92"/>
                <a:gd name="T63" fmla="*/ 46 h 91"/>
                <a:gd name="T64" fmla="*/ 74 w 92"/>
                <a:gd name="T65" fmla="*/ 45 h 91"/>
                <a:gd name="T66" fmla="*/ 74 w 92"/>
                <a:gd name="T67" fmla="*/ 41 h 91"/>
                <a:gd name="T68" fmla="*/ 19 w 92"/>
                <a:gd name="T69" fmla="*/ 41 h 91"/>
                <a:gd name="T70" fmla="*/ 19 w 92"/>
                <a:gd name="T71"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2" h="91">
                  <a:moveTo>
                    <a:pt x="90" y="28"/>
                  </a:moveTo>
                  <a:cubicBezTo>
                    <a:pt x="50" y="1"/>
                    <a:pt x="50" y="1"/>
                    <a:pt x="50" y="1"/>
                  </a:cubicBezTo>
                  <a:cubicBezTo>
                    <a:pt x="48" y="0"/>
                    <a:pt x="45" y="0"/>
                    <a:pt x="43" y="1"/>
                  </a:cubicBezTo>
                  <a:cubicBezTo>
                    <a:pt x="3" y="28"/>
                    <a:pt x="3" y="28"/>
                    <a:pt x="3" y="28"/>
                  </a:cubicBezTo>
                  <a:cubicBezTo>
                    <a:pt x="1" y="29"/>
                    <a:pt x="0" y="31"/>
                    <a:pt x="0" y="33"/>
                  </a:cubicBezTo>
                  <a:cubicBezTo>
                    <a:pt x="0" y="85"/>
                    <a:pt x="0" y="85"/>
                    <a:pt x="0" y="85"/>
                  </a:cubicBezTo>
                  <a:cubicBezTo>
                    <a:pt x="0" y="88"/>
                    <a:pt x="3" y="91"/>
                    <a:pt x="6" y="91"/>
                  </a:cubicBezTo>
                  <a:cubicBezTo>
                    <a:pt x="87" y="91"/>
                    <a:pt x="87" y="91"/>
                    <a:pt x="87" y="91"/>
                  </a:cubicBezTo>
                  <a:cubicBezTo>
                    <a:pt x="90" y="91"/>
                    <a:pt x="92" y="88"/>
                    <a:pt x="92" y="85"/>
                  </a:cubicBezTo>
                  <a:cubicBezTo>
                    <a:pt x="92" y="33"/>
                    <a:pt x="92" y="33"/>
                    <a:pt x="92" y="33"/>
                  </a:cubicBezTo>
                  <a:cubicBezTo>
                    <a:pt x="92" y="31"/>
                    <a:pt x="92" y="29"/>
                    <a:pt x="90" y="28"/>
                  </a:cubicBezTo>
                  <a:close/>
                  <a:moveTo>
                    <a:pt x="87" y="41"/>
                  </a:moveTo>
                  <a:cubicBezTo>
                    <a:pt x="46" y="69"/>
                    <a:pt x="46" y="69"/>
                    <a:pt x="46" y="69"/>
                  </a:cubicBezTo>
                  <a:cubicBezTo>
                    <a:pt x="6" y="41"/>
                    <a:pt x="6" y="41"/>
                    <a:pt x="6" y="41"/>
                  </a:cubicBezTo>
                  <a:cubicBezTo>
                    <a:pt x="6" y="36"/>
                    <a:pt x="6" y="36"/>
                    <a:pt x="6" y="36"/>
                  </a:cubicBezTo>
                  <a:cubicBezTo>
                    <a:pt x="6" y="34"/>
                    <a:pt x="7" y="33"/>
                    <a:pt x="9" y="33"/>
                  </a:cubicBezTo>
                  <a:cubicBezTo>
                    <a:pt x="84" y="33"/>
                    <a:pt x="84" y="33"/>
                    <a:pt x="84" y="33"/>
                  </a:cubicBezTo>
                  <a:cubicBezTo>
                    <a:pt x="85" y="33"/>
                    <a:pt x="87" y="34"/>
                    <a:pt x="87" y="36"/>
                  </a:cubicBezTo>
                  <a:lnTo>
                    <a:pt x="87" y="41"/>
                  </a:lnTo>
                  <a:close/>
                  <a:moveTo>
                    <a:pt x="33" y="54"/>
                  </a:moveTo>
                  <a:cubicBezTo>
                    <a:pt x="60" y="54"/>
                    <a:pt x="60" y="54"/>
                    <a:pt x="60" y="54"/>
                  </a:cubicBezTo>
                  <a:cubicBezTo>
                    <a:pt x="66" y="50"/>
                    <a:pt x="66" y="50"/>
                    <a:pt x="66" y="50"/>
                  </a:cubicBezTo>
                  <a:cubicBezTo>
                    <a:pt x="26" y="50"/>
                    <a:pt x="26" y="50"/>
                    <a:pt x="26" y="50"/>
                  </a:cubicBezTo>
                  <a:lnTo>
                    <a:pt x="33" y="54"/>
                  </a:lnTo>
                  <a:close/>
                  <a:moveTo>
                    <a:pt x="46" y="63"/>
                  </a:moveTo>
                  <a:cubicBezTo>
                    <a:pt x="47" y="63"/>
                    <a:pt x="47" y="63"/>
                    <a:pt x="47" y="63"/>
                  </a:cubicBezTo>
                  <a:cubicBezTo>
                    <a:pt x="54" y="59"/>
                    <a:pt x="54" y="59"/>
                    <a:pt x="54" y="59"/>
                  </a:cubicBezTo>
                  <a:cubicBezTo>
                    <a:pt x="39" y="59"/>
                    <a:pt x="39" y="59"/>
                    <a:pt x="39" y="59"/>
                  </a:cubicBezTo>
                  <a:lnTo>
                    <a:pt x="46" y="63"/>
                  </a:lnTo>
                  <a:close/>
                  <a:moveTo>
                    <a:pt x="19" y="45"/>
                  </a:moveTo>
                  <a:cubicBezTo>
                    <a:pt x="20" y="46"/>
                    <a:pt x="20" y="46"/>
                    <a:pt x="20" y="46"/>
                  </a:cubicBezTo>
                  <a:cubicBezTo>
                    <a:pt x="73" y="46"/>
                    <a:pt x="73" y="46"/>
                    <a:pt x="73" y="46"/>
                  </a:cubicBezTo>
                  <a:cubicBezTo>
                    <a:pt x="74" y="45"/>
                    <a:pt x="74" y="45"/>
                    <a:pt x="74" y="45"/>
                  </a:cubicBezTo>
                  <a:cubicBezTo>
                    <a:pt x="74" y="41"/>
                    <a:pt x="74" y="41"/>
                    <a:pt x="74" y="41"/>
                  </a:cubicBezTo>
                  <a:cubicBezTo>
                    <a:pt x="19" y="41"/>
                    <a:pt x="19" y="41"/>
                    <a:pt x="19" y="41"/>
                  </a:cubicBezTo>
                  <a:lnTo>
                    <a:pt x="19" y="45"/>
                  </a:lnTo>
                  <a:close/>
                </a:path>
              </a:pathLst>
            </a:custGeom>
            <a:solidFill>
              <a:schemeClr val="bg1"/>
            </a:solidFill>
            <a:ln>
              <a:noFill/>
            </a:ln>
          </p:spPr>
          <p:txBody>
            <a:bodyPr vert="horz" wrap="square" lIns="68580" tIns="34290" rIns="68580" bIns="34290" numCol="1" anchor="t" anchorCtr="0" compatLnSpc="1"/>
            <a:lstStyle/>
            <a:p>
              <a:endParaRPr lang="en-US" sz="1350" spc="-23">
                <a:latin typeface="Poppins" panose="02000000000000000000" pitchFamily="2" charset="0"/>
                <a:cs typeface="Poppins" panose="02000000000000000000" pitchFamily="2" charset="0"/>
              </a:endParaRPr>
            </a:p>
          </p:txBody>
        </p:sp>
        <p:sp>
          <p:nvSpPr>
            <p:cNvPr id="51" name="Freeform 1167"/>
            <p:cNvSpPr>
              <a:spLocks noEditPoints="1"/>
            </p:cNvSpPr>
            <p:nvPr/>
          </p:nvSpPr>
          <p:spPr bwMode="auto">
            <a:xfrm>
              <a:off x="1672829" y="5060157"/>
              <a:ext cx="220266" cy="250031"/>
            </a:xfrm>
            <a:custGeom>
              <a:avLst/>
              <a:gdLst>
                <a:gd name="T0" fmla="*/ 90 w 93"/>
                <a:gd name="T1" fmla="*/ 4 h 105"/>
                <a:gd name="T2" fmla="*/ 79 w 93"/>
                <a:gd name="T3" fmla="*/ 4 h 105"/>
                <a:gd name="T4" fmla="*/ 76 w 93"/>
                <a:gd name="T5" fmla="*/ 0 h 105"/>
                <a:gd name="T6" fmla="*/ 20 w 93"/>
                <a:gd name="T7" fmla="*/ 0 h 105"/>
                <a:gd name="T8" fmla="*/ 17 w 93"/>
                <a:gd name="T9" fmla="*/ 4 h 105"/>
                <a:gd name="T10" fmla="*/ 3 w 93"/>
                <a:gd name="T11" fmla="*/ 4 h 105"/>
                <a:gd name="T12" fmla="*/ 0 w 93"/>
                <a:gd name="T13" fmla="*/ 7 h 105"/>
                <a:gd name="T14" fmla="*/ 0 w 93"/>
                <a:gd name="T15" fmla="*/ 20 h 105"/>
                <a:gd name="T16" fmla="*/ 42 w 93"/>
                <a:gd name="T17" fmla="*/ 59 h 105"/>
                <a:gd name="T18" fmla="*/ 42 w 93"/>
                <a:gd name="T19" fmla="*/ 80 h 105"/>
                <a:gd name="T20" fmla="*/ 25 w 93"/>
                <a:gd name="T21" fmla="*/ 85 h 105"/>
                <a:gd name="T22" fmla="*/ 23 w 93"/>
                <a:gd name="T23" fmla="*/ 87 h 105"/>
                <a:gd name="T24" fmla="*/ 23 w 93"/>
                <a:gd name="T25" fmla="*/ 90 h 105"/>
                <a:gd name="T26" fmla="*/ 20 w 93"/>
                <a:gd name="T27" fmla="*/ 93 h 105"/>
                <a:gd name="T28" fmla="*/ 17 w 93"/>
                <a:gd name="T29" fmla="*/ 96 h 105"/>
                <a:gd name="T30" fmla="*/ 17 w 93"/>
                <a:gd name="T31" fmla="*/ 101 h 105"/>
                <a:gd name="T32" fmla="*/ 20 w 93"/>
                <a:gd name="T33" fmla="*/ 105 h 105"/>
                <a:gd name="T34" fmla="*/ 73 w 93"/>
                <a:gd name="T35" fmla="*/ 105 h 105"/>
                <a:gd name="T36" fmla="*/ 76 w 93"/>
                <a:gd name="T37" fmla="*/ 101 h 105"/>
                <a:gd name="T38" fmla="*/ 76 w 93"/>
                <a:gd name="T39" fmla="*/ 96 h 105"/>
                <a:gd name="T40" fmla="*/ 73 w 93"/>
                <a:gd name="T41" fmla="*/ 93 h 105"/>
                <a:gd name="T42" fmla="*/ 70 w 93"/>
                <a:gd name="T43" fmla="*/ 90 h 105"/>
                <a:gd name="T44" fmla="*/ 70 w 93"/>
                <a:gd name="T45" fmla="*/ 87 h 105"/>
                <a:gd name="T46" fmla="*/ 68 w 93"/>
                <a:gd name="T47" fmla="*/ 85 h 105"/>
                <a:gd name="T48" fmla="*/ 52 w 93"/>
                <a:gd name="T49" fmla="*/ 80 h 105"/>
                <a:gd name="T50" fmla="*/ 52 w 93"/>
                <a:gd name="T51" fmla="*/ 59 h 105"/>
                <a:gd name="T52" fmla="*/ 93 w 93"/>
                <a:gd name="T53" fmla="*/ 20 h 105"/>
                <a:gd name="T54" fmla="*/ 93 w 93"/>
                <a:gd name="T55" fmla="*/ 7 h 105"/>
                <a:gd name="T56" fmla="*/ 90 w 93"/>
                <a:gd name="T57" fmla="*/ 4 h 105"/>
                <a:gd name="T58" fmla="*/ 6 w 93"/>
                <a:gd name="T59" fmla="*/ 18 h 105"/>
                <a:gd name="T60" fmla="*/ 6 w 93"/>
                <a:gd name="T61" fmla="*/ 14 h 105"/>
                <a:gd name="T62" fmla="*/ 10 w 93"/>
                <a:gd name="T63" fmla="*/ 11 h 105"/>
                <a:gd name="T64" fmla="*/ 18 w 93"/>
                <a:gd name="T65" fmla="*/ 11 h 105"/>
                <a:gd name="T66" fmla="*/ 23 w 93"/>
                <a:gd name="T67" fmla="*/ 39 h 105"/>
                <a:gd name="T68" fmla="*/ 6 w 93"/>
                <a:gd name="T69" fmla="*/ 18 h 105"/>
                <a:gd name="T70" fmla="*/ 87 w 93"/>
                <a:gd name="T71" fmla="*/ 18 h 105"/>
                <a:gd name="T72" fmla="*/ 70 w 93"/>
                <a:gd name="T73" fmla="*/ 39 h 105"/>
                <a:gd name="T74" fmla="*/ 76 w 93"/>
                <a:gd name="T75" fmla="*/ 11 h 105"/>
                <a:gd name="T76" fmla="*/ 84 w 93"/>
                <a:gd name="T77" fmla="*/ 11 h 105"/>
                <a:gd name="T78" fmla="*/ 87 w 93"/>
                <a:gd name="T79" fmla="*/ 14 h 105"/>
                <a:gd name="T80" fmla="*/ 87 w 93"/>
                <a:gd name="T81" fmla="*/ 1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3" h="105">
                  <a:moveTo>
                    <a:pt x="90" y="4"/>
                  </a:moveTo>
                  <a:cubicBezTo>
                    <a:pt x="79" y="4"/>
                    <a:pt x="79" y="4"/>
                    <a:pt x="79" y="4"/>
                  </a:cubicBezTo>
                  <a:cubicBezTo>
                    <a:pt x="77" y="4"/>
                    <a:pt x="76" y="2"/>
                    <a:pt x="76" y="0"/>
                  </a:cubicBezTo>
                  <a:cubicBezTo>
                    <a:pt x="20" y="0"/>
                    <a:pt x="20" y="0"/>
                    <a:pt x="20" y="0"/>
                  </a:cubicBezTo>
                  <a:cubicBezTo>
                    <a:pt x="19" y="0"/>
                    <a:pt x="17" y="2"/>
                    <a:pt x="17" y="4"/>
                  </a:cubicBezTo>
                  <a:cubicBezTo>
                    <a:pt x="3" y="4"/>
                    <a:pt x="3" y="4"/>
                    <a:pt x="3" y="4"/>
                  </a:cubicBezTo>
                  <a:cubicBezTo>
                    <a:pt x="1" y="4"/>
                    <a:pt x="0" y="5"/>
                    <a:pt x="0" y="7"/>
                  </a:cubicBezTo>
                  <a:cubicBezTo>
                    <a:pt x="0" y="20"/>
                    <a:pt x="0" y="20"/>
                    <a:pt x="0" y="20"/>
                  </a:cubicBezTo>
                  <a:cubicBezTo>
                    <a:pt x="0" y="38"/>
                    <a:pt x="29" y="54"/>
                    <a:pt x="42" y="59"/>
                  </a:cubicBezTo>
                  <a:cubicBezTo>
                    <a:pt x="42" y="80"/>
                    <a:pt x="42" y="80"/>
                    <a:pt x="42" y="80"/>
                  </a:cubicBezTo>
                  <a:cubicBezTo>
                    <a:pt x="42" y="80"/>
                    <a:pt x="32" y="81"/>
                    <a:pt x="25" y="85"/>
                  </a:cubicBezTo>
                  <a:cubicBezTo>
                    <a:pt x="24" y="85"/>
                    <a:pt x="23" y="86"/>
                    <a:pt x="23" y="87"/>
                  </a:cubicBezTo>
                  <a:cubicBezTo>
                    <a:pt x="23" y="90"/>
                    <a:pt x="23" y="90"/>
                    <a:pt x="23" y="90"/>
                  </a:cubicBezTo>
                  <a:cubicBezTo>
                    <a:pt x="23" y="91"/>
                    <a:pt x="22" y="93"/>
                    <a:pt x="20" y="93"/>
                  </a:cubicBezTo>
                  <a:cubicBezTo>
                    <a:pt x="19" y="93"/>
                    <a:pt x="17" y="94"/>
                    <a:pt x="17" y="96"/>
                  </a:cubicBezTo>
                  <a:cubicBezTo>
                    <a:pt x="17" y="101"/>
                    <a:pt x="17" y="101"/>
                    <a:pt x="17" y="101"/>
                  </a:cubicBezTo>
                  <a:cubicBezTo>
                    <a:pt x="17" y="103"/>
                    <a:pt x="19" y="105"/>
                    <a:pt x="20" y="105"/>
                  </a:cubicBezTo>
                  <a:cubicBezTo>
                    <a:pt x="73" y="105"/>
                    <a:pt x="73" y="105"/>
                    <a:pt x="73" y="105"/>
                  </a:cubicBezTo>
                  <a:cubicBezTo>
                    <a:pt x="75" y="105"/>
                    <a:pt x="76" y="103"/>
                    <a:pt x="76" y="101"/>
                  </a:cubicBezTo>
                  <a:cubicBezTo>
                    <a:pt x="76" y="96"/>
                    <a:pt x="76" y="96"/>
                    <a:pt x="76" y="96"/>
                  </a:cubicBezTo>
                  <a:cubicBezTo>
                    <a:pt x="76" y="94"/>
                    <a:pt x="75" y="93"/>
                    <a:pt x="73" y="93"/>
                  </a:cubicBezTo>
                  <a:cubicBezTo>
                    <a:pt x="71" y="93"/>
                    <a:pt x="70" y="91"/>
                    <a:pt x="70" y="90"/>
                  </a:cubicBezTo>
                  <a:cubicBezTo>
                    <a:pt x="70" y="87"/>
                    <a:pt x="70" y="87"/>
                    <a:pt x="70" y="87"/>
                  </a:cubicBezTo>
                  <a:cubicBezTo>
                    <a:pt x="70" y="86"/>
                    <a:pt x="69" y="85"/>
                    <a:pt x="68" y="85"/>
                  </a:cubicBezTo>
                  <a:cubicBezTo>
                    <a:pt x="61" y="81"/>
                    <a:pt x="52" y="80"/>
                    <a:pt x="52" y="80"/>
                  </a:cubicBezTo>
                  <a:cubicBezTo>
                    <a:pt x="52" y="59"/>
                    <a:pt x="52" y="59"/>
                    <a:pt x="52" y="59"/>
                  </a:cubicBezTo>
                  <a:cubicBezTo>
                    <a:pt x="64" y="54"/>
                    <a:pt x="93" y="38"/>
                    <a:pt x="93" y="20"/>
                  </a:cubicBezTo>
                  <a:cubicBezTo>
                    <a:pt x="93" y="7"/>
                    <a:pt x="93" y="7"/>
                    <a:pt x="93" y="7"/>
                  </a:cubicBezTo>
                  <a:cubicBezTo>
                    <a:pt x="93" y="5"/>
                    <a:pt x="92" y="4"/>
                    <a:pt x="90" y="4"/>
                  </a:cubicBezTo>
                  <a:close/>
                  <a:moveTo>
                    <a:pt x="6" y="18"/>
                  </a:moveTo>
                  <a:cubicBezTo>
                    <a:pt x="6" y="14"/>
                    <a:pt x="6" y="14"/>
                    <a:pt x="6" y="14"/>
                  </a:cubicBezTo>
                  <a:cubicBezTo>
                    <a:pt x="6" y="12"/>
                    <a:pt x="8" y="11"/>
                    <a:pt x="10" y="11"/>
                  </a:cubicBezTo>
                  <a:cubicBezTo>
                    <a:pt x="18" y="11"/>
                    <a:pt x="18" y="11"/>
                    <a:pt x="18" y="11"/>
                  </a:cubicBezTo>
                  <a:cubicBezTo>
                    <a:pt x="18" y="11"/>
                    <a:pt x="18" y="30"/>
                    <a:pt x="23" y="39"/>
                  </a:cubicBezTo>
                  <a:cubicBezTo>
                    <a:pt x="23" y="39"/>
                    <a:pt x="6" y="32"/>
                    <a:pt x="6" y="18"/>
                  </a:cubicBezTo>
                  <a:close/>
                  <a:moveTo>
                    <a:pt x="87" y="18"/>
                  </a:moveTo>
                  <a:cubicBezTo>
                    <a:pt x="87" y="32"/>
                    <a:pt x="70" y="39"/>
                    <a:pt x="70" y="39"/>
                  </a:cubicBezTo>
                  <a:cubicBezTo>
                    <a:pt x="75" y="30"/>
                    <a:pt x="76" y="11"/>
                    <a:pt x="76" y="11"/>
                  </a:cubicBezTo>
                  <a:cubicBezTo>
                    <a:pt x="84" y="11"/>
                    <a:pt x="84" y="11"/>
                    <a:pt x="84" y="11"/>
                  </a:cubicBezTo>
                  <a:cubicBezTo>
                    <a:pt x="86" y="11"/>
                    <a:pt x="87" y="12"/>
                    <a:pt x="87" y="14"/>
                  </a:cubicBezTo>
                  <a:lnTo>
                    <a:pt x="87" y="18"/>
                  </a:lnTo>
                  <a:close/>
                </a:path>
              </a:pathLst>
            </a:custGeom>
            <a:solidFill>
              <a:schemeClr val="bg1"/>
            </a:solidFill>
            <a:ln>
              <a:noFill/>
            </a:ln>
          </p:spPr>
          <p:txBody>
            <a:bodyPr vert="horz" wrap="square" lIns="68580" tIns="34290" rIns="68580" bIns="34290" numCol="1" anchor="t" anchorCtr="0" compatLnSpc="1"/>
            <a:lstStyle/>
            <a:p>
              <a:endParaRPr lang="en-US" sz="1350" spc="-23">
                <a:latin typeface="Poppins" panose="02000000000000000000" pitchFamily="2" charset="0"/>
                <a:cs typeface="Poppins" panose="02000000000000000000" pitchFamily="2" charset="0"/>
              </a:endParaRPr>
            </a:p>
          </p:txBody>
        </p:sp>
      </p:grpSp>
      <p:sp>
        <p:nvSpPr>
          <p:cNvPr id="62" name="Title 1"/>
          <p:cNvSpPr txBox="1"/>
          <p:nvPr/>
        </p:nvSpPr>
        <p:spPr>
          <a:xfrm>
            <a:off x="1890113" y="305831"/>
            <a:ext cx="7542609" cy="44526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latin typeface="Poppins" panose="02000000000000000000" pitchFamily="2" charset="0"/>
                <a:cs typeface="Poppins" panose="02000000000000000000" pitchFamily="2" charset="0"/>
              </a:rPr>
              <a:t>PROJECT TIMELINE</a:t>
            </a:r>
            <a:endParaRPr lang="en-US" sz="2400" b="1" dirty="0">
              <a:latin typeface="Poppins" panose="02000000000000000000" pitchFamily="2" charset="0"/>
              <a:cs typeface="Poppins" panose="02000000000000000000" pitchFamily="2" charset="0"/>
            </a:endParaRPr>
          </a:p>
        </p:txBody>
      </p:sp>
      <p:sp>
        <p:nvSpPr>
          <p:cNvPr id="63" name="Text Placeholder 4"/>
          <p:cNvSpPr txBox="1"/>
          <p:nvPr/>
        </p:nvSpPr>
        <p:spPr>
          <a:xfrm>
            <a:off x="1982391" y="747658"/>
            <a:ext cx="8353770" cy="4509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cs typeface="Poppins" panose="02000000000000000000" pitchFamily="2" charset="0"/>
              </a:rPr>
              <a:t>Our Journey So far</a:t>
            </a:r>
            <a:endParaRPr lang="en-US" altLang="ko-KR" sz="1400" b="1" dirty="0">
              <a:cs typeface="Poppins" panose="02000000000000000000" pitchFamily="2" charset="0"/>
            </a:endParaRPr>
          </a:p>
        </p:txBody>
      </p:sp>
      <p:sp>
        <p:nvSpPr>
          <p:cNvPr id="64" name="Rectangle 63"/>
          <p:cNvSpPr/>
          <p:nvPr/>
        </p:nvSpPr>
        <p:spPr>
          <a:xfrm>
            <a:off x="1524000" y="363930"/>
            <a:ext cx="280220" cy="2226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4454966" y="2335918"/>
            <a:ext cx="1716036" cy="646331"/>
          </a:xfrm>
          <a:prstGeom prst="rect">
            <a:avLst/>
          </a:prstGeom>
        </p:spPr>
        <p:txBody>
          <a:bodyPr wrap="square">
            <a:spAutoFit/>
          </a:bodyPr>
          <a:lstStyle/>
          <a:p>
            <a:r>
              <a:rPr lang="en-US" sz="1200" b="1" dirty="0">
                <a:solidFill>
                  <a:schemeClr val="accent2"/>
                </a:solidFill>
              </a:rPr>
              <a:t>April-Development of  Accounting Procedures Manual </a:t>
            </a:r>
            <a:endParaRPr lang="en-US" sz="1200" b="1" dirty="0">
              <a:solidFill>
                <a:schemeClr val="accent2"/>
              </a:solidFill>
            </a:endParaRPr>
          </a:p>
        </p:txBody>
      </p:sp>
      <p:sp>
        <p:nvSpPr>
          <p:cNvPr id="55" name="Title 54"/>
          <p:cNvSpPr>
            <a:spLocks noGrp="1"/>
          </p:cNvSpPr>
          <p:nvPr>
            <p:ph type="title"/>
          </p:nvPr>
        </p:nvSpPr>
        <p:spPr>
          <a:xfrm>
            <a:off x="6033307" y="5399469"/>
            <a:ext cx="4145238" cy="407995"/>
          </a:xfrm>
        </p:spPr>
        <p:txBody>
          <a:bodyPr>
            <a:normAutofit fontScale="90000"/>
          </a:bodyPr>
          <a:lstStyle/>
          <a:p>
            <a:r>
              <a:rPr lang="en-US" sz="1200" dirty="0">
                <a:latin typeface="+mn-lt"/>
              </a:rPr>
              <a:t>A meeting was held to discuss challenges and come up with solutions. The Ministry of Finance pledged its continued support to the Ministry and promised timeous release of requested resources. It was commended that the Budget Execution committee chaired by the Deputy Minister of Finance continue to sit.</a:t>
            </a:r>
            <a:endParaRPr lang="en-US" sz="1200" dirty="0">
              <a:latin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8000" b="1" dirty="0" smtClean="0">
                <a:solidFill>
                  <a:srgbClr val="FFC000"/>
                </a:solidFill>
                <a:effectLst>
                  <a:outerShdw blurRad="38100" dist="38100" dir="2700000" algn="tl">
                    <a:srgbClr val="000000">
                      <a:alpha val="43137"/>
                    </a:srgbClr>
                  </a:outerShdw>
                </a:effectLst>
              </a:rPr>
              <a:t>2018- 2022 BUDGET REVIEW</a:t>
            </a:r>
            <a:endParaRPr lang="en-US" sz="8000" b="1" dirty="0">
              <a:solidFill>
                <a:srgbClr val="FFC000"/>
              </a:solidFill>
              <a:effectLst>
                <a:outerShdw blurRad="38100" dist="38100" dir="2700000" algn="tl">
                  <a:srgbClr val="000000">
                    <a:alpha val="43137"/>
                  </a:srgbClr>
                </a:outerShdw>
              </a:effectLst>
            </a:endParaRPr>
          </a:p>
        </p:txBody>
      </p:sp>
      <p:sp>
        <p:nvSpPr>
          <p:cNvPr id="3" name="Content Placeholder 2"/>
          <p:cNvSpPr/>
          <p:nvPr>
            <p:ph idx="1"/>
          </p:nvPr>
        </p:nvSpPr>
        <p:spPr/>
        <p:txBody>
          <a:bodyPr/>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0" y="0"/>
          <a:ext cx="12192000" cy="6858000"/>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06285" y="2037804"/>
            <a:ext cx="9209315" cy="2215991"/>
          </a:xfrm>
          <a:prstGeom prst="rect">
            <a:avLst/>
          </a:prstGeom>
          <a:noFill/>
        </p:spPr>
        <p:txBody>
          <a:bodyPr wrap="square" rtlCol="0">
            <a:spAutoFit/>
          </a:bodyPr>
          <a:lstStyle/>
          <a:p>
            <a:pPr algn="ctr"/>
            <a:r>
              <a:rPr lang="en-US" sz="13800" b="1" dirty="0" smtClean="0">
                <a:solidFill>
                  <a:srgbClr val="FFC000"/>
                </a:solidFill>
              </a:rPr>
              <a:t>Causes</a:t>
            </a:r>
            <a:endParaRPr lang="en-US" sz="13800" b="1" dirty="0">
              <a:solidFill>
                <a:srgbClr val="FFC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939547" y="3244334"/>
            <a:ext cx="312906" cy="369332"/>
          </a:xfrm>
          <a:prstGeom prst="rect">
            <a:avLst/>
          </a:prstGeom>
        </p:spPr>
        <p:txBody>
          <a:bodyPr wrap="none">
            <a:spAutoFit/>
          </a:bodyPr>
          <a:lstStyle/>
          <a:p>
            <a:r>
              <a:rPr lang="en-US" dirty="0">
                <a:latin typeface="Arial" panose="020B0604020202020204" pitchFamily="34" charset="0"/>
              </a:rPr>
              <a:t> </a:t>
            </a:r>
            <a:r>
              <a:rPr lang="en-US" dirty="0" smtClean="0"/>
              <a:t> </a:t>
            </a:r>
            <a:endParaRPr lang="en-US" dirty="0"/>
          </a:p>
        </p:txBody>
      </p:sp>
      <p:pic>
        <p:nvPicPr>
          <p:cNvPr id="4" name="Picture 3"/>
          <p:cNvPicPr>
            <a:picLocks noChangeAspect="1"/>
          </p:cNvPicPr>
          <p:nvPr/>
        </p:nvPicPr>
        <p:blipFill>
          <a:blip r:embed="rId1"/>
          <a:stretch>
            <a:fillRect/>
          </a:stretch>
        </p:blipFill>
        <p:spPr>
          <a:xfrm>
            <a:off x="-70624" y="0"/>
            <a:ext cx="12262623" cy="6858000"/>
          </a:xfrm>
          <a:prstGeom prst="rect">
            <a:avLst/>
          </a:prstGeom>
        </p:spPr>
      </p:pic>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POWER3D TRANSITION" val="Elevator.p3d 0"/>
  <p:tag name="POWER3D OPTIONS" val="Medium "/>
  <p:tag name="POWER3D SOUND" val="Elevator"/>
</p:tagLst>
</file>

<file path=ppt/theme/_rels/theme1.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5925</Words>
  <Application>WPS Presentation</Application>
  <PresentationFormat>Widescreen</PresentationFormat>
  <Paragraphs>147</Paragraphs>
  <Slides>28</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28</vt:i4>
      </vt:variant>
    </vt:vector>
  </HeadingPairs>
  <TitlesOfParts>
    <vt:vector size="42" baseType="lpstr">
      <vt:lpstr>Arial</vt:lpstr>
      <vt:lpstr>SimSun</vt:lpstr>
      <vt:lpstr>Wingdings</vt:lpstr>
      <vt:lpstr>Wingdings 3</vt:lpstr>
      <vt:lpstr>Arial</vt:lpstr>
      <vt:lpstr>Poppins</vt:lpstr>
      <vt:lpstr>Wide Latin</vt:lpstr>
      <vt:lpstr>Microsoft YaHei</vt:lpstr>
      <vt:lpstr>Arial Unicode MS</vt:lpstr>
      <vt:lpstr>Century Gothic</vt:lpstr>
      <vt:lpstr>Calibri</vt:lpstr>
      <vt:lpstr>Franklin Gothic Medium Cond</vt:lpstr>
      <vt:lpstr>Malgun Gothic</vt:lpstr>
      <vt:lpstr>Ion</vt:lpstr>
      <vt:lpstr>PowerPoint 演示文稿</vt:lpstr>
      <vt:lpstr>PowerPoint 演示文稿</vt:lpstr>
      <vt:lpstr>PowerPoint 演示文稿</vt:lpstr>
      <vt:lpstr>PowerPoint 演示文稿</vt:lpstr>
      <vt:lpstr>A meeting was held to discuss challenges and come up with solutions. The Ministry of Finance pledged its continued support to the Ministry and promised timeous release of requested resources. It was commended that the Budget Execution committee chaired by the Deputy Minister of Finance continue to sit.</vt:lpstr>
      <vt:lpstr>2018- 2022 BUDGET REVIEW</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Q &amp; A time</vt:lpstr>
      <vt:lpstr>SIYABONGA TATENDA 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Manjoro</dc:creator>
  <cp:lastModifiedBy>Thom O Maz</cp:lastModifiedBy>
  <cp:revision>78</cp:revision>
  <dcterms:created xsi:type="dcterms:W3CDTF">2023-02-07T09:30:00Z</dcterms:created>
  <dcterms:modified xsi:type="dcterms:W3CDTF">2023-11-01T14:05:48Z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24197A50AC87417D92A3CEA3092F667D_13</vt:lpwstr>
  </property>
  <property fmtid="{D5CDD505-2E9C-101B-9397-08002B2CF9AE}" pid="3" name="KSOProductBuildVer">
    <vt:lpwstr>1033-12.2.0.13266</vt:lpwstr>
  </property>
</Properties>
</file>