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9" r:id="rId5"/>
    <p:sldId id="268" r:id="rId6"/>
    <p:sldId id="275" r:id="rId7"/>
    <p:sldId id="274" r:id="rId8"/>
    <p:sldId id="260" r:id="rId9"/>
    <p:sldId id="261" r:id="rId10"/>
    <p:sldId id="262" r:id="rId11"/>
    <p:sldId id="269" r:id="rId12"/>
    <p:sldId id="264" r:id="rId13"/>
    <p:sldId id="288" r:id="rId14"/>
    <p:sldId id="270" r:id="rId15"/>
    <p:sldId id="271" r:id="rId16"/>
    <p:sldId id="283" r:id="rId17"/>
    <p:sldId id="285" r:id="rId18"/>
    <p:sldId id="284" r:id="rId19"/>
    <p:sldId id="289" r:id="rId20"/>
    <p:sldId id="272" r:id="rId21"/>
    <p:sldId id="286" r:id="rId22"/>
    <p:sldId id="287" r:id="rId23"/>
    <p:sldId id="292" r:id="rId24"/>
    <p:sldId id="291" r:id="rId25"/>
    <p:sldId id="290" r:id="rId26"/>
    <p:sldId id="276" r:id="rId27"/>
    <p:sldId id="277" r:id="rId28"/>
    <p:sldId id="278" r:id="rId29"/>
    <p:sldId id="279" r:id="rId30"/>
    <p:sldId id="280" r:id="rId31"/>
    <p:sldId id="281" r:id="rId32"/>
    <p:sldId id="26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sayegh\AppData\Local\Microsoft\Windows\INetCache\Content.Outlook\RS26743G\Budget%20Execution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p\Desktop\Feegaar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sayegh\AppData\Local\Microsoft\Windows\INetCache\Content.Outlook\RS26743G\Budget%20Execution.xls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sayegh\AppData\Local\Microsoft\Windows\INetCache\Content.Outlook\RS26743G\fish_bone_diagram_template%20-%20Feb8.xls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Budget</a:t>
            </a:r>
            <a:r>
              <a:rPr lang="en-US" baseline="0" dirty="0"/>
              <a:t> Execution Rates Health and Education</a:t>
            </a:r>
          </a:p>
        </c:rich>
      </c:tx>
      <c:layout>
        <c:manualLayout>
          <c:xMode val="edge"/>
          <c:yMode val="edge"/>
          <c:x val="0.1852261583936807"/>
          <c:y val="2.5270765306223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Sheet2!$C$29</c:f>
              <c:strCache>
                <c:ptCount val="1"/>
                <c:pt idx="0">
                  <c:v>Ministry of Health</c:v>
                </c:pt>
              </c:strCache>
            </c:strRef>
          </c:tx>
          <c:spPr>
            <a:ln w="1905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B94-4CD7-B9DB-52965A962B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Sheet2!$D$28:$H$28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Sheet2!$D$29:$H$29</c:f>
              <c:numCache>
                <c:formatCode>0%</c:formatCode>
                <c:ptCount val="5"/>
                <c:pt idx="0">
                  <c:v>0.51608691102591042</c:v>
                </c:pt>
                <c:pt idx="1">
                  <c:v>0.42861063645794539</c:v>
                </c:pt>
                <c:pt idx="2">
                  <c:v>0.20215690239825052</c:v>
                </c:pt>
                <c:pt idx="3">
                  <c:v>0.70423940263807716</c:v>
                </c:pt>
                <c:pt idx="4">
                  <c:v>0.1930108345362154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94-4CD7-B9DB-52965A962B8B}"/>
            </c:ext>
          </c:extLst>
        </c:ser>
        <c:ser>
          <c:idx val="1"/>
          <c:order val="1"/>
          <c:tx>
            <c:strRef>
              <c:f>Sheet2!$C$30</c:f>
              <c:strCache>
                <c:ptCount val="1"/>
                <c:pt idx="0">
                  <c:v>Ministry of Education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94-4CD7-B9DB-52965A962B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Sheet2!$D$28:$H$28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Sheet2!$D$30:$H$30</c:f>
              <c:numCache>
                <c:formatCode>0%</c:formatCode>
                <c:ptCount val="5"/>
                <c:pt idx="0">
                  <c:v>0.75595462658250656</c:v>
                </c:pt>
                <c:pt idx="1">
                  <c:v>0.80732794913820483</c:v>
                </c:pt>
                <c:pt idx="2">
                  <c:v>0.61254331181497312</c:v>
                </c:pt>
                <c:pt idx="3">
                  <c:v>0.59553238647989004</c:v>
                </c:pt>
                <c:pt idx="4">
                  <c:v>0.65598447457475328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94-4CD7-B9DB-52965A962B8B}"/>
            </c:ext>
          </c:extLst>
        </c:ser>
        <c:ser>
          <c:idx val="2"/>
          <c:order val="2"/>
          <c:tx>
            <c:strRef>
              <c:f>Sheet2!$C$34</c:f>
              <c:strCache>
                <c:ptCount val="1"/>
                <c:pt idx="0">
                  <c:v>Ministry of Health-donor</c:v>
                </c:pt>
              </c:strCache>
            </c:strRef>
          </c:tx>
          <c:spPr>
            <a:ln w="19050" cap="rnd">
              <a:solidFill>
                <a:srgbClr val="C00000"/>
              </a:solidFill>
              <a:prstDash val="dash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Sheet2!$D$34:$H$34</c:f>
              <c:numCache>
                <c:formatCode>0%</c:formatCode>
                <c:ptCount val="5"/>
                <c:pt idx="0">
                  <c:v>0.3799558869045091</c:v>
                </c:pt>
                <c:pt idx="1">
                  <c:v>0.3799558869045091</c:v>
                </c:pt>
                <c:pt idx="2">
                  <c:v>5.8584570694841936E-2</c:v>
                </c:pt>
                <c:pt idx="3">
                  <c:v>0.72384793931698377</c:v>
                </c:pt>
                <c:pt idx="4">
                  <c:v>0.16114686747932508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B94-4CD7-B9DB-52965A962B8B}"/>
            </c:ext>
          </c:extLst>
        </c:ser>
        <c:ser>
          <c:idx val="3"/>
          <c:order val="3"/>
          <c:tx>
            <c:strRef>
              <c:f>Sheet2!$C$35</c:f>
              <c:strCache>
                <c:ptCount val="1"/>
                <c:pt idx="0">
                  <c:v>Ministry of Education-donor</c:v>
                </c:pt>
              </c:strCache>
            </c:strRef>
          </c:tx>
          <c:spPr>
            <a:ln w="19050" cap="rnd">
              <a:solidFill>
                <a:schemeClr val="accent5">
                  <a:lumMod val="5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Sheet2!$D$35:$H$35</c:f>
              <c:numCache>
                <c:formatCode>0%</c:formatCode>
                <c:ptCount val="5"/>
                <c:pt idx="0">
                  <c:v>0.76427416376050517</c:v>
                </c:pt>
                <c:pt idx="1">
                  <c:v>0.76427416376050517</c:v>
                </c:pt>
                <c:pt idx="2">
                  <c:v>0.30653922328557165</c:v>
                </c:pt>
                <c:pt idx="3">
                  <c:v>0.4808878760358809</c:v>
                </c:pt>
                <c:pt idx="4">
                  <c:v>0.35037300675659877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B94-4CD7-B9DB-52965A962B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551296"/>
        <c:axId val="142569472"/>
      </c:lineChart>
      <c:catAx>
        <c:axId val="14255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69472"/>
        <c:crosses val="autoZero"/>
        <c:auto val="1"/>
        <c:lblAlgn val="ctr"/>
        <c:lblOffset val="100"/>
        <c:noMultiLvlLbl val="0"/>
      </c:catAx>
      <c:valAx>
        <c:axId val="14256947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51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EXPENDITURE</a:t>
            </a:r>
            <a:r>
              <a:rPr lang="en-US" sz="9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ALLOCATION BY SECTORS (IN millions of $</a:t>
            </a: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2997900262467191"/>
          <c:y val="1.851851851851851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Sheet1!$M$26:$M$29</c:f>
              <c:strCache>
                <c:ptCount val="4"/>
                <c:pt idx="0">
                  <c:v>Administrative Sector</c:v>
                </c:pt>
                <c:pt idx="1">
                  <c:v>Defence and Security</c:v>
                </c:pt>
                <c:pt idx="2">
                  <c:v>Economic Sector</c:v>
                </c:pt>
                <c:pt idx="3">
                  <c:v>Social Sector</c:v>
                </c:pt>
              </c:strCache>
            </c:strRef>
          </c:cat>
          <c:val>
            <c:numRef>
              <c:f>Sheet1!$N$26:$N$29</c:f>
              <c:numCache>
                <c:formatCode>"$"#,##0.00_);[Red]\("$"#,##0.00\)</c:formatCode>
                <c:ptCount val="4"/>
                <c:pt idx="0">
                  <c:v>346.71</c:v>
                </c:pt>
                <c:pt idx="1">
                  <c:v>197.9</c:v>
                </c:pt>
                <c:pt idx="2">
                  <c:v>172.6</c:v>
                </c:pt>
                <c:pt idx="3">
                  <c:v>261.3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A9-4044-89E6-862EDC6ABA4B}"/>
            </c:ext>
          </c:extLst>
        </c:ser>
        <c:ser>
          <c:idx val="1"/>
          <c:order val="1"/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Sheet1!$M$26:$M$29</c:f>
              <c:strCache>
                <c:ptCount val="4"/>
                <c:pt idx="0">
                  <c:v>Administrative Sector</c:v>
                </c:pt>
                <c:pt idx="1">
                  <c:v>Defence and Security</c:v>
                </c:pt>
                <c:pt idx="2">
                  <c:v>Economic Sector</c:v>
                </c:pt>
                <c:pt idx="3">
                  <c:v>Social Sector</c:v>
                </c:pt>
              </c:strCache>
            </c:strRef>
          </c:cat>
          <c:val>
            <c:numRef>
              <c:f>Sheet1!$O$26:$O$29</c:f>
              <c:numCache>
                <c:formatCode>0%</c:formatCode>
                <c:ptCount val="4"/>
                <c:pt idx="0">
                  <c:v>0.35432443204463926</c:v>
                </c:pt>
                <c:pt idx="1">
                  <c:v>0.20224627239374152</c:v>
                </c:pt>
                <c:pt idx="2">
                  <c:v>0.17639063474057495</c:v>
                </c:pt>
                <c:pt idx="3">
                  <c:v>0.26703866082104427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A9-4044-89E6-862EDC6ABA4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79991296"/>
        <c:axId val="179992832"/>
      </c:barChart>
      <c:catAx>
        <c:axId val="17999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92832"/>
        <c:crosses val="autoZero"/>
        <c:auto val="1"/>
        <c:lblAlgn val="ctr"/>
        <c:lblOffset val="100"/>
        <c:noMultiLvlLbl val="0"/>
      </c:catAx>
      <c:valAx>
        <c:axId val="179992832"/>
        <c:scaling>
          <c:orientation val="minMax"/>
        </c:scaling>
        <c:delete val="0"/>
        <c:axPos val="l"/>
        <c:numFmt formatCode="&quot;$&quot;#,##0.00_);[Red]\(&quot;$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991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Sheet2!$C$39</c:f>
              <c:strCache>
                <c:ptCount val="1"/>
                <c:pt idx="0">
                  <c:v>Ministry of Health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Sheet2!$D$38:$H$38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Sheet2!$D$39:$H$39</c:f>
              <c:numCache>
                <c:formatCode>0%</c:formatCode>
                <c:ptCount val="5"/>
                <c:pt idx="0">
                  <c:v>0.70037407340278401</c:v>
                </c:pt>
                <c:pt idx="1">
                  <c:v>0.52316740808467987</c:v>
                </c:pt>
                <c:pt idx="2">
                  <c:v>0.80917598065376728</c:v>
                </c:pt>
                <c:pt idx="3">
                  <c:v>0.85632964062245287</c:v>
                </c:pt>
                <c:pt idx="4">
                  <c:v>0.94954812309626546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02-4DBA-AC44-03A579D0FD67}"/>
            </c:ext>
          </c:extLst>
        </c:ser>
        <c:ser>
          <c:idx val="1"/>
          <c:order val="1"/>
          <c:tx>
            <c:strRef>
              <c:f>Sheet2!$C$40</c:f>
              <c:strCache>
                <c:ptCount val="1"/>
                <c:pt idx="0">
                  <c:v>Ministry of Education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Sheet2!$D$38:$H$38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Sheet2!$D$40:$H$40</c:f>
              <c:numCache>
                <c:formatCode>0%</c:formatCode>
                <c:ptCount val="5"/>
                <c:pt idx="0">
                  <c:v>0.28772546646929698</c:v>
                </c:pt>
                <c:pt idx="1">
                  <c:v>0.23997907479302918</c:v>
                </c:pt>
                <c:pt idx="2">
                  <c:v>0.44014908748620463</c:v>
                </c:pt>
                <c:pt idx="3">
                  <c:v>0.32115579392960381</c:v>
                </c:pt>
                <c:pt idx="4">
                  <c:v>0.45118110239342718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02-4DBA-AC44-03A579D0FD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062464"/>
        <c:axId val="180072448"/>
      </c:barChart>
      <c:catAx>
        <c:axId val="18006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072448"/>
        <c:crosses val="autoZero"/>
        <c:auto val="1"/>
        <c:lblAlgn val="ctr"/>
        <c:lblOffset val="100"/>
        <c:noMultiLvlLbl val="0"/>
      </c:catAx>
      <c:valAx>
        <c:axId val="18007244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062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499910761311004"/>
          <c:y val="0.8819280402449694"/>
          <c:w val="0.73000178477377986"/>
          <c:h val="9.49238116068824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02900452660805"/>
          <c:y val="3.7942352444236695E-2"/>
          <c:w val="0.73959581512009087"/>
          <c:h val="0.4528558801913342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'Group Work'!$B$10</c:f>
              <c:strCache>
                <c:ptCount val="1"/>
                <c:pt idx="0">
                  <c:v>Authority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'Group Work'!$C$9:$U$9</c:f>
              <c:strCache>
                <c:ptCount val="19"/>
                <c:pt idx="0">
                  <c:v>Lack of framework for intergovernmental fiscal transfers</c:v>
                </c:pt>
                <c:pt idx="1">
                  <c:v>Reporting delays from FMS to FGS</c:v>
                </c:pt>
                <c:pt idx="2">
                  <c:v>Political interests</c:v>
                </c:pt>
                <c:pt idx="3">
                  <c:v>Donor driven project design</c:v>
                </c:pt>
                <c:pt idx="4">
                  <c:v>Lack of government ownership</c:v>
                </c:pt>
                <c:pt idx="5">
                  <c:v>Data gaps at the local level (FMS and Districts)</c:v>
                </c:pt>
                <c:pt idx="6">
                  <c:v>Reliance on Donor TA and PIUs</c:v>
                </c:pt>
                <c:pt idx="7">
                  <c:v>Insufficient government civil servants / human resources</c:v>
                </c:pt>
                <c:pt idx="8">
                  <c:v>Infrastructure weaknesses / ICT, Offices, equipment</c:v>
                </c:pt>
                <c:pt idx="9">
                  <c:v>Oversight of project management</c:v>
                </c:pt>
                <c:pt idx="10">
                  <c:v>Delayed reporting and accountability from MDA</c:v>
                </c:pt>
                <c:pt idx="11">
                  <c:v>Financial accountability MDAs</c:v>
                </c:pt>
                <c:pt idx="12">
                  <c:v>Weak parliamentary and civil society oversight and accountability</c:v>
                </c:pt>
                <c:pt idx="13">
                  <c:v>Changes in program design midway</c:v>
                </c:pt>
                <c:pt idx="14">
                  <c:v>Political intereference in project design</c:v>
                </c:pt>
                <c:pt idx="15">
                  <c:v>Donor approvals Delays</c:v>
                </c:pt>
                <c:pt idx="16">
                  <c:v>Financial reporting delays</c:v>
                </c:pt>
                <c:pt idx="17">
                  <c:v>Limited data for costing priorities</c:v>
                </c:pt>
                <c:pt idx="18">
                  <c:v>Power imbalance of MDAs</c:v>
                </c:pt>
              </c:strCache>
            </c:strRef>
          </c:cat>
          <c:val>
            <c:numRef>
              <c:f>'Group Work'!$C$10:$U$10</c:f>
              <c:numCache>
                <c:formatCode>General</c:formatCode>
                <c:ptCount val="19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2</c:v>
                </c:pt>
                <c:pt idx="14">
                  <c:v>1</c:v>
                </c:pt>
                <c:pt idx="15">
                  <c:v>2</c:v>
                </c:pt>
                <c:pt idx="16">
                  <c:v>3</c:v>
                </c:pt>
                <c:pt idx="17">
                  <c:v>3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78-471B-995B-3B402D7CAA1B}"/>
            </c:ext>
          </c:extLst>
        </c:ser>
        <c:ser>
          <c:idx val="1"/>
          <c:order val="1"/>
          <c:tx>
            <c:strRef>
              <c:f>'Group Work'!$B$11</c:f>
              <c:strCache>
                <c:ptCount val="1"/>
                <c:pt idx="0">
                  <c:v>Ability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'Group Work'!$C$9:$U$9</c:f>
              <c:strCache>
                <c:ptCount val="19"/>
                <c:pt idx="0">
                  <c:v>Lack of framework for intergovernmental fiscal transfers</c:v>
                </c:pt>
                <c:pt idx="1">
                  <c:v>Reporting delays from FMS to FGS</c:v>
                </c:pt>
                <c:pt idx="2">
                  <c:v>Political interests</c:v>
                </c:pt>
                <c:pt idx="3">
                  <c:v>Donor driven project design</c:v>
                </c:pt>
                <c:pt idx="4">
                  <c:v>Lack of government ownership</c:v>
                </c:pt>
                <c:pt idx="5">
                  <c:v>Data gaps at the local level (FMS and Districts)</c:v>
                </c:pt>
                <c:pt idx="6">
                  <c:v>Reliance on Donor TA and PIUs</c:v>
                </c:pt>
                <c:pt idx="7">
                  <c:v>Insufficient government civil servants / human resources</c:v>
                </c:pt>
                <c:pt idx="8">
                  <c:v>Infrastructure weaknesses / ICT, Offices, equipment</c:v>
                </c:pt>
                <c:pt idx="9">
                  <c:v>Oversight of project management</c:v>
                </c:pt>
                <c:pt idx="10">
                  <c:v>Delayed reporting and accountability from MDA</c:v>
                </c:pt>
                <c:pt idx="11">
                  <c:v>Financial accountability MDAs</c:v>
                </c:pt>
                <c:pt idx="12">
                  <c:v>Weak parliamentary and civil society oversight and accountability</c:v>
                </c:pt>
                <c:pt idx="13">
                  <c:v>Changes in program design midway</c:v>
                </c:pt>
                <c:pt idx="14">
                  <c:v>Political intereference in project design</c:v>
                </c:pt>
                <c:pt idx="15">
                  <c:v>Donor approvals Delays</c:v>
                </c:pt>
                <c:pt idx="16">
                  <c:v>Financial reporting delays</c:v>
                </c:pt>
                <c:pt idx="17">
                  <c:v>Limited data for costing priorities</c:v>
                </c:pt>
                <c:pt idx="18">
                  <c:v>Power imbalance of MDAs</c:v>
                </c:pt>
              </c:strCache>
            </c:strRef>
          </c:cat>
          <c:val>
            <c:numRef>
              <c:f>'Group Work'!$C$11:$U$11</c:f>
              <c:numCache>
                <c:formatCode>General</c:formatCode>
                <c:ptCount val="19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3</c:v>
                </c:pt>
                <c:pt idx="16">
                  <c:v>2</c:v>
                </c:pt>
                <c:pt idx="17">
                  <c:v>3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78-471B-995B-3B402D7CAA1B}"/>
            </c:ext>
          </c:extLst>
        </c:ser>
        <c:ser>
          <c:idx val="2"/>
          <c:order val="2"/>
          <c:tx>
            <c:strRef>
              <c:f>'Group Work'!$B$12</c:f>
              <c:strCache>
                <c:ptCount val="1"/>
                <c:pt idx="0">
                  <c:v>Acceptance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'Group Work'!$C$9:$U$9</c:f>
              <c:strCache>
                <c:ptCount val="19"/>
                <c:pt idx="0">
                  <c:v>Lack of framework for intergovernmental fiscal transfers</c:v>
                </c:pt>
                <c:pt idx="1">
                  <c:v>Reporting delays from FMS to FGS</c:v>
                </c:pt>
                <c:pt idx="2">
                  <c:v>Political interests</c:v>
                </c:pt>
                <c:pt idx="3">
                  <c:v>Donor driven project design</c:v>
                </c:pt>
                <c:pt idx="4">
                  <c:v>Lack of government ownership</c:v>
                </c:pt>
                <c:pt idx="5">
                  <c:v>Data gaps at the local level (FMS and Districts)</c:v>
                </c:pt>
                <c:pt idx="6">
                  <c:v>Reliance on Donor TA and PIUs</c:v>
                </c:pt>
                <c:pt idx="7">
                  <c:v>Insufficient government civil servants / human resources</c:v>
                </c:pt>
                <c:pt idx="8">
                  <c:v>Infrastructure weaknesses / ICT, Offices, equipment</c:v>
                </c:pt>
                <c:pt idx="9">
                  <c:v>Oversight of project management</c:v>
                </c:pt>
                <c:pt idx="10">
                  <c:v>Delayed reporting and accountability from MDA</c:v>
                </c:pt>
                <c:pt idx="11">
                  <c:v>Financial accountability MDAs</c:v>
                </c:pt>
                <c:pt idx="12">
                  <c:v>Weak parliamentary and civil society oversight and accountability</c:v>
                </c:pt>
                <c:pt idx="13">
                  <c:v>Changes in program design midway</c:v>
                </c:pt>
                <c:pt idx="14">
                  <c:v>Political intereference in project design</c:v>
                </c:pt>
                <c:pt idx="15">
                  <c:v>Donor approvals Delays</c:v>
                </c:pt>
                <c:pt idx="16">
                  <c:v>Financial reporting delays</c:v>
                </c:pt>
                <c:pt idx="17">
                  <c:v>Limited data for costing priorities</c:v>
                </c:pt>
                <c:pt idx="18">
                  <c:v>Power imbalance of MDAs</c:v>
                </c:pt>
              </c:strCache>
            </c:strRef>
          </c:cat>
          <c:val>
            <c:numRef>
              <c:f>'Group Work'!$C$12:$U$12</c:f>
              <c:numCache>
                <c:formatCode>General</c:formatCode>
                <c:ptCount val="19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4">
                  <c:v>3</c:v>
                </c:pt>
                <c:pt idx="15">
                  <c:v>2</c:v>
                </c:pt>
                <c:pt idx="16">
                  <c:v>1</c:v>
                </c:pt>
                <c:pt idx="17">
                  <c:v>2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78-471B-995B-3B402D7CA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81891456"/>
        <c:axId val="181892992"/>
      </c:barChart>
      <c:catAx>
        <c:axId val="18189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892992"/>
        <c:crosses val="autoZero"/>
        <c:auto val="1"/>
        <c:lblAlgn val="ctr"/>
        <c:lblOffset val="100"/>
        <c:noMultiLvlLbl val="0"/>
      </c:catAx>
      <c:valAx>
        <c:axId val="18189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891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0445073631923878"/>
          <c:y val="0.16993936854941821"/>
          <c:w val="9.4401617043148991E-2"/>
          <c:h val="0.328250191061138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0.15988</cdr:x>
      <cdr:y>0.79126</cdr:y>
    </cdr:from>
    <cdr:to>
      <cdr:x>0.18681</cdr:x>
      <cdr:y>0.85306</cdr:y>
    </cdr:to>
    <cdr:sp macro="" textlink="">
      <cdr:nvSpPr>
        <cdr:cNvPr id="2" name="Star: 5 Points 1">
          <a:extLst xmlns:a="http://schemas.openxmlformats.org/drawingml/2006/main">
            <a:ext uri="{FF2B5EF4-FFF2-40B4-BE49-F238E27FC236}">
              <a16:creationId xmlns:a16="http://schemas.microsoft.com/office/drawing/2014/main" id="{A9065F49-E92B-4B1F-B9E0-B9CB5761A25A}"/>
            </a:ext>
          </a:extLst>
        </cdr:cNvPr>
        <cdr:cNvSpPr/>
      </cdr:nvSpPr>
      <cdr:spPr>
        <a:xfrm xmlns:a="http://schemas.openxmlformats.org/drawingml/2006/main">
          <a:off x="1769296" y="3815280"/>
          <a:ext cx="297950" cy="297951"/>
        </a:xfrm>
        <a:prstGeom xmlns:a="http://schemas.openxmlformats.org/drawingml/2006/main" prst="star5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0.4503</cdr:x>
      <cdr:y>0.93821</cdr:y>
    </cdr:from>
    <cdr:to>
      <cdr:x>0.47722</cdr:x>
      <cdr:y>1</cdr:y>
    </cdr:to>
    <cdr:sp macro="" textlink="">
      <cdr:nvSpPr>
        <cdr:cNvPr id="3" name="Star: 5 Points 2">
          <a:extLst xmlns:a="http://schemas.openxmlformats.org/drawingml/2006/main">
            <a:ext uri="{FF2B5EF4-FFF2-40B4-BE49-F238E27FC236}">
              <a16:creationId xmlns:a16="http://schemas.microsoft.com/office/drawing/2014/main" id="{B7CA0123-3AAD-4EE4-8084-2D03213EC64A}"/>
            </a:ext>
          </a:extLst>
        </cdr:cNvPr>
        <cdr:cNvSpPr/>
      </cdr:nvSpPr>
      <cdr:spPr>
        <a:xfrm xmlns:a="http://schemas.openxmlformats.org/drawingml/2006/main">
          <a:off x="4983092" y="4523819"/>
          <a:ext cx="297900" cy="297936"/>
        </a:xfrm>
        <a:prstGeom xmlns:a="http://schemas.openxmlformats.org/drawingml/2006/main" prst="star5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0.6927</cdr:x>
      <cdr:y>0.82954</cdr:y>
    </cdr:from>
    <cdr:to>
      <cdr:x>0.71963</cdr:x>
      <cdr:y>0.89133</cdr:y>
    </cdr:to>
    <cdr:sp macro="" textlink="">
      <cdr:nvSpPr>
        <cdr:cNvPr id="4" name="Star: 5 Points 3">
          <a:extLst xmlns:a="http://schemas.openxmlformats.org/drawingml/2006/main">
            <a:ext uri="{FF2B5EF4-FFF2-40B4-BE49-F238E27FC236}">
              <a16:creationId xmlns:a16="http://schemas.microsoft.com/office/drawing/2014/main" id="{3E09DA73-32D9-423E-91F1-FDDF9865D6B1}"/>
            </a:ext>
          </a:extLst>
        </cdr:cNvPr>
        <cdr:cNvSpPr/>
      </cdr:nvSpPr>
      <cdr:spPr>
        <a:xfrm xmlns:a="http://schemas.openxmlformats.org/drawingml/2006/main">
          <a:off x="7665521" y="3999822"/>
          <a:ext cx="297950" cy="297951"/>
        </a:xfrm>
        <a:prstGeom xmlns:a="http://schemas.openxmlformats.org/drawingml/2006/main" prst="star5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0.06142</cdr:x>
      <cdr:y>0.83163</cdr:y>
    </cdr:from>
    <cdr:to>
      <cdr:x>0.08834</cdr:x>
      <cdr:y>0.89342</cdr:y>
    </cdr:to>
    <cdr:sp macro="" textlink="">
      <cdr:nvSpPr>
        <cdr:cNvPr id="5" name="Star: 5 Points 4">
          <a:extLst xmlns:a="http://schemas.openxmlformats.org/drawingml/2006/main">
            <a:ext uri="{FF2B5EF4-FFF2-40B4-BE49-F238E27FC236}">
              <a16:creationId xmlns:a16="http://schemas.microsoft.com/office/drawing/2014/main" id="{D8D45A1A-6768-4F7F-8F52-40DDEE575B1E}"/>
            </a:ext>
          </a:extLst>
        </cdr:cNvPr>
        <cdr:cNvSpPr/>
      </cdr:nvSpPr>
      <cdr:spPr>
        <a:xfrm xmlns:a="http://schemas.openxmlformats.org/drawingml/2006/main">
          <a:off x="679664" y="4009918"/>
          <a:ext cx="297950" cy="297951"/>
        </a:xfrm>
        <a:prstGeom xmlns:a="http://schemas.openxmlformats.org/drawingml/2006/main" prst="star5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0.05414</cdr:x>
      <cdr:y>0.3784</cdr:y>
    </cdr:from>
    <cdr:to>
      <cdr:x>0.14021</cdr:x>
      <cdr:y>0.47322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54517CB-AC7E-4644-9E58-D0B8CF400B43}"/>
            </a:ext>
          </a:extLst>
        </cdr:cNvPr>
        <cdr:cNvSpPr txBox="1"/>
      </cdr:nvSpPr>
      <cdr:spPr>
        <a:xfrm xmlns:a="http://schemas.openxmlformats.org/drawingml/2006/main">
          <a:off x="599112" y="1824555"/>
          <a:ext cx="9525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E648B-F5E5-4318-A4F3-D1D4EC580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C4A0D0-EB0E-4400-BA8F-9104A9906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06E6A-7915-4D8F-A2E2-FCCE5EE0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627E2-0303-48CC-A2C2-43ABCB73A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2C73E-ADB2-479F-8983-7E48EA75A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88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9DE26-08D3-4A4F-8168-B08C87CAA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917E5-5691-4A58-AE8A-4898270E2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8CCCE-7BF2-40D4-9596-F4105D656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3BF63-ACE1-4CA1-876C-B1F5B185A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6A37E-35D2-459B-A2B6-566C5DB4F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6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8BAD7B-EEF6-4147-9760-68DEA7E96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E98D4-315D-4711-8ED3-36C3F1D19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68BE2-9198-49DE-8F06-4028609F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7192C-E27A-4D66-B4C4-B2045768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5344B-6CC9-402A-B5F2-6A71F3FA3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5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FE1D8-EA5E-4CA0-ABA0-D1C2B4D71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AB1B0-AF4F-4A15-921E-7AD6C4BEC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A6821-3AE0-4F4C-8357-6D65CB65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AA51B-C958-4E72-9C38-1BE18C019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8D1FB-E7CA-461E-AB94-FAFCC1674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6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96993-877F-45EC-866A-DC042DBE3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50886-C451-4AC4-9FB9-95465277D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7C173-C074-4399-AB74-82D515B1C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E7838-05FF-4E15-A912-590BC9BD3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15BFF-FBF6-4D86-A92B-7DA28D48B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2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0A5E3-0EDE-41D7-A614-C8FA2295B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C2357-4DFC-400D-A9DA-85BF35309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C16CA-B072-469F-A149-269687C46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A5028A-BCBF-4C84-AF2F-D4404FE39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223E82-4663-42FB-897F-DD07D557E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7F8C6-EBD1-49DE-B6AA-3E9727AD4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3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D08C7-47B0-43A2-B1EA-75B3D627F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98B3B-42A5-48D6-ACF8-0E38DA29A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EDA1C-4F0A-4F69-9845-340372F92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D05536-A3FF-46F1-A843-959769EDCF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4ED85B-7B80-4A7F-95FD-5AACDC536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CDD91-51A9-4D5E-81C5-A0459FD58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129C4D-D63B-4653-B0FE-C93175C2D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96728D-BDF7-4F91-95BD-F6426E5D6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0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028C3-D0E7-4A9E-AC9F-C2D3F92B5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CCD142-26FD-41FB-9C86-1127652EA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7483FE-E197-4039-9C38-2024C192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A94EA2-73A3-48A1-8B1B-521F714A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8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2D5F87-190D-4E49-A1A0-A56A1449E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0E76DA-330D-43B1-B715-FCAAE3D69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B56489-9A8B-4FFC-9FD3-F53C21022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8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947D8-6402-4AB1-828E-9DFC86074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0A07-3B69-4238-A91B-5A7CF9950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E79C74-3D24-4044-98E5-5E8DC239D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A867D-B225-49DC-9CBF-2061F31F8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67096-6A94-4F38-87FC-DCCA6247A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66213A-395B-46B4-AB1D-04150AFEE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EDDF0-3E70-457C-B7B5-090911D67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F20BF0-AE49-4D54-BEEF-E9CDC5723E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8AAC2-7354-4755-A078-2DCFF768E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761F9-2771-43D2-987A-C0173C669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D2D51-B457-48F8-BA1C-56879780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265B5C-95C5-45BF-85ED-04AF6A89A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AC1FA4-2479-418D-833C-767ABDD92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9ABAC-E558-4732-AF6C-CAB84D65C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C70DF-EFE2-42A4-B98B-2EA75462C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9EB13-3717-4D2C-85D2-4C320888E5A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B30CA-F8D1-4387-AA5D-72D89121D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2A85D-B6AA-4DC0-A1D0-70927A7C3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25C59-A441-4D4F-A6C1-100EE2A05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pload.wikimedia.org/wikipedia/commons/thumb/a/...">
            <a:extLst>
              <a:ext uri="{FF2B5EF4-FFF2-40B4-BE49-F238E27FC236}">
                <a16:creationId xmlns:a16="http://schemas.microsoft.com/office/drawing/2014/main" id="{1DD4937C-21D3-ACBA-E23C-378D41BEA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724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7D29C-08E7-49FD-B742-C2F595DF0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651274" cy="993412"/>
          </a:xfrm>
        </p:spPr>
        <p:txBody>
          <a:bodyPr>
            <a:normAutofit/>
          </a:bodyPr>
          <a:lstStyle/>
          <a:p>
            <a:pPr algn="ctr" rtl="0"/>
            <a:r>
              <a:rPr lang="en-US" sz="3600" dirty="0">
                <a:latin typeface="Arial Black" panose="020B0A04020102020204" pitchFamily="34" charset="0"/>
              </a:rPr>
              <a:t>Viabilidade de pontos de entrada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94C68CD-8EF7-48D0-8562-750C585DA1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892882"/>
              </p:ext>
            </p:extLst>
          </p:nvPr>
        </p:nvGraphicFramePr>
        <p:xfrm>
          <a:off x="562938" y="1671120"/>
          <a:ext cx="11066124" cy="4821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658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9B743-F097-4E4E-82EF-B6675B692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5838"/>
            <a:ext cx="9925594" cy="790551"/>
          </a:xfrm>
        </p:spPr>
        <p:txBody>
          <a:bodyPr>
            <a:normAutofit fontScale="90000"/>
          </a:bodyPr>
          <a:lstStyle/>
          <a:p>
            <a:pPr algn="ctr" rtl="0"/>
            <a:br>
              <a:rPr lang="en-US" sz="4000" dirty="0"/>
            </a:br>
            <a:r>
              <a:rPr lang="en-US" sz="3600" dirty="0">
                <a:latin typeface="Arial Black" panose="020B0A04020102020204" pitchFamily="34" charset="0"/>
              </a:rPr>
              <a:t>Serviços de saúde e educação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EB72768-7658-47A2-BF49-E763C06631F1}"/>
              </a:ext>
            </a:extLst>
          </p:cNvPr>
          <p:cNvSpPr txBox="1"/>
          <p:nvPr/>
        </p:nvSpPr>
        <p:spPr>
          <a:xfrm>
            <a:off x="906291" y="1388028"/>
            <a:ext cx="1027322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capacidade de execução é uma questão importante no governo da Somália</a:t>
            </a:r>
          </a:p>
          <a:p>
            <a:pPr marL="285750" indent="-285750" algn="l" rtl="0">
              <a:buFont typeface="Wingdings" panose="05000000000000000000" pitchFamily="2" charset="2"/>
              <a:buChar char="q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rtl="0">
              <a:buFont typeface="Wingdings" panose="05000000000000000000" pitchFamily="2" charset="2"/>
              <a:buChar char="q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Capacidades financeiras,</a:t>
            </a:r>
          </a:p>
          <a:p>
            <a:pPr marL="285750" indent="-285750" algn="l" rtl="0">
              <a:buFont typeface="Wingdings" panose="05000000000000000000" pitchFamily="2" charset="2"/>
              <a:buChar char="q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Capacidades técnicas</a:t>
            </a:r>
          </a:p>
          <a:p>
            <a:pPr marL="285750" indent="-285750" algn="l" rtl="0">
              <a:buFont typeface="Wingdings" panose="05000000000000000000" pitchFamily="2" charset="2"/>
              <a:buChar char="q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Capacidades infraestruturais</a:t>
            </a:r>
          </a:p>
          <a:p>
            <a:pPr marL="285750" indent="-285750" algn="l" rtl="0">
              <a:buFont typeface="Wingdings" panose="05000000000000000000" pitchFamily="2" charset="2"/>
              <a:buChar char="q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Capacidades relacionadas a dados</a:t>
            </a:r>
          </a:p>
          <a:p>
            <a:pPr marL="285750" indent="-285750" algn="l" rtl="0">
              <a:buFont typeface="Wingdings" panose="05000000000000000000" pitchFamily="2" charset="2"/>
              <a:buChar char="q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rtl="0">
              <a:buFontTx/>
              <a:buChar char="-"/>
            </a:pPr>
            <a:endParaRPr lang="en-US" sz="1400" b="1" i="1" dirty="0"/>
          </a:p>
          <a:p>
            <a:pPr marL="285750" indent="-285750" algn="l" rtl="0">
              <a:buFontTx/>
              <a:buChar char="-"/>
            </a:pPr>
            <a:endParaRPr lang="en-US" sz="1400" b="1" i="1" dirty="0"/>
          </a:p>
          <a:p>
            <a:pPr algn="l" rtl="0"/>
            <a:r>
              <a:rPr lang="en-US" sz="1400" b="1" i="1" dirty="0"/>
              <a:t> </a:t>
            </a:r>
          </a:p>
          <a:p>
            <a:pPr algn="l" rtl="0"/>
            <a:endParaRPr lang="en-US" sz="1400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972F4C-5483-4ECB-BE77-6E080BC83BBB}"/>
              </a:ext>
            </a:extLst>
          </p:cNvPr>
          <p:cNvSpPr/>
          <p:nvPr/>
        </p:nvSpPr>
        <p:spPr>
          <a:xfrm>
            <a:off x="906291" y="3449962"/>
            <a:ext cx="3990978" cy="609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r>
              <a:rPr lang="en-US" b="1" dirty="0"/>
              <a:t>Necessidades de prestação de serviços, região e idade.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D961842-CD98-425D-912B-B323A6D7F957}"/>
              </a:ext>
            </a:extLst>
          </p:cNvPr>
          <p:cNvSpPr/>
          <p:nvPr/>
        </p:nvSpPr>
        <p:spPr>
          <a:xfrm>
            <a:off x="906291" y="4231427"/>
            <a:ext cx="4686301" cy="609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r>
              <a:rPr lang="en-US" sz="1400" b="1" dirty="0"/>
              <a:t>Necessidades de financiamento necessárias para alcançar os resultados desejados em comparação com a linha de base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3BEDCCF-7A5A-4A8E-85E5-8163BB1C000C}"/>
              </a:ext>
            </a:extLst>
          </p:cNvPr>
          <p:cNvSpPr/>
          <p:nvPr/>
        </p:nvSpPr>
        <p:spPr>
          <a:xfrm>
            <a:off x="892514" y="4996124"/>
            <a:ext cx="5010152" cy="609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r>
              <a:rPr lang="en-US" b="1" dirty="0"/>
              <a:t>Uma compreensão dos fluxos financeiros específicos do setor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CE9050C-446C-49B8-9500-A67A383CDB84}"/>
              </a:ext>
            </a:extLst>
          </p:cNvPr>
          <p:cNvSpPr/>
          <p:nvPr/>
        </p:nvSpPr>
        <p:spPr>
          <a:xfrm>
            <a:off x="7469017" y="3449962"/>
            <a:ext cx="3724274" cy="6092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r>
              <a:rPr lang="en-US" b="1" dirty="0"/>
              <a:t>Dados populacionais, avaliações de necessidades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E461227-E58B-45D5-A09F-F42910BD43F6}"/>
              </a:ext>
            </a:extLst>
          </p:cNvPr>
          <p:cNvSpPr/>
          <p:nvPr/>
        </p:nvSpPr>
        <p:spPr>
          <a:xfrm>
            <a:off x="7040394" y="4237740"/>
            <a:ext cx="4152897" cy="6092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r>
              <a:rPr lang="en-US" b="1" dirty="0"/>
              <a:t>Análise de custos e viabilidade de projetos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591FAED-1D83-49F2-B8BA-B7C0C2697AFD}"/>
              </a:ext>
            </a:extLst>
          </p:cNvPr>
          <p:cNvSpPr/>
          <p:nvPr/>
        </p:nvSpPr>
        <p:spPr>
          <a:xfrm>
            <a:off x="6674191" y="4996124"/>
            <a:ext cx="4505324" cy="6092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r>
              <a:rPr lang="en-US" b="1" dirty="0"/>
              <a:t>Pesquisas de Acompanhamento de Despesas Públicas (PETS)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3C838D7-97F4-4AB2-AFE3-0CF2C38A936B}"/>
              </a:ext>
            </a:extLst>
          </p:cNvPr>
          <p:cNvCxnSpPr>
            <a:cxnSpLocks/>
            <a:stCxn id="4" idx="3"/>
            <a:endCxn id="38" idx="1"/>
          </p:cNvCxnSpPr>
          <p:nvPr/>
        </p:nvCxnSpPr>
        <p:spPr>
          <a:xfrm>
            <a:off x="4897269" y="3754579"/>
            <a:ext cx="2571748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D773BEC-21BF-4402-BA9A-14B7D7DAA246}"/>
              </a:ext>
            </a:extLst>
          </p:cNvPr>
          <p:cNvCxnSpPr>
            <a:cxnSpLocks/>
            <a:stCxn id="36" idx="3"/>
            <a:endCxn id="40" idx="1"/>
          </p:cNvCxnSpPr>
          <p:nvPr/>
        </p:nvCxnSpPr>
        <p:spPr>
          <a:xfrm>
            <a:off x="5592592" y="4536044"/>
            <a:ext cx="1447802" cy="631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F3B48FC-5153-4025-BEFC-4A2B01D459FF}"/>
              </a:ext>
            </a:extLst>
          </p:cNvPr>
          <p:cNvCxnSpPr>
            <a:cxnSpLocks/>
            <a:stCxn id="37" idx="3"/>
            <a:endCxn id="41" idx="1"/>
          </p:cNvCxnSpPr>
          <p:nvPr/>
        </p:nvCxnSpPr>
        <p:spPr>
          <a:xfrm>
            <a:off x="5902666" y="5300741"/>
            <a:ext cx="77152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DC9266B3-F307-492A-9D95-CDDE0F34DBA3}"/>
              </a:ext>
            </a:extLst>
          </p:cNvPr>
          <p:cNvSpPr/>
          <p:nvPr/>
        </p:nvSpPr>
        <p:spPr>
          <a:xfrm>
            <a:off x="892514" y="5757665"/>
            <a:ext cx="5498761" cy="609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r>
              <a:rPr lang="en-US" b="1" dirty="0">
                <a:solidFill>
                  <a:schemeClr val="bg1"/>
                </a:solidFill>
              </a:rPr>
              <a:t>Uma profunda compreensão do contexto político e social</a:t>
            </a:r>
            <a:endParaRPr lang="en-US" b="1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B4D1184-B0CD-4551-AD4A-3D9A75076CEB}"/>
              </a:ext>
            </a:extLst>
          </p:cNvPr>
          <p:cNvSpPr/>
          <p:nvPr/>
        </p:nvSpPr>
        <p:spPr>
          <a:xfrm>
            <a:off x="6674192" y="5757665"/>
            <a:ext cx="4505324" cy="6092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r>
              <a:rPr lang="en-US" b="1" dirty="0"/>
              <a:t>Desenho e supervisão participativa de projetos</a:t>
            </a:r>
          </a:p>
        </p:txBody>
      </p: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DBC819A-FEC2-4B50-826F-B60D931CDC27}"/>
              </a:ext>
            </a:extLst>
          </p:cNvPr>
          <p:cNvCxnSpPr>
            <a:cxnSpLocks/>
            <a:stCxn id="82" idx="3"/>
            <a:endCxn id="83" idx="1"/>
          </p:cNvCxnSpPr>
          <p:nvPr/>
        </p:nvCxnSpPr>
        <p:spPr>
          <a:xfrm>
            <a:off x="6391275" y="6062282"/>
            <a:ext cx="28291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086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9B743-F097-4E4E-82EF-B6675B692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457734" cy="901594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>
                <a:latin typeface="Arial Black" panose="020B0A04020102020204" pitchFamily="34" charset="0"/>
              </a:rPr>
              <a:t>Ponto de ação 3:</a:t>
            </a:r>
            <a:r>
              <a:rPr lang="en-US" sz="2400" dirty="0">
                <a:latin typeface="Arial Black" panose="020B0A04020102020204" pitchFamily="34" charset="0"/>
              </a:rPr>
              <a:t>Desenvolvimento de capacidade para reduzir</a:t>
            </a:r>
            <a:br>
              <a:rPr lang="en-US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Atrasos nos relatórios e nos desembolsos de fundos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0DE1A1-3090-47C5-847F-4B1C9524DD1E}"/>
              </a:ext>
            </a:extLst>
          </p:cNvPr>
          <p:cNvSpPr/>
          <p:nvPr/>
        </p:nvSpPr>
        <p:spPr>
          <a:xfrm>
            <a:off x="838201" y="1737097"/>
            <a:ext cx="1772504" cy="914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Aprovação do projeto pelo doador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4159B2-F1AB-4205-ACE6-51FD0FE74980}"/>
              </a:ext>
            </a:extLst>
          </p:cNvPr>
          <p:cNvSpPr/>
          <p:nvPr/>
        </p:nvSpPr>
        <p:spPr>
          <a:xfrm>
            <a:off x="3118208" y="1737098"/>
            <a:ext cx="1511157" cy="914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Projeto incluído no orçamento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4DA888-CFED-4F13-A543-B7BBEE4BE00F}"/>
              </a:ext>
            </a:extLst>
          </p:cNvPr>
          <p:cNvSpPr/>
          <p:nvPr/>
        </p:nvSpPr>
        <p:spPr>
          <a:xfrm>
            <a:off x="5029451" y="1737097"/>
            <a:ext cx="1991221" cy="914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Voucher de garantia assinado pelo Departamento de Orçamento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83F2BC-DFF4-412E-9A85-472FA091DCAB}"/>
              </a:ext>
            </a:extLst>
          </p:cNvPr>
          <p:cNvSpPr/>
          <p:nvPr/>
        </p:nvSpPr>
        <p:spPr>
          <a:xfrm>
            <a:off x="7678224" y="1737097"/>
            <a:ext cx="1511157" cy="914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Aprovação AG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6BA409-043D-444C-AA91-5F83B346DDC2}"/>
              </a:ext>
            </a:extLst>
          </p:cNvPr>
          <p:cNvSpPr/>
          <p:nvPr/>
        </p:nvSpPr>
        <p:spPr>
          <a:xfrm>
            <a:off x="9741789" y="1731148"/>
            <a:ext cx="1511157" cy="914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Registro Geral de Auditor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E838B7-CD65-42A7-B3F5-E8B16EA1340A}"/>
              </a:ext>
            </a:extLst>
          </p:cNvPr>
          <p:cNvSpPr/>
          <p:nvPr/>
        </p:nvSpPr>
        <p:spPr>
          <a:xfrm>
            <a:off x="9698803" y="3030856"/>
            <a:ext cx="1597130" cy="914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MDAs enviam comprovante de pagamento para AG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E6A36B-90AB-4BE8-BA99-C43912752855}"/>
              </a:ext>
            </a:extLst>
          </p:cNvPr>
          <p:cNvSpPr/>
          <p:nvPr/>
        </p:nvSpPr>
        <p:spPr>
          <a:xfrm>
            <a:off x="7678224" y="3030856"/>
            <a:ext cx="1511157" cy="914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AG aprova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D11AE2-549F-40AB-8394-6D95E1C2D497}"/>
              </a:ext>
            </a:extLst>
          </p:cNvPr>
          <p:cNvSpPr/>
          <p:nvPr/>
        </p:nvSpPr>
        <p:spPr>
          <a:xfrm>
            <a:off x="5319444" y="3030856"/>
            <a:ext cx="1680323" cy="914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Pagamento do CB ao Parceiro Implementador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0080ECA-7A41-4A66-9A25-BD0D0C8FB29F}"/>
              </a:ext>
            </a:extLst>
          </p:cNvPr>
          <p:cNvSpPr/>
          <p:nvPr/>
        </p:nvSpPr>
        <p:spPr>
          <a:xfrm>
            <a:off x="875019" y="4861430"/>
            <a:ext cx="1735686" cy="91459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Implementação de revisões FMS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4D241CD-711B-42EB-86B0-73A7A2623D3E}"/>
              </a:ext>
            </a:extLst>
          </p:cNvPr>
          <p:cNvSpPr/>
          <p:nvPr/>
        </p:nvSpPr>
        <p:spPr>
          <a:xfrm>
            <a:off x="3118208" y="4309194"/>
            <a:ext cx="1772506" cy="91459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Demonstrativo Mensal de Despesas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252E6C-26DC-4C25-A12C-88E58495B044}"/>
              </a:ext>
            </a:extLst>
          </p:cNvPr>
          <p:cNvSpPr/>
          <p:nvPr/>
        </p:nvSpPr>
        <p:spPr>
          <a:xfrm>
            <a:off x="5294024" y="4766489"/>
            <a:ext cx="1531704" cy="91459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Contador Geral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58CCEE-5EE3-4E1D-8B8E-2EB010C1954C}"/>
              </a:ext>
            </a:extLst>
          </p:cNvPr>
          <p:cNvSpPr/>
          <p:nvPr/>
        </p:nvSpPr>
        <p:spPr>
          <a:xfrm>
            <a:off x="7425327" y="4766491"/>
            <a:ext cx="1511157" cy="91459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Críticas e envios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A2424AF-DC37-41B5-BFF8-C1871CCFD0D5}"/>
              </a:ext>
            </a:extLst>
          </p:cNvPr>
          <p:cNvSpPr/>
          <p:nvPr/>
        </p:nvSpPr>
        <p:spPr>
          <a:xfrm>
            <a:off x="9538864" y="4766490"/>
            <a:ext cx="1836551" cy="91459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600" dirty="0"/>
              <a:t>Doadores processam e liberam fundos adicionais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46B4762-25C2-4A42-B4F3-9AEF60F05B3C}"/>
              </a:ext>
            </a:extLst>
          </p:cNvPr>
          <p:cNvSpPr/>
          <p:nvPr/>
        </p:nvSpPr>
        <p:spPr>
          <a:xfrm>
            <a:off x="3118207" y="5408875"/>
            <a:ext cx="1772507" cy="91459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/>
              <a:t>Progresso trimestral e relatório financeiro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9E6236-3F6F-4EC4-9DD2-2AF788D4A25E}"/>
              </a:ext>
            </a:extLst>
          </p:cNvPr>
          <p:cNvCxnSpPr>
            <a:cxnSpLocks/>
            <a:stCxn id="22" idx="3"/>
            <a:endCxn id="23" idx="1"/>
          </p:cNvCxnSpPr>
          <p:nvPr/>
        </p:nvCxnSpPr>
        <p:spPr>
          <a:xfrm flipV="1">
            <a:off x="2610705" y="4766493"/>
            <a:ext cx="507503" cy="552236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03AD1A6-930D-4B7A-A252-635A3C2376DC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2610705" y="5318729"/>
            <a:ext cx="543033" cy="604076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04CC754-9BB6-43AC-9947-45DE8E08A8D5}"/>
              </a:ext>
            </a:extLst>
          </p:cNvPr>
          <p:cNvCxnSpPr>
            <a:cxnSpLocks/>
            <a:stCxn id="39" idx="3"/>
            <a:endCxn id="24" idx="1"/>
          </p:cNvCxnSpPr>
          <p:nvPr/>
        </p:nvCxnSpPr>
        <p:spPr>
          <a:xfrm flipV="1">
            <a:off x="4890714" y="5223788"/>
            <a:ext cx="403310" cy="642386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99D3168-94A4-4BE4-B73D-4899721D3CE4}"/>
              </a:ext>
            </a:extLst>
          </p:cNvPr>
          <p:cNvCxnSpPr>
            <a:cxnSpLocks/>
            <a:stCxn id="23" idx="3"/>
            <a:endCxn id="24" idx="1"/>
          </p:cNvCxnSpPr>
          <p:nvPr/>
        </p:nvCxnSpPr>
        <p:spPr>
          <a:xfrm>
            <a:off x="4890714" y="4766493"/>
            <a:ext cx="403310" cy="457295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>
            <a:extLst>
              <a:ext uri="{FF2B5EF4-FFF2-40B4-BE49-F238E27FC236}">
                <a16:creationId xmlns:a16="http://schemas.microsoft.com/office/drawing/2014/main" id="{9441C73B-9836-4D40-90B1-46A411634911}"/>
              </a:ext>
            </a:extLst>
          </p:cNvPr>
          <p:cNvSpPr/>
          <p:nvPr/>
        </p:nvSpPr>
        <p:spPr>
          <a:xfrm>
            <a:off x="2610705" y="3820755"/>
            <a:ext cx="2659352" cy="282769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7B30EC0-2B62-4700-815D-735A11FCE892}"/>
              </a:ext>
            </a:extLst>
          </p:cNvPr>
          <p:cNvSpPr txBox="1"/>
          <p:nvPr/>
        </p:nvSpPr>
        <p:spPr>
          <a:xfrm>
            <a:off x="305355" y="4444629"/>
            <a:ext cx="2479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b="1" dirty="0">
                <a:solidFill>
                  <a:srgbClr val="C00000"/>
                </a:solidFill>
              </a:rPr>
              <a:t>Gargalos nos relatórios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2F4C16-4EB2-473C-AC02-40F102318FB2}"/>
              </a:ext>
            </a:extLst>
          </p:cNvPr>
          <p:cNvSpPr txBox="1"/>
          <p:nvPr/>
        </p:nvSpPr>
        <p:spPr>
          <a:xfrm>
            <a:off x="398969" y="2699163"/>
            <a:ext cx="2754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b="1" dirty="0">
                <a:solidFill>
                  <a:srgbClr val="C00000"/>
                </a:solidFill>
              </a:rPr>
              <a:t>Ciclo de aprovação do projeto: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E4FD282-E142-4222-88DB-CBC5216EEDAD}"/>
              </a:ext>
            </a:extLst>
          </p:cNvPr>
          <p:cNvCxnSpPr>
            <a:cxnSpLocks/>
            <a:stCxn id="24" idx="3"/>
            <a:endCxn id="25" idx="1"/>
          </p:cNvCxnSpPr>
          <p:nvPr/>
        </p:nvCxnSpPr>
        <p:spPr>
          <a:xfrm>
            <a:off x="6825728" y="5223788"/>
            <a:ext cx="599599" cy="2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F28DCD7-C68E-49E1-8822-6A5BEDAE3F29}"/>
              </a:ext>
            </a:extLst>
          </p:cNvPr>
          <p:cNvCxnSpPr>
            <a:cxnSpLocks/>
          </p:cNvCxnSpPr>
          <p:nvPr/>
        </p:nvCxnSpPr>
        <p:spPr>
          <a:xfrm>
            <a:off x="8936484" y="5239696"/>
            <a:ext cx="599599" cy="2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35481EB-A3D9-42B4-A84E-9E45AF71D29C}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2610705" y="2188447"/>
            <a:ext cx="507503" cy="5950"/>
          </a:xfrm>
          <a:prstGeom prst="straightConnector1">
            <a:avLst/>
          </a:prstGeom>
          <a:ln w="508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67116CA-0C77-4AF0-9A33-59383F0C8054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4589303" y="2181316"/>
            <a:ext cx="440148" cy="13080"/>
          </a:xfrm>
          <a:prstGeom prst="straightConnector1">
            <a:avLst/>
          </a:prstGeom>
          <a:ln w="508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A4DE31F-9665-4EC7-B209-7F90DA095FB7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999768" y="2182499"/>
            <a:ext cx="678456" cy="11897"/>
          </a:xfrm>
          <a:prstGeom prst="straightConnector1">
            <a:avLst/>
          </a:prstGeom>
          <a:ln w="508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0D0ABFD-30DD-429A-BB9B-4EC142A8A8D5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9189381" y="2188447"/>
            <a:ext cx="552408" cy="5949"/>
          </a:xfrm>
          <a:prstGeom prst="straightConnector1">
            <a:avLst/>
          </a:prstGeom>
          <a:ln w="508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6A40E53B-5388-446F-B461-A3A5229322BE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>
          <a:xfrm>
            <a:off x="10497368" y="2645745"/>
            <a:ext cx="0" cy="385111"/>
          </a:xfrm>
          <a:prstGeom prst="straightConnector1">
            <a:avLst/>
          </a:prstGeom>
          <a:ln w="508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EED91297-FF1E-4E68-A223-052B27520C18}"/>
              </a:ext>
            </a:extLst>
          </p:cNvPr>
          <p:cNvCxnSpPr>
            <a:cxnSpLocks/>
            <a:stCxn id="10" idx="1"/>
            <a:endCxn id="11" idx="3"/>
          </p:cNvCxnSpPr>
          <p:nvPr/>
        </p:nvCxnSpPr>
        <p:spPr>
          <a:xfrm flipH="1">
            <a:off x="9189381" y="3488155"/>
            <a:ext cx="509422" cy="0"/>
          </a:xfrm>
          <a:prstGeom prst="straightConnector1">
            <a:avLst/>
          </a:prstGeom>
          <a:ln w="508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AF4BEF0-B37C-4F2C-9083-B8066F589227}"/>
              </a:ext>
            </a:extLst>
          </p:cNvPr>
          <p:cNvCxnSpPr>
            <a:cxnSpLocks/>
            <a:stCxn id="11" idx="1"/>
            <a:endCxn id="12" idx="3"/>
          </p:cNvCxnSpPr>
          <p:nvPr/>
        </p:nvCxnSpPr>
        <p:spPr>
          <a:xfrm flipH="1">
            <a:off x="6999767" y="3488155"/>
            <a:ext cx="678457" cy="0"/>
          </a:xfrm>
          <a:prstGeom prst="straightConnector1">
            <a:avLst/>
          </a:prstGeom>
          <a:ln w="508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BB31C720-4D2F-41BD-862B-0EF4A1A7ADBF}"/>
              </a:ext>
            </a:extLst>
          </p:cNvPr>
          <p:cNvSpPr txBox="1"/>
          <p:nvPr/>
        </p:nvSpPr>
        <p:spPr>
          <a:xfrm>
            <a:off x="5319444" y="5769570"/>
            <a:ext cx="605597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1600" b="1" dirty="0">
                <a:solidFill>
                  <a:srgbClr val="C00000"/>
                </a:solidFill>
              </a:rPr>
              <a:t>A capacitação e o desenvolvimento de sistemas podem reduzir atrasos na elaboração de relatórios e simplificar processos de responsabilização para suavizar os fluxos financeiros dentro do governo e de doador para governo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167174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AE837-CCAA-98C8-AFFF-13DD8C2DD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074"/>
          </a:xfrm>
        </p:spPr>
        <p:txBody>
          <a:bodyPr>
            <a:normAutofit/>
          </a:bodyPr>
          <a:lstStyle/>
          <a:p>
            <a:pPr algn="l" rtl="0"/>
            <a:r>
              <a:rPr lang="en-ZA" sz="2800" b="1" dirty="0">
                <a:solidFill>
                  <a:srgbClr val="2D3B4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Pontos de entrada identificados e como eles se relacionam com o problema geral</a:t>
            </a:r>
            <a:endParaRPr lang="x-none" sz="2800" b="1" dirty="0">
              <a:solidFill>
                <a:srgbClr val="2D3B4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294CD-FD19-5632-B32E-DE68AD1CD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821" y="1075267"/>
            <a:ext cx="10648246" cy="4972755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Os pontos de entrada identificados estão directamente relacionados com as baixas taxas de execução orçamental nos ministérios da saúde e da educação da Somália. Estes pontos de entrada abordam os desafios e factores que afectam a prestação de serviços na Somália, particularmente no sector social.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Essespontos de entradaoferta adicionaloportunidades para: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dirty="0"/>
              <a:t>Endereçoos desafios das finanças públicasreforma de gestãoprocessos e fluxos financeiros dentro do governo e de doadores.</a:t>
            </a:r>
          </a:p>
          <a:p>
            <a:pPr lvl="1" algn="l" rtl="0">
              <a:buFont typeface="Wingdings" pitchFamily="2" charset="2"/>
              <a:buChar char="§"/>
            </a:pPr>
            <a:endParaRPr lang="en-US" sz="2000" dirty="0"/>
          </a:p>
          <a:p>
            <a:pPr marL="228600" lvl="1" algn="l" rtl="0">
              <a:spcBef>
                <a:spcPts val="1000"/>
              </a:spcBef>
              <a:buFont typeface="Wingdings" pitchFamily="2" charset="2"/>
              <a:buChar char="Ø"/>
            </a:pPr>
            <a:r>
              <a:rPr lang="en-US" dirty="0"/>
              <a:t>Nãoforam feitas modificações na entradapontos desde a oficina de enquadramento.</a:t>
            </a:r>
          </a:p>
        </p:txBody>
      </p:sp>
    </p:spTree>
    <p:extLst>
      <p:ext uri="{BB962C8B-B14F-4D97-AF65-F5344CB8AC3E}">
        <p14:creationId xmlns:p14="http://schemas.microsoft.com/office/powerpoint/2010/main" val="3046344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667" y="677333"/>
            <a:ext cx="10414000" cy="680962"/>
          </a:xfrm>
        </p:spPr>
        <p:txBody>
          <a:bodyPr>
            <a:normAutofit fontScale="90000"/>
          </a:bodyPr>
          <a:lstStyle/>
          <a:p>
            <a:pPr marL="457200" marR="0" lvl="1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914400" algn="l"/>
              </a:tabLst>
              <a:defRPr/>
            </a:pP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D3B45"/>
                </a:solidFill>
                <a:effectLst/>
                <a:uLnTx/>
                <a:uFillTx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rgbClr val="2D3B45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Ideias iniciais que a equipe queria implementar e progredir</a:t>
            </a:r>
            <a:r>
              <a:rPr lang="en-US" sz="3100" b="1" kern="1200" dirty="0">
                <a:solidFill>
                  <a:srgbClr val="2D3B4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feito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3669"/>
            <a:ext cx="10515600" cy="5003074"/>
          </a:xfrm>
        </p:spPr>
        <p:txBody>
          <a:bodyPr>
            <a:normAutofit/>
          </a:bodyPr>
          <a:lstStyle/>
          <a:p>
            <a:pPr marL="228600" lvl="2" algn="l" rtl="0">
              <a:spcBef>
                <a:spcPts val="1000"/>
              </a:spcBef>
              <a:buFont typeface="Wingdings" pitchFamily="2" charset="2"/>
              <a:buChar char="Ø"/>
            </a:pPr>
            <a:r>
              <a:rPr lang="en-US" sz="2400" dirty="0"/>
              <a:t>As ideias iniciais que a equipe queria abordar permaneceram as mesmasconforme identificado durante o workshop de enquadramento em fevereiro, que foi</a:t>
            </a:r>
            <a:r>
              <a:rPr lang="en-US" sz="2400" u="sng" dirty="0"/>
              <a:t>'Capacidadedesenvolvimento para pessoal de finanças e planejamento em Saúde e EducaçãoMinistérios”.</a:t>
            </a:r>
          </a:p>
          <a:p>
            <a:pPr marL="228600" lvl="2" algn="l" rtl="0">
              <a:spcBef>
                <a:spcPts val="1000"/>
              </a:spcBef>
              <a:buFont typeface="Wingdings" pitchFamily="2" charset="2"/>
              <a:buChar char="Ø"/>
            </a:pPr>
            <a:endParaRPr lang="en-US" sz="2400" u="sng" dirty="0"/>
          </a:p>
          <a:p>
            <a:pPr marL="228600" lvl="2" algn="l" rtl="0">
              <a:spcBef>
                <a:spcPts val="1000"/>
              </a:spcBef>
              <a:buFont typeface="Wingdings" pitchFamily="2" charset="2"/>
              <a:buChar char="Ø"/>
            </a:pPr>
            <a:r>
              <a:rPr lang="en-US" sz="2400" dirty="0"/>
              <a:t>Devidoà complexidade da maioria dos problemas desconstruídos e aos gargalos associados na busca de soluções, a equipe se concentrou em “Desenvolvimento de Capacidade paraReduzir Atrasosem Relatórios e FundosDesembolsos” como ponto de entrada para esta intervenção.</a:t>
            </a:r>
          </a:p>
        </p:txBody>
      </p:sp>
    </p:spTree>
    <p:extLst>
      <p:ext uri="{BB962C8B-B14F-4D97-AF65-F5344CB8AC3E}">
        <p14:creationId xmlns:p14="http://schemas.microsoft.com/office/powerpoint/2010/main" val="555912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473200"/>
            <a:ext cx="10911355" cy="5123543"/>
          </a:xfrm>
        </p:spPr>
        <p:txBody>
          <a:bodyPr>
            <a:noAutofit/>
          </a:bodyPr>
          <a:lstStyle/>
          <a:p>
            <a:pPr marL="416052" lvl="2" indent="-342900" algn="l" rtl="0">
              <a:lnSpc>
                <a:spcPct val="107000"/>
              </a:lnSpc>
              <a:spcBef>
                <a:spcPts val="1000"/>
              </a:spcBef>
              <a:buFont typeface="Wingdings" pitchFamily="2" charset="2"/>
              <a:buChar char="Ø"/>
            </a:pPr>
            <a:r>
              <a:rPr lang="en-US" dirty="0"/>
              <a:t>Avaliadoolacunas de capacidade nos ministérios, Departamentos e Agências (MDAs), com especial enfoque nos Ministérios Sociais, particularmente na Saúde e na Educação.</a:t>
            </a:r>
          </a:p>
          <a:p>
            <a:pPr marL="416052" lvl="2" indent="-342900" algn="l" rtl="0">
              <a:lnSpc>
                <a:spcPct val="107000"/>
              </a:lnSpc>
              <a:spcBef>
                <a:spcPts val="1000"/>
              </a:spcBef>
              <a:buFont typeface="Wingdings" pitchFamily="2" charset="2"/>
              <a:buChar char="Ø"/>
            </a:pPr>
            <a:r>
              <a:rPr lang="en-GB" dirty="0"/>
              <a:t>O objetivo principal desta avaliação foi identificar os desafios e problemas associados àcapacidade de pessoalque se relaciona com a baixa execução orçamental e fornecer recomendações para melhorar a gestão das finanças públicas.</a:t>
            </a:r>
          </a:p>
          <a:p>
            <a:pPr marL="416052" lvl="2" indent="-342900" algn="l" rtl="0">
              <a:lnSpc>
                <a:spcPct val="107000"/>
              </a:lnSpc>
              <a:spcBef>
                <a:spcPts val="1000"/>
              </a:spcBef>
              <a:buFont typeface="Wingdings" pitchFamily="2" charset="2"/>
              <a:buChar char="Ø"/>
            </a:pPr>
            <a:r>
              <a:rPr lang="en-GB" dirty="0"/>
              <a:t>Para determinar esta suposição de lacuna de capacidade, a equipe iniciou uma pesquisa através de:</a:t>
            </a:r>
          </a:p>
          <a:p>
            <a:pPr lvl="2" algn="l" rtl="0">
              <a:lnSpc>
                <a:spcPct val="100000"/>
              </a:lnSpc>
              <a:buFont typeface="Wingdings" pitchFamily="2" charset="2"/>
              <a:buChar char="§"/>
            </a:pPr>
            <a:r>
              <a:rPr lang="en-US" dirty="0"/>
              <a:t>Desenvolvidoquestionárioe ferramentas projetadas de coleta de dados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dirty="0"/>
              <a:t>Chave identificadaDepartamentos de MDAspara coleta de dados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dirty="0"/>
              <a:t>Designou membros da equipe para diferentesMDAs,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dirty="0"/>
              <a:t>Dados coletados dos entrevistados-alvo</a:t>
            </a:r>
          </a:p>
          <a:p>
            <a:pPr lvl="2" algn="l" rtl="0">
              <a:buFont typeface="Wingdings" pitchFamily="2" charset="2"/>
              <a:buChar char="§"/>
            </a:pPr>
            <a:r>
              <a:rPr lang="en-US" dirty="0"/>
              <a:t>Dados analisadose apresentou o estudorelatório de descobertas</a:t>
            </a:r>
          </a:p>
          <a:p>
            <a:pPr lvl="2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92667" y="770467"/>
            <a:ext cx="10414000" cy="499533"/>
          </a:xfrm>
        </p:spPr>
        <p:txBody>
          <a:bodyPr>
            <a:normAutofit fontScale="90000"/>
          </a:bodyPr>
          <a:lstStyle/>
          <a:p>
            <a:pPr marL="457200" lvl="1" algn="ctr" rtl="0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  <a:defRPr/>
            </a:pP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D3B45"/>
                </a:solidFill>
                <a:effectLst/>
                <a:uLnTx/>
                <a:uFillTx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sz="3200" b="1" dirty="0">
                <a:solidFill>
                  <a:srgbClr val="2D3B4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Novos insights e dados coletados sobre os pontos de entrada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0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261533"/>
            <a:ext cx="10911355" cy="5335211"/>
          </a:xfrm>
        </p:spPr>
        <p:txBody>
          <a:bodyPr>
            <a:noAutofit/>
          </a:bodyPr>
          <a:lstStyle/>
          <a:p>
            <a:pPr marL="416052" indent="-342900" algn="l" rtl="0">
              <a:lnSpc>
                <a:spcPct val="117000"/>
              </a:lnSpc>
              <a:buFont typeface="Wingdings" pitchFamily="2" charset="2"/>
              <a:buChar char="Ø"/>
            </a:pPr>
            <a:r>
              <a:rPr lang="en-US" sz="1800" dirty="0"/>
              <a:t>As conclusões dos dados destacaram uma necessidade de melhoria da capacidade do pessoal financeiro emSaúdee EducaçãoMinistérios tão bem quanto o outroMDAs</a:t>
            </a:r>
          </a:p>
          <a:p>
            <a:pPr marL="416052" indent="-342900" algn="l" rtl="0">
              <a:lnSpc>
                <a:spcPct val="117000"/>
              </a:lnSpc>
              <a:buFont typeface="Wingdings" pitchFamily="2" charset="2"/>
              <a:buChar char="Ø"/>
            </a:pPr>
            <a:r>
              <a:rPr lang="en-US" sz="1800" dirty="0"/>
              <a:t>as evidênciasmais recomendadoReforço da capacidade do pessoal financeiro e de planeamento dos MDA nas seguintes áreas:</a:t>
            </a:r>
          </a:p>
          <a:p>
            <a:pPr lvl="2" algn="l" rtl="0"/>
            <a:r>
              <a:rPr lang="en-US" sz="1400" dirty="0"/>
              <a:t>Previsão de orçamento, custos, relatórios e monitoramento</a:t>
            </a:r>
          </a:p>
          <a:p>
            <a:pPr lvl="2" algn="l" rtl="0"/>
            <a:r>
              <a:rPr lang="en-US" sz="1400" dirty="0"/>
              <a:t>Orçamento baseado em programa (PBB) em treinamento em Excel</a:t>
            </a:r>
          </a:p>
          <a:p>
            <a:pPr lvl="2" algn="l" rtl="0"/>
            <a:r>
              <a:rPr lang="en-US" sz="1400" dirty="0"/>
              <a:t>Gestão Financeira para projetos financiados pelo governo e financiados por doadores (fora/dentro do orçamento)</a:t>
            </a:r>
          </a:p>
          <a:p>
            <a:pPr lvl="2" algn="l" rtl="0"/>
            <a:r>
              <a:rPr lang="en-US" sz="1400" dirty="0"/>
              <a:t>Aquisições e Logística</a:t>
            </a:r>
          </a:p>
          <a:p>
            <a:pPr lvl="2" algn="l" rtl="0"/>
            <a:r>
              <a:rPr lang="en-US" sz="1400" dirty="0"/>
              <a:t>Treinamento do Sistema de Informação de Gestão Financeira da Somália (SFMIS)</a:t>
            </a:r>
          </a:p>
          <a:p>
            <a:pPr marL="416052" indent="-342900" algn="l" rtl="0">
              <a:lnSpc>
                <a:spcPct val="117000"/>
              </a:lnSpc>
              <a:buFont typeface="Wingdings" pitchFamily="2" charset="2"/>
              <a:buChar char="Ø"/>
            </a:pPr>
            <a:r>
              <a:rPr lang="en-US" sz="1800" dirty="0"/>
              <a:t>Observou ainda lacunas nos arranjos institucionais nos MDA e recomendou a reestruturação das secções financeiras com a criação de unidades de planeamento, execução e elaboração de relatórios orçamentais, particularmente encarregadas de liderar questões orçamentais para resolver as baixas taxas de execução, bem como melhorar a previsão e estimativa orçamental durante a fase de formulação.</a:t>
            </a:r>
          </a:p>
          <a:p>
            <a:pPr marL="416052" indent="-342900" algn="l" rtl="0">
              <a:lnSpc>
                <a:spcPct val="117000"/>
              </a:lnSpc>
              <a:buFont typeface="Wingdings" pitchFamily="2" charset="2"/>
              <a:buChar char="Ø"/>
            </a:pPr>
            <a:r>
              <a:rPr lang="en-US" sz="1800" dirty="0"/>
              <a:t>Devido às reformas emergentes na gestão das finanças públicas na Somáliaemeste sistema federado e a ausência de quadros regulamentares chave de GFP; implementação destepolítica de arranjo institucionalrecomendação pode levar algumtempo.</a:t>
            </a:r>
          </a:p>
          <a:p>
            <a:pPr lvl="2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en-US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1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279400"/>
            <a:ext cx="10414000" cy="626533"/>
          </a:xfrm>
        </p:spPr>
        <p:txBody>
          <a:bodyPr>
            <a:normAutofit fontScale="90000"/>
          </a:bodyPr>
          <a:lstStyle/>
          <a:p>
            <a:pPr marL="457200" lvl="1" algn="ctr" rtl="0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  <a:defRPr/>
            </a:pP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D3B45"/>
                </a:solidFill>
                <a:effectLst/>
                <a:uLnTx/>
                <a:uFillTx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US" sz="3200" b="1" dirty="0">
                <a:solidFill>
                  <a:srgbClr val="2D3B4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Novos insights e dados coletados sobre os pontos de entrada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31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693333"/>
            <a:ext cx="10911355" cy="4903410"/>
          </a:xfrm>
        </p:spPr>
        <p:txBody>
          <a:bodyPr>
            <a:noAutofit/>
          </a:bodyPr>
          <a:lstStyle/>
          <a:p>
            <a:pPr marL="73152" indent="0" algn="l" rtl="0">
              <a:lnSpc>
                <a:spcPct val="107000"/>
              </a:lnSpc>
              <a:buNone/>
            </a:pPr>
            <a:r>
              <a:rPr lang="en-GB" sz="1600" b="1" dirty="0"/>
              <a:t>As novas lições aprendidas através da avaliação indicam uma necessidade urgente das seguintes intervenções:</a:t>
            </a:r>
          </a:p>
          <a:p>
            <a:pPr marL="416052" indent="-342900" algn="l" rtl="0">
              <a:lnSpc>
                <a:spcPct val="107000"/>
              </a:lnSpc>
              <a:buFont typeface="Wingdings" pitchFamily="2" charset="2"/>
              <a:buChar char="Ø"/>
            </a:pPr>
            <a:r>
              <a:rPr lang="en-GB" sz="1600" dirty="0"/>
              <a:t>Ministério da Saúde e Ministério da Educaçãofinanciar treinamento de pessoal para melhorar o orçamentoconhecimentos e habilidades de planejamento, execução e relatórios.</a:t>
            </a:r>
          </a:p>
          <a:p>
            <a:pPr marL="416052" indent="-342900" algn="l" rtl="0">
              <a:lnSpc>
                <a:spcPct val="107000"/>
              </a:lnSpc>
              <a:buFont typeface="Wingdings" pitchFamily="2" charset="2"/>
              <a:buChar char="Ø"/>
            </a:pPr>
            <a:r>
              <a:rPr lang="en-GB" sz="1600" dirty="0"/>
              <a:t>Preenchendo arranjo institucionallacunas porreestruturando departamentos financeiros através do estabelecimentode unidadesencarregado de responsabilidades de gerenciamento orçamentário dentroSaúdee Ministérios da Educação, respectivamente.</a:t>
            </a:r>
          </a:p>
          <a:p>
            <a:pPr marL="416052" indent="-342900" algn="l" rtl="0">
              <a:lnSpc>
                <a:spcPct val="107000"/>
              </a:lnSpc>
              <a:buFont typeface="Wingdings" pitchFamily="2" charset="2"/>
              <a:buChar char="Ø"/>
            </a:pPr>
            <a:r>
              <a:rPr lang="en-GB" sz="1600" dirty="0"/>
              <a:t>Outros MDAs poderão necessitar de um arranjo institucional semelhante e do estabelecimento de unidades orçamentais.</a:t>
            </a:r>
          </a:p>
          <a:p>
            <a:pPr marL="416052" indent="-342900" algn="l" rtl="0">
              <a:lnSpc>
                <a:spcPct val="107000"/>
              </a:lnSpc>
              <a:buFont typeface="Wingdings" pitchFamily="2" charset="2"/>
              <a:buChar char="Ø"/>
            </a:pPr>
            <a:r>
              <a:rPr lang="en-GB" sz="1600" dirty="0"/>
              <a:t>A equipe também aprendeu issoFederal MembroEstados(A inclusão do pessoal dos ministérios das FMSs no processo PDIA torna-se necessária à medida que a maioria dos programas de prestação de serviços financiados por doadores são implementados nos estados federais.</a:t>
            </a:r>
          </a:p>
          <a:p>
            <a:pPr marL="416052" indent="-342900" algn="l" rtl="0">
              <a:lnSpc>
                <a:spcPct val="107000"/>
              </a:lnSpc>
              <a:buFont typeface="Wingdings" pitchFamily="2" charset="2"/>
              <a:buChar char="Ø"/>
            </a:pPr>
            <a:r>
              <a:rPr lang="en-GB" sz="1600" dirty="0"/>
              <a:t>Os funcionários dos ministérios dos Estados-Membros Federais (FMS) necessitam de um desenvolvimento de capacidades semelhante ao dos ministérios federais para melhorar os conhecimentos e competências das estimativas orçamentais, da execução e dos procedimentos de elaboração de relatórios.</a:t>
            </a:r>
          </a:p>
          <a:p>
            <a:pPr marL="416052" indent="-342900" algn="l" rtl="0">
              <a:lnSpc>
                <a:spcPct val="107000"/>
              </a:lnSpc>
              <a:buFont typeface="Wingdings" pitchFamily="2" charset="2"/>
              <a:buChar char="Ø"/>
            </a:pPr>
            <a:r>
              <a:rPr lang="en-GB" sz="1600" dirty="0"/>
              <a:t>O trabalho atual do PDIA concentra-se apenas no nível federalministérios.</a:t>
            </a:r>
            <a:endParaRPr lang="en-US" sz="1600" dirty="0"/>
          </a:p>
          <a:p>
            <a:pPr algn="l" rtl="0"/>
            <a:endParaRPr lang="en-US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3265" y="364067"/>
            <a:ext cx="11235267" cy="922866"/>
          </a:xfrm>
        </p:spPr>
        <p:txBody>
          <a:bodyPr>
            <a:normAutofit fontScale="90000"/>
          </a:bodyPr>
          <a:lstStyle/>
          <a:p>
            <a:pPr marL="457200" lvl="1" algn="ctr" rtl="0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  <a:defRPr/>
            </a:pP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D3B45"/>
                </a:solidFill>
                <a:effectLst/>
                <a:uLnTx/>
                <a:uFillTx/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</a:br>
            <a:r>
              <a:rPr lang="en-ZA" sz="3200" b="1" dirty="0"/>
              <a:t>Novos aprendizados/liçõessobre os pontos de entrada, problemas e suposições que foramrevisitado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94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117600"/>
            <a:ext cx="10911355" cy="5479143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Horários conflitantes e tarefas rotineiras individuaiseramdesafio onde às vezes reuniões planejadas ouAtividadesatrasado devido à ausência da maior parte da equipe.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O trabalho em equipe também permaneceuum desafio para os membros participantes deste PDIAprocesso.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Para encontrar solução para o desafio, a equipe concordou com membros disponíveis (no mínimo três) para trabalhareatualizar outros membros para comentários e finalização.</a:t>
            </a:r>
          </a:p>
          <a:p>
            <a:pPr algn="l" rtl="0">
              <a:buFont typeface="Wingdings" pitchFamily="2" charset="2"/>
              <a:buChar char="Ø"/>
            </a:pP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152399"/>
            <a:ext cx="10947400" cy="533401"/>
          </a:xfrm>
        </p:spPr>
        <p:txBody>
          <a:bodyPr>
            <a:normAutofit fontScale="90000"/>
          </a:bodyPr>
          <a:lstStyle/>
          <a:p>
            <a:pPr marL="457200" lvl="1" algn="l" rtl="0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  <a:defRPr/>
            </a:pPr>
            <a:br>
              <a:rPr lang="x-none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700" b="1" dirty="0"/>
              <a:t>Desafiosenfrentados na implementação de ideias e como a equipe abordou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5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577" y="1117600"/>
            <a:ext cx="10911355" cy="5479143"/>
          </a:xfrm>
        </p:spPr>
        <p:txBody>
          <a:bodyPr>
            <a:no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O financiamento das actividades do PDIA também representou um desafio. As sessões de formação e outras reuniões técnicas destinadas a encontrar uma solução para o problema identificado exigiram apoio financeiro.Não há fundos disponíveis para executar as atividades que causaram atrasos no cumprimento dos prazos.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Os ministérios e gabinetes participantes não têm dotações orçamentais para este programa. Esta falta de apoio orçamentalatrasadoatividades planejadas para serem realizadas em setembro e outubro. O UNICEF tem um acordo com o MF para apoiar actividades relacionadas com o fortalecimento das finanças públicas.Mas issoacordo não cobre grande parte do PDIAtrabalhar.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Para enfrentar esse desafio, oequipe trabalhoucom a UNICEF para encontrar formas de financiar estas actividades para enfrentar estas baixas taxas de execução orçamental na Saúde e na Educação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152399"/>
            <a:ext cx="10947400" cy="533401"/>
          </a:xfrm>
        </p:spPr>
        <p:txBody>
          <a:bodyPr>
            <a:normAutofit fontScale="90000"/>
          </a:bodyPr>
          <a:lstStyle/>
          <a:p>
            <a:pPr marL="457200" lvl="1" algn="l" rtl="0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  <a:defRPr/>
            </a:pPr>
            <a:br>
              <a:rPr lang="x-none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700" b="1" dirty="0"/>
              <a:t>Desafiosenfrentados na implementação de ideias e como a equipe abordou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8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C57D7-D528-4B54-BA97-08B0F82215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800" b="1" dirty="0">
                <a:latin typeface="Arial Black" panose="020B0A04020102020204" pitchFamily="34" charset="0"/>
              </a:rPr>
              <a:t>Baixas taxas de execução orçamental na saúde e na educação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719576-CC7F-4281-826B-BD025BBFA3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sz="4000" b="1" dirty="0">
                <a:latin typeface="Arial Black" panose="020B0A04020102020204" pitchFamily="34" charset="0"/>
              </a:rPr>
              <a:t>Governo Federal da Somália</a:t>
            </a:r>
          </a:p>
          <a:p>
            <a:pPr algn="l" rtl="0"/>
            <a:endParaRPr lang="en-US" sz="4000" b="1" dirty="0"/>
          </a:p>
          <a:p>
            <a:pPr algn="l" rtl="0"/>
            <a:r>
              <a:rPr lang="en-US" sz="4000" b="1" dirty="0">
                <a:solidFill>
                  <a:srgbClr val="0070C0"/>
                </a:solidFill>
                <a:latin typeface="Arial Black" panose="020B0A04020102020204" pitchFamily="34" charset="0"/>
              </a:rPr>
              <a:t>Estrelas do oceano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023525-79B0-326B-11C0-CD29B36BA318}"/>
              </a:ext>
            </a:extLst>
          </p:cNvPr>
          <p:cNvSpPr txBox="1"/>
          <p:nvPr/>
        </p:nvSpPr>
        <p:spPr>
          <a:xfrm>
            <a:off x="1737360" y="5735637"/>
            <a:ext cx="86639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3200" b="1" dirty="0">
                <a:latin typeface="Arial Black" panose="020B0A04020102020204" pitchFamily="34" charset="0"/>
              </a:rPr>
              <a:t>7 a 9 de novembro,</a:t>
            </a:r>
            <a:r>
              <a:rPr lang="x-none" sz="3200" b="1">
                <a:latin typeface="Arial Black" panose="020B0A04020102020204" pitchFamily="34" charset="0"/>
              </a:rPr>
              <a:t>2023</a:t>
            </a:r>
            <a:endParaRPr lang="en-US" sz="3200" b="1" dirty="0">
              <a:latin typeface="Arial Black" panose="020B0A04020102020204" pitchFamily="34" charset="0"/>
            </a:endParaRPr>
          </a:p>
          <a:p>
            <a:pPr algn="ctr" rtl="0"/>
            <a:r>
              <a:rPr lang="en-US" sz="3200" b="1" dirty="0">
                <a:latin typeface="Arial Black" panose="020B0A04020102020204" pitchFamily="34" charset="0"/>
              </a:rPr>
              <a:t>Cidade do Cabo, África do Sul</a:t>
            </a:r>
            <a:endParaRPr lang="x-none" sz="3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122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43" y="1413933"/>
            <a:ext cx="10580914" cy="5182810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000" dirty="0"/>
              <a:t>Devido às multifacetadas exigências políticas e técnicas da maioria dos problemas identificados; a equipe se concentrou em umponto de entrada que é “Lacunas na capacidade do pessoal em gestão financeira, por exemplo, orçamento, previsão e relatórios, incluindo o uso do SFMIS”. Abaixosão as medidas de sucesso da nossa entradaapontar: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dirty="0"/>
              <a:t>Após o desenvolvimento de capacidades na gestão das finanças públicas; prevíamos que 75%do pessoal financeiro emMinistérios da Saúde e da Educaçãoterá conhecimento suficientesobre estimativa, execução e relatórios orçamentários por meio deo uso do Sistema de Gestão de Informações Financeiras da Somália(SFMIS).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dirty="0"/>
              <a:t>Relevantedepartamentos como finanças e planejamento terãoo necessárioconhecimento sobre planejamento, execução eprocedimentos de relatórios para reduzir as baixas taxas de execução.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dirty="0"/>
              <a:t>Os Ministérios da Saúde e da Educação irãodedicaramfuncionáriospara orçamentogerenciamento, incluindo previsão, execução e relatórios.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dirty="0"/>
              <a:t>Orçamentofuncionários do MF e dos MDA terão maior supervisão do orçamentomonitoramento de execuçãoevai trazermedidas corretivas quandoobrigatório.</a:t>
            </a:r>
          </a:p>
          <a:p>
            <a:pPr lvl="1" algn="l" rtl="0">
              <a:buFont typeface="Wingdings" pitchFamily="2" charset="2"/>
              <a:buChar char="§"/>
            </a:pPr>
            <a:r>
              <a:rPr lang="en-US" sz="2000" dirty="0"/>
              <a:t>Transferênciaspara FMSs será aprimoradocomo os prazos de apresentação de relatórios orçamentaissão alcançados emtempo.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448733"/>
            <a:ext cx="10947400" cy="499534"/>
          </a:xfrm>
        </p:spPr>
        <p:txBody>
          <a:bodyPr>
            <a:normAutofit fontScale="90000"/>
          </a:bodyPr>
          <a:lstStyle/>
          <a:p>
            <a:pPr marL="457200" lvl="1" algn="ctr" rtl="0">
              <a:lnSpc>
                <a:spcPct val="115000"/>
              </a:lnSpc>
              <a:spcAft>
                <a:spcPts val="1000"/>
              </a:spcAft>
              <a:tabLst>
                <a:tab pos="914400" algn="l"/>
              </a:tabLst>
              <a:defRPr/>
            </a:pPr>
            <a:br>
              <a:rPr lang="x-none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2D3B45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</a:rPr>
              <a:t>Medidas de sucesso</a:t>
            </a:r>
            <a:b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618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5008"/>
          </a:xfrm>
        </p:spPr>
        <p:txBody>
          <a:bodyPr>
            <a:normAutofit/>
          </a:bodyPr>
          <a:lstStyle/>
          <a:p>
            <a:pPr algn="l" rtl="0"/>
            <a:r>
              <a:rPr lang="en-US" sz="3200" b="1" dirty="0"/>
              <a:t>Progressocontraos pontos de entradae onde foram refinados ou eliminados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8600"/>
            <a:ext cx="10515600" cy="4678363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/>
              <a:t>Um questionário de pesquisa foi realizadoem que os participantes foram convidados a responder sobre algumas questões-chave relacionadas com o planeamento e gestão orçamental para avaliar o nível de capacidade que oequipe financeirapossui atualmente.</a:t>
            </a:r>
          </a:p>
          <a:p>
            <a:pPr algn="l" rtl="0"/>
            <a:r>
              <a:rPr lang="en-US" sz="2400" dirty="0"/>
              <a:t>O feedback foi recebido de 34 funcionáriosde ministérios, departamentos eagências; particularmenteDGs, Diretor de administração e finanças e outros diretores relevantes.</a:t>
            </a:r>
          </a:p>
          <a:p>
            <a:pPr algn="l" rtl="0"/>
            <a:r>
              <a:rPr lang="en-US" sz="2400" dirty="0"/>
              <a:t>O Ministério da Saúde e o Ministério da Educação foram o foco.</a:t>
            </a:r>
          </a:p>
          <a:p>
            <a:pPr algn="l" rtl="0"/>
            <a:r>
              <a:rPr lang="en-ZA" sz="2400" dirty="0"/>
              <a:t>O estudo observou que há necessidade de desenvolvimento de capacidades para o pessoal da área orçamental.planejamento e gerenciamento.</a:t>
            </a:r>
          </a:p>
          <a:p>
            <a:pPr algn="l" rtl="0"/>
            <a:r>
              <a:rPr lang="en-ZA" sz="2400" dirty="0"/>
              <a:t>Nenhuma alteração ou eliminação foi feita nos pontos de entrada desde o workshop de enquadramento em fevereiro.</a:t>
            </a:r>
          </a:p>
          <a:p>
            <a:pPr algn="l" rt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71595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8808"/>
          </a:xfrm>
        </p:spPr>
        <p:txBody>
          <a:bodyPr>
            <a:normAutofit/>
          </a:bodyPr>
          <a:lstStyle/>
          <a:p>
            <a:pPr algn="l" rtl="0"/>
            <a:r>
              <a:rPr lang="en-ZA" sz="3200" b="1" dirty="0"/>
              <a:t>Trabalhandode novas maneiras e construindo capacidades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Autofit/>
          </a:bodyPr>
          <a:lstStyle/>
          <a:p>
            <a:pPr marL="0" lvl="2" indent="0" algn="l" rtl="0">
              <a:spcBef>
                <a:spcPts val="1000"/>
              </a:spcBef>
              <a:buNone/>
            </a:pPr>
            <a:r>
              <a:rPr lang="en-ZA" sz="1800" b="1" dirty="0"/>
              <a:t>Novoformas de pensar e abordar os desafios da GFP</a:t>
            </a:r>
            <a:endParaRPr lang="en-US" sz="2400" b="1" dirty="0"/>
          </a:p>
          <a:p>
            <a:pPr algn="l" rtl="0">
              <a:buFont typeface="Wingdings" pitchFamily="2" charset="2"/>
              <a:buChar char="Ø"/>
            </a:pPr>
            <a:r>
              <a:rPr lang="en-ZA" sz="2000" dirty="0"/>
              <a:t>Recomendadomecanismos institucionais no âmbito dos MDA, estabelecendo unidades com tarefas específicas de formulação e execução orçamental para preencher as lacunas institucionais e reduzir a carga sobre as direcções de administração e finanças.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000" dirty="0"/>
              <a:t>Oestabelecimento dos seguintesadicionalpapéis foram recomendadosparaexecutar tarefas de gestão orçamental nas funções financeiras dos ministérios sectoriais para melhorar as taxas de execução orçamental.</a:t>
            </a:r>
          </a:p>
          <a:p>
            <a:pPr lvl="1" algn="l" rtl="0">
              <a:buFont typeface="Wingdings" panose="05000000000000000000" pitchFamily="2" charset="2"/>
              <a:buChar char="ü"/>
            </a:pPr>
            <a:r>
              <a:rPr lang="en-ZA" sz="2000" dirty="0"/>
              <a:t>Chefe da Unidade Orçamentária</a:t>
            </a:r>
          </a:p>
          <a:p>
            <a:pPr lvl="1" algn="l" rtl="0">
              <a:buFont typeface="Wingdings" panose="05000000000000000000" pitchFamily="2" charset="2"/>
              <a:buChar char="ü"/>
            </a:pPr>
            <a:r>
              <a:rPr lang="en-ZA" sz="2000" dirty="0"/>
              <a:t>Diretor de Orçamento</a:t>
            </a:r>
          </a:p>
          <a:p>
            <a:pPr lvl="1" algn="l" rtl="0">
              <a:buFont typeface="Wingdings" panose="05000000000000000000" pitchFamily="2" charset="2"/>
              <a:buChar char="ü"/>
            </a:pPr>
            <a:r>
              <a:rPr lang="en-ZA" sz="2000" dirty="0"/>
              <a:t>Oficial de relatórios</a:t>
            </a:r>
          </a:p>
          <a:p>
            <a:pPr algn="l" rtl="0">
              <a:lnSpc>
                <a:spcPct val="100000"/>
              </a:lnSpc>
              <a:buFont typeface="Wingdings" pitchFamily="2" charset="2"/>
              <a:buChar char="Ø"/>
            </a:pPr>
            <a:r>
              <a:rPr lang="en-ZA" sz="2000" dirty="0"/>
              <a:t>Introdução do PDIA ao pessoal dos Ministérios Estaduais Federais para aprender processos e abordagens de resolução de problemas na busca de soluções para os desafios da GFP. A maioria dos programas de prestação de serviços financiados por doadores são implementados em distritos dos estados federais (FMS).</a:t>
            </a:r>
          </a:p>
        </p:txBody>
      </p:sp>
    </p:spTree>
    <p:extLst>
      <p:ext uri="{BB962C8B-B14F-4D97-AF65-F5344CB8AC3E}">
        <p14:creationId xmlns:p14="http://schemas.microsoft.com/office/powerpoint/2010/main" val="1062292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8808"/>
          </a:xfrm>
        </p:spPr>
        <p:txBody>
          <a:bodyPr>
            <a:normAutofit/>
          </a:bodyPr>
          <a:lstStyle/>
          <a:p>
            <a:pPr algn="l" rtl="0"/>
            <a:r>
              <a:rPr lang="en-ZA" sz="3200" b="1" dirty="0"/>
              <a:t>Trabalhandode novas maneiras e construindo capacidades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ZA" sz="2400" b="1" dirty="0"/>
              <a:t>Aabordagem paratrabalho em equipe, reunião e dinâmica de equipe</a:t>
            </a:r>
          </a:p>
          <a:p>
            <a:pPr algn="l" rtl="0">
              <a:buFont typeface="Wingdings" pitchFamily="2" charset="2"/>
              <a:buChar char="Ø"/>
            </a:pPr>
            <a:r>
              <a:rPr lang="en-ZA" sz="2400" dirty="0"/>
              <a:t>Houve uma abordagem colaborativa entre a equipe, as tarefas individuais que afetavam a equipe foram abordadas de forma adequada.</a:t>
            </a:r>
          </a:p>
          <a:p>
            <a:pPr algn="l" rtl="0">
              <a:buFont typeface="Wingdings" pitchFamily="2" charset="2"/>
              <a:buChar char="Ø"/>
            </a:pPr>
            <a:r>
              <a:rPr lang="en-ZA" sz="2400" dirty="0"/>
              <a:t>A equipe manteve reuniões dedicadas ao tratamento de responsabilidades coletivas.</a:t>
            </a:r>
          </a:p>
          <a:p>
            <a:pPr algn="l" rtl="0">
              <a:buFont typeface="Wingdings" pitchFamily="2" charset="2"/>
              <a:buChar char="Ø"/>
            </a:pPr>
            <a:r>
              <a:rPr lang="en-ZA" sz="2400" dirty="0"/>
              <a:t>A equipa foi igualmente dinâmica em termos de composição; há aqueles com funções funcionais e outros com funções interfuncionais.</a:t>
            </a:r>
          </a:p>
          <a:p>
            <a:pPr marL="914400" lvl="2" indent="0" algn="l" rtl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828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8808"/>
          </a:xfrm>
        </p:spPr>
        <p:txBody>
          <a:bodyPr>
            <a:normAutofit/>
          </a:bodyPr>
          <a:lstStyle/>
          <a:p>
            <a:pPr algn="l" rtl="0"/>
            <a:r>
              <a:rPr lang="en-ZA" sz="3200" b="1" dirty="0"/>
              <a:t>Trabalhandode novas maneiras e construindo capacidades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 marL="0" lvl="2" indent="0" algn="l" rtl="0">
              <a:spcBef>
                <a:spcPts val="1000"/>
              </a:spcBef>
              <a:buNone/>
            </a:pPr>
            <a:r>
              <a:rPr lang="en-GB" b="1" dirty="0"/>
              <a:t>Mudançasna forma como os autorizadores são consultados ouenvolvido</a:t>
            </a:r>
          </a:p>
          <a:p>
            <a:pPr marL="0" lvl="2" indent="0" algn="l" rtl="0">
              <a:spcBef>
                <a:spcPts val="1000"/>
              </a:spcBef>
              <a:buNone/>
            </a:pPr>
            <a:r>
              <a:rPr lang="en-ZA" sz="2400" dirty="0"/>
              <a:t>O autorizador faz parte da equipe e contribui para todo oProcesso PDIA para resolver desafios de GFP. Fornece recomendações sobre formas de abordar o processo e aproveita o mandato do seu escritório para coordenar as atividades.</a:t>
            </a:r>
          </a:p>
          <a:p>
            <a:pPr marL="0" lvl="2" indent="0" algn="l" rtl="0">
              <a:spcBef>
                <a:spcPts val="1000"/>
              </a:spcBef>
              <a:buNone/>
            </a:pPr>
            <a:r>
              <a:rPr lang="en-ZA" sz="2400" dirty="0"/>
              <a:t>Todas as intervenções são feitas em processo consultivo com consentimento do autorizador e também de toda a equipe.</a:t>
            </a:r>
          </a:p>
          <a:p>
            <a:pPr marL="0" lvl="2" indent="0" algn="l" rtl="0">
              <a:spcBef>
                <a:spcPts val="1000"/>
              </a:spcBef>
              <a:buNone/>
            </a:pPr>
            <a:r>
              <a:rPr lang="en-ZA" sz="2400" dirty="0"/>
              <a:t>Ele ou ela é um cão desdentado, o autorizador não tem autoridade legal, aceitação e pode não ter todas as competências e habilidades para orientar o conceito PDIA</a:t>
            </a:r>
          </a:p>
        </p:txBody>
      </p:sp>
    </p:spTree>
    <p:extLst>
      <p:ext uri="{BB962C8B-B14F-4D97-AF65-F5344CB8AC3E}">
        <p14:creationId xmlns:p14="http://schemas.microsoft.com/office/powerpoint/2010/main" val="2357745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8808"/>
          </a:xfrm>
        </p:spPr>
        <p:txBody>
          <a:bodyPr>
            <a:normAutofit/>
          </a:bodyPr>
          <a:lstStyle/>
          <a:p>
            <a:pPr algn="l" rtl="0"/>
            <a:r>
              <a:rPr lang="en-ZA" sz="3200" b="1" dirty="0"/>
              <a:t>Trabalhandode novas maneiras e construindo capacidades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Autofit/>
          </a:bodyPr>
          <a:lstStyle/>
          <a:p>
            <a:pPr marL="457200" lvl="1" indent="0" algn="l" rtl="0">
              <a:buNone/>
            </a:pPr>
            <a:r>
              <a:rPr lang="en-GB" sz="2000" b="1" dirty="0"/>
              <a:t>Desafios na aplicação da abordagem PDIA e na participação no BPFCC</a:t>
            </a:r>
            <a:endParaRPr lang="en-US" sz="2800" b="1" dirty="0"/>
          </a:p>
          <a:p>
            <a:pPr algn="l" rtl="0">
              <a:buFont typeface="Wingdings" pitchFamily="2" charset="2"/>
              <a:buChar char="Ø"/>
            </a:pPr>
            <a:r>
              <a:rPr lang="en-ZA" sz="2000" dirty="0"/>
              <a:t>Há falta de compromisso político na adoção de mudanças, por isso é difícil ter uma perspectiva uniforme na desconstrução de problemas</a:t>
            </a:r>
          </a:p>
          <a:p>
            <a:pPr algn="l" rtl="0">
              <a:buFont typeface="Wingdings" pitchFamily="2" charset="2"/>
              <a:buChar char="Ø"/>
            </a:pPr>
            <a:r>
              <a:rPr lang="en-ZA" sz="2000" dirty="0"/>
              <a:t>Compreensão inadequada do conceito do PDIA, portanto difícil de implementar e de o transmitir na hierarquia governamental.</a:t>
            </a:r>
          </a:p>
          <a:p>
            <a:pPr algn="l" rtl="0">
              <a:buFont typeface="Wingdings" pitchFamily="2" charset="2"/>
              <a:buChar char="Ø"/>
            </a:pPr>
            <a:r>
              <a:rPr lang="en-ZA" sz="2000" dirty="0"/>
              <a:t>Devidopara a Somáliamultipartea estrutura do sistema político e a ausência de mecanismos institucionais chave para as reformas da GFP representaram um desafio na aplicação da abordagem PDIA.</a:t>
            </a:r>
          </a:p>
          <a:p>
            <a:pPr algn="l" rtl="0">
              <a:buFont typeface="Wingdings" pitchFamily="2" charset="2"/>
              <a:buChar char="Ø"/>
            </a:pPr>
            <a:r>
              <a:rPr lang="en-ZA" sz="2000" dirty="0"/>
              <a:t>Solteirocamada (nível federal) da estrutura política está participando deste PDIAprocesso paramelhorar as habilidades de resolução de problemas enquanto a segunda camada (estados federais) não está incluída para participar desteprocesso.Os Estados Federais são onde ocorre a maioria dos programas de prestação de serviços financiados por doadores ealguns dosproblemas identificados noespinha de peixe também existe.</a:t>
            </a:r>
          </a:p>
          <a:p>
            <a:pPr algn="l" rtl="0">
              <a:buFont typeface="Wingdings" pitchFamily="2" charset="2"/>
              <a:buChar char="Ø"/>
            </a:pPr>
            <a:r>
              <a:rPr lang="en-ZA" sz="2000" dirty="0"/>
              <a:t>Nenhum mecanismo de transferência fiscal intergovernamentalestrutura.</a:t>
            </a:r>
          </a:p>
          <a:p>
            <a:pPr algn="l" rtl="0">
              <a:buFont typeface="Wingdings" pitchFamily="2" charset="2"/>
              <a:buChar char="Ø"/>
            </a:pP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22134029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7867"/>
            <a:ext cx="10515600" cy="3996266"/>
          </a:xfrm>
        </p:spPr>
        <p:txBody>
          <a:bodyPr>
            <a:normAutofit/>
          </a:bodyPr>
          <a:lstStyle/>
          <a:p>
            <a:pPr marL="0" lvl="0" indent="0" algn="l" rtl="0">
              <a:buNone/>
            </a:pPr>
            <a:r>
              <a:rPr lang="en-ZA" sz="2400" b="1" dirty="0"/>
              <a:t>Metase atividades planejadas para os próximos seis meses</a:t>
            </a:r>
            <a:endParaRPr lang="en-US" sz="2400" b="1" dirty="0"/>
          </a:p>
          <a:p>
            <a:pPr lvl="0" algn="l" rtl="0">
              <a:buFont typeface="Wingdings" pitchFamily="2" charset="2"/>
              <a:buChar char="Ø"/>
            </a:pPr>
            <a:r>
              <a:rPr lang="en-US" sz="2400" dirty="0"/>
              <a:t>Nossoo objetivo éreforçar a capacidade do pessoal financeiro emMinistérios da Saúde e da Educaçãofornecendo um conjunto de temas de GFP que são necessários para melhorar as suas competências no planeamento, execução e elaboração de relatórios orçamentais, bem como melhorando a capacidade institucional para melhorar as baixas taxas de execução orçamental nos sectores da saúde e da educação.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endParaRPr lang="en-US" sz="1800" dirty="0">
              <a:solidFill>
                <a:prstClr val="black"/>
              </a:solidFill>
            </a:endParaRPr>
          </a:p>
          <a:p>
            <a:pPr algn="l" rtl="0"/>
            <a:endParaRPr 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67D29C-08E7-49FD-B742-C2F595DF0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6532"/>
            <a:ext cx="9651274" cy="732005"/>
          </a:xfrm>
        </p:spPr>
        <p:txBody>
          <a:bodyPr>
            <a:normAutofit/>
          </a:bodyPr>
          <a:lstStyle/>
          <a:p>
            <a:pPr marL="0" lvl="0" indent="0" algn="ctr" rtl="0"/>
            <a:r>
              <a:rPr lang="en-US" sz="3600" b="1" dirty="0">
                <a:solidFill>
                  <a:prstClr val="black"/>
                </a:solidFill>
              </a:rPr>
              <a:t>Próximopassos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709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1400"/>
            <a:ext cx="10515600" cy="5342467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Nósestão a planear realizar uma série de sessões de capacitação que se alinharão com as estratégias e directrizes da Lei de Gestão das Finanças Públicas da Somália de 2019. As actividades de capacitação também se alinharão com os resultados do questionário do Inquérito e com as intervenções recomendadas através da Abordagem Iterativa Orientada para o Problema processo.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O objetivo da capacidadeconstruir ésensibilizar os MDA e as principais partes interessadas sobre os requisitos da Lei da GFP de 2019, ao mesmo tempo que utiliza os sistemas nacionais no caso de receber assistência externa.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67D29C-08E7-49FD-B742-C2F595DF0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77798"/>
            <a:ext cx="9651274" cy="732005"/>
          </a:xfrm>
        </p:spPr>
        <p:txBody>
          <a:bodyPr>
            <a:normAutofit/>
          </a:bodyPr>
          <a:lstStyle/>
          <a:p>
            <a:pPr marL="0" lvl="0" indent="0" algn="ctr" rtl="0"/>
            <a:r>
              <a:rPr lang="en-US" sz="3600" b="1" dirty="0"/>
              <a:t>Intervenções de desenvolvimento de capacidades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6915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E94A4-DC7D-AC26-B761-1B48903AC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78" y="1176867"/>
            <a:ext cx="10515600" cy="5681133"/>
          </a:xfrm>
        </p:spPr>
        <p:txBody>
          <a:bodyPr/>
          <a:lstStyle/>
          <a:p>
            <a:pPr algn="l" rtl="0">
              <a:buFont typeface="Wingdings" pitchFamily="2" charset="2"/>
              <a:buChar char="Ø"/>
            </a:pPr>
            <a:r>
              <a:rPr lang="en-US" dirty="0"/>
              <a:t>Treinar o pessoal-chave, especialmente, nas funções de gestão financeiraeSistema de Informação de Gestão Financeira da Somália (SFMIS).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ParaPara efeitos desta actividade, o âmbito do desenvolvimento da capacidade de GFP está limitado ao seguinte:</a:t>
            </a:r>
          </a:p>
          <a:p>
            <a:pPr lvl="2" algn="l" rtl="0"/>
            <a:r>
              <a:rPr lang="en-US" dirty="0"/>
              <a:t>Previsão de orçamento, custos, relatórios e monitoramento</a:t>
            </a:r>
            <a:endParaRPr lang="en-US" sz="1600" dirty="0"/>
          </a:p>
          <a:p>
            <a:pPr lvl="2" algn="l" rtl="0"/>
            <a:r>
              <a:rPr lang="en-US" dirty="0"/>
              <a:t>Treinamento em orçamento baseado em programas (OBP)</a:t>
            </a:r>
            <a:endParaRPr lang="en-US" sz="1600" dirty="0"/>
          </a:p>
          <a:p>
            <a:pPr lvl="2" algn="l" rtl="0"/>
            <a:r>
              <a:rPr lang="en-US" dirty="0"/>
              <a:t>Gestão Financeira para projetos financiados pelo governo e financiados por doadores (fora/dentro do orçamento)</a:t>
            </a:r>
            <a:endParaRPr lang="en-US" sz="1600" dirty="0"/>
          </a:p>
          <a:p>
            <a:pPr lvl="2" algn="l" rtl="0"/>
            <a:r>
              <a:rPr lang="en-US" dirty="0"/>
              <a:t>Aquisições e Logística</a:t>
            </a:r>
            <a:endParaRPr lang="en-US" sz="1600" dirty="0"/>
          </a:p>
          <a:p>
            <a:pPr lvl="2" algn="l" rtl="0"/>
            <a:r>
              <a:rPr lang="en-US" dirty="0"/>
              <a:t>Treinamento do Sistema de Informação de Gestão Financeira da Somália (SFMIS)</a:t>
            </a:r>
            <a:endParaRPr lang="en-US" sz="1600" dirty="0"/>
          </a:p>
          <a:p>
            <a:pPr algn="l" rtl="0"/>
            <a:endParaRPr lang="x-none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67D29C-08E7-49FD-B742-C2F595DF0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77798"/>
            <a:ext cx="9651274" cy="732005"/>
          </a:xfrm>
        </p:spPr>
        <p:txBody>
          <a:bodyPr>
            <a:normAutofit/>
          </a:bodyPr>
          <a:lstStyle/>
          <a:p>
            <a:pPr marL="0" lvl="0" indent="0" algn="ctr" rtl="0"/>
            <a:r>
              <a:rPr lang="en-US" sz="3600" b="1" dirty="0"/>
              <a:t>Intervenções de desenvolvimento de capacidades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36619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43001"/>
            <a:ext cx="10898393" cy="5181599"/>
          </a:xfrm>
        </p:spPr>
        <p:txBody>
          <a:bodyPr>
            <a:normAutofit/>
          </a:bodyPr>
          <a:lstStyle/>
          <a:p>
            <a:pPr algn="l" rtl="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400" dirty="0"/>
              <a:t>Láocorreram mudanças importantes na reforma da gestão das finanças públicas e no panorama político da Somália.PúblicoAs reformas da gestão financeira nos FGS e nos FMS centraram-se principalmente no fortalecimento do ministério das finanças; embora menos atenção fosse dada aolinhafunção de finanças dos ministériosque gerenciaas enormes dotações orçamentais, execução e relatóriosmecanismo.</a:t>
            </a:r>
          </a:p>
          <a:p>
            <a:pPr algn="l" rtl="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400" dirty="0"/>
              <a:t>Atravéso processo PDIA, é aparentementeclaroque existem lacunas no arranjo institucional para que os ministérios possam executar tarefas de gestão fiscal, tais como orçamentação, execução, elaboração de relatórios, bem como prestação de contas sobre a gestão das finanças públicas.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67D29C-08E7-49FD-B742-C2F595DF0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77798"/>
            <a:ext cx="9651274" cy="732005"/>
          </a:xfrm>
        </p:spPr>
        <p:txBody>
          <a:bodyPr>
            <a:normAutofit/>
          </a:bodyPr>
          <a:lstStyle/>
          <a:p>
            <a:pPr marL="0" lvl="0" indent="0" algn="ctr" rtl="0"/>
            <a:r>
              <a:rPr lang="en-US" sz="3600" b="1" dirty="0"/>
              <a:t>Lacuna nos arranjos institucionais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013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1185E5-2FAC-496E-BE64-F54AB88CBA66}"/>
              </a:ext>
            </a:extLst>
          </p:cNvPr>
          <p:cNvSpPr/>
          <p:nvPr/>
        </p:nvSpPr>
        <p:spPr>
          <a:xfrm>
            <a:off x="838201" y="4715837"/>
            <a:ext cx="10343605" cy="15935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95821C-3A3B-4AF3-805E-9CBCAFDCB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81903" cy="1325563"/>
          </a:xfrm>
        </p:spPr>
        <p:txBody>
          <a:bodyPr>
            <a:normAutofit/>
          </a:bodyPr>
          <a:lstStyle/>
          <a:p>
            <a:pPr algn="ctr" rtl="0"/>
            <a:r>
              <a:rPr lang="en-US" sz="3200" b="1" dirty="0">
                <a:latin typeface="Arial Black" panose="020B0A04020102020204" pitchFamily="34" charset="0"/>
              </a:rPr>
              <a:t>Determinando o problema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E9ED8-C3D8-4F0D-90EB-877D3ADA7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646" y="1476103"/>
            <a:ext cx="10293531" cy="5146766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algn="l" rtl="0"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problema inicial que queríamos resolver era a subnutrição, pela sua importância na Somália, onde cerca de 43% da população enfrenta insegurança alimentar, dos quais 50% são crianças.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Isto apresentou muitos problemas em relação à ligação do problema à gestão das finanças públicas, dada a elevada dependência do país do apoio dos doadores e do apoio extra-orçamental relacionado com a nutrição, sendo que apenas 14% da APD (~ 2 mil milhões de dólares) passa pelos sistemas governamentais.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Contudo, olhando para a APD que passa pelo orçamento, identificamos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baixas taxas de execução orçamental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particularmente no ministério da saúde e no ministério da educação.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questão não é apenas relevante para a saúde e a educação, mas é em si um ponto de entrada para a reforma dos processos e dos fluxos financeiros dentro do governo e dos doadores para o governo, fundamental para a prestação de serviços e o financiamento do desenvolvimento, incluindo em sectores que têm impacto no crescimento inclusivo sustentável e nas metas de nutrição.</a:t>
            </a:r>
          </a:p>
        </p:txBody>
      </p:sp>
    </p:spTree>
    <p:extLst>
      <p:ext uri="{BB962C8B-B14F-4D97-AF65-F5344CB8AC3E}">
        <p14:creationId xmlns:p14="http://schemas.microsoft.com/office/powerpoint/2010/main" val="9730132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49177-385C-3A46-713A-113EDC8DB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030" y="1236133"/>
            <a:ext cx="11007986" cy="540469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/>
              <a:t>Estabelecer unidades orçamentais em ministérios sectoriais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O timetrabalhará na criação de unidades de planeamento, preparação, monitorização, avaliação e elaboração de relatórios orçamentais dentro dos MDA para liderar as tarefas orçamentais, incluindo a formulação, execução,comunicando. As funções abaixo serão instituídas para liderar esta agenda de reformas e, ao mesmo tempo, encontrar soluções para as baixas taxas de execução orçamental:</a:t>
            </a:r>
          </a:p>
          <a:p>
            <a:pPr lvl="1" algn="l" rtl="0"/>
            <a:r>
              <a:rPr lang="en-US" sz="2000" dirty="0"/>
              <a:t>Chefe de Orçamento Ulêndea</a:t>
            </a:r>
          </a:p>
          <a:p>
            <a:pPr lvl="1" algn="l" rtl="0"/>
            <a:r>
              <a:rPr lang="en-US" sz="2000" dirty="0"/>
              <a:t>Diretor de Orçamento</a:t>
            </a:r>
          </a:p>
          <a:p>
            <a:pPr lvl="1" algn="l" rtl="0"/>
            <a:r>
              <a:rPr lang="en-US" sz="2000" dirty="0"/>
              <a:t>Diretor de relatórios orçamentários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Para alcançar este arranjo institucional, nos próximos meses,fórunsserá organizado para reunir diretores-gerais dos MDA e especialistas técnicos relevantes para reformas institucionais para discutir esta recomendação e formas de implementar esta decisão política holística.</a:t>
            </a:r>
          </a:p>
          <a:p>
            <a:pPr marL="0" indent="0" algn="l" rtl="0">
              <a:buNone/>
            </a:pPr>
            <a:endParaRPr 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67D29C-08E7-49FD-B742-C2F595DF0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77798"/>
            <a:ext cx="9651274" cy="732005"/>
          </a:xfrm>
        </p:spPr>
        <p:txBody>
          <a:bodyPr>
            <a:normAutofit/>
          </a:bodyPr>
          <a:lstStyle/>
          <a:p>
            <a:pPr marL="0" lvl="0" indent="0" algn="ctr" rtl="0"/>
            <a:r>
              <a:rPr lang="en-US" sz="3600" b="1" dirty="0"/>
              <a:t>Lacuna nos arranjos institucionais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691789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5C65-493D-6024-B321-697F55E9B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660" y="1049867"/>
            <a:ext cx="10515600" cy="5029082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Condutaavaliação pós-capacitação para examinar a melhoria das competências dos funcionários participantes do MDA, bem como avaliar a melhoria nas taxas de execução do orçamento da saúde e da educaçãoexecuções.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2400" dirty="0"/>
              <a:t>Esta avaliação de acompanhamento será construída na pesquisa de base capturada como uma avaliação pré-formação. Isso nos permitirá medir a melhoriafeitas após receber intervenções de melhoria de capacidade, bem como avaliar se a intervenção resultou em alguma mudança na melhoria das baixas taxas de execução nos MDAs - Saúde e Educação.</a:t>
            </a:r>
            <a:endParaRPr lang="x-none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367D29C-08E7-49FD-B742-C2F595DF0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77798"/>
            <a:ext cx="9651274" cy="732005"/>
          </a:xfrm>
        </p:spPr>
        <p:txBody>
          <a:bodyPr>
            <a:normAutofit/>
          </a:bodyPr>
          <a:lstStyle/>
          <a:p>
            <a:pPr marL="0" lvl="0" indent="0" algn="ctr" rtl="0"/>
            <a:r>
              <a:rPr lang="en-US" sz="3600" b="1" dirty="0"/>
              <a:t>ConhecimentoMelhoriaMedidas</a:t>
            </a:r>
          </a:p>
        </p:txBody>
      </p:sp>
    </p:spTree>
    <p:extLst>
      <p:ext uri="{BB962C8B-B14F-4D97-AF65-F5344CB8AC3E}">
        <p14:creationId xmlns:p14="http://schemas.microsoft.com/office/powerpoint/2010/main" val="36334328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F2F1D-6FA8-6AB8-7439-69E62B0EF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endParaRPr lang="x-none" sz="5400" dirty="0"/>
          </a:p>
          <a:p>
            <a:pPr marL="0" indent="0" algn="ctr" rtl="0">
              <a:buNone/>
            </a:pPr>
            <a:r>
              <a:rPr lang="x-none" sz="5400" dirty="0"/>
              <a:t>Te agradece!!!</a:t>
            </a:r>
          </a:p>
          <a:p>
            <a:pPr marL="0" indent="0" algn="ctr" rtl="0">
              <a:buNone/>
            </a:pPr>
            <a:r>
              <a:rPr lang="pt-PT" sz="5400" dirty="0"/>
              <a:t>Obrigado!!!</a:t>
            </a:r>
            <a:endParaRPr lang="x-none" sz="5400" dirty="0"/>
          </a:p>
          <a:p>
            <a:pPr marL="0" indent="0" algn="ctr" rtl="0">
              <a:buNone/>
            </a:pPr>
            <a:r>
              <a:rPr lang="x-none" sz="5400" dirty="0"/>
              <a:t>Mahadsanidiin!!!</a:t>
            </a:r>
          </a:p>
        </p:txBody>
      </p:sp>
    </p:spTree>
    <p:extLst>
      <p:ext uri="{BB962C8B-B14F-4D97-AF65-F5344CB8AC3E}">
        <p14:creationId xmlns:p14="http://schemas.microsoft.com/office/powerpoint/2010/main" val="4158766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987E1A0-0FFB-4BD8-9ED7-DEED3A091FDB}"/>
              </a:ext>
            </a:extLst>
          </p:cNvPr>
          <p:cNvSpPr/>
          <p:nvPr/>
        </p:nvSpPr>
        <p:spPr>
          <a:xfrm>
            <a:off x="838199" y="5415854"/>
            <a:ext cx="9867900" cy="12087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4266D-AA77-454A-A81E-AE70501E7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0"/>
            <a:r>
              <a:rPr lang="en-US" sz="3200" dirty="0">
                <a:latin typeface="Arial Black" panose="020B0A04020102020204" pitchFamily="34" charset="0"/>
              </a:rPr>
              <a:t>Taxas de Execução Orçamental na Saúde e na Educação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3BAF45-9C1A-4E60-AC87-56CE2859D9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699954"/>
              </p:ext>
            </p:extLst>
          </p:nvPr>
        </p:nvGraphicFramePr>
        <p:xfrm>
          <a:off x="838200" y="1476103"/>
          <a:ext cx="9867899" cy="3867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324D57F-9660-45CB-BC56-650460A6978B}"/>
              </a:ext>
            </a:extLst>
          </p:cNvPr>
          <p:cNvSpPr txBox="1"/>
          <p:nvPr/>
        </p:nvSpPr>
        <p:spPr>
          <a:xfrm>
            <a:off x="838201" y="5415854"/>
            <a:ext cx="9867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taxas de execução orçamental nos sectores sociais, especificamente nos orçamentos apoiados por doadores na saúde e na educação (cerca de 59 milhões de dólares e 31 milhões de dólares, respectivamente) são extremamente baixas em comparação com outros sectores e funções, especificamente despesas recorrentes locais, destacando desafios na gestão de fundos de doadores, financiamento para o desenvolvimento e transferências intergovernamentais.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21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266D-AA77-454A-A81E-AE70501E7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034" y="365126"/>
            <a:ext cx="9972766" cy="1014942"/>
          </a:xfrm>
        </p:spPr>
        <p:txBody>
          <a:bodyPr>
            <a:normAutofit/>
          </a:bodyPr>
          <a:lstStyle/>
          <a:p>
            <a:pPr algn="ctr" rtl="0"/>
            <a:r>
              <a:rPr lang="en-US" sz="3600" dirty="0">
                <a:latin typeface="Arial Black" panose="020B0A04020102020204" pitchFamily="34" charset="0"/>
              </a:rPr>
              <a:t>Orçamento da Somália para 2023 emsetores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1E9D7F7-9413-2C3A-3FF4-9EDDFB01C1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3328898"/>
              </p:ext>
            </p:extLst>
          </p:nvPr>
        </p:nvGraphicFramePr>
        <p:xfrm>
          <a:off x="872067" y="1388533"/>
          <a:ext cx="10422466" cy="4783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467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542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sz="3600" dirty="0">
                <a:latin typeface="Arial Black" panose="020B0A04020102020204" pitchFamily="34" charset="0"/>
              </a:rPr>
              <a:t>Os gastos do setor social em 2023</a:t>
            </a:r>
            <a:br>
              <a:rPr lang="en-US" sz="3600" dirty="0">
                <a:latin typeface="Arial Black" panose="020B0A04020102020204" pitchFamily="34" charset="0"/>
              </a:rPr>
            </a:b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7359"/>
            <a:ext cx="10515600" cy="4998508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/>
              <a:t>Oos ministérios sociais registaram um declínio orçamental na revisão suplementar de 2023. No orçamento revisto, o sector social recebeu 243,2 milhões de dólares.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OO documento orçamental capta que os números do sector social registaram um declínio de 18,1 milhões de dólares (-7%) em relação às estimativas originais de 261,3 milhões de dólares.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SOMCOVIDprojeto sob a responsabilidade do Ministério da Saúde foi duramente atingido ao receber alocações de menos de US$ 15 milhões dos gastos originaisplanos de US$ 49,3 milhões.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Essedeclínio surpreendente é atribuído à diminuição das doações do Banco Mundial para projetos de capital.</a:t>
            </a:r>
          </a:p>
        </p:txBody>
      </p:sp>
    </p:spTree>
    <p:extLst>
      <p:ext uri="{BB962C8B-B14F-4D97-AF65-F5344CB8AC3E}">
        <p14:creationId xmlns:p14="http://schemas.microsoft.com/office/powerpoint/2010/main" val="2759364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266D-AA77-454A-A81E-AE70501E7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034" y="365125"/>
            <a:ext cx="9091749" cy="1325563"/>
          </a:xfrm>
        </p:spPr>
        <p:txBody>
          <a:bodyPr>
            <a:normAutofit/>
          </a:bodyPr>
          <a:lstStyle/>
          <a:p>
            <a:pPr algn="ctr" rtl="0"/>
            <a:r>
              <a:rPr lang="en-US" sz="3600" dirty="0">
                <a:latin typeface="Arial Black" panose="020B0A04020102020204" pitchFamily="34" charset="0"/>
              </a:rPr>
              <a:t>Financiamento de doadores em todos os setores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0DE7440-7D7D-4596-86CE-E2D47259ED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786550"/>
              </p:ext>
            </p:extLst>
          </p:nvPr>
        </p:nvGraphicFramePr>
        <p:xfrm>
          <a:off x="838200" y="1690688"/>
          <a:ext cx="10515599" cy="3996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721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4266D-AA77-454A-A81E-AE70501E7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304"/>
            <a:ext cx="10515600" cy="9214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rtl="0"/>
            <a:r>
              <a:rPr lang="en-US" sz="3600" b="1" dirty="0">
                <a:latin typeface="Arial Black" panose="020B0A04020102020204" pitchFamily="34" charset="0"/>
              </a:rPr>
              <a:t>Por que o problema é importante?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54900AB-61D7-45A0-911B-CF709BFFB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4126"/>
            <a:ext cx="5593422" cy="4133384"/>
          </a:xfrm>
        </p:spPr>
        <p:txBody>
          <a:bodyPr>
            <a:normAutofit fontScale="70000" lnSpcReduction="20000"/>
          </a:bodyPr>
          <a:lstStyle/>
          <a:p>
            <a:pPr algn="l" rtl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estimado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crianças fora da escola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de cerca de 4 milhões, ou 60% das crianças em idade escolar (~6,6 milhões). Das crianças matriculadas, mais de 50 por cento frequentam escolas privadas.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Somália tem uma elevada taxa de fertilidade (~5,7), pelo que existe uma grande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necessidade de maternidade e primeira infância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serviços de saúde.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Choques externos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incluindo a seca e um elevado fardo de doenças, têm impacto nas taxas de desnutrição e de mortalidade infantil (~62,8/1000), que exigem uma expansão significativa nas intervenções e no tratamento de saúde.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expansão das taxas de execução orçamental ajudaria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melhorar as condições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as famílias e as crianças na educação e na saúde e contribuir para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desenvolvimento do capital humano.</a:t>
            </a:r>
          </a:p>
          <a:p>
            <a:pPr marL="0" indent="0" algn="l" rtl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5FA0BE-7785-406A-878B-B9A6F4FB1CF5}"/>
              </a:ext>
            </a:extLst>
          </p:cNvPr>
          <p:cNvSpPr txBox="1"/>
          <p:nvPr/>
        </p:nvSpPr>
        <p:spPr>
          <a:xfrm>
            <a:off x="1157164" y="1469103"/>
            <a:ext cx="4066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uma perspectiva de resultado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0FA463-6CAC-4085-8BC9-C27363988044}"/>
              </a:ext>
            </a:extLst>
          </p:cNvPr>
          <p:cNvSpPr txBox="1"/>
          <p:nvPr/>
        </p:nvSpPr>
        <p:spPr>
          <a:xfrm>
            <a:off x="6670236" y="1469103"/>
            <a:ext cx="4184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uma perspectiva técnica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F7744B5F-1927-42C5-9D50-4E26227D32CE}"/>
              </a:ext>
            </a:extLst>
          </p:cNvPr>
          <p:cNvSpPr txBox="1">
            <a:spLocks/>
          </p:cNvSpPr>
          <p:nvPr/>
        </p:nvSpPr>
        <p:spPr>
          <a:xfrm>
            <a:off x="6431622" y="2144126"/>
            <a:ext cx="5593422" cy="413338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grandes lacunas entre os orçamentos de desenvolvimento e a execução desses orçamentos correspondem a muitos desafios. O seu impacto não está apenas relacionado com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oportunidades perdidas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também uma distorção das expectativas, da confiança e dos processos de planeamento futuro.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exemplo, as expectativas de baixas taxas de execução podem levar 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orçamento excessivo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concepção de programas ineficazes para compensar as insuficiências de alocação previstas.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Orçamentos não executados, afetam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confiança das entidades financiadoras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 processo, sejam doadores, devedores ou contribuintes (particularmente aqueles relacionados com projetos de desenvolvimento ou prestação de serviços), reduzindo o comprometimento de fundos, investimento e cumprimento fiscal.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Banco Mundial, o financiador destas componentes orçamentais na Saúde e na Educação, mostrou-se insatisfeito com estas baixas taxas de execução orçamental, o que pode fazer com que muitos dos fundos expirem devido às suas baixas taxas de utilização.</a:t>
            </a:r>
          </a:p>
          <a:p>
            <a:pPr marL="0" indent="0" algn="l" rtl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40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A8A0-16E9-4A4A-8F4E-58F7697DC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908" y="418011"/>
            <a:ext cx="9078686" cy="8229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rtl="0"/>
            <a:r>
              <a:rPr lang="en-US" sz="3200" dirty="0">
                <a:latin typeface="Arial Black" panose="020B0A04020102020204" pitchFamily="34" charset="0"/>
              </a:rPr>
              <a:t>Quais são as causas do problema?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156FB23-0E68-41BA-B57A-AB7B67E52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780" y="1549747"/>
            <a:ext cx="10784440" cy="465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932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10408</TotalTime>
  <Words>3200</Words>
  <Application>Microsoft Office PowerPoint</Application>
  <PresentationFormat>Widescreen</PresentationFormat>
  <Paragraphs>190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Arial Black</vt:lpstr>
      <vt:lpstr>Calibri</vt:lpstr>
      <vt:lpstr>Calibri Light</vt:lpstr>
      <vt:lpstr>Helvetica</vt:lpstr>
      <vt:lpstr>Times New Roman</vt:lpstr>
      <vt:lpstr>Wingdings</vt:lpstr>
      <vt:lpstr>Office Theme</vt:lpstr>
      <vt:lpstr>PowerPoint Presentation</vt:lpstr>
      <vt:lpstr>Baixas taxas de execução orçamental na saúde e na educação</vt:lpstr>
      <vt:lpstr>Determinando o problema</vt:lpstr>
      <vt:lpstr>Taxas de Execução Orçamental na Saúde e na Educação</vt:lpstr>
      <vt:lpstr>Orçamento da Somália para 2023 emsetores</vt:lpstr>
      <vt:lpstr>Os gastos do setor social em 2023 </vt:lpstr>
      <vt:lpstr>Financiamento de doadores em todos os setores</vt:lpstr>
      <vt:lpstr>Por que o problema é importante?</vt:lpstr>
      <vt:lpstr>Quais são as causas do problema?</vt:lpstr>
      <vt:lpstr>Viabilidade de pontos de entrada</vt:lpstr>
      <vt:lpstr> Serviços de saúde e educação </vt:lpstr>
      <vt:lpstr>Ponto de ação 3:Desenvolvimento de capacidade para reduzir Atrasos nos relatórios e nos desembolsos de fundos</vt:lpstr>
      <vt:lpstr>Pontos de entrada identificados e como eles se relacionam com o problema geral</vt:lpstr>
      <vt:lpstr> Ideias iniciais que a equipe queria implementar e progredirfeito </vt:lpstr>
      <vt:lpstr> Novos insights e dados coletados sobre os pontos de entrada  </vt:lpstr>
      <vt:lpstr> Novos insights e dados coletados sobre os pontos de entrada  </vt:lpstr>
      <vt:lpstr> Novos aprendizados/liçõessobre os pontos de entrada, problemas e suposições que foramrevisitado  </vt:lpstr>
      <vt:lpstr> Desafiosenfrentados na implementação de ideias e como a equipe abordou </vt:lpstr>
      <vt:lpstr> Desafiosenfrentados na implementação de ideias e como a equipe abordou </vt:lpstr>
      <vt:lpstr> Medidas de sucesso  </vt:lpstr>
      <vt:lpstr>Progressocontraos pontos de entradae onde foram refinados ou eliminados</vt:lpstr>
      <vt:lpstr>Trabalhandode novas maneiras e construindo capacidades</vt:lpstr>
      <vt:lpstr>Trabalhandode novas maneiras e construindo capacidades</vt:lpstr>
      <vt:lpstr>Trabalhandode novas maneiras e construindo capacidades</vt:lpstr>
      <vt:lpstr>Trabalhandode novas maneiras e construindo capacidades</vt:lpstr>
      <vt:lpstr>Próximopassos</vt:lpstr>
      <vt:lpstr>Intervenções de desenvolvimento de capacidades</vt:lpstr>
      <vt:lpstr>Intervenções de desenvolvimento de capacidades</vt:lpstr>
      <vt:lpstr>Lacuna nos arranjos institucionais</vt:lpstr>
      <vt:lpstr>Lacuna nos arranjos institucionais</vt:lpstr>
      <vt:lpstr>ConhecimentoMelhoriaMedidas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Walid Sayegh</dc:creator>
  <cp:lastModifiedBy>ESARO Social Policy</cp:lastModifiedBy>
  <cp:revision>156</cp:revision>
  <dcterms:created xsi:type="dcterms:W3CDTF">2023-02-07T10:16:25Z</dcterms:created>
  <dcterms:modified xsi:type="dcterms:W3CDTF">2023-11-03T14:22:50Z</dcterms:modified>
</cp:coreProperties>
</file>