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57" r:id="rId4"/>
    <p:sldId id="258" r:id="rId5"/>
    <p:sldId id="306" r:id="rId6"/>
    <p:sldId id="295" r:id="rId7"/>
    <p:sldId id="296" r:id="rId8"/>
    <p:sldId id="263" r:id="rId9"/>
    <p:sldId id="332" r:id="rId10"/>
    <p:sldId id="301" r:id="rId11"/>
    <p:sldId id="29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29" r:id="rId20"/>
    <p:sldId id="303" r:id="rId21"/>
    <p:sldId id="302" r:id="rId22"/>
    <p:sldId id="299" r:id="rId23"/>
    <p:sldId id="333" r:id="rId24"/>
    <p:sldId id="304" r:id="rId25"/>
    <p:sldId id="330" r:id="rId26"/>
    <p:sldId id="305" r:id="rId27"/>
    <p:sldId id="277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/>
              <a:t>BUDGET</a:t>
            </a:r>
            <a:r>
              <a:rPr lang="en-US" dirty="0"/>
              <a:t> </a:t>
            </a:r>
            <a:r>
              <a:rPr lang="en-US" sz="2800" dirty="0"/>
              <a:t>UTILISATION 2018-2022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% Release Utilisation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Sheet1!$A$3:$A$7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71.33</c:v>
                </c:pt>
                <c:pt idx="1">
                  <c:v>70.569999999999993</c:v>
                </c:pt>
                <c:pt idx="2">
                  <c:v>68.73</c:v>
                </c:pt>
                <c:pt idx="3">
                  <c:v>54.87</c:v>
                </c:pt>
                <c:pt idx="4">
                  <c:v>75.540000000000006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0-4365-8132-8919D4536BE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% Budget utilisation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Sheet1!$A$3:$A$7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0">
                  <c:v>71.14</c:v>
                </c:pt>
                <c:pt idx="1">
                  <c:v>70.540000000000006</c:v>
                </c:pt>
                <c:pt idx="2">
                  <c:v>67.55</c:v>
                </c:pt>
                <c:pt idx="3">
                  <c:v>50.07</c:v>
                </c:pt>
                <c:pt idx="4">
                  <c:v>71.61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0-4365-8132-8919D4536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7414704"/>
        <c:axId val="2117412624"/>
      </c:barChart>
      <c:catAx>
        <c:axId val="211741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3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3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412624"/>
        <c:crosses val="autoZero"/>
        <c:auto val="1"/>
        <c:lblAlgn val="ctr"/>
        <c:lblOffset val="100"/>
        <c:noMultiLvlLbl val="0"/>
      </c:catAx>
      <c:valAx>
        <c:axId val="211741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3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 dirty="0"/>
                  <a:t>%</a:t>
                </a:r>
                <a:r>
                  <a:rPr lang="en-US" sz="3600" baseline="0" dirty="0"/>
                  <a:t> UTILISATION</a:t>
                </a:r>
                <a:endParaRPr lang="en-US" sz="3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3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41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16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9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2023 BUDGET UTILISATION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elete val="1"/>
          </c:dLbls>
          <c:cat>
            <c:strRef>
              <c:f>Sheet3!$C$1:$E$1</c:f>
              <c:strCache>
                <c:ptCount val="3"/>
                <c:pt idx="0">
                  <c:v>Budget</c:v>
                </c:pt>
                <c:pt idx="1">
                  <c:v>Cumulative  release</c:v>
                </c:pt>
                <c:pt idx="2">
                  <c:v>Cumulative expenditure</c:v>
                </c:pt>
              </c:strCache>
            </c:strRef>
          </c:cat>
          <c:val>
            <c:numRef>
              <c:f>Sheet3!$C$2:$E$2</c:f>
              <c:numCache>
                <c:formatCode>_(* #,##0.00_);_(* \(#,##0.00\);_(* "-"??_);_(@_)</c:formatCode>
                <c:ptCount val="3"/>
                <c:pt idx="0">
                  <c:v>122526468438</c:v>
                </c:pt>
                <c:pt idx="1">
                  <c:v>121769409437</c:v>
                </c:pt>
                <c:pt idx="2">
                  <c:v>108413196560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0-44D9-9C66-5CCEBFE2E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9106207"/>
        <c:axId val="109108287"/>
      </c:barChart>
      <c:catAx>
        <c:axId val="1091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08287"/>
        <c:crosses val="autoZero"/>
        <c:auto val="1"/>
        <c:lblAlgn val="ctr"/>
        <c:lblOffset val="100"/>
        <c:noMultiLvlLbl val="0"/>
      </c:catAx>
      <c:valAx>
        <c:axId val="10910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0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5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3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5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43E89-4144-479E-957B-33A22A3B38E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C7F91-8509-4C23-8E10-3EA53BC780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1E3BEE-BCD4-4E4F-89FB-8D596B4F74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4268-17DB-4A3B-A5AA-37DB050A839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414655"/>
            <a:ext cx="12099235" cy="78981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546" y="1149909"/>
            <a:ext cx="9209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0" b="1" dirty="0">
                <a:solidFill>
                  <a:srgbClr val="FFC000"/>
                </a:solidFill>
              </a:rPr>
              <a:t>Pontos de entrada e ideias para 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52247"/>
            <a:ext cx="9209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dirty="0">
                <a:solidFill>
                  <a:srgbClr val="FFC000"/>
                </a:solidFill>
              </a:rPr>
              <a:t>Planejamento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3510" y="1541417"/>
            <a:ext cx="11416936" cy="3297869"/>
          </a:xfrm>
        </p:spPr>
        <p:txBody>
          <a:bodyPr>
            <a:no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Realizou workshops de desenvolvimento de capacidades para fortalecer o planeamento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Realizou workshops sobre Orçamento Baseado em Programas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Destacou e ensinou a importância de ter Planos de Trabalho Anuais e como eles ajudam a acompanhar o progresso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Enfatizado na solicitação departamental de bens e serviços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en-US" b="1" cap="none" dirty="0">
              <a:solidFill>
                <a:srgbClr val="FFC000"/>
              </a:solidFill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12445" y="4155440"/>
            <a:ext cx="10635615" cy="255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26121"/>
            <a:ext cx="920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b="1" dirty="0">
                <a:solidFill>
                  <a:srgbClr val="FFC000"/>
                </a:solidFill>
              </a:rPr>
              <a:t>Processo de procuração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002215"/>
            <a:ext cx="11495313" cy="2812140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Departamentos devem iniciar o processo solicitando a compra de bens e serviços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Unidade de Gestão de Aquisições para treinar funcionários nos processos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Unidade de Gestão de Aprovisionamento para auxiliar os departamentos na elaboração dos Planos Anuais e Individuais de Aprovisionamento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b="1" cap="none" dirty="0">
                <a:solidFill>
                  <a:srgbClr val="FFC000"/>
                </a:solidFill>
              </a:rPr>
              <a:t>Unidade de Gestão de Aquisições a ser</a:t>
            </a:r>
            <a:r>
              <a:rPr lang="en-US" b="1" cap="none" dirty="0" err="1">
                <a:solidFill>
                  <a:srgbClr val="FFC000"/>
                </a:solidFill>
              </a:rPr>
              <a:t>descentralizado</a:t>
            </a:r>
            <a:endParaRPr lang="en-US" b="1" cap="none" dirty="0">
              <a:solidFill>
                <a:srgbClr val="FFC000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en-US" b="1" cap="none" dirty="0">
              <a:solidFill>
                <a:srgbClr val="FFC000"/>
              </a:solidFill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02615" y="3665220"/>
            <a:ext cx="10546080" cy="252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6124"/>
            <a:ext cx="11155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rgbClr val="FFC000"/>
                </a:solidFill>
              </a:rPr>
              <a:t>Desenvolvimento inadequado do pessoal em matéria de GFP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3410" y="1562223"/>
            <a:ext cx="10026851" cy="2916643"/>
          </a:xfrm>
        </p:spPr>
        <p:txBody>
          <a:bodyPr>
            <a:no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Ter pessoal competente e devidamente qualificado colocado em departamentos-chave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Permitir que os funcionários dêem feedback sobre tudo o que está afetando as operações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Compartilhando informações após participar de treinamentos e workshops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Ter pessoal competente para facilitar as oficinas de treinamento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Aproveitar os recursos necessários para permitir sessões de treinamento eficazes</a:t>
            </a:r>
          </a:p>
          <a:p>
            <a:pPr algn="l" rtl="0"/>
            <a:endParaRPr lang="en-US" sz="2400" b="1" cap="none" dirty="0">
              <a:solidFill>
                <a:srgbClr val="FFC000"/>
              </a:solidFill>
            </a:endParaRP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en-US" sz="2400" b="1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3" y="39186"/>
            <a:ext cx="1167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rgbClr val="FFC000"/>
                </a:solidFill>
              </a:rPr>
              <a:t>Coordenação política e inconsistência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6571" y="1280160"/>
            <a:ext cx="11234057" cy="2547257"/>
          </a:xfrm>
        </p:spPr>
        <p:txBody>
          <a:bodyPr>
            <a:norm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cap="none" dirty="0">
                <a:solidFill>
                  <a:srgbClr val="FFC000"/>
                </a:solidFill>
              </a:rPr>
              <a:t>Defender a realização de consultas antes dos anúncios políticos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cap="none" dirty="0">
                <a:solidFill>
                  <a:srgbClr val="FFC000"/>
                </a:solidFill>
              </a:rPr>
              <a:t>Ter diretrizes claras para apoiar e fortalecer as políticas acordadas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cap="none" dirty="0">
                <a:solidFill>
                  <a:srgbClr val="FFC000"/>
                </a:solidFill>
              </a:rPr>
              <a:t>Ter apoio da administração na disposição das políticas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b="1" cap="none" dirty="0">
              <a:solidFill>
                <a:srgbClr val="FFC000"/>
              </a:solidFill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796290" y="3129915"/>
            <a:ext cx="10690225" cy="3488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2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rtl="0"/>
            <a:r>
              <a:rPr lang="en-US" sz="4400" b="1" dirty="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Nenhuma comunicação clara e funções definidas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9560" y="1354911"/>
            <a:ext cx="11098005" cy="86142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Realização de consultas para elaboração do Manual de Procedimentos dos Contabilistas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Criação de um comitê diretor para liderar a preparação do manual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Consultar todas as partes interessadas e departamentos nas operações do dia a dia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Elaborar um Manual de Procedimentos do Contabilista à medida, que não seja genérico, mas sim aquele que aborda o funcionamento quotidiano do Ministério orientado pelos estatutos pertinentes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" y="39186"/>
            <a:ext cx="11887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rgbClr val="FFC000"/>
                </a:solidFill>
              </a:rPr>
              <a:t>Priorizar programas financiados por parceiros em detrimento da dotação financiada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8821" y="2498636"/>
            <a:ext cx="11652069" cy="2106746"/>
          </a:xfrm>
        </p:spPr>
        <p:txBody>
          <a:bodyPr>
            <a:normAutofit fontScale="77500" lnSpcReduction="20000"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cap="none" dirty="0">
                <a:solidFill>
                  <a:srgbClr val="FFC000"/>
                </a:solidFill>
              </a:rPr>
              <a:t>Agilizando processos de despesas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cap="none" dirty="0">
                <a:solidFill>
                  <a:srgbClr val="FFC000"/>
                </a:solidFill>
              </a:rPr>
              <a:t>Defesa de apoio financeiro adequado para as operações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cap="none" dirty="0">
                <a:solidFill>
                  <a:srgbClr val="FFC000"/>
                </a:solidFill>
              </a:rPr>
              <a:t>Reforçar o processamento de documentos desde o utilizador até à fase de pagamento final, garantindo que ninguém retém os documentos nos seus escritórios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cap="none" dirty="0">
                <a:solidFill>
                  <a:srgbClr val="FFC000"/>
                </a:solidFill>
              </a:rPr>
              <a:t>Priorizar o uso de fundos de dotação, mesmo que tenhamos outros fundos de vários parceiros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cap="none" dirty="0">
                <a:solidFill>
                  <a:srgbClr val="FFC000"/>
                </a:solidFill>
              </a:rPr>
              <a:t>Priorizando o fator trabalho em vez de incentivos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400" b="1" cap="none" dirty="0">
              <a:solidFill>
                <a:srgbClr val="FFC00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b="1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66" y="261257"/>
            <a:ext cx="920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rgbClr val="FFC000"/>
                </a:solidFill>
              </a:rPr>
              <a:t>Falta de comprometimento gerencial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846" y="1996804"/>
            <a:ext cx="11286308" cy="2864391"/>
          </a:xfrm>
        </p:spPr>
        <p:txBody>
          <a:bodyPr>
            <a:no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Delegar responsabilidades e funções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Ter planos de trabalho claramente definidos que abrangem todos os subdepartamentos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Levando a sério o Sistema Integrado de Avaliação de Desempenho da Gestão Baseada em Resultados</a:t>
            </a:r>
          </a:p>
          <a:p>
            <a:pPr algn="l" rtl="0"/>
            <a:endParaRPr lang="en-US" sz="2400" b="1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91235" y="38100"/>
            <a:ext cx="5887085" cy="245110"/>
          </a:xfrm>
        </p:spPr>
        <p:txBody>
          <a:bodyPr/>
          <a:lstStyle/>
          <a:p>
            <a:pPr algn="l" rtl="0"/>
            <a:r>
              <a:rPr lang="en-US"/>
              <a:t>Medida de sucesso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290" y="1254125"/>
            <a:ext cx="8660765" cy="4994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9" y="2570074"/>
            <a:ext cx="11560629" cy="2446063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cap="none" dirty="0">
                <a:solidFill>
                  <a:schemeClr val="bg1"/>
                </a:solidFill>
              </a:rPr>
              <a:t>Subutilização do orçamento não salarial do Ensino Básico e Secundário 2018 - 2022</a:t>
            </a:r>
          </a:p>
        </p:txBody>
      </p:sp>
      <p:pic>
        <p:nvPicPr>
          <p:cNvPr id="4" name="Picture 3" descr="H:\zimbabwe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586" y="272145"/>
            <a:ext cx="18626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66" y="261257"/>
            <a:ext cx="920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b="1" dirty="0">
                <a:solidFill>
                  <a:srgbClr val="FFC000"/>
                </a:solidFill>
              </a:rPr>
              <a:t>Sucesso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4949" y="1426254"/>
            <a:ext cx="11286308" cy="2864391"/>
          </a:xfrm>
        </p:spPr>
        <p:txBody>
          <a:bodyPr>
            <a:no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Orçamento não salarial disparou para 88,48%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Formação de pessoal em Orçamentação Baseada em Programas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Treinamento de pessoal em processos de compras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Aumento da solicitação de bens e serviços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Iniciou consultas sobre a elaboração do Manual de Procedimentos dos Contabilistas</a:t>
            </a:r>
          </a:p>
          <a:p>
            <a:pPr algn="l" rtl="0"/>
            <a:endParaRPr lang="en-US" sz="2400" b="1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1" y="633074"/>
            <a:ext cx="10099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dirty="0">
                <a:solidFill>
                  <a:srgbClr val="FFC000"/>
                </a:solidFill>
              </a:rPr>
              <a:t>Trabalhar de novas maneiras e desenvolver capacidades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" y="83185"/>
            <a:ext cx="12116435" cy="67741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18240" y="72243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23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b="1" dirty="0">
                <a:solidFill>
                  <a:srgbClr val="FFC000"/>
                </a:solidFill>
              </a:rPr>
              <a:t>Novas formas e construção de capacidades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4469" y="1996804"/>
            <a:ext cx="11286308" cy="2864391"/>
          </a:xfrm>
        </p:spPr>
        <p:txBody>
          <a:bodyPr>
            <a:noAutofit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Formação contínua do pessoal em Orçamentação Baseada em Programas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Treinamento contínuo da equipe em processos de compras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Maior defesa da solicitação de bens e serviços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 dirty="0">
                <a:solidFill>
                  <a:srgbClr val="FFC000"/>
                </a:solidFill>
              </a:rPr>
              <a:t>Continuar as consultas sobre a elaboração do Manual de Procedimentos dos Contabilistas</a:t>
            </a:r>
          </a:p>
          <a:p>
            <a:pPr algn="l" rtl="0"/>
            <a:endParaRPr lang="en-US" sz="2400" b="1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85" y="48260"/>
            <a:ext cx="10445115" cy="65462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23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b="1" dirty="0">
                <a:solidFill>
                  <a:srgbClr val="FFC000"/>
                </a:solidFill>
              </a:rPr>
              <a:t>Próximos passos</a:t>
            </a:r>
          </a:p>
        </p:txBody>
      </p:sp>
      <p:sp>
        <p:nvSpPr>
          <p:cNvPr id="5" name="Subtitle 3"/>
          <p:cNvSpPr txBox="1"/>
          <p:nvPr/>
        </p:nvSpPr>
        <p:spPr>
          <a:xfrm>
            <a:off x="557349" y="1578654"/>
            <a:ext cx="11286308" cy="2864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>
                <a:solidFill>
                  <a:srgbClr val="FFC000"/>
                </a:solidFill>
              </a:rPr>
              <a:t>Formação contínua do pessoal em Orçamentação Baseada em Programas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>
                <a:solidFill>
                  <a:srgbClr val="FFC000"/>
                </a:solidFill>
              </a:rPr>
              <a:t>Treinamento contínuo da equipe em processos de compras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>
                <a:solidFill>
                  <a:srgbClr val="FFC000"/>
                </a:solidFill>
              </a:rPr>
              <a:t>Maior defesa da solicitação de bens e serviços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400" b="1" cap="none">
                <a:solidFill>
                  <a:srgbClr val="FFC000"/>
                </a:solidFill>
              </a:rPr>
              <a:t>Continuar as consultas sobre a elaboração do Manual de Procedimentos dos Contabilistas</a:t>
            </a:r>
          </a:p>
          <a:p>
            <a:pPr algn="l" rtl="0"/>
            <a:endParaRPr lang="en-US" sz="2400" b="1" cap="none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4146550"/>
            <a:ext cx="10332085" cy="20351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4495800"/>
            <a:ext cx="91440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24200"/>
            <a:ext cx="4403678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5400" dirty="0">
                <a:latin typeface="Franklin Gothic Medium Cond" panose="020B0606030402020204" pitchFamily="34" charset="0"/>
              </a:rPr>
              <a:t>Momento de perguntas e respostas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1143000"/>
            <a:ext cx="3276600" cy="44958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1" y="838201"/>
            <a:ext cx="2087431" cy="47089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  <a:sp3d extrusionH="171450">
              <a:bevelT w="38100" h="38100" prst="relaxedInset"/>
              <a:extrusionClr>
                <a:schemeClr val="bg1"/>
              </a:extrusionClr>
            </a:sp3d>
          </a:bodyPr>
          <a:lstStyle/>
          <a:p>
            <a:pPr algn="l" rtl="0"/>
            <a:r>
              <a:rPr lang="en-US" sz="3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anose="020B0606030402020204" pitchFamily="34" charset="0"/>
              </a:rPr>
              <a:t>?</a:t>
            </a:r>
          </a:p>
        </p:txBody>
      </p:sp>
      <p:pic>
        <p:nvPicPr>
          <p:cNvPr id="12" name="Picture 11" descr="11971481161027304197kotik_clock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8800" y="228600"/>
            <a:ext cx="2438400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SIYABONGA</a:t>
            </a:r>
            <a:b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TATENDA</a:t>
            </a:r>
            <a:b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2985135"/>
            <a:ext cx="11220450" cy="3392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006" y="1188721"/>
            <a:ext cx="11560629" cy="5512526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</a:pPr>
            <a:r>
              <a:rPr lang="en-US" sz="1800" b="1" cap="none" dirty="0">
                <a:solidFill>
                  <a:srgbClr val="FFC000"/>
                </a:solidFill>
              </a:rPr>
              <a:t>O objetivo de desenvolvimento sustentável número 4 das Nações Unidas oferece educação de qualidade aos cidadãos de cada nação. A constituição nacional do Zimbabué prevê que cada criança em idade escolar tenha a oportunidade de aceder à educação básica gratuita. A nação tem um défice de cerca de 3.000 escolas em todo o país e nas 8 províncias rurais há um grande número de escolas satélite que permanecem não registadas devido à falta da infra-estrutura necessária. Para as escolas registadas, há infra-estruturas e equipamentos deteriorados que não correspondem ao currículo baseado em competências. Os materiais de ensino e aprendizagem continuam a ser uma questão perene na melhoria da taxa de aprovação. Um número estimado de 2.000.000 de crianças em idade escolar estão fora da escola. Além do orçamento atribuído, a utilização do orçamento permanece baixa.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2411" y="261257"/>
            <a:ext cx="901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rgbClr val="FFC000"/>
                </a:solidFill>
              </a:rPr>
              <a:t>Declaração do problema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26" y="1776549"/>
            <a:ext cx="11560629" cy="4807130"/>
          </a:xfrm>
        </p:spPr>
        <p:txBody>
          <a:bodyPr>
            <a:normAutofit/>
          </a:bodyPr>
          <a:lstStyle/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rgbClr val="FFC000"/>
                </a:solidFill>
              </a:rPr>
              <a:t>Mais de 2.000.000 de crianças em idade escolar fora da escola (devido à falta de apoio social)</a:t>
            </a:r>
          </a:p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rgbClr val="FFC000"/>
                </a:solidFill>
              </a:rPr>
              <a:t>Construção de novas escolas e salas de aula adicionais para expansão {Deficiência de escolas (3.000)}</a:t>
            </a:r>
          </a:p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rgbClr val="FFC000"/>
                </a:solidFill>
              </a:rPr>
              <a:t>Melhoria da infraestrutura existente</a:t>
            </a:r>
          </a:p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rgbClr val="FFC000"/>
                </a:solidFill>
              </a:rPr>
              <a:t>1.960 escolas satélites permanecem não registradas</a:t>
            </a:r>
          </a:p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cap="none" dirty="0">
                <a:solidFill>
                  <a:srgbClr val="FFC000"/>
                </a:solidFill>
              </a:rPr>
              <a:t>Materiais de ensino e aprendizagem inadequados</a:t>
            </a:r>
          </a:p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</a:endParaRPr>
          </a:p>
          <a:p>
            <a:pPr algn="l" rtl="0">
              <a:lnSpc>
                <a:spcPct val="100000"/>
              </a:lnSpc>
            </a:pP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211" y="444137"/>
            <a:ext cx="920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rgbClr val="FFC000"/>
                </a:solidFill>
              </a:rPr>
              <a:t>Por que o problema é importante?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86217" y="1716792"/>
            <a:ext cx="383595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GB" sz="1100" dirty="0"/>
              <a:t>Participou do Workshop de Moldura, Joanesburgo, África do Sul</a:t>
            </a:r>
          </a:p>
          <a:p>
            <a:pPr algn="l" rtl="0"/>
            <a:br>
              <a:rPr lang="en-GB" sz="1600" dirty="0"/>
            </a:br>
            <a:endParaRPr lang="en-US" sz="600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522" y="2426550"/>
            <a:ext cx="381164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100" dirty="0">
                <a:cs typeface="Poppins" panose="02000000000000000000" pitchFamily="2" charset="0"/>
              </a:rPr>
              <a:t>Realizou consulta nacional e elaboração do manual de procedimentos contábeis em</a:t>
            </a:r>
            <a:r>
              <a:rPr lang="en-US" sz="1100" dirty="0" err="1">
                <a:cs typeface="Poppins" panose="02000000000000000000" pitchFamily="2" charset="0"/>
              </a:rPr>
              <a:t>Mutar</a:t>
            </a:r>
            <a:r>
              <a:rPr lang="en-US" sz="1100" dirty="0">
                <a:cs typeface="Poppins" panose="02000000000000000000" pitchFamily="2" charset="0"/>
              </a:rPr>
              <a:t>Zimbabué, onde todos os contabilistas e administradores provinciais estavam representados. O workshop produziu um projecto de Manual de Procedimentos Contabilísticos.</a:t>
            </a:r>
            <a:endParaRPr lang="en-US" sz="900" spc="-23" dirty="0">
              <a:cs typeface="Poppins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2817" y="3313550"/>
            <a:ext cx="3659357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100" dirty="0">
                <a:cs typeface="Poppins" panose="02000000000000000000" pitchFamily="2" charset="0"/>
              </a:rPr>
              <a:t>Foi realizado um workshop para recolher dados e formar as principais partes interessadas do Ministério sobre OBP. Este workshop revelou-se frutífero, pois houve expressão de muito apreço por parte dos participantes. Descobrimos que a maioria das pessoas não sabia do que se tratava o PBB</a:t>
            </a:r>
            <a:r>
              <a:rPr lang="en-US" sz="1200" dirty="0">
                <a:cs typeface="Poppins" panose="02000000000000000000" pitchFamily="2" charset="0"/>
              </a:rPr>
              <a:t>.</a:t>
            </a:r>
            <a:endParaRPr lang="en-US" sz="1000" spc="-23" dirty="0">
              <a:cs typeface="Poppin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4785" y="4331565"/>
            <a:ext cx="387334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100" dirty="0">
                <a:cs typeface="Poppins" panose="02000000000000000000" pitchFamily="2" charset="0"/>
              </a:rPr>
              <a:t>Discussões sérias foram realizadas entre três departamentos. Desafios foram discutidos e soluções foram apresentadas. A reunião resultou em um pacto que garantiria transparência e bom fluxo de documentos e informações entre os três departamentos.</a:t>
            </a:r>
            <a:endParaRPr lang="en-US" sz="900" spc="-23" dirty="0">
              <a:cs typeface="Poppins" panose="02000000000000000000" pitchFamily="2" charset="0"/>
            </a:endParaRPr>
          </a:p>
        </p:txBody>
      </p:sp>
      <p:sp>
        <p:nvSpPr>
          <p:cNvPr id="26" name="Freeform 1142"/>
          <p:cNvSpPr/>
          <p:nvPr/>
        </p:nvSpPr>
        <p:spPr bwMode="auto">
          <a:xfrm>
            <a:off x="1525192" y="1581150"/>
            <a:ext cx="2251472" cy="4419600"/>
          </a:xfrm>
          <a:custGeom>
            <a:avLst/>
            <a:gdLst>
              <a:gd name="T0" fmla="*/ 191 w 946"/>
              <a:gd name="T1" fmla="*/ 1856 h 1856"/>
              <a:gd name="T2" fmla="*/ 930 w 946"/>
              <a:gd name="T3" fmla="*/ 946 h 1856"/>
              <a:gd name="T4" fmla="*/ 0 w 946"/>
              <a:gd name="T5" fmla="*/ 16 h 1856"/>
              <a:gd name="T6" fmla="*/ 0 w 946"/>
              <a:gd name="T7" fmla="*/ 0 h 1856"/>
              <a:gd name="T8" fmla="*/ 669 w 946"/>
              <a:gd name="T9" fmla="*/ 277 h 1856"/>
              <a:gd name="T10" fmla="*/ 946 w 946"/>
              <a:gd name="T11" fmla="*/ 946 h 1856"/>
              <a:gd name="T12" fmla="*/ 669 w 946"/>
              <a:gd name="T13" fmla="*/ 1615 h 1856"/>
              <a:gd name="T14" fmla="*/ 259 w 946"/>
              <a:gd name="T15" fmla="*/ 1856 h 1856"/>
              <a:gd name="T16" fmla="*/ 191 w 946"/>
              <a:gd name="T17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6" h="1856">
                <a:moveTo>
                  <a:pt x="191" y="1856"/>
                </a:moveTo>
                <a:cubicBezTo>
                  <a:pt x="612" y="1768"/>
                  <a:pt x="930" y="1393"/>
                  <a:pt x="930" y="946"/>
                </a:cubicBezTo>
                <a:cubicBezTo>
                  <a:pt x="930" y="433"/>
                  <a:pt x="513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53" y="0"/>
                  <a:pt x="490" y="99"/>
                  <a:pt x="669" y="277"/>
                </a:cubicBezTo>
                <a:cubicBezTo>
                  <a:pt x="847" y="456"/>
                  <a:pt x="946" y="693"/>
                  <a:pt x="946" y="946"/>
                </a:cubicBezTo>
                <a:cubicBezTo>
                  <a:pt x="946" y="1199"/>
                  <a:pt x="847" y="1436"/>
                  <a:pt x="669" y="1615"/>
                </a:cubicBezTo>
                <a:cubicBezTo>
                  <a:pt x="553" y="1731"/>
                  <a:pt x="412" y="1813"/>
                  <a:pt x="259" y="1856"/>
                </a:cubicBezTo>
                <a:lnTo>
                  <a:pt x="191" y="185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algn="l" rtl="0"/>
            <a:endParaRPr lang="en-US" sz="135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1623528"/>
            <a:ext cx="5025042" cy="4115663"/>
            <a:chOff x="1191" y="2249090"/>
            <a:chExt cx="3985183" cy="3263986"/>
          </a:xfrm>
        </p:grpSpPr>
        <p:sp>
          <p:nvSpPr>
            <p:cNvPr id="8" name="TextBox 7"/>
            <p:cNvSpPr txBox="1"/>
            <p:nvPr/>
          </p:nvSpPr>
          <p:spPr>
            <a:xfrm>
              <a:off x="2101666" y="2392383"/>
              <a:ext cx="1416682" cy="292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en-US" sz="1200" b="1" spc="-23" dirty="0">
                  <a:solidFill>
                    <a:schemeClr val="accent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Workshop de enquadramento de fevereiro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11695" y="2286831"/>
              <a:ext cx="0" cy="381965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12913" y="2958021"/>
              <a:ext cx="1285632" cy="170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en-US" sz="1400" b="1" spc="-23" dirty="0">
                  <a:solidFill>
                    <a:schemeClr val="accent2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779433" y="2892254"/>
              <a:ext cx="669" cy="441969"/>
            </a:xfrm>
            <a:prstGeom prst="line">
              <a:avLst/>
            </a:prstGeom>
            <a:ln w="127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43420" y="3741480"/>
              <a:ext cx="1096466" cy="585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Workshops realizados em junho sobre Orçamento Baseado em Programas.</a:t>
              </a:r>
              <a:endParaRPr lang="en-US" sz="1200" b="1" spc="-23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639886" y="3698081"/>
              <a:ext cx="0" cy="674321"/>
            </a:xfrm>
            <a:prstGeom prst="line">
              <a:avLst/>
            </a:prstGeom>
            <a:ln w="127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06260" y="4507534"/>
              <a:ext cx="1580114" cy="439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en-US" sz="1200" b="1" dirty="0">
                  <a:solidFill>
                    <a:srgbClr val="FFC000"/>
                  </a:solidFill>
                </a:rPr>
                <a:t>Julho-Departamentos de Finanças, Compras e Administração</a:t>
              </a:r>
              <a:endParaRPr lang="en-US" sz="1200" b="1" spc="-23" dirty="0">
                <a:solidFill>
                  <a:srgbClr val="FFC000"/>
                </a:solidFill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86374" y="4463003"/>
              <a:ext cx="0" cy="381965"/>
            </a:xfrm>
            <a:prstGeom prst="line">
              <a:avLst/>
            </a:prstGeom>
            <a:ln w="127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95012" y="5092838"/>
              <a:ext cx="1563482" cy="292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en-US" sz="1200" b="1" spc="-23" dirty="0">
                  <a:solidFill>
                    <a:schemeClr val="accent6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Agosto-Encontro entre Finanças e MOPSE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525204" y="5131111"/>
              <a:ext cx="0" cy="381965"/>
            </a:xfrm>
            <a:prstGeom prst="line">
              <a:avLst/>
            </a:prstGeom>
            <a:ln w="127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38396" y="3653076"/>
              <a:ext cx="680225" cy="341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US" sz="2800" b="1" spc="-23" dirty="0">
                  <a:solidFill>
                    <a:schemeClr val="accent3">
                      <a:lumMod val="50000"/>
                    </a:schemeClr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2023</a:t>
              </a:r>
            </a:p>
          </p:txBody>
        </p:sp>
        <p:sp>
          <p:nvSpPr>
            <p:cNvPr id="24" name="Freeform 1140"/>
            <p:cNvSpPr/>
            <p:nvPr/>
          </p:nvSpPr>
          <p:spPr bwMode="auto">
            <a:xfrm>
              <a:off x="1191" y="2250054"/>
              <a:ext cx="1577692" cy="3155384"/>
            </a:xfrm>
            <a:custGeom>
              <a:avLst/>
              <a:gdLst>
                <a:gd name="T0" fmla="*/ 0 w 660"/>
                <a:gd name="T1" fmla="*/ 1320 h 1320"/>
                <a:gd name="T2" fmla="*/ 0 w 660"/>
                <a:gd name="T3" fmla="*/ 1304 h 1320"/>
                <a:gd name="T4" fmla="*/ 644 w 660"/>
                <a:gd name="T5" fmla="*/ 660 h 1320"/>
                <a:gd name="T6" fmla="*/ 0 w 660"/>
                <a:gd name="T7" fmla="*/ 16 h 1320"/>
                <a:gd name="T8" fmla="*/ 0 w 660"/>
                <a:gd name="T9" fmla="*/ 0 h 1320"/>
                <a:gd name="T10" fmla="*/ 660 w 660"/>
                <a:gd name="T11" fmla="*/ 660 h 1320"/>
                <a:gd name="T12" fmla="*/ 0 w 660"/>
                <a:gd name="T1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320">
                  <a:moveTo>
                    <a:pt x="0" y="1320"/>
                  </a:moveTo>
                  <a:cubicBezTo>
                    <a:pt x="0" y="1304"/>
                    <a:pt x="0" y="1304"/>
                    <a:pt x="0" y="1304"/>
                  </a:cubicBezTo>
                  <a:cubicBezTo>
                    <a:pt x="355" y="1304"/>
                    <a:pt x="644" y="1015"/>
                    <a:pt x="644" y="660"/>
                  </a:cubicBezTo>
                  <a:cubicBezTo>
                    <a:pt x="644" y="305"/>
                    <a:pt x="355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4" y="0"/>
                    <a:pt x="660" y="296"/>
                    <a:pt x="660" y="660"/>
                  </a:cubicBezTo>
                  <a:cubicBezTo>
                    <a:pt x="660" y="1024"/>
                    <a:pt x="364" y="1320"/>
                    <a:pt x="0" y="132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7" name="Freeform 1143"/>
            <p:cNvSpPr>
              <a:spLocks noEditPoints="1"/>
            </p:cNvSpPr>
            <p:nvPr/>
          </p:nvSpPr>
          <p:spPr bwMode="auto">
            <a:xfrm>
              <a:off x="767954" y="2478881"/>
              <a:ext cx="1008460" cy="19050"/>
            </a:xfrm>
            <a:custGeom>
              <a:avLst/>
              <a:gdLst>
                <a:gd name="T0" fmla="*/ 148 w 424"/>
                <a:gd name="T1" fmla="*/ 8 h 8"/>
                <a:gd name="T2" fmla="*/ 132 w 424"/>
                <a:gd name="T3" fmla="*/ 0 h 8"/>
                <a:gd name="T4" fmla="*/ 136 w 424"/>
                <a:gd name="T5" fmla="*/ 4 h 8"/>
                <a:gd name="T6" fmla="*/ 176 w 424"/>
                <a:gd name="T7" fmla="*/ 4 h 8"/>
                <a:gd name="T8" fmla="*/ 180 w 424"/>
                <a:gd name="T9" fmla="*/ 0 h 8"/>
                <a:gd name="T10" fmla="*/ 212 w 424"/>
                <a:gd name="T11" fmla="*/ 8 h 8"/>
                <a:gd name="T12" fmla="*/ 196 w 424"/>
                <a:gd name="T13" fmla="*/ 0 h 8"/>
                <a:gd name="T14" fmla="*/ 200 w 424"/>
                <a:gd name="T15" fmla="*/ 4 h 8"/>
                <a:gd name="T16" fmla="*/ 112 w 424"/>
                <a:gd name="T17" fmla="*/ 4 h 8"/>
                <a:gd name="T18" fmla="*/ 116 w 424"/>
                <a:gd name="T19" fmla="*/ 0 h 8"/>
                <a:gd name="T20" fmla="*/ 164 w 424"/>
                <a:gd name="T21" fmla="*/ 8 h 8"/>
                <a:gd name="T22" fmla="*/ 20 w 424"/>
                <a:gd name="T23" fmla="*/ 0 h 8"/>
                <a:gd name="T24" fmla="*/ 24 w 424"/>
                <a:gd name="T25" fmla="*/ 4 h 8"/>
                <a:gd name="T26" fmla="*/ 96 w 424"/>
                <a:gd name="T27" fmla="*/ 4 h 8"/>
                <a:gd name="T28" fmla="*/ 100 w 424"/>
                <a:gd name="T29" fmla="*/ 0 h 8"/>
                <a:gd name="T30" fmla="*/ 4 w 424"/>
                <a:gd name="T31" fmla="*/ 8 h 8"/>
                <a:gd name="T32" fmla="*/ 36 w 424"/>
                <a:gd name="T33" fmla="*/ 0 h 8"/>
                <a:gd name="T34" fmla="*/ 40 w 424"/>
                <a:gd name="T35" fmla="*/ 4 h 8"/>
                <a:gd name="T36" fmla="*/ 80 w 424"/>
                <a:gd name="T37" fmla="*/ 4 h 8"/>
                <a:gd name="T38" fmla="*/ 84 w 424"/>
                <a:gd name="T39" fmla="*/ 0 h 8"/>
                <a:gd name="T40" fmla="*/ 68 w 424"/>
                <a:gd name="T41" fmla="*/ 8 h 8"/>
                <a:gd name="T42" fmla="*/ 52 w 424"/>
                <a:gd name="T43" fmla="*/ 0 h 8"/>
                <a:gd name="T44" fmla="*/ 56 w 424"/>
                <a:gd name="T45" fmla="*/ 4 h 8"/>
                <a:gd name="T46" fmla="*/ 336 w 424"/>
                <a:gd name="T47" fmla="*/ 4 h 8"/>
                <a:gd name="T48" fmla="*/ 340 w 424"/>
                <a:gd name="T49" fmla="*/ 0 h 8"/>
                <a:gd name="T50" fmla="*/ 372 w 424"/>
                <a:gd name="T51" fmla="*/ 8 h 8"/>
                <a:gd name="T52" fmla="*/ 356 w 424"/>
                <a:gd name="T53" fmla="*/ 0 h 8"/>
                <a:gd name="T54" fmla="*/ 360 w 424"/>
                <a:gd name="T55" fmla="*/ 4 h 8"/>
                <a:gd name="T56" fmla="*/ 384 w 424"/>
                <a:gd name="T57" fmla="*/ 4 h 8"/>
                <a:gd name="T58" fmla="*/ 388 w 424"/>
                <a:gd name="T59" fmla="*/ 0 h 8"/>
                <a:gd name="T60" fmla="*/ 420 w 424"/>
                <a:gd name="T61" fmla="*/ 8 h 8"/>
                <a:gd name="T62" fmla="*/ 404 w 424"/>
                <a:gd name="T63" fmla="*/ 0 h 8"/>
                <a:gd name="T64" fmla="*/ 408 w 424"/>
                <a:gd name="T65" fmla="*/ 4 h 8"/>
                <a:gd name="T66" fmla="*/ 224 w 424"/>
                <a:gd name="T67" fmla="*/ 4 h 8"/>
                <a:gd name="T68" fmla="*/ 228 w 424"/>
                <a:gd name="T69" fmla="*/ 0 h 8"/>
                <a:gd name="T70" fmla="*/ 260 w 424"/>
                <a:gd name="T71" fmla="*/ 8 h 8"/>
                <a:gd name="T72" fmla="*/ 244 w 424"/>
                <a:gd name="T73" fmla="*/ 0 h 8"/>
                <a:gd name="T74" fmla="*/ 248 w 424"/>
                <a:gd name="T75" fmla="*/ 4 h 8"/>
                <a:gd name="T76" fmla="*/ 272 w 424"/>
                <a:gd name="T77" fmla="*/ 4 h 8"/>
                <a:gd name="T78" fmla="*/ 276 w 424"/>
                <a:gd name="T79" fmla="*/ 0 h 8"/>
                <a:gd name="T80" fmla="*/ 308 w 424"/>
                <a:gd name="T81" fmla="*/ 8 h 8"/>
                <a:gd name="T82" fmla="*/ 324 w 424"/>
                <a:gd name="T83" fmla="*/ 0 h 8"/>
                <a:gd name="T84" fmla="*/ 328 w 424"/>
                <a:gd name="T85" fmla="*/ 4 h 8"/>
                <a:gd name="T86" fmla="*/ 288 w 424"/>
                <a:gd name="T87" fmla="*/ 4 h 8"/>
                <a:gd name="T88" fmla="*/ 292 w 424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8">
                  <a:moveTo>
                    <a:pt x="148" y="0"/>
                  </a:moveTo>
                  <a:cubicBezTo>
                    <a:pt x="146" y="0"/>
                    <a:pt x="144" y="2"/>
                    <a:pt x="144" y="4"/>
                  </a:cubicBezTo>
                  <a:cubicBezTo>
                    <a:pt x="144" y="7"/>
                    <a:pt x="146" y="8"/>
                    <a:pt x="148" y="8"/>
                  </a:cubicBezTo>
                  <a:cubicBezTo>
                    <a:pt x="150" y="8"/>
                    <a:pt x="152" y="7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132" y="0"/>
                  </a:moveTo>
                  <a:cubicBezTo>
                    <a:pt x="130" y="0"/>
                    <a:pt x="128" y="2"/>
                    <a:pt x="128" y="4"/>
                  </a:cubicBezTo>
                  <a:cubicBezTo>
                    <a:pt x="128" y="7"/>
                    <a:pt x="130" y="8"/>
                    <a:pt x="132" y="8"/>
                  </a:cubicBezTo>
                  <a:cubicBezTo>
                    <a:pt x="134" y="8"/>
                    <a:pt x="136" y="7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180" y="0"/>
                  </a:moveTo>
                  <a:cubicBezTo>
                    <a:pt x="178" y="0"/>
                    <a:pt x="176" y="2"/>
                    <a:pt x="176" y="4"/>
                  </a:cubicBezTo>
                  <a:cubicBezTo>
                    <a:pt x="176" y="7"/>
                    <a:pt x="178" y="8"/>
                    <a:pt x="180" y="8"/>
                  </a:cubicBezTo>
                  <a:cubicBezTo>
                    <a:pt x="182" y="8"/>
                    <a:pt x="184" y="7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212" y="0"/>
                  </a:moveTo>
                  <a:cubicBezTo>
                    <a:pt x="210" y="0"/>
                    <a:pt x="208" y="2"/>
                    <a:pt x="208" y="4"/>
                  </a:cubicBezTo>
                  <a:cubicBezTo>
                    <a:pt x="208" y="7"/>
                    <a:pt x="210" y="8"/>
                    <a:pt x="212" y="8"/>
                  </a:cubicBezTo>
                  <a:cubicBezTo>
                    <a:pt x="214" y="8"/>
                    <a:pt x="216" y="7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  <a:moveTo>
                    <a:pt x="196" y="0"/>
                  </a:moveTo>
                  <a:cubicBezTo>
                    <a:pt x="194" y="0"/>
                    <a:pt x="192" y="2"/>
                    <a:pt x="192" y="4"/>
                  </a:cubicBezTo>
                  <a:cubicBezTo>
                    <a:pt x="192" y="7"/>
                    <a:pt x="194" y="8"/>
                    <a:pt x="196" y="8"/>
                  </a:cubicBezTo>
                  <a:cubicBezTo>
                    <a:pt x="198" y="8"/>
                    <a:pt x="200" y="7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116" y="0"/>
                  </a:moveTo>
                  <a:cubicBezTo>
                    <a:pt x="114" y="0"/>
                    <a:pt x="112" y="2"/>
                    <a:pt x="112" y="4"/>
                  </a:cubicBezTo>
                  <a:cubicBezTo>
                    <a:pt x="112" y="7"/>
                    <a:pt x="114" y="8"/>
                    <a:pt x="116" y="8"/>
                  </a:cubicBezTo>
                  <a:cubicBezTo>
                    <a:pt x="118" y="8"/>
                    <a:pt x="120" y="7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64" y="0"/>
                  </a:moveTo>
                  <a:cubicBezTo>
                    <a:pt x="162" y="0"/>
                    <a:pt x="160" y="2"/>
                    <a:pt x="160" y="4"/>
                  </a:cubicBezTo>
                  <a:cubicBezTo>
                    <a:pt x="160" y="7"/>
                    <a:pt x="162" y="8"/>
                    <a:pt x="164" y="8"/>
                  </a:cubicBezTo>
                  <a:cubicBezTo>
                    <a:pt x="166" y="8"/>
                    <a:pt x="168" y="7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8" y="8"/>
                    <a:pt x="20" y="8"/>
                  </a:cubicBezTo>
                  <a:cubicBezTo>
                    <a:pt x="22" y="8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100" y="0"/>
                  </a:moveTo>
                  <a:cubicBezTo>
                    <a:pt x="98" y="0"/>
                    <a:pt x="96" y="2"/>
                    <a:pt x="96" y="4"/>
                  </a:cubicBezTo>
                  <a:cubicBezTo>
                    <a:pt x="96" y="7"/>
                    <a:pt x="98" y="8"/>
                    <a:pt x="100" y="8"/>
                  </a:cubicBezTo>
                  <a:cubicBezTo>
                    <a:pt x="102" y="8"/>
                    <a:pt x="104" y="7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" y="8"/>
                    <a:pt x="8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36" y="0"/>
                  </a:moveTo>
                  <a:cubicBezTo>
                    <a:pt x="34" y="0"/>
                    <a:pt x="32" y="2"/>
                    <a:pt x="32" y="4"/>
                  </a:cubicBezTo>
                  <a:cubicBezTo>
                    <a:pt x="32" y="7"/>
                    <a:pt x="34" y="8"/>
                    <a:pt x="36" y="8"/>
                  </a:cubicBezTo>
                  <a:cubicBezTo>
                    <a:pt x="38" y="8"/>
                    <a:pt x="40" y="7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84" y="0"/>
                  </a:moveTo>
                  <a:cubicBezTo>
                    <a:pt x="82" y="0"/>
                    <a:pt x="80" y="2"/>
                    <a:pt x="80" y="4"/>
                  </a:cubicBezTo>
                  <a:cubicBezTo>
                    <a:pt x="80" y="7"/>
                    <a:pt x="82" y="8"/>
                    <a:pt x="84" y="8"/>
                  </a:cubicBezTo>
                  <a:cubicBezTo>
                    <a:pt x="86" y="8"/>
                    <a:pt x="88" y="7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68" y="0"/>
                  </a:moveTo>
                  <a:cubicBezTo>
                    <a:pt x="66" y="0"/>
                    <a:pt x="64" y="2"/>
                    <a:pt x="64" y="4"/>
                  </a:cubicBezTo>
                  <a:cubicBezTo>
                    <a:pt x="64" y="7"/>
                    <a:pt x="66" y="8"/>
                    <a:pt x="68" y="8"/>
                  </a:cubicBezTo>
                  <a:cubicBezTo>
                    <a:pt x="70" y="8"/>
                    <a:pt x="72" y="7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7"/>
                    <a:pt x="50" y="8"/>
                    <a:pt x="52" y="8"/>
                  </a:cubicBezTo>
                  <a:cubicBezTo>
                    <a:pt x="54" y="8"/>
                    <a:pt x="56" y="7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340" y="0"/>
                  </a:moveTo>
                  <a:cubicBezTo>
                    <a:pt x="338" y="0"/>
                    <a:pt x="336" y="2"/>
                    <a:pt x="336" y="4"/>
                  </a:cubicBezTo>
                  <a:cubicBezTo>
                    <a:pt x="336" y="7"/>
                    <a:pt x="338" y="8"/>
                    <a:pt x="340" y="8"/>
                  </a:cubicBezTo>
                  <a:cubicBezTo>
                    <a:pt x="342" y="8"/>
                    <a:pt x="344" y="7"/>
                    <a:pt x="344" y="4"/>
                  </a:cubicBezTo>
                  <a:cubicBezTo>
                    <a:pt x="344" y="2"/>
                    <a:pt x="342" y="0"/>
                    <a:pt x="340" y="0"/>
                  </a:cubicBezTo>
                  <a:close/>
                  <a:moveTo>
                    <a:pt x="372" y="0"/>
                  </a:moveTo>
                  <a:cubicBezTo>
                    <a:pt x="370" y="0"/>
                    <a:pt x="368" y="2"/>
                    <a:pt x="368" y="4"/>
                  </a:cubicBezTo>
                  <a:cubicBezTo>
                    <a:pt x="368" y="7"/>
                    <a:pt x="370" y="8"/>
                    <a:pt x="372" y="8"/>
                  </a:cubicBezTo>
                  <a:cubicBezTo>
                    <a:pt x="374" y="8"/>
                    <a:pt x="376" y="7"/>
                    <a:pt x="376" y="4"/>
                  </a:cubicBezTo>
                  <a:cubicBezTo>
                    <a:pt x="376" y="2"/>
                    <a:pt x="374" y="0"/>
                    <a:pt x="372" y="0"/>
                  </a:cubicBezTo>
                  <a:close/>
                  <a:moveTo>
                    <a:pt x="356" y="0"/>
                  </a:moveTo>
                  <a:cubicBezTo>
                    <a:pt x="354" y="0"/>
                    <a:pt x="352" y="2"/>
                    <a:pt x="352" y="4"/>
                  </a:cubicBezTo>
                  <a:cubicBezTo>
                    <a:pt x="352" y="7"/>
                    <a:pt x="354" y="8"/>
                    <a:pt x="356" y="8"/>
                  </a:cubicBezTo>
                  <a:cubicBezTo>
                    <a:pt x="358" y="8"/>
                    <a:pt x="360" y="7"/>
                    <a:pt x="360" y="4"/>
                  </a:cubicBezTo>
                  <a:cubicBezTo>
                    <a:pt x="360" y="2"/>
                    <a:pt x="358" y="0"/>
                    <a:pt x="356" y="0"/>
                  </a:cubicBezTo>
                  <a:close/>
                  <a:moveTo>
                    <a:pt x="388" y="0"/>
                  </a:moveTo>
                  <a:cubicBezTo>
                    <a:pt x="386" y="0"/>
                    <a:pt x="384" y="2"/>
                    <a:pt x="384" y="4"/>
                  </a:cubicBezTo>
                  <a:cubicBezTo>
                    <a:pt x="384" y="7"/>
                    <a:pt x="386" y="8"/>
                    <a:pt x="388" y="8"/>
                  </a:cubicBezTo>
                  <a:cubicBezTo>
                    <a:pt x="390" y="8"/>
                    <a:pt x="392" y="7"/>
                    <a:pt x="392" y="4"/>
                  </a:cubicBezTo>
                  <a:cubicBezTo>
                    <a:pt x="392" y="2"/>
                    <a:pt x="390" y="0"/>
                    <a:pt x="388" y="0"/>
                  </a:cubicBezTo>
                  <a:close/>
                  <a:moveTo>
                    <a:pt x="420" y="0"/>
                  </a:moveTo>
                  <a:cubicBezTo>
                    <a:pt x="418" y="0"/>
                    <a:pt x="416" y="2"/>
                    <a:pt x="416" y="4"/>
                  </a:cubicBezTo>
                  <a:cubicBezTo>
                    <a:pt x="416" y="7"/>
                    <a:pt x="418" y="8"/>
                    <a:pt x="420" y="8"/>
                  </a:cubicBezTo>
                  <a:cubicBezTo>
                    <a:pt x="422" y="8"/>
                    <a:pt x="424" y="7"/>
                    <a:pt x="424" y="4"/>
                  </a:cubicBezTo>
                  <a:cubicBezTo>
                    <a:pt x="424" y="2"/>
                    <a:pt x="422" y="0"/>
                    <a:pt x="420" y="0"/>
                  </a:cubicBezTo>
                  <a:close/>
                  <a:moveTo>
                    <a:pt x="404" y="0"/>
                  </a:moveTo>
                  <a:cubicBezTo>
                    <a:pt x="402" y="0"/>
                    <a:pt x="400" y="2"/>
                    <a:pt x="400" y="4"/>
                  </a:cubicBezTo>
                  <a:cubicBezTo>
                    <a:pt x="400" y="7"/>
                    <a:pt x="402" y="8"/>
                    <a:pt x="404" y="8"/>
                  </a:cubicBezTo>
                  <a:cubicBezTo>
                    <a:pt x="406" y="8"/>
                    <a:pt x="408" y="7"/>
                    <a:pt x="408" y="4"/>
                  </a:cubicBezTo>
                  <a:cubicBezTo>
                    <a:pt x="408" y="2"/>
                    <a:pt x="406" y="0"/>
                    <a:pt x="404" y="0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2"/>
                    <a:pt x="224" y="4"/>
                  </a:cubicBezTo>
                  <a:cubicBezTo>
                    <a:pt x="224" y="7"/>
                    <a:pt x="226" y="8"/>
                    <a:pt x="228" y="8"/>
                  </a:cubicBezTo>
                  <a:cubicBezTo>
                    <a:pt x="230" y="8"/>
                    <a:pt x="232" y="7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  <a:moveTo>
                    <a:pt x="260" y="0"/>
                  </a:moveTo>
                  <a:cubicBezTo>
                    <a:pt x="258" y="0"/>
                    <a:pt x="256" y="2"/>
                    <a:pt x="256" y="4"/>
                  </a:cubicBezTo>
                  <a:cubicBezTo>
                    <a:pt x="256" y="7"/>
                    <a:pt x="258" y="8"/>
                    <a:pt x="260" y="8"/>
                  </a:cubicBezTo>
                  <a:cubicBezTo>
                    <a:pt x="262" y="8"/>
                    <a:pt x="264" y="7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244" y="0"/>
                  </a:moveTo>
                  <a:cubicBezTo>
                    <a:pt x="242" y="0"/>
                    <a:pt x="240" y="2"/>
                    <a:pt x="240" y="4"/>
                  </a:cubicBezTo>
                  <a:cubicBezTo>
                    <a:pt x="240" y="7"/>
                    <a:pt x="242" y="8"/>
                    <a:pt x="244" y="8"/>
                  </a:cubicBezTo>
                  <a:cubicBezTo>
                    <a:pt x="246" y="8"/>
                    <a:pt x="248" y="7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76" y="0"/>
                  </a:moveTo>
                  <a:cubicBezTo>
                    <a:pt x="274" y="0"/>
                    <a:pt x="272" y="2"/>
                    <a:pt x="272" y="4"/>
                  </a:cubicBezTo>
                  <a:cubicBezTo>
                    <a:pt x="272" y="7"/>
                    <a:pt x="274" y="8"/>
                    <a:pt x="276" y="8"/>
                  </a:cubicBezTo>
                  <a:cubicBezTo>
                    <a:pt x="278" y="8"/>
                    <a:pt x="280" y="7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308" y="0"/>
                  </a:moveTo>
                  <a:cubicBezTo>
                    <a:pt x="306" y="0"/>
                    <a:pt x="304" y="2"/>
                    <a:pt x="304" y="4"/>
                  </a:cubicBezTo>
                  <a:cubicBezTo>
                    <a:pt x="304" y="7"/>
                    <a:pt x="306" y="8"/>
                    <a:pt x="308" y="8"/>
                  </a:cubicBezTo>
                  <a:cubicBezTo>
                    <a:pt x="310" y="8"/>
                    <a:pt x="312" y="7"/>
                    <a:pt x="312" y="4"/>
                  </a:cubicBezTo>
                  <a:cubicBezTo>
                    <a:pt x="312" y="2"/>
                    <a:pt x="310" y="0"/>
                    <a:pt x="308" y="0"/>
                  </a:cubicBezTo>
                  <a:close/>
                  <a:moveTo>
                    <a:pt x="324" y="0"/>
                  </a:moveTo>
                  <a:cubicBezTo>
                    <a:pt x="322" y="0"/>
                    <a:pt x="320" y="2"/>
                    <a:pt x="320" y="4"/>
                  </a:cubicBezTo>
                  <a:cubicBezTo>
                    <a:pt x="320" y="7"/>
                    <a:pt x="322" y="8"/>
                    <a:pt x="324" y="8"/>
                  </a:cubicBezTo>
                  <a:cubicBezTo>
                    <a:pt x="326" y="8"/>
                    <a:pt x="328" y="7"/>
                    <a:pt x="328" y="4"/>
                  </a:cubicBezTo>
                  <a:cubicBezTo>
                    <a:pt x="328" y="2"/>
                    <a:pt x="326" y="0"/>
                    <a:pt x="324" y="0"/>
                  </a:cubicBezTo>
                  <a:close/>
                  <a:moveTo>
                    <a:pt x="292" y="0"/>
                  </a:moveTo>
                  <a:cubicBezTo>
                    <a:pt x="290" y="0"/>
                    <a:pt x="288" y="2"/>
                    <a:pt x="288" y="4"/>
                  </a:cubicBezTo>
                  <a:cubicBezTo>
                    <a:pt x="288" y="7"/>
                    <a:pt x="290" y="8"/>
                    <a:pt x="292" y="8"/>
                  </a:cubicBezTo>
                  <a:cubicBezTo>
                    <a:pt x="294" y="8"/>
                    <a:pt x="296" y="7"/>
                    <a:pt x="296" y="4"/>
                  </a:cubicBezTo>
                  <a:cubicBezTo>
                    <a:pt x="296" y="2"/>
                    <a:pt x="294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8" name="Freeform 1144"/>
            <p:cNvSpPr>
              <a:spLocks noEditPoints="1"/>
            </p:cNvSpPr>
            <p:nvPr/>
          </p:nvSpPr>
          <p:spPr bwMode="auto">
            <a:xfrm>
              <a:off x="1337073" y="3048000"/>
              <a:ext cx="741760" cy="19050"/>
            </a:xfrm>
            <a:custGeom>
              <a:avLst/>
              <a:gdLst>
                <a:gd name="T0" fmla="*/ 96 w 312"/>
                <a:gd name="T1" fmla="*/ 4 h 8"/>
                <a:gd name="T2" fmla="*/ 104 w 312"/>
                <a:gd name="T3" fmla="*/ 4 h 8"/>
                <a:gd name="T4" fmla="*/ 116 w 312"/>
                <a:gd name="T5" fmla="*/ 0 h 8"/>
                <a:gd name="T6" fmla="*/ 116 w 312"/>
                <a:gd name="T7" fmla="*/ 8 h 8"/>
                <a:gd name="T8" fmla="*/ 116 w 312"/>
                <a:gd name="T9" fmla="*/ 0 h 8"/>
                <a:gd name="T10" fmla="*/ 128 w 312"/>
                <a:gd name="T11" fmla="*/ 4 h 8"/>
                <a:gd name="T12" fmla="*/ 136 w 312"/>
                <a:gd name="T13" fmla="*/ 4 h 8"/>
                <a:gd name="T14" fmla="*/ 84 w 312"/>
                <a:gd name="T15" fmla="*/ 0 h 8"/>
                <a:gd name="T16" fmla="*/ 84 w 312"/>
                <a:gd name="T17" fmla="*/ 8 h 8"/>
                <a:gd name="T18" fmla="*/ 84 w 312"/>
                <a:gd name="T19" fmla="*/ 0 h 8"/>
                <a:gd name="T20" fmla="*/ 144 w 312"/>
                <a:gd name="T21" fmla="*/ 4 h 8"/>
                <a:gd name="T22" fmla="*/ 152 w 312"/>
                <a:gd name="T23" fmla="*/ 4 h 8"/>
                <a:gd name="T24" fmla="*/ 68 w 312"/>
                <a:gd name="T25" fmla="*/ 0 h 8"/>
                <a:gd name="T26" fmla="*/ 68 w 312"/>
                <a:gd name="T27" fmla="*/ 8 h 8"/>
                <a:gd name="T28" fmla="*/ 68 w 312"/>
                <a:gd name="T29" fmla="*/ 0 h 8"/>
                <a:gd name="T30" fmla="*/ 16 w 312"/>
                <a:gd name="T31" fmla="*/ 4 h 8"/>
                <a:gd name="T32" fmla="*/ 24 w 312"/>
                <a:gd name="T33" fmla="*/ 4 h 8"/>
                <a:gd name="T34" fmla="*/ 4 w 312"/>
                <a:gd name="T35" fmla="*/ 0 h 8"/>
                <a:gd name="T36" fmla="*/ 4 w 312"/>
                <a:gd name="T37" fmla="*/ 8 h 8"/>
                <a:gd name="T38" fmla="*/ 4 w 312"/>
                <a:gd name="T39" fmla="*/ 0 h 8"/>
                <a:gd name="T40" fmla="*/ 48 w 312"/>
                <a:gd name="T41" fmla="*/ 4 h 8"/>
                <a:gd name="T42" fmla="*/ 56 w 312"/>
                <a:gd name="T43" fmla="*/ 4 h 8"/>
                <a:gd name="T44" fmla="*/ 36 w 312"/>
                <a:gd name="T45" fmla="*/ 0 h 8"/>
                <a:gd name="T46" fmla="*/ 36 w 312"/>
                <a:gd name="T47" fmla="*/ 8 h 8"/>
                <a:gd name="T48" fmla="*/ 36 w 312"/>
                <a:gd name="T49" fmla="*/ 0 h 8"/>
                <a:gd name="T50" fmla="*/ 160 w 312"/>
                <a:gd name="T51" fmla="*/ 4 h 8"/>
                <a:gd name="T52" fmla="*/ 168 w 312"/>
                <a:gd name="T53" fmla="*/ 4 h 8"/>
                <a:gd name="T54" fmla="*/ 276 w 312"/>
                <a:gd name="T55" fmla="*/ 0 h 8"/>
                <a:gd name="T56" fmla="*/ 276 w 312"/>
                <a:gd name="T57" fmla="*/ 8 h 8"/>
                <a:gd name="T58" fmla="*/ 276 w 312"/>
                <a:gd name="T59" fmla="*/ 0 h 8"/>
                <a:gd name="T60" fmla="*/ 288 w 312"/>
                <a:gd name="T61" fmla="*/ 4 h 8"/>
                <a:gd name="T62" fmla="*/ 296 w 312"/>
                <a:gd name="T63" fmla="*/ 4 h 8"/>
                <a:gd name="T64" fmla="*/ 180 w 312"/>
                <a:gd name="T65" fmla="*/ 0 h 8"/>
                <a:gd name="T66" fmla="*/ 180 w 312"/>
                <a:gd name="T67" fmla="*/ 8 h 8"/>
                <a:gd name="T68" fmla="*/ 180 w 312"/>
                <a:gd name="T69" fmla="*/ 0 h 8"/>
                <a:gd name="T70" fmla="*/ 304 w 312"/>
                <a:gd name="T71" fmla="*/ 4 h 8"/>
                <a:gd name="T72" fmla="*/ 312 w 312"/>
                <a:gd name="T73" fmla="*/ 4 h 8"/>
                <a:gd name="T74" fmla="*/ 260 w 312"/>
                <a:gd name="T75" fmla="*/ 0 h 8"/>
                <a:gd name="T76" fmla="*/ 260 w 312"/>
                <a:gd name="T77" fmla="*/ 8 h 8"/>
                <a:gd name="T78" fmla="*/ 260 w 312"/>
                <a:gd name="T79" fmla="*/ 0 h 8"/>
                <a:gd name="T80" fmla="*/ 192 w 312"/>
                <a:gd name="T81" fmla="*/ 4 h 8"/>
                <a:gd name="T82" fmla="*/ 200 w 312"/>
                <a:gd name="T83" fmla="*/ 4 h 8"/>
                <a:gd name="T84" fmla="*/ 244 w 312"/>
                <a:gd name="T85" fmla="*/ 0 h 8"/>
                <a:gd name="T86" fmla="*/ 244 w 312"/>
                <a:gd name="T87" fmla="*/ 8 h 8"/>
                <a:gd name="T88" fmla="*/ 244 w 312"/>
                <a:gd name="T89" fmla="*/ 0 h 8"/>
                <a:gd name="T90" fmla="*/ 208 w 312"/>
                <a:gd name="T91" fmla="*/ 4 h 8"/>
                <a:gd name="T92" fmla="*/ 216 w 312"/>
                <a:gd name="T93" fmla="*/ 4 h 8"/>
                <a:gd name="T94" fmla="*/ 228 w 312"/>
                <a:gd name="T95" fmla="*/ 0 h 8"/>
                <a:gd name="T96" fmla="*/ 228 w 312"/>
                <a:gd name="T97" fmla="*/ 8 h 8"/>
                <a:gd name="T98" fmla="*/ 228 w 31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8">
                  <a:moveTo>
                    <a:pt x="100" y="0"/>
                  </a:moveTo>
                  <a:cubicBezTo>
                    <a:pt x="97" y="0"/>
                    <a:pt x="96" y="2"/>
                    <a:pt x="96" y="4"/>
                  </a:cubicBezTo>
                  <a:cubicBezTo>
                    <a:pt x="96" y="6"/>
                    <a:pt x="97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116" y="0"/>
                  </a:moveTo>
                  <a:cubicBezTo>
                    <a:pt x="113" y="0"/>
                    <a:pt x="112" y="2"/>
                    <a:pt x="112" y="4"/>
                  </a:cubicBezTo>
                  <a:cubicBezTo>
                    <a:pt x="112" y="6"/>
                    <a:pt x="113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32" y="0"/>
                  </a:moveTo>
                  <a:cubicBezTo>
                    <a:pt x="129" y="0"/>
                    <a:pt x="128" y="2"/>
                    <a:pt x="128" y="4"/>
                  </a:cubicBezTo>
                  <a:cubicBezTo>
                    <a:pt x="128" y="6"/>
                    <a:pt x="129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84" y="0"/>
                  </a:moveTo>
                  <a:cubicBezTo>
                    <a:pt x="81" y="0"/>
                    <a:pt x="80" y="2"/>
                    <a:pt x="80" y="4"/>
                  </a:cubicBezTo>
                  <a:cubicBezTo>
                    <a:pt x="80" y="6"/>
                    <a:pt x="81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148" y="0"/>
                  </a:moveTo>
                  <a:cubicBezTo>
                    <a:pt x="145" y="0"/>
                    <a:pt x="144" y="2"/>
                    <a:pt x="144" y="4"/>
                  </a:cubicBezTo>
                  <a:cubicBezTo>
                    <a:pt x="144" y="6"/>
                    <a:pt x="145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68" y="0"/>
                  </a:moveTo>
                  <a:cubicBezTo>
                    <a:pt x="65" y="0"/>
                    <a:pt x="64" y="2"/>
                    <a:pt x="64" y="4"/>
                  </a:cubicBezTo>
                  <a:cubicBezTo>
                    <a:pt x="64" y="6"/>
                    <a:pt x="65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20" y="0"/>
                  </a:moveTo>
                  <a:cubicBezTo>
                    <a:pt x="17" y="0"/>
                    <a:pt x="16" y="2"/>
                    <a:pt x="16" y="4"/>
                  </a:cubicBezTo>
                  <a:cubicBezTo>
                    <a:pt x="16" y="6"/>
                    <a:pt x="17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52" y="0"/>
                  </a:moveTo>
                  <a:cubicBezTo>
                    <a:pt x="49" y="0"/>
                    <a:pt x="48" y="2"/>
                    <a:pt x="48" y="4"/>
                  </a:cubicBezTo>
                  <a:cubicBezTo>
                    <a:pt x="48" y="6"/>
                    <a:pt x="49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36" y="0"/>
                  </a:moveTo>
                  <a:cubicBezTo>
                    <a:pt x="33" y="0"/>
                    <a:pt x="32" y="2"/>
                    <a:pt x="32" y="4"/>
                  </a:cubicBezTo>
                  <a:cubicBezTo>
                    <a:pt x="32" y="6"/>
                    <a:pt x="33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164" y="0"/>
                  </a:moveTo>
                  <a:cubicBezTo>
                    <a:pt x="161" y="0"/>
                    <a:pt x="160" y="2"/>
                    <a:pt x="160" y="4"/>
                  </a:cubicBezTo>
                  <a:cubicBezTo>
                    <a:pt x="160" y="6"/>
                    <a:pt x="161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276" y="0"/>
                  </a:moveTo>
                  <a:cubicBezTo>
                    <a:pt x="273" y="0"/>
                    <a:pt x="272" y="2"/>
                    <a:pt x="272" y="4"/>
                  </a:cubicBezTo>
                  <a:cubicBezTo>
                    <a:pt x="272" y="6"/>
                    <a:pt x="273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292" y="0"/>
                  </a:moveTo>
                  <a:cubicBezTo>
                    <a:pt x="289" y="0"/>
                    <a:pt x="288" y="2"/>
                    <a:pt x="288" y="4"/>
                  </a:cubicBezTo>
                  <a:cubicBezTo>
                    <a:pt x="288" y="6"/>
                    <a:pt x="289" y="8"/>
                    <a:pt x="292" y="8"/>
                  </a:cubicBezTo>
                  <a:cubicBezTo>
                    <a:pt x="294" y="8"/>
                    <a:pt x="296" y="6"/>
                    <a:pt x="296" y="4"/>
                  </a:cubicBezTo>
                  <a:cubicBezTo>
                    <a:pt x="296" y="2"/>
                    <a:pt x="294" y="0"/>
                    <a:pt x="292" y="0"/>
                  </a:cubicBezTo>
                  <a:close/>
                  <a:moveTo>
                    <a:pt x="180" y="0"/>
                  </a:moveTo>
                  <a:cubicBezTo>
                    <a:pt x="177" y="0"/>
                    <a:pt x="176" y="2"/>
                    <a:pt x="176" y="4"/>
                  </a:cubicBezTo>
                  <a:cubicBezTo>
                    <a:pt x="176" y="6"/>
                    <a:pt x="177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308" y="0"/>
                  </a:moveTo>
                  <a:cubicBezTo>
                    <a:pt x="305" y="0"/>
                    <a:pt x="304" y="2"/>
                    <a:pt x="304" y="4"/>
                  </a:cubicBezTo>
                  <a:cubicBezTo>
                    <a:pt x="304" y="6"/>
                    <a:pt x="305" y="8"/>
                    <a:pt x="308" y="8"/>
                  </a:cubicBezTo>
                  <a:cubicBezTo>
                    <a:pt x="310" y="8"/>
                    <a:pt x="312" y="6"/>
                    <a:pt x="312" y="4"/>
                  </a:cubicBezTo>
                  <a:cubicBezTo>
                    <a:pt x="312" y="2"/>
                    <a:pt x="310" y="0"/>
                    <a:pt x="308" y="0"/>
                  </a:cubicBezTo>
                  <a:close/>
                  <a:moveTo>
                    <a:pt x="260" y="0"/>
                  </a:moveTo>
                  <a:cubicBezTo>
                    <a:pt x="257" y="0"/>
                    <a:pt x="256" y="2"/>
                    <a:pt x="256" y="4"/>
                  </a:cubicBezTo>
                  <a:cubicBezTo>
                    <a:pt x="256" y="6"/>
                    <a:pt x="257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196" y="0"/>
                  </a:moveTo>
                  <a:cubicBezTo>
                    <a:pt x="193" y="0"/>
                    <a:pt x="192" y="2"/>
                    <a:pt x="192" y="4"/>
                  </a:cubicBezTo>
                  <a:cubicBezTo>
                    <a:pt x="192" y="6"/>
                    <a:pt x="193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244" y="0"/>
                  </a:moveTo>
                  <a:cubicBezTo>
                    <a:pt x="241" y="0"/>
                    <a:pt x="240" y="2"/>
                    <a:pt x="240" y="4"/>
                  </a:cubicBezTo>
                  <a:cubicBezTo>
                    <a:pt x="240" y="6"/>
                    <a:pt x="241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12" y="0"/>
                  </a:moveTo>
                  <a:cubicBezTo>
                    <a:pt x="209" y="0"/>
                    <a:pt x="208" y="2"/>
                    <a:pt x="208" y="4"/>
                  </a:cubicBezTo>
                  <a:cubicBezTo>
                    <a:pt x="208" y="6"/>
                    <a:pt x="209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  <a:moveTo>
                    <a:pt x="228" y="0"/>
                  </a:moveTo>
                  <a:cubicBezTo>
                    <a:pt x="225" y="0"/>
                    <a:pt x="224" y="2"/>
                    <a:pt x="224" y="4"/>
                  </a:cubicBezTo>
                  <a:cubicBezTo>
                    <a:pt x="224" y="6"/>
                    <a:pt x="225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9" name="Freeform 1145"/>
            <p:cNvSpPr>
              <a:spLocks noEditPoints="1"/>
            </p:cNvSpPr>
            <p:nvPr/>
          </p:nvSpPr>
          <p:spPr bwMode="auto">
            <a:xfrm>
              <a:off x="1544241" y="3824288"/>
              <a:ext cx="665560" cy="19050"/>
            </a:xfrm>
            <a:custGeom>
              <a:avLst/>
              <a:gdLst>
                <a:gd name="T0" fmla="*/ 64 w 280"/>
                <a:gd name="T1" fmla="*/ 4 h 8"/>
                <a:gd name="T2" fmla="*/ 72 w 280"/>
                <a:gd name="T3" fmla="*/ 4 h 8"/>
                <a:gd name="T4" fmla="*/ 84 w 280"/>
                <a:gd name="T5" fmla="*/ 0 h 8"/>
                <a:gd name="T6" fmla="*/ 84 w 280"/>
                <a:gd name="T7" fmla="*/ 8 h 8"/>
                <a:gd name="T8" fmla="*/ 84 w 280"/>
                <a:gd name="T9" fmla="*/ 0 h 8"/>
                <a:gd name="T10" fmla="*/ 112 w 280"/>
                <a:gd name="T11" fmla="*/ 4 h 8"/>
                <a:gd name="T12" fmla="*/ 120 w 280"/>
                <a:gd name="T13" fmla="*/ 4 h 8"/>
                <a:gd name="T14" fmla="*/ 100 w 280"/>
                <a:gd name="T15" fmla="*/ 0 h 8"/>
                <a:gd name="T16" fmla="*/ 100 w 280"/>
                <a:gd name="T17" fmla="*/ 8 h 8"/>
                <a:gd name="T18" fmla="*/ 100 w 280"/>
                <a:gd name="T19" fmla="*/ 0 h 8"/>
                <a:gd name="T20" fmla="*/ 32 w 280"/>
                <a:gd name="T21" fmla="*/ 4 h 8"/>
                <a:gd name="T22" fmla="*/ 40 w 280"/>
                <a:gd name="T23" fmla="*/ 4 h 8"/>
                <a:gd name="T24" fmla="*/ 4 w 280"/>
                <a:gd name="T25" fmla="*/ 0 h 8"/>
                <a:gd name="T26" fmla="*/ 4 w 280"/>
                <a:gd name="T27" fmla="*/ 8 h 8"/>
                <a:gd name="T28" fmla="*/ 4 w 280"/>
                <a:gd name="T29" fmla="*/ 0 h 8"/>
                <a:gd name="T30" fmla="*/ 16 w 280"/>
                <a:gd name="T31" fmla="*/ 4 h 8"/>
                <a:gd name="T32" fmla="*/ 24 w 280"/>
                <a:gd name="T33" fmla="*/ 4 h 8"/>
                <a:gd name="T34" fmla="*/ 52 w 280"/>
                <a:gd name="T35" fmla="*/ 0 h 8"/>
                <a:gd name="T36" fmla="*/ 52 w 280"/>
                <a:gd name="T37" fmla="*/ 8 h 8"/>
                <a:gd name="T38" fmla="*/ 52 w 280"/>
                <a:gd name="T39" fmla="*/ 0 h 8"/>
                <a:gd name="T40" fmla="*/ 128 w 280"/>
                <a:gd name="T41" fmla="*/ 4 h 8"/>
                <a:gd name="T42" fmla="*/ 136 w 280"/>
                <a:gd name="T43" fmla="*/ 4 h 8"/>
                <a:gd name="T44" fmla="*/ 260 w 280"/>
                <a:gd name="T45" fmla="*/ 0 h 8"/>
                <a:gd name="T46" fmla="*/ 260 w 280"/>
                <a:gd name="T47" fmla="*/ 8 h 8"/>
                <a:gd name="T48" fmla="*/ 260 w 280"/>
                <a:gd name="T49" fmla="*/ 0 h 8"/>
                <a:gd name="T50" fmla="*/ 144 w 280"/>
                <a:gd name="T51" fmla="*/ 4 h 8"/>
                <a:gd name="T52" fmla="*/ 152 w 280"/>
                <a:gd name="T53" fmla="*/ 4 h 8"/>
                <a:gd name="T54" fmla="*/ 244 w 280"/>
                <a:gd name="T55" fmla="*/ 0 h 8"/>
                <a:gd name="T56" fmla="*/ 244 w 280"/>
                <a:gd name="T57" fmla="*/ 8 h 8"/>
                <a:gd name="T58" fmla="*/ 244 w 280"/>
                <a:gd name="T59" fmla="*/ 0 h 8"/>
                <a:gd name="T60" fmla="*/ 272 w 280"/>
                <a:gd name="T61" fmla="*/ 4 h 8"/>
                <a:gd name="T62" fmla="*/ 280 w 280"/>
                <a:gd name="T63" fmla="*/ 4 h 8"/>
                <a:gd name="T64" fmla="*/ 228 w 280"/>
                <a:gd name="T65" fmla="*/ 0 h 8"/>
                <a:gd name="T66" fmla="*/ 228 w 280"/>
                <a:gd name="T67" fmla="*/ 8 h 8"/>
                <a:gd name="T68" fmla="*/ 228 w 280"/>
                <a:gd name="T69" fmla="*/ 0 h 8"/>
                <a:gd name="T70" fmla="*/ 176 w 280"/>
                <a:gd name="T71" fmla="*/ 4 h 8"/>
                <a:gd name="T72" fmla="*/ 184 w 280"/>
                <a:gd name="T73" fmla="*/ 4 h 8"/>
                <a:gd name="T74" fmla="*/ 164 w 280"/>
                <a:gd name="T75" fmla="*/ 0 h 8"/>
                <a:gd name="T76" fmla="*/ 164 w 280"/>
                <a:gd name="T77" fmla="*/ 8 h 8"/>
                <a:gd name="T78" fmla="*/ 164 w 280"/>
                <a:gd name="T79" fmla="*/ 0 h 8"/>
                <a:gd name="T80" fmla="*/ 192 w 280"/>
                <a:gd name="T81" fmla="*/ 4 h 8"/>
                <a:gd name="T82" fmla="*/ 200 w 280"/>
                <a:gd name="T83" fmla="*/ 4 h 8"/>
                <a:gd name="T84" fmla="*/ 212 w 280"/>
                <a:gd name="T85" fmla="*/ 0 h 8"/>
                <a:gd name="T86" fmla="*/ 212 w 280"/>
                <a:gd name="T87" fmla="*/ 8 h 8"/>
                <a:gd name="T88" fmla="*/ 212 w 280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" h="8">
                  <a:moveTo>
                    <a:pt x="68" y="0"/>
                  </a:moveTo>
                  <a:cubicBezTo>
                    <a:pt x="66" y="0"/>
                    <a:pt x="64" y="2"/>
                    <a:pt x="64" y="4"/>
                  </a:cubicBezTo>
                  <a:cubicBezTo>
                    <a:pt x="64" y="6"/>
                    <a:pt x="66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84" y="0"/>
                  </a:moveTo>
                  <a:cubicBezTo>
                    <a:pt x="82" y="0"/>
                    <a:pt x="80" y="2"/>
                    <a:pt x="80" y="4"/>
                  </a:cubicBezTo>
                  <a:cubicBezTo>
                    <a:pt x="80" y="6"/>
                    <a:pt x="82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116" y="0"/>
                  </a:moveTo>
                  <a:cubicBezTo>
                    <a:pt x="114" y="0"/>
                    <a:pt x="112" y="2"/>
                    <a:pt x="112" y="4"/>
                  </a:cubicBezTo>
                  <a:cubicBezTo>
                    <a:pt x="112" y="6"/>
                    <a:pt x="114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00" y="0"/>
                  </a:moveTo>
                  <a:cubicBezTo>
                    <a:pt x="98" y="0"/>
                    <a:pt x="96" y="2"/>
                    <a:pt x="96" y="4"/>
                  </a:cubicBezTo>
                  <a:cubicBezTo>
                    <a:pt x="96" y="6"/>
                    <a:pt x="98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36" y="0"/>
                  </a:move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6"/>
                    <a:pt x="50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132" y="0"/>
                  </a:moveTo>
                  <a:cubicBezTo>
                    <a:pt x="130" y="0"/>
                    <a:pt x="128" y="2"/>
                    <a:pt x="128" y="4"/>
                  </a:cubicBezTo>
                  <a:cubicBezTo>
                    <a:pt x="128" y="6"/>
                    <a:pt x="130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260" y="0"/>
                  </a:moveTo>
                  <a:cubicBezTo>
                    <a:pt x="258" y="0"/>
                    <a:pt x="256" y="2"/>
                    <a:pt x="256" y="4"/>
                  </a:cubicBezTo>
                  <a:cubicBezTo>
                    <a:pt x="256" y="6"/>
                    <a:pt x="258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148" y="0"/>
                  </a:moveTo>
                  <a:cubicBezTo>
                    <a:pt x="146" y="0"/>
                    <a:pt x="144" y="2"/>
                    <a:pt x="144" y="4"/>
                  </a:cubicBezTo>
                  <a:cubicBezTo>
                    <a:pt x="144" y="6"/>
                    <a:pt x="146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244" y="0"/>
                  </a:moveTo>
                  <a:cubicBezTo>
                    <a:pt x="242" y="0"/>
                    <a:pt x="240" y="2"/>
                    <a:pt x="240" y="4"/>
                  </a:cubicBezTo>
                  <a:cubicBezTo>
                    <a:pt x="240" y="6"/>
                    <a:pt x="242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76" y="0"/>
                  </a:moveTo>
                  <a:cubicBezTo>
                    <a:pt x="274" y="0"/>
                    <a:pt x="272" y="2"/>
                    <a:pt x="272" y="4"/>
                  </a:cubicBezTo>
                  <a:cubicBezTo>
                    <a:pt x="272" y="6"/>
                    <a:pt x="274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2"/>
                    <a:pt x="224" y="4"/>
                  </a:cubicBezTo>
                  <a:cubicBezTo>
                    <a:pt x="224" y="6"/>
                    <a:pt x="226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  <a:moveTo>
                    <a:pt x="180" y="0"/>
                  </a:moveTo>
                  <a:cubicBezTo>
                    <a:pt x="178" y="0"/>
                    <a:pt x="176" y="2"/>
                    <a:pt x="176" y="4"/>
                  </a:cubicBezTo>
                  <a:cubicBezTo>
                    <a:pt x="176" y="6"/>
                    <a:pt x="178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164" y="0"/>
                  </a:moveTo>
                  <a:cubicBezTo>
                    <a:pt x="162" y="0"/>
                    <a:pt x="160" y="2"/>
                    <a:pt x="160" y="4"/>
                  </a:cubicBezTo>
                  <a:cubicBezTo>
                    <a:pt x="160" y="6"/>
                    <a:pt x="162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196" y="0"/>
                  </a:moveTo>
                  <a:cubicBezTo>
                    <a:pt x="194" y="0"/>
                    <a:pt x="192" y="2"/>
                    <a:pt x="192" y="4"/>
                  </a:cubicBezTo>
                  <a:cubicBezTo>
                    <a:pt x="192" y="6"/>
                    <a:pt x="194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212" y="0"/>
                  </a:moveTo>
                  <a:cubicBezTo>
                    <a:pt x="210" y="0"/>
                    <a:pt x="208" y="2"/>
                    <a:pt x="208" y="4"/>
                  </a:cubicBezTo>
                  <a:cubicBezTo>
                    <a:pt x="208" y="6"/>
                    <a:pt x="210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0" name="Freeform 1146"/>
            <p:cNvSpPr>
              <a:spLocks noEditPoints="1"/>
            </p:cNvSpPr>
            <p:nvPr/>
          </p:nvSpPr>
          <p:spPr bwMode="auto">
            <a:xfrm>
              <a:off x="1337073" y="4591050"/>
              <a:ext cx="741760" cy="19050"/>
            </a:xfrm>
            <a:custGeom>
              <a:avLst/>
              <a:gdLst>
                <a:gd name="T0" fmla="*/ 96 w 312"/>
                <a:gd name="T1" fmla="*/ 4 h 8"/>
                <a:gd name="T2" fmla="*/ 104 w 312"/>
                <a:gd name="T3" fmla="*/ 4 h 8"/>
                <a:gd name="T4" fmla="*/ 84 w 312"/>
                <a:gd name="T5" fmla="*/ 0 h 8"/>
                <a:gd name="T6" fmla="*/ 84 w 312"/>
                <a:gd name="T7" fmla="*/ 8 h 8"/>
                <a:gd name="T8" fmla="*/ 84 w 312"/>
                <a:gd name="T9" fmla="*/ 0 h 8"/>
                <a:gd name="T10" fmla="*/ 112 w 312"/>
                <a:gd name="T11" fmla="*/ 4 h 8"/>
                <a:gd name="T12" fmla="*/ 120 w 312"/>
                <a:gd name="T13" fmla="*/ 4 h 8"/>
                <a:gd name="T14" fmla="*/ 132 w 312"/>
                <a:gd name="T15" fmla="*/ 0 h 8"/>
                <a:gd name="T16" fmla="*/ 132 w 312"/>
                <a:gd name="T17" fmla="*/ 8 h 8"/>
                <a:gd name="T18" fmla="*/ 132 w 312"/>
                <a:gd name="T19" fmla="*/ 0 h 8"/>
                <a:gd name="T20" fmla="*/ 32 w 312"/>
                <a:gd name="T21" fmla="*/ 4 h 8"/>
                <a:gd name="T22" fmla="*/ 40 w 312"/>
                <a:gd name="T23" fmla="*/ 4 h 8"/>
                <a:gd name="T24" fmla="*/ 20 w 312"/>
                <a:gd name="T25" fmla="*/ 0 h 8"/>
                <a:gd name="T26" fmla="*/ 20 w 312"/>
                <a:gd name="T27" fmla="*/ 8 h 8"/>
                <a:gd name="T28" fmla="*/ 20 w 312"/>
                <a:gd name="T29" fmla="*/ 0 h 8"/>
                <a:gd name="T30" fmla="*/ 0 w 312"/>
                <a:gd name="T31" fmla="*/ 4 h 8"/>
                <a:gd name="T32" fmla="*/ 8 w 312"/>
                <a:gd name="T33" fmla="*/ 4 h 8"/>
                <a:gd name="T34" fmla="*/ 52 w 312"/>
                <a:gd name="T35" fmla="*/ 0 h 8"/>
                <a:gd name="T36" fmla="*/ 52 w 312"/>
                <a:gd name="T37" fmla="*/ 8 h 8"/>
                <a:gd name="T38" fmla="*/ 52 w 312"/>
                <a:gd name="T39" fmla="*/ 0 h 8"/>
                <a:gd name="T40" fmla="*/ 64 w 312"/>
                <a:gd name="T41" fmla="*/ 4 h 8"/>
                <a:gd name="T42" fmla="*/ 72 w 312"/>
                <a:gd name="T43" fmla="*/ 4 h 8"/>
                <a:gd name="T44" fmla="*/ 148 w 312"/>
                <a:gd name="T45" fmla="*/ 0 h 8"/>
                <a:gd name="T46" fmla="*/ 148 w 312"/>
                <a:gd name="T47" fmla="*/ 8 h 8"/>
                <a:gd name="T48" fmla="*/ 148 w 312"/>
                <a:gd name="T49" fmla="*/ 0 h 8"/>
                <a:gd name="T50" fmla="*/ 192 w 312"/>
                <a:gd name="T51" fmla="*/ 4 h 8"/>
                <a:gd name="T52" fmla="*/ 200 w 312"/>
                <a:gd name="T53" fmla="*/ 4 h 8"/>
                <a:gd name="T54" fmla="*/ 276 w 312"/>
                <a:gd name="T55" fmla="*/ 0 h 8"/>
                <a:gd name="T56" fmla="*/ 276 w 312"/>
                <a:gd name="T57" fmla="*/ 8 h 8"/>
                <a:gd name="T58" fmla="*/ 276 w 312"/>
                <a:gd name="T59" fmla="*/ 0 h 8"/>
                <a:gd name="T60" fmla="*/ 160 w 312"/>
                <a:gd name="T61" fmla="*/ 4 h 8"/>
                <a:gd name="T62" fmla="*/ 168 w 312"/>
                <a:gd name="T63" fmla="*/ 4 h 8"/>
                <a:gd name="T64" fmla="*/ 292 w 312"/>
                <a:gd name="T65" fmla="*/ 0 h 8"/>
                <a:gd name="T66" fmla="*/ 292 w 312"/>
                <a:gd name="T67" fmla="*/ 8 h 8"/>
                <a:gd name="T68" fmla="*/ 292 w 312"/>
                <a:gd name="T69" fmla="*/ 0 h 8"/>
                <a:gd name="T70" fmla="*/ 304 w 312"/>
                <a:gd name="T71" fmla="*/ 4 h 8"/>
                <a:gd name="T72" fmla="*/ 312 w 312"/>
                <a:gd name="T73" fmla="*/ 4 h 8"/>
                <a:gd name="T74" fmla="*/ 260 w 312"/>
                <a:gd name="T75" fmla="*/ 0 h 8"/>
                <a:gd name="T76" fmla="*/ 260 w 312"/>
                <a:gd name="T77" fmla="*/ 8 h 8"/>
                <a:gd name="T78" fmla="*/ 260 w 312"/>
                <a:gd name="T79" fmla="*/ 0 h 8"/>
                <a:gd name="T80" fmla="*/ 240 w 312"/>
                <a:gd name="T81" fmla="*/ 4 h 8"/>
                <a:gd name="T82" fmla="*/ 248 w 312"/>
                <a:gd name="T83" fmla="*/ 4 h 8"/>
                <a:gd name="T84" fmla="*/ 212 w 312"/>
                <a:gd name="T85" fmla="*/ 0 h 8"/>
                <a:gd name="T86" fmla="*/ 212 w 312"/>
                <a:gd name="T87" fmla="*/ 8 h 8"/>
                <a:gd name="T88" fmla="*/ 212 w 312"/>
                <a:gd name="T89" fmla="*/ 0 h 8"/>
                <a:gd name="T90" fmla="*/ 176 w 312"/>
                <a:gd name="T91" fmla="*/ 4 h 8"/>
                <a:gd name="T92" fmla="*/ 184 w 312"/>
                <a:gd name="T93" fmla="*/ 4 h 8"/>
                <a:gd name="T94" fmla="*/ 228 w 312"/>
                <a:gd name="T95" fmla="*/ 0 h 8"/>
                <a:gd name="T96" fmla="*/ 228 w 312"/>
                <a:gd name="T97" fmla="*/ 8 h 8"/>
                <a:gd name="T98" fmla="*/ 228 w 31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8">
                  <a:moveTo>
                    <a:pt x="100" y="0"/>
                  </a:moveTo>
                  <a:cubicBezTo>
                    <a:pt x="97" y="0"/>
                    <a:pt x="96" y="2"/>
                    <a:pt x="96" y="4"/>
                  </a:cubicBezTo>
                  <a:cubicBezTo>
                    <a:pt x="96" y="6"/>
                    <a:pt x="97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2"/>
                    <a:pt x="102" y="0"/>
                    <a:pt x="100" y="0"/>
                  </a:cubicBezTo>
                  <a:close/>
                  <a:moveTo>
                    <a:pt x="84" y="0"/>
                  </a:moveTo>
                  <a:cubicBezTo>
                    <a:pt x="81" y="0"/>
                    <a:pt x="80" y="2"/>
                    <a:pt x="80" y="4"/>
                  </a:cubicBezTo>
                  <a:cubicBezTo>
                    <a:pt x="80" y="6"/>
                    <a:pt x="81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116" y="0"/>
                  </a:moveTo>
                  <a:cubicBezTo>
                    <a:pt x="113" y="0"/>
                    <a:pt x="112" y="2"/>
                    <a:pt x="112" y="4"/>
                  </a:cubicBezTo>
                  <a:cubicBezTo>
                    <a:pt x="112" y="6"/>
                    <a:pt x="113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lose/>
                  <a:moveTo>
                    <a:pt x="132" y="0"/>
                  </a:moveTo>
                  <a:cubicBezTo>
                    <a:pt x="129" y="0"/>
                    <a:pt x="128" y="2"/>
                    <a:pt x="128" y="4"/>
                  </a:cubicBezTo>
                  <a:cubicBezTo>
                    <a:pt x="128" y="6"/>
                    <a:pt x="129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  <a:moveTo>
                    <a:pt x="36" y="0"/>
                  </a:moveTo>
                  <a:cubicBezTo>
                    <a:pt x="33" y="0"/>
                    <a:pt x="32" y="2"/>
                    <a:pt x="32" y="4"/>
                  </a:cubicBezTo>
                  <a:cubicBezTo>
                    <a:pt x="32" y="6"/>
                    <a:pt x="33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2"/>
                    <a:pt x="38" y="0"/>
                    <a:pt x="36" y="0"/>
                  </a:cubicBezTo>
                  <a:close/>
                  <a:moveTo>
                    <a:pt x="20" y="0"/>
                  </a:moveTo>
                  <a:cubicBezTo>
                    <a:pt x="17" y="0"/>
                    <a:pt x="16" y="2"/>
                    <a:pt x="16" y="4"/>
                  </a:cubicBezTo>
                  <a:cubicBezTo>
                    <a:pt x="16" y="6"/>
                    <a:pt x="17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52" y="0"/>
                  </a:moveTo>
                  <a:cubicBezTo>
                    <a:pt x="49" y="0"/>
                    <a:pt x="48" y="2"/>
                    <a:pt x="48" y="4"/>
                  </a:cubicBezTo>
                  <a:cubicBezTo>
                    <a:pt x="48" y="6"/>
                    <a:pt x="49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68" y="0"/>
                  </a:moveTo>
                  <a:cubicBezTo>
                    <a:pt x="65" y="0"/>
                    <a:pt x="64" y="2"/>
                    <a:pt x="64" y="4"/>
                  </a:cubicBezTo>
                  <a:cubicBezTo>
                    <a:pt x="64" y="6"/>
                    <a:pt x="65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  <a:moveTo>
                    <a:pt x="148" y="0"/>
                  </a:moveTo>
                  <a:cubicBezTo>
                    <a:pt x="145" y="0"/>
                    <a:pt x="144" y="2"/>
                    <a:pt x="144" y="4"/>
                  </a:cubicBezTo>
                  <a:cubicBezTo>
                    <a:pt x="144" y="6"/>
                    <a:pt x="145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2"/>
                    <a:pt x="150" y="0"/>
                    <a:pt x="148" y="0"/>
                  </a:cubicBezTo>
                  <a:close/>
                  <a:moveTo>
                    <a:pt x="196" y="0"/>
                  </a:moveTo>
                  <a:cubicBezTo>
                    <a:pt x="193" y="0"/>
                    <a:pt x="192" y="2"/>
                    <a:pt x="192" y="4"/>
                  </a:cubicBezTo>
                  <a:cubicBezTo>
                    <a:pt x="192" y="6"/>
                    <a:pt x="193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2"/>
                    <a:pt x="198" y="0"/>
                    <a:pt x="196" y="0"/>
                  </a:cubicBezTo>
                  <a:close/>
                  <a:moveTo>
                    <a:pt x="276" y="0"/>
                  </a:moveTo>
                  <a:cubicBezTo>
                    <a:pt x="273" y="0"/>
                    <a:pt x="272" y="2"/>
                    <a:pt x="272" y="4"/>
                  </a:cubicBezTo>
                  <a:cubicBezTo>
                    <a:pt x="272" y="6"/>
                    <a:pt x="273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2"/>
                    <a:pt x="278" y="0"/>
                    <a:pt x="276" y="0"/>
                  </a:cubicBezTo>
                  <a:close/>
                  <a:moveTo>
                    <a:pt x="164" y="0"/>
                  </a:moveTo>
                  <a:cubicBezTo>
                    <a:pt x="161" y="0"/>
                    <a:pt x="160" y="2"/>
                    <a:pt x="160" y="4"/>
                  </a:cubicBezTo>
                  <a:cubicBezTo>
                    <a:pt x="160" y="6"/>
                    <a:pt x="161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lose/>
                  <a:moveTo>
                    <a:pt x="292" y="0"/>
                  </a:moveTo>
                  <a:cubicBezTo>
                    <a:pt x="289" y="0"/>
                    <a:pt x="288" y="2"/>
                    <a:pt x="288" y="4"/>
                  </a:cubicBezTo>
                  <a:cubicBezTo>
                    <a:pt x="288" y="6"/>
                    <a:pt x="289" y="8"/>
                    <a:pt x="292" y="8"/>
                  </a:cubicBezTo>
                  <a:cubicBezTo>
                    <a:pt x="294" y="8"/>
                    <a:pt x="296" y="6"/>
                    <a:pt x="296" y="4"/>
                  </a:cubicBezTo>
                  <a:cubicBezTo>
                    <a:pt x="296" y="2"/>
                    <a:pt x="294" y="0"/>
                    <a:pt x="292" y="0"/>
                  </a:cubicBezTo>
                  <a:close/>
                  <a:moveTo>
                    <a:pt x="308" y="0"/>
                  </a:moveTo>
                  <a:cubicBezTo>
                    <a:pt x="305" y="0"/>
                    <a:pt x="304" y="2"/>
                    <a:pt x="304" y="4"/>
                  </a:cubicBezTo>
                  <a:cubicBezTo>
                    <a:pt x="304" y="6"/>
                    <a:pt x="305" y="8"/>
                    <a:pt x="308" y="8"/>
                  </a:cubicBezTo>
                  <a:cubicBezTo>
                    <a:pt x="310" y="8"/>
                    <a:pt x="312" y="6"/>
                    <a:pt x="312" y="4"/>
                  </a:cubicBezTo>
                  <a:cubicBezTo>
                    <a:pt x="312" y="2"/>
                    <a:pt x="310" y="0"/>
                    <a:pt x="308" y="0"/>
                  </a:cubicBezTo>
                  <a:close/>
                  <a:moveTo>
                    <a:pt x="260" y="0"/>
                  </a:moveTo>
                  <a:cubicBezTo>
                    <a:pt x="257" y="0"/>
                    <a:pt x="256" y="2"/>
                    <a:pt x="256" y="4"/>
                  </a:cubicBezTo>
                  <a:cubicBezTo>
                    <a:pt x="256" y="6"/>
                    <a:pt x="257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2"/>
                    <a:pt x="262" y="0"/>
                    <a:pt x="260" y="0"/>
                  </a:cubicBezTo>
                  <a:close/>
                  <a:moveTo>
                    <a:pt x="244" y="0"/>
                  </a:moveTo>
                  <a:cubicBezTo>
                    <a:pt x="241" y="0"/>
                    <a:pt x="240" y="2"/>
                    <a:pt x="240" y="4"/>
                  </a:cubicBezTo>
                  <a:cubicBezTo>
                    <a:pt x="240" y="6"/>
                    <a:pt x="241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lose/>
                  <a:moveTo>
                    <a:pt x="212" y="0"/>
                  </a:moveTo>
                  <a:cubicBezTo>
                    <a:pt x="209" y="0"/>
                    <a:pt x="208" y="2"/>
                    <a:pt x="208" y="4"/>
                  </a:cubicBezTo>
                  <a:cubicBezTo>
                    <a:pt x="208" y="6"/>
                    <a:pt x="209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2"/>
                    <a:pt x="214" y="0"/>
                    <a:pt x="212" y="0"/>
                  </a:cubicBezTo>
                  <a:close/>
                  <a:moveTo>
                    <a:pt x="180" y="0"/>
                  </a:moveTo>
                  <a:cubicBezTo>
                    <a:pt x="177" y="0"/>
                    <a:pt x="176" y="2"/>
                    <a:pt x="176" y="4"/>
                  </a:cubicBezTo>
                  <a:cubicBezTo>
                    <a:pt x="176" y="6"/>
                    <a:pt x="177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lose/>
                  <a:moveTo>
                    <a:pt x="228" y="0"/>
                  </a:moveTo>
                  <a:cubicBezTo>
                    <a:pt x="225" y="0"/>
                    <a:pt x="224" y="2"/>
                    <a:pt x="224" y="4"/>
                  </a:cubicBezTo>
                  <a:cubicBezTo>
                    <a:pt x="224" y="6"/>
                    <a:pt x="225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2"/>
                    <a:pt x="230" y="0"/>
                    <a:pt x="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1" name="Freeform 1147"/>
            <p:cNvSpPr>
              <a:spLocks noEditPoints="1"/>
            </p:cNvSpPr>
            <p:nvPr/>
          </p:nvSpPr>
          <p:spPr bwMode="auto">
            <a:xfrm>
              <a:off x="767954" y="5169694"/>
              <a:ext cx="1008460" cy="19050"/>
            </a:xfrm>
            <a:custGeom>
              <a:avLst/>
              <a:gdLst>
                <a:gd name="T0" fmla="*/ 132 w 424"/>
                <a:gd name="T1" fmla="*/ 8 h 8"/>
                <a:gd name="T2" fmla="*/ 148 w 424"/>
                <a:gd name="T3" fmla="*/ 0 h 8"/>
                <a:gd name="T4" fmla="*/ 152 w 424"/>
                <a:gd name="T5" fmla="*/ 4 h 8"/>
                <a:gd name="T6" fmla="*/ 112 w 424"/>
                <a:gd name="T7" fmla="*/ 4 h 8"/>
                <a:gd name="T8" fmla="*/ 116 w 424"/>
                <a:gd name="T9" fmla="*/ 0 h 8"/>
                <a:gd name="T10" fmla="*/ 100 w 424"/>
                <a:gd name="T11" fmla="*/ 8 h 8"/>
                <a:gd name="T12" fmla="*/ 164 w 424"/>
                <a:gd name="T13" fmla="*/ 0 h 8"/>
                <a:gd name="T14" fmla="*/ 168 w 424"/>
                <a:gd name="T15" fmla="*/ 4 h 8"/>
                <a:gd name="T16" fmla="*/ 192 w 424"/>
                <a:gd name="T17" fmla="*/ 4 h 8"/>
                <a:gd name="T18" fmla="*/ 196 w 424"/>
                <a:gd name="T19" fmla="*/ 0 h 8"/>
                <a:gd name="T20" fmla="*/ 36 w 424"/>
                <a:gd name="T21" fmla="*/ 8 h 8"/>
                <a:gd name="T22" fmla="*/ 20 w 424"/>
                <a:gd name="T23" fmla="*/ 0 h 8"/>
                <a:gd name="T24" fmla="*/ 24 w 424"/>
                <a:gd name="T25" fmla="*/ 4 h 8"/>
                <a:gd name="T26" fmla="*/ 0 w 424"/>
                <a:gd name="T27" fmla="*/ 4 h 8"/>
                <a:gd name="T28" fmla="*/ 4 w 424"/>
                <a:gd name="T29" fmla="*/ 0 h 8"/>
                <a:gd name="T30" fmla="*/ 212 w 424"/>
                <a:gd name="T31" fmla="*/ 8 h 8"/>
                <a:gd name="T32" fmla="*/ 84 w 424"/>
                <a:gd name="T33" fmla="*/ 0 h 8"/>
                <a:gd name="T34" fmla="*/ 88 w 424"/>
                <a:gd name="T35" fmla="*/ 4 h 8"/>
                <a:gd name="T36" fmla="*/ 48 w 424"/>
                <a:gd name="T37" fmla="*/ 4 h 8"/>
                <a:gd name="T38" fmla="*/ 52 w 424"/>
                <a:gd name="T39" fmla="*/ 0 h 8"/>
                <a:gd name="T40" fmla="*/ 68 w 424"/>
                <a:gd name="T41" fmla="*/ 8 h 8"/>
                <a:gd name="T42" fmla="*/ 180 w 424"/>
                <a:gd name="T43" fmla="*/ 0 h 8"/>
                <a:gd name="T44" fmla="*/ 184 w 424"/>
                <a:gd name="T45" fmla="*/ 4 h 8"/>
                <a:gd name="T46" fmla="*/ 336 w 424"/>
                <a:gd name="T47" fmla="*/ 4 h 8"/>
                <a:gd name="T48" fmla="*/ 340 w 424"/>
                <a:gd name="T49" fmla="*/ 0 h 8"/>
                <a:gd name="T50" fmla="*/ 228 w 424"/>
                <a:gd name="T51" fmla="*/ 8 h 8"/>
                <a:gd name="T52" fmla="*/ 356 w 424"/>
                <a:gd name="T53" fmla="*/ 0 h 8"/>
                <a:gd name="T54" fmla="*/ 360 w 424"/>
                <a:gd name="T55" fmla="*/ 4 h 8"/>
                <a:gd name="T56" fmla="*/ 384 w 424"/>
                <a:gd name="T57" fmla="*/ 4 h 8"/>
                <a:gd name="T58" fmla="*/ 388 w 424"/>
                <a:gd name="T59" fmla="*/ 0 h 8"/>
                <a:gd name="T60" fmla="*/ 404 w 424"/>
                <a:gd name="T61" fmla="*/ 8 h 8"/>
                <a:gd name="T62" fmla="*/ 420 w 424"/>
                <a:gd name="T63" fmla="*/ 0 h 8"/>
                <a:gd name="T64" fmla="*/ 424 w 424"/>
                <a:gd name="T65" fmla="*/ 4 h 8"/>
                <a:gd name="T66" fmla="*/ 368 w 424"/>
                <a:gd name="T67" fmla="*/ 4 h 8"/>
                <a:gd name="T68" fmla="*/ 372 w 424"/>
                <a:gd name="T69" fmla="*/ 0 h 8"/>
                <a:gd name="T70" fmla="*/ 260 w 424"/>
                <a:gd name="T71" fmla="*/ 8 h 8"/>
                <a:gd name="T72" fmla="*/ 276 w 424"/>
                <a:gd name="T73" fmla="*/ 0 h 8"/>
                <a:gd name="T74" fmla="*/ 280 w 424"/>
                <a:gd name="T75" fmla="*/ 4 h 8"/>
                <a:gd name="T76" fmla="*/ 240 w 424"/>
                <a:gd name="T77" fmla="*/ 4 h 8"/>
                <a:gd name="T78" fmla="*/ 244 w 424"/>
                <a:gd name="T79" fmla="*/ 0 h 8"/>
                <a:gd name="T80" fmla="*/ 324 w 424"/>
                <a:gd name="T81" fmla="*/ 8 h 8"/>
                <a:gd name="T82" fmla="*/ 308 w 424"/>
                <a:gd name="T83" fmla="*/ 0 h 8"/>
                <a:gd name="T84" fmla="*/ 312 w 424"/>
                <a:gd name="T85" fmla="*/ 4 h 8"/>
                <a:gd name="T86" fmla="*/ 288 w 424"/>
                <a:gd name="T87" fmla="*/ 4 h 8"/>
                <a:gd name="T88" fmla="*/ 292 w 424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8">
                  <a:moveTo>
                    <a:pt x="132" y="0"/>
                  </a:moveTo>
                  <a:cubicBezTo>
                    <a:pt x="130" y="0"/>
                    <a:pt x="128" y="1"/>
                    <a:pt x="128" y="4"/>
                  </a:cubicBezTo>
                  <a:cubicBezTo>
                    <a:pt x="128" y="6"/>
                    <a:pt x="130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1"/>
                    <a:pt x="134" y="0"/>
                    <a:pt x="132" y="0"/>
                  </a:cubicBezTo>
                  <a:close/>
                  <a:moveTo>
                    <a:pt x="148" y="0"/>
                  </a:moveTo>
                  <a:cubicBezTo>
                    <a:pt x="146" y="0"/>
                    <a:pt x="144" y="1"/>
                    <a:pt x="144" y="4"/>
                  </a:cubicBezTo>
                  <a:cubicBezTo>
                    <a:pt x="144" y="6"/>
                    <a:pt x="146" y="8"/>
                    <a:pt x="148" y="8"/>
                  </a:cubicBezTo>
                  <a:cubicBezTo>
                    <a:pt x="150" y="8"/>
                    <a:pt x="152" y="6"/>
                    <a:pt x="152" y="4"/>
                  </a:cubicBezTo>
                  <a:cubicBezTo>
                    <a:pt x="152" y="1"/>
                    <a:pt x="150" y="0"/>
                    <a:pt x="148" y="0"/>
                  </a:cubicBezTo>
                  <a:close/>
                  <a:moveTo>
                    <a:pt x="116" y="0"/>
                  </a:moveTo>
                  <a:cubicBezTo>
                    <a:pt x="114" y="0"/>
                    <a:pt x="112" y="1"/>
                    <a:pt x="112" y="4"/>
                  </a:cubicBezTo>
                  <a:cubicBezTo>
                    <a:pt x="112" y="6"/>
                    <a:pt x="114" y="8"/>
                    <a:pt x="116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1"/>
                    <a:pt x="118" y="0"/>
                    <a:pt x="116" y="0"/>
                  </a:cubicBezTo>
                  <a:close/>
                  <a:moveTo>
                    <a:pt x="100" y="0"/>
                  </a:moveTo>
                  <a:cubicBezTo>
                    <a:pt x="98" y="0"/>
                    <a:pt x="96" y="1"/>
                    <a:pt x="96" y="4"/>
                  </a:cubicBezTo>
                  <a:cubicBezTo>
                    <a:pt x="96" y="6"/>
                    <a:pt x="98" y="8"/>
                    <a:pt x="100" y="8"/>
                  </a:cubicBezTo>
                  <a:cubicBezTo>
                    <a:pt x="102" y="8"/>
                    <a:pt x="104" y="6"/>
                    <a:pt x="104" y="4"/>
                  </a:cubicBezTo>
                  <a:cubicBezTo>
                    <a:pt x="104" y="1"/>
                    <a:pt x="102" y="0"/>
                    <a:pt x="100" y="0"/>
                  </a:cubicBezTo>
                  <a:close/>
                  <a:moveTo>
                    <a:pt x="164" y="0"/>
                  </a:moveTo>
                  <a:cubicBezTo>
                    <a:pt x="162" y="0"/>
                    <a:pt x="160" y="1"/>
                    <a:pt x="160" y="4"/>
                  </a:cubicBezTo>
                  <a:cubicBezTo>
                    <a:pt x="160" y="6"/>
                    <a:pt x="162" y="8"/>
                    <a:pt x="164" y="8"/>
                  </a:cubicBezTo>
                  <a:cubicBezTo>
                    <a:pt x="166" y="8"/>
                    <a:pt x="168" y="6"/>
                    <a:pt x="168" y="4"/>
                  </a:cubicBezTo>
                  <a:cubicBezTo>
                    <a:pt x="168" y="1"/>
                    <a:pt x="166" y="0"/>
                    <a:pt x="164" y="0"/>
                  </a:cubicBezTo>
                  <a:close/>
                  <a:moveTo>
                    <a:pt x="196" y="0"/>
                  </a:moveTo>
                  <a:cubicBezTo>
                    <a:pt x="194" y="0"/>
                    <a:pt x="192" y="1"/>
                    <a:pt x="192" y="4"/>
                  </a:cubicBezTo>
                  <a:cubicBezTo>
                    <a:pt x="192" y="6"/>
                    <a:pt x="194" y="8"/>
                    <a:pt x="196" y="8"/>
                  </a:cubicBezTo>
                  <a:cubicBezTo>
                    <a:pt x="198" y="8"/>
                    <a:pt x="200" y="6"/>
                    <a:pt x="200" y="4"/>
                  </a:cubicBezTo>
                  <a:cubicBezTo>
                    <a:pt x="200" y="1"/>
                    <a:pt x="198" y="0"/>
                    <a:pt x="196" y="0"/>
                  </a:cubicBezTo>
                  <a:close/>
                  <a:moveTo>
                    <a:pt x="36" y="0"/>
                  </a:moveTo>
                  <a:cubicBezTo>
                    <a:pt x="34" y="0"/>
                    <a:pt x="32" y="1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lose/>
                  <a:moveTo>
                    <a:pt x="20" y="0"/>
                  </a:moveTo>
                  <a:cubicBezTo>
                    <a:pt x="18" y="0"/>
                    <a:pt x="16" y="1"/>
                    <a:pt x="16" y="4"/>
                  </a:cubicBezTo>
                  <a:cubicBezTo>
                    <a:pt x="16" y="6"/>
                    <a:pt x="18" y="8"/>
                    <a:pt x="20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1"/>
                    <a:pt x="22" y="0"/>
                    <a:pt x="20" y="0"/>
                  </a:cubicBezTo>
                  <a:close/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  <a:moveTo>
                    <a:pt x="212" y="0"/>
                  </a:moveTo>
                  <a:cubicBezTo>
                    <a:pt x="210" y="0"/>
                    <a:pt x="208" y="1"/>
                    <a:pt x="208" y="4"/>
                  </a:cubicBezTo>
                  <a:cubicBezTo>
                    <a:pt x="208" y="6"/>
                    <a:pt x="210" y="8"/>
                    <a:pt x="212" y="8"/>
                  </a:cubicBezTo>
                  <a:cubicBezTo>
                    <a:pt x="214" y="8"/>
                    <a:pt x="216" y="6"/>
                    <a:pt x="216" y="4"/>
                  </a:cubicBezTo>
                  <a:cubicBezTo>
                    <a:pt x="216" y="1"/>
                    <a:pt x="214" y="0"/>
                    <a:pt x="212" y="0"/>
                  </a:cubicBezTo>
                  <a:close/>
                  <a:moveTo>
                    <a:pt x="84" y="0"/>
                  </a:moveTo>
                  <a:cubicBezTo>
                    <a:pt x="82" y="0"/>
                    <a:pt x="80" y="1"/>
                    <a:pt x="80" y="4"/>
                  </a:cubicBezTo>
                  <a:cubicBezTo>
                    <a:pt x="80" y="6"/>
                    <a:pt x="82" y="8"/>
                    <a:pt x="84" y="8"/>
                  </a:cubicBezTo>
                  <a:cubicBezTo>
                    <a:pt x="86" y="8"/>
                    <a:pt x="88" y="6"/>
                    <a:pt x="88" y="4"/>
                  </a:cubicBezTo>
                  <a:cubicBezTo>
                    <a:pt x="88" y="1"/>
                    <a:pt x="86" y="0"/>
                    <a:pt x="84" y="0"/>
                  </a:cubicBezTo>
                  <a:close/>
                  <a:moveTo>
                    <a:pt x="52" y="0"/>
                  </a:moveTo>
                  <a:cubicBezTo>
                    <a:pt x="50" y="0"/>
                    <a:pt x="48" y="1"/>
                    <a:pt x="48" y="4"/>
                  </a:cubicBezTo>
                  <a:cubicBezTo>
                    <a:pt x="48" y="6"/>
                    <a:pt x="50" y="8"/>
                    <a:pt x="52" y="8"/>
                  </a:cubicBezTo>
                  <a:cubicBezTo>
                    <a:pt x="54" y="8"/>
                    <a:pt x="56" y="6"/>
                    <a:pt x="56" y="4"/>
                  </a:cubicBezTo>
                  <a:cubicBezTo>
                    <a:pt x="56" y="1"/>
                    <a:pt x="54" y="0"/>
                    <a:pt x="52" y="0"/>
                  </a:cubicBezTo>
                  <a:close/>
                  <a:moveTo>
                    <a:pt x="68" y="0"/>
                  </a:moveTo>
                  <a:cubicBezTo>
                    <a:pt x="66" y="0"/>
                    <a:pt x="64" y="1"/>
                    <a:pt x="64" y="4"/>
                  </a:cubicBezTo>
                  <a:cubicBezTo>
                    <a:pt x="64" y="6"/>
                    <a:pt x="66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1"/>
                    <a:pt x="70" y="0"/>
                    <a:pt x="68" y="0"/>
                  </a:cubicBezTo>
                  <a:close/>
                  <a:moveTo>
                    <a:pt x="180" y="0"/>
                  </a:moveTo>
                  <a:cubicBezTo>
                    <a:pt x="178" y="0"/>
                    <a:pt x="176" y="1"/>
                    <a:pt x="176" y="4"/>
                  </a:cubicBezTo>
                  <a:cubicBezTo>
                    <a:pt x="176" y="6"/>
                    <a:pt x="178" y="8"/>
                    <a:pt x="180" y="8"/>
                  </a:cubicBezTo>
                  <a:cubicBezTo>
                    <a:pt x="182" y="8"/>
                    <a:pt x="184" y="6"/>
                    <a:pt x="184" y="4"/>
                  </a:cubicBezTo>
                  <a:cubicBezTo>
                    <a:pt x="184" y="1"/>
                    <a:pt x="182" y="0"/>
                    <a:pt x="180" y="0"/>
                  </a:cubicBezTo>
                  <a:close/>
                  <a:moveTo>
                    <a:pt x="340" y="0"/>
                  </a:moveTo>
                  <a:cubicBezTo>
                    <a:pt x="338" y="0"/>
                    <a:pt x="336" y="1"/>
                    <a:pt x="336" y="4"/>
                  </a:cubicBezTo>
                  <a:cubicBezTo>
                    <a:pt x="336" y="6"/>
                    <a:pt x="338" y="8"/>
                    <a:pt x="340" y="8"/>
                  </a:cubicBezTo>
                  <a:cubicBezTo>
                    <a:pt x="342" y="8"/>
                    <a:pt x="344" y="6"/>
                    <a:pt x="344" y="4"/>
                  </a:cubicBezTo>
                  <a:cubicBezTo>
                    <a:pt x="344" y="1"/>
                    <a:pt x="342" y="0"/>
                    <a:pt x="340" y="0"/>
                  </a:cubicBezTo>
                  <a:close/>
                  <a:moveTo>
                    <a:pt x="228" y="0"/>
                  </a:moveTo>
                  <a:cubicBezTo>
                    <a:pt x="226" y="0"/>
                    <a:pt x="224" y="1"/>
                    <a:pt x="224" y="4"/>
                  </a:cubicBezTo>
                  <a:cubicBezTo>
                    <a:pt x="224" y="6"/>
                    <a:pt x="226" y="8"/>
                    <a:pt x="228" y="8"/>
                  </a:cubicBezTo>
                  <a:cubicBezTo>
                    <a:pt x="230" y="8"/>
                    <a:pt x="232" y="6"/>
                    <a:pt x="232" y="4"/>
                  </a:cubicBezTo>
                  <a:cubicBezTo>
                    <a:pt x="232" y="1"/>
                    <a:pt x="230" y="0"/>
                    <a:pt x="228" y="0"/>
                  </a:cubicBezTo>
                  <a:close/>
                  <a:moveTo>
                    <a:pt x="356" y="0"/>
                  </a:moveTo>
                  <a:cubicBezTo>
                    <a:pt x="354" y="0"/>
                    <a:pt x="352" y="1"/>
                    <a:pt x="352" y="4"/>
                  </a:cubicBezTo>
                  <a:cubicBezTo>
                    <a:pt x="352" y="6"/>
                    <a:pt x="354" y="8"/>
                    <a:pt x="356" y="8"/>
                  </a:cubicBezTo>
                  <a:cubicBezTo>
                    <a:pt x="358" y="8"/>
                    <a:pt x="360" y="6"/>
                    <a:pt x="360" y="4"/>
                  </a:cubicBezTo>
                  <a:cubicBezTo>
                    <a:pt x="360" y="1"/>
                    <a:pt x="358" y="0"/>
                    <a:pt x="356" y="0"/>
                  </a:cubicBezTo>
                  <a:close/>
                  <a:moveTo>
                    <a:pt x="388" y="0"/>
                  </a:moveTo>
                  <a:cubicBezTo>
                    <a:pt x="386" y="0"/>
                    <a:pt x="384" y="1"/>
                    <a:pt x="384" y="4"/>
                  </a:cubicBezTo>
                  <a:cubicBezTo>
                    <a:pt x="384" y="6"/>
                    <a:pt x="386" y="8"/>
                    <a:pt x="388" y="8"/>
                  </a:cubicBezTo>
                  <a:cubicBezTo>
                    <a:pt x="390" y="8"/>
                    <a:pt x="392" y="6"/>
                    <a:pt x="392" y="4"/>
                  </a:cubicBezTo>
                  <a:cubicBezTo>
                    <a:pt x="392" y="1"/>
                    <a:pt x="390" y="0"/>
                    <a:pt x="388" y="0"/>
                  </a:cubicBezTo>
                  <a:close/>
                  <a:moveTo>
                    <a:pt x="404" y="0"/>
                  </a:moveTo>
                  <a:cubicBezTo>
                    <a:pt x="402" y="0"/>
                    <a:pt x="400" y="1"/>
                    <a:pt x="400" y="4"/>
                  </a:cubicBezTo>
                  <a:cubicBezTo>
                    <a:pt x="400" y="6"/>
                    <a:pt x="402" y="8"/>
                    <a:pt x="404" y="8"/>
                  </a:cubicBezTo>
                  <a:cubicBezTo>
                    <a:pt x="406" y="8"/>
                    <a:pt x="408" y="6"/>
                    <a:pt x="408" y="4"/>
                  </a:cubicBezTo>
                  <a:cubicBezTo>
                    <a:pt x="408" y="1"/>
                    <a:pt x="406" y="0"/>
                    <a:pt x="404" y="0"/>
                  </a:cubicBezTo>
                  <a:close/>
                  <a:moveTo>
                    <a:pt x="420" y="0"/>
                  </a:moveTo>
                  <a:cubicBezTo>
                    <a:pt x="418" y="0"/>
                    <a:pt x="416" y="1"/>
                    <a:pt x="416" y="4"/>
                  </a:cubicBezTo>
                  <a:cubicBezTo>
                    <a:pt x="416" y="6"/>
                    <a:pt x="418" y="8"/>
                    <a:pt x="420" y="8"/>
                  </a:cubicBezTo>
                  <a:cubicBezTo>
                    <a:pt x="422" y="8"/>
                    <a:pt x="424" y="6"/>
                    <a:pt x="424" y="4"/>
                  </a:cubicBezTo>
                  <a:cubicBezTo>
                    <a:pt x="424" y="1"/>
                    <a:pt x="422" y="0"/>
                    <a:pt x="420" y="0"/>
                  </a:cubicBezTo>
                  <a:close/>
                  <a:moveTo>
                    <a:pt x="372" y="0"/>
                  </a:moveTo>
                  <a:cubicBezTo>
                    <a:pt x="370" y="0"/>
                    <a:pt x="368" y="1"/>
                    <a:pt x="368" y="4"/>
                  </a:cubicBezTo>
                  <a:cubicBezTo>
                    <a:pt x="368" y="6"/>
                    <a:pt x="370" y="8"/>
                    <a:pt x="372" y="8"/>
                  </a:cubicBezTo>
                  <a:cubicBezTo>
                    <a:pt x="374" y="8"/>
                    <a:pt x="376" y="6"/>
                    <a:pt x="376" y="4"/>
                  </a:cubicBezTo>
                  <a:cubicBezTo>
                    <a:pt x="376" y="1"/>
                    <a:pt x="374" y="0"/>
                    <a:pt x="372" y="0"/>
                  </a:cubicBezTo>
                  <a:close/>
                  <a:moveTo>
                    <a:pt x="260" y="0"/>
                  </a:moveTo>
                  <a:cubicBezTo>
                    <a:pt x="258" y="0"/>
                    <a:pt x="256" y="1"/>
                    <a:pt x="256" y="4"/>
                  </a:cubicBezTo>
                  <a:cubicBezTo>
                    <a:pt x="256" y="6"/>
                    <a:pt x="258" y="8"/>
                    <a:pt x="260" y="8"/>
                  </a:cubicBezTo>
                  <a:cubicBezTo>
                    <a:pt x="262" y="8"/>
                    <a:pt x="264" y="6"/>
                    <a:pt x="264" y="4"/>
                  </a:cubicBezTo>
                  <a:cubicBezTo>
                    <a:pt x="264" y="1"/>
                    <a:pt x="262" y="0"/>
                    <a:pt x="260" y="0"/>
                  </a:cubicBezTo>
                  <a:close/>
                  <a:moveTo>
                    <a:pt x="276" y="0"/>
                  </a:moveTo>
                  <a:cubicBezTo>
                    <a:pt x="274" y="0"/>
                    <a:pt x="272" y="1"/>
                    <a:pt x="272" y="4"/>
                  </a:cubicBezTo>
                  <a:cubicBezTo>
                    <a:pt x="272" y="6"/>
                    <a:pt x="274" y="8"/>
                    <a:pt x="276" y="8"/>
                  </a:cubicBezTo>
                  <a:cubicBezTo>
                    <a:pt x="278" y="8"/>
                    <a:pt x="280" y="6"/>
                    <a:pt x="280" y="4"/>
                  </a:cubicBezTo>
                  <a:cubicBezTo>
                    <a:pt x="280" y="1"/>
                    <a:pt x="278" y="0"/>
                    <a:pt x="276" y="0"/>
                  </a:cubicBezTo>
                  <a:close/>
                  <a:moveTo>
                    <a:pt x="244" y="0"/>
                  </a:moveTo>
                  <a:cubicBezTo>
                    <a:pt x="242" y="0"/>
                    <a:pt x="240" y="1"/>
                    <a:pt x="240" y="4"/>
                  </a:cubicBezTo>
                  <a:cubicBezTo>
                    <a:pt x="240" y="6"/>
                    <a:pt x="242" y="8"/>
                    <a:pt x="244" y="8"/>
                  </a:cubicBezTo>
                  <a:cubicBezTo>
                    <a:pt x="246" y="8"/>
                    <a:pt x="248" y="6"/>
                    <a:pt x="248" y="4"/>
                  </a:cubicBezTo>
                  <a:cubicBezTo>
                    <a:pt x="248" y="1"/>
                    <a:pt x="246" y="0"/>
                    <a:pt x="244" y="0"/>
                  </a:cubicBezTo>
                  <a:close/>
                  <a:moveTo>
                    <a:pt x="324" y="0"/>
                  </a:moveTo>
                  <a:cubicBezTo>
                    <a:pt x="322" y="0"/>
                    <a:pt x="320" y="1"/>
                    <a:pt x="320" y="4"/>
                  </a:cubicBezTo>
                  <a:cubicBezTo>
                    <a:pt x="320" y="6"/>
                    <a:pt x="322" y="8"/>
                    <a:pt x="324" y="8"/>
                  </a:cubicBezTo>
                  <a:cubicBezTo>
                    <a:pt x="326" y="8"/>
                    <a:pt x="328" y="6"/>
                    <a:pt x="328" y="4"/>
                  </a:cubicBezTo>
                  <a:cubicBezTo>
                    <a:pt x="328" y="1"/>
                    <a:pt x="326" y="0"/>
                    <a:pt x="324" y="0"/>
                  </a:cubicBezTo>
                  <a:close/>
                  <a:moveTo>
                    <a:pt x="308" y="0"/>
                  </a:moveTo>
                  <a:cubicBezTo>
                    <a:pt x="306" y="0"/>
                    <a:pt x="304" y="1"/>
                    <a:pt x="304" y="4"/>
                  </a:cubicBezTo>
                  <a:cubicBezTo>
                    <a:pt x="304" y="6"/>
                    <a:pt x="306" y="8"/>
                    <a:pt x="308" y="8"/>
                  </a:cubicBezTo>
                  <a:cubicBezTo>
                    <a:pt x="310" y="8"/>
                    <a:pt x="312" y="6"/>
                    <a:pt x="312" y="4"/>
                  </a:cubicBezTo>
                  <a:cubicBezTo>
                    <a:pt x="312" y="1"/>
                    <a:pt x="310" y="0"/>
                    <a:pt x="308" y="0"/>
                  </a:cubicBezTo>
                  <a:close/>
                  <a:moveTo>
                    <a:pt x="292" y="0"/>
                  </a:moveTo>
                  <a:cubicBezTo>
                    <a:pt x="290" y="0"/>
                    <a:pt x="288" y="1"/>
                    <a:pt x="288" y="4"/>
                  </a:cubicBezTo>
                  <a:cubicBezTo>
                    <a:pt x="288" y="6"/>
                    <a:pt x="290" y="8"/>
                    <a:pt x="292" y="8"/>
                  </a:cubicBezTo>
                  <a:cubicBezTo>
                    <a:pt x="294" y="8"/>
                    <a:pt x="296" y="6"/>
                    <a:pt x="296" y="4"/>
                  </a:cubicBezTo>
                  <a:cubicBezTo>
                    <a:pt x="296" y="1"/>
                    <a:pt x="294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2" name="Oval 1148"/>
            <p:cNvSpPr>
              <a:spLocks noChangeArrowheads="1"/>
            </p:cNvSpPr>
            <p:nvPr/>
          </p:nvSpPr>
          <p:spPr bwMode="auto">
            <a:xfrm>
              <a:off x="1568054" y="4962526"/>
              <a:ext cx="429816" cy="43100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3" name="Oval 1149"/>
            <p:cNvSpPr>
              <a:spLocks noChangeArrowheads="1"/>
            </p:cNvSpPr>
            <p:nvPr/>
          </p:nvSpPr>
          <p:spPr bwMode="auto">
            <a:xfrm>
              <a:off x="1418035" y="3698081"/>
              <a:ext cx="271463" cy="271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4" name="Freeform 1150"/>
            <p:cNvSpPr>
              <a:spLocks noEditPoints="1"/>
            </p:cNvSpPr>
            <p:nvPr/>
          </p:nvSpPr>
          <p:spPr bwMode="auto">
            <a:xfrm>
              <a:off x="1408510" y="3688556"/>
              <a:ext cx="290513" cy="290513"/>
            </a:xfrm>
            <a:custGeom>
              <a:avLst/>
              <a:gdLst>
                <a:gd name="T0" fmla="*/ 61 w 122"/>
                <a:gd name="T1" fmla="*/ 122 h 122"/>
                <a:gd name="T2" fmla="*/ 61 w 122"/>
                <a:gd name="T3" fmla="*/ 122 h 122"/>
                <a:gd name="T4" fmla="*/ 61 w 122"/>
                <a:gd name="T5" fmla="*/ 122 h 122"/>
                <a:gd name="T6" fmla="*/ 0 w 122"/>
                <a:gd name="T7" fmla="*/ 61 h 122"/>
                <a:gd name="T8" fmla="*/ 18 w 122"/>
                <a:gd name="T9" fmla="*/ 18 h 122"/>
                <a:gd name="T10" fmla="*/ 61 w 122"/>
                <a:gd name="T11" fmla="*/ 0 h 122"/>
                <a:gd name="T12" fmla="*/ 122 w 122"/>
                <a:gd name="T13" fmla="*/ 61 h 122"/>
                <a:gd name="T14" fmla="*/ 61 w 122"/>
                <a:gd name="T15" fmla="*/ 122 h 122"/>
                <a:gd name="T16" fmla="*/ 61 w 122"/>
                <a:gd name="T17" fmla="*/ 8 h 122"/>
                <a:gd name="T18" fmla="*/ 24 w 122"/>
                <a:gd name="T19" fmla="*/ 24 h 122"/>
                <a:gd name="T20" fmla="*/ 8 w 122"/>
                <a:gd name="T21" fmla="*/ 61 h 122"/>
                <a:gd name="T22" fmla="*/ 61 w 122"/>
                <a:gd name="T23" fmla="*/ 114 h 122"/>
                <a:gd name="T24" fmla="*/ 61 w 122"/>
                <a:gd name="T25" fmla="*/ 114 h 122"/>
                <a:gd name="T26" fmla="*/ 114 w 122"/>
                <a:gd name="T27" fmla="*/ 61 h 122"/>
                <a:gd name="T28" fmla="*/ 61 w 122"/>
                <a:gd name="T2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27" y="122"/>
                    <a:pt x="0" y="95"/>
                    <a:pt x="0" y="61"/>
                  </a:cubicBezTo>
                  <a:cubicBezTo>
                    <a:pt x="0" y="45"/>
                    <a:pt x="7" y="30"/>
                    <a:pt x="18" y="18"/>
                  </a:cubicBezTo>
                  <a:cubicBezTo>
                    <a:pt x="30" y="7"/>
                    <a:pt x="45" y="0"/>
                    <a:pt x="61" y="0"/>
                  </a:cubicBezTo>
                  <a:cubicBezTo>
                    <a:pt x="94" y="0"/>
                    <a:pt x="122" y="28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8"/>
                  </a:moveTo>
                  <a:cubicBezTo>
                    <a:pt x="47" y="8"/>
                    <a:pt x="34" y="14"/>
                    <a:pt x="24" y="24"/>
                  </a:cubicBezTo>
                  <a:cubicBezTo>
                    <a:pt x="14" y="34"/>
                    <a:pt x="8" y="47"/>
                    <a:pt x="8" y="61"/>
                  </a:cubicBezTo>
                  <a:cubicBezTo>
                    <a:pt x="8" y="90"/>
                    <a:pt x="32" y="114"/>
                    <a:pt x="61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90" y="114"/>
                    <a:pt x="114" y="90"/>
                    <a:pt x="114" y="61"/>
                  </a:cubicBezTo>
                  <a:cubicBezTo>
                    <a:pt x="114" y="32"/>
                    <a:pt x="90" y="8"/>
                    <a:pt x="6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5" name="Freeform 1151"/>
            <p:cNvSpPr/>
            <p:nvPr/>
          </p:nvSpPr>
          <p:spPr bwMode="auto">
            <a:xfrm>
              <a:off x="1191817" y="4455319"/>
              <a:ext cx="307181" cy="309563"/>
            </a:xfrm>
            <a:custGeom>
              <a:avLst/>
              <a:gdLst>
                <a:gd name="T0" fmla="*/ 36 w 129"/>
                <a:gd name="T1" fmla="*/ 114 h 130"/>
                <a:gd name="T2" fmla="*/ 114 w 129"/>
                <a:gd name="T3" fmla="*/ 93 h 130"/>
                <a:gd name="T4" fmla="*/ 93 w 129"/>
                <a:gd name="T5" fmla="*/ 16 h 130"/>
                <a:gd name="T6" fmla="*/ 16 w 129"/>
                <a:gd name="T7" fmla="*/ 37 h 130"/>
                <a:gd name="T8" fmla="*/ 36 w 129"/>
                <a:gd name="T9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36" y="114"/>
                  </a:moveTo>
                  <a:cubicBezTo>
                    <a:pt x="63" y="130"/>
                    <a:pt x="98" y="121"/>
                    <a:pt x="114" y="93"/>
                  </a:cubicBezTo>
                  <a:cubicBezTo>
                    <a:pt x="129" y="66"/>
                    <a:pt x="120" y="32"/>
                    <a:pt x="93" y="16"/>
                  </a:cubicBezTo>
                  <a:cubicBezTo>
                    <a:pt x="66" y="0"/>
                    <a:pt x="31" y="10"/>
                    <a:pt x="16" y="37"/>
                  </a:cubicBezTo>
                  <a:cubicBezTo>
                    <a:pt x="0" y="64"/>
                    <a:pt x="9" y="98"/>
                    <a:pt x="36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6" name="Freeform 1152"/>
            <p:cNvSpPr>
              <a:spLocks noEditPoints="1"/>
            </p:cNvSpPr>
            <p:nvPr/>
          </p:nvSpPr>
          <p:spPr bwMode="auto">
            <a:xfrm>
              <a:off x="1179910" y="4455320"/>
              <a:ext cx="314325" cy="290513"/>
            </a:xfrm>
            <a:custGeom>
              <a:avLst/>
              <a:gdLst>
                <a:gd name="T0" fmla="*/ 70 w 132"/>
                <a:gd name="T1" fmla="*/ 122 h 122"/>
                <a:gd name="T2" fmla="*/ 70 w 132"/>
                <a:gd name="T3" fmla="*/ 122 h 122"/>
                <a:gd name="T4" fmla="*/ 39 w 132"/>
                <a:gd name="T5" fmla="*/ 114 h 122"/>
                <a:gd name="T6" fmla="*/ 17 w 132"/>
                <a:gd name="T7" fmla="*/ 31 h 122"/>
                <a:gd name="T8" fmla="*/ 70 w 132"/>
                <a:gd name="T9" fmla="*/ 0 h 122"/>
                <a:gd name="T10" fmla="*/ 100 w 132"/>
                <a:gd name="T11" fmla="*/ 9 h 122"/>
                <a:gd name="T12" fmla="*/ 128 w 132"/>
                <a:gd name="T13" fmla="*/ 45 h 122"/>
                <a:gd name="T14" fmla="*/ 122 w 132"/>
                <a:gd name="T15" fmla="*/ 91 h 122"/>
                <a:gd name="T16" fmla="*/ 70 w 132"/>
                <a:gd name="T17" fmla="*/ 122 h 122"/>
                <a:gd name="T18" fmla="*/ 70 w 132"/>
                <a:gd name="T19" fmla="*/ 8 h 122"/>
                <a:gd name="T20" fmla="*/ 24 w 132"/>
                <a:gd name="T21" fmla="*/ 35 h 122"/>
                <a:gd name="T22" fmla="*/ 43 w 132"/>
                <a:gd name="T23" fmla="*/ 107 h 122"/>
                <a:gd name="T24" fmla="*/ 70 w 132"/>
                <a:gd name="T25" fmla="*/ 114 h 122"/>
                <a:gd name="T26" fmla="*/ 115 w 132"/>
                <a:gd name="T27" fmla="*/ 87 h 122"/>
                <a:gd name="T28" fmla="*/ 121 w 132"/>
                <a:gd name="T29" fmla="*/ 47 h 122"/>
                <a:gd name="T30" fmla="*/ 96 w 132"/>
                <a:gd name="T31" fmla="*/ 15 h 122"/>
                <a:gd name="T32" fmla="*/ 70 w 132"/>
                <a:gd name="T33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22">
                  <a:moveTo>
                    <a:pt x="70" y="122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59" y="122"/>
                    <a:pt x="48" y="119"/>
                    <a:pt x="39" y="114"/>
                  </a:cubicBezTo>
                  <a:cubicBezTo>
                    <a:pt x="10" y="97"/>
                    <a:pt x="0" y="60"/>
                    <a:pt x="17" y="31"/>
                  </a:cubicBezTo>
                  <a:cubicBezTo>
                    <a:pt x="28" y="12"/>
                    <a:pt x="48" y="0"/>
                    <a:pt x="70" y="0"/>
                  </a:cubicBezTo>
                  <a:cubicBezTo>
                    <a:pt x="80" y="0"/>
                    <a:pt x="91" y="3"/>
                    <a:pt x="100" y="9"/>
                  </a:cubicBezTo>
                  <a:cubicBezTo>
                    <a:pt x="114" y="17"/>
                    <a:pt x="124" y="30"/>
                    <a:pt x="128" y="45"/>
                  </a:cubicBezTo>
                  <a:cubicBezTo>
                    <a:pt x="132" y="61"/>
                    <a:pt x="130" y="77"/>
                    <a:pt x="122" y="91"/>
                  </a:cubicBezTo>
                  <a:cubicBezTo>
                    <a:pt x="111" y="110"/>
                    <a:pt x="91" y="122"/>
                    <a:pt x="70" y="122"/>
                  </a:cubicBezTo>
                  <a:close/>
                  <a:moveTo>
                    <a:pt x="70" y="8"/>
                  </a:moveTo>
                  <a:cubicBezTo>
                    <a:pt x="51" y="8"/>
                    <a:pt x="33" y="18"/>
                    <a:pt x="24" y="35"/>
                  </a:cubicBezTo>
                  <a:cubicBezTo>
                    <a:pt x="9" y="60"/>
                    <a:pt x="18" y="92"/>
                    <a:pt x="43" y="107"/>
                  </a:cubicBezTo>
                  <a:cubicBezTo>
                    <a:pt x="51" y="111"/>
                    <a:pt x="60" y="114"/>
                    <a:pt x="70" y="114"/>
                  </a:cubicBezTo>
                  <a:cubicBezTo>
                    <a:pt x="88" y="114"/>
                    <a:pt x="106" y="104"/>
                    <a:pt x="115" y="87"/>
                  </a:cubicBezTo>
                  <a:cubicBezTo>
                    <a:pt x="122" y="75"/>
                    <a:pt x="124" y="61"/>
                    <a:pt x="121" y="47"/>
                  </a:cubicBezTo>
                  <a:cubicBezTo>
                    <a:pt x="117" y="34"/>
                    <a:pt x="108" y="22"/>
                    <a:pt x="96" y="15"/>
                  </a:cubicBezTo>
                  <a:cubicBezTo>
                    <a:pt x="88" y="11"/>
                    <a:pt x="79" y="8"/>
                    <a:pt x="7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7" name="Freeform 1153"/>
            <p:cNvSpPr/>
            <p:nvPr/>
          </p:nvSpPr>
          <p:spPr bwMode="auto">
            <a:xfrm>
              <a:off x="622697" y="5024438"/>
              <a:ext cx="309563" cy="307181"/>
            </a:xfrm>
            <a:custGeom>
              <a:avLst/>
              <a:gdLst>
                <a:gd name="T0" fmla="*/ 16 w 130"/>
                <a:gd name="T1" fmla="*/ 93 h 129"/>
                <a:gd name="T2" fmla="*/ 93 w 130"/>
                <a:gd name="T3" fmla="*/ 114 h 129"/>
                <a:gd name="T4" fmla="*/ 114 w 130"/>
                <a:gd name="T5" fmla="*/ 36 h 129"/>
                <a:gd name="T6" fmla="*/ 37 w 130"/>
                <a:gd name="T7" fmla="*/ 16 h 129"/>
                <a:gd name="T8" fmla="*/ 16 w 130"/>
                <a:gd name="T9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16" y="93"/>
                  </a:moveTo>
                  <a:cubicBezTo>
                    <a:pt x="32" y="120"/>
                    <a:pt x="66" y="129"/>
                    <a:pt x="93" y="114"/>
                  </a:cubicBezTo>
                  <a:cubicBezTo>
                    <a:pt x="120" y="98"/>
                    <a:pt x="130" y="63"/>
                    <a:pt x="114" y="36"/>
                  </a:cubicBezTo>
                  <a:cubicBezTo>
                    <a:pt x="98" y="9"/>
                    <a:pt x="64" y="0"/>
                    <a:pt x="37" y="16"/>
                  </a:cubicBezTo>
                  <a:cubicBezTo>
                    <a:pt x="10" y="31"/>
                    <a:pt x="0" y="66"/>
                    <a:pt x="16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8" name="Freeform 1154"/>
            <p:cNvSpPr>
              <a:spLocks noEditPoints="1"/>
            </p:cNvSpPr>
            <p:nvPr/>
          </p:nvSpPr>
          <p:spPr bwMode="auto">
            <a:xfrm>
              <a:off x="613172" y="5033963"/>
              <a:ext cx="328613" cy="288131"/>
            </a:xfrm>
            <a:custGeom>
              <a:avLst/>
              <a:gdLst>
                <a:gd name="T0" fmla="*/ 69 w 138"/>
                <a:gd name="T1" fmla="*/ 121 h 121"/>
                <a:gd name="T2" fmla="*/ 69 w 138"/>
                <a:gd name="T3" fmla="*/ 121 h 121"/>
                <a:gd name="T4" fmla="*/ 16 w 138"/>
                <a:gd name="T5" fmla="*/ 91 h 121"/>
                <a:gd name="T6" fmla="*/ 39 w 138"/>
                <a:gd name="T7" fmla="*/ 8 h 121"/>
                <a:gd name="T8" fmla="*/ 69 w 138"/>
                <a:gd name="T9" fmla="*/ 0 h 121"/>
                <a:gd name="T10" fmla="*/ 122 w 138"/>
                <a:gd name="T11" fmla="*/ 30 h 121"/>
                <a:gd name="T12" fmla="*/ 99 w 138"/>
                <a:gd name="T13" fmla="*/ 113 h 121"/>
                <a:gd name="T14" fmla="*/ 69 w 138"/>
                <a:gd name="T15" fmla="*/ 121 h 121"/>
                <a:gd name="T16" fmla="*/ 69 w 138"/>
                <a:gd name="T17" fmla="*/ 8 h 121"/>
                <a:gd name="T18" fmla="*/ 43 w 138"/>
                <a:gd name="T19" fmla="*/ 15 h 121"/>
                <a:gd name="T20" fmla="*/ 23 w 138"/>
                <a:gd name="T21" fmla="*/ 87 h 121"/>
                <a:gd name="T22" fmla="*/ 69 w 138"/>
                <a:gd name="T23" fmla="*/ 113 h 121"/>
                <a:gd name="T24" fmla="*/ 69 w 138"/>
                <a:gd name="T25" fmla="*/ 113 h 121"/>
                <a:gd name="T26" fmla="*/ 95 w 138"/>
                <a:gd name="T27" fmla="*/ 106 h 121"/>
                <a:gd name="T28" fmla="*/ 115 w 138"/>
                <a:gd name="T29" fmla="*/ 34 h 121"/>
                <a:gd name="T30" fmla="*/ 69 w 138"/>
                <a:gd name="T31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21">
                  <a:moveTo>
                    <a:pt x="69" y="121"/>
                  </a:moveTo>
                  <a:cubicBezTo>
                    <a:pt x="69" y="121"/>
                    <a:pt x="69" y="121"/>
                    <a:pt x="69" y="121"/>
                  </a:cubicBezTo>
                  <a:cubicBezTo>
                    <a:pt x="47" y="121"/>
                    <a:pt x="27" y="110"/>
                    <a:pt x="16" y="91"/>
                  </a:cubicBezTo>
                  <a:cubicBezTo>
                    <a:pt x="0" y="62"/>
                    <a:pt x="10" y="25"/>
                    <a:pt x="39" y="8"/>
                  </a:cubicBezTo>
                  <a:cubicBezTo>
                    <a:pt x="48" y="3"/>
                    <a:pt x="58" y="0"/>
                    <a:pt x="69" y="0"/>
                  </a:cubicBezTo>
                  <a:cubicBezTo>
                    <a:pt x="91" y="0"/>
                    <a:pt x="111" y="12"/>
                    <a:pt x="122" y="30"/>
                  </a:cubicBezTo>
                  <a:cubicBezTo>
                    <a:pt x="138" y="59"/>
                    <a:pt x="128" y="97"/>
                    <a:pt x="99" y="113"/>
                  </a:cubicBezTo>
                  <a:cubicBezTo>
                    <a:pt x="90" y="119"/>
                    <a:pt x="80" y="121"/>
                    <a:pt x="69" y="121"/>
                  </a:cubicBezTo>
                  <a:close/>
                  <a:moveTo>
                    <a:pt x="69" y="8"/>
                  </a:moveTo>
                  <a:cubicBezTo>
                    <a:pt x="60" y="8"/>
                    <a:pt x="51" y="10"/>
                    <a:pt x="43" y="15"/>
                  </a:cubicBezTo>
                  <a:cubicBezTo>
                    <a:pt x="17" y="30"/>
                    <a:pt x="9" y="62"/>
                    <a:pt x="23" y="87"/>
                  </a:cubicBezTo>
                  <a:cubicBezTo>
                    <a:pt x="33" y="103"/>
                    <a:pt x="5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78" y="113"/>
                    <a:pt x="87" y="111"/>
                    <a:pt x="95" y="106"/>
                  </a:cubicBezTo>
                  <a:cubicBezTo>
                    <a:pt x="120" y="92"/>
                    <a:pt x="129" y="60"/>
                    <a:pt x="115" y="34"/>
                  </a:cubicBezTo>
                  <a:cubicBezTo>
                    <a:pt x="105" y="18"/>
                    <a:pt x="88" y="8"/>
                    <a:pt x="69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39" name="Freeform 1155"/>
            <p:cNvSpPr/>
            <p:nvPr/>
          </p:nvSpPr>
          <p:spPr bwMode="auto">
            <a:xfrm>
              <a:off x="622697" y="2336007"/>
              <a:ext cx="309563" cy="307181"/>
            </a:xfrm>
            <a:custGeom>
              <a:avLst/>
              <a:gdLst>
                <a:gd name="T0" fmla="*/ 114 w 130"/>
                <a:gd name="T1" fmla="*/ 93 h 129"/>
                <a:gd name="T2" fmla="*/ 93 w 130"/>
                <a:gd name="T3" fmla="*/ 15 h 129"/>
                <a:gd name="T4" fmla="*/ 16 w 130"/>
                <a:gd name="T5" fmla="*/ 36 h 129"/>
                <a:gd name="T6" fmla="*/ 37 w 130"/>
                <a:gd name="T7" fmla="*/ 114 h 129"/>
                <a:gd name="T8" fmla="*/ 114 w 130"/>
                <a:gd name="T9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114" y="93"/>
                  </a:moveTo>
                  <a:cubicBezTo>
                    <a:pt x="130" y="66"/>
                    <a:pt x="120" y="31"/>
                    <a:pt x="93" y="15"/>
                  </a:cubicBezTo>
                  <a:cubicBezTo>
                    <a:pt x="66" y="0"/>
                    <a:pt x="32" y="9"/>
                    <a:pt x="16" y="36"/>
                  </a:cubicBezTo>
                  <a:cubicBezTo>
                    <a:pt x="0" y="63"/>
                    <a:pt x="10" y="98"/>
                    <a:pt x="37" y="114"/>
                  </a:cubicBezTo>
                  <a:cubicBezTo>
                    <a:pt x="64" y="129"/>
                    <a:pt x="98" y="120"/>
                    <a:pt x="114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0" name="Freeform 1156"/>
            <p:cNvSpPr>
              <a:spLocks noEditPoints="1"/>
            </p:cNvSpPr>
            <p:nvPr/>
          </p:nvSpPr>
          <p:spPr bwMode="auto">
            <a:xfrm>
              <a:off x="627460" y="2345532"/>
              <a:ext cx="300038" cy="288131"/>
            </a:xfrm>
            <a:custGeom>
              <a:avLst/>
              <a:gdLst>
                <a:gd name="T0" fmla="*/ 63 w 126"/>
                <a:gd name="T1" fmla="*/ 121 h 121"/>
                <a:gd name="T2" fmla="*/ 63 w 126"/>
                <a:gd name="T3" fmla="*/ 121 h 121"/>
                <a:gd name="T4" fmla="*/ 33 w 126"/>
                <a:gd name="T5" fmla="*/ 113 h 121"/>
                <a:gd name="T6" fmla="*/ 4 w 126"/>
                <a:gd name="T7" fmla="*/ 76 h 121"/>
                <a:gd name="T8" fmla="*/ 10 w 126"/>
                <a:gd name="T9" fmla="*/ 30 h 121"/>
                <a:gd name="T10" fmla="*/ 63 w 126"/>
                <a:gd name="T11" fmla="*/ 0 h 121"/>
                <a:gd name="T12" fmla="*/ 93 w 126"/>
                <a:gd name="T13" fmla="*/ 8 h 121"/>
                <a:gd name="T14" fmla="*/ 122 w 126"/>
                <a:gd name="T15" fmla="*/ 45 h 121"/>
                <a:gd name="T16" fmla="*/ 116 w 126"/>
                <a:gd name="T17" fmla="*/ 91 h 121"/>
                <a:gd name="T18" fmla="*/ 63 w 126"/>
                <a:gd name="T19" fmla="*/ 121 h 121"/>
                <a:gd name="T20" fmla="*/ 63 w 126"/>
                <a:gd name="T21" fmla="*/ 8 h 121"/>
                <a:gd name="T22" fmla="*/ 17 w 126"/>
                <a:gd name="T23" fmla="*/ 34 h 121"/>
                <a:gd name="T24" fmla="*/ 12 w 126"/>
                <a:gd name="T25" fmla="*/ 74 h 121"/>
                <a:gd name="T26" fmla="*/ 37 w 126"/>
                <a:gd name="T27" fmla="*/ 106 h 121"/>
                <a:gd name="T28" fmla="*/ 63 w 126"/>
                <a:gd name="T29" fmla="*/ 113 h 121"/>
                <a:gd name="T30" fmla="*/ 109 w 126"/>
                <a:gd name="T31" fmla="*/ 87 h 121"/>
                <a:gd name="T32" fmla="*/ 114 w 126"/>
                <a:gd name="T33" fmla="*/ 47 h 121"/>
                <a:gd name="T34" fmla="*/ 89 w 126"/>
                <a:gd name="T35" fmla="*/ 15 h 121"/>
                <a:gd name="T36" fmla="*/ 63 w 126"/>
                <a:gd name="T37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21">
                  <a:moveTo>
                    <a:pt x="63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52" y="121"/>
                    <a:pt x="42" y="118"/>
                    <a:pt x="33" y="113"/>
                  </a:cubicBezTo>
                  <a:cubicBezTo>
                    <a:pt x="19" y="105"/>
                    <a:pt x="9" y="92"/>
                    <a:pt x="4" y="76"/>
                  </a:cubicBezTo>
                  <a:cubicBezTo>
                    <a:pt x="0" y="61"/>
                    <a:pt x="2" y="44"/>
                    <a:pt x="10" y="30"/>
                  </a:cubicBezTo>
                  <a:cubicBezTo>
                    <a:pt x="21" y="11"/>
                    <a:pt x="41" y="0"/>
                    <a:pt x="63" y="0"/>
                  </a:cubicBezTo>
                  <a:cubicBezTo>
                    <a:pt x="74" y="0"/>
                    <a:pt x="84" y="3"/>
                    <a:pt x="93" y="8"/>
                  </a:cubicBezTo>
                  <a:cubicBezTo>
                    <a:pt x="107" y="16"/>
                    <a:pt x="117" y="29"/>
                    <a:pt x="122" y="45"/>
                  </a:cubicBezTo>
                  <a:cubicBezTo>
                    <a:pt x="126" y="60"/>
                    <a:pt x="124" y="77"/>
                    <a:pt x="116" y="91"/>
                  </a:cubicBezTo>
                  <a:cubicBezTo>
                    <a:pt x="105" y="110"/>
                    <a:pt x="85" y="121"/>
                    <a:pt x="63" y="121"/>
                  </a:cubicBezTo>
                  <a:close/>
                  <a:moveTo>
                    <a:pt x="63" y="8"/>
                  </a:moveTo>
                  <a:cubicBezTo>
                    <a:pt x="44" y="8"/>
                    <a:pt x="27" y="18"/>
                    <a:pt x="17" y="34"/>
                  </a:cubicBezTo>
                  <a:cubicBezTo>
                    <a:pt x="10" y="46"/>
                    <a:pt x="8" y="61"/>
                    <a:pt x="12" y="74"/>
                  </a:cubicBezTo>
                  <a:cubicBezTo>
                    <a:pt x="16" y="88"/>
                    <a:pt x="24" y="99"/>
                    <a:pt x="37" y="106"/>
                  </a:cubicBezTo>
                  <a:cubicBezTo>
                    <a:pt x="45" y="111"/>
                    <a:pt x="54" y="113"/>
                    <a:pt x="63" y="113"/>
                  </a:cubicBezTo>
                  <a:cubicBezTo>
                    <a:pt x="82" y="113"/>
                    <a:pt x="99" y="103"/>
                    <a:pt x="109" y="87"/>
                  </a:cubicBezTo>
                  <a:cubicBezTo>
                    <a:pt x="116" y="75"/>
                    <a:pt x="118" y="60"/>
                    <a:pt x="114" y="47"/>
                  </a:cubicBezTo>
                  <a:cubicBezTo>
                    <a:pt x="110" y="33"/>
                    <a:pt x="102" y="22"/>
                    <a:pt x="89" y="15"/>
                  </a:cubicBezTo>
                  <a:cubicBezTo>
                    <a:pt x="81" y="10"/>
                    <a:pt x="72" y="8"/>
                    <a:pt x="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1" name="Freeform 1157"/>
            <p:cNvSpPr/>
            <p:nvPr/>
          </p:nvSpPr>
          <p:spPr bwMode="auto">
            <a:xfrm>
              <a:off x="1191817" y="2902744"/>
              <a:ext cx="307181" cy="309563"/>
            </a:xfrm>
            <a:custGeom>
              <a:avLst/>
              <a:gdLst>
                <a:gd name="T0" fmla="*/ 93 w 129"/>
                <a:gd name="T1" fmla="*/ 114 h 130"/>
                <a:gd name="T2" fmla="*/ 114 w 129"/>
                <a:gd name="T3" fmla="*/ 37 h 130"/>
                <a:gd name="T4" fmla="*/ 36 w 129"/>
                <a:gd name="T5" fmla="*/ 16 h 130"/>
                <a:gd name="T6" fmla="*/ 16 w 129"/>
                <a:gd name="T7" fmla="*/ 93 h 130"/>
                <a:gd name="T8" fmla="*/ 93 w 129"/>
                <a:gd name="T9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93" y="114"/>
                  </a:moveTo>
                  <a:cubicBezTo>
                    <a:pt x="120" y="99"/>
                    <a:pt x="129" y="64"/>
                    <a:pt x="114" y="37"/>
                  </a:cubicBezTo>
                  <a:cubicBezTo>
                    <a:pt x="98" y="10"/>
                    <a:pt x="63" y="0"/>
                    <a:pt x="36" y="16"/>
                  </a:cubicBezTo>
                  <a:cubicBezTo>
                    <a:pt x="9" y="32"/>
                    <a:pt x="0" y="66"/>
                    <a:pt x="16" y="93"/>
                  </a:cubicBezTo>
                  <a:cubicBezTo>
                    <a:pt x="31" y="121"/>
                    <a:pt x="66" y="130"/>
                    <a:pt x="93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2" name="Freeform 1158"/>
            <p:cNvSpPr>
              <a:spLocks noEditPoints="1"/>
            </p:cNvSpPr>
            <p:nvPr/>
          </p:nvSpPr>
          <p:spPr bwMode="auto">
            <a:xfrm>
              <a:off x="1196579" y="2912269"/>
              <a:ext cx="314325" cy="290513"/>
            </a:xfrm>
            <a:custGeom>
              <a:avLst/>
              <a:gdLst>
                <a:gd name="T0" fmla="*/ 63 w 132"/>
                <a:gd name="T1" fmla="*/ 122 h 122"/>
                <a:gd name="T2" fmla="*/ 63 w 132"/>
                <a:gd name="T3" fmla="*/ 122 h 122"/>
                <a:gd name="T4" fmla="*/ 10 w 132"/>
                <a:gd name="T5" fmla="*/ 91 h 122"/>
                <a:gd name="T6" fmla="*/ 4 w 132"/>
                <a:gd name="T7" fmla="*/ 45 h 122"/>
                <a:gd name="T8" fmla="*/ 32 w 132"/>
                <a:gd name="T9" fmla="*/ 9 h 122"/>
                <a:gd name="T10" fmla="*/ 63 w 132"/>
                <a:gd name="T11" fmla="*/ 0 h 122"/>
                <a:gd name="T12" fmla="*/ 115 w 132"/>
                <a:gd name="T13" fmla="*/ 31 h 122"/>
                <a:gd name="T14" fmla="*/ 93 w 132"/>
                <a:gd name="T15" fmla="*/ 114 h 122"/>
                <a:gd name="T16" fmla="*/ 63 w 132"/>
                <a:gd name="T17" fmla="*/ 122 h 122"/>
                <a:gd name="T18" fmla="*/ 63 w 132"/>
                <a:gd name="T19" fmla="*/ 8 h 122"/>
                <a:gd name="T20" fmla="*/ 36 w 132"/>
                <a:gd name="T21" fmla="*/ 15 h 122"/>
                <a:gd name="T22" fmla="*/ 12 w 132"/>
                <a:gd name="T23" fmla="*/ 47 h 122"/>
                <a:gd name="T24" fmla="*/ 17 w 132"/>
                <a:gd name="T25" fmla="*/ 87 h 122"/>
                <a:gd name="T26" fmla="*/ 63 w 132"/>
                <a:gd name="T27" fmla="*/ 114 h 122"/>
                <a:gd name="T28" fmla="*/ 63 w 132"/>
                <a:gd name="T29" fmla="*/ 114 h 122"/>
                <a:gd name="T30" fmla="*/ 89 w 132"/>
                <a:gd name="T31" fmla="*/ 107 h 122"/>
                <a:gd name="T32" fmla="*/ 108 w 132"/>
                <a:gd name="T33" fmla="*/ 35 h 122"/>
                <a:gd name="T34" fmla="*/ 63 w 132"/>
                <a:gd name="T35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22">
                  <a:moveTo>
                    <a:pt x="63" y="122"/>
                  </a:moveTo>
                  <a:cubicBezTo>
                    <a:pt x="63" y="122"/>
                    <a:pt x="63" y="122"/>
                    <a:pt x="63" y="122"/>
                  </a:cubicBezTo>
                  <a:cubicBezTo>
                    <a:pt x="41" y="122"/>
                    <a:pt x="21" y="110"/>
                    <a:pt x="10" y="91"/>
                  </a:cubicBezTo>
                  <a:cubicBezTo>
                    <a:pt x="2" y="77"/>
                    <a:pt x="0" y="61"/>
                    <a:pt x="4" y="45"/>
                  </a:cubicBezTo>
                  <a:cubicBezTo>
                    <a:pt x="8" y="30"/>
                    <a:pt x="18" y="17"/>
                    <a:pt x="32" y="9"/>
                  </a:cubicBezTo>
                  <a:cubicBezTo>
                    <a:pt x="42" y="3"/>
                    <a:pt x="52" y="0"/>
                    <a:pt x="63" y="0"/>
                  </a:cubicBezTo>
                  <a:cubicBezTo>
                    <a:pt x="84" y="0"/>
                    <a:pt x="104" y="12"/>
                    <a:pt x="115" y="31"/>
                  </a:cubicBezTo>
                  <a:cubicBezTo>
                    <a:pt x="132" y="60"/>
                    <a:pt x="122" y="97"/>
                    <a:pt x="93" y="114"/>
                  </a:cubicBezTo>
                  <a:cubicBezTo>
                    <a:pt x="84" y="119"/>
                    <a:pt x="73" y="122"/>
                    <a:pt x="63" y="122"/>
                  </a:cubicBezTo>
                  <a:close/>
                  <a:moveTo>
                    <a:pt x="63" y="8"/>
                  </a:moveTo>
                  <a:cubicBezTo>
                    <a:pt x="53" y="8"/>
                    <a:pt x="44" y="11"/>
                    <a:pt x="36" y="15"/>
                  </a:cubicBezTo>
                  <a:cubicBezTo>
                    <a:pt x="24" y="23"/>
                    <a:pt x="15" y="34"/>
                    <a:pt x="12" y="47"/>
                  </a:cubicBezTo>
                  <a:cubicBezTo>
                    <a:pt x="8" y="61"/>
                    <a:pt x="10" y="75"/>
                    <a:pt x="17" y="87"/>
                  </a:cubicBezTo>
                  <a:cubicBezTo>
                    <a:pt x="26" y="104"/>
                    <a:pt x="44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72" y="114"/>
                    <a:pt x="81" y="111"/>
                    <a:pt x="89" y="107"/>
                  </a:cubicBezTo>
                  <a:cubicBezTo>
                    <a:pt x="114" y="92"/>
                    <a:pt x="123" y="60"/>
                    <a:pt x="108" y="35"/>
                  </a:cubicBezTo>
                  <a:cubicBezTo>
                    <a:pt x="99" y="19"/>
                    <a:pt x="81" y="8"/>
                    <a:pt x="63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3" name="Oval 1159"/>
            <p:cNvSpPr>
              <a:spLocks noChangeArrowheads="1"/>
            </p:cNvSpPr>
            <p:nvPr/>
          </p:nvSpPr>
          <p:spPr bwMode="auto">
            <a:xfrm>
              <a:off x="1595822" y="2249090"/>
              <a:ext cx="429816" cy="431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4" name="Freeform 1160"/>
            <p:cNvSpPr>
              <a:spLocks noEditPoints="1"/>
            </p:cNvSpPr>
            <p:nvPr/>
          </p:nvSpPr>
          <p:spPr bwMode="auto">
            <a:xfrm>
              <a:off x="1604588" y="2360023"/>
              <a:ext cx="184547" cy="269081"/>
            </a:xfrm>
            <a:custGeom>
              <a:avLst/>
              <a:gdLst>
                <a:gd name="T0" fmla="*/ 22 w 78"/>
                <a:gd name="T1" fmla="*/ 98 h 113"/>
                <a:gd name="T2" fmla="*/ 23 w 78"/>
                <a:gd name="T3" fmla="*/ 104 h 113"/>
                <a:gd name="T4" fmla="*/ 28 w 78"/>
                <a:gd name="T5" fmla="*/ 107 h 113"/>
                <a:gd name="T6" fmla="*/ 29 w 78"/>
                <a:gd name="T7" fmla="*/ 110 h 113"/>
                <a:gd name="T8" fmla="*/ 39 w 78"/>
                <a:gd name="T9" fmla="*/ 113 h 113"/>
                <a:gd name="T10" fmla="*/ 48 w 78"/>
                <a:gd name="T11" fmla="*/ 110 h 113"/>
                <a:gd name="T12" fmla="*/ 49 w 78"/>
                <a:gd name="T13" fmla="*/ 107 h 113"/>
                <a:gd name="T14" fmla="*/ 54 w 78"/>
                <a:gd name="T15" fmla="*/ 104 h 113"/>
                <a:gd name="T16" fmla="*/ 55 w 78"/>
                <a:gd name="T17" fmla="*/ 98 h 113"/>
                <a:gd name="T18" fmla="*/ 39 w 78"/>
                <a:gd name="T19" fmla="*/ 100 h 113"/>
                <a:gd name="T20" fmla="*/ 22 w 78"/>
                <a:gd name="T21" fmla="*/ 98 h 113"/>
                <a:gd name="T22" fmla="*/ 21 w 78"/>
                <a:gd name="T23" fmla="*/ 87 h 113"/>
                <a:gd name="T24" fmla="*/ 21 w 78"/>
                <a:gd name="T25" fmla="*/ 92 h 113"/>
                <a:gd name="T26" fmla="*/ 39 w 78"/>
                <a:gd name="T27" fmla="*/ 96 h 113"/>
                <a:gd name="T28" fmla="*/ 56 w 78"/>
                <a:gd name="T29" fmla="*/ 93 h 113"/>
                <a:gd name="T30" fmla="*/ 57 w 78"/>
                <a:gd name="T31" fmla="*/ 87 h 113"/>
                <a:gd name="T32" fmla="*/ 39 w 78"/>
                <a:gd name="T33" fmla="*/ 90 h 113"/>
                <a:gd name="T34" fmla="*/ 21 w 78"/>
                <a:gd name="T35" fmla="*/ 87 h 113"/>
                <a:gd name="T36" fmla="*/ 47 w 78"/>
                <a:gd name="T37" fmla="*/ 53 h 113"/>
                <a:gd name="T38" fmla="*/ 39 w 78"/>
                <a:gd name="T39" fmla="*/ 37 h 113"/>
                <a:gd name="T40" fmla="*/ 30 w 78"/>
                <a:gd name="T41" fmla="*/ 53 h 113"/>
                <a:gd name="T42" fmla="*/ 26 w 78"/>
                <a:gd name="T43" fmla="*/ 45 h 113"/>
                <a:gd name="T44" fmla="*/ 21 w 78"/>
                <a:gd name="T45" fmla="*/ 48 h 113"/>
                <a:gd name="T46" fmla="*/ 30 w 78"/>
                <a:gd name="T47" fmla="*/ 66 h 113"/>
                <a:gd name="T48" fmla="*/ 39 w 78"/>
                <a:gd name="T49" fmla="*/ 50 h 113"/>
                <a:gd name="T50" fmla="*/ 48 w 78"/>
                <a:gd name="T51" fmla="*/ 66 h 113"/>
                <a:gd name="T52" fmla="*/ 56 w 78"/>
                <a:gd name="T53" fmla="*/ 48 h 113"/>
                <a:gd name="T54" fmla="*/ 51 w 78"/>
                <a:gd name="T55" fmla="*/ 45 h 113"/>
                <a:gd name="T56" fmla="*/ 47 w 78"/>
                <a:gd name="T57" fmla="*/ 53 h 113"/>
                <a:gd name="T58" fmla="*/ 39 w 78"/>
                <a:gd name="T59" fmla="*/ 0 h 113"/>
                <a:gd name="T60" fmla="*/ 0 w 78"/>
                <a:gd name="T61" fmla="*/ 39 h 113"/>
                <a:gd name="T62" fmla="*/ 18 w 78"/>
                <a:gd name="T63" fmla="*/ 72 h 113"/>
                <a:gd name="T64" fmla="*/ 20 w 78"/>
                <a:gd name="T65" fmla="*/ 82 h 113"/>
                <a:gd name="T66" fmla="*/ 39 w 78"/>
                <a:gd name="T67" fmla="*/ 85 h 113"/>
                <a:gd name="T68" fmla="*/ 57 w 78"/>
                <a:gd name="T69" fmla="*/ 82 h 113"/>
                <a:gd name="T70" fmla="*/ 59 w 78"/>
                <a:gd name="T71" fmla="*/ 72 h 113"/>
                <a:gd name="T72" fmla="*/ 78 w 78"/>
                <a:gd name="T73" fmla="*/ 39 h 113"/>
                <a:gd name="T74" fmla="*/ 39 w 78"/>
                <a:gd name="T75" fmla="*/ 0 h 113"/>
                <a:gd name="T76" fmla="*/ 53 w 78"/>
                <a:gd name="T77" fmla="*/ 67 h 113"/>
                <a:gd name="T78" fmla="*/ 52 w 78"/>
                <a:gd name="T79" fmla="*/ 76 h 113"/>
                <a:gd name="T80" fmla="*/ 39 w 78"/>
                <a:gd name="T81" fmla="*/ 78 h 113"/>
                <a:gd name="T82" fmla="*/ 25 w 78"/>
                <a:gd name="T83" fmla="*/ 76 h 113"/>
                <a:gd name="T84" fmla="*/ 24 w 78"/>
                <a:gd name="T85" fmla="*/ 67 h 113"/>
                <a:gd name="T86" fmla="*/ 7 w 78"/>
                <a:gd name="T87" fmla="*/ 39 h 113"/>
                <a:gd name="T88" fmla="*/ 39 w 78"/>
                <a:gd name="T89" fmla="*/ 6 h 113"/>
                <a:gd name="T90" fmla="*/ 71 w 78"/>
                <a:gd name="T91" fmla="*/ 39 h 113"/>
                <a:gd name="T92" fmla="*/ 53 w 78"/>
                <a:gd name="T93" fmla="*/ 67 h 113"/>
                <a:gd name="T94" fmla="*/ 39 w 78"/>
                <a:gd name="T95" fmla="*/ 16 h 113"/>
                <a:gd name="T96" fmla="*/ 41 w 78"/>
                <a:gd name="T97" fmla="*/ 14 h 113"/>
                <a:gd name="T98" fmla="*/ 39 w 78"/>
                <a:gd name="T99" fmla="*/ 11 h 113"/>
                <a:gd name="T100" fmla="*/ 12 w 78"/>
                <a:gd name="T101" fmla="*/ 39 h 113"/>
                <a:gd name="T102" fmla="*/ 14 w 78"/>
                <a:gd name="T103" fmla="*/ 41 h 113"/>
                <a:gd name="T104" fmla="*/ 16 w 78"/>
                <a:gd name="T105" fmla="*/ 39 h 113"/>
                <a:gd name="T106" fmla="*/ 39 w 78"/>
                <a:gd name="T107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13">
                  <a:moveTo>
                    <a:pt x="22" y="98"/>
                  </a:move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4" y="105"/>
                    <a:pt x="28" y="10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31" y="113"/>
                    <a:pt x="39" y="113"/>
                  </a:cubicBezTo>
                  <a:cubicBezTo>
                    <a:pt x="46" y="113"/>
                    <a:pt x="48" y="110"/>
                    <a:pt x="48" y="11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0" y="99"/>
                    <a:pt x="44" y="100"/>
                    <a:pt x="39" y="100"/>
                  </a:cubicBezTo>
                  <a:cubicBezTo>
                    <a:pt x="33" y="100"/>
                    <a:pt x="27" y="99"/>
                    <a:pt x="22" y="98"/>
                  </a:cubicBezTo>
                  <a:close/>
                  <a:moveTo>
                    <a:pt x="21" y="87"/>
                  </a:moveTo>
                  <a:cubicBezTo>
                    <a:pt x="21" y="92"/>
                    <a:pt x="21" y="92"/>
                    <a:pt x="21" y="92"/>
                  </a:cubicBezTo>
                  <a:cubicBezTo>
                    <a:pt x="27" y="95"/>
                    <a:pt x="32" y="96"/>
                    <a:pt x="39" y="96"/>
                  </a:cubicBezTo>
                  <a:cubicBezTo>
                    <a:pt x="45" y="96"/>
                    <a:pt x="51" y="95"/>
                    <a:pt x="56" y="93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1" y="89"/>
                    <a:pt x="45" y="90"/>
                    <a:pt x="39" y="90"/>
                  </a:cubicBezTo>
                  <a:cubicBezTo>
                    <a:pt x="32" y="90"/>
                    <a:pt x="26" y="89"/>
                    <a:pt x="21" y="87"/>
                  </a:cubicBezTo>
                  <a:close/>
                  <a:moveTo>
                    <a:pt x="47" y="53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1" y="45"/>
                    <a:pt x="51" y="45"/>
                    <a:pt x="51" y="45"/>
                  </a:cubicBezTo>
                  <a:lnTo>
                    <a:pt x="47" y="53"/>
                  </a:lnTo>
                  <a:close/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3"/>
                    <a:pt x="7" y="65"/>
                    <a:pt x="18" y="7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5" y="84"/>
                    <a:pt x="32" y="85"/>
                    <a:pt x="39" y="85"/>
                  </a:cubicBezTo>
                  <a:cubicBezTo>
                    <a:pt x="45" y="85"/>
                    <a:pt x="52" y="84"/>
                    <a:pt x="57" y="8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70" y="65"/>
                    <a:pt x="78" y="53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53" y="67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48" y="78"/>
                    <a:pt x="39" y="78"/>
                  </a:cubicBezTo>
                  <a:cubicBezTo>
                    <a:pt x="29" y="78"/>
                    <a:pt x="25" y="76"/>
                    <a:pt x="25" y="7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4" y="62"/>
                    <a:pt x="7" y="51"/>
                    <a:pt x="7" y="39"/>
                  </a:cubicBezTo>
                  <a:cubicBezTo>
                    <a:pt x="7" y="21"/>
                    <a:pt x="21" y="6"/>
                    <a:pt x="39" y="6"/>
                  </a:cubicBezTo>
                  <a:cubicBezTo>
                    <a:pt x="56" y="6"/>
                    <a:pt x="71" y="21"/>
                    <a:pt x="71" y="39"/>
                  </a:cubicBezTo>
                  <a:cubicBezTo>
                    <a:pt x="71" y="51"/>
                    <a:pt x="63" y="62"/>
                    <a:pt x="53" y="67"/>
                  </a:cubicBezTo>
                  <a:close/>
                  <a:moveTo>
                    <a:pt x="39" y="16"/>
                  </a:moveTo>
                  <a:cubicBezTo>
                    <a:pt x="40" y="16"/>
                    <a:pt x="41" y="15"/>
                    <a:pt x="41" y="14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24" y="11"/>
                    <a:pt x="12" y="24"/>
                    <a:pt x="12" y="39"/>
                  </a:cubicBezTo>
                  <a:cubicBezTo>
                    <a:pt x="12" y="40"/>
                    <a:pt x="12" y="41"/>
                    <a:pt x="14" y="41"/>
                  </a:cubicBezTo>
                  <a:cubicBezTo>
                    <a:pt x="15" y="41"/>
                    <a:pt x="16" y="40"/>
                    <a:pt x="16" y="39"/>
                  </a:cubicBezTo>
                  <a:cubicBezTo>
                    <a:pt x="16" y="26"/>
                    <a:pt x="26" y="16"/>
                    <a:pt x="39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5" name="Oval 1161"/>
            <p:cNvSpPr>
              <a:spLocks noChangeArrowheads="1"/>
            </p:cNvSpPr>
            <p:nvPr/>
          </p:nvSpPr>
          <p:spPr bwMode="auto">
            <a:xfrm>
              <a:off x="1878808" y="2840831"/>
              <a:ext cx="431006" cy="433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6" name="Freeform 1162"/>
            <p:cNvSpPr>
              <a:spLocks noEditPoints="1"/>
            </p:cNvSpPr>
            <p:nvPr/>
          </p:nvSpPr>
          <p:spPr bwMode="auto">
            <a:xfrm>
              <a:off x="1971676" y="2959894"/>
              <a:ext cx="245269" cy="207169"/>
            </a:xfrm>
            <a:custGeom>
              <a:avLst/>
              <a:gdLst>
                <a:gd name="T0" fmla="*/ 4 w 103"/>
                <a:gd name="T1" fmla="*/ 83 h 87"/>
                <a:gd name="T2" fmla="*/ 8 w 103"/>
                <a:gd name="T3" fmla="*/ 87 h 87"/>
                <a:gd name="T4" fmla="*/ 27 w 103"/>
                <a:gd name="T5" fmla="*/ 87 h 87"/>
                <a:gd name="T6" fmla="*/ 27 w 103"/>
                <a:gd name="T7" fmla="*/ 47 h 87"/>
                <a:gd name="T8" fmla="*/ 4 w 103"/>
                <a:gd name="T9" fmla="*/ 70 h 87"/>
                <a:gd name="T10" fmla="*/ 4 w 103"/>
                <a:gd name="T11" fmla="*/ 83 h 87"/>
                <a:gd name="T12" fmla="*/ 36 w 103"/>
                <a:gd name="T13" fmla="*/ 56 h 87"/>
                <a:gd name="T14" fmla="*/ 36 w 103"/>
                <a:gd name="T15" fmla="*/ 87 h 87"/>
                <a:gd name="T16" fmla="*/ 59 w 103"/>
                <a:gd name="T17" fmla="*/ 87 h 87"/>
                <a:gd name="T18" fmla="*/ 59 w 103"/>
                <a:gd name="T19" fmla="*/ 60 h 87"/>
                <a:gd name="T20" fmla="*/ 49 w 103"/>
                <a:gd name="T21" fmla="*/ 70 h 87"/>
                <a:gd name="T22" fmla="*/ 36 w 103"/>
                <a:gd name="T23" fmla="*/ 56 h 87"/>
                <a:gd name="T24" fmla="*/ 68 w 103"/>
                <a:gd name="T25" fmla="*/ 50 h 87"/>
                <a:gd name="T26" fmla="*/ 68 w 103"/>
                <a:gd name="T27" fmla="*/ 87 h 87"/>
                <a:gd name="T28" fmla="*/ 88 w 103"/>
                <a:gd name="T29" fmla="*/ 87 h 87"/>
                <a:gd name="T30" fmla="*/ 91 w 103"/>
                <a:gd name="T31" fmla="*/ 83 h 87"/>
                <a:gd name="T32" fmla="*/ 91 w 103"/>
                <a:gd name="T33" fmla="*/ 47 h 87"/>
                <a:gd name="T34" fmla="*/ 91 w 103"/>
                <a:gd name="T35" fmla="*/ 27 h 87"/>
                <a:gd name="T36" fmla="*/ 72 w 103"/>
                <a:gd name="T37" fmla="*/ 47 h 87"/>
                <a:gd name="T38" fmla="*/ 68 w 103"/>
                <a:gd name="T39" fmla="*/ 50 h 87"/>
                <a:gd name="T40" fmla="*/ 82 w 103"/>
                <a:gd name="T41" fmla="*/ 1 h 87"/>
                <a:gd name="T42" fmla="*/ 78 w 103"/>
                <a:gd name="T43" fmla="*/ 6 h 87"/>
                <a:gd name="T44" fmla="*/ 83 w 103"/>
                <a:gd name="T45" fmla="*/ 10 h 87"/>
                <a:gd name="T46" fmla="*/ 87 w 103"/>
                <a:gd name="T47" fmla="*/ 9 h 87"/>
                <a:gd name="T48" fmla="*/ 49 w 103"/>
                <a:gd name="T49" fmla="*/ 47 h 87"/>
                <a:gd name="T50" fmla="*/ 27 w 103"/>
                <a:gd name="T51" fmla="*/ 25 h 87"/>
                <a:gd name="T52" fmla="*/ 1 w 103"/>
                <a:gd name="T53" fmla="*/ 51 h 87"/>
                <a:gd name="T54" fmla="*/ 1 w 103"/>
                <a:gd name="T55" fmla="*/ 57 h 87"/>
                <a:gd name="T56" fmla="*/ 7 w 103"/>
                <a:gd name="T57" fmla="*/ 57 h 87"/>
                <a:gd name="T58" fmla="*/ 27 w 103"/>
                <a:gd name="T59" fmla="*/ 37 h 87"/>
                <a:gd name="T60" fmla="*/ 49 w 103"/>
                <a:gd name="T61" fmla="*/ 59 h 87"/>
                <a:gd name="T62" fmla="*/ 93 w 103"/>
                <a:gd name="T63" fmla="*/ 15 h 87"/>
                <a:gd name="T64" fmla="*/ 93 w 103"/>
                <a:gd name="T65" fmla="*/ 19 h 87"/>
                <a:gd name="T66" fmla="*/ 97 w 103"/>
                <a:gd name="T67" fmla="*/ 24 h 87"/>
                <a:gd name="T68" fmla="*/ 97 w 103"/>
                <a:gd name="T69" fmla="*/ 24 h 87"/>
                <a:gd name="T70" fmla="*/ 101 w 103"/>
                <a:gd name="T71" fmla="*/ 20 h 87"/>
                <a:gd name="T72" fmla="*/ 103 w 103"/>
                <a:gd name="T73" fmla="*/ 0 h 87"/>
                <a:gd name="T74" fmla="*/ 82 w 103"/>
                <a:gd name="T75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87">
                  <a:moveTo>
                    <a:pt x="4" y="83"/>
                  </a:moveTo>
                  <a:cubicBezTo>
                    <a:pt x="4" y="85"/>
                    <a:pt x="6" y="87"/>
                    <a:pt x="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4" y="70"/>
                    <a:pt x="4" y="70"/>
                    <a:pt x="4" y="70"/>
                  </a:cubicBezTo>
                  <a:lnTo>
                    <a:pt x="4" y="83"/>
                  </a:lnTo>
                  <a:close/>
                  <a:moveTo>
                    <a:pt x="36" y="56"/>
                  </a:moveTo>
                  <a:cubicBezTo>
                    <a:pt x="36" y="87"/>
                    <a:pt x="36" y="87"/>
                    <a:pt x="36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49" y="70"/>
                    <a:pt x="49" y="70"/>
                    <a:pt x="49" y="70"/>
                  </a:cubicBezTo>
                  <a:lnTo>
                    <a:pt x="36" y="56"/>
                  </a:lnTo>
                  <a:close/>
                  <a:moveTo>
                    <a:pt x="68" y="50"/>
                  </a:moveTo>
                  <a:cubicBezTo>
                    <a:pt x="68" y="87"/>
                    <a:pt x="68" y="87"/>
                    <a:pt x="6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0" y="87"/>
                    <a:pt x="91" y="85"/>
                    <a:pt x="91" y="83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72" y="47"/>
                    <a:pt x="72" y="47"/>
                    <a:pt x="72" y="47"/>
                  </a:cubicBezTo>
                  <a:lnTo>
                    <a:pt x="68" y="50"/>
                  </a:lnTo>
                  <a:close/>
                  <a:moveTo>
                    <a:pt x="82" y="1"/>
                  </a:moveTo>
                  <a:cubicBezTo>
                    <a:pt x="80" y="2"/>
                    <a:pt x="78" y="4"/>
                    <a:pt x="78" y="6"/>
                  </a:cubicBezTo>
                  <a:cubicBezTo>
                    <a:pt x="79" y="8"/>
                    <a:pt x="81" y="10"/>
                    <a:pt x="83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5"/>
                    <a:pt x="1" y="57"/>
                  </a:cubicBezTo>
                  <a:cubicBezTo>
                    <a:pt x="3" y="58"/>
                    <a:pt x="5" y="58"/>
                    <a:pt x="7" y="5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22"/>
                    <a:pt x="94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9" y="24"/>
                    <a:pt x="101" y="22"/>
                    <a:pt x="101" y="20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7" name="Oval 1163"/>
            <p:cNvSpPr>
              <a:spLocks noChangeArrowheads="1"/>
            </p:cNvSpPr>
            <p:nvPr/>
          </p:nvSpPr>
          <p:spPr bwMode="auto">
            <a:xfrm>
              <a:off x="2016920" y="3617119"/>
              <a:ext cx="431006" cy="4333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8" name="Freeform 1164"/>
            <p:cNvSpPr>
              <a:spLocks noEditPoints="1"/>
            </p:cNvSpPr>
            <p:nvPr/>
          </p:nvSpPr>
          <p:spPr bwMode="auto">
            <a:xfrm>
              <a:off x="2128838" y="3702844"/>
              <a:ext cx="209550" cy="264319"/>
            </a:xfrm>
            <a:custGeom>
              <a:avLst/>
              <a:gdLst>
                <a:gd name="T0" fmla="*/ 126 w 176"/>
                <a:gd name="T1" fmla="*/ 36 h 222"/>
                <a:gd name="T2" fmla="*/ 30 w 176"/>
                <a:gd name="T3" fmla="*/ 36 h 222"/>
                <a:gd name="T4" fmla="*/ 30 w 176"/>
                <a:gd name="T5" fmla="*/ 50 h 222"/>
                <a:gd name="T6" fmla="*/ 126 w 176"/>
                <a:gd name="T7" fmla="*/ 50 h 222"/>
                <a:gd name="T8" fmla="*/ 126 w 176"/>
                <a:gd name="T9" fmla="*/ 36 h 222"/>
                <a:gd name="T10" fmla="*/ 126 w 176"/>
                <a:gd name="T11" fmla="*/ 64 h 222"/>
                <a:gd name="T12" fmla="*/ 30 w 176"/>
                <a:gd name="T13" fmla="*/ 64 h 222"/>
                <a:gd name="T14" fmla="*/ 30 w 176"/>
                <a:gd name="T15" fmla="*/ 76 h 222"/>
                <a:gd name="T16" fmla="*/ 126 w 176"/>
                <a:gd name="T17" fmla="*/ 76 h 222"/>
                <a:gd name="T18" fmla="*/ 126 w 176"/>
                <a:gd name="T19" fmla="*/ 64 h 222"/>
                <a:gd name="T20" fmla="*/ 156 w 176"/>
                <a:gd name="T21" fmla="*/ 18 h 222"/>
                <a:gd name="T22" fmla="*/ 156 w 176"/>
                <a:gd name="T23" fmla="*/ 0 h 222"/>
                <a:gd name="T24" fmla="*/ 0 w 176"/>
                <a:gd name="T25" fmla="*/ 0 h 222"/>
                <a:gd name="T26" fmla="*/ 0 w 176"/>
                <a:gd name="T27" fmla="*/ 202 h 222"/>
                <a:gd name="T28" fmla="*/ 18 w 176"/>
                <a:gd name="T29" fmla="*/ 202 h 222"/>
                <a:gd name="T30" fmla="*/ 18 w 176"/>
                <a:gd name="T31" fmla="*/ 222 h 222"/>
                <a:gd name="T32" fmla="*/ 176 w 176"/>
                <a:gd name="T33" fmla="*/ 222 h 222"/>
                <a:gd name="T34" fmla="*/ 176 w 176"/>
                <a:gd name="T35" fmla="*/ 18 h 222"/>
                <a:gd name="T36" fmla="*/ 156 w 176"/>
                <a:gd name="T37" fmla="*/ 18 h 222"/>
                <a:gd name="T38" fmla="*/ 10 w 176"/>
                <a:gd name="T39" fmla="*/ 190 h 222"/>
                <a:gd name="T40" fmla="*/ 10 w 176"/>
                <a:gd name="T41" fmla="*/ 10 h 222"/>
                <a:gd name="T42" fmla="*/ 144 w 176"/>
                <a:gd name="T43" fmla="*/ 10 h 222"/>
                <a:gd name="T44" fmla="*/ 144 w 176"/>
                <a:gd name="T45" fmla="*/ 144 h 222"/>
                <a:gd name="T46" fmla="*/ 98 w 176"/>
                <a:gd name="T47" fmla="*/ 144 h 222"/>
                <a:gd name="T48" fmla="*/ 98 w 176"/>
                <a:gd name="T49" fmla="*/ 190 h 222"/>
                <a:gd name="T50" fmla="*/ 10 w 176"/>
                <a:gd name="T51" fmla="*/ 190 h 222"/>
                <a:gd name="T52" fmla="*/ 164 w 176"/>
                <a:gd name="T53" fmla="*/ 210 h 222"/>
                <a:gd name="T54" fmla="*/ 30 w 176"/>
                <a:gd name="T55" fmla="*/ 210 h 222"/>
                <a:gd name="T56" fmla="*/ 30 w 176"/>
                <a:gd name="T57" fmla="*/ 202 h 222"/>
                <a:gd name="T58" fmla="*/ 104 w 176"/>
                <a:gd name="T59" fmla="*/ 202 h 222"/>
                <a:gd name="T60" fmla="*/ 156 w 176"/>
                <a:gd name="T61" fmla="*/ 150 h 222"/>
                <a:gd name="T62" fmla="*/ 156 w 176"/>
                <a:gd name="T63" fmla="*/ 30 h 222"/>
                <a:gd name="T64" fmla="*/ 164 w 176"/>
                <a:gd name="T65" fmla="*/ 30 h 222"/>
                <a:gd name="T66" fmla="*/ 164 w 176"/>
                <a:gd name="T67" fmla="*/ 210 h 222"/>
                <a:gd name="T68" fmla="*/ 30 w 176"/>
                <a:gd name="T69" fmla="*/ 130 h 222"/>
                <a:gd name="T70" fmla="*/ 78 w 176"/>
                <a:gd name="T71" fmla="*/ 130 h 222"/>
                <a:gd name="T72" fmla="*/ 78 w 176"/>
                <a:gd name="T73" fmla="*/ 118 h 222"/>
                <a:gd name="T74" fmla="*/ 30 w 176"/>
                <a:gd name="T75" fmla="*/ 118 h 222"/>
                <a:gd name="T76" fmla="*/ 30 w 176"/>
                <a:gd name="T77" fmla="*/ 130 h 222"/>
                <a:gd name="T78" fmla="*/ 126 w 176"/>
                <a:gd name="T79" fmla="*/ 90 h 222"/>
                <a:gd name="T80" fmla="*/ 30 w 176"/>
                <a:gd name="T81" fmla="*/ 90 h 222"/>
                <a:gd name="T82" fmla="*/ 30 w 176"/>
                <a:gd name="T83" fmla="*/ 104 h 222"/>
                <a:gd name="T84" fmla="*/ 126 w 176"/>
                <a:gd name="T85" fmla="*/ 104 h 222"/>
                <a:gd name="T86" fmla="*/ 126 w 176"/>
                <a:gd name="T87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222">
                  <a:moveTo>
                    <a:pt x="126" y="36"/>
                  </a:moveTo>
                  <a:lnTo>
                    <a:pt x="30" y="36"/>
                  </a:lnTo>
                  <a:lnTo>
                    <a:pt x="30" y="50"/>
                  </a:lnTo>
                  <a:lnTo>
                    <a:pt x="126" y="50"/>
                  </a:lnTo>
                  <a:lnTo>
                    <a:pt x="126" y="36"/>
                  </a:lnTo>
                  <a:close/>
                  <a:moveTo>
                    <a:pt x="126" y="64"/>
                  </a:moveTo>
                  <a:lnTo>
                    <a:pt x="30" y="64"/>
                  </a:lnTo>
                  <a:lnTo>
                    <a:pt x="30" y="76"/>
                  </a:lnTo>
                  <a:lnTo>
                    <a:pt x="126" y="76"/>
                  </a:lnTo>
                  <a:lnTo>
                    <a:pt x="126" y="64"/>
                  </a:lnTo>
                  <a:close/>
                  <a:moveTo>
                    <a:pt x="156" y="18"/>
                  </a:moveTo>
                  <a:lnTo>
                    <a:pt x="15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18" y="202"/>
                  </a:lnTo>
                  <a:lnTo>
                    <a:pt x="18" y="222"/>
                  </a:lnTo>
                  <a:lnTo>
                    <a:pt x="176" y="222"/>
                  </a:lnTo>
                  <a:lnTo>
                    <a:pt x="176" y="18"/>
                  </a:lnTo>
                  <a:lnTo>
                    <a:pt x="156" y="18"/>
                  </a:lnTo>
                  <a:close/>
                  <a:moveTo>
                    <a:pt x="10" y="190"/>
                  </a:moveTo>
                  <a:lnTo>
                    <a:pt x="10" y="10"/>
                  </a:lnTo>
                  <a:lnTo>
                    <a:pt x="144" y="10"/>
                  </a:lnTo>
                  <a:lnTo>
                    <a:pt x="144" y="144"/>
                  </a:lnTo>
                  <a:lnTo>
                    <a:pt x="98" y="144"/>
                  </a:lnTo>
                  <a:lnTo>
                    <a:pt x="98" y="190"/>
                  </a:lnTo>
                  <a:lnTo>
                    <a:pt x="10" y="190"/>
                  </a:lnTo>
                  <a:close/>
                  <a:moveTo>
                    <a:pt x="164" y="210"/>
                  </a:moveTo>
                  <a:lnTo>
                    <a:pt x="30" y="210"/>
                  </a:lnTo>
                  <a:lnTo>
                    <a:pt x="30" y="202"/>
                  </a:lnTo>
                  <a:lnTo>
                    <a:pt x="104" y="202"/>
                  </a:lnTo>
                  <a:lnTo>
                    <a:pt x="156" y="150"/>
                  </a:lnTo>
                  <a:lnTo>
                    <a:pt x="156" y="30"/>
                  </a:lnTo>
                  <a:lnTo>
                    <a:pt x="164" y="30"/>
                  </a:lnTo>
                  <a:lnTo>
                    <a:pt x="164" y="210"/>
                  </a:lnTo>
                  <a:close/>
                  <a:moveTo>
                    <a:pt x="30" y="130"/>
                  </a:moveTo>
                  <a:lnTo>
                    <a:pt x="78" y="130"/>
                  </a:lnTo>
                  <a:lnTo>
                    <a:pt x="78" y="118"/>
                  </a:lnTo>
                  <a:lnTo>
                    <a:pt x="30" y="118"/>
                  </a:lnTo>
                  <a:lnTo>
                    <a:pt x="30" y="130"/>
                  </a:lnTo>
                  <a:close/>
                  <a:moveTo>
                    <a:pt x="126" y="90"/>
                  </a:moveTo>
                  <a:lnTo>
                    <a:pt x="30" y="90"/>
                  </a:lnTo>
                  <a:lnTo>
                    <a:pt x="30" y="104"/>
                  </a:lnTo>
                  <a:lnTo>
                    <a:pt x="126" y="104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49" name="Oval 1165"/>
            <p:cNvSpPr>
              <a:spLocks noChangeArrowheads="1"/>
            </p:cNvSpPr>
            <p:nvPr/>
          </p:nvSpPr>
          <p:spPr bwMode="auto">
            <a:xfrm>
              <a:off x="1878808" y="4383881"/>
              <a:ext cx="431006" cy="433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0" name="Freeform 1166"/>
            <p:cNvSpPr>
              <a:spLocks noEditPoints="1"/>
            </p:cNvSpPr>
            <p:nvPr/>
          </p:nvSpPr>
          <p:spPr bwMode="auto">
            <a:xfrm>
              <a:off x="1983582" y="4491038"/>
              <a:ext cx="219075" cy="216694"/>
            </a:xfrm>
            <a:custGeom>
              <a:avLst/>
              <a:gdLst>
                <a:gd name="T0" fmla="*/ 90 w 92"/>
                <a:gd name="T1" fmla="*/ 28 h 91"/>
                <a:gd name="T2" fmla="*/ 50 w 92"/>
                <a:gd name="T3" fmla="*/ 1 h 91"/>
                <a:gd name="T4" fmla="*/ 43 w 92"/>
                <a:gd name="T5" fmla="*/ 1 h 91"/>
                <a:gd name="T6" fmla="*/ 3 w 92"/>
                <a:gd name="T7" fmla="*/ 28 h 91"/>
                <a:gd name="T8" fmla="*/ 0 w 92"/>
                <a:gd name="T9" fmla="*/ 33 h 91"/>
                <a:gd name="T10" fmla="*/ 0 w 92"/>
                <a:gd name="T11" fmla="*/ 85 h 91"/>
                <a:gd name="T12" fmla="*/ 6 w 92"/>
                <a:gd name="T13" fmla="*/ 91 h 91"/>
                <a:gd name="T14" fmla="*/ 87 w 92"/>
                <a:gd name="T15" fmla="*/ 91 h 91"/>
                <a:gd name="T16" fmla="*/ 92 w 92"/>
                <a:gd name="T17" fmla="*/ 85 h 91"/>
                <a:gd name="T18" fmla="*/ 92 w 92"/>
                <a:gd name="T19" fmla="*/ 33 h 91"/>
                <a:gd name="T20" fmla="*/ 90 w 92"/>
                <a:gd name="T21" fmla="*/ 28 h 91"/>
                <a:gd name="T22" fmla="*/ 87 w 92"/>
                <a:gd name="T23" fmla="*/ 41 h 91"/>
                <a:gd name="T24" fmla="*/ 46 w 92"/>
                <a:gd name="T25" fmla="*/ 69 h 91"/>
                <a:gd name="T26" fmla="*/ 6 w 92"/>
                <a:gd name="T27" fmla="*/ 41 h 91"/>
                <a:gd name="T28" fmla="*/ 6 w 92"/>
                <a:gd name="T29" fmla="*/ 36 h 91"/>
                <a:gd name="T30" fmla="*/ 9 w 92"/>
                <a:gd name="T31" fmla="*/ 33 h 91"/>
                <a:gd name="T32" fmla="*/ 84 w 92"/>
                <a:gd name="T33" fmla="*/ 33 h 91"/>
                <a:gd name="T34" fmla="*/ 87 w 92"/>
                <a:gd name="T35" fmla="*/ 36 h 91"/>
                <a:gd name="T36" fmla="*/ 87 w 92"/>
                <a:gd name="T37" fmla="*/ 41 h 91"/>
                <a:gd name="T38" fmla="*/ 33 w 92"/>
                <a:gd name="T39" fmla="*/ 54 h 91"/>
                <a:gd name="T40" fmla="*/ 60 w 92"/>
                <a:gd name="T41" fmla="*/ 54 h 91"/>
                <a:gd name="T42" fmla="*/ 66 w 92"/>
                <a:gd name="T43" fmla="*/ 50 h 91"/>
                <a:gd name="T44" fmla="*/ 26 w 92"/>
                <a:gd name="T45" fmla="*/ 50 h 91"/>
                <a:gd name="T46" fmla="*/ 33 w 92"/>
                <a:gd name="T47" fmla="*/ 54 h 91"/>
                <a:gd name="T48" fmla="*/ 46 w 92"/>
                <a:gd name="T49" fmla="*/ 63 h 91"/>
                <a:gd name="T50" fmla="*/ 47 w 92"/>
                <a:gd name="T51" fmla="*/ 63 h 91"/>
                <a:gd name="T52" fmla="*/ 54 w 92"/>
                <a:gd name="T53" fmla="*/ 59 h 91"/>
                <a:gd name="T54" fmla="*/ 39 w 92"/>
                <a:gd name="T55" fmla="*/ 59 h 91"/>
                <a:gd name="T56" fmla="*/ 46 w 92"/>
                <a:gd name="T57" fmla="*/ 63 h 91"/>
                <a:gd name="T58" fmla="*/ 19 w 92"/>
                <a:gd name="T59" fmla="*/ 45 h 91"/>
                <a:gd name="T60" fmla="*/ 20 w 92"/>
                <a:gd name="T61" fmla="*/ 46 h 91"/>
                <a:gd name="T62" fmla="*/ 73 w 92"/>
                <a:gd name="T63" fmla="*/ 46 h 91"/>
                <a:gd name="T64" fmla="*/ 74 w 92"/>
                <a:gd name="T65" fmla="*/ 45 h 91"/>
                <a:gd name="T66" fmla="*/ 74 w 92"/>
                <a:gd name="T67" fmla="*/ 41 h 91"/>
                <a:gd name="T68" fmla="*/ 19 w 92"/>
                <a:gd name="T69" fmla="*/ 41 h 91"/>
                <a:gd name="T70" fmla="*/ 19 w 92"/>
                <a:gd name="T71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91">
                  <a:moveTo>
                    <a:pt x="90" y="28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48" y="0"/>
                    <a:pt x="45" y="0"/>
                    <a:pt x="43" y="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9"/>
                    <a:pt x="0" y="31"/>
                    <a:pt x="0" y="3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8"/>
                    <a:pt x="3" y="91"/>
                    <a:pt x="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0" y="91"/>
                    <a:pt x="92" y="88"/>
                    <a:pt x="92" y="85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1"/>
                    <a:pt x="92" y="29"/>
                    <a:pt x="90" y="28"/>
                  </a:cubicBezTo>
                  <a:close/>
                  <a:moveTo>
                    <a:pt x="87" y="41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7" y="34"/>
                    <a:pt x="87" y="36"/>
                  </a:cubicBezTo>
                  <a:lnTo>
                    <a:pt x="87" y="41"/>
                  </a:lnTo>
                  <a:close/>
                  <a:moveTo>
                    <a:pt x="33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26" y="50"/>
                    <a:pt x="26" y="50"/>
                    <a:pt x="26" y="50"/>
                  </a:cubicBezTo>
                  <a:lnTo>
                    <a:pt x="33" y="54"/>
                  </a:lnTo>
                  <a:close/>
                  <a:moveTo>
                    <a:pt x="46" y="63"/>
                  </a:moveTo>
                  <a:cubicBezTo>
                    <a:pt x="47" y="63"/>
                    <a:pt x="47" y="63"/>
                    <a:pt x="47" y="63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6" y="63"/>
                  </a:lnTo>
                  <a:close/>
                  <a:moveTo>
                    <a:pt x="19" y="45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9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1" name="Freeform 1167"/>
            <p:cNvSpPr>
              <a:spLocks noEditPoints="1"/>
            </p:cNvSpPr>
            <p:nvPr/>
          </p:nvSpPr>
          <p:spPr bwMode="auto">
            <a:xfrm>
              <a:off x="1672829" y="5060157"/>
              <a:ext cx="220266" cy="250031"/>
            </a:xfrm>
            <a:custGeom>
              <a:avLst/>
              <a:gdLst>
                <a:gd name="T0" fmla="*/ 90 w 93"/>
                <a:gd name="T1" fmla="*/ 4 h 105"/>
                <a:gd name="T2" fmla="*/ 79 w 93"/>
                <a:gd name="T3" fmla="*/ 4 h 105"/>
                <a:gd name="T4" fmla="*/ 76 w 93"/>
                <a:gd name="T5" fmla="*/ 0 h 105"/>
                <a:gd name="T6" fmla="*/ 20 w 93"/>
                <a:gd name="T7" fmla="*/ 0 h 105"/>
                <a:gd name="T8" fmla="*/ 17 w 93"/>
                <a:gd name="T9" fmla="*/ 4 h 105"/>
                <a:gd name="T10" fmla="*/ 3 w 93"/>
                <a:gd name="T11" fmla="*/ 4 h 105"/>
                <a:gd name="T12" fmla="*/ 0 w 93"/>
                <a:gd name="T13" fmla="*/ 7 h 105"/>
                <a:gd name="T14" fmla="*/ 0 w 93"/>
                <a:gd name="T15" fmla="*/ 20 h 105"/>
                <a:gd name="T16" fmla="*/ 42 w 93"/>
                <a:gd name="T17" fmla="*/ 59 h 105"/>
                <a:gd name="T18" fmla="*/ 42 w 93"/>
                <a:gd name="T19" fmla="*/ 80 h 105"/>
                <a:gd name="T20" fmla="*/ 25 w 93"/>
                <a:gd name="T21" fmla="*/ 85 h 105"/>
                <a:gd name="T22" fmla="*/ 23 w 93"/>
                <a:gd name="T23" fmla="*/ 87 h 105"/>
                <a:gd name="T24" fmla="*/ 23 w 93"/>
                <a:gd name="T25" fmla="*/ 90 h 105"/>
                <a:gd name="T26" fmla="*/ 20 w 93"/>
                <a:gd name="T27" fmla="*/ 93 h 105"/>
                <a:gd name="T28" fmla="*/ 17 w 93"/>
                <a:gd name="T29" fmla="*/ 96 h 105"/>
                <a:gd name="T30" fmla="*/ 17 w 93"/>
                <a:gd name="T31" fmla="*/ 101 h 105"/>
                <a:gd name="T32" fmla="*/ 20 w 93"/>
                <a:gd name="T33" fmla="*/ 105 h 105"/>
                <a:gd name="T34" fmla="*/ 73 w 93"/>
                <a:gd name="T35" fmla="*/ 105 h 105"/>
                <a:gd name="T36" fmla="*/ 76 w 93"/>
                <a:gd name="T37" fmla="*/ 101 h 105"/>
                <a:gd name="T38" fmla="*/ 76 w 93"/>
                <a:gd name="T39" fmla="*/ 96 h 105"/>
                <a:gd name="T40" fmla="*/ 73 w 93"/>
                <a:gd name="T41" fmla="*/ 93 h 105"/>
                <a:gd name="T42" fmla="*/ 70 w 93"/>
                <a:gd name="T43" fmla="*/ 90 h 105"/>
                <a:gd name="T44" fmla="*/ 70 w 93"/>
                <a:gd name="T45" fmla="*/ 87 h 105"/>
                <a:gd name="T46" fmla="*/ 68 w 93"/>
                <a:gd name="T47" fmla="*/ 85 h 105"/>
                <a:gd name="T48" fmla="*/ 52 w 93"/>
                <a:gd name="T49" fmla="*/ 80 h 105"/>
                <a:gd name="T50" fmla="*/ 52 w 93"/>
                <a:gd name="T51" fmla="*/ 59 h 105"/>
                <a:gd name="T52" fmla="*/ 93 w 93"/>
                <a:gd name="T53" fmla="*/ 20 h 105"/>
                <a:gd name="T54" fmla="*/ 93 w 93"/>
                <a:gd name="T55" fmla="*/ 7 h 105"/>
                <a:gd name="T56" fmla="*/ 90 w 93"/>
                <a:gd name="T57" fmla="*/ 4 h 105"/>
                <a:gd name="T58" fmla="*/ 6 w 93"/>
                <a:gd name="T59" fmla="*/ 18 h 105"/>
                <a:gd name="T60" fmla="*/ 6 w 93"/>
                <a:gd name="T61" fmla="*/ 14 h 105"/>
                <a:gd name="T62" fmla="*/ 10 w 93"/>
                <a:gd name="T63" fmla="*/ 11 h 105"/>
                <a:gd name="T64" fmla="*/ 18 w 93"/>
                <a:gd name="T65" fmla="*/ 11 h 105"/>
                <a:gd name="T66" fmla="*/ 23 w 93"/>
                <a:gd name="T67" fmla="*/ 39 h 105"/>
                <a:gd name="T68" fmla="*/ 6 w 93"/>
                <a:gd name="T69" fmla="*/ 18 h 105"/>
                <a:gd name="T70" fmla="*/ 87 w 93"/>
                <a:gd name="T71" fmla="*/ 18 h 105"/>
                <a:gd name="T72" fmla="*/ 70 w 93"/>
                <a:gd name="T73" fmla="*/ 39 h 105"/>
                <a:gd name="T74" fmla="*/ 76 w 93"/>
                <a:gd name="T75" fmla="*/ 11 h 105"/>
                <a:gd name="T76" fmla="*/ 84 w 93"/>
                <a:gd name="T77" fmla="*/ 11 h 105"/>
                <a:gd name="T78" fmla="*/ 87 w 93"/>
                <a:gd name="T79" fmla="*/ 14 h 105"/>
                <a:gd name="T80" fmla="*/ 87 w 93"/>
                <a:gd name="T8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105">
                  <a:moveTo>
                    <a:pt x="90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7" y="4"/>
                    <a:pt x="76" y="2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8"/>
                    <a:pt x="29" y="54"/>
                    <a:pt x="42" y="5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32" y="81"/>
                    <a:pt x="25" y="85"/>
                  </a:cubicBezTo>
                  <a:cubicBezTo>
                    <a:pt x="24" y="85"/>
                    <a:pt x="23" y="86"/>
                    <a:pt x="23" y="87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2" y="93"/>
                    <a:pt x="20" y="93"/>
                  </a:cubicBezTo>
                  <a:cubicBezTo>
                    <a:pt x="19" y="93"/>
                    <a:pt x="17" y="94"/>
                    <a:pt x="17" y="96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9" y="105"/>
                    <a:pt x="20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5" y="105"/>
                    <a:pt x="76" y="103"/>
                    <a:pt x="76" y="101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4"/>
                    <a:pt x="75" y="93"/>
                    <a:pt x="73" y="93"/>
                  </a:cubicBezTo>
                  <a:cubicBezTo>
                    <a:pt x="71" y="93"/>
                    <a:pt x="70" y="91"/>
                    <a:pt x="70" y="9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6"/>
                    <a:pt x="69" y="85"/>
                    <a:pt x="68" y="85"/>
                  </a:cubicBezTo>
                  <a:cubicBezTo>
                    <a:pt x="61" y="81"/>
                    <a:pt x="52" y="80"/>
                    <a:pt x="52" y="8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64" y="54"/>
                    <a:pt x="93" y="38"/>
                    <a:pt x="93" y="20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5"/>
                    <a:pt x="92" y="4"/>
                    <a:pt x="90" y="4"/>
                  </a:cubicBezTo>
                  <a:close/>
                  <a:moveTo>
                    <a:pt x="6" y="18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2"/>
                    <a:pt x="8" y="11"/>
                    <a:pt x="10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30"/>
                    <a:pt x="23" y="39"/>
                  </a:cubicBezTo>
                  <a:cubicBezTo>
                    <a:pt x="23" y="39"/>
                    <a:pt x="6" y="32"/>
                    <a:pt x="6" y="18"/>
                  </a:cubicBezTo>
                  <a:close/>
                  <a:moveTo>
                    <a:pt x="87" y="18"/>
                  </a:moveTo>
                  <a:cubicBezTo>
                    <a:pt x="87" y="32"/>
                    <a:pt x="70" y="39"/>
                    <a:pt x="70" y="39"/>
                  </a:cubicBezTo>
                  <a:cubicBezTo>
                    <a:pt x="75" y="30"/>
                    <a:pt x="76" y="11"/>
                    <a:pt x="76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6" y="11"/>
                    <a:pt x="87" y="12"/>
                    <a:pt x="87" y="14"/>
                  </a:cubicBezTo>
                  <a:lnTo>
                    <a:pt x="8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l" rtl="0"/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</p:grpSp>
      <p:sp>
        <p:nvSpPr>
          <p:cNvPr id="62" name="Title 1"/>
          <p:cNvSpPr txBox="1"/>
          <p:nvPr/>
        </p:nvSpPr>
        <p:spPr>
          <a:xfrm>
            <a:off x="1890113" y="305831"/>
            <a:ext cx="7542609" cy="445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b="1" dirty="0">
                <a:latin typeface="Poppins" panose="02000000000000000000" pitchFamily="2" charset="0"/>
                <a:cs typeface="Poppins" panose="02000000000000000000" pitchFamily="2" charset="0"/>
              </a:rPr>
              <a:t>CRONOGRAMA DO PROJETO</a:t>
            </a:r>
          </a:p>
        </p:txBody>
      </p:sp>
      <p:sp>
        <p:nvSpPr>
          <p:cNvPr id="63" name="Text Placeholder 4"/>
          <p:cNvSpPr txBox="1"/>
          <p:nvPr/>
        </p:nvSpPr>
        <p:spPr>
          <a:xfrm>
            <a:off x="1982391" y="747658"/>
            <a:ext cx="8353770" cy="450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400" b="1" dirty="0">
                <a:cs typeface="Poppins" panose="02000000000000000000" pitchFamily="2" charset="0"/>
              </a:rPr>
              <a:t>Nossa jornada até agora</a:t>
            </a:r>
            <a:endParaRPr lang="en-US" altLang="ko-KR" sz="1400" b="1" dirty="0">
              <a:cs typeface="Poppins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24000" y="363930"/>
            <a:ext cx="280220" cy="2226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454966" y="2335918"/>
            <a:ext cx="171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b="1" dirty="0">
                <a:solidFill>
                  <a:schemeClr val="accent2"/>
                </a:solidFill>
              </a:rPr>
              <a:t>Abril-Desenvolvimento do Manual de Procedimentos Contábeis</a:t>
            </a:r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6033307" y="5399469"/>
            <a:ext cx="4145238" cy="40799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1200" dirty="0">
                <a:latin typeface="+mn-lt"/>
              </a:rPr>
              <a:t>Foi realizada uma reunião para discutir desafios e encontrar soluções. O Ministério das Finanças prometeu o seu apoio contínuo ao Ministério e prometeu a disponibilização atempada dos recursos solicitados. Foi elogiado que a Comissão de Execução Orçamental presidida pelo Vice-Ministro das Finanças continue a funcionar.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DO ORÇAMENTO 2018-2022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5" y="2037804"/>
            <a:ext cx="92093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3800" b="1" dirty="0">
                <a:solidFill>
                  <a:srgbClr val="FFC000"/>
                </a:solidFill>
              </a:rPr>
              <a:t>Causas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24" y="0"/>
            <a:ext cx="12262623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Elevator.p3d 0"/>
  <p:tag name="POWER3D OPTIONS" val="Medium "/>
  <p:tag name="POWER3D SOUND" val="Eleva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965</Words>
  <Application>Microsoft Office PowerPoint</Application>
  <PresentationFormat>Widescreen</PresentationFormat>
  <Paragraphs>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Franklin Gothic Medium Cond</vt:lpstr>
      <vt:lpstr>Poppins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Foi realizada uma reunião para discutir desafios e encontrar soluções. O Ministério das Finanças prometeu o seu apoio contínuo ao Ministério e prometeu a disponibilização atempada dos recursos solicitados. Foi elogiado que a Comissão de Execução Orçamental presidida pelo Vice-Ministro das Finanças continue a funcionar.</vt:lpstr>
      <vt:lpstr>REVISÃO DO ORÇAMENTO 2018-2022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Medida de sucesso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Momento de perguntas e respostas</vt:lpstr>
      <vt:lpstr>SIYABONGA TATENDA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Manjoro</dc:creator>
  <cp:lastModifiedBy>ESARO Social Policy</cp:lastModifiedBy>
  <cp:revision>79</cp:revision>
  <dcterms:created xsi:type="dcterms:W3CDTF">2023-02-07T09:30:00Z</dcterms:created>
  <dcterms:modified xsi:type="dcterms:W3CDTF">2023-11-03T14:38:22Z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24197A50AC87417D92A3CEA3092F667D_13</vt:lpwstr>
  </property>
  <property fmtid="{D5CDD505-2E9C-101B-9397-08002B2CF9AE}" pid="3" name="KSOProductBuildVer">
    <vt:lpwstr>1033-12.2.0.13266</vt:lpwstr>
  </property>
</Properties>
</file>